
<file path=[Content_Types].xml><?xml version="1.0" encoding="utf-8"?>
<Types xmlns="http://schemas.openxmlformats.org/package/2006/content-types">
  <Default Extension="jfif" ContentType="image/jpeg"/>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Lst>
  <p:notesMasterIdLst>
    <p:notesMasterId r:id="rId25"/>
  </p:notesMasterIdLst>
  <p:sldIdLst>
    <p:sldId id="256" r:id="rId2"/>
    <p:sldId id="257" r:id="rId3"/>
    <p:sldId id="328" r:id="rId4"/>
    <p:sldId id="258" r:id="rId5"/>
    <p:sldId id="313" r:id="rId6"/>
    <p:sldId id="259" r:id="rId7"/>
    <p:sldId id="260" r:id="rId8"/>
    <p:sldId id="314" r:id="rId9"/>
    <p:sldId id="322" r:id="rId10"/>
    <p:sldId id="323" r:id="rId11"/>
    <p:sldId id="324" r:id="rId12"/>
    <p:sldId id="329" r:id="rId13"/>
    <p:sldId id="325" r:id="rId14"/>
    <p:sldId id="326" r:id="rId15"/>
    <p:sldId id="327" r:id="rId16"/>
    <p:sldId id="261" r:id="rId17"/>
    <p:sldId id="315" r:id="rId18"/>
    <p:sldId id="316" r:id="rId19"/>
    <p:sldId id="317" r:id="rId20"/>
    <p:sldId id="320" r:id="rId21"/>
    <p:sldId id="321" r:id="rId22"/>
    <p:sldId id="270" r:id="rId23"/>
    <p:sldId id="31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kha.bassi shikha.bassi" initials="ss" lastIdx="6" clrIdx="0">
    <p:extLst>
      <p:ext uri="{19B8F6BF-5375-455C-9EA6-DF929625EA0E}">
        <p15:presenceInfo xmlns="" xmlns:p15="http://schemas.microsoft.com/office/powerpoint/2012/main" userId="bcc09d1cde5cc3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D4F0FF1-9BCB-4F77-A7EB-CB2CC291F9E9}">
  <a:tblStyle styleId="{5D4F0FF1-9BCB-4F77-A7EB-CB2CC291F9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gik\OneDrive\Desktop\PET%20SCAN%20EXCEL%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Sheet6!$B$1:$B$2</c:f>
              <c:strCache>
                <c:ptCount val="1"/>
                <c:pt idx="0">
                  <c:v>Percentage of patient who failed to follow SOP for TAT </c:v>
                </c:pt>
              </c:strCache>
            </c:strRef>
          </c:tx>
          <c:spPr>
            <a:solidFill>
              <a:schemeClr val="bg2">
                <a:lumMod val="50000"/>
              </a:schemeClr>
            </a:solidFill>
          </c:spPr>
          <c:invertIfNegative val="0"/>
          <c:cat>
            <c:strRef>
              <c:f>Sheet6!$A$3:$A$5</c:f>
              <c:strCache>
                <c:ptCount val="3"/>
                <c:pt idx="0">
                  <c:v>1.      PET SCAN </c:v>
                </c:pt>
                <c:pt idx="1">
                  <c:v>2.      CT- SCAN </c:v>
                </c:pt>
                <c:pt idx="2">
                  <c:v>3.      MRI </c:v>
                </c:pt>
              </c:strCache>
            </c:strRef>
          </c:cat>
          <c:val>
            <c:numRef>
              <c:f>Sheet6!$B$3:$B$5</c:f>
              <c:numCache>
                <c:formatCode>0%</c:formatCode>
                <c:ptCount val="3"/>
                <c:pt idx="0">
                  <c:v>0.34</c:v>
                </c:pt>
                <c:pt idx="1">
                  <c:v>0.35</c:v>
                </c:pt>
                <c:pt idx="2">
                  <c:v>0.34</c:v>
                </c:pt>
              </c:numCache>
            </c:numRef>
          </c:val>
          <c:extLst xmlns:c16r2="http://schemas.microsoft.com/office/drawing/2015/06/chart">
            <c:ext xmlns:c16="http://schemas.microsoft.com/office/drawing/2014/chart" uri="{C3380CC4-5D6E-409C-BE32-E72D297353CC}">
              <c16:uniqueId val="{00000000-9766-49D9-A266-27F1B7E581AE}"/>
            </c:ext>
          </c:extLst>
        </c:ser>
        <c:ser>
          <c:idx val="1"/>
          <c:order val="1"/>
          <c:tx>
            <c:strRef>
              <c:f>Sheet6!$C$1:$C$2</c:f>
              <c:strCache>
                <c:ptCount val="1"/>
                <c:pt idx="0">
                  <c:v>Percentage Of Patient Who Failed To Follow The SOP for TAT (After Improvements )</c:v>
                </c:pt>
              </c:strCache>
            </c:strRef>
          </c:tx>
          <c:spPr>
            <a:solidFill>
              <a:schemeClr val="accent1">
                <a:lumMod val="50000"/>
              </a:schemeClr>
            </a:solidFill>
          </c:spPr>
          <c:invertIfNegative val="0"/>
          <c:cat>
            <c:strRef>
              <c:f>Sheet6!$A$3:$A$5</c:f>
              <c:strCache>
                <c:ptCount val="3"/>
                <c:pt idx="0">
                  <c:v>1.      PET SCAN </c:v>
                </c:pt>
                <c:pt idx="1">
                  <c:v>2.      CT- SCAN </c:v>
                </c:pt>
                <c:pt idx="2">
                  <c:v>3.      MRI </c:v>
                </c:pt>
              </c:strCache>
            </c:strRef>
          </c:cat>
          <c:val>
            <c:numRef>
              <c:f>Sheet6!$C$3:$C$5</c:f>
              <c:numCache>
                <c:formatCode>0%</c:formatCode>
                <c:ptCount val="3"/>
                <c:pt idx="0">
                  <c:v>0.28999999999999998</c:v>
                </c:pt>
                <c:pt idx="1">
                  <c:v>0.25</c:v>
                </c:pt>
                <c:pt idx="2">
                  <c:v>0.26</c:v>
                </c:pt>
              </c:numCache>
            </c:numRef>
          </c:val>
          <c:extLst xmlns:c16r2="http://schemas.microsoft.com/office/drawing/2015/06/chart">
            <c:ext xmlns:c16="http://schemas.microsoft.com/office/drawing/2014/chart" uri="{C3380CC4-5D6E-409C-BE32-E72D297353CC}">
              <c16:uniqueId val="{00000001-9766-49D9-A266-27F1B7E581AE}"/>
            </c:ext>
          </c:extLst>
        </c:ser>
        <c:dLbls>
          <c:showLegendKey val="0"/>
          <c:showVal val="0"/>
          <c:showCatName val="0"/>
          <c:showSerName val="0"/>
          <c:showPercent val="0"/>
          <c:showBubbleSize val="0"/>
        </c:dLbls>
        <c:gapWidth val="150"/>
        <c:axId val="62810752"/>
        <c:axId val="63439232"/>
      </c:barChart>
      <c:catAx>
        <c:axId val="62810752"/>
        <c:scaling>
          <c:orientation val="minMax"/>
        </c:scaling>
        <c:delete val="0"/>
        <c:axPos val="b"/>
        <c:numFmt formatCode="General" sourceLinked="0"/>
        <c:majorTickMark val="none"/>
        <c:minorTickMark val="none"/>
        <c:tickLblPos val="nextTo"/>
        <c:crossAx val="63439232"/>
        <c:crosses val="autoZero"/>
        <c:auto val="1"/>
        <c:lblAlgn val="ctr"/>
        <c:lblOffset val="100"/>
        <c:noMultiLvlLbl val="0"/>
      </c:catAx>
      <c:valAx>
        <c:axId val="63439232"/>
        <c:scaling>
          <c:orientation val="minMax"/>
        </c:scaling>
        <c:delete val="0"/>
        <c:axPos val="l"/>
        <c:majorGridlines/>
        <c:numFmt formatCode="0%" sourceLinked="1"/>
        <c:majorTickMark val="none"/>
        <c:minorTickMark val="none"/>
        <c:tickLblPos val="nextTo"/>
        <c:crossAx val="6281075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61379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d313864b49_1_4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d313864b49_1_4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d313741446_0_1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d313741446_0_1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d313864b49_1_4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d313864b49_1_4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4075" y="1119250"/>
            <a:ext cx="4371000" cy="2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401375" y="3695341"/>
            <a:ext cx="2756400" cy="70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861625" y="-1200726"/>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
  <p:cSld name="CUSTOM_8">
    <p:spTree>
      <p:nvGrpSpPr>
        <p:cNvPr id="1" name="Shape 85"/>
        <p:cNvGrpSpPr/>
        <p:nvPr/>
      </p:nvGrpSpPr>
      <p:grpSpPr>
        <a:xfrm>
          <a:off x="0" y="0"/>
          <a:ext cx="0" cy="0"/>
          <a:chOff x="0" y="0"/>
          <a:chExt cx="0" cy="0"/>
        </a:xfrm>
      </p:grpSpPr>
      <p:sp>
        <p:nvSpPr>
          <p:cNvPr id="86" name="Google Shape;86;p15"/>
          <p:cNvSpPr txBox="1">
            <a:spLocks noGrp="1"/>
          </p:cNvSpPr>
          <p:nvPr>
            <p:ph type="subTitle" idx="1"/>
          </p:nvPr>
        </p:nvSpPr>
        <p:spPr>
          <a:xfrm>
            <a:off x="1309200" y="3487862"/>
            <a:ext cx="6525600" cy="88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 name="Google Shape;87;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5"/>
          <p:cNvSpPr/>
          <p:nvPr/>
        </p:nvSpPr>
        <p:spPr>
          <a:xfrm>
            <a:off x="-617962" y="1327524"/>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7988313" y="1327524"/>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9_1">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720000" y="1427700"/>
            <a:ext cx="5657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18"/>
          <p:cNvSpPr txBox="1">
            <a:spLocks noGrp="1"/>
          </p:cNvSpPr>
          <p:nvPr>
            <p:ph type="body" idx="1"/>
          </p:nvPr>
        </p:nvSpPr>
        <p:spPr>
          <a:xfrm>
            <a:off x="720000" y="2214000"/>
            <a:ext cx="5163000" cy="1501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32">
    <p:spTree>
      <p:nvGrpSpPr>
        <p:cNvPr id="1" name="Shape 212"/>
        <p:cNvGrpSpPr/>
        <p:nvPr/>
      </p:nvGrpSpPr>
      <p:grpSpPr>
        <a:xfrm>
          <a:off x="0" y="0"/>
          <a:ext cx="0" cy="0"/>
          <a:chOff x="0" y="0"/>
          <a:chExt cx="0" cy="0"/>
        </a:xfrm>
      </p:grpSpPr>
      <p:sp>
        <p:nvSpPr>
          <p:cNvPr id="213" name="Google Shape;213;p38"/>
          <p:cNvSpPr/>
          <p:nvPr/>
        </p:nvSpPr>
        <p:spPr>
          <a:xfrm>
            <a:off x="-617962" y="4326799"/>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38"/>
          <p:cNvGrpSpPr/>
          <p:nvPr/>
        </p:nvGrpSpPr>
        <p:grpSpPr>
          <a:xfrm rot="10800000">
            <a:off x="2574011" y="4162663"/>
            <a:ext cx="3995951" cy="564600"/>
            <a:chOff x="1524913" y="922950"/>
            <a:chExt cx="6094175" cy="564600"/>
          </a:xfrm>
        </p:grpSpPr>
        <p:cxnSp>
          <p:nvCxnSpPr>
            <p:cNvPr id="215" name="Google Shape;215;p38"/>
            <p:cNvCxnSpPr/>
            <p:nvPr/>
          </p:nvCxnSpPr>
          <p:spPr>
            <a:xfrm rot="10800000" flipH="1">
              <a:off x="1524913" y="922950"/>
              <a:ext cx="2916000" cy="564600"/>
            </a:xfrm>
            <a:prstGeom prst="curvedConnector3">
              <a:avLst>
                <a:gd name="adj1" fmla="val 50000"/>
              </a:avLst>
            </a:prstGeom>
            <a:noFill/>
            <a:ln w="19050" cap="flat" cmpd="sng">
              <a:solidFill>
                <a:schemeClr val="accent1"/>
              </a:solidFill>
              <a:prstDash val="solid"/>
              <a:round/>
              <a:headEnd type="none" w="med" len="med"/>
              <a:tailEnd type="none" w="med" len="med"/>
            </a:ln>
          </p:spPr>
        </p:cxnSp>
        <p:cxnSp>
          <p:nvCxnSpPr>
            <p:cNvPr id="216" name="Google Shape;216;p38"/>
            <p:cNvCxnSpPr/>
            <p:nvPr/>
          </p:nvCxnSpPr>
          <p:spPr>
            <a:xfrm rot="10800000">
              <a:off x="4437888" y="923225"/>
              <a:ext cx="3181200" cy="563400"/>
            </a:xfrm>
            <a:prstGeom prst="curvedConnector3">
              <a:avLst>
                <a:gd name="adj1" fmla="val 50000"/>
              </a:avLst>
            </a:prstGeom>
            <a:noFill/>
            <a:ln w="19050" cap="flat" cmpd="sng">
              <a:solidFill>
                <a:schemeClr val="accent1"/>
              </a:solidFill>
              <a:prstDash val="solid"/>
              <a:round/>
              <a:headEnd type="none" w="med" len="med"/>
              <a:tailEnd type="none" w="med" len="med"/>
            </a:ln>
          </p:spPr>
        </p:cxnSp>
      </p:grpSp>
      <p:grpSp>
        <p:nvGrpSpPr>
          <p:cNvPr id="217" name="Google Shape;217;p38"/>
          <p:cNvGrpSpPr/>
          <p:nvPr/>
        </p:nvGrpSpPr>
        <p:grpSpPr>
          <a:xfrm>
            <a:off x="2574011" y="762913"/>
            <a:ext cx="3995951" cy="564600"/>
            <a:chOff x="1524913" y="922950"/>
            <a:chExt cx="6094175" cy="564600"/>
          </a:xfrm>
        </p:grpSpPr>
        <p:cxnSp>
          <p:nvCxnSpPr>
            <p:cNvPr id="218" name="Google Shape;218;p38"/>
            <p:cNvCxnSpPr/>
            <p:nvPr/>
          </p:nvCxnSpPr>
          <p:spPr>
            <a:xfrm rot="10800000" flipH="1">
              <a:off x="1524913" y="922950"/>
              <a:ext cx="2916000" cy="564600"/>
            </a:xfrm>
            <a:prstGeom prst="curvedConnector3">
              <a:avLst>
                <a:gd name="adj1" fmla="val 50000"/>
              </a:avLst>
            </a:prstGeom>
            <a:noFill/>
            <a:ln w="19050" cap="flat" cmpd="sng">
              <a:solidFill>
                <a:schemeClr val="accent1"/>
              </a:solidFill>
              <a:prstDash val="solid"/>
              <a:round/>
              <a:headEnd type="none" w="med" len="med"/>
              <a:tailEnd type="none" w="med" len="med"/>
            </a:ln>
          </p:spPr>
        </p:cxnSp>
        <p:cxnSp>
          <p:nvCxnSpPr>
            <p:cNvPr id="219" name="Google Shape;219;p38"/>
            <p:cNvCxnSpPr/>
            <p:nvPr/>
          </p:nvCxnSpPr>
          <p:spPr>
            <a:xfrm rot="10800000">
              <a:off x="4437888" y="923225"/>
              <a:ext cx="3181200" cy="563400"/>
            </a:xfrm>
            <a:prstGeom prst="curvedConnector3">
              <a:avLst>
                <a:gd name="adj1" fmla="val 50000"/>
              </a:avLst>
            </a:prstGeom>
            <a:noFill/>
            <a:ln w="19050" cap="flat" cmpd="sng">
              <a:solidFill>
                <a:schemeClr val="accent1"/>
              </a:solidFill>
              <a:prstDash val="solid"/>
              <a:round/>
              <a:headEnd type="none" w="med" len="med"/>
              <a:tailEnd type="none" w="med" len="med"/>
            </a:ln>
          </p:spPr>
        </p:cxnSp>
      </p:grpSp>
      <p:sp>
        <p:nvSpPr>
          <p:cNvPr id="220" name="Google Shape;220;p38"/>
          <p:cNvSpPr/>
          <p:nvPr/>
        </p:nvSpPr>
        <p:spPr>
          <a:xfrm>
            <a:off x="7988313" y="-1162501"/>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32_1">
    <p:spTree>
      <p:nvGrpSpPr>
        <p:cNvPr id="1" name="Shape 221"/>
        <p:cNvGrpSpPr/>
        <p:nvPr/>
      </p:nvGrpSpPr>
      <p:grpSpPr>
        <a:xfrm>
          <a:off x="0" y="0"/>
          <a:ext cx="0" cy="0"/>
          <a:chOff x="0" y="0"/>
          <a:chExt cx="0" cy="0"/>
        </a:xfrm>
      </p:grpSpPr>
      <p:sp>
        <p:nvSpPr>
          <p:cNvPr id="222" name="Google Shape;222;p39"/>
          <p:cNvSpPr/>
          <p:nvPr/>
        </p:nvSpPr>
        <p:spPr>
          <a:xfrm>
            <a:off x="576927" y="4125249"/>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9"/>
          <p:cNvSpPr/>
          <p:nvPr/>
        </p:nvSpPr>
        <p:spPr>
          <a:xfrm>
            <a:off x="6812003" y="-1074856"/>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4" name="Google Shape;224;p39"/>
          <p:cNvCxnSpPr/>
          <p:nvPr/>
        </p:nvCxnSpPr>
        <p:spPr>
          <a:xfrm>
            <a:off x="2572500" y="4748213"/>
            <a:ext cx="3999000" cy="0"/>
          </a:xfrm>
          <a:prstGeom prst="straightConnector1">
            <a:avLst/>
          </a:prstGeom>
          <a:noFill/>
          <a:ln w="19050" cap="flat" cmpd="sng">
            <a:solidFill>
              <a:srgbClr val="DADACE"/>
            </a:solidFill>
            <a:prstDash val="solid"/>
            <a:round/>
            <a:headEnd type="none" w="med" len="med"/>
            <a:tailEnd type="none" w="med" len="med"/>
          </a:ln>
        </p:spPr>
      </p:cxnSp>
      <p:cxnSp>
        <p:nvCxnSpPr>
          <p:cNvPr id="225" name="Google Shape;225;p39"/>
          <p:cNvCxnSpPr/>
          <p:nvPr/>
        </p:nvCxnSpPr>
        <p:spPr>
          <a:xfrm>
            <a:off x="2572500" y="374619"/>
            <a:ext cx="3999000" cy="0"/>
          </a:xfrm>
          <a:prstGeom prst="straightConnector1">
            <a:avLst/>
          </a:prstGeom>
          <a:noFill/>
          <a:ln w="19050" cap="flat" cmpd="sng">
            <a:solidFill>
              <a:srgbClr val="DADACE"/>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20000" y="1839825"/>
            <a:ext cx="3739200" cy="191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720000" y="674750"/>
            <a:ext cx="1056900" cy="1061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720000" y="3755325"/>
            <a:ext cx="32205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 name="Google Shape;16;p3"/>
          <p:cNvGrpSpPr/>
          <p:nvPr/>
        </p:nvGrpSpPr>
        <p:grpSpPr>
          <a:xfrm rot="10800000">
            <a:off x="-962314" y="1220013"/>
            <a:ext cx="3995951" cy="564600"/>
            <a:chOff x="1524913" y="922950"/>
            <a:chExt cx="6094175" cy="564600"/>
          </a:xfrm>
        </p:grpSpPr>
        <p:cxnSp>
          <p:nvCxnSpPr>
            <p:cNvPr id="17" name="Google Shape;17;p3"/>
            <p:cNvCxnSpPr/>
            <p:nvPr/>
          </p:nvCxnSpPr>
          <p:spPr>
            <a:xfrm rot="10800000" flipH="1">
              <a:off x="1524913" y="922950"/>
              <a:ext cx="2916000" cy="564600"/>
            </a:xfrm>
            <a:prstGeom prst="curvedConnector3">
              <a:avLst>
                <a:gd name="adj1" fmla="val 50000"/>
              </a:avLst>
            </a:prstGeom>
            <a:noFill/>
            <a:ln w="19050" cap="flat" cmpd="sng">
              <a:solidFill>
                <a:schemeClr val="accent1"/>
              </a:solidFill>
              <a:prstDash val="solid"/>
              <a:round/>
              <a:headEnd type="none" w="med" len="med"/>
              <a:tailEnd type="none" w="med" len="med"/>
            </a:ln>
          </p:spPr>
        </p:cxnSp>
        <p:cxnSp>
          <p:nvCxnSpPr>
            <p:cNvPr id="18" name="Google Shape;18;p3"/>
            <p:cNvCxnSpPr/>
            <p:nvPr/>
          </p:nvCxnSpPr>
          <p:spPr>
            <a:xfrm rot="10800000">
              <a:off x="4437888" y="923225"/>
              <a:ext cx="3181200" cy="563400"/>
            </a:xfrm>
            <a:prstGeom prst="curvedConnector3">
              <a:avLst>
                <a:gd name="adj1" fmla="val 50000"/>
              </a:avLst>
            </a:prstGeom>
            <a:noFill/>
            <a:ln w="19050" cap="flat" cmpd="sng">
              <a:solidFill>
                <a:schemeClr val="accent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22" name="Google Shape;22;p4"/>
          <p:cNvSpPr/>
          <p:nvPr/>
        </p:nvSpPr>
        <p:spPr>
          <a:xfrm>
            <a:off x="-1258975" y="1017724"/>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6265625" y="4513499"/>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1991650" y="1354713"/>
            <a:ext cx="5183700" cy="17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subTitle" idx="1"/>
          </p:nvPr>
        </p:nvSpPr>
        <p:spPr>
          <a:xfrm>
            <a:off x="2147050" y="3014563"/>
            <a:ext cx="48729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 name="Google Shape;41;p7"/>
          <p:cNvSpPr/>
          <p:nvPr/>
        </p:nvSpPr>
        <p:spPr>
          <a:xfrm>
            <a:off x="-617962" y="4326799"/>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7"/>
          <p:cNvGrpSpPr/>
          <p:nvPr/>
        </p:nvGrpSpPr>
        <p:grpSpPr>
          <a:xfrm rot="10800000">
            <a:off x="2574011" y="3989325"/>
            <a:ext cx="3995951" cy="564600"/>
            <a:chOff x="1524913" y="922950"/>
            <a:chExt cx="6094175" cy="564600"/>
          </a:xfrm>
        </p:grpSpPr>
        <p:cxnSp>
          <p:nvCxnSpPr>
            <p:cNvPr id="43" name="Google Shape;43;p7"/>
            <p:cNvCxnSpPr/>
            <p:nvPr/>
          </p:nvCxnSpPr>
          <p:spPr>
            <a:xfrm rot="10800000" flipH="1">
              <a:off x="1524913" y="922950"/>
              <a:ext cx="2916000" cy="564600"/>
            </a:xfrm>
            <a:prstGeom prst="curvedConnector3">
              <a:avLst>
                <a:gd name="adj1" fmla="val 50000"/>
              </a:avLst>
            </a:prstGeom>
            <a:noFill/>
            <a:ln w="19050" cap="flat" cmpd="sng">
              <a:solidFill>
                <a:schemeClr val="accent1"/>
              </a:solidFill>
              <a:prstDash val="solid"/>
              <a:round/>
              <a:headEnd type="none" w="med" len="med"/>
              <a:tailEnd type="none" w="med" len="med"/>
            </a:ln>
          </p:spPr>
        </p:cxnSp>
        <p:cxnSp>
          <p:nvCxnSpPr>
            <p:cNvPr id="44" name="Google Shape;44;p7"/>
            <p:cNvCxnSpPr/>
            <p:nvPr/>
          </p:nvCxnSpPr>
          <p:spPr>
            <a:xfrm rot="10800000">
              <a:off x="4437888" y="923225"/>
              <a:ext cx="3181200" cy="563400"/>
            </a:xfrm>
            <a:prstGeom prst="curvedConnector3">
              <a:avLst>
                <a:gd name="adj1" fmla="val 50000"/>
              </a:avLst>
            </a:prstGeom>
            <a:noFill/>
            <a:ln w="19050" cap="flat" cmpd="sng">
              <a:solidFill>
                <a:schemeClr val="accent1"/>
              </a:solidFill>
              <a:prstDash val="solid"/>
              <a:round/>
              <a:headEnd type="none" w="med" len="med"/>
              <a:tailEnd type="none" w="med" len="med"/>
            </a:ln>
          </p:spPr>
        </p:cxnSp>
      </p:grpSp>
      <p:grpSp>
        <p:nvGrpSpPr>
          <p:cNvPr id="45" name="Google Shape;45;p7"/>
          <p:cNvGrpSpPr/>
          <p:nvPr/>
        </p:nvGrpSpPr>
        <p:grpSpPr>
          <a:xfrm>
            <a:off x="2574011" y="589575"/>
            <a:ext cx="3995951" cy="564600"/>
            <a:chOff x="1524913" y="922950"/>
            <a:chExt cx="6094175" cy="564600"/>
          </a:xfrm>
        </p:grpSpPr>
        <p:cxnSp>
          <p:nvCxnSpPr>
            <p:cNvPr id="46" name="Google Shape;46;p7"/>
            <p:cNvCxnSpPr/>
            <p:nvPr/>
          </p:nvCxnSpPr>
          <p:spPr>
            <a:xfrm rot="10800000" flipH="1">
              <a:off x="1524913" y="922950"/>
              <a:ext cx="2916000" cy="564600"/>
            </a:xfrm>
            <a:prstGeom prst="curvedConnector3">
              <a:avLst>
                <a:gd name="adj1" fmla="val 50000"/>
              </a:avLst>
            </a:prstGeom>
            <a:noFill/>
            <a:ln w="19050" cap="flat" cmpd="sng">
              <a:solidFill>
                <a:schemeClr val="accent1"/>
              </a:solidFill>
              <a:prstDash val="solid"/>
              <a:round/>
              <a:headEnd type="none" w="med" len="med"/>
              <a:tailEnd type="none" w="med" len="med"/>
            </a:ln>
          </p:spPr>
        </p:cxnSp>
        <p:cxnSp>
          <p:nvCxnSpPr>
            <p:cNvPr id="47" name="Google Shape;47;p7"/>
            <p:cNvCxnSpPr/>
            <p:nvPr/>
          </p:nvCxnSpPr>
          <p:spPr>
            <a:xfrm rot="10800000">
              <a:off x="4437888" y="923225"/>
              <a:ext cx="3181200" cy="563400"/>
            </a:xfrm>
            <a:prstGeom prst="curvedConnector3">
              <a:avLst>
                <a:gd name="adj1" fmla="val 50000"/>
              </a:avLst>
            </a:prstGeom>
            <a:noFill/>
            <a:ln w="19050" cap="flat" cmpd="sng">
              <a:solidFill>
                <a:schemeClr val="accent1"/>
              </a:solidFill>
              <a:prstDash val="solid"/>
              <a:round/>
              <a:headEnd type="none" w="med" len="med"/>
              <a:tailEnd type="none" w="med" len="med"/>
            </a:ln>
          </p:spPr>
        </p:cxnSp>
      </p:grpSp>
      <p:sp>
        <p:nvSpPr>
          <p:cNvPr id="48" name="Google Shape;48;p7"/>
          <p:cNvSpPr/>
          <p:nvPr/>
        </p:nvSpPr>
        <p:spPr>
          <a:xfrm>
            <a:off x="7988313" y="-1162501"/>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91450" y="1307100"/>
            <a:ext cx="7361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1" name="Google Shape;51;p8"/>
          <p:cNvSpPr/>
          <p:nvPr/>
        </p:nvSpPr>
        <p:spPr>
          <a:xfrm>
            <a:off x="3685200" y="-1344326"/>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3685200" y="4513499"/>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795938" y="1474613"/>
            <a:ext cx="3898200" cy="1551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 name="Google Shape;55;p9"/>
          <p:cNvSpPr txBox="1">
            <a:spLocks noGrp="1"/>
          </p:cNvSpPr>
          <p:nvPr>
            <p:ph type="subTitle" idx="1"/>
          </p:nvPr>
        </p:nvSpPr>
        <p:spPr>
          <a:xfrm>
            <a:off x="795950" y="3096788"/>
            <a:ext cx="3898200" cy="57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Barlow"/>
                <a:ea typeface="Barlow"/>
                <a:cs typeface="Barlow"/>
                <a:sym typeface="Barlow"/>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 name="Google Shape;56;p9"/>
          <p:cNvSpPr/>
          <p:nvPr/>
        </p:nvSpPr>
        <p:spPr>
          <a:xfrm>
            <a:off x="8427725" y="-648951"/>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p:nvPr/>
        </p:nvSpPr>
        <p:spPr>
          <a:xfrm>
            <a:off x="-1206000" y="1382149"/>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a:off x="8430450" y="3602599"/>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title" idx="2"/>
          </p:nvPr>
        </p:nvSpPr>
        <p:spPr>
          <a:xfrm>
            <a:off x="2069613" y="163828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 name="Google Shape;68;p13"/>
          <p:cNvSpPr txBox="1">
            <a:spLocks noGrp="1"/>
          </p:cNvSpPr>
          <p:nvPr>
            <p:ph type="subTitle" idx="1"/>
          </p:nvPr>
        </p:nvSpPr>
        <p:spPr>
          <a:xfrm>
            <a:off x="2069613" y="2176563"/>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 name="Google Shape;69;p13"/>
          <p:cNvSpPr txBox="1">
            <a:spLocks noGrp="1"/>
          </p:cNvSpPr>
          <p:nvPr>
            <p:ph type="title" idx="3"/>
          </p:nvPr>
        </p:nvSpPr>
        <p:spPr>
          <a:xfrm>
            <a:off x="5922982" y="163828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0" name="Google Shape;70;p13"/>
          <p:cNvSpPr txBox="1">
            <a:spLocks noGrp="1"/>
          </p:cNvSpPr>
          <p:nvPr>
            <p:ph type="subTitle" idx="4"/>
          </p:nvPr>
        </p:nvSpPr>
        <p:spPr>
          <a:xfrm>
            <a:off x="5922983" y="2176563"/>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 name="Google Shape;71;p13"/>
          <p:cNvSpPr txBox="1">
            <a:spLocks noGrp="1"/>
          </p:cNvSpPr>
          <p:nvPr>
            <p:ph type="title" idx="5"/>
          </p:nvPr>
        </p:nvSpPr>
        <p:spPr>
          <a:xfrm>
            <a:off x="2069613" y="3115656"/>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 name="Google Shape;72;p13"/>
          <p:cNvSpPr txBox="1">
            <a:spLocks noGrp="1"/>
          </p:cNvSpPr>
          <p:nvPr>
            <p:ph type="subTitle" idx="6"/>
          </p:nvPr>
        </p:nvSpPr>
        <p:spPr>
          <a:xfrm>
            <a:off x="2069613" y="36655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 name="Google Shape;73;p13"/>
          <p:cNvSpPr txBox="1">
            <a:spLocks noGrp="1"/>
          </p:cNvSpPr>
          <p:nvPr>
            <p:ph type="title" idx="7"/>
          </p:nvPr>
        </p:nvSpPr>
        <p:spPr>
          <a:xfrm>
            <a:off x="5922982" y="3115656"/>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4" name="Google Shape;74;p13"/>
          <p:cNvSpPr txBox="1">
            <a:spLocks noGrp="1"/>
          </p:cNvSpPr>
          <p:nvPr>
            <p:ph type="subTitle" idx="8"/>
          </p:nvPr>
        </p:nvSpPr>
        <p:spPr>
          <a:xfrm>
            <a:off x="5922983" y="36655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5" name="Google Shape;75;p13"/>
          <p:cNvSpPr txBox="1">
            <a:spLocks noGrp="1"/>
          </p:cNvSpPr>
          <p:nvPr>
            <p:ph type="title" idx="9" hasCustomPrompt="1"/>
          </p:nvPr>
        </p:nvSpPr>
        <p:spPr>
          <a:xfrm>
            <a:off x="874125" y="1673675"/>
            <a:ext cx="1048200" cy="104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6" name="Google Shape;76;p13"/>
          <p:cNvSpPr txBox="1">
            <a:spLocks noGrp="1"/>
          </p:cNvSpPr>
          <p:nvPr>
            <p:ph type="title" idx="13" hasCustomPrompt="1"/>
          </p:nvPr>
        </p:nvSpPr>
        <p:spPr>
          <a:xfrm>
            <a:off x="874125" y="3153175"/>
            <a:ext cx="1048200" cy="104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7" name="Google Shape;77;p13"/>
          <p:cNvSpPr txBox="1">
            <a:spLocks noGrp="1"/>
          </p:cNvSpPr>
          <p:nvPr>
            <p:ph type="title" idx="14" hasCustomPrompt="1"/>
          </p:nvPr>
        </p:nvSpPr>
        <p:spPr>
          <a:xfrm>
            <a:off x="4724300" y="1673675"/>
            <a:ext cx="1048200" cy="104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13"/>
          <p:cNvSpPr txBox="1">
            <a:spLocks noGrp="1"/>
          </p:cNvSpPr>
          <p:nvPr>
            <p:ph type="title" idx="15" hasCustomPrompt="1"/>
          </p:nvPr>
        </p:nvSpPr>
        <p:spPr>
          <a:xfrm>
            <a:off x="4724300" y="3153175"/>
            <a:ext cx="1048200" cy="104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9" name="Google Shape;79;p13"/>
          <p:cNvSpPr/>
          <p:nvPr/>
        </p:nvSpPr>
        <p:spPr>
          <a:xfrm>
            <a:off x="-861625" y="-1351626"/>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7744650" y="4513499"/>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3798925" y="3022044"/>
            <a:ext cx="43602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3" name="Google Shape;83;p14"/>
          <p:cNvSpPr txBox="1">
            <a:spLocks noGrp="1"/>
          </p:cNvSpPr>
          <p:nvPr>
            <p:ph type="subTitle" idx="1"/>
          </p:nvPr>
        </p:nvSpPr>
        <p:spPr>
          <a:xfrm>
            <a:off x="3798925" y="1589556"/>
            <a:ext cx="4784100" cy="127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900" i="1"/>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4" name="Google Shape;84;p14"/>
          <p:cNvSpPr/>
          <p:nvPr/>
        </p:nvSpPr>
        <p:spPr>
          <a:xfrm>
            <a:off x="7744650" y="3602599"/>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1pPr>
            <a:lvl2pPr lvl="1" rtl="0">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2pPr>
            <a:lvl3pPr lvl="2" rtl="0">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3pPr>
            <a:lvl4pPr lvl="3" rtl="0">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4pPr>
            <a:lvl5pPr lvl="4" rtl="0">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5pPr>
            <a:lvl6pPr lvl="5" rtl="0">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6pPr>
            <a:lvl7pPr lvl="6" rtl="0">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7pPr>
            <a:lvl8pPr lvl="7" rtl="0">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8pPr>
            <a:lvl9pPr lvl="8" rtl="0">
              <a:spcBef>
                <a:spcPts val="0"/>
              </a:spcBef>
              <a:spcAft>
                <a:spcPts val="0"/>
              </a:spcAft>
              <a:buClr>
                <a:schemeClr val="dk1"/>
              </a:buClr>
              <a:buSzPts val="2800"/>
              <a:buFont typeface="Prata"/>
              <a:buNone/>
              <a:defRPr sz="2800" b="1">
                <a:solidFill>
                  <a:schemeClr val="dk1"/>
                </a:solidFill>
                <a:latin typeface="Prata"/>
                <a:ea typeface="Prata"/>
                <a:cs typeface="Prata"/>
                <a:sym typeface="Prat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Exo"/>
              <a:buChar char="●"/>
              <a:defRPr>
                <a:solidFill>
                  <a:schemeClr val="dk1"/>
                </a:solidFill>
                <a:latin typeface="Exo"/>
                <a:ea typeface="Exo"/>
                <a:cs typeface="Exo"/>
                <a:sym typeface="Exo"/>
              </a:defRPr>
            </a:lvl1pPr>
            <a:lvl2pPr marL="914400" lvl="1" indent="-317500">
              <a:lnSpc>
                <a:spcPct val="100000"/>
              </a:lnSpc>
              <a:spcBef>
                <a:spcPts val="1600"/>
              </a:spcBef>
              <a:spcAft>
                <a:spcPts val="0"/>
              </a:spcAft>
              <a:buClr>
                <a:schemeClr val="dk1"/>
              </a:buClr>
              <a:buSzPts val="1400"/>
              <a:buFont typeface="Exo"/>
              <a:buChar char="○"/>
              <a:defRPr>
                <a:solidFill>
                  <a:schemeClr val="dk1"/>
                </a:solidFill>
                <a:latin typeface="Exo"/>
                <a:ea typeface="Exo"/>
                <a:cs typeface="Exo"/>
                <a:sym typeface="Exo"/>
              </a:defRPr>
            </a:lvl2pPr>
            <a:lvl3pPr marL="1371600" lvl="2" indent="-317500">
              <a:lnSpc>
                <a:spcPct val="100000"/>
              </a:lnSpc>
              <a:spcBef>
                <a:spcPts val="1600"/>
              </a:spcBef>
              <a:spcAft>
                <a:spcPts val="0"/>
              </a:spcAft>
              <a:buClr>
                <a:schemeClr val="dk1"/>
              </a:buClr>
              <a:buSzPts val="1400"/>
              <a:buFont typeface="Exo"/>
              <a:buChar char="■"/>
              <a:defRPr>
                <a:solidFill>
                  <a:schemeClr val="dk1"/>
                </a:solidFill>
                <a:latin typeface="Exo"/>
                <a:ea typeface="Exo"/>
                <a:cs typeface="Exo"/>
                <a:sym typeface="Exo"/>
              </a:defRPr>
            </a:lvl3pPr>
            <a:lvl4pPr marL="1828800" lvl="3" indent="-317500">
              <a:lnSpc>
                <a:spcPct val="100000"/>
              </a:lnSpc>
              <a:spcBef>
                <a:spcPts val="1600"/>
              </a:spcBef>
              <a:spcAft>
                <a:spcPts val="0"/>
              </a:spcAft>
              <a:buClr>
                <a:schemeClr val="dk1"/>
              </a:buClr>
              <a:buSzPts val="1400"/>
              <a:buFont typeface="Exo"/>
              <a:buChar char="●"/>
              <a:defRPr>
                <a:solidFill>
                  <a:schemeClr val="dk1"/>
                </a:solidFill>
                <a:latin typeface="Exo"/>
                <a:ea typeface="Exo"/>
                <a:cs typeface="Exo"/>
                <a:sym typeface="Exo"/>
              </a:defRPr>
            </a:lvl4pPr>
            <a:lvl5pPr marL="2286000" lvl="4" indent="-317500">
              <a:lnSpc>
                <a:spcPct val="100000"/>
              </a:lnSpc>
              <a:spcBef>
                <a:spcPts val="1600"/>
              </a:spcBef>
              <a:spcAft>
                <a:spcPts val="0"/>
              </a:spcAft>
              <a:buClr>
                <a:schemeClr val="dk1"/>
              </a:buClr>
              <a:buSzPts val="1400"/>
              <a:buFont typeface="Exo"/>
              <a:buChar char="○"/>
              <a:defRPr>
                <a:solidFill>
                  <a:schemeClr val="dk1"/>
                </a:solidFill>
                <a:latin typeface="Exo"/>
                <a:ea typeface="Exo"/>
                <a:cs typeface="Exo"/>
                <a:sym typeface="Exo"/>
              </a:defRPr>
            </a:lvl5pPr>
            <a:lvl6pPr marL="2743200" lvl="5" indent="-317500">
              <a:lnSpc>
                <a:spcPct val="100000"/>
              </a:lnSpc>
              <a:spcBef>
                <a:spcPts val="1600"/>
              </a:spcBef>
              <a:spcAft>
                <a:spcPts val="0"/>
              </a:spcAft>
              <a:buClr>
                <a:schemeClr val="dk1"/>
              </a:buClr>
              <a:buSzPts val="1400"/>
              <a:buFont typeface="Exo"/>
              <a:buChar char="■"/>
              <a:defRPr>
                <a:solidFill>
                  <a:schemeClr val="dk1"/>
                </a:solidFill>
                <a:latin typeface="Exo"/>
                <a:ea typeface="Exo"/>
                <a:cs typeface="Exo"/>
                <a:sym typeface="Exo"/>
              </a:defRPr>
            </a:lvl6pPr>
            <a:lvl7pPr marL="3200400" lvl="6" indent="-317500">
              <a:lnSpc>
                <a:spcPct val="100000"/>
              </a:lnSpc>
              <a:spcBef>
                <a:spcPts val="1600"/>
              </a:spcBef>
              <a:spcAft>
                <a:spcPts val="0"/>
              </a:spcAft>
              <a:buClr>
                <a:schemeClr val="dk1"/>
              </a:buClr>
              <a:buSzPts val="1400"/>
              <a:buFont typeface="Exo"/>
              <a:buChar char="●"/>
              <a:defRPr>
                <a:solidFill>
                  <a:schemeClr val="dk1"/>
                </a:solidFill>
                <a:latin typeface="Exo"/>
                <a:ea typeface="Exo"/>
                <a:cs typeface="Exo"/>
                <a:sym typeface="Exo"/>
              </a:defRPr>
            </a:lvl7pPr>
            <a:lvl8pPr marL="3657600" lvl="7" indent="-317500">
              <a:lnSpc>
                <a:spcPct val="100000"/>
              </a:lnSpc>
              <a:spcBef>
                <a:spcPts val="1600"/>
              </a:spcBef>
              <a:spcAft>
                <a:spcPts val="0"/>
              </a:spcAft>
              <a:buClr>
                <a:schemeClr val="dk1"/>
              </a:buClr>
              <a:buSzPts val="1400"/>
              <a:buFont typeface="Exo"/>
              <a:buChar char="○"/>
              <a:defRPr>
                <a:solidFill>
                  <a:schemeClr val="dk1"/>
                </a:solidFill>
                <a:latin typeface="Exo"/>
                <a:ea typeface="Exo"/>
                <a:cs typeface="Exo"/>
                <a:sym typeface="Exo"/>
              </a:defRPr>
            </a:lvl8pPr>
            <a:lvl9pPr marL="4114800" lvl="8" indent="-317500">
              <a:lnSpc>
                <a:spcPct val="100000"/>
              </a:lnSpc>
              <a:spcBef>
                <a:spcPts val="1600"/>
              </a:spcBef>
              <a:spcAft>
                <a:spcPts val="1600"/>
              </a:spcAft>
              <a:buClr>
                <a:schemeClr val="dk1"/>
              </a:buClr>
              <a:buSzPts val="1400"/>
              <a:buFont typeface="Exo"/>
              <a:buChar char="■"/>
              <a:defRPr>
                <a:solidFill>
                  <a:schemeClr val="dk1"/>
                </a:solidFill>
                <a:latin typeface="Exo"/>
                <a:ea typeface="Exo"/>
                <a:cs typeface="Exo"/>
                <a:sym typeface="Ex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59" r:id="rId8"/>
    <p:sldLayoutId id="2147483660" r:id="rId9"/>
    <p:sldLayoutId id="2147483661" r:id="rId10"/>
    <p:sldLayoutId id="2147483664" r:id="rId11"/>
    <p:sldLayoutId id="2147483684" r:id="rId12"/>
    <p:sldLayoutId id="214748368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mp"/><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proquest.com/indexinglinkhandler/sng/au/Sezen,+Bulent/$N?accountid=136944" TargetMode="External"/><Relationship Id="rId7" Type="http://schemas.openxmlformats.org/officeDocument/2006/relationships/image" Target="../media/image3.png"/><Relationship Id="rId2" Type="http://schemas.openxmlformats.org/officeDocument/2006/relationships/hyperlink" Target="https://www.proquest.com/indexinglinkhandler/sng/au/Taner,+Mehmet+Tolga/$N?accountid=136944" TargetMode="External"/><Relationship Id="rId1" Type="http://schemas.openxmlformats.org/officeDocument/2006/relationships/slideLayout" Target="../slideLayouts/slideLayout5.xml"/><Relationship Id="rId6" Type="http://schemas.openxmlformats.org/officeDocument/2006/relationships/hyperlink" Target="https://www.proquest.com/indexingvolumeissuelinkhandler/29950/International+Journal+of+Health+Care+Quality+Assurance/02012Y05Y20$232012$3b++Vol.+25+$284$29/25/4?accountid=136944" TargetMode="External"/><Relationship Id="rId5" Type="http://schemas.openxmlformats.org/officeDocument/2006/relationships/hyperlink" Target="https://www.proquest.com/pubidlinkhandler/sng/pubtitle/International+Journal+of+Health+Care+Quality+Assurance/$N/29950/DocView/1010037623/fulltext/AA5D6FC92E64933PQ/1?accountid=136944" TargetMode="External"/><Relationship Id="rId4" Type="http://schemas.openxmlformats.org/officeDocument/2006/relationships/hyperlink" Target="https://www.proquest.com/indexinglinkhandler/sng/au/Atwat,+Kamal+M/$N?accountid=13694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a:stretch>
        </a:blipFill>
        <a:effectLst/>
      </p:bgPr>
    </p:bg>
    <p:spTree>
      <p:nvGrpSpPr>
        <p:cNvPr id="1" name="Shape 233"/>
        <p:cNvGrpSpPr/>
        <p:nvPr/>
      </p:nvGrpSpPr>
      <p:grpSpPr>
        <a:xfrm>
          <a:off x="0" y="0"/>
          <a:ext cx="0" cy="0"/>
          <a:chOff x="0" y="0"/>
          <a:chExt cx="0" cy="0"/>
        </a:xfrm>
      </p:grpSpPr>
      <p:sp>
        <p:nvSpPr>
          <p:cNvPr id="234" name="Google Shape;234;p42"/>
          <p:cNvSpPr txBox="1">
            <a:spLocks noGrp="1"/>
          </p:cNvSpPr>
          <p:nvPr>
            <p:ph type="ctrTitle"/>
          </p:nvPr>
        </p:nvSpPr>
        <p:spPr>
          <a:xfrm>
            <a:off x="2424702" y="753212"/>
            <a:ext cx="6327076" cy="1068513"/>
          </a:xfrm>
          <a:prstGeom prst="rect">
            <a:avLst/>
          </a:prstGeom>
        </p:spPr>
        <p:txBody>
          <a:bodyPr spcFirstLastPara="1" wrap="square" lIns="91425" tIns="91425" rIns="91425" bIns="91425" anchor="ctr" anchorCtr="0">
            <a:noAutofit/>
          </a:bodyPr>
          <a:lstStyle/>
          <a:p>
            <a:pPr lvl="0"/>
            <a:r>
              <a:rPr lang="en-US" sz="1600" u="sng" dirty="0">
                <a:latin typeface="Times New Roman" pitchFamily="18" charset="0"/>
                <a:cs typeface="Times New Roman" pitchFamily="18" charset="0"/>
              </a:rPr>
              <a:t>Assessment of Quality Assurance in Radiology Department </a:t>
            </a:r>
            <a:r>
              <a:rPr lang="en-US" sz="1600" u="sng" dirty="0" smtClean="0">
                <a:latin typeface="Times New Roman" pitchFamily="18" charset="0"/>
                <a:cs typeface="Times New Roman" pitchFamily="18" charset="0"/>
              </a:rPr>
              <a:t>of </a:t>
            </a:r>
            <a:r>
              <a:rPr lang="en-US" sz="1600" u="sng" dirty="0">
                <a:latin typeface="Times New Roman" pitchFamily="18" charset="0"/>
                <a:cs typeface="Times New Roman" pitchFamily="18" charset="0"/>
              </a:rPr>
              <a:t>a  </a:t>
            </a:r>
            <a:r>
              <a:rPr lang="en-US" sz="1600" u="sng" dirty="0" smtClean="0">
                <a:latin typeface="Times New Roman" pitchFamily="18" charset="0"/>
                <a:cs typeface="Times New Roman" pitchFamily="18" charset="0"/>
              </a:rPr>
              <a:t>500 </a:t>
            </a:r>
            <a:r>
              <a:rPr lang="en-US" sz="1600" u="sng" dirty="0">
                <a:latin typeface="Times New Roman" pitchFamily="18" charset="0"/>
                <a:cs typeface="Times New Roman" pitchFamily="18" charset="0"/>
              </a:rPr>
              <a:t>Bedded Hospital: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u="sng" dirty="0">
                <a:latin typeface="Times New Roman" pitchFamily="18" charset="0"/>
                <a:cs typeface="Times New Roman" pitchFamily="18" charset="0"/>
              </a:rPr>
              <a:t>A Cross-Sectional Study</a:t>
            </a:r>
            <a:r>
              <a:rPr lang="en-US" sz="1600" dirty="0"/>
              <a:t/>
            </a:r>
            <a:br>
              <a:rPr lang="en-US" sz="1600" dirty="0"/>
            </a:br>
            <a:endParaRPr sz="1600" b="0" dirty="0">
              <a:latin typeface="Times New Roman" pitchFamily="18" charset="0"/>
              <a:cs typeface="Times New Roman" pitchFamily="18" charset="0"/>
            </a:endParaRPr>
          </a:p>
        </p:txBody>
      </p:sp>
      <p:pic>
        <p:nvPicPr>
          <p:cNvPr id="235" name="Google Shape;235;p42"/>
          <p:cNvPicPr preferRelativeResize="0"/>
          <p:nvPr/>
        </p:nvPicPr>
        <p:blipFill rotWithShape="1">
          <a:blip r:embed="rId4">
            <a:alphaModFix/>
          </a:blip>
          <a:srcRect l="9600" t="23369" r="36095" b="22744"/>
          <a:stretch/>
        </p:blipFill>
        <p:spPr>
          <a:xfrm>
            <a:off x="6996701" y="2856216"/>
            <a:ext cx="1895161" cy="2189536"/>
          </a:xfrm>
          <a:prstGeom prst="rect">
            <a:avLst/>
          </a:prstGeom>
          <a:noFill/>
          <a:ln>
            <a:noFill/>
          </a:ln>
        </p:spPr>
      </p:pic>
      <p:sp>
        <p:nvSpPr>
          <p:cNvPr id="236" name="Google Shape;236;p42"/>
          <p:cNvSpPr/>
          <p:nvPr/>
        </p:nvSpPr>
        <p:spPr>
          <a:xfrm>
            <a:off x="777837" y="3724613"/>
            <a:ext cx="4003500" cy="629100"/>
          </a:xfrm>
          <a:prstGeom prst="roundRect">
            <a:avLst>
              <a:gd name="adj" fmla="val 50000"/>
            </a:avLst>
          </a:prstGeom>
          <a:noFill/>
          <a:ln w="19050" cap="flat" cmpd="sng">
            <a:solidFill>
              <a:srgbClr val="DADA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2"/>
          <p:cNvSpPr txBox="1">
            <a:spLocks noGrp="1"/>
          </p:cNvSpPr>
          <p:nvPr>
            <p:ph type="subTitle" idx="1"/>
          </p:nvPr>
        </p:nvSpPr>
        <p:spPr>
          <a:xfrm>
            <a:off x="669850" y="3176963"/>
            <a:ext cx="5761771" cy="547650"/>
          </a:xfrm>
          <a:prstGeom prst="rect">
            <a:avLst/>
          </a:prstGeom>
        </p:spPr>
        <p:txBody>
          <a:bodyPr spcFirstLastPara="1" wrap="square" lIns="91425" tIns="91425" rIns="91425" bIns="91425" anchor="t" anchorCtr="0">
            <a:noAutofit/>
          </a:bodyPr>
          <a:lstStyle/>
          <a:p>
            <a:pPr algn="l"/>
            <a:r>
              <a:rPr lang="en-US" sz="1400" b="1" u="sng" dirty="0">
                <a:solidFill>
                  <a:schemeClr val="tx1"/>
                </a:solidFill>
                <a:latin typeface="Times New Roman" pitchFamily="18" charset="0"/>
                <a:cs typeface="Times New Roman" pitchFamily="18" charset="0"/>
              </a:rPr>
              <a:t>Organization </a:t>
            </a:r>
            <a:r>
              <a:rPr lang="en-US" sz="1400" b="1" dirty="0">
                <a:solidFill>
                  <a:schemeClr val="tx1"/>
                </a:solidFill>
                <a:latin typeface="Times New Roman" pitchFamily="18" charset="0"/>
                <a:cs typeface="Times New Roman" pitchFamily="18" charset="0"/>
              </a:rPr>
              <a:t>:-  Rajiv Gandhi Cancer Institute and Research Centre </a:t>
            </a:r>
            <a:endParaRPr lang="en-US" sz="1400" b="1" dirty="0" smtClean="0">
              <a:solidFill>
                <a:schemeClr val="tx1"/>
              </a:solidFill>
              <a:latin typeface="Times New Roman" pitchFamily="18" charset="0"/>
              <a:cs typeface="Times New Roman" pitchFamily="18" charset="0"/>
            </a:endParaRPr>
          </a:p>
          <a:p>
            <a:pPr algn="l"/>
            <a:endParaRPr lang="en-US" sz="1200" dirty="0">
              <a:solidFill>
                <a:schemeClr val="tx1"/>
              </a:solidFill>
              <a:latin typeface="Times New Roman" pitchFamily="18" charset="0"/>
              <a:cs typeface="Times New Roman" pitchFamily="18" charset="0"/>
            </a:endParaRPr>
          </a:p>
          <a:p>
            <a:pPr algn="l"/>
            <a:r>
              <a:rPr lang="en-US" sz="1400" b="1" dirty="0" smtClean="0">
                <a:solidFill>
                  <a:schemeClr val="tx1"/>
                </a:solidFill>
                <a:latin typeface="Times New Roman" pitchFamily="18" charset="0"/>
                <a:cs typeface="Times New Roman" pitchFamily="18" charset="0"/>
              </a:rPr>
              <a:t>                 </a:t>
            </a:r>
            <a:r>
              <a:rPr lang="en-US" sz="1400" b="1" u="sng" dirty="0" smtClean="0">
                <a:solidFill>
                  <a:schemeClr val="tx1"/>
                </a:solidFill>
                <a:latin typeface="Times New Roman" pitchFamily="18" charset="0"/>
                <a:cs typeface="Times New Roman" pitchFamily="18" charset="0"/>
              </a:rPr>
              <a:t>  Name </a:t>
            </a:r>
            <a:r>
              <a:rPr lang="en-US" sz="1400" b="1" dirty="0">
                <a:solidFill>
                  <a:schemeClr val="tx1"/>
                </a:solidFill>
                <a:latin typeface="Times New Roman" pitchFamily="18" charset="0"/>
                <a:cs typeface="Times New Roman" pitchFamily="18" charset="0"/>
              </a:rPr>
              <a:t>:  Dr. Angika Tiwari  </a:t>
            </a:r>
          </a:p>
          <a:p>
            <a:pPr algn="l"/>
            <a:endParaRPr lang="en-US" sz="1400" b="1" dirty="0">
              <a:solidFill>
                <a:schemeClr val="tx1"/>
              </a:solidFill>
              <a:latin typeface="Times New Roman" pitchFamily="18" charset="0"/>
              <a:cs typeface="Times New Roman" pitchFamily="18" charset="0"/>
            </a:endParaRPr>
          </a:p>
          <a:p>
            <a:pPr algn="l"/>
            <a:r>
              <a:rPr lang="en-US" sz="1400" b="1" dirty="0" smtClean="0">
                <a:solidFill>
                  <a:schemeClr val="tx1"/>
                </a:solidFill>
                <a:latin typeface="Times New Roman" pitchFamily="18" charset="0"/>
                <a:cs typeface="Times New Roman" pitchFamily="18" charset="0"/>
              </a:rPr>
              <a:t>            </a:t>
            </a:r>
            <a:r>
              <a:rPr lang="en-US" sz="1400" b="1" u="sng" dirty="0" smtClean="0">
                <a:solidFill>
                  <a:schemeClr val="tx1"/>
                </a:solidFill>
                <a:latin typeface="Times New Roman" pitchFamily="18" charset="0"/>
                <a:cs typeface="Times New Roman" pitchFamily="18" charset="0"/>
              </a:rPr>
              <a:t> Faculty </a:t>
            </a:r>
            <a:r>
              <a:rPr lang="en-US" sz="1400" b="1" u="sng" dirty="0">
                <a:solidFill>
                  <a:schemeClr val="tx1"/>
                </a:solidFill>
                <a:latin typeface="Times New Roman" pitchFamily="18" charset="0"/>
                <a:cs typeface="Times New Roman" pitchFamily="18" charset="0"/>
              </a:rPr>
              <a:t>Mentor </a:t>
            </a:r>
            <a:r>
              <a:rPr lang="en-US" sz="1400" b="1" dirty="0">
                <a:solidFill>
                  <a:schemeClr val="tx1"/>
                </a:solidFill>
                <a:latin typeface="Times New Roman" pitchFamily="18" charset="0"/>
                <a:cs typeface="Times New Roman" pitchFamily="18" charset="0"/>
              </a:rPr>
              <a:t>: Dr. Vinay Tripathi </a:t>
            </a:r>
          </a:p>
          <a:p>
            <a:pPr marL="0" lvl="0" indent="0" algn="ctr" rtl="0">
              <a:spcBef>
                <a:spcPts val="0"/>
              </a:spcBef>
              <a:spcAft>
                <a:spcPts val="0"/>
              </a:spcAft>
              <a:buNone/>
            </a:pPr>
            <a:endParaRPr sz="1400" dirty="0"/>
          </a:p>
        </p:txBody>
      </p:sp>
      <p:cxnSp>
        <p:nvCxnSpPr>
          <p:cNvPr id="240" name="Google Shape;240;p42"/>
          <p:cNvCxnSpPr/>
          <p:nvPr/>
        </p:nvCxnSpPr>
        <p:spPr>
          <a:xfrm>
            <a:off x="780087" y="3529013"/>
            <a:ext cx="3999000" cy="0"/>
          </a:xfrm>
          <a:prstGeom prst="straightConnector1">
            <a:avLst/>
          </a:prstGeom>
          <a:noFill/>
          <a:ln w="19050" cap="flat" cmpd="sng">
            <a:solidFill>
              <a:srgbClr val="DADACE"/>
            </a:solidFill>
            <a:prstDash val="solid"/>
            <a:round/>
            <a:headEnd type="none" w="med" len="med"/>
            <a:tailEnd type="none" w="med" len="med"/>
          </a:ln>
        </p:spPr>
      </p:cxnSp>
      <p:cxnSp>
        <p:nvCxnSpPr>
          <p:cNvPr id="242" name="Google Shape;242;p42"/>
          <p:cNvCxnSpPr/>
          <p:nvPr/>
        </p:nvCxnSpPr>
        <p:spPr>
          <a:xfrm rot="10800000" flipH="1">
            <a:off x="781611" y="713513"/>
            <a:ext cx="1912021" cy="564600"/>
          </a:xfrm>
          <a:prstGeom prst="curvedConnector3">
            <a:avLst>
              <a:gd name="adj1" fmla="val 50000"/>
            </a:avLst>
          </a:prstGeom>
          <a:noFill/>
          <a:ln w="19050" cap="flat" cmpd="sng">
            <a:solidFill>
              <a:schemeClr val="lt2"/>
            </a:solidFill>
            <a:prstDash val="solid"/>
            <a:round/>
            <a:headEnd type="none" w="med" len="med"/>
            <a:tailEnd type="none" w="med" len="med"/>
          </a:ln>
        </p:spPr>
      </p:cxnSp>
      <p:pic>
        <p:nvPicPr>
          <p:cNvPr id="12" name="Picture 11">
            <a:extLst>
              <a:ext uri="{FF2B5EF4-FFF2-40B4-BE49-F238E27FC236}">
                <a16:creationId xmlns="" xmlns:a16="http://schemas.microsoft.com/office/drawing/2014/main" id="{6A5D235C-68B3-B360-0BE2-EE01D3293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422" y="0"/>
            <a:ext cx="1600199" cy="753212"/>
          </a:xfrm>
          <a:prstGeom prst="rect">
            <a:avLst/>
          </a:prstGeom>
        </p:spPr>
      </p:pic>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8779" y="0"/>
            <a:ext cx="7135221" cy="6001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39065854"/>
              </p:ext>
            </p:extLst>
          </p:nvPr>
        </p:nvGraphicFramePr>
        <p:xfrm>
          <a:off x="228600" y="2048878"/>
          <a:ext cx="8385464" cy="2451336"/>
        </p:xfrm>
        <a:graphic>
          <a:graphicData uri="http://schemas.openxmlformats.org/drawingml/2006/table">
            <a:tbl>
              <a:tblPr firstRow="1" firstCol="1" bandRow="1">
                <a:tableStyleId>{5D4F0FF1-9BCB-4F77-A7EB-CB2CC291F9E9}</a:tableStyleId>
              </a:tblPr>
              <a:tblGrid>
                <a:gridCol w="4192278"/>
                <a:gridCol w="4193186"/>
              </a:tblGrid>
              <a:tr h="410916">
                <a:tc>
                  <a:txBody>
                    <a:bodyPr/>
                    <a:lstStyle/>
                    <a:p>
                      <a:pPr marL="0" marR="0" algn="ctr">
                        <a:lnSpc>
                          <a:spcPct val="150000"/>
                        </a:lnSpc>
                        <a:spcBef>
                          <a:spcPts val="0"/>
                        </a:spcBef>
                        <a:spcAft>
                          <a:spcPts val="0"/>
                        </a:spcAft>
                        <a:tabLst>
                          <a:tab pos="2306955" algn="l"/>
                          <a:tab pos="2456180" algn="l"/>
                        </a:tabLst>
                      </a:pPr>
                      <a:r>
                        <a:rPr lang="en-US" sz="1200" u="sng" dirty="0">
                          <a:effectLst/>
                        </a:rPr>
                        <a:t>Sr. No.</a:t>
                      </a:r>
                      <a:endParaRPr lang="en-US" sz="1100" dirty="0">
                        <a:effectLst/>
                        <a:latin typeface="Times New Roman"/>
                        <a:ea typeface="Times New Roman"/>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tabLst>
                          <a:tab pos="2306955" algn="l"/>
                          <a:tab pos="2456180" algn="l"/>
                        </a:tabLst>
                      </a:pPr>
                      <a:r>
                        <a:rPr lang="en-US" sz="1200" u="sng" dirty="0">
                          <a:effectLst/>
                        </a:rPr>
                        <a:t>Factors </a:t>
                      </a:r>
                      <a:endParaRPr lang="en-US" sz="1100" dirty="0">
                        <a:effectLst/>
                        <a:latin typeface="Times New Roman"/>
                        <a:ea typeface="Times New Roman"/>
                        <a:cs typeface="Times New Roman"/>
                      </a:endParaRPr>
                    </a:p>
                  </a:txBody>
                  <a:tcPr marL="68580" marR="68580" marT="0" marB="0">
                    <a:solidFill>
                      <a:schemeClr val="bg1"/>
                    </a:solidFill>
                  </a:tcPr>
                </a:tc>
              </a:tr>
              <a:tr h="410916">
                <a:tc>
                  <a:txBody>
                    <a:bodyPr/>
                    <a:lstStyle/>
                    <a:p>
                      <a:pPr marL="0" marR="0" algn="ctr">
                        <a:lnSpc>
                          <a:spcPct val="150000"/>
                        </a:lnSpc>
                        <a:spcBef>
                          <a:spcPts val="0"/>
                        </a:spcBef>
                        <a:spcAft>
                          <a:spcPts val="0"/>
                        </a:spcAft>
                        <a:tabLst>
                          <a:tab pos="2306955" algn="l"/>
                          <a:tab pos="2456180" algn="l"/>
                        </a:tabLst>
                      </a:pPr>
                      <a:r>
                        <a:rPr lang="en-US" sz="1200" dirty="0">
                          <a:effectLst/>
                        </a:rPr>
                        <a:t>1</a:t>
                      </a:r>
                      <a:endParaRPr lang="en-US" sz="1100" dirty="0">
                        <a:effectLst/>
                        <a:latin typeface="Times New Roman"/>
                        <a:ea typeface="Times New Roman"/>
                        <a:cs typeface="Times New Roman"/>
                      </a:endParaRPr>
                    </a:p>
                  </a:txBody>
                  <a:tcPr marL="68580" marR="68580" marT="0" marB="0">
                    <a:solidFill>
                      <a:schemeClr val="tx2">
                        <a:lumMod val="75000"/>
                      </a:schemeClr>
                    </a:solidFill>
                  </a:tcPr>
                </a:tc>
                <a:tc>
                  <a:txBody>
                    <a:bodyPr/>
                    <a:lstStyle/>
                    <a:p>
                      <a:pPr marL="0" marR="0" algn="ctr">
                        <a:lnSpc>
                          <a:spcPct val="150000"/>
                        </a:lnSpc>
                        <a:spcBef>
                          <a:spcPts val="0"/>
                        </a:spcBef>
                        <a:spcAft>
                          <a:spcPts val="0"/>
                        </a:spcAft>
                        <a:tabLst>
                          <a:tab pos="2306955" algn="l"/>
                          <a:tab pos="2456180" algn="l"/>
                        </a:tabLst>
                      </a:pPr>
                      <a:r>
                        <a:rPr lang="en-US" sz="1200" dirty="0">
                          <a:effectLst/>
                        </a:rPr>
                        <a:t>Reports on Time  </a:t>
                      </a:r>
                      <a:endParaRPr lang="en-US" sz="1100" dirty="0">
                        <a:effectLst/>
                        <a:latin typeface="Times New Roman"/>
                        <a:ea typeface="Times New Roman"/>
                        <a:cs typeface="Times New Roman"/>
                      </a:endParaRPr>
                    </a:p>
                  </a:txBody>
                  <a:tcPr marL="68580" marR="68580" marT="0" marB="0">
                    <a:solidFill>
                      <a:schemeClr val="tx2">
                        <a:lumMod val="75000"/>
                      </a:schemeClr>
                    </a:solidFill>
                  </a:tcPr>
                </a:tc>
              </a:tr>
              <a:tr h="410916">
                <a:tc>
                  <a:txBody>
                    <a:bodyPr/>
                    <a:lstStyle/>
                    <a:p>
                      <a:pPr marL="0" marR="0" algn="ctr">
                        <a:lnSpc>
                          <a:spcPct val="150000"/>
                        </a:lnSpc>
                        <a:spcBef>
                          <a:spcPts val="0"/>
                        </a:spcBef>
                        <a:spcAft>
                          <a:spcPts val="0"/>
                        </a:spcAft>
                        <a:tabLst>
                          <a:tab pos="2306955" algn="l"/>
                          <a:tab pos="2456180" algn="l"/>
                        </a:tabLst>
                      </a:pPr>
                      <a:r>
                        <a:rPr lang="en-US" sz="1200">
                          <a:effectLst/>
                        </a:rPr>
                        <a:t>2</a:t>
                      </a:r>
                      <a:endParaRPr lang="en-US" sz="1100">
                        <a:effectLst/>
                        <a:latin typeface="Times New Roman"/>
                        <a:ea typeface="Times New Roman"/>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tabLst>
                          <a:tab pos="2306955" algn="l"/>
                          <a:tab pos="2456180" algn="l"/>
                        </a:tabLst>
                      </a:pPr>
                      <a:r>
                        <a:rPr lang="en-US" sz="1200" dirty="0">
                          <a:effectLst/>
                        </a:rPr>
                        <a:t>Waiting Time  </a:t>
                      </a:r>
                      <a:endParaRPr lang="en-US" sz="1100" dirty="0">
                        <a:effectLst/>
                        <a:latin typeface="Times New Roman"/>
                        <a:ea typeface="Times New Roman"/>
                        <a:cs typeface="Times New Roman"/>
                      </a:endParaRPr>
                    </a:p>
                  </a:txBody>
                  <a:tcPr marL="68580" marR="68580" marT="0" marB="0">
                    <a:solidFill>
                      <a:schemeClr val="bg1"/>
                    </a:solidFill>
                  </a:tcPr>
                </a:tc>
              </a:tr>
              <a:tr h="396756">
                <a:tc>
                  <a:txBody>
                    <a:bodyPr/>
                    <a:lstStyle/>
                    <a:p>
                      <a:pPr marL="0" marR="0" algn="ctr">
                        <a:lnSpc>
                          <a:spcPct val="150000"/>
                        </a:lnSpc>
                        <a:spcBef>
                          <a:spcPts val="0"/>
                        </a:spcBef>
                        <a:spcAft>
                          <a:spcPts val="0"/>
                        </a:spcAft>
                        <a:tabLst>
                          <a:tab pos="2306955" algn="l"/>
                          <a:tab pos="2456180" algn="l"/>
                        </a:tabLst>
                      </a:pPr>
                      <a:r>
                        <a:rPr lang="en-US" sz="1200">
                          <a:effectLst/>
                        </a:rPr>
                        <a:t>3</a:t>
                      </a:r>
                      <a:endParaRPr lang="en-US" sz="1100">
                        <a:effectLst/>
                        <a:latin typeface="Times New Roman"/>
                        <a:ea typeface="Times New Roman"/>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tabLst>
                          <a:tab pos="2306955" algn="l"/>
                          <a:tab pos="2456180" algn="l"/>
                        </a:tabLst>
                      </a:pPr>
                      <a:r>
                        <a:rPr lang="en-US" sz="1200" dirty="0">
                          <a:effectLst/>
                        </a:rPr>
                        <a:t>Quality of Housekeeping services  </a:t>
                      </a:r>
                      <a:endParaRPr lang="en-US" sz="1100" dirty="0">
                        <a:effectLst/>
                        <a:latin typeface="Times New Roman"/>
                        <a:ea typeface="Times New Roman"/>
                        <a:cs typeface="Times New Roman"/>
                      </a:endParaRPr>
                    </a:p>
                  </a:txBody>
                  <a:tcPr marL="68580" marR="68580" marT="0" marB="0">
                    <a:solidFill>
                      <a:schemeClr val="bg1"/>
                    </a:solidFill>
                  </a:tcPr>
                </a:tc>
              </a:tr>
              <a:tr h="410916">
                <a:tc>
                  <a:txBody>
                    <a:bodyPr/>
                    <a:lstStyle/>
                    <a:p>
                      <a:pPr marL="0" marR="0" algn="ctr">
                        <a:lnSpc>
                          <a:spcPct val="150000"/>
                        </a:lnSpc>
                        <a:spcBef>
                          <a:spcPts val="0"/>
                        </a:spcBef>
                        <a:spcAft>
                          <a:spcPts val="0"/>
                        </a:spcAft>
                        <a:tabLst>
                          <a:tab pos="2306955" algn="l"/>
                          <a:tab pos="2456180" algn="l"/>
                        </a:tabLst>
                      </a:pPr>
                      <a:r>
                        <a:rPr lang="en-US" sz="1200">
                          <a:effectLst/>
                        </a:rPr>
                        <a:t>4</a:t>
                      </a:r>
                      <a:endParaRPr lang="en-US" sz="1100">
                        <a:effectLst/>
                        <a:latin typeface="Times New Roman"/>
                        <a:ea typeface="Times New Roman"/>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tabLst>
                          <a:tab pos="2306955" algn="l"/>
                          <a:tab pos="2456180" algn="l"/>
                        </a:tabLst>
                      </a:pPr>
                      <a:r>
                        <a:rPr lang="en-US" sz="1200" dirty="0">
                          <a:effectLst/>
                        </a:rPr>
                        <a:t>Communication Skills </a:t>
                      </a:r>
                      <a:endParaRPr lang="en-US" sz="1100" dirty="0">
                        <a:effectLst/>
                        <a:latin typeface="Times New Roman"/>
                        <a:ea typeface="Times New Roman"/>
                        <a:cs typeface="Times New Roman"/>
                      </a:endParaRPr>
                    </a:p>
                  </a:txBody>
                  <a:tcPr marL="68580" marR="68580" marT="0" marB="0">
                    <a:solidFill>
                      <a:schemeClr val="bg1"/>
                    </a:solidFill>
                  </a:tcPr>
                </a:tc>
              </a:tr>
              <a:tr h="410916">
                <a:tc>
                  <a:txBody>
                    <a:bodyPr/>
                    <a:lstStyle/>
                    <a:p>
                      <a:pPr marL="0" marR="0" algn="ctr">
                        <a:lnSpc>
                          <a:spcPct val="150000"/>
                        </a:lnSpc>
                        <a:spcBef>
                          <a:spcPts val="0"/>
                        </a:spcBef>
                        <a:spcAft>
                          <a:spcPts val="0"/>
                        </a:spcAft>
                        <a:tabLst>
                          <a:tab pos="2306955" algn="l"/>
                          <a:tab pos="2456180" algn="l"/>
                        </a:tabLst>
                      </a:pPr>
                      <a:r>
                        <a:rPr lang="en-US" sz="1200">
                          <a:effectLst/>
                        </a:rPr>
                        <a:t>5</a:t>
                      </a:r>
                      <a:endParaRPr lang="en-US" sz="1100">
                        <a:effectLst/>
                        <a:latin typeface="Times New Roman"/>
                        <a:ea typeface="Times New Roman"/>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tabLst>
                          <a:tab pos="2306955" algn="l"/>
                          <a:tab pos="2456180" algn="l"/>
                        </a:tabLst>
                      </a:pPr>
                      <a:r>
                        <a:rPr lang="en-US" sz="1200" dirty="0">
                          <a:effectLst/>
                        </a:rPr>
                        <a:t>Billing Services </a:t>
                      </a:r>
                      <a:endParaRPr lang="en-US" sz="1100" dirty="0">
                        <a:effectLst/>
                        <a:latin typeface="Times New Roman"/>
                        <a:ea typeface="Times New Roman"/>
                        <a:cs typeface="Times New Roman"/>
                      </a:endParaRPr>
                    </a:p>
                  </a:txBody>
                  <a:tcPr marL="68580" marR="68580" marT="0" marB="0">
                    <a:solidFill>
                      <a:schemeClr val="bg1"/>
                    </a:solidFill>
                  </a:tcPr>
                </a:tc>
              </a:tr>
            </a:tbl>
          </a:graphicData>
        </a:graphic>
      </p:graphicFrame>
      <p:sp>
        <p:nvSpPr>
          <p:cNvPr id="6" name="Rectangle 1"/>
          <p:cNvSpPr>
            <a:spLocks noChangeArrowheads="1"/>
          </p:cNvSpPr>
          <p:nvPr/>
        </p:nvSpPr>
        <p:spPr bwMode="auto">
          <a:xfrm>
            <a:off x="218210" y="873657"/>
            <a:ext cx="8395854" cy="1015663"/>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06638" algn="l"/>
                <a:tab pos="2455863"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the voice of customers , 5 factors critical to quality were derived on the basis of performance </a:t>
            </a:r>
          </a:p>
          <a:p>
            <a:pPr marL="0" marR="0" lvl="0" indent="0" algn="ctr" defTabSz="914400" rtl="0" eaLnBrk="1" fontAlgn="base" latinLnBrk="0" hangingPunct="1">
              <a:lnSpc>
                <a:spcPct val="100000"/>
              </a:lnSpc>
              <a:spcBef>
                <a:spcPct val="0"/>
              </a:spcBef>
              <a:spcAft>
                <a:spcPct val="0"/>
              </a:spcAft>
              <a:buClrTx/>
              <a:buSzTx/>
              <a:buFontTx/>
              <a:buNone/>
              <a:tabLst>
                <a:tab pos="2306638" algn="l"/>
                <a:tab pos="2455863"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06638" algn="l"/>
                <a:tab pos="2455863" algn="l"/>
              </a:tabLst>
            </a:pPr>
            <a:r>
              <a:rPr kumimoji="0" lang="en-US"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Factors Critical to Quality (CTQ) : Total 5 factors were identified</a:t>
            </a:r>
          </a:p>
          <a:p>
            <a:pPr marL="0" marR="0" lvl="0" indent="0" algn="ctr" defTabSz="914400" rtl="0" eaLnBrk="0" fontAlgn="base" latinLnBrk="0" hangingPunct="0">
              <a:lnSpc>
                <a:spcPct val="100000"/>
              </a:lnSpc>
              <a:spcBef>
                <a:spcPct val="0"/>
              </a:spcBef>
              <a:spcAft>
                <a:spcPct val="0"/>
              </a:spcAft>
              <a:buClrTx/>
              <a:buSzTx/>
              <a:buFontTx/>
              <a:buNone/>
              <a:tabLst>
                <a:tab pos="2306638" algn="l"/>
                <a:tab pos="2455863" algn="l"/>
              </a:tabLst>
            </a:pPr>
            <a:r>
              <a:rPr kumimoji="0" lang="en-US"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06638" algn="l"/>
                <a:tab pos="2455863" algn="l"/>
              </a:tabLst>
            </a:pPr>
            <a:r>
              <a:rPr kumimoji="0" 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Table : Factors Critical to Quality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a:extLst>
              <a:ext uri="{FF2B5EF4-FFF2-40B4-BE49-F238E27FC236}">
                <a16:creationId xmlns=""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309"/>
            <a:ext cx="1456659" cy="411337"/>
          </a:xfrm>
          <a:prstGeom prst="rect">
            <a:avLst/>
          </a:prstGeom>
        </p:spPr>
      </p:pic>
      <p:sp>
        <p:nvSpPr>
          <p:cNvPr id="8" name="Rounded Rectangle 7"/>
          <p:cNvSpPr/>
          <p:nvPr/>
        </p:nvSpPr>
        <p:spPr>
          <a:xfrm>
            <a:off x="2005445" y="145473"/>
            <a:ext cx="5652655" cy="5195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2. </a:t>
            </a:r>
            <a:r>
              <a:rPr lang="en-US" sz="1600" u="sng" dirty="0" smtClean="0">
                <a:latin typeface="Times New Roman" pitchFamily="18" charset="0"/>
                <a:cs typeface="Times New Roman" pitchFamily="18" charset="0"/>
              </a:rPr>
              <a:t>MEASURE PHASE </a:t>
            </a:r>
            <a:endParaRPr lang="en-US" sz="1600" u="sng" dirty="0">
              <a:latin typeface="Times New Roman" pitchFamily="18" charset="0"/>
              <a:cs typeface="Times New Roman" pitchFamily="18" charset="0"/>
            </a:endParaRPr>
          </a:p>
        </p:txBody>
      </p:sp>
    </p:spTree>
    <p:extLst>
      <p:ext uri="{BB962C8B-B14F-4D97-AF65-F5344CB8AC3E}">
        <p14:creationId xmlns:p14="http://schemas.microsoft.com/office/powerpoint/2010/main" val="141549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3592513" y="6108700"/>
            <a:ext cx="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3595688" y="6827838"/>
            <a:ext cx="0" cy="377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595688" y="7543800"/>
            <a:ext cx="0" cy="525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5648325" y="6111875"/>
            <a:ext cx="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5648325" y="6827838"/>
            <a:ext cx="0" cy="4476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648325" y="7483475"/>
            <a:ext cx="0" cy="4397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5648325" y="8199438"/>
            <a:ext cx="0" cy="4381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7615238" y="6111875"/>
            <a:ext cx="7937"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7623175" y="6775450"/>
            <a:ext cx="0" cy="5000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7623175" y="7483475"/>
            <a:ext cx="0" cy="4397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7623175" y="8199438"/>
            <a:ext cx="0" cy="4381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309"/>
            <a:ext cx="1286540" cy="539712"/>
          </a:xfrm>
          <a:prstGeom prst="rect">
            <a:avLst/>
          </a:prstGeom>
        </p:spPr>
      </p:pic>
      <p:sp>
        <p:nvSpPr>
          <p:cNvPr id="19" name="Rectangle 18"/>
          <p:cNvSpPr/>
          <p:nvPr/>
        </p:nvSpPr>
        <p:spPr>
          <a:xfrm>
            <a:off x="2185184" y="254716"/>
            <a:ext cx="5392697" cy="307777"/>
          </a:xfrm>
          <a:prstGeom prst="rect">
            <a:avLst/>
          </a:prstGeom>
          <a:solidFill>
            <a:schemeClr val="bg1">
              <a:lumMod val="85000"/>
            </a:schemeClr>
          </a:solidFill>
        </p:spPr>
        <p:txBody>
          <a:bodyPr wrap="square">
            <a:spAutoFit/>
          </a:bodyPr>
          <a:lstStyle/>
          <a:p>
            <a:pPr algn="ctr"/>
            <a:r>
              <a:rPr lang="en-US" b="1" u="sng" dirty="0" smtClean="0"/>
              <a:t>Process Mapping  ( PET –SCAN , CT- SCAN and MRI )</a:t>
            </a:r>
            <a:endParaRPr lang="en-US" dirty="0"/>
          </a:p>
        </p:txBody>
      </p:sp>
      <p:cxnSp>
        <p:nvCxnSpPr>
          <p:cNvPr id="21" name="Straight Arrow Connector 20"/>
          <p:cNvCxnSpPr/>
          <p:nvPr/>
        </p:nvCxnSpPr>
        <p:spPr>
          <a:xfrm>
            <a:off x="6384925" y="6069013"/>
            <a:ext cx="11113" cy="17922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6407150" y="5516563"/>
            <a:ext cx="12700" cy="9255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6337300" y="7986713"/>
            <a:ext cx="0" cy="6286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6324600" y="9493250"/>
            <a:ext cx="11113" cy="6762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166255" y="1570516"/>
            <a:ext cx="1880415" cy="307777"/>
          </a:xfrm>
          <a:prstGeom prst="rect">
            <a:avLst/>
          </a:prstGeom>
          <a:solidFill>
            <a:schemeClr val="bg1"/>
          </a:solidFill>
        </p:spPr>
        <p:txBody>
          <a:bodyPr wrap="square">
            <a:spAutoFit/>
          </a:bodyPr>
          <a:lstStyle/>
          <a:p>
            <a:r>
              <a:rPr lang="en-US" dirty="0"/>
              <a:t>Patient Registration </a:t>
            </a:r>
          </a:p>
        </p:txBody>
      </p:sp>
      <p:cxnSp>
        <p:nvCxnSpPr>
          <p:cNvPr id="27" name="Straight Arrow Connector 26"/>
          <p:cNvCxnSpPr/>
          <p:nvPr/>
        </p:nvCxnSpPr>
        <p:spPr>
          <a:xfrm>
            <a:off x="2341233" y="1724404"/>
            <a:ext cx="53142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3010515" y="1570516"/>
            <a:ext cx="2553904" cy="307777"/>
          </a:xfrm>
          <a:prstGeom prst="rect">
            <a:avLst/>
          </a:prstGeom>
          <a:solidFill>
            <a:schemeClr val="bg1"/>
          </a:solidFill>
        </p:spPr>
        <p:txBody>
          <a:bodyPr wrap="none">
            <a:spAutoFit/>
          </a:bodyPr>
          <a:lstStyle/>
          <a:p>
            <a:r>
              <a:rPr lang="en-US" dirty="0"/>
              <a:t>Patient walks to waiting room </a:t>
            </a:r>
          </a:p>
        </p:txBody>
      </p:sp>
      <p:cxnSp>
        <p:nvCxnSpPr>
          <p:cNvPr id="32" name="Straight Arrow Connector 31"/>
          <p:cNvCxnSpPr/>
          <p:nvPr/>
        </p:nvCxnSpPr>
        <p:spPr>
          <a:xfrm>
            <a:off x="5655659" y="1736526"/>
            <a:ext cx="53142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6247407" y="1364977"/>
            <a:ext cx="2896593" cy="523220"/>
          </a:xfrm>
          <a:prstGeom prst="rect">
            <a:avLst/>
          </a:prstGeom>
          <a:solidFill>
            <a:schemeClr val="bg1"/>
          </a:solidFill>
        </p:spPr>
        <p:txBody>
          <a:bodyPr wrap="square">
            <a:spAutoFit/>
          </a:bodyPr>
          <a:lstStyle/>
          <a:p>
            <a:r>
              <a:rPr lang="en-US" dirty="0"/>
              <a:t>Preparation  in case any contrast study</a:t>
            </a:r>
          </a:p>
        </p:txBody>
      </p:sp>
      <p:cxnSp>
        <p:nvCxnSpPr>
          <p:cNvPr id="34" name="Straight Arrow Connector 33"/>
          <p:cNvCxnSpPr/>
          <p:nvPr/>
        </p:nvCxnSpPr>
        <p:spPr>
          <a:xfrm>
            <a:off x="7353494" y="1991346"/>
            <a:ext cx="0" cy="5940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6882245" y="2880256"/>
            <a:ext cx="1973161" cy="307777"/>
          </a:xfrm>
          <a:prstGeom prst="rect">
            <a:avLst/>
          </a:prstGeom>
          <a:solidFill>
            <a:schemeClr val="bg1"/>
          </a:solidFill>
        </p:spPr>
        <p:txBody>
          <a:bodyPr wrap="square">
            <a:spAutoFit/>
          </a:bodyPr>
          <a:lstStyle/>
          <a:p>
            <a:r>
              <a:rPr lang="en-US" dirty="0"/>
              <a:t>Patient Preparation </a:t>
            </a:r>
          </a:p>
        </p:txBody>
      </p:sp>
      <p:cxnSp>
        <p:nvCxnSpPr>
          <p:cNvPr id="37" name="Straight Arrow Connector 36"/>
          <p:cNvCxnSpPr/>
          <p:nvPr/>
        </p:nvCxnSpPr>
        <p:spPr>
          <a:xfrm flipH="1">
            <a:off x="5933943" y="3042560"/>
            <a:ext cx="80671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3889112" y="2913399"/>
            <a:ext cx="1984839" cy="307777"/>
          </a:xfrm>
          <a:prstGeom prst="rect">
            <a:avLst/>
          </a:prstGeom>
          <a:solidFill>
            <a:schemeClr val="bg1"/>
          </a:solidFill>
        </p:spPr>
        <p:txBody>
          <a:bodyPr wrap="none">
            <a:spAutoFit/>
          </a:bodyPr>
          <a:lstStyle/>
          <a:p>
            <a:r>
              <a:rPr lang="en-US" dirty="0"/>
              <a:t>Procedure Preparation</a:t>
            </a:r>
          </a:p>
        </p:txBody>
      </p:sp>
      <p:cxnSp>
        <p:nvCxnSpPr>
          <p:cNvPr id="40" name="Straight Arrow Connector 39"/>
          <p:cNvCxnSpPr/>
          <p:nvPr/>
        </p:nvCxnSpPr>
        <p:spPr>
          <a:xfrm flipH="1">
            <a:off x="3010515" y="3067287"/>
            <a:ext cx="80671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143840" y="2772534"/>
            <a:ext cx="2677422" cy="523220"/>
          </a:xfrm>
          <a:prstGeom prst="rect">
            <a:avLst/>
          </a:prstGeom>
          <a:solidFill>
            <a:schemeClr val="bg1"/>
          </a:solidFill>
        </p:spPr>
        <p:txBody>
          <a:bodyPr wrap="square">
            <a:spAutoFit/>
          </a:bodyPr>
          <a:lstStyle/>
          <a:p>
            <a:r>
              <a:rPr lang="en-US" dirty="0"/>
              <a:t>Report preparation with  senior consultant signature </a:t>
            </a:r>
          </a:p>
        </p:txBody>
      </p:sp>
      <p:cxnSp>
        <p:nvCxnSpPr>
          <p:cNvPr id="42" name="Straight Arrow Connector 41"/>
          <p:cNvCxnSpPr/>
          <p:nvPr/>
        </p:nvCxnSpPr>
        <p:spPr>
          <a:xfrm flipH="1">
            <a:off x="1274216" y="3449782"/>
            <a:ext cx="2" cy="571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Rectangle 44"/>
          <p:cNvSpPr/>
          <p:nvPr/>
        </p:nvSpPr>
        <p:spPr>
          <a:xfrm>
            <a:off x="166256" y="4121971"/>
            <a:ext cx="2494002" cy="307777"/>
          </a:xfrm>
          <a:prstGeom prst="rect">
            <a:avLst/>
          </a:prstGeom>
          <a:solidFill>
            <a:schemeClr val="bg1"/>
          </a:solidFill>
        </p:spPr>
        <p:txBody>
          <a:bodyPr wrap="square">
            <a:spAutoFit/>
          </a:bodyPr>
          <a:lstStyle/>
          <a:p>
            <a:r>
              <a:rPr lang="en-US" dirty="0"/>
              <a:t>Report Dispatch </a:t>
            </a:r>
          </a:p>
        </p:txBody>
      </p:sp>
    </p:spTree>
    <p:extLst>
      <p:ext uri="{BB962C8B-B14F-4D97-AF65-F5344CB8AC3E}">
        <p14:creationId xmlns:p14="http://schemas.microsoft.com/office/powerpoint/2010/main" val="921297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05445" y="145473"/>
            <a:ext cx="5652655" cy="5195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u="sng" dirty="0" smtClean="0">
                <a:latin typeface="Times New Roman" pitchFamily="18" charset="0"/>
                <a:cs typeface="Times New Roman" pitchFamily="18" charset="0"/>
              </a:rPr>
              <a:t>DATA TIMELINE </a:t>
            </a:r>
            <a:endParaRPr lang="en-US" sz="2000" u="sng" dirty="0">
              <a:latin typeface="Times New Roman" pitchFamily="18" charset="0"/>
              <a:cs typeface="Times New Roman" pitchFamily="18" charset="0"/>
            </a:endParaRPr>
          </a:p>
        </p:txBody>
      </p:sp>
      <p:pic>
        <p:nvPicPr>
          <p:cNvPr id="6" name="Picture 5">
            <a:extLst>
              <a:ext uri="{FF2B5EF4-FFF2-40B4-BE49-F238E27FC236}">
                <a16:creationId xmlns=""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309"/>
            <a:ext cx="1286540" cy="539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27703766"/>
              </p:ext>
            </p:extLst>
          </p:nvPr>
        </p:nvGraphicFramePr>
        <p:xfrm>
          <a:off x="426028" y="870525"/>
          <a:ext cx="8104908" cy="3940465"/>
        </p:xfrm>
        <a:graphic>
          <a:graphicData uri="http://schemas.openxmlformats.org/drawingml/2006/table">
            <a:tbl>
              <a:tblPr firstRow="1" firstCol="1" bandRow="1">
                <a:tableStyleId>{5D4F0FF1-9BCB-4F77-A7EB-CB2CC291F9E9}</a:tableStyleId>
              </a:tblPr>
              <a:tblGrid>
                <a:gridCol w="2701636"/>
                <a:gridCol w="2701636"/>
                <a:gridCol w="2701636"/>
              </a:tblGrid>
              <a:tr h="383332">
                <a:tc>
                  <a:txBody>
                    <a:bodyPr/>
                    <a:lstStyle/>
                    <a:p>
                      <a:pPr marL="0" marR="0" algn="ctr">
                        <a:lnSpc>
                          <a:spcPct val="200000"/>
                        </a:lnSpc>
                        <a:spcBef>
                          <a:spcPts val="0"/>
                        </a:spcBef>
                        <a:spcAft>
                          <a:spcPts val="0"/>
                        </a:spcAft>
                        <a:tabLst>
                          <a:tab pos="2306955" algn="l"/>
                          <a:tab pos="2456180" algn="l"/>
                        </a:tabLst>
                      </a:pPr>
                      <a:r>
                        <a:rPr lang="en-US" sz="1100" b="1" u="sng" dirty="0">
                          <a:effectLst/>
                        </a:rPr>
                        <a:t>PET-SCAN</a:t>
                      </a:r>
                      <a:endParaRPr lang="en-US" sz="1000" b="1" dirty="0">
                        <a:effectLst/>
                        <a:latin typeface="Times New Roman"/>
                        <a:ea typeface="Times New Roman"/>
                        <a:cs typeface="Times New Roman"/>
                      </a:endParaRPr>
                    </a:p>
                  </a:txBody>
                  <a:tcPr marL="62314" marR="62314" marT="0" marB="0">
                    <a:solidFill>
                      <a:schemeClr val="bg1"/>
                    </a:solidFill>
                  </a:tcPr>
                </a:tc>
                <a:tc>
                  <a:txBody>
                    <a:bodyPr/>
                    <a:lstStyle/>
                    <a:p>
                      <a:pPr marL="0" marR="0" algn="ctr">
                        <a:lnSpc>
                          <a:spcPct val="200000"/>
                        </a:lnSpc>
                        <a:spcBef>
                          <a:spcPts val="0"/>
                        </a:spcBef>
                        <a:spcAft>
                          <a:spcPts val="0"/>
                        </a:spcAft>
                        <a:tabLst>
                          <a:tab pos="2306955" algn="l"/>
                          <a:tab pos="2456180" algn="l"/>
                        </a:tabLst>
                      </a:pPr>
                      <a:r>
                        <a:rPr lang="en-US" sz="1100" b="1" u="sng" dirty="0">
                          <a:effectLst/>
                        </a:rPr>
                        <a:t>CT-SCAN</a:t>
                      </a:r>
                      <a:endParaRPr lang="en-US" sz="1000" b="1" dirty="0">
                        <a:effectLst/>
                        <a:latin typeface="Times New Roman"/>
                        <a:ea typeface="Times New Roman"/>
                        <a:cs typeface="Times New Roman"/>
                      </a:endParaRPr>
                    </a:p>
                  </a:txBody>
                  <a:tcPr marL="62314" marR="62314" marT="0" marB="0">
                    <a:solidFill>
                      <a:schemeClr val="bg1"/>
                    </a:solidFill>
                  </a:tcPr>
                </a:tc>
                <a:tc>
                  <a:txBody>
                    <a:bodyPr/>
                    <a:lstStyle/>
                    <a:p>
                      <a:pPr marL="0" marR="0" algn="ctr">
                        <a:lnSpc>
                          <a:spcPct val="200000"/>
                        </a:lnSpc>
                        <a:spcBef>
                          <a:spcPts val="0"/>
                        </a:spcBef>
                        <a:spcAft>
                          <a:spcPts val="0"/>
                        </a:spcAft>
                        <a:tabLst>
                          <a:tab pos="2306955" algn="l"/>
                          <a:tab pos="2456180" algn="l"/>
                        </a:tabLst>
                      </a:pPr>
                      <a:r>
                        <a:rPr lang="en-US" sz="1100" b="1" u="sng" dirty="0">
                          <a:effectLst/>
                        </a:rPr>
                        <a:t>MRI</a:t>
                      </a:r>
                      <a:endParaRPr lang="en-US" sz="1000" b="1" dirty="0">
                        <a:effectLst/>
                        <a:latin typeface="Times New Roman"/>
                        <a:ea typeface="Times New Roman"/>
                        <a:cs typeface="Times New Roman"/>
                      </a:endParaRPr>
                    </a:p>
                  </a:txBody>
                  <a:tcPr marL="62314" marR="62314" marT="0" marB="0">
                    <a:solidFill>
                      <a:schemeClr val="bg1"/>
                    </a:solidFill>
                  </a:tcPr>
                </a:tc>
              </a:tr>
              <a:tr h="3557133">
                <a:tc>
                  <a:txBody>
                    <a:bodyPr/>
                    <a:lstStyle/>
                    <a:p>
                      <a:pPr marL="0" marR="0">
                        <a:lnSpc>
                          <a:spcPct val="200000"/>
                        </a:lnSpc>
                        <a:spcBef>
                          <a:spcPts val="0"/>
                        </a:spcBef>
                        <a:spcAft>
                          <a:spcPts val="0"/>
                        </a:spcAft>
                        <a:tabLst>
                          <a:tab pos="2306955" algn="l"/>
                          <a:tab pos="2456180" algn="l"/>
                        </a:tabLst>
                      </a:pPr>
                      <a:r>
                        <a:rPr lang="en-US" sz="1100" dirty="0">
                          <a:effectLst/>
                        </a:rPr>
                        <a:t>             In-Time  </a:t>
                      </a:r>
                      <a:endParaRPr lang="en-US" sz="1000" dirty="0">
                        <a:effectLst/>
                      </a:endParaRPr>
                    </a:p>
                    <a:p>
                      <a:pPr marL="0" marR="0" algn="ctr">
                        <a:lnSpc>
                          <a:spcPct val="200000"/>
                        </a:lnSpc>
                        <a:spcBef>
                          <a:spcPts val="0"/>
                        </a:spcBef>
                        <a:spcAft>
                          <a:spcPts val="0"/>
                        </a:spcAft>
                        <a:tabLst>
                          <a:tab pos="2306955" algn="l"/>
                          <a:tab pos="2456180" algn="l"/>
                        </a:tabLst>
                      </a:pPr>
                      <a:r>
                        <a:rPr lang="en-US" sz="1100" dirty="0">
                          <a:effectLst/>
                        </a:rPr>
                        <a:t>           0: 46 min. </a:t>
                      </a:r>
                      <a:endParaRPr lang="en-US" sz="1000" dirty="0">
                        <a:effectLst/>
                      </a:endParaRPr>
                    </a:p>
                    <a:p>
                      <a:pPr marL="0" marR="0" indent="457200">
                        <a:lnSpc>
                          <a:spcPct val="200000"/>
                        </a:lnSpc>
                        <a:spcBef>
                          <a:spcPts val="0"/>
                        </a:spcBef>
                        <a:spcAft>
                          <a:spcPts val="0"/>
                        </a:spcAft>
                        <a:tabLst>
                          <a:tab pos="2306955" algn="l"/>
                          <a:tab pos="2456180" algn="l"/>
                        </a:tabLst>
                      </a:pPr>
                      <a:r>
                        <a:rPr lang="en-US" sz="1100" dirty="0">
                          <a:effectLst/>
                        </a:rPr>
                        <a:t>Injection Time </a:t>
                      </a:r>
                      <a:endParaRPr lang="en-US" sz="1000" dirty="0">
                        <a:effectLst/>
                      </a:endParaRPr>
                    </a:p>
                    <a:p>
                      <a:pPr marL="0" marR="0" indent="457200" algn="ctr">
                        <a:lnSpc>
                          <a:spcPct val="200000"/>
                        </a:lnSpc>
                        <a:spcBef>
                          <a:spcPts val="0"/>
                        </a:spcBef>
                        <a:spcAft>
                          <a:spcPts val="0"/>
                        </a:spcAft>
                        <a:tabLst>
                          <a:tab pos="2306955" algn="l"/>
                          <a:tab pos="2456180" algn="l"/>
                        </a:tabLst>
                      </a:pPr>
                      <a:r>
                        <a:rPr lang="en-US" sz="1100" dirty="0">
                          <a:effectLst/>
                        </a:rPr>
                        <a:t>1:17 min. </a:t>
                      </a:r>
                      <a:endParaRPr lang="en-US" sz="1000" dirty="0">
                        <a:effectLst/>
                      </a:endParaRPr>
                    </a:p>
                    <a:p>
                      <a:pPr marL="0" marR="0" indent="457200">
                        <a:spcBef>
                          <a:spcPts val="0"/>
                        </a:spcBef>
                        <a:spcAft>
                          <a:spcPts val="0"/>
                        </a:spcAft>
                      </a:pPr>
                      <a:r>
                        <a:rPr lang="en-US" sz="1100" dirty="0" smtClean="0">
                          <a:effectLst/>
                        </a:rPr>
                        <a:t>Scanning </a:t>
                      </a:r>
                      <a:r>
                        <a:rPr lang="en-US" sz="1100" dirty="0">
                          <a:effectLst/>
                        </a:rPr>
                        <a:t>Time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lgn="ctr">
                        <a:spcBef>
                          <a:spcPts val="0"/>
                        </a:spcBef>
                        <a:spcAft>
                          <a:spcPts val="0"/>
                        </a:spcAft>
                      </a:pPr>
                      <a:r>
                        <a:rPr lang="en-US" sz="1100" dirty="0">
                          <a:effectLst/>
                        </a:rPr>
                        <a:t>             26:30 min.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spcBef>
                          <a:spcPts val="0"/>
                        </a:spcBef>
                        <a:spcAft>
                          <a:spcPts val="0"/>
                        </a:spcAft>
                      </a:pPr>
                      <a:r>
                        <a:rPr lang="en-US" sz="1100" dirty="0">
                          <a:effectLst/>
                        </a:rPr>
                        <a:t> </a:t>
                      </a:r>
                      <a:r>
                        <a:rPr lang="en-US" sz="1100" dirty="0" smtClean="0">
                          <a:effectLst/>
                        </a:rPr>
                        <a:t>          Reports Approval </a:t>
                      </a:r>
                      <a:endParaRPr lang="en-US" sz="1000" dirty="0">
                        <a:effectLst/>
                        <a:latin typeface="Times New Roman"/>
                        <a:ea typeface="Times New Roman"/>
                        <a:cs typeface="Times New Roman"/>
                      </a:endParaRPr>
                    </a:p>
                  </a:txBody>
                  <a:tcPr marL="62314" marR="62314" marT="0" marB="0">
                    <a:solidFill>
                      <a:schemeClr val="bg1"/>
                    </a:solidFill>
                  </a:tcPr>
                </a:tc>
                <a:tc>
                  <a:txBody>
                    <a:bodyPr/>
                    <a:lstStyle/>
                    <a:p>
                      <a:pPr marL="0" marR="0" algn="ctr">
                        <a:lnSpc>
                          <a:spcPct val="200000"/>
                        </a:lnSpc>
                        <a:spcBef>
                          <a:spcPts val="0"/>
                        </a:spcBef>
                        <a:spcAft>
                          <a:spcPts val="0"/>
                        </a:spcAft>
                        <a:tabLst>
                          <a:tab pos="2306955" algn="l"/>
                          <a:tab pos="2456180" algn="l"/>
                        </a:tabLst>
                      </a:pPr>
                      <a:r>
                        <a:rPr lang="en-US" sz="1100" dirty="0">
                          <a:effectLst/>
                        </a:rPr>
                        <a:t>In –</a:t>
                      </a:r>
                      <a:r>
                        <a:rPr lang="en-US" sz="1100" dirty="0" smtClean="0">
                          <a:effectLst/>
                        </a:rPr>
                        <a:t>Time</a:t>
                      </a:r>
                      <a:endParaRPr lang="en-US" sz="1000" dirty="0">
                        <a:effectLst/>
                      </a:endParaRPr>
                    </a:p>
                    <a:p>
                      <a:pPr marL="0" marR="0" algn="ctr">
                        <a:spcBef>
                          <a:spcPts val="0"/>
                        </a:spcBef>
                        <a:spcAft>
                          <a:spcPts val="0"/>
                        </a:spcAft>
                      </a:pPr>
                      <a:r>
                        <a:rPr lang="en-US" sz="1100" dirty="0">
                          <a:effectLst/>
                        </a:rPr>
                        <a:t>              </a:t>
                      </a:r>
                      <a:r>
                        <a:rPr lang="en-US" sz="1100" dirty="0" smtClean="0">
                          <a:effectLst/>
                        </a:rPr>
                        <a:t>            15 </a:t>
                      </a:r>
                      <a:r>
                        <a:rPr lang="en-US" sz="1100" dirty="0">
                          <a:effectLst/>
                        </a:rPr>
                        <a:t>Min.</a:t>
                      </a:r>
                      <a:endParaRPr lang="en-US" sz="1000" dirty="0">
                        <a:effectLst/>
                      </a:endParaRPr>
                    </a:p>
                    <a:p>
                      <a:pPr marL="0" marR="0" algn="ctr">
                        <a:spcBef>
                          <a:spcPts val="0"/>
                        </a:spcBef>
                        <a:spcAft>
                          <a:spcPts val="0"/>
                        </a:spcAft>
                      </a:pPr>
                      <a:r>
                        <a:rPr lang="en-US" sz="1100" dirty="0">
                          <a:effectLst/>
                        </a:rPr>
                        <a:t> </a:t>
                      </a:r>
                      <a:endParaRPr lang="en-US" sz="1000" dirty="0">
                        <a:effectLst/>
                      </a:endParaRPr>
                    </a:p>
                    <a:p>
                      <a:pPr marL="0" marR="0" algn="ctr">
                        <a:spcBef>
                          <a:spcPts val="0"/>
                        </a:spcBef>
                        <a:spcAft>
                          <a:spcPts val="0"/>
                        </a:spcAft>
                      </a:pPr>
                      <a:r>
                        <a:rPr lang="en-US" sz="1100" dirty="0">
                          <a:effectLst/>
                        </a:rPr>
                        <a:t>Scanning Time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spcBef>
                          <a:spcPts val="0"/>
                        </a:spcBef>
                        <a:spcAft>
                          <a:spcPts val="0"/>
                        </a:spcAft>
                      </a:pPr>
                      <a:r>
                        <a:rPr lang="en-US" sz="1100" dirty="0">
                          <a:effectLst/>
                        </a:rPr>
                        <a:t>                          </a:t>
                      </a:r>
                      <a:r>
                        <a:rPr lang="en-US" sz="1100" dirty="0" smtClean="0">
                          <a:effectLst/>
                        </a:rPr>
                        <a:t>             18</a:t>
                      </a:r>
                      <a:r>
                        <a:rPr lang="en-US" sz="1100" dirty="0">
                          <a:effectLst/>
                        </a:rPr>
                        <a:t>: 43 min.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lgn="ctr">
                        <a:spcBef>
                          <a:spcPts val="0"/>
                        </a:spcBef>
                        <a:spcAft>
                          <a:spcPts val="0"/>
                        </a:spcAft>
                      </a:pPr>
                      <a:r>
                        <a:rPr lang="en-US" sz="1100" dirty="0">
                          <a:effectLst/>
                        </a:rPr>
                        <a:t>Reporting </a:t>
                      </a:r>
                      <a:endParaRPr lang="en-US" sz="1000" dirty="0">
                        <a:effectLst/>
                      </a:endParaRPr>
                    </a:p>
                    <a:p>
                      <a:pPr marL="0" marR="0" algn="ctr">
                        <a:spcBef>
                          <a:spcPts val="0"/>
                        </a:spcBef>
                        <a:spcAft>
                          <a:spcPts val="0"/>
                        </a:spcAft>
                      </a:pPr>
                      <a:r>
                        <a:rPr lang="en-US" sz="1100" dirty="0">
                          <a:effectLst/>
                        </a:rPr>
                        <a:t>               </a:t>
                      </a:r>
                      <a:r>
                        <a:rPr lang="en-US" sz="1100" dirty="0" smtClean="0">
                          <a:effectLst/>
                        </a:rPr>
                        <a:t>          </a:t>
                      </a:r>
                    </a:p>
                    <a:p>
                      <a:pPr marL="0" marR="0" algn="ctr">
                        <a:spcBef>
                          <a:spcPts val="0"/>
                        </a:spcBef>
                        <a:spcAft>
                          <a:spcPts val="0"/>
                        </a:spcAft>
                      </a:pPr>
                      <a:r>
                        <a:rPr lang="en-US" sz="1100" dirty="0" smtClean="0">
                          <a:effectLst/>
                        </a:rPr>
                        <a:t>                              </a:t>
                      </a:r>
                      <a:r>
                        <a:rPr lang="en-US" sz="1100" dirty="0">
                          <a:effectLst/>
                        </a:rPr>
                        <a:t>7:53 min.</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lgn="ctr">
                        <a:spcBef>
                          <a:spcPts val="0"/>
                        </a:spcBef>
                        <a:spcAft>
                          <a:spcPts val="0"/>
                        </a:spcAft>
                      </a:pPr>
                      <a:r>
                        <a:rPr lang="en-US" sz="1100" dirty="0">
                          <a:effectLst/>
                        </a:rPr>
                        <a:t>Reports Approval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spcBef>
                          <a:spcPts val="0"/>
                        </a:spcBef>
                        <a:spcAft>
                          <a:spcPts val="0"/>
                        </a:spcAft>
                      </a:pPr>
                      <a:r>
                        <a:rPr lang="en-US" sz="1100" dirty="0">
                          <a:effectLst/>
                        </a:rPr>
                        <a:t>                        </a:t>
                      </a:r>
                      <a:r>
                        <a:rPr lang="en-US" sz="1100" dirty="0" smtClean="0">
                          <a:effectLst/>
                        </a:rPr>
                        <a:t>                </a:t>
                      </a:r>
                      <a:r>
                        <a:rPr lang="en-US" sz="1100" dirty="0">
                          <a:effectLst/>
                        </a:rPr>
                        <a:t>7:45 min.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lgn="ctr">
                        <a:spcBef>
                          <a:spcPts val="0"/>
                        </a:spcBef>
                        <a:spcAft>
                          <a:spcPts val="0"/>
                        </a:spcAft>
                      </a:pPr>
                      <a:r>
                        <a:rPr lang="en-US" sz="1100" dirty="0">
                          <a:effectLst/>
                        </a:rPr>
                        <a:t>Reports Validation </a:t>
                      </a:r>
                      <a:endParaRPr lang="en-US" sz="1000" dirty="0">
                        <a:effectLst/>
                        <a:latin typeface="Times New Roman"/>
                        <a:ea typeface="Times New Roman"/>
                        <a:cs typeface="Times New Roman"/>
                      </a:endParaRPr>
                    </a:p>
                  </a:txBody>
                  <a:tcPr marL="62314" marR="62314" marT="0" marB="0">
                    <a:solidFill>
                      <a:schemeClr val="bg1"/>
                    </a:solidFill>
                  </a:tcPr>
                </a:tc>
                <a:tc>
                  <a:txBody>
                    <a:bodyPr/>
                    <a:lstStyle/>
                    <a:p>
                      <a:pPr marL="0" marR="0" algn="ctr">
                        <a:lnSpc>
                          <a:spcPct val="200000"/>
                        </a:lnSpc>
                        <a:spcBef>
                          <a:spcPts val="0"/>
                        </a:spcBef>
                        <a:spcAft>
                          <a:spcPts val="0"/>
                        </a:spcAft>
                        <a:tabLst>
                          <a:tab pos="2306955" algn="l"/>
                          <a:tab pos="2456180" algn="l"/>
                        </a:tabLst>
                      </a:pPr>
                      <a:r>
                        <a:rPr lang="en-US" sz="1100" u="sng" dirty="0">
                          <a:effectLst/>
                        </a:rPr>
                        <a:t>In- Time </a:t>
                      </a:r>
                      <a:endParaRPr lang="en-US" sz="1000" dirty="0">
                        <a:effectLst/>
                      </a:endParaRPr>
                    </a:p>
                    <a:p>
                      <a:pPr marL="0" marR="0" algn="ctr">
                        <a:spcBef>
                          <a:spcPts val="0"/>
                        </a:spcBef>
                        <a:spcAft>
                          <a:spcPts val="0"/>
                        </a:spcAft>
                      </a:pPr>
                      <a:r>
                        <a:rPr lang="en-US" sz="1100" dirty="0">
                          <a:effectLst/>
                        </a:rPr>
                        <a:t>            </a:t>
                      </a:r>
                      <a:r>
                        <a:rPr lang="en-US" sz="1100" dirty="0" smtClean="0">
                          <a:effectLst/>
                        </a:rPr>
                        <a:t>            13min</a:t>
                      </a:r>
                      <a:r>
                        <a:rPr lang="en-US" sz="1100" dirty="0">
                          <a:effectLst/>
                        </a:rPr>
                        <a:t>.</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indent="457200">
                        <a:spcBef>
                          <a:spcPts val="0"/>
                        </a:spcBef>
                        <a:spcAft>
                          <a:spcPts val="0"/>
                        </a:spcAft>
                      </a:pPr>
                      <a:r>
                        <a:rPr lang="en-US" sz="1100" dirty="0" smtClean="0">
                          <a:effectLst/>
                        </a:rPr>
                        <a:t>           Scanning </a:t>
                      </a:r>
                      <a:r>
                        <a:rPr lang="en-US" sz="1100" dirty="0">
                          <a:effectLst/>
                        </a:rPr>
                        <a:t>Time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lgn="ctr">
                        <a:spcBef>
                          <a:spcPts val="0"/>
                        </a:spcBef>
                        <a:spcAft>
                          <a:spcPts val="0"/>
                        </a:spcAft>
                      </a:pPr>
                      <a:r>
                        <a:rPr lang="en-US" sz="1100" dirty="0">
                          <a:effectLst/>
                        </a:rPr>
                        <a:t>               </a:t>
                      </a:r>
                      <a:r>
                        <a:rPr lang="en-US" sz="1100" dirty="0" smtClean="0">
                          <a:effectLst/>
                        </a:rPr>
                        <a:t>          </a:t>
                      </a:r>
                      <a:r>
                        <a:rPr lang="en-US" sz="1100" dirty="0">
                          <a:effectLst/>
                        </a:rPr>
                        <a:t>19:29 min.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indent="457200">
                        <a:spcBef>
                          <a:spcPts val="0"/>
                        </a:spcBef>
                        <a:spcAft>
                          <a:spcPts val="0"/>
                        </a:spcAft>
                      </a:pPr>
                      <a:r>
                        <a:rPr lang="en-US" sz="1100" dirty="0" smtClean="0">
                          <a:effectLst/>
                        </a:rPr>
                        <a:t>             Reporting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spcBef>
                          <a:spcPts val="0"/>
                        </a:spcBef>
                        <a:spcAft>
                          <a:spcPts val="0"/>
                        </a:spcAft>
                      </a:pPr>
                      <a:r>
                        <a:rPr lang="en-US" sz="1100" dirty="0">
                          <a:effectLst/>
                        </a:rPr>
                        <a:t>                          </a:t>
                      </a:r>
                      <a:r>
                        <a:rPr lang="en-US" sz="1100" dirty="0" smtClean="0">
                          <a:effectLst/>
                        </a:rPr>
                        <a:t>             16:45 </a:t>
                      </a:r>
                      <a:r>
                        <a:rPr lang="en-US" sz="1100" dirty="0">
                          <a:effectLst/>
                        </a:rPr>
                        <a:t>min.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indent="457200">
                        <a:spcBef>
                          <a:spcPts val="0"/>
                        </a:spcBef>
                        <a:spcAft>
                          <a:spcPts val="0"/>
                        </a:spcAft>
                      </a:pPr>
                      <a:r>
                        <a:rPr lang="en-US" sz="1100" dirty="0" smtClean="0">
                          <a:effectLst/>
                        </a:rPr>
                        <a:t>        Reports </a:t>
                      </a:r>
                      <a:r>
                        <a:rPr lang="en-US" sz="1100" dirty="0">
                          <a:effectLst/>
                        </a:rPr>
                        <a:t>Approval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spcBef>
                          <a:spcPts val="0"/>
                        </a:spcBef>
                        <a:spcAft>
                          <a:spcPts val="0"/>
                        </a:spcAft>
                      </a:pPr>
                      <a:r>
                        <a:rPr lang="en-US" sz="1100" dirty="0">
                          <a:effectLst/>
                        </a:rPr>
                        <a:t>                         </a:t>
                      </a:r>
                      <a:r>
                        <a:rPr lang="en-US" sz="1100" dirty="0" smtClean="0">
                          <a:effectLst/>
                        </a:rPr>
                        <a:t>               </a:t>
                      </a:r>
                      <a:r>
                        <a:rPr lang="en-US" sz="1100" dirty="0">
                          <a:effectLst/>
                        </a:rPr>
                        <a:t>1:55 min.</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lgn="ctr">
                        <a:spcBef>
                          <a:spcPts val="0"/>
                        </a:spcBef>
                        <a:spcAft>
                          <a:spcPts val="0"/>
                        </a:spcAft>
                      </a:pPr>
                      <a:r>
                        <a:rPr lang="en-US" sz="1100" dirty="0">
                          <a:effectLst/>
                        </a:rPr>
                        <a:t>Reports Validation </a:t>
                      </a:r>
                      <a:endParaRPr lang="en-US" sz="1000" dirty="0">
                        <a:effectLst/>
                        <a:latin typeface="Times New Roman"/>
                        <a:ea typeface="Times New Roman"/>
                        <a:cs typeface="Times New Roman"/>
                      </a:endParaRPr>
                    </a:p>
                  </a:txBody>
                  <a:tcPr marL="62314" marR="62314" marT="0" marB="0">
                    <a:solidFill>
                      <a:schemeClr val="bg1"/>
                    </a:solidFill>
                  </a:tcPr>
                </a:tc>
              </a:tr>
            </a:tbl>
          </a:graphicData>
        </a:graphic>
      </p:graphicFrame>
      <p:cxnSp>
        <p:nvCxnSpPr>
          <p:cNvPr id="8" name="Straight Arrow Connector 7"/>
          <p:cNvCxnSpPr/>
          <p:nvPr/>
        </p:nvCxnSpPr>
        <p:spPr>
          <a:xfrm>
            <a:off x="3592513" y="6108700"/>
            <a:ext cx="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595688" y="6827838"/>
            <a:ext cx="0" cy="377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595688" y="7543800"/>
            <a:ext cx="0" cy="525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648325" y="6111875"/>
            <a:ext cx="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5648325" y="6827838"/>
            <a:ext cx="0" cy="4476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5648325" y="7483475"/>
            <a:ext cx="0" cy="4397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5648325" y="8199438"/>
            <a:ext cx="0" cy="4381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7615238" y="6111875"/>
            <a:ext cx="7937"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7623175" y="6775450"/>
            <a:ext cx="0" cy="5000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7623175" y="7483475"/>
            <a:ext cx="0" cy="4397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7623175" y="8199438"/>
            <a:ext cx="0" cy="4381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1205346" y="1577687"/>
            <a:ext cx="0" cy="384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1222665" y="2216727"/>
            <a:ext cx="0" cy="384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1236520" y="2869623"/>
            <a:ext cx="0" cy="384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4423063" y="1577687"/>
            <a:ext cx="0" cy="3446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4436918" y="2169968"/>
            <a:ext cx="0" cy="384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4436918" y="2869622"/>
            <a:ext cx="0" cy="384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4461164" y="3697432"/>
            <a:ext cx="0" cy="384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7169727" y="1628775"/>
            <a:ext cx="0" cy="242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7166263" y="2206335"/>
            <a:ext cx="0" cy="3359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7169727" y="2803813"/>
            <a:ext cx="0" cy="3359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169727" y="3548495"/>
            <a:ext cx="0" cy="3359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952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82860090"/>
              </p:ext>
            </p:extLst>
          </p:nvPr>
        </p:nvGraphicFramePr>
        <p:xfrm>
          <a:off x="290947" y="821947"/>
          <a:ext cx="8738754" cy="3962400"/>
        </p:xfrm>
        <a:graphic>
          <a:graphicData uri="http://schemas.openxmlformats.org/drawingml/2006/table">
            <a:tbl>
              <a:tblPr firstRow="1" bandRow="1">
                <a:tableStyleId>{5D4F0FF1-9BCB-4F77-A7EB-CB2CC291F9E9}</a:tableStyleId>
              </a:tblPr>
              <a:tblGrid>
                <a:gridCol w="4369377"/>
                <a:gridCol w="4369377"/>
              </a:tblGrid>
              <a:tr h="1110762">
                <a:tc>
                  <a:txBody>
                    <a:bodyPr/>
                    <a:lstStyle/>
                    <a:p>
                      <a:endParaRPr lang="en-US" sz="1200" dirty="0">
                        <a:latin typeface="Times New Roman" pitchFamily="18" charset="0"/>
                        <a:cs typeface="Times New Roman" pitchFamily="18" charset="0"/>
                      </a:endParaRP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n-US" sz="1200" dirty="0" smtClean="0"/>
                        <a:t>Piling Up of Requisition Slips at the Reception Counter .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n-US" sz="1200" dirty="0" smtClean="0"/>
                        <a:t>Delayed Updation of Billing Entry at radiology cash counter .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n-US" sz="1200" dirty="0" smtClean="0"/>
                        <a:t>Add </a:t>
                      </a:r>
                      <a:r>
                        <a:rPr lang="en-US" sz="1200" dirty="0" smtClean="0"/>
                        <a:t>On during Scheduling ( IP cases interferes with OP scheduling )</a:t>
                      </a:r>
                    </a:p>
                    <a:p>
                      <a:endParaRPr lang="en-US" sz="1200" dirty="0"/>
                    </a:p>
                  </a:txBody>
                  <a:tcPr>
                    <a:solidFill>
                      <a:schemeClr val="bg1"/>
                    </a:solidFill>
                  </a:tcPr>
                </a:tc>
              </a:tr>
              <a:tr h="597403">
                <a:tc>
                  <a:txBody>
                    <a:bodyPr/>
                    <a:lstStyle/>
                    <a:p>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a:txBody>
                  <a:tcPr>
                    <a:solidFill>
                      <a:schemeClr val="bg1"/>
                    </a:solidFill>
                  </a:tcPr>
                </a:tc>
                <a:tc>
                  <a:txBody>
                    <a:bodyPr/>
                    <a:lstStyle/>
                    <a:p>
                      <a:pPr marL="171450" indent="-171450">
                        <a:buFont typeface="Arial" pitchFamily="34" charset="0"/>
                        <a:buChar char="•"/>
                      </a:pPr>
                      <a:r>
                        <a:rPr lang="en-US" sz="1200" b="0" i="0" u="none" strike="noStrike" cap="none" dirty="0" smtClean="0">
                          <a:solidFill>
                            <a:srgbClr val="000000"/>
                          </a:solidFill>
                          <a:effectLst/>
                          <a:latin typeface="Arial"/>
                          <a:ea typeface="Arial"/>
                          <a:cs typeface="Arial"/>
                          <a:sym typeface="Arial"/>
                        </a:rPr>
                        <a:t>IP patient often gets late due to unavailability of housekeeping staff or mismanagement of file which becomes a reason for delayed TAT </a:t>
                      </a:r>
                      <a:r>
                        <a:rPr lang="en-US" sz="1200" b="0" i="0" u="none" strike="noStrike" cap="none" dirty="0" smtClean="0">
                          <a:solidFill>
                            <a:srgbClr val="000000"/>
                          </a:solidFill>
                          <a:effectLst/>
                          <a:latin typeface="Arial"/>
                          <a:ea typeface="Arial"/>
                          <a:cs typeface="Arial"/>
                          <a:sym typeface="Arial"/>
                        </a:rPr>
                        <a:t>. </a:t>
                      </a:r>
                      <a:endParaRPr lang="en-US" sz="1200" dirty="0"/>
                    </a:p>
                  </a:txBody>
                  <a:tcPr>
                    <a:solidFill>
                      <a:schemeClr val="bg1"/>
                    </a:solidFill>
                  </a:tcPr>
                </a:tc>
              </a:tr>
              <a:tr h="426716">
                <a:tc>
                  <a:txBody>
                    <a:bodyPr/>
                    <a:lstStyle/>
                    <a:p>
                      <a:pPr lvl="2"/>
                      <a:r>
                        <a:rPr lang="en-US" sz="1200" b="0" i="0" u="none" strike="noStrike" cap="none" dirty="0" smtClean="0">
                          <a:solidFill>
                            <a:srgbClr val="000000"/>
                          </a:solidFill>
                          <a:effectLst/>
                          <a:latin typeface="Times New Roman" pitchFamily="18" charset="0"/>
                          <a:ea typeface="Arial"/>
                          <a:cs typeface="Times New Roman" pitchFamily="18" charset="0"/>
                          <a:sym typeface="Arial"/>
                        </a:rPr>
                        <a:t>                           </a:t>
                      </a:r>
                      <a:endParaRPr lang="en-US" sz="1200" b="0" i="0" u="none" strike="noStrike" cap="none" dirty="0" smtClean="0">
                        <a:solidFill>
                          <a:srgbClr val="000000"/>
                        </a:solidFill>
                        <a:effectLst/>
                        <a:latin typeface="Times New Roman" pitchFamily="18" charset="0"/>
                        <a:ea typeface="Arial"/>
                        <a:cs typeface="Times New Roman" pitchFamily="18" charset="0"/>
                        <a:sym typeface="Arial"/>
                      </a:endParaRPr>
                    </a:p>
                    <a:p>
                      <a:pPr lvl="2"/>
                      <a:r>
                        <a:rPr lang="en-US" sz="12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200" b="0" i="0" u="none" strike="noStrike" cap="none" dirty="0" smtClean="0">
                          <a:solidFill>
                            <a:srgbClr val="000000"/>
                          </a:solidFill>
                          <a:effectLst/>
                          <a:latin typeface="Times New Roman" pitchFamily="18" charset="0"/>
                          <a:ea typeface="Arial"/>
                          <a:cs typeface="Times New Roman" pitchFamily="18" charset="0"/>
                          <a:sym typeface="Arial"/>
                        </a:rPr>
                        <a:t>Procedure Preparation</a:t>
                      </a:r>
                      <a:endParaRPr lang="en-US" sz="1200" dirty="0">
                        <a:latin typeface="Times New Roman" pitchFamily="18" charset="0"/>
                        <a:cs typeface="Times New Roman" pitchFamily="18" charset="0"/>
                      </a:endParaRP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n-US" sz="1200" dirty="0" smtClean="0"/>
                        <a:t>No Prerequisite Information to patient </a:t>
                      </a:r>
                      <a:r>
                        <a:rPr lang="en-US" sz="1200" dirty="0" smtClean="0"/>
                        <a:t>before scanning specially in contrast studies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n-US" sz="1200" dirty="0" smtClean="0"/>
                        <a:t>Frequent  </a:t>
                      </a:r>
                      <a:r>
                        <a:rPr lang="en-US" sz="1200" dirty="0" smtClean="0"/>
                        <a:t>Breakdown  of </a:t>
                      </a:r>
                      <a:r>
                        <a:rPr lang="en-US" sz="1200" dirty="0" smtClean="0"/>
                        <a:t>machines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smtClean="0"/>
                    </a:p>
                    <a:p>
                      <a:endParaRPr lang="en-US" sz="1200" dirty="0"/>
                    </a:p>
                  </a:txBody>
                  <a:tcPr>
                    <a:solidFill>
                      <a:schemeClr val="bg1"/>
                    </a:solidFill>
                  </a:tcPr>
                </a:tc>
              </a:tr>
              <a:tr h="597403">
                <a:tc>
                  <a:txBody>
                    <a:bodyPr/>
                    <a:lstStyle/>
                    <a:p>
                      <a:r>
                        <a:rPr lang="en-US" sz="1200" b="0" i="0" u="none" strike="noStrike" cap="none" dirty="0" smtClean="0">
                          <a:solidFill>
                            <a:srgbClr val="000000"/>
                          </a:solidFill>
                          <a:effectLst/>
                          <a:latin typeface="Times New Roman" pitchFamily="18" charset="0"/>
                          <a:ea typeface="Arial"/>
                          <a:cs typeface="Times New Roman" pitchFamily="18" charset="0"/>
                          <a:sym typeface="Arial"/>
                        </a:rPr>
                        <a:t>                 Report preparation with  senior consultant signature </a:t>
                      </a:r>
                      <a:endParaRPr lang="en-US" sz="1200" dirty="0">
                        <a:latin typeface="Times New Roman" pitchFamily="18" charset="0"/>
                        <a:cs typeface="Times New Roman" pitchFamily="18" charset="0"/>
                      </a:endParaRP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n-US" sz="1200" b="0" i="0" u="none" strike="noStrike" cap="none" dirty="0" smtClean="0">
                          <a:solidFill>
                            <a:srgbClr val="000000"/>
                          </a:solidFill>
                          <a:effectLst/>
                          <a:latin typeface="Arial"/>
                          <a:ea typeface="Arial"/>
                          <a:cs typeface="Arial"/>
                          <a:sym typeface="Arial"/>
                        </a:rPr>
                        <a:t>Less </a:t>
                      </a:r>
                      <a:r>
                        <a:rPr lang="en-US" sz="1200" b="0" i="0" u="none" strike="noStrike" cap="none" dirty="0" smtClean="0">
                          <a:solidFill>
                            <a:srgbClr val="000000"/>
                          </a:solidFill>
                          <a:effectLst/>
                          <a:latin typeface="Arial"/>
                          <a:ea typeface="Arial"/>
                          <a:cs typeface="Arial"/>
                          <a:sym typeface="Arial"/>
                        </a:rPr>
                        <a:t>no. of transcriptionist was  available for report preparation . </a:t>
                      </a:r>
                      <a:endParaRPr lang="en-US" sz="1200" b="0" i="0" u="none" strike="noStrike" cap="none" dirty="0" smtClean="0">
                        <a:solidFill>
                          <a:srgbClr val="000000"/>
                        </a:solidFill>
                        <a:effectLst/>
                        <a:latin typeface="Arial"/>
                        <a:ea typeface="Arial"/>
                        <a:cs typeface="Arial"/>
                        <a:sym typeface="Arial"/>
                      </a:endParaRPr>
                    </a:p>
                    <a:p>
                      <a:pPr marL="171450" indent="-171450">
                        <a:buFont typeface="Arial" pitchFamily="34" charset="0"/>
                        <a:buChar char="•"/>
                      </a:pPr>
                      <a:r>
                        <a:rPr lang="en-US" sz="1200" dirty="0" smtClean="0"/>
                        <a:t>Huge Time gap between Report approval  and Report Validation .</a:t>
                      </a:r>
                      <a:endParaRPr lang="en-US" sz="1200" dirty="0"/>
                    </a:p>
                  </a:txBody>
                  <a:tcPr>
                    <a:solidFill>
                      <a:schemeClr val="bg1"/>
                    </a:solidFill>
                  </a:tcPr>
                </a:tc>
              </a:tr>
              <a:tr h="284477">
                <a:tc>
                  <a:txBody>
                    <a:bodyPr/>
                    <a:lstStyle/>
                    <a:p>
                      <a:endParaRPr lang="en-US" dirty="0"/>
                    </a:p>
                  </a:txBody>
                  <a:tcPr>
                    <a:solidFill>
                      <a:schemeClr val="bg1"/>
                    </a:solidFill>
                  </a:tcPr>
                </a:tc>
                <a:tc>
                  <a:txBody>
                    <a:bodyPr/>
                    <a:lstStyle/>
                    <a:p>
                      <a:endParaRPr lang="en-US" dirty="0"/>
                    </a:p>
                  </a:txBody>
                  <a:tcPr>
                    <a:solidFill>
                      <a:schemeClr val="bg1"/>
                    </a:solidFill>
                  </a:tcPr>
                </a:tc>
              </a:tr>
            </a:tbl>
          </a:graphicData>
        </a:graphic>
      </p:graphicFrame>
      <p:sp>
        <p:nvSpPr>
          <p:cNvPr id="6" name="Rounded Rectangle 5"/>
          <p:cNvSpPr/>
          <p:nvPr/>
        </p:nvSpPr>
        <p:spPr>
          <a:xfrm>
            <a:off x="1589810" y="114300"/>
            <a:ext cx="7013864" cy="450721"/>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GAPS OBSERVED DURING PROCESS MAPPING </a:t>
            </a:r>
            <a:endParaRPr lang="en-US" b="1" u="sng" dirty="0"/>
          </a:p>
        </p:txBody>
      </p:sp>
      <p:pic>
        <p:nvPicPr>
          <p:cNvPr id="7" name="Picture 6">
            <a:extLst>
              <a:ext uri="{FF2B5EF4-FFF2-40B4-BE49-F238E27FC236}">
                <a16:creationId xmlns=""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309"/>
            <a:ext cx="1286540" cy="539712"/>
          </a:xfrm>
          <a:prstGeom prst="rect">
            <a:avLst/>
          </a:prstGeom>
        </p:spPr>
      </p:pic>
      <p:sp>
        <p:nvSpPr>
          <p:cNvPr id="8" name="Rectangle 7"/>
          <p:cNvSpPr/>
          <p:nvPr/>
        </p:nvSpPr>
        <p:spPr>
          <a:xfrm>
            <a:off x="1517073" y="1368164"/>
            <a:ext cx="1446230" cy="276999"/>
          </a:xfrm>
          <a:prstGeom prst="rect">
            <a:avLst/>
          </a:prstGeom>
          <a:solidFill>
            <a:schemeClr val="bg1"/>
          </a:solidFill>
        </p:spPr>
        <p:txBody>
          <a:bodyPr wrap="none">
            <a:spAutoFit/>
          </a:bodyPr>
          <a:lstStyle/>
          <a:p>
            <a:r>
              <a:rPr lang="en-US" sz="1200" dirty="0">
                <a:latin typeface="Times New Roman" pitchFamily="18" charset="0"/>
                <a:cs typeface="Times New Roman" pitchFamily="18" charset="0"/>
              </a:rPr>
              <a:t>Patient Registration </a:t>
            </a:r>
          </a:p>
        </p:txBody>
      </p:sp>
      <p:sp>
        <p:nvSpPr>
          <p:cNvPr id="9" name="Rectangle 8"/>
          <p:cNvSpPr/>
          <p:nvPr/>
        </p:nvSpPr>
        <p:spPr>
          <a:xfrm>
            <a:off x="1043668" y="2114261"/>
            <a:ext cx="3104962" cy="276999"/>
          </a:xfrm>
          <a:prstGeom prst="rect">
            <a:avLst/>
          </a:prstGeom>
          <a:solidFill>
            <a:schemeClr val="bg1"/>
          </a:solidFill>
        </p:spPr>
        <p:txBody>
          <a:bodyPr wrap="square">
            <a:spAutoFit/>
          </a:bodyPr>
          <a:lstStyle/>
          <a:p>
            <a:r>
              <a:rPr lang="en-US" sz="1200" dirty="0">
                <a:latin typeface="Times New Roman" pitchFamily="18" charset="0"/>
                <a:cs typeface="Times New Roman" pitchFamily="18" charset="0"/>
              </a:rPr>
              <a:t>Patient walks to waiting room </a:t>
            </a:r>
          </a:p>
        </p:txBody>
      </p:sp>
    </p:spTree>
    <p:extLst>
      <p:ext uri="{BB962C8B-B14F-4D97-AF65-F5344CB8AC3E}">
        <p14:creationId xmlns:p14="http://schemas.microsoft.com/office/powerpoint/2010/main" val="2721076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2" name="Title 1"/>
          <p:cNvSpPr>
            <a:spLocks noGrp="1"/>
          </p:cNvSpPr>
          <p:nvPr>
            <p:ph type="title"/>
          </p:nvPr>
        </p:nvSpPr>
        <p:spPr>
          <a:xfrm>
            <a:off x="795937" y="1129553"/>
            <a:ext cx="7659573" cy="2657139"/>
          </a:xfrm>
        </p:spPr>
        <p:txBody>
          <a:bodyPr/>
          <a:lstStyle/>
          <a:p>
            <a:r>
              <a:rPr lang="en-US" sz="1400" u="sng" dirty="0">
                <a:latin typeface="Times New Roman" pitchFamily="18" charset="0"/>
                <a:cs typeface="Times New Roman" pitchFamily="18" charset="0"/>
              </a:rPr>
              <a:t>Possible Improvements Done </a:t>
            </a:r>
            <a:r>
              <a:rPr lang="en-US" sz="1400" u="sng" dirty="0" smtClean="0">
                <a:latin typeface="Times New Roman" pitchFamily="18" charset="0"/>
                <a:cs typeface="Times New Roman" pitchFamily="18" charset="0"/>
              </a:rPr>
              <a:t/>
            </a:r>
            <a:br>
              <a:rPr lang="en-US" sz="1400" u="sng" dirty="0" smtClean="0">
                <a:latin typeface="Times New Roman" pitchFamily="18" charset="0"/>
                <a:cs typeface="Times New Roman" pitchFamily="18" charset="0"/>
              </a:rPr>
            </a:br>
            <a:r>
              <a:rPr lang="en-US" sz="1400" u="sng" dirty="0">
                <a:latin typeface="Times New Roman" pitchFamily="18" charset="0"/>
                <a:cs typeface="Times New Roman" pitchFamily="18" charset="0"/>
              </a:rPr>
              <a:t/>
            </a:r>
            <a:br>
              <a:rPr lang="en-US" sz="1400" u="sng" dirty="0">
                <a:latin typeface="Times New Roman" pitchFamily="18" charset="0"/>
                <a:cs typeface="Times New Roman" pitchFamily="18" charset="0"/>
              </a:rPr>
            </a:br>
            <a:r>
              <a:rPr lang="en-US" sz="1400" b="0" dirty="0" smtClean="0">
                <a:latin typeface="Times New Roman" pitchFamily="18" charset="0"/>
                <a:cs typeface="Times New Roman" pitchFamily="18" charset="0"/>
              </a:rPr>
              <a:t>1) Installations </a:t>
            </a:r>
            <a:r>
              <a:rPr lang="en-US" sz="1400" b="0" dirty="0">
                <a:latin typeface="Times New Roman" pitchFamily="18" charset="0"/>
                <a:cs typeface="Times New Roman" pitchFamily="18" charset="0"/>
              </a:rPr>
              <a:t>of a new </a:t>
            </a:r>
            <a:r>
              <a:rPr lang="en-US" sz="1400" b="0" dirty="0" smtClean="0">
                <a:latin typeface="Times New Roman" pitchFamily="18" charset="0"/>
                <a:cs typeface="Times New Roman" pitchFamily="18" charset="0"/>
              </a:rPr>
              <a:t>CT-SCAN  </a:t>
            </a:r>
            <a:r>
              <a:rPr lang="en-US" sz="1400" b="0" dirty="0">
                <a:latin typeface="Times New Roman" pitchFamily="18" charset="0"/>
                <a:cs typeface="Times New Roman" pitchFamily="18" charset="0"/>
              </a:rPr>
              <a:t>and MRI  machine . </a:t>
            </a:r>
            <a:r>
              <a:rPr lang="en-US" sz="1400" b="0" dirty="0" smtClean="0">
                <a:latin typeface="Times New Roman" pitchFamily="18" charset="0"/>
                <a:cs typeface="Times New Roman" pitchFamily="18" charset="0"/>
              </a:rPr>
              <a:t/>
            </a:r>
            <a:br>
              <a:rPr lang="en-US" sz="1400" b="0" dirty="0" smtClean="0">
                <a:latin typeface="Times New Roman" pitchFamily="18" charset="0"/>
                <a:cs typeface="Times New Roman" pitchFamily="18" charset="0"/>
              </a:rPr>
            </a:br>
            <a:r>
              <a:rPr lang="en-US" sz="1400" b="0" dirty="0">
                <a:latin typeface="Times New Roman" pitchFamily="18" charset="0"/>
                <a:cs typeface="Times New Roman" pitchFamily="18" charset="0"/>
              </a:rPr>
              <a:t/>
            </a:r>
            <a:br>
              <a:rPr lang="en-US" sz="1400" b="0" dirty="0">
                <a:latin typeface="Times New Roman" pitchFamily="18" charset="0"/>
                <a:cs typeface="Times New Roman" pitchFamily="18" charset="0"/>
              </a:rPr>
            </a:br>
            <a:r>
              <a:rPr lang="en-US" sz="1400" b="0" dirty="0" smtClean="0">
                <a:latin typeface="Times New Roman" pitchFamily="18" charset="0"/>
                <a:cs typeface="Times New Roman" pitchFamily="18" charset="0"/>
              </a:rPr>
              <a:t>2)  Weekly </a:t>
            </a:r>
            <a:r>
              <a:rPr lang="en-US" sz="1400" b="0" dirty="0">
                <a:latin typeface="Times New Roman" pitchFamily="18" charset="0"/>
                <a:cs typeface="Times New Roman" pitchFamily="18" charset="0"/>
              </a:rPr>
              <a:t>Monitoring of Machines to avoid the Disruption . </a:t>
            </a:r>
            <a:r>
              <a:rPr lang="en-US" sz="1400" b="0" dirty="0" smtClean="0">
                <a:latin typeface="Times New Roman" pitchFamily="18" charset="0"/>
                <a:cs typeface="Times New Roman" pitchFamily="18" charset="0"/>
              </a:rPr>
              <a:t/>
            </a:r>
            <a:br>
              <a:rPr lang="en-US" sz="1400" b="0" dirty="0" smtClean="0">
                <a:latin typeface="Times New Roman" pitchFamily="18" charset="0"/>
                <a:cs typeface="Times New Roman" pitchFamily="18" charset="0"/>
              </a:rPr>
            </a:br>
            <a:r>
              <a:rPr lang="en-US" sz="1400" b="0" dirty="0">
                <a:latin typeface="Times New Roman" pitchFamily="18" charset="0"/>
                <a:cs typeface="Times New Roman" pitchFamily="18" charset="0"/>
              </a:rPr>
              <a:t/>
            </a:r>
            <a:br>
              <a:rPr lang="en-US" sz="1400" b="0" dirty="0">
                <a:latin typeface="Times New Roman" pitchFamily="18" charset="0"/>
                <a:cs typeface="Times New Roman" pitchFamily="18" charset="0"/>
              </a:rPr>
            </a:br>
            <a:r>
              <a:rPr lang="en-US" sz="1400" b="0" dirty="0" smtClean="0">
                <a:latin typeface="Times New Roman" pitchFamily="18" charset="0"/>
                <a:cs typeface="Times New Roman" pitchFamily="18" charset="0"/>
              </a:rPr>
              <a:t>3) Technical </a:t>
            </a:r>
            <a:r>
              <a:rPr lang="en-US" sz="1400" b="0" dirty="0">
                <a:latin typeface="Times New Roman" pitchFamily="18" charset="0"/>
                <a:cs typeface="Times New Roman" pitchFamily="18" charset="0"/>
              </a:rPr>
              <a:t>Glitch that used to be in the HIS  which disrupted the updation of billing entry was corrected . </a:t>
            </a:r>
            <a:r>
              <a:rPr lang="en-US" sz="1400" b="0" dirty="0" smtClean="0">
                <a:latin typeface="Times New Roman" pitchFamily="18" charset="0"/>
                <a:cs typeface="Times New Roman" pitchFamily="18" charset="0"/>
              </a:rPr>
              <a:t/>
            </a:r>
            <a:br>
              <a:rPr lang="en-US" sz="1400" b="0" dirty="0" smtClean="0">
                <a:latin typeface="Times New Roman" pitchFamily="18" charset="0"/>
                <a:cs typeface="Times New Roman" pitchFamily="18" charset="0"/>
              </a:rPr>
            </a:br>
            <a:r>
              <a:rPr lang="en-US" sz="1400" b="0" dirty="0">
                <a:latin typeface="Times New Roman" pitchFamily="18" charset="0"/>
                <a:cs typeface="Times New Roman" pitchFamily="18" charset="0"/>
              </a:rPr>
              <a:t/>
            </a:r>
            <a:br>
              <a:rPr lang="en-US" sz="1400" b="0" dirty="0">
                <a:latin typeface="Times New Roman" pitchFamily="18" charset="0"/>
                <a:cs typeface="Times New Roman" pitchFamily="18" charset="0"/>
              </a:rPr>
            </a:br>
            <a:r>
              <a:rPr lang="en-US" sz="1400" b="0" dirty="0" smtClean="0">
                <a:latin typeface="Times New Roman" pitchFamily="18" charset="0"/>
                <a:cs typeface="Times New Roman" pitchFamily="18" charset="0"/>
              </a:rPr>
              <a:t>4)  Training to staff  ( Front Desk Executive )  , housekeeping staff  , nurses  of all three departments     was given . </a:t>
            </a:r>
            <a:br>
              <a:rPr lang="en-US" sz="1400" b="0" dirty="0" smtClean="0">
                <a:latin typeface="Times New Roman" pitchFamily="18" charset="0"/>
                <a:cs typeface="Times New Roman" pitchFamily="18" charset="0"/>
              </a:rPr>
            </a:br>
            <a:r>
              <a:rPr lang="en-US" sz="1400" b="0" dirty="0">
                <a:latin typeface="Times New Roman" pitchFamily="18" charset="0"/>
                <a:cs typeface="Times New Roman" pitchFamily="18" charset="0"/>
              </a:rPr>
              <a:t/>
            </a:r>
            <a:br>
              <a:rPr lang="en-US" sz="1400" b="0" dirty="0">
                <a:latin typeface="Times New Roman" pitchFamily="18" charset="0"/>
                <a:cs typeface="Times New Roman" pitchFamily="18" charset="0"/>
              </a:rPr>
            </a:br>
            <a:r>
              <a:rPr lang="en-US" sz="1400" b="0" dirty="0" smtClean="0">
                <a:latin typeface="Times New Roman" pitchFamily="18" charset="0"/>
                <a:cs typeface="Times New Roman" pitchFamily="18" charset="0"/>
              </a:rPr>
              <a:t/>
            </a:r>
            <a:br>
              <a:rPr lang="en-US" sz="1400" b="0" dirty="0" smtClean="0">
                <a:latin typeface="Times New Roman" pitchFamily="18" charset="0"/>
                <a:cs typeface="Times New Roman" pitchFamily="18" charset="0"/>
              </a:rPr>
            </a:br>
            <a:r>
              <a:rPr lang="en-US" sz="1400" b="0" dirty="0" smtClean="0">
                <a:latin typeface="Times New Roman" pitchFamily="18" charset="0"/>
                <a:cs typeface="Times New Roman" pitchFamily="18" charset="0"/>
              </a:rPr>
              <a:t/>
            </a:r>
            <a:br>
              <a:rPr lang="en-US" sz="1400" b="0" dirty="0" smtClean="0">
                <a:latin typeface="Times New Roman" pitchFamily="18" charset="0"/>
                <a:cs typeface="Times New Roman" pitchFamily="18" charset="0"/>
              </a:rPr>
            </a:br>
            <a:r>
              <a:rPr lang="en-US" sz="1400" b="0" dirty="0">
                <a:latin typeface="Times New Roman" pitchFamily="18" charset="0"/>
                <a:cs typeface="Times New Roman" pitchFamily="18" charset="0"/>
              </a:rPr>
              <a:t/>
            </a:r>
            <a:br>
              <a:rPr lang="en-US" sz="1400" b="0" dirty="0">
                <a:latin typeface="Times New Roman" pitchFamily="18" charset="0"/>
                <a:cs typeface="Times New Roman" pitchFamily="18" charset="0"/>
              </a:rPr>
            </a:br>
            <a:endParaRPr lang="en-US" sz="1400" b="0" dirty="0">
              <a:latin typeface="Times New Roman" pitchFamily="18" charset="0"/>
              <a:cs typeface="Times New Roman" pitchFamily="18" charset="0"/>
            </a:endParaRPr>
          </a:p>
        </p:txBody>
      </p:sp>
      <p:sp>
        <p:nvSpPr>
          <p:cNvPr id="7" name="Google Shape;284;p46"/>
          <p:cNvSpPr txBox="1">
            <a:spLocks/>
          </p:cNvSpPr>
          <p:nvPr/>
        </p:nvSpPr>
        <p:spPr>
          <a:xfrm>
            <a:off x="1543721" y="138700"/>
            <a:ext cx="6868632" cy="426321"/>
          </a:xfrm>
          <a:prstGeom prst="rect">
            <a:avLst/>
          </a:prstGeom>
          <a:solidFill>
            <a:schemeClr val="accent3">
              <a:lumMod val="65000"/>
            </a:schemeClr>
          </a:solidFill>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1pPr>
            <a:lvl2pPr marR="0" lvl="1"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2pPr>
            <a:lvl3pPr marR="0" lvl="2"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3pPr>
            <a:lvl4pPr marR="0" lvl="3"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4pPr>
            <a:lvl5pPr marR="0" lvl="4"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5pPr>
            <a:lvl6pPr marR="0" lvl="5"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6pPr>
            <a:lvl7pPr marR="0" lvl="6"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7pPr>
            <a:lvl8pPr marR="0" lvl="7"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8pPr>
            <a:lvl9pPr marR="0" lvl="8"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9pPr>
          </a:lstStyle>
          <a:p>
            <a:r>
              <a:rPr lang="en-US" sz="1800" u="sng" dirty="0" smtClean="0">
                <a:solidFill>
                  <a:schemeClr val="bg1"/>
                </a:solidFill>
                <a:latin typeface="Times New Roman" pitchFamily="18" charset="0"/>
                <a:cs typeface="Times New Roman" pitchFamily="18" charset="0"/>
              </a:rPr>
              <a:t>WHAT WE DID TO IMPROVE  ?</a:t>
            </a:r>
            <a:r>
              <a:rPr lang="en-US" sz="1800" dirty="0" smtClean="0">
                <a:solidFill>
                  <a:schemeClr val="bg1"/>
                </a:solidFill>
                <a:latin typeface="Times New Roman" pitchFamily="18" charset="0"/>
                <a:cs typeface="Times New Roman" pitchFamily="18" charset="0"/>
              </a:rPr>
              <a:t>      LET’S DISCUSS</a:t>
            </a:r>
            <a:endParaRPr lang="en-US" sz="1800" dirty="0">
              <a:latin typeface="Times New Roman" pitchFamily="18" charset="0"/>
              <a:cs typeface="Times New Roman" pitchFamily="18" charset="0"/>
            </a:endParaRPr>
          </a:p>
        </p:txBody>
      </p:sp>
      <p:pic>
        <p:nvPicPr>
          <p:cNvPr id="8" name="Picture 7">
            <a:extLst>
              <a:ext uri="{FF2B5EF4-FFF2-40B4-BE49-F238E27FC236}">
                <a16:creationId xmlns=""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309"/>
            <a:ext cx="1286540" cy="539712"/>
          </a:xfrm>
          <a:prstGeom prst="rect">
            <a:avLst/>
          </a:prstGeom>
        </p:spPr>
      </p:pic>
    </p:spTree>
    <p:extLst>
      <p:ext uri="{BB962C8B-B14F-4D97-AF65-F5344CB8AC3E}">
        <p14:creationId xmlns:p14="http://schemas.microsoft.com/office/powerpoint/2010/main" val="3737790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52"/>
          <p:cNvPicPr preferRelativeResize="0"/>
          <p:nvPr/>
        </p:nvPicPr>
        <p:blipFill rotWithShape="1">
          <a:blip r:embed="rId3">
            <a:alphaModFix/>
          </a:blip>
          <a:srcRect l="48187" t="29110" r="19360" b="24821"/>
          <a:stretch/>
        </p:blipFill>
        <p:spPr>
          <a:xfrm>
            <a:off x="7713559" y="3616036"/>
            <a:ext cx="1423555" cy="1392382"/>
          </a:xfrm>
          <a:prstGeom prst="rect">
            <a:avLst/>
          </a:prstGeom>
          <a:noFill/>
          <a:ln>
            <a:noFill/>
          </a:ln>
        </p:spPr>
      </p:pic>
      <p:sp>
        <p:nvSpPr>
          <p:cNvPr id="2" name="Subtitle 1"/>
          <p:cNvSpPr>
            <a:spLocks noGrp="1"/>
          </p:cNvSpPr>
          <p:nvPr>
            <p:ph type="subTitle" idx="1"/>
          </p:nvPr>
        </p:nvSpPr>
        <p:spPr>
          <a:xfrm>
            <a:off x="561109" y="872837"/>
            <a:ext cx="7864228" cy="2847108"/>
          </a:xfrm>
        </p:spPr>
        <p:txBody>
          <a:bodyPr/>
          <a:lstStyle/>
          <a:p>
            <a:pPr lvl="0">
              <a:buFont typeface="Arial" pitchFamily="34" charset="0"/>
              <a:buChar char="•"/>
            </a:pPr>
            <a:r>
              <a:rPr lang="en-US" sz="1200" b="1" i="0" u="sng" dirty="0">
                <a:latin typeface="Times New Roman" pitchFamily="18" charset="0"/>
                <a:cs typeface="Times New Roman" pitchFamily="18" charset="0"/>
              </a:rPr>
              <a:t>Written Communication System for </a:t>
            </a:r>
            <a:r>
              <a:rPr lang="en-US" sz="1200" b="1" i="0" u="sng" dirty="0" smtClean="0">
                <a:latin typeface="Times New Roman" pitchFamily="18" charset="0"/>
                <a:cs typeface="Times New Roman" pitchFamily="18" charset="0"/>
              </a:rPr>
              <a:t>patients-   </a:t>
            </a:r>
            <a:r>
              <a:rPr lang="en-US" sz="1200" i="0" dirty="0" smtClean="0">
                <a:latin typeface="Times New Roman" pitchFamily="18" charset="0"/>
                <a:cs typeface="Times New Roman" pitchFamily="18" charset="0"/>
              </a:rPr>
              <a:t>As </a:t>
            </a:r>
            <a:r>
              <a:rPr lang="en-US" sz="1200" i="0" dirty="0">
                <a:latin typeface="Times New Roman" pitchFamily="18" charset="0"/>
                <a:cs typeface="Times New Roman" pitchFamily="18" charset="0"/>
              </a:rPr>
              <a:t>it was observed that some patient’s didn’t know  about the pre-requisites like Fasting for 4-6 hours (like for PET-scan  and CT- Scan ( Contrast studies) </a:t>
            </a:r>
            <a:r>
              <a:rPr lang="en-US" sz="1200" i="0" dirty="0" smtClean="0">
                <a:latin typeface="Times New Roman" pitchFamily="18" charset="0"/>
                <a:cs typeface="Times New Roman" pitchFamily="18" charset="0"/>
              </a:rPr>
              <a:t> , post procedure instructions .  </a:t>
            </a:r>
            <a:r>
              <a:rPr lang="en-US" sz="1200" i="0" dirty="0">
                <a:latin typeface="Times New Roman" pitchFamily="18" charset="0"/>
                <a:cs typeface="Times New Roman" pitchFamily="18" charset="0"/>
              </a:rPr>
              <a:t>so , they had to wait for longer hours to get the procedure done  which directly increased the TAT so for this – </a:t>
            </a:r>
            <a:r>
              <a:rPr lang="en-US" sz="1200" b="1" i="0" u="sng" dirty="0">
                <a:latin typeface="Times New Roman" pitchFamily="18" charset="0"/>
                <a:cs typeface="Times New Roman" pitchFamily="18" charset="0"/>
              </a:rPr>
              <a:t>A small booklet </a:t>
            </a:r>
            <a:r>
              <a:rPr lang="en-US" sz="1200" i="0" dirty="0">
                <a:latin typeface="Times New Roman" pitchFamily="18" charset="0"/>
                <a:cs typeface="Times New Roman" pitchFamily="18" charset="0"/>
              </a:rPr>
              <a:t>should  be there which should include all the pre- requisites  for all the radiology departments that should be followed by the patient before coming for the test  in both English and Hindi . </a:t>
            </a:r>
            <a:endParaRPr lang="en-US" sz="1200" i="0" dirty="0" smtClean="0">
              <a:latin typeface="Times New Roman" pitchFamily="18" charset="0"/>
              <a:cs typeface="Times New Roman" pitchFamily="18" charset="0"/>
            </a:endParaRPr>
          </a:p>
          <a:p>
            <a:pPr lvl="0">
              <a:buFont typeface="Arial" pitchFamily="34" charset="0"/>
              <a:buChar char="•"/>
            </a:pPr>
            <a:endParaRPr lang="en-US" sz="1200" dirty="0" smtClean="0">
              <a:latin typeface="Times New Roman" pitchFamily="18" charset="0"/>
              <a:cs typeface="Times New Roman" pitchFamily="18" charset="0"/>
            </a:endParaRPr>
          </a:p>
          <a:p>
            <a:pPr lvl="0">
              <a:buFont typeface="Arial" pitchFamily="34" charset="0"/>
              <a:buChar char="•"/>
            </a:pPr>
            <a:r>
              <a:rPr lang="en-US" sz="1200" i="0" dirty="0" smtClean="0">
                <a:latin typeface="Times New Roman" pitchFamily="18" charset="0"/>
                <a:cs typeface="Times New Roman" pitchFamily="18" charset="0"/>
              </a:rPr>
              <a:t>IP  </a:t>
            </a:r>
            <a:r>
              <a:rPr lang="en-US" sz="1200" i="0" dirty="0" smtClean="0">
                <a:latin typeface="Times New Roman" pitchFamily="18" charset="0"/>
                <a:cs typeface="Times New Roman" pitchFamily="18" charset="0"/>
              </a:rPr>
              <a:t>cases should be scheduled either in morning or after the rush hours so that it should not interfere  in scheduled OP cases .</a:t>
            </a:r>
          </a:p>
          <a:p>
            <a:pPr lvl="0">
              <a:buFont typeface="Arial" pitchFamily="34" charset="0"/>
              <a:buChar char="•"/>
            </a:pPr>
            <a:endParaRPr lang="en-US" sz="1200" i="0" dirty="0">
              <a:latin typeface="Times New Roman" pitchFamily="18" charset="0"/>
              <a:cs typeface="Times New Roman" pitchFamily="18" charset="0"/>
            </a:endParaRPr>
          </a:p>
          <a:p>
            <a:pPr lvl="0">
              <a:buFont typeface="Arial" pitchFamily="34" charset="0"/>
              <a:buChar char="•"/>
            </a:pPr>
            <a:r>
              <a:rPr lang="en-US" sz="1200" i="0" dirty="0" smtClean="0">
                <a:latin typeface="Times New Roman" pitchFamily="18" charset="0"/>
                <a:cs typeface="Times New Roman" pitchFamily="18" charset="0"/>
              </a:rPr>
              <a:t> There should be a online portal for patient’s feedback for every department so that the hospital can look into the bad areas or bottlenecks which are hindering quality of their services . </a:t>
            </a:r>
            <a:endParaRPr lang="en-US" sz="1200" i="0" dirty="0" smtClean="0">
              <a:latin typeface="Times New Roman" pitchFamily="18" charset="0"/>
              <a:cs typeface="Times New Roman" pitchFamily="18" charset="0"/>
            </a:endParaRPr>
          </a:p>
          <a:p>
            <a:pPr lvl="0">
              <a:buFont typeface="Arial" pitchFamily="34" charset="0"/>
              <a:buChar char="•"/>
            </a:pPr>
            <a:endParaRPr lang="en-US" sz="1200" i="0" dirty="0">
              <a:latin typeface="Times New Roman" pitchFamily="18" charset="0"/>
              <a:cs typeface="Times New Roman" pitchFamily="18" charset="0"/>
            </a:endParaRPr>
          </a:p>
          <a:p>
            <a:pPr lvl="0">
              <a:buFont typeface="Arial" pitchFamily="34" charset="0"/>
              <a:buChar char="•"/>
            </a:pPr>
            <a:r>
              <a:rPr lang="en-US" sz="1200" i="0" dirty="0" smtClean="0">
                <a:latin typeface="Times New Roman" pitchFamily="18" charset="0"/>
                <a:cs typeface="Times New Roman" pitchFamily="18" charset="0"/>
              </a:rPr>
              <a:t>Pneumatic Shoot should be encouraged to send the files and slips in console room . </a:t>
            </a:r>
          </a:p>
          <a:p>
            <a:pPr lvl="0">
              <a:buFont typeface="Arial" pitchFamily="34" charset="0"/>
              <a:buChar char="•"/>
            </a:pPr>
            <a:endParaRPr lang="en-US" sz="1200" i="0" dirty="0">
              <a:latin typeface="Times New Roman" pitchFamily="18" charset="0"/>
              <a:cs typeface="Times New Roman" pitchFamily="18" charset="0"/>
            </a:endParaRPr>
          </a:p>
          <a:p>
            <a:pPr lvl="0">
              <a:buFont typeface="Arial" pitchFamily="34" charset="0"/>
              <a:buChar char="•"/>
            </a:pPr>
            <a:endParaRPr lang="en-US" sz="1200" i="0" dirty="0">
              <a:latin typeface="Times New Roman" pitchFamily="18" charset="0"/>
              <a:cs typeface="Times New Roman" pitchFamily="18" charset="0"/>
            </a:endParaRPr>
          </a:p>
        </p:txBody>
      </p:sp>
      <p:sp>
        <p:nvSpPr>
          <p:cNvPr id="8" name="Google Shape;284;p46"/>
          <p:cNvSpPr txBox="1">
            <a:spLocks/>
          </p:cNvSpPr>
          <p:nvPr/>
        </p:nvSpPr>
        <p:spPr>
          <a:xfrm>
            <a:off x="1556705" y="123124"/>
            <a:ext cx="6868632" cy="441897"/>
          </a:xfrm>
          <a:prstGeom prst="rect">
            <a:avLst/>
          </a:prstGeom>
          <a:solidFill>
            <a:schemeClr val="accent3">
              <a:lumMod val="65000"/>
            </a:schemeClr>
          </a:solidFill>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1pPr>
            <a:lvl2pPr marR="0" lvl="1"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2pPr>
            <a:lvl3pPr marR="0" lvl="2"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3pPr>
            <a:lvl4pPr marR="0" lvl="3"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4pPr>
            <a:lvl5pPr marR="0" lvl="4"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5pPr>
            <a:lvl6pPr marR="0" lvl="5"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6pPr>
            <a:lvl7pPr marR="0" lvl="6"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7pPr>
            <a:lvl8pPr marR="0" lvl="7"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8pPr>
            <a:lvl9pPr marR="0" lvl="8"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9pPr>
          </a:lstStyle>
          <a:p>
            <a:r>
              <a:rPr lang="en-US" sz="1800" u="sng" dirty="0" smtClean="0">
                <a:solidFill>
                  <a:schemeClr val="bg1"/>
                </a:solidFill>
                <a:latin typeface="Times New Roman" pitchFamily="18" charset="0"/>
                <a:cs typeface="Times New Roman" pitchFamily="18" charset="0"/>
              </a:rPr>
              <a:t>RECOMMENDATIONS  </a:t>
            </a:r>
            <a:endParaRPr lang="en-US" sz="1800" dirty="0">
              <a:latin typeface="Times New Roman" pitchFamily="18" charset="0"/>
              <a:cs typeface="Times New Roman" pitchFamily="18" charset="0"/>
            </a:endParaRPr>
          </a:p>
        </p:txBody>
      </p:sp>
      <p:pic>
        <p:nvPicPr>
          <p:cNvPr id="9" name="Picture 8">
            <a:extLst>
              <a:ext uri="{FF2B5EF4-FFF2-40B4-BE49-F238E27FC236}">
                <a16:creationId xmlns="" xmlns:a16="http://schemas.microsoft.com/office/drawing/2014/main" id="{623EA6A3-2D9E-C718-EBF4-5B7AFD95B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5309"/>
            <a:ext cx="1286540" cy="539712"/>
          </a:xfrm>
          <a:prstGeom prst="rect">
            <a:avLst/>
          </a:prstGeom>
        </p:spPr>
      </p:pic>
    </p:spTree>
    <p:extLst>
      <p:ext uri="{BB962C8B-B14F-4D97-AF65-F5344CB8AC3E}">
        <p14:creationId xmlns:p14="http://schemas.microsoft.com/office/powerpoint/2010/main" val="1227757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5" name="Google Shape;284;p46"/>
          <p:cNvSpPr txBox="1">
            <a:spLocks noGrp="1"/>
          </p:cNvSpPr>
          <p:nvPr>
            <p:ph type="title"/>
          </p:nvPr>
        </p:nvSpPr>
        <p:spPr>
          <a:xfrm>
            <a:off x="1371600" y="199952"/>
            <a:ext cx="6868632" cy="459267"/>
          </a:xfrm>
          <a:prstGeom prst="rect">
            <a:avLst/>
          </a:prstGeom>
          <a:solidFill>
            <a:schemeClr val="accent3">
              <a:lumMod val="65000"/>
            </a:schemeClr>
          </a:solidFill>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1800" u="sng" dirty="0" smtClean="0">
                <a:solidFill>
                  <a:schemeClr val="bg1"/>
                </a:solidFill>
                <a:latin typeface="Times New Roman" pitchFamily="18" charset="0"/>
                <a:cs typeface="Times New Roman" pitchFamily="18" charset="0"/>
              </a:rPr>
              <a:t>RESULTS  ( BEFORE IMPROVEMENTS ) </a:t>
            </a:r>
            <a:r>
              <a:rPr lang="en-US" sz="1800" dirty="0" smtClean="0">
                <a:latin typeface="Times New Roman" pitchFamily="18" charset="0"/>
                <a:cs typeface="Times New Roman" pitchFamily="18" charset="0"/>
              </a:rPr>
              <a:t> </a:t>
            </a:r>
            <a:endParaRPr sz="1800" dirty="0">
              <a:latin typeface="Times New Roman" pitchFamily="18" charset="0"/>
              <a:cs typeface="Times New Roman" pitchFamily="18" charset="0"/>
            </a:endParaRPr>
          </a:p>
        </p:txBody>
      </p:sp>
      <p:pic>
        <p:nvPicPr>
          <p:cNvPr id="6" name="Picture 5">
            <a:extLst>
              <a:ext uri="{FF2B5EF4-FFF2-40B4-BE49-F238E27FC236}">
                <a16:creationId xmlns=""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308"/>
            <a:ext cx="1286540" cy="633911"/>
          </a:xfrm>
          <a:prstGeom prst="rect">
            <a:avLst/>
          </a:prstGeom>
        </p:spPr>
      </p:pic>
      <p:graphicFrame>
        <p:nvGraphicFramePr>
          <p:cNvPr id="27" name="Table 26"/>
          <p:cNvGraphicFramePr>
            <a:graphicFrameLocks noGrp="1"/>
          </p:cNvGraphicFramePr>
          <p:nvPr>
            <p:extLst>
              <p:ext uri="{D42A27DB-BD31-4B8C-83A1-F6EECF244321}">
                <p14:modId xmlns:p14="http://schemas.microsoft.com/office/powerpoint/2010/main" val="3233925795"/>
              </p:ext>
            </p:extLst>
          </p:nvPr>
        </p:nvGraphicFramePr>
        <p:xfrm>
          <a:off x="301336" y="1235941"/>
          <a:ext cx="8333510" cy="3305524"/>
        </p:xfrm>
        <a:graphic>
          <a:graphicData uri="http://schemas.openxmlformats.org/drawingml/2006/table">
            <a:tbl>
              <a:tblPr firstRow="1" bandRow="1">
                <a:tableStyleId>{5D4F0FF1-9BCB-4F77-A7EB-CB2CC291F9E9}</a:tableStyleId>
              </a:tblPr>
              <a:tblGrid>
                <a:gridCol w="1475725">
                  <a:extLst>
                    <a:ext uri="{9D8B030D-6E8A-4147-A177-3AD203B41FA5}">
                      <a16:colId xmlns="" xmlns:a16="http://schemas.microsoft.com/office/drawing/2014/main" val="20000"/>
                    </a:ext>
                  </a:extLst>
                </a:gridCol>
                <a:gridCol w="990094">
                  <a:extLst>
                    <a:ext uri="{9D8B030D-6E8A-4147-A177-3AD203B41FA5}">
                      <a16:colId xmlns="" xmlns:a16="http://schemas.microsoft.com/office/drawing/2014/main" val="20001"/>
                    </a:ext>
                  </a:extLst>
                </a:gridCol>
                <a:gridCol w="1462215">
                  <a:extLst>
                    <a:ext uri="{9D8B030D-6E8A-4147-A177-3AD203B41FA5}">
                      <a16:colId xmlns="" xmlns:a16="http://schemas.microsoft.com/office/drawing/2014/main" val="20002"/>
                    </a:ext>
                  </a:extLst>
                </a:gridCol>
                <a:gridCol w="1638489">
                  <a:extLst>
                    <a:ext uri="{9D8B030D-6E8A-4147-A177-3AD203B41FA5}">
                      <a16:colId xmlns="" xmlns:a16="http://schemas.microsoft.com/office/drawing/2014/main" val="20003"/>
                    </a:ext>
                  </a:extLst>
                </a:gridCol>
                <a:gridCol w="1378067">
                  <a:extLst>
                    <a:ext uri="{9D8B030D-6E8A-4147-A177-3AD203B41FA5}">
                      <a16:colId xmlns="" xmlns:a16="http://schemas.microsoft.com/office/drawing/2014/main" val="20004"/>
                    </a:ext>
                  </a:extLst>
                </a:gridCol>
                <a:gridCol w="1388920">
                  <a:extLst>
                    <a:ext uri="{9D8B030D-6E8A-4147-A177-3AD203B41FA5}">
                      <a16:colId xmlns="" xmlns:a16="http://schemas.microsoft.com/office/drawing/2014/main" val="20005"/>
                    </a:ext>
                  </a:extLst>
                </a:gridCol>
              </a:tblGrid>
              <a:tr h="1024505">
                <a:tc>
                  <a:txBody>
                    <a:bodyPr/>
                    <a:lstStyle/>
                    <a:p>
                      <a:r>
                        <a:rPr lang="en-US" sz="1200" b="1" u="sng" dirty="0" smtClean="0">
                          <a:latin typeface="Times New Roman" pitchFamily="18" charset="0"/>
                          <a:cs typeface="Times New Roman" pitchFamily="18" charset="0"/>
                        </a:rPr>
                        <a:t>CATEGORY</a:t>
                      </a:r>
                      <a:endParaRPr lang="en-US" sz="1200" b="1" u="sng" dirty="0">
                        <a:latin typeface="Times New Roman" pitchFamily="18" charset="0"/>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u="sng" dirty="0" smtClean="0">
                          <a:effectLst/>
                          <a:latin typeface="Times New Roman" pitchFamily="18" charset="0"/>
                          <a:cs typeface="Times New Roman" pitchFamily="18" charset="0"/>
                        </a:rPr>
                        <a:t>No. of patients observed</a:t>
                      </a:r>
                      <a:endParaRPr lang="en-US" sz="1200" b="1" u="sng" dirty="0" smtClean="0">
                        <a:effectLst/>
                        <a:latin typeface="Times New Roman" pitchFamily="18" charset="0"/>
                        <a:ea typeface="Times New Roman"/>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u="sng" dirty="0" smtClean="0">
                          <a:effectLst/>
                          <a:latin typeface="Times New Roman" pitchFamily="18" charset="0"/>
                          <a:cs typeface="Times New Roman" pitchFamily="18" charset="0"/>
                        </a:rPr>
                        <a:t>No. of patients who failed to follow the SOP for TAT</a:t>
                      </a:r>
                      <a:endParaRPr lang="en-US" sz="1200" b="1" u="sng" dirty="0" smtClean="0">
                        <a:effectLst/>
                        <a:latin typeface="Times New Roman" pitchFamily="18" charset="0"/>
                        <a:ea typeface="Times New Roman"/>
                        <a:cs typeface="Times New Roman" pitchFamily="18" charset="0"/>
                      </a:endParaRPr>
                    </a:p>
                    <a:p>
                      <a:endParaRPr lang="en-US" sz="1200" b="1" u="sng" dirty="0">
                        <a:latin typeface="Times New Roman" pitchFamily="18" charset="0"/>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u="sng" dirty="0" smtClean="0">
                          <a:effectLst/>
                          <a:latin typeface="Times New Roman" pitchFamily="18" charset="0"/>
                          <a:cs typeface="Times New Roman" pitchFamily="18" charset="0"/>
                        </a:rPr>
                        <a:t>PERCENTAGE of patients who failed to follow the SOP for TAT</a:t>
                      </a:r>
                      <a:endParaRPr lang="en-US" sz="1200" b="1" u="sng" dirty="0" smtClean="0">
                        <a:effectLst/>
                        <a:latin typeface="Times New Roman" pitchFamily="18" charset="0"/>
                        <a:ea typeface="Times New Roman"/>
                        <a:cs typeface="Times New Roman" pitchFamily="18"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u="sng" dirty="0" smtClean="0">
                        <a:effectLst/>
                        <a:latin typeface="Times New Roman" pitchFamily="18" charset="0"/>
                        <a:ea typeface="Times New Roman"/>
                        <a:cs typeface="Times New Roman" pitchFamily="18" charset="0"/>
                      </a:endParaRPr>
                    </a:p>
                    <a:p>
                      <a:endParaRPr lang="en-US" sz="1200" b="1" u="sng" dirty="0">
                        <a:latin typeface="Times New Roman" pitchFamily="18" charset="0"/>
                        <a:cs typeface="Times New Roman" pitchFamily="18" charset="0"/>
                      </a:endParaRPr>
                    </a:p>
                  </a:txBody>
                  <a:tcPr>
                    <a:solidFill>
                      <a:schemeClr val="bg1"/>
                    </a:solidFill>
                  </a:tcPr>
                </a:tc>
                <a:tc>
                  <a:txBody>
                    <a:bodyPr/>
                    <a:lstStyle/>
                    <a:p>
                      <a:r>
                        <a:rPr lang="en-US" sz="1200" b="1" u="sng" dirty="0" smtClean="0">
                          <a:latin typeface="Times New Roman" pitchFamily="18" charset="0"/>
                          <a:cs typeface="Times New Roman" pitchFamily="18" charset="0"/>
                        </a:rPr>
                        <a:t>Acc. To SOP of the hospital  Turnaround Time  (TAT)</a:t>
                      </a:r>
                      <a:endParaRPr lang="en-US" sz="1200" b="1" u="sng" dirty="0">
                        <a:latin typeface="Times New Roman" pitchFamily="18" charset="0"/>
                        <a:cs typeface="Times New Roman" pitchFamily="18" charset="0"/>
                      </a:endParaRPr>
                    </a:p>
                  </a:txBody>
                  <a:tcPr>
                    <a:solidFill>
                      <a:schemeClr val="bg1"/>
                    </a:solidFill>
                  </a:tcPr>
                </a:tc>
                <a:tc>
                  <a:txBody>
                    <a:bodyPr/>
                    <a:lstStyle/>
                    <a:p>
                      <a:r>
                        <a:rPr lang="en-US" sz="1200" b="1" u="sng" dirty="0" smtClean="0">
                          <a:latin typeface="Times New Roman" pitchFamily="18" charset="0"/>
                          <a:cs typeface="Times New Roman" pitchFamily="18" charset="0"/>
                        </a:rPr>
                        <a:t>Average TAT in observed month </a:t>
                      </a:r>
                      <a:endParaRPr lang="en-US" sz="1200" b="1" u="sng" dirty="0">
                        <a:latin typeface="Times New Roman" pitchFamily="18" charset="0"/>
                        <a:cs typeface="Times New Roman" pitchFamily="18" charset="0"/>
                      </a:endParaRPr>
                    </a:p>
                  </a:txBody>
                  <a:tcPr>
                    <a:solidFill>
                      <a:schemeClr val="bg1"/>
                    </a:solidFill>
                  </a:tcPr>
                </a:tc>
                <a:extLst>
                  <a:ext uri="{0D108BD9-81ED-4DB2-BD59-A6C34878D82A}">
                    <a16:rowId xmlns="" xmlns:a16="http://schemas.microsoft.com/office/drawing/2014/main" val="10000"/>
                  </a:ext>
                </a:extLst>
              </a:tr>
              <a:tr h="650356">
                <a:tc>
                  <a:txBody>
                    <a:bodyPr/>
                    <a:lstStyle/>
                    <a:p>
                      <a:r>
                        <a:rPr lang="en-US" sz="1200" dirty="0" smtClean="0">
                          <a:latin typeface="Times New Roman" pitchFamily="18" charset="0"/>
                          <a:cs typeface="Times New Roman" pitchFamily="18" charset="0"/>
                        </a:rPr>
                        <a:t>PET – SCAN (OP)</a:t>
                      </a:r>
                    </a:p>
                    <a:p>
                      <a:r>
                        <a:rPr lang="en-US" sz="1200" dirty="0" smtClean="0">
                          <a:latin typeface="Times New Roman" pitchFamily="18" charset="0"/>
                          <a:cs typeface="Times New Roman" pitchFamily="18" charset="0"/>
                        </a:rPr>
                        <a:t>PET –SCAN (IP)</a:t>
                      </a:r>
                    </a:p>
                    <a:p>
                      <a:r>
                        <a:rPr lang="en-US" sz="1200" dirty="0" smtClean="0">
                          <a:latin typeface="Times New Roman" pitchFamily="18" charset="0"/>
                          <a:cs typeface="Times New Roman" pitchFamily="18" charset="0"/>
                        </a:rPr>
                        <a:t>(OP+ IP)</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59</a:t>
                      </a:r>
                    </a:p>
                    <a:p>
                      <a:pPr algn="ctr"/>
                      <a:r>
                        <a:rPr lang="en-US" sz="1200" dirty="0" smtClean="0">
                          <a:latin typeface="Times New Roman" pitchFamily="18" charset="0"/>
                          <a:cs typeface="Times New Roman" pitchFamily="18" charset="0"/>
                        </a:rPr>
                        <a:t>11</a:t>
                      </a:r>
                    </a:p>
                    <a:p>
                      <a:pPr algn="ctr"/>
                      <a:r>
                        <a:rPr lang="en-US" sz="1200" dirty="0" smtClean="0">
                          <a:latin typeface="Times New Roman" pitchFamily="18" charset="0"/>
                          <a:cs typeface="Times New Roman" pitchFamily="18" charset="0"/>
                        </a:rPr>
                        <a:t>70</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20</a:t>
                      </a:r>
                    </a:p>
                    <a:p>
                      <a:pPr algn="ctr"/>
                      <a:r>
                        <a:rPr lang="en-US" sz="1200" dirty="0" smtClean="0">
                          <a:latin typeface="Times New Roman" pitchFamily="18" charset="0"/>
                          <a:cs typeface="Times New Roman" pitchFamily="18" charset="0"/>
                        </a:rPr>
                        <a:t>4</a:t>
                      </a:r>
                    </a:p>
                    <a:p>
                      <a:pPr algn="ctr"/>
                      <a:r>
                        <a:rPr lang="en-US" sz="1200" dirty="0" smtClean="0">
                          <a:latin typeface="Times New Roman" pitchFamily="18" charset="0"/>
                          <a:cs typeface="Times New Roman" pitchFamily="18" charset="0"/>
                        </a:rPr>
                        <a:t>24</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33%</a:t>
                      </a:r>
                    </a:p>
                    <a:p>
                      <a:pPr algn="ctr"/>
                      <a:r>
                        <a:rPr lang="en-US" sz="1200" dirty="0" smtClean="0">
                          <a:latin typeface="Times New Roman" pitchFamily="18" charset="0"/>
                          <a:cs typeface="Times New Roman" pitchFamily="18" charset="0"/>
                        </a:rPr>
                        <a:t>36%</a:t>
                      </a:r>
                    </a:p>
                    <a:p>
                      <a:pPr algn="ctr"/>
                      <a:r>
                        <a:rPr lang="en-US" sz="1200" dirty="0" smtClean="0">
                          <a:latin typeface="Times New Roman" pitchFamily="18" charset="0"/>
                          <a:cs typeface="Times New Roman" pitchFamily="18" charset="0"/>
                        </a:rPr>
                        <a:t>34%</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30 hrs.</a:t>
                      </a:r>
                    </a:p>
                    <a:p>
                      <a:pPr algn="ctr"/>
                      <a:endParaRPr lang="en-US" sz="1200" dirty="0" smtClean="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b="0" i="0" u="none" strike="noStrike" cap="none" dirty="0" smtClean="0">
                          <a:solidFill>
                            <a:srgbClr val="000000"/>
                          </a:solidFill>
                          <a:effectLst/>
                          <a:latin typeface="Times New Roman" pitchFamily="18" charset="0"/>
                          <a:ea typeface="Arial"/>
                          <a:cs typeface="Times New Roman" pitchFamily="18" charset="0"/>
                          <a:sym typeface="Arial"/>
                        </a:rPr>
                        <a:t>28:07:31</a:t>
                      </a:r>
                      <a:endParaRPr lang="en-US" sz="1200" dirty="0">
                        <a:latin typeface="Times New Roman" pitchFamily="18" charset="0"/>
                        <a:cs typeface="Times New Roman" pitchFamily="18" charset="0"/>
                      </a:endParaRPr>
                    </a:p>
                  </a:txBody>
                  <a:tcPr>
                    <a:solidFill>
                      <a:schemeClr val="bg1"/>
                    </a:solidFill>
                  </a:tcPr>
                </a:tc>
                <a:extLst>
                  <a:ext uri="{0D108BD9-81ED-4DB2-BD59-A6C34878D82A}">
                    <a16:rowId xmlns="" xmlns:a16="http://schemas.microsoft.com/office/drawing/2014/main" val="10001"/>
                  </a:ext>
                </a:extLst>
              </a:tr>
              <a:tr h="733224">
                <a:tc>
                  <a:txBody>
                    <a:bodyPr/>
                    <a:lstStyle/>
                    <a:p>
                      <a:r>
                        <a:rPr lang="en-US" sz="1200" dirty="0" smtClean="0">
                          <a:latin typeface="Times New Roman" pitchFamily="18" charset="0"/>
                          <a:cs typeface="Times New Roman" pitchFamily="18" charset="0"/>
                        </a:rPr>
                        <a:t>CT- SCAN (OP)</a:t>
                      </a:r>
                    </a:p>
                    <a:p>
                      <a:r>
                        <a:rPr lang="en-US" sz="1200" dirty="0" smtClean="0">
                          <a:latin typeface="Times New Roman" pitchFamily="18" charset="0"/>
                          <a:cs typeface="Times New Roman" pitchFamily="18" charset="0"/>
                        </a:rPr>
                        <a:t>CT-SCAN (IP)</a:t>
                      </a:r>
                    </a:p>
                    <a:p>
                      <a:r>
                        <a:rPr lang="en-US" sz="1200" dirty="0" smtClean="0">
                          <a:latin typeface="Times New Roman" pitchFamily="18" charset="0"/>
                          <a:cs typeface="Times New Roman" pitchFamily="18" charset="0"/>
                        </a:rPr>
                        <a:t>(OP+ IP)</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56</a:t>
                      </a:r>
                    </a:p>
                    <a:p>
                      <a:pPr algn="ctr"/>
                      <a:r>
                        <a:rPr lang="en-US" sz="1200" dirty="0" smtClean="0">
                          <a:latin typeface="Times New Roman" pitchFamily="18" charset="0"/>
                          <a:cs typeface="Times New Roman" pitchFamily="18" charset="0"/>
                        </a:rPr>
                        <a:t>14</a:t>
                      </a:r>
                    </a:p>
                    <a:p>
                      <a:pPr algn="ctr"/>
                      <a:r>
                        <a:rPr lang="en-US" sz="1200" dirty="0" smtClean="0">
                          <a:latin typeface="Times New Roman" pitchFamily="18" charset="0"/>
                          <a:cs typeface="Times New Roman" pitchFamily="18" charset="0"/>
                        </a:rPr>
                        <a:t>70</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19</a:t>
                      </a:r>
                    </a:p>
                    <a:p>
                      <a:pPr algn="ctr"/>
                      <a:r>
                        <a:rPr lang="en-US" sz="1200" dirty="0" smtClean="0">
                          <a:latin typeface="Times New Roman" pitchFamily="18" charset="0"/>
                          <a:cs typeface="Times New Roman" pitchFamily="18" charset="0"/>
                        </a:rPr>
                        <a:t>6</a:t>
                      </a:r>
                    </a:p>
                    <a:p>
                      <a:pPr algn="ctr"/>
                      <a:r>
                        <a:rPr lang="en-US" sz="1200" dirty="0" smtClean="0">
                          <a:latin typeface="Times New Roman" pitchFamily="18" charset="0"/>
                          <a:cs typeface="Times New Roman" pitchFamily="18" charset="0"/>
                        </a:rPr>
                        <a:t>25</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34%</a:t>
                      </a:r>
                    </a:p>
                    <a:p>
                      <a:pPr algn="ctr"/>
                      <a:r>
                        <a:rPr lang="en-US" sz="1200" dirty="0" smtClean="0">
                          <a:latin typeface="Times New Roman" pitchFamily="18" charset="0"/>
                          <a:cs typeface="Times New Roman" pitchFamily="18" charset="0"/>
                        </a:rPr>
                        <a:t>42%</a:t>
                      </a:r>
                    </a:p>
                    <a:p>
                      <a:pPr algn="ctr"/>
                      <a:r>
                        <a:rPr lang="en-US" sz="1200" dirty="0" smtClean="0">
                          <a:latin typeface="Times New Roman" pitchFamily="18" charset="0"/>
                          <a:cs typeface="Times New Roman" pitchFamily="18" charset="0"/>
                        </a:rPr>
                        <a:t>35%</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24 hrs. </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b="0" i="0" u="none" strike="noStrike" cap="none" dirty="0" smtClean="0">
                          <a:solidFill>
                            <a:srgbClr val="000000"/>
                          </a:solidFill>
                          <a:effectLst/>
                          <a:latin typeface="Times New Roman" pitchFamily="18" charset="0"/>
                          <a:ea typeface="Arial"/>
                          <a:cs typeface="Times New Roman" pitchFamily="18" charset="0"/>
                          <a:sym typeface="Arial"/>
                        </a:rPr>
                        <a:t>18:59:18</a:t>
                      </a:r>
                      <a:endParaRPr lang="en-US" sz="1200" dirty="0">
                        <a:latin typeface="Times New Roman" pitchFamily="18" charset="0"/>
                        <a:cs typeface="Times New Roman" pitchFamily="18" charset="0"/>
                      </a:endParaRPr>
                    </a:p>
                  </a:txBody>
                  <a:tcPr>
                    <a:solidFill>
                      <a:schemeClr val="bg1"/>
                    </a:solidFill>
                  </a:tcPr>
                </a:tc>
                <a:extLst>
                  <a:ext uri="{0D108BD9-81ED-4DB2-BD59-A6C34878D82A}">
                    <a16:rowId xmlns="" xmlns:a16="http://schemas.microsoft.com/office/drawing/2014/main" val="10002"/>
                  </a:ext>
                </a:extLst>
              </a:tr>
              <a:tr h="733224">
                <a:tc>
                  <a:txBody>
                    <a:bodyPr/>
                    <a:lstStyle/>
                    <a:p>
                      <a:r>
                        <a:rPr lang="en-US" sz="1200" dirty="0" smtClean="0">
                          <a:latin typeface="Times New Roman" pitchFamily="18" charset="0"/>
                          <a:cs typeface="Times New Roman" pitchFamily="18" charset="0"/>
                        </a:rPr>
                        <a:t>MRI (OP)</a:t>
                      </a:r>
                    </a:p>
                    <a:p>
                      <a:r>
                        <a:rPr lang="en-US" sz="1200" dirty="0" smtClean="0">
                          <a:latin typeface="Times New Roman" pitchFamily="18" charset="0"/>
                          <a:cs typeface="Times New Roman" pitchFamily="18" charset="0"/>
                        </a:rPr>
                        <a:t>MRI (IP)</a:t>
                      </a:r>
                    </a:p>
                    <a:p>
                      <a:r>
                        <a:rPr lang="en-US" sz="1200" dirty="0" smtClean="0">
                          <a:latin typeface="Times New Roman" pitchFamily="18" charset="0"/>
                          <a:cs typeface="Times New Roman" pitchFamily="18" charset="0"/>
                        </a:rPr>
                        <a:t>( OP+ IP )</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61</a:t>
                      </a:r>
                    </a:p>
                    <a:p>
                      <a:pPr algn="ctr"/>
                      <a:r>
                        <a:rPr lang="en-US" sz="1200" dirty="0" smtClean="0">
                          <a:latin typeface="Times New Roman" pitchFamily="18" charset="0"/>
                          <a:cs typeface="Times New Roman" pitchFamily="18" charset="0"/>
                        </a:rPr>
                        <a:t>9</a:t>
                      </a:r>
                    </a:p>
                    <a:p>
                      <a:pPr algn="ctr"/>
                      <a:r>
                        <a:rPr lang="en-US" sz="1200" dirty="0" smtClean="0">
                          <a:latin typeface="Times New Roman" pitchFamily="18" charset="0"/>
                          <a:cs typeface="Times New Roman" pitchFamily="18" charset="0"/>
                        </a:rPr>
                        <a:t>70</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22</a:t>
                      </a:r>
                    </a:p>
                    <a:p>
                      <a:pPr algn="ctr"/>
                      <a:r>
                        <a:rPr lang="en-US" sz="1200" dirty="0" smtClean="0">
                          <a:latin typeface="Times New Roman" pitchFamily="18" charset="0"/>
                          <a:cs typeface="Times New Roman" pitchFamily="18" charset="0"/>
                        </a:rPr>
                        <a:t>2</a:t>
                      </a:r>
                    </a:p>
                    <a:p>
                      <a:pPr algn="ctr"/>
                      <a:r>
                        <a:rPr lang="en-US" sz="1200" dirty="0" smtClean="0">
                          <a:latin typeface="Times New Roman" pitchFamily="18" charset="0"/>
                          <a:cs typeface="Times New Roman" pitchFamily="18" charset="0"/>
                        </a:rPr>
                        <a:t>24</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36%</a:t>
                      </a:r>
                    </a:p>
                    <a:p>
                      <a:pPr algn="ctr"/>
                      <a:r>
                        <a:rPr lang="en-US" sz="1200" dirty="0" smtClean="0">
                          <a:latin typeface="Times New Roman" pitchFamily="18" charset="0"/>
                          <a:cs typeface="Times New Roman" pitchFamily="18" charset="0"/>
                        </a:rPr>
                        <a:t>22%</a:t>
                      </a:r>
                    </a:p>
                    <a:p>
                      <a:pPr algn="ctr"/>
                      <a:r>
                        <a:rPr lang="en-US" sz="1200" dirty="0" smtClean="0">
                          <a:latin typeface="Times New Roman" pitchFamily="18" charset="0"/>
                          <a:cs typeface="Times New Roman" pitchFamily="18" charset="0"/>
                        </a:rPr>
                        <a:t>34%</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24 hrs. </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b="0" i="0" u="none" strike="noStrike" cap="none" dirty="0" smtClean="0">
                          <a:solidFill>
                            <a:srgbClr val="000000"/>
                          </a:solidFill>
                          <a:effectLst/>
                          <a:latin typeface="Times New Roman" pitchFamily="18" charset="0"/>
                          <a:ea typeface="Arial"/>
                          <a:cs typeface="Times New Roman" pitchFamily="18" charset="0"/>
                          <a:sym typeface="Arial"/>
                        </a:rPr>
                        <a:t>18:46:16</a:t>
                      </a:r>
                      <a:endParaRPr lang="en-US" sz="1200" dirty="0">
                        <a:latin typeface="Times New Roman" pitchFamily="18" charset="0"/>
                        <a:cs typeface="Times New Roman" pitchFamily="18" charset="0"/>
                      </a:endParaRPr>
                    </a:p>
                  </a:txBody>
                  <a:tcPr>
                    <a:solidFill>
                      <a:schemeClr val="bg1"/>
                    </a:solidFill>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4;p46"/>
          <p:cNvSpPr txBox="1">
            <a:spLocks/>
          </p:cNvSpPr>
          <p:nvPr/>
        </p:nvSpPr>
        <p:spPr>
          <a:xfrm>
            <a:off x="1371600" y="199952"/>
            <a:ext cx="6868632" cy="365069"/>
          </a:xfrm>
          <a:prstGeom prst="rect">
            <a:avLst/>
          </a:prstGeom>
          <a:solidFill>
            <a:schemeClr val="accent3">
              <a:lumMod val="65000"/>
            </a:schemeClr>
          </a:solidFill>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1pPr>
            <a:lvl2pPr marR="0" lvl="1"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2pPr>
            <a:lvl3pPr marR="0" lvl="2"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3pPr>
            <a:lvl4pPr marR="0" lvl="3"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4pPr>
            <a:lvl5pPr marR="0" lvl="4"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5pPr>
            <a:lvl6pPr marR="0" lvl="5"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6pPr>
            <a:lvl7pPr marR="0" lvl="6"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7pPr>
            <a:lvl8pPr marR="0" lvl="7"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8pPr>
            <a:lvl9pPr marR="0" lvl="8"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9pPr>
          </a:lstStyle>
          <a:p>
            <a:r>
              <a:rPr lang="en-US" sz="1800" u="sng" dirty="0" smtClean="0">
                <a:solidFill>
                  <a:schemeClr val="bg1"/>
                </a:solidFill>
                <a:latin typeface="Times New Roman" pitchFamily="18" charset="0"/>
                <a:cs typeface="Times New Roman" pitchFamily="18" charset="0"/>
              </a:rPr>
              <a:t>RESULTS  ( AFTER  IMPROVEMENTS )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51874525"/>
              </p:ext>
            </p:extLst>
          </p:nvPr>
        </p:nvGraphicFramePr>
        <p:xfrm>
          <a:off x="301336" y="1235941"/>
          <a:ext cx="8333510" cy="3305524"/>
        </p:xfrm>
        <a:graphic>
          <a:graphicData uri="http://schemas.openxmlformats.org/drawingml/2006/table">
            <a:tbl>
              <a:tblPr firstRow="1" bandRow="1">
                <a:tableStyleId>{5D4F0FF1-9BCB-4F77-A7EB-CB2CC291F9E9}</a:tableStyleId>
              </a:tblPr>
              <a:tblGrid>
                <a:gridCol w="1475725">
                  <a:extLst>
                    <a:ext uri="{9D8B030D-6E8A-4147-A177-3AD203B41FA5}">
                      <a16:colId xmlns="" xmlns:a16="http://schemas.microsoft.com/office/drawing/2014/main" val="20000"/>
                    </a:ext>
                  </a:extLst>
                </a:gridCol>
                <a:gridCol w="990094">
                  <a:extLst>
                    <a:ext uri="{9D8B030D-6E8A-4147-A177-3AD203B41FA5}">
                      <a16:colId xmlns="" xmlns:a16="http://schemas.microsoft.com/office/drawing/2014/main" val="20001"/>
                    </a:ext>
                  </a:extLst>
                </a:gridCol>
                <a:gridCol w="1462215">
                  <a:extLst>
                    <a:ext uri="{9D8B030D-6E8A-4147-A177-3AD203B41FA5}">
                      <a16:colId xmlns="" xmlns:a16="http://schemas.microsoft.com/office/drawing/2014/main" val="20002"/>
                    </a:ext>
                  </a:extLst>
                </a:gridCol>
                <a:gridCol w="1638489">
                  <a:extLst>
                    <a:ext uri="{9D8B030D-6E8A-4147-A177-3AD203B41FA5}">
                      <a16:colId xmlns="" xmlns:a16="http://schemas.microsoft.com/office/drawing/2014/main" val="20003"/>
                    </a:ext>
                  </a:extLst>
                </a:gridCol>
                <a:gridCol w="1378067">
                  <a:extLst>
                    <a:ext uri="{9D8B030D-6E8A-4147-A177-3AD203B41FA5}">
                      <a16:colId xmlns="" xmlns:a16="http://schemas.microsoft.com/office/drawing/2014/main" val="20004"/>
                    </a:ext>
                  </a:extLst>
                </a:gridCol>
                <a:gridCol w="1388920">
                  <a:extLst>
                    <a:ext uri="{9D8B030D-6E8A-4147-A177-3AD203B41FA5}">
                      <a16:colId xmlns="" xmlns:a16="http://schemas.microsoft.com/office/drawing/2014/main" val="20005"/>
                    </a:ext>
                  </a:extLst>
                </a:gridCol>
              </a:tblGrid>
              <a:tr h="1039668">
                <a:tc>
                  <a:txBody>
                    <a:bodyPr/>
                    <a:lstStyle/>
                    <a:p>
                      <a:r>
                        <a:rPr lang="en-US" sz="1200" b="1" u="sng" dirty="0" smtClean="0">
                          <a:latin typeface="Times New Roman" pitchFamily="18" charset="0"/>
                          <a:cs typeface="Times New Roman" pitchFamily="18" charset="0"/>
                        </a:rPr>
                        <a:t>CATEGORY</a:t>
                      </a:r>
                      <a:endParaRPr lang="en-US" sz="1200" b="1" u="sng" dirty="0">
                        <a:latin typeface="Times New Roman" pitchFamily="18" charset="0"/>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u="sng" dirty="0" smtClean="0">
                          <a:effectLst/>
                          <a:latin typeface="Times New Roman" pitchFamily="18" charset="0"/>
                          <a:cs typeface="Times New Roman" pitchFamily="18" charset="0"/>
                        </a:rPr>
                        <a:t>No. of patients observed</a:t>
                      </a:r>
                      <a:endParaRPr lang="en-US" sz="1200" b="1" u="sng" dirty="0" smtClean="0">
                        <a:effectLst/>
                        <a:latin typeface="Times New Roman" pitchFamily="18" charset="0"/>
                        <a:ea typeface="Times New Roman"/>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u="sng" dirty="0" smtClean="0">
                          <a:effectLst/>
                          <a:latin typeface="Times New Roman" pitchFamily="18" charset="0"/>
                          <a:cs typeface="Times New Roman" pitchFamily="18" charset="0"/>
                        </a:rPr>
                        <a:t>No. of patients who failed to follow the SOP for TAT</a:t>
                      </a:r>
                      <a:endParaRPr lang="en-US" sz="1200" b="1" u="sng" dirty="0" smtClean="0">
                        <a:effectLst/>
                        <a:latin typeface="Times New Roman" pitchFamily="18" charset="0"/>
                        <a:ea typeface="Times New Roman"/>
                        <a:cs typeface="Times New Roman" pitchFamily="18" charset="0"/>
                      </a:endParaRPr>
                    </a:p>
                    <a:p>
                      <a:endParaRPr lang="en-US" sz="1200" b="1" u="sng" dirty="0">
                        <a:latin typeface="Times New Roman" pitchFamily="18" charset="0"/>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u="sng" dirty="0" smtClean="0">
                          <a:effectLst/>
                          <a:latin typeface="Times New Roman" pitchFamily="18" charset="0"/>
                          <a:cs typeface="Times New Roman" pitchFamily="18" charset="0"/>
                        </a:rPr>
                        <a:t>PERCENTAGE of patients who failed to follow the SOP for TAT</a:t>
                      </a:r>
                      <a:endParaRPr lang="en-US" sz="1200" b="1" u="sng" dirty="0" smtClean="0">
                        <a:effectLst/>
                        <a:latin typeface="Times New Roman" pitchFamily="18" charset="0"/>
                        <a:ea typeface="Times New Roman"/>
                        <a:cs typeface="Times New Roman" pitchFamily="18"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u="sng" dirty="0" smtClean="0">
                        <a:effectLst/>
                        <a:latin typeface="Times New Roman" pitchFamily="18" charset="0"/>
                        <a:ea typeface="Times New Roman"/>
                        <a:cs typeface="Times New Roman" pitchFamily="18" charset="0"/>
                      </a:endParaRPr>
                    </a:p>
                    <a:p>
                      <a:endParaRPr lang="en-US" sz="1200" b="1" u="sng" dirty="0">
                        <a:latin typeface="Times New Roman" pitchFamily="18" charset="0"/>
                        <a:cs typeface="Times New Roman" pitchFamily="18" charset="0"/>
                      </a:endParaRPr>
                    </a:p>
                  </a:txBody>
                  <a:tcPr>
                    <a:solidFill>
                      <a:schemeClr val="bg1"/>
                    </a:solidFill>
                  </a:tcPr>
                </a:tc>
                <a:tc>
                  <a:txBody>
                    <a:bodyPr/>
                    <a:lstStyle/>
                    <a:p>
                      <a:r>
                        <a:rPr lang="en-US" sz="1200" b="1" u="sng" dirty="0" smtClean="0">
                          <a:latin typeface="Times New Roman" pitchFamily="18" charset="0"/>
                          <a:cs typeface="Times New Roman" pitchFamily="18" charset="0"/>
                        </a:rPr>
                        <a:t>Acc. To SOP of the hospital  Turnaround Time  (TAT)</a:t>
                      </a:r>
                      <a:endParaRPr lang="en-US" sz="1200" b="1" u="sng" dirty="0">
                        <a:latin typeface="Times New Roman" pitchFamily="18" charset="0"/>
                        <a:cs typeface="Times New Roman" pitchFamily="18" charset="0"/>
                      </a:endParaRPr>
                    </a:p>
                  </a:txBody>
                  <a:tcPr>
                    <a:solidFill>
                      <a:schemeClr val="bg1"/>
                    </a:solidFill>
                  </a:tcPr>
                </a:tc>
                <a:tc>
                  <a:txBody>
                    <a:bodyPr/>
                    <a:lstStyle/>
                    <a:p>
                      <a:r>
                        <a:rPr lang="en-US" sz="1200" b="1" u="sng" dirty="0" smtClean="0">
                          <a:latin typeface="Times New Roman" pitchFamily="18" charset="0"/>
                          <a:cs typeface="Times New Roman" pitchFamily="18" charset="0"/>
                        </a:rPr>
                        <a:t>Average TAT in observed month </a:t>
                      </a:r>
                      <a:endParaRPr lang="en-US" sz="1200" b="1" u="sng" dirty="0">
                        <a:latin typeface="Times New Roman" pitchFamily="18" charset="0"/>
                        <a:cs typeface="Times New Roman" pitchFamily="18" charset="0"/>
                      </a:endParaRPr>
                    </a:p>
                  </a:txBody>
                  <a:tcPr>
                    <a:solidFill>
                      <a:schemeClr val="bg1"/>
                    </a:solidFill>
                  </a:tcPr>
                </a:tc>
                <a:extLst>
                  <a:ext uri="{0D108BD9-81ED-4DB2-BD59-A6C34878D82A}">
                    <a16:rowId xmlns="" xmlns:a16="http://schemas.microsoft.com/office/drawing/2014/main" val="10000"/>
                  </a:ext>
                </a:extLst>
              </a:tr>
              <a:tr h="650356">
                <a:tc>
                  <a:txBody>
                    <a:bodyPr/>
                    <a:lstStyle/>
                    <a:p>
                      <a:r>
                        <a:rPr lang="en-US" sz="1200" dirty="0" smtClean="0">
                          <a:latin typeface="Times New Roman" pitchFamily="18" charset="0"/>
                          <a:cs typeface="Times New Roman" pitchFamily="18" charset="0"/>
                        </a:rPr>
                        <a:t>PET – SCAN (OP)</a:t>
                      </a:r>
                    </a:p>
                    <a:p>
                      <a:r>
                        <a:rPr lang="en-US" sz="1200" dirty="0" smtClean="0">
                          <a:latin typeface="Times New Roman" pitchFamily="18" charset="0"/>
                          <a:cs typeface="Times New Roman" pitchFamily="18" charset="0"/>
                        </a:rPr>
                        <a:t>PET –SCAN (IP)</a:t>
                      </a:r>
                    </a:p>
                    <a:p>
                      <a:r>
                        <a:rPr lang="en-US" sz="1200" dirty="0" smtClean="0">
                          <a:latin typeface="Times New Roman" pitchFamily="18" charset="0"/>
                          <a:cs typeface="Times New Roman" pitchFamily="18" charset="0"/>
                        </a:rPr>
                        <a:t>(OP+ IP)</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55</a:t>
                      </a:r>
                    </a:p>
                    <a:p>
                      <a:pPr algn="ctr"/>
                      <a:r>
                        <a:rPr lang="en-US" sz="1200" dirty="0" smtClean="0">
                          <a:latin typeface="Times New Roman" pitchFamily="18" charset="0"/>
                          <a:cs typeface="Times New Roman" pitchFamily="18" charset="0"/>
                        </a:rPr>
                        <a:t>15</a:t>
                      </a:r>
                    </a:p>
                    <a:p>
                      <a:pPr algn="ctr"/>
                      <a:r>
                        <a:rPr lang="en-US" sz="1200" dirty="0" smtClean="0">
                          <a:latin typeface="Times New Roman" pitchFamily="18" charset="0"/>
                          <a:cs typeface="Times New Roman" pitchFamily="18" charset="0"/>
                        </a:rPr>
                        <a:t>70</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14</a:t>
                      </a:r>
                    </a:p>
                    <a:p>
                      <a:pPr algn="ctr"/>
                      <a:r>
                        <a:rPr lang="en-US" sz="1200" dirty="0" smtClean="0">
                          <a:latin typeface="Times New Roman" pitchFamily="18" charset="0"/>
                          <a:cs typeface="Times New Roman" pitchFamily="18" charset="0"/>
                        </a:rPr>
                        <a:t>3</a:t>
                      </a:r>
                    </a:p>
                    <a:p>
                      <a:pPr algn="ctr"/>
                      <a:r>
                        <a:rPr lang="en-US" sz="1200" dirty="0" smtClean="0">
                          <a:latin typeface="Times New Roman" pitchFamily="18" charset="0"/>
                          <a:cs typeface="Times New Roman" pitchFamily="18" charset="0"/>
                        </a:rPr>
                        <a:t>17</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26%</a:t>
                      </a:r>
                    </a:p>
                    <a:p>
                      <a:pPr algn="ctr"/>
                      <a:r>
                        <a:rPr lang="en-US" sz="1200" dirty="0" smtClean="0">
                          <a:latin typeface="Times New Roman" pitchFamily="18" charset="0"/>
                          <a:cs typeface="Times New Roman" pitchFamily="18" charset="0"/>
                        </a:rPr>
                        <a:t>20%</a:t>
                      </a:r>
                    </a:p>
                    <a:p>
                      <a:pPr algn="ctr"/>
                      <a:r>
                        <a:rPr lang="en-US" sz="1200" dirty="0" smtClean="0">
                          <a:latin typeface="Times New Roman" pitchFamily="18" charset="0"/>
                          <a:cs typeface="Times New Roman" pitchFamily="18" charset="0"/>
                        </a:rPr>
                        <a:t>29%</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30 hrs.</a:t>
                      </a:r>
                    </a:p>
                    <a:p>
                      <a:pPr algn="ctr"/>
                      <a:endParaRPr lang="en-US" sz="1200" dirty="0" smtClean="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b="0" i="0" u="none" strike="noStrike" cap="none" dirty="0" smtClean="0">
                          <a:solidFill>
                            <a:srgbClr val="000000"/>
                          </a:solidFill>
                          <a:effectLst/>
                          <a:latin typeface="Times New Roman" pitchFamily="18" charset="0"/>
                          <a:ea typeface="Arial"/>
                          <a:cs typeface="Times New Roman" pitchFamily="18" charset="0"/>
                          <a:sym typeface="Arial"/>
                        </a:rPr>
                        <a:t>24:02:00</a:t>
                      </a:r>
                      <a:endParaRPr lang="en-US" sz="1200" dirty="0">
                        <a:latin typeface="Times New Roman" pitchFamily="18" charset="0"/>
                        <a:cs typeface="Times New Roman" pitchFamily="18" charset="0"/>
                      </a:endParaRPr>
                    </a:p>
                  </a:txBody>
                  <a:tcPr>
                    <a:solidFill>
                      <a:schemeClr val="bg1"/>
                    </a:solidFill>
                  </a:tcPr>
                </a:tc>
                <a:extLst>
                  <a:ext uri="{0D108BD9-81ED-4DB2-BD59-A6C34878D82A}">
                    <a16:rowId xmlns="" xmlns:a16="http://schemas.microsoft.com/office/drawing/2014/main" val="10001"/>
                  </a:ext>
                </a:extLst>
              </a:tr>
              <a:tr h="733224">
                <a:tc>
                  <a:txBody>
                    <a:bodyPr/>
                    <a:lstStyle/>
                    <a:p>
                      <a:r>
                        <a:rPr lang="en-US" sz="1200" dirty="0" smtClean="0">
                          <a:latin typeface="Times New Roman" pitchFamily="18" charset="0"/>
                          <a:cs typeface="Times New Roman" pitchFamily="18" charset="0"/>
                        </a:rPr>
                        <a:t>CT- SCAN (OP)</a:t>
                      </a:r>
                    </a:p>
                    <a:p>
                      <a:r>
                        <a:rPr lang="en-US" sz="1200" dirty="0" smtClean="0">
                          <a:latin typeface="Times New Roman" pitchFamily="18" charset="0"/>
                          <a:cs typeface="Times New Roman" pitchFamily="18" charset="0"/>
                        </a:rPr>
                        <a:t>CT-SCAN (IP)</a:t>
                      </a:r>
                    </a:p>
                    <a:p>
                      <a:r>
                        <a:rPr lang="en-US" sz="1200" dirty="0" smtClean="0">
                          <a:latin typeface="Times New Roman" pitchFamily="18" charset="0"/>
                          <a:cs typeface="Times New Roman" pitchFamily="18" charset="0"/>
                        </a:rPr>
                        <a:t>(OP+ IP)</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58</a:t>
                      </a:r>
                    </a:p>
                    <a:p>
                      <a:pPr algn="ctr"/>
                      <a:r>
                        <a:rPr lang="en-US" sz="1200" dirty="0" smtClean="0">
                          <a:latin typeface="Times New Roman" pitchFamily="18" charset="0"/>
                          <a:cs typeface="Times New Roman" pitchFamily="18" charset="0"/>
                        </a:rPr>
                        <a:t>12</a:t>
                      </a:r>
                    </a:p>
                    <a:p>
                      <a:pPr algn="ctr"/>
                      <a:r>
                        <a:rPr lang="en-US" sz="1200" dirty="0" smtClean="0">
                          <a:latin typeface="Times New Roman" pitchFamily="18" charset="0"/>
                          <a:cs typeface="Times New Roman" pitchFamily="18" charset="0"/>
                        </a:rPr>
                        <a:t>70</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16</a:t>
                      </a:r>
                    </a:p>
                    <a:p>
                      <a:pPr algn="ctr"/>
                      <a:r>
                        <a:rPr lang="en-US" sz="1200" dirty="0" smtClean="0">
                          <a:latin typeface="Times New Roman" pitchFamily="18" charset="0"/>
                          <a:cs typeface="Times New Roman" pitchFamily="18" charset="0"/>
                        </a:rPr>
                        <a:t>2</a:t>
                      </a:r>
                    </a:p>
                    <a:p>
                      <a:pPr algn="ctr"/>
                      <a:r>
                        <a:rPr lang="en-US" sz="1200" dirty="0" smtClean="0">
                          <a:latin typeface="Times New Roman" pitchFamily="18" charset="0"/>
                          <a:cs typeface="Times New Roman" pitchFamily="18" charset="0"/>
                        </a:rPr>
                        <a:t>18</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28%</a:t>
                      </a:r>
                    </a:p>
                    <a:p>
                      <a:pPr algn="ctr"/>
                      <a:r>
                        <a:rPr lang="en-US" sz="1200" dirty="0" smtClean="0">
                          <a:latin typeface="Times New Roman" pitchFamily="18" charset="0"/>
                          <a:cs typeface="Times New Roman" pitchFamily="18" charset="0"/>
                        </a:rPr>
                        <a:t>16%</a:t>
                      </a:r>
                    </a:p>
                    <a:p>
                      <a:pPr algn="ctr"/>
                      <a:r>
                        <a:rPr lang="en-US" sz="1200" dirty="0" smtClean="0">
                          <a:latin typeface="Times New Roman" pitchFamily="18" charset="0"/>
                          <a:cs typeface="Times New Roman" pitchFamily="18" charset="0"/>
                        </a:rPr>
                        <a:t>25%</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24 hrs. </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b="0" i="0" u="none" strike="noStrike" cap="none" dirty="0" smtClean="0">
                          <a:solidFill>
                            <a:srgbClr val="000000"/>
                          </a:solidFill>
                          <a:effectLst/>
                          <a:latin typeface="Times New Roman" pitchFamily="18" charset="0"/>
                          <a:ea typeface="Arial"/>
                          <a:cs typeface="Times New Roman" pitchFamily="18" charset="0"/>
                          <a:sym typeface="Arial"/>
                        </a:rPr>
                        <a:t>15:45:06</a:t>
                      </a:r>
                      <a:endParaRPr lang="en-US" sz="1200" b="0" i="0" u="none" strike="noStrike" cap="none" dirty="0">
                        <a:solidFill>
                          <a:srgbClr val="000000"/>
                        </a:solidFill>
                        <a:effectLst/>
                        <a:latin typeface="Times New Roman" pitchFamily="18" charset="0"/>
                        <a:ea typeface="Arial"/>
                        <a:cs typeface="Times New Roman" pitchFamily="18" charset="0"/>
                        <a:sym typeface="Arial"/>
                      </a:endParaRPr>
                    </a:p>
                  </a:txBody>
                  <a:tcPr>
                    <a:solidFill>
                      <a:schemeClr val="bg1"/>
                    </a:solidFill>
                  </a:tcPr>
                </a:tc>
                <a:extLst>
                  <a:ext uri="{0D108BD9-81ED-4DB2-BD59-A6C34878D82A}">
                    <a16:rowId xmlns="" xmlns:a16="http://schemas.microsoft.com/office/drawing/2014/main" val="10002"/>
                  </a:ext>
                </a:extLst>
              </a:tr>
              <a:tr h="733224">
                <a:tc>
                  <a:txBody>
                    <a:bodyPr/>
                    <a:lstStyle/>
                    <a:p>
                      <a:r>
                        <a:rPr lang="en-US" sz="1200" dirty="0" smtClean="0">
                          <a:latin typeface="Times New Roman" pitchFamily="18" charset="0"/>
                          <a:cs typeface="Times New Roman" pitchFamily="18" charset="0"/>
                        </a:rPr>
                        <a:t>MRI (OP)</a:t>
                      </a:r>
                    </a:p>
                    <a:p>
                      <a:r>
                        <a:rPr lang="en-US" sz="1200" dirty="0" smtClean="0">
                          <a:latin typeface="Times New Roman" pitchFamily="18" charset="0"/>
                          <a:cs typeface="Times New Roman" pitchFamily="18" charset="0"/>
                        </a:rPr>
                        <a:t>MRI (IP)</a:t>
                      </a:r>
                    </a:p>
                    <a:p>
                      <a:r>
                        <a:rPr lang="en-US" sz="1200" dirty="0" smtClean="0">
                          <a:latin typeface="Times New Roman" pitchFamily="18" charset="0"/>
                          <a:cs typeface="Times New Roman" pitchFamily="18" charset="0"/>
                        </a:rPr>
                        <a:t>( OP+ IP )</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57</a:t>
                      </a:r>
                    </a:p>
                    <a:p>
                      <a:pPr algn="ctr"/>
                      <a:r>
                        <a:rPr lang="en-US" sz="1200" dirty="0" smtClean="0">
                          <a:latin typeface="Times New Roman" pitchFamily="18" charset="0"/>
                          <a:cs typeface="Times New Roman" pitchFamily="18" charset="0"/>
                        </a:rPr>
                        <a:t>13</a:t>
                      </a:r>
                    </a:p>
                    <a:p>
                      <a:pPr algn="ctr"/>
                      <a:r>
                        <a:rPr lang="en-US" sz="1200" dirty="0" smtClean="0">
                          <a:latin typeface="Times New Roman" pitchFamily="18" charset="0"/>
                          <a:cs typeface="Times New Roman" pitchFamily="18" charset="0"/>
                        </a:rPr>
                        <a:t>70</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16</a:t>
                      </a:r>
                    </a:p>
                    <a:p>
                      <a:pPr algn="ctr"/>
                      <a:r>
                        <a:rPr lang="en-US" sz="1200" dirty="0" smtClean="0">
                          <a:latin typeface="Times New Roman" pitchFamily="18" charset="0"/>
                          <a:cs typeface="Times New Roman" pitchFamily="18" charset="0"/>
                        </a:rPr>
                        <a:t>3</a:t>
                      </a:r>
                    </a:p>
                    <a:p>
                      <a:pPr algn="ctr"/>
                      <a:r>
                        <a:rPr lang="en-US" sz="1200" dirty="0" smtClean="0">
                          <a:latin typeface="Times New Roman" pitchFamily="18" charset="0"/>
                          <a:cs typeface="Times New Roman" pitchFamily="18" charset="0"/>
                        </a:rPr>
                        <a:t>18</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28%</a:t>
                      </a:r>
                    </a:p>
                    <a:p>
                      <a:pPr algn="ctr"/>
                      <a:r>
                        <a:rPr lang="en-US" sz="1200" dirty="0" smtClean="0">
                          <a:latin typeface="Times New Roman" pitchFamily="18" charset="0"/>
                          <a:cs typeface="Times New Roman" pitchFamily="18" charset="0"/>
                        </a:rPr>
                        <a:t>23%</a:t>
                      </a:r>
                    </a:p>
                    <a:p>
                      <a:pPr algn="ctr"/>
                      <a:r>
                        <a:rPr lang="en-US" sz="1200" dirty="0" smtClean="0">
                          <a:latin typeface="Times New Roman" pitchFamily="18" charset="0"/>
                          <a:cs typeface="Times New Roman" pitchFamily="18" charset="0"/>
                        </a:rPr>
                        <a:t>26%</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dirty="0" smtClean="0">
                          <a:latin typeface="Times New Roman" pitchFamily="18" charset="0"/>
                          <a:cs typeface="Times New Roman" pitchFamily="18" charset="0"/>
                        </a:rPr>
                        <a:t>24 hrs. </a:t>
                      </a:r>
                      <a:endParaRPr lang="en-US" sz="1200" dirty="0">
                        <a:latin typeface="Times New Roman" pitchFamily="18" charset="0"/>
                        <a:cs typeface="Times New Roman" pitchFamily="18" charset="0"/>
                      </a:endParaRPr>
                    </a:p>
                  </a:txBody>
                  <a:tcPr>
                    <a:solidFill>
                      <a:schemeClr val="bg1"/>
                    </a:solidFill>
                  </a:tcPr>
                </a:tc>
                <a:tc>
                  <a:txBody>
                    <a:bodyPr/>
                    <a:lstStyle/>
                    <a:p>
                      <a:pPr algn="ctr"/>
                      <a:r>
                        <a:rPr lang="en-US" sz="1200" b="0" i="0" u="none" strike="noStrike" cap="none" dirty="0" smtClean="0">
                          <a:solidFill>
                            <a:srgbClr val="000000"/>
                          </a:solidFill>
                          <a:effectLst/>
                          <a:latin typeface="Times New Roman" pitchFamily="18" charset="0"/>
                          <a:ea typeface="Arial"/>
                          <a:cs typeface="Times New Roman" pitchFamily="18" charset="0"/>
                          <a:sym typeface="Arial"/>
                        </a:rPr>
                        <a:t>12:30:18</a:t>
                      </a:r>
                      <a:endParaRPr lang="en-US" sz="1200" b="0" i="0" u="none" strike="noStrike" cap="none" dirty="0">
                        <a:solidFill>
                          <a:srgbClr val="000000"/>
                        </a:solidFill>
                        <a:effectLst/>
                        <a:latin typeface="Times New Roman" pitchFamily="18" charset="0"/>
                        <a:ea typeface="Arial"/>
                        <a:cs typeface="Times New Roman" pitchFamily="18" charset="0"/>
                        <a:sym typeface="Arial"/>
                      </a:endParaRPr>
                    </a:p>
                  </a:txBody>
                  <a:tcPr>
                    <a:solidFill>
                      <a:schemeClr val="bg1"/>
                    </a:solidFill>
                  </a:tcPr>
                </a:tc>
                <a:extLst>
                  <a:ext uri="{0D108BD9-81ED-4DB2-BD59-A6C34878D82A}">
                    <a16:rowId xmlns="" xmlns:a16="http://schemas.microsoft.com/office/drawing/2014/main" val="10003"/>
                  </a:ext>
                </a:extLst>
              </a:tr>
            </a:tbl>
          </a:graphicData>
        </a:graphic>
      </p:graphicFrame>
      <p:pic>
        <p:nvPicPr>
          <p:cNvPr id="6" name="Picture 5">
            <a:extLst>
              <a:ext uri="{FF2B5EF4-FFF2-40B4-BE49-F238E27FC236}">
                <a16:creationId xmlns=""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309"/>
            <a:ext cx="1286540" cy="539712"/>
          </a:xfrm>
          <a:prstGeom prst="rect">
            <a:avLst/>
          </a:prstGeom>
        </p:spPr>
      </p:pic>
    </p:spTree>
    <p:extLst>
      <p:ext uri="{BB962C8B-B14F-4D97-AF65-F5344CB8AC3E}">
        <p14:creationId xmlns:p14="http://schemas.microsoft.com/office/powerpoint/2010/main" val="134571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248240174"/>
              </p:ext>
            </p:extLst>
          </p:nvPr>
        </p:nvGraphicFramePr>
        <p:xfrm>
          <a:off x="277523" y="1322213"/>
          <a:ext cx="8305368" cy="345503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86540" y="112480"/>
            <a:ext cx="7763941" cy="1015663"/>
          </a:xfrm>
          <a:prstGeom prst="rect">
            <a:avLst/>
          </a:prstGeom>
        </p:spPr>
        <p:txBody>
          <a:bodyPr wrap="square">
            <a:spAutoFit/>
          </a:bodyPr>
          <a:lstStyle/>
          <a:p>
            <a:pPr lvl="0"/>
            <a:r>
              <a:rPr lang="en-US" sz="1200" b="1" u="sng" dirty="0">
                <a:latin typeface="Times New Roman" pitchFamily="18" charset="0"/>
                <a:cs typeface="Times New Roman" pitchFamily="18" charset="0"/>
              </a:rPr>
              <a:t>PET –SCAN </a:t>
            </a:r>
            <a:r>
              <a:rPr lang="en-US" sz="1200" dirty="0">
                <a:latin typeface="Times New Roman" pitchFamily="18" charset="0"/>
                <a:cs typeface="Times New Roman" pitchFamily="18" charset="0"/>
              </a:rPr>
              <a:t>: showed 5% of </a:t>
            </a:r>
            <a:r>
              <a:rPr lang="en-US" sz="1200" dirty="0" smtClean="0">
                <a:latin typeface="Times New Roman" pitchFamily="18" charset="0"/>
                <a:cs typeface="Times New Roman" pitchFamily="18" charset="0"/>
              </a:rPr>
              <a:t>improvement in terms of patient who got reports after 30 hrs. and Avg. TAT reduced to 4 hrs. </a:t>
            </a:r>
          </a:p>
          <a:p>
            <a:pPr lvl="0"/>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a:p>
            <a:pPr lvl="0"/>
            <a:r>
              <a:rPr lang="en-US" sz="1200" b="1" u="sng" dirty="0">
                <a:latin typeface="Times New Roman" pitchFamily="18" charset="0"/>
                <a:cs typeface="Times New Roman" pitchFamily="18" charset="0"/>
              </a:rPr>
              <a:t>CT-SCAN</a:t>
            </a:r>
            <a:r>
              <a:rPr lang="en-US" sz="1200" dirty="0">
                <a:latin typeface="Times New Roman" pitchFamily="18" charset="0"/>
                <a:cs typeface="Times New Roman" pitchFamily="18" charset="0"/>
              </a:rPr>
              <a:t> : showed 10% of improvement </a:t>
            </a:r>
            <a:r>
              <a:rPr lang="en-US" sz="1200" dirty="0" smtClean="0">
                <a:latin typeface="Times New Roman" pitchFamily="18" charset="0"/>
                <a:cs typeface="Times New Roman" pitchFamily="18" charset="0"/>
              </a:rPr>
              <a:t>in terms of patient who got reports after 24 hrs. and Avg. TAT reduced to 3 hrs.</a:t>
            </a:r>
          </a:p>
          <a:p>
            <a:pPr lvl="0"/>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a:p>
            <a:pPr lvl="0"/>
            <a:r>
              <a:rPr lang="en-US" sz="1200" b="1" u="sng" dirty="0">
                <a:latin typeface="Times New Roman" pitchFamily="18" charset="0"/>
                <a:cs typeface="Times New Roman" pitchFamily="18" charset="0"/>
              </a:rPr>
              <a:t>MRI</a:t>
            </a:r>
            <a:r>
              <a:rPr lang="en-US" sz="1200" dirty="0">
                <a:latin typeface="Times New Roman" pitchFamily="18" charset="0"/>
                <a:cs typeface="Times New Roman" pitchFamily="18" charset="0"/>
              </a:rPr>
              <a:t> : showed 8% of improvement </a:t>
            </a:r>
            <a:r>
              <a:rPr lang="en-US" sz="1200" dirty="0" smtClean="0">
                <a:latin typeface="Times New Roman" pitchFamily="18" charset="0"/>
                <a:cs typeface="Times New Roman" pitchFamily="18" charset="0"/>
              </a:rPr>
              <a:t>in terms of patient who got reports after 24 hrs. and Avg. TAT reduced to 6 hrs. </a:t>
            </a:r>
            <a:endParaRPr lang="en-US" sz="1200" dirty="0">
              <a:latin typeface="Times New Roman" pitchFamily="18" charset="0"/>
              <a:cs typeface="Times New Roman" pitchFamily="18" charset="0"/>
            </a:endParaRPr>
          </a:p>
        </p:txBody>
      </p:sp>
      <p:pic>
        <p:nvPicPr>
          <p:cNvPr id="6" name="Picture 5">
            <a:extLst>
              <a:ext uri="{FF2B5EF4-FFF2-40B4-BE49-F238E27FC236}">
                <a16:creationId xmlns=""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309"/>
            <a:ext cx="1286540" cy="539712"/>
          </a:xfrm>
          <a:prstGeom prst="rect">
            <a:avLst/>
          </a:prstGeom>
        </p:spPr>
      </p:pic>
    </p:spTree>
    <p:extLst>
      <p:ext uri="{BB962C8B-B14F-4D97-AF65-F5344CB8AC3E}">
        <p14:creationId xmlns:p14="http://schemas.microsoft.com/office/powerpoint/2010/main" val="2384971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50" y="1101436"/>
            <a:ext cx="7753786" cy="3449782"/>
          </a:xfrm>
        </p:spPr>
        <p:txBody>
          <a:bodyPr/>
          <a:lstStyle/>
          <a:p>
            <a:pPr algn="l"/>
            <a:r>
              <a:rPr lang="en-US" sz="1200" b="0" dirty="0" smtClean="0">
                <a:latin typeface="Times New Roman" pitchFamily="18" charset="0"/>
                <a:cs typeface="Times New Roman" pitchFamily="18" charset="0"/>
              </a:rPr>
              <a:t>1. In the Define phase </a:t>
            </a:r>
            <a:r>
              <a:rPr lang="en-US" sz="1200" b="0" dirty="0">
                <a:latin typeface="Times New Roman" pitchFamily="18" charset="0"/>
                <a:cs typeface="Times New Roman" pitchFamily="18" charset="0"/>
              </a:rPr>
              <a:t>, the main problem statement was defined using Voice of customers  and internal department assessment . Later data was collected for 30 days and average TAT (HH:MM:SS)  for PET-SCAN (28:07:31) , CT-SCAN ( 18:59:18) and MRI ( 18:46:16) . </a:t>
            </a:r>
            <a:r>
              <a:rPr lang="en-US" sz="1200" b="0" dirty="0" smtClean="0">
                <a:latin typeface="Times New Roman" pitchFamily="18" charset="0"/>
                <a:cs typeface="Times New Roman" pitchFamily="18" charset="0"/>
              </a:rPr>
              <a:t/>
            </a:r>
            <a:br>
              <a:rPr lang="en-US" sz="1200" b="0" dirty="0" smtClean="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smtClean="0">
                <a:latin typeface="Times New Roman" pitchFamily="18" charset="0"/>
                <a:cs typeface="Times New Roman" pitchFamily="18" charset="0"/>
              </a:rPr>
              <a:t>2. In </a:t>
            </a:r>
            <a:r>
              <a:rPr lang="en-US" sz="1200" b="0" dirty="0">
                <a:latin typeface="Times New Roman" pitchFamily="18" charset="0"/>
                <a:cs typeface="Times New Roman" pitchFamily="18" charset="0"/>
              </a:rPr>
              <a:t>the </a:t>
            </a:r>
            <a:r>
              <a:rPr lang="en-US" sz="1200" b="0" dirty="0" smtClean="0">
                <a:latin typeface="Times New Roman" pitchFamily="18" charset="0"/>
                <a:cs typeface="Times New Roman" pitchFamily="18" charset="0"/>
              </a:rPr>
              <a:t>Analysis </a:t>
            </a:r>
            <a:r>
              <a:rPr lang="en-US" sz="1200" b="0" dirty="0">
                <a:latin typeface="Times New Roman" pitchFamily="18" charset="0"/>
                <a:cs typeface="Times New Roman" pitchFamily="18" charset="0"/>
              </a:rPr>
              <a:t>phase when we calculated the percentage of patients who failed to  follow SOP for TAT ; PET –SCAN (34%) , CT-SCAN (35%) and MRI ( 34%) . As a result overall process was </a:t>
            </a:r>
            <a:r>
              <a:rPr lang="en-US" sz="1200" b="0" dirty="0" smtClean="0">
                <a:latin typeface="Times New Roman" pitchFamily="18" charset="0"/>
                <a:cs typeface="Times New Roman" pitchFamily="18" charset="0"/>
              </a:rPr>
              <a:t>analyzed and was </a:t>
            </a:r>
            <a:r>
              <a:rPr lang="en-US" sz="1200" b="0" dirty="0">
                <a:latin typeface="Times New Roman" pitchFamily="18" charset="0"/>
                <a:cs typeface="Times New Roman" pitchFamily="18" charset="0"/>
              </a:rPr>
              <a:t>modified as per the need in the improvement phase . </a:t>
            </a:r>
            <a:r>
              <a:rPr lang="en-US" sz="1200" b="0" dirty="0" smtClean="0">
                <a:latin typeface="Times New Roman" pitchFamily="18" charset="0"/>
                <a:cs typeface="Times New Roman" pitchFamily="18" charset="0"/>
              </a:rPr>
              <a:t/>
            </a:r>
            <a:br>
              <a:rPr lang="en-US" sz="1200" b="0" dirty="0" smtClean="0">
                <a:latin typeface="Times New Roman" pitchFamily="18" charset="0"/>
                <a:cs typeface="Times New Roman" pitchFamily="18" charset="0"/>
              </a:rPr>
            </a:br>
            <a:r>
              <a:rPr lang="en-US" sz="1200" b="0" dirty="0" smtClean="0">
                <a:latin typeface="Times New Roman" pitchFamily="18" charset="0"/>
                <a:cs typeface="Times New Roman" pitchFamily="18" charset="0"/>
              </a:rPr>
              <a:t/>
            </a:r>
            <a:br>
              <a:rPr lang="en-US" sz="1200" b="0" dirty="0" smtClean="0">
                <a:latin typeface="Times New Roman" pitchFamily="18" charset="0"/>
                <a:cs typeface="Times New Roman" pitchFamily="18" charset="0"/>
              </a:rPr>
            </a:br>
            <a:r>
              <a:rPr lang="en-US" sz="1200" b="0" dirty="0" smtClean="0">
                <a:latin typeface="Times New Roman" pitchFamily="18" charset="0"/>
                <a:cs typeface="Times New Roman" pitchFamily="18" charset="0"/>
              </a:rPr>
              <a:t>3. A </a:t>
            </a:r>
            <a:r>
              <a:rPr lang="en-US" sz="1200" b="0" dirty="0">
                <a:latin typeface="Times New Roman" pitchFamily="18" charset="0"/>
                <a:cs typeface="Times New Roman" pitchFamily="18" charset="0"/>
              </a:rPr>
              <a:t>fresh data was again collected for 20 days which was compared with the data before improvements . The results were great . Average TAT for all the investigations got reduced , PET –SCAN (24:02:00) , CT-SCAN (15:45:06) and MRI (12:30:18)  and percentage of patients who failed to  follow SOP for TAT also got reduced  ; PET –SCAN( 29%) , CT-SCAN (25%) and MRI ( </a:t>
            </a:r>
            <a:r>
              <a:rPr lang="en-US" sz="1200" b="0" dirty="0" smtClean="0">
                <a:latin typeface="Times New Roman" pitchFamily="18" charset="0"/>
                <a:cs typeface="Times New Roman" pitchFamily="18" charset="0"/>
              </a:rPr>
              <a:t>26%) .</a:t>
            </a:r>
            <a:br>
              <a:rPr lang="en-US" sz="1200" b="0" dirty="0" smtClean="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smtClean="0">
                <a:latin typeface="Times New Roman" pitchFamily="18" charset="0"/>
                <a:cs typeface="Times New Roman" pitchFamily="18" charset="0"/>
              </a:rPr>
              <a:t>4. In </a:t>
            </a:r>
            <a:r>
              <a:rPr lang="en-US" sz="1200" b="0" dirty="0">
                <a:latin typeface="Times New Roman" pitchFamily="18" charset="0"/>
                <a:cs typeface="Times New Roman" pitchFamily="18" charset="0"/>
              </a:rPr>
              <a:t>the control phase , continuous monitoring would be there for the various improvements done in order to have sustainability in the results . </a:t>
            </a:r>
            <a:br>
              <a:rPr lang="en-US" sz="1200" b="0" dirty="0">
                <a:latin typeface="Times New Roman" pitchFamily="18" charset="0"/>
                <a:cs typeface="Times New Roman" pitchFamily="18" charset="0"/>
              </a:rPr>
            </a:br>
            <a:r>
              <a:rPr lang="en-US" sz="1200" b="0" dirty="0" smtClean="0">
                <a:latin typeface="Times New Roman" pitchFamily="18" charset="0"/>
                <a:cs typeface="Times New Roman" pitchFamily="18" charset="0"/>
              </a:rPr>
              <a:t/>
            </a:r>
            <a:br>
              <a:rPr lang="en-US" sz="1200" b="0" dirty="0" smtClean="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smtClean="0">
                <a:latin typeface="Times New Roman" pitchFamily="18" charset="0"/>
                <a:cs typeface="Times New Roman" pitchFamily="18" charset="0"/>
              </a:rPr>
              <a:t>5. DMAIC approach was really useful in improving the quality of services provided in Radiology Department . </a:t>
            </a:r>
            <a:endParaRPr lang="en-US" sz="1200" b="0" dirty="0">
              <a:latin typeface="Times New Roman" pitchFamily="18" charset="0"/>
              <a:cs typeface="Times New Roman" pitchFamily="18" charset="0"/>
            </a:endParaRPr>
          </a:p>
        </p:txBody>
      </p:sp>
      <p:sp>
        <p:nvSpPr>
          <p:cNvPr id="3" name="Google Shape;284;p46"/>
          <p:cNvSpPr txBox="1">
            <a:spLocks/>
          </p:cNvSpPr>
          <p:nvPr/>
        </p:nvSpPr>
        <p:spPr>
          <a:xfrm>
            <a:off x="1556705" y="123124"/>
            <a:ext cx="6868632" cy="441897"/>
          </a:xfrm>
          <a:prstGeom prst="rect">
            <a:avLst/>
          </a:prstGeom>
          <a:solidFill>
            <a:schemeClr val="accent3">
              <a:lumMod val="65000"/>
            </a:schemeClr>
          </a:solidFill>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1pPr>
            <a:lvl2pPr marR="0" lvl="1"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2pPr>
            <a:lvl3pPr marR="0" lvl="2"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3pPr>
            <a:lvl4pPr marR="0" lvl="3"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4pPr>
            <a:lvl5pPr marR="0" lvl="4"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5pPr>
            <a:lvl6pPr marR="0" lvl="5"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6pPr>
            <a:lvl7pPr marR="0" lvl="6"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7pPr>
            <a:lvl8pPr marR="0" lvl="7"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8pPr>
            <a:lvl9pPr marR="0" lvl="8"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9pPr>
          </a:lstStyle>
          <a:p>
            <a:r>
              <a:rPr lang="en-US" sz="1800" u="sng" dirty="0" smtClean="0">
                <a:solidFill>
                  <a:schemeClr val="bg1"/>
                </a:solidFill>
                <a:latin typeface="Times New Roman" pitchFamily="18" charset="0"/>
                <a:cs typeface="Times New Roman" pitchFamily="18" charset="0"/>
              </a:rPr>
              <a:t>CONCLUSIONS  </a:t>
            </a:r>
            <a:endParaRPr lang="en-US" sz="1800" dirty="0">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309"/>
            <a:ext cx="1286540" cy="539712"/>
          </a:xfrm>
          <a:prstGeom prst="rect">
            <a:avLst/>
          </a:prstGeom>
        </p:spPr>
      </p:pic>
    </p:spTree>
    <p:extLst>
      <p:ext uri="{BB962C8B-B14F-4D97-AF65-F5344CB8AC3E}">
        <p14:creationId xmlns:p14="http://schemas.microsoft.com/office/powerpoint/2010/main" val="474438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dirty="0" smtClean="0"/>
              <a:t>SCREENSHOT OF APPROVAL </a:t>
            </a:r>
            <a:endParaRPr u="sng" dirty="0"/>
          </a:p>
        </p:txBody>
      </p:sp>
      <p:sp>
        <p:nvSpPr>
          <p:cNvPr id="249" name="Google Shape;249;p43"/>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69" y="1191803"/>
            <a:ext cx="7777537" cy="34850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1"/>
          <p:cNvSpPr txBox="1">
            <a:spLocks noGrp="1"/>
          </p:cNvSpPr>
          <p:nvPr>
            <p:ph type="title"/>
          </p:nvPr>
        </p:nvSpPr>
        <p:spPr>
          <a:xfrm>
            <a:off x="891450" y="1307099"/>
            <a:ext cx="7361100" cy="2859655"/>
          </a:xfrm>
          <a:prstGeom prst="rect">
            <a:avLst/>
          </a:prstGeom>
        </p:spPr>
        <p:txBody>
          <a:bodyPr spcFirstLastPara="1" wrap="square" lIns="91425" tIns="91425" rIns="91425" bIns="91425" anchor="ctr" anchorCtr="0">
            <a:noAutofit/>
          </a:bodyPr>
          <a:lstStyle/>
          <a:p>
            <a:pPr lvl="0" algn="l"/>
            <a:r>
              <a:rPr lang="en-US" sz="1400" dirty="0" smtClean="0">
                <a:latin typeface="Times New Roman" pitchFamily="18" charset="0"/>
                <a:cs typeface="Times New Roman" pitchFamily="18" charset="0"/>
              </a:rPr>
              <a:t>1)  </a:t>
            </a:r>
            <a:r>
              <a:rPr lang="en-US" sz="1400" b="0" dirty="0" smtClean="0">
                <a:latin typeface="Times New Roman" pitchFamily="18" charset="0"/>
                <a:cs typeface="Times New Roman" pitchFamily="18" charset="0"/>
              </a:rPr>
              <a:t>Due </a:t>
            </a:r>
            <a:r>
              <a:rPr lang="en-US" sz="1400" b="0" dirty="0">
                <a:latin typeface="Times New Roman" pitchFamily="18" charset="0"/>
                <a:cs typeface="Times New Roman" pitchFamily="18" charset="0"/>
              </a:rPr>
              <a:t>to shortage of time , patient satisfaction analysis could not be done after the improvement phase of the project </a:t>
            </a:r>
            <a:r>
              <a:rPr lang="en-US" sz="1400" b="0" dirty="0" smtClean="0">
                <a:latin typeface="Times New Roman" pitchFamily="18" charset="0"/>
                <a:cs typeface="Times New Roman" pitchFamily="18" charset="0"/>
              </a:rPr>
              <a:t>.</a:t>
            </a:r>
            <a:br>
              <a:rPr lang="en-US" sz="1400" b="0" dirty="0" smtClean="0">
                <a:latin typeface="Times New Roman" pitchFamily="18" charset="0"/>
                <a:cs typeface="Times New Roman" pitchFamily="18" charset="0"/>
              </a:rPr>
            </a:br>
            <a:r>
              <a:rPr lang="en-US" sz="1400" b="0" dirty="0">
                <a:latin typeface="Times New Roman" pitchFamily="18" charset="0"/>
                <a:cs typeface="Times New Roman" pitchFamily="18" charset="0"/>
              </a:rPr>
              <a:t/>
            </a:r>
            <a:br>
              <a:rPr lang="en-US" sz="1400" b="0" dirty="0">
                <a:latin typeface="Times New Roman" pitchFamily="18" charset="0"/>
                <a:cs typeface="Times New Roman" pitchFamily="18" charset="0"/>
              </a:rPr>
            </a:br>
            <a:r>
              <a:rPr lang="en-US" sz="1400" b="0" dirty="0">
                <a:latin typeface="Times New Roman" pitchFamily="18" charset="0"/>
                <a:cs typeface="Times New Roman" pitchFamily="18" charset="0"/>
              </a:rPr>
              <a:t/>
            </a:r>
            <a:br>
              <a:rPr lang="en-US" sz="1400" b="0" dirty="0">
                <a:latin typeface="Times New Roman" pitchFamily="18" charset="0"/>
                <a:cs typeface="Times New Roman" pitchFamily="18" charset="0"/>
              </a:rPr>
            </a:br>
            <a:r>
              <a:rPr lang="en-US" sz="1400" b="0" dirty="0" smtClean="0">
                <a:latin typeface="Times New Roman" pitchFamily="18" charset="0"/>
                <a:cs typeface="Times New Roman" pitchFamily="18" charset="0"/>
              </a:rPr>
              <a:t>2) Due </a:t>
            </a:r>
            <a:r>
              <a:rPr lang="en-US" sz="1400" b="0" dirty="0">
                <a:latin typeface="Times New Roman" pitchFamily="18" charset="0"/>
                <a:cs typeface="Times New Roman" pitchFamily="18" charset="0"/>
              </a:rPr>
              <a:t>to unavailability of a proper radiology information system , there is no proper maintenance of In and Out timings of patient in RIS which could actually help in measuring the patient waiting time for the investigation . </a:t>
            </a:r>
            <a:br>
              <a:rPr lang="en-US" sz="1400" b="0" dirty="0">
                <a:latin typeface="Times New Roman" pitchFamily="18" charset="0"/>
                <a:cs typeface="Times New Roman" pitchFamily="18" charset="0"/>
              </a:rPr>
            </a:br>
            <a:endParaRPr sz="1400" b="0" dirty="0">
              <a:latin typeface="Times New Roman" pitchFamily="18" charset="0"/>
              <a:cs typeface="Times New Roman" pitchFamily="18" charset="0"/>
            </a:endParaRPr>
          </a:p>
        </p:txBody>
      </p:sp>
      <p:sp>
        <p:nvSpPr>
          <p:cNvPr id="3" name="Google Shape;284;p46"/>
          <p:cNvSpPr txBox="1">
            <a:spLocks/>
          </p:cNvSpPr>
          <p:nvPr/>
        </p:nvSpPr>
        <p:spPr>
          <a:xfrm>
            <a:off x="1286541" y="138700"/>
            <a:ext cx="6868632" cy="426321"/>
          </a:xfrm>
          <a:prstGeom prst="rect">
            <a:avLst/>
          </a:prstGeom>
          <a:solidFill>
            <a:schemeClr val="accent3">
              <a:lumMod val="65000"/>
            </a:schemeClr>
          </a:solidFill>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1pPr>
            <a:lvl2pPr marR="0" lvl="1"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2pPr>
            <a:lvl3pPr marR="0" lvl="2"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3pPr>
            <a:lvl4pPr marR="0" lvl="3"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4pPr>
            <a:lvl5pPr marR="0" lvl="4"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5pPr>
            <a:lvl6pPr marR="0" lvl="5"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6pPr>
            <a:lvl7pPr marR="0" lvl="6"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7pPr>
            <a:lvl8pPr marR="0" lvl="7"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8pPr>
            <a:lvl9pPr marR="0" lvl="8"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9pPr>
          </a:lstStyle>
          <a:p>
            <a:r>
              <a:rPr lang="en-US" sz="1800" u="sng" dirty="0" smtClean="0">
                <a:solidFill>
                  <a:schemeClr val="bg1"/>
                </a:solidFill>
                <a:latin typeface="Times New Roman" pitchFamily="18" charset="0"/>
                <a:cs typeface="Times New Roman" pitchFamily="18" charset="0"/>
              </a:rPr>
              <a:t>LIMITATIONS </a:t>
            </a:r>
            <a:endParaRPr lang="en-US" sz="1800" dirty="0">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309"/>
            <a:ext cx="1286540" cy="539712"/>
          </a:xfrm>
          <a:prstGeom prst="rect">
            <a:avLst/>
          </a:prstGeom>
        </p:spPr>
      </p:pic>
    </p:spTree>
    <p:extLst>
      <p:ext uri="{BB962C8B-B14F-4D97-AF65-F5344CB8AC3E}">
        <p14:creationId xmlns:p14="http://schemas.microsoft.com/office/powerpoint/2010/main" val="1684347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271" y="1236519"/>
            <a:ext cx="8125691" cy="3283528"/>
          </a:xfrm>
        </p:spPr>
        <p:txBody>
          <a:bodyPr/>
          <a:lstStyle/>
          <a:p>
            <a:pPr algn="l"/>
            <a:r>
              <a:rPr lang="en-US" sz="1200" dirty="0" smtClean="0">
                <a:latin typeface="Times New Roman" pitchFamily="18" charset="0"/>
                <a:cs typeface="Times New Roman" pitchFamily="18" charset="0"/>
              </a:rPr>
              <a:t>1. </a:t>
            </a:r>
            <a:r>
              <a:rPr lang="en-US" sz="1200" b="0" dirty="0">
                <a:latin typeface="Times New Roman" pitchFamily="18" charset="0"/>
                <a:cs typeface="Times New Roman" pitchFamily="18" charset="0"/>
              </a:rPr>
              <a:t>Cherry, J. and Seshadri, S. (2000), "Six Sigma: using statistics to reduce process variability and costs in radiology", Radiology Management, November-December, pp. 42-5</a:t>
            </a:r>
            <a:r>
              <a:rPr lang="en-US" sz="1200" b="0" dirty="0" smtClean="0">
                <a:latin typeface="Times New Roman" pitchFamily="18" charset="0"/>
                <a:cs typeface="Times New Roman" pitchFamily="18" charset="0"/>
              </a:rPr>
              <a:t>.</a:t>
            </a:r>
            <a:br>
              <a:rPr lang="en-US" sz="1200" b="0" dirty="0" smtClean="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smtClean="0">
                <a:latin typeface="Times New Roman" pitchFamily="18" charset="0"/>
                <a:cs typeface="Times New Roman" pitchFamily="18" charset="0"/>
              </a:rPr>
              <a:t/>
            </a:r>
            <a:br>
              <a:rPr lang="en-US" sz="1200" b="0" dirty="0" smtClean="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smtClean="0">
                <a:latin typeface="Times New Roman" pitchFamily="18" charset="0"/>
                <a:cs typeface="Times New Roman" pitchFamily="18" charset="0"/>
              </a:rPr>
              <a:t>2. </a:t>
            </a:r>
            <a:r>
              <a:rPr lang="en-US" sz="1200" b="0" dirty="0" err="1">
                <a:latin typeface="Times New Roman" pitchFamily="18" charset="0"/>
                <a:cs typeface="Times New Roman" pitchFamily="18" charset="0"/>
              </a:rPr>
              <a:t>Tolga</a:t>
            </a:r>
            <a:r>
              <a:rPr lang="en-US" sz="1200" b="0" dirty="0">
                <a:latin typeface="Times New Roman" pitchFamily="18" charset="0"/>
                <a:cs typeface="Times New Roman" pitchFamily="18" charset="0"/>
              </a:rPr>
              <a:t> </a:t>
            </a:r>
            <a:r>
              <a:rPr lang="en-US" sz="1200" b="0" dirty="0" err="1">
                <a:latin typeface="Times New Roman" pitchFamily="18" charset="0"/>
                <a:cs typeface="Times New Roman" pitchFamily="18" charset="0"/>
              </a:rPr>
              <a:t>Taner</a:t>
            </a:r>
            <a:r>
              <a:rPr lang="en-US" sz="1200" b="0" dirty="0">
                <a:latin typeface="Times New Roman" pitchFamily="18" charset="0"/>
                <a:cs typeface="Times New Roman" pitchFamily="18" charset="0"/>
              </a:rPr>
              <a:t>, M., </a:t>
            </a:r>
            <a:r>
              <a:rPr lang="en-US" sz="1200" b="0" dirty="0" err="1">
                <a:latin typeface="Times New Roman" pitchFamily="18" charset="0"/>
                <a:cs typeface="Times New Roman" pitchFamily="18" charset="0"/>
              </a:rPr>
              <a:t>Sezen</a:t>
            </a:r>
            <a:r>
              <a:rPr lang="en-US" sz="1200" b="0" dirty="0">
                <a:latin typeface="Times New Roman" pitchFamily="18" charset="0"/>
                <a:cs typeface="Times New Roman" pitchFamily="18" charset="0"/>
              </a:rPr>
              <a:t>, B., &amp; </a:t>
            </a:r>
            <a:r>
              <a:rPr lang="en-US" sz="1200" b="0" dirty="0" err="1">
                <a:latin typeface="Times New Roman" pitchFamily="18" charset="0"/>
                <a:cs typeface="Times New Roman" pitchFamily="18" charset="0"/>
              </a:rPr>
              <a:t>Atwat</a:t>
            </a:r>
            <a:r>
              <a:rPr lang="en-US" sz="1200" b="0" dirty="0">
                <a:latin typeface="Times New Roman" pitchFamily="18" charset="0"/>
                <a:cs typeface="Times New Roman" pitchFamily="18" charset="0"/>
              </a:rPr>
              <a:t>, K. (2012). Application of Six Sigma methodology to a diagnostic imaging process. </a:t>
            </a:r>
            <a:r>
              <a:rPr lang="en-US" sz="1200" b="0" i="1" dirty="0">
                <a:latin typeface="Times New Roman" pitchFamily="18" charset="0"/>
                <a:cs typeface="Times New Roman" pitchFamily="18" charset="0"/>
              </a:rPr>
              <a:t>International Journal Of Health Care Quality Assurance</a:t>
            </a:r>
            <a:r>
              <a:rPr lang="en-US" sz="1200" b="0" dirty="0">
                <a:latin typeface="Times New Roman" pitchFamily="18" charset="0"/>
                <a:cs typeface="Times New Roman" pitchFamily="18" charset="0"/>
              </a:rPr>
              <a:t>, </a:t>
            </a:r>
            <a:r>
              <a:rPr lang="en-US" sz="1200" b="0" i="1" dirty="0">
                <a:latin typeface="Times New Roman" pitchFamily="18" charset="0"/>
                <a:cs typeface="Times New Roman" pitchFamily="18" charset="0"/>
              </a:rPr>
              <a:t>25</a:t>
            </a:r>
            <a:r>
              <a:rPr lang="en-US" sz="1200" b="0" dirty="0">
                <a:latin typeface="Times New Roman" pitchFamily="18" charset="0"/>
                <a:cs typeface="Times New Roman" pitchFamily="18" charset="0"/>
              </a:rPr>
              <a:t>(4), 274-290. </a:t>
            </a:r>
            <a:r>
              <a:rPr lang="en-US" sz="1200" b="0" dirty="0" err="1">
                <a:latin typeface="Times New Roman" pitchFamily="18" charset="0"/>
                <a:cs typeface="Times New Roman" pitchFamily="18" charset="0"/>
              </a:rPr>
              <a:t>doi</a:t>
            </a:r>
            <a:r>
              <a:rPr lang="en-US" sz="1200" b="0" dirty="0">
                <a:latin typeface="Times New Roman" pitchFamily="18" charset="0"/>
                <a:cs typeface="Times New Roman" pitchFamily="18" charset="0"/>
              </a:rPr>
              <a:t>: </a:t>
            </a:r>
            <a:r>
              <a:rPr lang="en-US" sz="1200" b="0" dirty="0" smtClean="0">
                <a:latin typeface="Times New Roman" pitchFamily="18" charset="0"/>
                <a:cs typeface="Times New Roman" pitchFamily="18" charset="0"/>
              </a:rPr>
              <a:t>10.1108/09526861211221482</a:t>
            </a:r>
            <a:br>
              <a:rPr lang="en-US" sz="1200" b="0" dirty="0" smtClean="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smtClean="0">
                <a:latin typeface="Times New Roman" pitchFamily="18" charset="0"/>
                <a:cs typeface="Times New Roman" pitchFamily="18" charset="0"/>
              </a:rPr>
              <a:t/>
            </a:r>
            <a:br>
              <a:rPr lang="en-US" sz="1200" b="0" dirty="0" smtClean="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smtClean="0">
                <a:latin typeface="Times New Roman" pitchFamily="18" charset="0"/>
                <a:cs typeface="Times New Roman" pitchFamily="18" charset="0"/>
              </a:rPr>
              <a:t>3.</a:t>
            </a:r>
            <a:r>
              <a:rPr lang="en-US" sz="1200" b="0" dirty="0">
                <a:latin typeface="Times New Roman" pitchFamily="18" charset="0"/>
                <a:cs typeface="Times New Roman" pitchFamily="18" charset="0"/>
              </a:rPr>
              <a:t> Jamie Workman-</a:t>
            </a:r>
            <a:r>
              <a:rPr lang="en-US" sz="1200" b="0" dirty="0" err="1">
                <a:latin typeface="Times New Roman" pitchFamily="18" charset="0"/>
                <a:cs typeface="Times New Roman" pitchFamily="18" charset="0"/>
              </a:rPr>
              <a:t>Germann</a:t>
            </a:r>
            <a:r>
              <a:rPr lang="en-US" sz="1200" b="0" dirty="0">
                <a:latin typeface="Times New Roman" pitchFamily="18" charset="0"/>
                <a:cs typeface="Times New Roman" pitchFamily="18" charset="0"/>
              </a:rPr>
              <a:t>, Purdue University</a:t>
            </a:r>
            <a:r>
              <a:rPr lang="en-US" sz="1200" b="0" dirty="0" smtClean="0">
                <a:latin typeface="Times New Roman" pitchFamily="18" charset="0"/>
                <a:cs typeface="Times New Roman" pitchFamily="18" charset="0"/>
              </a:rPr>
              <a:t> </a:t>
            </a:r>
            <a:r>
              <a:rPr lang="en-US" sz="1200" b="0" dirty="0">
                <a:latin typeface="Times New Roman" pitchFamily="18" charset="0"/>
                <a:cs typeface="Times New Roman" pitchFamily="18" charset="0"/>
              </a:rPr>
              <a:t>“Implementing Lean Six Sigma Methodologies in the Radiology Department of a </a:t>
            </a:r>
            <a:r>
              <a:rPr lang="en-US" sz="1200" b="0" dirty="0" err="1">
                <a:latin typeface="Times New Roman" pitchFamily="18" charset="0"/>
                <a:cs typeface="Times New Roman" pitchFamily="18" charset="0"/>
              </a:rPr>
              <a:t>Hospital</a:t>
            </a:r>
            <a:r>
              <a:rPr lang="en-US" sz="1200" b="0" dirty="0">
                <a:latin typeface="Times New Roman" pitchFamily="18" charset="0"/>
                <a:cs typeface="Times New Roman" pitchFamily="18" charset="0"/>
              </a:rPr>
              <a:t> Healthcare System”. </a:t>
            </a:r>
            <a:r>
              <a:rPr lang="en-US" sz="1200" b="0" dirty="0" err="1" smtClean="0">
                <a:latin typeface="Times New Roman" pitchFamily="18" charset="0"/>
                <a:cs typeface="Times New Roman" pitchFamily="18" charset="0"/>
              </a:rPr>
              <a:t>Regenstrief</a:t>
            </a:r>
            <a:r>
              <a:rPr lang="en-US" sz="1200" b="0" dirty="0" smtClean="0">
                <a:latin typeface="Times New Roman" pitchFamily="18" charset="0"/>
                <a:cs typeface="Times New Roman" pitchFamily="18" charset="0"/>
              </a:rPr>
              <a:t> </a:t>
            </a:r>
            <a:r>
              <a:rPr lang="en-US" sz="1200" b="0" dirty="0">
                <a:latin typeface="Times New Roman" pitchFamily="18" charset="0"/>
                <a:cs typeface="Times New Roman" pitchFamily="18" charset="0"/>
              </a:rPr>
              <a:t>Center for Healthcare Engineering,2007, pp. 5 </a:t>
            </a:r>
            <a:r>
              <a:rPr lang="en-US" sz="1200" b="0" dirty="0" smtClean="0">
                <a:latin typeface="Times New Roman" pitchFamily="18" charset="0"/>
                <a:cs typeface="Times New Roman" pitchFamily="18" charset="0"/>
              </a:rPr>
              <a:t/>
            </a:r>
            <a:br>
              <a:rPr lang="en-US" sz="1200" b="0" dirty="0" smtClean="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smtClean="0">
                <a:latin typeface="Times New Roman" pitchFamily="18" charset="0"/>
                <a:cs typeface="Times New Roman" pitchFamily="18" charset="0"/>
              </a:rPr>
              <a:t/>
            </a:r>
            <a:br>
              <a:rPr lang="en-US" sz="1200" b="0" dirty="0" smtClean="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b="0" dirty="0">
                <a:latin typeface="Times New Roman" pitchFamily="18" charset="0"/>
                <a:cs typeface="Times New Roman" pitchFamily="18" charset="0"/>
              </a:rPr>
              <a:t>4. Carolyn </a:t>
            </a:r>
            <a:r>
              <a:rPr lang="en-US" sz="1200" b="0" dirty="0" err="1">
                <a:latin typeface="Times New Roman" pitchFamily="18" charset="0"/>
                <a:cs typeface="Times New Roman" pitchFamily="18" charset="0"/>
              </a:rPr>
              <a:t>Pexton</a:t>
            </a:r>
            <a:r>
              <a:rPr lang="en-US" sz="1200" b="0" dirty="0">
                <a:latin typeface="Times New Roman" pitchFamily="18" charset="0"/>
                <a:cs typeface="Times New Roman" pitchFamily="18" charset="0"/>
              </a:rPr>
              <a:t>, </a:t>
            </a:r>
            <a:r>
              <a:rPr lang="en-US" sz="1200" b="0" dirty="0" smtClean="0">
                <a:latin typeface="Times New Roman" pitchFamily="18" charset="0"/>
                <a:cs typeface="Times New Roman" pitchFamily="18" charset="0"/>
              </a:rPr>
              <a:t>“</a:t>
            </a:r>
            <a:r>
              <a:rPr lang="en-US" sz="1200" b="0" dirty="0">
                <a:latin typeface="Times New Roman" pitchFamily="18" charset="0"/>
                <a:cs typeface="Times New Roman" pitchFamily="18" charset="0"/>
              </a:rPr>
              <a:t>Applying Six Sigma to improve diagnostic imaging.” </a:t>
            </a:r>
            <a:r>
              <a:rPr lang="en-US" sz="1200" b="0" dirty="0" smtClean="0">
                <a:latin typeface="Times New Roman" pitchFamily="18" charset="0"/>
                <a:cs typeface="Times New Roman" pitchFamily="18" charset="0"/>
              </a:rPr>
              <a:t>Case </a:t>
            </a:r>
            <a:r>
              <a:rPr lang="en-US" sz="1200" b="0" dirty="0">
                <a:latin typeface="Times New Roman" pitchFamily="18" charset="0"/>
                <a:cs typeface="Times New Roman" pitchFamily="18" charset="0"/>
              </a:rPr>
              <a:t>Study published in </a:t>
            </a:r>
            <a:r>
              <a:rPr lang="en-US" sz="1200" b="0" dirty="0" smtClean="0">
                <a:latin typeface="Times New Roman" pitchFamily="18" charset="0"/>
                <a:cs typeface="Times New Roman" pitchFamily="18" charset="0"/>
              </a:rPr>
              <a:t>isixsigma.com</a:t>
            </a:r>
            <a:br>
              <a:rPr lang="en-US" sz="1200" b="0" dirty="0" smtClean="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smtClean="0">
                <a:latin typeface="Times New Roman" pitchFamily="18" charset="0"/>
                <a:cs typeface="Times New Roman" pitchFamily="18" charset="0"/>
              </a:rPr>
              <a:t/>
            </a:r>
            <a:br>
              <a:rPr lang="en-US" sz="1200" b="0" dirty="0" smtClean="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smtClean="0">
                <a:latin typeface="Times New Roman" pitchFamily="18" charset="0"/>
                <a:cs typeface="Times New Roman" pitchFamily="18" charset="0"/>
              </a:rPr>
              <a:t>5. </a:t>
            </a:r>
            <a:r>
              <a:rPr lang="en-US" sz="1200" b="0" u="sng" dirty="0" err="1">
                <a:latin typeface="Times New Roman" pitchFamily="18" charset="0"/>
                <a:cs typeface="Times New Roman" pitchFamily="18" charset="0"/>
                <a:hlinkClick r:id="rId2" tooltip="Click to search for more items by this author"/>
              </a:rPr>
              <a:t>Taner</a:t>
            </a:r>
            <a:r>
              <a:rPr lang="en-US" sz="1200" b="0" u="sng" dirty="0">
                <a:latin typeface="Times New Roman" pitchFamily="18" charset="0"/>
                <a:cs typeface="Times New Roman" pitchFamily="18" charset="0"/>
                <a:hlinkClick r:id="rId2" tooltip="Click to search for more items by this author"/>
              </a:rPr>
              <a:t>, Mehmet </a:t>
            </a:r>
            <a:r>
              <a:rPr lang="en-US" sz="1200" b="0" u="sng" dirty="0" err="1">
                <a:latin typeface="Times New Roman" pitchFamily="18" charset="0"/>
                <a:cs typeface="Times New Roman" pitchFamily="18" charset="0"/>
                <a:hlinkClick r:id="rId2" tooltip="Click to search for more items by this author"/>
              </a:rPr>
              <a:t>Tolga</a:t>
            </a:r>
            <a:r>
              <a:rPr lang="en-US" sz="1200" b="0" u="sng" dirty="0">
                <a:latin typeface="Times New Roman" pitchFamily="18" charset="0"/>
                <a:cs typeface="Times New Roman" pitchFamily="18" charset="0"/>
              </a:rPr>
              <a:t>; </a:t>
            </a:r>
            <a:r>
              <a:rPr lang="en-US" sz="1200" b="0" u="sng" dirty="0" err="1">
                <a:latin typeface="Times New Roman" pitchFamily="18" charset="0"/>
                <a:cs typeface="Times New Roman" pitchFamily="18" charset="0"/>
                <a:hlinkClick r:id="rId3" tooltip="Click to search for more items by this author"/>
              </a:rPr>
              <a:t>Sezen</a:t>
            </a:r>
            <a:r>
              <a:rPr lang="en-US" sz="1200" b="0" u="sng" dirty="0">
                <a:latin typeface="Times New Roman" pitchFamily="18" charset="0"/>
                <a:cs typeface="Times New Roman" pitchFamily="18" charset="0"/>
                <a:hlinkClick r:id="rId3" tooltip="Click to search for more items by this author"/>
              </a:rPr>
              <a:t>, </a:t>
            </a:r>
            <a:r>
              <a:rPr lang="en-US" sz="1200" b="0" u="sng" dirty="0" err="1">
                <a:latin typeface="Times New Roman" pitchFamily="18" charset="0"/>
                <a:cs typeface="Times New Roman" pitchFamily="18" charset="0"/>
                <a:hlinkClick r:id="rId3" tooltip="Click to search for more items by this author"/>
              </a:rPr>
              <a:t>Bulent</a:t>
            </a:r>
            <a:r>
              <a:rPr lang="en-US" sz="1200" b="0" u="sng" dirty="0">
                <a:latin typeface="Times New Roman" pitchFamily="18" charset="0"/>
                <a:cs typeface="Times New Roman" pitchFamily="18" charset="0"/>
              </a:rPr>
              <a:t>; </a:t>
            </a:r>
            <a:r>
              <a:rPr lang="en-US" sz="1200" b="0" u="sng" dirty="0" err="1">
                <a:latin typeface="Times New Roman" pitchFamily="18" charset="0"/>
                <a:cs typeface="Times New Roman" pitchFamily="18" charset="0"/>
                <a:hlinkClick r:id="rId4" tooltip="Click to search for more items by this author"/>
              </a:rPr>
              <a:t>Atwat</a:t>
            </a:r>
            <a:r>
              <a:rPr lang="en-US" sz="1200" b="0" u="sng" dirty="0">
                <a:latin typeface="Times New Roman" pitchFamily="18" charset="0"/>
                <a:cs typeface="Times New Roman" pitchFamily="18" charset="0"/>
                <a:hlinkClick r:id="rId4" tooltip="Click to search for more items by this author"/>
              </a:rPr>
              <a:t>, Kamal M</a:t>
            </a:r>
            <a:r>
              <a:rPr lang="en-US" sz="1200" b="0" u="sng" dirty="0">
                <a:latin typeface="Times New Roman" pitchFamily="18" charset="0"/>
                <a:cs typeface="Times New Roman" pitchFamily="18" charset="0"/>
              </a:rPr>
              <a:t>. </a:t>
            </a:r>
            <a:r>
              <a:rPr lang="en-US" sz="1200" b="0" u="sng" dirty="0" smtClean="0">
                <a:latin typeface="Times New Roman" pitchFamily="18" charset="0"/>
                <a:cs typeface="Times New Roman" pitchFamily="18" charset="0"/>
              </a:rPr>
              <a:t> “ Application of Six Sigma Methodology to a diagnostic imaging process .</a:t>
            </a:r>
            <a:r>
              <a:rPr lang="en-US" sz="1200" b="0" u="sng" dirty="0">
                <a:latin typeface="Times New Roman" pitchFamily="18" charset="0"/>
                <a:cs typeface="Times New Roman" pitchFamily="18" charset="0"/>
                <a:hlinkClick r:id="rId5" tooltip="Click to search for more items from this journal"/>
              </a:rPr>
              <a:t> International Journal of Health Care Quality Assurance</a:t>
            </a:r>
            <a:r>
              <a:rPr lang="en-US" sz="1200" b="0" u="sng" dirty="0">
                <a:latin typeface="Times New Roman" pitchFamily="18" charset="0"/>
                <a:cs typeface="Times New Roman" pitchFamily="18" charset="0"/>
              </a:rPr>
              <a:t>; Bradford</a:t>
            </a:r>
            <a:r>
              <a:rPr lang="en-US" sz="1200" b="0" u="sng" dirty="0">
                <a:latin typeface="Times New Roman" pitchFamily="18" charset="0"/>
                <a:cs typeface="Times New Roman" pitchFamily="18" charset="0"/>
                <a:hlinkClick r:id="rId6" tooltip="Click to search for more items from this issue"/>
              </a:rPr>
              <a:t> Vol. 25, </a:t>
            </a:r>
            <a:r>
              <a:rPr lang="en-US" sz="1200" b="0" u="sng" dirty="0" err="1">
                <a:latin typeface="Times New Roman" pitchFamily="18" charset="0"/>
                <a:cs typeface="Times New Roman" pitchFamily="18" charset="0"/>
                <a:hlinkClick r:id="rId6" tooltip="Click to search for more items from this issue"/>
              </a:rPr>
              <a:t>Iss</a:t>
            </a:r>
            <a:r>
              <a:rPr lang="en-US" sz="1200" b="0" u="sng" dirty="0">
                <a:latin typeface="Times New Roman" pitchFamily="18" charset="0"/>
                <a:cs typeface="Times New Roman" pitchFamily="18" charset="0"/>
                <a:hlinkClick r:id="rId6" tooltip="Click to search for more items from this issue"/>
              </a:rPr>
              <a:t>. 4, </a:t>
            </a:r>
            <a:r>
              <a:rPr lang="en-US" sz="1200" b="0" u="sng" dirty="0">
                <a:latin typeface="Times New Roman" pitchFamily="18" charset="0"/>
                <a:cs typeface="Times New Roman" pitchFamily="18" charset="0"/>
              </a:rPr>
              <a:t> (2012): 274-90. DOI:10.1108/09526861211221482</a:t>
            </a:r>
            <a:r>
              <a:rPr lang="en-US" sz="1200" b="0" u="sng" dirty="0" smtClean="0">
                <a:latin typeface="Times New Roman" pitchFamily="18" charset="0"/>
                <a:cs typeface="Times New Roman" pitchFamily="18" charset="0"/>
              </a:rPr>
              <a:t/>
            </a:r>
            <a:br>
              <a:rPr lang="en-US" sz="1200" b="0" u="sng" dirty="0" smtClean="0">
                <a:latin typeface="Times New Roman" pitchFamily="18" charset="0"/>
                <a:cs typeface="Times New Roman" pitchFamily="18" charset="0"/>
              </a:rPr>
            </a:br>
            <a:r>
              <a:rPr lang="en-US" sz="1200" b="0" u="sng" dirty="0" smtClean="0">
                <a:latin typeface="Times New Roman" pitchFamily="18" charset="0"/>
                <a:cs typeface="Times New Roman" pitchFamily="18" charset="0"/>
              </a:rPr>
              <a:t>“</a:t>
            </a:r>
            <a:r>
              <a:rPr lang="en-US" sz="1200" b="0" u="sng" dirty="0">
                <a:latin typeface="Times New Roman" pitchFamily="18" charset="0"/>
                <a:cs typeface="Times New Roman" pitchFamily="18" charset="0"/>
              </a:rPr>
              <a:t/>
            </a:r>
            <a:br>
              <a:rPr lang="en-US" sz="1200" b="0" u="sng" dirty="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r>
              <a:rPr lang="en-US" sz="1200" b="0" dirty="0">
                <a:latin typeface="Times New Roman" pitchFamily="18" charset="0"/>
                <a:cs typeface="Times New Roman" pitchFamily="18" charset="0"/>
              </a:rPr>
              <a:t/>
            </a:r>
            <a:br>
              <a:rPr lang="en-US" sz="1200" b="0" dirty="0">
                <a:latin typeface="Times New Roman" pitchFamily="18" charset="0"/>
                <a:cs typeface="Times New Roman" pitchFamily="18" charset="0"/>
              </a:rPr>
            </a:br>
            <a:endParaRPr lang="en-US" sz="1200" b="0" dirty="0">
              <a:latin typeface="Times New Roman" pitchFamily="18" charset="0"/>
              <a:cs typeface="Times New Roman" pitchFamily="18" charset="0"/>
            </a:endParaRPr>
          </a:p>
        </p:txBody>
      </p:sp>
      <p:sp>
        <p:nvSpPr>
          <p:cNvPr id="3" name="Google Shape;284;p46"/>
          <p:cNvSpPr txBox="1">
            <a:spLocks/>
          </p:cNvSpPr>
          <p:nvPr/>
        </p:nvSpPr>
        <p:spPr>
          <a:xfrm>
            <a:off x="1286541" y="138700"/>
            <a:ext cx="7140486" cy="426321"/>
          </a:xfrm>
          <a:prstGeom prst="rect">
            <a:avLst/>
          </a:prstGeom>
          <a:solidFill>
            <a:schemeClr val="accent3">
              <a:lumMod val="65000"/>
            </a:schemeClr>
          </a:solidFill>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1pPr>
            <a:lvl2pPr marR="0" lvl="1"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2pPr>
            <a:lvl3pPr marR="0" lvl="2"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3pPr>
            <a:lvl4pPr marR="0" lvl="3"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4pPr>
            <a:lvl5pPr marR="0" lvl="4"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5pPr>
            <a:lvl6pPr marR="0" lvl="5"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6pPr>
            <a:lvl7pPr marR="0" lvl="6"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7pPr>
            <a:lvl8pPr marR="0" lvl="7"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8pPr>
            <a:lvl9pPr marR="0" lvl="8" algn="l" rtl="0">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9pPr>
          </a:lstStyle>
          <a:p>
            <a:r>
              <a:rPr lang="en-US" sz="1800" u="sng" dirty="0" smtClean="0">
                <a:solidFill>
                  <a:schemeClr val="bg1"/>
                </a:solidFill>
                <a:latin typeface="Times New Roman" pitchFamily="18" charset="0"/>
                <a:cs typeface="Times New Roman" pitchFamily="18" charset="0"/>
              </a:rPr>
              <a:t>REFERENCES  </a:t>
            </a:r>
            <a:endParaRPr lang="en-US" sz="1800" dirty="0">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623EA6A3-2D9E-C718-EBF4-5B7AFD95B0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5309"/>
            <a:ext cx="1286540" cy="539712"/>
          </a:xfrm>
          <a:prstGeom prst="rect">
            <a:avLst/>
          </a:prstGeom>
        </p:spPr>
      </p:pic>
    </p:spTree>
    <p:extLst>
      <p:ext uri="{BB962C8B-B14F-4D97-AF65-F5344CB8AC3E}">
        <p14:creationId xmlns:p14="http://schemas.microsoft.com/office/powerpoint/2010/main" val="2998336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56"/>
          <p:cNvPicPr preferRelativeResize="0"/>
          <p:nvPr/>
        </p:nvPicPr>
        <p:blipFill rotWithShape="1">
          <a:blip r:embed="rId3">
            <a:alphaModFix/>
          </a:blip>
          <a:srcRect l="19908" t="29118" r="52122" b="26234"/>
          <a:stretch/>
        </p:blipFill>
        <p:spPr>
          <a:xfrm>
            <a:off x="8219209" y="0"/>
            <a:ext cx="836051" cy="1068027"/>
          </a:xfrm>
          <a:prstGeom prst="rect">
            <a:avLst/>
          </a:prstGeom>
          <a:noFill/>
          <a:ln>
            <a:noFill/>
          </a:ln>
        </p:spPr>
      </p:pic>
      <p:sp>
        <p:nvSpPr>
          <p:cNvPr id="388" name="Google Shape;388;p56"/>
          <p:cNvSpPr txBox="1">
            <a:spLocks noGrp="1"/>
          </p:cNvSpPr>
          <p:nvPr>
            <p:ph type="title"/>
          </p:nvPr>
        </p:nvSpPr>
        <p:spPr>
          <a:xfrm>
            <a:off x="1402773" y="160009"/>
            <a:ext cx="5972155" cy="572700"/>
          </a:xfrm>
          <a:prstGeom prst="rect">
            <a:avLst/>
          </a:prstGeom>
          <a:solidFill>
            <a:schemeClr val="tx1">
              <a:lumMod val="40000"/>
              <a:lumOff val="60000"/>
            </a:schemeClr>
          </a:solidFill>
        </p:spPr>
        <p:txBody>
          <a:bodyPr spcFirstLastPara="1" wrap="square" lIns="91425" tIns="91425" rIns="91425" bIns="91425" anchor="ctr" anchorCtr="0">
            <a:noAutofit/>
          </a:bodyPr>
          <a:lstStyle/>
          <a:p>
            <a:pPr lvl="0" algn="ctr"/>
            <a:r>
              <a:rPr lang="en-IN" u="sng" dirty="0" smtClean="0">
                <a:latin typeface="Times New Roman" pitchFamily="18" charset="0"/>
                <a:cs typeface="Times New Roman" pitchFamily="18" charset="0"/>
              </a:rPr>
              <a:t>Dissertation Experiences</a:t>
            </a:r>
            <a:endParaRPr u="sng" dirty="0">
              <a:latin typeface="Times New Roman" pitchFamily="18" charset="0"/>
              <a:cs typeface="Times New Roman" pitchFamily="18" charset="0"/>
            </a:endParaRPr>
          </a:p>
        </p:txBody>
      </p:sp>
      <p:sp>
        <p:nvSpPr>
          <p:cNvPr id="390" name="Google Shape;390;p56"/>
          <p:cNvSpPr/>
          <p:nvPr/>
        </p:nvSpPr>
        <p:spPr>
          <a:xfrm>
            <a:off x="5214050" y="4473924"/>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5" name="Google Shape;395;p56"/>
          <p:cNvPicPr preferRelativeResize="0"/>
          <p:nvPr/>
        </p:nvPicPr>
        <p:blipFill rotWithShape="1">
          <a:blip r:embed="rId3">
            <a:alphaModFix/>
          </a:blip>
          <a:srcRect l="55191" t="29118" r="16840" b="26234"/>
          <a:stretch/>
        </p:blipFill>
        <p:spPr>
          <a:xfrm>
            <a:off x="7481452" y="39506"/>
            <a:ext cx="914401" cy="1028521"/>
          </a:xfrm>
          <a:prstGeom prst="rect">
            <a:avLst/>
          </a:prstGeom>
          <a:noFill/>
          <a:ln>
            <a:noFill/>
          </a:ln>
        </p:spPr>
      </p:pic>
      <p:sp>
        <p:nvSpPr>
          <p:cNvPr id="12" name="Text Placeholder 2">
            <a:extLst>
              <a:ext uri="{FF2B5EF4-FFF2-40B4-BE49-F238E27FC236}">
                <a16:creationId xmlns="" xmlns:a16="http://schemas.microsoft.com/office/drawing/2014/main" id="{1A343B33-0785-BB70-4B48-ACB56F0A2115}"/>
              </a:ext>
            </a:extLst>
          </p:cNvPr>
          <p:cNvSpPr>
            <a:spLocks noGrp="1"/>
          </p:cNvSpPr>
          <p:nvPr>
            <p:ph type="body" idx="1"/>
          </p:nvPr>
        </p:nvSpPr>
        <p:spPr>
          <a:xfrm>
            <a:off x="581891" y="1369436"/>
            <a:ext cx="3875809" cy="490537"/>
          </a:xfrm>
        </p:spPr>
        <p:txBody>
          <a:bodyPr/>
          <a:lstStyle/>
          <a:p>
            <a:r>
              <a:rPr lang="en-IN" sz="1200" b="1" u="sng" dirty="0" smtClean="0">
                <a:latin typeface="Times New Roman" pitchFamily="18" charset="0"/>
                <a:cs typeface="Times New Roman" pitchFamily="18" charset="0"/>
              </a:rPr>
              <a:t>What did you learn (skill/ topic)?</a:t>
            </a:r>
          </a:p>
          <a:p>
            <a:pPr algn="ctr"/>
            <a:endParaRPr lang="en-IN" sz="1200" dirty="0">
              <a:latin typeface="Times New Roman" pitchFamily="18" charset="0"/>
              <a:cs typeface="Times New Roman" pitchFamily="18" charset="0"/>
            </a:endParaRPr>
          </a:p>
          <a:p>
            <a:pPr algn="ctr"/>
            <a:endParaRPr lang="en-IN" dirty="0" smtClean="0"/>
          </a:p>
          <a:p>
            <a:pPr marL="482600" indent="-342900">
              <a:buFont typeface="+mj-lt"/>
              <a:buAutoNum type="arabicPeriod"/>
            </a:pPr>
            <a:r>
              <a:rPr lang="en-IN" sz="1200" dirty="0" smtClean="0">
                <a:latin typeface="Times New Roman" pitchFamily="18" charset="0"/>
                <a:cs typeface="Times New Roman" pitchFamily="18" charset="0"/>
              </a:rPr>
              <a:t>SOFT SKILLS can touch human lives.                                               </a:t>
            </a:r>
          </a:p>
          <a:p>
            <a:pPr marL="482600" indent="-342900">
              <a:buFont typeface="+mj-lt"/>
              <a:buAutoNum type="arabicPeriod"/>
            </a:pPr>
            <a:endParaRPr lang="en-IN" sz="1200" dirty="0">
              <a:latin typeface="Times New Roman" pitchFamily="18" charset="0"/>
              <a:cs typeface="Times New Roman" pitchFamily="18" charset="0"/>
            </a:endParaRPr>
          </a:p>
          <a:p>
            <a:pPr marL="482600" indent="-342900">
              <a:buFont typeface="+mj-lt"/>
              <a:buAutoNum type="arabicPeriod"/>
            </a:pPr>
            <a:r>
              <a:rPr lang="en-IN" sz="1200" dirty="0" smtClean="0">
                <a:latin typeface="Times New Roman" pitchFamily="18" charset="0"/>
                <a:cs typeface="Times New Roman" pitchFamily="18" charset="0"/>
              </a:rPr>
              <a:t>Effective Decision making skills </a:t>
            </a:r>
          </a:p>
          <a:p>
            <a:pPr marL="482600" indent="-342900">
              <a:buFont typeface="+mj-lt"/>
              <a:buAutoNum type="arabicPeriod"/>
            </a:pPr>
            <a:endParaRPr lang="en-IN" sz="1200" dirty="0">
              <a:latin typeface="Times New Roman" pitchFamily="18" charset="0"/>
              <a:cs typeface="Times New Roman" pitchFamily="18" charset="0"/>
            </a:endParaRPr>
          </a:p>
          <a:p>
            <a:pPr marL="482600" indent="-342900">
              <a:buFont typeface="+mj-lt"/>
              <a:buAutoNum type="arabicPeriod"/>
            </a:pPr>
            <a:r>
              <a:rPr lang="en-IN" sz="1200" dirty="0" smtClean="0">
                <a:latin typeface="Times New Roman" pitchFamily="18" charset="0"/>
                <a:cs typeface="Times New Roman" pitchFamily="18" charset="0"/>
              </a:rPr>
              <a:t>Ability to solve problems </a:t>
            </a:r>
          </a:p>
          <a:p>
            <a:pPr marL="482600" indent="-342900">
              <a:buFont typeface="+mj-lt"/>
              <a:buAutoNum type="arabicPeriod"/>
            </a:pPr>
            <a:endParaRPr lang="en-IN" sz="1200" dirty="0">
              <a:latin typeface="Times New Roman" pitchFamily="18" charset="0"/>
              <a:cs typeface="Times New Roman" pitchFamily="18" charset="0"/>
            </a:endParaRPr>
          </a:p>
          <a:p>
            <a:pPr marL="482600" indent="-342900">
              <a:buFont typeface="+mj-lt"/>
              <a:buAutoNum type="arabicPeriod"/>
            </a:pPr>
            <a:r>
              <a:rPr lang="en-IN" sz="1200" dirty="0" smtClean="0">
                <a:latin typeface="Times New Roman" pitchFamily="18" charset="0"/>
                <a:cs typeface="Times New Roman" pitchFamily="18" charset="0"/>
              </a:rPr>
              <a:t>Empathy towards other people</a:t>
            </a:r>
          </a:p>
          <a:p>
            <a:pPr marL="482600" indent="-342900">
              <a:buFont typeface="+mj-lt"/>
              <a:buAutoNum type="arabicPeriod"/>
            </a:pPr>
            <a:endParaRPr lang="en-IN" dirty="0"/>
          </a:p>
          <a:p>
            <a:pPr marL="482600" indent="-342900">
              <a:buFont typeface="+mj-lt"/>
              <a:buAutoNum type="arabicPeriod"/>
            </a:pPr>
            <a:endParaRPr lang="en-IN" dirty="0" smtClean="0"/>
          </a:p>
          <a:p>
            <a:pPr marL="482600" indent="-342900">
              <a:buFont typeface="+mj-lt"/>
              <a:buAutoNum type="arabicPeriod"/>
            </a:pPr>
            <a:endParaRPr lang="en-IN" dirty="0"/>
          </a:p>
          <a:p>
            <a:pPr marL="482600" indent="-342900">
              <a:buFont typeface="+mj-lt"/>
              <a:buAutoNum type="arabicPeriod"/>
            </a:pPr>
            <a:endParaRPr lang="en-IN" dirty="0" smtClean="0"/>
          </a:p>
          <a:p>
            <a:pPr marL="482600" indent="-342900">
              <a:buFont typeface="+mj-lt"/>
              <a:buAutoNum type="arabicPeriod"/>
            </a:pPr>
            <a:endParaRPr lang="en-IN" dirty="0"/>
          </a:p>
          <a:p>
            <a:pPr marL="482600" indent="-342900">
              <a:buFont typeface="+mj-lt"/>
              <a:buAutoNum type="arabicPeriod"/>
            </a:pPr>
            <a:endParaRPr lang="en-IN" dirty="0" smtClean="0"/>
          </a:p>
        </p:txBody>
      </p:sp>
      <p:sp>
        <p:nvSpPr>
          <p:cNvPr id="3" name="Rectangle 2"/>
          <p:cNvSpPr/>
          <p:nvPr/>
        </p:nvSpPr>
        <p:spPr>
          <a:xfrm>
            <a:off x="5277377" y="1461898"/>
            <a:ext cx="2683748" cy="276999"/>
          </a:xfrm>
          <a:prstGeom prst="rect">
            <a:avLst/>
          </a:prstGeom>
        </p:spPr>
        <p:txBody>
          <a:bodyPr wrap="none">
            <a:spAutoFit/>
          </a:bodyPr>
          <a:lstStyle/>
          <a:p>
            <a:pPr algn="ctr"/>
            <a:r>
              <a:rPr lang="en-IN" sz="1200" b="1" u="sng" dirty="0">
                <a:latin typeface="Times New Roman" pitchFamily="18" charset="0"/>
                <a:cs typeface="Times New Roman" pitchFamily="18" charset="0"/>
              </a:rPr>
              <a:t>Overall self comments on Dissertation</a:t>
            </a:r>
          </a:p>
        </p:txBody>
      </p:sp>
      <p:sp>
        <p:nvSpPr>
          <p:cNvPr id="14" name="Text Placeholder 2">
            <a:extLst>
              <a:ext uri="{FF2B5EF4-FFF2-40B4-BE49-F238E27FC236}">
                <a16:creationId xmlns="" xmlns:a16="http://schemas.microsoft.com/office/drawing/2014/main" id="{1A343B33-0785-BB70-4B48-ACB56F0A2115}"/>
              </a:ext>
            </a:extLst>
          </p:cNvPr>
          <p:cNvSpPr txBox="1">
            <a:spLocks/>
          </p:cNvSpPr>
          <p:nvPr/>
        </p:nvSpPr>
        <p:spPr>
          <a:xfrm>
            <a:off x="4761424" y="1879661"/>
            <a:ext cx="3875809" cy="29417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1pPr>
            <a:lvl2pPr marL="914400" marR="0" lvl="1" indent="-317500" algn="l" rtl="0">
              <a:lnSpc>
                <a:spcPct val="100000"/>
              </a:lnSpc>
              <a:spcBef>
                <a:spcPts val="160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2pPr>
            <a:lvl3pPr marL="1371600" marR="0" lvl="2" indent="-317500" algn="l" rtl="0">
              <a:lnSpc>
                <a:spcPct val="100000"/>
              </a:lnSpc>
              <a:spcBef>
                <a:spcPts val="160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3pPr>
            <a:lvl4pPr marL="1828800" marR="0" lvl="3" indent="-317500" algn="l" rtl="0">
              <a:lnSpc>
                <a:spcPct val="100000"/>
              </a:lnSpc>
              <a:spcBef>
                <a:spcPts val="160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4pPr>
            <a:lvl5pPr marL="2286000" marR="0" lvl="4" indent="-317500" algn="l" rtl="0">
              <a:lnSpc>
                <a:spcPct val="100000"/>
              </a:lnSpc>
              <a:spcBef>
                <a:spcPts val="160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5pPr>
            <a:lvl6pPr marL="2743200" marR="0" lvl="5" indent="-317500" algn="l" rtl="0">
              <a:lnSpc>
                <a:spcPct val="100000"/>
              </a:lnSpc>
              <a:spcBef>
                <a:spcPts val="160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6pPr>
            <a:lvl7pPr marL="3200400" marR="0" lvl="6" indent="-317500" algn="l" rtl="0">
              <a:lnSpc>
                <a:spcPct val="100000"/>
              </a:lnSpc>
              <a:spcBef>
                <a:spcPts val="160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7pPr>
            <a:lvl8pPr marL="3657600" marR="0" lvl="7" indent="-317500" algn="l" rtl="0">
              <a:lnSpc>
                <a:spcPct val="100000"/>
              </a:lnSpc>
              <a:spcBef>
                <a:spcPts val="160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8pPr>
            <a:lvl9pPr marL="4114800" marR="0" lvl="8" indent="-317500" algn="l" rtl="0">
              <a:lnSpc>
                <a:spcPct val="100000"/>
              </a:lnSpc>
              <a:spcBef>
                <a:spcPts val="1600"/>
              </a:spcBef>
              <a:spcAft>
                <a:spcPts val="1600"/>
              </a:spcAft>
              <a:buClr>
                <a:schemeClr val="dk1"/>
              </a:buClr>
              <a:buSzPts val="1400"/>
              <a:buFont typeface="Exo"/>
              <a:buChar char="■"/>
              <a:defRPr sz="1400" b="0" i="0" u="none" strike="noStrike" cap="none">
                <a:solidFill>
                  <a:schemeClr val="dk1"/>
                </a:solidFill>
                <a:latin typeface="Exo"/>
                <a:ea typeface="Exo"/>
                <a:cs typeface="Exo"/>
                <a:sym typeface="Exo"/>
              </a:defRPr>
            </a:lvl9pPr>
          </a:lstStyle>
          <a:p>
            <a:r>
              <a:rPr lang="en-IN" sz="1200" dirty="0" smtClean="0">
                <a:latin typeface="Times New Roman" pitchFamily="18" charset="0"/>
                <a:cs typeface="Times New Roman" pitchFamily="18" charset="0"/>
              </a:rPr>
              <a:t>The overall experience of working in one of the best cancer hospital was great . I got to work with renowned Nuclear Medicine practitioner and the best radiology teams where they gave me insights about the whole procedure  . </a:t>
            </a:r>
          </a:p>
          <a:p>
            <a:endParaRPr lang="en-IN" sz="1200" dirty="0" smtClean="0">
              <a:latin typeface="Times New Roman" pitchFamily="18" charset="0"/>
              <a:cs typeface="Times New Roman" pitchFamily="18" charset="0"/>
            </a:endParaRPr>
          </a:p>
          <a:p>
            <a:r>
              <a:rPr lang="en-IN" sz="1200" dirty="0" smtClean="0">
                <a:latin typeface="Times New Roman" pitchFamily="18" charset="0"/>
                <a:cs typeface="Times New Roman" pitchFamily="18" charset="0"/>
              </a:rPr>
              <a:t>The best part  of this dissertation was to interact with lots  and lots of patients during the visits to departments during feedbacks and rounds because no one better then them gave the ground reality of quality of the  services provided by hospital  and we now know why this hospital is known as the best oncology care hospital . </a:t>
            </a:r>
          </a:p>
          <a:p>
            <a:pPr marL="482600" indent="-342900">
              <a:buFont typeface="+mj-lt"/>
              <a:buAutoNum type="arabicPeriod"/>
            </a:pPr>
            <a:endParaRPr lang="en-IN" dirty="0" smtClean="0"/>
          </a:p>
          <a:p>
            <a:pPr marL="482600" indent="-342900">
              <a:buFont typeface="+mj-lt"/>
              <a:buAutoNum type="arabicPeriod"/>
            </a:pPr>
            <a:endParaRPr lang="en-IN" dirty="0" smtClean="0"/>
          </a:p>
          <a:p>
            <a:pPr marL="482600" indent="-342900">
              <a:buFont typeface="+mj-lt"/>
              <a:buAutoNum type="arabicPeriod"/>
            </a:pPr>
            <a:endParaRPr lang="en-IN" dirty="0" smtClean="0"/>
          </a:p>
          <a:p>
            <a:pPr marL="482600" indent="-342900">
              <a:buFont typeface="+mj-lt"/>
              <a:buAutoNum type="arabicPeriod"/>
            </a:pPr>
            <a:endParaRPr lang="en-IN" dirty="0" smtClean="0"/>
          </a:p>
          <a:p>
            <a:pPr marL="482600" indent="-342900">
              <a:buFont typeface="+mj-lt"/>
              <a:buAutoNum type="arabicPeriod"/>
            </a:pPr>
            <a:endParaRPr lang="en-IN"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572" y="315872"/>
            <a:ext cx="5657400" cy="572700"/>
          </a:xfrm>
        </p:spPr>
        <p:txBody>
          <a:bodyPr/>
          <a:lstStyle/>
          <a:p>
            <a:pPr algn="ctr"/>
            <a:r>
              <a:rPr lang="en-IN" u="sng" dirty="0">
                <a:latin typeface="Times New Roman" pitchFamily="18" charset="0"/>
                <a:cs typeface="Times New Roman" pitchFamily="18" charset="0"/>
              </a:rPr>
              <a:t>Pictorial </a:t>
            </a:r>
            <a:r>
              <a:rPr lang="en-IN" u="sng" dirty="0" smtClean="0">
                <a:latin typeface="Times New Roman" pitchFamily="18" charset="0"/>
                <a:cs typeface="Times New Roman" pitchFamily="18" charset="0"/>
              </a:rPr>
              <a:t>Journey</a:t>
            </a:r>
            <a:endParaRPr lang="en-US" u="sng"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4" y="1869624"/>
            <a:ext cx="2490337" cy="3169965"/>
          </a:xfrm>
          <a:prstGeom prst="rect">
            <a:avLst/>
          </a:prstGeom>
        </p:spPr>
      </p:pic>
      <p:pic>
        <p:nvPicPr>
          <p:cNvPr id="6" name="Google Shape;880;p76"/>
          <p:cNvPicPr preferRelativeResize="0"/>
          <p:nvPr/>
        </p:nvPicPr>
        <p:blipFill rotWithShape="1">
          <a:blip r:embed="rId3">
            <a:alphaModFix/>
          </a:blip>
          <a:srcRect l="7279" t="4616" r="60078" b="50608"/>
          <a:stretch/>
        </p:blipFill>
        <p:spPr>
          <a:xfrm>
            <a:off x="92747" y="332509"/>
            <a:ext cx="1815848" cy="1537116"/>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741" y="1869626"/>
            <a:ext cx="2487312" cy="31699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7053" y="1869627"/>
            <a:ext cx="2262805" cy="316996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9858" y="1869627"/>
            <a:ext cx="1761406" cy="3169962"/>
          </a:xfrm>
          <a:prstGeom prst="rect">
            <a:avLst/>
          </a:prstGeom>
        </p:spPr>
      </p:pic>
    </p:spTree>
    <p:extLst>
      <p:ext uri="{BB962C8B-B14F-4D97-AF65-F5344CB8AC3E}">
        <p14:creationId xmlns:p14="http://schemas.microsoft.com/office/powerpoint/2010/main" val="2950604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659" y="63797"/>
            <a:ext cx="6799595" cy="572700"/>
          </a:xfrm>
          <a:solidFill>
            <a:schemeClr val="tx1">
              <a:lumMod val="40000"/>
              <a:lumOff val="60000"/>
            </a:schemeClr>
          </a:solidFill>
        </p:spPr>
        <p:txBody>
          <a:bodyPr/>
          <a:lstStyle/>
          <a:p>
            <a:pPr algn="ctr"/>
            <a:r>
              <a:rPr lang="en-US" dirty="0" smtClean="0"/>
              <a:t>LITERATURE REVIEW </a:t>
            </a:r>
            <a:endParaRPr lang="en-US" dirty="0"/>
          </a:p>
        </p:txBody>
      </p:sp>
      <p:sp>
        <p:nvSpPr>
          <p:cNvPr id="3" name="Text Placeholder 2"/>
          <p:cNvSpPr>
            <a:spLocks noGrp="1"/>
          </p:cNvSpPr>
          <p:nvPr>
            <p:ph type="body" idx="1"/>
          </p:nvPr>
        </p:nvSpPr>
        <p:spPr>
          <a:xfrm>
            <a:off x="344245" y="839097"/>
            <a:ext cx="8498541" cy="4120178"/>
          </a:xfrm>
        </p:spPr>
        <p:txBody>
          <a:bodyPr/>
          <a:lstStyle/>
          <a:p>
            <a:r>
              <a:rPr lang="en-US" dirty="0" smtClean="0"/>
              <a:t>A </a:t>
            </a:r>
            <a:r>
              <a:rPr lang="en-US" dirty="0"/>
              <a:t>prospective </a:t>
            </a:r>
            <a:r>
              <a:rPr lang="en-US" dirty="0" smtClean="0"/>
              <a:t>study  </a:t>
            </a:r>
            <a:r>
              <a:rPr lang="en-US" dirty="0"/>
              <a:t>was undertaken at the radiology department of a 2000-bed tertiary care hospital, where they applied Lean and Six Sigma methods to cut reporting time. A total of 120 patients were tracked for a month to see how long it took them to recover. </a:t>
            </a:r>
            <a:r>
              <a:rPr lang="en-US" dirty="0" smtClean="0"/>
              <a:t>This </a:t>
            </a:r>
            <a:r>
              <a:rPr lang="en-US" dirty="0"/>
              <a:t>resulted in a 42 percent reduction in scan reporting time</a:t>
            </a:r>
            <a:r>
              <a:rPr lang="en-US" dirty="0" smtClean="0"/>
              <a:t>.</a:t>
            </a:r>
          </a:p>
          <a:p>
            <a:endParaRPr lang="en-US" dirty="0"/>
          </a:p>
          <a:p>
            <a:endParaRPr lang="en-US" dirty="0" smtClean="0"/>
          </a:p>
          <a:p>
            <a:endParaRPr lang="en-US" dirty="0"/>
          </a:p>
          <a:p>
            <a:pPr lvl="0"/>
            <a:r>
              <a:rPr lang="en-US" dirty="0"/>
              <a:t>The imaging services cycle turnaround time (TAT) of the Radiology Department of a Tertiary care Hospital in Kolkata was investigated using a DMAIC technique, with Pareto analysis yielding the main reasons of delay in the </a:t>
            </a:r>
            <a:r>
              <a:rPr lang="en-US" dirty="0" smtClean="0"/>
              <a:t>analyzing </a:t>
            </a:r>
            <a:r>
              <a:rPr lang="en-US" dirty="0"/>
              <a:t>stage. During the intervention stage, practical techniques were implemented to improve patient orientation and scan readiness, reducing pre-test waiting time and streamlining processes. In the end, the reporting method helped to cut pre-test and post-test wait times</a:t>
            </a:r>
            <a:r>
              <a:rPr lang="en-US" dirty="0" smtClean="0"/>
              <a:t>.</a:t>
            </a:r>
          </a:p>
          <a:p>
            <a:pPr lvl="0"/>
            <a:endParaRPr lang="en-US" dirty="0"/>
          </a:p>
          <a:p>
            <a:pPr lvl="0"/>
            <a:endParaRPr lang="en-US" dirty="0"/>
          </a:p>
          <a:p>
            <a:endParaRPr lang="en-US" dirty="0"/>
          </a:p>
          <a:p>
            <a:pPr lvl="0"/>
            <a:r>
              <a:rPr lang="en-US" dirty="0"/>
              <a:t>The Commonwealth Health Corporation (Cherry and Seshadri, 2000) had major issues with long patient wait times, sluggish radiology report turnaround times, and significant downtime for radiology personnel</a:t>
            </a:r>
            <a:r>
              <a:rPr lang="en-US" dirty="0" smtClean="0"/>
              <a:t>.</a:t>
            </a:r>
            <a:r>
              <a:rPr lang="en-US" dirty="0"/>
              <a:t> The CHC team began implementing the six sigma philosophy by looking at all radiological processes during an 18-month period</a:t>
            </a:r>
            <a:r>
              <a:rPr lang="en-US" dirty="0" smtClean="0"/>
              <a:t>. </a:t>
            </a:r>
            <a:r>
              <a:rPr lang="en-US" dirty="0" smtClean="0"/>
              <a:t>The </a:t>
            </a:r>
            <a:r>
              <a:rPr lang="en-US" dirty="0"/>
              <a:t>number of errors in the MRI ordering procedure was reduced by 90%. </a:t>
            </a:r>
            <a:r>
              <a:rPr lang="en-US" dirty="0" smtClean="0"/>
              <a:t>When </a:t>
            </a:r>
            <a:r>
              <a:rPr lang="en-US" dirty="0"/>
              <a:t>waiting and exam times were reduced, patient satisfaction improved. </a:t>
            </a:r>
            <a:r>
              <a:rPr lang="en-US" dirty="0" smtClean="0"/>
              <a:t>The </a:t>
            </a:r>
            <a:r>
              <a:rPr lang="en-US" dirty="0"/>
              <a:t>department's total patient volume grew by 25% while staffing was reduced by 14 FTEs.</a:t>
            </a:r>
          </a:p>
          <a:p>
            <a:endParaRPr lang="en-US" dirty="0"/>
          </a:p>
        </p:txBody>
      </p:sp>
      <p:pic>
        <p:nvPicPr>
          <p:cNvPr id="4" name="Picture 3">
            <a:extLst>
              <a:ext uri="{FF2B5EF4-FFF2-40B4-BE49-F238E27FC236}">
                <a16:creationId xmlns=""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97"/>
            <a:ext cx="1456659" cy="539712"/>
          </a:xfrm>
          <a:prstGeom prst="rect">
            <a:avLst/>
          </a:prstGeom>
        </p:spPr>
      </p:pic>
    </p:spTree>
    <p:extLst>
      <p:ext uri="{BB962C8B-B14F-4D97-AF65-F5344CB8AC3E}">
        <p14:creationId xmlns:p14="http://schemas.microsoft.com/office/powerpoint/2010/main" val="252512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p:nvPr/>
        </p:nvSpPr>
        <p:spPr>
          <a:xfrm>
            <a:off x="219830" y="1525981"/>
            <a:ext cx="1017000" cy="1048200"/>
          </a:xfrm>
          <a:prstGeom prst="roundRect">
            <a:avLst>
              <a:gd name="adj" fmla="val 3338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4"/>
          <p:cNvSpPr/>
          <p:nvPr/>
        </p:nvSpPr>
        <p:spPr>
          <a:xfrm>
            <a:off x="219830" y="3440254"/>
            <a:ext cx="1017000" cy="1048200"/>
          </a:xfrm>
          <a:prstGeom prst="roundRect">
            <a:avLst>
              <a:gd name="adj" fmla="val 3338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4"/>
          <p:cNvSpPr/>
          <p:nvPr/>
        </p:nvSpPr>
        <p:spPr>
          <a:xfrm>
            <a:off x="4712331" y="1517769"/>
            <a:ext cx="1017000" cy="1048200"/>
          </a:xfrm>
          <a:prstGeom prst="roundRect">
            <a:avLst>
              <a:gd name="adj" fmla="val 3338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4"/>
          <p:cNvSpPr/>
          <p:nvPr/>
        </p:nvSpPr>
        <p:spPr>
          <a:xfrm>
            <a:off x="4746449" y="3517787"/>
            <a:ext cx="1017000" cy="1048200"/>
          </a:xfrm>
          <a:prstGeom prst="roundRect">
            <a:avLst>
              <a:gd name="adj" fmla="val 3338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4"/>
          <p:cNvSpPr txBox="1">
            <a:spLocks noGrp="1"/>
          </p:cNvSpPr>
          <p:nvPr>
            <p:ph type="title" idx="13"/>
          </p:nvPr>
        </p:nvSpPr>
        <p:spPr>
          <a:xfrm>
            <a:off x="204230" y="3417399"/>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59" name="Google Shape;259;p44"/>
          <p:cNvSpPr txBox="1">
            <a:spLocks noGrp="1"/>
          </p:cNvSpPr>
          <p:nvPr>
            <p:ph type="title" idx="9"/>
          </p:nvPr>
        </p:nvSpPr>
        <p:spPr>
          <a:xfrm>
            <a:off x="219830" y="1616358"/>
            <a:ext cx="1048200" cy="6911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60" name="Google Shape;260;p44"/>
          <p:cNvSpPr txBox="1">
            <a:spLocks noGrp="1"/>
          </p:cNvSpPr>
          <p:nvPr>
            <p:ph type="title" idx="14"/>
          </p:nvPr>
        </p:nvSpPr>
        <p:spPr>
          <a:xfrm>
            <a:off x="4681131" y="1370488"/>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61" name="Google Shape;261;p44"/>
          <p:cNvSpPr txBox="1">
            <a:spLocks noGrp="1"/>
          </p:cNvSpPr>
          <p:nvPr>
            <p:ph type="title" idx="15"/>
          </p:nvPr>
        </p:nvSpPr>
        <p:spPr>
          <a:xfrm>
            <a:off x="4746449" y="3637713"/>
            <a:ext cx="1048200" cy="6532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62" name="Google Shape;262;p44"/>
          <p:cNvSpPr txBox="1">
            <a:spLocks noGrp="1"/>
          </p:cNvSpPr>
          <p:nvPr>
            <p:ph type="title"/>
          </p:nvPr>
        </p:nvSpPr>
        <p:spPr>
          <a:xfrm>
            <a:off x="74428" y="97151"/>
            <a:ext cx="8935432" cy="572700"/>
          </a:xfrm>
          <a:prstGeom prst="rect">
            <a:avLst/>
          </a:prstGeom>
          <a:solidFill>
            <a:schemeClr val="accen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u="sng" dirty="0" smtClean="0">
                <a:latin typeface="Times New Roman" pitchFamily="18" charset="0"/>
                <a:cs typeface="Times New Roman" pitchFamily="18" charset="0"/>
              </a:rPr>
              <a:t>INTRODUCTION </a:t>
            </a:r>
            <a:endParaRPr u="sng" dirty="0">
              <a:latin typeface="Times New Roman" pitchFamily="18" charset="0"/>
              <a:cs typeface="Times New Roman" pitchFamily="18" charset="0"/>
            </a:endParaRPr>
          </a:p>
        </p:txBody>
      </p:sp>
      <p:sp>
        <p:nvSpPr>
          <p:cNvPr id="265" name="Google Shape;265;p44"/>
          <p:cNvSpPr txBox="1">
            <a:spLocks noGrp="1"/>
          </p:cNvSpPr>
          <p:nvPr>
            <p:ph type="title" idx="3"/>
          </p:nvPr>
        </p:nvSpPr>
        <p:spPr>
          <a:xfrm>
            <a:off x="5937697" y="1098223"/>
            <a:ext cx="3072163" cy="41056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200" u="sng" dirty="0" smtClean="0">
                <a:latin typeface="Times New Roman" pitchFamily="18" charset="0"/>
                <a:cs typeface="Times New Roman" pitchFamily="18" charset="0"/>
              </a:rPr>
              <a:t>REVENUE GENERATING DEPARTMENT IN HOSPITAL</a:t>
            </a:r>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
        <p:nvSpPr>
          <p:cNvPr id="267" name="Google Shape;267;p44"/>
          <p:cNvSpPr txBox="1">
            <a:spLocks noGrp="1"/>
          </p:cNvSpPr>
          <p:nvPr>
            <p:ph type="title" idx="5"/>
          </p:nvPr>
        </p:nvSpPr>
        <p:spPr>
          <a:xfrm>
            <a:off x="1495454" y="3120095"/>
            <a:ext cx="2305500" cy="39769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200" u="sng" dirty="0" smtClean="0">
                <a:latin typeface="Times New Roman" pitchFamily="18" charset="0"/>
                <a:cs typeface="Times New Roman" pitchFamily="18" charset="0"/>
              </a:rPr>
              <a:t>ALL GOOD ?</a:t>
            </a:r>
            <a:endParaRPr lang="en-US" sz="1200" u="sng" dirty="0">
              <a:latin typeface="Times New Roman" pitchFamily="18" charset="0"/>
              <a:cs typeface="Times New Roman" pitchFamily="18" charset="0"/>
            </a:endParaRPr>
          </a:p>
        </p:txBody>
      </p:sp>
      <p:sp>
        <p:nvSpPr>
          <p:cNvPr id="268" name="Google Shape;268;p44"/>
          <p:cNvSpPr txBox="1">
            <a:spLocks noGrp="1"/>
          </p:cNvSpPr>
          <p:nvPr>
            <p:ph type="subTitle" idx="6"/>
          </p:nvPr>
        </p:nvSpPr>
        <p:spPr>
          <a:xfrm>
            <a:off x="1329070" y="3482560"/>
            <a:ext cx="3003513" cy="1118653"/>
          </a:xfrm>
          <a:prstGeom prst="rect">
            <a:avLst/>
          </a:prstGeom>
        </p:spPr>
        <p:txBody>
          <a:bodyPr spcFirstLastPara="1" wrap="square" lIns="91425" tIns="91425" rIns="91425" bIns="91425" anchor="ctr" anchorCtr="0">
            <a:noAutofit/>
          </a:bodyPr>
          <a:lstStyle/>
          <a:p>
            <a:pPr marL="0" lvl="0" indent="0"/>
            <a:r>
              <a:rPr lang="en-US" sz="1200" dirty="0">
                <a:solidFill>
                  <a:schemeClr val="tx1"/>
                </a:solidFill>
                <a:latin typeface="Times New Roman" pitchFamily="18" charset="0"/>
                <a:cs typeface="Times New Roman" pitchFamily="18" charset="0"/>
              </a:rPr>
              <a:t>A significant bottleneck in the radiology department is </a:t>
            </a:r>
            <a:r>
              <a:rPr lang="en-US" sz="1200" b="1" u="sng" dirty="0">
                <a:solidFill>
                  <a:schemeClr val="tx1"/>
                </a:solidFill>
                <a:latin typeface="Times New Roman" pitchFamily="18" charset="0"/>
                <a:cs typeface="Times New Roman" pitchFamily="18" charset="0"/>
              </a:rPr>
              <a:t>timely report turnaround</a:t>
            </a:r>
            <a:r>
              <a:rPr lang="en-US" sz="1200" dirty="0">
                <a:solidFill>
                  <a:schemeClr val="tx1"/>
                </a:solidFill>
                <a:latin typeface="Times New Roman" pitchFamily="18" charset="0"/>
                <a:cs typeface="Times New Roman" pitchFamily="18" charset="0"/>
              </a:rPr>
              <a:t>. It's one of the most important criteria in determining how satisfied patients are with imaging services in general.</a:t>
            </a:r>
            <a:endParaRPr sz="1200" dirty="0">
              <a:solidFill>
                <a:schemeClr val="tx1"/>
              </a:solidFill>
              <a:latin typeface="Times New Roman" pitchFamily="18" charset="0"/>
              <a:cs typeface="Times New Roman" pitchFamily="18" charset="0"/>
            </a:endParaRPr>
          </a:p>
        </p:txBody>
      </p:sp>
      <p:sp>
        <p:nvSpPr>
          <p:cNvPr id="269" name="Google Shape;269;p44"/>
          <p:cNvSpPr txBox="1">
            <a:spLocks noGrp="1"/>
          </p:cNvSpPr>
          <p:nvPr>
            <p:ph type="title" idx="7"/>
          </p:nvPr>
        </p:nvSpPr>
        <p:spPr>
          <a:xfrm>
            <a:off x="6071838" y="3153175"/>
            <a:ext cx="2305500" cy="36461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200" u="sng" dirty="0" smtClean="0">
                <a:latin typeface="Times New Roman" pitchFamily="18" charset="0"/>
                <a:cs typeface="Times New Roman" pitchFamily="18" charset="0"/>
              </a:rPr>
              <a:t>BOTTLENECKS  ?</a:t>
            </a:r>
            <a:endParaRPr lang="en-US" sz="1200" u="sng" dirty="0">
              <a:latin typeface="Times New Roman" pitchFamily="18" charset="0"/>
              <a:cs typeface="Times New Roman" pitchFamily="18" charset="0"/>
            </a:endParaRPr>
          </a:p>
        </p:txBody>
      </p:sp>
      <p:sp>
        <p:nvSpPr>
          <p:cNvPr id="270" name="Google Shape;270;p44"/>
          <p:cNvSpPr txBox="1">
            <a:spLocks noGrp="1"/>
          </p:cNvSpPr>
          <p:nvPr>
            <p:ph type="subTitle" idx="8"/>
          </p:nvPr>
        </p:nvSpPr>
        <p:spPr>
          <a:xfrm>
            <a:off x="5763449" y="3622019"/>
            <a:ext cx="3118774" cy="684670"/>
          </a:xfrm>
          <a:prstGeom prst="rect">
            <a:avLst/>
          </a:prstGeom>
        </p:spPr>
        <p:txBody>
          <a:bodyPr spcFirstLastPara="1" wrap="square" lIns="91425" tIns="91425" rIns="91425" bIns="91425" anchor="ctr" anchorCtr="0">
            <a:noAutofit/>
          </a:bodyPr>
          <a:lstStyle/>
          <a:p>
            <a:pPr marL="171450" lvl="0" indent="-171450">
              <a:buFont typeface="Arial" pitchFamily="34" charset="0"/>
              <a:buChar char="•"/>
            </a:pPr>
            <a:r>
              <a:rPr lang="en-US" sz="1200" dirty="0" smtClean="0">
                <a:solidFill>
                  <a:schemeClr val="tx1"/>
                </a:solidFill>
                <a:latin typeface="Times New Roman" pitchFamily="18" charset="0"/>
                <a:cs typeface="Times New Roman" pitchFamily="18" charset="0"/>
              </a:rPr>
              <a:t>Non-availability </a:t>
            </a:r>
            <a:r>
              <a:rPr lang="en-US" sz="1200" dirty="0">
                <a:solidFill>
                  <a:schemeClr val="tx1"/>
                </a:solidFill>
                <a:latin typeface="Times New Roman" pitchFamily="18" charset="0"/>
                <a:cs typeface="Times New Roman" pitchFamily="18" charset="0"/>
              </a:rPr>
              <a:t>of reports on time </a:t>
            </a:r>
            <a:r>
              <a:rPr lang="en-US" sz="1200" dirty="0" smtClean="0">
                <a:solidFill>
                  <a:schemeClr val="tx1"/>
                </a:solidFill>
                <a:latin typeface="Times New Roman" pitchFamily="18" charset="0"/>
                <a:cs typeface="Times New Roman" pitchFamily="18" charset="0"/>
              </a:rPr>
              <a:t>.</a:t>
            </a:r>
          </a:p>
          <a:p>
            <a:pPr marL="171450" lvl="0" indent="-171450">
              <a:buFont typeface="Arial" pitchFamily="34" charset="0"/>
              <a:buChar char="•"/>
            </a:pPr>
            <a:r>
              <a:rPr lang="en-US" sz="1200" dirty="0">
                <a:solidFill>
                  <a:schemeClr val="tx1"/>
                </a:solidFill>
                <a:latin typeface="Times New Roman" pitchFamily="18" charset="0"/>
                <a:cs typeface="Times New Roman" pitchFamily="18" charset="0"/>
              </a:rPr>
              <a:t>Delays in report generation and </a:t>
            </a:r>
            <a:r>
              <a:rPr lang="en-US" sz="1200" dirty="0" smtClean="0">
                <a:solidFill>
                  <a:schemeClr val="tx1"/>
                </a:solidFill>
                <a:latin typeface="Times New Roman" pitchFamily="18" charset="0"/>
                <a:cs typeface="Times New Roman" pitchFamily="18" charset="0"/>
              </a:rPr>
              <a:t>dispatch</a:t>
            </a:r>
          </a:p>
          <a:p>
            <a:pPr marL="171450" lvl="0" indent="-171450">
              <a:buFont typeface="Arial" pitchFamily="34" charset="0"/>
              <a:buChar char="•"/>
            </a:pPr>
            <a:r>
              <a:rPr lang="en-US" sz="1200" dirty="0" smtClean="0">
                <a:latin typeface="Times New Roman" pitchFamily="18" charset="0"/>
                <a:cs typeface="Times New Roman" pitchFamily="18" charset="0"/>
              </a:rPr>
              <a:t>Radiology </a:t>
            </a:r>
            <a:r>
              <a:rPr lang="en-US" sz="1200" dirty="0">
                <a:latin typeface="Times New Roman" pitchFamily="18" charset="0"/>
                <a:cs typeface="Times New Roman" pitchFamily="18" charset="0"/>
              </a:rPr>
              <a:t>process flow </a:t>
            </a:r>
            <a:r>
              <a:rPr lang="en-US" sz="1200" dirty="0" smtClean="0">
                <a:latin typeface="Times New Roman" pitchFamily="18" charset="0"/>
                <a:cs typeface="Times New Roman" pitchFamily="18" charset="0"/>
              </a:rPr>
              <a:t>not standardized </a:t>
            </a:r>
            <a:endParaRPr sz="1200" dirty="0">
              <a:solidFill>
                <a:schemeClr val="tx1"/>
              </a:solidFill>
              <a:latin typeface="Times New Roman" pitchFamily="18" charset="0"/>
              <a:cs typeface="Times New Roman" pitchFamily="18" charset="0"/>
            </a:endParaRPr>
          </a:p>
        </p:txBody>
      </p:sp>
      <p:sp>
        <p:nvSpPr>
          <p:cNvPr id="2" name="Title 1"/>
          <p:cNvSpPr>
            <a:spLocks noGrp="1"/>
          </p:cNvSpPr>
          <p:nvPr>
            <p:ph type="title" idx="2"/>
          </p:nvPr>
        </p:nvSpPr>
        <p:spPr>
          <a:xfrm>
            <a:off x="1236830" y="1126208"/>
            <a:ext cx="3267931" cy="399773"/>
          </a:xfrm>
        </p:spPr>
        <p:txBody>
          <a:bodyPr/>
          <a:lstStyle/>
          <a:p>
            <a:r>
              <a:rPr lang="en-US" sz="1200" u="sng" dirty="0" smtClean="0">
                <a:latin typeface="Times New Roman" pitchFamily="18" charset="0"/>
                <a:cs typeface="Times New Roman" pitchFamily="18" charset="0"/>
              </a:rPr>
              <a:t>HOSPITALS : SCENARIO AFTER PANDEMIC </a:t>
            </a:r>
            <a:r>
              <a:rPr lang="en-US" sz="1200" dirty="0" smtClean="0"/>
              <a:t>?</a:t>
            </a:r>
            <a:endParaRPr lang="en-US" sz="1200" dirty="0"/>
          </a:p>
        </p:txBody>
      </p:sp>
      <p:sp>
        <p:nvSpPr>
          <p:cNvPr id="3" name="Subtitle 2"/>
          <p:cNvSpPr>
            <a:spLocks noGrp="1"/>
          </p:cNvSpPr>
          <p:nvPr>
            <p:ph type="subTitle" idx="1"/>
          </p:nvPr>
        </p:nvSpPr>
        <p:spPr>
          <a:xfrm>
            <a:off x="886650" y="1787131"/>
            <a:ext cx="3859799" cy="525900"/>
          </a:xfrm>
        </p:spPr>
        <p:txBody>
          <a:bodyPr/>
          <a:lstStyle/>
          <a:p>
            <a:r>
              <a:rPr lang="en-US" sz="1000" dirty="0" smtClean="0"/>
              <a:t>        </a:t>
            </a:r>
            <a:r>
              <a:rPr lang="en-US" sz="1200" dirty="0" smtClean="0">
                <a:solidFill>
                  <a:schemeClr val="tx1"/>
                </a:solidFill>
                <a:latin typeface="Times New Roman" pitchFamily="18" charset="0"/>
                <a:cs typeface="Times New Roman" pitchFamily="18" charset="0"/>
              </a:rPr>
              <a:t>The </a:t>
            </a:r>
            <a:r>
              <a:rPr lang="en-US" sz="1200" dirty="0">
                <a:solidFill>
                  <a:schemeClr val="tx1"/>
                </a:solidFill>
                <a:latin typeface="Times New Roman" pitchFamily="18" charset="0"/>
                <a:cs typeface="Times New Roman" pitchFamily="18" charset="0"/>
              </a:rPr>
              <a:t>quality of care given by Hospital Healthcare Systems across the country is receiving more attention. For the benefit of all, hospitals are searching for ways to improve their processes (services). </a:t>
            </a:r>
          </a:p>
        </p:txBody>
      </p:sp>
      <p:sp>
        <p:nvSpPr>
          <p:cNvPr id="4" name="Rectangle 3"/>
          <p:cNvSpPr/>
          <p:nvPr/>
        </p:nvSpPr>
        <p:spPr>
          <a:xfrm>
            <a:off x="5756900" y="1508787"/>
            <a:ext cx="3252960" cy="1384995"/>
          </a:xfrm>
          <a:prstGeom prst="rect">
            <a:avLst/>
          </a:prstGeom>
        </p:spPr>
        <p:txBody>
          <a:bodyPr wrap="square">
            <a:spAutoFit/>
          </a:bodyPr>
          <a:lstStyle/>
          <a:p>
            <a:r>
              <a:rPr lang="en-US" sz="1200" dirty="0">
                <a:latin typeface="Times New Roman" pitchFamily="18" charset="0"/>
                <a:cs typeface="Times New Roman" pitchFamily="18" charset="0"/>
              </a:rPr>
              <a:t>Radiology is a major source of revenue generation within healthcare</a:t>
            </a:r>
            <a:r>
              <a:rPr lang="en-US" sz="1200" dirty="0" smtClean="0">
                <a:latin typeface="Times New Roman" pitchFamily="18" charset="0"/>
                <a:cs typeface="Times New Roman" pitchFamily="18" charset="0"/>
              </a:rPr>
              <a:t>.</a:t>
            </a:r>
            <a:r>
              <a:rPr lang="en-US" sz="1200" dirty="0"/>
              <a:t> </a:t>
            </a:r>
            <a:r>
              <a:rPr lang="en-US" sz="1200" dirty="0">
                <a:latin typeface="Times New Roman" pitchFamily="18" charset="0"/>
                <a:cs typeface="Times New Roman" pitchFamily="18" charset="0"/>
              </a:rPr>
              <a:t>Radiology departments must become more efficient in the face of a changing health-care system and rising competition. Because the healthcare sector is service-oriented, patient happiness is vital in all aspects of the industry. </a:t>
            </a:r>
          </a:p>
        </p:txBody>
      </p:sp>
      <p:pic>
        <p:nvPicPr>
          <p:cNvPr id="23" name="Picture 22">
            <a:extLst>
              <a:ext uri="{FF2B5EF4-FFF2-40B4-BE49-F238E27FC236}">
                <a16:creationId xmlns=""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73" y="63797"/>
            <a:ext cx="1456659" cy="5397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9" name="Picture 28">
            <a:extLst>
              <a:ext uri="{FF2B5EF4-FFF2-40B4-BE49-F238E27FC236}">
                <a16:creationId xmlns=""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7" y="63797"/>
            <a:ext cx="1456659" cy="539712"/>
          </a:xfrm>
          <a:prstGeom prst="rect">
            <a:avLst/>
          </a:prstGeom>
        </p:spPr>
      </p:pic>
      <p:graphicFrame>
        <p:nvGraphicFramePr>
          <p:cNvPr id="240" name="Table 239"/>
          <p:cNvGraphicFramePr>
            <a:graphicFrameLocks noGrp="1"/>
          </p:cNvGraphicFramePr>
          <p:nvPr>
            <p:extLst>
              <p:ext uri="{D42A27DB-BD31-4B8C-83A1-F6EECF244321}">
                <p14:modId xmlns:p14="http://schemas.microsoft.com/office/powerpoint/2010/main" val="1139470640"/>
              </p:ext>
            </p:extLst>
          </p:nvPr>
        </p:nvGraphicFramePr>
        <p:xfrm>
          <a:off x="238991" y="727368"/>
          <a:ext cx="8821882" cy="4457996"/>
        </p:xfrm>
        <a:graphic>
          <a:graphicData uri="http://schemas.openxmlformats.org/drawingml/2006/table">
            <a:tbl>
              <a:tblPr firstRow="1" firstCol="1" bandRow="1">
                <a:tableStyleId>{5D4F0FF1-9BCB-4F77-A7EB-CB2CC291F9E9}</a:tableStyleId>
              </a:tblPr>
              <a:tblGrid>
                <a:gridCol w="2491265">
                  <a:extLst>
                    <a:ext uri="{9D8B030D-6E8A-4147-A177-3AD203B41FA5}">
                      <a16:colId xmlns="" xmlns:a16="http://schemas.microsoft.com/office/drawing/2014/main" val="20000"/>
                    </a:ext>
                  </a:extLst>
                </a:gridCol>
                <a:gridCol w="6330617">
                  <a:extLst>
                    <a:ext uri="{9D8B030D-6E8A-4147-A177-3AD203B41FA5}">
                      <a16:colId xmlns="" xmlns:a16="http://schemas.microsoft.com/office/drawing/2014/main" val="20001"/>
                    </a:ext>
                  </a:extLst>
                </a:gridCol>
              </a:tblGrid>
              <a:tr h="617516">
                <a:tc>
                  <a:txBody>
                    <a:bodyPr/>
                    <a:lstStyle/>
                    <a:p>
                      <a:pPr marL="457200" marR="0" lvl="0" indent="0" algn="l">
                        <a:lnSpc>
                          <a:spcPct val="200000"/>
                        </a:lnSpc>
                        <a:spcBef>
                          <a:spcPts val="0"/>
                        </a:spcBef>
                        <a:spcAft>
                          <a:spcPts val="1000"/>
                        </a:spcAft>
                        <a:buFont typeface="Arial" pitchFamily="34" charset="0"/>
                        <a:buNone/>
                        <a:tabLst>
                          <a:tab pos="2477135" algn="l"/>
                        </a:tabLst>
                      </a:pPr>
                      <a:r>
                        <a:rPr lang="en-US" sz="1050" dirty="0" smtClean="0">
                          <a:effectLst/>
                        </a:rPr>
                        <a:t>1. Requisition Slip</a:t>
                      </a:r>
                      <a:endParaRPr lang="en-US" sz="1050" dirty="0">
                        <a:effectLst/>
                        <a:latin typeface="Times New Roman"/>
                        <a:ea typeface="Times New Roman"/>
                        <a:cs typeface="Times New Roman"/>
                      </a:endParaRPr>
                    </a:p>
                  </a:txBody>
                  <a:tcPr marL="29116" marR="29116" marT="0" marB="0"/>
                </a:tc>
                <a:tc>
                  <a:txBody>
                    <a:bodyPr/>
                    <a:lstStyle/>
                    <a:p>
                      <a:pPr>
                        <a:lnSpc>
                          <a:spcPct val="200000"/>
                        </a:lnSpc>
                        <a:spcAft>
                          <a:spcPts val="1000"/>
                        </a:spcAft>
                        <a:tabLst>
                          <a:tab pos="2477135" algn="l"/>
                        </a:tabLst>
                      </a:pPr>
                      <a:r>
                        <a:rPr lang="en-US" sz="1050" dirty="0">
                          <a:effectLst/>
                        </a:rPr>
                        <a:t>The HIS records the date and time the OPD patient enters the Radiology department, pays for the test, and receives a requisition number</a:t>
                      </a:r>
                      <a:r>
                        <a:rPr lang="en-US" sz="1050" dirty="0" smtClean="0">
                          <a:effectLst/>
                        </a:rPr>
                        <a:t>.</a:t>
                      </a:r>
                      <a:endParaRPr lang="en-US" sz="1050" dirty="0">
                        <a:effectLst/>
                        <a:latin typeface="Calibri"/>
                        <a:cs typeface="Times New Roman"/>
                      </a:endParaRPr>
                    </a:p>
                  </a:txBody>
                  <a:tcPr marL="29116" marR="29116" marT="0" marB="0"/>
                </a:tc>
                <a:extLst>
                  <a:ext uri="{0D108BD9-81ED-4DB2-BD59-A6C34878D82A}">
                    <a16:rowId xmlns="" xmlns:a16="http://schemas.microsoft.com/office/drawing/2014/main" val="10000"/>
                  </a:ext>
                </a:extLst>
              </a:tr>
              <a:tr h="308758">
                <a:tc>
                  <a:txBody>
                    <a:bodyPr/>
                    <a:lstStyle/>
                    <a:p>
                      <a:pPr algn="l">
                        <a:lnSpc>
                          <a:spcPct val="200000"/>
                        </a:lnSpc>
                        <a:spcAft>
                          <a:spcPts val="1000"/>
                        </a:spcAft>
                        <a:tabLst>
                          <a:tab pos="880110" algn="ctr"/>
                          <a:tab pos="2477135" algn="l"/>
                        </a:tabLst>
                      </a:pPr>
                      <a:r>
                        <a:rPr lang="en-US" sz="1050" dirty="0" smtClean="0">
                          <a:effectLst/>
                        </a:rPr>
                        <a:t>2. Prep </a:t>
                      </a:r>
                      <a:r>
                        <a:rPr lang="en-US" sz="1050" dirty="0">
                          <a:effectLst/>
                        </a:rPr>
                        <a:t>time/ Waiting time</a:t>
                      </a:r>
                      <a:endParaRPr lang="en-US" sz="1050" dirty="0">
                        <a:effectLst/>
                        <a:latin typeface="Calibri"/>
                        <a:cs typeface="Times New Roman"/>
                      </a:endParaRPr>
                    </a:p>
                  </a:txBody>
                  <a:tcPr marL="29116" marR="29116" marT="0" marB="0"/>
                </a:tc>
                <a:tc>
                  <a:txBody>
                    <a:bodyPr/>
                    <a:lstStyle/>
                    <a:p>
                      <a:pPr>
                        <a:lnSpc>
                          <a:spcPct val="200000"/>
                        </a:lnSpc>
                        <a:spcAft>
                          <a:spcPts val="1000"/>
                        </a:spcAft>
                        <a:tabLst>
                          <a:tab pos="2477135" algn="l"/>
                        </a:tabLst>
                      </a:pPr>
                      <a:r>
                        <a:rPr lang="en-US" sz="1050">
                          <a:effectLst/>
                        </a:rPr>
                        <a:t>Time between the end of the requisition and the entrance of the patient into the test room .</a:t>
                      </a:r>
                      <a:endParaRPr lang="en-US" sz="1050">
                        <a:effectLst/>
                        <a:latin typeface="Calibri"/>
                        <a:cs typeface="Times New Roman"/>
                      </a:endParaRPr>
                    </a:p>
                  </a:txBody>
                  <a:tcPr marL="29116" marR="29116" marT="0" marB="0"/>
                </a:tc>
                <a:extLst>
                  <a:ext uri="{0D108BD9-81ED-4DB2-BD59-A6C34878D82A}">
                    <a16:rowId xmlns="" xmlns:a16="http://schemas.microsoft.com/office/drawing/2014/main" val="10001"/>
                  </a:ext>
                </a:extLst>
              </a:tr>
              <a:tr h="308758">
                <a:tc>
                  <a:txBody>
                    <a:bodyPr/>
                    <a:lstStyle/>
                    <a:p>
                      <a:pPr algn="l">
                        <a:lnSpc>
                          <a:spcPct val="200000"/>
                        </a:lnSpc>
                        <a:spcAft>
                          <a:spcPts val="1000"/>
                        </a:spcAft>
                        <a:tabLst>
                          <a:tab pos="2477135" algn="l"/>
                        </a:tabLst>
                      </a:pPr>
                      <a:r>
                        <a:rPr lang="en-US" sz="1050" dirty="0">
                          <a:effectLst/>
                        </a:rPr>
                        <a:t>3. Patient goes inside scan room</a:t>
                      </a:r>
                      <a:endParaRPr lang="en-US" sz="1050" dirty="0">
                        <a:effectLst/>
                        <a:latin typeface="Calibri"/>
                        <a:cs typeface="Times New Roman"/>
                      </a:endParaRPr>
                    </a:p>
                  </a:txBody>
                  <a:tcPr marL="29116" marR="29116" marT="0" marB="0"/>
                </a:tc>
                <a:tc>
                  <a:txBody>
                    <a:bodyPr/>
                    <a:lstStyle/>
                    <a:p>
                      <a:pPr>
                        <a:lnSpc>
                          <a:spcPct val="200000"/>
                        </a:lnSpc>
                        <a:spcAft>
                          <a:spcPts val="1000"/>
                        </a:spcAft>
                        <a:tabLst>
                          <a:tab pos="2477135" algn="l"/>
                        </a:tabLst>
                      </a:pPr>
                      <a:r>
                        <a:rPr lang="en-US" sz="1050">
                          <a:effectLst/>
                        </a:rPr>
                        <a:t>When the patient walks inside the scan room for the first time.</a:t>
                      </a:r>
                      <a:endParaRPr lang="en-US" sz="1050">
                        <a:effectLst/>
                        <a:latin typeface="Calibri"/>
                        <a:cs typeface="Times New Roman"/>
                      </a:endParaRPr>
                    </a:p>
                  </a:txBody>
                  <a:tcPr marL="29116" marR="29116" marT="0" marB="0"/>
                </a:tc>
                <a:extLst>
                  <a:ext uri="{0D108BD9-81ED-4DB2-BD59-A6C34878D82A}">
                    <a16:rowId xmlns="" xmlns:a16="http://schemas.microsoft.com/office/drawing/2014/main" val="10002"/>
                  </a:ext>
                </a:extLst>
              </a:tr>
              <a:tr h="308758">
                <a:tc>
                  <a:txBody>
                    <a:bodyPr/>
                    <a:lstStyle/>
                    <a:p>
                      <a:pPr algn="l">
                        <a:lnSpc>
                          <a:spcPct val="200000"/>
                        </a:lnSpc>
                        <a:spcAft>
                          <a:spcPts val="1000"/>
                        </a:spcAft>
                        <a:tabLst>
                          <a:tab pos="2477135" algn="l"/>
                        </a:tabLst>
                      </a:pPr>
                      <a:r>
                        <a:rPr lang="en-US" sz="1050" dirty="0">
                          <a:effectLst/>
                        </a:rPr>
                        <a:t>4. Scan starts</a:t>
                      </a:r>
                      <a:endParaRPr lang="en-US" sz="1050" dirty="0">
                        <a:effectLst/>
                        <a:latin typeface="Calibri"/>
                        <a:cs typeface="Times New Roman"/>
                      </a:endParaRPr>
                    </a:p>
                  </a:txBody>
                  <a:tcPr marL="29116" marR="29116" marT="0" marB="0"/>
                </a:tc>
                <a:tc>
                  <a:txBody>
                    <a:bodyPr/>
                    <a:lstStyle/>
                    <a:p>
                      <a:pPr>
                        <a:lnSpc>
                          <a:spcPct val="200000"/>
                        </a:lnSpc>
                        <a:spcAft>
                          <a:spcPts val="1000"/>
                        </a:spcAft>
                        <a:tabLst>
                          <a:tab pos="2477135" algn="l"/>
                        </a:tabLst>
                      </a:pPr>
                      <a:r>
                        <a:rPr lang="en-US" sz="1050" dirty="0">
                          <a:effectLst/>
                        </a:rPr>
                        <a:t>The process of scanning  starts</a:t>
                      </a:r>
                      <a:endParaRPr lang="en-US" sz="1050" dirty="0">
                        <a:effectLst/>
                        <a:latin typeface="Calibri"/>
                        <a:cs typeface="Times New Roman"/>
                      </a:endParaRPr>
                    </a:p>
                  </a:txBody>
                  <a:tcPr marL="29116" marR="29116" marT="0" marB="0"/>
                </a:tc>
                <a:extLst>
                  <a:ext uri="{0D108BD9-81ED-4DB2-BD59-A6C34878D82A}">
                    <a16:rowId xmlns="" xmlns:a16="http://schemas.microsoft.com/office/drawing/2014/main" val="10003"/>
                  </a:ext>
                </a:extLst>
              </a:tr>
              <a:tr h="308758">
                <a:tc>
                  <a:txBody>
                    <a:bodyPr/>
                    <a:lstStyle/>
                    <a:p>
                      <a:pPr algn="l">
                        <a:lnSpc>
                          <a:spcPct val="200000"/>
                        </a:lnSpc>
                        <a:spcAft>
                          <a:spcPts val="1000"/>
                        </a:spcAft>
                        <a:tabLst>
                          <a:tab pos="2477135" algn="l"/>
                        </a:tabLst>
                      </a:pPr>
                      <a:r>
                        <a:rPr lang="en-US" sz="1050" dirty="0">
                          <a:effectLst/>
                        </a:rPr>
                        <a:t>5.  Scan ends</a:t>
                      </a:r>
                      <a:endParaRPr lang="en-US" sz="1050" dirty="0">
                        <a:effectLst/>
                        <a:latin typeface="Calibri"/>
                        <a:cs typeface="Times New Roman"/>
                      </a:endParaRPr>
                    </a:p>
                  </a:txBody>
                  <a:tcPr marL="29116" marR="29116" marT="0" marB="0"/>
                </a:tc>
                <a:tc>
                  <a:txBody>
                    <a:bodyPr/>
                    <a:lstStyle/>
                    <a:p>
                      <a:pPr>
                        <a:lnSpc>
                          <a:spcPct val="200000"/>
                        </a:lnSpc>
                        <a:spcAft>
                          <a:spcPts val="1000"/>
                        </a:spcAft>
                        <a:tabLst>
                          <a:tab pos="2477135" algn="l"/>
                        </a:tabLst>
                      </a:pPr>
                      <a:r>
                        <a:rPr lang="en-US" sz="1050" dirty="0">
                          <a:effectLst/>
                        </a:rPr>
                        <a:t>The process of scanning  ends</a:t>
                      </a:r>
                      <a:endParaRPr lang="en-US" sz="1050" dirty="0">
                        <a:effectLst/>
                        <a:latin typeface="Calibri"/>
                        <a:cs typeface="Times New Roman"/>
                      </a:endParaRPr>
                    </a:p>
                  </a:txBody>
                  <a:tcPr marL="29116" marR="29116" marT="0" marB="0"/>
                </a:tc>
                <a:extLst>
                  <a:ext uri="{0D108BD9-81ED-4DB2-BD59-A6C34878D82A}">
                    <a16:rowId xmlns="" xmlns:a16="http://schemas.microsoft.com/office/drawing/2014/main" val="10004"/>
                  </a:ext>
                </a:extLst>
              </a:tr>
              <a:tr h="308758">
                <a:tc>
                  <a:txBody>
                    <a:bodyPr/>
                    <a:lstStyle/>
                    <a:p>
                      <a:pPr algn="l">
                        <a:lnSpc>
                          <a:spcPct val="200000"/>
                        </a:lnSpc>
                        <a:spcAft>
                          <a:spcPts val="1000"/>
                        </a:spcAft>
                        <a:tabLst>
                          <a:tab pos="2477135" algn="l"/>
                        </a:tabLst>
                      </a:pPr>
                      <a:r>
                        <a:rPr lang="en-US" sz="1050" dirty="0">
                          <a:effectLst/>
                        </a:rPr>
                        <a:t>6. Patient leaves</a:t>
                      </a:r>
                      <a:endParaRPr lang="en-US" sz="1050" dirty="0">
                        <a:effectLst/>
                        <a:latin typeface="Calibri"/>
                        <a:cs typeface="Times New Roman"/>
                      </a:endParaRPr>
                    </a:p>
                  </a:txBody>
                  <a:tcPr marL="29116" marR="29116" marT="0" marB="0"/>
                </a:tc>
                <a:tc>
                  <a:txBody>
                    <a:bodyPr/>
                    <a:lstStyle/>
                    <a:p>
                      <a:pPr>
                        <a:lnSpc>
                          <a:spcPct val="200000"/>
                        </a:lnSpc>
                        <a:spcAft>
                          <a:spcPts val="1000"/>
                        </a:spcAft>
                        <a:tabLst>
                          <a:tab pos="2477135" algn="l"/>
                        </a:tabLst>
                      </a:pPr>
                      <a:r>
                        <a:rPr lang="en-US" sz="1050">
                          <a:effectLst/>
                        </a:rPr>
                        <a:t>The patient leaves the scanning room physically.</a:t>
                      </a:r>
                      <a:endParaRPr lang="en-US" sz="1050">
                        <a:effectLst/>
                        <a:latin typeface="Calibri"/>
                        <a:cs typeface="Times New Roman"/>
                      </a:endParaRPr>
                    </a:p>
                  </a:txBody>
                  <a:tcPr marL="29116" marR="29116" marT="0" marB="0"/>
                </a:tc>
                <a:extLst>
                  <a:ext uri="{0D108BD9-81ED-4DB2-BD59-A6C34878D82A}">
                    <a16:rowId xmlns="" xmlns:a16="http://schemas.microsoft.com/office/drawing/2014/main" val="10005"/>
                  </a:ext>
                </a:extLst>
              </a:tr>
              <a:tr h="617516">
                <a:tc>
                  <a:txBody>
                    <a:bodyPr/>
                    <a:lstStyle/>
                    <a:p>
                      <a:pPr algn="l">
                        <a:lnSpc>
                          <a:spcPct val="200000"/>
                        </a:lnSpc>
                        <a:spcAft>
                          <a:spcPts val="1000"/>
                        </a:spcAft>
                        <a:tabLst>
                          <a:tab pos="2477135" algn="l"/>
                        </a:tabLst>
                      </a:pPr>
                      <a:r>
                        <a:rPr lang="en-US" sz="1050" dirty="0">
                          <a:effectLst/>
                        </a:rPr>
                        <a:t>7. </a:t>
                      </a:r>
                      <a:r>
                        <a:rPr lang="en-US" sz="1050" dirty="0" smtClean="0">
                          <a:effectLst/>
                        </a:rPr>
                        <a:t>Medical Technologists receives </a:t>
                      </a:r>
                      <a:r>
                        <a:rPr lang="en-US" sz="1050" dirty="0">
                          <a:effectLst/>
                        </a:rPr>
                        <a:t>the report</a:t>
                      </a:r>
                      <a:endParaRPr lang="en-US" sz="1050" dirty="0">
                        <a:effectLst/>
                        <a:latin typeface="Calibri"/>
                        <a:cs typeface="Times New Roman"/>
                      </a:endParaRPr>
                    </a:p>
                  </a:txBody>
                  <a:tcPr marL="29116" marR="29116" marT="0" marB="0"/>
                </a:tc>
                <a:tc>
                  <a:txBody>
                    <a:bodyPr/>
                    <a:lstStyle/>
                    <a:p>
                      <a:pPr>
                        <a:lnSpc>
                          <a:spcPct val="200000"/>
                        </a:lnSpc>
                        <a:spcAft>
                          <a:spcPts val="1000"/>
                        </a:spcAft>
                        <a:tabLst>
                          <a:tab pos="2477135" algn="l"/>
                        </a:tabLst>
                      </a:pPr>
                      <a:r>
                        <a:rPr lang="en-US" sz="1050">
                          <a:effectLst/>
                        </a:rPr>
                        <a:t>After the Radiologist has completed the report, MT receives it for typing.</a:t>
                      </a:r>
                      <a:endParaRPr lang="en-US" sz="1050">
                        <a:effectLst/>
                        <a:latin typeface="Calibri"/>
                        <a:cs typeface="Times New Roman"/>
                      </a:endParaRPr>
                    </a:p>
                  </a:txBody>
                  <a:tcPr marL="29116" marR="29116" marT="0" marB="0"/>
                </a:tc>
                <a:extLst>
                  <a:ext uri="{0D108BD9-81ED-4DB2-BD59-A6C34878D82A}">
                    <a16:rowId xmlns="" xmlns:a16="http://schemas.microsoft.com/office/drawing/2014/main" val="10006"/>
                  </a:ext>
                </a:extLst>
              </a:tr>
              <a:tr h="308758">
                <a:tc>
                  <a:txBody>
                    <a:bodyPr/>
                    <a:lstStyle/>
                    <a:p>
                      <a:pPr algn="l">
                        <a:lnSpc>
                          <a:spcPct val="200000"/>
                        </a:lnSpc>
                        <a:spcAft>
                          <a:spcPts val="1000"/>
                        </a:spcAft>
                        <a:tabLst>
                          <a:tab pos="2477135" algn="l"/>
                        </a:tabLst>
                      </a:pPr>
                      <a:r>
                        <a:rPr lang="en-US" sz="1050" dirty="0">
                          <a:effectLst/>
                        </a:rPr>
                        <a:t>8. Typing commencing and completion</a:t>
                      </a:r>
                      <a:endParaRPr lang="en-US" sz="1050" dirty="0">
                        <a:effectLst/>
                        <a:latin typeface="Calibri"/>
                        <a:cs typeface="Times New Roman"/>
                      </a:endParaRPr>
                    </a:p>
                  </a:txBody>
                  <a:tcPr marL="29116" marR="29116" marT="0" marB="0"/>
                </a:tc>
                <a:tc>
                  <a:txBody>
                    <a:bodyPr/>
                    <a:lstStyle/>
                    <a:p>
                      <a:pPr>
                        <a:lnSpc>
                          <a:spcPct val="200000"/>
                        </a:lnSpc>
                        <a:spcAft>
                          <a:spcPts val="1000"/>
                        </a:spcAft>
                        <a:tabLst>
                          <a:tab pos="2477135" algn="l"/>
                        </a:tabLst>
                      </a:pPr>
                      <a:r>
                        <a:rPr lang="en-US" sz="1050">
                          <a:effectLst/>
                        </a:rPr>
                        <a:t>The beginning and end times of MT typing</a:t>
                      </a:r>
                      <a:endParaRPr lang="en-US" sz="1050">
                        <a:effectLst/>
                        <a:latin typeface="Calibri"/>
                        <a:cs typeface="Times New Roman"/>
                      </a:endParaRPr>
                    </a:p>
                  </a:txBody>
                  <a:tcPr marL="29116" marR="29116" marT="0" marB="0"/>
                </a:tc>
                <a:extLst>
                  <a:ext uri="{0D108BD9-81ED-4DB2-BD59-A6C34878D82A}">
                    <a16:rowId xmlns="" xmlns:a16="http://schemas.microsoft.com/office/drawing/2014/main" val="10007"/>
                  </a:ext>
                </a:extLst>
              </a:tr>
              <a:tr h="308758">
                <a:tc>
                  <a:txBody>
                    <a:bodyPr/>
                    <a:lstStyle/>
                    <a:p>
                      <a:pPr algn="l">
                        <a:lnSpc>
                          <a:spcPct val="200000"/>
                        </a:lnSpc>
                        <a:spcAft>
                          <a:spcPts val="1000"/>
                        </a:spcAft>
                        <a:tabLst>
                          <a:tab pos="2477135" algn="l"/>
                        </a:tabLst>
                      </a:pPr>
                      <a:r>
                        <a:rPr lang="en-US" sz="1050" dirty="0">
                          <a:effectLst/>
                        </a:rPr>
                        <a:t>9. Signoff</a:t>
                      </a:r>
                      <a:endParaRPr lang="en-US" sz="1050" dirty="0">
                        <a:effectLst/>
                        <a:latin typeface="Calibri"/>
                        <a:cs typeface="Times New Roman"/>
                      </a:endParaRPr>
                    </a:p>
                  </a:txBody>
                  <a:tcPr marL="29116" marR="29116" marT="0" marB="0"/>
                </a:tc>
                <a:tc>
                  <a:txBody>
                    <a:bodyPr/>
                    <a:lstStyle/>
                    <a:p>
                      <a:pPr>
                        <a:lnSpc>
                          <a:spcPct val="200000"/>
                        </a:lnSpc>
                        <a:spcAft>
                          <a:spcPts val="1000"/>
                        </a:spcAft>
                        <a:tabLst>
                          <a:tab pos="2477135" algn="l"/>
                        </a:tabLst>
                      </a:pPr>
                      <a:r>
                        <a:rPr lang="en-US" sz="1050">
                          <a:effectLst/>
                        </a:rPr>
                        <a:t>The Consultant Radiologist has signed off on a typed, amended report.</a:t>
                      </a:r>
                      <a:endParaRPr lang="en-US" sz="1050">
                        <a:effectLst/>
                        <a:latin typeface="Calibri"/>
                        <a:cs typeface="Times New Roman"/>
                      </a:endParaRPr>
                    </a:p>
                  </a:txBody>
                  <a:tcPr marL="29116" marR="29116" marT="0" marB="0"/>
                </a:tc>
                <a:extLst>
                  <a:ext uri="{0D108BD9-81ED-4DB2-BD59-A6C34878D82A}">
                    <a16:rowId xmlns="" xmlns:a16="http://schemas.microsoft.com/office/drawing/2014/main" val="10008"/>
                  </a:ext>
                </a:extLst>
              </a:tr>
              <a:tr h="308758">
                <a:tc>
                  <a:txBody>
                    <a:bodyPr/>
                    <a:lstStyle/>
                    <a:p>
                      <a:pPr algn="l">
                        <a:lnSpc>
                          <a:spcPct val="200000"/>
                        </a:lnSpc>
                        <a:spcAft>
                          <a:spcPts val="1000"/>
                        </a:spcAft>
                        <a:tabLst>
                          <a:tab pos="2477135" algn="l"/>
                        </a:tabLst>
                      </a:pPr>
                      <a:r>
                        <a:rPr lang="en-US" sz="1050" dirty="0">
                          <a:effectLst/>
                        </a:rPr>
                        <a:t>10. Post test waiting time</a:t>
                      </a:r>
                      <a:endParaRPr lang="en-US" sz="1050" dirty="0">
                        <a:effectLst/>
                        <a:latin typeface="Calibri"/>
                        <a:cs typeface="Times New Roman"/>
                      </a:endParaRPr>
                    </a:p>
                  </a:txBody>
                  <a:tcPr marL="29116" marR="29116" marT="0" marB="0"/>
                </a:tc>
                <a:tc>
                  <a:txBody>
                    <a:bodyPr/>
                    <a:lstStyle/>
                    <a:p>
                      <a:pPr>
                        <a:lnSpc>
                          <a:spcPct val="200000"/>
                        </a:lnSpc>
                        <a:spcAft>
                          <a:spcPts val="1000"/>
                        </a:spcAft>
                        <a:tabLst>
                          <a:tab pos="2477135" algn="l"/>
                        </a:tabLst>
                      </a:pPr>
                      <a:r>
                        <a:rPr lang="en-US" sz="1050">
                          <a:effectLst/>
                        </a:rPr>
                        <a:t>The time it takes for a patient's report to be generated after he or she leaves the scan room.</a:t>
                      </a:r>
                      <a:endParaRPr lang="en-US" sz="1050">
                        <a:effectLst/>
                        <a:latin typeface="Calibri"/>
                        <a:cs typeface="Times New Roman"/>
                      </a:endParaRPr>
                    </a:p>
                  </a:txBody>
                  <a:tcPr marL="29116" marR="29116" marT="0" marB="0"/>
                </a:tc>
                <a:extLst>
                  <a:ext uri="{0D108BD9-81ED-4DB2-BD59-A6C34878D82A}">
                    <a16:rowId xmlns="" xmlns:a16="http://schemas.microsoft.com/office/drawing/2014/main" val="10009"/>
                  </a:ext>
                </a:extLst>
              </a:tr>
              <a:tr h="308758">
                <a:tc>
                  <a:txBody>
                    <a:bodyPr/>
                    <a:lstStyle/>
                    <a:p>
                      <a:pPr algn="l">
                        <a:lnSpc>
                          <a:spcPct val="200000"/>
                        </a:lnSpc>
                        <a:spcAft>
                          <a:spcPts val="1000"/>
                        </a:spcAft>
                        <a:tabLst>
                          <a:tab pos="2477135" algn="l"/>
                        </a:tabLst>
                      </a:pPr>
                      <a:r>
                        <a:rPr lang="en-US" sz="1050" dirty="0">
                          <a:effectLst/>
                        </a:rPr>
                        <a:t>11. Report generated</a:t>
                      </a:r>
                      <a:endParaRPr lang="en-US" sz="1050" dirty="0">
                        <a:effectLst/>
                        <a:latin typeface="Calibri"/>
                        <a:cs typeface="Times New Roman"/>
                      </a:endParaRPr>
                    </a:p>
                  </a:txBody>
                  <a:tcPr marL="29116" marR="29116" marT="0" marB="0"/>
                </a:tc>
                <a:tc>
                  <a:txBody>
                    <a:bodyPr/>
                    <a:lstStyle/>
                    <a:p>
                      <a:pPr>
                        <a:lnSpc>
                          <a:spcPct val="200000"/>
                        </a:lnSpc>
                        <a:spcAft>
                          <a:spcPts val="1000"/>
                        </a:spcAft>
                        <a:tabLst>
                          <a:tab pos="2477135" algn="l"/>
                        </a:tabLst>
                      </a:pPr>
                      <a:r>
                        <a:rPr lang="en-US" sz="1050">
                          <a:effectLst/>
                        </a:rPr>
                        <a:t>When the report has been typed and signed off by the radiologist, it is considered complete.</a:t>
                      </a:r>
                      <a:endParaRPr lang="en-US" sz="1050">
                        <a:effectLst/>
                        <a:latin typeface="Calibri"/>
                        <a:cs typeface="Times New Roman"/>
                      </a:endParaRPr>
                    </a:p>
                  </a:txBody>
                  <a:tcPr marL="29116" marR="29116" marT="0" marB="0"/>
                </a:tc>
                <a:extLst>
                  <a:ext uri="{0D108BD9-81ED-4DB2-BD59-A6C34878D82A}">
                    <a16:rowId xmlns="" xmlns:a16="http://schemas.microsoft.com/office/drawing/2014/main" val="10010"/>
                  </a:ext>
                </a:extLst>
              </a:tr>
              <a:tr h="308758">
                <a:tc>
                  <a:txBody>
                    <a:bodyPr/>
                    <a:lstStyle/>
                    <a:p>
                      <a:pPr algn="l">
                        <a:lnSpc>
                          <a:spcPct val="200000"/>
                        </a:lnSpc>
                        <a:spcAft>
                          <a:spcPts val="1000"/>
                        </a:spcAft>
                        <a:tabLst>
                          <a:tab pos="2477135" algn="l"/>
                        </a:tabLst>
                      </a:pPr>
                      <a:r>
                        <a:rPr lang="en-US" sz="1050" dirty="0">
                          <a:effectLst/>
                        </a:rPr>
                        <a:t>12. Delivered at reception</a:t>
                      </a:r>
                      <a:endParaRPr lang="en-US" sz="1050" dirty="0">
                        <a:effectLst/>
                        <a:latin typeface="Calibri"/>
                        <a:cs typeface="Times New Roman"/>
                      </a:endParaRPr>
                    </a:p>
                  </a:txBody>
                  <a:tcPr marL="29116" marR="29116" marT="0" marB="0"/>
                </a:tc>
                <a:tc>
                  <a:txBody>
                    <a:bodyPr/>
                    <a:lstStyle/>
                    <a:p>
                      <a:pPr>
                        <a:lnSpc>
                          <a:spcPct val="200000"/>
                        </a:lnSpc>
                        <a:spcAft>
                          <a:spcPts val="1000"/>
                        </a:spcAft>
                        <a:tabLst>
                          <a:tab pos="2477135" algn="l"/>
                        </a:tabLst>
                      </a:pPr>
                      <a:r>
                        <a:rPr lang="en-US" sz="1050" dirty="0">
                          <a:effectLst/>
                        </a:rPr>
                        <a:t>The period when the technician finishes assembling the report and sends it to reception.</a:t>
                      </a:r>
                      <a:endParaRPr lang="en-US" sz="1050" dirty="0">
                        <a:effectLst/>
                        <a:latin typeface="Calibri"/>
                        <a:cs typeface="Times New Roman"/>
                      </a:endParaRPr>
                    </a:p>
                  </a:txBody>
                  <a:tcPr marL="29116" marR="29116" marT="0" marB="0"/>
                </a:tc>
                <a:extLst>
                  <a:ext uri="{0D108BD9-81ED-4DB2-BD59-A6C34878D82A}">
                    <a16:rowId xmlns="" xmlns:a16="http://schemas.microsoft.com/office/drawing/2014/main" val="10011"/>
                  </a:ext>
                </a:extLst>
              </a:tr>
            </a:tbl>
          </a:graphicData>
        </a:graphic>
      </p:graphicFrame>
      <p:sp>
        <p:nvSpPr>
          <p:cNvPr id="241" name="Rectangle 240"/>
          <p:cNvSpPr/>
          <p:nvPr/>
        </p:nvSpPr>
        <p:spPr>
          <a:xfrm>
            <a:off x="1610591" y="63797"/>
            <a:ext cx="7117773" cy="539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u="sng" dirty="0" smtClean="0"/>
              <a:t>RADIOLOGY : OPERATIONAL TERMS AND FLOW </a:t>
            </a:r>
            <a:endParaRPr lang="en-US" b="1" u="sng" dirty="0"/>
          </a:p>
        </p:txBody>
      </p:sp>
    </p:spTree>
    <p:extLst>
      <p:ext uri="{BB962C8B-B14F-4D97-AF65-F5344CB8AC3E}">
        <p14:creationId xmlns:p14="http://schemas.microsoft.com/office/powerpoint/2010/main" val="2540447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3" name="Subtitle 2"/>
          <p:cNvSpPr>
            <a:spLocks noGrp="1"/>
          </p:cNvSpPr>
          <p:nvPr>
            <p:ph type="subTitle" idx="1"/>
          </p:nvPr>
        </p:nvSpPr>
        <p:spPr>
          <a:xfrm>
            <a:off x="1871328" y="110962"/>
            <a:ext cx="5943600" cy="543665"/>
          </a:xfrm>
          <a:solidFill>
            <a:srgbClr val="002060"/>
          </a:solidFill>
        </p:spPr>
        <p:txBody>
          <a:bodyPr/>
          <a:lstStyle/>
          <a:p>
            <a:r>
              <a:rPr lang="en-US" sz="1600" b="1" u="sng" dirty="0" smtClean="0">
                <a:solidFill>
                  <a:schemeClr val="bg1"/>
                </a:solidFill>
                <a:latin typeface="Times New Roman" pitchFamily="18" charset="0"/>
                <a:cs typeface="Times New Roman" pitchFamily="18" charset="0"/>
              </a:rPr>
              <a:t>OBJECTIVES OF STUDY </a:t>
            </a:r>
            <a:endParaRPr lang="en-US" sz="1600" b="1" u="sng" dirty="0">
              <a:solidFill>
                <a:schemeClr val="bg1"/>
              </a:solidFill>
              <a:latin typeface="Times New Roman" pitchFamily="18" charset="0"/>
              <a:cs typeface="Times New Roman" pitchFamily="18" charset="0"/>
            </a:endParaRPr>
          </a:p>
        </p:txBody>
      </p:sp>
      <p:sp>
        <p:nvSpPr>
          <p:cNvPr id="4" name="Rounded Rectangle 3"/>
          <p:cNvSpPr/>
          <p:nvPr/>
        </p:nvSpPr>
        <p:spPr>
          <a:xfrm>
            <a:off x="1456659" y="2097482"/>
            <a:ext cx="6772938" cy="11057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a) To study and document the existing process flow of the </a:t>
            </a:r>
            <a:r>
              <a:rPr lang="en-US" dirty="0" smtClean="0"/>
              <a:t> Radiology department</a:t>
            </a:r>
            <a:endParaRPr lang="en-US" dirty="0"/>
          </a:p>
          <a:p>
            <a:r>
              <a:rPr lang="en-US" dirty="0"/>
              <a:t>b) To find the deficiencies or gaps hindering the quality of services</a:t>
            </a:r>
          </a:p>
          <a:p>
            <a:r>
              <a:rPr lang="en-US" dirty="0"/>
              <a:t>c) To suggest a roadmap for improving the quality of services</a:t>
            </a:r>
          </a:p>
        </p:txBody>
      </p:sp>
      <p:pic>
        <p:nvPicPr>
          <p:cNvPr id="9" name="Picture 8">
            <a:extLst>
              <a:ext uri="{FF2B5EF4-FFF2-40B4-BE49-F238E27FC236}">
                <a16:creationId xmlns=""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09"/>
            <a:ext cx="1456659" cy="5397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46"/>
          <p:cNvSpPr txBox="1">
            <a:spLocks noGrp="1"/>
          </p:cNvSpPr>
          <p:nvPr>
            <p:ph type="title"/>
          </p:nvPr>
        </p:nvSpPr>
        <p:spPr>
          <a:xfrm>
            <a:off x="1983213" y="101010"/>
            <a:ext cx="5497033" cy="464011"/>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1800" u="sng" dirty="0" smtClean="0">
                <a:solidFill>
                  <a:schemeClr val="bg1"/>
                </a:solidFill>
                <a:latin typeface="Times New Roman" pitchFamily="18" charset="0"/>
                <a:cs typeface="Times New Roman" pitchFamily="18" charset="0"/>
              </a:rPr>
              <a:t>METHODOLOGY</a:t>
            </a:r>
            <a:r>
              <a:rPr lang="en-US" sz="1800" dirty="0" smtClean="0">
                <a:latin typeface="Times New Roman" pitchFamily="18" charset="0"/>
                <a:cs typeface="Times New Roman" pitchFamily="18" charset="0"/>
              </a:rPr>
              <a:t> </a:t>
            </a:r>
            <a:endParaRPr sz="1800" dirty="0">
              <a:latin typeface="Times New Roman" pitchFamily="18" charset="0"/>
              <a:cs typeface="Times New Roman" pitchFamily="18" charset="0"/>
            </a:endParaRPr>
          </a:p>
        </p:txBody>
      </p:sp>
      <p:sp>
        <p:nvSpPr>
          <p:cNvPr id="286" name="Google Shape;286;p46"/>
          <p:cNvSpPr txBox="1">
            <a:spLocks noGrp="1"/>
          </p:cNvSpPr>
          <p:nvPr>
            <p:ph type="subTitle" idx="1"/>
          </p:nvPr>
        </p:nvSpPr>
        <p:spPr>
          <a:xfrm>
            <a:off x="448600" y="1158948"/>
            <a:ext cx="8480871" cy="3870252"/>
          </a:xfrm>
          <a:prstGeom prst="rect">
            <a:avLst/>
          </a:prstGeom>
          <a:solidFill>
            <a:schemeClr val="bg1"/>
          </a:solidFill>
        </p:spPr>
        <p:txBody>
          <a:bodyPr spcFirstLastPara="1" wrap="square" lIns="91425" tIns="91425" rIns="91425" bIns="91425" numCol="1" anchor="t" anchorCtr="0">
            <a:noAutofit/>
          </a:bodyPr>
          <a:lstStyle/>
          <a:p>
            <a:r>
              <a:rPr lang="en-US" sz="1200" b="1" u="sng" dirty="0">
                <a:latin typeface="Times New Roman" pitchFamily="18" charset="0"/>
                <a:cs typeface="Times New Roman" pitchFamily="18" charset="0"/>
              </a:rPr>
              <a:t>Study </a:t>
            </a:r>
            <a:r>
              <a:rPr lang="en-US" sz="1200" b="1" u="sng" dirty="0" smtClean="0">
                <a:latin typeface="Times New Roman" pitchFamily="18" charset="0"/>
                <a:cs typeface="Times New Roman" pitchFamily="18" charset="0"/>
              </a:rPr>
              <a:t>area </a:t>
            </a:r>
            <a:r>
              <a:rPr lang="en-US" sz="1200" dirty="0" smtClean="0">
                <a:latin typeface="Times New Roman" pitchFamily="18" charset="0"/>
                <a:cs typeface="Times New Roman" pitchFamily="18" charset="0"/>
              </a:rPr>
              <a:t>Radiology </a:t>
            </a:r>
            <a:r>
              <a:rPr lang="en-US" sz="1200" dirty="0">
                <a:latin typeface="Times New Roman" pitchFamily="18" charset="0"/>
                <a:cs typeface="Times New Roman" pitchFamily="18" charset="0"/>
              </a:rPr>
              <a:t>Department (RGCIRC)</a:t>
            </a:r>
          </a:p>
          <a:p>
            <a:pPr lvl="0"/>
            <a:endParaRPr lang="en-US" sz="1200" dirty="0" smtClean="0">
              <a:latin typeface="Times New Roman" pitchFamily="18" charset="0"/>
              <a:cs typeface="Times New Roman" pitchFamily="18" charset="0"/>
            </a:endParaRPr>
          </a:p>
          <a:p>
            <a:pPr lvl="0"/>
            <a:r>
              <a:rPr lang="en-US" sz="1200" b="1" u="sng" dirty="0" smtClean="0">
                <a:latin typeface="Times New Roman" pitchFamily="18" charset="0"/>
                <a:cs typeface="Times New Roman" pitchFamily="18" charset="0"/>
              </a:rPr>
              <a:t>Study design:</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Cross-sectional study </a:t>
            </a:r>
            <a:endParaRPr lang="en-US" sz="1200" dirty="0" smtClean="0">
              <a:latin typeface="Times New Roman" pitchFamily="18" charset="0"/>
              <a:cs typeface="Times New Roman" pitchFamily="18" charset="0"/>
            </a:endParaRPr>
          </a:p>
          <a:p>
            <a:pPr lvl="0"/>
            <a:endParaRPr lang="en-US" sz="1200" dirty="0">
              <a:latin typeface="Times New Roman" pitchFamily="18" charset="0"/>
              <a:cs typeface="Times New Roman" pitchFamily="18" charset="0"/>
            </a:endParaRPr>
          </a:p>
          <a:p>
            <a:pPr lvl="0"/>
            <a:r>
              <a:rPr lang="en-US" sz="1200" b="1" u="sng" dirty="0">
                <a:latin typeface="Times New Roman" pitchFamily="18" charset="0"/>
                <a:cs typeface="Times New Roman" pitchFamily="18" charset="0"/>
              </a:rPr>
              <a:t>Study population</a:t>
            </a:r>
            <a:r>
              <a:rPr lang="en-US" sz="1200" dirty="0">
                <a:latin typeface="Times New Roman" pitchFamily="18" charset="0"/>
                <a:cs typeface="Times New Roman" pitchFamily="18" charset="0"/>
              </a:rPr>
              <a:t>:  Patients (PET SCAN , CT SCAN , MRI</a:t>
            </a:r>
            <a:r>
              <a:rPr lang="en-US" sz="1200" dirty="0" smtClean="0">
                <a:latin typeface="Times New Roman" pitchFamily="18" charset="0"/>
                <a:cs typeface="Times New Roman" pitchFamily="18" charset="0"/>
              </a:rPr>
              <a:t>)</a:t>
            </a:r>
          </a:p>
          <a:p>
            <a:pPr lvl="0"/>
            <a:endParaRPr lang="en-US" sz="1200" dirty="0">
              <a:latin typeface="Times New Roman" pitchFamily="18" charset="0"/>
              <a:cs typeface="Times New Roman" pitchFamily="18" charset="0"/>
            </a:endParaRPr>
          </a:p>
          <a:p>
            <a:pPr lvl="0"/>
            <a:r>
              <a:rPr lang="en-US" sz="1200" b="1" u="sng" dirty="0">
                <a:latin typeface="Times New Roman" pitchFamily="18" charset="0"/>
                <a:cs typeface="Times New Roman" pitchFamily="18" charset="0"/>
              </a:rPr>
              <a:t>Sampling</a:t>
            </a:r>
            <a:r>
              <a:rPr lang="en-US" sz="1200" b="1" u="sng">
                <a:latin typeface="Times New Roman" pitchFamily="18" charset="0"/>
                <a:cs typeface="Times New Roman" pitchFamily="18" charset="0"/>
              </a:rPr>
              <a:t>:</a:t>
            </a:r>
            <a:r>
              <a:rPr lang="en-US" sz="1200">
                <a:latin typeface="Times New Roman" pitchFamily="18" charset="0"/>
                <a:cs typeface="Times New Roman" pitchFamily="18" charset="0"/>
              </a:rPr>
              <a:t> </a:t>
            </a:r>
            <a:r>
              <a:rPr lang="en-US" sz="1200" smtClean="0">
                <a:latin typeface="Times New Roman" pitchFamily="18" charset="0"/>
                <a:cs typeface="Times New Roman" pitchFamily="18" charset="0"/>
              </a:rPr>
              <a:t> Convenience Sampling </a:t>
            </a:r>
            <a:endParaRPr lang="en-US" sz="1200" dirty="0" smtClean="0">
              <a:latin typeface="Times New Roman" pitchFamily="18" charset="0"/>
              <a:cs typeface="Times New Roman" pitchFamily="18" charset="0"/>
            </a:endParaRPr>
          </a:p>
          <a:p>
            <a:pPr lvl="0"/>
            <a:endParaRPr lang="en-US" sz="1200" dirty="0">
              <a:latin typeface="Times New Roman" pitchFamily="18" charset="0"/>
              <a:cs typeface="Times New Roman" pitchFamily="18" charset="0"/>
            </a:endParaRPr>
          </a:p>
          <a:p>
            <a:pPr lvl="0"/>
            <a:r>
              <a:rPr lang="en-US" sz="1200" b="1" u="sng" dirty="0">
                <a:latin typeface="Times New Roman" pitchFamily="18" charset="0"/>
                <a:cs typeface="Times New Roman" pitchFamily="18" charset="0"/>
              </a:rPr>
              <a:t>Sample size</a:t>
            </a:r>
            <a:r>
              <a:rPr lang="en-US" sz="1200" u="sng" dirty="0">
                <a:latin typeface="Times New Roman" pitchFamily="18" charset="0"/>
                <a:cs typeface="Times New Roman" pitchFamily="18" charset="0"/>
              </a:rPr>
              <a:t>:</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420 patients</a:t>
            </a:r>
          </a:p>
          <a:p>
            <a:pPr lvl="0"/>
            <a:endParaRPr lang="en-US" sz="1200" dirty="0">
              <a:latin typeface="Times New Roman" pitchFamily="18" charset="0"/>
              <a:cs typeface="Times New Roman" pitchFamily="18" charset="0"/>
            </a:endParaRPr>
          </a:p>
          <a:p>
            <a:pPr lvl="0"/>
            <a:r>
              <a:rPr lang="en-US" sz="1200" b="1" u="sng" dirty="0">
                <a:latin typeface="Times New Roman" pitchFamily="18" charset="0"/>
                <a:cs typeface="Times New Roman" pitchFamily="18" charset="0"/>
              </a:rPr>
              <a:t>Data collection</a:t>
            </a:r>
            <a:r>
              <a:rPr lang="en-US" sz="1200" dirty="0">
                <a:latin typeface="Times New Roman" pitchFamily="18" charset="0"/>
                <a:cs typeface="Times New Roman" pitchFamily="18" charset="0"/>
              </a:rPr>
              <a:t>: Both primary and </a:t>
            </a:r>
            <a:r>
              <a:rPr lang="en-US" sz="1200" dirty="0" smtClean="0">
                <a:latin typeface="Times New Roman" pitchFamily="18" charset="0"/>
                <a:cs typeface="Times New Roman" pitchFamily="18" charset="0"/>
              </a:rPr>
              <a:t>secondary</a:t>
            </a:r>
          </a:p>
          <a:p>
            <a:pPr lvl="0"/>
            <a:endParaRPr lang="en-US" sz="1200" dirty="0">
              <a:latin typeface="Times New Roman" pitchFamily="18" charset="0"/>
              <a:cs typeface="Times New Roman" pitchFamily="18" charset="0"/>
            </a:endParaRPr>
          </a:p>
          <a:p>
            <a:pPr lvl="0"/>
            <a:r>
              <a:rPr lang="en-US" sz="1200" b="1" u="sng" dirty="0">
                <a:latin typeface="Times New Roman" pitchFamily="18" charset="0"/>
                <a:cs typeface="Times New Roman" pitchFamily="18" charset="0"/>
              </a:rPr>
              <a:t>Primary  Data</a:t>
            </a:r>
            <a:r>
              <a:rPr lang="en-US" sz="1200" dirty="0">
                <a:latin typeface="Times New Roman" pitchFamily="18" charset="0"/>
                <a:cs typeface="Times New Roman" pitchFamily="18" charset="0"/>
              </a:rPr>
              <a:t> : Structured Questionnaire  for patients Perspective </a:t>
            </a:r>
            <a:endParaRPr lang="en-US" sz="1200" dirty="0" smtClean="0">
              <a:latin typeface="Times New Roman" pitchFamily="18" charset="0"/>
              <a:cs typeface="Times New Roman" pitchFamily="18" charset="0"/>
            </a:endParaRPr>
          </a:p>
          <a:p>
            <a:pPr lvl="0"/>
            <a:endParaRPr lang="en-US" sz="1200" dirty="0">
              <a:latin typeface="Times New Roman" pitchFamily="18" charset="0"/>
              <a:cs typeface="Times New Roman" pitchFamily="18" charset="0"/>
            </a:endParaRPr>
          </a:p>
          <a:p>
            <a:pPr lvl="0"/>
            <a:r>
              <a:rPr lang="en-US" sz="1200" b="1" u="sng" dirty="0">
                <a:latin typeface="Times New Roman" pitchFamily="18" charset="0"/>
                <a:cs typeface="Times New Roman" pitchFamily="18" charset="0"/>
              </a:rPr>
              <a:t>Secondary Data</a:t>
            </a:r>
            <a:r>
              <a:rPr lang="en-US" sz="1200" b="1" dirty="0">
                <a:latin typeface="Times New Roman" pitchFamily="18" charset="0"/>
                <a:cs typeface="Times New Roman" pitchFamily="18" charset="0"/>
              </a:rPr>
              <a:t> –</a:t>
            </a:r>
            <a:r>
              <a:rPr lang="en-US" sz="1200" dirty="0">
                <a:latin typeface="Times New Roman" pitchFamily="18" charset="0"/>
                <a:cs typeface="Times New Roman" pitchFamily="18" charset="0"/>
              </a:rPr>
              <a:t> Systems And </a:t>
            </a:r>
            <a:r>
              <a:rPr lang="en-US" sz="1200" dirty="0" smtClean="0">
                <a:latin typeface="Times New Roman" pitchFamily="18" charset="0"/>
                <a:cs typeface="Times New Roman" pitchFamily="18" charset="0"/>
              </a:rPr>
              <a:t>Records</a:t>
            </a:r>
          </a:p>
          <a:p>
            <a:pPr lvl="0"/>
            <a:endParaRPr lang="en-US" sz="1200" dirty="0" smtClean="0">
              <a:latin typeface="Times New Roman" pitchFamily="18" charset="0"/>
              <a:cs typeface="Times New Roman" pitchFamily="18" charset="0"/>
            </a:endParaRPr>
          </a:p>
          <a:p>
            <a:r>
              <a:rPr lang="en-US" sz="1200" b="1" u="sng" dirty="0">
                <a:solidFill>
                  <a:schemeClr val="tx1"/>
                </a:solidFill>
                <a:latin typeface="Times New Roman" pitchFamily="18" charset="0"/>
                <a:ea typeface="Times New Roman" pitchFamily="18" charset="0"/>
                <a:cs typeface="Times New Roman" pitchFamily="18" charset="0"/>
              </a:rPr>
              <a:t>Study duration</a:t>
            </a:r>
            <a:r>
              <a:rPr lang="en-US" sz="1200" b="1" dirty="0">
                <a:solidFill>
                  <a:schemeClr val="tx1"/>
                </a:solidFill>
                <a:latin typeface="Times New Roman" pitchFamily="18" charset="0"/>
                <a:ea typeface="Times New Roman" pitchFamily="18" charset="0"/>
                <a:cs typeface="Times New Roman" pitchFamily="18" charset="0"/>
              </a:rPr>
              <a:t> </a:t>
            </a:r>
            <a:r>
              <a:rPr lang="en-US" sz="1200" dirty="0">
                <a:solidFill>
                  <a:schemeClr val="tx1"/>
                </a:solidFill>
                <a:latin typeface="Arial" pitchFamily="34" charset="0"/>
                <a:ea typeface="Times New Roman" pitchFamily="18" charset="0"/>
                <a:cs typeface="Arial" pitchFamily="34" charset="0"/>
              </a:rPr>
              <a:t>:- </a:t>
            </a:r>
            <a:r>
              <a:rPr lang="en-US" sz="1200" dirty="0" smtClean="0">
                <a:solidFill>
                  <a:schemeClr val="tx1"/>
                </a:solidFill>
                <a:latin typeface="Arial" pitchFamily="34" charset="0"/>
                <a:ea typeface="Times New Roman" pitchFamily="18" charset="0"/>
                <a:cs typeface="Arial" pitchFamily="34" charset="0"/>
              </a:rPr>
              <a:t>11</a:t>
            </a:r>
            <a:r>
              <a:rPr lang="en-US" sz="1200" baseline="30000" dirty="0" smtClean="0">
                <a:solidFill>
                  <a:schemeClr val="tx1"/>
                </a:solidFill>
                <a:latin typeface="Arial" pitchFamily="34" charset="0"/>
                <a:ea typeface="Times New Roman" pitchFamily="18" charset="0"/>
                <a:cs typeface="Arial" pitchFamily="34" charset="0"/>
              </a:rPr>
              <a:t>th</a:t>
            </a:r>
            <a:r>
              <a:rPr lang="en-US" sz="1200" dirty="0" smtClean="0">
                <a:solidFill>
                  <a:schemeClr val="tx1"/>
                </a:solidFill>
                <a:latin typeface="Arial" pitchFamily="34" charset="0"/>
                <a:ea typeface="Times New Roman" pitchFamily="18" charset="0"/>
                <a:cs typeface="Arial" pitchFamily="34" charset="0"/>
              </a:rPr>
              <a:t> March – 14</a:t>
            </a:r>
            <a:r>
              <a:rPr lang="en-US" sz="1200" baseline="30000" dirty="0" smtClean="0">
                <a:solidFill>
                  <a:schemeClr val="tx1"/>
                </a:solidFill>
                <a:latin typeface="Arial" pitchFamily="34" charset="0"/>
                <a:ea typeface="Times New Roman" pitchFamily="18" charset="0"/>
                <a:cs typeface="Arial" pitchFamily="34" charset="0"/>
              </a:rPr>
              <a:t>th</a:t>
            </a:r>
            <a:r>
              <a:rPr lang="en-US" sz="1200" dirty="0" smtClean="0">
                <a:solidFill>
                  <a:schemeClr val="tx1"/>
                </a:solidFill>
                <a:latin typeface="Arial" pitchFamily="34" charset="0"/>
                <a:ea typeface="Times New Roman" pitchFamily="18" charset="0"/>
                <a:cs typeface="Arial" pitchFamily="34" charset="0"/>
              </a:rPr>
              <a:t> June</a:t>
            </a:r>
          </a:p>
          <a:p>
            <a:endParaRPr lang="en-US" sz="1200" dirty="0" smtClean="0">
              <a:solidFill>
                <a:schemeClr val="tx1"/>
              </a:solidFill>
              <a:latin typeface="Arial" pitchFamily="34" charset="0"/>
              <a:ea typeface="Times New Roman" pitchFamily="18" charset="0"/>
              <a:cs typeface="Arial" pitchFamily="34" charset="0"/>
            </a:endParaRPr>
          </a:p>
          <a:p>
            <a:pPr lvl="0"/>
            <a:r>
              <a:rPr lang="en-US" sz="1200" b="1" u="sng" dirty="0">
                <a:latin typeface="Times New Roman" pitchFamily="18" charset="0"/>
                <a:cs typeface="Times New Roman" pitchFamily="18" charset="0"/>
              </a:rPr>
              <a:t>Study Location</a:t>
            </a:r>
            <a:r>
              <a:rPr lang="en-US" sz="1200" b="1"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Rajiv Gandhi Cancer Institute and Research Centre </a:t>
            </a:r>
            <a:r>
              <a:rPr lang="en-US" sz="1200" dirty="0">
                <a:latin typeface="Times New Roman" pitchFamily="18" charset="0"/>
                <a:cs typeface="Times New Roman" pitchFamily="18" charset="0"/>
              </a:rPr>
              <a:t>The Observed Radiology Departments i.e. PET-SCAN and CT-SCAN  was on Ground Floor  and MRI on 2</a:t>
            </a:r>
            <a:r>
              <a:rPr lang="en-US" sz="1200" baseline="30000" dirty="0">
                <a:latin typeface="Times New Roman" pitchFamily="18" charset="0"/>
                <a:cs typeface="Times New Roman" pitchFamily="18" charset="0"/>
              </a:rPr>
              <a:t>nd</a:t>
            </a:r>
            <a:r>
              <a:rPr lang="en-US" sz="1200" dirty="0">
                <a:latin typeface="Times New Roman" pitchFamily="18" charset="0"/>
                <a:cs typeface="Times New Roman" pitchFamily="18" charset="0"/>
              </a:rPr>
              <a:t> Floor </a:t>
            </a:r>
          </a:p>
          <a:p>
            <a:pPr lvl="1"/>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a:p>
            <a:pPr lvl="1"/>
            <a:r>
              <a:rPr lang="en-US" sz="1200" dirty="0">
                <a:latin typeface="Times New Roman" pitchFamily="18" charset="0"/>
                <a:cs typeface="Times New Roman" pitchFamily="18" charset="0"/>
              </a:rPr>
              <a:t>The Observed Radiology Departments i.e. PET-SCAN and CT-SCAN  was on Ground Floor  and MRI on 2</a:t>
            </a:r>
            <a:r>
              <a:rPr lang="en-US" sz="1200" baseline="30000" dirty="0">
                <a:latin typeface="Times New Roman" pitchFamily="18" charset="0"/>
                <a:cs typeface="Times New Roman" pitchFamily="18" charset="0"/>
              </a:rPr>
              <a:t>nd</a:t>
            </a:r>
            <a:r>
              <a:rPr lang="en-US" sz="1200" dirty="0">
                <a:latin typeface="Times New Roman" pitchFamily="18" charset="0"/>
                <a:cs typeface="Times New Roman" pitchFamily="18" charset="0"/>
              </a:rPr>
              <a:t> Floor . </a:t>
            </a:r>
          </a:p>
          <a:p>
            <a:endParaRPr lang="en-US" sz="800" dirty="0">
              <a:solidFill>
                <a:schemeClr val="tx1"/>
              </a:solidFill>
              <a:latin typeface="Arial" pitchFamily="34" charset="0"/>
              <a:cs typeface="Arial" pitchFamily="34" charset="0"/>
            </a:endParaRPr>
          </a:p>
          <a:p>
            <a:pPr lvl="0"/>
            <a:endParaRPr lang="en-US" sz="1200" dirty="0">
              <a:latin typeface="Times New Roman" pitchFamily="18" charset="0"/>
              <a:cs typeface="Times New Roman" pitchFamily="18" charset="0"/>
            </a:endParaRPr>
          </a:p>
          <a:p>
            <a:pPr marL="0" lvl="0" indent="0" algn="l" rtl="0">
              <a:spcBef>
                <a:spcPts val="0"/>
              </a:spcBef>
              <a:spcAft>
                <a:spcPts val="1600"/>
              </a:spcAft>
              <a:buNone/>
            </a:pPr>
            <a:endParaRPr dirty="0"/>
          </a:p>
        </p:txBody>
      </p:sp>
      <p:sp>
        <p:nvSpPr>
          <p:cNvPr id="287" name="Google Shape;287;p46"/>
          <p:cNvSpPr/>
          <p:nvPr/>
        </p:nvSpPr>
        <p:spPr>
          <a:xfrm>
            <a:off x="8042675" y="244299"/>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09"/>
            <a:ext cx="1456659" cy="5397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46"/>
          <p:cNvSpPr/>
          <p:nvPr/>
        </p:nvSpPr>
        <p:spPr>
          <a:xfrm>
            <a:off x="8042675" y="244299"/>
            <a:ext cx="1773593" cy="2116901"/>
          </a:xfrm>
          <a:custGeom>
            <a:avLst/>
            <a:gdLst/>
            <a:ahLst/>
            <a:cxnLst/>
            <a:rect l="l" t="t" r="r" b="b"/>
            <a:pathLst>
              <a:path w="76022" h="90747" fill="none" extrusionOk="0">
                <a:moveTo>
                  <a:pt x="53307" y="90746"/>
                </a:moveTo>
                <a:lnTo>
                  <a:pt x="22715" y="90746"/>
                </a:lnTo>
                <a:lnTo>
                  <a:pt x="22715" y="90746"/>
                </a:lnTo>
                <a:lnTo>
                  <a:pt x="21574" y="90718"/>
                </a:lnTo>
                <a:lnTo>
                  <a:pt x="20405" y="90635"/>
                </a:lnTo>
                <a:lnTo>
                  <a:pt x="19291" y="90495"/>
                </a:lnTo>
                <a:lnTo>
                  <a:pt x="18150" y="90273"/>
                </a:lnTo>
                <a:lnTo>
                  <a:pt x="17064" y="90022"/>
                </a:lnTo>
                <a:lnTo>
                  <a:pt x="15979" y="89716"/>
                </a:lnTo>
                <a:lnTo>
                  <a:pt x="14949" y="89354"/>
                </a:lnTo>
                <a:lnTo>
                  <a:pt x="13919" y="88965"/>
                </a:lnTo>
                <a:lnTo>
                  <a:pt x="12889" y="88491"/>
                </a:lnTo>
                <a:lnTo>
                  <a:pt x="11915" y="87990"/>
                </a:lnTo>
                <a:lnTo>
                  <a:pt x="10968" y="87434"/>
                </a:lnTo>
                <a:lnTo>
                  <a:pt x="10050" y="86849"/>
                </a:lnTo>
                <a:lnTo>
                  <a:pt x="9159" y="86209"/>
                </a:lnTo>
                <a:lnTo>
                  <a:pt x="8296" y="85541"/>
                </a:lnTo>
                <a:lnTo>
                  <a:pt x="7489" y="84817"/>
                </a:lnTo>
                <a:lnTo>
                  <a:pt x="6681" y="84065"/>
                </a:lnTo>
                <a:lnTo>
                  <a:pt x="5930" y="83286"/>
                </a:lnTo>
                <a:lnTo>
                  <a:pt x="5206" y="82451"/>
                </a:lnTo>
                <a:lnTo>
                  <a:pt x="4538" y="81588"/>
                </a:lnTo>
                <a:lnTo>
                  <a:pt x="3898" y="80697"/>
                </a:lnTo>
                <a:lnTo>
                  <a:pt x="3313" y="79779"/>
                </a:lnTo>
                <a:lnTo>
                  <a:pt x="2756" y="78832"/>
                </a:lnTo>
                <a:lnTo>
                  <a:pt x="2255" y="77858"/>
                </a:lnTo>
                <a:lnTo>
                  <a:pt x="1810" y="76856"/>
                </a:lnTo>
                <a:lnTo>
                  <a:pt x="1393" y="75826"/>
                </a:lnTo>
                <a:lnTo>
                  <a:pt x="1031" y="74768"/>
                </a:lnTo>
                <a:lnTo>
                  <a:pt x="724" y="73682"/>
                </a:lnTo>
                <a:lnTo>
                  <a:pt x="474" y="72597"/>
                </a:lnTo>
                <a:lnTo>
                  <a:pt x="279" y="71483"/>
                </a:lnTo>
                <a:lnTo>
                  <a:pt x="140" y="70342"/>
                </a:lnTo>
                <a:lnTo>
                  <a:pt x="56" y="69201"/>
                </a:lnTo>
                <a:lnTo>
                  <a:pt x="1" y="68032"/>
                </a:lnTo>
                <a:lnTo>
                  <a:pt x="1" y="22715"/>
                </a:lnTo>
                <a:lnTo>
                  <a:pt x="1" y="22715"/>
                </a:lnTo>
                <a:lnTo>
                  <a:pt x="56" y="21546"/>
                </a:lnTo>
                <a:lnTo>
                  <a:pt x="140" y="20404"/>
                </a:lnTo>
                <a:lnTo>
                  <a:pt x="279" y="19263"/>
                </a:lnTo>
                <a:lnTo>
                  <a:pt x="474" y="18150"/>
                </a:lnTo>
                <a:lnTo>
                  <a:pt x="724" y="17064"/>
                </a:lnTo>
                <a:lnTo>
                  <a:pt x="1031" y="15978"/>
                </a:lnTo>
                <a:lnTo>
                  <a:pt x="1393" y="14921"/>
                </a:lnTo>
                <a:lnTo>
                  <a:pt x="1810" y="13891"/>
                </a:lnTo>
                <a:lnTo>
                  <a:pt x="2255" y="12888"/>
                </a:lnTo>
                <a:lnTo>
                  <a:pt x="2756" y="11914"/>
                </a:lnTo>
                <a:lnTo>
                  <a:pt x="3313" y="10968"/>
                </a:lnTo>
                <a:lnTo>
                  <a:pt x="3898" y="10049"/>
                </a:lnTo>
                <a:lnTo>
                  <a:pt x="4538" y="9158"/>
                </a:lnTo>
                <a:lnTo>
                  <a:pt x="5206" y="8296"/>
                </a:lnTo>
                <a:lnTo>
                  <a:pt x="5930" y="7460"/>
                </a:lnTo>
                <a:lnTo>
                  <a:pt x="6681" y="6681"/>
                </a:lnTo>
                <a:lnTo>
                  <a:pt x="7489" y="5929"/>
                </a:lnTo>
                <a:lnTo>
                  <a:pt x="8296" y="5206"/>
                </a:lnTo>
                <a:lnTo>
                  <a:pt x="9159" y="4538"/>
                </a:lnTo>
                <a:lnTo>
                  <a:pt x="10050" y="3897"/>
                </a:lnTo>
                <a:lnTo>
                  <a:pt x="10968" y="3313"/>
                </a:lnTo>
                <a:lnTo>
                  <a:pt x="11915" y="2756"/>
                </a:lnTo>
                <a:lnTo>
                  <a:pt x="12889" y="2255"/>
                </a:lnTo>
                <a:lnTo>
                  <a:pt x="13919" y="1782"/>
                </a:lnTo>
                <a:lnTo>
                  <a:pt x="14949" y="1392"/>
                </a:lnTo>
                <a:lnTo>
                  <a:pt x="15979" y="1030"/>
                </a:lnTo>
                <a:lnTo>
                  <a:pt x="17064" y="724"/>
                </a:lnTo>
                <a:lnTo>
                  <a:pt x="18150" y="474"/>
                </a:lnTo>
                <a:lnTo>
                  <a:pt x="19291" y="251"/>
                </a:lnTo>
                <a:lnTo>
                  <a:pt x="20405" y="112"/>
                </a:lnTo>
                <a:lnTo>
                  <a:pt x="21574" y="28"/>
                </a:lnTo>
                <a:lnTo>
                  <a:pt x="22715" y="0"/>
                </a:lnTo>
                <a:lnTo>
                  <a:pt x="53307" y="0"/>
                </a:lnTo>
                <a:lnTo>
                  <a:pt x="53307" y="0"/>
                </a:lnTo>
                <a:lnTo>
                  <a:pt x="54476" y="28"/>
                </a:lnTo>
                <a:lnTo>
                  <a:pt x="55617" y="112"/>
                </a:lnTo>
                <a:lnTo>
                  <a:pt x="56758" y="251"/>
                </a:lnTo>
                <a:lnTo>
                  <a:pt x="57872" y="474"/>
                </a:lnTo>
                <a:lnTo>
                  <a:pt x="58958" y="724"/>
                </a:lnTo>
                <a:lnTo>
                  <a:pt x="60043" y="1030"/>
                </a:lnTo>
                <a:lnTo>
                  <a:pt x="61101" y="1392"/>
                </a:lnTo>
                <a:lnTo>
                  <a:pt x="62131" y="1782"/>
                </a:lnTo>
                <a:lnTo>
                  <a:pt x="63133" y="2255"/>
                </a:lnTo>
                <a:lnTo>
                  <a:pt x="64107" y="2756"/>
                </a:lnTo>
                <a:lnTo>
                  <a:pt x="65054" y="3313"/>
                </a:lnTo>
                <a:lnTo>
                  <a:pt x="65972" y="3897"/>
                </a:lnTo>
                <a:lnTo>
                  <a:pt x="66863" y="4538"/>
                </a:lnTo>
                <a:lnTo>
                  <a:pt x="67726" y="5206"/>
                </a:lnTo>
                <a:lnTo>
                  <a:pt x="68561" y="5929"/>
                </a:lnTo>
                <a:lnTo>
                  <a:pt x="69340" y="6681"/>
                </a:lnTo>
                <a:lnTo>
                  <a:pt x="70092" y="7460"/>
                </a:lnTo>
                <a:lnTo>
                  <a:pt x="70816" y="8296"/>
                </a:lnTo>
                <a:lnTo>
                  <a:pt x="71484" y="9158"/>
                </a:lnTo>
                <a:lnTo>
                  <a:pt x="72124" y="10049"/>
                </a:lnTo>
                <a:lnTo>
                  <a:pt x="72709" y="10968"/>
                </a:lnTo>
                <a:lnTo>
                  <a:pt x="73265" y="11914"/>
                </a:lnTo>
                <a:lnTo>
                  <a:pt x="73766" y="12888"/>
                </a:lnTo>
                <a:lnTo>
                  <a:pt x="74240" y="13891"/>
                </a:lnTo>
                <a:lnTo>
                  <a:pt x="74629" y="14921"/>
                </a:lnTo>
                <a:lnTo>
                  <a:pt x="74991" y="15978"/>
                </a:lnTo>
                <a:lnTo>
                  <a:pt x="75297" y="17064"/>
                </a:lnTo>
                <a:lnTo>
                  <a:pt x="75548" y="18150"/>
                </a:lnTo>
                <a:lnTo>
                  <a:pt x="75770" y="19263"/>
                </a:lnTo>
                <a:lnTo>
                  <a:pt x="75910" y="20404"/>
                </a:lnTo>
                <a:lnTo>
                  <a:pt x="75993" y="21546"/>
                </a:lnTo>
                <a:lnTo>
                  <a:pt x="76021" y="22715"/>
                </a:lnTo>
                <a:lnTo>
                  <a:pt x="76021" y="68032"/>
                </a:lnTo>
                <a:lnTo>
                  <a:pt x="76021" y="68032"/>
                </a:lnTo>
                <a:lnTo>
                  <a:pt x="75993" y="69201"/>
                </a:lnTo>
                <a:lnTo>
                  <a:pt x="75910" y="70342"/>
                </a:lnTo>
                <a:lnTo>
                  <a:pt x="75770" y="71483"/>
                </a:lnTo>
                <a:lnTo>
                  <a:pt x="75548" y="72597"/>
                </a:lnTo>
                <a:lnTo>
                  <a:pt x="75297" y="73682"/>
                </a:lnTo>
                <a:lnTo>
                  <a:pt x="74991" y="74768"/>
                </a:lnTo>
                <a:lnTo>
                  <a:pt x="74629" y="75826"/>
                </a:lnTo>
                <a:lnTo>
                  <a:pt x="74240" y="76856"/>
                </a:lnTo>
                <a:lnTo>
                  <a:pt x="73766" y="77858"/>
                </a:lnTo>
                <a:lnTo>
                  <a:pt x="73265" y="78832"/>
                </a:lnTo>
                <a:lnTo>
                  <a:pt x="72709" y="79779"/>
                </a:lnTo>
                <a:lnTo>
                  <a:pt x="72124" y="80697"/>
                </a:lnTo>
                <a:lnTo>
                  <a:pt x="71484" y="81588"/>
                </a:lnTo>
                <a:lnTo>
                  <a:pt x="70816" y="82451"/>
                </a:lnTo>
                <a:lnTo>
                  <a:pt x="70092" y="83286"/>
                </a:lnTo>
                <a:lnTo>
                  <a:pt x="69340" y="84065"/>
                </a:lnTo>
                <a:lnTo>
                  <a:pt x="68561" y="84817"/>
                </a:lnTo>
                <a:lnTo>
                  <a:pt x="67726" y="85541"/>
                </a:lnTo>
                <a:lnTo>
                  <a:pt x="66863" y="86209"/>
                </a:lnTo>
                <a:lnTo>
                  <a:pt x="65972" y="86849"/>
                </a:lnTo>
                <a:lnTo>
                  <a:pt x="65054" y="87434"/>
                </a:lnTo>
                <a:lnTo>
                  <a:pt x="64107" y="87990"/>
                </a:lnTo>
                <a:lnTo>
                  <a:pt x="63133" y="88491"/>
                </a:lnTo>
                <a:lnTo>
                  <a:pt x="62131" y="88965"/>
                </a:lnTo>
                <a:lnTo>
                  <a:pt x="61101" y="89354"/>
                </a:lnTo>
                <a:lnTo>
                  <a:pt x="60043" y="89716"/>
                </a:lnTo>
                <a:lnTo>
                  <a:pt x="58958" y="90022"/>
                </a:lnTo>
                <a:lnTo>
                  <a:pt x="57872" y="90273"/>
                </a:lnTo>
                <a:lnTo>
                  <a:pt x="56758" y="90495"/>
                </a:lnTo>
                <a:lnTo>
                  <a:pt x="55617" y="90635"/>
                </a:lnTo>
                <a:lnTo>
                  <a:pt x="54476" y="90718"/>
                </a:lnTo>
                <a:lnTo>
                  <a:pt x="53307" y="90746"/>
                </a:lnTo>
                <a:lnTo>
                  <a:pt x="53307" y="90746"/>
                </a:ln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8" name="Google Shape;288;p46"/>
          <p:cNvCxnSpPr/>
          <p:nvPr/>
        </p:nvCxnSpPr>
        <p:spPr>
          <a:xfrm>
            <a:off x="780087" y="3679913"/>
            <a:ext cx="2137500" cy="0"/>
          </a:xfrm>
          <a:prstGeom prst="straightConnector1">
            <a:avLst/>
          </a:prstGeom>
          <a:noFill/>
          <a:ln w="19050" cap="flat" cmpd="sng">
            <a:solidFill>
              <a:srgbClr val="DADACE"/>
            </a:solidFill>
            <a:prstDash val="solid"/>
            <a:round/>
            <a:headEnd type="none" w="med" len="med"/>
            <a:tailEnd type="none" w="med" len="med"/>
          </a:ln>
        </p:spPr>
      </p:cxnSp>
      <p:pic>
        <p:nvPicPr>
          <p:cNvPr id="9" name="Picture 8">
            <a:extLst>
              <a:ext uri="{FF2B5EF4-FFF2-40B4-BE49-F238E27FC236}">
                <a16:creationId xmlns=""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309"/>
            <a:ext cx="1286540" cy="53971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73666132"/>
              </p:ext>
            </p:extLst>
          </p:nvPr>
        </p:nvGraphicFramePr>
        <p:xfrm>
          <a:off x="280555" y="681978"/>
          <a:ext cx="8648916" cy="1679222"/>
        </p:xfrm>
        <a:graphic>
          <a:graphicData uri="http://schemas.openxmlformats.org/drawingml/2006/table">
            <a:tbl>
              <a:tblPr firstRow="1" firstCol="1" bandRow="1">
                <a:tableStyleId>{5D4F0FF1-9BCB-4F77-A7EB-CB2CC291F9E9}</a:tableStyleId>
              </a:tblPr>
              <a:tblGrid>
                <a:gridCol w="1788411">
                  <a:extLst>
                    <a:ext uri="{9D8B030D-6E8A-4147-A177-3AD203B41FA5}">
                      <a16:colId xmlns="" xmlns:a16="http://schemas.microsoft.com/office/drawing/2014/main" val="20000"/>
                    </a:ext>
                  </a:extLst>
                </a:gridCol>
                <a:gridCol w="1944984">
                  <a:extLst>
                    <a:ext uri="{9D8B030D-6E8A-4147-A177-3AD203B41FA5}">
                      <a16:colId xmlns="" xmlns:a16="http://schemas.microsoft.com/office/drawing/2014/main" val="20001"/>
                    </a:ext>
                  </a:extLst>
                </a:gridCol>
                <a:gridCol w="1634448">
                  <a:extLst>
                    <a:ext uri="{9D8B030D-6E8A-4147-A177-3AD203B41FA5}">
                      <a16:colId xmlns="" xmlns:a16="http://schemas.microsoft.com/office/drawing/2014/main" val="20002"/>
                    </a:ext>
                  </a:extLst>
                </a:gridCol>
                <a:gridCol w="1724043">
                  <a:extLst>
                    <a:ext uri="{9D8B030D-6E8A-4147-A177-3AD203B41FA5}">
                      <a16:colId xmlns="" xmlns:a16="http://schemas.microsoft.com/office/drawing/2014/main" val="20003"/>
                    </a:ext>
                  </a:extLst>
                </a:gridCol>
                <a:gridCol w="1557030">
                  <a:extLst>
                    <a:ext uri="{9D8B030D-6E8A-4147-A177-3AD203B41FA5}">
                      <a16:colId xmlns="" xmlns:a16="http://schemas.microsoft.com/office/drawing/2014/main" val="20004"/>
                    </a:ext>
                  </a:extLst>
                </a:gridCol>
              </a:tblGrid>
              <a:tr h="209903">
                <a:tc>
                  <a:txBody>
                    <a:bodyPr/>
                    <a:lstStyle/>
                    <a:p>
                      <a:pPr marL="0" marR="0">
                        <a:spcBef>
                          <a:spcPts val="0"/>
                        </a:spcBef>
                        <a:spcAft>
                          <a:spcPts val="0"/>
                        </a:spcAft>
                        <a:tabLst>
                          <a:tab pos="2477135" algn="l"/>
                        </a:tabLst>
                      </a:pPr>
                      <a:r>
                        <a:rPr lang="en-US" sz="1200" dirty="0">
                          <a:effectLst/>
                        </a:rPr>
                        <a:t>Define Phase</a:t>
                      </a:r>
                      <a:endParaRPr lang="en-US" sz="1100" dirty="0">
                        <a:effectLst/>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spcBef>
                          <a:spcPts val="0"/>
                        </a:spcBef>
                        <a:spcAft>
                          <a:spcPts val="0"/>
                        </a:spcAft>
                        <a:tabLst>
                          <a:tab pos="2477135" algn="l"/>
                        </a:tabLst>
                      </a:pPr>
                      <a:r>
                        <a:rPr lang="en-US" sz="1200" dirty="0">
                          <a:effectLst/>
                        </a:rPr>
                        <a:t>Measure Phase</a:t>
                      </a:r>
                      <a:endParaRPr lang="en-US" sz="1100" dirty="0">
                        <a:effectLst/>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spcBef>
                          <a:spcPts val="0"/>
                        </a:spcBef>
                        <a:spcAft>
                          <a:spcPts val="0"/>
                        </a:spcAft>
                        <a:tabLst>
                          <a:tab pos="2477135" algn="l"/>
                        </a:tabLst>
                      </a:pPr>
                      <a:r>
                        <a:rPr lang="en-US" sz="1200" dirty="0">
                          <a:effectLst/>
                        </a:rPr>
                        <a:t>Analysis Phase</a:t>
                      </a:r>
                      <a:endParaRPr lang="en-US" sz="1100" dirty="0">
                        <a:effectLst/>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spcBef>
                          <a:spcPts val="0"/>
                        </a:spcBef>
                        <a:spcAft>
                          <a:spcPts val="0"/>
                        </a:spcAft>
                        <a:tabLst>
                          <a:tab pos="2477135" algn="l"/>
                        </a:tabLst>
                      </a:pPr>
                      <a:r>
                        <a:rPr lang="en-US" sz="1200" dirty="0">
                          <a:effectLst/>
                        </a:rPr>
                        <a:t>Improvement Phase</a:t>
                      </a:r>
                      <a:endParaRPr lang="en-US" sz="1100" dirty="0">
                        <a:effectLst/>
                        <a:latin typeface="Times New Roman"/>
                        <a:ea typeface="Times New Roman"/>
                        <a:cs typeface="Times New Roman"/>
                      </a:endParaRPr>
                    </a:p>
                  </a:txBody>
                  <a:tcPr marL="68580" marR="68580" marT="0" marB="0">
                    <a:solidFill>
                      <a:schemeClr val="accent3">
                        <a:lumMod val="75000"/>
                      </a:schemeClr>
                    </a:solidFill>
                  </a:tcPr>
                </a:tc>
                <a:tc>
                  <a:txBody>
                    <a:bodyPr/>
                    <a:lstStyle/>
                    <a:p>
                      <a:pPr marL="0" marR="0">
                        <a:spcBef>
                          <a:spcPts val="0"/>
                        </a:spcBef>
                        <a:spcAft>
                          <a:spcPts val="0"/>
                        </a:spcAft>
                        <a:tabLst>
                          <a:tab pos="2477135" algn="l"/>
                        </a:tabLst>
                      </a:pPr>
                      <a:r>
                        <a:rPr lang="en-US" sz="1200" dirty="0">
                          <a:effectLst/>
                        </a:rPr>
                        <a:t>Control Phase </a:t>
                      </a:r>
                      <a:endParaRPr lang="en-US" sz="1100" dirty="0">
                        <a:effectLst/>
                        <a:latin typeface="Times New Roman"/>
                        <a:ea typeface="Times New Roman"/>
                        <a:cs typeface="Times New Roman"/>
                      </a:endParaRPr>
                    </a:p>
                  </a:txBody>
                  <a:tcPr marL="68580" marR="68580" marT="0" marB="0">
                    <a:solidFill>
                      <a:schemeClr val="accent3">
                        <a:lumMod val="75000"/>
                      </a:schemeClr>
                    </a:solidFill>
                  </a:tcPr>
                </a:tc>
                <a:extLst>
                  <a:ext uri="{0D108BD9-81ED-4DB2-BD59-A6C34878D82A}">
                    <a16:rowId xmlns="" xmlns:a16="http://schemas.microsoft.com/office/drawing/2014/main" val="10000"/>
                  </a:ext>
                </a:extLst>
              </a:tr>
              <a:tr h="1469319">
                <a:tc>
                  <a:txBody>
                    <a:bodyPr/>
                    <a:lstStyle/>
                    <a:p>
                      <a:pPr marL="342900" lvl="0" indent="-342900">
                        <a:buFont typeface="+mj-lt"/>
                        <a:buAutoNum type="arabicPeriod"/>
                        <a:tabLst>
                          <a:tab pos="2477135" algn="l"/>
                        </a:tabLst>
                      </a:pPr>
                      <a:r>
                        <a:rPr lang="en-US" sz="1200" dirty="0">
                          <a:effectLst/>
                        </a:rPr>
                        <a:t>SIPOC </a:t>
                      </a:r>
                      <a:endParaRPr lang="en-US" sz="1100" dirty="0">
                        <a:effectLst/>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tab pos="2477135" algn="l"/>
                        </a:tabLst>
                        <a:defRPr/>
                      </a:pPr>
                      <a:r>
                        <a:rPr lang="en-US" sz="1200" dirty="0" smtClean="0">
                          <a:effectLst/>
                        </a:rPr>
                        <a:t>Voice of Customers </a:t>
                      </a:r>
                      <a:endParaRPr lang="en-US" sz="1200" dirty="0" smtClean="0">
                        <a:effectLst/>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tab pos="2477135" algn="l"/>
                        </a:tabLst>
                        <a:defRPr/>
                      </a:pPr>
                      <a:r>
                        <a:rPr lang="en-US" sz="1200" dirty="0" smtClean="0">
                          <a:effectLst/>
                          <a:latin typeface="+mn-lt"/>
                          <a:cs typeface="Times New Roman" pitchFamily="18" charset="0"/>
                        </a:rPr>
                        <a:t>Process Mapping </a:t>
                      </a:r>
                      <a:endParaRPr lang="en-US" sz="1200" dirty="0" smtClean="0">
                        <a:effectLst/>
                        <a:latin typeface="+mn-lt"/>
                        <a:cs typeface="Times New Roman" pitchFamily="18" charset="0"/>
                      </a:endParaRPr>
                    </a:p>
                    <a:p>
                      <a:pPr marL="342900" lvl="0" indent="-342900">
                        <a:buFont typeface="+mj-lt"/>
                        <a:buAutoNum type="arabicPeriod"/>
                        <a:tabLst>
                          <a:tab pos="2477135" algn="l"/>
                        </a:tabLst>
                      </a:pPr>
                      <a:endParaRPr lang="en-US" sz="1100" dirty="0">
                        <a:effectLst/>
                        <a:latin typeface="+mn-lt"/>
                      </a:endParaRPr>
                    </a:p>
                  </a:txBody>
                  <a:tcPr marL="68580" marR="68580" marT="0" marB="0">
                    <a:solidFill>
                      <a:schemeClr val="bg1"/>
                    </a:solidFill>
                  </a:tcPr>
                </a:tc>
                <a:tc>
                  <a:txBody>
                    <a:bodyPr/>
                    <a:lstStyle/>
                    <a:p>
                      <a:pPr marL="342900" lvl="0" indent="-342900">
                        <a:buFont typeface="+mj-lt"/>
                        <a:buAutoNum type="arabicPeriod"/>
                        <a:tabLst>
                          <a:tab pos="2477135" algn="l"/>
                        </a:tabLst>
                      </a:pPr>
                      <a:r>
                        <a:rPr lang="en-US" sz="1200" dirty="0" smtClean="0">
                          <a:effectLst/>
                        </a:rPr>
                        <a:t>Critical </a:t>
                      </a:r>
                      <a:r>
                        <a:rPr lang="en-US" sz="1200" dirty="0">
                          <a:effectLst/>
                        </a:rPr>
                        <a:t>to quality </a:t>
                      </a:r>
                      <a:endParaRPr lang="en-US" sz="1100" dirty="0">
                        <a:effectLst/>
                      </a:endParaRPr>
                    </a:p>
                    <a:p>
                      <a:pPr marL="342900" lvl="0" indent="-342900">
                        <a:buFont typeface="+mj-lt"/>
                        <a:buAutoNum type="arabicPeriod"/>
                        <a:tabLst>
                          <a:tab pos="2477135" algn="l"/>
                        </a:tabLst>
                      </a:pPr>
                      <a:r>
                        <a:rPr lang="en-US" sz="1200" dirty="0">
                          <a:effectLst/>
                        </a:rPr>
                        <a:t>Data Collection Plan </a:t>
                      </a:r>
                      <a:endParaRPr lang="en-US" sz="1100" dirty="0">
                        <a:effectLst/>
                        <a:latin typeface="Calibri"/>
                        <a:cs typeface="Times New Roman"/>
                      </a:endParaRPr>
                    </a:p>
                  </a:txBody>
                  <a:tcPr marL="68580" marR="68580" marT="0" marB="0">
                    <a:solidFill>
                      <a:schemeClr val="bg1"/>
                    </a:solidFill>
                  </a:tcPr>
                </a:tc>
                <a:tc>
                  <a:txBody>
                    <a:bodyPr/>
                    <a:lstStyle/>
                    <a:p>
                      <a:pPr marL="342900" lvl="0" indent="-342900">
                        <a:buFont typeface="+mj-lt"/>
                        <a:buAutoNum type="arabicPeriod"/>
                        <a:tabLst>
                          <a:tab pos="2477135" algn="l"/>
                        </a:tabLst>
                      </a:pPr>
                      <a:r>
                        <a:rPr lang="en-US" sz="1200" dirty="0">
                          <a:effectLst/>
                        </a:rPr>
                        <a:t>Fishbone Analysis </a:t>
                      </a:r>
                      <a:endParaRPr lang="en-US" sz="1100" dirty="0">
                        <a:effectLst/>
                      </a:endParaRPr>
                    </a:p>
                    <a:p>
                      <a:pPr marL="342900" lvl="0" indent="-342900">
                        <a:buFont typeface="+mj-lt"/>
                        <a:buAutoNum type="arabicPeriod"/>
                        <a:tabLst>
                          <a:tab pos="2477135" algn="l"/>
                        </a:tabLst>
                      </a:pPr>
                      <a:r>
                        <a:rPr lang="en-US" sz="1200" dirty="0">
                          <a:effectLst/>
                        </a:rPr>
                        <a:t>Data Analysis </a:t>
                      </a:r>
                      <a:endParaRPr lang="en-US" sz="1100" dirty="0">
                        <a:effectLst/>
                      </a:endParaRPr>
                    </a:p>
                    <a:p>
                      <a:pPr marL="342900" lvl="0" indent="-342900">
                        <a:buFont typeface="+mj-lt"/>
                        <a:buAutoNum type="arabicPeriod"/>
                        <a:tabLst>
                          <a:tab pos="2477135" algn="l"/>
                        </a:tabLst>
                      </a:pPr>
                      <a:r>
                        <a:rPr lang="en-US" sz="1200" dirty="0">
                          <a:effectLst/>
                        </a:rPr>
                        <a:t>Process Analysis </a:t>
                      </a:r>
                      <a:endParaRPr lang="en-US" sz="1100" dirty="0">
                        <a:effectLst/>
                      </a:endParaRPr>
                    </a:p>
                    <a:p>
                      <a:pPr marL="342900" lvl="0" indent="-342900">
                        <a:buFont typeface="+mj-lt"/>
                        <a:buAutoNum type="arabicPeriod"/>
                        <a:tabLst>
                          <a:tab pos="2477135" algn="l"/>
                        </a:tabLst>
                      </a:pPr>
                      <a:r>
                        <a:rPr lang="en-US" sz="1200" dirty="0">
                          <a:effectLst/>
                        </a:rPr>
                        <a:t>Summary Of Problems </a:t>
                      </a:r>
                      <a:endParaRPr lang="en-US" sz="1100" dirty="0">
                        <a:effectLst/>
                        <a:latin typeface="Calibri"/>
                        <a:cs typeface="Times New Roman"/>
                      </a:endParaRPr>
                    </a:p>
                  </a:txBody>
                  <a:tcPr marL="68580" marR="68580" marT="0" marB="0">
                    <a:solidFill>
                      <a:schemeClr val="bg1"/>
                    </a:solidFill>
                  </a:tcPr>
                </a:tc>
                <a:tc>
                  <a:txBody>
                    <a:bodyPr/>
                    <a:lstStyle/>
                    <a:p>
                      <a:pPr marL="342900" lvl="0" indent="-342900">
                        <a:buFont typeface="+mj-lt"/>
                        <a:buAutoNum type="arabicPeriod"/>
                        <a:tabLst>
                          <a:tab pos="2477135" algn="l"/>
                        </a:tabLst>
                      </a:pPr>
                      <a:r>
                        <a:rPr lang="en-US" sz="1200" dirty="0" smtClean="0">
                          <a:effectLst/>
                        </a:rPr>
                        <a:t>Recommendations</a:t>
                      </a:r>
                      <a:endParaRPr lang="en-US" sz="1100" dirty="0">
                        <a:effectLst/>
                      </a:endParaRPr>
                    </a:p>
                    <a:p>
                      <a:pPr marL="342900" lvl="0" indent="-342900">
                        <a:buFont typeface="+mj-lt"/>
                        <a:buAutoNum type="arabicPeriod"/>
                        <a:tabLst>
                          <a:tab pos="2477135" algn="l"/>
                        </a:tabLst>
                      </a:pPr>
                      <a:r>
                        <a:rPr lang="en-US" sz="1200" dirty="0">
                          <a:effectLst/>
                        </a:rPr>
                        <a:t>Improvement Plan</a:t>
                      </a:r>
                      <a:endParaRPr lang="en-US" sz="1100" dirty="0">
                        <a:effectLst/>
                        <a:latin typeface="Calibri"/>
                        <a:cs typeface="Times New Roman"/>
                      </a:endParaRPr>
                    </a:p>
                  </a:txBody>
                  <a:tcPr marL="68580" marR="68580" marT="0" marB="0">
                    <a:solidFill>
                      <a:schemeClr val="bg1"/>
                    </a:solidFill>
                  </a:tcPr>
                </a:tc>
                <a:tc>
                  <a:txBody>
                    <a:bodyPr/>
                    <a:lstStyle/>
                    <a:p>
                      <a:pPr marL="342900" lvl="0" indent="-342900">
                        <a:buFont typeface="+mj-lt"/>
                        <a:buAutoNum type="arabicPeriod"/>
                        <a:tabLst>
                          <a:tab pos="2477135" algn="l"/>
                        </a:tabLst>
                      </a:pPr>
                      <a:r>
                        <a:rPr lang="en-US" sz="1200" dirty="0">
                          <a:effectLst/>
                        </a:rPr>
                        <a:t>Continuous Monitoring and training of staff </a:t>
                      </a:r>
                      <a:endParaRPr lang="en-US" sz="1100" dirty="0">
                        <a:effectLst/>
                        <a:latin typeface="Calibri"/>
                        <a:cs typeface="Times New Roman"/>
                      </a:endParaRPr>
                    </a:p>
                  </a:txBody>
                  <a:tcPr marL="68580" marR="68580" marT="0" marB="0">
                    <a:solidFill>
                      <a:schemeClr val="bg1"/>
                    </a:solidFill>
                  </a:tcPr>
                </a:tc>
                <a:extLst>
                  <a:ext uri="{0D108BD9-81ED-4DB2-BD59-A6C34878D82A}">
                    <a16:rowId xmlns="" xmlns:a16="http://schemas.microsoft.com/office/drawing/2014/main" val="10001"/>
                  </a:ext>
                </a:extLst>
              </a:tr>
            </a:tbl>
          </a:graphicData>
        </a:graphic>
      </p:graphicFrame>
      <p:sp>
        <p:nvSpPr>
          <p:cNvPr id="3" name="Rectangle 1"/>
          <p:cNvSpPr>
            <a:spLocks noGrp="1" noChangeArrowheads="1"/>
          </p:cNvSpPr>
          <p:nvPr>
            <p:ph type="subTitle" idx="1"/>
          </p:nvPr>
        </p:nvSpPr>
        <p:spPr bwMode="auto">
          <a:xfrm>
            <a:off x="1456659" y="309046"/>
            <a:ext cx="68499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355600" algn="l"/>
              </a:tabLst>
            </a:pPr>
            <a:r>
              <a:rPr kumimoji="0" lang="en-US"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Study Framework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DMAIC was used in the study framework. Here DMAIC theory was applied .</a:t>
            </a:r>
            <a:r>
              <a:rPr kumimoji="0" lang="en-US"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70120" y="2532176"/>
            <a:ext cx="8899451" cy="2492990"/>
          </a:xfrm>
          <a:prstGeom prst="rect">
            <a:avLst/>
          </a:prstGeom>
        </p:spPr>
        <p:txBody>
          <a:bodyPr wrap="square">
            <a:spAutoFit/>
          </a:bodyPr>
          <a:lstStyle/>
          <a:p>
            <a:pPr lvl="0"/>
            <a:r>
              <a:rPr lang="en-US" sz="1200" b="1" u="sng" dirty="0">
                <a:latin typeface="Times New Roman" pitchFamily="18" charset="0"/>
                <a:cs typeface="Times New Roman" pitchFamily="18" charset="0"/>
              </a:rPr>
              <a:t>Exclusion Criteria</a:t>
            </a:r>
            <a:r>
              <a:rPr lang="en-US" sz="1200" b="1" dirty="0">
                <a:latin typeface="Times New Roman" pitchFamily="18" charset="0"/>
                <a:cs typeface="Times New Roman" pitchFamily="18" charset="0"/>
              </a:rPr>
              <a:t> </a:t>
            </a:r>
            <a:r>
              <a:rPr lang="en-US" sz="1200" dirty="0">
                <a:latin typeface="Times New Roman" pitchFamily="18" charset="0"/>
                <a:cs typeface="Times New Roman" pitchFamily="18" charset="0"/>
              </a:rPr>
              <a:t>: Sundays and gazette </a:t>
            </a:r>
            <a:r>
              <a:rPr lang="en-US" sz="1200" dirty="0" smtClean="0">
                <a:latin typeface="Times New Roman" pitchFamily="18" charset="0"/>
                <a:cs typeface="Times New Roman" pitchFamily="18" charset="0"/>
              </a:rPr>
              <a:t>holidays , Patients  tested after 6:00 PM till 8 :00 AM of next day  were </a:t>
            </a:r>
            <a:r>
              <a:rPr lang="en-US" sz="1200" dirty="0">
                <a:latin typeface="Times New Roman" pitchFamily="18" charset="0"/>
                <a:cs typeface="Times New Roman" pitchFamily="18" charset="0"/>
              </a:rPr>
              <a:t>excluded from the observations </a:t>
            </a:r>
            <a:r>
              <a:rPr lang="en-US" sz="1200" dirty="0" smtClean="0">
                <a:latin typeface="Times New Roman" pitchFamily="18" charset="0"/>
                <a:cs typeface="Times New Roman" pitchFamily="18" charset="0"/>
              </a:rPr>
              <a:t>, Emergency patients , Old patients </a:t>
            </a:r>
            <a:endParaRPr lang="en-US"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p>
          <a:p>
            <a:pPr lvl="0"/>
            <a:r>
              <a:rPr lang="en-US" sz="1200" b="1" u="sng" dirty="0">
                <a:latin typeface="Times New Roman" pitchFamily="18" charset="0"/>
                <a:cs typeface="Times New Roman" pitchFamily="18" charset="0"/>
              </a:rPr>
              <a:t>Inclusion Criteria </a:t>
            </a:r>
            <a:r>
              <a:rPr lang="en-US" sz="1200" dirty="0">
                <a:latin typeface="Times New Roman" pitchFamily="18" charset="0"/>
                <a:cs typeface="Times New Roman" pitchFamily="18" charset="0"/>
              </a:rPr>
              <a:t>: </a:t>
            </a:r>
          </a:p>
          <a:p>
            <a:r>
              <a:rPr lang="en-US" sz="1200" dirty="0">
                <a:latin typeface="Times New Roman" pitchFamily="18" charset="0"/>
                <a:cs typeface="Times New Roman" pitchFamily="18" charset="0"/>
              </a:rPr>
              <a:t> </a:t>
            </a:r>
          </a:p>
          <a:p>
            <a:pPr marL="171450" lvl="0" indent="-171450">
              <a:buFont typeface="Arial" pitchFamily="34" charset="0"/>
              <a:buChar char="•"/>
            </a:pPr>
            <a:r>
              <a:rPr lang="en-US" sz="1200" dirty="0">
                <a:latin typeface="Times New Roman" pitchFamily="18" charset="0"/>
                <a:cs typeface="Times New Roman" pitchFamily="18" charset="0"/>
              </a:rPr>
              <a:t> </a:t>
            </a:r>
            <a:r>
              <a:rPr lang="en-US" sz="1200" b="1" u="sng" dirty="0">
                <a:latin typeface="Times New Roman" pitchFamily="18" charset="0"/>
                <a:cs typeface="Times New Roman" pitchFamily="18" charset="0"/>
              </a:rPr>
              <a:t>The variables chosen were the –  </a:t>
            </a:r>
            <a:endParaRPr lang="en-US" sz="1200" b="1" u="sng" dirty="0" smtClean="0">
              <a:latin typeface="Times New Roman" pitchFamily="18" charset="0"/>
              <a:cs typeface="Times New Roman" pitchFamily="18" charset="0"/>
            </a:endParaRPr>
          </a:p>
          <a:p>
            <a:pPr marL="171450" lvl="0" indent="-171450">
              <a:buFont typeface="Arial" pitchFamily="34" charset="0"/>
              <a:buChar char="•"/>
            </a:pP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For PET-SCAN) -OPD/IPD , In-Time ,  Injection Time , Scanning Time , Reporting Time  , </a:t>
            </a:r>
            <a:endParaRPr lang="en-US" sz="1200" dirty="0" smtClean="0">
              <a:latin typeface="Times New Roman" pitchFamily="18" charset="0"/>
              <a:cs typeface="Times New Roman" pitchFamily="18" charset="0"/>
            </a:endParaRPr>
          </a:p>
          <a:p>
            <a:pPr marL="171450" lvl="0" indent="-171450">
              <a:buFont typeface="Arial" pitchFamily="34" charset="0"/>
              <a:buChar char="•"/>
            </a:pPr>
            <a:r>
              <a:rPr lang="en-US" sz="1200" dirty="0" smtClean="0">
                <a:latin typeface="Times New Roman" pitchFamily="18" charset="0"/>
                <a:cs typeface="Times New Roman" pitchFamily="18" charset="0"/>
              </a:rPr>
              <a:t>(</a:t>
            </a:r>
            <a:r>
              <a:rPr lang="en-US" sz="1200" dirty="0">
                <a:latin typeface="Times New Roman" pitchFamily="18" charset="0"/>
                <a:cs typeface="Times New Roman" pitchFamily="18" charset="0"/>
              </a:rPr>
              <a:t>For CT and MRI )- OPD/IPD , In –time , Scanning Time , Reporting Time , Reports Approval Time and Reports validation time  .</a:t>
            </a:r>
          </a:p>
          <a:p>
            <a:pPr marL="171450" lvl="0" indent="-171450">
              <a:buFont typeface="Arial" pitchFamily="34" charset="0"/>
              <a:buChar char="•"/>
            </a:pPr>
            <a:r>
              <a:rPr lang="en-US" sz="1200" dirty="0">
                <a:latin typeface="Times New Roman" pitchFamily="18" charset="0"/>
                <a:cs typeface="Times New Roman" pitchFamily="18" charset="0"/>
              </a:rPr>
              <a:t>Scheduled Patients ( OPD , IPD </a:t>
            </a:r>
            <a:r>
              <a:rPr lang="en-US" sz="1200" dirty="0" smtClean="0">
                <a:latin typeface="Times New Roman" pitchFamily="18" charset="0"/>
                <a:cs typeface="Times New Roman" pitchFamily="18" charset="0"/>
              </a:rPr>
              <a:t>)</a:t>
            </a:r>
          </a:p>
          <a:p>
            <a:pPr marL="171450" lvl="0" indent="-171450">
              <a:buFont typeface="Arial" pitchFamily="34" charset="0"/>
              <a:buChar char="•"/>
            </a:pPr>
            <a:r>
              <a:rPr lang="en-US" sz="1200" dirty="0" smtClean="0">
                <a:latin typeface="Times New Roman" pitchFamily="18" charset="0"/>
                <a:cs typeface="Times New Roman" pitchFamily="18" charset="0"/>
              </a:rPr>
              <a:t>Urgent </a:t>
            </a:r>
            <a:r>
              <a:rPr lang="en-US" sz="1200" dirty="0">
                <a:latin typeface="Times New Roman" pitchFamily="18" charset="0"/>
                <a:cs typeface="Times New Roman" pitchFamily="18" charset="0"/>
              </a:rPr>
              <a:t>case IPD patient was preferred over the scheduled OPD case . </a:t>
            </a:r>
            <a:endParaRPr lang="en-US" sz="1200" dirty="0" smtClean="0">
              <a:latin typeface="Times New Roman" pitchFamily="18" charset="0"/>
              <a:cs typeface="Times New Roman" pitchFamily="18" charset="0"/>
            </a:endParaRPr>
          </a:p>
          <a:p>
            <a:pPr marL="171450" lvl="0" indent="-171450">
              <a:buFont typeface="Arial" pitchFamily="34" charset="0"/>
              <a:buChar char="•"/>
            </a:pPr>
            <a:r>
              <a:rPr lang="en-US" sz="1200" dirty="0" smtClean="0">
                <a:latin typeface="Times New Roman" pitchFamily="18" charset="0"/>
                <a:cs typeface="Times New Roman" pitchFamily="18" charset="0"/>
              </a:rPr>
              <a:t>New Patients </a:t>
            </a:r>
            <a:endParaRPr lang="en-US" sz="1200" dirty="0" smtClean="0">
              <a:latin typeface="Times New Roman" pitchFamily="18" charset="0"/>
              <a:cs typeface="Times New Roman" pitchFamily="18" charset="0"/>
            </a:endParaRPr>
          </a:p>
          <a:p>
            <a:pPr marL="171450" lvl="0" indent="-171450">
              <a:buFont typeface="Arial" pitchFamily="34" charset="0"/>
              <a:buChar char="•"/>
            </a:pPr>
            <a:r>
              <a:rPr lang="en-US" sz="1200" dirty="0" smtClean="0">
                <a:latin typeface="Times New Roman" pitchFamily="18" charset="0"/>
                <a:cs typeface="Times New Roman" pitchFamily="18" charset="0"/>
              </a:rPr>
              <a:t>Cases </a:t>
            </a:r>
            <a:r>
              <a:rPr lang="en-US" sz="1200" dirty="0">
                <a:latin typeface="Times New Roman" pitchFamily="18" charset="0"/>
                <a:cs typeface="Times New Roman" pitchFamily="18" charset="0"/>
              </a:rPr>
              <a:t>which were performed during </a:t>
            </a:r>
            <a:r>
              <a:rPr lang="en-US" sz="1200" dirty="0" smtClean="0">
                <a:latin typeface="Times New Roman" pitchFamily="18" charset="0"/>
                <a:cs typeface="Times New Roman" pitchFamily="18" charset="0"/>
              </a:rPr>
              <a:t>8:00 </a:t>
            </a:r>
            <a:r>
              <a:rPr lang="en-US" sz="1200" dirty="0">
                <a:latin typeface="Times New Roman" pitchFamily="18" charset="0"/>
                <a:cs typeface="Times New Roman" pitchFamily="18" charset="0"/>
              </a:rPr>
              <a:t>AM – 6:00 PM . </a:t>
            </a:r>
          </a:p>
          <a:p>
            <a:pPr marL="171450" lvl="0" indent="-171450">
              <a:buFont typeface="Arial" pitchFamily="34" charset="0"/>
              <a:buChar char="•"/>
            </a:pPr>
            <a:r>
              <a:rPr lang="en-US" sz="1200" dirty="0">
                <a:latin typeface="Times New Roman" pitchFamily="18" charset="0"/>
                <a:cs typeface="Times New Roman" pitchFamily="18" charset="0"/>
              </a:rPr>
              <a:t>Customers / Patients for feedback </a:t>
            </a:r>
          </a:p>
        </p:txBody>
      </p:sp>
    </p:spTree>
    <p:extLst>
      <p:ext uri="{BB962C8B-B14F-4D97-AF65-F5344CB8AC3E}">
        <p14:creationId xmlns:p14="http://schemas.microsoft.com/office/powerpoint/2010/main" val="2247480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27787862"/>
              </p:ext>
            </p:extLst>
          </p:nvPr>
        </p:nvGraphicFramePr>
        <p:xfrm>
          <a:off x="312697" y="2128548"/>
          <a:ext cx="8478012" cy="2848553"/>
        </p:xfrm>
        <a:graphic>
          <a:graphicData uri="http://schemas.openxmlformats.org/drawingml/2006/table">
            <a:tbl>
              <a:tblPr firstRow="1" firstCol="1" bandRow="1">
                <a:tableStyleId>{5D4F0FF1-9BCB-4F77-A7EB-CB2CC291F9E9}</a:tableStyleId>
              </a:tblPr>
              <a:tblGrid>
                <a:gridCol w="1007126"/>
                <a:gridCol w="2476538"/>
                <a:gridCol w="1155716"/>
                <a:gridCol w="1320820"/>
                <a:gridCol w="1320820"/>
                <a:gridCol w="1196992"/>
              </a:tblGrid>
              <a:tr h="413378">
                <a:tc>
                  <a:txBody>
                    <a:bodyPr/>
                    <a:lstStyle/>
                    <a:p>
                      <a:pPr marL="0" marR="0" algn="ctr">
                        <a:spcBef>
                          <a:spcPts val="0"/>
                        </a:spcBef>
                        <a:spcAft>
                          <a:spcPts val="0"/>
                        </a:spcAft>
                        <a:tabLst>
                          <a:tab pos="2306955" algn="l"/>
                          <a:tab pos="2456180" algn="l"/>
                        </a:tabLst>
                      </a:pPr>
                      <a:r>
                        <a:rPr lang="en-US" sz="1200" u="none" strike="noStrike" dirty="0">
                          <a:effectLst/>
                        </a:rPr>
                        <a:t> </a:t>
                      </a:r>
                      <a:endParaRPr lang="en-US" sz="11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tabLst>
                          <a:tab pos="2306955" algn="l"/>
                          <a:tab pos="2456180" algn="l"/>
                        </a:tabLst>
                      </a:pPr>
                      <a:r>
                        <a:rPr lang="en-US" sz="1200" u="sng">
                          <a:effectLst/>
                        </a:rPr>
                        <a:t>Quality Indicator</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tabLst>
                          <a:tab pos="2306955" algn="l"/>
                          <a:tab pos="2456180" algn="l"/>
                        </a:tabLst>
                      </a:pPr>
                      <a:r>
                        <a:rPr lang="en-US" sz="1200" u="sng">
                          <a:effectLst/>
                        </a:rPr>
                        <a:t>Excellent</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tabLst>
                          <a:tab pos="2306955" algn="l"/>
                          <a:tab pos="2456180" algn="l"/>
                        </a:tabLst>
                      </a:pPr>
                      <a:r>
                        <a:rPr lang="en-US" sz="1200" u="sng">
                          <a:effectLst/>
                        </a:rPr>
                        <a:t>Good</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tabLst>
                          <a:tab pos="2306955" algn="l"/>
                          <a:tab pos="2456180" algn="l"/>
                        </a:tabLst>
                      </a:pPr>
                      <a:r>
                        <a:rPr lang="en-US" sz="1200" u="sng">
                          <a:effectLst/>
                        </a:rPr>
                        <a:t>Average</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tabLst>
                          <a:tab pos="2306955" algn="l"/>
                          <a:tab pos="2456180" algn="l"/>
                        </a:tabLst>
                      </a:pPr>
                      <a:r>
                        <a:rPr lang="en-US" sz="1200" u="sng">
                          <a:effectLst/>
                        </a:rPr>
                        <a:t>Poor</a:t>
                      </a:r>
                      <a:endParaRPr lang="en-US" sz="1100">
                        <a:effectLst/>
                        <a:latin typeface="Times New Roman"/>
                        <a:ea typeface="Times New Roman"/>
                        <a:cs typeface="Times New Roman"/>
                      </a:endParaRPr>
                    </a:p>
                  </a:txBody>
                  <a:tcPr marL="68580" marR="68580" marT="0" marB="0"/>
                </a:tc>
              </a:tr>
              <a:tr h="270575">
                <a:tc>
                  <a:txBody>
                    <a:bodyPr/>
                    <a:lstStyle/>
                    <a:p>
                      <a:pPr marL="0" marR="0" algn="ctr">
                        <a:spcBef>
                          <a:spcPts val="0"/>
                        </a:spcBef>
                        <a:spcAft>
                          <a:spcPts val="0"/>
                        </a:spcAft>
                        <a:tabLst>
                          <a:tab pos="2306955" algn="l"/>
                          <a:tab pos="2456180" algn="l"/>
                        </a:tabLst>
                      </a:pPr>
                      <a:r>
                        <a:rPr lang="en-US" sz="1200">
                          <a:effectLst/>
                        </a:rPr>
                        <a:t>1</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Waiting Time </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20</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41</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8</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1</a:t>
                      </a:r>
                      <a:endParaRPr lang="en-US" sz="1100">
                        <a:effectLst/>
                        <a:latin typeface="Times New Roman"/>
                        <a:ea typeface="Times New Roman"/>
                        <a:cs typeface="Times New Roman"/>
                      </a:endParaRPr>
                    </a:p>
                  </a:txBody>
                  <a:tcPr marL="68580" marR="68580" marT="0" marB="0"/>
                </a:tc>
              </a:tr>
              <a:tr h="270575">
                <a:tc>
                  <a:txBody>
                    <a:bodyPr/>
                    <a:lstStyle/>
                    <a:p>
                      <a:pPr marL="0" marR="0" algn="ctr">
                        <a:spcBef>
                          <a:spcPts val="0"/>
                        </a:spcBef>
                        <a:spcAft>
                          <a:spcPts val="0"/>
                        </a:spcAft>
                        <a:tabLst>
                          <a:tab pos="2306955" algn="l"/>
                          <a:tab pos="2456180" algn="l"/>
                        </a:tabLst>
                      </a:pPr>
                      <a:r>
                        <a:rPr lang="en-US" sz="1200">
                          <a:effectLst/>
                        </a:rPr>
                        <a:t>2</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Quality Housekeeping services </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19</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40</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9</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dirty="0">
                          <a:effectLst/>
                        </a:rPr>
                        <a:t>2</a:t>
                      </a:r>
                      <a:endParaRPr lang="en-US" sz="1100" dirty="0">
                        <a:effectLst/>
                        <a:latin typeface="Times New Roman"/>
                        <a:ea typeface="Times New Roman"/>
                        <a:cs typeface="Times New Roman"/>
                      </a:endParaRPr>
                    </a:p>
                  </a:txBody>
                  <a:tcPr marL="68580" marR="68580" marT="0" marB="0"/>
                </a:tc>
              </a:tr>
              <a:tr h="270575">
                <a:tc>
                  <a:txBody>
                    <a:bodyPr/>
                    <a:lstStyle/>
                    <a:p>
                      <a:pPr marL="0" marR="0" algn="ctr">
                        <a:spcBef>
                          <a:spcPts val="0"/>
                        </a:spcBef>
                        <a:spcAft>
                          <a:spcPts val="0"/>
                        </a:spcAft>
                        <a:tabLst>
                          <a:tab pos="2306955" algn="l"/>
                          <a:tab pos="2456180" algn="l"/>
                        </a:tabLst>
                      </a:pPr>
                      <a:r>
                        <a:rPr lang="en-US" sz="1200" dirty="0">
                          <a:effectLst/>
                        </a:rPr>
                        <a:t>3</a:t>
                      </a:r>
                      <a:endParaRPr lang="en-US" sz="1100" dirty="0">
                        <a:effectLst/>
                        <a:latin typeface="Times New Roman"/>
                        <a:ea typeface="Times New Roman"/>
                        <a:cs typeface="Times New Roman"/>
                      </a:endParaRPr>
                    </a:p>
                  </a:txBody>
                  <a:tcPr marL="68580" marR="68580" marT="0" marB="0">
                    <a:solidFill>
                      <a:schemeClr val="tx2">
                        <a:lumMod val="75000"/>
                      </a:schemeClr>
                    </a:solidFill>
                  </a:tcPr>
                </a:tc>
                <a:tc>
                  <a:txBody>
                    <a:bodyPr/>
                    <a:lstStyle/>
                    <a:p>
                      <a:pPr marL="0" marR="0">
                        <a:spcBef>
                          <a:spcPts val="0"/>
                        </a:spcBef>
                        <a:spcAft>
                          <a:spcPts val="0"/>
                        </a:spcAft>
                        <a:tabLst>
                          <a:tab pos="2306955" algn="l"/>
                          <a:tab pos="2456180" algn="l"/>
                        </a:tabLst>
                      </a:pPr>
                      <a:r>
                        <a:rPr lang="en-US" sz="1200" dirty="0">
                          <a:effectLst/>
                        </a:rPr>
                        <a:t>Report on Time </a:t>
                      </a:r>
                      <a:endParaRPr lang="en-US" sz="1100" dirty="0">
                        <a:effectLst/>
                        <a:latin typeface="Times New Roman"/>
                        <a:ea typeface="Times New Roman"/>
                        <a:cs typeface="Times New Roman"/>
                      </a:endParaRPr>
                    </a:p>
                  </a:txBody>
                  <a:tcPr marL="68580" marR="68580" marT="0" marB="0">
                    <a:solidFill>
                      <a:schemeClr val="tx2">
                        <a:lumMod val="75000"/>
                      </a:schemeClr>
                    </a:solidFill>
                  </a:tcPr>
                </a:tc>
                <a:tc>
                  <a:txBody>
                    <a:bodyPr/>
                    <a:lstStyle/>
                    <a:p>
                      <a:pPr marL="0" marR="0">
                        <a:spcBef>
                          <a:spcPts val="0"/>
                        </a:spcBef>
                        <a:spcAft>
                          <a:spcPts val="0"/>
                        </a:spcAft>
                        <a:tabLst>
                          <a:tab pos="2306955" algn="l"/>
                          <a:tab pos="2456180" algn="l"/>
                        </a:tabLst>
                      </a:pPr>
                      <a:r>
                        <a:rPr lang="en-US" sz="1200" dirty="0">
                          <a:effectLst/>
                        </a:rPr>
                        <a:t>9</a:t>
                      </a:r>
                      <a:endParaRPr lang="en-US" sz="1100" dirty="0">
                        <a:effectLst/>
                        <a:latin typeface="Times New Roman"/>
                        <a:ea typeface="Times New Roman"/>
                        <a:cs typeface="Times New Roman"/>
                      </a:endParaRPr>
                    </a:p>
                  </a:txBody>
                  <a:tcPr marL="68580" marR="68580" marT="0" marB="0">
                    <a:solidFill>
                      <a:schemeClr val="tx2">
                        <a:lumMod val="75000"/>
                      </a:schemeClr>
                    </a:solidFill>
                  </a:tcPr>
                </a:tc>
                <a:tc>
                  <a:txBody>
                    <a:bodyPr/>
                    <a:lstStyle/>
                    <a:p>
                      <a:pPr marL="0" marR="0">
                        <a:spcBef>
                          <a:spcPts val="0"/>
                        </a:spcBef>
                        <a:spcAft>
                          <a:spcPts val="0"/>
                        </a:spcAft>
                        <a:tabLst>
                          <a:tab pos="2306955" algn="l"/>
                          <a:tab pos="2456180" algn="l"/>
                        </a:tabLst>
                      </a:pPr>
                      <a:r>
                        <a:rPr lang="en-US" sz="1200" dirty="0">
                          <a:effectLst/>
                        </a:rPr>
                        <a:t>25</a:t>
                      </a:r>
                      <a:endParaRPr lang="en-US" sz="1100" dirty="0">
                        <a:effectLst/>
                        <a:latin typeface="Times New Roman"/>
                        <a:ea typeface="Times New Roman"/>
                        <a:cs typeface="Times New Roman"/>
                      </a:endParaRPr>
                    </a:p>
                  </a:txBody>
                  <a:tcPr marL="68580" marR="68580" marT="0" marB="0">
                    <a:solidFill>
                      <a:schemeClr val="tx2">
                        <a:lumMod val="75000"/>
                      </a:schemeClr>
                    </a:solidFill>
                  </a:tcPr>
                </a:tc>
                <a:tc>
                  <a:txBody>
                    <a:bodyPr/>
                    <a:lstStyle/>
                    <a:p>
                      <a:pPr marL="0" marR="0">
                        <a:spcBef>
                          <a:spcPts val="0"/>
                        </a:spcBef>
                        <a:spcAft>
                          <a:spcPts val="0"/>
                        </a:spcAft>
                        <a:tabLst>
                          <a:tab pos="2306955" algn="l"/>
                          <a:tab pos="2456180" algn="l"/>
                        </a:tabLst>
                      </a:pPr>
                      <a:r>
                        <a:rPr lang="en-US" sz="1200" dirty="0">
                          <a:effectLst/>
                        </a:rPr>
                        <a:t>30</a:t>
                      </a:r>
                      <a:endParaRPr lang="en-US" sz="1100" dirty="0">
                        <a:effectLst/>
                        <a:latin typeface="Times New Roman"/>
                        <a:ea typeface="Times New Roman"/>
                        <a:cs typeface="Times New Roman"/>
                      </a:endParaRPr>
                    </a:p>
                  </a:txBody>
                  <a:tcPr marL="68580" marR="68580" marT="0" marB="0">
                    <a:solidFill>
                      <a:schemeClr val="tx2">
                        <a:lumMod val="75000"/>
                      </a:schemeClr>
                    </a:solidFill>
                  </a:tcPr>
                </a:tc>
                <a:tc>
                  <a:txBody>
                    <a:bodyPr/>
                    <a:lstStyle/>
                    <a:p>
                      <a:pPr marL="0" marR="0">
                        <a:spcBef>
                          <a:spcPts val="0"/>
                        </a:spcBef>
                        <a:spcAft>
                          <a:spcPts val="0"/>
                        </a:spcAft>
                        <a:tabLst>
                          <a:tab pos="2306955" algn="l"/>
                          <a:tab pos="2456180" algn="l"/>
                        </a:tabLst>
                      </a:pPr>
                      <a:r>
                        <a:rPr lang="en-US" sz="1200" dirty="0">
                          <a:effectLst/>
                        </a:rPr>
                        <a:t>6</a:t>
                      </a:r>
                      <a:endParaRPr lang="en-US" sz="1100" dirty="0">
                        <a:effectLst/>
                        <a:latin typeface="Times New Roman"/>
                        <a:ea typeface="Times New Roman"/>
                        <a:cs typeface="Times New Roman"/>
                      </a:endParaRPr>
                    </a:p>
                  </a:txBody>
                  <a:tcPr marL="68580" marR="68580" marT="0" marB="0">
                    <a:solidFill>
                      <a:schemeClr val="tx2">
                        <a:lumMod val="75000"/>
                      </a:schemeClr>
                    </a:solidFill>
                  </a:tcPr>
                </a:tc>
              </a:tr>
              <a:tr h="541150">
                <a:tc>
                  <a:txBody>
                    <a:bodyPr/>
                    <a:lstStyle/>
                    <a:p>
                      <a:pPr marL="0" marR="0" algn="ctr">
                        <a:spcBef>
                          <a:spcPts val="0"/>
                        </a:spcBef>
                        <a:spcAft>
                          <a:spcPts val="0"/>
                        </a:spcAft>
                        <a:tabLst>
                          <a:tab pos="2306955" algn="l"/>
                          <a:tab pos="2456180" algn="l"/>
                        </a:tabLst>
                      </a:pPr>
                      <a:r>
                        <a:rPr lang="en-US" sz="1200">
                          <a:effectLst/>
                        </a:rPr>
                        <a:t>4</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Communication Skills of staff</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26</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35</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9</a:t>
                      </a:r>
                      <a:endParaRPr lang="en-US" sz="1100">
                        <a:effectLst/>
                      </a:endParaRPr>
                    </a:p>
                    <a:p>
                      <a:pPr marL="0" marR="0">
                        <a:spcBef>
                          <a:spcPts val="0"/>
                        </a:spcBef>
                        <a:spcAft>
                          <a:spcPts val="0"/>
                        </a:spcAft>
                        <a:tabLst>
                          <a:tab pos="2306955" algn="l"/>
                          <a:tab pos="2456180" algn="l"/>
                        </a:tabLst>
                      </a:pPr>
                      <a:r>
                        <a:rPr lang="en-US" sz="1200">
                          <a:effectLst/>
                        </a:rPr>
                        <a:t> </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dirty="0">
                          <a:effectLst/>
                        </a:rPr>
                        <a:t>0</a:t>
                      </a:r>
                      <a:endParaRPr lang="en-US" sz="1100" dirty="0">
                        <a:effectLst/>
                        <a:latin typeface="Times New Roman"/>
                        <a:ea typeface="Times New Roman"/>
                        <a:cs typeface="Times New Roman"/>
                      </a:endParaRPr>
                    </a:p>
                  </a:txBody>
                  <a:tcPr marL="68580" marR="68580" marT="0" marB="0"/>
                </a:tc>
              </a:tr>
              <a:tr h="270575">
                <a:tc>
                  <a:txBody>
                    <a:bodyPr/>
                    <a:lstStyle/>
                    <a:p>
                      <a:pPr marL="0" marR="0" algn="ctr">
                        <a:spcBef>
                          <a:spcPts val="0"/>
                        </a:spcBef>
                        <a:spcAft>
                          <a:spcPts val="0"/>
                        </a:spcAft>
                        <a:tabLst>
                          <a:tab pos="2306955" algn="l"/>
                          <a:tab pos="2456180" algn="l"/>
                        </a:tabLst>
                      </a:pPr>
                      <a:r>
                        <a:rPr lang="en-US" sz="1200">
                          <a:effectLst/>
                        </a:rPr>
                        <a:t>5</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Billing Services </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22</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39</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9</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0</a:t>
                      </a:r>
                      <a:endParaRPr lang="en-US" sz="1100">
                        <a:effectLst/>
                        <a:latin typeface="Times New Roman"/>
                        <a:ea typeface="Times New Roman"/>
                        <a:cs typeface="Times New Roman"/>
                      </a:endParaRPr>
                    </a:p>
                  </a:txBody>
                  <a:tcPr marL="68580" marR="68580" marT="0" marB="0"/>
                </a:tc>
              </a:tr>
              <a:tr h="541150">
                <a:tc>
                  <a:txBody>
                    <a:bodyPr/>
                    <a:lstStyle/>
                    <a:p>
                      <a:pPr marL="0" marR="0" algn="ctr">
                        <a:spcBef>
                          <a:spcPts val="0"/>
                        </a:spcBef>
                        <a:spcAft>
                          <a:spcPts val="0"/>
                        </a:spcAft>
                        <a:tabLst>
                          <a:tab pos="2306955" algn="l"/>
                          <a:tab pos="2456180" algn="l"/>
                        </a:tabLst>
                      </a:pPr>
                      <a:r>
                        <a:rPr lang="en-US" sz="1200">
                          <a:effectLst/>
                        </a:rPr>
                        <a:t>6</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Competency of Doctors and staff </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28</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35</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7</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0</a:t>
                      </a:r>
                      <a:endParaRPr lang="en-US" sz="1100">
                        <a:effectLst/>
                        <a:latin typeface="Times New Roman"/>
                        <a:ea typeface="Times New Roman"/>
                        <a:cs typeface="Times New Roman"/>
                      </a:endParaRPr>
                    </a:p>
                  </a:txBody>
                  <a:tcPr marL="68580" marR="68580" marT="0" marB="0"/>
                </a:tc>
              </a:tr>
              <a:tr h="270575">
                <a:tc>
                  <a:txBody>
                    <a:bodyPr/>
                    <a:lstStyle/>
                    <a:p>
                      <a:pPr marL="0" marR="0" algn="ctr">
                        <a:spcBef>
                          <a:spcPts val="0"/>
                        </a:spcBef>
                        <a:spcAft>
                          <a:spcPts val="0"/>
                        </a:spcAft>
                        <a:tabLst>
                          <a:tab pos="2306955" algn="l"/>
                          <a:tab pos="2456180" algn="l"/>
                        </a:tabLst>
                      </a:pPr>
                      <a:r>
                        <a:rPr lang="en-US" sz="1200">
                          <a:effectLst/>
                        </a:rPr>
                        <a:t>7</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Courtesy of Staff  </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24</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42</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a:effectLst/>
                        </a:rPr>
                        <a:t>4</a:t>
                      </a:r>
                      <a:endParaRPr lang="en-US" sz="11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2306955" algn="l"/>
                          <a:tab pos="2456180" algn="l"/>
                        </a:tabLst>
                      </a:pPr>
                      <a:r>
                        <a:rPr lang="en-US" sz="1200" dirty="0">
                          <a:effectLst/>
                        </a:rPr>
                        <a:t>0</a:t>
                      </a:r>
                      <a:endParaRPr lang="en-US" sz="1100" dirty="0">
                        <a:effectLst/>
                        <a:latin typeface="Times New Roman"/>
                        <a:ea typeface="Times New Roman"/>
                        <a:cs typeface="Times New Roman"/>
                      </a:endParaRPr>
                    </a:p>
                  </a:txBody>
                  <a:tcPr marL="68580" marR="68580" marT="0" marB="0"/>
                </a:tc>
              </a:tr>
            </a:tbl>
          </a:graphicData>
        </a:graphic>
      </p:graphicFrame>
      <p:sp>
        <p:nvSpPr>
          <p:cNvPr id="6" name="Rectangle 1"/>
          <p:cNvSpPr>
            <a:spLocks noChangeArrowheads="1"/>
          </p:cNvSpPr>
          <p:nvPr/>
        </p:nvSpPr>
        <p:spPr bwMode="auto">
          <a:xfrm>
            <a:off x="284515" y="1151938"/>
            <a:ext cx="81840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06638" algn="l"/>
                <a:tab pos="2455863" algn="l"/>
              </a:tabLst>
            </a:pPr>
            <a:r>
              <a:rPr kumimoji="0" lang="en-US" sz="12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VOICE OF CUSTOMERS ( Patient Feedback ) </a:t>
            </a:r>
          </a:p>
          <a:p>
            <a:pPr marL="0" marR="0" lvl="0" indent="0" algn="l" defTabSz="914400" rtl="0" eaLnBrk="1" fontAlgn="base" latinLnBrk="0" hangingPunct="1">
              <a:lnSpc>
                <a:spcPct val="100000"/>
              </a:lnSpc>
              <a:spcBef>
                <a:spcPct val="0"/>
              </a:spcBef>
              <a:spcAft>
                <a:spcPct val="0"/>
              </a:spcAft>
              <a:buClrTx/>
              <a:buSzTx/>
              <a:buFontTx/>
              <a:buNone/>
              <a:tabLst>
                <a:tab pos="2306638" algn="l"/>
                <a:tab pos="2455863" algn="l"/>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306638" algn="l"/>
                <a:tab pos="2455863" algn="l"/>
              </a:tabLst>
            </a:pPr>
            <a:r>
              <a:rPr kumimoji="0" lang="en-US" sz="1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Sample Size : 70 ( Average of 210 patients from 3 radiology departments  ) </a:t>
            </a:r>
          </a:p>
          <a:p>
            <a:pPr marL="0" marR="0" lvl="0" indent="0" algn="ctr" defTabSz="914400" rtl="0" eaLnBrk="0" fontAlgn="base" latinLnBrk="0" hangingPunct="0">
              <a:lnSpc>
                <a:spcPct val="100000"/>
              </a:lnSpc>
              <a:spcBef>
                <a:spcPct val="0"/>
              </a:spcBef>
              <a:spcAft>
                <a:spcPct val="0"/>
              </a:spcAft>
              <a:buClrTx/>
              <a:buSzTx/>
              <a:buFontTx/>
              <a:buChar char="•"/>
              <a:tabLst>
                <a:tab pos="2306638" algn="l"/>
                <a:tab pos="2455863" algn="l"/>
              </a:tabLst>
            </a:pPr>
            <a:r>
              <a:rPr kumimoji="0" lang="en-US" sz="12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Most </a:t>
            </a:r>
            <a:r>
              <a:rPr kumimoji="0" lang="en-US" sz="12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dissatisfying feedback is for reports on time</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309"/>
            <a:ext cx="1456659" cy="539712"/>
          </a:xfrm>
          <a:prstGeom prst="rect">
            <a:avLst/>
          </a:prstGeom>
        </p:spPr>
      </p:pic>
      <p:sp>
        <p:nvSpPr>
          <p:cNvPr id="10" name="Rectangle 4"/>
          <p:cNvSpPr>
            <a:spLocks noChangeArrowheads="1"/>
          </p:cNvSpPr>
          <p:nvPr/>
        </p:nvSpPr>
        <p:spPr bwMode="auto">
          <a:xfrm>
            <a:off x="0" y="3552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ounded Rectangle 1"/>
          <p:cNvSpPr/>
          <p:nvPr/>
        </p:nvSpPr>
        <p:spPr>
          <a:xfrm>
            <a:off x="2005445" y="145473"/>
            <a:ext cx="5652655" cy="5195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1. </a:t>
            </a:r>
            <a:r>
              <a:rPr lang="en-US" sz="1600" u="sng" dirty="0" smtClean="0">
                <a:latin typeface="Times New Roman" pitchFamily="18" charset="0"/>
                <a:cs typeface="Times New Roman" pitchFamily="18" charset="0"/>
              </a:rPr>
              <a:t>DEFINE PHASE </a:t>
            </a:r>
            <a:endParaRPr lang="en-US" sz="1600" u="sng" dirty="0">
              <a:latin typeface="Times New Roman" pitchFamily="18" charset="0"/>
              <a:cs typeface="Times New Roman" pitchFamily="18" charset="0"/>
            </a:endParaRPr>
          </a:p>
        </p:txBody>
      </p:sp>
    </p:spTree>
    <p:extLst>
      <p:ext uri="{BB962C8B-B14F-4D97-AF65-F5344CB8AC3E}">
        <p14:creationId xmlns:p14="http://schemas.microsoft.com/office/powerpoint/2010/main" val="1570015974"/>
      </p:ext>
    </p:extLst>
  </p:cSld>
  <p:clrMapOvr>
    <a:masterClrMapping/>
  </p:clrMapOvr>
</p:sld>
</file>

<file path=ppt/theme/theme1.xml><?xml version="1.0" encoding="utf-8"?>
<a:theme xmlns:a="http://schemas.openxmlformats.org/drawingml/2006/main" name="Animated Healthcare Center by Slidesgo">
  <a:themeElements>
    <a:clrScheme name="Simple Light">
      <a:dk1>
        <a:srgbClr val="252E47"/>
      </a:dk1>
      <a:lt1>
        <a:srgbClr val="FFFFFF"/>
      </a:lt1>
      <a:dk2>
        <a:srgbClr val="F8F5EC"/>
      </a:dk2>
      <a:lt2>
        <a:srgbClr val="ECE9E1"/>
      </a:lt2>
      <a:accent1>
        <a:srgbClr val="DADACE"/>
      </a:accent1>
      <a:accent2>
        <a:srgbClr val="FFFFFF"/>
      </a:accent2>
      <a:accent3>
        <a:srgbClr val="FFFFFF"/>
      </a:accent3>
      <a:accent4>
        <a:srgbClr val="FFFFFF"/>
      </a:accent4>
      <a:accent5>
        <a:srgbClr val="FFFFFF"/>
      </a:accent5>
      <a:accent6>
        <a:srgbClr val="FFFFFF"/>
      </a:accent6>
      <a:hlink>
        <a:srgbClr val="252E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4147</TotalTime>
  <Words>2060</Words>
  <Application>Microsoft Office PowerPoint</Application>
  <PresentationFormat>On-screen Show (16:9)</PresentationFormat>
  <Paragraphs>401</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Animated Healthcare Center by Slidesgo</vt:lpstr>
      <vt:lpstr>Assessment of Quality Assurance in Radiology Department of a  500 Bedded Hospital:  A Cross-Sectional Study </vt:lpstr>
      <vt:lpstr>SCREENSHOT OF APPROVAL </vt:lpstr>
      <vt:lpstr>LITERATURE REVIEW </vt:lpstr>
      <vt:lpstr>03</vt:lpstr>
      <vt:lpstr>PowerPoint Presentation</vt:lpstr>
      <vt:lpstr>PowerPoint Presentation</vt:lpstr>
      <vt:lpstr>METHODOLOGY </vt:lpstr>
      <vt:lpstr>PowerPoint Presentation</vt:lpstr>
      <vt:lpstr>PowerPoint Presentation</vt:lpstr>
      <vt:lpstr>PowerPoint Presentation</vt:lpstr>
      <vt:lpstr>PowerPoint Presentation</vt:lpstr>
      <vt:lpstr>PowerPoint Presentation</vt:lpstr>
      <vt:lpstr>PowerPoint Presentation</vt:lpstr>
      <vt:lpstr>Possible Improvements Done   1) Installations of a new CT-SCAN  and MRI  machine .   2)  Weekly Monitoring of Machines to avoid the Disruption .   3) Technical Glitch that used to be in the HIS  which disrupted the updation of billing entry was corrected .   4)  Training to staff  ( Front Desk Executive )  , housekeeping staff  , nurses  of all three departments     was given .      </vt:lpstr>
      <vt:lpstr>PowerPoint Presentation</vt:lpstr>
      <vt:lpstr>RESULTS  ( BEFORE IMPROVEMENTS )  </vt:lpstr>
      <vt:lpstr>PowerPoint Presentation</vt:lpstr>
      <vt:lpstr>PowerPoint Presentation</vt:lpstr>
      <vt:lpstr>1. In the Define phase , the main problem statement was defined using Voice of customers  and internal department assessment . Later data was collected for 30 days and average TAT (HH:MM:SS)  for PET-SCAN (28:07:31) , CT-SCAN ( 18:59:18) and MRI ( 18:46:16) .   2. In the Analysis phase when we calculated the percentage of patients who failed to  follow SOP for TAT ; PET –SCAN (34%) , CT-SCAN (35%) and MRI ( 34%) . As a result overall process was analyzed and was modified as per the need in the improvement phase .   3. A fresh data was again collected for 20 days which was compared with the data before improvements . The results were great . Average TAT for all the investigations got reduced , PET –SCAN (24:02:00) , CT-SCAN (15:45:06) and MRI (12:30:18)  and percentage of patients who failed to  follow SOP for TAT also got reduced  ; PET –SCAN( 29%) , CT-SCAN (25%) and MRI ( 26%) .  4. In the control phase , continuous monitoring would be there for the various improvements done in order to have sustainability in the results .    5. DMAIC approach was really useful in improving the quality of services provided in Radiology Department . </vt:lpstr>
      <vt:lpstr>1)  Due to shortage of time , patient satisfaction analysis could not be done after the improvement phase of the project .   2) Due to unavailability of a proper radiology information system , there is no proper maintenance of In and Out timings of patient in RIS which could actually help in measuring the patient waiting time for the investigation .  </vt:lpstr>
      <vt:lpstr>1. Cherry, J. and Seshadri, S. (2000), "Six Sigma: using statistics to reduce process variability and costs in radiology", Radiology Management, November-December, pp. 42-5.    2. Tolga Taner, M., Sezen, B., &amp; Atwat, K. (2012). Application of Six Sigma methodology to a diagnostic imaging process. International Journal Of Health Care Quality Assurance, 25(4), 274-290. doi: 10.1108/09526861211221482    3. Jamie Workman-Germann, Purdue University “Implementing Lean Six Sigma Methodologies in the Radiology Department of a Hospital Healthcare System”. Regenstrief Center for Healthcare Engineering,2007, pp. 5     4. Carolyn Pexton, “Applying Six Sigma to improve diagnostic imaging.” Case Study published in isixsigma.com    5. Taner, Mehmet Tolga; Sezen, Bulent; Atwat, Kamal M.  “ Application of Six Sigma Methodology to a diagnostic imaging process . International Journal of Health Care Quality Assurance; Bradford Vol. 25, Iss. 4,  (2012): 274-90. DOI:10.1108/09526861211221482 “    </vt:lpstr>
      <vt:lpstr>Dissertation Experiences</vt:lpstr>
      <vt:lpstr>Pictorial Journey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Quality Assurance in Radiology Department Of a  500 Bedded Hospital:  A Cross-Sectional Study</dc:title>
  <dc:creator>Angika Tiwari</dc:creator>
  <cp:lastModifiedBy>Angika Tiwari</cp:lastModifiedBy>
  <cp:revision>174</cp:revision>
  <dcterms:modified xsi:type="dcterms:W3CDTF">2022-06-22T13:27:00Z</dcterms:modified>
</cp:coreProperties>
</file>