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4" r:id="rId3"/>
    <p:sldId id="257" r:id="rId4"/>
    <p:sldId id="258" r:id="rId5"/>
    <p:sldId id="260" r:id="rId6"/>
    <p:sldId id="261" r:id="rId7"/>
    <p:sldId id="259" r:id="rId8"/>
    <p:sldId id="262" r:id="rId9"/>
    <p:sldId id="263" r:id="rId10"/>
    <p:sldId id="264" r:id="rId11"/>
    <p:sldId id="265" r:id="rId12"/>
    <p:sldId id="266" r:id="rId13"/>
    <p:sldId id="275" r:id="rId14"/>
    <p:sldId id="267" r:id="rId15"/>
    <p:sldId id="273" r:id="rId16"/>
    <p:sldId id="268" r:id="rId17"/>
    <p:sldId id="276" r:id="rId18"/>
    <p:sldId id="269" r:id="rId19"/>
    <p:sldId id="270"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ikha.bassi shikha.bassi" initials="ss" lastIdx="3" clrIdx="0">
    <p:extLst>
      <p:ext uri="{19B8F6BF-5375-455C-9EA6-DF929625EA0E}">
        <p15:presenceInfo xmlns:p15="http://schemas.microsoft.com/office/powerpoint/2012/main" userId="bcc09d1cde5cc35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3" autoAdjust="0"/>
    <p:restoredTop sz="94660"/>
  </p:normalViewPr>
  <p:slideViewPr>
    <p:cSldViewPr snapToGrid="0">
      <p:cViewPr varScale="1">
        <p:scale>
          <a:sx n="74" d="100"/>
          <a:sy n="74" d="100"/>
        </p:scale>
        <p:origin x="5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24-06-2022</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dirty="0"/>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24-06-2022</a:t>
            </a:fld>
            <a:endParaRPr lang="en-IN" dirty="0"/>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24-06-2022</a:t>
            </a:fld>
            <a:endParaRPr lang="en-IN" dirty="0"/>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24-06-2022</a:t>
            </a:fld>
            <a:endParaRPr lang="en-IN" dirty="0"/>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24-06-2022</a:t>
            </a:fld>
            <a:endParaRPr lang="en-IN" dirty="0"/>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24-06-2022</a:t>
            </a:fld>
            <a:endParaRPr lang="en-IN" dirty="0"/>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24-06-2022</a:t>
            </a:fld>
            <a:endParaRPr lang="en-IN" dirty="0"/>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24-06-2022</a:t>
            </a:fld>
            <a:endParaRPr lang="en-IN" dirty="0"/>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24-06-2022</a:t>
            </a:fld>
            <a:endParaRPr lang="en-IN" dirty="0"/>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24-06-2022</a:t>
            </a:fld>
            <a:endParaRPr lang="en-IN" dirty="0"/>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24-06-2022</a:t>
            </a:fld>
            <a:endParaRPr lang="en-IN" dirty="0"/>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24-06-2022</a:t>
            </a:fld>
            <a:endParaRPr lang="en-IN" dirty="0"/>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24-06-2022</a:t>
            </a:fld>
            <a:endParaRPr lang="en-IN" dirty="0"/>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dirty="0"/>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689532" y="2559357"/>
            <a:ext cx="11311846" cy="2387600"/>
          </a:xfrm>
        </p:spPr>
        <p:txBody>
          <a:bodyPr>
            <a:normAutofit fontScale="90000"/>
          </a:bodyPr>
          <a:lstStyle/>
          <a:p>
            <a:pPr marL="208280" marR="614680" algn="ctr">
              <a:spcAft>
                <a:spcPts val="0"/>
              </a:spcAft>
            </a:pPr>
            <a:br>
              <a:rPr lang="en-US" u="sng" dirty="0"/>
            </a:br>
            <a:br>
              <a:rPr lang="en-US" u="sng" dirty="0"/>
            </a:br>
            <a:br>
              <a:rPr lang="en-US" u="sng" dirty="0"/>
            </a:br>
            <a:br>
              <a:rPr lang="en-US" u="sng" dirty="0"/>
            </a:br>
            <a:br>
              <a:rPr lang="en-US" u="sng" dirty="0"/>
            </a:br>
            <a:r>
              <a:rPr lang="en-US" sz="4900" u="sng" dirty="0"/>
              <a:t>How to Conduct a Clinical Trial of an Artificial Intelligence Model in Medical Imaging</a:t>
            </a:r>
            <a:br>
              <a:rPr lang="en-IN" sz="4900" u="sng" dirty="0"/>
            </a:br>
            <a:r>
              <a:rPr lang="en-US" sz="1800" b="1" dirty="0">
                <a:solidFill>
                  <a:srgbClr val="000000"/>
                </a:solidFill>
                <a:effectLst/>
                <a:latin typeface="Times New Roman" panose="02020603050405020304" pitchFamily="18" charset="0"/>
                <a:ea typeface="Times New Roman" panose="02020603050405020304" pitchFamily="18" charset="0"/>
              </a:rPr>
              <a:t> </a:t>
            </a:r>
            <a:br>
              <a:rPr lang="en-IN" sz="1800" dirty="0">
                <a:effectLst/>
                <a:latin typeface="Times New Roman" panose="02020603050405020304" pitchFamily="18" charset="0"/>
                <a:ea typeface="Times New Roman" panose="02020603050405020304" pitchFamily="18" charset="0"/>
              </a:rPr>
            </a:br>
            <a:endParaRPr lang="en-IN" u="sng" dirty="0"/>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347951" y="4700588"/>
            <a:ext cx="9144000" cy="1655762"/>
          </a:xfrm>
        </p:spPr>
        <p:txBody>
          <a:bodyPr>
            <a:normAutofit/>
          </a:bodyPr>
          <a:lstStyle/>
          <a:p>
            <a:r>
              <a:rPr lang="en-IN" sz="2000" dirty="0"/>
              <a:t>Presented by: Dr Khushboo Arora</a:t>
            </a:r>
          </a:p>
          <a:p>
            <a:r>
              <a:rPr lang="en-IN" sz="2000" dirty="0"/>
              <a:t>Guided by: Dr Vinay Tripathi</a:t>
            </a:r>
          </a:p>
          <a:p>
            <a:r>
              <a:rPr lang="en-IN" sz="2000" dirty="0"/>
              <a:t>                                       Dr Anandhi Ramachandran</a:t>
            </a:r>
          </a:p>
          <a:p>
            <a:r>
              <a:rPr lang="en-IN" sz="2000" b="1" dirty="0"/>
              <a:t>             </a:t>
            </a:r>
            <a:r>
              <a:rPr lang="en-IN" sz="2000" dirty="0"/>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dirty="0"/>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a:t>
            </a:r>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10</a:t>
            </a:fld>
            <a:endParaRPr lang="en-IN" dirty="0"/>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Content Placeholder 6" descr="Text&#10;&#10;Description automatically generated">
            <a:extLst>
              <a:ext uri="{FF2B5EF4-FFF2-40B4-BE49-F238E27FC236}">
                <a16:creationId xmlns:a16="http://schemas.microsoft.com/office/drawing/2014/main" id="{CA908BC0-93EA-289E-390E-CFC32FB993C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91410" y="1869898"/>
            <a:ext cx="9175907" cy="3976098"/>
          </a:xfrm>
          <a:prstGeom prst="rect">
            <a:avLst/>
          </a:prstGeom>
          <a:noFill/>
          <a:ln>
            <a:noFill/>
          </a:ln>
        </p:spPr>
      </p:pic>
      <p:sp>
        <p:nvSpPr>
          <p:cNvPr id="8" name="TextBox 7">
            <a:extLst>
              <a:ext uri="{FF2B5EF4-FFF2-40B4-BE49-F238E27FC236}">
                <a16:creationId xmlns:a16="http://schemas.microsoft.com/office/drawing/2014/main" id="{5C0A4BBD-522A-F8BE-6D2E-6D11F5C548A7}"/>
              </a:ext>
            </a:extLst>
          </p:cNvPr>
          <p:cNvSpPr txBox="1"/>
          <p:nvPr/>
        </p:nvSpPr>
        <p:spPr>
          <a:xfrm>
            <a:off x="3157269" y="5916507"/>
            <a:ext cx="11800936" cy="369332"/>
          </a:xfrm>
          <a:prstGeom prst="rect">
            <a:avLst/>
          </a:prstGeom>
          <a:noFill/>
        </p:spPr>
        <p:txBody>
          <a:bodyPr wrap="square" rtlCol="0">
            <a:spAutoFit/>
          </a:bodyPr>
          <a:lstStyle/>
          <a:p>
            <a:r>
              <a:rPr lang="en-US" b="1" dirty="0"/>
              <a:t>Tracking the annotations and assigning projects as per protocol</a:t>
            </a:r>
            <a:endParaRPr lang="en-IN" b="1" dirty="0"/>
          </a:p>
        </p:txBody>
      </p:sp>
    </p:spTree>
    <p:extLst>
      <p:ext uri="{BB962C8B-B14F-4D97-AF65-F5344CB8AC3E}">
        <p14:creationId xmlns:p14="http://schemas.microsoft.com/office/powerpoint/2010/main" val="149861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t>Discussion</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p:txBody>
          <a:bodyPr>
            <a:normAutofit/>
          </a:bodyPr>
          <a:lstStyle/>
          <a:p>
            <a:r>
              <a:rPr lang="en-US" sz="1800" dirty="0">
                <a:effectLst/>
                <a:latin typeface="Times New Roman" panose="02020603050405020304" pitchFamily="18" charset="0"/>
                <a:ea typeface="Times New Roman" panose="02020603050405020304" pitchFamily="18" charset="0"/>
              </a:rPr>
              <a:t>Medical imaging annotations require the knowledge of a qualified radiologist, and using Platform as a Service such as CARPL can be advantageous: </a:t>
            </a:r>
            <a:endParaRPr lang="en-IN" sz="1800" dirty="0">
              <a:effectLst/>
              <a:latin typeface="Times New Roman" panose="02020603050405020304" pitchFamily="18" charset="0"/>
              <a:ea typeface="Times New Roman" panose="02020603050405020304" pitchFamily="18" charset="0"/>
            </a:endParaRPr>
          </a:p>
          <a:p>
            <a:pPr marL="0" marR="68580" indent="0">
              <a:lnSpc>
                <a:spcPct val="111000"/>
              </a:lnSpc>
              <a:spcBef>
                <a:spcPts val="20"/>
              </a:spcBef>
              <a:spcAft>
                <a:spcPts val="0"/>
              </a:spcAft>
              <a:buNone/>
            </a:pPr>
            <a:endParaRPr lang="en-IN" sz="1800" dirty="0">
              <a:effectLst/>
              <a:latin typeface="Times New Roman" panose="02020603050405020304" pitchFamily="18" charset="0"/>
              <a:ea typeface="Times New Roman" panose="02020603050405020304" pitchFamily="18" charset="0"/>
            </a:endParaRPr>
          </a:p>
          <a:p>
            <a:pPr marL="342900" indent="-342900">
              <a:spcBef>
                <a:spcPts val="1080"/>
              </a:spcBef>
              <a:spcAft>
                <a:spcPts val="0"/>
              </a:spcAft>
              <a:buFont typeface="+mj-lt"/>
              <a:buAutoNum type="arabicPeriod"/>
            </a:pPr>
            <a:r>
              <a:rPr lang="en-US" sz="1800" b="1" dirty="0">
                <a:solidFill>
                  <a:srgbClr val="231F20"/>
                </a:solidFill>
                <a:latin typeface="Times New Roman" panose="02020603050405020304" pitchFamily="18" charset="0"/>
                <a:ea typeface="Times New Roman" panose="02020603050405020304" pitchFamily="18" charset="0"/>
              </a:rPr>
              <a:t>F</a:t>
            </a:r>
            <a:r>
              <a:rPr lang="en-US" sz="1800" b="1" dirty="0">
                <a:solidFill>
                  <a:srgbClr val="231F20"/>
                </a:solidFill>
                <a:effectLst/>
                <a:latin typeface="Times New Roman" panose="02020603050405020304" pitchFamily="18" charset="0"/>
                <a:ea typeface="Times New Roman" panose="02020603050405020304" pitchFamily="18" charset="0"/>
              </a:rPr>
              <a:t>aster production of high-quality labelled datasets,</a:t>
            </a:r>
          </a:p>
          <a:p>
            <a:pPr marL="342900" indent="-342900">
              <a:spcBef>
                <a:spcPts val="1080"/>
              </a:spcBef>
              <a:spcAft>
                <a:spcPts val="0"/>
              </a:spcAft>
              <a:buFont typeface="+mj-lt"/>
              <a:buAutoNum type="arabicPeriod"/>
            </a:pPr>
            <a:r>
              <a:rPr lang="en-US" sz="1800" b="1" dirty="0">
                <a:solidFill>
                  <a:srgbClr val="231F20"/>
                </a:solidFill>
                <a:latin typeface="Times New Roman" panose="02020603050405020304" pitchFamily="18" charset="0"/>
                <a:ea typeface="Times New Roman" panose="02020603050405020304" pitchFamily="18" charset="0"/>
              </a:rPr>
              <a:t>L</a:t>
            </a:r>
            <a:r>
              <a:rPr lang="en-US" sz="1800" b="1" dirty="0">
                <a:solidFill>
                  <a:srgbClr val="231F20"/>
                </a:solidFill>
                <a:effectLst/>
                <a:latin typeface="Times New Roman" panose="02020603050405020304" pitchFamily="18" charset="0"/>
                <a:ea typeface="Times New Roman" panose="02020603050405020304" pitchFamily="18" charset="0"/>
              </a:rPr>
              <a:t>ower cost of getting annotations on huge datasets, </a:t>
            </a:r>
            <a:endParaRPr lang="en-IN" sz="1800" b="1" dirty="0">
              <a:latin typeface="Times New Roman" panose="02020603050405020304" pitchFamily="18" charset="0"/>
              <a:ea typeface="Times New Roman" panose="02020603050405020304" pitchFamily="18" charset="0"/>
            </a:endParaRPr>
          </a:p>
          <a:p>
            <a:pPr marL="342900" indent="-342900">
              <a:spcBef>
                <a:spcPts val="1080"/>
              </a:spcBef>
              <a:spcAft>
                <a:spcPts val="0"/>
              </a:spcAft>
              <a:buFont typeface="+mj-lt"/>
              <a:buAutoNum type="arabicPeriod"/>
            </a:pPr>
            <a:r>
              <a:rPr lang="en-US" sz="1800" b="1" dirty="0">
                <a:solidFill>
                  <a:srgbClr val="231F20"/>
                </a:solidFill>
                <a:latin typeface="Times New Roman" panose="02020603050405020304" pitchFamily="18" charset="0"/>
                <a:ea typeface="Times New Roman" panose="02020603050405020304" pitchFamily="18" charset="0"/>
              </a:rPr>
              <a:t>F</a:t>
            </a:r>
            <a:r>
              <a:rPr lang="en-US" sz="1800" b="1" dirty="0">
                <a:solidFill>
                  <a:srgbClr val="231F20"/>
                </a:solidFill>
                <a:effectLst/>
                <a:latin typeface="Times New Roman" panose="02020603050405020304" pitchFamily="18" charset="0"/>
                <a:ea typeface="Times New Roman" panose="02020603050405020304" pitchFamily="18" charset="0"/>
              </a:rPr>
              <a:t>aster development of machine learning or artificial intelligence for a variety of medical imaging jobs</a:t>
            </a:r>
            <a:endParaRPr lang="en-IN" sz="1800" b="1" dirty="0">
              <a:solidFill>
                <a:srgbClr val="231F20"/>
              </a:solidFill>
              <a:latin typeface="Times New Roman" panose="02020603050405020304" pitchFamily="18" charset="0"/>
              <a:ea typeface="Times New Roman" panose="02020603050405020304" pitchFamily="18" charset="0"/>
            </a:endParaRPr>
          </a:p>
          <a:p>
            <a:pPr marL="0" indent="0">
              <a:spcBef>
                <a:spcPts val="1080"/>
              </a:spcBef>
              <a:spcAft>
                <a:spcPts val="0"/>
              </a:spcAft>
              <a:buNone/>
            </a:pPr>
            <a:endParaRPr lang="en-IN" sz="1800" b="1" dirty="0">
              <a:effectLst/>
              <a:latin typeface="Times New Roman" panose="02020603050405020304" pitchFamily="18" charset="0"/>
              <a:ea typeface="Times New Roman" panose="02020603050405020304" pitchFamily="18" charset="0"/>
            </a:endParaRPr>
          </a:p>
          <a:p>
            <a:pPr marL="0" indent="0">
              <a:spcBef>
                <a:spcPts val="1080"/>
              </a:spcBef>
              <a:spcAft>
                <a:spcPts val="0"/>
              </a:spcAft>
              <a:buNone/>
            </a:pPr>
            <a:endParaRPr lang="en-IN" sz="1800" b="1" dirty="0">
              <a:latin typeface="Times New Roman" panose="02020603050405020304" pitchFamily="18" charset="0"/>
              <a:ea typeface="Times New Roman" panose="02020603050405020304" pitchFamily="18" charset="0"/>
            </a:endParaRPr>
          </a:p>
          <a:p>
            <a:pPr>
              <a:spcBef>
                <a:spcPts val="1080"/>
              </a:spcBef>
            </a:pPr>
            <a:r>
              <a:rPr lang="en-US" sz="1800" dirty="0">
                <a:effectLst/>
                <a:latin typeface="Times New Roman" panose="02020603050405020304" pitchFamily="18" charset="0"/>
                <a:ea typeface="Times New Roman" panose="02020603050405020304" pitchFamily="18" charset="0"/>
              </a:rPr>
              <a:t>The platform could be used by researchers and commercial vendors to speed up the annotation and development of medical imaging datasets. Labelling for categorization and object identification activities, as well as data and project management tools, are already accessible options.</a:t>
            </a:r>
            <a:endParaRPr lang="en-IN" sz="1800" dirty="0">
              <a:effectLst/>
              <a:latin typeface="Times New Roman" panose="02020603050405020304" pitchFamily="18" charset="0"/>
              <a:ea typeface="Times New Roman" panose="02020603050405020304" pitchFamily="18" charset="0"/>
            </a:endParaRPr>
          </a:p>
          <a:p>
            <a:pPr marL="0" indent="0">
              <a:spcBef>
                <a:spcPts val="1080"/>
              </a:spcBef>
              <a:spcAft>
                <a:spcPts val="0"/>
              </a:spcAft>
              <a:buNone/>
            </a:pPr>
            <a:endParaRPr lang="en-IN" sz="1800" b="1"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11</a:t>
            </a:fld>
            <a:endParaRPr lang="en-IN" dirty="0"/>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t>Discussion</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p:txBody>
          <a:bodyPr>
            <a:normAutofit/>
          </a:bodyPr>
          <a:lstStyle/>
          <a:p>
            <a:pPr marL="0" indent="0">
              <a:buNone/>
            </a:pPr>
            <a:endParaRPr lang="en-US" sz="1800" dirty="0">
              <a:solidFill>
                <a:srgbClr val="231F20"/>
              </a:solidFill>
              <a:latin typeface="Times New Roman" panose="02020603050405020304" pitchFamily="18" charset="0"/>
            </a:endParaRPr>
          </a:p>
          <a:p>
            <a:r>
              <a:rPr lang="en-US" sz="1800" dirty="0">
                <a:solidFill>
                  <a:srgbClr val="231F20"/>
                </a:solidFill>
                <a:latin typeface="Times New Roman" panose="02020603050405020304" pitchFamily="18" charset="0"/>
              </a:rPr>
              <a:t>The usefulness of a web-based solution that is simple to apply on both a local and global scale is presented in this research study. For the user-friendliness of the interface, we recommend using a small amount of functions. Additionally, as an option, we supply annotators with additional clinical information, such as radiological reports or patient history, in order to improve annotation accuracy.</a:t>
            </a:r>
          </a:p>
          <a:p>
            <a:pPr marL="0" indent="0">
              <a:buNone/>
            </a:pPr>
            <a:endParaRPr lang="en-US" sz="1800" dirty="0">
              <a:solidFill>
                <a:srgbClr val="231F20"/>
              </a:solidFill>
              <a:latin typeface="Times New Roman" panose="02020603050405020304" pitchFamily="18" charset="0"/>
            </a:endParaRPr>
          </a:p>
          <a:p>
            <a:r>
              <a:rPr lang="en-US" sz="1800" dirty="0">
                <a:solidFill>
                  <a:srgbClr val="231F20"/>
                </a:solidFill>
                <a:latin typeface="Times New Roman" panose="02020603050405020304" pitchFamily="18" charset="0"/>
              </a:rPr>
              <a:t>Currently, healthcare providers, big national research institutes, and huge research institutes own the majority of the data. Finally, sharing all data, regardless of state, will aid in the creation of new value. Even yet, actively sharing data without recompense for intellectual labor, such as annotation and curation, that reflects the benefits of the organization that owns it, would be difficult. We want to keep improving the CARPL system and, in the near future, to represent the value of data and use it as a currency for data exchanges.</a:t>
            </a:r>
          </a:p>
          <a:p>
            <a:endParaRPr lang="en-US" sz="1800" dirty="0">
              <a:solidFill>
                <a:srgbClr val="231F20"/>
              </a:solidFill>
              <a:latin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CARPL’s aim is  to overcome prior research constraints by providing a powerful platform that can scale and add new functionality quickly by connecting different modules in the lifecycle of an artificial algorithm. </a:t>
            </a:r>
            <a:endParaRPr lang="en-IN" sz="1800" dirty="0">
              <a:solidFill>
                <a:srgbClr val="231F20"/>
              </a:solidFill>
              <a:latin typeface="Times New Roman" panose="02020603050405020304" pitchFamily="18" charset="0"/>
            </a:endParaRPr>
          </a:p>
          <a:p>
            <a:endParaRPr lang="en-IN" sz="1800" b="1" dirty="0">
              <a:effectLst/>
              <a:latin typeface="Times New Roman" panose="02020603050405020304" pitchFamily="18" charset="0"/>
              <a:ea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12</a:t>
            </a:fld>
            <a:endParaRPr lang="en-IN" dirty="0"/>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4"/>
            <a:ext cx="2695903" cy="1268959"/>
          </a:xfrm>
          <a:prstGeom prst="rect">
            <a:avLst/>
          </a:prstGeom>
        </p:spPr>
      </p:pic>
    </p:spTree>
    <p:extLst>
      <p:ext uri="{BB962C8B-B14F-4D97-AF65-F5344CB8AC3E}">
        <p14:creationId xmlns:p14="http://schemas.microsoft.com/office/powerpoint/2010/main" val="2388368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F6EC-6F74-10E8-AC03-0F3875AD0424}"/>
              </a:ext>
            </a:extLst>
          </p:cNvPr>
          <p:cNvSpPr>
            <a:spLocks noGrp="1"/>
          </p:cNvSpPr>
          <p:nvPr>
            <p:ph type="title"/>
          </p:nvPr>
        </p:nvSpPr>
        <p:spPr/>
        <p:txBody>
          <a:bodyPr/>
          <a:lstStyle/>
          <a:p>
            <a:pPr algn="ctr"/>
            <a:r>
              <a:rPr lang="en-IN" b="1" dirty="0"/>
              <a:t>Limitations of the Study</a:t>
            </a:r>
          </a:p>
        </p:txBody>
      </p:sp>
      <p:sp>
        <p:nvSpPr>
          <p:cNvPr id="3" name="Content Placeholder 2">
            <a:extLst>
              <a:ext uri="{FF2B5EF4-FFF2-40B4-BE49-F238E27FC236}">
                <a16:creationId xmlns:a16="http://schemas.microsoft.com/office/drawing/2014/main" id="{8BBDAC66-4BC0-4A4F-5501-A4915ECD4DA8}"/>
              </a:ext>
            </a:extLst>
          </p:cNvPr>
          <p:cNvSpPr>
            <a:spLocks noGrp="1"/>
          </p:cNvSpPr>
          <p:nvPr>
            <p:ph idx="1"/>
          </p:nvPr>
        </p:nvSpPr>
        <p:spPr>
          <a:xfrm>
            <a:off x="1023135" y="2187574"/>
            <a:ext cx="10515600" cy="4351338"/>
          </a:xfrm>
        </p:spPr>
        <p:txBody>
          <a:bodyPr/>
          <a:lstStyle/>
          <a:p>
            <a:endParaRPr lang="en-US" sz="1800" dirty="0">
              <a:solidFill>
                <a:srgbClr val="231F20"/>
              </a:solidFill>
              <a:latin typeface="Times New Roman" panose="02020603050405020304" pitchFamily="18" charset="0"/>
            </a:endParaRPr>
          </a:p>
          <a:p>
            <a:r>
              <a:rPr lang="en-US" sz="1800" dirty="0">
                <a:solidFill>
                  <a:srgbClr val="231F20"/>
                </a:solidFill>
                <a:latin typeface="Times New Roman" panose="02020603050405020304" pitchFamily="18" charset="0"/>
              </a:rPr>
              <a:t>CARPL does not yet feature image segmentation algorithms.</a:t>
            </a:r>
          </a:p>
          <a:p>
            <a:pPr marL="0" indent="0">
              <a:buNone/>
            </a:pPr>
            <a:endParaRPr lang="en-US" sz="1800" dirty="0">
              <a:solidFill>
                <a:srgbClr val="231F20"/>
              </a:solidFill>
              <a:latin typeface="Times New Roman" panose="02020603050405020304" pitchFamily="18" charset="0"/>
            </a:endParaRPr>
          </a:p>
          <a:p>
            <a:r>
              <a:rPr lang="en-US" sz="1800" dirty="0">
                <a:solidFill>
                  <a:srgbClr val="231F20"/>
                </a:solidFill>
                <a:latin typeface="Times New Roman" panose="02020603050405020304" pitchFamily="18" charset="0"/>
              </a:rPr>
              <a:t>Platform lacks full support for volumetric images and non-image DICOM instances like DICOM-SEG and DICOM-SR. </a:t>
            </a:r>
            <a:endParaRPr lang="en-IN" dirty="0"/>
          </a:p>
        </p:txBody>
      </p:sp>
      <p:sp>
        <p:nvSpPr>
          <p:cNvPr id="5" name="Slide Number Placeholder 4">
            <a:extLst>
              <a:ext uri="{FF2B5EF4-FFF2-40B4-BE49-F238E27FC236}">
                <a16:creationId xmlns:a16="http://schemas.microsoft.com/office/drawing/2014/main" id="{5D7BD38B-06EE-DC64-6828-3A96DC5B67D0}"/>
              </a:ext>
            </a:extLst>
          </p:cNvPr>
          <p:cNvSpPr>
            <a:spLocks noGrp="1"/>
          </p:cNvSpPr>
          <p:nvPr>
            <p:ph type="sldNum" sz="quarter" idx="12"/>
          </p:nvPr>
        </p:nvSpPr>
        <p:spPr/>
        <p:txBody>
          <a:bodyPr/>
          <a:lstStyle/>
          <a:p>
            <a:fld id="{26AD20E6-394B-4DF0-96A5-9647FF39C943}" type="slidenum">
              <a:rPr lang="en-IN" smtClean="0"/>
              <a:t>13</a:t>
            </a:fld>
            <a:endParaRPr lang="en-IN" dirty="0"/>
          </a:p>
        </p:txBody>
      </p:sp>
      <p:pic>
        <p:nvPicPr>
          <p:cNvPr id="6" name="Picture 5">
            <a:extLst>
              <a:ext uri="{FF2B5EF4-FFF2-40B4-BE49-F238E27FC236}">
                <a16:creationId xmlns:a16="http://schemas.microsoft.com/office/drawing/2014/main" id="{62BF899B-1AA7-BB0B-B7E4-F54105A8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4"/>
            <a:ext cx="2695903" cy="1268959"/>
          </a:xfrm>
          <a:prstGeom prst="rect">
            <a:avLst/>
          </a:prstGeom>
        </p:spPr>
      </p:pic>
    </p:spTree>
    <p:extLst>
      <p:ext uri="{BB962C8B-B14F-4D97-AF65-F5344CB8AC3E}">
        <p14:creationId xmlns:p14="http://schemas.microsoft.com/office/powerpoint/2010/main" val="319222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p:txBody>
          <a:bodyPr/>
          <a:lstStyle/>
          <a:p>
            <a:endParaRPr lang="en-US" sz="1800" b="1" dirty="0">
              <a:solidFill>
                <a:srgbClr val="231F20"/>
              </a:solidFill>
              <a:effectLst/>
              <a:latin typeface="Times New Roman" panose="02020603050405020304" pitchFamily="18" charset="0"/>
              <a:ea typeface="Times New Roman" panose="02020603050405020304" pitchFamily="18" charset="0"/>
            </a:endParaRPr>
          </a:p>
          <a:p>
            <a:pPr marL="0" indent="0">
              <a:buNone/>
            </a:pPr>
            <a:endParaRPr lang="en-US" sz="1800" b="1" dirty="0">
              <a:solidFill>
                <a:srgbClr val="231F20"/>
              </a:solidFill>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By using CARPL platform, the client was able to conduct a pilot study that was a “dry-run” for pivotal study intended for FDA clearance. Using CARPL’s PaaS features, the client was able to assess whether AI can help readers read more accurately.</a:t>
            </a:r>
          </a:p>
          <a:p>
            <a:endParaRPr lang="en-US" sz="1800" dirty="0">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The confidence score feature on the platform helped the radiologists decide on the confidence of finding presence rather than its measure of actionability or malignancy. </a:t>
            </a:r>
            <a:endParaRPr lang="en-IN" sz="1800" dirty="0">
              <a:effectLst/>
              <a:latin typeface="Times New Roman" panose="02020603050405020304" pitchFamily="18" charset="0"/>
              <a:ea typeface="Times New Roman" panose="02020603050405020304" pitchFamily="18" charset="0"/>
            </a:endParaRPr>
          </a:p>
          <a:p>
            <a:pPr marL="0" indent="0">
              <a:buNone/>
            </a:pPr>
            <a:endParaRPr lang="en-IN" sz="1800" dirty="0">
              <a:solidFill>
                <a:srgbClr val="231F20"/>
              </a:solidFill>
              <a:latin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CARPL is a  medical imaging-specific collaborative annotation platform that effectively helps the user do annotations and gives indications for assessing the value of data and annotators' efforts.</a:t>
            </a:r>
            <a:endParaRPr lang="en-IN" sz="1800" dirty="0">
              <a:effectLst/>
              <a:latin typeface="Times New Roman" panose="02020603050405020304" pitchFamily="18" charset="0"/>
              <a:ea typeface="Times New Roman" panose="02020603050405020304" pitchFamily="18" charset="0"/>
            </a:endParaRPr>
          </a:p>
          <a:p>
            <a:pPr marL="0" indent="0">
              <a:buNone/>
            </a:pPr>
            <a:endParaRPr lang="en-IN" dirty="0"/>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14</a:t>
            </a:fld>
            <a:endParaRPr lang="en-IN" dirty="0"/>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p:txBody>
          <a:bodyPr/>
          <a:lstStyle/>
          <a:p>
            <a:pPr algn="ctr"/>
            <a:r>
              <a:rPr lang="en-IN" b="1" dirty="0"/>
              <a:t>References</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p:txBody>
          <a:bodyPr>
            <a:normAutofit/>
          </a:bodyPr>
          <a:lstStyle/>
          <a:p>
            <a:r>
              <a:rPr lang="en-US" sz="1800" dirty="0">
                <a:solidFill>
                  <a:srgbClr val="231F20"/>
                </a:solidFill>
                <a:latin typeface="Times New Roman" panose="02020603050405020304" pitchFamily="18" charset="0"/>
              </a:rPr>
              <a:t>https://carpl.ai/</a:t>
            </a:r>
            <a:endParaRPr lang="en-IN" sz="1800" dirty="0">
              <a:solidFill>
                <a:srgbClr val="231F20"/>
              </a:solidFill>
              <a:latin typeface="Times New Roman" panose="02020603050405020304" pitchFamily="18" charset="0"/>
            </a:endParaRPr>
          </a:p>
          <a:p>
            <a:r>
              <a:rPr lang="en-IN" sz="1800" dirty="0">
                <a:solidFill>
                  <a:srgbClr val="231F20"/>
                </a:solidFill>
                <a:latin typeface="Times New Roman" panose="02020603050405020304" pitchFamily="18" charset="0"/>
              </a:rPr>
              <a:t>Witowski J, Choi J, Jeon S, Kim D, Chung J, Conklin J, Longo MG, Succi MD, Do S. MarkIt: a collaborative artificial intelligence annotation platform leveraging blockchain for medical imaging research. Blockchain in Healthcare Today. 2021 May 5</a:t>
            </a:r>
          </a:p>
          <a:p>
            <a:r>
              <a:rPr lang="en-IN" sz="1800" dirty="0">
                <a:solidFill>
                  <a:srgbClr val="231F20"/>
                </a:solidFill>
                <a:latin typeface="Times New Roman" panose="02020603050405020304" pitchFamily="18" charset="0"/>
              </a:rPr>
              <a:t>Rubin DL, Akdogan MU, Altindag C, Alkim E. ePAD: an image annotation and analysis platform for quantitative imaging. Tomography. 2019 Mar;5(1):170-83</a:t>
            </a:r>
          </a:p>
          <a:p>
            <a:r>
              <a:rPr lang="en-IN" sz="1800" dirty="0">
                <a:solidFill>
                  <a:srgbClr val="231F20"/>
                </a:solidFill>
                <a:latin typeface="Times New Roman" panose="02020603050405020304" pitchFamily="18" charset="0"/>
              </a:rPr>
              <a:t>Urban T, Ziegler E, Lewis R, Hafey C, Sadow C, Van den Abbeele AD, Harris GJ. LesionTracker: extensible open-source zero-footprint web viewer for cancer imaging research and clinical trials. Cancer research. 2017 Nov 1;77(21):e119-22.</a:t>
            </a:r>
          </a:p>
          <a:p>
            <a:r>
              <a:rPr lang="en-IN" sz="1800" dirty="0">
                <a:solidFill>
                  <a:srgbClr val="231F20"/>
                </a:solidFill>
                <a:latin typeface="Times New Roman" panose="02020603050405020304" pitchFamily="18" charset="0"/>
              </a:rPr>
              <a:t>Philbrick KA, Weston AD, Akkus Z, Kline TL, Korfiatis P, Sakinis T, Kostandy P, Boonrod A, Zeinoddini A, Takahashi N, Erickson BJ. RIL-contour: a medical imaging dataset annotation tool for and with deep learning. Journal of digital imaging. 2019 Aug;32(4):571-81.</a:t>
            </a:r>
          </a:p>
          <a:p>
            <a:r>
              <a:rPr lang="en-IN" sz="1800" dirty="0">
                <a:solidFill>
                  <a:srgbClr val="231F20"/>
                </a:solidFill>
                <a:latin typeface="Times New Roman" panose="02020603050405020304" pitchFamily="18" charset="0"/>
              </a:rPr>
              <a:t>Chen S, Guo J, Wang C, Xu X, Yi Z, Li W. DeepLNAnno: a web-based lung nodules annotating system for CT images. Journal of medical systems. 2019 Jul;43(7):1-9.</a:t>
            </a:r>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15</a:t>
            </a:fld>
            <a:endParaRPr lang="en-IN" dirty="0"/>
          </a:p>
        </p:txBody>
      </p:sp>
    </p:spTree>
    <p:extLst>
      <p:ext uri="{BB962C8B-B14F-4D97-AF65-F5344CB8AC3E}">
        <p14:creationId xmlns:p14="http://schemas.microsoft.com/office/powerpoint/2010/main" val="149243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16</a:t>
            </a:fld>
            <a:endParaRPr lang="en-IN" dirty="0"/>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9A24-5D33-22D2-A375-550512B6729A}"/>
              </a:ext>
            </a:extLst>
          </p:cNvPr>
          <p:cNvSpPr>
            <a:spLocks noGrp="1"/>
          </p:cNvSpPr>
          <p:nvPr>
            <p:ph type="title"/>
          </p:nvPr>
        </p:nvSpPr>
        <p:spPr/>
        <p:txBody>
          <a:bodyPr/>
          <a:lstStyle/>
          <a:p>
            <a:pPr algn="ctr"/>
            <a:r>
              <a:rPr lang="en-IN" b="1" dirty="0"/>
              <a:t>Suggestions to the Organization where the Study was Conducted </a:t>
            </a:r>
          </a:p>
        </p:txBody>
      </p:sp>
      <p:sp>
        <p:nvSpPr>
          <p:cNvPr id="3" name="Content Placeholder 2">
            <a:extLst>
              <a:ext uri="{FF2B5EF4-FFF2-40B4-BE49-F238E27FC236}">
                <a16:creationId xmlns:a16="http://schemas.microsoft.com/office/drawing/2014/main" id="{EAEF2263-EB9B-760E-4703-663E38DF5A1C}"/>
              </a:ext>
            </a:extLst>
          </p:cNvPr>
          <p:cNvSpPr>
            <a:spLocks noGrp="1"/>
          </p:cNvSpPr>
          <p:nvPr>
            <p:ph idx="1"/>
          </p:nvPr>
        </p:nvSpPr>
        <p:spPr>
          <a:xfrm>
            <a:off x="920393" y="2231505"/>
            <a:ext cx="10515600" cy="4351338"/>
          </a:xfrm>
        </p:spPr>
        <p:txBody>
          <a:bodyPr/>
          <a:lstStyle/>
          <a:p>
            <a:r>
              <a:rPr lang="en-IN" dirty="0"/>
              <a:t>Adherence to timelines</a:t>
            </a:r>
          </a:p>
          <a:p>
            <a:pPr marL="0" indent="0">
              <a:buNone/>
            </a:pPr>
            <a:endParaRPr lang="en-IN" dirty="0"/>
          </a:p>
          <a:p>
            <a:r>
              <a:rPr lang="en-IN" dirty="0"/>
              <a:t>Back-up plans for radiologists, in case of emergency situations</a:t>
            </a:r>
          </a:p>
        </p:txBody>
      </p:sp>
      <p:sp>
        <p:nvSpPr>
          <p:cNvPr id="5" name="Slide Number Placeholder 4">
            <a:extLst>
              <a:ext uri="{FF2B5EF4-FFF2-40B4-BE49-F238E27FC236}">
                <a16:creationId xmlns:a16="http://schemas.microsoft.com/office/drawing/2014/main" id="{8995D74E-6398-A78F-6AAE-7F984A6270FE}"/>
              </a:ext>
            </a:extLst>
          </p:cNvPr>
          <p:cNvSpPr>
            <a:spLocks noGrp="1"/>
          </p:cNvSpPr>
          <p:nvPr>
            <p:ph type="sldNum" sz="quarter" idx="12"/>
          </p:nvPr>
        </p:nvSpPr>
        <p:spPr/>
        <p:txBody>
          <a:bodyPr/>
          <a:lstStyle/>
          <a:p>
            <a:fld id="{26AD20E6-394B-4DF0-96A5-9647FF39C943}" type="slidenum">
              <a:rPr lang="en-IN" smtClean="0"/>
              <a:t>17</a:t>
            </a:fld>
            <a:endParaRPr lang="en-IN" dirty="0"/>
          </a:p>
        </p:txBody>
      </p:sp>
      <p:pic>
        <p:nvPicPr>
          <p:cNvPr id="6" name="Picture 5">
            <a:extLst>
              <a:ext uri="{FF2B5EF4-FFF2-40B4-BE49-F238E27FC236}">
                <a16:creationId xmlns:a16="http://schemas.microsoft.com/office/drawing/2014/main" id="{B482642F-792C-BF57-5B55-1F840240F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9041"/>
            <a:ext cx="2695903" cy="1268959"/>
          </a:xfrm>
          <a:prstGeom prst="rect">
            <a:avLst/>
          </a:prstGeom>
        </p:spPr>
      </p:pic>
    </p:spTree>
    <p:extLst>
      <p:ext uri="{BB962C8B-B14F-4D97-AF65-F5344CB8AC3E}">
        <p14:creationId xmlns:p14="http://schemas.microsoft.com/office/powerpoint/2010/main" val="1994112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p:txBody>
          <a:bodyPr/>
          <a:lstStyle/>
          <a:p>
            <a:pPr algn="ctr"/>
            <a:r>
              <a:rPr lang="en-IN" b="1" dirty="0"/>
              <a:t>Dissertation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p:txBody>
          <a:bodyPr/>
          <a:lstStyle/>
          <a:p>
            <a:pPr algn="ctr"/>
            <a:r>
              <a:rPr lang="en-IN" u="sng" dirty="0"/>
              <a:t>What did you learn (skill/ topic)?</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a:xfrm>
            <a:off x="839788" y="2671762"/>
            <a:ext cx="5157787" cy="3684588"/>
          </a:xfrm>
        </p:spPr>
        <p:txBody>
          <a:bodyPr/>
          <a:lstStyle/>
          <a:p>
            <a:r>
              <a:rPr lang="en-IN" dirty="0"/>
              <a:t>AI Lifecycle Management</a:t>
            </a:r>
          </a:p>
          <a:p>
            <a:endParaRPr lang="en-IN" dirty="0"/>
          </a:p>
          <a:p>
            <a:r>
              <a:rPr lang="en-IN" dirty="0"/>
              <a:t>Data Management</a:t>
            </a:r>
          </a:p>
          <a:p>
            <a:endParaRPr lang="en-IN" dirty="0"/>
          </a:p>
          <a:p>
            <a:r>
              <a:rPr lang="en-IN" dirty="0"/>
              <a:t>AI Usability and Validation</a:t>
            </a:r>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p:txBody>
          <a:bodyPr/>
          <a:lstStyle/>
          <a:p>
            <a:pPr algn="ctr"/>
            <a:r>
              <a:rPr lang="en-IN" u="sng" dirty="0"/>
              <a:t>Overall self comments on Dissertation</a:t>
            </a:r>
          </a:p>
        </p:txBody>
      </p:sp>
      <p:sp>
        <p:nvSpPr>
          <p:cNvPr id="6" name="Content Placeholder 5">
            <a:extLst>
              <a:ext uri="{FF2B5EF4-FFF2-40B4-BE49-F238E27FC236}">
                <a16:creationId xmlns:a16="http://schemas.microsoft.com/office/drawing/2014/main" id="{F5C77B51-5E77-C0CF-A1AC-D310D2F1CF19}"/>
              </a:ext>
            </a:extLst>
          </p:cNvPr>
          <p:cNvSpPr>
            <a:spLocks noGrp="1"/>
          </p:cNvSpPr>
          <p:nvPr>
            <p:ph sz="quarter" idx="4"/>
          </p:nvPr>
        </p:nvSpPr>
        <p:spPr>
          <a:xfrm>
            <a:off x="6194427" y="2816742"/>
            <a:ext cx="5183188" cy="3684588"/>
          </a:xfrm>
        </p:spPr>
        <p:txBody>
          <a:bodyPr/>
          <a:lstStyle/>
          <a:p>
            <a:r>
              <a:rPr lang="en-IN" dirty="0"/>
              <a:t>CARPL as a platform has wide range of features that can be explored  for different use cases as per the requirement.</a:t>
            </a:r>
          </a:p>
          <a:p>
            <a:endParaRPr lang="en-IN" dirty="0"/>
          </a:p>
          <a:p>
            <a:endParaRPr lang="en-IN" dirty="0"/>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18</a:t>
            </a:fld>
            <a:endParaRPr lang="en-IN" dirty="0"/>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760563" y="0"/>
            <a:ext cx="10515600" cy="1325563"/>
          </a:xfrm>
        </p:spPr>
        <p:txBody>
          <a:bodyPr/>
          <a:lstStyle/>
          <a:p>
            <a:pPr algn="ctr"/>
            <a:r>
              <a:rPr lang="en-IN" b="1" dirty="0"/>
              <a:t>Pictorial Journey</a:t>
            </a:r>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19</a:t>
            </a:fld>
            <a:endParaRPr lang="en-IN" dirty="0"/>
          </a:p>
        </p:txBody>
      </p:sp>
      <p:pic>
        <p:nvPicPr>
          <p:cNvPr id="7" name="Picture 6">
            <a:extLst>
              <a:ext uri="{FF2B5EF4-FFF2-40B4-BE49-F238E27FC236}">
                <a16:creationId xmlns:a16="http://schemas.microsoft.com/office/drawing/2014/main" id="{70B0634D-88F9-5009-500B-ED0E62EA65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9721" y="2570480"/>
            <a:ext cx="3590954" cy="2645230"/>
          </a:xfrm>
          <a:prstGeom prst="rect">
            <a:avLst/>
          </a:prstGeom>
        </p:spPr>
      </p:pic>
      <p:pic>
        <p:nvPicPr>
          <p:cNvPr id="9" name="Picture 8">
            <a:extLst>
              <a:ext uri="{FF2B5EF4-FFF2-40B4-BE49-F238E27FC236}">
                <a16:creationId xmlns:a16="http://schemas.microsoft.com/office/drawing/2014/main" id="{C39F93DA-A7A8-F8DD-8C00-F80828C4241E}"/>
              </a:ext>
            </a:extLst>
          </p:cNvPr>
          <p:cNvPicPr>
            <a:picLocks noChangeAspect="1"/>
          </p:cNvPicPr>
          <p:nvPr/>
        </p:nvPicPr>
        <p:blipFill rotWithShape="1">
          <a:blip r:embed="rId3">
            <a:extLst>
              <a:ext uri="{28A0092B-C50C-407E-A947-70E740481C1C}">
                <a14:useLocalDpi xmlns:a14="http://schemas.microsoft.com/office/drawing/2010/main" val="0"/>
              </a:ext>
            </a:extLst>
          </a:blip>
          <a:srcRect l="1" r="-3573" b="72"/>
          <a:stretch/>
        </p:blipFill>
        <p:spPr>
          <a:xfrm>
            <a:off x="1649084" y="1941708"/>
            <a:ext cx="2389516" cy="3987893"/>
          </a:xfrm>
          <a:prstGeom prst="rect">
            <a:avLst/>
          </a:prstGeom>
        </p:spPr>
      </p:pic>
      <p:sp>
        <p:nvSpPr>
          <p:cNvPr id="10" name="TextBox 9">
            <a:extLst>
              <a:ext uri="{FF2B5EF4-FFF2-40B4-BE49-F238E27FC236}">
                <a16:creationId xmlns:a16="http://schemas.microsoft.com/office/drawing/2014/main" id="{695936E3-0AB0-943D-BA93-46CAB8C0363F}"/>
              </a:ext>
            </a:extLst>
          </p:cNvPr>
          <p:cNvSpPr txBox="1"/>
          <p:nvPr/>
        </p:nvSpPr>
        <p:spPr>
          <a:xfrm>
            <a:off x="941716" y="1477026"/>
            <a:ext cx="3804251" cy="369332"/>
          </a:xfrm>
          <a:prstGeom prst="rect">
            <a:avLst/>
          </a:prstGeom>
          <a:noFill/>
        </p:spPr>
        <p:txBody>
          <a:bodyPr wrap="square" rtlCol="0">
            <a:spAutoFit/>
          </a:bodyPr>
          <a:lstStyle/>
          <a:p>
            <a:pPr algn="ctr"/>
            <a:r>
              <a:rPr lang="en-US" b="1" dirty="0"/>
              <a:t>THE FAMOUS CARPL’S OFFICE SPACE</a:t>
            </a:r>
            <a:endParaRPr lang="en-IN" b="1" dirty="0"/>
          </a:p>
        </p:txBody>
      </p:sp>
      <p:sp>
        <p:nvSpPr>
          <p:cNvPr id="11" name="TextBox 10">
            <a:extLst>
              <a:ext uri="{FF2B5EF4-FFF2-40B4-BE49-F238E27FC236}">
                <a16:creationId xmlns:a16="http://schemas.microsoft.com/office/drawing/2014/main" id="{DDB46B60-4371-76D4-AB56-0F1EDB908A71}"/>
              </a:ext>
            </a:extLst>
          </p:cNvPr>
          <p:cNvSpPr txBox="1"/>
          <p:nvPr/>
        </p:nvSpPr>
        <p:spPr>
          <a:xfrm>
            <a:off x="8964283" y="2096262"/>
            <a:ext cx="2389517" cy="369332"/>
          </a:xfrm>
          <a:prstGeom prst="rect">
            <a:avLst/>
          </a:prstGeom>
          <a:noFill/>
        </p:spPr>
        <p:txBody>
          <a:bodyPr wrap="square" rtlCol="0">
            <a:spAutoFit/>
          </a:bodyPr>
          <a:lstStyle/>
          <a:p>
            <a:r>
              <a:rPr lang="en-US" b="1" dirty="0"/>
              <a:t>TIME OUT SESSIONS</a:t>
            </a:r>
            <a:endParaRPr lang="en-IN" b="1" dirty="0"/>
          </a:p>
        </p:txBody>
      </p:sp>
      <p:pic>
        <p:nvPicPr>
          <p:cNvPr id="6" name="Picture 5">
            <a:extLst>
              <a:ext uri="{FF2B5EF4-FFF2-40B4-BE49-F238E27FC236}">
                <a16:creationId xmlns:a16="http://schemas.microsoft.com/office/drawing/2014/main" id="{391C59C1-D04F-DFFA-1B3D-AAAE22B4E4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045" y="2558986"/>
            <a:ext cx="3542298" cy="2656724"/>
          </a:xfrm>
          <a:prstGeom prst="rect">
            <a:avLst/>
          </a:prstGeom>
        </p:spPr>
      </p:pic>
      <p:sp>
        <p:nvSpPr>
          <p:cNvPr id="13" name="TextBox 12">
            <a:extLst>
              <a:ext uri="{FF2B5EF4-FFF2-40B4-BE49-F238E27FC236}">
                <a16:creationId xmlns:a16="http://schemas.microsoft.com/office/drawing/2014/main" id="{D16CB794-3079-0886-5C0A-F3013E41AF72}"/>
              </a:ext>
            </a:extLst>
          </p:cNvPr>
          <p:cNvSpPr txBox="1"/>
          <p:nvPr/>
        </p:nvSpPr>
        <p:spPr>
          <a:xfrm>
            <a:off x="4143363" y="2160946"/>
            <a:ext cx="4264037" cy="369332"/>
          </a:xfrm>
          <a:prstGeom prst="rect">
            <a:avLst/>
          </a:prstGeom>
          <a:noFill/>
        </p:spPr>
        <p:txBody>
          <a:bodyPr wrap="square" rtlCol="0">
            <a:spAutoFit/>
          </a:bodyPr>
          <a:lstStyle/>
          <a:p>
            <a:r>
              <a:rPr lang="en-IN" b="1" dirty="0"/>
              <a:t>FREQUENT CELEBRITY VISITS AT CARPL</a:t>
            </a:r>
          </a:p>
        </p:txBody>
      </p:sp>
    </p:spTree>
    <p:extLst>
      <p:ext uri="{BB962C8B-B14F-4D97-AF65-F5344CB8AC3E}">
        <p14:creationId xmlns:p14="http://schemas.microsoft.com/office/powerpoint/2010/main" val="233393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p:txBody>
          <a:bodyPr/>
          <a:lstStyle/>
          <a:p>
            <a:pPr algn="ctr"/>
            <a:r>
              <a:rPr lang="en-IN" b="1" dirty="0"/>
              <a:t>Screenshot of Approval</a:t>
            </a:r>
          </a:p>
        </p:txBody>
      </p:sp>
      <p:pic>
        <p:nvPicPr>
          <p:cNvPr id="7" name="Content Placeholder 6">
            <a:extLst>
              <a:ext uri="{FF2B5EF4-FFF2-40B4-BE49-F238E27FC236}">
                <a16:creationId xmlns:a16="http://schemas.microsoft.com/office/drawing/2014/main" id="{01C2B3BF-F54B-9203-93E8-8389371AC4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871932"/>
            <a:ext cx="5344250" cy="4149305"/>
          </a:xfrm>
        </p:spPr>
      </p:pic>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dirty="0"/>
          </a:p>
        </p:txBody>
      </p:sp>
      <p:pic>
        <p:nvPicPr>
          <p:cNvPr id="4" name="Picture 3">
            <a:extLst>
              <a:ext uri="{FF2B5EF4-FFF2-40B4-BE49-F238E27FC236}">
                <a16:creationId xmlns:a16="http://schemas.microsoft.com/office/drawing/2014/main" id="{8806D1C8-6BFE-108C-A660-9D531EC5EE54}"/>
              </a:ext>
            </a:extLst>
          </p:cNvPr>
          <p:cNvPicPr>
            <a:picLocks noChangeAspect="1"/>
          </p:cNvPicPr>
          <p:nvPr/>
        </p:nvPicPr>
        <p:blipFill rotWithShape="1">
          <a:blip r:embed="rId3">
            <a:extLst>
              <a:ext uri="{28A0092B-C50C-407E-A947-70E740481C1C}">
                <a14:useLocalDpi xmlns:a14="http://schemas.microsoft.com/office/drawing/2010/main" val="0"/>
              </a:ext>
            </a:extLst>
          </a:blip>
          <a:srcRect t="2593"/>
          <a:stretch/>
        </p:blipFill>
        <p:spPr>
          <a:xfrm>
            <a:off x="529279" y="1871933"/>
            <a:ext cx="5344250" cy="4212057"/>
          </a:xfrm>
          <a:prstGeom prst="rect">
            <a:avLst/>
          </a:prstGeom>
        </p:spPr>
      </p:pic>
    </p:spTree>
    <p:extLst>
      <p:ext uri="{BB962C8B-B14F-4D97-AF65-F5344CB8AC3E}">
        <p14:creationId xmlns:p14="http://schemas.microsoft.com/office/powerpoint/2010/main" val="10618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a:t>
            </a:r>
          </a:p>
        </p:txBody>
      </p:sp>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t>20</a:t>
            </a:fld>
            <a:endParaRPr lang="en-IN" dirty="0"/>
          </a:p>
        </p:txBody>
      </p:sp>
      <p:pic>
        <p:nvPicPr>
          <p:cNvPr id="7" name="Picture 6">
            <a:extLst>
              <a:ext uri="{FF2B5EF4-FFF2-40B4-BE49-F238E27FC236}">
                <a16:creationId xmlns:a16="http://schemas.microsoft.com/office/drawing/2014/main" id="{BF04F0EA-FCD4-AC91-DC8B-021A265B7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94294"/>
            <a:ext cx="4590822" cy="4037163"/>
          </a:xfrm>
          <a:prstGeom prst="rect">
            <a:avLst/>
          </a:prstGeom>
        </p:spPr>
      </p:pic>
      <p:pic>
        <p:nvPicPr>
          <p:cNvPr id="9" name="Picture 8">
            <a:extLst>
              <a:ext uri="{FF2B5EF4-FFF2-40B4-BE49-F238E27FC236}">
                <a16:creationId xmlns:a16="http://schemas.microsoft.com/office/drawing/2014/main" id="{AF442458-691F-B86F-7940-125149936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317" y="1794293"/>
            <a:ext cx="5237312" cy="4037163"/>
          </a:xfrm>
          <a:prstGeom prst="rect">
            <a:avLst/>
          </a:prstGeom>
        </p:spPr>
      </p:pic>
      <p:sp>
        <p:nvSpPr>
          <p:cNvPr id="10" name="TextBox 9">
            <a:extLst>
              <a:ext uri="{FF2B5EF4-FFF2-40B4-BE49-F238E27FC236}">
                <a16:creationId xmlns:a16="http://schemas.microsoft.com/office/drawing/2014/main" id="{571FED03-F55B-9801-1F68-179B28A24B4C}"/>
              </a:ext>
            </a:extLst>
          </p:cNvPr>
          <p:cNvSpPr txBox="1"/>
          <p:nvPr/>
        </p:nvSpPr>
        <p:spPr>
          <a:xfrm>
            <a:off x="7384212" y="1373159"/>
            <a:ext cx="2216989" cy="369332"/>
          </a:xfrm>
          <a:prstGeom prst="rect">
            <a:avLst/>
          </a:prstGeom>
          <a:noFill/>
        </p:spPr>
        <p:txBody>
          <a:bodyPr wrap="square" rtlCol="0">
            <a:spAutoFit/>
          </a:bodyPr>
          <a:lstStyle/>
          <a:p>
            <a:pPr algn="ctr"/>
            <a:r>
              <a:rPr lang="en-US" b="1" dirty="0"/>
              <a:t>ON-SITE</a:t>
            </a:r>
            <a:endParaRPr lang="en-IN" b="1" dirty="0"/>
          </a:p>
        </p:txBody>
      </p:sp>
      <p:sp>
        <p:nvSpPr>
          <p:cNvPr id="11" name="TextBox 10">
            <a:extLst>
              <a:ext uri="{FF2B5EF4-FFF2-40B4-BE49-F238E27FC236}">
                <a16:creationId xmlns:a16="http://schemas.microsoft.com/office/drawing/2014/main" id="{F1B57321-293B-AF15-5B12-2129A94231C9}"/>
              </a:ext>
            </a:extLst>
          </p:cNvPr>
          <p:cNvSpPr txBox="1"/>
          <p:nvPr/>
        </p:nvSpPr>
        <p:spPr>
          <a:xfrm>
            <a:off x="2170981" y="1477963"/>
            <a:ext cx="2216989" cy="369332"/>
          </a:xfrm>
          <a:prstGeom prst="rect">
            <a:avLst/>
          </a:prstGeom>
          <a:noFill/>
        </p:spPr>
        <p:txBody>
          <a:bodyPr wrap="square" rtlCol="0">
            <a:spAutoFit/>
          </a:bodyPr>
          <a:lstStyle/>
          <a:p>
            <a:pPr algn="ctr"/>
            <a:r>
              <a:rPr lang="en-US" b="1" dirty="0"/>
              <a:t>OFF-SITE</a:t>
            </a:r>
            <a:endParaRPr lang="en-IN" b="1" dirty="0"/>
          </a:p>
        </p:txBody>
      </p:sp>
    </p:spTree>
    <p:extLst>
      <p:ext uri="{BB962C8B-B14F-4D97-AF65-F5344CB8AC3E}">
        <p14:creationId xmlns:p14="http://schemas.microsoft.com/office/powerpoint/2010/main" val="4112284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Introduction</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838200" y="1690688"/>
            <a:ext cx="10515600" cy="4351338"/>
          </a:xfrm>
        </p:spPr>
        <p:txBody>
          <a:bodyPr>
            <a:normAutofit fontScale="92500" lnSpcReduction="20000"/>
          </a:bodyPr>
          <a:lstStyle/>
          <a:p>
            <a:pPr marR="24130"/>
            <a:r>
              <a:rPr lang="en-US" sz="1800" b="0" i="0" u="none" strike="noStrike" dirty="0">
                <a:solidFill>
                  <a:srgbClr val="000000"/>
                </a:solidFill>
                <a:effectLst/>
                <a:latin typeface="Times New Roman" panose="02020603050405020304" pitchFamily="18" charset="0"/>
              </a:rPr>
              <a:t>An AI pilot project might be a useful beginning point for an AI journey because all firms are starting from scratch. It assists in swiftly validating use cases, assessing risks, and calculating ROI. The lack of clear commercial objectives and outcomes causes the majority of early AI efforts to fail. </a:t>
            </a:r>
          </a:p>
          <a:p>
            <a:pPr marR="24130"/>
            <a:endParaRPr lang="en-US" sz="1800" dirty="0">
              <a:solidFill>
                <a:srgbClr val="000000"/>
              </a:solidFill>
              <a:latin typeface="Times New Roman" panose="02020603050405020304" pitchFamily="18" charset="0"/>
            </a:endParaRPr>
          </a:p>
          <a:p>
            <a:pPr rtl="0">
              <a:spcBef>
                <a:spcPts val="0"/>
              </a:spcBef>
              <a:spcAft>
                <a:spcPts val="0"/>
              </a:spcAft>
            </a:pPr>
            <a:r>
              <a:rPr lang="en-US" sz="1800" b="0" i="0" u="none" strike="noStrike" dirty="0">
                <a:solidFill>
                  <a:srgbClr val="000000"/>
                </a:solidFill>
                <a:effectLst/>
                <a:latin typeface="Times New Roman" panose="02020603050405020304" pitchFamily="18" charset="0"/>
              </a:rPr>
              <a:t>The main goal of a pilot project is to serve as a reference point for future implementations, rather than to solve any fundamental concerns.</a:t>
            </a:r>
            <a:endParaRPr lang="en-US" sz="1200" dirty="0"/>
          </a:p>
          <a:p>
            <a:pPr rtl="0">
              <a:spcBef>
                <a:spcPts val="0"/>
              </a:spcBef>
              <a:spcAft>
                <a:spcPts val="0"/>
              </a:spcAft>
            </a:pPr>
            <a:endParaRPr lang="en-US" sz="1200" b="0" i="0" u="none" strike="noStrike" dirty="0">
              <a:solidFill>
                <a:srgbClr val="000000"/>
              </a:solidFill>
              <a:effectLst/>
              <a:latin typeface="Times New Roman" panose="02020603050405020304" pitchFamily="18" charset="0"/>
            </a:endParaRPr>
          </a:p>
          <a:p>
            <a:pPr rtl="0">
              <a:spcBef>
                <a:spcPts val="0"/>
              </a:spcBef>
              <a:spcAft>
                <a:spcPts val="0"/>
              </a:spcAft>
            </a:pPr>
            <a:endParaRPr lang="en-US" sz="1200" dirty="0">
              <a:solidFill>
                <a:srgbClr val="000000"/>
              </a:solidFill>
              <a:latin typeface="Times New Roman" panose="02020603050405020304" pitchFamily="18" charset="0"/>
            </a:endParaRPr>
          </a:p>
          <a:p>
            <a:pPr rtl="0">
              <a:spcBef>
                <a:spcPts val="0"/>
              </a:spcBef>
              <a:spcAft>
                <a:spcPts val="0"/>
              </a:spcAft>
            </a:pPr>
            <a:r>
              <a:rPr lang="en-US" sz="1800" b="0" i="0" u="none" strike="noStrike" dirty="0">
                <a:solidFill>
                  <a:srgbClr val="000000"/>
                </a:solidFill>
                <a:effectLst/>
                <a:latin typeface="Times New Roman" panose="02020603050405020304" pitchFamily="18" charset="0"/>
              </a:rPr>
              <a:t>The number of resources required changes depending on the project requirements, as it does with all projects. If a company lacks an experienced AI team, it's best to collaborate with a skilled external partner to successfully complete the AI pilot project.</a:t>
            </a:r>
          </a:p>
          <a:p>
            <a:pPr rtl="0">
              <a:spcBef>
                <a:spcPts val="0"/>
              </a:spcBef>
              <a:spcAft>
                <a:spcPts val="0"/>
              </a:spcAft>
            </a:pPr>
            <a:endParaRPr lang="en-US" sz="1800" b="0" i="0" u="none" strike="noStrike" dirty="0">
              <a:solidFill>
                <a:srgbClr val="000000"/>
              </a:solidFill>
              <a:effectLst/>
              <a:latin typeface="Times New Roman" panose="02020603050405020304" pitchFamily="18" charset="0"/>
            </a:endParaRPr>
          </a:p>
          <a:p>
            <a:pPr rtl="0">
              <a:spcBef>
                <a:spcPts val="0"/>
              </a:spcBef>
              <a:spcAft>
                <a:spcPts val="0"/>
              </a:spcAft>
            </a:pPr>
            <a:endParaRPr lang="en-US" sz="1800" dirty="0">
              <a:solidFill>
                <a:srgbClr val="000000"/>
              </a:solidFill>
              <a:latin typeface="Times New Roman" panose="02020603050405020304" pitchFamily="18" charset="0"/>
            </a:endParaRPr>
          </a:p>
          <a:p>
            <a:pPr rtl="0">
              <a:spcBef>
                <a:spcPts val="0"/>
              </a:spcBef>
              <a:spcAft>
                <a:spcPts val="0"/>
              </a:spcAft>
            </a:pPr>
            <a:r>
              <a:rPr lang="en-US" sz="1800" b="0" i="0" u="none" strike="noStrike" dirty="0">
                <a:solidFill>
                  <a:srgbClr val="000000"/>
                </a:solidFill>
                <a:effectLst/>
                <a:latin typeface="Times New Roman" panose="02020603050405020304" pitchFamily="18" charset="0"/>
              </a:rPr>
              <a:t>As a result, in order to be successful with the AI pilot project, it is critical to use a huge collection of accurate content.</a:t>
            </a:r>
          </a:p>
          <a:p>
            <a:pPr marL="0" indent="0" rtl="0">
              <a:spcBef>
                <a:spcPts val="0"/>
              </a:spcBef>
              <a:spcAft>
                <a:spcPts val="0"/>
              </a:spcAft>
              <a:buNone/>
            </a:pPr>
            <a:endParaRPr lang="en-US" sz="1800" b="0" i="0" u="none" strike="noStrike" dirty="0">
              <a:solidFill>
                <a:srgbClr val="000000"/>
              </a:solidFill>
              <a:effectLst/>
              <a:latin typeface="Times New Roman" panose="02020603050405020304" pitchFamily="18" charset="0"/>
            </a:endParaRPr>
          </a:p>
          <a:p>
            <a:pPr rtl="0">
              <a:spcBef>
                <a:spcPts val="0"/>
              </a:spcBef>
              <a:spcAft>
                <a:spcPts val="0"/>
              </a:spcAft>
            </a:pPr>
            <a:r>
              <a:rPr lang="en-US" sz="1800" b="0" i="0" u="none" strike="noStrike" dirty="0">
                <a:solidFill>
                  <a:srgbClr val="000000"/>
                </a:solidFill>
                <a:effectLst/>
                <a:latin typeface="Times New Roman" panose="02020603050405020304" pitchFamily="18" charset="0"/>
              </a:rPr>
              <a:t>Although AI pilot projects are intended to be basic and manageable, they nonetheless necessitate a significant amount of skill and the appropriate resources to be implemented successfully.</a:t>
            </a:r>
          </a:p>
          <a:p>
            <a:pPr marL="0" indent="0" rtl="0">
              <a:spcBef>
                <a:spcPts val="0"/>
              </a:spcBef>
              <a:spcAft>
                <a:spcPts val="0"/>
              </a:spcAft>
              <a:buNone/>
            </a:pPr>
            <a:endParaRPr lang="en-US" sz="1800" dirty="0">
              <a:latin typeface="Times New Roman" panose="02020603050405020304" pitchFamily="18" charset="0"/>
            </a:endParaRPr>
          </a:p>
          <a:p>
            <a:pPr algn="l"/>
            <a:r>
              <a:rPr lang="en-US" sz="1800" dirty="0">
                <a:latin typeface="Times New Roman" panose="02020603050405020304" pitchFamily="18" charset="0"/>
              </a:rPr>
              <a:t>Thus, the</a:t>
            </a:r>
            <a:r>
              <a:rPr lang="en-US" sz="1800" b="1" dirty="0">
                <a:effectLst/>
                <a:latin typeface="Times New Roman" panose="02020603050405020304" pitchFamily="18" charset="0"/>
                <a:ea typeface="Times New Roman" panose="02020603050405020304" pitchFamily="18" charset="0"/>
              </a:rPr>
              <a:t> purpose of this study is to tell how to </a:t>
            </a:r>
            <a:r>
              <a:rPr lang="en-US" sz="1800" b="1" dirty="0">
                <a:latin typeface="Times New Roman" panose="02020603050405020304" pitchFamily="18" charset="0"/>
                <a:ea typeface="Times New Roman" panose="02020603050405020304" pitchFamily="18" charset="0"/>
              </a:rPr>
              <a:t>conduct a </a:t>
            </a:r>
            <a:r>
              <a:rPr lang="en-US" sz="1800" b="1" dirty="0">
                <a:effectLst/>
                <a:latin typeface="Times New Roman" panose="02020603050405020304" pitchFamily="18" charset="0"/>
                <a:ea typeface="Times New Roman" panose="02020603050405020304" pitchFamily="18" charset="0"/>
              </a:rPr>
              <a:t>pilot study/clinical trial of an Artificial Intelligence </a:t>
            </a:r>
            <a:r>
              <a:rPr lang="en-US" sz="1800" b="1" dirty="0">
                <a:latin typeface="Times New Roman" panose="02020603050405020304" pitchFamily="18" charset="0"/>
                <a:ea typeface="Times New Roman" panose="02020603050405020304" pitchFamily="18" charset="0"/>
              </a:rPr>
              <a:t>Model in Medical Imaging</a:t>
            </a:r>
            <a:r>
              <a:rPr lang="en-US" sz="1800" b="1"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p>
          <a:p>
            <a:pPr marL="0" marR="24130" indent="0">
              <a:spcAft>
                <a:spcPts val="0"/>
              </a:spcAft>
              <a:buNone/>
            </a:pPr>
            <a:endParaRPr lang="en-IN" sz="1800" dirty="0">
              <a:solidFill>
                <a:srgbClr val="231F20"/>
              </a:solidFill>
              <a:latin typeface="Times New Roman" panose="02020603050405020304" pitchFamily="18" charset="0"/>
            </a:endParaRP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dirty="0"/>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033-92AE-7D44-CA2A-465B196100C4}"/>
              </a:ext>
            </a:extLst>
          </p:cNvPr>
          <p:cNvSpPr>
            <a:spLocks noGrp="1"/>
          </p:cNvSpPr>
          <p:nvPr>
            <p:ph type="title"/>
          </p:nvPr>
        </p:nvSpPr>
        <p:spPr/>
        <p:txBody>
          <a:bodyPr/>
          <a:lstStyle/>
          <a:p>
            <a:pPr algn="ctr"/>
            <a:r>
              <a:rPr lang="en-IN" b="1" dirty="0"/>
              <a:t>Introduction</a:t>
            </a:r>
          </a:p>
        </p:txBody>
      </p:sp>
      <p:graphicFrame>
        <p:nvGraphicFramePr>
          <p:cNvPr id="7" name="Content Placeholder 6">
            <a:extLst>
              <a:ext uri="{FF2B5EF4-FFF2-40B4-BE49-F238E27FC236}">
                <a16:creationId xmlns:a16="http://schemas.microsoft.com/office/drawing/2014/main" id="{ACB52406-1D78-5543-F153-6AA4C160391E}"/>
              </a:ext>
            </a:extLst>
          </p:cNvPr>
          <p:cNvGraphicFramePr>
            <a:graphicFrameLocks noGrp="1"/>
          </p:cNvGraphicFramePr>
          <p:nvPr>
            <p:ph idx="1"/>
            <p:extLst>
              <p:ext uri="{D42A27DB-BD31-4B8C-83A1-F6EECF244321}">
                <p14:modId xmlns:p14="http://schemas.microsoft.com/office/powerpoint/2010/main" val="587766687"/>
              </p:ext>
            </p:extLst>
          </p:nvPr>
        </p:nvGraphicFramePr>
        <p:xfrm>
          <a:off x="2013736" y="1690688"/>
          <a:ext cx="8455630" cy="4494450"/>
        </p:xfrm>
        <a:graphic>
          <a:graphicData uri="http://schemas.openxmlformats.org/drawingml/2006/table">
            <a:tbl>
              <a:tblPr firstRow="1" firstCol="1" bandRow="1"/>
              <a:tblGrid>
                <a:gridCol w="852754">
                  <a:extLst>
                    <a:ext uri="{9D8B030D-6E8A-4147-A177-3AD203B41FA5}">
                      <a16:colId xmlns:a16="http://schemas.microsoft.com/office/drawing/2014/main" val="1956525331"/>
                    </a:ext>
                  </a:extLst>
                </a:gridCol>
                <a:gridCol w="2270589">
                  <a:extLst>
                    <a:ext uri="{9D8B030D-6E8A-4147-A177-3AD203B41FA5}">
                      <a16:colId xmlns:a16="http://schemas.microsoft.com/office/drawing/2014/main" val="2389295453"/>
                    </a:ext>
                  </a:extLst>
                </a:gridCol>
                <a:gridCol w="5332287">
                  <a:extLst>
                    <a:ext uri="{9D8B030D-6E8A-4147-A177-3AD203B41FA5}">
                      <a16:colId xmlns:a16="http://schemas.microsoft.com/office/drawing/2014/main" val="278834101"/>
                    </a:ext>
                  </a:extLst>
                </a:gridCol>
              </a:tblGrid>
              <a:tr h="278529">
                <a:tc>
                  <a:txBody>
                    <a:bodyPr/>
                    <a:lstStyle/>
                    <a:p>
                      <a:r>
                        <a:rPr lang="en-IN" sz="1100" b="1" dirty="0">
                          <a:solidFill>
                            <a:srgbClr val="000000"/>
                          </a:solidFill>
                          <a:effectLst/>
                          <a:latin typeface="Calibri" panose="020F0502020204030204" pitchFamily="34" charset="0"/>
                          <a:ea typeface="Calibri" panose="020F0502020204030204" pitchFamily="34" charset="0"/>
                          <a:cs typeface="Mangal" panose="02040503050203030202" pitchFamily="18" charset="0"/>
                        </a:rPr>
                        <a:t>S.No</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r>
                        <a:rPr lang="en-IN" sz="1100" b="1" dirty="0">
                          <a:solidFill>
                            <a:srgbClr val="000000"/>
                          </a:solidFill>
                          <a:effectLst/>
                          <a:latin typeface="Calibri" panose="020F0502020204030204" pitchFamily="34" charset="0"/>
                          <a:ea typeface="Calibri" panose="020F0502020204030204" pitchFamily="34" charset="0"/>
                          <a:cs typeface="Mangal" panose="02040503050203030202" pitchFamily="18" charset="0"/>
                        </a:rPr>
                        <a:t>Item</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r>
                        <a:rPr lang="en-IN" sz="1100" b="1" dirty="0">
                          <a:solidFill>
                            <a:srgbClr val="000000"/>
                          </a:solidFill>
                          <a:effectLst/>
                          <a:latin typeface="Calibri" panose="020F0502020204030204" pitchFamily="34" charset="0"/>
                          <a:ea typeface="Calibri" panose="020F0502020204030204" pitchFamily="34" charset="0"/>
                          <a:cs typeface="Mangal" panose="02040503050203030202" pitchFamily="18" charset="0"/>
                        </a:rPr>
                        <a:t>Description</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35489281"/>
                  </a:ext>
                </a:extLst>
              </a:tr>
              <a:tr h="278529">
                <a:tc rowSpan="4">
                  <a:txBody>
                    <a:bodyPr/>
                    <a:lstStyle/>
                    <a:p>
                      <a:r>
                        <a:rPr lang="en-IN" sz="1100" dirty="0">
                          <a:effectLst/>
                          <a:latin typeface="Times New Roman" panose="02020603050405020304" pitchFamily="18" charset="0"/>
                          <a:ea typeface="Calibri" panose="020F0502020204030204" pitchFamily="34" charset="0"/>
                          <a:cs typeface="Mangal" panose="02040503050203030202" pitchFamily="18" charset="0"/>
                        </a:rPr>
                        <a:t>1</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r>
                        <a:rPr lang="en-IN" sz="1100" dirty="0">
                          <a:effectLst/>
                          <a:latin typeface="Times New Roman" panose="02020603050405020304" pitchFamily="18" charset="0"/>
                          <a:ea typeface="Calibri" panose="020F0502020204030204" pitchFamily="34" charset="0"/>
                          <a:cs typeface="Mangal" panose="02040503050203030202" pitchFamily="18" charset="0"/>
                        </a:rPr>
                        <a:t>Reading Services</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100" dirty="0">
                          <a:effectLst/>
                          <a:latin typeface="Times New Roman" panose="02020603050405020304" pitchFamily="18" charset="0"/>
                          <a:ea typeface="Calibri" panose="020F0502020204030204" pitchFamily="34" charset="0"/>
                          <a:cs typeface="Mangal" panose="02040503050203030202" pitchFamily="18" charset="0"/>
                        </a:rPr>
                        <a:t>Professional fee of readers</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518970"/>
                  </a:ext>
                </a:extLst>
              </a:tr>
              <a:tr h="278529">
                <a:tc vMerge="1">
                  <a:txBody>
                    <a:bodyPr/>
                    <a:lstStyle/>
                    <a:p>
                      <a:endParaRPr lang="en-IN"/>
                    </a:p>
                  </a:txBody>
                  <a:tcPr/>
                </a:tc>
                <a:tc vMerge="1">
                  <a:txBody>
                    <a:bodyPr/>
                    <a:lstStyle/>
                    <a:p>
                      <a:endParaRPr lang="en-IN"/>
                    </a:p>
                  </a:txBody>
                  <a:tcPr/>
                </a:tc>
                <a:tc>
                  <a:txBody>
                    <a:bodyPr/>
                    <a:lstStyle/>
                    <a:p>
                      <a:r>
                        <a:rPr lang="en-IN" sz="1100" dirty="0">
                          <a:effectLst/>
                          <a:latin typeface="Times New Roman" panose="02020603050405020304" pitchFamily="18" charset="0"/>
                          <a:ea typeface="Calibri" panose="020F0502020204030204" pitchFamily="34" charset="0"/>
                          <a:cs typeface="Mangal" panose="02040503050203030202" pitchFamily="18" charset="0"/>
                        </a:rPr>
                        <a:t>Lead Reader honorarium </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054138"/>
                  </a:ext>
                </a:extLst>
              </a:tr>
              <a:tr h="278529">
                <a:tc vMerge="1">
                  <a:txBody>
                    <a:bodyPr/>
                    <a:lstStyle/>
                    <a:p>
                      <a:endParaRPr lang="en-IN"/>
                    </a:p>
                  </a:txBody>
                  <a:tcPr/>
                </a:tc>
                <a:tc vMerge="1">
                  <a:txBody>
                    <a:bodyPr/>
                    <a:lstStyle/>
                    <a:p>
                      <a:endParaRPr lang="en-IN"/>
                    </a:p>
                  </a:txBody>
                  <a:tcPr/>
                </a:tc>
                <a:tc>
                  <a:txBody>
                    <a:bodyPr/>
                    <a:lstStyle/>
                    <a:p>
                      <a:r>
                        <a:rPr lang="en-IN" sz="1100" dirty="0">
                          <a:effectLst/>
                          <a:latin typeface="Times New Roman" panose="02020603050405020304" pitchFamily="18" charset="0"/>
                          <a:ea typeface="Calibri" panose="020F0502020204030204" pitchFamily="34" charset="0"/>
                          <a:cs typeface="Mangal" panose="02040503050203030202" pitchFamily="18" charset="0"/>
                        </a:rPr>
                        <a:t>Reader Training charges </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9572619"/>
                  </a:ext>
                </a:extLst>
              </a:tr>
              <a:tr h="278529">
                <a:tc vMerge="1">
                  <a:txBody>
                    <a:bodyPr/>
                    <a:lstStyle/>
                    <a:p>
                      <a:endParaRPr lang="en-IN"/>
                    </a:p>
                  </a:txBody>
                  <a:tcPr/>
                </a:tc>
                <a:tc vMerge="1">
                  <a:txBody>
                    <a:bodyPr/>
                    <a:lstStyle/>
                    <a:p>
                      <a:endParaRPr lang="en-IN"/>
                    </a:p>
                  </a:txBody>
                  <a:tcPr/>
                </a:tc>
                <a:tc>
                  <a:txBody>
                    <a:bodyPr/>
                    <a:lstStyle/>
                    <a:p>
                      <a:r>
                        <a:rPr lang="en-IN" sz="1100" dirty="0">
                          <a:effectLst/>
                          <a:latin typeface="Times New Roman" panose="02020603050405020304" pitchFamily="18" charset="0"/>
                          <a:ea typeface="Calibri" panose="020F0502020204030204" pitchFamily="34" charset="0"/>
                          <a:cs typeface="Mangal" panose="02040503050203030202" pitchFamily="18" charset="0"/>
                        </a:rPr>
                        <a:t>Reading coordination and support </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9306439"/>
                  </a:ext>
                </a:extLst>
              </a:tr>
              <a:tr h="278529">
                <a:tc>
                  <a:txBody>
                    <a:bodyPr/>
                    <a:lstStyle/>
                    <a:p>
                      <a:r>
                        <a:rPr lang="en-IN" sz="11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en-IN" sz="11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en-IN" sz="11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152510760"/>
                  </a:ext>
                </a:extLst>
              </a:tr>
              <a:tr h="835588">
                <a:tc rowSpan="4">
                  <a:txBody>
                    <a:bodyPr/>
                    <a:lstStyle/>
                    <a:p>
                      <a:r>
                        <a:rPr lang="en-IN" sz="1100" dirty="0">
                          <a:effectLst/>
                          <a:latin typeface="Times New Roman" panose="02020603050405020304" pitchFamily="18" charset="0"/>
                          <a:ea typeface="Calibri" panose="020F0502020204030204" pitchFamily="34" charset="0"/>
                          <a:cs typeface="Mangal" panose="02040503050203030202" pitchFamily="18" charset="0"/>
                        </a:rPr>
                        <a:t>2</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r>
                        <a:rPr lang="en-IN" sz="1100" dirty="0">
                          <a:effectLst/>
                          <a:latin typeface="Times New Roman" panose="02020603050405020304" pitchFamily="18" charset="0"/>
                          <a:ea typeface="Calibri" panose="020F0502020204030204" pitchFamily="34" charset="0"/>
                          <a:cs typeface="Mangal" panose="02040503050203030202" pitchFamily="18" charset="0"/>
                        </a:rPr>
                        <a:t>CARPL Annotation Platform</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100" dirty="0">
                          <a:effectLst/>
                          <a:latin typeface="Times New Roman" panose="02020603050405020304" pitchFamily="18" charset="0"/>
                          <a:ea typeface="Calibri" panose="020F0502020204030204" pitchFamily="34" charset="0"/>
                          <a:cs typeface="Mangal" panose="02040503050203030202" pitchFamily="18" charset="0"/>
                        </a:rPr>
                        <a:t>Base platform fee for readers (7 readers, 150scans per reader, 2 reading sessions</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982958"/>
                  </a:ext>
                </a:extLst>
              </a:tr>
              <a:tr h="278529">
                <a:tc vMerge="1">
                  <a:txBody>
                    <a:bodyPr/>
                    <a:lstStyle/>
                    <a:p>
                      <a:endParaRPr lang="en-IN"/>
                    </a:p>
                  </a:txBody>
                  <a:tcPr/>
                </a:tc>
                <a:tc vMerge="1">
                  <a:txBody>
                    <a:bodyPr/>
                    <a:lstStyle/>
                    <a:p>
                      <a:endParaRPr lang="en-IN"/>
                    </a:p>
                  </a:txBody>
                  <a:tcPr/>
                </a:tc>
                <a:tc>
                  <a:txBody>
                    <a:bodyPr/>
                    <a:lstStyle/>
                    <a:p>
                      <a:r>
                        <a:rPr lang="en-IN" sz="1100" dirty="0">
                          <a:effectLst/>
                          <a:latin typeface="Times New Roman" panose="02020603050405020304" pitchFamily="18" charset="0"/>
                          <a:ea typeface="Calibri" panose="020F0502020204030204" pitchFamily="34" charset="0"/>
                          <a:cs typeface="Mangal" panose="02040503050203030202" pitchFamily="18" charset="0"/>
                        </a:rPr>
                        <a:t>Platform customization </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2994860"/>
                  </a:ext>
                </a:extLst>
              </a:tr>
              <a:tr h="278529">
                <a:tc vMerge="1">
                  <a:txBody>
                    <a:bodyPr/>
                    <a:lstStyle/>
                    <a:p>
                      <a:endParaRPr lang="en-IN"/>
                    </a:p>
                  </a:txBody>
                  <a:tcPr/>
                </a:tc>
                <a:tc vMerge="1">
                  <a:txBody>
                    <a:bodyPr/>
                    <a:lstStyle/>
                    <a:p>
                      <a:endParaRPr lang="en-IN"/>
                    </a:p>
                  </a:txBody>
                  <a:tcPr/>
                </a:tc>
                <a:tc>
                  <a:txBody>
                    <a:bodyPr/>
                    <a:lstStyle/>
                    <a:p>
                      <a:r>
                        <a:rPr lang="en-IN" sz="1100" dirty="0">
                          <a:effectLst/>
                          <a:latin typeface="Times New Roman" panose="02020603050405020304" pitchFamily="18" charset="0"/>
                          <a:ea typeface="Calibri" panose="020F0502020204030204" pitchFamily="34" charset="0"/>
                          <a:cs typeface="Mangal" panose="02040503050203030202" pitchFamily="18" charset="0"/>
                        </a:rPr>
                        <a:t>Cloud Hosting &amp; Infrastructure Cost</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2853037"/>
                  </a:ext>
                </a:extLst>
              </a:tr>
              <a:tr h="278529">
                <a:tc vMerge="1">
                  <a:txBody>
                    <a:bodyPr/>
                    <a:lstStyle/>
                    <a:p>
                      <a:endParaRPr lang="en-IN"/>
                    </a:p>
                  </a:txBody>
                  <a:tcPr/>
                </a:tc>
                <a:tc vMerge="1">
                  <a:txBody>
                    <a:bodyPr/>
                    <a:lstStyle/>
                    <a:p>
                      <a:endParaRPr lang="en-IN"/>
                    </a:p>
                  </a:txBody>
                  <a:tcPr/>
                </a:tc>
                <a:tc>
                  <a:txBody>
                    <a:bodyPr/>
                    <a:lstStyle/>
                    <a:p>
                      <a:r>
                        <a:rPr lang="en-IN" sz="1100" dirty="0">
                          <a:effectLst/>
                          <a:latin typeface="Times New Roman" panose="02020603050405020304" pitchFamily="18" charset="0"/>
                          <a:ea typeface="Calibri" panose="020F0502020204030204" pitchFamily="34" charset="0"/>
                          <a:cs typeface="Mangal" panose="02040503050203030202" pitchFamily="18" charset="0"/>
                        </a:rPr>
                        <a:t>AI Output Integration</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561361"/>
                  </a:ext>
                </a:extLst>
              </a:tr>
              <a:tr h="278529">
                <a:tc>
                  <a:txBody>
                    <a:bodyPr/>
                    <a:lstStyle/>
                    <a:p>
                      <a:r>
                        <a:rPr lang="en-IN" sz="11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r>
                        <a:rPr lang="en-IN" sz="1100" dirty="0">
                          <a:solidFill>
                            <a:srgbClr val="000000"/>
                          </a:solidFill>
                          <a:effectLst/>
                          <a:latin typeface="Times New Roman" panose="02020603050405020304" pitchFamily="18" charset="0"/>
                          <a:ea typeface="Calibri" panose="020F0502020204030204" pitchFamily="34" charset="0"/>
                          <a:cs typeface="Mangal" panose="02040503050203030202" pitchFamily="18" charset="0"/>
                        </a:rPr>
                        <a:t> </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endParaRPr lang="en-IN" sz="1100" dirty="0">
                        <a:effectLst/>
                        <a:latin typeface="Calibri" panose="020F0502020204030204" pitchFamily="34"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4081965174"/>
                  </a:ext>
                </a:extLst>
              </a:tr>
              <a:tr h="557060">
                <a:tc>
                  <a:txBody>
                    <a:bodyPr/>
                    <a:lstStyle/>
                    <a:p>
                      <a:r>
                        <a:rPr lang="en-IN" sz="1100" dirty="0">
                          <a:effectLst/>
                          <a:latin typeface="Times New Roman" panose="02020603050405020304" pitchFamily="18" charset="0"/>
                          <a:ea typeface="Calibri" panose="020F0502020204030204" pitchFamily="34" charset="0"/>
                          <a:cs typeface="Mangal" panose="02040503050203030202" pitchFamily="18" charset="0"/>
                        </a:rPr>
                        <a:t>3</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100" dirty="0">
                          <a:effectLst/>
                          <a:latin typeface="Times New Roman" panose="02020603050405020304" pitchFamily="18" charset="0"/>
                          <a:ea typeface="Calibri" panose="020F0502020204030204" pitchFamily="34" charset="0"/>
                          <a:cs typeface="Mangal" panose="02040503050203030202" pitchFamily="18" charset="0"/>
                        </a:rPr>
                        <a:t>Others </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100" dirty="0">
                          <a:effectLst/>
                          <a:latin typeface="Times New Roman" panose="02020603050405020304" pitchFamily="18" charset="0"/>
                          <a:ea typeface="Calibri" panose="020F0502020204030204" pitchFamily="34" charset="0"/>
                          <a:cs typeface="Mangal" panose="02040503050203030202" pitchFamily="18" charset="0"/>
                        </a:rPr>
                        <a:t>Administrative fee, maintenance, and support </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1826878"/>
                  </a:ext>
                </a:extLst>
              </a:tr>
              <a:tr h="316512">
                <a:tc>
                  <a:txBody>
                    <a:bodyPr/>
                    <a:lstStyle/>
                    <a:p>
                      <a:r>
                        <a:rPr lang="en-IN" sz="1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IN" sz="1100" dirty="0">
                          <a:effectLst/>
                          <a:latin typeface="Times New Roman" panose="02020603050405020304" pitchFamily="18" charset="0"/>
                          <a:ea typeface="Calibri" panose="020F0502020204030204" pitchFamily="34" charset="0"/>
                          <a:cs typeface="Mangal" panose="02040503050203030202" pitchFamily="18" charset="0"/>
                        </a:rPr>
                        <a:t> </a:t>
                      </a:r>
                      <a:endParaRPr lang="en-IN" sz="1100" dirty="0">
                        <a:effectLst/>
                        <a:latin typeface="Times New Roman" panose="02020603050405020304" pitchFamily="18" charset="0"/>
                        <a:ea typeface="Times New Roman" panose="02020603050405020304" pitchFamily="18" charset="0"/>
                        <a:cs typeface="Mangal" panose="02040503050203030202"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6752723"/>
                  </a:ext>
                </a:extLst>
              </a:tr>
            </a:tbl>
          </a:graphicData>
        </a:graphic>
      </p:graphicFrame>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mtClean="0"/>
              <a:t>4</a:t>
            </a:fld>
            <a:endParaRPr lang="en-IN" dirty="0"/>
          </a:p>
        </p:txBody>
      </p:sp>
      <p:pic>
        <p:nvPicPr>
          <p:cNvPr id="6" name="Picture 5">
            <a:extLst>
              <a:ext uri="{FF2B5EF4-FFF2-40B4-BE49-F238E27FC236}">
                <a16:creationId xmlns:a16="http://schemas.microsoft.com/office/drawing/2014/main" id="{007830A4-8A9B-0EBD-A18C-FE6C0AF23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1561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p:txBody>
          <a:bodyPr/>
          <a:lstStyle/>
          <a:p>
            <a:pPr algn="ctr"/>
            <a:r>
              <a:rPr lang="en-IN" b="1" dirty="0"/>
              <a:t>Objectives of Study</a:t>
            </a: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dirty="0"/>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9" name="TextBox 8">
            <a:extLst>
              <a:ext uri="{FF2B5EF4-FFF2-40B4-BE49-F238E27FC236}">
                <a16:creationId xmlns:a16="http://schemas.microsoft.com/office/drawing/2014/main" id="{1FE7E4FC-CEA8-868D-D0F8-070C11B400E0}"/>
              </a:ext>
            </a:extLst>
          </p:cNvPr>
          <p:cNvSpPr txBox="1"/>
          <p:nvPr/>
        </p:nvSpPr>
        <p:spPr>
          <a:xfrm>
            <a:off x="560798" y="1844605"/>
            <a:ext cx="5821392" cy="4801314"/>
          </a:xfrm>
          <a:prstGeom prst="rect">
            <a:avLst/>
          </a:prstGeom>
          <a:noFill/>
        </p:spPr>
        <p:txBody>
          <a:bodyPr wrap="square">
            <a:spAutoFit/>
          </a:bodyPr>
          <a:lstStyle/>
          <a:p>
            <a:pPr marL="342900" lvl="0" indent="-342900">
              <a:buFont typeface="Symbol" panose="05050102010706020507" pitchFamily="18" charset="2"/>
              <a:buChar char=""/>
            </a:pPr>
            <a:r>
              <a:rPr lang="en-US" sz="1700" dirty="0">
                <a:latin typeface="Times New Roman" panose="02020603050405020304" pitchFamily="18" charset="0"/>
              </a:rPr>
              <a:t>Recruit seven readers for the Study - 7 US board certified radiologists, 4 readers with less than 4 years of experience, 3 readers with more than 4 years of experience reading Chest X-rays. Two reads per reader as per supplied protocol. </a:t>
            </a:r>
          </a:p>
          <a:p>
            <a:pPr lvl="0"/>
            <a:endParaRPr lang="en-IN" sz="1700" dirty="0">
              <a:latin typeface="Times New Roman" panose="02020603050405020304" pitchFamily="18" charset="0"/>
            </a:endParaRPr>
          </a:p>
          <a:p>
            <a:pPr marL="342900" lvl="0" indent="-342900">
              <a:buFont typeface="Symbol" panose="05050102010706020507" pitchFamily="18" charset="2"/>
              <a:buChar char=""/>
            </a:pPr>
            <a:r>
              <a:rPr lang="en-US" sz="1700" dirty="0">
                <a:latin typeface="Times New Roman" panose="02020603050405020304" pitchFamily="18" charset="0"/>
              </a:rPr>
              <a:t>End-to-end coordination of the study between Sponsor and readers</a:t>
            </a:r>
          </a:p>
          <a:p>
            <a:pPr lvl="0"/>
            <a:endParaRPr lang="en-IN" sz="1700" dirty="0">
              <a:latin typeface="Times New Roman" panose="02020603050405020304" pitchFamily="18" charset="0"/>
            </a:endParaRPr>
          </a:p>
          <a:p>
            <a:pPr marL="342900" lvl="0" indent="-342900">
              <a:buFont typeface="Symbol" panose="05050102010706020507" pitchFamily="18" charset="2"/>
              <a:buChar char=""/>
            </a:pPr>
            <a:r>
              <a:rPr lang="en-US" sz="1700" dirty="0">
                <a:latin typeface="Times New Roman" panose="02020603050405020304" pitchFamily="18" charset="0"/>
              </a:rPr>
              <a:t>Provide a technological platform (Reading &amp; Truthing tool) for running the study as per study protocol.</a:t>
            </a:r>
          </a:p>
          <a:p>
            <a:pPr lvl="0"/>
            <a:endParaRPr lang="en-IN" sz="1700" dirty="0">
              <a:latin typeface="Times New Roman" panose="02020603050405020304" pitchFamily="18" charset="0"/>
            </a:endParaRPr>
          </a:p>
          <a:p>
            <a:pPr marL="342900" lvl="0" indent="-342900">
              <a:buFont typeface="Symbol" panose="05050102010706020507" pitchFamily="18" charset="2"/>
              <a:buChar char=""/>
            </a:pPr>
            <a:r>
              <a:rPr lang="en-US" sz="1700" dirty="0">
                <a:latin typeface="Times New Roman" panose="02020603050405020304" pitchFamily="18" charset="0"/>
              </a:rPr>
              <a:t>Data ingestion, including DICOM images and corresponding AI outputs (supplied by Sponsor) along with orchestration of study viewing as per the protocol.</a:t>
            </a:r>
          </a:p>
          <a:p>
            <a:pPr lvl="0"/>
            <a:endParaRPr lang="en-IN" sz="1700" dirty="0">
              <a:latin typeface="Times New Roman" panose="02020603050405020304" pitchFamily="18" charset="0"/>
            </a:endParaRPr>
          </a:p>
          <a:p>
            <a:pPr marL="342900" lvl="0" indent="-342900">
              <a:buFont typeface="Symbol" panose="05050102010706020507" pitchFamily="18" charset="2"/>
              <a:buChar char=""/>
            </a:pPr>
            <a:r>
              <a:rPr lang="en-US" sz="1700" dirty="0">
                <a:latin typeface="Times New Roman" panose="02020603050405020304" pitchFamily="18" charset="0"/>
              </a:rPr>
              <a:t>Study output data would be provided to Sponsors in a mutually agreed format.</a:t>
            </a:r>
            <a:endParaRPr lang="en-IN" sz="1700" dirty="0">
              <a:latin typeface="Times New Roman" panose="02020603050405020304" pitchFamily="18" charset="0"/>
            </a:endParaRPr>
          </a:p>
          <a:p>
            <a:r>
              <a:rPr lang="en-US" sz="1700" dirty="0">
                <a:latin typeface="Times New Roman" panose="02020603050405020304" pitchFamily="18" charset="0"/>
              </a:rPr>
              <a:t> </a:t>
            </a:r>
            <a:endParaRPr lang="en-IN" sz="1700" dirty="0">
              <a:latin typeface="Times New Roman" panose="02020603050405020304" pitchFamily="18" charset="0"/>
            </a:endParaRPr>
          </a:p>
        </p:txBody>
      </p:sp>
      <p:pic>
        <p:nvPicPr>
          <p:cNvPr id="11" name="Picture 10">
            <a:extLst>
              <a:ext uri="{FF2B5EF4-FFF2-40B4-BE49-F238E27FC236}">
                <a16:creationId xmlns:a16="http://schemas.microsoft.com/office/drawing/2014/main" id="{1A9752C7-D330-44E0-EB30-35656A81A465}"/>
              </a:ext>
            </a:extLst>
          </p:cNvPr>
          <p:cNvPicPr>
            <a:picLocks noChangeAspect="1"/>
          </p:cNvPicPr>
          <p:nvPr/>
        </p:nvPicPr>
        <p:blipFill>
          <a:blip r:embed="rId3"/>
          <a:stretch>
            <a:fillRect/>
          </a:stretch>
        </p:blipFill>
        <p:spPr>
          <a:xfrm>
            <a:off x="6746777" y="1844605"/>
            <a:ext cx="5131005" cy="4612703"/>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838200" y="136525"/>
            <a:ext cx="10515600" cy="1325563"/>
          </a:xfrm>
        </p:spPr>
        <p:txBody>
          <a:bodyPr/>
          <a:lstStyle/>
          <a:p>
            <a:pPr algn="ctr"/>
            <a:r>
              <a:rPr lang="en-IN" b="1" dirty="0"/>
              <a:t>Methodology</a:t>
            </a:r>
            <a:endParaRPr lang="en-IN" dirty="0"/>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6</a:t>
            </a:fld>
            <a:endParaRPr lang="en-IN" dirty="0"/>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7" name="Content Placeholder 6" descr="Diagram&#10;&#10;Description automatically generated">
            <a:extLst>
              <a:ext uri="{FF2B5EF4-FFF2-40B4-BE49-F238E27FC236}">
                <a16:creationId xmlns:a16="http://schemas.microsoft.com/office/drawing/2014/main" id="{E2283F05-E04B-6B49-B738-9524D92FF41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62391" y="1292772"/>
            <a:ext cx="5148209" cy="5272818"/>
          </a:xfrm>
          <a:prstGeom prst="rect">
            <a:avLst/>
          </a:prstGeom>
          <a:noFill/>
          <a:ln>
            <a:noFill/>
          </a:ln>
        </p:spPr>
      </p:pic>
    </p:spTree>
    <p:extLst>
      <p:ext uri="{BB962C8B-B14F-4D97-AF65-F5344CB8AC3E}">
        <p14:creationId xmlns:p14="http://schemas.microsoft.com/office/powerpoint/2010/main" val="1206244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t>Methodology</a:t>
            </a: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7</a:t>
            </a:fld>
            <a:endParaRPr lang="en-IN" dirty="0"/>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5" name="Content Placeholder 4">
            <a:extLst>
              <a:ext uri="{FF2B5EF4-FFF2-40B4-BE49-F238E27FC236}">
                <a16:creationId xmlns:a16="http://schemas.microsoft.com/office/drawing/2014/main" id="{4CE58D38-00A3-8391-AF75-413BEE156A32}"/>
              </a:ext>
            </a:extLst>
          </p:cNvPr>
          <p:cNvSpPr>
            <a:spLocks noGrp="1"/>
          </p:cNvSpPr>
          <p:nvPr>
            <p:ph idx="1"/>
          </p:nvPr>
        </p:nvSpPr>
        <p:spPr>
          <a:xfrm>
            <a:off x="1347951" y="1847850"/>
            <a:ext cx="10515600" cy="4351338"/>
          </a:xfrm>
        </p:spPr>
        <p:txBody>
          <a:bodyPr>
            <a:normAutofit fontScale="92500" lnSpcReduction="20000"/>
          </a:bodyPr>
          <a:lstStyle/>
          <a:p>
            <a:pPr marL="0" indent="0" rtl="0">
              <a:spcBef>
                <a:spcPts val="0"/>
              </a:spcBef>
              <a:spcAft>
                <a:spcPts val="0"/>
              </a:spcAft>
              <a:buNone/>
            </a:pPr>
            <a:r>
              <a:rPr lang="en-US" sz="1700" dirty="0">
                <a:solidFill>
                  <a:srgbClr val="000000"/>
                </a:solidFill>
                <a:latin typeface="Times New Roman" panose="02020603050405020304" pitchFamily="18" charset="0"/>
              </a:rPr>
              <a:t>I was actively involved in training the radiologists to utilize the features of the platform efficiently.</a:t>
            </a:r>
          </a:p>
          <a:p>
            <a:pPr marL="0" indent="0" rtl="0">
              <a:spcBef>
                <a:spcPts val="0"/>
              </a:spcBef>
              <a:spcAft>
                <a:spcPts val="0"/>
              </a:spcAft>
              <a:buNone/>
            </a:pPr>
            <a:endParaRPr lang="en-US" sz="1700" dirty="0">
              <a:solidFill>
                <a:srgbClr val="000000"/>
              </a:solidFill>
              <a:latin typeface="Times New Roman" panose="02020603050405020304" pitchFamily="18" charset="0"/>
            </a:endParaRPr>
          </a:p>
          <a:p>
            <a:pPr marL="0" indent="0" rtl="0">
              <a:spcBef>
                <a:spcPts val="0"/>
              </a:spcBef>
              <a:spcAft>
                <a:spcPts val="0"/>
              </a:spcAft>
              <a:buNone/>
            </a:pPr>
            <a:endParaRPr lang="en-US" sz="1700" dirty="0">
              <a:solidFill>
                <a:srgbClr val="000000"/>
              </a:solidFill>
              <a:latin typeface="Times New Roman" panose="02020603050405020304" pitchFamily="18" charset="0"/>
            </a:endParaRPr>
          </a:p>
          <a:p>
            <a:pPr marL="0" indent="0" rtl="0">
              <a:spcBef>
                <a:spcPts val="0"/>
              </a:spcBef>
              <a:spcAft>
                <a:spcPts val="0"/>
              </a:spcAft>
              <a:buNone/>
            </a:pPr>
            <a:r>
              <a:rPr lang="en-US" sz="1700" dirty="0">
                <a:solidFill>
                  <a:srgbClr val="000000"/>
                </a:solidFill>
                <a:latin typeface="Times New Roman" panose="02020603050405020304" pitchFamily="18" charset="0"/>
              </a:rPr>
              <a:t>The following tasks were handled by CARPL team:</a:t>
            </a:r>
          </a:p>
          <a:p>
            <a:pPr marL="0" indent="0" rtl="0">
              <a:spcBef>
                <a:spcPts val="0"/>
              </a:spcBef>
              <a:spcAft>
                <a:spcPts val="0"/>
              </a:spcAft>
              <a:buNone/>
            </a:pPr>
            <a:endParaRPr lang="en-US" sz="1700" dirty="0">
              <a:solidFill>
                <a:srgbClr val="000000"/>
              </a:solidFill>
              <a:latin typeface="Times New Roman" panose="02020603050405020304" pitchFamily="18" charset="0"/>
            </a:endParaRPr>
          </a:p>
          <a:p>
            <a:pPr rtl="0" fontAlgn="base">
              <a:spcBef>
                <a:spcPts val="0"/>
              </a:spcBef>
              <a:spcAft>
                <a:spcPts val="0"/>
              </a:spcAft>
              <a:buFont typeface="Arial" panose="020B0604020202020204" pitchFamily="34" charset="0"/>
              <a:buChar char="•"/>
            </a:pPr>
            <a:r>
              <a:rPr lang="en-US" sz="1700" dirty="0">
                <a:solidFill>
                  <a:srgbClr val="000000"/>
                </a:solidFill>
                <a:latin typeface="Times New Roman" panose="02020603050405020304" pitchFamily="18" charset="0"/>
              </a:rPr>
              <a:t>Demo sessions</a:t>
            </a:r>
          </a:p>
          <a:p>
            <a:pPr marL="0" indent="0" rtl="0" fontAlgn="base">
              <a:spcBef>
                <a:spcPts val="0"/>
              </a:spcBef>
              <a:spcAft>
                <a:spcPts val="0"/>
              </a:spcAft>
              <a:buNone/>
            </a:pPr>
            <a:endParaRPr lang="en-US" sz="1700" dirty="0">
              <a:solidFill>
                <a:srgbClr val="000000"/>
              </a:solidFill>
              <a:latin typeface="Times New Roman" panose="02020603050405020304" pitchFamily="18" charset="0"/>
            </a:endParaRPr>
          </a:p>
          <a:p>
            <a:pPr rtl="0" fontAlgn="base">
              <a:spcBef>
                <a:spcPts val="0"/>
              </a:spcBef>
              <a:spcAft>
                <a:spcPts val="0"/>
              </a:spcAft>
              <a:buFont typeface="Arial" panose="020B0604020202020204" pitchFamily="34" charset="0"/>
              <a:buChar char="•"/>
            </a:pPr>
            <a:r>
              <a:rPr lang="en-US" sz="1700" dirty="0">
                <a:solidFill>
                  <a:srgbClr val="000000"/>
                </a:solidFill>
                <a:latin typeface="Times New Roman" panose="02020603050405020304" pitchFamily="18" charset="0"/>
              </a:rPr>
              <a:t>Data curation and cleaning</a:t>
            </a:r>
          </a:p>
          <a:p>
            <a:pPr marL="0" indent="0" rtl="0" fontAlgn="base">
              <a:spcBef>
                <a:spcPts val="0"/>
              </a:spcBef>
              <a:spcAft>
                <a:spcPts val="0"/>
              </a:spcAft>
              <a:buNone/>
            </a:pPr>
            <a:endParaRPr lang="en-US" sz="1700" dirty="0">
              <a:solidFill>
                <a:srgbClr val="000000"/>
              </a:solidFill>
              <a:latin typeface="Times New Roman" panose="02020603050405020304" pitchFamily="18" charset="0"/>
            </a:endParaRPr>
          </a:p>
          <a:p>
            <a:pPr rtl="0" fontAlgn="base">
              <a:spcBef>
                <a:spcPts val="0"/>
              </a:spcBef>
              <a:spcAft>
                <a:spcPts val="0"/>
              </a:spcAft>
              <a:buFont typeface="Arial" panose="020B0604020202020204" pitchFamily="34" charset="0"/>
              <a:buChar char="•"/>
            </a:pPr>
            <a:r>
              <a:rPr lang="en-US" sz="1700" dirty="0">
                <a:solidFill>
                  <a:srgbClr val="000000"/>
                </a:solidFill>
                <a:latin typeface="Times New Roman" panose="02020603050405020304" pitchFamily="18" charset="0"/>
              </a:rPr>
              <a:t>Uploading the data on to the platform</a:t>
            </a:r>
          </a:p>
          <a:p>
            <a:pPr marL="0" indent="0" rtl="0" fontAlgn="base">
              <a:spcBef>
                <a:spcPts val="0"/>
              </a:spcBef>
              <a:spcAft>
                <a:spcPts val="0"/>
              </a:spcAft>
              <a:buNone/>
            </a:pPr>
            <a:endParaRPr lang="en-US" sz="1700" dirty="0">
              <a:solidFill>
                <a:srgbClr val="000000"/>
              </a:solidFill>
              <a:latin typeface="Times New Roman" panose="02020603050405020304" pitchFamily="18" charset="0"/>
            </a:endParaRPr>
          </a:p>
          <a:p>
            <a:pPr rtl="0" fontAlgn="base">
              <a:spcBef>
                <a:spcPts val="0"/>
              </a:spcBef>
              <a:spcAft>
                <a:spcPts val="0"/>
              </a:spcAft>
              <a:buFont typeface="Arial" panose="020B0604020202020204" pitchFamily="34" charset="0"/>
              <a:buChar char="•"/>
            </a:pPr>
            <a:r>
              <a:rPr lang="en-US" sz="1700" dirty="0">
                <a:solidFill>
                  <a:srgbClr val="000000"/>
                </a:solidFill>
                <a:latin typeface="Times New Roman" panose="02020603050405020304" pitchFamily="18" charset="0"/>
              </a:rPr>
              <a:t>Gathering requirements for customization of platform as per clients’ needs</a:t>
            </a:r>
          </a:p>
          <a:p>
            <a:pPr marL="0" indent="0" rtl="0" fontAlgn="base">
              <a:spcBef>
                <a:spcPts val="0"/>
              </a:spcBef>
              <a:spcAft>
                <a:spcPts val="0"/>
              </a:spcAft>
              <a:buNone/>
            </a:pPr>
            <a:endParaRPr lang="en-US" sz="1700" dirty="0">
              <a:solidFill>
                <a:srgbClr val="000000"/>
              </a:solidFill>
              <a:latin typeface="Times New Roman" panose="02020603050405020304" pitchFamily="18" charset="0"/>
            </a:endParaRPr>
          </a:p>
          <a:p>
            <a:pPr rtl="0" fontAlgn="base">
              <a:spcBef>
                <a:spcPts val="0"/>
              </a:spcBef>
              <a:spcAft>
                <a:spcPts val="0"/>
              </a:spcAft>
              <a:buFont typeface="Arial" panose="020B0604020202020204" pitchFamily="34" charset="0"/>
              <a:buChar char="•"/>
            </a:pPr>
            <a:r>
              <a:rPr lang="en-US" sz="1700" dirty="0">
                <a:solidFill>
                  <a:srgbClr val="000000"/>
                </a:solidFill>
                <a:latin typeface="Times New Roman" panose="02020603050405020304" pitchFamily="18" charset="0"/>
              </a:rPr>
              <a:t>Creation of annotation templates and projects</a:t>
            </a:r>
          </a:p>
          <a:p>
            <a:pPr marL="0" indent="0" rtl="0" fontAlgn="base">
              <a:spcBef>
                <a:spcPts val="0"/>
              </a:spcBef>
              <a:spcAft>
                <a:spcPts val="0"/>
              </a:spcAft>
              <a:buNone/>
            </a:pPr>
            <a:endParaRPr lang="en-US" sz="1700" dirty="0">
              <a:solidFill>
                <a:srgbClr val="000000"/>
              </a:solidFill>
              <a:latin typeface="Times New Roman" panose="02020603050405020304" pitchFamily="18" charset="0"/>
            </a:endParaRPr>
          </a:p>
          <a:p>
            <a:pPr rtl="0" fontAlgn="base">
              <a:spcBef>
                <a:spcPts val="0"/>
              </a:spcBef>
              <a:spcAft>
                <a:spcPts val="0"/>
              </a:spcAft>
              <a:buFont typeface="Arial" panose="020B0604020202020204" pitchFamily="34" charset="0"/>
              <a:buChar char="•"/>
            </a:pPr>
            <a:r>
              <a:rPr lang="en-US" sz="1700" dirty="0">
                <a:solidFill>
                  <a:srgbClr val="000000"/>
                </a:solidFill>
                <a:latin typeface="Times New Roman" panose="02020603050405020304" pitchFamily="18" charset="0"/>
              </a:rPr>
              <a:t>Tracking the annotation status</a:t>
            </a:r>
          </a:p>
          <a:p>
            <a:pPr marL="0" indent="0" rtl="0" fontAlgn="base">
              <a:spcBef>
                <a:spcPts val="0"/>
              </a:spcBef>
              <a:spcAft>
                <a:spcPts val="0"/>
              </a:spcAft>
              <a:buNone/>
            </a:pPr>
            <a:endParaRPr lang="en-US" sz="1700" dirty="0">
              <a:solidFill>
                <a:srgbClr val="000000"/>
              </a:solidFill>
              <a:latin typeface="Times New Roman" panose="02020603050405020304" pitchFamily="18" charset="0"/>
            </a:endParaRPr>
          </a:p>
          <a:p>
            <a:pPr rtl="0" fontAlgn="base">
              <a:spcBef>
                <a:spcPts val="0"/>
              </a:spcBef>
              <a:spcAft>
                <a:spcPts val="0"/>
              </a:spcAft>
              <a:buFont typeface="Arial" panose="020B0604020202020204" pitchFamily="34" charset="0"/>
              <a:buChar char="•"/>
            </a:pPr>
            <a:r>
              <a:rPr lang="en-US" sz="1700" dirty="0">
                <a:solidFill>
                  <a:srgbClr val="000000"/>
                </a:solidFill>
                <a:latin typeface="Times New Roman" panose="02020603050405020304" pitchFamily="18" charset="0"/>
              </a:rPr>
              <a:t>Providing support 24*7</a:t>
            </a:r>
          </a:p>
          <a:p>
            <a:pPr marL="0" indent="0" rtl="0">
              <a:spcBef>
                <a:spcPts val="0"/>
              </a:spcBef>
              <a:spcAft>
                <a:spcPts val="0"/>
              </a:spcAft>
              <a:buNone/>
            </a:pPr>
            <a:br>
              <a:rPr lang="en-US" sz="1700" dirty="0">
                <a:solidFill>
                  <a:srgbClr val="000000"/>
                </a:solidFill>
                <a:latin typeface="Times New Roman" panose="02020603050405020304" pitchFamily="18" charset="0"/>
              </a:rPr>
            </a:br>
            <a:br>
              <a:rPr lang="en-US" sz="1700" dirty="0">
                <a:solidFill>
                  <a:srgbClr val="000000"/>
                </a:solidFill>
                <a:latin typeface="Times New Roman" panose="02020603050405020304" pitchFamily="18" charset="0"/>
              </a:rPr>
            </a:br>
            <a:r>
              <a:rPr lang="en-US" sz="1700" dirty="0">
                <a:solidFill>
                  <a:srgbClr val="000000"/>
                </a:solidFill>
                <a:latin typeface="Times New Roman" panose="02020603050405020304" pitchFamily="18" charset="0"/>
              </a:rPr>
              <a:t>How the platform was utilized by me to conduct the clinical trial is explained below in further slides</a:t>
            </a:r>
            <a:br>
              <a:rPr lang="en-US" sz="1700" dirty="0">
                <a:solidFill>
                  <a:srgbClr val="000000"/>
                </a:solidFill>
                <a:latin typeface="Times New Roman" panose="02020603050405020304" pitchFamily="18" charset="0"/>
              </a:rPr>
            </a:br>
            <a:endParaRPr lang="en-IN" sz="17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5910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a:t>
            </a:r>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dirty="0"/>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267976A4-3074-C5AA-DF93-283DB66FF83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102" y="1869181"/>
            <a:ext cx="5596411" cy="3792013"/>
          </a:xfrm>
          <a:prstGeom prst="rect">
            <a:avLst/>
          </a:prstGeom>
          <a:noFill/>
          <a:ln>
            <a:noFill/>
          </a:ln>
        </p:spPr>
      </p:pic>
      <p:sp>
        <p:nvSpPr>
          <p:cNvPr id="3" name="TextBox 2">
            <a:extLst>
              <a:ext uri="{FF2B5EF4-FFF2-40B4-BE49-F238E27FC236}">
                <a16:creationId xmlns:a16="http://schemas.microsoft.com/office/drawing/2014/main" id="{50E8A1A2-D396-0240-996E-A8B588C7F971}"/>
              </a:ext>
            </a:extLst>
          </p:cNvPr>
          <p:cNvSpPr txBox="1"/>
          <p:nvPr/>
        </p:nvSpPr>
        <p:spPr>
          <a:xfrm>
            <a:off x="1018982" y="5732783"/>
            <a:ext cx="5512280" cy="369332"/>
          </a:xfrm>
          <a:prstGeom prst="rect">
            <a:avLst/>
          </a:prstGeom>
          <a:noFill/>
        </p:spPr>
        <p:txBody>
          <a:bodyPr wrap="square" rtlCol="0">
            <a:spAutoFit/>
          </a:bodyPr>
          <a:lstStyle/>
          <a:p>
            <a:r>
              <a:rPr lang="en-US" b="1" dirty="0"/>
              <a:t>Successful upload of data with anonymization</a:t>
            </a:r>
            <a:endParaRPr lang="en-IN" b="1" dirty="0"/>
          </a:p>
        </p:txBody>
      </p:sp>
      <p:pic>
        <p:nvPicPr>
          <p:cNvPr id="7" name="Content Placeholder 6" descr="Graphical user interface&#10;&#10;Description automatically generated">
            <a:extLst>
              <a:ext uri="{FF2B5EF4-FFF2-40B4-BE49-F238E27FC236}">
                <a16:creationId xmlns:a16="http://schemas.microsoft.com/office/drawing/2014/main" id="{17B76591-5F47-0A4B-D4D9-7DD47605ECAD}"/>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6418795" y="1869181"/>
            <a:ext cx="5512280" cy="3763256"/>
          </a:xfrm>
          <a:prstGeom prst="rect">
            <a:avLst/>
          </a:prstGeom>
          <a:noFill/>
          <a:ln>
            <a:noFill/>
          </a:ln>
        </p:spPr>
      </p:pic>
      <p:sp>
        <p:nvSpPr>
          <p:cNvPr id="8" name="TextBox 7">
            <a:extLst>
              <a:ext uri="{FF2B5EF4-FFF2-40B4-BE49-F238E27FC236}">
                <a16:creationId xmlns:a16="http://schemas.microsoft.com/office/drawing/2014/main" id="{B197D167-8ACD-C392-726F-C34C83352583}"/>
              </a:ext>
            </a:extLst>
          </p:cNvPr>
          <p:cNvSpPr txBox="1"/>
          <p:nvPr/>
        </p:nvSpPr>
        <p:spPr>
          <a:xfrm>
            <a:off x="7194430" y="5732783"/>
            <a:ext cx="4606505" cy="523220"/>
          </a:xfrm>
          <a:prstGeom prst="rect">
            <a:avLst/>
          </a:prstGeom>
          <a:noFill/>
        </p:spPr>
        <p:txBody>
          <a:bodyPr wrap="square" rtlCol="0">
            <a:spAutoFit/>
          </a:bodyPr>
          <a:lstStyle/>
          <a:p>
            <a:r>
              <a:rPr lang="en-US" sz="1400" b="1" dirty="0"/>
              <a:t>Annotation templates linked to annotation projects that were successfully assigned to 7 users (radiologists)</a:t>
            </a:r>
            <a:endParaRPr lang="en-IN" sz="1400" b="1" dirty="0"/>
          </a:p>
        </p:txBody>
      </p:sp>
    </p:spTree>
    <p:extLst>
      <p:ext uri="{BB962C8B-B14F-4D97-AF65-F5344CB8AC3E}">
        <p14:creationId xmlns:p14="http://schemas.microsoft.com/office/powerpoint/2010/main" val="137330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t>Results</a:t>
            </a: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9</a:t>
            </a:fld>
            <a:endParaRPr lang="en-IN" dirty="0"/>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9" name="Picture 8">
            <a:extLst>
              <a:ext uri="{FF2B5EF4-FFF2-40B4-BE49-F238E27FC236}">
                <a16:creationId xmlns:a16="http://schemas.microsoft.com/office/drawing/2014/main" id="{EAC0E611-5D40-244C-379A-36272AA3A3C5}"/>
              </a:ext>
            </a:extLst>
          </p:cNvPr>
          <p:cNvPicPr>
            <a:picLocks noChangeAspect="1"/>
          </p:cNvPicPr>
          <p:nvPr/>
        </p:nvPicPr>
        <p:blipFill rotWithShape="1">
          <a:blip r:embed="rId3">
            <a:extLst>
              <a:ext uri="{28A0092B-C50C-407E-A947-70E740481C1C}">
                <a14:useLocalDpi xmlns:a14="http://schemas.microsoft.com/office/drawing/2010/main" val="0"/>
              </a:ext>
            </a:extLst>
          </a:blip>
          <a:srcRect l="1170"/>
          <a:stretch/>
        </p:blipFill>
        <p:spPr bwMode="auto">
          <a:xfrm>
            <a:off x="592348" y="1892576"/>
            <a:ext cx="5503652" cy="3913000"/>
          </a:xfrm>
          <a:prstGeom prst="rect">
            <a:avLst/>
          </a:prstGeom>
          <a:noFill/>
          <a:ln>
            <a:noFill/>
          </a:ln>
        </p:spPr>
      </p:pic>
      <p:pic>
        <p:nvPicPr>
          <p:cNvPr id="10" name="Picture 9">
            <a:extLst>
              <a:ext uri="{FF2B5EF4-FFF2-40B4-BE49-F238E27FC236}">
                <a16:creationId xmlns:a16="http://schemas.microsoft.com/office/drawing/2014/main" id="{7E81B525-4151-EE9A-0EA4-804B54BE14C1}"/>
              </a:ext>
            </a:extLst>
          </p:cNvPr>
          <p:cNvPicPr>
            <a:picLocks noChangeAspect="1"/>
          </p:cNvPicPr>
          <p:nvPr/>
        </p:nvPicPr>
        <p:blipFill rotWithShape="1">
          <a:blip r:embed="rId4">
            <a:extLst>
              <a:ext uri="{28A0092B-C50C-407E-A947-70E740481C1C}">
                <a14:useLocalDpi xmlns:a14="http://schemas.microsoft.com/office/drawing/2010/main" val="0"/>
              </a:ext>
            </a:extLst>
          </a:blip>
          <a:srcRect l="1027" b="2205"/>
          <a:stretch/>
        </p:blipFill>
        <p:spPr bwMode="auto">
          <a:xfrm>
            <a:off x="6359105" y="1892576"/>
            <a:ext cx="5503653" cy="3913000"/>
          </a:xfrm>
          <a:prstGeom prst="rect">
            <a:avLst/>
          </a:prstGeom>
          <a:noFill/>
          <a:ln>
            <a:noFill/>
          </a:ln>
        </p:spPr>
      </p:pic>
    </p:spTree>
    <p:extLst>
      <p:ext uri="{BB962C8B-B14F-4D97-AF65-F5344CB8AC3E}">
        <p14:creationId xmlns:p14="http://schemas.microsoft.com/office/powerpoint/2010/main" val="1911276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1352</Words>
  <Application>Microsoft Office PowerPoint</Application>
  <PresentationFormat>Widescreen</PresentationFormat>
  <Paragraphs>163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Symbol</vt:lpstr>
      <vt:lpstr>Times New Roman</vt:lpstr>
      <vt:lpstr>Office Theme</vt:lpstr>
      <vt:lpstr>     How to Conduct a Clinical Trial of an Artificial Intelligence Model in Medical Imaging   </vt:lpstr>
      <vt:lpstr>Screenshot of Approval</vt:lpstr>
      <vt:lpstr>Introduction</vt:lpstr>
      <vt:lpstr>Introduction</vt:lpstr>
      <vt:lpstr>Objectives of Study</vt:lpstr>
      <vt:lpstr>Methodology</vt:lpstr>
      <vt:lpstr>Methodology</vt:lpstr>
      <vt:lpstr>Results</vt:lpstr>
      <vt:lpstr>Results</vt:lpstr>
      <vt:lpstr>Results</vt:lpstr>
      <vt:lpstr>Discussion</vt:lpstr>
      <vt:lpstr>Discussion</vt:lpstr>
      <vt:lpstr>Limitations of the Study</vt:lpstr>
      <vt:lpstr>Conclusion</vt:lpstr>
      <vt:lpstr>References</vt:lpstr>
      <vt:lpstr>Thank You</vt:lpstr>
      <vt:lpstr>Suggestions to the Organization where the Study was Conducted </vt:lpstr>
      <vt:lpstr>Dissertation Experiences</vt:lpstr>
      <vt:lpstr>Pictorial Journey</vt:lpstr>
      <vt:lpstr>Pictorial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Khushboo Arora</cp:lastModifiedBy>
  <cp:revision>15</cp:revision>
  <dcterms:created xsi:type="dcterms:W3CDTF">2022-05-20T15:11:38Z</dcterms:created>
  <dcterms:modified xsi:type="dcterms:W3CDTF">2022-06-24T16:52:11Z</dcterms:modified>
</cp:coreProperties>
</file>