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9"/>
  </p:notesMasterIdLst>
  <p:sldIdLst>
    <p:sldId id="256" r:id="rId2"/>
    <p:sldId id="290" r:id="rId3"/>
    <p:sldId id="310" r:id="rId4"/>
    <p:sldId id="309" r:id="rId5"/>
    <p:sldId id="268" r:id="rId6"/>
    <p:sldId id="292" r:id="rId7"/>
    <p:sldId id="298" r:id="rId8"/>
    <p:sldId id="293" r:id="rId9"/>
    <p:sldId id="307" r:id="rId10"/>
    <p:sldId id="312" r:id="rId11"/>
    <p:sldId id="308" r:id="rId12"/>
    <p:sldId id="294" r:id="rId13"/>
    <p:sldId id="311" r:id="rId14"/>
    <p:sldId id="297" r:id="rId15"/>
    <p:sldId id="295" r:id="rId16"/>
    <p:sldId id="296" r:id="rId17"/>
    <p:sldId id="301"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Fira Sans Extra Condensed" panose="020B0503050000020004" pitchFamily="34" charset="0"/>
      <p:regular r:id="rId24"/>
      <p:bold r:id="rId25"/>
      <p:italic r:id="rId26"/>
      <p:boldItalic r:id="rId27"/>
    </p:embeddedFont>
    <p:embeddedFont>
      <p:font typeface="Fira Sans Extra Condensed Medium" panose="020B060402020202020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47" autoAdjust="0"/>
  </p:normalViewPr>
  <p:slideViewPr>
    <p:cSldViewPr snapToGrid="0">
      <p:cViewPr varScale="1">
        <p:scale>
          <a:sx n="105" d="100"/>
          <a:sy n="105" d="100"/>
        </p:scale>
        <p:origin x="802" y="6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a28bb875b2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a28bb875b2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384068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8223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702855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872334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957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180000" y="307450"/>
            <a:ext cx="878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1600"/>
              </a:spcBef>
              <a:spcAft>
                <a:spcPts val="0"/>
              </a:spcAft>
              <a:buSzPts val="1200"/>
              <a:buChar char="○"/>
              <a:defRPr/>
            </a:lvl2pPr>
            <a:lvl3pPr marL="1371600" lvl="2" indent="-304800">
              <a:spcBef>
                <a:spcPts val="1600"/>
              </a:spcBef>
              <a:spcAft>
                <a:spcPts val="0"/>
              </a:spcAft>
              <a:buSzPts val="1200"/>
              <a:buChar char="■"/>
              <a:defRPr/>
            </a:lvl3pPr>
            <a:lvl4pPr marL="1828800" lvl="3" indent="-304800">
              <a:spcBef>
                <a:spcPts val="1600"/>
              </a:spcBef>
              <a:spcAft>
                <a:spcPts val="0"/>
              </a:spcAft>
              <a:buSzPts val="1200"/>
              <a:buChar char="●"/>
              <a:defRPr/>
            </a:lvl4pPr>
            <a:lvl5pPr marL="2286000" lvl="4" indent="-304800">
              <a:spcBef>
                <a:spcPts val="1600"/>
              </a:spcBef>
              <a:spcAft>
                <a:spcPts val="0"/>
              </a:spcAft>
              <a:buSzPts val="1200"/>
              <a:buChar char="○"/>
              <a:defRPr/>
            </a:lvl5pPr>
            <a:lvl6pPr marL="2743200" lvl="5" indent="-304800">
              <a:spcBef>
                <a:spcPts val="1600"/>
              </a:spcBef>
              <a:spcAft>
                <a:spcPts val="0"/>
              </a:spcAft>
              <a:buSzPts val="1200"/>
              <a:buChar char="■"/>
              <a:defRPr/>
            </a:lvl6pPr>
            <a:lvl7pPr marL="3200400" lvl="6" indent="-304800">
              <a:spcBef>
                <a:spcPts val="1600"/>
              </a:spcBef>
              <a:spcAft>
                <a:spcPts val="0"/>
              </a:spcAft>
              <a:buSzPts val="1200"/>
              <a:buChar char="●"/>
              <a:defRPr/>
            </a:lvl7pPr>
            <a:lvl8pPr marL="3657600" lvl="7" indent="-304800">
              <a:spcBef>
                <a:spcPts val="1600"/>
              </a:spcBef>
              <a:spcAft>
                <a:spcPts val="0"/>
              </a:spcAft>
              <a:buSzPts val="1200"/>
              <a:buChar char="○"/>
              <a:defRPr/>
            </a:lvl8pPr>
            <a:lvl9pPr marL="4114800" lvl="8" indent="-304800">
              <a:spcBef>
                <a:spcPts val="1600"/>
              </a:spcBef>
              <a:spcAft>
                <a:spcPts val="1600"/>
              </a:spcAft>
              <a:buSzPts val="1200"/>
              <a:buChar char="■"/>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80000" y="307450"/>
            <a:ext cx="878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8" name="Google Shape;2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2" name="Google Shape;3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6" name="Google Shape;3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7" name="Google Shape;3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1600"/>
              </a:spcBef>
              <a:spcAft>
                <a:spcPts val="0"/>
              </a:spcAft>
              <a:buSzPts val="1200"/>
              <a:buChar char="○"/>
              <a:defRPr/>
            </a:lvl2pPr>
            <a:lvl3pPr marL="1371600" lvl="2" indent="-304800">
              <a:spcBef>
                <a:spcPts val="1600"/>
              </a:spcBef>
              <a:spcAft>
                <a:spcPts val="0"/>
              </a:spcAft>
              <a:buSzPts val="1200"/>
              <a:buChar char="■"/>
              <a:defRPr/>
            </a:lvl3pPr>
            <a:lvl4pPr marL="1828800" lvl="3" indent="-304800">
              <a:spcBef>
                <a:spcPts val="1600"/>
              </a:spcBef>
              <a:spcAft>
                <a:spcPts val="0"/>
              </a:spcAft>
              <a:buSzPts val="1200"/>
              <a:buChar char="●"/>
              <a:defRPr/>
            </a:lvl4pPr>
            <a:lvl5pPr marL="2286000" lvl="4" indent="-304800">
              <a:spcBef>
                <a:spcPts val="1600"/>
              </a:spcBef>
              <a:spcAft>
                <a:spcPts val="0"/>
              </a:spcAft>
              <a:buSzPts val="1200"/>
              <a:buChar char="○"/>
              <a:defRPr/>
            </a:lvl5pPr>
            <a:lvl6pPr marL="2743200" lvl="5" indent="-304800">
              <a:spcBef>
                <a:spcPts val="1600"/>
              </a:spcBef>
              <a:spcAft>
                <a:spcPts val="0"/>
              </a:spcAft>
              <a:buSzPts val="1200"/>
              <a:buChar char="■"/>
              <a:defRPr/>
            </a:lvl6pPr>
            <a:lvl7pPr marL="3200400" lvl="6" indent="-304800">
              <a:spcBef>
                <a:spcPts val="1600"/>
              </a:spcBef>
              <a:spcAft>
                <a:spcPts val="0"/>
              </a:spcAft>
              <a:buSzPts val="1200"/>
              <a:buChar char="●"/>
              <a:defRPr/>
            </a:lvl7pPr>
            <a:lvl8pPr marL="3657600" lvl="7" indent="-304800">
              <a:spcBef>
                <a:spcPts val="1600"/>
              </a:spcBef>
              <a:spcAft>
                <a:spcPts val="0"/>
              </a:spcAft>
              <a:buSzPts val="1200"/>
              <a:buChar char="○"/>
              <a:defRPr/>
            </a:lvl8pPr>
            <a:lvl9pPr marL="4114800" lvl="8" indent="-304800">
              <a:spcBef>
                <a:spcPts val="1600"/>
              </a:spcBef>
              <a:spcAft>
                <a:spcPts val="1600"/>
              </a:spcAft>
              <a:buSzPts val="1200"/>
              <a:buChar char="■"/>
              <a:defRPr/>
            </a:lvl9pPr>
          </a:lstStyle>
          <a:p>
            <a:endParaRPr/>
          </a:p>
        </p:txBody>
      </p:sp>
      <p:sp>
        <p:nvSpPr>
          <p:cNvPr id="38" name="Google Shape;38;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endParaRPr/>
          </a:p>
        </p:txBody>
      </p:sp>
      <p:sp>
        <p:nvSpPr>
          <p:cNvPr id="41" name="Google Shape;4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
        <p:cNvGrpSpPr/>
        <p:nvPr/>
      </p:nvGrpSpPr>
      <p:grpSpPr>
        <a:xfrm>
          <a:off x="0" y="0"/>
          <a:ext cx="0" cy="0"/>
          <a:chOff x="0" y="0"/>
          <a:chExt cx="0" cy="0"/>
        </a:xfrm>
      </p:grpSpPr>
      <p:sp>
        <p:nvSpPr>
          <p:cNvPr id="43" name="Google Shape;4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 name="Google Shape;4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1600"/>
              </a:spcBef>
              <a:spcAft>
                <a:spcPts val="0"/>
              </a:spcAft>
              <a:buSzPts val="1200"/>
              <a:buChar char="○"/>
              <a:defRPr/>
            </a:lvl2pPr>
            <a:lvl3pPr marL="1371600" lvl="2" indent="-304800" algn="ctr">
              <a:spcBef>
                <a:spcPts val="1600"/>
              </a:spcBef>
              <a:spcAft>
                <a:spcPts val="0"/>
              </a:spcAft>
              <a:buSzPts val="1200"/>
              <a:buChar char="■"/>
              <a:defRPr/>
            </a:lvl3pPr>
            <a:lvl4pPr marL="1828800" lvl="3" indent="-304800" algn="ctr">
              <a:spcBef>
                <a:spcPts val="1600"/>
              </a:spcBef>
              <a:spcAft>
                <a:spcPts val="0"/>
              </a:spcAft>
              <a:buSzPts val="1200"/>
              <a:buChar char="●"/>
              <a:defRPr/>
            </a:lvl4pPr>
            <a:lvl5pPr marL="2286000" lvl="4" indent="-304800" algn="ctr">
              <a:spcBef>
                <a:spcPts val="1600"/>
              </a:spcBef>
              <a:spcAft>
                <a:spcPts val="0"/>
              </a:spcAft>
              <a:buSzPts val="1200"/>
              <a:buChar char="○"/>
              <a:defRPr/>
            </a:lvl5pPr>
            <a:lvl6pPr marL="2743200" lvl="5" indent="-304800" algn="ctr">
              <a:spcBef>
                <a:spcPts val="1600"/>
              </a:spcBef>
              <a:spcAft>
                <a:spcPts val="0"/>
              </a:spcAft>
              <a:buSzPts val="1200"/>
              <a:buChar char="■"/>
              <a:defRPr/>
            </a:lvl6pPr>
            <a:lvl7pPr marL="3200400" lvl="6" indent="-304800" algn="ctr">
              <a:spcBef>
                <a:spcPts val="1600"/>
              </a:spcBef>
              <a:spcAft>
                <a:spcPts val="0"/>
              </a:spcAft>
              <a:buSzPts val="1200"/>
              <a:buChar char="●"/>
              <a:defRPr/>
            </a:lvl7pPr>
            <a:lvl8pPr marL="3657600" lvl="7" indent="-304800" algn="ctr">
              <a:spcBef>
                <a:spcPts val="1600"/>
              </a:spcBef>
              <a:spcAft>
                <a:spcPts val="0"/>
              </a:spcAft>
              <a:buSzPts val="1200"/>
              <a:buChar char="○"/>
              <a:defRPr/>
            </a:lvl8pPr>
            <a:lvl9pPr marL="4114800" lvl="8" indent="-304800" algn="ctr">
              <a:spcBef>
                <a:spcPts val="1600"/>
              </a:spcBef>
              <a:spcAft>
                <a:spcPts val="1600"/>
              </a:spcAft>
              <a:buSzPts val="1200"/>
              <a:buChar char="■"/>
              <a:defRPr/>
            </a:lvl9pPr>
          </a:lstStyle>
          <a:p>
            <a:endParaRPr/>
          </a:p>
        </p:txBody>
      </p:sp>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0000" y="307450"/>
            <a:ext cx="87840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400"/>
              <a:buFont typeface="Fira Sans Extra Condensed"/>
              <a:buNone/>
              <a:defRPr sz="2400">
                <a:solidFill>
                  <a:schemeClr val="dk1"/>
                </a:solidFill>
                <a:latin typeface="Fira Sans Extra Condensed"/>
                <a:ea typeface="Fira Sans Extra Condensed"/>
                <a:cs typeface="Fira Sans Extra Condensed"/>
                <a:sym typeface="Fira Sans Extra Condensed"/>
              </a:defRPr>
            </a:lvl1pPr>
            <a:lvl2pPr lvl="1" algn="ctr">
              <a:spcBef>
                <a:spcPts val="0"/>
              </a:spcBef>
              <a:spcAft>
                <a:spcPts val="0"/>
              </a:spcAft>
              <a:buClr>
                <a:schemeClr val="dk1"/>
              </a:buClr>
              <a:buSzPts val="2800"/>
              <a:buNone/>
              <a:defRPr sz="2800">
                <a:solidFill>
                  <a:schemeClr val="dk1"/>
                </a:solidFill>
              </a:defRPr>
            </a:lvl2pPr>
            <a:lvl3pPr lvl="2" algn="ctr">
              <a:spcBef>
                <a:spcPts val="0"/>
              </a:spcBef>
              <a:spcAft>
                <a:spcPts val="0"/>
              </a:spcAft>
              <a:buClr>
                <a:schemeClr val="dk1"/>
              </a:buClr>
              <a:buSzPts val="2800"/>
              <a:buNone/>
              <a:defRPr sz="2800">
                <a:solidFill>
                  <a:schemeClr val="dk1"/>
                </a:solidFill>
              </a:defRPr>
            </a:lvl3pPr>
            <a:lvl4pPr lvl="3" algn="ctr">
              <a:spcBef>
                <a:spcPts val="0"/>
              </a:spcBef>
              <a:spcAft>
                <a:spcPts val="0"/>
              </a:spcAft>
              <a:buClr>
                <a:schemeClr val="dk1"/>
              </a:buClr>
              <a:buSzPts val="2800"/>
              <a:buNone/>
              <a:defRPr sz="2800">
                <a:solidFill>
                  <a:schemeClr val="dk1"/>
                </a:solidFill>
              </a:defRPr>
            </a:lvl4pPr>
            <a:lvl5pPr lvl="4" algn="ctr">
              <a:spcBef>
                <a:spcPts val="0"/>
              </a:spcBef>
              <a:spcAft>
                <a:spcPts val="0"/>
              </a:spcAft>
              <a:buClr>
                <a:schemeClr val="dk1"/>
              </a:buClr>
              <a:buSzPts val="2800"/>
              <a:buNone/>
              <a:defRPr sz="2800">
                <a:solidFill>
                  <a:schemeClr val="dk1"/>
                </a:solidFill>
              </a:defRPr>
            </a:lvl5pPr>
            <a:lvl6pPr lvl="5" algn="ctr">
              <a:spcBef>
                <a:spcPts val="0"/>
              </a:spcBef>
              <a:spcAft>
                <a:spcPts val="0"/>
              </a:spcAft>
              <a:buClr>
                <a:schemeClr val="dk1"/>
              </a:buClr>
              <a:buSzPts val="2800"/>
              <a:buNone/>
              <a:defRPr sz="2800">
                <a:solidFill>
                  <a:schemeClr val="dk1"/>
                </a:solidFill>
              </a:defRPr>
            </a:lvl6pPr>
            <a:lvl7pPr lvl="6" algn="ctr">
              <a:spcBef>
                <a:spcPts val="0"/>
              </a:spcBef>
              <a:spcAft>
                <a:spcPts val="0"/>
              </a:spcAft>
              <a:buClr>
                <a:schemeClr val="dk1"/>
              </a:buClr>
              <a:buSzPts val="2800"/>
              <a:buNone/>
              <a:defRPr sz="2800">
                <a:solidFill>
                  <a:schemeClr val="dk1"/>
                </a:solidFill>
              </a:defRPr>
            </a:lvl7pPr>
            <a:lvl8pPr lvl="7" algn="ctr">
              <a:spcBef>
                <a:spcPts val="0"/>
              </a:spcBef>
              <a:spcAft>
                <a:spcPts val="0"/>
              </a:spcAft>
              <a:buClr>
                <a:schemeClr val="dk1"/>
              </a:buClr>
              <a:buSzPts val="2800"/>
              <a:buNone/>
              <a:defRPr sz="2800">
                <a:solidFill>
                  <a:schemeClr val="dk1"/>
                </a:solidFill>
              </a:defRPr>
            </a:lvl8pPr>
            <a:lvl9pPr lvl="8" algn="ctr">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Roboto"/>
              <a:buChar char="●"/>
              <a:defRPr sz="1200">
                <a:solidFill>
                  <a:schemeClr val="dk1"/>
                </a:solidFill>
                <a:latin typeface="Roboto"/>
                <a:ea typeface="Roboto"/>
                <a:cs typeface="Roboto"/>
                <a:sym typeface="Roboto"/>
              </a:defRPr>
            </a:lvl1pPr>
            <a:lvl2pPr marL="914400" lvl="1"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2pPr>
            <a:lvl3pPr marL="1371600" lvl="2"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3pPr>
            <a:lvl4pPr marL="1828800" lvl="3"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4pPr>
            <a:lvl5pPr marL="2286000" lvl="4"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5pPr>
            <a:lvl6pPr marL="2743200" lvl="5"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6pPr>
            <a:lvl7pPr marL="3200400" lvl="6"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7pPr>
            <a:lvl8pPr marL="3657600" lvl="7" indent="-304800">
              <a:lnSpc>
                <a:spcPct val="115000"/>
              </a:lnSpc>
              <a:spcBef>
                <a:spcPts val="1600"/>
              </a:spcBef>
              <a:spcAft>
                <a:spcPts val="0"/>
              </a:spcAft>
              <a:buClr>
                <a:schemeClr val="dk1"/>
              </a:buClr>
              <a:buSzPts val="1200"/>
              <a:buFont typeface="Roboto"/>
              <a:buChar char="○"/>
              <a:defRPr sz="1200">
                <a:solidFill>
                  <a:schemeClr val="dk1"/>
                </a:solidFill>
                <a:latin typeface="Roboto"/>
                <a:ea typeface="Roboto"/>
                <a:cs typeface="Roboto"/>
                <a:sym typeface="Roboto"/>
              </a:defRPr>
            </a:lvl8pPr>
            <a:lvl9pPr marL="4114800" lvl="8" indent="-304800">
              <a:lnSpc>
                <a:spcPct val="115000"/>
              </a:lnSpc>
              <a:spcBef>
                <a:spcPts val="1600"/>
              </a:spcBef>
              <a:spcAft>
                <a:spcPts val="1600"/>
              </a:spcAft>
              <a:buClr>
                <a:schemeClr val="dk1"/>
              </a:buClr>
              <a:buSzPts val="1200"/>
              <a:buFont typeface="Roboto"/>
              <a:buChar char="■"/>
              <a:defRPr sz="12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EA4335"/>
          </p15:clr>
        </p15:guide>
        <p15:guide id="2" pos="2880">
          <p15:clr>
            <a:srgbClr val="EA4335"/>
          </p15:clr>
        </p15:guide>
        <p15:guide id="3" pos="5477">
          <p15:clr>
            <a:srgbClr val="EA4335"/>
          </p15:clr>
        </p15:guide>
        <p15:guide id="4" pos="1497">
          <p15:clr>
            <a:srgbClr val="EA4335"/>
          </p15:clr>
        </p15:guide>
        <p15:guide id="5" pos="4263">
          <p15:clr>
            <a:srgbClr val="EA4335"/>
          </p15:clr>
        </p15:guide>
        <p15:guide id="6" pos="288">
          <p15:clr>
            <a:srgbClr val="EA4335"/>
          </p15:clr>
        </p15:guide>
        <p15:guide id="7" orient="horz" pos="257">
          <p15:clr>
            <a:srgbClr val="EA4335"/>
          </p15:clr>
        </p15:guide>
        <p15:guide id="8" orient="horz" pos="2988">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researchgate.net/publication/234794062_Software_Maintenance_Management" TargetMode="External"/><Relationship Id="rId13" Type="http://schemas.openxmlformats.org/officeDocument/2006/relationships/image" Target="../media/image1.png"/><Relationship Id="rId3" Type="http://schemas.openxmlformats.org/officeDocument/2006/relationships/hyperlink" Target="https://doi.org/10.1145/1595696.1595715" TargetMode="External"/><Relationship Id="rId7" Type="http://schemas.openxmlformats.org/officeDocument/2006/relationships/hyperlink" Target="https://ieeexplore.ieee.org/document/7975568/" TargetMode="External"/><Relationship Id="rId12" Type="http://schemas.openxmlformats.org/officeDocument/2006/relationships/hyperlink" Target="https://www.researchgate.net/profile/Ying-Li-285/publication/286668462_Incident_Ticket_Analytics_for_IT_Application_Management_Services/links/569d02ed08ae27633ac97b76/Incident-Ticket-Analytics-for-IT-Application-Management-Services.pdf" TargetMode="External"/><Relationship Id="rId2" Type="http://schemas.openxmlformats.org/officeDocument/2006/relationships/hyperlink" Target="https://doi.org/10.2196/jmir.6747" TargetMode="External"/><Relationship Id="rId1" Type="http://schemas.openxmlformats.org/officeDocument/2006/relationships/slideLayout" Target="../slideLayouts/slideLayout3.xml"/><Relationship Id="rId6" Type="http://schemas.openxmlformats.org/officeDocument/2006/relationships/hyperlink" Target="https://www.worldscientific.com/doi/10.1142/S0218194020500217" TargetMode="External"/><Relationship Id="rId11" Type="http://schemas.openxmlformats.org/officeDocument/2006/relationships/hyperlink" Target="https://books.google.co.in/books?hl=en&amp;lr=&amp;id=ILLcsh36RpEC&amp;oi=fnd&amp;pg=PA179&amp;ots=24m-Nf56-p&amp;sig=OGZCSzhEB7r7mkrlDW0wo8heg5U&amp;redir_esc=y#v=onepage&amp;q&amp;f=false" TargetMode="External"/><Relationship Id="rId5" Type="http://schemas.openxmlformats.org/officeDocument/2006/relationships/hyperlink" Target="https://ieeexplore.ieee.org/abstract/document/6930581" TargetMode="External"/><Relationship Id="rId10" Type="http://schemas.openxmlformats.org/officeDocument/2006/relationships/hyperlink" Target="https://mireilleblayfornarino.i3s.unice.fr/lib/exe/fetch.php?media=teaching:reverse:10.1109_ieeestd.2006.235774.pdf" TargetMode="External"/><Relationship Id="rId4" Type="http://schemas.openxmlformats.org/officeDocument/2006/relationships/hyperlink" Target="https://www.softwaretestinghelp.com/how-to-set-defect-priority-and-severity-with-defect-triage-process/" TargetMode="External"/><Relationship Id="rId9" Type="http://schemas.openxmlformats.org/officeDocument/2006/relationships/hyperlink" Target="https://www.researchgate.net/publication/221307737_Cost_drivers_of_software_corrective_maitenance_An_empirical_study_in_two_compani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5"/>
          <p:cNvSpPr txBox="1">
            <a:spLocks noGrp="1"/>
          </p:cNvSpPr>
          <p:nvPr>
            <p:ph type="ctrTitle"/>
          </p:nvPr>
        </p:nvSpPr>
        <p:spPr>
          <a:xfrm>
            <a:off x="1099100" y="950950"/>
            <a:ext cx="6945900" cy="902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1800" b="1" dirty="0">
                <a:effectLst/>
                <a:ea typeface="Calibri" panose="020F0502020204030204" pitchFamily="34" charset="0"/>
              </a:rPr>
              <a:t>Healthcare Software Maintenance in a Medium sized Healthcare IT organization through Analysis of Tickets Severity</a:t>
            </a:r>
            <a:endParaRPr sz="4600" dirty="0"/>
          </a:p>
        </p:txBody>
      </p:sp>
      <p:sp>
        <p:nvSpPr>
          <p:cNvPr id="57" name="Google Shape;57;p15"/>
          <p:cNvSpPr txBox="1">
            <a:spLocks noGrp="1"/>
          </p:cNvSpPr>
          <p:nvPr>
            <p:ph type="subTitle" idx="1"/>
          </p:nvPr>
        </p:nvSpPr>
        <p:spPr>
          <a:xfrm>
            <a:off x="2123719" y="2566662"/>
            <a:ext cx="4967761" cy="96065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IN" sz="1200" dirty="0"/>
              <a:t>Presented by: Dr. Mansi</a:t>
            </a:r>
          </a:p>
          <a:p>
            <a:pPr marL="0" lvl="0" indent="0" algn="ctr" rtl="0">
              <a:spcBef>
                <a:spcPts val="0"/>
              </a:spcBef>
              <a:spcAft>
                <a:spcPts val="0"/>
              </a:spcAft>
              <a:buNone/>
            </a:pPr>
            <a:r>
              <a:rPr lang="en-IN" sz="1200" dirty="0"/>
              <a:t>Faculty Mentor: Dr. Anandhi Ramachandran</a:t>
            </a:r>
          </a:p>
          <a:p>
            <a:pPr marL="0" lvl="0" indent="0" algn="ctr" rtl="0">
              <a:spcBef>
                <a:spcPts val="0"/>
              </a:spcBef>
              <a:spcAft>
                <a:spcPts val="0"/>
              </a:spcAft>
              <a:buNone/>
            </a:pPr>
            <a:r>
              <a:rPr lang="en-IN" sz="1200" dirty="0"/>
              <a:t>International Institute of Health Management Research, New Delhi</a:t>
            </a:r>
            <a:endParaRPr sz="1200" dirty="0"/>
          </a:p>
        </p:txBody>
      </p:sp>
      <p:sp>
        <p:nvSpPr>
          <p:cNvPr id="58" name="Google Shape;58;p15"/>
          <p:cNvSpPr/>
          <p:nvPr/>
        </p:nvSpPr>
        <p:spPr>
          <a:xfrm>
            <a:off x="7308768" y="3206875"/>
            <a:ext cx="1040006" cy="1536730"/>
          </a:xfrm>
          <a:custGeom>
            <a:avLst/>
            <a:gdLst/>
            <a:ahLst/>
            <a:cxnLst/>
            <a:rect l="l" t="t" r="r" b="b"/>
            <a:pathLst>
              <a:path w="9466" h="14783" extrusionOk="0">
                <a:moveTo>
                  <a:pt x="4737" y="0"/>
                </a:moveTo>
                <a:lnTo>
                  <a:pt x="1" y="2061"/>
                </a:lnTo>
                <a:lnTo>
                  <a:pt x="1" y="14782"/>
                </a:lnTo>
                <a:lnTo>
                  <a:pt x="9465" y="14782"/>
                </a:lnTo>
                <a:lnTo>
                  <a:pt x="9465" y="2061"/>
                </a:lnTo>
                <a:lnTo>
                  <a:pt x="47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5"/>
          <p:cNvSpPr/>
          <p:nvPr/>
        </p:nvSpPr>
        <p:spPr>
          <a:xfrm>
            <a:off x="2445850" y="4240657"/>
            <a:ext cx="1043851" cy="502942"/>
          </a:xfrm>
          <a:custGeom>
            <a:avLst/>
            <a:gdLst/>
            <a:ahLst/>
            <a:cxnLst/>
            <a:rect l="l" t="t" r="r" b="b"/>
            <a:pathLst>
              <a:path w="9501" h="4949" extrusionOk="0">
                <a:moveTo>
                  <a:pt x="4728" y="0"/>
                </a:moveTo>
                <a:lnTo>
                  <a:pt x="1" y="2052"/>
                </a:lnTo>
                <a:lnTo>
                  <a:pt x="1" y="4948"/>
                </a:lnTo>
                <a:lnTo>
                  <a:pt x="9500" y="4948"/>
                </a:lnTo>
                <a:lnTo>
                  <a:pt x="9500" y="2052"/>
                </a:lnTo>
                <a:lnTo>
                  <a:pt x="47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5"/>
          <p:cNvSpPr/>
          <p:nvPr/>
        </p:nvSpPr>
        <p:spPr>
          <a:xfrm>
            <a:off x="4029125" y="3637969"/>
            <a:ext cx="1039896" cy="1105639"/>
          </a:xfrm>
          <a:custGeom>
            <a:avLst/>
            <a:gdLst/>
            <a:ahLst/>
            <a:cxnLst/>
            <a:rect l="l" t="t" r="r" b="b"/>
            <a:pathLst>
              <a:path w="9465" h="10636" extrusionOk="0">
                <a:moveTo>
                  <a:pt x="4737" y="0"/>
                </a:moveTo>
                <a:lnTo>
                  <a:pt x="1" y="2051"/>
                </a:lnTo>
                <a:lnTo>
                  <a:pt x="1" y="10635"/>
                </a:lnTo>
                <a:lnTo>
                  <a:pt x="9465" y="10635"/>
                </a:lnTo>
                <a:lnTo>
                  <a:pt x="9465" y="2051"/>
                </a:lnTo>
                <a:lnTo>
                  <a:pt x="4737" y="0"/>
                </a:lnTo>
                <a:close/>
              </a:path>
            </a:pathLst>
          </a:custGeom>
          <a:solidFill>
            <a:srgbClr val="87BC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5"/>
          <p:cNvSpPr/>
          <p:nvPr/>
        </p:nvSpPr>
        <p:spPr>
          <a:xfrm>
            <a:off x="5668953" y="3998175"/>
            <a:ext cx="1039896" cy="745419"/>
          </a:xfrm>
          <a:custGeom>
            <a:avLst/>
            <a:gdLst/>
            <a:ahLst/>
            <a:cxnLst/>
            <a:rect l="l" t="t" r="r" b="b"/>
            <a:pathLst>
              <a:path w="9465" h="7335" extrusionOk="0">
                <a:moveTo>
                  <a:pt x="4737" y="1"/>
                </a:moveTo>
                <a:lnTo>
                  <a:pt x="0" y="2052"/>
                </a:lnTo>
                <a:lnTo>
                  <a:pt x="0" y="7334"/>
                </a:lnTo>
                <a:lnTo>
                  <a:pt x="9464" y="7334"/>
                </a:lnTo>
                <a:lnTo>
                  <a:pt x="9464" y="2052"/>
                </a:lnTo>
                <a:lnTo>
                  <a:pt x="4737" y="1"/>
                </a:lnTo>
                <a:close/>
              </a:path>
            </a:pathLst>
          </a:custGeom>
          <a:solidFill>
            <a:srgbClr val="395B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p:nvPr/>
        </p:nvSpPr>
        <p:spPr>
          <a:xfrm>
            <a:off x="866425" y="3290175"/>
            <a:ext cx="1040006" cy="1453428"/>
          </a:xfrm>
          <a:custGeom>
            <a:avLst/>
            <a:gdLst/>
            <a:ahLst/>
            <a:cxnLst/>
            <a:rect l="l" t="t" r="r" b="b"/>
            <a:pathLst>
              <a:path w="9466" h="14783" extrusionOk="0">
                <a:moveTo>
                  <a:pt x="4737" y="0"/>
                </a:moveTo>
                <a:lnTo>
                  <a:pt x="1" y="2061"/>
                </a:lnTo>
                <a:lnTo>
                  <a:pt x="1" y="14782"/>
                </a:lnTo>
                <a:lnTo>
                  <a:pt x="9465" y="14782"/>
                </a:lnTo>
                <a:lnTo>
                  <a:pt x="9465" y="2061"/>
                </a:lnTo>
                <a:lnTo>
                  <a:pt x="47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pic>
        <p:nvPicPr>
          <p:cNvPr id="9" name="Picture 8">
            <a:extLst>
              <a:ext uri="{FF2B5EF4-FFF2-40B4-BE49-F238E27FC236}">
                <a16:creationId xmlns:a16="http://schemas.microsoft.com/office/drawing/2014/main" id="{3CE099DB-7095-73F2-D8E8-3FD3E3234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pic>
        <p:nvPicPr>
          <p:cNvPr id="1026" name="Picture 2" descr="AI-ready Telemedicine Digital Platform By KareXpert">
            <a:extLst>
              <a:ext uri="{FF2B5EF4-FFF2-40B4-BE49-F238E27FC236}">
                <a16:creationId xmlns:a16="http://schemas.microsoft.com/office/drawing/2014/main" id="{0A64CC9D-121F-EBAF-D7ED-9EB5F1E17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306" y="1855444"/>
            <a:ext cx="1813038" cy="3876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with medium confidence">
            <a:extLst>
              <a:ext uri="{FF2B5EF4-FFF2-40B4-BE49-F238E27FC236}">
                <a16:creationId xmlns:a16="http://schemas.microsoft.com/office/drawing/2014/main" id="{A444CB67-DA88-A8D4-F152-C75DC2794D1A}"/>
              </a:ext>
            </a:extLst>
          </p:cNvPr>
          <p:cNvPicPr>
            <a:picLocks noChangeAspect="1"/>
          </p:cNvPicPr>
          <p:nvPr/>
        </p:nvPicPr>
        <p:blipFill>
          <a:blip r:embed="rId3"/>
          <a:stretch>
            <a:fillRect/>
          </a:stretch>
        </p:blipFill>
        <p:spPr>
          <a:xfrm>
            <a:off x="771277" y="413468"/>
            <a:ext cx="7577592" cy="4678579"/>
          </a:xfrm>
          <a:prstGeom prst="rect">
            <a:avLst/>
          </a:prstGeom>
          <a:ln>
            <a:solidFill>
              <a:schemeClr val="bg1"/>
            </a:solidFill>
          </a:ln>
        </p:spPr>
      </p:pic>
      <p:pic>
        <p:nvPicPr>
          <p:cNvPr id="5" name="Picture 4">
            <a:extLst>
              <a:ext uri="{FF2B5EF4-FFF2-40B4-BE49-F238E27FC236}">
                <a16:creationId xmlns:a16="http://schemas.microsoft.com/office/drawing/2014/main" id="{D8ECCBA0-EFBF-64F4-2382-DBB66E8FA7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spTree>
    <p:extLst>
      <p:ext uri="{BB962C8B-B14F-4D97-AF65-F5344CB8AC3E}">
        <p14:creationId xmlns:p14="http://schemas.microsoft.com/office/powerpoint/2010/main" val="58809295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2389-13BA-B123-700E-5E69C485FE7F}"/>
              </a:ext>
            </a:extLst>
          </p:cNvPr>
          <p:cNvSpPr>
            <a:spLocks noGrp="1"/>
          </p:cNvSpPr>
          <p:nvPr>
            <p:ph type="title"/>
          </p:nvPr>
        </p:nvSpPr>
        <p:spPr/>
        <p:txBody>
          <a:bodyPr/>
          <a:lstStyle/>
          <a:p>
            <a:r>
              <a:rPr lang="en-IN" dirty="0"/>
              <a:t>Result</a:t>
            </a:r>
          </a:p>
        </p:txBody>
      </p:sp>
      <p:sp>
        <p:nvSpPr>
          <p:cNvPr id="3" name="Text Placeholder 2">
            <a:extLst>
              <a:ext uri="{FF2B5EF4-FFF2-40B4-BE49-F238E27FC236}">
                <a16:creationId xmlns:a16="http://schemas.microsoft.com/office/drawing/2014/main" id="{F44C323A-6B11-A264-C8D4-787B6E3098C0}"/>
              </a:ext>
            </a:extLst>
          </p:cNvPr>
          <p:cNvSpPr>
            <a:spLocks noGrp="1"/>
          </p:cNvSpPr>
          <p:nvPr>
            <p:ph type="body" idx="1"/>
          </p:nvPr>
        </p:nvSpPr>
        <p:spPr>
          <a:xfrm>
            <a:off x="311700" y="889733"/>
            <a:ext cx="8520600" cy="454657"/>
          </a:xfrm>
        </p:spPr>
        <p:txBody>
          <a:bodyPr/>
          <a:lstStyle/>
          <a:p>
            <a:pPr marL="152400" indent="0">
              <a:buNone/>
            </a:pPr>
            <a:r>
              <a:rPr lang="en-I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en-IN"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Root Cause Analysis of the Turnaround Time of the Tickets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D8ECCBA0-EFBF-64F4-2382-DBB66E8FA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30021"/>
            <a:ext cx="1450181" cy="682599"/>
          </a:xfrm>
          <a:prstGeom prst="rect">
            <a:avLst/>
          </a:prstGeom>
        </p:spPr>
      </p:pic>
      <p:sp>
        <p:nvSpPr>
          <p:cNvPr id="45" name="TextBox 44">
            <a:extLst>
              <a:ext uri="{FF2B5EF4-FFF2-40B4-BE49-F238E27FC236}">
                <a16:creationId xmlns:a16="http://schemas.microsoft.com/office/drawing/2014/main" id="{0D35F666-1B7F-36B0-A963-EFD59356BB6E}"/>
              </a:ext>
            </a:extLst>
          </p:cNvPr>
          <p:cNvSpPr txBox="1"/>
          <p:nvPr/>
        </p:nvSpPr>
        <p:spPr>
          <a:xfrm>
            <a:off x="6797255" y="2778296"/>
            <a:ext cx="1858345" cy="350281"/>
          </a:xfrm>
          <a:prstGeom prst="rect">
            <a:avLst/>
          </a:prstGeom>
          <a:solidFill>
            <a:schemeClr val="accent4">
              <a:lumMod val="20000"/>
              <a:lumOff val="80000"/>
            </a:schemeClr>
          </a:solidFill>
        </p:spPr>
        <p:txBody>
          <a:bodyPr wrap="square" rtlCol="0">
            <a:spAutoFit/>
          </a:bodyPr>
          <a:lstStyle/>
          <a:p>
            <a:pPr algn="ctr"/>
            <a:r>
              <a:rPr lang="en-US" sz="1050" dirty="0"/>
              <a:t>Software </a:t>
            </a:r>
          </a:p>
          <a:p>
            <a:pPr algn="ctr"/>
            <a:r>
              <a:rPr lang="en-US" sz="1050" dirty="0"/>
              <a:t>Maintenance</a:t>
            </a:r>
            <a:endParaRPr lang="en-IN" sz="1050" dirty="0"/>
          </a:p>
        </p:txBody>
      </p:sp>
      <p:sp>
        <p:nvSpPr>
          <p:cNvPr id="46" name="TextBox 45">
            <a:extLst>
              <a:ext uri="{FF2B5EF4-FFF2-40B4-BE49-F238E27FC236}">
                <a16:creationId xmlns:a16="http://schemas.microsoft.com/office/drawing/2014/main" id="{B99D6D97-B5A6-F3A5-6E1B-D129A26AB31D}"/>
              </a:ext>
            </a:extLst>
          </p:cNvPr>
          <p:cNvSpPr txBox="1"/>
          <p:nvPr/>
        </p:nvSpPr>
        <p:spPr>
          <a:xfrm>
            <a:off x="398612" y="1950735"/>
            <a:ext cx="1979706" cy="175141"/>
          </a:xfrm>
          <a:prstGeom prst="rect">
            <a:avLst/>
          </a:prstGeom>
          <a:noFill/>
        </p:spPr>
        <p:txBody>
          <a:bodyPr wrap="square" rtlCol="0">
            <a:spAutoFit/>
          </a:bodyPr>
          <a:lstStyle/>
          <a:p>
            <a:r>
              <a:rPr lang="en-US" sz="750" dirty="0"/>
              <a:t>Requirement description was inadequate </a:t>
            </a:r>
            <a:endParaRPr lang="en-IN" sz="750" dirty="0"/>
          </a:p>
        </p:txBody>
      </p:sp>
      <p:cxnSp>
        <p:nvCxnSpPr>
          <p:cNvPr id="47" name="Straight Connector 46">
            <a:extLst>
              <a:ext uri="{FF2B5EF4-FFF2-40B4-BE49-F238E27FC236}">
                <a16:creationId xmlns:a16="http://schemas.microsoft.com/office/drawing/2014/main" id="{2D41AC4A-DC85-9775-A30D-A460C51CBE4D}"/>
              </a:ext>
            </a:extLst>
          </p:cNvPr>
          <p:cNvCxnSpPr>
            <a:cxnSpLocks/>
          </p:cNvCxnSpPr>
          <p:nvPr/>
        </p:nvCxnSpPr>
        <p:spPr>
          <a:xfrm>
            <a:off x="398612" y="2104850"/>
            <a:ext cx="1860240" cy="1566"/>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F525F5F-DCCB-D16E-7C77-F9AD8BD3FFE7}"/>
              </a:ext>
            </a:extLst>
          </p:cNvPr>
          <p:cNvSpPr txBox="1"/>
          <p:nvPr/>
        </p:nvSpPr>
        <p:spPr>
          <a:xfrm>
            <a:off x="923880" y="1340546"/>
            <a:ext cx="1858345" cy="350281"/>
          </a:xfrm>
          <a:prstGeom prst="rect">
            <a:avLst/>
          </a:prstGeom>
          <a:solidFill>
            <a:schemeClr val="accent4">
              <a:lumMod val="20000"/>
              <a:lumOff val="80000"/>
            </a:schemeClr>
          </a:solidFill>
        </p:spPr>
        <p:txBody>
          <a:bodyPr wrap="square" rtlCol="0">
            <a:spAutoFit/>
          </a:bodyPr>
          <a:lstStyle/>
          <a:p>
            <a:pPr algn="ctr"/>
            <a:r>
              <a:rPr lang="en-US" sz="1050" dirty="0"/>
              <a:t>Project Requirement </a:t>
            </a:r>
          </a:p>
          <a:p>
            <a:pPr algn="ctr"/>
            <a:r>
              <a:rPr lang="en-US" sz="1050" dirty="0"/>
              <a:t>Issue</a:t>
            </a:r>
          </a:p>
        </p:txBody>
      </p:sp>
      <p:sp>
        <p:nvSpPr>
          <p:cNvPr id="10" name="TextBox 9">
            <a:extLst>
              <a:ext uri="{FF2B5EF4-FFF2-40B4-BE49-F238E27FC236}">
                <a16:creationId xmlns:a16="http://schemas.microsoft.com/office/drawing/2014/main" id="{6FA8BDC5-3936-8A93-59EF-5FCEAC327618}"/>
              </a:ext>
            </a:extLst>
          </p:cNvPr>
          <p:cNvSpPr txBox="1"/>
          <p:nvPr/>
        </p:nvSpPr>
        <p:spPr>
          <a:xfrm>
            <a:off x="3711394" y="1334988"/>
            <a:ext cx="1858345" cy="350281"/>
          </a:xfrm>
          <a:prstGeom prst="rect">
            <a:avLst/>
          </a:prstGeom>
          <a:solidFill>
            <a:schemeClr val="accent4">
              <a:lumMod val="20000"/>
              <a:lumOff val="80000"/>
            </a:schemeClr>
          </a:solidFill>
        </p:spPr>
        <p:txBody>
          <a:bodyPr wrap="square" rtlCol="0">
            <a:spAutoFit/>
          </a:bodyPr>
          <a:lstStyle/>
          <a:p>
            <a:pPr algn="ctr"/>
            <a:r>
              <a:rPr lang="en-US" sz="1050" dirty="0"/>
              <a:t>People</a:t>
            </a:r>
          </a:p>
          <a:p>
            <a:pPr algn="ctr"/>
            <a:endParaRPr lang="en-IN" sz="1050" dirty="0"/>
          </a:p>
        </p:txBody>
      </p:sp>
      <p:sp>
        <p:nvSpPr>
          <p:cNvPr id="20" name="TextBox 19">
            <a:extLst>
              <a:ext uri="{FF2B5EF4-FFF2-40B4-BE49-F238E27FC236}">
                <a16:creationId xmlns:a16="http://schemas.microsoft.com/office/drawing/2014/main" id="{9125A6C4-5A17-4AA4-CE44-2960D5A15FFA}"/>
              </a:ext>
            </a:extLst>
          </p:cNvPr>
          <p:cNvSpPr txBox="1"/>
          <p:nvPr/>
        </p:nvSpPr>
        <p:spPr>
          <a:xfrm>
            <a:off x="446811" y="2217311"/>
            <a:ext cx="1895795" cy="175141"/>
          </a:xfrm>
          <a:prstGeom prst="rect">
            <a:avLst/>
          </a:prstGeom>
          <a:noFill/>
        </p:spPr>
        <p:txBody>
          <a:bodyPr wrap="square" rtlCol="0">
            <a:spAutoFit/>
          </a:bodyPr>
          <a:lstStyle/>
          <a:p>
            <a:r>
              <a:rPr lang="en-US" sz="750" dirty="0"/>
              <a:t>Untold expectations (ex- New Features)</a:t>
            </a:r>
            <a:endParaRPr lang="en-IN" sz="750" dirty="0"/>
          </a:p>
        </p:txBody>
      </p:sp>
      <p:sp>
        <p:nvSpPr>
          <p:cNvPr id="39" name="TextBox 38">
            <a:extLst>
              <a:ext uri="{FF2B5EF4-FFF2-40B4-BE49-F238E27FC236}">
                <a16:creationId xmlns:a16="http://schemas.microsoft.com/office/drawing/2014/main" id="{3E6A0E63-AF95-4DD1-3112-5E26A0B766E6}"/>
              </a:ext>
            </a:extLst>
          </p:cNvPr>
          <p:cNvSpPr txBox="1"/>
          <p:nvPr/>
        </p:nvSpPr>
        <p:spPr>
          <a:xfrm>
            <a:off x="311700" y="4180968"/>
            <a:ext cx="1748046" cy="175141"/>
          </a:xfrm>
          <a:prstGeom prst="rect">
            <a:avLst/>
          </a:prstGeom>
          <a:noFill/>
        </p:spPr>
        <p:txBody>
          <a:bodyPr wrap="square" rtlCol="0">
            <a:spAutoFit/>
          </a:bodyPr>
          <a:lstStyle/>
          <a:p>
            <a:r>
              <a:rPr lang="en-US" sz="750" dirty="0"/>
              <a:t>Incomplete Testing (Tight schedule)</a:t>
            </a:r>
            <a:endParaRPr lang="en-IN" sz="750" dirty="0"/>
          </a:p>
        </p:txBody>
      </p:sp>
      <p:grpSp>
        <p:nvGrpSpPr>
          <p:cNvPr id="48" name="Group 47">
            <a:extLst>
              <a:ext uri="{FF2B5EF4-FFF2-40B4-BE49-F238E27FC236}">
                <a16:creationId xmlns:a16="http://schemas.microsoft.com/office/drawing/2014/main" id="{5A7CEBC2-DDDC-74ED-57C6-4814C97AAFD9}"/>
              </a:ext>
            </a:extLst>
          </p:cNvPr>
          <p:cNvGrpSpPr/>
          <p:nvPr/>
        </p:nvGrpSpPr>
        <p:grpSpPr>
          <a:xfrm>
            <a:off x="658558" y="1685269"/>
            <a:ext cx="6138697" cy="3236775"/>
            <a:chOff x="658558" y="1685269"/>
            <a:chExt cx="6138697" cy="3236775"/>
          </a:xfrm>
        </p:grpSpPr>
        <p:sp>
          <p:nvSpPr>
            <p:cNvPr id="11" name="TextBox 10">
              <a:extLst>
                <a:ext uri="{FF2B5EF4-FFF2-40B4-BE49-F238E27FC236}">
                  <a16:creationId xmlns:a16="http://schemas.microsoft.com/office/drawing/2014/main" id="{8D94D0B5-C78E-7275-D8EB-FB92B52A9F93}"/>
                </a:ext>
              </a:extLst>
            </p:cNvPr>
            <p:cNvSpPr txBox="1"/>
            <p:nvPr/>
          </p:nvSpPr>
          <p:spPr>
            <a:xfrm>
              <a:off x="925774" y="4571762"/>
              <a:ext cx="1858345" cy="350281"/>
            </a:xfrm>
            <a:prstGeom prst="rect">
              <a:avLst/>
            </a:prstGeom>
            <a:solidFill>
              <a:schemeClr val="accent4">
                <a:lumMod val="20000"/>
                <a:lumOff val="80000"/>
              </a:schemeClr>
            </a:solidFill>
          </p:spPr>
          <p:txBody>
            <a:bodyPr wrap="square" rtlCol="0">
              <a:spAutoFit/>
            </a:bodyPr>
            <a:lstStyle/>
            <a:p>
              <a:pPr algn="ctr"/>
              <a:r>
                <a:rPr lang="en-US" sz="1050" dirty="0"/>
                <a:t>Testing</a:t>
              </a:r>
            </a:p>
            <a:p>
              <a:endParaRPr lang="en-IN" sz="1050" dirty="0"/>
            </a:p>
          </p:txBody>
        </p:sp>
        <p:sp>
          <p:nvSpPr>
            <p:cNvPr id="12" name="TextBox 11">
              <a:extLst>
                <a:ext uri="{FF2B5EF4-FFF2-40B4-BE49-F238E27FC236}">
                  <a16:creationId xmlns:a16="http://schemas.microsoft.com/office/drawing/2014/main" id="{726C4B62-7561-FAA0-314E-CB2843D0D198}"/>
                </a:ext>
              </a:extLst>
            </p:cNvPr>
            <p:cNvSpPr txBox="1"/>
            <p:nvPr/>
          </p:nvSpPr>
          <p:spPr>
            <a:xfrm>
              <a:off x="3711394" y="4571763"/>
              <a:ext cx="1858345" cy="350281"/>
            </a:xfrm>
            <a:prstGeom prst="rect">
              <a:avLst/>
            </a:prstGeom>
            <a:solidFill>
              <a:schemeClr val="accent4">
                <a:lumMod val="20000"/>
                <a:lumOff val="80000"/>
              </a:schemeClr>
            </a:solidFill>
          </p:spPr>
          <p:txBody>
            <a:bodyPr wrap="square" rtlCol="0">
              <a:spAutoFit/>
            </a:bodyPr>
            <a:lstStyle/>
            <a:p>
              <a:pPr algn="ctr"/>
              <a:r>
                <a:rPr lang="en-US" sz="1050" dirty="0"/>
                <a:t>Tool</a:t>
              </a:r>
            </a:p>
            <a:p>
              <a:endParaRPr lang="en-IN" sz="1050" dirty="0"/>
            </a:p>
          </p:txBody>
        </p:sp>
        <p:cxnSp>
          <p:nvCxnSpPr>
            <p:cNvPr id="13" name="Straight Connector 12">
              <a:extLst>
                <a:ext uri="{FF2B5EF4-FFF2-40B4-BE49-F238E27FC236}">
                  <a16:creationId xmlns:a16="http://schemas.microsoft.com/office/drawing/2014/main" id="{E1FA1656-CA57-838C-8622-09900EB26660}"/>
                </a:ext>
              </a:extLst>
            </p:cNvPr>
            <p:cNvCxnSpPr>
              <a:cxnSpLocks/>
              <a:endCxn id="45" idx="1"/>
            </p:cNvCxnSpPr>
            <p:nvPr/>
          </p:nvCxnSpPr>
          <p:spPr>
            <a:xfrm flipV="1">
              <a:off x="923879" y="2953437"/>
              <a:ext cx="5873376" cy="570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4BDFB9-B1D3-115D-5A21-8E0FB0B6A58A}"/>
                </a:ext>
              </a:extLst>
            </p:cNvPr>
            <p:cNvCxnSpPr>
              <a:cxnSpLocks/>
              <a:stCxn id="9" idx="2"/>
            </p:cNvCxnSpPr>
            <p:nvPr/>
          </p:nvCxnSpPr>
          <p:spPr>
            <a:xfrm>
              <a:off x="1853052" y="1690827"/>
              <a:ext cx="1422201" cy="1318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81C77D-3EDF-A17A-B3F9-2293AB361814}"/>
                </a:ext>
              </a:extLst>
            </p:cNvPr>
            <p:cNvCxnSpPr>
              <a:cxnSpLocks/>
              <a:stCxn id="10" idx="2"/>
            </p:cNvCxnSpPr>
            <p:nvPr/>
          </p:nvCxnSpPr>
          <p:spPr>
            <a:xfrm>
              <a:off x="4640566" y="1685269"/>
              <a:ext cx="1365314" cy="12973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751EE7A-A70C-F32B-6150-977155222DDD}"/>
                </a:ext>
              </a:extLst>
            </p:cNvPr>
            <p:cNvCxnSpPr>
              <a:cxnSpLocks/>
            </p:cNvCxnSpPr>
            <p:nvPr/>
          </p:nvCxnSpPr>
          <p:spPr>
            <a:xfrm flipH="1">
              <a:off x="1853050" y="3009231"/>
              <a:ext cx="1422202" cy="15625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B06405-AE5A-4075-08CD-1C22E21E5AC0}"/>
                </a:ext>
              </a:extLst>
            </p:cNvPr>
            <p:cNvCxnSpPr>
              <a:cxnSpLocks/>
              <a:stCxn id="12" idx="0"/>
            </p:cNvCxnSpPr>
            <p:nvPr/>
          </p:nvCxnSpPr>
          <p:spPr>
            <a:xfrm flipV="1">
              <a:off x="4640566" y="2982628"/>
              <a:ext cx="1365314" cy="1589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8B495AE-0F48-6800-256C-C1664BA47D0C}"/>
                </a:ext>
              </a:extLst>
            </p:cNvPr>
            <p:cNvCxnSpPr>
              <a:cxnSpLocks/>
            </p:cNvCxnSpPr>
            <p:nvPr/>
          </p:nvCxnSpPr>
          <p:spPr>
            <a:xfrm>
              <a:off x="658559" y="2377999"/>
              <a:ext cx="189231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B1EEC4C-7E41-8F61-5AE1-0B523C876355}"/>
                </a:ext>
              </a:extLst>
            </p:cNvPr>
            <p:cNvSpPr txBox="1"/>
            <p:nvPr/>
          </p:nvSpPr>
          <p:spPr>
            <a:xfrm>
              <a:off x="1759818" y="2609908"/>
              <a:ext cx="1084667" cy="175141"/>
            </a:xfrm>
            <a:prstGeom prst="rect">
              <a:avLst/>
            </a:prstGeom>
            <a:noFill/>
          </p:spPr>
          <p:txBody>
            <a:bodyPr wrap="square" rtlCol="0">
              <a:spAutoFit/>
            </a:bodyPr>
            <a:lstStyle/>
            <a:p>
              <a:r>
                <a:rPr lang="en-US" sz="750" dirty="0"/>
                <a:t>Communication gap</a:t>
              </a:r>
              <a:endParaRPr lang="en-IN" sz="750" dirty="0"/>
            </a:p>
          </p:txBody>
        </p:sp>
        <p:sp>
          <p:nvSpPr>
            <p:cNvPr id="21" name="TextBox 20">
              <a:extLst>
                <a:ext uri="{FF2B5EF4-FFF2-40B4-BE49-F238E27FC236}">
                  <a16:creationId xmlns:a16="http://schemas.microsoft.com/office/drawing/2014/main" id="{8312ED3B-0AF2-32B5-C1F2-AF1C70BFD937}"/>
                </a:ext>
              </a:extLst>
            </p:cNvPr>
            <p:cNvSpPr txBox="1"/>
            <p:nvPr/>
          </p:nvSpPr>
          <p:spPr>
            <a:xfrm>
              <a:off x="2782223" y="1872451"/>
              <a:ext cx="2165539" cy="175141"/>
            </a:xfrm>
            <a:prstGeom prst="rect">
              <a:avLst/>
            </a:prstGeom>
            <a:noFill/>
          </p:spPr>
          <p:txBody>
            <a:bodyPr wrap="square" rtlCol="0">
              <a:spAutoFit/>
            </a:bodyPr>
            <a:lstStyle/>
            <a:p>
              <a:r>
                <a:rPr lang="en-US" sz="750" dirty="0"/>
                <a:t>Lack of adequate supervision in some cases</a:t>
              </a:r>
              <a:endParaRPr lang="en-IN" sz="750" dirty="0"/>
            </a:p>
          </p:txBody>
        </p:sp>
        <p:sp>
          <p:nvSpPr>
            <p:cNvPr id="22" name="TextBox 21">
              <a:extLst>
                <a:ext uri="{FF2B5EF4-FFF2-40B4-BE49-F238E27FC236}">
                  <a16:creationId xmlns:a16="http://schemas.microsoft.com/office/drawing/2014/main" id="{B443CD9E-0123-B745-D697-9FCA98B7DE0E}"/>
                </a:ext>
              </a:extLst>
            </p:cNvPr>
            <p:cNvSpPr txBox="1"/>
            <p:nvPr/>
          </p:nvSpPr>
          <p:spPr>
            <a:xfrm>
              <a:off x="3933892" y="2450724"/>
              <a:ext cx="1245851" cy="175141"/>
            </a:xfrm>
            <a:prstGeom prst="rect">
              <a:avLst/>
            </a:prstGeom>
            <a:noFill/>
          </p:spPr>
          <p:txBody>
            <a:bodyPr wrap="square" rtlCol="0">
              <a:spAutoFit/>
            </a:bodyPr>
            <a:lstStyle/>
            <a:p>
              <a:r>
                <a:rPr lang="en-US" sz="750" dirty="0"/>
                <a:t>Change coordination</a:t>
              </a:r>
              <a:endParaRPr lang="en-IN" sz="750" dirty="0"/>
            </a:p>
          </p:txBody>
        </p:sp>
        <p:sp>
          <p:nvSpPr>
            <p:cNvPr id="23" name="TextBox 22">
              <a:extLst>
                <a:ext uri="{FF2B5EF4-FFF2-40B4-BE49-F238E27FC236}">
                  <a16:creationId xmlns:a16="http://schemas.microsoft.com/office/drawing/2014/main" id="{B5666735-459D-54EE-8B0F-886557B7D363}"/>
                </a:ext>
              </a:extLst>
            </p:cNvPr>
            <p:cNvSpPr txBox="1"/>
            <p:nvPr/>
          </p:nvSpPr>
          <p:spPr>
            <a:xfrm>
              <a:off x="3358688" y="2051559"/>
              <a:ext cx="1545461" cy="175141"/>
            </a:xfrm>
            <a:prstGeom prst="rect">
              <a:avLst/>
            </a:prstGeom>
            <a:noFill/>
          </p:spPr>
          <p:txBody>
            <a:bodyPr wrap="square" rtlCol="0">
              <a:spAutoFit/>
            </a:bodyPr>
            <a:lstStyle/>
            <a:p>
              <a:r>
                <a:rPr lang="en-US" sz="750" dirty="0"/>
                <a:t>Lack of proper training</a:t>
              </a:r>
              <a:endParaRPr lang="en-IN" sz="750" dirty="0"/>
            </a:p>
          </p:txBody>
        </p:sp>
        <p:sp>
          <p:nvSpPr>
            <p:cNvPr id="24" name="TextBox 23">
              <a:extLst>
                <a:ext uri="{FF2B5EF4-FFF2-40B4-BE49-F238E27FC236}">
                  <a16:creationId xmlns:a16="http://schemas.microsoft.com/office/drawing/2014/main" id="{63EB2D9D-0ED2-1CF3-484F-3AA7E7D59DB9}"/>
                </a:ext>
              </a:extLst>
            </p:cNvPr>
            <p:cNvSpPr txBox="1"/>
            <p:nvPr/>
          </p:nvSpPr>
          <p:spPr>
            <a:xfrm>
              <a:off x="3742053" y="2266936"/>
              <a:ext cx="1422201" cy="175141"/>
            </a:xfrm>
            <a:prstGeom prst="rect">
              <a:avLst/>
            </a:prstGeom>
            <a:noFill/>
          </p:spPr>
          <p:txBody>
            <a:bodyPr wrap="square" rtlCol="0">
              <a:spAutoFit/>
            </a:bodyPr>
            <a:lstStyle/>
            <a:p>
              <a:r>
                <a:rPr lang="en-US" sz="750" dirty="0"/>
                <a:t>Lack of user involvement</a:t>
              </a:r>
              <a:endParaRPr lang="en-IN" sz="750" dirty="0"/>
            </a:p>
          </p:txBody>
        </p:sp>
        <p:sp>
          <p:nvSpPr>
            <p:cNvPr id="25" name="TextBox 24">
              <a:extLst>
                <a:ext uri="{FF2B5EF4-FFF2-40B4-BE49-F238E27FC236}">
                  <a16:creationId xmlns:a16="http://schemas.microsoft.com/office/drawing/2014/main" id="{18323ABB-8A8A-300B-0638-B5FB1E2AEBF8}"/>
                </a:ext>
              </a:extLst>
            </p:cNvPr>
            <p:cNvSpPr txBox="1"/>
            <p:nvPr/>
          </p:nvSpPr>
          <p:spPr>
            <a:xfrm>
              <a:off x="4422497" y="2604923"/>
              <a:ext cx="1119429" cy="175141"/>
            </a:xfrm>
            <a:prstGeom prst="rect">
              <a:avLst/>
            </a:prstGeom>
            <a:noFill/>
          </p:spPr>
          <p:txBody>
            <a:bodyPr wrap="square" rtlCol="0">
              <a:spAutoFit/>
            </a:bodyPr>
            <a:lstStyle/>
            <a:p>
              <a:r>
                <a:rPr lang="en-US" sz="750" dirty="0"/>
                <a:t>Time constraints </a:t>
              </a:r>
              <a:endParaRPr lang="en-IN" sz="750" dirty="0"/>
            </a:p>
          </p:txBody>
        </p:sp>
        <p:sp>
          <p:nvSpPr>
            <p:cNvPr id="26" name="TextBox 25">
              <a:extLst>
                <a:ext uri="{FF2B5EF4-FFF2-40B4-BE49-F238E27FC236}">
                  <a16:creationId xmlns:a16="http://schemas.microsoft.com/office/drawing/2014/main" id="{09F0B3DB-7D6B-6484-BB11-5BB5950736FB}"/>
                </a:ext>
              </a:extLst>
            </p:cNvPr>
            <p:cNvSpPr txBox="1"/>
            <p:nvPr/>
          </p:nvSpPr>
          <p:spPr>
            <a:xfrm>
              <a:off x="3587823" y="2752163"/>
              <a:ext cx="2281211" cy="175141"/>
            </a:xfrm>
            <a:prstGeom prst="rect">
              <a:avLst/>
            </a:prstGeom>
            <a:noFill/>
          </p:spPr>
          <p:txBody>
            <a:bodyPr wrap="square" rtlCol="0">
              <a:spAutoFit/>
            </a:bodyPr>
            <a:lstStyle/>
            <a:p>
              <a:r>
                <a:rPr lang="en-US" sz="750" dirty="0"/>
                <a:t>Missing awareness for need for documentation</a:t>
              </a:r>
              <a:endParaRPr lang="en-IN" sz="750" dirty="0"/>
            </a:p>
          </p:txBody>
        </p:sp>
        <p:sp>
          <p:nvSpPr>
            <p:cNvPr id="27" name="TextBox 26">
              <a:extLst>
                <a:ext uri="{FF2B5EF4-FFF2-40B4-BE49-F238E27FC236}">
                  <a16:creationId xmlns:a16="http://schemas.microsoft.com/office/drawing/2014/main" id="{BFC1E00E-9940-1927-4B46-B69594807BFE}"/>
                </a:ext>
              </a:extLst>
            </p:cNvPr>
            <p:cNvSpPr txBox="1"/>
            <p:nvPr/>
          </p:nvSpPr>
          <p:spPr>
            <a:xfrm>
              <a:off x="3116600" y="4092033"/>
              <a:ext cx="1858345" cy="175141"/>
            </a:xfrm>
            <a:prstGeom prst="rect">
              <a:avLst/>
            </a:prstGeom>
            <a:noFill/>
          </p:spPr>
          <p:txBody>
            <a:bodyPr wrap="square" rtlCol="0">
              <a:spAutoFit/>
            </a:bodyPr>
            <a:lstStyle/>
            <a:p>
              <a:r>
                <a:rPr lang="en-US" sz="750" dirty="0"/>
                <a:t>Tool not used to its full capacity</a:t>
              </a:r>
              <a:endParaRPr lang="en-IN" sz="750" dirty="0"/>
            </a:p>
          </p:txBody>
        </p:sp>
        <p:sp>
          <p:nvSpPr>
            <p:cNvPr id="28" name="TextBox 27">
              <a:extLst>
                <a:ext uri="{FF2B5EF4-FFF2-40B4-BE49-F238E27FC236}">
                  <a16:creationId xmlns:a16="http://schemas.microsoft.com/office/drawing/2014/main" id="{D40D43AB-3EEF-AFD3-B019-FA978147D019}"/>
                </a:ext>
              </a:extLst>
            </p:cNvPr>
            <p:cNvSpPr txBox="1"/>
            <p:nvPr/>
          </p:nvSpPr>
          <p:spPr>
            <a:xfrm>
              <a:off x="3275253" y="3615028"/>
              <a:ext cx="2136462" cy="175141"/>
            </a:xfrm>
            <a:prstGeom prst="rect">
              <a:avLst/>
            </a:prstGeom>
            <a:noFill/>
          </p:spPr>
          <p:txBody>
            <a:bodyPr wrap="square" rtlCol="0">
              <a:spAutoFit/>
            </a:bodyPr>
            <a:lstStyle/>
            <a:p>
              <a:r>
                <a:rPr lang="en-US" sz="750" dirty="0"/>
                <a:t>Documentation of the issue not done correctly</a:t>
              </a:r>
              <a:endParaRPr lang="en-IN" sz="750" dirty="0"/>
            </a:p>
          </p:txBody>
        </p:sp>
        <p:cxnSp>
          <p:nvCxnSpPr>
            <p:cNvPr id="29" name="Straight Connector 28">
              <a:extLst>
                <a:ext uri="{FF2B5EF4-FFF2-40B4-BE49-F238E27FC236}">
                  <a16:creationId xmlns:a16="http://schemas.microsoft.com/office/drawing/2014/main" id="{F48110F3-C63A-A934-0B30-8741DF5E39E8}"/>
                </a:ext>
              </a:extLst>
            </p:cNvPr>
            <p:cNvCxnSpPr/>
            <p:nvPr/>
          </p:nvCxnSpPr>
          <p:spPr>
            <a:xfrm>
              <a:off x="2830892" y="2028131"/>
              <a:ext cx="21168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914ECD9-35ED-D1DC-5E18-8FD7C8E6CFAF}"/>
                </a:ext>
              </a:extLst>
            </p:cNvPr>
            <p:cNvCxnSpPr>
              <a:cxnSpLocks/>
            </p:cNvCxnSpPr>
            <p:nvPr/>
          </p:nvCxnSpPr>
          <p:spPr>
            <a:xfrm>
              <a:off x="3051494" y="2207240"/>
              <a:ext cx="206440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A54C9F-177F-6E30-77C4-094FA0864B62}"/>
                </a:ext>
              </a:extLst>
            </p:cNvPr>
            <p:cNvCxnSpPr/>
            <p:nvPr/>
          </p:nvCxnSpPr>
          <p:spPr>
            <a:xfrm>
              <a:off x="3234799" y="2422757"/>
              <a:ext cx="21389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9394C17-A65E-98EC-08B1-74784CC2DF19}"/>
                </a:ext>
              </a:extLst>
            </p:cNvPr>
            <p:cNvCxnSpPr>
              <a:cxnSpLocks/>
            </p:cNvCxnSpPr>
            <p:nvPr/>
          </p:nvCxnSpPr>
          <p:spPr>
            <a:xfrm flipV="1">
              <a:off x="3368487" y="2600291"/>
              <a:ext cx="2184502" cy="150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2DE102-D19D-3040-D910-A770EE5E2E19}"/>
                </a:ext>
              </a:extLst>
            </p:cNvPr>
            <p:cNvCxnSpPr/>
            <p:nvPr/>
          </p:nvCxnSpPr>
          <p:spPr>
            <a:xfrm>
              <a:off x="3651737" y="2767179"/>
              <a:ext cx="20707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B235205-3B80-B842-9078-738E74C5D3A9}"/>
                </a:ext>
              </a:extLst>
            </p:cNvPr>
            <p:cNvCxnSpPr>
              <a:cxnSpLocks/>
            </p:cNvCxnSpPr>
            <p:nvPr/>
          </p:nvCxnSpPr>
          <p:spPr>
            <a:xfrm>
              <a:off x="3711394" y="2907843"/>
              <a:ext cx="22262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95BD3FA-07AF-BC34-0646-0A779B3BA594}"/>
                </a:ext>
              </a:extLst>
            </p:cNvPr>
            <p:cNvCxnSpPr/>
            <p:nvPr/>
          </p:nvCxnSpPr>
          <p:spPr>
            <a:xfrm flipV="1">
              <a:off x="3358688" y="3770709"/>
              <a:ext cx="1964534" cy="6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ECE1CA1-7CF3-6E46-5628-412AFA83C49E}"/>
                </a:ext>
              </a:extLst>
            </p:cNvPr>
            <p:cNvCxnSpPr/>
            <p:nvPr/>
          </p:nvCxnSpPr>
          <p:spPr>
            <a:xfrm>
              <a:off x="3358688" y="4247714"/>
              <a:ext cx="15454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BD4AA3D-CE78-3759-674F-777C50EEE1AF}"/>
                </a:ext>
              </a:extLst>
            </p:cNvPr>
            <p:cNvCxnSpPr/>
            <p:nvPr/>
          </p:nvCxnSpPr>
          <p:spPr>
            <a:xfrm flipV="1">
              <a:off x="923878" y="2773803"/>
              <a:ext cx="2044179" cy="844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21D099-6414-CF39-09F2-07577AE89B3E}"/>
                </a:ext>
              </a:extLst>
            </p:cNvPr>
            <p:cNvCxnSpPr/>
            <p:nvPr/>
          </p:nvCxnSpPr>
          <p:spPr>
            <a:xfrm flipH="1">
              <a:off x="2968057" y="4247714"/>
              <a:ext cx="390631" cy="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A60C6CF-0B1E-E187-201B-1F7667F38120}"/>
                </a:ext>
              </a:extLst>
            </p:cNvPr>
            <p:cNvSpPr txBox="1"/>
            <p:nvPr/>
          </p:nvSpPr>
          <p:spPr>
            <a:xfrm>
              <a:off x="658558" y="3653425"/>
              <a:ext cx="1597765" cy="175141"/>
            </a:xfrm>
            <a:prstGeom prst="rect">
              <a:avLst/>
            </a:prstGeom>
            <a:noFill/>
          </p:spPr>
          <p:txBody>
            <a:bodyPr wrap="square" rtlCol="0">
              <a:spAutoFit/>
            </a:bodyPr>
            <a:lstStyle/>
            <a:p>
              <a:r>
                <a:rPr lang="en-US" sz="750" dirty="0"/>
                <a:t>Rework leads to increase cost </a:t>
              </a:r>
              <a:endParaRPr lang="en-IN" sz="750" dirty="0"/>
            </a:p>
          </p:txBody>
        </p:sp>
        <p:sp>
          <p:nvSpPr>
            <p:cNvPr id="41" name="TextBox 40">
              <a:extLst>
                <a:ext uri="{FF2B5EF4-FFF2-40B4-BE49-F238E27FC236}">
                  <a16:creationId xmlns:a16="http://schemas.microsoft.com/office/drawing/2014/main" id="{2053D821-C583-ADDE-186C-716473BDEE1A}"/>
                </a:ext>
              </a:extLst>
            </p:cNvPr>
            <p:cNvSpPr txBox="1"/>
            <p:nvPr/>
          </p:nvSpPr>
          <p:spPr>
            <a:xfrm>
              <a:off x="923878" y="3217367"/>
              <a:ext cx="2044181" cy="175141"/>
            </a:xfrm>
            <a:prstGeom prst="rect">
              <a:avLst/>
            </a:prstGeom>
            <a:noFill/>
          </p:spPr>
          <p:txBody>
            <a:bodyPr wrap="square" rtlCol="0">
              <a:spAutoFit/>
            </a:bodyPr>
            <a:lstStyle/>
            <a:p>
              <a:r>
                <a:rPr lang="en-US" sz="750" dirty="0"/>
                <a:t>Sometimes Unreliable procedure of testing</a:t>
              </a:r>
              <a:endParaRPr lang="en-IN" sz="750" dirty="0"/>
            </a:p>
          </p:txBody>
        </p:sp>
        <p:cxnSp>
          <p:nvCxnSpPr>
            <p:cNvPr id="42" name="Straight Connector 41">
              <a:extLst>
                <a:ext uri="{FF2B5EF4-FFF2-40B4-BE49-F238E27FC236}">
                  <a16:creationId xmlns:a16="http://schemas.microsoft.com/office/drawing/2014/main" id="{3C72366B-D666-BF31-5DF1-0C00E303E2FC}"/>
                </a:ext>
              </a:extLst>
            </p:cNvPr>
            <p:cNvCxnSpPr/>
            <p:nvPr/>
          </p:nvCxnSpPr>
          <p:spPr>
            <a:xfrm>
              <a:off x="923878" y="3373048"/>
              <a:ext cx="20441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3A19091-4CDC-5159-2E5E-CBD6F828DC75}"/>
                </a:ext>
              </a:extLst>
            </p:cNvPr>
            <p:cNvCxnSpPr/>
            <p:nvPr/>
          </p:nvCxnSpPr>
          <p:spPr>
            <a:xfrm>
              <a:off x="658559" y="3836096"/>
              <a:ext cx="1892319"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44" name="Straight Connector 43">
            <a:extLst>
              <a:ext uri="{FF2B5EF4-FFF2-40B4-BE49-F238E27FC236}">
                <a16:creationId xmlns:a16="http://schemas.microsoft.com/office/drawing/2014/main" id="{85F67EBF-5B78-B362-A6A4-62F0D539314B}"/>
              </a:ext>
            </a:extLst>
          </p:cNvPr>
          <p:cNvCxnSpPr/>
          <p:nvPr/>
        </p:nvCxnSpPr>
        <p:spPr>
          <a:xfrm>
            <a:off x="461188" y="4350719"/>
            <a:ext cx="1577697"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6263C99-CA5D-2703-8633-61DEC39CB652}"/>
              </a:ext>
            </a:extLst>
          </p:cNvPr>
          <p:cNvSpPr txBox="1"/>
          <p:nvPr/>
        </p:nvSpPr>
        <p:spPr>
          <a:xfrm>
            <a:off x="6121522" y="869770"/>
            <a:ext cx="2710777" cy="1080873"/>
          </a:xfrm>
          <a:prstGeom prst="rect">
            <a:avLst/>
          </a:prstGeom>
          <a:solidFill>
            <a:schemeClr val="bg1">
              <a:lumMod val="95000"/>
            </a:schemeClr>
          </a:solidFill>
          <a:ln>
            <a:solidFill>
              <a:schemeClr val="accent6">
                <a:lumMod val="50000"/>
              </a:schemeClr>
            </a:solidFill>
          </a:ln>
        </p:spPr>
        <p:txBody>
          <a:bodyPr wrap="square" rtlCol="0">
            <a:spAutoFit/>
          </a:bodyPr>
          <a:lstStyle/>
          <a:p>
            <a:pPr lvl="0" algn="just">
              <a:lnSpc>
                <a:spcPct val="150000"/>
              </a:lnSpc>
            </a:pP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Turnaround Time for the respective months:</a:t>
            </a:r>
          </a:p>
          <a:p>
            <a:pPr lvl="0" algn="just">
              <a:lnSpc>
                <a:spcPct val="150000"/>
              </a:lnSpc>
            </a:pP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M-01 – Six Days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pP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M- 02 – Nine Days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IN" sz="1100" dirty="0">
                <a:effectLst/>
                <a:latin typeface="Times New Roman" panose="02020603050405020304" pitchFamily="18" charset="0"/>
                <a:ea typeface="Calibri" panose="020F0502020204030204" pitchFamily="34" charset="0"/>
                <a:cs typeface="Times New Roman" panose="02020603050405020304" pitchFamily="18" charset="0"/>
              </a:rPr>
              <a:t>M-03 – Six Days</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481489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12BE-5CAE-AD32-E883-0101B7EC1BDA}"/>
              </a:ext>
            </a:extLst>
          </p:cNvPr>
          <p:cNvSpPr>
            <a:spLocks noGrp="1"/>
          </p:cNvSpPr>
          <p:nvPr>
            <p:ph type="title"/>
          </p:nvPr>
        </p:nvSpPr>
        <p:spPr/>
        <p:txBody>
          <a:bodyPr/>
          <a:lstStyle/>
          <a:p>
            <a:r>
              <a:rPr lang="en-IN" dirty="0"/>
              <a:t>Discussion</a:t>
            </a:r>
          </a:p>
        </p:txBody>
      </p:sp>
      <p:sp>
        <p:nvSpPr>
          <p:cNvPr id="3" name="Text Placeholder 2">
            <a:extLst>
              <a:ext uri="{FF2B5EF4-FFF2-40B4-BE49-F238E27FC236}">
                <a16:creationId xmlns:a16="http://schemas.microsoft.com/office/drawing/2014/main" id="{0581DC3A-2B1C-A5DA-3A64-F4FDE8ABC325}"/>
              </a:ext>
            </a:extLst>
          </p:cNvPr>
          <p:cNvSpPr>
            <a:spLocks noGrp="1"/>
          </p:cNvSpPr>
          <p:nvPr>
            <p:ph type="body" idx="1"/>
          </p:nvPr>
        </p:nvSpPr>
        <p:spPr>
          <a:xfrm>
            <a:off x="311700" y="990049"/>
            <a:ext cx="8520600" cy="3938277"/>
          </a:xfrm>
        </p:spPr>
        <p:txBody>
          <a:bodyPr/>
          <a:lstStyle/>
          <a:p>
            <a:pPr algn="just">
              <a:lnSpc>
                <a:spcPct val="150000"/>
              </a:lnSpc>
              <a:spcBef>
                <a:spcPts val="1200"/>
              </a:spcBef>
              <a:spcAft>
                <a:spcPts val="800"/>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A customer when raises a ticket, there is a provision for them to define the type of ticket as change request, when they want any change in the existing workflow or process or an incident, when they encountered any incident while running the software. When product modification is required , then the request is forwarded. The developers responsible for maintenance are selected and the service ticket is sorted, according to the priority assigned. </a:t>
            </a:r>
          </a:p>
          <a:p>
            <a:pPr algn="just">
              <a:lnSpc>
                <a:spcPct val="150000"/>
              </a:lnSpc>
              <a:spcBef>
                <a:spcPts val="1200"/>
              </a:spcBef>
              <a:spcAft>
                <a:spcPts val="800"/>
              </a:spcAft>
            </a:pPr>
            <a:r>
              <a:rPr lang="en-IN" dirty="0">
                <a:effectLst/>
                <a:latin typeface="Times New Roman" panose="02020603050405020304" pitchFamily="18" charset="0"/>
                <a:ea typeface="Calibri" panose="020F0502020204030204" pitchFamily="34" charset="0"/>
              </a:rPr>
              <a:t>According to the analysis, 54.45% of the total resolved tickets were change requests, 37.37% of the total were incident, which were raised by the customers.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1200"/>
              </a:spcBef>
              <a:spcAft>
                <a:spcPts val="800"/>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In our study, we found that majority of tickets contained queries entered by users during their lifecycle. User input requests resulted in resolution times, nearly double the service resolution times measured by users. </a:t>
            </a:r>
          </a:p>
          <a:p>
            <a:pPr algn="just">
              <a:lnSpc>
                <a:spcPct val="150000"/>
              </a:lnSpc>
              <a:spcBef>
                <a:spcPts val="1200"/>
              </a:spcBef>
              <a:spcAft>
                <a:spcPts val="800"/>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It was noted that the first response time was delayed, but the resolution was provided within two days, this delay in the first response was the major factor that resulted in the overall increase in the turn-around time.</a:t>
            </a:r>
            <a:endParaRPr lang="en-I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a:p>
            <a:endParaRPr lang="en-US" dirty="0"/>
          </a:p>
          <a:p>
            <a:endParaRPr lang="en-IN" dirty="0"/>
          </a:p>
        </p:txBody>
      </p:sp>
      <p:pic>
        <p:nvPicPr>
          <p:cNvPr id="5" name="Picture 4">
            <a:extLst>
              <a:ext uri="{FF2B5EF4-FFF2-40B4-BE49-F238E27FC236}">
                <a16:creationId xmlns:a16="http://schemas.microsoft.com/office/drawing/2014/main" id="{72064247-9D07-DF68-6197-F7CC360B6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spTree>
    <p:extLst>
      <p:ext uri="{BB962C8B-B14F-4D97-AF65-F5344CB8AC3E}">
        <p14:creationId xmlns:p14="http://schemas.microsoft.com/office/powerpoint/2010/main" val="332542280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12BE-5CAE-AD32-E883-0101B7EC1BDA}"/>
              </a:ext>
            </a:extLst>
          </p:cNvPr>
          <p:cNvSpPr>
            <a:spLocks noGrp="1"/>
          </p:cNvSpPr>
          <p:nvPr>
            <p:ph type="title"/>
          </p:nvPr>
        </p:nvSpPr>
        <p:spPr/>
        <p:txBody>
          <a:bodyPr/>
          <a:lstStyle/>
          <a:p>
            <a:r>
              <a:rPr lang="en-IN" dirty="0"/>
              <a:t>Limitations of the study</a:t>
            </a:r>
          </a:p>
        </p:txBody>
      </p:sp>
      <p:sp>
        <p:nvSpPr>
          <p:cNvPr id="3" name="Text Placeholder 2">
            <a:extLst>
              <a:ext uri="{FF2B5EF4-FFF2-40B4-BE49-F238E27FC236}">
                <a16:creationId xmlns:a16="http://schemas.microsoft.com/office/drawing/2014/main" id="{0581DC3A-2B1C-A5DA-3A64-F4FDE8ABC325}"/>
              </a:ext>
            </a:extLst>
          </p:cNvPr>
          <p:cNvSpPr>
            <a:spLocks noGrp="1"/>
          </p:cNvSpPr>
          <p:nvPr>
            <p:ph type="body" idx="1"/>
          </p:nvPr>
        </p:nvSpPr>
        <p:spPr>
          <a:xfrm>
            <a:off x="311700" y="1419650"/>
            <a:ext cx="8520600" cy="3416400"/>
          </a:xfrm>
        </p:spPr>
        <p:txBody>
          <a:bodyPr/>
          <a:lstStyle/>
          <a:p>
            <a:pPr marL="152400" indent="0">
              <a:buNone/>
            </a:pPr>
            <a:r>
              <a:rPr lang="en-US" dirty="0">
                <a:latin typeface="Times New Roman" panose="02020603050405020304" pitchFamily="18" charset="0"/>
                <a:cs typeface="Times New Roman" panose="02020603050405020304" pitchFamily="18" charset="0"/>
              </a:rPr>
              <a:t>As in any software application, the KareXpert Hospital Information System is open to a huge set of enhancements in the future and </a:t>
            </a:r>
            <a:r>
              <a:rPr lang="en-IN" dirty="0">
                <a:solidFill>
                  <a:srgbClr val="000000"/>
                </a:solidFill>
                <a:latin typeface="Times New Roman" panose="02020603050405020304" pitchFamily="18" charset="0"/>
                <a:cs typeface="Times New Roman" panose="02020603050405020304" pitchFamily="18" charset="0"/>
              </a:rPr>
              <a:t>t</a:t>
            </a:r>
            <a:r>
              <a:rPr lang="en-I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icket </a:t>
            </a: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en-I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esolution is an important task within the software maintenance process of the organization under study.</a:t>
            </a:r>
          </a:p>
          <a:p>
            <a:pPr marL="15240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Lack of generalizability: Done in a single healthcare IT organization.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Limited time-frame for the study.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Study was performed on the data extracted from customer ticketing tool, in some cases we did not have access to sufficient data to support our inferences.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While the customer ticketing tool is the recommended communication channel between customers(users), analysts and operations team, there can be communication over chat and phone (not accessible for analysis because of confidentiality and privacy reasons)</a:t>
            </a:r>
          </a:p>
          <a:p>
            <a:endParaRPr lang="en-US" dirty="0"/>
          </a:p>
          <a:p>
            <a:endParaRPr lang="en-US" dirty="0"/>
          </a:p>
          <a:p>
            <a:endParaRPr lang="en-US" dirty="0"/>
          </a:p>
          <a:p>
            <a:endParaRPr lang="en-US" dirty="0"/>
          </a:p>
          <a:p>
            <a:endParaRPr lang="en-IN" dirty="0"/>
          </a:p>
        </p:txBody>
      </p:sp>
      <p:pic>
        <p:nvPicPr>
          <p:cNvPr id="5" name="Picture 4">
            <a:extLst>
              <a:ext uri="{FF2B5EF4-FFF2-40B4-BE49-F238E27FC236}">
                <a16:creationId xmlns:a16="http://schemas.microsoft.com/office/drawing/2014/main" id="{72064247-9D07-DF68-6197-F7CC360B6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spTree>
    <p:extLst>
      <p:ext uri="{BB962C8B-B14F-4D97-AF65-F5344CB8AC3E}">
        <p14:creationId xmlns:p14="http://schemas.microsoft.com/office/powerpoint/2010/main" val="3199312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FBB3C-A398-8777-D3E9-5CDE46F39267}"/>
              </a:ext>
            </a:extLst>
          </p:cNvPr>
          <p:cNvSpPr>
            <a:spLocks noGrp="1"/>
          </p:cNvSpPr>
          <p:nvPr>
            <p:ph type="title"/>
          </p:nvPr>
        </p:nvSpPr>
        <p:spPr>
          <a:xfrm>
            <a:off x="2328863" y="211359"/>
            <a:ext cx="5270680" cy="572700"/>
          </a:xfrm>
        </p:spPr>
        <p:txBody>
          <a:bodyPr/>
          <a:lstStyle/>
          <a:p>
            <a:r>
              <a:rPr lang="en-IN" dirty="0"/>
              <a:t>Suggestions to the organization where study was conducted</a:t>
            </a:r>
          </a:p>
        </p:txBody>
      </p:sp>
      <p:sp>
        <p:nvSpPr>
          <p:cNvPr id="3" name="Text Placeholder 2">
            <a:extLst>
              <a:ext uri="{FF2B5EF4-FFF2-40B4-BE49-F238E27FC236}">
                <a16:creationId xmlns:a16="http://schemas.microsoft.com/office/drawing/2014/main" id="{519197C7-403A-0C3A-6A32-5E6C09AC042C}"/>
              </a:ext>
            </a:extLst>
          </p:cNvPr>
          <p:cNvSpPr>
            <a:spLocks noGrp="1"/>
          </p:cNvSpPr>
          <p:nvPr>
            <p:ph type="body" idx="1"/>
          </p:nvPr>
        </p:nvSpPr>
        <p:spPr>
          <a:xfrm>
            <a:off x="311700" y="1409650"/>
            <a:ext cx="8520600" cy="3416400"/>
          </a:xfrm>
        </p:spPr>
        <p:txBody>
          <a:bodyPr/>
          <a:lstStyle/>
          <a:p>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646EBBC1-B458-38CB-3E14-481E58AA7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sp>
        <p:nvSpPr>
          <p:cNvPr id="6" name="Text Placeholder 2">
            <a:extLst>
              <a:ext uri="{FF2B5EF4-FFF2-40B4-BE49-F238E27FC236}">
                <a16:creationId xmlns:a16="http://schemas.microsoft.com/office/drawing/2014/main" id="{FA8DAF63-70C9-706D-E93D-A50F9C6C5AFF}"/>
              </a:ext>
            </a:extLst>
          </p:cNvPr>
          <p:cNvSpPr txBox="1">
            <a:spLocks/>
          </p:cNvSpPr>
          <p:nvPr/>
        </p:nvSpPr>
        <p:spPr>
          <a:xfrm>
            <a:off x="311700" y="1419650"/>
            <a:ext cx="8520600" cy="30166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1pPr>
            <a:lvl2pPr marL="914400" marR="0" lvl="1"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2pPr>
            <a:lvl3pPr marL="1371600" marR="0" lvl="2"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3pPr>
            <a:lvl4pPr marL="1828800" marR="0" lvl="3"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4pPr>
            <a:lvl5pPr marL="2286000" marR="0" lvl="4"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5pPr>
            <a:lvl6pPr marL="2743200" marR="0" lvl="5"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6pPr>
            <a:lvl7pPr marL="3200400" marR="0" lvl="6"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7pPr>
            <a:lvl8pPr marL="3657600" marR="0" lvl="7" indent="-304800" algn="l" rtl="0">
              <a:lnSpc>
                <a:spcPct val="115000"/>
              </a:lnSpc>
              <a:spcBef>
                <a:spcPts val="1600"/>
              </a:spcBef>
              <a:spcAft>
                <a:spcPts val="0"/>
              </a:spcAft>
              <a:buClr>
                <a:schemeClr val="dk1"/>
              </a:buClr>
              <a:buSzPts val="1200"/>
              <a:buFont typeface="Roboto"/>
              <a:buChar char="○"/>
              <a:defRPr sz="1200" b="0" i="0" u="none" strike="noStrike" cap="none">
                <a:solidFill>
                  <a:schemeClr val="dk1"/>
                </a:solidFill>
                <a:latin typeface="Roboto"/>
                <a:ea typeface="Roboto"/>
                <a:cs typeface="Roboto"/>
                <a:sym typeface="Roboto"/>
              </a:defRPr>
            </a:lvl8pPr>
            <a:lvl9pPr marL="4114800" marR="0" lvl="8" indent="-304800" algn="l" rtl="0">
              <a:lnSpc>
                <a:spcPct val="115000"/>
              </a:lnSpc>
              <a:spcBef>
                <a:spcPts val="1600"/>
              </a:spcBef>
              <a:spcAft>
                <a:spcPts val="1600"/>
              </a:spcAft>
              <a:buClr>
                <a:schemeClr val="dk1"/>
              </a:buClr>
              <a:buSzPts val="1200"/>
              <a:buFont typeface="Roboto"/>
              <a:buChar char="■"/>
              <a:defRPr sz="1200" b="0" i="0" u="none" strike="noStrike" cap="none">
                <a:solidFill>
                  <a:schemeClr val="dk1"/>
                </a:solidFill>
                <a:latin typeface="Roboto"/>
                <a:ea typeface="Roboto"/>
                <a:cs typeface="Roboto"/>
                <a:sym typeface="Roboto"/>
              </a:defRPr>
            </a:lvl9pPr>
          </a:lstStyle>
          <a:p>
            <a:pPr>
              <a:lnSpc>
                <a:spcPct val="100000"/>
              </a:lnSpc>
            </a:pPr>
            <a:r>
              <a:rPr lang="en-IN" dirty="0">
                <a:effectLst/>
                <a:latin typeface="Times New Roman" panose="02020603050405020304" pitchFamily="18" charset="0"/>
                <a:ea typeface="Calibri" panose="020F0502020204030204" pitchFamily="34" charset="0"/>
              </a:rPr>
              <a:t>While testing and gathering project requirements, early detection and defect prevention should be done.</a:t>
            </a:r>
          </a:p>
          <a:p>
            <a:pPr marL="152400" indent="0">
              <a:lnSpc>
                <a:spcPct val="100000"/>
              </a:lnSpc>
              <a:buNone/>
            </a:pPr>
            <a:endParaRPr lang="en-IN" dirty="0">
              <a:effectLst/>
              <a:latin typeface="Times New Roman" panose="02020603050405020304" pitchFamily="18" charset="0"/>
              <a:ea typeface="Calibri" panose="020F0502020204030204" pitchFamily="34" charset="0"/>
            </a:endParaRPr>
          </a:p>
          <a:p>
            <a:pPr algn="just">
              <a:lnSpc>
                <a:spcPct val="100000"/>
              </a:lnSpc>
              <a:spcBef>
                <a:spcPts val="1200"/>
              </a:spcBef>
              <a:spcAft>
                <a:spcPts val="800"/>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Weekly trainings can be conducted for new employees under the supervision of senior and experienced professionals. </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200"/>
              </a:spcBef>
              <a:spcAft>
                <a:spcPts val="800"/>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Adequate prioritization of activities should be done to understand the best options from different options with the right balance of resources and outcomes involved.</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200"/>
              </a:spcBef>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I</a:t>
            </a:r>
            <a:r>
              <a:rPr lang="en-IN" dirty="0">
                <a:effectLst/>
                <a:latin typeface="Times New Roman" panose="02020603050405020304" pitchFamily="18" charset="0"/>
                <a:ea typeface="Calibri" panose="020F0502020204030204" pitchFamily="34" charset="0"/>
                <a:cs typeface="Times New Roman" panose="02020603050405020304" pitchFamily="18" charset="0"/>
              </a:rPr>
              <a:t>ssue raised should be properly documented and assigned to the correct person in-charge.</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1200"/>
              </a:spcBef>
              <a:spcAft>
                <a:spcPts val="800"/>
              </a:spcAft>
            </a:pPr>
            <a:r>
              <a:rPr lang="en-IN" dirty="0">
                <a:effectLst/>
                <a:latin typeface="Times New Roman" panose="02020603050405020304" pitchFamily="18" charset="0"/>
                <a:ea typeface="Calibri" panose="020F0502020204030204" pitchFamily="34" charset="0"/>
                <a:cs typeface="Times New Roman" panose="02020603050405020304" pitchFamily="18" charset="0"/>
              </a:rPr>
              <a:t>Avoiding unnecessary lags, when an issue is reported, taking ownership, and avoiding tossing can result in early resolution of the tickets.</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4051917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1E725-6A3A-9B9E-3B6F-96770AE99862}"/>
              </a:ext>
            </a:extLst>
          </p:cNvPr>
          <p:cNvSpPr>
            <a:spLocks noGrp="1"/>
          </p:cNvSpPr>
          <p:nvPr>
            <p:ph type="title"/>
          </p:nvPr>
        </p:nvSpPr>
        <p:spPr>
          <a:xfrm>
            <a:off x="180000" y="300306"/>
            <a:ext cx="8784000" cy="572700"/>
          </a:xfrm>
        </p:spPr>
        <p:txBody>
          <a:bodyPr/>
          <a:lstStyle/>
          <a:p>
            <a:r>
              <a:rPr lang="en-IN" dirty="0"/>
              <a:t>Conclusion</a:t>
            </a:r>
          </a:p>
        </p:txBody>
      </p:sp>
      <p:sp>
        <p:nvSpPr>
          <p:cNvPr id="3" name="Text Placeholder 2">
            <a:extLst>
              <a:ext uri="{FF2B5EF4-FFF2-40B4-BE49-F238E27FC236}">
                <a16:creationId xmlns:a16="http://schemas.microsoft.com/office/drawing/2014/main" id="{5151E495-C7DE-459D-23CF-C2DC867D788B}"/>
              </a:ext>
            </a:extLst>
          </p:cNvPr>
          <p:cNvSpPr>
            <a:spLocks noGrp="1"/>
          </p:cNvSpPr>
          <p:nvPr>
            <p:ph type="body" idx="1"/>
          </p:nvPr>
        </p:nvSpPr>
        <p:spPr/>
        <p:txBody>
          <a:bodyPr/>
          <a:lstStyle/>
          <a:p>
            <a:endParaRPr lang="en-IN" dirty="0">
              <a:effectLst/>
              <a:latin typeface="Times New Roman" panose="02020603050405020304" pitchFamily="18" charset="0"/>
              <a:ea typeface="Calibri" panose="020F0502020204030204" pitchFamily="34" charset="0"/>
            </a:endParaRPr>
          </a:p>
          <a:p>
            <a:endParaRPr lang="en-IN" dirty="0">
              <a:latin typeface="Times New Roman" panose="02020603050405020304" pitchFamily="18" charset="0"/>
              <a:ea typeface="Calibri" panose="020F0502020204030204" pitchFamily="34" charset="0"/>
            </a:endParaRPr>
          </a:p>
          <a:p>
            <a:r>
              <a:rPr lang="en-IN" dirty="0">
                <a:effectLst/>
                <a:latin typeface="Times New Roman" panose="02020603050405020304" pitchFamily="18" charset="0"/>
                <a:ea typeface="Calibri" panose="020F0502020204030204" pitchFamily="34" charset="0"/>
              </a:rPr>
              <a:t>Implementation of an effective maintenance strategy at the point of service reflects the high profitability and high level of customer satisfaction of the business.</a:t>
            </a:r>
          </a:p>
          <a:p>
            <a:endParaRPr lang="en-IN" dirty="0">
              <a:effectLst/>
              <a:latin typeface="Times New Roman" panose="02020603050405020304" pitchFamily="18" charset="0"/>
              <a:ea typeface="Calibri" panose="020F0502020204030204" pitchFamily="34" charset="0"/>
            </a:endParaRPr>
          </a:p>
          <a:p>
            <a:r>
              <a:rPr lang="en-IN" dirty="0">
                <a:effectLst/>
                <a:latin typeface="Times New Roman" panose="02020603050405020304" pitchFamily="18" charset="0"/>
                <a:ea typeface="Calibri" panose="020F0502020204030204" pitchFamily="34" charset="0"/>
              </a:rPr>
              <a:t>A thorough analysis of tickets and related details </a:t>
            </a:r>
            <a:r>
              <a:rPr lang="en-IN" dirty="0">
                <a:latin typeface="Times New Roman" panose="02020603050405020304" pitchFamily="18" charset="0"/>
                <a:ea typeface="Calibri" panose="020F0502020204030204" pitchFamily="34" charset="0"/>
              </a:rPr>
              <a:t>will prove</a:t>
            </a:r>
            <a:r>
              <a:rPr lang="en-IN" dirty="0">
                <a:effectLst/>
                <a:latin typeface="Times New Roman" panose="02020603050405020304" pitchFamily="18" charset="0"/>
                <a:ea typeface="Calibri" panose="020F0502020204030204" pitchFamily="34" charset="0"/>
              </a:rPr>
              <a:t> to be beneficial in long run. </a:t>
            </a:r>
          </a:p>
          <a:p>
            <a:endParaRPr lang="en-IN" dirty="0">
              <a:latin typeface="Times New Roman" panose="02020603050405020304" pitchFamily="18" charset="0"/>
              <a:ea typeface="Calibri" panose="020F0502020204030204" pitchFamily="34" charset="0"/>
            </a:endParaRPr>
          </a:p>
          <a:p>
            <a:r>
              <a:rPr lang="en-IN" dirty="0">
                <a:effectLst/>
                <a:latin typeface="Times New Roman" panose="02020603050405020304" pitchFamily="18" charset="0"/>
                <a:ea typeface="Calibri" panose="020F0502020204030204" pitchFamily="34" charset="0"/>
              </a:rPr>
              <a:t>From our study we found that around 40% of reduction in average turnaround time is possible, with proper management.</a:t>
            </a:r>
          </a:p>
          <a:p>
            <a:endParaRPr lang="en-IN" dirty="0">
              <a:effectLst/>
              <a:latin typeface="Times New Roman" panose="02020603050405020304" pitchFamily="18" charset="0"/>
              <a:ea typeface="Calibri" panose="020F0502020204030204" pitchFamily="34" charset="0"/>
            </a:endParaRPr>
          </a:p>
          <a:p>
            <a:r>
              <a:rPr lang="en-IN" dirty="0">
                <a:effectLst/>
                <a:latin typeface="Times New Roman" panose="02020603050405020304" pitchFamily="18" charset="0"/>
                <a:ea typeface="Calibri" panose="020F0502020204030204" pitchFamily="34" charset="0"/>
              </a:rPr>
              <a:t>Enhancement activities can be done in the saved time. </a:t>
            </a:r>
          </a:p>
          <a:p>
            <a:endParaRPr lang="en-IN" dirty="0">
              <a:effectLst/>
              <a:latin typeface="Times New Roman" panose="02020603050405020304" pitchFamily="18" charset="0"/>
              <a:ea typeface="Calibri" panose="020F0502020204030204" pitchFamily="34" charset="0"/>
            </a:endParaRPr>
          </a:p>
          <a:p>
            <a:r>
              <a:rPr lang="en-IN" dirty="0">
                <a:effectLst/>
                <a:latin typeface="Times New Roman" panose="02020603050405020304" pitchFamily="18" charset="0"/>
                <a:ea typeface="Calibri" panose="020F0502020204030204" pitchFamily="34" charset="0"/>
              </a:rPr>
              <a:t>This will help project managers to plan and allocate team members to different project activities depending on the estimation and prediction of the turn-around time in subsequent periods.</a:t>
            </a:r>
            <a:r>
              <a:rPr lang="en-IN" baseline="30000" dirty="0">
                <a:effectLst/>
                <a:latin typeface="Times New Roman" panose="02020603050405020304" pitchFamily="18" charset="0"/>
                <a:ea typeface="Calibri" panose="020F0502020204030204" pitchFamily="34" charset="0"/>
              </a:rPr>
              <a:t> </a:t>
            </a:r>
            <a:endParaRPr lang="en-IN" dirty="0"/>
          </a:p>
        </p:txBody>
      </p:sp>
      <p:pic>
        <p:nvPicPr>
          <p:cNvPr id="5" name="Picture 4">
            <a:extLst>
              <a:ext uri="{FF2B5EF4-FFF2-40B4-BE49-F238E27FC236}">
                <a16:creationId xmlns:a16="http://schemas.microsoft.com/office/drawing/2014/main" id="{0402A153-7451-5231-D35D-4E325AB8F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spTree>
    <p:extLst>
      <p:ext uri="{BB962C8B-B14F-4D97-AF65-F5344CB8AC3E}">
        <p14:creationId xmlns:p14="http://schemas.microsoft.com/office/powerpoint/2010/main" val="13624222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BE8E5-EA6D-85FB-62B5-A8700057451F}"/>
              </a:ext>
            </a:extLst>
          </p:cNvPr>
          <p:cNvSpPr>
            <a:spLocks noGrp="1"/>
          </p:cNvSpPr>
          <p:nvPr>
            <p:ph type="title"/>
          </p:nvPr>
        </p:nvSpPr>
        <p:spPr/>
        <p:txBody>
          <a:bodyPr/>
          <a:lstStyle/>
          <a:p>
            <a:r>
              <a:rPr lang="en-IN" dirty="0"/>
              <a:t>References</a:t>
            </a:r>
          </a:p>
        </p:txBody>
      </p:sp>
      <p:sp>
        <p:nvSpPr>
          <p:cNvPr id="3" name="Text Placeholder 2">
            <a:extLst>
              <a:ext uri="{FF2B5EF4-FFF2-40B4-BE49-F238E27FC236}">
                <a16:creationId xmlns:a16="http://schemas.microsoft.com/office/drawing/2014/main" id="{34018B4E-BDDD-BAC6-2716-4C5FEA325CC1}"/>
              </a:ext>
            </a:extLst>
          </p:cNvPr>
          <p:cNvSpPr>
            <a:spLocks noGrp="1"/>
          </p:cNvSpPr>
          <p:nvPr>
            <p:ph type="body" idx="1"/>
          </p:nvPr>
        </p:nvSpPr>
        <p:spPr>
          <a:xfrm>
            <a:off x="180000" y="734052"/>
            <a:ext cx="8915698" cy="3545898"/>
          </a:xfrm>
        </p:spPr>
        <p:txBody>
          <a:bodyPr/>
          <a:lstStyle/>
          <a:p>
            <a:pPr marL="15240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Zhao, P., </a:t>
            </a: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Yoo</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I., Lavoie, J., Lavoie, B. J., &amp; </a:t>
            </a:r>
            <a:r>
              <a:rPr lang="en-IN" sz="800" dirty="0" err="1">
                <a:effectLst/>
                <a:latin typeface="Times New Roman" panose="02020603050405020304" pitchFamily="18" charset="0"/>
                <a:ea typeface="Calibri" panose="020F0502020204030204" pitchFamily="34" charset="0"/>
                <a:cs typeface="Times New Roman" panose="02020603050405020304" pitchFamily="18" charset="0"/>
              </a:rPr>
              <a:t>Simoes</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E. Web-Based Medical Appointment Systems: A Systematic Review. Journal of medical Internet research, 19(4), e134. 2017 </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[cited 9 May 2022]. Available from: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https://doi.org/10.2196/jmir.6747</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ESEC/FSE '09: Proceedings of the 7th joint meeting of the European software engineering conference and the ACM SIGSOFT symposium on the foundations of software engineering. Pages 111-120. 2009. </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[cited 25 April 2022]. Available from: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https://doi.org/10.1145/1595696.1595715</a:t>
            </a:r>
            <a:endParaRPr lang="en-IN" sz="800" u="sng"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Defect Severity And Priority In Testing With Examples And Difference [Internet]. Software Testing Help. 2022 [cited 9 May 2022]. Available from: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https://www.softwaretestinghelp.com/how-to-set-defect-priority-and-severity-with-defect-triage-process/</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Hsin</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Li T. et. al. Incident Ticket Analytics for IT Application Management Services [Internet]. Ieeexplore.ieee.org. 2014 [cited 9 May 2022]. Available from: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https://ieeexplore.ieee.org/abstract/document/6930581</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L’Erario</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IN"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Thomazinho</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 </a:t>
            </a:r>
            <a:r>
              <a:rPr lang="en-IN"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Fabri</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 An Approach to Software Maintenance: A Case Study in Small and Medium-Sized Businesses IT Organizations. International Journal of Software Engineering and Knowledge Engineering [Internet]. 2020 [cited 9 May 2022];30(05):603-630. Available from: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https://www.worldscientific.com/doi/10.1142/S0218194020500217</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Christa S, V S. Analysis of ticket severity: A case study [Internet]. Ieeexplore.ieee.org. 2017 [cited 20 April 2022]. Available from: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https://ieeexplore.ieee.org/document/7975568/</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 </a:t>
            </a:r>
            <a:r>
              <a:rPr lang="en-IN"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Lientz</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 Swanson E. Software maintenance management [Internet]. 1980 [cited 20 April 2022]. Available from: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https://www.researchgate.net/publication/234794062_Software_Maintenance_Management</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 J, </a:t>
            </a:r>
            <a:r>
              <a:rPr lang="en-IN"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Stålhane</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 Cost drivers of software corrective maintenance: An empirical study in two companies [Internet]. 2010 [cited 20 April 2022]. Available from: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https://www.researchgate.net/publication/221307737_Cost_drivers_of_software_corrective_maitenance_An_empirical_study_in_two_companies</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Software Engineering — Software Life Cycle Processes — Maintenance [Internet]. Mireilleblayfornarino.i3s.unice.fr. 2006 [cited 20 April 2022]. Available from: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https://mireilleblayfornarino.i3s.unice.fr/lib/exe/fetch.php?media=teaching:reverse:10.1109_ieeestd.2006.235774.pdf</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COSTABILE M. Handbook of Software Engineering and Knowledge Engineering [Internet]. Google Books. 2001 [cited 20 April 2022]. Available from: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https://books.google.co.in/books?hl=en&amp;lr=&amp;id=ILLcsh36RpEC&amp;oi=fnd&amp;pg=PA179&amp;ots=24m-Nf56-p&amp;sig=OGZCSzhEB7r7mkrlDW0wo8heg5U&amp;redir_esc=y#v=onepage&amp;q&amp;f=false</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Incident Ticket Analytics for IT Application Management ...,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12"/>
              </a:rPr>
              <a:t>https://www.researchgate.net/profile/Ying-Li-285/publication/286668462_Incident_Ticket_Analytics_for_IT_Application_Management_Services/links/569d02ed08ae27633ac97b76/Incident-Ticket-Analytics-for-IT-Application-Management-Services.pdf</a:t>
            </a: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IN"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L'Erario</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 Christine </a:t>
            </a:r>
            <a:r>
              <a:rPr lang="en-IN"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Seródio</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Thomazinho</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 Augusto </a:t>
            </a:r>
            <a:r>
              <a:rPr lang="en-IN" sz="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Fabri</a:t>
            </a: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J. An Approach to Software Maintenance: A Case Study in Small and Medium-Sized Businesses IT Organizations | International Journal of Software Engineering and Knowledge Engineering [Internet]. Worldscientific.com. 2020 [cited 1 May 2022]. Available from: </a:t>
            </a:r>
            <a:r>
              <a:rPr lang="en-IN" sz="800" u="sng"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https://www.worldscientific.com/doi/10.1142/S0218194020500217</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lnSpc>
                <a:spcPct val="107000"/>
              </a:lnSpc>
              <a:buNone/>
            </a:pP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en-IN" sz="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lnSpc>
                <a:spcPct val="115000"/>
              </a:lnSpc>
              <a:spcAft>
                <a:spcPts val="800"/>
              </a:spcAft>
              <a:buNone/>
            </a:pPr>
            <a:r>
              <a:rPr lang="en-IN" sz="800" dirty="0">
                <a:solidFill>
                  <a:srgbClr val="000000"/>
                </a:solidFill>
                <a:effectLst/>
                <a:latin typeface="Open Sans" panose="020B0606030504020204" pitchFamily="34"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pPr marL="152400" indent="0">
              <a:lnSpc>
                <a:spcPct val="115000"/>
              </a:lnSpc>
              <a:spcAft>
                <a:spcPts val="800"/>
              </a:spcAft>
              <a:buNone/>
            </a:pPr>
            <a:r>
              <a:rPr lang="en-IN"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8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F90129F0-C321-6634-C7F9-A866F63E6C0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spTree>
    <p:extLst>
      <p:ext uri="{BB962C8B-B14F-4D97-AF65-F5344CB8AC3E}">
        <p14:creationId xmlns:p14="http://schemas.microsoft.com/office/powerpoint/2010/main" val="143001091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238C0-A9A3-6163-1459-8788CB02E240}"/>
              </a:ext>
            </a:extLst>
          </p:cNvPr>
          <p:cNvSpPr>
            <a:spLocks noGrp="1"/>
          </p:cNvSpPr>
          <p:nvPr>
            <p:ph type="title"/>
          </p:nvPr>
        </p:nvSpPr>
        <p:spPr>
          <a:xfrm>
            <a:off x="180000" y="1829068"/>
            <a:ext cx="8784000" cy="572700"/>
          </a:xfrm>
        </p:spPr>
        <p:txBody>
          <a:bodyPr/>
          <a:lstStyle/>
          <a:p>
            <a:r>
              <a:rPr lang="en-IN" sz="4800" dirty="0"/>
              <a:t>Thank You</a:t>
            </a:r>
            <a:br>
              <a:rPr lang="en-IN" dirty="0"/>
            </a:br>
            <a:r>
              <a:rPr lang="en-IN" sz="2000" b="0" dirty="0"/>
              <a:t>Any Questions?</a:t>
            </a:r>
          </a:p>
        </p:txBody>
      </p:sp>
      <p:pic>
        <p:nvPicPr>
          <p:cNvPr id="4" name="Picture 3">
            <a:extLst>
              <a:ext uri="{FF2B5EF4-FFF2-40B4-BE49-F238E27FC236}">
                <a16:creationId xmlns:a16="http://schemas.microsoft.com/office/drawing/2014/main" id="{B209702D-E503-E5A0-1603-01C05AA3C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spTree>
    <p:extLst>
      <p:ext uri="{BB962C8B-B14F-4D97-AF65-F5344CB8AC3E}">
        <p14:creationId xmlns:p14="http://schemas.microsoft.com/office/powerpoint/2010/main" val="5328853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2;p15">
            <a:extLst>
              <a:ext uri="{FF2B5EF4-FFF2-40B4-BE49-F238E27FC236}">
                <a16:creationId xmlns:a16="http://schemas.microsoft.com/office/drawing/2014/main" id="{3C1DA303-AACC-D235-13E2-2172B10F4D58}"/>
              </a:ext>
            </a:extLst>
          </p:cNvPr>
          <p:cNvSpPr/>
          <p:nvPr/>
        </p:nvSpPr>
        <p:spPr>
          <a:xfrm rot="5400000">
            <a:off x="4231524" y="-3896597"/>
            <a:ext cx="789517" cy="8863988"/>
          </a:xfrm>
          <a:custGeom>
            <a:avLst/>
            <a:gdLst/>
            <a:ahLst/>
            <a:cxnLst/>
            <a:rect l="l" t="t" r="r" b="b"/>
            <a:pathLst>
              <a:path w="9466" h="14783" extrusionOk="0">
                <a:moveTo>
                  <a:pt x="4737" y="0"/>
                </a:moveTo>
                <a:lnTo>
                  <a:pt x="1" y="2061"/>
                </a:lnTo>
                <a:lnTo>
                  <a:pt x="1" y="14782"/>
                </a:lnTo>
                <a:lnTo>
                  <a:pt x="9465" y="14782"/>
                </a:lnTo>
                <a:lnTo>
                  <a:pt x="9465" y="2061"/>
                </a:lnTo>
                <a:lnTo>
                  <a:pt x="4737" y="0"/>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 name="Title 1">
            <a:extLst>
              <a:ext uri="{FF2B5EF4-FFF2-40B4-BE49-F238E27FC236}">
                <a16:creationId xmlns:a16="http://schemas.microsoft.com/office/drawing/2014/main" id="{B9A2CBD8-8F8D-4FF3-7E69-54296CA651DA}"/>
              </a:ext>
            </a:extLst>
          </p:cNvPr>
          <p:cNvSpPr>
            <a:spLocks noGrp="1"/>
          </p:cNvSpPr>
          <p:nvPr>
            <p:ph type="title"/>
          </p:nvPr>
        </p:nvSpPr>
        <p:spPr>
          <a:xfrm>
            <a:off x="-312919" y="249047"/>
            <a:ext cx="8784000" cy="572700"/>
          </a:xfrm>
        </p:spPr>
        <p:txBody>
          <a:bodyPr/>
          <a:lstStyle/>
          <a:p>
            <a:r>
              <a:rPr lang="en-IN" dirty="0"/>
              <a:t>Screenshot of Approval</a:t>
            </a:r>
          </a:p>
        </p:txBody>
      </p:sp>
      <p:pic>
        <p:nvPicPr>
          <p:cNvPr id="5" name="Picture 4">
            <a:extLst>
              <a:ext uri="{FF2B5EF4-FFF2-40B4-BE49-F238E27FC236}">
                <a16:creationId xmlns:a16="http://schemas.microsoft.com/office/drawing/2014/main" id="{280D1D71-019D-4A81-F2AC-371581571EB3}"/>
              </a:ext>
            </a:extLst>
          </p:cNvPr>
          <p:cNvPicPr>
            <a:picLocks noChangeAspect="1"/>
          </p:cNvPicPr>
          <p:nvPr/>
        </p:nvPicPr>
        <p:blipFill rotWithShape="1">
          <a:blip r:embed="rId2"/>
          <a:srcRect l="43174" t="10159" r="2382" b="30441"/>
          <a:stretch/>
        </p:blipFill>
        <p:spPr>
          <a:xfrm>
            <a:off x="1524001" y="1320800"/>
            <a:ext cx="5950856" cy="3374571"/>
          </a:xfrm>
          <a:prstGeom prst="rect">
            <a:avLst/>
          </a:prstGeom>
        </p:spPr>
      </p:pic>
    </p:spTree>
    <p:extLst>
      <p:ext uri="{BB962C8B-B14F-4D97-AF65-F5344CB8AC3E}">
        <p14:creationId xmlns:p14="http://schemas.microsoft.com/office/powerpoint/2010/main" val="126760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7B21-4AEE-8B77-2EE3-30E3072794E1}"/>
              </a:ext>
            </a:extLst>
          </p:cNvPr>
          <p:cNvSpPr>
            <a:spLocks noGrp="1"/>
          </p:cNvSpPr>
          <p:nvPr>
            <p:ph type="title"/>
          </p:nvPr>
        </p:nvSpPr>
        <p:spPr/>
        <p:txBody>
          <a:bodyPr/>
          <a:lstStyle/>
          <a:p>
            <a:r>
              <a:rPr lang="en-US" dirty="0"/>
              <a:t>Introduction</a:t>
            </a:r>
            <a:endParaRPr lang="en-IN" dirty="0"/>
          </a:p>
        </p:txBody>
      </p:sp>
      <p:pic>
        <p:nvPicPr>
          <p:cNvPr id="4" name="Picture 3">
            <a:extLst>
              <a:ext uri="{FF2B5EF4-FFF2-40B4-BE49-F238E27FC236}">
                <a16:creationId xmlns:a16="http://schemas.microsoft.com/office/drawing/2014/main" id="{84B8735D-83D3-9C23-E2BA-5E6CBEE8D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37166"/>
            <a:ext cx="1450181" cy="682599"/>
          </a:xfrm>
          <a:prstGeom prst="rect">
            <a:avLst/>
          </a:prstGeom>
        </p:spPr>
      </p:pic>
      <p:sp>
        <p:nvSpPr>
          <p:cNvPr id="6" name="Text Placeholder 2">
            <a:extLst>
              <a:ext uri="{FF2B5EF4-FFF2-40B4-BE49-F238E27FC236}">
                <a16:creationId xmlns:a16="http://schemas.microsoft.com/office/drawing/2014/main" id="{CCD6E7D4-1D9F-6EC7-F2E8-FA9D5EAACA01}"/>
              </a:ext>
            </a:extLst>
          </p:cNvPr>
          <p:cNvSpPr>
            <a:spLocks noGrp="1"/>
          </p:cNvSpPr>
          <p:nvPr>
            <p:ph type="body" idx="1"/>
          </p:nvPr>
        </p:nvSpPr>
        <p:spPr>
          <a:xfrm>
            <a:off x="311700" y="1152475"/>
            <a:ext cx="8520600" cy="3416400"/>
          </a:xfrm>
        </p:spPr>
        <p:txBody>
          <a:bodyPr/>
          <a:lstStyle/>
          <a:p>
            <a:r>
              <a:rPr lang="en-I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healthcare industry is highly dynamic, it integrates technology into processes to improve patient’s efficiency and quality of life. </a:t>
            </a:r>
          </a:p>
          <a:p>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en-I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ealthcare system must meet the required standards as it is subject to regulatory guidelines and other health compliance requirements. </a:t>
            </a:r>
          </a:p>
          <a:p>
            <a:r>
              <a:rPr lang="en-IN" dirty="0">
                <a:effectLst/>
                <a:latin typeface="Times New Roman" panose="02020603050405020304" pitchFamily="18" charset="0"/>
                <a:ea typeface="Calibri" panose="020F0502020204030204" pitchFamily="34" charset="0"/>
                <a:cs typeface="Times New Roman" panose="02020603050405020304" pitchFamily="18" charset="0"/>
              </a:rPr>
              <a:t>Computerized Physician Order Entry with Clinical Decision Support System enhances patient safety and</a:t>
            </a:r>
            <a:r>
              <a:rPr lang="en-IN"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are examples of information systems that enable healthcare organizations to enhance clinical processes, control costs, and respond to the need for excellent care.</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p:txBody>
      </p:sp>
      <p:pic>
        <p:nvPicPr>
          <p:cNvPr id="1026" name="Picture 2" descr="Computerized decision support systems: improving patient safety in  nephrology | Nature Reviews Nephrology">
            <a:extLst>
              <a:ext uri="{FF2B5EF4-FFF2-40B4-BE49-F238E27FC236}">
                <a16:creationId xmlns:a16="http://schemas.microsoft.com/office/drawing/2014/main" id="{CB4BCED4-E28A-FA30-38B5-F913A1288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4575" y="2860675"/>
            <a:ext cx="428625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693723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7B21-4AEE-8B77-2EE3-30E3072794E1}"/>
              </a:ext>
            </a:extLst>
          </p:cNvPr>
          <p:cNvSpPr>
            <a:spLocks noGrp="1"/>
          </p:cNvSpPr>
          <p:nvPr>
            <p:ph type="title"/>
          </p:nvPr>
        </p:nvSpPr>
        <p:spPr/>
        <p:txBody>
          <a:bodyPr/>
          <a:lstStyle/>
          <a:p>
            <a:r>
              <a:rPr lang="en-US" dirty="0"/>
              <a:t>Introduction</a:t>
            </a:r>
            <a:endParaRPr lang="en-IN" dirty="0"/>
          </a:p>
        </p:txBody>
      </p:sp>
      <p:sp>
        <p:nvSpPr>
          <p:cNvPr id="3" name="Text Placeholder 2">
            <a:extLst>
              <a:ext uri="{FF2B5EF4-FFF2-40B4-BE49-F238E27FC236}">
                <a16:creationId xmlns:a16="http://schemas.microsoft.com/office/drawing/2014/main" id="{BA890DC2-877C-994F-1EE0-19DC9DC9FE0E}"/>
              </a:ext>
            </a:extLst>
          </p:cNvPr>
          <p:cNvSpPr>
            <a:spLocks noGrp="1"/>
          </p:cNvSpPr>
          <p:nvPr>
            <p:ph type="body" idx="1"/>
          </p:nvPr>
        </p:nvSpPr>
        <p:spPr>
          <a:xfrm>
            <a:off x="311700" y="1045318"/>
            <a:ext cx="8520600" cy="3416400"/>
          </a:xfrm>
        </p:spPr>
        <p:txBody>
          <a:bodyPr/>
          <a:lstStyle/>
          <a:p>
            <a:r>
              <a:rPr lang="en-IN" dirty="0">
                <a:effectLst/>
                <a:latin typeface="Times New Roman" panose="02020603050405020304" pitchFamily="18" charset="0"/>
                <a:ea typeface="Calibri" panose="020F0502020204030204" pitchFamily="34" charset="0"/>
              </a:rPr>
              <a:t>Software Product management is a discipline and a business process that manages the process from product inception to delivery.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Lifecycle phases: Pre-Delivery Phase &amp; Post Delivery Phase</a:t>
            </a:r>
          </a:p>
          <a:p>
            <a:r>
              <a:rPr lang="en-US" dirty="0">
                <a:latin typeface="Times New Roman" panose="02020603050405020304" pitchFamily="18" charset="0"/>
                <a:cs typeface="Times New Roman" panose="02020603050405020304" pitchFamily="18" charset="0"/>
              </a:rPr>
              <a:t>Software System Development- Pre Delivery Phase, evaluated based on technical quality.</a:t>
            </a:r>
          </a:p>
          <a:p>
            <a:r>
              <a:rPr lang="en-IN" dirty="0">
                <a:solidFill>
                  <a:srgbClr val="000000"/>
                </a:solidFill>
                <a:effectLst/>
                <a:latin typeface="Times New Roman" panose="02020603050405020304" pitchFamily="18" charset="0"/>
                <a:ea typeface="Calibri" panose="020F0502020204030204" pitchFamily="34" charset="0"/>
              </a:rPr>
              <a:t>Post-delivery quality aspects of software include the quality of the product, in addition to the quality of service provided to the customer.</a:t>
            </a:r>
            <a:endParaRPr lang="en-IN" sz="1800" dirty="0">
              <a:solidFill>
                <a:srgbClr val="000000"/>
              </a:solidFill>
              <a:effectLst/>
              <a:latin typeface="Times New Roman" panose="02020603050405020304" pitchFamily="18" charset="0"/>
              <a:ea typeface="Calibri" panose="020F0502020204030204" pitchFamily="34" charset="0"/>
            </a:endParaRPr>
          </a:p>
          <a:p>
            <a:r>
              <a:rPr lang="en-I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Software maintenance is a crucial post-delivery endeavour</a:t>
            </a:r>
            <a:r>
              <a:rPr lang="en-IN"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that plays a vital role for client gratification.</a:t>
            </a:r>
          </a:p>
          <a:p>
            <a:endParaRPr lang="en-I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I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52400" indent="0" algn="ctr">
              <a:buNone/>
            </a:pPr>
            <a:r>
              <a:rPr lang="en-IN" sz="1600" u="sng" dirty="0">
                <a:solidFill>
                  <a:srgbClr val="000000"/>
                </a:solidFill>
                <a:effectLst/>
                <a:latin typeface="Fira Sans Extra Condensed" panose="020B0503050000020004" pitchFamily="34" charset="0"/>
                <a:ea typeface="Calibri" panose="020F0502020204030204" pitchFamily="34" charset="0"/>
                <a:cs typeface="Times New Roman" panose="02020603050405020304" pitchFamily="18" charset="0"/>
              </a:rPr>
              <a:t>Ticket Resolution in Software Maintenance and Service Delivery</a:t>
            </a:r>
            <a:endParaRPr lang="en-IN" sz="1600" u="sng" dirty="0">
              <a:effectLst/>
              <a:latin typeface="Fira Sans Extra Condensed" panose="020B0503050000020004" pitchFamily="34" charset="0"/>
              <a:ea typeface="Calibri" panose="020F0502020204030204" pitchFamily="34" charset="0"/>
              <a:cs typeface="Times New Roman" panose="02020603050405020304" pitchFamily="18" charset="0"/>
            </a:endParaRPr>
          </a:p>
          <a:p>
            <a:pPr marL="152400" indent="0">
              <a:buNone/>
            </a:pPr>
            <a:endParaRPr lang="en-IN"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52400" indent="0">
              <a:buNone/>
            </a:pPr>
            <a:endParaRPr lang="en-IN"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IN" dirty="0">
                <a:effectLst/>
                <a:latin typeface="Times New Roman" panose="02020603050405020304" pitchFamily="18" charset="0"/>
                <a:ea typeface="Calibri" panose="020F0502020204030204" pitchFamily="34" charset="0"/>
              </a:rPr>
              <a:t>Ticket reporting and resolution is a key aspects of software maintenance. </a:t>
            </a:r>
          </a:p>
          <a:p>
            <a:r>
              <a:rPr lang="en-IN" dirty="0">
                <a:effectLst/>
                <a:latin typeface="Times New Roman" panose="02020603050405020304" pitchFamily="18" charset="0"/>
                <a:ea typeface="Calibri" panose="020F0502020204030204" pitchFamily="34" charset="0"/>
              </a:rPr>
              <a:t>Tickets </a:t>
            </a:r>
            <a:r>
              <a:rPr lang="en-IN" dirty="0">
                <a:solidFill>
                  <a:srgbClr val="000000"/>
                </a:solidFill>
                <a:effectLst/>
                <a:latin typeface="Times New Roman" panose="02020603050405020304" pitchFamily="18" charset="0"/>
                <a:ea typeface="Calibri" panose="020F0502020204030204" pitchFamily="34" charset="0"/>
              </a:rPr>
              <a:t>are raw, unprocessed data that have an enormous amount of information.</a:t>
            </a:r>
            <a:endParaRPr lang="en-IN" dirty="0">
              <a:effectLst/>
              <a:latin typeface="Times New Roman" panose="02020603050405020304" pitchFamily="18" charset="0"/>
              <a:ea typeface="Calibri" panose="020F0502020204030204" pitchFamily="34" charset="0"/>
            </a:endParaRPr>
          </a:p>
          <a:p>
            <a:r>
              <a:rPr lang="en-IN" dirty="0">
                <a:latin typeface="Times New Roman" panose="02020603050405020304" pitchFamily="18" charset="0"/>
                <a:ea typeface="Calibri" panose="020F0502020204030204" pitchFamily="34" charset="0"/>
              </a:rPr>
              <a:t>They </a:t>
            </a:r>
            <a:r>
              <a:rPr lang="en-IN" dirty="0">
                <a:effectLst/>
                <a:latin typeface="Times New Roman" panose="02020603050405020304" pitchFamily="18" charset="0"/>
                <a:ea typeface="Calibri" panose="020F0502020204030204" pitchFamily="34" charset="0"/>
              </a:rPr>
              <a:t>help track and coordinate software maintenance efforts. </a:t>
            </a:r>
          </a:p>
          <a:p>
            <a:r>
              <a:rPr lang="en-IN" dirty="0">
                <a:latin typeface="Times New Roman" panose="02020603050405020304" pitchFamily="18" charset="0"/>
                <a:ea typeface="Calibri" panose="020F0502020204030204" pitchFamily="34" charset="0"/>
              </a:rPr>
              <a:t>This study is based on analysing the existing Turn-around time for tickets raised and identify the reasons for deviation from standard time.</a:t>
            </a:r>
            <a:endParaRPr lang="en-IN" dirty="0">
              <a:effectLst/>
              <a:latin typeface="Times New Roman" panose="02020603050405020304" pitchFamily="18" charset="0"/>
              <a:ea typeface="Calibri" panose="020F0502020204030204" pitchFamily="34" charset="0"/>
            </a:endParaRPr>
          </a:p>
          <a:p>
            <a:endParaRPr lang="en-IN"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4B8735D-83D3-9C23-E2BA-5E6CBEE8D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37166"/>
            <a:ext cx="1450181" cy="682599"/>
          </a:xfrm>
          <a:prstGeom prst="rect">
            <a:avLst/>
          </a:prstGeom>
        </p:spPr>
      </p:pic>
    </p:spTree>
    <p:extLst>
      <p:ext uri="{BB962C8B-B14F-4D97-AF65-F5344CB8AC3E}">
        <p14:creationId xmlns:p14="http://schemas.microsoft.com/office/powerpoint/2010/main" val="1623276381"/>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cxnSp>
        <p:nvCxnSpPr>
          <p:cNvPr id="595" name="Google Shape;595;p27"/>
          <p:cNvCxnSpPr/>
          <p:nvPr/>
        </p:nvCxnSpPr>
        <p:spPr>
          <a:xfrm>
            <a:off x="1833675" y="1894957"/>
            <a:ext cx="5476500" cy="0"/>
          </a:xfrm>
          <a:prstGeom prst="straightConnector1">
            <a:avLst/>
          </a:prstGeom>
          <a:noFill/>
          <a:ln w="38100" cap="flat" cmpd="sng">
            <a:solidFill>
              <a:schemeClr val="accent5"/>
            </a:solidFill>
            <a:prstDash val="solid"/>
            <a:round/>
            <a:headEnd type="none" w="med" len="med"/>
            <a:tailEnd type="none" w="med" len="med"/>
          </a:ln>
        </p:spPr>
      </p:cxnSp>
      <p:sp>
        <p:nvSpPr>
          <p:cNvPr id="596" name="Google Shape;596;p27"/>
          <p:cNvSpPr txBox="1">
            <a:spLocks noGrp="1"/>
          </p:cNvSpPr>
          <p:nvPr>
            <p:ph type="title"/>
          </p:nvPr>
        </p:nvSpPr>
        <p:spPr>
          <a:xfrm>
            <a:off x="180000" y="307450"/>
            <a:ext cx="878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b="0" dirty="0"/>
              <a:t>Objectives of the study</a:t>
            </a:r>
            <a:endParaRPr b="0" dirty="0"/>
          </a:p>
        </p:txBody>
      </p:sp>
      <p:sp>
        <p:nvSpPr>
          <p:cNvPr id="597" name="Google Shape;597;p27"/>
          <p:cNvSpPr/>
          <p:nvPr/>
        </p:nvSpPr>
        <p:spPr>
          <a:xfrm>
            <a:off x="1052775" y="2068500"/>
            <a:ext cx="1561800" cy="230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7"/>
          <p:cNvSpPr/>
          <p:nvPr/>
        </p:nvSpPr>
        <p:spPr>
          <a:xfrm>
            <a:off x="2878325" y="2068500"/>
            <a:ext cx="1561800" cy="230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IN"/>
          </a:p>
        </p:txBody>
      </p:sp>
      <p:sp>
        <p:nvSpPr>
          <p:cNvPr id="599" name="Google Shape;599;p27"/>
          <p:cNvSpPr/>
          <p:nvPr/>
        </p:nvSpPr>
        <p:spPr>
          <a:xfrm>
            <a:off x="4703875" y="2068500"/>
            <a:ext cx="1561800" cy="230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7"/>
          <p:cNvSpPr/>
          <p:nvPr/>
        </p:nvSpPr>
        <p:spPr>
          <a:xfrm>
            <a:off x="6529425" y="2068500"/>
            <a:ext cx="1561800" cy="2304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7"/>
          <p:cNvSpPr/>
          <p:nvPr/>
        </p:nvSpPr>
        <p:spPr>
          <a:xfrm>
            <a:off x="1052775" y="4139954"/>
            <a:ext cx="1561800" cy="233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7"/>
          <p:cNvSpPr/>
          <p:nvPr/>
        </p:nvSpPr>
        <p:spPr>
          <a:xfrm>
            <a:off x="2878325" y="4139954"/>
            <a:ext cx="1561800" cy="233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7"/>
          <p:cNvSpPr/>
          <p:nvPr/>
        </p:nvSpPr>
        <p:spPr>
          <a:xfrm>
            <a:off x="4703875" y="4139954"/>
            <a:ext cx="1561800" cy="233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7"/>
          <p:cNvSpPr/>
          <p:nvPr/>
        </p:nvSpPr>
        <p:spPr>
          <a:xfrm>
            <a:off x="6529425" y="4139954"/>
            <a:ext cx="1561800" cy="23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7"/>
          <p:cNvSpPr/>
          <p:nvPr/>
        </p:nvSpPr>
        <p:spPr>
          <a:xfrm>
            <a:off x="1503975" y="1749225"/>
            <a:ext cx="659400" cy="659400"/>
          </a:xfrm>
          <a:prstGeom prst="ellipse">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sz="1700">
                <a:solidFill>
                  <a:schemeClr val="accent5"/>
                </a:solidFill>
                <a:latin typeface="Fira Sans Extra Condensed Medium"/>
                <a:ea typeface="Fira Sans Extra Condensed Medium"/>
                <a:cs typeface="Fira Sans Extra Condensed Medium"/>
                <a:sym typeface="Fira Sans Extra Condensed Medium"/>
              </a:rPr>
              <a:t>01</a:t>
            </a:r>
            <a:endParaRPr/>
          </a:p>
        </p:txBody>
      </p:sp>
      <p:sp>
        <p:nvSpPr>
          <p:cNvPr id="606" name="Google Shape;606;p27"/>
          <p:cNvSpPr/>
          <p:nvPr/>
        </p:nvSpPr>
        <p:spPr>
          <a:xfrm>
            <a:off x="3329525" y="1749225"/>
            <a:ext cx="659400" cy="659400"/>
          </a:xfrm>
          <a:prstGeom prst="ellipse">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sz="1700">
                <a:solidFill>
                  <a:schemeClr val="accent5"/>
                </a:solidFill>
                <a:latin typeface="Fira Sans Extra Condensed Medium"/>
                <a:ea typeface="Fira Sans Extra Condensed Medium"/>
                <a:cs typeface="Fira Sans Extra Condensed Medium"/>
                <a:sym typeface="Fira Sans Extra Condensed Medium"/>
              </a:rPr>
              <a:t>02</a:t>
            </a:r>
            <a:endParaRPr/>
          </a:p>
        </p:txBody>
      </p:sp>
      <p:sp>
        <p:nvSpPr>
          <p:cNvPr id="607" name="Google Shape;607;p27"/>
          <p:cNvSpPr/>
          <p:nvPr/>
        </p:nvSpPr>
        <p:spPr>
          <a:xfrm>
            <a:off x="5155075" y="1749225"/>
            <a:ext cx="659400" cy="659400"/>
          </a:xfrm>
          <a:prstGeom prst="ellipse">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sz="1700">
                <a:solidFill>
                  <a:schemeClr val="accent5"/>
                </a:solidFill>
                <a:latin typeface="Fira Sans Extra Condensed Medium"/>
                <a:ea typeface="Fira Sans Extra Condensed Medium"/>
                <a:cs typeface="Fira Sans Extra Condensed Medium"/>
                <a:sym typeface="Fira Sans Extra Condensed Medium"/>
              </a:rPr>
              <a:t>03</a:t>
            </a:r>
            <a:endParaRPr/>
          </a:p>
        </p:txBody>
      </p:sp>
      <p:sp>
        <p:nvSpPr>
          <p:cNvPr id="608" name="Google Shape;608;p27"/>
          <p:cNvSpPr/>
          <p:nvPr/>
        </p:nvSpPr>
        <p:spPr>
          <a:xfrm>
            <a:off x="6980625" y="1749225"/>
            <a:ext cx="659400" cy="659400"/>
          </a:xfrm>
          <a:prstGeom prst="ellipse">
            <a:avLst/>
          </a:prstGeom>
          <a:solidFill>
            <a:schemeClr val="lt1"/>
          </a:solid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 sz="1700">
                <a:solidFill>
                  <a:schemeClr val="accent5"/>
                </a:solidFill>
                <a:latin typeface="Fira Sans Extra Condensed Medium"/>
                <a:ea typeface="Fira Sans Extra Condensed Medium"/>
                <a:cs typeface="Fira Sans Extra Condensed Medium"/>
                <a:sym typeface="Fira Sans Extra Condensed Medium"/>
              </a:rPr>
              <a:t>04</a:t>
            </a:r>
            <a:endParaRPr/>
          </a:p>
        </p:txBody>
      </p:sp>
      <p:sp>
        <p:nvSpPr>
          <p:cNvPr id="610" name="Google Shape;610;p27"/>
          <p:cNvSpPr txBox="1"/>
          <p:nvPr/>
        </p:nvSpPr>
        <p:spPr>
          <a:xfrm>
            <a:off x="2915075" y="2500314"/>
            <a:ext cx="1488300" cy="1771650"/>
          </a:xfrm>
          <a:prstGeom prst="rect">
            <a:avLst/>
          </a:prstGeom>
          <a:noFill/>
          <a:ln>
            <a:noFill/>
          </a:ln>
        </p:spPr>
        <p:txBody>
          <a:bodyPr spcFirstLastPara="1" wrap="square" lIns="91425" tIns="91425" rIns="91425" bIns="91425" anchor="ctr" anchorCtr="0">
            <a:noAutofit/>
          </a:bodyPr>
          <a:lstStyle/>
          <a:p>
            <a:pPr marL="89999" marR="132060" algn="ct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To analyse the time taken to close the tickets in the existing software maintenance process in the organization.</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89999" marR="132060" lvl="0" indent="0" algn="ctr" rtl="0">
              <a:spcBef>
                <a:spcPts val="0"/>
              </a:spcBef>
              <a:spcAft>
                <a:spcPts val="0"/>
              </a:spcAft>
              <a:buNone/>
            </a:pPr>
            <a:endParaRPr sz="1200" dirty="0">
              <a:latin typeface="Roboto"/>
              <a:ea typeface="Roboto"/>
              <a:cs typeface="Roboto"/>
              <a:sym typeface="Roboto"/>
            </a:endParaRPr>
          </a:p>
        </p:txBody>
      </p:sp>
      <p:sp>
        <p:nvSpPr>
          <p:cNvPr id="611" name="Google Shape;611;p27"/>
          <p:cNvSpPr txBox="1"/>
          <p:nvPr/>
        </p:nvSpPr>
        <p:spPr>
          <a:xfrm>
            <a:off x="4740613" y="2571750"/>
            <a:ext cx="1488300" cy="70595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N" sz="1200" dirty="0">
                <a:effectLst/>
                <a:latin typeface="Times New Roman" panose="02020603050405020304" pitchFamily="18" charset="0"/>
                <a:ea typeface="Calibri" panose="020F0502020204030204" pitchFamily="34" charset="0"/>
              </a:rPr>
              <a:t>To perform root cause analysis of the turnaround time of the tickets.</a:t>
            </a:r>
            <a:endParaRPr sz="1200" dirty="0">
              <a:latin typeface="Roboto"/>
              <a:ea typeface="Roboto"/>
              <a:cs typeface="Roboto"/>
              <a:sym typeface="Roboto"/>
            </a:endParaRPr>
          </a:p>
        </p:txBody>
      </p:sp>
      <p:sp>
        <p:nvSpPr>
          <p:cNvPr id="614" name="Google Shape;614;p27"/>
          <p:cNvSpPr txBox="1"/>
          <p:nvPr/>
        </p:nvSpPr>
        <p:spPr>
          <a:xfrm>
            <a:off x="1089538" y="2408625"/>
            <a:ext cx="1467926" cy="1731283"/>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IN" sz="1200" dirty="0">
                <a:latin typeface="Times New Roman" panose="02020603050405020304" pitchFamily="18" charset="0"/>
                <a:ea typeface="Calibri" panose="020F0502020204030204" pitchFamily="34" charset="0"/>
              </a:rPr>
              <a:t>To a</a:t>
            </a:r>
            <a:r>
              <a:rPr lang="en-IN" sz="1200" dirty="0">
                <a:effectLst/>
                <a:latin typeface="Times New Roman" panose="02020603050405020304" pitchFamily="18" charset="0"/>
                <a:ea typeface="Calibri" panose="020F0502020204030204" pitchFamily="34" charset="0"/>
              </a:rPr>
              <a:t>nalyse the severity and frequency of the issues (tickets) raised by customer in various modules of KareXpert Digital Platform</a:t>
            </a:r>
            <a:endParaRPr sz="1200" dirty="0">
              <a:latin typeface="Roboto"/>
              <a:ea typeface="Roboto"/>
              <a:cs typeface="Roboto"/>
              <a:sym typeface="Roboto"/>
            </a:endParaRPr>
          </a:p>
        </p:txBody>
      </p:sp>
      <p:sp>
        <p:nvSpPr>
          <p:cNvPr id="616" name="Google Shape;616;p27"/>
          <p:cNvSpPr txBox="1"/>
          <p:nvPr/>
        </p:nvSpPr>
        <p:spPr>
          <a:xfrm>
            <a:off x="6566025" y="2214234"/>
            <a:ext cx="1488300" cy="1993436"/>
          </a:xfrm>
          <a:prstGeom prst="rect">
            <a:avLst/>
          </a:prstGeom>
          <a:noFill/>
          <a:ln>
            <a:noFill/>
          </a:ln>
        </p:spPr>
        <p:txBody>
          <a:bodyPr spcFirstLastPara="1" wrap="square" lIns="91425" tIns="91425" rIns="91425" bIns="91425" anchor="ctr" anchorCtr="0">
            <a:noAutofit/>
          </a:bodyPr>
          <a:lstStyle/>
          <a:p>
            <a:pPr marL="89999" marR="49254" algn="ctr"/>
            <a:r>
              <a:rPr lang="en-IN" sz="1200" dirty="0">
                <a:effectLst/>
                <a:latin typeface="Times New Roman" panose="02020603050405020304" pitchFamily="18" charset="0"/>
                <a:ea typeface="Calibri" panose="020F0502020204030204" pitchFamily="34" charset="0"/>
                <a:cs typeface="Times New Roman" panose="02020603050405020304" pitchFamily="18" charset="0"/>
              </a:rPr>
              <a:t>Based on the above to recommend steps that can be taken for closing the tickets within the standard time.</a:t>
            </a:r>
            <a:endParaRPr sz="1200" dirty="0">
              <a:latin typeface="Roboto"/>
              <a:ea typeface="Roboto"/>
              <a:cs typeface="Roboto"/>
              <a:sym typeface="Roboto"/>
            </a:endParaRPr>
          </a:p>
        </p:txBody>
      </p:sp>
      <p:pic>
        <p:nvPicPr>
          <p:cNvPr id="24" name="Picture 23">
            <a:extLst>
              <a:ext uri="{FF2B5EF4-FFF2-40B4-BE49-F238E27FC236}">
                <a16:creationId xmlns:a16="http://schemas.microsoft.com/office/drawing/2014/main" id="{8C09019A-8AE6-BB0F-D86B-A52D0AC313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B05D9-35B0-3E2B-3EDA-F38A4FBB6A20}"/>
              </a:ext>
            </a:extLst>
          </p:cNvPr>
          <p:cNvSpPr>
            <a:spLocks noGrp="1"/>
          </p:cNvSpPr>
          <p:nvPr>
            <p:ph type="title"/>
          </p:nvPr>
        </p:nvSpPr>
        <p:spPr/>
        <p:txBody>
          <a:bodyPr/>
          <a:lstStyle/>
          <a:p>
            <a:r>
              <a:rPr lang="en-IN" dirty="0"/>
              <a:t>Methodology</a:t>
            </a:r>
          </a:p>
        </p:txBody>
      </p:sp>
      <p:grpSp>
        <p:nvGrpSpPr>
          <p:cNvPr id="10" name="Group 9">
            <a:extLst>
              <a:ext uri="{FF2B5EF4-FFF2-40B4-BE49-F238E27FC236}">
                <a16:creationId xmlns:a16="http://schemas.microsoft.com/office/drawing/2014/main" id="{EE434229-BB0C-F947-A0FF-8E9D957CECDD}"/>
              </a:ext>
            </a:extLst>
          </p:cNvPr>
          <p:cNvGrpSpPr/>
          <p:nvPr/>
        </p:nvGrpSpPr>
        <p:grpSpPr>
          <a:xfrm>
            <a:off x="407193" y="1757291"/>
            <a:ext cx="8654876" cy="2447149"/>
            <a:chOff x="307178" y="1229601"/>
            <a:chExt cx="8750369" cy="2447149"/>
          </a:xfrm>
        </p:grpSpPr>
        <p:sp>
          <p:nvSpPr>
            <p:cNvPr id="20" name="Google Shape;367;p21">
              <a:extLst>
                <a:ext uri="{FF2B5EF4-FFF2-40B4-BE49-F238E27FC236}">
                  <a16:creationId xmlns:a16="http://schemas.microsoft.com/office/drawing/2014/main" id="{3AA68CA3-6988-E92F-F1FD-B9BBC04932A7}"/>
                </a:ext>
              </a:extLst>
            </p:cNvPr>
            <p:cNvSpPr/>
            <p:nvPr/>
          </p:nvSpPr>
          <p:spPr>
            <a:xfrm>
              <a:off x="320738" y="2506349"/>
              <a:ext cx="1657351" cy="229154"/>
            </a:xfrm>
            <a:custGeom>
              <a:avLst/>
              <a:gdLst/>
              <a:ahLst/>
              <a:cxnLst/>
              <a:rect l="l" t="t" r="r" b="b"/>
              <a:pathLst>
                <a:path w="23705" h="2555" extrusionOk="0">
                  <a:moveTo>
                    <a:pt x="1" y="0"/>
                  </a:moveTo>
                  <a:lnTo>
                    <a:pt x="1" y="2554"/>
                  </a:lnTo>
                  <a:lnTo>
                    <a:pt x="23704" y="2554"/>
                  </a:lnTo>
                  <a:lnTo>
                    <a:pt x="23704" y="0"/>
                  </a:lnTo>
                  <a:close/>
                </a:path>
              </a:pathLst>
            </a:custGeom>
            <a:solidFill>
              <a:schemeClr val="accent4">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7;p21">
              <a:extLst>
                <a:ext uri="{FF2B5EF4-FFF2-40B4-BE49-F238E27FC236}">
                  <a16:creationId xmlns:a16="http://schemas.microsoft.com/office/drawing/2014/main" id="{F37E32EF-DFE1-3987-8EBE-B2EFCFE9F895}"/>
                </a:ext>
              </a:extLst>
            </p:cNvPr>
            <p:cNvSpPr/>
            <p:nvPr/>
          </p:nvSpPr>
          <p:spPr>
            <a:xfrm>
              <a:off x="307178" y="2184957"/>
              <a:ext cx="1015836" cy="231439"/>
            </a:xfrm>
            <a:custGeom>
              <a:avLst/>
              <a:gdLst/>
              <a:ahLst/>
              <a:cxnLst/>
              <a:rect l="l" t="t" r="r" b="b"/>
              <a:pathLst>
                <a:path w="23705" h="2555" extrusionOk="0">
                  <a:moveTo>
                    <a:pt x="1" y="0"/>
                  </a:moveTo>
                  <a:lnTo>
                    <a:pt x="1" y="2554"/>
                  </a:lnTo>
                  <a:lnTo>
                    <a:pt x="23704" y="2554"/>
                  </a:lnTo>
                  <a:lnTo>
                    <a:pt x="23704" y="0"/>
                  </a:lnTo>
                  <a:close/>
                </a:path>
              </a:pathLst>
            </a:custGeom>
            <a:solidFill>
              <a:schemeClr val="accent4">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7;p21">
              <a:extLst>
                <a:ext uri="{FF2B5EF4-FFF2-40B4-BE49-F238E27FC236}">
                  <a16:creationId xmlns:a16="http://schemas.microsoft.com/office/drawing/2014/main" id="{D1C12E1C-CFC5-53B5-4AB7-8C1B83F7386A}"/>
                </a:ext>
              </a:extLst>
            </p:cNvPr>
            <p:cNvSpPr/>
            <p:nvPr/>
          </p:nvSpPr>
          <p:spPr>
            <a:xfrm>
              <a:off x="320738" y="2814894"/>
              <a:ext cx="5215582" cy="229154"/>
            </a:xfrm>
            <a:custGeom>
              <a:avLst/>
              <a:gdLst/>
              <a:ahLst/>
              <a:cxnLst/>
              <a:rect l="l" t="t" r="r" b="b"/>
              <a:pathLst>
                <a:path w="23705" h="2555" extrusionOk="0">
                  <a:moveTo>
                    <a:pt x="1" y="0"/>
                  </a:moveTo>
                  <a:lnTo>
                    <a:pt x="1" y="2554"/>
                  </a:lnTo>
                  <a:lnTo>
                    <a:pt x="23704" y="2554"/>
                  </a:lnTo>
                  <a:lnTo>
                    <a:pt x="23704" y="0"/>
                  </a:lnTo>
                  <a:close/>
                </a:path>
              </a:pathLst>
            </a:cu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66;p21">
              <a:extLst>
                <a:ext uri="{FF2B5EF4-FFF2-40B4-BE49-F238E27FC236}">
                  <a16:creationId xmlns:a16="http://schemas.microsoft.com/office/drawing/2014/main" id="{A7730EF5-06E0-2ECC-4B4C-BAAF782B61D1}"/>
                </a:ext>
              </a:extLst>
            </p:cNvPr>
            <p:cNvSpPr/>
            <p:nvPr/>
          </p:nvSpPr>
          <p:spPr>
            <a:xfrm>
              <a:off x="1332052" y="2178844"/>
              <a:ext cx="7711935" cy="229154"/>
            </a:xfrm>
            <a:custGeom>
              <a:avLst/>
              <a:gdLst/>
              <a:ahLst/>
              <a:cxnLst/>
              <a:rect l="l" t="t" r="r" b="b"/>
              <a:pathLst>
                <a:path w="23705" h="2555" extrusionOk="0">
                  <a:moveTo>
                    <a:pt x="1" y="0"/>
                  </a:moveTo>
                  <a:lnTo>
                    <a:pt x="1" y="2554"/>
                  </a:lnTo>
                  <a:lnTo>
                    <a:pt x="23704" y="2554"/>
                  </a:lnTo>
                  <a:lnTo>
                    <a:pt x="2370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66;p21">
              <a:extLst>
                <a:ext uri="{FF2B5EF4-FFF2-40B4-BE49-F238E27FC236}">
                  <a16:creationId xmlns:a16="http://schemas.microsoft.com/office/drawing/2014/main" id="{A8EAD19A-7C9D-D43F-A748-8F17844BF111}"/>
                </a:ext>
              </a:extLst>
            </p:cNvPr>
            <p:cNvSpPr/>
            <p:nvPr/>
          </p:nvSpPr>
          <p:spPr>
            <a:xfrm>
              <a:off x="5549880" y="2820807"/>
              <a:ext cx="3494110" cy="229153"/>
            </a:xfrm>
            <a:custGeom>
              <a:avLst/>
              <a:gdLst/>
              <a:ahLst/>
              <a:cxnLst/>
              <a:rect l="l" t="t" r="r" b="b"/>
              <a:pathLst>
                <a:path w="23705" h="2555" extrusionOk="0">
                  <a:moveTo>
                    <a:pt x="1" y="0"/>
                  </a:moveTo>
                  <a:lnTo>
                    <a:pt x="1" y="2554"/>
                  </a:lnTo>
                  <a:lnTo>
                    <a:pt x="23704" y="2554"/>
                  </a:lnTo>
                  <a:lnTo>
                    <a:pt x="2370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6;p21">
              <a:extLst>
                <a:ext uri="{FF2B5EF4-FFF2-40B4-BE49-F238E27FC236}">
                  <a16:creationId xmlns:a16="http://schemas.microsoft.com/office/drawing/2014/main" id="{BFA0A531-8D8D-8E9D-6ED8-EF351C92180A}"/>
                </a:ext>
              </a:extLst>
            </p:cNvPr>
            <p:cNvSpPr/>
            <p:nvPr/>
          </p:nvSpPr>
          <p:spPr>
            <a:xfrm>
              <a:off x="1978089" y="2506349"/>
              <a:ext cx="7065898" cy="229154"/>
            </a:xfrm>
            <a:custGeom>
              <a:avLst/>
              <a:gdLst/>
              <a:ahLst/>
              <a:cxnLst/>
              <a:rect l="l" t="t" r="r" b="b"/>
              <a:pathLst>
                <a:path w="23705" h="2555" extrusionOk="0">
                  <a:moveTo>
                    <a:pt x="1" y="0"/>
                  </a:moveTo>
                  <a:lnTo>
                    <a:pt x="1" y="2554"/>
                  </a:lnTo>
                  <a:lnTo>
                    <a:pt x="23704" y="2554"/>
                  </a:lnTo>
                  <a:lnTo>
                    <a:pt x="2370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66;p21">
              <a:extLst>
                <a:ext uri="{FF2B5EF4-FFF2-40B4-BE49-F238E27FC236}">
                  <a16:creationId xmlns:a16="http://schemas.microsoft.com/office/drawing/2014/main" id="{CE711121-23B9-0EE8-6A37-9EBF2538890A}"/>
                </a:ext>
              </a:extLst>
            </p:cNvPr>
            <p:cNvSpPr/>
            <p:nvPr/>
          </p:nvSpPr>
          <p:spPr>
            <a:xfrm>
              <a:off x="325256" y="3462769"/>
              <a:ext cx="8732291" cy="213981"/>
            </a:xfrm>
            <a:custGeom>
              <a:avLst/>
              <a:gdLst/>
              <a:ahLst/>
              <a:cxnLst/>
              <a:rect l="l" t="t" r="r" b="b"/>
              <a:pathLst>
                <a:path w="23705" h="2555" extrusionOk="0">
                  <a:moveTo>
                    <a:pt x="1" y="0"/>
                  </a:moveTo>
                  <a:lnTo>
                    <a:pt x="1" y="2554"/>
                  </a:lnTo>
                  <a:lnTo>
                    <a:pt x="23704" y="2554"/>
                  </a:lnTo>
                  <a:lnTo>
                    <a:pt x="2370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66;p21">
              <a:extLst>
                <a:ext uri="{FF2B5EF4-FFF2-40B4-BE49-F238E27FC236}">
                  <a16:creationId xmlns:a16="http://schemas.microsoft.com/office/drawing/2014/main" id="{9CD7E939-BBB6-2D57-465F-BA676C0D59D0}"/>
                </a:ext>
              </a:extLst>
            </p:cNvPr>
            <p:cNvSpPr/>
            <p:nvPr/>
          </p:nvSpPr>
          <p:spPr>
            <a:xfrm>
              <a:off x="1350641" y="1861384"/>
              <a:ext cx="7694550" cy="246133"/>
            </a:xfrm>
            <a:custGeom>
              <a:avLst/>
              <a:gdLst/>
              <a:ahLst/>
              <a:cxnLst/>
              <a:rect l="l" t="t" r="r" b="b"/>
              <a:pathLst>
                <a:path w="23705" h="2555" extrusionOk="0">
                  <a:moveTo>
                    <a:pt x="1" y="0"/>
                  </a:moveTo>
                  <a:lnTo>
                    <a:pt x="1" y="2554"/>
                  </a:lnTo>
                  <a:lnTo>
                    <a:pt x="23704" y="2554"/>
                  </a:lnTo>
                  <a:lnTo>
                    <a:pt x="2370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67;p21">
              <a:extLst>
                <a:ext uri="{FF2B5EF4-FFF2-40B4-BE49-F238E27FC236}">
                  <a16:creationId xmlns:a16="http://schemas.microsoft.com/office/drawing/2014/main" id="{F2AAE08C-317A-F687-324A-371A8E2AFD00}"/>
                </a:ext>
              </a:extLst>
            </p:cNvPr>
            <p:cNvSpPr/>
            <p:nvPr/>
          </p:nvSpPr>
          <p:spPr>
            <a:xfrm>
              <a:off x="311697" y="1861385"/>
              <a:ext cx="1251835" cy="229154"/>
            </a:xfrm>
            <a:custGeom>
              <a:avLst/>
              <a:gdLst/>
              <a:ahLst/>
              <a:cxnLst/>
              <a:rect l="l" t="t" r="r" b="b"/>
              <a:pathLst>
                <a:path w="23705" h="2555" extrusionOk="0">
                  <a:moveTo>
                    <a:pt x="1" y="0"/>
                  </a:moveTo>
                  <a:lnTo>
                    <a:pt x="1" y="2554"/>
                  </a:lnTo>
                  <a:lnTo>
                    <a:pt x="23704" y="2554"/>
                  </a:lnTo>
                  <a:lnTo>
                    <a:pt x="237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6;p21">
              <a:extLst>
                <a:ext uri="{FF2B5EF4-FFF2-40B4-BE49-F238E27FC236}">
                  <a16:creationId xmlns:a16="http://schemas.microsoft.com/office/drawing/2014/main" id="{49074FA7-4A9A-7E64-23A8-840EFBD45F1A}"/>
                </a:ext>
              </a:extLst>
            </p:cNvPr>
            <p:cNvSpPr/>
            <p:nvPr/>
          </p:nvSpPr>
          <p:spPr>
            <a:xfrm>
              <a:off x="1563533" y="1545494"/>
              <a:ext cx="7480456" cy="229154"/>
            </a:xfrm>
            <a:custGeom>
              <a:avLst/>
              <a:gdLst/>
              <a:ahLst/>
              <a:cxnLst/>
              <a:rect l="l" t="t" r="r" b="b"/>
              <a:pathLst>
                <a:path w="23705" h="2555" extrusionOk="0">
                  <a:moveTo>
                    <a:pt x="1" y="0"/>
                  </a:moveTo>
                  <a:lnTo>
                    <a:pt x="1" y="2554"/>
                  </a:lnTo>
                  <a:lnTo>
                    <a:pt x="23704" y="2554"/>
                  </a:lnTo>
                  <a:lnTo>
                    <a:pt x="2370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67;p21">
              <a:extLst>
                <a:ext uri="{FF2B5EF4-FFF2-40B4-BE49-F238E27FC236}">
                  <a16:creationId xmlns:a16="http://schemas.microsoft.com/office/drawing/2014/main" id="{5D7B8AF2-A24B-FA34-207B-D068A4786445}"/>
                </a:ext>
              </a:extLst>
            </p:cNvPr>
            <p:cNvSpPr/>
            <p:nvPr/>
          </p:nvSpPr>
          <p:spPr>
            <a:xfrm>
              <a:off x="311700" y="1560525"/>
              <a:ext cx="1251832" cy="214122"/>
            </a:xfrm>
            <a:custGeom>
              <a:avLst/>
              <a:gdLst/>
              <a:ahLst/>
              <a:cxnLst/>
              <a:rect l="l" t="t" r="r" b="b"/>
              <a:pathLst>
                <a:path w="23705" h="2555" extrusionOk="0">
                  <a:moveTo>
                    <a:pt x="1" y="0"/>
                  </a:moveTo>
                  <a:lnTo>
                    <a:pt x="1" y="2554"/>
                  </a:lnTo>
                  <a:lnTo>
                    <a:pt x="23704" y="2554"/>
                  </a:lnTo>
                  <a:lnTo>
                    <a:pt x="2370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367;p21">
              <a:extLst>
                <a:ext uri="{FF2B5EF4-FFF2-40B4-BE49-F238E27FC236}">
                  <a16:creationId xmlns:a16="http://schemas.microsoft.com/office/drawing/2014/main" id="{9E120B97-5BFF-5E06-224B-888C529E5CA1}"/>
                </a:ext>
              </a:extLst>
            </p:cNvPr>
            <p:cNvSpPr/>
            <p:nvPr/>
          </p:nvSpPr>
          <p:spPr>
            <a:xfrm>
              <a:off x="320738" y="1229601"/>
              <a:ext cx="1167056" cy="229154"/>
            </a:xfrm>
            <a:custGeom>
              <a:avLst/>
              <a:gdLst/>
              <a:ahLst/>
              <a:cxnLst/>
              <a:rect l="l" t="t" r="r" b="b"/>
              <a:pathLst>
                <a:path w="23705" h="2555" extrusionOk="0">
                  <a:moveTo>
                    <a:pt x="1" y="0"/>
                  </a:moveTo>
                  <a:lnTo>
                    <a:pt x="1" y="2554"/>
                  </a:lnTo>
                  <a:lnTo>
                    <a:pt x="23704" y="2554"/>
                  </a:lnTo>
                  <a:lnTo>
                    <a:pt x="2370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66;p21">
              <a:extLst>
                <a:ext uri="{FF2B5EF4-FFF2-40B4-BE49-F238E27FC236}">
                  <a16:creationId xmlns:a16="http://schemas.microsoft.com/office/drawing/2014/main" id="{0152AE7D-1B25-0241-C49B-0636BCE8DB40}"/>
                </a:ext>
              </a:extLst>
            </p:cNvPr>
            <p:cNvSpPr/>
            <p:nvPr/>
          </p:nvSpPr>
          <p:spPr>
            <a:xfrm>
              <a:off x="1487795" y="1229601"/>
              <a:ext cx="7556194" cy="229154"/>
            </a:xfrm>
            <a:custGeom>
              <a:avLst/>
              <a:gdLst/>
              <a:ahLst/>
              <a:cxnLst/>
              <a:rect l="l" t="t" r="r" b="b"/>
              <a:pathLst>
                <a:path w="23705" h="2555" extrusionOk="0">
                  <a:moveTo>
                    <a:pt x="1" y="0"/>
                  </a:moveTo>
                  <a:lnTo>
                    <a:pt x="1" y="2554"/>
                  </a:lnTo>
                  <a:lnTo>
                    <a:pt x="23704" y="2554"/>
                  </a:lnTo>
                  <a:lnTo>
                    <a:pt x="2370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6;p21">
              <a:extLst>
                <a:ext uri="{FF2B5EF4-FFF2-40B4-BE49-F238E27FC236}">
                  <a16:creationId xmlns:a16="http://schemas.microsoft.com/office/drawing/2014/main" id="{189EF335-BB8C-90F6-92F2-2F61105E4427}"/>
                </a:ext>
              </a:extLst>
            </p:cNvPr>
            <p:cNvSpPr/>
            <p:nvPr/>
          </p:nvSpPr>
          <p:spPr>
            <a:xfrm>
              <a:off x="320738" y="3147018"/>
              <a:ext cx="8736809" cy="213981"/>
            </a:xfrm>
            <a:custGeom>
              <a:avLst/>
              <a:gdLst/>
              <a:ahLst/>
              <a:cxnLst/>
              <a:rect l="l" t="t" r="r" b="b"/>
              <a:pathLst>
                <a:path w="23705" h="2555" extrusionOk="0">
                  <a:moveTo>
                    <a:pt x="1" y="0"/>
                  </a:moveTo>
                  <a:lnTo>
                    <a:pt x="1" y="2554"/>
                  </a:lnTo>
                  <a:lnTo>
                    <a:pt x="23704" y="2554"/>
                  </a:lnTo>
                  <a:lnTo>
                    <a:pt x="23704"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 Placeholder 2">
            <a:extLst>
              <a:ext uri="{FF2B5EF4-FFF2-40B4-BE49-F238E27FC236}">
                <a16:creationId xmlns:a16="http://schemas.microsoft.com/office/drawing/2014/main" id="{EEE6064F-610A-721A-1853-500ED5990D0F}"/>
              </a:ext>
            </a:extLst>
          </p:cNvPr>
          <p:cNvSpPr>
            <a:spLocks noGrp="1"/>
          </p:cNvSpPr>
          <p:nvPr>
            <p:ph type="body" idx="1"/>
          </p:nvPr>
        </p:nvSpPr>
        <p:spPr>
          <a:xfrm>
            <a:off x="420604" y="1600200"/>
            <a:ext cx="8416216" cy="2652492"/>
          </a:xfrm>
        </p:spPr>
        <p:txBody>
          <a:bodyPr/>
          <a:lstStyle/>
          <a:p>
            <a:pPr marL="0" lvl="0" indent="0" algn="just">
              <a:lnSpc>
                <a:spcPct val="150000"/>
              </a:lnSpc>
              <a:buNone/>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Study Design    Observational</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buNone/>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Study Setting     KareXpert Hospital Information System</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buNone/>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Study Duration    01/02/2022 to 30/04/2022</a:t>
            </a:r>
          </a:p>
          <a:p>
            <a:pPr marL="0" lvl="0" indent="0" algn="just">
              <a:lnSpc>
                <a:spcPct val="150000"/>
              </a:lnSpc>
              <a:buNone/>
            </a:pPr>
            <a:r>
              <a:rPr lang="en-IN" sz="1400" dirty="0">
                <a:latin typeface="Times New Roman" panose="02020603050405020304" pitchFamily="18" charset="0"/>
                <a:ea typeface="Calibri" panose="020F0502020204030204" pitchFamily="34" charset="0"/>
                <a:cs typeface="Times New Roman" panose="02020603050405020304" pitchFamily="18" charset="0"/>
              </a:rPr>
              <a:t>Data Type    Primary- </a:t>
            </a:r>
            <a:r>
              <a:rPr lang="en-IN" sz="1400" dirty="0">
                <a:effectLst/>
                <a:latin typeface="Times New Roman" panose="02020603050405020304" pitchFamily="18" charset="0"/>
                <a:ea typeface="Calibri" panose="020F0502020204030204" pitchFamily="34" charset="0"/>
              </a:rPr>
              <a:t>tickets raised, type, frequency, created date and time, date of closure</a:t>
            </a:r>
          </a:p>
          <a:p>
            <a:pPr marL="0" lvl="0" indent="0" algn="just">
              <a:lnSpc>
                <a:spcPct val="150000"/>
              </a:lnSpc>
              <a:buNone/>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Data collection Tool :Customer Ticketing Tool(containing reports of tickets raised), Interaction with technical team</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50000"/>
              </a:lnSpc>
              <a:buNone/>
            </a:pP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Data Collection: Search strings utilized were combinations of terms:  Healthcare, IT, software, tickets, severity, software quality, maintenance, CDSS, CPOE, ticket analytics</a:t>
            </a:r>
          </a:p>
          <a:p>
            <a:pPr marL="0" lvl="0" indent="0" algn="just">
              <a:lnSpc>
                <a:spcPct val="150000"/>
              </a:lnSpc>
              <a:buNone/>
            </a:pPr>
            <a:r>
              <a:rPr lang="en-IN" sz="1400" dirty="0">
                <a:latin typeface="Times New Roman" panose="02020603050405020304" pitchFamily="18" charset="0"/>
                <a:ea typeface="Calibri" panose="020F0502020204030204" pitchFamily="34" charset="0"/>
                <a:cs typeface="Times New Roman" panose="02020603050405020304" pitchFamily="18" charset="0"/>
              </a:rPr>
              <a:t>Ethical Consideration: No identification data like name of facility (client) was collected</a:t>
            </a:r>
            <a:endParaRPr lang="en-I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8D067BB-2256-2A02-C4AE-2EC4CB0F0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spTree>
    <p:extLst>
      <p:ext uri="{BB962C8B-B14F-4D97-AF65-F5344CB8AC3E}">
        <p14:creationId xmlns:p14="http://schemas.microsoft.com/office/powerpoint/2010/main" val="29760040"/>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D8333-ACFD-8F46-FCE2-3B2FB9105B6C}"/>
              </a:ext>
            </a:extLst>
          </p:cNvPr>
          <p:cNvSpPr>
            <a:spLocks noGrp="1"/>
          </p:cNvSpPr>
          <p:nvPr>
            <p:ph type="title"/>
          </p:nvPr>
        </p:nvSpPr>
        <p:spPr/>
        <p:txBody>
          <a:bodyPr/>
          <a:lstStyle/>
          <a:p>
            <a:r>
              <a:rPr lang="en-IN" dirty="0"/>
              <a:t>Result</a:t>
            </a:r>
          </a:p>
        </p:txBody>
      </p:sp>
      <p:sp>
        <p:nvSpPr>
          <p:cNvPr id="3" name="Text Placeholder 2">
            <a:extLst>
              <a:ext uri="{FF2B5EF4-FFF2-40B4-BE49-F238E27FC236}">
                <a16:creationId xmlns:a16="http://schemas.microsoft.com/office/drawing/2014/main" id="{768AC556-38AF-A463-87FB-6E027069678C}"/>
              </a:ext>
            </a:extLst>
          </p:cNvPr>
          <p:cNvSpPr>
            <a:spLocks noGrp="1"/>
          </p:cNvSpPr>
          <p:nvPr>
            <p:ph type="body" idx="1"/>
          </p:nvPr>
        </p:nvSpPr>
        <p:spPr>
          <a:xfrm>
            <a:off x="4900153" y="1871663"/>
            <a:ext cx="4063847" cy="2557461"/>
          </a:xfrm>
        </p:spPr>
        <p:txBody>
          <a:bodyPr/>
          <a:lstStyle/>
          <a:p>
            <a:r>
              <a:rPr lang="en-IN" dirty="0">
                <a:effectLst/>
                <a:latin typeface="Times New Roman" panose="02020603050405020304" pitchFamily="18" charset="0"/>
                <a:ea typeface="Calibri" panose="020F0502020204030204" pitchFamily="34" charset="0"/>
              </a:rPr>
              <a:t>Severity Level 1/ Urgent Priority- Critical impact; resolution within one hour of notification</a:t>
            </a:r>
          </a:p>
          <a:p>
            <a:endParaRPr lang="en-IN" dirty="0">
              <a:effectLst/>
              <a:latin typeface="Times New Roman" panose="02020603050405020304" pitchFamily="18" charset="0"/>
              <a:ea typeface="Calibri" panose="020F0502020204030204" pitchFamily="34" charset="0"/>
            </a:endParaRPr>
          </a:p>
          <a:p>
            <a:r>
              <a:rPr lang="en-IN" dirty="0">
                <a:effectLst/>
                <a:latin typeface="Times New Roman" panose="02020603050405020304" pitchFamily="18" charset="0"/>
                <a:ea typeface="Calibri" panose="020F0502020204030204" pitchFamily="34" charset="0"/>
              </a:rPr>
              <a:t>Severity Level 2/ High Priority - Significant impact; resolution within two hours of notification</a:t>
            </a:r>
          </a:p>
          <a:p>
            <a:endParaRPr lang="en-IN" dirty="0">
              <a:effectLst/>
              <a:latin typeface="Times New Roman" panose="02020603050405020304" pitchFamily="18" charset="0"/>
              <a:ea typeface="Calibri" panose="020F0502020204030204" pitchFamily="34" charset="0"/>
            </a:endParaRPr>
          </a:p>
          <a:p>
            <a:r>
              <a:rPr lang="en-IN" dirty="0">
                <a:effectLst/>
                <a:latin typeface="Times New Roman" panose="02020603050405020304" pitchFamily="18" charset="0"/>
                <a:ea typeface="Calibri" panose="020F0502020204030204" pitchFamily="34" charset="0"/>
              </a:rPr>
              <a:t>Severity Level 3/ Medium Priority - Some impact; resolution within one business day of notification</a:t>
            </a:r>
          </a:p>
          <a:p>
            <a:endParaRPr lang="en-IN" dirty="0">
              <a:effectLst/>
              <a:latin typeface="Times New Roman" panose="02020603050405020304" pitchFamily="18" charset="0"/>
              <a:ea typeface="Calibri" panose="020F0502020204030204" pitchFamily="34" charset="0"/>
            </a:endParaRPr>
          </a:p>
          <a:p>
            <a:r>
              <a:rPr lang="en-IN" dirty="0">
                <a:effectLst/>
                <a:latin typeface="Times New Roman" panose="02020603050405020304" pitchFamily="18" charset="0"/>
                <a:ea typeface="Calibri" panose="020F0502020204030204" pitchFamily="34" charset="0"/>
              </a:rPr>
              <a:t>Severity Level 4/ Low Priority- Minimal impact; resolution within two to three business days of notification</a:t>
            </a:r>
          </a:p>
          <a:p>
            <a:endParaRPr lang="en-IN"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romanUcPeriod"/>
            </a:pPr>
            <a:endParaRPr lang="en-IN" dirty="0"/>
          </a:p>
        </p:txBody>
      </p:sp>
      <p:pic>
        <p:nvPicPr>
          <p:cNvPr id="5" name="Picture 4">
            <a:extLst>
              <a:ext uri="{FF2B5EF4-FFF2-40B4-BE49-F238E27FC236}">
                <a16:creationId xmlns:a16="http://schemas.microsoft.com/office/drawing/2014/main" id="{C5E93C02-62B2-24AD-AD10-F65EB3583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pic>
        <p:nvPicPr>
          <p:cNvPr id="7" name="Picture 6">
            <a:extLst>
              <a:ext uri="{FF2B5EF4-FFF2-40B4-BE49-F238E27FC236}">
                <a16:creationId xmlns:a16="http://schemas.microsoft.com/office/drawing/2014/main" id="{1F19F0A8-4FEE-17D1-1F4F-A74DD6A2D755}"/>
              </a:ext>
            </a:extLst>
          </p:cNvPr>
          <p:cNvPicPr>
            <a:picLocks noChangeAspect="1"/>
          </p:cNvPicPr>
          <p:nvPr/>
        </p:nvPicPr>
        <p:blipFill rotWithShape="1">
          <a:blip r:embed="rId4"/>
          <a:srcRect t="11270"/>
          <a:stretch/>
        </p:blipFill>
        <p:spPr bwMode="auto">
          <a:xfrm>
            <a:off x="378619" y="2000250"/>
            <a:ext cx="4729162" cy="2293281"/>
          </a:xfrm>
          <a:prstGeom prst="rect">
            <a:avLst/>
          </a:prstGeom>
          <a:ln>
            <a:solidFill>
              <a:schemeClr val="tx1"/>
            </a:solid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C2BD4FC5-21F1-152E-0A29-84FD46CA8024}"/>
              </a:ext>
            </a:extLst>
          </p:cNvPr>
          <p:cNvSpPr txBox="1"/>
          <p:nvPr/>
        </p:nvSpPr>
        <p:spPr>
          <a:xfrm>
            <a:off x="278606" y="1006377"/>
            <a:ext cx="8865394" cy="923330"/>
          </a:xfrm>
          <a:prstGeom prst="rect">
            <a:avLst/>
          </a:prstGeom>
          <a:noFill/>
        </p:spPr>
        <p:txBody>
          <a:bodyPr wrap="square" rtlCol="0">
            <a:spAutoFit/>
          </a:bodyPr>
          <a:lstStyle/>
          <a:p>
            <a:pPr marL="152400" indent="0">
              <a:buNone/>
            </a:pPr>
            <a:r>
              <a:rPr lang="en-IN"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 </a:t>
            </a:r>
            <a:r>
              <a:rPr lang="en-IN"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Analysis of Severity and Frequency of The Issues (Tickets) Raised by Customer in Various Modules of KareXpert Digital Platform</a:t>
            </a:r>
          </a:p>
          <a:p>
            <a:pPr marL="152400" indent="0">
              <a:buNone/>
            </a:pPr>
            <a:endPar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IN"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Total Number of Tickets raised from Feb to April = 736 Tickets</a:t>
            </a:r>
          </a:p>
          <a:p>
            <a:endParaRPr lang="en-IN" dirty="0"/>
          </a:p>
        </p:txBody>
      </p:sp>
    </p:spTree>
    <p:extLst>
      <p:ext uri="{BB962C8B-B14F-4D97-AF65-F5344CB8AC3E}">
        <p14:creationId xmlns:p14="http://schemas.microsoft.com/office/powerpoint/2010/main" val="316340320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2389-13BA-B123-700E-5E69C485FE7F}"/>
              </a:ext>
            </a:extLst>
          </p:cNvPr>
          <p:cNvSpPr>
            <a:spLocks noGrp="1"/>
          </p:cNvSpPr>
          <p:nvPr>
            <p:ph type="title"/>
          </p:nvPr>
        </p:nvSpPr>
        <p:spPr/>
        <p:txBody>
          <a:bodyPr/>
          <a:lstStyle/>
          <a:p>
            <a:r>
              <a:rPr lang="en-IN" dirty="0"/>
              <a:t>Result</a:t>
            </a:r>
          </a:p>
        </p:txBody>
      </p:sp>
      <p:pic>
        <p:nvPicPr>
          <p:cNvPr id="5" name="Picture 4">
            <a:extLst>
              <a:ext uri="{FF2B5EF4-FFF2-40B4-BE49-F238E27FC236}">
                <a16:creationId xmlns:a16="http://schemas.microsoft.com/office/drawing/2014/main" id="{D8ECCBA0-EFBF-64F4-2382-DBB66E8FA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pic>
        <p:nvPicPr>
          <p:cNvPr id="6" name="Picture 5" descr="Calendar&#10;&#10;Description automatically generated">
            <a:extLst>
              <a:ext uri="{FF2B5EF4-FFF2-40B4-BE49-F238E27FC236}">
                <a16:creationId xmlns:a16="http://schemas.microsoft.com/office/drawing/2014/main" id="{B9E0DA19-C103-A416-AAD7-25AD7546776A}"/>
              </a:ext>
            </a:extLst>
          </p:cNvPr>
          <p:cNvPicPr>
            <a:picLocks noChangeAspect="1"/>
          </p:cNvPicPr>
          <p:nvPr/>
        </p:nvPicPr>
        <p:blipFill rotWithShape="1">
          <a:blip r:embed="rId4"/>
          <a:srcRect t="3704"/>
          <a:stretch/>
        </p:blipFill>
        <p:spPr bwMode="auto">
          <a:xfrm>
            <a:off x="275737" y="880150"/>
            <a:ext cx="8592525" cy="4211897"/>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461836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2389-13BA-B123-700E-5E69C485FE7F}"/>
              </a:ext>
            </a:extLst>
          </p:cNvPr>
          <p:cNvSpPr>
            <a:spLocks noGrp="1"/>
          </p:cNvSpPr>
          <p:nvPr>
            <p:ph type="title"/>
          </p:nvPr>
        </p:nvSpPr>
        <p:spPr/>
        <p:txBody>
          <a:bodyPr/>
          <a:lstStyle/>
          <a:p>
            <a:r>
              <a:rPr lang="en-IN" dirty="0"/>
              <a:t>Result</a:t>
            </a:r>
          </a:p>
        </p:txBody>
      </p:sp>
      <p:sp>
        <p:nvSpPr>
          <p:cNvPr id="3" name="Text Placeholder 2">
            <a:extLst>
              <a:ext uri="{FF2B5EF4-FFF2-40B4-BE49-F238E27FC236}">
                <a16:creationId xmlns:a16="http://schemas.microsoft.com/office/drawing/2014/main" id="{F44C323A-6B11-A264-C8D4-787B6E3098C0}"/>
              </a:ext>
            </a:extLst>
          </p:cNvPr>
          <p:cNvSpPr>
            <a:spLocks noGrp="1"/>
          </p:cNvSpPr>
          <p:nvPr>
            <p:ph type="body" idx="1"/>
          </p:nvPr>
        </p:nvSpPr>
        <p:spPr>
          <a:xfrm>
            <a:off x="311700" y="1152475"/>
            <a:ext cx="8448797" cy="1419275"/>
          </a:xfrm>
        </p:spPr>
        <p:txBody>
          <a:bodyPr/>
          <a:lstStyle/>
          <a:p>
            <a:pPr marL="152400" indent="0">
              <a:buNone/>
            </a:pPr>
            <a:r>
              <a:rPr lang="en-IN" dirty="0">
                <a:cs typeface="Times New Roman" panose="02020603050405020304" pitchFamily="18" charset="0"/>
              </a:rPr>
              <a:t>II</a:t>
            </a:r>
            <a:r>
              <a:rPr lang="en-IN" sz="1100" dirty="0">
                <a:cs typeface="Times New Roman" panose="02020603050405020304" pitchFamily="18" charset="0"/>
              </a:rPr>
              <a:t>.     </a:t>
            </a:r>
            <a:r>
              <a:rPr lang="en-IN"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Analyse The Time Taken to Close the Tickets in The Existing Software Maintenance Process</a:t>
            </a:r>
          </a:p>
          <a:p>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Total Number of Tickets Resolved from Feb to April = 280 Tickets</a:t>
            </a:r>
          </a:p>
          <a:p>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Tickets raised by sources: </a:t>
            </a:r>
          </a:p>
          <a:p>
            <a:pPr>
              <a:buFont typeface="Wingdings" panose="05000000000000000000" pitchFamily="2" charset="2"/>
              <a:buChar char="v"/>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Phone- 61.48%</a:t>
            </a:r>
          </a:p>
          <a:p>
            <a:pPr>
              <a:buFont typeface="Wingdings" panose="05000000000000000000" pitchFamily="2" charset="2"/>
              <a:buChar char="v"/>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Portal- 37.81%</a:t>
            </a:r>
          </a:p>
          <a:p>
            <a:endParaRPr lang="en-IN"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IN"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52400" indent="0">
              <a:buNone/>
            </a:pPr>
            <a:endParaRPr lang="en-IN"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52400" indent="0">
              <a:buNone/>
            </a:pPr>
            <a:endParaRPr lang="en-IN"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52400" indent="0">
              <a:buNone/>
            </a:pP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pPr>
              <a:buFont typeface="+mj-lt"/>
              <a:buAutoNum type="romanUcPeriod"/>
            </a:pPr>
            <a:endParaRPr lang="en-IN" dirty="0"/>
          </a:p>
        </p:txBody>
      </p:sp>
      <p:pic>
        <p:nvPicPr>
          <p:cNvPr id="5" name="Picture 4">
            <a:extLst>
              <a:ext uri="{FF2B5EF4-FFF2-40B4-BE49-F238E27FC236}">
                <a16:creationId xmlns:a16="http://schemas.microsoft.com/office/drawing/2014/main" id="{D8ECCBA0-EFBF-64F4-2382-DBB66E8FA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51453"/>
            <a:ext cx="1450181" cy="682599"/>
          </a:xfrm>
          <a:prstGeom prst="rect">
            <a:avLst/>
          </a:prstGeom>
        </p:spPr>
      </p:pic>
      <p:pic>
        <p:nvPicPr>
          <p:cNvPr id="6" name="Picture 5" descr="Table&#10;&#10;Description automatically generated">
            <a:extLst>
              <a:ext uri="{FF2B5EF4-FFF2-40B4-BE49-F238E27FC236}">
                <a16:creationId xmlns:a16="http://schemas.microsoft.com/office/drawing/2014/main" id="{51F97BA3-FBAC-F5B2-BCD1-0DA283A590C1}"/>
              </a:ext>
            </a:extLst>
          </p:cNvPr>
          <p:cNvPicPr>
            <a:picLocks noChangeAspect="1"/>
          </p:cNvPicPr>
          <p:nvPr/>
        </p:nvPicPr>
        <p:blipFill rotWithShape="1">
          <a:blip r:embed="rId3"/>
          <a:srcRect t="17328"/>
          <a:stretch/>
        </p:blipFill>
        <p:spPr bwMode="auto">
          <a:xfrm>
            <a:off x="546430" y="3051652"/>
            <a:ext cx="3860959" cy="1856105"/>
          </a:xfrm>
          <a:prstGeom prst="rect">
            <a:avLst/>
          </a:prstGeom>
          <a:ln>
            <a:solidFill>
              <a:schemeClr val="tx1"/>
            </a:solidFill>
          </a:ln>
          <a:extLst>
            <a:ext uri="{53640926-AAD7-44D8-BBD7-CCE9431645EC}">
              <a14:shadowObscured xmlns:a14="http://schemas.microsoft.com/office/drawing/2010/main"/>
            </a:ext>
          </a:extLst>
        </p:spPr>
      </p:pic>
      <p:graphicFrame>
        <p:nvGraphicFramePr>
          <p:cNvPr id="4" name="Table 3">
            <a:extLst>
              <a:ext uri="{FF2B5EF4-FFF2-40B4-BE49-F238E27FC236}">
                <a16:creationId xmlns:a16="http://schemas.microsoft.com/office/drawing/2014/main" id="{F573153F-E769-CBDA-B366-A75A1842454D}"/>
              </a:ext>
            </a:extLst>
          </p:cNvPr>
          <p:cNvGraphicFramePr>
            <a:graphicFrameLocks noGrp="1"/>
          </p:cNvGraphicFramePr>
          <p:nvPr>
            <p:extLst>
              <p:ext uri="{D42A27DB-BD31-4B8C-83A1-F6EECF244321}">
                <p14:modId xmlns:p14="http://schemas.microsoft.com/office/powerpoint/2010/main" val="360417621"/>
              </p:ext>
            </p:extLst>
          </p:nvPr>
        </p:nvGraphicFramePr>
        <p:xfrm>
          <a:off x="4642119" y="1786925"/>
          <a:ext cx="4118378" cy="3120832"/>
        </p:xfrm>
        <a:graphic>
          <a:graphicData uri="http://schemas.openxmlformats.org/drawingml/2006/table">
            <a:tbl>
              <a:tblPr firstRow="1" firstCol="1" bandRow="1">
                <a:tableStyleId>{C4B1156A-380E-4F78-BDF5-A606A8083BF9}</a:tableStyleId>
              </a:tblPr>
              <a:tblGrid>
                <a:gridCol w="1153722">
                  <a:extLst>
                    <a:ext uri="{9D8B030D-6E8A-4147-A177-3AD203B41FA5}">
                      <a16:colId xmlns:a16="http://schemas.microsoft.com/office/drawing/2014/main" val="2567453421"/>
                    </a:ext>
                  </a:extLst>
                </a:gridCol>
                <a:gridCol w="978693">
                  <a:extLst>
                    <a:ext uri="{9D8B030D-6E8A-4147-A177-3AD203B41FA5}">
                      <a16:colId xmlns:a16="http://schemas.microsoft.com/office/drawing/2014/main" val="1946278801"/>
                    </a:ext>
                  </a:extLst>
                </a:gridCol>
                <a:gridCol w="1121569">
                  <a:extLst>
                    <a:ext uri="{9D8B030D-6E8A-4147-A177-3AD203B41FA5}">
                      <a16:colId xmlns:a16="http://schemas.microsoft.com/office/drawing/2014/main" val="2800050396"/>
                    </a:ext>
                  </a:extLst>
                </a:gridCol>
                <a:gridCol w="864394">
                  <a:extLst>
                    <a:ext uri="{9D8B030D-6E8A-4147-A177-3AD203B41FA5}">
                      <a16:colId xmlns:a16="http://schemas.microsoft.com/office/drawing/2014/main" val="1109256374"/>
                    </a:ext>
                  </a:extLst>
                </a:gridCol>
              </a:tblGrid>
              <a:tr h="358928">
                <a:tc>
                  <a:txBody>
                    <a:bodyPr/>
                    <a:lstStyle/>
                    <a:p>
                      <a:pPr>
                        <a:lnSpc>
                          <a:spcPct val="107000"/>
                        </a:lnSpc>
                        <a:spcAft>
                          <a:spcPts val="800"/>
                        </a:spcAft>
                      </a:pPr>
                      <a:r>
                        <a:rPr lang="en-IN" sz="700" dirty="0">
                          <a:effectLst/>
                        </a:rPr>
                        <a:t>Module Name</a:t>
                      </a:r>
                      <a:endParaRPr lang="en-IN"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Resolved Tickets (%)</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Module Name</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Resolved Tickets (%)</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41314374"/>
                  </a:ext>
                </a:extLst>
              </a:tr>
              <a:tr h="210140">
                <a:tc>
                  <a:txBody>
                    <a:bodyPr/>
                    <a:lstStyle/>
                    <a:p>
                      <a:pPr>
                        <a:lnSpc>
                          <a:spcPct val="107000"/>
                        </a:lnSpc>
                        <a:spcAft>
                          <a:spcPts val="800"/>
                        </a:spcAft>
                      </a:pPr>
                      <a:r>
                        <a:rPr lang="en-IN" sz="700" b="0" dirty="0">
                          <a:effectLst/>
                        </a:rPr>
                        <a:t>Not Defined</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0.36%</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dirty="0">
                          <a:effectLst/>
                        </a:rPr>
                        <a:t>LIS</a:t>
                      </a:r>
                      <a:endParaRPr lang="en-IN"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11.39%</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1139763840"/>
                  </a:ext>
                </a:extLst>
              </a:tr>
              <a:tr h="200125">
                <a:tc>
                  <a:txBody>
                    <a:bodyPr/>
                    <a:lstStyle/>
                    <a:p>
                      <a:pPr>
                        <a:lnSpc>
                          <a:spcPct val="107000"/>
                        </a:lnSpc>
                        <a:spcAft>
                          <a:spcPts val="800"/>
                        </a:spcAft>
                      </a:pPr>
                      <a:r>
                        <a:rPr lang="en-IN" sz="700" b="0" dirty="0">
                          <a:effectLst/>
                        </a:rPr>
                        <a:t>Alert &amp; Notification</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0.71%</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MIS Reports</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6.76%</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1304587202"/>
                  </a:ext>
                </a:extLst>
              </a:tr>
              <a:tr h="200125">
                <a:tc>
                  <a:txBody>
                    <a:bodyPr/>
                    <a:lstStyle/>
                    <a:p>
                      <a:pPr>
                        <a:lnSpc>
                          <a:spcPct val="107000"/>
                        </a:lnSpc>
                        <a:spcAft>
                          <a:spcPts val="800"/>
                        </a:spcAft>
                      </a:pPr>
                      <a:r>
                        <a:rPr lang="en-IN" sz="700" b="0" dirty="0">
                          <a:effectLst/>
                        </a:rPr>
                        <a:t>Android MobileApp</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0.71%</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MRD</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dirty="0">
                          <a:effectLst/>
                        </a:rPr>
                        <a:t>0.71%</a:t>
                      </a:r>
                      <a:endParaRPr lang="en-IN"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3965060397"/>
                  </a:ext>
                </a:extLst>
              </a:tr>
              <a:tr h="210140">
                <a:tc>
                  <a:txBody>
                    <a:bodyPr/>
                    <a:lstStyle/>
                    <a:p>
                      <a:pPr>
                        <a:lnSpc>
                          <a:spcPct val="107000"/>
                        </a:lnSpc>
                        <a:spcAft>
                          <a:spcPts val="800"/>
                        </a:spcAft>
                      </a:pPr>
                      <a:r>
                        <a:rPr lang="en-IN" sz="700" b="0" dirty="0">
                          <a:effectLst/>
                        </a:rPr>
                        <a:t>Appointment</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3.20%</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OP Billing</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12.46%</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2688959069"/>
                  </a:ext>
                </a:extLst>
              </a:tr>
              <a:tr h="200125">
                <a:tc>
                  <a:txBody>
                    <a:bodyPr/>
                    <a:lstStyle/>
                    <a:p>
                      <a:pPr>
                        <a:lnSpc>
                          <a:spcPct val="107000"/>
                        </a:lnSpc>
                        <a:spcAft>
                          <a:spcPts val="800"/>
                        </a:spcAft>
                      </a:pPr>
                      <a:r>
                        <a:rPr lang="en-IN" sz="700" b="0" dirty="0">
                          <a:effectLst/>
                        </a:rPr>
                        <a:t>Day care</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1.42%</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dirty="0">
                          <a:effectLst/>
                        </a:rPr>
                        <a:t>Others</a:t>
                      </a:r>
                      <a:endParaRPr lang="en-IN"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0.71%</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1745606227"/>
                  </a:ext>
                </a:extLst>
              </a:tr>
              <a:tr h="200125">
                <a:tc>
                  <a:txBody>
                    <a:bodyPr/>
                    <a:lstStyle/>
                    <a:p>
                      <a:pPr>
                        <a:lnSpc>
                          <a:spcPct val="107000"/>
                        </a:lnSpc>
                        <a:spcAft>
                          <a:spcPts val="800"/>
                        </a:spcAft>
                      </a:pPr>
                      <a:r>
                        <a:rPr lang="en-IN" sz="700" b="0">
                          <a:effectLst/>
                        </a:rPr>
                        <a:t>Diet Management</a:t>
                      </a:r>
                      <a:endParaRPr lang="en-IN" sz="700" b="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0.36%</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Package Master</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0.71%</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3235876683"/>
                  </a:ext>
                </a:extLst>
              </a:tr>
              <a:tr h="200125">
                <a:tc>
                  <a:txBody>
                    <a:bodyPr/>
                    <a:lstStyle/>
                    <a:p>
                      <a:pPr>
                        <a:lnSpc>
                          <a:spcPct val="107000"/>
                        </a:lnSpc>
                        <a:spcAft>
                          <a:spcPts val="800"/>
                        </a:spcAft>
                      </a:pPr>
                      <a:r>
                        <a:rPr lang="en-IN" sz="700" b="0" dirty="0">
                          <a:effectLst/>
                        </a:rPr>
                        <a:t>Digital Onboarding</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0.36%</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Patient Portal</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0.36%</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2461443613"/>
                  </a:ext>
                </a:extLst>
              </a:tr>
              <a:tr h="200125">
                <a:tc>
                  <a:txBody>
                    <a:bodyPr/>
                    <a:lstStyle/>
                    <a:p>
                      <a:pPr>
                        <a:lnSpc>
                          <a:spcPct val="107000"/>
                        </a:lnSpc>
                        <a:spcAft>
                          <a:spcPts val="800"/>
                        </a:spcAft>
                      </a:pPr>
                      <a:r>
                        <a:rPr lang="en-IN" sz="700" b="0">
                          <a:effectLst/>
                        </a:rPr>
                        <a:t>Emergency</a:t>
                      </a:r>
                      <a:endParaRPr lang="en-IN" sz="700" b="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1.78%</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Pharmacy (OP/IP)</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5.34%</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3778351587"/>
                  </a:ext>
                </a:extLst>
              </a:tr>
              <a:tr h="200125">
                <a:tc>
                  <a:txBody>
                    <a:bodyPr/>
                    <a:lstStyle/>
                    <a:p>
                      <a:pPr>
                        <a:lnSpc>
                          <a:spcPct val="107000"/>
                        </a:lnSpc>
                        <a:spcAft>
                          <a:spcPts val="800"/>
                        </a:spcAft>
                      </a:pPr>
                      <a:r>
                        <a:rPr lang="en-IN" sz="700" b="0" dirty="0">
                          <a:effectLst/>
                        </a:rPr>
                        <a:t>EMR/EHR</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23.49%</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RBAC (User Roles)</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0.36%</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3683518762"/>
                  </a:ext>
                </a:extLst>
              </a:tr>
              <a:tr h="200125">
                <a:tc>
                  <a:txBody>
                    <a:bodyPr/>
                    <a:lstStyle/>
                    <a:p>
                      <a:pPr>
                        <a:lnSpc>
                          <a:spcPct val="107000"/>
                        </a:lnSpc>
                        <a:spcAft>
                          <a:spcPts val="800"/>
                        </a:spcAft>
                      </a:pPr>
                      <a:r>
                        <a:rPr lang="en-IN" sz="700" b="0" dirty="0">
                          <a:effectLst/>
                        </a:rPr>
                        <a:t>Facility Masters</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9.25%</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Registration</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2.14%</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166872023"/>
                  </a:ext>
                </a:extLst>
              </a:tr>
              <a:tr h="200125">
                <a:tc>
                  <a:txBody>
                    <a:bodyPr/>
                    <a:lstStyle/>
                    <a:p>
                      <a:pPr>
                        <a:lnSpc>
                          <a:spcPct val="107000"/>
                        </a:lnSpc>
                        <a:spcAft>
                          <a:spcPts val="800"/>
                        </a:spcAft>
                      </a:pPr>
                      <a:r>
                        <a:rPr lang="en-IN" sz="700" b="0" dirty="0">
                          <a:effectLst/>
                        </a:rPr>
                        <a:t>Inventory &amp; SCM</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3.20%</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RIS/Packs</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0.71%</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3684135355"/>
                  </a:ext>
                </a:extLst>
              </a:tr>
              <a:tr h="200125">
                <a:tc>
                  <a:txBody>
                    <a:bodyPr/>
                    <a:lstStyle/>
                    <a:p>
                      <a:pPr>
                        <a:lnSpc>
                          <a:spcPct val="107000"/>
                        </a:lnSpc>
                        <a:spcAft>
                          <a:spcPts val="800"/>
                        </a:spcAft>
                      </a:pPr>
                      <a:r>
                        <a:rPr lang="en-IN" sz="700" b="0" dirty="0">
                          <a:effectLst/>
                        </a:rPr>
                        <a:t>IP Billing</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10.68%</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Telemedicine</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0.36%</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1881482071"/>
                  </a:ext>
                </a:extLst>
              </a:tr>
              <a:tr h="165440">
                <a:tc>
                  <a:txBody>
                    <a:bodyPr/>
                    <a:lstStyle/>
                    <a:p>
                      <a:pPr>
                        <a:lnSpc>
                          <a:spcPct val="107000"/>
                        </a:lnSpc>
                        <a:spcAft>
                          <a:spcPts val="800"/>
                        </a:spcAft>
                      </a:pPr>
                      <a:r>
                        <a:rPr lang="en-IN" sz="700" b="0" dirty="0">
                          <a:effectLst/>
                        </a:rPr>
                        <a:t>IPD(ADT)</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1.42%</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Template Master</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0.71%</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3275940611"/>
                  </a:ext>
                </a:extLst>
              </a:tr>
              <a:tr h="174934">
                <a:tc>
                  <a:txBody>
                    <a:bodyPr/>
                    <a:lstStyle/>
                    <a:p>
                      <a:pPr>
                        <a:lnSpc>
                          <a:spcPct val="107000"/>
                        </a:lnSpc>
                        <a:spcAft>
                          <a:spcPts val="800"/>
                        </a:spcAft>
                      </a:pPr>
                      <a:r>
                        <a:rPr lang="en-IN" sz="700" b="0" dirty="0">
                          <a:effectLst/>
                        </a:rPr>
                        <a:t>LIMS</a:t>
                      </a:r>
                      <a:endParaRPr lang="en-IN"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a:effectLst/>
                        </a:rPr>
                        <a:t>0.36%</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nSpc>
                          <a:spcPct val="107000"/>
                        </a:lnSpc>
                        <a:spcAft>
                          <a:spcPts val="800"/>
                        </a:spcAft>
                      </a:pPr>
                      <a:r>
                        <a:rPr lang="en-IN" sz="700">
                          <a:effectLst/>
                        </a:rPr>
                        <a:t> </a:t>
                      </a:r>
                      <a:endParaRPr lang="en-IN" sz="70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tc>
                  <a:txBody>
                    <a:bodyPr/>
                    <a:lstStyle/>
                    <a:p>
                      <a:pPr algn="ctr">
                        <a:lnSpc>
                          <a:spcPct val="107000"/>
                        </a:lnSpc>
                        <a:spcAft>
                          <a:spcPts val="800"/>
                        </a:spcAft>
                      </a:pPr>
                      <a:r>
                        <a:rPr lang="en-IN" sz="700" dirty="0">
                          <a:effectLst/>
                        </a:rPr>
                        <a:t> </a:t>
                      </a:r>
                      <a:endParaRPr lang="en-IN"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5714" marR="45714" marT="0" marB="0" anchor="ctr"/>
                </a:tc>
                <a:extLst>
                  <a:ext uri="{0D108BD9-81ED-4DB2-BD59-A6C34878D82A}">
                    <a16:rowId xmlns:a16="http://schemas.microsoft.com/office/drawing/2014/main" val="2318375740"/>
                  </a:ext>
                </a:extLst>
              </a:tr>
            </a:tbl>
          </a:graphicData>
        </a:graphic>
      </p:graphicFrame>
    </p:spTree>
    <p:extLst>
      <p:ext uri="{BB962C8B-B14F-4D97-AF65-F5344CB8AC3E}">
        <p14:creationId xmlns:p14="http://schemas.microsoft.com/office/powerpoint/2010/main" val="3068662222"/>
      </p:ext>
    </p:extLst>
  </p:cSld>
  <p:clrMapOvr>
    <a:masterClrMapping/>
  </p:clrMapOvr>
  <p:transition spd="slow">
    <p:wipe/>
  </p:transition>
</p:sld>
</file>

<file path=ppt/theme/theme1.xml><?xml version="1.0" encoding="utf-8"?>
<a:theme xmlns:a="http://schemas.openxmlformats.org/drawingml/2006/main" name="Project Manager's Dream Monthly Report Infographics by Slidesgo">
  <a:themeElements>
    <a:clrScheme name="Simple Light">
      <a:dk1>
        <a:srgbClr val="000000"/>
      </a:dk1>
      <a:lt1>
        <a:srgbClr val="FFFFFF"/>
      </a:lt1>
      <a:dk2>
        <a:srgbClr val="595959"/>
      </a:dk2>
      <a:lt2>
        <a:srgbClr val="F7F7F7"/>
      </a:lt2>
      <a:accent1>
        <a:srgbClr val="C8DDA4"/>
      </a:accent1>
      <a:accent2>
        <a:srgbClr val="B2D9AB"/>
      </a:accent2>
      <a:accent3>
        <a:srgbClr val="87BC9E"/>
      </a:accent3>
      <a:accent4>
        <a:srgbClr val="395B8E"/>
      </a:accent4>
      <a:accent5>
        <a:srgbClr val="1C3B6A"/>
      </a:accent5>
      <a:accent6>
        <a:srgbClr val="1C3B6A"/>
      </a:accent6>
      <a:hlink>
        <a:srgbClr val="1C3B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993</TotalTime>
  <Words>2051</Words>
  <Application>Microsoft Office PowerPoint</Application>
  <PresentationFormat>On-screen Show (16:9)</PresentationFormat>
  <Paragraphs>224</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Roboto</vt:lpstr>
      <vt:lpstr>Fira Sans Extra Condensed</vt:lpstr>
      <vt:lpstr>Calibri</vt:lpstr>
      <vt:lpstr>Fira Sans Extra Condensed Medium</vt:lpstr>
      <vt:lpstr>Times New Roman</vt:lpstr>
      <vt:lpstr>Open Sans</vt:lpstr>
      <vt:lpstr>Arial</vt:lpstr>
      <vt:lpstr>Wingdings</vt:lpstr>
      <vt:lpstr>Project Manager's Dream Monthly Report Infographics by Slidesgo</vt:lpstr>
      <vt:lpstr>Healthcare Software Maintenance in a Medium sized Healthcare IT organization through Analysis of Tickets Severity</vt:lpstr>
      <vt:lpstr>Screenshot of Approval</vt:lpstr>
      <vt:lpstr>Introduction</vt:lpstr>
      <vt:lpstr>Introduction</vt:lpstr>
      <vt:lpstr>Objectives of the study</vt:lpstr>
      <vt:lpstr>Methodology</vt:lpstr>
      <vt:lpstr>Result</vt:lpstr>
      <vt:lpstr>Result</vt:lpstr>
      <vt:lpstr>Result</vt:lpstr>
      <vt:lpstr>PowerPoint Presentation</vt:lpstr>
      <vt:lpstr>Result</vt:lpstr>
      <vt:lpstr>Discussion</vt:lpstr>
      <vt:lpstr>Limitations of the study</vt:lpstr>
      <vt:lpstr>Suggestions to the organization where study was conducted</vt:lpstr>
      <vt:lpstr>Conclusion</vt:lpstr>
      <vt:lpstr>References</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Software Maintenance in a Medium sized Healthcare IT organization through Analysis of Tickets Severity</dc:title>
  <cp:lastModifiedBy>Mansi Bhargava</cp:lastModifiedBy>
  <cp:revision>19</cp:revision>
  <dcterms:modified xsi:type="dcterms:W3CDTF">2022-06-21T04:22:25Z</dcterms:modified>
</cp:coreProperties>
</file>