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57" r:id="rId4"/>
    <p:sldId id="258" r:id="rId5"/>
    <p:sldId id="286" r:id="rId6"/>
    <p:sldId id="287" r:id="rId7"/>
    <p:sldId id="288" r:id="rId8"/>
    <p:sldId id="260" r:id="rId9"/>
    <p:sldId id="259" r:id="rId10"/>
    <p:sldId id="261" r:id="rId11"/>
    <p:sldId id="262" r:id="rId12"/>
    <p:sldId id="263" r:id="rId13"/>
    <p:sldId id="264" r:id="rId14"/>
    <p:sldId id="277" r:id="rId15"/>
    <p:sldId id="289" r:id="rId16"/>
    <p:sldId id="278" r:id="rId17"/>
    <p:sldId id="279" r:id="rId18"/>
    <p:sldId id="280" r:id="rId19"/>
    <p:sldId id="282" r:id="rId20"/>
    <p:sldId id="265" r:id="rId21"/>
    <p:sldId id="283" r:id="rId22"/>
    <p:sldId id="266" r:id="rId23"/>
    <p:sldId id="284" r:id="rId24"/>
    <p:sldId id="285" r:id="rId25"/>
    <p:sldId id="267" r:id="rId26"/>
    <p:sldId id="273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u="sng" dirty="0">
                <a:solidFill>
                  <a:srgbClr val="002060"/>
                </a:solidFill>
              </a:rPr>
              <a:t>No of Surgical Procedures </a:t>
            </a:r>
            <a:r>
              <a:rPr lang="en-US" sz="1600" b="1" i="0" u="sng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600" b="1" i="0" u="sng" strike="noStrike" kern="1200" spc="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Venkateshwar</a:t>
            </a:r>
            <a:r>
              <a:rPr lang="en-US" sz="1600" b="1" u="sng" dirty="0">
                <a:solidFill>
                  <a:srgbClr val="002060"/>
                </a:solidFill>
              </a:rPr>
              <a:t> Hospital, </a:t>
            </a:r>
            <a:r>
              <a:rPr lang="en-US" sz="1600" b="1" u="sng" dirty="0" err="1">
                <a:solidFill>
                  <a:srgbClr val="002060"/>
                </a:solidFill>
              </a:rPr>
              <a:t>Dwarka</a:t>
            </a:r>
            <a:r>
              <a:rPr lang="en-US" sz="1600" b="1" u="sng" baseline="0" dirty="0">
                <a:solidFill>
                  <a:srgbClr val="002060"/>
                </a:solidFill>
              </a:rPr>
              <a:t> </a:t>
            </a:r>
            <a:r>
              <a:rPr lang="en-US" sz="1600" b="1" u="sng" dirty="0">
                <a:solidFill>
                  <a:srgbClr val="002060"/>
                </a:solidFill>
              </a:rPr>
              <a:t>during first wave of </a:t>
            </a:r>
            <a:r>
              <a:rPr lang="en-US" sz="1600" b="1" u="sng" dirty="0" smtClean="0">
                <a:solidFill>
                  <a:srgbClr val="002060"/>
                </a:solidFill>
              </a:rPr>
              <a:t>Covid-19 (Jul-Nov 2020)</a:t>
            </a:r>
            <a:endParaRPr lang="en-US" sz="1600" b="1" u="sng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009319334670286"/>
          <c:y val="2.3319082782743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No 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Sheet3!$B$2:$B$4</c:f>
              <c:numCache>
                <c:formatCode>General</c:formatCode>
                <c:ptCount val="3"/>
                <c:pt idx="0">
                  <c:v>2741</c:v>
                </c:pt>
                <c:pt idx="1">
                  <c:v>2314</c:v>
                </c:pt>
                <c:pt idx="2">
                  <c:v>2806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282728"/>
        <c:axId val="309283904"/>
      </c:barChart>
      <c:catAx>
        <c:axId val="309282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83904"/>
        <c:crosses val="autoZero"/>
        <c:auto val="1"/>
        <c:lblAlgn val="ctr"/>
        <c:lblOffset val="100"/>
        <c:noMultiLvlLbl val="0"/>
      </c:catAx>
      <c:valAx>
        <c:axId val="30928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8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>
                <a:solidFill>
                  <a:srgbClr val="002060"/>
                </a:solidFill>
              </a:rPr>
              <a:t>No of Surgical Procedures </a:t>
            </a:r>
            <a:r>
              <a:rPr lang="en-US" sz="1800" b="1" i="0" u="sng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800" b="1" i="0" u="sng" strike="noStrike" kern="1200" spc="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Venkateshwar</a:t>
            </a:r>
            <a:r>
              <a:rPr lang="en-US" sz="1800" b="1" u="sng" dirty="0">
                <a:solidFill>
                  <a:srgbClr val="002060"/>
                </a:solidFill>
              </a:rPr>
              <a:t> Hospital, </a:t>
            </a:r>
            <a:r>
              <a:rPr lang="en-US" sz="1800" b="1" u="sng" dirty="0" err="1">
                <a:solidFill>
                  <a:srgbClr val="002060"/>
                </a:solidFill>
              </a:rPr>
              <a:t>Dwarka</a:t>
            </a:r>
            <a:r>
              <a:rPr lang="en-US" sz="1800" b="1" u="sng" dirty="0">
                <a:solidFill>
                  <a:srgbClr val="002060"/>
                </a:solidFill>
              </a:rPr>
              <a:t> during the Second Wave of </a:t>
            </a:r>
            <a:r>
              <a:rPr lang="en-US" sz="1800" b="1" u="sng" dirty="0" smtClean="0">
                <a:solidFill>
                  <a:srgbClr val="002060"/>
                </a:solidFill>
              </a:rPr>
              <a:t>Covid-19    (April-Jun</a:t>
            </a:r>
            <a:r>
              <a:rPr lang="en-US" sz="1800" b="1" u="sng" baseline="0" dirty="0" smtClean="0">
                <a:solidFill>
                  <a:srgbClr val="002060"/>
                </a:solidFill>
              </a:rPr>
              <a:t> 2021)</a:t>
            </a:r>
            <a:endParaRPr lang="en-US" sz="1800" b="1" u="sng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06177461624859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No of Procedures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Sheet2!$B$2:$B$4</c:f>
              <c:numCache>
                <c:formatCode>General</c:formatCode>
                <c:ptCount val="3"/>
                <c:pt idx="0">
                  <c:v>1791</c:v>
                </c:pt>
                <c:pt idx="1">
                  <c:v>333</c:v>
                </c:pt>
                <c:pt idx="2">
                  <c:v>917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058472"/>
        <c:axId val="383062392"/>
      </c:barChart>
      <c:catAx>
        <c:axId val="383058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2392"/>
        <c:crosses val="autoZero"/>
        <c:auto val="1"/>
        <c:lblAlgn val="ctr"/>
        <c:lblOffset val="100"/>
        <c:noMultiLvlLbl val="0"/>
      </c:catAx>
      <c:valAx>
        <c:axId val="3830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5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sng" dirty="0">
                <a:solidFill>
                  <a:srgbClr val="002060"/>
                </a:solidFill>
              </a:rPr>
              <a:t>No of Surgical Procedures </a:t>
            </a:r>
            <a:r>
              <a:rPr lang="en-US" sz="1800" b="1" i="0" u="sng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1800" b="1" i="0" u="sng" strike="noStrike" kern="1200" spc="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Venkateshwar</a:t>
            </a:r>
            <a:r>
              <a:rPr lang="en-US" sz="1800" b="1" u="sng" dirty="0">
                <a:solidFill>
                  <a:srgbClr val="002060"/>
                </a:solidFill>
              </a:rPr>
              <a:t> Hospital during third Wave of </a:t>
            </a:r>
            <a:r>
              <a:rPr lang="en-US" sz="1800" b="1" u="sng" dirty="0" smtClean="0">
                <a:solidFill>
                  <a:srgbClr val="002060"/>
                </a:solidFill>
              </a:rPr>
              <a:t>Covid-19           (Jan-Feb 2022)</a:t>
            </a:r>
            <a:endParaRPr lang="en-US" sz="1800" b="1" u="sng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377360017497812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No of Surgical Procedures during Third wave of Covid-19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Sheet4!$B$2:$B$5</c:f>
              <c:numCache>
                <c:formatCode>General</c:formatCode>
                <c:ptCount val="4"/>
                <c:pt idx="0">
                  <c:v>1041</c:v>
                </c:pt>
                <c:pt idx="1">
                  <c:v>1091</c:v>
                </c:pt>
                <c:pt idx="2">
                  <c:v>980</c:v>
                </c:pt>
                <c:pt idx="3">
                  <c:v>928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060040"/>
        <c:axId val="383061216"/>
      </c:barChart>
      <c:catAx>
        <c:axId val="383060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1216"/>
        <c:crosses val="autoZero"/>
        <c:auto val="1"/>
        <c:lblAlgn val="ctr"/>
        <c:lblOffset val="100"/>
        <c:noMultiLvlLbl val="0"/>
      </c:catAx>
      <c:valAx>
        <c:axId val="3830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 of Cases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>
                <a:solidFill>
                  <a:srgbClr val="002060"/>
                </a:solidFill>
              </a:rPr>
              <a:t>No of Surgeries in Major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Specialialities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i="0" u="sng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2000" b="1" i="0" u="sng" strike="noStrike" kern="1200" spc="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Venkateshwar</a:t>
            </a:r>
            <a:r>
              <a:rPr lang="en-US" sz="2000" b="1" u="sng" dirty="0">
                <a:solidFill>
                  <a:srgbClr val="002060"/>
                </a:solidFill>
              </a:rPr>
              <a:t> Hospital</a:t>
            </a:r>
            <a:r>
              <a:rPr lang="en-US" sz="2000" b="1" u="sng" baseline="0" dirty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during</a:t>
            </a:r>
            <a:r>
              <a:rPr lang="en-US" sz="2000" b="1" u="sng" baseline="0" dirty="0">
                <a:solidFill>
                  <a:srgbClr val="002060"/>
                </a:solidFill>
              </a:rPr>
              <a:t> first Wave of Covid-19</a:t>
            </a:r>
            <a:endParaRPr lang="en-US" sz="2000" b="1" u="sng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Sheet5!$B$2:$K$2</c:f>
              <c:numCache>
                <c:formatCode>General</c:formatCode>
                <c:ptCount val="10"/>
                <c:pt idx="0">
                  <c:v>583</c:v>
                </c:pt>
                <c:pt idx="1">
                  <c:v>469</c:v>
                </c:pt>
                <c:pt idx="2">
                  <c:v>127</c:v>
                </c:pt>
                <c:pt idx="3">
                  <c:v>166</c:v>
                </c:pt>
                <c:pt idx="4">
                  <c:v>166</c:v>
                </c:pt>
                <c:pt idx="5">
                  <c:v>462</c:v>
                </c:pt>
                <c:pt idx="6">
                  <c:v>369</c:v>
                </c:pt>
                <c:pt idx="7">
                  <c:v>81</c:v>
                </c:pt>
                <c:pt idx="8">
                  <c:v>107</c:v>
                </c:pt>
                <c:pt idx="9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Sheet5!$B$3:$K$3</c:f>
              <c:numCache>
                <c:formatCode>General</c:formatCode>
                <c:ptCount val="10"/>
                <c:pt idx="0">
                  <c:v>571</c:v>
                </c:pt>
                <c:pt idx="1">
                  <c:v>354</c:v>
                </c:pt>
                <c:pt idx="2">
                  <c:v>139</c:v>
                </c:pt>
                <c:pt idx="3">
                  <c:v>90</c:v>
                </c:pt>
                <c:pt idx="4">
                  <c:v>149</c:v>
                </c:pt>
                <c:pt idx="5">
                  <c:v>337</c:v>
                </c:pt>
                <c:pt idx="6">
                  <c:v>341</c:v>
                </c:pt>
                <c:pt idx="7">
                  <c:v>50</c:v>
                </c:pt>
                <c:pt idx="8">
                  <c:v>62</c:v>
                </c:pt>
                <c:pt idx="9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Sheet5!$B$4:$K$4</c:f>
              <c:numCache>
                <c:formatCode>General</c:formatCode>
                <c:ptCount val="10"/>
                <c:pt idx="0">
                  <c:v>646</c:v>
                </c:pt>
                <c:pt idx="1">
                  <c:v>440</c:v>
                </c:pt>
                <c:pt idx="2">
                  <c:v>197</c:v>
                </c:pt>
                <c:pt idx="3">
                  <c:v>160</c:v>
                </c:pt>
                <c:pt idx="4">
                  <c:v>129</c:v>
                </c:pt>
                <c:pt idx="5">
                  <c:v>450</c:v>
                </c:pt>
                <c:pt idx="6">
                  <c:v>376</c:v>
                </c:pt>
                <c:pt idx="7">
                  <c:v>78</c:v>
                </c:pt>
                <c:pt idx="8">
                  <c:v>123</c:v>
                </c:pt>
                <c:pt idx="9">
                  <c:v>54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059648"/>
        <c:axId val="383060432"/>
      </c:barChart>
      <c:catAx>
        <c:axId val="3830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0432"/>
        <c:crosses val="autoZero"/>
        <c:auto val="1"/>
        <c:lblAlgn val="ctr"/>
        <c:lblOffset val="100"/>
        <c:noMultiLvlLbl val="0"/>
      </c:catAx>
      <c:valAx>
        <c:axId val="38306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>
                <a:solidFill>
                  <a:srgbClr val="002060"/>
                </a:solidFill>
              </a:rPr>
              <a:t>No of Surgeries</a:t>
            </a:r>
            <a:r>
              <a:rPr lang="en-US" sz="2000" b="1" u="sng" baseline="0" dirty="0">
                <a:solidFill>
                  <a:srgbClr val="002060"/>
                </a:solidFill>
              </a:rPr>
              <a:t> in Major </a:t>
            </a:r>
            <a:r>
              <a:rPr lang="en-US" sz="2000" b="1" u="sng" baseline="0" dirty="0" err="1" smtClean="0">
                <a:solidFill>
                  <a:srgbClr val="002060"/>
                </a:solidFill>
              </a:rPr>
              <a:t>Specialialities</a:t>
            </a:r>
            <a:r>
              <a:rPr lang="en-US" sz="2000" b="1" u="sng" baseline="0" dirty="0" smtClean="0">
                <a:solidFill>
                  <a:srgbClr val="002060"/>
                </a:solidFill>
              </a:rPr>
              <a:t> </a:t>
            </a:r>
            <a:r>
              <a:rPr lang="en-US" sz="2000" b="1" i="0" u="sng" strike="noStrike" kern="1200" spc="0" baseline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</a:t>
            </a:r>
            <a:r>
              <a:rPr lang="en-US" sz="2000" b="1" i="0" u="sng" strike="noStrike" kern="1200" spc="0" baseline="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Venkateshwar</a:t>
            </a:r>
            <a:r>
              <a:rPr lang="en-US" sz="2000" b="1" u="sng" baseline="0" dirty="0">
                <a:solidFill>
                  <a:srgbClr val="002060"/>
                </a:solidFill>
              </a:rPr>
              <a:t> Hospital during Second Wave of Covid-19</a:t>
            </a:r>
            <a:endParaRPr lang="en-US" sz="2000" b="1" u="sng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Sheet6!$B$2:$K$2</c:f>
              <c:numCache>
                <c:formatCode>General</c:formatCode>
                <c:ptCount val="10"/>
                <c:pt idx="0">
                  <c:v>398</c:v>
                </c:pt>
                <c:pt idx="1">
                  <c:v>287</c:v>
                </c:pt>
                <c:pt idx="2">
                  <c:v>39</c:v>
                </c:pt>
                <c:pt idx="3">
                  <c:v>108</c:v>
                </c:pt>
                <c:pt idx="4">
                  <c:v>109</c:v>
                </c:pt>
                <c:pt idx="5">
                  <c:v>316</c:v>
                </c:pt>
                <c:pt idx="6">
                  <c:v>243</c:v>
                </c:pt>
                <c:pt idx="7">
                  <c:v>53</c:v>
                </c:pt>
                <c:pt idx="8">
                  <c:v>43</c:v>
                </c:pt>
                <c:pt idx="9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Sheet6!$A$3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Sheet6!$B$3:$K$3</c:f>
              <c:numCache>
                <c:formatCode>General</c:formatCode>
                <c:ptCount val="10"/>
                <c:pt idx="0">
                  <c:v>229</c:v>
                </c:pt>
                <c:pt idx="1">
                  <c:v>103</c:v>
                </c:pt>
                <c:pt idx="2">
                  <c:v>53</c:v>
                </c:pt>
                <c:pt idx="3">
                  <c:v>20</c:v>
                </c:pt>
                <c:pt idx="4">
                  <c:v>37</c:v>
                </c:pt>
                <c:pt idx="5">
                  <c:v>55</c:v>
                </c:pt>
                <c:pt idx="6">
                  <c:v>105</c:v>
                </c:pt>
                <c:pt idx="7">
                  <c:v>0</c:v>
                </c:pt>
                <c:pt idx="8">
                  <c:v>20</c:v>
                </c:pt>
                <c:pt idx="9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Sheet6!$A$4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Sheet6!$B$4:$K$4</c:f>
              <c:numCache>
                <c:formatCode>General</c:formatCode>
                <c:ptCount val="10"/>
                <c:pt idx="0">
                  <c:v>184</c:v>
                </c:pt>
                <c:pt idx="1">
                  <c:v>130</c:v>
                </c:pt>
                <c:pt idx="2">
                  <c:v>47</c:v>
                </c:pt>
                <c:pt idx="3">
                  <c:v>47</c:v>
                </c:pt>
                <c:pt idx="4">
                  <c:v>50</c:v>
                </c:pt>
                <c:pt idx="5">
                  <c:v>124</c:v>
                </c:pt>
                <c:pt idx="6">
                  <c:v>121</c:v>
                </c:pt>
                <c:pt idx="7">
                  <c:v>24</c:v>
                </c:pt>
                <c:pt idx="8">
                  <c:v>33</c:v>
                </c:pt>
                <c:pt idx="9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3064744"/>
        <c:axId val="383063176"/>
      </c:barChart>
      <c:catAx>
        <c:axId val="38306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3176"/>
        <c:crosses val="autoZero"/>
        <c:auto val="1"/>
        <c:lblAlgn val="ctr"/>
        <c:lblOffset val="100"/>
        <c:noMultiLvlLbl val="0"/>
      </c:catAx>
      <c:valAx>
        <c:axId val="38306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64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>
                <a:solidFill>
                  <a:srgbClr val="002060"/>
                </a:solidFill>
              </a:rPr>
              <a:t>No of Surgeries in </a:t>
            </a:r>
            <a:r>
              <a:rPr lang="en-US" sz="2000" b="1" u="sng" dirty="0" smtClean="0">
                <a:solidFill>
                  <a:srgbClr val="002060"/>
                </a:solidFill>
              </a:rPr>
              <a:t>Major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Specialialities</a:t>
            </a:r>
            <a:r>
              <a:rPr 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en-US" sz="2000" b="1" u="sng" dirty="0">
                <a:solidFill>
                  <a:srgbClr val="002060"/>
                </a:solidFill>
              </a:rPr>
              <a:t>at </a:t>
            </a:r>
            <a:r>
              <a:rPr lang="en-US" sz="2000" b="1" u="sng" dirty="0" err="1">
                <a:solidFill>
                  <a:srgbClr val="002060"/>
                </a:solidFill>
              </a:rPr>
              <a:t>Venkateshwar</a:t>
            </a:r>
            <a:r>
              <a:rPr lang="en-US" sz="2000" b="1" u="sng" dirty="0">
                <a:solidFill>
                  <a:srgbClr val="002060"/>
                </a:solidFill>
              </a:rPr>
              <a:t> Hospital during third Wave of Covid-19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Sheet7!$B$2:$K$2</c:f>
              <c:numCache>
                <c:formatCode>General</c:formatCode>
                <c:ptCount val="10"/>
                <c:pt idx="0">
                  <c:v>233</c:v>
                </c:pt>
                <c:pt idx="1">
                  <c:v>140</c:v>
                </c:pt>
                <c:pt idx="2">
                  <c:v>34</c:v>
                </c:pt>
                <c:pt idx="3">
                  <c:v>61</c:v>
                </c:pt>
                <c:pt idx="4">
                  <c:v>64</c:v>
                </c:pt>
                <c:pt idx="5">
                  <c:v>151</c:v>
                </c:pt>
                <c:pt idx="6">
                  <c:v>161</c:v>
                </c:pt>
                <c:pt idx="7">
                  <c:v>28</c:v>
                </c:pt>
                <c:pt idx="8">
                  <c:v>26</c:v>
                </c:pt>
                <c:pt idx="9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Sheet7!$A$3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Sheet7!$B$3:$K$3</c:f>
              <c:numCache>
                <c:formatCode>General</c:formatCode>
                <c:ptCount val="10"/>
                <c:pt idx="0">
                  <c:v>199</c:v>
                </c:pt>
                <c:pt idx="1">
                  <c:v>153</c:v>
                </c:pt>
                <c:pt idx="2">
                  <c:v>28</c:v>
                </c:pt>
                <c:pt idx="3">
                  <c:v>62</c:v>
                </c:pt>
                <c:pt idx="4">
                  <c:v>49</c:v>
                </c:pt>
                <c:pt idx="5">
                  <c:v>201</c:v>
                </c:pt>
                <c:pt idx="6">
                  <c:v>131</c:v>
                </c:pt>
                <c:pt idx="7">
                  <c:v>38</c:v>
                </c:pt>
                <c:pt idx="8">
                  <c:v>64</c:v>
                </c:pt>
                <c:pt idx="9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Sheet7!$A$4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Sheet7!$B$4:$K$4</c:f>
              <c:numCache>
                <c:formatCode>General</c:formatCode>
                <c:ptCount val="10"/>
                <c:pt idx="0">
                  <c:v>215</c:v>
                </c:pt>
                <c:pt idx="1">
                  <c:v>142</c:v>
                </c:pt>
                <c:pt idx="2">
                  <c:v>68</c:v>
                </c:pt>
                <c:pt idx="3">
                  <c:v>62</c:v>
                </c:pt>
                <c:pt idx="4">
                  <c:v>66</c:v>
                </c:pt>
                <c:pt idx="5">
                  <c:v>150</c:v>
                </c:pt>
                <c:pt idx="6">
                  <c:v>126</c:v>
                </c:pt>
                <c:pt idx="7">
                  <c:v>22</c:v>
                </c:pt>
                <c:pt idx="8">
                  <c:v>29</c:v>
                </c:pt>
                <c:pt idx="9">
                  <c:v>16</c:v>
                </c:pt>
              </c:numCache>
            </c:numRef>
          </c:val>
        </c:ser>
        <c:ser>
          <c:idx val="3"/>
          <c:order val="3"/>
          <c:tx>
            <c:strRef>
              <c:f>Sheet7!$A$5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Sheet7!$B$1:$K$1</c:f>
              <c:strCache>
                <c:ptCount val="10"/>
                <c:pt idx="0">
                  <c:v>Obs/Gynae</c:v>
                </c:pt>
                <c:pt idx="1">
                  <c:v>Orthopedic</c:v>
                </c:pt>
                <c:pt idx="2">
                  <c:v>CTVS</c:v>
                </c:pt>
                <c:pt idx="3">
                  <c:v>ENT</c:v>
                </c:pt>
                <c:pt idx="4">
                  <c:v>Surgical Oncology</c:v>
                </c:pt>
                <c:pt idx="5">
                  <c:v>General Surgery</c:v>
                </c:pt>
                <c:pt idx="6">
                  <c:v>Urology and Renal Transplant</c:v>
                </c:pt>
                <c:pt idx="7">
                  <c:v>Ophthalmology</c:v>
                </c:pt>
                <c:pt idx="8">
                  <c:v>Gastroenterology</c:v>
                </c:pt>
                <c:pt idx="9">
                  <c:v>Plastic Surgery</c:v>
                </c:pt>
              </c:strCache>
            </c:strRef>
          </c:cat>
          <c:val>
            <c:numRef>
              <c:f>Sheet7!$B$5:$K$5</c:f>
              <c:numCache>
                <c:formatCode>General</c:formatCode>
                <c:ptCount val="10"/>
                <c:pt idx="0">
                  <c:v>173</c:v>
                </c:pt>
                <c:pt idx="1">
                  <c:v>136</c:v>
                </c:pt>
                <c:pt idx="2">
                  <c:v>57</c:v>
                </c:pt>
                <c:pt idx="3">
                  <c:v>60</c:v>
                </c:pt>
                <c:pt idx="4">
                  <c:v>36</c:v>
                </c:pt>
                <c:pt idx="5">
                  <c:v>138</c:v>
                </c:pt>
                <c:pt idx="6">
                  <c:v>108</c:v>
                </c:pt>
                <c:pt idx="7">
                  <c:v>36</c:v>
                </c:pt>
                <c:pt idx="8">
                  <c:v>57</c:v>
                </c:pt>
                <c:pt idx="9">
                  <c:v>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84296"/>
        <c:axId val="309278024"/>
      </c:barChart>
      <c:catAx>
        <c:axId val="30928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78024"/>
        <c:crosses val="autoZero"/>
        <c:auto val="1"/>
        <c:lblAlgn val="ctr"/>
        <c:lblOffset val="100"/>
        <c:noMultiLvlLbl val="0"/>
      </c:catAx>
      <c:valAx>
        <c:axId val="30927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8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sng" strike="noStrike" kern="1200" spc="0" baseline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b="1" i="0" u="sng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lang="en-US" sz="2000" b="1" i="0" u="sng" baseline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OT (in Hrs) at Venkareshwar Hospital, Dwarka</a:t>
            </a:r>
            <a:endParaRPr lang="en-US" sz="2000" b="1" i="0" u="sng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>
          <a:softEdge rad="63500"/>
        </a:effectLst>
      </c:spPr>
      <c:txPr>
        <a:bodyPr rot="0" spcFirstLastPara="1" vertOverflow="ellipsis" vert="horz" wrap="square" anchor="ctr" anchorCtr="1"/>
        <a:lstStyle/>
        <a:p>
          <a:pPr algn="ctr">
            <a:defRPr sz="2000" b="1" i="0" u="sng" strike="noStrike" kern="1200" spc="0" baseline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Sheet8!$B$2:$M$2</c:f>
              <c:numCache>
                <c:formatCode>General</c:formatCode>
                <c:ptCount val="12"/>
                <c:pt idx="0">
                  <c:v>963</c:v>
                </c:pt>
                <c:pt idx="1">
                  <c:v>927</c:v>
                </c:pt>
                <c:pt idx="2">
                  <c:v>941</c:v>
                </c:pt>
                <c:pt idx="3">
                  <c:v>952</c:v>
                </c:pt>
                <c:pt idx="4">
                  <c:v>956</c:v>
                </c:pt>
                <c:pt idx="5">
                  <c:v>1072</c:v>
                </c:pt>
                <c:pt idx="6">
                  <c:v>983</c:v>
                </c:pt>
                <c:pt idx="7">
                  <c:v>971</c:v>
                </c:pt>
                <c:pt idx="8">
                  <c:v>904</c:v>
                </c:pt>
                <c:pt idx="9">
                  <c:v>943</c:v>
                </c:pt>
                <c:pt idx="10">
                  <c:v>960</c:v>
                </c:pt>
                <c:pt idx="11">
                  <c:v>949</c:v>
                </c:pt>
              </c:numCache>
            </c:numRef>
          </c:val>
        </c:ser>
        <c:ser>
          <c:idx val="1"/>
          <c:order val="1"/>
          <c:tx>
            <c:strRef>
              <c:f>Sheet8!$A$3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Sheet8!$B$3:$M$3</c:f>
              <c:numCache>
                <c:formatCode>General</c:formatCode>
                <c:ptCount val="12"/>
                <c:pt idx="0">
                  <c:v>959</c:v>
                </c:pt>
                <c:pt idx="1">
                  <c:v>898</c:v>
                </c:pt>
                <c:pt idx="2">
                  <c:v>780</c:v>
                </c:pt>
                <c:pt idx="3">
                  <c:v>251</c:v>
                </c:pt>
                <c:pt idx="4">
                  <c:v>541</c:v>
                </c:pt>
                <c:pt idx="5">
                  <c:v>560</c:v>
                </c:pt>
                <c:pt idx="6">
                  <c:v>759</c:v>
                </c:pt>
                <c:pt idx="7">
                  <c:v>822</c:v>
                </c:pt>
                <c:pt idx="8">
                  <c:v>915</c:v>
                </c:pt>
                <c:pt idx="9">
                  <c:v>1054</c:v>
                </c:pt>
                <c:pt idx="10">
                  <c:v>933</c:v>
                </c:pt>
                <c:pt idx="11">
                  <c:v>891</c:v>
                </c:pt>
              </c:numCache>
            </c:numRef>
          </c:val>
        </c:ser>
        <c:ser>
          <c:idx val="2"/>
          <c:order val="2"/>
          <c:tx>
            <c:strRef>
              <c:f>Sheet8!$A$4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Sheet8!$B$4:$M$4</c:f>
              <c:numCache>
                <c:formatCode>General</c:formatCode>
                <c:ptCount val="12"/>
                <c:pt idx="0">
                  <c:v>903</c:v>
                </c:pt>
                <c:pt idx="1">
                  <c:v>871</c:v>
                </c:pt>
                <c:pt idx="2">
                  <c:v>1050</c:v>
                </c:pt>
                <c:pt idx="3">
                  <c:v>653</c:v>
                </c:pt>
                <c:pt idx="4">
                  <c:v>275</c:v>
                </c:pt>
                <c:pt idx="5">
                  <c:v>695</c:v>
                </c:pt>
                <c:pt idx="6">
                  <c:v>1029</c:v>
                </c:pt>
                <c:pt idx="7">
                  <c:v>999</c:v>
                </c:pt>
                <c:pt idx="8">
                  <c:v>1016</c:v>
                </c:pt>
                <c:pt idx="9">
                  <c:v>1144</c:v>
                </c:pt>
                <c:pt idx="10">
                  <c:v>950</c:v>
                </c:pt>
                <c:pt idx="11">
                  <c:v>1069</c:v>
                </c:pt>
              </c:numCache>
            </c:numRef>
          </c:val>
        </c:ser>
        <c:ser>
          <c:idx val="3"/>
          <c:order val="3"/>
          <c:tx>
            <c:strRef>
              <c:f>Sheet8!$A$5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Sheet8!$B$1:$M$1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Sheet8!$B$5:$M$5</c:f>
              <c:numCache>
                <c:formatCode>General</c:formatCode>
                <c:ptCount val="12"/>
                <c:pt idx="0">
                  <c:v>674</c:v>
                </c:pt>
                <c:pt idx="1">
                  <c:v>944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9279984"/>
        <c:axId val="309280376"/>
      </c:barChart>
      <c:catAx>
        <c:axId val="30927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Monthwise utilisation of OT</a:t>
                </a:r>
              </a:p>
            </c:rich>
          </c:tx>
          <c:layout>
            <c:manualLayout>
              <c:xMode val="edge"/>
              <c:yMode val="edge"/>
              <c:x val="0.34339243308872108"/>
              <c:y val="0.89187352796822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80376"/>
        <c:crosses val="autoZero"/>
        <c:auto val="1"/>
        <c:lblAlgn val="ctr"/>
        <c:lblOffset val="100"/>
        <c:noMultiLvlLbl val="0"/>
      </c:catAx>
      <c:valAx>
        <c:axId val="30928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(in Hrs)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27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28-06-2022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28-06-2022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28-06-2022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28-06-2022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28-06-2022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t>28-06-2022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doi.org/10.1016/j.ijsu.2020.05.022" TargetMode="External"/><Relationship Id="rId7" Type="http://schemas.openxmlformats.org/officeDocument/2006/relationships/hyperlink" Target="https://coronabeds.jantasamvad.org/" TargetMode="External"/><Relationship Id="rId2" Type="http://schemas.openxmlformats.org/officeDocument/2006/relationships/hyperlink" Target="https://doi.org/10.1016/S1470-2045(21)0049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vid19.who.int/" TargetMode="External"/><Relationship Id="rId5" Type="http://schemas.openxmlformats.org/officeDocument/2006/relationships/hyperlink" Target="https://doi.org/10.1002/bjs.11746" TargetMode="External"/><Relationship Id="rId4" Type="http://schemas.openxmlformats.org/officeDocument/2006/relationships/hyperlink" Target="https://doi.org/10.1007/s12262-020-02443-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core/lw/2.0/html/tileshop_pmc/tileshop_pmc_inline.html?title=Click%20on%20image%20to%20zoom&amp;p=PMC3&amp;id=7214340_gr1_lrg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2262-020-02443-0/figures/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link.springer.com/article/10.1007/s12262-020-02443-0/figures/5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8" y="991767"/>
            <a:ext cx="12091916" cy="3168769"/>
          </a:xfrm>
        </p:spPr>
        <p:txBody>
          <a:bodyPr>
            <a:normAutofit/>
          </a:bodyPr>
          <a:lstStyle/>
          <a:p>
            <a:r>
              <a:rPr lang="en-IN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OT Utilization and Impact on Major Surgeries due to Covid-19 </a:t>
            </a:r>
            <a:br>
              <a:rPr lang="en-IN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br>
              <a:rPr lang="en-IN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Venkateshwar Hospital, Dwarka</a:t>
            </a:r>
            <a:endParaRPr lang="en-IN" sz="4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968" y="4571999"/>
            <a:ext cx="10848832" cy="1992573"/>
          </a:xfrm>
        </p:spPr>
        <p:txBody>
          <a:bodyPr>
            <a:noAutofit/>
          </a:bodyPr>
          <a:lstStyle/>
          <a:p>
            <a:r>
              <a:rPr lang="en-IN" sz="2800" b="1" i="1" u="sng" dirty="0" smtClean="0">
                <a:solidFill>
                  <a:srgbClr val="00B0F0"/>
                </a:solidFill>
              </a:rPr>
              <a:t>Under the guidance of</a:t>
            </a:r>
          </a:p>
          <a:p>
            <a:r>
              <a:rPr lang="en-IN" sz="2800" b="1" dirty="0" smtClean="0">
                <a:solidFill>
                  <a:srgbClr val="7030A0"/>
                </a:solidFill>
              </a:rPr>
              <a:t>Dr </a:t>
            </a:r>
            <a:r>
              <a:rPr lang="en-IN" sz="2800" b="1" dirty="0">
                <a:solidFill>
                  <a:srgbClr val="7030A0"/>
                </a:solidFill>
              </a:rPr>
              <a:t>N</a:t>
            </a:r>
            <a:r>
              <a:rPr lang="en-IN" sz="2800" b="1" dirty="0" smtClean="0">
                <a:solidFill>
                  <a:srgbClr val="7030A0"/>
                </a:solidFill>
              </a:rPr>
              <a:t>ikita Sabherwal</a:t>
            </a:r>
          </a:p>
          <a:p>
            <a:r>
              <a:rPr lang="en-IN" sz="2800" b="1" dirty="0" smtClean="0">
                <a:solidFill>
                  <a:srgbClr val="7030A0"/>
                </a:solidFill>
              </a:rPr>
              <a:t>Associate Professor </a:t>
            </a:r>
          </a:p>
          <a:p>
            <a:r>
              <a:rPr lang="en-IN" sz="2800" b="1" dirty="0" smtClean="0">
                <a:solidFill>
                  <a:srgbClr val="7030A0"/>
                </a:solidFill>
              </a:rPr>
              <a:t>IIHMR, Delhi</a:t>
            </a:r>
            <a:endParaRPr lang="en-IN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2251881" cy="10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91" y="1555927"/>
            <a:ext cx="11267365" cy="4979618"/>
          </a:xfrm>
        </p:spPr>
        <p:txBody>
          <a:bodyPr>
            <a:normAutofit/>
          </a:bodyPr>
          <a:lstStyle/>
          <a:p>
            <a:pPr algn="just"/>
            <a:r>
              <a:rPr lang="en-IN" sz="3200" b="1" u="sng" dirty="0" smtClean="0">
                <a:solidFill>
                  <a:srgbClr val="C00000"/>
                </a:solidFill>
              </a:rPr>
              <a:t>Expected Outcome</a:t>
            </a:r>
          </a:p>
          <a:p>
            <a:pPr marL="0" indent="0" algn="just">
              <a:buNone/>
            </a:pPr>
            <a:endParaRPr lang="en-IN" sz="24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Whether proper and judicious scheduling of cases have been carried out.</a:t>
            </a:r>
          </a:p>
          <a:p>
            <a:pPr marL="457200" lvl="1" indent="0" algn="just">
              <a:buNone/>
            </a:pPr>
            <a:endParaRPr lang="en-IN" dirty="0" smtClean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Whether time take to carry out surgeries reduced or increased due to pandemic.</a:t>
            </a:r>
          </a:p>
          <a:p>
            <a:pPr marL="457200" lvl="1" indent="0" algn="just">
              <a:buNone/>
            </a:pPr>
            <a:endParaRPr lang="en-IN" dirty="0" smtClean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 Whether cancellation of surgeries affect utilization of OTs.</a:t>
            </a:r>
          </a:p>
          <a:p>
            <a:pPr marL="457200" lvl="1" indent="0" algn="just">
              <a:buNone/>
            </a:pPr>
            <a:endParaRPr lang="en-IN" dirty="0" smtClean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Importance of streamlining of work flow and standardization of surgical procedures.</a:t>
            </a:r>
          </a:p>
          <a:p>
            <a:pPr marL="457200" lvl="1" indent="0" algn="just">
              <a:buNone/>
            </a:pPr>
            <a:endParaRPr lang="en-IN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963003" cy="9239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8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958826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2019869" cy="9507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6" b="11210"/>
          <a:stretch/>
        </p:blipFill>
        <p:spPr bwMode="auto">
          <a:xfrm>
            <a:off x="2545777" y="1085634"/>
            <a:ext cx="5184140" cy="210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80392743"/>
              </p:ext>
            </p:extLst>
          </p:nvPr>
        </p:nvGraphicFramePr>
        <p:xfrm>
          <a:off x="5390866" y="3624874"/>
          <a:ext cx="6482686" cy="313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692" y="3188754"/>
            <a:ext cx="6811596" cy="4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2066021" cy="972474"/>
          </a:xfrm>
          <a:prstGeom prst="rect">
            <a:avLst/>
          </a:prstGeom>
        </p:spPr>
      </p:pic>
      <p:pic>
        <p:nvPicPr>
          <p:cNvPr id="8" name="Picture 7" descr="C:\Users\Naveen\Desktop\dissertation\Screenshot 2022-05-30 125625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7750" b="29774"/>
          <a:stretch/>
        </p:blipFill>
        <p:spPr bwMode="auto">
          <a:xfrm>
            <a:off x="3514848" y="840419"/>
            <a:ext cx="4452620" cy="2612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1899667"/>
              </p:ext>
            </p:extLst>
          </p:nvPr>
        </p:nvGraphicFramePr>
        <p:xfrm>
          <a:off x="5308979" y="3653790"/>
          <a:ext cx="6333655" cy="320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9978" y="3374779"/>
            <a:ext cx="6811596" cy="45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15152" cy="8543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Naveen\Desktop\dissertation\Screenshot 2022-05-30 17465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5" y="999655"/>
            <a:ext cx="5425440" cy="207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430" y="3068821"/>
            <a:ext cx="6811596" cy="451459"/>
          </a:xfrm>
          <a:prstGeom prst="rect">
            <a:avLst/>
          </a:prstGeom>
        </p:spPr>
      </p:pic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89558643"/>
              </p:ext>
            </p:extLst>
          </p:nvPr>
        </p:nvGraphicFramePr>
        <p:xfrm>
          <a:off x="5472332" y="3520280"/>
          <a:ext cx="59467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883391" cy="8865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638" y="1044662"/>
            <a:ext cx="12078269" cy="5835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Specialties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in which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surgical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procedures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being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carried out at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Venkateshwar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Hospital,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Dwarka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: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Surgical Oncology.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General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Orthopedics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Urology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and renal transplant.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Obstetrics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&amp; Gynecological Surgery.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Gastrointestinal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Neuro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Ophthalmology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Cardiothoracic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Liver Transplant Surgery.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Dental.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Geriatric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Surgery.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Pediatric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and Neonatal Surgery.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ENT and Cochlear Implant Surgery.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marL="1200150" lvl="2" indent="-2857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Plastic Surgery</a:t>
            </a: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4180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602103" cy="7541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1531" y="-58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wise distribution of Surgeries at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Venkateshwar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Hospital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04" y="1267483"/>
            <a:ext cx="7145131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15152" cy="8543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92051089"/>
              </p:ext>
            </p:extLst>
          </p:nvPr>
        </p:nvGraphicFramePr>
        <p:xfrm>
          <a:off x="2347415" y="1037230"/>
          <a:ext cx="8229600" cy="562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734877" cy="8166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41278962"/>
              </p:ext>
            </p:extLst>
          </p:nvPr>
        </p:nvGraphicFramePr>
        <p:xfrm>
          <a:off x="1836093" y="1105469"/>
          <a:ext cx="9203807" cy="562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7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931629" cy="9092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72421531"/>
              </p:ext>
            </p:extLst>
          </p:nvPr>
        </p:nvGraphicFramePr>
        <p:xfrm>
          <a:off x="1931629" y="1146412"/>
          <a:ext cx="9109410" cy="57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8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01504" cy="8479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973" y="23814"/>
            <a:ext cx="10515600" cy="816604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31326845"/>
              </p:ext>
            </p:extLst>
          </p:nvPr>
        </p:nvGraphicFramePr>
        <p:xfrm>
          <a:off x="2033516" y="996287"/>
          <a:ext cx="8868945" cy="565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3" y="0"/>
            <a:ext cx="10515600" cy="859809"/>
          </a:xfrm>
        </p:spPr>
        <p:txBody>
          <a:bodyPr/>
          <a:lstStyle/>
          <a:p>
            <a:pPr algn="ctr"/>
            <a:r>
              <a:rPr lang="en-IN" b="1" u="sng" dirty="0" smtClean="0"/>
              <a:t>SCREENSHOT OF APPROVAL</a:t>
            </a:r>
            <a:endParaRPr lang="en-IN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00" y="789091"/>
            <a:ext cx="5563376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78" y="1349376"/>
            <a:ext cx="11199125" cy="537897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Surgical Procedures being carried out at Venkateshwar Hospital have reduced significantly in Year 2020 and 2021.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Surgeries were comparatively more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second wave  from April 21 to Jun 21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relation to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wave from Jul 20 to Nov 20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remaining months.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During third wave the reduction was less as compare to first and second wave.</a:t>
            </a:r>
          </a:p>
          <a:p>
            <a:pPr algn="just"/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Specialities which were less effected due to pandemic :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N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Gynae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CTVS.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Surgical Oncology.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Urology and Renal Transplant. 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805068" cy="8496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24803" y="23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1965278" cy="92505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5844" y="238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6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52428"/>
            <a:ext cx="11568332" cy="5543794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</a:rPr>
              <a:t>Specialities</a:t>
            </a:r>
            <a:r>
              <a:rPr lang="en-US" sz="3200" dirty="0" smtClean="0">
                <a:solidFill>
                  <a:srgbClr val="002060"/>
                </a:solidFill>
              </a:rPr>
              <a:t> which were most effected: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ENT and Cochlear Implant Surgery.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General Surgery.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Ophthalmology.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Plastic Surgery.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   Number of Hours OT Utilization was reduced in first and second </a:t>
            </a:r>
            <a:r>
              <a:rPr lang="en-US" sz="3200" dirty="0" err="1" smtClean="0">
                <a:solidFill>
                  <a:srgbClr val="002060"/>
                </a:solidFill>
              </a:rPr>
              <a:t>Covid</a:t>
            </a:r>
            <a:r>
              <a:rPr lang="en-US" sz="3200" dirty="0" smtClean="0">
                <a:solidFill>
                  <a:srgbClr val="002060"/>
                </a:solidFill>
              </a:rPr>
              <a:t> waves with reduction up to 74% and 71% respectively during surge in Cases.  </a:t>
            </a:r>
            <a:endParaRPr lang="en-US" sz="3200" dirty="0">
              <a:solidFill>
                <a:srgbClr val="002060"/>
              </a:solidFill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  During third wave the reduction was only 10-15%.</a:t>
            </a:r>
          </a:p>
          <a:p>
            <a:pPr marL="0" indent="0" algn="just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pPr algn="just"/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62" y="1349047"/>
            <a:ext cx="11349251" cy="53247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</a:rPr>
              <a:t> Prioritization of Surgical Procedures to be done in consideration with patients’ demand and availability of resources.</a:t>
            </a:r>
          </a:p>
          <a:p>
            <a:pPr marL="0" indent="0" algn="just">
              <a:buNone/>
            </a:pPr>
            <a:endParaRPr lang="en-IN" sz="15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  Effect on postponing of  surgeries with primarily result to be examined.  </a:t>
            </a:r>
          </a:p>
          <a:p>
            <a:pPr marL="0" indent="0" algn="just">
              <a:buNone/>
            </a:pPr>
            <a:endParaRPr lang="en-IN" sz="15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Feasibility of alternate approaches that do not necessitate OTs.</a:t>
            </a:r>
          </a:p>
          <a:p>
            <a:pPr marL="0" indent="0" algn="just">
              <a:buNone/>
            </a:pPr>
            <a:endParaRPr lang="en-IN" sz="15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Presence of co-morbidities and elevated risk of complications.</a:t>
            </a:r>
          </a:p>
          <a:p>
            <a:pPr marL="0" indent="0" algn="just">
              <a:buNone/>
            </a:pPr>
            <a:endParaRPr lang="en-IN" sz="13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Surgical teams to encourage phone or video consultations wherever possible and cancel non-essential follow ups.</a:t>
            </a:r>
          </a:p>
          <a:p>
            <a:pPr marL="0" indent="0" algn="just">
              <a:buNone/>
            </a:pPr>
            <a:endParaRPr lang="en-IN" sz="12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Daily conferences should be held to examine workload on OTs and approaches to deal with backlog. </a:t>
            </a:r>
          </a:p>
          <a:p>
            <a:pPr marL="0" indent="0" algn="just">
              <a:buNone/>
            </a:pPr>
            <a:endParaRPr lang="en-IN" sz="14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Dedicated ‘clean’ and ‘dirty’ Operating Rooms to prevent spread of infection.</a:t>
            </a:r>
          </a:p>
          <a:p>
            <a:pPr marL="0" indent="0" algn="just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4"/>
            <a:ext cx="1644599" cy="7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E54A9D-4B6F-6671-1709-E2CF6435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4"/>
            <a:ext cx="1818565" cy="8559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815" y="1201004"/>
            <a:ext cx="11764370" cy="53499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Surgical consent to be customized to avoid face-to-face contact using online documents.</a:t>
            </a:r>
          </a:p>
          <a:p>
            <a:pPr marL="0" indent="0" algn="just">
              <a:buNone/>
            </a:pPr>
            <a:endParaRPr lang="en-US" sz="9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Create a coherent leadership team and frequent communication processes to reduce rumors and false information about Covid-19.</a:t>
            </a:r>
          </a:p>
          <a:p>
            <a:pPr marL="0" indent="0" algn="just">
              <a:buNone/>
            </a:pPr>
            <a:endParaRPr lang="en-US" sz="8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  Administrative jobs for clinical staff to be reduced so that medical professionals are available for surgical procedures.</a:t>
            </a:r>
          </a:p>
          <a:p>
            <a:pPr marL="0" indent="0" algn="just"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Staff should obtain complete epidemiologic history of patients including recent travel history.</a:t>
            </a:r>
          </a:p>
          <a:p>
            <a:pPr marL="0" indent="0" algn="just">
              <a:buNone/>
            </a:pPr>
            <a:endParaRPr lang="en-US" sz="11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Adherence to follow guidelines for using personal hygiene to restrict spread of infection.</a:t>
            </a:r>
          </a:p>
          <a:p>
            <a:pPr marL="0" indent="0" algn="just"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 Hospitals should verify whether patients admitted for surgeries have any previous record of being COVID positive for further studies.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>
                <a:solidFill>
                  <a:srgbClr val="C00000"/>
                </a:solidFill>
                <a:latin typeface="+mn-lt"/>
              </a:rPr>
              <a:t>LIMITATIONS</a:t>
            </a:r>
            <a:br>
              <a:rPr lang="en-IN" b="1" u="sng" dirty="0" smtClean="0">
                <a:solidFill>
                  <a:srgbClr val="C00000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64" y="1361602"/>
            <a:ext cx="11132024" cy="46024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IN" sz="24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/>
              <a:t>  </a:t>
            </a:r>
            <a:r>
              <a:rPr lang="en-IN" dirty="0">
                <a:solidFill>
                  <a:srgbClr val="002060"/>
                </a:solidFill>
              </a:rPr>
              <a:t>Study to be completed in fixed period of time. </a:t>
            </a:r>
            <a:endParaRPr lang="en-IN" dirty="0" smtClean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IN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 Data has been taken from Hospital Records which may have some percentage of error while recording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IN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  Exact data of number of surgeries cancelled on each </a:t>
            </a:r>
            <a:r>
              <a:rPr lang="en-IN" dirty="0" smtClean="0">
                <a:solidFill>
                  <a:srgbClr val="002060"/>
                </a:solidFill>
              </a:rPr>
              <a:t>day </a:t>
            </a:r>
            <a:r>
              <a:rPr lang="en-IN" dirty="0">
                <a:solidFill>
                  <a:srgbClr val="002060"/>
                </a:solidFill>
              </a:rPr>
              <a:t>due </a:t>
            </a:r>
            <a:r>
              <a:rPr lang="en-IN" dirty="0" smtClean="0">
                <a:solidFill>
                  <a:srgbClr val="002060"/>
                </a:solidFill>
              </a:rPr>
              <a:t>to surge </a:t>
            </a:r>
            <a:r>
              <a:rPr lang="en-IN" dirty="0">
                <a:solidFill>
                  <a:srgbClr val="002060"/>
                </a:solidFill>
              </a:rPr>
              <a:t>in cases of </a:t>
            </a:r>
            <a:r>
              <a:rPr lang="en-IN" dirty="0" smtClean="0">
                <a:solidFill>
                  <a:srgbClr val="002060"/>
                </a:solidFill>
              </a:rPr>
              <a:t>COVID </a:t>
            </a:r>
            <a:r>
              <a:rPr lang="en-IN" dirty="0">
                <a:solidFill>
                  <a:srgbClr val="002060"/>
                </a:solidFill>
              </a:rPr>
              <a:t>patients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 algn="just">
              <a:buNone/>
            </a:pPr>
            <a:endParaRPr lang="en-IN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 Exact availability of staff on each day was not available due to spread of infection with Covid-19.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4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158394"/>
            <a:ext cx="10515600" cy="1325563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90" y="1483957"/>
            <a:ext cx="11622206" cy="5080616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</a:rPr>
              <a:t>  Surgeons have become valuable resource for health care system to deal with Covid-19 outbreak.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Surgeons should continue to offer safe and effective care throughout pandemic  till specific protocols for each speciality is created and followed.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Study to be carried out to determine difficulties faced by patients due to cancellation and how they overcome.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Number of deaths or disabilities that may have occurred due to cancellation of surgeries are directly or indirectly attributed to </a:t>
            </a:r>
            <a:r>
              <a:rPr lang="en-IN" smtClean="0">
                <a:solidFill>
                  <a:srgbClr val="002060"/>
                </a:solidFill>
              </a:rPr>
              <a:t>Covid-19.</a:t>
            </a:r>
            <a:endParaRPr lang="en-IN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Though various guidelines have been issued at national and International level, there is still lot of confusion about the best procedures to be followed. 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With cases of Covid-19 still being reported throughout the world, need for continuous prevention and infection control to be in place. 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747078" cy="8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4" y="1"/>
            <a:ext cx="10515600" cy="699648"/>
          </a:xfrm>
        </p:spPr>
        <p:txBody>
          <a:bodyPr/>
          <a:lstStyle/>
          <a:p>
            <a:pPr algn="ctr"/>
            <a:r>
              <a:rPr lang="en-I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IN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64" y="699649"/>
            <a:ext cx="12049835" cy="6397187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 Effect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COVID-19 pandemic lockdowns on planned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international, prospective, cohort study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Lancet Oncology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Volume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 Issue 11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2021, Pages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1507-1517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ISSN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1470-2045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://doi.org/10.1016/S1470-2045(21)00493-9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Al-Jabir A,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Kerwan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Nicola M,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Alsafi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Z, Khan M,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Sohrabi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O'Neill N,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Iosifidis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Griffin M, Mathew G, Agha R. Impact of the Coronavirus (COVID-19) pandemic on surgical practice - Part 2 (surgical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prioritisation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Surg. 2020 Jul;79:233-248.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10.1016/j.ijsu.2020.05.002.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May 12. PMID: 32413502; PMCID: PMC7217115.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 Ahmed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Al-Jabir, Ahmed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Kerwan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Maria Nicola, Zaid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Alsafi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Mehdi Khan,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Catrin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Sohrabi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Niamh O'Neill, Christos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Iosifidis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Michelle Griffin,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Ginimol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Mathew,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Riaz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Agha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Impact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Coronavirus (COVID-19) pandemic on surgical practice - Part 1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International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Surgery, Volume 79, 2020, Pages 168-179, ISSN 1743-9191, </a:t>
            </a:r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https://doi.org/10.1016/j.ijsu.2020.05.022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   Stoner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R. The Impact of COVID-19 on Surgical Practice – A Summary. World J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Surgical Res. 2021; 4: 1272.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Nasta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A.M.,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Goel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Kanagavel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et al. Impact of COVID-19 on General Surgical Practice in India. Indian J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82,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259–263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2020). 26 June 2020 </a:t>
            </a:r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doi.org/10.1007/s12262-020-02443-0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COVIDSurg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Collaborative, Elective surgery cancellations due to the COVID-19 pandemic: global predictive modelling to inform surgical recovery plans, 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Surgery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Volume 107, Issue 11, October 2020, Pages 1440–1449, </a:t>
            </a:r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https://doi.org/10.1002/bjs.11746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Sharma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Sharma P,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Basu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S, et al. (October 24, 2021) Second Wave of the COVID-19 Pandemic in Delhi, India: High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Seroprevalence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Deterrent?.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Cureus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13(10): e19000. doi:10.7759/cureus.19000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Organization 2021, WHO Coronavirus (Covid-19) Dashboard accessed on 06 Jun2022, &lt;</a:t>
            </a:r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https://covid19.who.int/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Delhi Government 2022, Corona Dashboard accessed on 31 Mar 2022, &lt; </a:t>
            </a:r>
            <a:r>
              <a:rPr lang="en-US" sz="16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://coronabeds.jantasamvad.org/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1269241" cy="5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951" y="2811438"/>
            <a:ext cx="9144000" cy="1217139"/>
          </a:xfrm>
        </p:spPr>
        <p:txBody>
          <a:bodyPr>
            <a:normAutofit/>
          </a:bodyPr>
          <a:lstStyle/>
          <a:p>
            <a:r>
              <a:rPr lang="en-IN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037026" cy="9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8" y="1325563"/>
            <a:ext cx="11832610" cy="53175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>
                <a:solidFill>
                  <a:srgbClr val="C00000"/>
                </a:solidFill>
              </a:rPr>
              <a:t> Creation of OT in Hospital requires financial burden and resources. It is estimated that 40% of Hospital budget is utilized in OTs annually. </a:t>
            </a:r>
          </a:p>
          <a:p>
            <a:pPr algn="just"/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Utilization of OT has direct impact on the revenue generation for the Hospital.</a:t>
            </a:r>
          </a:p>
          <a:p>
            <a:pPr algn="just"/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50 to 60% of total revenue is generated from OTs in a Hospital.</a:t>
            </a:r>
          </a:p>
          <a:p>
            <a:pPr algn="just"/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Hospital to ensure optimal utilization of manpower, resources and equipment to increase the efficiency, patients’ satisfaction and revenue.</a:t>
            </a:r>
          </a:p>
          <a:p>
            <a:pPr marL="0" indent="0" algn="just">
              <a:buNone/>
            </a:pPr>
            <a:endParaRPr lang="en-IN" sz="800" dirty="0" smtClean="0">
              <a:solidFill>
                <a:srgbClr val="C00000"/>
              </a:solidFill>
            </a:endParaRPr>
          </a:p>
          <a:p>
            <a:pPr algn="just"/>
            <a:r>
              <a:rPr lang="en-IN" dirty="0"/>
              <a:t> </a:t>
            </a:r>
            <a:r>
              <a:rPr lang="en-IN" u="sng" dirty="0" smtClean="0"/>
              <a:t>Key Elements</a:t>
            </a:r>
            <a:r>
              <a:rPr lang="en-IN" dirty="0" smtClean="0"/>
              <a:t>:</a:t>
            </a:r>
          </a:p>
          <a:p>
            <a:pPr marL="0" indent="0" algn="just">
              <a:buNone/>
            </a:pPr>
            <a:endParaRPr lang="en-IN" sz="9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/>
              <a:t>  </a:t>
            </a:r>
            <a:r>
              <a:rPr lang="en-IN" dirty="0" smtClean="0">
                <a:solidFill>
                  <a:srgbClr val="002060"/>
                </a:solidFill>
              </a:rPr>
              <a:t>Layout and availability of equipment.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 Well trained OT Staff.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 Positive attitude and responsiveness of OT staff.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 Proper planning and scheduling of OTs.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 Lowering supply cost by standardizing equipment usage and its selection.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 Eliminating duplicate and manual operations to streamline workflow.</a:t>
            </a:r>
          </a:p>
          <a:p>
            <a:pPr algn="just"/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2251881" cy="10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2ADE59-DDEA-2629-5CE5-2986EE84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6" y="1349377"/>
            <a:ext cx="11636423" cy="5030787"/>
          </a:xfrm>
        </p:spPr>
        <p:txBody>
          <a:bodyPr>
            <a:normAutofit/>
          </a:bodyPr>
          <a:lstStyle/>
          <a:p>
            <a:pPr algn="just"/>
            <a:r>
              <a:rPr lang="en-IN" u="sng" dirty="0" smtClean="0">
                <a:solidFill>
                  <a:srgbClr val="C00000"/>
                </a:solidFill>
              </a:rPr>
              <a:t>Impact of Covid-19</a:t>
            </a:r>
          </a:p>
          <a:p>
            <a:pPr marL="0" indent="0" algn="just">
              <a:buNone/>
            </a:pPr>
            <a:endParaRPr lang="en-IN" sz="700" u="sng" dirty="0" smtClean="0">
              <a:solidFill>
                <a:srgbClr val="C00000"/>
              </a:solidFill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Re-allocation of resources and staff to deal with rush of patients with Corona virus.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Elective surgeries were being postponed around the world.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Efforts made to prioritize cases that require surgery, limit time spent in Hospitals to       lower risk of infection with Covid-19.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Adverse impact on developing countries like India due to limited health-care infrastructure.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More than 6 Lakhs elective surgeries were delayed or cancelled in India by June 2020 (</a:t>
            </a:r>
            <a:r>
              <a:rPr lang="en-IN" i="1" dirty="0" smtClean="0">
                <a:solidFill>
                  <a:srgbClr val="002060"/>
                </a:solidFill>
              </a:rPr>
              <a:t>International </a:t>
            </a:r>
            <a:r>
              <a:rPr lang="en-IN" i="1" dirty="0">
                <a:solidFill>
                  <a:srgbClr val="002060"/>
                </a:solidFill>
              </a:rPr>
              <a:t>R</a:t>
            </a:r>
            <a:r>
              <a:rPr lang="en-IN" i="1" dirty="0" smtClean="0">
                <a:solidFill>
                  <a:srgbClr val="002060"/>
                </a:solidFill>
              </a:rPr>
              <a:t>esearch Consortium</a:t>
            </a:r>
            <a:r>
              <a:rPr lang="en-IN" dirty="0" smtClean="0">
                <a:solidFill>
                  <a:srgbClr val="002060"/>
                </a:solidFill>
              </a:rPr>
              <a:t>). </a:t>
            </a:r>
            <a:endParaRPr lang="en-IN" dirty="0" smtClean="0"/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Cancellation of surgeries may have adverse impact on patients resulting in death or life long disability.   </a:t>
            </a:r>
          </a:p>
          <a:p>
            <a:pPr marL="0" indent="0" algn="just">
              <a:buNone/>
            </a:pP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156346" cy="1014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74" y="-131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8160" y="4827943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6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2ADE59-DDEA-2629-5CE5-2986EE84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74" y="1204623"/>
            <a:ext cx="11527240" cy="55510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on COVID-19 on surgical practice.</a:t>
            </a:r>
            <a:endParaRPr lang="en-IN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Paper Published in International Journal of Surgery in Jul 2020.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Prioritization of Surgical Cases as per specialties. </a:t>
            </a:r>
          </a:p>
          <a:p>
            <a:pPr marL="457200" lvl="1" indent="0" algn="just">
              <a:buNone/>
            </a:pPr>
            <a:endParaRPr lang="en-IN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156346" cy="1014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0" y="1"/>
            <a:ext cx="10515600" cy="791570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Fig. 1">
            <a:hlinkClick r:id="rId3" tgtFrame="&quot;tileshopwindow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2634021"/>
            <a:ext cx="6933062" cy="4077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41694" y="1204623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2,3)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67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156346" cy="1014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0" y="1"/>
            <a:ext cx="10515600" cy="791570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2955" y="1330051"/>
            <a:ext cx="11640971" cy="53300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000" b="1" dirty="0" smtClean="0">
                <a:solidFill>
                  <a:srgbClr val="C00000"/>
                </a:solidFill>
              </a:rPr>
              <a:t>  Too long to wait : The Impact of COVID-19 on Elective Surgeries.</a:t>
            </a:r>
          </a:p>
          <a:p>
            <a:pPr marL="0" indent="0" algn="just">
              <a:buNone/>
            </a:pPr>
            <a:endParaRPr lang="en-US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Paper published in Lancet Rheumatology in Feb 2021.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Highlights issue of waiting period for Elective Surgeries.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10 Million people in UK were awaiting surgery after outbreak of pandemic.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1 lakh people waiting for joint replacement Surgery.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Living with pain was strongly associated with substance abuse and impaired mental health.</a:t>
            </a:r>
          </a:p>
          <a:p>
            <a:pPr marL="457200" lvl="1" indent="0" algn="just">
              <a:buNone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  90% of Patients having </a:t>
            </a:r>
            <a:r>
              <a:rPr lang="en-US" sz="2800" dirty="0">
                <a:solidFill>
                  <a:srgbClr val="002060"/>
                </a:solidFill>
              </a:rPr>
              <a:t>axial pain </a:t>
            </a:r>
            <a:r>
              <a:rPr lang="en-US" sz="2800" dirty="0" smtClean="0">
                <a:solidFill>
                  <a:srgbClr val="002060"/>
                </a:solidFill>
              </a:rPr>
              <a:t>had clinical depression and 60% with knee replacement surgery.</a:t>
            </a:r>
          </a:p>
          <a:p>
            <a:pPr marL="457200" lvl="1" indent="0" algn="just">
              <a:buNone/>
            </a:pPr>
            <a:endParaRPr lang="en-US" sz="2800" dirty="0" smtClean="0"/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457200" lvl="1" indent="0" algn="just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12990" y="119155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1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156346" cy="1014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30" y="1"/>
            <a:ext cx="10515600" cy="791570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1116826"/>
            <a:ext cx="11791666" cy="539404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Impact of COVID-19 on General Surgical Practice in India.</a:t>
            </a:r>
          </a:p>
          <a:p>
            <a:pPr marL="457200" lvl="1" indent="0">
              <a:buNone/>
            </a:pPr>
            <a:endParaRPr lang="en-US" sz="1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Paper published in Indian Journal of Surgery in Jun 2020.</a:t>
            </a:r>
          </a:p>
          <a:p>
            <a:pPr marL="457200" lvl="1" indent="0">
              <a:buNone/>
            </a:pP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   Survey questionnaire was distributed to Surgeons.</a:t>
            </a:r>
          </a:p>
          <a:p>
            <a:pPr marL="457200" lvl="1" indent="0">
              <a:buNone/>
            </a:pPr>
            <a:endParaRPr lang="en-US" sz="105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   Data on number of Surgeries carried out and financial losses were evaluated.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figure 2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" y="3566614"/>
            <a:ext cx="6269369" cy="314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gure 5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49" y="3566614"/>
            <a:ext cx="5704267" cy="31480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957052" y="1026730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78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0" y="2005012"/>
            <a:ext cx="11117239" cy="4351338"/>
          </a:xfrm>
        </p:spPr>
        <p:txBody>
          <a:bodyPr/>
          <a:lstStyle/>
          <a:p>
            <a:pPr algn="just"/>
            <a:r>
              <a:rPr lang="en-IN" dirty="0" smtClean="0">
                <a:solidFill>
                  <a:srgbClr val="002060"/>
                </a:solidFill>
              </a:rPr>
              <a:t>  Analyse utilization of OT at Venkateshwar Hospital, Dwarka for last three Years.</a:t>
            </a:r>
            <a:endParaRPr lang="en-IN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IN" sz="18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Analyse change in pattern in each specialities at different durations of Covid-19 waves and during normal times.</a:t>
            </a:r>
          </a:p>
          <a:p>
            <a:pPr marL="0" indent="0" algn="just">
              <a:buNone/>
            </a:pPr>
            <a:endParaRPr lang="en-IN" sz="1400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Analyse the impact on revenue generation in OT due to the lockdown during Covid-19 waves.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56346" cy="10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55" y="2303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  <a:endParaRPr lang="en-IN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81" y="1819083"/>
            <a:ext cx="11370291" cy="4902391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</a:rPr>
              <a:t>  Cross sectional study to understand utilization of OT.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Type of Study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Retrospective.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Location of Study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Venkateshwar Hospital, Dwarka.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Type of Data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Secondary Data of Surgeries carried out in the Hospital in the Year 2019, 2020, 2021 and 2022 (up to Mar 2022).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Study Duration</a:t>
            </a:r>
            <a:r>
              <a:rPr lang="en-IN" dirty="0" smtClean="0">
                <a:solidFill>
                  <a:srgbClr val="002060"/>
                </a:solidFill>
              </a:rPr>
              <a:t>   :  15 Mar 2022 to 14 Jun 2022.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Data Collection Method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From OT register and MRD of Hospital.</a:t>
            </a:r>
          </a:p>
          <a:p>
            <a:pPr algn="just"/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u="sng" dirty="0" smtClean="0">
                <a:solidFill>
                  <a:srgbClr val="C00000"/>
                </a:solidFill>
              </a:rPr>
              <a:t>Sample Size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Complete Data of all Surgeries carried out in last tree years were analysed hence no sampling method was used.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</a:rPr>
              <a:t>  </a:t>
            </a:r>
            <a:r>
              <a:rPr lang="en-IN" u="sng" dirty="0" smtClean="0">
                <a:solidFill>
                  <a:srgbClr val="C00000"/>
                </a:solidFill>
              </a:rPr>
              <a:t>Data Analysis</a:t>
            </a:r>
            <a:r>
              <a:rPr lang="en-IN" dirty="0" smtClean="0">
                <a:solidFill>
                  <a:srgbClr val="C00000"/>
                </a:solidFill>
              </a:rPr>
              <a:t>   </a:t>
            </a:r>
            <a:r>
              <a:rPr lang="en-IN" dirty="0" smtClean="0">
                <a:solidFill>
                  <a:srgbClr val="002060"/>
                </a:solidFill>
              </a:rPr>
              <a:t>:  Use of Excel sheet and bar graphs and Pie Chart.</a:t>
            </a:r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4"/>
            <a:ext cx="1949355" cy="9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1767</Words>
  <Application>Microsoft Office PowerPoint</Application>
  <PresentationFormat>Widescreen</PresentationFormat>
  <Paragraphs>202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Times New Roman</vt:lpstr>
      <vt:lpstr>Wingdings</vt:lpstr>
      <vt:lpstr>Office Theme</vt:lpstr>
      <vt:lpstr>Understanding OT Utilization and Impact on Major Surgeries due to Covid-19  at Venkateshwar Hospital, Dwarka</vt:lpstr>
      <vt:lpstr>SCREENSHOT OF APPROVAL</vt:lpstr>
      <vt:lpstr>INTRODUCTION</vt:lpstr>
      <vt:lpstr>INTRODUCTION</vt:lpstr>
      <vt:lpstr>LITERATURE REVIEW</vt:lpstr>
      <vt:lpstr>LITERATURE REVIEW</vt:lpstr>
      <vt:lpstr>LITERATURE REVIEW</vt:lpstr>
      <vt:lpstr>OBJECTIVES</vt:lpstr>
      <vt:lpstr>RESEARCH METHODOLOGY</vt:lpstr>
      <vt:lpstr>RESEARCH METHODOLOGY</vt:lpstr>
      <vt:lpstr>DATA ANALYSIS</vt:lpstr>
      <vt:lpstr>DATA ANALYSIS</vt:lpstr>
      <vt:lpstr>DATA ANALYSIS</vt:lpstr>
      <vt:lpstr>DATA ANALYSIS</vt:lpstr>
      <vt:lpstr>Percentage wise distribution of Surgeries at Venkateshwar Hospital</vt:lpstr>
      <vt:lpstr>DATA ANALYSIS</vt:lpstr>
      <vt:lpstr>DATA ANALYSIS</vt:lpstr>
      <vt:lpstr>DATA ANALYSIS</vt:lpstr>
      <vt:lpstr>DATA ANALYSIS</vt:lpstr>
      <vt:lpstr>RESULT</vt:lpstr>
      <vt:lpstr>RESULT</vt:lpstr>
      <vt:lpstr>RECOMMENDATIONS</vt:lpstr>
      <vt:lpstr>RECOMMENDATIONS</vt:lpstr>
      <vt:lpstr>LIMITATIONS </vt:lpstr>
      <vt:lpstr>CONCLUSION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Microsoft account</cp:lastModifiedBy>
  <cp:revision>55</cp:revision>
  <dcterms:created xsi:type="dcterms:W3CDTF">2022-05-20T15:11:38Z</dcterms:created>
  <dcterms:modified xsi:type="dcterms:W3CDTF">2022-06-28T15:08:12Z</dcterms:modified>
</cp:coreProperties>
</file>