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21"/>
  </p:notesMasterIdLst>
  <p:sldIdLst>
    <p:sldId id="256" r:id="rId2"/>
    <p:sldId id="275" r:id="rId3"/>
    <p:sldId id="270" r:id="rId4"/>
    <p:sldId id="257" r:id="rId5"/>
    <p:sldId id="259" r:id="rId6"/>
    <p:sldId id="260" r:id="rId7"/>
    <p:sldId id="274" r:id="rId8"/>
    <p:sldId id="258" r:id="rId9"/>
    <p:sldId id="261" r:id="rId10"/>
    <p:sldId id="268" r:id="rId11"/>
    <p:sldId id="276" r:id="rId12"/>
    <p:sldId id="262" r:id="rId13"/>
    <p:sldId id="267" r:id="rId14"/>
    <p:sldId id="263" r:id="rId15"/>
    <p:sldId id="264" r:id="rId16"/>
    <p:sldId id="265" r:id="rId17"/>
    <p:sldId id="266" r:id="rId18"/>
    <p:sldId id="269"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yamvada Mishra" initials="PM" lastIdx="1" clrIdx="0">
    <p:extLst>
      <p:ext uri="{19B8F6BF-5375-455C-9EA6-DF929625EA0E}">
        <p15:presenceInfo xmlns:p15="http://schemas.microsoft.com/office/powerpoint/2012/main" userId="S::priyamvada.mishra@zs.com::962e58d8-1cbc-49d9-b582-b76563acaf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67"/>
      </p:cViewPr>
      <p:guideLst>
        <p:guide orient="horz" pos="170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53C0C-772C-41CB-9714-142D109619D7}"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46496-EC7C-45F1-99AA-2BE05A7A8454}" type="slidenum">
              <a:rPr lang="en-US" smtClean="0"/>
              <a:t>‹#›</a:t>
            </a:fld>
            <a:endParaRPr lang="en-US"/>
          </a:p>
        </p:txBody>
      </p:sp>
    </p:spTree>
    <p:extLst>
      <p:ext uri="{BB962C8B-B14F-4D97-AF65-F5344CB8AC3E}">
        <p14:creationId xmlns:p14="http://schemas.microsoft.com/office/powerpoint/2010/main" val="287733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31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22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6/27/2022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3733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6/27/2022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1515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6/27/2022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9243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6/27/2022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2829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6/27/2022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4310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6/27/2022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9789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6/27/2022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7712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6/27/2022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1863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6/27/2022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6780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6/27/2022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5751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6/27/2022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9183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6/27/2022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371328299"/>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ncbi.nlm.nih.gov/pmc/arti%20cles/PMC5975561/pdf/12930_2018_Articl%20e_41.pd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smarthospital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D5DC-3C4A-465F-802E-3450AC37D38E}"/>
              </a:ext>
            </a:extLst>
          </p:cNvPr>
          <p:cNvSpPr>
            <a:spLocks noGrp="1"/>
          </p:cNvSpPr>
          <p:nvPr>
            <p:ph type="ctrTitle"/>
          </p:nvPr>
        </p:nvSpPr>
        <p:spPr>
          <a:xfrm>
            <a:off x="6096000" y="942392"/>
            <a:ext cx="5334000" cy="2867608"/>
          </a:xfrm>
        </p:spPr>
        <p:txBody>
          <a:bodyPr>
            <a:noAutofit/>
          </a:bodyPr>
          <a:lstStyle/>
          <a:p>
            <a:pPr algn="l"/>
            <a:r>
              <a:rPr lang="en-US" sz="2800" dirty="0"/>
              <a:t>A study on converting Traditional Hospitals to Smart Hospitals with the assistance of future digital healthcare technologies such as AI, Machine Learning </a:t>
            </a:r>
            <a:br>
              <a:rPr lang="en-US" sz="2800" dirty="0"/>
            </a:br>
            <a:endParaRPr lang="en-US" sz="2800" dirty="0"/>
          </a:p>
        </p:txBody>
      </p:sp>
      <p:sp>
        <p:nvSpPr>
          <p:cNvPr id="3" name="Subtitle 2">
            <a:extLst>
              <a:ext uri="{FF2B5EF4-FFF2-40B4-BE49-F238E27FC236}">
                <a16:creationId xmlns:a16="http://schemas.microsoft.com/office/drawing/2014/main" id="{D7A4DE31-CC6C-40BD-A613-4A904DF8DA1A}"/>
              </a:ext>
            </a:extLst>
          </p:cNvPr>
          <p:cNvSpPr>
            <a:spLocks noGrp="1"/>
          </p:cNvSpPr>
          <p:nvPr>
            <p:ph type="subTitle" idx="1"/>
          </p:nvPr>
        </p:nvSpPr>
        <p:spPr>
          <a:xfrm>
            <a:off x="6096000" y="4571999"/>
            <a:ext cx="5334000" cy="1524000"/>
          </a:xfrm>
        </p:spPr>
        <p:txBody>
          <a:bodyPr>
            <a:normAutofit/>
          </a:bodyPr>
          <a:lstStyle/>
          <a:p>
            <a:pPr algn="l"/>
            <a:r>
              <a:rPr lang="en-US" dirty="0"/>
              <a:t>Submitted by Dr. Pragyan P. Mishra</a:t>
            </a:r>
          </a:p>
        </p:txBody>
      </p:sp>
      <p:pic>
        <p:nvPicPr>
          <p:cNvPr id="4" name="Picture 3">
            <a:extLst>
              <a:ext uri="{FF2B5EF4-FFF2-40B4-BE49-F238E27FC236}">
                <a16:creationId xmlns:a16="http://schemas.microsoft.com/office/drawing/2014/main" id="{40ACE48D-E157-2FA2-356E-9D7304CABA56}"/>
              </a:ext>
            </a:extLst>
          </p:cNvPr>
          <p:cNvPicPr>
            <a:picLocks noChangeAspect="1"/>
          </p:cNvPicPr>
          <p:nvPr/>
        </p:nvPicPr>
        <p:blipFill rotWithShape="1">
          <a:blip r:embed="rId2"/>
          <a:srcRect l="27141" r="3196" b="-1"/>
          <a:stretch/>
        </p:blipFill>
        <p:spPr>
          <a:xfrm>
            <a:off x="2" y="760502"/>
            <a:ext cx="5333999" cy="6125491"/>
          </a:xfrm>
          <a:custGeom>
            <a:avLst/>
            <a:gdLst/>
            <a:ahLst/>
            <a:cxnLst/>
            <a:rect l="l" t="t" r="r" b="b"/>
            <a:pathLst>
              <a:path w="5333999" h="6125491">
                <a:moveTo>
                  <a:pt x="0" y="0"/>
                </a:moveTo>
                <a:lnTo>
                  <a:pt x="201347" y="12133"/>
                </a:lnTo>
                <a:cubicBezTo>
                  <a:pt x="834520" y="59989"/>
                  <a:pt x="1489622" y="165274"/>
                  <a:pt x="2149412" y="288819"/>
                </a:cubicBezTo>
                <a:cubicBezTo>
                  <a:pt x="4194087" y="671477"/>
                  <a:pt x="4738431" y="1884930"/>
                  <a:pt x="5125148" y="3309606"/>
                </a:cubicBezTo>
                <a:cubicBezTo>
                  <a:pt x="5383961" y="4263563"/>
                  <a:pt x="5599841" y="5130569"/>
                  <a:pt x="4496734" y="5829050"/>
                </a:cubicBezTo>
                <a:cubicBezTo>
                  <a:pt x="4342061" y="5927011"/>
                  <a:pt x="4177261" y="6012425"/>
                  <a:pt x="4005032" y="6088102"/>
                </a:cubicBezTo>
                <a:lnTo>
                  <a:pt x="3915032" y="6125491"/>
                </a:lnTo>
                <a:lnTo>
                  <a:pt x="0" y="6125491"/>
                </a:lnTo>
                <a:close/>
              </a:path>
            </a:pathLst>
          </a:custGeom>
        </p:spPr>
      </p:pic>
    </p:spTree>
    <p:extLst>
      <p:ext uri="{BB962C8B-B14F-4D97-AF65-F5344CB8AC3E}">
        <p14:creationId xmlns:p14="http://schemas.microsoft.com/office/powerpoint/2010/main" val="399853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B792-A29A-40C6-BE07-0A9535C12F2D}"/>
              </a:ext>
            </a:extLst>
          </p:cNvPr>
          <p:cNvSpPr>
            <a:spLocks noGrp="1"/>
          </p:cNvSpPr>
          <p:nvPr>
            <p:ph type="title"/>
          </p:nvPr>
        </p:nvSpPr>
        <p:spPr>
          <a:xfrm>
            <a:off x="762000" y="276803"/>
            <a:ext cx="10986346" cy="1524000"/>
          </a:xfrm>
        </p:spPr>
        <p:txBody>
          <a:bodyPr/>
          <a:lstStyle/>
          <a:p>
            <a:r>
              <a:rPr lang="en-US" dirty="0"/>
              <a:t>Literature Review</a:t>
            </a:r>
          </a:p>
        </p:txBody>
      </p:sp>
      <p:sp>
        <p:nvSpPr>
          <p:cNvPr id="5" name="TextBox 4">
            <a:extLst>
              <a:ext uri="{FF2B5EF4-FFF2-40B4-BE49-F238E27FC236}">
                <a16:creationId xmlns:a16="http://schemas.microsoft.com/office/drawing/2014/main" id="{C87E7A85-522E-4441-9B88-44DAA0B38F18}"/>
              </a:ext>
            </a:extLst>
          </p:cNvPr>
          <p:cNvSpPr txBox="1"/>
          <p:nvPr/>
        </p:nvSpPr>
        <p:spPr>
          <a:xfrm>
            <a:off x="721554" y="1816354"/>
            <a:ext cx="2944368" cy="4616648"/>
          </a:xfrm>
          <a:prstGeom prst="rect">
            <a:avLst/>
          </a:prstGeom>
          <a:solidFill>
            <a:schemeClr val="accent2"/>
          </a:solidFill>
        </p:spPr>
        <p:txBody>
          <a:bodyPr wrap="square" rtlCol="0">
            <a:spAutoFit/>
          </a:bodyPr>
          <a:lstStyle/>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In 2009, IBM (Armonk, NY, USA) proposed the "Smart Planet" concept. Smart healthcare is a health-care delivery system that uses IoT and mobile apps to dynamically access information, connect people, resources, and institutions in the healthcare ecosystem, and then intelligently manages and responds to those needs. </a:t>
            </a:r>
            <a:r>
              <a:rPr lang="en-US" sz="1400" u="sng" dirty="0">
                <a:latin typeface="Arial" panose="020B0604020202020204" pitchFamily="34" charset="0"/>
                <a:cs typeface="Arial" panose="020B0604020202020204" pitchFamily="34" charset="0"/>
              </a:rPr>
              <a:t>Smart healthcare can promote interaction among all stakeholders in the healthcare industry, ensuring that participants receive the services they require, assisting parties in making informed decisions, and facilitating resource allocation</a:t>
            </a:r>
          </a:p>
        </p:txBody>
      </p:sp>
      <p:sp>
        <p:nvSpPr>
          <p:cNvPr id="6" name="TextBox 5">
            <a:extLst>
              <a:ext uri="{FF2B5EF4-FFF2-40B4-BE49-F238E27FC236}">
                <a16:creationId xmlns:a16="http://schemas.microsoft.com/office/drawing/2014/main" id="{64B28ECF-0D0E-4D68-B246-21EFFA724F60}"/>
              </a:ext>
            </a:extLst>
          </p:cNvPr>
          <p:cNvSpPr txBox="1"/>
          <p:nvPr/>
        </p:nvSpPr>
        <p:spPr>
          <a:xfrm>
            <a:off x="4662187" y="1816354"/>
            <a:ext cx="2944368" cy="4617720"/>
          </a:xfrm>
          <a:prstGeom prst="rect">
            <a:avLst/>
          </a:prstGeom>
          <a:solidFill>
            <a:schemeClr val="accent2"/>
          </a:solidFill>
        </p:spPr>
        <p:txBody>
          <a:bodyPr wrap="square" rtlCol="0">
            <a:spAutoFit/>
          </a:bodyPr>
          <a:lstStyle/>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Qi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Arial" panose="020B0604020202020204" pitchFamily="34" charset="0"/>
                <a:cs typeface="Arial" panose="020B0604020202020204" pitchFamily="34" charset="0"/>
              </a:rPr>
              <a:t>et al, As per this research paper, the author evaluated different IOT applications in smart healthcare from various angles (i.e., Blood pressure monitoring, monitoring of oxygen saturation, health beat monitoring etc.). Secondly, the author reviewed the existing work of IOT that enable technologies for smart healthcare applications. From various perception, such as infrastructure and current technologies (i.e., Networking, Sensing and Data processing technologies)</a:t>
            </a:r>
          </a:p>
          <a:p>
            <a:endParaRPr lang="en-US" sz="1400" u="sng"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9E9533D-6E9E-4040-BBE5-AAB12DE8ABFF}"/>
              </a:ext>
            </a:extLst>
          </p:cNvPr>
          <p:cNvSpPr txBox="1"/>
          <p:nvPr/>
        </p:nvSpPr>
        <p:spPr>
          <a:xfrm>
            <a:off x="8602821" y="1816354"/>
            <a:ext cx="2948477" cy="4617720"/>
          </a:xfrm>
          <a:prstGeom prst="rect">
            <a:avLst/>
          </a:prstGeom>
          <a:solidFill>
            <a:schemeClr val="accent2"/>
          </a:solidFill>
        </p:spPr>
        <p:txBody>
          <a:bodyPr wrap="square" rtlCol="0">
            <a:spAutoFit/>
          </a:bodyPr>
          <a:lstStyle/>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Islam et al, In this review, the author centered on IoT-based healthcare technologies and present architecture for healthcare network and platforms that support access to the IoT backbone and enable medical data reception and transmission Second, the paper provides detailed research events and how the IOT can be used to address chronic disease supervision, pediatrics, elderly care, and fitness management</a:t>
            </a:r>
          </a:p>
          <a:p>
            <a:endParaRPr lang="en-US" sz="1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187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B792-A29A-40C6-BE07-0A9535C12F2D}"/>
              </a:ext>
            </a:extLst>
          </p:cNvPr>
          <p:cNvSpPr>
            <a:spLocks noGrp="1"/>
          </p:cNvSpPr>
          <p:nvPr>
            <p:ph type="title"/>
          </p:nvPr>
        </p:nvSpPr>
        <p:spPr>
          <a:xfrm>
            <a:off x="762000" y="276803"/>
            <a:ext cx="10986346" cy="1524000"/>
          </a:xfrm>
        </p:spPr>
        <p:txBody>
          <a:bodyPr/>
          <a:lstStyle/>
          <a:p>
            <a:r>
              <a:rPr lang="en-US" dirty="0"/>
              <a:t>Literature Review</a:t>
            </a:r>
          </a:p>
        </p:txBody>
      </p:sp>
      <p:sp>
        <p:nvSpPr>
          <p:cNvPr id="5" name="TextBox 4">
            <a:extLst>
              <a:ext uri="{FF2B5EF4-FFF2-40B4-BE49-F238E27FC236}">
                <a16:creationId xmlns:a16="http://schemas.microsoft.com/office/drawing/2014/main" id="{C87E7A85-522E-4441-9B88-44DAA0B38F18}"/>
              </a:ext>
            </a:extLst>
          </p:cNvPr>
          <p:cNvSpPr txBox="1"/>
          <p:nvPr/>
        </p:nvSpPr>
        <p:spPr>
          <a:xfrm>
            <a:off x="721554" y="1816354"/>
            <a:ext cx="2944368" cy="4401205"/>
          </a:xfrm>
          <a:prstGeom prst="rect">
            <a:avLst/>
          </a:prstGeom>
          <a:solidFill>
            <a:schemeClr val="accent2"/>
          </a:solidFill>
        </p:spPr>
        <p:txBody>
          <a:bodyPr wrap="square" rtlCol="0">
            <a:spAutoFit/>
          </a:bodyPr>
          <a:lstStyle/>
          <a:p>
            <a:pPr marL="285750" indent="-285750">
              <a:buFont typeface="Wingdings" panose="05000000000000000000" pitchFamily="2" charset="2"/>
              <a:buChar char="q"/>
            </a:pPr>
            <a:r>
              <a:rPr lang="en-US" sz="1400" dirty="0">
                <a:effectLst/>
                <a:latin typeface="Arial" panose="020B0604020202020204" pitchFamily="34" charset="0"/>
                <a:ea typeface="Calibri" panose="020F0502020204030204" pitchFamily="34" charset="0"/>
                <a:cs typeface="Times New Roman" panose="02020603050405020304" pitchFamily="18" charset="0"/>
              </a:rPr>
              <a:t>Baker </a:t>
            </a:r>
            <a:r>
              <a:rPr lang="en-US" sz="1400" i="1" dirty="0">
                <a:effectLst/>
                <a:latin typeface="Arial" panose="020B0604020202020204" pitchFamily="34" charset="0"/>
                <a:ea typeface="Calibri" panose="020F0502020204030204" pitchFamily="34" charset="0"/>
                <a:cs typeface="Times New Roman" panose="02020603050405020304" pitchFamily="18" charset="0"/>
              </a:rPr>
              <a:t>et al. </a:t>
            </a:r>
            <a:r>
              <a:rPr lang="en-US" sz="1400" dirty="0">
                <a:effectLst/>
                <a:latin typeface="Arial" panose="020B0604020202020204" pitchFamily="34" charset="0"/>
                <a:ea typeface="Calibri" panose="020F0502020204030204" pitchFamily="34" charset="0"/>
                <a:cs typeface="Times New Roman" panose="02020603050405020304" pitchFamily="18" charset="0"/>
              </a:rPr>
              <a:t>In this review, the author presented a new model for a future smart healthcare system that can be applied to both special (i.e., special condition monitoring) and general systems. Secondly, the author presented the overview of the state-of-the-art works related to the component (I.e., wearables and non-intrusive sensors monitoring blood pressure, blood oxygen level and vital signs) of the presented model. Secondly, the author review on short-range and long-range communication standards for smart healthcare.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endParaRPr lang="en-US" sz="1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4B28ECF-0D0E-4D68-B246-21EFFA724F60}"/>
              </a:ext>
            </a:extLst>
          </p:cNvPr>
          <p:cNvSpPr txBox="1"/>
          <p:nvPr/>
        </p:nvSpPr>
        <p:spPr>
          <a:xfrm>
            <a:off x="4662187" y="1816354"/>
            <a:ext cx="2944368" cy="3108543"/>
          </a:xfrm>
          <a:prstGeom prst="rect">
            <a:avLst/>
          </a:prstGeom>
          <a:solidFill>
            <a:schemeClr val="accent2"/>
          </a:solidFill>
        </p:spPr>
        <p:txBody>
          <a:bodyPr wrap="square" rtlCol="0">
            <a:spAutoFit/>
          </a:bodyPr>
          <a:lstStyle/>
          <a:p>
            <a:pPr marL="285750" indent="-285750">
              <a:buFont typeface="Wingdings" panose="05000000000000000000" pitchFamily="2" charset="2"/>
              <a:buChar char="q"/>
            </a:pPr>
            <a:r>
              <a:rPr lang="en-US" sz="1400" dirty="0">
                <a:effectLst/>
                <a:latin typeface="Arial" panose="020B0604020202020204" pitchFamily="34" charset="0"/>
                <a:ea typeface="Calibri" panose="020F0502020204030204" pitchFamily="34" charset="0"/>
                <a:cs typeface="Times New Roman" panose="02020603050405020304" pitchFamily="18" charset="0"/>
              </a:rPr>
              <a:t>Dhanvijay </a:t>
            </a:r>
            <a:r>
              <a:rPr lang="en-US" sz="1400" i="1" dirty="0">
                <a:effectLst/>
                <a:latin typeface="Arial" panose="020B0604020202020204" pitchFamily="34" charset="0"/>
                <a:ea typeface="Calibri" panose="020F0502020204030204" pitchFamily="34" charset="0"/>
                <a:cs typeface="Times New Roman" panose="02020603050405020304" pitchFamily="18" charset="0"/>
              </a:rPr>
              <a:t>et al. </a:t>
            </a:r>
            <a:r>
              <a:rPr lang="en-US" sz="1400" dirty="0">
                <a:effectLst/>
                <a:latin typeface="Arial" panose="020B0604020202020204" pitchFamily="34" charset="0"/>
                <a:ea typeface="Calibri" panose="020F0502020204030204" pitchFamily="34" charset="0"/>
                <a:cs typeface="Times New Roman" panose="02020603050405020304" pitchFamily="18" charset="0"/>
              </a:rPr>
              <a:t>In this review, the author emphasized various IoT-based healthcare systems for wireless Body Area Network (WBAN) that can enable smart healthcare data reception and transmission Second, the author provided a thorough examination of resource management, power, energy, security, and privacy issues in IoT-based smart healthcare.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endParaRPr lang="en-US" sz="1400" u="sng"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9E9533D-6E9E-4040-BBE5-AAB12DE8ABFF}"/>
              </a:ext>
            </a:extLst>
          </p:cNvPr>
          <p:cNvSpPr txBox="1"/>
          <p:nvPr/>
        </p:nvSpPr>
        <p:spPr>
          <a:xfrm>
            <a:off x="8602821" y="1816354"/>
            <a:ext cx="2948477" cy="5047536"/>
          </a:xfrm>
          <a:prstGeom prst="rect">
            <a:avLst/>
          </a:prstGeom>
          <a:solidFill>
            <a:schemeClr val="accent2"/>
          </a:solidFill>
        </p:spPr>
        <p:txBody>
          <a:bodyPr wrap="square" rtlCol="0">
            <a:spAutoFit/>
          </a:bodyPr>
          <a:lstStyle/>
          <a:p>
            <a:pPr marL="285750" indent="-285750">
              <a:buFont typeface="Wingdings" panose="05000000000000000000" pitchFamily="2" charset="2"/>
              <a:buChar char="q"/>
            </a:pPr>
            <a:r>
              <a:rPr lang="en-GB" sz="1400" b="0" i="0" dirty="0">
                <a:effectLst/>
                <a:latin typeface="Arial" panose="020B0604020202020204" pitchFamily="34" charset="0"/>
                <a:cs typeface="Arial" panose="020B0604020202020204" pitchFamily="34" charset="0"/>
              </a:rPr>
              <a:t>Hyuktae kwan </a:t>
            </a:r>
            <a:r>
              <a:rPr lang="en-GB" sz="1400" b="0" i="1" dirty="0">
                <a:effectLst/>
                <a:latin typeface="Arial" panose="020B0604020202020204" pitchFamily="34" charset="0"/>
                <a:cs typeface="Arial" panose="020B0604020202020204" pitchFamily="34" charset="0"/>
              </a:rPr>
              <a:t>et al</a:t>
            </a:r>
            <a:r>
              <a:rPr lang="en-GB" sz="1400" b="0" i="0" dirty="0">
                <a:effectLst/>
                <a:latin typeface="Arial" panose="020B0604020202020204" pitchFamily="34" charset="0"/>
                <a:cs typeface="Arial" panose="020B0604020202020204" pitchFamily="34" charset="0"/>
              </a:rPr>
              <a:t>. Smart hospital services can be classified into the following types: services based on location recognition and tracking technology that measures and monitors the location information of an object based on short-range communication technology; high-speed communication network-based services based on new wireless communication technology; IOT-based services that connect objects embedded with sensors and communication functions to the internet; mobile health services such as cell phones, tabs, and wearables; AI-based services for the diagnosis.</a:t>
            </a:r>
            <a:endParaRPr lang="en-US" sz="1400" dirty="0">
              <a:latin typeface="Arial" panose="020B0604020202020204" pitchFamily="34" charset="0"/>
              <a:cs typeface="Arial" panose="020B0604020202020204" pitchFamily="34" charset="0"/>
            </a:endParaRPr>
          </a:p>
          <a:p>
            <a:endParaRPr lang="en-US" sz="1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55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F78C-153A-4D3D-B229-D5687786EBEE}"/>
              </a:ext>
            </a:extLst>
          </p:cNvPr>
          <p:cNvSpPr>
            <a:spLocks noGrp="1"/>
          </p:cNvSpPr>
          <p:nvPr>
            <p:ph type="title"/>
          </p:nvPr>
        </p:nvSpPr>
        <p:spPr>
          <a:xfrm>
            <a:off x="762000" y="146177"/>
            <a:ext cx="10668000" cy="1524000"/>
          </a:xfrm>
        </p:spPr>
        <p:txBody>
          <a:bodyPr/>
          <a:lstStyle/>
          <a:p>
            <a:r>
              <a:rPr lang="en-US" dirty="0"/>
              <a:t>Results</a:t>
            </a:r>
          </a:p>
        </p:txBody>
      </p:sp>
      <p:sp>
        <p:nvSpPr>
          <p:cNvPr id="5" name="TextBox 4">
            <a:extLst>
              <a:ext uri="{FF2B5EF4-FFF2-40B4-BE49-F238E27FC236}">
                <a16:creationId xmlns:a16="http://schemas.microsoft.com/office/drawing/2014/main" id="{0D0AD0D0-4508-4215-A896-90D6E12A9421}"/>
              </a:ext>
            </a:extLst>
          </p:cNvPr>
          <p:cNvSpPr txBox="1"/>
          <p:nvPr/>
        </p:nvSpPr>
        <p:spPr>
          <a:xfrm>
            <a:off x="762000" y="1931430"/>
            <a:ext cx="11094098" cy="3334054"/>
          </a:xfrm>
          <a:prstGeom prst="rect">
            <a:avLst/>
          </a:prstGeom>
          <a:noFill/>
        </p:spPr>
        <p:txBody>
          <a:bodyPr wrap="square" rtlCol="0">
            <a:spAutoFit/>
          </a:bodyPr>
          <a:lstStyle/>
          <a:p>
            <a:pPr marL="285750" marR="0" lvl="0" indent="-285750" algn="just">
              <a:lnSpc>
                <a:spcPct val="200000"/>
              </a:lnSpc>
              <a:spcBef>
                <a:spcPts val="0"/>
              </a:spcBef>
              <a:spcAft>
                <a:spcPts val="0"/>
              </a:spcAft>
              <a:buFont typeface="Wingdings" panose="05000000000000000000" pitchFamily="2" charset="2"/>
              <a:buChar char="q"/>
              <a:tabLst>
                <a:tab pos="159512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Smart devices acts as a mediator between the patient and doctor (even if they are far away), resulting in a new kind of doctor/patient relationship articulated around scientific knowledge, leading to the emergence of new smart health care models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Smart devices </a:t>
            </a:r>
            <a:r>
              <a:rPr lang="en-US" dirty="0">
                <a:latin typeface="Arial" panose="020B0604020202020204" pitchFamily="34" charset="0"/>
                <a:ea typeface="Calibri" panose="020F0502020204030204" pitchFamily="34" charset="0"/>
              </a:rPr>
              <a:t>works </a:t>
            </a:r>
            <a:r>
              <a:rPr lang="en-US" sz="1800" dirty="0">
                <a:effectLst/>
                <a:latin typeface="Arial" panose="020B0604020202020204" pitchFamily="34" charset="0"/>
                <a:ea typeface="Calibri" panose="020F0502020204030204" pitchFamily="34" charset="0"/>
              </a:rPr>
              <a:t>as a tool for activity quantification, allowing users to track their activities, evaluate their progress, and project their progress toward a goal</a:t>
            </a:r>
          </a:p>
          <a:p>
            <a:pPr marL="285750" indent="-285750">
              <a:lnSpc>
                <a:spcPct val="200000"/>
              </a:lnSpc>
              <a:buFont typeface="Wingdings" panose="05000000000000000000" pitchFamily="2" charset="2"/>
              <a:buChar char="q"/>
            </a:pPr>
            <a:r>
              <a:rPr lang="en-US" dirty="0">
                <a:latin typeface="Arial" panose="020B0604020202020204" pitchFamily="34" charset="0"/>
              </a:rPr>
              <a:t>Smart devices can help hospitals in providing more efficient services to patients</a:t>
            </a:r>
            <a:endParaRPr lang="en-US" dirty="0"/>
          </a:p>
        </p:txBody>
      </p:sp>
    </p:spTree>
    <p:extLst>
      <p:ext uri="{BB962C8B-B14F-4D97-AF65-F5344CB8AC3E}">
        <p14:creationId xmlns:p14="http://schemas.microsoft.com/office/powerpoint/2010/main" val="3644191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F78C-153A-4D3D-B229-D5687786EBEE}"/>
              </a:ext>
            </a:extLst>
          </p:cNvPr>
          <p:cNvSpPr>
            <a:spLocks noGrp="1"/>
          </p:cNvSpPr>
          <p:nvPr>
            <p:ph type="title"/>
          </p:nvPr>
        </p:nvSpPr>
        <p:spPr>
          <a:xfrm>
            <a:off x="762000" y="108855"/>
            <a:ext cx="10668000" cy="1524000"/>
          </a:xfrm>
        </p:spPr>
        <p:txBody>
          <a:bodyPr/>
          <a:lstStyle/>
          <a:p>
            <a:r>
              <a:rPr lang="en-US" dirty="0"/>
              <a:t>Challenges &amp; Limitations</a:t>
            </a:r>
          </a:p>
        </p:txBody>
      </p:sp>
      <p:sp>
        <p:nvSpPr>
          <p:cNvPr id="5" name="TextBox 4">
            <a:extLst>
              <a:ext uri="{FF2B5EF4-FFF2-40B4-BE49-F238E27FC236}">
                <a16:creationId xmlns:a16="http://schemas.microsoft.com/office/drawing/2014/main" id="{0D0AD0D0-4508-4215-A896-90D6E12A9421}"/>
              </a:ext>
            </a:extLst>
          </p:cNvPr>
          <p:cNvSpPr txBox="1"/>
          <p:nvPr/>
        </p:nvSpPr>
        <p:spPr>
          <a:xfrm>
            <a:off x="752669" y="1334270"/>
            <a:ext cx="11094098" cy="535531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tabLst>
                <a:tab pos="1595120" algn="l"/>
              </a:tabLst>
            </a:pPr>
            <a:r>
              <a:rPr lang="en-US" sz="1800" dirty="0">
                <a:effectLst/>
                <a:latin typeface="Arial" panose="020B0604020202020204" pitchFamily="34" charset="0"/>
                <a:ea typeface="Calibri" panose="020F0502020204030204" pitchFamily="34" charset="0"/>
              </a:rPr>
              <a:t>Et</a:t>
            </a:r>
            <a:r>
              <a:rPr lang="en-US" dirty="0">
                <a:latin typeface="Arial" panose="020B0604020202020204" pitchFamily="34" charset="0"/>
                <a:ea typeface="Calibri" panose="020F0502020204030204" pitchFamily="34" charset="0"/>
              </a:rPr>
              <a:t>hics: </a:t>
            </a:r>
            <a:r>
              <a:rPr lang="en-US" sz="1800" dirty="0">
                <a:effectLst/>
                <a:latin typeface="Arial" panose="020B0604020202020204" pitchFamily="34" charset="0"/>
                <a:ea typeface="Calibri" panose="020F0502020204030204" pitchFamily="34" charset="0"/>
              </a:rPr>
              <a:t>Smart hospital has the potential to empower more people to take control of their health and, as a result, become more aware and informed. It does, however, raise a slew of ethical concerns. Who owns the health information gathered? Who wants to share their medical information? What happens to the new influxes of health data? When designing a smart hospital, all these factors must be considered</a:t>
            </a:r>
          </a:p>
          <a:p>
            <a:pPr marL="285750" indent="-285750" algn="just">
              <a:lnSpc>
                <a:spcPct val="150000"/>
              </a:lnSpc>
              <a:buFont typeface="Wingdings" panose="05000000000000000000" pitchFamily="2" charset="2"/>
              <a:buChar char="q"/>
              <a:tabLst>
                <a:tab pos="1595120" algn="l"/>
              </a:tabLst>
            </a:pPr>
            <a:r>
              <a:rPr lang="en-US" sz="1800" dirty="0">
                <a:effectLst/>
                <a:latin typeface="Arial" panose="020B0604020202020204" pitchFamily="34" charset="0"/>
                <a:ea typeface="Calibri" panose="020F0502020204030204" pitchFamily="34" charset="0"/>
              </a:rPr>
              <a:t>Patients' apprehension about technology: In terms of hardware, the use of the internet, mobile phones, and smartphones is on the rise. Artificial narrow intelligence, robotics, genomics, telemedicine, virtual and augmented reality, and other medical technologies are becoming disruptive</a:t>
            </a:r>
          </a:p>
          <a:p>
            <a:pPr marL="285750" indent="-285750" algn="just">
              <a:lnSpc>
                <a:spcPct val="150000"/>
              </a:lnSpc>
              <a:buFont typeface="Wingdings" panose="05000000000000000000" pitchFamily="2" charset="2"/>
              <a:buChar char="q"/>
              <a:tabLst>
                <a:tab pos="1595120" algn="l"/>
              </a:tabLst>
            </a:pPr>
            <a:r>
              <a:rPr lang="en-US" sz="1800" dirty="0">
                <a:effectLst/>
                <a:latin typeface="Arial" panose="020B0604020202020204" pitchFamily="34" charset="0"/>
                <a:ea typeface="Calibri" panose="020F0502020204030204" pitchFamily="34" charset="0"/>
              </a:rPr>
              <a:t>Integration problems: Many new smart hospital devices require their own app that may or may not integrate with various routers, smart hubs and other systems in the hospital</a:t>
            </a:r>
            <a:endParaRPr lang="en-US" dirty="0">
              <a:latin typeface="Arial" panose="020B0604020202020204" pitchFamily="34" charset="0"/>
              <a:ea typeface="Calibri" panose="020F0502020204030204" pitchFamily="34" charset="0"/>
            </a:endParaRPr>
          </a:p>
          <a:p>
            <a:pPr marL="285750" indent="-285750" algn="just">
              <a:lnSpc>
                <a:spcPct val="150000"/>
              </a:lnSpc>
              <a:buFont typeface="Wingdings" panose="05000000000000000000" pitchFamily="2" charset="2"/>
              <a:buChar char="q"/>
              <a:tabLst>
                <a:tab pos="1595120" algn="l"/>
              </a:tabLst>
            </a:pPr>
            <a:r>
              <a:rPr lang="en-US" sz="1800" dirty="0">
                <a:effectLst/>
                <a:latin typeface="Arial" panose="020B0604020202020204" pitchFamily="34" charset="0"/>
                <a:ea typeface="Calibri" panose="020F0502020204030204" pitchFamily="34" charset="0"/>
              </a:rPr>
              <a:t>Device configuration: The configuration of smart devices should be very user-friendly. Many devices, however, still require manual intervention. In this situation, the need for AI-based configuration is obvious in order to ensure that devices are set up quickly and effectively</a:t>
            </a:r>
          </a:p>
          <a:p>
            <a:endParaRPr lang="en-US" dirty="0"/>
          </a:p>
        </p:txBody>
      </p:sp>
    </p:spTree>
    <p:extLst>
      <p:ext uri="{BB962C8B-B14F-4D97-AF65-F5344CB8AC3E}">
        <p14:creationId xmlns:p14="http://schemas.microsoft.com/office/powerpoint/2010/main" val="1918829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A058-28C7-4F7E-A06A-D97B00E942C7}"/>
              </a:ext>
            </a:extLst>
          </p:cNvPr>
          <p:cNvSpPr>
            <a:spLocks noGrp="1"/>
          </p:cNvSpPr>
          <p:nvPr>
            <p:ph type="title"/>
          </p:nvPr>
        </p:nvSpPr>
        <p:spPr>
          <a:xfrm>
            <a:off x="539620" y="762000"/>
            <a:ext cx="10668000" cy="1524000"/>
          </a:xfrm>
        </p:spPr>
        <p:txBody>
          <a:bodyPr/>
          <a:lstStyle/>
          <a:p>
            <a:r>
              <a:rPr lang="en-US" dirty="0"/>
              <a:t>Conclusion</a:t>
            </a:r>
          </a:p>
        </p:txBody>
      </p:sp>
      <p:sp>
        <p:nvSpPr>
          <p:cNvPr id="4" name="TextBox 3">
            <a:extLst>
              <a:ext uri="{FF2B5EF4-FFF2-40B4-BE49-F238E27FC236}">
                <a16:creationId xmlns:a16="http://schemas.microsoft.com/office/drawing/2014/main" id="{D0A3CC37-7A2D-4254-B6BE-C5079A4BF108}"/>
              </a:ext>
            </a:extLst>
          </p:cNvPr>
          <p:cNvSpPr txBox="1"/>
          <p:nvPr/>
        </p:nvSpPr>
        <p:spPr>
          <a:xfrm>
            <a:off x="539620" y="2191916"/>
            <a:ext cx="11112759" cy="3970318"/>
          </a:xfrm>
          <a:prstGeom prst="rect">
            <a:avLst/>
          </a:prstGeom>
          <a:noFill/>
        </p:spPr>
        <p:txBody>
          <a:bodyPr wrap="square" rtlCol="0">
            <a:spAutoFit/>
          </a:bodyPr>
          <a:lstStyle/>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Patients are increasingly expecting seamless digital interactions as well as a healthcare experience that is as innovative and advanced as that of other service industries</a:t>
            </a:r>
          </a:p>
          <a:p>
            <a:pPr marL="285750" indent="-285750">
              <a:buFont typeface="Wingdings" panose="05000000000000000000" pitchFamily="2" charset="2"/>
              <a:buChar char="q"/>
            </a:pPr>
            <a:r>
              <a:rPr lang="en-US" dirty="0">
                <a:latin typeface="Arial" panose="020B0604020202020204" pitchFamily="34" charset="0"/>
                <a:ea typeface="Calibri" panose="020F0502020204030204" pitchFamily="34" charset="0"/>
              </a:rPr>
              <a:t>R</a:t>
            </a:r>
            <a:r>
              <a:rPr lang="en-US" sz="1800" dirty="0">
                <a:effectLst/>
                <a:latin typeface="Arial" panose="020B0604020202020204" pitchFamily="34" charset="0"/>
                <a:ea typeface="Calibri" panose="020F0502020204030204" pitchFamily="34" charset="0"/>
              </a:rPr>
              <a:t>ecent technological advancements and an explosion of non-urgent care options, healthcare consumers are more empowered than ever before to find healthcare organizations that meet (or exceed) their expectations</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Medical practice has become increasingly reliant on health information technology</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Utilize existing and emerging technologies to make on-time appointments a priority</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Build processes around patients, streamline appointment workflows, and make sure everyone is in and out as quickly as possible</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Allow patients to submit medical forms ahead of time using digital check-in services. Allow customers to book and reschedule appointments online with ease</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Telehealth/telemedicine and other virtual care services should be integrated</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 Utilize physician assistants (PAs) and nurse practitioners (NPs) for routine or non-urgent visits to stay on schedule</a:t>
            </a:r>
            <a:endParaRPr lang="en-US" dirty="0"/>
          </a:p>
        </p:txBody>
      </p:sp>
    </p:spTree>
    <p:extLst>
      <p:ext uri="{BB962C8B-B14F-4D97-AF65-F5344CB8AC3E}">
        <p14:creationId xmlns:p14="http://schemas.microsoft.com/office/powerpoint/2010/main" val="358962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2" name="Freeform: Shape 3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34" name="Freeform: Shape 3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36" name="Rectangle 3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DD2929D-EB7A-4265-A1C6-9CB72BC3A854}"/>
              </a:ext>
            </a:extLst>
          </p:cNvPr>
          <p:cNvSpPr>
            <a:spLocks noGrp="1"/>
          </p:cNvSpPr>
          <p:nvPr>
            <p:ph type="title"/>
          </p:nvPr>
        </p:nvSpPr>
        <p:spPr>
          <a:xfrm>
            <a:off x="761999" y="762000"/>
            <a:ext cx="3048001" cy="3048000"/>
          </a:xfrm>
        </p:spPr>
        <p:txBody>
          <a:bodyPr vert="horz" lIns="91440" tIns="45720" rIns="91440" bIns="45720" rtlCol="0" anchor="b">
            <a:normAutofit fontScale="90000"/>
          </a:bodyPr>
          <a:lstStyle/>
          <a:p>
            <a:r>
              <a:rPr lang="en-US" kern="1200" dirty="0">
                <a:solidFill>
                  <a:schemeClr val="tx1"/>
                </a:solidFill>
                <a:latin typeface="+mj-lt"/>
                <a:ea typeface="+mj-ea"/>
                <a:cs typeface="+mj-cs"/>
              </a:rPr>
              <a:t>Pictorial journey </a:t>
            </a:r>
            <a:r>
              <a:rPr lang="en-US" dirty="0"/>
              <a:t>at</a:t>
            </a:r>
            <a:r>
              <a:rPr lang="en-US" kern="1200" dirty="0">
                <a:solidFill>
                  <a:schemeClr val="tx1"/>
                </a:solidFill>
                <a:latin typeface="+mj-lt"/>
                <a:ea typeface="+mj-ea"/>
                <a:cs typeface="+mj-cs"/>
              </a:rPr>
              <a:t> Avisa smart hospital</a:t>
            </a:r>
          </a:p>
        </p:txBody>
      </p:sp>
      <p:sp>
        <p:nvSpPr>
          <p:cNvPr id="38" name="Freeform: Shape 37">
            <a:extLst>
              <a:ext uri="{FF2B5EF4-FFF2-40B4-BE49-F238E27FC236}">
                <a16:creationId xmlns:a16="http://schemas.microsoft.com/office/drawing/2014/main" id="{A0B0D064-49EC-422C-B83B-1EF015462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40" name="Group 39">
            <a:extLst>
              <a:ext uri="{FF2B5EF4-FFF2-40B4-BE49-F238E27FC236}">
                <a16:creationId xmlns:a16="http://schemas.microsoft.com/office/drawing/2014/main" id="{97BD10BA-973B-4A2D-B0D3-232F303EE6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41" name="Freeform: Shape 40">
              <a:extLst>
                <a:ext uri="{FF2B5EF4-FFF2-40B4-BE49-F238E27FC236}">
                  <a16:creationId xmlns:a16="http://schemas.microsoft.com/office/drawing/2014/main" id="{687A88DB-DE70-4706-9273-203D5AD3C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42" name="Freeform: Shape 41">
              <a:extLst>
                <a:ext uri="{FF2B5EF4-FFF2-40B4-BE49-F238E27FC236}">
                  <a16:creationId xmlns:a16="http://schemas.microsoft.com/office/drawing/2014/main" id="{EA99C8FD-E836-4A5D-A41C-145B88F0E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8" name="Picture 7">
            <a:extLst>
              <a:ext uri="{FF2B5EF4-FFF2-40B4-BE49-F238E27FC236}">
                <a16:creationId xmlns:a16="http://schemas.microsoft.com/office/drawing/2014/main" id="{6604E2DC-D7C4-438B-B724-6734598B06CE}"/>
              </a:ext>
            </a:extLst>
          </p:cNvPr>
          <p:cNvPicPr>
            <a:picLocks noChangeAspect="1"/>
          </p:cNvPicPr>
          <p:nvPr/>
        </p:nvPicPr>
        <p:blipFill rotWithShape="1">
          <a:blip r:embed="rId2"/>
          <a:srcRect r="-2" b="26440"/>
          <a:stretch/>
        </p:blipFill>
        <p:spPr>
          <a:xfrm>
            <a:off x="4572000" y="822589"/>
            <a:ext cx="3268133" cy="5342236"/>
          </a:xfrm>
          <a:prstGeom prst="rect">
            <a:avLst/>
          </a:prstGeom>
        </p:spPr>
      </p:pic>
      <p:pic>
        <p:nvPicPr>
          <p:cNvPr id="6" name="Picture 5">
            <a:extLst>
              <a:ext uri="{FF2B5EF4-FFF2-40B4-BE49-F238E27FC236}">
                <a16:creationId xmlns:a16="http://schemas.microsoft.com/office/drawing/2014/main" id="{BBFCA98C-9313-41BE-B9D9-FE400A6027C4}"/>
              </a:ext>
            </a:extLst>
          </p:cNvPr>
          <p:cNvPicPr>
            <a:picLocks noChangeAspect="1"/>
          </p:cNvPicPr>
          <p:nvPr/>
        </p:nvPicPr>
        <p:blipFill rotWithShape="1">
          <a:blip r:embed="rId3"/>
          <a:srcRect r="-2" b="26440"/>
          <a:stretch/>
        </p:blipFill>
        <p:spPr>
          <a:xfrm>
            <a:off x="8161867" y="753766"/>
            <a:ext cx="3268133" cy="5342235"/>
          </a:xfrm>
          <a:prstGeom prst="rect">
            <a:avLst/>
          </a:prstGeom>
        </p:spPr>
      </p:pic>
    </p:spTree>
    <p:extLst>
      <p:ext uri="{BB962C8B-B14F-4D97-AF65-F5344CB8AC3E}">
        <p14:creationId xmlns:p14="http://schemas.microsoft.com/office/powerpoint/2010/main" val="251317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929D-EB7A-4265-A1C6-9CB72BC3A854}"/>
              </a:ext>
            </a:extLst>
          </p:cNvPr>
          <p:cNvSpPr>
            <a:spLocks noGrp="1"/>
          </p:cNvSpPr>
          <p:nvPr>
            <p:ph type="title"/>
          </p:nvPr>
        </p:nvSpPr>
        <p:spPr>
          <a:xfrm>
            <a:off x="761999" y="762000"/>
            <a:ext cx="3048001" cy="3048000"/>
          </a:xfrm>
        </p:spPr>
        <p:txBody>
          <a:bodyPr vert="horz" lIns="91440" tIns="45720" rIns="91440" bIns="45720" rtlCol="0" anchor="b">
            <a:normAutofit fontScale="90000"/>
          </a:bodyPr>
          <a:lstStyle/>
          <a:p>
            <a:r>
              <a:rPr lang="en-US" kern="1200" dirty="0">
                <a:solidFill>
                  <a:schemeClr val="tx1"/>
                </a:solidFill>
                <a:latin typeface="+mj-lt"/>
                <a:ea typeface="+mj-ea"/>
                <a:cs typeface="+mj-cs"/>
              </a:rPr>
              <a:t>Pictorial journey at Avisa smart hospital</a:t>
            </a:r>
          </a:p>
        </p:txBody>
      </p:sp>
      <p:pic>
        <p:nvPicPr>
          <p:cNvPr id="4" name="Picture 3">
            <a:extLst>
              <a:ext uri="{FF2B5EF4-FFF2-40B4-BE49-F238E27FC236}">
                <a16:creationId xmlns:a16="http://schemas.microsoft.com/office/drawing/2014/main" id="{7BFBCFF4-FFFD-4750-8D5A-81F3B03D8391}"/>
              </a:ext>
            </a:extLst>
          </p:cNvPr>
          <p:cNvPicPr>
            <a:picLocks noChangeAspect="1"/>
          </p:cNvPicPr>
          <p:nvPr/>
        </p:nvPicPr>
        <p:blipFill>
          <a:blip r:embed="rId2"/>
          <a:stretch>
            <a:fillRect/>
          </a:stretch>
        </p:blipFill>
        <p:spPr>
          <a:xfrm>
            <a:off x="4520783" y="148518"/>
            <a:ext cx="2967804" cy="6583680"/>
          </a:xfrm>
          <a:prstGeom prst="rect">
            <a:avLst/>
          </a:prstGeom>
        </p:spPr>
      </p:pic>
      <p:pic>
        <p:nvPicPr>
          <p:cNvPr id="7" name="Picture 6">
            <a:extLst>
              <a:ext uri="{FF2B5EF4-FFF2-40B4-BE49-F238E27FC236}">
                <a16:creationId xmlns:a16="http://schemas.microsoft.com/office/drawing/2014/main" id="{54DE808C-1877-4DB9-B41B-F6C615C2D7D9}"/>
              </a:ext>
            </a:extLst>
          </p:cNvPr>
          <p:cNvPicPr>
            <a:picLocks noChangeAspect="1"/>
          </p:cNvPicPr>
          <p:nvPr/>
        </p:nvPicPr>
        <p:blipFill>
          <a:blip r:embed="rId3"/>
          <a:stretch>
            <a:fillRect/>
          </a:stretch>
        </p:blipFill>
        <p:spPr>
          <a:xfrm>
            <a:off x="8061695" y="148518"/>
            <a:ext cx="2967802" cy="6583680"/>
          </a:xfrm>
          <a:prstGeom prst="rect">
            <a:avLst/>
          </a:prstGeom>
        </p:spPr>
      </p:pic>
    </p:spTree>
    <p:extLst>
      <p:ext uri="{BB962C8B-B14F-4D97-AF65-F5344CB8AC3E}">
        <p14:creationId xmlns:p14="http://schemas.microsoft.com/office/powerpoint/2010/main" val="115474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929D-EB7A-4265-A1C6-9CB72BC3A854}"/>
              </a:ext>
            </a:extLst>
          </p:cNvPr>
          <p:cNvSpPr>
            <a:spLocks noGrp="1"/>
          </p:cNvSpPr>
          <p:nvPr>
            <p:ph type="title"/>
          </p:nvPr>
        </p:nvSpPr>
        <p:spPr>
          <a:xfrm>
            <a:off x="761999" y="762000"/>
            <a:ext cx="3048001" cy="3048000"/>
          </a:xfrm>
        </p:spPr>
        <p:txBody>
          <a:bodyPr vert="horz" lIns="91440" tIns="45720" rIns="91440" bIns="45720" rtlCol="0" anchor="b">
            <a:normAutofit fontScale="90000"/>
          </a:bodyPr>
          <a:lstStyle/>
          <a:p>
            <a:r>
              <a:rPr lang="en-US" kern="1200" dirty="0">
                <a:solidFill>
                  <a:schemeClr val="tx1"/>
                </a:solidFill>
                <a:latin typeface="+mj-lt"/>
                <a:ea typeface="+mj-ea"/>
                <a:cs typeface="+mj-cs"/>
              </a:rPr>
              <a:t>Pictorial journey at Avisa smart hospital</a:t>
            </a:r>
          </a:p>
        </p:txBody>
      </p:sp>
      <p:pic>
        <p:nvPicPr>
          <p:cNvPr id="5" name="Picture 4">
            <a:extLst>
              <a:ext uri="{FF2B5EF4-FFF2-40B4-BE49-F238E27FC236}">
                <a16:creationId xmlns:a16="http://schemas.microsoft.com/office/drawing/2014/main" id="{BF9948B9-0C11-4FB2-A5F9-B7C726AC8A19}"/>
              </a:ext>
            </a:extLst>
          </p:cNvPr>
          <p:cNvPicPr>
            <a:picLocks noChangeAspect="1"/>
          </p:cNvPicPr>
          <p:nvPr/>
        </p:nvPicPr>
        <p:blipFill>
          <a:blip r:embed="rId2"/>
          <a:stretch>
            <a:fillRect/>
          </a:stretch>
        </p:blipFill>
        <p:spPr>
          <a:xfrm>
            <a:off x="4260791" y="158626"/>
            <a:ext cx="7672437" cy="6400800"/>
          </a:xfrm>
          <a:prstGeom prst="rect">
            <a:avLst/>
          </a:prstGeom>
        </p:spPr>
      </p:pic>
    </p:spTree>
    <p:extLst>
      <p:ext uri="{BB962C8B-B14F-4D97-AF65-F5344CB8AC3E}">
        <p14:creationId xmlns:p14="http://schemas.microsoft.com/office/powerpoint/2010/main" val="28716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A058-28C7-4F7E-A06A-D97B00E942C7}"/>
              </a:ext>
            </a:extLst>
          </p:cNvPr>
          <p:cNvSpPr>
            <a:spLocks noGrp="1"/>
          </p:cNvSpPr>
          <p:nvPr>
            <p:ph type="title"/>
          </p:nvPr>
        </p:nvSpPr>
        <p:spPr>
          <a:xfrm>
            <a:off x="539620" y="650030"/>
            <a:ext cx="10668000" cy="1524000"/>
          </a:xfrm>
        </p:spPr>
        <p:txBody>
          <a:bodyPr/>
          <a:lstStyle/>
          <a:p>
            <a:r>
              <a:rPr lang="en-US" dirty="0"/>
              <a:t>References</a:t>
            </a:r>
          </a:p>
        </p:txBody>
      </p:sp>
      <p:sp>
        <p:nvSpPr>
          <p:cNvPr id="4" name="TextBox 3">
            <a:extLst>
              <a:ext uri="{FF2B5EF4-FFF2-40B4-BE49-F238E27FC236}">
                <a16:creationId xmlns:a16="http://schemas.microsoft.com/office/drawing/2014/main" id="{D0A3CC37-7A2D-4254-B6BE-C5079A4BF108}"/>
              </a:ext>
            </a:extLst>
          </p:cNvPr>
          <p:cNvSpPr txBox="1"/>
          <p:nvPr/>
        </p:nvSpPr>
        <p:spPr>
          <a:xfrm>
            <a:off x="539620" y="2191916"/>
            <a:ext cx="11112759" cy="3970318"/>
          </a:xfrm>
          <a:prstGeom prst="rect">
            <a:avLst/>
          </a:prstGeom>
          <a:noFill/>
        </p:spPr>
        <p:txBody>
          <a:bodyPr wrap="square" rtlCol="0">
            <a:spAutoFit/>
          </a:bodyPr>
          <a:lstStyle/>
          <a:p>
            <a:pPr marL="285750" lvl="0" indent="-285750">
              <a:buFont typeface="Wingdings" panose="05000000000000000000" pitchFamily="2" charset="2"/>
              <a:buChar char="q"/>
            </a:pPr>
            <a:r>
              <a:rPr lang="en-US" b="1" dirty="0"/>
              <a:t> </a:t>
            </a:r>
            <a:r>
              <a:rPr lang="en-US" b="1" dirty="0">
                <a:latin typeface="Vancouer"/>
              </a:rPr>
              <a:t>Holzinger, Article: Weakly structured data in health-informatics: the challenge for </a:t>
            </a:r>
            <a:r>
              <a:rPr lang="en-US" b="1" dirty="0" err="1">
                <a:latin typeface="Vancouer"/>
              </a:rPr>
              <a:t>humancomputer</a:t>
            </a:r>
            <a:r>
              <a:rPr lang="en-US" b="1" dirty="0">
                <a:latin typeface="Vancouer"/>
              </a:rPr>
              <a:t> interaction. In: Proceedings of INTERACT 2011 Workshop: Promoting and Supporting Healthy Living by Design, pp. 5–7. IFIP (2011) </a:t>
            </a:r>
          </a:p>
          <a:p>
            <a:pPr marL="285750" lvl="0" indent="-285750">
              <a:buFont typeface="Wingdings" panose="05000000000000000000" pitchFamily="2" charset="2"/>
              <a:buChar char="q"/>
            </a:pPr>
            <a:r>
              <a:rPr lang="en-US" b="1" dirty="0" err="1">
                <a:latin typeface="Vancouer"/>
              </a:rPr>
              <a:t>Duerr</a:t>
            </a:r>
            <a:r>
              <a:rPr lang="en-US" b="1" dirty="0">
                <a:latin typeface="Vancouer"/>
              </a:rPr>
              <a:t>-Specht, M., Goebel, R., Holzinger, Article: Medicine and health care as a data problem: will computers become better medical doctors? In: Holzinger, A., </a:t>
            </a:r>
            <a:r>
              <a:rPr lang="en-US" b="1" dirty="0" err="1">
                <a:latin typeface="Vancouer"/>
              </a:rPr>
              <a:t>Roecker</a:t>
            </a:r>
            <a:r>
              <a:rPr lang="en-US" b="1" dirty="0">
                <a:latin typeface="Vancouer"/>
              </a:rPr>
              <a:t>, C., </a:t>
            </a:r>
            <a:r>
              <a:rPr lang="en-US" b="1" dirty="0" err="1">
                <a:latin typeface="Vancouer"/>
              </a:rPr>
              <a:t>Ziefle</a:t>
            </a:r>
            <a:r>
              <a:rPr lang="en-US" b="1" dirty="0">
                <a:latin typeface="Vancouer"/>
              </a:rPr>
              <a:t>, M. (eds.) Smart Health. LNCS, vol. 8700, pp. 21-39. Springer, Heidelberg </a:t>
            </a:r>
          </a:p>
          <a:p>
            <a:pPr marL="285750" lvl="0" indent="-285750">
              <a:buFont typeface="Wingdings" panose="05000000000000000000" pitchFamily="2" charset="2"/>
              <a:buChar char="q"/>
            </a:pPr>
            <a:r>
              <a:rPr lang="en-US" b="1" dirty="0">
                <a:latin typeface="Vancouer"/>
              </a:rPr>
              <a:t>Culler, D.E., Mulder : Smart sensors to network the world. Sci. Am. </a:t>
            </a:r>
          </a:p>
          <a:p>
            <a:pPr marL="285750" lvl="0" indent="-285750">
              <a:buFont typeface="Wingdings" panose="05000000000000000000" pitchFamily="2" charset="2"/>
              <a:buChar char="q"/>
            </a:pPr>
            <a:r>
              <a:rPr lang="en-US" b="1" dirty="0">
                <a:latin typeface="Vancouer"/>
              </a:rPr>
              <a:t>Al Ketbi. L.M.B., &amp; Al Deen. S.Z. (2018). The attitudes and beliefs of general practitioner towards clinical practice guidelines: a qualitative study in Al Ain, United Arab Emirates. Asia Pacific family medicine, 17(1). Retrieved August 31, 2019 From: </a:t>
            </a:r>
            <a:r>
              <a:rPr lang="en-US" b="1" u="sng" dirty="0">
                <a:latin typeface="Vancouer"/>
                <a:hlinkClick r:id="rId2"/>
              </a:rPr>
              <a:t>https://www.ncbi.nlm.nih.gov/pmc/arti </a:t>
            </a:r>
            <a:r>
              <a:rPr lang="en-US" b="1" u="sng" dirty="0" err="1">
                <a:latin typeface="Vancouer"/>
                <a:hlinkClick r:id="rId2"/>
              </a:rPr>
              <a:t>cles</a:t>
            </a:r>
            <a:r>
              <a:rPr lang="en-US" b="1" u="sng" dirty="0">
                <a:latin typeface="Vancouer"/>
                <a:hlinkClick r:id="rId2"/>
              </a:rPr>
              <a:t>/PMC5975561/pdf/12930_2018_Articl e_41.pdf</a:t>
            </a:r>
            <a:endParaRPr lang="en-US" b="1" u="sng" dirty="0">
              <a:latin typeface="Vancouer"/>
            </a:endParaRPr>
          </a:p>
          <a:p>
            <a:pPr marL="285750" lvl="0" indent="-285750">
              <a:buFont typeface="Wingdings" panose="05000000000000000000" pitchFamily="2" charset="2"/>
              <a:buChar char="q"/>
            </a:pPr>
            <a:r>
              <a:rPr lang="en-US" b="1" dirty="0">
                <a:latin typeface="Vancouer"/>
              </a:rPr>
              <a:t>Bmcpublichealth.biomedicalcentral.com  </a:t>
            </a:r>
          </a:p>
          <a:p>
            <a:pPr marL="285750" lvl="0" indent="-285750">
              <a:buFont typeface="Wingdings" panose="05000000000000000000" pitchFamily="2" charset="2"/>
              <a:buChar char="q"/>
            </a:pPr>
            <a:r>
              <a:rPr lang="en-US" b="1" dirty="0">
                <a:latin typeface="Vancouer"/>
              </a:rPr>
              <a:t>Link.springer.com</a:t>
            </a:r>
          </a:p>
          <a:p>
            <a:endParaRPr lang="en-US" dirty="0"/>
          </a:p>
        </p:txBody>
      </p:sp>
    </p:spTree>
    <p:extLst>
      <p:ext uri="{BB962C8B-B14F-4D97-AF65-F5344CB8AC3E}">
        <p14:creationId xmlns:p14="http://schemas.microsoft.com/office/powerpoint/2010/main" val="10803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96F7F2-1537-49F6-B2E0-5AB5545EABF5}"/>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74359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C130D21B-FD26-423D-A0A5-57FD9518C1A1}"/>
              </a:ext>
            </a:extLst>
          </p:cNvPr>
          <p:cNvPicPr>
            <a:picLocks noChangeAspect="1"/>
          </p:cNvPicPr>
          <p:nvPr/>
        </p:nvPicPr>
        <p:blipFill rotWithShape="1">
          <a:blip r:embed="rId2"/>
          <a:srcRect b="36631"/>
          <a:stretch/>
        </p:blipFill>
        <p:spPr>
          <a:xfrm>
            <a:off x="3726426" y="846802"/>
            <a:ext cx="5978013" cy="5711313"/>
          </a:xfrm>
          <a:prstGeom prst="rect">
            <a:avLst/>
          </a:prstGeom>
        </p:spPr>
      </p:pic>
      <p:sp>
        <p:nvSpPr>
          <p:cNvPr id="6" name="Title 1">
            <a:extLst>
              <a:ext uri="{FF2B5EF4-FFF2-40B4-BE49-F238E27FC236}">
                <a16:creationId xmlns:a16="http://schemas.microsoft.com/office/drawing/2014/main" id="{B0A31BA1-72C5-4F2D-B381-1E75155350C4}"/>
              </a:ext>
            </a:extLst>
          </p:cNvPr>
          <p:cNvSpPr txBox="1">
            <a:spLocks/>
          </p:cNvSpPr>
          <p:nvPr/>
        </p:nvSpPr>
        <p:spPr>
          <a:xfrm>
            <a:off x="762000" y="110863"/>
            <a:ext cx="10668000" cy="82420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Approved by Dr. </a:t>
            </a:r>
            <a:r>
              <a:rPr lang="en-US" sz="3600" dirty="0" err="1"/>
              <a:t>Preetha</a:t>
            </a:r>
            <a:r>
              <a:rPr lang="en-US" sz="3600" dirty="0"/>
              <a:t> GS</a:t>
            </a:r>
          </a:p>
        </p:txBody>
      </p:sp>
    </p:spTree>
    <p:extLst>
      <p:ext uri="{BB962C8B-B14F-4D97-AF65-F5344CB8AC3E}">
        <p14:creationId xmlns:p14="http://schemas.microsoft.com/office/powerpoint/2010/main" val="335020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D2D522-0FCD-46E5-9E58-DC07092DF000}"/>
              </a:ext>
            </a:extLst>
          </p:cNvPr>
          <p:cNvSpPr txBox="1"/>
          <p:nvPr/>
        </p:nvSpPr>
        <p:spPr>
          <a:xfrm>
            <a:off x="0" y="20254"/>
            <a:ext cx="12192000" cy="6308650"/>
          </a:xfrm>
          <a:prstGeom prst="rect">
            <a:avLst/>
          </a:prstGeom>
          <a:noFill/>
        </p:spPr>
        <p:txBody>
          <a:bodyPr wrap="square">
            <a:spAutoFit/>
          </a:bodyPr>
          <a:lstStyle/>
          <a:p>
            <a:pPr marL="0" marR="0" algn="ctr">
              <a:lnSpc>
                <a:spcPct val="107000"/>
              </a:lnSpc>
              <a:spcBef>
                <a:spcPts val="0"/>
              </a:spcBef>
              <a:spcAft>
                <a:spcPts val="325"/>
              </a:spcAft>
            </a:pPr>
            <a:r>
              <a:rPr lang="en-IN" sz="18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rPr>
              <a:t> </a:t>
            </a:r>
            <a:r>
              <a:rPr lang="en-IN" sz="1200" dirty="0">
                <a:effectLst/>
                <a:latin typeface="Arial" panose="020B0604020202020204" pitchFamily="34" charset="0"/>
                <a:ea typeface="Arial" panose="020B0604020202020204" pitchFamily="34" charset="0"/>
                <a:cs typeface="Times New Roman" panose="02020603050405020304" pitchFamily="18" charset="0"/>
              </a:rPr>
              <a:t>The certificate is awarded 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25"/>
              </a:spcAft>
            </a:pPr>
            <a:r>
              <a:rPr lang="en-IN"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25"/>
              </a:spcAft>
            </a:pPr>
            <a:r>
              <a:rPr lang="en-IN" sz="12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25"/>
              </a:spcAft>
            </a:pPr>
            <a:r>
              <a:rPr lang="en-IN" sz="12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rPr>
              <a:t>                       </a:t>
            </a:r>
            <a:r>
              <a:rPr lang="en-IN" sz="1200" b="1" dirty="0">
                <a:effectLst/>
                <a:latin typeface="Times New Roman" panose="02020603050405020304" pitchFamily="18" charset="0"/>
                <a:ea typeface="Arial" panose="020B0604020202020204" pitchFamily="34" charset="0"/>
                <a:cs typeface="Times New Roman" panose="02020603050405020304" pitchFamily="18" charset="0"/>
              </a:rPr>
              <a:t>Name</a:t>
            </a:r>
            <a:r>
              <a:rPr lang="en-IN" sz="1200" b="1" spc="-5" dirty="0">
                <a:effectLst/>
                <a:latin typeface="Arial" panose="020B0604020202020204" pitchFamily="34" charset="0"/>
                <a:ea typeface="Arial" panose="020B0604020202020204" pitchFamily="34" charset="0"/>
                <a:cs typeface="Times New Roman" panose="02020603050405020304" pitchFamily="18" charset="0"/>
              </a:rPr>
              <a:t>:</a:t>
            </a:r>
            <a:r>
              <a:rPr lang="en-IN" sz="1200" b="1" dirty="0">
                <a:effectLst/>
                <a:latin typeface="Arial" panose="020B0604020202020204" pitchFamily="34" charset="0"/>
                <a:ea typeface="Arial" panose="020B0604020202020204" pitchFamily="34" charset="0"/>
                <a:cs typeface="Times New Roman" panose="02020603050405020304" pitchFamily="18" charset="0"/>
              </a:rPr>
              <a:t> </a:t>
            </a:r>
            <a:r>
              <a:rPr lang="en-IN" sz="1200" b="1" dirty="0" err="1">
                <a:effectLst/>
                <a:latin typeface="Arial" panose="020B0604020202020204" pitchFamily="34" charset="0"/>
                <a:ea typeface="Arial" panose="020B0604020202020204" pitchFamily="34" charset="0"/>
                <a:cs typeface="Times New Roman" panose="02020603050405020304" pitchFamily="18" charset="0"/>
              </a:rPr>
              <a:t>Dr.</a:t>
            </a:r>
            <a:r>
              <a:rPr lang="en-IN" sz="1200" b="1" dirty="0">
                <a:effectLst/>
                <a:latin typeface="Arial" panose="020B0604020202020204" pitchFamily="34" charset="0"/>
                <a:ea typeface="Arial" panose="020B0604020202020204" pitchFamily="34" charset="0"/>
                <a:cs typeface="Times New Roman" panose="02020603050405020304" pitchFamily="18" charset="0"/>
              </a:rPr>
              <a:t> </a:t>
            </a:r>
            <a:r>
              <a:rPr lang="en-IN" sz="1200" b="1" dirty="0" err="1">
                <a:effectLst/>
                <a:latin typeface="Arial" panose="020B0604020202020204" pitchFamily="34" charset="0"/>
                <a:ea typeface="Arial" panose="020B0604020202020204" pitchFamily="34" charset="0"/>
                <a:cs typeface="Times New Roman" panose="02020603050405020304" pitchFamily="18" charset="0"/>
              </a:rPr>
              <a:t>Pragyan</a:t>
            </a:r>
            <a:r>
              <a:rPr lang="en-IN" sz="1200" b="1" dirty="0">
                <a:effectLst/>
                <a:latin typeface="Arial" panose="020B0604020202020204" pitchFamily="34" charset="0"/>
                <a:ea typeface="Arial" panose="020B0604020202020204" pitchFamily="34" charset="0"/>
                <a:cs typeface="Times New Roman" panose="02020603050405020304" pitchFamily="18" charset="0"/>
              </a:rPr>
              <a:t> </a:t>
            </a:r>
            <a:r>
              <a:rPr lang="en-IN" sz="1200" b="1" dirty="0" err="1">
                <a:effectLst/>
                <a:latin typeface="Arial" panose="020B0604020202020204" pitchFamily="34" charset="0"/>
                <a:ea typeface="Arial" panose="020B0604020202020204" pitchFamily="34" charset="0"/>
                <a:cs typeface="Times New Roman" panose="02020603050405020304" pitchFamily="18" charset="0"/>
              </a:rPr>
              <a:t>Pallav</a:t>
            </a:r>
            <a:r>
              <a:rPr lang="en-IN" sz="1200" b="1" dirty="0">
                <a:effectLst/>
                <a:latin typeface="Arial" panose="020B0604020202020204" pitchFamily="34" charset="0"/>
                <a:ea typeface="Arial" panose="020B0604020202020204" pitchFamily="34" charset="0"/>
                <a:cs typeface="Times New Roman" panose="02020603050405020304" pitchFamily="18" charset="0"/>
              </a:rPr>
              <a:t> Mishra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25"/>
              </a:spcAft>
            </a:pPr>
            <a:r>
              <a:rPr lang="en-IN" sz="1200" b="1" dirty="0">
                <a:effectLst/>
                <a:latin typeface="Arial" panose="020B0604020202020204" pitchFamily="34" charset="0"/>
                <a:ea typeface="Arial" panose="020B0604020202020204" pitchFamily="34" charset="0"/>
                <a:cs typeface="Times New Roman" panose="02020603050405020304" pitchFamily="18" charset="0"/>
              </a:rPr>
              <a:t>                                   </a:t>
            </a:r>
            <a:r>
              <a:rPr lang="en-IN" sz="1200" b="1" dirty="0">
                <a:effectLst/>
                <a:latin typeface="Times New Roman" panose="02020603050405020304" pitchFamily="18" charset="0"/>
                <a:ea typeface="Arial" panose="020B0604020202020204" pitchFamily="34" charset="0"/>
                <a:cs typeface="Times New Roman" panose="02020603050405020304" pitchFamily="18" charset="0"/>
              </a:rPr>
              <a:t>Title</a:t>
            </a:r>
            <a:r>
              <a:rPr lang="en-IN" sz="1200" dirty="0">
                <a:effectLst/>
                <a:latin typeface="Arial" panose="020B0604020202020204" pitchFamily="34" charset="0"/>
                <a:ea typeface="Arial" panose="020B0604020202020204" pitchFamily="34" charset="0"/>
                <a:cs typeface="Times New Roman" panose="02020603050405020304" pitchFamily="18" charset="0"/>
              </a:rPr>
              <a:t>: </a:t>
            </a:r>
            <a:r>
              <a:rPr lang="en-IN" sz="1200" b="1" dirty="0">
                <a:effectLst/>
                <a:latin typeface="Arial" panose="020B0604020202020204" pitchFamily="34" charset="0"/>
                <a:ea typeface="Arial" panose="020B0604020202020204" pitchFamily="34" charset="0"/>
                <a:cs typeface="Times New Roman" panose="02020603050405020304" pitchFamily="18" charset="0"/>
              </a:rPr>
              <a:t>Pre-Sales &amp; Relationship manager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25"/>
              </a:spcAft>
            </a:pPr>
            <a:r>
              <a:rPr lang="en-IN" sz="12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and has successfully completed his/her Project on</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45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Title of the 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rPr>
              <a:t>A study on converting Traditional Hospitals to Smart Hospitals with the assistance of future digital healthcare technologies such as AI, Machine Learning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Date: 10/06/2022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Organization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Avisa Smart Hospitals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He comes across as a committed, sincere &amp; diligent person who has 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 strong drive &amp; zeal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45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We wish him all the best for future endeavors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45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45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Dr.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Aswini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Naidu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Dilraj</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Kaur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45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Training</a:t>
            </a:r>
            <a:r>
              <a:rPr lang="en-US" sz="12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&amp;</a:t>
            </a:r>
            <a:r>
              <a:rPr lang="en-US" sz="12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Development                                                                                                                                                                                             Zonal Head-Human</a:t>
            </a:r>
            <a:r>
              <a:rPr lang="en-US" sz="12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Resources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25"/>
              </a:spcAft>
            </a:pPr>
            <a:r>
              <a:rPr lang="en-IN" sz="1200" dirty="0">
                <a:solidFill>
                  <a:srgbClr val="181717"/>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p>
        </p:txBody>
      </p:sp>
    </p:spTree>
    <p:extLst>
      <p:ext uri="{BB962C8B-B14F-4D97-AF65-F5344CB8AC3E}">
        <p14:creationId xmlns:p14="http://schemas.microsoft.com/office/powerpoint/2010/main" val="164635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80B0-7493-4268-9BA4-65E90AD79626}"/>
              </a:ext>
            </a:extLst>
          </p:cNvPr>
          <p:cNvSpPr>
            <a:spLocks noGrp="1"/>
          </p:cNvSpPr>
          <p:nvPr>
            <p:ph type="title"/>
          </p:nvPr>
        </p:nvSpPr>
        <p:spPr/>
        <p:txBody>
          <a:bodyPr/>
          <a:lstStyle/>
          <a:p>
            <a:r>
              <a:rPr lang="en-US" dirty="0"/>
              <a:t>Overview of Avisa smart hospital</a:t>
            </a:r>
          </a:p>
        </p:txBody>
      </p:sp>
      <p:sp>
        <p:nvSpPr>
          <p:cNvPr id="4" name="TextBox 3">
            <a:extLst>
              <a:ext uri="{FF2B5EF4-FFF2-40B4-BE49-F238E27FC236}">
                <a16:creationId xmlns:a16="http://schemas.microsoft.com/office/drawing/2014/main" id="{0D8C2B81-DD02-4067-9507-7CD338C8EEC8}"/>
              </a:ext>
            </a:extLst>
          </p:cNvPr>
          <p:cNvSpPr txBox="1"/>
          <p:nvPr/>
        </p:nvSpPr>
        <p:spPr>
          <a:xfrm>
            <a:off x="279918" y="2220686"/>
            <a:ext cx="11215396" cy="3970318"/>
          </a:xfrm>
          <a:prstGeom prst="rect">
            <a:avLst/>
          </a:prstGeom>
          <a:noFill/>
        </p:spPr>
        <p:txBody>
          <a:bodyPr wrap="square" rtlCol="0">
            <a:spAutoFit/>
          </a:bodyPr>
          <a:lstStyle/>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Avisa smart hospital is built on the back of advanced technology and smart hospital features including cloud computing, Artificial </a:t>
            </a:r>
            <a:r>
              <a:rPr lang="en-US" dirty="0">
                <a:latin typeface="Arial" panose="020B0604020202020204" pitchFamily="34" charset="0"/>
                <a:ea typeface="Calibri" panose="020F0502020204030204" pitchFamily="34" charset="0"/>
              </a:rPr>
              <a:t>I</a:t>
            </a:r>
            <a:r>
              <a:rPr lang="en-US" sz="1800" dirty="0">
                <a:effectLst/>
                <a:latin typeface="Arial" panose="020B0604020202020204" pitchFamily="34" charset="0"/>
                <a:ea typeface="Calibri" panose="020F0502020204030204" pitchFamily="34" charset="0"/>
              </a:rPr>
              <a:t>ntelligence (AI) and machine learning</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With our smart hospital solutions, we aim to create a smart environment that fosters better interaction between the various working systems of a hospital inclusive of features like </a:t>
            </a:r>
            <a:r>
              <a:rPr lang="en-US" sz="1800" u="none" strike="noStrike" dirty="0">
                <a:effectLst/>
                <a:latin typeface="Arial" panose="020B0604020202020204" pitchFamily="34" charset="0"/>
                <a:ea typeface="Calibri" panose="020F0502020204030204" pitchFamily="34" charset="0"/>
                <a:cs typeface="Times New Roman" panose="02020603050405020304" pitchFamily="18" charset="0"/>
              </a:rPr>
              <a:t>book hospital bed online</a:t>
            </a:r>
            <a:r>
              <a:rPr lang="en-US" sz="1800" dirty="0">
                <a:effectLst/>
                <a:latin typeface="Arial" panose="020B0604020202020204" pitchFamily="34" charset="0"/>
                <a:ea typeface="Calibri" panose="020F0502020204030204" pitchFamily="34" charset="0"/>
              </a:rPr>
              <a:t> and book doctor consultation online</a:t>
            </a:r>
          </a:p>
          <a:p>
            <a:pPr marL="285750" indent="-285750">
              <a:buFont typeface="Wingdings" panose="05000000000000000000" pitchFamily="2" charset="2"/>
              <a:buChar char="q"/>
            </a:pPr>
            <a:r>
              <a:rPr lang="en-US" sz="1800" u="none" strike="noStrike" dirty="0">
                <a:effectLst/>
                <a:latin typeface="Arial" panose="020B0604020202020204" pitchFamily="34" charset="0"/>
                <a:ea typeface="Calibri" panose="020F0502020204030204" pitchFamily="34" charset="0"/>
                <a:cs typeface="Times New Roman" panose="02020603050405020304" pitchFamily="18" charset="0"/>
              </a:rPr>
              <a:t>Smart pharmacy</a:t>
            </a:r>
            <a:r>
              <a:rPr lang="en-US" sz="1800" dirty="0">
                <a:effectLst/>
                <a:latin typeface="Arial" panose="020B0604020202020204" pitchFamily="34" charset="0"/>
                <a:ea typeface="Calibri" panose="020F0502020204030204" pitchFamily="34" charset="0"/>
              </a:rPr>
              <a:t> enabled digital prescription, which includes sensor enabled pen and paper that would follow the doctor's method of writing their own prescription in paper</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Through AI the paper would automatically capture the patient's </a:t>
            </a:r>
            <a:r>
              <a:rPr lang="en-US" sz="1800" u="none" strike="noStrike" dirty="0">
                <a:effectLst/>
                <a:latin typeface="Arial" panose="020B0604020202020204" pitchFamily="34" charset="0"/>
                <a:ea typeface="Calibri" panose="020F0502020204030204" pitchFamily="34" charset="0"/>
                <a:cs typeface="Times New Roman" panose="02020603050405020304" pitchFamily="18" charset="0"/>
              </a:rPr>
              <a:t>digital prescription</a:t>
            </a:r>
            <a:r>
              <a:rPr lang="en-US" sz="1800" dirty="0">
                <a:effectLst/>
                <a:latin typeface="Arial" panose="020B0604020202020204" pitchFamily="34" charset="0"/>
                <a:ea typeface="Calibri" panose="020F0502020204030204" pitchFamily="34" charset="0"/>
              </a:rPr>
              <a:t> into the patient as well as the doctor’s app</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Born from the objective of bridging the gap between healthcare services and optimal patient care, </a:t>
            </a:r>
            <a:r>
              <a:rPr lang="en-US" sz="1800" u="none" strike="noStrike" dirty="0">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Avisa</a:t>
            </a:r>
            <a:r>
              <a:rPr lang="en-US" sz="1800" u="none" strike="noStrike" dirty="0">
                <a:solidFill>
                  <a:srgbClr val="BF623F"/>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US" sz="1800" u="none" strike="noStrike" dirty="0">
                <a:effectLst/>
                <a:latin typeface="Arial" panose="020B0604020202020204" pitchFamily="34" charset="0"/>
                <a:ea typeface="Calibri" panose="020F0502020204030204" pitchFamily="34" charset="0"/>
                <a:cs typeface="Times New Roman" panose="02020603050405020304" pitchFamily="18" charset="0"/>
              </a:rPr>
              <a:t>Smart Hospitals</a:t>
            </a:r>
            <a:r>
              <a:rPr lang="en-US" sz="1800" dirty="0">
                <a:effectLst/>
                <a:latin typeface="Arial" panose="020B0604020202020204" pitchFamily="34" charset="0"/>
                <a:ea typeface="Calibri" panose="020F0502020204030204" pitchFamily="34" charset="0"/>
              </a:rPr>
              <a:t> is disrupting the way hospitals, clinics, diagnostic centers, and pharmacies operate utilizing a highly integrated </a:t>
            </a:r>
            <a:r>
              <a:rPr lang="en-US" dirty="0">
                <a:latin typeface="Arial" panose="020B0604020202020204" pitchFamily="34" charset="0"/>
                <a:ea typeface="Calibri" panose="020F0502020204030204" pitchFamily="34" charset="0"/>
                <a:cs typeface="Times New Roman" panose="02020603050405020304" pitchFamily="18" charset="0"/>
              </a:rPr>
              <a:t>hospital management</a:t>
            </a:r>
            <a:r>
              <a:rPr lang="en-US" u="sng"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software</a:t>
            </a:r>
            <a:endParaRPr lang="en-US" sz="1800" dirty="0">
              <a:effectLst/>
              <a:latin typeface="Arial" panose="020B0604020202020204" pitchFamily="34" charset="0"/>
              <a:ea typeface="Calibri" panose="020F0502020204030204" pitchFamily="34" charset="0"/>
            </a:endParaRPr>
          </a:p>
          <a:p>
            <a:pPr marL="285750" indent="-285750">
              <a:buFont typeface="Wingdings" panose="05000000000000000000" pitchFamily="2" charset="2"/>
              <a:buChar char="v"/>
            </a:pPr>
            <a:endParaRPr lang="en-US" sz="1800" dirty="0">
              <a:effectLst/>
              <a:latin typeface="Arial" panose="020B0604020202020204" pitchFamily="34" charset="0"/>
              <a:ea typeface="Calibri" panose="020F0502020204030204" pitchFamily="34" charset="0"/>
            </a:endParaRP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371795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9"/>
        <p:cNvGrpSpPr/>
        <p:nvPr/>
      </p:nvGrpSpPr>
      <p:grpSpPr>
        <a:xfrm>
          <a:off x="0" y="0"/>
          <a:ext cx="0" cy="0"/>
          <a:chOff x="0" y="0"/>
          <a:chExt cx="0" cy="0"/>
        </a:xfrm>
      </p:grpSpPr>
      <p:pic>
        <p:nvPicPr>
          <p:cNvPr id="5" name="Picture 4" descr="imgpsh_fullsize_anim.jpg"/>
          <p:cNvPicPr>
            <a:picLocks noChangeAspect="1"/>
          </p:cNvPicPr>
          <p:nvPr/>
        </p:nvPicPr>
        <p:blipFill rotWithShape="1">
          <a:blip r:embed="rId3" cstate="screen">
            <a:extLst>
              <a:ext uri="{28A0092B-C50C-407E-A947-70E740481C1C}">
                <a14:useLocalDpi xmlns:a14="http://schemas.microsoft.com/office/drawing/2010/main"/>
              </a:ext>
            </a:extLst>
          </a:blip>
          <a:srcRect l="40951" r="10835" b="1"/>
          <a:stretch/>
        </p:blipFill>
        <p:spPr>
          <a:xfrm>
            <a:off x="762000" y="1128096"/>
            <a:ext cx="4572000" cy="5334000"/>
          </a:xfrm>
          <a:prstGeom prst="rect">
            <a:avLst/>
          </a:prstGeom>
        </p:spPr>
      </p:pic>
      <p:sp>
        <p:nvSpPr>
          <p:cNvPr id="6" name="TextBox 5"/>
          <p:cNvSpPr txBox="1"/>
          <p:nvPr/>
        </p:nvSpPr>
        <p:spPr>
          <a:xfrm>
            <a:off x="6096000" y="2286000"/>
            <a:ext cx="5334000" cy="3810001"/>
          </a:xfrm>
          <a:prstGeom prst="rect">
            <a:avLst/>
          </a:prstGeom>
        </p:spPr>
        <p:txBody>
          <a:bodyPr vert="horz" lIns="91440" tIns="45720" rIns="91440" bIns="45720" rtlCol="0">
            <a:normAutofit/>
          </a:bodyPr>
          <a:lstStyle/>
          <a:p>
            <a:pPr defTabSz="914400">
              <a:lnSpc>
                <a:spcPct val="115000"/>
              </a:lnSpc>
              <a:spcAft>
                <a:spcPts val="600"/>
              </a:spcAft>
            </a:pPr>
            <a:r>
              <a:rPr lang="en-US" sz="1300" b="1" dirty="0">
                <a:solidFill>
                  <a:schemeClr val="tx1">
                    <a:alpha val="70000"/>
                  </a:schemeClr>
                </a:solidFill>
              </a:rPr>
              <a:t> To Provide a Seamless journey to a patient by </a:t>
            </a:r>
            <a:br>
              <a:rPr lang="en-US" sz="1300" b="1" dirty="0">
                <a:solidFill>
                  <a:schemeClr val="tx1">
                    <a:alpha val="70000"/>
                  </a:schemeClr>
                </a:solidFill>
              </a:rPr>
            </a:br>
            <a:endParaRPr lang="en-US" sz="1300" b="1" dirty="0">
              <a:solidFill>
                <a:schemeClr val="tx1">
                  <a:alpha val="70000"/>
                </a:schemeClr>
              </a:solidFill>
            </a:endParaRPr>
          </a:p>
          <a:p>
            <a:pPr marL="57150" indent="-285750" defTabSz="914400">
              <a:lnSpc>
                <a:spcPct val="115000"/>
              </a:lnSpc>
              <a:spcAft>
                <a:spcPts val="600"/>
              </a:spcAft>
              <a:buClr>
                <a:schemeClr val="tx1"/>
              </a:buClr>
              <a:buFont typeface="Wingdings" panose="05000000000000000000" pitchFamily="2" charset="2"/>
              <a:buChar char="q"/>
            </a:pPr>
            <a:r>
              <a:rPr lang="en-US" sz="1300" b="1" dirty="0">
                <a:solidFill>
                  <a:schemeClr val="tx1">
                    <a:alpha val="70000"/>
                  </a:schemeClr>
                </a:solidFill>
              </a:rPr>
              <a:t> Patient Acquisition &amp; Retention</a:t>
            </a:r>
          </a:p>
          <a:p>
            <a:pPr marL="57150" indent="-285750" defTabSz="914400">
              <a:lnSpc>
                <a:spcPct val="115000"/>
              </a:lnSpc>
              <a:spcAft>
                <a:spcPts val="600"/>
              </a:spcAft>
              <a:buClr>
                <a:schemeClr val="tx1"/>
              </a:buClr>
              <a:buFont typeface="Wingdings" panose="05000000000000000000" pitchFamily="2" charset="2"/>
              <a:buChar char="q"/>
            </a:pPr>
            <a:r>
              <a:rPr lang="en-US" sz="1300" b="1" dirty="0">
                <a:solidFill>
                  <a:schemeClr val="tx1">
                    <a:alpha val="70000"/>
                  </a:schemeClr>
                </a:solidFill>
              </a:rPr>
              <a:t>Queue Management </a:t>
            </a:r>
          </a:p>
          <a:p>
            <a:pPr marL="57150" indent="-285750" defTabSz="914400">
              <a:lnSpc>
                <a:spcPct val="115000"/>
              </a:lnSpc>
              <a:spcAft>
                <a:spcPts val="600"/>
              </a:spcAft>
              <a:buClr>
                <a:schemeClr val="tx1"/>
              </a:buClr>
              <a:buFont typeface="Wingdings" panose="05000000000000000000" pitchFamily="2" charset="2"/>
              <a:buChar char="q"/>
            </a:pPr>
            <a:r>
              <a:rPr lang="en-US" sz="1300" b="1" dirty="0">
                <a:solidFill>
                  <a:schemeClr val="tx1">
                    <a:alpha val="70000"/>
                  </a:schemeClr>
                </a:solidFill>
              </a:rPr>
              <a:t>Real time tracking of data </a:t>
            </a:r>
          </a:p>
          <a:p>
            <a:pPr marL="57150" indent="-285750" defTabSz="914400">
              <a:lnSpc>
                <a:spcPct val="115000"/>
              </a:lnSpc>
              <a:spcAft>
                <a:spcPts val="600"/>
              </a:spcAft>
              <a:buClr>
                <a:schemeClr val="tx1"/>
              </a:buClr>
              <a:buFont typeface="Wingdings" panose="05000000000000000000" pitchFamily="2" charset="2"/>
              <a:buChar char="q"/>
            </a:pPr>
            <a:r>
              <a:rPr lang="en-US" sz="1300" b="1" dirty="0">
                <a:solidFill>
                  <a:schemeClr val="tx1">
                    <a:alpha val="70000"/>
                  </a:schemeClr>
                </a:solidFill>
              </a:rPr>
              <a:t>Digitalization of records </a:t>
            </a:r>
          </a:p>
          <a:p>
            <a:pPr marL="57150" indent="-285750" defTabSz="914400">
              <a:lnSpc>
                <a:spcPct val="115000"/>
              </a:lnSpc>
              <a:spcAft>
                <a:spcPts val="600"/>
              </a:spcAft>
              <a:buClr>
                <a:schemeClr val="tx1"/>
              </a:buClr>
              <a:buFont typeface="Wingdings" panose="05000000000000000000" pitchFamily="2" charset="2"/>
              <a:buChar char="q"/>
            </a:pPr>
            <a:r>
              <a:rPr lang="en-US" sz="1300" b="1" dirty="0">
                <a:solidFill>
                  <a:schemeClr val="tx1">
                    <a:alpha val="70000"/>
                  </a:schemeClr>
                </a:solidFill>
              </a:rPr>
              <a:t> Hospital Digital Presence </a:t>
            </a:r>
          </a:p>
          <a:p>
            <a:pPr marL="57150" indent="-285750" defTabSz="914400">
              <a:lnSpc>
                <a:spcPct val="115000"/>
              </a:lnSpc>
              <a:spcAft>
                <a:spcPts val="600"/>
              </a:spcAft>
              <a:buClr>
                <a:schemeClr val="tx1"/>
              </a:buClr>
              <a:buFont typeface="Wingdings" panose="05000000000000000000" pitchFamily="2" charset="2"/>
              <a:buChar char="q"/>
            </a:pPr>
            <a:r>
              <a:rPr lang="en-US" sz="1300" b="1" dirty="0">
                <a:solidFill>
                  <a:schemeClr val="tx1">
                    <a:alpha val="70000"/>
                  </a:schemeClr>
                </a:solidFill>
              </a:rPr>
              <a:t>One stop solution with diagnostic &amp; pharmacy ,insurance &amp; homecare</a:t>
            </a:r>
          </a:p>
          <a:p>
            <a:pPr marL="57150" indent="-285750" defTabSz="914400">
              <a:lnSpc>
                <a:spcPct val="115000"/>
              </a:lnSpc>
              <a:spcAft>
                <a:spcPts val="600"/>
              </a:spcAft>
              <a:buClr>
                <a:schemeClr val="tx1"/>
              </a:buClr>
              <a:buFont typeface="Wingdings" panose="05000000000000000000" pitchFamily="2" charset="2"/>
              <a:buChar char="q"/>
            </a:pPr>
            <a:r>
              <a:rPr lang="en-US" sz="1300" b="1" dirty="0">
                <a:solidFill>
                  <a:schemeClr val="tx1">
                    <a:alpha val="70000"/>
                  </a:schemeClr>
                </a:solidFill>
              </a:rPr>
              <a:t>Patient counselling &amp; education </a:t>
            </a:r>
          </a:p>
          <a:p>
            <a:pPr marL="57150" indent="-285750" defTabSz="914400">
              <a:lnSpc>
                <a:spcPct val="115000"/>
              </a:lnSpc>
              <a:spcAft>
                <a:spcPts val="600"/>
              </a:spcAft>
              <a:buClr>
                <a:schemeClr val="tx1"/>
              </a:buClr>
              <a:buFont typeface="Wingdings" panose="05000000000000000000" pitchFamily="2" charset="2"/>
              <a:buChar char="q"/>
            </a:pPr>
            <a:r>
              <a:rPr lang="en-US" sz="1300" b="1" dirty="0">
                <a:solidFill>
                  <a:schemeClr val="tx1">
                    <a:alpha val="70000"/>
                  </a:schemeClr>
                </a:solidFill>
              </a:rPr>
              <a:t>Converting a Traditional Hospital to Smart Hospital</a:t>
            </a:r>
          </a:p>
          <a:p>
            <a:pPr indent="-228600" defTabSz="914400">
              <a:lnSpc>
                <a:spcPct val="115000"/>
              </a:lnSpc>
              <a:spcAft>
                <a:spcPts val="600"/>
              </a:spcAft>
              <a:buFont typeface="Arial" panose="020B0604020202020204" pitchFamily="34" charset="0"/>
              <a:buChar char="•"/>
            </a:pPr>
            <a:endParaRPr lang="en-US" sz="1300" dirty="0">
              <a:solidFill>
                <a:schemeClr val="tx1">
                  <a:alpha val="70000"/>
                </a:schemeClr>
              </a:solidFill>
            </a:endParaRPr>
          </a:p>
          <a:p>
            <a:pPr indent="-228600" defTabSz="914400">
              <a:lnSpc>
                <a:spcPct val="115000"/>
              </a:lnSpc>
              <a:spcAft>
                <a:spcPts val="600"/>
              </a:spcAft>
              <a:buFont typeface="Arial" panose="020B0604020202020204" pitchFamily="34" charset="0"/>
              <a:buChar char="•"/>
            </a:pPr>
            <a:endParaRPr lang="en-US" sz="1300" dirty="0">
              <a:solidFill>
                <a:schemeClr val="tx1">
                  <a:alpha val="70000"/>
                </a:schemeClr>
              </a:solidFill>
            </a:endParaRPr>
          </a:p>
        </p:txBody>
      </p:sp>
      <p:sp>
        <p:nvSpPr>
          <p:cNvPr id="26" name="Title 1">
            <a:extLst>
              <a:ext uri="{FF2B5EF4-FFF2-40B4-BE49-F238E27FC236}">
                <a16:creationId xmlns:a16="http://schemas.microsoft.com/office/drawing/2014/main" id="{5656FD34-3F40-4BBE-919D-F061351E66CC}"/>
              </a:ext>
            </a:extLst>
          </p:cNvPr>
          <p:cNvSpPr>
            <a:spLocks noGrp="1"/>
          </p:cNvSpPr>
          <p:nvPr>
            <p:ph type="title"/>
          </p:nvPr>
        </p:nvSpPr>
        <p:spPr>
          <a:xfrm>
            <a:off x="762000" y="71535"/>
            <a:ext cx="10668000" cy="824204"/>
          </a:xfrm>
        </p:spPr>
        <p:txBody>
          <a:bodyPr>
            <a:normAutofit fontScale="90000"/>
          </a:bodyPr>
          <a:lstStyle/>
          <a:p>
            <a:r>
              <a:rPr lang="en-US" sz="3600" dirty="0"/>
              <a:t>Avisa’s solution to problems for Hospitals &amp; Patients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EBA1-6782-4EE0-AB26-45DA4071E9D7}"/>
              </a:ext>
            </a:extLst>
          </p:cNvPr>
          <p:cNvSpPr>
            <a:spLocks noGrp="1"/>
          </p:cNvSpPr>
          <p:nvPr>
            <p:ph type="title"/>
          </p:nvPr>
        </p:nvSpPr>
        <p:spPr>
          <a:xfrm>
            <a:off x="749559" y="762000"/>
            <a:ext cx="10668000" cy="1524000"/>
          </a:xfrm>
        </p:spPr>
        <p:txBody>
          <a:bodyPr/>
          <a:lstStyle/>
          <a:p>
            <a:r>
              <a:rPr lang="en-US" dirty="0"/>
              <a:t>Introduction</a:t>
            </a:r>
          </a:p>
        </p:txBody>
      </p:sp>
      <p:sp>
        <p:nvSpPr>
          <p:cNvPr id="4" name="TextBox 3">
            <a:extLst>
              <a:ext uri="{FF2B5EF4-FFF2-40B4-BE49-F238E27FC236}">
                <a16:creationId xmlns:a16="http://schemas.microsoft.com/office/drawing/2014/main" id="{ED1C7031-6D2B-4DB1-9931-76CDFD5CCF96}"/>
              </a:ext>
            </a:extLst>
          </p:cNvPr>
          <p:cNvSpPr txBox="1"/>
          <p:nvPr/>
        </p:nvSpPr>
        <p:spPr>
          <a:xfrm>
            <a:off x="749559" y="2248677"/>
            <a:ext cx="10692881" cy="369332"/>
          </a:xfrm>
          <a:prstGeom prst="rect">
            <a:avLst/>
          </a:prstGeom>
          <a:noFill/>
        </p:spPr>
        <p:txBody>
          <a:bodyPr wrap="square" rtlCol="0">
            <a:spAutoFit/>
          </a:bodyPr>
          <a:lstStyle/>
          <a:p>
            <a:pPr marL="285750" indent="-285750">
              <a:buFont typeface="Wingdings" panose="05000000000000000000" pitchFamily="2" charset="2"/>
              <a:buChar char="v"/>
            </a:pPr>
            <a:endParaRPr lang="en-US" dirty="0"/>
          </a:p>
        </p:txBody>
      </p:sp>
      <p:sp>
        <p:nvSpPr>
          <p:cNvPr id="5" name="TextBox 4">
            <a:extLst>
              <a:ext uri="{FF2B5EF4-FFF2-40B4-BE49-F238E27FC236}">
                <a16:creationId xmlns:a16="http://schemas.microsoft.com/office/drawing/2014/main" id="{4D653C92-BDF8-48D8-8D4E-BF69BF6AD5C7}"/>
              </a:ext>
            </a:extLst>
          </p:cNvPr>
          <p:cNvSpPr txBox="1"/>
          <p:nvPr/>
        </p:nvSpPr>
        <p:spPr>
          <a:xfrm>
            <a:off x="749559" y="1903445"/>
            <a:ext cx="10636898" cy="4801314"/>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Arial" panose="020B0604020202020204" pitchFamily="34" charset="0"/>
                <a:ea typeface="Calibri" panose="020F0502020204030204" pitchFamily="34" charset="0"/>
              </a:rPr>
              <a:t>R</a:t>
            </a:r>
            <a:r>
              <a:rPr lang="en-US" sz="1800" dirty="0">
                <a:effectLst/>
                <a:latin typeface="Arial" panose="020B0604020202020204" pitchFamily="34" charset="0"/>
                <a:ea typeface="Calibri" panose="020F0502020204030204" pitchFamily="34" charset="0"/>
              </a:rPr>
              <a:t>apidly evolving digital technological innovations are affecting and changing all sectors' integrated information management processes</a:t>
            </a:r>
            <a:r>
              <a:rPr lang="en-US" dirty="0"/>
              <a:t> </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Because of the high efficiency of these innovations, the health sector has been forced to undergo a digital transformation in order to improve the technologies and methodologies used in healthcare management systems</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The Internet of Things (IoT) technology plays a key role in this transformation, allowing many devices to connect and collaborate</a:t>
            </a:r>
            <a:endParaRPr lang="en-US" dirty="0">
              <a:latin typeface="Arial" panose="020B0604020202020204" pitchFamily="34" charset="0"/>
              <a:ea typeface="Calibri" panose="020F0502020204030204" pitchFamily="34" charset="0"/>
            </a:endParaRPr>
          </a:p>
          <a:p>
            <a:pPr marL="285750" indent="-285750">
              <a:buFont typeface="Wingdings" panose="05000000000000000000" pitchFamily="2" charset="2"/>
              <a:buChar char="q"/>
            </a:pPr>
            <a:r>
              <a:rPr lang="en-US" dirty="0">
                <a:latin typeface="Arial" panose="020B0604020202020204" pitchFamily="34" charset="0"/>
                <a:ea typeface="Calibri" panose="020F0502020204030204" pitchFamily="34" charset="0"/>
              </a:rPr>
              <a:t>C</a:t>
            </a:r>
            <a:r>
              <a:rPr lang="en-US" sz="1800" dirty="0">
                <a:effectLst/>
                <a:latin typeface="Arial" panose="020B0604020202020204" pitchFamily="34" charset="0"/>
                <a:ea typeface="Calibri" panose="020F0502020204030204" pitchFamily="34" charset="0"/>
              </a:rPr>
              <a:t>onnecting machines is bringing businesses closer to their customers while also providing a tangible return on investment</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Healthcare is experiencing a hardware and software revolution.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In terms of hardware, the use of the internet, mobile phones, and smartphones is on the rise. Artificial intelligence, robotics, genomics, telemedicine, virtual and augmented reality, and other medical technologies are becoming disruptive</a:t>
            </a:r>
          </a:p>
          <a:p>
            <a:pPr marL="285750" indent="-285750">
              <a:buFont typeface="Wingdings" panose="05000000000000000000" pitchFamily="2" charset="2"/>
              <a:buChar char="q"/>
            </a:pPr>
            <a:r>
              <a:rPr lang="en-US" sz="1800" dirty="0">
                <a:effectLst/>
                <a:latin typeface="Arial" panose="020B0604020202020204" pitchFamily="34" charset="0"/>
                <a:ea typeface="Calibri" panose="020F0502020204030204" pitchFamily="34" charset="0"/>
              </a:rPr>
              <a:t>In terms of software/information, a vast amount of medical data, peer support, and open-access clinical studies and guidelines are becoming widely available. It not only leads to the possibility of better quality and more information being obtained in healthcare, but also to the possibility of self-care</a:t>
            </a:r>
            <a:endParaRPr lang="en-US" dirty="0"/>
          </a:p>
        </p:txBody>
      </p:sp>
    </p:spTree>
    <p:extLst>
      <p:ext uri="{BB962C8B-B14F-4D97-AF65-F5344CB8AC3E}">
        <p14:creationId xmlns:p14="http://schemas.microsoft.com/office/powerpoint/2010/main" val="234924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96"/>
        <p:cNvGrpSpPr/>
        <p:nvPr/>
      </p:nvGrpSpPr>
      <p:grpSpPr>
        <a:xfrm>
          <a:off x="0" y="0"/>
          <a:ext cx="0" cy="0"/>
          <a:chOff x="0" y="0"/>
          <a:chExt cx="0" cy="0"/>
        </a:xfrm>
      </p:grpSpPr>
      <p:sp>
        <p:nvSpPr>
          <p:cNvPr id="24"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5"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6"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7" name="Rectangle 14">
            <a:extLst>
              <a:ext uri="{FF2B5EF4-FFF2-40B4-BE49-F238E27FC236}">
                <a16:creationId xmlns:a16="http://schemas.microsoft.com/office/drawing/2014/main" id="{75811E00-1179-463A-B5F5-2B4991725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80537892-72B1-4711-BF29-9D855D27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6836"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29" name="Freeform: Shape 18">
            <a:extLst>
              <a:ext uri="{FF2B5EF4-FFF2-40B4-BE49-F238E27FC236}">
                <a16:creationId xmlns:a16="http://schemas.microsoft.com/office/drawing/2014/main" id="{5A60B39E-73E4-40A5-A14B-886ACCE13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402049" y="-285591"/>
            <a:ext cx="1028642" cy="1599825"/>
          </a:xfrm>
          <a:custGeom>
            <a:avLst/>
            <a:gdLst>
              <a:gd name="connsiteX0" fmla="*/ 0 w 1028642"/>
              <a:gd name="connsiteY0" fmla="*/ 1070372 h 1070372"/>
              <a:gd name="connsiteX1" fmla="*/ 0 w 1028642"/>
              <a:gd name="connsiteY1" fmla="*/ 28809 h 1070372"/>
              <a:gd name="connsiteX2" fmla="*/ 59341 w 1028642"/>
              <a:gd name="connsiteY2" fmla="*/ 13949 h 1070372"/>
              <a:gd name="connsiteX3" fmla="*/ 198192 w 1028642"/>
              <a:gd name="connsiteY3" fmla="*/ 25 h 1070372"/>
              <a:gd name="connsiteX4" fmla="*/ 634260 w 1028642"/>
              <a:gd name="connsiteY4" fmla="*/ 109941 h 1070372"/>
              <a:gd name="connsiteX5" fmla="*/ 1022700 w 1028642"/>
              <a:gd name="connsiteY5" fmla="*/ 533149 h 1070372"/>
              <a:gd name="connsiteX6" fmla="*/ 759054 w 1028642"/>
              <a:gd name="connsiteY6" fmla="*/ 763009 h 1070372"/>
              <a:gd name="connsiteX7" fmla="*/ 422111 w 1028642"/>
              <a:gd name="connsiteY7" fmla="*/ 913469 h 1070372"/>
              <a:gd name="connsiteX8" fmla="*/ 48112 w 1028642"/>
              <a:gd name="connsiteY8" fmla="*/ 1060279 h 1070372"/>
              <a:gd name="connsiteX9" fmla="*/ 0 w 1028642"/>
              <a:gd name="connsiteY9" fmla="*/ 1070372 h 1070372"/>
              <a:gd name="connsiteX0" fmla="*/ 12700 w 1041342"/>
              <a:gd name="connsiteY0" fmla="*/ 1070372 h 1070372"/>
              <a:gd name="connsiteX1" fmla="*/ 0 w 1041342"/>
              <a:gd name="connsiteY1" fmla="*/ 800632 h 1070372"/>
              <a:gd name="connsiteX2" fmla="*/ 12700 w 1041342"/>
              <a:gd name="connsiteY2" fmla="*/ 28809 h 1070372"/>
              <a:gd name="connsiteX3" fmla="*/ 72041 w 1041342"/>
              <a:gd name="connsiteY3" fmla="*/ 13949 h 1070372"/>
              <a:gd name="connsiteX4" fmla="*/ 210892 w 1041342"/>
              <a:gd name="connsiteY4" fmla="*/ 25 h 1070372"/>
              <a:gd name="connsiteX5" fmla="*/ 646960 w 1041342"/>
              <a:gd name="connsiteY5" fmla="*/ 109941 h 1070372"/>
              <a:gd name="connsiteX6" fmla="*/ 1035400 w 1041342"/>
              <a:gd name="connsiteY6" fmla="*/ 533149 h 1070372"/>
              <a:gd name="connsiteX7" fmla="*/ 771754 w 1041342"/>
              <a:gd name="connsiteY7" fmla="*/ 763009 h 1070372"/>
              <a:gd name="connsiteX8" fmla="*/ 434811 w 1041342"/>
              <a:gd name="connsiteY8" fmla="*/ 913469 h 1070372"/>
              <a:gd name="connsiteX9" fmla="*/ 60812 w 1041342"/>
              <a:gd name="connsiteY9" fmla="*/ 1060279 h 1070372"/>
              <a:gd name="connsiteX10" fmla="*/ 12700 w 1041342"/>
              <a:gd name="connsiteY10" fmla="*/ 1070372 h 1070372"/>
              <a:gd name="connsiteX0" fmla="*/ 157 w 1028799"/>
              <a:gd name="connsiteY0" fmla="*/ 28809 h 1070372"/>
              <a:gd name="connsiteX1" fmla="*/ 59498 w 1028799"/>
              <a:gd name="connsiteY1" fmla="*/ 13949 h 1070372"/>
              <a:gd name="connsiteX2" fmla="*/ 198349 w 1028799"/>
              <a:gd name="connsiteY2" fmla="*/ 25 h 1070372"/>
              <a:gd name="connsiteX3" fmla="*/ 634417 w 1028799"/>
              <a:gd name="connsiteY3" fmla="*/ 109941 h 1070372"/>
              <a:gd name="connsiteX4" fmla="*/ 1022857 w 1028799"/>
              <a:gd name="connsiteY4" fmla="*/ 533149 h 1070372"/>
              <a:gd name="connsiteX5" fmla="*/ 759211 w 1028799"/>
              <a:gd name="connsiteY5" fmla="*/ 763009 h 1070372"/>
              <a:gd name="connsiteX6" fmla="*/ 422268 w 1028799"/>
              <a:gd name="connsiteY6" fmla="*/ 913469 h 1070372"/>
              <a:gd name="connsiteX7" fmla="*/ 48269 w 1028799"/>
              <a:gd name="connsiteY7" fmla="*/ 1060279 h 1070372"/>
              <a:gd name="connsiteX8" fmla="*/ 157 w 1028799"/>
              <a:gd name="connsiteY8" fmla="*/ 1070372 h 1070372"/>
              <a:gd name="connsiteX9" fmla="*/ 78897 w 1028799"/>
              <a:gd name="connsiteY9" fmla="*/ 892072 h 1070372"/>
              <a:gd name="connsiteX0" fmla="*/ 0 w 1028642"/>
              <a:gd name="connsiteY0" fmla="*/ 28809 h 1070372"/>
              <a:gd name="connsiteX1" fmla="*/ 59341 w 1028642"/>
              <a:gd name="connsiteY1" fmla="*/ 13949 h 1070372"/>
              <a:gd name="connsiteX2" fmla="*/ 198192 w 1028642"/>
              <a:gd name="connsiteY2" fmla="*/ 25 h 1070372"/>
              <a:gd name="connsiteX3" fmla="*/ 634260 w 1028642"/>
              <a:gd name="connsiteY3" fmla="*/ 109941 h 1070372"/>
              <a:gd name="connsiteX4" fmla="*/ 1022700 w 1028642"/>
              <a:gd name="connsiteY4" fmla="*/ 533149 h 1070372"/>
              <a:gd name="connsiteX5" fmla="*/ 759054 w 1028642"/>
              <a:gd name="connsiteY5" fmla="*/ 763009 h 1070372"/>
              <a:gd name="connsiteX6" fmla="*/ 422111 w 1028642"/>
              <a:gd name="connsiteY6" fmla="*/ 913469 h 1070372"/>
              <a:gd name="connsiteX7" fmla="*/ 48112 w 1028642"/>
              <a:gd name="connsiteY7" fmla="*/ 1060279 h 1070372"/>
              <a:gd name="connsiteX8" fmla="*/ 0 w 1028642"/>
              <a:gd name="connsiteY8" fmla="*/ 1070372 h 107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42" h="1070372">
                <a:moveTo>
                  <a:pt x="0" y="28809"/>
                </a:moveTo>
                <a:lnTo>
                  <a:pt x="59341" y="13949"/>
                </a:lnTo>
                <a:cubicBezTo>
                  <a:pt x="108160" y="4225"/>
                  <a:pt x="155782" y="-384"/>
                  <a:pt x="198192" y="25"/>
                </a:cubicBezTo>
                <a:cubicBezTo>
                  <a:pt x="348871" y="1551"/>
                  <a:pt x="500421" y="41223"/>
                  <a:pt x="634260" y="109941"/>
                </a:cubicBezTo>
                <a:cubicBezTo>
                  <a:pt x="779926" y="184763"/>
                  <a:pt x="1074035" y="329556"/>
                  <a:pt x="1022700" y="533149"/>
                </a:cubicBezTo>
                <a:cubicBezTo>
                  <a:pt x="988696" y="667915"/>
                  <a:pt x="871750" y="710748"/>
                  <a:pt x="759054" y="763009"/>
                </a:cubicBezTo>
                <a:cubicBezTo>
                  <a:pt x="648484" y="814288"/>
                  <a:pt x="533718" y="861753"/>
                  <a:pt x="422111" y="913469"/>
                </a:cubicBezTo>
                <a:cubicBezTo>
                  <a:pt x="300479" y="969872"/>
                  <a:pt x="177593" y="1024421"/>
                  <a:pt x="48112" y="1060279"/>
                </a:cubicBezTo>
                <a:lnTo>
                  <a:pt x="0" y="1070372"/>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0" name="Freeform: Shape 20">
            <a:extLst>
              <a:ext uri="{FF2B5EF4-FFF2-40B4-BE49-F238E27FC236}">
                <a16:creationId xmlns:a16="http://schemas.microsoft.com/office/drawing/2014/main" id="{2BA9C992-00CB-4356-BAC0-DF5DAF722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3" name="Freeform: Shape 22">
            <a:extLst>
              <a:ext uri="{FF2B5EF4-FFF2-40B4-BE49-F238E27FC236}">
                <a16:creationId xmlns:a16="http://schemas.microsoft.com/office/drawing/2014/main" id="{E5D03542-B73A-4437-A781-FDA37BA42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4" name="Picture 3">
            <a:extLst>
              <a:ext uri="{FF2B5EF4-FFF2-40B4-BE49-F238E27FC236}">
                <a16:creationId xmlns:a16="http://schemas.microsoft.com/office/drawing/2014/main" id="{EC890520-E48B-4572-A99B-B889073637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8826"/>
            <a:ext cx="12192000" cy="6858000"/>
          </a:xfrm>
          <a:prstGeom prst="rect">
            <a:avLst/>
          </a:prstGeom>
        </p:spPr>
      </p:pic>
    </p:spTree>
    <p:extLst>
      <p:ext uri="{BB962C8B-B14F-4D97-AF65-F5344CB8AC3E}">
        <p14:creationId xmlns:p14="http://schemas.microsoft.com/office/powerpoint/2010/main" val="113668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AA27-510E-45E3-A789-AD242AB10115}"/>
              </a:ext>
            </a:extLst>
          </p:cNvPr>
          <p:cNvSpPr>
            <a:spLocks noGrp="1"/>
          </p:cNvSpPr>
          <p:nvPr>
            <p:ph type="title"/>
          </p:nvPr>
        </p:nvSpPr>
        <p:spPr>
          <a:xfrm>
            <a:off x="726232" y="762000"/>
            <a:ext cx="10668000" cy="1524000"/>
          </a:xfrm>
        </p:spPr>
        <p:txBody>
          <a:bodyPr/>
          <a:lstStyle/>
          <a:p>
            <a:r>
              <a:rPr lang="en-US" dirty="0"/>
              <a:t>Objectives</a:t>
            </a:r>
          </a:p>
        </p:txBody>
      </p:sp>
      <p:sp>
        <p:nvSpPr>
          <p:cNvPr id="3" name="TextBox 2">
            <a:extLst>
              <a:ext uri="{FF2B5EF4-FFF2-40B4-BE49-F238E27FC236}">
                <a16:creationId xmlns:a16="http://schemas.microsoft.com/office/drawing/2014/main" id="{B78CA7BB-B482-4BF7-A56B-CC1566D3D1C3}"/>
              </a:ext>
            </a:extLst>
          </p:cNvPr>
          <p:cNvSpPr txBox="1"/>
          <p:nvPr/>
        </p:nvSpPr>
        <p:spPr>
          <a:xfrm>
            <a:off x="457200" y="2183363"/>
            <a:ext cx="11150082" cy="646331"/>
          </a:xfrm>
          <a:prstGeom prst="rect">
            <a:avLst/>
          </a:prstGeom>
          <a:noFill/>
        </p:spPr>
        <p:txBody>
          <a:bodyPr wrap="square" rtlCol="0">
            <a:spAutoFit/>
          </a:bodyPr>
          <a:lstStyle/>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p:txBody>
      </p:sp>
      <p:sp>
        <p:nvSpPr>
          <p:cNvPr id="4" name="TextBox 3">
            <a:extLst>
              <a:ext uri="{FF2B5EF4-FFF2-40B4-BE49-F238E27FC236}">
                <a16:creationId xmlns:a16="http://schemas.microsoft.com/office/drawing/2014/main" id="{D9B4888D-3FE3-4624-A90A-4CE9F1C0A9B3}"/>
              </a:ext>
            </a:extLst>
          </p:cNvPr>
          <p:cNvSpPr txBox="1"/>
          <p:nvPr/>
        </p:nvSpPr>
        <p:spPr>
          <a:xfrm>
            <a:off x="726232" y="2248677"/>
            <a:ext cx="10739535" cy="2780954"/>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n-US" dirty="0"/>
              <a:t>The objective of this study to observe and determine the transformation of traditional hospitals into smart hospitals</a:t>
            </a:r>
          </a:p>
          <a:p>
            <a:pPr marL="285750" indent="-285750">
              <a:lnSpc>
                <a:spcPct val="200000"/>
              </a:lnSpc>
              <a:buFont typeface="Wingdings" panose="05000000000000000000" pitchFamily="2" charset="2"/>
              <a:buChar char="q"/>
            </a:pPr>
            <a:r>
              <a:rPr lang="en-US" dirty="0"/>
              <a:t>To recommend appropriate suggestions for converting traditional hospitals into smart hospitals</a:t>
            </a:r>
          </a:p>
          <a:p>
            <a:pPr marL="285750" indent="-285750">
              <a:lnSpc>
                <a:spcPct val="200000"/>
              </a:lnSpc>
              <a:buFont typeface="Wingdings" panose="05000000000000000000" pitchFamily="2" charset="2"/>
              <a:buChar char="q"/>
            </a:pPr>
            <a:r>
              <a:rPr lang="en-US" dirty="0"/>
              <a:t>To facilitate quicker decision making by the Doctors with the usage of IOT device, Doc Pen, Avisa app, and so on</a:t>
            </a:r>
          </a:p>
        </p:txBody>
      </p:sp>
    </p:spTree>
    <p:extLst>
      <p:ext uri="{BB962C8B-B14F-4D97-AF65-F5344CB8AC3E}">
        <p14:creationId xmlns:p14="http://schemas.microsoft.com/office/powerpoint/2010/main" val="146048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B792-A29A-40C6-BE07-0A9535C12F2D}"/>
              </a:ext>
            </a:extLst>
          </p:cNvPr>
          <p:cNvSpPr>
            <a:spLocks noGrp="1"/>
          </p:cNvSpPr>
          <p:nvPr>
            <p:ph type="title"/>
          </p:nvPr>
        </p:nvSpPr>
        <p:spPr>
          <a:xfrm>
            <a:off x="762000" y="762000"/>
            <a:ext cx="10986346" cy="1524000"/>
          </a:xfrm>
        </p:spPr>
        <p:txBody>
          <a:bodyPr/>
          <a:lstStyle/>
          <a:p>
            <a:r>
              <a:rPr lang="en-US" dirty="0"/>
              <a:t>Methodology</a:t>
            </a:r>
          </a:p>
        </p:txBody>
      </p:sp>
      <p:sp>
        <p:nvSpPr>
          <p:cNvPr id="3" name="TextBox 2">
            <a:extLst>
              <a:ext uri="{FF2B5EF4-FFF2-40B4-BE49-F238E27FC236}">
                <a16:creationId xmlns:a16="http://schemas.microsoft.com/office/drawing/2014/main" id="{FA121BDE-E891-4958-A111-509AB98CAB2D}"/>
              </a:ext>
            </a:extLst>
          </p:cNvPr>
          <p:cNvSpPr txBox="1"/>
          <p:nvPr/>
        </p:nvSpPr>
        <p:spPr>
          <a:xfrm>
            <a:off x="762000" y="2528596"/>
            <a:ext cx="10972800" cy="3438827"/>
          </a:xfrm>
          <a:prstGeom prst="rect">
            <a:avLst/>
          </a:prstGeom>
          <a:noFill/>
        </p:spPr>
        <p:txBody>
          <a:bodyPr wrap="square" rtlCol="0">
            <a:spAutoFit/>
          </a:bodyPr>
          <a:lstStyle/>
          <a:p>
            <a:pPr marL="285750" indent="-285750">
              <a:lnSpc>
                <a:spcPct val="250000"/>
              </a:lnSpc>
              <a:buFont typeface="Wingdings" panose="05000000000000000000" pitchFamily="2" charset="2"/>
              <a:buChar char="q"/>
            </a:pPr>
            <a:r>
              <a:rPr lang="en-US" dirty="0"/>
              <a:t>Research Design: Descriptive study</a:t>
            </a:r>
          </a:p>
          <a:p>
            <a:pPr marL="285750" indent="-285750">
              <a:lnSpc>
                <a:spcPct val="250000"/>
              </a:lnSpc>
              <a:buFont typeface="Wingdings" panose="05000000000000000000" pitchFamily="2" charset="2"/>
              <a:buChar char="q"/>
            </a:pPr>
            <a:r>
              <a:rPr lang="en-US" dirty="0"/>
              <a:t>Data collection: I have collected data from various research papers through </a:t>
            </a:r>
            <a:r>
              <a:rPr lang="en-US" dirty="0" err="1"/>
              <a:t>PubMEd</a:t>
            </a:r>
            <a:r>
              <a:rPr lang="en-US" dirty="0"/>
              <a:t>, Google scholar,  and Avisa’s publications</a:t>
            </a:r>
          </a:p>
          <a:p>
            <a:pPr marL="285750" indent="-285750">
              <a:lnSpc>
                <a:spcPct val="250000"/>
              </a:lnSpc>
              <a:buFont typeface="Wingdings" panose="05000000000000000000" pitchFamily="2" charset="2"/>
              <a:buChar char="q"/>
            </a:pPr>
            <a:r>
              <a:rPr lang="en-US" dirty="0"/>
              <a:t>I have gone through 20 research papers; out of them I have selected 8 papers for literature review</a:t>
            </a:r>
          </a:p>
          <a:p>
            <a:pPr marL="285750" indent="-285750">
              <a:lnSpc>
                <a:spcPct val="250000"/>
              </a:lnSpc>
              <a:buFont typeface="Wingdings" panose="05000000000000000000" pitchFamily="2" charset="2"/>
              <a:buChar char="q"/>
            </a:pPr>
            <a:endParaRPr lang="en-US" dirty="0"/>
          </a:p>
        </p:txBody>
      </p:sp>
    </p:spTree>
    <p:extLst>
      <p:ext uri="{BB962C8B-B14F-4D97-AF65-F5344CB8AC3E}">
        <p14:creationId xmlns:p14="http://schemas.microsoft.com/office/powerpoint/2010/main" val="459355927"/>
      </p:ext>
    </p:extLst>
  </p:cSld>
  <p:clrMapOvr>
    <a:masterClrMapping/>
  </p:clrMapOvr>
</p:sld>
</file>

<file path=ppt/theme/theme1.xml><?xml version="1.0" encoding="utf-8"?>
<a:theme xmlns:a="http://schemas.openxmlformats.org/drawingml/2006/main" name="PebbleVTI">
  <a:themeElements>
    <a:clrScheme name="AnalogousFromRegularSeedLeftStep">
      <a:dk1>
        <a:srgbClr val="000000"/>
      </a:dk1>
      <a:lt1>
        <a:srgbClr val="FFFFFF"/>
      </a:lt1>
      <a:dk2>
        <a:srgbClr val="1E3532"/>
      </a:dk2>
      <a:lt2>
        <a:srgbClr val="E8E4E2"/>
      </a:lt2>
      <a:accent1>
        <a:srgbClr val="49A5C7"/>
      </a:accent1>
      <a:accent2>
        <a:srgbClr val="36B19F"/>
      </a:accent2>
      <a:accent3>
        <a:srgbClr val="43B675"/>
      </a:accent3>
      <a:accent4>
        <a:srgbClr val="37B53A"/>
      </a:accent4>
      <a:accent5>
        <a:srgbClr val="6EB241"/>
      </a:accent5>
      <a:accent6>
        <a:srgbClr val="95AB34"/>
      </a:accent6>
      <a:hlink>
        <a:srgbClr val="BF623F"/>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TotalTime>
  <Words>1833</Words>
  <Application>Microsoft Office PowerPoint</Application>
  <PresentationFormat>Widescreen</PresentationFormat>
  <Paragraphs>95</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Avenir Next LT Pro</vt:lpstr>
      <vt:lpstr>Avenir Next LT Pro Light</vt:lpstr>
      <vt:lpstr>Calibri</vt:lpstr>
      <vt:lpstr>Sitka Subheading</vt:lpstr>
      <vt:lpstr>Times New Roman</vt:lpstr>
      <vt:lpstr>Vancouer</vt:lpstr>
      <vt:lpstr>Wingdings</vt:lpstr>
      <vt:lpstr>PebbleVTI</vt:lpstr>
      <vt:lpstr>A study on converting Traditional Hospitals to Smart Hospitals with the assistance of future digital healthcare technologies such as AI, Machine Learning  </vt:lpstr>
      <vt:lpstr>PowerPoint Presentation</vt:lpstr>
      <vt:lpstr>PowerPoint Presentation</vt:lpstr>
      <vt:lpstr>Overview of Avisa smart hospital</vt:lpstr>
      <vt:lpstr>Avisa’s solution to problems for Hospitals &amp; Patients</vt:lpstr>
      <vt:lpstr>Introduction</vt:lpstr>
      <vt:lpstr>PowerPoint Presentation</vt:lpstr>
      <vt:lpstr>Objectives</vt:lpstr>
      <vt:lpstr>Methodology</vt:lpstr>
      <vt:lpstr>Literature Review</vt:lpstr>
      <vt:lpstr>Literature Review</vt:lpstr>
      <vt:lpstr>Results</vt:lpstr>
      <vt:lpstr>Challenges &amp; Limitations</vt:lpstr>
      <vt:lpstr>Conclusion</vt:lpstr>
      <vt:lpstr>Pictorial journey at Avisa smart hospital</vt:lpstr>
      <vt:lpstr>Pictorial journey at Avisa smart hospital</vt:lpstr>
      <vt:lpstr>Pictorial journey at Avisa smart hospital</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into the implication of smart hospital management and changing trends</dc:title>
  <dc:creator>Priyamvada Mishra</dc:creator>
  <cp:lastModifiedBy>Pragyan</cp:lastModifiedBy>
  <cp:revision>26</cp:revision>
  <dcterms:created xsi:type="dcterms:W3CDTF">2022-06-12T14:29:51Z</dcterms:created>
  <dcterms:modified xsi:type="dcterms:W3CDTF">2022-06-27T06:16:33Z</dcterms:modified>
</cp:coreProperties>
</file>