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0" r:id="rId4"/>
    <p:sldId id="261" r:id="rId5"/>
    <p:sldId id="259" r:id="rId6"/>
    <p:sldId id="277" r:id="rId7"/>
    <p:sldId id="264" r:id="rId8"/>
    <p:sldId id="265" r:id="rId9"/>
    <p:sldId id="266" r:id="rId10"/>
    <p:sldId id="278" r:id="rId11"/>
    <p:sldId id="275" r:id="rId12"/>
    <p:sldId id="267" r:id="rId13"/>
    <p:sldId id="273"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801940026688114E-2"/>
          <c:y val="1.8331310682800916E-2"/>
          <c:w val="0.91421246491099972"/>
          <c:h val="0.63320323196604256"/>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Sheet1!$A$6:$A$17</c:f>
              <c:strCache>
                <c:ptCount val="12"/>
                <c:pt idx="0">
                  <c:v>Papaya</c:v>
                </c:pt>
                <c:pt idx="1">
                  <c:v>Jaggery</c:v>
                </c:pt>
                <c:pt idx="2">
                  <c:v>Brinjal</c:v>
                </c:pt>
                <c:pt idx="3">
                  <c:v>Coffee &amp; Tea</c:v>
                </c:pt>
                <c:pt idx="4">
                  <c:v>Fused Banana or other fused fruits</c:v>
                </c:pt>
                <c:pt idx="5">
                  <c:v>Banana</c:v>
                </c:pt>
                <c:pt idx="6">
                  <c:v>Dates</c:v>
                </c:pt>
                <c:pt idx="7">
                  <c:v>Almonds</c:v>
                </c:pt>
                <c:pt idx="8">
                  <c:v>Green Beans</c:v>
                </c:pt>
                <c:pt idx="9">
                  <c:v>Meat</c:v>
                </c:pt>
                <c:pt idx="10">
                  <c:v>Milk</c:v>
                </c:pt>
                <c:pt idx="11">
                  <c:v>Bengal Gram</c:v>
                </c:pt>
              </c:strCache>
            </c:strRef>
          </c:cat>
          <c:val>
            <c:numRef>
              <c:f>Sheet1!$B$6:$B$17</c:f>
              <c:numCache>
                <c:formatCode>General</c:formatCode>
                <c:ptCount val="12"/>
                <c:pt idx="0">
                  <c:v>21</c:v>
                </c:pt>
                <c:pt idx="1">
                  <c:v>10</c:v>
                </c:pt>
                <c:pt idx="2">
                  <c:v>19</c:v>
                </c:pt>
                <c:pt idx="3">
                  <c:v>3</c:v>
                </c:pt>
                <c:pt idx="4">
                  <c:v>6</c:v>
                </c:pt>
                <c:pt idx="5">
                  <c:v>3</c:v>
                </c:pt>
                <c:pt idx="6">
                  <c:v>4</c:v>
                </c:pt>
                <c:pt idx="7">
                  <c:v>2</c:v>
                </c:pt>
                <c:pt idx="8">
                  <c:v>11</c:v>
                </c:pt>
                <c:pt idx="9">
                  <c:v>19</c:v>
                </c:pt>
                <c:pt idx="10">
                  <c:v>3</c:v>
                </c:pt>
                <c:pt idx="11">
                  <c:v>4</c:v>
                </c:pt>
              </c:numCache>
            </c:numRef>
          </c:val>
          <c:extLst>
            <c:ext xmlns:c16="http://schemas.microsoft.com/office/drawing/2014/chart" uri="{C3380CC4-5D6E-409C-BE32-E72D297353CC}">
              <c16:uniqueId val="{00000000-08CE-4B73-B6F0-8773A873FFBA}"/>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Sheet1!$A$6:$A$17</c:f>
              <c:strCache>
                <c:ptCount val="12"/>
                <c:pt idx="0">
                  <c:v>Papaya</c:v>
                </c:pt>
                <c:pt idx="1">
                  <c:v>Jaggery</c:v>
                </c:pt>
                <c:pt idx="2">
                  <c:v>Brinjal</c:v>
                </c:pt>
                <c:pt idx="3">
                  <c:v>Coffee &amp; Tea</c:v>
                </c:pt>
                <c:pt idx="4">
                  <c:v>Fused Banana or other fused fruits</c:v>
                </c:pt>
                <c:pt idx="5">
                  <c:v>Banana</c:v>
                </c:pt>
                <c:pt idx="6">
                  <c:v>Dates</c:v>
                </c:pt>
                <c:pt idx="7">
                  <c:v>Almonds</c:v>
                </c:pt>
                <c:pt idx="8">
                  <c:v>Green Beans</c:v>
                </c:pt>
                <c:pt idx="9">
                  <c:v>Meat</c:v>
                </c:pt>
                <c:pt idx="10">
                  <c:v>Milk</c:v>
                </c:pt>
                <c:pt idx="11">
                  <c:v>Bengal Gram</c:v>
                </c:pt>
              </c:strCache>
            </c:strRef>
          </c:cat>
          <c:val>
            <c:numRef>
              <c:f>Sheet1!$C$6:$C$17</c:f>
              <c:numCache>
                <c:formatCode>General</c:formatCode>
                <c:ptCount val="12"/>
                <c:pt idx="0">
                  <c:v>12</c:v>
                </c:pt>
                <c:pt idx="1">
                  <c:v>7</c:v>
                </c:pt>
                <c:pt idx="2">
                  <c:v>12</c:v>
                </c:pt>
                <c:pt idx="3">
                  <c:v>9</c:v>
                </c:pt>
                <c:pt idx="4">
                  <c:v>2</c:v>
                </c:pt>
                <c:pt idx="5">
                  <c:v>0</c:v>
                </c:pt>
                <c:pt idx="6">
                  <c:v>5</c:v>
                </c:pt>
                <c:pt idx="7">
                  <c:v>0</c:v>
                </c:pt>
                <c:pt idx="8">
                  <c:v>4</c:v>
                </c:pt>
                <c:pt idx="9">
                  <c:v>12</c:v>
                </c:pt>
                <c:pt idx="10">
                  <c:v>1</c:v>
                </c:pt>
                <c:pt idx="11">
                  <c:v>0</c:v>
                </c:pt>
              </c:numCache>
            </c:numRef>
          </c:val>
          <c:extLst>
            <c:ext xmlns:c16="http://schemas.microsoft.com/office/drawing/2014/chart" uri="{C3380CC4-5D6E-409C-BE32-E72D297353CC}">
              <c16:uniqueId val="{00000001-08CE-4B73-B6F0-8773A873FFBA}"/>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Sheet1!$A$6:$A$17</c:f>
              <c:strCache>
                <c:ptCount val="12"/>
                <c:pt idx="0">
                  <c:v>Papaya</c:v>
                </c:pt>
                <c:pt idx="1">
                  <c:v>Jaggery</c:v>
                </c:pt>
                <c:pt idx="2">
                  <c:v>Brinjal</c:v>
                </c:pt>
                <c:pt idx="3">
                  <c:v>Coffee &amp; Tea</c:v>
                </c:pt>
                <c:pt idx="4">
                  <c:v>Fused Banana or other fused fruits</c:v>
                </c:pt>
                <c:pt idx="5">
                  <c:v>Banana</c:v>
                </c:pt>
                <c:pt idx="6">
                  <c:v>Dates</c:v>
                </c:pt>
                <c:pt idx="7">
                  <c:v>Almonds</c:v>
                </c:pt>
                <c:pt idx="8">
                  <c:v>Green Beans</c:v>
                </c:pt>
                <c:pt idx="9">
                  <c:v>Meat</c:v>
                </c:pt>
                <c:pt idx="10">
                  <c:v>Milk</c:v>
                </c:pt>
                <c:pt idx="11">
                  <c:v>Bengal Gram</c:v>
                </c:pt>
              </c:strCache>
            </c:strRef>
          </c:cat>
          <c:val>
            <c:numRef>
              <c:f>Sheet1!$D$6:$D$17</c:f>
              <c:numCache>
                <c:formatCode>General</c:formatCode>
                <c:ptCount val="12"/>
                <c:pt idx="0">
                  <c:v>14</c:v>
                </c:pt>
                <c:pt idx="1">
                  <c:v>3</c:v>
                </c:pt>
                <c:pt idx="2">
                  <c:v>14</c:v>
                </c:pt>
                <c:pt idx="3">
                  <c:v>11</c:v>
                </c:pt>
                <c:pt idx="4">
                  <c:v>0</c:v>
                </c:pt>
                <c:pt idx="5">
                  <c:v>0</c:v>
                </c:pt>
                <c:pt idx="6">
                  <c:v>3</c:v>
                </c:pt>
                <c:pt idx="7">
                  <c:v>0</c:v>
                </c:pt>
                <c:pt idx="8">
                  <c:v>6</c:v>
                </c:pt>
                <c:pt idx="9">
                  <c:v>7</c:v>
                </c:pt>
                <c:pt idx="10">
                  <c:v>0</c:v>
                </c:pt>
                <c:pt idx="11">
                  <c:v>0</c:v>
                </c:pt>
              </c:numCache>
            </c:numRef>
          </c:val>
          <c:extLst>
            <c:ext xmlns:c16="http://schemas.microsoft.com/office/drawing/2014/chart" uri="{C3380CC4-5D6E-409C-BE32-E72D297353CC}">
              <c16:uniqueId val="{00000002-08CE-4B73-B6F0-8773A873FFBA}"/>
            </c:ext>
          </c:extLst>
        </c:ser>
        <c:dLbls>
          <c:dLblPos val="outEnd"/>
          <c:showLegendKey val="0"/>
          <c:showVal val="1"/>
          <c:showCatName val="0"/>
          <c:showSerName val="0"/>
          <c:showPercent val="0"/>
          <c:showBubbleSize val="0"/>
        </c:dLbls>
        <c:gapWidth val="219"/>
        <c:overlap val="-27"/>
        <c:axId val="974453856"/>
        <c:axId val="974452608"/>
      </c:barChart>
      <c:catAx>
        <c:axId val="974453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4452608"/>
        <c:crosses val="autoZero"/>
        <c:auto val="1"/>
        <c:lblAlgn val="ctr"/>
        <c:lblOffset val="100"/>
        <c:noMultiLvlLbl val="0"/>
      </c:catAx>
      <c:valAx>
        <c:axId val="9744526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4453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21-06-2022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21-06-2022</a:t>
            </a:fld>
            <a:endParaRPr lang="en-IN"/>
          </a:p>
        </p:txBody>
      </p:sp>
      <p:sp>
        <p:nvSpPr>
          <p:cNvPr id="5" name="Footer Placeholder 4">
            <a:extLst>
              <a:ext uri="{FF2B5EF4-FFF2-40B4-BE49-F238E27FC236}">
                <a16:creationId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21-06-2022</a:t>
            </a:fld>
            <a:endParaRPr lang="en-IN"/>
          </a:p>
        </p:txBody>
      </p:sp>
      <p:sp>
        <p:nvSpPr>
          <p:cNvPr id="5" name="Footer Placeholder 4">
            <a:extLst>
              <a:ext uri="{FF2B5EF4-FFF2-40B4-BE49-F238E27FC236}">
                <a16:creationId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21-06-2022</a:t>
            </a:fld>
            <a:endParaRPr lang="en-IN"/>
          </a:p>
        </p:txBody>
      </p:sp>
      <p:sp>
        <p:nvSpPr>
          <p:cNvPr id="5" name="Footer Placeholder 4">
            <a:extLst>
              <a:ext uri="{FF2B5EF4-FFF2-40B4-BE49-F238E27FC236}">
                <a16:creationId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21-06-2022</a:t>
            </a:fld>
            <a:endParaRPr lang="en-IN"/>
          </a:p>
        </p:txBody>
      </p:sp>
      <p:sp>
        <p:nvSpPr>
          <p:cNvPr id="5" name="Footer Placeholder 4">
            <a:extLst>
              <a:ext uri="{FF2B5EF4-FFF2-40B4-BE49-F238E27FC236}">
                <a16:creationId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21-06-2022</a:t>
            </a:fld>
            <a:endParaRPr lang="en-IN"/>
          </a:p>
        </p:txBody>
      </p:sp>
      <p:sp>
        <p:nvSpPr>
          <p:cNvPr id="5" name="Footer Placeholder 4">
            <a:extLst>
              <a:ext uri="{FF2B5EF4-FFF2-40B4-BE49-F238E27FC236}">
                <a16:creationId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21-06-2022</a:t>
            </a:fld>
            <a:endParaRPr lang="en-IN"/>
          </a:p>
        </p:txBody>
      </p:sp>
      <p:sp>
        <p:nvSpPr>
          <p:cNvPr id="6" name="Footer Placeholder 5">
            <a:extLst>
              <a:ext uri="{FF2B5EF4-FFF2-40B4-BE49-F238E27FC236}">
                <a16:creationId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21-06-2022</a:t>
            </a:fld>
            <a:endParaRPr lang="en-IN"/>
          </a:p>
        </p:txBody>
      </p:sp>
      <p:sp>
        <p:nvSpPr>
          <p:cNvPr id="8" name="Footer Placeholder 7">
            <a:extLst>
              <a:ext uri="{FF2B5EF4-FFF2-40B4-BE49-F238E27FC236}">
                <a16:creationId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21-06-2022</a:t>
            </a:fld>
            <a:endParaRPr lang="en-IN"/>
          </a:p>
        </p:txBody>
      </p:sp>
      <p:sp>
        <p:nvSpPr>
          <p:cNvPr id="4" name="Footer Placeholder 3">
            <a:extLst>
              <a:ext uri="{FF2B5EF4-FFF2-40B4-BE49-F238E27FC236}">
                <a16:creationId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21-06-2022</a:t>
            </a:fld>
            <a:endParaRPr lang="en-IN"/>
          </a:p>
        </p:txBody>
      </p:sp>
      <p:sp>
        <p:nvSpPr>
          <p:cNvPr id="3" name="Footer Placeholder 2">
            <a:extLst>
              <a:ext uri="{FF2B5EF4-FFF2-40B4-BE49-F238E27FC236}">
                <a16:creationId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21-06-2022</a:t>
            </a:fld>
            <a:endParaRPr lang="en-IN"/>
          </a:p>
        </p:txBody>
      </p:sp>
      <p:sp>
        <p:nvSpPr>
          <p:cNvPr id="6" name="Footer Placeholder 5">
            <a:extLst>
              <a:ext uri="{FF2B5EF4-FFF2-40B4-BE49-F238E27FC236}">
                <a16:creationId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21-06-2022</a:t>
            </a:fld>
            <a:endParaRPr lang="en-IN"/>
          </a:p>
        </p:txBody>
      </p:sp>
      <p:sp>
        <p:nvSpPr>
          <p:cNvPr id="6" name="Footer Placeholder 5">
            <a:extLst>
              <a:ext uri="{FF2B5EF4-FFF2-40B4-BE49-F238E27FC236}">
                <a16:creationId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21-06-2022</a:t>
            </a:fld>
            <a:endParaRPr lang="en-IN"/>
          </a:p>
        </p:txBody>
      </p:sp>
      <p:sp>
        <p:nvSpPr>
          <p:cNvPr id="5" name="Footer Placeholder 4">
            <a:extLst>
              <a:ext uri="{FF2B5EF4-FFF2-40B4-BE49-F238E27FC236}">
                <a16:creationId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cholar.google.com/scholar_lookup?journal=J+Health+Popul+Nutr&amp;title=Food+taboos+among+nursing+mothers+of+Mexico&amp;author=MI+Santos-Torres&amp;author=E+Edgar+V%C3%A1squez-Garibay&amp;volume=21&amp;publication_year=2003&amp;pages=142-9&amp;pmid=13677441&amp;" TargetMode="External"/><Relationship Id="rId3" Type="http://schemas.openxmlformats.org/officeDocument/2006/relationships/hyperlink" Target="https://scholar.google.com/scholar_lookup?journal=Calicut+Med+J&amp;title=Taboos+and+misconceptions+about+food+during+pregnancy+among+rural+population+of+Pondicherry&amp;author=R+Patil&amp;author=A+Mittal&amp;author=DRM+Vedapriya&amp;author=K+Iqbal&amp;author=M+Raghavia&amp;volume=8&amp;publication_year=2010&amp;pages=e4&amp;" TargetMode="External"/><Relationship Id="rId7" Type="http://schemas.openxmlformats.org/officeDocument/2006/relationships/hyperlink" Target="https://pubmed.ncbi.nlm.nih.gov/13677441" TargetMode="External"/><Relationship Id="rId12" Type="http://schemas.openxmlformats.org/officeDocument/2006/relationships/hyperlink" Target="https://scholar.google.com/scholar_lookup?journal=Indian+J+Community+Med&amp;title=Taboos+and+myths+associated+with+women%27s+health+among+rural+and+urban+adolescent+girls+in+Punjab&amp;author=S+Puri&amp;author=S+Kapoor&amp;volume=31&amp;publication_year=2006&amp;pages=168-70&amp;" TargetMode="External"/><Relationship Id="rId2" Type="http://schemas.openxmlformats.org/officeDocument/2006/relationships/hyperlink" Target="https://scholar.google.com/scholar_lookup?journal=Contemporary+PNG+Studies,+DWU+Research+Journal&amp;title=Food+taboos+and+traditional+customs+among+pregnant+women+in+Papua+New+Guinea:+Missed+opportunity+for+education+in+antenatal+clinics&amp;author=K+Jerzy&amp;author=P+Delma&amp;author=K+Nathan&amp;author=C+Totona&amp;author=S+Sophie&amp;volume=19&amp;publication_year=2013&amp;pages=1-11&amp;" TargetMode="External"/><Relationship Id="rId1" Type="http://schemas.openxmlformats.org/officeDocument/2006/relationships/slideLayout" Target="../slideLayouts/slideLayout2.xml"/><Relationship Id="rId6" Type="http://schemas.openxmlformats.org/officeDocument/2006/relationships/hyperlink" Target="https://scholar.google.com/scholar_lookup?journal=Int+J+Community+Med+Public+Health&amp;title=Beliefs+and+practices+regarding+nutrition+during+pregnancy+and+lactation+in+a+rural+area+in+Karnataka,+India:+A+qualitative+study&amp;author=N+Catherin&amp;author=B+Rock&amp;author=V+Roger&amp;author=C+Ankita&amp;author=G+Ashish&amp;volume=2&amp;publication_year=2015&amp;pages=116-20&amp;" TargetMode="External"/><Relationship Id="rId11" Type="http://schemas.openxmlformats.org/officeDocument/2006/relationships/hyperlink" Target="https://scholar.google.com/scholar_lookup?journal=BMC+Pregnancy+Childbirth&amp;title=Antenatal+care+in+the+Gambia:+Missed+opportunity+for+information,+education+and+communication&amp;author=SE+Anya&amp;author=A+Hydara&amp;author=LES+Jaiteh&amp;volume=8&amp;publication_year=2008&amp;pages=9&amp;pmid=18325122&amp;" TargetMode="External"/><Relationship Id="rId5" Type="http://schemas.openxmlformats.org/officeDocument/2006/relationships/hyperlink" Target="https://scholar.google.com/scholar_lookup?journal=Healthline+J&amp;title=A+study+on+taboos+and+misconceptions+associated+with+pregnancy+among+rural+women+of+Surendranagar+district&amp;author=A+Parmar&amp;author=H+Khanpara&amp;author=K+Girija&amp;volume=4&amp;publication_year=2013&amp;pages=40-3&amp;" TargetMode="External"/><Relationship Id="rId10" Type="http://schemas.openxmlformats.org/officeDocument/2006/relationships/hyperlink" Target="https://pubmed.ncbi.nlm.nih.gov/18325122" TargetMode="External"/><Relationship Id="rId4" Type="http://schemas.openxmlformats.org/officeDocument/2006/relationships/hyperlink" Target="http://pid.emory.edu/ark:/25593/d8j45" TargetMode="External"/><Relationship Id="rId9" Type="http://schemas.openxmlformats.org/officeDocument/2006/relationships/hyperlink" Target="https://www.ncbi.nlm.nih.gov/pmc/articles/PMC2322944/"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scholar.google.com/scholar_lookup?journal=Calicut+Med+J&amp;title=Taboos+and+misconceptions+about+food+during+pregnancy+among+rural+population+of+Pondicherry&amp;author=R+Patil&amp;author=A+Mittal&amp;author=DRM+Vedapriya&amp;author=K+Iqbal&amp;author=M+Raghavia&amp;volume=8&amp;publication_year=2010&amp;pages=e4&amp;" TargetMode="External"/><Relationship Id="rId7" Type="http://schemas.openxmlformats.org/officeDocument/2006/relationships/hyperlink" Target="https://scholar.google.com/scholar_lookup?journal=Indian+J+Community+Med&amp;title=Taboos+and+myths+associated+with+women%27s+health+among+rural+and+urban+adolescent+girls+in+Punjab&amp;author=S+Puri&amp;author=S+Kapoor&amp;volume=31&amp;publication_year=2006&amp;pages=168-70&amp;" TargetMode="External"/><Relationship Id="rId2" Type="http://schemas.openxmlformats.org/officeDocument/2006/relationships/hyperlink" Target="https://scholar.google.com/scholar_lookup?journal=Food,+Ecology+and+Culture:+Readings+in+the+Anthropology+of+Dietary+Practices+1980&amp;title=Food+avoidance+of+pregnant+women+in+Tamil+Nadu&amp;author=EG+Ferro-Luzzi&amp;pages=101-8&amp;" TargetMode="External"/><Relationship Id="rId1" Type="http://schemas.openxmlformats.org/officeDocument/2006/relationships/slideLayout" Target="../slideLayouts/slideLayout2.xml"/><Relationship Id="rId6" Type="http://schemas.openxmlformats.org/officeDocument/2006/relationships/hyperlink" Target="https://scholar.google.com/scholar_lookup?journal=Mal+J+Nutr&amp;title=Food+restrictions+during+pregnancy+among+indigenous+Temiar+women+in+Peninsular+Malaysia&amp;author=SSA+Zahhura&amp;author=P+Nilan&amp;author=J+Germov&amp;volume=18&amp;publication_year=2012&amp;pages=243-53&amp;" TargetMode="External"/><Relationship Id="rId5" Type="http://schemas.openxmlformats.org/officeDocument/2006/relationships/hyperlink" Target="https://scholar.google.com/scholar_lookup?journal=Healthline+J&amp;title=A+study+on+taboos+and+misconceptions+associated+with+pregnancy+among+rural+women+of+Surendranagar+district&amp;author=A+Parmar&amp;author=H+Khanpara&amp;author=K+Girija&amp;volume=4&amp;publication_year=2013&amp;pages=40-3&amp;" TargetMode="External"/><Relationship Id="rId4" Type="http://schemas.openxmlformats.org/officeDocument/2006/relationships/hyperlink" Target="http://pid.emory.edu/ark:/25593/d8j4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ncbi.nlm.nih.gov/pmc/articles/PMC6396620/#ref12" TargetMode="External"/><Relationship Id="rId2" Type="http://schemas.openxmlformats.org/officeDocument/2006/relationships/hyperlink" Target="https://www.ncbi.nlm.nih.gov/pmc/articles/PMC6396620/#ref9"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0" y="2157412"/>
            <a:ext cx="12191999" cy="2071687"/>
          </a:xfrm>
        </p:spPr>
        <p:txBody>
          <a:bodyPr>
            <a:normAutofit/>
          </a:bodyPr>
          <a:lstStyle/>
          <a:p>
            <a:r>
              <a:rPr lang="en-IN" sz="2400" b="1" dirty="0">
                <a:effectLst/>
                <a:latin typeface="Arial" panose="020B0604020202020204" pitchFamily="34" charset="0"/>
                <a:ea typeface="Calibri" panose="020F0502020204030204" pitchFamily="34" charset="0"/>
                <a:cs typeface="Arial" panose="020B0604020202020204" pitchFamily="34" charset="0"/>
              </a:rPr>
              <a:t>Title- Understanding Food related taboos &amp; misconception during pregnancy in Rural areas of Vadodara &amp; </a:t>
            </a:r>
            <a:r>
              <a:rPr lang="en-IN" sz="2400" b="1" dirty="0" err="1">
                <a:effectLst/>
                <a:latin typeface="Arial" panose="020B0604020202020204" pitchFamily="34" charset="0"/>
                <a:ea typeface="Calibri" panose="020F0502020204030204" pitchFamily="34" charset="0"/>
                <a:cs typeface="Arial" panose="020B0604020202020204" pitchFamily="34" charset="0"/>
              </a:rPr>
              <a:t>Savli</a:t>
            </a:r>
            <a:r>
              <a:rPr lang="en-IN" sz="2400" b="1" dirty="0">
                <a:effectLst/>
                <a:latin typeface="Arial" panose="020B0604020202020204" pitchFamily="34" charset="0"/>
                <a:ea typeface="Calibri" panose="020F0502020204030204" pitchFamily="34" charset="0"/>
                <a:cs typeface="Arial" panose="020B0604020202020204" pitchFamily="34" charset="0"/>
              </a:rPr>
              <a:t> Taluka.</a:t>
            </a:r>
            <a:br>
              <a:rPr lang="en-IN" sz="2400" dirty="0">
                <a:effectLst/>
                <a:latin typeface="Arial" panose="020B0604020202020204" pitchFamily="34" charset="0"/>
                <a:ea typeface="Calibri" panose="020F0502020204030204" pitchFamily="34" charset="0"/>
                <a:cs typeface="Arial" panose="020B0604020202020204" pitchFamily="34" charset="0"/>
              </a:rPr>
            </a:br>
            <a:br>
              <a:rPr lang="en-IN" sz="2400" dirty="0">
                <a:latin typeface="Arial" panose="020B0604020202020204" pitchFamily="34" charset="0"/>
                <a:cs typeface="Arial" panose="020B0604020202020204" pitchFamily="34" charset="0"/>
              </a:rPr>
            </a:br>
            <a:r>
              <a:rPr lang="en-IN" sz="2400" dirty="0">
                <a:latin typeface="Arial" panose="020B0604020202020204" pitchFamily="34" charset="0"/>
                <a:cs typeface="Arial" panose="020B0604020202020204" pitchFamily="34" charset="0"/>
              </a:rPr>
              <a:t>Organization- IIHMR( Nutrition International)</a:t>
            </a: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1524000" y="4700588"/>
            <a:ext cx="9144000" cy="1655762"/>
          </a:xfrm>
        </p:spPr>
        <p:txBody>
          <a:bodyPr>
            <a:normAutofit/>
          </a:bodyPr>
          <a:lstStyle/>
          <a:p>
            <a:r>
              <a:rPr lang="en-IN" dirty="0">
                <a:latin typeface="Arial" panose="020B0604020202020204" pitchFamily="34" charset="0"/>
                <a:cs typeface="Arial" panose="020B0604020202020204" pitchFamily="34" charset="0"/>
              </a:rPr>
              <a:t>Name- </a:t>
            </a:r>
            <a:r>
              <a:rPr lang="en-IN" dirty="0" err="1">
                <a:latin typeface="Arial" panose="020B0604020202020204" pitchFamily="34" charset="0"/>
                <a:cs typeface="Arial" panose="020B0604020202020204" pitchFamily="34" charset="0"/>
              </a:rPr>
              <a:t>Dr.</a:t>
            </a:r>
            <a:r>
              <a:rPr lang="en-IN" dirty="0">
                <a:latin typeface="Arial" panose="020B0604020202020204" pitchFamily="34" charset="0"/>
                <a:cs typeface="Arial" panose="020B0604020202020204" pitchFamily="34" charset="0"/>
              </a:rPr>
              <a:t> Ruchi Sharma</a:t>
            </a:r>
          </a:p>
          <a:p>
            <a:r>
              <a:rPr lang="en-IN" dirty="0">
                <a:latin typeface="Arial" panose="020B0604020202020204" pitchFamily="34" charset="0"/>
                <a:cs typeface="Arial" panose="020B0604020202020204" pitchFamily="34" charset="0"/>
              </a:rPr>
              <a:t>Faculty Mentor- </a:t>
            </a:r>
            <a:r>
              <a:rPr lang="en-IN" dirty="0" err="1">
                <a:latin typeface="Arial" panose="020B0604020202020204" pitchFamily="34" charset="0"/>
                <a:cs typeface="Arial" panose="020B0604020202020204" pitchFamily="34" charset="0"/>
              </a:rPr>
              <a:t>Dr.</a:t>
            </a:r>
            <a:r>
              <a:rPr lang="en-IN" dirty="0">
                <a:latin typeface="Arial" panose="020B0604020202020204" pitchFamily="34" charset="0"/>
                <a:cs typeface="Arial" panose="020B0604020202020204" pitchFamily="34" charset="0"/>
              </a:rPr>
              <a:t> </a:t>
            </a:r>
            <a:r>
              <a:rPr lang="en-IN" dirty="0" err="1">
                <a:latin typeface="Arial" panose="020B0604020202020204" pitchFamily="34" charset="0"/>
                <a:cs typeface="Arial" panose="020B0604020202020204" pitchFamily="34" charset="0"/>
              </a:rPr>
              <a:t>Divya</a:t>
            </a:r>
            <a:r>
              <a:rPr lang="en-IN" dirty="0">
                <a:latin typeface="Arial" panose="020B0604020202020204" pitchFamily="34" charset="0"/>
                <a:cs typeface="Arial" panose="020B0604020202020204" pitchFamily="34" charset="0"/>
              </a:rPr>
              <a:t> Agrawal</a:t>
            </a:r>
          </a:p>
          <a:p>
            <a:r>
              <a:rPr lang="en-IN" dirty="0">
                <a:latin typeface="Arial" panose="020B0604020202020204" pitchFamily="34" charset="0"/>
                <a:cs typeface="Arial" panose="020B0604020202020204" pitchFamily="34" charset="0"/>
              </a:rPr>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371600" cy="1033462"/>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175CCF-E419-05D9-C167-36BE64653873}"/>
              </a:ext>
            </a:extLst>
          </p:cNvPr>
          <p:cNvSpPr>
            <a:spLocks noGrp="1"/>
          </p:cNvSpPr>
          <p:nvPr>
            <p:ph idx="1"/>
          </p:nvPr>
        </p:nvSpPr>
        <p:spPr>
          <a:xfrm>
            <a:off x="838200" y="1125537"/>
            <a:ext cx="10515600" cy="4351338"/>
          </a:xfrm>
        </p:spPr>
        <p:txBody>
          <a:bodyPr/>
          <a:lstStyle/>
          <a:p>
            <a:pPr algn="just">
              <a:lnSpc>
                <a:spcPct val="250000"/>
              </a:lnSpc>
            </a:pPr>
            <a:r>
              <a:rPr lang="en-US" sz="1800" dirty="0">
                <a:latin typeface="Arial" panose="020B0604020202020204" pitchFamily="34" charset="0"/>
                <a:cs typeface="Arial" panose="020B0604020202020204" pitchFamily="34" charset="0"/>
              </a:rPr>
              <a:t>A study conducted  in Mexico and those forbidden food varieties had a place with all the essential food groups. Interestingly, this investigation discovered that most pregnant ladies have a poor understanding ability of each kind of food. They eat specific food sources since they imagine that "it is great" without understanding the fundamental capability of the food type in the body.</a:t>
            </a:r>
          </a:p>
          <a:p>
            <a:pPr marL="0" indent="0">
              <a:buNone/>
            </a:pPr>
            <a:endParaRPr lang="en-IN" dirty="0"/>
          </a:p>
        </p:txBody>
      </p:sp>
      <p:sp>
        <p:nvSpPr>
          <p:cNvPr id="5" name="Slide Number Placeholder 4">
            <a:extLst>
              <a:ext uri="{FF2B5EF4-FFF2-40B4-BE49-F238E27FC236}">
                <a16:creationId xmlns:a16="http://schemas.microsoft.com/office/drawing/2014/main" id="{AAE3BC73-F084-35F1-1CA8-CC41942E9348}"/>
              </a:ext>
            </a:extLst>
          </p:cNvPr>
          <p:cNvSpPr>
            <a:spLocks noGrp="1"/>
          </p:cNvSpPr>
          <p:nvPr>
            <p:ph type="sldNum" sz="quarter" idx="12"/>
          </p:nvPr>
        </p:nvSpPr>
        <p:spPr/>
        <p:txBody>
          <a:bodyPr/>
          <a:lstStyle/>
          <a:p>
            <a:fld id="{26AD20E6-394B-4DF0-96A5-9647FF39C943}" type="slidenum">
              <a:rPr lang="en-IN" smtClean="0"/>
              <a:t>10</a:t>
            </a:fld>
            <a:endParaRPr lang="en-IN"/>
          </a:p>
        </p:txBody>
      </p:sp>
    </p:spTree>
    <p:extLst>
      <p:ext uri="{BB962C8B-B14F-4D97-AF65-F5344CB8AC3E}">
        <p14:creationId xmlns:p14="http://schemas.microsoft.com/office/powerpoint/2010/main" val="97589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p:txBody>
          <a:bodyPr>
            <a:normAutofit/>
          </a:bodyPr>
          <a:lstStyle/>
          <a:p>
            <a:pPr algn="ctr"/>
            <a:r>
              <a:rPr lang="en-IN" sz="3600" b="1" dirty="0">
                <a:latin typeface="Arial" panose="020B0604020202020204" pitchFamily="34" charset="0"/>
                <a:cs typeface="Arial" panose="020B0604020202020204" pitchFamily="34" charset="0"/>
              </a:rPr>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p:txBody>
          <a:bodyPr>
            <a:normAutofit/>
          </a:bodyPr>
          <a:lstStyle/>
          <a:p>
            <a:pPr>
              <a:lnSpc>
                <a:spcPct val="200000"/>
              </a:lnSpc>
            </a:pPr>
            <a:r>
              <a:rPr lang="en-US" sz="1800" dirty="0">
                <a:latin typeface="Arial" panose="020B0604020202020204" pitchFamily="34" charset="0"/>
                <a:cs typeface="Arial" panose="020B0604020202020204" pitchFamily="34" charset="0"/>
              </a:rPr>
              <a:t>The impact of the food restrictions on the nutritional status of the pregnant mother was not tried in that particular set of time  because of time limitation.</a:t>
            </a:r>
          </a:p>
          <a:p>
            <a:pPr>
              <a:lnSpc>
                <a:spcPct val="200000"/>
              </a:lnSpc>
            </a:pPr>
            <a:r>
              <a:rPr lang="en-US" sz="1800" dirty="0">
                <a:latin typeface="Arial" panose="020B0604020202020204" pitchFamily="34" charset="0"/>
                <a:cs typeface="Arial" panose="020B0604020202020204" pitchFamily="34" charset="0"/>
              </a:rPr>
              <a:t>At the time of Interview most of respondents came to the Centre with their Mother in law, due to which some important questions went un-answered.</a:t>
            </a:r>
            <a:endParaRPr lang="en-IN" sz="18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484"/>
            <a:ext cx="1328738" cy="704521"/>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p:txBody>
          <a:bodyPr>
            <a:normAutofit/>
          </a:bodyPr>
          <a:lstStyle/>
          <a:p>
            <a:pPr algn="ctr"/>
            <a:r>
              <a:rPr lang="en-IN" sz="3600" b="1"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p:txBody>
          <a:bodyPr>
            <a:normAutofit/>
          </a:bodyPr>
          <a:lstStyle/>
          <a:p>
            <a:pPr marL="0" indent="0" algn="just">
              <a:lnSpc>
                <a:spcPct val="250000"/>
              </a:lnSpc>
              <a:buNone/>
            </a:pPr>
            <a:r>
              <a:rPr lang="en-US" sz="1800" dirty="0">
                <a:latin typeface="Arial" panose="020B0604020202020204" pitchFamily="34" charset="0"/>
                <a:cs typeface="Arial" panose="020B0604020202020204" pitchFamily="34" charset="0"/>
              </a:rPr>
              <a:t>However traditional beliefs on dietary restriction are still being followed , but the adherence to restrictions is gradually decreasing. There is a requirement for education and counselling on Nutrition  among women  and they should be persuaded that in the period of  modern/advanced treatment and examination modalities ,  majority of the pregnancy-related complexities can be well handled.</a:t>
            </a:r>
            <a:endParaRPr lang="en-IN"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12</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428750" cy="847725"/>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838200" y="136525"/>
            <a:ext cx="10515600" cy="1325563"/>
          </a:xfrm>
        </p:spPr>
        <p:txBody>
          <a:bodyPr>
            <a:normAutofit/>
          </a:bodyPr>
          <a:lstStyle/>
          <a:p>
            <a:pPr algn="ctr"/>
            <a:r>
              <a:rPr lang="en-IN" sz="3600" b="1" dirty="0">
                <a:latin typeface="Arial" panose="020B0604020202020204" pitchFamily="34" charset="0"/>
                <a:cs typeface="Arial" panose="020B0604020202020204" pitchFamily="34" charset="0"/>
              </a:rPr>
              <a:t>References</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1774031"/>
            <a:ext cx="10515600" cy="4947444"/>
          </a:xfrm>
        </p:spPr>
        <p:txBody>
          <a:bodyPr>
            <a:normAutofit/>
          </a:bodyPr>
          <a:lstStyle/>
          <a:p>
            <a:pPr marL="0" indent="0">
              <a:buNone/>
            </a:pPr>
            <a:r>
              <a:rPr lang="en-IN" sz="1300" b="0" i="0" dirty="0">
                <a:solidFill>
                  <a:srgbClr val="212121"/>
                </a:solidFill>
                <a:effectLst/>
                <a:latin typeface="Arial" panose="020B0604020202020204" pitchFamily="34" charset="0"/>
                <a:cs typeface="Arial" panose="020B0604020202020204" pitchFamily="34" charset="0"/>
              </a:rPr>
              <a:t> Jerzy K, Delma P, Nathan K, </a:t>
            </a:r>
            <a:r>
              <a:rPr lang="en-IN" sz="1300" b="0" i="0" dirty="0" err="1">
                <a:solidFill>
                  <a:srgbClr val="212121"/>
                </a:solidFill>
                <a:effectLst/>
                <a:latin typeface="Arial" panose="020B0604020202020204" pitchFamily="34" charset="0"/>
                <a:cs typeface="Arial" panose="020B0604020202020204" pitchFamily="34" charset="0"/>
              </a:rPr>
              <a:t>Totona</a:t>
            </a:r>
            <a:r>
              <a:rPr lang="en-IN" sz="1300" b="0" i="0" dirty="0">
                <a:solidFill>
                  <a:srgbClr val="212121"/>
                </a:solidFill>
                <a:effectLst/>
                <a:latin typeface="Arial" panose="020B0604020202020204" pitchFamily="34" charset="0"/>
                <a:cs typeface="Arial" panose="020B0604020202020204" pitchFamily="34" charset="0"/>
              </a:rPr>
              <a:t> C, Sophie S, Ethel K. Food taboos and traditional customs among pregnant women in Papua New Guinea: Missed opportunity for education in antenatal clinics. </a:t>
            </a:r>
            <a:r>
              <a:rPr lang="en-IN" sz="1300" b="0" i="1" dirty="0">
                <a:solidFill>
                  <a:srgbClr val="212121"/>
                </a:solidFill>
                <a:effectLst/>
                <a:latin typeface="Arial" panose="020B0604020202020204" pitchFamily="34" charset="0"/>
                <a:cs typeface="Arial" panose="020B0604020202020204" pitchFamily="34" charset="0"/>
              </a:rPr>
              <a:t>Contemporary PNG Studies, DWU Research Journal. </a:t>
            </a:r>
            <a:r>
              <a:rPr lang="en-IN" sz="1300" b="0" i="0" dirty="0">
                <a:solidFill>
                  <a:srgbClr val="212121"/>
                </a:solidFill>
                <a:effectLst/>
                <a:latin typeface="Arial" panose="020B0604020202020204" pitchFamily="34" charset="0"/>
                <a:cs typeface="Arial" panose="020B0604020202020204" pitchFamily="34" charset="0"/>
              </a:rPr>
              <a:t>2013;19:1–11. [</a:t>
            </a:r>
            <a:r>
              <a:rPr lang="en-IN" sz="1300" b="0" i="0" u="sng" dirty="0">
                <a:solidFill>
                  <a:srgbClr val="376FAA"/>
                </a:solidFill>
                <a:effectLst/>
                <a:latin typeface="Arial" panose="020B0604020202020204" pitchFamily="34" charset="0"/>
                <a:cs typeface="Arial" panose="020B0604020202020204" pitchFamily="34" charset="0"/>
                <a:hlinkClick r:id="rId2"/>
              </a:rPr>
              <a:t>Google Scholar</a:t>
            </a:r>
            <a:r>
              <a:rPr lang="en-IN" sz="1300" b="0" i="0" u="sng" dirty="0">
                <a:solidFill>
                  <a:srgbClr val="376FAA"/>
                </a:solidFill>
                <a:effectLst/>
                <a:latin typeface="Arial" panose="020B0604020202020204" pitchFamily="34" charset="0"/>
                <a:cs typeface="Arial" panose="020B0604020202020204" pitchFamily="34" charset="0"/>
              </a:rPr>
              <a:t>]</a:t>
            </a:r>
            <a:endParaRPr lang="en-US" sz="1300" b="0" i="0" u="sng" dirty="0">
              <a:solidFill>
                <a:srgbClr val="376FAA"/>
              </a:solidFill>
              <a:effectLst/>
              <a:latin typeface="Arial" panose="020B0604020202020204" pitchFamily="34" charset="0"/>
              <a:cs typeface="Arial" panose="020B0604020202020204" pitchFamily="34" charset="0"/>
            </a:endParaRPr>
          </a:p>
          <a:p>
            <a:pPr marL="0" indent="0">
              <a:buNone/>
            </a:pPr>
            <a:r>
              <a:rPr lang="en-IN" sz="1300" b="0" i="0" dirty="0">
                <a:solidFill>
                  <a:srgbClr val="212121"/>
                </a:solidFill>
                <a:effectLst/>
                <a:latin typeface="Arial" panose="020B0604020202020204" pitchFamily="34" charset="0"/>
                <a:cs typeface="Arial" panose="020B0604020202020204" pitchFamily="34" charset="0"/>
              </a:rPr>
              <a:t> Patil R, Mittal A, </a:t>
            </a:r>
            <a:r>
              <a:rPr lang="en-IN" sz="1300" b="0" i="0" dirty="0" err="1">
                <a:solidFill>
                  <a:srgbClr val="212121"/>
                </a:solidFill>
                <a:effectLst/>
                <a:latin typeface="Arial" panose="020B0604020202020204" pitchFamily="34" charset="0"/>
                <a:cs typeface="Arial" panose="020B0604020202020204" pitchFamily="34" charset="0"/>
              </a:rPr>
              <a:t>Vedapriya</a:t>
            </a:r>
            <a:r>
              <a:rPr lang="en-IN" sz="1300" b="0" i="0" dirty="0">
                <a:solidFill>
                  <a:srgbClr val="212121"/>
                </a:solidFill>
                <a:effectLst/>
                <a:latin typeface="Arial" panose="020B0604020202020204" pitchFamily="34" charset="0"/>
                <a:cs typeface="Arial" panose="020B0604020202020204" pitchFamily="34" charset="0"/>
              </a:rPr>
              <a:t> DRM, Iqbal K, </a:t>
            </a:r>
            <a:r>
              <a:rPr lang="en-IN" sz="1300" b="0" i="0" dirty="0" err="1">
                <a:solidFill>
                  <a:srgbClr val="212121"/>
                </a:solidFill>
                <a:effectLst/>
                <a:latin typeface="Arial" panose="020B0604020202020204" pitchFamily="34" charset="0"/>
                <a:cs typeface="Arial" panose="020B0604020202020204" pitchFamily="34" charset="0"/>
              </a:rPr>
              <a:t>Raghavia</a:t>
            </a:r>
            <a:r>
              <a:rPr lang="en-IN" sz="1300" b="0" i="0" dirty="0">
                <a:solidFill>
                  <a:srgbClr val="212121"/>
                </a:solidFill>
                <a:effectLst/>
                <a:latin typeface="Arial" panose="020B0604020202020204" pitchFamily="34" charset="0"/>
                <a:cs typeface="Arial" panose="020B0604020202020204" pitchFamily="34" charset="0"/>
              </a:rPr>
              <a:t> M. Taboos and misconceptions about food during pregnancy among rural population of Pondicherry. </a:t>
            </a:r>
            <a:r>
              <a:rPr lang="en-IN" sz="1300" b="0" i="1" dirty="0">
                <a:solidFill>
                  <a:srgbClr val="212121"/>
                </a:solidFill>
                <a:effectLst/>
                <a:latin typeface="Arial" panose="020B0604020202020204" pitchFamily="34" charset="0"/>
                <a:cs typeface="Arial" panose="020B0604020202020204" pitchFamily="34" charset="0"/>
              </a:rPr>
              <a:t>Calicut Med J. </a:t>
            </a:r>
            <a:r>
              <a:rPr lang="en-IN" sz="1300" b="0" i="0" dirty="0">
                <a:solidFill>
                  <a:srgbClr val="212121"/>
                </a:solidFill>
                <a:effectLst/>
                <a:latin typeface="Arial" panose="020B0604020202020204" pitchFamily="34" charset="0"/>
                <a:cs typeface="Arial" panose="020B0604020202020204" pitchFamily="34" charset="0"/>
              </a:rPr>
              <a:t>2010;8:e4. [</a:t>
            </a:r>
            <a:r>
              <a:rPr lang="en-IN" sz="1300" b="0" i="0" u="sng" dirty="0">
                <a:solidFill>
                  <a:srgbClr val="376FAA"/>
                </a:solidFill>
                <a:effectLst/>
                <a:latin typeface="Arial" panose="020B0604020202020204" pitchFamily="34" charset="0"/>
                <a:cs typeface="Arial" panose="020B0604020202020204" pitchFamily="34" charset="0"/>
                <a:hlinkClick r:id="rId3"/>
              </a:rPr>
              <a:t>Google Scholar</a:t>
            </a:r>
            <a:r>
              <a:rPr lang="en-IN" sz="1300" b="0" i="0" dirty="0">
                <a:solidFill>
                  <a:srgbClr val="212121"/>
                </a:solidFill>
                <a:effectLst/>
                <a:latin typeface="Arial" panose="020B0604020202020204" pitchFamily="34" charset="0"/>
                <a:cs typeface="Arial" panose="020B0604020202020204" pitchFamily="34" charset="0"/>
              </a:rPr>
              <a:t>]</a:t>
            </a:r>
            <a:endParaRPr lang="en-US" sz="1300" dirty="0">
              <a:latin typeface="Arial" panose="020B0604020202020204" pitchFamily="34" charset="0"/>
              <a:cs typeface="Arial" panose="020B0604020202020204" pitchFamily="34" charset="0"/>
            </a:endParaRPr>
          </a:p>
          <a:p>
            <a:pPr marL="0" indent="0">
              <a:buNone/>
            </a:pPr>
            <a:r>
              <a:rPr lang="en-US" sz="1300" b="0" i="0" dirty="0" err="1">
                <a:solidFill>
                  <a:srgbClr val="212121"/>
                </a:solidFill>
                <a:effectLst/>
                <a:latin typeface="Arial" panose="020B0604020202020204" pitchFamily="34" charset="0"/>
                <a:cs typeface="Arial" panose="020B0604020202020204" pitchFamily="34" charset="0"/>
              </a:rPr>
              <a:t>Piasecki</a:t>
            </a:r>
            <a:r>
              <a:rPr lang="en-US" sz="1300" b="0" i="0" dirty="0">
                <a:solidFill>
                  <a:srgbClr val="212121"/>
                </a:solidFill>
                <a:effectLst/>
                <a:latin typeface="Arial" panose="020B0604020202020204" pitchFamily="34" charset="0"/>
                <a:cs typeface="Arial" panose="020B0604020202020204" pitchFamily="34" charset="0"/>
              </a:rPr>
              <a:t>, Alexandra M. Maternal nutrition practices and perceptions in Bihar, India, Emory University's Electronic Thesis and Dissertation repository. 2013. [Last accessed on 2016 Mar 10]. Available from: </a:t>
            </a:r>
            <a:r>
              <a:rPr lang="en-US" sz="1300" b="0" i="0" u="sng" dirty="0">
                <a:solidFill>
                  <a:srgbClr val="376FAA"/>
                </a:solidFill>
                <a:effectLst/>
                <a:latin typeface="Arial" panose="020B0604020202020204" pitchFamily="34" charset="0"/>
                <a:cs typeface="Arial" panose="020B0604020202020204" pitchFamily="34" charset="0"/>
                <a:hlinkClick r:id="rId4"/>
              </a:rPr>
              <a:t>http://pid.emory.edu/ark:/25593/d8j45</a:t>
            </a:r>
            <a:r>
              <a:rPr lang="en-US" sz="1300" b="0" i="0" dirty="0">
                <a:solidFill>
                  <a:srgbClr val="212121"/>
                </a:solidFill>
                <a:effectLst/>
                <a:latin typeface="Arial" panose="020B0604020202020204" pitchFamily="34" charset="0"/>
                <a:cs typeface="Arial" panose="020B0604020202020204" pitchFamily="34" charset="0"/>
              </a:rPr>
              <a:t> .</a:t>
            </a:r>
          </a:p>
          <a:p>
            <a:pPr marL="0" indent="0">
              <a:buNone/>
            </a:pPr>
            <a:r>
              <a:rPr lang="en-US" sz="1300" b="0" i="0" dirty="0">
                <a:solidFill>
                  <a:srgbClr val="212121"/>
                </a:solidFill>
                <a:effectLst/>
                <a:latin typeface="Arial" panose="020B0604020202020204" pitchFamily="34" charset="0"/>
                <a:cs typeface="Arial" panose="020B0604020202020204" pitchFamily="34" charset="0"/>
              </a:rPr>
              <a:t> Parmar A, </a:t>
            </a:r>
            <a:r>
              <a:rPr lang="en-US" sz="1300" b="0" i="0" dirty="0" err="1">
                <a:solidFill>
                  <a:srgbClr val="212121"/>
                </a:solidFill>
                <a:effectLst/>
                <a:latin typeface="Arial" panose="020B0604020202020204" pitchFamily="34" charset="0"/>
                <a:cs typeface="Arial" panose="020B0604020202020204" pitchFamily="34" charset="0"/>
              </a:rPr>
              <a:t>Khanpara</a:t>
            </a:r>
            <a:r>
              <a:rPr lang="en-US" sz="1300" b="0" i="0" dirty="0">
                <a:solidFill>
                  <a:srgbClr val="212121"/>
                </a:solidFill>
                <a:effectLst/>
                <a:latin typeface="Arial" panose="020B0604020202020204" pitchFamily="34" charset="0"/>
                <a:cs typeface="Arial" panose="020B0604020202020204" pitchFamily="34" charset="0"/>
              </a:rPr>
              <a:t> H, </a:t>
            </a:r>
            <a:r>
              <a:rPr lang="en-US" sz="1300" b="0" i="0" dirty="0" err="1">
                <a:solidFill>
                  <a:srgbClr val="212121"/>
                </a:solidFill>
                <a:effectLst/>
                <a:latin typeface="Arial" panose="020B0604020202020204" pitchFamily="34" charset="0"/>
                <a:cs typeface="Arial" panose="020B0604020202020204" pitchFamily="34" charset="0"/>
              </a:rPr>
              <a:t>Girija</a:t>
            </a:r>
            <a:r>
              <a:rPr lang="en-US" sz="1300" b="0" i="0" dirty="0">
                <a:solidFill>
                  <a:srgbClr val="212121"/>
                </a:solidFill>
                <a:effectLst/>
                <a:latin typeface="Arial" panose="020B0604020202020204" pitchFamily="34" charset="0"/>
                <a:cs typeface="Arial" panose="020B0604020202020204" pitchFamily="34" charset="0"/>
              </a:rPr>
              <a:t> K. A study on taboos and misconceptions associated with pregnancy among rural women of </a:t>
            </a:r>
            <a:r>
              <a:rPr lang="en-US" sz="1300" b="0" i="0" dirty="0" err="1">
                <a:solidFill>
                  <a:srgbClr val="212121"/>
                </a:solidFill>
                <a:effectLst/>
                <a:latin typeface="Arial" panose="020B0604020202020204" pitchFamily="34" charset="0"/>
                <a:cs typeface="Arial" panose="020B0604020202020204" pitchFamily="34" charset="0"/>
              </a:rPr>
              <a:t>Surendranagar</a:t>
            </a:r>
            <a:r>
              <a:rPr lang="en-US" sz="1300" b="0" i="0" dirty="0">
                <a:solidFill>
                  <a:srgbClr val="212121"/>
                </a:solidFill>
                <a:effectLst/>
                <a:latin typeface="Arial" panose="020B0604020202020204" pitchFamily="34" charset="0"/>
                <a:cs typeface="Arial" panose="020B0604020202020204" pitchFamily="34" charset="0"/>
              </a:rPr>
              <a:t> district. </a:t>
            </a:r>
            <a:r>
              <a:rPr lang="en-US" sz="1300" b="0" i="1" dirty="0">
                <a:solidFill>
                  <a:srgbClr val="212121"/>
                </a:solidFill>
                <a:effectLst/>
                <a:latin typeface="Arial" panose="020B0604020202020204" pitchFamily="34" charset="0"/>
                <a:cs typeface="Arial" panose="020B0604020202020204" pitchFamily="34" charset="0"/>
              </a:rPr>
              <a:t>Healthline J. </a:t>
            </a:r>
            <a:r>
              <a:rPr lang="en-US" sz="1300" b="0" i="0" dirty="0">
                <a:solidFill>
                  <a:srgbClr val="212121"/>
                </a:solidFill>
                <a:effectLst/>
                <a:latin typeface="Arial" panose="020B0604020202020204" pitchFamily="34" charset="0"/>
                <a:cs typeface="Arial" panose="020B0604020202020204" pitchFamily="34" charset="0"/>
              </a:rPr>
              <a:t>2013;4:40–3. [</a:t>
            </a:r>
            <a:r>
              <a:rPr lang="en-US" sz="1300" b="0" i="0" u="sng" dirty="0">
                <a:solidFill>
                  <a:srgbClr val="376FAA"/>
                </a:solidFill>
                <a:effectLst/>
                <a:latin typeface="Arial" panose="020B0604020202020204" pitchFamily="34" charset="0"/>
                <a:cs typeface="Arial" panose="020B0604020202020204" pitchFamily="34" charset="0"/>
                <a:hlinkClick r:id="rId5"/>
              </a:rPr>
              <a:t>Google Scholar</a:t>
            </a:r>
            <a:r>
              <a:rPr lang="en-US" sz="1300" b="0" i="0" dirty="0">
                <a:solidFill>
                  <a:srgbClr val="212121"/>
                </a:solidFill>
                <a:effectLst/>
                <a:latin typeface="Arial" panose="020B0604020202020204" pitchFamily="34" charset="0"/>
                <a:cs typeface="Arial" panose="020B0604020202020204" pitchFamily="34" charset="0"/>
              </a:rPr>
              <a:t>]</a:t>
            </a:r>
          </a:p>
          <a:p>
            <a:pPr marL="0" indent="0">
              <a:buNone/>
            </a:pPr>
            <a:r>
              <a:rPr lang="en-IN" sz="1300" b="0" i="0" dirty="0">
                <a:solidFill>
                  <a:srgbClr val="212121"/>
                </a:solidFill>
                <a:effectLst/>
                <a:latin typeface="Arial" panose="020B0604020202020204" pitchFamily="34" charset="0"/>
                <a:cs typeface="Arial" panose="020B0604020202020204" pitchFamily="34" charset="0"/>
              </a:rPr>
              <a:t>Catherin N, Rock B, Roger V, Ankita C, Ashish G, </a:t>
            </a:r>
            <a:r>
              <a:rPr lang="en-IN" sz="1300" b="0" i="0" dirty="0" err="1">
                <a:solidFill>
                  <a:srgbClr val="212121"/>
                </a:solidFill>
                <a:effectLst/>
                <a:latin typeface="Arial" panose="020B0604020202020204" pitchFamily="34" charset="0"/>
                <a:cs typeface="Arial" panose="020B0604020202020204" pitchFamily="34" charset="0"/>
              </a:rPr>
              <a:t>Delwin</a:t>
            </a:r>
            <a:r>
              <a:rPr lang="en-IN" sz="1300" b="0" i="0" dirty="0">
                <a:solidFill>
                  <a:srgbClr val="212121"/>
                </a:solidFill>
                <a:effectLst/>
                <a:latin typeface="Arial" panose="020B0604020202020204" pitchFamily="34" charset="0"/>
                <a:cs typeface="Arial" panose="020B0604020202020204" pitchFamily="34" charset="0"/>
              </a:rPr>
              <a:t> P, et al. Beliefs and practices regarding nutrition during pregnancy and lactation in a rural area in Karnataka, India: A qualitative study. </a:t>
            </a:r>
            <a:r>
              <a:rPr lang="en-IN" sz="1300" b="0" i="1" dirty="0">
                <a:solidFill>
                  <a:srgbClr val="212121"/>
                </a:solidFill>
                <a:effectLst/>
                <a:latin typeface="Arial" panose="020B0604020202020204" pitchFamily="34" charset="0"/>
                <a:cs typeface="Arial" panose="020B0604020202020204" pitchFamily="34" charset="0"/>
              </a:rPr>
              <a:t>Int J Community Med Public Health. </a:t>
            </a:r>
            <a:r>
              <a:rPr lang="en-IN" sz="1300" b="0" i="0" dirty="0">
                <a:solidFill>
                  <a:srgbClr val="212121"/>
                </a:solidFill>
                <a:effectLst/>
                <a:latin typeface="Arial" panose="020B0604020202020204" pitchFamily="34" charset="0"/>
                <a:cs typeface="Arial" panose="020B0604020202020204" pitchFamily="34" charset="0"/>
              </a:rPr>
              <a:t>2015;2:116–20. [</a:t>
            </a:r>
            <a:r>
              <a:rPr lang="en-IN" sz="1300" b="0" i="0" u="sng" dirty="0">
                <a:solidFill>
                  <a:srgbClr val="376FAA"/>
                </a:solidFill>
                <a:effectLst/>
                <a:latin typeface="Arial" panose="020B0604020202020204" pitchFamily="34" charset="0"/>
                <a:cs typeface="Arial" panose="020B0604020202020204" pitchFamily="34" charset="0"/>
                <a:hlinkClick r:id="rId6"/>
              </a:rPr>
              <a:t>Google Scholar</a:t>
            </a:r>
            <a:r>
              <a:rPr lang="en-IN" sz="1300" b="0" i="0" dirty="0">
                <a:solidFill>
                  <a:srgbClr val="212121"/>
                </a:solidFill>
                <a:effectLst/>
                <a:latin typeface="Arial" panose="020B0604020202020204" pitchFamily="34" charset="0"/>
                <a:cs typeface="Arial" panose="020B0604020202020204" pitchFamily="34" charset="0"/>
              </a:rPr>
              <a:t>]</a:t>
            </a:r>
          </a:p>
          <a:p>
            <a:pPr marL="0" indent="0">
              <a:buNone/>
            </a:pPr>
            <a:r>
              <a:rPr lang="en-IN" sz="1300" b="0" i="0" dirty="0">
                <a:solidFill>
                  <a:srgbClr val="212121"/>
                </a:solidFill>
                <a:effectLst/>
                <a:latin typeface="Arial" panose="020B0604020202020204" pitchFamily="34" charset="0"/>
                <a:cs typeface="Arial" panose="020B0604020202020204" pitchFamily="34" charset="0"/>
              </a:rPr>
              <a:t>Santos-Torres MI, Edgar Vásquez-Garibay E. Food taboos among nursing mothers of Mexico. </a:t>
            </a:r>
            <a:r>
              <a:rPr lang="en-IN" sz="1300" b="0" i="1" dirty="0">
                <a:solidFill>
                  <a:srgbClr val="212121"/>
                </a:solidFill>
                <a:effectLst/>
                <a:latin typeface="Arial" panose="020B0604020202020204" pitchFamily="34" charset="0"/>
                <a:cs typeface="Arial" panose="020B0604020202020204" pitchFamily="34" charset="0"/>
              </a:rPr>
              <a:t>J Health </a:t>
            </a:r>
            <a:r>
              <a:rPr lang="en-IN" sz="1300" b="0" i="1" dirty="0" err="1">
                <a:solidFill>
                  <a:srgbClr val="212121"/>
                </a:solidFill>
                <a:effectLst/>
                <a:latin typeface="Arial" panose="020B0604020202020204" pitchFamily="34" charset="0"/>
                <a:cs typeface="Arial" panose="020B0604020202020204" pitchFamily="34" charset="0"/>
              </a:rPr>
              <a:t>Popul</a:t>
            </a:r>
            <a:r>
              <a:rPr lang="en-IN" sz="1300" b="0" i="1" dirty="0">
                <a:solidFill>
                  <a:srgbClr val="212121"/>
                </a:solidFill>
                <a:effectLst/>
                <a:latin typeface="Arial" panose="020B0604020202020204" pitchFamily="34" charset="0"/>
                <a:cs typeface="Arial" panose="020B0604020202020204" pitchFamily="34" charset="0"/>
              </a:rPr>
              <a:t> </a:t>
            </a:r>
            <a:r>
              <a:rPr lang="en-IN" sz="1300" b="0" i="1" dirty="0" err="1">
                <a:solidFill>
                  <a:srgbClr val="212121"/>
                </a:solidFill>
                <a:effectLst/>
                <a:latin typeface="Arial" panose="020B0604020202020204" pitchFamily="34" charset="0"/>
                <a:cs typeface="Arial" panose="020B0604020202020204" pitchFamily="34" charset="0"/>
              </a:rPr>
              <a:t>Nutr</a:t>
            </a:r>
            <a:r>
              <a:rPr lang="en-IN" sz="1300" b="0" i="1" dirty="0">
                <a:solidFill>
                  <a:srgbClr val="212121"/>
                </a:solidFill>
                <a:effectLst/>
                <a:latin typeface="Arial" panose="020B0604020202020204" pitchFamily="34" charset="0"/>
                <a:cs typeface="Arial" panose="020B0604020202020204" pitchFamily="34" charset="0"/>
              </a:rPr>
              <a:t>. </a:t>
            </a:r>
            <a:r>
              <a:rPr lang="en-IN" sz="1300" b="0" i="0" dirty="0">
                <a:solidFill>
                  <a:srgbClr val="212121"/>
                </a:solidFill>
                <a:effectLst/>
                <a:latin typeface="Arial" panose="020B0604020202020204" pitchFamily="34" charset="0"/>
                <a:cs typeface="Arial" panose="020B0604020202020204" pitchFamily="34" charset="0"/>
              </a:rPr>
              <a:t>2003;21:142–9. [</a:t>
            </a:r>
            <a:r>
              <a:rPr lang="en-IN" sz="1300" b="0" i="0" u="sng" dirty="0">
                <a:solidFill>
                  <a:srgbClr val="376FAA"/>
                </a:solidFill>
                <a:effectLst/>
                <a:latin typeface="Arial" panose="020B0604020202020204" pitchFamily="34" charset="0"/>
                <a:cs typeface="Arial" panose="020B0604020202020204" pitchFamily="34" charset="0"/>
                <a:hlinkClick r:id="rId7"/>
              </a:rPr>
              <a:t>PubMed</a:t>
            </a:r>
            <a:r>
              <a:rPr lang="en-IN" sz="1300" b="0" i="0" dirty="0">
                <a:solidFill>
                  <a:srgbClr val="212121"/>
                </a:solidFill>
                <a:effectLst/>
                <a:latin typeface="Arial" panose="020B0604020202020204" pitchFamily="34" charset="0"/>
                <a:cs typeface="Arial" panose="020B0604020202020204" pitchFamily="34" charset="0"/>
              </a:rPr>
              <a:t>] [</a:t>
            </a:r>
            <a:r>
              <a:rPr lang="en-IN" sz="1300" b="0" i="0" u="sng" dirty="0">
                <a:solidFill>
                  <a:srgbClr val="376FAA"/>
                </a:solidFill>
                <a:effectLst/>
                <a:latin typeface="Arial" panose="020B0604020202020204" pitchFamily="34" charset="0"/>
                <a:cs typeface="Arial" panose="020B0604020202020204" pitchFamily="34" charset="0"/>
                <a:hlinkClick r:id="rId8"/>
              </a:rPr>
              <a:t>Google Scholar</a:t>
            </a:r>
            <a:r>
              <a:rPr lang="en-IN" sz="1300" b="0" i="0" dirty="0">
                <a:solidFill>
                  <a:srgbClr val="212121"/>
                </a:solidFill>
                <a:effectLst/>
                <a:latin typeface="Arial" panose="020B0604020202020204" pitchFamily="34" charset="0"/>
                <a:cs typeface="Arial" panose="020B0604020202020204" pitchFamily="34" charset="0"/>
              </a:rPr>
              <a:t>]</a:t>
            </a:r>
          </a:p>
          <a:p>
            <a:pPr marL="0" indent="0" algn="l">
              <a:spcBef>
                <a:spcPts val="1000"/>
              </a:spcBef>
              <a:spcAft>
                <a:spcPts val="1000"/>
              </a:spcAft>
              <a:buNone/>
            </a:pPr>
            <a:r>
              <a:rPr lang="en-IN" sz="1300" b="0" i="0" dirty="0">
                <a:solidFill>
                  <a:srgbClr val="212121"/>
                </a:solidFill>
                <a:effectLst/>
                <a:latin typeface="Arial" panose="020B0604020202020204" pitchFamily="34" charset="0"/>
                <a:cs typeface="Arial" panose="020B0604020202020204" pitchFamily="34" charset="0"/>
              </a:rPr>
              <a:t>Anya SE, </a:t>
            </a:r>
            <a:r>
              <a:rPr lang="en-IN" sz="1300" b="0" i="0" dirty="0" err="1">
                <a:solidFill>
                  <a:srgbClr val="212121"/>
                </a:solidFill>
                <a:effectLst/>
                <a:latin typeface="Arial" panose="020B0604020202020204" pitchFamily="34" charset="0"/>
                <a:cs typeface="Arial" panose="020B0604020202020204" pitchFamily="34" charset="0"/>
              </a:rPr>
              <a:t>Hydara</a:t>
            </a:r>
            <a:r>
              <a:rPr lang="en-IN" sz="1300" b="0" i="0" dirty="0">
                <a:solidFill>
                  <a:srgbClr val="212121"/>
                </a:solidFill>
                <a:effectLst/>
                <a:latin typeface="Arial" panose="020B0604020202020204" pitchFamily="34" charset="0"/>
                <a:cs typeface="Arial" panose="020B0604020202020204" pitchFamily="34" charset="0"/>
              </a:rPr>
              <a:t> A, Jaiteh LES. Antenatal care in the Gambia: Missed opportunity for information, education and communication. </a:t>
            </a:r>
            <a:r>
              <a:rPr lang="en-IN" sz="1300" b="0" i="1" dirty="0">
                <a:solidFill>
                  <a:srgbClr val="212121"/>
                </a:solidFill>
                <a:effectLst/>
                <a:latin typeface="Arial" panose="020B0604020202020204" pitchFamily="34" charset="0"/>
                <a:cs typeface="Arial" panose="020B0604020202020204" pitchFamily="34" charset="0"/>
              </a:rPr>
              <a:t>BMC Pregnancy Childbirth. </a:t>
            </a:r>
            <a:r>
              <a:rPr lang="en-IN" sz="1300" b="0" i="0" dirty="0">
                <a:solidFill>
                  <a:srgbClr val="212121"/>
                </a:solidFill>
                <a:effectLst/>
                <a:latin typeface="Arial" panose="020B0604020202020204" pitchFamily="34" charset="0"/>
                <a:cs typeface="Arial" panose="020B0604020202020204" pitchFamily="34" charset="0"/>
              </a:rPr>
              <a:t>2008;8:9. [</a:t>
            </a:r>
            <a:r>
              <a:rPr lang="en-IN" sz="1300" b="0" i="0" u="sng" dirty="0">
                <a:solidFill>
                  <a:srgbClr val="376FAA"/>
                </a:solidFill>
                <a:effectLst/>
                <a:latin typeface="Arial" panose="020B0604020202020204" pitchFamily="34" charset="0"/>
                <a:cs typeface="Arial" panose="020B0604020202020204" pitchFamily="34" charset="0"/>
                <a:hlinkClick r:id="rId9"/>
              </a:rPr>
              <a:t>PMC free article</a:t>
            </a:r>
            <a:r>
              <a:rPr lang="en-IN" sz="1300" b="0" i="0" dirty="0">
                <a:solidFill>
                  <a:srgbClr val="212121"/>
                </a:solidFill>
                <a:effectLst/>
                <a:latin typeface="Arial" panose="020B0604020202020204" pitchFamily="34" charset="0"/>
                <a:cs typeface="Arial" panose="020B0604020202020204" pitchFamily="34" charset="0"/>
              </a:rPr>
              <a:t>] [</a:t>
            </a:r>
            <a:r>
              <a:rPr lang="en-IN" sz="1300" b="0" i="0" u="sng" dirty="0">
                <a:solidFill>
                  <a:srgbClr val="376FAA"/>
                </a:solidFill>
                <a:effectLst/>
                <a:latin typeface="Arial" panose="020B0604020202020204" pitchFamily="34" charset="0"/>
                <a:cs typeface="Arial" panose="020B0604020202020204" pitchFamily="34" charset="0"/>
                <a:hlinkClick r:id="rId10"/>
              </a:rPr>
              <a:t>PubMed</a:t>
            </a:r>
            <a:r>
              <a:rPr lang="en-IN" sz="1300" b="0" i="0" dirty="0">
                <a:solidFill>
                  <a:srgbClr val="212121"/>
                </a:solidFill>
                <a:effectLst/>
                <a:latin typeface="Arial" panose="020B0604020202020204" pitchFamily="34" charset="0"/>
                <a:cs typeface="Arial" panose="020B0604020202020204" pitchFamily="34" charset="0"/>
              </a:rPr>
              <a:t>] [</a:t>
            </a:r>
            <a:r>
              <a:rPr lang="en-IN" sz="1300" b="0" i="0" u="sng" dirty="0">
                <a:solidFill>
                  <a:srgbClr val="376FAA"/>
                </a:solidFill>
                <a:effectLst/>
                <a:latin typeface="Arial" panose="020B0604020202020204" pitchFamily="34" charset="0"/>
                <a:cs typeface="Arial" panose="020B0604020202020204" pitchFamily="34" charset="0"/>
                <a:hlinkClick r:id="rId11"/>
              </a:rPr>
              <a:t>Google Scholar</a:t>
            </a:r>
            <a:r>
              <a:rPr lang="en-IN" sz="1300" b="0" i="0" dirty="0">
                <a:solidFill>
                  <a:srgbClr val="212121"/>
                </a:solidFill>
                <a:effectLst/>
                <a:latin typeface="Arial" panose="020B0604020202020204" pitchFamily="34" charset="0"/>
                <a:cs typeface="Arial" panose="020B0604020202020204" pitchFamily="34" charset="0"/>
              </a:rPr>
              <a:t>]</a:t>
            </a:r>
          </a:p>
          <a:p>
            <a:pPr marL="0" indent="0">
              <a:buNone/>
            </a:pPr>
            <a:r>
              <a:rPr lang="en-US" sz="1300" b="0" i="0" dirty="0">
                <a:solidFill>
                  <a:srgbClr val="212121"/>
                </a:solidFill>
                <a:effectLst/>
                <a:latin typeface="Arial" panose="020B0604020202020204" pitchFamily="34" charset="0"/>
                <a:cs typeface="Arial" panose="020B0604020202020204" pitchFamily="34" charset="0"/>
              </a:rPr>
              <a:t>. Puri S, Kapoor S. Taboos and myths associated with women's health among rural and urban adolescent girls in Punjab. </a:t>
            </a:r>
            <a:r>
              <a:rPr lang="en-US" sz="1300" b="0" i="1" dirty="0">
                <a:solidFill>
                  <a:srgbClr val="212121"/>
                </a:solidFill>
                <a:effectLst/>
                <a:latin typeface="Arial" panose="020B0604020202020204" pitchFamily="34" charset="0"/>
                <a:cs typeface="Arial" panose="020B0604020202020204" pitchFamily="34" charset="0"/>
              </a:rPr>
              <a:t>Indian J Community Med. </a:t>
            </a:r>
            <a:r>
              <a:rPr lang="en-US" sz="1300" b="0" i="0" dirty="0">
                <a:solidFill>
                  <a:srgbClr val="212121"/>
                </a:solidFill>
                <a:effectLst/>
                <a:latin typeface="Arial" panose="020B0604020202020204" pitchFamily="34" charset="0"/>
                <a:cs typeface="Arial" panose="020B0604020202020204" pitchFamily="34" charset="0"/>
              </a:rPr>
              <a:t>2006;31:168–70. [</a:t>
            </a:r>
            <a:r>
              <a:rPr lang="en-US" sz="1300" b="0" i="0" u="sng" dirty="0">
                <a:solidFill>
                  <a:srgbClr val="376FAA"/>
                </a:solidFill>
                <a:effectLst/>
                <a:latin typeface="Arial" panose="020B0604020202020204" pitchFamily="34" charset="0"/>
                <a:cs typeface="Arial" panose="020B0604020202020204" pitchFamily="34" charset="0"/>
                <a:hlinkClick r:id="rId12"/>
              </a:rPr>
              <a:t>Google Scholar</a:t>
            </a:r>
            <a:r>
              <a:rPr lang="en-US" sz="1300" b="0" i="0" dirty="0">
                <a:solidFill>
                  <a:srgbClr val="212121"/>
                </a:solidFill>
                <a:effectLst/>
                <a:latin typeface="Arial" panose="020B0604020202020204" pitchFamily="34" charset="0"/>
                <a:cs typeface="Arial" panose="020B0604020202020204" pitchFamily="34" charset="0"/>
              </a:rPr>
              <a:t>]</a:t>
            </a:r>
          </a:p>
          <a:p>
            <a:pPr marL="0" indent="0">
              <a:buNone/>
            </a:pPr>
            <a:endParaRPr lang="en-IN" sz="1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13</a:t>
            </a:fld>
            <a:endParaRPr lang="en-IN"/>
          </a:p>
        </p:txBody>
      </p:sp>
    </p:spTree>
    <p:extLst>
      <p:ext uri="{BB962C8B-B14F-4D97-AF65-F5344CB8AC3E}">
        <p14:creationId xmlns:p14="http://schemas.microsoft.com/office/powerpoint/2010/main" val="14924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p:txBody>
          <a:bodyPr>
            <a:normAutofit/>
          </a:bodyPr>
          <a:lstStyle/>
          <a:p>
            <a:r>
              <a:rPr lang="en-IN" sz="3600" b="1" dirty="0">
                <a:latin typeface="Arial" panose="020B0604020202020204" pitchFamily="34" charset="0"/>
                <a:cs typeface="Arial" panose="020B0604020202020204" pitchFamily="34" charset="0"/>
              </a:rPr>
              <a:t>Thank You</a:t>
            </a:r>
          </a:p>
        </p:txBody>
      </p:sp>
      <p:sp>
        <p:nvSpPr>
          <p:cNvPr id="3" name="Subtitle 2">
            <a:extLst>
              <a:ext uri="{FF2B5EF4-FFF2-40B4-BE49-F238E27FC236}">
                <a16:creationId xmlns:a16="http://schemas.microsoft.com/office/drawing/2014/main" id="{14362A6F-B772-4C22-FFAA-7F43C56C049B}"/>
              </a:ext>
            </a:extLst>
          </p:cNvPr>
          <p:cNvSpPr>
            <a:spLocks noGrp="1"/>
          </p:cNvSpPr>
          <p:nvPr>
            <p:ph type="subTitle" idx="1"/>
          </p:nvPr>
        </p:nvSpPr>
        <p:spPr/>
        <p:txBody>
          <a:bodyPr>
            <a:normAutofit/>
          </a:bodyPr>
          <a:lstStyle/>
          <a:p>
            <a:r>
              <a:rPr lang="en-IN" sz="2000" dirty="0">
                <a:latin typeface="Arial" panose="020B0604020202020204" pitchFamily="34" charset="0"/>
                <a:cs typeface="Arial" panose="020B0604020202020204" pitchFamily="34" charset="0"/>
              </a:rPr>
              <a:t>Any Questions</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14</a:t>
            </a:fld>
            <a:endParaRPr lang="en-IN"/>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328738" cy="790575"/>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p:txBody>
          <a:bodyPr>
            <a:normAutofit/>
          </a:bodyPr>
          <a:lstStyle/>
          <a:p>
            <a:pPr algn="ctr"/>
            <a:r>
              <a:rPr lang="en-IN" sz="3600" b="1" dirty="0">
                <a:latin typeface="Arial" panose="020B0604020202020204" pitchFamily="34" charset="0"/>
                <a:cs typeface="Arial" panose="020B0604020202020204" pitchFamily="34" charset="0"/>
              </a:rPr>
              <a:t>Introduction</a:t>
            </a:r>
            <a:r>
              <a:rPr lang="en-IN" sz="4800"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normAutofit/>
          </a:bodyPr>
          <a:lstStyle/>
          <a:p>
            <a:pPr marL="0" indent="0" algn="just">
              <a:lnSpc>
                <a:spcPct val="200000"/>
              </a:lnSpc>
              <a:buNone/>
            </a:pPr>
            <a:r>
              <a:rPr lang="en-US" sz="2400" b="0" i="0" dirty="0">
                <a:solidFill>
                  <a:srgbClr val="252525"/>
                </a:solidFill>
                <a:effectLst/>
                <a:latin typeface="Arial" panose="020B0604020202020204" pitchFamily="34" charset="0"/>
                <a:cs typeface="Arial" panose="020B0604020202020204" pitchFamily="34" charset="0"/>
              </a:rPr>
              <a:t>Most communities, rural or urban, have taboos regarding foods to avoid during pregnancy. Such taboos may have health benefits, but they also can have large nutritional and health costs to mothers and </a:t>
            </a:r>
            <a:r>
              <a:rPr lang="en-US" sz="2400" b="0" i="0" dirty="0" err="1">
                <a:solidFill>
                  <a:srgbClr val="252525"/>
                </a:solidFill>
                <a:effectLst/>
                <a:latin typeface="Arial" panose="020B0604020202020204" pitchFamily="34" charset="0"/>
                <a:cs typeface="Arial" panose="020B0604020202020204" pitchFamily="34" charset="0"/>
              </a:rPr>
              <a:t>foetus</a:t>
            </a:r>
            <a:r>
              <a:rPr lang="en-US" sz="2400" b="0" i="0" dirty="0">
                <a:solidFill>
                  <a:srgbClr val="252525"/>
                </a:solidFill>
                <a:effectLst/>
                <a:latin typeface="Arial" panose="020B0604020202020204" pitchFamily="34" charset="0"/>
                <a:cs typeface="Arial" panose="020B0604020202020204" pitchFamily="34" charset="0"/>
              </a:rPr>
              <a:t>. Understanding local pregnancy food taboos is an important public health goal</a:t>
            </a:r>
            <a:endParaRPr lang="en-IN"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1585913" cy="1176337"/>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857251" y="663055"/>
            <a:ext cx="10515600" cy="1325563"/>
          </a:xfrm>
        </p:spPr>
        <p:txBody>
          <a:bodyPr>
            <a:normAutofit/>
          </a:bodyPr>
          <a:lstStyle/>
          <a:p>
            <a:pPr algn="ctr"/>
            <a:r>
              <a:rPr lang="en-IN" sz="3600" b="1" dirty="0">
                <a:latin typeface="Arial" panose="020B0604020202020204" pitchFamily="34" charset="0"/>
                <a:cs typeface="Arial" panose="020B0604020202020204" pitchFamily="34" charset="0"/>
              </a:rPr>
              <a:t>Objectives of Your Study</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838200" y="2684462"/>
            <a:ext cx="10906125" cy="4351338"/>
          </a:xfrm>
        </p:spPr>
        <p:txBody>
          <a:bodyPr/>
          <a:lstStyle/>
          <a:p>
            <a:pPr marL="342900" lvl="0" indent="-342900">
              <a:lnSpc>
                <a:spcPct val="200000"/>
              </a:lnSpc>
              <a:buFont typeface="Symbol" panose="05050102010706020507" pitchFamily="18" charset="2"/>
              <a:buChar char=""/>
            </a:pPr>
            <a:r>
              <a:rPr lang="en-IN" sz="2400" dirty="0">
                <a:effectLst/>
                <a:latin typeface="Arial" panose="020B0604020202020204" pitchFamily="34" charset="0"/>
                <a:ea typeface="Calibri" panose="020F0502020204030204" pitchFamily="34" charset="0"/>
                <a:cs typeface="Arial" panose="020B0604020202020204" pitchFamily="34" charset="0"/>
              </a:rPr>
              <a:t>To </a:t>
            </a:r>
            <a:r>
              <a:rPr lang="en-IN" sz="2400" dirty="0">
                <a:latin typeface="Arial" panose="020B0604020202020204" pitchFamily="34" charset="0"/>
                <a:ea typeface="Calibri" panose="020F0502020204030204" pitchFamily="34" charset="0"/>
                <a:cs typeface="Arial" panose="020B0604020202020204" pitchFamily="34" charset="0"/>
              </a:rPr>
              <a:t>understand</a:t>
            </a:r>
            <a:r>
              <a:rPr lang="en-IN" sz="2400" dirty="0">
                <a:effectLst/>
                <a:latin typeface="Arial" panose="020B0604020202020204" pitchFamily="34" charset="0"/>
                <a:ea typeface="Calibri" panose="020F0502020204030204" pitchFamily="34" charset="0"/>
                <a:cs typeface="Arial" panose="020B0604020202020204" pitchFamily="34" charset="0"/>
              </a:rPr>
              <a:t> food related misconceptions during pregnancy by Rural community of Vadodara</a:t>
            </a:r>
          </a:p>
          <a:p>
            <a:pPr marL="342900" lvl="0" indent="-342900">
              <a:lnSpc>
                <a:spcPct val="200000"/>
              </a:lnSpc>
              <a:spcAft>
                <a:spcPts val="800"/>
              </a:spcAft>
              <a:buFont typeface="Symbol" panose="05050102010706020507" pitchFamily="18" charset="2"/>
              <a:buChar char=""/>
            </a:pPr>
            <a:r>
              <a:rPr lang="en-IN" sz="2400" dirty="0">
                <a:effectLst/>
                <a:latin typeface="Arial" panose="020B0604020202020204" pitchFamily="34" charset="0"/>
                <a:ea typeface="Calibri" panose="020F0502020204030204" pitchFamily="34" charset="0"/>
                <a:cs typeface="Arial" panose="020B0604020202020204" pitchFamily="34" charset="0"/>
              </a:rPr>
              <a:t>To </a:t>
            </a:r>
            <a:r>
              <a:rPr lang="en-IN" sz="2400" dirty="0">
                <a:latin typeface="Arial" panose="020B0604020202020204" pitchFamily="34" charset="0"/>
                <a:ea typeface="Calibri" panose="020F0502020204030204" pitchFamily="34" charset="0"/>
                <a:cs typeface="Arial" panose="020B0604020202020204" pitchFamily="34" charset="0"/>
              </a:rPr>
              <a:t>understand</a:t>
            </a:r>
            <a:r>
              <a:rPr lang="en-IN" sz="2400" dirty="0">
                <a:effectLst/>
                <a:latin typeface="Arial" panose="020B0604020202020204" pitchFamily="34" charset="0"/>
                <a:ea typeface="Calibri" panose="020F0502020204030204" pitchFamily="34" charset="0"/>
                <a:cs typeface="Arial" panose="020B0604020202020204" pitchFamily="34" charset="0"/>
              </a:rPr>
              <a:t> any myth and ideologies the community is having behind their perception of these food related taboos &amp; misconception</a:t>
            </a:r>
          </a:p>
          <a:p>
            <a:endParaRPr lang="en-IN" dirty="0"/>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400174" cy="1062036"/>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672BA-4BE1-529E-07EC-8F4A53233F03}"/>
              </a:ext>
            </a:extLst>
          </p:cNvPr>
          <p:cNvSpPr>
            <a:spLocks noGrp="1"/>
          </p:cNvSpPr>
          <p:nvPr>
            <p:ph type="title"/>
          </p:nvPr>
        </p:nvSpPr>
        <p:spPr>
          <a:xfrm>
            <a:off x="838200" y="146596"/>
            <a:ext cx="10515600" cy="1325563"/>
          </a:xfrm>
        </p:spPr>
        <p:txBody>
          <a:bodyPr>
            <a:normAutofit/>
          </a:bodyPr>
          <a:lstStyle/>
          <a:p>
            <a:pPr algn="ctr"/>
            <a:r>
              <a:rPr lang="en-IN" sz="3600" b="1" dirty="0">
                <a:latin typeface="Arial" panose="020B0604020202020204" pitchFamily="34" charset="0"/>
                <a:cs typeface="Arial" panose="020B0604020202020204" pitchFamily="34" charset="0"/>
              </a:rPr>
              <a:t>Methodology </a:t>
            </a:r>
            <a:endParaRPr lang="en-IN" sz="36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69F77E6-6698-55B6-C98F-1338F8539D37}"/>
              </a:ext>
            </a:extLst>
          </p:cNvPr>
          <p:cNvSpPr>
            <a:spLocks noGrp="1"/>
          </p:cNvSpPr>
          <p:nvPr>
            <p:ph idx="1"/>
          </p:nvPr>
        </p:nvSpPr>
        <p:spPr>
          <a:xfrm>
            <a:off x="838200" y="1384846"/>
            <a:ext cx="10515600" cy="5314950"/>
          </a:xfrm>
        </p:spPr>
        <p:txBody>
          <a:bodyPr>
            <a:noAutofit/>
          </a:bodyPr>
          <a:lstStyle/>
          <a:p>
            <a:pPr>
              <a:lnSpc>
                <a:spcPct val="100000"/>
              </a:lnSpc>
            </a:pPr>
            <a:r>
              <a:rPr lang="en-US" sz="2400" dirty="0">
                <a:latin typeface="Arial" panose="020B0604020202020204" pitchFamily="34" charset="0"/>
                <a:cs typeface="Arial" panose="020B0604020202020204" pitchFamily="34" charset="0"/>
              </a:rPr>
              <a:t>Study Design: Cross Sectional Study </a:t>
            </a:r>
          </a:p>
          <a:p>
            <a:pPr>
              <a:lnSpc>
                <a:spcPct val="100000"/>
              </a:lnSpc>
            </a:pPr>
            <a:r>
              <a:rPr lang="en-US" sz="2400" dirty="0">
                <a:latin typeface="Arial" panose="020B0604020202020204" pitchFamily="34" charset="0"/>
                <a:cs typeface="Arial" panose="020B0604020202020204" pitchFamily="34" charset="0"/>
              </a:rPr>
              <a:t>Sampling Method: Convenient Sampling</a:t>
            </a:r>
          </a:p>
          <a:p>
            <a:pPr>
              <a:lnSpc>
                <a:spcPct val="100000"/>
              </a:lnSpc>
            </a:pPr>
            <a:r>
              <a:rPr lang="en-US" sz="2400" dirty="0">
                <a:latin typeface="Arial" panose="020B0604020202020204" pitchFamily="34" charset="0"/>
                <a:cs typeface="Arial" panose="020B0604020202020204" pitchFamily="34" charset="0"/>
              </a:rPr>
              <a:t>Total Population: 4,22000</a:t>
            </a:r>
          </a:p>
          <a:p>
            <a:pPr>
              <a:lnSpc>
                <a:spcPct val="100000"/>
              </a:lnSpc>
            </a:pPr>
            <a:r>
              <a:rPr lang="en-US" sz="2400" dirty="0">
                <a:latin typeface="Arial" panose="020B0604020202020204" pitchFamily="34" charset="0"/>
                <a:cs typeface="Arial" panose="020B0604020202020204" pitchFamily="34" charset="0"/>
              </a:rPr>
              <a:t>Selected Group: Pregnant Women</a:t>
            </a:r>
          </a:p>
          <a:p>
            <a:pPr>
              <a:lnSpc>
                <a:spcPct val="100000"/>
              </a:lnSpc>
            </a:pPr>
            <a:r>
              <a:rPr lang="en-US" sz="2400" dirty="0">
                <a:latin typeface="Arial" panose="020B0604020202020204" pitchFamily="34" charset="0"/>
                <a:cs typeface="Arial" panose="020B0604020202020204" pitchFamily="34" charset="0"/>
              </a:rPr>
              <a:t>No. of Respondents: 144</a:t>
            </a:r>
          </a:p>
          <a:p>
            <a:pPr>
              <a:lnSpc>
                <a:spcPct val="100000"/>
              </a:lnSpc>
            </a:pPr>
            <a:r>
              <a:rPr lang="en-US" sz="2400" dirty="0">
                <a:latin typeface="Arial" panose="020B0604020202020204" pitchFamily="34" charset="0"/>
                <a:cs typeface="Arial" panose="020B0604020202020204" pitchFamily="34" charset="0"/>
              </a:rPr>
              <a:t>Inclusion : Pregnant Women in Rural areas of Vadodara &amp; </a:t>
            </a:r>
            <a:r>
              <a:rPr lang="en-US" sz="2400" dirty="0" err="1">
                <a:latin typeface="Arial" panose="020B0604020202020204" pitchFamily="34" charset="0"/>
                <a:cs typeface="Arial" panose="020B0604020202020204" pitchFamily="34" charset="0"/>
              </a:rPr>
              <a:t>Savli</a:t>
            </a:r>
            <a:r>
              <a:rPr lang="en-US" sz="2400" dirty="0">
                <a:latin typeface="Arial" panose="020B0604020202020204" pitchFamily="34" charset="0"/>
                <a:cs typeface="Arial" panose="020B0604020202020204" pitchFamily="34" charset="0"/>
              </a:rPr>
              <a:t> Taluka</a:t>
            </a:r>
          </a:p>
          <a:p>
            <a:pPr>
              <a:lnSpc>
                <a:spcPct val="100000"/>
              </a:lnSpc>
            </a:pPr>
            <a:r>
              <a:rPr lang="en-US" sz="2400" dirty="0">
                <a:latin typeface="Arial" panose="020B0604020202020204" pitchFamily="34" charset="0"/>
                <a:cs typeface="Arial" panose="020B0604020202020204" pitchFamily="34" charset="0"/>
              </a:rPr>
              <a:t>Exclusion: Non Pregnant Women</a:t>
            </a:r>
          </a:p>
          <a:p>
            <a:pPr>
              <a:lnSpc>
                <a:spcPct val="100000"/>
              </a:lnSpc>
            </a:pPr>
            <a:r>
              <a:rPr lang="en-US" sz="2400" dirty="0">
                <a:latin typeface="Arial" panose="020B0604020202020204" pitchFamily="34" charset="0"/>
                <a:cs typeface="Arial" panose="020B0604020202020204" pitchFamily="34" charset="0"/>
              </a:rPr>
              <a:t>Time of Study: 10 April 2022 to 10 June 2022</a:t>
            </a:r>
          </a:p>
          <a:p>
            <a:pPr>
              <a:lnSpc>
                <a:spcPct val="100000"/>
              </a:lnSpc>
            </a:pPr>
            <a:r>
              <a:rPr lang="en-US" sz="2400" dirty="0">
                <a:latin typeface="Arial" panose="020B0604020202020204" pitchFamily="34" charset="0"/>
                <a:cs typeface="Arial" panose="020B0604020202020204" pitchFamily="34" charset="0"/>
              </a:rPr>
              <a:t>Tool used: Semi Structured Questionnaire, mostly having Close ended Questions</a:t>
            </a:r>
            <a:endParaRPr lang="en-IN"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314450" cy="1119187"/>
          </a:xfrm>
          <a:prstGeom prst="rect">
            <a:avLst/>
          </a:prstGeom>
        </p:spPr>
      </p:pic>
    </p:spTree>
    <p:extLst>
      <p:ext uri="{BB962C8B-B14F-4D97-AF65-F5344CB8AC3E}">
        <p14:creationId xmlns:p14="http://schemas.microsoft.com/office/powerpoint/2010/main" val="1206244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a:xfrm>
            <a:off x="938213" y="1044574"/>
            <a:ext cx="10515600" cy="1325563"/>
          </a:xfrm>
        </p:spPr>
        <p:txBody>
          <a:bodyPr>
            <a:normAutofit/>
          </a:bodyPr>
          <a:lstStyle/>
          <a:p>
            <a:pPr algn="ctr"/>
            <a:r>
              <a:rPr lang="en-IN" sz="3600" b="1"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a:xfrm>
            <a:off x="809625" y="1462088"/>
            <a:ext cx="11034714" cy="4351338"/>
          </a:xfrm>
        </p:spPr>
        <p:txBody>
          <a:bodyPr/>
          <a:lstStyle/>
          <a:p>
            <a:pPr marL="0" indent="0">
              <a:lnSpc>
                <a:spcPct val="150000"/>
              </a:lnSpc>
              <a:buNone/>
            </a:pPr>
            <a:r>
              <a:rPr lang="en-IN" sz="2400" dirty="0">
                <a:solidFill>
                  <a:srgbClr val="212121"/>
                </a:solidFill>
                <a:effectLst/>
                <a:latin typeface="Arial" panose="020B0604020202020204" pitchFamily="34" charset="0"/>
                <a:ea typeface="Calibri" panose="020F0502020204030204" pitchFamily="34" charset="0"/>
                <a:cs typeface="Arial" panose="020B0604020202020204" pitchFamily="34" charset="0"/>
              </a:rPr>
              <a:t>A cross-sectional study was done on pregnant women in antenatal care (ANC) follow-up at selected Healthcare &amp; Wellness Centre w.r.t Primary Health Centre &amp; Sub Centre done between April and June 2022. Using a semi-structured questionnaire, </a:t>
            </a:r>
            <a:r>
              <a:rPr lang="en-IN" sz="2400" dirty="0">
                <a:solidFill>
                  <a:srgbClr val="212121"/>
                </a:solidFill>
                <a:latin typeface="Arial" panose="020B0604020202020204" pitchFamily="34" charset="0"/>
                <a:ea typeface="Calibri" panose="020F0502020204030204" pitchFamily="34" charset="0"/>
                <a:cs typeface="Arial" panose="020B0604020202020204" pitchFamily="34" charset="0"/>
              </a:rPr>
              <a:t>I</a:t>
            </a:r>
            <a:r>
              <a:rPr lang="en-IN" sz="2400" dirty="0">
                <a:solidFill>
                  <a:srgbClr val="212121"/>
                </a:solidFill>
                <a:effectLst/>
                <a:latin typeface="Arial" panose="020B0604020202020204" pitchFamily="34" charset="0"/>
                <a:ea typeface="Calibri" panose="020F0502020204030204" pitchFamily="34" charset="0"/>
                <a:cs typeface="Arial" panose="020B0604020202020204" pitchFamily="34" charset="0"/>
              </a:rPr>
              <a:t> assessed whether respondents' observed food taboos, what types of foods they avoided, their perceived reasons for avoidance, diversity of respondents' diets during pregnancy, and respondents' socio-demographic characteristics.</a:t>
            </a:r>
            <a:endParaRPr lang="en-IN" sz="2400" dirty="0">
              <a:effectLst/>
              <a:latin typeface="Arial" panose="020B0604020202020204" pitchFamily="34" charset="0"/>
              <a:ea typeface="Calibri" panose="020F0502020204030204" pitchFamily="34" charset="0"/>
              <a:cs typeface="Arial" panose="020B0604020202020204" pitchFamily="34" charset="0"/>
            </a:endParaRPr>
          </a:p>
          <a:p>
            <a:endParaRPr lang="en-IN" dirty="0"/>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3"/>
            <a:ext cx="1385887" cy="1020761"/>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C487C-BC12-5ABA-8EBB-003D69B93DB2}"/>
              </a:ext>
            </a:extLst>
          </p:cNvPr>
          <p:cNvSpPr>
            <a:spLocks noGrp="1"/>
          </p:cNvSpPr>
          <p:nvPr>
            <p:ph type="title"/>
          </p:nvPr>
        </p:nvSpPr>
        <p:spPr>
          <a:xfrm>
            <a:off x="838200" y="389331"/>
            <a:ext cx="10515600" cy="936324"/>
          </a:xfrm>
        </p:spPr>
        <p:txBody>
          <a:bodyPr anchor="ctr">
            <a:normAutofit/>
          </a:bodyPr>
          <a:lstStyle/>
          <a:p>
            <a:r>
              <a:rPr lang="en-US" sz="3600" b="1" dirty="0">
                <a:latin typeface="Arial" panose="020B0604020202020204" pitchFamily="34" charset="0"/>
                <a:cs typeface="Arial" panose="020B0604020202020204" pitchFamily="34" charset="0"/>
              </a:rPr>
              <a:t>                                  Result </a:t>
            </a:r>
            <a:endParaRPr lang="en-IN" sz="3600" b="1"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1F7638D-C28A-A4C6-E7D6-F60ED880519C}"/>
              </a:ext>
            </a:extLst>
          </p:cNvPr>
          <p:cNvSpPr>
            <a:spLocks noGrp="1"/>
          </p:cNvSpPr>
          <p:nvPr>
            <p:ph type="sldNum" sz="quarter" idx="12"/>
          </p:nvPr>
        </p:nvSpPr>
        <p:spPr/>
        <p:txBody>
          <a:bodyPr/>
          <a:lstStyle/>
          <a:p>
            <a:fld id="{26AD20E6-394B-4DF0-96A5-9647FF39C943}" type="slidenum">
              <a:rPr lang="en-IN" smtClean="0"/>
              <a:t>6</a:t>
            </a:fld>
            <a:endParaRPr lang="en-IN"/>
          </a:p>
        </p:txBody>
      </p:sp>
      <p:graphicFrame>
        <p:nvGraphicFramePr>
          <p:cNvPr id="6" name="Table 19">
            <a:extLst>
              <a:ext uri="{FF2B5EF4-FFF2-40B4-BE49-F238E27FC236}">
                <a16:creationId xmlns:a16="http://schemas.microsoft.com/office/drawing/2014/main" id="{F50607E4-6468-F3B9-4985-547B81AFBAB9}"/>
              </a:ext>
            </a:extLst>
          </p:cNvPr>
          <p:cNvGraphicFramePr>
            <a:graphicFrameLocks/>
          </p:cNvGraphicFramePr>
          <p:nvPr>
            <p:extLst>
              <p:ext uri="{D42A27DB-BD31-4B8C-83A1-F6EECF244321}">
                <p14:modId xmlns:p14="http://schemas.microsoft.com/office/powerpoint/2010/main" val="3371562244"/>
              </p:ext>
            </p:extLst>
          </p:nvPr>
        </p:nvGraphicFramePr>
        <p:xfrm>
          <a:off x="116681" y="1269219"/>
          <a:ext cx="6715124" cy="5199450"/>
        </p:xfrm>
        <a:graphic>
          <a:graphicData uri="http://schemas.openxmlformats.org/drawingml/2006/table">
            <a:tbl>
              <a:tblPr firstRow="1" bandRow="1">
                <a:tableStyleId>{5C22544A-7EE6-4342-B048-85BDC9FD1C3A}</a:tableStyleId>
              </a:tblPr>
              <a:tblGrid>
                <a:gridCol w="906128">
                  <a:extLst>
                    <a:ext uri="{9D8B030D-6E8A-4147-A177-3AD203B41FA5}">
                      <a16:colId xmlns:a16="http://schemas.microsoft.com/office/drawing/2014/main" val="4212771882"/>
                    </a:ext>
                  </a:extLst>
                </a:gridCol>
                <a:gridCol w="906128">
                  <a:extLst>
                    <a:ext uri="{9D8B030D-6E8A-4147-A177-3AD203B41FA5}">
                      <a16:colId xmlns:a16="http://schemas.microsoft.com/office/drawing/2014/main" val="898465755"/>
                    </a:ext>
                  </a:extLst>
                </a:gridCol>
                <a:gridCol w="906128">
                  <a:extLst>
                    <a:ext uri="{9D8B030D-6E8A-4147-A177-3AD203B41FA5}">
                      <a16:colId xmlns:a16="http://schemas.microsoft.com/office/drawing/2014/main" val="283424628"/>
                    </a:ext>
                  </a:extLst>
                </a:gridCol>
                <a:gridCol w="906128">
                  <a:extLst>
                    <a:ext uri="{9D8B030D-6E8A-4147-A177-3AD203B41FA5}">
                      <a16:colId xmlns:a16="http://schemas.microsoft.com/office/drawing/2014/main" val="1522297642"/>
                    </a:ext>
                  </a:extLst>
                </a:gridCol>
                <a:gridCol w="906128">
                  <a:extLst>
                    <a:ext uri="{9D8B030D-6E8A-4147-A177-3AD203B41FA5}">
                      <a16:colId xmlns:a16="http://schemas.microsoft.com/office/drawing/2014/main" val="1004955252"/>
                    </a:ext>
                  </a:extLst>
                </a:gridCol>
                <a:gridCol w="2184484">
                  <a:extLst>
                    <a:ext uri="{9D8B030D-6E8A-4147-A177-3AD203B41FA5}">
                      <a16:colId xmlns:a16="http://schemas.microsoft.com/office/drawing/2014/main" val="1390431585"/>
                    </a:ext>
                  </a:extLst>
                </a:gridCol>
              </a:tblGrid>
              <a:tr h="1626518">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Never been to School</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Read Only</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Read &amp; write</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Total</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Food </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&amp; </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Liquid Avoided</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Reason</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793881"/>
                  </a:ext>
                </a:extLst>
              </a:tr>
              <a:tr h="364178">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23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24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93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144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6396963"/>
                  </a:ext>
                </a:extLst>
              </a:tr>
              <a:tr h="725238">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21</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12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14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48 (33.3%)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Papaya</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Miscarriage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7729374"/>
                  </a:ext>
                </a:extLst>
              </a:tr>
              <a:tr h="800101">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10</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20 (14.28%)</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Jaggery</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Can lead to miscarriage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0398986"/>
                  </a:ext>
                </a:extLst>
              </a:tr>
              <a:tr h="1275488">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19</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12</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14</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45 (32.14%)</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Brinjal</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Eating brinjal in pregnancy period can lead to darker skin colour of the foetus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0818637"/>
                  </a:ext>
                </a:extLst>
              </a:tr>
            </a:tbl>
          </a:graphicData>
        </a:graphic>
      </p:graphicFrame>
      <p:pic>
        <p:nvPicPr>
          <p:cNvPr id="9" name="Picture 8">
            <a:extLst>
              <a:ext uri="{FF2B5EF4-FFF2-40B4-BE49-F238E27FC236}">
                <a16:creationId xmlns:a16="http://schemas.microsoft.com/office/drawing/2014/main" id="{D644F3FA-7AC1-5A4B-364D-3CE2396E1F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2281" y="125806"/>
            <a:ext cx="1443038" cy="776287"/>
          </a:xfrm>
          <a:prstGeom prst="rect">
            <a:avLst/>
          </a:prstGeom>
        </p:spPr>
      </p:pic>
      <p:graphicFrame>
        <p:nvGraphicFramePr>
          <p:cNvPr id="12" name="Chart 11">
            <a:extLst>
              <a:ext uri="{FF2B5EF4-FFF2-40B4-BE49-F238E27FC236}">
                <a16:creationId xmlns:a16="http://schemas.microsoft.com/office/drawing/2014/main" id="{544128D7-A2C0-C44B-FF70-77AE2E8610CA}"/>
              </a:ext>
            </a:extLst>
          </p:cNvPr>
          <p:cNvGraphicFramePr>
            <a:graphicFrameLocks/>
          </p:cNvGraphicFramePr>
          <p:nvPr>
            <p:extLst>
              <p:ext uri="{D42A27DB-BD31-4B8C-83A1-F6EECF244321}">
                <p14:modId xmlns:p14="http://schemas.microsoft.com/office/powerpoint/2010/main" val="2514421364"/>
              </p:ext>
            </p:extLst>
          </p:nvPr>
        </p:nvGraphicFramePr>
        <p:xfrm>
          <a:off x="6898483" y="2600326"/>
          <a:ext cx="5176836" cy="38052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2899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8962" y="0"/>
            <a:ext cx="1443038" cy="776287"/>
          </a:xfrm>
          <a:prstGeom prst="rect">
            <a:avLst/>
          </a:prstGeom>
        </p:spPr>
      </p:pic>
      <p:graphicFrame>
        <p:nvGraphicFramePr>
          <p:cNvPr id="10" name="Content Placeholder 9">
            <a:extLst>
              <a:ext uri="{FF2B5EF4-FFF2-40B4-BE49-F238E27FC236}">
                <a16:creationId xmlns:a16="http://schemas.microsoft.com/office/drawing/2014/main" id="{59008BE1-2BBD-3977-424E-ECDAEDF903AD}"/>
              </a:ext>
            </a:extLst>
          </p:cNvPr>
          <p:cNvGraphicFramePr>
            <a:graphicFrameLocks noGrp="1"/>
          </p:cNvGraphicFramePr>
          <p:nvPr>
            <p:ph idx="1"/>
            <p:extLst>
              <p:ext uri="{D42A27DB-BD31-4B8C-83A1-F6EECF244321}">
                <p14:modId xmlns:p14="http://schemas.microsoft.com/office/powerpoint/2010/main" val="1937177081"/>
              </p:ext>
            </p:extLst>
          </p:nvPr>
        </p:nvGraphicFramePr>
        <p:xfrm>
          <a:off x="1581150" y="477838"/>
          <a:ext cx="7820026" cy="6061074"/>
        </p:xfrm>
        <a:graphic>
          <a:graphicData uri="http://schemas.openxmlformats.org/drawingml/2006/table">
            <a:tbl>
              <a:tblPr firstRow="1" bandRow="1">
                <a:tableStyleId>{5C22544A-7EE6-4342-B048-85BDC9FD1C3A}</a:tableStyleId>
              </a:tblPr>
              <a:tblGrid>
                <a:gridCol w="1202631">
                  <a:extLst>
                    <a:ext uri="{9D8B030D-6E8A-4147-A177-3AD203B41FA5}">
                      <a16:colId xmlns:a16="http://schemas.microsoft.com/office/drawing/2014/main" val="1163542314"/>
                    </a:ext>
                  </a:extLst>
                </a:gridCol>
                <a:gridCol w="800667">
                  <a:extLst>
                    <a:ext uri="{9D8B030D-6E8A-4147-A177-3AD203B41FA5}">
                      <a16:colId xmlns:a16="http://schemas.microsoft.com/office/drawing/2014/main" val="3802218939"/>
                    </a:ext>
                  </a:extLst>
                </a:gridCol>
                <a:gridCol w="1147075">
                  <a:extLst>
                    <a:ext uri="{9D8B030D-6E8A-4147-A177-3AD203B41FA5}">
                      <a16:colId xmlns:a16="http://schemas.microsoft.com/office/drawing/2014/main" val="3247006676"/>
                    </a:ext>
                  </a:extLst>
                </a:gridCol>
                <a:gridCol w="1098055">
                  <a:extLst>
                    <a:ext uri="{9D8B030D-6E8A-4147-A177-3AD203B41FA5}">
                      <a16:colId xmlns:a16="http://schemas.microsoft.com/office/drawing/2014/main" val="1618565038"/>
                    </a:ext>
                  </a:extLst>
                </a:gridCol>
                <a:gridCol w="1284332">
                  <a:extLst>
                    <a:ext uri="{9D8B030D-6E8A-4147-A177-3AD203B41FA5}">
                      <a16:colId xmlns:a16="http://schemas.microsoft.com/office/drawing/2014/main" val="733671406"/>
                    </a:ext>
                  </a:extLst>
                </a:gridCol>
                <a:gridCol w="2287266">
                  <a:extLst>
                    <a:ext uri="{9D8B030D-6E8A-4147-A177-3AD203B41FA5}">
                      <a16:colId xmlns:a16="http://schemas.microsoft.com/office/drawing/2014/main" val="1676872074"/>
                    </a:ext>
                  </a:extLst>
                </a:gridCol>
              </a:tblGrid>
              <a:tr h="1970668">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Never been to School</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Read Only</a:t>
                      </a:r>
                      <a:endParaRPr lang="en-IN"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Read &amp; write</a:t>
                      </a:r>
                      <a:endParaRPr lang="en-IN"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Total</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Food </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&amp; </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Liquid Avoided</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Reason</a:t>
                      </a:r>
                      <a:endParaRPr lang="en-IN"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0230081"/>
                  </a:ext>
                </a:extLst>
              </a:tr>
              <a:tr h="916490">
                <a:tc>
                  <a:txBody>
                    <a:bodyPr/>
                    <a:lstStyle/>
                    <a:p>
                      <a:pPr algn="ctr">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n= 23</a:t>
                      </a:r>
                    </a:p>
                    <a:p>
                      <a:pPr algn="ctr">
                        <a:lnSpc>
                          <a:spcPct val="250000"/>
                        </a:lnSpc>
                        <a:spcAft>
                          <a:spcPts val="800"/>
                        </a:spcAft>
                        <a:tabLst>
                          <a:tab pos="4054475" algn="l"/>
                        </a:tabLst>
                      </a:pP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24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93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n= 144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8571226"/>
                  </a:ext>
                </a:extLst>
              </a:tr>
              <a:tr h="845120">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11</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6</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21 (15%)</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Green Beans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Can cause itching to the pregnant woman</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0726784"/>
                  </a:ext>
                </a:extLst>
              </a:tr>
              <a:tr h="2328796">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19</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12</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38 (27%)</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a:effectLst/>
                          <a:latin typeface="Arial" panose="020B0604020202020204" pitchFamily="34" charset="0"/>
                          <a:ea typeface="Calibri" panose="020F0502020204030204" pitchFamily="34" charset="0"/>
                          <a:cs typeface="Times New Roman" panose="02020603050405020304" pitchFamily="18" charset="0"/>
                        </a:rPr>
                        <a:t>Meat</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Religious Belief &amp; it also create negative energy and also create bad effect on the foetus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250000"/>
                        </a:lnSpc>
                        <a:spcAft>
                          <a:spcPts val="800"/>
                        </a:spcAft>
                        <a:tabLst>
                          <a:tab pos="4054475" algn="l"/>
                        </a:tabLst>
                      </a:pPr>
                      <a:r>
                        <a:rPr lang="en-IN" sz="1200" dirty="0">
                          <a:effectLst/>
                          <a:latin typeface="Arial" panose="020B0604020202020204" pitchFamily="34" charset="0"/>
                          <a:ea typeface="Calibri" panose="020F0502020204030204" pitchFamily="34" charset="0"/>
                          <a:cs typeface="Times New Roman" panose="02020603050405020304" pitchFamily="18"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6881445"/>
                  </a:ext>
                </a:extLst>
              </a:tr>
            </a:tbl>
          </a:graphicData>
        </a:graphic>
      </p:graphicFrame>
    </p:spTree>
    <p:extLst>
      <p:ext uri="{BB962C8B-B14F-4D97-AF65-F5344CB8AC3E}">
        <p14:creationId xmlns:p14="http://schemas.microsoft.com/office/powerpoint/2010/main" val="149861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838200" y="208756"/>
            <a:ext cx="10515600" cy="1325563"/>
          </a:xfrm>
        </p:spPr>
        <p:txBody>
          <a:bodyPr>
            <a:normAutofit/>
          </a:bodyPr>
          <a:lstStyle/>
          <a:p>
            <a:pPr algn="ctr"/>
            <a:r>
              <a:rPr lang="en-IN" sz="3600" b="1" dirty="0">
                <a:latin typeface="Arial" panose="020B0604020202020204" pitchFamily="34" charset="0"/>
                <a:cs typeface="Arial" panose="020B0604020202020204" pitchFamily="34" charset="0"/>
              </a:rPr>
              <a:t>Discussion </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38200" y="1475184"/>
            <a:ext cx="10515600" cy="4351338"/>
          </a:xfrm>
        </p:spPr>
        <p:txBody>
          <a:bodyPr>
            <a:noAutofit/>
          </a:bodyPr>
          <a:lstStyle/>
          <a:p>
            <a:pPr>
              <a:lnSpc>
                <a:spcPct val="200000"/>
              </a:lnSpc>
            </a:pPr>
            <a:r>
              <a:rPr lang="en-US" sz="1800" b="0" i="0" dirty="0">
                <a:solidFill>
                  <a:srgbClr val="212121"/>
                </a:solidFill>
                <a:effectLst/>
                <a:latin typeface="Arial" panose="020B0604020202020204" pitchFamily="34" charset="0"/>
                <a:cs typeface="Arial" panose="020B0604020202020204" pitchFamily="34" charset="0"/>
              </a:rPr>
              <a:t>Concept of “hot” and “cold” food seems to be old and are being practiced in most parts of India.</a:t>
            </a:r>
          </a:p>
          <a:p>
            <a:pPr>
              <a:lnSpc>
                <a:spcPct val="200000"/>
              </a:lnSpc>
            </a:pPr>
            <a:r>
              <a:rPr lang="en-US" sz="1800" b="0" i="0" dirty="0">
                <a:solidFill>
                  <a:srgbClr val="212121"/>
                </a:solidFill>
                <a:effectLst/>
                <a:latin typeface="Arial" panose="020B0604020202020204" pitchFamily="34" charset="0"/>
                <a:cs typeface="Arial" panose="020B0604020202020204" pitchFamily="34" charset="0"/>
              </a:rPr>
              <a:t> Hot foods were avoided in pregnancy in fear of abortion and the cold food in nursing period to have a good-quality breast milk.</a:t>
            </a:r>
          </a:p>
          <a:p>
            <a:pPr>
              <a:lnSpc>
                <a:spcPct val="200000"/>
              </a:lnSpc>
            </a:pPr>
            <a:r>
              <a:rPr lang="en-US" sz="1800" b="0" i="0" dirty="0">
                <a:solidFill>
                  <a:srgbClr val="212121"/>
                </a:solidFill>
                <a:effectLst/>
                <a:latin typeface="Arial" panose="020B0604020202020204" pitchFamily="34" charset="0"/>
                <a:cs typeface="Arial" panose="020B0604020202020204" pitchFamily="34" charset="0"/>
              </a:rPr>
              <a:t>Fused double banana (as a cause of twin pregnancy)</a:t>
            </a:r>
            <a:r>
              <a:rPr lang="en-US" sz="1800" dirty="0">
                <a:latin typeface="Arial" panose="020B0604020202020204" pitchFamily="34" charset="0"/>
                <a:cs typeface="Arial" panose="020B0604020202020204" pitchFamily="34" charset="0"/>
              </a:rPr>
              <a:t>was referenced by practically all reviews (</a:t>
            </a:r>
            <a:r>
              <a:rPr lang="en-US" sz="1800" dirty="0">
                <a:latin typeface="Arial" panose="020B0604020202020204" pitchFamily="34" charset="0"/>
                <a:cs typeface="Arial" panose="020B0604020202020204" pitchFamily="34" charset="0"/>
                <a:hlinkClick r:id="rId2"/>
              </a:rPr>
              <a:t>1</a:t>
            </a:r>
            <a:r>
              <a:rPr lang="en-US" sz="18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hlinkClick r:id="rId3"/>
              </a:rPr>
              <a:t>2</a:t>
            </a:r>
            <a:r>
              <a:rPr lang="en-US" sz="18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hlinkClick r:id="rId4"/>
              </a:rPr>
              <a:t>3</a:t>
            </a:r>
            <a:r>
              <a:rPr lang="en-US" sz="18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hlinkClick r:id="rId5"/>
              </a:rPr>
              <a:t>4</a:t>
            </a:r>
            <a:r>
              <a:rPr lang="en-US" sz="18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hlinkClick r:id="rId6"/>
              </a:rPr>
              <a:t>5</a:t>
            </a:r>
            <a:r>
              <a:rPr lang="en-US" sz="1800" dirty="0">
                <a:latin typeface="Arial" panose="020B0604020202020204" pitchFamily="34" charset="0"/>
                <a:cs typeface="Arial" panose="020B0604020202020204" pitchFamily="34" charset="0"/>
              </a:rPr>
              <a:t>) As a result, it was avoided  by all ladies in reproductive age groups.]  So, they avoid  fused  fruits  (banana, mango) during pregnancy.</a:t>
            </a:r>
          </a:p>
          <a:p>
            <a:pPr>
              <a:lnSpc>
                <a:spcPct val="200000"/>
              </a:lnSpc>
            </a:pPr>
            <a:r>
              <a:rPr lang="en-US" sz="1800" b="0" i="0" dirty="0">
                <a:solidFill>
                  <a:srgbClr val="212121"/>
                </a:solidFill>
                <a:effectLst/>
                <a:latin typeface="Arial" panose="020B0604020202020204" pitchFamily="34" charset="0"/>
                <a:cs typeface="Arial" panose="020B0604020202020204" pitchFamily="34" charset="0"/>
              </a:rPr>
              <a:t> Papaya is well known to cause abortion. In a study done by Puri and Kapoor, it is reported “one of the strong beliefs is that papaya can cause abortion.”</a:t>
            </a:r>
            <a:r>
              <a:rPr lang="en-US" sz="1800" b="0" i="0" dirty="0">
                <a:solidFill>
                  <a:srgbClr val="212121"/>
                </a:solidFill>
                <a:effectLst/>
                <a:latin typeface="Arial" panose="020B0604020202020204" pitchFamily="34" charset="0"/>
                <a:cs typeface="Arial" panose="020B0604020202020204" pitchFamily="34" charset="0"/>
                <a:hlinkClick r:id="rId7"/>
              </a:rPr>
              <a:t>6</a:t>
            </a:r>
            <a:endParaRPr lang="en-US" sz="1800" b="0" i="0" dirty="0">
              <a:solidFill>
                <a:srgbClr val="212121"/>
              </a:solidFill>
              <a:effectLs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 y="23813"/>
            <a:ext cx="1371600" cy="847725"/>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459581" y="1214439"/>
            <a:ext cx="11272837" cy="5657849"/>
          </a:xfrm>
        </p:spPr>
        <p:txBody>
          <a:bodyPr>
            <a:normAutofit fontScale="55000" lnSpcReduction="20000"/>
          </a:bodyPr>
          <a:lstStyle/>
          <a:p>
            <a:pPr algn="just">
              <a:lnSpc>
                <a:spcPct val="270000"/>
              </a:lnSpc>
            </a:pPr>
            <a:r>
              <a:rPr lang="en-US" sz="3300" b="0" i="0" dirty="0">
                <a:solidFill>
                  <a:srgbClr val="212121"/>
                </a:solidFill>
                <a:effectLst/>
                <a:latin typeface="Arial" panose="020B0604020202020204" pitchFamily="34" charset="0"/>
                <a:cs typeface="Arial" panose="020B0604020202020204" pitchFamily="34" charset="0"/>
              </a:rPr>
              <a:t>Saffron was believed to be responsible for fairer skin of the baby by the participants of few studies.[</a:t>
            </a:r>
            <a:r>
              <a:rPr lang="en-US" sz="3300" b="0" i="0" u="sng" dirty="0">
                <a:solidFill>
                  <a:srgbClr val="376FAA"/>
                </a:solidFill>
                <a:effectLst/>
                <a:latin typeface="Arial" panose="020B0604020202020204" pitchFamily="34" charset="0"/>
                <a:cs typeface="Arial" panose="020B0604020202020204" pitchFamily="34" charset="0"/>
                <a:hlinkClick r:id="rId2"/>
              </a:rPr>
              <a:t>9</a:t>
            </a:r>
            <a:r>
              <a:rPr lang="en-US" sz="3300" b="0" i="0" dirty="0">
                <a:solidFill>
                  <a:srgbClr val="212121"/>
                </a:solidFill>
                <a:effectLst/>
                <a:latin typeface="Arial" panose="020B0604020202020204" pitchFamily="34" charset="0"/>
                <a:cs typeface="Arial" panose="020B0604020202020204" pitchFamily="34" charset="0"/>
              </a:rPr>
              <a:t>,</a:t>
            </a:r>
            <a:r>
              <a:rPr lang="en-US" sz="3300" b="0" i="0" u="sng" dirty="0">
                <a:solidFill>
                  <a:srgbClr val="376FAA"/>
                </a:solidFill>
                <a:effectLst/>
                <a:latin typeface="Arial" panose="020B0604020202020204" pitchFamily="34" charset="0"/>
                <a:cs typeface="Arial" panose="020B0604020202020204" pitchFamily="34" charset="0"/>
                <a:hlinkClick r:id="rId3"/>
              </a:rPr>
              <a:t>12</a:t>
            </a:r>
            <a:r>
              <a:rPr lang="en-US" sz="3300" b="0" i="0" dirty="0">
                <a:solidFill>
                  <a:srgbClr val="212121"/>
                </a:solidFill>
                <a:effectLst/>
                <a:latin typeface="Arial" panose="020B0604020202020204" pitchFamily="34" charset="0"/>
                <a:cs typeface="Arial" panose="020B0604020202020204" pitchFamily="34" charset="0"/>
              </a:rPr>
              <a:t>] But, on the other hand respondents were asked to avoid those vegetables and fruits which are darker in </a:t>
            </a:r>
            <a:r>
              <a:rPr lang="en-US" sz="3300" b="0" i="0" dirty="0" err="1">
                <a:solidFill>
                  <a:srgbClr val="212121"/>
                </a:solidFill>
                <a:effectLst/>
                <a:latin typeface="Arial" panose="020B0604020202020204" pitchFamily="34" charset="0"/>
                <a:cs typeface="Arial" panose="020B0604020202020204" pitchFamily="34" charset="0"/>
              </a:rPr>
              <a:t>colour</a:t>
            </a:r>
            <a:r>
              <a:rPr lang="en-US" sz="3300" b="0" i="0" dirty="0">
                <a:solidFill>
                  <a:srgbClr val="212121"/>
                </a:solidFill>
                <a:effectLst/>
                <a:latin typeface="Arial" panose="020B0604020202020204" pitchFamily="34" charset="0"/>
                <a:cs typeface="Arial" panose="020B0604020202020204" pitchFamily="34" charset="0"/>
              </a:rPr>
              <a:t> fearing for baby’s complexion. For </a:t>
            </a:r>
            <a:r>
              <a:rPr lang="en-US" sz="3300" b="0" i="0" dirty="0" err="1">
                <a:solidFill>
                  <a:srgbClr val="212121"/>
                </a:solidFill>
                <a:effectLst/>
                <a:latin typeface="Arial" panose="020B0604020202020204" pitchFamily="34" charset="0"/>
                <a:cs typeface="Arial" panose="020B0604020202020204" pitchFamily="34" charset="0"/>
              </a:rPr>
              <a:t>Eg</a:t>
            </a:r>
            <a:r>
              <a:rPr lang="en-US" sz="3300" b="0" i="0" dirty="0">
                <a:solidFill>
                  <a:srgbClr val="212121"/>
                </a:solidFill>
                <a:effectLst/>
                <a:latin typeface="Arial" panose="020B0604020202020204" pitchFamily="34" charset="0"/>
                <a:cs typeface="Arial" panose="020B0604020202020204" pitchFamily="34" charset="0"/>
              </a:rPr>
              <a:t>: Brinjal</a:t>
            </a:r>
          </a:p>
          <a:p>
            <a:pPr algn="just">
              <a:lnSpc>
                <a:spcPct val="270000"/>
              </a:lnSpc>
            </a:pPr>
            <a:r>
              <a:rPr lang="en-US" sz="3300" b="0" i="0" dirty="0">
                <a:solidFill>
                  <a:srgbClr val="212121"/>
                </a:solidFill>
                <a:effectLst/>
                <a:latin typeface="Arial" panose="020B0604020202020204" pitchFamily="34" charset="0"/>
                <a:cs typeface="Arial" panose="020B0604020202020204" pitchFamily="34" charset="0"/>
              </a:rPr>
              <a:t>As we all know mild </a:t>
            </a:r>
            <a:r>
              <a:rPr lang="en-US" sz="3300" b="0" i="0" dirty="0" err="1">
                <a:solidFill>
                  <a:srgbClr val="212121"/>
                </a:solidFill>
                <a:effectLst/>
                <a:latin typeface="Arial" panose="020B0604020202020204" pitchFamily="34" charset="0"/>
                <a:cs typeface="Arial" panose="020B0604020202020204" pitchFamily="34" charset="0"/>
              </a:rPr>
              <a:t>anaemia</a:t>
            </a:r>
            <a:r>
              <a:rPr lang="en-US" sz="3300" b="0" i="0" dirty="0">
                <a:solidFill>
                  <a:srgbClr val="212121"/>
                </a:solidFill>
                <a:effectLst/>
                <a:latin typeface="Arial" panose="020B0604020202020204" pitchFamily="34" charset="0"/>
                <a:cs typeface="Arial" panose="020B0604020202020204" pitchFamily="34" charset="0"/>
              </a:rPr>
              <a:t> is reversed by diet. And the section of food which pregnant women are restricted to eat are rich in Iron because if body don’t have enough iron in the body, it can’t create enough </a:t>
            </a:r>
            <a:r>
              <a:rPr lang="en-US" sz="3300" b="0" i="0" dirty="0" err="1">
                <a:solidFill>
                  <a:srgbClr val="212121"/>
                </a:solidFill>
                <a:effectLst/>
                <a:latin typeface="Arial" panose="020B0604020202020204" pitchFamily="34" charset="0"/>
                <a:cs typeface="Arial" panose="020B0604020202020204" pitchFamily="34" charset="0"/>
              </a:rPr>
              <a:t>haemoglobin</a:t>
            </a:r>
            <a:r>
              <a:rPr lang="en-US" sz="3300" dirty="0">
                <a:solidFill>
                  <a:srgbClr val="212121"/>
                </a:solidFill>
                <a:latin typeface="Arial" panose="020B0604020202020204" pitchFamily="34" charset="0"/>
                <a:cs typeface="Arial" panose="020B0604020202020204" pitchFamily="34" charset="0"/>
              </a:rPr>
              <a:t>. This is called Iron deficiency </a:t>
            </a:r>
            <a:r>
              <a:rPr lang="en-US" sz="3300" dirty="0" err="1">
                <a:solidFill>
                  <a:srgbClr val="212121"/>
                </a:solidFill>
                <a:latin typeface="Arial" panose="020B0604020202020204" pitchFamily="34" charset="0"/>
                <a:cs typeface="Arial" panose="020B0604020202020204" pitchFamily="34" charset="0"/>
              </a:rPr>
              <a:t>Anaemia</a:t>
            </a:r>
            <a:r>
              <a:rPr lang="en-US" sz="3300" dirty="0">
                <a:solidFill>
                  <a:srgbClr val="212121"/>
                </a:solidFill>
                <a:latin typeface="Arial" panose="020B0604020202020204" pitchFamily="34" charset="0"/>
                <a:cs typeface="Arial" panose="020B0604020202020204" pitchFamily="34" charset="0"/>
              </a:rPr>
              <a:t>. But again this can be corrected by revamping the diet in which iron rich food are advised to eat.</a:t>
            </a:r>
            <a:endParaRPr lang="en-US" sz="3300" b="0" i="0" dirty="0">
              <a:solidFill>
                <a:srgbClr val="212121"/>
              </a:solidFill>
              <a:effectLst/>
              <a:latin typeface="Arial" panose="020B0604020202020204" pitchFamily="34" charset="0"/>
              <a:cs typeface="Arial" panose="020B0604020202020204" pitchFamily="34" charset="0"/>
            </a:endParaRPr>
          </a:p>
          <a:p>
            <a:pPr>
              <a:lnSpc>
                <a:spcPct val="270000"/>
              </a:lnSpc>
            </a:pPr>
            <a:endParaRPr lang="en-IN" sz="4500" dirty="0">
              <a:latin typeface="Arial" panose="020B0604020202020204" pitchFamily="34" charset="0"/>
              <a:cs typeface="Arial" panose="020B0604020202020204" pitchFamily="34" charset="0"/>
            </a:endParaRPr>
          </a:p>
          <a:p>
            <a:endParaRPr lang="en-IN" dirty="0"/>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3483"/>
            <a:ext cx="1385888" cy="880734"/>
          </a:xfrm>
          <a:prstGeom prst="rect">
            <a:avLst/>
          </a:prstGeom>
        </p:spPr>
      </p:pic>
    </p:spTree>
    <p:extLst>
      <p:ext uri="{BB962C8B-B14F-4D97-AF65-F5344CB8AC3E}">
        <p14:creationId xmlns:p14="http://schemas.microsoft.com/office/powerpoint/2010/main" val="238836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1219</Words>
  <Application>Microsoft Office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Title- Understanding Food related taboos &amp; misconception during pregnancy in Rural areas of Vadodara &amp; Savli Taluka.  Organization- IIHMR( Nutrition International)</vt:lpstr>
      <vt:lpstr>Introduction </vt:lpstr>
      <vt:lpstr>Objectives of Your Study</vt:lpstr>
      <vt:lpstr>Methodology </vt:lpstr>
      <vt:lpstr> </vt:lpstr>
      <vt:lpstr>                                  Result </vt:lpstr>
      <vt:lpstr>PowerPoint Presentation</vt:lpstr>
      <vt:lpstr>Discussion </vt:lpstr>
      <vt:lpstr>PowerPoint Presentation</vt:lpstr>
      <vt:lpstr>PowerPoint Presentation</vt:lpstr>
      <vt:lpstr>Limitations of the Study</vt:lpstr>
      <vt:lpstr>Conclusion</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RUCHI SHARMA</cp:lastModifiedBy>
  <cp:revision>18</cp:revision>
  <dcterms:created xsi:type="dcterms:W3CDTF">2022-05-20T15:11:38Z</dcterms:created>
  <dcterms:modified xsi:type="dcterms:W3CDTF">2022-06-21T17:53:40Z</dcterms:modified>
</cp:coreProperties>
</file>