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74" r:id="rId3"/>
    <p:sldId id="257" r:id="rId4"/>
    <p:sldId id="260" r:id="rId5"/>
    <p:sldId id="259" r:id="rId6"/>
    <p:sldId id="295" r:id="rId7"/>
    <p:sldId id="297" r:id="rId8"/>
    <p:sldId id="298" r:id="rId9"/>
    <p:sldId id="299" r:id="rId10"/>
    <p:sldId id="301" r:id="rId11"/>
    <p:sldId id="302" r:id="rId12"/>
    <p:sldId id="303" r:id="rId13"/>
    <p:sldId id="296" r:id="rId14"/>
    <p:sldId id="261" r:id="rId15"/>
    <p:sldId id="262" r:id="rId16"/>
    <p:sldId id="263" r:id="rId17"/>
    <p:sldId id="264" r:id="rId18"/>
    <p:sldId id="291" r:id="rId19"/>
    <p:sldId id="293" r:id="rId20"/>
    <p:sldId id="294" r:id="rId21"/>
    <p:sldId id="265" r:id="rId22"/>
    <p:sldId id="266" r:id="rId23"/>
    <p:sldId id="278" r:id="rId24"/>
    <p:sldId id="279" r:id="rId25"/>
    <p:sldId id="280" r:id="rId26"/>
    <p:sldId id="281" r:id="rId27"/>
    <p:sldId id="284" r:id="rId28"/>
    <p:sldId id="285" r:id="rId29"/>
    <p:sldId id="286" r:id="rId30"/>
    <p:sldId id="287" r:id="rId31"/>
    <p:sldId id="275" r:id="rId32"/>
    <p:sldId id="267" r:id="rId33"/>
    <p:sldId id="290" r:id="rId34"/>
    <p:sldId id="273" r:id="rId35"/>
    <p:sldId id="288" r:id="rId36"/>
    <p:sldId id="268" r:id="rId37"/>
    <p:sldId id="276" r:id="rId38"/>
    <p:sldId id="269" r:id="rId39"/>
    <p:sldId id="27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7A45B-3F67-4A46-B80E-86DB28E7B237}" type="datetimeFigureOut">
              <a:rPr lang="en-IN" smtClean="0"/>
              <a:t>28-06-2022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7BCBBF-3B14-49EE-839D-F9D0F54BECC4}" type="slidenum">
              <a:rPr lang="en-IN" smtClean="0"/>
              <a:t>‹#›</a:t>
            </a:fld>
            <a:endParaRPr lang="en-IN"/>
          </a:p>
        </p:txBody>
      </p:sp>
    </p:spTree>
    <p:extLst>
      <p:ext uri="{BB962C8B-B14F-4D97-AF65-F5344CB8AC3E}">
        <p14:creationId xmlns:p14="http://schemas.microsoft.com/office/powerpoint/2010/main" val="1857737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F2C74-2A67-7B88-E4B0-49C7348E49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C02E0EF-E98B-4A5E-6AAD-8E0D811745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1330B9F-6AC3-446B-BE5D-168B172F7D31}"/>
              </a:ext>
            </a:extLst>
          </p:cNvPr>
          <p:cNvSpPr>
            <a:spLocks noGrp="1"/>
          </p:cNvSpPr>
          <p:nvPr>
            <p:ph type="dt" sz="half" idx="10"/>
          </p:nvPr>
        </p:nvSpPr>
        <p:spPr/>
        <p:txBody>
          <a:bodyPr/>
          <a:lstStyle/>
          <a:p>
            <a:fld id="{70ABA268-2A3E-4898-A424-08B378C5A4C0}" type="datetime1">
              <a:rPr lang="en-IN" smtClean="0"/>
              <a:t>28-06-2022</a:t>
            </a:fld>
            <a:endParaRPr lang="en-IN"/>
          </a:p>
        </p:txBody>
      </p:sp>
      <p:sp>
        <p:nvSpPr>
          <p:cNvPr id="5" name="Footer Placeholder 4">
            <a:extLst>
              <a:ext uri="{FF2B5EF4-FFF2-40B4-BE49-F238E27FC236}">
                <a16:creationId xmlns:a16="http://schemas.microsoft.com/office/drawing/2014/main" id="{150DD859-66CB-8ECC-6E50-6A57DFF25875}"/>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745186DF-C26B-58D8-1801-6CC6107B808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68703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0628-FB36-BD34-9FE2-97E896AC4FC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912D301-275B-FF6C-40F7-2E9B0CD333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0754F30-EF25-E3E3-BB1C-47025CFDEE9B}"/>
              </a:ext>
            </a:extLst>
          </p:cNvPr>
          <p:cNvSpPr>
            <a:spLocks noGrp="1"/>
          </p:cNvSpPr>
          <p:nvPr>
            <p:ph type="dt" sz="half" idx="10"/>
          </p:nvPr>
        </p:nvSpPr>
        <p:spPr/>
        <p:txBody>
          <a:bodyPr/>
          <a:lstStyle/>
          <a:p>
            <a:fld id="{DACCD759-67C1-48E2-AA99-8FA562DE5496}" type="datetime1">
              <a:rPr lang="en-IN" smtClean="0"/>
              <a:t>28-06-2022</a:t>
            </a:fld>
            <a:endParaRPr lang="en-IN"/>
          </a:p>
        </p:txBody>
      </p:sp>
      <p:sp>
        <p:nvSpPr>
          <p:cNvPr id="5" name="Footer Placeholder 4">
            <a:extLst>
              <a:ext uri="{FF2B5EF4-FFF2-40B4-BE49-F238E27FC236}">
                <a16:creationId xmlns:a16="http://schemas.microsoft.com/office/drawing/2014/main" id="{367A5C90-C15D-39BC-189C-B04FF8FDA09C}"/>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C168025F-FDA9-0B8F-AD5D-453E4F100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832630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39D957-C999-1C16-1853-9A023AA6CEF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966E3950-F0D6-5D89-066D-0857231806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1CCAA96-007B-16EB-59B9-8466CF3A2B65}"/>
              </a:ext>
            </a:extLst>
          </p:cNvPr>
          <p:cNvSpPr>
            <a:spLocks noGrp="1"/>
          </p:cNvSpPr>
          <p:nvPr>
            <p:ph type="dt" sz="half" idx="10"/>
          </p:nvPr>
        </p:nvSpPr>
        <p:spPr/>
        <p:txBody>
          <a:bodyPr/>
          <a:lstStyle/>
          <a:p>
            <a:fld id="{44893953-3837-4A85-8419-9192B3E51E4B}" type="datetime1">
              <a:rPr lang="en-IN" smtClean="0"/>
              <a:t>28-06-2022</a:t>
            </a:fld>
            <a:endParaRPr lang="en-IN"/>
          </a:p>
        </p:txBody>
      </p:sp>
      <p:sp>
        <p:nvSpPr>
          <p:cNvPr id="5" name="Footer Placeholder 4">
            <a:extLst>
              <a:ext uri="{FF2B5EF4-FFF2-40B4-BE49-F238E27FC236}">
                <a16:creationId xmlns:a16="http://schemas.microsoft.com/office/drawing/2014/main" id="{5B3D4BE2-2DF2-045A-8669-1F641EBCA970}"/>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55D12E-7ED4-76EF-2510-3424364F40F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38211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E716E-3B2D-E963-79E7-5EF7FA211440}"/>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794634-ABC2-6BED-BF96-9B5559CE32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95EF2B4-2DC2-6314-D99D-D61B5F64E224}"/>
              </a:ext>
            </a:extLst>
          </p:cNvPr>
          <p:cNvSpPr>
            <a:spLocks noGrp="1"/>
          </p:cNvSpPr>
          <p:nvPr>
            <p:ph type="dt" sz="half" idx="10"/>
          </p:nvPr>
        </p:nvSpPr>
        <p:spPr/>
        <p:txBody>
          <a:bodyPr/>
          <a:lstStyle/>
          <a:p>
            <a:fld id="{CC883CFD-3953-4B9E-B2AB-2AACC3B310D1}" type="datetime1">
              <a:rPr lang="en-IN" smtClean="0"/>
              <a:t>28-06-2022</a:t>
            </a:fld>
            <a:endParaRPr lang="en-IN"/>
          </a:p>
        </p:txBody>
      </p:sp>
      <p:sp>
        <p:nvSpPr>
          <p:cNvPr id="5" name="Footer Placeholder 4">
            <a:extLst>
              <a:ext uri="{FF2B5EF4-FFF2-40B4-BE49-F238E27FC236}">
                <a16:creationId xmlns:a16="http://schemas.microsoft.com/office/drawing/2014/main" id="{C959C864-56F9-6F24-ACE2-6899436296E7}"/>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E20218AD-0394-8E9F-0B97-7A979B03DEC1}"/>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86011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37D86-16D6-2081-9141-B69FF05CEE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7AB4426C-57D7-F200-FA35-8E436A5D5F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FE632E-3E25-D2A6-491C-E5592C333922}"/>
              </a:ext>
            </a:extLst>
          </p:cNvPr>
          <p:cNvSpPr>
            <a:spLocks noGrp="1"/>
          </p:cNvSpPr>
          <p:nvPr>
            <p:ph type="dt" sz="half" idx="10"/>
          </p:nvPr>
        </p:nvSpPr>
        <p:spPr/>
        <p:txBody>
          <a:bodyPr/>
          <a:lstStyle/>
          <a:p>
            <a:fld id="{BEC74BFD-B9C2-4BC1-B74B-7CDC3E98E979}" type="datetime1">
              <a:rPr lang="en-IN" smtClean="0"/>
              <a:t>28-06-2022</a:t>
            </a:fld>
            <a:endParaRPr lang="en-IN"/>
          </a:p>
        </p:txBody>
      </p:sp>
      <p:sp>
        <p:nvSpPr>
          <p:cNvPr id="5" name="Footer Placeholder 4">
            <a:extLst>
              <a:ext uri="{FF2B5EF4-FFF2-40B4-BE49-F238E27FC236}">
                <a16:creationId xmlns:a16="http://schemas.microsoft.com/office/drawing/2014/main" id="{9868D8A7-1FEB-8F74-CC96-60F713D941D9}"/>
              </a:ext>
            </a:extLst>
          </p:cNvPr>
          <p:cNvSpPr>
            <a:spLocks noGrp="1"/>
          </p:cNvSpPr>
          <p:nvPr>
            <p:ph type="ftr" sz="quarter" idx="11"/>
          </p:nvPr>
        </p:nvSpPr>
        <p:spPr/>
        <p:txBody>
          <a:body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00764CDB-61F8-D5A9-1F23-AD369A512602}"/>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309076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8D318-BBB3-1ED4-702E-7B3E99D8461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832F8E8-3ED1-3166-5784-09ACC24D9F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760D193F-E080-1819-0001-EC324458CCA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C319AC5-0DE1-5E65-1A58-599D06B824D5}"/>
              </a:ext>
            </a:extLst>
          </p:cNvPr>
          <p:cNvSpPr>
            <a:spLocks noGrp="1"/>
          </p:cNvSpPr>
          <p:nvPr>
            <p:ph type="dt" sz="half" idx="10"/>
          </p:nvPr>
        </p:nvSpPr>
        <p:spPr/>
        <p:txBody>
          <a:bodyPr/>
          <a:lstStyle/>
          <a:p>
            <a:fld id="{C54F58D4-B02E-48F2-B544-3583435B721F}" type="datetime1">
              <a:rPr lang="en-IN" smtClean="0"/>
              <a:t>28-06-2022</a:t>
            </a:fld>
            <a:endParaRPr lang="en-IN"/>
          </a:p>
        </p:txBody>
      </p:sp>
      <p:sp>
        <p:nvSpPr>
          <p:cNvPr id="6" name="Footer Placeholder 5">
            <a:extLst>
              <a:ext uri="{FF2B5EF4-FFF2-40B4-BE49-F238E27FC236}">
                <a16:creationId xmlns:a16="http://schemas.microsoft.com/office/drawing/2014/main" id="{3B95DFD7-A0B2-3C6A-D7BA-B22A8C6829F4}"/>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EDB4F3E3-D244-DE91-E177-93FD9910D81A}"/>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3252291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DD731-E7C4-A269-BE92-C85C608373AD}"/>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25A0333-AA9A-DF4F-C57C-56BAA1F98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3AEBD8-A870-7FD7-F78A-B5EAACA47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07F615-1CA8-AC3F-C4FE-FFF9F49AF4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811C04-731E-98E6-D3D9-0ACFEBE391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AC9A91A-EBEF-9BB2-B813-F1A9FBC746F3}"/>
              </a:ext>
            </a:extLst>
          </p:cNvPr>
          <p:cNvSpPr>
            <a:spLocks noGrp="1"/>
          </p:cNvSpPr>
          <p:nvPr>
            <p:ph type="dt" sz="half" idx="10"/>
          </p:nvPr>
        </p:nvSpPr>
        <p:spPr/>
        <p:txBody>
          <a:bodyPr/>
          <a:lstStyle/>
          <a:p>
            <a:fld id="{13CC4BAB-DC81-47F2-96E4-807893179752}" type="datetime1">
              <a:rPr lang="en-IN" smtClean="0"/>
              <a:t>28-06-2022</a:t>
            </a:fld>
            <a:endParaRPr lang="en-IN"/>
          </a:p>
        </p:txBody>
      </p:sp>
      <p:sp>
        <p:nvSpPr>
          <p:cNvPr id="8" name="Footer Placeholder 7">
            <a:extLst>
              <a:ext uri="{FF2B5EF4-FFF2-40B4-BE49-F238E27FC236}">
                <a16:creationId xmlns:a16="http://schemas.microsoft.com/office/drawing/2014/main" id="{5356CC76-53AF-D09D-7090-C46C6BC2E385}"/>
              </a:ext>
            </a:extLst>
          </p:cNvPr>
          <p:cNvSpPr>
            <a:spLocks noGrp="1"/>
          </p:cNvSpPr>
          <p:nvPr>
            <p:ph type="ftr" sz="quarter" idx="11"/>
          </p:nvPr>
        </p:nvSpPr>
        <p:spPr/>
        <p:txBody>
          <a:bodyPr/>
          <a:lstStyle/>
          <a:p>
            <a:r>
              <a:rPr lang="en-US"/>
              <a:t>You are not allowed to add slides to this presentation</a:t>
            </a:r>
            <a:endParaRPr lang="en-IN"/>
          </a:p>
        </p:txBody>
      </p:sp>
      <p:sp>
        <p:nvSpPr>
          <p:cNvPr id="9" name="Slide Number Placeholder 8">
            <a:extLst>
              <a:ext uri="{FF2B5EF4-FFF2-40B4-BE49-F238E27FC236}">
                <a16:creationId xmlns:a16="http://schemas.microsoft.com/office/drawing/2014/main" id="{D1AEB7F1-3FD9-614A-DD77-0F4054D21FBF}"/>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278433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EC571-DEF0-68A8-EA51-110C122C175B}"/>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F0654D79-6E0A-9D35-0EBD-FB1ECA55D2D3}"/>
              </a:ext>
            </a:extLst>
          </p:cNvPr>
          <p:cNvSpPr>
            <a:spLocks noGrp="1"/>
          </p:cNvSpPr>
          <p:nvPr>
            <p:ph type="dt" sz="half" idx="10"/>
          </p:nvPr>
        </p:nvSpPr>
        <p:spPr/>
        <p:txBody>
          <a:bodyPr/>
          <a:lstStyle/>
          <a:p>
            <a:fld id="{D0AF6FAF-B7F5-4DC2-A7DD-2977996F039E}" type="datetime1">
              <a:rPr lang="en-IN" smtClean="0"/>
              <a:t>28-06-2022</a:t>
            </a:fld>
            <a:endParaRPr lang="en-IN"/>
          </a:p>
        </p:txBody>
      </p:sp>
      <p:sp>
        <p:nvSpPr>
          <p:cNvPr id="4" name="Footer Placeholder 3">
            <a:extLst>
              <a:ext uri="{FF2B5EF4-FFF2-40B4-BE49-F238E27FC236}">
                <a16:creationId xmlns:a16="http://schemas.microsoft.com/office/drawing/2014/main" id="{A434C3BC-2067-8919-8B3E-4092015A76DD}"/>
              </a:ext>
            </a:extLst>
          </p:cNvPr>
          <p:cNvSpPr>
            <a:spLocks noGrp="1"/>
          </p:cNvSpPr>
          <p:nvPr>
            <p:ph type="ftr" sz="quarter" idx="11"/>
          </p:nvPr>
        </p:nvSpPr>
        <p:spPr/>
        <p:txBody>
          <a:bodyPr/>
          <a:lstStyle/>
          <a:p>
            <a:r>
              <a:rPr lang="en-US"/>
              <a:t>You are not allowed to add slides to this presentation</a:t>
            </a:r>
            <a:endParaRPr lang="en-IN"/>
          </a:p>
        </p:txBody>
      </p:sp>
      <p:sp>
        <p:nvSpPr>
          <p:cNvPr id="5" name="Slide Number Placeholder 4">
            <a:extLst>
              <a:ext uri="{FF2B5EF4-FFF2-40B4-BE49-F238E27FC236}">
                <a16:creationId xmlns:a16="http://schemas.microsoft.com/office/drawing/2014/main" id="{CCEB87ED-C91F-42C9-2E08-5FC7E4892BE0}"/>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408817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6467BF-AB2E-3DEF-67BB-BD30CABBCE82}"/>
              </a:ext>
            </a:extLst>
          </p:cNvPr>
          <p:cNvSpPr>
            <a:spLocks noGrp="1"/>
          </p:cNvSpPr>
          <p:nvPr>
            <p:ph type="dt" sz="half" idx="10"/>
          </p:nvPr>
        </p:nvSpPr>
        <p:spPr/>
        <p:txBody>
          <a:bodyPr/>
          <a:lstStyle/>
          <a:p>
            <a:fld id="{6A138475-C3B9-432A-B3B2-B376C31681AD}" type="datetime1">
              <a:rPr lang="en-IN" smtClean="0"/>
              <a:t>28-06-2022</a:t>
            </a:fld>
            <a:endParaRPr lang="en-IN"/>
          </a:p>
        </p:txBody>
      </p:sp>
      <p:sp>
        <p:nvSpPr>
          <p:cNvPr id="3" name="Footer Placeholder 2">
            <a:extLst>
              <a:ext uri="{FF2B5EF4-FFF2-40B4-BE49-F238E27FC236}">
                <a16:creationId xmlns:a16="http://schemas.microsoft.com/office/drawing/2014/main" id="{B6F09D29-4BFA-2AC9-ECDF-923DF9F3A342}"/>
              </a:ext>
            </a:extLst>
          </p:cNvPr>
          <p:cNvSpPr>
            <a:spLocks noGrp="1"/>
          </p:cNvSpPr>
          <p:nvPr>
            <p:ph type="ftr" sz="quarter" idx="11"/>
          </p:nvPr>
        </p:nvSpPr>
        <p:spPr/>
        <p:txBody>
          <a:bodyPr/>
          <a:lstStyle/>
          <a:p>
            <a:r>
              <a:rPr lang="en-US"/>
              <a:t>You are not allowed to add slides to this presentation</a:t>
            </a:r>
            <a:endParaRPr lang="en-IN"/>
          </a:p>
        </p:txBody>
      </p:sp>
      <p:sp>
        <p:nvSpPr>
          <p:cNvPr id="4" name="Slide Number Placeholder 3">
            <a:extLst>
              <a:ext uri="{FF2B5EF4-FFF2-40B4-BE49-F238E27FC236}">
                <a16:creationId xmlns:a16="http://schemas.microsoft.com/office/drawing/2014/main" id="{64BA3FC0-FAB4-106E-CBFC-20A7CD3900A6}"/>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1750885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67C7E-D521-F661-1C58-D19B826A05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351BD9D-2A21-680C-A275-4A3D85F04C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FC0A35F-23A3-07EE-6BAB-E164189CE5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B0979A-120B-82A8-026D-4BE0C2466700}"/>
              </a:ext>
            </a:extLst>
          </p:cNvPr>
          <p:cNvSpPr>
            <a:spLocks noGrp="1"/>
          </p:cNvSpPr>
          <p:nvPr>
            <p:ph type="dt" sz="half" idx="10"/>
          </p:nvPr>
        </p:nvSpPr>
        <p:spPr/>
        <p:txBody>
          <a:bodyPr/>
          <a:lstStyle/>
          <a:p>
            <a:fld id="{D97D67A0-4678-4FE0-98EF-E8C3F5900F10}" type="datetime1">
              <a:rPr lang="en-IN" smtClean="0"/>
              <a:t>28-06-2022</a:t>
            </a:fld>
            <a:endParaRPr lang="en-IN"/>
          </a:p>
        </p:txBody>
      </p:sp>
      <p:sp>
        <p:nvSpPr>
          <p:cNvPr id="6" name="Footer Placeholder 5">
            <a:extLst>
              <a:ext uri="{FF2B5EF4-FFF2-40B4-BE49-F238E27FC236}">
                <a16:creationId xmlns:a16="http://schemas.microsoft.com/office/drawing/2014/main" id="{4AD45F37-3CB4-AE2D-2533-3877135BEEFF}"/>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68D38491-67AF-16FC-0E0E-3D1128F13375}"/>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09494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10D0E-376D-78FD-7FC8-983C680129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3AD1C15-75FE-9ACA-314E-0ADC5BF18D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2765D50-FC72-AC28-0F4E-E904A7F1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C42FAAF-4A7B-5286-4106-E767F58BB2BC}"/>
              </a:ext>
            </a:extLst>
          </p:cNvPr>
          <p:cNvSpPr>
            <a:spLocks noGrp="1"/>
          </p:cNvSpPr>
          <p:nvPr>
            <p:ph type="dt" sz="half" idx="10"/>
          </p:nvPr>
        </p:nvSpPr>
        <p:spPr/>
        <p:txBody>
          <a:bodyPr/>
          <a:lstStyle/>
          <a:p>
            <a:fld id="{20A70D1E-489E-403B-875E-7A5A6C77A336}" type="datetime1">
              <a:rPr lang="en-IN" smtClean="0"/>
              <a:t>28-06-2022</a:t>
            </a:fld>
            <a:endParaRPr lang="en-IN"/>
          </a:p>
        </p:txBody>
      </p:sp>
      <p:sp>
        <p:nvSpPr>
          <p:cNvPr id="6" name="Footer Placeholder 5">
            <a:extLst>
              <a:ext uri="{FF2B5EF4-FFF2-40B4-BE49-F238E27FC236}">
                <a16:creationId xmlns:a16="http://schemas.microsoft.com/office/drawing/2014/main" id="{E0E331BE-AD49-7317-E681-91E7744CEDF8}"/>
              </a:ext>
            </a:extLst>
          </p:cNvPr>
          <p:cNvSpPr>
            <a:spLocks noGrp="1"/>
          </p:cNvSpPr>
          <p:nvPr>
            <p:ph type="ftr" sz="quarter" idx="11"/>
          </p:nvPr>
        </p:nvSpPr>
        <p:spPr/>
        <p:txBody>
          <a:bodyPr/>
          <a:lstStyle/>
          <a:p>
            <a:r>
              <a:rPr lang="en-US"/>
              <a:t>You are not allowed to add slides to this presentation</a:t>
            </a:r>
            <a:endParaRPr lang="en-IN"/>
          </a:p>
        </p:txBody>
      </p:sp>
      <p:sp>
        <p:nvSpPr>
          <p:cNvPr id="7" name="Slide Number Placeholder 6">
            <a:extLst>
              <a:ext uri="{FF2B5EF4-FFF2-40B4-BE49-F238E27FC236}">
                <a16:creationId xmlns:a16="http://schemas.microsoft.com/office/drawing/2014/main" id="{7136059E-4898-883B-FD49-34EA78AE0659}"/>
              </a:ext>
            </a:extLst>
          </p:cNvPr>
          <p:cNvSpPr>
            <a:spLocks noGrp="1"/>
          </p:cNvSpPr>
          <p:nvPr>
            <p:ph type="sldNum" sz="quarter" idx="12"/>
          </p:nvPr>
        </p:nvSpPr>
        <p:spPr/>
        <p:txBody>
          <a:bodyPr/>
          <a:lstStyle/>
          <a:p>
            <a:fld id="{26AD20E6-394B-4DF0-96A5-9647FF39C943}" type="slidenum">
              <a:rPr lang="en-IN" smtClean="0"/>
              <a:t>‹#›</a:t>
            </a:fld>
            <a:endParaRPr lang="en-IN"/>
          </a:p>
        </p:txBody>
      </p:sp>
    </p:spTree>
    <p:extLst>
      <p:ext uri="{BB962C8B-B14F-4D97-AF65-F5344CB8AC3E}">
        <p14:creationId xmlns:p14="http://schemas.microsoft.com/office/powerpoint/2010/main" val="249606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E3B505A-F512-A52E-E888-47C174A75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8418E4A-8F52-4B39-2902-CB954C5F4F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3708D44-8BFC-15F0-F07E-C32BCCF653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BE8AC1-8610-4E32-895A-434369FE19FA}" type="datetime1">
              <a:rPr lang="en-IN" smtClean="0"/>
              <a:t>28-06-2022</a:t>
            </a:fld>
            <a:endParaRPr lang="en-IN"/>
          </a:p>
        </p:txBody>
      </p:sp>
      <p:sp>
        <p:nvSpPr>
          <p:cNvPr id="5" name="Footer Placeholder 4">
            <a:extLst>
              <a:ext uri="{FF2B5EF4-FFF2-40B4-BE49-F238E27FC236}">
                <a16:creationId xmlns:a16="http://schemas.microsoft.com/office/drawing/2014/main" id="{1C245A2C-4190-4E5A-5D38-07DF0B68BD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You are not allowed to add slides to this presentation</a:t>
            </a:r>
            <a:endParaRPr lang="en-IN"/>
          </a:p>
        </p:txBody>
      </p:sp>
      <p:sp>
        <p:nvSpPr>
          <p:cNvPr id="6" name="Slide Number Placeholder 5">
            <a:extLst>
              <a:ext uri="{FF2B5EF4-FFF2-40B4-BE49-F238E27FC236}">
                <a16:creationId xmlns:a16="http://schemas.microsoft.com/office/drawing/2014/main" id="{354B15AD-CE55-F5B7-3AE1-4BE3BEF7D3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D20E6-394B-4DF0-96A5-9647FF39C943}" type="slidenum">
              <a:rPr lang="en-IN" smtClean="0"/>
              <a:t>‹#›</a:t>
            </a:fld>
            <a:endParaRPr lang="en-IN"/>
          </a:p>
        </p:txBody>
      </p:sp>
    </p:spTree>
    <p:extLst>
      <p:ext uri="{BB962C8B-B14F-4D97-AF65-F5344CB8AC3E}">
        <p14:creationId xmlns:p14="http://schemas.microsoft.com/office/powerpoint/2010/main" val="4603303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faircookbook.elixir-europe.org/content/recipes/introduction/metadata-fair.html"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fairtoolkit.pistoiaalliance.org/use-cases/fairification-of-clinical-trial-data-roch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9BD04-9EFD-5298-48E0-BBFFD10429A7}"/>
              </a:ext>
            </a:extLst>
          </p:cNvPr>
          <p:cNvSpPr>
            <a:spLocks noGrp="1"/>
          </p:cNvSpPr>
          <p:nvPr>
            <p:ph type="ctrTitle"/>
          </p:nvPr>
        </p:nvSpPr>
        <p:spPr>
          <a:xfrm>
            <a:off x="408038" y="1288083"/>
            <a:ext cx="11375923" cy="2552392"/>
          </a:xfrm>
          <a:noFill/>
        </p:spPr>
        <p:txBody>
          <a:bodyPr>
            <a:normAutofit/>
          </a:bodyPr>
          <a:lstStyle/>
          <a:p>
            <a:r>
              <a:rPr lang="en-US" sz="4400"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Implementation of FAIR (Findable, Accessible, Interoperable, Reusable) Data Principles in Biomolecular Data through Polly</a:t>
            </a:r>
            <a:endParaRPr lang="en-IN" i="1" dirty="0">
              <a:solidFill>
                <a:srgbClr val="002060"/>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7673AE62-677A-E7A9-D759-F10B648DEED4}"/>
              </a:ext>
            </a:extLst>
          </p:cNvPr>
          <p:cNvSpPr>
            <a:spLocks noGrp="1"/>
          </p:cNvSpPr>
          <p:nvPr>
            <p:ph type="subTitle" idx="1"/>
          </p:nvPr>
        </p:nvSpPr>
        <p:spPr>
          <a:xfrm>
            <a:off x="1327356" y="4590537"/>
            <a:ext cx="9144000" cy="2060991"/>
          </a:xfrm>
        </p:spPr>
        <p:txBody>
          <a:bodyPr>
            <a:normAutofit/>
          </a:bodyPr>
          <a:lstStyle/>
          <a:p>
            <a:pPr>
              <a:lnSpc>
                <a:spcPct val="100000"/>
              </a:lnSpc>
              <a:spcBef>
                <a:spcPts val="0"/>
              </a:spcBef>
            </a:pPr>
            <a:r>
              <a:rPr lang="en-IN" b="1" dirty="0" err="1">
                <a:latin typeface="Times New Roman" panose="02020603050405020304" pitchFamily="18" charset="0"/>
                <a:cs typeface="Times New Roman" panose="02020603050405020304" pitchFamily="18" charset="0"/>
              </a:rPr>
              <a:t>Dr.</a:t>
            </a:r>
            <a:r>
              <a:rPr lang="en-IN" b="1" dirty="0">
                <a:latin typeface="Times New Roman" panose="02020603050405020304" pitchFamily="18" charset="0"/>
                <a:cs typeface="Times New Roman" panose="02020603050405020304" pitchFamily="18" charset="0"/>
              </a:rPr>
              <a:t> Shivani</a:t>
            </a:r>
          </a:p>
          <a:p>
            <a:pPr>
              <a:lnSpc>
                <a:spcPct val="100000"/>
              </a:lnSpc>
              <a:spcBef>
                <a:spcPts val="0"/>
              </a:spcBef>
              <a:spcAft>
                <a:spcPts val="1200"/>
              </a:spcAft>
            </a:pPr>
            <a:r>
              <a:rPr lang="en-IN" i="1" dirty="0">
                <a:latin typeface="Times New Roman" panose="02020603050405020304" pitchFamily="18" charset="0"/>
                <a:cs typeface="Times New Roman" panose="02020603050405020304" pitchFamily="18" charset="0"/>
              </a:rPr>
              <a:t>PG/20/074</a:t>
            </a:r>
          </a:p>
          <a:p>
            <a:pPr>
              <a:lnSpc>
                <a:spcPct val="100000"/>
              </a:lnSpc>
              <a:spcBef>
                <a:spcPts val="0"/>
              </a:spcBef>
            </a:pPr>
            <a:r>
              <a:rPr lang="en-IN" b="1" i="1" dirty="0">
                <a:latin typeface="Times New Roman" panose="02020603050405020304" pitchFamily="18" charset="0"/>
                <a:cs typeface="Times New Roman" panose="02020603050405020304" pitchFamily="18" charset="0"/>
              </a:rPr>
              <a:t>Mentor</a:t>
            </a:r>
            <a:r>
              <a:rPr lang="en-IN" dirty="0">
                <a:latin typeface="Times New Roman" panose="02020603050405020304" pitchFamily="18" charset="0"/>
                <a:cs typeface="Times New Roman" panose="02020603050405020304" pitchFamily="18" charset="0"/>
              </a:rPr>
              <a:t>: Dr. Sidharth Sekhar Mishra</a:t>
            </a:r>
          </a:p>
          <a:p>
            <a:pPr>
              <a:lnSpc>
                <a:spcPct val="100000"/>
              </a:lnSpc>
              <a:spcBef>
                <a:spcPts val="0"/>
              </a:spcBef>
            </a:pPr>
            <a:r>
              <a:rPr lang="en-IN" b="1" dirty="0">
                <a:latin typeface="Times New Roman" panose="02020603050405020304" pitchFamily="18" charset="0"/>
                <a:cs typeface="Times New Roman" panose="02020603050405020304" pitchFamily="18" charset="0"/>
              </a:rPr>
              <a:t>IIHMR Delhi</a:t>
            </a:r>
          </a:p>
        </p:txBody>
      </p:sp>
      <p:sp>
        <p:nvSpPr>
          <p:cNvPr id="4" name="Slide Number Placeholder 3">
            <a:extLst>
              <a:ext uri="{FF2B5EF4-FFF2-40B4-BE49-F238E27FC236}">
                <a16:creationId xmlns:a16="http://schemas.microsoft.com/office/drawing/2014/main" id="{40197BFF-5EB9-4347-6E13-67AD995EB819}"/>
              </a:ext>
            </a:extLst>
          </p:cNvPr>
          <p:cNvSpPr>
            <a:spLocks noGrp="1"/>
          </p:cNvSpPr>
          <p:nvPr>
            <p:ph type="sldNum" sz="quarter" idx="12"/>
          </p:nvPr>
        </p:nvSpPr>
        <p:spPr/>
        <p:txBody>
          <a:bodyPr/>
          <a:lstStyle/>
          <a:p>
            <a:fld id="{26AD20E6-394B-4DF0-96A5-9647FF39C943}" type="slidenum">
              <a:rPr lang="en-IN" smtClean="0"/>
              <a:t>1</a:t>
            </a:fld>
            <a:endParaRPr lang="en-IN"/>
          </a:p>
        </p:txBody>
      </p:sp>
      <p:pic>
        <p:nvPicPr>
          <p:cNvPr id="7" name="Picture 6">
            <a:extLst>
              <a:ext uri="{FF2B5EF4-FFF2-40B4-BE49-F238E27FC236}">
                <a16:creationId xmlns:a16="http://schemas.microsoft.com/office/drawing/2014/main" id="{6A5D235C-68B3-B360-0BE2-EE01D32938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4"/>
            <a:ext cx="1981712" cy="932790"/>
          </a:xfrm>
          <a:prstGeom prst="rect">
            <a:avLst/>
          </a:prstGeom>
        </p:spPr>
      </p:pic>
      <p:pic>
        <p:nvPicPr>
          <p:cNvPr id="8" name="image1.png">
            <a:extLst>
              <a:ext uri="{FF2B5EF4-FFF2-40B4-BE49-F238E27FC236}">
                <a16:creationId xmlns:a16="http://schemas.microsoft.com/office/drawing/2014/main" id="{1940C959-7204-477D-B4A2-8D2FFEF6FAA5}"/>
              </a:ext>
            </a:extLst>
          </p:cNvPr>
          <p:cNvPicPr/>
          <p:nvPr/>
        </p:nvPicPr>
        <p:blipFill>
          <a:blip r:embed="rId3"/>
          <a:srcRect/>
          <a:stretch>
            <a:fillRect/>
          </a:stretch>
        </p:blipFill>
        <p:spPr>
          <a:xfrm>
            <a:off x="9431337" y="174931"/>
            <a:ext cx="2473325" cy="630555"/>
          </a:xfrm>
          <a:prstGeom prst="rect">
            <a:avLst/>
          </a:prstGeom>
          <a:ln/>
        </p:spPr>
      </p:pic>
      <p:cxnSp>
        <p:nvCxnSpPr>
          <p:cNvPr id="9" name="Straight Connector 8">
            <a:extLst>
              <a:ext uri="{FF2B5EF4-FFF2-40B4-BE49-F238E27FC236}">
                <a16:creationId xmlns:a16="http://schemas.microsoft.com/office/drawing/2014/main" id="{FC6D712F-8C12-451B-8F54-A33EC5224D49}"/>
              </a:ext>
            </a:extLst>
          </p:cNvPr>
          <p:cNvCxnSpPr>
            <a:cxnSpLocks/>
          </p:cNvCxnSpPr>
          <p:nvPr/>
        </p:nvCxnSpPr>
        <p:spPr>
          <a:xfrm>
            <a:off x="3028337" y="4590429"/>
            <a:ext cx="643029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258AB2C-610D-4A81-8F9B-40A061B98384}"/>
              </a:ext>
            </a:extLst>
          </p:cNvPr>
          <p:cNvCxnSpPr>
            <a:cxnSpLocks/>
          </p:cNvCxnSpPr>
          <p:nvPr/>
        </p:nvCxnSpPr>
        <p:spPr>
          <a:xfrm>
            <a:off x="3028337" y="6394904"/>
            <a:ext cx="6430296" cy="0"/>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225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65126"/>
            <a:ext cx="10515600" cy="872831"/>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 </a:t>
            </a:r>
            <a:r>
              <a:rPr lang="en-US" sz="3600" b="1" dirty="0">
                <a:solidFill>
                  <a:sysClr val="window" lastClr="FFFFFF"/>
                </a:solidFill>
                <a:latin typeface="Times New Roman"/>
              </a:rPr>
              <a:t> Industry examples:</a:t>
            </a:r>
            <a:endParaRPr lang="en-IN" sz="3600" b="1" dirty="0">
              <a:solidFill>
                <a:sysClr val="window" lastClr="FFFFFF"/>
              </a:solidFill>
              <a:latin typeface="Times New Roman"/>
            </a:endParaRP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533379"/>
            <a:ext cx="10515600" cy="4822972"/>
          </a:xfr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0" indent="0" algn="just">
              <a:lnSpc>
                <a:spcPct val="160000"/>
              </a:lnSpc>
              <a:spcAft>
                <a:spcPts val="600"/>
              </a:spcAft>
              <a:buNone/>
            </a:pPr>
            <a:r>
              <a:rPr lang="en-US" sz="2000" b="1" dirty="0">
                <a:latin typeface="Times New Roman" panose="02020603050405020304" pitchFamily="18" charset="0"/>
                <a:cs typeface="Times New Roman" panose="02020603050405020304" pitchFamily="18" charset="0"/>
              </a:rPr>
              <a:t>Organization 2</a:t>
            </a:r>
            <a:r>
              <a:rPr lang="en-US" sz="2000" dirty="0">
                <a:latin typeface="Times New Roman" panose="02020603050405020304" pitchFamily="18" charset="0"/>
                <a:cs typeface="Times New Roman" panose="02020603050405020304" pitchFamily="18" charset="0"/>
              </a:rPr>
              <a:t>: A production plant was taken out of action for months. When the necessary specialized data were finally located, it was revealed that the problem had already happened three times and that using FAIR's "findability" would have enabled a much more timely resolution.</a:t>
            </a:r>
          </a:p>
          <a:p>
            <a:pPr marL="0" indent="0" algn="just">
              <a:lnSpc>
                <a:spcPct val="150000"/>
              </a:lnSpc>
              <a:spcAft>
                <a:spcPts val="600"/>
              </a:spcAft>
              <a:buNone/>
            </a:pPr>
            <a:r>
              <a:rPr lang="en-US" sz="2000" b="1" dirty="0">
                <a:latin typeface="Times New Roman" panose="02020603050405020304" pitchFamily="18" charset="0"/>
                <a:cs typeface="Times New Roman" panose="02020603050405020304" pitchFamily="18" charset="0"/>
              </a:rPr>
              <a:t>Organization 3 (Roche): </a:t>
            </a:r>
            <a:r>
              <a:rPr lang="en-US" sz="2000" dirty="0">
                <a:latin typeface="Times New Roman" panose="02020603050405020304" pitchFamily="18" charset="0"/>
                <a:cs typeface="Times New Roman" panose="02020603050405020304" pitchFamily="18" charset="0"/>
              </a:rPr>
              <a:t>Roche effectively used </a:t>
            </a:r>
            <a:r>
              <a:rPr lang="en-US" sz="2000" dirty="0" err="1">
                <a:latin typeface="Times New Roman" panose="02020603050405020304" pitchFamily="18" charset="0"/>
                <a:cs typeface="Times New Roman" panose="02020603050405020304" pitchFamily="18" charset="0"/>
              </a:rPr>
              <a:t>FAIRification</a:t>
            </a:r>
            <a:r>
              <a:rPr lang="en-US" sz="2000" dirty="0">
                <a:latin typeface="Times New Roman" panose="02020603050405020304" pitchFamily="18" charset="0"/>
                <a:cs typeface="Times New Roman" panose="02020603050405020304" pitchFamily="18" charset="0"/>
              </a:rPr>
              <a:t> in four of their therapeutic fields, including ophthalmology, autism, asthma, and COPD. </a:t>
            </a:r>
          </a:p>
          <a:p>
            <a:pPr marL="0" indent="0" algn="just">
              <a:lnSpc>
                <a:spcPct val="150000"/>
              </a:lnSpc>
              <a:spcAft>
                <a:spcPts val="600"/>
              </a:spcAft>
              <a:buNone/>
            </a:pPr>
            <a:r>
              <a:rPr lang="en-US" sz="2000" dirty="0" err="1">
                <a:latin typeface="Times New Roman" panose="02020603050405020304" pitchFamily="18" charset="0"/>
                <a:cs typeface="Times New Roman" panose="02020603050405020304" pitchFamily="18" charset="0"/>
              </a:rPr>
              <a:t>FAIRification</a:t>
            </a:r>
            <a:r>
              <a:rPr lang="en-US" sz="2000" dirty="0">
                <a:latin typeface="Times New Roman" panose="02020603050405020304" pitchFamily="18" charset="0"/>
                <a:cs typeface="Times New Roman" panose="02020603050405020304" pitchFamily="18" charset="0"/>
              </a:rPr>
              <a:t> strengthened its procedures to better curation and management of data and metadata as a consequence of the project. </a:t>
            </a:r>
          </a:p>
          <a:p>
            <a:pPr marL="0" indent="0" algn="just">
              <a:lnSpc>
                <a:spcPct val="160000"/>
              </a:lnSpc>
              <a:spcAft>
                <a:spcPts val="600"/>
              </a:spcAft>
              <a:buNone/>
            </a:pPr>
            <a:endParaRPr lang="en-US" sz="20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10</a:t>
            </a:fld>
            <a:endParaRPr lang="en-IN"/>
          </a:p>
        </p:txBody>
      </p:sp>
    </p:spTree>
    <p:extLst>
      <p:ext uri="{BB962C8B-B14F-4D97-AF65-F5344CB8AC3E}">
        <p14:creationId xmlns:p14="http://schemas.microsoft.com/office/powerpoint/2010/main" val="1312175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65126"/>
            <a:ext cx="10515600" cy="872831"/>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fontScale="90000"/>
          </a:bodyPr>
          <a:lstStyle/>
          <a:p>
            <a:r>
              <a:rPr lang="en-US" sz="3600" b="1" dirty="0">
                <a:solidFill>
                  <a:sysClr val="window" lastClr="FFFFFF"/>
                </a:solidFill>
                <a:latin typeface="Times New Roman"/>
              </a:rPr>
              <a:t>Cost-Benefit Analysis of FAIR data in research (Europe) </a:t>
            </a:r>
            <a:endParaRPr lang="en-IN" sz="3600" b="1" dirty="0">
              <a:solidFill>
                <a:sysClr val="window" lastClr="FFFFFF"/>
              </a:solidFill>
              <a:latin typeface="Times New Roman"/>
            </a:endParaRP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533379"/>
            <a:ext cx="10233074" cy="1708540"/>
          </a:xfrm>
          <a:solidFill>
            <a:schemeClr val="accent3">
              <a:lumMod val="20000"/>
              <a:lumOff val="80000"/>
            </a:schemeClr>
          </a:solidFill>
          <a:ln>
            <a:solidFill>
              <a:srgbClr val="002060"/>
            </a:solidFill>
            <a:prstDash val="dash"/>
          </a:ln>
        </p:spPr>
        <p:txBody>
          <a:bodyPr vert="horz" lIns="91440" tIns="45720" rIns="91440" bIns="45720" rtlCol="0">
            <a:normAutofit fontScale="92500" lnSpcReduction="10000"/>
          </a:bodyPr>
          <a:lstStyle/>
          <a:p>
            <a:pPr marL="0" indent="0" algn="just">
              <a:lnSpc>
                <a:spcPct val="160000"/>
              </a:lnSpc>
              <a:spcAft>
                <a:spcPts val="600"/>
              </a:spcAft>
              <a:buNone/>
            </a:pPr>
            <a:r>
              <a:rPr lang="en-US" sz="2000" b="1" dirty="0">
                <a:latin typeface="Times New Roman" panose="02020603050405020304" pitchFamily="18" charset="0"/>
                <a:cs typeface="Times New Roman" panose="02020603050405020304" pitchFamily="18" charset="0"/>
              </a:rPr>
              <a:t>The lack of FAIR data in the research industry affects research activities and opportunities for further research and innovation.</a:t>
            </a:r>
          </a:p>
          <a:p>
            <a:pPr marL="0" indent="0" algn="just">
              <a:lnSpc>
                <a:spcPct val="160000"/>
              </a:lnSpc>
              <a:spcAft>
                <a:spcPts val="600"/>
              </a:spcAft>
              <a:buNone/>
            </a:pPr>
            <a:r>
              <a:rPr lang="en-US" sz="2000" b="1" dirty="0">
                <a:latin typeface="Times New Roman" panose="02020603050405020304" pitchFamily="18" charset="0"/>
                <a:cs typeface="Times New Roman" panose="02020603050405020304" pitchFamily="18" charset="0"/>
              </a:rPr>
              <a:t>Indicators to gauge the impact of  non- FAIR data on research:</a:t>
            </a:r>
          </a:p>
          <a:p>
            <a:pPr marL="0" indent="0" algn="just">
              <a:lnSpc>
                <a:spcPct val="160000"/>
              </a:lnSpc>
              <a:spcAft>
                <a:spcPts val="600"/>
              </a:spcAft>
              <a:buNone/>
            </a:pPr>
            <a:endParaRPr lang="en-US" sz="2000" b="1"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11</a:t>
            </a:fld>
            <a:endParaRPr lang="en-IN"/>
          </a:p>
        </p:txBody>
      </p:sp>
    </p:spTree>
    <p:extLst>
      <p:ext uri="{BB962C8B-B14F-4D97-AF65-F5344CB8AC3E}">
        <p14:creationId xmlns:p14="http://schemas.microsoft.com/office/powerpoint/2010/main" val="2093399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379827" y="136525"/>
            <a:ext cx="11352626" cy="763807"/>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US" sz="3600" b="1" dirty="0">
                <a:solidFill>
                  <a:sysClr val="window" lastClr="FFFFFF"/>
                </a:solidFill>
                <a:latin typeface="Times New Roman"/>
              </a:rPr>
              <a:t>Cost-Benefit Analysis of FAIR data in research (Europe) </a:t>
            </a:r>
            <a:endParaRPr lang="en-IN" sz="3600" b="1" dirty="0">
              <a:solidFill>
                <a:sysClr val="window" lastClr="FFFFFF"/>
              </a:solidFill>
              <a:latin typeface="Times New Roman"/>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12</a:t>
            </a:fld>
            <a:endParaRPr lang="en-IN"/>
          </a:p>
        </p:txBody>
      </p:sp>
      <p:graphicFrame>
        <p:nvGraphicFramePr>
          <p:cNvPr id="5" name="Table 4">
            <a:extLst>
              <a:ext uri="{FF2B5EF4-FFF2-40B4-BE49-F238E27FC236}">
                <a16:creationId xmlns:a16="http://schemas.microsoft.com/office/drawing/2014/main" id="{FC1281F1-7BD5-4644-9599-B2B939EE406E}"/>
              </a:ext>
            </a:extLst>
          </p:cNvPr>
          <p:cNvGraphicFramePr>
            <a:graphicFrameLocks noGrp="1"/>
          </p:cNvGraphicFramePr>
          <p:nvPr>
            <p:extLst>
              <p:ext uri="{D42A27DB-BD31-4B8C-83A1-F6EECF244321}">
                <p14:modId xmlns:p14="http://schemas.microsoft.com/office/powerpoint/2010/main" val="1344821516"/>
              </p:ext>
            </p:extLst>
          </p:nvPr>
        </p:nvGraphicFramePr>
        <p:xfrm>
          <a:off x="379827" y="1036955"/>
          <a:ext cx="11352626" cy="5400040"/>
        </p:xfrm>
        <a:graphic>
          <a:graphicData uri="http://schemas.openxmlformats.org/drawingml/2006/table">
            <a:tbl>
              <a:tblPr firstRow="1" bandRow="1">
                <a:tableStyleId>{5C22544A-7EE6-4342-B048-85BDC9FD1C3A}</a:tableStyleId>
              </a:tblPr>
              <a:tblGrid>
                <a:gridCol w="3268317">
                  <a:extLst>
                    <a:ext uri="{9D8B030D-6E8A-4147-A177-3AD203B41FA5}">
                      <a16:colId xmlns:a16="http://schemas.microsoft.com/office/drawing/2014/main" val="3970885446"/>
                    </a:ext>
                  </a:extLst>
                </a:gridCol>
                <a:gridCol w="4300100">
                  <a:extLst>
                    <a:ext uri="{9D8B030D-6E8A-4147-A177-3AD203B41FA5}">
                      <a16:colId xmlns:a16="http://schemas.microsoft.com/office/drawing/2014/main" val="3360363805"/>
                    </a:ext>
                  </a:extLst>
                </a:gridCol>
                <a:gridCol w="3784209">
                  <a:extLst>
                    <a:ext uri="{9D8B030D-6E8A-4147-A177-3AD203B41FA5}">
                      <a16:colId xmlns:a16="http://schemas.microsoft.com/office/drawing/2014/main" val="23054505"/>
                    </a:ext>
                  </a:extLst>
                </a:gridCol>
              </a:tblGrid>
              <a:tr h="370840">
                <a:tc>
                  <a:txBody>
                    <a:bodyPr/>
                    <a:lstStyle/>
                    <a:p>
                      <a:r>
                        <a:rPr lang="en-US" sz="1600" b="0" dirty="0"/>
                        <a:t>Indicator</a:t>
                      </a:r>
                    </a:p>
                  </a:txBody>
                  <a:tcPr/>
                </a:tc>
                <a:tc>
                  <a:txBody>
                    <a:bodyPr/>
                    <a:lstStyle/>
                    <a:p>
                      <a:r>
                        <a:rPr lang="en-US" sz="1600" b="0" dirty="0"/>
                        <a:t>Cost of non FAIR data (in euros)</a:t>
                      </a:r>
                    </a:p>
                  </a:txBody>
                  <a:tcPr/>
                </a:tc>
                <a:tc>
                  <a:txBody>
                    <a:bodyPr/>
                    <a:lstStyle/>
                    <a:p>
                      <a:r>
                        <a:rPr lang="en-US" sz="1600" b="0" dirty="0"/>
                        <a:t>Positive impact of FAIR data</a:t>
                      </a:r>
                    </a:p>
                  </a:txBody>
                  <a:tcPr/>
                </a:tc>
                <a:extLst>
                  <a:ext uri="{0D108BD9-81ED-4DB2-BD59-A6C34878D82A}">
                    <a16:rowId xmlns:a16="http://schemas.microsoft.com/office/drawing/2014/main" val="1130190587"/>
                  </a:ext>
                </a:extLst>
              </a:tr>
              <a:tr h="370840">
                <a:tc>
                  <a:txBody>
                    <a:bodyPr/>
                    <a:lstStyle/>
                    <a:p>
                      <a:r>
                        <a:rPr lang="en-US" sz="1600" b="0" dirty="0"/>
                        <a:t>Time spent</a:t>
                      </a:r>
                    </a:p>
                  </a:txBody>
                  <a:tcPr/>
                </a:tc>
                <a:tc>
                  <a:txBody>
                    <a:bodyPr/>
                    <a:lstStyle/>
                    <a:p>
                      <a:r>
                        <a:rPr lang="en-US" sz="1600" b="0" dirty="0"/>
                        <a:t>€4.5 billion annually</a:t>
                      </a:r>
                    </a:p>
                  </a:txBody>
                  <a:tcPr/>
                </a:tc>
                <a:tc>
                  <a:txBody>
                    <a:bodyPr/>
                    <a:lstStyle/>
                    <a:p>
                      <a:r>
                        <a:rPr lang="en-US" sz="1600" b="0" dirty="0"/>
                        <a:t>Time saving for academicians- 3.2%</a:t>
                      </a:r>
                    </a:p>
                    <a:p>
                      <a:r>
                        <a:rPr lang="en-US" sz="1600" b="0" dirty="0"/>
                        <a:t>Time saving for researchers- 4.5%</a:t>
                      </a:r>
                    </a:p>
                  </a:txBody>
                  <a:tcPr/>
                </a:tc>
                <a:extLst>
                  <a:ext uri="{0D108BD9-81ED-4DB2-BD59-A6C34878D82A}">
                    <a16:rowId xmlns:a16="http://schemas.microsoft.com/office/drawing/2014/main" val="297326559"/>
                  </a:ext>
                </a:extLst>
              </a:tr>
              <a:tr h="370840">
                <a:tc>
                  <a:txBody>
                    <a:bodyPr/>
                    <a:lstStyle/>
                    <a:p>
                      <a:r>
                        <a:rPr lang="en-US" sz="1600" b="0" dirty="0"/>
                        <a:t>Cost storage</a:t>
                      </a:r>
                    </a:p>
                  </a:txBody>
                  <a:tcPr/>
                </a:tc>
                <a:tc>
                  <a:txBody>
                    <a:bodyPr/>
                    <a:lstStyle/>
                    <a:p>
                      <a:r>
                        <a:rPr lang="en-US" sz="1600" b="0" dirty="0"/>
                        <a:t>€5.3 billion a year</a:t>
                      </a:r>
                    </a:p>
                  </a:txBody>
                  <a:tcPr/>
                </a:tc>
                <a:tc>
                  <a:txBody>
                    <a:bodyPr/>
                    <a:lstStyle/>
                    <a:p>
                      <a:r>
                        <a:rPr lang="en-US" sz="1600" kern="1200" dirty="0">
                          <a:solidFill>
                            <a:schemeClr val="dk1"/>
                          </a:solidFill>
                          <a:effectLst/>
                          <a:latin typeface="+mn-lt"/>
                          <a:ea typeface="+mn-ea"/>
                          <a:cs typeface="+mn-cs"/>
                        </a:rPr>
                        <a:t>Implementing fair data principles can reduce data redundancy by reducing data storage across various repositories by 20% </a:t>
                      </a:r>
                      <a:endParaRPr lang="en-US" sz="1600" b="0" dirty="0"/>
                    </a:p>
                  </a:txBody>
                  <a:tcPr/>
                </a:tc>
                <a:extLst>
                  <a:ext uri="{0D108BD9-81ED-4DB2-BD59-A6C34878D82A}">
                    <a16:rowId xmlns:a16="http://schemas.microsoft.com/office/drawing/2014/main" val="1472053685"/>
                  </a:ext>
                </a:extLst>
              </a:tr>
              <a:tr h="370840">
                <a:tc>
                  <a:txBody>
                    <a:bodyPr/>
                    <a:lstStyle/>
                    <a:p>
                      <a:r>
                        <a:rPr lang="en-US" sz="1600" b="0" dirty="0"/>
                        <a:t>License cost</a:t>
                      </a:r>
                    </a:p>
                  </a:txBody>
                  <a:tcPr/>
                </a:tc>
                <a:tc>
                  <a:txBody>
                    <a:bodyPr/>
                    <a:lstStyle/>
                    <a:p>
                      <a:r>
                        <a:rPr lang="en-US" sz="1600" b="0" dirty="0"/>
                        <a:t>€360 </a:t>
                      </a:r>
                      <a:r>
                        <a:rPr lang="en-US" sz="1600" b="0" dirty="0" err="1"/>
                        <a:t>milion</a:t>
                      </a:r>
                      <a:r>
                        <a:rPr lang="en-US" sz="1600" b="0" dirty="0"/>
                        <a:t> a year</a:t>
                      </a:r>
                    </a:p>
                    <a:p>
                      <a:endParaRPr lang="en-US" sz="1600" b="0" dirty="0"/>
                    </a:p>
                  </a:txBody>
                  <a:tcPr/>
                </a:tc>
                <a:tc>
                  <a:txBody>
                    <a:bodyPr/>
                    <a:lstStyle/>
                    <a:p>
                      <a:r>
                        <a:rPr lang="en-US" sz="1600" b="0" dirty="0"/>
                        <a:t>Increasing the scope  of open access to research from 45% to 70%</a:t>
                      </a:r>
                    </a:p>
                  </a:txBody>
                  <a:tcPr/>
                </a:tc>
                <a:extLst>
                  <a:ext uri="{0D108BD9-81ED-4DB2-BD59-A6C34878D82A}">
                    <a16:rowId xmlns:a16="http://schemas.microsoft.com/office/drawing/2014/main" val="3992633342"/>
                  </a:ext>
                </a:extLst>
              </a:tr>
              <a:tr h="370840">
                <a:tc>
                  <a:txBody>
                    <a:bodyPr/>
                    <a:lstStyle/>
                    <a:p>
                      <a:r>
                        <a:rPr lang="en-US" sz="1600" b="0" kern="1200" dirty="0">
                          <a:solidFill>
                            <a:schemeClr val="dk1"/>
                          </a:solidFill>
                          <a:effectLst/>
                          <a:latin typeface="+mn-lt"/>
                          <a:ea typeface="+mn-ea"/>
                          <a:cs typeface="+mn-cs"/>
                        </a:rPr>
                        <a:t>Research retraction</a:t>
                      </a:r>
                      <a:endParaRPr lang="en-US" sz="1600" b="0" dirty="0"/>
                    </a:p>
                  </a:txBody>
                  <a:tcPr/>
                </a:tc>
                <a:tc>
                  <a:txBody>
                    <a:bodyPr/>
                    <a:lstStyle/>
                    <a:p>
                      <a:r>
                        <a:rPr lang="en-US" sz="1600" b="0" kern="1200" dirty="0">
                          <a:solidFill>
                            <a:schemeClr val="dk1"/>
                          </a:solidFill>
                          <a:effectLst/>
                          <a:latin typeface="+mn-lt"/>
                          <a:ea typeface="+mn-ea"/>
                          <a:cs typeface="+mn-cs"/>
                        </a:rPr>
                        <a:t> €4.Million annually</a:t>
                      </a:r>
                      <a:endParaRPr lang="en-US" sz="1600" b="0" dirty="0"/>
                    </a:p>
                  </a:txBody>
                  <a:tcPr/>
                </a:tc>
                <a:tc>
                  <a:txBody>
                    <a:bodyPr/>
                    <a:lstStyle/>
                    <a:p>
                      <a:r>
                        <a:rPr lang="en-US" sz="1600" b="0" dirty="0"/>
                        <a:t>Fair data can reduce the retraction rate of data by 50%</a:t>
                      </a:r>
                    </a:p>
                  </a:txBody>
                  <a:tcPr/>
                </a:tc>
                <a:extLst>
                  <a:ext uri="{0D108BD9-81ED-4DB2-BD59-A6C34878D82A}">
                    <a16:rowId xmlns:a16="http://schemas.microsoft.com/office/drawing/2014/main" val="667363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mn-lt"/>
                          <a:ea typeface="+mn-ea"/>
                          <a:cs typeface="+mn-cs"/>
                        </a:rPr>
                        <a:t>Double funding</a:t>
                      </a:r>
                    </a:p>
                    <a:p>
                      <a:endParaRPr lang="en-US" sz="1600" b="0" dirty="0"/>
                    </a:p>
                  </a:txBody>
                  <a:tcPr/>
                </a:tc>
                <a:tc>
                  <a:txBody>
                    <a:bodyPr/>
                    <a:lstStyle/>
                    <a:p>
                      <a:r>
                        <a:rPr lang="en-US" sz="1600" b="0" dirty="0"/>
                        <a:t>€25 million.</a:t>
                      </a:r>
                    </a:p>
                  </a:txBody>
                  <a:tcPr/>
                </a:tc>
                <a:tc>
                  <a:txBody>
                    <a:bodyPr/>
                    <a:lstStyle/>
                    <a:p>
                      <a:r>
                        <a:rPr lang="en-US" sz="1600" kern="1200" dirty="0">
                          <a:solidFill>
                            <a:schemeClr val="dk1"/>
                          </a:solidFill>
                          <a:effectLst/>
                          <a:latin typeface="+mn-lt"/>
                          <a:ea typeface="+mn-ea"/>
                          <a:cs typeface="+mn-cs"/>
                        </a:rPr>
                        <a:t>At least 80% of duplicate financing  can be prevented</a:t>
                      </a:r>
                      <a:endParaRPr lang="en-US" sz="1600" b="0" dirty="0"/>
                    </a:p>
                  </a:txBody>
                  <a:tcPr/>
                </a:tc>
                <a:extLst>
                  <a:ext uri="{0D108BD9-81ED-4DB2-BD59-A6C34878D82A}">
                    <a16:rowId xmlns:a16="http://schemas.microsoft.com/office/drawing/2014/main" val="2908184953"/>
                  </a:ext>
                </a:extLst>
              </a:tr>
              <a:tr h="370840">
                <a:tc>
                  <a:txBody>
                    <a:bodyPr/>
                    <a:lstStyle/>
                    <a:p>
                      <a:r>
                        <a:rPr lang="en-US" sz="1600" b="0" dirty="0"/>
                        <a:t>Interdisciplinarity</a:t>
                      </a:r>
                    </a:p>
                  </a:txBody>
                  <a:tcPr/>
                </a:tc>
                <a:tc>
                  <a:txBody>
                    <a:bodyPr/>
                    <a:lstStyle/>
                    <a:p>
                      <a:r>
                        <a:rPr lang="en-US" sz="1600" b="0" dirty="0"/>
                        <a:t>Not quantifiable</a:t>
                      </a:r>
                    </a:p>
                  </a:txBody>
                  <a:tcPr/>
                </a:tc>
                <a:tc>
                  <a:txBody>
                    <a:bodyPr/>
                    <a:lstStyle/>
                    <a:p>
                      <a:r>
                        <a:rPr lang="en-US" sz="1600" b="0" dirty="0"/>
                        <a:t>Researchers may acquire fresh insights and share information more easily if they have access to diverse data from other disciplines attributable to FAIR.</a:t>
                      </a:r>
                    </a:p>
                  </a:txBody>
                  <a:tcPr/>
                </a:tc>
                <a:extLst>
                  <a:ext uri="{0D108BD9-81ED-4DB2-BD59-A6C34878D82A}">
                    <a16:rowId xmlns:a16="http://schemas.microsoft.com/office/drawing/2014/main" val="11277428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kern="1200" dirty="0">
                          <a:solidFill>
                            <a:schemeClr val="dk1"/>
                          </a:solidFill>
                          <a:effectLst/>
                          <a:latin typeface="+mn-lt"/>
                          <a:ea typeface="+mn-ea"/>
                          <a:cs typeface="+mn-cs"/>
                        </a:rPr>
                        <a:t>Potential economic expansion</a:t>
                      </a:r>
                    </a:p>
                    <a:p>
                      <a:endParaRPr lang="en-US" sz="1600" b="0" dirty="0"/>
                    </a:p>
                  </a:txBody>
                  <a:tcPr/>
                </a:tc>
                <a:tc>
                  <a:txBody>
                    <a:bodyPr/>
                    <a:lstStyle/>
                    <a:p>
                      <a:r>
                        <a:rPr lang="en-US" sz="1600" b="0" kern="1200" dirty="0">
                          <a:solidFill>
                            <a:schemeClr val="dk1"/>
                          </a:solidFill>
                          <a:effectLst/>
                          <a:latin typeface="+mn-lt"/>
                          <a:ea typeface="+mn-ea"/>
                          <a:cs typeface="+mn-cs"/>
                        </a:rPr>
                        <a:t>Anticipated economic benefit €11.7 billion and €22.1 billion</a:t>
                      </a:r>
                      <a:endParaRPr lang="en-US" sz="1600" b="0" dirty="0"/>
                    </a:p>
                  </a:txBody>
                  <a:tcPr/>
                </a:tc>
                <a:tc>
                  <a:txBody>
                    <a:bodyPr/>
                    <a:lstStyle/>
                    <a:p>
                      <a:r>
                        <a:rPr lang="en-US" sz="1600" kern="1200" dirty="0">
                          <a:solidFill>
                            <a:schemeClr val="dk1"/>
                          </a:solidFill>
                          <a:effectLst/>
                          <a:latin typeface="+mn-lt"/>
                          <a:ea typeface="+mn-ea"/>
                          <a:cs typeface="+mn-cs"/>
                        </a:rPr>
                        <a:t>fuels the growth of jobs and a higher GDP by maximizing the value of research and furthering science</a:t>
                      </a:r>
                      <a:endParaRPr lang="en-US" sz="1600" b="0" dirty="0"/>
                    </a:p>
                  </a:txBody>
                  <a:tcPr/>
                </a:tc>
                <a:extLst>
                  <a:ext uri="{0D108BD9-81ED-4DB2-BD59-A6C34878D82A}">
                    <a16:rowId xmlns:a16="http://schemas.microsoft.com/office/drawing/2014/main" val="4270190913"/>
                  </a:ext>
                </a:extLst>
              </a:tr>
            </a:tbl>
          </a:graphicData>
        </a:graphic>
      </p:graphicFrame>
    </p:spTree>
    <p:extLst>
      <p:ext uri="{BB962C8B-B14F-4D97-AF65-F5344CB8AC3E}">
        <p14:creationId xmlns:p14="http://schemas.microsoft.com/office/powerpoint/2010/main" val="2975107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65126"/>
            <a:ext cx="10515600" cy="814746"/>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716599"/>
            <a:ext cx="10515600" cy="3424801"/>
          </a:xfrm>
          <a:solidFill>
            <a:schemeClr val="accent3">
              <a:lumMod val="20000"/>
              <a:lumOff val="80000"/>
            </a:schemeClr>
          </a:solidFill>
          <a:ln>
            <a:solidFill>
              <a:srgbClr val="002060"/>
            </a:solidFill>
            <a:prstDash val="dash"/>
          </a:ln>
        </p:spPr>
        <p:txBody>
          <a:bodyPr vert="horz" lIns="91440" tIns="45720" rIns="91440" bIns="45720" rtlCol="0">
            <a:normAutofit/>
          </a:bodyPr>
          <a:lstStyle/>
          <a:p>
            <a:pPr algn="just">
              <a:lnSpc>
                <a:spcPct val="150000"/>
              </a:lnSpc>
              <a:spcAft>
                <a:spcPts val="600"/>
              </a:spcAft>
            </a:pPr>
            <a:r>
              <a:rPr lang="en-US" sz="2000" b="1" dirty="0">
                <a:latin typeface="Times New Roman" panose="02020603050405020304" pitchFamily="18" charset="0"/>
                <a:cs typeface="Times New Roman" panose="02020603050405020304" pitchFamily="18" charset="0"/>
              </a:rPr>
              <a:t>Research design: </a:t>
            </a:r>
            <a:r>
              <a:rPr lang="en-US" sz="2000" dirty="0">
                <a:latin typeface="Times New Roman" panose="02020603050405020304" pitchFamily="18" charset="0"/>
                <a:cs typeface="Times New Roman" panose="02020603050405020304" pitchFamily="18" charset="0"/>
              </a:rPr>
              <a:t>Review study </a:t>
            </a:r>
          </a:p>
          <a:p>
            <a:pPr algn="just">
              <a:lnSpc>
                <a:spcPct val="150000"/>
              </a:lnSpc>
              <a:spcAft>
                <a:spcPts val="600"/>
              </a:spcAft>
            </a:pPr>
            <a:r>
              <a:rPr lang="en-US" sz="2000" b="1" dirty="0">
                <a:latin typeface="Times New Roman" panose="02020603050405020304" pitchFamily="18" charset="0"/>
                <a:cs typeface="Times New Roman" panose="02020603050405020304" pitchFamily="18" charset="0"/>
              </a:rPr>
              <a:t>Data type: </a:t>
            </a:r>
            <a:r>
              <a:rPr lang="en-US" sz="2000" dirty="0">
                <a:latin typeface="Times New Roman" panose="02020603050405020304" pitchFamily="18" charset="0"/>
                <a:cs typeface="Times New Roman" panose="02020603050405020304" pitchFamily="18" charset="0"/>
              </a:rPr>
              <a:t>Secondary data</a:t>
            </a:r>
          </a:p>
          <a:p>
            <a:pPr algn="just">
              <a:lnSpc>
                <a:spcPct val="150000"/>
              </a:lnSpc>
              <a:spcAft>
                <a:spcPts val="600"/>
              </a:spcAft>
            </a:pPr>
            <a:r>
              <a:rPr lang="en-US" sz="2000" b="1" dirty="0">
                <a:latin typeface="Times New Roman" panose="02020603050405020304" pitchFamily="18" charset="0"/>
                <a:cs typeface="Times New Roman" panose="02020603050405020304" pitchFamily="18" charset="0"/>
              </a:rPr>
              <a:t>Data collection: </a:t>
            </a:r>
            <a:r>
              <a:rPr lang="en-US" sz="2000" dirty="0">
                <a:latin typeface="Times New Roman" panose="02020603050405020304" pitchFamily="18" charset="0"/>
                <a:cs typeface="Times New Roman" panose="02020603050405020304" pitchFamily="18" charset="0"/>
              </a:rPr>
              <a:t>Literature review</a:t>
            </a:r>
          </a:p>
          <a:p>
            <a:pPr algn="just">
              <a:lnSpc>
                <a:spcPct val="150000"/>
              </a:lnSpc>
              <a:spcAft>
                <a:spcPts val="600"/>
              </a:spcAft>
            </a:pPr>
            <a:r>
              <a:rPr lang="en-US" sz="2000" b="1" dirty="0">
                <a:latin typeface="Times New Roman" panose="02020603050405020304" pitchFamily="18" charset="0"/>
                <a:cs typeface="Times New Roman" panose="02020603050405020304" pitchFamily="18" charset="0"/>
              </a:rPr>
              <a:t>Data source: </a:t>
            </a:r>
            <a:r>
              <a:rPr lang="en-US" sz="2000" dirty="0">
                <a:latin typeface="Times New Roman" panose="02020603050405020304" pitchFamily="18" charset="0"/>
                <a:cs typeface="Times New Roman" panose="02020603050405020304" pitchFamily="18" charset="0"/>
              </a:rPr>
              <a:t>Published articles, Data from organization</a:t>
            </a:r>
          </a:p>
          <a:p>
            <a:pPr algn="just">
              <a:lnSpc>
                <a:spcPct val="150000"/>
              </a:lnSpc>
              <a:spcAft>
                <a:spcPts val="600"/>
              </a:spcAft>
            </a:pPr>
            <a:r>
              <a:rPr lang="en-US" sz="2000" b="1" dirty="0">
                <a:latin typeface="Times New Roman" panose="02020603050405020304" pitchFamily="18" charset="0"/>
                <a:cs typeface="Times New Roman" panose="02020603050405020304" pitchFamily="18" charset="0"/>
              </a:rPr>
              <a:t>Keywords: </a:t>
            </a:r>
            <a:r>
              <a:rPr lang="en-US" sz="2000" dirty="0">
                <a:latin typeface="Times New Roman" panose="02020603050405020304" pitchFamily="18" charset="0"/>
                <a:cs typeface="Times New Roman" panose="02020603050405020304" pitchFamily="18" charset="0"/>
              </a:rPr>
              <a:t>FAIR Data, </a:t>
            </a:r>
            <a:r>
              <a:rPr lang="en-US" sz="2000" dirty="0" err="1">
                <a:latin typeface="Times New Roman" panose="02020603050405020304" pitchFamily="18" charset="0"/>
                <a:cs typeface="Times New Roman" panose="02020603050405020304" pitchFamily="18" charset="0"/>
              </a:rPr>
              <a:t>FAIRIfication</a:t>
            </a:r>
            <a:r>
              <a:rPr lang="en-US" sz="2000" dirty="0">
                <a:latin typeface="Times New Roman" panose="02020603050405020304" pitchFamily="18" charset="0"/>
                <a:cs typeface="Times New Roman" panose="02020603050405020304" pitchFamily="18" charset="0"/>
              </a:rPr>
              <a:t>, Metadata, Biomedical data</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13</a:t>
            </a:fld>
            <a:endParaRPr lang="en-IN"/>
          </a:p>
        </p:txBody>
      </p:sp>
    </p:spTree>
    <p:extLst>
      <p:ext uri="{BB962C8B-B14F-4D97-AF65-F5344CB8AC3E}">
        <p14:creationId xmlns:p14="http://schemas.microsoft.com/office/powerpoint/2010/main" val="1184713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EF90905-61DD-7573-FB83-64447E29ABB1}"/>
              </a:ext>
            </a:extLst>
          </p:cNvPr>
          <p:cNvSpPr>
            <a:spLocks noGrp="1"/>
          </p:cNvSpPr>
          <p:nvPr>
            <p:ph type="sldNum" sz="quarter" idx="12"/>
          </p:nvPr>
        </p:nvSpPr>
        <p:spPr/>
        <p:txBody>
          <a:bodyPr/>
          <a:lstStyle/>
          <a:p>
            <a:fld id="{26AD20E6-394B-4DF0-96A5-9647FF39C943}" type="slidenum">
              <a:rPr lang="en-IN" smtClean="0"/>
              <a:t>14</a:t>
            </a:fld>
            <a:endParaRPr lang="en-IN"/>
          </a:p>
        </p:txBody>
      </p:sp>
      <p:sp>
        <p:nvSpPr>
          <p:cNvPr id="10" name="Rectangle 9">
            <a:extLst>
              <a:ext uri="{FF2B5EF4-FFF2-40B4-BE49-F238E27FC236}">
                <a16:creationId xmlns:a16="http://schemas.microsoft.com/office/drawing/2014/main" id="{0140D7AD-F899-44F3-B6B1-41C07090678E}"/>
              </a:ext>
            </a:extLst>
          </p:cNvPr>
          <p:cNvSpPr/>
          <p:nvPr/>
        </p:nvSpPr>
        <p:spPr>
          <a:xfrm>
            <a:off x="525444" y="229669"/>
            <a:ext cx="11108538" cy="792886"/>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pPr>
              <a:lnSpc>
                <a:spcPct val="90000"/>
              </a:lnSpc>
              <a:spcBef>
                <a:spcPct val="0"/>
              </a:spcBef>
            </a:pPr>
            <a:r>
              <a:rPr lang="en-US" sz="3600" b="1" dirty="0" err="1">
                <a:solidFill>
                  <a:sysClr val="window" lastClr="FFFFFF"/>
                </a:solidFill>
                <a:latin typeface="Times New Roman"/>
                <a:ea typeface="+mj-ea"/>
                <a:cs typeface="+mj-cs"/>
              </a:rPr>
              <a:t>FAIRification</a:t>
            </a:r>
            <a:endParaRPr lang="en-US" sz="3600" b="1" dirty="0">
              <a:solidFill>
                <a:sysClr val="window" lastClr="FFFFFF"/>
              </a:solidFill>
              <a:latin typeface="Times New Roman"/>
              <a:ea typeface="+mj-ea"/>
              <a:cs typeface="+mj-cs"/>
            </a:endParaRPr>
          </a:p>
        </p:txBody>
      </p:sp>
      <p:sp>
        <p:nvSpPr>
          <p:cNvPr id="11" name="Rectangle 10">
            <a:extLst>
              <a:ext uri="{FF2B5EF4-FFF2-40B4-BE49-F238E27FC236}">
                <a16:creationId xmlns:a16="http://schemas.microsoft.com/office/drawing/2014/main" id="{6EEDCE7F-8F9A-4C25-A2AB-BE896DA7BB64}"/>
              </a:ext>
            </a:extLst>
          </p:cNvPr>
          <p:cNvSpPr/>
          <p:nvPr/>
        </p:nvSpPr>
        <p:spPr>
          <a:xfrm>
            <a:off x="525444" y="1233639"/>
            <a:ext cx="11108538" cy="504625"/>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228600" indent="-228600" algn="just">
              <a:lnSpc>
                <a:spcPct val="150000"/>
              </a:lnSpc>
              <a:spcBef>
                <a:spcPts val="10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t>
            </a:r>
            <a:r>
              <a:rPr lang="en-US" sz="2000" b="1" dirty="0" err="1">
                <a:latin typeface="Times New Roman" panose="02020603050405020304" pitchFamily="18" charset="0"/>
                <a:cs typeface="Times New Roman" panose="02020603050405020304" pitchFamily="18" charset="0"/>
              </a:rPr>
              <a:t>FAIRification</a:t>
            </a:r>
            <a:r>
              <a:rPr lang="en-US" sz="2000" dirty="0">
                <a:latin typeface="Times New Roman" panose="02020603050405020304" pitchFamily="18" charset="0"/>
                <a:cs typeface="Times New Roman" panose="02020603050405020304" pitchFamily="18" charset="0"/>
              </a:rPr>
              <a:t>" is a term coined to describe the process of making data discovery and reusing FAIR. </a:t>
            </a:r>
          </a:p>
        </p:txBody>
      </p:sp>
      <p:sp>
        <p:nvSpPr>
          <p:cNvPr id="12" name="Rectangle 11">
            <a:extLst>
              <a:ext uri="{FF2B5EF4-FFF2-40B4-BE49-F238E27FC236}">
                <a16:creationId xmlns:a16="http://schemas.microsoft.com/office/drawing/2014/main" id="{C4955D8B-F622-40EB-9796-15B2CF376112}"/>
              </a:ext>
            </a:extLst>
          </p:cNvPr>
          <p:cNvSpPr/>
          <p:nvPr/>
        </p:nvSpPr>
        <p:spPr>
          <a:xfrm>
            <a:off x="525444" y="1885480"/>
            <a:ext cx="11108538" cy="1852647"/>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228600" indent="-228600" algn="just">
              <a:lnSpc>
                <a:spcPct val="114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principles were developed in 2014 as a framework of guiding principles and practices for stewardship of scientific data in the biomedical sciences. </a:t>
            </a:r>
          </a:p>
          <a:p>
            <a:pPr marL="228600" indent="-228600" algn="just">
              <a:lnSpc>
                <a:spcPct val="114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concepts have acquired a lot of momentum in research and research policy since then. </a:t>
            </a:r>
          </a:p>
          <a:p>
            <a:pPr marL="228600" indent="-228600" algn="just">
              <a:lnSpc>
                <a:spcPct val="114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These are expected to become a pillar of research policy and research data management plan standards </a:t>
            </a:r>
          </a:p>
        </p:txBody>
      </p:sp>
      <p:sp>
        <p:nvSpPr>
          <p:cNvPr id="13" name="Rectangle 12">
            <a:extLst>
              <a:ext uri="{FF2B5EF4-FFF2-40B4-BE49-F238E27FC236}">
                <a16:creationId xmlns:a16="http://schemas.microsoft.com/office/drawing/2014/main" id="{9D600967-046B-4452-84FA-7B901763740E}"/>
              </a:ext>
            </a:extLst>
          </p:cNvPr>
          <p:cNvSpPr/>
          <p:nvPr/>
        </p:nvSpPr>
        <p:spPr>
          <a:xfrm>
            <a:off x="2137467" y="3972902"/>
            <a:ext cx="2651688" cy="504625"/>
          </a:xfrm>
          <a:prstGeom prst="rect">
            <a:avLst/>
          </a:prstGeom>
          <a:solidFill>
            <a:srgbClr val="002060"/>
          </a:solidFill>
        </p:spPr>
        <p:txBody>
          <a:bodyPr wrap="none">
            <a:spAutoFit/>
          </a:bodyPr>
          <a:lstStyle/>
          <a:p>
            <a:pPr algn="just">
              <a:lnSpc>
                <a:spcPct val="150000"/>
              </a:lnSpc>
            </a:pPr>
            <a:r>
              <a:rPr lang="en-US" sz="2000"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Machine Actionability</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a:extLst>
              <a:ext uri="{FF2B5EF4-FFF2-40B4-BE49-F238E27FC236}">
                <a16:creationId xmlns:a16="http://schemas.microsoft.com/office/drawing/2014/main" id="{50D5652C-E7E9-4CC2-AD12-60E38AF16C3C}"/>
              </a:ext>
            </a:extLst>
          </p:cNvPr>
          <p:cNvSpPr/>
          <p:nvPr/>
        </p:nvSpPr>
        <p:spPr>
          <a:xfrm>
            <a:off x="8208856" y="3975882"/>
            <a:ext cx="2137573" cy="498663"/>
          </a:xfrm>
          <a:prstGeom prst="rect">
            <a:avLst/>
          </a:prstGeom>
          <a:solidFill>
            <a:srgbClr val="002060"/>
          </a:solidFill>
        </p:spPr>
        <p:txBody>
          <a:bodyPr wrap="non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Controlled Access</a:t>
            </a:r>
          </a:p>
        </p:txBody>
      </p:sp>
      <p:sp>
        <p:nvSpPr>
          <p:cNvPr id="19" name="Rectangle: Rounded Corners 18">
            <a:extLst>
              <a:ext uri="{FF2B5EF4-FFF2-40B4-BE49-F238E27FC236}">
                <a16:creationId xmlns:a16="http://schemas.microsoft.com/office/drawing/2014/main" id="{CE01C030-C391-402D-8DED-FDE230F10F5C}"/>
              </a:ext>
            </a:extLst>
          </p:cNvPr>
          <p:cNvSpPr/>
          <p:nvPr/>
        </p:nvSpPr>
        <p:spPr>
          <a:xfrm>
            <a:off x="684942" y="4531192"/>
            <a:ext cx="5556739" cy="207782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rgbClr val="002060"/>
                </a:solidFill>
                <a:latin typeface="Times New Roman" panose="02020603050405020304" pitchFamily="18" charset="0"/>
                <a:cs typeface="Times New Roman" panose="02020603050405020304" pitchFamily="18" charset="0"/>
              </a:rPr>
              <a:t>For reliable processing of sensor data, automating the data retrieval from data repositories through APIs is crucial. Each one of the FAIR principles requires the use of computers and computer-assisted data management and analysis.</a:t>
            </a:r>
          </a:p>
        </p:txBody>
      </p:sp>
      <p:sp>
        <p:nvSpPr>
          <p:cNvPr id="20" name="Rectangle: Rounded Corners 19">
            <a:extLst>
              <a:ext uri="{FF2B5EF4-FFF2-40B4-BE49-F238E27FC236}">
                <a16:creationId xmlns:a16="http://schemas.microsoft.com/office/drawing/2014/main" id="{C575C4E3-0254-4A6F-8813-AFC3A7AFDC1E}"/>
              </a:ext>
            </a:extLst>
          </p:cNvPr>
          <p:cNvSpPr/>
          <p:nvPr/>
        </p:nvSpPr>
        <p:spPr>
          <a:xfrm>
            <a:off x="6597748" y="4531191"/>
            <a:ext cx="5359790" cy="207783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solidFill>
                  <a:srgbClr val="002060"/>
                </a:solidFill>
                <a:latin typeface="Times New Roman" panose="02020603050405020304" pitchFamily="18" charset="0"/>
                <a:cs typeface="Times New Roman" panose="02020603050405020304" pitchFamily="18" charset="0"/>
              </a:rPr>
              <a:t>FAIR principles essentially attempt to make foundation requirements for data sharing clearly evident, such as criteria for acquiring and providing data access, privacy, and publishing and usage barriers. </a:t>
            </a:r>
          </a:p>
        </p:txBody>
      </p:sp>
    </p:spTree>
    <p:extLst>
      <p:ext uri="{BB962C8B-B14F-4D97-AF65-F5344CB8AC3E}">
        <p14:creationId xmlns:p14="http://schemas.microsoft.com/office/powerpoint/2010/main" val="1206244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49D843-D489-0698-8F13-E18D7AC34CCE}"/>
              </a:ext>
            </a:extLst>
          </p:cNvPr>
          <p:cNvSpPr>
            <a:spLocks noGrp="1"/>
          </p:cNvSpPr>
          <p:nvPr>
            <p:ph type="sldNum" sz="quarter" idx="12"/>
          </p:nvPr>
        </p:nvSpPr>
        <p:spPr/>
        <p:txBody>
          <a:bodyPr/>
          <a:lstStyle/>
          <a:p>
            <a:fld id="{26AD20E6-394B-4DF0-96A5-9647FF39C943}" type="slidenum">
              <a:rPr lang="en-IN" smtClean="0"/>
              <a:t>15</a:t>
            </a:fld>
            <a:endParaRPr lang="en-IN"/>
          </a:p>
        </p:txBody>
      </p:sp>
      <p:sp>
        <p:nvSpPr>
          <p:cNvPr id="9" name="Rectangle 8">
            <a:extLst>
              <a:ext uri="{FF2B5EF4-FFF2-40B4-BE49-F238E27FC236}">
                <a16:creationId xmlns:a16="http://schemas.microsoft.com/office/drawing/2014/main" id="{547654B2-96AA-4E32-A8C3-FDF827084023}"/>
              </a:ext>
            </a:extLst>
          </p:cNvPr>
          <p:cNvSpPr/>
          <p:nvPr/>
        </p:nvSpPr>
        <p:spPr>
          <a:xfrm>
            <a:off x="589934" y="301911"/>
            <a:ext cx="10763865" cy="887792"/>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pPr>
              <a:lnSpc>
                <a:spcPct val="90000"/>
              </a:lnSpc>
              <a:spcBef>
                <a:spcPct val="0"/>
              </a:spcBef>
            </a:pPr>
            <a:r>
              <a:rPr lang="en-US" sz="3600" b="1" dirty="0" err="1">
                <a:solidFill>
                  <a:sysClr val="window" lastClr="FFFFFF"/>
                </a:solidFill>
                <a:latin typeface="Times New Roman"/>
                <a:ea typeface="+mj-ea"/>
                <a:cs typeface="+mj-cs"/>
              </a:rPr>
              <a:t>FAIRification</a:t>
            </a:r>
            <a:r>
              <a:rPr lang="en-US" sz="3600" b="1" dirty="0">
                <a:solidFill>
                  <a:sysClr val="window" lastClr="FFFFFF"/>
                </a:solidFill>
                <a:latin typeface="Times New Roman"/>
                <a:ea typeface="+mj-ea"/>
                <a:cs typeface="+mj-cs"/>
              </a:rPr>
              <a:t> Process</a:t>
            </a:r>
          </a:p>
        </p:txBody>
      </p:sp>
      <p:pic>
        <p:nvPicPr>
          <p:cNvPr id="10" name="Picture 9" descr="https://lh6.googleusercontent.com/98ir5bmGPxXeSLYh_IVNUO0TfcVHIANYVfoDJ3wsfdh85wprrSz0p27PgG6qzrlPGkCPBUiwmM-FfoN3xRexDQbFWYBIq_kXmQ6QmdOj46LSF0h76eLsCT7APBfAgjFrmLxYE8xroY5Emsly3A">
            <a:extLst>
              <a:ext uri="{FF2B5EF4-FFF2-40B4-BE49-F238E27FC236}">
                <a16:creationId xmlns:a16="http://schemas.microsoft.com/office/drawing/2014/main" id="{83D0733D-71A9-44D3-90BA-9C1066545D16}"/>
              </a:ext>
            </a:extLst>
          </p:cNvPr>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202918" y="1592488"/>
            <a:ext cx="9537895" cy="4005019"/>
          </a:xfrm>
          <a:prstGeom prst="rect">
            <a:avLst/>
          </a:prstGeom>
          <a:noFill/>
          <a:ln>
            <a:noFill/>
          </a:ln>
        </p:spPr>
      </p:pic>
      <p:sp>
        <p:nvSpPr>
          <p:cNvPr id="11" name="Rectangle 10">
            <a:extLst>
              <a:ext uri="{FF2B5EF4-FFF2-40B4-BE49-F238E27FC236}">
                <a16:creationId xmlns:a16="http://schemas.microsoft.com/office/drawing/2014/main" id="{6089DE1B-1D74-418B-82EB-2D159F7EB79D}"/>
              </a:ext>
            </a:extLst>
          </p:cNvPr>
          <p:cNvSpPr/>
          <p:nvPr/>
        </p:nvSpPr>
        <p:spPr>
          <a:xfrm>
            <a:off x="4576962" y="5956240"/>
            <a:ext cx="3710055" cy="400110"/>
          </a:xfrm>
          <a:prstGeom prst="rect">
            <a:avLst/>
          </a:prstGeom>
          <a:solidFill>
            <a:schemeClr val="accent5">
              <a:lumMod val="20000"/>
              <a:lumOff val="80000"/>
            </a:schemeClr>
          </a:solidFill>
        </p:spPr>
        <p:txBody>
          <a:bodyPr wrap="none">
            <a:spAutoFit/>
          </a:bodyPr>
          <a:lstStyle/>
          <a:p>
            <a:r>
              <a:rPr lang="en-US" sz="2000" dirty="0">
                <a:latin typeface="Times New Roman" panose="02020603050405020304" pitchFamily="18" charset="0"/>
                <a:ea typeface="Times New Roman" panose="02020603050405020304" pitchFamily="18" charset="0"/>
              </a:rPr>
              <a:t>GO FAIR's </a:t>
            </a:r>
            <a:r>
              <a:rPr lang="en-US" sz="2000" dirty="0" err="1">
                <a:latin typeface="Times New Roman" panose="02020603050405020304" pitchFamily="18" charset="0"/>
                <a:ea typeface="Times New Roman" panose="02020603050405020304" pitchFamily="18" charset="0"/>
              </a:rPr>
              <a:t>FAIRification</a:t>
            </a:r>
            <a:r>
              <a:rPr lang="en-US" sz="2000" dirty="0">
                <a:latin typeface="Times New Roman" panose="02020603050405020304" pitchFamily="18" charset="0"/>
                <a:ea typeface="Times New Roman" panose="02020603050405020304" pitchFamily="18" charset="0"/>
              </a:rPr>
              <a:t> process </a:t>
            </a:r>
            <a:endParaRPr lang="en-US" sz="2000" dirty="0"/>
          </a:p>
        </p:txBody>
      </p:sp>
    </p:spTree>
    <p:extLst>
      <p:ext uri="{BB962C8B-B14F-4D97-AF65-F5344CB8AC3E}">
        <p14:creationId xmlns:p14="http://schemas.microsoft.com/office/powerpoint/2010/main" val="1373306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52510F1-C90F-1644-E1E6-E6F7AEB43F1B}"/>
              </a:ext>
            </a:extLst>
          </p:cNvPr>
          <p:cNvSpPr>
            <a:spLocks noGrp="1"/>
          </p:cNvSpPr>
          <p:nvPr>
            <p:ph type="sldNum" sz="quarter" idx="12"/>
          </p:nvPr>
        </p:nvSpPr>
        <p:spPr/>
        <p:txBody>
          <a:bodyPr/>
          <a:lstStyle/>
          <a:p>
            <a:fld id="{26AD20E6-394B-4DF0-96A5-9647FF39C943}" type="slidenum">
              <a:rPr lang="en-IN" smtClean="0"/>
              <a:t>16</a:t>
            </a:fld>
            <a:endParaRPr lang="en-IN"/>
          </a:p>
        </p:txBody>
      </p:sp>
      <p:sp>
        <p:nvSpPr>
          <p:cNvPr id="9" name="Rectangle 8">
            <a:extLst>
              <a:ext uri="{FF2B5EF4-FFF2-40B4-BE49-F238E27FC236}">
                <a16:creationId xmlns:a16="http://schemas.microsoft.com/office/drawing/2014/main" id="{0ED1F9E4-2937-46C6-9C05-31D01C5681F5}"/>
              </a:ext>
            </a:extLst>
          </p:cNvPr>
          <p:cNvSpPr/>
          <p:nvPr/>
        </p:nvSpPr>
        <p:spPr>
          <a:xfrm>
            <a:off x="581682" y="481309"/>
            <a:ext cx="10639864" cy="738193"/>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pPr>
              <a:lnSpc>
                <a:spcPct val="90000"/>
              </a:lnSpc>
              <a:spcBef>
                <a:spcPct val="0"/>
              </a:spcBef>
            </a:pPr>
            <a:r>
              <a:rPr lang="en-US" sz="3600" b="1" dirty="0">
                <a:solidFill>
                  <a:sysClr val="window" lastClr="FFFFFF"/>
                </a:solidFill>
                <a:latin typeface="Times New Roman"/>
                <a:ea typeface="+mj-ea"/>
                <a:cs typeface="+mj-cs"/>
              </a:rPr>
              <a:t>Case Study- Roche</a:t>
            </a:r>
          </a:p>
        </p:txBody>
      </p:sp>
      <p:sp>
        <p:nvSpPr>
          <p:cNvPr id="10" name="Rectangle 9">
            <a:extLst>
              <a:ext uri="{FF2B5EF4-FFF2-40B4-BE49-F238E27FC236}">
                <a16:creationId xmlns:a16="http://schemas.microsoft.com/office/drawing/2014/main" id="{15DDEE48-EABB-48D1-AC8A-831C87DD1664}"/>
              </a:ext>
            </a:extLst>
          </p:cNvPr>
          <p:cNvSpPr/>
          <p:nvPr/>
        </p:nvSpPr>
        <p:spPr>
          <a:xfrm>
            <a:off x="581682" y="1480151"/>
            <a:ext cx="10639864" cy="966290"/>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228600" indent="-228600" algn="just">
              <a:lnSpc>
                <a:spcPct val="150000"/>
              </a:lnSpc>
              <a:spcBef>
                <a:spcPts val="10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objective was to </a:t>
            </a:r>
            <a:r>
              <a:rPr lang="en-US" sz="2000" dirty="0" err="1">
                <a:latin typeface="Times New Roman" panose="02020603050405020304" pitchFamily="18" charset="0"/>
                <a:cs typeface="Times New Roman" panose="02020603050405020304" pitchFamily="18" charset="0"/>
              </a:rPr>
              <a:t>FAIRify</a:t>
            </a:r>
            <a:r>
              <a:rPr lang="en-US" sz="2000" dirty="0">
                <a:latin typeface="Times New Roman" panose="02020603050405020304" pitchFamily="18" charset="0"/>
                <a:cs typeface="Times New Roman" panose="02020603050405020304" pitchFamily="18" charset="0"/>
              </a:rPr>
              <a:t> legacy datasets in various Therapeutic Areas (TA) and also to build mechanisms for future research's potential </a:t>
            </a:r>
            <a:r>
              <a:rPr lang="en-US" sz="2000" dirty="0" err="1">
                <a:latin typeface="Times New Roman" panose="02020603050405020304" pitchFamily="18" charset="0"/>
                <a:cs typeface="Times New Roman" panose="02020603050405020304" pitchFamily="18" charset="0"/>
              </a:rPr>
              <a:t>FAIRification</a:t>
            </a:r>
            <a:endParaRPr lang="en-US" sz="2000" dirty="0">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C5728BA5-EE23-4AE9-9FC4-710D13AD411A}"/>
              </a:ext>
            </a:extLst>
          </p:cNvPr>
          <p:cNvSpPr/>
          <p:nvPr/>
        </p:nvSpPr>
        <p:spPr>
          <a:xfrm>
            <a:off x="581682" y="2707090"/>
            <a:ext cx="2712124" cy="523220"/>
          </a:xfrm>
          <a:prstGeom prst="rect">
            <a:avLst/>
          </a:prstGeom>
          <a:solidFill>
            <a:srgbClr val="002060"/>
          </a:solidFill>
        </p:spPr>
        <p:txBody>
          <a:bodyPr wrap="square">
            <a:spAutoFit/>
          </a:bodyPr>
          <a:lstStyle/>
          <a:p>
            <a:pPr algn="just"/>
            <a:r>
              <a:rPr lang="en-US" sz="2800" b="1" dirty="0">
                <a:solidFill>
                  <a:schemeClr val="bg1"/>
                </a:solidFill>
                <a:latin typeface="Times New Roman" panose="02020603050405020304" pitchFamily="18" charset="0"/>
                <a:cs typeface="Times New Roman" panose="02020603050405020304" pitchFamily="18" charset="0"/>
              </a:rPr>
              <a:t>Strategic Plan</a:t>
            </a:r>
          </a:p>
        </p:txBody>
      </p:sp>
      <p:sp>
        <p:nvSpPr>
          <p:cNvPr id="12" name="Rectangle 11">
            <a:extLst>
              <a:ext uri="{FF2B5EF4-FFF2-40B4-BE49-F238E27FC236}">
                <a16:creationId xmlns:a16="http://schemas.microsoft.com/office/drawing/2014/main" id="{893C7593-1386-4FA0-BDE5-504D447A24E0}"/>
              </a:ext>
            </a:extLst>
          </p:cNvPr>
          <p:cNvSpPr/>
          <p:nvPr/>
        </p:nvSpPr>
        <p:spPr>
          <a:xfrm>
            <a:off x="581682" y="3429000"/>
            <a:ext cx="10639864" cy="3031713"/>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228600" indent="-228600" algn="just">
              <a:lnSpc>
                <a:spcPct val="135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Identify and develop use cases, as well as research studies that are relevant. Age and applicability of a dataset, and the significance of a study for fostering translational research</a:t>
            </a:r>
          </a:p>
          <a:p>
            <a:pPr marL="228600" indent="-228600" algn="just">
              <a:lnSpc>
                <a:spcPct val="135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Restriction of access based on Study Informed Consent Forms and study status that ensures data protection.</a:t>
            </a:r>
          </a:p>
          <a:p>
            <a:pPr marL="228600" indent="-228600" algn="just">
              <a:lnSpc>
                <a:spcPct val="135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Determine the sections of the data that require </a:t>
            </a:r>
            <a:r>
              <a:rPr lang="en-US" sz="2000" dirty="0" err="1">
                <a:latin typeface="Times New Roman" panose="02020603050405020304" pitchFamily="18" charset="0"/>
                <a:cs typeface="Times New Roman" panose="02020603050405020304" pitchFamily="18" charset="0"/>
              </a:rPr>
              <a:t>FAIRification</a:t>
            </a:r>
            <a:r>
              <a:rPr lang="en-US" sz="2000" dirty="0">
                <a:latin typeface="Times New Roman" panose="02020603050405020304" pitchFamily="18" charset="0"/>
                <a:cs typeface="Times New Roman" panose="02020603050405020304" pitchFamily="18" charset="0"/>
              </a:rPr>
              <a:t>, or the data that would be useful in drug discovery and development.</a:t>
            </a:r>
          </a:p>
          <a:p>
            <a:pPr marL="228600" indent="-228600" algn="just">
              <a:lnSpc>
                <a:spcPct val="150000"/>
              </a:lnSpc>
              <a:spcBef>
                <a:spcPts val="1000"/>
              </a:spcBef>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1276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52D75EE-F9AD-7ECC-099C-1DECD261DAA7}"/>
              </a:ext>
            </a:extLst>
          </p:cNvPr>
          <p:cNvSpPr>
            <a:spLocks noGrp="1"/>
          </p:cNvSpPr>
          <p:nvPr>
            <p:ph type="sldNum" sz="quarter" idx="12"/>
          </p:nvPr>
        </p:nvSpPr>
        <p:spPr/>
        <p:txBody>
          <a:bodyPr/>
          <a:lstStyle/>
          <a:p>
            <a:fld id="{26AD20E6-394B-4DF0-96A5-9647FF39C943}" type="slidenum">
              <a:rPr lang="en-IN" smtClean="0"/>
              <a:t>17</a:t>
            </a:fld>
            <a:endParaRPr lang="en-IN"/>
          </a:p>
        </p:txBody>
      </p:sp>
      <p:sp>
        <p:nvSpPr>
          <p:cNvPr id="7" name="Rectangle 6">
            <a:extLst>
              <a:ext uri="{FF2B5EF4-FFF2-40B4-BE49-F238E27FC236}">
                <a16:creationId xmlns:a16="http://schemas.microsoft.com/office/drawing/2014/main" id="{5007119B-29CE-48D9-BD50-FDD9F0E11DB1}"/>
              </a:ext>
            </a:extLst>
          </p:cNvPr>
          <p:cNvSpPr/>
          <p:nvPr/>
        </p:nvSpPr>
        <p:spPr>
          <a:xfrm>
            <a:off x="409891" y="284010"/>
            <a:ext cx="10822745" cy="2677461"/>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228600" indent="-228600" algn="just">
              <a:lnSpc>
                <a:spcPct val="135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Design the </a:t>
            </a:r>
            <a:r>
              <a:rPr lang="en-US" sz="2000" dirty="0" err="1">
                <a:latin typeface="Times New Roman" panose="02020603050405020304" pitchFamily="18" charset="0"/>
                <a:cs typeface="Times New Roman" panose="02020603050405020304" pitchFamily="18" charset="0"/>
              </a:rPr>
              <a:t>FAIRification</a:t>
            </a:r>
            <a:r>
              <a:rPr lang="en-US" sz="2000" dirty="0">
                <a:latin typeface="Times New Roman" panose="02020603050405020304" pitchFamily="18" charset="0"/>
                <a:cs typeface="Times New Roman" panose="02020603050405020304" pitchFamily="18" charset="0"/>
              </a:rPr>
              <a:t> process and resources. Using the Clinical Data Interchange Standards Consortium and sponsor extensions, use reference data to harmonize and standardize the data set. The FAIR principles are completely implemented in Roche's reference data.</a:t>
            </a:r>
          </a:p>
          <a:p>
            <a:pPr marL="228600" indent="-228600" algn="just">
              <a:lnSpc>
                <a:spcPct val="135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Perform thorough quality assurance and evaluate </a:t>
            </a:r>
            <a:r>
              <a:rPr lang="en-US" sz="2000" dirty="0" err="1">
                <a:latin typeface="Times New Roman" panose="02020603050405020304" pitchFamily="18" charset="0"/>
                <a:cs typeface="Times New Roman" panose="02020603050405020304" pitchFamily="18" charset="0"/>
              </a:rPr>
              <a:t>FAIRness</a:t>
            </a:r>
            <a:r>
              <a:rPr lang="en-US" sz="2000" dirty="0">
                <a:latin typeface="Times New Roman" panose="02020603050405020304" pitchFamily="18" charset="0"/>
                <a:cs typeface="Times New Roman" panose="02020603050405020304" pitchFamily="18" charset="0"/>
              </a:rPr>
              <a:t> in line with curation norms.</a:t>
            </a:r>
          </a:p>
          <a:p>
            <a:pPr marL="228600" indent="-228600" algn="just">
              <a:lnSpc>
                <a:spcPct val="135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Value is determined through close collaboration with data scientists.</a:t>
            </a:r>
          </a:p>
        </p:txBody>
      </p:sp>
      <p:sp>
        <p:nvSpPr>
          <p:cNvPr id="2" name="Rectangle 1">
            <a:extLst>
              <a:ext uri="{FF2B5EF4-FFF2-40B4-BE49-F238E27FC236}">
                <a16:creationId xmlns:a16="http://schemas.microsoft.com/office/drawing/2014/main" id="{F0AC6A91-8BDB-4CDF-BFF0-16DC17779155}"/>
              </a:ext>
            </a:extLst>
          </p:cNvPr>
          <p:cNvSpPr/>
          <p:nvPr/>
        </p:nvSpPr>
        <p:spPr>
          <a:xfrm>
            <a:off x="406936" y="3373088"/>
            <a:ext cx="1840568" cy="523220"/>
          </a:xfrm>
          <a:prstGeom prst="rect">
            <a:avLst/>
          </a:prstGeom>
          <a:solidFill>
            <a:srgbClr val="002060"/>
          </a:solidFill>
        </p:spPr>
        <p:txBody>
          <a:bodyPr wrap="square">
            <a:spAutoFit/>
          </a:bodyPr>
          <a:lstStyle/>
          <a:p>
            <a:pPr algn="just"/>
            <a:r>
              <a:rPr lang="en-US" sz="2800" b="1" dirty="0">
                <a:solidFill>
                  <a:schemeClr val="bg1"/>
                </a:solidFill>
                <a:latin typeface="Times New Roman" panose="02020603050405020304" pitchFamily="18" charset="0"/>
                <a:cs typeface="Times New Roman" panose="02020603050405020304" pitchFamily="18" charset="0"/>
              </a:rPr>
              <a:t>Outcomes</a:t>
            </a:r>
          </a:p>
        </p:txBody>
      </p:sp>
      <p:sp>
        <p:nvSpPr>
          <p:cNvPr id="5" name="Rectangle 4">
            <a:extLst>
              <a:ext uri="{FF2B5EF4-FFF2-40B4-BE49-F238E27FC236}">
                <a16:creationId xmlns:a16="http://schemas.microsoft.com/office/drawing/2014/main" id="{D6B59A5D-B205-4831-901F-A678FCB509A2}"/>
              </a:ext>
            </a:extLst>
          </p:cNvPr>
          <p:cNvSpPr/>
          <p:nvPr/>
        </p:nvSpPr>
        <p:spPr>
          <a:xfrm>
            <a:off x="409890" y="4307925"/>
            <a:ext cx="10822746" cy="1920615"/>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fontScale="92500" lnSpcReduction="10000"/>
          </a:bodyPr>
          <a:lstStyle/>
          <a:p>
            <a:pPr marL="228600" indent="-228600" algn="just">
              <a:lnSpc>
                <a:spcPct val="150000"/>
              </a:lnSpc>
              <a:spcBef>
                <a:spcPts val="10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Roche effectively used </a:t>
            </a:r>
            <a:r>
              <a:rPr lang="en-US" sz="2000" dirty="0" err="1">
                <a:latin typeface="Times New Roman" panose="02020603050405020304" pitchFamily="18" charset="0"/>
                <a:cs typeface="Times New Roman" panose="02020603050405020304" pitchFamily="18" charset="0"/>
              </a:rPr>
              <a:t>FAIRification</a:t>
            </a:r>
            <a:r>
              <a:rPr lang="en-US" sz="2000" dirty="0">
                <a:latin typeface="Times New Roman" panose="02020603050405020304" pitchFamily="18" charset="0"/>
                <a:cs typeface="Times New Roman" panose="02020603050405020304" pitchFamily="18" charset="0"/>
              </a:rPr>
              <a:t> in four of their therapeutic fields, including ophthalmology, autism, asthma, and COPD. </a:t>
            </a:r>
          </a:p>
          <a:p>
            <a:pPr marL="228600" indent="-228600" algn="just">
              <a:lnSpc>
                <a:spcPct val="150000"/>
              </a:lnSpc>
              <a:spcBef>
                <a:spcPts val="1000"/>
              </a:spcBef>
              <a:spcAft>
                <a:spcPts val="600"/>
              </a:spcAft>
              <a:buFont typeface="Arial" panose="020B0604020202020204" pitchFamily="34" charset="0"/>
              <a:buChar char="•"/>
            </a:pPr>
            <a:r>
              <a:rPr lang="en-US" sz="2000" dirty="0" err="1">
                <a:latin typeface="Times New Roman" panose="02020603050405020304" pitchFamily="18" charset="0"/>
                <a:cs typeface="Times New Roman" panose="02020603050405020304" pitchFamily="18" charset="0"/>
              </a:rPr>
              <a:t>FAIRification</a:t>
            </a:r>
            <a:r>
              <a:rPr lang="en-US" sz="2000" dirty="0">
                <a:latin typeface="Times New Roman" panose="02020603050405020304" pitchFamily="18" charset="0"/>
                <a:cs typeface="Times New Roman" panose="02020603050405020304" pitchFamily="18" charset="0"/>
              </a:rPr>
              <a:t> strengthened its procedures to better curation and management of data and metadata as a consequence of the project. </a:t>
            </a:r>
          </a:p>
        </p:txBody>
      </p:sp>
    </p:spTree>
    <p:extLst>
      <p:ext uri="{BB962C8B-B14F-4D97-AF65-F5344CB8AC3E}">
        <p14:creationId xmlns:p14="http://schemas.microsoft.com/office/powerpoint/2010/main" val="1498613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3F63FA-3661-4261-8AFF-ADBE9D759B80}"/>
              </a:ext>
            </a:extLst>
          </p:cNvPr>
          <p:cNvSpPr>
            <a:spLocks noGrp="1"/>
          </p:cNvSpPr>
          <p:nvPr>
            <p:ph type="sldNum" sz="quarter" idx="12"/>
          </p:nvPr>
        </p:nvSpPr>
        <p:spPr/>
        <p:txBody>
          <a:bodyPr/>
          <a:lstStyle/>
          <a:p>
            <a:fld id="{26AD20E6-394B-4DF0-96A5-9647FF39C943}" type="slidenum">
              <a:rPr lang="en-IN" smtClean="0"/>
              <a:t>18</a:t>
            </a:fld>
            <a:endParaRPr lang="en-IN"/>
          </a:p>
        </p:txBody>
      </p:sp>
      <p:sp>
        <p:nvSpPr>
          <p:cNvPr id="6" name="TextBox 5">
            <a:extLst>
              <a:ext uri="{FF2B5EF4-FFF2-40B4-BE49-F238E27FC236}">
                <a16:creationId xmlns:a16="http://schemas.microsoft.com/office/drawing/2014/main" id="{E3A4402E-DD81-4A26-BD4D-A638A1C3DB02}"/>
              </a:ext>
            </a:extLst>
          </p:cNvPr>
          <p:cNvSpPr txBox="1"/>
          <p:nvPr/>
        </p:nvSpPr>
        <p:spPr>
          <a:xfrm>
            <a:off x="693286" y="308825"/>
            <a:ext cx="10373752" cy="718867"/>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defPPr>
              <a:defRPr lang="en-US"/>
            </a:defPPr>
            <a:lvl1pPr marR="0" lvl="0" indent="0" fontAlgn="auto">
              <a:lnSpc>
                <a:spcPct val="90000"/>
              </a:lnSpc>
              <a:spcBef>
                <a:spcPct val="0"/>
              </a:spcBef>
              <a:spcAft>
                <a:spcPts val="0"/>
              </a:spcAft>
              <a:buClrTx/>
              <a:buSzTx/>
              <a:buFontTx/>
              <a:buNone/>
              <a:tabLst/>
              <a:defRPr kumimoji="0" sz="3600" b="1" i="0" u="none" strike="noStrike" cap="none" spc="0" normalizeH="0" baseline="0">
                <a:ln>
                  <a:noFill/>
                </a:ln>
                <a:solidFill>
                  <a:sysClr val="window" lastClr="FFFFFF"/>
                </a:solidFill>
                <a:effectLst/>
                <a:uLnTx/>
                <a:uFillTx/>
                <a:latin typeface="Times New Roman"/>
                <a:ea typeface="+mj-ea"/>
                <a:cs typeface="+mj-cs"/>
              </a:defRPr>
            </a:lvl1pPr>
          </a:lstStyle>
          <a:p>
            <a:r>
              <a:rPr lang="en-US" dirty="0"/>
              <a:t>FAIR Data</a:t>
            </a:r>
          </a:p>
        </p:txBody>
      </p:sp>
      <p:sp>
        <p:nvSpPr>
          <p:cNvPr id="7" name="Rectangle 6">
            <a:extLst>
              <a:ext uri="{FF2B5EF4-FFF2-40B4-BE49-F238E27FC236}">
                <a16:creationId xmlns:a16="http://schemas.microsoft.com/office/drawing/2014/main" id="{B25D5812-2231-4369-BCF5-F8276DF8791F}"/>
              </a:ext>
            </a:extLst>
          </p:cNvPr>
          <p:cNvSpPr/>
          <p:nvPr/>
        </p:nvSpPr>
        <p:spPr>
          <a:xfrm>
            <a:off x="693286" y="1288545"/>
            <a:ext cx="10373752" cy="1976180"/>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228600" indent="-228600" algn="just">
              <a:lnSpc>
                <a:spcPct val="135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Every day, academic labs and institutions worldwide produce humongous amounts of multi-omics data through experimental works and deposit it in public repositories.</a:t>
            </a:r>
          </a:p>
          <a:p>
            <a:pPr marL="228600" indent="-228600" algn="just">
              <a:lnSpc>
                <a:spcPct val="135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This data holds potency for reuse and discovery but is dispersed across multiple disparate sources and lacks standardization.</a:t>
            </a:r>
          </a:p>
          <a:p>
            <a:pPr marL="228600" indent="-228600" algn="just">
              <a:lnSpc>
                <a:spcPct val="150000"/>
              </a:lnSpc>
              <a:spcBef>
                <a:spcPts val="1000"/>
              </a:spcBef>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28600" indent="-228600" algn="just">
              <a:lnSpc>
                <a:spcPct val="150000"/>
              </a:lnSpc>
              <a:spcBef>
                <a:spcPts val="1000"/>
              </a:spcBef>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28600" indent="-228600" algn="just">
              <a:lnSpc>
                <a:spcPct val="150000"/>
              </a:lnSpc>
              <a:spcBef>
                <a:spcPts val="1000"/>
              </a:spcBef>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F0DC3983-8689-4E3A-B491-C975ABE62C4A}"/>
              </a:ext>
            </a:extLst>
          </p:cNvPr>
          <p:cNvSpPr/>
          <p:nvPr/>
        </p:nvSpPr>
        <p:spPr>
          <a:xfrm>
            <a:off x="693286" y="4244445"/>
            <a:ext cx="5029198" cy="1883657"/>
          </a:xfrm>
          <a:prstGeom prst="rect">
            <a:avLst/>
          </a:prstGeom>
          <a:ln>
            <a:solidFill>
              <a:srgbClr val="002060"/>
            </a:solidFill>
          </a:ln>
        </p:spPr>
        <p:txBody>
          <a:bodyPr wrap="square">
            <a:spAutoFit/>
          </a:bodyPr>
          <a:lstStyle/>
          <a:p>
            <a:pPr algn="just">
              <a:lnSpc>
                <a:spcPct val="150000"/>
              </a:lnSpc>
            </a:pPr>
            <a:r>
              <a:rPr lang="en-US" sz="2000" b="1" dirty="0">
                <a:highlight>
                  <a:srgbClr val="00FFFF"/>
                </a:highlight>
                <a:latin typeface="Times New Roman" panose="02020603050405020304" pitchFamily="18" charset="0"/>
                <a:cs typeface="Times New Roman" panose="02020603050405020304" pitchFamily="18" charset="0"/>
              </a:rPr>
              <a:t>F: Findable</a:t>
            </a:r>
          </a:p>
          <a:p>
            <a:pPr algn="just">
              <a:lnSpc>
                <a:spcPct val="150000"/>
              </a:lnSpc>
            </a:pPr>
            <a:r>
              <a:rPr lang="en-US" sz="2000" i="1" dirty="0">
                <a:latin typeface="Times New Roman" panose="02020603050405020304" pitchFamily="18" charset="0"/>
                <a:cs typeface="Times New Roman" panose="02020603050405020304" pitchFamily="18" charset="0"/>
              </a:rPr>
              <a:t>e.g., </a:t>
            </a:r>
            <a:r>
              <a:rPr lang="en-US" sz="2000" dirty="0">
                <a:latin typeface="Times New Roman" panose="02020603050405020304" pitchFamily="18" charset="0"/>
                <a:cs typeface="Times New Roman" panose="02020603050405020304" pitchFamily="18" charset="0"/>
              </a:rPr>
              <a:t>BBMRI-ERIC Directory</a:t>
            </a:r>
          </a:p>
          <a:p>
            <a:pPr algn="just">
              <a:lnSpc>
                <a:spcPct val="150000"/>
              </a:lnSpc>
            </a:pPr>
            <a:r>
              <a:rPr lang="en-US" sz="2000" b="1" dirty="0">
                <a:highlight>
                  <a:srgbClr val="00FFFF"/>
                </a:highlight>
                <a:latin typeface="Times New Roman" panose="02020603050405020304" pitchFamily="18" charset="0"/>
                <a:cs typeface="Times New Roman" panose="02020603050405020304" pitchFamily="18" charset="0"/>
              </a:rPr>
              <a:t>I: Interoperable</a:t>
            </a:r>
          </a:p>
          <a:p>
            <a:pPr algn="just">
              <a:lnSpc>
                <a:spcPct val="150000"/>
              </a:lnSpc>
            </a:pPr>
            <a:r>
              <a:rPr lang="en-US" sz="2000" i="1" dirty="0">
                <a:latin typeface="Times New Roman" panose="02020603050405020304" pitchFamily="18" charset="0"/>
                <a:cs typeface="Times New Roman" panose="02020603050405020304" pitchFamily="18" charset="0"/>
              </a:rPr>
              <a:t>e.g., </a:t>
            </a:r>
            <a:r>
              <a:rPr lang="en-US" sz="2000" dirty="0">
                <a:latin typeface="Times New Roman" panose="02020603050405020304" pitchFamily="18" charset="0"/>
                <a:cs typeface="Times New Roman" panose="02020603050405020304" pitchFamily="18" charset="0"/>
              </a:rPr>
              <a:t>GA4GH Genomic Data Toolkit</a:t>
            </a:r>
          </a:p>
        </p:txBody>
      </p:sp>
      <p:sp>
        <p:nvSpPr>
          <p:cNvPr id="9" name="Rectangle 8">
            <a:extLst>
              <a:ext uri="{FF2B5EF4-FFF2-40B4-BE49-F238E27FC236}">
                <a16:creationId xmlns:a16="http://schemas.microsoft.com/office/drawing/2014/main" id="{A0F5C54E-7148-408A-A049-FDF5A155F563}"/>
              </a:ext>
            </a:extLst>
          </p:cNvPr>
          <p:cNvSpPr/>
          <p:nvPr/>
        </p:nvSpPr>
        <p:spPr>
          <a:xfrm>
            <a:off x="4141355" y="3492975"/>
            <a:ext cx="3909290" cy="523220"/>
          </a:xfrm>
          <a:prstGeom prst="rect">
            <a:avLst/>
          </a:prstGeom>
          <a:solidFill>
            <a:srgbClr val="002060"/>
          </a:solidFill>
        </p:spPr>
        <p:txBody>
          <a:bodyPr wrap="square">
            <a:spAutoFit/>
          </a:bodyPr>
          <a:lstStyle/>
          <a:p>
            <a:pPr algn="just"/>
            <a:r>
              <a:rPr lang="en-US" sz="2800" b="1" dirty="0">
                <a:solidFill>
                  <a:schemeClr val="bg1"/>
                </a:solidFill>
                <a:latin typeface="Times New Roman" panose="02020603050405020304" pitchFamily="18" charset="0"/>
                <a:cs typeface="Times New Roman" panose="02020603050405020304" pitchFamily="18" charset="0"/>
              </a:rPr>
              <a:t>FAIR Data Stewardship</a:t>
            </a:r>
          </a:p>
        </p:txBody>
      </p:sp>
      <p:sp>
        <p:nvSpPr>
          <p:cNvPr id="10" name="Rectangle 9">
            <a:extLst>
              <a:ext uri="{FF2B5EF4-FFF2-40B4-BE49-F238E27FC236}">
                <a16:creationId xmlns:a16="http://schemas.microsoft.com/office/drawing/2014/main" id="{7AEFCE79-F628-44CF-A4DD-F5513586BF2D}"/>
              </a:ext>
            </a:extLst>
          </p:cNvPr>
          <p:cNvSpPr/>
          <p:nvPr/>
        </p:nvSpPr>
        <p:spPr>
          <a:xfrm>
            <a:off x="6096000" y="4244444"/>
            <a:ext cx="5029198" cy="1883657"/>
          </a:xfrm>
          <a:prstGeom prst="rect">
            <a:avLst/>
          </a:prstGeom>
          <a:ln>
            <a:solidFill>
              <a:srgbClr val="002060"/>
            </a:solidFill>
          </a:ln>
        </p:spPr>
        <p:txBody>
          <a:bodyPr wrap="square">
            <a:spAutoFit/>
          </a:bodyPr>
          <a:lstStyle/>
          <a:p>
            <a:pPr algn="just">
              <a:lnSpc>
                <a:spcPct val="150000"/>
              </a:lnSpc>
            </a:pPr>
            <a:r>
              <a:rPr lang="en-US" sz="2000" b="1" dirty="0">
                <a:highlight>
                  <a:srgbClr val="00FFFF"/>
                </a:highlight>
                <a:latin typeface="Times New Roman" panose="02020603050405020304" pitchFamily="18" charset="0"/>
                <a:cs typeface="Times New Roman" panose="02020603050405020304" pitchFamily="18" charset="0"/>
              </a:rPr>
              <a:t>A: Accessible</a:t>
            </a:r>
          </a:p>
          <a:p>
            <a:pPr algn="just">
              <a:lnSpc>
                <a:spcPct val="150000"/>
              </a:lnSpc>
            </a:pPr>
            <a:r>
              <a:rPr lang="en-US" sz="2000" i="1" dirty="0">
                <a:latin typeface="Times New Roman" panose="02020603050405020304" pitchFamily="18" charset="0"/>
                <a:cs typeface="Times New Roman" panose="02020603050405020304" pitchFamily="18" charset="0"/>
              </a:rPr>
              <a:t>e.g., </a:t>
            </a:r>
            <a:r>
              <a:rPr lang="en-US" sz="2000" dirty="0">
                <a:latin typeface="Times New Roman" panose="02020603050405020304" pitchFamily="18" charset="0"/>
                <a:cs typeface="Times New Roman" panose="02020603050405020304" pitchFamily="18" charset="0"/>
              </a:rPr>
              <a:t>European genome–phenome archive</a:t>
            </a:r>
          </a:p>
          <a:p>
            <a:pPr algn="just">
              <a:lnSpc>
                <a:spcPct val="150000"/>
              </a:lnSpc>
            </a:pPr>
            <a:r>
              <a:rPr lang="en-US" sz="2000" b="1" dirty="0">
                <a:highlight>
                  <a:srgbClr val="00FFFF"/>
                </a:highlight>
                <a:latin typeface="Times New Roman" panose="02020603050405020304" pitchFamily="18" charset="0"/>
                <a:cs typeface="Times New Roman" panose="02020603050405020304" pitchFamily="18" charset="0"/>
              </a:rPr>
              <a:t>R: Reusable</a:t>
            </a:r>
            <a:endParaRPr lang="en-US" sz="2000" dirty="0">
              <a:highlight>
                <a:srgbClr val="00FFFF"/>
              </a:highlight>
              <a:latin typeface="Times New Roman" panose="02020603050405020304" pitchFamily="18" charset="0"/>
              <a:cs typeface="Times New Roman" panose="02020603050405020304" pitchFamily="18" charset="0"/>
            </a:endParaRPr>
          </a:p>
          <a:p>
            <a:pPr algn="just">
              <a:lnSpc>
                <a:spcPct val="150000"/>
              </a:lnSpc>
            </a:pPr>
            <a:r>
              <a:rPr lang="en-US" sz="2000" i="1" dirty="0">
                <a:latin typeface="Times New Roman" panose="02020603050405020304" pitchFamily="18" charset="0"/>
                <a:cs typeface="Times New Roman" panose="02020603050405020304" pitchFamily="18" charset="0"/>
              </a:rPr>
              <a:t>e.g., </a:t>
            </a:r>
            <a:r>
              <a:rPr lang="en-US" sz="2000" dirty="0">
                <a:latin typeface="Times New Roman" panose="02020603050405020304" pitchFamily="18" charset="0"/>
                <a:cs typeface="Times New Roman" panose="02020603050405020304" pitchFamily="18" charset="0"/>
              </a:rPr>
              <a:t>BRCA exchange </a:t>
            </a:r>
            <a:endParaRPr lang="en-US" sz="2000" dirty="0">
              <a:solidFill>
                <a:srgbClr val="0E101A"/>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7644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6671681-82EB-4349-A816-B24EB5779F6E}"/>
              </a:ext>
            </a:extLst>
          </p:cNvPr>
          <p:cNvSpPr>
            <a:spLocks noGrp="1"/>
          </p:cNvSpPr>
          <p:nvPr>
            <p:ph type="sldNum" sz="quarter" idx="12"/>
          </p:nvPr>
        </p:nvSpPr>
        <p:spPr/>
        <p:txBody>
          <a:bodyPr/>
          <a:lstStyle/>
          <a:p>
            <a:fld id="{26AD20E6-394B-4DF0-96A5-9647FF39C943}" type="slidenum">
              <a:rPr lang="en-IN" smtClean="0"/>
              <a:t>19</a:t>
            </a:fld>
            <a:endParaRPr lang="en-IN"/>
          </a:p>
        </p:txBody>
      </p:sp>
      <p:sp>
        <p:nvSpPr>
          <p:cNvPr id="6" name="TextBox 5">
            <a:extLst>
              <a:ext uri="{FF2B5EF4-FFF2-40B4-BE49-F238E27FC236}">
                <a16:creationId xmlns:a16="http://schemas.microsoft.com/office/drawing/2014/main" id="{0A75187E-983D-4A5B-8948-E14615954B1C}"/>
              </a:ext>
            </a:extLst>
          </p:cNvPr>
          <p:cNvSpPr txBox="1"/>
          <p:nvPr/>
        </p:nvSpPr>
        <p:spPr>
          <a:xfrm>
            <a:off x="598047" y="359663"/>
            <a:ext cx="10403002" cy="796876"/>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defPPr>
              <a:defRPr lang="en-US"/>
            </a:defPPr>
            <a:lvl1pPr marR="0" lvl="0" indent="0" fontAlgn="auto">
              <a:lnSpc>
                <a:spcPct val="90000"/>
              </a:lnSpc>
              <a:spcBef>
                <a:spcPct val="0"/>
              </a:spcBef>
              <a:spcAft>
                <a:spcPts val="0"/>
              </a:spcAft>
              <a:buClrTx/>
              <a:buSzTx/>
              <a:buFontTx/>
              <a:buNone/>
              <a:tabLst/>
              <a:defRPr kumimoji="0" sz="3600" b="1" i="0" u="none" strike="noStrike" cap="none" spc="0" normalizeH="0" baseline="0">
                <a:ln>
                  <a:noFill/>
                </a:ln>
                <a:solidFill>
                  <a:sysClr val="window" lastClr="FFFFFF"/>
                </a:solidFill>
                <a:effectLst/>
                <a:uLnTx/>
                <a:uFillTx/>
                <a:latin typeface="Times New Roman"/>
                <a:ea typeface="+mj-ea"/>
                <a:cs typeface="+mj-cs"/>
              </a:defRPr>
            </a:lvl1pPr>
          </a:lstStyle>
          <a:p>
            <a:r>
              <a:rPr lang="en-US" dirty="0"/>
              <a:t>Ethical Values of FAIR</a:t>
            </a:r>
          </a:p>
        </p:txBody>
      </p:sp>
      <p:sp>
        <p:nvSpPr>
          <p:cNvPr id="8" name="Rectangle: Rounded Corners 7">
            <a:extLst>
              <a:ext uri="{FF2B5EF4-FFF2-40B4-BE49-F238E27FC236}">
                <a16:creationId xmlns:a16="http://schemas.microsoft.com/office/drawing/2014/main" id="{493BE078-527E-40D2-B748-CD7264933EF7}"/>
              </a:ext>
            </a:extLst>
          </p:cNvPr>
          <p:cNvSpPr/>
          <p:nvPr/>
        </p:nvSpPr>
        <p:spPr>
          <a:xfrm>
            <a:off x="2044048" y="1259939"/>
            <a:ext cx="1433756" cy="551712"/>
          </a:xfrm>
          <a:prstGeom prst="roundRect">
            <a:avLst/>
          </a:prstGeom>
          <a:solidFill>
            <a:srgbClr val="002060"/>
          </a:solidFill>
        </p:spPr>
        <p:txBody>
          <a:bodyPr wrap="non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Findability</a:t>
            </a:r>
          </a:p>
        </p:txBody>
      </p:sp>
      <p:sp>
        <p:nvSpPr>
          <p:cNvPr id="9" name="Rectangle: Rounded Corners 8">
            <a:extLst>
              <a:ext uri="{FF2B5EF4-FFF2-40B4-BE49-F238E27FC236}">
                <a16:creationId xmlns:a16="http://schemas.microsoft.com/office/drawing/2014/main" id="{646F2DF0-F687-429C-A3B9-CFDC452D245E}"/>
              </a:ext>
            </a:extLst>
          </p:cNvPr>
          <p:cNvSpPr/>
          <p:nvPr/>
        </p:nvSpPr>
        <p:spPr>
          <a:xfrm>
            <a:off x="8102826" y="1259939"/>
            <a:ext cx="1593759" cy="551712"/>
          </a:xfrm>
          <a:prstGeom prst="roundRect">
            <a:avLst/>
          </a:prstGeom>
          <a:solidFill>
            <a:srgbClr val="002060"/>
          </a:solidFill>
        </p:spPr>
        <p:txBody>
          <a:bodyPr wrap="non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Accessibility</a:t>
            </a:r>
          </a:p>
        </p:txBody>
      </p:sp>
      <p:sp>
        <p:nvSpPr>
          <p:cNvPr id="11" name="Rectangle: Rounded Corners 10">
            <a:extLst>
              <a:ext uri="{FF2B5EF4-FFF2-40B4-BE49-F238E27FC236}">
                <a16:creationId xmlns:a16="http://schemas.microsoft.com/office/drawing/2014/main" id="{A26F4A28-7F21-46E7-8B1F-07050A25CAC7}"/>
              </a:ext>
            </a:extLst>
          </p:cNvPr>
          <p:cNvSpPr/>
          <p:nvPr/>
        </p:nvSpPr>
        <p:spPr>
          <a:xfrm>
            <a:off x="598047" y="1928718"/>
            <a:ext cx="4916488" cy="4427632"/>
          </a:xfrm>
          <a:prstGeom prst="roundRect">
            <a:avLst>
              <a:gd name="adj" fmla="val 9019"/>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6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Better and more inclusive research-removing obstacles to data sharing amongst research groups.</a:t>
            </a:r>
          </a:p>
          <a:p>
            <a:pPr marL="342900" indent="-342900" algn="just">
              <a:spcBef>
                <a:spcPts val="6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Transparency-data owner must offer information about the source, processing</a:t>
            </a:r>
          </a:p>
          <a:p>
            <a:pPr marL="342900" indent="-342900" algn="just">
              <a:spcBef>
                <a:spcPts val="6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Economical- saves resource expenses, eliminates unnecessary duplication of work and promotes the replication for validation of studies</a:t>
            </a:r>
          </a:p>
          <a:p>
            <a:pPr marL="342900" indent="-342900" algn="just">
              <a:spcBef>
                <a:spcPts val="6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The legitimacy of a number of tasks- the job of quality data generation becomes more acknowledged</a:t>
            </a:r>
          </a:p>
          <a:p>
            <a:pPr algn="just"/>
            <a:endParaRPr lang="en-US" dirty="0">
              <a:solidFill>
                <a:schemeClr val="tx1"/>
              </a:solidFill>
              <a:latin typeface="Times New Roman" panose="02020603050405020304" pitchFamily="18"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id="{FAAB72AC-8F4B-4C51-ACD9-527D7DF3DB83}"/>
              </a:ext>
            </a:extLst>
          </p:cNvPr>
          <p:cNvSpPr/>
          <p:nvPr/>
        </p:nvSpPr>
        <p:spPr>
          <a:xfrm>
            <a:off x="6677467" y="1928718"/>
            <a:ext cx="4492395" cy="4427632"/>
          </a:xfrm>
          <a:prstGeom prst="roundRect">
            <a:avLst>
              <a:gd name="adj" fmla="val 10655"/>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12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Accountability- Fair and unambiguous distribution of duties</a:t>
            </a:r>
          </a:p>
          <a:p>
            <a:pPr marL="342900" indent="-342900" algn="just">
              <a:spcBef>
                <a:spcPts val="12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Trust- accessible on the background of confidentiality between researchers and stakeholders</a:t>
            </a:r>
          </a:p>
          <a:p>
            <a:pPr marL="342900" indent="-342900" algn="just">
              <a:spcBef>
                <a:spcPts val="12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Benefit to the community: Data providers share data with community </a:t>
            </a:r>
          </a:p>
          <a:p>
            <a:pPr marL="342900" indent="-342900" algn="just">
              <a:spcBef>
                <a:spcPts val="12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Value addition to the health- aid in the development of safer technology and to enhance patient outcomes </a:t>
            </a:r>
          </a:p>
        </p:txBody>
      </p:sp>
    </p:spTree>
    <p:extLst>
      <p:ext uri="{BB962C8B-B14F-4D97-AF65-F5344CB8AC3E}">
        <p14:creationId xmlns:p14="http://schemas.microsoft.com/office/powerpoint/2010/main" val="3488134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6EDD3CD-7AAF-DDBA-4AB5-4451EC072935}"/>
              </a:ext>
            </a:extLst>
          </p:cNvPr>
          <p:cNvSpPr>
            <a:spLocks noGrp="1"/>
          </p:cNvSpPr>
          <p:nvPr>
            <p:ph type="sldNum" sz="quarter" idx="12"/>
          </p:nvPr>
        </p:nvSpPr>
        <p:spPr/>
        <p:txBody>
          <a:bodyPr/>
          <a:lstStyle/>
          <a:p>
            <a:fld id="{26AD20E6-394B-4DF0-96A5-9647FF39C943}" type="slidenum">
              <a:rPr lang="en-IN" smtClean="0"/>
              <a:t>2</a:t>
            </a:fld>
            <a:endParaRPr lang="en-IN"/>
          </a:p>
        </p:txBody>
      </p:sp>
      <p:pic>
        <p:nvPicPr>
          <p:cNvPr id="12" name="Picture 11">
            <a:extLst>
              <a:ext uri="{FF2B5EF4-FFF2-40B4-BE49-F238E27FC236}">
                <a16:creationId xmlns:a16="http://schemas.microsoft.com/office/drawing/2014/main" id="{E5307289-75E9-4631-AE85-EFE357FA81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970" y="1041009"/>
            <a:ext cx="3959773" cy="5816991"/>
          </a:xfrm>
          <a:prstGeom prst="rect">
            <a:avLst/>
          </a:prstGeom>
        </p:spPr>
      </p:pic>
      <p:sp>
        <p:nvSpPr>
          <p:cNvPr id="13" name="Title 1">
            <a:extLst>
              <a:ext uri="{FF2B5EF4-FFF2-40B4-BE49-F238E27FC236}">
                <a16:creationId xmlns:a16="http://schemas.microsoft.com/office/drawing/2014/main" id="{638F90EB-2A7A-4BB4-8D07-56FF9CBFF0EC}"/>
              </a:ext>
            </a:extLst>
          </p:cNvPr>
          <p:cNvSpPr txBox="1">
            <a:spLocks/>
          </p:cNvSpPr>
          <p:nvPr/>
        </p:nvSpPr>
        <p:spPr>
          <a:xfrm>
            <a:off x="641308" y="303475"/>
            <a:ext cx="10616381" cy="737534"/>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lang="en-IN" sz="3600" kern="1200" dirty="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3600" b="1" i="0" u="none" strike="noStrike" kern="1200" cap="none" spc="0" normalizeH="0" baseline="0" noProof="0" dirty="0">
                <a:ln>
                  <a:noFill/>
                </a:ln>
                <a:solidFill>
                  <a:sysClr val="window" lastClr="FFFFFF"/>
                </a:solidFill>
                <a:effectLst/>
                <a:uLnTx/>
                <a:uFillTx/>
                <a:latin typeface="Times New Roman"/>
                <a:ea typeface="+mj-ea"/>
                <a:cs typeface="+mj-cs"/>
              </a:rPr>
              <a:t>Screenshot of Approval</a:t>
            </a:r>
          </a:p>
        </p:txBody>
      </p:sp>
    </p:spTree>
    <p:extLst>
      <p:ext uri="{BB962C8B-B14F-4D97-AF65-F5344CB8AC3E}">
        <p14:creationId xmlns:p14="http://schemas.microsoft.com/office/powerpoint/2010/main" val="106189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AB9F7E8-E244-4A4B-895F-56C71DBC5776}"/>
              </a:ext>
            </a:extLst>
          </p:cNvPr>
          <p:cNvSpPr>
            <a:spLocks noGrp="1"/>
          </p:cNvSpPr>
          <p:nvPr>
            <p:ph type="sldNum" sz="quarter" idx="12"/>
          </p:nvPr>
        </p:nvSpPr>
        <p:spPr/>
        <p:txBody>
          <a:bodyPr/>
          <a:lstStyle/>
          <a:p>
            <a:fld id="{26AD20E6-394B-4DF0-96A5-9647FF39C943}" type="slidenum">
              <a:rPr lang="en-IN" smtClean="0"/>
              <a:t>20</a:t>
            </a:fld>
            <a:endParaRPr lang="en-IN"/>
          </a:p>
        </p:txBody>
      </p:sp>
      <p:sp>
        <p:nvSpPr>
          <p:cNvPr id="6" name="Rectangle: Rounded Corners 5">
            <a:extLst>
              <a:ext uri="{FF2B5EF4-FFF2-40B4-BE49-F238E27FC236}">
                <a16:creationId xmlns:a16="http://schemas.microsoft.com/office/drawing/2014/main" id="{2445F05B-2089-45A8-98EA-03E9904E9006}"/>
              </a:ext>
            </a:extLst>
          </p:cNvPr>
          <p:cNvSpPr/>
          <p:nvPr/>
        </p:nvSpPr>
        <p:spPr>
          <a:xfrm>
            <a:off x="1800256" y="427480"/>
            <a:ext cx="2075821" cy="551712"/>
          </a:xfrm>
          <a:prstGeom prst="roundRect">
            <a:avLst/>
          </a:prstGeom>
          <a:solidFill>
            <a:srgbClr val="002060"/>
          </a:solidFill>
        </p:spPr>
        <p:txBody>
          <a:bodyPr wrap="squar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Interoperability</a:t>
            </a:r>
          </a:p>
        </p:txBody>
      </p:sp>
      <p:sp>
        <p:nvSpPr>
          <p:cNvPr id="7" name="Rectangle: Rounded Corners 6">
            <a:extLst>
              <a:ext uri="{FF2B5EF4-FFF2-40B4-BE49-F238E27FC236}">
                <a16:creationId xmlns:a16="http://schemas.microsoft.com/office/drawing/2014/main" id="{20EF6964-0ECE-4724-97F8-CB7FB1513A9A}"/>
              </a:ext>
            </a:extLst>
          </p:cNvPr>
          <p:cNvSpPr/>
          <p:nvPr/>
        </p:nvSpPr>
        <p:spPr>
          <a:xfrm>
            <a:off x="7572689" y="427480"/>
            <a:ext cx="2075821" cy="551712"/>
          </a:xfrm>
          <a:prstGeom prst="roundRect">
            <a:avLst/>
          </a:prstGeom>
          <a:solidFill>
            <a:srgbClr val="002060"/>
          </a:solidFill>
        </p:spPr>
        <p:txBody>
          <a:bodyPr wrap="squar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Reusability</a:t>
            </a:r>
          </a:p>
        </p:txBody>
      </p:sp>
      <p:sp>
        <p:nvSpPr>
          <p:cNvPr id="8" name="Rectangle: Rounded Corners 7">
            <a:extLst>
              <a:ext uri="{FF2B5EF4-FFF2-40B4-BE49-F238E27FC236}">
                <a16:creationId xmlns:a16="http://schemas.microsoft.com/office/drawing/2014/main" id="{1AE390C4-DCA9-4146-8975-F42F8D98AEF6}"/>
              </a:ext>
            </a:extLst>
          </p:cNvPr>
          <p:cNvSpPr/>
          <p:nvPr/>
        </p:nvSpPr>
        <p:spPr>
          <a:xfrm>
            <a:off x="492797" y="1153551"/>
            <a:ext cx="5126839" cy="4725257"/>
          </a:xfrm>
          <a:prstGeom prst="roundRect">
            <a:avLst>
              <a:gd name="adj" fmla="val 8558"/>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6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Distribution of the benefits and opportunities- ensure that everyone has equal access to information and benefits from data, particularly with regard to deprived scientific or societal groups </a:t>
            </a:r>
          </a:p>
          <a:p>
            <a:pPr marL="342900" indent="-342900" algn="just">
              <a:spcBef>
                <a:spcPts val="6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Reproducibility- essential verification and replication of results. </a:t>
            </a:r>
          </a:p>
          <a:p>
            <a:pPr marL="342900" indent="-342900" algn="just">
              <a:spcBef>
                <a:spcPts val="6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Novelty- interoperability of data allows for a larger sample size which in turn paves the way for newer questions</a:t>
            </a:r>
          </a:p>
          <a:p>
            <a:pPr marL="342900" indent="-342900" algn="just">
              <a:spcBef>
                <a:spcPts val="600"/>
              </a:spcBef>
              <a:spcAft>
                <a:spcPts val="600"/>
              </a:spcAft>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Quality - improve the quality of findings.</a:t>
            </a:r>
          </a:p>
        </p:txBody>
      </p:sp>
      <p:sp>
        <p:nvSpPr>
          <p:cNvPr id="9" name="Rectangle: Rounded Corners 8">
            <a:extLst>
              <a:ext uri="{FF2B5EF4-FFF2-40B4-BE49-F238E27FC236}">
                <a16:creationId xmlns:a16="http://schemas.microsoft.com/office/drawing/2014/main" id="{99308F71-BAD5-4F0D-96CC-C2FD8F89E7D7}"/>
              </a:ext>
            </a:extLst>
          </p:cNvPr>
          <p:cNvSpPr/>
          <p:nvPr/>
        </p:nvSpPr>
        <p:spPr>
          <a:xfrm>
            <a:off x="6096000" y="1153551"/>
            <a:ext cx="5126839" cy="4725257"/>
          </a:xfrm>
          <a:prstGeom prst="roundRect">
            <a:avLst>
              <a:gd name="adj" fmla="val 10963"/>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spcBef>
                <a:spcPts val="600"/>
              </a:spcBef>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Reciprocity- </a:t>
            </a:r>
            <a:r>
              <a:rPr lang="en-US" dirty="0">
                <a:solidFill>
                  <a:schemeClr val="tx1"/>
                </a:solidFill>
              </a:rPr>
              <a:t>data providers, gain acknowledgement from the research community and/or the general public when they make their data reusable</a:t>
            </a:r>
            <a:endParaRPr lang="en-US" dirty="0">
              <a:solidFill>
                <a:schemeClr val="tx1"/>
              </a:solidFill>
              <a:latin typeface="Times New Roman" panose="02020603050405020304" pitchFamily="18" charset="0"/>
              <a:cs typeface="Times New Roman" panose="02020603050405020304" pitchFamily="18" charset="0"/>
            </a:endParaRPr>
          </a:p>
          <a:p>
            <a:pPr marL="342900" indent="-342900" algn="just">
              <a:spcBef>
                <a:spcPts val="600"/>
              </a:spcBef>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Benefit Sharing- several publications will result from the (re) usage of the same data.</a:t>
            </a:r>
          </a:p>
          <a:p>
            <a:pPr marL="342900" indent="-342900" algn="just">
              <a:spcBef>
                <a:spcPts val="600"/>
              </a:spcBef>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Non-maleficence- </a:t>
            </a:r>
            <a:r>
              <a:rPr lang="en-US" dirty="0">
                <a:solidFill>
                  <a:schemeClr val="tx1"/>
                </a:solidFill>
              </a:rPr>
              <a:t>preserve people's privacy and data</a:t>
            </a:r>
            <a:endParaRPr lang="en-US" dirty="0">
              <a:solidFill>
                <a:schemeClr val="tx1"/>
              </a:solidFill>
              <a:latin typeface="Times New Roman" panose="02020603050405020304" pitchFamily="18" charset="0"/>
              <a:cs typeface="Times New Roman" panose="02020603050405020304" pitchFamily="18" charset="0"/>
            </a:endParaRPr>
          </a:p>
          <a:p>
            <a:pPr marL="342900" indent="-342900" algn="just">
              <a:spcBef>
                <a:spcPts val="600"/>
              </a:spcBef>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Freedom of research - </a:t>
            </a:r>
            <a:r>
              <a:rPr lang="en-US" dirty="0">
                <a:solidFill>
                  <a:schemeClr val="tx1"/>
                </a:solidFill>
              </a:rPr>
              <a:t>enabling data to be reused for different research projects</a:t>
            </a:r>
          </a:p>
          <a:p>
            <a:pPr marL="342900" indent="-342900" algn="just">
              <a:spcBef>
                <a:spcPts val="600"/>
              </a:spcBef>
              <a:buFont typeface="Arial" panose="020B0604020202020204" pitchFamily="34" charset="0"/>
              <a:buChar char="•"/>
            </a:pPr>
            <a:r>
              <a:rPr lang="en-US" dirty="0">
                <a:solidFill>
                  <a:schemeClr val="tx1"/>
                </a:solidFill>
                <a:latin typeface="Times New Roman" panose="02020603050405020304" pitchFamily="18" charset="0"/>
                <a:cs typeface="Times New Roman" panose="02020603050405020304" pitchFamily="18" charset="0"/>
              </a:rPr>
              <a:t>Human dignity and autonomy- Freedom to provide consent for the data collection and sharing and the ability to withdraw consent at any point of time</a:t>
            </a:r>
          </a:p>
          <a:p>
            <a:pPr marL="342900" indent="-342900" algn="just">
              <a:spcBef>
                <a:spcPts val="600"/>
              </a:spcBef>
              <a:spcAft>
                <a:spcPts val="600"/>
              </a:spcAft>
              <a:buFont typeface="Arial" panose="020B0604020202020204" pitchFamily="34" charset="0"/>
              <a:buChar char="•"/>
            </a:pPr>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2491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373626" y="205945"/>
            <a:ext cx="11248103" cy="870825"/>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Discussion </a:t>
            </a:r>
          </a:p>
        </p:txBody>
      </p:sp>
      <p:sp>
        <p:nvSpPr>
          <p:cNvPr id="4" name="Slide Number Placeholder 3">
            <a:extLst>
              <a:ext uri="{FF2B5EF4-FFF2-40B4-BE49-F238E27FC236}">
                <a16:creationId xmlns:a16="http://schemas.microsoft.com/office/drawing/2014/main" id="{D1486BD3-7B28-3873-3378-A9DBB9E3B3DD}"/>
              </a:ext>
            </a:extLst>
          </p:cNvPr>
          <p:cNvSpPr>
            <a:spLocks noGrp="1"/>
          </p:cNvSpPr>
          <p:nvPr>
            <p:ph type="sldNum" sz="quarter" idx="12"/>
          </p:nvPr>
        </p:nvSpPr>
        <p:spPr>
          <a:xfrm>
            <a:off x="8878529" y="6356111"/>
            <a:ext cx="2743200" cy="365125"/>
          </a:xfrm>
        </p:spPr>
        <p:txBody>
          <a:bodyPr/>
          <a:lstStyle/>
          <a:p>
            <a:fld id="{26AD20E6-394B-4DF0-96A5-9647FF39C943}" type="slidenum">
              <a:rPr lang="en-IN" smtClean="0"/>
              <a:t>21</a:t>
            </a:fld>
            <a:endParaRPr lang="en-IN" dirty="0"/>
          </a:p>
        </p:txBody>
      </p:sp>
      <p:sp>
        <p:nvSpPr>
          <p:cNvPr id="8" name="TextBox 7">
            <a:extLst>
              <a:ext uri="{FF2B5EF4-FFF2-40B4-BE49-F238E27FC236}">
                <a16:creationId xmlns:a16="http://schemas.microsoft.com/office/drawing/2014/main" id="{B6BA48DF-89E2-46AB-80F7-014763EBFCF3}"/>
              </a:ext>
            </a:extLst>
          </p:cNvPr>
          <p:cNvSpPr txBox="1"/>
          <p:nvPr/>
        </p:nvSpPr>
        <p:spPr>
          <a:xfrm>
            <a:off x="6300133" y="6138784"/>
            <a:ext cx="4559261" cy="400110"/>
          </a:xfrm>
          <a:prstGeom prst="rect">
            <a:avLst/>
          </a:prstGeom>
          <a:solidFill>
            <a:schemeClr val="accent5">
              <a:lumMod val="20000"/>
              <a:lumOff val="80000"/>
            </a:schemeClr>
          </a:solidFill>
        </p:spPr>
        <p:txBody>
          <a:bodyPr wrap="none">
            <a:spAutoFit/>
          </a:bodyPr>
          <a:lstStyle>
            <a:defPPr>
              <a:defRPr lang="en-US"/>
            </a:defPPr>
            <a:lvl1pPr>
              <a:defRPr sz="2000">
                <a:latin typeface="Times New Roman" panose="02020603050405020304" pitchFamily="18" charset="0"/>
                <a:ea typeface="Times New Roman" panose="02020603050405020304" pitchFamily="18" charset="0"/>
              </a:defRPr>
            </a:lvl1pPr>
          </a:lstStyle>
          <a:p>
            <a:r>
              <a:rPr lang="en-US" dirty="0"/>
              <a:t>Barriers in data usability </a:t>
            </a:r>
            <a:r>
              <a:rPr lang="en-US" sz="1800" i="1" dirty="0"/>
              <a:t>(Source: </a:t>
            </a:r>
            <a:r>
              <a:rPr lang="en-US" sz="1800" i="1" dirty="0" err="1"/>
              <a:t>Elucidata</a:t>
            </a:r>
            <a:r>
              <a:rPr lang="en-US" sz="1800" i="1" dirty="0"/>
              <a:t>)</a:t>
            </a:r>
            <a:endParaRPr lang="en-US" i="1" dirty="0"/>
          </a:p>
        </p:txBody>
      </p:sp>
      <p:sp>
        <p:nvSpPr>
          <p:cNvPr id="9" name="TextBox 8">
            <a:extLst>
              <a:ext uri="{FF2B5EF4-FFF2-40B4-BE49-F238E27FC236}">
                <a16:creationId xmlns:a16="http://schemas.microsoft.com/office/drawing/2014/main" id="{0BD5E366-9F91-4C07-9B08-33EA0228F2BD}"/>
              </a:ext>
            </a:extLst>
          </p:cNvPr>
          <p:cNvSpPr txBox="1"/>
          <p:nvPr/>
        </p:nvSpPr>
        <p:spPr>
          <a:xfrm>
            <a:off x="373626" y="1159006"/>
            <a:ext cx="5162843" cy="584775"/>
          </a:xfrm>
          <a:prstGeom prst="rect">
            <a:avLst/>
          </a:prstGeom>
          <a:noFill/>
        </p:spPr>
        <p:txBody>
          <a:bodyPr wrap="square" rtlCol="0">
            <a:spAutoFit/>
          </a:bodyPr>
          <a:lstStyle/>
          <a:p>
            <a:r>
              <a:rPr lang="en-US" sz="3200" b="1" dirty="0">
                <a:solidFill>
                  <a:srgbClr val="0070C0"/>
                </a:solidFill>
                <a:latin typeface="Times New Roman" panose="02020603050405020304" pitchFamily="18" charset="0"/>
                <a:cs typeface="Times New Roman" panose="02020603050405020304" pitchFamily="18" charset="0"/>
              </a:rPr>
              <a:t>Pain points in data usability</a:t>
            </a:r>
          </a:p>
        </p:txBody>
      </p:sp>
      <p:pic>
        <p:nvPicPr>
          <p:cNvPr id="13" name="Picture 12">
            <a:extLst>
              <a:ext uri="{FF2B5EF4-FFF2-40B4-BE49-F238E27FC236}">
                <a16:creationId xmlns:a16="http://schemas.microsoft.com/office/drawing/2014/main" id="{602A6C9B-7DA0-4B84-B590-2F68E7B3EC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3597" y="1880632"/>
            <a:ext cx="7359499" cy="3985990"/>
          </a:xfrm>
          <a:prstGeom prst="rect">
            <a:avLst/>
          </a:prstGeom>
        </p:spPr>
      </p:pic>
      <p:sp>
        <p:nvSpPr>
          <p:cNvPr id="16" name="TextBox 15">
            <a:extLst>
              <a:ext uri="{FF2B5EF4-FFF2-40B4-BE49-F238E27FC236}">
                <a16:creationId xmlns:a16="http://schemas.microsoft.com/office/drawing/2014/main" id="{6AA1FE6E-1E93-4F8F-8C50-FE68406794DF}"/>
              </a:ext>
            </a:extLst>
          </p:cNvPr>
          <p:cNvSpPr txBox="1"/>
          <p:nvPr/>
        </p:nvSpPr>
        <p:spPr>
          <a:xfrm>
            <a:off x="373626" y="1969122"/>
            <a:ext cx="4114800" cy="4475479"/>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lvl1pPr marL="228600" indent="-228600" algn="just">
              <a:lnSpc>
                <a:spcPct val="150000"/>
              </a:lnSpc>
              <a:spcBef>
                <a:spcPts val="1000"/>
              </a:spcBef>
              <a:spcAft>
                <a:spcPts val="600"/>
              </a:spcAft>
              <a:buFont typeface="Arial" panose="020B0604020202020204" pitchFamily="34" charset="0"/>
              <a:buChar char="•"/>
              <a:defRPr sz="2000">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25000"/>
              </a:lnSpc>
              <a:spcBef>
                <a:spcPts val="600"/>
              </a:spcBef>
            </a:pPr>
            <a:r>
              <a:rPr lang="en-US" dirty="0"/>
              <a:t>Lack of metadata annotations prevents data reuse and affect the findability of relevant data</a:t>
            </a:r>
          </a:p>
          <a:p>
            <a:pPr>
              <a:lnSpc>
                <a:spcPct val="125000"/>
              </a:lnSpc>
              <a:spcBef>
                <a:spcPts val="600"/>
              </a:spcBef>
            </a:pPr>
            <a:r>
              <a:rPr lang="en-US" dirty="0">
                <a:solidFill>
                  <a:srgbClr val="002060"/>
                </a:solidFill>
              </a:rPr>
              <a:t>Inconsistent data schema and processing reduce interoperability and reusability</a:t>
            </a:r>
          </a:p>
          <a:p>
            <a:pPr>
              <a:lnSpc>
                <a:spcPct val="125000"/>
              </a:lnSpc>
              <a:spcBef>
                <a:spcPts val="600"/>
              </a:spcBef>
            </a:pPr>
            <a:r>
              <a:rPr lang="en-US" dirty="0"/>
              <a:t>Lack of infrastructure to process raw data at scale</a:t>
            </a:r>
          </a:p>
          <a:p>
            <a:pPr>
              <a:lnSpc>
                <a:spcPct val="125000"/>
              </a:lnSpc>
              <a:spcBef>
                <a:spcPts val="600"/>
              </a:spcBef>
            </a:pPr>
            <a:r>
              <a:rPr lang="en-US" dirty="0">
                <a:solidFill>
                  <a:srgbClr val="002060"/>
                </a:solidFill>
              </a:rPr>
              <a:t>Data is in silos, hampering accessibility</a:t>
            </a:r>
          </a:p>
          <a:p>
            <a:pPr>
              <a:lnSpc>
                <a:spcPct val="125000"/>
              </a:lnSpc>
              <a:spcBef>
                <a:spcPts val="600"/>
              </a:spcBef>
            </a:pPr>
            <a:endParaRPr lang="en-US" dirty="0"/>
          </a:p>
        </p:txBody>
      </p:sp>
    </p:spTree>
    <p:extLst>
      <p:ext uri="{BB962C8B-B14F-4D97-AF65-F5344CB8AC3E}">
        <p14:creationId xmlns:p14="http://schemas.microsoft.com/office/powerpoint/2010/main" val="34656630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59676-68AE-B31D-2B17-777B3CE4CB84}"/>
              </a:ext>
            </a:extLst>
          </p:cNvPr>
          <p:cNvSpPr>
            <a:spLocks noGrp="1"/>
          </p:cNvSpPr>
          <p:nvPr>
            <p:ph type="title"/>
          </p:nvPr>
        </p:nvSpPr>
        <p:spPr>
          <a:xfrm>
            <a:off x="838200" y="365126"/>
            <a:ext cx="10515600" cy="824578"/>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Polly</a:t>
            </a:r>
          </a:p>
        </p:txBody>
      </p:sp>
      <p:sp>
        <p:nvSpPr>
          <p:cNvPr id="3" name="Content Placeholder 2">
            <a:extLst>
              <a:ext uri="{FF2B5EF4-FFF2-40B4-BE49-F238E27FC236}">
                <a16:creationId xmlns:a16="http://schemas.microsoft.com/office/drawing/2014/main" id="{069AE405-828D-19A8-A3BF-17A9B1F9E370}"/>
              </a:ext>
            </a:extLst>
          </p:cNvPr>
          <p:cNvSpPr>
            <a:spLocks noGrp="1"/>
          </p:cNvSpPr>
          <p:nvPr>
            <p:ph idx="1"/>
          </p:nvPr>
        </p:nvSpPr>
        <p:spPr>
          <a:xfrm>
            <a:off x="838200" y="1338181"/>
            <a:ext cx="10515600" cy="2090819"/>
          </a:xfrm>
          <a:solidFill>
            <a:schemeClr val="accent3">
              <a:lumMod val="20000"/>
              <a:lumOff val="80000"/>
            </a:schemeClr>
          </a:solidFill>
          <a:ln>
            <a:solidFill>
              <a:srgbClr val="002060"/>
            </a:solidFill>
            <a:prstDash val="dash"/>
          </a:ln>
        </p:spPr>
        <p:txBody>
          <a:bodyPr vert="horz" lIns="91440" tIns="45720" rIns="91440" bIns="45720" rtlCol="0">
            <a:normAutofit/>
          </a:bodyPr>
          <a:lstStyle/>
          <a:p>
            <a:pPr algn="just">
              <a:lnSpc>
                <a:spcPct val="135000"/>
              </a:lnSpc>
              <a:spcBef>
                <a:spcPts val="600"/>
              </a:spcBef>
              <a:spcAft>
                <a:spcPts val="600"/>
              </a:spcAft>
            </a:pPr>
            <a:r>
              <a:rPr lang="en-US" sz="2000" dirty="0">
                <a:solidFill>
                  <a:srgbClr val="002060"/>
                </a:solidFill>
                <a:latin typeface="Times New Roman" panose="02020603050405020304" pitchFamily="18" charset="0"/>
                <a:cs typeface="Times New Roman" panose="02020603050405020304" pitchFamily="18" charset="0"/>
              </a:rPr>
              <a:t>SaaS platform </a:t>
            </a:r>
          </a:p>
          <a:p>
            <a:pPr algn="just">
              <a:lnSpc>
                <a:spcPct val="135000"/>
              </a:lnSpc>
              <a:spcBef>
                <a:spcPts val="600"/>
              </a:spcBef>
              <a:spcAft>
                <a:spcPts val="600"/>
              </a:spcAft>
            </a:pPr>
            <a:r>
              <a:rPr lang="en-US" sz="2000" dirty="0">
                <a:latin typeface="Times New Roman" panose="02020603050405020304" pitchFamily="18" charset="0"/>
                <a:cs typeface="Times New Roman" panose="02020603050405020304" pitchFamily="18" charset="0"/>
              </a:rPr>
              <a:t>Polly is a cloud platform which gathers and stores public or premium biomedical data; the data is stored in curated form, which allows users to access and analyze highly curated, structured, harmonized data using either application (GUI) or coding (Polly Python). </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55A2AEE-BCF7-2356-2A0D-334825D425B5}"/>
              </a:ext>
            </a:extLst>
          </p:cNvPr>
          <p:cNvSpPr>
            <a:spLocks noGrp="1"/>
          </p:cNvSpPr>
          <p:nvPr>
            <p:ph type="sldNum" sz="quarter" idx="12"/>
          </p:nvPr>
        </p:nvSpPr>
        <p:spPr/>
        <p:txBody>
          <a:bodyPr/>
          <a:lstStyle/>
          <a:p>
            <a:fld id="{26AD20E6-394B-4DF0-96A5-9647FF39C943}" type="slidenum">
              <a:rPr lang="en-IN" smtClean="0"/>
              <a:t>22</a:t>
            </a:fld>
            <a:endParaRPr lang="en-IN"/>
          </a:p>
        </p:txBody>
      </p:sp>
      <p:sp>
        <p:nvSpPr>
          <p:cNvPr id="7" name="Oval 6">
            <a:extLst>
              <a:ext uri="{FF2B5EF4-FFF2-40B4-BE49-F238E27FC236}">
                <a16:creationId xmlns:a16="http://schemas.microsoft.com/office/drawing/2014/main" id="{2B08DC24-DF1E-4756-91B3-ADACE85AD49A}"/>
              </a:ext>
            </a:extLst>
          </p:cNvPr>
          <p:cNvSpPr/>
          <p:nvPr/>
        </p:nvSpPr>
        <p:spPr>
          <a:xfrm>
            <a:off x="4627760" y="4280677"/>
            <a:ext cx="1842867" cy="1645921"/>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Narrow" panose="020B0606020202030204" pitchFamily="34" charset="0"/>
              </a:rPr>
              <a:t>Curated, ML-ready biomedical data </a:t>
            </a:r>
          </a:p>
        </p:txBody>
      </p:sp>
      <p:sp>
        <p:nvSpPr>
          <p:cNvPr id="8" name="Rectangle: Rounded Corners 7">
            <a:extLst>
              <a:ext uri="{FF2B5EF4-FFF2-40B4-BE49-F238E27FC236}">
                <a16:creationId xmlns:a16="http://schemas.microsoft.com/office/drawing/2014/main" id="{881CF6A4-58B9-4056-82F4-6BDCCCE833D3}"/>
              </a:ext>
            </a:extLst>
          </p:cNvPr>
          <p:cNvSpPr/>
          <p:nvPr/>
        </p:nvSpPr>
        <p:spPr>
          <a:xfrm>
            <a:off x="8071234" y="3752507"/>
            <a:ext cx="1842867" cy="5627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Narrow" panose="020B0606020202030204" pitchFamily="34" charset="0"/>
              </a:rPr>
              <a:t>Public sources </a:t>
            </a:r>
          </a:p>
        </p:txBody>
      </p:sp>
      <p:sp>
        <p:nvSpPr>
          <p:cNvPr id="9" name="Rectangle: Rounded Corners 8">
            <a:extLst>
              <a:ext uri="{FF2B5EF4-FFF2-40B4-BE49-F238E27FC236}">
                <a16:creationId xmlns:a16="http://schemas.microsoft.com/office/drawing/2014/main" id="{73C7E098-0688-46E3-8E68-08A1746C419D}"/>
              </a:ext>
            </a:extLst>
          </p:cNvPr>
          <p:cNvSpPr/>
          <p:nvPr/>
        </p:nvSpPr>
        <p:spPr>
          <a:xfrm>
            <a:off x="8069262" y="4818756"/>
            <a:ext cx="1842867" cy="5627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Narrow" panose="020B0606020202030204" pitchFamily="34" charset="0"/>
              </a:rPr>
              <a:t>Proprietary sources</a:t>
            </a:r>
          </a:p>
        </p:txBody>
      </p:sp>
      <p:sp>
        <p:nvSpPr>
          <p:cNvPr id="10" name="Rectangle: Rounded Corners 9">
            <a:extLst>
              <a:ext uri="{FF2B5EF4-FFF2-40B4-BE49-F238E27FC236}">
                <a16:creationId xmlns:a16="http://schemas.microsoft.com/office/drawing/2014/main" id="{A88C7A24-EB3D-4342-A294-1B8F4A102D28}"/>
              </a:ext>
            </a:extLst>
          </p:cNvPr>
          <p:cNvSpPr/>
          <p:nvPr/>
        </p:nvSpPr>
        <p:spPr>
          <a:xfrm>
            <a:off x="8069262" y="5926598"/>
            <a:ext cx="1842867" cy="5627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Narrow" panose="020B0606020202030204" pitchFamily="34" charset="0"/>
              </a:rPr>
              <a:t>Premium Data</a:t>
            </a:r>
          </a:p>
        </p:txBody>
      </p:sp>
      <p:sp>
        <p:nvSpPr>
          <p:cNvPr id="11" name="Rectangle: Rounded Corners 10">
            <a:extLst>
              <a:ext uri="{FF2B5EF4-FFF2-40B4-BE49-F238E27FC236}">
                <a16:creationId xmlns:a16="http://schemas.microsoft.com/office/drawing/2014/main" id="{75931206-3718-4639-B817-257F62BD9CE3}"/>
              </a:ext>
            </a:extLst>
          </p:cNvPr>
          <p:cNvSpPr/>
          <p:nvPr/>
        </p:nvSpPr>
        <p:spPr>
          <a:xfrm>
            <a:off x="1154262" y="4841448"/>
            <a:ext cx="1842867" cy="562708"/>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Arial Narrow" panose="020B0606020202030204" pitchFamily="34" charset="0"/>
              </a:rPr>
              <a:t>Researchers</a:t>
            </a:r>
          </a:p>
        </p:txBody>
      </p:sp>
      <p:sp>
        <p:nvSpPr>
          <p:cNvPr id="15" name="Arrow: Right 14">
            <a:extLst>
              <a:ext uri="{FF2B5EF4-FFF2-40B4-BE49-F238E27FC236}">
                <a16:creationId xmlns:a16="http://schemas.microsoft.com/office/drawing/2014/main" id="{4DE7906C-628F-429B-AFA0-C58E58770411}"/>
              </a:ext>
            </a:extLst>
          </p:cNvPr>
          <p:cNvSpPr/>
          <p:nvPr/>
        </p:nvSpPr>
        <p:spPr>
          <a:xfrm>
            <a:off x="3167127" y="4907807"/>
            <a:ext cx="1322632" cy="394116"/>
          </a:xfrm>
          <a:prstGeom prst="rightArrow">
            <a:avLst>
              <a:gd name="adj1" fmla="val 29587"/>
              <a:gd name="adj2" fmla="val 8674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Arial Narrow" panose="020B0606020202030204" pitchFamily="34" charset="0"/>
            </a:endParaRPr>
          </a:p>
        </p:txBody>
      </p:sp>
      <p:sp>
        <p:nvSpPr>
          <p:cNvPr id="16" name="Arrow: Right 15">
            <a:extLst>
              <a:ext uri="{FF2B5EF4-FFF2-40B4-BE49-F238E27FC236}">
                <a16:creationId xmlns:a16="http://schemas.microsoft.com/office/drawing/2014/main" id="{70613B38-716A-437D-B6A7-6AEAEB0D2508}"/>
              </a:ext>
            </a:extLst>
          </p:cNvPr>
          <p:cNvSpPr/>
          <p:nvPr/>
        </p:nvSpPr>
        <p:spPr>
          <a:xfrm flipH="1">
            <a:off x="6608628" y="4903052"/>
            <a:ext cx="1322632" cy="394116"/>
          </a:xfrm>
          <a:prstGeom prst="rightArrow">
            <a:avLst>
              <a:gd name="adj1" fmla="val 29587"/>
              <a:gd name="adj2" fmla="val 8674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Arial Narrow" panose="020B0606020202030204" pitchFamily="34" charset="0"/>
            </a:endParaRPr>
          </a:p>
        </p:txBody>
      </p:sp>
      <p:sp>
        <p:nvSpPr>
          <p:cNvPr id="17" name="Arrow: Right 16">
            <a:extLst>
              <a:ext uri="{FF2B5EF4-FFF2-40B4-BE49-F238E27FC236}">
                <a16:creationId xmlns:a16="http://schemas.microsoft.com/office/drawing/2014/main" id="{52388F9A-9B39-4A3C-AB9D-DEEAC3962E1C}"/>
              </a:ext>
            </a:extLst>
          </p:cNvPr>
          <p:cNvSpPr/>
          <p:nvPr/>
        </p:nvSpPr>
        <p:spPr>
          <a:xfrm rot="20132016" flipH="1">
            <a:off x="6630858" y="4138487"/>
            <a:ext cx="1322632" cy="394116"/>
          </a:xfrm>
          <a:prstGeom prst="rightArrow">
            <a:avLst>
              <a:gd name="adj1" fmla="val 29587"/>
              <a:gd name="adj2" fmla="val 8674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Arial Narrow" panose="020B0606020202030204" pitchFamily="34" charset="0"/>
            </a:endParaRPr>
          </a:p>
        </p:txBody>
      </p:sp>
      <p:sp>
        <p:nvSpPr>
          <p:cNvPr id="18" name="Arrow: Right 17">
            <a:extLst>
              <a:ext uri="{FF2B5EF4-FFF2-40B4-BE49-F238E27FC236}">
                <a16:creationId xmlns:a16="http://schemas.microsoft.com/office/drawing/2014/main" id="{F449ED81-CFD5-4A87-875C-B06098F717C7}"/>
              </a:ext>
            </a:extLst>
          </p:cNvPr>
          <p:cNvSpPr/>
          <p:nvPr/>
        </p:nvSpPr>
        <p:spPr>
          <a:xfrm rot="1433472" flipH="1">
            <a:off x="6608283" y="5663962"/>
            <a:ext cx="1364845" cy="386895"/>
          </a:xfrm>
          <a:prstGeom prst="rightArrow">
            <a:avLst>
              <a:gd name="adj1" fmla="val 29587"/>
              <a:gd name="adj2" fmla="val 86742"/>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latin typeface="Arial Narrow" panose="020B0606020202030204" pitchFamily="34" charset="0"/>
            </a:endParaRPr>
          </a:p>
        </p:txBody>
      </p:sp>
    </p:spTree>
    <p:extLst>
      <p:ext uri="{BB962C8B-B14F-4D97-AF65-F5344CB8AC3E}">
        <p14:creationId xmlns:p14="http://schemas.microsoft.com/office/powerpoint/2010/main" val="238836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FA8711-E719-4835-818B-51332E590B38}"/>
              </a:ext>
            </a:extLst>
          </p:cNvPr>
          <p:cNvSpPr>
            <a:spLocks noGrp="1"/>
          </p:cNvSpPr>
          <p:nvPr>
            <p:ph type="sldNum" sz="quarter" idx="12"/>
          </p:nvPr>
        </p:nvSpPr>
        <p:spPr/>
        <p:txBody>
          <a:bodyPr/>
          <a:lstStyle/>
          <a:p>
            <a:fld id="{26AD20E6-394B-4DF0-96A5-9647FF39C943}" type="slidenum">
              <a:rPr lang="en-IN" smtClean="0"/>
              <a:t>23</a:t>
            </a:fld>
            <a:endParaRPr lang="en-IN"/>
          </a:p>
        </p:txBody>
      </p:sp>
      <p:sp>
        <p:nvSpPr>
          <p:cNvPr id="11" name="Rectangle 10">
            <a:extLst>
              <a:ext uri="{FF2B5EF4-FFF2-40B4-BE49-F238E27FC236}">
                <a16:creationId xmlns:a16="http://schemas.microsoft.com/office/drawing/2014/main" id="{5342F49E-56D0-4853-95A7-3208BEC1AE63}"/>
              </a:ext>
            </a:extLst>
          </p:cNvPr>
          <p:cNvSpPr/>
          <p:nvPr/>
        </p:nvSpPr>
        <p:spPr>
          <a:xfrm>
            <a:off x="396902" y="1855670"/>
            <a:ext cx="3548103" cy="2506840"/>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228600" indent="-228600" algn="just">
              <a:lnSpc>
                <a:spcPct val="150000"/>
              </a:lnSpc>
              <a:spcBef>
                <a:spcPts val="1000"/>
              </a:spcBef>
              <a:spcAft>
                <a:spcPts val="600"/>
              </a:spcAft>
              <a:buFont typeface="Arial" panose="020B0604020202020204" pitchFamily="34" charset="0"/>
              <a:buChar char="•"/>
            </a:pPr>
            <a:r>
              <a:rPr lang="en-US" sz="2000" b="1" dirty="0">
                <a:solidFill>
                  <a:srgbClr val="002060"/>
                </a:solidFill>
                <a:latin typeface="Times New Roman" panose="02020603050405020304" pitchFamily="18" charset="0"/>
                <a:cs typeface="Times New Roman" panose="02020603050405020304" pitchFamily="18" charset="0"/>
              </a:rPr>
              <a:t>Ingest</a:t>
            </a:r>
          </a:p>
          <a:p>
            <a:pPr marL="228600" indent="-228600" algn="just">
              <a:lnSpc>
                <a:spcPct val="150000"/>
              </a:lnSpc>
              <a:spcBef>
                <a:spcPts val="1000"/>
              </a:spcBef>
              <a:spcAft>
                <a:spcPts val="600"/>
              </a:spcAft>
              <a:buFont typeface="Arial" panose="020B0604020202020204" pitchFamily="34" charset="0"/>
              <a:buChar char="•"/>
            </a:pPr>
            <a:r>
              <a:rPr lang="en-US" sz="2000" b="1" dirty="0">
                <a:solidFill>
                  <a:srgbClr val="002060"/>
                </a:solidFill>
                <a:latin typeface="Times New Roman" panose="02020603050405020304" pitchFamily="18" charset="0"/>
                <a:cs typeface="Times New Roman" panose="02020603050405020304" pitchFamily="18" charset="0"/>
              </a:rPr>
              <a:t>Discover</a:t>
            </a:r>
          </a:p>
          <a:p>
            <a:pPr marL="228600" indent="-228600" algn="just">
              <a:lnSpc>
                <a:spcPct val="150000"/>
              </a:lnSpc>
              <a:spcBef>
                <a:spcPts val="1000"/>
              </a:spcBef>
              <a:spcAft>
                <a:spcPts val="600"/>
              </a:spcAft>
              <a:buFont typeface="Arial" panose="020B0604020202020204" pitchFamily="34" charset="0"/>
              <a:buChar char="•"/>
            </a:pPr>
            <a:r>
              <a:rPr lang="en-US" sz="2000" b="1" dirty="0">
                <a:solidFill>
                  <a:srgbClr val="002060"/>
                </a:solidFill>
                <a:latin typeface="Times New Roman" panose="02020603050405020304" pitchFamily="18" charset="0"/>
                <a:cs typeface="Times New Roman" panose="02020603050405020304" pitchFamily="18" charset="0"/>
              </a:rPr>
              <a:t>Enrich and Analyze</a:t>
            </a:r>
          </a:p>
          <a:p>
            <a:pPr marL="228600" indent="-228600" algn="just">
              <a:lnSpc>
                <a:spcPct val="150000"/>
              </a:lnSpc>
              <a:spcBef>
                <a:spcPts val="1000"/>
              </a:spcBef>
              <a:spcAft>
                <a:spcPts val="600"/>
              </a:spcAft>
              <a:buFont typeface="Arial" panose="020B0604020202020204" pitchFamily="34" charset="0"/>
              <a:buChar char="•"/>
            </a:pPr>
            <a:r>
              <a:rPr lang="en-US" sz="2000" b="1" dirty="0">
                <a:solidFill>
                  <a:srgbClr val="002060"/>
                </a:solidFill>
                <a:latin typeface="Times New Roman" panose="02020603050405020304" pitchFamily="18" charset="0"/>
                <a:cs typeface="Times New Roman" panose="02020603050405020304" pitchFamily="18" charset="0"/>
              </a:rPr>
              <a:t>Communicate</a:t>
            </a:r>
          </a:p>
        </p:txBody>
      </p:sp>
      <p:sp>
        <p:nvSpPr>
          <p:cNvPr id="2" name="TextBox 1">
            <a:extLst>
              <a:ext uri="{FF2B5EF4-FFF2-40B4-BE49-F238E27FC236}">
                <a16:creationId xmlns:a16="http://schemas.microsoft.com/office/drawing/2014/main" id="{364688C1-CCFE-43AC-AB44-03E4319F379D}"/>
              </a:ext>
            </a:extLst>
          </p:cNvPr>
          <p:cNvSpPr txBox="1"/>
          <p:nvPr/>
        </p:nvSpPr>
        <p:spPr>
          <a:xfrm>
            <a:off x="6569772" y="6338857"/>
            <a:ext cx="4345271" cy="400110"/>
          </a:xfrm>
          <a:prstGeom prst="rect">
            <a:avLst/>
          </a:prstGeom>
          <a:solidFill>
            <a:schemeClr val="accent5">
              <a:lumMod val="20000"/>
              <a:lumOff val="80000"/>
            </a:schemeClr>
          </a:solidFill>
        </p:spPr>
        <p:txBody>
          <a:bodyPr wrap="none">
            <a:spAutoFit/>
          </a:bodyPr>
          <a:lstStyle>
            <a:defPPr>
              <a:defRPr lang="en-US"/>
            </a:defPPr>
            <a:lvl1pPr>
              <a:defRPr sz="2000">
                <a:latin typeface="Times New Roman" panose="02020603050405020304" pitchFamily="18" charset="0"/>
                <a:ea typeface="Times New Roman" panose="02020603050405020304" pitchFamily="18" charset="0"/>
              </a:defRPr>
            </a:lvl1pPr>
          </a:lstStyle>
          <a:p>
            <a:r>
              <a:rPr lang="en-US" dirty="0"/>
              <a:t>IDEATE Framework </a:t>
            </a:r>
            <a:r>
              <a:rPr lang="en-US" sz="1800" i="1" dirty="0"/>
              <a:t>(Source: </a:t>
            </a:r>
            <a:r>
              <a:rPr lang="en-US" sz="1800" i="1" dirty="0" err="1"/>
              <a:t>Elucidata</a:t>
            </a:r>
            <a:r>
              <a:rPr lang="en-US" sz="1800" i="1" dirty="0"/>
              <a:t>)</a:t>
            </a:r>
            <a:endParaRPr lang="en-US" i="1" dirty="0"/>
          </a:p>
        </p:txBody>
      </p:sp>
      <p:pic>
        <p:nvPicPr>
          <p:cNvPr id="7" name="Picture 6">
            <a:extLst>
              <a:ext uri="{FF2B5EF4-FFF2-40B4-BE49-F238E27FC236}">
                <a16:creationId xmlns:a16="http://schemas.microsoft.com/office/drawing/2014/main" id="{809F22A2-DB06-4A6A-8BC7-B2BBCF39D2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7657" y="351693"/>
            <a:ext cx="5709499" cy="6004658"/>
          </a:xfrm>
          <a:prstGeom prst="rect">
            <a:avLst/>
          </a:prstGeom>
        </p:spPr>
      </p:pic>
      <p:sp>
        <p:nvSpPr>
          <p:cNvPr id="6" name="TextBox 5">
            <a:extLst>
              <a:ext uri="{FF2B5EF4-FFF2-40B4-BE49-F238E27FC236}">
                <a16:creationId xmlns:a16="http://schemas.microsoft.com/office/drawing/2014/main" id="{14C9A409-2FA5-4FA1-A957-F400FD675C50}"/>
              </a:ext>
            </a:extLst>
          </p:cNvPr>
          <p:cNvSpPr txBox="1"/>
          <p:nvPr/>
        </p:nvSpPr>
        <p:spPr>
          <a:xfrm>
            <a:off x="300564" y="215979"/>
            <a:ext cx="5795436" cy="849550"/>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defPPr>
              <a:defRPr lang="en-US"/>
            </a:defPPr>
            <a:lvl1pPr marR="0" lvl="0" indent="0" fontAlgn="auto">
              <a:lnSpc>
                <a:spcPct val="90000"/>
              </a:lnSpc>
              <a:spcBef>
                <a:spcPct val="0"/>
              </a:spcBef>
              <a:spcAft>
                <a:spcPts val="0"/>
              </a:spcAft>
              <a:buClrTx/>
              <a:buSzTx/>
              <a:buFontTx/>
              <a:buNone/>
              <a:tabLst/>
              <a:defRPr kumimoji="0" sz="3600" b="1" i="0" u="none" strike="noStrike" cap="none" spc="0" normalizeH="0" baseline="0">
                <a:ln>
                  <a:noFill/>
                </a:ln>
                <a:solidFill>
                  <a:sysClr val="window" lastClr="FFFFFF"/>
                </a:solidFill>
                <a:effectLst/>
                <a:uLnTx/>
                <a:uFillTx/>
                <a:latin typeface="Times New Roman"/>
                <a:ea typeface="+mj-ea"/>
                <a:cs typeface="+mj-cs"/>
              </a:defRPr>
            </a:lvl1pPr>
          </a:lstStyle>
          <a:p>
            <a:r>
              <a:rPr lang="en-US" dirty="0"/>
              <a:t>IDEATE Framework</a:t>
            </a:r>
          </a:p>
        </p:txBody>
      </p:sp>
    </p:spTree>
    <p:extLst>
      <p:ext uri="{BB962C8B-B14F-4D97-AF65-F5344CB8AC3E}">
        <p14:creationId xmlns:p14="http://schemas.microsoft.com/office/powerpoint/2010/main" val="21403517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8A8CA11-41B7-4207-A6F2-5CF488ABFD90}"/>
              </a:ext>
            </a:extLst>
          </p:cNvPr>
          <p:cNvSpPr>
            <a:spLocks noGrp="1"/>
          </p:cNvSpPr>
          <p:nvPr>
            <p:ph type="sldNum" sz="quarter" idx="12"/>
          </p:nvPr>
        </p:nvSpPr>
        <p:spPr/>
        <p:txBody>
          <a:bodyPr/>
          <a:lstStyle/>
          <a:p>
            <a:fld id="{26AD20E6-394B-4DF0-96A5-9647FF39C943}" type="slidenum">
              <a:rPr lang="en-IN" smtClean="0"/>
              <a:t>24</a:t>
            </a:fld>
            <a:endParaRPr lang="en-IN"/>
          </a:p>
        </p:txBody>
      </p:sp>
      <p:sp>
        <p:nvSpPr>
          <p:cNvPr id="6" name="Rectangle 5">
            <a:extLst>
              <a:ext uri="{FF2B5EF4-FFF2-40B4-BE49-F238E27FC236}">
                <a16:creationId xmlns:a16="http://schemas.microsoft.com/office/drawing/2014/main" id="{07309A27-96F2-4725-840E-3FD13A57BD1E}"/>
              </a:ext>
            </a:extLst>
          </p:cNvPr>
          <p:cNvSpPr/>
          <p:nvPr/>
        </p:nvSpPr>
        <p:spPr>
          <a:xfrm>
            <a:off x="221667" y="225806"/>
            <a:ext cx="11748665" cy="911252"/>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pPr>
              <a:lnSpc>
                <a:spcPct val="90000"/>
              </a:lnSpc>
              <a:spcBef>
                <a:spcPct val="0"/>
              </a:spcBef>
            </a:pPr>
            <a:r>
              <a:rPr lang="en-US" sz="3200" b="1" dirty="0">
                <a:solidFill>
                  <a:sysClr val="window" lastClr="FFFFFF"/>
                </a:solidFill>
                <a:latin typeface="Times New Roman"/>
                <a:ea typeface="+mj-ea"/>
                <a:cs typeface="+mj-cs"/>
              </a:rPr>
              <a:t>Data Ingestion, Pre-processing &amp; Curation</a:t>
            </a:r>
          </a:p>
        </p:txBody>
      </p:sp>
      <p:sp>
        <p:nvSpPr>
          <p:cNvPr id="7" name="Rectangle: Rounded Corners 6">
            <a:extLst>
              <a:ext uri="{FF2B5EF4-FFF2-40B4-BE49-F238E27FC236}">
                <a16:creationId xmlns:a16="http://schemas.microsoft.com/office/drawing/2014/main" id="{6A43A804-CBA5-41A3-B822-D208319BD62B}"/>
              </a:ext>
            </a:extLst>
          </p:cNvPr>
          <p:cNvSpPr/>
          <p:nvPr/>
        </p:nvSpPr>
        <p:spPr>
          <a:xfrm>
            <a:off x="373375" y="1282507"/>
            <a:ext cx="2416269" cy="1062490"/>
          </a:xfrm>
          <a:prstGeom prst="roundRect">
            <a:avLst/>
          </a:prstGeom>
          <a:solidFill>
            <a:srgbClr val="002060"/>
          </a:solidFill>
        </p:spPr>
        <p:txBody>
          <a:bodyPr wrap="squar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Data Engineering </a:t>
            </a:r>
          </a:p>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and Harmonization</a:t>
            </a:r>
          </a:p>
        </p:txBody>
      </p:sp>
      <p:sp>
        <p:nvSpPr>
          <p:cNvPr id="8" name="Rectangle: Rounded Corners 7">
            <a:extLst>
              <a:ext uri="{FF2B5EF4-FFF2-40B4-BE49-F238E27FC236}">
                <a16:creationId xmlns:a16="http://schemas.microsoft.com/office/drawing/2014/main" id="{99786935-07E1-437F-9C50-0FDD3924E31E}"/>
              </a:ext>
            </a:extLst>
          </p:cNvPr>
          <p:cNvSpPr/>
          <p:nvPr/>
        </p:nvSpPr>
        <p:spPr>
          <a:xfrm>
            <a:off x="3485845" y="1336838"/>
            <a:ext cx="2096760" cy="551712"/>
          </a:xfrm>
          <a:prstGeom prst="roundRect">
            <a:avLst/>
          </a:prstGeom>
          <a:solidFill>
            <a:srgbClr val="002060"/>
          </a:solidFill>
        </p:spPr>
        <p:txBody>
          <a:bodyPr wrap="non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Polly Connectors</a:t>
            </a:r>
          </a:p>
        </p:txBody>
      </p:sp>
      <p:sp>
        <p:nvSpPr>
          <p:cNvPr id="9" name="Rectangle: Rounded Corners 8">
            <a:extLst>
              <a:ext uri="{FF2B5EF4-FFF2-40B4-BE49-F238E27FC236}">
                <a16:creationId xmlns:a16="http://schemas.microsoft.com/office/drawing/2014/main" id="{524A62A0-2494-4862-B9E2-3A8123CA5333}"/>
              </a:ext>
            </a:extLst>
          </p:cNvPr>
          <p:cNvSpPr/>
          <p:nvPr/>
        </p:nvSpPr>
        <p:spPr>
          <a:xfrm>
            <a:off x="6772587" y="1458580"/>
            <a:ext cx="1472288" cy="551712"/>
          </a:xfrm>
          <a:prstGeom prst="roundRect">
            <a:avLst/>
          </a:prstGeom>
          <a:solidFill>
            <a:srgbClr val="002060"/>
          </a:solidFill>
        </p:spPr>
        <p:txBody>
          <a:bodyPr wrap="none">
            <a:spAutoFit/>
          </a:bodyPr>
          <a:lstStyle/>
          <a:p>
            <a:pPr algn="just">
              <a:lnSpc>
                <a:spcPct val="150000"/>
              </a:lnSpc>
            </a:pPr>
            <a:r>
              <a:rPr lang="en-US" sz="2000" b="1" dirty="0" err="1">
                <a:solidFill>
                  <a:schemeClr val="bg1"/>
                </a:solidFill>
                <a:latin typeface="Times New Roman" panose="02020603050405020304" pitchFamily="18" charset="0"/>
                <a:cs typeface="Times New Roman" panose="02020603050405020304" pitchFamily="18" charset="0"/>
              </a:rPr>
              <a:t>PollyBERT</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38A29665-A7F4-4A41-B488-EEA909116244}"/>
              </a:ext>
            </a:extLst>
          </p:cNvPr>
          <p:cNvSpPr/>
          <p:nvPr/>
        </p:nvSpPr>
        <p:spPr>
          <a:xfrm>
            <a:off x="9688614" y="1406560"/>
            <a:ext cx="1294049" cy="551712"/>
          </a:xfrm>
          <a:prstGeom prst="roundRect">
            <a:avLst/>
          </a:prstGeom>
          <a:solidFill>
            <a:srgbClr val="002060"/>
          </a:solidFill>
        </p:spPr>
        <p:txBody>
          <a:bodyPr wrap="non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Curation </a:t>
            </a:r>
          </a:p>
        </p:txBody>
      </p:sp>
      <p:sp>
        <p:nvSpPr>
          <p:cNvPr id="13" name="TextBox 12">
            <a:extLst>
              <a:ext uri="{FF2B5EF4-FFF2-40B4-BE49-F238E27FC236}">
                <a16:creationId xmlns:a16="http://schemas.microsoft.com/office/drawing/2014/main" id="{1D9BBAC3-C56D-413B-9735-A4C5E9BFC2CE}"/>
              </a:ext>
            </a:extLst>
          </p:cNvPr>
          <p:cNvSpPr txBox="1"/>
          <p:nvPr/>
        </p:nvSpPr>
        <p:spPr>
          <a:xfrm>
            <a:off x="429660" y="2597918"/>
            <a:ext cx="2566007" cy="395018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rgbClr val="002060"/>
                </a:solidFill>
                <a:latin typeface="Arial Narrow" panose="020B06060202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Data engineering: consistent data ingestion and storage to provide data formats </a:t>
            </a:r>
          </a:p>
          <a:p>
            <a:pPr marL="285750" indent="-285750" algn="l">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Metadata harmonization-standardized ontologies for annotation at the dataset and sample level to increase the findability of data for reuse </a:t>
            </a:r>
          </a:p>
        </p:txBody>
      </p:sp>
      <p:sp>
        <p:nvSpPr>
          <p:cNvPr id="14" name="TextBox 13">
            <a:extLst>
              <a:ext uri="{FF2B5EF4-FFF2-40B4-BE49-F238E27FC236}">
                <a16:creationId xmlns:a16="http://schemas.microsoft.com/office/drawing/2014/main" id="{33E96A9A-7955-4194-B119-2C2192BE0E33}"/>
              </a:ext>
            </a:extLst>
          </p:cNvPr>
          <p:cNvSpPr txBox="1"/>
          <p:nvPr/>
        </p:nvSpPr>
        <p:spPr>
          <a:xfrm>
            <a:off x="3373177" y="2513828"/>
            <a:ext cx="2475040" cy="40342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285750" indent="-285750">
              <a:lnSpc>
                <a:spcPct val="150000"/>
              </a:lnSpc>
              <a:buFont typeface="Arial" panose="020B0604020202020204" pitchFamily="34" charset="0"/>
              <a:buChar char="•"/>
              <a:defRPr>
                <a:solidFill>
                  <a:srgbClr val="002060"/>
                </a:solidFill>
                <a:latin typeface="Arial Narrow" panose="020B06060202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74638" lvl="1" indent="-185738">
              <a:buFont typeface="Arial" panose="020B0604020202020204" pitchFamily="34" charset="0"/>
              <a:buChar char="•"/>
            </a:pPr>
            <a:r>
              <a:rPr lang="en-US" dirty="0">
                <a:solidFill>
                  <a:srgbClr val="002060"/>
                </a:solidFill>
                <a:latin typeface="Times New Roman" panose="02020603050405020304" pitchFamily="18" charset="0"/>
                <a:cs typeface="Times New Roman" panose="02020603050405020304" pitchFamily="18" charset="0"/>
              </a:rPr>
              <a:t>Harmonizing multiple file formats into a consistent organization on a single data infrastructure. </a:t>
            </a:r>
          </a:p>
        </p:txBody>
      </p:sp>
      <p:sp>
        <p:nvSpPr>
          <p:cNvPr id="15" name="TextBox 14">
            <a:extLst>
              <a:ext uri="{FF2B5EF4-FFF2-40B4-BE49-F238E27FC236}">
                <a16:creationId xmlns:a16="http://schemas.microsoft.com/office/drawing/2014/main" id="{D0AA4699-CC22-4AC0-BAFC-EBB9F947FE13}"/>
              </a:ext>
            </a:extLst>
          </p:cNvPr>
          <p:cNvSpPr txBox="1"/>
          <p:nvPr/>
        </p:nvSpPr>
        <p:spPr>
          <a:xfrm>
            <a:off x="6225728" y="2513828"/>
            <a:ext cx="2475041" cy="40342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285750" indent="-285750">
              <a:lnSpc>
                <a:spcPct val="150000"/>
              </a:lnSpc>
              <a:buFont typeface="Arial" panose="020B0604020202020204" pitchFamily="34" charset="0"/>
              <a:buChar char="•"/>
              <a:defRPr>
                <a:solidFill>
                  <a:srgbClr val="002060"/>
                </a:solidFill>
                <a:latin typeface="Arial Narrow" panose="020B06060202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spcAft>
                <a:spcPts val="1200"/>
              </a:spcAft>
            </a:pPr>
            <a:r>
              <a:rPr lang="en-US" dirty="0">
                <a:latin typeface="Times New Roman" panose="02020603050405020304" pitchFamily="18" charset="0"/>
                <a:cs typeface="Times New Roman" panose="02020603050405020304" pitchFamily="18" charset="0"/>
              </a:rPr>
              <a:t>Through the curation pipeline, data is harmonized with the metadata using ontologies and data is saved in accessible formats</a:t>
            </a:r>
          </a:p>
          <a:p>
            <a:pPr>
              <a:lnSpc>
                <a:spcPct val="100000"/>
              </a:lnSpc>
            </a:pPr>
            <a:r>
              <a:rPr lang="en-US" dirty="0">
                <a:latin typeface="Times New Roman" panose="02020603050405020304" pitchFamily="18" charset="0"/>
                <a:cs typeface="Times New Roman" panose="02020603050405020304" pitchFamily="18" charset="0"/>
              </a:rPr>
              <a:t>H5ad files that support more large and complex data like single-cell </a:t>
            </a:r>
            <a:r>
              <a:rPr lang="en-US" dirty="0" err="1">
                <a:latin typeface="Times New Roman" panose="02020603050405020304" pitchFamily="18" charset="0"/>
                <a:cs typeface="Times New Roman" panose="02020603050405020304" pitchFamily="18" charset="0"/>
              </a:rPr>
              <a:t>RNAseq</a:t>
            </a:r>
            <a:endParaRPr lang="en-US"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71895F00-F03A-4288-846F-B9A4A9B3E50D}"/>
              </a:ext>
            </a:extLst>
          </p:cNvPr>
          <p:cNvSpPr txBox="1"/>
          <p:nvPr/>
        </p:nvSpPr>
        <p:spPr>
          <a:xfrm>
            <a:off x="9078280" y="2513828"/>
            <a:ext cx="2540363" cy="403427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285750" indent="-285750">
              <a:lnSpc>
                <a:spcPct val="150000"/>
              </a:lnSpc>
              <a:buFont typeface="Arial" panose="020B0604020202020204" pitchFamily="34" charset="0"/>
              <a:buChar char="•"/>
              <a:defRPr>
                <a:solidFill>
                  <a:srgbClr val="002060"/>
                </a:solidFill>
                <a:latin typeface="Arial Narrow" panose="020B0606020202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00000"/>
              </a:lnSpc>
              <a:spcAft>
                <a:spcPts val="600"/>
              </a:spcAft>
            </a:pPr>
            <a:r>
              <a:rPr lang="en-US" dirty="0">
                <a:latin typeface="Times New Roman" panose="02020603050405020304" pitchFamily="18" charset="0"/>
                <a:cs typeface="Times New Roman" panose="02020603050405020304" pitchFamily="18" charset="0"/>
              </a:rPr>
              <a:t>The process of curation involves both people and advanced ML.</a:t>
            </a:r>
          </a:p>
          <a:p>
            <a:pPr>
              <a:lnSpc>
                <a:spcPct val="100000"/>
              </a:lnSpc>
              <a:spcAft>
                <a:spcPts val="600"/>
              </a:spcAft>
            </a:pPr>
            <a:r>
              <a:rPr lang="en-US" dirty="0">
                <a:latin typeface="Times New Roman" panose="02020603050405020304" pitchFamily="18" charset="0"/>
                <a:cs typeface="Times New Roman" panose="02020603050405020304" pitchFamily="18" charset="0"/>
              </a:rPr>
              <a:t>One consistent schema</a:t>
            </a:r>
          </a:p>
          <a:p>
            <a:pPr>
              <a:lnSpc>
                <a:spcPct val="100000"/>
              </a:lnSpc>
              <a:spcAft>
                <a:spcPts val="600"/>
              </a:spcAft>
            </a:pPr>
            <a:r>
              <a:rPr lang="en-US" dirty="0">
                <a:latin typeface="Times New Roman" panose="02020603050405020304" pitchFamily="18" charset="0"/>
                <a:cs typeface="Times New Roman" panose="02020603050405020304" pitchFamily="18" charset="0"/>
              </a:rPr>
              <a:t>Ontology-based mapping of text related to disease, cell type, cell line, tissue, and drug allows data to be curated at scale. </a:t>
            </a:r>
          </a:p>
          <a:p>
            <a:pPr>
              <a:lnSpc>
                <a:spcPct val="100000"/>
              </a:lnSpc>
              <a:spcAft>
                <a:spcPts val="600"/>
              </a:spcAft>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6302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3DDF632-F42E-45C5-9B50-9503B58CA206}"/>
              </a:ext>
            </a:extLst>
          </p:cNvPr>
          <p:cNvSpPr>
            <a:spLocks noGrp="1"/>
          </p:cNvSpPr>
          <p:nvPr>
            <p:ph type="sldNum" sz="quarter" idx="12"/>
          </p:nvPr>
        </p:nvSpPr>
        <p:spPr/>
        <p:txBody>
          <a:bodyPr/>
          <a:lstStyle/>
          <a:p>
            <a:fld id="{26AD20E6-394B-4DF0-96A5-9647FF39C943}" type="slidenum">
              <a:rPr lang="en-IN" smtClean="0"/>
              <a:t>25</a:t>
            </a:fld>
            <a:endParaRPr lang="en-IN"/>
          </a:p>
        </p:txBody>
      </p:sp>
      <p:sp>
        <p:nvSpPr>
          <p:cNvPr id="6" name="Rectangle 5">
            <a:extLst>
              <a:ext uri="{FF2B5EF4-FFF2-40B4-BE49-F238E27FC236}">
                <a16:creationId xmlns:a16="http://schemas.microsoft.com/office/drawing/2014/main" id="{1F4ADD81-627F-42BB-AAF6-17AA7F21782C}"/>
              </a:ext>
            </a:extLst>
          </p:cNvPr>
          <p:cNvSpPr/>
          <p:nvPr/>
        </p:nvSpPr>
        <p:spPr>
          <a:xfrm>
            <a:off x="295422" y="404601"/>
            <a:ext cx="11205425" cy="810614"/>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pPr>
              <a:lnSpc>
                <a:spcPct val="90000"/>
              </a:lnSpc>
              <a:spcBef>
                <a:spcPct val="0"/>
              </a:spcBef>
            </a:pPr>
            <a:r>
              <a:rPr lang="en-US" sz="3600" b="1" dirty="0">
                <a:solidFill>
                  <a:sysClr val="window" lastClr="FFFFFF"/>
                </a:solidFill>
                <a:latin typeface="Times New Roman"/>
                <a:ea typeface="+mj-ea"/>
                <a:cs typeface="+mj-cs"/>
              </a:rPr>
              <a:t>Curation at Scale</a:t>
            </a:r>
          </a:p>
        </p:txBody>
      </p:sp>
      <p:pic>
        <p:nvPicPr>
          <p:cNvPr id="7" name="Picture 6" descr="https://lh3.googleusercontent.com/Riybf2zMgJowPFb99n3oMy8ZLKct1Vrk7ewQuLT0n7hEakfeX9MP8EwMax080tNzcF8QtkjuopaTJzgv5U9gC4iT6XZnJHs4hygnlcC9wj_jYAhndyCCkxvZjXPZgmpGqD6g5MFz7DK9b2aDjA">
            <a:extLst>
              <a:ext uri="{FF2B5EF4-FFF2-40B4-BE49-F238E27FC236}">
                <a16:creationId xmlns:a16="http://schemas.microsoft.com/office/drawing/2014/main" id="{55516866-8FEB-4D64-94F9-F569BD0EE4A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459706" y="1267216"/>
            <a:ext cx="7077222" cy="4584944"/>
          </a:xfrm>
          <a:prstGeom prst="rect">
            <a:avLst/>
          </a:prstGeom>
          <a:noFill/>
          <a:ln>
            <a:noFill/>
          </a:ln>
        </p:spPr>
      </p:pic>
      <p:sp>
        <p:nvSpPr>
          <p:cNvPr id="8" name="TextBox 7">
            <a:extLst>
              <a:ext uri="{FF2B5EF4-FFF2-40B4-BE49-F238E27FC236}">
                <a16:creationId xmlns:a16="http://schemas.microsoft.com/office/drawing/2014/main" id="{2F1B6E19-FB29-416F-AC14-7692C4ECA086}"/>
              </a:ext>
            </a:extLst>
          </p:cNvPr>
          <p:cNvSpPr txBox="1"/>
          <p:nvPr/>
        </p:nvSpPr>
        <p:spPr>
          <a:xfrm>
            <a:off x="295422" y="1976658"/>
            <a:ext cx="4003182" cy="3166060"/>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lvl1pPr marL="228600" indent="-228600" algn="just">
              <a:lnSpc>
                <a:spcPct val="150000"/>
              </a:lnSpc>
              <a:spcBef>
                <a:spcPts val="1000"/>
              </a:spcBef>
              <a:spcAft>
                <a:spcPts val="600"/>
              </a:spcAft>
              <a:buFont typeface="Arial" panose="020B0604020202020204" pitchFamily="34" charset="0"/>
              <a:buChar char="•"/>
              <a:defRPr sz="2000">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002060"/>
                </a:solidFill>
              </a:rPr>
              <a:t>&gt; 7 Lacs datasets</a:t>
            </a:r>
          </a:p>
          <a:p>
            <a:r>
              <a:rPr lang="en-US" dirty="0">
                <a:solidFill>
                  <a:srgbClr val="002060"/>
                </a:solidFill>
              </a:rPr>
              <a:t>&gt; 20 data types</a:t>
            </a:r>
          </a:p>
          <a:p>
            <a:r>
              <a:rPr lang="en-US" dirty="0">
                <a:solidFill>
                  <a:srgbClr val="002060"/>
                </a:solidFill>
              </a:rPr>
              <a:t>32 data sources</a:t>
            </a:r>
          </a:p>
          <a:p>
            <a:r>
              <a:rPr lang="en-US" dirty="0">
                <a:solidFill>
                  <a:srgbClr val="002060"/>
                </a:solidFill>
              </a:rPr>
              <a:t>Four million curated samples</a:t>
            </a:r>
          </a:p>
          <a:p>
            <a:r>
              <a:rPr lang="en-US" dirty="0">
                <a:solidFill>
                  <a:srgbClr val="002060"/>
                </a:solidFill>
              </a:rPr>
              <a:t>300 organisms (&gt;80% humans) </a:t>
            </a:r>
          </a:p>
        </p:txBody>
      </p:sp>
      <p:sp>
        <p:nvSpPr>
          <p:cNvPr id="2" name="Rectangle 1">
            <a:extLst>
              <a:ext uri="{FF2B5EF4-FFF2-40B4-BE49-F238E27FC236}">
                <a16:creationId xmlns:a16="http://schemas.microsoft.com/office/drawing/2014/main" id="{3FB9B1FA-FF48-4E98-9991-FDB81A926542}"/>
              </a:ext>
            </a:extLst>
          </p:cNvPr>
          <p:cNvSpPr/>
          <p:nvPr/>
        </p:nvSpPr>
        <p:spPr>
          <a:xfrm>
            <a:off x="8291019" y="5917068"/>
            <a:ext cx="2003497" cy="369332"/>
          </a:xfrm>
          <a:prstGeom prst="rect">
            <a:avLst/>
          </a:prstGeom>
          <a:solidFill>
            <a:schemeClr val="accent5">
              <a:lumMod val="20000"/>
              <a:lumOff val="80000"/>
            </a:schemeClr>
          </a:solidFill>
        </p:spPr>
        <p:txBody>
          <a:bodyPr wrap="none">
            <a:spAutoFit/>
          </a:bodyPr>
          <a:lstStyle/>
          <a:p>
            <a:r>
              <a:rPr lang="en-US" i="1" dirty="0">
                <a:latin typeface="Times New Roman" panose="02020603050405020304" pitchFamily="18" charset="0"/>
              </a:rPr>
              <a:t>(Source: </a:t>
            </a:r>
            <a:r>
              <a:rPr lang="en-US" i="1" dirty="0" err="1">
                <a:latin typeface="Times New Roman" panose="02020603050405020304" pitchFamily="18" charset="0"/>
              </a:rPr>
              <a:t>Elucidata</a:t>
            </a:r>
            <a:r>
              <a:rPr lang="en-US" i="1" dirty="0">
                <a:latin typeface="Times New Roman" panose="02020603050405020304" pitchFamily="18" charset="0"/>
              </a:rPr>
              <a:t>)</a:t>
            </a:r>
          </a:p>
        </p:txBody>
      </p:sp>
      <p:sp>
        <p:nvSpPr>
          <p:cNvPr id="3" name="TextBox 2">
            <a:extLst>
              <a:ext uri="{FF2B5EF4-FFF2-40B4-BE49-F238E27FC236}">
                <a16:creationId xmlns:a16="http://schemas.microsoft.com/office/drawing/2014/main" id="{E00D245B-AB2E-4120-8D52-71457E47926D}"/>
              </a:ext>
            </a:extLst>
          </p:cNvPr>
          <p:cNvSpPr txBox="1"/>
          <p:nvPr/>
        </p:nvSpPr>
        <p:spPr>
          <a:xfrm>
            <a:off x="5971584" y="5917068"/>
            <a:ext cx="2319435" cy="369332"/>
          </a:xfrm>
          <a:prstGeom prst="rect">
            <a:avLst/>
          </a:prstGeom>
          <a:solidFill>
            <a:schemeClr val="accent5">
              <a:lumMod val="20000"/>
              <a:lumOff val="80000"/>
            </a:schemeClr>
          </a:solidFill>
        </p:spPr>
        <p:txBody>
          <a:bodyPr wrap="none">
            <a:spAutoFit/>
          </a:bodyPr>
          <a:lstStyle>
            <a:defPPr>
              <a:defRPr lang="en-US"/>
            </a:defPPr>
            <a:lvl1pPr>
              <a:defRPr sz="2000">
                <a:latin typeface="Times New Roman" panose="02020603050405020304" pitchFamily="18" charset="0"/>
                <a:ea typeface="Times New Roman" panose="02020603050405020304" pitchFamily="18" charset="0"/>
              </a:defRPr>
            </a:lvl1pPr>
          </a:lstStyle>
          <a:p>
            <a:r>
              <a:rPr lang="en-US" dirty="0"/>
              <a:t>Curation at Scale</a:t>
            </a:r>
          </a:p>
        </p:txBody>
      </p:sp>
    </p:spTree>
    <p:extLst>
      <p:ext uri="{BB962C8B-B14F-4D97-AF65-F5344CB8AC3E}">
        <p14:creationId xmlns:p14="http://schemas.microsoft.com/office/powerpoint/2010/main" val="1902503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06D852B-AACC-4DFB-BD98-22EADC70464E}"/>
              </a:ext>
            </a:extLst>
          </p:cNvPr>
          <p:cNvSpPr>
            <a:spLocks noGrp="1"/>
          </p:cNvSpPr>
          <p:nvPr>
            <p:ph type="sldNum" sz="quarter" idx="12"/>
          </p:nvPr>
        </p:nvSpPr>
        <p:spPr/>
        <p:txBody>
          <a:bodyPr/>
          <a:lstStyle/>
          <a:p>
            <a:fld id="{26AD20E6-394B-4DF0-96A5-9647FF39C943}" type="slidenum">
              <a:rPr lang="en-IN" smtClean="0"/>
              <a:t>26</a:t>
            </a:fld>
            <a:endParaRPr lang="en-IN"/>
          </a:p>
        </p:txBody>
      </p:sp>
      <p:sp>
        <p:nvSpPr>
          <p:cNvPr id="6" name="Rectangle 5">
            <a:extLst>
              <a:ext uri="{FF2B5EF4-FFF2-40B4-BE49-F238E27FC236}">
                <a16:creationId xmlns:a16="http://schemas.microsoft.com/office/drawing/2014/main" id="{AE3B6142-9AFE-424C-BDA3-3ACC9C66255A}"/>
              </a:ext>
            </a:extLst>
          </p:cNvPr>
          <p:cNvSpPr/>
          <p:nvPr/>
        </p:nvSpPr>
        <p:spPr>
          <a:xfrm>
            <a:off x="435514" y="181909"/>
            <a:ext cx="10785228" cy="756099"/>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pPr>
              <a:lnSpc>
                <a:spcPct val="90000"/>
              </a:lnSpc>
              <a:spcBef>
                <a:spcPct val="0"/>
              </a:spcBef>
            </a:pPr>
            <a:r>
              <a:rPr lang="en-US" sz="3600" b="1" dirty="0">
                <a:solidFill>
                  <a:sysClr val="window" lastClr="FFFFFF"/>
                </a:solidFill>
                <a:latin typeface="Times New Roman"/>
                <a:ea typeface="+mj-ea"/>
                <a:cs typeface="+mj-cs"/>
              </a:rPr>
              <a:t>Metadata Annotation</a:t>
            </a:r>
          </a:p>
        </p:txBody>
      </p:sp>
      <p:sp>
        <p:nvSpPr>
          <p:cNvPr id="7" name="Rectangle 6">
            <a:extLst>
              <a:ext uri="{FF2B5EF4-FFF2-40B4-BE49-F238E27FC236}">
                <a16:creationId xmlns:a16="http://schemas.microsoft.com/office/drawing/2014/main" id="{E2CA6440-7B9A-46B8-A1D9-5420D51DF1B9}"/>
              </a:ext>
            </a:extLst>
          </p:cNvPr>
          <p:cNvSpPr/>
          <p:nvPr/>
        </p:nvSpPr>
        <p:spPr>
          <a:xfrm>
            <a:off x="435514" y="1052448"/>
            <a:ext cx="10785228" cy="966290"/>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228600" indent="-228600" algn="just">
              <a:lnSpc>
                <a:spcPct val="150000"/>
              </a:lnSpc>
              <a:spcBef>
                <a:spcPts val="1000"/>
              </a:spcBef>
              <a:spcAft>
                <a:spcPts val="600"/>
              </a:spcAft>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Annotating different kinds of metadata in different data sets using the same molecular identifiers and tagging each sample with similar information.</a:t>
            </a:r>
          </a:p>
        </p:txBody>
      </p:sp>
      <p:sp>
        <p:nvSpPr>
          <p:cNvPr id="2" name="Rectangle 1">
            <a:extLst>
              <a:ext uri="{FF2B5EF4-FFF2-40B4-BE49-F238E27FC236}">
                <a16:creationId xmlns:a16="http://schemas.microsoft.com/office/drawing/2014/main" id="{60ED4F0E-03A3-4EBD-B976-52B6EE42DA75}"/>
              </a:ext>
            </a:extLst>
          </p:cNvPr>
          <p:cNvSpPr/>
          <p:nvPr/>
        </p:nvSpPr>
        <p:spPr>
          <a:xfrm>
            <a:off x="7707157" y="6387128"/>
            <a:ext cx="2003497" cy="369332"/>
          </a:xfrm>
          <a:prstGeom prst="rect">
            <a:avLst/>
          </a:prstGeom>
          <a:solidFill>
            <a:schemeClr val="accent5">
              <a:lumMod val="20000"/>
              <a:lumOff val="80000"/>
            </a:schemeClr>
          </a:solidFill>
        </p:spPr>
        <p:txBody>
          <a:bodyPr wrap="none">
            <a:spAutoFit/>
          </a:bodyPr>
          <a:lstStyle/>
          <a:p>
            <a:r>
              <a:rPr lang="en-US" i="1" dirty="0">
                <a:latin typeface="Times New Roman" panose="02020603050405020304" pitchFamily="18" charset="0"/>
              </a:rPr>
              <a:t>(Source: </a:t>
            </a:r>
            <a:r>
              <a:rPr lang="en-US" i="1" dirty="0" err="1">
                <a:latin typeface="Times New Roman" panose="02020603050405020304" pitchFamily="18" charset="0"/>
              </a:rPr>
              <a:t>Elucidata</a:t>
            </a:r>
            <a:r>
              <a:rPr lang="en-US" i="1" dirty="0">
                <a:latin typeface="Times New Roman" panose="02020603050405020304" pitchFamily="18" charset="0"/>
              </a:rPr>
              <a:t>)</a:t>
            </a:r>
          </a:p>
        </p:txBody>
      </p:sp>
      <p:sp>
        <p:nvSpPr>
          <p:cNvPr id="8" name="TextBox 7">
            <a:extLst>
              <a:ext uri="{FF2B5EF4-FFF2-40B4-BE49-F238E27FC236}">
                <a16:creationId xmlns:a16="http://schemas.microsoft.com/office/drawing/2014/main" id="{9EABA4FA-3E89-409B-8D20-8B3667548E82}"/>
              </a:ext>
            </a:extLst>
          </p:cNvPr>
          <p:cNvSpPr txBox="1"/>
          <p:nvPr/>
        </p:nvSpPr>
        <p:spPr>
          <a:xfrm>
            <a:off x="5367799" y="6356350"/>
            <a:ext cx="2339358" cy="400110"/>
          </a:xfrm>
          <a:prstGeom prst="rect">
            <a:avLst/>
          </a:prstGeom>
          <a:solidFill>
            <a:schemeClr val="accent5">
              <a:lumMod val="20000"/>
              <a:lumOff val="80000"/>
            </a:schemeClr>
          </a:solidFill>
        </p:spPr>
        <p:txBody>
          <a:bodyPr wrap="none">
            <a:spAutoFit/>
          </a:bodyPr>
          <a:lstStyle>
            <a:defPPr>
              <a:defRPr lang="en-US"/>
            </a:defPPr>
            <a:lvl1pPr>
              <a:defRPr sz="2000">
                <a:latin typeface="Times New Roman" panose="02020603050405020304" pitchFamily="18" charset="0"/>
                <a:ea typeface="Times New Roman" panose="02020603050405020304" pitchFamily="18" charset="0"/>
              </a:defRPr>
            </a:lvl1pPr>
          </a:lstStyle>
          <a:p>
            <a:r>
              <a:rPr lang="en-US" dirty="0"/>
              <a:t>Metadata annotation</a:t>
            </a:r>
          </a:p>
        </p:txBody>
      </p:sp>
      <p:pic>
        <p:nvPicPr>
          <p:cNvPr id="9" name="Picture 8">
            <a:extLst>
              <a:ext uri="{FF2B5EF4-FFF2-40B4-BE49-F238E27FC236}">
                <a16:creationId xmlns:a16="http://schemas.microsoft.com/office/drawing/2014/main" id="{D975552A-24B7-4A49-AEF4-3B37590B0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111" y="2113586"/>
            <a:ext cx="7462311" cy="4216193"/>
          </a:xfrm>
          <a:prstGeom prst="rect">
            <a:avLst/>
          </a:prstGeom>
        </p:spPr>
      </p:pic>
      <p:sp>
        <p:nvSpPr>
          <p:cNvPr id="11" name="TextBox 10">
            <a:extLst>
              <a:ext uri="{FF2B5EF4-FFF2-40B4-BE49-F238E27FC236}">
                <a16:creationId xmlns:a16="http://schemas.microsoft.com/office/drawing/2014/main" id="{9BCEE354-8022-4FC3-A0B5-C02665653FD7}"/>
              </a:ext>
            </a:extLst>
          </p:cNvPr>
          <p:cNvSpPr txBox="1"/>
          <p:nvPr/>
        </p:nvSpPr>
        <p:spPr>
          <a:xfrm>
            <a:off x="435514" y="2257251"/>
            <a:ext cx="3625209" cy="3128169"/>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lvl1pPr marL="228600" indent="-228600" algn="just">
              <a:lnSpc>
                <a:spcPct val="150000"/>
              </a:lnSpc>
              <a:spcBef>
                <a:spcPts val="1000"/>
              </a:spcBef>
              <a:spcAft>
                <a:spcPts val="600"/>
              </a:spcAft>
              <a:buFont typeface="Arial" panose="020B0604020202020204" pitchFamily="34" charset="0"/>
              <a:buChar char="•"/>
              <a:defRPr sz="2000">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25000"/>
              </a:lnSpc>
              <a:spcBef>
                <a:spcPts val="600"/>
              </a:spcBef>
            </a:pPr>
            <a:r>
              <a:rPr lang="en-US" dirty="0"/>
              <a:t>Difficult to identify the disease name </a:t>
            </a:r>
            <a:r>
              <a:rPr lang="en-US" b="1" dirty="0"/>
              <a:t>“acute myeloid leukemia”</a:t>
            </a:r>
            <a:r>
              <a:rPr lang="en-US" dirty="0"/>
              <a:t> as it is present under the source name, making it almost impossible to recognize the disease until one glances closer at the source name.</a:t>
            </a:r>
          </a:p>
        </p:txBody>
      </p:sp>
    </p:spTree>
    <p:extLst>
      <p:ext uri="{BB962C8B-B14F-4D97-AF65-F5344CB8AC3E}">
        <p14:creationId xmlns:p14="http://schemas.microsoft.com/office/powerpoint/2010/main" val="41741221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AD5B823-0145-4835-8DB2-03FF702A83A4}"/>
              </a:ext>
            </a:extLst>
          </p:cNvPr>
          <p:cNvSpPr>
            <a:spLocks noGrp="1"/>
          </p:cNvSpPr>
          <p:nvPr>
            <p:ph type="sldNum" sz="quarter" idx="12"/>
          </p:nvPr>
        </p:nvSpPr>
        <p:spPr/>
        <p:txBody>
          <a:bodyPr/>
          <a:lstStyle/>
          <a:p>
            <a:fld id="{26AD20E6-394B-4DF0-96A5-9647FF39C943}" type="slidenum">
              <a:rPr lang="en-IN" smtClean="0"/>
              <a:t>27</a:t>
            </a:fld>
            <a:endParaRPr lang="en-IN"/>
          </a:p>
        </p:txBody>
      </p:sp>
      <p:sp>
        <p:nvSpPr>
          <p:cNvPr id="6" name="TextBox 5">
            <a:extLst>
              <a:ext uri="{FF2B5EF4-FFF2-40B4-BE49-F238E27FC236}">
                <a16:creationId xmlns:a16="http://schemas.microsoft.com/office/drawing/2014/main" id="{7C7C6577-5CD8-453C-85C1-BB873B5431DD}"/>
              </a:ext>
            </a:extLst>
          </p:cNvPr>
          <p:cNvSpPr txBox="1"/>
          <p:nvPr/>
        </p:nvSpPr>
        <p:spPr>
          <a:xfrm>
            <a:off x="403727" y="228193"/>
            <a:ext cx="10650079" cy="869851"/>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defPPr>
              <a:defRPr lang="en-US"/>
            </a:defPPr>
            <a:lvl1pPr marR="0" lvl="0" indent="0" fontAlgn="auto">
              <a:lnSpc>
                <a:spcPct val="90000"/>
              </a:lnSpc>
              <a:spcBef>
                <a:spcPct val="0"/>
              </a:spcBef>
              <a:spcAft>
                <a:spcPts val="0"/>
              </a:spcAft>
              <a:buClrTx/>
              <a:buSzTx/>
              <a:buFontTx/>
              <a:buNone/>
              <a:tabLst/>
              <a:defRPr kumimoji="0" sz="3600" b="1" i="0" u="none" strike="noStrike" cap="none" spc="0" normalizeH="0" baseline="0">
                <a:ln>
                  <a:noFill/>
                </a:ln>
                <a:solidFill>
                  <a:sysClr val="window" lastClr="FFFFFF"/>
                </a:solidFill>
                <a:effectLst/>
                <a:uLnTx/>
                <a:uFillTx/>
                <a:latin typeface="Times New Roman"/>
                <a:ea typeface="+mj-ea"/>
                <a:cs typeface="+mj-cs"/>
              </a:defRPr>
            </a:lvl1pPr>
          </a:lstStyle>
          <a:p>
            <a:r>
              <a:rPr lang="en-US" dirty="0"/>
              <a:t>Need for curation at scale</a:t>
            </a:r>
          </a:p>
        </p:txBody>
      </p:sp>
      <p:sp>
        <p:nvSpPr>
          <p:cNvPr id="2" name="Rectangle 1">
            <a:extLst>
              <a:ext uri="{FF2B5EF4-FFF2-40B4-BE49-F238E27FC236}">
                <a16:creationId xmlns:a16="http://schemas.microsoft.com/office/drawing/2014/main" id="{9F864C1C-2E76-40A1-8786-943F09D142E3}"/>
              </a:ext>
            </a:extLst>
          </p:cNvPr>
          <p:cNvSpPr/>
          <p:nvPr/>
        </p:nvSpPr>
        <p:spPr>
          <a:xfrm>
            <a:off x="6776884" y="6103259"/>
            <a:ext cx="2003497" cy="369332"/>
          </a:xfrm>
          <a:prstGeom prst="rect">
            <a:avLst/>
          </a:prstGeom>
          <a:solidFill>
            <a:schemeClr val="accent5">
              <a:lumMod val="20000"/>
              <a:lumOff val="80000"/>
            </a:schemeClr>
          </a:solidFill>
        </p:spPr>
        <p:txBody>
          <a:bodyPr wrap="none">
            <a:spAutoFit/>
          </a:bodyPr>
          <a:lstStyle/>
          <a:p>
            <a:r>
              <a:rPr lang="en-US" i="1" dirty="0">
                <a:latin typeface="Times New Roman" panose="02020603050405020304" pitchFamily="18" charset="0"/>
              </a:rPr>
              <a:t>(Source: </a:t>
            </a:r>
            <a:r>
              <a:rPr lang="en-US" i="1" dirty="0" err="1">
                <a:latin typeface="Times New Roman" panose="02020603050405020304" pitchFamily="18" charset="0"/>
              </a:rPr>
              <a:t>Elucidata</a:t>
            </a:r>
            <a:r>
              <a:rPr lang="en-US" i="1" dirty="0">
                <a:latin typeface="Times New Roman" panose="02020603050405020304" pitchFamily="18" charset="0"/>
              </a:rPr>
              <a:t>)</a:t>
            </a:r>
          </a:p>
        </p:txBody>
      </p:sp>
      <p:sp>
        <p:nvSpPr>
          <p:cNvPr id="7" name="TextBox 6">
            <a:extLst>
              <a:ext uri="{FF2B5EF4-FFF2-40B4-BE49-F238E27FC236}">
                <a16:creationId xmlns:a16="http://schemas.microsoft.com/office/drawing/2014/main" id="{95DF1EC2-B667-4C48-A7CA-D366FA1CDF53}"/>
              </a:ext>
            </a:extLst>
          </p:cNvPr>
          <p:cNvSpPr txBox="1"/>
          <p:nvPr/>
        </p:nvSpPr>
        <p:spPr>
          <a:xfrm>
            <a:off x="3860701" y="6072481"/>
            <a:ext cx="2916183" cy="400110"/>
          </a:xfrm>
          <a:prstGeom prst="rect">
            <a:avLst/>
          </a:prstGeom>
          <a:solidFill>
            <a:schemeClr val="accent5">
              <a:lumMod val="20000"/>
              <a:lumOff val="80000"/>
            </a:schemeClr>
          </a:solidFill>
        </p:spPr>
        <p:txBody>
          <a:bodyPr wrap="none">
            <a:spAutoFit/>
          </a:bodyPr>
          <a:lstStyle>
            <a:defPPr>
              <a:defRPr lang="en-US"/>
            </a:defPPr>
            <a:lvl1pPr>
              <a:defRPr sz="2000">
                <a:latin typeface="Times New Roman" panose="02020603050405020304" pitchFamily="18" charset="0"/>
                <a:ea typeface="Times New Roman" panose="02020603050405020304" pitchFamily="18" charset="0"/>
              </a:defRPr>
            </a:lvl1pPr>
          </a:lstStyle>
          <a:p>
            <a:r>
              <a:rPr lang="en-US" dirty="0"/>
              <a:t>Need for curation at scale</a:t>
            </a:r>
          </a:p>
        </p:txBody>
      </p:sp>
      <p:pic>
        <p:nvPicPr>
          <p:cNvPr id="8" name="Picture 7">
            <a:extLst>
              <a:ext uri="{FF2B5EF4-FFF2-40B4-BE49-F238E27FC236}">
                <a16:creationId xmlns:a16="http://schemas.microsoft.com/office/drawing/2014/main" id="{16DCE0D1-3CA3-47E1-907D-28F219679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727" y="1128822"/>
            <a:ext cx="10650080" cy="5029122"/>
          </a:xfrm>
          <a:prstGeom prst="rect">
            <a:avLst/>
          </a:prstGeom>
        </p:spPr>
      </p:pic>
    </p:spTree>
    <p:extLst>
      <p:ext uri="{BB962C8B-B14F-4D97-AF65-F5344CB8AC3E}">
        <p14:creationId xmlns:p14="http://schemas.microsoft.com/office/powerpoint/2010/main" val="2704426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838BBF-5958-409E-B0B9-ADE4C7539C31}"/>
              </a:ext>
            </a:extLst>
          </p:cNvPr>
          <p:cNvSpPr>
            <a:spLocks noGrp="1"/>
          </p:cNvSpPr>
          <p:nvPr>
            <p:ph type="sldNum" sz="quarter" idx="12"/>
          </p:nvPr>
        </p:nvSpPr>
        <p:spPr/>
        <p:txBody>
          <a:bodyPr/>
          <a:lstStyle/>
          <a:p>
            <a:fld id="{26AD20E6-394B-4DF0-96A5-9647FF39C943}" type="slidenum">
              <a:rPr lang="en-IN" smtClean="0"/>
              <a:t>28</a:t>
            </a:fld>
            <a:endParaRPr lang="en-IN"/>
          </a:p>
        </p:txBody>
      </p:sp>
      <p:pic>
        <p:nvPicPr>
          <p:cNvPr id="7" name="Picture 6">
            <a:extLst>
              <a:ext uri="{FF2B5EF4-FFF2-40B4-BE49-F238E27FC236}">
                <a16:creationId xmlns:a16="http://schemas.microsoft.com/office/drawing/2014/main" id="{CA3ED7E8-7591-4E6D-A6A8-2064D2F84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070" y="244059"/>
            <a:ext cx="11468100" cy="5610225"/>
          </a:xfrm>
          <a:prstGeom prst="rect">
            <a:avLst/>
          </a:prstGeom>
          <a:ln>
            <a:solidFill>
              <a:srgbClr val="0070C0"/>
            </a:solidFill>
          </a:ln>
        </p:spPr>
      </p:pic>
      <p:sp>
        <p:nvSpPr>
          <p:cNvPr id="2" name="Rectangle 1">
            <a:extLst>
              <a:ext uri="{FF2B5EF4-FFF2-40B4-BE49-F238E27FC236}">
                <a16:creationId xmlns:a16="http://schemas.microsoft.com/office/drawing/2014/main" id="{7EB9EC02-688F-4966-B923-2F9D16FE907E}"/>
              </a:ext>
            </a:extLst>
          </p:cNvPr>
          <p:cNvSpPr/>
          <p:nvPr/>
        </p:nvSpPr>
        <p:spPr>
          <a:xfrm>
            <a:off x="7008942" y="6109636"/>
            <a:ext cx="2003497" cy="369332"/>
          </a:xfrm>
          <a:prstGeom prst="rect">
            <a:avLst/>
          </a:prstGeom>
          <a:solidFill>
            <a:schemeClr val="accent5">
              <a:lumMod val="20000"/>
              <a:lumOff val="80000"/>
            </a:schemeClr>
          </a:solidFill>
        </p:spPr>
        <p:txBody>
          <a:bodyPr wrap="none">
            <a:spAutoFit/>
          </a:bodyPr>
          <a:lstStyle/>
          <a:p>
            <a:r>
              <a:rPr lang="en-US" i="1" dirty="0">
                <a:latin typeface="Times New Roman" panose="02020603050405020304" pitchFamily="18" charset="0"/>
              </a:rPr>
              <a:t>(Source: </a:t>
            </a:r>
            <a:r>
              <a:rPr lang="en-US" i="1" dirty="0" err="1">
                <a:latin typeface="Times New Roman" panose="02020603050405020304" pitchFamily="18" charset="0"/>
              </a:rPr>
              <a:t>Elucidata</a:t>
            </a:r>
            <a:r>
              <a:rPr lang="en-US" i="1" dirty="0">
                <a:latin typeface="Times New Roman" panose="02020603050405020304" pitchFamily="18" charset="0"/>
              </a:rPr>
              <a:t>)</a:t>
            </a:r>
          </a:p>
        </p:txBody>
      </p:sp>
      <p:sp>
        <p:nvSpPr>
          <p:cNvPr id="3" name="TextBox 2">
            <a:extLst>
              <a:ext uri="{FF2B5EF4-FFF2-40B4-BE49-F238E27FC236}">
                <a16:creationId xmlns:a16="http://schemas.microsoft.com/office/drawing/2014/main" id="{0E6A9529-B00B-45D7-9B38-662BE05F92AA}"/>
              </a:ext>
            </a:extLst>
          </p:cNvPr>
          <p:cNvSpPr txBox="1"/>
          <p:nvPr/>
        </p:nvSpPr>
        <p:spPr>
          <a:xfrm>
            <a:off x="3581401" y="6078858"/>
            <a:ext cx="3427541" cy="400110"/>
          </a:xfrm>
          <a:prstGeom prst="rect">
            <a:avLst/>
          </a:prstGeom>
          <a:solidFill>
            <a:schemeClr val="accent5">
              <a:lumMod val="20000"/>
              <a:lumOff val="80000"/>
            </a:schemeClr>
          </a:solidFill>
        </p:spPr>
        <p:txBody>
          <a:bodyPr wrap="none">
            <a:spAutoFit/>
          </a:bodyPr>
          <a:lstStyle>
            <a:defPPr>
              <a:defRPr lang="en-US"/>
            </a:defPPr>
            <a:lvl1pPr>
              <a:defRPr sz="2000">
                <a:latin typeface="Times New Roman" panose="02020603050405020304" pitchFamily="18" charset="0"/>
                <a:ea typeface="Times New Roman" panose="02020603050405020304" pitchFamily="18" charset="0"/>
              </a:defRPr>
            </a:lvl1pPr>
          </a:lstStyle>
          <a:p>
            <a:r>
              <a:rPr lang="en-US" dirty="0"/>
              <a:t>Searching for Datasets on Polly</a:t>
            </a:r>
          </a:p>
        </p:txBody>
      </p:sp>
    </p:spTree>
    <p:extLst>
      <p:ext uri="{BB962C8B-B14F-4D97-AF65-F5344CB8AC3E}">
        <p14:creationId xmlns:p14="http://schemas.microsoft.com/office/powerpoint/2010/main" val="3008252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29181CC-8DAC-41FD-A0DB-9E20D635A3EA}"/>
              </a:ext>
            </a:extLst>
          </p:cNvPr>
          <p:cNvSpPr>
            <a:spLocks noGrp="1"/>
          </p:cNvSpPr>
          <p:nvPr>
            <p:ph type="sldNum" sz="quarter" idx="12"/>
          </p:nvPr>
        </p:nvSpPr>
        <p:spPr/>
        <p:txBody>
          <a:bodyPr/>
          <a:lstStyle/>
          <a:p>
            <a:fld id="{26AD20E6-394B-4DF0-96A5-9647FF39C943}" type="slidenum">
              <a:rPr lang="en-IN" smtClean="0"/>
              <a:t>29</a:t>
            </a:fld>
            <a:endParaRPr lang="en-IN"/>
          </a:p>
        </p:txBody>
      </p:sp>
      <p:pic>
        <p:nvPicPr>
          <p:cNvPr id="7" name="Picture 6">
            <a:extLst>
              <a:ext uri="{FF2B5EF4-FFF2-40B4-BE49-F238E27FC236}">
                <a16:creationId xmlns:a16="http://schemas.microsoft.com/office/drawing/2014/main" id="{E48674CC-0829-4046-89C1-D9D3E02B3B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81" y="575872"/>
            <a:ext cx="11661058" cy="4944179"/>
          </a:xfrm>
          <a:prstGeom prst="rect">
            <a:avLst/>
          </a:prstGeom>
          <a:ln>
            <a:solidFill>
              <a:srgbClr val="0070C0"/>
            </a:solidFill>
          </a:ln>
        </p:spPr>
      </p:pic>
      <p:sp>
        <p:nvSpPr>
          <p:cNvPr id="3" name="TextBox 2">
            <a:extLst>
              <a:ext uri="{FF2B5EF4-FFF2-40B4-BE49-F238E27FC236}">
                <a16:creationId xmlns:a16="http://schemas.microsoft.com/office/drawing/2014/main" id="{AA00D38C-4624-4CD3-81E7-194BF98C38D7}"/>
              </a:ext>
            </a:extLst>
          </p:cNvPr>
          <p:cNvSpPr txBox="1"/>
          <p:nvPr/>
        </p:nvSpPr>
        <p:spPr>
          <a:xfrm>
            <a:off x="1631852" y="5540996"/>
            <a:ext cx="5556521" cy="400110"/>
          </a:xfrm>
          <a:prstGeom prst="rect">
            <a:avLst/>
          </a:prstGeom>
          <a:solidFill>
            <a:schemeClr val="accent5">
              <a:lumMod val="20000"/>
              <a:lumOff val="80000"/>
            </a:schemeClr>
          </a:solidFill>
        </p:spPr>
        <p:txBody>
          <a:bodyPr wrap="none">
            <a:spAutoFit/>
          </a:bodyPr>
          <a:lstStyle>
            <a:defPPr>
              <a:defRPr lang="en-US"/>
            </a:defPPr>
            <a:lvl1pPr>
              <a:defRPr sz="2000">
                <a:latin typeface="Times New Roman" panose="02020603050405020304" pitchFamily="18" charset="0"/>
                <a:ea typeface="Times New Roman" panose="02020603050405020304" pitchFamily="18" charset="0"/>
              </a:defRPr>
            </a:lvl1pPr>
          </a:lstStyle>
          <a:p>
            <a:r>
              <a:rPr lang="en-US" dirty="0"/>
              <a:t>Analysis on Polly vs Sources: Rapamycin treatment</a:t>
            </a:r>
          </a:p>
        </p:txBody>
      </p:sp>
      <p:sp>
        <p:nvSpPr>
          <p:cNvPr id="4" name="Rectangle 3">
            <a:extLst>
              <a:ext uri="{FF2B5EF4-FFF2-40B4-BE49-F238E27FC236}">
                <a16:creationId xmlns:a16="http://schemas.microsoft.com/office/drawing/2014/main" id="{71294CA5-2E46-437B-AE57-D36208522B3A}"/>
              </a:ext>
            </a:extLst>
          </p:cNvPr>
          <p:cNvSpPr/>
          <p:nvPr/>
        </p:nvSpPr>
        <p:spPr>
          <a:xfrm>
            <a:off x="7188373" y="5560661"/>
            <a:ext cx="2003497" cy="369332"/>
          </a:xfrm>
          <a:prstGeom prst="rect">
            <a:avLst/>
          </a:prstGeom>
          <a:solidFill>
            <a:schemeClr val="accent5">
              <a:lumMod val="20000"/>
              <a:lumOff val="80000"/>
            </a:schemeClr>
          </a:solidFill>
        </p:spPr>
        <p:txBody>
          <a:bodyPr wrap="none">
            <a:spAutoFit/>
          </a:bodyPr>
          <a:lstStyle/>
          <a:p>
            <a:r>
              <a:rPr lang="en-US" i="1" dirty="0">
                <a:latin typeface="Times New Roman" panose="02020603050405020304" pitchFamily="18" charset="0"/>
              </a:rPr>
              <a:t>(Source: </a:t>
            </a:r>
            <a:r>
              <a:rPr lang="en-US" i="1" dirty="0" err="1">
                <a:latin typeface="Times New Roman" panose="02020603050405020304" pitchFamily="18" charset="0"/>
              </a:rPr>
              <a:t>Elucidata</a:t>
            </a:r>
            <a:r>
              <a:rPr lang="en-US" i="1" dirty="0">
                <a:latin typeface="Times New Roman" panose="02020603050405020304" pitchFamily="18" charset="0"/>
              </a:rPr>
              <a:t>)</a:t>
            </a:r>
          </a:p>
        </p:txBody>
      </p:sp>
    </p:spTree>
    <p:extLst>
      <p:ext uri="{BB962C8B-B14F-4D97-AF65-F5344CB8AC3E}">
        <p14:creationId xmlns:p14="http://schemas.microsoft.com/office/powerpoint/2010/main" val="3649490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B44169-B653-8FCC-211C-27ABE8FE014A}"/>
              </a:ext>
            </a:extLst>
          </p:cNvPr>
          <p:cNvSpPr>
            <a:spLocks noGrp="1"/>
          </p:cNvSpPr>
          <p:nvPr>
            <p:ph idx="1"/>
          </p:nvPr>
        </p:nvSpPr>
        <p:spPr>
          <a:xfrm>
            <a:off x="737418" y="1751941"/>
            <a:ext cx="10616382" cy="4351338"/>
          </a:xfrm>
          <a:solidFill>
            <a:schemeClr val="accent3">
              <a:lumMod val="20000"/>
              <a:lumOff val="80000"/>
            </a:schemeClr>
          </a:solidFill>
          <a:ln>
            <a:solidFill>
              <a:srgbClr val="002060"/>
            </a:solidFill>
            <a:prstDash val="dash"/>
          </a:ln>
        </p:spPr>
        <p:txBody>
          <a:bodyPr>
            <a:normAutofit/>
          </a:bodyPr>
          <a:lstStyle/>
          <a:p>
            <a:pPr algn="just">
              <a:lnSpc>
                <a:spcPct val="150000"/>
              </a:lnSpc>
              <a:spcAft>
                <a:spcPts val="600"/>
              </a:spcAft>
            </a:pPr>
            <a:r>
              <a:rPr lang="en-US" sz="2000" dirty="0">
                <a:latin typeface="Times New Roman" panose="02020603050405020304" pitchFamily="18" charset="0"/>
                <a:cs typeface="Times New Roman" panose="02020603050405020304" pitchFamily="18" charset="0"/>
              </a:rPr>
              <a:t>Science is distinguished for its transparency, openness, and reproducibility</a:t>
            </a:r>
          </a:p>
          <a:p>
            <a:pPr algn="just">
              <a:lnSpc>
                <a:spcPct val="150000"/>
              </a:lnSpc>
              <a:spcAft>
                <a:spcPts val="600"/>
              </a:spcAft>
            </a:pPr>
            <a:r>
              <a:rPr lang="en-US" sz="2000" dirty="0">
                <a:latin typeface="Times New Roman" panose="02020603050405020304" pitchFamily="18" charset="0"/>
                <a:cs typeface="Times New Roman" panose="02020603050405020304" pitchFamily="18" charset="0"/>
              </a:rPr>
              <a:t>Traditional research methodology is to generate data for the publication of articles, which are soon forgotten once they have served their purpose</a:t>
            </a:r>
          </a:p>
          <a:p>
            <a:pPr algn="just">
              <a:lnSpc>
                <a:spcPct val="150000"/>
              </a:lnSpc>
              <a:spcAft>
                <a:spcPts val="600"/>
              </a:spcAft>
            </a:pPr>
            <a:r>
              <a:rPr lang="en-US" sz="2000" dirty="0">
                <a:latin typeface="Times New Roman" panose="02020603050405020304" pitchFamily="18" charset="0"/>
                <a:cs typeface="Times New Roman" panose="02020603050405020304" pitchFamily="18" charset="0"/>
              </a:rPr>
              <a:t>It is high time to necessitate the development of public and private capacity for high-quality data management so that fair principles are entrenched in the data generated</a:t>
            </a:r>
          </a:p>
          <a:p>
            <a:pPr algn="just">
              <a:lnSpc>
                <a:spcPct val="150000"/>
              </a:lnSpc>
              <a:spcAft>
                <a:spcPts val="600"/>
              </a:spcAft>
            </a:pPr>
            <a:r>
              <a:rPr lang="en-US" sz="2000" dirty="0">
                <a:latin typeface="Times New Roman" panose="02020603050405020304" pitchFamily="18" charset="0"/>
                <a:cs typeface="Times New Roman" panose="02020603050405020304" pitchFamily="18" charset="0"/>
              </a:rPr>
              <a:t>Biomedical data is not fair, and making this data fair is a challenge</a:t>
            </a:r>
            <a:endParaRPr lang="en-IN" sz="2000" dirty="0">
              <a:latin typeface="Times New Roman" panose="02020603050405020304" pitchFamily="18" charset="0"/>
              <a:cs typeface="Times New Roman" panose="02020603050405020304" pitchFamily="18" charset="0"/>
            </a:endParaRPr>
          </a:p>
          <a:p>
            <a:pPr marL="0" indent="0" algn="just">
              <a:lnSpc>
                <a:spcPct val="150000"/>
              </a:lnSpc>
              <a:buNone/>
            </a:pPr>
            <a:endParaRPr lang="en-US" sz="2000" dirty="0">
              <a:latin typeface="Times New Roman" panose="02020603050405020304" pitchFamily="18" charset="0"/>
              <a:cs typeface="Times New Roman" panose="02020603050405020304" pitchFamily="18" charset="0"/>
            </a:endParaRPr>
          </a:p>
          <a:p>
            <a:pPr marL="0" indent="0" algn="just">
              <a:lnSpc>
                <a:spcPct val="150000"/>
              </a:lnSpc>
              <a:buNone/>
            </a:pP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8B9F59A-EE54-15E1-6F90-F1AB79C0DCE7}"/>
              </a:ext>
            </a:extLst>
          </p:cNvPr>
          <p:cNvSpPr>
            <a:spLocks noGrp="1"/>
          </p:cNvSpPr>
          <p:nvPr>
            <p:ph type="sldNum" sz="quarter" idx="12"/>
          </p:nvPr>
        </p:nvSpPr>
        <p:spPr/>
        <p:txBody>
          <a:bodyPr/>
          <a:lstStyle/>
          <a:p>
            <a:fld id="{26AD20E6-394B-4DF0-96A5-9647FF39C943}" type="slidenum">
              <a:rPr lang="en-IN" smtClean="0"/>
              <a:t>3</a:t>
            </a:fld>
            <a:endParaRPr lang="en-IN"/>
          </a:p>
        </p:txBody>
      </p:sp>
      <p:sp>
        <p:nvSpPr>
          <p:cNvPr id="10" name="Title 1">
            <a:extLst>
              <a:ext uri="{FF2B5EF4-FFF2-40B4-BE49-F238E27FC236}">
                <a16:creationId xmlns:a16="http://schemas.microsoft.com/office/drawing/2014/main" id="{95E92107-CB5E-450F-BF60-A9C64C67DDB0}"/>
              </a:ext>
            </a:extLst>
          </p:cNvPr>
          <p:cNvSpPr txBox="1">
            <a:spLocks/>
          </p:cNvSpPr>
          <p:nvPr/>
        </p:nvSpPr>
        <p:spPr>
          <a:xfrm>
            <a:off x="737418" y="385954"/>
            <a:ext cx="10616381" cy="737534"/>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lvl1pPr algn="l" defTabSz="914400" rtl="0" eaLnBrk="1" latinLnBrk="0" hangingPunct="1">
              <a:lnSpc>
                <a:spcPct val="90000"/>
              </a:lnSpc>
              <a:spcBef>
                <a:spcPct val="0"/>
              </a:spcBef>
              <a:buNone/>
              <a:defRPr lang="en-IN" sz="3600" kern="1200" dirty="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3600" b="1" i="0" u="none" strike="noStrike" kern="1200" cap="none" spc="0" normalizeH="0" baseline="0" noProof="0" dirty="0">
                <a:ln>
                  <a:noFill/>
                </a:ln>
                <a:solidFill>
                  <a:sysClr val="window" lastClr="FFFFFF"/>
                </a:solidFill>
                <a:effectLst/>
                <a:uLnTx/>
                <a:uFillTx/>
                <a:latin typeface="Times New Roman"/>
                <a:ea typeface="+mj-ea"/>
                <a:cs typeface="+mj-cs"/>
              </a:rPr>
              <a:t>Introduction</a:t>
            </a:r>
          </a:p>
        </p:txBody>
      </p:sp>
    </p:spTree>
    <p:extLst>
      <p:ext uri="{BB962C8B-B14F-4D97-AF65-F5344CB8AC3E}">
        <p14:creationId xmlns:p14="http://schemas.microsoft.com/office/powerpoint/2010/main" val="23390616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BD81A5-BED9-4315-A10F-D8C671122F17}"/>
              </a:ext>
            </a:extLst>
          </p:cNvPr>
          <p:cNvSpPr>
            <a:spLocks noGrp="1"/>
          </p:cNvSpPr>
          <p:nvPr>
            <p:ph type="sldNum" sz="quarter" idx="12"/>
          </p:nvPr>
        </p:nvSpPr>
        <p:spPr/>
        <p:txBody>
          <a:bodyPr/>
          <a:lstStyle/>
          <a:p>
            <a:fld id="{26AD20E6-394B-4DF0-96A5-9647FF39C943}" type="slidenum">
              <a:rPr lang="en-IN" smtClean="0"/>
              <a:t>30</a:t>
            </a:fld>
            <a:endParaRPr lang="en-IN"/>
          </a:p>
        </p:txBody>
      </p:sp>
      <p:sp>
        <p:nvSpPr>
          <p:cNvPr id="6" name="Rectangle 5">
            <a:extLst>
              <a:ext uri="{FF2B5EF4-FFF2-40B4-BE49-F238E27FC236}">
                <a16:creationId xmlns:a16="http://schemas.microsoft.com/office/drawing/2014/main" id="{4BE1FEF9-B347-49D9-9F89-376FD7C8636A}"/>
              </a:ext>
            </a:extLst>
          </p:cNvPr>
          <p:cNvSpPr/>
          <p:nvPr/>
        </p:nvSpPr>
        <p:spPr>
          <a:xfrm>
            <a:off x="563031" y="204779"/>
            <a:ext cx="10989872" cy="770719"/>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pPr>
              <a:lnSpc>
                <a:spcPct val="90000"/>
              </a:lnSpc>
              <a:spcBef>
                <a:spcPct val="0"/>
              </a:spcBef>
            </a:pPr>
            <a:r>
              <a:rPr lang="en-US" sz="3600" b="1" dirty="0">
                <a:solidFill>
                  <a:sysClr val="window" lastClr="FFFFFF"/>
                </a:solidFill>
                <a:latin typeface="Times New Roman"/>
                <a:ea typeface="+mj-ea"/>
                <a:cs typeface="+mj-cs"/>
              </a:rPr>
              <a:t>Steps in Curation</a:t>
            </a:r>
          </a:p>
        </p:txBody>
      </p:sp>
      <p:sp>
        <p:nvSpPr>
          <p:cNvPr id="7" name="TextBox 6">
            <a:extLst>
              <a:ext uri="{FF2B5EF4-FFF2-40B4-BE49-F238E27FC236}">
                <a16:creationId xmlns:a16="http://schemas.microsoft.com/office/drawing/2014/main" id="{913D1B2A-9384-4BC7-8A9F-E216BD2095F0}"/>
              </a:ext>
            </a:extLst>
          </p:cNvPr>
          <p:cNvSpPr txBox="1"/>
          <p:nvPr/>
        </p:nvSpPr>
        <p:spPr>
          <a:xfrm>
            <a:off x="563031" y="1114791"/>
            <a:ext cx="10989872" cy="1387318"/>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lvl1pPr marL="228600" indent="-228600" algn="just">
              <a:lnSpc>
                <a:spcPct val="150000"/>
              </a:lnSpc>
              <a:spcBef>
                <a:spcPts val="1000"/>
              </a:spcBef>
              <a:spcAft>
                <a:spcPts val="600"/>
              </a:spcAft>
              <a:buFont typeface="Arial" panose="020B0604020202020204" pitchFamily="34" charset="0"/>
              <a:buChar char="•"/>
              <a:defRPr sz="2000">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25000"/>
              </a:lnSpc>
              <a:spcBef>
                <a:spcPts val="600"/>
              </a:spcBef>
            </a:pPr>
            <a:r>
              <a:rPr lang="en-US" dirty="0">
                <a:solidFill>
                  <a:srgbClr val="002060"/>
                </a:solidFill>
              </a:rPr>
              <a:t>Data is collected from various sources (private/ proprietary) and then annotated weakly by ML models, after which expert annotation is carried out by bioinformaticians and scientists. This data is then fed to the ML model, which learns and curates better in the next annotation. </a:t>
            </a:r>
          </a:p>
        </p:txBody>
      </p:sp>
      <p:sp>
        <p:nvSpPr>
          <p:cNvPr id="9" name="Rectangle: Rounded Corners 8">
            <a:extLst>
              <a:ext uri="{FF2B5EF4-FFF2-40B4-BE49-F238E27FC236}">
                <a16:creationId xmlns:a16="http://schemas.microsoft.com/office/drawing/2014/main" id="{2E54E20B-EB98-40F8-8EDF-91277059F347}"/>
              </a:ext>
            </a:extLst>
          </p:cNvPr>
          <p:cNvSpPr/>
          <p:nvPr/>
        </p:nvSpPr>
        <p:spPr>
          <a:xfrm>
            <a:off x="559395" y="2807734"/>
            <a:ext cx="2895831" cy="551712"/>
          </a:xfrm>
          <a:prstGeom prst="roundRect">
            <a:avLst/>
          </a:prstGeom>
          <a:solidFill>
            <a:srgbClr val="002060"/>
          </a:solidFill>
        </p:spPr>
        <p:txBody>
          <a:bodyPr wrap="square">
            <a:spAutoFit/>
          </a:bodyPr>
          <a:lstStyle/>
          <a:p>
            <a:pPr algn="just">
              <a:lnSpc>
                <a:spcPct val="150000"/>
              </a:lnSpc>
            </a:pPr>
            <a:r>
              <a:rPr lang="en-US" sz="2000" b="1">
                <a:solidFill>
                  <a:schemeClr val="bg1"/>
                </a:solidFill>
                <a:latin typeface="Times New Roman" panose="02020603050405020304" pitchFamily="18" charset="0"/>
                <a:cs typeface="Times New Roman" panose="02020603050405020304" pitchFamily="18" charset="0"/>
              </a:rPr>
              <a:t>Data download</a:t>
            </a:r>
          </a:p>
        </p:txBody>
      </p:sp>
      <p:sp>
        <p:nvSpPr>
          <p:cNvPr id="10" name="Rectangle: Rounded Corners 9">
            <a:extLst>
              <a:ext uri="{FF2B5EF4-FFF2-40B4-BE49-F238E27FC236}">
                <a16:creationId xmlns:a16="http://schemas.microsoft.com/office/drawing/2014/main" id="{C77F0799-27EB-4299-9E78-E59359EBF67D}"/>
              </a:ext>
            </a:extLst>
          </p:cNvPr>
          <p:cNvSpPr/>
          <p:nvPr/>
        </p:nvSpPr>
        <p:spPr>
          <a:xfrm>
            <a:off x="4479066" y="2807734"/>
            <a:ext cx="2895831" cy="551712"/>
          </a:xfrm>
          <a:prstGeom prst="roundRect">
            <a:avLst/>
          </a:prstGeom>
          <a:solidFill>
            <a:srgbClr val="002060"/>
          </a:solidFill>
        </p:spPr>
        <p:txBody>
          <a:bodyPr wrap="non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Data audit and ingestion</a:t>
            </a:r>
          </a:p>
        </p:txBody>
      </p:sp>
      <p:sp>
        <p:nvSpPr>
          <p:cNvPr id="11" name="Rectangle: Rounded Corners 10">
            <a:extLst>
              <a:ext uri="{FF2B5EF4-FFF2-40B4-BE49-F238E27FC236}">
                <a16:creationId xmlns:a16="http://schemas.microsoft.com/office/drawing/2014/main" id="{50E2EFD6-591D-493E-8FCF-B9F353630ECE}"/>
              </a:ext>
            </a:extLst>
          </p:cNvPr>
          <p:cNvSpPr/>
          <p:nvPr/>
        </p:nvSpPr>
        <p:spPr>
          <a:xfrm>
            <a:off x="8504667" y="2807734"/>
            <a:ext cx="2579412" cy="551712"/>
          </a:xfrm>
          <a:prstGeom prst="roundRect">
            <a:avLst/>
          </a:prstGeom>
          <a:solidFill>
            <a:srgbClr val="002060"/>
          </a:solidFill>
        </p:spPr>
        <p:txBody>
          <a:bodyPr wrap="squar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Curation</a:t>
            </a:r>
          </a:p>
        </p:txBody>
      </p:sp>
      <p:sp>
        <p:nvSpPr>
          <p:cNvPr id="12" name="TextBox 11">
            <a:extLst>
              <a:ext uri="{FF2B5EF4-FFF2-40B4-BE49-F238E27FC236}">
                <a16:creationId xmlns:a16="http://schemas.microsoft.com/office/drawing/2014/main" id="{F96E5C5F-9C1E-44DD-ADD2-54E349346321}"/>
              </a:ext>
            </a:extLst>
          </p:cNvPr>
          <p:cNvSpPr txBox="1"/>
          <p:nvPr/>
        </p:nvSpPr>
        <p:spPr>
          <a:xfrm>
            <a:off x="641688" y="3405902"/>
            <a:ext cx="2813538" cy="295044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285750" indent="-285750">
              <a:lnSpc>
                <a:spcPct val="150000"/>
              </a:lnSpc>
              <a:buFont typeface="Arial" panose="020B0604020202020204" pitchFamily="34" charset="0"/>
              <a:buChar char="•"/>
              <a:defRPr>
                <a:solidFill>
                  <a:srgbClr val="002060"/>
                </a:solidFill>
                <a:latin typeface="Arial Narrow" panose="020B0606020202030204" pitchFamily="34" charset="0"/>
              </a:defRPr>
            </a:lvl1pPr>
            <a:lvl2pPr marL="274638" lvl="1" indent="-185738">
              <a:buFont typeface="Arial" panose="020B0604020202020204" pitchFamily="34" charset="0"/>
              <a:buChar char="•"/>
              <a:defRPr>
                <a:solidFill>
                  <a:srgbClr val="002060"/>
                </a:solidFill>
                <a:latin typeface="Arial Narrow" panose="020B0606020202030204" pitchFamily="34" charset="0"/>
                <a:cs typeface="Times New Roman" panose="02020603050405020304" pitchFamily="18"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n-US" dirty="0"/>
              <a:t>Bio-medical data from sources :such as GEO, GDC, TCGA, LINCS, </a:t>
            </a:r>
            <a:r>
              <a:rPr lang="en-US" dirty="0" err="1"/>
              <a:t>ImmPort</a:t>
            </a:r>
            <a:r>
              <a:rPr lang="en-US" dirty="0"/>
              <a:t>, and publications along with  metadata associated with these data will be downloaded and stored.   </a:t>
            </a:r>
          </a:p>
        </p:txBody>
      </p:sp>
      <p:sp>
        <p:nvSpPr>
          <p:cNvPr id="13" name="TextBox 12">
            <a:extLst>
              <a:ext uri="{FF2B5EF4-FFF2-40B4-BE49-F238E27FC236}">
                <a16:creationId xmlns:a16="http://schemas.microsoft.com/office/drawing/2014/main" id="{7883F903-FB82-4383-8986-6BAED08A7C81}"/>
              </a:ext>
            </a:extLst>
          </p:cNvPr>
          <p:cNvSpPr txBox="1"/>
          <p:nvPr/>
        </p:nvSpPr>
        <p:spPr>
          <a:xfrm>
            <a:off x="4520212" y="3498739"/>
            <a:ext cx="2813538" cy="285761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285750" indent="-285750">
              <a:lnSpc>
                <a:spcPct val="150000"/>
              </a:lnSpc>
              <a:buFont typeface="Arial" panose="020B0604020202020204" pitchFamily="34" charset="0"/>
              <a:buChar char="•"/>
              <a:defRPr>
                <a:solidFill>
                  <a:srgbClr val="002060"/>
                </a:solidFill>
                <a:latin typeface="Arial Narrow" panose="020B0606020202030204" pitchFamily="34" charset="0"/>
              </a:defRPr>
            </a:lvl1pPr>
            <a:lvl2pPr marL="274638" lvl="1" indent="-185738">
              <a:buFont typeface="Arial" panose="020B0604020202020204" pitchFamily="34" charset="0"/>
              <a:buChar char="•"/>
              <a:defRPr>
                <a:solidFill>
                  <a:srgbClr val="002060"/>
                </a:solidFill>
                <a:latin typeface="Arial Narrow" panose="020B0606020202030204" pitchFamily="34" charset="0"/>
                <a:cs typeface="Times New Roman" panose="02020603050405020304" pitchFamily="18"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14000"/>
              </a:lnSpc>
            </a:pPr>
            <a:r>
              <a:rPr lang="en-US" dirty="0"/>
              <a:t>Ingestion gathers data and brings it into a data processing system where it can be stored, analyzed, and accessed. </a:t>
            </a:r>
          </a:p>
          <a:p>
            <a:pPr>
              <a:lnSpc>
                <a:spcPct val="114000"/>
              </a:lnSpc>
            </a:pPr>
            <a:r>
              <a:rPr lang="en-US" dirty="0"/>
              <a:t>Proprietary Data: Data ingestion and then auditing</a:t>
            </a:r>
          </a:p>
          <a:p>
            <a:pPr>
              <a:lnSpc>
                <a:spcPct val="114000"/>
              </a:lnSpc>
            </a:pPr>
            <a:r>
              <a:rPr lang="en-US" dirty="0"/>
              <a:t>Public data: data auditing then ingestion</a:t>
            </a:r>
          </a:p>
        </p:txBody>
      </p:sp>
      <p:sp>
        <p:nvSpPr>
          <p:cNvPr id="14" name="TextBox 13">
            <a:extLst>
              <a:ext uri="{FF2B5EF4-FFF2-40B4-BE49-F238E27FC236}">
                <a16:creationId xmlns:a16="http://schemas.microsoft.com/office/drawing/2014/main" id="{99CB9256-C986-495C-A32B-AB9B731EACB6}"/>
              </a:ext>
            </a:extLst>
          </p:cNvPr>
          <p:cNvSpPr txBox="1"/>
          <p:nvPr/>
        </p:nvSpPr>
        <p:spPr>
          <a:xfrm>
            <a:off x="8504666" y="3498739"/>
            <a:ext cx="2601674" cy="212006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285750" indent="-285750">
              <a:lnSpc>
                <a:spcPct val="150000"/>
              </a:lnSpc>
              <a:buFont typeface="Arial" panose="020B0604020202020204" pitchFamily="34" charset="0"/>
              <a:buChar char="•"/>
              <a:defRPr>
                <a:solidFill>
                  <a:srgbClr val="002060"/>
                </a:solidFill>
                <a:latin typeface="Arial Narrow" panose="020B0606020202030204" pitchFamily="34" charset="0"/>
              </a:defRPr>
            </a:lvl1pPr>
            <a:lvl2pPr marL="274638" lvl="1" indent="-185738">
              <a:buFont typeface="Arial" panose="020B0604020202020204" pitchFamily="34" charset="0"/>
              <a:buChar char="•"/>
              <a:defRPr>
                <a:solidFill>
                  <a:srgbClr val="002060"/>
                </a:solidFill>
                <a:latin typeface="Arial Narrow" panose="020B0606020202030204" pitchFamily="34" charset="0"/>
                <a:cs typeface="Times New Roman" panose="02020603050405020304" pitchFamily="18" charset="0"/>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Double-blinded curation</a:t>
            </a:r>
          </a:p>
          <a:p>
            <a:r>
              <a:rPr lang="en-US" dirty="0"/>
              <a:t>Consensus </a:t>
            </a:r>
          </a:p>
          <a:p>
            <a:r>
              <a:rPr lang="en-US" dirty="0"/>
              <a:t>Post Consensus</a:t>
            </a:r>
          </a:p>
          <a:p>
            <a:r>
              <a:rPr lang="en-US" dirty="0"/>
              <a:t>Discussion Expert Review</a:t>
            </a:r>
          </a:p>
        </p:txBody>
      </p:sp>
    </p:spTree>
    <p:extLst>
      <p:ext uri="{BB962C8B-B14F-4D97-AF65-F5344CB8AC3E}">
        <p14:creationId xmlns:p14="http://schemas.microsoft.com/office/powerpoint/2010/main" val="30495957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0F6EC-6F74-10E8-AC03-0F3875AD0424}"/>
              </a:ext>
            </a:extLst>
          </p:cNvPr>
          <p:cNvSpPr>
            <a:spLocks noGrp="1"/>
          </p:cNvSpPr>
          <p:nvPr>
            <p:ph type="title"/>
          </p:nvPr>
        </p:nvSpPr>
        <p:spPr>
          <a:xfrm>
            <a:off x="838200" y="365126"/>
            <a:ext cx="10515600" cy="903236"/>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Limitations of the Study</a:t>
            </a:r>
          </a:p>
        </p:txBody>
      </p:sp>
      <p:sp>
        <p:nvSpPr>
          <p:cNvPr id="3" name="Content Placeholder 2">
            <a:extLst>
              <a:ext uri="{FF2B5EF4-FFF2-40B4-BE49-F238E27FC236}">
                <a16:creationId xmlns:a16="http://schemas.microsoft.com/office/drawing/2014/main" id="{8BBDAC66-4BC0-4A4F-5501-A4915ECD4DA8}"/>
              </a:ext>
            </a:extLst>
          </p:cNvPr>
          <p:cNvSpPr>
            <a:spLocks noGrp="1"/>
          </p:cNvSpPr>
          <p:nvPr>
            <p:ph idx="1"/>
          </p:nvPr>
        </p:nvSpPr>
        <p:spPr>
          <a:xfrm>
            <a:off x="916858" y="1609315"/>
            <a:ext cx="10515600" cy="1949962"/>
          </a:xfrm>
          <a:solidFill>
            <a:schemeClr val="accent3">
              <a:lumMod val="20000"/>
              <a:lumOff val="80000"/>
            </a:schemeClr>
          </a:solidFill>
          <a:ln>
            <a:solidFill>
              <a:srgbClr val="002060"/>
            </a:solidFill>
            <a:prstDash val="dash"/>
          </a:ln>
        </p:spPr>
        <p:txBody>
          <a:bodyPr vert="horz" lIns="91440" tIns="45720" rIns="91440" bIns="45720" rtlCol="0">
            <a:normAutofit fontScale="85000" lnSpcReduction="10000"/>
          </a:bodyPr>
          <a:lstStyle/>
          <a:p>
            <a:pPr algn="just">
              <a:lnSpc>
                <a:spcPct val="150000"/>
              </a:lnSpc>
              <a:spcAft>
                <a:spcPts val="600"/>
              </a:spcAft>
            </a:pPr>
            <a:r>
              <a:rPr lang="en-US" sz="2000" dirty="0" err="1">
                <a:solidFill>
                  <a:srgbClr val="002060"/>
                </a:solidFill>
                <a:latin typeface="Times New Roman" panose="02020603050405020304" pitchFamily="18" charset="0"/>
                <a:cs typeface="Times New Roman" panose="02020603050405020304" pitchFamily="18" charset="0"/>
              </a:rPr>
              <a:t>FAIRification</a:t>
            </a:r>
            <a:r>
              <a:rPr lang="en-US" sz="2000" dirty="0">
                <a:solidFill>
                  <a:srgbClr val="002060"/>
                </a:solidFill>
                <a:latin typeface="Times New Roman" panose="02020603050405020304" pitchFamily="18" charset="0"/>
                <a:cs typeface="Times New Roman" panose="02020603050405020304" pitchFamily="18" charset="0"/>
              </a:rPr>
              <a:t> of Data is a relatively newer concept; hence the research is in a budding stage</a:t>
            </a:r>
          </a:p>
          <a:p>
            <a:pPr algn="just">
              <a:lnSpc>
                <a:spcPct val="150000"/>
              </a:lnSpc>
              <a:spcAft>
                <a:spcPts val="600"/>
              </a:spcAft>
            </a:pPr>
            <a:r>
              <a:rPr lang="en-US" sz="2000" dirty="0">
                <a:solidFill>
                  <a:srgbClr val="002060"/>
                </a:solidFill>
                <a:latin typeface="Times New Roman" panose="02020603050405020304" pitchFamily="18" charset="0"/>
                <a:cs typeface="Times New Roman" panose="02020603050405020304" pitchFamily="18" charset="0"/>
              </a:rPr>
              <a:t>There is not enough literature available where research groups or companies are implementing FAIR policies in research work</a:t>
            </a:r>
          </a:p>
          <a:p>
            <a:pPr algn="just">
              <a:lnSpc>
                <a:spcPct val="150000"/>
              </a:lnSpc>
              <a:spcAft>
                <a:spcPts val="600"/>
              </a:spcAft>
            </a:pPr>
            <a:r>
              <a:rPr lang="en-IN" sz="2000" dirty="0">
                <a:solidFill>
                  <a:srgbClr val="002060"/>
                </a:solidFill>
                <a:latin typeface="Times New Roman" panose="02020603050405020304" pitchFamily="18" charset="0"/>
                <a:cs typeface="Times New Roman" panose="02020603050405020304" pitchFamily="18" charset="0"/>
              </a:rPr>
              <a:t>As the organizational data is confidential, hence only some documents could be included in the study</a:t>
            </a:r>
          </a:p>
        </p:txBody>
      </p:sp>
      <p:sp>
        <p:nvSpPr>
          <p:cNvPr id="5" name="Slide Number Placeholder 4">
            <a:extLst>
              <a:ext uri="{FF2B5EF4-FFF2-40B4-BE49-F238E27FC236}">
                <a16:creationId xmlns:a16="http://schemas.microsoft.com/office/drawing/2014/main" id="{5D7BD38B-06EE-DC64-6828-3A96DC5B67D0}"/>
              </a:ext>
            </a:extLst>
          </p:cNvPr>
          <p:cNvSpPr>
            <a:spLocks noGrp="1"/>
          </p:cNvSpPr>
          <p:nvPr>
            <p:ph type="sldNum" sz="quarter" idx="12"/>
          </p:nvPr>
        </p:nvSpPr>
        <p:spPr/>
        <p:txBody>
          <a:bodyPr/>
          <a:lstStyle/>
          <a:p>
            <a:fld id="{26AD20E6-394B-4DF0-96A5-9647FF39C943}" type="slidenum">
              <a:rPr lang="en-IN" smtClean="0"/>
              <a:t>31</a:t>
            </a:fld>
            <a:endParaRPr lang="en-IN"/>
          </a:p>
        </p:txBody>
      </p:sp>
    </p:spTree>
    <p:extLst>
      <p:ext uri="{BB962C8B-B14F-4D97-AF65-F5344CB8AC3E}">
        <p14:creationId xmlns:p14="http://schemas.microsoft.com/office/powerpoint/2010/main" val="31922245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BDE-C1E4-2068-7ED7-1D9DDC4B3A10}"/>
              </a:ext>
            </a:extLst>
          </p:cNvPr>
          <p:cNvSpPr>
            <a:spLocks noGrp="1"/>
          </p:cNvSpPr>
          <p:nvPr>
            <p:ph type="title"/>
          </p:nvPr>
        </p:nvSpPr>
        <p:spPr>
          <a:xfrm>
            <a:off x="590052" y="113711"/>
            <a:ext cx="11011895" cy="967838"/>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Conclusions</a:t>
            </a:r>
          </a:p>
        </p:txBody>
      </p:sp>
      <p:sp>
        <p:nvSpPr>
          <p:cNvPr id="3" name="Content Placeholder 2">
            <a:extLst>
              <a:ext uri="{FF2B5EF4-FFF2-40B4-BE49-F238E27FC236}">
                <a16:creationId xmlns:a16="http://schemas.microsoft.com/office/drawing/2014/main" id="{C37621F9-57FC-03A7-2EE3-925A45765D10}"/>
              </a:ext>
            </a:extLst>
          </p:cNvPr>
          <p:cNvSpPr>
            <a:spLocks noGrp="1"/>
          </p:cNvSpPr>
          <p:nvPr>
            <p:ph idx="1"/>
          </p:nvPr>
        </p:nvSpPr>
        <p:spPr>
          <a:xfrm>
            <a:off x="590053" y="1936186"/>
            <a:ext cx="5257800" cy="4351338"/>
          </a:xfrm>
          <a:solidFill>
            <a:schemeClr val="accent3">
              <a:lumMod val="20000"/>
              <a:lumOff val="80000"/>
            </a:schemeClr>
          </a:solidFill>
          <a:ln>
            <a:solidFill>
              <a:srgbClr val="002060"/>
            </a:solidFill>
            <a:prstDash val="dash"/>
          </a:ln>
        </p:spPr>
        <p:txBody>
          <a:bodyPr vert="horz" lIns="91440" tIns="45720" rIns="91440" bIns="45720" rtlCol="0">
            <a:normAutofit lnSpcReduction="10000"/>
          </a:bodyPr>
          <a:lstStyle/>
          <a:p>
            <a:pPr algn="just">
              <a:lnSpc>
                <a:spcPct val="150000"/>
              </a:lnSpc>
              <a:spcAft>
                <a:spcPts val="600"/>
              </a:spcAft>
            </a:pPr>
            <a:r>
              <a:rPr lang="en-US" sz="2000" dirty="0">
                <a:latin typeface="Times New Roman" panose="02020603050405020304" pitchFamily="18" charset="0"/>
                <a:cs typeface="Times New Roman" panose="02020603050405020304" pitchFamily="18" charset="0"/>
              </a:rPr>
              <a:t>Enha</a:t>
            </a:r>
            <a:r>
              <a:rPr lang="en-US" sz="2000" dirty="0">
                <a:solidFill>
                  <a:srgbClr val="002060"/>
                </a:solidFill>
                <a:latin typeface="Times New Roman" panose="02020603050405020304" pitchFamily="18" charset="0"/>
                <a:cs typeface="Times New Roman" panose="02020603050405020304" pitchFamily="18" charset="0"/>
              </a:rPr>
              <a:t>nces the rate of discovery</a:t>
            </a:r>
          </a:p>
          <a:p>
            <a:pPr algn="just">
              <a:lnSpc>
                <a:spcPct val="150000"/>
              </a:lnSpc>
              <a:spcAft>
                <a:spcPts val="600"/>
              </a:spcAft>
            </a:pPr>
            <a:r>
              <a:rPr lang="en-US" sz="2000" dirty="0">
                <a:latin typeface="Times New Roman" panose="02020603050405020304" pitchFamily="18" charset="0"/>
                <a:cs typeface="Times New Roman" panose="02020603050405020304" pitchFamily="18" charset="0"/>
              </a:rPr>
              <a:t>Ensures that no major breakthroughs are missed.</a:t>
            </a:r>
          </a:p>
          <a:p>
            <a:pPr algn="just">
              <a:lnSpc>
                <a:spcPct val="150000"/>
              </a:lnSpc>
              <a:spcAft>
                <a:spcPts val="600"/>
              </a:spcAft>
            </a:pPr>
            <a:r>
              <a:rPr lang="en-US" sz="2000" dirty="0">
                <a:solidFill>
                  <a:srgbClr val="002060"/>
                </a:solidFill>
                <a:latin typeface="Times New Roman" panose="02020603050405020304" pitchFamily="18" charset="0"/>
                <a:cs typeface="Times New Roman" panose="02020603050405020304" pitchFamily="18" charset="0"/>
              </a:rPr>
              <a:t>Enhances the scientific and academic record's integrity</a:t>
            </a:r>
          </a:p>
          <a:p>
            <a:pPr algn="just">
              <a:lnSpc>
                <a:spcPct val="150000"/>
              </a:lnSpc>
              <a:spcAft>
                <a:spcPts val="600"/>
              </a:spcAft>
            </a:pPr>
            <a:r>
              <a:rPr lang="en-US" sz="2000" dirty="0">
                <a:latin typeface="Times New Roman" panose="02020603050405020304" pitchFamily="18" charset="0"/>
                <a:cs typeface="Times New Roman" panose="02020603050405020304" pitchFamily="18" charset="0"/>
              </a:rPr>
              <a:t>Many in the research community are beginning to see open and FAIR data as a crucial aspect of today's research business.</a:t>
            </a:r>
          </a:p>
          <a:p>
            <a:pPr algn="just">
              <a:lnSpc>
                <a:spcPct val="150000"/>
              </a:lnSpc>
              <a:spcAft>
                <a:spcPts val="600"/>
              </a:spcAft>
            </a:pP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520413FC-7659-4BBD-06AF-798C6C1C0116}"/>
              </a:ext>
            </a:extLst>
          </p:cNvPr>
          <p:cNvSpPr>
            <a:spLocks noGrp="1"/>
          </p:cNvSpPr>
          <p:nvPr>
            <p:ph type="sldNum" sz="quarter" idx="12"/>
          </p:nvPr>
        </p:nvSpPr>
        <p:spPr/>
        <p:txBody>
          <a:bodyPr/>
          <a:lstStyle/>
          <a:p>
            <a:fld id="{26AD20E6-394B-4DF0-96A5-9647FF39C943}" type="slidenum">
              <a:rPr lang="en-IN" smtClean="0"/>
              <a:t>32</a:t>
            </a:fld>
            <a:endParaRPr lang="en-IN"/>
          </a:p>
        </p:txBody>
      </p:sp>
      <p:sp>
        <p:nvSpPr>
          <p:cNvPr id="5" name="Rectangle 4">
            <a:extLst>
              <a:ext uri="{FF2B5EF4-FFF2-40B4-BE49-F238E27FC236}">
                <a16:creationId xmlns:a16="http://schemas.microsoft.com/office/drawing/2014/main" id="{ED70FF2E-FCD7-46DA-B7D7-FDA47B605BC7}"/>
              </a:ext>
            </a:extLst>
          </p:cNvPr>
          <p:cNvSpPr/>
          <p:nvPr/>
        </p:nvSpPr>
        <p:spPr>
          <a:xfrm>
            <a:off x="6464128" y="1293949"/>
            <a:ext cx="5137819" cy="498663"/>
          </a:xfrm>
          <a:prstGeom prst="rect">
            <a:avLst/>
          </a:prstGeom>
          <a:solidFill>
            <a:srgbClr val="002060"/>
          </a:solidFill>
        </p:spPr>
        <p:txBody>
          <a:bodyPr wrap="squar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Challenges in Implementation of Fair data </a:t>
            </a:r>
          </a:p>
        </p:txBody>
      </p:sp>
      <p:sp>
        <p:nvSpPr>
          <p:cNvPr id="6" name="TextBox 5">
            <a:extLst>
              <a:ext uri="{FF2B5EF4-FFF2-40B4-BE49-F238E27FC236}">
                <a16:creationId xmlns:a16="http://schemas.microsoft.com/office/drawing/2014/main" id="{E0E703E0-0BFC-42FA-A22A-4D087D0EACEA}"/>
              </a:ext>
            </a:extLst>
          </p:cNvPr>
          <p:cNvSpPr txBox="1"/>
          <p:nvPr/>
        </p:nvSpPr>
        <p:spPr>
          <a:xfrm>
            <a:off x="6464128" y="1997972"/>
            <a:ext cx="5137819" cy="1832361"/>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lvl1pPr marL="228600" indent="-228600" algn="just">
              <a:lnSpc>
                <a:spcPct val="150000"/>
              </a:lnSpc>
              <a:spcBef>
                <a:spcPts val="1000"/>
              </a:spcBef>
              <a:spcAft>
                <a:spcPts val="600"/>
              </a:spcAft>
              <a:buFont typeface="Arial" panose="020B0604020202020204" pitchFamily="34" charset="0"/>
              <a:buChar char="•"/>
              <a:defRPr sz="2000">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solidFill>
                  <a:srgbClr val="002060"/>
                </a:solidFill>
              </a:rPr>
              <a:t>The cost element- upfront expenditure</a:t>
            </a:r>
          </a:p>
          <a:p>
            <a:r>
              <a:rPr lang="en-US" dirty="0"/>
              <a:t>Culture shock</a:t>
            </a:r>
          </a:p>
          <a:p>
            <a:r>
              <a:rPr lang="en-US" dirty="0">
                <a:solidFill>
                  <a:srgbClr val="002060"/>
                </a:solidFill>
              </a:rPr>
              <a:t>Compliance barrier</a:t>
            </a:r>
          </a:p>
        </p:txBody>
      </p:sp>
      <p:sp>
        <p:nvSpPr>
          <p:cNvPr id="7" name="Rectangle 6">
            <a:extLst>
              <a:ext uri="{FF2B5EF4-FFF2-40B4-BE49-F238E27FC236}">
                <a16:creationId xmlns:a16="http://schemas.microsoft.com/office/drawing/2014/main" id="{9A5438A5-01A7-4149-A3D7-B2A46FCF8240}"/>
              </a:ext>
            </a:extLst>
          </p:cNvPr>
          <p:cNvSpPr/>
          <p:nvPr/>
        </p:nvSpPr>
        <p:spPr>
          <a:xfrm>
            <a:off x="590053" y="1293949"/>
            <a:ext cx="2885918" cy="498663"/>
          </a:xfrm>
          <a:prstGeom prst="rect">
            <a:avLst/>
          </a:prstGeom>
          <a:solidFill>
            <a:srgbClr val="002060"/>
          </a:solidFill>
        </p:spPr>
        <p:txBody>
          <a:bodyPr wrap="none">
            <a:spAutoFit/>
          </a:bodyPr>
          <a:lstStyle/>
          <a:p>
            <a:pPr algn="just">
              <a:lnSpc>
                <a:spcPct val="150000"/>
              </a:lnSpc>
            </a:pPr>
            <a:r>
              <a:rPr lang="en-US" sz="2000" b="1" dirty="0">
                <a:solidFill>
                  <a:schemeClr val="bg1"/>
                </a:solidFill>
                <a:latin typeface="Times New Roman" panose="02020603050405020304" pitchFamily="18" charset="0"/>
                <a:cs typeface="Times New Roman" panose="02020603050405020304" pitchFamily="18" charset="0"/>
              </a:rPr>
              <a:t>Advantages of Fair data </a:t>
            </a:r>
          </a:p>
        </p:txBody>
      </p:sp>
    </p:spTree>
    <p:extLst>
      <p:ext uri="{BB962C8B-B14F-4D97-AF65-F5344CB8AC3E}">
        <p14:creationId xmlns:p14="http://schemas.microsoft.com/office/powerpoint/2010/main" val="1644327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D1944C8-5574-420F-AAB3-CC6288CF8218}"/>
              </a:ext>
            </a:extLst>
          </p:cNvPr>
          <p:cNvSpPr>
            <a:spLocks noGrp="1"/>
          </p:cNvSpPr>
          <p:nvPr>
            <p:ph type="sldNum" sz="quarter" idx="12"/>
          </p:nvPr>
        </p:nvSpPr>
        <p:spPr/>
        <p:txBody>
          <a:bodyPr/>
          <a:lstStyle/>
          <a:p>
            <a:fld id="{26AD20E6-394B-4DF0-96A5-9647FF39C943}" type="slidenum">
              <a:rPr lang="en-IN" smtClean="0"/>
              <a:t>33</a:t>
            </a:fld>
            <a:endParaRPr lang="en-IN"/>
          </a:p>
        </p:txBody>
      </p:sp>
      <p:sp>
        <p:nvSpPr>
          <p:cNvPr id="6" name="Rectangle 5">
            <a:extLst>
              <a:ext uri="{FF2B5EF4-FFF2-40B4-BE49-F238E27FC236}">
                <a16:creationId xmlns:a16="http://schemas.microsoft.com/office/drawing/2014/main" id="{3380E5C9-6EE8-49A3-9497-3B040DAF3B46}"/>
              </a:ext>
            </a:extLst>
          </p:cNvPr>
          <p:cNvSpPr/>
          <p:nvPr/>
        </p:nvSpPr>
        <p:spPr>
          <a:xfrm>
            <a:off x="381879" y="982690"/>
            <a:ext cx="11428242" cy="5457440"/>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228600" indent="-228600" algn="just">
              <a:lnSpc>
                <a:spcPct val="135000"/>
              </a:lnSpc>
              <a:spcBef>
                <a:spcPts val="600"/>
              </a:spcBef>
              <a:spcAft>
                <a:spcPts val="600"/>
              </a:spcAft>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While it is not required for organizations or individuals to use data management principles, it is strongly encouraged in today's rapidly changing scientific field. We're at the beginning of AI-driven science, which has the potential to address some of the world's most pressing scientific issues, and data will be at the focus of it all.</a:t>
            </a:r>
          </a:p>
          <a:p>
            <a:pPr marL="228600" indent="-228600" algn="just">
              <a:lnSpc>
                <a:spcPct val="135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We have the opportunity now to work together and develop guidelines for our data to advance research. The alternative is to wait for the stage when technology compels organizations to format and standardize all their data. Then, the companies without FAIR standards will be one step behind, racing to meet the basic requirements needed to derive value from their data.</a:t>
            </a:r>
          </a:p>
          <a:p>
            <a:pPr marL="228600" indent="-228600" algn="just">
              <a:lnSpc>
                <a:spcPct val="135000"/>
              </a:lnSpc>
              <a:spcBef>
                <a:spcPts val="600"/>
              </a:spcBef>
              <a:spcAft>
                <a:spcPts val="600"/>
              </a:spcAft>
              <a:buFont typeface="Arial" panose="020B0604020202020204" pitchFamily="34" charset="0"/>
              <a:buChar char="•"/>
            </a:pPr>
            <a:r>
              <a:rPr lang="en-US" sz="2000" dirty="0">
                <a:solidFill>
                  <a:srgbClr val="002060"/>
                </a:solidFill>
                <a:latin typeface="Times New Roman" panose="02020603050405020304" pitchFamily="18" charset="0"/>
                <a:cs typeface="Times New Roman" panose="02020603050405020304" pitchFamily="18" charset="0"/>
              </a:rPr>
              <a:t>We now have the possibility to collaborate and set criteria for our data in order to study it further. Another option is to wait until technology forces organizations to format and standardize all their data. Companies that do not adhere to FAIR principles will fall behind, racing to achieve the minimum criteria for extracting value from their data.</a:t>
            </a:r>
          </a:p>
          <a:p>
            <a:pPr marL="228600" indent="-228600" algn="just">
              <a:lnSpc>
                <a:spcPct val="150000"/>
              </a:lnSpc>
              <a:spcBef>
                <a:spcPts val="1000"/>
              </a:spcBef>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28600" indent="-228600" algn="just">
              <a:lnSpc>
                <a:spcPct val="150000"/>
              </a:lnSpc>
              <a:spcBef>
                <a:spcPts val="1000"/>
              </a:spcBef>
              <a:spcAft>
                <a:spcPts val="600"/>
              </a:spcAft>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142007D-794B-437B-B455-D6F1031927F3}"/>
              </a:ext>
            </a:extLst>
          </p:cNvPr>
          <p:cNvSpPr/>
          <p:nvPr/>
        </p:nvSpPr>
        <p:spPr>
          <a:xfrm>
            <a:off x="381878" y="240456"/>
            <a:ext cx="11428241" cy="590931"/>
          </a:xfrm>
          <a:prstGeom prst="rect">
            <a:avLst/>
          </a:prstGeo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pPr>
              <a:lnSpc>
                <a:spcPct val="90000"/>
              </a:lnSpc>
              <a:spcBef>
                <a:spcPct val="0"/>
              </a:spcBef>
            </a:pPr>
            <a:r>
              <a:rPr lang="en-US" sz="3600" b="1" dirty="0">
                <a:solidFill>
                  <a:sysClr val="window" lastClr="FFFFFF"/>
                </a:solidFill>
                <a:latin typeface="Times New Roman"/>
                <a:ea typeface="+mj-ea"/>
                <a:cs typeface="+mj-cs"/>
              </a:rPr>
              <a:t> A FAIR future for all?</a:t>
            </a:r>
          </a:p>
        </p:txBody>
      </p:sp>
    </p:spTree>
    <p:extLst>
      <p:ext uri="{BB962C8B-B14F-4D97-AF65-F5344CB8AC3E}">
        <p14:creationId xmlns:p14="http://schemas.microsoft.com/office/powerpoint/2010/main" val="7909604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40CEC-B205-D614-ACFB-9620DEF0A59E}"/>
              </a:ext>
            </a:extLst>
          </p:cNvPr>
          <p:cNvSpPr>
            <a:spLocks noGrp="1"/>
          </p:cNvSpPr>
          <p:nvPr>
            <p:ph type="title"/>
          </p:nvPr>
        </p:nvSpPr>
        <p:spPr>
          <a:xfrm>
            <a:off x="402970" y="292433"/>
            <a:ext cx="11170919" cy="882491"/>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References</a:t>
            </a:r>
          </a:p>
        </p:txBody>
      </p:sp>
      <p:sp>
        <p:nvSpPr>
          <p:cNvPr id="3" name="Content Placeholder 2">
            <a:extLst>
              <a:ext uri="{FF2B5EF4-FFF2-40B4-BE49-F238E27FC236}">
                <a16:creationId xmlns:a16="http://schemas.microsoft.com/office/drawing/2014/main" id="{3E6CD5A5-350C-07B1-88E3-70F677EEF1DB}"/>
              </a:ext>
            </a:extLst>
          </p:cNvPr>
          <p:cNvSpPr>
            <a:spLocks noGrp="1"/>
          </p:cNvSpPr>
          <p:nvPr>
            <p:ph idx="1"/>
          </p:nvPr>
        </p:nvSpPr>
        <p:spPr>
          <a:xfrm>
            <a:off x="0" y="900827"/>
            <a:ext cx="11170920" cy="5370977"/>
          </a:xfrm>
        </p:spPr>
        <p:txBody>
          <a:bodyPr>
            <a:noAutofit/>
          </a:bodyPr>
          <a:lstStyle/>
          <a:p>
            <a:pPr marL="457200" lvl="1" indent="0" algn="just">
              <a:lnSpc>
                <a:spcPct val="135000"/>
              </a:lnSpc>
              <a:spcAft>
                <a:spcPts val="1200"/>
              </a:spcAft>
              <a:buNone/>
            </a:pPr>
            <a:endParaRPr lang="en-US" sz="1600" dirty="0">
              <a:latin typeface="Times New Roman" panose="02020603050405020304" pitchFamily="18" charset="0"/>
              <a:cs typeface="Times New Roman" panose="02020603050405020304" pitchFamily="18" charset="0"/>
            </a:endParaRPr>
          </a:p>
          <a:p>
            <a:pPr lvl="1" algn="just">
              <a:lnSpc>
                <a:spcPct val="135000"/>
              </a:lnSpc>
              <a:spcAft>
                <a:spcPts val="1200"/>
              </a:spcAft>
            </a:pPr>
            <a:r>
              <a:rPr lang="en-US" sz="1600" dirty="0">
                <a:latin typeface="Times New Roman" panose="02020603050405020304" pitchFamily="18" charset="0"/>
                <a:cs typeface="Times New Roman" panose="02020603050405020304" pitchFamily="18" charset="0"/>
              </a:rPr>
              <a:t>van </a:t>
            </a:r>
            <a:r>
              <a:rPr lang="en-US" sz="1600" dirty="0" err="1">
                <a:latin typeface="Times New Roman" panose="02020603050405020304" pitchFamily="18" charset="0"/>
                <a:cs typeface="Times New Roman" panose="02020603050405020304" pitchFamily="18" charset="0"/>
              </a:rPr>
              <a:t>Vlijmen</a:t>
            </a:r>
            <a:r>
              <a:rPr lang="en-US" sz="1600" dirty="0">
                <a:latin typeface="Times New Roman" panose="02020603050405020304" pitchFamily="18" charset="0"/>
                <a:cs typeface="Times New Roman" panose="02020603050405020304" pitchFamily="18" charset="0"/>
              </a:rPr>
              <a:t> H, Mons A, </a:t>
            </a:r>
            <a:r>
              <a:rPr lang="en-US" sz="1600" dirty="0" err="1">
                <a:latin typeface="Times New Roman" panose="02020603050405020304" pitchFamily="18" charset="0"/>
                <a:cs typeface="Times New Roman" panose="02020603050405020304" pitchFamily="18" charset="0"/>
              </a:rPr>
              <a:t>Waalkens</a:t>
            </a:r>
            <a:r>
              <a:rPr lang="en-US" sz="1600" dirty="0">
                <a:latin typeface="Times New Roman" panose="02020603050405020304" pitchFamily="18" charset="0"/>
                <a:cs typeface="Times New Roman" panose="02020603050405020304" pitchFamily="18" charset="0"/>
              </a:rPr>
              <a:t> A, Franke W, </a:t>
            </a:r>
            <a:r>
              <a:rPr lang="en-US" sz="1600" dirty="0" err="1">
                <a:latin typeface="Times New Roman" panose="02020603050405020304" pitchFamily="18" charset="0"/>
                <a:cs typeface="Times New Roman" panose="02020603050405020304" pitchFamily="18" charset="0"/>
              </a:rPr>
              <a:t>Baak</a:t>
            </a:r>
            <a:r>
              <a:rPr lang="en-US" sz="1600" dirty="0">
                <a:latin typeface="Times New Roman" panose="02020603050405020304" pitchFamily="18" charset="0"/>
                <a:cs typeface="Times New Roman" panose="02020603050405020304" pitchFamily="18" charset="0"/>
              </a:rPr>
              <a:t> A, Ruiter G, Kirkpatrick C, da Silva Santos LO, </a:t>
            </a:r>
            <a:r>
              <a:rPr lang="en-US" sz="1600" dirty="0" err="1">
                <a:latin typeface="Times New Roman" panose="02020603050405020304" pitchFamily="18" charset="0"/>
                <a:cs typeface="Times New Roman" panose="02020603050405020304" pitchFamily="18" charset="0"/>
              </a:rPr>
              <a:t>Meerman</a:t>
            </a:r>
            <a:r>
              <a:rPr lang="en-US" sz="1600" dirty="0">
                <a:latin typeface="Times New Roman" panose="02020603050405020304" pitchFamily="18" charset="0"/>
                <a:cs typeface="Times New Roman" panose="02020603050405020304" pitchFamily="18" charset="0"/>
              </a:rPr>
              <a:t> B, </a:t>
            </a:r>
            <a:r>
              <a:rPr lang="en-US" sz="1600" dirty="0" err="1">
                <a:latin typeface="Times New Roman" panose="02020603050405020304" pitchFamily="18" charset="0"/>
                <a:cs typeface="Times New Roman" panose="02020603050405020304" pitchFamily="18" charset="0"/>
              </a:rPr>
              <a:t>Jellema</a:t>
            </a:r>
            <a:r>
              <a:rPr lang="en-US" sz="1600" dirty="0">
                <a:latin typeface="Times New Roman" panose="02020603050405020304" pitchFamily="18" charset="0"/>
                <a:cs typeface="Times New Roman" panose="02020603050405020304" pitchFamily="18" charset="0"/>
              </a:rPr>
              <a:t> R, Arts D. The need of industry to go FAIR. Data Intelligence. 2020 Jan 1;2(1-2):276-84.</a:t>
            </a:r>
          </a:p>
          <a:p>
            <a:pPr lvl="1" algn="just">
              <a:lnSpc>
                <a:spcPct val="135000"/>
              </a:lnSpc>
              <a:spcAft>
                <a:spcPts val="1200"/>
              </a:spcAft>
            </a:pPr>
            <a:r>
              <a:rPr lang="en-US" sz="1600" dirty="0">
                <a:latin typeface="Times New Roman" panose="02020603050405020304" pitchFamily="18" charset="0"/>
                <a:cs typeface="Times New Roman" panose="02020603050405020304" pitchFamily="18" charset="0"/>
              </a:rPr>
              <a:t>Wise J, de Barron AG, </a:t>
            </a:r>
            <a:r>
              <a:rPr lang="en-US" sz="1600" dirty="0" err="1">
                <a:latin typeface="Times New Roman" panose="02020603050405020304" pitchFamily="18" charset="0"/>
                <a:cs typeface="Times New Roman" panose="02020603050405020304" pitchFamily="18" charset="0"/>
              </a:rPr>
              <a:t>Splendiani</a:t>
            </a:r>
            <a:r>
              <a:rPr lang="en-US" sz="1600" dirty="0">
                <a:latin typeface="Times New Roman" panose="02020603050405020304" pitchFamily="18" charset="0"/>
                <a:cs typeface="Times New Roman" panose="02020603050405020304" pitchFamily="18" charset="0"/>
              </a:rPr>
              <a:t> A, </a:t>
            </a:r>
            <a:r>
              <a:rPr lang="en-US" sz="1600" dirty="0" err="1">
                <a:latin typeface="Times New Roman" panose="02020603050405020304" pitchFamily="18" charset="0"/>
                <a:cs typeface="Times New Roman" panose="02020603050405020304" pitchFamily="18" charset="0"/>
              </a:rPr>
              <a:t>Balali</a:t>
            </a:r>
            <a:r>
              <a:rPr lang="en-US" sz="1600" dirty="0">
                <a:latin typeface="Times New Roman" panose="02020603050405020304" pitchFamily="18" charset="0"/>
                <a:cs typeface="Times New Roman" panose="02020603050405020304" pitchFamily="18" charset="0"/>
              </a:rPr>
              <a:t>-Mood B, Vasant D, Little E, </a:t>
            </a:r>
            <a:r>
              <a:rPr lang="en-US" sz="1600" dirty="0" err="1">
                <a:latin typeface="Times New Roman" panose="02020603050405020304" pitchFamily="18" charset="0"/>
                <a:cs typeface="Times New Roman" panose="02020603050405020304" pitchFamily="18" charset="0"/>
              </a:rPr>
              <a:t>Mellino</a:t>
            </a:r>
            <a:r>
              <a:rPr lang="en-US" sz="1600" dirty="0">
                <a:latin typeface="Times New Roman" panose="02020603050405020304" pitchFamily="18" charset="0"/>
                <a:cs typeface="Times New Roman" panose="02020603050405020304" pitchFamily="18" charset="0"/>
              </a:rPr>
              <a:t> G, Harrow I, Smith I, </a:t>
            </a:r>
            <a:r>
              <a:rPr lang="en-US" sz="1600" dirty="0" err="1">
                <a:latin typeface="Times New Roman" panose="02020603050405020304" pitchFamily="18" charset="0"/>
                <a:cs typeface="Times New Roman" panose="02020603050405020304" pitchFamily="18" charset="0"/>
              </a:rPr>
              <a:t>Taubert</a:t>
            </a:r>
            <a:r>
              <a:rPr lang="en-US" sz="1600" dirty="0">
                <a:latin typeface="Times New Roman" panose="02020603050405020304" pitchFamily="18" charset="0"/>
                <a:cs typeface="Times New Roman" panose="02020603050405020304" pitchFamily="18" charset="0"/>
              </a:rPr>
              <a:t> J, van </a:t>
            </a:r>
            <a:r>
              <a:rPr lang="en-US" sz="1600" dirty="0" err="1">
                <a:latin typeface="Times New Roman" panose="02020603050405020304" pitchFamily="18" charset="0"/>
                <a:cs typeface="Times New Roman" panose="02020603050405020304" pitchFamily="18" charset="0"/>
              </a:rPr>
              <a:t>Bochove</a:t>
            </a:r>
            <a:r>
              <a:rPr lang="en-US" sz="1600" dirty="0">
                <a:latin typeface="Times New Roman" panose="02020603050405020304" pitchFamily="18" charset="0"/>
                <a:cs typeface="Times New Roman" panose="02020603050405020304" pitchFamily="18" charset="0"/>
              </a:rPr>
              <a:t> K. Implementation and relevance of FAIR data principles in biopharmaceutical R&amp;D. Drug discovery today. 2019 Apr 1;24(4):933-8.</a:t>
            </a:r>
          </a:p>
          <a:p>
            <a:pPr lvl="1" algn="just">
              <a:lnSpc>
                <a:spcPct val="135000"/>
              </a:lnSpc>
              <a:spcAft>
                <a:spcPts val="1200"/>
              </a:spcAft>
            </a:pPr>
            <a:r>
              <a:rPr lang="en-US" sz="1600" dirty="0">
                <a:latin typeface="Times New Roman" panose="02020603050405020304" pitchFamily="18" charset="0"/>
                <a:cs typeface="Times New Roman" panose="02020603050405020304" pitchFamily="18" charset="0"/>
              </a:rPr>
              <a:t>Mons B, </a:t>
            </a:r>
            <a:r>
              <a:rPr lang="en-US" sz="1600" dirty="0" err="1">
                <a:latin typeface="Times New Roman" panose="02020603050405020304" pitchFamily="18" charset="0"/>
                <a:cs typeface="Times New Roman" panose="02020603050405020304" pitchFamily="18" charset="0"/>
              </a:rPr>
              <a:t>Neylon</a:t>
            </a:r>
            <a:r>
              <a:rPr lang="en-US" sz="1600" dirty="0">
                <a:latin typeface="Times New Roman" panose="02020603050405020304" pitchFamily="18" charset="0"/>
                <a:cs typeface="Times New Roman" panose="02020603050405020304" pitchFamily="18" charset="0"/>
              </a:rPr>
              <a:t> C, </a:t>
            </a:r>
            <a:r>
              <a:rPr lang="en-US" sz="1600" dirty="0" err="1">
                <a:latin typeface="Times New Roman" panose="02020603050405020304" pitchFamily="18" charset="0"/>
                <a:cs typeface="Times New Roman" panose="02020603050405020304" pitchFamily="18" charset="0"/>
              </a:rPr>
              <a:t>Velterop</a:t>
            </a:r>
            <a:r>
              <a:rPr lang="en-US" sz="1600" dirty="0">
                <a:latin typeface="Times New Roman" panose="02020603050405020304" pitchFamily="18" charset="0"/>
                <a:cs typeface="Times New Roman" panose="02020603050405020304" pitchFamily="18" charset="0"/>
              </a:rPr>
              <a:t> J, </a:t>
            </a:r>
            <a:r>
              <a:rPr lang="en-US" sz="1600" dirty="0" err="1">
                <a:latin typeface="Times New Roman" panose="02020603050405020304" pitchFamily="18" charset="0"/>
                <a:cs typeface="Times New Roman" panose="02020603050405020304" pitchFamily="18" charset="0"/>
              </a:rPr>
              <a:t>Dumontier</a:t>
            </a:r>
            <a:r>
              <a:rPr lang="en-US" sz="1600" dirty="0">
                <a:latin typeface="Times New Roman" panose="02020603050405020304" pitchFamily="18" charset="0"/>
                <a:cs typeface="Times New Roman" panose="02020603050405020304" pitchFamily="18" charset="0"/>
              </a:rPr>
              <a:t> M, da Silva Santos LO, Wilkinson MD. Cloudy, increasingly FAIR; revisiting the FAIR Data guiding principles for the European Open Science Cloud. Information Services &amp; Use. 2017 Jan 1;37(1):49-56.</a:t>
            </a:r>
          </a:p>
          <a:p>
            <a:pPr lvl="1" algn="just">
              <a:lnSpc>
                <a:spcPct val="135000"/>
              </a:lnSpc>
              <a:spcAft>
                <a:spcPts val="1200"/>
              </a:spcAft>
            </a:pPr>
            <a:r>
              <a:rPr lang="en-US" sz="1600" dirty="0">
                <a:latin typeface="Times New Roman" panose="02020603050405020304" pitchFamily="18" charset="0"/>
                <a:cs typeface="Times New Roman" panose="02020603050405020304" pitchFamily="18" charset="0"/>
              </a:rPr>
              <a:t>Wilkinson MD, </a:t>
            </a:r>
            <a:r>
              <a:rPr lang="en-US" sz="1600" dirty="0" err="1">
                <a:latin typeface="Times New Roman" panose="02020603050405020304" pitchFamily="18" charset="0"/>
                <a:cs typeface="Times New Roman" panose="02020603050405020304" pitchFamily="18" charset="0"/>
              </a:rPr>
              <a:t>Dumontier</a:t>
            </a:r>
            <a:r>
              <a:rPr lang="en-US" sz="1600" dirty="0">
                <a:latin typeface="Times New Roman" panose="02020603050405020304" pitchFamily="18" charset="0"/>
                <a:cs typeface="Times New Roman" panose="02020603050405020304" pitchFamily="18" charset="0"/>
              </a:rPr>
              <a:t> M, </a:t>
            </a:r>
            <a:r>
              <a:rPr lang="en-US" sz="1600" dirty="0" err="1">
                <a:latin typeface="Times New Roman" panose="02020603050405020304" pitchFamily="18" charset="0"/>
                <a:cs typeface="Times New Roman" panose="02020603050405020304" pitchFamily="18" charset="0"/>
              </a:rPr>
              <a:t>Aalbersberg</a:t>
            </a:r>
            <a:r>
              <a:rPr lang="en-US" sz="1600" dirty="0">
                <a:latin typeface="Times New Roman" panose="02020603050405020304" pitchFamily="18" charset="0"/>
                <a:cs typeface="Times New Roman" panose="02020603050405020304" pitchFamily="18" charset="0"/>
              </a:rPr>
              <a:t> IJ, Appleton G, Axton M, </a:t>
            </a:r>
            <a:r>
              <a:rPr lang="en-US" sz="1600" dirty="0" err="1">
                <a:latin typeface="Times New Roman" panose="02020603050405020304" pitchFamily="18" charset="0"/>
                <a:cs typeface="Times New Roman" panose="02020603050405020304" pitchFamily="18" charset="0"/>
              </a:rPr>
              <a:t>Baak</a:t>
            </a:r>
            <a:r>
              <a:rPr lang="en-US" sz="1600" dirty="0">
                <a:latin typeface="Times New Roman" panose="02020603050405020304" pitchFamily="18" charset="0"/>
                <a:cs typeface="Times New Roman" panose="02020603050405020304" pitchFamily="18" charset="0"/>
              </a:rPr>
              <a:t> A, Blomberg N, </a:t>
            </a:r>
            <a:r>
              <a:rPr lang="en-US" sz="1600" dirty="0" err="1">
                <a:latin typeface="Times New Roman" panose="02020603050405020304" pitchFamily="18" charset="0"/>
                <a:cs typeface="Times New Roman" panose="02020603050405020304" pitchFamily="18" charset="0"/>
              </a:rPr>
              <a:t>Boiten</a:t>
            </a:r>
            <a:r>
              <a:rPr lang="en-US" sz="1600" dirty="0">
                <a:latin typeface="Times New Roman" panose="02020603050405020304" pitchFamily="18" charset="0"/>
                <a:cs typeface="Times New Roman" panose="02020603050405020304" pitchFamily="18" charset="0"/>
              </a:rPr>
              <a:t> JW, da Silva Santos LB, Bourne PE, </a:t>
            </a:r>
            <a:r>
              <a:rPr lang="en-US" sz="1600" dirty="0" err="1">
                <a:latin typeface="Times New Roman" panose="02020603050405020304" pitchFamily="18" charset="0"/>
                <a:cs typeface="Times New Roman" panose="02020603050405020304" pitchFamily="18" charset="0"/>
              </a:rPr>
              <a:t>Bouwman</a:t>
            </a:r>
            <a:r>
              <a:rPr lang="en-US" sz="1600" dirty="0">
                <a:latin typeface="Times New Roman" panose="02020603050405020304" pitchFamily="18" charset="0"/>
                <a:cs typeface="Times New Roman" panose="02020603050405020304" pitchFamily="18" charset="0"/>
              </a:rPr>
              <a:t> J. The FAIR Guiding Principles for scientific data management and stewardship. Scientific data. 2016 Mar 15;3(1):1-9.</a:t>
            </a:r>
          </a:p>
          <a:p>
            <a:pPr lvl="1" algn="just">
              <a:lnSpc>
                <a:spcPct val="135000"/>
              </a:lnSpc>
              <a:spcAft>
                <a:spcPts val="1200"/>
              </a:spcAft>
            </a:pPr>
            <a:r>
              <a:rPr lang="en-US" sz="1600" dirty="0">
                <a:latin typeface="Times New Roman" panose="02020603050405020304" pitchFamily="18" charset="0"/>
                <a:cs typeface="Times New Roman" panose="02020603050405020304" pitchFamily="18" charset="0"/>
              </a:rPr>
              <a:t>Fair cookbook [Internet]. FAIR Cookbook. The FAIR Cookbook; 2020 [cited 2022Jun14]. Available from: </a:t>
            </a:r>
            <a:r>
              <a:rPr lang="en-US" sz="1600" u="sng" dirty="0">
                <a:latin typeface="Times New Roman" panose="02020603050405020304" pitchFamily="18" charset="0"/>
                <a:cs typeface="Times New Roman" panose="02020603050405020304" pitchFamily="18" charset="0"/>
                <a:hlinkClick r:id="rId2"/>
              </a:rPr>
              <a:t>https://faircookbook.elixir-europe.org/content/recipes/introduction/metadata-fair.html</a:t>
            </a:r>
            <a:endParaRPr lang="en-US" sz="1600" dirty="0">
              <a:latin typeface="Times New Roman" panose="02020603050405020304" pitchFamily="18" charset="0"/>
              <a:cs typeface="Times New Roman" panose="02020603050405020304" pitchFamily="18" charset="0"/>
            </a:endParaRPr>
          </a:p>
          <a:p>
            <a:pPr marL="0" indent="0" algn="just">
              <a:lnSpc>
                <a:spcPct val="135000"/>
              </a:lnSpc>
              <a:spcAft>
                <a:spcPts val="1200"/>
              </a:spcAft>
              <a:buNone/>
            </a:pPr>
            <a:endParaRPr lang="en-IN" sz="16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65778F48-EED0-0966-D30D-CA2F4B9E882F}"/>
              </a:ext>
            </a:extLst>
          </p:cNvPr>
          <p:cNvSpPr>
            <a:spLocks noGrp="1"/>
          </p:cNvSpPr>
          <p:nvPr>
            <p:ph type="sldNum" sz="quarter" idx="12"/>
          </p:nvPr>
        </p:nvSpPr>
        <p:spPr/>
        <p:txBody>
          <a:bodyPr/>
          <a:lstStyle/>
          <a:p>
            <a:fld id="{26AD20E6-394B-4DF0-96A5-9647FF39C943}" type="slidenum">
              <a:rPr lang="en-IN" smtClean="0"/>
              <a:t>34</a:t>
            </a:fld>
            <a:endParaRPr lang="en-IN"/>
          </a:p>
        </p:txBody>
      </p:sp>
    </p:spTree>
    <p:extLst>
      <p:ext uri="{BB962C8B-B14F-4D97-AF65-F5344CB8AC3E}">
        <p14:creationId xmlns:p14="http://schemas.microsoft.com/office/powerpoint/2010/main" val="149243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03B62CF-6C74-438E-AFBE-86A28530EB3A}"/>
              </a:ext>
            </a:extLst>
          </p:cNvPr>
          <p:cNvSpPr>
            <a:spLocks noGrp="1"/>
          </p:cNvSpPr>
          <p:nvPr>
            <p:ph type="sldNum" sz="quarter" idx="12"/>
          </p:nvPr>
        </p:nvSpPr>
        <p:spPr/>
        <p:txBody>
          <a:bodyPr/>
          <a:lstStyle/>
          <a:p>
            <a:fld id="{26AD20E6-394B-4DF0-96A5-9647FF39C943}" type="slidenum">
              <a:rPr lang="en-IN" smtClean="0"/>
              <a:t>35</a:t>
            </a:fld>
            <a:endParaRPr lang="en-IN"/>
          </a:p>
        </p:txBody>
      </p:sp>
      <p:sp>
        <p:nvSpPr>
          <p:cNvPr id="6" name="Rectangle 5">
            <a:extLst>
              <a:ext uri="{FF2B5EF4-FFF2-40B4-BE49-F238E27FC236}">
                <a16:creationId xmlns:a16="http://schemas.microsoft.com/office/drawing/2014/main" id="{06B352EB-6ABD-4BB6-BC17-2E39DC43D083}"/>
              </a:ext>
            </a:extLst>
          </p:cNvPr>
          <p:cNvSpPr/>
          <p:nvPr/>
        </p:nvSpPr>
        <p:spPr>
          <a:xfrm>
            <a:off x="-58616" y="1352446"/>
            <a:ext cx="11995052" cy="3726982"/>
          </a:xfrm>
          <a:prstGeom prst="rect">
            <a:avLst/>
          </a:prstGeom>
        </p:spPr>
        <p:txBody>
          <a:bodyPr vert="horz" lIns="91440" tIns="45720" rIns="91440" bIns="45720" rtlCol="0">
            <a:noAutofit/>
          </a:bodyPr>
          <a:lstStyle/>
          <a:p>
            <a:pPr marL="742950" lvl="1" indent="-285750" algn="just">
              <a:lnSpc>
                <a:spcPct val="135000"/>
              </a:lnSpc>
              <a:spcBef>
                <a:spcPts val="500"/>
              </a:spcBef>
              <a:spcAft>
                <a:spcPts val="12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European Commission, Directorate-General for Research and Innovation, Open innovation, open science, open to the world : a vision for Europe. Publications Office; 2016. Available from: </a:t>
            </a:r>
            <a:r>
              <a:rPr lang="en-US" sz="1600" dirty="0" err="1">
                <a:latin typeface="Times New Roman" panose="02020603050405020304" pitchFamily="18" charset="0"/>
                <a:cs typeface="Times New Roman" panose="02020603050405020304" pitchFamily="18" charset="0"/>
              </a:rPr>
              <a:t>doi</a:t>
            </a:r>
            <a:r>
              <a:rPr lang="en-US" sz="1600" dirty="0">
                <a:latin typeface="Times New Roman" panose="02020603050405020304" pitchFamily="18" charset="0"/>
                <a:cs typeface="Times New Roman" panose="02020603050405020304" pitchFamily="18" charset="0"/>
              </a:rPr>
              <a:t>/10.2777/061652</a:t>
            </a:r>
          </a:p>
          <a:p>
            <a:pPr marL="742950" lvl="1" indent="-285750" algn="just">
              <a:lnSpc>
                <a:spcPct val="135000"/>
              </a:lnSpc>
              <a:spcBef>
                <a:spcPts val="500"/>
              </a:spcBef>
              <a:spcAft>
                <a:spcPts val="1200"/>
              </a:spcAft>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Boeckhout</a:t>
            </a:r>
            <a:r>
              <a:rPr lang="en-US" sz="1600" dirty="0">
                <a:latin typeface="Times New Roman" panose="02020603050405020304" pitchFamily="18" charset="0"/>
                <a:cs typeface="Times New Roman" panose="02020603050405020304" pitchFamily="18" charset="0"/>
              </a:rPr>
              <a:t> M, </a:t>
            </a:r>
            <a:r>
              <a:rPr lang="en-US" sz="1600" dirty="0" err="1">
                <a:latin typeface="Times New Roman" panose="02020603050405020304" pitchFamily="18" charset="0"/>
                <a:cs typeface="Times New Roman" panose="02020603050405020304" pitchFamily="18" charset="0"/>
              </a:rPr>
              <a:t>Zielhuis</a:t>
            </a:r>
            <a:r>
              <a:rPr lang="en-US" sz="1600" dirty="0">
                <a:latin typeface="Times New Roman" panose="02020603050405020304" pitchFamily="18" charset="0"/>
                <a:cs typeface="Times New Roman" panose="02020603050405020304" pitchFamily="18" charset="0"/>
              </a:rPr>
              <a:t> GA, </a:t>
            </a:r>
            <a:r>
              <a:rPr lang="en-US" sz="1600" dirty="0" err="1">
                <a:latin typeface="Times New Roman" panose="02020603050405020304" pitchFamily="18" charset="0"/>
                <a:cs typeface="Times New Roman" panose="02020603050405020304" pitchFamily="18" charset="0"/>
              </a:rPr>
              <a:t>Bredenoord</a:t>
            </a:r>
            <a:r>
              <a:rPr lang="en-US" sz="1600" dirty="0">
                <a:latin typeface="Times New Roman" panose="02020603050405020304" pitchFamily="18" charset="0"/>
                <a:cs typeface="Times New Roman" panose="02020603050405020304" pitchFamily="18" charset="0"/>
              </a:rPr>
              <a:t> AL. The FAIR guiding principles for data stewardship: fair enough?. European journal of human genetics. 2018 Jul;26(7):931-6.</a:t>
            </a:r>
          </a:p>
          <a:p>
            <a:pPr marL="742950" lvl="1" indent="-285750" algn="just">
              <a:lnSpc>
                <a:spcPct val="135000"/>
              </a:lnSpc>
              <a:spcBef>
                <a:spcPts val="500"/>
              </a:spcBef>
              <a:spcAft>
                <a:spcPts val="1200"/>
              </a:spcAft>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Lezaun</a:t>
            </a:r>
            <a:r>
              <a:rPr lang="en-US" sz="1600" dirty="0">
                <a:latin typeface="Times New Roman" panose="02020603050405020304" pitchFamily="18" charset="0"/>
                <a:cs typeface="Times New Roman" panose="02020603050405020304" pitchFamily="18" charset="0"/>
              </a:rPr>
              <a:t> J, Montgomery CM. The pharmaceutical commons: Sharing and exclusion in global health drug development. Science, Technology, &amp; Human Values. 2015 Jan;40(1):3-29.</a:t>
            </a:r>
          </a:p>
          <a:p>
            <a:pPr marL="742950" lvl="1" indent="-285750" algn="just">
              <a:lnSpc>
                <a:spcPct val="135000"/>
              </a:lnSpc>
              <a:spcBef>
                <a:spcPts val="500"/>
              </a:spcBef>
              <a:spcAft>
                <a:spcPts val="1200"/>
              </a:spcAft>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Knoppers</a:t>
            </a:r>
            <a:r>
              <a:rPr lang="en-US" sz="1600" dirty="0">
                <a:latin typeface="Times New Roman" panose="02020603050405020304" pitchFamily="18" charset="0"/>
                <a:cs typeface="Times New Roman" panose="02020603050405020304" pitchFamily="18" charset="0"/>
              </a:rPr>
              <a:t> BM. Framework for responsible sharing of genomic and health-related data. The HUGO journal. 2014 Dec;8(1):1-6.</a:t>
            </a:r>
          </a:p>
          <a:p>
            <a:pPr marL="285750" indent="-285750" algn="just">
              <a:lnSpc>
                <a:spcPct val="135000"/>
              </a:lnSpc>
              <a:spcBef>
                <a:spcPts val="1000"/>
              </a:spcBef>
              <a:spcAft>
                <a:spcPts val="1200"/>
              </a:spcAft>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F75DE61E-9392-49F9-837F-516BAA399A0F}"/>
              </a:ext>
            </a:extLst>
          </p:cNvPr>
          <p:cNvSpPr/>
          <p:nvPr/>
        </p:nvSpPr>
        <p:spPr>
          <a:xfrm>
            <a:off x="-58616" y="4594928"/>
            <a:ext cx="11774658" cy="1272528"/>
          </a:xfrm>
          <a:prstGeom prst="rect">
            <a:avLst/>
          </a:prstGeom>
        </p:spPr>
        <p:txBody>
          <a:bodyPr vert="horz" lIns="91440" tIns="45720" rIns="91440" bIns="45720" rtlCol="0">
            <a:noAutofit/>
          </a:bodyPr>
          <a:lstStyle/>
          <a:p>
            <a:pPr marL="742950" lvl="1" indent="-285750" algn="just">
              <a:lnSpc>
                <a:spcPct val="135000"/>
              </a:lnSpc>
              <a:spcBef>
                <a:spcPts val="500"/>
              </a:spcBef>
              <a:spcAft>
                <a:spcPts val="1200"/>
              </a:spcAft>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GO fair Initiative [Internet]. Go FAIR. 2018 [cited 2022Jun14]. Available from: https://www.go-fair.org/fair-principles/</a:t>
            </a:r>
          </a:p>
          <a:p>
            <a:pPr marL="742950" lvl="1" indent="-285750" algn="just">
              <a:lnSpc>
                <a:spcPct val="135000"/>
              </a:lnSpc>
              <a:spcBef>
                <a:spcPts val="500"/>
              </a:spcBef>
              <a:spcAft>
                <a:spcPts val="1200"/>
              </a:spcAft>
              <a:buFont typeface="Arial" panose="020B0604020202020204" pitchFamily="34" charset="0"/>
              <a:buChar char="•"/>
            </a:pPr>
            <a:r>
              <a:rPr lang="en-US" sz="1600" dirty="0" err="1">
                <a:latin typeface="Times New Roman" panose="02020603050405020304" pitchFamily="18" charset="0"/>
                <a:cs typeface="Times New Roman" panose="02020603050405020304" pitchFamily="18" charset="0"/>
              </a:rPr>
              <a:t>FAIRification</a:t>
            </a:r>
            <a:r>
              <a:rPr lang="en-US" sz="1600" dirty="0">
                <a:latin typeface="Times New Roman" panose="02020603050405020304" pitchFamily="18" charset="0"/>
                <a:cs typeface="Times New Roman" panose="02020603050405020304" pitchFamily="18" charset="0"/>
              </a:rPr>
              <a:t> of clinical trial data – Roche [Internet]. 2017 [cited 2022 Jun14]. Available from </a:t>
            </a:r>
            <a:r>
              <a:rPr lang="en-US" sz="1600" dirty="0">
                <a:latin typeface="Times New Roman" panose="02020603050405020304" pitchFamily="18" charset="0"/>
                <a:cs typeface="Times New Roman" panose="02020603050405020304" pitchFamily="18" charset="0"/>
                <a:hlinkClick r:id="rId2"/>
              </a:rPr>
              <a:t>https://fairtoolkit.pistoiaalliance.org/use-cases/fairification-of-clinical-trial-data-roche/</a:t>
            </a:r>
            <a:endParaRPr lang="en-US" sz="16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78B7FCE7-A6A9-4B9F-BC19-76CA1DC53CE7}"/>
              </a:ext>
            </a:extLst>
          </p:cNvPr>
          <p:cNvSpPr>
            <a:spLocks noGrp="1"/>
          </p:cNvSpPr>
          <p:nvPr>
            <p:ph type="title"/>
          </p:nvPr>
        </p:nvSpPr>
        <p:spPr>
          <a:xfrm>
            <a:off x="402970" y="292433"/>
            <a:ext cx="11170919" cy="882491"/>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References</a:t>
            </a:r>
          </a:p>
        </p:txBody>
      </p:sp>
    </p:spTree>
    <p:extLst>
      <p:ext uri="{BB962C8B-B14F-4D97-AF65-F5344CB8AC3E}">
        <p14:creationId xmlns:p14="http://schemas.microsoft.com/office/powerpoint/2010/main" val="1037737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A40DA-CCAF-AA4D-F02C-E8A499F3A7C1}"/>
              </a:ext>
            </a:extLst>
          </p:cNvPr>
          <p:cNvSpPr>
            <a:spLocks noGrp="1"/>
          </p:cNvSpPr>
          <p:nvPr>
            <p:ph type="ctrTitle"/>
          </p:nvPr>
        </p:nvSpPr>
        <p:spPr>
          <a:xfrm>
            <a:off x="3810000" y="3165987"/>
            <a:ext cx="4572000" cy="933911"/>
          </a:xfrm>
          <a:solidFill>
            <a:schemeClr val="accent3">
              <a:lumMod val="20000"/>
              <a:lumOff val="80000"/>
            </a:schemeClr>
          </a:solidFill>
        </p:spPr>
        <p:txBody>
          <a:bodyPr/>
          <a:lstStyle/>
          <a:p>
            <a:r>
              <a:rPr lang="en-IN" i="1" dirty="0">
                <a:solidFill>
                  <a:srgbClr val="002060"/>
                </a:solidFill>
                <a:latin typeface="Times New Roman" panose="02020603050405020304" pitchFamily="18" charset="0"/>
                <a:cs typeface="Times New Roman" panose="02020603050405020304" pitchFamily="18" charset="0"/>
              </a:rPr>
              <a:t>Thank You!</a:t>
            </a:r>
          </a:p>
        </p:txBody>
      </p:sp>
      <p:sp>
        <p:nvSpPr>
          <p:cNvPr id="4" name="Slide Number Placeholder 3">
            <a:extLst>
              <a:ext uri="{FF2B5EF4-FFF2-40B4-BE49-F238E27FC236}">
                <a16:creationId xmlns:a16="http://schemas.microsoft.com/office/drawing/2014/main" id="{33C20748-CF29-ED49-B8D8-5DEBC4A531CC}"/>
              </a:ext>
            </a:extLst>
          </p:cNvPr>
          <p:cNvSpPr>
            <a:spLocks noGrp="1"/>
          </p:cNvSpPr>
          <p:nvPr>
            <p:ph type="sldNum" sz="quarter" idx="12"/>
          </p:nvPr>
        </p:nvSpPr>
        <p:spPr/>
        <p:txBody>
          <a:bodyPr/>
          <a:lstStyle/>
          <a:p>
            <a:fld id="{26AD20E6-394B-4DF0-96A5-9647FF39C943}" type="slidenum">
              <a:rPr lang="en-IN" smtClean="0"/>
              <a:t>36</a:t>
            </a:fld>
            <a:endParaRPr lang="en-IN"/>
          </a:p>
        </p:txBody>
      </p:sp>
      <p:pic>
        <p:nvPicPr>
          <p:cNvPr id="6" name="Picture 5">
            <a:extLst>
              <a:ext uri="{FF2B5EF4-FFF2-40B4-BE49-F238E27FC236}">
                <a16:creationId xmlns:a16="http://schemas.microsoft.com/office/drawing/2014/main" id="{EDC1BA95-363B-4D43-B4A1-2FAE931EE5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813"/>
            <a:ext cx="2695903" cy="1268959"/>
          </a:xfrm>
          <a:prstGeom prst="rect">
            <a:avLst/>
          </a:prstGeom>
        </p:spPr>
      </p:pic>
    </p:spTree>
    <p:extLst>
      <p:ext uri="{BB962C8B-B14F-4D97-AF65-F5344CB8AC3E}">
        <p14:creationId xmlns:p14="http://schemas.microsoft.com/office/powerpoint/2010/main" val="36752462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C9A24-5D33-22D2-A375-550512B6729A}"/>
              </a:ext>
            </a:extLst>
          </p:cNvPr>
          <p:cNvSpPr>
            <a:spLocks noGrp="1"/>
          </p:cNvSpPr>
          <p:nvPr>
            <p:ph type="title"/>
          </p:nvPr>
        </p:nvSpPr>
        <p:spPr>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Suggestions to the Organization where the Study was Conducted </a:t>
            </a:r>
          </a:p>
        </p:txBody>
      </p:sp>
      <p:sp>
        <p:nvSpPr>
          <p:cNvPr id="3" name="Content Placeholder 2">
            <a:extLst>
              <a:ext uri="{FF2B5EF4-FFF2-40B4-BE49-F238E27FC236}">
                <a16:creationId xmlns:a16="http://schemas.microsoft.com/office/drawing/2014/main" id="{EAEF2263-EB9B-760E-4703-663E38DF5A1C}"/>
              </a:ext>
            </a:extLst>
          </p:cNvPr>
          <p:cNvSpPr>
            <a:spLocks noGrp="1"/>
          </p:cNvSpPr>
          <p:nvPr>
            <p:ph idx="1"/>
          </p:nvPr>
        </p:nvSpPr>
        <p:spPr>
          <a:solidFill>
            <a:schemeClr val="accent3">
              <a:lumMod val="20000"/>
              <a:lumOff val="80000"/>
            </a:schemeClr>
          </a:solidFill>
          <a:ln>
            <a:solidFill>
              <a:srgbClr val="002060"/>
            </a:solidFill>
            <a:prstDash val="dash"/>
          </a:ln>
        </p:spPr>
        <p:txBody>
          <a:bodyPr vert="horz" lIns="91440" tIns="45720" rIns="91440" bIns="45720" rtlCol="0">
            <a:normAutofit/>
          </a:bodyPr>
          <a:lstStyle/>
          <a:p>
            <a:pPr algn="just">
              <a:lnSpc>
                <a:spcPct val="150000"/>
              </a:lnSpc>
              <a:spcAft>
                <a:spcPts val="600"/>
              </a:spcAft>
            </a:pPr>
            <a:r>
              <a:rPr lang="en-IN" sz="2000" dirty="0">
                <a:latin typeface="Times New Roman" panose="02020603050405020304" pitchFamily="18" charset="0"/>
                <a:cs typeface="Times New Roman" panose="02020603050405020304" pitchFamily="18" charset="0"/>
              </a:rPr>
              <a:t>The organization is lacking in approaching their target consumers because of lack of sales force. Lot of work which can be outsourced is being done by employees which reduces their productivity.</a:t>
            </a:r>
          </a:p>
          <a:p>
            <a:pPr algn="just">
              <a:lnSpc>
                <a:spcPct val="150000"/>
              </a:lnSpc>
              <a:spcAft>
                <a:spcPts val="600"/>
              </a:spcAft>
            </a:pPr>
            <a:r>
              <a:rPr lang="en-IN" sz="2000" dirty="0">
                <a:latin typeface="Times New Roman" panose="02020603050405020304" pitchFamily="18" charset="0"/>
                <a:cs typeface="Times New Roman" panose="02020603050405020304" pitchFamily="18" charset="0"/>
              </a:rPr>
              <a:t>As the product is a technical platform not everyone can be a consumer to the product hence there can’t be impulse buying behaviour, hence approaching right target is imperative.</a:t>
            </a:r>
          </a:p>
          <a:p>
            <a:pPr algn="just">
              <a:lnSpc>
                <a:spcPct val="150000"/>
              </a:lnSpc>
              <a:spcAft>
                <a:spcPts val="600"/>
              </a:spcAft>
            </a:pPr>
            <a:r>
              <a:rPr lang="en-IN" sz="2000" dirty="0">
                <a:latin typeface="Times New Roman" panose="02020603050405020304" pitchFamily="18" charset="0"/>
                <a:cs typeface="Times New Roman" panose="02020603050405020304" pitchFamily="18" charset="0"/>
              </a:rPr>
              <a:t>The Organization can make use of sales navigator and especially </a:t>
            </a:r>
            <a:r>
              <a:rPr lang="en-IN" sz="2000" dirty="0" err="1">
                <a:latin typeface="Times New Roman" panose="02020603050405020304" pitchFamily="18" charset="0"/>
                <a:cs typeface="Times New Roman" panose="02020603050405020304" pitchFamily="18" charset="0"/>
              </a:rPr>
              <a:t>inmails</a:t>
            </a:r>
            <a:r>
              <a:rPr lang="en-IN" sz="2000" dirty="0">
                <a:latin typeface="Times New Roman" panose="02020603050405020304" pitchFamily="18" charset="0"/>
                <a:cs typeface="Times New Roman" panose="02020603050405020304" pitchFamily="18" charset="0"/>
              </a:rPr>
              <a:t> of </a:t>
            </a:r>
            <a:r>
              <a:rPr lang="en-IN" sz="2000" dirty="0" err="1">
                <a:latin typeface="Times New Roman" panose="02020603050405020304" pitchFamily="18" charset="0"/>
                <a:cs typeface="Times New Roman" panose="02020603050405020304" pitchFamily="18" charset="0"/>
              </a:rPr>
              <a:t>linkedin</a:t>
            </a:r>
            <a:r>
              <a:rPr lang="en-IN" sz="2000" dirty="0">
                <a:latin typeface="Times New Roman" panose="02020603050405020304" pitchFamily="18" charset="0"/>
                <a:cs typeface="Times New Roman" panose="02020603050405020304" pitchFamily="18" charset="0"/>
              </a:rPr>
              <a:t> so as to increase visibility for right target.</a:t>
            </a:r>
          </a:p>
          <a:p>
            <a:pPr algn="just">
              <a:lnSpc>
                <a:spcPct val="150000"/>
              </a:lnSpc>
              <a:spcAft>
                <a:spcPts val="600"/>
              </a:spcAft>
            </a:pPr>
            <a:endParaRPr lang="en-IN" sz="2000" dirty="0">
              <a:latin typeface="Times New Roman" panose="02020603050405020304" pitchFamily="18"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8995D74E-6398-A78F-6AAE-7F984A6270FE}"/>
              </a:ext>
            </a:extLst>
          </p:cNvPr>
          <p:cNvSpPr>
            <a:spLocks noGrp="1"/>
          </p:cNvSpPr>
          <p:nvPr>
            <p:ph type="sldNum" sz="quarter" idx="12"/>
          </p:nvPr>
        </p:nvSpPr>
        <p:spPr/>
        <p:txBody>
          <a:bodyPr/>
          <a:lstStyle/>
          <a:p>
            <a:fld id="{26AD20E6-394B-4DF0-96A5-9647FF39C943}" type="slidenum">
              <a:rPr lang="en-IN" smtClean="0"/>
              <a:t>37</a:t>
            </a:fld>
            <a:endParaRPr lang="en-IN"/>
          </a:p>
        </p:txBody>
      </p:sp>
    </p:spTree>
    <p:extLst>
      <p:ext uri="{BB962C8B-B14F-4D97-AF65-F5344CB8AC3E}">
        <p14:creationId xmlns:p14="http://schemas.microsoft.com/office/powerpoint/2010/main" val="19941127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E5F9E-1BAE-6110-D682-2A208FC902EE}"/>
              </a:ext>
            </a:extLst>
          </p:cNvPr>
          <p:cNvSpPr>
            <a:spLocks noGrp="1"/>
          </p:cNvSpPr>
          <p:nvPr>
            <p:ph type="title"/>
          </p:nvPr>
        </p:nvSpPr>
        <p:spPr>
          <a:xfrm>
            <a:off x="594519" y="866776"/>
            <a:ext cx="10760869" cy="823912"/>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Dissertation Experiences</a:t>
            </a:r>
          </a:p>
        </p:txBody>
      </p:sp>
      <p:sp>
        <p:nvSpPr>
          <p:cNvPr id="3" name="Text Placeholder 2">
            <a:extLst>
              <a:ext uri="{FF2B5EF4-FFF2-40B4-BE49-F238E27FC236}">
                <a16:creationId xmlns:a16="http://schemas.microsoft.com/office/drawing/2014/main" id="{1A343B33-0785-BB70-4B48-ACB56F0A2115}"/>
              </a:ext>
            </a:extLst>
          </p:cNvPr>
          <p:cNvSpPr>
            <a:spLocks noGrp="1"/>
          </p:cNvSpPr>
          <p:nvPr>
            <p:ph type="body" idx="1"/>
          </p:nvPr>
        </p:nvSpPr>
        <p:spPr>
          <a:xfrm>
            <a:off x="594519" y="1695203"/>
            <a:ext cx="5157787" cy="823912"/>
          </a:xfrm>
        </p:spPr>
        <p:txBody>
          <a:bodyPr/>
          <a:lstStyle/>
          <a:p>
            <a:pPr algn="ctr"/>
            <a:r>
              <a:rPr lang="en-IN" dirty="0">
                <a:latin typeface="Times New Roman" panose="02020603050405020304" pitchFamily="18" charset="0"/>
                <a:cs typeface="Times New Roman" panose="02020603050405020304" pitchFamily="18" charset="0"/>
              </a:rPr>
              <a:t>What did you learn (skill/ topic)?</a:t>
            </a:r>
          </a:p>
        </p:txBody>
      </p:sp>
      <p:sp>
        <p:nvSpPr>
          <p:cNvPr id="4" name="Content Placeholder 3">
            <a:extLst>
              <a:ext uri="{FF2B5EF4-FFF2-40B4-BE49-F238E27FC236}">
                <a16:creationId xmlns:a16="http://schemas.microsoft.com/office/drawing/2014/main" id="{45FC99C5-3553-395D-3229-C978899DC068}"/>
              </a:ext>
            </a:extLst>
          </p:cNvPr>
          <p:cNvSpPr>
            <a:spLocks noGrp="1"/>
          </p:cNvSpPr>
          <p:nvPr>
            <p:ph sz="half" idx="2"/>
          </p:nvPr>
        </p:nvSpPr>
        <p:spPr>
          <a:solidFill>
            <a:schemeClr val="accent3">
              <a:lumMod val="20000"/>
              <a:lumOff val="80000"/>
            </a:schemeClr>
          </a:solidFill>
          <a:ln>
            <a:solidFill>
              <a:srgbClr val="002060"/>
            </a:solidFill>
            <a:prstDash val="dash"/>
          </a:ln>
        </p:spPr>
        <p:txBody>
          <a:bodyPr vert="horz" lIns="91440" tIns="45720" rIns="91440" bIns="45720" rtlCol="0">
            <a:normAutofit/>
          </a:bodyPr>
          <a:lstStyle/>
          <a:p>
            <a:pPr algn="just">
              <a:lnSpc>
                <a:spcPct val="150000"/>
              </a:lnSpc>
              <a:spcAft>
                <a:spcPts val="600"/>
              </a:spcAft>
            </a:pPr>
            <a:r>
              <a:rPr lang="en-IN" sz="2000" dirty="0">
                <a:latin typeface="Times New Roman" panose="02020603050405020304" pitchFamily="18" charset="0"/>
                <a:cs typeface="Times New Roman" panose="02020603050405020304" pitchFamily="18" charset="0"/>
              </a:rPr>
              <a:t>Technical sales</a:t>
            </a:r>
          </a:p>
          <a:p>
            <a:pPr algn="just">
              <a:lnSpc>
                <a:spcPct val="150000"/>
              </a:lnSpc>
              <a:spcAft>
                <a:spcPts val="600"/>
              </a:spcAft>
            </a:pPr>
            <a:r>
              <a:rPr lang="en-IN" sz="2000" dirty="0">
                <a:latin typeface="Times New Roman" panose="02020603050405020304" pitchFamily="18" charset="0"/>
                <a:cs typeface="Times New Roman" panose="02020603050405020304" pitchFamily="18" charset="0"/>
              </a:rPr>
              <a:t>Customization for email marketing</a:t>
            </a:r>
          </a:p>
          <a:p>
            <a:pPr algn="just">
              <a:lnSpc>
                <a:spcPct val="150000"/>
              </a:lnSpc>
              <a:spcAft>
                <a:spcPts val="600"/>
              </a:spcAft>
            </a:pPr>
            <a:r>
              <a:rPr lang="en-IN" sz="2000" dirty="0">
                <a:latin typeface="Times New Roman" panose="02020603050405020304" pitchFamily="18" charset="0"/>
                <a:cs typeface="Times New Roman" panose="02020603050405020304" pitchFamily="18" charset="0"/>
              </a:rPr>
              <a:t>Polly- SaaS Platform</a:t>
            </a:r>
          </a:p>
          <a:p>
            <a:pPr algn="just">
              <a:lnSpc>
                <a:spcPct val="150000"/>
              </a:lnSpc>
              <a:spcAft>
                <a:spcPts val="600"/>
              </a:spcAft>
            </a:pPr>
            <a:r>
              <a:rPr lang="en-IN" sz="2000" dirty="0">
                <a:latin typeface="Times New Roman" panose="02020603050405020304" pitchFamily="18" charset="0"/>
                <a:cs typeface="Times New Roman" panose="02020603050405020304" pitchFamily="18" charset="0"/>
              </a:rPr>
              <a:t>Lead generation and Lead Qualification</a:t>
            </a:r>
          </a:p>
          <a:p>
            <a:pPr algn="just">
              <a:lnSpc>
                <a:spcPct val="150000"/>
              </a:lnSpc>
              <a:spcAft>
                <a:spcPts val="600"/>
              </a:spcAft>
            </a:pPr>
            <a:r>
              <a:rPr lang="en-IN" sz="2000" dirty="0">
                <a:latin typeface="Times New Roman" panose="02020603050405020304" pitchFamily="18" charset="0"/>
                <a:cs typeface="Times New Roman" panose="02020603050405020304" pitchFamily="18" charset="0"/>
              </a:rPr>
              <a:t>Created a master data for marketing and sales team</a:t>
            </a:r>
          </a:p>
        </p:txBody>
      </p:sp>
      <p:sp>
        <p:nvSpPr>
          <p:cNvPr id="7" name="Slide Number Placeholder 6">
            <a:extLst>
              <a:ext uri="{FF2B5EF4-FFF2-40B4-BE49-F238E27FC236}">
                <a16:creationId xmlns:a16="http://schemas.microsoft.com/office/drawing/2014/main" id="{24929AB7-CA6F-0C11-C641-1E492E7E533C}"/>
              </a:ext>
            </a:extLst>
          </p:cNvPr>
          <p:cNvSpPr>
            <a:spLocks noGrp="1"/>
          </p:cNvSpPr>
          <p:nvPr>
            <p:ph type="sldNum" sz="quarter" idx="12"/>
          </p:nvPr>
        </p:nvSpPr>
        <p:spPr/>
        <p:txBody>
          <a:bodyPr/>
          <a:lstStyle/>
          <a:p>
            <a:fld id="{26AD20E6-394B-4DF0-96A5-9647FF39C943}" type="slidenum">
              <a:rPr lang="en-IN" smtClean="0"/>
              <a:t>38</a:t>
            </a:fld>
            <a:endParaRPr lang="en-IN"/>
          </a:p>
        </p:txBody>
      </p:sp>
      <p:pic>
        <p:nvPicPr>
          <p:cNvPr id="9" name="Picture 8">
            <a:extLst>
              <a:ext uri="{FF2B5EF4-FFF2-40B4-BE49-F238E27FC236}">
                <a16:creationId xmlns:a16="http://schemas.microsoft.com/office/drawing/2014/main" id="{E103A6DE-6241-B758-5FA2-2B271CB3CC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13"/>
            <a:ext cx="1814732" cy="854193"/>
          </a:xfrm>
          <a:prstGeom prst="rect">
            <a:avLst/>
          </a:prstGeom>
        </p:spPr>
      </p:pic>
    </p:spTree>
    <p:extLst>
      <p:ext uri="{BB962C8B-B14F-4D97-AF65-F5344CB8AC3E}">
        <p14:creationId xmlns:p14="http://schemas.microsoft.com/office/powerpoint/2010/main" val="4782971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393A-C23C-A11B-B552-8F3AB06E5AFD}"/>
              </a:ext>
            </a:extLst>
          </p:cNvPr>
          <p:cNvSpPr>
            <a:spLocks noGrp="1"/>
          </p:cNvSpPr>
          <p:nvPr>
            <p:ph type="title"/>
          </p:nvPr>
        </p:nvSpPr>
        <p:spPr>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Pictorial Journey</a:t>
            </a:r>
          </a:p>
        </p:txBody>
      </p:sp>
      <p:sp>
        <p:nvSpPr>
          <p:cNvPr id="4" name="Slide Number Placeholder 3">
            <a:extLst>
              <a:ext uri="{FF2B5EF4-FFF2-40B4-BE49-F238E27FC236}">
                <a16:creationId xmlns:a16="http://schemas.microsoft.com/office/drawing/2014/main" id="{AB27019A-DBE3-DD9F-379F-7EBC515DB707}"/>
              </a:ext>
            </a:extLst>
          </p:cNvPr>
          <p:cNvSpPr>
            <a:spLocks noGrp="1"/>
          </p:cNvSpPr>
          <p:nvPr>
            <p:ph type="sldNum" sz="quarter" idx="12"/>
          </p:nvPr>
        </p:nvSpPr>
        <p:spPr/>
        <p:txBody>
          <a:bodyPr/>
          <a:lstStyle/>
          <a:p>
            <a:fld id="{26AD20E6-394B-4DF0-96A5-9647FF39C943}" type="slidenum">
              <a:rPr lang="en-IN" smtClean="0"/>
              <a:t>39</a:t>
            </a:fld>
            <a:endParaRPr lang="en-IN"/>
          </a:p>
        </p:txBody>
      </p:sp>
      <p:pic>
        <p:nvPicPr>
          <p:cNvPr id="7" name="Picture 6">
            <a:extLst>
              <a:ext uri="{FF2B5EF4-FFF2-40B4-BE49-F238E27FC236}">
                <a16:creationId xmlns:a16="http://schemas.microsoft.com/office/drawing/2014/main" id="{5548A626-EB5D-4BCE-9731-A5659457D9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216" y="1927273"/>
            <a:ext cx="3827584" cy="4684541"/>
          </a:xfrm>
          <a:prstGeom prst="rect">
            <a:avLst/>
          </a:prstGeom>
        </p:spPr>
      </p:pic>
      <p:sp>
        <p:nvSpPr>
          <p:cNvPr id="8" name="TextBox 7">
            <a:extLst>
              <a:ext uri="{FF2B5EF4-FFF2-40B4-BE49-F238E27FC236}">
                <a16:creationId xmlns:a16="http://schemas.microsoft.com/office/drawing/2014/main" id="{47AE2CCD-33A4-4A4E-86FD-0C6728D0472A}"/>
              </a:ext>
            </a:extLst>
          </p:cNvPr>
          <p:cNvSpPr txBox="1"/>
          <p:nvPr/>
        </p:nvSpPr>
        <p:spPr>
          <a:xfrm>
            <a:off x="1983545" y="2799471"/>
            <a:ext cx="3474720" cy="646331"/>
          </a:xfrm>
          <a:prstGeom prst="rect">
            <a:avLst/>
          </a:prstGeom>
          <a:solidFill>
            <a:schemeClr val="accent3">
              <a:lumMod val="20000"/>
              <a:lumOff val="80000"/>
            </a:schemeClr>
          </a:solidFill>
          <a:ln>
            <a:solidFill>
              <a:srgbClr val="002060"/>
            </a:solidFill>
            <a:prstDash val="dash"/>
          </a:ln>
        </p:spPr>
        <p:txBody>
          <a:bodyPr vert="horz" lIns="91440" tIns="45720" rIns="91440" bIns="45720" rtlCol="0">
            <a:normAutofit fontScale="40000" lnSpcReduction="20000"/>
          </a:bodyPr>
          <a:lstStyle>
            <a:lvl1pPr marL="228600" indent="-228600" algn="just">
              <a:lnSpc>
                <a:spcPct val="150000"/>
              </a:lnSpc>
              <a:spcBef>
                <a:spcPts val="1000"/>
              </a:spcBef>
              <a:spcAft>
                <a:spcPts val="600"/>
              </a:spcAft>
              <a:buFont typeface="Arial" panose="020B0604020202020204" pitchFamily="34" charset="0"/>
              <a:buChar char="•"/>
              <a:defRPr sz="2000">
                <a:latin typeface="Times New Roman" panose="02020603050405020304" pitchFamily="18" charset="0"/>
                <a:cs typeface="Times New Roman" panose="02020603050405020304" pitchFamily="18" charset="0"/>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First day at Office </a:t>
            </a:r>
          </a:p>
          <a:p>
            <a:r>
              <a:rPr lang="en-US" dirty="0"/>
              <a:t>12 May 2022</a:t>
            </a:r>
          </a:p>
        </p:txBody>
      </p:sp>
    </p:spTree>
    <p:extLst>
      <p:ext uri="{BB962C8B-B14F-4D97-AF65-F5344CB8AC3E}">
        <p14:creationId xmlns:p14="http://schemas.microsoft.com/office/powerpoint/2010/main" val="233393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904D3-A247-E528-2115-156C18874265}"/>
              </a:ext>
            </a:extLst>
          </p:cNvPr>
          <p:cNvSpPr>
            <a:spLocks noGrp="1"/>
          </p:cNvSpPr>
          <p:nvPr>
            <p:ph type="title"/>
          </p:nvPr>
        </p:nvSpPr>
        <p:spPr>
          <a:xfrm>
            <a:off x="838200" y="365126"/>
            <a:ext cx="10515600" cy="814746"/>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Objectives </a:t>
            </a:r>
          </a:p>
        </p:txBody>
      </p:sp>
      <p:sp>
        <p:nvSpPr>
          <p:cNvPr id="3" name="Content Placeholder 2">
            <a:extLst>
              <a:ext uri="{FF2B5EF4-FFF2-40B4-BE49-F238E27FC236}">
                <a16:creationId xmlns:a16="http://schemas.microsoft.com/office/drawing/2014/main" id="{8C6D7DE2-7518-3B77-F975-509EE81FC92A}"/>
              </a:ext>
            </a:extLst>
          </p:cNvPr>
          <p:cNvSpPr>
            <a:spLocks noGrp="1"/>
          </p:cNvSpPr>
          <p:nvPr>
            <p:ph idx="1"/>
          </p:nvPr>
        </p:nvSpPr>
        <p:spPr>
          <a:xfrm>
            <a:off x="838200" y="1683826"/>
            <a:ext cx="10515600" cy="1389523"/>
          </a:xfrm>
          <a:solidFill>
            <a:schemeClr val="accent3">
              <a:lumMod val="20000"/>
              <a:lumOff val="80000"/>
            </a:schemeClr>
          </a:solidFill>
          <a:ln>
            <a:solidFill>
              <a:srgbClr val="002060"/>
            </a:solidFill>
            <a:prstDash val="dash"/>
          </a:ln>
        </p:spPr>
        <p:txBody>
          <a:bodyPr vert="horz" lIns="91440" tIns="45720" rIns="91440" bIns="45720" rtlCol="0">
            <a:normAutofit/>
          </a:bodyPr>
          <a:lstStyle/>
          <a:p>
            <a:pPr algn="just">
              <a:lnSpc>
                <a:spcPct val="150000"/>
              </a:lnSpc>
              <a:spcAft>
                <a:spcPts val="600"/>
              </a:spcAft>
            </a:pPr>
            <a:r>
              <a:rPr lang="en-US" sz="2000" dirty="0">
                <a:latin typeface="Times New Roman" panose="02020603050405020304" pitchFamily="18" charset="0"/>
                <a:cs typeface="Times New Roman" panose="02020603050405020304" pitchFamily="18" charset="0"/>
              </a:rPr>
              <a:t>To outline existing scientific knowledge available on FAIR data in biomedical science</a:t>
            </a:r>
          </a:p>
          <a:p>
            <a:pPr algn="just">
              <a:lnSpc>
                <a:spcPct val="150000"/>
              </a:lnSpc>
              <a:spcAft>
                <a:spcPts val="600"/>
              </a:spcAft>
            </a:pPr>
            <a:r>
              <a:rPr lang="en-US" sz="2000" dirty="0">
                <a:latin typeface="Times New Roman" panose="02020603050405020304" pitchFamily="18" charset="0"/>
                <a:cs typeface="Times New Roman" panose="02020603050405020304" pitchFamily="18" charset="0"/>
              </a:rPr>
              <a:t>To highlight the process of delivering ML ready data through Polly</a:t>
            </a:r>
          </a:p>
          <a:p>
            <a:pPr algn="just">
              <a:lnSpc>
                <a:spcPct val="150000"/>
              </a:lnSpc>
              <a:spcAft>
                <a:spcPts val="600"/>
              </a:spcAft>
            </a:pPr>
            <a:endParaRPr lang="en-US"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96429B0-60CE-36A6-DD5A-4112E4534701}"/>
              </a:ext>
            </a:extLst>
          </p:cNvPr>
          <p:cNvSpPr>
            <a:spLocks noGrp="1"/>
          </p:cNvSpPr>
          <p:nvPr>
            <p:ph type="sldNum" sz="quarter" idx="12"/>
          </p:nvPr>
        </p:nvSpPr>
        <p:spPr/>
        <p:txBody>
          <a:bodyPr/>
          <a:lstStyle/>
          <a:p>
            <a:fld id="{26AD20E6-394B-4DF0-96A5-9647FF39C943}" type="slidenum">
              <a:rPr lang="en-IN" smtClean="0"/>
              <a:t>4</a:t>
            </a:fld>
            <a:endParaRPr lang="en-IN"/>
          </a:p>
        </p:txBody>
      </p:sp>
    </p:spTree>
    <p:extLst>
      <p:ext uri="{BB962C8B-B14F-4D97-AF65-F5344CB8AC3E}">
        <p14:creationId xmlns:p14="http://schemas.microsoft.com/office/powerpoint/2010/main" val="3544687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65126"/>
            <a:ext cx="10515600" cy="814746"/>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Methodology </a:t>
            </a: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716599"/>
            <a:ext cx="10515600" cy="3424801"/>
          </a:xfrm>
          <a:solidFill>
            <a:schemeClr val="accent3">
              <a:lumMod val="20000"/>
              <a:lumOff val="80000"/>
            </a:schemeClr>
          </a:solidFill>
          <a:ln>
            <a:solidFill>
              <a:srgbClr val="002060"/>
            </a:solidFill>
            <a:prstDash val="dash"/>
          </a:ln>
        </p:spPr>
        <p:txBody>
          <a:bodyPr vert="horz" lIns="91440" tIns="45720" rIns="91440" bIns="45720" rtlCol="0">
            <a:normAutofit/>
          </a:bodyPr>
          <a:lstStyle/>
          <a:p>
            <a:pPr algn="just">
              <a:lnSpc>
                <a:spcPct val="150000"/>
              </a:lnSpc>
              <a:spcAft>
                <a:spcPts val="600"/>
              </a:spcAft>
            </a:pPr>
            <a:r>
              <a:rPr lang="en-US" sz="2000" b="1" dirty="0">
                <a:latin typeface="Times New Roman" panose="02020603050405020304" pitchFamily="18" charset="0"/>
                <a:cs typeface="Times New Roman" panose="02020603050405020304" pitchFamily="18" charset="0"/>
              </a:rPr>
              <a:t>Research design: </a:t>
            </a:r>
            <a:r>
              <a:rPr lang="en-US" sz="2000" dirty="0">
                <a:latin typeface="Times New Roman" panose="02020603050405020304" pitchFamily="18" charset="0"/>
                <a:cs typeface="Times New Roman" panose="02020603050405020304" pitchFamily="18" charset="0"/>
              </a:rPr>
              <a:t>Review study </a:t>
            </a:r>
          </a:p>
          <a:p>
            <a:pPr algn="just">
              <a:lnSpc>
                <a:spcPct val="150000"/>
              </a:lnSpc>
              <a:spcAft>
                <a:spcPts val="600"/>
              </a:spcAft>
            </a:pPr>
            <a:r>
              <a:rPr lang="en-US" sz="2000" b="1" dirty="0">
                <a:latin typeface="Times New Roman" panose="02020603050405020304" pitchFamily="18" charset="0"/>
                <a:cs typeface="Times New Roman" panose="02020603050405020304" pitchFamily="18" charset="0"/>
              </a:rPr>
              <a:t>Data type: </a:t>
            </a:r>
            <a:r>
              <a:rPr lang="en-US" sz="2000" dirty="0">
                <a:latin typeface="Times New Roman" panose="02020603050405020304" pitchFamily="18" charset="0"/>
                <a:cs typeface="Times New Roman" panose="02020603050405020304" pitchFamily="18" charset="0"/>
              </a:rPr>
              <a:t>Secondary data</a:t>
            </a:r>
          </a:p>
          <a:p>
            <a:pPr algn="just">
              <a:lnSpc>
                <a:spcPct val="150000"/>
              </a:lnSpc>
              <a:spcAft>
                <a:spcPts val="600"/>
              </a:spcAft>
            </a:pPr>
            <a:r>
              <a:rPr lang="en-US" sz="2000" b="1" dirty="0">
                <a:latin typeface="Times New Roman" panose="02020603050405020304" pitchFamily="18" charset="0"/>
                <a:cs typeface="Times New Roman" panose="02020603050405020304" pitchFamily="18" charset="0"/>
              </a:rPr>
              <a:t>Data collection: </a:t>
            </a:r>
            <a:r>
              <a:rPr lang="en-US" sz="2000" dirty="0">
                <a:latin typeface="Times New Roman" panose="02020603050405020304" pitchFamily="18" charset="0"/>
                <a:cs typeface="Times New Roman" panose="02020603050405020304" pitchFamily="18" charset="0"/>
              </a:rPr>
              <a:t>Literature review</a:t>
            </a:r>
          </a:p>
          <a:p>
            <a:pPr algn="just">
              <a:lnSpc>
                <a:spcPct val="150000"/>
              </a:lnSpc>
              <a:spcAft>
                <a:spcPts val="600"/>
              </a:spcAft>
            </a:pPr>
            <a:r>
              <a:rPr lang="en-US" sz="2000" b="1" dirty="0">
                <a:latin typeface="Times New Roman" panose="02020603050405020304" pitchFamily="18" charset="0"/>
                <a:cs typeface="Times New Roman" panose="02020603050405020304" pitchFamily="18" charset="0"/>
              </a:rPr>
              <a:t>Data source: </a:t>
            </a:r>
            <a:r>
              <a:rPr lang="en-US" sz="2000" dirty="0">
                <a:latin typeface="Times New Roman" panose="02020603050405020304" pitchFamily="18" charset="0"/>
                <a:cs typeface="Times New Roman" panose="02020603050405020304" pitchFamily="18" charset="0"/>
              </a:rPr>
              <a:t>Published articles, Data from organization</a:t>
            </a:r>
          </a:p>
          <a:p>
            <a:pPr algn="just">
              <a:lnSpc>
                <a:spcPct val="150000"/>
              </a:lnSpc>
              <a:spcAft>
                <a:spcPts val="600"/>
              </a:spcAft>
            </a:pPr>
            <a:r>
              <a:rPr lang="en-US" sz="2000" b="1" dirty="0">
                <a:latin typeface="Times New Roman" panose="02020603050405020304" pitchFamily="18" charset="0"/>
                <a:cs typeface="Times New Roman" panose="02020603050405020304" pitchFamily="18" charset="0"/>
              </a:rPr>
              <a:t>Keywords: </a:t>
            </a:r>
            <a:r>
              <a:rPr lang="en-US" sz="2000" dirty="0">
                <a:latin typeface="Times New Roman" panose="02020603050405020304" pitchFamily="18" charset="0"/>
                <a:cs typeface="Times New Roman" panose="02020603050405020304" pitchFamily="18" charset="0"/>
              </a:rPr>
              <a:t>FAIR Data, </a:t>
            </a:r>
            <a:r>
              <a:rPr lang="en-US" sz="2000" dirty="0" err="1">
                <a:latin typeface="Times New Roman" panose="02020603050405020304" pitchFamily="18" charset="0"/>
                <a:cs typeface="Times New Roman" panose="02020603050405020304" pitchFamily="18" charset="0"/>
              </a:rPr>
              <a:t>FAIRIfication</a:t>
            </a:r>
            <a:r>
              <a:rPr lang="en-US" sz="2000" dirty="0">
                <a:latin typeface="Times New Roman" panose="02020603050405020304" pitchFamily="18" charset="0"/>
                <a:cs typeface="Times New Roman" panose="02020603050405020304" pitchFamily="18" charset="0"/>
              </a:rPr>
              <a:t>, Metadata, Biomedical data</a:t>
            </a: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5</a:t>
            </a:fld>
            <a:endParaRPr lang="en-IN"/>
          </a:p>
        </p:txBody>
      </p:sp>
    </p:spTree>
    <p:extLst>
      <p:ext uri="{BB962C8B-B14F-4D97-AF65-F5344CB8AC3E}">
        <p14:creationId xmlns:p14="http://schemas.microsoft.com/office/powerpoint/2010/main" val="459109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65126"/>
            <a:ext cx="10515600" cy="1013508"/>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fontScale="90000"/>
          </a:bodyPr>
          <a:lstStyle/>
          <a:p>
            <a:r>
              <a:rPr lang="en-IN" sz="3600" b="1" dirty="0">
                <a:solidFill>
                  <a:sysClr val="window" lastClr="FFFFFF"/>
                </a:solidFill>
                <a:latin typeface="Times New Roman"/>
              </a:rPr>
              <a:t> </a:t>
            </a:r>
            <a:r>
              <a:rPr lang="en-US" sz="3600" b="1" dirty="0">
                <a:solidFill>
                  <a:sysClr val="window" lastClr="FFFFFF"/>
                </a:solidFill>
                <a:latin typeface="Times New Roman"/>
              </a:rPr>
              <a:t>Realizing the value of data assets in Pharmaceutical industry</a:t>
            </a:r>
            <a:endParaRPr lang="en-IN" sz="3600" b="1" dirty="0">
              <a:solidFill>
                <a:sysClr val="window" lastClr="FFFFFF"/>
              </a:solidFill>
              <a:latin typeface="Times New Roman"/>
            </a:endParaRP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716599"/>
            <a:ext cx="10515600" cy="2770995"/>
          </a:xfr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0" indent="0">
              <a:lnSpc>
                <a:spcPct val="200000"/>
              </a:lnSpc>
              <a:buNone/>
            </a:pPr>
            <a:r>
              <a:rPr lang="en-US" sz="2000" dirty="0"/>
              <a:t>Implementing FAIR has the potential to significantly improve the adequacy and efficiency of drug discovery, therapeutic development in the biopharmaceutical sector. Making data assets within biopharma FAIR and public data more discoverable and accessible for both machines and people will enhance the value of those resources</a:t>
            </a:r>
          </a:p>
          <a:p>
            <a:pPr>
              <a:lnSpc>
                <a:spcPct val="200000"/>
              </a:lnSpc>
            </a:pPr>
            <a:endParaRPr lang="en-US" sz="2000" dirty="0"/>
          </a:p>
          <a:p>
            <a:pPr algn="just">
              <a:lnSpc>
                <a:spcPct val="200000"/>
              </a:lnSpc>
              <a:spcAft>
                <a:spcPts val="600"/>
              </a:spcAft>
            </a:pP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6</a:t>
            </a:fld>
            <a:endParaRPr lang="en-IN"/>
          </a:p>
        </p:txBody>
      </p:sp>
    </p:spTree>
    <p:extLst>
      <p:ext uri="{BB962C8B-B14F-4D97-AF65-F5344CB8AC3E}">
        <p14:creationId xmlns:p14="http://schemas.microsoft.com/office/powerpoint/2010/main" val="8545020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65126"/>
            <a:ext cx="10515600" cy="1013508"/>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fontScale="90000"/>
          </a:bodyPr>
          <a:lstStyle/>
          <a:p>
            <a:r>
              <a:rPr lang="en-IN" sz="3600" b="1" dirty="0">
                <a:solidFill>
                  <a:sysClr val="window" lastClr="FFFFFF"/>
                </a:solidFill>
                <a:latin typeface="Times New Roman"/>
              </a:rPr>
              <a:t> </a:t>
            </a:r>
            <a:r>
              <a:rPr lang="en-US" sz="3600" b="1" dirty="0">
                <a:solidFill>
                  <a:sysClr val="window" lastClr="FFFFFF"/>
                </a:solidFill>
                <a:latin typeface="Times New Roman"/>
              </a:rPr>
              <a:t>Realizing the value of data assets in Pharmaceutical industry</a:t>
            </a:r>
            <a:endParaRPr lang="en-IN" sz="3600" b="1" dirty="0">
              <a:solidFill>
                <a:sysClr val="window" lastClr="FFFFFF"/>
              </a:solidFill>
              <a:latin typeface="Times New Roman"/>
            </a:endParaRP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716599"/>
            <a:ext cx="10515600" cy="4639751"/>
          </a:xfrm>
          <a:solidFill>
            <a:schemeClr val="accent3">
              <a:lumMod val="20000"/>
              <a:lumOff val="80000"/>
            </a:schemeClr>
          </a:solidFill>
          <a:ln>
            <a:solidFill>
              <a:srgbClr val="002060"/>
            </a:solidFill>
            <a:prstDash val="dash"/>
          </a:ln>
        </p:spPr>
        <p:txBody>
          <a:bodyPr vert="horz" lIns="91440" tIns="45720" rIns="91440" bIns="45720" rtlCol="0">
            <a:normAutofit/>
          </a:bodyPr>
          <a:lstStyle/>
          <a:p>
            <a:pPr marL="0" indent="0">
              <a:lnSpc>
                <a:spcPct val="200000"/>
              </a:lnSpc>
              <a:buNone/>
            </a:pPr>
            <a:r>
              <a:rPr lang="en-US" sz="2000" dirty="0"/>
              <a:t>The benefits for the biopharma industry will be substantial, and they include:</a:t>
            </a:r>
          </a:p>
          <a:p>
            <a:pPr lvl="1">
              <a:lnSpc>
                <a:spcPct val="200000"/>
              </a:lnSpc>
            </a:pPr>
            <a:r>
              <a:rPr lang="en-US" sz="2000" dirty="0"/>
              <a:t>accelerating innovation due to the accessibility of FAIR data for use</a:t>
            </a:r>
          </a:p>
          <a:p>
            <a:pPr lvl="1">
              <a:lnSpc>
                <a:spcPct val="200000"/>
              </a:lnSpc>
            </a:pPr>
            <a:r>
              <a:rPr lang="en-US" sz="2000" dirty="0"/>
              <a:t>cutting the time from drug discovery to market value by expediting clinical studies</a:t>
            </a:r>
          </a:p>
          <a:p>
            <a:pPr lvl="1">
              <a:lnSpc>
                <a:spcPct val="200000"/>
              </a:lnSpc>
            </a:pPr>
            <a:r>
              <a:rPr lang="en-US" sz="2000" dirty="0"/>
              <a:t>constructing more-personalized medicines by leveraging FAIR real-world data to complement appropriate treatment to pertinent patient cohorts; and </a:t>
            </a:r>
          </a:p>
          <a:p>
            <a:pPr lvl="1">
              <a:lnSpc>
                <a:spcPct val="200000"/>
              </a:lnSpc>
            </a:pPr>
            <a:r>
              <a:rPr lang="en-US" sz="2000" dirty="0"/>
              <a:t>empowering data sharing and collaborative partnerships across industries.</a:t>
            </a:r>
          </a:p>
          <a:p>
            <a:pPr>
              <a:lnSpc>
                <a:spcPct val="200000"/>
              </a:lnSpc>
            </a:pPr>
            <a:endParaRPr lang="en-US" sz="2000" dirty="0"/>
          </a:p>
          <a:p>
            <a:pPr algn="just">
              <a:lnSpc>
                <a:spcPct val="200000"/>
              </a:lnSpc>
              <a:spcAft>
                <a:spcPts val="600"/>
              </a:spcAft>
            </a:pP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7</a:t>
            </a:fld>
            <a:endParaRPr lang="en-IN"/>
          </a:p>
        </p:txBody>
      </p:sp>
    </p:spTree>
    <p:extLst>
      <p:ext uri="{BB962C8B-B14F-4D97-AF65-F5344CB8AC3E}">
        <p14:creationId xmlns:p14="http://schemas.microsoft.com/office/powerpoint/2010/main" val="4253160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65126"/>
            <a:ext cx="10515600" cy="1013508"/>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 </a:t>
            </a:r>
            <a:r>
              <a:rPr lang="en-US" sz="3600" b="1" dirty="0">
                <a:solidFill>
                  <a:sysClr val="window" lastClr="FFFFFF"/>
                </a:solidFill>
                <a:latin typeface="Times New Roman"/>
              </a:rPr>
              <a:t> Expected Business Impact</a:t>
            </a:r>
            <a:endParaRPr lang="en-IN" sz="3600" b="1" dirty="0">
              <a:solidFill>
                <a:sysClr val="window" lastClr="FFFFFF"/>
              </a:solidFill>
              <a:latin typeface="Times New Roman"/>
            </a:endParaRP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716599"/>
            <a:ext cx="10515600" cy="4639751"/>
          </a:xfrm>
          <a:solidFill>
            <a:schemeClr val="accent3">
              <a:lumMod val="20000"/>
              <a:lumOff val="80000"/>
            </a:schemeClr>
          </a:solidFill>
          <a:ln>
            <a:solidFill>
              <a:srgbClr val="002060"/>
            </a:solidFill>
            <a:prstDash val="dash"/>
          </a:ln>
        </p:spPr>
        <p:txBody>
          <a:bodyPr vert="horz" lIns="91440" tIns="45720" rIns="91440" bIns="45720" rtlCol="0">
            <a:normAutofit fontScale="92500" lnSpcReduction="20000"/>
          </a:bodyPr>
          <a:lstStyle/>
          <a:p>
            <a:pPr algn="just">
              <a:lnSpc>
                <a:spcPct val="160000"/>
              </a:lnSpc>
              <a:spcAft>
                <a:spcPts val="600"/>
              </a:spcAft>
            </a:pPr>
            <a:r>
              <a:rPr lang="en-US" sz="2000" dirty="0">
                <a:latin typeface="Times New Roman" panose="02020603050405020304" pitchFamily="18" charset="0"/>
                <a:cs typeface="Times New Roman" panose="02020603050405020304" pitchFamily="18" charset="0"/>
              </a:rPr>
              <a:t>Quantifying the predicted business impact of implementing FAIR in terms of ROI. </a:t>
            </a:r>
          </a:p>
          <a:p>
            <a:pPr algn="just">
              <a:lnSpc>
                <a:spcPct val="160000"/>
              </a:lnSpc>
              <a:spcAft>
                <a:spcPts val="600"/>
              </a:spcAft>
            </a:pPr>
            <a:r>
              <a:rPr lang="en-US" sz="2000" dirty="0">
                <a:latin typeface="Times New Roman" panose="02020603050405020304" pitchFamily="18" charset="0"/>
                <a:cs typeface="Times New Roman" panose="02020603050405020304" pitchFamily="18" charset="0"/>
              </a:rPr>
              <a:t>This can be assessed in terms of time and money savings to enable: </a:t>
            </a:r>
          </a:p>
          <a:p>
            <a:pPr marL="0" indent="0" algn="just">
              <a:lnSpc>
                <a:spcPct val="160000"/>
              </a:lnSpc>
              <a:spcAft>
                <a:spcPts val="600"/>
              </a:spcAft>
              <a:buNone/>
            </a:pPr>
            <a:r>
              <a:rPr lang="en-US" sz="2000" dirty="0">
                <a:latin typeface="Times New Roman" panose="02020603050405020304" pitchFamily="18" charset="0"/>
                <a:cs typeface="Times New Roman" panose="02020603050405020304" pitchFamily="18" charset="0"/>
              </a:rPr>
              <a:t>(</a:t>
            </a:r>
            <a:r>
              <a:rPr lang="en-US" sz="2000" dirty="0" err="1">
                <a:latin typeface="Times New Roman" panose="02020603050405020304" pitchFamily="18" charset="0"/>
                <a:cs typeface="Times New Roman" panose="02020603050405020304" pitchFamily="18" charset="0"/>
              </a:rPr>
              <a:t>i</a:t>
            </a:r>
            <a:r>
              <a:rPr lang="en-US" sz="2000" dirty="0">
                <a:latin typeface="Times New Roman" panose="02020603050405020304" pitchFamily="18" charset="0"/>
                <a:cs typeface="Times New Roman" panose="02020603050405020304" pitchFamily="18" charset="0"/>
              </a:rPr>
              <a:t>)greater findability for existing data.</a:t>
            </a:r>
          </a:p>
          <a:p>
            <a:pPr marL="0" indent="0" algn="just">
              <a:lnSpc>
                <a:spcPct val="160000"/>
              </a:lnSpc>
              <a:spcAft>
                <a:spcPts val="600"/>
              </a:spcAft>
              <a:buNone/>
            </a:pPr>
            <a:r>
              <a:rPr lang="en-US" sz="2000" dirty="0">
                <a:latin typeface="Times New Roman" panose="02020603050405020304" pitchFamily="18" charset="0"/>
                <a:cs typeface="Times New Roman" panose="02020603050405020304" pitchFamily="18" charset="0"/>
              </a:rPr>
              <a:t> (ii) rapid access to the data </a:t>
            </a:r>
          </a:p>
          <a:p>
            <a:pPr marL="0" indent="0" algn="just">
              <a:lnSpc>
                <a:spcPct val="160000"/>
              </a:lnSpc>
              <a:spcAft>
                <a:spcPts val="600"/>
              </a:spcAft>
              <a:buNone/>
            </a:pPr>
            <a:r>
              <a:rPr lang="en-US" sz="2000" dirty="0">
                <a:latin typeface="Times New Roman" panose="02020603050405020304" pitchFamily="18" charset="0"/>
                <a:cs typeface="Times New Roman" panose="02020603050405020304" pitchFamily="18" charset="0"/>
              </a:rPr>
              <a:t>(iii) easier access to harmonized and high-quality data for data analysis. </a:t>
            </a:r>
          </a:p>
          <a:p>
            <a:pPr marL="0" indent="0" algn="just">
              <a:lnSpc>
                <a:spcPct val="160000"/>
              </a:lnSpc>
              <a:spcAft>
                <a:spcPts val="600"/>
              </a:spcAft>
              <a:buNone/>
            </a:pPr>
            <a:r>
              <a:rPr lang="en-US" sz="2000" dirty="0">
                <a:latin typeface="Times New Roman" panose="02020603050405020304" pitchFamily="18" charset="0"/>
                <a:cs typeface="Times New Roman" panose="02020603050405020304" pitchFamily="18" charset="0"/>
              </a:rPr>
              <a:t>After the deployment of FAIR, the </a:t>
            </a:r>
            <a:r>
              <a:rPr lang="en-US" sz="2000" dirty="0" err="1">
                <a:latin typeface="Times New Roman" panose="02020603050405020304" pitchFamily="18" charset="0"/>
                <a:cs typeface="Times New Roman" panose="02020603050405020304" pitchFamily="18" charset="0"/>
              </a:rPr>
              <a:t>RoI</a:t>
            </a:r>
            <a:r>
              <a:rPr lang="en-US" sz="2000" dirty="0">
                <a:latin typeface="Times New Roman" panose="02020603050405020304" pitchFamily="18" charset="0"/>
                <a:cs typeface="Times New Roman" panose="02020603050405020304" pitchFamily="18" charset="0"/>
              </a:rPr>
              <a:t> parameters will be based on lower costs and quicker processing times to identify and develop better therapeutic treatments, leading to a perceptible rise in the productivity of the R&amp;D pipeline.</a:t>
            </a:r>
          </a:p>
          <a:p>
            <a:pPr marL="0" indent="0" algn="just">
              <a:lnSpc>
                <a:spcPct val="160000"/>
              </a:lnSpc>
              <a:spcAft>
                <a:spcPts val="600"/>
              </a:spcAft>
              <a:buNone/>
            </a:pPr>
            <a:endParaRPr lang="en-US" sz="2000" dirty="0">
              <a:latin typeface="Times New Roman" panose="02020603050405020304" pitchFamily="18" charset="0"/>
              <a:cs typeface="Times New Roman" panose="02020603050405020304" pitchFamily="18" charset="0"/>
            </a:endParaRPr>
          </a:p>
          <a:p>
            <a:pPr marL="0" indent="0" algn="just">
              <a:lnSpc>
                <a:spcPct val="160000"/>
              </a:lnSpc>
              <a:spcAft>
                <a:spcPts val="600"/>
              </a:spcAft>
              <a:buNone/>
            </a:pPr>
            <a:endParaRPr lang="en-US" sz="2000" dirty="0">
              <a:latin typeface="Times New Roman" panose="02020603050405020304" pitchFamily="18" charset="0"/>
              <a:cs typeface="Times New Roman" panose="02020603050405020304" pitchFamily="18" charset="0"/>
            </a:endParaRPr>
          </a:p>
          <a:p>
            <a:pPr algn="just">
              <a:lnSpc>
                <a:spcPct val="160000"/>
              </a:lnSpc>
              <a:spcAft>
                <a:spcPts val="600"/>
              </a:spcAft>
            </a:pPr>
            <a:endParaRPr lang="en-IN" sz="2000" dirty="0">
              <a:latin typeface="Times New Roman" panose="02020603050405020304" pitchFamily="18"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8</a:t>
            </a:fld>
            <a:endParaRPr lang="en-IN"/>
          </a:p>
        </p:txBody>
      </p:sp>
    </p:spTree>
    <p:extLst>
      <p:ext uri="{BB962C8B-B14F-4D97-AF65-F5344CB8AC3E}">
        <p14:creationId xmlns:p14="http://schemas.microsoft.com/office/powerpoint/2010/main" val="4268704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6DAF6-311E-0255-B1ED-7410C0285961}"/>
              </a:ext>
            </a:extLst>
          </p:cNvPr>
          <p:cNvSpPr>
            <a:spLocks noGrp="1"/>
          </p:cNvSpPr>
          <p:nvPr>
            <p:ph type="title"/>
          </p:nvPr>
        </p:nvSpPr>
        <p:spPr>
          <a:xfrm>
            <a:off x="838200" y="365126"/>
            <a:ext cx="10515600" cy="872831"/>
          </a:xfrm>
          <a:gradFill flip="none" rotWithShape="1">
            <a:gsLst>
              <a:gs pos="54000">
                <a:srgbClr val="002060"/>
              </a:gs>
              <a:gs pos="80000">
                <a:srgbClr val="0F6FC6">
                  <a:lumMod val="30000"/>
                  <a:lumOff val="70000"/>
                </a:srgbClr>
              </a:gs>
            </a:gsLst>
            <a:lin ang="0" scaled="0"/>
            <a:tileRect/>
          </a:gradFill>
        </p:spPr>
        <p:txBody>
          <a:bodyPr vert="horz" lIns="91440" tIns="45720" rIns="91440" bIns="45720" rtlCol="0" anchor="ctr">
            <a:normAutofit/>
          </a:bodyPr>
          <a:lstStyle/>
          <a:p>
            <a:r>
              <a:rPr lang="en-IN" sz="3600" b="1" dirty="0">
                <a:solidFill>
                  <a:sysClr val="window" lastClr="FFFFFF"/>
                </a:solidFill>
                <a:latin typeface="Times New Roman"/>
              </a:rPr>
              <a:t> </a:t>
            </a:r>
            <a:r>
              <a:rPr lang="en-US" sz="3600" b="1" dirty="0">
                <a:solidFill>
                  <a:sysClr val="window" lastClr="FFFFFF"/>
                </a:solidFill>
                <a:latin typeface="Times New Roman"/>
              </a:rPr>
              <a:t> Industry examples:</a:t>
            </a:r>
            <a:endParaRPr lang="en-IN" sz="3600" b="1" dirty="0">
              <a:solidFill>
                <a:sysClr val="window" lastClr="FFFFFF"/>
              </a:solidFill>
              <a:latin typeface="Times New Roman"/>
            </a:endParaRPr>
          </a:p>
        </p:txBody>
      </p:sp>
      <p:sp>
        <p:nvSpPr>
          <p:cNvPr id="3" name="Content Placeholder 2">
            <a:extLst>
              <a:ext uri="{FF2B5EF4-FFF2-40B4-BE49-F238E27FC236}">
                <a16:creationId xmlns:a16="http://schemas.microsoft.com/office/drawing/2014/main" id="{70665C76-273B-9A86-DBC1-54F437B85A44}"/>
              </a:ext>
            </a:extLst>
          </p:cNvPr>
          <p:cNvSpPr>
            <a:spLocks noGrp="1"/>
          </p:cNvSpPr>
          <p:nvPr>
            <p:ph idx="1"/>
          </p:nvPr>
        </p:nvSpPr>
        <p:spPr>
          <a:xfrm>
            <a:off x="838200" y="1519311"/>
            <a:ext cx="10515600" cy="4837039"/>
          </a:xfrm>
          <a:solidFill>
            <a:schemeClr val="accent3">
              <a:lumMod val="20000"/>
              <a:lumOff val="80000"/>
            </a:schemeClr>
          </a:solidFill>
          <a:ln>
            <a:solidFill>
              <a:srgbClr val="002060"/>
            </a:solidFill>
            <a:prstDash val="dash"/>
          </a:ln>
        </p:spPr>
        <p:txBody>
          <a:bodyPr vert="horz" lIns="91440" tIns="45720" rIns="91440" bIns="45720" rtlCol="0">
            <a:normAutofit fontScale="92500" lnSpcReduction="20000"/>
          </a:bodyPr>
          <a:lstStyle/>
          <a:p>
            <a:pPr marL="0" indent="0" algn="just">
              <a:lnSpc>
                <a:spcPct val="160000"/>
              </a:lnSpc>
              <a:spcAft>
                <a:spcPts val="600"/>
              </a:spcAft>
              <a:buNone/>
            </a:pPr>
            <a:r>
              <a:rPr lang="en-US" sz="2000" b="1" dirty="0">
                <a:latin typeface="Times New Roman" panose="02020603050405020304" pitchFamily="18" charset="0"/>
                <a:cs typeface="Times New Roman" panose="02020603050405020304" pitchFamily="18" charset="0"/>
              </a:rPr>
              <a:t>Organization 1</a:t>
            </a:r>
            <a:r>
              <a:rPr lang="en-US" sz="2000" dirty="0">
                <a:latin typeface="Times New Roman" panose="02020603050405020304" pitchFamily="18" charset="0"/>
                <a:cs typeface="Times New Roman" panose="02020603050405020304" pitchFamily="18" charset="0"/>
              </a:rPr>
              <a:t>:developed a FAIR platform for 3000 users across three major sites. Upon running the new FAIR platform for two months, the firm gathered usage data based on user clickthrough rates.</a:t>
            </a:r>
          </a:p>
          <a:p>
            <a:pPr marL="0" indent="0" algn="just">
              <a:lnSpc>
                <a:spcPct val="160000"/>
              </a:lnSpc>
              <a:spcAft>
                <a:spcPts val="600"/>
              </a:spcAft>
              <a:buNone/>
            </a:pPr>
            <a:r>
              <a:rPr lang="en-US" sz="2000" b="1" dirty="0">
                <a:latin typeface="Times New Roman" panose="02020603050405020304" pitchFamily="18" charset="0"/>
                <a:cs typeface="Times New Roman" panose="02020603050405020304" pitchFamily="18" charset="0"/>
              </a:rPr>
              <a:t>RESULTS:</a:t>
            </a:r>
          </a:p>
          <a:p>
            <a:pPr marL="0" indent="0" algn="just">
              <a:lnSpc>
                <a:spcPct val="160000"/>
              </a:lnSpc>
              <a:spcAft>
                <a:spcPts val="600"/>
              </a:spcAft>
              <a:buNone/>
            </a:pPr>
            <a:r>
              <a:rPr lang="en-US" sz="2000" dirty="0">
                <a:latin typeface="Times New Roman" panose="02020603050405020304" pitchFamily="18" charset="0"/>
                <a:cs typeface="Times New Roman" panose="02020603050405020304" pitchFamily="18" charset="0"/>
              </a:rPr>
              <a:t>In 60 days, 900 000 pages on this FAIR platform were visited. </a:t>
            </a:r>
          </a:p>
          <a:p>
            <a:pPr marL="0" indent="0" algn="just">
              <a:lnSpc>
                <a:spcPct val="160000"/>
              </a:lnSpc>
              <a:spcAft>
                <a:spcPts val="600"/>
              </a:spcAft>
              <a:buNone/>
            </a:pPr>
            <a:r>
              <a:rPr lang="en-US" sz="2000" dirty="0">
                <a:latin typeface="Times New Roman" panose="02020603050405020304" pitchFamily="18" charset="0"/>
                <a:cs typeface="Times New Roman" panose="02020603050405020304" pitchFamily="18" charset="0"/>
              </a:rPr>
              <a:t>An estimate of approximately 5 million page visits was provided for the year. </a:t>
            </a:r>
          </a:p>
          <a:p>
            <a:pPr marL="0" indent="0" algn="just">
              <a:lnSpc>
                <a:spcPct val="160000"/>
              </a:lnSpc>
              <a:spcAft>
                <a:spcPts val="600"/>
              </a:spcAft>
              <a:buNone/>
            </a:pPr>
            <a:r>
              <a:rPr lang="en-US" sz="2000" dirty="0">
                <a:latin typeface="Times New Roman" panose="02020603050405020304" pitchFamily="18" charset="0"/>
                <a:cs typeface="Times New Roman" panose="02020603050405020304" pitchFamily="18" charset="0"/>
              </a:rPr>
              <a:t>By making improved search results available with direct access to the target repository, each of these FAIR-enhanced views saved approximately five seconds, which led to a computation of around 3.5 full-time employees' worth of time saved annually.</a:t>
            </a:r>
          </a:p>
          <a:p>
            <a:pPr marL="0" indent="0" algn="just">
              <a:lnSpc>
                <a:spcPct val="160000"/>
              </a:lnSpc>
              <a:spcAft>
                <a:spcPts val="600"/>
              </a:spcAft>
              <a:buNone/>
            </a:pPr>
            <a:r>
              <a:rPr lang="en-US" sz="2000" dirty="0">
                <a:latin typeface="Times New Roman" panose="02020603050405020304" pitchFamily="18" charset="0"/>
                <a:cs typeface="Times New Roman" panose="02020603050405020304" pitchFamily="18" charset="0"/>
              </a:rPr>
              <a:t> </a:t>
            </a:r>
          </a:p>
        </p:txBody>
      </p:sp>
      <p:sp>
        <p:nvSpPr>
          <p:cNvPr id="4" name="Slide Number Placeholder 3">
            <a:extLst>
              <a:ext uri="{FF2B5EF4-FFF2-40B4-BE49-F238E27FC236}">
                <a16:creationId xmlns:a16="http://schemas.microsoft.com/office/drawing/2014/main" id="{6E049770-9203-2BD7-A999-EDFBD11B0D06}"/>
              </a:ext>
            </a:extLst>
          </p:cNvPr>
          <p:cNvSpPr>
            <a:spLocks noGrp="1"/>
          </p:cNvSpPr>
          <p:nvPr>
            <p:ph type="sldNum" sz="quarter" idx="12"/>
          </p:nvPr>
        </p:nvSpPr>
        <p:spPr/>
        <p:txBody>
          <a:bodyPr/>
          <a:lstStyle/>
          <a:p>
            <a:fld id="{26AD20E6-394B-4DF0-96A5-9647FF39C943}" type="slidenum">
              <a:rPr lang="en-IN" smtClean="0"/>
              <a:t>9</a:t>
            </a:fld>
            <a:endParaRPr lang="en-IN"/>
          </a:p>
        </p:txBody>
      </p:sp>
    </p:spTree>
    <p:extLst>
      <p:ext uri="{BB962C8B-B14F-4D97-AF65-F5344CB8AC3E}">
        <p14:creationId xmlns:p14="http://schemas.microsoft.com/office/powerpoint/2010/main" val="2042504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1824</TotalTime>
  <Words>3074</Words>
  <Application>Microsoft Office PowerPoint</Application>
  <PresentationFormat>Widescreen</PresentationFormat>
  <Paragraphs>294</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Narrow</vt:lpstr>
      <vt:lpstr>Calibri</vt:lpstr>
      <vt:lpstr>Calibri Light</vt:lpstr>
      <vt:lpstr>Times New Roman</vt:lpstr>
      <vt:lpstr>Office Theme</vt:lpstr>
      <vt:lpstr>Implementation of FAIR (Findable, Accessible, Interoperable, Reusable) Data Principles in Biomolecular Data through Polly</vt:lpstr>
      <vt:lpstr>PowerPoint Presentation</vt:lpstr>
      <vt:lpstr>PowerPoint Presentation</vt:lpstr>
      <vt:lpstr>Objectives </vt:lpstr>
      <vt:lpstr>Methodology </vt:lpstr>
      <vt:lpstr> Realizing the value of data assets in Pharmaceutical industry</vt:lpstr>
      <vt:lpstr> Realizing the value of data assets in Pharmaceutical industry</vt:lpstr>
      <vt:lpstr>  Expected Business Impact</vt:lpstr>
      <vt:lpstr>  Industry examples:</vt:lpstr>
      <vt:lpstr>  Industry examples:</vt:lpstr>
      <vt:lpstr>Cost-Benefit Analysis of FAIR data in research (Europe) </vt:lpstr>
      <vt:lpstr>Cost-Benefit Analysis of FAIR data in research (Europe) </vt:lpstr>
      <vt:lpstr>Methodology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vt:lpstr>
      <vt:lpstr>Polly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Limitations of the Study</vt:lpstr>
      <vt:lpstr>Conclusions</vt:lpstr>
      <vt:lpstr>PowerPoint Presentation</vt:lpstr>
      <vt:lpstr>References</vt:lpstr>
      <vt:lpstr>References</vt:lpstr>
      <vt:lpstr>Thank You!</vt:lpstr>
      <vt:lpstr>Suggestions to the Organization where the Study was Conducted </vt:lpstr>
      <vt:lpstr>Dissertation Experiences</vt:lpstr>
      <vt:lpstr>Pictorial Journey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Name Organization</dc:title>
  <dc:creator>Dr. Sidharth Sekhar Mishra</dc:creator>
  <cp:lastModifiedBy>Shivani Kaushik</cp:lastModifiedBy>
  <cp:revision>94</cp:revision>
  <dcterms:created xsi:type="dcterms:W3CDTF">2022-05-20T15:11:38Z</dcterms:created>
  <dcterms:modified xsi:type="dcterms:W3CDTF">2022-06-28T07:40:36Z</dcterms:modified>
</cp:coreProperties>
</file>