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9" r:id="rId9"/>
    <p:sldId id="264" r:id="rId10"/>
    <p:sldId id="280" r:id="rId11"/>
    <p:sldId id="265" r:id="rId12"/>
    <p:sldId id="281" r:id="rId13"/>
    <p:sldId id="276" r:id="rId14"/>
    <p:sldId id="282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7" r:id="rId23"/>
    <p:sldId id="278" r:id="rId24"/>
    <p:sldId id="27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96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Identify the Patient correctly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'ipsg 1 feb data '!$A$2:$A$3</c:f>
              <c:strCache>
                <c:ptCount val="2"/>
                <c:pt idx="0">
                  <c:v>patient identified with two identifiers before administrating medications/investigations </c:v>
                </c:pt>
                <c:pt idx="1">
                  <c:v>patient identified with two identifiers before transfusions, providing treatment/services/shifting patient and start of a procedure (if applicabe)</c:v>
                </c:pt>
              </c:strCache>
            </c:strRef>
          </c:cat>
          <c:val>
            <c:numRef>
              <c:f>'ipsg 1 feb data '!$B$2:$B$3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4-40EC-BDC2-4D022B0DA8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36118496"/>
        <c:axId val="1836105600"/>
      </c:barChart>
      <c:catAx>
        <c:axId val="183611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105600"/>
        <c:crosses val="autoZero"/>
        <c:auto val="1"/>
        <c:lblAlgn val="ctr"/>
        <c:lblOffset val="100"/>
        <c:noMultiLvlLbl val="0"/>
      </c:catAx>
      <c:valAx>
        <c:axId val="18361056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361184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Improve Effective Communication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'ipsg 2 march data '!$A$2:$A$7</c:f>
              <c:strCache>
                <c:ptCount val="6"/>
                <c:pt idx="0">
                  <c:v>Complete verbal &amp; telephone order or test results is written downand read back done by the receiver of the order  </c:v>
                </c:pt>
                <c:pt idx="1">
                  <c:v>Oder or test result is confirmed by the individual who gave the order or test result</c:v>
                </c:pt>
                <c:pt idx="2">
                  <c:v>Critical test results are documented.</c:v>
                </c:pt>
                <c:pt idx="3">
                  <c:v>hand off process followed (SBAR)</c:v>
                </c:pt>
                <c:pt idx="4">
                  <c:v>Hand off process happens between doctors</c:v>
                </c:pt>
                <c:pt idx="5">
                  <c:v>In house transfer forms are completed when patiets zre transferred from one level of care to another</c:v>
                </c:pt>
              </c:strCache>
            </c:strRef>
          </c:cat>
          <c:val>
            <c:numRef>
              <c:f>'ipsg 2 march data '!$B$2:$B$7</c:f>
              <c:numCache>
                <c:formatCode>General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29</c:v>
                </c:pt>
                <c:pt idx="3">
                  <c:v>29</c:v>
                </c:pt>
                <c:pt idx="4">
                  <c:v>30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0-4AF0-8783-36E85E108B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22157344"/>
        <c:axId val="1722157760"/>
      </c:barChart>
      <c:catAx>
        <c:axId val="172215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157760"/>
        <c:crosses val="autoZero"/>
        <c:auto val="1"/>
        <c:lblAlgn val="ctr"/>
        <c:lblOffset val="100"/>
        <c:noMultiLvlLbl val="0"/>
      </c:catAx>
      <c:valAx>
        <c:axId val="172215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157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Effectiveness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'ipsg 2 march data '!$A$34:$A$39</c:f>
              <c:strCache>
                <c:ptCount val="6"/>
                <c:pt idx="0">
                  <c:v>Complete verbal &amp; telephone order or test results is written downand read back done by the receiver of the order  </c:v>
                </c:pt>
                <c:pt idx="1">
                  <c:v>Oder or test result is confirmed by the individual who gave the order or test result</c:v>
                </c:pt>
                <c:pt idx="2">
                  <c:v>Critical test results are documented.</c:v>
                </c:pt>
                <c:pt idx="3">
                  <c:v>hand off process followed (SBAR)</c:v>
                </c:pt>
                <c:pt idx="4">
                  <c:v>Hand off process happens between doctors</c:v>
                </c:pt>
                <c:pt idx="5">
                  <c:v>In house transfer forms are completed when patiets zre transferred from one level of care to another</c:v>
                </c:pt>
              </c:strCache>
            </c:strRef>
          </c:cat>
          <c:val>
            <c:numRef>
              <c:f>'ipsg 2 march data '!$B$34:$B$39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0.97</c:v>
                </c:pt>
                <c:pt idx="3">
                  <c:v>0.97</c:v>
                </c:pt>
                <c:pt idx="4">
                  <c:v>1</c:v>
                </c:pt>
                <c:pt idx="5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F-416A-8660-F4DB072D24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31595840"/>
        <c:axId val="1931593344"/>
      </c:barChart>
      <c:catAx>
        <c:axId val="193159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593344"/>
        <c:crosses val="autoZero"/>
        <c:auto val="1"/>
        <c:lblAlgn val="ctr"/>
        <c:lblOffset val="100"/>
        <c:noMultiLvlLbl val="0"/>
      </c:catAx>
      <c:valAx>
        <c:axId val="193159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595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Compliance</a:t>
            </a:r>
            <a:r>
              <a:rPr lang="en-US" baseline="0"/>
              <a:t>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747703412073491"/>
          <c:w val="0.93888888888888899"/>
          <c:h val="0.6982717264508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7.40740740740740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19-4C52-BA34-76E9263DC91B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'ipsg 2 march data '!$A$43:$A$44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'ipsg 2 march data '!$B$43:$B$44</c:f>
              <c:numCache>
                <c:formatCode>General</c:formatCode>
                <c:ptCount val="2"/>
                <c:pt idx="0">
                  <c:v>97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19-4C52-BA34-76E9263DC9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6397632"/>
        <c:axId val="136397216"/>
      </c:barChart>
      <c:catAx>
        <c:axId val="13639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397216"/>
        <c:crosses val="autoZero"/>
        <c:auto val="1"/>
        <c:lblAlgn val="ctr"/>
        <c:lblOffset val="100"/>
        <c:noMultiLvlLbl val="0"/>
      </c:catAx>
      <c:valAx>
        <c:axId val="1363972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639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/>
              <a:t>Effectiveness</a:t>
            </a:r>
          </a:p>
        </c:rich>
      </c:tx>
      <c:layout>
        <c:manualLayout>
          <c:xMode val="edge"/>
          <c:yMode val="edge"/>
          <c:x val="0.6475673317823909"/>
          <c:y val="1.25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088871391076116"/>
          <c:y val="0.14393733595800526"/>
          <c:w val="0.840751386900501"/>
          <c:h val="0.46809678477690297"/>
        </c:manualLayout>
      </c:layout>
      <c:bar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7000"/>
                    <a:satMod val="100000"/>
                    <a:lumMod val="102000"/>
                  </a:schemeClr>
                </a:gs>
                <a:gs pos="50000">
                  <a:schemeClr val="accent1">
                    <a:shade val="100000"/>
                    <a:satMod val="103000"/>
                    <a:lumMod val="100000"/>
                  </a:schemeClr>
                </a:gs>
                <a:gs pos="100000">
                  <a:schemeClr val="accent1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'ipsg 1 feb data '!$A$7:$A$8</c:f>
              <c:strCache>
                <c:ptCount val="2"/>
                <c:pt idx="0">
                  <c:v>patient identified with two identifiers before administrating medications/investigations </c:v>
                </c:pt>
                <c:pt idx="1">
                  <c:v>patient identified with two identifiers before transfusions, providing treatment/services/shifting patient and start of a procedure (if applicabe)</c:v>
                </c:pt>
              </c:strCache>
            </c:strRef>
          </c:cat>
          <c:val>
            <c:numRef>
              <c:f>'ipsg 1 feb data '!$B$7:$B$8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8A-4B35-B979-2720642CA7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27693968"/>
        <c:axId val="1927683984"/>
      </c:barChart>
      <c:catAx>
        <c:axId val="192769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683984"/>
        <c:crosses val="autoZero"/>
        <c:auto val="1"/>
        <c:lblAlgn val="ctr"/>
        <c:lblOffset val="100"/>
        <c:noMultiLvlLbl val="0"/>
      </c:catAx>
      <c:valAx>
        <c:axId val="192768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6939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Compliance</a:t>
            </a:r>
            <a:r>
              <a:rPr lang="en-US" baseline="0"/>
              <a:t>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'ipsg 1 feb data '!$A$29:$A$30</c:f>
              <c:strCache>
                <c:ptCount val="2"/>
                <c:pt idx="0">
                  <c:v>Yes </c:v>
                </c:pt>
                <c:pt idx="1">
                  <c:v>No </c:v>
                </c:pt>
              </c:strCache>
            </c:strRef>
          </c:cat>
          <c:val>
            <c:numRef>
              <c:f>'ipsg 1 feb data '!$B$29:$B$30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CD-41C0-BD08-0904DCE611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16384896"/>
        <c:axId val="1616378656"/>
      </c:barChart>
      <c:catAx>
        <c:axId val="161638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378656"/>
        <c:crosses val="autoZero"/>
        <c:auto val="1"/>
        <c:lblAlgn val="ctr"/>
        <c:lblOffset val="100"/>
        <c:noMultiLvlLbl val="0"/>
      </c:catAx>
      <c:valAx>
        <c:axId val="161637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38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Identify the Patient correctly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'ipsg 1 feb data '!$A$2:$A$3</c:f>
              <c:strCache>
                <c:ptCount val="2"/>
                <c:pt idx="0">
                  <c:v>patient identified with two identifiers before administrating medications/investigations </c:v>
                </c:pt>
                <c:pt idx="1">
                  <c:v>patient identified with two identifiers before transfusions, providing treatment/services/shifting patient and start of a procedure (if applicabe)</c:v>
                </c:pt>
              </c:strCache>
            </c:strRef>
          </c:cat>
          <c:val>
            <c:numRef>
              <c:f>'ipsg 1 feb data '!$B$2:$B$3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50-48F0-96E2-E334098722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36118496"/>
        <c:axId val="1836105600"/>
      </c:barChart>
      <c:catAx>
        <c:axId val="183611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105600"/>
        <c:crosses val="autoZero"/>
        <c:auto val="1"/>
        <c:lblAlgn val="ctr"/>
        <c:lblOffset val="100"/>
        <c:noMultiLvlLbl val="0"/>
      </c:catAx>
      <c:valAx>
        <c:axId val="18361056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361184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IN"/>
              <a:t>Effectiveness</a:t>
            </a:r>
          </a:p>
        </c:rich>
      </c:tx>
      <c:layout>
        <c:manualLayout>
          <c:xMode val="edge"/>
          <c:yMode val="edge"/>
          <c:x val="0.6475673317823909"/>
          <c:y val="1.25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088871391076116"/>
          <c:y val="0.14393733595800526"/>
          <c:w val="0.840751386900501"/>
          <c:h val="0.46809678477690297"/>
        </c:manualLayout>
      </c:layout>
      <c:bar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7000"/>
                    <a:satMod val="100000"/>
                    <a:lumMod val="102000"/>
                  </a:schemeClr>
                </a:gs>
                <a:gs pos="50000">
                  <a:schemeClr val="accent1">
                    <a:shade val="100000"/>
                    <a:satMod val="103000"/>
                    <a:lumMod val="100000"/>
                  </a:schemeClr>
                </a:gs>
                <a:gs pos="100000">
                  <a:schemeClr val="accent1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'ipsg 1 feb data '!$A$7:$A$8</c:f>
              <c:strCache>
                <c:ptCount val="2"/>
                <c:pt idx="0">
                  <c:v>patient identified with two identifiers before administrating medications/investigations </c:v>
                </c:pt>
                <c:pt idx="1">
                  <c:v>patient identified with two identifiers before transfusions, providing treatment/services/shifting patient and start of a procedure (if applicabe)</c:v>
                </c:pt>
              </c:strCache>
            </c:strRef>
          </c:cat>
          <c:val>
            <c:numRef>
              <c:f>'ipsg 1 feb data '!$B$7:$B$8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03-48C2-9DA7-1154CAA3A2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27693968"/>
        <c:axId val="1927683984"/>
      </c:barChart>
      <c:catAx>
        <c:axId val="192769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683984"/>
        <c:crosses val="autoZero"/>
        <c:auto val="1"/>
        <c:lblAlgn val="ctr"/>
        <c:lblOffset val="100"/>
        <c:noMultiLvlLbl val="0"/>
      </c:catAx>
      <c:valAx>
        <c:axId val="192768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6939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Compliance</a:t>
            </a:r>
            <a:r>
              <a:rPr lang="en-US" baseline="0"/>
              <a:t>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'ipsg 1 feb data '!$A$29:$A$30</c:f>
              <c:strCache>
                <c:ptCount val="2"/>
                <c:pt idx="0">
                  <c:v>Yes </c:v>
                </c:pt>
                <c:pt idx="1">
                  <c:v>No </c:v>
                </c:pt>
              </c:strCache>
            </c:strRef>
          </c:cat>
          <c:val>
            <c:numRef>
              <c:f>'ipsg 1 feb data '!$B$29:$B$30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9-476E-AAB8-8A6E296892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16384896"/>
        <c:axId val="1616378656"/>
      </c:barChart>
      <c:catAx>
        <c:axId val="161638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378656"/>
        <c:crosses val="autoZero"/>
        <c:auto val="1"/>
        <c:lblAlgn val="ctr"/>
        <c:lblOffset val="100"/>
        <c:noMultiLvlLbl val="0"/>
      </c:catAx>
      <c:valAx>
        <c:axId val="161637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38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en-US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Improve</a:t>
            </a:r>
            <a:r>
              <a:rPr lang="en-US" baseline="0"/>
              <a:t> Effective Communication </a:t>
            </a:r>
            <a:endParaRPr lang="en-US"/>
          </a:p>
        </c:rich>
      </c:tx>
      <c:layout>
        <c:manualLayout>
          <c:xMode val="edge"/>
          <c:yMode val="edge"/>
          <c:x val="0.20365238919603099"/>
          <c:y val="3.0382012795275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 ipsg 2 feb data'!$A$2:$A$7</c:f>
              <c:strCache>
                <c:ptCount val="6"/>
                <c:pt idx="0">
                  <c:v>Complete verbal &amp; telephone order or test results is written downand read back done by the receiver of the order  </c:v>
                </c:pt>
                <c:pt idx="1">
                  <c:v>Oder or test result is confoirmed by the individual who gave the order or test rrsult</c:v>
                </c:pt>
                <c:pt idx="2">
                  <c:v>Critical test results are documented.</c:v>
                </c:pt>
                <c:pt idx="3">
                  <c:v>hand off process followed (SBAR)</c:v>
                </c:pt>
                <c:pt idx="4">
                  <c:v>Hand off process happens between doctors</c:v>
                </c:pt>
                <c:pt idx="5">
                  <c:v>In house transfer forms are completed when patiets zre transferred from one level of care to another</c:v>
                </c:pt>
              </c:strCache>
            </c:strRef>
          </c:cat>
          <c:val>
            <c:numRef>
              <c:f>' ipsg 2 feb data'!$B$2:$B$7</c:f>
              <c:numCache>
                <c:formatCode>General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28</c:v>
                </c:pt>
                <c:pt idx="3">
                  <c:v>30</c:v>
                </c:pt>
                <c:pt idx="4">
                  <c:v>30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03-4D56-BAED-D93FD6A95A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72738912"/>
        <c:axId val="1672739744"/>
      </c:barChart>
      <c:catAx>
        <c:axId val="167273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2739744"/>
        <c:crosses val="autoZero"/>
        <c:auto val="1"/>
        <c:lblAlgn val="ctr"/>
        <c:lblOffset val="100"/>
        <c:noMultiLvlLbl val="0"/>
      </c:catAx>
      <c:valAx>
        <c:axId val="167273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2738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Effectiveness</a:t>
            </a:r>
            <a:r>
              <a:rPr lang="en-IN" baseline="0"/>
              <a:t> 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 ipsg 2 feb data'!$A$19:$A$24</c:f>
              <c:strCache>
                <c:ptCount val="6"/>
                <c:pt idx="0">
                  <c:v>Complete verbal &amp; telephone order or test results is written downand read back done by the receiver of the order  </c:v>
                </c:pt>
                <c:pt idx="1">
                  <c:v>Oder or test result is confoirmed by the individual who gave the order or test rrsult</c:v>
                </c:pt>
                <c:pt idx="2">
                  <c:v>Critical test results are documented.</c:v>
                </c:pt>
                <c:pt idx="3">
                  <c:v>hand off process followed (SBAR)</c:v>
                </c:pt>
                <c:pt idx="4">
                  <c:v>Hand off process happens between doctors</c:v>
                </c:pt>
                <c:pt idx="5">
                  <c:v>In house transfer forms are completed when patiets zre transferred from one level of care to another</c:v>
                </c:pt>
              </c:strCache>
            </c:strRef>
          </c:cat>
          <c:val>
            <c:numRef>
              <c:f>' ipsg 2 feb data'!$B$19:$B$24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93</c:v>
                </c:pt>
                <c:pt idx="3">
                  <c:v>100</c:v>
                </c:pt>
                <c:pt idx="4">
                  <c:v>100</c:v>
                </c:pt>
                <c:pt idx="5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3E-4A27-A455-658EAA9992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68696688"/>
        <c:axId val="1668697104"/>
      </c:barChart>
      <c:catAx>
        <c:axId val="166869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697104"/>
        <c:crosses val="autoZero"/>
        <c:auto val="1"/>
        <c:lblAlgn val="ctr"/>
        <c:lblOffset val="100"/>
        <c:noMultiLvlLbl val="0"/>
      </c:catAx>
      <c:valAx>
        <c:axId val="166869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6966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Complicance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169374950014906E-2"/>
          <c:y val="0.153837719298246"/>
          <c:w val="0.87773736558553495"/>
          <c:h val="0.7065487291062300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3710BDC-FB5A-4D72-A986-4A336A222B15}" type="VALUE">
                      <a:rPr lang="en-US"/>
                      <a:pPr/>
                      <a:t>[VALUE]</a:t>
                    </a:fld>
                    <a:endParaRPr lang="en-IN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1B2-4D6F-B3CF-0C379910711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B2-4D6F-B3CF-0C37991071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 ipsg 2 feb data'!$A$46:$A$47</c:f>
              <c:strCache>
                <c:ptCount val="2"/>
                <c:pt idx="0">
                  <c:v>Yes </c:v>
                </c:pt>
                <c:pt idx="1">
                  <c:v>No </c:v>
                </c:pt>
              </c:strCache>
            </c:strRef>
          </c:cat>
          <c:val>
            <c:numRef>
              <c:f>' ipsg 2 feb data'!$B$46:$B$47</c:f>
              <c:numCache>
                <c:formatCode>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B2-4D6F-B3CF-0C37991071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34306688"/>
        <c:axId val="1834305440"/>
      </c:barChart>
      <c:catAx>
        <c:axId val="183430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4305440"/>
        <c:crosses val="autoZero"/>
        <c:auto val="1"/>
        <c:lblAlgn val="ctr"/>
        <c:lblOffset val="100"/>
        <c:noMultiLvlLbl val="0"/>
      </c:catAx>
      <c:valAx>
        <c:axId val="18343054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3430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0.67036</cdr:x>
      <cdr:y>0.75439</cdr:y>
    </cdr:from>
    <cdr:to>
      <cdr:x>0.7687</cdr:x>
      <cdr:y>0.82018</cdr:y>
    </cdr:to>
    <cdr:sp macro="" textlink="">
      <cdr:nvSpPr>
        <cdr:cNvPr id="2" name="Rectangles 1"/>
        <cdr:cNvSpPr/>
      </cdr:nvSpPr>
      <cdr:spPr>
        <a:xfrm xmlns:a="http://schemas.openxmlformats.org/drawingml/2006/main">
          <a:off x="3688080" y="2621280"/>
          <a:ext cx="54102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en-IN" sz="1100" b="1">
              <a:solidFill>
                <a:schemeClr val="tx1"/>
              </a:solidFill>
            </a:rPr>
            <a:t>2%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0FCA-0853-4BC0-A3CA-FBA358951FE2}" type="datetimeFigureOut">
              <a:rPr lang="en-IN" smtClean="0"/>
              <a:t>21-06-2022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E93F-6CA1-4D37-9305-E3850DA430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9597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0FCA-0853-4BC0-A3CA-FBA358951FE2}" type="datetimeFigureOut">
              <a:rPr lang="en-IN" smtClean="0"/>
              <a:t>21-06-2022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E93F-6CA1-4D37-9305-E3850DA430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299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0FCA-0853-4BC0-A3CA-FBA358951FE2}" type="datetimeFigureOut">
              <a:rPr lang="en-IN" smtClean="0"/>
              <a:t>21-06-2022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E93F-6CA1-4D37-9305-E3850DA430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2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0FCA-0853-4BC0-A3CA-FBA358951FE2}" type="datetimeFigureOut">
              <a:rPr lang="en-IN" smtClean="0"/>
              <a:t>21-06-2022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E93F-6CA1-4D37-9305-E3850DA430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234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0FCA-0853-4BC0-A3CA-FBA358951FE2}" type="datetimeFigureOut">
              <a:rPr lang="en-IN" smtClean="0"/>
              <a:t>21-06-2022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E93F-6CA1-4D37-9305-E3850DA430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033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0FCA-0853-4BC0-A3CA-FBA358951FE2}" type="datetimeFigureOut">
              <a:rPr lang="en-IN" smtClean="0"/>
              <a:t>21-06-2022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E93F-6CA1-4D37-9305-E3850DA430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078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0FCA-0853-4BC0-A3CA-FBA358951FE2}" type="datetimeFigureOut">
              <a:rPr lang="en-IN" smtClean="0"/>
              <a:t>21-06-2022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E93F-6CA1-4D37-9305-E3850DA4301E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7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0FCA-0853-4BC0-A3CA-FBA358951FE2}" type="datetimeFigureOut">
              <a:rPr lang="en-IN" smtClean="0"/>
              <a:t>21-06-2022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E93F-6CA1-4D37-9305-E3850DA430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061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0FCA-0853-4BC0-A3CA-FBA358951FE2}" type="datetimeFigureOut">
              <a:rPr lang="en-IN" smtClean="0"/>
              <a:t>21-06-2022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E93F-6CA1-4D37-9305-E3850DA430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6446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0FCA-0853-4BC0-A3CA-FBA358951FE2}" type="datetimeFigureOut">
              <a:rPr lang="en-IN" smtClean="0"/>
              <a:t>21-06-2022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E93F-6CA1-4D37-9305-E3850DA430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4255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0CA0FCA-0853-4BC0-A3CA-FBA358951FE2}" type="datetimeFigureOut">
              <a:rPr lang="en-IN" smtClean="0"/>
              <a:t>21-06-2022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E93F-6CA1-4D37-9305-E3850DA430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960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0CA0FCA-0853-4BC0-A3CA-FBA358951FE2}" type="datetimeFigureOut">
              <a:rPr lang="en-IN" smtClean="0"/>
              <a:t>21-06-2022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D49E93F-6CA1-4D37-9305-E3850DA430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88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online.ljmu.ac.uk/id/eprint/4334/1/157938_Salem%27s%20PhD%20Nov.2014.pdf" TargetMode="External"/><Relationship Id="rId2" Type="http://schemas.openxmlformats.org/officeDocument/2006/relationships/hyperlink" Target="https://www.gavinpublishers.com/article/view/residents-awareness-about-international-patient-safety-goals-cross-sectional-stud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store.jointcommissioninternational.org/jci-accreditation-standards-for-hospitals-7th-edit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62F9-8BFD-0458-448D-FCA979A78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0165" y="1600601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0" lang="en-I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IPSG(International Patient Safety Goals)</a:t>
            </a:r>
            <a:br>
              <a:rPr kumimoji="0" lang="en-I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I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Park Hospital, Gurugram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9E9D6-ABBA-C8DE-4568-B3C256140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8447" y="4310250"/>
            <a:ext cx="9215718" cy="165576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SHIWANI JHA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SUKESH BHARDWAJ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IIHMR, DELHI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E1396-0EE4-6313-E528-D8475BBE6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00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8403603-268D-454A-A257-E962DC33CF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478135"/>
              </p:ext>
            </p:extLst>
          </p:nvPr>
        </p:nvGraphicFramePr>
        <p:xfrm>
          <a:off x="161547" y="1352939"/>
          <a:ext cx="6248583" cy="5066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C5D6268-27C1-49D3-AFD2-3A7A8003F6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681374"/>
              </p:ext>
            </p:extLst>
          </p:nvPr>
        </p:nvGraphicFramePr>
        <p:xfrm>
          <a:off x="6520269" y="1352938"/>
          <a:ext cx="5510184" cy="5066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31746024-8886-4629-8400-F0D63D7C6040}"/>
              </a:ext>
            </a:extLst>
          </p:cNvPr>
          <p:cNvSpPr>
            <a:spLocks noGrp="1"/>
          </p:cNvSpPr>
          <p:nvPr/>
        </p:nvSpPr>
        <p:spPr bwMode="black">
          <a:xfrm>
            <a:off x="3023668" y="221456"/>
            <a:ext cx="5510184" cy="73959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(4/8)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0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834EE-8A28-8052-96AA-D8999822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850" y="321982"/>
            <a:ext cx="7231389" cy="771276"/>
          </a:xfrm>
        </p:spPr>
        <p:txBody>
          <a:bodyPr>
            <a:normAutofit/>
          </a:bodyPr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(5/8)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E20AC8C-F1B6-9CE5-EC7F-8944AA64D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776212"/>
              </p:ext>
            </p:extLst>
          </p:nvPr>
        </p:nvGraphicFramePr>
        <p:xfrm>
          <a:off x="123031" y="1690688"/>
          <a:ext cx="11111025" cy="484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6C54C5-C67C-79A7-9ED3-97DDFBA94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75"/>
            <a:ext cx="2695903" cy="12689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B779B5-6CED-B55E-125F-FD7E6A6D0236}"/>
              </a:ext>
            </a:extLst>
          </p:cNvPr>
          <p:cNvSpPr txBox="1"/>
          <p:nvPr/>
        </p:nvSpPr>
        <p:spPr>
          <a:xfrm>
            <a:off x="5420412" y="1170439"/>
            <a:ext cx="237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IPSG-2 </a:t>
            </a:r>
            <a:r>
              <a:rPr lang="en-US" b="1" dirty="0" err="1"/>
              <a:t>feb</a:t>
            </a:r>
            <a:r>
              <a:rPr lang="en-US" b="1" dirty="0"/>
              <a:t> data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06500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16D33E9-AEB7-4A40-999F-399A6BFB3E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680088"/>
              </p:ext>
            </p:extLst>
          </p:nvPr>
        </p:nvGraphicFramePr>
        <p:xfrm>
          <a:off x="233265" y="1940767"/>
          <a:ext cx="6206450" cy="449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2BFABE1-14F6-46C5-BB08-05869D2BFE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519600"/>
              </p:ext>
            </p:extLst>
          </p:nvPr>
        </p:nvGraphicFramePr>
        <p:xfrm>
          <a:off x="6595783" y="1940767"/>
          <a:ext cx="5020830" cy="449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543D542-1A0F-4A59-B44F-C40149B9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640" y="511433"/>
            <a:ext cx="7894163" cy="705082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/>
              <a:t>Results (6/8)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6645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834EE-8A28-8052-96AA-D8999822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595" y="240845"/>
            <a:ext cx="7894163" cy="705082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/>
              <a:t>Results (7/8)</a:t>
            </a:r>
            <a:endParaRPr lang="en-I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3D2DAC8-6A4F-9AD0-6D30-6918EA8B3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080444"/>
              </p:ext>
            </p:extLst>
          </p:nvPr>
        </p:nvGraphicFramePr>
        <p:xfrm>
          <a:off x="282804" y="1634085"/>
          <a:ext cx="11137865" cy="498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6C54C5-C67C-79A7-9ED3-97DDFBA94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47"/>
            <a:ext cx="2695903" cy="12689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490C87-1774-7315-FC59-BFBB8F04A3D2}"/>
              </a:ext>
            </a:extLst>
          </p:cNvPr>
          <p:cNvSpPr txBox="1"/>
          <p:nvPr/>
        </p:nvSpPr>
        <p:spPr>
          <a:xfrm>
            <a:off x="3808429" y="1079912"/>
            <a:ext cx="368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IPSG-2 march data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08698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8D8D01B-13B7-44B5-856C-E05A9CB060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8006953"/>
              </p:ext>
            </p:extLst>
          </p:nvPr>
        </p:nvGraphicFramePr>
        <p:xfrm>
          <a:off x="305886" y="1250302"/>
          <a:ext cx="5790114" cy="4870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644DCCB-ACCF-47EE-A53E-3F21871726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0025594"/>
              </p:ext>
            </p:extLst>
          </p:nvPr>
        </p:nvGraphicFramePr>
        <p:xfrm>
          <a:off x="6310187" y="1250302"/>
          <a:ext cx="5575927" cy="487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AE2F050-1B60-41A8-9B40-5BD4E4B55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819" y="210635"/>
            <a:ext cx="5377206" cy="689757"/>
          </a:xfrm>
        </p:spPr>
        <p:txBody>
          <a:bodyPr>
            <a:noAutofit/>
          </a:bodyPr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(8/8)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88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0775-1600-656A-540C-292AF50A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414" y="86677"/>
            <a:ext cx="7729728" cy="1188720"/>
          </a:xfrm>
        </p:spPr>
        <p:txBody>
          <a:bodyPr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(1/2)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8C98E-6135-C44C-DA54-4A8B42810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1792941"/>
            <a:ext cx="10959353" cy="438402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IPSG 1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per the report it was revealed that during  the month of February and march,  2022  the patients identification was fully complying with 100 percent effectiveness.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IPSG 2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per the report is was found that 2 patients critical test results were not documented and 2 patients  in house transfer forms are completed when patients are transferred from one level of care to another  was not met.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effectiveness of the IPSG 2 had some variance in two parameters, rest all the parameters reported 100 percent of effectiveness.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7D697-FCC8-0326-94F1-FBA4701C6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76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49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6362-FC4B-20B2-5C67-12EDD38E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903" y="501968"/>
            <a:ext cx="7729728" cy="1188720"/>
          </a:xfrm>
        </p:spPr>
        <p:txBody>
          <a:bodyPr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(2/2)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BC0CD-B5EA-F876-60F5-7EC61D459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690688"/>
            <a:ext cx="11331388" cy="4979053"/>
          </a:xfrm>
        </p:spPr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98% compliance in the  month of February.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month of march it was reported that 3 parameters were having variance.  Rest all the parameters showed 100 percent result.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effectiveness of the patients showed variance in 3 parameters. Rest all the parameters showed 100 percent result.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month of march 97 percent compliance was met for the IPSG2. 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A64EF-5341-66C6-2532-2F1D16998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76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71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13F1-8B76-5EF8-D51D-90D41D5A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0" y="219973"/>
            <a:ext cx="7896394" cy="892390"/>
          </a:xfrm>
        </p:spPr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9F3C-976C-BA29-0735-04A3AE6FF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45" y="2100716"/>
            <a:ext cx="9250712" cy="390415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 limitation of the study is that research was conducted in one hospital hence the data can vary from one hospital to another.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2954B-B284-01D4-5C8C-082FBBA1E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76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8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87DB-5EE0-2132-3701-E768C393F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900" y="257681"/>
            <a:ext cx="7729728" cy="1188720"/>
          </a:xfrm>
        </p:spPr>
        <p:txBody>
          <a:bodyPr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ECB08-2838-084F-1B00-461792FE4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17" y="1825625"/>
            <a:ext cx="11116235" cy="4667250"/>
          </a:xfrm>
        </p:spPr>
        <p:txBody>
          <a:bodyPr>
            <a:noAutofit/>
          </a:bodyPr>
          <a:lstStyle/>
          <a:p>
            <a:r>
              <a:rPr lang="en-IN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Identifying patients accurately forms the first step of patient safety and providing the right care. 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IN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ailing to correctly identify patients can compromise the patient’s situation. </a:t>
            </a:r>
            <a:endParaRPr lang="en-IN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I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IN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Patients should always be identified using two identifiers.</a:t>
            </a:r>
          </a:p>
          <a:p>
            <a:pPr marL="0" indent="0">
              <a:buNone/>
            </a:pPr>
            <a:endParaRPr lang="en-I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IN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patients  should be identified accurately from the admission into the hospital, before any diagnostic procedures.</a:t>
            </a:r>
          </a:p>
          <a:p>
            <a:pPr marL="0" indent="0">
              <a:buNone/>
            </a:pPr>
            <a:endParaRPr lang="en-I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IN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hospital should pay special attention to new born and comatose patients. Implementation of new and improved strategies and intervention should reduce the incidence of patient misidentification to a large extent.</a:t>
            </a:r>
          </a:p>
          <a:p>
            <a:endParaRPr lang="en-IN" dirty="0">
              <a:latin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</a:rPr>
              <a:t>Also pre and post training could be taken to look for the training effectiveness on enhancing IPSG awareness among the clinical staff.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90C80D-8D83-9F28-3B10-762061B68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76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4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5BCC2-1DF4-F8D6-6DE6-7990CA7F9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138" y="365125"/>
            <a:ext cx="8280662" cy="1325563"/>
          </a:xfrm>
        </p:spPr>
        <p:txBody>
          <a:bodyPr>
            <a:normAutofit/>
          </a:bodyPr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0E00E-7E58-5903-1BF0-4A60B96C7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4" y="2064470"/>
            <a:ext cx="11434714" cy="3675557"/>
          </a:xfrm>
        </p:spPr>
        <p:txBody>
          <a:bodyPr>
            <a:normAutofit/>
          </a:bodyPr>
          <a:lstStyle/>
          <a:p>
            <a:r>
              <a:rPr lang="en-IN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https://www.gavinpublishers.com/article/view/residents-awareness-about-international-patient-safety-goals-cross-sectional-study</a:t>
            </a:r>
            <a:endParaRPr lang="en-IN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http://researchonline.ljmu.ac.uk/id/eprint/4334/1/157938_Salem%27s%20PhD%20Nov.2014.pdf</a:t>
            </a:r>
            <a:endParaRPr lang="en-IN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https://store.jointcommissioninternational.org/jci-accreditation-standards-for-hospitals-7th-edition/</a:t>
            </a:r>
            <a:endParaRPr lang="en-IN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https://images.app.goo.gl/PT8Kyf8b54pCvXWcA</a:t>
            </a:r>
          </a:p>
          <a:p>
            <a:endParaRPr lang="en-IN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BA760-9F0E-F8CD-8FBD-A01F8CE4F4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76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8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E557-ACA4-85BF-5723-2F4B7FE6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163" y="495332"/>
            <a:ext cx="7717284" cy="95639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Screenshot of Approval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ED89F4-F46A-65BF-0208-106563339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"/>
          <a:stretch/>
        </p:blipFill>
        <p:spPr>
          <a:xfrm>
            <a:off x="4034672" y="1668544"/>
            <a:ext cx="3704734" cy="488308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C9595F-42CB-AC71-A3DE-C4586F2E6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0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0A9D-FC73-5917-E74E-B3F736932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102" y="366630"/>
            <a:ext cx="8710367" cy="915415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/>
              <a:t>Suggestions to the Organization where the Study was Conducted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5D3E7-F981-9824-CE99-556EC2B21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54" y="1866508"/>
            <a:ext cx="11130428" cy="4624862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introduce and implement a system to report and register incidences related to misidentification of patients</a:t>
            </a:r>
          </a:p>
          <a:p>
            <a:pPr marL="342900" indent="-34290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provide training regarding the importance of IPSG goals to clinical, para-clinical and non-clinical staff.</a:t>
            </a:r>
          </a:p>
          <a:p>
            <a:pPr marL="342900" indent="-34290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conduct audits regarding IPSG goals</a:t>
            </a:r>
          </a:p>
          <a:p>
            <a:pPr marL="342900" indent="-34290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be displayed importance of correct identification on notice boards.</a:t>
            </a:r>
          </a:p>
          <a:p>
            <a:pPr marL="342900" indent="-34290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introduce new technology like bar coding.</a:t>
            </a:r>
          </a:p>
          <a:p>
            <a:pPr marL="342900" indent="-34290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have an organizational protocol for identifying patients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35E14-2E26-14F4-ACCA-6BB181050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76"/>
            <a:ext cx="2234872" cy="105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03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163B0-FC67-408A-B42A-39AD83D7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448" y="180459"/>
            <a:ext cx="7468062" cy="854075"/>
          </a:xfrm>
        </p:spPr>
        <p:txBody>
          <a:bodyPr>
            <a:normAutofit/>
          </a:bodyPr>
          <a:lstStyle/>
          <a:p>
            <a:pPr algn="ctr"/>
            <a:r>
              <a:rPr lang="en-IN" b="1" dirty="0"/>
              <a:t>Dissertation Experiences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3C1F7-CC92-6EF5-0F3F-401E3B1C0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695" y="1989056"/>
            <a:ext cx="5688105" cy="461793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my  Dissertation period, I have also experienced Two assessment of NABH 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Edition of-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 hospital, Gurgaon sector -47 &amp; Park Healing Touch hospital, Ambala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Desktop Surveillance of-Park Kailash Hospital, Behror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NABH Documentations.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087A0-83B1-6C06-91D1-57D98EB36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544" y="2168743"/>
            <a:ext cx="5113256" cy="400822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great learning experience.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6D317-2E6E-3445-B5F6-9E7036D996FF}"/>
              </a:ext>
            </a:extLst>
          </p:cNvPr>
          <p:cNvSpPr txBox="1"/>
          <p:nvPr/>
        </p:nvSpPr>
        <p:spPr>
          <a:xfrm>
            <a:off x="331695" y="1360519"/>
            <a:ext cx="479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learn (skill/ topic)?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9EEC8-7F36-32E1-BBE4-B2296987D79F}"/>
              </a:ext>
            </a:extLst>
          </p:cNvPr>
          <p:cNvSpPr txBox="1"/>
          <p:nvPr/>
        </p:nvSpPr>
        <p:spPr>
          <a:xfrm>
            <a:off x="6172202" y="1337746"/>
            <a:ext cx="4997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self comments on Dissertation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C930A3-4775-D6EE-BC12-B1AC9B86B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759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82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42D0BFE-651D-4304-A9AC-040F8DB29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652" y="1144394"/>
            <a:ext cx="7845113" cy="53930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ACA62-3FFF-4251-8DB8-2424FE4A9AA8}"/>
              </a:ext>
            </a:extLst>
          </p:cNvPr>
          <p:cNvSpPr txBox="1"/>
          <p:nvPr/>
        </p:nvSpPr>
        <p:spPr>
          <a:xfrm>
            <a:off x="2332653" y="149290"/>
            <a:ext cx="6382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TOOL 1/2</a:t>
            </a:r>
          </a:p>
        </p:txBody>
      </p:sp>
    </p:spTree>
    <p:extLst>
      <p:ext uri="{BB962C8B-B14F-4D97-AF65-F5344CB8AC3E}">
        <p14:creationId xmlns:p14="http://schemas.microsoft.com/office/powerpoint/2010/main" val="542800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9021DD-EEA2-449D-A7E0-7F068A4A1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862" y="1073021"/>
            <a:ext cx="7724276" cy="6554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8735DC-89E1-40CC-89B0-0D0AE6BBE3C1}"/>
              </a:ext>
            </a:extLst>
          </p:cNvPr>
          <p:cNvSpPr txBox="1"/>
          <p:nvPr/>
        </p:nvSpPr>
        <p:spPr>
          <a:xfrm>
            <a:off x="2332653" y="149290"/>
            <a:ext cx="6382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TOOL 1/2</a:t>
            </a:r>
          </a:p>
        </p:txBody>
      </p:sp>
    </p:spTree>
    <p:extLst>
      <p:ext uri="{BB962C8B-B14F-4D97-AF65-F5344CB8AC3E}">
        <p14:creationId xmlns:p14="http://schemas.microsoft.com/office/powerpoint/2010/main" val="2525108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B3F5-3218-362A-CC01-982D8098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227" y="2350762"/>
            <a:ext cx="10515600" cy="1881874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6596E-4849-40C4-74C1-18E37B97B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76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0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585E-5E60-9576-BEBD-0F0DF404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016" y="832717"/>
            <a:ext cx="8484123" cy="958376"/>
          </a:xfrm>
        </p:spPr>
        <p:txBody>
          <a:bodyPr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(1/2)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E1B1D-65B5-AB24-65B4-B36940920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4269" y="2384982"/>
            <a:ext cx="11708091" cy="3855562"/>
          </a:xfrm>
        </p:spPr>
        <p:txBody>
          <a:bodyPr>
            <a:normAutofit/>
          </a:bodyPr>
          <a:lstStyle/>
          <a:p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 safety is a serious global public health issue and in developed countries 10 percent of patients is harmed while receiving hospital care. </a:t>
            </a:r>
          </a:p>
          <a:p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some developing countries the risk of health care-associated infection is as much as 20 times higher than in developed countries. In recent years, countries have increasingly recognized the importance of improving patient safety.  </a:t>
            </a:r>
          </a:p>
          <a:p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failure to identify patients correctly continues to result in medication errors, transfusion errors, testing errors, wrong person procedures, etc. Effective communication will reduces errors and improve results patient safety. </a:t>
            </a:r>
          </a:p>
          <a:p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the IPSG is to promote specific improvements in patient safety.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7A46C-4D0B-5645-0795-760967486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12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7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A4B-6EE7-764D-F361-6A0CA045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929" y="215690"/>
            <a:ext cx="7432165" cy="915526"/>
          </a:xfrm>
        </p:spPr>
        <p:txBody>
          <a:bodyPr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(2/2)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26112-36D5-EBA4-341C-F11D5712E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" y="1968759"/>
            <a:ext cx="10842812" cy="4208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patient safety goals consist of six goals as follows: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Patients Correctly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Effective Communication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the Safety of High Alert Medication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Safe Surgery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Risk of Healthcare Associated Infections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Risk of Patient Harm Resulting from Falls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B685D-7A9C-2A76-B2C0-6C7B0C368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" y="0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2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E96D3-3922-47F5-2342-47008B818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697" y="182269"/>
            <a:ext cx="7236518" cy="1110503"/>
          </a:xfrm>
        </p:spPr>
        <p:txBody>
          <a:bodyPr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Your Study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D2BE-8BE8-5444-2E08-99900C053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29" y="1634084"/>
            <a:ext cx="10878671" cy="4542879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800"/>
              </a:spcAft>
            </a:pPr>
            <a:r>
              <a:rPr lang="en-IN" sz="1800" b="1" u="sng" dirty="0">
                <a:effectLst/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OBJECTIVES</a:t>
            </a:r>
            <a:r>
              <a:rPr lang="en-IN" sz="1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Objective: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make healthcare providers understand whether they are meeting the expectations of the Joint commission international to improve the overall safety of the patient.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pecific</a:t>
            </a:r>
            <a:r>
              <a:rPr lang="en-IN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N" sz="18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bjectives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study the data and to assess the compliance level of international patient safety goals by the staff of the Park Hospital (Gurugram)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identify the various gaps and issues in the process and procedure that corresponds to Joint Commission International standards.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analyze the data and provide with effective measures to improve the overall patient safety in the hospitals.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8C60C-C329-6149-79CF-B8F1ABD8D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5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7D44D-57E5-0D5E-8B3C-68DB96E1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269" y="201121"/>
            <a:ext cx="6532361" cy="873535"/>
          </a:xfrm>
        </p:spPr>
        <p:txBody>
          <a:bodyPr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 (1/2)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99D2E-9D09-AECE-A864-66B0CE0B1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408694"/>
            <a:ext cx="11349317" cy="5229332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Design-Descriptive and cross-sectional study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Period: The study was conducted from 2nd Feb, 2022 to 2nd April, 2022.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Area: Park Hospital, Gurugram 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Size: 120 patients , Park hospital Gurugram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Technique: Simple random sampling was carried out for the study.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Variables: Patient safety in Park hospital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data collection:  IPSG audit tools checklist from Hospital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AC72C-A9C2-FDE5-E070-F49333A9C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2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3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4D59-8620-7D76-810E-7AC709E9F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819" y="210635"/>
            <a:ext cx="5377206" cy="689757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(1/8)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EE11F-5E1C-EE77-D31A-7E758B4F4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29" y="1371600"/>
            <a:ext cx="11183471" cy="5190565"/>
          </a:xfrm>
        </p:spPr>
        <p:txBody>
          <a:bodyPr/>
          <a:lstStyle/>
          <a:p>
            <a:pPr marL="221615" indent="0">
              <a:lnSpc>
                <a:spcPct val="107000"/>
              </a:lnSpc>
              <a:spcAft>
                <a:spcPts val="800"/>
              </a:spcAft>
              <a:buNone/>
              <a:tabLst>
                <a:tab pos="1021080" algn="l"/>
              </a:tabLs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0B3AA-5FC4-BA73-E861-AE0537392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76"/>
            <a:ext cx="2695903" cy="1268959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FF133EE-3A04-B29C-FE36-15178B58D0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089230"/>
              </p:ext>
            </p:extLst>
          </p:nvPr>
        </p:nvGraphicFramePr>
        <p:xfrm>
          <a:off x="261768" y="1726671"/>
          <a:ext cx="8546330" cy="4683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CA50905-76A5-4402-832E-2544C74228DD}"/>
              </a:ext>
            </a:extLst>
          </p:cNvPr>
          <p:cNvSpPr txBox="1"/>
          <p:nvPr/>
        </p:nvSpPr>
        <p:spPr>
          <a:xfrm>
            <a:off x="5325035" y="984171"/>
            <a:ext cx="181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IPSG-1 Feb data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63055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53EBE8A-BBC9-4891-9775-88948E74AC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460235"/>
              </p:ext>
            </p:extLst>
          </p:nvPr>
        </p:nvGraphicFramePr>
        <p:xfrm>
          <a:off x="111967" y="1119673"/>
          <a:ext cx="6444031" cy="496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E4C84DB-4058-456D-85CE-8F606C2734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3372774"/>
              </p:ext>
            </p:extLst>
          </p:nvPr>
        </p:nvGraphicFramePr>
        <p:xfrm>
          <a:off x="6783355" y="1119673"/>
          <a:ext cx="5296678" cy="496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F57BABF-76FB-4702-96B9-3DE6FB19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819" y="210635"/>
            <a:ext cx="5377206" cy="689757"/>
          </a:xfrm>
        </p:spPr>
        <p:txBody>
          <a:bodyPr>
            <a:noAutofit/>
          </a:bodyPr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(2/8)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47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B65B-A3F5-E9B5-FDC2-3DFE6F3FA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90" y="172607"/>
            <a:ext cx="8186394" cy="851366"/>
          </a:xfrm>
        </p:spPr>
        <p:txBody>
          <a:bodyPr>
            <a:normAutofit/>
          </a:bodyPr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(3/8)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A46EA0-1956-0C86-B5CA-BD6FA3F8F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76"/>
            <a:ext cx="2695903" cy="1268959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C0C153E-CF58-D2AA-2E59-9843D9C354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054770"/>
              </p:ext>
            </p:extLst>
          </p:nvPr>
        </p:nvGraphicFramePr>
        <p:xfrm>
          <a:off x="2174545" y="1917958"/>
          <a:ext cx="8257080" cy="476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D11A813-C2B7-D24B-C1AF-AF7E0AD1005A}"/>
              </a:ext>
            </a:extLst>
          </p:cNvPr>
          <p:cNvSpPr txBox="1"/>
          <p:nvPr/>
        </p:nvSpPr>
        <p:spPr>
          <a:xfrm>
            <a:off x="5079509" y="1129554"/>
            <a:ext cx="194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IPSG-1 March data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02158487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405</TotalTime>
  <Words>958</Words>
  <Application>Microsoft Office PowerPoint</Application>
  <PresentationFormat>Widescreen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Gill Sans MT</vt:lpstr>
      <vt:lpstr>Symbol</vt:lpstr>
      <vt:lpstr>Times New Roman</vt:lpstr>
      <vt:lpstr>Parcel</vt:lpstr>
      <vt:lpstr>IPSG(International Patient Safety Goals) Park Hospital, Gurugram </vt:lpstr>
      <vt:lpstr>Screenshot of Approval</vt:lpstr>
      <vt:lpstr>Introduction (1/2)</vt:lpstr>
      <vt:lpstr>Introduction (2/2)</vt:lpstr>
      <vt:lpstr>Objectives of Your Study</vt:lpstr>
      <vt:lpstr>Methodology (1/2)</vt:lpstr>
      <vt:lpstr>Results (1/8)</vt:lpstr>
      <vt:lpstr>Results (2/8)</vt:lpstr>
      <vt:lpstr>Results (3/8)</vt:lpstr>
      <vt:lpstr>PowerPoint Presentation</vt:lpstr>
      <vt:lpstr>Results (5/8)</vt:lpstr>
      <vt:lpstr>Results (6/8)</vt:lpstr>
      <vt:lpstr>Results (7/8)</vt:lpstr>
      <vt:lpstr>Results (8/8)</vt:lpstr>
      <vt:lpstr>Discussion (1/2)</vt:lpstr>
      <vt:lpstr>Discussion (2/2)</vt:lpstr>
      <vt:lpstr>Limitations of the Study</vt:lpstr>
      <vt:lpstr>Conclusion</vt:lpstr>
      <vt:lpstr>References </vt:lpstr>
      <vt:lpstr>Suggestions to the Organization where the Study was Conducted </vt:lpstr>
      <vt:lpstr>Dissertation Experiences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IPSG(International Patient Safety Goals) Park Hospital, Gurugram </dc:title>
  <dc:creator>rudrani.jha55@outlook.com</dc:creator>
  <cp:lastModifiedBy>rudrani.jha55@outlook.com</cp:lastModifiedBy>
  <cp:revision>15</cp:revision>
  <dcterms:created xsi:type="dcterms:W3CDTF">2022-06-20T04:43:44Z</dcterms:created>
  <dcterms:modified xsi:type="dcterms:W3CDTF">2022-06-20T21:44:10Z</dcterms:modified>
</cp:coreProperties>
</file>