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1" r:id="rId6"/>
    <p:sldId id="276" r:id="rId7"/>
    <p:sldId id="260" r:id="rId8"/>
    <p:sldId id="259" r:id="rId9"/>
    <p:sldId id="277" r:id="rId10"/>
    <p:sldId id="264" r:id="rId11"/>
    <p:sldId id="263" r:id="rId12"/>
    <p:sldId id="265" r:id="rId13"/>
    <p:sldId id="266" r:id="rId14"/>
    <p:sldId id="267" r:id="rId15"/>
    <p:sldId id="278" r:id="rId16"/>
    <p:sldId id="275" r:id="rId17"/>
    <p:sldId id="273" r:id="rId18"/>
    <p:sldId id="270" r:id="rId19"/>
    <p:sldId id="26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kha.bassi shikha.bassi" initials="ss" lastIdx="2" clrIdx="0">
    <p:extLst>
      <p:ext uri="{19B8F6BF-5375-455C-9EA6-DF929625EA0E}">
        <p15:presenceInfo xmlns="" xmlns:p15="http://schemas.microsoft.com/office/powerpoint/2012/main" userId="bcc09d1cde5cc3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313757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22-06-2022</a:t>
            </a:fld>
            <a:endParaRPr lang="en-IN"/>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22-06-2022</a:t>
            </a:fld>
            <a:endParaRPr lang="en-IN"/>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22-06-2022</a:t>
            </a:fld>
            <a:endParaRPr lang="en-IN"/>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22-06-2022</a:t>
            </a:fld>
            <a:endParaRPr lang="en-IN"/>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22-06-2022</a:t>
            </a:fld>
            <a:endParaRPr lang="en-IN"/>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22-06-2022</a:t>
            </a:fld>
            <a:endParaRPr lang="en-IN"/>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22-06-2022</a:t>
            </a:fld>
            <a:endParaRPr lang="en-IN"/>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22-06-2022</a:t>
            </a:fld>
            <a:endParaRPr lang="en-IN"/>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22-06-2022</a:t>
            </a:fld>
            <a:endParaRPr lang="en-IN"/>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22-06-2022</a:t>
            </a:fld>
            <a:endParaRPr lang="en-IN"/>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22-06-2022</a:t>
            </a:fld>
            <a:endParaRPr lang="en-IN"/>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22-06-2022</a:t>
            </a:fld>
            <a:endParaRPr lang="en-IN"/>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newindianexpress.com/cities/delhi/2021/jan/05/aiims-spent-over-rs-71-crore-till-november-on-covid-19-no-separate-funds-from-centre-rti-2245653.html" TargetMode="External"/><Relationship Id="rId5" Type="http://schemas.openxmlformats.org/officeDocument/2006/relationships/hyperlink" Target="https://www.mohfw.gov.in/"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C8FACF4-C582-1FBC-9169-4D6363600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sp>
        <p:nvSpPr>
          <p:cNvPr id="2" name="Title 1">
            <a:extLst>
              <a:ext uri="{FF2B5EF4-FFF2-40B4-BE49-F238E27FC236}">
                <a16:creationId xmlns="" xmlns:a16="http://schemas.microsoft.com/office/drawing/2014/main" id="{6189BD04-9EFD-5298-48E0-BBFFD10429A7}"/>
              </a:ext>
            </a:extLst>
          </p:cNvPr>
          <p:cNvSpPr>
            <a:spLocks noGrp="1"/>
          </p:cNvSpPr>
          <p:nvPr>
            <p:ph type="ctrTitle"/>
          </p:nvPr>
        </p:nvSpPr>
        <p:spPr>
          <a:xfrm>
            <a:off x="469900" y="3671719"/>
            <a:ext cx="9950451" cy="382013"/>
          </a:xfrm>
          <a:scene3d>
            <a:camera prst="orthographicFront"/>
            <a:lightRig rig="threePt" dir="t"/>
          </a:scene3d>
          <a:sp3d>
            <a:bevelT w="139700" prst="cross"/>
          </a:sp3d>
        </p:spPr>
        <p:txBody>
          <a:bodyPr>
            <a:normAutofit fontScale="90000"/>
          </a:bodyPr>
          <a:lstStyle/>
          <a:p>
            <a:pPr algn="l">
              <a:lnSpc>
                <a:spcPct val="100000"/>
              </a:lnSpc>
            </a:pPr>
            <a:r>
              <a:rPr lang="en-US" sz="3200" b="1" dirty="0">
                <a:solidFill>
                  <a:srgbClr val="029644"/>
                </a:solidFill>
              </a:rPr>
              <a:t>A comparative study of a Government &amp; Private </a:t>
            </a:r>
            <a:r>
              <a:rPr lang="en-US" sz="3200" b="1" dirty="0" smtClean="0">
                <a:solidFill>
                  <a:srgbClr val="029644"/>
                </a:solidFill>
              </a:rPr>
              <a:t>Hospital</a:t>
            </a:r>
            <a:r>
              <a:rPr lang="en-US" sz="3200" b="1" dirty="0">
                <a:solidFill>
                  <a:srgbClr val="029644"/>
                </a:solidFill>
              </a:rPr>
              <a:t/>
            </a:r>
            <a:br>
              <a:rPr lang="en-US" sz="3200" b="1" dirty="0">
                <a:solidFill>
                  <a:srgbClr val="029644"/>
                </a:solidFill>
              </a:rPr>
            </a:br>
            <a:endParaRPr lang="en-IN" sz="4400" dirty="0">
              <a:solidFill>
                <a:srgbClr val="029644"/>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 xmlns:a16="http://schemas.microsoft.com/office/drawing/2014/main" id="{7673AE62-677A-E7A9-D759-F10B648DEED4}"/>
              </a:ext>
            </a:extLst>
          </p:cNvPr>
          <p:cNvSpPr>
            <a:spLocks noGrp="1"/>
          </p:cNvSpPr>
          <p:nvPr>
            <p:ph type="subTitle" idx="1"/>
          </p:nvPr>
        </p:nvSpPr>
        <p:spPr>
          <a:xfrm>
            <a:off x="469900" y="5127019"/>
            <a:ext cx="9144000" cy="1655762"/>
          </a:xfrm>
        </p:spPr>
        <p:txBody>
          <a:bodyPr/>
          <a:lstStyle/>
          <a:p>
            <a:pPr algn="l"/>
            <a:r>
              <a:rPr lang="en-IN" b="1" dirty="0"/>
              <a:t>Dr. </a:t>
            </a:r>
            <a:r>
              <a:rPr lang="en-IN" b="1" dirty="0" err="1"/>
              <a:t>Somya</a:t>
            </a:r>
            <a:r>
              <a:rPr lang="en-IN" b="1" dirty="0"/>
              <a:t> Mathur</a:t>
            </a:r>
            <a:r>
              <a:rPr lang="en-IN" dirty="0"/>
              <a:t>,</a:t>
            </a:r>
          </a:p>
          <a:p>
            <a:pPr algn="l"/>
            <a:r>
              <a:rPr lang="en-IN" dirty="0" err="1"/>
              <a:t>Dr.</a:t>
            </a:r>
            <a:r>
              <a:rPr lang="en-IN" dirty="0"/>
              <a:t> Vinay Tripathy, </a:t>
            </a:r>
          </a:p>
          <a:p>
            <a:pPr algn="l"/>
            <a:r>
              <a:rPr lang="en-IN" dirty="0"/>
              <a:t>IIHMR Delhi</a:t>
            </a:r>
          </a:p>
        </p:txBody>
      </p:sp>
      <p:sp>
        <p:nvSpPr>
          <p:cNvPr id="4" name="Slide Number Placeholder 3">
            <a:extLst>
              <a:ext uri="{FF2B5EF4-FFF2-40B4-BE49-F238E27FC236}">
                <a16:creationId xmlns=""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9" name="Rectangle 8">
            <a:extLst>
              <a:ext uri="{FF2B5EF4-FFF2-40B4-BE49-F238E27FC236}">
                <a16:creationId xmlns="" xmlns:a16="http://schemas.microsoft.com/office/drawing/2014/main" id="{6FBC1398-748E-A96C-0F61-74C38A108696}"/>
              </a:ext>
            </a:extLst>
          </p:cNvPr>
          <p:cNvSpPr/>
          <p:nvPr/>
        </p:nvSpPr>
        <p:spPr>
          <a:xfrm>
            <a:off x="469900" y="1451313"/>
            <a:ext cx="8496300" cy="1323439"/>
          </a:xfrm>
          <a:prstGeom prst="rect">
            <a:avLst/>
          </a:prstGeom>
        </p:spPr>
        <p:txBody>
          <a:bodyPr wrap="square">
            <a:spAutoFit/>
          </a:bodyPr>
          <a:lstStyle/>
          <a:p>
            <a:r>
              <a:rPr lang="en-US" sz="4000" b="1" dirty="0"/>
              <a:t>Effect of </a:t>
            </a:r>
            <a:r>
              <a:rPr lang="en-US" sz="4000" b="1" dirty="0">
                <a:solidFill>
                  <a:srgbClr val="FF0000"/>
                </a:solidFill>
              </a:rPr>
              <a:t>Covid -19 Pandemic </a:t>
            </a:r>
            <a:r>
              <a:rPr lang="en-US" sz="4000" b="1" dirty="0"/>
              <a:t>on usage</a:t>
            </a:r>
            <a:br>
              <a:rPr lang="en-US" sz="4000" b="1" dirty="0"/>
            </a:br>
            <a:r>
              <a:rPr lang="en-US" sz="4000" b="1" dirty="0"/>
              <a:t>and disposal of surgical disposables: </a:t>
            </a:r>
            <a:endParaRPr lang="en-US" sz="4000" dirty="0"/>
          </a:p>
        </p:txBody>
      </p:sp>
      <p:cxnSp>
        <p:nvCxnSpPr>
          <p:cNvPr id="12" name="Straight Connector 11">
            <a:extLst>
              <a:ext uri="{FF2B5EF4-FFF2-40B4-BE49-F238E27FC236}">
                <a16:creationId xmlns="" xmlns:a16="http://schemas.microsoft.com/office/drawing/2014/main" id="{EFE4A376-160C-1F19-0BB4-AF8D160F4E6A}"/>
              </a:ext>
            </a:extLst>
          </p:cNvPr>
          <p:cNvCxnSpPr/>
          <p:nvPr/>
        </p:nvCxnSpPr>
        <p:spPr>
          <a:xfrm>
            <a:off x="571500" y="2833132"/>
            <a:ext cx="7862455" cy="0"/>
          </a:xfrm>
          <a:prstGeom prst="line">
            <a:avLst/>
          </a:prstGeom>
          <a:ln w="22225">
            <a:solidFill>
              <a:schemeClr val="tx1"/>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 xmlns:a16="http://schemas.microsoft.com/office/drawing/2014/main" id="{68B5C52F-2483-D3DA-9F65-17574DD71B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4083248"/>
            <a:ext cx="3492157" cy="1043633"/>
          </a:xfrm>
          <a:prstGeom prst="rect">
            <a:avLst/>
          </a:prstGeom>
        </p:spPr>
      </p:pic>
      <p:pic>
        <p:nvPicPr>
          <p:cNvPr id="18" name="Picture 17" descr="Graphical user interface&#10;&#10;Description automatically generated">
            <a:extLst>
              <a:ext uri="{FF2B5EF4-FFF2-40B4-BE49-F238E27FC236}">
                <a16:creationId xmlns="" xmlns:a16="http://schemas.microsoft.com/office/drawing/2014/main" id="{96B8C2BF-91BF-23B1-3AF7-E9B8E79DD8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943" b="3539"/>
          <a:stretch/>
        </p:blipFill>
        <p:spPr>
          <a:xfrm>
            <a:off x="6362700" y="3088754"/>
            <a:ext cx="5828263" cy="3769246"/>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5A2D375-946C-98A1-82C7-7B5C972FA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10" name="Picture 9">
            <a:extLst>
              <a:ext uri="{FF2B5EF4-FFF2-40B4-BE49-F238E27FC236}">
                <a16:creationId xmlns="" xmlns:a16="http://schemas.microsoft.com/office/drawing/2014/main" id="{4994CE33-43FF-4758-CD0D-039DD8E97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E63E1AFC-9CD1-08C8-0F87-3A71E5733E59}"/>
              </a:ext>
            </a:extLst>
          </p:cNvPr>
          <p:cNvSpPr>
            <a:spLocks noGrp="1"/>
          </p:cNvSpPr>
          <p:nvPr>
            <p:ph type="title"/>
          </p:nvPr>
        </p:nvSpPr>
        <p:spPr>
          <a:xfrm>
            <a:off x="-2381297" y="1619740"/>
            <a:ext cx="10515600" cy="823070"/>
          </a:xfrm>
        </p:spPr>
        <p:txBody>
          <a:bodyPr/>
          <a:lstStyle/>
          <a:p>
            <a:pPr algn="ctr"/>
            <a:r>
              <a:rPr lang="en-IN" b="1" dirty="0">
                <a:solidFill>
                  <a:srgbClr val="029644"/>
                </a:solidFill>
                <a:latin typeface="Calibri" panose="020F0502020204030204" pitchFamily="34" charset="0"/>
                <a:cs typeface="Calibri" panose="020F0502020204030204" pitchFamily="34" charset="0"/>
              </a:rPr>
              <a:t>RESULTS</a:t>
            </a:r>
          </a:p>
        </p:txBody>
      </p:sp>
      <p:sp>
        <p:nvSpPr>
          <p:cNvPr id="4" name="Slide Number Placeholder 3">
            <a:extLst>
              <a:ext uri="{FF2B5EF4-FFF2-40B4-BE49-F238E27FC236}">
                <a16:creationId xmlns=""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228" y="445995"/>
            <a:ext cx="6096087" cy="61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88685" y="2664235"/>
            <a:ext cx="5558517" cy="277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 xmlns:a16="http://schemas.microsoft.com/office/drawing/2014/main" id="{D48EE71E-B1EA-2E67-AC40-B0C13B152991}"/>
              </a:ext>
            </a:extLst>
          </p:cNvPr>
          <p:cNvSpPr/>
          <p:nvPr/>
        </p:nvSpPr>
        <p:spPr>
          <a:xfrm>
            <a:off x="5907228" y="445995"/>
            <a:ext cx="6096087" cy="61420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F47A0C12-9CBF-2C9A-CE6E-B509366CF31B}"/>
              </a:ext>
            </a:extLst>
          </p:cNvPr>
          <p:cNvSpPr/>
          <p:nvPr/>
        </p:nvSpPr>
        <p:spPr>
          <a:xfrm>
            <a:off x="188685" y="2664235"/>
            <a:ext cx="5558517" cy="27792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62C8EB7-91C4-5CE8-0610-6C52D0AEF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0D88F625-20D4-B117-5C5E-1E4BBD044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972557707"/>
              </p:ext>
            </p:extLst>
          </p:nvPr>
        </p:nvGraphicFramePr>
        <p:xfrm>
          <a:off x="198119" y="1120223"/>
          <a:ext cx="11795760" cy="5695248"/>
        </p:xfrm>
        <a:graphic>
          <a:graphicData uri="http://schemas.openxmlformats.org/drawingml/2006/table">
            <a:tbl>
              <a:tblPr firstRow="1" firstCol="1" bandRow="1">
                <a:tableStyleId>{B301B821-A1FF-4177-AEE7-76D212191A09}</a:tableStyleId>
              </a:tblPr>
              <a:tblGrid>
                <a:gridCol w="539190">
                  <a:extLst>
                    <a:ext uri="{9D8B030D-6E8A-4147-A177-3AD203B41FA5}">
                      <a16:colId xmlns="" xmlns:a16="http://schemas.microsoft.com/office/drawing/2014/main" val="2542683977"/>
                    </a:ext>
                  </a:extLst>
                </a:gridCol>
                <a:gridCol w="4482705">
                  <a:extLst>
                    <a:ext uri="{9D8B030D-6E8A-4147-A177-3AD203B41FA5}">
                      <a16:colId xmlns="" xmlns:a16="http://schemas.microsoft.com/office/drawing/2014/main" val="20000"/>
                    </a:ext>
                  </a:extLst>
                </a:gridCol>
                <a:gridCol w="3386933">
                  <a:extLst>
                    <a:ext uri="{9D8B030D-6E8A-4147-A177-3AD203B41FA5}">
                      <a16:colId xmlns="" xmlns:a16="http://schemas.microsoft.com/office/drawing/2014/main" val="20001"/>
                    </a:ext>
                  </a:extLst>
                </a:gridCol>
                <a:gridCol w="3386932">
                  <a:extLst>
                    <a:ext uri="{9D8B030D-6E8A-4147-A177-3AD203B41FA5}">
                      <a16:colId xmlns="" xmlns:a16="http://schemas.microsoft.com/office/drawing/2014/main" val="20002"/>
                    </a:ext>
                  </a:extLst>
                </a:gridCol>
              </a:tblGrid>
              <a:tr h="486508">
                <a:tc gridSpan="4">
                  <a:txBody>
                    <a:bodyPr/>
                    <a:lstStyle/>
                    <a:p>
                      <a:pPr marL="0" marR="0" algn="ctr">
                        <a:spcBef>
                          <a:spcPts val="0"/>
                        </a:spcBef>
                        <a:spcAft>
                          <a:spcPts val="0"/>
                        </a:spcAft>
                      </a:pPr>
                      <a:r>
                        <a:rPr lang="en-US" sz="1900" u="sng" dirty="0">
                          <a:effectLst/>
                        </a:rPr>
                        <a:t>Comparative chart of Operators Preference between surgical disposable and reusable</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40516">
                <a:tc gridSpan="2">
                  <a:txBody>
                    <a:bodyPr/>
                    <a:lstStyle/>
                    <a:p>
                      <a:pPr marL="0" marR="0" indent="0">
                        <a:spcBef>
                          <a:spcPts val="0"/>
                        </a:spcBef>
                        <a:spcAft>
                          <a:spcPts val="0"/>
                        </a:spcAft>
                        <a:buFontTx/>
                        <a:buNone/>
                      </a:pPr>
                      <a:r>
                        <a:rPr lang="en-US" sz="1900" b="1" dirty="0">
                          <a:effectLst/>
                        </a:rPr>
                        <a:t>                         HOSPITAL CRITERIA </a:t>
                      </a:r>
                      <a:endParaRPr lang="en-US" sz="1900" b="1" dirty="0">
                        <a:solidFill>
                          <a:schemeClr val="bg1"/>
                        </a:solidFill>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spcBef>
                          <a:spcPts val="0"/>
                        </a:spcBef>
                        <a:spcAft>
                          <a:spcPts val="0"/>
                        </a:spcAft>
                        <a:buFontTx/>
                        <a:buNone/>
                      </a:pPr>
                      <a:endParaRPr lang="en-US" sz="1900" b="1" dirty="0">
                        <a:solidFill>
                          <a:schemeClr val="bg1"/>
                        </a:solidFill>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AIIMS R.P. CENTER</a:t>
                      </a:r>
                      <a:endParaRPr lang="en-US" sz="1900" b="1" dirty="0">
                        <a:solidFill>
                          <a:schemeClr val="bg1"/>
                        </a:solidFill>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METRO HEART</a:t>
                      </a:r>
                      <a:endParaRPr lang="en-US" sz="1900" b="1" dirty="0">
                        <a:solidFill>
                          <a:schemeClr val="bg1"/>
                        </a:solidFill>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17867">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Choice of disposable</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Reusable</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Disposable</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8823">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Ease of use (operator)</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Reusable</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Disposable</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1074">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Surgeons Preference</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Reusable</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Disposable</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31074">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Number of surgeries performed in a day</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180</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30</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44584">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Mode of PROCUREMENT of disposable surgical devices</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Tender bid  through Government E portal or </a:t>
                      </a:r>
                      <a:r>
                        <a:rPr lang="en-US" sz="1900" dirty="0" err="1">
                          <a:effectLst/>
                        </a:rPr>
                        <a:t>GeM</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a:effectLst/>
                        </a:rPr>
                        <a:t>Through multiple local vendors/traders</a:t>
                      </a:r>
                      <a:endParaRPr lang="en-US" sz="190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106562">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Ease of Procurement of Surgical Devices </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The hospital requirement was fulfilled as soon as the raise in demand.</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The hospitals suffered a lot of issues while procuring s the local vendors were also engaged to fulfill government </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106562">
                <a:tc>
                  <a:txBody>
                    <a:bodyPr/>
                    <a:lstStyle/>
                    <a:p>
                      <a:pPr marL="0" marR="0" lvl="0" indent="0">
                        <a:spcBef>
                          <a:spcPts val="0"/>
                        </a:spcBef>
                        <a:spcAft>
                          <a:spcPts val="0"/>
                        </a:spcAft>
                        <a:buFont typeface="+mj-lt"/>
                        <a:buNone/>
                      </a:pP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mj-lt"/>
                        <a:buNone/>
                      </a:pPr>
                      <a:r>
                        <a:rPr lang="en-US" sz="1900" dirty="0">
                          <a:effectLst/>
                        </a:rPr>
                        <a:t> Mode of waste management</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As per government guidelines 2021 for covid19 waste management</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900" dirty="0">
                          <a:effectLst/>
                        </a:rPr>
                        <a:t>As per CPCB guidelines 2016</a:t>
                      </a:r>
                      <a:endParaRPr lang="en-US" sz="1900" dirty="0">
                        <a:effectLst/>
                        <a:latin typeface="Calibri"/>
                        <a:ea typeface="Times New Roman"/>
                        <a:cs typeface="Times New Roman"/>
                      </a:endParaRPr>
                    </a:p>
                  </a:txBody>
                  <a:tcPr marL="54727" marR="54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4" name="Slide Number Placeholder 3">
            <a:extLst>
              <a:ext uri="{FF2B5EF4-FFF2-40B4-BE49-F238E27FC236}">
                <a16:creationId xmlns="" xmlns:a16="http://schemas.microsoft.com/office/drawing/2014/main" id="{152510F1-C90F-1644-E1E6-E6F7AEB43F1B}"/>
              </a:ext>
            </a:extLst>
          </p:cNvPr>
          <p:cNvSpPr>
            <a:spLocks noGrp="1"/>
          </p:cNvSpPr>
          <p:nvPr>
            <p:ph type="sldNum" sz="quarter" idx="12"/>
          </p:nvPr>
        </p:nvSpPr>
        <p:spPr/>
        <p:txBody>
          <a:bodyPr anchor="ctr"/>
          <a:lstStyle/>
          <a:p>
            <a:fld id="{26AD20E6-394B-4DF0-96A5-9647FF39C943}" type="slidenum">
              <a:rPr lang="en-IN" smtClean="0"/>
              <a:t>11</a:t>
            </a:fld>
            <a:endParaRPr lang="en-IN"/>
          </a:p>
        </p:txBody>
      </p:sp>
      <p:sp>
        <p:nvSpPr>
          <p:cNvPr id="2" name="TextBox 1"/>
          <p:cNvSpPr txBox="1"/>
          <p:nvPr/>
        </p:nvSpPr>
        <p:spPr>
          <a:xfrm>
            <a:off x="3722913" y="350782"/>
            <a:ext cx="4746172" cy="769441"/>
          </a:xfrm>
          <a:prstGeom prst="rect">
            <a:avLst/>
          </a:prstGeom>
          <a:noFill/>
        </p:spPr>
        <p:txBody>
          <a:bodyPr wrap="square" rtlCol="0">
            <a:spAutoFit/>
          </a:bodyPr>
          <a:lstStyle/>
          <a:p>
            <a:pPr algn="ctr"/>
            <a:r>
              <a:rPr lang="en-US" sz="4400" b="1" dirty="0">
                <a:solidFill>
                  <a:srgbClr val="029644"/>
                </a:solidFill>
              </a:rPr>
              <a:t>INTERPRETATIONS</a:t>
            </a:r>
          </a:p>
        </p:txBody>
      </p:sp>
      <p:sp>
        <p:nvSpPr>
          <p:cNvPr id="3" name="TextBox 2">
            <a:extLst>
              <a:ext uri="{FF2B5EF4-FFF2-40B4-BE49-F238E27FC236}">
                <a16:creationId xmlns="" xmlns:a16="http://schemas.microsoft.com/office/drawing/2014/main" id="{D1B9243A-569E-4C72-C9EE-BCD89A97469D}"/>
              </a:ext>
            </a:extLst>
          </p:cNvPr>
          <p:cNvSpPr txBox="1"/>
          <p:nvPr/>
        </p:nvSpPr>
        <p:spPr>
          <a:xfrm>
            <a:off x="290497" y="2524168"/>
            <a:ext cx="404949" cy="369332"/>
          </a:xfrm>
          <a:prstGeom prst="rect">
            <a:avLst/>
          </a:prstGeom>
          <a:noFill/>
        </p:spPr>
        <p:txBody>
          <a:bodyPr wrap="square" rtlCol="0" anchor="ctr">
            <a:spAutoFit/>
          </a:bodyPr>
          <a:lstStyle/>
          <a:p>
            <a:pPr algn="ctr"/>
            <a:r>
              <a:rPr lang="en-US" dirty="0"/>
              <a:t>B.</a:t>
            </a:r>
          </a:p>
        </p:txBody>
      </p:sp>
      <p:sp>
        <p:nvSpPr>
          <p:cNvPr id="9" name="TextBox 8">
            <a:extLst>
              <a:ext uri="{FF2B5EF4-FFF2-40B4-BE49-F238E27FC236}">
                <a16:creationId xmlns="" xmlns:a16="http://schemas.microsoft.com/office/drawing/2014/main" id="{BB1D482B-3F9A-29BE-20BF-C680AFE077A0}"/>
              </a:ext>
            </a:extLst>
          </p:cNvPr>
          <p:cNvSpPr txBox="1"/>
          <p:nvPr/>
        </p:nvSpPr>
        <p:spPr>
          <a:xfrm>
            <a:off x="288319" y="2187022"/>
            <a:ext cx="404949" cy="252259"/>
          </a:xfrm>
          <a:prstGeom prst="rect">
            <a:avLst/>
          </a:prstGeom>
          <a:noFill/>
        </p:spPr>
        <p:txBody>
          <a:bodyPr wrap="square" rtlCol="0" anchor="ctr">
            <a:spAutoFit/>
          </a:bodyPr>
          <a:lstStyle/>
          <a:p>
            <a:pPr algn="ctr"/>
            <a:r>
              <a:rPr lang="en-US" dirty="0"/>
              <a:t>A.</a:t>
            </a:r>
          </a:p>
        </p:txBody>
      </p:sp>
      <p:sp>
        <p:nvSpPr>
          <p:cNvPr id="10" name="TextBox 9">
            <a:extLst>
              <a:ext uri="{FF2B5EF4-FFF2-40B4-BE49-F238E27FC236}">
                <a16:creationId xmlns="" xmlns:a16="http://schemas.microsoft.com/office/drawing/2014/main" id="{C6CDF448-69B8-7C66-5147-A1CFD0E1D558}"/>
              </a:ext>
            </a:extLst>
          </p:cNvPr>
          <p:cNvSpPr txBox="1"/>
          <p:nvPr/>
        </p:nvSpPr>
        <p:spPr>
          <a:xfrm>
            <a:off x="290497" y="3354722"/>
            <a:ext cx="404949" cy="369332"/>
          </a:xfrm>
          <a:prstGeom prst="rect">
            <a:avLst/>
          </a:prstGeom>
          <a:noFill/>
        </p:spPr>
        <p:txBody>
          <a:bodyPr wrap="square" rtlCol="0" anchor="ctr">
            <a:spAutoFit/>
          </a:bodyPr>
          <a:lstStyle/>
          <a:p>
            <a:pPr algn="ctr"/>
            <a:r>
              <a:rPr lang="en-US" dirty="0"/>
              <a:t>D.</a:t>
            </a:r>
          </a:p>
        </p:txBody>
      </p:sp>
      <p:sp>
        <p:nvSpPr>
          <p:cNvPr id="11" name="TextBox 10">
            <a:extLst>
              <a:ext uri="{FF2B5EF4-FFF2-40B4-BE49-F238E27FC236}">
                <a16:creationId xmlns="" xmlns:a16="http://schemas.microsoft.com/office/drawing/2014/main" id="{326F9F6B-EC23-A4F2-95EA-90A705D7C189}"/>
              </a:ext>
            </a:extLst>
          </p:cNvPr>
          <p:cNvSpPr txBox="1"/>
          <p:nvPr/>
        </p:nvSpPr>
        <p:spPr>
          <a:xfrm>
            <a:off x="288319" y="2932914"/>
            <a:ext cx="404949" cy="369332"/>
          </a:xfrm>
          <a:prstGeom prst="rect">
            <a:avLst/>
          </a:prstGeom>
          <a:noFill/>
        </p:spPr>
        <p:txBody>
          <a:bodyPr wrap="square" rtlCol="0" anchor="ctr">
            <a:spAutoFit/>
          </a:bodyPr>
          <a:lstStyle/>
          <a:p>
            <a:pPr algn="ctr"/>
            <a:r>
              <a:rPr lang="en-US" dirty="0"/>
              <a:t>C.</a:t>
            </a:r>
          </a:p>
        </p:txBody>
      </p:sp>
      <p:sp>
        <p:nvSpPr>
          <p:cNvPr id="12" name="TextBox 11">
            <a:extLst>
              <a:ext uri="{FF2B5EF4-FFF2-40B4-BE49-F238E27FC236}">
                <a16:creationId xmlns="" xmlns:a16="http://schemas.microsoft.com/office/drawing/2014/main" id="{C2B50882-C7C0-CE16-0F74-A42D05CF3967}"/>
              </a:ext>
            </a:extLst>
          </p:cNvPr>
          <p:cNvSpPr txBox="1"/>
          <p:nvPr/>
        </p:nvSpPr>
        <p:spPr>
          <a:xfrm>
            <a:off x="288318" y="5987018"/>
            <a:ext cx="404949" cy="369332"/>
          </a:xfrm>
          <a:prstGeom prst="rect">
            <a:avLst/>
          </a:prstGeom>
          <a:noFill/>
        </p:spPr>
        <p:txBody>
          <a:bodyPr wrap="square" rtlCol="0" anchor="ctr">
            <a:spAutoFit/>
          </a:bodyPr>
          <a:lstStyle/>
          <a:p>
            <a:pPr algn="ctr"/>
            <a:r>
              <a:rPr lang="en-US" dirty="0"/>
              <a:t>G.</a:t>
            </a:r>
          </a:p>
        </p:txBody>
      </p:sp>
      <p:sp>
        <p:nvSpPr>
          <p:cNvPr id="13" name="TextBox 12">
            <a:extLst>
              <a:ext uri="{FF2B5EF4-FFF2-40B4-BE49-F238E27FC236}">
                <a16:creationId xmlns="" xmlns:a16="http://schemas.microsoft.com/office/drawing/2014/main" id="{F6CD0C80-C531-11CD-3625-2157065EAE98}"/>
              </a:ext>
            </a:extLst>
          </p:cNvPr>
          <p:cNvSpPr txBox="1"/>
          <p:nvPr/>
        </p:nvSpPr>
        <p:spPr>
          <a:xfrm>
            <a:off x="301078" y="3955187"/>
            <a:ext cx="404949" cy="369332"/>
          </a:xfrm>
          <a:prstGeom prst="rect">
            <a:avLst/>
          </a:prstGeom>
          <a:noFill/>
        </p:spPr>
        <p:txBody>
          <a:bodyPr wrap="square" rtlCol="0" anchor="ctr">
            <a:spAutoFit/>
          </a:bodyPr>
          <a:lstStyle/>
          <a:p>
            <a:pPr algn="ctr"/>
            <a:r>
              <a:rPr lang="en-US" dirty="0"/>
              <a:t>E.</a:t>
            </a:r>
          </a:p>
        </p:txBody>
      </p:sp>
      <p:sp>
        <p:nvSpPr>
          <p:cNvPr id="14" name="TextBox 13">
            <a:extLst>
              <a:ext uri="{FF2B5EF4-FFF2-40B4-BE49-F238E27FC236}">
                <a16:creationId xmlns="" xmlns:a16="http://schemas.microsoft.com/office/drawing/2014/main" id="{167C7679-7897-C627-2988-7CFABAEFB747}"/>
              </a:ext>
            </a:extLst>
          </p:cNvPr>
          <p:cNvSpPr txBox="1"/>
          <p:nvPr/>
        </p:nvSpPr>
        <p:spPr>
          <a:xfrm>
            <a:off x="288317" y="4870628"/>
            <a:ext cx="404949" cy="369332"/>
          </a:xfrm>
          <a:prstGeom prst="rect">
            <a:avLst/>
          </a:prstGeom>
          <a:noFill/>
        </p:spPr>
        <p:txBody>
          <a:bodyPr wrap="square" rtlCol="0" anchor="ctr">
            <a:spAutoFit/>
          </a:bodyPr>
          <a:lstStyle/>
          <a:p>
            <a:pPr algn="ctr"/>
            <a:r>
              <a:rPr lang="en-US" dirty="0"/>
              <a:t>F.</a:t>
            </a:r>
          </a:p>
        </p:txBody>
      </p:sp>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133063C-D0BC-20E5-8BA1-DE72740AA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5D1097BA-D6DD-D331-4E91-F4E01E5BC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a:solidFill>
                  <a:srgbClr val="029644"/>
                </a:solidFill>
                <a:latin typeface="Calibri" panose="020F0502020204030204" pitchFamily="34" charset="0"/>
                <a:cs typeface="Calibri" panose="020F0502020204030204" pitchFamily="34" charset="0"/>
              </a:rPr>
              <a:t>DISCUSSION </a:t>
            </a:r>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noAutofit/>
          </a:bodyPr>
          <a:lstStyle/>
          <a:p>
            <a:pPr>
              <a:buClr>
                <a:srgbClr val="029644"/>
              </a:buClr>
            </a:pPr>
            <a:r>
              <a:rPr lang="en-US" sz="2400" dirty="0"/>
              <a:t>The pandemics like </a:t>
            </a:r>
            <a:r>
              <a:rPr lang="en-US" sz="2400" b="1" dirty="0"/>
              <a:t>covid-19 open a plethora of circumstances</a:t>
            </a:r>
            <a:r>
              <a:rPr lang="en-US" sz="2400" dirty="0"/>
              <a:t> to ponder upon for a </a:t>
            </a:r>
            <a:r>
              <a:rPr lang="en-US" sz="2400" b="1" dirty="0"/>
              <a:t>country like India.</a:t>
            </a:r>
          </a:p>
          <a:p>
            <a:pPr>
              <a:buClr>
                <a:srgbClr val="029644"/>
              </a:buClr>
            </a:pPr>
            <a:r>
              <a:rPr lang="en-US" sz="2400" dirty="0"/>
              <a:t> The </a:t>
            </a:r>
            <a:r>
              <a:rPr lang="en-US" sz="2400" b="1" dirty="0"/>
              <a:t>infection spread in community</a:t>
            </a:r>
            <a:r>
              <a:rPr lang="en-US" sz="2400" dirty="0"/>
              <a:t> has higher chances to occur as the </a:t>
            </a:r>
            <a:r>
              <a:rPr lang="en-US" sz="2400" b="1" dirty="0"/>
              <a:t>population is high. </a:t>
            </a:r>
          </a:p>
          <a:p>
            <a:pPr>
              <a:buClr>
                <a:srgbClr val="029644"/>
              </a:buClr>
            </a:pPr>
            <a:r>
              <a:rPr lang="en-US" sz="2400" dirty="0"/>
              <a:t>The </a:t>
            </a:r>
            <a:r>
              <a:rPr lang="en-US" sz="2400" b="1" dirty="0"/>
              <a:t>government acted as an aid in providing opportunities to local small manufacturers</a:t>
            </a:r>
            <a:r>
              <a:rPr lang="en-US" sz="2400" dirty="0"/>
              <a:t> of medical devices to work freely in the pandemic. </a:t>
            </a:r>
          </a:p>
          <a:p>
            <a:pPr>
              <a:buClr>
                <a:srgbClr val="029644"/>
              </a:buClr>
            </a:pPr>
            <a:r>
              <a:rPr lang="en-US" sz="2400" dirty="0"/>
              <a:t>However, </a:t>
            </a:r>
            <a:r>
              <a:rPr lang="en-US" sz="2400" b="1" dirty="0"/>
              <a:t>the countries preparedness to fight a pandemic was found to be lacking in infrastructure and planning</a:t>
            </a:r>
            <a:r>
              <a:rPr lang="en-US" sz="2400" dirty="0"/>
              <a:t>. The big government facilities had all the aids needed but the small healthcare setups struggled to provide protective gears even to their staff in the beginning of pandemic. </a:t>
            </a:r>
          </a:p>
          <a:p>
            <a:pPr>
              <a:buClr>
                <a:srgbClr val="029644"/>
              </a:buClr>
            </a:pPr>
            <a:r>
              <a:rPr lang="en-US" sz="2400" dirty="0"/>
              <a:t>The </a:t>
            </a:r>
            <a:r>
              <a:rPr lang="en-US" sz="2400" b="1" dirty="0"/>
              <a:t>situation was even more grieve in the Tier 2 Tier 3 cities </a:t>
            </a:r>
            <a:r>
              <a:rPr lang="en-US" sz="2400" dirty="0"/>
              <a:t>where the local manufacturers were in scarcity.</a:t>
            </a:r>
          </a:p>
          <a:p>
            <a:pPr>
              <a:buClr>
                <a:srgbClr val="029644"/>
              </a:buClr>
            </a:pPr>
            <a:endParaRPr lang="en-IN" sz="2400" dirty="0"/>
          </a:p>
        </p:txBody>
      </p:sp>
      <p:sp>
        <p:nvSpPr>
          <p:cNvPr id="4" name="Slide Number Placeholder 3">
            <a:extLst>
              <a:ext uri="{FF2B5EF4-FFF2-40B4-BE49-F238E27FC236}">
                <a16:creationId xmlns=""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06F0030-5D45-9C9E-9A8C-A97F30533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AC406BEA-726F-FB18-31FD-012CB799A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a:solidFill>
                  <a:srgbClr val="029644"/>
                </a:solidFill>
                <a:latin typeface="Calibri" panose="020F0502020204030204" pitchFamily="34" charset="0"/>
                <a:cs typeface="Calibri" panose="020F0502020204030204" pitchFamily="34" charset="0"/>
              </a:rPr>
              <a:t>DISCUSSION </a:t>
            </a:r>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normAutofit/>
          </a:bodyPr>
          <a:lstStyle/>
          <a:p>
            <a:pPr>
              <a:buClr>
                <a:srgbClr val="029644"/>
              </a:buClr>
            </a:pPr>
            <a:r>
              <a:rPr lang="en-US" sz="2400" b="1" dirty="0"/>
              <a:t>Biomedical waste disposal protocols have been stringent and are followed by all the organization since 2016</a:t>
            </a:r>
            <a:r>
              <a:rPr lang="en-US" sz="2400" dirty="0"/>
              <a:t>. The amendments in the protocols helped in protection of healthcare workers as well as the mode of transportation of BMW.</a:t>
            </a:r>
          </a:p>
          <a:p>
            <a:pPr>
              <a:buClr>
                <a:srgbClr val="029644"/>
              </a:buClr>
            </a:pPr>
            <a:r>
              <a:rPr lang="en-US" sz="2400" b="1" dirty="0"/>
              <a:t>The disposables helped in protection of spread of infection </a:t>
            </a:r>
            <a:r>
              <a:rPr lang="en-US" sz="2400" dirty="0"/>
              <a:t>and is the only effective way to stop cross infection i.e., Infection from one person to another in proximity. </a:t>
            </a:r>
          </a:p>
          <a:p>
            <a:pPr>
              <a:buClr>
                <a:srgbClr val="029644"/>
              </a:buClr>
            </a:pPr>
            <a:r>
              <a:rPr lang="en-US" sz="2400" dirty="0"/>
              <a:t>But </a:t>
            </a:r>
            <a:r>
              <a:rPr lang="en-US" sz="2400" b="1" dirty="0"/>
              <a:t>the recycling of such waste comes as a new challenge</a:t>
            </a:r>
            <a:r>
              <a:rPr lang="en-US" sz="2400" dirty="0"/>
              <a:t> as all the disposable are composed of micro plastic that has been affecting the aquatic life since long period of time.</a:t>
            </a:r>
          </a:p>
          <a:p>
            <a:pPr>
              <a:buClr>
                <a:srgbClr val="029644"/>
              </a:buClr>
            </a:pPr>
            <a:r>
              <a:rPr lang="en-US" sz="2400" dirty="0"/>
              <a:t>Research on multiple level are </a:t>
            </a:r>
            <a:r>
              <a:rPr lang="en-US" sz="2400" b="1" dirty="0"/>
              <a:t>in progress to find a replicable yet effective protective kit</a:t>
            </a:r>
            <a:r>
              <a:rPr lang="en-US" sz="2400" dirty="0"/>
              <a:t> to control the spread of infection.</a:t>
            </a:r>
          </a:p>
          <a:p>
            <a:pPr>
              <a:buClr>
                <a:srgbClr val="029644"/>
              </a:buClr>
            </a:pPr>
            <a:endParaRPr lang="en-IN" dirty="0"/>
          </a:p>
        </p:txBody>
      </p:sp>
      <p:sp>
        <p:nvSpPr>
          <p:cNvPr id="4" name="Slide Number Placeholder 3">
            <a:extLst>
              <a:ext uri="{FF2B5EF4-FFF2-40B4-BE49-F238E27FC236}">
                <a16:creationId xmlns=""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spTree>
    <p:extLst>
      <p:ext uri="{BB962C8B-B14F-4D97-AF65-F5344CB8AC3E}">
        <p14:creationId xmlns:p14="http://schemas.microsoft.com/office/powerpoint/2010/main" val="2388368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1209F06-FB54-D922-4364-B87183359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212CC934-AF24-0ED3-DD40-82D226EA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4D865BDE-C1E4-2068-7ED7-1D9DDC4B3A10}"/>
              </a:ext>
            </a:extLst>
          </p:cNvPr>
          <p:cNvSpPr>
            <a:spLocks noGrp="1"/>
          </p:cNvSpPr>
          <p:nvPr>
            <p:ph type="title"/>
          </p:nvPr>
        </p:nvSpPr>
        <p:spPr>
          <a:xfrm>
            <a:off x="838200" y="500062"/>
            <a:ext cx="10515600" cy="1325563"/>
          </a:xfrm>
        </p:spPr>
        <p:txBody>
          <a:bodyPr/>
          <a:lstStyle/>
          <a:p>
            <a:pPr algn="ctr"/>
            <a:r>
              <a:rPr lang="en-IN" b="1" dirty="0">
                <a:solidFill>
                  <a:srgbClr val="029644"/>
                </a:solidFill>
                <a:latin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 xmlns:a16="http://schemas.microsoft.com/office/drawing/2014/main" id="{C37621F9-57FC-03A7-2EE3-925A45765D10}"/>
              </a:ext>
            </a:extLst>
          </p:cNvPr>
          <p:cNvSpPr>
            <a:spLocks noGrp="1"/>
          </p:cNvSpPr>
          <p:nvPr>
            <p:ph idx="1"/>
          </p:nvPr>
        </p:nvSpPr>
        <p:spPr/>
        <p:txBody>
          <a:bodyPr>
            <a:noAutofit/>
          </a:bodyPr>
          <a:lstStyle/>
          <a:p>
            <a:pPr>
              <a:buClr>
                <a:srgbClr val="029644"/>
              </a:buClr>
            </a:pPr>
            <a:r>
              <a:rPr lang="en-US" sz="2400" dirty="0"/>
              <a:t>Covid-19 Pandemic has been </a:t>
            </a:r>
            <a:r>
              <a:rPr lang="en-US" sz="2400" b="1" dirty="0"/>
              <a:t>one of the most aggressive spreading infections</a:t>
            </a:r>
            <a:r>
              <a:rPr lang="en-US" sz="2400" dirty="0"/>
              <a:t> in the history of humankind.</a:t>
            </a:r>
          </a:p>
          <a:p>
            <a:pPr>
              <a:buClr>
                <a:srgbClr val="029644"/>
              </a:buClr>
            </a:pPr>
            <a:r>
              <a:rPr lang="en-US" sz="2400" b="1" dirty="0"/>
              <a:t>The healthcare sector preparedness to fight </a:t>
            </a:r>
            <a:r>
              <a:rPr lang="en-US" sz="2400" dirty="0"/>
              <a:t>such pandemics in the future can be laid from the lessons learnt in this pandemic.</a:t>
            </a:r>
          </a:p>
          <a:p>
            <a:pPr>
              <a:buClr>
                <a:srgbClr val="029644"/>
              </a:buClr>
            </a:pPr>
            <a:r>
              <a:rPr lang="en-US" sz="2400" dirty="0"/>
              <a:t>All though India has a high population but the disease spread in India and the </a:t>
            </a:r>
            <a:r>
              <a:rPr lang="en-US" sz="2400" b="1" dirty="0"/>
              <a:t>disease control was done effectively by the administration with help of organizations like </a:t>
            </a:r>
            <a:r>
              <a:rPr lang="en-US" sz="2400" b="1" dirty="0" err="1"/>
              <a:t>Medi</a:t>
            </a:r>
            <a:r>
              <a:rPr lang="en-US" sz="2400" b="1" dirty="0"/>
              <a:t> Karma that helped not just government organizations by providing the supplies</a:t>
            </a:r>
            <a:r>
              <a:rPr lang="en-US" sz="2400" dirty="0"/>
              <a:t> that were required during the pandemic but also private organizations got benefitted.</a:t>
            </a:r>
          </a:p>
          <a:p>
            <a:pPr>
              <a:buClr>
                <a:srgbClr val="029644"/>
              </a:buClr>
            </a:pPr>
            <a:r>
              <a:rPr lang="en-US" sz="2400" b="1" dirty="0"/>
              <a:t>The hospitals like AIIMS have an environmental safety approach</a:t>
            </a:r>
            <a:r>
              <a:rPr lang="en-US" sz="2400" dirty="0"/>
              <a:t> therefore are now preferring the non-disposable or reusable surgical kits over disposable ones as the disposable surgical kits have a significant amount of micro plastic that is not good for the environment </a:t>
            </a:r>
          </a:p>
        </p:txBody>
      </p:sp>
      <p:sp>
        <p:nvSpPr>
          <p:cNvPr id="4" name="Slide Number Placeholder 3">
            <a:extLst>
              <a:ext uri="{FF2B5EF4-FFF2-40B4-BE49-F238E27FC236}">
                <a16:creationId xmlns=""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 xmlns:a16="http://schemas.microsoft.com/office/drawing/2014/main" id="{945CF6E8-DCFB-270F-3407-DF7FB0254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97DBBC6-A533-E6B6-DE81-F3A3C0607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9" name="Picture 8">
            <a:extLst>
              <a:ext uri="{FF2B5EF4-FFF2-40B4-BE49-F238E27FC236}">
                <a16:creationId xmlns="" xmlns:a16="http://schemas.microsoft.com/office/drawing/2014/main" id="{632395C0-3872-1CFF-E302-C251EABF6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4" name="Footer Placeholder 3">
            <a:extLst>
              <a:ext uri="{FF2B5EF4-FFF2-40B4-BE49-F238E27FC236}">
                <a16:creationId xmlns="" xmlns:a16="http://schemas.microsoft.com/office/drawing/2014/main" id="{29D45FA1-5044-7083-015D-9016445F95F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AA9FB1E4-9DC9-870F-109C-5B0795B055B1}"/>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6" name="Rectangle 5">
            <a:extLst>
              <a:ext uri="{FF2B5EF4-FFF2-40B4-BE49-F238E27FC236}">
                <a16:creationId xmlns="" xmlns:a16="http://schemas.microsoft.com/office/drawing/2014/main" id="{D07C9168-AD07-68C5-DD3E-8EB343D4DBC9}"/>
              </a:ext>
            </a:extLst>
          </p:cNvPr>
          <p:cNvSpPr/>
          <p:nvPr/>
        </p:nvSpPr>
        <p:spPr>
          <a:xfrm>
            <a:off x="1021393" y="1896555"/>
            <a:ext cx="10371908" cy="2677656"/>
          </a:xfrm>
          <a:prstGeom prst="rect">
            <a:avLst/>
          </a:prstGeom>
        </p:spPr>
        <p:txBody>
          <a:bodyPr wrap="square">
            <a:spAutoFit/>
          </a:bodyPr>
          <a:lstStyle/>
          <a:p>
            <a:pPr marL="342900" indent="-342900">
              <a:buClr>
                <a:srgbClr val="029644"/>
              </a:buClr>
              <a:buFont typeface="Arial" panose="020B0604020202020204" pitchFamily="34" charset="0"/>
              <a:buChar char="•"/>
            </a:pPr>
            <a:r>
              <a:rPr lang="en-US" sz="2400" b="1" dirty="0"/>
              <a:t>The New Covid19 protocols for the biomedical waste management</a:t>
            </a:r>
            <a:r>
              <a:rPr lang="en-US" sz="2400" dirty="0"/>
              <a:t> not only helped the hospitals to effectively manage the infectious Biomedical waste but also helped in providing adequate protection to the healthcare worker safety who were involved in the Biomedical waste management.</a:t>
            </a:r>
          </a:p>
          <a:p>
            <a:pPr marL="342900" indent="-342900">
              <a:buClr>
                <a:srgbClr val="029644"/>
              </a:buClr>
              <a:buFont typeface="Arial" panose="020B0604020202020204" pitchFamily="34" charset="0"/>
              <a:buChar char="•"/>
            </a:pPr>
            <a:endParaRPr lang="en-US" sz="2400" dirty="0"/>
          </a:p>
          <a:p>
            <a:pPr marL="342900" indent="-342900">
              <a:buClr>
                <a:srgbClr val="029644"/>
              </a:buClr>
              <a:buFont typeface="Arial" panose="020B0604020202020204" pitchFamily="34" charset="0"/>
              <a:buChar char="•"/>
            </a:pPr>
            <a:r>
              <a:rPr lang="en-US" sz="2400" b="1" dirty="0"/>
              <a:t>The expenditure for both the hospitals were high</a:t>
            </a:r>
            <a:r>
              <a:rPr lang="en-US" sz="2400" dirty="0"/>
              <a:t> according to the need and demand.</a:t>
            </a:r>
            <a:endParaRPr lang="en-IN" sz="2400" dirty="0"/>
          </a:p>
        </p:txBody>
      </p:sp>
      <p:sp>
        <p:nvSpPr>
          <p:cNvPr id="7" name="Title 1">
            <a:extLst>
              <a:ext uri="{FF2B5EF4-FFF2-40B4-BE49-F238E27FC236}">
                <a16:creationId xmlns="" xmlns:a16="http://schemas.microsoft.com/office/drawing/2014/main" id="{A84392C6-8C77-84AA-A58B-0A3E3AD81024}"/>
              </a:ext>
            </a:extLst>
          </p:cNvPr>
          <p:cNvSpPr>
            <a:spLocks noGrp="1"/>
          </p:cNvSpPr>
          <p:nvPr>
            <p:ph type="title"/>
          </p:nvPr>
        </p:nvSpPr>
        <p:spPr>
          <a:xfrm>
            <a:off x="838200" y="500062"/>
            <a:ext cx="10515600" cy="1325563"/>
          </a:xfrm>
        </p:spPr>
        <p:txBody>
          <a:bodyPr/>
          <a:lstStyle/>
          <a:p>
            <a:pPr algn="ctr"/>
            <a:r>
              <a:rPr lang="en-IN" b="1" dirty="0">
                <a:solidFill>
                  <a:srgbClr val="029644"/>
                </a:solidFill>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3965067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C29BFD6-5FAB-849C-5077-7EE0A1F8D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D6E0749B-E8F6-BC00-4C63-0685F2487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27B0F6EC-6F74-10E8-AC03-0F3875AD0424}"/>
              </a:ext>
            </a:extLst>
          </p:cNvPr>
          <p:cNvSpPr>
            <a:spLocks noGrp="1"/>
          </p:cNvSpPr>
          <p:nvPr>
            <p:ph type="title"/>
          </p:nvPr>
        </p:nvSpPr>
        <p:spPr>
          <a:xfrm>
            <a:off x="1047205" y="822325"/>
            <a:ext cx="10515600" cy="1325563"/>
          </a:xfrm>
        </p:spPr>
        <p:txBody>
          <a:bodyPr/>
          <a:lstStyle/>
          <a:p>
            <a:pPr algn="ctr"/>
            <a:r>
              <a:rPr lang="en-IN" b="1" dirty="0">
                <a:solidFill>
                  <a:srgbClr val="029644"/>
                </a:solidFill>
                <a:latin typeface="Calibri" panose="020F0502020204030204" pitchFamily="34" charset="0"/>
                <a:cs typeface="Calibri" panose="020F0502020204030204" pitchFamily="34" charset="0"/>
              </a:rPr>
              <a:t>LIMITATIONS OF THE STUDY</a:t>
            </a:r>
          </a:p>
        </p:txBody>
      </p:sp>
      <p:sp>
        <p:nvSpPr>
          <p:cNvPr id="3" name="Content Placeholder 2">
            <a:extLst>
              <a:ext uri="{FF2B5EF4-FFF2-40B4-BE49-F238E27FC236}">
                <a16:creationId xmlns="" xmlns:a16="http://schemas.microsoft.com/office/drawing/2014/main" id="{8BBDAC66-4BC0-4A4F-5501-A4915ECD4DA8}"/>
              </a:ext>
            </a:extLst>
          </p:cNvPr>
          <p:cNvSpPr>
            <a:spLocks noGrp="1"/>
          </p:cNvSpPr>
          <p:nvPr>
            <p:ph idx="1"/>
          </p:nvPr>
        </p:nvSpPr>
        <p:spPr>
          <a:xfrm>
            <a:off x="838200" y="2370137"/>
            <a:ext cx="10515600" cy="4351338"/>
          </a:xfrm>
        </p:spPr>
        <p:txBody>
          <a:bodyPr>
            <a:normAutofit/>
          </a:bodyPr>
          <a:lstStyle/>
          <a:p>
            <a:r>
              <a:rPr lang="en-US" sz="2400" dirty="0"/>
              <a:t>The quantitative data from All India Institute of Medical science including figures of expenditure on disposable in SCoV2 infection was not collected as per the government guidelines and ethics committee of AIIMS New Delhi.</a:t>
            </a:r>
          </a:p>
          <a:p>
            <a:r>
              <a:rPr lang="en-IN" sz="2400" dirty="0"/>
              <a:t>Ophthalmology canter of AIIMS was surveyed during the study.</a:t>
            </a:r>
          </a:p>
          <a:p>
            <a:r>
              <a:rPr lang="en-IN" sz="2400" dirty="0"/>
              <a:t>Number of Consumable used in a day is approx. and not accurate.</a:t>
            </a:r>
          </a:p>
        </p:txBody>
      </p:sp>
      <p:sp>
        <p:nvSpPr>
          <p:cNvPr id="5" name="Slide Number Placeholder 4">
            <a:extLst>
              <a:ext uri="{FF2B5EF4-FFF2-40B4-BE49-F238E27FC236}">
                <a16:creationId xmlns=""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3192224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51000" r="-5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638D4D2-1F55-E3DE-3F8E-0A62756B6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7" name="Picture 6">
            <a:extLst>
              <a:ext uri="{FF2B5EF4-FFF2-40B4-BE49-F238E27FC236}">
                <a16:creationId xmlns="" xmlns:a16="http://schemas.microsoft.com/office/drawing/2014/main" id="{95689FB4-050A-1703-7646-8DAA3FDCF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51840CEC-B205-D614-ACFB-9620DEF0A59E}"/>
              </a:ext>
            </a:extLst>
          </p:cNvPr>
          <p:cNvSpPr>
            <a:spLocks noGrp="1"/>
          </p:cNvSpPr>
          <p:nvPr>
            <p:ph type="title"/>
          </p:nvPr>
        </p:nvSpPr>
        <p:spPr/>
        <p:txBody>
          <a:bodyPr/>
          <a:lstStyle/>
          <a:p>
            <a:pPr algn="ctr"/>
            <a:r>
              <a:rPr lang="en-IN" b="1" dirty="0">
                <a:solidFill>
                  <a:srgbClr val="029644"/>
                </a:solidFill>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 xmlns:a16="http://schemas.microsoft.com/office/drawing/2014/main" id="{3E6CD5A5-350C-07B1-88E3-70F677EEF1DB}"/>
              </a:ext>
            </a:extLst>
          </p:cNvPr>
          <p:cNvSpPr>
            <a:spLocks noGrp="1"/>
          </p:cNvSpPr>
          <p:nvPr>
            <p:ph idx="1"/>
          </p:nvPr>
        </p:nvSpPr>
        <p:spPr>
          <a:xfrm>
            <a:off x="823686" y="1622425"/>
            <a:ext cx="10515600" cy="4351338"/>
          </a:xfrm>
        </p:spPr>
        <p:txBody>
          <a:bodyPr>
            <a:noAutofit/>
          </a:bodyPr>
          <a:lstStyle/>
          <a:p>
            <a:pPr lvl="0"/>
            <a:r>
              <a:rPr lang="en-US" sz="1600" dirty="0" err="1"/>
              <a:t>Medi</a:t>
            </a:r>
            <a:r>
              <a:rPr lang="en-US" sz="1600" dirty="0"/>
              <a:t> Karma - Home [Internet]. Medikarma.in. 2022 [cited 16 June 2022]. Available from: http://www.medikarma.in/index.html</a:t>
            </a:r>
          </a:p>
          <a:p>
            <a:pPr lvl="0"/>
            <a:r>
              <a:rPr lang="en-US" sz="1600" dirty="0" err="1"/>
              <a:t>MoHFW</a:t>
            </a:r>
            <a:r>
              <a:rPr lang="en-US" sz="1600" dirty="0"/>
              <a:t> | Home [Internet]. Mohfw.gov.in. 2022 [cited 15 June 2022]. Available from: </a:t>
            </a:r>
            <a:r>
              <a:rPr lang="en-US" sz="1600" u="sng" dirty="0">
                <a:hlinkClick r:id="rId5"/>
              </a:rPr>
              <a:t>https://www.mohfw.gov.in/</a:t>
            </a:r>
            <a:endParaRPr lang="en-US" sz="1600" dirty="0"/>
          </a:p>
          <a:p>
            <a:pPr lvl="0"/>
            <a:r>
              <a:rPr lang="en-US" sz="1600" dirty="0" err="1"/>
              <a:t>Laufman</a:t>
            </a:r>
            <a:r>
              <a:rPr lang="en-US" sz="1600" dirty="0"/>
              <a:t> H. Use of Disposable Products in Surgical Practice. Archives of Surgery. 1976;111(1):20.</a:t>
            </a:r>
          </a:p>
          <a:p>
            <a:pPr lvl="0"/>
            <a:r>
              <a:rPr lang="en-US" sz="1600" dirty="0" err="1"/>
              <a:t>Aragaw</a:t>
            </a:r>
            <a:r>
              <a:rPr lang="en-US" sz="1600" dirty="0"/>
              <a:t> T. Surgical face masks as a potential source for micro plastic pollution in the COVID-19 scenario. Marine Pollution Bulletin. 2020;159:111517.</a:t>
            </a:r>
          </a:p>
          <a:p>
            <a:pPr lvl="0"/>
            <a:r>
              <a:rPr lang="en-US" sz="1600" dirty="0" err="1"/>
              <a:t>Sachdeva</a:t>
            </a:r>
            <a:r>
              <a:rPr lang="en-US" sz="1600" dirty="0"/>
              <a:t> S. Biomedical waste and solid waste management draft rules, 2015: A comment. International Journal of Health &amp;amp; Allied Sciences. 2016;5(2):129.</a:t>
            </a:r>
          </a:p>
          <a:p>
            <a:pPr lvl="0"/>
            <a:r>
              <a:rPr lang="en-US" sz="1600" dirty="0"/>
              <a:t>6. </a:t>
            </a:r>
            <a:r>
              <a:rPr lang="en-US" sz="1600" dirty="0" err="1"/>
              <a:t>Teymourian</a:t>
            </a:r>
            <a:r>
              <a:rPr lang="en-US" sz="1600" dirty="0"/>
              <a:t> T, </a:t>
            </a:r>
            <a:r>
              <a:rPr lang="en-US" sz="1600" dirty="0" err="1"/>
              <a:t>Teymoorian</a:t>
            </a:r>
            <a:r>
              <a:rPr lang="en-US" sz="1600" dirty="0"/>
              <a:t> T, </a:t>
            </a:r>
            <a:r>
              <a:rPr lang="en-US" sz="1600" dirty="0" err="1"/>
              <a:t>Kowsari</a:t>
            </a:r>
            <a:r>
              <a:rPr lang="en-US" sz="1600" dirty="0"/>
              <a:t> E, Ramakrishna S. Challenges, Strategies, and Recommendations for the Huge Surge in Plastic and Medical Waste during the Global COVID-19 Pandemic with Circular Economy Approach. Materials Circular Economy. 2021;3(1).</a:t>
            </a:r>
          </a:p>
          <a:p>
            <a:pPr lvl="0"/>
            <a:r>
              <a:rPr lang="en-US" sz="1600" dirty="0"/>
              <a:t>AIIMS spent over </a:t>
            </a:r>
            <a:r>
              <a:rPr lang="en-US" sz="1600" dirty="0" err="1"/>
              <a:t>Rs</a:t>
            </a:r>
            <a:r>
              <a:rPr lang="en-US" sz="1600" dirty="0"/>
              <a:t> 71 </a:t>
            </a:r>
            <a:r>
              <a:rPr lang="en-US" sz="1600" dirty="0" err="1"/>
              <a:t>crore</a:t>
            </a:r>
            <a:r>
              <a:rPr lang="en-US" sz="1600" dirty="0"/>
              <a:t> till November on COVID-19 n. AIIMS spent over </a:t>
            </a:r>
            <a:r>
              <a:rPr lang="en-US" sz="1600" dirty="0" err="1"/>
              <a:t>Rs</a:t>
            </a:r>
            <a:r>
              <a:rPr lang="en-US" sz="1600" dirty="0"/>
              <a:t> 71 </a:t>
            </a:r>
            <a:r>
              <a:rPr lang="en-US" sz="1600" dirty="0" err="1"/>
              <a:t>crore</a:t>
            </a:r>
            <a:r>
              <a:rPr lang="en-US" sz="1600" dirty="0"/>
              <a:t> till November on COVID-19, no separate funds from Centre: RTI [Internet]. The New Indian Express. 2022 [cited 18 June 2022]. Available from: </a:t>
            </a:r>
            <a:r>
              <a:rPr lang="en-US" sz="1600" u="sng" dirty="0">
                <a:hlinkClick r:id="rId6"/>
              </a:rPr>
              <a:t>https://www.newindianexpress.com/cities/delhi/2021/jan/05/aiims-spent-over-rs-71-crore-till-november-on-covid-19-no-separate-funds-from-centre-rti-2245653.html</a:t>
            </a:r>
            <a:endParaRPr lang="en-US" sz="1600" dirty="0"/>
          </a:p>
          <a:p>
            <a:pPr lvl="0"/>
            <a:r>
              <a:rPr lang="en-US" sz="1600" dirty="0" err="1"/>
              <a:t>Parashar</a:t>
            </a:r>
            <a:r>
              <a:rPr lang="en-US" sz="1600" dirty="0"/>
              <a:t> N, </a:t>
            </a:r>
            <a:r>
              <a:rPr lang="en-US" sz="1600" dirty="0" err="1"/>
              <a:t>Hait</a:t>
            </a:r>
            <a:r>
              <a:rPr lang="en-US" sz="1600" dirty="0"/>
              <a:t> S. Plastics in the time of COVID-19 pandemic: Protector or polluter?. 2022.</a:t>
            </a:r>
          </a:p>
          <a:p>
            <a:pPr lvl="0"/>
            <a:r>
              <a:rPr lang="en-US" sz="1600" dirty="0"/>
              <a:t>Ronnie M. Pandemics, Public Health and Social Science. Archives of Community Medicine and Public Health. 2021;:008-011.</a:t>
            </a:r>
          </a:p>
        </p:txBody>
      </p:sp>
      <p:sp>
        <p:nvSpPr>
          <p:cNvPr id="5" name="Slide Number Placeholder 4">
            <a:extLst>
              <a:ext uri="{FF2B5EF4-FFF2-40B4-BE49-F238E27FC236}">
                <a16:creationId xmlns=""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17</a:t>
            </a:fld>
            <a:endParaRPr lang="en-IN"/>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B1CA19F-6918-30F7-03EE-E1716CDF2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52C95008-8F74-ADED-A56E-5963B8EED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BC01393A-C23C-A11B-B552-8F3AB06E5AFD}"/>
              </a:ext>
            </a:extLst>
          </p:cNvPr>
          <p:cNvSpPr>
            <a:spLocks noGrp="1"/>
          </p:cNvSpPr>
          <p:nvPr>
            <p:ph type="title"/>
          </p:nvPr>
        </p:nvSpPr>
        <p:spPr>
          <a:xfrm>
            <a:off x="1182188" y="307239"/>
            <a:ext cx="10515600" cy="1325563"/>
          </a:xfrm>
        </p:spPr>
        <p:txBody>
          <a:bodyPr/>
          <a:lstStyle/>
          <a:p>
            <a:pPr algn="ctr"/>
            <a:r>
              <a:rPr lang="en-IN" b="1" dirty="0">
                <a:solidFill>
                  <a:srgbClr val="029644"/>
                </a:solidFill>
                <a:latin typeface="Calibri" panose="020F0502020204030204" pitchFamily="34" charset="0"/>
                <a:cs typeface="Calibri" panose="020F0502020204030204" pitchFamily="34" charset="0"/>
              </a:rPr>
              <a:t>PICTORIAL JOURNEY</a:t>
            </a:r>
          </a:p>
        </p:txBody>
      </p:sp>
      <p:sp>
        <p:nvSpPr>
          <p:cNvPr id="4" name="Slide Number Placeholder 3">
            <a:extLst>
              <a:ext uri="{FF2B5EF4-FFF2-40B4-BE49-F238E27FC236}">
                <a16:creationId xmlns=""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340" y="1726293"/>
            <a:ext cx="8516660" cy="4790621"/>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56" y="1726293"/>
            <a:ext cx="2676525"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 xmlns:a16="http://schemas.microsoft.com/office/drawing/2014/main" id="{71D59A68-93C3-7324-9DB3-A6B061468A2B}"/>
              </a:ext>
            </a:extLst>
          </p:cNvPr>
          <p:cNvSpPr/>
          <p:nvPr/>
        </p:nvSpPr>
        <p:spPr>
          <a:xfrm>
            <a:off x="3685593" y="1726294"/>
            <a:ext cx="8505369" cy="47545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2EFC39CF-15D2-1F59-5995-2604FAABADC3}"/>
              </a:ext>
            </a:extLst>
          </p:cNvPr>
          <p:cNvSpPr/>
          <p:nvPr/>
        </p:nvSpPr>
        <p:spPr>
          <a:xfrm>
            <a:off x="609556" y="1726292"/>
            <a:ext cx="2676525" cy="47545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393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7" name="Picture 6">
            <a:extLst>
              <a:ext uri="{FF2B5EF4-FFF2-40B4-BE49-F238E27FC236}">
                <a16:creationId xmlns="" xmlns:a16="http://schemas.microsoft.com/office/drawing/2014/main" id="{9922C7DA-1807-D5F1-9F42-BE00DA6DE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21C7B030-C365-9176-2994-5F2F9D3A5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pic>
        <p:nvPicPr>
          <p:cNvPr id="10" name="Picture 9" descr="Logo&#10;&#10;Description automatically generated">
            <a:extLst>
              <a:ext uri="{FF2B5EF4-FFF2-40B4-BE49-F238E27FC236}">
                <a16:creationId xmlns="" xmlns:a16="http://schemas.microsoft.com/office/drawing/2014/main" id="{75250309-8D9F-A7D1-6636-4CA5FB46FDF1}"/>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164770" y="1712592"/>
            <a:ext cx="9862457" cy="3707691"/>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49C3346-8D43-3F07-60FA-2454189A3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13855"/>
            <a:ext cx="12189927" cy="6858000"/>
          </a:xfrm>
          <a:prstGeom prst="rect">
            <a:avLst/>
          </a:prstGeom>
        </p:spPr>
      </p:pic>
      <p:sp>
        <p:nvSpPr>
          <p:cNvPr id="2" name="Title 1">
            <a:extLst>
              <a:ext uri="{FF2B5EF4-FFF2-40B4-BE49-F238E27FC236}">
                <a16:creationId xmlns="" xmlns:a16="http://schemas.microsoft.com/office/drawing/2014/main" id="{83A7B543-DD16-00A8-C1EC-FE337C972327}"/>
              </a:ext>
            </a:extLst>
          </p:cNvPr>
          <p:cNvSpPr>
            <a:spLocks noGrp="1"/>
          </p:cNvSpPr>
          <p:nvPr>
            <p:ph type="title"/>
          </p:nvPr>
        </p:nvSpPr>
        <p:spPr>
          <a:xfrm>
            <a:off x="-1523693" y="1353028"/>
            <a:ext cx="8690578" cy="4324149"/>
          </a:xfrm>
        </p:spPr>
        <p:txBody>
          <a:bodyPr>
            <a:noAutofit/>
          </a:bodyPr>
          <a:lstStyle/>
          <a:p>
            <a:pPr algn="ctr"/>
            <a:r>
              <a:rPr lang="en-IN" b="1" dirty="0">
                <a:solidFill>
                  <a:srgbClr val="029644"/>
                </a:solidFill>
                <a:latin typeface="Calibri" panose="020F0502020204030204" pitchFamily="34" charset="0"/>
                <a:cs typeface="Calibri" panose="020F0502020204030204" pitchFamily="34" charset="0"/>
              </a:rPr>
              <a:t>SCREENSHOT</a:t>
            </a:r>
            <a:br>
              <a:rPr lang="en-IN" b="1" dirty="0">
                <a:solidFill>
                  <a:srgbClr val="029644"/>
                </a:solidFill>
                <a:latin typeface="Calibri" panose="020F0502020204030204" pitchFamily="34" charset="0"/>
                <a:cs typeface="Calibri" panose="020F0502020204030204" pitchFamily="34" charset="0"/>
              </a:rPr>
            </a:br>
            <a:r>
              <a:rPr lang="en-IN" b="1" dirty="0">
                <a:solidFill>
                  <a:srgbClr val="029644"/>
                </a:solidFill>
                <a:latin typeface="Calibri" panose="020F0502020204030204" pitchFamily="34" charset="0"/>
                <a:cs typeface="Calibri" panose="020F0502020204030204" pitchFamily="34" charset="0"/>
              </a:rPr>
              <a:t>OF </a:t>
            </a:r>
            <a:br>
              <a:rPr lang="en-IN" b="1" dirty="0">
                <a:solidFill>
                  <a:srgbClr val="029644"/>
                </a:solidFill>
                <a:latin typeface="Calibri" panose="020F0502020204030204" pitchFamily="34" charset="0"/>
                <a:cs typeface="Calibri" panose="020F0502020204030204" pitchFamily="34" charset="0"/>
              </a:rPr>
            </a:br>
            <a:r>
              <a:rPr lang="en-IN" b="1" dirty="0">
                <a:solidFill>
                  <a:srgbClr val="029644"/>
                </a:solidFill>
                <a:latin typeface="Calibri" panose="020F0502020204030204" pitchFamily="34" charset="0"/>
                <a:cs typeface="Calibri" panose="020F0502020204030204" pitchFamily="34" charset="0"/>
              </a:rPr>
              <a:t>APPROVAL</a:t>
            </a:r>
          </a:p>
        </p:txBody>
      </p:sp>
      <p:sp>
        <p:nvSpPr>
          <p:cNvPr id="5" name="Slide Number Placeholder 4">
            <a:extLst>
              <a:ext uri="{FF2B5EF4-FFF2-40B4-BE49-F238E27FC236}">
                <a16:creationId xmlns=""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8" name="Content Placeholder 5">
            <a:extLst>
              <a:ext uri="{FF2B5EF4-FFF2-40B4-BE49-F238E27FC236}">
                <a16:creationId xmlns="" xmlns:a16="http://schemas.microsoft.com/office/drawing/2014/main" id="{D1B0472F-924E-30C2-627E-458E820F37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 t="27544" r="856" b="20245"/>
          <a:stretch/>
        </p:blipFill>
        <p:spPr>
          <a:xfrm>
            <a:off x="5110264" y="511530"/>
            <a:ext cx="5326345" cy="6027382"/>
          </a:xfrm>
          <a:prstGeom prst="rect">
            <a:avLst/>
          </a:prstGeom>
          <a:noFill/>
        </p:spPr>
      </p:pic>
      <p:sp>
        <p:nvSpPr>
          <p:cNvPr id="9" name="Rectangle 8">
            <a:extLst>
              <a:ext uri="{FF2B5EF4-FFF2-40B4-BE49-F238E27FC236}">
                <a16:creationId xmlns="" xmlns:a16="http://schemas.microsoft.com/office/drawing/2014/main" id="{0D280639-99D9-3C17-C8DC-F2727089129D}"/>
              </a:ext>
            </a:extLst>
          </p:cNvPr>
          <p:cNvSpPr/>
          <p:nvPr/>
        </p:nvSpPr>
        <p:spPr>
          <a:xfrm>
            <a:off x="5110264" y="491295"/>
            <a:ext cx="5367866" cy="60476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4B2047D6-7FFF-0866-9E64-C57C73A7F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Tree>
    <p:extLst>
      <p:ext uri="{BB962C8B-B14F-4D97-AF65-F5344CB8AC3E}">
        <p14:creationId xmlns:p14="http://schemas.microsoft.com/office/powerpoint/2010/main" val="10618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Suggestion To Organization</a:t>
            </a:r>
            <a:endParaRPr lang="en-US" b="1" dirty="0"/>
          </a:p>
        </p:txBody>
      </p:sp>
      <p:sp>
        <p:nvSpPr>
          <p:cNvPr id="3" name="Content Placeholder 2"/>
          <p:cNvSpPr>
            <a:spLocks noGrp="1"/>
          </p:cNvSpPr>
          <p:nvPr>
            <p:ph idx="1"/>
          </p:nvPr>
        </p:nvSpPr>
        <p:spPr/>
        <p:txBody>
          <a:bodyPr/>
          <a:lstStyle/>
          <a:p>
            <a:r>
              <a:rPr lang="en-US" dirty="0" smtClean="0"/>
              <a:t>The Organization needs more training program for the products that are manufactured.</a:t>
            </a:r>
          </a:p>
          <a:p>
            <a:r>
              <a:rPr lang="en-US" dirty="0" smtClean="0"/>
              <a:t>The Organization may plan to include EO sterilization plant within the manufacturing unit of the organization. </a:t>
            </a:r>
          </a:p>
          <a:p>
            <a:r>
              <a:rPr lang="en-US" dirty="0" smtClean="0"/>
              <a:t>Should expand its horizons by introducing a research unit where the new materials can be studied for improvement of quality of product.</a:t>
            </a:r>
            <a:endParaRPr lang="en-US" dirty="0"/>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20</a:t>
            </a:fld>
            <a:endParaRPr lang="en-IN"/>
          </a:p>
        </p:txBody>
      </p:sp>
    </p:spTree>
    <p:extLst>
      <p:ext uri="{BB962C8B-B14F-4D97-AF65-F5344CB8AC3E}">
        <p14:creationId xmlns:p14="http://schemas.microsoft.com/office/powerpoint/2010/main" val="3188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B1B1189-000A-8E52-34FC-FCF7EE6C4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a:xfrm>
            <a:off x="838200" y="668837"/>
            <a:ext cx="10515600" cy="1325563"/>
          </a:xfrm>
        </p:spPr>
        <p:txBody>
          <a:bodyPr/>
          <a:lstStyle/>
          <a:p>
            <a:pPr algn="ctr"/>
            <a:r>
              <a:rPr lang="en-IN" b="1" dirty="0">
                <a:solidFill>
                  <a:srgbClr val="029644"/>
                </a:solidFill>
                <a:latin typeface="Calibri" panose="020F0502020204030204" pitchFamily="34" charset="0"/>
                <a:cs typeface="Calibri" panose="020F0502020204030204" pitchFamily="34" charset="0"/>
              </a:rPr>
              <a:t>INTRODUCTION</a:t>
            </a:r>
            <a:r>
              <a:rPr lang="en-IN" b="1" dirty="0"/>
              <a:t> </a:t>
            </a:r>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a:xfrm>
            <a:off x="1596571" y="1994400"/>
            <a:ext cx="9757229" cy="4498475"/>
          </a:xfrm>
        </p:spPr>
        <p:txBody>
          <a:bodyPr>
            <a:normAutofit/>
          </a:bodyPr>
          <a:lstStyle/>
          <a:p>
            <a:r>
              <a:rPr lang="en-US" sz="2400" b="1" dirty="0">
                <a:latin typeface="Calibri" panose="020F0502020204030204" pitchFamily="34" charset="0"/>
                <a:cs typeface="Calibri" panose="020F0502020204030204" pitchFamily="34" charset="0"/>
              </a:rPr>
              <a:t>Infection control</a:t>
            </a:r>
            <a:r>
              <a:rPr lang="en-US" sz="2400" dirty="0">
                <a:latin typeface="Calibri" panose="020F0502020204030204" pitchFamily="34" charset="0"/>
                <a:cs typeface="Calibri" panose="020F0502020204030204" pitchFamily="34" charset="0"/>
              </a:rPr>
              <a:t> has always been a major area of concern in medical industry. </a:t>
            </a:r>
          </a:p>
          <a:p>
            <a:r>
              <a:rPr lang="en-US" sz="2400" b="1" dirty="0">
                <a:latin typeface="Calibri" panose="020F0502020204030204" pitchFamily="34" charset="0"/>
                <a:cs typeface="Calibri" panose="020F0502020204030204" pitchFamily="34" charset="0"/>
              </a:rPr>
              <a:t>Medical surgical disposable </a:t>
            </a:r>
            <a:r>
              <a:rPr lang="en-US" sz="2400" dirty="0">
                <a:latin typeface="Calibri" panose="020F0502020204030204" pitchFamily="34" charset="0"/>
                <a:cs typeface="Calibri" panose="020F0502020204030204" pitchFamily="34" charset="0"/>
              </a:rPr>
              <a:t>not only helps in the prevention of spread of infection but also reduces the burden on hospitals and thereby reducing the length of stay of a patient in a hospital. </a:t>
            </a:r>
          </a:p>
          <a:p>
            <a:r>
              <a:rPr lang="en-US" sz="2400" dirty="0">
                <a:latin typeface="Calibri" panose="020F0502020204030204" pitchFamily="34" charset="0"/>
                <a:cs typeface="Calibri" panose="020F0502020204030204" pitchFamily="34" charset="0"/>
              </a:rPr>
              <a:t>These devices are </a:t>
            </a:r>
            <a:r>
              <a:rPr lang="en-US" sz="2400" b="1" dirty="0">
                <a:latin typeface="Calibri" panose="020F0502020204030204" pitchFamily="34" charset="0"/>
                <a:cs typeface="Calibri" panose="020F0502020204030204" pitchFamily="34" charset="0"/>
              </a:rPr>
              <a:t>used one time on one patient</a:t>
            </a:r>
            <a:r>
              <a:rPr lang="en-US" sz="2400" dirty="0">
                <a:latin typeface="Calibri" panose="020F0502020204030204" pitchFamily="34" charset="0"/>
                <a:cs typeface="Calibri" panose="020F0502020204030204" pitchFamily="34" charset="0"/>
              </a:rPr>
              <a:t> during a medical procedure and </a:t>
            </a:r>
            <a:r>
              <a:rPr lang="en-US" sz="2400" b="1" dirty="0">
                <a:latin typeface="Calibri" panose="020F0502020204030204" pitchFamily="34" charset="0"/>
                <a:cs typeface="Calibri" panose="020F0502020204030204" pitchFamily="34" charset="0"/>
              </a:rPr>
              <a:t>then are discarded</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The medical surgical disposable device industry is a </a:t>
            </a:r>
            <a:r>
              <a:rPr lang="en-US" sz="2400" b="1" dirty="0">
                <a:latin typeface="Calibri" panose="020F0502020204030204" pitchFamily="34" charset="0"/>
                <a:cs typeface="Calibri" panose="020F0502020204030204" pitchFamily="34" charset="0"/>
              </a:rPr>
              <a:t>billion-dollar industry </a:t>
            </a:r>
            <a:r>
              <a:rPr lang="en-US" sz="2400" dirty="0">
                <a:latin typeface="Calibri" panose="020F0502020204030204" pitchFamily="34" charset="0"/>
                <a:cs typeface="Calibri" panose="020F0502020204030204" pitchFamily="34" charset="0"/>
              </a:rPr>
              <a:t>as the cost of these surgical disposable devices is on a higher side </a:t>
            </a:r>
            <a:r>
              <a:rPr lang="en-US" sz="2400" b="1" dirty="0">
                <a:latin typeface="Calibri" panose="020F0502020204030204" pitchFamily="34" charset="0"/>
                <a:cs typeface="Calibri" panose="020F0502020204030204" pitchFamily="34" charset="0"/>
              </a:rPr>
              <a:t>as compared to the reusable surgical devices.</a:t>
            </a:r>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a:extLst>
              <a:ext uri="{FF2B5EF4-FFF2-40B4-BE49-F238E27FC236}">
                <a16:creationId xmlns="" xmlns:a16="http://schemas.microsoft.com/office/drawing/2014/main" id="{816FB720-43BE-8ED7-A308-C1D84D3EC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Tree>
    <p:extLst>
      <p:ext uri="{BB962C8B-B14F-4D97-AF65-F5344CB8AC3E}">
        <p14:creationId xmlns:p14="http://schemas.microsoft.com/office/powerpoint/2010/main" val="233906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9ADF25F-A9B1-1AA6-1842-382F5AF98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sp>
        <p:nvSpPr>
          <p:cNvPr id="3" name="Content Placeholder 2">
            <a:extLst>
              <a:ext uri="{FF2B5EF4-FFF2-40B4-BE49-F238E27FC236}">
                <a16:creationId xmlns="" xmlns:a16="http://schemas.microsoft.com/office/drawing/2014/main" id="{382ADE59-DDEA-2629-5CE5-2986EE84561F}"/>
              </a:ext>
            </a:extLst>
          </p:cNvPr>
          <p:cNvSpPr>
            <a:spLocks noGrp="1"/>
          </p:cNvSpPr>
          <p:nvPr>
            <p:ph idx="1"/>
          </p:nvPr>
        </p:nvSpPr>
        <p:spPr>
          <a:xfrm>
            <a:off x="1852287" y="2187574"/>
            <a:ext cx="8957153" cy="4351338"/>
          </a:xfrm>
        </p:spPr>
        <p:txBody>
          <a:bodyPr>
            <a:normAutofit/>
          </a:bodyPr>
          <a:lstStyle/>
          <a:p>
            <a:pPr>
              <a:buClr>
                <a:srgbClr val="029644"/>
              </a:buClr>
            </a:pPr>
            <a:r>
              <a:rPr lang="en-US" sz="2400" dirty="0">
                <a:latin typeface="Calibri" panose="020F0502020204030204" pitchFamily="34" charset="0"/>
                <a:cs typeface="Calibri" panose="020F0502020204030204" pitchFamily="34" charset="0"/>
              </a:rPr>
              <a:t> The demand of these disposable surgical items are on a rise as the use of surgical disposable </a:t>
            </a:r>
            <a:r>
              <a:rPr lang="en-US" sz="2400" b="1" dirty="0">
                <a:latin typeface="Calibri" panose="020F0502020204030204" pitchFamily="34" charset="0"/>
                <a:cs typeface="Calibri" panose="020F0502020204030204" pitchFamily="34" charset="0"/>
              </a:rPr>
              <a:t>plays a very critical role in the infection control during and after surgery.</a:t>
            </a:r>
          </a:p>
          <a:p>
            <a:pPr>
              <a:buClr>
                <a:srgbClr val="029644"/>
              </a:buClr>
            </a:pPr>
            <a:r>
              <a:rPr lang="en-US" sz="2400" dirty="0">
                <a:latin typeface="Calibri" panose="020F0502020204030204" pitchFamily="34" charset="0"/>
                <a:cs typeface="Calibri" panose="020F0502020204030204" pitchFamily="34" charset="0"/>
              </a:rPr>
              <a:t>Unlike reusable medical surgical device which needs to be sterilized before every use, </a:t>
            </a:r>
            <a:r>
              <a:rPr lang="en-US" sz="2400" b="1" dirty="0">
                <a:latin typeface="Calibri" panose="020F0502020204030204" pitchFamily="34" charset="0"/>
                <a:cs typeface="Calibri" panose="020F0502020204030204" pitchFamily="34" charset="0"/>
              </a:rPr>
              <a:t>disposable surgical devices are pre sterilized and can be directly used on a patient </a:t>
            </a:r>
            <a:r>
              <a:rPr lang="en-US" sz="2400" dirty="0">
                <a:latin typeface="Calibri" panose="020F0502020204030204" pitchFamily="34" charset="0"/>
                <a:cs typeface="Calibri" panose="020F0502020204030204" pitchFamily="34" charset="0"/>
              </a:rPr>
              <a:t>and thereafter can be discarded.</a:t>
            </a:r>
          </a:p>
          <a:p>
            <a:pPr>
              <a:buClr>
                <a:srgbClr val="029644"/>
              </a:buClr>
            </a:pPr>
            <a:r>
              <a:rPr lang="en-US" sz="2400" dirty="0">
                <a:latin typeface="Calibri" panose="020F0502020204030204" pitchFamily="34" charset="0"/>
                <a:cs typeface="Calibri" panose="020F0502020204030204" pitchFamily="34" charset="0"/>
              </a:rPr>
              <a:t>This also </a:t>
            </a:r>
            <a:r>
              <a:rPr lang="en-US" sz="2400" b="1" dirty="0">
                <a:latin typeface="Calibri" panose="020F0502020204030204" pitchFamily="34" charset="0"/>
                <a:cs typeface="Calibri" panose="020F0502020204030204" pitchFamily="34" charset="0"/>
              </a:rPr>
              <a:t>reduces the chances of cross contamination</a:t>
            </a:r>
            <a:r>
              <a:rPr lang="en-US" sz="2400" dirty="0">
                <a:latin typeface="Calibri" panose="020F0502020204030204" pitchFamily="34" charset="0"/>
                <a:cs typeface="Calibri" panose="020F0502020204030204" pitchFamily="34" charset="0"/>
              </a:rPr>
              <a:t> between patients and hospital staff. </a:t>
            </a:r>
          </a:p>
          <a:p>
            <a:pPr>
              <a:buClr>
                <a:srgbClr val="029644"/>
              </a:buClr>
            </a:pPr>
            <a:endParaRPr lang="en-IN"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8" name="Title 1">
            <a:extLst>
              <a:ext uri="{FF2B5EF4-FFF2-40B4-BE49-F238E27FC236}">
                <a16:creationId xmlns="" xmlns:a16="http://schemas.microsoft.com/office/drawing/2014/main" id="{ADCEAF76-9B8C-6F1A-4DBE-FA21F82B1518}"/>
              </a:ext>
            </a:extLst>
          </p:cNvPr>
          <p:cNvSpPr txBox="1">
            <a:spLocks/>
          </p:cNvSpPr>
          <p:nvPr/>
        </p:nvSpPr>
        <p:spPr>
          <a:xfrm>
            <a:off x="838199" y="9700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solidFill>
                  <a:srgbClr val="029644"/>
                </a:solidFill>
                <a:latin typeface="Calibri" panose="020F0502020204030204" pitchFamily="34" charset="0"/>
                <a:cs typeface="Calibri" panose="020F0502020204030204" pitchFamily="34" charset="0"/>
              </a:rPr>
              <a:t>INTRODUCTION</a:t>
            </a:r>
            <a:r>
              <a:rPr lang="en-IN" b="1" dirty="0"/>
              <a:t> </a:t>
            </a:r>
          </a:p>
        </p:txBody>
      </p:sp>
      <p:pic>
        <p:nvPicPr>
          <p:cNvPr id="9" name="Picture 8">
            <a:extLst>
              <a:ext uri="{FF2B5EF4-FFF2-40B4-BE49-F238E27FC236}">
                <a16:creationId xmlns="" xmlns:a16="http://schemas.microsoft.com/office/drawing/2014/main" id="{28091190-0F2E-D935-9954-27F6647A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Tree>
    <p:extLst>
      <p:ext uri="{BB962C8B-B14F-4D97-AF65-F5344CB8AC3E}">
        <p14:creationId xmlns:p14="http://schemas.microsoft.com/office/powerpoint/2010/main" val="415615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C79081-BB4F-5A56-0196-E923B0CD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0AA0DB1A-B74A-B99F-3C63-365F14EB7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DA9672BA-4BE1-529E-07EC-8F4A53233F03}"/>
              </a:ext>
            </a:extLst>
          </p:cNvPr>
          <p:cNvSpPr>
            <a:spLocks noGrp="1"/>
          </p:cNvSpPr>
          <p:nvPr>
            <p:ph type="title"/>
          </p:nvPr>
        </p:nvSpPr>
        <p:spPr>
          <a:xfrm>
            <a:off x="1799544" y="494753"/>
            <a:ext cx="8900886" cy="927647"/>
          </a:xfrm>
        </p:spPr>
        <p:txBody>
          <a:bodyPr/>
          <a:lstStyle/>
          <a:p>
            <a:pPr algn="ctr"/>
            <a:r>
              <a:rPr lang="en-IN" b="1" dirty="0">
                <a:solidFill>
                  <a:srgbClr val="029644"/>
                </a:solidFill>
                <a:latin typeface="Calibri" panose="020F0502020204030204" pitchFamily="34" charset="0"/>
                <a:cs typeface="Calibri" panose="020F0502020204030204" pitchFamily="34" charset="0"/>
              </a:rPr>
              <a:t>REVIEW OF LITERATURE</a:t>
            </a:r>
          </a:p>
        </p:txBody>
      </p:sp>
      <p:sp>
        <p:nvSpPr>
          <p:cNvPr id="3" name="Content Placeholder 2">
            <a:extLst>
              <a:ext uri="{FF2B5EF4-FFF2-40B4-BE49-F238E27FC236}">
                <a16:creationId xmlns="" xmlns:a16="http://schemas.microsoft.com/office/drawing/2014/main" id="{C69F77E6-6698-55B6-C98F-1338F8539D37}"/>
              </a:ext>
            </a:extLst>
          </p:cNvPr>
          <p:cNvSpPr>
            <a:spLocks noGrp="1"/>
          </p:cNvSpPr>
          <p:nvPr>
            <p:ph idx="1"/>
          </p:nvPr>
        </p:nvSpPr>
        <p:spPr>
          <a:xfrm>
            <a:off x="406399" y="1422400"/>
            <a:ext cx="11495089" cy="4754563"/>
          </a:xfrm>
        </p:spPr>
        <p:txBody>
          <a:bodyPr>
            <a:noAutofit/>
          </a:bodyPr>
          <a:lstStyle/>
          <a:p>
            <a:pPr>
              <a:buClr>
                <a:srgbClr val="029644"/>
              </a:buClr>
            </a:pPr>
            <a:r>
              <a:rPr lang="en-US" sz="2400" b="1" dirty="0">
                <a:latin typeface="Calibri" panose="020F0502020204030204" pitchFamily="34" charset="0"/>
                <a:cs typeface="Calibri" panose="020F0502020204030204" pitchFamily="34" charset="0"/>
              </a:rPr>
              <a:t>Covid 19 first case in India was reported in Jan 2020 </a:t>
            </a:r>
            <a:r>
              <a:rPr lang="en-US" sz="2400" dirty="0">
                <a:latin typeface="Calibri" panose="020F0502020204030204" pitchFamily="34" charset="0"/>
                <a:cs typeface="Calibri" panose="020F0502020204030204" pitchFamily="34" charset="0"/>
              </a:rPr>
              <a:t>and as of now India has reported [2]</a:t>
            </a:r>
          </a:p>
          <a:p>
            <a:pPr>
              <a:buClr>
                <a:srgbClr val="029644"/>
              </a:buClr>
            </a:pPr>
            <a:endParaRPr lang="en-US" sz="2400" dirty="0">
              <a:latin typeface="Calibri" panose="020F0502020204030204" pitchFamily="34" charset="0"/>
              <a:cs typeface="Calibri" panose="020F0502020204030204" pitchFamily="34" charset="0"/>
            </a:endParaRPr>
          </a:p>
          <a:p>
            <a:pPr>
              <a:buClr>
                <a:srgbClr val="029644"/>
              </a:buClr>
            </a:pPr>
            <a:endParaRPr lang="en-US" sz="2400" dirty="0">
              <a:latin typeface="Calibri" panose="020F0502020204030204" pitchFamily="34" charset="0"/>
              <a:cs typeface="Calibri" panose="020F0502020204030204" pitchFamily="34" charset="0"/>
            </a:endParaRPr>
          </a:p>
          <a:p>
            <a:pPr marL="0" indent="0">
              <a:buClr>
                <a:srgbClr val="029644"/>
              </a:buClr>
              <a:buNone/>
            </a:pPr>
            <a:endParaRPr lang="en-US" sz="2400" dirty="0">
              <a:latin typeface="Calibri" panose="020F0502020204030204" pitchFamily="34" charset="0"/>
              <a:cs typeface="Calibri" panose="020F0502020204030204" pitchFamily="34" charset="0"/>
            </a:endParaRPr>
          </a:p>
          <a:p>
            <a:pPr>
              <a:buClr>
                <a:srgbClr val="029644"/>
              </a:buClr>
            </a:pPr>
            <a:r>
              <a:rPr lang="en-US" sz="2400" dirty="0">
                <a:latin typeface="Calibri" panose="020F0502020204030204" pitchFamily="34" charset="0"/>
                <a:cs typeface="Calibri" panose="020F0502020204030204" pitchFamily="34" charset="0"/>
              </a:rPr>
              <a:t>The rise in cases increased the usage of more reliable and less infection causing alternatives in Hospitals and healthcare set ups. These included </a:t>
            </a:r>
            <a:r>
              <a:rPr lang="en-US" sz="2400" b="1" dirty="0">
                <a:latin typeface="Calibri" panose="020F0502020204030204" pitchFamily="34" charset="0"/>
                <a:cs typeface="Calibri" panose="020F0502020204030204" pitchFamily="34" charset="0"/>
              </a:rPr>
              <a:t>surgical drapes, gowns, PPE kits, Masks, shoe cover etc. </a:t>
            </a:r>
          </a:p>
          <a:p>
            <a:pPr>
              <a:buClr>
                <a:srgbClr val="029644"/>
              </a:buClr>
            </a:pPr>
            <a:r>
              <a:rPr lang="en-US" sz="2400" dirty="0">
                <a:latin typeface="Calibri" panose="020F0502020204030204" pitchFamily="34" charset="0"/>
                <a:cs typeface="Calibri" panose="020F0502020204030204" pitchFamily="34" charset="0"/>
              </a:rPr>
              <a:t>Surgical practice have been extensively impacted by Covid-19 infection, issues such as </a:t>
            </a:r>
            <a:r>
              <a:rPr lang="en-US" sz="2400" b="1" dirty="0">
                <a:latin typeface="Calibri" panose="020F0502020204030204" pitchFamily="34" charset="0"/>
                <a:cs typeface="Calibri" panose="020F0502020204030204" pitchFamily="34" charset="0"/>
              </a:rPr>
              <a:t>workforce and staffing, procedural prioritization, intraoperative virus transmission</a:t>
            </a:r>
            <a:r>
              <a:rPr lang="en-US" sz="2400" dirty="0">
                <a:latin typeface="Calibri" panose="020F0502020204030204" pitchFamily="34" charset="0"/>
                <a:cs typeface="Calibri" panose="020F0502020204030204" pitchFamily="34" charset="0"/>
              </a:rPr>
              <a:t>.      As well as surgical education are affected by the virus spread.</a:t>
            </a:r>
          </a:p>
          <a:p>
            <a:pPr>
              <a:buClr>
                <a:srgbClr val="029644"/>
              </a:buClr>
            </a:pPr>
            <a:r>
              <a:rPr lang="en-US" sz="2400" dirty="0">
                <a:latin typeface="Calibri" panose="020F0502020204030204" pitchFamily="34" charset="0"/>
                <a:cs typeface="Calibri" panose="020F0502020204030204" pitchFamily="34" charset="0"/>
              </a:rPr>
              <a:t>[3]Arch Surg. 1976. In today's multibillion dollar industry for health devices, disposable products play a key role. Disposable products used by surgeons prove that </a:t>
            </a:r>
            <a:r>
              <a:rPr lang="en-US" sz="2400" b="1" dirty="0">
                <a:latin typeface="Calibri" panose="020F0502020204030204" pitchFamily="34" charset="0"/>
                <a:cs typeface="Calibri" panose="020F0502020204030204" pitchFamily="34" charset="0"/>
              </a:rPr>
              <a:t>economy has  a very limited role in converting from reusable to disposable products. </a:t>
            </a:r>
          </a:p>
        </p:txBody>
      </p:sp>
      <p:sp>
        <p:nvSpPr>
          <p:cNvPr id="4" name="Slide Number Placeholder 3">
            <a:extLst>
              <a:ext uri="{FF2B5EF4-FFF2-40B4-BE49-F238E27FC236}">
                <a16:creationId xmlns=""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5</a:t>
            </a:fld>
            <a:endParaRPr lang="en-IN"/>
          </a:p>
        </p:txBody>
      </p:sp>
      <p:graphicFrame>
        <p:nvGraphicFramePr>
          <p:cNvPr id="12" name="Object 11"/>
          <p:cNvGraphicFramePr>
            <a:graphicFrameLocks noChangeAspect="1"/>
          </p:cNvGraphicFramePr>
          <p:nvPr>
            <p:extLst>
              <p:ext uri="{D42A27DB-BD31-4B8C-83A1-F6EECF244321}">
                <p14:modId xmlns:p14="http://schemas.microsoft.com/office/powerpoint/2010/main" val="1127745346"/>
              </p:ext>
            </p:extLst>
          </p:nvPr>
        </p:nvGraphicFramePr>
        <p:xfrm>
          <a:off x="3756024" y="2009508"/>
          <a:ext cx="6226176" cy="1629837"/>
        </p:xfrm>
        <a:graphic>
          <a:graphicData uri="http://schemas.openxmlformats.org/presentationml/2006/ole">
            <mc:AlternateContent xmlns:mc="http://schemas.openxmlformats.org/markup-compatibility/2006">
              <mc:Choice xmlns:v="urn:schemas-microsoft-com:vml" Requires="v">
                <p:oleObj spid="_x0000_s1028" name="Document" r:id="rId5" imgW="3978391" imgH="1041106" progId="Word.Document.12">
                  <p:embed/>
                </p:oleObj>
              </mc:Choice>
              <mc:Fallback>
                <p:oleObj name="Document" r:id="rId5" imgW="3978391" imgH="1041106" progId="Word.Document.12">
                  <p:embed/>
                  <p:pic>
                    <p:nvPicPr>
                      <p:cNvPr id="0" name=""/>
                      <p:cNvPicPr/>
                      <p:nvPr/>
                    </p:nvPicPr>
                    <p:blipFill>
                      <a:blip r:embed="rId6"/>
                      <a:stretch>
                        <a:fillRect/>
                      </a:stretch>
                    </p:blipFill>
                    <p:spPr>
                      <a:xfrm>
                        <a:off x="3756024" y="2009508"/>
                        <a:ext cx="6226176" cy="1629837"/>
                      </a:xfrm>
                      <a:prstGeom prst="rect">
                        <a:avLst/>
                      </a:prstGeom>
                    </p:spPr>
                  </p:pic>
                </p:oleObj>
              </mc:Fallback>
            </mc:AlternateContent>
          </a:graphicData>
        </a:graphic>
      </p:graphicFrame>
      <p:sp>
        <p:nvSpPr>
          <p:cNvPr id="9" name="Rectangle 8">
            <a:extLst>
              <a:ext uri="{FF2B5EF4-FFF2-40B4-BE49-F238E27FC236}">
                <a16:creationId xmlns="" xmlns:a16="http://schemas.microsoft.com/office/drawing/2014/main" id="{541D7058-2594-346A-6C8C-2908E8BA85B0}"/>
              </a:ext>
            </a:extLst>
          </p:cNvPr>
          <p:cNvSpPr/>
          <p:nvPr/>
        </p:nvSpPr>
        <p:spPr>
          <a:xfrm>
            <a:off x="3756024" y="2009508"/>
            <a:ext cx="4987926" cy="11051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09CD1-B4E6-3F06-AC35-9B55D953965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D70D737-4171-CFF2-2469-BEB02300E430}"/>
              </a:ext>
            </a:extLst>
          </p:cNvPr>
          <p:cNvSpPr>
            <a:spLocks noGrp="1"/>
          </p:cNvSpPr>
          <p:nvPr>
            <p:ph idx="1"/>
          </p:nvPr>
        </p:nvSpPr>
        <p:spPr/>
        <p:txBody>
          <a:bodyPr/>
          <a:lstStyle/>
          <a:p>
            <a:endParaRPr lang="en-US"/>
          </a:p>
        </p:txBody>
      </p:sp>
      <p:sp>
        <p:nvSpPr>
          <p:cNvPr id="4" name="Footer Placeholder 3">
            <a:extLst>
              <a:ext uri="{FF2B5EF4-FFF2-40B4-BE49-F238E27FC236}">
                <a16:creationId xmlns="" xmlns:a16="http://schemas.microsoft.com/office/drawing/2014/main" id="{502EFFD4-5AD2-DCDB-7AB8-8ECE32FDEAB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FCD43534-7A2D-C0C9-BDA5-112DDA87C1DD}"/>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 xmlns:a16="http://schemas.microsoft.com/office/drawing/2014/main" id="{A5727E39-0A9C-B53E-8C26-DCF4718B2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7" name="Picture 6">
            <a:extLst>
              <a:ext uri="{FF2B5EF4-FFF2-40B4-BE49-F238E27FC236}">
                <a16:creationId xmlns="" xmlns:a16="http://schemas.microsoft.com/office/drawing/2014/main" id="{4FCC19A2-A554-8356-89AD-64AB5331F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8" name="Rectangle 7">
            <a:extLst>
              <a:ext uri="{FF2B5EF4-FFF2-40B4-BE49-F238E27FC236}">
                <a16:creationId xmlns="" xmlns:a16="http://schemas.microsoft.com/office/drawing/2014/main" id="{FF8EDDA3-2539-F41B-5979-0904A44201B9}"/>
              </a:ext>
            </a:extLst>
          </p:cNvPr>
          <p:cNvSpPr/>
          <p:nvPr/>
        </p:nvSpPr>
        <p:spPr>
          <a:xfrm>
            <a:off x="838201" y="1739136"/>
            <a:ext cx="10515599" cy="4524315"/>
          </a:xfrm>
          <a:prstGeom prst="rect">
            <a:avLst/>
          </a:prstGeom>
        </p:spPr>
        <p:txBody>
          <a:bodyPr wrap="square">
            <a:spAutoFit/>
          </a:bodyPr>
          <a:lstStyle/>
          <a:p>
            <a:pPr marL="342900" indent="-342900">
              <a:buClr>
                <a:srgbClr val="029644"/>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The major reasons depends upon various factors including but not limited to Surgeons/operators preference, product availability in the specific area, </a:t>
            </a:r>
            <a:r>
              <a:rPr lang="en-US" sz="2400" b="1" dirty="0">
                <a:latin typeface="Calibri" panose="020F0502020204030204" pitchFamily="34" charset="0"/>
                <a:cs typeface="Calibri" panose="020F0502020204030204" pitchFamily="34" charset="0"/>
              </a:rPr>
              <a:t>ease of procurement of product, ease of use or usability, dependence of certain factors like infection control , safety, and, in some cases, manufacturer's promotion.</a:t>
            </a:r>
          </a:p>
          <a:p>
            <a:pPr marL="342900" indent="-342900">
              <a:buClr>
                <a:srgbClr val="029644"/>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Clr>
                <a:srgbClr val="029644"/>
              </a:buClr>
              <a:buFont typeface="Arial" panose="020B0604020202020204" pitchFamily="34" charset="0"/>
              <a:buChar char="•"/>
            </a:pPr>
            <a:r>
              <a:rPr lang="en-US" sz="2400" dirty="0">
                <a:latin typeface="Calibri" panose="020F0502020204030204" pitchFamily="34" charset="0"/>
                <a:cs typeface="Calibri" panose="020F0502020204030204" pitchFamily="34" charset="0"/>
              </a:rPr>
              <a:t>[4] </a:t>
            </a:r>
            <a:r>
              <a:rPr lang="en-US" sz="2400" dirty="0" err="1">
                <a:latin typeface="Calibri" panose="020F0502020204030204" pitchFamily="34" charset="0"/>
                <a:cs typeface="Calibri" panose="020F0502020204030204" pitchFamily="34" charset="0"/>
              </a:rPr>
              <a:t>Agraw</a:t>
            </a:r>
            <a:r>
              <a:rPr lang="en-US" sz="2400" dirty="0">
                <a:latin typeface="Calibri" panose="020F0502020204030204" pitchFamily="34" charset="0"/>
                <a:cs typeface="Calibri" panose="020F0502020204030204" pitchFamily="34" charset="0"/>
              </a:rPr>
              <a:t> T. </a:t>
            </a:r>
            <a:r>
              <a:rPr lang="en-US" sz="2400" b="1" dirty="0">
                <a:latin typeface="Calibri" panose="020F0502020204030204" pitchFamily="34" charset="0"/>
                <a:cs typeface="Calibri" panose="020F0502020204030204" pitchFamily="34" charset="0"/>
              </a:rPr>
              <a:t>Multiple reports on micro plastic pollution due to increase in plastic products has seen to be impacting the environment in recent years</a:t>
            </a:r>
            <a:r>
              <a:rPr lang="en-US" sz="2400" dirty="0">
                <a:latin typeface="Calibri" panose="020F0502020204030204" pitchFamily="34" charset="0"/>
                <a:cs typeface="Calibri" panose="020F0502020204030204" pitchFamily="34" charset="0"/>
              </a:rPr>
              <a:t>. The disposables used in surgery and hospitals including face masks surgical drapes, gowns, head cap </a:t>
            </a:r>
            <a:r>
              <a:rPr lang="en-US" sz="2400" dirty="0" err="1">
                <a:latin typeface="Calibri" panose="020F0502020204030204" pitchFamily="34" charset="0"/>
                <a:cs typeface="Calibri" panose="020F0502020204030204" pitchFamily="34" charset="0"/>
              </a:rPr>
              <a:t>etc</a:t>
            </a:r>
            <a:r>
              <a:rPr lang="en-US" sz="2400" dirty="0">
                <a:latin typeface="Calibri" panose="020F0502020204030204" pitchFamily="34" charset="0"/>
                <a:cs typeface="Calibri" panose="020F0502020204030204" pitchFamily="34" charset="0"/>
              </a:rPr>
              <a:t> are made up of these micro plastics. The aquatic life has majorly been affected due to the use of these micro plastics multiple reports are there showing the same but still is not proved. The face masks and other disposable surgical items can also reach out to the aquatic.</a:t>
            </a:r>
          </a:p>
        </p:txBody>
      </p:sp>
      <p:sp>
        <p:nvSpPr>
          <p:cNvPr id="9" name="Title 1">
            <a:extLst>
              <a:ext uri="{FF2B5EF4-FFF2-40B4-BE49-F238E27FC236}">
                <a16:creationId xmlns="" xmlns:a16="http://schemas.microsoft.com/office/drawing/2014/main" id="{CF2B3954-0587-C5FC-E8D6-54DE75891060}"/>
              </a:ext>
            </a:extLst>
          </p:cNvPr>
          <p:cNvSpPr txBox="1">
            <a:spLocks/>
          </p:cNvSpPr>
          <p:nvPr/>
        </p:nvSpPr>
        <p:spPr>
          <a:xfrm>
            <a:off x="1799544" y="494753"/>
            <a:ext cx="8900886" cy="927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solidFill>
                  <a:srgbClr val="029644"/>
                </a:solidFill>
                <a:latin typeface="Calibri" panose="020F0502020204030204" pitchFamily="34" charset="0"/>
                <a:cs typeface="Calibri" panose="020F0502020204030204" pitchFamily="34" charset="0"/>
              </a:rPr>
              <a:t>REVIEW OF LITERATURE</a:t>
            </a:r>
          </a:p>
        </p:txBody>
      </p:sp>
    </p:spTree>
    <p:extLst>
      <p:ext uri="{BB962C8B-B14F-4D97-AF65-F5344CB8AC3E}">
        <p14:creationId xmlns:p14="http://schemas.microsoft.com/office/powerpoint/2010/main" val="43715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20BC173-53FB-32A5-F221-2395241DA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8" name="Picture 7">
            <a:extLst>
              <a:ext uri="{FF2B5EF4-FFF2-40B4-BE49-F238E27FC236}">
                <a16:creationId xmlns="" xmlns:a16="http://schemas.microsoft.com/office/drawing/2014/main" id="{A4934035-6FE7-96F5-4635-9308B31A7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EA4904D3-A247-E528-2115-156C18874265}"/>
              </a:ext>
            </a:extLst>
          </p:cNvPr>
          <p:cNvSpPr>
            <a:spLocks noGrp="1"/>
          </p:cNvSpPr>
          <p:nvPr>
            <p:ph type="title"/>
          </p:nvPr>
        </p:nvSpPr>
        <p:spPr/>
        <p:txBody>
          <a:bodyPr/>
          <a:lstStyle/>
          <a:p>
            <a:pPr algn="ctr"/>
            <a:r>
              <a:rPr lang="en-IN" b="1" dirty="0">
                <a:solidFill>
                  <a:srgbClr val="029644"/>
                </a:solidFill>
                <a:latin typeface="Calibri" panose="020F0502020204030204" pitchFamily="34" charset="0"/>
                <a:cs typeface="Calibri" panose="020F0502020204030204" pitchFamily="34" charset="0"/>
              </a:rPr>
              <a:t>OBJECTIVES OF YOUR STUDY</a:t>
            </a:r>
          </a:p>
        </p:txBody>
      </p:sp>
      <p:sp>
        <p:nvSpPr>
          <p:cNvPr id="3" name="Content Placeholder 2">
            <a:extLst>
              <a:ext uri="{FF2B5EF4-FFF2-40B4-BE49-F238E27FC236}">
                <a16:creationId xmlns="" xmlns:a16="http://schemas.microsoft.com/office/drawing/2014/main" id="{8C6D7DE2-7518-3B77-F975-509EE81FC92A}"/>
              </a:ext>
            </a:extLst>
          </p:cNvPr>
          <p:cNvSpPr>
            <a:spLocks noGrp="1"/>
          </p:cNvSpPr>
          <p:nvPr>
            <p:ph idx="1"/>
          </p:nvPr>
        </p:nvSpPr>
        <p:spPr>
          <a:xfrm>
            <a:off x="319936" y="2051494"/>
            <a:ext cx="6495202" cy="3955762"/>
          </a:xfrm>
        </p:spPr>
        <p:txBody>
          <a:bodyPr>
            <a:noAutofit/>
          </a:bodyPr>
          <a:lstStyle/>
          <a:p>
            <a:pPr>
              <a:buClr>
                <a:srgbClr val="029644"/>
              </a:buClr>
            </a:pPr>
            <a:r>
              <a:rPr lang="en-US" sz="2400" b="1" dirty="0">
                <a:latin typeface="Calibri" panose="020F0502020204030204" pitchFamily="34" charset="0"/>
                <a:cs typeface="Calibri" panose="020F0502020204030204" pitchFamily="34" charset="0"/>
              </a:rPr>
              <a:t>To examine the need of surgical disposable</a:t>
            </a:r>
            <a:r>
              <a:rPr lang="en-US" sz="2400" dirty="0">
                <a:latin typeface="Calibri" panose="020F0502020204030204" pitchFamily="34" charset="0"/>
                <a:cs typeface="Calibri" panose="020F0502020204030204" pitchFamily="34" charset="0"/>
              </a:rPr>
              <a:t> in medical industry specifically during COVID-19 time</a:t>
            </a:r>
          </a:p>
          <a:p>
            <a:pPr>
              <a:buClr>
                <a:srgbClr val="029644"/>
              </a:buClr>
            </a:pPr>
            <a:r>
              <a:rPr lang="en-US" sz="2400" b="1" dirty="0">
                <a:latin typeface="Calibri" panose="020F0502020204030204" pitchFamily="34" charset="0"/>
                <a:cs typeface="Calibri" panose="020F0502020204030204" pitchFamily="34" charset="0"/>
              </a:rPr>
              <a:t>To compare the change in usage trend </a:t>
            </a:r>
            <a:r>
              <a:rPr lang="en-US" sz="2400" dirty="0">
                <a:latin typeface="Calibri" panose="020F0502020204030204" pitchFamily="34" charset="0"/>
                <a:cs typeface="Calibri" panose="020F0502020204030204" pitchFamily="34" charset="0"/>
              </a:rPr>
              <a:t>of surgical disposable and standard operating procedure before and after covid-19 pandemic.</a:t>
            </a:r>
          </a:p>
          <a:p>
            <a:pPr>
              <a:buClr>
                <a:srgbClr val="029644"/>
              </a:buClr>
            </a:pPr>
            <a:r>
              <a:rPr lang="en-US" sz="2400" b="1" dirty="0">
                <a:latin typeface="Calibri" panose="020F0502020204030204" pitchFamily="34" charset="0"/>
                <a:cs typeface="Calibri" panose="020F0502020204030204" pitchFamily="34" charset="0"/>
              </a:rPr>
              <a:t>To examine the process of disposing the surgical disposal </a:t>
            </a:r>
            <a:r>
              <a:rPr lang="en-US" sz="2400" dirty="0">
                <a:latin typeface="Calibri" panose="020F0502020204030204" pitchFamily="34" charset="0"/>
                <a:cs typeface="Calibri" panose="020F0502020204030204" pitchFamily="34" charset="0"/>
              </a:rPr>
              <a:t>before and after COVID-19 pandemic</a:t>
            </a:r>
          </a:p>
          <a:p>
            <a:pPr>
              <a:buClr>
                <a:srgbClr val="029644"/>
              </a:buClr>
            </a:pPr>
            <a:r>
              <a:rPr lang="en-US" sz="2400" b="1" dirty="0">
                <a:latin typeface="Calibri" panose="020F0502020204030204" pitchFamily="34" charset="0"/>
                <a:cs typeface="Calibri" panose="020F0502020204030204" pitchFamily="34" charset="0"/>
              </a:rPr>
              <a:t>To find out the financial implications</a:t>
            </a:r>
            <a:r>
              <a:rPr lang="en-US" sz="2400" dirty="0">
                <a:latin typeface="Calibri" panose="020F0502020204030204" pitchFamily="34" charset="0"/>
                <a:cs typeface="Calibri" panose="020F0502020204030204" pitchFamily="34" charset="0"/>
              </a:rPr>
              <a:t> of increased use of surgical disposables on both patient and medical industry including, hospitals</a:t>
            </a:r>
            <a:endParaRPr lang="en-IN"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9" name="Picture 8">
            <a:extLst>
              <a:ext uri="{FF2B5EF4-FFF2-40B4-BE49-F238E27FC236}">
                <a16:creationId xmlns="" xmlns:a16="http://schemas.microsoft.com/office/drawing/2014/main" id="{B5DADEE3-BD33-3BFE-7067-858FC067BF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265" y="1988101"/>
            <a:ext cx="5477698" cy="4884186"/>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9F7C5FD-59E9-4342-64E3-B14E87A0A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10" name="Picture 9">
            <a:extLst>
              <a:ext uri="{FF2B5EF4-FFF2-40B4-BE49-F238E27FC236}">
                <a16:creationId xmlns="" xmlns:a16="http://schemas.microsoft.com/office/drawing/2014/main" id="{34E071F8-A0BB-5E07-3D40-28A498A4E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sp>
        <p:nvSpPr>
          <p:cNvPr id="2" name="Title 1">
            <a:extLst>
              <a:ext uri="{FF2B5EF4-FFF2-40B4-BE49-F238E27FC236}">
                <a16:creationId xmlns="" xmlns:a16="http://schemas.microsoft.com/office/drawing/2014/main" id="{3096DAF6-311E-0255-B1ED-7410C0285961}"/>
              </a:ext>
            </a:extLst>
          </p:cNvPr>
          <p:cNvSpPr>
            <a:spLocks noGrp="1"/>
          </p:cNvSpPr>
          <p:nvPr>
            <p:ph type="title"/>
          </p:nvPr>
        </p:nvSpPr>
        <p:spPr/>
        <p:txBody>
          <a:bodyPr/>
          <a:lstStyle/>
          <a:p>
            <a:pPr algn="ctr"/>
            <a:r>
              <a:rPr lang="en-IN" b="1" dirty="0">
                <a:solidFill>
                  <a:srgbClr val="029644"/>
                </a:solidFill>
                <a:latin typeface="Calibri" panose="020F0502020204030204" pitchFamily="34" charset="0"/>
                <a:cs typeface="Calibri" panose="020F0502020204030204" pitchFamily="34" charset="0"/>
              </a:rPr>
              <a:t>METHODOLOGY</a:t>
            </a:r>
          </a:p>
        </p:txBody>
      </p:sp>
      <p:sp>
        <p:nvSpPr>
          <p:cNvPr id="3" name="Content Placeholder 2">
            <a:extLst>
              <a:ext uri="{FF2B5EF4-FFF2-40B4-BE49-F238E27FC236}">
                <a16:creationId xmlns="" xmlns:a16="http://schemas.microsoft.com/office/drawing/2014/main" id="{70665C76-273B-9A86-DBC1-54F437B85A44}"/>
              </a:ext>
            </a:extLst>
          </p:cNvPr>
          <p:cNvSpPr>
            <a:spLocks noGrp="1"/>
          </p:cNvSpPr>
          <p:nvPr>
            <p:ph idx="1"/>
          </p:nvPr>
        </p:nvSpPr>
        <p:spPr>
          <a:xfrm>
            <a:off x="485524" y="1613104"/>
            <a:ext cx="5257800" cy="4351338"/>
          </a:xfrm>
        </p:spPr>
        <p:txBody>
          <a:bodyPr>
            <a:noAutofit/>
          </a:bodyPr>
          <a:lstStyle/>
          <a:p>
            <a:r>
              <a:rPr lang="en-US" sz="2400" b="1" dirty="0">
                <a:solidFill>
                  <a:srgbClr val="029644"/>
                </a:solidFill>
                <a:latin typeface="Calibri" panose="020F0502020204030204" pitchFamily="34" charset="0"/>
                <a:cs typeface="Calibri" panose="020F0502020204030204" pitchFamily="34" charset="0"/>
              </a:rPr>
              <a:t>Study Design</a:t>
            </a:r>
            <a:r>
              <a:rPr lang="en-US" sz="2400" dirty="0">
                <a:latin typeface="Calibri" panose="020F0502020204030204" pitchFamily="34" charset="0"/>
                <a:cs typeface="Calibri" panose="020F0502020204030204" pitchFamily="34" charset="0"/>
              </a:rPr>
              <a:t>: A descriptive cross sectional study</a:t>
            </a:r>
          </a:p>
          <a:p>
            <a:r>
              <a:rPr lang="en-US" sz="2400" b="1" dirty="0">
                <a:solidFill>
                  <a:srgbClr val="029644"/>
                </a:solidFill>
                <a:latin typeface="Calibri" panose="020F0502020204030204" pitchFamily="34" charset="0"/>
                <a:cs typeface="Calibri" panose="020F0502020204030204" pitchFamily="34" charset="0"/>
              </a:rPr>
              <a:t>Study Area</a:t>
            </a:r>
            <a:r>
              <a:rPr lang="en-US" sz="2400" dirty="0">
                <a:latin typeface="Calibri" panose="020F0502020204030204" pitchFamily="34" charset="0"/>
                <a:cs typeface="Calibri" panose="020F0502020204030204" pitchFamily="34" charset="0"/>
              </a:rPr>
              <a:t>: Government and private hospital in Delhi</a:t>
            </a:r>
          </a:p>
          <a:p>
            <a:r>
              <a:rPr lang="en-US" sz="2400" b="1" dirty="0">
                <a:solidFill>
                  <a:srgbClr val="029644"/>
                </a:solidFill>
                <a:latin typeface="Calibri" panose="020F0502020204030204" pitchFamily="34" charset="0"/>
                <a:cs typeface="Calibri" panose="020F0502020204030204" pitchFamily="34" charset="0"/>
              </a:rPr>
              <a:t>Data Source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Both Primary and secondary data are used for the study. Secondary data includes the study that includes the implications of use of surgical disposable in hospitals like the cost incurred, change in the use of different types of surgical disposables like surgical drapes, gowns, kits like disposable HIV kit, disposable sleeves etc.</a:t>
            </a:r>
          </a:p>
          <a:p>
            <a:endParaRPr lang="en-US" sz="2400" dirty="0">
              <a:latin typeface="Calibri" panose="020F0502020204030204" pitchFamily="34" charset="0"/>
              <a:cs typeface="Calibri" panose="020F0502020204030204" pitchFamily="34" charset="0"/>
            </a:endParaRPr>
          </a:p>
          <a:p>
            <a:endParaRPr lang="en-IN"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7" name="Content Placeholder 2">
            <a:extLst>
              <a:ext uri="{FF2B5EF4-FFF2-40B4-BE49-F238E27FC236}">
                <a16:creationId xmlns="" xmlns:a16="http://schemas.microsoft.com/office/drawing/2014/main" id="{C69F77E6-6698-55B6-C98F-1338F8539D37}"/>
              </a:ext>
            </a:extLst>
          </p:cNvPr>
          <p:cNvSpPr txBox="1">
            <a:spLocks/>
          </p:cNvSpPr>
          <p:nvPr/>
        </p:nvSpPr>
        <p:spPr>
          <a:xfrm>
            <a:off x="5964189" y="1613976"/>
            <a:ext cx="5742287" cy="2383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29644"/>
                </a:solidFill>
                <a:latin typeface="Calibri" panose="020F0502020204030204" pitchFamily="34" charset="0"/>
                <a:cs typeface="Calibri" panose="020F0502020204030204" pitchFamily="34" charset="0"/>
              </a:rPr>
              <a:t>Tools for collection of primary data:</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Interview in the form of questionnaire done from the purchase officer/Doctor/OT in charge</a:t>
            </a:r>
          </a:p>
          <a:p>
            <a:r>
              <a:rPr lang="en-US" sz="2400" b="1" dirty="0">
                <a:solidFill>
                  <a:srgbClr val="029644"/>
                </a:solidFill>
                <a:latin typeface="Calibri" panose="020F0502020204030204" pitchFamily="34" charset="0"/>
                <a:cs typeface="Calibri" panose="020F0502020204030204" pitchFamily="34" charset="0"/>
              </a:rPr>
              <a:t>Study Duration</a:t>
            </a:r>
            <a:r>
              <a:rPr lang="en-US" sz="2400" dirty="0">
                <a:solidFill>
                  <a:srgbClr val="029644"/>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1st April 2022 to 15th May 2022. </a:t>
            </a:r>
          </a:p>
          <a:p>
            <a:r>
              <a:rPr lang="en-US" sz="2400" b="1" dirty="0">
                <a:solidFill>
                  <a:srgbClr val="029644"/>
                </a:solidFill>
                <a:latin typeface="Calibri" panose="020F0502020204030204" pitchFamily="34" charset="0"/>
                <a:cs typeface="Calibri" panose="020F0502020204030204" pitchFamily="34" charset="0"/>
              </a:rPr>
              <a:t>Expected outcomes: </a:t>
            </a:r>
            <a:r>
              <a:rPr lang="en-US" sz="2400" dirty="0">
                <a:latin typeface="Calibri" panose="020F0502020204030204" pitchFamily="34" charset="0"/>
                <a:cs typeface="Calibri" panose="020F0502020204030204" pitchFamily="34" charset="0"/>
              </a:rPr>
              <a:t>Understand Overall outcome of use of surgical disposables in the hospital including its Impact on the patients wellbeing</a:t>
            </a:r>
          </a:p>
          <a:p>
            <a:endParaRPr lang="en-I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5C5B2-3619-3468-F5D5-30D02FD59499}"/>
              </a:ext>
            </a:extLst>
          </p:cNvPr>
          <p:cNvSpPr>
            <a:spLocks noGrp="1"/>
          </p:cNvSpPr>
          <p:nvPr>
            <p:ph type="title"/>
          </p:nvPr>
        </p:nvSpPr>
        <p:spPr/>
        <p:txBody>
          <a:bodyPr/>
          <a:lstStyle/>
          <a:p>
            <a:endParaRPr lang="en-US"/>
          </a:p>
        </p:txBody>
      </p:sp>
      <p:graphicFrame>
        <p:nvGraphicFramePr>
          <p:cNvPr id="8" name="Table 8">
            <a:extLst>
              <a:ext uri="{FF2B5EF4-FFF2-40B4-BE49-F238E27FC236}">
                <a16:creationId xmlns="" xmlns:a16="http://schemas.microsoft.com/office/drawing/2014/main" id="{2AF8D417-39C1-86B0-913A-2934D967B952}"/>
              </a:ext>
            </a:extLst>
          </p:cNvPr>
          <p:cNvGraphicFramePr>
            <a:graphicFrameLocks noGrp="1"/>
          </p:cNvGraphicFramePr>
          <p:nvPr>
            <p:ph idx="1"/>
            <p:extLst>
              <p:ext uri="{D42A27DB-BD31-4B8C-83A1-F6EECF244321}">
                <p14:modId xmlns:p14="http://schemas.microsoft.com/office/powerpoint/2010/main" val="2310726680"/>
              </p:ext>
            </p:extLst>
          </p:nvPr>
        </p:nvGraphicFramePr>
        <p:xfrm>
          <a:off x="838199" y="1690688"/>
          <a:ext cx="7615336" cy="4336887"/>
        </p:xfrm>
        <a:graphic>
          <a:graphicData uri="http://schemas.openxmlformats.org/drawingml/2006/table">
            <a:tbl>
              <a:tblPr firstRow="1" bandRow="1">
                <a:tableStyleId>{21E4AEA4-8DFA-4A89-87EB-49C32662AFE0}</a:tableStyleId>
              </a:tblPr>
              <a:tblGrid>
                <a:gridCol w="3807668">
                  <a:extLst>
                    <a:ext uri="{9D8B030D-6E8A-4147-A177-3AD203B41FA5}">
                      <a16:colId xmlns="" xmlns:a16="http://schemas.microsoft.com/office/drawing/2014/main" val="11977957"/>
                    </a:ext>
                  </a:extLst>
                </a:gridCol>
                <a:gridCol w="3807668">
                  <a:extLst>
                    <a:ext uri="{9D8B030D-6E8A-4147-A177-3AD203B41FA5}">
                      <a16:colId xmlns="" xmlns:a16="http://schemas.microsoft.com/office/drawing/2014/main" val="146229283"/>
                    </a:ext>
                  </a:extLst>
                </a:gridCol>
              </a:tblGrid>
              <a:tr h="1445629">
                <a:tc>
                  <a:txBody>
                    <a:bodyPr/>
                    <a:lstStyle/>
                    <a:p>
                      <a:endParaRPr lang="en-US"/>
                    </a:p>
                  </a:txBody>
                  <a:tcPr/>
                </a:tc>
                <a:tc>
                  <a:txBody>
                    <a:bodyPr/>
                    <a:lstStyle/>
                    <a:p>
                      <a:endParaRPr lang="en-US"/>
                    </a:p>
                  </a:txBody>
                  <a:tcPr/>
                </a:tc>
                <a:extLst>
                  <a:ext uri="{0D108BD9-81ED-4DB2-BD59-A6C34878D82A}">
                    <a16:rowId xmlns="" xmlns:a16="http://schemas.microsoft.com/office/drawing/2014/main" val="1229320930"/>
                  </a:ext>
                </a:extLst>
              </a:tr>
              <a:tr h="1445629">
                <a:tc>
                  <a:txBody>
                    <a:bodyPr/>
                    <a:lstStyle/>
                    <a:p>
                      <a:endParaRPr lang="en-US"/>
                    </a:p>
                  </a:txBody>
                  <a:tcPr/>
                </a:tc>
                <a:tc>
                  <a:txBody>
                    <a:bodyPr/>
                    <a:lstStyle/>
                    <a:p>
                      <a:endParaRPr lang="en-US"/>
                    </a:p>
                  </a:txBody>
                  <a:tcPr/>
                </a:tc>
                <a:extLst>
                  <a:ext uri="{0D108BD9-81ED-4DB2-BD59-A6C34878D82A}">
                    <a16:rowId xmlns="" xmlns:a16="http://schemas.microsoft.com/office/drawing/2014/main" val="462753750"/>
                  </a:ext>
                </a:extLst>
              </a:tr>
              <a:tr h="1445629">
                <a:tc>
                  <a:txBody>
                    <a:bodyPr/>
                    <a:lstStyle/>
                    <a:p>
                      <a:endParaRPr lang="en-US"/>
                    </a:p>
                  </a:txBody>
                  <a:tcPr/>
                </a:tc>
                <a:tc>
                  <a:txBody>
                    <a:bodyPr/>
                    <a:lstStyle/>
                    <a:p>
                      <a:endParaRPr lang="en-US" dirty="0"/>
                    </a:p>
                  </a:txBody>
                  <a:tcPr/>
                </a:tc>
                <a:extLst>
                  <a:ext uri="{0D108BD9-81ED-4DB2-BD59-A6C34878D82A}">
                    <a16:rowId xmlns="" xmlns:a16="http://schemas.microsoft.com/office/drawing/2014/main" val="1587923243"/>
                  </a:ext>
                </a:extLst>
              </a:tr>
            </a:tbl>
          </a:graphicData>
        </a:graphic>
      </p:graphicFrame>
      <p:sp>
        <p:nvSpPr>
          <p:cNvPr id="4" name="Footer Placeholder 3">
            <a:extLst>
              <a:ext uri="{FF2B5EF4-FFF2-40B4-BE49-F238E27FC236}">
                <a16:creationId xmlns="" xmlns:a16="http://schemas.microsoft.com/office/drawing/2014/main" id="{92FC2047-73DA-3F91-CCFC-5DF20AA0828C}"/>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D76816A9-A6FC-C744-0660-3449DD313FFA}"/>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 xmlns:a16="http://schemas.microsoft.com/office/drawing/2014/main" id="{FB2DE3A5-4DD0-A445-9D4A-5BEE10434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 y="0"/>
            <a:ext cx="12189927" cy="6858000"/>
          </a:xfrm>
          <a:prstGeom prst="rect">
            <a:avLst/>
          </a:prstGeom>
        </p:spPr>
      </p:pic>
      <p:pic>
        <p:nvPicPr>
          <p:cNvPr id="7" name="Picture 6">
            <a:extLst>
              <a:ext uri="{FF2B5EF4-FFF2-40B4-BE49-F238E27FC236}">
                <a16:creationId xmlns="" xmlns:a16="http://schemas.microsoft.com/office/drawing/2014/main" id="{06D6A13A-6526-DF5C-043A-855CEAC15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87819"/>
            <a:ext cx="1661787" cy="782202"/>
          </a:xfrm>
          <a:prstGeom prst="rect">
            <a:avLst/>
          </a:prstGeom>
        </p:spPr>
      </p:pic>
      <p:graphicFrame>
        <p:nvGraphicFramePr>
          <p:cNvPr id="11" name="Table 11">
            <a:extLst>
              <a:ext uri="{FF2B5EF4-FFF2-40B4-BE49-F238E27FC236}">
                <a16:creationId xmlns="" xmlns:a16="http://schemas.microsoft.com/office/drawing/2014/main" id="{4A8E9B79-0866-7855-521E-F50523E97CD6}"/>
              </a:ext>
            </a:extLst>
          </p:cNvPr>
          <p:cNvGraphicFramePr>
            <a:graphicFrameLocks noGrp="1"/>
          </p:cNvGraphicFramePr>
          <p:nvPr>
            <p:extLst>
              <p:ext uri="{D42A27DB-BD31-4B8C-83A1-F6EECF244321}">
                <p14:modId xmlns:p14="http://schemas.microsoft.com/office/powerpoint/2010/main" val="3214639787"/>
              </p:ext>
            </p:extLst>
          </p:nvPr>
        </p:nvGraphicFramePr>
        <p:xfrm>
          <a:off x="387941" y="2537907"/>
          <a:ext cx="4557309" cy="3217852"/>
        </p:xfrm>
        <a:graphic>
          <a:graphicData uri="http://schemas.openxmlformats.org/drawingml/2006/table">
            <a:tbl>
              <a:tblPr firstRow="1" bandRow="1">
                <a:tableStyleId>{5C22544A-7EE6-4342-B048-85BDC9FD1C3A}</a:tableStyleId>
              </a:tblPr>
              <a:tblGrid>
                <a:gridCol w="3161110">
                  <a:extLst>
                    <a:ext uri="{9D8B030D-6E8A-4147-A177-3AD203B41FA5}">
                      <a16:colId xmlns="" xmlns:a16="http://schemas.microsoft.com/office/drawing/2014/main" val="4153881478"/>
                    </a:ext>
                  </a:extLst>
                </a:gridCol>
                <a:gridCol w="1396199">
                  <a:extLst>
                    <a:ext uri="{9D8B030D-6E8A-4147-A177-3AD203B41FA5}">
                      <a16:colId xmlns="" xmlns:a16="http://schemas.microsoft.com/office/drawing/2014/main" val="1398974432"/>
                    </a:ext>
                  </a:extLst>
                </a:gridCol>
              </a:tblGrid>
              <a:tr h="804463">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11462316"/>
                  </a:ext>
                </a:extLst>
              </a:tr>
              <a:tr h="8044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6581087"/>
                  </a:ext>
                </a:extLst>
              </a:tr>
              <a:tr h="80446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91610062"/>
                  </a:ext>
                </a:extLst>
              </a:tr>
              <a:tr h="8044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76576687"/>
                  </a:ext>
                </a:extLst>
              </a:tr>
            </a:tbl>
          </a:graphicData>
        </a:graphic>
      </p:graphicFrame>
      <p:sp>
        <p:nvSpPr>
          <p:cNvPr id="12" name="TextBox 11">
            <a:extLst>
              <a:ext uri="{FF2B5EF4-FFF2-40B4-BE49-F238E27FC236}">
                <a16:creationId xmlns="" xmlns:a16="http://schemas.microsoft.com/office/drawing/2014/main" id="{65A8A735-EC0F-26EF-E177-6096CA89679A}"/>
              </a:ext>
            </a:extLst>
          </p:cNvPr>
          <p:cNvSpPr txBox="1"/>
          <p:nvPr/>
        </p:nvSpPr>
        <p:spPr>
          <a:xfrm>
            <a:off x="425773" y="2632037"/>
            <a:ext cx="4240245" cy="923330"/>
          </a:xfrm>
          <a:prstGeom prst="rect">
            <a:avLst/>
          </a:prstGeom>
          <a:noFill/>
        </p:spPr>
        <p:txBody>
          <a:bodyPr wrap="square" rtlCol="0">
            <a:spAutoFit/>
          </a:bodyPr>
          <a:lstStyle/>
          <a:p>
            <a:pPr algn="ctr"/>
            <a:r>
              <a:rPr lang="en-US" dirty="0">
                <a:solidFill>
                  <a:schemeClr val="bg1"/>
                </a:solidFill>
              </a:rPr>
              <a:t>R. P CENTER OF OPHTHALMOLOGY AIIMS, New Delhi </a:t>
            </a:r>
          </a:p>
          <a:p>
            <a:pPr algn="ctr"/>
            <a:endParaRPr lang="en-US" dirty="0">
              <a:solidFill>
                <a:schemeClr val="bg1"/>
              </a:solidFill>
            </a:endParaRPr>
          </a:p>
        </p:txBody>
      </p:sp>
      <p:sp>
        <p:nvSpPr>
          <p:cNvPr id="13" name="TextBox 12">
            <a:extLst>
              <a:ext uri="{FF2B5EF4-FFF2-40B4-BE49-F238E27FC236}">
                <a16:creationId xmlns="" xmlns:a16="http://schemas.microsoft.com/office/drawing/2014/main" id="{A7535DEC-6693-80F7-3464-0A5171A75B09}"/>
              </a:ext>
            </a:extLst>
          </p:cNvPr>
          <p:cNvSpPr txBox="1"/>
          <p:nvPr/>
        </p:nvSpPr>
        <p:spPr>
          <a:xfrm>
            <a:off x="481506" y="3423915"/>
            <a:ext cx="2871603" cy="923330"/>
          </a:xfrm>
          <a:prstGeom prst="rect">
            <a:avLst/>
          </a:prstGeom>
          <a:noFill/>
        </p:spPr>
        <p:txBody>
          <a:bodyPr wrap="square" rtlCol="0">
            <a:spAutoFit/>
          </a:bodyPr>
          <a:lstStyle/>
          <a:p>
            <a:r>
              <a:rPr lang="en-US" b="1" dirty="0"/>
              <a:t>Approx. Hops. Investment  for covid-19 (Rs L)</a:t>
            </a:r>
            <a:endParaRPr lang="en-US" b="1" dirty="0">
              <a:ea typeface="Times New Roman"/>
              <a:cs typeface="Times New Roman"/>
            </a:endParaRPr>
          </a:p>
          <a:p>
            <a:endParaRPr lang="en-US" b="1" dirty="0"/>
          </a:p>
        </p:txBody>
      </p:sp>
      <p:sp>
        <p:nvSpPr>
          <p:cNvPr id="14" name="Rectangle 13">
            <a:extLst>
              <a:ext uri="{FF2B5EF4-FFF2-40B4-BE49-F238E27FC236}">
                <a16:creationId xmlns="" xmlns:a16="http://schemas.microsoft.com/office/drawing/2014/main" id="{179E8E53-B0C2-DDAF-5A89-BE50013B0CB5}"/>
              </a:ext>
            </a:extLst>
          </p:cNvPr>
          <p:cNvSpPr/>
          <p:nvPr/>
        </p:nvSpPr>
        <p:spPr>
          <a:xfrm>
            <a:off x="481506" y="4174219"/>
            <a:ext cx="2518905" cy="710707"/>
          </a:xfrm>
          <a:prstGeom prst="rect">
            <a:avLst/>
          </a:prstGeom>
        </p:spPr>
        <p:txBody>
          <a:bodyPr wrap="square">
            <a:spAutoFit/>
          </a:bodyPr>
          <a:lstStyle/>
          <a:p>
            <a:pPr>
              <a:lnSpc>
                <a:spcPct val="115000"/>
              </a:lnSpc>
            </a:pPr>
            <a:r>
              <a:rPr lang="en-US" b="1" dirty="0"/>
              <a:t>Total Annual Procurement (Rs L)</a:t>
            </a:r>
            <a:endParaRPr lang="en-US" b="1" dirty="0">
              <a:ea typeface="Times New Roman"/>
              <a:cs typeface="Times New Roman"/>
            </a:endParaRPr>
          </a:p>
        </p:txBody>
      </p:sp>
      <p:sp>
        <p:nvSpPr>
          <p:cNvPr id="15" name="Rectangle 14">
            <a:extLst>
              <a:ext uri="{FF2B5EF4-FFF2-40B4-BE49-F238E27FC236}">
                <a16:creationId xmlns="" xmlns:a16="http://schemas.microsoft.com/office/drawing/2014/main" id="{08C43131-CB81-3122-AE51-4CCBF2868742}"/>
              </a:ext>
            </a:extLst>
          </p:cNvPr>
          <p:cNvSpPr/>
          <p:nvPr/>
        </p:nvSpPr>
        <p:spPr>
          <a:xfrm>
            <a:off x="481506" y="4973846"/>
            <a:ext cx="2871603" cy="710707"/>
          </a:xfrm>
          <a:prstGeom prst="rect">
            <a:avLst/>
          </a:prstGeom>
        </p:spPr>
        <p:txBody>
          <a:bodyPr wrap="square">
            <a:spAutoFit/>
          </a:bodyPr>
          <a:lstStyle/>
          <a:p>
            <a:pPr>
              <a:lnSpc>
                <a:spcPct val="115000"/>
              </a:lnSpc>
            </a:pPr>
            <a:r>
              <a:rPr lang="en-US" b="1" dirty="0"/>
              <a:t>Annual Surgical Consumables Proc (Rs L)</a:t>
            </a:r>
            <a:endParaRPr lang="en-US" b="1" dirty="0">
              <a:ea typeface="Times New Roman"/>
              <a:cs typeface="Times New Roman"/>
            </a:endParaRPr>
          </a:p>
        </p:txBody>
      </p:sp>
      <p:sp>
        <p:nvSpPr>
          <p:cNvPr id="16" name="Rectangle 15">
            <a:extLst>
              <a:ext uri="{FF2B5EF4-FFF2-40B4-BE49-F238E27FC236}">
                <a16:creationId xmlns="" xmlns:a16="http://schemas.microsoft.com/office/drawing/2014/main" id="{488526FD-AE2B-7E64-14F7-E09F5B2F86CF}"/>
              </a:ext>
            </a:extLst>
          </p:cNvPr>
          <p:cNvSpPr/>
          <p:nvPr/>
        </p:nvSpPr>
        <p:spPr>
          <a:xfrm>
            <a:off x="3835473" y="3556610"/>
            <a:ext cx="907300" cy="392159"/>
          </a:xfrm>
          <a:prstGeom prst="rect">
            <a:avLst/>
          </a:prstGeom>
        </p:spPr>
        <p:txBody>
          <a:bodyPr wrap="none">
            <a:spAutoFit/>
          </a:bodyPr>
          <a:lstStyle/>
          <a:p>
            <a:pPr>
              <a:lnSpc>
                <a:spcPct val="115000"/>
              </a:lnSpc>
            </a:pPr>
            <a:r>
              <a:rPr lang="en-US" b="1" dirty="0"/>
              <a:t>71crore</a:t>
            </a:r>
            <a:endParaRPr lang="en-US" b="1" dirty="0">
              <a:ea typeface="Times New Roman"/>
              <a:cs typeface="Times New Roman"/>
            </a:endParaRPr>
          </a:p>
        </p:txBody>
      </p:sp>
      <p:sp>
        <p:nvSpPr>
          <p:cNvPr id="17" name="Rectangle 16">
            <a:extLst>
              <a:ext uri="{FF2B5EF4-FFF2-40B4-BE49-F238E27FC236}">
                <a16:creationId xmlns="" xmlns:a16="http://schemas.microsoft.com/office/drawing/2014/main" id="{40CF69FC-6DA6-B567-F6C0-4F74EA52D976}"/>
              </a:ext>
            </a:extLst>
          </p:cNvPr>
          <p:cNvSpPr/>
          <p:nvPr/>
        </p:nvSpPr>
        <p:spPr>
          <a:xfrm>
            <a:off x="3733070" y="4357319"/>
            <a:ext cx="1107676" cy="392159"/>
          </a:xfrm>
          <a:prstGeom prst="rect">
            <a:avLst/>
          </a:prstGeom>
        </p:spPr>
        <p:txBody>
          <a:bodyPr wrap="none">
            <a:spAutoFit/>
          </a:bodyPr>
          <a:lstStyle/>
          <a:p>
            <a:pPr>
              <a:lnSpc>
                <a:spcPct val="115000"/>
              </a:lnSpc>
            </a:pPr>
            <a:r>
              <a:rPr lang="en-US" b="1" dirty="0"/>
              <a:t>47.3Crore</a:t>
            </a:r>
            <a:endParaRPr lang="en-US" b="1" dirty="0">
              <a:ea typeface="Times New Roman"/>
              <a:cs typeface="Times New Roman"/>
            </a:endParaRPr>
          </a:p>
        </p:txBody>
      </p:sp>
      <p:sp>
        <p:nvSpPr>
          <p:cNvPr id="18" name="Rectangle 17">
            <a:extLst>
              <a:ext uri="{FF2B5EF4-FFF2-40B4-BE49-F238E27FC236}">
                <a16:creationId xmlns="" xmlns:a16="http://schemas.microsoft.com/office/drawing/2014/main" id="{B0BD09ED-015D-DE8B-8D2F-63DDFD6A644A}"/>
              </a:ext>
            </a:extLst>
          </p:cNvPr>
          <p:cNvSpPr/>
          <p:nvPr/>
        </p:nvSpPr>
        <p:spPr>
          <a:xfrm>
            <a:off x="3733070" y="5195912"/>
            <a:ext cx="932948" cy="392159"/>
          </a:xfrm>
          <a:prstGeom prst="rect">
            <a:avLst/>
          </a:prstGeom>
        </p:spPr>
        <p:txBody>
          <a:bodyPr wrap="none">
            <a:spAutoFit/>
          </a:bodyPr>
          <a:lstStyle/>
          <a:p>
            <a:pPr>
              <a:lnSpc>
                <a:spcPct val="115000"/>
              </a:lnSpc>
            </a:pPr>
            <a:r>
              <a:rPr lang="en-US" b="1" dirty="0"/>
              <a:t>71Crore</a:t>
            </a:r>
            <a:endParaRPr lang="en-US" b="1" dirty="0">
              <a:ea typeface="Times New Roman"/>
              <a:cs typeface="Times New Roman"/>
            </a:endParaRPr>
          </a:p>
        </p:txBody>
      </p:sp>
      <p:graphicFrame>
        <p:nvGraphicFramePr>
          <p:cNvPr id="23" name="Table 23">
            <a:extLst>
              <a:ext uri="{FF2B5EF4-FFF2-40B4-BE49-F238E27FC236}">
                <a16:creationId xmlns="" xmlns:a16="http://schemas.microsoft.com/office/drawing/2014/main" id="{9143C074-1489-D1CD-8690-E73FF8746747}"/>
              </a:ext>
            </a:extLst>
          </p:cNvPr>
          <p:cNvGraphicFramePr>
            <a:graphicFrameLocks noGrp="1"/>
          </p:cNvGraphicFramePr>
          <p:nvPr>
            <p:extLst>
              <p:ext uri="{D42A27DB-BD31-4B8C-83A1-F6EECF244321}">
                <p14:modId xmlns:p14="http://schemas.microsoft.com/office/powerpoint/2010/main" val="2353305547"/>
              </p:ext>
            </p:extLst>
          </p:nvPr>
        </p:nvGraphicFramePr>
        <p:xfrm>
          <a:off x="5410393" y="365760"/>
          <a:ext cx="6529058" cy="6087291"/>
        </p:xfrm>
        <a:graphic>
          <a:graphicData uri="http://schemas.openxmlformats.org/drawingml/2006/table">
            <a:tbl>
              <a:tblPr firstRow="1" bandRow="1">
                <a:tableStyleId>{5C22544A-7EE6-4342-B048-85BDC9FD1C3A}</a:tableStyleId>
              </a:tblPr>
              <a:tblGrid>
                <a:gridCol w="2628498">
                  <a:extLst>
                    <a:ext uri="{9D8B030D-6E8A-4147-A177-3AD203B41FA5}">
                      <a16:colId xmlns="" xmlns:a16="http://schemas.microsoft.com/office/drawing/2014/main" val="1894741996"/>
                    </a:ext>
                  </a:extLst>
                </a:gridCol>
                <a:gridCol w="1867989">
                  <a:extLst>
                    <a:ext uri="{9D8B030D-6E8A-4147-A177-3AD203B41FA5}">
                      <a16:colId xmlns="" xmlns:a16="http://schemas.microsoft.com/office/drawing/2014/main" val="3013590105"/>
                    </a:ext>
                  </a:extLst>
                </a:gridCol>
                <a:gridCol w="2032571">
                  <a:extLst>
                    <a:ext uri="{9D8B030D-6E8A-4147-A177-3AD203B41FA5}">
                      <a16:colId xmlns="" xmlns:a16="http://schemas.microsoft.com/office/drawing/2014/main" val="4214305837"/>
                    </a:ext>
                  </a:extLst>
                </a:gridCol>
              </a:tblGrid>
              <a:tr h="509451">
                <a:tc grid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246289722"/>
                  </a:ext>
                </a:extLst>
              </a:tr>
              <a:tr h="7707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59268816"/>
                  </a:ext>
                </a:extLst>
              </a:tr>
              <a:tr h="7576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4036259"/>
                  </a:ext>
                </a:extLst>
              </a:tr>
              <a:tr h="9013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64193992"/>
                  </a:ext>
                </a:extLst>
              </a:tr>
              <a:tr h="4180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35135226"/>
                  </a:ext>
                </a:extLst>
              </a:tr>
              <a:tr h="3918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08653132"/>
                  </a:ext>
                </a:extLst>
              </a:tr>
              <a:tr h="43107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5196349"/>
                  </a:ext>
                </a:extLst>
              </a:tr>
              <a:tr h="3788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18095978"/>
                  </a:ext>
                </a:extLst>
              </a:tr>
              <a:tr h="3918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58600446"/>
                  </a:ext>
                </a:extLst>
              </a:tr>
              <a:tr h="2090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3617799"/>
                  </a:ext>
                </a:extLst>
              </a:tr>
              <a:tr h="7707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54626504"/>
                  </a:ext>
                </a:extLst>
              </a:tr>
            </a:tbl>
          </a:graphicData>
        </a:graphic>
      </p:graphicFrame>
      <p:sp>
        <p:nvSpPr>
          <p:cNvPr id="25" name="TextBox 24">
            <a:extLst>
              <a:ext uri="{FF2B5EF4-FFF2-40B4-BE49-F238E27FC236}">
                <a16:creationId xmlns="" xmlns:a16="http://schemas.microsoft.com/office/drawing/2014/main" id="{701E8F0A-3A6B-E25E-19F5-B1FFD290CDD8}"/>
              </a:ext>
            </a:extLst>
          </p:cNvPr>
          <p:cNvSpPr txBox="1"/>
          <p:nvPr/>
        </p:nvSpPr>
        <p:spPr>
          <a:xfrm>
            <a:off x="6832600" y="424820"/>
            <a:ext cx="3556000" cy="369332"/>
          </a:xfrm>
          <a:prstGeom prst="rect">
            <a:avLst/>
          </a:prstGeom>
          <a:noFill/>
        </p:spPr>
        <p:txBody>
          <a:bodyPr wrap="square" rtlCol="0">
            <a:spAutoFit/>
          </a:bodyPr>
          <a:lstStyle/>
          <a:p>
            <a:pPr algn="ctr"/>
            <a:r>
              <a:rPr lang="en-US" dirty="0">
                <a:solidFill>
                  <a:schemeClr val="bg1"/>
                </a:solidFill>
              </a:rPr>
              <a:t>Metro Heart Hospital, Noida</a:t>
            </a:r>
          </a:p>
        </p:txBody>
      </p:sp>
      <p:sp>
        <p:nvSpPr>
          <p:cNvPr id="26" name="Rectangle 25">
            <a:extLst>
              <a:ext uri="{FF2B5EF4-FFF2-40B4-BE49-F238E27FC236}">
                <a16:creationId xmlns="" xmlns:a16="http://schemas.microsoft.com/office/drawing/2014/main" id="{F5B0A0D1-7919-2B3D-7BEB-C38CA6662C3D}"/>
              </a:ext>
            </a:extLst>
          </p:cNvPr>
          <p:cNvSpPr/>
          <p:nvPr/>
        </p:nvSpPr>
        <p:spPr>
          <a:xfrm>
            <a:off x="5452204" y="935959"/>
            <a:ext cx="2628361" cy="646331"/>
          </a:xfrm>
          <a:prstGeom prst="rect">
            <a:avLst/>
          </a:prstGeom>
        </p:spPr>
        <p:txBody>
          <a:bodyPr wrap="square">
            <a:spAutoFit/>
          </a:bodyPr>
          <a:lstStyle/>
          <a:p>
            <a:r>
              <a:rPr lang="en-US" dirty="0"/>
              <a:t>Approx. Hops. Investment in Covid 19 (Rs L)</a:t>
            </a:r>
            <a:endParaRPr lang="en-US" dirty="0">
              <a:ea typeface="Times New Roman"/>
              <a:cs typeface="Times New Roman"/>
            </a:endParaRPr>
          </a:p>
        </p:txBody>
      </p:sp>
      <p:sp>
        <p:nvSpPr>
          <p:cNvPr id="27" name="Rectangle 26">
            <a:extLst>
              <a:ext uri="{FF2B5EF4-FFF2-40B4-BE49-F238E27FC236}">
                <a16:creationId xmlns="" xmlns:a16="http://schemas.microsoft.com/office/drawing/2014/main" id="{7F2581D8-2D1F-0582-F69B-51E5B35DDC71}"/>
              </a:ext>
            </a:extLst>
          </p:cNvPr>
          <p:cNvSpPr/>
          <p:nvPr/>
        </p:nvSpPr>
        <p:spPr>
          <a:xfrm>
            <a:off x="8577185" y="966456"/>
            <a:ext cx="2754086" cy="369332"/>
          </a:xfrm>
          <a:prstGeom prst="rect">
            <a:avLst/>
          </a:prstGeom>
        </p:spPr>
        <p:txBody>
          <a:bodyPr wrap="square">
            <a:spAutoFit/>
          </a:bodyPr>
          <a:lstStyle/>
          <a:p>
            <a:r>
              <a:rPr lang="en-US" dirty="0"/>
              <a:t>More than 50 Crore annual</a:t>
            </a:r>
            <a:endParaRPr lang="en-US" dirty="0">
              <a:ea typeface="Times New Roman"/>
              <a:cs typeface="Times New Roman"/>
            </a:endParaRPr>
          </a:p>
        </p:txBody>
      </p:sp>
      <p:sp>
        <p:nvSpPr>
          <p:cNvPr id="28" name="Rectangle 27">
            <a:extLst>
              <a:ext uri="{FF2B5EF4-FFF2-40B4-BE49-F238E27FC236}">
                <a16:creationId xmlns="" xmlns:a16="http://schemas.microsoft.com/office/drawing/2014/main" id="{610E02B7-F784-52FC-2F03-823E55D26DE8}"/>
              </a:ext>
            </a:extLst>
          </p:cNvPr>
          <p:cNvSpPr/>
          <p:nvPr/>
        </p:nvSpPr>
        <p:spPr>
          <a:xfrm>
            <a:off x="5422035" y="1722959"/>
            <a:ext cx="2658530" cy="646331"/>
          </a:xfrm>
          <a:prstGeom prst="rect">
            <a:avLst/>
          </a:prstGeom>
        </p:spPr>
        <p:txBody>
          <a:bodyPr wrap="square">
            <a:spAutoFit/>
          </a:bodyPr>
          <a:lstStyle/>
          <a:p>
            <a:r>
              <a:rPr lang="en-US" dirty="0"/>
              <a:t>Total Annual Procurement (Rs L)</a:t>
            </a:r>
            <a:endParaRPr lang="en-US" dirty="0">
              <a:ea typeface="Times New Roman"/>
              <a:cs typeface="Times New Roman"/>
            </a:endParaRPr>
          </a:p>
        </p:txBody>
      </p:sp>
      <p:sp>
        <p:nvSpPr>
          <p:cNvPr id="29" name="Rectangle 28">
            <a:extLst>
              <a:ext uri="{FF2B5EF4-FFF2-40B4-BE49-F238E27FC236}">
                <a16:creationId xmlns="" xmlns:a16="http://schemas.microsoft.com/office/drawing/2014/main" id="{C237BC3A-0106-EC3D-E08F-15A47B3E60FC}"/>
              </a:ext>
            </a:extLst>
          </p:cNvPr>
          <p:cNvSpPr/>
          <p:nvPr/>
        </p:nvSpPr>
        <p:spPr>
          <a:xfrm>
            <a:off x="9450017" y="1821869"/>
            <a:ext cx="907300" cy="392159"/>
          </a:xfrm>
          <a:prstGeom prst="rect">
            <a:avLst/>
          </a:prstGeom>
        </p:spPr>
        <p:txBody>
          <a:bodyPr wrap="none">
            <a:spAutoFit/>
          </a:bodyPr>
          <a:lstStyle/>
          <a:p>
            <a:pPr>
              <a:lnSpc>
                <a:spcPct val="115000"/>
              </a:lnSpc>
            </a:pPr>
            <a:r>
              <a:rPr lang="en-US" dirty="0"/>
              <a:t>21crore</a:t>
            </a:r>
            <a:endParaRPr lang="en-US" dirty="0">
              <a:ea typeface="Times New Roman"/>
              <a:cs typeface="Times New Roman"/>
            </a:endParaRPr>
          </a:p>
        </p:txBody>
      </p:sp>
      <p:sp>
        <p:nvSpPr>
          <p:cNvPr id="30" name="Rectangle 29">
            <a:extLst>
              <a:ext uri="{FF2B5EF4-FFF2-40B4-BE49-F238E27FC236}">
                <a16:creationId xmlns="" xmlns:a16="http://schemas.microsoft.com/office/drawing/2014/main" id="{1CF10425-C6E7-5220-C338-8CE51B29F085}"/>
              </a:ext>
            </a:extLst>
          </p:cNvPr>
          <p:cNvSpPr/>
          <p:nvPr/>
        </p:nvSpPr>
        <p:spPr>
          <a:xfrm>
            <a:off x="5865888" y="2673151"/>
            <a:ext cx="1657826" cy="358881"/>
          </a:xfrm>
          <a:prstGeom prst="rect">
            <a:avLst/>
          </a:prstGeom>
        </p:spPr>
        <p:txBody>
          <a:bodyPr wrap="none">
            <a:spAutoFit/>
          </a:bodyPr>
          <a:lstStyle/>
          <a:p>
            <a:pPr>
              <a:lnSpc>
                <a:spcPct val="115000"/>
              </a:lnSpc>
            </a:pPr>
            <a:r>
              <a:rPr lang="en-US" sz="1600" b="1" dirty="0"/>
              <a:t>Product Category</a:t>
            </a:r>
            <a:endParaRPr lang="en-US" sz="1600" b="1" dirty="0">
              <a:ea typeface="Times New Roman"/>
              <a:cs typeface="Times New Roman"/>
            </a:endParaRPr>
          </a:p>
        </p:txBody>
      </p:sp>
      <p:sp>
        <p:nvSpPr>
          <p:cNvPr id="31" name="Rectangle 30">
            <a:extLst>
              <a:ext uri="{FF2B5EF4-FFF2-40B4-BE49-F238E27FC236}">
                <a16:creationId xmlns="" xmlns:a16="http://schemas.microsoft.com/office/drawing/2014/main" id="{E8C6E7D6-1A7F-8066-3E20-A585A466F400}"/>
              </a:ext>
            </a:extLst>
          </p:cNvPr>
          <p:cNvSpPr/>
          <p:nvPr/>
        </p:nvSpPr>
        <p:spPr>
          <a:xfrm>
            <a:off x="7962051" y="2518504"/>
            <a:ext cx="2020149" cy="584775"/>
          </a:xfrm>
          <a:prstGeom prst="rect">
            <a:avLst/>
          </a:prstGeom>
        </p:spPr>
        <p:txBody>
          <a:bodyPr wrap="square">
            <a:spAutoFit/>
          </a:bodyPr>
          <a:lstStyle/>
          <a:p>
            <a:pPr algn="ctr"/>
            <a:r>
              <a:rPr lang="en-US" sz="1600" b="1" dirty="0"/>
              <a:t>Purchase Value </a:t>
            </a:r>
          </a:p>
          <a:p>
            <a:pPr algn="ctr"/>
            <a:r>
              <a:rPr lang="en-US" sz="1600" b="1" dirty="0"/>
              <a:t>Per month (In Rs L)</a:t>
            </a:r>
            <a:endParaRPr lang="en-US" sz="1600" b="1" dirty="0">
              <a:ea typeface="Times New Roman"/>
              <a:cs typeface="Times New Roman"/>
            </a:endParaRPr>
          </a:p>
        </p:txBody>
      </p:sp>
      <p:sp>
        <p:nvSpPr>
          <p:cNvPr id="32" name="Rectangle 31">
            <a:extLst>
              <a:ext uri="{FF2B5EF4-FFF2-40B4-BE49-F238E27FC236}">
                <a16:creationId xmlns="" xmlns:a16="http://schemas.microsoft.com/office/drawing/2014/main" id="{7822B80E-4669-0BFC-46EA-3DDE0B51EF88}"/>
              </a:ext>
            </a:extLst>
          </p:cNvPr>
          <p:cNvSpPr/>
          <p:nvPr/>
        </p:nvSpPr>
        <p:spPr>
          <a:xfrm>
            <a:off x="9982200" y="2415538"/>
            <a:ext cx="1890883" cy="830997"/>
          </a:xfrm>
          <a:prstGeom prst="rect">
            <a:avLst/>
          </a:prstGeom>
        </p:spPr>
        <p:txBody>
          <a:bodyPr wrap="square">
            <a:spAutoFit/>
          </a:bodyPr>
          <a:lstStyle/>
          <a:p>
            <a:pPr algn="ctr"/>
            <a:r>
              <a:rPr lang="en-US" sz="1600" b="1" dirty="0"/>
              <a:t>Purchase Value - Before Covid Per month (In Rs L)</a:t>
            </a:r>
            <a:endParaRPr lang="en-US" sz="1600" b="1" dirty="0">
              <a:ea typeface="Times New Roman"/>
              <a:cs typeface="Times New Roman"/>
            </a:endParaRPr>
          </a:p>
        </p:txBody>
      </p:sp>
      <p:sp>
        <p:nvSpPr>
          <p:cNvPr id="33" name="Rectangle 32">
            <a:extLst>
              <a:ext uri="{FF2B5EF4-FFF2-40B4-BE49-F238E27FC236}">
                <a16:creationId xmlns="" xmlns:a16="http://schemas.microsoft.com/office/drawing/2014/main" id="{3F187BDC-8831-2BCE-5FD9-1FE9587F7A65}"/>
              </a:ext>
            </a:extLst>
          </p:cNvPr>
          <p:cNvSpPr/>
          <p:nvPr/>
        </p:nvSpPr>
        <p:spPr>
          <a:xfrm>
            <a:off x="6276050" y="3305682"/>
            <a:ext cx="811376" cy="392159"/>
          </a:xfrm>
          <a:prstGeom prst="rect">
            <a:avLst/>
          </a:prstGeom>
        </p:spPr>
        <p:txBody>
          <a:bodyPr wrap="none">
            <a:spAutoFit/>
          </a:bodyPr>
          <a:lstStyle/>
          <a:p>
            <a:pPr>
              <a:lnSpc>
                <a:spcPct val="115000"/>
              </a:lnSpc>
            </a:pPr>
            <a:r>
              <a:rPr lang="en-US" dirty="0"/>
              <a:t>Gloves</a:t>
            </a:r>
            <a:endParaRPr lang="en-US" dirty="0">
              <a:ea typeface="Times New Roman"/>
              <a:cs typeface="Times New Roman"/>
            </a:endParaRPr>
          </a:p>
        </p:txBody>
      </p:sp>
      <p:sp>
        <p:nvSpPr>
          <p:cNvPr id="34" name="Rectangle 33">
            <a:extLst>
              <a:ext uri="{FF2B5EF4-FFF2-40B4-BE49-F238E27FC236}">
                <a16:creationId xmlns="" xmlns:a16="http://schemas.microsoft.com/office/drawing/2014/main" id="{2AE6C692-A62B-3A1C-ACA1-E7B5DDBEAAB7}"/>
              </a:ext>
            </a:extLst>
          </p:cNvPr>
          <p:cNvSpPr/>
          <p:nvPr/>
        </p:nvSpPr>
        <p:spPr>
          <a:xfrm>
            <a:off x="8544976" y="3317095"/>
            <a:ext cx="886781" cy="369332"/>
          </a:xfrm>
          <a:prstGeom prst="rect">
            <a:avLst/>
          </a:prstGeom>
        </p:spPr>
        <p:txBody>
          <a:bodyPr wrap="none">
            <a:spAutoFit/>
          </a:bodyPr>
          <a:lstStyle/>
          <a:p>
            <a:r>
              <a:rPr lang="en-US" dirty="0"/>
              <a:t>450000</a:t>
            </a:r>
          </a:p>
        </p:txBody>
      </p:sp>
      <p:sp>
        <p:nvSpPr>
          <p:cNvPr id="35" name="Rectangle 34">
            <a:extLst>
              <a:ext uri="{FF2B5EF4-FFF2-40B4-BE49-F238E27FC236}">
                <a16:creationId xmlns="" xmlns:a16="http://schemas.microsoft.com/office/drawing/2014/main" id="{3B873ECC-726A-CAC5-F6A8-A9BAD0C47A04}"/>
              </a:ext>
            </a:extLst>
          </p:cNvPr>
          <p:cNvSpPr/>
          <p:nvPr/>
        </p:nvSpPr>
        <p:spPr>
          <a:xfrm>
            <a:off x="10464827" y="3341572"/>
            <a:ext cx="886781" cy="369332"/>
          </a:xfrm>
          <a:prstGeom prst="rect">
            <a:avLst/>
          </a:prstGeom>
        </p:spPr>
        <p:txBody>
          <a:bodyPr wrap="none">
            <a:spAutoFit/>
          </a:bodyPr>
          <a:lstStyle/>
          <a:p>
            <a:r>
              <a:rPr lang="en-US" dirty="0"/>
              <a:t>450000</a:t>
            </a:r>
          </a:p>
        </p:txBody>
      </p:sp>
      <p:sp>
        <p:nvSpPr>
          <p:cNvPr id="36" name="Rectangle 35">
            <a:extLst>
              <a:ext uri="{FF2B5EF4-FFF2-40B4-BE49-F238E27FC236}">
                <a16:creationId xmlns="" xmlns:a16="http://schemas.microsoft.com/office/drawing/2014/main" id="{36E978F3-0986-572B-5C56-A1197F7A281B}"/>
              </a:ext>
            </a:extLst>
          </p:cNvPr>
          <p:cNvSpPr/>
          <p:nvPr/>
        </p:nvSpPr>
        <p:spPr>
          <a:xfrm>
            <a:off x="6202248" y="3728030"/>
            <a:ext cx="958980" cy="392159"/>
          </a:xfrm>
          <a:prstGeom prst="rect">
            <a:avLst/>
          </a:prstGeom>
        </p:spPr>
        <p:txBody>
          <a:bodyPr wrap="none">
            <a:spAutoFit/>
          </a:bodyPr>
          <a:lstStyle/>
          <a:p>
            <a:pPr>
              <a:lnSpc>
                <a:spcPct val="115000"/>
              </a:lnSpc>
            </a:pPr>
            <a:r>
              <a:rPr lang="en-US" dirty="0"/>
              <a:t>Syringes</a:t>
            </a:r>
            <a:endParaRPr lang="en-US" dirty="0">
              <a:ea typeface="Times New Roman"/>
              <a:cs typeface="Times New Roman"/>
            </a:endParaRPr>
          </a:p>
        </p:txBody>
      </p:sp>
      <p:sp>
        <p:nvSpPr>
          <p:cNvPr id="37" name="Rectangle 36">
            <a:extLst>
              <a:ext uri="{FF2B5EF4-FFF2-40B4-BE49-F238E27FC236}">
                <a16:creationId xmlns="" xmlns:a16="http://schemas.microsoft.com/office/drawing/2014/main" id="{0C670BC1-319A-11CC-5F4F-77B072573F24}"/>
              </a:ext>
            </a:extLst>
          </p:cNvPr>
          <p:cNvSpPr/>
          <p:nvPr/>
        </p:nvSpPr>
        <p:spPr>
          <a:xfrm>
            <a:off x="8522112" y="3750857"/>
            <a:ext cx="886781" cy="369332"/>
          </a:xfrm>
          <a:prstGeom prst="rect">
            <a:avLst/>
          </a:prstGeom>
        </p:spPr>
        <p:txBody>
          <a:bodyPr wrap="none">
            <a:spAutoFit/>
          </a:bodyPr>
          <a:lstStyle/>
          <a:p>
            <a:r>
              <a:rPr lang="en-US" dirty="0"/>
              <a:t>300000</a:t>
            </a:r>
          </a:p>
        </p:txBody>
      </p:sp>
      <p:sp>
        <p:nvSpPr>
          <p:cNvPr id="38" name="Rectangle 37">
            <a:extLst>
              <a:ext uri="{FF2B5EF4-FFF2-40B4-BE49-F238E27FC236}">
                <a16:creationId xmlns="" xmlns:a16="http://schemas.microsoft.com/office/drawing/2014/main" id="{1AC849C2-2813-13DD-29CF-A5720BAA9FF7}"/>
              </a:ext>
            </a:extLst>
          </p:cNvPr>
          <p:cNvSpPr/>
          <p:nvPr/>
        </p:nvSpPr>
        <p:spPr>
          <a:xfrm>
            <a:off x="10477890" y="3728030"/>
            <a:ext cx="886781" cy="392159"/>
          </a:xfrm>
          <a:prstGeom prst="rect">
            <a:avLst/>
          </a:prstGeom>
        </p:spPr>
        <p:txBody>
          <a:bodyPr wrap="none">
            <a:spAutoFit/>
          </a:bodyPr>
          <a:lstStyle/>
          <a:p>
            <a:pPr>
              <a:lnSpc>
                <a:spcPct val="115000"/>
              </a:lnSpc>
            </a:pPr>
            <a:r>
              <a:rPr lang="en-US" dirty="0"/>
              <a:t>250000</a:t>
            </a:r>
            <a:endParaRPr lang="en-US" dirty="0">
              <a:ea typeface="Times New Roman"/>
              <a:cs typeface="Times New Roman"/>
            </a:endParaRPr>
          </a:p>
        </p:txBody>
      </p:sp>
      <p:sp>
        <p:nvSpPr>
          <p:cNvPr id="39" name="Rectangle 38">
            <a:extLst>
              <a:ext uri="{FF2B5EF4-FFF2-40B4-BE49-F238E27FC236}">
                <a16:creationId xmlns="" xmlns:a16="http://schemas.microsoft.com/office/drawing/2014/main" id="{6AEB4537-7684-F9BC-DC76-63C226FD4D9B}"/>
              </a:ext>
            </a:extLst>
          </p:cNvPr>
          <p:cNvSpPr/>
          <p:nvPr/>
        </p:nvSpPr>
        <p:spPr>
          <a:xfrm>
            <a:off x="8522112" y="4145433"/>
            <a:ext cx="886781" cy="369332"/>
          </a:xfrm>
          <a:prstGeom prst="rect">
            <a:avLst/>
          </a:prstGeom>
        </p:spPr>
        <p:txBody>
          <a:bodyPr wrap="none">
            <a:spAutoFit/>
          </a:bodyPr>
          <a:lstStyle/>
          <a:p>
            <a:r>
              <a:rPr lang="en-US" dirty="0"/>
              <a:t>910000</a:t>
            </a:r>
          </a:p>
        </p:txBody>
      </p:sp>
      <p:sp>
        <p:nvSpPr>
          <p:cNvPr id="40" name="Rectangle 39">
            <a:extLst>
              <a:ext uri="{FF2B5EF4-FFF2-40B4-BE49-F238E27FC236}">
                <a16:creationId xmlns="" xmlns:a16="http://schemas.microsoft.com/office/drawing/2014/main" id="{82AADE04-6A29-7D91-CA51-3E1C74370B05}"/>
              </a:ext>
            </a:extLst>
          </p:cNvPr>
          <p:cNvSpPr/>
          <p:nvPr/>
        </p:nvSpPr>
        <p:spPr>
          <a:xfrm>
            <a:off x="10474884" y="4147355"/>
            <a:ext cx="886781" cy="369332"/>
          </a:xfrm>
          <a:prstGeom prst="rect">
            <a:avLst/>
          </a:prstGeom>
        </p:spPr>
        <p:txBody>
          <a:bodyPr wrap="none">
            <a:spAutoFit/>
          </a:bodyPr>
          <a:lstStyle/>
          <a:p>
            <a:r>
              <a:rPr lang="en-US" dirty="0"/>
              <a:t>910000</a:t>
            </a:r>
          </a:p>
        </p:txBody>
      </p:sp>
      <p:sp>
        <p:nvSpPr>
          <p:cNvPr id="41" name="Rectangle 40">
            <a:extLst>
              <a:ext uri="{FF2B5EF4-FFF2-40B4-BE49-F238E27FC236}">
                <a16:creationId xmlns="" xmlns:a16="http://schemas.microsoft.com/office/drawing/2014/main" id="{0B6F442B-5A43-8AE8-B83D-331F679B9C15}"/>
              </a:ext>
            </a:extLst>
          </p:cNvPr>
          <p:cNvSpPr/>
          <p:nvPr/>
        </p:nvSpPr>
        <p:spPr>
          <a:xfrm>
            <a:off x="6202248" y="4124621"/>
            <a:ext cx="947695" cy="392159"/>
          </a:xfrm>
          <a:prstGeom prst="rect">
            <a:avLst/>
          </a:prstGeom>
        </p:spPr>
        <p:txBody>
          <a:bodyPr wrap="none">
            <a:spAutoFit/>
          </a:bodyPr>
          <a:lstStyle/>
          <a:p>
            <a:pPr>
              <a:lnSpc>
                <a:spcPct val="115000"/>
              </a:lnSpc>
            </a:pPr>
            <a:r>
              <a:rPr lang="en-US" dirty="0"/>
              <a:t>Cannula</a:t>
            </a:r>
            <a:endParaRPr lang="en-US" dirty="0">
              <a:ea typeface="Times New Roman"/>
              <a:cs typeface="Times New Roman"/>
            </a:endParaRPr>
          </a:p>
        </p:txBody>
      </p:sp>
      <p:sp>
        <p:nvSpPr>
          <p:cNvPr id="42" name="Rectangle 41">
            <a:extLst>
              <a:ext uri="{FF2B5EF4-FFF2-40B4-BE49-F238E27FC236}">
                <a16:creationId xmlns="" xmlns:a16="http://schemas.microsoft.com/office/drawing/2014/main" id="{11EE3B07-A18C-D30D-B36E-D4F08A2769A2}"/>
              </a:ext>
            </a:extLst>
          </p:cNvPr>
          <p:cNvSpPr/>
          <p:nvPr/>
        </p:nvSpPr>
        <p:spPr>
          <a:xfrm>
            <a:off x="6005298" y="4539833"/>
            <a:ext cx="1365117" cy="392159"/>
          </a:xfrm>
          <a:prstGeom prst="rect">
            <a:avLst/>
          </a:prstGeom>
        </p:spPr>
        <p:txBody>
          <a:bodyPr wrap="none">
            <a:spAutoFit/>
          </a:bodyPr>
          <a:lstStyle/>
          <a:p>
            <a:pPr>
              <a:lnSpc>
                <a:spcPct val="115000"/>
              </a:lnSpc>
            </a:pPr>
            <a:r>
              <a:rPr lang="en-US" dirty="0"/>
              <a:t>Infusion sets</a:t>
            </a:r>
            <a:endParaRPr lang="en-US" dirty="0">
              <a:ea typeface="Times New Roman"/>
              <a:cs typeface="Times New Roman"/>
            </a:endParaRPr>
          </a:p>
        </p:txBody>
      </p:sp>
      <p:sp>
        <p:nvSpPr>
          <p:cNvPr id="43" name="Rectangle 42">
            <a:extLst>
              <a:ext uri="{FF2B5EF4-FFF2-40B4-BE49-F238E27FC236}">
                <a16:creationId xmlns="" xmlns:a16="http://schemas.microsoft.com/office/drawing/2014/main" id="{748E5242-9623-3E6A-0527-F2290836E33F}"/>
              </a:ext>
            </a:extLst>
          </p:cNvPr>
          <p:cNvSpPr/>
          <p:nvPr/>
        </p:nvSpPr>
        <p:spPr>
          <a:xfrm>
            <a:off x="6290337" y="4928230"/>
            <a:ext cx="774058" cy="392159"/>
          </a:xfrm>
          <a:prstGeom prst="rect">
            <a:avLst/>
          </a:prstGeom>
        </p:spPr>
        <p:txBody>
          <a:bodyPr wrap="none">
            <a:spAutoFit/>
          </a:bodyPr>
          <a:lstStyle/>
          <a:p>
            <a:pPr>
              <a:lnSpc>
                <a:spcPct val="115000"/>
              </a:lnSpc>
            </a:pPr>
            <a:r>
              <a:rPr lang="en-US" dirty="0"/>
              <a:t>Masks</a:t>
            </a:r>
            <a:endParaRPr lang="en-US" dirty="0">
              <a:ea typeface="Times New Roman"/>
              <a:cs typeface="Times New Roman"/>
            </a:endParaRPr>
          </a:p>
        </p:txBody>
      </p:sp>
      <p:sp>
        <p:nvSpPr>
          <p:cNvPr id="44" name="Rectangle 43">
            <a:extLst>
              <a:ext uri="{FF2B5EF4-FFF2-40B4-BE49-F238E27FC236}">
                <a16:creationId xmlns="" xmlns:a16="http://schemas.microsoft.com/office/drawing/2014/main" id="{2E8A9B7A-91B8-AD4B-F227-AA1EEE8FB762}"/>
              </a:ext>
            </a:extLst>
          </p:cNvPr>
          <p:cNvSpPr/>
          <p:nvPr/>
        </p:nvSpPr>
        <p:spPr>
          <a:xfrm>
            <a:off x="8521249" y="4575846"/>
            <a:ext cx="886781" cy="369332"/>
          </a:xfrm>
          <a:prstGeom prst="rect">
            <a:avLst/>
          </a:prstGeom>
        </p:spPr>
        <p:txBody>
          <a:bodyPr wrap="none">
            <a:spAutoFit/>
          </a:bodyPr>
          <a:lstStyle/>
          <a:p>
            <a:r>
              <a:rPr lang="en-US" dirty="0"/>
              <a:t>130000</a:t>
            </a:r>
          </a:p>
        </p:txBody>
      </p:sp>
      <p:sp>
        <p:nvSpPr>
          <p:cNvPr id="45" name="Rectangle 44">
            <a:extLst>
              <a:ext uri="{FF2B5EF4-FFF2-40B4-BE49-F238E27FC236}">
                <a16:creationId xmlns="" xmlns:a16="http://schemas.microsoft.com/office/drawing/2014/main" id="{88873C44-FE25-74C4-5C0D-2141A91ED43D}"/>
              </a:ext>
            </a:extLst>
          </p:cNvPr>
          <p:cNvSpPr/>
          <p:nvPr/>
        </p:nvSpPr>
        <p:spPr>
          <a:xfrm>
            <a:off x="10474883" y="4552103"/>
            <a:ext cx="886781" cy="392159"/>
          </a:xfrm>
          <a:prstGeom prst="rect">
            <a:avLst/>
          </a:prstGeom>
        </p:spPr>
        <p:txBody>
          <a:bodyPr wrap="none">
            <a:spAutoFit/>
          </a:bodyPr>
          <a:lstStyle/>
          <a:p>
            <a:pPr>
              <a:lnSpc>
                <a:spcPct val="115000"/>
              </a:lnSpc>
            </a:pPr>
            <a:r>
              <a:rPr lang="en-US" dirty="0"/>
              <a:t>100000</a:t>
            </a:r>
            <a:endParaRPr lang="en-US" dirty="0">
              <a:ea typeface="Times New Roman"/>
              <a:cs typeface="Times New Roman"/>
            </a:endParaRPr>
          </a:p>
        </p:txBody>
      </p:sp>
      <p:sp>
        <p:nvSpPr>
          <p:cNvPr id="46" name="Rectangle 45">
            <a:extLst>
              <a:ext uri="{FF2B5EF4-FFF2-40B4-BE49-F238E27FC236}">
                <a16:creationId xmlns="" xmlns:a16="http://schemas.microsoft.com/office/drawing/2014/main" id="{F1ED88DD-108B-7833-6482-DBD2D4EBB3EF}"/>
              </a:ext>
            </a:extLst>
          </p:cNvPr>
          <p:cNvSpPr/>
          <p:nvPr/>
        </p:nvSpPr>
        <p:spPr>
          <a:xfrm>
            <a:off x="8573087" y="4918136"/>
            <a:ext cx="769762" cy="392159"/>
          </a:xfrm>
          <a:prstGeom prst="rect">
            <a:avLst/>
          </a:prstGeom>
        </p:spPr>
        <p:txBody>
          <a:bodyPr wrap="none">
            <a:spAutoFit/>
          </a:bodyPr>
          <a:lstStyle/>
          <a:p>
            <a:pPr algn="r">
              <a:lnSpc>
                <a:spcPct val="115000"/>
              </a:lnSpc>
              <a:spcAft>
                <a:spcPts val="1000"/>
              </a:spcAft>
            </a:pPr>
            <a:r>
              <a:rPr lang="en-US" dirty="0"/>
              <a:t>40000</a:t>
            </a:r>
            <a:endParaRPr lang="en-US" dirty="0">
              <a:ea typeface="Times New Roman"/>
              <a:cs typeface="Times New Roman"/>
            </a:endParaRPr>
          </a:p>
        </p:txBody>
      </p:sp>
      <p:sp>
        <p:nvSpPr>
          <p:cNvPr id="47" name="Rectangle 46">
            <a:extLst>
              <a:ext uri="{FF2B5EF4-FFF2-40B4-BE49-F238E27FC236}">
                <a16:creationId xmlns="" xmlns:a16="http://schemas.microsoft.com/office/drawing/2014/main" id="{491BB5BF-E6A9-D6D2-1DE0-48D0155B1B78}"/>
              </a:ext>
            </a:extLst>
          </p:cNvPr>
          <p:cNvSpPr/>
          <p:nvPr/>
        </p:nvSpPr>
        <p:spPr>
          <a:xfrm>
            <a:off x="10530142" y="4924253"/>
            <a:ext cx="769762" cy="392159"/>
          </a:xfrm>
          <a:prstGeom prst="rect">
            <a:avLst/>
          </a:prstGeom>
        </p:spPr>
        <p:txBody>
          <a:bodyPr wrap="none">
            <a:spAutoFit/>
          </a:bodyPr>
          <a:lstStyle/>
          <a:p>
            <a:pPr algn="r">
              <a:lnSpc>
                <a:spcPct val="115000"/>
              </a:lnSpc>
              <a:spcAft>
                <a:spcPts val="1000"/>
              </a:spcAft>
            </a:pPr>
            <a:r>
              <a:rPr lang="en-US" dirty="0"/>
              <a:t>40000</a:t>
            </a:r>
            <a:endParaRPr lang="en-US" dirty="0">
              <a:ea typeface="Times New Roman"/>
              <a:cs typeface="Times New Roman"/>
            </a:endParaRPr>
          </a:p>
        </p:txBody>
      </p:sp>
      <p:sp>
        <p:nvSpPr>
          <p:cNvPr id="48" name="Rectangle 47">
            <a:extLst>
              <a:ext uri="{FF2B5EF4-FFF2-40B4-BE49-F238E27FC236}">
                <a16:creationId xmlns="" xmlns:a16="http://schemas.microsoft.com/office/drawing/2014/main" id="{1210ADFE-34CA-A61F-AA5E-DAA7B147C31E}"/>
              </a:ext>
            </a:extLst>
          </p:cNvPr>
          <p:cNvSpPr/>
          <p:nvPr/>
        </p:nvSpPr>
        <p:spPr>
          <a:xfrm>
            <a:off x="6267677" y="5297752"/>
            <a:ext cx="840358" cy="392159"/>
          </a:xfrm>
          <a:prstGeom prst="rect">
            <a:avLst/>
          </a:prstGeom>
        </p:spPr>
        <p:txBody>
          <a:bodyPr wrap="none">
            <a:spAutoFit/>
          </a:bodyPr>
          <a:lstStyle/>
          <a:p>
            <a:pPr>
              <a:lnSpc>
                <a:spcPct val="115000"/>
              </a:lnSpc>
            </a:pPr>
            <a:r>
              <a:rPr lang="en-US" dirty="0"/>
              <a:t>Drapes</a:t>
            </a:r>
            <a:endParaRPr lang="en-US" dirty="0">
              <a:ea typeface="Times New Roman"/>
              <a:cs typeface="Times New Roman"/>
            </a:endParaRPr>
          </a:p>
        </p:txBody>
      </p:sp>
      <p:sp>
        <p:nvSpPr>
          <p:cNvPr id="49" name="Rectangle 48">
            <a:extLst>
              <a:ext uri="{FF2B5EF4-FFF2-40B4-BE49-F238E27FC236}">
                <a16:creationId xmlns="" xmlns:a16="http://schemas.microsoft.com/office/drawing/2014/main" id="{229B7503-6672-19CA-4386-550273B1030A}"/>
              </a:ext>
            </a:extLst>
          </p:cNvPr>
          <p:cNvSpPr/>
          <p:nvPr/>
        </p:nvSpPr>
        <p:spPr>
          <a:xfrm>
            <a:off x="8571269" y="5297095"/>
            <a:ext cx="769762" cy="392159"/>
          </a:xfrm>
          <a:prstGeom prst="rect">
            <a:avLst/>
          </a:prstGeom>
        </p:spPr>
        <p:txBody>
          <a:bodyPr wrap="none">
            <a:spAutoFit/>
          </a:bodyPr>
          <a:lstStyle/>
          <a:p>
            <a:pPr algn="r">
              <a:lnSpc>
                <a:spcPct val="115000"/>
              </a:lnSpc>
              <a:spcAft>
                <a:spcPts val="1000"/>
              </a:spcAft>
            </a:pPr>
            <a:r>
              <a:rPr lang="en-US" dirty="0"/>
              <a:t>50000</a:t>
            </a:r>
            <a:endParaRPr lang="en-US" dirty="0">
              <a:ea typeface="Times New Roman"/>
              <a:cs typeface="Times New Roman"/>
            </a:endParaRPr>
          </a:p>
        </p:txBody>
      </p:sp>
      <p:sp>
        <p:nvSpPr>
          <p:cNvPr id="50" name="Rectangle 49">
            <a:extLst>
              <a:ext uri="{FF2B5EF4-FFF2-40B4-BE49-F238E27FC236}">
                <a16:creationId xmlns="" xmlns:a16="http://schemas.microsoft.com/office/drawing/2014/main" id="{CA8DA5FE-1F3A-B22B-000D-48498FCACC71}"/>
              </a:ext>
            </a:extLst>
          </p:cNvPr>
          <p:cNvSpPr/>
          <p:nvPr/>
        </p:nvSpPr>
        <p:spPr>
          <a:xfrm>
            <a:off x="10530142" y="5300071"/>
            <a:ext cx="769763" cy="392159"/>
          </a:xfrm>
          <a:prstGeom prst="rect">
            <a:avLst/>
          </a:prstGeom>
        </p:spPr>
        <p:txBody>
          <a:bodyPr wrap="none">
            <a:spAutoFit/>
          </a:bodyPr>
          <a:lstStyle/>
          <a:p>
            <a:pPr>
              <a:lnSpc>
                <a:spcPct val="115000"/>
              </a:lnSpc>
            </a:pPr>
            <a:r>
              <a:rPr lang="en-US" dirty="0"/>
              <a:t>30000</a:t>
            </a:r>
            <a:endParaRPr lang="en-US" dirty="0">
              <a:ea typeface="Times New Roman"/>
              <a:cs typeface="Times New Roman"/>
            </a:endParaRPr>
          </a:p>
        </p:txBody>
      </p:sp>
      <p:sp>
        <p:nvSpPr>
          <p:cNvPr id="51" name="Rectangle 50">
            <a:extLst>
              <a:ext uri="{FF2B5EF4-FFF2-40B4-BE49-F238E27FC236}">
                <a16:creationId xmlns="" xmlns:a16="http://schemas.microsoft.com/office/drawing/2014/main" id="{3D81975D-DB6D-B221-B0AD-9E5276549F06}"/>
              </a:ext>
            </a:extLst>
          </p:cNvPr>
          <p:cNvSpPr/>
          <p:nvPr/>
        </p:nvSpPr>
        <p:spPr>
          <a:xfrm>
            <a:off x="5582649" y="5747004"/>
            <a:ext cx="2337302" cy="646331"/>
          </a:xfrm>
          <a:prstGeom prst="rect">
            <a:avLst/>
          </a:prstGeom>
        </p:spPr>
        <p:txBody>
          <a:bodyPr wrap="square">
            <a:spAutoFit/>
          </a:bodyPr>
          <a:lstStyle/>
          <a:p>
            <a:pPr algn="ctr"/>
            <a:r>
              <a:rPr lang="en-US" dirty="0"/>
              <a:t>Others surgical consumables</a:t>
            </a:r>
            <a:endParaRPr lang="en-US" dirty="0">
              <a:ea typeface="Times New Roman"/>
              <a:cs typeface="Times New Roman"/>
            </a:endParaRPr>
          </a:p>
        </p:txBody>
      </p:sp>
      <p:sp>
        <p:nvSpPr>
          <p:cNvPr id="52" name="Rectangle 51">
            <a:extLst>
              <a:ext uri="{FF2B5EF4-FFF2-40B4-BE49-F238E27FC236}">
                <a16:creationId xmlns="" xmlns:a16="http://schemas.microsoft.com/office/drawing/2014/main" id="{A457A890-2550-216A-8EB0-D7A0E5C4C4AA}"/>
              </a:ext>
            </a:extLst>
          </p:cNvPr>
          <p:cNvSpPr/>
          <p:nvPr/>
        </p:nvSpPr>
        <p:spPr>
          <a:xfrm>
            <a:off x="8512759" y="5831495"/>
            <a:ext cx="886781" cy="392159"/>
          </a:xfrm>
          <a:prstGeom prst="rect">
            <a:avLst/>
          </a:prstGeom>
        </p:spPr>
        <p:txBody>
          <a:bodyPr wrap="none">
            <a:spAutoFit/>
          </a:bodyPr>
          <a:lstStyle/>
          <a:p>
            <a:pPr algn="r">
              <a:lnSpc>
                <a:spcPct val="115000"/>
              </a:lnSpc>
            </a:pPr>
            <a:r>
              <a:rPr lang="en-US" dirty="0"/>
              <a:t>700000</a:t>
            </a:r>
            <a:endParaRPr lang="en-US" dirty="0">
              <a:ea typeface="Times New Roman"/>
              <a:cs typeface="Times New Roman"/>
            </a:endParaRPr>
          </a:p>
        </p:txBody>
      </p:sp>
      <p:sp>
        <p:nvSpPr>
          <p:cNvPr id="53" name="Rectangle 52">
            <a:extLst>
              <a:ext uri="{FF2B5EF4-FFF2-40B4-BE49-F238E27FC236}">
                <a16:creationId xmlns="" xmlns:a16="http://schemas.microsoft.com/office/drawing/2014/main" id="{518B7AE4-1C0F-21DB-DC06-622E5DCB5940}"/>
              </a:ext>
            </a:extLst>
          </p:cNvPr>
          <p:cNvSpPr/>
          <p:nvPr/>
        </p:nvSpPr>
        <p:spPr>
          <a:xfrm>
            <a:off x="10455860" y="5844935"/>
            <a:ext cx="886781" cy="392159"/>
          </a:xfrm>
          <a:prstGeom prst="rect">
            <a:avLst/>
          </a:prstGeom>
        </p:spPr>
        <p:txBody>
          <a:bodyPr wrap="none">
            <a:spAutoFit/>
          </a:bodyPr>
          <a:lstStyle/>
          <a:p>
            <a:pPr>
              <a:lnSpc>
                <a:spcPct val="115000"/>
              </a:lnSpc>
            </a:pPr>
            <a:r>
              <a:rPr lang="en-US" dirty="0"/>
              <a:t>550000</a:t>
            </a:r>
            <a:endParaRPr lang="en-US" dirty="0">
              <a:ea typeface="Times New Roman"/>
              <a:cs typeface="Times New Roman"/>
            </a:endParaRPr>
          </a:p>
        </p:txBody>
      </p:sp>
      <p:sp>
        <p:nvSpPr>
          <p:cNvPr id="55" name="Title 1">
            <a:extLst>
              <a:ext uri="{FF2B5EF4-FFF2-40B4-BE49-F238E27FC236}">
                <a16:creationId xmlns="" xmlns:a16="http://schemas.microsoft.com/office/drawing/2014/main" id="{B01287A0-054F-2620-4F82-36503DF2FE2F}"/>
              </a:ext>
            </a:extLst>
          </p:cNvPr>
          <p:cNvSpPr txBox="1">
            <a:spLocks/>
          </p:cNvSpPr>
          <p:nvPr/>
        </p:nvSpPr>
        <p:spPr>
          <a:xfrm>
            <a:off x="-2637748" y="1392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solidFill>
                  <a:srgbClr val="029644"/>
                </a:solidFill>
                <a:latin typeface="Calibri" panose="020F0502020204030204" pitchFamily="34" charset="0"/>
                <a:cs typeface="Calibri" panose="020F0502020204030204" pitchFamily="34" charset="0"/>
              </a:rPr>
              <a:t>RESULTS QUANTITATIVE</a:t>
            </a:r>
          </a:p>
        </p:txBody>
      </p:sp>
    </p:spTree>
    <p:extLst>
      <p:ext uri="{BB962C8B-B14F-4D97-AF65-F5344CB8AC3E}">
        <p14:creationId xmlns:p14="http://schemas.microsoft.com/office/powerpoint/2010/main" val="105633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1849</Words>
  <Application>Microsoft Office PowerPoint</Application>
  <PresentationFormat>Custom</PresentationFormat>
  <Paragraphs>175</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A comparative study of a Government &amp; Private Hospital </vt:lpstr>
      <vt:lpstr>SCREENSHOT OF  APPROVAL</vt:lpstr>
      <vt:lpstr>INTRODUCTION </vt:lpstr>
      <vt:lpstr>PowerPoint Presentation</vt:lpstr>
      <vt:lpstr>REVIEW OF LITERATURE</vt:lpstr>
      <vt:lpstr>PowerPoint Presentation</vt:lpstr>
      <vt:lpstr>OBJECTIVES OF YOUR STUDY</vt:lpstr>
      <vt:lpstr>METHODOLOGY</vt:lpstr>
      <vt:lpstr>PowerPoint Presentation</vt:lpstr>
      <vt:lpstr>RESULTS</vt:lpstr>
      <vt:lpstr>PowerPoint Presentation</vt:lpstr>
      <vt:lpstr>DISCUSSION </vt:lpstr>
      <vt:lpstr>DISCUSSION </vt:lpstr>
      <vt:lpstr>CONCLUSION</vt:lpstr>
      <vt:lpstr>CONCLUSION</vt:lpstr>
      <vt:lpstr>LIMITATIONS OF THE STUDY</vt:lpstr>
      <vt:lpstr>REFERENCES</vt:lpstr>
      <vt:lpstr>PICTORIAL JOURNEY</vt:lpstr>
      <vt:lpstr>PowerPoint Presentation</vt:lpstr>
      <vt:lpstr>Suggestion To Organization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Windows User</cp:lastModifiedBy>
  <cp:revision>40</cp:revision>
  <dcterms:created xsi:type="dcterms:W3CDTF">2022-05-20T15:11:38Z</dcterms:created>
  <dcterms:modified xsi:type="dcterms:W3CDTF">2022-06-22T06:23:49Z</dcterms:modified>
</cp:coreProperties>
</file>