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0" r:id="rId3"/>
    <p:sldId id="291" r:id="rId4"/>
    <p:sldId id="258" r:id="rId5"/>
    <p:sldId id="259" r:id="rId6"/>
    <p:sldId id="260" r:id="rId7"/>
    <p:sldId id="262" r:id="rId8"/>
    <p:sldId id="261" r:id="rId9"/>
    <p:sldId id="264" r:id="rId10"/>
    <p:sldId id="263" r:id="rId11"/>
    <p:sldId id="266" r:id="rId12"/>
    <p:sldId id="265" r:id="rId13"/>
    <p:sldId id="268" r:id="rId14"/>
    <p:sldId id="267" r:id="rId15"/>
    <p:sldId id="270" r:id="rId16"/>
    <p:sldId id="269" r:id="rId17"/>
    <p:sldId id="273" r:id="rId18"/>
    <p:sldId id="274" r:id="rId19"/>
    <p:sldId id="272" r:id="rId20"/>
    <p:sldId id="271" r:id="rId21"/>
    <p:sldId id="276" r:id="rId22"/>
    <p:sldId id="278" r:id="rId23"/>
    <p:sldId id="277" r:id="rId24"/>
    <p:sldId id="275" r:id="rId25"/>
    <p:sldId id="281" r:id="rId26"/>
    <p:sldId id="280" r:id="rId27"/>
    <p:sldId id="279" r:id="rId28"/>
    <p:sldId id="283" r:id="rId29"/>
    <p:sldId id="282" r:id="rId30"/>
    <p:sldId id="286" r:id="rId31"/>
    <p:sldId id="285" r:id="rId32"/>
    <p:sldId id="284"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63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B681B-DEFB-431E-8EBE-C8EE54F1FA9C}" type="datetimeFigureOut">
              <a:rPr lang="en-US" smtClean="0"/>
              <a:t>6/22/2022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1F9E3-CD6B-41B0-AB18-857743E9D9EF}" type="slidenum">
              <a:rPr lang="en-US" smtClean="0"/>
              <a:t>‹#›</a:t>
            </a:fld>
            <a:endParaRPr lang="en-US"/>
          </a:p>
        </p:txBody>
      </p:sp>
    </p:spTree>
    <p:extLst>
      <p:ext uri="{BB962C8B-B14F-4D97-AF65-F5344CB8AC3E}">
        <p14:creationId xmlns:p14="http://schemas.microsoft.com/office/powerpoint/2010/main" val="226223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1F9E3-CD6B-41B0-AB18-857743E9D9EF}" type="slidenum">
              <a:rPr lang="en-US" smtClean="0"/>
              <a:t>14</a:t>
            </a:fld>
            <a:endParaRPr lang="en-US"/>
          </a:p>
        </p:txBody>
      </p:sp>
    </p:spTree>
    <p:extLst>
      <p:ext uri="{BB962C8B-B14F-4D97-AF65-F5344CB8AC3E}">
        <p14:creationId xmlns:p14="http://schemas.microsoft.com/office/powerpoint/2010/main" val="275812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3D3753-384A-FB1C-8A56-D0D7E09F45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BEE41FA-A2FA-BF19-23A2-77BEB00A99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860038D-97E5-4E43-FFF9-A0D9592540DF}"/>
              </a:ext>
            </a:extLst>
          </p:cNvPr>
          <p:cNvSpPr>
            <a:spLocks noGrp="1"/>
          </p:cNvSpPr>
          <p:nvPr>
            <p:ph type="dt" sz="half" idx="10"/>
          </p:nvPr>
        </p:nvSpPr>
        <p:spPr/>
        <p:txBody>
          <a:bodyPr/>
          <a:lstStyle/>
          <a:p>
            <a:fld id="{BDBB64B7-7819-4F54-9923-F9BB33FA081C}" type="datetimeFigureOut">
              <a:rPr lang="en-US" smtClean="0"/>
              <a:t>6/22/2022</a:t>
            </a:fld>
            <a:endParaRPr lang="en-US"/>
          </a:p>
        </p:txBody>
      </p:sp>
      <p:sp>
        <p:nvSpPr>
          <p:cNvPr id="5" name="Footer Placeholder 4">
            <a:extLst>
              <a:ext uri="{FF2B5EF4-FFF2-40B4-BE49-F238E27FC236}">
                <a16:creationId xmlns:a16="http://schemas.microsoft.com/office/drawing/2014/main" xmlns="" id="{170D91CE-4172-94CC-390C-705436D9D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6CCD89-C6E6-1E60-880E-24FAE005316B}"/>
              </a:ext>
            </a:extLst>
          </p:cNvPr>
          <p:cNvSpPr>
            <a:spLocks noGrp="1"/>
          </p:cNvSpPr>
          <p:nvPr>
            <p:ph type="sldNum" sz="quarter" idx="12"/>
          </p:nvPr>
        </p:nvSpPr>
        <p:spPr/>
        <p:txBody>
          <a:bodyPr/>
          <a:lstStyle/>
          <a:p>
            <a:fld id="{0E05A913-0F67-4B04-8C3F-8C093F2ADE5A}" type="slidenum">
              <a:rPr lang="en-US" smtClean="0"/>
              <a:t>‹#›</a:t>
            </a:fld>
            <a:endParaRPr lang="en-US"/>
          </a:p>
        </p:txBody>
      </p:sp>
    </p:spTree>
    <p:extLst>
      <p:ext uri="{BB962C8B-B14F-4D97-AF65-F5344CB8AC3E}">
        <p14:creationId xmlns:p14="http://schemas.microsoft.com/office/powerpoint/2010/main" val="3801707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45A5B-F628-9747-2DF4-AEA800236F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D6E4BDE-DB20-112E-0F62-8A771D2D8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DA361E-5210-3119-DFD9-1817B0E8F820}"/>
              </a:ext>
            </a:extLst>
          </p:cNvPr>
          <p:cNvSpPr>
            <a:spLocks noGrp="1"/>
          </p:cNvSpPr>
          <p:nvPr>
            <p:ph type="dt" sz="half" idx="10"/>
          </p:nvPr>
        </p:nvSpPr>
        <p:spPr/>
        <p:txBody>
          <a:bodyPr/>
          <a:lstStyle/>
          <a:p>
            <a:fld id="{BDBB64B7-7819-4F54-9923-F9BB33FA081C}" type="datetimeFigureOut">
              <a:rPr lang="en-US" smtClean="0"/>
              <a:t>6/22/2022</a:t>
            </a:fld>
            <a:endParaRPr lang="en-US"/>
          </a:p>
        </p:txBody>
      </p:sp>
      <p:sp>
        <p:nvSpPr>
          <p:cNvPr id="5" name="Footer Placeholder 4">
            <a:extLst>
              <a:ext uri="{FF2B5EF4-FFF2-40B4-BE49-F238E27FC236}">
                <a16:creationId xmlns:a16="http://schemas.microsoft.com/office/drawing/2014/main" xmlns="" id="{ADD0653D-0880-EAAF-F0E5-7D55C1382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4E84FA-7A40-BD38-61F6-89B5E1758FCF}"/>
              </a:ext>
            </a:extLst>
          </p:cNvPr>
          <p:cNvSpPr>
            <a:spLocks noGrp="1"/>
          </p:cNvSpPr>
          <p:nvPr>
            <p:ph type="sldNum" sz="quarter" idx="12"/>
          </p:nvPr>
        </p:nvSpPr>
        <p:spPr/>
        <p:txBody>
          <a:bodyPr/>
          <a:lstStyle/>
          <a:p>
            <a:fld id="{0E05A913-0F67-4B04-8C3F-8C093F2ADE5A}" type="slidenum">
              <a:rPr lang="en-US" smtClean="0"/>
              <a:t>‹#›</a:t>
            </a:fld>
            <a:endParaRPr lang="en-US"/>
          </a:p>
        </p:txBody>
      </p:sp>
    </p:spTree>
    <p:extLst>
      <p:ext uri="{BB962C8B-B14F-4D97-AF65-F5344CB8AC3E}">
        <p14:creationId xmlns:p14="http://schemas.microsoft.com/office/powerpoint/2010/main" val="399540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F3A42F7-A1EE-CA81-CA30-B819D45F4C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0285D9D-3490-FAB3-8501-1108C5FB99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3EE9D6-953A-E2BE-ADDC-B6FC66977371}"/>
              </a:ext>
            </a:extLst>
          </p:cNvPr>
          <p:cNvSpPr>
            <a:spLocks noGrp="1"/>
          </p:cNvSpPr>
          <p:nvPr>
            <p:ph type="dt" sz="half" idx="10"/>
          </p:nvPr>
        </p:nvSpPr>
        <p:spPr/>
        <p:txBody>
          <a:bodyPr/>
          <a:lstStyle/>
          <a:p>
            <a:fld id="{BDBB64B7-7819-4F54-9923-F9BB33FA081C}" type="datetimeFigureOut">
              <a:rPr lang="en-US" smtClean="0"/>
              <a:t>6/22/2022</a:t>
            </a:fld>
            <a:endParaRPr lang="en-US"/>
          </a:p>
        </p:txBody>
      </p:sp>
      <p:sp>
        <p:nvSpPr>
          <p:cNvPr id="5" name="Footer Placeholder 4">
            <a:extLst>
              <a:ext uri="{FF2B5EF4-FFF2-40B4-BE49-F238E27FC236}">
                <a16:creationId xmlns:a16="http://schemas.microsoft.com/office/drawing/2014/main" xmlns="" id="{A63331D5-42F6-48BE-8ABB-7A1566426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03334C0-4B6F-F1F5-0E96-FBFEDBE61948}"/>
              </a:ext>
            </a:extLst>
          </p:cNvPr>
          <p:cNvSpPr>
            <a:spLocks noGrp="1"/>
          </p:cNvSpPr>
          <p:nvPr>
            <p:ph type="sldNum" sz="quarter" idx="12"/>
          </p:nvPr>
        </p:nvSpPr>
        <p:spPr/>
        <p:txBody>
          <a:bodyPr/>
          <a:lstStyle/>
          <a:p>
            <a:fld id="{0E05A913-0F67-4B04-8C3F-8C093F2ADE5A}" type="slidenum">
              <a:rPr lang="en-US" smtClean="0"/>
              <a:t>‹#›</a:t>
            </a:fld>
            <a:endParaRPr lang="en-US"/>
          </a:p>
        </p:txBody>
      </p:sp>
    </p:spTree>
    <p:extLst>
      <p:ext uri="{BB962C8B-B14F-4D97-AF65-F5344CB8AC3E}">
        <p14:creationId xmlns:p14="http://schemas.microsoft.com/office/powerpoint/2010/main" val="351424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461FE-B6AE-C987-46C5-AA6E56DC0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DEDD56A-D82E-3B25-5B95-E47351434A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3B2538-7402-71A2-BA0B-D60C54FFA57D}"/>
              </a:ext>
            </a:extLst>
          </p:cNvPr>
          <p:cNvSpPr>
            <a:spLocks noGrp="1"/>
          </p:cNvSpPr>
          <p:nvPr>
            <p:ph type="dt" sz="half" idx="10"/>
          </p:nvPr>
        </p:nvSpPr>
        <p:spPr/>
        <p:txBody>
          <a:bodyPr/>
          <a:lstStyle/>
          <a:p>
            <a:fld id="{BDBB64B7-7819-4F54-9923-F9BB33FA081C}" type="datetimeFigureOut">
              <a:rPr lang="en-US" smtClean="0"/>
              <a:t>6/22/2022</a:t>
            </a:fld>
            <a:endParaRPr lang="en-US"/>
          </a:p>
        </p:txBody>
      </p:sp>
      <p:sp>
        <p:nvSpPr>
          <p:cNvPr id="5" name="Footer Placeholder 4">
            <a:extLst>
              <a:ext uri="{FF2B5EF4-FFF2-40B4-BE49-F238E27FC236}">
                <a16:creationId xmlns:a16="http://schemas.microsoft.com/office/drawing/2014/main" xmlns="" id="{3AE02C5F-BFDF-53F5-7B3F-F37E6660B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BA1CCF-CD3B-5B8D-1DDB-0F9BB1D1C522}"/>
              </a:ext>
            </a:extLst>
          </p:cNvPr>
          <p:cNvSpPr>
            <a:spLocks noGrp="1"/>
          </p:cNvSpPr>
          <p:nvPr>
            <p:ph type="sldNum" sz="quarter" idx="12"/>
          </p:nvPr>
        </p:nvSpPr>
        <p:spPr/>
        <p:txBody>
          <a:bodyPr/>
          <a:lstStyle/>
          <a:p>
            <a:fld id="{0E05A913-0F67-4B04-8C3F-8C093F2ADE5A}" type="slidenum">
              <a:rPr lang="en-US" smtClean="0"/>
              <a:t>‹#›</a:t>
            </a:fld>
            <a:endParaRPr lang="en-US"/>
          </a:p>
        </p:txBody>
      </p:sp>
    </p:spTree>
    <p:extLst>
      <p:ext uri="{BB962C8B-B14F-4D97-AF65-F5344CB8AC3E}">
        <p14:creationId xmlns:p14="http://schemas.microsoft.com/office/powerpoint/2010/main" val="275603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F8CB44-EABA-2FA3-9407-7B01CED869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81F6B92-C722-1DB6-2370-F340EE700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23A73BE-3DC3-1DFF-98A3-A73ED9AA2F79}"/>
              </a:ext>
            </a:extLst>
          </p:cNvPr>
          <p:cNvSpPr>
            <a:spLocks noGrp="1"/>
          </p:cNvSpPr>
          <p:nvPr>
            <p:ph type="dt" sz="half" idx="10"/>
          </p:nvPr>
        </p:nvSpPr>
        <p:spPr/>
        <p:txBody>
          <a:bodyPr/>
          <a:lstStyle/>
          <a:p>
            <a:fld id="{BDBB64B7-7819-4F54-9923-F9BB33FA081C}" type="datetimeFigureOut">
              <a:rPr lang="en-US" smtClean="0"/>
              <a:t>6/22/2022</a:t>
            </a:fld>
            <a:endParaRPr lang="en-US"/>
          </a:p>
        </p:txBody>
      </p:sp>
      <p:sp>
        <p:nvSpPr>
          <p:cNvPr id="5" name="Footer Placeholder 4">
            <a:extLst>
              <a:ext uri="{FF2B5EF4-FFF2-40B4-BE49-F238E27FC236}">
                <a16:creationId xmlns:a16="http://schemas.microsoft.com/office/drawing/2014/main" xmlns="" id="{149B95D6-E06A-6C02-32C9-E5D5913DC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89B5BF-EDD1-A2F7-5E31-9D8A8A6C68ED}"/>
              </a:ext>
            </a:extLst>
          </p:cNvPr>
          <p:cNvSpPr>
            <a:spLocks noGrp="1"/>
          </p:cNvSpPr>
          <p:nvPr>
            <p:ph type="sldNum" sz="quarter" idx="12"/>
          </p:nvPr>
        </p:nvSpPr>
        <p:spPr/>
        <p:txBody>
          <a:bodyPr/>
          <a:lstStyle/>
          <a:p>
            <a:fld id="{0E05A913-0F67-4B04-8C3F-8C093F2ADE5A}" type="slidenum">
              <a:rPr lang="en-US" smtClean="0"/>
              <a:t>‹#›</a:t>
            </a:fld>
            <a:endParaRPr lang="en-US"/>
          </a:p>
        </p:txBody>
      </p:sp>
    </p:spTree>
    <p:extLst>
      <p:ext uri="{BB962C8B-B14F-4D97-AF65-F5344CB8AC3E}">
        <p14:creationId xmlns:p14="http://schemas.microsoft.com/office/powerpoint/2010/main" val="176291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06007-0263-A739-DE1E-FDA1CA17A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951A26-10BC-D67E-D21E-10CF9EEFE2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FD8C88E-8593-494B-D90F-EF5486E52C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423BB96-96CF-E643-3CDC-1BB0530AB694}"/>
              </a:ext>
            </a:extLst>
          </p:cNvPr>
          <p:cNvSpPr>
            <a:spLocks noGrp="1"/>
          </p:cNvSpPr>
          <p:nvPr>
            <p:ph type="dt" sz="half" idx="10"/>
          </p:nvPr>
        </p:nvSpPr>
        <p:spPr/>
        <p:txBody>
          <a:bodyPr/>
          <a:lstStyle/>
          <a:p>
            <a:fld id="{BDBB64B7-7819-4F54-9923-F9BB33FA081C}" type="datetimeFigureOut">
              <a:rPr lang="en-US" smtClean="0"/>
              <a:t>6/22/2022</a:t>
            </a:fld>
            <a:endParaRPr lang="en-US"/>
          </a:p>
        </p:txBody>
      </p:sp>
      <p:sp>
        <p:nvSpPr>
          <p:cNvPr id="6" name="Footer Placeholder 5">
            <a:extLst>
              <a:ext uri="{FF2B5EF4-FFF2-40B4-BE49-F238E27FC236}">
                <a16:creationId xmlns:a16="http://schemas.microsoft.com/office/drawing/2014/main" xmlns="" id="{3E580400-DA97-478D-BC42-3AB95D0750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E4A29DF-8C2C-C432-C099-ABCD92D66C80}"/>
              </a:ext>
            </a:extLst>
          </p:cNvPr>
          <p:cNvSpPr>
            <a:spLocks noGrp="1"/>
          </p:cNvSpPr>
          <p:nvPr>
            <p:ph type="sldNum" sz="quarter" idx="12"/>
          </p:nvPr>
        </p:nvSpPr>
        <p:spPr/>
        <p:txBody>
          <a:bodyPr/>
          <a:lstStyle/>
          <a:p>
            <a:fld id="{0E05A913-0F67-4B04-8C3F-8C093F2ADE5A}" type="slidenum">
              <a:rPr lang="en-US" smtClean="0"/>
              <a:t>‹#›</a:t>
            </a:fld>
            <a:endParaRPr lang="en-US"/>
          </a:p>
        </p:txBody>
      </p:sp>
    </p:spTree>
    <p:extLst>
      <p:ext uri="{BB962C8B-B14F-4D97-AF65-F5344CB8AC3E}">
        <p14:creationId xmlns:p14="http://schemas.microsoft.com/office/powerpoint/2010/main" val="94380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19393-96D8-E1B1-365F-90283EEE4F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2F11215-1CB2-3339-C59F-371CA4A85D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F34481B-4859-6B84-E2FA-C3C3F9419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30CDBB0-065F-350A-8FD8-9B81EFB879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8F3EDF7-01BC-8D52-7099-2063C3DEED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035EBD0-3197-4571-5179-91CACFCB5B95}"/>
              </a:ext>
            </a:extLst>
          </p:cNvPr>
          <p:cNvSpPr>
            <a:spLocks noGrp="1"/>
          </p:cNvSpPr>
          <p:nvPr>
            <p:ph type="dt" sz="half" idx="10"/>
          </p:nvPr>
        </p:nvSpPr>
        <p:spPr/>
        <p:txBody>
          <a:bodyPr/>
          <a:lstStyle/>
          <a:p>
            <a:fld id="{BDBB64B7-7819-4F54-9923-F9BB33FA081C}" type="datetimeFigureOut">
              <a:rPr lang="en-US" smtClean="0"/>
              <a:t>6/22/2022</a:t>
            </a:fld>
            <a:endParaRPr lang="en-US"/>
          </a:p>
        </p:txBody>
      </p:sp>
      <p:sp>
        <p:nvSpPr>
          <p:cNvPr id="8" name="Footer Placeholder 7">
            <a:extLst>
              <a:ext uri="{FF2B5EF4-FFF2-40B4-BE49-F238E27FC236}">
                <a16:creationId xmlns:a16="http://schemas.microsoft.com/office/drawing/2014/main" xmlns="" id="{EABD0ADC-2416-9783-6CA0-B6DEFE17AE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C4865BA-4BE2-1F03-256A-F97B5E6A9A91}"/>
              </a:ext>
            </a:extLst>
          </p:cNvPr>
          <p:cNvSpPr>
            <a:spLocks noGrp="1"/>
          </p:cNvSpPr>
          <p:nvPr>
            <p:ph type="sldNum" sz="quarter" idx="12"/>
          </p:nvPr>
        </p:nvSpPr>
        <p:spPr/>
        <p:txBody>
          <a:bodyPr/>
          <a:lstStyle/>
          <a:p>
            <a:fld id="{0E05A913-0F67-4B04-8C3F-8C093F2ADE5A}" type="slidenum">
              <a:rPr lang="en-US" smtClean="0"/>
              <a:t>‹#›</a:t>
            </a:fld>
            <a:endParaRPr lang="en-US"/>
          </a:p>
        </p:txBody>
      </p:sp>
    </p:spTree>
    <p:extLst>
      <p:ext uri="{BB962C8B-B14F-4D97-AF65-F5344CB8AC3E}">
        <p14:creationId xmlns:p14="http://schemas.microsoft.com/office/powerpoint/2010/main" val="40278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F2C83-5B57-B2E9-08BE-ABCBC29B31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E0E7C18-4654-D60C-31E4-CC12AA1C11AA}"/>
              </a:ext>
            </a:extLst>
          </p:cNvPr>
          <p:cNvSpPr>
            <a:spLocks noGrp="1"/>
          </p:cNvSpPr>
          <p:nvPr>
            <p:ph type="dt" sz="half" idx="10"/>
          </p:nvPr>
        </p:nvSpPr>
        <p:spPr/>
        <p:txBody>
          <a:bodyPr/>
          <a:lstStyle/>
          <a:p>
            <a:fld id="{BDBB64B7-7819-4F54-9923-F9BB33FA081C}" type="datetimeFigureOut">
              <a:rPr lang="en-US" smtClean="0"/>
              <a:t>6/22/2022</a:t>
            </a:fld>
            <a:endParaRPr lang="en-US"/>
          </a:p>
        </p:txBody>
      </p:sp>
      <p:sp>
        <p:nvSpPr>
          <p:cNvPr id="4" name="Footer Placeholder 3">
            <a:extLst>
              <a:ext uri="{FF2B5EF4-FFF2-40B4-BE49-F238E27FC236}">
                <a16:creationId xmlns:a16="http://schemas.microsoft.com/office/drawing/2014/main" xmlns="" id="{44112216-78BE-0D31-665D-6ACCA2CCD3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66B99DE-5E0F-3F53-297D-C5D92D865676}"/>
              </a:ext>
            </a:extLst>
          </p:cNvPr>
          <p:cNvSpPr>
            <a:spLocks noGrp="1"/>
          </p:cNvSpPr>
          <p:nvPr>
            <p:ph type="sldNum" sz="quarter" idx="12"/>
          </p:nvPr>
        </p:nvSpPr>
        <p:spPr/>
        <p:txBody>
          <a:bodyPr/>
          <a:lstStyle/>
          <a:p>
            <a:fld id="{0E05A913-0F67-4B04-8C3F-8C093F2ADE5A}" type="slidenum">
              <a:rPr lang="en-US" smtClean="0"/>
              <a:t>‹#›</a:t>
            </a:fld>
            <a:endParaRPr lang="en-US"/>
          </a:p>
        </p:txBody>
      </p:sp>
    </p:spTree>
    <p:extLst>
      <p:ext uri="{BB962C8B-B14F-4D97-AF65-F5344CB8AC3E}">
        <p14:creationId xmlns:p14="http://schemas.microsoft.com/office/powerpoint/2010/main" val="171109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6E4756-2366-290A-15E1-63EF40A85EA1}"/>
              </a:ext>
            </a:extLst>
          </p:cNvPr>
          <p:cNvSpPr>
            <a:spLocks noGrp="1"/>
          </p:cNvSpPr>
          <p:nvPr>
            <p:ph type="dt" sz="half" idx="10"/>
          </p:nvPr>
        </p:nvSpPr>
        <p:spPr/>
        <p:txBody>
          <a:bodyPr/>
          <a:lstStyle/>
          <a:p>
            <a:fld id="{BDBB64B7-7819-4F54-9923-F9BB33FA081C}" type="datetimeFigureOut">
              <a:rPr lang="en-US" smtClean="0"/>
              <a:t>6/22/2022</a:t>
            </a:fld>
            <a:endParaRPr lang="en-US"/>
          </a:p>
        </p:txBody>
      </p:sp>
      <p:sp>
        <p:nvSpPr>
          <p:cNvPr id="3" name="Footer Placeholder 2">
            <a:extLst>
              <a:ext uri="{FF2B5EF4-FFF2-40B4-BE49-F238E27FC236}">
                <a16:creationId xmlns:a16="http://schemas.microsoft.com/office/drawing/2014/main" xmlns="" id="{466CA86E-F616-5673-7905-6F91707884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BD4B3C1-F116-1F60-1C85-C4D90A075E65}"/>
              </a:ext>
            </a:extLst>
          </p:cNvPr>
          <p:cNvSpPr>
            <a:spLocks noGrp="1"/>
          </p:cNvSpPr>
          <p:nvPr>
            <p:ph type="sldNum" sz="quarter" idx="12"/>
          </p:nvPr>
        </p:nvSpPr>
        <p:spPr/>
        <p:txBody>
          <a:bodyPr/>
          <a:lstStyle/>
          <a:p>
            <a:fld id="{0E05A913-0F67-4B04-8C3F-8C093F2ADE5A}" type="slidenum">
              <a:rPr lang="en-US" smtClean="0"/>
              <a:t>‹#›</a:t>
            </a:fld>
            <a:endParaRPr lang="en-US"/>
          </a:p>
        </p:txBody>
      </p:sp>
    </p:spTree>
    <p:extLst>
      <p:ext uri="{BB962C8B-B14F-4D97-AF65-F5344CB8AC3E}">
        <p14:creationId xmlns:p14="http://schemas.microsoft.com/office/powerpoint/2010/main" val="169099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5A9D74-D8F3-0641-A637-DB36FB517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C8FBB6-D281-43F8-E33D-F84D57727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813568E-21E5-A855-9B1A-1338B7F18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A119AF0-8355-3C4B-2398-A145D0A91C91}"/>
              </a:ext>
            </a:extLst>
          </p:cNvPr>
          <p:cNvSpPr>
            <a:spLocks noGrp="1"/>
          </p:cNvSpPr>
          <p:nvPr>
            <p:ph type="dt" sz="half" idx="10"/>
          </p:nvPr>
        </p:nvSpPr>
        <p:spPr/>
        <p:txBody>
          <a:bodyPr/>
          <a:lstStyle/>
          <a:p>
            <a:fld id="{BDBB64B7-7819-4F54-9923-F9BB33FA081C}" type="datetimeFigureOut">
              <a:rPr lang="en-US" smtClean="0"/>
              <a:t>6/22/2022</a:t>
            </a:fld>
            <a:endParaRPr lang="en-US"/>
          </a:p>
        </p:txBody>
      </p:sp>
      <p:sp>
        <p:nvSpPr>
          <p:cNvPr id="6" name="Footer Placeholder 5">
            <a:extLst>
              <a:ext uri="{FF2B5EF4-FFF2-40B4-BE49-F238E27FC236}">
                <a16:creationId xmlns:a16="http://schemas.microsoft.com/office/drawing/2014/main" xmlns="" id="{9574537D-3885-FA8F-7D12-578C1A518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C9D682-69FF-6C01-843E-F8A39082CD82}"/>
              </a:ext>
            </a:extLst>
          </p:cNvPr>
          <p:cNvSpPr>
            <a:spLocks noGrp="1"/>
          </p:cNvSpPr>
          <p:nvPr>
            <p:ph type="sldNum" sz="quarter" idx="12"/>
          </p:nvPr>
        </p:nvSpPr>
        <p:spPr/>
        <p:txBody>
          <a:bodyPr/>
          <a:lstStyle/>
          <a:p>
            <a:fld id="{0E05A913-0F67-4B04-8C3F-8C093F2ADE5A}" type="slidenum">
              <a:rPr lang="en-US" smtClean="0"/>
              <a:t>‹#›</a:t>
            </a:fld>
            <a:endParaRPr lang="en-US"/>
          </a:p>
        </p:txBody>
      </p:sp>
    </p:spTree>
    <p:extLst>
      <p:ext uri="{BB962C8B-B14F-4D97-AF65-F5344CB8AC3E}">
        <p14:creationId xmlns:p14="http://schemas.microsoft.com/office/powerpoint/2010/main" val="107472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50873-0DE7-853C-323E-0FDADF0EE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BE3E23D-B467-5537-E8B9-DF332D8FE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E5B9139-464E-62F6-ADE8-1BF99B36A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751C5A-88F3-7FEB-64E5-75E52978F875}"/>
              </a:ext>
            </a:extLst>
          </p:cNvPr>
          <p:cNvSpPr>
            <a:spLocks noGrp="1"/>
          </p:cNvSpPr>
          <p:nvPr>
            <p:ph type="dt" sz="half" idx="10"/>
          </p:nvPr>
        </p:nvSpPr>
        <p:spPr/>
        <p:txBody>
          <a:bodyPr/>
          <a:lstStyle/>
          <a:p>
            <a:fld id="{BDBB64B7-7819-4F54-9923-F9BB33FA081C}" type="datetimeFigureOut">
              <a:rPr lang="en-US" smtClean="0"/>
              <a:t>6/22/2022</a:t>
            </a:fld>
            <a:endParaRPr lang="en-US"/>
          </a:p>
        </p:txBody>
      </p:sp>
      <p:sp>
        <p:nvSpPr>
          <p:cNvPr id="6" name="Footer Placeholder 5">
            <a:extLst>
              <a:ext uri="{FF2B5EF4-FFF2-40B4-BE49-F238E27FC236}">
                <a16:creationId xmlns:a16="http://schemas.microsoft.com/office/drawing/2014/main" xmlns="" id="{46DFFE8A-CED6-7583-4C82-D78849ABE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FFBB92B-4123-BAB4-FEBF-9470EF6533F9}"/>
              </a:ext>
            </a:extLst>
          </p:cNvPr>
          <p:cNvSpPr>
            <a:spLocks noGrp="1"/>
          </p:cNvSpPr>
          <p:nvPr>
            <p:ph type="sldNum" sz="quarter" idx="12"/>
          </p:nvPr>
        </p:nvSpPr>
        <p:spPr/>
        <p:txBody>
          <a:bodyPr/>
          <a:lstStyle/>
          <a:p>
            <a:fld id="{0E05A913-0F67-4B04-8C3F-8C093F2ADE5A}" type="slidenum">
              <a:rPr lang="en-US" smtClean="0"/>
              <a:t>‹#›</a:t>
            </a:fld>
            <a:endParaRPr lang="en-US"/>
          </a:p>
        </p:txBody>
      </p:sp>
    </p:spTree>
    <p:extLst>
      <p:ext uri="{BB962C8B-B14F-4D97-AF65-F5344CB8AC3E}">
        <p14:creationId xmlns:p14="http://schemas.microsoft.com/office/powerpoint/2010/main" val="113665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67234BC-1893-6F5E-1FCE-A7565D79DC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71953A7-D217-631E-FAF3-E16C66D01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E73CE2-314F-5626-9826-ADB50CB36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B64B7-7819-4F54-9923-F9BB33FA081C}" type="datetimeFigureOut">
              <a:rPr lang="en-US" smtClean="0"/>
              <a:t>6/22/2022</a:t>
            </a:fld>
            <a:endParaRPr lang="en-US"/>
          </a:p>
        </p:txBody>
      </p:sp>
      <p:sp>
        <p:nvSpPr>
          <p:cNvPr id="5" name="Footer Placeholder 4">
            <a:extLst>
              <a:ext uri="{FF2B5EF4-FFF2-40B4-BE49-F238E27FC236}">
                <a16:creationId xmlns:a16="http://schemas.microsoft.com/office/drawing/2014/main" xmlns="" id="{4E87F815-CB00-820D-8074-BDD927FDD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C5A1FB9-FE14-957F-9FB9-DFC84E7F60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5A913-0F67-4B04-8C3F-8C093F2ADE5A}" type="slidenum">
              <a:rPr lang="en-US" smtClean="0"/>
              <a:t>‹#›</a:t>
            </a:fld>
            <a:endParaRPr lang="en-US"/>
          </a:p>
        </p:txBody>
      </p:sp>
    </p:spTree>
    <p:extLst>
      <p:ext uri="{BB962C8B-B14F-4D97-AF65-F5344CB8AC3E}">
        <p14:creationId xmlns:p14="http://schemas.microsoft.com/office/powerpoint/2010/main" val="162179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552636-F109-7EA0-E351-ECB40EE467CE}"/>
              </a:ext>
            </a:extLst>
          </p:cNvPr>
          <p:cNvSpPr>
            <a:spLocks noGrp="1"/>
          </p:cNvSpPr>
          <p:nvPr>
            <p:ph type="ctrTitle"/>
          </p:nvPr>
        </p:nvSpPr>
        <p:spPr>
          <a:xfrm>
            <a:off x="5445654" y="2832806"/>
            <a:ext cx="6793644" cy="1922251"/>
          </a:xfrm>
        </p:spPr>
        <p:txBody>
          <a:bodyPr anchor="t">
            <a:normAutofit fontScale="90000"/>
          </a:bodyPr>
          <a:lstStyle/>
          <a:p>
            <a:r>
              <a:rPr lang="en-US" sz="4000" b="1" dirty="0">
                <a:solidFill>
                  <a:srgbClr val="FFFF00"/>
                </a:solidFill>
              </a:rPr>
              <a:t>DISSERTATION INTERNSHIP</a:t>
            </a:r>
            <a:r>
              <a:rPr lang="en-US" sz="4400" dirty="0"/>
              <a:t/>
            </a:r>
            <a:br>
              <a:rPr lang="en-US" sz="4400" dirty="0"/>
            </a:br>
            <a:r>
              <a:rPr lang="en-US" sz="3100" dirty="0"/>
              <a:t>PGDM (Hospital &amp; Health Management)</a:t>
            </a:r>
            <a:br>
              <a:rPr lang="en-US" sz="3100" dirty="0"/>
            </a:br>
            <a:r>
              <a:rPr lang="en-US" sz="3100" dirty="0"/>
              <a:t/>
            </a:r>
            <a:br>
              <a:rPr lang="en-US" sz="3100" dirty="0"/>
            </a:br>
            <a:r>
              <a:rPr lang="en-US" sz="2700" b="1" dirty="0" err="1">
                <a:solidFill>
                  <a:schemeClr val="accent2">
                    <a:lumMod val="60000"/>
                    <a:lumOff val="40000"/>
                  </a:schemeClr>
                </a:solidFill>
                <a:latin typeface="Times New Roman" pitchFamily="18" charset="0"/>
                <a:cs typeface="Times New Roman" pitchFamily="18" charset="0"/>
              </a:rPr>
              <a:t>Dr</a:t>
            </a:r>
            <a:r>
              <a:rPr lang="en-US" sz="2700" b="1" dirty="0">
                <a:solidFill>
                  <a:schemeClr val="accent2">
                    <a:lumMod val="60000"/>
                    <a:lumOff val="40000"/>
                  </a:schemeClr>
                </a:solidFill>
                <a:latin typeface="Times New Roman" pitchFamily="18" charset="0"/>
                <a:cs typeface="Times New Roman" pitchFamily="18" charset="0"/>
              </a:rPr>
              <a:t> BS Singh, Associate Professor, Faculty Mentor</a:t>
            </a:r>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sp>
        <p:nvSpPr>
          <p:cNvPr id="3" name="Subtitle 2">
            <a:extLst>
              <a:ext uri="{FF2B5EF4-FFF2-40B4-BE49-F238E27FC236}">
                <a16:creationId xmlns:a16="http://schemas.microsoft.com/office/drawing/2014/main" xmlns="" id="{581872FF-E075-D42C-FAF7-BBA532535A4A}"/>
              </a:ext>
            </a:extLst>
          </p:cNvPr>
          <p:cNvSpPr>
            <a:spLocks noGrp="1"/>
          </p:cNvSpPr>
          <p:nvPr>
            <p:ph type="subTitle" idx="1"/>
          </p:nvPr>
        </p:nvSpPr>
        <p:spPr>
          <a:xfrm>
            <a:off x="9788958" y="5499438"/>
            <a:ext cx="2738070" cy="1307369"/>
          </a:xfrm>
        </p:spPr>
        <p:txBody>
          <a:bodyPr anchor="b">
            <a:normAutofit lnSpcReduction="10000"/>
          </a:bodyPr>
          <a:lstStyle/>
          <a:p>
            <a:pPr algn="l"/>
            <a:r>
              <a:rPr lang="en-US" b="1" dirty="0"/>
              <a:t>Presented By </a:t>
            </a:r>
          </a:p>
          <a:p>
            <a:pPr algn="l"/>
            <a:r>
              <a:rPr lang="en-US" b="1" dirty="0"/>
              <a:t>Col Sushil Kumar</a:t>
            </a:r>
          </a:p>
          <a:p>
            <a:pPr algn="l"/>
            <a:r>
              <a:rPr lang="en-US" b="1" dirty="0"/>
              <a:t>PG/020/ 091</a:t>
            </a:r>
          </a:p>
        </p:txBody>
      </p:sp>
      <p:sp>
        <p:nvSpPr>
          <p:cNvPr id="21" name="Freeform: Shape 20">
            <a:extLst>
              <a:ext uri="{FF2B5EF4-FFF2-40B4-BE49-F238E27FC236}">
                <a16:creationId xmlns:a16="http://schemas.microsoft.com/office/drawing/2014/main" xmlns="" id="{60B21A5C-062F-46C2-8389-53D40F46AA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DFF6D1FC-6D54-0854-32AC-D755C9ED3A69}"/>
              </a:ext>
            </a:extLst>
          </p:cNvPr>
          <p:cNvPicPr>
            <a:picLocks noChangeAspect="1"/>
          </p:cNvPicPr>
          <p:nvPr/>
        </p:nvPicPr>
        <p:blipFill rotWithShape="1">
          <a:blip r:embed="rId2"/>
          <a:srcRect l="13292"/>
          <a:stretch/>
        </p:blipFill>
        <p:spPr>
          <a:xfrm>
            <a:off x="1" y="1634247"/>
            <a:ext cx="4392889" cy="449417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23" name="Freeform: Shape 22">
            <a:extLst>
              <a:ext uri="{FF2B5EF4-FFF2-40B4-BE49-F238E27FC236}">
                <a16:creationId xmlns:a16="http://schemas.microsoft.com/office/drawing/2014/main" xmlns="" id="{8A177BCC-4208-4795-8572-4D623BA1E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E2540A52-976D-BBF7-0D5F-F3BA85AB0E2A}"/>
              </a:ext>
            </a:extLst>
          </p:cNvPr>
          <p:cNvPicPr>
            <a:picLocks noChangeAspect="1"/>
          </p:cNvPicPr>
          <p:nvPr/>
        </p:nvPicPr>
        <p:blipFill rotWithShape="1">
          <a:blip r:embed="rId3"/>
          <a:srcRect l="14718" r="28756" b="-1"/>
          <a:stretch/>
        </p:blipFill>
        <p:spPr>
          <a:xfrm>
            <a:off x="5398355" y="0"/>
            <a:ext cx="4155548" cy="2364827"/>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Tree>
    <p:extLst>
      <p:ext uri="{BB962C8B-B14F-4D97-AF65-F5344CB8AC3E}">
        <p14:creationId xmlns:p14="http://schemas.microsoft.com/office/powerpoint/2010/main" val="972328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75004EE-A0EF-BD78-EC0A-E467E366541A}"/>
              </a:ext>
            </a:extLst>
          </p:cNvPr>
          <p:cNvSpPr>
            <a:spLocks noGrp="1"/>
          </p:cNvSpPr>
          <p:nvPr>
            <p:ph type="title"/>
          </p:nvPr>
        </p:nvSpPr>
        <p:spPr>
          <a:xfrm>
            <a:off x="1136397" y="502020"/>
            <a:ext cx="5323715" cy="1642970"/>
          </a:xfrm>
        </p:spPr>
        <p:txBody>
          <a:bodyPr anchor="b">
            <a:normAutofit/>
          </a:bodyPr>
          <a:lstStyle/>
          <a:p>
            <a:r>
              <a:rPr lang="en-IN"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Specific Objectives</a:t>
            </a:r>
            <a:r>
              <a:rPr lang="en-US" sz="4000" dirty="0">
                <a:effectLst/>
                <a:latin typeface="Calibri" panose="020F0502020204030204" pitchFamily="34" charset="0"/>
                <a:ea typeface="Calibri" panose="020F0502020204030204" pitchFamily="34" charset="0"/>
                <a:cs typeface="Times New Roman" panose="02020603050405020304" pitchFamily="18" charset="0"/>
              </a:rPr>
              <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
        <p:nvSpPr>
          <p:cNvPr id="3" name="Content Placeholder 2">
            <a:extLst>
              <a:ext uri="{FF2B5EF4-FFF2-40B4-BE49-F238E27FC236}">
                <a16:creationId xmlns:a16="http://schemas.microsoft.com/office/drawing/2014/main" xmlns="" id="{C22DDBA3-78C3-BA64-E5C3-2FC1E7CBB52E}"/>
              </a:ext>
            </a:extLst>
          </p:cNvPr>
          <p:cNvSpPr>
            <a:spLocks noGrp="1"/>
          </p:cNvSpPr>
          <p:nvPr>
            <p:ph idx="1"/>
          </p:nvPr>
        </p:nvSpPr>
        <p:spPr>
          <a:xfrm>
            <a:off x="1144923" y="2405894"/>
            <a:ext cx="5722805" cy="3535083"/>
          </a:xfrm>
        </p:spPr>
        <p:txBody>
          <a:bodyPr anchor="t">
            <a:normAutofit/>
          </a:bodyPr>
          <a:lstStyle/>
          <a:p>
            <a:pPr marL="342900" marR="0" lvl="0" indent="-342900">
              <a:lnSpc>
                <a:spcPct val="150000"/>
              </a:lnSpc>
              <a:spcBef>
                <a:spcPts val="0"/>
              </a:spcBef>
              <a:spcAft>
                <a:spcPts val="0"/>
              </a:spcAft>
              <a:buFont typeface="Symbol" panose="05050102010706020507" pitchFamily="18" charset="2"/>
              <a:buChar char=""/>
            </a:pPr>
            <a:r>
              <a:rPr lang="en-I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Assess the efficacy of this </a:t>
            </a:r>
            <a:r>
              <a:rPr lang="en-IN"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CoWIN</a:t>
            </a:r>
            <a:r>
              <a:rPr lang="en-I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app.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Use of </a:t>
            </a:r>
            <a:r>
              <a:rPr lang="en-IN" sz="2400" dirty="0" err="1">
                <a:effectLst/>
                <a:latin typeface="Times New Roman" panose="02020603050405020304" pitchFamily="18" charset="0"/>
                <a:ea typeface="Calibri" panose="020F0502020204030204" pitchFamily="34" charset="0"/>
                <a:cs typeface="Times New Roman" panose="02020603050405020304" pitchFamily="18" charset="0"/>
              </a:rPr>
              <a:t>CoWIN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app by the population and its benefits.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I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Survey the problems faced by the user population.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11" name="Rectangle 10">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3DD07F7A-AAB9-261A-24E2-CB1CDDDF4539}"/>
              </a:ext>
            </a:extLst>
          </p:cNvPr>
          <p:cNvPicPr>
            <a:picLocks noChangeAspect="1"/>
          </p:cNvPicPr>
          <p:nvPr/>
        </p:nvPicPr>
        <p:blipFill>
          <a:blip r:embed="rId2"/>
          <a:stretch>
            <a:fillRect/>
          </a:stretch>
        </p:blipFill>
        <p:spPr>
          <a:xfrm>
            <a:off x="7075967" y="1707226"/>
            <a:ext cx="4170530" cy="3475441"/>
          </a:xfrm>
          <a:prstGeom prst="rect">
            <a:avLst/>
          </a:prstGeom>
        </p:spPr>
      </p:pic>
    </p:spTree>
    <p:extLst>
      <p:ext uri="{BB962C8B-B14F-4D97-AF65-F5344CB8AC3E}">
        <p14:creationId xmlns:p14="http://schemas.microsoft.com/office/powerpoint/2010/main" val="2072693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5AD5E22D-D5A9-E491-E856-5BA73C89A5B7}"/>
              </a:ext>
            </a:extLst>
          </p:cNvPr>
          <p:cNvPicPr>
            <a:picLocks noChangeAspect="1"/>
          </p:cNvPicPr>
          <p:nvPr/>
        </p:nvPicPr>
        <p:blipFill>
          <a:blip r:embed="rId2"/>
          <a:stretch>
            <a:fillRect/>
          </a:stretch>
        </p:blipFill>
        <p:spPr>
          <a:xfrm>
            <a:off x="588467" y="1234918"/>
            <a:ext cx="3876165" cy="3959257"/>
          </a:xfrm>
          <a:prstGeom prst="rect">
            <a:avLst/>
          </a:prstGeom>
        </p:spPr>
      </p:pic>
      <p:sp>
        <p:nvSpPr>
          <p:cNvPr id="3" name="Content Placeholder 2">
            <a:extLst>
              <a:ext uri="{FF2B5EF4-FFF2-40B4-BE49-F238E27FC236}">
                <a16:creationId xmlns:a16="http://schemas.microsoft.com/office/drawing/2014/main" xmlns="" id="{BCF364EF-08F5-9942-C0C8-E35BA220E847}"/>
              </a:ext>
            </a:extLst>
          </p:cNvPr>
          <p:cNvSpPr>
            <a:spLocks noGrp="1"/>
          </p:cNvSpPr>
          <p:nvPr>
            <p:ph idx="1"/>
          </p:nvPr>
        </p:nvSpPr>
        <p:spPr>
          <a:xfrm>
            <a:off x="5009322" y="343992"/>
            <a:ext cx="6891130" cy="5963056"/>
          </a:xfrm>
        </p:spPr>
        <p:txBody>
          <a:bodyPr anchor="t">
            <a:normAutofit fontScale="92500" lnSpcReduction="20000"/>
          </a:bodyPr>
          <a:lstStyle/>
          <a:p>
            <a:pPr algn="just">
              <a:lnSpc>
                <a:spcPct val="150000"/>
              </a:lnSpc>
            </a:pPr>
            <a:r>
              <a:rPr lang="en-IN" sz="2400" dirty="0">
                <a:solidFill>
                  <a:srgbClr val="FF0000"/>
                </a:solidFill>
                <a:effectLst/>
                <a:latin typeface="Times New Roman" panose="02020603050405020304" pitchFamily="18" charset="0"/>
                <a:ea typeface="Calibri" panose="020F0502020204030204" pitchFamily="34" charset="0"/>
              </a:rPr>
              <a:t>A </a:t>
            </a:r>
            <a:r>
              <a:rPr lang="en-IN" sz="2400" dirty="0" err="1" smtClean="0">
                <a:solidFill>
                  <a:srgbClr val="FF0000"/>
                </a:solidFill>
                <a:effectLst/>
                <a:latin typeface="Times New Roman" panose="02020603050405020304" pitchFamily="18" charset="0"/>
                <a:ea typeface="Calibri" panose="020F0502020204030204" pitchFamily="34" charset="0"/>
              </a:rPr>
              <a:t>qualititative</a:t>
            </a:r>
            <a:r>
              <a:rPr lang="en-IN" sz="2400" dirty="0" smtClean="0">
                <a:solidFill>
                  <a:srgbClr val="FF0000"/>
                </a:solidFill>
                <a:effectLst/>
                <a:latin typeface="Times New Roman" panose="02020603050405020304" pitchFamily="18" charset="0"/>
                <a:ea typeface="Calibri" panose="020F0502020204030204" pitchFamily="34" charset="0"/>
              </a:rPr>
              <a:t> </a:t>
            </a:r>
            <a:r>
              <a:rPr lang="en-IN" sz="2400" dirty="0">
                <a:solidFill>
                  <a:srgbClr val="FF0000"/>
                </a:solidFill>
                <a:effectLst/>
                <a:latin typeface="Times New Roman" panose="02020603050405020304" pitchFamily="18" charset="0"/>
                <a:ea typeface="Calibri" panose="020F0502020204030204" pitchFamily="34" charset="0"/>
              </a:rPr>
              <a:t>analysis orchestrated in month of April 2022 in urban areas of New Delhi , rural areas of </a:t>
            </a:r>
            <a:r>
              <a:rPr lang="en-IN" sz="2400" dirty="0" err="1">
                <a:solidFill>
                  <a:srgbClr val="FF0000"/>
                </a:solidFill>
                <a:effectLst/>
                <a:latin typeface="Times New Roman" panose="02020603050405020304" pitchFamily="18" charset="0"/>
                <a:ea typeface="Calibri" panose="020F0502020204030204" pitchFamily="34" charset="0"/>
              </a:rPr>
              <a:t>Kangra</a:t>
            </a:r>
            <a:r>
              <a:rPr lang="en-IN" sz="2400" dirty="0">
                <a:solidFill>
                  <a:srgbClr val="FF0000"/>
                </a:solidFill>
                <a:effectLst/>
                <a:latin typeface="Times New Roman" panose="02020603050405020304" pitchFamily="18" charset="0"/>
                <a:ea typeface="Calibri" panose="020F0502020204030204" pitchFamily="34" charset="0"/>
              </a:rPr>
              <a:t>, Himachal Pradesh and representation of certain population across the country</a:t>
            </a:r>
            <a:r>
              <a:rPr lang="en-IN" sz="2400" dirty="0" smtClean="0">
                <a:solidFill>
                  <a:srgbClr val="FF0000"/>
                </a:solidFill>
                <a:effectLst/>
                <a:latin typeface="Times New Roman" panose="02020603050405020304" pitchFamily="18" charset="0"/>
                <a:ea typeface="Calibri" panose="020F0502020204030204" pitchFamily="34" charset="0"/>
              </a:rPr>
              <a:t>.</a:t>
            </a:r>
          </a:p>
          <a:p>
            <a:pPr algn="just">
              <a:lnSpc>
                <a:spcPct val="150000"/>
              </a:lnSpc>
            </a:pPr>
            <a:r>
              <a:rPr lang="en-IN" sz="2400" dirty="0" smtClean="0">
                <a:latin typeface="Times New Roman" panose="02020603050405020304" pitchFamily="18" charset="0"/>
                <a:ea typeface="Calibri" panose="020F0502020204030204" pitchFamily="34" charset="0"/>
              </a:rPr>
              <a:t>Convenience Sampling Technique to identify Respondents</a:t>
            </a:r>
            <a:endParaRPr lang="en-IN" sz="2400" dirty="0">
              <a:effectLst/>
              <a:latin typeface="Times New Roman" panose="02020603050405020304" pitchFamily="18" charset="0"/>
              <a:ea typeface="Calibri" panose="020F0502020204030204" pitchFamily="34" charset="0"/>
            </a:endParaRPr>
          </a:p>
          <a:p>
            <a:pPr algn="just">
              <a:lnSpc>
                <a:spcPct val="150000"/>
              </a:lnSpc>
            </a:pPr>
            <a:r>
              <a:rPr lang="en-IN" sz="2400" dirty="0">
                <a:solidFill>
                  <a:srgbClr val="FF0000"/>
                </a:solidFill>
                <a:latin typeface="Times New Roman" panose="02020603050405020304" pitchFamily="18" charset="0"/>
              </a:rPr>
              <a:t>Sample size    199</a:t>
            </a:r>
          </a:p>
          <a:p>
            <a:pPr algn="just">
              <a:lnSpc>
                <a:spcPct val="150000"/>
              </a:lnSpc>
            </a:pPr>
            <a:r>
              <a:rPr lang="en-IN" sz="2400" dirty="0">
                <a:effectLst/>
                <a:latin typeface="Times New Roman" panose="02020603050405020304" pitchFamily="18" charset="0"/>
                <a:ea typeface="Calibri" panose="020F0502020204030204" pitchFamily="34" charset="0"/>
              </a:rPr>
              <a:t>Structured questionnaire including a mix of  both open- ended and close- ended questions.</a:t>
            </a:r>
          </a:p>
          <a:p>
            <a:pPr algn="just">
              <a:lnSpc>
                <a:spcPct val="150000"/>
              </a:lnSpc>
            </a:pPr>
            <a:r>
              <a:rPr lang="en-IN" sz="2400" dirty="0">
                <a:solidFill>
                  <a:srgbClr val="FF0000"/>
                </a:solidFill>
                <a:effectLst/>
                <a:latin typeface="Times New Roman" panose="02020603050405020304" pitchFamily="18" charset="0"/>
                <a:ea typeface="Calibri" panose="020F0502020204030204" pitchFamily="34" charset="0"/>
              </a:rPr>
              <a:t>Response </a:t>
            </a:r>
            <a:r>
              <a:rPr lang="en-IN" sz="2400" dirty="0" smtClean="0">
                <a:solidFill>
                  <a:srgbClr val="FF0000"/>
                </a:solidFill>
                <a:effectLst/>
                <a:latin typeface="Times New Roman" panose="02020603050405020304" pitchFamily="18" charset="0"/>
                <a:ea typeface="Calibri" panose="020F0502020204030204" pitchFamily="34" charset="0"/>
              </a:rPr>
              <a:t>obtained post </a:t>
            </a:r>
            <a:r>
              <a:rPr lang="en-IN" sz="2400" dirty="0">
                <a:solidFill>
                  <a:srgbClr val="FF0000"/>
                </a:solidFill>
                <a:effectLst/>
                <a:latin typeface="Times New Roman" panose="02020603050405020304" pitchFamily="18" charset="0"/>
                <a:ea typeface="Calibri" panose="020F0502020204030204" pitchFamily="34" charset="0"/>
              </a:rPr>
              <a:t>informed consent </a:t>
            </a:r>
          </a:p>
          <a:p>
            <a:pPr algn="just">
              <a:lnSpc>
                <a:spcPct val="150000"/>
              </a:lnSpc>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Data analysis was done using the IBM SPSS version 22 and MS Excel.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
        <p:nvSpPr>
          <p:cNvPr id="11" name="Rectangle 10">
            <a:extLst>
              <a:ext uri="{FF2B5EF4-FFF2-40B4-BE49-F238E27FC236}">
                <a16:creationId xmlns:a16="http://schemas.microsoft.com/office/drawing/2014/main" xmlns=""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47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4E5EEE35-CAAB-C1B4-C7A0-A237D06C2526}"/>
              </a:ext>
            </a:extLst>
          </p:cNvPr>
          <p:cNvSpPr>
            <a:spLocks noGrp="1"/>
          </p:cNvSpPr>
          <p:nvPr>
            <p:ph type="title"/>
          </p:nvPr>
        </p:nvSpPr>
        <p:spPr>
          <a:xfrm>
            <a:off x="5596501" y="501594"/>
            <a:ext cx="5754896" cy="1655483"/>
          </a:xfrm>
        </p:spPr>
        <p:txBody>
          <a:bodyPr anchor="b">
            <a:normAutofit/>
          </a:bodyPr>
          <a:lstStyle/>
          <a:p>
            <a:endParaRPr lang="en-US" sz="4000"/>
          </a:p>
        </p:txBody>
      </p:sp>
      <p:pic>
        <p:nvPicPr>
          <p:cNvPr id="6" name="Picture 5">
            <a:extLst>
              <a:ext uri="{FF2B5EF4-FFF2-40B4-BE49-F238E27FC236}">
                <a16:creationId xmlns:a16="http://schemas.microsoft.com/office/drawing/2014/main" xmlns="" id="{4C4C4D96-388D-6E7D-1B90-0D2A4E3E2699}"/>
              </a:ext>
            </a:extLst>
          </p:cNvPr>
          <p:cNvPicPr>
            <a:picLocks noChangeAspect="1"/>
          </p:cNvPicPr>
          <p:nvPr/>
        </p:nvPicPr>
        <p:blipFill rotWithShape="1">
          <a:blip r:embed="rId2"/>
          <a:srcRect l="3539" r="29536" b="1"/>
          <a:stretch/>
        </p:blipFill>
        <p:spPr>
          <a:xfrm>
            <a:off x="1068130" y="1028701"/>
            <a:ext cx="3951342" cy="4338170"/>
          </a:xfrm>
          <a:prstGeom prst="rect">
            <a:avLst/>
          </a:prstGeom>
        </p:spPr>
      </p:pic>
      <p:sp>
        <p:nvSpPr>
          <p:cNvPr id="3" name="Content Placeholder 2">
            <a:extLst>
              <a:ext uri="{FF2B5EF4-FFF2-40B4-BE49-F238E27FC236}">
                <a16:creationId xmlns:a16="http://schemas.microsoft.com/office/drawing/2014/main" xmlns="" id="{E90CD1DF-C2E9-C5BC-C35D-BA4B3650C36C}"/>
              </a:ext>
            </a:extLst>
          </p:cNvPr>
          <p:cNvSpPr>
            <a:spLocks noGrp="1"/>
          </p:cNvSpPr>
          <p:nvPr>
            <p:ph idx="1"/>
          </p:nvPr>
        </p:nvSpPr>
        <p:spPr>
          <a:xfrm>
            <a:off x="5596501" y="573932"/>
            <a:ext cx="5950231" cy="5359940"/>
          </a:xfrm>
          <a:solidFill>
            <a:schemeClr val="accent1">
              <a:lumMod val="75000"/>
            </a:schemeClr>
          </a:solidFill>
        </p:spPr>
        <p:txBody>
          <a:bodyPr anchor="t">
            <a:normAutofit fontScale="92500" lnSpcReduction="10000"/>
          </a:bodyPr>
          <a:lstStyle/>
          <a:p>
            <a:pPr>
              <a:lnSpc>
                <a:spcPct val="150000"/>
              </a:lnSpc>
              <a:spcBef>
                <a:spcPts val="0"/>
              </a:spcBef>
            </a:pPr>
            <a:r>
              <a:rPr lang="en-IN" sz="2400" dirty="0">
                <a:solidFill>
                  <a:schemeClr val="bg1"/>
                </a:solidFill>
                <a:effectLst/>
                <a:latin typeface="Times New Roman" panose="02020603050405020304" pitchFamily="18" charset="0"/>
                <a:ea typeface="Calibri" panose="020F0502020204030204" pitchFamily="34" charset="0"/>
              </a:rPr>
              <a:t>109 responses from males and 90 females of age more than 18 years .</a:t>
            </a:r>
          </a:p>
          <a:p>
            <a:pPr>
              <a:lnSpc>
                <a:spcPct val="150000"/>
              </a:lnSpc>
              <a:spcBef>
                <a:spcPts val="0"/>
              </a:spcBef>
            </a:pPr>
            <a:r>
              <a:rPr lang="en-IN" sz="2400" dirty="0">
                <a:solidFill>
                  <a:schemeClr val="bg1"/>
                </a:solidFill>
                <a:effectLst/>
                <a:latin typeface="Times New Roman" panose="02020603050405020304" pitchFamily="18" charset="0"/>
                <a:ea typeface="Calibri" panose="020F0502020204030204" pitchFamily="34" charset="0"/>
              </a:rPr>
              <a:t>Responses from population aged 18 years to 81 years.</a:t>
            </a:r>
          </a:p>
          <a:p>
            <a:pPr>
              <a:lnSpc>
                <a:spcPct val="150000"/>
              </a:lnSpc>
              <a:spcBef>
                <a:spcPts val="0"/>
              </a:spcBef>
            </a:pPr>
            <a:r>
              <a:rPr lang="en-IN" sz="2400" dirty="0">
                <a:solidFill>
                  <a:schemeClr val="bg1"/>
                </a:solidFill>
                <a:latin typeface="Times New Roman" panose="02020603050405020304" pitchFamily="18" charset="0"/>
                <a:ea typeface="Calibri" panose="020F0502020204030204" pitchFamily="34" charset="0"/>
              </a:rPr>
              <a:t> </a:t>
            </a:r>
            <a:r>
              <a:rPr lang="en-US" sz="2400" dirty="0">
                <a:solidFill>
                  <a:schemeClr val="bg1"/>
                </a:solidFill>
                <a:effectLst/>
                <a:latin typeface="Times New Roman" panose="02020603050405020304" pitchFamily="18" charset="0"/>
                <a:ea typeface="Calibri" panose="020F0502020204030204" pitchFamily="34" charset="0"/>
              </a:rPr>
              <a:t>The findings of this study corroborating the three objectives of this paper: </a:t>
            </a:r>
            <a:endParaRPr lang="en-US" sz="2400" dirty="0">
              <a:solidFill>
                <a:schemeClr val="bg1"/>
              </a:solidFill>
              <a:effectLst/>
              <a:latin typeface="Arial" panose="020B0604020202020204" pitchFamily="34" charset="0"/>
              <a:ea typeface="Calibri" panose="020F0502020204030204" pitchFamily="34" charset="0"/>
            </a:endParaRPr>
          </a:p>
          <a:p>
            <a:pPr marL="57150" marR="0" indent="-285750">
              <a:lnSpc>
                <a:spcPct val="150000"/>
              </a:lnSpc>
              <a:spcBef>
                <a:spcPts val="0"/>
              </a:spcBef>
              <a:spcAft>
                <a:spcPts val="0"/>
              </a:spcAft>
              <a:buFont typeface="Wingdings" panose="05000000000000000000" pitchFamily="2" charset="2"/>
              <a:buChar char="ü"/>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Section 1:   </a:t>
            </a:r>
            <a:r>
              <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Use of </a:t>
            </a:r>
            <a:r>
              <a:rPr lang="en-IN"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CoWIN</a:t>
            </a:r>
            <a:r>
              <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app by the 		           population and its benefits.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50000"/>
              </a:lnSpc>
              <a:spcBef>
                <a:spcPts val="0"/>
              </a:spcBef>
              <a:spcAft>
                <a:spcPts val="0"/>
              </a:spcAft>
              <a:buFont typeface="Wingdings" panose="05000000000000000000" pitchFamily="2" charset="2"/>
              <a:buChar char="ü"/>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Section 2:   </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IN"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fficacy</a:t>
            </a:r>
            <a:r>
              <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of this </a:t>
            </a:r>
            <a:r>
              <a:rPr lang="en-IN"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CoWIN</a:t>
            </a:r>
            <a:r>
              <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app.</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50000"/>
              </a:lnSpc>
              <a:spcBef>
                <a:spcPts val="0"/>
              </a:spcBef>
              <a:spcAft>
                <a:spcPts val="0"/>
              </a:spcAft>
              <a:buFont typeface="Wingdings" panose="05000000000000000000" pitchFamily="2" charset="2"/>
              <a:buChar char="ü"/>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Section 3:   </a:t>
            </a:r>
            <a:r>
              <a:rPr lang="en-I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Problems faced by the user                   	           population.</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13" name="Rectangle 12">
            <a:extLst>
              <a:ext uri="{FF2B5EF4-FFF2-40B4-BE49-F238E27FC236}">
                <a16:creationId xmlns:a16="http://schemas.microsoft.com/office/drawing/2014/main" xmlns=""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522A685-5218-20B9-8A20-6277FC1128EB}"/>
              </a:ext>
            </a:extLst>
          </p:cNvPr>
          <p:cNvSpPr txBox="1"/>
          <p:nvPr/>
        </p:nvSpPr>
        <p:spPr>
          <a:xfrm>
            <a:off x="1352145" y="5114393"/>
            <a:ext cx="1819409" cy="769441"/>
          </a:xfrm>
          <a:prstGeom prst="rect">
            <a:avLst/>
          </a:prstGeom>
          <a:solidFill>
            <a:schemeClr val="tx1"/>
          </a:solidFill>
        </p:spPr>
        <p:txBody>
          <a:bodyPr wrap="none" rtlCol="0">
            <a:spAutoFit/>
          </a:bodyPr>
          <a:lstStyle/>
          <a:p>
            <a:r>
              <a:rPr lang="en-US" sz="4400" dirty="0">
                <a:solidFill>
                  <a:schemeClr val="bg1"/>
                </a:solidFill>
              </a:rPr>
              <a:t>Results</a:t>
            </a:r>
          </a:p>
        </p:txBody>
      </p:sp>
    </p:spTree>
    <p:extLst>
      <p:ext uri="{BB962C8B-B14F-4D97-AF65-F5344CB8AC3E}">
        <p14:creationId xmlns:p14="http://schemas.microsoft.com/office/powerpoint/2010/main" val="4282677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27BDFED6-6E33-4606-AFE2-886ADB1C0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E5F2F824-5D69-7C2A-1455-0618550867AE}"/>
              </a:ext>
            </a:extLst>
          </p:cNvPr>
          <p:cNvPicPr>
            <a:picLocks noChangeAspect="1"/>
          </p:cNvPicPr>
          <p:nvPr/>
        </p:nvPicPr>
        <p:blipFill rotWithShape="1">
          <a:blip r:embed="rId2">
            <a:alphaModFix/>
          </a:blip>
          <a:srcRect t="14000" r="-1" b="-1"/>
          <a:stretch/>
        </p:blipFill>
        <p:spPr>
          <a:xfrm>
            <a:off x="4547937" y="-5"/>
            <a:ext cx="7644062" cy="3681406"/>
          </a:xfrm>
          <a:prstGeom prst="rect">
            <a:avLst/>
          </a:prstGeom>
        </p:spPr>
      </p:pic>
      <p:sp>
        <p:nvSpPr>
          <p:cNvPr id="21" name="Rectangle 20">
            <a:extLst>
              <a:ext uri="{FF2B5EF4-FFF2-40B4-BE49-F238E27FC236}">
                <a16:creationId xmlns:a16="http://schemas.microsoft.com/office/drawing/2014/main" xmlns="" id="{890DEF05-784E-4B61-89E4-04C4ECF4E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CD091CAB-7755-A52E-2238-44F4FC3837FD}"/>
              </a:ext>
            </a:extLst>
          </p:cNvPr>
          <p:cNvPicPr>
            <a:picLocks noGrp="1" noChangeAspect="1"/>
          </p:cNvPicPr>
          <p:nvPr>
            <p:ph idx="1"/>
          </p:nvPr>
        </p:nvPicPr>
        <p:blipFill rotWithShape="1">
          <a:blip r:embed="rId3"/>
          <a:srcRect t="9864" r="1" b="26310"/>
          <a:stretch/>
        </p:blipFill>
        <p:spPr>
          <a:xfrm>
            <a:off x="4547938" y="3681409"/>
            <a:ext cx="7644062" cy="3176595"/>
          </a:xfrm>
          <a:prstGeom prst="rect">
            <a:avLst/>
          </a:prstGeom>
        </p:spPr>
      </p:pic>
      <p:sp>
        <p:nvSpPr>
          <p:cNvPr id="2" name="Title 1">
            <a:extLst>
              <a:ext uri="{FF2B5EF4-FFF2-40B4-BE49-F238E27FC236}">
                <a16:creationId xmlns:a16="http://schemas.microsoft.com/office/drawing/2014/main" xmlns="" id="{5E10CE02-B6D6-3180-33E8-CED9C0E2071A}"/>
              </a:ext>
            </a:extLst>
          </p:cNvPr>
          <p:cNvSpPr>
            <a:spLocks noGrp="1"/>
          </p:cNvSpPr>
          <p:nvPr>
            <p:ph type="title"/>
          </p:nvPr>
        </p:nvSpPr>
        <p:spPr>
          <a:xfrm>
            <a:off x="68089" y="13252"/>
            <a:ext cx="4601188" cy="3502819"/>
          </a:xfrm>
        </p:spPr>
        <p:txBody>
          <a:bodyPr vert="horz" lIns="91440" tIns="45720" rIns="91440" bIns="45720" rtlCol="0" anchor="b">
            <a:normAutofit fontScale="90000"/>
          </a:bodyPr>
          <a:lstStyle/>
          <a:p>
            <a:pPr>
              <a:lnSpc>
                <a:spcPct val="150000"/>
              </a:lnSpc>
            </a:pPr>
            <a:r>
              <a:rPr lang="en-US" b="1" i="1" kern="1200" dirty="0">
                <a:solidFill>
                  <a:schemeClr val="bg1"/>
                </a:solidFill>
                <a:effectLst/>
                <a:latin typeface="+mj-lt"/>
                <a:ea typeface="+mj-ea"/>
                <a:cs typeface="+mj-cs"/>
              </a:rPr>
              <a:t>Use of </a:t>
            </a:r>
            <a:r>
              <a:rPr lang="en-US" b="1" i="1" kern="1200" dirty="0" err="1">
                <a:solidFill>
                  <a:schemeClr val="bg1"/>
                </a:solidFill>
                <a:effectLst/>
                <a:latin typeface="+mj-lt"/>
                <a:ea typeface="+mj-ea"/>
                <a:cs typeface="+mj-cs"/>
              </a:rPr>
              <a:t>CoWIN</a:t>
            </a:r>
            <a:r>
              <a:rPr lang="en-US" b="1" i="1" kern="1200" dirty="0">
                <a:solidFill>
                  <a:schemeClr val="bg1"/>
                </a:solidFill>
                <a:effectLst/>
                <a:latin typeface="+mj-lt"/>
                <a:ea typeface="+mj-ea"/>
                <a:cs typeface="+mj-cs"/>
              </a:rPr>
              <a:t> app by the population and its benefits</a:t>
            </a:r>
            <a:endParaRPr lang="en-US" i="1" kern="1200" dirty="0">
              <a:solidFill>
                <a:schemeClr val="bg1"/>
              </a:solidFill>
              <a:latin typeface="+mj-lt"/>
              <a:ea typeface="+mj-ea"/>
              <a:cs typeface="+mj-cs"/>
            </a:endParaRPr>
          </a:p>
        </p:txBody>
      </p:sp>
      <p:cxnSp>
        <p:nvCxnSpPr>
          <p:cNvPr id="23" name="Straight Connector 22">
            <a:extLst>
              <a:ext uri="{FF2B5EF4-FFF2-40B4-BE49-F238E27FC236}">
                <a16:creationId xmlns:a16="http://schemas.microsoft.com/office/drawing/2014/main" xmlns="" id="{C41BAEC7-F7B0-4224-8B18-8F74B7D87F0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146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F09B07D-EA5E-5DE9-C91A-494D5ACF2553}"/>
              </a:ext>
            </a:extLst>
          </p:cNvPr>
          <p:cNvSpPr>
            <a:spLocks noGrp="1"/>
          </p:cNvSpPr>
          <p:nvPr>
            <p:ph type="title"/>
          </p:nvPr>
        </p:nvSpPr>
        <p:spPr>
          <a:xfrm>
            <a:off x="165369" y="505839"/>
            <a:ext cx="3463047" cy="3557956"/>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200" b="1" kern="1200" dirty="0">
                <a:solidFill>
                  <a:srgbClr val="FFFFFF"/>
                </a:solidFill>
                <a:effectLst/>
                <a:latin typeface="+mj-lt"/>
                <a:ea typeface="+mj-ea"/>
                <a:cs typeface="+mj-cs"/>
              </a:rPr>
              <a:t>Responses from various Cities/ Rural Areas</a:t>
            </a:r>
            <a:endParaRPr lang="en-US" sz="32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xmlns="" id="{987CC4B4-518A-01F4-A237-620462AA0AD6}"/>
              </a:ext>
            </a:extLst>
          </p:cNvPr>
          <p:cNvPicPr>
            <a:picLocks noGrp="1" noChangeAspect="1"/>
          </p:cNvPicPr>
          <p:nvPr>
            <p:ph idx="1"/>
          </p:nvPr>
        </p:nvPicPr>
        <p:blipFill>
          <a:blip r:embed="rId3"/>
          <a:stretch>
            <a:fillRect/>
          </a:stretch>
        </p:blipFill>
        <p:spPr>
          <a:xfrm>
            <a:off x="4038600" y="754144"/>
            <a:ext cx="7988031" cy="5269584"/>
          </a:xfrm>
          <a:prstGeom prst="rect">
            <a:avLst/>
          </a:prstGeom>
        </p:spPr>
      </p:pic>
      <p:sp>
        <p:nvSpPr>
          <p:cNvPr id="3" name="TextBox 2"/>
          <p:cNvSpPr txBox="1"/>
          <p:nvPr/>
        </p:nvSpPr>
        <p:spPr>
          <a:xfrm>
            <a:off x="4831305" y="1173705"/>
            <a:ext cx="600502" cy="369332"/>
          </a:xfrm>
          <a:prstGeom prst="rect">
            <a:avLst/>
          </a:prstGeom>
          <a:noFill/>
        </p:spPr>
        <p:txBody>
          <a:bodyPr wrap="square" rtlCol="0">
            <a:spAutoFit/>
          </a:bodyPr>
          <a:lstStyle/>
          <a:p>
            <a:r>
              <a:rPr lang="en-US" b="1" dirty="0">
                <a:solidFill>
                  <a:srgbClr val="FF0000"/>
                </a:solidFill>
              </a:rPr>
              <a:t>104</a:t>
            </a:r>
          </a:p>
        </p:txBody>
      </p:sp>
      <p:sp>
        <p:nvSpPr>
          <p:cNvPr id="7" name="TextBox 6"/>
          <p:cNvSpPr txBox="1"/>
          <p:nvPr/>
        </p:nvSpPr>
        <p:spPr>
          <a:xfrm>
            <a:off x="5679753" y="3618969"/>
            <a:ext cx="600502" cy="369332"/>
          </a:xfrm>
          <a:prstGeom prst="rect">
            <a:avLst/>
          </a:prstGeom>
          <a:noFill/>
        </p:spPr>
        <p:txBody>
          <a:bodyPr wrap="square" rtlCol="0">
            <a:spAutoFit/>
          </a:bodyPr>
          <a:lstStyle/>
          <a:p>
            <a:r>
              <a:rPr lang="en-US" b="1" dirty="0">
                <a:solidFill>
                  <a:srgbClr val="FF0000"/>
                </a:solidFill>
              </a:rPr>
              <a:t>7</a:t>
            </a:r>
          </a:p>
        </p:txBody>
      </p:sp>
      <p:sp>
        <p:nvSpPr>
          <p:cNvPr id="8" name="TextBox 7"/>
          <p:cNvSpPr txBox="1"/>
          <p:nvPr/>
        </p:nvSpPr>
        <p:spPr>
          <a:xfrm>
            <a:off x="9285097" y="2515753"/>
            <a:ext cx="600502" cy="369332"/>
          </a:xfrm>
          <a:prstGeom prst="rect">
            <a:avLst/>
          </a:prstGeom>
          <a:noFill/>
        </p:spPr>
        <p:txBody>
          <a:bodyPr wrap="square" rtlCol="0">
            <a:spAutoFit/>
          </a:bodyPr>
          <a:lstStyle/>
          <a:p>
            <a:r>
              <a:rPr lang="en-US" b="1" dirty="0">
                <a:solidFill>
                  <a:srgbClr val="FF0000"/>
                </a:solidFill>
              </a:rPr>
              <a:t>53</a:t>
            </a:r>
          </a:p>
        </p:txBody>
      </p:sp>
      <p:sp>
        <p:nvSpPr>
          <p:cNvPr id="10" name="TextBox 9"/>
          <p:cNvSpPr txBox="1"/>
          <p:nvPr/>
        </p:nvSpPr>
        <p:spPr>
          <a:xfrm>
            <a:off x="10010713" y="3555273"/>
            <a:ext cx="600502" cy="369332"/>
          </a:xfrm>
          <a:prstGeom prst="rect">
            <a:avLst/>
          </a:prstGeom>
          <a:noFill/>
        </p:spPr>
        <p:txBody>
          <a:bodyPr wrap="square" rtlCol="0">
            <a:spAutoFit/>
          </a:bodyPr>
          <a:lstStyle/>
          <a:p>
            <a:r>
              <a:rPr lang="en-US" b="1" dirty="0">
                <a:solidFill>
                  <a:srgbClr val="FF0000"/>
                </a:solidFill>
              </a:rPr>
              <a:t>16</a:t>
            </a:r>
          </a:p>
        </p:txBody>
      </p:sp>
      <p:sp>
        <p:nvSpPr>
          <p:cNvPr id="12" name="TextBox 11"/>
          <p:cNvSpPr txBox="1"/>
          <p:nvPr/>
        </p:nvSpPr>
        <p:spPr>
          <a:xfrm>
            <a:off x="7126441" y="3728153"/>
            <a:ext cx="600502" cy="369332"/>
          </a:xfrm>
          <a:prstGeom prst="rect">
            <a:avLst/>
          </a:prstGeom>
          <a:noFill/>
        </p:spPr>
        <p:txBody>
          <a:bodyPr wrap="square" rtlCol="0">
            <a:spAutoFit/>
          </a:bodyPr>
          <a:lstStyle/>
          <a:p>
            <a:r>
              <a:rPr lang="en-US" b="1" dirty="0">
                <a:solidFill>
                  <a:srgbClr val="FF0000"/>
                </a:solidFill>
              </a:rPr>
              <a:t>4</a:t>
            </a:r>
          </a:p>
        </p:txBody>
      </p:sp>
      <p:sp>
        <p:nvSpPr>
          <p:cNvPr id="13" name="TextBox 12"/>
          <p:cNvSpPr txBox="1"/>
          <p:nvPr/>
        </p:nvSpPr>
        <p:spPr>
          <a:xfrm>
            <a:off x="6419017" y="3716777"/>
            <a:ext cx="600502" cy="369332"/>
          </a:xfrm>
          <a:prstGeom prst="rect">
            <a:avLst/>
          </a:prstGeom>
          <a:noFill/>
        </p:spPr>
        <p:txBody>
          <a:bodyPr wrap="square" rtlCol="0">
            <a:spAutoFit/>
          </a:bodyPr>
          <a:lstStyle/>
          <a:p>
            <a:r>
              <a:rPr lang="en-US" b="1" dirty="0">
                <a:solidFill>
                  <a:srgbClr val="FF0000"/>
                </a:solidFill>
              </a:rPr>
              <a:t>5</a:t>
            </a:r>
          </a:p>
        </p:txBody>
      </p:sp>
      <p:sp>
        <p:nvSpPr>
          <p:cNvPr id="14" name="TextBox 13"/>
          <p:cNvSpPr txBox="1"/>
          <p:nvPr/>
        </p:nvSpPr>
        <p:spPr>
          <a:xfrm>
            <a:off x="7867976" y="3787289"/>
            <a:ext cx="691499" cy="369332"/>
          </a:xfrm>
          <a:prstGeom prst="rect">
            <a:avLst/>
          </a:prstGeom>
          <a:noFill/>
        </p:spPr>
        <p:txBody>
          <a:bodyPr wrap="square" rtlCol="0">
            <a:spAutoFit/>
          </a:bodyPr>
          <a:lstStyle/>
          <a:p>
            <a:r>
              <a:rPr lang="en-US" b="1" dirty="0">
                <a:solidFill>
                  <a:srgbClr val="FF0000"/>
                </a:solidFill>
              </a:rPr>
              <a:t>3</a:t>
            </a:r>
          </a:p>
        </p:txBody>
      </p:sp>
      <p:sp>
        <p:nvSpPr>
          <p:cNvPr id="15" name="TextBox 14"/>
          <p:cNvSpPr txBox="1"/>
          <p:nvPr/>
        </p:nvSpPr>
        <p:spPr>
          <a:xfrm>
            <a:off x="8620889" y="3680377"/>
            <a:ext cx="600502" cy="369332"/>
          </a:xfrm>
          <a:prstGeom prst="rect">
            <a:avLst/>
          </a:prstGeom>
          <a:noFill/>
        </p:spPr>
        <p:txBody>
          <a:bodyPr wrap="square" rtlCol="0">
            <a:spAutoFit/>
          </a:bodyPr>
          <a:lstStyle/>
          <a:p>
            <a:r>
              <a:rPr lang="en-US" b="1" dirty="0">
                <a:solidFill>
                  <a:srgbClr val="FF0000"/>
                </a:solidFill>
              </a:rPr>
              <a:t>7</a:t>
            </a:r>
          </a:p>
        </p:txBody>
      </p:sp>
    </p:spTree>
    <p:extLst>
      <p:ext uri="{BB962C8B-B14F-4D97-AF65-F5344CB8AC3E}">
        <p14:creationId xmlns:p14="http://schemas.microsoft.com/office/powerpoint/2010/main" val="1111843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DD7F052-509F-3FFB-CC7A-2C7BC062632A}"/>
              </a:ext>
            </a:extLst>
          </p:cNvPr>
          <p:cNvSpPr>
            <a:spLocks noGrp="1"/>
          </p:cNvSpPr>
          <p:nvPr>
            <p:ph type="title"/>
          </p:nvPr>
        </p:nvSpPr>
        <p:spPr>
          <a:xfrm>
            <a:off x="-107000" y="506727"/>
            <a:ext cx="4641412" cy="1526741"/>
          </a:xfrm>
          <a:prstGeom prst="ellipse">
            <a:avLst/>
          </a:prstGeom>
        </p:spPr>
        <p:txBody>
          <a:bodyPr vert="horz" lIns="91440" tIns="45720" rIns="91440" bIns="45720" rtlCol="0" anchor="ctr">
            <a:normAutofit fontScale="90000"/>
          </a:bodyPr>
          <a:lstStyle/>
          <a:p>
            <a:pPr algn="ctr"/>
            <a:r>
              <a:rPr lang="en-US" sz="2800" b="1" dirty="0">
                <a:solidFill>
                  <a:schemeClr val="bg1"/>
                </a:solidFill>
                <a:effectLst/>
              </a:rPr>
              <a:t>Gender Distribution </a:t>
            </a:r>
            <a:br>
              <a:rPr lang="en-US" sz="2800" b="1" dirty="0">
                <a:solidFill>
                  <a:schemeClr val="bg1"/>
                </a:solidFill>
                <a:effectLst/>
              </a:rPr>
            </a:br>
            <a:r>
              <a:rPr lang="en-US" sz="2800" b="1" dirty="0">
                <a:solidFill>
                  <a:schemeClr val="bg1"/>
                </a:solidFill>
                <a:effectLst/>
              </a:rPr>
              <a:t>(199 Responses)</a:t>
            </a:r>
            <a:endParaRPr lang="en-US" sz="2800" dirty="0">
              <a:solidFill>
                <a:schemeClr val="bg1"/>
              </a:solidFill>
            </a:endParaRPr>
          </a:p>
        </p:txBody>
      </p:sp>
      <p:cxnSp>
        <p:nvCxnSpPr>
          <p:cNvPr id="25" name="Straight Connector 24">
            <a:extLst>
              <a:ext uri="{FF2B5EF4-FFF2-40B4-BE49-F238E27FC236}">
                <a16:creationId xmlns:a16="http://schemas.microsoft.com/office/drawing/2014/main" xmlns=""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74E66AEA-1A1A-C4BC-D2A0-A41E1144F36B}"/>
              </a:ext>
            </a:extLst>
          </p:cNvPr>
          <p:cNvSpPr txBox="1"/>
          <p:nvPr/>
        </p:nvSpPr>
        <p:spPr>
          <a:xfrm>
            <a:off x="4945336" y="506727"/>
            <a:ext cx="6609921" cy="1526741"/>
          </a:xfrm>
          <a:prstGeom prst="rect">
            <a:avLst/>
          </a:prstGeom>
        </p:spPr>
        <p:txBody>
          <a:bodyPr vert="horz" lIns="91440" tIns="45720" rIns="91440" bIns="45720" rtlCol="0" anchor="ctr">
            <a:normAutofit/>
          </a:bodyPr>
          <a:lstStyle/>
          <a:p>
            <a:pPr>
              <a:lnSpc>
                <a:spcPct val="90000"/>
              </a:lnSpc>
              <a:spcAft>
                <a:spcPts val="600"/>
              </a:spcAft>
            </a:pPr>
            <a:r>
              <a:rPr lang="en-US" sz="2200" dirty="0">
                <a:solidFill>
                  <a:schemeClr val="bg1"/>
                </a:solidFill>
              </a:rPr>
              <a:t>                                  </a:t>
            </a:r>
            <a:r>
              <a:rPr lang="en-US" sz="2800" dirty="0">
                <a:solidFill>
                  <a:schemeClr val="bg1"/>
                </a:solidFill>
              </a:rPr>
              <a:t>Type of Vaccine administered</a:t>
            </a:r>
            <a:endParaRPr lang="en-US" sz="2200" dirty="0">
              <a:solidFill>
                <a:schemeClr val="bg1"/>
              </a:solidFill>
            </a:endParaRPr>
          </a:p>
        </p:txBody>
      </p:sp>
      <p:pic>
        <p:nvPicPr>
          <p:cNvPr id="4" name="Content Placeholder 3">
            <a:extLst>
              <a:ext uri="{FF2B5EF4-FFF2-40B4-BE49-F238E27FC236}">
                <a16:creationId xmlns:a16="http://schemas.microsoft.com/office/drawing/2014/main" xmlns="" id="{5DB833B4-9BC6-57D4-B570-EB801F713E26}"/>
              </a:ext>
            </a:extLst>
          </p:cNvPr>
          <p:cNvPicPr>
            <a:picLocks noGrp="1" noChangeAspect="1"/>
          </p:cNvPicPr>
          <p:nvPr>
            <p:ph idx="1"/>
          </p:nvPr>
        </p:nvPicPr>
        <p:blipFill>
          <a:blip r:embed="rId2"/>
          <a:stretch>
            <a:fillRect/>
          </a:stretch>
        </p:blipFill>
        <p:spPr>
          <a:xfrm>
            <a:off x="393308" y="3015514"/>
            <a:ext cx="5559480" cy="2765841"/>
          </a:xfrm>
          <a:prstGeom prst="rect">
            <a:avLst/>
          </a:prstGeom>
        </p:spPr>
      </p:pic>
      <p:pic>
        <p:nvPicPr>
          <p:cNvPr id="5" name="Picture 4">
            <a:extLst>
              <a:ext uri="{FF2B5EF4-FFF2-40B4-BE49-F238E27FC236}">
                <a16:creationId xmlns:a16="http://schemas.microsoft.com/office/drawing/2014/main" xmlns="" id="{5874C8C5-8805-1745-A0B5-77190164F318}"/>
              </a:ext>
            </a:extLst>
          </p:cNvPr>
          <p:cNvPicPr>
            <a:picLocks noChangeAspect="1"/>
          </p:cNvPicPr>
          <p:nvPr/>
        </p:nvPicPr>
        <p:blipFill>
          <a:blip r:embed="rId3"/>
          <a:stretch>
            <a:fillRect/>
          </a:stretch>
        </p:blipFill>
        <p:spPr>
          <a:xfrm>
            <a:off x="6251736" y="2981110"/>
            <a:ext cx="5546955" cy="2842814"/>
          </a:xfrm>
          <a:prstGeom prst="rect">
            <a:avLst/>
          </a:prstGeom>
        </p:spPr>
      </p:pic>
    </p:spTree>
    <p:extLst>
      <p:ext uri="{BB962C8B-B14F-4D97-AF65-F5344CB8AC3E}">
        <p14:creationId xmlns:p14="http://schemas.microsoft.com/office/powerpoint/2010/main" val="2206057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1724776-EF15-17B1-3979-BF7568B5EEBD}"/>
              </a:ext>
            </a:extLst>
          </p:cNvPr>
          <p:cNvSpPr>
            <a:spLocks noGrp="1"/>
          </p:cNvSpPr>
          <p:nvPr>
            <p:ph type="title"/>
          </p:nvPr>
        </p:nvSpPr>
        <p:spPr>
          <a:xfrm>
            <a:off x="649270" y="506727"/>
            <a:ext cx="3885141" cy="1526741"/>
          </a:xfrm>
        </p:spPr>
        <p:txBody>
          <a:bodyPr vert="horz" lIns="91440" tIns="45720" rIns="91440" bIns="45720" rtlCol="0" anchor="ctr">
            <a:normAutofit/>
          </a:bodyPr>
          <a:lstStyle/>
          <a:p>
            <a:pPr algn="just"/>
            <a:r>
              <a:rPr lang="en-US" sz="3000" b="1" dirty="0">
                <a:solidFill>
                  <a:schemeClr val="bg1"/>
                </a:solidFill>
                <a:effectLst/>
              </a:rPr>
              <a:t> </a:t>
            </a:r>
            <a:r>
              <a:rPr lang="en-US" sz="3000" b="1" dirty="0">
                <a:solidFill>
                  <a:schemeClr val="bg1"/>
                </a:solidFill>
                <a:effectLst/>
                <a:latin typeface="Times New Roman" panose="02020603050405020304" pitchFamily="18" charset="0"/>
                <a:cs typeface="Times New Roman" panose="02020603050405020304" pitchFamily="18" charset="0"/>
              </a:rPr>
              <a:t>Type of hospital in which the vaccination was administered</a:t>
            </a:r>
            <a:endParaRPr lang="en-US" sz="3000" b="1" dirty="0">
              <a:solidFill>
                <a:schemeClr val="bg1"/>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xmlns=""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556B561-3BA5-C182-30E9-F4B044B02830}"/>
              </a:ext>
            </a:extLst>
          </p:cNvPr>
          <p:cNvSpPr txBox="1"/>
          <p:nvPr/>
        </p:nvSpPr>
        <p:spPr>
          <a:xfrm>
            <a:off x="6368793" y="506727"/>
            <a:ext cx="5320446" cy="1526741"/>
          </a:xfrm>
          <a:prstGeom prst="rect">
            <a:avLst/>
          </a:prstGeom>
        </p:spPr>
        <p:txBody>
          <a:bodyPr vert="horz" lIns="91440" tIns="45720" rIns="91440" bIns="45720" rtlCol="0" anchor="ctr">
            <a:normAutofit/>
          </a:bodyPr>
          <a:lstStyle/>
          <a:p>
            <a:pPr>
              <a:lnSpc>
                <a:spcPct val="90000"/>
              </a:lnSpc>
              <a:spcAft>
                <a:spcPts val="600"/>
              </a:spcAft>
            </a:pPr>
            <a:r>
              <a:rPr lang="en-US" sz="3000" b="1" dirty="0">
                <a:solidFill>
                  <a:schemeClr val="bg1"/>
                </a:solidFill>
                <a:effectLst/>
                <a:latin typeface="Times New Roman" panose="02020603050405020304" pitchFamily="18" charset="0"/>
                <a:cs typeface="Times New Roman" panose="02020603050405020304" pitchFamily="18" charset="0"/>
              </a:rPr>
              <a:t>Did you register vaccination slot through </a:t>
            </a:r>
            <a:r>
              <a:rPr lang="en-US" sz="3000" b="1" dirty="0" err="1">
                <a:solidFill>
                  <a:schemeClr val="bg1"/>
                </a:solidFill>
                <a:effectLst/>
                <a:latin typeface="Times New Roman" panose="02020603050405020304" pitchFamily="18" charset="0"/>
                <a:cs typeface="Times New Roman" panose="02020603050405020304" pitchFamily="18" charset="0"/>
              </a:rPr>
              <a:t>CoWIN</a:t>
            </a:r>
            <a:endParaRPr lang="en-US" sz="3000" dirty="0">
              <a:solidFill>
                <a:schemeClr val="bg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xmlns="" id="{5598ECEC-1C91-C6A8-D2B8-B0BD02AA3D72}"/>
              </a:ext>
            </a:extLst>
          </p:cNvPr>
          <p:cNvPicPr>
            <a:picLocks noGrp="1" noChangeAspect="1"/>
          </p:cNvPicPr>
          <p:nvPr>
            <p:ph idx="1"/>
          </p:nvPr>
        </p:nvPicPr>
        <p:blipFill>
          <a:blip r:embed="rId2"/>
          <a:stretch>
            <a:fillRect/>
          </a:stretch>
        </p:blipFill>
        <p:spPr>
          <a:xfrm>
            <a:off x="216816" y="2939508"/>
            <a:ext cx="5735972" cy="2828994"/>
          </a:xfrm>
          <a:prstGeom prst="rect">
            <a:avLst/>
          </a:prstGeom>
        </p:spPr>
      </p:pic>
      <p:pic>
        <p:nvPicPr>
          <p:cNvPr id="6" name="Picture 5">
            <a:extLst>
              <a:ext uri="{FF2B5EF4-FFF2-40B4-BE49-F238E27FC236}">
                <a16:creationId xmlns:a16="http://schemas.microsoft.com/office/drawing/2014/main" xmlns="" id="{D5F1B0D8-5439-0669-9845-E65B48563C8F}"/>
              </a:ext>
            </a:extLst>
          </p:cNvPr>
          <p:cNvPicPr>
            <a:picLocks noChangeAspect="1"/>
          </p:cNvPicPr>
          <p:nvPr/>
        </p:nvPicPr>
        <p:blipFill>
          <a:blip r:embed="rId3"/>
          <a:stretch>
            <a:fillRect/>
          </a:stretch>
        </p:blipFill>
        <p:spPr>
          <a:xfrm>
            <a:off x="6251736" y="2939508"/>
            <a:ext cx="5546955" cy="2926018"/>
          </a:xfrm>
          <a:prstGeom prst="rect">
            <a:avLst/>
          </a:prstGeom>
        </p:spPr>
      </p:pic>
    </p:spTree>
    <p:extLst>
      <p:ext uri="{BB962C8B-B14F-4D97-AF65-F5344CB8AC3E}">
        <p14:creationId xmlns:p14="http://schemas.microsoft.com/office/powerpoint/2010/main" val="4278724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AC16BD1C-B62F-B706-AFE7-E77C393338AE}"/>
              </a:ext>
            </a:extLst>
          </p:cNvPr>
          <p:cNvSpPr>
            <a:spLocks noGrp="1"/>
          </p:cNvSpPr>
          <p:nvPr>
            <p:ph idx="1"/>
          </p:nvPr>
        </p:nvSpPr>
        <p:spPr>
          <a:xfrm>
            <a:off x="4562614" y="145914"/>
            <a:ext cx="7324425" cy="6439711"/>
          </a:xfrm>
        </p:spPr>
        <p:txBody>
          <a:bodyPr>
            <a:normAutofit fontScale="92500" lnSpcReduction="10000"/>
          </a:bodyPr>
          <a:lstStyle/>
          <a:p>
            <a:pPr marR="0" lvl="0" algn="just">
              <a:spcBef>
                <a:spcPts val="0"/>
              </a:spcBef>
              <a:spcAft>
                <a:spcPts val="0"/>
              </a:spcAft>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Majority of the population used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CoWIN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app for booking of vaccination slots. 70.9% respondents used the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CoWIN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app as per study.</a:t>
            </a:r>
          </a:p>
          <a:p>
            <a:pPr marR="0" lvl="0" algn="just">
              <a:spcBef>
                <a:spcPts val="0"/>
              </a:spcBef>
              <a:spcAft>
                <a:spcPts val="0"/>
              </a:spcAft>
              <a:buFont typeface="Wingdings" panose="05000000000000000000" pitchFamily="2" charset="2"/>
              <a:buChar char="ü"/>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There was adequate awareness in public to take the desired doses on time.</a:t>
            </a:r>
          </a:p>
          <a:p>
            <a:pPr marR="0" lvl="0" algn="just">
              <a:spcBef>
                <a:spcPts val="0"/>
              </a:spcBef>
              <a:spcAft>
                <a:spcPts val="0"/>
              </a:spcAft>
              <a:buFont typeface="Wingdings" panose="05000000000000000000" pitchFamily="2" charset="2"/>
              <a:buChar char="ü"/>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Font typeface="Wingdings" panose="05000000000000000000" pitchFamily="2" charset="2"/>
              <a:buChar char="ü"/>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CoWIN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app facilitated vaccination drive by generating reminders to take second dose.</a:t>
            </a:r>
          </a:p>
          <a:p>
            <a:pPr marR="0" lvl="0" algn="just">
              <a:spcBef>
                <a:spcPts val="0"/>
              </a:spcBef>
              <a:spcAft>
                <a:spcPts val="0"/>
              </a:spcAft>
              <a:buFont typeface="Wingdings" panose="05000000000000000000" pitchFamily="2" charset="2"/>
              <a:buChar char="ü"/>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Population was aware that same vaccine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Covishield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Covaxine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to be administered as both doses.</a:t>
            </a:r>
          </a:p>
          <a:p>
            <a:pPr marR="0" lvl="0" algn="just">
              <a:spcBef>
                <a:spcPts val="0"/>
              </a:spcBef>
              <a:spcAft>
                <a:spcPts val="0"/>
              </a:spcAft>
              <a:buFont typeface="Wingdings" panose="05000000000000000000" pitchFamily="2" charset="2"/>
              <a:buChar char="ü"/>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Sputnik vaccine was of Russian origin which was imported at a later stage. It was available on payment therefore only 0.5% of the respondents had administered it.</a:t>
            </a:r>
          </a:p>
          <a:p>
            <a:pPr marR="0" lvl="0" algn="just">
              <a:spcBef>
                <a:spcPts val="0"/>
              </a:spcBef>
              <a:spcAft>
                <a:spcPts val="0"/>
              </a:spcAft>
              <a:buFont typeface="Wingdings" panose="05000000000000000000" pitchFamily="2" charset="2"/>
              <a:buChar char="ü"/>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Integration of government and private hospitals was done for vaccination drive and availability of vaccines was reflected 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CoWIN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App.</a:t>
            </a:r>
          </a:p>
          <a:p>
            <a:pPr marL="0" marR="0" lvl="0" indent="0" algn="just">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1000"/>
              </a:spcAft>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Private hospitals provided vaccines on payment.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2" y="914418"/>
            <a:ext cx="3853942" cy="275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1986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E5F2F824-5D69-7C2A-1455-0618550867AE}"/>
              </a:ext>
            </a:extLst>
          </p:cNvPr>
          <p:cNvPicPr>
            <a:picLocks noChangeAspect="1"/>
          </p:cNvPicPr>
          <p:nvPr/>
        </p:nvPicPr>
        <p:blipFill rotWithShape="1">
          <a:blip r:embed="rId2">
            <a:alphaModFix/>
          </a:blip>
          <a:srcRect t="14000" r="-1" b="-1"/>
          <a:stretch/>
        </p:blipFill>
        <p:spPr>
          <a:xfrm>
            <a:off x="5153025" y="498475"/>
            <a:ext cx="6553200" cy="3117850"/>
          </a:xfrm>
          <a:prstGeom prst="rect">
            <a:avLst/>
          </a:prstGeom>
        </p:spPr>
      </p:pic>
      <p:pic>
        <p:nvPicPr>
          <p:cNvPr id="4" name="Content Placeholder 3">
            <a:extLst>
              <a:ext uri="{FF2B5EF4-FFF2-40B4-BE49-F238E27FC236}">
                <a16:creationId xmlns:a16="http://schemas.microsoft.com/office/drawing/2014/main" xmlns="" id="{CD091CAB-7755-A52E-2238-44F4FC3837FD}"/>
              </a:ext>
            </a:extLst>
          </p:cNvPr>
          <p:cNvPicPr>
            <a:picLocks noGrp="1" noChangeAspect="1"/>
          </p:cNvPicPr>
          <p:nvPr>
            <p:ph idx="1"/>
          </p:nvPr>
        </p:nvPicPr>
        <p:blipFill rotWithShape="1">
          <a:blip r:embed="rId3"/>
          <a:srcRect t="9864" r="1" b="26310"/>
          <a:stretch/>
        </p:blipFill>
        <p:spPr>
          <a:xfrm>
            <a:off x="5153025" y="3686175"/>
            <a:ext cx="6553200" cy="2678113"/>
          </a:xfrm>
          <a:prstGeom prst="rect">
            <a:avLst/>
          </a:prstGeom>
        </p:spPr>
      </p:pic>
      <p:sp>
        <p:nvSpPr>
          <p:cNvPr id="2" name="Title 1">
            <a:extLst>
              <a:ext uri="{FF2B5EF4-FFF2-40B4-BE49-F238E27FC236}">
                <a16:creationId xmlns:a16="http://schemas.microsoft.com/office/drawing/2014/main" xmlns="" id="{5E10CE02-B6D6-3180-33E8-CED9C0E2071A}"/>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b="1" kern="1200" dirty="0">
                <a:solidFill>
                  <a:srgbClr val="FFFFFF"/>
                </a:solidFill>
                <a:effectLst/>
                <a:latin typeface="+mj-lt"/>
                <a:ea typeface="+mj-ea"/>
                <a:cs typeface="+mj-cs"/>
              </a:rPr>
              <a:t>Section 2: Efficacy of </a:t>
            </a:r>
            <a:r>
              <a:rPr lang="en-US" b="1" kern="1200" dirty="0" err="1">
                <a:solidFill>
                  <a:srgbClr val="FFFFFF"/>
                </a:solidFill>
                <a:effectLst/>
                <a:latin typeface="+mj-lt"/>
                <a:ea typeface="+mj-ea"/>
                <a:cs typeface="+mj-cs"/>
              </a:rPr>
              <a:t>CoWIN</a:t>
            </a:r>
            <a:r>
              <a:rPr lang="en-US" b="1" kern="1200" dirty="0">
                <a:solidFill>
                  <a:srgbClr val="FFFFFF"/>
                </a:solidFill>
                <a:effectLst/>
                <a:latin typeface="+mj-lt"/>
                <a:ea typeface="+mj-ea"/>
                <a:cs typeface="+mj-cs"/>
              </a:rPr>
              <a:t> app.</a:t>
            </a:r>
            <a:r>
              <a:rPr lang="en-US" kern="1200" dirty="0">
                <a:solidFill>
                  <a:srgbClr val="FFFFFF"/>
                </a:solidFill>
                <a:effectLst/>
                <a:latin typeface="+mj-lt"/>
                <a:ea typeface="+mj-ea"/>
                <a:cs typeface="+mj-cs"/>
              </a:rPr>
              <a:t/>
            </a:r>
            <a:br>
              <a:rPr lang="en-US" kern="1200" dirty="0">
                <a:solidFill>
                  <a:srgbClr val="FFFFFF"/>
                </a:solidFill>
                <a:effectLst/>
                <a:latin typeface="+mj-lt"/>
                <a:ea typeface="+mj-ea"/>
                <a:cs typeface="+mj-cs"/>
              </a:rPr>
            </a:br>
            <a:endParaRPr lang="en-US" i="1" kern="1200" dirty="0">
              <a:solidFill>
                <a:srgbClr val="FFFFFF"/>
              </a:solidFill>
              <a:latin typeface="+mj-lt"/>
              <a:ea typeface="+mj-ea"/>
              <a:cs typeface="+mj-cs"/>
            </a:endParaRPr>
          </a:p>
        </p:txBody>
      </p:sp>
    </p:spTree>
    <p:extLst>
      <p:ext uri="{BB962C8B-B14F-4D97-AF65-F5344CB8AC3E}">
        <p14:creationId xmlns:p14="http://schemas.microsoft.com/office/powerpoint/2010/main" val="3673566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2A868D4-8BFC-AED9-748E-9C7EDB7D9D75}"/>
              </a:ext>
            </a:extLst>
          </p:cNvPr>
          <p:cNvSpPr>
            <a:spLocks noGrp="1"/>
          </p:cNvSpPr>
          <p:nvPr>
            <p:ph type="title"/>
          </p:nvPr>
        </p:nvSpPr>
        <p:spPr>
          <a:xfrm>
            <a:off x="649270" y="506727"/>
            <a:ext cx="3885141" cy="1526741"/>
          </a:xfrm>
        </p:spPr>
        <p:txBody>
          <a:bodyPr vert="horz" lIns="91440" tIns="45720" rIns="91440" bIns="45720" rtlCol="0" anchor="ctr">
            <a:normAutofit/>
          </a:bodyPr>
          <a:lstStyle/>
          <a:p>
            <a:pPr algn="r"/>
            <a:r>
              <a:rPr lang="en-US" sz="2800" b="1" dirty="0">
                <a:solidFill>
                  <a:schemeClr val="bg1"/>
                </a:solidFill>
                <a:latin typeface="Times New Roman" panose="02020603050405020304" pitchFamily="18" charset="0"/>
                <a:cs typeface="Times New Roman" panose="02020603050405020304" pitchFamily="18" charset="0"/>
              </a:rPr>
              <a:t>E</a:t>
            </a:r>
            <a:r>
              <a:rPr lang="en-US" sz="2800" b="1" dirty="0">
                <a:solidFill>
                  <a:schemeClr val="bg1"/>
                </a:solidFill>
                <a:effectLst/>
                <a:latin typeface="Times New Roman" panose="02020603050405020304" pitchFamily="18" charset="0"/>
                <a:cs typeface="Times New Roman" panose="02020603050405020304" pitchFamily="18" charset="0"/>
              </a:rPr>
              <a:t>asy of logging into </a:t>
            </a:r>
            <a:r>
              <a:rPr lang="en-US" sz="2800" b="1" dirty="0" err="1">
                <a:solidFill>
                  <a:schemeClr val="bg1"/>
                </a:solidFill>
                <a:effectLst/>
                <a:latin typeface="Times New Roman" panose="02020603050405020304" pitchFamily="18" charset="0"/>
                <a:cs typeface="Times New Roman" panose="02020603050405020304" pitchFamily="18" charset="0"/>
              </a:rPr>
              <a:t>CoWIN</a:t>
            </a:r>
            <a:r>
              <a:rPr lang="en-US" sz="2800" b="1" dirty="0">
                <a:solidFill>
                  <a:schemeClr val="bg1"/>
                </a:solidFill>
                <a:effectLst/>
                <a:latin typeface="Times New Roman" panose="02020603050405020304" pitchFamily="18" charset="0"/>
                <a:cs typeface="Times New Roman" panose="02020603050405020304" pitchFamily="18" charset="0"/>
              </a:rPr>
              <a:t> app</a:t>
            </a:r>
            <a:endParaRPr lang="en-US" sz="2800" b="1" dirty="0">
              <a:solidFill>
                <a:schemeClr val="bg1"/>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xmlns=""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6E720AD6-AFD4-BC5B-631F-6D534E8DD273}"/>
              </a:ext>
            </a:extLst>
          </p:cNvPr>
          <p:cNvSpPr txBox="1"/>
          <p:nvPr/>
        </p:nvSpPr>
        <p:spPr>
          <a:xfrm>
            <a:off x="6096000" y="506727"/>
            <a:ext cx="5459257" cy="1526741"/>
          </a:xfrm>
          <a:prstGeom prst="rect">
            <a:avLst/>
          </a:prstGeom>
        </p:spPr>
        <p:txBody>
          <a:bodyPr vert="horz" lIns="91440" tIns="45720" rIns="91440" bIns="45720" rtlCol="0" anchor="ctr">
            <a:normAutofit/>
          </a:bodyPr>
          <a:lstStyle/>
          <a:p>
            <a:pPr>
              <a:lnSpc>
                <a:spcPct val="90000"/>
              </a:lnSpc>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Free/ Paid vaccines administered/ booked through </a:t>
            </a:r>
            <a:r>
              <a:rPr lang="en-US" sz="2800" b="1" dirty="0" err="1">
                <a:solidFill>
                  <a:schemeClr val="bg1"/>
                </a:solidFill>
                <a:effectLst/>
                <a:latin typeface="Times New Roman" panose="02020603050405020304" pitchFamily="18" charset="0"/>
                <a:cs typeface="Times New Roman" panose="02020603050405020304" pitchFamily="18" charset="0"/>
              </a:rPr>
              <a:t>CoWIN</a:t>
            </a:r>
            <a:r>
              <a:rPr lang="en-US" sz="2800" b="1" dirty="0">
                <a:solidFill>
                  <a:schemeClr val="bg1"/>
                </a:solidFill>
                <a:effectLst/>
                <a:latin typeface="Times New Roman" panose="02020603050405020304" pitchFamily="18" charset="0"/>
                <a:cs typeface="Times New Roman" panose="02020603050405020304" pitchFamily="18" charset="0"/>
              </a:rPr>
              <a:t> App	</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F4238722-146D-675A-2550-E03DDA35ECB8}"/>
              </a:ext>
            </a:extLst>
          </p:cNvPr>
          <p:cNvPicPr>
            <a:picLocks noChangeAspect="1"/>
          </p:cNvPicPr>
          <p:nvPr/>
        </p:nvPicPr>
        <p:blipFill>
          <a:blip r:embed="rId2"/>
          <a:stretch>
            <a:fillRect/>
          </a:stretch>
        </p:blipFill>
        <p:spPr>
          <a:xfrm>
            <a:off x="5899182" y="3064315"/>
            <a:ext cx="6172326" cy="2577728"/>
          </a:xfrm>
          <a:prstGeom prst="rect">
            <a:avLst/>
          </a:prstGeom>
        </p:spPr>
      </p:pic>
      <p:pic>
        <p:nvPicPr>
          <p:cNvPr id="4" name="Content Placeholder 3">
            <a:extLst>
              <a:ext uri="{FF2B5EF4-FFF2-40B4-BE49-F238E27FC236}">
                <a16:creationId xmlns:a16="http://schemas.microsoft.com/office/drawing/2014/main" xmlns="" id="{1007FE4A-FE86-7923-78E3-B4339FC53979}"/>
              </a:ext>
            </a:extLst>
          </p:cNvPr>
          <p:cNvPicPr>
            <a:picLocks noGrp="1" noChangeAspect="1"/>
          </p:cNvPicPr>
          <p:nvPr>
            <p:ph idx="1"/>
          </p:nvPr>
        </p:nvPicPr>
        <p:blipFill>
          <a:blip r:embed="rId3"/>
          <a:stretch>
            <a:fillRect/>
          </a:stretch>
        </p:blipFill>
        <p:spPr>
          <a:xfrm>
            <a:off x="649270" y="3064314"/>
            <a:ext cx="5018177" cy="2676406"/>
          </a:xfrm>
          <a:prstGeom prst="rect">
            <a:avLst/>
          </a:prstGeom>
        </p:spPr>
      </p:pic>
    </p:spTree>
    <p:extLst>
      <p:ext uri="{BB962C8B-B14F-4D97-AF65-F5344CB8AC3E}">
        <p14:creationId xmlns:p14="http://schemas.microsoft.com/office/powerpoint/2010/main" val="1214066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A0DDB-733B-BF45-863C-B72DC2F3A9B8}"/>
              </a:ext>
            </a:extLst>
          </p:cNvPr>
          <p:cNvSpPr>
            <a:spLocks noGrp="1"/>
          </p:cNvSpPr>
          <p:nvPr>
            <p:ph type="title"/>
          </p:nvPr>
        </p:nvSpPr>
        <p:spPr>
          <a:xfrm>
            <a:off x="5750351" y="719848"/>
            <a:ext cx="6052008" cy="4996740"/>
          </a:xfrm>
        </p:spPr>
        <p:txBody>
          <a:bodyPr vert="horz" lIns="91440" tIns="45720" rIns="91440" bIns="45720" rtlCol="0" anchor="t">
            <a:noAutofit/>
          </a:bodyPr>
          <a:lstStyle/>
          <a:p>
            <a:pPr algn="ctr">
              <a:lnSpc>
                <a:spcPct val="150000"/>
              </a:lnSpc>
            </a:pPr>
            <a:r>
              <a:rPr lang="en-US" sz="4000" b="1" dirty="0"/>
              <a:t>Assess the  efficacy of </a:t>
            </a:r>
            <a:r>
              <a:rPr lang="en-US" sz="4000" b="1" dirty="0" err="1"/>
              <a:t>CoWIN</a:t>
            </a:r>
            <a:r>
              <a:rPr lang="en-US" sz="4000" b="1" dirty="0"/>
              <a:t> app used for smooth administration of COVID 19 vaccination in </a:t>
            </a:r>
            <a:r>
              <a:rPr lang="en-US" sz="4000" b="1" dirty="0" smtClean="0"/>
              <a:t>India</a:t>
            </a:r>
            <a:r>
              <a:rPr lang="en-US" sz="4000" b="1" dirty="0"/>
              <a:t/>
            </a:r>
            <a:br>
              <a:rPr lang="en-US" sz="4000" b="1" dirty="0"/>
            </a:br>
            <a:endParaRPr lang="en-US" sz="4000" b="1" dirty="0"/>
          </a:p>
        </p:txBody>
      </p:sp>
      <p:sp>
        <p:nvSpPr>
          <p:cNvPr id="17" name="Freeform: Shape 16">
            <a:extLst>
              <a:ext uri="{FF2B5EF4-FFF2-40B4-BE49-F238E27FC236}">
                <a16:creationId xmlns:a16="http://schemas.microsoft.com/office/drawing/2014/main" xmlns="" id="{2C6334C2-F73F-4B3B-A626-DD5F69DF6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xmlns="" id="{C21319B6-7279-A00C-1346-F23DAE867BF9}"/>
              </a:ext>
            </a:extLst>
          </p:cNvPr>
          <p:cNvPicPr>
            <a:picLocks noGrp="1" noChangeAspect="1"/>
          </p:cNvPicPr>
          <p:nvPr>
            <p:ph idx="1"/>
          </p:nvPr>
        </p:nvPicPr>
        <p:blipFill rotWithShape="1">
          <a:blip r:embed="rId2"/>
          <a:srcRect l="6102" r="6105" b="3"/>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1912623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25DAC77-290F-260F-94D8-308182317F84}"/>
              </a:ext>
            </a:extLst>
          </p:cNvPr>
          <p:cNvSpPr>
            <a:spLocks noGrp="1"/>
          </p:cNvSpPr>
          <p:nvPr>
            <p:ph type="title"/>
          </p:nvPr>
        </p:nvSpPr>
        <p:spPr>
          <a:xfrm>
            <a:off x="537399" y="963741"/>
            <a:ext cx="5618680" cy="1288673"/>
          </a:xfrm>
        </p:spPr>
        <p:txBody>
          <a:bodyPr vert="horz" lIns="91440" tIns="45720" rIns="91440" bIns="45720" rtlCol="0" anchor="b">
            <a:normAutofit/>
          </a:bodyPr>
          <a:lstStyle/>
          <a:p>
            <a:r>
              <a:rPr lang="en-US" sz="2800" b="1" dirty="0">
                <a:solidFill>
                  <a:schemeClr val="bg1"/>
                </a:solidFill>
                <a:latin typeface="Times New Roman" panose="02020603050405020304" pitchFamily="18" charset="0"/>
                <a:cs typeface="Times New Roman" panose="02020603050405020304" pitchFamily="18" charset="0"/>
              </a:rPr>
              <a:t>U</a:t>
            </a:r>
            <a:r>
              <a:rPr lang="en-US" sz="2800" b="1" dirty="0">
                <a:solidFill>
                  <a:schemeClr val="bg1"/>
                </a:solidFill>
                <a:effectLst/>
                <a:latin typeface="Times New Roman" panose="02020603050405020304" pitchFamily="18" charset="0"/>
                <a:cs typeface="Times New Roman" panose="02020603050405020304" pitchFamily="18" charset="0"/>
              </a:rPr>
              <a:t>sers faced problems in registering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2FB00AC-AF0F-D813-31F4-40BB9C05F25F}"/>
              </a:ext>
            </a:extLst>
          </p:cNvPr>
          <p:cNvSpPr txBox="1"/>
          <p:nvPr/>
        </p:nvSpPr>
        <p:spPr>
          <a:xfrm>
            <a:off x="559524" y="4591456"/>
            <a:ext cx="5217173" cy="1922506"/>
          </a:xfrm>
          <a:prstGeom prst="rect">
            <a:avLst/>
          </a:prstGeom>
        </p:spPr>
        <p:txBody>
          <a:bodyPr vert="horz" lIns="91440" tIns="45720" rIns="91440" bIns="45720" rtlCol="0">
            <a:normAutofit/>
          </a:bodyPr>
          <a:lstStyle/>
          <a:p>
            <a:pPr>
              <a:lnSpc>
                <a:spcPct val="90000"/>
              </a:lnSpc>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Smooth booking of slots </a:t>
            </a:r>
            <a:endParaRPr lang="en-US" sz="2800" dirty="0">
              <a:solidFill>
                <a:schemeClr val="bg1"/>
              </a:solidFill>
              <a:latin typeface="Times New Roman" panose="02020603050405020304" pitchFamily="18" charset="0"/>
              <a:cs typeface="Times New Roman" panose="02020603050405020304" pitchFamily="18" charset="0"/>
            </a:endParaRPr>
          </a:p>
        </p:txBody>
      </p:sp>
      <p:grpSp>
        <p:nvGrpSpPr>
          <p:cNvPr id="13" name="Graphic 4">
            <a:extLst>
              <a:ext uri="{FF2B5EF4-FFF2-40B4-BE49-F238E27FC236}">
                <a16:creationId xmlns:a16="http://schemas.microsoft.com/office/drawing/2014/main" xmlns="" id="{D92F9A1A-77F4-4E16-958B-64BB489FFE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022349" y="739986"/>
            <a:ext cx="975169" cy="975171"/>
            <a:chOff x="5829300" y="3162300"/>
            <a:chExt cx="532256" cy="532257"/>
          </a:xfrm>
          <a:solidFill>
            <a:schemeClr val="bg1"/>
          </a:solidFill>
        </p:grpSpPr>
        <p:sp>
          <p:nvSpPr>
            <p:cNvPr id="14" name="Freeform: Shape 13">
              <a:extLst>
                <a:ext uri="{FF2B5EF4-FFF2-40B4-BE49-F238E27FC236}">
                  <a16:creationId xmlns:a16="http://schemas.microsoft.com/office/drawing/2014/main" xmlns="" id="{819A42ED-6B91-49E6-9BDB-6339893E90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3B732C3B-202D-4B4E-9C2B-283338B2AD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E38433EC-2142-4B86-B9BA-25AFE26299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2F3A02D8-E8AA-47DC-B215-ED01D604EC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B1A156CC-0ACD-4554-947F-A9FD30B6AB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BBACA1F0-7581-48CC-BB3D-29D84E66B1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48C34CDB-6796-4AA3-9001-DA5B717D7C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79D783F9-0F69-4135-9961-9BAB1C1A68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4FFBBC22-B7E4-49E9-9BD1-36B5F62991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1E179D1A-1F7F-41FF-A993-7DB78E9EB3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8565B3A8-B9D8-4EA9-B3DA-DDB2A574BB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8891E65D-798E-4741-A582-606A91528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A8BAB8E0-D711-471F-8EB7-6F8C42092B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5" name="Content Placeholder 4">
            <a:extLst>
              <a:ext uri="{FF2B5EF4-FFF2-40B4-BE49-F238E27FC236}">
                <a16:creationId xmlns:a16="http://schemas.microsoft.com/office/drawing/2014/main" xmlns="" id="{4E8BB223-1601-7E39-AF4C-EE3DA9CD1E15}"/>
              </a:ext>
            </a:extLst>
          </p:cNvPr>
          <p:cNvPicPr>
            <a:picLocks noGrp="1" noChangeAspect="1"/>
          </p:cNvPicPr>
          <p:nvPr>
            <p:ph idx="1"/>
          </p:nvPr>
        </p:nvPicPr>
        <p:blipFill>
          <a:blip r:embed="rId2"/>
          <a:stretch>
            <a:fillRect/>
          </a:stretch>
        </p:blipFill>
        <p:spPr>
          <a:xfrm>
            <a:off x="6586389" y="400565"/>
            <a:ext cx="4763801" cy="2774914"/>
          </a:xfrm>
          <a:prstGeom prst="rect">
            <a:avLst/>
          </a:prstGeom>
        </p:spPr>
      </p:pic>
      <p:pic>
        <p:nvPicPr>
          <p:cNvPr id="6" name="Picture 5">
            <a:extLst>
              <a:ext uri="{FF2B5EF4-FFF2-40B4-BE49-F238E27FC236}">
                <a16:creationId xmlns:a16="http://schemas.microsoft.com/office/drawing/2014/main" xmlns="" id="{D5CF9DBC-F69C-7C5D-AA32-C70E2FA46215}"/>
              </a:ext>
            </a:extLst>
          </p:cNvPr>
          <p:cNvPicPr>
            <a:picLocks noChangeAspect="1"/>
          </p:cNvPicPr>
          <p:nvPr/>
        </p:nvPicPr>
        <p:blipFill>
          <a:blip r:embed="rId3"/>
          <a:stretch>
            <a:fillRect/>
          </a:stretch>
        </p:blipFill>
        <p:spPr>
          <a:xfrm>
            <a:off x="6586388" y="3894920"/>
            <a:ext cx="4763801" cy="2477177"/>
          </a:xfrm>
          <a:prstGeom prst="rect">
            <a:avLst/>
          </a:prstGeom>
        </p:spPr>
      </p:pic>
      <p:sp>
        <p:nvSpPr>
          <p:cNvPr id="28" name="Oval 27">
            <a:extLst>
              <a:ext uri="{FF2B5EF4-FFF2-40B4-BE49-F238E27FC236}">
                <a16:creationId xmlns:a16="http://schemas.microsoft.com/office/drawing/2014/main" xmlns="" id="{C4C270DE-0BEB-4372-B440-7EADA6FAFA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3877" y="4618784"/>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xmlns="" id="{757ACA0C-8702-4043-8D4D-582EAEDF1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3877" y="4618784"/>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231606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3B2069EE-A08E-44F0-B3F9-3CF8CC2DCA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113EF845-4C91-3A07-E9E2-E86F49C76B46}"/>
              </a:ext>
            </a:extLst>
          </p:cNvPr>
          <p:cNvSpPr>
            <a:spLocks noGrp="1"/>
          </p:cNvSpPr>
          <p:nvPr>
            <p:ph type="title"/>
          </p:nvPr>
        </p:nvSpPr>
        <p:spPr>
          <a:xfrm>
            <a:off x="767289" y="926884"/>
            <a:ext cx="4680200" cy="1907840"/>
          </a:xfrm>
        </p:spPr>
        <p:txBody>
          <a:bodyPr vert="horz" lIns="91440" tIns="45720" rIns="91440" bIns="45720" rtlCol="0" anchor="b">
            <a:normAutofit/>
          </a:bodyPr>
          <a:lstStyle/>
          <a:p>
            <a:r>
              <a:rPr lang="en-US" sz="2800" b="1" dirty="0">
                <a:solidFill>
                  <a:schemeClr val="bg1"/>
                </a:solidFill>
                <a:effectLst/>
                <a:latin typeface="Times New Roman" panose="02020603050405020304" pitchFamily="18" charset="0"/>
                <a:cs typeface="Times New Roman" panose="02020603050405020304" pitchFamily="18" charset="0"/>
              </a:rPr>
              <a:t>Experience of the population to download the vaccination certificate</a:t>
            </a:r>
            <a:endParaRPr lang="en-US" sz="2800" dirty="0">
              <a:solidFill>
                <a:schemeClr val="bg1"/>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9C6E8597-0CCE-4A8A-9326-AA52691A1C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0080" y="640080"/>
            <a:ext cx="1128382" cy="847206"/>
            <a:chOff x="5307830" y="325570"/>
            <a:chExt cx="1128382" cy="847206"/>
          </a:xfrm>
        </p:grpSpPr>
        <p:sp>
          <p:nvSpPr>
            <p:cNvPr id="16" name="Freeform 5">
              <a:extLst>
                <a:ext uri="{FF2B5EF4-FFF2-40B4-BE49-F238E27FC236}">
                  <a16:creationId xmlns:a16="http://schemas.microsoft.com/office/drawing/2014/main" xmlns="" id="{E78FE76E-DF1D-420B-957F-8ECE93C02B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xmlns="" id="{CF2F61F0-9758-4DEF-AC08-7B00F04A46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4">
            <a:extLst>
              <a:ext uri="{FF2B5EF4-FFF2-40B4-BE49-F238E27FC236}">
                <a16:creationId xmlns:a16="http://schemas.microsoft.com/office/drawing/2014/main" xmlns="" id="{68EC6D28-E406-EF8E-EF9F-8282F9003B86}"/>
              </a:ext>
            </a:extLst>
          </p:cNvPr>
          <p:cNvPicPr>
            <a:picLocks noGrp="1" noChangeAspect="1"/>
          </p:cNvPicPr>
          <p:nvPr>
            <p:ph idx="1"/>
          </p:nvPr>
        </p:nvPicPr>
        <p:blipFill>
          <a:blip r:embed="rId2"/>
          <a:stretch>
            <a:fillRect/>
          </a:stretch>
        </p:blipFill>
        <p:spPr>
          <a:xfrm>
            <a:off x="6575221" y="640081"/>
            <a:ext cx="5214701" cy="2567446"/>
          </a:xfrm>
          <a:prstGeom prst="rect">
            <a:avLst/>
          </a:prstGeom>
        </p:spPr>
      </p:pic>
      <p:sp>
        <p:nvSpPr>
          <p:cNvPr id="4" name="TextBox 3">
            <a:extLst>
              <a:ext uri="{FF2B5EF4-FFF2-40B4-BE49-F238E27FC236}">
                <a16:creationId xmlns:a16="http://schemas.microsoft.com/office/drawing/2014/main" xmlns="" id="{3CB3D0FF-029D-3080-A64A-BA1B075289F8}"/>
              </a:ext>
            </a:extLst>
          </p:cNvPr>
          <p:cNvSpPr txBox="1"/>
          <p:nvPr/>
        </p:nvSpPr>
        <p:spPr>
          <a:xfrm>
            <a:off x="767289" y="4664414"/>
            <a:ext cx="4680199" cy="1347282"/>
          </a:xfrm>
          <a:prstGeom prst="rect">
            <a:avLst/>
          </a:prstGeom>
        </p:spPr>
        <p:txBody>
          <a:bodyPr vert="horz" lIns="91440" tIns="45720" rIns="91440" bIns="45720" rtlCol="0" anchor="t">
            <a:normAutofit/>
          </a:bodyPr>
          <a:lstStyle/>
          <a:p>
            <a:pPr>
              <a:lnSpc>
                <a:spcPct val="90000"/>
              </a:lnSpc>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Overall satisfaction level of the population while using </a:t>
            </a:r>
            <a:r>
              <a:rPr lang="en-US" sz="2800" b="1" dirty="0" err="1">
                <a:solidFill>
                  <a:schemeClr val="bg1"/>
                </a:solidFill>
                <a:effectLst/>
                <a:latin typeface="Times New Roman" panose="02020603050405020304" pitchFamily="18" charset="0"/>
                <a:cs typeface="Times New Roman" panose="02020603050405020304" pitchFamily="18" charset="0"/>
              </a:rPr>
              <a:t>CoWIN</a:t>
            </a:r>
            <a:r>
              <a:rPr lang="en-US" sz="2800" b="1"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C53C36B9-A0D7-7F1F-480F-532CD7531A47}"/>
              </a:ext>
            </a:extLst>
          </p:cNvPr>
          <p:cNvPicPr>
            <a:picLocks noChangeAspect="1"/>
          </p:cNvPicPr>
          <p:nvPr/>
        </p:nvPicPr>
        <p:blipFill>
          <a:blip r:embed="rId3"/>
          <a:stretch>
            <a:fillRect/>
          </a:stretch>
        </p:blipFill>
        <p:spPr>
          <a:xfrm>
            <a:off x="6585046" y="3631021"/>
            <a:ext cx="5204877" cy="2750323"/>
          </a:xfrm>
          <a:prstGeom prst="rect">
            <a:avLst/>
          </a:prstGeom>
        </p:spPr>
      </p:pic>
    </p:spTree>
    <p:extLst>
      <p:ext uri="{BB962C8B-B14F-4D97-AF65-F5344CB8AC3E}">
        <p14:creationId xmlns:p14="http://schemas.microsoft.com/office/powerpoint/2010/main" val="3145569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AC16BD1C-B62F-B706-AFE7-E77C393338AE}"/>
              </a:ext>
            </a:extLst>
          </p:cNvPr>
          <p:cNvSpPr>
            <a:spLocks noGrp="1"/>
          </p:cNvSpPr>
          <p:nvPr>
            <p:ph idx="1"/>
          </p:nvPr>
        </p:nvSpPr>
        <p:spPr>
          <a:xfrm>
            <a:off x="4387515" y="301557"/>
            <a:ext cx="7324425" cy="6254886"/>
          </a:xfrm>
        </p:spPr>
        <p:txBody>
          <a:bodyPr>
            <a:normAutofit/>
          </a:bodyPr>
          <a:lstStyle/>
          <a:p>
            <a:pPr marR="0" lvl="0" algn="just">
              <a:spcBef>
                <a:spcPts val="0"/>
              </a:spcBef>
              <a:spcAft>
                <a:spcPts val="0"/>
              </a:spcAft>
              <a:buClr>
                <a:schemeClr val="tx1"/>
              </a:buClr>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There were only 6% of respondents who had difficulty in logging into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CoWIN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app who were of above 70 years of age. They had to take assistance from others and book their vaccination slots.</a:t>
            </a:r>
          </a:p>
          <a:p>
            <a:pPr marR="0" lvl="0" algn="just">
              <a:spcBef>
                <a:spcPts val="0"/>
              </a:spcBef>
              <a:spcAft>
                <a:spcPts val="0"/>
              </a:spcAft>
              <a:buClr>
                <a:schemeClr val="tx1"/>
              </a:buClr>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Initially the vaccination was launched on 16 January 2021 and was a free drive . Vaccination was administered at government hospitals only.</a:t>
            </a:r>
          </a:p>
          <a:p>
            <a:pPr marR="0" lvl="0" algn="just">
              <a:spcBef>
                <a:spcPts val="0"/>
              </a:spcBef>
              <a:spcAft>
                <a:spcPts val="0"/>
              </a:spcAft>
              <a:buClr>
                <a:schemeClr val="tx1"/>
              </a:buClr>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boost the pace of  vaccination drive the government  permitted paid vaccination in private hospitals from 01 May 21 onwards.</a:t>
            </a:r>
          </a:p>
          <a:p>
            <a:pPr marR="0" lvl="0" algn="just">
              <a:spcBef>
                <a:spcPts val="0"/>
              </a:spcBef>
              <a:spcAft>
                <a:spcPts val="0"/>
              </a:spcAft>
              <a:buClr>
                <a:schemeClr val="tx1"/>
              </a:buClr>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68.3 % of the respondents availed free vaccination at government hospitals.</a:t>
            </a:r>
          </a:p>
          <a:p>
            <a:pPr marR="0" lvl="0" algn="just">
              <a:spcBef>
                <a:spcPts val="0"/>
              </a:spcBef>
              <a:spcAft>
                <a:spcPts val="0"/>
              </a:spcAft>
              <a:buClr>
                <a:schemeClr val="tx1"/>
              </a:buClr>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18.1 % of the respondents availed both doses by paid vaccinations to avoid gatherings at vaccination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centres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to avail vaccinations on the dates of their choice.</a:t>
            </a:r>
          </a:p>
          <a:p>
            <a:pPr marR="0" lvl="0" algn="just">
              <a:spcBef>
                <a:spcPts val="0"/>
              </a:spcBef>
              <a:spcAft>
                <a:spcPts val="0"/>
              </a:spcAft>
              <a:buClr>
                <a:schemeClr val="tx1"/>
              </a:buClr>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75.4 % respondents had smooth booking of slots.</a:t>
            </a:r>
          </a:p>
          <a:p>
            <a:pPr marR="0" lvl="0" algn="just">
              <a:spcBef>
                <a:spcPts val="0"/>
              </a:spcBef>
              <a:spcAft>
                <a:spcPts val="1000"/>
              </a:spcAft>
              <a:buClr>
                <a:schemeClr val="tx1"/>
              </a:buClr>
              <a:buFont typeface="Wingdings" panose="05000000000000000000" pitchFamily="2" charset="2"/>
              <a:buChar char="ü"/>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99 % respondents  were satisfied with the downloading  of vaccination e- certificate available on the app.</a:t>
            </a:r>
          </a:p>
          <a:p>
            <a:pPr algn="just">
              <a:buClr>
                <a:schemeClr val="tx1"/>
              </a:buClr>
            </a:pPr>
            <a:endParaRPr lang="en-US" sz="17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91" y="1364775"/>
            <a:ext cx="385286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169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xmlns=""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06D306D9-12B9-5B95-B1F9-261009A4C1BB}"/>
              </a:ext>
            </a:extLst>
          </p:cNvPr>
          <p:cNvPicPr>
            <a:picLocks noChangeAspect="1"/>
          </p:cNvPicPr>
          <p:nvPr/>
        </p:nvPicPr>
        <p:blipFill>
          <a:blip r:embed="rId2"/>
          <a:stretch>
            <a:fillRect/>
          </a:stretch>
        </p:blipFill>
        <p:spPr>
          <a:xfrm>
            <a:off x="1287463" y="2973388"/>
            <a:ext cx="5053013" cy="2798763"/>
          </a:xfrm>
          <a:prstGeom prst="rect">
            <a:avLst/>
          </a:prstGeom>
        </p:spPr>
      </p:pic>
      <p:pic>
        <p:nvPicPr>
          <p:cNvPr id="5" name="Content Placeholder 4">
            <a:extLst>
              <a:ext uri="{FF2B5EF4-FFF2-40B4-BE49-F238E27FC236}">
                <a16:creationId xmlns:a16="http://schemas.microsoft.com/office/drawing/2014/main" xmlns="" id="{4EEB51CB-F6CE-1C6B-C580-B5BC682489F9}"/>
              </a:ext>
            </a:extLst>
          </p:cNvPr>
          <p:cNvPicPr>
            <a:picLocks noGrp="1" noChangeAspect="1"/>
          </p:cNvPicPr>
          <p:nvPr>
            <p:ph idx="1"/>
          </p:nvPr>
        </p:nvPicPr>
        <p:blipFill>
          <a:blip r:embed="rId3"/>
          <a:stretch>
            <a:fillRect/>
          </a:stretch>
        </p:blipFill>
        <p:spPr>
          <a:xfrm>
            <a:off x="6408738" y="2973388"/>
            <a:ext cx="4941888" cy="2798763"/>
          </a:xfrm>
          <a:prstGeom prst="rect">
            <a:avLst/>
          </a:prstGeom>
        </p:spPr>
      </p:pic>
      <p:sp>
        <p:nvSpPr>
          <p:cNvPr id="2" name="Title 1">
            <a:extLst>
              <a:ext uri="{FF2B5EF4-FFF2-40B4-BE49-F238E27FC236}">
                <a16:creationId xmlns:a16="http://schemas.microsoft.com/office/drawing/2014/main" xmlns="" id="{CE8F0012-6DBC-EDBE-A4B7-6B4C0E454B55}"/>
              </a:ext>
            </a:extLst>
          </p:cNvPr>
          <p:cNvSpPr>
            <a:spLocks noGrp="1"/>
          </p:cNvSpPr>
          <p:nvPr>
            <p:ph type="title"/>
          </p:nvPr>
        </p:nvSpPr>
        <p:spPr>
          <a:xfrm>
            <a:off x="1286932" y="1204109"/>
            <a:ext cx="10023398" cy="857894"/>
          </a:xfrm>
        </p:spPr>
        <p:txBody>
          <a:bodyPr>
            <a:normAutofit fontScale="90000"/>
          </a:bodyPr>
          <a:lstStyle/>
          <a:p>
            <a:r>
              <a:rPr lang="en-US" sz="36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Section 3: </a:t>
            </a:r>
            <a:r>
              <a:rPr lang="en-IN" sz="36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Problems faced by the user population</a:t>
            </a:r>
            <a:r>
              <a:rPr lang="en-US" sz="25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r>
            <a:br>
              <a:rPr lang="en-US" sz="25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2500" dirty="0">
              <a:solidFill>
                <a:srgbClr val="FFFFFF"/>
              </a:solidFill>
            </a:endParaRPr>
          </a:p>
        </p:txBody>
      </p:sp>
    </p:spTree>
    <p:extLst>
      <p:ext uri="{BB962C8B-B14F-4D97-AF65-F5344CB8AC3E}">
        <p14:creationId xmlns:p14="http://schemas.microsoft.com/office/powerpoint/2010/main" val="722594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8F1AFAE-84F0-012C-02FA-ECE923D2226B}"/>
              </a:ext>
            </a:extLst>
          </p:cNvPr>
          <p:cNvSpPr>
            <a:spLocks noGrp="1"/>
          </p:cNvSpPr>
          <p:nvPr>
            <p:ph idx="1"/>
          </p:nvPr>
        </p:nvSpPr>
        <p:spPr>
          <a:xfrm>
            <a:off x="159342" y="110359"/>
            <a:ext cx="5526468" cy="6873764"/>
          </a:xfrm>
        </p:spPr>
        <p:txBody>
          <a:bodyPr anchor="ctr">
            <a:normAutofit/>
          </a:bodyPr>
          <a:lstStyle/>
          <a:p>
            <a:pPr marL="0" marR="0" lvl="0" indent="0" algn="just">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buFont typeface="Wingdings" panose="05000000000000000000" pitchFamily="2" charset="2"/>
              <a:buChar char="ü"/>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 access and use the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CoWIN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app one  was required to obtain and enter an OTP (one-time-password) every 15 minutes .</a:t>
            </a:r>
          </a:p>
          <a:p>
            <a:pPr marR="0" lvl="0" algn="just">
              <a:spcBef>
                <a:spcPts val="0"/>
              </a:spcBef>
              <a:spcAft>
                <a:spcPts val="0"/>
              </a:spcAft>
              <a:buFont typeface="Wingdings" panose="05000000000000000000" pitchFamily="2" charset="2"/>
              <a:buChar char="ü"/>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buFont typeface="Wingdings" panose="05000000000000000000" pitchFamily="2" charset="2"/>
              <a:buChar char="ü"/>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Access to the Internet was also an issue to certain population.</a:t>
            </a:r>
          </a:p>
          <a:p>
            <a:pPr marR="0" lvl="0" algn="just">
              <a:spcBef>
                <a:spcPts val="0"/>
              </a:spcBef>
              <a:spcAft>
                <a:spcPts val="0"/>
              </a:spcAft>
              <a:buFont typeface="Wingdings" panose="05000000000000000000" pitchFamily="2" charset="2"/>
              <a:buChar char="ü"/>
            </a:pP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buFont typeface="Wingdings" panose="05000000000000000000" pitchFamily="2" charset="2"/>
              <a:buChar char="ü"/>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Inadequate knowledge of use of internet by the rural masses and senior citizens</a:t>
            </a:r>
          </a:p>
          <a:p>
            <a:pPr marR="0" lvl="0" algn="just">
              <a:spcBef>
                <a:spcPts val="0"/>
              </a:spcBef>
              <a:spcAft>
                <a:spcPts val="0"/>
              </a:spcAft>
              <a:buFont typeface="Wingdings" panose="05000000000000000000" pitchFamily="2" charset="2"/>
              <a:buChar char="ü"/>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buFont typeface="Wingdings" panose="05000000000000000000" pitchFamily="2" charset="2"/>
              <a:buChar char="ü"/>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CoWIN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app was initially based on English language which was a hurdle for certain rural population. Now in Hindi &amp; 10 Regional Languages.</a:t>
            </a:r>
          </a:p>
          <a:p>
            <a:pPr marR="0" lvl="0" algn="just">
              <a:spcBef>
                <a:spcPts val="0"/>
              </a:spcBef>
              <a:spcAft>
                <a:spcPts val="0"/>
              </a:spcAft>
              <a:buFont typeface="Wingdings" panose="05000000000000000000" pitchFamily="2" charset="2"/>
              <a:buChar char="ü"/>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buFont typeface="Wingdings" panose="05000000000000000000" pitchFamily="2" charset="2"/>
              <a:buChar char="ü"/>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App could be used to book slots in desired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centres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on first cum first basis. There was no policy /to book slots within a certain distance from his place of residence. </a:t>
            </a:r>
          </a:p>
          <a:p>
            <a:pPr marL="0" marR="0" lvl="0" indent="0" algn="just">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buFont typeface="Wingdings" panose="05000000000000000000" pitchFamily="2" charset="2"/>
              <a:buChar char="ü"/>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Congestion in booking site as soon as the site was open for booking was too a barrier.</a:t>
            </a:r>
          </a:p>
          <a:p>
            <a:endParaRPr lang="en-US" sz="1400" dirty="0"/>
          </a:p>
        </p:txBody>
      </p:sp>
      <p:sp>
        <p:nvSpPr>
          <p:cNvPr id="17" name="Rectangle 16">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5A502393-C023-7857-1CFE-4E0C83343DA1}"/>
              </a:ext>
            </a:extLst>
          </p:cNvPr>
          <p:cNvPicPr>
            <a:picLocks noChangeAspect="1"/>
          </p:cNvPicPr>
          <p:nvPr/>
        </p:nvPicPr>
        <p:blipFill rotWithShape="1">
          <a:blip r:embed="rId2"/>
          <a:srcRect r="22731" b="1"/>
          <a:stretch/>
        </p:blipFill>
        <p:spPr>
          <a:xfrm>
            <a:off x="6721812" y="1322962"/>
            <a:ext cx="4681385" cy="3871608"/>
          </a:xfrm>
          <a:prstGeom prst="rect">
            <a:avLst/>
          </a:prstGeom>
        </p:spPr>
      </p:pic>
    </p:spTree>
    <p:extLst>
      <p:ext uri="{BB962C8B-B14F-4D97-AF65-F5344CB8AC3E}">
        <p14:creationId xmlns:p14="http://schemas.microsoft.com/office/powerpoint/2010/main" val="2579907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3B2069EE-A08E-44F0-B3F9-3CF8CC2DCA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6EC66B07-A159-4FCE-BB81-EA4C67427CBA}"/>
              </a:ext>
            </a:extLst>
          </p:cNvPr>
          <p:cNvSpPr>
            <a:spLocks noGrp="1"/>
          </p:cNvSpPr>
          <p:nvPr>
            <p:ph type="title"/>
          </p:nvPr>
        </p:nvSpPr>
        <p:spPr>
          <a:xfrm>
            <a:off x="767289" y="1199257"/>
            <a:ext cx="4758022" cy="1907840"/>
          </a:xfrm>
        </p:spPr>
        <p:txBody>
          <a:bodyPr vert="horz" lIns="91440" tIns="45720" rIns="91440" bIns="45720" rtlCol="0" anchor="b">
            <a:normAutofit/>
          </a:bodyPr>
          <a:lstStyle/>
          <a:p>
            <a:r>
              <a:rPr lang="en-US" sz="2800" b="1" dirty="0">
                <a:solidFill>
                  <a:schemeClr val="bg1"/>
                </a:solidFill>
                <a:effectLst/>
                <a:latin typeface="Times New Roman" panose="02020603050405020304" pitchFamily="18" charset="0"/>
                <a:cs typeface="Times New Roman" panose="02020603050405020304" pitchFamily="18" charset="0"/>
              </a:rPr>
              <a:t>Standard of hygiene and maintenance at vaccination </a:t>
            </a:r>
            <a:r>
              <a:rPr lang="en-US" sz="2800" b="1" dirty="0" err="1">
                <a:solidFill>
                  <a:schemeClr val="bg1"/>
                </a:solidFill>
                <a:effectLst/>
                <a:latin typeface="Times New Roman" panose="02020603050405020304" pitchFamily="18" charset="0"/>
                <a:cs typeface="Times New Roman" panose="02020603050405020304" pitchFamily="18" charset="0"/>
              </a:rPr>
              <a:t>centre</a:t>
            </a:r>
            <a:r>
              <a:rPr lang="en-US" sz="2800" b="1"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9C6E8597-0CCE-4A8A-9326-AA52691A1C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0080" y="640080"/>
            <a:ext cx="1128382" cy="847206"/>
            <a:chOff x="5307830" y="325570"/>
            <a:chExt cx="1128382" cy="847206"/>
          </a:xfrm>
        </p:grpSpPr>
        <p:sp>
          <p:nvSpPr>
            <p:cNvPr id="16" name="Freeform 5">
              <a:extLst>
                <a:ext uri="{FF2B5EF4-FFF2-40B4-BE49-F238E27FC236}">
                  <a16:creationId xmlns:a16="http://schemas.microsoft.com/office/drawing/2014/main" xmlns="" id="{E78FE76E-DF1D-420B-957F-8ECE93C02B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xmlns="" id="{CF2F61F0-9758-4DEF-AC08-7B00F04A46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4">
            <a:extLst>
              <a:ext uri="{FF2B5EF4-FFF2-40B4-BE49-F238E27FC236}">
                <a16:creationId xmlns:a16="http://schemas.microsoft.com/office/drawing/2014/main" xmlns="" id="{89E9D769-F957-2EA8-CB36-25D5A5720AA3}"/>
              </a:ext>
            </a:extLst>
          </p:cNvPr>
          <p:cNvPicPr>
            <a:picLocks noGrp="1" noChangeAspect="1"/>
          </p:cNvPicPr>
          <p:nvPr>
            <p:ph idx="1"/>
          </p:nvPr>
        </p:nvPicPr>
        <p:blipFill>
          <a:blip r:embed="rId2"/>
          <a:stretch>
            <a:fillRect/>
          </a:stretch>
        </p:blipFill>
        <p:spPr>
          <a:xfrm>
            <a:off x="6670330" y="640080"/>
            <a:ext cx="4983406" cy="2628055"/>
          </a:xfrm>
          <a:prstGeom prst="rect">
            <a:avLst/>
          </a:prstGeom>
        </p:spPr>
      </p:pic>
      <p:sp>
        <p:nvSpPr>
          <p:cNvPr id="4" name="TextBox 3">
            <a:extLst>
              <a:ext uri="{FF2B5EF4-FFF2-40B4-BE49-F238E27FC236}">
                <a16:creationId xmlns:a16="http://schemas.microsoft.com/office/drawing/2014/main" xmlns="" id="{B988E27F-6C30-9C8D-6EA7-A2618ECA2D7D}"/>
              </a:ext>
            </a:extLst>
          </p:cNvPr>
          <p:cNvSpPr txBox="1"/>
          <p:nvPr/>
        </p:nvSpPr>
        <p:spPr>
          <a:xfrm>
            <a:off x="767290" y="4674142"/>
            <a:ext cx="4427280" cy="1104090"/>
          </a:xfrm>
          <a:prstGeom prst="rect">
            <a:avLst/>
          </a:prstGeom>
        </p:spPr>
        <p:txBody>
          <a:bodyPr vert="horz" lIns="91440" tIns="45720" rIns="91440" bIns="45720" rtlCol="0" anchor="t">
            <a:normAutofit/>
          </a:bodyPr>
          <a:lstStyle/>
          <a:p>
            <a:pPr>
              <a:lnSpc>
                <a:spcPct val="90000"/>
              </a:lnSpc>
              <a:spcAft>
                <a:spcPts val="600"/>
              </a:spcAft>
            </a:pPr>
            <a:r>
              <a:rPr lang="en-US" sz="2800" b="1" dirty="0">
                <a:solidFill>
                  <a:schemeClr val="bg1"/>
                </a:solidFill>
                <a:latin typeface="Times New Roman" panose="02020603050405020304" pitchFamily="18" charset="0"/>
                <a:cs typeface="Times New Roman" panose="02020603050405020304" pitchFamily="18" charset="0"/>
              </a:rPr>
              <a:t>C</a:t>
            </a:r>
            <a:r>
              <a:rPr lang="en-US" sz="2800" b="1" dirty="0">
                <a:solidFill>
                  <a:schemeClr val="bg1"/>
                </a:solidFill>
                <a:effectLst/>
                <a:latin typeface="Times New Roman" panose="02020603050405020304" pitchFamily="18" charset="0"/>
                <a:cs typeface="Times New Roman" panose="02020603050405020304" pitchFamily="18" charset="0"/>
              </a:rPr>
              <a:t>onduct of vaccination drive at vaccination </a:t>
            </a:r>
            <a:r>
              <a:rPr lang="en-US" sz="2800" b="1" dirty="0" err="1">
                <a:solidFill>
                  <a:schemeClr val="bg1"/>
                </a:solidFill>
                <a:effectLst/>
                <a:latin typeface="Times New Roman" panose="02020603050405020304" pitchFamily="18" charset="0"/>
                <a:cs typeface="Times New Roman" panose="02020603050405020304" pitchFamily="18" charset="0"/>
              </a:rPr>
              <a:t>centre</a:t>
            </a:r>
            <a:r>
              <a:rPr lang="en-US" sz="2800" b="1"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31DEBC9B-5F56-75E0-1391-8E661E33E96E}"/>
              </a:ext>
            </a:extLst>
          </p:cNvPr>
          <p:cNvPicPr>
            <a:picLocks noChangeAspect="1"/>
          </p:cNvPicPr>
          <p:nvPr/>
        </p:nvPicPr>
        <p:blipFill>
          <a:blip r:embed="rId3"/>
          <a:stretch>
            <a:fillRect/>
          </a:stretch>
        </p:blipFill>
        <p:spPr>
          <a:xfrm>
            <a:off x="6695342" y="3606465"/>
            <a:ext cx="4983406" cy="2706786"/>
          </a:xfrm>
          <a:prstGeom prst="rect">
            <a:avLst/>
          </a:prstGeom>
        </p:spPr>
      </p:pic>
    </p:spTree>
    <p:extLst>
      <p:ext uri="{BB962C8B-B14F-4D97-AF65-F5344CB8AC3E}">
        <p14:creationId xmlns:p14="http://schemas.microsoft.com/office/powerpoint/2010/main" val="2735841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3B2069EE-A08E-44F0-B3F9-3CF8CC2DCA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1B82AE96-D260-A109-32E4-D29DA780D6CF}"/>
              </a:ext>
            </a:extLst>
          </p:cNvPr>
          <p:cNvSpPr>
            <a:spLocks noGrp="1"/>
          </p:cNvSpPr>
          <p:nvPr>
            <p:ph type="title"/>
          </p:nvPr>
        </p:nvSpPr>
        <p:spPr>
          <a:xfrm>
            <a:off x="767289" y="1871375"/>
            <a:ext cx="4220967" cy="1187085"/>
          </a:xfrm>
        </p:spPr>
        <p:txBody>
          <a:bodyPr vert="horz" lIns="91440" tIns="45720" rIns="91440" bIns="45720" rtlCol="0" anchor="b">
            <a:normAutofit/>
          </a:bodyPr>
          <a:lstStyle/>
          <a:p>
            <a:r>
              <a:rPr lang="en-US" sz="4800" b="1" dirty="0">
                <a:solidFill>
                  <a:schemeClr val="bg1"/>
                </a:solidFill>
                <a:effectLst/>
              </a:rPr>
              <a:t> </a:t>
            </a:r>
            <a:r>
              <a:rPr lang="en-US" sz="2800" b="1" dirty="0">
                <a:solidFill>
                  <a:schemeClr val="bg1"/>
                </a:solidFill>
                <a:effectLst/>
                <a:latin typeface="Times New Roman" panose="02020603050405020304" pitchFamily="18" charset="0"/>
                <a:cs typeface="Times New Roman" panose="02020603050405020304" pitchFamily="18" charset="0"/>
              </a:rPr>
              <a:t>Behavior of Medical Staff </a:t>
            </a:r>
            <a:endParaRPr lang="en-US" sz="4800" dirty="0">
              <a:solidFill>
                <a:schemeClr val="bg1"/>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9C6E8597-0CCE-4A8A-9326-AA52691A1C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0080" y="640080"/>
            <a:ext cx="1128382" cy="847206"/>
            <a:chOff x="5307830" y="325570"/>
            <a:chExt cx="1128382" cy="847206"/>
          </a:xfrm>
        </p:grpSpPr>
        <p:sp>
          <p:nvSpPr>
            <p:cNvPr id="16" name="Freeform 5">
              <a:extLst>
                <a:ext uri="{FF2B5EF4-FFF2-40B4-BE49-F238E27FC236}">
                  <a16:creationId xmlns:a16="http://schemas.microsoft.com/office/drawing/2014/main" xmlns="" id="{E78FE76E-DF1D-420B-957F-8ECE93C02B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xmlns="" id="{CF2F61F0-9758-4DEF-AC08-7B00F04A46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6" name="Picture 5">
            <a:extLst>
              <a:ext uri="{FF2B5EF4-FFF2-40B4-BE49-F238E27FC236}">
                <a16:creationId xmlns:a16="http://schemas.microsoft.com/office/drawing/2014/main" xmlns="" id="{84576FE5-A081-F116-29CA-4F5C51690D0E}"/>
              </a:ext>
            </a:extLst>
          </p:cNvPr>
          <p:cNvPicPr>
            <a:picLocks noChangeAspect="1"/>
          </p:cNvPicPr>
          <p:nvPr/>
        </p:nvPicPr>
        <p:blipFill>
          <a:blip r:embed="rId2"/>
          <a:stretch>
            <a:fillRect/>
          </a:stretch>
        </p:blipFill>
        <p:spPr>
          <a:xfrm>
            <a:off x="6647264" y="428018"/>
            <a:ext cx="5113475" cy="2840118"/>
          </a:xfrm>
          <a:prstGeom prst="rect">
            <a:avLst/>
          </a:prstGeom>
        </p:spPr>
      </p:pic>
      <p:sp>
        <p:nvSpPr>
          <p:cNvPr id="4" name="TextBox 3">
            <a:extLst>
              <a:ext uri="{FF2B5EF4-FFF2-40B4-BE49-F238E27FC236}">
                <a16:creationId xmlns:a16="http://schemas.microsoft.com/office/drawing/2014/main" xmlns="" id="{A21F5015-1E39-4F52-A36B-EA2152DD3B2C}"/>
              </a:ext>
            </a:extLst>
          </p:cNvPr>
          <p:cNvSpPr txBox="1"/>
          <p:nvPr/>
        </p:nvSpPr>
        <p:spPr>
          <a:xfrm>
            <a:off x="845112" y="4664413"/>
            <a:ext cx="4417553" cy="2741213"/>
          </a:xfrm>
          <a:prstGeom prst="rect">
            <a:avLst/>
          </a:prstGeom>
        </p:spPr>
        <p:txBody>
          <a:bodyPr vert="horz" lIns="91440" tIns="45720" rIns="91440" bIns="45720" rtlCol="0" anchor="t">
            <a:normAutofit/>
          </a:bodyPr>
          <a:lstStyle/>
          <a:p>
            <a:pPr>
              <a:lnSpc>
                <a:spcPct val="90000"/>
              </a:lnSpc>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Waiting period at the vaccination Centre </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xmlns="" id="{91B0A728-678E-271B-C1C6-642067A9BDFB}"/>
              </a:ext>
            </a:extLst>
          </p:cNvPr>
          <p:cNvPicPr>
            <a:picLocks noGrp="1" noChangeAspect="1"/>
          </p:cNvPicPr>
          <p:nvPr>
            <p:ph idx="1"/>
          </p:nvPr>
        </p:nvPicPr>
        <p:blipFill>
          <a:blip r:embed="rId3"/>
          <a:stretch>
            <a:fillRect/>
          </a:stretch>
        </p:blipFill>
        <p:spPr>
          <a:xfrm>
            <a:off x="6585046" y="3655208"/>
            <a:ext cx="5606954" cy="2677498"/>
          </a:xfrm>
          <a:prstGeom prst="rect">
            <a:avLst/>
          </a:prstGeom>
        </p:spPr>
      </p:pic>
    </p:spTree>
    <p:extLst>
      <p:ext uri="{BB962C8B-B14F-4D97-AF65-F5344CB8AC3E}">
        <p14:creationId xmlns:p14="http://schemas.microsoft.com/office/powerpoint/2010/main" val="3239839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3B2069EE-A08E-44F0-B3F9-3CF8CC2DCA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E69DCB3B-6B8D-AF8D-DD0B-FAEAB92C212E}"/>
              </a:ext>
            </a:extLst>
          </p:cNvPr>
          <p:cNvSpPr>
            <a:spLocks noGrp="1"/>
          </p:cNvSpPr>
          <p:nvPr>
            <p:ph type="title"/>
          </p:nvPr>
        </p:nvSpPr>
        <p:spPr>
          <a:xfrm>
            <a:off x="767289" y="975523"/>
            <a:ext cx="4220967" cy="1907840"/>
          </a:xfrm>
        </p:spPr>
        <p:txBody>
          <a:bodyPr vert="horz" lIns="91440" tIns="45720" rIns="91440" bIns="45720" rtlCol="0" anchor="b">
            <a:normAutofit/>
          </a:bodyPr>
          <a:lstStyle/>
          <a:p>
            <a:r>
              <a:rPr lang="en-US" sz="2800" b="1" dirty="0">
                <a:solidFill>
                  <a:schemeClr val="bg1"/>
                </a:solidFill>
                <a:effectLst/>
                <a:latin typeface="Times New Roman" panose="02020603050405020304" pitchFamily="18" charset="0"/>
                <a:cs typeface="Times New Roman" panose="02020603050405020304" pitchFamily="18" charset="0"/>
              </a:rPr>
              <a:t>Availability of vaccination slots in nearest / Desired Vaccination Centre</a:t>
            </a:r>
            <a:endParaRPr lang="en-US" sz="2800" dirty="0">
              <a:solidFill>
                <a:schemeClr val="bg1"/>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9C6E8597-0CCE-4A8A-9326-AA52691A1C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0080" y="640080"/>
            <a:ext cx="1128382" cy="847206"/>
            <a:chOff x="5307830" y="325570"/>
            <a:chExt cx="1128382" cy="847206"/>
          </a:xfrm>
        </p:grpSpPr>
        <p:sp>
          <p:nvSpPr>
            <p:cNvPr id="16" name="Freeform 5">
              <a:extLst>
                <a:ext uri="{FF2B5EF4-FFF2-40B4-BE49-F238E27FC236}">
                  <a16:creationId xmlns:a16="http://schemas.microsoft.com/office/drawing/2014/main" xmlns="" id="{E78FE76E-DF1D-420B-957F-8ECE93C02B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xmlns="" id="{CF2F61F0-9758-4DEF-AC08-7B00F04A46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4">
            <a:extLst>
              <a:ext uri="{FF2B5EF4-FFF2-40B4-BE49-F238E27FC236}">
                <a16:creationId xmlns:a16="http://schemas.microsoft.com/office/drawing/2014/main" xmlns="" id="{5D71103F-7CEF-FA7E-C6CC-3A6897E742DE}"/>
              </a:ext>
            </a:extLst>
          </p:cNvPr>
          <p:cNvPicPr>
            <a:picLocks noGrp="1" noChangeAspect="1"/>
          </p:cNvPicPr>
          <p:nvPr>
            <p:ph idx="1"/>
          </p:nvPr>
        </p:nvPicPr>
        <p:blipFill>
          <a:blip r:embed="rId2"/>
          <a:stretch>
            <a:fillRect/>
          </a:stretch>
        </p:blipFill>
        <p:spPr>
          <a:xfrm>
            <a:off x="6766820" y="807396"/>
            <a:ext cx="5023103" cy="2460740"/>
          </a:xfrm>
          <a:prstGeom prst="rect">
            <a:avLst/>
          </a:prstGeom>
        </p:spPr>
      </p:pic>
      <p:sp>
        <p:nvSpPr>
          <p:cNvPr id="4" name="TextBox 3">
            <a:extLst>
              <a:ext uri="{FF2B5EF4-FFF2-40B4-BE49-F238E27FC236}">
                <a16:creationId xmlns:a16="http://schemas.microsoft.com/office/drawing/2014/main" xmlns="" id="{1F442A93-6AC1-DF42-DC6E-8294B5C2BAE5}"/>
              </a:ext>
            </a:extLst>
          </p:cNvPr>
          <p:cNvSpPr txBox="1"/>
          <p:nvPr/>
        </p:nvSpPr>
        <p:spPr>
          <a:xfrm>
            <a:off x="767289" y="4664413"/>
            <a:ext cx="4349459" cy="1541835"/>
          </a:xfrm>
          <a:prstGeom prst="rect">
            <a:avLst/>
          </a:prstGeom>
        </p:spPr>
        <p:txBody>
          <a:bodyPr vert="horz" lIns="91440" tIns="45720" rIns="91440" bIns="45720" rtlCol="0" anchor="t">
            <a:normAutofit/>
          </a:bodyPr>
          <a:lstStyle/>
          <a:p>
            <a:pPr>
              <a:lnSpc>
                <a:spcPct val="90000"/>
              </a:lnSpc>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Vaccinations administered directly by Walk in/ without appointment </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EDF0D628-F51D-70D2-9059-864D773B882F}"/>
              </a:ext>
            </a:extLst>
          </p:cNvPr>
          <p:cNvPicPr>
            <a:picLocks noChangeAspect="1"/>
          </p:cNvPicPr>
          <p:nvPr/>
        </p:nvPicPr>
        <p:blipFill>
          <a:blip r:embed="rId3"/>
          <a:stretch>
            <a:fillRect/>
          </a:stretch>
        </p:blipFill>
        <p:spPr>
          <a:xfrm>
            <a:off x="6692948" y="3803158"/>
            <a:ext cx="5499052" cy="2743558"/>
          </a:xfrm>
          <a:prstGeom prst="rect">
            <a:avLst/>
          </a:prstGeom>
        </p:spPr>
      </p:pic>
    </p:spTree>
    <p:extLst>
      <p:ext uri="{BB962C8B-B14F-4D97-AF65-F5344CB8AC3E}">
        <p14:creationId xmlns:p14="http://schemas.microsoft.com/office/powerpoint/2010/main" val="3303544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C16BD1C-B62F-B706-AFE7-E77C393338AE}"/>
              </a:ext>
            </a:extLst>
          </p:cNvPr>
          <p:cNvSpPr>
            <a:spLocks noGrp="1"/>
          </p:cNvSpPr>
          <p:nvPr>
            <p:ph idx="1"/>
          </p:nvPr>
        </p:nvSpPr>
        <p:spPr>
          <a:xfrm>
            <a:off x="336883" y="531287"/>
            <a:ext cx="7174247" cy="6313461"/>
          </a:xfrm>
        </p:spPr>
        <p:txBody>
          <a:bodyPr>
            <a:normAutofit/>
          </a:bodyPr>
          <a:lstStyle/>
          <a:p>
            <a:pPr algn="just">
              <a:buClr>
                <a:schemeClr val="tx1"/>
              </a:buCl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Majority of  the respondents 98.1 % were satisfied with the hygiene  and sanitation of the vaccination </a:t>
            </a:r>
            <a:r>
              <a:rPr lang="en-US" sz="2000" dirty="0" err="1">
                <a:latin typeface="Times New Roman" panose="02020603050405020304" pitchFamily="18" charset="0"/>
                <a:cs typeface="Times New Roman" panose="02020603050405020304" pitchFamily="18" charset="0"/>
              </a:rPr>
              <a:t>centre</a:t>
            </a:r>
            <a:r>
              <a:rPr lang="en-US" sz="2000" dirty="0">
                <a:latin typeface="Times New Roman" panose="02020603050405020304" pitchFamily="18" charset="0"/>
                <a:cs typeface="Times New Roman" panose="02020603050405020304" pitchFamily="18" charset="0"/>
              </a:rPr>
              <a:t>.</a:t>
            </a:r>
          </a:p>
          <a:p>
            <a:pPr algn="just">
              <a:buClr>
                <a:schemeClr val="tx1"/>
              </a:buClr>
              <a:buFont typeface="Wingdings" panose="05000000000000000000" pitchFamily="2" charset="2"/>
              <a:buChar char="ü"/>
            </a:pPr>
            <a:r>
              <a:rPr lang="en-US" sz="2000" dirty="0">
                <a:solidFill>
                  <a:srgbClr val="FF0000"/>
                </a:solidFill>
                <a:latin typeface="Times New Roman" panose="02020603050405020304" pitchFamily="18" charset="0"/>
                <a:cs typeface="Times New Roman" panose="02020603050405020304" pitchFamily="18" charset="0"/>
              </a:rPr>
              <a:t>Administration of vaccination, streamlining the procedure of safety and conduct were rated satisfactory by 99.4 %  respondents.</a:t>
            </a:r>
          </a:p>
          <a:p>
            <a:pPr algn="just">
              <a:buClr>
                <a:schemeClr val="tx1"/>
              </a:buCl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99.1 % Respondents were happy with the </a:t>
            </a:r>
            <a:r>
              <a:rPr lang="en-US" sz="2000" dirty="0" err="1">
                <a:latin typeface="Times New Roman" panose="02020603050405020304" pitchFamily="18" charset="0"/>
                <a:cs typeface="Times New Roman" panose="02020603050405020304" pitchFamily="18" charset="0"/>
              </a:rPr>
              <a:t>behaviour</a:t>
            </a:r>
            <a:r>
              <a:rPr lang="en-US" sz="2000" dirty="0">
                <a:latin typeface="Times New Roman" panose="02020603050405020304" pitchFamily="18" charset="0"/>
                <a:cs typeface="Times New Roman" panose="02020603050405020304" pitchFamily="18" charset="0"/>
              </a:rPr>
              <a:t> of the medical staff and vaccination </a:t>
            </a:r>
            <a:r>
              <a:rPr lang="en-US" sz="2000" dirty="0" err="1">
                <a:latin typeface="Times New Roman" panose="02020603050405020304" pitchFamily="18" charset="0"/>
                <a:cs typeface="Times New Roman" panose="02020603050405020304" pitchFamily="18" charset="0"/>
              </a:rPr>
              <a:t>centres</a:t>
            </a:r>
            <a:r>
              <a:rPr lang="en-US" sz="2000" dirty="0">
                <a:latin typeface="Times New Roman" panose="02020603050405020304" pitchFamily="18" charset="0"/>
                <a:cs typeface="Times New Roman" panose="02020603050405020304" pitchFamily="18" charset="0"/>
              </a:rPr>
              <a:t>.</a:t>
            </a:r>
          </a:p>
          <a:p>
            <a:pPr algn="just">
              <a:buClr>
                <a:schemeClr val="tx1"/>
              </a:buClr>
              <a:buFont typeface="Wingdings" panose="05000000000000000000" pitchFamily="2" charset="2"/>
              <a:buChar char="ü"/>
            </a:pPr>
            <a:r>
              <a:rPr lang="en-US" sz="2000" dirty="0">
                <a:solidFill>
                  <a:srgbClr val="FF0000"/>
                </a:solidFill>
                <a:latin typeface="Times New Roman" panose="02020603050405020304" pitchFamily="18" charset="0"/>
                <a:cs typeface="Times New Roman" panose="02020603050405020304" pitchFamily="18" charset="0"/>
              </a:rPr>
              <a:t>Waiting period at the </a:t>
            </a:r>
            <a:r>
              <a:rPr lang="en-US" sz="2000" dirty="0" err="1">
                <a:solidFill>
                  <a:srgbClr val="FF0000"/>
                </a:solidFill>
                <a:latin typeface="Times New Roman" panose="02020603050405020304" pitchFamily="18" charset="0"/>
                <a:cs typeface="Times New Roman" panose="02020603050405020304" pitchFamily="18" charset="0"/>
              </a:rPr>
              <a:t>centres</a:t>
            </a:r>
            <a:r>
              <a:rPr lang="en-US" sz="2000" dirty="0">
                <a:solidFill>
                  <a:srgbClr val="FF0000"/>
                </a:solidFill>
                <a:latin typeface="Times New Roman" panose="02020603050405020304" pitchFamily="18" charset="0"/>
                <a:cs typeface="Times New Roman" panose="02020603050405020304" pitchFamily="18" charset="0"/>
              </a:rPr>
              <a:t> to administer vaccine by respondents were </a:t>
            </a:r>
          </a:p>
          <a:p>
            <a:pPr lvl="1" algn="just">
              <a:buClr>
                <a:schemeClr val="tx1"/>
              </a:buClr>
            </a:pPr>
            <a:r>
              <a:rPr lang="en-US" sz="2000" dirty="0">
                <a:solidFill>
                  <a:srgbClr val="FF0000"/>
                </a:solidFill>
                <a:latin typeface="Times New Roman" panose="02020603050405020304" pitchFamily="18" charset="0"/>
                <a:cs typeface="Times New Roman" panose="02020603050405020304" pitchFamily="18" charset="0"/>
              </a:rPr>
              <a:t>Less than one hour		77.4 %</a:t>
            </a:r>
          </a:p>
          <a:p>
            <a:pPr lvl="1" algn="just">
              <a:buClr>
                <a:schemeClr val="tx1"/>
              </a:buClr>
            </a:pPr>
            <a:r>
              <a:rPr lang="en-US" sz="2000" dirty="0">
                <a:solidFill>
                  <a:srgbClr val="FF0000"/>
                </a:solidFill>
                <a:latin typeface="Times New Roman" panose="02020603050405020304" pitchFamily="18" charset="0"/>
                <a:cs typeface="Times New Roman" panose="02020603050405020304" pitchFamily="18" charset="0"/>
              </a:rPr>
              <a:t>Waiting 1 to 2 hours	</a:t>
            </a:r>
            <a:r>
              <a:rPr lang="en-US" sz="2000" dirty="0" smtClean="0">
                <a:solidFill>
                  <a:srgbClr val="FF0000"/>
                </a:solidFill>
                <a:latin typeface="Times New Roman" panose="02020603050405020304" pitchFamily="18" charset="0"/>
                <a:cs typeface="Times New Roman" panose="02020603050405020304" pitchFamily="18" charset="0"/>
              </a:rPr>
              <a:t>18.6 </a:t>
            </a:r>
            <a:r>
              <a:rPr lang="en-US" sz="2000" dirty="0">
                <a:solidFill>
                  <a:srgbClr val="FF0000"/>
                </a:solidFill>
                <a:latin typeface="Times New Roman" panose="02020603050405020304" pitchFamily="18" charset="0"/>
                <a:cs typeface="Times New Roman" panose="02020603050405020304" pitchFamily="18" charset="0"/>
              </a:rPr>
              <a:t>%</a:t>
            </a:r>
          </a:p>
          <a:p>
            <a:pPr lvl="1" algn="just">
              <a:buClr>
                <a:schemeClr val="tx1"/>
              </a:buClr>
            </a:pPr>
            <a:r>
              <a:rPr lang="en-US" sz="2000" dirty="0">
                <a:solidFill>
                  <a:srgbClr val="FF0000"/>
                </a:solidFill>
                <a:latin typeface="Times New Roman" panose="02020603050405020304" pitchFamily="18" charset="0"/>
                <a:cs typeface="Times New Roman" panose="02020603050405020304" pitchFamily="18" charset="0"/>
              </a:rPr>
              <a:t>Waiting more than 2 hours	  4.0 %</a:t>
            </a:r>
          </a:p>
          <a:p>
            <a:pPr algn="just">
              <a:buClr>
                <a:schemeClr val="tx1"/>
              </a:buCl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14.6 % of the respondents did not get slots for vaccination in nearby </a:t>
            </a:r>
            <a:r>
              <a:rPr lang="en-US" sz="2000" dirty="0" err="1">
                <a:latin typeface="Times New Roman" panose="02020603050405020304" pitchFamily="18" charset="0"/>
                <a:cs typeface="Times New Roman" panose="02020603050405020304" pitchFamily="18" charset="0"/>
              </a:rPr>
              <a:t>centres</a:t>
            </a:r>
            <a:r>
              <a:rPr lang="en-US" sz="2000" dirty="0">
                <a:latin typeface="Times New Roman" panose="02020603050405020304" pitchFamily="18" charset="0"/>
                <a:cs typeface="Times New Roman" panose="02020603050405020304" pitchFamily="18" charset="0"/>
              </a:rPr>
              <a:t>. They had to travel to distant places.</a:t>
            </a:r>
          </a:p>
          <a:p>
            <a:pPr algn="just">
              <a:buClr>
                <a:schemeClr val="tx1"/>
              </a:buClr>
              <a:buFont typeface="Wingdings" panose="05000000000000000000" pitchFamily="2" charset="2"/>
              <a:buChar char="ü"/>
            </a:pPr>
            <a:r>
              <a:rPr lang="en-US" sz="2000" dirty="0">
                <a:solidFill>
                  <a:srgbClr val="FF0000"/>
                </a:solidFill>
                <a:latin typeface="Times New Roman" panose="02020603050405020304" pitchFamily="18" charset="0"/>
                <a:cs typeface="Times New Roman" panose="02020603050405020304" pitchFamily="18" charset="0"/>
              </a:rPr>
              <a:t>The government of India started walk in / without appointment facility at a later stage from 21 May 2021 to obviate the problems faced by population to use </a:t>
            </a:r>
            <a:r>
              <a:rPr lang="en-US" sz="2000" dirty="0" err="1">
                <a:solidFill>
                  <a:srgbClr val="FF0000"/>
                </a:solidFill>
                <a:latin typeface="Times New Roman" panose="02020603050405020304" pitchFamily="18" charset="0"/>
                <a:cs typeface="Times New Roman" panose="02020603050405020304" pitchFamily="18" charset="0"/>
              </a:rPr>
              <a:t>CoWIN</a:t>
            </a:r>
            <a:r>
              <a:rPr lang="en-US" sz="2000" dirty="0">
                <a:solidFill>
                  <a:srgbClr val="FF0000"/>
                </a:solidFill>
                <a:latin typeface="Times New Roman" panose="02020603050405020304" pitchFamily="18" charset="0"/>
                <a:cs typeface="Times New Roman" panose="02020603050405020304" pitchFamily="18" charset="0"/>
              </a:rPr>
              <a:t> app for booking appointments. 25.1 % respondents walked into vaccination </a:t>
            </a:r>
            <a:r>
              <a:rPr lang="en-US" sz="2000" dirty="0" err="1">
                <a:solidFill>
                  <a:srgbClr val="FF0000"/>
                </a:solidFill>
                <a:latin typeface="Times New Roman" panose="02020603050405020304" pitchFamily="18" charset="0"/>
                <a:cs typeface="Times New Roman" panose="02020603050405020304" pitchFamily="18" charset="0"/>
              </a:rPr>
              <a:t>centres</a:t>
            </a:r>
            <a:r>
              <a:rPr lang="en-US" sz="2000" dirty="0">
                <a:solidFill>
                  <a:srgbClr val="FF0000"/>
                </a:solidFill>
                <a:latin typeface="Times New Roman" panose="02020603050405020304" pitchFamily="18" charset="0"/>
                <a:cs typeface="Times New Roman" panose="02020603050405020304" pitchFamily="18" charset="0"/>
              </a:rPr>
              <a:t>.</a:t>
            </a:r>
          </a:p>
          <a:p>
            <a:pPr>
              <a:buClr>
                <a:schemeClr val="tx1"/>
              </a:buClr>
            </a:pPr>
            <a:endParaRPr lang="en-US" sz="1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67" y="291557"/>
            <a:ext cx="3852863" cy="374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581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xmlns=""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xmlns="" id="{41F57561-1201-4FEB-170C-4D063495455D}"/>
              </a:ext>
            </a:extLst>
          </p:cNvPr>
          <p:cNvPicPr>
            <a:picLocks noChangeAspect="1"/>
          </p:cNvPicPr>
          <p:nvPr/>
        </p:nvPicPr>
        <p:blipFill>
          <a:blip r:embed="rId2"/>
          <a:stretch>
            <a:fillRect/>
          </a:stretch>
        </p:blipFill>
        <p:spPr>
          <a:xfrm>
            <a:off x="703182" y="1788901"/>
            <a:ext cx="4777381" cy="311045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xmlns="" id="{5FF7094D-55A4-F8DE-6F63-ADA2E423DDFC}"/>
              </a:ext>
            </a:extLst>
          </p:cNvPr>
          <p:cNvSpPr>
            <a:spLocks noGrp="1"/>
          </p:cNvSpPr>
          <p:nvPr>
            <p:ph idx="1"/>
          </p:nvPr>
        </p:nvSpPr>
        <p:spPr>
          <a:xfrm>
            <a:off x="5894962" y="1182757"/>
            <a:ext cx="5458838" cy="4994206"/>
          </a:xfrm>
        </p:spPr>
        <p:txBody>
          <a:bodyPr>
            <a:normAutofit/>
          </a:bodyPr>
          <a:lstStyle/>
          <a:p>
            <a:pPr marL="0" marR="0" lvl="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v"/>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Respondents were known users of IIHMR and social circle.</a:t>
            </a:r>
          </a:p>
          <a:p>
            <a:pPr marR="0" lvl="0">
              <a:spcBef>
                <a:spcPts val="0"/>
              </a:spcBef>
              <a:spcAft>
                <a:spcPts val="0"/>
              </a:spcAft>
              <a:buFont typeface="Wingdings" panose="05000000000000000000" pitchFamily="2" charset="2"/>
              <a:buChar char="v"/>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buFont typeface="Wingdings" panose="05000000000000000000" pitchFamily="2" charset="2"/>
              <a:buChar char="v"/>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There may be errors likely in self reporting of some information by respondents.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057310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cs typeface="Times New Roman" pitchFamily="18" charset="0"/>
              </a:rPr>
              <a:t>Approval of Mentor</a:t>
            </a:r>
            <a:endParaRPr lang="en-US" dirty="0">
              <a:latin typeface="Algerian" pitchFamily="82"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55" y="2297392"/>
            <a:ext cx="379279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97011" y="326562"/>
            <a:ext cx="2658086" cy="167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9514" y="2334804"/>
            <a:ext cx="3792791" cy="427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39551"/>
          <a:stretch/>
        </p:blipFill>
        <p:spPr bwMode="auto">
          <a:xfrm>
            <a:off x="8444651" y="2324691"/>
            <a:ext cx="3747349" cy="409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8615" y="3521121"/>
            <a:ext cx="3248167" cy="1477328"/>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379270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B4E99C49-8BC7-FBF8-3421-C1B5EA904C9F}"/>
              </a:ext>
            </a:extLst>
          </p:cNvPr>
          <p:cNvPicPr>
            <a:picLocks noChangeAspect="1"/>
          </p:cNvPicPr>
          <p:nvPr/>
        </p:nvPicPr>
        <p:blipFill>
          <a:blip r:embed="rId2"/>
          <a:stretch>
            <a:fillRect/>
          </a:stretch>
        </p:blipFill>
        <p:spPr>
          <a:xfrm>
            <a:off x="566744" y="1339406"/>
            <a:ext cx="6579910" cy="2067502"/>
          </a:xfrm>
          <a:prstGeom prst="rect">
            <a:avLst/>
          </a:prstGeom>
        </p:spPr>
      </p:pic>
      <p:sp>
        <p:nvSpPr>
          <p:cNvPr id="11" name="Rectangle 1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0891"/>
            <a:ext cx="7058307" cy="1964266"/>
          </a:xfrm>
          <a:prstGeom prst="rect">
            <a:avLst/>
          </a:prstGeom>
          <a:solidFill>
            <a:srgbClr val="35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49FC4706-51C5-F75C-4EF8-340BB3544CF3}"/>
              </a:ext>
            </a:extLst>
          </p:cNvPr>
          <p:cNvSpPr>
            <a:spLocks noGrp="1"/>
          </p:cNvSpPr>
          <p:nvPr>
            <p:ph idx="1"/>
          </p:nvPr>
        </p:nvSpPr>
        <p:spPr>
          <a:xfrm>
            <a:off x="7435723" y="-291833"/>
            <a:ext cx="4300633" cy="7931426"/>
          </a:xfrm>
        </p:spPr>
        <p:txBody>
          <a:bodyPr anchor="ctr">
            <a:normAutofit/>
          </a:bodyPr>
          <a:lstStyle/>
          <a:p>
            <a:pPr marR="0" indent="0" algn="just">
              <a:spcBef>
                <a:spcPts val="0"/>
              </a:spcBef>
              <a:spcAft>
                <a:spcPts val="0"/>
              </a:spcAft>
              <a:buNone/>
            </a:pPr>
            <a:endPar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App can be used to disseminate pandemic alerts or other important medical information.</a:t>
            </a:r>
          </a:p>
          <a:p>
            <a:pPr marL="457200" marR="0" algn="just">
              <a:spcBef>
                <a:spcPts val="0"/>
              </a:spcBef>
              <a:spcAft>
                <a:spcPts val="0"/>
              </a:spcAft>
            </a:pPr>
            <a:endPar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Any glitches in smooth working  of </a:t>
            </a:r>
            <a:r>
              <a:rPr lang="en-US" sz="20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CoWIN</a:t>
            </a: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app, it  should be rectified on priority.</a:t>
            </a:r>
          </a:p>
          <a:p>
            <a:pPr marL="457200" marR="0" algn="just">
              <a:spcBef>
                <a:spcPts val="0"/>
              </a:spcBef>
              <a:spcAft>
                <a:spcPts val="0"/>
              </a:spcAft>
            </a:pPr>
            <a:endPar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The health/ vaccination details of all individuals on </a:t>
            </a:r>
            <a:r>
              <a:rPr lang="en-US" sz="20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CoWIN</a:t>
            </a: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should also have a back up with adequate security.</a:t>
            </a:r>
          </a:p>
          <a:p>
            <a:pPr marL="457200" marR="0" algn="just">
              <a:spcBef>
                <a:spcPts val="0"/>
              </a:spcBef>
              <a:spcAft>
                <a:spcPts val="0"/>
              </a:spcAft>
            </a:pPr>
            <a:endPar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spcBef>
                <a:spcPts val="0"/>
              </a:spcBef>
              <a:spcAft>
                <a:spcPts val="100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Internet access should be expanded to rural areas with better working speeds.</a:t>
            </a:r>
          </a:p>
          <a:p>
            <a:endParaRPr lang="en-US" sz="1700" dirty="0">
              <a:solidFill>
                <a:srgbClr val="FFFFFF"/>
              </a:solidFill>
            </a:endParaRPr>
          </a:p>
        </p:txBody>
      </p:sp>
    </p:spTree>
    <p:extLst>
      <p:ext uri="{BB962C8B-B14F-4D97-AF65-F5344CB8AC3E}">
        <p14:creationId xmlns:p14="http://schemas.microsoft.com/office/powerpoint/2010/main" val="2740900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10">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12">
            <a:extLst>
              <a:ext uri="{FF2B5EF4-FFF2-40B4-BE49-F238E27FC236}">
                <a16:creationId xmlns:a16="http://schemas.microsoft.com/office/drawing/2014/main" xmlns="" id="{16BF4F81-CE79-4A24-860D-9959FF716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ntent Placeholder 7">
            <a:extLst>
              <a:ext uri="{FF2B5EF4-FFF2-40B4-BE49-F238E27FC236}">
                <a16:creationId xmlns:a16="http://schemas.microsoft.com/office/drawing/2014/main" xmlns="" id="{98F76BCB-A7CD-8F8B-A1BC-26E9DCE17CCA}"/>
              </a:ext>
            </a:extLst>
          </p:cNvPr>
          <p:cNvSpPr>
            <a:spLocks noGrp="1"/>
          </p:cNvSpPr>
          <p:nvPr>
            <p:ph idx="1"/>
          </p:nvPr>
        </p:nvSpPr>
        <p:spPr>
          <a:xfrm>
            <a:off x="479278" y="1480090"/>
            <a:ext cx="4189913" cy="3546801"/>
          </a:xfrm>
        </p:spPr>
        <p:txBody>
          <a:bodyPr>
            <a:normAutofit fontScale="92500" lnSpcReduction="10000"/>
          </a:bodyPr>
          <a:lstStyle/>
          <a:p>
            <a:pPr algn="just"/>
            <a:r>
              <a:rPr lang="en-IN" dirty="0">
                <a:effectLst/>
                <a:latin typeface="Times New Roman" panose="02020603050405020304" pitchFamily="18" charset="0"/>
                <a:ea typeface="Calibri" panose="020F0502020204030204" pitchFamily="34" charset="0"/>
              </a:rPr>
              <a:t>Any invention / new technology takes time to be perfect. </a:t>
            </a:r>
          </a:p>
          <a:p>
            <a:pPr algn="just"/>
            <a:endParaRPr lang="en-IN" dirty="0">
              <a:effectLst/>
              <a:latin typeface="Times New Roman" panose="02020603050405020304" pitchFamily="18" charset="0"/>
              <a:ea typeface="Calibri" panose="020F0502020204030204" pitchFamily="34" charset="0"/>
            </a:endParaRPr>
          </a:p>
          <a:p>
            <a:pPr algn="just"/>
            <a:r>
              <a:rPr lang="en-IN" dirty="0">
                <a:effectLst/>
                <a:latin typeface="Times New Roman" panose="02020603050405020304" pitchFamily="18" charset="0"/>
                <a:ea typeface="Calibri" panose="020F0502020204030204" pitchFamily="34" charset="0"/>
              </a:rPr>
              <a:t>For technological innovation to be successful, slow internet services and inadequate data storage infrastructure should be resolved.</a:t>
            </a:r>
          </a:p>
          <a:p>
            <a:endParaRPr lang="en-US" sz="2000" dirty="0"/>
          </a:p>
        </p:txBody>
      </p:sp>
      <p:pic>
        <p:nvPicPr>
          <p:cNvPr id="5" name="Picture 4">
            <a:extLst>
              <a:ext uri="{FF2B5EF4-FFF2-40B4-BE49-F238E27FC236}">
                <a16:creationId xmlns:a16="http://schemas.microsoft.com/office/drawing/2014/main" xmlns="" id="{A6FD4BAB-C103-8381-346D-56A319839583}"/>
              </a:ext>
            </a:extLst>
          </p:cNvPr>
          <p:cNvPicPr>
            <a:picLocks noChangeAspect="1"/>
          </p:cNvPicPr>
          <p:nvPr/>
        </p:nvPicPr>
        <p:blipFill>
          <a:blip r:embed="rId2"/>
          <a:stretch>
            <a:fillRect/>
          </a:stretch>
        </p:blipFill>
        <p:spPr>
          <a:xfrm>
            <a:off x="5068110" y="433858"/>
            <a:ext cx="6527260" cy="5903416"/>
          </a:xfrm>
          <a:prstGeom prst="rect">
            <a:avLst/>
          </a:prstGeom>
        </p:spPr>
      </p:pic>
    </p:spTree>
    <p:extLst>
      <p:ext uri="{BB962C8B-B14F-4D97-AF65-F5344CB8AC3E}">
        <p14:creationId xmlns:p14="http://schemas.microsoft.com/office/powerpoint/2010/main" val="1404003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xmlns="" id="{C3685FB9-6591-6EE1-FDDA-11E5871B4180}"/>
              </a:ext>
            </a:extLst>
          </p:cNvPr>
          <p:cNvPicPr>
            <a:picLocks noChangeAspect="1"/>
          </p:cNvPicPr>
          <p:nvPr/>
        </p:nvPicPr>
        <p:blipFill>
          <a:blip r:embed="rId2"/>
          <a:stretch>
            <a:fillRect/>
          </a:stretch>
        </p:blipFill>
        <p:spPr>
          <a:xfrm>
            <a:off x="1524" y="163732"/>
            <a:ext cx="3615133" cy="2345987"/>
          </a:xfrm>
          <a:prstGeom prst="rect">
            <a:avLst/>
          </a:prstGeom>
        </p:spPr>
      </p:pic>
      <p:sp>
        <p:nvSpPr>
          <p:cNvPr id="3" name="Content Placeholder 2">
            <a:extLst>
              <a:ext uri="{FF2B5EF4-FFF2-40B4-BE49-F238E27FC236}">
                <a16:creationId xmlns:a16="http://schemas.microsoft.com/office/drawing/2014/main" xmlns="" id="{769208DC-5D15-2F6E-F7A5-17346BC03AA4}"/>
              </a:ext>
            </a:extLst>
          </p:cNvPr>
          <p:cNvSpPr>
            <a:spLocks noGrp="1"/>
          </p:cNvSpPr>
          <p:nvPr>
            <p:ph idx="1"/>
          </p:nvPr>
        </p:nvSpPr>
        <p:spPr>
          <a:xfrm>
            <a:off x="3657600" y="-28337"/>
            <a:ext cx="8534399" cy="7026966"/>
          </a:xfrm>
        </p:spPr>
        <p:txBody>
          <a:bodyPr>
            <a:noAutofit/>
          </a:bodyPr>
          <a:lstStyle/>
          <a:p>
            <a:pPr lvl="0">
              <a:buFont typeface="+mj-lt"/>
              <a:buAutoNum type="arabicPeriod"/>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itchFamily="18" charset="0"/>
                <a:cs typeface="Times New Roman" pitchFamily="18" charset="0"/>
              </a:rPr>
              <a:t> </a:t>
            </a:r>
            <a:r>
              <a:rPr lang="en-IN" sz="1700" dirty="0" err="1">
                <a:latin typeface="Times New Roman" pitchFamily="18" charset="0"/>
                <a:cs typeface="Times New Roman" pitchFamily="18" charset="0"/>
              </a:rPr>
              <a:t>Karandkar</a:t>
            </a:r>
            <a:r>
              <a:rPr lang="en-US" sz="1700" dirty="0">
                <a:latin typeface="Times New Roman" pitchFamily="18" charset="0"/>
                <a:cs typeface="Times New Roman" pitchFamily="18" charset="0"/>
              </a:rPr>
              <a:t>,T, </a:t>
            </a:r>
            <a:r>
              <a:rPr lang="en-US" sz="1700" dirty="0" err="1">
                <a:latin typeface="Times New Roman" pitchFamily="18" charset="0"/>
                <a:cs typeface="Times New Roman" pitchFamily="18" charset="0"/>
              </a:rPr>
              <a:t>Prabhu,A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Mathur</a:t>
            </a:r>
            <a:r>
              <a:rPr lang="en-US" sz="1700" dirty="0">
                <a:latin typeface="Times New Roman" pitchFamily="18" charset="0"/>
                <a:cs typeface="Times New Roman" pitchFamily="18" charset="0"/>
              </a:rPr>
              <a:t>, M. </a:t>
            </a:r>
            <a:r>
              <a:rPr lang="en-US" sz="1700" dirty="0" err="1">
                <a:latin typeface="Times New Roman" pitchFamily="18" charset="0"/>
                <a:cs typeface="Times New Roman" pitchFamily="18" charset="0"/>
              </a:rPr>
              <a:t>Arora</a:t>
            </a:r>
            <a:r>
              <a:rPr lang="en-US" sz="1700" dirty="0">
                <a:latin typeface="Times New Roman" pitchFamily="18" charset="0"/>
                <a:cs typeface="Times New Roman" pitchFamily="18" charset="0"/>
              </a:rPr>
              <a:t>, M. </a:t>
            </a:r>
            <a:r>
              <a:rPr lang="en-US" sz="1700" dirty="0" err="1">
                <a:latin typeface="Times New Roman" pitchFamily="18" charset="0"/>
                <a:cs typeface="Times New Roman" pitchFamily="18" charset="0"/>
              </a:rPr>
              <a:t>Hemank</a:t>
            </a:r>
            <a:r>
              <a:rPr lang="en-US" sz="1700" dirty="0">
                <a:latin typeface="Times New Roman" pitchFamily="18" charset="0"/>
                <a:cs typeface="Times New Roman" pitchFamily="18" charset="0"/>
              </a:rPr>
              <a:t>, L., &amp; </a:t>
            </a:r>
            <a:r>
              <a:rPr lang="en-US" sz="1700" dirty="0" err="1">
                <a:latin typeface="Times New Roman" pitchFamily="18" charset="0"/>
                <a:cs typeface="Times New Roman" pitchFamily="18" charset="0"/>
              </a:rPr>
              <a:t>Kumaraguru</a:t>
            </a:r>
            <a:r>
              <a:rPr lang="en-US" sz="1700" dirty="0">
                <a:latin typeface="Times New Roman" pitchFamily="18" charset="0"/>
                <a:cs typeface="Times New Roman" pitchFamily="18" charset="0"/>
              </a:rPr>
              <a:t>, P. (2021). India’s Vaccination Response to COVID-19</a:t>
            </a:r>
          </a:p>
          <a:p>
            <a:pPr lvl="0">
              <a:buFont typeface="+mj-lt"/>
              <a:buAutoNum type="arabicPeriod"/>
            </a:pPr>
            <a:r>
              <a:rPr lang="en-US" sz="1700" dirty="0">
                <a:latin typeface="Times New Roman" pitchFamily="18" charset="0"/>
                <a:cs typeface="Times New Roman" pitchFamily="18" charset="0"/>
              </a:rPr>
              <a:t>Gupta, M., </a:t>
            </a:r>
            <a:r>
              <a:rPr lang="en-US" sz="1700" dirty="0" err="1">
                <a:latin typeface="Times New Roman" pitchFamily="18" charset="0"/>
                <a:cs typeface="Times New Roman" pitchFamily="18" charset="0"/>
              </a:rPr>
              <a:t>Goel</a:t>
            </a:r>
            <a:r>
              <a:rPr lang="en-US" sz="1700" dirty="0">
                <a:latin typeface="Times New Roman" pitchFamily="18" charset="0"/>
                <a:cs typeface="Times New Roman" pitchFamily="18" charset="0"/>
              </a:rPr>
              <a:t>, A. D., &amp; </a:t>
            </a:r>
            <a:r>
              <a:rPr lang="en-US" sz="1700" dirty="0" err="1">
                <a:latin typeface="Times New Roman" pitchFamily="18" charset="0"/>
                <a:cs typeface="Times New Roman" pitchFamily="18" charset="0"/>
              </a:rPr>
              <a:t>Bhardwaj</a:t>
            </a:r>
            <a:r>
              <a:rPr lang="en-US" sz="1700" dirty="0">
                <a:latin typeface="Times New Roman" pitchFamily="18" charset="0"/>
                <a:cs typeface="Times New Roman" pitchFamily="18" charset="0"/>
              </a:rPr>
              <a:t>, P. (2021). The COWIN portal–current update, personal experience and future possibilities. Indian Journal of Community Health, 33(2), 414-414.</a:t>
            </a:r>
            <a:r>
              <a:rPr lang="en-US" sz="1700" b="1" dirty="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lvl="0">
              <a:buFont typeface="+mj-lt"/>
              <a:buAutoNum type="arabicPeriod"/>
            </a:pPr>
            <a:r>
              <a:rPr lang="en-US" sz="1700" dirty="0">
                <a:latin typeface="Times New Roman" pitchFamily="18" charset="0"/>
                <a:cs typeface="Times New Roman" pitchFamily="18" charset="0"/>
              </a:rPr>
              <a:t>Singh, C., </a:t>
            </a:r>
            <a:r>
              <a:rPr lang="en-US" sz="1700" dirty="0" err="1">
                <a:latin typeface="Times New Roman" pitchFamily="18" charset="0"/>
                <a:cs typeface="Times New Roman" pitchFamily="18" charset="0"/>
              </a:rPr>
              <a:t>Naik</a:t>
            </a:r>
            <a:r>
              <a:rPr lang="en-US" sz="1700" dirty="0">
                <a:latin typeface="Times New Roman" pitchFamily="18" charset="0"/>
                <a:cs typeface="Times New Roman" pitchFamily="18" charset="0"/>
              </a:rPr>
              <a:t>, B. N., </a:t>
            </a:r>
            <a:r>
              <a:rPr lang="en-US" sz="1700" dirty="0" err="1">
                <a:latin typeface="Times New Roman" pitchFamily="18" charset="0"/>
                <a:cs typeface="Times New Roman" pitchFamily="18" charset="0"/>
              </a:rPr>
              <a:t>Pandey</a:t>
            </a:r>
            <a:r>
              <a:rPr lang="en-US" sz="1700" dirty="0">
                <a:latin typeface="Times New Roman" pitchFamily="18" charset="0"/>
                <a:cs typeface="Times New Roman" pitchFamily="18" charset="0"/>
              </a:rPr>
              <a:t>, S., </a:t>
            </a:r>
            <a:r>
              <a:rPr lang="en-US" sz="1700" dirty="0" err="1">
                <a:latin typeface="Times New Roman" pitchFamily="18" charset="0"/>
                <a:cs typeface="Times New Roman" pitchFamily="18" charset="0"/>
              </a:rPr>
              <a:t>Biswas</a:t>
            </a:r>
            <a:r>
              <a:rPr lang="en-US" sz="1700" dirty="0">
                <a:latin typeface="Times New Roman" pitchFamily="18" charset="0"/>
                <a:cs typeface="Times New Roman" pitchFamily="18" charset="0"/>
              </a:rPr>
              <a:t>, B., </a:t>
            </a:r>
            <a:r>
              <a:rPr lang="en-US" sz="1700" dirty="0" err="1">
                <a:latin typeface="Times New Roman" pitchFamily="18" charset="0"/>
                <a:cs typeface="Times New Roman" pitchFamily="18" charset="0"/>
              </a:rPr>
              <a:t>Pati</a:t>
            </a:r>
            <a:r>
              <a:rPr lang="en-US" sz="1700" dirty="0">
                <a:latin typeface="Times New Roman" pitchFamily="18" charset="0"/>
                <a:cs typeface="Times New Roman" pitchFamily="18" charset="0"/>
              </a:rPr>
              <a:t>, B. K., </a:t>
            </a:r>
            <a:r>
              <a:rPr lang="en-US" sz="1700" dirty="0" err="1">
                <a:latin typeface="Times New Roman" pitchFamily="18" charset="0"/>
                <a:cs typeface="Times New Roman" pitchFamily="18" charset="0"/>
              </a:rPr>
              <a:t>Verma</a:t>
            </a:r>
            <a:r>
              <a:rPr lang="en-US" sz="1700" dirty="0">
                <a:latin typeface="Times New Roman" pitchFamily="18" charset="0"/>
                <a:cs typeface="Times New Roman" pitchFamily="18" charset="0"/>
              </a:rPr>
              <a:t>, M., &amp; Singh, P. K. (2021). Effectiveness of COVID-19 vaccine in preventing infection and disease severity: a case-control study from an Eastern State of India. Epidemiology &amp; Infection, 149.</a:t>
            </a:r>
            <a:r>
              <a:rPr lang="en-US" sz="1700" b="1" dirty="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lvl="0">
              <a:buFont typeface="+mj-lt"/>
              <a:buAutoNum type="arabicPeriod"/>
            </a:pPr>
            <a:r>
              <a:rPr lang="en-US" sz="1700" dirty="0" err="1">
                <a:latin typeface="Times New Roman" pitchFamily="18" charset="0"/>
                <a:cs typeface="Times New Roman" pitchFamily="18" charset="0"/>
              </a:rPr>
              <a:t>Chauhan</a:t>
            </a:r>
            <a:r>
              <a:rPr lang="en-US" sz="1700" dirty="0">
                <a:latin typeface="Times New Roman" pitchFamily="18" charset="0"/>
                <a:cs typeface="Times New Roman" pitchFamily="18" charset="0"/>
              </a:rPr>
              <a:t>, P., </a:t>
            </a:r>
            <a:r>
              <a:rPr lang="en-US" sz="1700" dirty="0" err="1">
                <a:latin typeface="Times New Roman" pitchFamily="18" charset="0"/>
                <a:cs typeface="Times New Roman" pitchFamily="18" charset="0"/>
              </a:rPr>
              <a:t>Jadhav</a:t>
            </a:r>
            <a:r>
              <a:rPr lang="en-US" sz="1700" dirty="0">
                <a:latin typeface="Times New Roman" pitchFamily="18" charset="0"/>
                <a:cs typeface="Times New Roman" pitchFamily="18" charset="0"/>
              </a:rPr>
              <a:t>, V., &amp; Gupta, N. (2021). COVID-19 Pandemic and consumer adoption of Digital Healthcare in India: A Qualitative Study. </a:t>
            </a:r>
            <a:r>
              <a:rPr lang="en-US" sz="1700" i="1" dirty="0">
                <a:latin typeface="Times New Roman" pitchFamily="18" charset="0"/>
                <a:cs typeface="Times New Roman" pitchFamily="18" charset="0"/>
              </a:rPr>
              <a:t>Academy of Marketing Studies Journal</a:t>
            </a:r>
            <a:r>
              <a:rPr lang="en-US" sz="1700" dirty="0">
                <a:latin typeface="Times New Roman" pitchFamily="18" charset="0"/>
                <a:cs typeface="Times New Roman" pitchFamily="18" charset="0"/>
              </a:rPr>
              <a:t>, </a:t>
            </a:r>
            <a:r>
              <a:rPr lang="en-US" sz="1700" i="1" dirty="0">
                <a:latin typeface="Times New Roman" pitchFamily="18" charset="0"/>
                <a:cs typeface="Times New Roman" pitchFamily="18" charset="0"/>
              </a:rPr>
              <a:t>25</a:t>
            </a:r>
            <a:r>
              <a:rPr lang="en-US" sz="1700" dirty="0">
                <a:latin typeface="Times New Roman" pitchFamily="18" charset="0"/>
                <a:cs typeface="Times New Roman" pitchFamily="18" charset="0"/>
              </a:rPr>
              <a:t>(4), 1-6.</a:t>
            </a:r>
            <a:r>
              <a:rPr lang="en-US" sz="1700" b="1" dirty="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lvl="0">
              <a:buFont typeface="+mj-lt"/>
              <a:buAutoNum type="arabicPeriod"/>
            </a:pPr>
            <a:r>
              <a:rPr lang="en-US" sz="1700" dirty="0" err="1">
                <a:latin typeface="Times New Roman" pitchFamily="18" charset="0"/>
                <a:cs typeface="Times New Roman" pitchFamily="18" charset="0"/>
              </a:rPr>
              <a:t>Chandrashekhar</a:t>
            </a:r>
            <a:r>
              <a:rPr lang="en-US" sz="1700" dirty="0">
                <a:latin typeface="Times New Roman" pitchFamily="18" charset="0"/>
                <a:cs typeface="Times New Roman" pitchFamily="18" charset="0"/>
              </a:rPr>
              <a:t>, V. (2021). India speeds up vaccinations as cases soar again.</a:t>
            </a:r>
            <a:r>
              <a:rPr lang="en-US" sz="1700" b="1" dirty="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lvl="0">
              <a:buFont typeface="+mj-lt"/>
              <a:buAutoNum type="arabicPeriod"/>
            </a:pPr>
            <a:r>
              <a:rPr lang="en-US" sz="1700" dirty="0" err="1">
                <a:latin typeface="Times New Roman" pitchFamily="18" charset="0"/>
                <a:cs typeface="Times New Roman" pitchFamily="18" charset="0"/>
              </a:rPr>
              <a:t>Mithani</a:t>
            </a:r>
            <a:r>
              <a:rPr lang="en-US" sz="1700" dirty="0">
                <a:latin typeface="Times New Roman" pitchFamily="18" charset="0"/>
                <a:cs typeface="Times New Roman" pitchFamily="18" charset="0"/>
              </a:rPr>
              <a:t>, S. S., </a:t>
            </a:r>
            <a:r>
              <a:rPr lang="en-US" sz="1700" dirty="0" err="1">
                <a:latin typeface="Times New Roman" pitchFamily="18" charset="0"/>
                <a:cs typeface="Times New Roman" pitchFamily="18" charset="0"/>
              </a:rPr>
              <a:t>Bota</a:t>
            </a:r>
            <a:r>
              <a:rPr lang="en-US" sz="1700" dirty="0">
                <a:latin typeface="Times New Roman" pitchFamily="18" charset="0"/>
                <a:cs typeface="Times New Roman" pitchFamily="18" charset="0"/>
              </a:rPr>
              <a:t>, A. B., Zhu, D. T., &amp; Wilson, K. (2021). A scoping review of global vaccine certificate solutions for COVID-19. </a:t>
            </a:r>
            <a:r>
              <a:rPr lang="en-US" sz="1700" i="1" dirty="0">
                <a:latin typeface="Times New Roman" pitchFamily="18" charset="0"/>
                <a:cs typeface="Times New Roman" pitchFamily="18" charset="0"/>
              </a:rPr>
              <a:t>Human Vaccines &amp; </a:t>
            </a:r>
            <a:r>
              <a:rPr lang="en-US" sz="1700" i="1" dirty="0" err="1">
                <a:latin typeface="Times New Roman" pitchFamily="18" charset="0"/>
                <a:cs typeface="Times New Roman" pitchFamily="18" charset="0"/>
              </a:rPr>
              <a:t>Immunotherapeutics</a:t>
            </a:r>
            <a:r>
              <a:rPr lang="en-US" sz="1700" dirty="0">
                <a:latin typeface="Times New Roman" pitchFamily="18" charset="0"/>
                <a:cs typeface="Times New Roman" pitchFamily="18" charset="0"/>
              </a:rPr>
              <a:t>, 1-12.</a:t>
            </a:r>
          </a:p>
          <a:p>
            <a:pPr>
              <a:buFont typeface="+mj-lt"/>
              <a:buAutoNum type="arabicPeriod"/>
            </a:pPr>
            <a:r>
              <a:rPr lang="en-US" sz="1700" b="1" dirty="0">
                <a:latin typeface="Times New Roman" pitchFamily="18" charset="0"/>
                <a:cs typeface="Times New Roman" pitchFamily="18" charset="0"/>
              </a:rPr>
              <a:t> </a:t>
            </a:r>
            <a:r>
              <a:rPr lang="en-US" sz="1700" dirty="0" err="1">
                <a:latin typeface="Times New Roman" pitchFamily="18" charset="0"/>
                <a:cs typeface="Times New Roman" pitchFamily="18" charset="0"/>
              </a:rPr>
              <a:t>Hasan</a:t>
            </a:r>
            <a:r>
              <a:rPr lang="en-US" sz="1700" dirty="0">
                <a:latin typeface="Times New Roman" pitchFamily="18" charset="0"/>
                <a:cs typeface="Times New Roman" pitchFamily="18" charset="0"/>
              </a:rPr>
              <a:t>, I., </a:t>
            </a:r>
            <a:r>
              <a:rPr lang="en-US" sz="1700" dirty="0" err="1">
                <a:latin typeface="Times New Roman" pitchFamily="18" charset="0"/>
                <a:cs typeface="Times New Roman" pitchFamily="18" charset="0"/>
              </a:rPr>
              <a:t>Rizvi</a:t>
            </a:r>
            <a:r>
              <a:rPr lang="en-US" sz="1700" dirty="0">
                <a:latin typeface="Times New Roman" pitchFamily="18" charset="0"/>
                <a:cs typeface="Times New Roman" pitchFamily="18" charset="0"/>
              </a:rPr>
              <a:t>, S. A. M., &amp; </a:t>
            </a:r>
            <a:r>
              <a:rPr lang="en-US" sz="1700" dirty="0" err="1">
                <a:latin typeface="Times New Roman" pitchFamily="18" charset="0"/>
                <a:cs typeface="Times New Roman" pitchFamily="18" charset="0"/>
              </a:rPr>
              <a:t>Geelani</a:t>
            </a:r>
            <a:r>
              <a:rPr lang="en-US" sz="1700" dirty="0">
                <a:latin typeface="Times New Roman" pitchFamily="18" charset="0"/>
                <a:cs typeface="Times New Roman" pitchFamily="18" charset="0"/>
              </a:rPr>
              <a:t>, A. (2021). Digital Response Framework for COVID-19 Pandemic Monitoring and Control in India.</a:t>
            </a:r>
            <a:r>
              <a:rPr lang="en-US" sz="1700" b="1" dirty="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lvl="0">
              <a:buFont typeface="+mj-lt"/>
              <a:buAutoNum type="arabicPeriod"/>
            </a:pPr>
            <a:r>
              <a:rPr lang="en-US" sz="1700" dirty="0">
                <a:latin typeface="Times New Roman" pitchFamily="18" charset="0"/>
                <a:cs typeface="Times New Roman" pitchFamily="18" charset="0"/>
              </a:rPr>
              <a:t>Narayanan, K. (2021). Digital Health in India.</a:t>
            </a:r>
            <a:r>
              <a:rPr lang="en-US" sz="1700" b="1" dirty="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lvl="0">
              <a:buFont typeface="+mj-lt"/>
              <a:buAutoNum type="arabicPeriod"/>
            </a:pPr>
            <a:r>
              <a:rPr lang="en-US" sz="1700" dirty="0" err="1">
                <a:latin typeface="Times New Roman" pitchFamily="18" charset="0"/>
                <a:cs typeface="Times New Roman" pitchFamily="18" charset="0"/>
              </a:rPr>
              <a:t>Rao</a:t>
            </a:r>
            <a:r>
              <a:rPr lang="en-US" sz="1700" dirty="0">
                <a:latin typeface="Times New Roman" pitchFamily="18" charset="0"/>
                <a:cs typeface="Times New Roman" pitchFamily="18" charset="0"/>
              </a:rPr>
              <a:t>, P., </a:t>
            </a:r>
            <a:r>
              <a:rPr lang="en-US" sz="1700" dirty="0" err="1">
                <a:latin typeface="Times New Roman" pitchFamily="18" charset="0"/>
                <a:cs typeface="Times New Roman" pitchFamily="18" charset="0"/>
              </a:rPr>
              <a:t>Gowaikar</a:t>
            </a:r>
            <a:r>
              <a:rPr lang="en-US" sz="1700" dirty="0">
                <a:latin typeface="Times New Roman" pitchFamily="18" charset="0"/>
                <a:cs typeface="Times New Roman" pitchFamily="18" charset="0"/>
              </a:rPr>
              <a:t>, R., &amp; </a:t>
            </a:r>
            <a:r>
              <a:rPr lang="en-US" sz="1700" dirty="0" err="1">
                <a:latin typeface="Times New Roman" pitchFamily="18" charset="0"/>
                <a:cs typeface="Times New Roman" pitchFamily="18" charset="0"/>
              </a:rPr>
              <a:t>Naik</a:t>
            </a:r>
            <a:r>
              <a:rPr lang="en-US" sz="1700" dirty="0">
                <a:latin typeface="Times New Roman" pitchFamily="18" charset="0"/>
                <a:cs typeface="Times New Roman" pitchFamily="18" charset="0"/>
              </a:rPr>
              <a:t>, S. (2021). Vaccine Diplomacy framework for India</a:t>
            </a:r>
            <a:r>
              <a:rPr lang="en-US" sz="1700" b="1" dirty="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lvl="0">
              <a:buFont typeface="+mj-lt"/>
              <a:buAutoNum type="arabicPeriod"/>
            </a:pPr>
            <a:r>
              <a:rPr lang="en-US" sz="1700" dirty="0" err="1">
                <a:latin typeface="Times New Roman" pitchFamily="18" charset="0"/>
                <a:cs typeface="Times New Roman" pitchFamily="18" charset="0"/>
              </a:rPr>
              <a:t>Karopoulos</a:t>
            </a:r>
            <a:r>
              <a:rPr lang="en-US" sz="1700" dirty="0">
                <a:latin typeface="Times New Roman" pitchFamily="18" charset="0"/>
                <a:cs typeface="Times New Roman" pitchFamily="18" charset="0"/>
              </a:rPr>
              <a:t>, G., Hernandez-Ramos, J. L., </a:t>
            </a:r>
            <a:r>
              <a:rPr lang="en-US" sz="1700" dirty="0" err="1">
                <a:latin typeface="Times New Roman" pitchFamily="18" charset="0"/>
                <a:cs typeface="Times New Roman" pitchFamily="18" charset="0"/>
              </a:rPr>
              <a:t>Kouliaridis</a:t>
            </a:r>
            <a:r>
              <a:rPr lang="en-US" sz="1700" dirty="0">
                <a:latin typeface="Times New Roman" pitchFamily="18" charset="0"/>
                <a:cs typeface="Times New Roman" pitchFamily="18" charset="0"/>
              </a:rPr>
              <a:t>, V., &amp; </a:t>
            </a:r>
            <a:r>
              <a:rPr lang="en-US" sz="1700" dirty="0" err="1">
                <a:latin typeface="Times New Roman" pitchFamily="18" charset="0"/>
                <a:cs typeface="Times New Roman" pitchFamily="18" charset="0"/>
              </a:rPr>
              <a:t>Kambourakis</a:t>
            </a:r>
            <a:r>
              <a:rPr lang="en-US" sz="1700" dirty="0">
                <a:latin typeface="Times New Roman" pitchFamily="18" charset="0"/>
                <a:cs typeface="Times New Roman" pitchFamily="18" charset="0"/>
              </a:rPr>
              <a:t>, G. (2021). A Survey on Digital Certificates Approaches for the COVID-19 Pandemic. </a:t>
            </a:r>
            <a:r>
              <a:rPr lang="en-US" sz="1700" i="1" dirty="0">
                <a:latin typeface="Times New Roman" pitchFamily="18" charset="0"/>
                <a:cs typeface="Times New Roman" pitchFamily="18" charset="0"/>
              </a:rPr>
              <a:t>IEEE Access</a:t>
            </a:r>
            <a:r>
              <a:rPr lang="en-US" sz="1700" dirty="0">
                <a:latin typeface="Times New Roman" pitchFamily="18" charset="0"/>
                <a:cs typeface="Times New Roman" pitchFamily="18" charset="0"/>
              </a:rPr>
              <a:t>, </a:t>
            </a:r>
            <a:r>
              <a:rPr lang="en-US" sz="1700" i="1" dirty="0">
                <a:latin typeface="Times New Roman" pitchFamily="18" charset="0"/>
                <a:cs typeface="Times New Roman" pitchFamily="18" charset="0"/>
              </a:rPr>
              <a:t>9</a:t>
            </a:r>
            <a:r>
              <a:rPr lang="en-US" sz="1700" dirty="0">
                <a:latin typeface="Times New Roman" pitchFamily="18" charset="0"/>
                <a:cs typeface="Times New Roman" pitchFamily="18" charset="0"/>
              </a:rPr>
              <a:t>, 138003-138025</a:t>
            </a:r>
            <a:r>
              <a:rPr lang="en-US" sz="1700" b="1" dirty="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lvl="0">
              <a:buFont typeface="+mj-lt"/>
              <a:buAutoNum type="arabicPeriod"/>
            </a:pPr>
            <a:r>
              <a:rPr lang="en-US" sz="1700" dirty="0">
                <a:latin typeface="Times New Roman" pitchFamily="18" charset="0"/>
                <a:cs typeface="Times New Roman" pitchFamily="18" charset="0"/>
              </a:rPr>
              <a:t>Subramanian S V. India faces a challenge with its mass vaccination efforts. The Lancet Global Health, 2021;9(9), e1201-e1202.</a:t>
            </a:r>
          </a:p>
          <a:p>
            <a:endParaRPr lang="en-US" sz="1700" dirty="0"/>
          </a:p>
        </p:txBody>
      </p:sp>
    </p:spTree>
    <p:extLst>
      <p:ext uri="{BB962C8B-B14F-4D97-AF65-F5344CB8AC3E}">
        <p14:creationId xmlns:p14="http://schemas.microsoft.com/office/powerpoint/2010/main" val="15795654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58" y="13665"/>
            <a:ext cx="12174241" cy="700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756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1703"/>
            <a:ext cx="12132843" cy="658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776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9" name="Picture 8">
            <a:extLst>
              <a:ext uri="{FF2B5EF4-FFF2-40B4-BE49-F238E27FC236}">
                <a16:creationId xmlns:a16="http://schemas.microsoft.com/office/drawing/2014/main" xmlns="" id="{9E762812-9758-1886-E298-76472A16CAAB}"/>
              </a:ext>
            </a:extLst>
          </p:cNvPr>
          <p:cNvPicPr>
            <a:picLocks noChangeAspect="1"/>
          </p:cNvPicPr>
          <p:nvPr/>
        </p:nvPicPr>
        <p:blipFill rotWithShape="1">
          <a:blip r:embed="rId2"/>
          <a:srcRect l="5687" r="12726"/>
          <a:stretch/>
        </p:blipFill>
        <p:spPr>
          <a:xfrm>
            <a:off x="20" y="10"/>
            <a:ext cx="9947062" cy="6857990"/>
          </a:xfrm>
          <a:prstGeom prst="rect">
            <a:avLst/>
          </a:prstGeom>
        </p:spPr>
      </p:pic>
      <p:sp>
        <p:nvSpPr>
          <p:cNvPr id="22" name="Freeform: Shape 21">
            <a:extLst>
              <a:ext uri="{FF2B5EF4-FFF2-40B4-BE49-F238E27FC236}">
                <a16:creationId xmlns:a16="http://schemas.microsoft.com/office/drawing/2014/main" xmlns=""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4" name="Freeform: Shape 23">
            <a:extLst>
              <a:ext uri="{FF2B5EF4-FFF2-40B4-BE49-F238E27FC236}">
                <a16:creationId xmlns:a16="http://schemas.microsoft.com/office/drawing/2014/main" xmlns="" id="{F9EC3F91-A75C-4F74-867E-E4C28C135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6" name="Freeform: Shape 25">
            <a:extLst>
              <a:ext uri="{FF2B5EF4-FFF2-40B4-BE49-F238E27FC236}">
                <a16:creationId xmlns:a16="http://schemas.microsoft.com/office/drawing/2014/main" xmlns=""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6266A809-F47E-B2AC-A40D-51C1C99E230F}"/>
              </a:ext>
            </a:extLst>
          </p:cNvPr>
          <p:cNvSpPr>
            <a:spLocks noGrp="1"/>
          </p:cNvSpPr>
          <p:nvPr>
            <p:ph type="title"/>
          </p:nvPr>
        </p:nvSpPr>
        <p:spPr>
          <a:xfrm>
            <a:off x="8782207" y="-405516"/>
            <a:ext cx="3633746" cy="1588422"/>
          </a:xfrm>
        </p:spPr>
        <p:txBody>
          <a:bodyPr vert="horz" lIns="91440" tIns="45720" rIns="91440" bIns="45720" rtlCol="0" anchor="b">
            <a:normAutofit/>
          </a:bodyPr>
          <a:lstStyle/>
          <a:p>
            <a:r>
              <a:rPr lang="en-US" sz="4000" dirty="0"/>
              <a:t>Preface</a:t>
            </a:r>
          </a:p>
        </p:txBody>
      </p:sp>
      <p:sp>
        <p:nvSpPr>
          <p:cNvPr id="7" name="Content Placeholder 6">
            <a:extLst>
              <a:ext uri="{FF2B5EF4-FFF2-40B4-BE49-F238E27FC236}">
                <a16:creationId xmlns:a16="http://schemas.microsoft.com/office/drawing/2014/main" xmlns="" id="{E1827650-6746-4713-23A6-D6F1655D10F1}"/>
              </a:ext>
            </a:extLst>
          </p:cNvPr>
          <p:cNvSpPr>
            <a:spLocks noGrp="1"/>
          </p:cNvSpPr>
          <p:nvPr>
            <p:ph idx="1"/>
          </p:nvPr>
        </p:nvSpPr>
        <p:spPr>
          <a:xfrm>
            <a:off x="8633128" y="1282148"/>
            <a:ext cx="3633747" cy="4681330"/>
          </a:xfrm>
        </p:spPr>
        <p:txBody>
          <a:bodyPr vert="horz" lIns="91440" tIns="45720" rIns="91440" bIns="45720" rtlCol="0">
            <a:normAutofit/>
          </a:bodyPr>
          <a:lstStyle/>
          <a:p>
            <a:r>
              <a:rPr lang="en-US" sz="2400" dirty="0"/>
              <a:t>Introduction</a:t>
            </a:r>
          </a:p>
          <a:p>
            <a:r>
              <a:rPr lang="en-US" sz="2400" dirty="0">
                <a:solidFill>
                  <a:srgbClr val="FF0000"/>
                </a:solidFill>
              </a:rPr>
              <a:t>Literature Review</a:t>
            </a:r>
          </a:p>
          <a:p>
            <a:r>
              <a:rPr lang="en-US" sz="2400" dirty="0"/>
              <a:t>Research Questions</a:t>
            </a:r>
          </a:p>
          <a:p>
            <a:r>
              <a:rPr lang="en-US" sz="2400" dirty="0">
                <a:solidFill>
                  <a:srgbClr val="FF0000"/>
                </a:solidFill>
              </a:rPr>
              <a:t>Specific Objectives</a:t>
            </a:r>
          </a:p>
          <a:p>
            <a:r>
              <a:rPr lang="en-US" sz="2400" dirty="0"/>
              <a:t>Methodology</a:t>
            </a:r>
          </a:p>
          <a:p>
            <a:r>
              <a:rPr lang="en-US" sz="2400" dirty="0">
                <a:solidFill>
                  <a:srgbClr val="FF0000"/>
                </a:solidFill>
              </a:rPr>
              <a:t>Result and Discussion</a:t>
            </a:r>
          </a:p>
          <a:p>
            <a:r>
              <a:rPr lang="en-US" sz="2400" dirty="0"/>
              <a:t>Limitations</a:t>
            </a:r>
          </a:p>
          <a:p>
            <a:r>
              <a:rPr lang="en-US" sz="2400" dirty="0">
                <a:solidFill>
                  <a:srgbClr val="FF0000"/>
                </a:solidFill>
              </a:rPr>
              <a:t>Recommendations</a:t>
            </a:r>
          </a:p>
          <a:p>
            <a:r>
              <a:rPr lang="en-US" sz="2400" dirty="0"/>
              <a:t>Conclusion</a:t>
            </a:r>
          </a:p>
          <a:p>
            <a:endParaRPr lang="en-US" sz="1100" dirty="0"/>
          </a:p>
        </p:txBody>
      </p:sp>
    </p:spTree>
    <p:extLst>
      <p:ext uri="{BB962C8B-B14F-4D97-AF65-F5344CB8AC3E}">
        <p14:creationId xmlns:p14="http://schemas.microsoft.com/office/powerpoint/2010/main" val="730138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299DAEF-125B-CEA2-D88A-76D083F6B1A6}"/>
              </a:ext>
            </a:extLst>
          </p:cNvPr>
          <p:cNvSpPr>
            <a:spLocks noGrp="1"/>
          </p:cNvSpPr>
          <p:nvPr>
            <p:ph type="title"/>
          </p:nvPr>
        </p:nvSpPr>
        <p:spPr>
          <a:xfrm>
            <a:off x="838200" y="585216"/>
            <a:ext cx="10515600" cy="1325563"/>
          </a:xfrm>
        </p:spPr>
        <p:txBody>
          <a:bodyPr>
            <a:normAutofit/>
          </a:bodyPr>
          <a:lstStyle/>
          <a:p>
            <a:r>
              <a:rPr lang="en-IN"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Introduction</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pic>
        <p:nvPicPr>
          <p:cNvPr id="4" name="Picture 3">
            <a:extLst>
              <a:ext uri="{FF2B5EF4-FFF2-40B4-BE49-F238E27FC236}">
                <a16:creationId xmlns:a16="http://schemas.microsoft.com/office/drawing/2014/main" xmlns="" id="{34DA3D17-2850-0C26-1739-D5F4D7FF9D66}"/>
              </a:ext>
            </a:extLst>
          </p:cNvPr>
          <p:cNvPicPr>
            <a:picLocks noChangeAspect="1"/>
          </p:cNvPicPr>
          <p:nvPr/>
        </p:nvPicPr>
        <p:blipFill rotWithShape="1">
          <a:blip r:embed="rId2"/>
          <a:srcRect l="3496" r="1092" b="1"/>
          <a:stretch/>
        </p:blipFill>
        <p:spPr>
          <a:xfrm>
            <a:off x="841248" y="2516777"/>
            <a:ext cx="4440871" cy="3660185"/>
          </a:xfrm>
          <a:prstGeom prst="rect">
            <a:avLst/>
          </a:prstGeom>
        </p:spPr>
      </p:pic>
      <p:sp>
        <p:nvSpPr>
          <p:cNvPr id="3" name="Content Placeholder 2">
            <a:extLst>
              <a:ext uri="{FF2B5EF4-FFF2-40B4-BE49-F238E27FC236}">
                <a16:creationId xmlns:a16="http://schemas.microsoft.com/office/drawing/2014/main" xmlns="" id="{3ACF8656-81A0-DCF2-8FB5-952245ACC440}"/>
              </a:ext>
            </a:extLst>
          </p:cNvPr>
          <p:cNvSpPr>
            <a:spLocks noGrp="1"/>
          </p:cNvSpPr>
          <p:nvPr>
            <p:ph idx="1"/>
          </p:nvPr>
        </p:nvSpPr>
        <p:spPr>
          <a:xfrm>
            <a:off x="5661497" y="2148524"/>
            <a:ext cx="6186791" cy="4495467"/>
          </a:xfrm>
        </p:spPr>
        <p:txBody>
          <a:bodyPr anchor="ctr">
            <a:normAutofit/>
          </a:bodyPr>
          <a:lstStyle/>
          <a:p>
            <a:r>
              <a:rPr lang="en-US" sz="1800" dirty="0">
                <a:solidFill>
                  <a:srgbClr val="FF0000"/>
                </a:solidFill>
                <a:latin typeface="Times New Roman" panose="02020603050405020304" pitchFamily="18" charset="0"/>
                <a:cs typeface="Times New Roman" panose="02020603050405020304" pitchFamily="18" charset="0"/>
              </a:rPr>
              <a:t>Immunization mandatory to reduce the risk of infection from Pandemic.</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 Indian government launched and implemented various apps, digital interfaces, and dashboards with the technology support of NIC </a:t>
            </a:r>
          </a:p>
          <a:p>
            <a:r>
              <a:rPr lang="en-IN"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On 16 January, 2021, India launched one of the world's largest COVID-19 Vaccine Intelligence Network (</a:t>
            </a:r>
            <a:r>
              <a:rPr lang="en-IN"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CoWIN</a:t>
            </a:r>
            <a:r>
              <a:rPr lang="en-IN"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system, to vaccinate around 1.3 billion people</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CoWIN</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smartphone app was available for individual registration, authentication, and immunization recording. </a:t>
            </a:r>
          </a:p>
          <a:p>
            <a:r>
              <a:rPr lang="en-IN"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Data is streamed into a cloud-based centralized server, from which crucial data may be viewed in near real-time using the </a:t>
            </a:r>
            <a:r>
              <a:rPr lang="en-IN"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CoWIN</a:t>
            </a:r>
            <a:r>
              <a:rPr lang="en-IN"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web interface's dashboard. </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CoWIN</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online interface visualizes vaccine alerts such as low stock, expiration, and  suggestions.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282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4EB74F2-3749-7AF7-452A-85206C1FAE00}"/>
              </a:ext>
            </a:extLst>
          </p:cNvPr>
          <p:cNvSpPr>
            <a:spLocks noGrp="1"/>
          </p:cNvSpPr>
          <p:nvPr>
            <p:ph type="title"/>
          </p:nvPr>
        </p:nvSpPr>
        <p:spPr>
          <a:xfrm>
            <a:off x="6085767" y="199751"/>
            <a:ext cx="5454476" cy="1463675"/>
          </a:xfrm>
          <a:solidFill>
            <a:srgbClr val="FFFF00"/>
          </a:solidFill>
        </p:spPr>
        <p:txBody>
          <a:bodyPr>
            <a:normAutofit/>
          </a:bodyPr>
          <a:lstStyle/>
          <a:p>
            <a:pPr algn="ctr"/>
            <a:r>
              <a:rPr lang="en-US" b="1" dirty="0" err="1"/>
              <a:t>CoWIN</a:t>
            </a:r>
            <a:r>
              <a:rPr lang="en-US" b="1" dirty="0"/>
              <a:t> App</a:t>
            </a:r>
          </a:p>
        </p:txBody>
      </p:sp>
      <p:pic>
        <p:nvPicPr>
          <p:cNvPr id="4" name="Picture 3">
            <a:extLst>
              <a:ext uri="{FF2B5EF4-FFF2-40B4-BE49-F238E27FC236}">
                <a16:creationId xmlns:a16="http://schemas.microsoft.com/office/drawing/2014/main" xmlns="" id="{8DB4813B-C6E3-0235-407E-32987E032F31}"/>
              </a:ext>
            </a:extLst>
          </p:cNvPr>
          <p:cNvPicPr>
            <a:picLocks noChangeAspect="1"/>
          </p:cNvPicPr>
          <p:nvPr/>
        </p:nvPicPr>
        <p:blipFill rotWithShape="1">
          <a:blip r:embed="rId2"/>
          <a:srcRect r="2059"/>
          <a:stretch/>
        </p:blipFill>
        <p:spPr>
          <a:xfrm>
            <a:off x="223736" y="291830"/>
            <a:ext cx="4961107" cy="5885133"/>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xmlns="" id="{0453398D-3BDE-F3AE-4A91-E0CF0037AEF5}"/>
              </a:ext>
            </a:extLst>
          </p:cNvPr>
          <p:cNvSpPr>
            <a:spLocks noGrp="1"/>
          </p:cNvSpPr>
          <p:nvPr>
            <p:ph idx="1"/>
          </p:nvPr>
        </p:nvSpPr>
        <p:spPr>
          <a:xfrm>
            <a:off x="6085767" y="1863176"/>
            <a:ext cx="5723612" cy="4868363"/>
          </a:xfrm>
        </p:spPr>
        <p:txBody>
          <a:bodyPr>
            <a:normAutofit/>
          </a:bodyPr>
          <a:lstStyle/>
          <a:p>
            <a:pPr marL="0" marR="0">
              <a:lnSpc>
                <a:spcPct val="150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Locate vaccination centers.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Finalize appointments as per availability.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Manage the vaccination plan.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Generate certificates for downloading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Reporting of  adverse events after vaccination as per AEFI (Adverse Events following Immunization) guidelines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723844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2AC420E-F79A-4FB7-8013-94B1E8B63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46EBF7C-0CED-C531-E8D8-435AFBABCA34}"/>
              </a:ext>
            </a:extLst>
          </p:cNvPr>
          <p:cNvSpPr>
            <a:spLocks noGrp="1"/>
          </p:cNvSpPr>
          <p:nvPr>
            <p:ph type="title"/>
          </p:nvPr>
        </p:nvSpPr>
        <p:spPr>
          <a:xfrm>
            <a:off x="1166648" y="655591"/>
            <a:ext cx="4929352" cy="2315616"/>
          </a:xfrm>
        </p:spPr>
        <p:txBody>
          <a:bodyPr>
            <a:normAutofit/>
          </a:bodyPr>
          <a:lstStyle/>
          <a:p>
            <a:r>
              <a:rPr lang="en-IN" b="1" dirty="0">
                <a:effectLst/>
                <a:latin typeface="Times New Roman" panose="02020603050405020304" pitchFamily="18" charset="0"/>
                <a:ea typeface="Calibri" panose="020F0502020204030204" pitchFamily="34" charset="0"/>
                <a:cs typeface="Times New Roman" panose="02020603050405020304" pitchFamily="18" charset="0"/>
              </a:rPr>
              <a:t>Vaccination in India</a:t>
            </a:r>
            <a:r>
              <a:rPr lang="en-US" dirty="0">
                <a:effectLst/>
                <a:latin typeface="Calibri" panose="020F0502020204030204" pitchFamily="34" charset="0"/>
                <a:ea typeface="Calibri" panose="020F0502020204030204" pitchFamily="34" charset="0"/>
                <a:cs typeface="Times New Roman" panose="02020603050405020304" pitchFamily="18" charset="0"/>
              </a:rPr>
              <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3" name="Rectangle 12">
            <a:extLst>
              <a:ext uri="{FF2B5EF4-FFF2-40B4-BE49-F238E27FC236}">
                <a16:creationId xmlns:a16="http://schemas.microsoft.com/office/drawing/2014/main" xmlns="" id="{BF647E38-F93D-4661-8D77-CE13EEB65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8E8872B6-836E-4281-A971-D133C61875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xmlns="" id="{0B655FA0-F08E-419A-83F5-23E3ADA5A7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xmlns="" id="{AD8E9261-7E3D-4B22-9B39-8CC1D4F43F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xmlns="" id="{632485D7-A2AD-470C-BD26-EABCF63F9C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xmlns="" id="{22BD4173-4E70-447E-9DFE-F4E5CB830D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xmlns="" id="{037F912F-356C-4A91-B15E-7A1D626E6D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xmlns="" id="{49B3E584-4770-448C-AEA7-2CEE9F850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xmlns="" id="{BB0DAED8-C4B6-4A57-9196-B11759865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xmlns="" id="{72B27AFA-86A5-4FB9-9FE1-33E2503962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xmlns="" id="{655899FB-5538-4E4C-B95A-D3BA49BBD3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xmlns="" id="{885694C0-F226-4392-885A-1056B163F3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xmlns="" id="{483E3282-BB58-46D8-BB45-F7F2DBCCF1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xmlns="" id="{402E8DFE-1141-4DAF-AB0C-A74CC0EFDA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xmlns="" id="{B261BAA8-8B84-4751-80F6-9153C68F2B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xmlns="" id="{10FB8389-B4B0-4276-A6EB-5535937738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xmlns="" id="{7E496AA7-168D-4B53-A954-31C3A61C22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xmlns="" id="{E0223324-6476-4A1F-B26F-77CB4E5AA0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xmlns="" id="{81E2E8B6-2216-47C5-A3C2-1DBAD819E3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xmlns="" id="{9A0ABF1C-7928-4DD3-B9A6-6B59959971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xmlns="" id="{8D1F42DA-9F6E-477D-B3BB-92EC089DBC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xmlns="" id="{9457FA40-677B-4BAA-BF89-253A485DD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xmlns="" id="{D6C80E47-971C-437F-B030-191115B01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B38537F4-9E77-B808-41A2-C2C6469E9BCB}"/>
              </a:ext>
            </a:extLst>
          </p:cNvPr>
          <p:cNvPicPr>
            <a:picLocks noChangeAspect="1"/>
          </p:cNvPicPr>
          <p:nvPr/>
        </p:nvPicPr>
        <p:blipFill>
          <a:blip r:embed="rId2"/>
          <a:stretch>
            <a:fillRect/>
          </a:stretch>
        </p:blipFill>
        <p:spPr>
          <a:xfrm>
            <a:off x="986158" y="3420687"/>
            <a:ext cx="5290330" cy="3255588"/>
          </a:xfrm>
          <a:prstGeom prst="rect">
            <a:avLst/>
          </a:prstGeom>
        </p:spPr>
      </p:pic>
      <p:sp>
        <p:nvSpPr>
          <p:cNvPr id="3" name="Content Placeholder 2">
            <a:extLst>
              <a:ext uri="{FF2B5EF4-FFF2-40B4-BE49-F238E27FC236}">
                <a16:creationId xmlns:a16="http://schemas.microsoft.com/office/drawing/2014/main" xmlns="" id="{CF8062D8-E615-F74D-8EAB-AD926FD4D270}"/>
              </a:ext>
            </a:extLst>
          </p:cNvPr>
          <p:cNvSpPr>
            <a:spLocks noGrp="1"/>
          </p:cNvSpPr>
          <p:nvPr>
            <p:ph idx="1"/>
          </p:nvPr>
        </p:nvSpPr>
        <p:spPr>
          <a:xfrm>
            <a:off x="6972009" y="246888"/>
            <a:ext cx="5031923" cy="6857999"/>
          </a:xfrm>
        </p:spPr>
        <p:txBody>
          <a:bodyPr anchor="ctr">
            <a:normAutofit fontScale="92500"/>
          </a:bodyPr>
          <a:lstStyle/>
          <a:p>
            <a:pPr marL="0" marR="0" indent="457200">
              <a:lnSpc>
                <a:spcPct val="150000"/>
              </a:lnSpc>
              <a:spcBef>
                <a:spcPts val="0"/>
              </a:spcBef>
              <a:spcAft>
                <a:spcPts val="0"/>
              </a:spcAft>
            </a:pPr>
            <a:r>
              <a:rPr lang="en-I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Immunization campaign commenced broadly with two vaccines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buFont typeface="Wingdings" panose="05000000000000000000" pitchFamily="2" charset="2"/>
              <a:buChar char="Ø"/>
            </a:pPr>
            <a:r>
              <a:rPr lang="en-US" sz="24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Covishield</a:t>
            </a:r>
            <a:endPar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buFont typeface="Wingdings" panose="05000000000000000000" pitchFamily="2" charset="2"/>
              <a:buChar char="Ø"/>
            </a:pPr>
            <a:r>
              <a:rPr lang="en-US" sz="24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Covaxin</a:t>
            </a:r>
            <a:r>
              <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Bef>
                <a:spcPts val="0"/>
              </a:spcBef>
            </a:pPr>
            <a:r>
              <a:rPr lang="en-IN" sz="2400" dirty="0">
                <a:effectLst/>
                <a:latin typeface="Times New Roman" panose="02020603050405020304" pitchFamily="18" charset="0"/>
                <a:ea typeface="Calibri" panose="020F0502020204030204" pitchFamily="34" charset="0"/>
              </a:rPr>
              <a:t>The immunization was implemented in stages, with priority given to Defence , health care personnel, frontline workers, and those who are at more risk.</a:t>
            </a:r>
          </a:p>
          <a:p>
            <a:pPr>
              <a:lnSpc>
                <a:spcPct val="150000"/>
              </a:lnSpc>
              <a:spcBef>
                <a:spcPts val="0"/>
              </a:spcBef>
            </a:pPr>
            <a:r>
              <a:rPr lang="en-IN"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Gap duration between two doses</a:t>
            </a:r>
          </a:p>
          <a:p>
            <a:pPr>
              <a:lnSpc>
                <a:spcPct val="150000"/>
              </a:lnSpc>
              <a:spcBef>
                <a:spcPts val="0"/>
              </a:spcBef>
              <a:buFont typeface="Wingdings" panose="05000000000000000000" pitchFamily="2" charset="2"/>
              <a:buChar char="Ø"/>
            </a:pPr>
            <a:r>
              <a:rPr lang="en-IN"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Initially One Month</a:t>
            </a:r>
          </a:p>
          <a:p>
            <a:pPr>
              <a:lnSpc>
                <a:spcPct val="150000"/>
              </a:lnSpc>
              <a:spcBef>
                <a:spcPts val="0"/>
              </a:spcBef>
              <a:buFont typeface="Wingdings" panose="05000000000000000000" pitchFamily="2" charset="2"/>
              <a:buChar char="Ø"/>
            </a:pPr>
            <a:r>
              <a:rPr lang="en-IN" sz="2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Post May 21	         - 	 12 to 16 Weeks</a:t>
            </a:r>
          </a:p>
          <a:p>
            <a:pPr>
              <a:lnSpc>
                <a:spcPct val="150000"/>
              </a:lnSpc>
              <a:spcBef>
                <a:spcPts val="0"/>
              </a:spcBef>
              <a:buFont typeface="Wingdings" panose="05000000000000000000" pitchFamily="2" charset="2"/>
              <a:buChar char="Ø"/>
            </a:pPr>
            <a:r>
              <a:rPr lang="en-IN"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Precautionary dose -    36 weeks post                        			  2nd  dose</a:t>
            </a:r>
            <a:endPar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043296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7479EBB-BE88-97A5-2C55-4EC3B9DD6A5C}"/>
              </a:ext>
            </a:extLst>
          </p:cNvPr>
          <p:cNvSpPr>
            <a:spLocks noGrp="1"/>
          </p:cNvSpPr>
          <p:nvPr>
            <p:ph idx="1"/>
          </p:nvPr>
        </p:nvSpPr>
        <p:spPr>
          <a:xfrm>
            <a:off x="163773" y="398834"/>
            <a:ext cx="6296340" cy="6079787"/>
          </a:xfrm>
        </p:spPr>
        <p:txBody>
          <a:bodyPr anchor="t">
            <a:normAutofit fontScale="92500" lnSpcReduction="10000"/>
          </a:bodyPr>
          <a:lstStyle/>
          <a:p>
            <a:pPr algn="just"/>
            <a:r>
              <a:rPr lang="en-IN" sz="2400" dirty="0">
                <a:effectLst/>
                <a:latin typeface="Times New Roman" panose="02020603050405020304" pitchFamily="18" charset="0"/>
                <a:ea typeface="Calibri" panose="020F0502020204030204" pitchFamily="34" charset="0"/>
              </a:rPr>
              <a:t>A Case Control study(3) was conducted in an Indian Eastern state  to assess the Covid 19 vaccine effectiveness in preventing infection. </a:t>
            </a:r>
            <a:r>
              <a:rPr lang="en-US" sz="2400" dirty="0">
                <a:latin typeface="Times New Roman" panose="02020603050405020304" pitchFamily="18" charset="0"/>
                <a:ea typeface="Calibri" panose="020F0502020204030204" pitchFamily="34" charset="0"/>
              </a:rPr>
              <a:t>The </a:t>
            </a:r>
            <a:r>
              <a:rPr lang="en-US" sz="2400" dirty="0" err="1">
                <a:latin typeface="Times New Roman" panose="02020603050405020304" pitchFamily="18" charset="0"/>
                <a:ea typeface="Calibri" panose="020F0502020204030204" pitchFamily="34" charset="0"/>
              </a:rPr>
              <a:t>Covaxin</a:t>
            </a:r>
            <a:r>
              <a:rPr lang="en-US" sz="2400" dirty="0">
                <a:latin typeface="Times New Roman" panose="02020603050405020304" pitchFamily="18" charset="0"/>
                <a:ea typeface="Calibri" panose="020F0502020204030204" pitchFamily="34" charset="0"/>
              </a:rPr>
              <a:t>, when given in two doses four weeks apart, is said to have a 77.8% overall efficacy and a 93.4 percent efficacy against severe symptomatic illness. Two doses of the </a:t>
            </a:r>
            <a:r>
              <a:rPr lang="en-US" sz="2400" dirty="0" err="1">
                <a:latin typeface="Times New Roman" panose="02020603050405020304" pitchFamily="18" charset="0"/>
                <a:ea typeface="Calibri" panose="020F0502020204030204" pitchFamily="34" charset="0"/>
              </a:rPr>
              <a:t>Covishield</a:t>
            </a:r>
            <a:r>
              <a:rPr lang="en-US" sz="2400" dirty="0">
                <a:latin typeface="Times New Roman" panose="02020603050405020304" pitchFamily="18" charset="0"/>
                <a:ea typeface="Calibri" panose="020F0502020204030204" pitchFamily="34" charset="0"/>
              </a:rPr>
              <a:t> claimed to confer a vaccine efficacy of 81⋅3%.</a:t>
            </a:r>
            <a:endParaRPr lang="en-IN" sz="2400" dirty="0">
              <a:latin typeface="Times New Roman" panose="02020603050405020304" pitchFamily="18" charset="0"/>
              <a:ea typeface="Calibri" panose="020F0502020204030204" pitchFamily="34" charset="0"/>
            </a:endParaRPr>
          </a:p>
          <a:p>
            <a:pPr algn="just"/>
            <a:r>
              <a:rPr lang="en-IN" sz="2400" dirty="0">
                <a:solidFill>
                  <a:srgbClr val="FF0000"/>
                </a:solidFill>
                <a:effectLst/>
                <a:latin typeface="Times New Roman" panose="02020603050405020304" pitchFamily="18" charset="0"/>
                <a:ea typeface="Calibri" panose="020F0502020204030204" pitchFamily="34" charset="0"/>
              </a:rPr>
              <a:t>Another study(4) estimated the impact of the Covid-19 outbreak in India on consumer adoption of digital health products. </a:t>
            </a:r>
          </a:p>
          <a:p>
            <a:pPr algn="just"/>
            <a:r>
              <a:rPr lang="en-IN" sz="2400" dirty="0">
                <a:effectLst/>
                <a:latin typeface="Times New Roman" panose="02020603050405020304" pitchFamily="18" charset="0"/>
                <a:ea typeface="Calibri" panose="020F0502020204030204" pitchFamily="34" charset="0"/>
              </a:rPr>
              <a:t>“ Digital response framework for Covid 19 Pandemic monitoring control in India”(7) highlighted the efforts of Indian government in favourably utilizing digital solutions and technological expertise of NIC (National Informatics Centre) to fight the COVID-19 pandemic. </a:t>
            </a:r>
          </a:p>
          <a:p>
            <a:pPr algn="just"/>
            <a:r>
              <a:rPr lang="en-IN" sz="2400" dirty="0">
                <a:solidFill>
                  <a:srgbClr val="FF0000"/>
                </a:solidFill>
                <a:effectLst/>
                <a:latin typeface="Times New Roman" panose="02020603050405020304" pitchFamily="18" charset="0"/>
                <a:ea typeface="Calibri" panose="020F0502020204030204" pitchFamily="34" charset="0"/>
              </a:rPr>
              <a:t>A limited literature was available on </a:t>
            </a:r>
            <a:r>
              <a:rPr lang="en-IN" sz="2400" dirty="0" err="1">
                <a:solidFill>
                  <a:srgbClr val="FF0000"/>
                </a:solidFill>
                <a:effectLst/>
                <a:latin typeface="Times New Roman" panose="02020603050405020304" pitchFamily="18" charset="0"/>
                <a:ea typeface="Calibri" panose="020F0502020204030204" pitchFamily="34" charset="0"/>
              </a:rPr>
              <a:t>CoWIN</a:t>
            </a:r>
            <a:r>
              <a:rPr lang="en-IN" sz="2400" dirty="0">
                <a:solidFill>
                  <a:srgbClr val="FF0000"/>
                </a:solidFill>
                <a:effectLst/>
                <a:latin typeface="Times New Roman" panose="02020603050405020304" pitchFamily="18" charset="0"/>
                <a:ea typeface="Calibri" panose="020F0502020204030204" pitchFamily="34" charset="0"/>
              </a:rPr>
              <a:t> App since its recent launch by the government of India. </a:t>
            </a:r>
            <a:endParaRPr lang="en-US" sz="2400" dirty="0">
              <a:solidFill>
                <a:srgbClr val="FF0000"/>
              </a:solidFill>
            </a:endParaRPr>
          </a:p>
        </p:txBody>
      </p:sp>
      <p:sp>
        <p:nvSpPr>
          <p:cNvPr id="14" name="Rectangle 13">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xmlns="" id="{720CE734-A1BA-F915-99A9-45728E8EACD2}"/>
              </a:ext>
            </a:extLst>
          </p:cNvPr>
          <p:cNvPicPr>
            <a:picLocks noChangeAspect="1"/>
          </p:cNvPicPr>
          <p:nvPr/>
        </p:nvPicPr>
        <p:blipFill>
          <a:blip r:embed="rId2"/>
          <a:stretch>
            <a:fillRect/>
          </a:stretch>
        </p:blipFill>
        <p:spPr>
          <a:xfrm>
            <a:off x="7075967" y="1292484"/>
            <a:ext cx="3971110" cy="4203644"/>
          </a:xfrm>
          <a:prstGeom prst="rect">
            <a:avLst/>
          </a:prstGeom>
        </p:spPr>
      </p:pic>
    </p:spTree>
    <p:extLst>
      <p:ext uri="{BB962C8B-B14F-4D97-AF65-F5344CB8AC3E}">
        <p14:creationId xmlns:p14="http://schemas.microsoft.com/office/powerpoint/2010/main" val="781401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0729FE-A9E8-616C-715F-0DF5320E243B}"/>
              </a:ext>
            </a:extLst>
          </p:cNvPr>
          <p:cNvSpPr>
            <a:spLocks noGrp="1"/>
          </p:cNvSpPr>
          <p:nvPr>
            <p:ph type="title"/>
          </p:nvPr>
        </p:nvSpPr>
        <p:spPr>
          <a:xfrm>
            <a:off x="1136397" y="502020"/>
            <a:ext cx="5323715" cy="1642970"/>
          </a:xfrm>
          <a:solidFill>
            <a:srgbClr val="FFFF00"/>
          </a:solidFill>
        </p:spPr>
        <p:txBody>
          <a:bodyPr anchor="b">
            <a:normAutofit/>
          </a:bodyPr>
          <a:lstStyle/>
          <a:p>
            <a:r>
              <a:rPr lang="en-IN" b="1" dirty="0">
                <a:effectLst/>
                <a:latin typeface="Times New Roman" panose="02020603050405020304" pitchFamily="18" charset="0"/>
                <a:ea typeface="Calibri" panose="020F0502020204030204" pitchFamily="34" charset="0"/>
                <a:cs typeface="Times New Roman" panose="02020603050405020304" pitchFamily="18" charset="0"/>
              </a:rPr>
              <a:t>Research Questions</a:t>
            </a:r>
            <a:r>
              <a:rPr lang="en-US" sz="4000" dirty="0">
                <a:effectLst/>
                <a:latin typeface="Calibri" panose="020F0502020204030204" pitchFamily="34" charset="0"/>
                <a:ea typeface="Calibri" panose="020F0502020204030204" pitchFamily="34" charset="0"/>
                <a:cs typeface="Times New Roman" panose="02020603050405020304" pitchFamily="18" charset="0"/>
              </a:rPr>
              <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
        <p:nvSpPr>
          <p:cNvPr id="3" name="Content Placeholder 2">
            <a:extLst>
              <a:ext uri="{FF2B5EF4-FFF2-40B4-BE49-F238E27FC236}">
                <a16:creationId xmlns:a16="http://schemas.microsoft.com/office/drawing/2014/main" xmlns="" id="{37AC515B-046F-FD8F-E67B-E39ABD3B5FD3}"/>
              </a:ext>
            </a:extLst>
          </p:cNvPr>
          <p:cNvSpPr>
            <a:spLocks noGrp="1"/>
          </p:cNvSpPr>
          <p:nvPr>
            <p:ph idx="1"/>
          </p:nvPr>
        </p:nvSpPr>
        <p:spPr>
          <a:xfrm>
            <a:off x="1144923" y="2405894"/>
            <a:ext cx="5315189" cy="3535083"/>
          </a:xfrm>
          <a:solidFill>
            <a:srgbClr val="99FFCC"/>
          </a:solidFill>
        </p:spPr>
        <p:txBody>
          <a:bodyPr anchor="t">
            <a:normAutofit/>
          </a:bodyPr>
          <a:lstStyle/>
          <a:p>
            <a:pPr marL="342900" marR="0" lvl="0" indent="-342900">
              <a:lnSpc>
                <a:spcPct val="15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is the efficacy of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CoWIN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App?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Identify the usage of COWIN app </a:t>
            </a:r>
            <a:r>
              <a:rPr lang="en-US" sz="2400" dirty="0">
                <a:latin typeface="Times New Roman" panose="02020603050405020304" pitchFamily="18" charset="0"/>
                <a:ea typeface="Calibri" panose="020F0502020204030204" pitchFamily="34" charset="0"/>
                <a:cs typeface="Times New Roman" panose="02020603050405020304" pitchFamily="18" charset="0"/>
              </a:rPr>
              <a:t>by the population during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CoVID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19 vaccination drive?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were the problems faced by the users to use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CoWIN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App?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11" name="Rectangle 10">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DD0DC77A-32D9-8323-5227-88CD1B418340}"/>
              </a:ext>
            </a:extLst>
          </p:cNvPr>
          <p:cNvPicPr>
            <a:picLocks noChangeAspect="1"/>
          </p:cNvPicPr>
          <p:nvPr/>
        </p:nvPicPr>
        <p:blipFill>
          <a:blip r:embed="rId2"/>
          <a:stretch>
            <a:fillRect/>
          </a:stretch>
        </p:blipFill>
        <p:spPr>
          <a:xfrm>
            <a:off x="7261781" y="909081"/>
            <a:ext cx="3798902" cy="5071731"/>
          </a:xfrm>
          <a:prstGeom prst="rect">
            <a:avLst/>
          </a:prstGeom>
        </p:spPr>
      </p:pic>
    </p:spTree>
    <p:extLst>
      <p:ext uri="{BB962C8B-B14F-4D97-AF65-F5344CB8AC3E}">
        <p14:creationId xmlns:p14="http://schemas.microsoft.com/office/powerpoint/2010/main" val="3210427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1410</Words>
  <Application>Microsoft Office PowerPoint</Application>
  <PresentationFormat>Custom</PresentationFormat>
  <Paragraphs>162</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DISSERTATION INTERNSHIP PGDM (Hospital &amp; Health Management)  Dr BS Singh, Associate Professor, Faculty Mentor </vt:lpstr>
      <vt:lpstr>Assess the  efficacy of CoWIN app used for smooth administration of COVID 19 vaccination in India </vt:lpstr>
      <vt:lpstr>Approval of Mentor</vt:lpstr>
      <vt:lpstr>Preface</vt:lpstr>
      <vt:lpstr>Introduction </vt:lpstr>
      <vt:lpstr>CoWIN App</vt:lpstr>
      <vt:lpstr>Vaccination in India </vt:lpstr>
      <vt:lpstr>PowerPoint Presentation</vt:lpstr>
      <vt:lpstr>Research Questions </vt:lpstr>
      <vt:lpstr>Specific Objectives </vt:lpstr>
      <vt:lpstr>PowerPoint Presentation</vt:lpstr>
      <vt:lpstr>PowerPoint Presentation</vt:lpstr>
      <vt:lpstr>Use of CoWIN app by the population and its benefits</vt:lpstr>
      <vt:lpstr>Responses from various Cities/ Rural Areas</vt:lpstr>
      <vt:lpstr>Gender Distribution  (199 Responses)</vt:lpstr>
      <vt:lpstr> Type of hospital in which the vaccination was administered</vt:lpstr>
      <vt:lpstr>PowerPoint Presentation</vt:lpstr>
      <vt:lpstr>Section 2: Efficacy of CoWIN app. </vt:lpstr>
      <vt:lpstr>Easy of logging into CoWIN app</vt:lpstr>
      <vt:lpstr>Users faced problems in registering </vt:lpstr>
      <vt:lpstr>Experience of the population to download the vaccination certificate</vt:lpstr>
      <vt:lpstr>PowerPoint Presentation</vt:lpstr>
      <vt:lpstr>Section 3: Problems faced by the user population </vt:lpstr>
      <vt:lpstr>PowerPoint Presentation</vt:lpstr>
      <vt:lpstr>Standard of hygiene and maintenance at vaccination centre </vt:lpstr>
      <vt:lpstr> Behavior of Medical Staff </vt:lpstr>
      <vt:lpstr>Availability of vaccination slots in nearest / Desired Vaccination Centre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INTERNSHIP PGDM (Hospital &amp; Health Management)</dc:title>
  <dc:creator>Sarika Kumar</dc:creator>
  <cp:lastModifiedBy>Admin</cp:lastModifiedBy>
  <cp:revision>65</cp:revision>
  <dcterms:created xsi:type="dcterms:W3CDTF">2022-06-01T09:28:01Z</dcterms:created>
  <dcterms:modified xsi:type="dcterms:W3CDTF">2022-06-22T07:40:20Z</dcterms:modified>
</cp:coreProperties>
</file>