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12" r:id="rId4"/>
    <p:sldId id="294" r:id="rId6"/>
    <p:sldId id="295" r:id="rId7"/>
    <p:sldId id="296" r:id="rId8"/>
    <p:sldId id="297" r:id="rId9"/>
    <p:sldId id="298" r:id="rId10"/>
    <p:sldId id="299" r:id="rId11"/>
    <p:sldId id="302" r:id="rId12"/>
    <p:sldId id="300" r:id="rId13"/>
    <p:sldId id="303" r:id="rId14"/>
    <p:sldId id="331" r:id="rId15"/>
    <p:sldId id="304" r:id="rId16"/>
    <p:sldId id="305" r:id="rId17"/>
    <p:sldId id="306" r:id="rId18"/>
    <p:sldId id="307" r:id="rId19"/>
    <p:sldId id="308" r:id="rId20"/>
    <p:sldId id="309" r:id="rId21"/>
    <p:sldId id="310" r:id="rId22"/>
    <p:sldId id="31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4" autoAdjust="0"/>
    <p:restoredTop sz="94624" autoAdjust="0"/>
  </p:normalViewPr>
  <p:slideViewPr>
    <p:cSldViewPr snapToGrid="0">
      <p:cViewPr varScale="1">
        <p:scale>
          <a:sx n="69" d="100"/>
          <a:sy n="69" d="100"/>
        </p:scale>
        <p:origin x="-726" y="-102"/>
      </p:cViewPr>
      <p:guideLst>
        <p:guide orient="horz" pos="217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hp\OneDrive\Desktop\Dissertation\Data\Book1.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hp\OneDrive\Desktop\Dissertation\Data\Book1.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hp\OneDrive\Desktop\Dissertation\Data\Book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hp\OneDrive\Desktop\Dissertation\Data\Book1.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hp\OneDrive\Desktop\Dissertation\Data\Book1.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hp\OneDrive\Desktop\Dissertation\Data\Book1.xlsx" TargetMode="External"/></Relationships>
</file>

<file path=ppt/charts/_rels/chart5.xml.rels><?xml version="1.0" encoding="UTF-8" standalone="yes"?>
<Relationships xmlns="http://schemas.openxmlformats.org/package/2006/relationships"><Relationship Id="rId4" Type="http://schemas.microsoft.com/office/2011/relationships/chartColorStyle" Target="colors5.xml"/><Relationship Id="rId3" Type="http://schemas.microsoft.com/office/2011/relationships/chartStyle" Target="style5.xml"/><Relationship Id="rId2" Type="http://schemas.openxmlformats.org/officeDocument/2006/relationships/chartUserShapes" Target="../drawings/drawing1.xml"/><Relationship Id="rId1" Type="http://schemas.openxmlformats.org/officeDocument/2006/relationships/oleObject" Target="file:///C:\Users\hp\OneDrive\Desktop\Dissertation\Data\Book1.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hp\OneDrive\Desktop\Dissertation\Data\Book1.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hp\OneDrive\Desktop\Dissertation\Data\Book1.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hp\OneDrive\Desktop\Dissertation\Data\Book1.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hp\OneDrive\Desktop\Dissertation\Data\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t>Outcome of SNCU, Purnea from Jan 2022 to May 2022</a:t>
            </a:r>
          </a:p>
        </c:rich>
      </c:tx>
      <c:layout/>
      <c:overlay val="0"/>
      <c:spPr>
        <a:noFill/>
        <a:ln>
          <a:noFill/>
        </a:ln>
        <a:effectLst/>
      </c:spPr>
    </c:title>
    <c:autoTitleDeleted val="0"/>
    <c:plotArea>
      <c:layout/>
      <c:barChart>
        <c:barDir val="col"/>
        <c:grouping val="clustered"/>
        <c:varyColors val="0"/>
        <c:ser>
          <c:idx val="2"/>
          <c:order val="2"/>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[Book1.xlsx]Sheet1!$M$4:$M$7</c:f>
              <c:strCache>
                <c:ptCount val="4"/>
                <c:pt idx="0">
                  <c:v>Referred</c:v>
                </c:pt>
                <c:pt idx="1">
                  <c:v>LAMA</c:v>
                </c:pt>
                <c:pt idx="2">
                  <c:v>Expired</c:v>
                </c:pt>
                <c:pt idx="3">
                  <c:v>Discharged</c:v>
                </c:pt>
              </c:strCache>
            </c:strRef>
          </c:cat>
          <c:val>
            <c:numRef>
              <c:f>[Book1.xlsx]Sheet1!$P$4:$P$7</c:f>
              <c:numCache>
                <c:formatCode>0.0_ </c:formatCode>
                <c:ptCount val="4"/>
                <c:pt idx="0">
                  <c:v>21.4665249734325</c:v>
                </c:pt>
                <c:pt idx="1">
                  <c:v>0.637619553666312</c:v>
                </c:pt>
                <c:pt idx="2">
                  <c:v>16.5781083953241</c:v>
                </c:pt>
                <c:pt idx="3">
                  <c:v>60.2550478214665</c:v>
                </c:pt>
              </c:numCache>
            </c:numRef>
          </c:val>
        </c:ser>
        <c:dLbls>
          <c:showLegendKey val="0"/>
          <c:showVal val="1"/>
          <c:showCatName val="0"/>
          <c:showSerName val="0"/>
          <c:showPercent val="0"/>
          <c:showBubbleSize val="0"/>
        </c:dLbls>
        <c:gapWidth val="219"/>
        <c:overlap val="-27"/>
        <c:axId val="836613863"/>
        <c:axId val="184265823"/>
        <c:extLst>
          <c:ext xmlns:c15="http://schemas.microsoft.com/office/drawing/2012/chart" uri="{02D57815-91ED-43cb-92C2-25804820EDAC}">
            <c15:filteredBarSeries>
              <c15:ser>
                <c:idx val="0"/>
                <c:order val="0"/>
                <c:spPr>
                  <a:solidFill>
                    <a:schemeClr val="accent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[Book1.xlsx]Sheet1!$M$4:$M$7</c15:sqref>
                        </c15:formulaRef>
                      </c:ext>
                    </c:extLst>
                    <c:strCache>
                      <c:ptCount val="4"/>
                      <c:pt idx="0">
                        <c:v>Referred</c:v>
                      </c:pt>
                      <c:pt idx="1">
                        <c:v>LAMA</c:v>
                      </c:pt>
                      <c:pt idx="2">
                        <c:v>Expired</c:v>
                      </c:pt>
                      <c:pt idx="3">
                        <c:v>Discharged</c:v>
                      </c:pt>
                    </c:strCache>
                  </c:strRef>
                </c:cat>
                <c:val>
                  <c:numRef>
                    <c:extLst>
                      <c:ext uri="{02D57815-91ED-43cb-92C2-25804820EDAC}">
                        <c15:formulaRef>
                          <c15:sqref>{202,6,156,567}</c15:sqref>
                        </c15:formulaRef>
                      </c:ext>
                    </c:extLst>
                    <c:numCache>
                      <c:formatCode>General</c:formatCode>
                      <c:ptCount val="4"/>
                      <c:pt idx="0">
                        <c:v>202</c:v>
                      </c:pt>
                      <c:pt idx="1">
                        <c:v>6</c:v>
                      </c:pt>
                      <c:pt idx="2">
                        <c:v>156</c:v>
                      </c:pt>
                      <c:pt idx="3">
                        <c:v>567</c:v>
                      </c:pt>
                    </c:numCache>
                  </c:numRef>
                </c:val>
              </c15:ser>
            </c15:filteredBarSeries>
            <c15:filteredBarSeries>
              <c15:ser>
                <c:idx val="1"/>
                <c:order val="1"/>
                <c:spPr>
                  <a:solidFill>
                    <a:schemeClr val="accent5"/>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[Book1.xlsx]Sheet1!$M$4:$M$7</c15:sqref>
                        </c15:formulaRef>
                      </c:ext>
                    </c:extLst>
                    <c:strCache>
                      <c:ptCount val="4"/>
                      <c:pt idx="0">
                        <c:v>Referred</c:v>
                      </c:pt>
                      <c:pt idx="1">
                        <c:v>LAMA</c:v>
                      </c:pt>
                      <c:pt idx="2">
                        <c:v>Expired</c:v>
                      </c:pt>
                      <c:pt idx="3">
                        <c:v>Discharged</c:v>
                      </c:pt>
                    </c:strCache>
                  </c:strRef>
                </c:cat>
                <c:val>
                  <c:numRef>
                    <c:extLst>
                      <c:ext uri="{02D57815-91ED-43cb-92C2-25804820EDAC}">
                        <c15:formulaRef>
                          <c15:sqref>{941,941,941,941}</c15:sqref>
                        </c15:formulaRef>
                      </c:ext>
                    </c:extLst>
                    <c:numCache>
                      <c:formatCode>General</c:formatCode>
                      <c:ptCount val="4"/>
                      <c:pt idx="0">
                        <c:v>941</c:v>
                      </c:pt>
                      <c:pt idx="1">
                        <c:v>941</c:v>
                      </c:pt>
                      <c:pt idx="2">
                        <c:v>941</c:v>
                      </c:pt>
                      <c:pt idx="3">
                        <c:v>941</c:v>
                      </c:pt>
                    </c:numCache>
                  </c:numRef>
                </c:val>
              </c15:ser>
            </c15:filteredBarSeries>
          </c:ext>
        </c:extLst>
      </c:barChart>
      <c:catAx>
        <c:axId val="83661386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84265823"/>
        <c:crosses val="autoZero"/>
        <c:auto val="1"/>
        <c:lblAlgn val="ctr"/>
        <c:lblOffset val="100"/>
        <c:noMultiLvlLbl val="0"/>
      </c:catAx>
      <c:valAx>
        <c:axId val="18426582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83661386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t>Community follow up percentage target done vs actual numbers of follow ups done, SNCU Purnea, Jan to April 2022</a:t>
            </a:r>
          </a:p>
        </c:rich>
      </c:tx>
      <c:layout/>
      <c:overlay val="0"/>
      <c:spPr>
        <a:noFill/>
        <a:ln>
          <a:noFill/>
        </a:ln>
        <a:effectLst/>
      </c:spPr>
    </c:title>
    <c:autoTitleDeleted val="0"/>
    <c:plotArea>
      <c:layout>
        <c:manualLayout>
          <c:layoutTarget val="inner"/>
          <c:xMode val="edge"/>
          <c:yMode val="edge"/>
          <c:x val="0.0323862799941116"/>
          <c:y val="0.259166011014949"/>
          <c:w val="0.935227440011777"/>
          <c:h val="0.665051140833989"/>
        </c:manualLayout>
      </c:layout>
      <c:areaChart>
        <c:grouping val="stacked"/>
        <c:varyColors val="0"/>
        <c:dLbls>
          <c:showLegendKey val="0"/>
          <c:showVal val="0"/>
          <c:showCatName val="0"/>
          <c:showSerName val="0"/>
          <c:showPercent val="0"/>
          <c:showBubbleSize val="0"/>
        </c:dLbls>
        <c:axId val="278243750"/>
        <c:axId val="160316398"/>
        <c:extLst>
          <c:ext xmlns:c15="http://schemas.microsoft.com/office/drawing/2012/chart" uri="{02D57815-91ED-43cb-92C2-25804820EDAC}">
            <c15:filteredAreaSeries>
              <c15:ser>
                <c:idx val="0"/>
                <c:order val="0"/>
                <c:spPr>
                  <a:solidFill>
                    <a:schemeClr val="accent1"/>
                  </a:solidFill>
                  <a:ln>
                    <a:noFill/>
                  </a:ln>
                  <a:effectLst/>
                </c:spPr>
                <c:dLbls>
                  <c:delete val="1"/>
                </c:dLbls>
                <c:cat>
                  <c:numRef>
                    <c:extLst>
                      <c:ext uri="{02D57815-91ED-43cb-92C2-25804820EDAC}">
                        <c15:fullRef>
                          <c15:sqref/>
                        </c15:fullRef>
                        <c15:formulaRef>
                          <c15:sqref>[Book1.xlsx]Sheet6!$E$12:$E$15</c15:sqref>
                        </c15:formulaRef>
                      </c:ext>
                    </c:extLst>
                    <c:numCache>
                      <c:ptCount val="0"/>
                    </c:numCache>
                  </c:numRef>
                </c:cat>
                <c:val>
                  <c:numRef>
                    <c:extLst>
                      <c:ext uri="{02D57815-91ED-43cb-92C2-25804820EDAC}">
                        <c15:formulaRef>
                          <c15:sqref>{433,816,947,877}</c15:sqref>
                        </c15:formulaRef>
                      </c:ext>
                    </c:extLst>
                    <c:numCache>
                      <c:formatCode>General</c:formatCode>
                      <c:ptCount val="4"/>
                      <c:pt idx="0">
                        <c:v>433</c:v>
                      </c:pt>
                      <c:pt idx="1">
                        <c:v>816</c:v>
                      </c:pt>
                      <c:pt idx="2">
                        <c:v>947</c:v>
                      </c:pt>
                      <c:pt idx="3">
                        <c:v>877</c:v>
                      </c:pt>
                    </c:numCache>
                  </c:numRef>
                </c:val>
              </c15:ser>
            </c15:filteredAreaSeries>
          </c:ext>
        </c:extLst>
      </c:areaChart>
      <c:barChart>
        <c:barDir val="col"/>
        <c:grouping val="clustered"/>
        <c:varyColors val="0"/>
        <c:ser>
          <c:idx val="3"/>
          <c:order val="3"/>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[Book1.xlsx]Sheet6!$E$12:$E$15</c:f>
              <c:strCache>
                <c:ptCount val="4"/>
                <c:pt idx="0">
                  <c:v>Jan</c:v>
                </c:pt>
                <c:pt idx="1">
                  <c:v>Feb</c:v>
                </c:pt>
                <c:pt idx="2">
                  <c:v>Mar</c:v>
                </c:pt>
                <c:pt idx="3">
                  <c:v>Apr</c:v>
                </c:pt>
              </c:strCache>
            </c:strRef>
          </c:cat>
          <c:val>
            <c:numRef>
              <c:f>[Book1.xlsx]Sheet6!$I$12:$I$15</c:f>
              <c:numCache>
                <c:formatCode>General</c:formatCode>
                <c:ptCount val="4"/>
                <c:pt idx="0">
                  <c:v>68.8</c:v>
                </c:pt>
                <c:pt idx="1">
                  <c:v>54.4</c:v>
                </c:pt>
                <c:pt idx="2">
                  <c:v>49.9</c:v>
                </c:pt>
                <c:pt idx="3">
                  <c:v>87.3</c:v>
                </c:pt>
              </c:numCache>
            </c:numRef>
          </c:val>
        </c:ser>
        <c:dLbls>
          <c:showLegendKey val="0"/>
          <c:showVal val="0"/>
          <c:showCatName val="0"/>
          <c:showSerName val="0"/>
          <c:showPercent val="0"/>
          <c:showBubbleSize val="0"/>
        </c:dLbls>
        <c:gapWidth val="219"/>
        <c:overlap val="-27"/>
        <c:axId val="278243750"/>
        <c:axId val="160316398"/>
        <c:extLst>
          <c:ext xmlns:c15="http://schemas.microsoft.com/office/drawing/2012/chart" uri="{02D57815-91ED-43cb-92C2-25804820EDAC}">
            <c15:filteredBarSeries>
              <c15:ser>
                <c:idx val="2"/>
                <c:order val="2"/>
                <c:spPr>
                  <a:solidFill>
                    <a:schemeClr val="accent3"/>
                  </a:solidFill>
                  <a:ln>
                    <a:noFill/>
                  </a:ln>
                  <a:effectLst/>
                </c:spPr>
                <c:invertIfNegative val="0"/>
                <c:dLbls>
                  <c:delete val="1"/>
                </c:dLbls>
                <c:cat>
                  <c:strRef>
                    <c:extLst>
                      <c:ext uri="{02D57815-91ED-43cb-92C2-25804820EDAC}">
                        <c15:fullRef>
                          <c15:sqref/>
                        </c15:fullRef>
                        <c15:formulaRef>
                          <c15:sqref>[Book1.xlsx]Sheet6!$E$12:$E$15</c15:sqref>
                        </c15:formulaRef>
                      </c:ext>
                    </c:extLst>
                    <c:strCache>
                      <c:ptCount val="4"/>
                      <c:pt idx="0">
                        <c:v>Jan</c:v>
                      </c:pt>
                      <c:pt idx="1">
                        <c:v>Feb</c:v>
                      </c:pt>
                      <c:pt idx="2">
                        <c:v>Mar</c:v>
                      </c:pt>
                      <c:pt idx="3">
                        <c:v>Apr</c:v>
                      </c:pt>
                    </c:strCache>
                  </c:strRef>
                </c:cat>
                <c:val>
                  <c:numRef>
                    <c:extLst>
                      <c:ext uri="{02D57815-91ED-43cb-92C2-25804820EDAC}">
                        <c15:formulaRef>
                          <c15:sqref>{0,148.979591836735,178.571428571429,477.551020408163}</c15:sqref>
                        </c15:formulaRef>
                      </c:ext>
                    </c:extLst>
                    <c:numCache>
                      <c:formatCode>0.00_ </c:formatCode>
                      <c:ptCount val="4"/>
                      <c:pt idx="0">
                        <c:v>0</c:v>
                      </c:pt>
                      <c:pt idx="1">
                        <c:v>148.979591836735</c:v>
                      </c:pt>
                      <c:pt idx="2">
                        <c:v>178.571428571429</c:v>
                      </c:pt>
                      <c:pt idx="3">
                        <c:v>477.551020408163</c:v>
                      </c:pt>
                    </c:numCache>
                  </c:numRef>
                </c:val>
              </c15:ser>
            </c15:filteredBarSeries>
          </c:ext>
        </c:extLst>
      </c:barChart>
      <c:lineChart>
        <c:grouping val="stacke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[Book1.xlsx]Sheet6!$E$12:$E$15</c:f>
              <c:strCache>
                <c:ptCount val="4"/>
                <c:pt idx="0">
                  <c:v>Jan</c:v>
                </c:pt>
                <c:pt idx="1">
                  <c:v>Feb</c:v>
                </c:pt>
                <c:pt idx="2">
                  <c:v>Mar</c:v>
                </c:pt>
                <c:pt idx="3">
                  <c:v>Apr</c:v>
                </c:pt>
              </c:strCache>
            </c:strRef>
          </c:cat>
          <c:val>
            <c:numRef>
              <c:f>[Book1.xlsx]Sheet6!$G$12:$G$15</c:f>
              <c:numCache>
                <c:formatCode>General</c:formatCode>
                <c:ptCount val="4"/>
                <c:pt idx="0">
                  <c:v>98</c:v>
                </c:pt>
                <c:pt idx="1">
                  <c:v>244</c:v>
                </c:pt>
                <c:pt idx="2">
                  <c:v>273</c:v>
                </c:pt>
                <c:pt idx="3">
                  <c:v>566</c:v>
                </c:pt>
              </c:numCache>
            </c:numRef>
          </c:val>
          <c:smooth val="0"/>
        </c:ser>
        <c:dLbls>
          <c:showLegendKey val="0"/>
          <c:showVal val="0"/>
          <c:showCatName val="0"/>
          <c:showSerName val="0"/>
          <c:showPercent val="0"/>
          <c:showBubbleSize val="0"/>
        </c:dLbls>
        <c:marker val="1"/>
        <c:smooth val="0"/>
        <c:axId val="278243750"/>
        <c:axId val="160316398"/>
      </c:lineChart>
      <c:catAx>
        <c:axId val="27824375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60316398"/>
        <c:crosses val="autoZero"/>
        <c:auto val="1"/>
        <c:lblAlgn val="ctr"/>
        <c:lblOffset val="100"/>
        <c:noMultiLvlLbl val="0"/>
      </c:catAx>
      <c:valAx>
        <c:axId val="16031639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27824375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t>Facility follow up percentage target done vs actual numbers of follow ups done, SNCU Purnea, Jan to April 2022</a:t>
            </a:r>
          </a:p>
        </c:rich>
      </c:tx>
      <c:layout>
        <c:manualLayout>
          <c:xMode val="edge"/>
          <c:yMode val="edge"/>
          <c:x val="0.105792437650845"/>
          <c:y val="0.0225837018319646"/>
        </c:manualLayout>
      </c:layout>
      <c:overlay val="0"/>
      <c:spPr>
        <a:noFill/>
        <a:ln>
          <a:noFill/>
        </a:ln>
        <a:effectLst/>
      </c:spPr>
    </c:title>
    <c:autoTitleDeleted val="0"/>
    <c:plotArea>
      <c:layout/>
      <c:barChart>
        <c:barDir val="col"/>
        <c:grouping val="clustered"/>
        <c:varyColors val="0"/>
        <c:ser>
          <c:idx val="2"/>
          <c:order val="2"/>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[Book1.xlsx]Sheet6!$E$5:$E$8</c:f>
              <c:strCache>
                <c:ptCount val="4"/>
                <c:pt idx="0">
                  <c:v>Jan</c:v>
                </c:pt>
                <c:pt idx="1">
                  <c:v>Feb</c:v>
                </c:pt>
                <c:pt idx="2">
                  <c:v>Mar</c:v>
                </c:pt>
                <c:pt idx="3">
                  <c:v>Apr</c:v>
                </c:pt>
              </c:strCache>
            </c:strRef>
          </c:cat>
          <c:val>
            <c:numRef>
              <c:f>[Book1.xlsx]Sheet6!$H$5:$H$8</c:f>
              <c:numCache>
                <c:formatCode>General</c:formatCode>
                <c:ptCount val="4"/>
                <c:pt idx="0">
                  <c:v>14.2</c:v>
                </c:pt>
                <c:pt idx="1">
                  <c:v>7.2</c:v>
                </c:pt>
                <c:pt idx="2">
                  <c:v>9.6</c:v>
                </c:pt>
                <c:pt idx="3">
                  <c:v>14.5</c:v>
                </c:pt>
              </c:numCache>
            </c:numRef>
          </c:val>
        </c:ser>
        <c:dLbls>
          <c:showLegendKey val="0"/>
          <c:showVal val="0"/>
          <c:showCatName val="0"/>
          <c:showSerName val="0"/>
          <c:showPercent val="0"/>
          <c:showBubbleSize val="0"/>
        </c:dLbls>
        <c:gapWidth val="219"/>
        <c:overlap val="-27"/>
        <c:axId val="543555983"/>
        <c:axId val="678304042"/>
        <c:extLst>
          <c:ext xmlns:c15="http://schemas.microsoft.com/office/drawing/2012/chart" uri="{02D57815-91ED-43cb-92C2-25804820EDAC}">
            <c15:filteredBarSeries>
              <c15:ser>
                <c:idx val="0"/>
                <c:order val="0"/>
                <c:spPr>
                  <a:solidFill>
                    <a:schemeClr val="accent1"/>
                  </a:solidFill>
                  <a:ln>
                    <a:noFill/>
                  </a:ln>
                  <a:effectLst/>
                </c:spPr>
                <c:invertIfNegative val="0"/>
                <c:dLbls>
                  <c:delete val="1"/>
                </c:dLbls>
                <c:cat>
                  <c:strRef>
                    <c:extLst>
                      <c:ext uri="{02D57815-91ED-43cb-92C2-25804820EDAC}">
                        <c15:fullRef>
                          <c15:sqref/>
                        </c15:fullRef>
                        <c15:formulaRef>
                          <c15:sqref>[Book1.xlsx]Sheet6!$E$5:$E$8</c15:sqref>
                        </c15:formulaRef>
                      </c:ext>
                    </c:extLst>
                    <c:strCache>
                      <c:ptCount val="4"/>
                      <c:pt idx="0">
                        <c:v>Jan</c:v>
                      </c:pt>
                      <c:pt idx="1">
                        <c:v>Feb</c:v>
                      </c:pt>
                      <c:pt idx="2">
                        <c:v>Mar</c:v>
                      </c:pt>
                      <c:pt idx="3">
                        <c:v>Apr</c:v>
                      </c:pt>
                    </c:strCache>
                  </c:strRef>
                </c:cat>
                <c:val>
                  <c:numRef>
                    <c:extLst>
                      <c:ext uri="{02D57815-91ED-43cb-92C2-25804820EDAC}">
                        <c15:formulaRef>
                          <c15:sqref>{506,727,772,641}</c15:sqref>
                        </c15:formulaRef>
                      </c:ext>
                    </c:extLst>
                    <c:numCache>
                      <c:formatCode>General</c:formatCode>
                      <c:ptCount val="4"/>
                      <c:pt idx="0">
                        <c:v>506</c:v>
                      </c:pt>
                      <c:pt idx="1">
                        <c:v>727</c:v>
                      </c:pt>
                      <c:pt idx="2">
                        <c:v>772</c:v>
                      </c:pt>
                      <c:pt idx="3">
                        <c:v>641</c:v>
                      </c:pt>
                    </c:numCache>
                  </c:numRef>
                </c:val>
              </c15:ser>
            </c15:filteredBarSeries>
          </c:ext>
        </c:extLst>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[Book1.xlsx]Sheet6!$E$5:$E$8</c:f>
              <c:strCache>
                <c:ptCount val="4"/>
                <c:pt idx="0">
                  <c:v>Jan</c:v>
                </c:pt>
                <c:pt idx="1">
                  <c:v>Feb</c:v>
                </c:pt>
                <c:pt idx="2">
                  <c:v>Mar</c:v>
                </c:pt>
                <c:pt idx="3">
                  <c:v>Apr</c:v>
                </c:pt>
              </c:strCache>
            </c:strRef>
          </c:cat>
          <c:val>
            <c:numRef>
              <c:f>[Book1.xlsx]Sheet6!$G$5:$G$8</c:f>
              <c:numCache>
                <c:formatCode>General</c:formatCode>
                <c:ptCount val="4"/>
                <c:pt idx="0">
                  <c:v>72</c:v>
                </c:pt>
                <c:pt idx="1">
                  <c:v>52</c:v>
                </c:pt>
                <c:pt idx="2">
                  <c:v>70</c:v>
                </c:pt>
                <c:pt idx="3">
                  <c:v>93</c:v>
                </c:pt>
              </c:numCache>
            </c:numRef>
          </c:val>
          <c:smooth val="0"/>
        </c:ser>
        <c:dLbls>
          <c:showLegendKey val="0"/>
          <c:showVal val="0"/>
          <c:showCatName val="0"/>
          <c:showSerName val="0"/>
          <c:showPercent val="0"/>
          <c:showBubbleSize val="0"/>
        </c:dLbls>
        <c:marker val="1"/>
        <c:smooth val="0"/>
        <c:axId val="543555983"/>
        <c:axId val="678304042"/>
      </c:lineChart>
      <c:catAx>
        <c:axId val="54355598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678304042"/>
        <c:crosses val="autoZero"/>
        <c:auto val="1"/>
        <c:lblAlgn val="ctr"/>
        <c:lblOffset val="100"/>
        <c:noMultiLvlLbl val="0"/>
      </c:catAx>
      <c:valAx>
        <c:axId val="67830404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4355598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080" b="0" i="0" u="none" strike="noStrike" kern="1200" spc="0" baseline="0">
                <a:solidFill>
                  <a:schemeClr val="tx1">
                    <a:lumMod val="65000"/>
                    <a:lumOff val="35000"/>
                  </a:schemeClr>
                </a:solidFill>
                <a:latin typeface="+mn-lt"/>
                <a:ea typeface="+mn-ea"/>
                <a:cs typeface="+mn-cs"/>
              </a:defRPr>
            </a:pPr>
            <a:r>
              <a:rPr sz="1080"/>
              <a:t>Total no. of deaths on the basis of Gender in SNCU Punrea, Jan- May 2022</a:t>
            </a:r>
            <a:endParaRPr sz="1080"/>
          </a:p>
        </c:rich>
      </c:tx>
      <c:layout/>
      <c:overlay val="0"/>
      <c:spPr>
        <a:noFill/>
        <a:ln>
          <a:noFill/>
        </a:ln>
        <a:effectLst/>
      </c:spPr>
    </c:title>
    <c:autoTitleDeleted val="0"/>
    <c:plotArea>
      <c:layout>
        <c:manualLayout>
          <c:layoutTarget val="inner"/>
          <c:xMode val="edge"/>
          <c:yMode val="edge"/>
          <c:x val="0.106689774696707"/>
          <c:y val="0.278734820672127"/>
          <c:w val="0.855181975736568"/>
          <c:h val="0.585258401581474"/>
        </c:manualLayout>
      </c:layout>
      <c:barChart>
        <c:barDir val="col"/>
        <c:grouping val="clustered"/>
        <c:varyColors val="0"/>
        <c:ser>
          <c:idx val="2"/>
          <c:order val="2"/>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[Book1.xlsx]Sheet4!$B$15:$B$17</c15:sqref>
                  </c15:fullRef>
                </c:ext>
              </c:extLst>
              <c:f>[Book1.xlsx]Sheet4!$B$16:$B$17</c:f>
              <c:strCache>
                <c:ptCount val="2"/>
                <c:pt idx="0">
                  <c:v>Male</c:v>
                </c:pt>
                <c:pt idx="1">
                  <c:v>Female</c:v>
                </c:pt>
              </c:strCache>
            </c:strRef>
          </c:cat>
          <c:val>
            <c:numRef>
              <c:extLst>
                <c:ext xmlns:c15="http://schemas.microsoft.com/office/drawing/2012/chart" uri="{02D57815-91ED-43cb-92C2-25804820EDAC}">
                  <c15:fullRef>
                    <c15:sqref>Sheet4!$E$15:$E$17</c15:sqref>
                  </c15:fullRef>
                </c:ext>
              </c:extLst>
              <c:f>[Book1.xlsx]Sheet4!$E$16:$E$17</c:f>
              <c:numCache>
                <c:formatCode>0.0_ </c:formatCode>
                <c:ptCount val="2"/>
                <c:pt idx="0">
                  <c:v>55.7692307692308</c:v>
                </c:pt>
                <c:pt idx="1">
                  <c:v>44.2307692307692</c:v>
                </c:pt>
              </c:numCache>
            </c:numRef>
          </c:val>
        </c:ser>
        <c:dLbls>
          <c:showLegendKey val="0"/>
          <c:showVal val="1"/>
          <c:showCatName val="0"/>
          <c:showSerName val="0"/>
          <c:showPercent val="0"/>
          <c:showBubbleSize val="0"/>
        </c:dLbls>
        <c:gapWidth val="219"/>
        <c:overlap val="-27"/>
        <c:axId val="227517300"/>
        <c:axId val="571920734"/>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[Book1.xlsx]Sheet4!$B$15:$B$17</c15:sqref>
                        </c15:fullRef>
                        <c15:formulaRef>
                          <c15:sqref>[Book1.xlsx]Sheet4!$B$16:$B$17</c15:sqref>
                        </c15:formulaRef>
                      </c:ext>
                    </c:extLst>
                    <c:strCache>
                      <c:ptCount val="2"/>
                      <c:pt idx="0">
                        <c:v>Male</c:v>
                      </c:pt>
                      <c:pt idx="1">
                        <c:v>Female</c:v>
                      </c:pt>
                    </c:strCache>
                  </c:strRef>
                </c:cat>
                <c:val>
                  <c:numRef>
                    <c:extLst>
                      <c:ext uri="{02D57815-91ED-43cb-92C2-25804820EDAC}">
                        <c15:fullRef>
                          <c15:sqref>Sheet4!$C$15:$C$17</c15:sqref>
                        </c15:fullRef>
                        <c15:formulaRef>
                          <c15:sqref>{87,69}</c15:sqref>
                        </c15:formulaRef>
                      </c:ext>
                    </c:extLst>
                    <c:numCache>
                      <c:formatCode>General</c:formatCode>
                      <c:ptCount val="2"/>
                      <c:pt idx="0">
                        <c:v>87</c:v>
                      </c:pt>
                      <c:pt idx="1">
                        <c:v>69</c:v>
                      </c:pt>
                    </c:numCache>
                  </c:numRef>
                </c:val>
              </c15:ser>
            </c15:filteredBarSeries>
            <c15:filteredBarSeries>
              <c15:ser>
                <c:idx val="1"/>
                <c:order val="1"/>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[Book1.xlsx]Sheet4!$B$15:$B$17</c15:sqref>
                        </c15:fullRef>
                        <c15:formulaRef>
                          <c15:sqref>[Book1.xlsx]Sheet4!$B$16:$B$17</c15:sqref>
                        </c15:formulaRef>
                      </c:ext>
                    </c:extLst>
                    <c:strCache>
                      <c:ptCount val="2"/>
                      <c:pt idx="0">
                        <c:v>Male</c:v>
                      </c:pt>
                      <c:pt idx="1">
                        <c:v>Female</c:v>
                      </c:pt>
                    </c:strCache>
                  </c:strRef>
                </c:cat>
                <c:val>
                  <c:numRef>
                    <c:extLst>
                      <c:ext uri="{02D57815-91ED-43cb-92C2-25804820EDAC}">
                        <c15:fullRef>
                          <c15:sqref>Sheet4!$D$15:$D$17</c15:sqref>
                        </c15:fullRef>
                        <c15:formulaRef>
                          <c15:sqref>{156,156}</c15:sqref>
                        </c15:formulaRef>
                      </c:ext>
                    </c:extLst>
                    <c:numCache>
                      <c:formatCode>General</c:formatCode>
                      <c:ptCount val="2"/>
                      <c:pt idx="0">
                        <c:v>156</c:v>
                      </c:pt>
                      <c:pt idx="1">
                        <c:v>156</c:v>
                      </c:pt>
                    </c:numCache>
                  </c:numRef>
                </c:val>
              </c15:ser>
            </c15:filteredBarSeries>
          </c:ext>
        </c:extLst>
      </c:barChart>
      <c:catAx>
        <c:axId val="22751730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71920734"/>
        <c:crosses val="autoZero"/>
        <c:auto val="1"/>
        <c:lblAlgn val="ctr"/>
        <c:lblOffset val="100"/>
        <c:noMultiLvlLbl val="0"/>
      </c:catAx>
      <c:valAx>
        <c:axId val="57192073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2275173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sz="9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t>Total no. of deaths on the basis of Caste in SNCU Punrea, Jan- May 2022</a:t>
            </a:r>
          </a:p>
        </c:rich>
      </c:tx>
      <c:layout/>
      <c:overlay val="0"/>
      <c:spPr>
        <a:noFill/>
        <a:ln>
          <a:noFill/>
        </a:ln>
        <a:effectLst/>
      </c:spPr>
    </c:title>
    <c:autoTitleDeleted val="0"/>
    <c:plotArea>
      <c:layout/>
      <c:barChart>
        <c:barDir val="col"/>
        <c:grouping val="clustered"/>
        <c:varyColors val="0"/>
        <c:ser>
          <c:idx val="2"/>
          <c:order val="2"/>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[Book1.xlsx]Sheet4!$B$6:$B$9</c:f>
              <c:strCache>
                <c:ptCount val="4"/>
                <c:pt idx="0">
                  <c:v>Gen</c:v>
                </c:pt>
                <c:pt idx="1">
                  <c:v>OBC</c:v>
                </c:pt>
                <c:pt idx="2">
                  <c:v>SC</c:v>
                </c:pt>
                <c:pt idx="3">
                  <c:v>ST</c:v>
                </c:pt>
              </c:strCache>
            </c:strRef>
          </c:cat>
          <c:val>
            <c:numRef>
              <c:f>[Book1.xlsx]Sheet4!$E$6:$E$9</c:f>
              <c:numCache>
                <c:formatCode>0.0_ </c:formatCode>
                <c:ptCount val="4"/>
                <c:pt idx="0">
                  <c:v>1.28205128205128</c:v>
                </c:pt>
                <c:pt idx="1">
                  <c:v>78.2051282051282</c:v>
                </c:pt>
                <c:pt idx="2">
                  <c:v>17.3076923076923</c:v>
                </c:pt>
                <c:pt idx="3">
                  <c:v>3.2051282051282</c:v>
                </c:pt>
              </c:numCache>
            </c:numRef>
          </c:val>
        </c:ser>
        <c:dLbls>
          <c:showLegendKey val="0"/>
          <c:showVal val="1"/>
          <c:showCatName val="0"/>
          <c:showSerName val="0"/>
          <c:showPercent val="0"/>
          <c:showBubbleSize val="0"/>
        </c:dLbls>
        <c:gapWidth val="219"/>
        <c:overlap val="-27"/>
        <c:axId val="786359267"/>
        <c:axId val="721953642"/>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[Book1.xlsx]Sheet4!$B$6:$B$9</c15:sqref>
                        </c15:formulaRef>
                      </c:ext>
                    </c:extLst>
                    <c:strCache>
                      <c:ptCount val="4"/>
                      <c:pt idx="0">
                        <c:v>Gen</c:v>
                      </c:pt>
                      <c:pt idx="1">
                        <c:v>OBC</c:v>
                      </c:pt>
                      <c:pt idx="2">
                        <c:v>SC</c:v>
                      </c:pt>
                      <c:pt idx="3">
                        <c:v>ST</c:v>
                      </c:pt>
                    </c:strCache>
                  </c:strRef>
                </c:cat>
                <c:val>
                  <c:numRef>
                    <c:extLst>
                      <c:ext uri="{02D57815-91ED-43cb-92C2-25804820EDAC}">
                        <c15:formulaRef>
                          <c15:sqref>{2,122,27,5}</c15:sqref>
                        </c15:formulaRef>
                      </c:ext>
                    </c:extLst>
                    <c:numCache>
                      <c:formatCode>General</c:formatCode>
                      <c:ptCount val="4"/>
                      <c:pt idx="0">
                        <c:v>2</c:v>
                      </c:pt>
                      <c:pt idx="1">
                        <c:v>122</c:v>
                      </c:pt>
                      <c:pt idx="2">
                        <c:v>27</c:v>
                      </c:pt>
                      <c:pt idx="3">
                        <c:v>5</c:v>
                      </c:pt>
                    </c:numCache>
                  </c:numRef>
                </c:val>
              </c15:ser>
            </c15:filteredBarSeries>
            <c15:filteredBarSeries>
              <c15:ser>
                <c:idx val="1"/>
                <c:order val="1"/>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[Book1.xlsx]Sheet4!$B$6:$B$9</c15:sqref>
                        </c15:formulaRef>
                      </c:ext>
                    </c:extLst>
                    <c:strCache>
                      <c:ptCount val="4"/>
                      <c:pt idx="0">
                        <c:v>Gen</c:v>
                      </c:pt>
                      <c:pt idx="1">
                        <c:v>OBC</c:v>
                      </c:pt>
                      <c:pt idx="2">
                        <c:v>SC</c:v>
                      </c:pt>
                      <c:pt idx="3">
                        <c:v>ST</c:v>
                      </c:pt>
                    </c:strCache>
                  </c:strRef>
                </c:cat>
                <c:val>
                  <c:numRef>
                    <c:extLst>
                      <c:ext uri="{02D57815-91ED-43cb-92C2-25804820EDAC}">
                        <c15:formulaRef>
                          <c15:sqref>{156,156,156,156}</c15:sqref>
                        </c15:formulaRef>
                      </c:ext>
                    </c:extLst>
                    <c:numCache>
                      <c:formatCode>General</c:formatCode>
                      <c:ptCount val="4"/>
                      <c:pt idx="0">
                        <c:v>156</c:v>
                      </c:pt>
                      <c:pt idx="1">
                        <c:v>156</c:v>
                      </c:pt>
                      <c:pt idx="2">
                        <c:v>156</c:v>
                      </c:pt>
                      <c:pt idx="3">
                        <c:v>156</c:v>
                      </c:pt>
                    </c:numCache>
                  </c:numRef>
                </c:val>
              </c15:ser>
            </c15:filteredBarSeries>
          </c:ext>
        </c:extLst>
      </c:barChart>
      <c:catAx>
        <c:axId val="78635926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721953642"/>
        <c:crosses val="autoZero"/>
        <c:auto val="1"/>
        <c:lblAlgn val="ctr"/>
        <c:lblOffset val="100"/>
        <c:noMultiLvlLbl val="0"/>
      </c:catAx>
      <c:valAx>
        <c:axId val="72195364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786359267"/>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t>Total no. of deaths on the basis of Age, in SNCU Punrea, Jan- May 2022</a:t>
            </a:r>
          </a:p>
        </c:rich>
      </c:tx>
      <c:layout/>
      <c:overlay val="0"/>
      <c:spPr>
        <a:noFill/>
        <a:ln>
          <a:noFill/>
        </a:ln>
        <a:effectLst/>
      </c:spPr>
    </c:title>
    <c:autoTitleDeleted val="0"/>
    <c:plotArea>
      <c:layout/>
      <c:barChart>
        <c:barDir val="col"/>
        <c:grouping val="clustered"/>
        <c:varyColors val="0"/>
        <c:ser>
          <c:idx val="2"/>
          <c:order val="2"/>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[Book1.xlsx]Sheet4!$B$20:$B$25</c15:sqref>
                  </c15:fullRef>
                </c:ext>
              </c:extLst>
              <c:f>[Book1.xlsx]Sheet4!$B$21:$B$25</c:f>
              <c:strCache>
                <c:ptCount val="5"/>
                <c:pt idx="0">
                  <c:v>&lt;1 day</c:v>
                </c:pt>
                <c:pt idx="1" c:formatCode="dd/mmm">
                  <c:v>1-3 days</c:v>
                </c:pt>
                <c:pt idx="2">
                  <c:v>4-7 days</c:v>
                </c:pt>
                <c:pt idx="3">
                  <c:v>8-14 days</c:v>
                </c:pt>
                <c:pt idx="4">
                  <c:v>&gt;=15</c:v>
                </c:pt>
              </c:strCache>
            </c:strRef>
          </c:cat>
          <c:val>
            <c:numRef>
              <c:extLst>
                <c:ext xmlns:c15="http://schemas.microsoft.com/office/drawing/2012/chart" uri="{02D57815-91ED-43cb-92C2-25804820EDAC}">
                  <c15:fullRef>
                    <c15:sqref>Sheet4!$E$20:$E$25</c15:sqref>
                  </c15:fullRef>
                </c:ext>
              </c:extLst>
              <c:f>[Book1.xlsx]Sheet4!$E$21:$E$25</c:f>
              <c:numCache>
                <c:formatCode>0.0_ </c:formatCode>
                <c:ptCount val="5"/>
                <c:pt idx="0">
                  <c:v>62.1794871794872</c:v>
                </c:pt>
                <c:pt idx="1">
                  <c:v>19.8717948717949</c:v>
                </c:pt>
                <c:pt idx="2">
                  <c:v>6.41025641025641</c:v>
                </c:pt>
                <c:pt idx="3">
                  <c:v>2.56410256410256</c:v>
                </c:pt>
                <c:pt idx="4">
                  <c:v>8.97435897435897</c:v>
                </c:pt>
              </c:numCache>
            </c:numRef>
          </c:val>
        </c:ser>
        <c:dLbls>
          <c:showLegendKey val="0"/>
          <c:showVal val="1"/>
          <c:showCatName val="0"/>
          <c:showSerName val="0"/>
          <c:showPercent val="0"/>
          <c:showBubbleSize val="0"/>
        </c:dLbls>
        <c:gapWidth val="219"/>
        <c:overlap val="-27"/>
        <c:axId val="73614678"/>
        <c:axId val="779015422"/>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[Book1.xlsx]Sheet4!$B$20:$B$25</c15:sqref>
                        </c15:fullRef>
                        <c15:formulaRef>
                          <c15:sqref>[Book1.xlsx]Sheet4!$B$21:$B$25</c15:sqref>
                        </c15:formulaRef>
                      </c:ext>
                    </c:extLst>
                    <c:strCache>
                      <c:ptCount val="5"/>
                      <c:pt idx="0">
                        <c:v>&lt;1 day</c:v>
                      </c:pt>
                      <c:pt idx="1" c:formatCode="dd/mmm">
                        <c:v>1-3 days</c:v>
                      </c:pt>
                      <c:pt idx="2">
                        <c:v>4-7 days</c:v>
                      </c:pt>
                      <c:pt idx="3">
                        <c:v>8-14 days</c:v>
                      </c:pt>
                      <c:pt idx="4">
                        <c:v>&gt;=15</c:v>
                      </c:pt>
                    </c:strCache>
                  </c:strRef>
                </c:cat>
                <c:val>
                  <c:numRef>
                    <c:extLst>
                      <c:ext uri="{02D57815-91ED-43cb-92C2-25804820EDAC}">
                        <c15:fullRef>
                          <c15:sqref>Sheet4!$C$20:$C$25</c15:sqref>
                        </c15:fullRef>
                        <c15:formulaRef>
                          <c15:sqref>{97,31,10,4,14}</c15:sqref>
                        </c15:formulaRef>
                      </c:ext>
                    </c:extLst>
                    <c:numCache>
                      <c:formatCode>General</c:formatCode>
                      <c:ptCount val="5"/>
                      <c:pt idx="0">
                        <c:v>97</c:v>
                      </c:pt>
                      <c:pt idx="1">
                        <c:v>31</c:v>
                      </c:pt>
                      <c:pt idx="2">
                        <c:v>10</c:v>
                      </c:pt>
                      <c:pt idx="3">
                        <c:v>4</c:v>
                      </c:pt>
                      <c:pt idx="4">
                        <c:v>14</c:v>
                      </c:pt>
                    </c:numCache>
                  </c:numRef>
                </c:val>
              </c15:ser>
            </c15:filteredBarSeries>
            <c15:filteredBarSeries>
              <c15:ser>
                <c:idx val="1"/>
                <c:order val="1"/>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[Book1.xlsx]Sheet4!$B$20:$B$25</c15:sqref>
                        </c15:fullRef>
                        <c15:formulaRef>
                          <c15:sqref>[Book1.xlsx]Sheet4!$B$21:$B$25</c15:sqref>
                        </c15:formulaRef>
                      </c:ext>
                    </c:extLst>
                    <c:strCache>
                      <c:ptCount val="5"/>
                      <c:pt idx="0">
                        <c:v>&lt;1 day</c:v>
                      </c:pt>
                      <c:pt idx="1" c:formatCode="dd/mmm">
                        <c:v>1-3 days</c:v>
                      </c:pt>
                      <c:pt idx="2">
                        <c:v>4-7 days</c:v>
                      </c:pt>
                      <c:pt idx="3">
                        <c:v>8-14 days</c:v>
                      </c:pt>
                      <c:pt idx="4">
                        <c:v>&gt;=15</c:v>
                      </c:pt>
                    </c:strCache>
                  </c:strRef>
                </c:cat>
                <c:val>
                  <c:numRef>
                    <c:extLst>
                      <c:ext uri="{02D57815-91ED-43cb-92C2-25804820EDAC}">
                        <c15:fullRef>
                          <c15:sqref>Sheet4!$D$20:$D$25</c15:sqref>
                        </c15:fullRef>
                        <c15:formulaRef>
                          <c15:sqref>{156,156,156,156,156}</c15:sqref>
                        </c15:formulaRef>
                      </c:ext>
                    </c:extLst>
                    <c:numCache>
                      <c:formatCode>General</c:formatCode>
                      <c:ptCount val="5"/>
                      <c:pt idx="0">
                        <c:v>156</c:v>
                      </c:pt>
                      <c:pt idx="1">
                        <c:v>156</c:v>
                      </c:pt>
                      <c:pt idx="2">
                        <c:v>156</c:v>
                      </c:pt>
                      <c:pt idx="3">
                        <c:v>156</c:v>
                      </c:pt>
                      <c:pt idx="4">
                        <c:v>156</c:v>
                      </c:pt>
                    </c:numCache>
                  </c:numRef>
                </c:val>
              </c15:ser>
            </c15:filteredBarSeries>
          </c:ext>
        </c:extLst>
      </c:barChart>
      <c:catAx>
        <c:axId val="7361467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779015422"/>
        <c:crosses val="autoZero"/>
        <c:auto val="1"/>
        <c:lblAlgn val="ctr"/>
        <c:lblOffset val="100"/>
        <c:noMultiLvlLbl val="0"/>
      </c:catAx>
      <c:valAx>
        <c:axId val="77901542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7361467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t>Total no. of admission vs Total no. of deaths on the basis of Gender, Jan - May 2022</a:t>
            </a:r>
          </a:p>
        </c:rich>
      </c:tx>
      <c:layout/>
      <c:overlay val="0"/>
      <c:spPr>
        <a:noFill/>
        <a:ln>
          <a:noFill/>
        </a:ln>
        <a:effectLst/>
      </c:spPr>
    </c:title>
    <c:autoTitleDeleted val="0"/>
    <c:plotArea>
      <c:layout/>
      <c:barChart>
        <c:barDir val="col"/>
        <c:grouping val="clustered"/>
        <c:varyColors val="0"/>
        <c:ser>
          <c:idx val="0"/>
          <c:order val="0"/>
          <c:tx>
            <c:strRef>
              <c:f>[Book1.xlsx]Sheet5!$C$2</c:f>
              <c:strCache>
                <c:ptCount val="1"/>
                <c:pt idx="0">
                  <c:v>Admission</c:v>
                </c:pt>
              </c:strCache>
            </c:strRef>
          </c:tx>
          <c:spPr>
            <a:solidFill>
              <a:schemeClr val="accent1"/>
            </a:solidFill>
            <a:ln>
              <a:noFill/>
            </a:ln>
            <a:effectLst/>
          </c:spPr>
          <c:invertIfNegative val="0"/>
          <c:dLbls>
            <c:delete val="1"/>
          </c:dLbls>
          <c:cat>
            <c:strRef>
              <c:f>[Book1.xlsx]Sheet5!$B$3:$B$5</c:f>
              <c:strCache>
                <c:ptCount val="3"/>
                <c:pt idx="0">
                  <c:v>Total</c:v>
                </c:pt>
                <c:pt idx="1">
                  <c:v>Male</c:v>
                </c:pt>
                <c:pt idx="2">
                  <c:v>Female</c:v>
                </c:pt>
              </c:strCache>
            </c:strRef>
          </c:cat>
          <c:val>
            <c:numRef>
              <c:f>[Book1.xlsx]Sheet5!$C$3:$C$5</c:f>
              <c:numCache>
                <c:formatCode>General</c:formatCode>
                <c:ptCount val="3"/>
                <c:pt idx="0">
                  <c:v>962</c:v>
                </c:pt>
                <c:pt idx="1">
                  <c:v>622</c:v>
                </c:pt>
                <c:pt idx="2">
                  <c:v>340</c:v>
                </c:pt>
              </c:numCache>
            </c:numRef>
          </c:val>
        </c:ser>
        <c:ser>
          <c:idx val="1"/>
          <c:order val="1"/>
          <c:tx>
            <c:strRef>
              <c:f>[Book1.xlsx]Sheet5!$D$2</c:f>
              <c:strCache>
                <c:ptCount val="1"/>
                <c:pt idx="0">
                  <c:v>Mortality</c:v>
                </c:pt>
              </c:strCache>
            </c:strRef>
          </c:tx>
          <c:spPr>
            <a:solidFill>
              <a:schemeClr val="accent2"/>
            </a:solidFill>
            <a:ln>
              <a:noFill/>
            </a:ln>
            <a:effectLst/>
          </c:spPr>
          <c:invertIfNegative val="0"/>
          <c:dLbls>
            <c:delete val="1"/>
          </c:dLbls>
          <c:cat>
            <c:strRef>
              <c:f>[Book1.xlsx]Sheet5!$B$3:$B$5</c:f>
              <c:strCache>
                <c:ptCount val="3"/>
                <c:pt idx="0">
                  <c:v>Total</c:v>
                </c:pt>
                <c:pt idx="1">
                  <c:v>Male</c:v>
                </c:pt>
                <c:pt idx="2">
                  <c:v>Female</c:v>
                </c:pt>
              </c:strCache>
            </c:strRef>
          </c:cat>
          <c:val>
            <c:numRef>
              <c:f>[Book1.xlsx]Sheet5!$D$3:$D$5</c:f>
              <c:numCache>
                <c:formatCode>General</c:formatCode>
                <c:ptCount val="3"/>
                <c:pt idx="0">
                  <c:v>156</c:v>
                </c:pt>
                <c:pt idx="1">
                  <c:v>87</c:v>
                </c:pt>
                <c:pt idx="2">
                  <c:v>69</c:v>
                </c:pt>
              </c:numCache>
            </c:numRef>
          </c:val>
        </c:ser>
        <c:dLbls>
          <c:showLegendKey val="0"/>
          <c:showVal val="0"/>
          <c:showCatName val="0"/>
          <c:showSerName val="0"/>
          <c:showPercent val="0"/>
          <c:showBubbleSize val="0"/>
        </c:dLbls>
        <c:gapWidth val="219"/>
        <c:overlap val="-27"/>
        <c:axId val="522774583"/>
        <c:axId val="51080736"/>
      </c:barChart>
      <c:catAx>
        <c:axId val="52277458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1080736"/>
        <c:crosses val="autoZero"/>
        <c:auto val="1"/>
        <c:lblAlgn val="ctr"/>
        <c:lblOffset val="100"/>
        <c:noMultiLvlLbl val="0"/>
      </c:catAx>
      <c:valAx>
        <c:axId val="510807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22774583"/>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t>Total no. of admission vs Total no. of deaths on the basis of Age, Jan - May 2022</a:t>
            </a:r>
          </a:p>
        </c:rich>
      </c:tx>
      <c:layout/>
      <c:overlay val="0"/>
      <c:spPr>
        <a:noFill/>
        <a:ln>
          <a:noFill/>
        </a:ln>
        <a:effectLst/>
      </c:spPr>
    </c:title>
    <c:autoTitleDeleted val="0"/>
    <c:plotArea>
      <c:layout/>
      <c:barChart>
        <c:barDir val="col"/>
        <c:grouping val="clustered"/>
        <c:varyColors val="0"/>
        <c:ser>
          <c:idx val="0"/>
          <c:order val="0"/>
          <c:tx>
            <c:strRef>
              <c:f>[Book1.xlsx]Sheet5!$C$8</c:f>
              <c:strCache>
                <c:ptCount val="1"/>
                <c:pt idx="0">
                  <c:v>Admission</c:v>
                </c:pt>
              </c:strCache>
            </c:strRef>
          </c:tx>
          <c:spPr>
            <a:solidFill>
              <a:schemeClr val="accent1"/>
            </a:solidFill>
            <a:ln>
              <a:noFill/>
            </a:ln>
            <a:effectLst/>
          </c:spPr>
          <c:invertIfNegative val="0"/>
          <c:dLbls>
            <c:delete val="1"/>
          </c:dLbls>
          <c:cat>
            <c:strRef>
              <c:f>[Book1.xlsx]Sheet5!$B$9:$B$14</c:f>
              <c:strCache>
                <c:ptCount val="6"/>
                <c:pt idx="0">
                  <c:v>Total</c:v>
                </c:pt>
                <c:pt idx="1">
                  <c:v>&lt;1 Day</c:v>
                </c:pt>
                <c:pt idx="2">
                  <c:v>1-3 Days</c:v>
                </c:pt>
                <c:pt idx="3">
                  <c:v>4-7 Days</c:v>
                </c:pt>
                <c:pt idx="4">
                  <c:v>8-14 Days</c:v>
                </c:pt>
                <c:pt idx="5">
                  <c:v>&gt;=15 Days</c:v>
                </c:pt>
              </c:strCache>
            </c:strRef>
          </c:cat>
          <c:val>
            <c:numRef>
              <c:f>[Book1.xlsx]Sheet5!$C$9:$C$14</c:f>
              <c:numCache>
                <c:formatCode>General</c:formatCode>
                <c:ptCount val="6"/>
                <c:pt idx="0">
                  <c:v>962</c:v>
                </c:pt>
                <c:pt idx="1">
                  <c:v>607</c:v>
                </c:pt>
                <c:pt idx="2">
                  <c:v>216</c:v>
                </c:pt>
                <c:pt idx="3">
                  <c:v>63</c:v>
                </c:pt>
                <c:pt idx="4">
                  <c:v>35</c:v>
                </c:pt>
                <c:pt idx="5">
                  <c:v>41</c:v>
                </c:pt>
              </c:numCache>
            </c:numRef>
          </c:val>
        </c:ser>
        <c:ser>
          <c:idx val="1"/>
          <c:order val="1"/>
          <c:tx>
            <c:strRef>
              <c:f>[Book1.xlsx]Sheet5!$D$8</c:f>
              <c:strCache>
                <c:ptCount val="1"/>
                <c:pt idx="0">
                  <c:v>Mortality</c:v>
                </c:pt>
              </c:strCache>
            </c:strRef>
          </c:tx>
          <c:spPr>
            <a:solidFill>
              <a:schemeClr val="accent2"/>
            </a:solidFill>
            <a:ln>
              <a:noFill/>
            </a:ln>
            <a:effectLst/>
          </c:spPr>
          <c:invertIfNegative val="0"/>
          <c:dLbls>
            <c:delete val="1"/>
          </c:dLbls>
          <c:cat>
            <c:strRef>
              <c:f>[Book1.xlsx]Sheet5!$B$9:$B$14</c:f>
              <c:strCache>
                <c:ptCount val="6"/>
                <c:pt idx="0">
                  <c:v>Total</c:v>
                </c:pt>
                <c:pt idx="1">
                  <c:v>&lt;1 Day</c:v>
                </c:pt>
                <c:pt idx="2">
                  <c:v>1-3 Days</c:v>
                </c:pt>
                <c:pt idx="3">
                  <c:v>4-7 Days</c:v>
                </c:pt>
                <c:pt idx="4">
                  <c:v>8-14 Days</c:v>
                </c:pt>
                <c:pt idx="5">
                  <c:v>&gt;=15 Days</c:v>
                </c:pt>
              </c:strCache>
            </c:strRef>
          </c:cat>
          <c:val>
            <c:numRef>
              <c:f>[Book1.xlsx]Sheet5!$D$9:$D$14</c:f>
              <c:numCache>
                <c:formatCode>General</c:formatCode>
                <c:ptCount val="6"/>
                <c:pt idx="0">
                  <c:v>156</c:v>
                </c:pt>
                <c:pt idx="1">
                  <c:v>97</c:v>
                </c:pt>
                <c:pt idx="2">
                  <c:v>31</c:v>
                </c:pt>
                <c:pt idx="3">
                  <c:v>10</c:v>
                </c:pt>
                <c:pt idx="4">
                  <c:v>4</c:v>
                </c:pt>
                <c:pt idx="5">
                  <c:v>14</c:v>
                </c:pt>
              </c:numCache>
            </c:numRef>
          </c:val>
        </c:ser>
        <c:dLbls>
          <c:showLegendKey val="0"/>
          <c:showVal val="0"/>
          <c:showCatName val="0"/>
          <c:showSerName val="0"/>
          <c:showPercent val="0"/>
          <c:showBubbleSize val="0"/>
        </c:dLbls>
        <c:gapWidth val="219"/>
        <c:overlap val="-27"/>
        <c:axId val="863289191"/>
        <c:axId val="615599895"/>
      </c:barChart>
      <c:catAx>
        <c:axId val="86328919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615599895"/>
        <c:crosses val="autoZero"/>
        <c:auto val="1"/>
        <c:lblAlgn val="ctr"/>
        <c:lblOffset val="100"/>
        <c:noMultiLvlLbl val="0"/>
      </c:catAx>
      <c:valAx>
        <c:axId val="61559989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86328919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t>Total no. of admission vs Total no. of deaths on the basis of Caste, Jan - May 2022</a:t>
            </a:r>
          </a:p>
        </c:rich>
      </c:tx>
      <c:layout/>
      <c:overlay val="0"/>
      <c:spPr>
        <a:noFill/>
        <a:ln>
          <a:noFill/>
        </a:ln>
        <a:effectLst/>
      </c:spPr>
    </c:title>
    <c:autoTitleDeleted val="0"/>
    <c:plotArea>
      <c:layout/>
      <c:barChart>
        <c:barDir val="col"/>
        <c:grouping val="clustered"/>
        <c:varyColors val="0"/>
        <c:ser>
          <c:idx val="0"/>
          <c:order val="0"/>
          <c:tx>
            <c:strRef>
              <c:f>[Book1.xlsx]Sheet5!$U$16</c:f>
              <c:strCache>
                <c:ptCount val="1"/>
                <c:pt idx="0">
                  <c:v>Admission</c:v>
                </c:pt>
              </c:strCache>
            </c:strRef>
          </c:tx>
          <c:spPr>
            <a:solidFill>
              <a:schemeClr val="accent1"/>
            </a:solidFill>
            <a:ln>
              <a:noFill/>
            </a:ln>
            <a:effectLst/>
          </c:spPr>
          <c:invertIfNegative val="0"/>
          <c:dLbls>
            <c:delete val="1"/>
          </c:dLbls>
          <c:cat>
            <c:strRef>
              <c:f>[Book1.xlsx]Sheet5!$T$17:$T$21</c:f>
              <c:strCache>
                <c:ptCount val="5"/>
                <c:pt idx="0">
                  <c:v>Total</c:v>
                </c:pt>
                <c:pt idx="1">
                  <c:v>Gen</c:v>
                </c:pt>
                <c:pt idx="2">
                  <c:v>OBC</c:v>
                </c:pt>
                <c:pt idx="3">
                  <c:v>SC</c:v>
                </c:pt>
                <c:pt idx="4">
                  <c:v>ST</c:v>
                </c:pt>
              </c:strCache>
            </c:strRef>
          </c:cat>
          <c:val>
            <c:numRef>
              <c:f>[Book1.xlsx]Sheet5!$U$17:$U$21</c:f>
              <c:numCache>
                <c:formatCode>General</c:formatCode>
                <c:ptCount val="5"/>
                <c:pt idx="0">
                  <c:v>962</c:v>
                </c:pt>
                <c:pt idx="1">
                  <c:v>23</c:v>
                </c:pt>
                <c:pt idx="2">
                  <c:v>763</c:v>
                </c:pt>
                <c:pt idx="3">
                  <c:v>146</c:v>
                </c:pt>
                <c:pt idx="4">
                  <c:v>30</c:v>
                </c:pt>
              </c:numCache>
            </c:numRef>
          </c:val>
        </c:ser>
        <c:ser>
          <c:idx val="1"/>
          <c:order val="1"/>
          <c:tx>
            <c:strRef>
              <c:f>[Book1.xlsx]Sheet5!$V$16</c:f>
              <c:strCache>
                <c:ptCount val="1"/>
                <c:pt idx="0">
                  <c:v>Mortality</c:v>
                </c:pt>
              </c:strCache>
            </c:strRef>
          </c:tx>
          <c:spPr>
            <a:solidFill>
              <a:schemeClr val="accent2"/>
            </a:solidFill>
            <a:ln>
              <a:noFill/>
            </a:ln>
            <a:effectLst/>
          </c:spPr>
          <c:invertIfNegative val="0"/>
          <c:dLbls>
            <c:delete val="1"/>
          </c:dLbls>
          <c:cat>
            <c:strRef>
              <c:f>[Book1.xlsx]Sheet5!$T$17:$T$21</c:f>
              <c:strCache>
                <c:ptCount val="5"/>
                <c:pt idx="0">
                  <c:v>Total</c:v>
                </c:pt>
                <c:pt idx="1">
                  <c:v>Gen</c:v>
                </c:pt>
                <c:pt idx="2">
                  <c:v>OBC</c:v>
                </c:pt>
                <c:pt idx="3">
                  <c:v>SC</c:v>
                </c:pt>
                <c:pt idx="4">
                  <c:v>ST</c:v>
                </c:pt>
              </c:strCache>
            </c:strRef>
          </c:cat>
          <c:val>
            <c:numRef>
              <c:f>[Book1.xlsx]Sheet5!$V$17:$V$21</c:f>
              <c:numCache>
                <c:formatCode>General</c:formatCode>
                <c:ptCount val="5"/>
                <c:pt idx="0">
                  <c:v>156</c:v>
                </c:pt>
                <c:pt idx="1">
                  <c:v>2</c:v>
                </c:pt>
                <c:pt idx="2">
                  <c:v>122</c:v>
                </c:pt>
                <c:pt idx="3">
                  <c:v>27</c:v>
                </c:pt>
                <c:pt idx="4">
                  <c:v>5</c:v>
                </c:pt>
              </c:numCache>
            </c:numRef>
          </c:val>
        </c:ser>
        <c:dLbls>
          <c:showLegendKey val="0"/>
          <c:showVal val="0"/>
          <c:showCatName val="0"/>
          <c:showSerName val="0"/>
          <c:showPercent val="0"/>
          <c:showBubbleSize val="0"/>
        </c:dLbls>
        <c:gapWidth val="219"/>
        <c:overlap val="-27"/>
        <c:axId val="112503226"/>
        <c:axId val="472377414"/>
      </c:barChart>
      <c:catAx>
        <c:axId val="11250322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72377414"/>
        <c:crosses val="autoZero"/>
        <c:auto val="1"/>
        <c:lblAlgn val="ctr"/>
        <c:lblOffset val="100"/>
        <c:noMultiLvlLbl val="0"/>
      </c:catAx>
      <c:valAx>
        <c:axId val="47237741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112503226"/>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2160" b="0" i="0" u="none" strike="noStrike" kern="1200" spc="0" baseline="0">
                <a:solidFill>
                  <a:schemeClr val="tx1">
                    <a:lumMod val="65000"/>
                    <a:lumOff val="35000"/>
                  </a:schemeClr>
                </a:solidFill>
                <a:latin typeface="+mn-lt"/>
                <a:ea typeface="+mn-ea"/>
                <a:cs typeface="+mn-cs"/>
              </a:defRPr>
            </a:pPr>
            <a:r>
              <a:rPr sz="1800"/>
              <a:t>Community Follow up, SNCU Purnea from Jan 2022  to April 2022</a:t>
            </a:r>
            <a:endParaRPr sz="1800"/>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4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'[Book1.xlsx]C2'!$H$3:$H$7</c:f>
              <c:strCache>
                <c:ptCount val="5"/>
                <c:pt idx="0">
                  <c:v>2021</c:v>
                </c:pt>
                <c:pt idx="1">
                  <c:v>January</c:v>
                </c:pt>
                <c:pt idx="2">
                  <c:v>February</c:v>
                </c:pt>
                <c:pt idx="3">
                  <c:v>March</c:v>
                </c:pt>
                <c:pt idx="4">
                  <c:v>April</c:v>
                </c:pt>
              </c:strCache>
            </c:strRef>
          </c:cat>
          <c:val>
            <c:numRef>
              <c:f>'[Book1.xlsx]C2'!$I$3:$I$7</c:f>
              <c:numCache>
                <c:formatCode>General</c:formatCode>
                <c:ptCount val="5"/>
                <c:pt idx="0">
                  <c:v>25.7</c:v>
                </c:pt>
                <c:pt idx="1">
                  <c:v>68.8</c:v>
                </c:pt>
                <c:pt idx="2">
                  <c:v>54.4</c:v>
                </c:pt>
                <c:pt idx="3">
                  <c:v>49.9</c:v>
                </c:pt>
                <c:pt idx="4">
                  <c:v>87.3</c:v>
                </c:pt>
              </c:numCache>
            </c:numRef>
          </c:val>
        </c:ser>
        <c:dLbls>
          <c:showLegendKey val="0"/>
          <c:showVal val="1"/>
          <c:showCatName val="0"/>
          <c:showSerName val="0"/>
          <c:showPercent val="0"/>
          <c:showBubbleSize val="0"/>
        </c:dLbls>
        <c:gapWidth val="219"/>
        <c:overlap val="-27"/>
        <c:axId val="286603476"/>
        <c:axId val="739593598"/>
      </c:barChart>
      <c:catAx>
        <c:axId val="28660347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739593598"/>
        <c:crosses val="autoZero"/>
        <c:auto val="1"/>
        <c:lblAlgn val="ctr"/>
        <c:lblOffset val="100"/>
        <c:noMultiLvlLbl val="0"/>
      </c:catAx>
      <c:valAx>
        <c:axId val="73959359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2866034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sz="1800"/>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920" b="0" i="0" u="none" strike="noStrike" kern="1200" spc="0" baseline="0">
                <a:solidFill>
                  <a:schemeClr val="tx1">
                    <a:lumMod val="65000"/>
                    <a:lumOff val="35000"/>
                  </a:schemeClr>
                </a:solidFill>
                <a:latin typeface="+mn-lt"/>
                <a:ea typeface="+mn-ea"/>
                <a:cs typeface="+mn-cs"/>
              </a:defRPr>
            </a:pPr>
            <a:r>
              <a:rPr sz="1920"/>
              <a:t>Facility Follow up, SNCU Purnea from Jan 2022  to April 2022</a:t>
            </a:r>
            <a:endParaRPr sz="1920"/>
          </a:p>
        </c:rich>
      </c:tx>
      <c:layout>
        <c:manualLayout>
          <c:xMode val="edge"/>
          <c:yMode val="edge"/>
          <c:x val="0.108317605823672"/>
          <c:y val="0.0074393691414968"/>
        </c:manualLayout>
      </c:layout>
      <c:overlay val="0"/>
      <c:spPr>
        <a:noFill/>
        <a:ln>
          <a:noFill/>
        </a:ln>
        <a:effectLst/>
      </c:spPr>
    </c:title>
    <c:autoTitleDeleted val="0"/>
    <c:plotArea>
      <c:layout/>
      <c:barChart>
        <c:barDir val="col"/>
        <c:grouping val="clustered"/>
        <c:varyColors val="0"/>
        <c:ser>
          <c:idx val="0"/>
          <c:order val="0"/>
          <c:spPr>
            <a:solidFill>
              <a:schemeClr val="accent3">
                <a:lumMod val="60000"/>
                <a:lumOff val="40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'[Book1.xlsx]F2'!$G$4:$G$8</c:f>
              <c:strCache>
                <c:ptCount val="5"/>
                <c:pt idx="0">
                  <c:v>2021</c:v>
                </c:pt>
                <c:pt idx="1">
                  <c:v>January</c:v>
                </c:pt>
                <c:pt idx="2">
                  <c:v>February</c:v>
                </c:pt>
                <c:pt idx="3">
                  <c:v>March</c:v>
                </c:pt>
                <c:pt idx="4">
                  <c:v>April</c:v>
                </c:pt>
              </c:strCache>
            </c:strRef>
          </c:cat>
          <c:val>
            <c:numRef>
              <c:f>'[Book1.xlsx]F2'!$H$4:$H$8</c:f>
              <c:numCache>
                <c:formatCode>General</c:formatCode>
                <c:ptCount val="5"/>
                <c:pt idx="0">
                  <c:v>3.8</c:v>
                </c:pt>
                <c:pt idx="1">
                  <c:v>14.2</c:v>
                </c:pt>
                <c:pt idx="2">
                  <c:v>7.2</c:v>
                </c:pt>
                <c:pt idx="3">
                  <c:v>9.6</c:v>
                </c:pt>
                <c:pt idx="4">
                  <c:v>14.5</c:v>
                </c:pt>
              </c:numCache>
            </c:numRef>
          </c:val>
        </c:ser>
        <c:dLbls>
          <c:showLegendKey val="0"/>
          <c:showVal val="1"/>
          <c:showCatName val="0"/>
          <c:showSerName val="0"/>
          <c:showPercent val="0"/>
          <c:showBubbleSize val="0"/>
        </c:dLbls>
        <c:gapWidth val="219"/>
        <c:overlap val="-27"/>
        <c:axId val="693343799"/>
        <c:axId val="579601271"/>
      </c:barChart>
      <c:catAx>
        <c:axId val="69334379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579601271"/>
        <c:crosses val="autoZero"/>
        <c:auto val="1"/>
        <c:lblAlgn val="ctr"/>
        <c:lblOffset val="100"/>
        <c:noMultiLvlLbl val="0"/>
      </c:catAx>
      <c:valAx>
        <c:axId val="579601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1400" b="0" i="0" u="none" strike="noStrike" kern="1200" baseline="0">
                <a:solidFill>
                  <a:schemeClr val="tx1">
                    <a:lumMod val="65000"/>
                    <a:lumOff val="35000"/>
                  </a:schemeClr>
                </a:solidFill>
                <a:latin typeface="+mn-lt"/>
                <a:ea typeface="+mn-ea"/>
                <a:cs typeface="+mn-cs"/>
              </a:defRPr>
            </a:pPr>
          </a:p>
        </c:txPr>
        <c:crossAx val="69334379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sz="1600"/>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0.185416666666667</cdr:x>
      <cdr:y>0.636574074074074</cdr:y>
    </cdr:from>
    <cdr:to>
      <cdr:x>0.322777777777778</cdr:x>
      <cdr:y>0.726851851851852</cdr:y>
    </cdr:to>
    <cdr:sp>
      <cdr:nvSpPr>
        <cdr:cNvPr id="2" name="Rectangles 1"/>
        <cdr:cNvSpPr/>
      </cdr:nvSpPr>
      <cdr:spPr xmlns:a="http://schemas.openxmlformats.org/drawingml/2006/main">
        <a:xfrm xmlns:a="http://schemas.openxmlformats.org/drawingml/2006/main">
          <a:off x="847725" y="1746250"/>
          <a:ext cx="628015" cy="247650"/>
        </a:xfrm>
        <a:prstGeom xmlns:a="http://schemas.openxmlformats.org/drawingml/2006/main" prst="rect">
          <a:avLst/>
        </a:prstGeom>
        <a:ln>
          <a:noFill/>
        </a:ln>
      </cdr:spPr>
      <cdr:txBody xmlns:a="http://schemas.openxmlformats.org/drawingml/2006/main">
        <a:bodyPr vertOverflow="clip" horzOverflow="clip" vert="horz" wrap="square" lIns="45720" tIns="45720" rIns="45720" bIns="45720" rtlCol="0" anchor="t" anchorCtr="0">
          <a:normAutofit/>
        </a:bodyPr>
        <a:p>
          <a:r>
            <a:rPr lang="en-US" sz="800"/>
            <a:t>16.6%</a:t>
          </a:r>
          <a:endParaRPr lang="en-US" sz="8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EFB27-2E8B-4738-BC25-12902F060F00}" type="datetimeFigureOut">
              <a:rPr lang="en-IN" smtClean="0"/>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33212-49B3-4437-B1E2-D70DD1F5788D}" type="slidenum">
              <a:rPr lang="en-IN" smtClean="0"/>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EBC65-86D5-444E-B201-928ADDE452DE}" type="datetime1">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95099A3-7179-45A0-AC67-9D1CF67AF0CC}" type="slidenum">
              <a:rPr lang="en-IN" smtClean="0"/>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4AFAC4C-4430-4A25-A7A4-74B3F7014D5F}" type="datetime1">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099A3-7179-45A0-AC67-9D1CF67AF0CC}" type="slidenum">
              <a:rPr lang="en-IN" smtClean="0"/>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9EC26C-728F-4903-9363-7C5770D1F0AC}" type="datetime1">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099A3-7179-45A0-AC67-9D1CF67AF0CC}" type="slidenum">
              <a:rPr lang="en-IN" smtClean="0"/>
            </a:fld>
            <a:endParaRPr lang="en-IN"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9212126B-319E-4092-A483-F1B83174F93F}" type="datetime1">
              <a:rPr lang="en-IN" smtClean="0"/>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099A3-7179-45A0-AC67-9D1CF67AF0CC}" type="slidenum">
              <a:rPr lang="en-IN" smtClean="0"/>
            </a:fld>
            <a:endParaRPr lang="en-I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15FA50B0-3722-47EF-993C-A916F5F02866}" type="datetime1">
              <a:rPr lang="en-IN" smtClean="0"/>
            </a:fld>
            <a:endParaRPr lang="en-IN" dirty="0"/>
          </a:p>
        </p:txBody>
      </p:sp>
      <p:sp>
        <p:nvSpPr>
          <p:cNvPr id="6" name="Footer Placeholder 5"/>
          <p:cNvSpPr>
            <a:spLocks noGrp="1"/>
          </p:cNvSpPr>
          <p:nvPr>
            <p:ph type="ftr" sz="quarter" idx="11"/>
          </p:nvPr>
        </p:nvSpPr>
        <p:spPr/>
        <p:txBody>
          <a:bodyPr/>
          <a:lstStyle/>
          <a:p>
            <a:endParaRPr lang="en-IN"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099A3-7179-45A0-AC67-9D1CF67AF0CC}" type="slidenum">
              <a:rPr lang="en-IN" smtClean="0"/>
            </a:fld>
            <a:endParaRPr lang="en-IN"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B6ACF829-01B9-47EE-B9FA-5385B93A203F}" type="datetime1">
              <a:rPr lang="en-IN" smtClean="0"/>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099A3-7179-45A0-AC67-9D1CF67AF0CC}" type="slidenum">
              <a:rPr lang="en-IN" smtClean="0"/>
            </a:fld>
            <a:endParaRPr lang="en-I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0D82F43-E689-48A0-8B55-6A3FA35F5346}" type="datetime1">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099A3-7179-45A0-AC67-9D1CF67AF0CC}" type="slidenum">
              <a:rPr lang="en-IN" smtClean="0"/>
            </a:fld>
            <a:endParaRPr lang="en-I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7BFD410-6D87-4868-B0CE-F7FB2B41E3CC}" type="datetime1">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099A3-7179-45A0-AC67-9D1CF67AF0CC}" type="slidenum">
              <a:rPr lang="en-IN" smtClean="0"/>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B7CF31D-C522-4058-8A4E-A095A758477D}" type="datetime1">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099A3-7179-45A0-AC67-9D1CF67AF0CC}" type="slidenum">
              <a:rPr lang="en-IN" smtClean="0"/>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74497E8-4A4E-4BCD-BBFF-88553B3F863D}" type="datetime1">
              <a:rPr lang="en-IN" smtClean="0"/>
            </a:fld>
            <a:endParaRPr lang="en-IN" dirty="0"/>
          </a:p>
        </p:txBody>
      </p:sp>
      <p:sp>
        <p:nvSpPr>
          <p:cNvPr id="5" name="Footer Placeholder 4"/>
          <p:cNvSpPr>
            <a:spLocks noGrp="1"/>
          </p:cNvSpPr>
          <p:nvPr>
            <p:ph type="ftr" sz="quarter" idx="11"/>
          </p:nvPr>
        </p:nvSpPr>
        <p:spPr/>
        <p:txBody>
          <a:bodyPr/>
          <a:lstStyle/>
          <a:p>
            <a:endParaRPr lang="en-IN"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099A3-7179-45A0-AC67-9D1CF67AF0CC}" type="slidenum">
              <a:rPr lang="en-IN" smtClean="0"/>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681D6341-4F55-44A0-87A3-8D4CA1C492C4}" type="datetime1">
              <a:rPr lang="en-IN" smtClean="0"/>
            </a:fld>
            <a:endParaRPr lang="en-IN" dirty="0"/>
          </a:p>
        </p:txBody>
      </p:sp>
      <p:sp>
        <p:nvSpPr>
          <p:cNvPr id="6" name="Footer Placeholder 5"/>
          <p:cNvSpPr>
            <a:spLocks noGrp="1"/>
          </p:cNvSpPr>
          <p:nvPr>
            <p:ph type="ftr" sz="quarter" idx="11"/>
          </p:nvPr>
        </p:nvSpPr>
        <p:spPr/>
        <p:txBody>
          <a:bodyPr/>
          <a:lstStyle/>
          <a:p>
            <a:endParaRPr lang="en-IN"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95099A3-7179-45A0-AC67-9D1CF67AF0CC}" type="slidenum">
              <a:rPr lang="en-IN" smtClean="0"/>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FDAA8EF-9497-4C8F-B684-AC5FF93CA900}" type="datetime1">
              <a:rPr lang="en-IN" smtClean="0"/>
            </a:fld>
            <a:endParaRPr lang="en-IN" dirty="0"/>
          </a:p>
        </p:txBody>
      </p:sp>
      <p:sp>
        <p:nvSpPr>
          <p:cNvPr id="8" name="Footer Placeholder 7"/>
          <p:cNvSpPr>
            <a:spLocks noGrp="1"/>
          </p:cNvSpPr>
          <p:nvPr>
            <p:ph type="ftr" sz="quarter" idx="11"/>
          </p:nvPr>
        </p:nvSpPr>
        <p:spPr/>
        <p:txBody>
          <a:bodyPr/>
          <a:lstStyle/>
          <a:p>
            <a:endParaRPr lang="en-IN"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95099A3-7179-45A0-AC67-9D1CF67AF0CC}" type="slidenum">
              <a:rPr lang="en-IN" smtClean="0"/>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2A6CEE-F91D-436E-83D8-133171DFCE8E}" type="datetime1">
              <a:rPr lang="en-IN" smtClean="0"/>
            </a:fld>
            <a:endParaRPr lang="en-IN" dirty="0"/>
          </a:p>
        </p:txBody>
      </p:sp>
      <p:sp>
        <p:nvSpPr>
          <p:cNvPr id="4" name="Footer Placeholder 3"/>
          <p:cNvSpPr>
            <a:spLocks noGrp="1"/>
          </p:cNvSpPr>
          <p:nvPr>
            <p:ph type="ftr" sz="quarter" idx="11"/>
          </p:nvPr>
        </p:nvSpPr>
        <p:spPr/>
        <p:txBody>
          <a:bodyPr/>
          <a:lstStyle/>
          <a:p>
            <a:endParaRPr lang="en-IN"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5099A3-7179-45A0-AC67-9D1CF67AF0CC}" type="slidenum">
              <a:rPr lang="en-IN" smtClean="0"/>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FCD4D-295B-4276-9DEE-47CF9DDFBE4B}" type="datetime1">
              <a:rPr lang="en-IN" smtClean="0"/>
            </a:fld>
            <a:endParaRPr lang="en-IN" dirty="0"/>
          </a:p>
        </p:txBody>
      </p:sp>
      <p:sp>
        <p:nvSpPr>
          <p:cNvPr id="3" name="Footer Placeholder 2"/>
          <p:cNvSpPr>
            <a:spLocks noGrp="1"/>
          </p:cNvSpPr>
          <p:nvPr>
            <p:ph type="ftr" sz="quarter" idx="11"/>
          </p:nvPr>
        </p:nvSpPr>
        <p:spPr/>
        <p:txBody>
          <a:bodyPr/>
          <a:lstStyle/>
          <a:p>
            <a:endParaRPr lang="en-IN"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5099A3-7179-45A0-AC67-9D1CF67AF0CC}" type="slidenum">
              <a:rPr lang="en-IN" smtClean="0"/>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F33BE7E-84E2-446B-9EFC-9BE97D1F422C}" type="datetime1">
              <a:rPr lang="en-IN" smtClean="0"/>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5099A3-7179-45A0-AC67-9D1CF67AF0CC}" type="slidenum">
              <a:rPr lang="en-IN" smtClean="0"/>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D0DC38-D5A5-46FE-ABC7-6717A351CFFD}" type="datetime1">
              <a:rPr lang="en-IN" smtClean="0"/>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099A3-7179-45A0-AC67-9D1CF67AF0CC}" type="slidenum">
              <a:rPr lang="en-IN" smtClean="0"/>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70F354F-1470-4CAA-AF3C-7600E7350710}" type="datetime1">
              <a:rPr lang="en-IN" smtClean="0"/>
            </a:fld>
            <a:endParaRPr lang="en-IN"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95099A3-7179-45A0-AC67-9D1CF67AF0CC}" type="slidenum">
              <a:rPr lang="en-IN" smtClean="0"/>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chart" Target="../charts/chart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png"/><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635" y="636270"/>
            <a:ext cx="9743440" cy="1732915"/>
          </a:xfrm>
        </p:spPr>
        <p:txBody>
          <a:bodyPr>
            <a:normAutofit fontScale="90000"/>
          </a:bodyPr>
          <a:lstStyle/>
          <a:p>
            <a:pPr algn="ctr"/>
            <a:r>
              <a:rPr lang="en-US" altLang="en-IN" dirty="0"/>
              <a:t>Study of SNCU </a:t>
            </a:r>
            <a:br>
              <a:rPr lang="en-US" altLang="en-IN" dirty="0"/>
            </a:br>
            <a:r>
              <a:rPr lang="en-US" altLang="en-IN" dirty="0"/>
              <a:t>Community &amp; Facility Follow up</a:t>
            </a:r>
            <a:endParaRPr lang="en-US" altLang="en-IN" dirty="0"/>
          </a:p>
        </p:txBody>
      </p:sp>
      <p:sp>
        <p:nvSpPr>
          <p:cNvPr id="3" name="Subtitle 2"/>
          <p:cNvSpPr>
            <a:spLocks noGrp="1"/>
          </p:cNvSpPr>
          <p:nvPr>
            <p:ph type="subTitle" idx="1"/>
          </p:nvPr>
        </p:nvSpPr>
        <p:spPr>
          <a:xfrm>
            <a:off x="1938338" y="4529729"/>
            <a:ext cx="8915399" cy="1126283"/>
          </a:xfrm>
        </p:spPr>
        <p:txBody>
          <a:bodyPr/>
          <a:lstStyle/>
          <a:p>
            <a:r>
              <a:rPr lang="en-IN" dirty="0"/>
              <a:t>M</a:t>
            </a:r>
            <a:r>
              <a:rPr lang="en-US" altLang="en-IN" dirty="0"/>
              <a:t>r. TANUJ KAUSHIK</a:t>
            </a:r>
            <a:endParaRPr lang="en-US" altLang="en-IN" dirty="0"/>
          </a:p>
          <a:p>
            <a:r>
              <a:rPr lang="en-US" altLang="en-IN" dirty="0"/>
              <a:t>Mentor:- Mrs. Divya Aggarwal</a:t>
            </a:r>
            <a:endParaRPr lang="en-US" altLang="en-IN" dirty="0"/>
          </a:p>
        </p:txBody>
      </p:sp>
      <p:sp>
        <p:nvSpPr>
          <p:cNvPr id="4" name="Slide Number Placeholder 3"/>
          <p:cNvSpPr>
            <a:spLocks noGrp="1"/>
          </p:cNvSpPr>
          <p:nvPr>
            <p:ph type="sldNum" sz="quarter" idx="12"/>
          </p:nvPr>
        </p:nvSpPr>
        <p:spPr>
          <a:xfrm>
            <a:off x="517842" y="4529540"/>
            <a:ext cx="779767" cy="365125"/>
          </a:xfrm>
        </p:spPr>
        <p:txBody>
          <a:bodyPr/>
          <a:lstStyle/>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
        <p:nvSpPr>
          <p:cNvPr id="5" name="Text Box 4"/>
          <p:cNvSpPr txBox="1"/>
          <p:nvPr/>
        </p:nvSpPr>
        <p:spPr>
          <a:xfrm>
            <a:off x="5218430" y="2647315"/>
            <a:ext cx="1755140" cy="645160"/>
          </a:xfrm>
          <a:prstGeom prst="rect">
            <a:avLst/>
          </a:prstGeom>
          <a:noFill/>
        </p:spPr>
        <p:txBody>
          <a:bodyPr wrap="none" rtlCol="0">
            <a:spAutoFit/>
          </a:bodyPr>
          <a:p>
            <a:r>
              <a:rPr lang="en-US" sz="3600" b="1"/>
              <a:t>UNICEF</a:t>
            </a:r>
            <a:endParaRPr lang="en-US" sz="36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848704" y="330105"/>
            <a:ext cx="8911687" cy="1280890"/>
          </a:xfrm>
        </p:spPr>
        <p:txBody>
          <a:bodyPr/>
          <a:p>
            <a:pPr algn="ctr"/>
            <a:r>
              <a:rPr lang="en-IN" b="1" dirty="0">
                <a:sym typeface="+mn-ea"/>
              </a:rPr>
              <a:t>Results</a:t>
            </a:r>
            <a:endParaRPr lang="en-US"/>
          </a:p>
        </p:txBody>
      </p:sp>
      <p:sp>
        <p:nvSpPr>
          <p:cNvPr id="5" name="Slide Number Placeholder 4"/>
          <p:cNvSpPr>
            <a:spLocks noGrp="1"/>
          </p:cNvSpPr>
          <p:nvPr>
            <p:ph type="sldNum" sz="quarter" idx="12"/>
          </p:nvPr>
        </p:nvSpPr>
        <p:spPr/>
        <p:txBody>
          <a:bodyPr/>
          <a:p>
            <a:fld id="{895099A3-7179-45A0-AC67-9D1CF67AF0CC}" type="slidenum">
              <a:rPr lang="en-IN" smtClean="0"/>
            </a:fld>
            <a:endParaRPr lang="en-US" altLang="en-IN" dirty="0" smtClean="0"/>
          </a:p>
        </p:txBody>
      </p:sp>
      <p:graphicFrame>
        <p:nvGraphicFramePr>
          <p:cNvPr id="7" name="Content Placeholder 6"/>
          <p:cNvGraphicFramePr/>
          <p:nvPr>
            <p:ph sz="half" idx="1"/>
          </p:nvPr>
        </p:nvGraphicFramePr>
        <p:xfrm>
          <a:off x="1024890" y="1661160"/>
          <a:ext cx="4972050" cy="3963035"/>
        </p:xfrm>
        <a:graphic>
          <a:graphicData uri="http://schemas.openxmlformats.org/drawingml/2006/chart">
            <c:chart xmlns:c="http://schemas.openxmlformats.org/drawingml/2006/chart" xmlns:r="http://schemas.openxmlformats.org/officeDocument/2006/relationships" r:id="rId1"/>
          </a:graphicData>
        </a:graphic>
      </p:graphicFrame>
      <p:pic>
        <p:nvPicPr>
          <p:cNvPr id="6" name="Picture 5" descr="iihmr-delhi-logo.png"/>
          <p:cNvPicPr>
            <a:picLocks noChangeAspect="1"/>
          </p:cNvPicPr>
          <p:nvPr/>
        </p:nvPicPr>
        <p:blipFill>
          <a:blip r:embed="rId3"/>
          <a:stretch>
            <a:fillRect/>
          </a:stretch>
        </p:blipFill>
        <p:spPr>
          <a:xfrm>
            <a:off x="9032179" y="6344529"/>
            <a:ext cx="3159822" cy="513471"/>
          </a:xfrm>
          <a:prstGeom prst="rect">
            <a:avLst/>
          </a:prstGeom>
        </p:spPr>
      </p:pic>
      <p:graphicFrame>
        <p:nvGraphicFramePr>
          <p:cNvPr id="9" name="Chart 1"/>
          <p:cNvGraphicFramePr/>
          <p:nvPr>
            <p:ph sz="half" idx="2"/>
          </p:nvPr>
        </p:nvGraphicFramePr>
        <p:xfrm>
          <a:off x="6560820" y="1661160"/>
          <a:ext cx="5100320" cy="396303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2039204" y="518700"/>
            <a:ext cx="8911687" cy="1280890"/>
          </a:xfrm>
        </p:spPr>
        <p:txBody>
          <a:bodyPr/>
          <a:p>
            <a:pPr algn="ctr"/>
            <a:r>
              <a:rPr lang="en-US" b="1"/>
              <a:t>Results</a:t>
            </a:r>
            <a:endParaRPr lang="en-US" b="1"/>
          </a:p>
        </p:txBody>
      </p:sp>
      <p:sp>
        <p:nvSpPr>
          <p:cNvPr id="5" name="Slide Number Placeholder 4"/>
          <p:cNvSpPr>
            <a:spLocks noGrp="1"/>
          </p:cNvSpPr>
          <p:nvPr>
            <p:ph type="sldNum" sz="quarter" idx="12"/>
          </p:nvPr>
        </p:nvSpPr>
        <p:spPr>
          <a:xfrm>
            <a:off x="531495" y="788035"/>
            <a:ext cx="869315" cy="365125"/>
          </a:xfrm>
        </p:spPr>
        <p:txBody>
          <a:bodyPr/>
          <a:p>
            <a:r>
              <a:rPr lang="en-US" altLang="en-IN" smtClean="0"/>
              <a:t>11</a:t>
            </a:r>
            <a:endParaRPr lang="en-US" altLang="en-IN" dirty="0" smtClean="0"/>
          </a:p>
        </p:txBody>
      </p:sp>
      <p:graphicFrame>
        <p:nvGraphicFramePr>
          <p:cNvPr id="19" name="Chart 2"/>
          <p:cNvGraphicFramePr/>
          <p:nvPr>
            <p:ph sz="half" idx="1"/>
          </p:nvPr>
        </p:nvGraphicFramePr>
        <p:xfrm>
          <a:off x="1600835" y="1799590"/>
          <a:ext cx="4671695" cy="40208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5" name="Chart 3"/>
          <p:cNvGraphicFramePr/>
          <p:nvPr/>
        </p:nvGraphicFramePr>
        <p:xfrm>
          <a:off x="6767830" y="1799590"/>
          <a:ext cx="4735830" cy="40208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descr="iihmr-delhi-logo.png"/>
          <p:cNvPicPr>
            <a:picLocks noChangeAspect="1"/>
          </p:cNvPicPr>
          <p:nvPr/>
        </p:nvPicPr>
        <p:blipFill>
          <a:blip r:embed="rId3"/>
          <a:stretch>
            <a:fillRect/>
          </a:stretch>
        </p:blipFill>
        <p:spPr>
          <a:xfrm>
            <a:off x="9032179" y="6344529"/>
            <a:ext cx="3159822" cy="5134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704975" y="624205"/>
            <a:ext cx="9799320" cy="1280795"/>
          </a:xfrm>
        </p:spPr>
        <p:txBody>
          <a:bodyPr/>
          <a:p>
            <a:pPr algn="ctr"/>
            <a:r>
              <a:rPr lang="en-US" b="1"/>
              <a:t>Discussion</a:t>
            </a:r>
            <a:endParaRPr lang="en-US" b="1"/>
          </a:p>
        </p:txBody>
      </p:sp>
      <p:sp>
        <p:nvSpPr>
          <p:cNvPr id="3" name="Content Placeholder 2"/>
          <p:cNvSpPr>
            <a:spLocks noGrp="1"/>
          </p:cNvSpPr>
          <p:nvPr>
            <p:ph sz="half" idx="1"/>
          </p:nvPr>
        </p:nvSpPr>
        <p:spPr>
          <a:xfrm>
            <a:off x="2303145" y="1718945"/>
            <a:ext cx="9015730" cy="4705985"/>
          </a:xfrm>
        </p:spPr>
        <p:txBody>
          <a:bodyPr>
            <a:normAutofit lnSpcReduction="10000"/>
          </a:bodyPr>
          <a:p>
            <a:r>
              <a:rPr lang="en-US"/>
              <a:t>21.5% referred to Bhagalpur GMCH or Patna because of lack of vantilator facility in SNCU Purnea.</a:t>
            </a:r>
            <a:endParaRPr lang="en-US"/>
          </a:p>
          <a:p>
            <a:r>
              <a:rPr lang="en-US"/>
              <a:t>Out of 16.6% of deaths took place major population were referred in. </a:t>
            </a:r>
            <a:endParaRPr lang="en-US"/>
          </a:p>
          <a:p>
            <a:r>
              <a:rPr lang="en-US"/>
              <a:t>Population of males were higher in SNCU, because more number of male birth in the district.</a:t>
            </a:r>
            <a:endParaRPr lang="en-US"/>
          </a:p>
          <a:p>
            <a:r>
              <a:rPr lang="en-US"/>
              <a:t>Population of OBC increased rapidily from 2011 to 2022, possible reason for highest number of admission and highest number of deaths.</a:t>
            </a:r>
            <a:endParaRPr lang="en-US"/>
          </a:p>
          <a:p>
            <a:pPr>
              <a:lnSpc>
                <a:spcPct val="120000"/>
              </a:lnSpc>
            </a:pPr>
            <a:r>
              <a:rPr lang="en-US"/>
              <a:t>The growth of community follow up was low in march because of all the trainings scheduled for ASHA workers at financial year end.</a:t>
            </a:r>
            <a:endParaRPr lang="en-US"/>
          </a:p>
          <a:p>
            <a:r>
              <a:rPr lang="en-US"/>
              <a:t>In faciliy follow up, the reason of dip in the month of February can be, that  climate was worse in the month of January, with 5 to 10º C along with heavy rainfall due to western disturbances, which is not suitable for newborns. </a:t>
            </a:r>
            <a:endParaRPr lang="en-US"/>
          </a:p>
        </p:txBody>
      </p:sp>
      <p:sp>
        <p:nvSpPr>
          <p:cNvPr id="5" name="Slide Number Placeholder 4"/>
          <p:cNvSpPr>
            <a:spLocks noGrp="1"/>
          </p:cNvSpPr>
          <p:nvPr>
            <p:ph type="sldNum" sz="quarter" idx="12"/>
          </p:nvPr>
        </p:nvSpPr>
        <p:spPr/>
        <p:txBody>
          <a:bodyPr/>
          <a:p>
            <a:fld id="{895099A3-7179-45A0-AC67-9D1CF67AF0CC}" type="slidenum">
              <a:rPr lang="en-IN" smtClean="0"/>
            </a:fld>
            <a:endParaRPr lang="en-IN" dirty="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63140" y="430530"/>
            <a:ext cx="8911590" cy="1080135"/>
          </a:xfrm>
        </p:spPr>
        <p:txBody>
          <a:bodyPr/>
          <a:p>
            <a:pPr algn="ctr"/>
            <a:r>
              <a:rPr lang="en-IN" b="1" dirty="0">
                <a:sym typeface="+mn-ea"/>
              </a:rPr>
              <a:t>Limitations of the Study</a:t>
            </a:r>
            <a:endParaRPr lang="en-US"/>
          </a:p>
        </p:txBody>
      </p:sp>
      <p:sp>
        <p:nvSpPr>
          <p:cNvPr id="3" name="Content Placeholder 2"/>
          <p:cNvSpPr>
            <a:spLocks noGrp="1"/>
          </p:cNvSpPr>
          <p:nvPr>
            <p:ph sz="half" idx="1"/>
          </p:nvPr>
        </p:nvSpPr>
        <p:spPr>
          <a:xfrm>
            <a:off x="3166110" y="1990090"/>
            <a:ext cx="6833870" cy="3777615"/>
          </a:xfrm>
        </p:spPr>
        <p:txBody>
          <a:bodyPr/>
          <a:p>
            <a:pPr algn="just"/>
            <a:endParaRPr lang="en-US"/>
          </a:p>
          <a:p>
            <a:pPr algn="just"/>
            <a:r>
              <a:rPr lang="en-US"/>
              <a:t>This study only used percentage data rather than actual figures.</a:t>
            </a:r>
            <a:endParaRPr lang="en-US"/>
          </a:p>
          <a:p>
            <a:pPr algn="just"/>
            <a:endParaRPr lang="en-US"/>
          </a:p>
          <a:p>
            <a:pPr algn="just"/>
            <a:r>
              <a:rPr lang="en-US"/>
              <a:t>The study only focused on data of SNCU, purnea from the period of January 2022 to May 2022, therefore no comparison with other studies.</a:t>
            </a:r>
            <a:endParaRPr lang="en-US"/>
          </a:p>
          <a:p>
            <a:pPr marL="0" indent="0" algn="just">
              <a:buNone/>
            </a:pPr>
            <a:endParaRPr lang="en-US"/>
          </a:p>
          <a:p>
            <a:pPr algn="just"/>
            <a:r>
              <a:rPr lang="en-US"/>
              <a:t>During the period of this study the District Hospital is being transferred to Government Medical College and Hospital which indirectly effect the study.</a:t>
            </a:r>
            <a:endParaRPr lang="en-US"/>
          </a:p>
          <a:p>
            <a:pPr algn="just"/>
            <a:endParaRPr lang="en-US"/>
          </a:p>
          <a:p>
            <a:pPr algn="just"/>
            <a:endParaRPr lang="en-US"/>
          </a:p>
        </p:txBody>
      </p:sp>
      <p:sp>
        <p:nvSpPr>
          <p:cNvPr id="5" name="Slide Number Placeholder 4"/>
          <p:cNvSpPr>
            <a:spLocks noGrp="1"/>
          </p:cNvSpPr>
          <p:nvPr>
            <p:ph type="sldNum" sz="quarter" idx="12"/>
          </p:nvPr>
        </p:nvSpPr>
        <p:spPr>
          <a:xfrm>
            <a:off x="417830" y="788035"/>
            <a:ext cx="893445" cy="365125"/>
          </a:xfrm>
        </p:spPr>
        <p:txBody>
          <a:bodyPr/>
          <a:p>
            <a:r>
              <a:rPr lang="en-US" altLang="en-IN" smtClean="0"/>
              <a:t>13</a:t>
            </a:r>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06209" y="438055"/>
            <a:ext cx="8911687" cy="1280890"/>
          </a:xfrm>
        </p:spPr>
        <p:txBody>
          <a:bodyPr/>
          <a:p>
            <a:pPr algn="ctr"/>
            <a:r>
              <a:rPr lang="en-US" b="1"/>
              <a:t>Conclusion</a:t>
            </a:r>
            <a:endParaRPr lang="en-US" b="1"/>
          </a:p>
        </p:txBody>
      </p:sp>
      <p:sp>
        <p:nvSpPr>
          <p:cNvPr id="3" name="Content Placeholder 2"/>
          <p:cNvSpPr>
            <a:spLocks noGrp="1"/>
          </p:cNvSpPr>
          <p:nvPr>
            <p:ph sz="half" idx="1"/>
          </p:nvPr>
        </p:nvSpPr>
        <p:spPr>
          <a:xfrm>
            <a:off x="1614805" y="1962150"/>
            <a:ext cx="9696450" cy="4220210"/>
          </a:xfrm>
        </p:spPr>
        <p:txBody>
          <a:bodyPr>
            <a:normAutofit/>
          </a:bodyPr>
          <a:p>
            <a:pPr marL="0" indent="0" algn="just">
              <a:buNone/>
            </a:pPr>
            <a:r>
              <a:rPr lang="en-US"/>
              <a:t>The study was conducted in SNCU, of Government Medical College and Hospital, at Purnea Bihar from January 2022 to May 2022. It was observed that the outcome during the period was 60.3 % of population was treated and discharged from SNCU , 21.5 % of population were referred to higher facilities, 16.6 % of Child Death cases and 0.6 % of population opted for LAMA . The study also stated that even though number of males were admitted more, but percentage of female deaths were more. The population of OBC category were highest in the SNCU and on the basis of age, less than 1 day of age population were highest. Community follow ups of the discharged children has to be done on day 1,3,7,14,21 and 28 by ASHA worker and this was monitored by SNCU. The constant improvement can be seen through out the year of 2022 in Community Follow ups and average was above 50%. Facility follow ups are clinical check up of patients on Day 8 after discharged followed by 1 month, 3 months, 6 months and 1 year. In purnea due to various reasons this data was below 20% throughout the year, and need improvements.</a:t>
            </a:r>
            <a:endParaRPr lang="en-US"/>
          </a:p>
        </p:txBody>
      </p:sp>
      <p:sp>
        <p:nvSpPr>
          <p:cNvPr id="5" name="Slide Number Placeholder 4"/>
          <p:cNvSpPr>
            <a:spLocks noGrp="1"/>
          </p:cNvSpPr>
          <p:nvPr>
            <p:ph type="sldNum" sz="quarter" idx="12"/>
          </p:nvPr>
        </p:nvSpPr>
        <p:spPr>
          <a:xfrm>
            <a:off x="417830" y="788035"/>
            <a:ext cx="893445" cy="365125"/>
          </a:xfrm>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06209" y="509175"/>
            <a:ext cx="8911687" cy="1280890"/>
          </a:xfrm>
        </p:spPr>
        <p:txBody>
          <a:bodyPr/>
          <a:p>
            <a:pPr algn="ctr"/>
            <a:r>
              <a:rPr lang="en-IN" b="1" dirty="0">
                <a:sym typeface="+mn-ea"/>
              </a:rPr>
              <a:t>References</a:t>
            </a:r>
            <a:endParaRPr lang="en-US"/>
          </a:p>
        </p:txBody>
      </p:sp>
      <p:sp>
        <p:nvSpPr>
          <p:cNvPr id="3" name="Content Placeholder 2"/>
          <p:cNvSpPr>
            <a:spLocks noGrp="1"/>
          </p:cNvSpPr>
          <p:nvPr>
            <p:ph sz="half" idx="1"/>
          </p:nvPr>
        </p:nvSpPr>
        <p:spPr>
          <a:xfrm>
            <a:off x="2006600" y="1675130"/>
            <a:ext cx="9110980" cy="4364355"/>
          </a:xfrm>
        </p:spPr>
        <p:txBody>
          <a:bodyPr>
            <a:normAutofit fontScale="80000"/>
          </a:bodyPr>
          <a:p>
            <a:pPr algn="just"/>
            <a:r>
              <a:rPr lang="en-US"/>
              <a:t>Kumar H, Khanna R, Alwadhi V, Bhat AA, Neogi SB, Choudhry P, Saboth PK, Khera A. Catalytic Support for Improving Clinical Care in Special Newborn Care Units (SNCU) Through Composite SNCU Quality of Care Index (SQCI). Indian Pediatr. 2021 Apr 15;58(4):338-344. PMID: 33883309.</a:t>
            </a:r>
            <a:endParaRPr lang="en-US"/>
          </a:p>
          <a:p>
            <a:pPr algn="just"/>
            <a:r>
              <a:rPr lang="en-US"/>
              <a:t>Kumar H, Bhat A, Alwadhi V, Maria A, Khanna R, Neogi SB, Khera A. An Assessment of Implementation of Family Participatory Care in Special Newborn Care Units in Three States of India. Indian Pediatr. 2021 Apr 15;58(4):349-353. Epub 2021 Jan 2. PMID: 33408278.</a:t>
            </a:r>
            <a:endParaRPr lang="en-US"/>
          </a:p>
          <a:p>
            <a:pPr algn="just"/>
            <a:r>
              <a:rPr lang="en-US"/>
              <a:t>Saboth Md PK, Sarin PhD E, Alwadhi Md V, et al. Addressing Quality of Care in Pediatric Units using a Digital Tool: Implementation Experience from 18 SNCU of India. J Trop Pediatr. 2021;67(1):fmab005. doi:10.1093/tropej/fmab005</a:t>
            </a:r>
            <a:endParaRPr lang="en-US"/>
          </a:p>
          <a:p>
            <a:pPr algn="just"/>
            <a:r>
              <a:rPr lang="en-US"/>
              <a:t>Sen A, Mahalanabis D, Singh AK, Som TK, Bandyopadhyay S. Impact of a district level sick newborn care unit on neonatal mortality rate: 2-year follow-up. J Perinatol. 2009 Feb;29(2):150-5. doi: 10.1038/jp.2008.177. Epub 2008 Oct 23. PMID: 18946480.</a:t>
            </a:r>
            <a:endParaRPr lang="en-US"/>
          </a:p>
          <a:p>
            <a:pPr algn="just"/>
            <a:r>
              <a:rPr lang="en-US"/>
              <a:t>Sulthana, S.A. Sardar, et al. "Study of the morbidity pattern in the special new born care unit (SNCU) at a tertiary care teaching Hospital in Kurnool District, Andhra Pradesh, India." Journal of Evolution of Medical and Dental Sciences, vol. 4, no. 52, 29 June 2015, pp. 8999+. Gale OneFile: Health and Medicine,</a:t>
            </a:r>
            <a:endParaRPr lang="en-US"/>
          </a:p>
          <a:p>
            <a:pPr algn="just"/>
            <a:endParaRPr lang="en-US"/>
          </a:p>
        </p:txBody>
      </p:sp>
      <p:sp>
        <p:nvSpPr>
          <p:cNvPr id="5" name="Slide Number Placeholder 4"/>
          <p:cNvSpPr>
            <a:spLocks noGrp="1"/>
          </p:cNvSpPr>
          <p:nvPr>
            <p:ph type="sldNum" sz="quarter" idx="12"/>
          </p:nvPr>
        </p:nvSpPr>
        <p:spPr>
          <a:xfrm>
            <a:off x="360045" y="788035"/>
            <a:ext cx="951230" cy="365125"/>
          </a:xfrm>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20459" y="1583595"/>
            <a:ext cx="8911687" cy="1280890"/>
          </a:xfrm>
        </p:spPr>
        <p:txBody>
          <a:bodyPr/>
          <a:p>
            <a:pPr algn="ctr"/>
            <a:r>
              <a:rPr lang="en-IN" b="1" dirty="0">
                <a:sym typeface="+mn-ea"/>
              </a:rPr>
              <a:t>Thank You</a:t>
            </a:r>
            <a:endParaRPr lang="en-US" b="1"/>
          </a:p>
        </p:txBody>
      </p:sp>
      <p:sp>
        <p:nvSpPr>
          <p:cNvPr id="3" name="Content Placeholder 2"/>
          <p:cNvSpPr>
            <a:spLocks noGrp="1"/>
          </p:cNvSpPr>
          <p:nvPr>
            <p:ph sz="half" idx="1"/>
          </p:nvPr>
        </p:nvSpPr>
        <p:spPr>
          <a:xfrm>
            <a:off x="4349750" y="3450590"/>
            <a:ext cx="4313555" cy="2188210"/>
          </a:xfrm>
        </p:spPr>
        <p:txBody>
          <a:bodyPr/>
          <a:p>
            <a:pPr marL="0" indent="0" algn="ctr">
              <a:buNone/>
            </a:pPr>
            <a:r>
              <a:rPr lang="en-US"/>
              <a:t>Any Questions?</a:t>
            </a:r>
            <a:endParaRPr lang="en-US"/>
          </a:p>
        </p:txBody>
      </p:sp>
      <p:sp>
        <p:nvSpPr>
          <p:cNvPr id="5" name="Slide Number Placeholder 4"/>
          <p:cNvSpPr>
            <a:spLocks noGrp="1"/>
          </p:cNvSpPr>
          <p:nvPr>
            <p:ph type="sldNum" sz="quarter" idx="12"/>
          </p:nvPr>
        </p:nvSpPr>
        <p:spPr>
          <a:xfrm>
            <a:off x="374650" y="788035"/>
            <a:ext cx="936625" cy="365125"/>
          </a:xfrm>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92569" y="523780"/>
            <a:ext cx="8911687" cy="1280890"/>
          </a:xfrm>
        </p:spPr>
        <p:txBody>
          <a:bodyPr>
            <a:normAutofit fontScale="90000"/>
          </a:bodyPr>
          <a:p>
            <a:pPr algn="ctr"/>
            <a:r>
              <a:rPr lang="en-IN" b="1" dirty="0">
                <a:sym typeface="+mn-ea"/>
              </a:rPr>
              <a:t>Suggestions to the Organization where the Study was Conducted </a:t>
            </a:r>
            <a:br>
              <a:rPr lang="en-IN" b="1" dirty="0"/>
            </a:br>
            <a:endParaRPr lang="en-US"/>
          </a:p>
        </p:txBody>
      </p:sp>
      <p:sp>
        <p:nvSpPr>
          <p:cNvPr id="3" name="Content Placeholder 2"/>
          <p:cNvSpPr>
            <a:spLocks noGrp="1"/>
          </p:cNvSpPr>
          <p:nvPr>
            <p:ph sz="half" idx="1"/>
          </p:nvPr>
        </p:nvSpPr>
        <p:spPr>
          <a:xfrm>
            <a:off x="2774950" y="2405380"/>
            <a:ext cx="8737600" cy="3777615"/>
          </a:xfrm>
        </p:spPr>
        <p:txBody>
          <a:bodyPr/>
          <a:p>
            <a:r>
              <a:rPr lang="en-US"/>
              <a:t>Increase HR in SNCU</a:t>
            </a:r>
            <a:endParaRPr lang="en-US"/>
          </a:p>
          <a:p>
            <a:pPr marL="0" indent="0">
              <a:buNone/>
            </a:pPr>
            <a:endParaRPr lang="en-US"/>
          </a:p>
          <a:p>
            <a:r>
              <a:rPr lang="en-US"/>
              <a:t>Indent at least 2 ventilators for SNCU, Purnea.</a:t>
            </a:r>
            <a:endParaRPr lang="en-US"/>
          </a:p>
          <a:p>
            <a:pPr marL="0" indent="0">
              <a:buNone/>
            </a:pPr>
            <a:endParaRPr lang="en-US"/>
          </a:p>
          <a:p>
            <a:r>
              <a:rPr lang="en-US"/>
              <a:t>Improvise management for facility follow ups.</a:t>
            </a:r>
            <a:endParaRPr lang="en-US"/>
          </a:p>
          <a:p>
            <a:pPr marL="0" indent="0">
              <a:buNone/>
            </a:pPr>
            <a:endParaRPr lang="en-US"/>
          </a:p>
          <a:p>
            <a:r>
              <a:rPr lang="en-US"/>
              <a:t>Improvise monitoring of ASHA workers for community follow up.</a:t>
            </a:r>
            <a:endParaRPr lang="en-US"/>
          </a:p>
        </p:txBody>
      </p:sp>
      <p:sp>
        <p:nvSpPr>
          <p:cNvPr id="5" name="Slide Number Placeholder 4"/>
          <p:cNvSpPr>
            <a:spLocks noGrp="1"/>
          </p:cNvSpPr>
          <p:nvPr>
            <p:ph type="sldNum" sz="quarter" idx="12"/>
          </p:nvPr>
        </p:nvSpPr>
        <p:spPr>
          <a:xfrm>
            <a:off x="403860" y="788035"/>
            <a:ext cx="907415" cy="365125"/>
          </a:xfrm>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34784" y="330105"/>
            <a:ext cx="8911687" cy="1280890"/>
          </a:xfrm>
        </p:spPr>
        <p:txBody>
          <a:bodyPr/>
          <a:p>
            <a:pPr algn="ctr"/>
            <a:r>
              <a:rPr lang="en-IN" b="1" dirty="0">
                <a:sym typeface="+mn-ea"/>
              </a:rPr>
              <a:t>Dissertation Experiences</a:t>
            </a:r>
            <a:endParaRPr lang="en-US"/>
          </a:p>
        </p:txBody>
      </p:sp>
      <p:sp>
        <p:nvSpPr>
          <p:cNvPr id="3" name="Content Placeholder 2"/>
          <p:cNvSpPr>
            <a:spLocks noGrp="1"/>
          </p:cNvSpPr>
          <p:nvPr>
            <p:ph sz="half" idx="1"/>
          </p:nvPr>
        </p:nvSpPr>
        <p:spPr>
          <a:xfrm>
            <a:off x="2331720" y="1790065"/>
            <a:ext cx="4570730" cy="4292600"/>
          </a:xfrm>
        </p:spPr>
        <p:txBody>
          <a:bodyPr>
            <a:normAutofit fontScale="90000" lnSpcReduction="10000"/>
          </a:bodyPr>
          <a:p>
            <a:r>
              <a:rPr lang="en-US"/>
              <a:t>Preperation of LaQshya, Kayakalp, NQAS certification. </a:t>
            </a:r>
            <a:endParaRPr lang="en-US"/>
          </a:p>
          <a:p>
            <a:r>
              <a:rPr lang="en-US"/>
              <a:t>Monitoring, reporting, identifying gaps, and working on action plans of government health facilities (including SNCU, GMCH, PHCs, CHCs, FRUs, SHD, APHCs and UPHCs) with </a:t>
            </a:r>
            <a:endParaRPr lang="en-US"/>
          </a:p>
          <a:p>
            <a:r>
              <a:rPr lang="en-US"/>
              <a:t>Monitoring and reporting of NBCC, PMSMA, HMIS, CDR, MDR, HBYC, HBNC, WASH, Community and Facility followups. </a:t>
            </a:r>
            <a:endParaRPr lang="en-US"/>
          </a:p>
          <a:p>
            <a:r>
              <a:rPr lang="en-US"/>
              <a:t>Facilitate various UNICEF and Govt. Of India training programs for healthcare workers. </a:t>
            </a:r>
            <a:endParaRPr lang="en-US"/>
          </a:p>
          <a:p>
            <a:r>
              <a:rPr lang="en-US"/>
              <a:t>Assist and reporting of district, state, national and international team visits by UNICEF and other government bodies.</a:t>
            </a:r>
            <a:endParaRPr lang="en-US"/>
          </a:p>
        </p:txBody>
      </p:sp>
      <p:sp>
        <p:nvSpPr>
          <p:cNvPr id="4" name="Content Placeholder 3"/>
          <p:cNvSpPr>
            <a:spLocks noGrp="1"/>
          </p:cNvSpPr>
          <p:nvPr>
            <p:ph sz="half" idx="2"/>
          </p:nvPr>
        </p:nvSpPr>
        <p:spPr>
          <a:xfrm>
            <a:off x="7190740" y="1790065"/>
            <a:ext cx="4313555" cy="4113530"/>
          </a:xfrm>
        </p:spPr>
        <p:txBody>
          <a:bodyPr/>
          <a:p>
            <a:r>
              <a:rPr lang="en-US"/>
              <a:t>I learnet how to be a team player.</a:t>
            </a:r>
            <a:endParaRPr lang="en-US"/>
          </a:p>
          <a:p>
            <a:r>
              <a:rPr lang="en-US"/>
              <a:t>I gained experince how to handle complicated things and how to get things done in government facilities.</a:t>
            </a:r>
            <a:endParaRPr lang="en-US"/>
          </a:p>
          <a:p>
            <a:r>
              <a:rPr lang="en-US"/>
              <a:t>I have learnt multitaskg and time management.</a:t>
            </a:r>
            <a:endParaRPr lang="en-US"/>
          </a:p>
          <a:p>
            <a:r>
              <a:rPr lang="en-US"/>
              <a:t>I have sharpen my skills of problem solving abilities.</a:t>
            </a:r>
            <a:endParaRPr lang="en-US"/>
          </a:p>
          <a:p>
            <a:r>
              <a:rPr lang="en-US"/>
              <a:t>The most important I have learnt how to be adaptable in any environment.</a:t>
            </a:r>
            <a:endParaRPr lang="en-US"/>
          </a:p>
        </p:txBody>
      </p:sp>
      <p:sp>
        <p:nvSpPr>
          <p:cNvPr id="5" name="Slide Number Placeholder 4"/>
          <p:cNvSpPr>
            <a:spLocks noGrp="1"/>
          </p:cNvSpPr>
          <p:nvPr>
            <p:ph type="sldNum" sz="quarter" idx="12"/>
          </p:nvPr>
        </p:nvSpPr>
        <p:spPr>
          <a:xfrm>
            <a:off x="389255" y="788035"/>
            <a:ext cx="922020" cy="365125"/>
          </a:xfrm>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06844" y="330105"/>
            <a:ext cx="8911687" cy="1280890"/>
          </a:xfrm>
        </p:spPr>
        <p:txBody>
          <a:bodyPr/>
          <a:p>
            <a:pPr algn="ctr"/>
            <a:r>
              <a:rPr lang="en-IN" b="1" dirty="0">
                <a:sym typeface="+mn-ea"/>
              </a:rPr>
              <a:t>Pictorial Journey</a:t>
            </a:r>
            <a:endParaRPr lang="en-US"/>
          </a:p>
        </p:txBody>
      </p:sp>
      <p:pic>
        <p:nvPicPr>
          <p:cNvPr id="6" name="Content Placeholder 5" descr="WhatsApp Image 2022-06-17 at 11.49.07 PM"/>
          <p:cNvPicPr>
            <a:picLocks noChangeAspect="1"/>
          </p:cNvPicPr>
          <p:nvPr>
            <p:ph sz="half" idx="1"/>
          </p:nvPr>
        </p:nvPicPr>
        <p:blipFill>
          <a:blip r:embed="rId1"/>
          <a:srcRect b="18488"/>
          <a:stretch>
            <a:fillRect/>
          </a:stretch>
        </p:blipFill>
        <p:spPr>
          <a:xfrm>
            <a:off x="2206625" y="1558925"/>
            <a:ext cx="2787015" cy="4039870"/>
          </a:xfrm>
          <a:prstGeom prst="rect">
            <a:avLst/>
          </a:prstGeom>
        </p:spPr>
      </p:pic>
      <p:pic>
        <p:nvPicPr>
          <p:cNvPr id="7" name="Content Placeholder 6" descr="WhatsApp Image 2022-06-17 at 11.50.02 PM"/>
          <p:cNvPicPr>
            <a:picLocks noChangeAspect="1"/>
          </p:cNvPicPr>
          <p:nvPr>
            <p:ph sz="half" idx="2"/>
          </p:nvPr>
        </p:nvPicPr>
        <p:blipFill>
          <a:blip r:embed="rId2"/>
          <a:srcRect l="14035" r="22329"/>
          <a:stretch>
            <a:fillRect/>
          </a:stretch>
        </p:blipFill>
        <p:spPr>
          <a:xfrm>
            <a:off x="6351270" y="1604645"/>
            <a:ext cx="4465955" cy="3948430"/>
          </a:xfrm>
          <a:prstGeom prst="rect">
            <a:avLst/>
          </a:prstGeom>
        </p:spPr>
      </p:pic>
      <p:sp>
        <p:nvSpPr>
          <p:cNvPr id="5" name="Slide Number Placeholder 4"/>
          <p:cNvSpPr>
            <a:spLocks noGrp="1"/>
          </p:cNvSpPr>
          <p:nvPr>
            <p:ph type="sldNum" sz="quarter" idx="12"/>
          </p:nvPr>
        </p:nvSpPr>
        <p:spPr>
          <a:xfrm>
            <a:off x="389255" y="788035"/>
            <a:ext cx="922020" cy="365125"/>
          </a:xfrm>
        </p:spPr>
        <p:txBody>
          <a:bodyPr/>
          <a:p>
            <a:r>
              <a:rPr lang="en-US" altLang="en-IN" smtClean="0"/>
              <a:t>19</a:t>
            </a:r>
            <a:endParaRPr lang="en-US" altLang="en-IN" dirty="0" smtClean="0"/>
          </a:p>
        </p:txBody>
      </p:sp>
      <p:sp>
        <p:nvSpPr>
          <p:cNvPr id="8" name="Text Box 7"/>
          <p:cNvSpPr txBox="1"/>
          <p:nvPr/>
        </p:nvSpPr>
        <p:spPr>
          <a:xfrm>
            <a:off x="1839595" y="5713730"/>
            <a:ext cx="3710940" cy="368300"/>
          </a:xfrm>
          <a:prstGeom prst="rect">
            <a:avLst/>
          </a:prstGeom>
          <a:noFill/>
        </p:spPr>
        <p:txBody>
          <a:bodyPr wrap="none" rtlCol="0">
            <a:spAutoFit/>
          </a:bodyPr>
          <a:p>
            <a:r>
              <a:rPr lang="en-US"/>
              <a:t>HBNC and HBYC monitoring visit</a:t>
            </a:r>
            <a:endParaRPr lang="en-US"/>
          </a:p>
        </p:txBody>
      </p:sp>
      <p:sp>
        <p:nvSpPr>
          <p:cNvPr id="9" name="Text Box 8"/>
          <p:cNvSpPr txBox="1"/>
          <p:nvPr/>
        </p:nvSpPr>
        <p:spPr>
          <a:xfrm>
            <a:off x="6351270" y="5713730"/>
            <a:ext cx="4535805" cy="368300"/>
          </a:xfrm>
          <a:prstGeom prst="rect">
            <a:avLst/>
          </a:prstGeom>
          <a:noFill/>
        </p:spPr>
        <p:txBody>
          <a:bodyPr wrap="none" rtlCol="0">
            <a:spAutoFit/>
          </a:bodyPr>
          <a:p>
            <a:r>
              <a:rPr lang="en-US"/>
              <a:t>PMSMA Monitoring and Records review</a:t>
            </a:r>
            <a:endParaRPr lang="en-US"/>
          </a:p>
        </p:txBody>
      </p:sp>
      <p:pic>
        <p:nvPicPr>
          <p:cNvPr id="10" name="Picture 9" descr="iihmr-delhi-logo.png"/>
          <p:cNvPicPr>
            <a:picLocks noChangeAspect="1"/>
          </p:cNvPicPr>
          <p:nvPr/>
        </p:nvPicPr>
        <p:blipFill>
          <a:blip r:embed="rId3"/>
          <a:stretch>
            <a:fillRect/>
          </a:stretch>
        </p:blipFill>
        <p:spPr>
          <a:xfrm>
            <a:off x="9032179" y="6344529"/>
            <a:ext cx="3159822" cy="5134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b="1"/>
              <a:t>APPROVAL</a:t>
            </a:r>
            <a:endParaRPr lang="en-US" b="1"/>
          </a:p>
        </p:txBody>
      </p:sp>
      <p:pic>
        <p:nvPicPr>
          <p:cNvPr id="5" name="Content Placeholder 4" descr="Capture"/>
          <p:cNvPicPr>
            <a:picLocks noChangeAspect="1"/>
          </p:cNvPicPr>
          <p:nvPr>
            <p:ph sz="half" idx="1"/>
          </p:nvPr>
        </p:nvPicPr>
        <p:blipFill>
          <a:blip r:embed="rId1"/>
          <a:stretch>
            <a:fillRect/>
          </a:stretch>
        </p:blipFill>
        <p:spPr>
          <a:xfrm>
            <a:off x="3404870" y="1153160"/>
            <a:ext cx="6443345" cy="4790440"/>
          </a:xfrm>
          <a:prstGeom prst="rect">
            <a:avLst/>
          </a:prstGeom>
        </p:spPr>
      </p:pic>
      <p:sp>
        <p:nvSpPr>
          <p:cNvPr id="4" name="Slide Number Placeholder 3"/>
          <p:cNvSpPr>
            <a:spLocks noGrp="1"/>
          </p:cNvSpPr>
          <p:nvPr>
            <p:ph type="sldNum" sz="quarter" idx="12"/>
          </p:nvPr>
        </p:nvSpPr>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2"/>
          <a:stretch>
            <a:fillRect/>
          </a:stretch>
        </p:blipFill>
        <p:spPr>
          <a:xfrm>
            <a:off x="9032179" y="6344529"/>
            <a:ext cx="3159822" cy="513471"/>
          </a:xfrm>
          <a:prstGeom prst="rect">
            <a:avLst/>
          </a:prstGeom>
        </p:spPr>
      </p:pic>
      <p:pic>
        <p:nvPicPr>
          <p:cNvPr id="7" name="Content Placeholder 6" descr="check-mark-tick-vector-graphic-21"/>
          <p:cNvPicPr>
            <a:picLocks noChangeAspect="1"/>
          </p:cNvPicPr>
          <p:nvPr>
            <p:ph sz="half" idx="2"/>
          </p:nvPr>
        </p:nvPicPr>
        <p:blipFill>
          <a:blip r:embed="rId3"/>
          <a:stretch>
            <a:fillRect/>
          </a:stretch>
        </p:blipFill>
        <p:spPr>
          <a:xfrm>
            <a:off x="9569450" y="4687570"/>
            <a:ext cx="895350" cy="8794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26809" y="194215"/>
            <a:ext cx="8911687" cy="1280890"/>
          </a:xfrm>
        </p:spPr>
        <p:txBody>
          <a:bodyPr/>
          <a:p>
            <a:pPr algn="ctr"/>
            <a:r>
              <a:rPr lang="en-IN" b="1" dirty="0">
                <a:sym typeface="+mn-ea"/>
              </a:rPr>
              <a:t>Pictorial Journey</a:t>
            </a:r>
            <a:endParaRPr lang="en-US"/>
          </a:p>
        </p:txBody>
      </p:sp>
      <p:pic>
        <p:nvPicPr>
          <p:cNvPr id="6" name="Content Placeholder 5" descr="2e85babc-6d43-4ac3-830e-192d3dd98f4f"/>
          <p:cNvPicPr>
            <a:picLocks noChangeAspect="1"/>
          </p:cNvPicPr>
          <p:nvPr>
            <p:ph sz="half" idx="1"/>
          </p:nvPr>
        </p:nvPicPr>
        <p:blipFill>
          <a:blip r:embed="rId1"/>
          <a:stretch>
            <a:fillRect/>
          </a:stretch>
        </p:blipFill>
        <p:spPr>
          <a:xfrm>
            <a:off x="3308985" y="1153160"/>
            <a:ext cx="5573395" cy="2576195"/>
          </a:xfrm>
          <a:prstGeom prst="rect">
            <a:avLst/>
          </a:prstGeom>
        </p:spPr>
      </p:pic>
      <p:sp>
        <p:nvSpPr>
          <p:cNvPr id="5" name="Slide Number Placeholder 4"/>
          <p:cNvSpPr>
            <a:spLocks noGrp="1"/>
          </p:cNvSpPr>
          <p:nvPr>
            <p:ph type="sldNum" sz="quarter" idx="12"/>
          </p:nvPr>
        </p:nvSpPr>
        <p:spPr>
          <a:xfrm>
            <a:off x="389255" y="788035"/>
            <a:ext cx="922020" cy="365125"/>
          </a:xfrm>
        </p:spPr>
        <p:txBody>
          <a:bodyPr/>
          <a:p>
            <a:r>
              <a:rPr lang="en-US" altLang="en-IN" smtClean="0"/>
              <a:t>20</a:t>
            </a:r>
            <a:endParaRPr lang="en-US" altLang="en-IN" dirty="0" smtClean="0"/>
          </a:p>
        </p:txBody>
      </p:sp>
      <p:sp>
        <p:nvSpPr>
          <p:cNvPr id="8" name="Text Box 7"/>
          <p:cNvSpPr txBox="1"/>
          <p:nvPr/>
        </p:nvSpPr>
        <p:spPr>
          <a:xfrm>
            <a:off x="4286885" y="3799205"/>
            <a:ext cx="4191000" cy="368300"/>
          </a:xfrm>
          <a:prstGeom prst="rect">
            <a:avLst/>
          </a:prstGeom>
          <a:noFill/>
        </p:spPr>
        <p:txBody>
          <a:bodyPr wrap="none" rtlCol="0">
            <a:spAutoFit/>
          </a:bodyPr>
          <a:p>
            <a:r>
              <a:rPr lang="en-US"/>
              <a:t>On the day of LaQshya Certification</a:t>
            </a:r>
            <a:endParaRPr lang="en-US"/>
          </a:p>
        </p:txBody>
      </p:sp>
      <p:pic>
        <p:nvPicPr>
          <p:cNvPr id="9" name="Content Placeholder 8" descr="0d5edf93-9ae3-4e0c-b84c-6caf11d7c8f8"/>
          <p:cNvPicPr>
            <a:picLocks noChangeAspect="1"/>
          </p:cNvPicPr>
          <p:nvPr>
            <p:ph sz="half" idx="2"/>
          </p:nvPr>
        </p:nvPicPr>
        <p:blipFill>
          <a:blip r:embed="rId2"/>
          <a:stretch>
            <a:fillRect/>
          </a:stretch>
        </p:blipFill>
        <p:spPr>
          <a:xfrm>
            <a:off x="6795135" y="4237355"/>
            <a:ext cx="1682750" cy="2002155"/>
          </a:xfrm>
          <a:prstGeom prst="rect">
            <a:avLst/>
          </a:prstGeom>
        </p:spPr>
      </p:pic>
      <p:pic>
        <p:nvPicPr>
          <p:cNvPr id="10" name="Picture 9" descr="WhatsApp Image 2022-06-17 at 11.58.02 PM (1)"/>
          <p:cNvPicPr>
            <a:picLocks noChangeAspect="1"/>
          </p:cNvPicPr>
          <p:nvPr/>
        </p:nvPicPr>
        <p:blipFill>
          <a:blip r:embed="rId3"/>
          <a:stretch>
            <a:fillRect/>
          </a:stretch>
        </p:blipFill>
        <p:spPr>
          <a:xfrm>
            <a:off x="531495" y="3729355"/>
            <a:ext cx="1123315" cy="3079115"/>
          </a:xfrm>
          <a:prstGeom prst="rect">
            <a:avLst/>
          </a:prstGeom>
        </p:spPr>
      </p:pic>
      <p:pic>
        <p:nvPicPr>
          <p:cNvPr id="11" name="Picture 10" descr="WhatsApp Image 2022-06-17 at 11.58.02 PM"/>
          <p:cNvPicPr>
            <a:picLocks noChangeAspect="1"/>
          </p:cNvPicPr>
          <p:nvPr/>
        </p:nvPicPr>
        <p:blipFill>
          <a:blip r:embed="rId4"/>
          <a:stretch>
            <a:fillRect/>
          </a:stretch>
        </p:blipFill>
        <p:spPr>
          <a:xfrm>
            <a:off x="1916430" y="4237355"/>
            <a:ext cx="4617085" cy="2068830"/>
          </a:xfrm>
          <a:prstGeom prst="rect">
            <a:avLst/>
          </a:prstGeom>
        </p:spPr>
      </p:pic>
      <p:pic>
        <p:nvPicPr>
          <p:cNvPr id="12" name="Picture 11" descr="WhatsApp Image 2022-06-17 at 11.58.03 PM"/>
          <p:cNvPicPr>
            <a:picLocks noChangeAspect="1"/>
          </p:cNvPicPr>
          <p:nvPr/>
        </p:nvPicPr>
        <p:blipFill>
          <a:blip r:embed="rId5"/>
          <a:stretch>
            <a:fillRect/>
          </a:stretch>
        </p:blipFill>
        <p:spPr>
          <a:xfrm>
            <a:off x="8665845" y="4684395"/>
            <a:ext cx="3078480" cy="1423670"/>
          </a:xfrm>
          <a:prstGeom prst="rect">
            <a:avLst/>
          </a:prstGeom>
        </p:spPr>
      </p:pic>
      <p:sp>
        <p:nvSpPr>
          <p:cNvPr id="13" name="Text Box 12"/>
          <p:cNvSpPr txBox="1"/>
          <p:nvPr/>
        </p:nvSpPr>
        <p:spPr>
          <a:xfrm>
            <a:off x="5106035" y="6309360"/>
            <a:ext cx="2233930" cy="368300"/>
          </a:xfrm>
          <a:prstGeom prst="rect">
            <a:avLst/>
          </a:prstGeom>
          <a:noFill/>
        </p:spPr>
        <p:txBody>
          <a:bodyPr wrap="square" rtlCol="0">
            <a:spAutoFit/>
          </a:bodyPr>
          <a:p>
            <a:pPr algn="ctr"/>
            <a:r>
              <a:rPr lang="en-US"/>
              <a:t>Media Coverage</a:t>
            </a:r>
            <a:endParaRPr lang="en-US"/>
          </a:p>
        </p:txBody>
      </p:sp>
      <p:pic>
        <p:nvPicPr>
          <p:cNvPr id="14" name="Picture 13" descr="iihmr-delhi-logo.png"/>
          <p:cNvPicPr>
            <a:picLocks noChangeAspect="1"/>
          </p:cNvPicPr>
          <p:nvPr/>
        </p:nvPicPr>
        <p:blipFill>
          <a:blip r:embed="rId6"/>
          <a:stretch>
            <a:fillRect/>
          </a:stretch>
        </p:blipFill>
        <p:spPr>
          <a:xfrm>
            <a:off x="9032179" y="6344529"/>
            <a:ext cx="3159822" cy="5134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32244" y="624110"/>
            <a:ext cx="8911687" cy="1280890"/>
          </a:xfrm>
        </p:spPr>
        <p:txBody>
          <a:bodyPr/>
          <a:p>
            <a:pPr algn="ctr"/>
            <a:r>
              <a:rPr lang="en-IN" b="1" dirty="0">
                <a:sym typeface="+mn-ea"/>
              </a:rPr>
              <a:t>Introduction </a:t>
            </a:r>
            <a:endParaRPr lang="en-US" altLang="en-IN" b="1" dirty="0">
              <a:sym typeface="+mn-ea"/>
            </a:endParaRPr>
          </a:p>
        </p:txBody>
      </p:sp>
      <p:sp>
        <p:nvSpPr>
          <p:cNvPr id="3" name="Content Placeholder 2"/>
          <p:cNvSpPr>
            <a:spLocks noGrp="1"/>
          </p:cNvSpPr>
          <p:nvPr>
            <p:ph sz="half" idx="1"/>
          </p:nvPr>
        </p:nvSpPr>
        <p:spPr>
          <a:xfrm>
            <a:off x="2103755" y="1574165"/>
            <a:ext cx="8923655" cy="4694555"/>
          </a:xfrm>
        </p:spPr>
        <p:txBody>
          <a:bodyPr>
            <a:normAutofit fontScale="90000"/>
          </a:bodyPr>
          <a:p>
            <a:pPr marL="0" indent="0" algn="just">
              <a:buNone/>
            </a:pPr>
            <a:endParaRPr lang="en-US"/>
          </a:p>
          <a:p>
            <a:pPr marL="0" indent="0" algn="just">
              <a:buNone/>
            </a:pPr>
            <a:r>
              <a:rPr lang="en-US"/>
              <a:t>Special Newborn Care Units (SNCUs) have been established at district hospitals and subdistrict hospitals with annual delivery load more than 3000 to provide care for sick newborns,that is, all type of neonatal care except assisted ventilation and major surgeries. It is a separate unit in close proximity to the labour room with 12 or more beds, and managed by adequately trained doctors, staff nurses and support staff to provide 24x7 services. </a:t>
            </a:r>
            <a:endParaRPr lang="en-US"/>
          </a:p>
          <a:p>
            <a:pPr marL="0" indent="0" algn="just">
              <a:buNone/>
            </a:pPr>
            <a:endParaRPr lang="en-US"/>
          </a:p>
          <a:p>
            <a:pPr marL="0" indent="0" algn="just">
              <a:buNone/>
            </a:pPr>
            <a:r>
              <a:rPr lang="en-US"/>
              <a:t>In 2008 there were fewer than 20 SNCUs countrywide. Today, close to 1 million babies are treated in more than 700 SNCUs in India every year.</a:t>
            </a:r>
            <a:endParaRPr lang="en-US"/>
          </a:p>
          <a:p>
            <a:pPr marL="0" indent="0" algn="just">
              <a:buNone/>
            </a:pPr>
            <a:endParaRPr lang="en-US"/>
          </a:p>
          <a:p>
            <a:pPr marL="0" indent="0" algn="just">
              <a:buNone/>
            </a:pPr>
            <a:r>
              <a:rPr lang="en-US"/>
              <a:t>At 2015,  at Sadar Hospital (DH), govt. of Bihar started SNCU with 12 beds facility, </a:t>
            </a:r>
            <a:r>
              <a:rPr lang="en-US">
                <a:sym typeface="+mn-ea"/>
              </a:rPr>
              <a:t>with the support of UNICEF</a:t>
            </a:r>
            <a:r>
              <a:rPr lang="en-US"/>
              <a:t>. In May 2022, SNCU, purnea has 24 functional beds with 24 x 7 availablity of pediatrician, more than 18 Staff nurses, 2 cleaning staff and 3 secuirty guards. Also with availability of Child Line staff for unclaimed children when needed.   </a:t>
            </a:r>
            <a:endParaRPr lang="en-US"/>
          </a:p>
        </p:txBody>
      </p:sp>
      <p:sp>
        <p:nvSpPr>
          <p:cNvPr id="5" name="Slide Number Placeholder 4"/>
          <p:cNvSpPr>
            <a:spLocks noGrp="1"/>
          </p:cNvSpPr>
          <p:nvPr>
            <p:ph type="sldNum" sz="quarter" idx="12"/>
          </p:nvPr>
        </p:nvSpPr>
        <p:spPr/>
        <p:txBody>
          <a:bodyPr/>
          <a:p>
            <a:r>
              <a:rPr lang="en-US" altLang="en-IN" smtClean="0"/>
              <a:t>3</a:t>
            </a:r>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32244" y="624110"/>
            <a:ext cx="8911687" cy="1280890"/>
          </a:xfrm>
        </p:spPr>
        <p:txBody>
          <a:bodyPr/>
          <a:p>
            <a:pPr algn="ctr"/>
            <a:r>
              <a:rPr lang="en-IN" b="1" dirty="0">
                <a:sym typeface="+mn-ea"/>
              </a:rPr>
              <a:t>Introduction </a:t>
            </a:r>
            <a:endParaRPr lang="en-US" altLang="en-IN" b="1" dirty="0">
              <a:sym typeface="+mn-ea"/>
            </a:endParaRPr>
          </a:p>
        </p:txBody>
      </p:sp>
      <p:sp>
        <p:nvSpPr>
          <p:cNvPr id="3" name="Content Placeholder 2"/>
          <p:cNvSpPr>
            <a:spLocks noGrp="1"/>
          </p:cNvSpPr>
          <p:nvPr>
            <p:ph sz="half" idx="1"/>
          </p:nvPr>
        </p:nvSpPr>
        <p:spPr>
          <a:xfrm>
            <a:off x="2232025" y="1905000"/>
            <a:ext cx="8484235" cy="4006850"/>
          </a:xfrm>
        </p:spPr>
        <p:txBody>
          <a:bodyPr>
            <a:normAutofit lnSpcReduction="20000"/>
          </a:bodyPr>
          <a:p>
            <a:pPr marL="0" indent="0" algn="just">
              <a:lnSpc>
                <a:spcPct val="120000"/>
              </a:lnSpc>
              <a:buNone/>
            </a:pPr>
            <a:r>
              <a:rPr lang="en-US"/>
              <a:t>Concept of follow ups.</a:t>
            </a:r>
            <a:endParaRPr lang="en-US"/>
          </a:p>
          <a:p>
            <a:pPr marL="0" indent="0" algn="just">
              <a:lnSpc>
                <a:spcPct val="120000"/>
              </a:lnSpc>
              <a:buNone/>
            </a:pPr>
            <a:r>
              <a:rPr lang="en-US"/>
              <a:t>Followup is the act of making contact with a patient or caregiver at a later, specified date to check on the patient's progress since his or her last appointment. Appropriate followup can help you to identify misunderstandings and answer questions, or make further assessments and adjust treatments.</a:t>
            </a:r>
            <a:endParaRPr lang="en-US"/>
          </a:p>
          <a:p>
            <a:pPr marL="0" indent="0" algn="just">
              <a:lnSpc>
                <a:spcPct val="120000"/>
              </a:lnSpc>
              <a:buNone/>
            </a:pPr>
            <a:endParaRPr lang="en-US"/>
          </a:p>
          <a:p>
            <a:pPr marL="0" indent="0" algn="just">
              <a:lnSpc>
                <a:spcPct val="120000"/>
              </a:lnSpc>
              <a:buNone/>
            </a:pPr>
            <a:r>
              <a:rPr lang="en-US" b="1"/>
              <a:t>Community follow up :</a:t>
            </a:r>
            <a:r>
              <a:rPr lang="en-US"/>
              <a:t>- done by ASHA on Day 1, 3, 7, 14, 21, 28 and 42 </a:t>
            </a:r>
            <a:endParaRPr lang="en-US"/>
          </a:p>
          <a:p>
            <a:pPr marL="0" indent="0" algn="just">
              <a:lnSpc>
                <a:spcPct val="120000"/>
              </a:lnSpc>
              <a:buNone/>
            </a:pPr>
            <a:endParaRPr lang="en-US"/>
          </a:p>
          <a:p>
            <a:pPr marL="0" indent="0" algn="just">
              <a:lnSpc>
                <a:spcPct val="120000"/>
              </a:lnSpc>
              <a:buNone/>
            </a:pPr>
            <a:r>
              <a:rPr lang="en-US" b="1"/>
              <a:t>Facility follow up </a:t>
            </a:r>
            <a:r>
              <a:rPr lang="en-US"/>
              <a:t>:- In SNCU on Day 8, 1 Month, 3 Months, 6 Months and 1 year.</a:t>
            </a:r>
            <a:endParaRPr lang="en-US"/>
          </a:p>
          <a:p>
            <a:pPr marL="0" indent="0" algn="just">
              <a:lnSpc>
                <a:spcPct val="120000"/>
              </a:lnSpc>
              <a:buNone/>
            </a:pPr>
            <a:endParaRPr lang="en-US"/>
          </a:p>
        </p:txBody>
      </p:sp>
      <p:sp>
        <p:nvSpPr>
          <p:cNvPr id="5" name="Slide Number Placeholder 4"/>
          <p:cNvSpPr>
            <a:spLocks noGrp="1"/>
          </p:cNvSpPr>
          <p:nvPr>
            <p:ph type="sldNum" sz="quarter" idx="12"/>
          </p:nvPr>
        </p:nvSpPr>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826895" y="610235"/>
            <a:ext cx="9304655" cy="1280795"/>
          </a:xfrm>
        </p:spPr>
        <p:txBody>
          <a:bodyPr/>
          <a:p>
            <a:pPr algn="ctr"/>
            <a:r>
              <a:rPr lang="en-US" b="1"/>
              <a:t>OBJECTIVES</a:t>
            </a:r>
            <a:endParaRPr lang="en-US" b="1"/>
          </a:p>
        </p:txBody>
      </p:sp>
      <p:sp>
        <p:nvSpPr>
          <p:cNvPr id="3" name="Content Placeholder 2"/>
          <p:cNvSpPr>
            <a:spLocks noGrp="1"/>
          </p:cNvSpPr>
          <p:nvPr>
            <p:ph sz="half" idx="1"/>
          </p:nvPr>
        </p:nvSpPr>
        <p:spPr>
          <a:xfrm>
            <a:off x="2588895" y="2133600"/>
            <a:ext cx="8425815" cy="3777615"/>
          </a:xfrm>
        </p:spPr>
        <p:txBody>
          <a:bodyPr>
            <a:normAutofit/>
          </a:bodyPr>
          <a:p>
            <a:pPr algn="just">
              <a:lnSpc>
                <a:spcPct val="150000"/>
              </a:lnSpc>
            </a:pPr>
            <a:r>
              <a:rPr lang="en-US"/>
              <a:t>To Examine and Analyse the Functioning of SNCU.</a:t>
            </a:r>
            <a:endParaRPr lang="en-US"/>
          </a:p>
          <a:p>
            <a:pPr algn="just">
              <a:lnSpc>
                <a:spcPct val="150000"/>
              </a:lnSpc>
            </a:pPr>
            <a:r>
              <a:rPr lang="en-US"/>
              <a:t>To Examine and Analyse the Monitoring of Community follow up.</a:t>
            </a:r>
            <a:endParaRPr lang="en-US"/>
          </a:p>
          <a:p>
            <a:pPr algn="just">
              <a:lnSpc>
                <a:spcPct val="150000"/>
              </a:lnSpc>
            </a:pPr>
            <a:r>
              <a:rPr lang="en-US">
                <a:sym typeface="+mn-ea"/>
              </a:rPr>
              <a:t>To Examine and Analyse the Monitoring of Facility follow up.</a:t>
            </a:r>
            <a:endParaRPr lang="en-US"/>
          </a:p>
        </p:txBody>
      </p:sp>
      <p:sp>
        <p:nvSpPr>
          <p:cNvPr id="5" name="Slide Number Placeholder 4"/>
          <p:cNvSpPr>
            <a:spLocks noGrp="1"/>
          </p:cNvSpPr>
          <p:nvPr>
            <p:ph type="sldNum" sz="quarter" idx="12"/>
          </p:nvPr>
        </p:nvSpPr>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817370" y="330200"/>
            <a:ext cx="9214485" cy="1280795"/>
          </a:xfrm>
        </p:spPr>
        <p:txBody>
          <a:bodyPr/>
          <a:p>
            <a:pPr algn="ctr"/>
            <a:r>
              <a:rPr lang="en-US" b="1"/>
              <a:t>METHODOLOGY  </a:t>
            </a:r>
            <a:endParaRPr lang="en-US" b="1"/>
          </a:p>
        </p:txBody>
      </p:sp>
      <p:sp>
        <p:nvSpPr>
          <p:cNvPr id="3" name="Content Placeholder 2"/>
          <p:cNvSpPr>
            <a:spLocks noGrp="1"/>
          </p:cNvSpPr>
          <p:nvPr>
            <p:ph sz="half" idx="1"/>
          </p:nvPr>
        </p:nvSpPr>
        <p:spPr>
          <a:xfrm>
            <a:off x="2068195" y="1500505"/>
            <a:ext cx="9436100" cy="5103495"/>
          </a:xfrm>
        </p:spPr>
        <p:txBody>
          <a:bodyPr>
            <a:normAutofit fontScale="90000"/>
          </a:bodyPr>
          <a:p>
            <a:pPr marL="0" indent="0">
              <a:buNone/>
            </a:pPr>
            <a:r>
              <a:rPr lang="en-US" b="1" i="1"/>
              <a:t>Study area and population- </a:t>
            </a:r>
            <a:endParaRPr lang="en-US" b="1" i="1"/>
          </a:p>
          <a:p>
            <a:r>
              <a:rPr lang="en-US"/>
              <a:t>It is descriptive, quantitative research study.</a:t>
            </a:r>
            <a:endParaRPr lang="en-US"/>
          </a:p>
          <a:p>
            <a:r>
              <a:rPr lang="en-US"/>
              <a:t>Geographical location used in study in limited to Purnea, District of Bihar.</a:t>
            </a:r>
            <a:endParaRPr lang="en-US"/>
          </a:p>
          <a:p>
            <a:r>
              <a:rPr lang="en-US"/>
              <a:t>Neonates, Children below 1 year of age (there are some exceptions) were taken for the study.</a:t>
            </a:r>
            <a:endParaRPr lang="en-US"/>
          </a:p>
          <a:p>
            <a:r>
              <a:rPr lang="en-US"/>
              <a:t>Data is taken from the “SNCUonline” link by Govt. Of India, NHM and UNICEF, along with NFHS 5 and external sources like Research paper, Articles and Other Publications.</a:t>
            </a:r>
            <a:endParaRPr lang="en-US"/>
          </a:p>
          <a:p>
            <a:pPr marL="0" indent="0">
              <a:buNone/>
            </a:pPr>
            <a:r>
              <a:rPr lang="en-US" b="1" i="1"/>
              <a:t>Inclusion criteria- </a:t>
            </a:r>
            <a:endParaRPr lang="en-US" b="1" i="1"/>
          </a:p>
          <a:p>
            <a:r>
              <a:rPr lang="en-US"/>
              <a:t>Infants (0 days - 1 year)</a:t>
            </a:r>
            <a:endParaRPr lang="en-US"/>
          </a:p>
          <a:p>
            <a:r>
              <a:rPr lang="en-US"/>
              <a:t>All genders and castes are taken into consideration.</a:t>
            </a:r>
            <a:endParaRPr lang="en-US"/>
          </a:p>
          <a:p>
            <a:pPr marL="0" indent="0">
              <a:buNone/>
            </a:pPr>
            <a:r>
              <a:rPr lang="en-US" b="1" i="1">
                <a:sym typeface="+mn-ea"/>
              </a:rPr>
              <a:t>Exclusion Criteria-</a:t>
            </a:r>
            <a:endParaRPr lang="en-US" b="1" i="1"/>
          </a:p>
          <a:p>
            <a:r>
              <a:rPr lang="en-US">
                <a:sym typeface="+mn-ea"/>
              </a:rPr>
              <a:t>Children not admitted in SNCU.</a:t>
            </a:r>
            <a:endParaRPr lang="en-US"/>
          </a:p>
          <a:p>
            <a:r>
              <a:rPr lang="en-US">
                <a:sym typeface="+mn-ea"/>
              </a:rPr>
              <a:t>Children outside Purnea District.</a:t>
            </a:r>
            <a:endParaRPr lang="en-US"/>
          </a:p>
          <a:p>
            <a:endParaRPr lang="en-US"/>
          </a:p>
        </p:txBody>
      </p:sp>
      <p:sp>
        <p:nvSpPr>
          <p:cNvPr id="5" name="Slide Number Placeholder 4"/>
          <p:cNvSpPr>
            <a:spLocks noGrp="1"/>
          </p:cNvSpPr>
          <p:nvPr>
            <p:ph type="sldNum" sz="quarter" idx="12"/>
          </p:nvPr>
        </p:nvSpPr>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32305" y="244475"/>
            <a:ext cx="9214485" cy="1280795"/>
          </a:xfrm>
        </p:spPr>
        <p:txBody>
          <a:bodyPr/>
          <a:p>
            <a:pPr algn="ctr"/>
            <a:r>
              <a:rPr lang="en-US" b="1"/>
              <a:t>METHODOLOGY  </a:t>
            </a:r>
            <a:endParaRPr lang="en-US" b="1"/>
          </a:p>
        </p:txBody>
      </p:sp>
      <p:sp>
        <p:nvSpPr>
          <p:cNvPr id="3" name="Content Placeholder 2"/>
          <p:cNvSpPr>
            <a:spLocks noGrp="1"/>
          </p:cNvSpPr>
          <p:nvPr>
            <p:ph sz="half" idx="1"/>
          </p:nvPr>
        </p:nvSpPr>
        <p:spPr>
          <a:xfrm>
            <a:off x="2260600" y="1153160"/>
            <a:ext cx="9085580" cy="5434965"/>
          </a:xfrm>
        </p:spPr>
        <p:txBody>
          <a:bodyPr>
            <a:normAutofit/>
          </a:bodyPr>
          <a:p>
            <a:pPr marL="0" indent="0">
              <a:buNone/>
            </a:pPr>
            <a:r>
              <a:rPr lang="en-US" b="1" i="1"/>
              <a:t>Duration-</a:t>
            </a:r>
            <a:endParaRPr lang="en-US" b="1" i="1"/>
          </a:p>
          <a:p>
            <a:r>
              <a:rPr lang="en-US"/>
              <a:t>January 2022 - May 2022</a:t>
            </a:r>
            <a:endParaRPr lang="en-US"/>
          </a:p>
          <a:p>
            <a:pPr marL="0" indent="0">
              <a:buNone/>
            </a:pPr>
            <a:r>
              <a:rPr lang="en-US" b="1" i="1"/>
              <a:t>Materials and methods- </a:t>
            </a:r>
            <a:endParaRPr lang="en-US" b="1" i="1"/>
          </a:p>
          <a:p>
            <a:r>
              <a:rPr lang="en-US"/>
              <a:t>After taking approval from officials, SNCU data was extracted from “SNCUonline” portal.</a:t>
            </a:r>
            <a:endParaRPr lang="en-US"/>
          </a:p>
          <a:p>
            <a:r>
              <a:rPr lang="en-US"/>
              <a:t>General tabulation is the format for data analysis.</a:t>
            </a:r>
            <a:endParaRPr lang="en-US"/>
          </a:p>
          <a:p>
            <a:r>
              <a:rPr lang="en-US"/>
              <a:t>WPS Excel is used for the data analysis.</a:t>
            </a:r>
            <a:endParaRPr lang="en-US"/>
          </a:p>
          <a:p>
            <a:pPr marL="0" indent="0">
              <a:buNone/>
            </a:pPr>
            <a:r>
              <a:rPr lang="en-US" b="1" i="1"/>
              <a:t>Outcome measures-</a:t>
            </a:r>
            <a:endParaRPr lang="en-US" b="1" i="1"/>
          </a:p>
          <a:p>
            <a:r>
              <a:rPr lang="en-US"/>
              <a:t>Number of children admitted in SNCU.</a:t>
            </a:r>
            <a:endParaRPr lang="en-US"/>
          </a:p>
          <a:p>
            <a:r>
              <a:rPr lang="en-US"/>
              <a:t>Figures of gender, caste and age based data.</a:t>
            </a:r>
            <a:endParaRPr lang="en-US"/>
          </a:p>
          <a:p>
            <a:r>
              <a:rPr lang="en-US"/>
              <a:t>Outcome of inborn and outborn weather discharged after treatment, Referred, LAMA or expired.</a:t>
            </a:r>
            <a:endParaRPr lang="en-US"/>
          </a:p>
          <a:p>
            <a:r>
              <a:rPr lang="en-US"/>
              <a:t>Number of targets achieved in community and facility follow ups.</a:t>
            </a:r>
            <a:endParaRPr lang="en-US"/>
          </a:p>
        </p:txBody>
      </p:sp>
      <p:sp>
        <p:nvSpPr>
          <p:cNvPr id="5" name="Slide Number Placeholder 4"/>
          <p:cNvSpPr>
            <a:spLocks noGrp="1"/>
          </p:cNvSpPr>
          <p:nvPr>
            <p:ph type="sldNum" sz="quarter" idx="12"/>
          </p:nvPr>
        </p:nvSpPr>
        <p:spPr/>
        <p:txBody>
          <a:bodyPr/>
          <a:p>
            <a:fld id="{895099A3-7179-45A0-AC67-9D1CF67AF0CC}" type="slidenum">
              <a:rPr lang="en-IN" smtClean="0"/>
            </a:fld>
            <a:endParaRPr lang="en-US" altLang="en-IN" dirty="0" smtClean="0"/>
          </a:p>
        </p:txBody>
      </p:sp>
      <p:pic>
        <p:nvPicPr>
          <p:cNvPr id="6" name="Picture 5" descr="iihmr-delhi-logo.png"/>
          <p:cNvPicPr>
            <a:picLocks noChangeAspect="1"/>
          </p:cNvPicPr>
          <p:nvPr/>
        </p:nvPicPr>
        <p:blipFill>
          <a:blip r:embed="rId1"/>
          <a:stretch>
            <a:fillRect/>
          </a:stretch>
        </p:blipFill>
        <p:spPr>
          <a:xfrm>
            <a:off x="9032179" y="6344529"/>
            <a:ext cx="3159822" cy="5134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957924" y="330105"/>
            <a:ext cx="8911687" cy="1280890"/>
          </a:xfrm>
        </p:spPr>
        <p:txBody>
          <a:bodyPr/>
          <a:p>
            <a:pPr algn="ctr"/>
            <a:r>
              <a:rPr lang="en-IN" b="1" dirty="0">
                <a:sym typeface="+mn-ea"/>
              </a:rPr>
              <a:t>Results</a:t>
            </a:r>
            <a:endParaRPr lang="en-US"/>
          </a:p>
        </p:txBody>
      </p:sp>
      <p:sp>
        <p:nvSpPr>
          <p:cNvPr id="5" name="Slide Number Placeholder 4"/>
          <p:cNvSpPr>
            <a:spLocks noGrp="1"/>
          </p:cNvSpPr>
          <p:nvPr>
            <p:ph type="sldNum" sz="quarter" idx="12"/>
          </p:nvPr>
        </p:nvSpPr>
        <p:spPr/>
        <p:txBody>
          <a:bodyPr/>
          <a:p>
            <a:fld id="{895099A3-7179-45A0-AC67-9D1CF67AF0CC}" type="slidenum">
              <a:rPr lang="en-IN" smtClean="0"/>
            </a:fld>
            <a:endParaRPr lang="en-US" altLang="en-IN" dirty="0" smtClean="0"/>
          </a:p>
        </p:txBody>
      </p:sp>
      <p:graphicFrame>
        <p:nvGraphicFramePr>
          <p:cNvPr id="6" name="Content Placeholder 5"/>
          <p:cNvGraphicFramePr/>
          <p:nvPr>
            <p:ph sz="half" idx="1"/>
          </p:nvPr>
        </p:nvGraphicFramePr>
        <p:xfrm>
          <a:off x="843915" y="1440815"/>
          <a:ext cx="6059170" cy="224853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Chart 2"/>
          <p:cNvGraphicFramePr/>
          <p:nvPr>
            <p:ph sz="half" idx="2"/>
          </p:nvPr>
        </p:nvGraphicFramePr>
        <p:xfrm>
          <a:off x="7536180" y="1440815"/>
          <a:ext cx="3663950" cy="22485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1"/>
          <p:cNvGraphicFramePr/>
          <p:nvPr/>
        </p:nvGraphicFramePr>
        <p:xfrm>
          <a:off x="975360" y="3977005"/>
          <a:ext cx="5305425" cy="2393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3"/>
          <p:cNvGraphicFramePr/>
          <p:nvPr/>
        </p:nvGraphicFramePr>
        <p:xfrm>
          <a:off x="6715760" y="3977005"/>
          <a:ext cx="4897755" cy="228092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iihmr-delhi-logo.png"/>
          <p:cNvPicPr>
            <a:picLocks noChangeAspect="1"/>
          </p:cNvPicPr>
          <p:nvPr/>
        </p:nvPicPr>
        <p:blipFill>
          <a:blip r:embed="rId5"/>
          <a:stretch>
            <a:fillRect/>
          </a:stretch>
        </p:blipFill>
        <p:spPr>
          <a:xfrm>
            <a:off x="9032179" y="6344529"/>
            <a:ext cx="3159822" cy="5134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502629" y="207550"/>
            <a:ext cx="8911687" cy="1280890"/>
          </a:xfrm>
        </p:spPr>
        <p:txBody>
          <a:bodyPr/>
          <a:p>
            <a:pPr algn="ctr"/>
            <a:r>
              <a:rPr lang="en-US" b="1"/>
              <a:t>Results</a:t>
            </a:r>
            <a:endParaRPr lang="en-US" b="1"/>
          </a:p>
        </p:txBody>
      </p:sp>
      <p:sp>
        <p:nvSpPr>
          <p:cNvPr id="5" name="Slide Number Placeholder 4"/>
          <p:cNvSpPr>
            <a:spLocks noGrp="1"/>
          </p:cNvSpPr>
          <p:nvPr>
            <p:ph type="sldNum" sz="quarter" idx="12"/>
          </p:nvPr>
        </p:nvSpPr>
        <p:spPr>
          <a:xfrm>
            <a:off x="431800" y="788035"/>
            <a:ext cx="879475" cy="365125"/>
          </a:xfrm>
        </p:spPr>
        <p:txBody>
          <a:bodyPr/>
          <a:p>
            <a:r>
              <a:rPr lang="en-US" altLang="en-IN" dirty="0" smtClean="0"/>
              <a:t>9</a:t>
            </a:r>
            <a:endParaRPr lang="en-US" altLang="en-IN" dirty="0" smtClean="0"/>
          </a:p>
        </p:txBody>
      </p:sp>
      <p:graphicFrame>
        <p:nvGraphicFramePr>
          <p:cNvPr id="22" name="Chart 2"/>
          <p:cNvGraphicFramePr/>
          <p:nvPr>
            <p:ph sz="half" idx="1"/>
          </p:nvPr>
        </p:nvGraphicFramePr>
        <p:xfrm>
          <a:off x="699135" y="1288415"/>
          <a:ext cx="4784725" cy="26028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4" name="Chart 8"/>
          <p:cNvGraphicFramePr/>
          <p:nvPr/>
        </p:nvGraphicFramePr>
        <p:xfrm>
          <a:off x="6214745" y="1288415"/>
          <a:ext cx="5589905" cy="26028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5"/>
          <p:cNvGraphicFramePr/>
          <p:nvPr/>
        </p:nvGraphicFramePr>
        <p:xfrm>
          <a:off x="2969578" y="4155758"/>
          <a:ext cx="5365115" cy="27019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7"/>
          <p:cNvSpPr txBox="1"/>
          <p:nvPr/>
        </p:nvSpPr>
        <p:spPr>
          <a:xfrm>
            <a:off x="3549650" y="5793740"/>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16.2%</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8" name="Text Box 7"/>
          <p:cNvSpPr txBox="1"/>
          <p:nvPr/>
        </p:nvSpPr>
        <p:spPr>
          <a:xfrm>
            <a:off x="4509135" y="590613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8.7%</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9" name="Text Box 7"/>
          <p:cNvSpPr txBox="1"/>
          <p:nvPr/>
        </p:nvSpPr>
        <p:spPr>
          <a:xfrm>
            <a:off x="5589905" y="5793740"/>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16.0%</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0" name="Text Box 7"/>
          <p:cNvSpPr txBox="1"/>
          <p:nvPr/>
        </p:nvSpPr>
        <p:spPr>
          <a:xfrm>
            <a:off x="6551930" y="590613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18.5%</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1" name="Text Box 7"/>
          <p:cNvSpPr txBox="1"/>
          <p:nvPr/>
        </p:nvSpPr>
        <p:spPr>
          <a:xfrm>
            <a:off x="7630160" y="590613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16.7%</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2" name="Text Box 7"/>
          <p:cNvSpPr txBox="1"/>
          <p:nvPr/>
        </p:nvSpPr>
        <p:spPr>
          <a:xfrm>
            <a:off x="6770370" y="281241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16.6%</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3" name="Text Box 7"/>
          <p:cNvSpPr txBox="1"/>
          <p:nvPr/>
        </p:nvSpPr>
        <p:spPr>
          <a:xfrm>
            <a:off x="7598410" y="292798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16.0%</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4" name="Text Box 7"/>
          <p:cNvSpPr txBox="1"/>
          <p:nvPr/>
        </p:nvSpPr>
        <p:spPr>
          <a:xfrm>
            <a:off x="8501380" y="2927985"/>
            <a:ext cx="75057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14.4%</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5" name="Text Box 7"/>
          <p:cNvSpPr txBox="1"/>
          <p:nvPr/>
        </p:nvSpPr>
        <p:spPr>
          <a:xfrm>
            <a:off x="9418320" y="292798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15.9%</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6" name="Text Box 7"/>
          <p:cNvSpPr txBox="1"/>
          <p:nvPr/>
        </p:nvSpPr>
        <p:spPr>
          <a:xfrm>
            <a:off x="10297160" y="306641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11.4%</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7" name="Text Box 7"/>
          <p:cNvSpPr txBox="1"/>
          <p:nvPr/>
        </p:nvSpPr>
        <p:spPr>
          <a:xfrm>
            <a:off x="11090910" y="306641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34.1%</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8" name="Text Box 7"/>
          <p:cNvSpPr txBox="1"/>
          <p:nvPr/>
        </p:nvSpPr>
        <p:spPr>
          <a:xfrm>
            <a:off x="3060700" y="292798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14%</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sp>
        <p:nvSpPr>
          <p:cNvPr id="19" name="Text Box 7"/>
          <p:cNvSpPr txBox="1"/>
          <p:nvPr/>
        </p:nvSpPr>
        <p:spPr>
          <a:xfrm>
            <a:off x="4509135" y="2927985"/>
            <a:ext cx="736600" cy="254000"/>
          </a:xfrm>
          <a:prstGeom prst="rect">
            <a:avLst/>
          </a:prstGeom>
          <a:ln>
            <a:noFill/>
          </a:ln>
        </p:spPr>
        <p:txBody>
          <a:bodyPr vertOverflow="clip" horzOverflow="clip" wrap="square" rtlCol="0" anchor="t"/>
          <a:p>
            <a:pPr marL="0" algn="l" eaLnBrk="1">
              <a:lnSpc>
                <a:spcPct val="115000"/>
              </a:lnSpc>
              <a:spcAft>
                <a:spcPts val="1000"/>
              </a:spcAft>
            </a:pPr>
            <a:r>
              <a:rPr lang="en-US" altLang="zh-CN" sz="1200" kern="100">
                <a:latin typeface="Calibri" panose="020F0502020204030204"/>
                <a:ea typeface="Calibri" panose="020F0502020204030204"/>
                <a:cs typeface="Times New Roman" panose="02020603050405020304"/>
                <a:sym typeface="Times New Roman" panose="02020603050405020304"/>
              </a:rPr>
              <a:t>20.3%</a:t>
            </a:r>
            <a:endParaRPr lang="en-US" altLang="zh-CN" sz="1200" kern="100">
              <a:latin typeface="Calibri" panose="020F0502020204030204"/>
              <a:ea typeface="Calibri" panose="020F0502020204030204"/>
              <a:cs typeface="Times New Roman" panose="02020603050405020304"/>
              <a:sym typeface="Times New Roman" panose="02020603050405020304"/>
            </a:endParaRPr>
          </a:p>
        </p:txBody>
      </p:sp>
      <p:pic>
        <p:nvPicPr>
          <p:cNvPr id="6" name="Picture 5" descr="iihmr-delhi-logo.png"/>
          <p:cNvPicPr>
            <a:picLocks noChangeAspect="1"/>
          </p:cNvPicPr>
          <p:nvPr/>
        </p:nvPicPr>
        <p:blipFill>
          <a:blip r:embed="rId4"/>
          <a:stretch>
            <a:fillRect/>
          </a:stretch>
        </p:blipFill>
        <p:spPr>
          <a:xfrm>
            <a:off x="9032179" y="6344529"/>
            <a:ext cx="3159822" cy="513471"/>
          </a:xfrm>
          <a:prstGeom prst="rect">
            <a:avLst/>
          </a:prstGeom>
        </p:spPr>
      </p:pic>
    </p:spTree>
  </p:cSld>
  <p:clrMapOvr>
    <a:masterClrMapping/>
  </p:clrMapOvr>
</p:sld>
</file>

<file path=ppt/theme/theme1.xml><?xml version="1.0" encoding="utf-8"?>
<a:theme xmlns:a="http://schemas.openxmlformats.org/drawingml/2006/main" name="Wis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7789</Words>
  <Application>WPS Presentation</Application>
  <PresentationFormat>Custom</PresentationFormat>
  <Paragraphs>208</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SimSun</vt:lpstr>
      <vt:lpstr>Wingdings</vt:lpstr>
      <vt:lpstr>Wingdings 3</vt:lpstr>
      <vt:lpstr>Arial</vt:lpstr>
      <vt:lpstr>Calibri</vt:lpstr>
      <vt:lpstr>Times New Roman</vt:lpstr>
      <vt:lpstr>Century Gothic</vt:lpstr>
      <vt:lpstr>Microsoft YaHei</vt:lpstr>
      <vt:lpstr>Arial Unicode MS</vt:lpstr>
      <vt:lpstr>Wisp</vt:lpstr>
      <vt:lpstr>Study of SNCU  Community &amp; Facility Follow up</vt:lpstr>
      <vt:lpstr>APPROVAL</vt:lpstr>
      <vt:lpstr>Introduction </vt:lpstr>
      <vt:lpstr>Introduction </vt:lpstr>
      <vt:lpstr>OBJECTIVES</vt:lpstr>
      <vt:lpstr>METHODOLOGY  </vt:lpstr>
      <vt:lpstr>METHODOLOGY  </vt:lpstr>
      <vt:lpstr>Results</vt:lpstr>
      <vt:lpstr>Results</vt:lpstr>
      <vt:lpstr>Results</vt:lpstr>
      <vt:lpstr>Results</vt:lpstr>
      <vt:lpstr>Discussion</vt:lpstr>
      <vt:lpstr>Limitations of the Study</vt:lpstr>
      <vt:lpstr>Conclusion</vt:lpstr>
      <vt:lpstr>References</vt:lpstr>
      <vt:lpstr>Thank You</vt:lpstr>
      <vt:lpstr>Suggestions to the Organization where the Study was Conducted  </vt:lpstr>
      <vt:lpstr>Dissertation Experiences</vt:lpstr>
      <vt:lpstr>Pictorial Journey</vt:lpstr>
      <vt:lpstr>Pictorial Journey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dc:title>
  <dc:creator>Dr. Sidharth Sekhar Mishra</dc:creator>
  <cp:lastModifiedBy>tj kk</cp:lastModifiedBy>
  <cp:revision>69</cp:revision>
  <dcterms:created xsi:type="dcterms:W3CDTF">2021-06-28T04:34:00Z</dcterms:created>
  <dcterms:modified xsi:type="dcterms:W3CDTF">2022-08-26T14:04:31Z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2A0911D49164441787104250B4129F63</vt:lpwstr>
  </property>
  <property fmtid="{D5CDD505-2E9C-101B-9397-08002B2CF9AE}" pid="3" name="KSOProductBuildVer">
    <vt:lpwstr>1033-11.2.0.11254</vt:lpwstr>
  </property>
</Properties>
</file>