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Roboto" panose="02000000000000000000"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hZZNOmYDoeIL5K+D1M3PmOk0A6y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BACAC19-460D-424D-97A3-E0F683CC05C9}">
  <a:tblStyle styleId="{4BACAC19-460D-424D-97A3-E0F683CC05C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FCAFA20-2F2C-4309-B7F9-AA173C549969}"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6E6"/>
          </a:solidFill>
        </a:fill>
      </a:tcStyle>
    </a:wholeTbl>
    <a:band1H>
      <a:tcTxStyle/>
      <a:tcStyle>
        <a:tcBdr/>
        <a:fill>
          <a:solidFill>
            <a:srgbClr val="CACACA"/>
          </a:solidFill>
        </a:fill>
      </a:tcStyle>
    </a:band1H>
    <a:band2H>
      <a:tcTxStyle/>
      <a:tcStyle>
        <a:tcBdr/>
      </a:tcStyle>
    </a:band2H>
    <a:band1V>
      <a:tcTxStyle/>
      <a:tcStyle>
        <a:tcBdr/>
        <a:fill>
          <a:solidFill>
            <a:srgbClr val="CACACA"/>
          </a:solidFill>
        </a:fill>
      </a:tcStyle>
    </a:band1V>
    <a:band2V>
      <a:tcTxStyle/>
      <a:tcStyle>
        <a:tcBdr/>
      </a:tcStyle>
    </a:band2V>
    <a:lastCol>
      <a:tcTxStyle b="on" i="off">
        <a:font>
          <a:latin typeface="Calibri"/>
          <a:ea typeface="Calibri"/>
          <a:cs typeface="Calibri"/>
        </a:font>
        <a:schemeClr val="lt1"/>
      </a:tcTxStyle>
      <a:tcStyle>
        <a:tcBdr/>
        <a:fill>
          <a:solidFill>
            <a:schemeClr val="dk1"/>
          </a:solidFill>
        </a:fill>
      </a:tcStyle>
    </a:lastCol>
    <a:firstCol>
      <a:tcTxStyle b="on" i="off">
        <a:font>
          <a:latin typeface="Calibri"/>
          <a:ea typeface="Calibri"/>
          <a:cs typeface="Calibri"/>
        </a:font>
        <a:schemeClr val="lt1"/>
      </a:tcTxStyle>
      <a:tcStyle>
        <a:tcBdr/>
        <a:fill>
          <a:solidFill>
            <a:schemeClr val="dk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 name="Google Shape;7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134bbefbeb5_10_239"/>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rmAutofit/>
          </a:bodyPr>
          <a:lstStyle>
            <a:lvl1pPr lvl="0" algn="ctr" rtl="0">
              <a:spcBef>
                <a:spcPts val="0"/>
              </a:spcBef>
              <a:spcAft>
                <a:spcPts val="0"/>
              </a:spcAft>
              <a:buSzPts val="6900"/>
              <a:buNone/>
              <a:defRPr sz="6900"/>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endParaRPr/>
          </a:p>
        </p:txBody>
      </p:sp>
      <p:sp>
        <p:nvSpPr>
          <p:cNvPr id="15" name="Google Shape;15;g134bbefbeb5_10_239"/>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3700"/>
              <a:buNone/>
              <a:defRPr sz="3700"/>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16" name="Google Shape;16;g134bbefbeb5_10_23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g134bbefbeb5_10_274"/>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rmAutofit/>
          </a:bodyPr>
          <a:lstStyle>
            <a:lvl1pPr lvl="0" algn="ctr" rtl="0">
              <a:spcBef>
                <a:spcPts val="0"/>
              </a:spcBef>
              <a:spcAft>
                <a:spcPts val="0"/>
              </a:spcAft>
              <a:buSzPts val="16000"/>
              <a:buNone/>
              <a:defRPr sz="16000"/>
            </a:lvl1pPr>
            <a:lvl2pPr lvl="1" algn="ctr" rtl="0">
              <a:spcBef>
                <a:spcPts val="0"/>
              </a:spcBef>
              <a:spcAft>
                <a:spcPts val="0"/>
              </a:spcAft>
              <a:buSzPts val="16000"/>
              <a:buNone/>
              <a:defRPr sz="16000"/>
            </a:lvl2pPr>
            <a:lvl3pPr lvl="2" algn="ctr" rtl="0">
              <a:spcBef>
                <a:spcPts val="0"/>
              </a:spcBef>
              <a:spcAft>
                <a:spcPts val="0"/>
              </a:spcAft>
              <a:buSzPts val="16000"/>
              <a:buNone/>
              <a:defRPr sz="16000"/>
            </a:lvl3pPr>
            <a:lvl4pPr lvl="3" algn="ctr" rtl="0">
              <a:spcBef>
                <a:spcPts val="0"/>
              </a:spcBef>
              <a:spcAft>
                <a:spcPts val="0"/>
              </a:spcAft>
              <a:buSzPts val="16000"/>
              <a:buNone/>
              <a:defRPr sz="16000"/>
            </a:lvl4pPr>
            <a:lvl5pPr lvl="4" algn="ctr" rtl="0">
              <a:spcBef>
                <a:spcPts val="0"/>
              </a:spcBef>
              <a:spcAft>
                <a:spcPts val="0"/>
              </a:spcAft>
              <a:buSzPts val="16000"/>
              <a:buNone/>
              <a:defRPr sz="16000"/>
            </a:lvl5pPr>
            <a:lvl6pPr lvl="5" algn="ctr" rtl="0">
              <a:spcBef>
                <a:spcPts val="0"/>
              </a:spcBef>
              <a:spcAft>
                <a:spcPts val="0"/>
              </a:spcAft>
              <a:buSzPts val="16000"/>
              <a:buNone/>
              <a:defRPr sz="16000"/>
            </a:lvl6pPr>
            <a:lvl7pPr lvl="6" algn="ctr" rtl="0">
              <a:spcBef>
                <a:spcPts val="0"/>
              </a:spcBef>
              <a:spcAft>
                <a:spcPts val="0"/>
              </a:spcAft>
              <a:buSzPts val="16000"/>
              <a:buNone/>
              <a:defRPr sz="16000"/>
            </a:lvl7pPr>
            <a:lvl8pPr lvl="7" algn="ctr" rtl="0">
              <a:spcBef>
                <a:spcPts val="0"/>
              </a:spcBef>
              <a:spcAft>
                <a:spcPts val="0"/>
              </a:spcAft>
              <a:buSzPts val="16000"/>
              <a:buNone/>
              <a:defRPr sz="16000"/>
            </a:lvl8pPr>
            <a:lvl9pPr lvl="8" algn="ctr" rtl="0">
              <a:spcBef>
                <a:spcPts val="0"/>
              </a:spcBef>
              <a:spcAft>
                <a:spcPts val="0"/>
              </a:spcAft>
              <a:buSzPts val="16000"/>
              <a:buNone/>
              <a:defRPr sz="16000"/>
            </a:lvl9pPr>
          </a:lstStyle>
          <a:p>
            <a:r>
              <a:t>xx%</a:t>
            </a:r>
          </a:p>
        </p:txBody>
      </p:sp>
      <p:sp>
        <p:nvSpPr>
          <p:cNvPr id="50" name="Google Shape;50;g134bbefbeb5_10_274"/>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lvl1pPr marL="457200" lvl="0" indent="-381000" algn="ctr" rtl="0">
              <a:spcBef>
                <a:spcPts val="0"/>
              </a:spcBef>
              <a:spcAft>
                <a:spcPts val="0"/>
              </a:spcAft>
              <a:buSzPts val="2400"/>
              <a:buChar char="●"/>
              <a:defRPr/>
            </a:lvl1pPr>
            <a:lvl2pPr marL="914400" lvl="1" indent="-349250" algn="ctr" rtl="0">
              <a:spcBef>
                <a:spcPts val="0"/>
              </a:spcBef>
              <a:spcAft>
                <a:spcPts val="0"/>
              </a:spcAft>
              <a:buSzPts val="1900"/>
              <a:buChar char="○"/>
              <a:defRPr/>
            </a:lvl2pPr>
            <a:lvl3pPr marL="1371600" lvl="2" indent="-349250" algn="ctr" rtl="0">
              <a:spcBef>
                <a:spcPts val="0"/>
              </a:spcBef>
              <a:spcAft>
                <a:spcPts val="0"/>
              </a:spcAft>
              <a:buSzPts val="1900"/>
              <a:buChar char="■"/>
              <a:defRPr/>
            </a:lvl3pPr>
            <a:lvl4pPr marL="1828800" lvl="3" indent="-349250" algn="ctr" rtl="0">
              <a:spcBef>
                <a:spcPts val="0"/>
              </a:spcBef>
              <a:spcAft>
                <a:spcPts val="0"/>
              </a:spcAft>
              <a:buSzPts val="1900"/>
              <a:buChar char="●"/>
              <a:defRPr/>
            </a:lvl4pPr>
            <a:lvl5pPr marL="2286000" lvl="4" indent="-349250" algn="ctr" rtl="0">
              <a:spcBef>
                <a:spcPts val="0"/>
              </a:spcBef>
              <a:spcAft>
                <a:spcPts val="0"/>
              </a:spcAft>
              <a:buSzPts val="1900"/>
              <a:buChar char="○"/>
              <a:defRPr/>
            </a:lvl5pPr>
            <a:lvl6pPr marL="2743200" lvl="5" indent="-349250" algn="ctr" rtl="0">
              <a:spcBef>
                <a:spcPts val="0"/>
              </a:spcBef>
              <a:spcAft>
                <a:spcPts val="0"/>
              </a:spcAft>
              <a:buSzPts val="1900"/>
              <a:buChar char="■"/>
              <a:defRPr/>
            </a:lvl6pPr>
            <a:lvl7pPr marL="3200400" lvl="6" indent="-349250" algn="ctr" rtl="0">
              <a:spcBef>
                <a:spcPts val="0"/>
              </a:spcBef>
              <a:spcAft>
                <a:spcPts val="0"/>
              </a:spcAft>
              <a:buSzPts val="1900"/>
              <a:buChar char="●"/>
              <a:defRPr/>
            </a:lvl7pPr>
            <a:lvl8pPr marL="3657600" lvl="7" indent="-349250" algn="ctr" rtl="0">
              <a:spcBef>
                <a:spcPts val="0"/>
              </a:spcBef>
              <a:spcAft>
                <a:spcPts val="0"/>
              </a:spcAft>
              <a:buSzPts val="1900"/>
              <a:buChar char="○"/>
              <a:defRPr/>
            </a:lvl8pPr>
            <a:lvl9pPr marL="4114800" lvl="8" indent="-349250" algn="ctr" rtl="0">
              <a:spcBef>
                <a:spcPts val="0"/>
              </a:spcBef>
              <a:spcAft>
                <a:spcPts val="0"/>
              </a:spcAft>
              <a:buSzPts val="1900"/>
              <a:buChar char="■"/>
              <a:defRPr/>
            </a:lvl9pPr>
          </a:lstStyle>
          <a:p>
            <a:endParaRPr/>
          </a:p>
        </p:txBody>
      </p:sp>
      <p:sp>
        <p:nvSpPr>
          <p:cNvPr id="51" name="Google Shape;51;g134bbefbeb5_10_27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g134bbefbeb5_10_28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56" name="Google Shape;56;g134bbefbeb5_10_28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57" name="Google Shape;57;g134bbefbeb5_10_28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8" name="Google Shape;58;g134bbefbeb5_10_28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9" name="Google Shape;59;g134bbefbeb5_10_28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0"/>
        <p:cNvGrpSpPr/>
        <p:nvPr/>
      </p:nvGrpSpPr>
      <p:grpSpPr>
        <a:xfrm>
          <a:off x="0" y="0"/>
          <a:ext cx="0" cy="0"/>
          <a:chOff x="0" y="0"/>
          <a:chExt cx="0" cy="0"/>
        </a:xfrm>
      </p:grpSpPr>
      <p:sp>
        <p:nvSpPr>
          <p:cNvPr id="61" name="Google Shape;61;g134bbefbeb5_10_286"/>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62" name="Google Shape;62;g134bbefbeb5_10_286"/>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1600"/>
              </a:spcBef>
              <a:spcAft>
                <a:spcPts val="0"/>
              </a:spcAft>
              <a:buClr>
                <a:schemeClr val="dk1"/>
              </a:buClr>
              <a:buSzPts val="2000"/>
              <a:buNone/>
              <a:defRPr sz="2000" b="1"/>
            </a:lvl2pPr>
            <a:lvl3pPr marL="1371600" lvl="2" indent="-228600" algn="l" rtl="0">
              <a:lnSpc>
                <a:spcPct val="90000"/>
              </a:lnSpc>
              <a:spcBef>
                <a:spcPts val="1600"/>
              </a:spcBef>
              <a:spcAft>
                <a:spcPts val="0"/>
              </a:spcAft>
              <a:buClr>
                <a:schemeClr val="dk1"/>
              </a:buClr>
              <a:buSzPts val="1800"/>
              <a:buNone/>
              <a:defRPr sz="1800" b="1"/>
            </a:lvl3pPr>
            <a:lvl4pPr marL="1828800" lvl="3" indent="-228600" algn="l" rtl="0">
              <a:lnSpc>
                <a:spcPct val="90000"/>
              </a:lnSpc>
              <a:spcBef>
                <a:spcPts val="1600"/>
              </a:spcBef>
              <a:spcAft>
                <a:spcPts val="0"/>
              </a:spcAft>
              <a:buClr>
                <a:schemeClr val="dk1"/>
              </a:buClr>
              <a:buSzPts val="1600"/>
              <a:buNone/>
              <a:defRPr sz="1600" b="1"/>
            </a:lvl4pPr>
            <a:lvl5pPr marL="2286000" lvl="4" indent="-228600" algn="l" rtl="0">
              <a:lnSpc>
                <a:spcPct val="90000"/>
              </a:lnSpc>
              <a:spcBef>
                <a:spcPts val="1600"/>
              </a:spcBef>
              <a:spcAft>
                <a:spcPts val="0"/>
              </a:spcAft>
              <a:buClr>
                <a:schemeClr val="dk1"/>
              </a:buClr>
              <a:buSzPts val="1600"/>
              <a:buNone/>
              <a:defRPr sz="1600" b="1"/>
            </a:lvl5pPr>
            <a:lvl6pPr marL="2743200" lvl="5" indent="-228600" algn="l" rtl="0">
              <a:lnSpc>
                <a:spcPct val="90000"/>
              </a:lnSpc>
              <a:spcBef>
                <a:spcPts val="1600"/>
              </a:spcBef>
              <a:spcAft>
                <a:spcPts val="0"/>
              </a:spcAft>
              <a:buClr>
                <a:schemeClr val="dk1"/>
              </a:buClr>
              <a:buSzPts val="1600"/>
              <a:buNone/>
              <a:defRPr sz="1600" b="1"/>
            </a:lvl6pPr>
            <a:lvl7pPr marL="3200400" lvl="6" indent="-228600" algn="l" rtl="0">
              <a:lnSpc>
                <a:spcPct val="90000"/>
              </a:lnSpc>
              <a:spcBef>
                <a:spcPts val="1600"/>
              </a:spcBef>
              <a:spcAft>
                <a:spcPts val="0"/>
              </a:spcAft>
              <a:buClr>
                <a:schemeClr val="dk1"/>
              </a:buClr>
              <a:buSzPts val="1600"/>
              <a:buNone/>
              <a:defRPr sz="1600" b="1"/>
            </a:lvl7pPr>
            <a:lvl8pPr marL="3657600" lvl="7" indent="-228600" algn="l" rtl="0">
              <a:lnSpc>
                <a:spcPct val="90000"/>
              </a:lnSpc>
              <a:spcBef>
                <a:spcPts val="1600"/>
              </a:spcBef>
              <a:spcAft>
                <a:spcPts val="0"/>
              </a:spcAft>
              <a:buClr>
                <a:schemeClr val="dk1"/>
              </a:buClr>
              <a:buSzPts val="1600"/>
              <a:buNone/>
              <a:defRPr sz="1600" b="1"/>
            </a:lvl8pPr>
            <a:lvl9pPr marL="4114800" lvl="8" indent="-228600" algn="l" rtl="0">
              <a:lnSpc>
                <a:spcPct val="90000"/>
              </a:lnSpc>
              <a:spcBef>
                <a:spcPts val="1600"/>
              </a:spcBef>
              <a:spcAft>
                <a:spcPts val="1600"/>
              </a:spcAft>
              <a:buClr>
                <a:schemeClr val="dk1"/>
              </a:buClr>
              <a:buSzPts val="1600"/>
              <a:buNone/>
              <a:defRPr sz="1600" b="1"/>
            </a:lvl9pPr>
          </a:lstStyle>
          <a:p>
            <a:endParaRPr/>
          </a:p>
        </p:txBody>
      </p:sp>
      <p:sp>
        <p:nvSpPr>
          <p:cNvPr id="63" name="Google Shape;63;g134bbefbeb5_10_286"/>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64" name="Google Shape;64;g134bbefbeb5_10_286"/>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1600"/>
              </a:spcBef>
              <a:spcAft>
                <a:spcPts val="0"/>
              </a:spcAft>
              <a:buClr>
                <a:schemeClr val="dk1"/>
              </a:buClr>
              <a:buSzPts val="2000"/>
              <a:buNone/>
              <a:defRPr sz="2000" b="1"/>
            </a:lvl2pPr>
            <a:lvl3pPr marL="1371600" lvl="2" indent="-228600" algn="l" rtl="0">
              <a:lnSpc>
                <a:spcPct val="90000"/>
              </a:lnSpc>
              <a:spcBef>
                <a:spcPts val="1600"/>
              </a:spcBef>
              <a:spcAft>
                <a:spcPts val="0"/>
              </a:spcAft>
              <a:buClr>
                <a:schemeClr val="dk1"/>
              </a:buClr>
              <a:buSzPts val="1800"/>
              <a:buNone/>
              <a:defRPr sz="1800" b="1"/>
            </a:lvl3pPr>
            <a:lvl4pPr marL="1828800" lvl="3" indent="-228600" algn="l" rtl="0">
              <a:lnSpc>
                <a:spcPct val="90000"/>
              </a:lnSpc>
              <a:spcBef>
                <a:spcPts val="1600"/>
              </a:spcBef>
              <a:spcAft>
                <a:spcPts val="0"/>
              </a:spcAft>
              <a:buClr>
                <a:schemeClr val="dk1"/>
              </a:buClr>
              <a:buSzPts val="1600"/>
              <a:buNone/>
              <a:defRPr sz="1600" b="1"/>
            </a:lvl4pPr>
            <a:lvl5pPr marL="2286000" lvl="4" indent="-228600" algn="l" rtl="0">
              <a:lnSpc>
                <a:spcPct val="90000"/>
              </a:lnSpc>
              <a:spcBef>
                <a:spcPts val="1600"/>
              </a:spcBef>
              <a:spcAft>
                <a:spcPts val="0"/>
              </a:spcAft>
              <a:buClr>
                <a:schemeClr val="dk1"/>
              </a:buClr>
              <a:buSzPts val="1600"/>
              <a:buNone/>
              <a:defRPr sz="1600" b="1"/>
            </a:lvl5pPr>
            <a:lvl6pPr marL="2743200" lvl="5" indent="-228600" algn="l" rtl="0">
              <a:lnSpc>
                <a:spcPct val="90000"/>
              </a:lnSpc>
              <a:spcBef>
                <a:spcPts val="1600"/>
              </a:spcBef>
              <a:spcAft>
                <a:spcPts val="0"/>
              </a:spcAft>
              <a:buClr>
                <a:schemeClr val="dk1"/>
              </a:buClr>
              <a:buSzPts val="1600"/>
              <a:buNone/>
              <a:defRPr sz="1600" b="1"/>
            </a:lvl6pPr>
            <a:lvl7pPr marL="3200400" lvl="6" indent="-228600" algn="l" rtl="0">
              <a:lnSpc>
                <a:spcPct val="90000"/>
              </a:lnSpc>
              <a:spcBef>
                <a:spcPts val="1600"/>
              </a:spcBef>
              <a:spcAft>
                <a:spcPts val="0"/>
              </a:spcAft>
              <a:buClr>
                <a:schemeClr val="dk1"/>
              </a:buClr>
              <a:buSzPts val="1600"/>
              <a:buNone/>
              <a:defRPr sz="1600" b="1"/>
            </a:lvl7pPr>
            <a:lvl8pPr marL="3657600" lvl="7" indent="-228600" algn="l" rtl="0">
              <a:lnSpc>
                <a:spcPct val="90000"/>
              </a:lnSpc>
              <a:spcBef>
                <a:spcPts val="1600"/>
              </a:spcBef>
              <a:spcAft>
                <a:spcPts val="0"/>
              </a:spcAft>
              <a:buClr>
                <a:schemeClr val="dk1"/>
              </a:buClr>
              <a:buSzPts val="1600"/>
              <a:buNone/>
              <a:defRPr sz="1600" b="1"/>
            </a:lvl8pPr>
            <a:lvl9pPr marL="4114800" lvl="8" indent="-228600" algn="l" rtl="0">
              <a:lnSpc>
                <a:spcPct val="90000"/>
              </a:lnSpc>
              <a:spcBef>
                <a:spcPts val="1600"/>
              </a:spcBef>
              <a:spcAft>
                <a:spcPts val="1600"/>
              </a:spcAft>
              <a:buClr>
                <a:schemeClr val="dk1"/>
              </a:buClr>
              <a:buSzPts val="1600"/>
              <a:buNone/>
              <a:defRPr sz="1600" b="1"/>
            </a:lvl9pPr>
          </a:lstStyle>
          <a:p>
            <a:endParaRPr/>
          </a:p>
        </p:txBody>
      </p:sp>
      <p:sp>
        <p:nvSpPr>
          <p:cNvPr id="65" name="Google Shape;65;g134bbefbeb5_10_286"/>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66" name="Google Shape;66;g134bbefbeb5_10_28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7" name="Google Shape;67;g134bbefbeb5_10_28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8" name="Google Shape;68;g134bbefbeb5_10_28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g134bbefbeb5_10_243"/>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9" name="Google Shape;19;g134bbefbeb5_10_24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g134bbefbeb5_10_24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2" name="Google Shape;22;g134bbefbeb5_10_246"/>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rtl="0">
              <a:spcBef>
                <a:spcPts val="0"/>
              </a:spcBef>
              <a:spcAft>
                <a:spcPts val="0"/>
              </a:spcAft>
              <a:buSzPts val="2400"/>
              <a:buChar char="●"/>
              <a:defRPr/>
            </a:lvl1pPr>
            <a:lvl2pPr marL="914400" lvl="1" indent="-349250" rtl="0">
              <a:spcBef>
                <a:spcPts val="0"/>
              </a:spcBef>
              <a:spcAft>
                <a:spcPts val="0"/>
              </a:spcAft>
              <a:buSzPts val="1900"/>
              <a:buChar char="○"/>
              <a:defRPr/>
            </a:lvl2pPr>
            <a:lvl3pPr marL="1371600" lvl="2" indent="-349250" rtl="0">
              <a:spcBef>
                <a:spcPts val="0"/>
              </a:spcBef>
              <a:spcAft>
                <a:spcPts val="0"/>
              </a:spcAft>
              <a:buSzPts val="1900"/>
              <a:buChar char="■"/>
              <a:defRPr/>
            </a:lvl3pPr>
            <a:lvl4pPr marL="1828800" lvl="3" indent="-349250" rtl="0">
              <a:spcBef>
                <a:spcPts val="0"/>
              </a:spcBef>
              <a:spcAft>
                <a:spcPts val="0"/>
              </a:spcAft>
              <a:buSzPts val="1900"/>
              <a:buChar char="●"/>
              <a:defRPr/>
            </a:lvl4pPr>
            <a:lvl5pPr marL="2286000" lvl="4" indent="-349250" rtl="0">
              <a:spcBef>
                <a:spcPts val="0"/>
              </a:spcBef>
              <a:spcAft>
                <a:spcPts val="0"/>
              </a:spcAft>
              <a:buSzPts val="1900"/>
              <a:buChar char="○"/>
              <a:defRPr/>
            </a:lvl5pPr>
            <a:lvl6pPr marL="2743200" lvl="5" indent="-349250" rtl="0">
              <a:spcBef>
                <a:spcPts val="0"/>
              </a:spcBef>
              <a:spcAft>
                <a:spcPts val="0"/>
              </a:spcAft>
              <a:buSzPts val="1900"/>
              <a:buChar char="■"/>
              <a:defRPr/>
            </a:lvl6pPr>
            <a:lvl7pPr marL="3200400" lvl="6" indent="-349250" rtl="0">
              <a:spcBef>
                <a:spcPts val="0"/>
              </a:spcBef>
              <a:spcAft>
                <a:spcPts val="0"/>
              </a:spcAft>
              <a:buSzPts val="1900"/>
              <a:buChar char="●"/>
              <a:defRPr/>
            </a:lvl7pPr>
            <a:lvl8pPr marL="3657600" lvl="7" indent="-349250" rtl="0">
              <a:spcBef>
                <a:spcPts val="0"/>
              </a:spcBef>
              <a:spcAft>
                <a:spcPts val="0"/>
              </a:spcAft>
              <a:buSzPts val="1900"/>
              <a:buChar char="○"/>
              <a:defRPr/>
            </a:lvl8pPr>
            <a:lvl9pPr marL="4114800" lvl="8" indent="-349250" rtl="0">
              <a:spcBef>
                <a:spcPts val="0"/>
              </a:spcBef>
              <a:spcAft>
                <a:spcPts val="0"/>
              </a:spcAft>
              <a:buSzPts val="1900"/>
              <a:buChar char="■"/>
              <a:defRPr/>
            </a:lvl9pPr>
          </a:lstStyle>
          <a:p>
            <a:endParaRPr/>
          </a:p>
        </p:txBody>
      </p:sp>
      <p:sp>
        <p:nvSpPr>
          <p:cNvPr id="23" name="Google Shape;23;g134bbefbeb5_10_24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g134bbefbeb5_10_250"/>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6" name="Google Shape;26;g134bbefbeb5_10_250"/>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rtl="0">
              <a:spcBef>
                <a:spcPts val="0"/>
              </a:spcBef>
              <a:spcAft>
                <a:spcPts val="0"/>
              </a:spcAft>
              <a:buSzPts val="1900"/>
              <a:buChar char="●"/>
              <a:defRPr sz="19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27" name="Google Shape;27;g134bbefbeb5_10_250"/>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rtl="0">
              <a:spcBef>
                <a:spcPts val="0"/>
              </a:spcBef>
              <a:spcAft>
                <a:spcPts val="0"/>
              </a:spcAft>
              <a:buSzPts val="1900"/>
              <a:buChar char="●"/>
              <a:defRPr sz="19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28" name="Google Shape;28;g134bbefbeb5_10_25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g134bbefbeb5_10_255"/>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31" name="Google Shape;31;g134bbefbeb5_10_25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g134bbefbeb5_10_258"/>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34" name="Google Shape;34;g134bbefbeb5_10_258"/>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5" name="Google Shape;35;g134bbefbeb5_10_25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g134bbefbeb5_10_262"/>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rm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a:endParaRPr/>
          </a:p>
        </p:txBody>
      </p:sp>
      <p:sp>
        <p:nvSpPr>
          <p:cNvPr id="38" name="Google Shape;38;g134bbefbeb5_10_26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g134bbefbeb5_10_265"/>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 name="Google Shape;41;g134bbefbeb5_10_265"/>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rmAutofit/>
          </a:bodyPr>
          <a:lstStyle>
            <a:lvl1pPr lvl="0" algn="ctr" rtl="0">
              <a:spcBef>
                <a:spcPts val="0"/>
              </a:spcBef>
              <a:spcAft>
                <a:spcPts val="0"/>
              </a:spcAft>
              <a:buSzPts val="5600"/>
              <a:buNone/>
              <a:defRPr sz="5600"/>
            </a:lvl1pPr>
            <a:lvl2pPr lvl="1" algn="ctr" rtl="0">
              <a:spcBef>
                <a:spcPts val="0"/>
              </a:spcBef>
              <a:spcAft>
                <a:spcPts val="0"/>
              </a:spcAft>
              <a:buSzPts val="5600"/>
              <a:buNone/>
              <a:defRPr sz="5600"/>
            </a:lvl2pPr>
            <a:lvl3pPr lvl="2" algn="ctr" rtl="0">
              <a:spcBef>
                <a:spcPts val="0"/>
              </a:spcBef>
              <a:spcAft>
                <a:spcPts val="0"/>
              </a:spcAft>
              <a:buSzPts val="5600"/>
              <a:buNone/>
              <a:defRPr sz="5600"/>
            </a:lvl3pPr>
            <a:lvl4pPr lvl="3" algn="ctr" rtl="0">
              <a:spcBef>
                <a:spcPts val="0"/>
              </a:spcBef>
              <a:spcAft>
                <a:spcPts val="0"/>
              </a:spcAft>
              <a:buSzPts val="5600"/>
              <a:buNone/>
              <a:defRPr sz="5600"/>
            </a:lvl4pPr>
            <a:lvl5pPr lvl="4" algn="ctr" rtl="0">
              <a:spcBef>
                <a:spcPts val="0"/>
              </a:spcBef>
              <a:spcAft>
                <a:spcPts val="0"/>
              </a:spcAft>
              <a:buSzPts val="5600"/>
              <a:buNone/>
              <a:defRPr sz="5600"/>
            </a:lvl5pPr>
            <a:lvl6pPr lvl="5" algn="ctr" rtl="0">
              <a:spcBef>
                <a:spcPts val="0"/>
              </a:spcBef>
              <a:spcAft>
                <a:spcPts val="0"/>
              </a:spcAft>
              <a:buSzPts val="5600"/>
              <a:buNone/>
              <a:defRPr sz="5600"/>
            </a:lvl6pPr>
            <a:lvl7pPr lvl="6" algn="ctr" rtl="0">
              <a:spcBef>
                <a:spcPts val="0"/>
              </a:spcBef>
              <a:spcAft>
                <a:spcPts val="0"/>
              </a:spcAft>
              <a:buSzPts val="5600"/>
              <a:buNone/>
              <a:defRPr sz="5600"/>
            </a:lvl7pPr>
            <a:lvl8pPr lvl="7" algn="ctr" rtl="0">
              <a:spcBef>
                <a:spcPts val="0"/>
              </a:spcBef>
              <a:spcAft>
                <a:spcPts val="0"/>
              </a:spcAft>
              <a:buSzPts val="5600"/>
              <a:buNone/>
              <a:defRPr sz="5600"/>
            </a:lvl8pPr>
            <a:lvl9pPr lvl="8" algn="ctr" rtl="0">
              <a:spcBef>
                <a:spcPts val="0"/>
              </a:spcBef>
              <a:spcAft>
                <a:spcPts val="0"/>
              </a:spcAft>
              <a:buSzPts val="5600"/>
              <a:buNone/>
              <a:defRPr sz="5600"/>
            </a:lvl9pPr>
          </a:lstStyle>
          <a:p>
            <a:endParaRPr/>
          </a:p>
        </p:txBody>
      </p:sp>
      <p:sp>
        <p:nvSpPr>
          <p:cNvPr id="42" name="Google Shape;42;g134bbefbeb5_10_265"/>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3" name="Google Shape;43;g134bbefbeb5_10_265"/>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rmAutofit/>
          </a:bodyPr>
          <a:lstStyle>
            <a:lvl1pPr marL="457200" lvl="0" indent="-381000" rtl="0">
              <a:spcBef>
                <a:spcPts val="0"/>
              </a:spcBef>
              <a:spcAft>
                <a:spcPts val="0"/>
              </a:spcAft>
              <a:buSzPts val="2400"/>
              <a:buChar char="●"/>
              <a:defRPr/>
            </a:lvl1pPr>
            <a:lvl2pPr marL="914400" lvl="1" indent="-349250" rtl="0">
              <a:spcBef>
                <a:spcPts val="0"/>
              </a:spcBef>
              <a:spcAft>
                <a:spcPts val="0"/>
              </a:spcAft>
              <a:buSzPts val="1900"/>
              <a:buChar char="○"/>
              <a:defRPr/>
            </a:lvl2pPr>
            <a:lvl3pPr marL="1371600" lvl="2" indent="-349250" rtl="0">
              <a:spcBef>
                <a:spcPts val="0"/>
              </a:spcBef>
              <a:spcAft>
                <a:spcPts val="0"/>
              </a:spcAft>
              <a:buSzPts val="1900"/>
              <a:buChar char="■"/>
              <a:defRPr/>
            </a:lvl3pPr>
            <a:lvl4pPr marL="1828800" lvl="3" indent="-349250" rtl="0">
              <a:spcBef>
                <a:spcPts val="0"/>
              </a:spcBef>
              <a:spcAft>
                <a:spcPts val="0"/>
              </a:spcAft>
              <a:buSzPts val="1900"/>
              <a:buChar char="●"/>
              <a:defRPr/>
            </a:lvl4pPr>
            <a:lvl5pPr marL="2286000" lvl="4" indent="-349250" rtl="0">
              <a:spcBef>
                <a:spcPts val="0"/>
              </a:spcBef>
              <a:spcAft>
                <a:spcPts val="0"/>
              </a:spcAft>
              <a:buSzPts val="1900"/>
              <a:buChar char="○"/>
              <a:defRPr/>
            </a:lvl5pPr>
            <a:lvl6pPr marL="2743200" lvl="5" indent="-349250" rtl="0">
              <a:spcBef>
                <a:spcPts val="0"/>
              </a:spcBef>
              <a:spcAft>
                <a:spcPts val="0"/>
              </a:spcAft>
              <a:buSzPts val="1900"/>
              <a:buChar char="■"/>
              <a:defRPr/>
            </a:lvl6pPr>
            <a:lvl7pPr marL="3200400" lvl="6" indent="-349250" rtl="0">
              <a:spcBef>
                <a:spcPts val="0"/>
              </a:spcBef>
              <a:spcAft>
                <a:spcPts val="0"/>
              </a:spcAft>
              <a:buSzPts val="1900"/>
              <a:buChar char="●"/>
              <a:defRPr/>
            </a:lvl7pPr>
            <a:lvl8pPr marL="3657600" lvl="7" indent="-349250" rtl="0">
              <a:spcBef>
                <a:spcPts val="0"/>
              </a:spcBef>
              <a:spcAft>
                <a:spcPts val="0"/>
              </a:spcAft>
              <a:buSzPts val="1900"/>
              <a:buChar char="○"/>
              <a:defRPr/>
            </a:lvl8pPr>
            <a:lvl9pPr marL="4114800" lvl="8" indent="-349250" rtl="0">
              <a:spcBef>
                <a:spcPts val="0"/>
              </a:spcBef>
              <a:spcAft>
                <a:spcPts val="0"/>
              </a:spcAft>
              <a:buSzPts val="1900"/>
              <a:buChar char="■"/>
              <a:defRPr/>
            </a:lvl9pPr>
          </a:lstStyle>
          <a:p>
            <a:endParaRPr/>
          </a:p>
        </p:txBody>
      </p:sp>
      <p:sp>
        <p:nvSpPr>
          <p:cNvPr id="44" name="Google Shape;44;g134bbefbeb5_10_26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g134bbefbeb5_10_271"/>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rtl="0">
              <a:lnSpc>
                <a:spcPct val="100000"/>
              </a:lnSpc>
              <a:spcBef>
                <a:spcPts val="0"/>
              </a:spcBef>
              <a:spcAft>
                <a:spcPts val="0"/>
              </a:spcAft>
              <a:buSzPts val="2400"/>
              <a:buNone/>
              <a:defRPr/>
            </a:lvl1pPr>
          </a:lstStyle>
          <a:p>
            <a:endParaRPr/>
          </a:p>
        </p:txBody>
      </p:sp>
      <p:sp>
        <p:nvSpPr>
          <p:cNvPr id="47" name="Google Shape;47;g134bbefbeb5_10_27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134bbefbeb5_10_23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rtl="0">
              <a:spcBef>
                <a:spcPts val="0"/>
              </a:spcBef>
              <a:spcAft>
                <a:spcPts val="0"/>
              </a:spcAft>
              <a:buClr>
                <a:schemeClr val="dk1"/>
              </a:buClr>
              <a:buSzPts val="3700"/>
              <a:buNone/>
              <a:defRPr sz="3700">
                <a:solidFill>
                  <a:schemeClr val="dk1"/>
                </a:solidFill>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a:endParaRPr/>
          </a:p>
        </p:txBody>
      </p:sp>
      <p:sp>
        <p:nvSpPr>
          <p:cNvPr id="11" name="Google Shape;11;g134bbefbeb5_10_23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rtl="0">
              <a:lnSpc>
                <a:spcPct val="115000"/>
              </a:lnSpc>
              <a:spcBef>
                <a:spcPts val="0"/>
              </a:spcBef>
              <a:spcAft>
                <a:spcPts val="0"/>
              </a:spcAft>
              <a:buClr>
                <a:schemeClr val="dk2"/>
              </a:buClr>
              <a:buSzPts val="2400"/>
              <a:buChar char="●"/>
              <a:defRPr sz="2400">
                <a:solidFill>
                  <a:schemeClr val="dk2"/>
                </a:solidFill>
              </a:defRPr>
            </a:lvl1pPr>
            <a:lvl2pPr marL="914400" lvl="1" indent="-349250" rtl="0">
              <a:lnSpc>
                <a:spcPct val="115000"/>
              </a:lnSpc>
              <a:spcBef>
                <a:spcPts val="0"/>
              </a:spcBef>
              <a:spcAft>
                <a:spcPts val="0"/>
              </a:spcAft>
              <a:buClr>
                <a:schemeClr val="dk2"/>
              </a:buClr>
              <a:buSzPts val="1900"/>
              <a:buChar char="○"/>
              <a:defRPr sz="1900">
                <a:solidFill>
                  <a:schemeClr val="dk2"/>
                </a:solidFill>
              </a:defRPr>
            </a:lvl2pPr>
            <a:lvl3pPr marL="1371600" lvl="2" indent="-349250" rtl="0">
              <a:lnSpc>
                <a:spcPct val="115000"/>
              </a:lnSpc>
              <a:spcBef>
                <a:spcPts val="0"/>
              </a:spcBef>
              <a:spcAft>
                <a:spcPts val="0"/>
              </a:spcAft>
              <a:buClr>
                <a:schemeClr val="dk2"/>
              </a:buClr>
              <a:buSzPts val="1900"/>
              <a:buChar char="■"/>
              <a:defRPr sz="1900">
                <a:solidFill>
                  <a:schemeClr val="dk2"/>
                </a:solidFill>
              </a:defRPr>
            </a:lvl3pPr>
            <a:lvl4pPr marL="1828800" lvl="3" indent="-349250" rtl="0">
              <a:lnSpc>
                <a:spcPct val="115000"/>
              </a:lnSpc>
              <a:spcBef>
                <a:spcPts val="0"/>
              </a:spcBef>
              <a:spcAft>
                <a:spcPts val="0"/>
              </a:spcAft>
              <a:buClr>
                <a:schemeClr val="dk2"/>
              </a:buClr>
              <a:buSzPts val="1900"/>
              <a:buChar char="●"/>
              <a:defRPr sz="1900">
                <a:solidFill>
                  <a:schemeClr val="dk2"/>
                </a:solidFill>
              </a:defRPr>
            </a:lvl4pPr>
            <a:lvl5pPr marL="2286000" lvl="4" indent="-349250" rtl="0">
              <a:lnSpc>
                <a:spcPct val="115000"/>
              </a:lnSpc>
              <a:spcBef>
                <a:spcPts val="0"/>
              </a:spcBef>
              <a:spcAft>
                <a:spcPts val="0"/>
              </a:spcAft>
              <a:buClr>
                <a:schemeClr val="dk2"/>
              </a:buClr>
              <a:buSzPts val="1900"/>
              <a:buChar char="○"/>
              <a:defRPr sz="1900">
                <a:solidFill>
                  <a:schemeClr val="dk2"/>
                </a:solidFill>
              </a:defRPr>
            </a:lvl5pPr>
            <a:lvl6pPr marL="2743200" lvl="5" indent="-349250" rtl="0">
              <a:lnSpc>
                <a:spcPct val="115000"/>
              </a:lnSpc>
              <a:spcBef>
                <a:spcPts val="0"/>
              </a:spcBef>
              <a:spcAft>
                <a:spcPts val="0"/>
              </a:spcAft>
              <a:buClr>
                <a:schemeClr val="dk2"/>
              </a:buClr>
              <a:buSzPts val="1900"/>
              <a:buChar char="■"/>
              <a:defRPr sz="1900">
                <a:solidFill>
                  <a:schemeClr val="dk2"/>
                </a:solidFill>
              </a:defRPr>
            </a:lvl6pPr>
            <a:lvl7pPr marL="3200400" lvl="6" indent="-349250" rtl="0">
              <a:lnSpc>
                <a:spcPct val="115000"/>
              </a:lnSpc>
              <a:spcBef>
                <a:spcPts val="0"/>
              </a:spcBef>
              <a:spcAft>
                <a:spcPts val="0"/>
              </a:spcAft>
              <a:buClr>
                <a:schemeClr val="dk2"/>
              </a:buClr>
              <a:buSzPts val="1900"/>
              <a:buChar char="●"/>
              <a:defRPr sz="1900">
                <a:solidFill>
                  <a:schemeClr val="dk2"/>
                </a:solidFill>
              </a:defRPr>
            </a:lvl7pPr>
            <a:lvl8pPr marL="3657600" lvl="7" indent="-349250" rtl="0">
              <a:lnSpc>
                <a:spcPct val="115000"/>
              </a:lnSpc>
              <a:spcBef>
                <a:spcPts val="0"/>
              </a:spcBef>
              <a:spcAft>
                <a:spcPts val="0"/>
              </a:spcAft>
              <a:buClr>
                <a:schemeClr val="dk2"/>
              </a:buClr>
              <a:buSzPts val="1900"/>
              <a:buChar char="○"/>
              <a:defRPr sz="1900">
                <a:solidFill>
                  <a:schemeClr val="dk2"/>
                </a:solidFill>
              </a:defRPr>
            </a:lvl8pPr>
            <a:lvl9pPr marL="4114800" lvl="8" indent="-349250" rtl="0">
              <a:lnSpc>
                <a:spcPct val="115000"/>
              </a:lnSpc>
              <a:spcBef>
                <a:spcPts val="0"/>
              </a:spcBef>
              <a:spcAft>
                <a:spcPts val="0"/>
              </a:spcAft>
              <a:buClr>
                <a:schemeClr val="dk2"/>
              </a:buClr>
              <a:buSzPts val="1900"/>
              <a:buChar char="■"/>
              <a:defRPr sz="1900">
                <a:solidFill>
                  <a:schemeClr val="dk2"/>
                </a:solidFill>
              </a:defRPr>
            </a:lvl9pPr>
          </a:lstStyle>
          <a:p>
            <a:endParaRPr/>
          </a:p>
        </p:txBody>
      </p:sp>
      <p:sp>
        <p:nvSpPr>
          <p:cNvPr id="12" name="Google Shape;12;g134bbefbeb5_10_23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I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8" Type="http://schemas.openxmlformats.org/officeDocument/2006/relationships/hyperlink" Target="https://agris.fao.org/agris-search/search.do?recordID=XF9548099" TargetMode="External"/><Relationship Id="rId3" Type="http://schemas.openxmlformats.org/officeDocument/2006/relationships/hyperlink" Target="https://www.who.int/news-room/questions-and-answers/item/malnutrition" TargetMode="External"/><Relationship Id="rId7" Type="http://schemas.openxmlformats.org/officeDocument/2006/relationships/hyperlink" Target="http://rchiips.org/nfhs/NFHS-5Reports/Haryana.pdf"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hyperlink" Target="http://dx.doi.org/10.7759/cureus.18364" TargetMode="External"/><Relationship Id="rId5" Type="http://schemas.openxmlformats.org/officeDocument/2006/relationships/hyperlink" Target="http://dx.doi.org/10.4103/ijcm.IJCM_491_20" TargetMode="External"/><Relationship Id="rId4" Type="http://schemas.openxmlformats.org/officeDocument/2006/relationships/hyperlink" Target="http://dx.doi.org/10.4103/ijpvm.IJPVM_194_17"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
          <p:cNvSpPr txBox="1">
            <a:spLocks noGrp="1"/>
          </p:cNvSpPr>
          <p:nvPr>
            <p:ph type="ctrTitle"/>
          </p:nvPr>
        </p:nvSpPr>
        <p:spPr>
          <a:xfrm>
            <a:off x="213125" y="746625"/>
            <a:ext cx="11643600" cy="27612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100000"/>
              </a:lnSpc>
              <a:spcBef>
                <a:spcPts val="0"/>
              </a:spcBef>
              <a:spcAft>
                <a:spcPts val="0"/>
              </a:spcAft>
              <a:buClr>
                <a:schemeClr val="dk1"/>
              </a:buClr>
              <a:buSzPct val="91866"/>
              <a:buFont typeface="Times New Roman"/>
              <a:buNone/>
            </a:pPr>
            <a:r>
              <a:rPr lang="en-IN" sz="3483" b="1">
                <a:latin typeface="Arial"/>
                <a:ea typeface="Arial"/>
                <a:cs typeface="Arial"/>
                <a:sym typeface="Arial"/>
              </a:rPr>
              <a:t>TOPIC- EVALUATION OF NUTRITIONAL REHABILITATION CENTERS </a:t>
            </a:r>
            <a:r>
              <a:rPr lang="en-IN" sz="3483" b="1"/>
              <a:t>IN </a:t>
            </a:r>
            <a:r>
              <a:rPr lang="en-IN" sz="3483" b="1">
                <a:latin typeface="Arial"/>
                <a:ea typeface="Arial"/>
                <a:cs typeface="Arial"/>
                <a:sym typeface="Arial"/>
              </a:rPr>
              <a:t>11 DISTRICTS OF HARYANA</a:t>
            </a:r>
            <a:endParaRPr sz="3483" b="1">
              <a:latin typeface="Arial"/>
              <a:ea typeface="Arial"/>
              <a:cs typeface="Arial"/>
              <a:sym typeface="Arial"/>
            </a:endParaRPr>
          </a:p>
          <a:p>
            <a:pPr marL="0" lvl="0" indent="0" algn="l" rtl="0">
              <a:lnSpc>
                <a:spcPct val="90000"/>
              </a:lnSpc>
              <a:spcBef>
                <a:spcPts val="0"/>
              </a:spcBef>
              <a:spcAft>
                <a:spcPts val="0"/>
              </a:spcAft>
              <a:buClr>
                <a:srgbClr val="394169"/>
              </a:buClr>
              <a:buSzPct val="37500"/>
              <a:buFont typeface="Twentieth Century"/>
              <a:buNone/>
            </a:pPr>
            <a:endParaRPr sz="3200" b="1"/>
          </a:p>
          <a:p>
            <a:pPr marL="0" lvl="0" indent="0" algn="l" rtl="0">
              <a:lnSpc>
                <a:spcPct val="90000"/>
              </a:lnSpc>
              <a:spcBef>
                <a:spcPts val="0"/>
              </a:spcBef>
              <a:spcAft>
                <a:spcPts val="0"/>
              </a:spcAft>
              <a:buClr>
                <a:srgbClr val="394169"/>
              </a:buClr>
              <a:buSzPct val="37500"/>
              <a:buFont typeface="Twentieth Century"/>
              <a:buNone/>
            </a:pPr>
            <a:endParaRPr sz="3200" b="1"/>
          </a:p>
          <a:p>
            <a:pPr marL="0" lvl="0" indent="0" algn="ctr" rtl="0">
              <a:lnSpc>
                <a:spcPct val="90000"/>
              </a:lnSpc>
              <a:spcBef>
                <a:spcPts val="0"/>
              </a:spcBef>
              <a:spcAft>
                <a:spcPts val="0"/>
              </a:spcAft>
              <a:buClr>
                <a:srgbClr val="394169"/>
              </a:buClr>
              <a:buSzPct val="37500"/>
              <a:buFont typeface="Twentieth Century"/>
              <a:buNone/>
            </a:pPr>
            <a:r>
              <a:rPr lang="en-IN" sz="3199" b="1">
                <a:solidFill>
                  <a:srgbClr val="0563C1"/>
                </a:solidFill>
              </a:rPr>
              <a:t>Haryana State Health Resource Centre, Panchkula</a:t>
            </a:r>
            <a:endParaRPr sz="7999" b="1">
              <a:solidFill>
                <a:srgbClr val="0563C1"/>
              </a:solidFill>
            </a:endParaRPr>
          </a:p>
        </p:txBody>
      </p:sp>
      <p:pic>
        <p:nvPicPr>
          <p:cNvPr id="74" name="Google Shape;74;p1"/>
          <p:cNvPicPr preferRelativeResize="0"/>
          <p:nvPr/>
        </p:nvPicPr>
        <p:blipFill rotWithShape="1">
          <a:blip r:embed="rId3">
            <a:alphaModFix/>
          </a:blip>
          <a:srcRect/>
          <a:stretch/>
        </p:blipFill>
        <p:spPr>
          <a:xfrm>
            <a:off x="77500" y="62575"/>
            <a:ext cx="1259075" cy="592650"/>
          </a:xfrm>
          <a:prstGeom prst="rect">
            <a:avLst/>
          </a:prstGeom>
          <a:noFill/>
          <a:ln>
            <a:noFill/>
          </a:ln>
        </p:spPr>
      </p:pic>
      <p:graphicFrame>
        <p:nvGraphicFramePr>
          <p:cNvPr id="75" name="Google Shape;75;p1"/>
          <p:cNvGraphicFramePr/>
          <p:nvPr/>
        </p:nvGraphicFramePr>
        <p:xfrm>
          <a:off x="6022675" y="6342125"/>
          <a:ext cx="5763400" cy="400200"/>
        </p:xfrm>
        <a:graphic>
          <a:graphicData uri="http://schemas.openxmlformats.org/drawingml/2006/table">
            <a:tbl>
              <a:tblPr>
                <a:noFill/>
                <a:tableStyleId>{4BACAC19-460D-424D-97A3-E0F683CC05C9}</a:tableStyleId>
              </a:tblPr>
              <a:tblGrid>
                <a:gridCol w="5763400">
                  <a:extLst>
                    <a:ext uri="{9D8B030D-6E8A-4147-A177-3AD203B41FA5}">
                      <a16:colId xmlns:a16="http://schemas.microsoft.com/office/drawing/2014/main" val="20000"/>
                    </a:ext>
                  </a:extLst>
                </a:gridCol>
              </a:tblGrid>
              <a:tr h="400200">
                <a:tc>
                  <a:txBody>
                    <a:bodyPr/>
                    <a:lstStyle/>
                    <a:p>
                      <a:pPr marL="0" lvl="0" indent="0" algn="ctr" rtl="0">
                        <a:lnSpc>
                          <a:spcPct val="90000"/>
                        </a:lnSpc>
                        <a:spcBef>
                          <a:spcPts val="1000"/>
                        </a:spcBef>
                        <a:spcAft>
                          <a:spcPts val="0"/>
                        </a:spcAft>
                        <a:buClr>
                          <a:schemeClr val="dk1"/>
                        </a:buClr>
                        <a:buSzPts val="7200"/>
                        <a:buFont typeface="Arial"/>
                        <a:buNone/>
                      </a:pPr>
                      <a:r>
                        <a:rPr lang="en-IN" sz="1500" b="1">
                          <a:solidFill>
                            <a:schemeClr val="dk1"/>
                          </a:solidFill>
                          <a:latin typeface="Calibri"/>
                          <a:ea typeface="Calibri"/>
                          <a:cs typeface="Calibri"/>
                          <a:sym typeface="Calibri"/>
                        </a:rPr>
                        <a:t>Faculty Mentor: Dr. Rupsa Banerjee | Assistant Professor, IIHMR Delhi</a:t>
                      </a:r>
                      <a:endParaRPr sz="1500"/>
                    </a:p>
                  </a:txBody>
                  <a:tcPr marL="91425" marR="91425" marT="91425" marB="91425">
                    <a:solidFill>
                      <a:schemeClr val="lt2"/>
                    </a:solidFill>
                  </a:tcPr>
                </a:tc>
                <a:extLst>
                  <a:ext uri="{0D108BD9-81ED-4DB2-BD59-A6C34878D82A}">
                    <a16:rowId xmlns:a16="http://schemas.microsoft.com/office/drawing/2014/main" val="10000"/>
                  </a:ext>
                </a:extLst>
              </a:tr>
            </a:tbl>
          </a:graphicData>
        </a:graphic>
      </p:graphicFrame>
      <p:sp>
        <p:nvSpPr>
          <p:cNvPr id="76" name="Google Shape;76;p1"/>
          <p:cNvSpPr txBox="1"/>
          <p:nvPr/>
        </p:nvSpPr>
        <p:spPr>
          <a:xfrm>
            <a:off x="571475" y="4707650"/>
            <a:ext cx="11214600" cy="4002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Clr>
                <a:schemeClr val="dk1"/>
              </a:buClr>
              <a:buSzPts val="1100"/>
              <a:buFont typeface="Arial"/>
              <a:buNone/>
            </a:pPr>
            <a:endParaRPr/>
          </a:p>
        </p:txBody>
      </p:sp>
      <p:graphicFrame>
        <p:nvGraphicFramePr>
          <p:cNvPr id="77" name="Google Shape;77;p1"/>
          <p:cNvGraphicFramePr/>
          <p:nvPr/>
        </p:nvGraphicFramePr>
        <p:xfrm>
          <a:off x="0" y="4565375"/>
          <a:ext cx="12192000" cy="423325"/>
        </p:xfrm>
        <a:graphic>
          <a:graphicData uri="http://schemas.openxmlformats.org/drawingml/2006/table">
            <a:tbl>
              <a:tblPr>
                <a:noFill/>
                <a:tableStyleId>{4BACAC19-460D-424D-97A3-E0F683CC05C9}</a:tableStyleId>
              </a:tblPr>
              <a:tblGrid>
                <a:gridCol w="12192000">
                  <a:extLst>
                    <a:ext uri="{9D8B030D-6E8A-4147-A177-3AD203B41FA5}">
                      <a16:colId xmlns:a16="http://schemas.microsoft.com/office/drawing/2014/main" val="20000"/>
                    </a:ext>
                  </a:extLst>
                </a:gridCol>
              </a:tblGrid>
              <a:tr h="400200">
                <a:tc>
                  <a:txBody>
                    <a:bodyPr/>
                    <a:lstStyle/>
                    <a:p>
                      <a:pPr marL="0" lvl="0" indent="0" algn="ctr" rtl="0">
                        <a:lnSpc>
                          <a:spcPct val="150000"/>
                        </a:lnSpc>
                        <a:spcBef>
                          <a:spcPts val="0"/>
                        </a:spcBef>
                        <a:spcAft>
                          <a:spcPts val="0"/>
                        </a:spcAft>
                        <a:buNone/>
                      </a:pPr>
                      <a:r>
                        <a:rPr lang="en-IN" sz="1200" b="1">
                          <a:solidFill>
                            <a:srgbClr val="45818E"/>
                          </a:solidFill>
                        </a:rPr>
                        <a:t>Dr. Akanksha </a:t>
                      </a:r>
                      <a:r>
                        <a:rPr lang="en-IN" sz="1200" b="1">
                          <a:solidFill>
                            <a:schemeClr val="dk1"/>
                          </a:solidFill>
                        </a:rPr>
                        <a:t>|</a:t>
                      </a:r>
                      <a:r>
                        <a:rPr lang="en-IN" sz="1200" b="1">
                          <a:solidFill>
                            <a:srgbClr val="45818E"/>
                          </a:solidFill>
                        </a:rPr>
                        <a:t> Ms. Ambhi Singh | Mr. Kinshuk Jain | Dr. Kriti Mathur | Ms. Kritika Singh | Dr. Nancy Modi | Dr. Priyanka Joshi | Mr. Rajdeep Dey | Dr. Shivam Kal</a:t>
                      </a:r>
                      <a:r>
                        <a:rPr lang="en-IN" sz="1200" b="1">
                          <a:solidFill>
                            <a:srgbClr val="38761D"/>
                          </a:solidFill>
                        </a:rPr>
                        <a:t>ia</a:t>
                      </a:r>
                      <a:endParaRPr sz="1200" b="1">
                        <a:solidFill>
                          <a:srgbClr val="45818E"/>
                        </a:solidFill>
                      </a:endParaRPr>
                    </a:p>
                  </a:txBody>
                  <a:tcPr marL="91425" marR="91425" marT="91425" marB="91425"/>
                </a:tc>
                <a:extLst>
                  <a:ext uri="{0D108BD9-81ED-4DB2-BD59-A6C34878D82A}">
                    <a16:rowId xmlns:a16="http://schemas.microsoft.com/office/drawing/2014/main" val="10000"/>
                  </a:ext>
                </a:extLst>
              </a:tr>
            </a:tbl>
          </a:graphicData>
        </a:graphic>
      </p:graphicFrame>
      <p:sp>
        <p:nvSpPr>
          <p:cNvPr id="78" name="Google Shape;78;p1"/>
          <p:cNvSpPr txBox="1"/>
          <p:nvPr/>
        </p:nvSpPr>
        <p:spPr>
          <a:xfrm>
            <a:off x="5190300" y="4165175"/>
            <a:ext cx="18114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IN" b="1"/>
              <a:t>TEAM:</a:t>
            </a:r>
            <a:endParaRPr b="1"/>
          </a:p>
        </p:txBody>
      </p:sp>
      <p:sp>
        <p:nvSpPr>
          <p:cNvPr id="79" name="Google Shape;79;p1"/>
          <p:cNvSpPr/>
          <p:nvPr/>
        </p:nvSpPr>
        <p:spPr>
          <a:xfrm>
            <a:off x="15125" y="1272288"/>
            <a:ext cx="12192000" cy="11874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80" name="Google Shape;80;p1"/>
          <p:cNvGraphicFramePr/>
          <p:nvPr/>
        </p:nvGraphicFramePr>
        <p:xfrm>
          <a:off x="0" y="3018438"/>
          <a:ext cx="12192000" cy="458500"/>
        </p:xfrm>
        <a:graphic>
          <a:graphicData uri="http://schemas.openxmlformats.org/drawingml/2006/table">
            <a:tbl>
              <a:tblPr>
                <a:noFill/>
                <a:tableStyleId>{4BACAC19-460D-424D-97A3-E0F683CC05C9}</a:tableStyleId>
              </a:tblPr>
              <a:tblGrid>
                <a:gridCol w="12192000">
                  <a:extLst>
                    <a:ext uri="{9D8B030D-6E8A-4147-A177-3AD203B41FA5}">
                      <a16:colId xmlns:a16="http://schemas.microsoft.com/office/drawing/2014/main" val="20000"/>
                    </a:ext>
                  </a:extLst>
                </a:gridCol>
              </a:tblGrid>
              <a:tr h="458500">
                <a:tc>
                  <a:txBody>
                    <a:bodyPr/>
                    <a:lstStyle/>
                    <a:p>
                      <a:pPr marL="0" lvl="0" indent="0" algn="l" rtl="0">
                        <a:lnSpc>
                          <a:spcPct val="150000"/>
                        </a:lnSpc>
                        <a:spcBef>
                          <a:spcPts val="0"/>
                        </a:spcBef>
                        <a:spcAft>
                          <a:spcPts val="0"/>
                        </a:spcAft>
                        <a:buNone/>
                      </a:pPr>
                      <a:endParaRPr sz="1200" b="1">
                        <a:solidFill>
                          <a:srgbClr val="45818E"/>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0"/>
          <p:cNvSpPr txBox="1"/>
          <p:nvPr/>
        </p:nvSpPr>
        <p:spPr>
          <a:xfrm>
            <a:off x="411225" y="2838975"/>
            <a:ext cx="4904100" cy="6327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Clr>
                <a:schemeClr val="dk1"/>
              </a:buClr>
              <a:buSzPts val="1100"/>
              <a:buFont typeface="Arial"/>
              <a:buNone/>
            </a:pPr>
            <a:r>
              <a:rPr lang="en-IN" b="1">
                <a:solidFill>
                  <a:schemeClr val="dk1"/>
                </a:solidFill>
              </a:rPr>
              <a:t>Figure 6: Nurses trained on facility based management of SAM</a:t>
            </a:r>
            <a:r>
              <a:rPr lang="en-IN">
                <a:solidFill>
                  <a:schemeClr val="dk1"/>
                </a:solidFill>
              </a:rPr>
              <a:t> </a:t>
            </a:r>
            <a:endParaRPr/>
          </a:p>
        </p:txBody>
      </p:sp>
      <p:pic>
        <p:nvPicPr>
          <p:cNvPr id="152" name="Google Shape;152;p10"/>
          <p:cNvPicPr preferRelativeResize="0"/>
          <p:nvPr/>
        </p:nvPicPr>
        <p:blipFill rotWithShape="1">
          <a:blip r:embed="rId3">
            <a:alphaModFix/>
          </a:blip>
          <a:srcRect/>
          <a:stretch/>
        </p:blipFill>
        <p:spPr>
          <a:xfrm>
            <a:off x="10560378" y="0"/>
            <a:ext cx="1631622" cy="768000"/>
          </a:xfrm>
          <a:prstGeom prst="rect">
            <a:avLst/>
          </a:prstGeom>
          <a:noFill/>
          <a:ln>
            <a:noFill/>
          </a:ln>
        </p:spPr>
      </p:pic>
      <p:sp>
        <p:nvSpPr>
          <p:cNvPr id="153" name="Google Shape;153;p10"/>
          <p:cNvSpPr/>
          <p:nvPr/>
        </p:nvSpPr>
        <p:spPr>
          <a:xfrm>
            <a:off x="5611350" y="1000475"/>
            <a:ext cx="54900" cy="53400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4" name="Google Shape;154;p10"/>
          <p:cNvPicPr preferRelativeResize="0"/>
          <p:nvPr/>
        </p:nvPicPr>
        <p:blipFill rotWithShape="1">
          <a:blip r:embed="rId4">
            <a:alphaModFix/>
          </a:blip>
          <a:srcRect t="22850" b="1334"/>
          <a:stretch/>
        </p:blipFill>
        <p:spPr>
          <a:xfrm>
            <a:off x="410936" y="3470350"/>
            <a:ext cx="4904014" cy="2693700"/>
          </a:xfrm>
          <a:prstGeom prst="rect">
            <a:avLst/>
          </a:prstGeom>
          <a:noFill/>
          <a:ln w="19050" cap="flat" cmpd="sng">
            <a:solidFill>
              <a:schemeClr val="dk2"/>
            </a:solidFill>
            <a:prstDash val="solid"/>
            <a:round/>
            <a:headEnd type="none" w="sm" len="sm"/>
            <a:tailEnd type="none" w="sm" len="sm"/>
          </a:ln>
        </p:spPr>
      </p:pic>
      <p:pic>
        <p:nvPicPr>
          <p:cNvPr id="155" name="Google Shape;155;p10"/>
          <p:cNvPicPr preferRelativeResize="0"/>
          <p:nvPr/>
        </p:nvPicPr>
        <p:blipFill rotWithShape="1">
          <a:blip r:embed="rId5">
            <a:alphaModFix/>
          </a:blip>
          <a:srcRect t="22528"/>
          <a:stretch/>
        </p:blipFill>
        <p:spPr>
          <a:xfrm>
            <a:off x="410925" y="1000475"/>
            <a:ext cx="4904024" cy="1859325"/>
          </a:xfrm>
          <a:prstGeom prst="rect">
            <a:avLst/>
          </a:prstGeom>
          <a:noFill/>
          <a:ln w="19050" cap="flat" cmpd="sng">
            <a:solidFill>
              <a:schemeClr val="dk2"/>
            </a:solidFill>
            <a:prstDash val="solid"/>
            <a:round/>
            <a:headEnd type="none" w="sm" len="sm"/>
            <a:tailEnd type="none" w="sm" len="sm"/>
          </a:ln>
        </p:spPr>
      </p:pic>
      <p:sp>
        <p:nvSpPr>
          <p:cNvPr id="156" name="Google Shape;156;p10"/>
          <p:cNvSpPr txBox="1"/>
          <p:nvPr/>
        </p:nvSpPr>
        <p:spPr>
          <a:xfrm>
            <a:off x="411100" y="6184100"/>
            <a:ext cx="4904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N" b="1"/>
              <a:t>Figure 7: Percentage of nurses and their awareness on immunization schedule</a:t>
            </a:r>
            <a:endParaRPr b="1"/>
          </a:p>
        </p:txBody>
      </p:sp>
      <p:sp>
        <p:nvSpPr>
          <p:cNvPr id="157" name="Google Shape;157;p10"/>
          <p:cNvSpPr txBox="1"/>
          <p:nvPr/>
        </p:nvSpPr>
        <p:spPr>
          <a:xfrm>
            <a:off x="5950950" y="3429000"/>
            <a:ext cx="5070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N" b="1"/>
              <a:t>Figure 8:</a:t>
            </a:r>
            <a:r>
              <a:rPr lang="en-IN"/>
              <a:t> </a:t>
            </a:r>
            <a:r>
              <a:rPr lang="en-IN" b="1"/>
              <a:t>Educational status of mothers</a:t>
            </a:r>
            <a:endParaRPr b="1"/>
          </a:p>
        </p:txBody>
      </p:sp>
      <p:sp>
        <p:nvSpPr>
          <p:cNvPr id="158" name="Google Shape;158;p10"/>
          <p:cNvSpPr txBox="1"/>
          <p:nvPr/>
        </p:nvSpPr>
        <p:spPr>
          <a:xfrm>
            <a:off x="5971050" y="6316450"/>
            <a:ext cx="519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N" b="1"/>
              <a:t>Figure 9:</a:t>
            </a:r>
            <a:r>
              <a:rPr lang="en-IN"/>
              <a:t> </a:t>
            </a:r>
            <a:r>
              <a:rPr lang="en-IN" b="1"/>
              <a:t>Socio-economic status of the mothers</a:t>
            </a:r>
            <a:endParaRPr b="1"/>
          </a:p>
        </p:txBody>
      </p:sp>
      <p:pic>
        <p:nvPicPr>
          <p:cNvPr id="159" name="Google Shape;159;p10"/>
          <p:cNvPicPr preferRelativeResize="0"/>
          <p:nvPr/>
        </p:nvPicPr>
        <p:blipFill>
          <a:blip r:embed="rId6">
            <a:alphaModFix/>
          </a:blip>
          <a:stretch>
            <a:fillRect/>
          </a:stretch>
        </p:blipFill>
        <p:spPr>
          <a:xfrm>
            <a:off x="5971050" y="3863075"/>
            <a:ext cx="5874176" cy="2462675"/>
          </a:xfrm>
          <a:prstGeom prst="rect">
            <a:avLst/>
          </a:prstGeom>
          <a:noFill/>
          <a:ln>
            <a:noFill/>
          </a:ln>
        </p:spPr>
      </p:pic>
      <p:pic>
        <p:nvPicPr>
          <p:cNvPr id="160" name="Google Shape;160;p10"/>
          <p:cNvPicPr preferRelativeResize="0"/>
          <p:nvPr/>
        </p:nvPicPr>
        <p:blipFill>
          <a:blip r:embed="rId7">
            <a:alphaModFix/>
          </a:blip>
          <a:stretch>
            <a:fillRect/>
          </a:stretch>
        </p:blipFill>
        <p:spPr>
          <a:xfrm>
            <a:off x="5971050" y="996600"/>
            <a:ext cx="5874175" cy="2432400"/>
          </a:xfrm>
          <a:prstGeom prst="rect">
            <a:avLst/>
          </a:prstGeom>
          <a:noFill/>
          <a:ln>
            <a:noFill/>
          </a:ln>
        </p:spPr>
      </p:pic>
      <p:sp>
        <p:nvSpPr>
          <p:cNvPr id="161" name="Google Shape;161;p10"/>
          <p:cNvSpPr txBox="1">
            <a:spLocks noGrp="1"/>
          </p:cNvSpPr>
          <p:nvPr>
            <p:ph type="title"/>
          </p:nvPr>
        </p:nvSpPr>
        <p:spPr>
          <a:xfrm>
            <a:off x="4500150" y="184825"/>
            <a:ext cx="3191700" cy="7443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IN" sz="3300" b="1">
                <a:solidFill>
                  <a:srgbClr val="0563C1"/>
                </a:solidFill>
              </a:rPr>
              <a:t>RESULTS</a:t>
            </a:r>
            <a:endParaRPr sz="3300">
              <a:solidFill>
                <a:srgbClr val="0563C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11"/>
          <p:cNvPicPr preferRelativeResize="0"/>
          <p:nvPr/>
        </p:nvPicPr>
        <p:blipFill rotWithShape="1">
          <a:blip r:embed="rId3">
            <a:alphaModFix/>
          </a:blip>
          <a:srcRect/>
          <a:stretch/>
        </p:blipFill>
        <p:spPr>
          <a:xfrm>
            <a:off x="10404750" y="0"/>
            <a:ext cx="1787250" cy="841250"/>
          </a:xfrm>
          <a:prstGeom prst="rect">
            <a:avLst/>
          </a:prstGeom>
          <a:noFill/>
          <a:ln>
            <a:noFill/>
          </a:ln>
        </p:spPr>
      </p:pic>
      <p:sp>
        <p:nvSpPr>
          <p:cNvPr id="167" name="Google Shape;167;p11"/>
          <p:cNvSpPr txBox="1"/>
          <p:nvPr/>
        </p:nvSpPr>
        <p:spPr>
          <a:xfrm>
            <a:off x="805125" y="1457450"/>
            <a:ext cx="9297300" cy="1916400"/>
          </a:xfrm>
          <a:prstGeom prst="rect">
            <a:avLst/>
          </a:prstGeom>
          <a:noFill/>
          <a:ln>
            <a:noFill/>
          </a:ln>
        </p:spPr>
        <p:txBody>
          <a:bodyPr spcFirstLastPara="1" wrap="square" lIns="91425" tIns="91425" rIns="91425" bIns="91425" anchor="t" anchorCtr="0">
            <a:spAutoFit/>
          </a:bodyPr>
          <a:lstStyle/>
          <a:p>
            <a:pPr marL="457200" lvl="0" indent="-317500" algn="l" rtl="0">
              <a:lnSpc>
                <a:spcPct val="150000"/>
              </a:lnSpc>
              <a:spcBef>
                <a:spcPts val="0"/>
              </a:spcBef>
              <a:spcAft>
                <a:spcPts val="0"/>
              </a:spcAft>
              <a:buSzPts val="1400"/>
              <a:buFont typeface="Times New Roman"/>
              <a:buChar char="●"/>
            </a:pPr>
            <a:r>
              <a:rPr lang="en-IN">
                <a:latin typeface="Times New Roman"/>
                <a:ea typeface="Times New Roman"/>
                <a:cs typeface="Times New Roman"/>
                <a:sym typeface="Times New Roman"/>
              </a:rPr>
              <a:t>Results sections shows varied levels of compliances. ( NRC Jind lowest (39%)  towards highest Faridabad (73%) ) </a:t>
            </a:r>
            <a:endParaRPr>
              <a:latin typeface="Times New Roman"/>
              <a:ea typeface="Times New Roman"/>
              <a:cs typeface="Times New Roman"/>
              <a:sym typeface="Times New Roman"/>
            </a:endParaRPr>
          </a:p>
          <a:p>
            <a:pPr marL="457200" lvl="0" indent="-317500" algn="l" rtl="0">
              <a:lnSpc>
                <a:spcPct val="150000"/>
              </a:lnSpc>
              <a:spcBef>
                <a:spcPts val="0"/>
              </a:spcBef>
              <a:spcAft>
                <a:spcPts val="0"/>
              </a:spcAft>
              <a:buSzPts val="1400"/>
              <a:buFont typeface="Times New Roman"/>
              <a:buChar char="●"/>
            </a:pPr>
            <a:r>
              <a:rPr lang="en-IN">
                <a:latin typeface="Times New Roman"/>
                <a:ea typeface="Times New Roman"/>
                <a:cs typeface="Times New Roman"/>
                <a:sym typeface="Times New Roman"/>
              </a:rPr>
              <a:t>Cumulative compliance rate for Haryana's 11 district NRCs is 58%.</a:t>
            </a:r>
            <a:endParaRPr>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dk1"/>
              </a:buClr>
              <a:buSzPts val="1400"/>
              <a:buFont typeface="Times New Roman"/>
              <a:buChar char="●"/>
            </a:pPr>
            <a:r>
              <a:rPr lang="en-IN">
                <a:solidFill>
                  <a:schemeClr val="dk1"/>
                </a:solidFill>
                <a:latin typeface="Times New Roman"/>
                <a:ea typeface="Times New Roman"/>
                <a:cs typeface="Times New Roman"/>
                <a:sym typeface="Times New Roman"/>
              </a:rPr>
              <a:t>This signals towards the lack of compliance of various areas in NRCs.</a:t>
            </a:r>
            <a:endParaRPr>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dk1"/>
              </a:buClr>
              <a:buSzPts val="1400"/>
              <a:buFont typeface="Times New Roman"/>
              <a:buChar char="●"/>
            </a:pPr>
            <a:r>
              <a:rPr lang="en-IN">
                <a:solidFill>
                  <a:schemeClr val="dk1"/>
                </a:solidFill>
                <a:latin typeface="Times New Roman"/>
                <a:ea typeface="Times New Roman"/>
                <a:cs typeface="Times New Roman"/>
                <a:sym typeface="Times New Roman"/>
              </a:rPr>
              <a:t>The NRCs functioning and effectiveness are based on the inter-coordination of all areas.</a:t>
            </a:r>
            <a:endParaRPr>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dk1"/>
              </a:buClr>
              <a:buSzPts val="1400"/>
              <a:buFont typeface="Times New Roman"/>
              <a:buChar char="●"/>
            </a:pPr>
            <a:r>
              <a:rPr lang="en-IN">
                <a:solidFill>
                  <a:schemeClr val="dk1"/>
                </a:solidFill>
                <a:latin typeface="Times New Roman"/>
                <a:ea typeface="Times New Roman"/>
                <a:cs typeface="Times New Roman"/>
                <a:sym typeface="Times New Roman"/>
              </a:rPr>
              <a:t>Children's nutritional status has improved since NFHS-4</a:t>
            </a:r>
            <a:r>
              <a:rPr lang="en-IN">
                <a:latin typeface="Times New Roman"/>
                <a:ea typeface="Times New Roman"/>
                <a:cs typeface="Times New Roman"/>
                <a:sym typeface="Times New Roman"/>
              </a:rPr>
              <a:t>.</a:t>
            </a:r>
            <a:endParaRPr>
              <a:latin typeface="Times New Roman"/>
              <a:ea typeface="Times New Roman"/>
              <a:cs typeface="Times New Roman"/>
              <a:sym typeface="Times New Roman"/>
            </a:endParaRPr>
          </a:p>
        </p:txBody>
      </p:sp>
      <p:graphicFrame>
        <p:nvGraphicFramePr>
          <p:cNvPr id="168" name="Google Shape;168;p11"/>
          <p:cNvGraphicFramePr/>
          <p:nvPr/>
        </p:nvGraphicFramePr>
        <p:xfrm>
          <a:off x="661675" y="3464200"/>
          <a:ext cx="3000000" cy="3000000"/>
        </p:xfrm>
        <a:graphic>
          <a:graphicData uri="http://schemas.openxmlformats.org/drawingml/2006/table">
            <a:tbl>
              <a:tblPr>
                <a:noFill/>
                <a:tableStyleId>{4BACAC19-460D-424D-97A3-E0F683CC05C9}</a:tableStyleId>
              </a:tblPr>
              <a:tblGrid>
                <a:gridCol w="1718550">
                  <a:extLst>
                    <a:ext uri="{9D8B030D-6E8A-4147-A177-3AD203B41FA5}">
                      <a16:colId xmlns:a16="http://schemas.microsoft.com/office/drawing/2014/main" val="20000"/>
                    </a:ext>
                  </a:extLst>
                </a:gridCol>
                <a:gridCol w="8393100">
                  <a:extLst>
                    <a:ext uri="{9D8B030D-6E8A-4147-A177-3AD203B41FA5}">
                      <a16:colId xmlns:a16="http://schemas.microsoft.com/office/drawing/2014/main" val="20001"/>
                    </a:ext>
                  </a:extLst>
                </a:gridCol>
              </a:tblGrid>
              <a:tr h="380825">
                <a:tc>
                  <a:txBody>
                    <a:bodyPr/>
                    <a:lstStyle/>
                    <a:p>
                      <a:pPr marL="0" lvl="0" indent="0" algn="l" rtl="0">
                        <a:spcBef>
                          <a:spcPts val="0"/>
                        </a:spcBef>
                        <a:spcAft>
                          <a:spcPts val="0"/>
                        </a:spcAft>
                        <a:buNone/>
                      </a:pPr>
                      <a:r>
                        <a:rPr lang="en-IN" b="1">
                          <a:solidFill>
                            <a:schemeClr val="lt1"/>
                          </a:solidFill>
                        </a:rPr>
                        <a:t>AREA</a:t>
                      </a:r>
                      <a:endParaRPr b="1">
                        <a:solidFill>
                          <a:schemeClr val="lt1"/>
                        </a:solidFill>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000000"/>
                    </a:solidFill>
                  </a:tcPr>
                </a:tc>
                <a:tc>
                  <a:txBody>
                    <a:bodyPr/>
                    <a:lstStyle/>
                    <a:p>
                      <a:pPr marL="0" lvl="0" indent="0" algn="ctr" rtl="0">
                        <a:spcBef>
                          <a:spcPts val="0"/>
                        </a:spcBef>
                        <a:spcAft>
                          <a:spcPts val="0"/>
                        </a:spcAft>
                        <a:buNone/>
                      </a:pPr>
                      <a:r>
                        <a:rPr lang="en-IN" b="1">
                          <a:solidFill>
                            <a:schemeClr val="lt1"/>
                          </a:solidFill>
                        </a:rPr>
                        <a:t>FACTORS THAT CONTRIBUTED TO LOW COMPLIANCE</a:t>
                      </a:r>
                      <a:endParaRPr b="1">
                        <a:solidFill>
                          <a:schemeClr val="lt1"/>
                        </a:solidFill>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000000"/>
                    </a:solidFill>
                  </a:tcPr>
                </a:tc>
                <a:extLst>
                  <a:ext uri="{0D108BD9-81ED-4DB2-BD59-A6C34878D82A}">
                    <a16:rowId xmlns:a16="http://schemas.microsoft.com/office/drawing/2014/main" val="10000"/>
                  </a:ext>
                </a:extLst>
              </a:tr>
              <a:tr h="380825">
                <a:tc>
                  <a:txBody>
                    <a:bodyPr/>
                    <a:lstStyle/>
                    <a:p>
                      <a:pPr marL="0" lvl="0" indent="0" algn="l" rtl="0">
                        <a:spcBef>
                          <a:spcPts val="0"/>
                        </a:spcBef>
                        <a:spcAft>
                          <a:spcPts val="0"/>
                        </a:spcAft>
                        <a:buNone/>
                      </a:pPr>
                      <a:r>
                        <a:rPr lang="en-IN"/>
                        <a:t>Patient Area</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ACACA"/>
                    </a:solidFill>
                  </a:tcPr>
                </a:tc>
                <a:tc>
                  <a:txBody>
                    <a:bodyPr/>
                    <a:lstStyle/>
                    <a:p>
                      <a:pPr marL="0" lvl="0" indent="0" algn="l" rtl="0">
                        <a:spcBef>
                          <a:spcPts val="0"/>
                        </a:spcBef>
                        <a:spcAft>
                          <a:spcPts val="0"/>
                        </a:spcAft>
                        <a:buNone/>
                      </a:pPr>
                      <a:r>
                        <a:rPr lang="en-IN"/>
                        <a:t>Hand washing area</a:t>
                      </a:r>
                      <a:r>
                        <a:rPr lang="en-IN" b="1"/>
                        <a:t> |</a:t>
                      </a:r>
                      <a:r>
                        <a:rPr lang="en-IN"/>
                        <a:t> Power/ Water backup</a:t>
                      </a:r>
                      <a:r>
                        <a:rPr lang="en-IN" b="1"/>
                        <a:t> |</a:t>
                      </a:r>
                      <a:r>
                        <a:rPr lang="en-IN"/>
                        <a:t> Essential equipments </a:t>
                      </a:r>
                      <a:r>
                        <a:rPr lang="en-IN" b="1"/>
                        <a:t>| </a:t>
                      </a:r>
                      <a:r>
                        <a:rPr lang="en-IN"/>
                        <a:t>Bed area </a:t>
                      </a:r>
                      <a:r>
                        <a:rPr lang="en-IN" b="1"/>
                        <a:t>|</a:t>
                      </a:r>
                      <a:r>
                        <a:rPr lang="en-IN"/>
                        <a:t> Cleanliness</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ACACA"/>
                    </a:solidFill>
                  </a:tcPr>
                </a:tc>
                <a:extLst>
                  <a:ext uri="{0D108BD9-81ED-4DB2-BD59-A6C34878D82A}">
                    <a16:rowId xmlns:a16="http://schemas.microsoft.com/office/drawing/2014/main" val="10001"/>
                  </a:ext>
                </a:extLst>
              </a:tr>
              <a:tr h="380825">
                <a:tc>
                  <a:txBody>
                    <a:bodyPr/>
                    <a:lstStyle/>
                    <a:p>
                      <a:pPr marL="0" lvl="0" indent="0" algn="l" rtl="0">
                        <a:spcBef>
                          <a:spcPts val="0"/>
                        </a:spcBef>
                        <a:spcAft>
                          <a:spcPts val="0"/>
                        </a:spcAft>
                        <a:buNone/>
                      </a:pPr>
                      <a:r>
                        <a:rPr lang="en-IN"/>
                        <a:t>Pharmacy</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6E6E6"/>
                    </a:solidFill>
                  </a:tcPr>
                </a:tc>
                <a:tc>
                  <a:txBody>
                    <a:bodyPr/>
                    <a:lstStyle/>
                    <a:p>
                      <a:pPr marL="0" lvl="0" indent="0" algn="l" rtl="0">
                        <a:spcBef>
                          <a:spcPts val="0"/>
                        </a:spcBef>
                        <a:spcAft>
                          <a:spcPts val="0"/>
                        </a:spcAft>
                        <a:buNone/>
                      </a:pPr>
                      <a:r>
                        <a:rPr lang="en-IN"/>
                        <a:t>Dedicated pharmacy </a:t>
                      </a:r>
                      <a:r>
                        <a:rPr lang="en-IN" b="1"/>
                        <a:t>|</a:t>
                      </a:r>
                      <a:r>
                        <a:rPr lang="en-IN"/>
                        <a:t> Adequacy of drugs </a:t>
                      </a:r>
                      <a:r>
                        <a:rPr lang="en-IN" b="1"/>
                        <a:t>|</a:t>
                      </a:r>
                      <a:r>
                        <a:rPr lang="en-IN"/>
                        <a:t> Availability of drugs as per EDL</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6E6E6"/>
                    </a:solidFill>
                  </a:tcPr>
                </a:tc>
                <a:extLst>
                  <a:ext uri="{0D108BD9-81ED-4DB2-BD59-A6C34878D82A}">
                    <a16:rowId xmlns:a16="http://schemas.microsoft.com/office/drawing/2014/main" val="10002"/>
                  </a:ext>
                </a:extLst>
              </a:tr>
              <a:tr h="380825">
                <a:tc>
                  <a:txBody>
                    <a:bodyPr/>
                    <a:lstStyle/>
                    <a:p>
                      <a:pPr marL="0" lvl="0" indent="0" algn="l" rtl="0">
                        <a:spcBef>
                          <a:spcPts val="0"/>
                        </a:spcBef>
                        <a:spcAft>
                          <a:spcPts val="0"/>
                        </a:spcAft>
                        <a:buNone/>
                      </a:pPr>
                      <a:r>
                        <a:rPr lang="en-IN"/>
                        <a:t>Kitchen Area</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ACACA"/>
                    </a:solidFill>
                  </a:tcPr>
                </a:tc>
                <a:tc>
                  <a:txBody>
                    <a:bodyPr/>
                    <a:lstStyle/>
                    <a:p>
                      <a:pPr marL="0" lvl="0" indent="0" algn="l" rtl="0">
                        <a:spcBef>
                          <a:spcPts val="0"/>
                        </a:spcBef>
                        <a:spcAft>
                          <a:spcPts val="0"/>
                        </a:spcAft>
                        <a:buNone/>
                      </a:pPr>
                      <a:r>
                        <a:rPr lang="en-IN"/>
                        <a:t>Functionality</a:t>
                      </a:r>
                      <a:r>
                        <a:rPr lang="en-IN" b="1"/>
                        <a:t> | </a:t>
                      </a:r>
                      <a:r>
                        <a:rPr lang="en-IN"/>
                        <a:t>Utensils &amp; raw materials availability</a:t>
                      </a:r>
                      <a:r>
                        <a:rPr lang="en-IN" b="1"/>
                        <a:t> | </a:t>
                      </a:r>
                      <a:r>
                        <a:rPr lang="en-IN"/>
                        <a:t>Food storage </a:t>
                      </a:r>
                      <a:r>
                        <a:rPr lang="en-IN" b="1"/>
                        <a:t>| </a:t>
                      </a:r>
                      <a:r>
                        <a:rPr lang="en-IN"/>
                        <a:t>Sink drainage</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ACACA"/>
                    </a:solidFill>
                  </a:tcPr>
                </a:tc>
                <a:extLst>
                  <a:ext uri="{0D108BD9-81ED-4DB2-BD59-A6C34878D82A}">
                    <a16:rowId xmlns:a16="http://schemas.microsoft.com/office/drawing/2014/main" val="10003"/>
                  </a:ext>
                </a:extLst>
              </a:tr>
              <a:tr h="380825">
                <a:tc>
                  <a:txBody>
                    <a:bodyPr/>
                    <a:lstStyle/>
                    <a:p>
                      <a:pPr marL="0" lvl="0" indent="0" algn="l" rtl="0">
                        <a:spcBef>
                          <a:spcPts val="0"/>
                        </a:spcBef>
                        <a:spcAft>
                          <a:spcPts val="0"/>
                        </a:spcAft>
                        <a:buNone/>
                      </a:pPr>
                      <a:r>
                        <a:rPr lang="en-IN"/>
                        <a:t>Nursing Area</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6E6E6"/>
                    </a:solidFill>
                  </a:tcPr>
                </a:tc>
                <a:tc>
                  <a:txBody>
                    <a:bodyPr/>
                    <a:lstStyle/>
                    <a:p>
                      <a:pPr marL="0" lvl="0" indent="0" algn="l" rtl="0">
                        <a:spcBef>
                          <a:spcPts val="0"/>
                        </a:spcBef>
                        <a:spcAft>
                          <a:spcPts val="0"/>
                        </a:spcAft>
                        <a:buNone/>
                      </a:pPr>
                      <a:r>
                        <a:rPr lang="en-IN"/>
                        <a:t>Location from the ward</a:t>
                      </a:r>
                      <a:r>
                        <a:rPr lang="en-IN" b="1"/>
                        <a:t> | </a:t>
                      </a:r>
                      <a:r>
                        <a:rPr lang="en-IN"/>
                        <a:t>Records/case sheets maintenance</a:t>
                      </a:r>
                      <a:r>
                        <a:rPr lang="en-IN" b="1"/>
                        <a:t> | </a:t>
                      </a:r>
                      <a:r>
                        <a:rPr lang="en-IN"/>
                        <a:t>Height,weight &amp; vitals measurement</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6E6E6"/>
                    </a:solidFill>
                  </a:tcPr>
                </a:tc>
                <a:extLst>
                  <a:ext uri="{0D108BD9-81ED-4DB2-BD59-A6C34878D82A}">
                    <a16:rowId xmlns:a16="http://schemas.microsoft.com/office/drawing/2014/main" val="10004"/>
                  </a:ext>
                </a:extLst>
              </a:tr>
              <a:tr h="380825">
                <a:tc>
                  <a:txBody>
                    <a:bodyPr/>
                    <a:lstStyle/>
                    <a:p>
                      <a:pPr marL="0" lvl="0" indent="0" algn="l" rtl="0">
                        <a:spcBef>
                          <a:spcPts val="0"/>
                        </a:spcBef>
                        <a:spcAft>
                          <a:spcPts val="0"/>
                        </a:spcAft>
                        <a:buNone/>
                      </a:pPr>
                      <a:r>
                        <a:rPr lang="en-IN"/>
                        <a:t>Counselling Area</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ACACA"/>
                    </a:solidFill>
                  </a:tcPr>
                </a:tc>
                <a:tc>
                  <a:txBody>
                    <a:bodyPr/>
                    <a:lstStyle/>
                    <a:p>
                      <a:pPr marL="0" lvl="0" indent="0" algn="l" rtl="0">
                        <a:spcBef>
                          <a:spcPts val="0"/>
                        </a:spcBef>
                        <a:spcAft>
                          <a:spcPts val="0"/>
                        </a:spcAft>
                        <a:buNone/>
                      </a:pPr>
                      <a:r>
                        <a:rPr lang="en-IN"/>
                        <a:t>Functional equipments </a:t>
                      </a:r>
                      <a:r>
                        <a:rPr lang="en-IN" b="1"/>
                        <a:t>|</a:t>
                      </a:r>
                      <a:r>
                        <a:rPr lang="en-IN"/>
                        <a:t> Anthropometric evaluations</a:t>
                      </a:r>
                      <a:r>
                        <a:rPr lang="en-IN" b="1"/>
                        <a:t> |</a:t>
                      </a:r>
                      <a:r>
                        <a:rPr lang="en-IN"/>
                        <a:t> Counselling to mothers</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CACACA"/>
                    </a:solidFill>
                  </a:tcPr>
                </a:tc>
                <a:extLst>
                  <a:ext uri="{0D108BD9-81ED-4DB2-BD59-A6C34878D82A}">
                    <a16:rowId xmlns:a16="http://schemas.microsoft.com/office/drawing/2014/main" val="10005"/>
                  </a:ext>
                </a:extLst>
              </a:tr>
              <a:tr h="380825">
                <a:tc>
                  <a:txBody>
                    <a:bodyPr/>
                    <a:lstStyle/>
                    <a:p>
                      <a:pPr marL="0" lvl="0" indent="0" algn="l" rtl="0">
                        <a:spcBef>
                          <a:spcPts val="0"/>
                        </a:spcBef>
                        <a:spcAft>
                          <a:spcPts val="0"/>
                        </a:spcAft>
                        <a:buNone/>
                      </a:pPr>
                      <a:r>
                        <a:rPr lang="en-IN"/>
                        <a:t>Play </a:t>
                      </a:r>
                      <a:endParaRPr u="sng"/>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6E6E6"/>
                    </a:solidFill>
                  </a:tcPr>
                </a:tc>
                <a:tc>
                  <a:txBody>
                    <a:bodyPr/>
                    <a:lstStyle/>
                    <a:p>
                      <a:pPr marL="0" lvl="0" indent="0" algn="l" rtl="0">
                        <a:spcBef>
                          <a:spcPts val="0"/>
                        </a:spcBef>
                        <a:spcAft>
                          <a:spcPts val="0"/>
                        </a:spcAft>
                        <a:buNone/>
                      </a:pPr>
                      <a:r>
                        <a:rPr lang="en-IN"/>
                        <a:t>Safety mats </a:t>
                      </a:r>
                      <a:r>
                        <a:rPr lang="en-IN" b="1">
                          <a:solidFill>
                            <a:schemeClr val="dk1"/>
                          </a:solidFill>
                        </a:rPr>
                        <a:t>|</a:t>
                      </a:r>
                      <a:r>
                        <a:rPr lang="en-IN">
                          <a:solidFill>
                            <a:schemeClr val="dk1"/>
                          </a:solidFill>
                        </a:rPr>
                        <a:t> Age wise toys </a:t>
                      </a:r>
                      <a:r>
                        <a:rPr lang="en-IN" b="1">
                          <a:solidFill>
                            <a:schemeClr val="dk1"/>
                          </a:solidFill>
                        </a:rPr>
                        <a:t>|</a:t>
                      </a:r>
                      <a:r>
                        <a:rPr lang="en-IN">
                          <a:solidFill>
                            <a:schemeClr val="dk1"/>
                          </a:solidFill>
                        </a:rPr>
                        <a:t> IEC materials</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6E6E6"/>
                    </a:solidFill>
                  </a:tcPr>
                </a:tc>
                <a:extLst>
                  <a:ext uri="{0D108BD9-81ED-4DB2-BD59-A6C34878D82A}">
                    <a16:rowId xmlns:a16="http://schemas.microsoft.com/office/drawing/2014/main" val="10006"/>
                  </a:ext>
                </a:extLst>
              </a:tr>
              <a:tr h="347900">
                <a:tc>
                  <a:txBody>
                    <a:bodyPr/>
                    <a:lstStyle/>
                    <a:p>
                      <a:pPr marL="0" lvl="0" indent="0" algn="l" rtl="0">
                        <a:spcBef>
                          <a:spcPts val="0"/>
                        </a:spcBef>
                        <a:spcAft>
                          <a:spcPts val="0"/>
                        </a:spcAft>
                        <a:buNone/>
                      </a:pPr>
                      <a:r>
                        <a:rPr lang="en-IN">
                          <a:solidFill>
                            <a:schemeClr val="dk1"/>
                          </a:solidFill>
                        </a:rPr>
                        <a:t>Health Workforce</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6E6E6"/>
                    </a:solidFill>
                  </a:tcPr>
                </a:tc>
                <a:tc>
                  <a:txBody>
                    <a:bodyPr/>
                    <a:lstStyle/>
                    <a:p>
                      <a:pPr marL="0" lvl="0" indent="0" algn="l" rtl="0">
                        <a:spcBef>
                          <a:spcPts val="0"/>
                        </a:spcBef>
                        <a:spcAft>
                          <a:spcPts val="0"/>
                        </a:spcAft>
                        <a:buNone/>
                      </a:pPr>
                      <a:r>
                        <a:rPr lang="en-IN">
                          <a:solidFill>
                            <a:schemeClr val="dk1"/>
                          </a:solidFill>
                        </a:rPr>
                        <a:t>Dedicatedly assigned staff </a:t>
                      </a:r>
                      <a:r>
                        <a:rPr lang="en-IN" b="1">
                          <a:solidFill>
                            <a:schemeClr val="dk1"/>
                          </a:solidFill>
                        </a:rPr>
                        <a:t>| </a:t>
                      </a:r>
                      <a:r>
                        <a:rPr lang="en-IN">
                          <a:solidFill>
                            <a:schemeClr val="dk1"/>
                          </a:solidFill>
                        </a:rPr>
                        <a:t>SAM training </a:t>
                      </a:r>
                      <a:r>
                        <a:rPr lang="en-IN" b="1">
                          <a:solidFill>
                            <a:schemeClr val="dk1"/>
                          </a:solidFill>
                        </a:rPr>
                        <a:t>| </a:t>
                      </a:r>
                      <a:r>
                        <a:rPr lang="en-IN">
                          <a:solidFill>
                            <a:schemeClr val="dk1"/>
                          </a:solidFill>
                        </a:rPr>
                        <a:t>Vacant sanctioned posts</a:t>
                      </a:r>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6E6E6"/>
                    </a:solidFill>
                  </a:tcPr>
                </a:tc>
                <a:extLst>
                  <a:ext uri="{0D108BD9-81ED-4DB2-BD59-A6C34878D82A}">
                    <a16:rowId xmlns:a16="http://schemas.microsoft.com/office/drawing/2014/main" val="10007"/>
                  </a:ext>
                </a:extLst>
              </a:tr>
            </a:tbl>
          </a:graphicData>
        </a:graphic>
      </p:graphicFrame>
      <p:sp>
        <p:nvSpPr>
          <p:cNvPr id="169" name="Google Shape;169;p11"/>
          <p:cNvSpPr txBox="1">
            <a:spLocks noGrp="1"/>
          </p:cNvSpPr>
          <p:nvPr>
            <p:ph type="title"/>
          </p:nvPr>
        </p:nvSpPr>
        <p:spPr>
          <a:xfrm>
            <a:off x="4068750" y="339300"/>
            <a:ext cx="4054500" cy="8046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IN" sz="3300" b="1">
                <a:solidFill>
                  <a:srgbClr val="0563C1"/>
                </a:solidFill>
              </a:rPr>
              <a:t>DISCUSSION</a:t>
            </a:r>
            <a:endParaRPr sz="3300">
              <a:solidFill>
                <a:srgbClr val="0563C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12"/>
          <p:cNvPicPr preferRelativeResize="0"/>
          <p:nvPr/>
        </p:nvPicPr>
        <p:blipFill rotWithShape="1">
          <a:blip r:embed="rId3">
            <a:alphaModFix/>
          </a:blip>
          <a:srcRect/>
          <a:stretch/>
        </p:blipFill>
        <p:spPr>
          <a:xfrm>
            <a:off x="10482450" y="0"/>
            <a:ext cx="1709550" cy="804675"/>
          </a:xfrm>
          <a:prstGeom prst="rect">
            <a:avLst/>
          </a:prstGeom>
          <a:noFill/>
          <a:ln>
            <a:noFill/>
          </a:ln>
        </p:spPr>
      </p:pic>
      <p:sp>
        <p:nvSpPr>
          <p:cNvPr id="175" name="Google Shape;175;p12"/>
          <p:cNvSpPr txBox="1"/>
          <p:nvPr/>
        </p:nvSpPr>
        <p:spPr>
          <a:xfrm>
            <a:off x="1093700" y="1586725"/>
            <a:ext cx="9834300" cy="5033400"/>
          </a:xfrm>
          <a:prstGeom prst="rect">
            <a:avLst/>
          </a:prstGeom>
          <a:noFill/>
          <a:ln>
            <a:noFill/>
          </a:ln>
        </p:spPr>
        <p:txBody>
          <a:bodyPr spcFirstLastPara="1" wrap="square" lIns="91425" tIns="91425" rIns="91425" bIns="91425" anchor="t" anchorCtr="0">
            <a:spAutoFit/>
          </a:bodyPr>
          <a:lstStyle/>
          <a:p>
            <a:pPr marL="457200" lvl="0" indent="-317500" algn="l" rtl="0">
              <a:lnSpc>
                <a:spcPct val="150000"/>
              </a:lnSpc>
              <a:spcBef>
                <a:spcPts val="1200"/>
              </a:spcBef>
              <a:spcAft>
                <a:spcPts val="0"/>
              </a:spcAft>
              <a:buClr>
                <a:schemeClr val="dk1"/>
              </a:buClr>
              <a:buSzPts val="1400"/>
              <a:buFont typeface="Times New Roman"/>
              <a:buChar char="●"/>
            </a:pPr>
            <a:r>
              <a:rPr lang="en-IN">
                <a:solidFill>
                  <a:schemeClr val="dk1"/>
                </a:solidFill>
                <a:latin typeface="Times New Roman"/>
                <a:ea typeface="Times New Roman"/>
                <a:cs typeface="Times New Roman"/>
                <a:sym typeface="Times New Roman"/>
              </a:rPr>
              <a:t>Majority of the interviewed mothers were illiterate and from  Lower class Socioeconomic status.</a:t>
            </a:r>
            <a:endParaRPr>
              <a:solidFill>
                <a:schemeClr val="dk1"/>
              </a:solidFill>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dk1"/>
              </a:buClr>
              <a:buSzPts val="1400"/>
              <a:buFont typeface="Times New Roman"/>
              <a:buChar char="●"/>
            </a:pPr>
            <a:r>
              <a:rPr lang="en-IN">
                <a:solidFill>
                  <a:schemeClr val="dk1"/>
                </a:solidFill>
                <a:latin typeface="Times New Roman"/>
                <a:ea typeface="Times New Roman"/>
                <a:cs typeface="Times New Roman"/>
                <a:sym typeface="Times New Roman"/>
              </a:rPr>
              <a:t>77% of these mothers had a family monthly income in the range of 6,174-18,496 Rupees. </a:t>
            </a:r>
            <a:endParaRPr>
              <a:solidFill>
                <a:schemeClr val="dk1"/>
              </a:solidFill>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dk1"/>
              </a:buClr>
              <a:buSzPts val="1400"/>
              <a:buFont typeface="Times New Roman"/>
              <a:buChar char="●"/>
            </a:pPr>
            <a:r>
              <a:rPr lang="en-IN">
                <a:solidFill>
                  <a:schemeClr val="dk1"/>
                </a:solidFill>
                <a:latin typeface="Times New Roman"/>
                <a:ea typeface="Times New Roman"/>
                <a:cs typeface="Times New Roman"/>
                <a:sym typeface="Times New Roman"/>
              </a:rPr>
              <a:t>Poor socio economic and educational status, the mothers potentially affected:</a:t>
            </a:r>
            <a:endParaRPr>
              <a:solidFill>
                <a:schemeClr val="dk1"/>
              </a:solidFill>
              <a:latin typeface="Times New Roman"/>
              <a:ea typeface="Times New Roman"/>
              <a:cs typeface="Times New Roman"/>
              <a:sym typeface="Times New Roman"/>
            </a:endParaRPr>
          </a:p>
          <a:p>
            <a:pPr marL="0" lvl="0" indent="0" algn="l" rtl="0">
              <a:lnSpc>
                <a:spcPct val="150000"/>
              </a:lnSpc>
              <a:spcBef>
                <a:spcPts val="1200"/>
              </a:spcBef>
              <a:spcAft>
                <a:spcPts val="0"/>
              </a:spcAft>
              <a:buNone/>
            </a:pPr>
            <a:endParaRPr>
              <a:solidFill>
                <a:schemeClr val="dk1"/>
              </a:solidFill>
              <a:latin typeface="Times New Roman"/>
              <a:ea typeface="Times New Roman"/>
              <a:cs typeface="Times New Roman"/>
              <a:sym typeface="Times New Roman"/>
            </a:endParaRPr>
          </a:p>
          <a:p>
            <a:pPr marL="0" lvl="0" indent="0" algn="l" rtl="0">
              <a:lnSpc>
                <a:spcPct val="150000"/>
              </a:lnSpc>
              <a:spcBef>
                <a:spcPts val="1200"/>
              </a:spcBef>
              <a:spcAft>
                <a:spcPts val="0"/>
              </a:spcAft>
              <a:buNone/>
            </a:pPr>
            <a:endParaRPr>
              <a:solidFill>
                <a:schemeClr val="dk1"/>
              </a:solidFill>
              <a:latin typeface="Times New Roman"/>
              <a:ea typeface="Times New Roman"/>
              <a:cs typeface="Times New Roman"/>
              <a:sym typeface="Times New Roman"/>
            </a:endParaRPr>
          </a:p>
          <a:p>
            <a:pPr marL="457200" lvl="0" indent="-317500" algn="l" rtl="0">
              <a:lnSpc>
                <a:spcPct val="150000"/>
              </a:lnSpc>
              <a:spcBef>
                <a:spcPts val="1200"/>
              </a:spcBef>
              <a:spcAft>
                <a:spcPts val="0"/>
              </a:spcAft>
              <a:buClr>
                <a:schemeClr val="dk1"/>
              </a:buClr>
              <a:buSzPts val="1400"/>
              <a:buFont typeface="Times New Roman"/>
              <a:buChar char="●"/>
            </a:pPr>
            <a:r>
              <a:rPr lang="en-IN">
                <a:solidFill>
                  <a:schemeClr val="dk1"/>
                </a:solidFill>
                <a:latin typeface="Times New Roman"/>
                <a:ea typeface="Times New Roman"/>
                <a:cs typeface="Times New Roman"/>
                <a:sym typeface="Times New Roman"/>
              </a:rPr>
              <a:t>The households of the admitted children lacked proper :</a:t>
            </a:r>
            <a:endParaRPr>
              <a:solidFill>
                <a:schemeClr val="dk1"/>
              </a:solidFill>
              <a:latin typeface="Times New Roman"/>
              <a:ea typeface="Times New Roman"/>
              <a:cs typeface="Times New Roman"/>
              <a:sym typeface="Times New Roman"/>
            </a:endParaRPr>
          </a:p>
          <a:p>
            <a:pPr marL="0" lvl="0" indent="0" algn="l" rtl="0">
              <a:lnSpc>
                <a:spcPct val="150000"/>
              </a:lnSpc>
              <a:spcBef>
                <a:spcPts val="1200"/>
              </a:spcBef>
              <a:spcAft>
                <a:spcPts val="0"/>
              </a:spcAft>
              <a:buNone/>
            </a:pPr>
            <a:endParaRPr>
              <a:solidFill>
                <a:schemeClr val="dk1"/>
              </a:solidFill>
              <a:latin typeface="Times New Roman"/>
              <a:ea typeface="Times New Roman"/>
              <a:cs typeface="Times New Roman"/>
              <a:sym typeface="Times New Roman"/>
            </a:endParaRPr>
          </a:p>
          <a:p>
            <a:pPr marL="0" lvl="0" indent="0" algn="l" rtl="0">
              <a:lnSpc>
                <a:spcPct val="150000"/>
              </a:lnSpc>
              <a:spcBef>
                <a:spcPts val="1200"/>
              </a:spcBef>
              <a:spcAft>
                <a:spcPts val="0"/>
              </a:spcAft>
              <a:buNone/>
            </a:pPr>
            <a:endParaRPr>
              <a:solidFill>
                <a:schemeClr val="dk1"/>
              </a:solidFill>
              <a:latin typeface="Times New Roman"/>
              <a:ea typeface="Times New Roman"/>
              <a:cs typeface="Times New Roman"/>
              <a:sym typeface="Times New Roman"/>
            </a:endParaRPr>
          </a:p>
          <a:p>
            <a:pPr marL="457200" lvl="0" indent="-317500" algn="l" rtl="0">
              <a:lnSpc>
                <a:spcPct val="150000"/>
              </a:lnSpc>
              <a:spcBef>
                <a:spcPts val="1200"/>
              </a:spcBef>
              <a:spcAft>
                <a:spcPts val="0"/>
              </a:spcAft>
              <a:buClr>
                <a:schemeClr val="dk1"/>
              </a:buClr>
              <a:buSzPts val="1400"/>
              <a:buFont typeface="Times New Roman"/>
              <a:buChar char="●"/>
            </a:pPr>
            <a:r>
              <a:rPr lang="en-IN">
                <a:solidFill>
                  <a:schemeClr val="dk1"/>
                </a:solidFill>
                <a:latin typeface="Times New Roman"/>
                <a:ea typeface="Times New Roman"/>
                <a:cs typeface="Times New Roman"/>
                <a:sym typeface="Times New Roman"/>
              </a:rPr>
              <a:t>Nurse had additional duties assigned</a:t>
            </a:r>
            <a:endParaRPr>
              <a:solidFill>
                <a:schemeClr val="dk1"/>
              </a:solidFill>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dk1"/>
              </a:buClr>
              <a:buSzPts val="1400"/>
              <a:buFont typeface="Times New Roman"/>
              <a:buChar char="●"/>
            </a:pPr>
            <a:r>
              <a:rPr lang="en-IN">
                <a:solidFill>
                  <a:schemeClr val="dk1"/>
                </a:solidFill>
                <a:latin typeface="Times New Roman"/>
                <a:ea typeface="Times New Roman"/>
                <a:cs typeface="Times New Roman"/>
                <a:sym typeface="Times New Roman"/>
              </a:rPr>
              <a:t>All of them were on contract basis</a:t>
            </a:r>
            <a:endParaRPr>
              <a:solidFill>
                <a:schemeClr val="dk1"/>
              </a:solidFill>
              <a:latin typeface="Times New Roman"/>
              <a:ea typeface="Times New Roman"/>
              <a:cs typeface="Times New Roman"/>
              <a:sym typeface="Times New Roman"/>
            </a:endParaRPr>
          </a:p>
          <a:p>
            <a:pPr marL="457200" lvl="0" indent="-317500" algn="l" rtl="0">
              <a:lnSpc>
                <a:spcPct val="150000"/>
              </a:lnSpc>
              <a:spcBef>
                <a:spcPts val="0"/>
              </a:spcBef>
              <a:spcAft>
                <a:spcPts val="0"/>
              </a:spcAft>
              <a:buClr>
                <a:schemeClr val="dk1"/>
              </a:buClr>
              <a:buSzPts val="1400"/>
              <a:buFont typeface="Times New Roman"/>
              <a:buChar char="●"/>
            </a:pPr>
            <a:r>
              <a:rPr lang="en-IN">
                <a:solidFill>
                  <a:schemeClr val="dk1"/>
                </a:solidFill>
                <a:latin typeface="Times New Roman"/>
                <a:ea typeface="Times New Roman"/>
                <a:cs typeface="Times New Roman"/>
                <a:sym typeface="Times New Roman"/>
              </a:rPr>
              <a:t>SAM based training is not done for 60% of nurses, contributing to the lower compliance rates of Nursing area.</a:t>
            </a:r>
            <a:endParaRPr>
              <a:solidFill>
                <a:schemeClr val="dk1"/>
              </a:solidFill>
              <a:latin typeface="Times New Roman"/>
              <a:ea typeface="Times New Roman"/>
              <a:cs typeface="Times New Roman"/>
              <a:sym typeface="Times New Roman"/>
            </a:endParaRPr>
          </a:p>
          <a:p>
            <a:pPr marL="0" lvl="0" indent="0" algn="l" rtl="0">
              <a:lnSpc>
                <a:spcPct val="150000"/>
              </a:lnSpc>
              <a:spcBef>
                <a:spcPts val="1200"/>
              </a:spcBef>
              <a:spcAft>
                <a:spcPts val="1200"/>
              </a:spcAft>
              <a:buNone/>
            </a:pPr>
            <a:endParaRPr>
              <a:solidFill>
                <a:schemeClr val="dk1"/>
              </a:solidFill>
              <a:latin typeface="Times New Roman"/>
              <a:ea typeface="Times New Roman"/>
              <a:cs typeface="Times New Roman"/>
              <a:sym typeface="Times New Roman"/>
            </a:endParaRPr>
          </a:p>
        </p:txBody>
      </p:sp>
      <p:graphicFrame>
        <p:nvGraphicFramePr>
          <p:cNvPr id="176" name="Google Shape;176;p12"/>
          <p:cNvGraphicFramePr/>
          <p:nvPr/>
        </p:nvGraphicFramePr>
        <p:xfrm>
          <a:off x="1418675" y="2861950"/>
          <a:ext cx="3000000" cy="3000000"/>
        </p:xfrm>
        <a:graphic>
          <a:graphicData uri="http://schemas.openxmlformats.org/drawingml/2006/table">
            <a:tbl>
              <a:tblPr>
                <a:noFill/>
                <a:tableStyleId>{4BACAC19-460D-424D-97A3-E0F683CC05C9}</a:tableStyleId>
              </a:tblPr>
              <a:tblGrid>
                <a:gridCol w="7859875">
                  <a:extLst>
                    <a:ext uri="{9D8B030D-6E8A-4147-A177-3AD203B41FA5}">
                      <a16:colId xmlns:a16="http://schemas.microsoft.com/office/drawing/2014/main" val="20000"/>
                    </a:ext>
                  </a:extLst>
                </a:gridCol>
              </a:tblGrid>
              <a:tr h="386350">
                <a:tc>
                  <a:txBody>
                    <a:bodyPr/>
                    <a:lstStyle/>
                    <a:p>
                      <a:pPr marL="0" lvl="0" indent="0" algn="l" rtl="0">
                        <a:spcBef>
                          <a:spcPts val="0"/>
                        </a:spcBef>
                        <a:spcAft>
                          <a:spcPts val="0"/>
                        </a:spcAft>
                        <a:buNone/>
                      </a:pPr>
                      <a:r>
                        <a:rPr lang="en-IN" sz="1300"/>
                        <a:t>Breastfeeding Practices </a:t>
                      </a:r>
                      <a:r>
                        <a:rPr lang="en-IN" sz="1300" b="1"/>
                        <a:t>| </a:t>
                      </a:r>
                      <a:r>
                        <a:rPr lang="en-IN" sz="1300">
                          <a:solidFill>
                            <a:schemeClr val="dk1"/>
                          </a:solidFill>
                        </a:rPr>
                        <a:t>Nutritional food preparation awareness </a:t>
                      </a:r>
                      <a:r>
                        <a:rPr lang="en-IN" sz="1300" b="1">
                          <a:solidFill>
                            <a:schemeClr val="dk1"/>
                          </a:solidFill>
                        </a:rPr>
                        <a:t>| </a:t>
                      </a:r>
                      <a:r>
                        <a:rPr lang="en-IN" sz="1300">
                          <a:solidFill>
                            <a:schemeClr val="dk1"/>
                          </a:solidFill>
                        </a:rPr>
                        <a:t>Awareness about maintaining hygiene</a:t>
                      </a:r>
                      <a:endParaRPr sz="13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FEFEF"/>
                    </a:solidFill>
                  </a:tcPr>
                </a:tc>
                <a:extLst>
                  <a:ext uri="{0D108BD9-81ED-4DB2-BD59-A6C34878D82A}">
                    <a16:rowId xmlns:a16="http://schemas.microsoft.com/office/drawing/2014/main" val="10000"/>
                  </a:ext>
                </a:extLst>
              </a:tr>
            </a:tbl>
          </a:graphicData>
        </a:graphic>
      </p:graphicFrame>
      <p:graphicFrame>
        <p:nvGraphicFramePr>
          <p:cNvPr id="177" name="Google Shape;177;p12"/>
          <p:cNvGraphicFramePr/>
          <p:nvPr/>
        </p:nvGraphicFramePr>
        <p:xfrm>
          <a:off x="1418675" y="4215600"/>
          <a:ext cx="3000000" cy="3000000"/>
        </p:xfrm>
        <a:graphic>
          <a:graphicData uri="http://schemas.openxmlformats.org/drawingml/2006/table">
            <a:tbl>
              <a:tblPr>
                <a:noFill/>
                <a:tableStyleId>{4BACAC19-460D-424D-97A3-E0F683CC05C9}</a:tableStyleId>
              </a:tblPr>
              <a:tblGrid>
                <a:gridCol w="7859875">
                  <a:extLst>
                    <a:ext uri="{9D8B030D-6E8A-4147-A177-3AD203B41FA5}">
                      <a16:colId xmlns:a16="http://schemas.microsoft.com/office/drawing/2014/main" val="20000"/>
                    </a:ext>
                  </a:extLst>
                </a:gridCol>
              </a:tblGrid>
              <a:tr h="386350">
                <a:tc>
                  <a:txBody>
                    <a:bodyPr/>
                    <a:lstStyle/>
                    <a:p>
                      <a:pPr marL="0" lvl="0" indent="0" algn="l" rtl="0">
                        <a:spcBef>
                          <a:spcPts val="0"/>
                        </a:spcBef>
                        <a:spcAft>
                          <a:spcPts val="0"/>
                        </a:spcAft>
                        <a:buNone/>
                      </a:pPr>
                      <a:r>
                        <a:rPr lang="en-IN" sz="1300"/>
                        <a:t>Pucca house </a:t>
                      </a:r>
                      <a:r>
                        <a:rPr lang="en-IN" sz="1300" b="1"/>
                        <a:t>|</a:t>
                      </a:r>
                      <a:r>
                        <a:rPr lang="en-IN" sz="1300"/>
                        <a:t> Sources of drinking water </a:t>
                      </a:r>
                      <a:r>
                        <a:rPr lang="en-IN" sz="1300" b="1"/>
                        <a:t>| </a:t>
                      </a:r>
                      <a:r>
                        <a:rPr lang="en-IN" sz="1300">
                          <a:solidFill>
                            <a:schemeClr val="dk1"/>
                          </a:solidFill>
                        </a:rPr>
                        <a:t>Toilet Facility </a:t>
                      </a:r>
                      <a:r>
                        <a:rPr lang="en-IN" sz="1300" b="1">
                          <a:solidFill>
                            <a:schemeClr val="dk1"/>
                          </a:solidFill>
                        </a:rPr>
                        <a:t>| </a:t>
                      </a:r>
                      <a:r>
                        <a:rPr lang="en-IN" sz="1300">
                          <a:solidFill>
                            <a:schemeClr val="dk1"/>
                          </a:solidFill>
                        </a:rPr>
                        <a:t>Sewage system </a:t>
                      </a:r>
                      <a:r>
                        <a:rPr lang="en-IN" sz="1300" b="1">
                          <a:solidFill>
                            <a:schemeClr val="dk1"/>
                          </a:solidFill>
                        </a:rPr>
                        <a:t>|</a:t>
                      </a:r>
                      <a:r>
                        <a:rPr lang="en-IN" sz="1300">
                          <a:solidFill>
                            <a:schemeClr val="dk1"/>
                          </a:solidFill>
                        </a:rPr>
                        <a:t> Cooking methods</a:t>
                      </a:r>
                      <a:endParaRPr sz="13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FEFEF"/>
                    </a:solidFill>
                  </a:tcPr>
                </a:tc>
                <a:extLst>
                  <a:ext uri="{0D108BD9-81ED-4DB2-BD59-A6C34878D82A}">
                    <a16:rowId xmlns:a16="http://schemas.microsoft.com/office/drawing/2014/main" val="10000"/>
                  </a:ext>
                </a:extLst>
              </a:tr>
            </a:tbl>
          </a:graphicData>
        </a:graphic>
      </p:graphicFrame>
      <p:sp>
        <p:nvSpPr>
          <p:cNvPr id="178" name="Google Shape;178;p12"/>
          <p:cNvSpPr txBox="1">
            <a:spLocks noGrp="1"/>
          </p:cNvSpPr>
          <p:nvPr>
            <p:ph type="title"/>
          </p:nvPr>
        </p:nvSpPr>
        <p:spPr>
          <a:xfrm>
            <a:off x="4068750" y="339300"/>
            <a:ext cx="4054500" cy="8046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IN" sz="3300" b="1">
                <a:solidFill>
                  <a:srgbClr val="0563C1"/>
                </a:solidFill>
              </a:rPr>
              <a:t>DISCUSSION</a:t>
            </a:r>
            <a:endParaRPr sz="3300">
              <a:solidFill>
                <a:srgbClr val="0563C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13"/>
          <p:cNvPicPr preferRelativeResize="0"/>
          <p:nvPr/>
        </p:nvPicPr>
        <p:blipFill rotWithShape="1">
          <a:blip r:embed="rId3">
            <a:alphaModFix/>
          </a:blip>
          <a:srcRect/>
          <a:stretch/>
        </p:blipFill>
        <p:spPr>
          <a:xfrm>
            <a:off x="10494200" y="0"/>
            <a:ext cx="1697800" cy="799125"/>
          </a:xfrm>
          <a:prstGeom prst="rect">
            <a:avLst/>
          </a:prstGeom>
          <a:noFill/>
          <a:ln>
            <a:noFill/>
          </a:ln>
        </p:spPr>
      </p:pic>
      <p:sp>
        <p:nvSpPr>
          <p:cNvPr id="184" name="Google Shape;184;p13"/>
          <p:cNvSpPr txBox="1">
            <a:spLocks noGrp="1"/>
          </p:cNvSpPr>
          <p:nvPr>
            <p:ph type="title"/>
          </p:nvPr>
        </p:nvSpPr>
        <p:spPr>
          <a:xfrm>
            <a:off x="3033625" y="390900"/>
            <a:ext cx="6035100" cy="7992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3960"/>
              <a:buFont typeface="Calibri"/>
              <a:buNone/>
            </a:pPr>
            <a:r>
              <a:rPr lang="en-IN" sz="3300" b="1">
                <a:solidFill>
                  <a:srgbClr val="0563C1"/>
                </a:solidFill>
              </a:rPr>
              <a:t>LIMITATIONS OF THE STUDY</a:t>
            </a:r>
            <a:endParaRPr sz="3300">
              <a:solidFill>
                <a:srgbClr val="0563C1"/>
              </a:solidFill>
            </a:endParaRPr>
          </a:p>
        </p:txBody>
      </p:sp>
      <p:sp>
        <p:nvSpPr>
          <p:cNvPr id="185" name="Google Shape;185;p1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IN"/>
              <a:t>13</a:t>
            </a:fld>
            <a:endParaRPr/>
          </a:p>
        </p:txBody>
      </p:sp>
      <p:cxnSp>
        <p:nvCxnSpPr>
          <p:cNvPr id="186" name="Google Shape;186;p13"/>
          <p:cNvCxnSpPr/>
          <p:nvPr/>
        </p:nvCxnSpPr>
        <p:spPr>
          <a:xfrm rot="10800000">
            <a:off x="2930979" y="2528153"/>
            <a:ext cx="1633500" cy="0"/>
          </a:xfrm>
          <a:prstGeom prst="straightConnector1">
            <a:avLst/>
          </a:prstGeom>
          <a:noFill/>
          <a:ln w="9525" cap="flat" cmpd="sng">
            <a:solidFill>
              <a:srgbClr val="249C90"/>
            </a:solidFill>
            <a:prstDash val="solid"/>
            <a:round/>
            <a:headEnd type="none" w="sm" len="sm"/>
            <a:tailEnd type="oval" w="med" len="med"/>
          </a:ln>
        </p:spPr>
      </p:cxnSp>
      <p:sp>
        <p:nvSpPr>
          <p:cNvPr id="187" name="Google Shape;187;p13"/>
          <p:cNvSpPr txBox="1"/>
          <p:nvPr/>
        </p:nvSpPr>
        <p:spPr>
          <a:xfrm>
            <a:off x="-97852" y="2114459"/>
            <a:ext cx="2832000" cy="1232700"/>
          </a:xfrm>
          <a:prstGeom prst="rect">
            <a:avLst/>
          </a:prstGeom>
          <a:noFill/>
          <a:ln>
            <a:noFill/>
          </a:ln>
        </p:spPr>
        <p:txBody>
          <a:bodyPr spcFirstLastPara="1" wrap="square" lIns="121900" tIns="121900" rIns="121900" bIns="121900" anchor="ctr" anchorCtr="0">
            <a:noAutofit/>
          </a:bodyPr>
          <a:lstStyle/>
          <a:p>
            <a:pPr marL="0" lvl="0" indent="0" algn="r" rtl="0">
              <a:spcBef>
                <a:spcPts val="1200"/>
              </a:spcBef>
              <a:spcAft>
                <a:spcPts val="0"/>
              </a:spcAft>
              <a:buNone/>
            </a:pPr>
            <a:r>
              <a:rPr lang="en-IN" sz="1200" b="1">
                <a:solidFill>
                  <a:schemeClr val="dk1"/>
                </a:solidFill>
              </a:rPr>
              <a:t>TIME CONSTRAINT </a:t>
            </a:r>
            <a:endParaRPr sz="1600" b="1">
              <a:latin typeface="Roboto"/>
              <a:ea typeface="Roboto"/>
              <a:cs typeface="Roboto"/>
              <a:sym typeface="Roboto"/>
            </a:endParaRPr>
          </a:p>
          <a:p>
            <a:pPr marL="0" lvl="0" indent="0" algn="l" rtl="0">
              <a:spcBef>
                <a:spcPts val="1200"/>
              </a:spcBef>
              <a:spcAft>
                <a:spcPts val="1200"/>
              </a:spcAft>
              <a:buNone/>
            </a:pPr>
            <a:endParaRPr sz="1600" b="1">
              <a:latin typeface="Roboto"/>
              <a:ea typeface="Roboto"/>
              <a:cs typeface="Roboto"/>
              <a:sym typeface="Roboto"/>
            </a:endParaRPr>
          </a:p>
        </p:txBody>
      </p:sp>
      <p:cxnSp>
        <p:nvCxnSpPr>
          <p:cNvPr id="188" name="Google Shape;188;p13"/>
          <p:cNvCxnSpPr/>
          <p:nvPr/>
        </p:nvCxnSpPr>
        <p:spPr>
          <a:xfrm rot="10800000">
            <a:off x="2611864" y="4395488"/>
            <a:ext cx="1239900" cy="0"/>
          </a:xfrm>
          <a:prstGeom prst="straightConnector1">
            <a:avLst/>
          </a:prstGeom>
          <a:noFill/>
          <a:ln w="9525" cap="flat" cmpd="sng">
            <a:solidFill>
              <a:srgbClr val="1F887E"/>
            </a:solidFill>
            <a:prstDash val="solid"/>
            <a:round/>
            <a:headEnd type="none" w="sm" len="sm"/>
            <a:tailEnd type="oval" w="med" len="med"/>
          </a:ln>
        </p:spPr>
      </p:cxnSp>
      <p:sp>
        <p:nvSpPr>
          <p:cNvPr id="189" name="Google Shape;189;p13"/>
          <p:cNvSpPr txBox="1"/>
          <p:nvPr/>
        </p:nvSpPr>
        <p:spPr>
          <a:xfrm>
            <a:off x="-59475" y="3968509"/>
            <a:ext cx="2451600" cy="1232700"/>
          </a:xfrm>
          <a:prstGeom prst="rect">
            <a:avLst/>
          </a:prstGeom>
          <a:noFill/>
          <a:ln>
            <a:noFill/>
          </a:ln>
        </p:spPr>
        <p:txBody>
          <a:bodyPr spcFirstLastPara="1" wrap="square" lIns="121900" tIns="121900" rIns="121900" bIns="121900" anchor="ctr" anchorCtr="0">
            <a:noAutofit/>
          </a:bodyPr>
          <a:lstStyle/>
          <a:p>
            <a:pPr marL="0" lvl="0" indent="0" algn="r" rtl="0">
              <a:spcBef>
                <a:spcPts val="1200"/>
              </a:spcBef>
              <a:spcAft>
                <a:spcPts val="1200"/>
              </a:spcAft>
              <a:buNone/>
            </a:pPr>
            <a:r>
              <a:rPr lang="en-IN" sz="1200" b="1">
                <a:solidFill>
                  <a:srgbClr val="202124"/>
                </a:solidFill>
                <a:highlight>
                  <a:schemeClr val="lt1"/>
                </a:highlight>
              </a:rPr>
              <a:t>LIMITED BUDGET DATA ACCESS/ INCOMPLETE MONTHLY PATIENT RECORDS</a:t>
            </a:r>
            <a:endParaRPr sz="1100" b="1">
              <a:latin typeface="Roboto"/>
              <a:ea typeface="Roboto"/>
              <a:cs typeface="Roboto"/>
              <a:sym typeface="Roboto"/>
            </a:endParaRPr>
          </a:p>
        </p:txBody>
      </p:sp>
      <p:cxnSp>
        <p:nvCxnSpPr>
          <p:cNvPr id="190" name="Google Shape;190;p13"/>
          <p:cNvCxnSpPr/>
          <p:nvPr/>
        </p:nvCxnSpPr>
        <p:spPr>
          <a:xfrm>
            <a:off x="6210161" y="5138538"/>
            <a:ext cx="2451600" cy="0"/>
          </a:xfrm>
          <a:prstGeom prst="straightConnector1">
            <a:avLst/>
          </a:prstGeom>
          <a:noFill/>
          <a:ln w="9525" cap="flat" cmpd="sng">
            <a:solidFill>
              <a:srgbClr val="1D7E74"/>
            </a:solidFill>
            <a:prstDash val="solid"/>
            <a:round/>
            <a:headEnd type="none" w="sm" len="sm"/>
            <a:tailEnd type="oval" w="med" len="med"/>
          </a:ln>
        </p:spPr>
      </p:cxnSp>
      <p:sp>
        <p:nvSpPr>
          <p:cNvPr id="191" name="Google Shape;191;p13"/>
          <p:cNvSpPr txBox="1"/>
          <p:nvPr/>
        </p:nvSpPr>
        <p:spPr>
          <a:xfrm>
            <a:off x="8771977" y="4698904"/>
            <a:ext cx="2832000" cy="1232700"/>
          </a:xfrm>
          <a:prstGeom prst="rect">
            <a:avLst/>
          </a:prstGeom>
          <a:noFill/>
          <a:ln>
            <a:noFill/>
          </a:ln>
        </p:spPr>
        <p:txBody>
          <a:bodyPr spcFirstLastPara="1" wrap="square" lIns="121900" tIns="121900" rIns="121900" bIns="121900" anchor="ctr" anchorCtr="0">
            <a:noAutofit/>
          </a:bodyPr>
          <a:lstStyle/>
          <a:p>
            <a:pPr marL="0" lvl="0" indent="0" algn="l" rtl="0">
              <a:spcBef>
                <a:spcPts val="1200"/>
              </a:spcBef>
              <a:spcAft>
                <a:spcPts val="1200"/>
              </a:spcAft>
              <a:buNone/>
            </a:pPr>
            <a:r>
              <a:rPr lang="en-IN" sz="1200" b="1">
                <a:solidFill>
                  <a:schemeClr val="dk1"/>
                </a:solidFill>
              </a:rPr>
              <a:t>LIMITED PREVIOUS RESEARCH STUDIES ON NRC INFRASTRUCTURE EVALUATION</a:t>
            </a:r>
            <a:endParaRPr sz="1200" b="1">
              <a:solidFill>
                <a:schemeClr val="dk1"/>
              </a:solidFill>
            </a:endParaRPr>
          </a:p>
        </p:txBody>
      </p:sp>
      <p:sp>
        <p:nvSpPr>
          <p:cNvPr id="192" name="Google Shape;192;p13"/>
          <p:cNvSpPr txBox="1"/>
          <p:nvPr/>
        </p:nvSpPr>
        <p:spPr>
          <a:xfrm>
            <a:off x="8704302" y="2044296"/>
            <a:ext cx="2832000" cy="1232700"/>
          </a:xfrm>
          <a:prstGeom prst="rect">
            <a:avLst/>
          </a:prstGeom>
          <a:noFill/>
          <a:ln>
            <a:noFill/>
          </a:ln>
        </p:spPr>
        <p:txBody>
          <a:bodyPr spcFirstLastPara="1" wrap="square" lIns="121900" tIns="121900" rIns="121900" bIns="121900" anchor="ctr" anchorCtr="0">
            <a:noAutofit/>
          </a:bodyPr>
          <a:lstStyle/>
          <a:p>
            <a:pPr marL="0" lvl="0" indent="0" algn="l" rtl="0">
              <a:spcBef>
                <a:spcPts val="1200"/>
              </a:spcBef>
              <a:spcAft>
                <a:spcPts val="1200"/>
              </a:spcAft>
              <a:buNone/>
            </a:pPr>
            <a:r>
              <a:rPr lang="en-IN" sz="1200" b="1">
                <a:solidFill>
                  <a:schemeClr val="dk1"/>
                </a:solidFill>
              </a:rPr>
              <a:t>UNAVAILABILITY OF HEALTH WORKFORCE DURING VISIT</a:t>
            </a:r>
            <a:endParaRPr sz="1100" b="1">
              <a:latin typeface="Roboto"/>
              <a:ea typeface="Roboto"/>
              <a:cs typeface="Roboto"/>
              <a:sym typeface="Roboto"/>
            </a:endParaRPr>
          </a:p>
        </p:txBody>
      </p:sp>
      <p:cxnSp>
        <p:nvCxnSpPr>
          <p:cNvPr id="193" name="Google Shape;193;p13"/>
          <p:cNvCxnSpPr/>
          <p:nvPr/>
        </p:nvCxnSpPr>
        <p:spPr>
          <a:xfrm>
            <a:off x="6677351" y="2562891"/>
            <a:ext cx="1715700" cy="0"/>
          </a:xfrm>
          <a:prstGeom prst="straightConnector1">
            <a:avLst/>
          </a:prstGeom>
          <a:noFill/>
          <a:ln w="9525" cap="flat" cmpd="sng">
            <a:solidFill>
              <a:srgbClr val="155B54"/>
            </a:solidFill>
            <a:prstDash val="solid"/>
            <a:round/>
            <a:headEnd type="none" w="sm" len="sm"/>
            <a:tailEnd type="oval" w="med" len="med"/>
          </a:ln>
        </p:spPr>
      </p:cxnSp>
      <p:cxnSp>
        <p:nvCxnSpPr>
          <p:cNvPr id="194" name="Google Shape;194;p13"/>
          <p:cNvCxnSpPr/>
          <p:nvPr/>
        </p:nvCxnSpPr>
        <p:spPr>
          <a:xfrm>
            <a:off x="7363646" y="3871099"/>
            <a:ext cx="1181700" cy="0"/>
          </a:xfrm>
          <a:prstGeom prst="straightConnector1">
            <a:avLst/>
          </a:prstGeom>
          <a:noFill/>
          <a:ln w="9525" cap="flat" cmpd="sng">
            <a:solidFill>
              <a:srgbClr val="1B786E"/>
            </a:solidFill>
            <a:prstDash val="solid"/>
            <a:round/>
            <a:headEnd type="none" w="sm" len="sm"/>
            <a:tailEnd type="oval" w="med" len="med"/>
          </a:ln>
        </p:spPr>
      </p:cxnSp>
      <p:sp>
        <p:nvSpPr>
          <p:cNvPr id="195" name="Google Shape;195;p13"/>
          <p:cNvSpPr txBox="1"/>
          <p:nvPr/>
        </p:nvSpPr>
        <p:spPr>
          <a:xfrm>
            <a:off x="8478349" y="3254738"/>
            <a:ext cx="3720600" cy="1232700"/>
          </a:xfrm>
          <a:prstGeom prst="rect">
            <a:avLst/>
          </a:prstGeom>
          <a:noFill/>
          <a:ln>
            <a:noFill/>
          </a:ln>
        </p:spPr>
        <p:txBody>
          <a:bodyPr spcFirstLastPara="1" wrap="square" lIns="121900" tIns="121900" rIns="121900" bIns="121900" anchor="ctr" anchorCtr="0">
            <a:noAutofit/>
          </a:bodyPr>
          <a:lstStyle/>
          <a:p>
            <a:pPr marL="0" lvl="0" indent="0" algn="l" rtl="0">
              <a:spcBef>
                <a:spcPts val="1200"/>
              </a:spcBef>
              <a:spcAft>
                <a:spcPts val="1200"/>
              </a:spcAft>
              <a:buNone/>
            </a:pPr>
            <a:r>
              <a:rPr lang="en-IN" sz="1200" b="1">
                <a:solidFill>
                  <a:schemeClr val="dk1"/>
                </a:solidFill>
              </a:rPr>
              <a:t>LOW INTRADISTRICT MOTHER SAMPLE SIZE</a:t>
            </a:r>
            <a:endParaRPr sz="1100" b="1">
              <a:latin typeface="Roboto"/>
              <a:ea typeface="Roboto"/>
              <a:cs typeface="Roboto"/>
              <a:sym typeface="Roboto"/>
            </a:endParaRPr>
          </a:p>
        </p:txBody>
      </p:sp>
      <p:sp>
        <p:nvSpPr>
          <p:cNvPr id="196" name="Google Shape;196;p13"/>
          <p:cNvSpPr/>
          <p:nvPr/>
        </p:nvSpPr>
        <p:spPr>
          <a:xfrm rot="-4979432">
            <a:off x="3761254" y="2192785"/>
            <a:ext cx="3689979" cy="3695861"/>
          </a:xfrm>
          <a:prstGeom prst="blockArc">
            <a:avLst>
              <a:gd name="adj1" fmla="val 12602522"/>
              <a:gd name="adj2" fmla="val 16867657"/>
              <a:gd name="adj3" fmla="val 20844"/>
            </a:avLst>
          </a:prstGeom>
          <a:solidFill>
            <a:srgbClr val="1F887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7" name="Google Shape;197;p13"/>
          <p:cNvSpPr/>
          <p:nvPr/>
        </p:nvSpPr>
        <p:spPr>
          <a:xfrm rot="7923107">
            <a:off x="3732247" y="2189461"/>
            <a:ext cx="3699600" cy="3700334"/>
          </a:xfrm>
          <a:prstGeom prst="blockArc">
            <a:avLst>
              <a:gd name="adj1" fmla="val 12602522"/>
              <a:gd name="adj2" fmla="val 16867657"/>
              <a:gd name="adj3" fmla="val 20844"/>
            </a:avLst>
          </a:prstGeom>
          <a:solidFill>
            <a:srgbClr val="1B786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8" name="Google Shape;198;p13"/>
          <p:cNvSpPr/>
          <p:nvPr/>
        </p:nvSpPr>
        <p:spPr>
          <a:xfrm rot="3597739">
            <a:off x="3736800" y="2205803"/>
            <a:ext cx="3698987" cy="3701644"/>
          </a:xfrm>
          <a:prstGeom prst="blockArc">
            <a:avLst>
              <a:gd name="adj1" fmla="val 12602522"/>
              <a:gd name="adj2" fmla="val 16867657"/>
              <a:gd name="adj3" fmla="val 20844"/>
            </a:avLst>
          </a:prstGeom>
          <a:solidFill>
            <a:srgbClr val="155B54"/>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9" name="Google Shape;199;p13"/>
          <p:cNvSpPr/>
          <p:nvPr/>
        </p:nvSpPr>
        <p:spPr>
          <a:xfrm rot="4023030">
            <a:off x="6588778" y="3199308"/>
            <a:ext cx="770159" cy="772093"/>
          </a:xfrm>
          <a:prstGeom prst="pie">
            <a:avLst>
              <a:gd name="adj1" fmla="val 6190354"/>
              <a:gd name="adj2" fmla="val 14996165"/>
            </a:avLst>
          </a:prstGeom>
          <a:solidFill>
            <a:srgbClr val="1B786E"/>
          </a:solidFill>
          <a:ln>
            <a:noFill/>
          </a:ln>
          <a:effectLst>
            <a:outerShdw blurRad="142875" algn="bl" rotWithShape="0">
              <a:srgbClr val="000000">
                <a:alpha val="43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0" name="Google Shape;200;p13"/>
          <p:cNvSpPr/>
          <p:nvPr/>
        </p:nvSpPr>
        <p:spPr>
          <a:xfrm rot="-6817763">
            <a:off x="6589050" y="3199346"/>
            <a:ext cx="770173" cy="771978"/>
          </a:xfrm>
          <a:prstGeom prst="pie">
            <a:avLst>
              <a:gd name="adj1" fmla="val 4028252"/>
              <a:gd name="adj2" fmla="val 17183677"/>
            </a:avLst>
          </a:prstGeom>
          <a:solidFill>
            <a:srgbClr val="1B786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1" name="Google Shape;201;p13"/>
          <p:cNvSpPr/>
          <p:nvPr/>
        </p:nvSpPr>
        <p:spPr>
          <a:xfrm rot="-9361883">
            <a:off x="3745128" y="2181519"/>
            <a:ext cx="3702033" cy="3698077"/>
          </a:xfrm>
          <a:prstGeom prst="blockArc">
            <a:avLst>
              <a:gd name="adj1" fmla="val 12602522"/>
              <a:gd name="adj2" fmla="val 16867657"/>
              <a:gd name="adj3" fmla="val 20844"/>
            </a:avLst>
          </a:prstGeom>
          <a:solidFill>
            <a:srgbClr val="1D7E7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2" name="Google Shape;202;p13"/>
          <p:cNvSpPr/>
          <p:nvPr/>
        </p:nvSpPr>
        <p:spPr>
          <a:xfrm rot="-8938505">
            <a:off x="4364994" y="4840660"/>
            <a:ext cx="771230" cy="770923"/>
          </a:xfrm>
          <a:prstGeom prst="pie">
            <a:avLst>
              <a:gd name="adj1" fmla="val 6190354"/>
              <a:gd name="adj2" fmla="val 14996165"/>
            </a:avLst>
          </a:prstGeom>
          <a:solidFill>
            <a:srgbClr val="1F887E"/>
          </a:solidFill>
          <a:ln>
            <a:noFill/>
          </a:ln>
          <a:effectLst>
            <a:outerShdw blurRad="142875" algn="bl" rotWithShape="0">
              <a:srgbClr val="000000">
                <a:alpha val="43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3" name="Google Shape;203;p13"/>
          <p:cNvSpPr/>
          <p:nvPr/>
        </p:nvSpPr>
        <p:spPr>
          <a:xfrm rot="1822031">
            <a:off x="4365416" y="4840527"/>
            <a:ext cx="770859" cy="770949"/>
          </a:xfrm>
          <a:prstGeom prst="pie">
            <a:avLst>
              <a:gd name="adj1" fmla="val 4028252"/>
              <a:gd name="adj2" fmla="val 17183677"/>
            </a:avLst>
          </a:prstGeom>
          <a:solidFill>
            <a:srgbClr val="1F887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4" name="Google Shape;204;p13"/>
          <p:cNvSpPr/>
          <p:nvPr/>
        </p:nvSpPr>
        <p:spPr>
          <a:xfrm rot="-599285">
            <a:off x="3751372" y="2207429"/>
            <a:ext cx="3703227" cy="3697770"/>
          </a:xfrm>
          <a:prstGeom prst="blockArc">
            <a:avLst>
              <a:gd name="adj1" fmla="val 12513247"/>
              <a:gd name="adj2" fmla="val 16867657"/>
              <a:gd name="adj3" fmla="val 20844"/>
            </a:avLst>
          </a:prstGeom>
          <a:solidFill>
            <a:srgbClr val="249C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5" name="Google Shape;205;p13"/>
          <p:cNvSpPr/>
          <p:nvPr/>
        </p:nvSpPr>
        <p:spPr>
          <a:xfrm rot="-176551">
            <a:off x="5235587" y="2207531"/>
            <a:ext cx="771417" cy="771117"/>
          </a:xfrm>
          <a:prstGeom prst="pie">
            <a:avLst>
              <a:gd name="adj1" fmla="val 6190354"/>
              <a:gd name="adj2" fmla="val 14996165"/>
            </a:avLst>
          </a:prstGeom>
          <a:solidFill>
            <a:srgbClr val="155B54"/>
          </a:solidFill>
          <a:ln>
            <a:noFill/>
          </a:ln>
          <a:effectLst>
            <a:outerShdw blurRad="142875" algn="bl" rotWithShape="0">
              <a:srgbClr val="000000">
                <a:alpha val="43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6" name="Google Shape;206;p13"/>
          <p:cNvSpPr/>
          <p:nvPr/>
        </p:nvSpPr>
        <p:spPr>
          <a:xfrm rot="10584502">
            <a:off x="5235697" y="2207761"/>
            <a:ext cx="771014" cy="770715"/>
          </a:xfrm>
          <a:prstGeom prst="pie">
            <a:avLst>
              <a:gd name="adj1" fmla="val 4028252"/>
              <a:gd name="adj2" fmla="val 17183677"/>
            </a:avLst>
          </a:prstGeom>
          <a:solidFill>
            <a:srgbClr val="155B5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7" name="Google Shape;207;p13"/>
          <p:cNvSpPr/>
          <p:nvPr/>
        </p:nvSpPr>
        <p:spPr>
          <a:xfrm rot="8348103">
            <a:off x="6074232" y="4826319"/>
            <a:ext cx="770773" cy="771105"/>
          </a:xfrm>
          <a:prstGeom prst="pie">
            <a:avLst>
              <a:gd name="adj1" fmla="val 6190354"/>
              <a:gd name="adj2" fmla="val 14996165"/>
            </a:avLst>
          </a:prstGeom>
          <a:solidFill>
            <a:srgbClr val="1D7E74"/>
          </a:solidFill>
          <a:ln>
            <a:noFill/>
          </a:ln>
          <a:effectLst>
            <a:outerShdw blurRad="142875" algn="bl" rotWithShape="0">
              <a:srgbClr val="000000">
                <a:alpha val="43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8" name="Google Shape;208;p13"/>
          <p:cNvSpPr/>
          <p:nvPr/>
        </p:nvSpPr>
        <p:spPr>
          <a:xfrm rot="-2492679">
            <a:off x="6074375" y="4826124"/>
            <a:ext cx="770804" cy="771376"/>
          </a:xfrm>
          <a:prstGeom prst="pie">
            <a:avLst>
              <a:gd name="adj1" fmla="val 4028252"/>
              <a:gd name="adj2" fmla="val 17183677"/>
            </a:avLst>
          </a:prstGeom>
          <a:solidFill>
            <a:srgbClr val="1D7E7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9" name="Google Shape;209;p13"/>
          <p:cNvSpPr/>
          <p:nvPr/>
        </p:nvSpPr>
        <p:spPr>
          <a:xfrm rot="-4555551">
            <a:off x="3829895" y="3196900"/>
            <a:ext cx="769808" cy="771845"/>
          </a:xfrm>
          <a:prstGeom prst="pie">
            <a:avLst>
              <a:gd name="adj1" fmla="val 6190354"/>
              <a:gd name="adj2" fmla="val 14996165"/>
            </a:avLst>
          </a:prstGeom>
          <a:solidFill>
            <a:srgbClr val="249C90"/>
          </a:solidFill>
          <a:ln>
            <a:noFill/>
          </a:ln>
          <a:effectLst>
            <a:outerShdw blurRad="142875" algn="bl" rotWithShape="0">
              <a:srgbClr val="000000">
                <a:alpha val="43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10" name="Google Shape;210;p13"/>
          <p:cNvSpPr/>
          <p:nvPr/>
        </p:nvSpPr>
        <p:spPr>
          <a:xfrm rot="6205784">
            <a:off x="3829952" y="3196795"/>
            <a:ext cx="769851" cy="771894"/>
          </a:xfrm>
          <a:prstGeom prst="pie">
            <a:avLst>
              <a:gd name="adj1" fmla="val 4028252"/>
              <a:gd name="adj2" fmla="val 17183677"/>
            </a:avLst>
          </a:prstGeom>
          <a:solidFill>
            <a:srgbClr val="249C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11" name="Google Shape;211;p13"/>
          <p:cNvSpPr txBox="1"/>
          <p:nvPr/>
        </p:nvSpPr>
        <p:spPr>
          <a:xfrm>
            <a:off x="5275313" y="2309340"/>
            <a:ext cx="677100" cy="3543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IN" sz="2100" b="1">
                <a:solidFill>
                  <a:srgbClr val="FFFFFF"/>
                </a:solidFill>
                <a:latin typeface="Roboto"/>
                <a:ea typeface="Roboto"/>
                <a:cs typeface="Roboto"/>
                <a:sym typeface="Roboto"/>
              </a:rPr>
              <a:t>05</a:t>
            </a:r>
            <a:endParaRPr sz="2100" b="1">
              <a:solidFill>
                <a:srgbClr val="FFFFFF"/>
              </a:solidFill>
              <a:latin typeface="Roboto"/>
              <a:ea typeface="Roboto"/>
              <a:cs typeface="Roboto"/>
              <a:sym typeface="Roboto"/>
            </a:endParaRPr>
          </a:p>
        </p:txBody>
      </p:sp>
      <p:sp>
        <p:nvSpPr>
          <p:cNvPr id="212" name="Google Shape;212;p13"/>
          <p:cNvSpPr txBox="1"/>
          <p:nvPr/>
        </p:nvSpPr>
        <p:spPr>
          <a:xfrm>
            <a:off x="3851774" y="3303038"/>
            <a:ext cx="677100" cy="3543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IN" sz="2100" b="1">
                <a:solidFill>
                  <a:srgbClr val="FFFFFF"/>
                </a:solidFill>
                <a:latin typeface="Roboto"/>
                <a:ea typeface="Roboto"/>
                <a:cs typeface="Roboto"/>
                <a:sym typeface="Roboto"/>
              </a:rPr>
              <a:t>01</a:t>
            </a:r>
            <a:endParaRPr sz="2100" b="1">
              <a:solidFill>
                <a:srgbClr val="FFFFFF"/>
              </a:solidFill>
              <a:latin typeface="Roboto"/>
              <a:ea typeface="Roboto"/>
              <a:cs typeface="Roboto"/>
              <a:sym typeface="Roboto"/>
            </a:endParaRPr>
          </a:p>
        </p:txBody>
      </p:sp>
      <p:sp>
        <p:nvSpPr>
          <p:cNvPr id="213" name="Google Shape;213;p13"/>
          <p:cNvSpPr txBox="1"/>
          <p:nvPr/>
        </p:nvSpPr>
        <p:spPr>
          <a:xfrm>
            <a:off x="4399891" y="4939026"/>
            <a:ext cx="677100" cy="3543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IN" sz="2100" b="1">
                <a:solidFill>
                  <a:srgbClr val="FFFFFF"/>
                </a:solidFill>
                <a:latin typeface="Roboto"/>
                <a:ea typeface="Roboto"/>
                <a:cs typeface="Roboto"/>
                <a:sym typeface="Roboto"/>
              </a:rPr>
              <a:t>02</a:t>
            </a:r>
            <a:endParaRPr sz="2100" b="1">
              <a:solidFill>
                <a:srgbClr val="FFFFFF"/>
              </a:solidFill>
              <a:latin typeface="Roboto"/>
              <a:ea typeface="Roboto"/>
              <a:cs typeface="Roboto"/>
              <a:sym typeface="Roboto"/>
            </a:endParaRPr>
          </a:p>
        </p:txBody>
      </p:sp>
      <p:sp>
        <p:nvSpPr>
          <p:cNvPr id="214" name="Google Shape;214;p13"/>
          <p:cNvSpPr txBox="1"/>
          <p:nvPr/>
        </p:nvSpPr>
        <p:spPr>
          <a:xfrm>
            <a:off x="6093189" y="4939026"/>
            <a:ext cx="677100" cy="3543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IN" sz="2100" b="1">
                <a:solidFill>
                  <a:srgbClr val="FFFFFF"/>
                </a:solidFill>
                <a:latin typeface="Roboto"/>
                <a:ea typeface="Roboto"/>
                <a:cs typeface="Roboto"/>
                <a:sym typeface="Roboto"/>
              </a:rPr>
              <a:t>03</a:t>
            </a:r>
            <a:endParaRPr sz="2100" b="1">
              <a:solidFill>
                <a:srgbClr val="FFFFFF"/>
              </a:solidFill>
              <a:latin typeface="Roboto"/>
              <a:ea typeface="Roboto"/>
              <a:cs typeface="Roboto"/>
              <a:sym typeface="Roboto"/>
            </a:endParaRPr>
          </a:p>
        </p:txBody>
      </p:sp>
      <p:sp>
        <p:nvSpPr>
          <p:cNvPr id="215" name="Google Shape;215;p13"/>
          <p:cNvSpPr txBox="1"/>
          <p:nvPr/>
        </p:nvSpPr>
        <p:spPr>
          <a:xfrm>
            <a:off x="6639062" y="3303038"/>
            <a:ext cx="677100" cy="3543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IN" sz="2100" b="1">
                <a:solidFill>
                  <a:srgbClr val="FFFFFF"/>
                </a:solidFill>
                <a:latin typeface="Roboto"/>
                <a:ea typeface="Roboto"/>
                <a:cs typeface="Roboto"/>
                <a:sym typeface="Roboto"/>
              </a:rPr>
              <a:t>04</a:t>
            </a:r>
            <a:endParaRPr sz="2100" b="1">
              <a:solidFill>
                <a:srgbClr val="FFFFFF"/>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4"/>
          <p:cNvSpPr txBox="1">
            <a:spLocks noGrp="1"/>
          </p:cNvSpPr>
          <p:nvPr>
            <p:ph type="body" idx="1"/>
          </p:nvPr>
        </p:nvSpPr>
        <p:spPr>
          <a:xfrm>
            <a:off x="204100" y="2259900"/>
            <a:ext cx="11838300" cy="4788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endParaRPr sz="408"/>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1600"/>
              </a:spcAft>
              <a:buClr>
                <a:schemeClr val="dk1"/>
              </a:buClr>
              <a:buSzPts val="2800"/>
              <a:buNone/>
            </a:pPr>
            <a:endParaRPr/>
          </a:p>
        </p:txBody>
      </p:sp>
      <p:pic>
        <p:nvPicPr>
          <p:cNvPr id="221" name="Google Shape;221;p14"/>
          <p:cNvPicPr preferRelativeResize="0"/>
          <p:nvPr/>
        </p:nvPicPr>
        <p:blipFill rotWithShape="1">
          <a:blip r:embed="rId3">
            <a:alphaModFix/>
          </a:blip>
          <a:srcRect/>
          <a:stretch/>
        </p:blipFill>
        <p:spPr>
          <a:xfrm>
            <a:off x="10618350" y="0"/>
            <a:ext cx="1573650" cy="799125"/>
          </a:xfrm>
          <a:prstGeom prst="rect">
            <a:avLst/>
          </a:prstGeom>
          <a:noFill/>
          <a:ln>
            <a:noFill/>
          </a:ln>
        </p:spPr>
      </p:pic>
      <p:sp>
        <p:nvSpPr>
          <p:cNvPr id="222" name="Google Shape;222;p14"/>
          <p:cNvSpPr txBox="1">
            <a:spLocks noGrp="1"/>
          </p:cNvSpPr>
          <p:nvPr>
            <p:ph type="title"/>
          </p:nvPr>
        </p:nvSpPr>
        <p:spPr>
          <a:xfrm>
            <a:off x="4663450" y="364000"/>
            <a:ext cx="3218700" cy="5688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18918"/>
              <a:buFont typeface="Calibri"/>
              <a:buNone/>
            </a:pPr>
            <a:r>
              <a:rPr lang="en-IN" b="1">
                <a:solidFill>
                  <a:srgbClr val="0563C1"/>
                </a:solidFill>
              </a:rPr>
              <a:t>CONCLUSION</a:t>
            </a:r>
            <a:endParaRPr>
              <a:solidFill>
                <a:srgbClr val="0563C1"/>
              </a:solidFill>
            </a:endParaRPr>
          </a:p>
        </p:txBody>
      </p:sp>
      <p:sp>
        <p:nvSpPr>
          <p:cNvPr id="223" name="Google Shape;223;p14"/>
          <p:cNvSpPr txBox="1"/>
          <p:nvPr/>
        </p:nvSpPr>
        <p:spPr>
          <a:xfrm>
            <a:off x="1198750" y="1451825"/>
            <a:ext cx="10435200" cy="4925400"/>
          </a:xfrm>
          <a:prstGeom prst="rect">
            <a:avLst/>
          </a:prstGeom>
          <a:noFill/>
          <a:ln>
            <a:noFill/>
          </a:ln>
        </p:spPr>
        <p:txBody>
          <a:bodyPr spcFirstLastPara="1" wrap="square" lIns="91425" tIns="91425" rIns="91425" bIns="91425" anchor="t" anchorCtr="0">
            <a:spAutoFit/>
          </a:bodyPr>
          <a:lstStyle/>
          <a:p>
            <a:pPr marL="457200" lvl="0" indent="-342900" algn="l" rtl="0">
              <a:lnSpc>
                <a:spcPct val="200000"/>
              </a:lnSpc>
              <a:spcBef>
                <a:spcPts val="1200"/>
              </a:spcBef>
              <a:spcAft>
                <a:spcPts val="0"/>
              </a:spcAft>
              <a:buSzPts val="1800"/>
              <a:buChar char="●"/>
            </a:pPr>
            <a:r>
              <a:rPr lang="en-IN" sz="1600">
                <a:solidFill>
                  <a:schemeClr val="dk1"/>
                </a:solidFill>
              </a:rPr>
              <a:t>Cleanliness and hygiene maintenance of the patient ward, toilet and washing area was found to be a matter of concern.</a:t>
            </a:r>
            <a:endParaRPr sz="160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a:solidFill>
                  <a:schemeClr val="dk1"/>
                </a:solidFill>
              </a:rPr>
              <a:t>The health workforce was not dedicatedly working for the NRCs</a:t>
            </a:r>
            <a:endParaRPr sz="160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a:solidFill>
                  <a:schemeClr val="dk1"/>
                </a:solidFill>
              </a:rPr>
              <a:t>Adequacy and availability of required drugs was lacking</a:t>
            </a:r>
            <a:endParaRPr sz="160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a:solidFill>
                  <a:schemeClr val="dk1"/>
                </a:solidFill>
              </a:rPr>
              <a:t>Dedicated kitchen area was seen in all the districts</a:t>
            </a:r>
            <a:endParaRPr sz="160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a:solidFill>
                  <a:schemeClr val="dk1"/>
                </a:solidFill>
              </a:rPr>
              <a:t>Effective monthly records maintenance was lacking.</a:t>
            </a:r>
            <a:endParaRPr sz="160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a:solidFill>
                  <a:schemeClr val="dk1"/>
                </a:solidFill>
              </a:rPr>
              <a:t>Functionality and calibration issues of equipments in NRC was noted.</a:t>
            </a:r>
            <a:endParaRPr sz="160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a:solidFill>
                  <a:schemeClr val="dk1"/>
                </a:solidFill>
              </a:rPr>
              <a:t>No required trainings were being provided to the staff.</a:t>
            </a:r>
            <a:endParaRPr sz="160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a:solidFill>
                  <a:schemeClr val="dk1"/>
                </a:solidFill>
              </a:rPr>
              <a:t>No gender based discrimination was seen in admission upto the treamtement.</a:t>
            </a:r>
            <a:endParaRPr sz="160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a:solidFill>
                  <a:schemeClr val="dk1"/>
                </a:solidFill>
              </a:rPr>
              <a:t>Play area was not being maintained properly.</a:t>
            </a:r>
            <a:endParaRPr sz="16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5"/>
          <p:cNvSpPr txBox="1">
            <a:spLocks noGrp="1"/>
          </p:cNvSpPr>
          <p:nvPr>
            <p:ph type="body" idx="1"/>
          </p:nvPr>
        </p:nvSpPr>
        <p:spPr>
          <a:xfrm>
            <a:off x="838200" y="1825625"/>
            <a:ext cx="10515600" cy="4351338"/>
          </a:xfrm>
          <a:prstGeom prst="rect">
            <a:avLst/>
          </a:prstGeom>
          <a:noFill/>
          <a:ln w="9525" cap="flat" cmpd="sng">
            <a:solidFill>
              <a:srgbClr val="3C78D8"/>
            </a:solidFill>
            <a:prstDash val="solid"/>
            <a:round/>
            <a:headEnd type="none" w="sm" len="sm"/>
            <a:tailEnd type="none" w="sm" len="sm"/>
          </a:ln>
        </p:spPr>
        <p:txBody>
          <a:bodyPr spcFirstLastPara="1" wrap="square" lIns="91425" tIns="45700" rIns="91425" bIns="45700" anchor="t" anchorCtr="0">
            <a:normAutofit lnSpcReduction="10000"/>
          </a:bodyPr>
          <a:lstStyle/>
          <a:p>
            <a:pPr marL="228600" lvl="0" indent="-208280" algn="l" rtl="0">
              <a:lnSpc>
                <a:spcPct val="150000"/>
              </a:lnSpc>
              <a:spcBef>
                <a:spcPts val="1200"/>
              </a:spcBef>
              <a:spcAft>
                <a:spcPts val="0"/>
              </a:spcAft>
              <a:buClr>
                <a:srgbClr val="000000"/>
              </a:buClr>
              <a:buSzPct val="133333"/>
              <a:buAutoNum type="arabicPeriod"/>
            </a:pPr>
            <a:r>
              <a:rPr lang="en-IN" sz="1200">
                <a:solidFill>
                  <a:srgbClr val="000000"/>
                </a:solidFill>
                <a:latin typeface="Times New Roman"/>
                <a:ea typeface="Times New Roman"/>
                <a:cs typeface="Times New Roman"/>
                <a:sym typeface="Times New Roman"/>
              </a:rPr>
              <a:t>Malnutrition [Internet]. Who.int. [cited 2022 June 9]. Available from:</a:t>
            </a:r>
            <a:r>
              <a:rPr lang="en-IN" sz="1200">
                <a:solidFill>
                  <a:srgbClr val="000000"/>
                </a:solidFill>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 </a:t>
            </a:r>
            <a:r>
              <a:rPr lang="en-IN" sz="1200" u="sng">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https://www.who.int/news-room/questions-and-answers/item/malnutrition</a:t>
            </a:r>
            <a:endParaRPr sz="1200" u="sng">
              <a:solidFill>
                <a:srgbClr val="1155CC"/>
              </a:solidFill>
              <a:latin typeface="Times New Roman"/>
              <a:ea typeface="Times New Roman"/>
              <a:cs typeface="Times New Roman"/>
              <a:sym typeface="Times New Roman"/>
            </a:endParaRPr>
          </a:p>
          <a:p>
            <a:pPr marL="228600" lvl="0" indent="-208280" algn="l" rtl="0">
              <a:lnSpc>
                <a:spcPct val="150000"/>
              </a:lnSpc>
              <a:spcBef>
                <a:spcPts val="0"/>
              </a:spcBef>
              <a:spcAft>
                <a:spcPts val="0"/>
              </a:spcAft>
              <a:buClr>
                <a:srgbClr val="000000"/>
              </a:buClr>
              <a:buSzPct val="133333"/>
              <a:buAutoNum type="arabicPeriod"/>
            </a:pPr>
            <a:r>
              <a:rPr lang="en-IN" sz="1200">
                <a:solidFill>
                  <a:srgbClr val="000000"/>
                </a:solidFill>
                <a:latin typeface="Times New Roman"/>
                <a:ea typeface="Times New Roman"/>
                <a:cs typeface="Times New Roman"/>
                <a:sym typeface="Times New Roman"/>
              </a:rPr>
              <a:t>.Tandon M, Qureishi J, Prasanna R, Tamboli AF, Panda B. Performance of Nutrition Rehabilitation Centers: A case study from Chhattisgarh, India. Int J Prev Med [Internet]. 2019; Available from:</a:t>
            </a:r>
            <a:r>
              <a:rPr lang="en-IN" sz="1200">
                <a:solidFill>
                  <a:srgbClr val="000000"/>
                </a:solidFill>
                <a:uFill>
                  <a:noFill/>
                </a:u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 </a:t>
            </a:r>
            <a:r>
              <a:rPr lang="en-IN" sz="1200" u="sng">
                <a:solidFill>
                  <a:srgbClr val="1155CC"/>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http://dx.doi.org/10.4103/ijpvm.IJPVM_194_17</a:t>
            </a:r>
            <a:endParaRPr sz="1200">
              <a:solidFill>
                <a:srgbClr val="000000"/>
              </a:solidFill>
              <a:latin typeface="Times New Roman"/>
              <a:ea typeface="Times New Roman"/>
              <a:cs typeface="Times New Roman"/>
              <a:sym typeface="Times New Roman"/>
            </a:endParaRPr>
          </a:p>
          <a:p>
            <a:pPr marL="228600" lvl="0" indent="-208280" algn="l" rtl="0">
              <a:lnSpc>
                <a:spcPct val="150000"/>
              </a:lnSpc>
              <a:spcBef>
                <a:spcPts val="0"/>
              </a:spcBef>
              <a:spcAft>
                <a:spcPts val="0"/>
              </a:spcAft>
              <a:buClr>
                <a:srgbClr val="000000"/>
              </a:buClr>
              <a:buSzPct val="133333"/>
              <a:buAutoNum type="arabicPeriod"/>
            </a:pPr>
            <a:r>
              <a:rPr lang="en-IN" sz="1200">
                <a:solidFill>
                  <a:srgbClr val="000000"/>
                </a:solidFill>
                <a:latin typeface="Times New Roman"/>
                <a:ea typeface="Times New Roman"/>
                <a:cs typeface="Times New Roman"/>
                <a:sym typeface="Times New Roman"/>
              </a:rPr>
              <a:t>Malnutrition [Internet]. Who.int. [cited 2022 June 9]. Available from:</a:t>
            </a:r>
            <a:r>
              <a:rPr lang="en-IN" sz="1200">
                <a:solidFill>
                  <a:srgbClr val="000000"/>
                </a:solidFill>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 </a:t>
            </a:r>
            <a:r>
              <a:rPr lang="en-IN" sz="1200" u="sng">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https://www.who.int/news-room/questions-and-answers/item/malnutrition</a:t>
            </a:r>
            <a:endParaRPr sz="1200">
              <a:solidFill>
                <a:srgbClr val="000000"/>
              </a:solidFill>
              <a:latin typeface="Times New Roman"/>
              <a:ea typeface="Times New Roman"/>
              <a:cs typeface="Times New Roman"/>
              <a:sym typeface="Times New Roman"/>
            </a:endParaRPr>
          </a:p>
          <a:p>
            <a:pPr marL="228600" lvl="0" indent="-208280" algn="l" rtl="0">
              <a:lnSpc>
                <a:spcPct val="150000"/>
              </a:lnSpc>
              <a:spcBef>
                <a:spcPts val="0"/>
              </a:spcBef>
              <a:spcAft>
                <a:spcPts val="0"/>
              </a:spcAft>
              <a:buClr>
                <a:srgbClr val="000000"/>
              </a:buClr>
              <a:buSzPct val="133333"/>
              <a:buAutoNum type="arabicPeriod"/>
            </a:pPr>
            <a:r>
              <a:rPr lang="en-IN" sz="1200">
                <a:solidFill>
                  <a:srgbClr val="000000"/>
                </a:solidFill>
                <a:latin typeface="Times New Roman"/>
                <a:ea typeface="Times New Roman"/>
                <a:cs typeface="Times New Roman"/>
                <a:sym typeface="Times New Roman"/>
              </a:rPr>
              <a:t>Tandon M, Qureishi J, Prasanna R, Tamboli AF, Panda B. Performance of Nutrition Rehabilitation Centers: A case study from Chhattisgarh, India. Int J Prev Med [Internet]. 2019; Available from:</a:t>
            </a:r>
            <a:r>
              <a:rPr lang="en-IN" sz="1200">
                <a:solidFill>
                  <a:srgbClr val="000000"/>
                </a:solidFill>
                <a:uFill>
                  <a:noFill/>
                </a:u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 </a:t>
            </a:r>
            <a:r>
              <a:rPr lang="en-IN" sz="1200" u="sng">
                <a:solidFill>
                  <a:srgbClr val="1155CC"/>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http://dx.doi.org/10.4103/ijpvm.IJPVM_194_17</a:t>
            </a:r>
            <a:endParaRPr sz="1200">
              <a:solidFill>
                <a:srgbClr val="000000"/>
              </a:solidFill>
              <a:latin typeface="Times New Roman"/>
              <a:ea typeface="Times New Roman"/>
              <a:cs typeface="Times New Roman"/>
              <a:sym typeface="Times New Roman"/>
            </a:endParaRPr>
          </a:p>
          <a:p>
            <a:pPr marL="228600" lvl="0" indent="-208280" algn="l" rtl="0">
              <a:lnSpc>
                <a:spcPct val="150000"/>
              </a:lnSpc>
              <a:spcBef>
                <a:spcPts val="0"/>
              </a:spcBef>
              <a:spcAft>
                <a:spcPts val="0"/>
              </a:spcAft>
              <a:buClr>
                <a:srgbClr val="000000"/>
              </a:buClr>
              <a:buSzPct val="133333"/>
              <a:buAutoNum type="arabicPeriod"/>
            </a:pPr>
            <a:r>
              <a:rPr lang="en-IN" sz="1200">
                <a:solidFill>
                  <a:srgbClr val="000000"/>
                </a:solidFill>
                <a:latin typeface="Times New Roman"/>
                <a:ea typeface="Times New Roman"/>
                <a:cs typeface="Times New Roman"/>
                <a:sym typeface="Times New Roman"/>
              </a:rPr>
              <a:t>Choedon T, Dinachandra K, Sethi V, Kumar P. Screening and management of maternal malnutrition in nutritional rehabilitation centers as a routine service: A feasibility study in Kalawati Saran Children Hospital, New Delhi. Indian J Community Med [Internet]. 2021 [cited 2022 Jun 9]; Available from:</a:t>
            </a:r>
            <a:r>
              <a:rPr lang="en-IN" sz="1200">
                <a:solidFill>
                  <a:srgbClr val="000000"/>
                </a:solidFill>
                <a:uFill>
                  <a:noFill/>
                </a:u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 </a:t>
            </a:r>
            <a:r>
              <a:rPr lang="en-IN" sz="1200" u="sng">
                <a:solidFill>
                  <a:srgbClr val="1155CC"/>
                </a:solid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http://dx.doi.org/10.4103/ijcm.IJCM_491_20</a:t>
            </a:r>
            <a:r>
              <a:rPr lang="en-IN" sz="1200">
                <a:solidFill>
                  <a:srgbClr val="000000"/>
                </a:solidFill>
                <a:latin typeface="Times New Roman"/>
                <a:ea typeface="Times New Roman"/>
                <a:cs typeface="Times New Roman"/>
                <a:sym typeface="Times New Roman"/>
              </a:rPr>
              <a:t> </a:t>
            </a:r>
            <a:endParaRPr sz="1200">
              <a:solidFill>
                <a:srgbClr val="000000"/>
              </a:solidFill>
              <a:latin typeface="Times New Roman"/>
              <a:ea typeface="Times New Roman"/>
              <a:cs typeface="Times New Roman"/>
              <a:sym typeface="Times New Roman"/>
            </a:endParaRPr>
          </a:p>
          <a:p>
            <a:pPr marL="228600" lvl="0" indent="-208280" algn="l" rtl="0">
              <a:lnSpc>
                <a:spcPct val="150000"/>
              </a:lnSpc>
              <a:spcBef>
                <a:spcPts val="0"/>
              </a:spcBef>
              <a:spcAft>
                <a:spcPts val="0"/>
              </a:spcAft>
              <a:buClr>
                <a:srgbClr val="000000"/>
              </a:buClr>
              <a:buSzPct val="133333"/>
              <a:buAutoNum type="arabicPeriod"/>
            </a:pPr>
            <a:r>
              <a:rPr lang="en-IN" sz="1200">
                <a:solidFill>
                  <a:srgbClr val="000000"/>
                </a:solidFill>
                <a:latin typeface="Times New Roman"/>
                <a:ea typeface="Times New Roman"/>
                <a:cs typeface="Times New Roman"/>
                <a:sym typeface="Times New Roman"/>
              </a:rPr>
              <a:t>Das K, Das S, Mohapatra S, Swain A, Mahakud NK. Risk and adverse outcome factors of severe acute malnutrition in children: A hospital-based study in odisha. Cureus [Internet]. 2021 [cited 2022 June 9]; Available from:</a:t>
            </a:r>
            <a:r>
              <a:rPr lang="en-IN" sz="1200">
                <a:solidFill>
                  <a:srgbClr val="000000"/>
                </a:solidFill>
                <a:uFill>
                  <a:noFill/>
                </a:uFill>
                <a:latin typeface="Times New Roman"/>
                <a:ea typeface="Times New Roman"/>
                <a:cs typeface="Times New Roman"/>
                <a:sym typeface="Times New Roman"/>
                <a:hlinkClick r:id="rId6">
                  <a:extLst>
                    <a:ext uri="{A12FA001-AC4F-418D-AE19-62706E023703}">
                      <ahyp:hlinkClr xmlns:ahyp="http://schemas.microsoft.com/office/drawing/2018/hyperlinkcolor" val="tx"/>
                    </a:ext>
                  </a:extLst>
                </a:hlinkClick>
              </a:rPr>
              <a:t> </a:t>
            </a:r>
            <a:r>
              <a:rPr lang="en-IN" sz="1200" u="sng">
                <a:solidFill>
                  <a:srgbClr val="1155CC"/>
                </a:solidFill>
                <a:latin typeface="Times New Roman"/>
                <a:ea typeface="Times New Roman"/>
                <a:cs typeface="Times New Roman"/>
                <a:sym typeface="Times New Roman"/>
                <a:hlinkClick r:id="rId6">
                  <a:extLst>
                    <a:ext uri="{A12FA001-AC4F-418D-AE19-62706E023703}">
                      <ahyp:hlinkClr xmlns:ahyp="http://schemas.microsoft.com/office/drawing/2018/hyperlinkcolor" val="tx"/>
                    </a:ext>
                  </a:extLst>
                </a:hlinkClick>
              </a:rPr>
              <a:t>http://dx.doi.org/10.7759/cureus.18364</a:t>
            </a:r>
            <a:endParaRPr sz="1200">
              <a:solidFill>
                <a:srgbClr val="000000"/>
              </a:solidFill>
              <a:latin typeface="Times New Roman"/>
              <a:ea typeface="Times New Roman"/>
              <a:cs typeface="Times New Roman"/>
              <a:sym typeface="Times New Roman"/>
            </a:endParaRPr>
          </a:p>
          <a:p>
            <a:pPr marL="228600" lvl="0" indent="-208280" algn="l" rtl="0">
              <a:lnSpc>
                <a:spcPct val="150000"/>
              </a:lnSpc>
              <a:spcBef>
                <a:spcPts val="0"/>
              </a:spcBef>
              <a:spcAft>
                <a:spcPts val="0"/>
              </a:spcAft>
              <a:buClr>
                <a:srgbClr val="000000"/>
              </a:buClr>
              <a:buSzPct val="133333"/>
              <a:buAutoNum type="arabicPeriod"/>
            </a:pPr>
            <a:r>
              <a:rPr lang="en-IN" sz="1200">
                <a:solidFill>
                  <a:srgbClr val="000000"/>
                </a:solidFill>
                <a:latin typeface="Times New Roman"/>
                <a:ea typeface="Times New Roman"/>
                <a:cs typeface="Times New Roman"/>
                <a:sym typeface="Times New Roman"/>
              </a:rPr>
              <a:t>Rchiips.org. [cited 2022 June 9]. Available from:</a:t>
            </a:r>
            <a:r>
              <a:rPr lang="en-IN" sz="1200">
                <a:solidFill>
                  <a:srgbClr val="000000"/>
                </a:solidFill>
                <a:uFill>
                  <a:noFill/>
                </a:uFill>
                <a:latin typeface="Times New Roman"/>
                <a:ea typeface="Times New Roman"/>
                <a:cs typeface="Times New Roman"/>
                <a:sym typeface="Times New Roman"/>
                <a:hlinkClick r:id="rId7">
                  <a:extLst>
                    <a:ext uri="{A12FA001-AC4F-418D-AE19-62706E023703}">
                      <ahyp:hlinkClr xmlns:ahyp="http://schemas.microsoft.com/office/drawing/2018/hyperlinkcolor" val="tx"/>
                    </a:ext>
                  </a:extLst>
                </a:hlinkClick>
              </a:rPr>
              <a:t> </a:t>
            </a:r>
            <a:r>
              <a:rPr lang="en-IN" sz="1200" u="sng">
                <a:solidFill>
                  <a:srgbClr val="1155CC"/>
                </a:solidFill>
                <a:latin typeface="Times New Roman"/>
                <a:ea typeface="Times New Roman"/>
                <a:cs typeface="Times New Roman"/>
                <a:sym typeface="Times New Roman"/>
                <a:hlinkClick r:id="rId7">
                  <a:extLst>
                    <a:ext uri="{A12FA001-AC4F-418D-AE19-62706E023703}">
                      <ahyp:hlinkClr xmlns:ahyp="http://schemas.microsoft.com/office/drawing/2018/hyperlinkcolor" val="tx"/>
                    </a:ext>
                  </a:extLst>
                </a:hlinkClick>
              </a:rPr>
              <a:t>http://rchiips.org/nfhs/NFHS-5Reports/Haryana.pdf</a:t>
            </a:r>
            <a:endParaRPr sz="1200" u="sng">
              <a:solidFill>
                <a:srgbClr val="1155CC"/>
              </a:solidFill>
              <a:latin typeface="Times New Roman"/>
              <a:ea typeface="Times New Roman"/>
              <a:cs typeface="Times New Roman"/>
              <a:sym typeface="Times New Roman"/>
            </a:endParaRPr>
          </a:p>
          <a:p>
            <a:pPr marL="228600" lvl="0" indent="-208280" algn="l" rtl="0">
              <a:lnSpc>
                <a:spcPct val="150000"/>
              </a:lnSpc>
              <a:spcBef>
                <a:spcPts val="0"/>
              </a:spcBef>
              <a:spcAft>
                <a:spcPts val="0"/>
              </a:spcAft>
              <a:buClr>
                <a:srgbClr val="000000"/>
              </a:buClr>
              <a:buSzPct val="133333"/>
              <a:buAutoNum type="arabicPeriod"/>
            </a:pPr>
            <a:r>
              <a:rPr lang="en-IN" sz="1200">
                <a:solidFill>
                  <a:srgbClr val="000000"/>
                </a:solidFill>
                <a:latin typeface="Times New Roman"/>
                <a:ea typeface="Times New Roman"/>
                <a:cs typeface="Times New Roman"/>
                <a:sym typeface="Times New Roman"/>
              </a:rPr>
              <a:t>Nawani NP. Indian experience on household food and nutrition security. Regional Expert Consultation of the Asia‑Pacific Network for Food and Nutrition on Household Food Security with Respect to Desirable Dietary Pattern,Bangkok,Thailand;1994. Available from: </a:t>
            </a:r>
            <a:r>
              <a:rPr lang="en-IN" sz="1200" u="sng">
                <a:solidFill>
                  <a:srgbClr val="1155CC"/>
                </a:solidFill>
                <a:latin typeface="Times New Roman"/>
                <a:ea typeface="Times New Roman"/>
                <a:cs typeface="Times New Roman"/>
                <a:sym typeface="Times New Roman"/>
                <a:hlinkClick r:id="rId8">
                  <a:extLst>
                    <a:ext uri="{A12FA001-AC4F-418D-AE19-62706E023703}">
                      <ahyp:hlinkClr xmlns:ahyp="http://schemas.microsoft.com/office/drawing/2018/hyperlinkcolor" val="tx"/>
                    </a:ext>
                  </a:extLst>
                </a:hlinkClick>
              </a:rPr>
              <a:t>https://agris.fao.org/agris-search/search.do?recordID=XF9548099</a:t>
            </a:r>
            <a:endParaRPr sz="1200">
              <a:solidFill>
                <a:srgbClr val="000000"/>
              </a:solidFill>
              <a:latin typeface="Times New Roman"/>
              <a:ea typeface="Times New Roman"/>
              <a:cs typeface="Times New Roman"/>
              <a:sym typeface="Times New Roman"/>
            </a:endParaRPr>
          </a:p>
          <a:p>
            <a:pPr marL="228600" lvl="0" indent="0" algn="just" rtl="0">
              <a:lnSpc>
                <a:spcPct val="90000"/>
              </a:lnSpc>
              <a:spcBef>
                <a:spcPts val="1200"/>
              </a:spcBef>
              <a:spcAft>
                <a:spcPts val="0"/>
              </a:spcAft>
              <a:buNone/>
            </a:pPr>
            <a:endParaRPr sz="1600">
              <a:solidFill>
                <a:srgbClr val="000000"/>
              </a:solidFill>
            </a:endParaRPr>
          </a:p>
        </p:txBody>
      </p:sp>
      <p:sp>
        <p:nvSpPr>
          <p:cNvPr id="229" name="Google Shape;229;p15"/>
          <p:cNvSpPr txBox="1">
            <a:spLocks noGrp="1"/>
          </p:cNvSpPr>
          <p:nvPr>
            <p:ph type="title"/>
          </p:nvPr>
        </p:nvSpPr>
        <p:spPr>
          <a:xfrm>
            <a:off x="4663450" y="364000"/>
            <a:ext cx="3218700" cy="5688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18918"/>
              <a:buFont typeface="Calibri"/>
              <a:buNone/>
            </a:pPr>
            <a:r>
              <a:rPr lang="en-IN" b="1">
                <a:solidFill>
                  <a:srgbClr val="0563C1"/>
                </a:solidFill>
              </a:rPr>
              <a:t>REFERENCES</a:t>
            </a:r>
            <a:endParaRPr>
              <a:solidFill>
                <a:srgbClr val="0563C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7"/>
          <p:cNvSpPr txBox="1">
            <a:spLocks noGrp="1"/>
          </p:cNvSpPr>
          <p:nvPr>
            <p:ph type="ctrTitle"/>
          </p:nvPr>
        </p:nvSpPr>
        <p:spPr>
          <a:xfrm>
            <a:off x="415611" y="992767"/>
            <a:ext cx="11360700" cy="27369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IN" b="1"/>
              <a:t>Thank You</a:t>
            </a:r>
            <a:endParaRPr b="1"/>
          </a:p>
        </p:txBody>
      </p:sp>
      <p:sp>
        <p:nvSpPr>
          <p:cNvPr id="235" name="Google Shape;235;p17"/>
          <p:cNvSpPr txBox="1">
            <a:spLocks noGrp="1"/>
          </p:cNvSpPr>
          <p:nvPr>
            <p:ph type="subTitle" idx="1"/>
          </p:nvPr>
        </p:nvSpPr>
        <p:spPr>
          <a:xfrm>
            <a:off x="415600" y="3778833"/>
            <a:ext cx="11360700" cy="10569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IN"/>
              <a:t>We Will Take Your Questions Now.</a:t>
            </a:r>
            <a:endParaRPr/>
          </a:p>
        </p:txBody>
      </p:sp>
      <p:pic>
        <p:nvPicPr>
          <p:cNvPr id="236" name="Google Shape;236;p17"/>
          <p:cNvPicPr preferRelativeResize="0"/>
          <p:nvPr/>
        </p:nvPicPr>
        <p:blipFill rotWithShape="1">
          <a:blip r:embed="rId3">
            <a:alphaModFix/>
          </a:blip>
          <a:srcRect/>
          <a:stretch/>
        </p:blipFill>
        <p:spPr>
          <a:xfrm>
            <a:off x="10402215" y="-3"/>
            <a:ext cx="1789784" cy="9088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8"/>
          <p:cNvSpPr txBox="1">
            <a:spLocks noGrp="1"/>
          </p:cNvSpPr>
          <p:nvPr>
            <p:ph type="title"/>
          </p:nvPr>
        </p:nvSpPr>
        <p:spPr>
          <a:xfrm>
            <a:off x="3364325" y="300850"/>
            <a:ext cx="5822700" cy="7488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960"/>
              <a:buFont typeface="Calibri"/>
              <a:buNone/>
            </a:pPr>
            <a:r>
              <a:rPr lang="en-IN" sz="3300" b="1">
                <a:solidFill>
                  <a:srgbClr val="0563C1"/>
                </a:solidFill>
              </a:rPr>
              <a:t>INTERNSHIP EXPERIENCES</a:t>
            </a:r>
            <a:endParaRPr sz="3300">
              <a:solidFill>
                <a:srgbClr val="0563C1"/>
              </a:solidFill>
            </a:endParaRPr>
          </a:p>
        </p:txBody>
      </p:sp>
      <p:sp>
        <p:nvSpPr>
          <p:cNvPr id="242" name="Google Shape;242;p18"/>
          <p:cNvSpPr txBox="1">
            <a:spLocks noGrp="1"/>
          </p:cNvSpPr>
          <p:nvPr>
            <p:ph type="body" idx="1"/>
          </p:nvPr>
        </p:nvSpPr>
        <p:spPr>
          <a:xfrm>
            <a:off x="1041538" y="826476"/>
            <a:ext cx="5157900" cy="8238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1600"/>
              </a:spcAft>
              <a:buClr>
                <a:schemeClr val="dk1"/>
              </a:buClr>
              <a:buSzPts val="2400"/>
              <a:buNone/>
            </a:pPr>
            <a:r>
              <a:rPr lang="en-IN"/>
              <a:t> </a:t>
            </a:r>
            <a:r>
              <a:rPr lang="en-IN" u="sng"/>
              <a:t>Skills</a:t>
            </a:r>
            <a:endParaRPr u="sng"/>
          </a:p>
        </p:txBody>
      </p:sp>
      <p:sp>
        <p:nvSpPr>
          <p:cNvPr id="243" name="Google Shape;243;p18"/>
          <p:cNvSpPr txBox="1">
            <a:spLocks noGrp="1"/>
          </p:cNvSpPr>
          <p:nvPr>
            <p:ph type="body" idx="3"/>
          </p:nvPr>
        </p:nvSpPr>
        <p:spPr>
          <a:xfrm>
            <a:off x="6145000" y="853776"/>
            <a:ext cx="5183100" cy="8238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1600"/>
              </a:spcAft>
              <a:buClr>
                <a:schemeClr val="dk1"/>
              </a:buClr>
              <a:buSzPts val="2400"/>
              <a:buNone/>
            </a:pPr>
            <a:r>
              <a:rPr lang="en-IN" u="sng"/>
              <a:t>Overall comments on internship</a:t>
            </a:r>
            <a:endParaRPr u="sng"/>
          </a:p>
        </p:txBody>
      </p:sp>
      <p:sp>
        <p:nvSpPr>
          <p:cNvPr id="244" name="Google Shape;244;p18"/>
          <p:cNvSpPr txBox="1">
            <a:spLocks noGrp="1"/>
          </p:cNvSpPr>
          <p:nvPr>
            <p:ph type="body" idx="4"/>
          </p:nvPr>
        </p:nvSpPr>
        <p:spPr>
          <a:xfrm>
            <a:off x="6065600" y="2015225"/>
            <a:ext cx="5963100" cy="3684600"/>
          </a:xfrm>
          <a:prstGeom prst="rect">
            <a:avLst/>
          </a:prstGeom>
          <a:noFill/>
          <a:ln>
            <a:noFill/>
          </a:ln>
        </p:spPr>
        <p:txBody>
          <a:bodyPr spcFirstLastPara="1" wrap="square" lIns="91425" tIns="45700" rIns="91425" bIns="45700" anchor="t" anchorCtr="0">
            <a:normAutofit/>
          </a:bodyPr>
          <a:lstStyle/>
          <a:p>
            <a:pPr marL="457200" lvl="0" indent="-355600" algn="l" rtl="0">
              <a:spcBef>
                <a:spcPts val="0"/>
              </a:spcBef>
              <a:spcAft>
                <a:spcPts val="0"/>
              </a:spcAft>
              <a:buSzPts val="2000"/>
              <a:buChar char="●"/>
            </a:pPr>
            <a:r>
              <a:rPr lang="en-IN" sz="2000"/>
              <a:t>Formulating data collection tools</a:t>
            </a:r>
            <a:endParaRPr sz="2000"/>
          </a:p>
          <a:p>
            <a:pPr marL="457200" lvl="0" indent="0" algn="l" rtl="0">
              <a:spcBef>
                <a:spcPts val="1600"/>
              </a:spcBef>
              <a:spcAft>
                <a:spcPts val="0"/>
              </a:spcAft>
              <a:buNone/>
            </a:pPr>
            <a:endParaRPr sz="2000"/>
          </a:p>
          <a:p>
            <a:pPr marL="457200" lvl="0" indent="-355600" algn="l" rtl="0">
              <a:spcBef>
                <a:spcPts val="1600"/>
              </a:spcBef>
              <a:spcAft>
                <a:spcPts val="0"/>
              </a:spcAft>
              <a:buSzPts val="2000"/>
              <a:buChar char="●"/>
            </a:pPr>
            <a:r>
              <a:rPr lang="en-IN" sz="2000"/>
              <a:t>Knowledge about malnutrition</a:t>
            </a:r>
            <a:endParaRPr sz="2000"/>
          </a:p>
          <a:p>
            <a:pPr marL="457200" lvl="0" indent="0" algn="l" rtl="0">
              <a:spcBef>
                <a:spcPts val="1600"/>
              </a:spcBef>
              <a:spcAft>
                <a:spcPts val="0"/>
              </a:spcAft>
              <a:buNone/>
            </a:pPr>
            <a:endParaRPr sz="2000"/>
          </a:p>
          <a:p>
            <a:pPr marL="457200" lvl="0" indent="-355600" algn="l" rtl="0">
              <a:spcBef>
                <a:spcPts val="1600"/>
              </a:spcBef>
              <a:spcAft>
                <a:spcPts val="0"/>
              </a:spcAft>
              <a:buSzPts val="2000"/>
              <a:buChar char="●"/>
            </a:pPr>
            <a:r>
              <a:rPr lang="en-IN" sz="2000"/>
              <a:t>Working of NRCs in district hospital</a:t>
            </a:r>
            <a:endParaRPr/>
          </a:p>
        </p:txBody>
      </p:sp>
      <p:pic>
        <p:nvPicPr>
          <p:cNvPr id="245" name="Google Shape;245;p18"/>
          <p:cNvPicPr preferRelativeResize="0"/>
          <p:nvPr/>
        </p:nvPicPr>
        <p:blipFill rotWithShape="1">
          <a:blip r:embed="rId3">
            <a:alphaModFix/>
          </a:blip>
          <a:srcRect/>
          <a:stretch/>
        </p:blipFill>
        <p:spPr>
          <a:xfrm>
            <a:off x="10600950" y="-5"/>
            <a:ext cx="1591050" cy="748900"/>
          </a:xfrm>
          <a:prstGeom prst="rect">
            <a:avLst/>
          </a:prstGeom>
          <a:noFill/>
          <a:ln>
            <a:noFill/>
          </a:ln>
        </p:spPr>
      </p:pic>
      <p:sp>
        <p:nvSpPr>
          <p:cNvPr id="246" name="Google Shape;246;p18"/>
          <p:cNvSpPr txBox="1">
            <a:spLocks noGrp="1"/>
          </p:cNvSpPr>
          <p:nvPr>
            <p:ph type="body" idx="2"/>
          </p:nvPr>
        </p:nvSpPr>
        <p:spPr>
          <a:xfrm>
            <a:off x="839800" y="2149925"/>
            <a:ext cx="8998200" cy="4708200"/>
          </a:xfrm>
          <a:prstGeom prst="rect">
            <a:avLst/>
          </a:prstGeom>
          <a:noFill/>
          <a:ln>
            <a:noFill/>
          </a:ln>
        </p:spPr>
        <p:txBody>
          <a:bodyPr spcFirstLastPara="1" wrap="square" lIns="91425" tIns="45700" rIns="91425" bIns="45700" anchor="t" anchorCtr="0">
            <a:normAutofit fontScale="55000" lnSpcReduction="20000"/>
          </a:bodyPr>
          <a:lstStyle/>
          <a:p>
            <a:pPr marL="457200" lvl="0" indent="-342295" algn="l" rtl="0">
              <a:spcBef>
                <a:spcPts val="0"/>
              </a:spcBef>
              <a:spcAft>
                <a:spcPts val="0"/>
              </a:spcAft>
              <a:buSzPct val="100000"/>
              <a:buChar char="●"/>
            </a:pPr>
            <a:r>
              <a:rPr lang="en-IN" sz="3769"/>
              <a:t>Observational skills</a:t>
            </a:r>
            <a:endParaRPr sz="3769"/>
          </a:p>
          <a:p>
            <a:pPr marL="457200" lvl="0" indent="0" algn="l" rtl="0">
              <a:spcBef>
                <a:spcPts val="1600"/>
              </a:spcBef>
              <a:spcAft>
                <a:spcPts val="0"/>
              </a:spcAft>
              <a:buNone/>
            </a:pPr>
            <a:endParaRPr sz="3769"/>
          </a:p>
          <a:p>
            <a:pPr marL="457200" lvl="0" indent="-342295" algn="l" rtl="0">
              <a:spcBef>
                <a:spcPts val="1600"/>
              </a:spcBef>
              <a:spcAft>
                <a:spcPts val="0"/>
              </a:spcAft>
              <a:buSzPct val="100000"/>
              <a:buChar char="●"/>
            </a:pPr>
            <a:r>
              <a:rPr lang="en-IN" sz="3769"/>
              <a:t>Analytical Skills</a:t>
            </a:r>
            <a:endParaRPr sz="3769"/>
          </a:p>
          <a:p>
            <a:pPr marL="457200" lvl="0" indent="0" algn="l" rtl="0">
              <a:spcBef>
                <a:spcPts val="1600"/>
              </a:spcBef>
              <a:spcAft>
                <a:spcPts val="0"/>
              </a:spcAft>
              <a:buNone/>
            </a:pPr>
            <a:endParaRPr sz="3769"/>
          </a:p>
          <a:p>
            <a:pPr marL="457200" lvl="0" indent="-342295" algn="l" rtl="0">
              <a:lnSpc>
                <a:spcPct val="90000"/>
              </a:lnSpc>
              <a:spcBef>
                <a:spcPts val="1600"/>
              </a:spcBef>
              <a:spcAft>
                <a:spcPts val="0"/>
              </a:spcAft>
              <a:buSzPct val="100000"/>
              <a:buChar char="●"/>
            </a:pPr>
            <a:r>
              <a:rPr lang="en-IN" sz="3769"/>
              <a:t>Micro management</a:t>
            </a:r>
            <a:endParaRPr sz="3769"/>
          </a:p>
          <a:p>
            <a:pPr marL="457200" lvl="0" indent="0" algn="l" rtl="0">
              <a:lnSpc>
                <a:spcPct val="90000"/>
              </a:lnSpc>
              <a:spcBef>
                <a:spcPts val="1600"/>
              </a:spcBef>
              <a:spcAft>
                <a:spcPts val="0"/>
              </a:spcAft>
              <a:buNone/>
            </a:pPr>
            <a:endParaRPr sz="3769"/>
          </a:p>
          <a:p>
            <a:pPr marL="457200" lvl="0" indent="-342295" algn="l" rtl="0">
              <a:lnSpc>
                <a:spcPct val="90000"/>
              </a:lnSpc>
              <a:spcBef>
                <a:spcPts val="1600"/>
              </a:spcBef>
              <a:spcAft>
                <a:spcPts val="0"/>
              </a:spcAft>
              <a:buSzPct val="100000"/>
              <a:buChar char="●"/>
            </a:pPr>
            <a:r>
              <a:rPr lang="en-IN" sz="3769"/>
              <a:t>Team work</a:t>
            </a:r>
            <a:endParaRPr sz="3769"/>
          </a:p>
          <a:p>
            <a:pPr marL="457200" lvl="0" indent="0" algn="l" rtl="0">
              <a:lnSpc>
                <a:spcPct val="90000"/>
              </a:lnSpc>
              <a:spcBef>
                <a:spcPts val="1600"/>
              </a:spcBef>
              <a:spcAft>
                <a:spcPts val="0"/>
              </a:spcAft>
              <a:buNone/>
            </a:pPr>
            <a:endParaRPr sz="3769"/>
          </a:p>
          <a:p>
            <a:pPr marL="457200" lvl="0" indent="-342295" algn="l" rtl="0">
              <a:lnSpc>
                <a:spcPct val="90000"/>
              </a:lnSpc>
              <a:spcBef>
                <a:spcPts val="1600"/>
              </a:spcBef>
              <a:spcAft>
                <a:spcPts val="0"/>
              </a:spcAft>
              <a:buSzPct val="100000"/>
              <a:buChar char="●"/>
            </a:pPr>
            <a:r>
              <a:rPr lang="en-IN" sz="3769"/>
              <a:t>Interpersonal communication</a:t>
            </a:r>
            <a:endParaRPr sz="3769"/>
          </a:p>
          <a:p>
            <a:pPr marL="457200" lvl="0" indent="0" algn="l" rtl="0">
              <a:lnSpc>
                <a:spcPct val="90000"/>
              </a:lnSpc>
              <a:spcBef>
                <a:spcPts val="1600"/>
              </a:spcBef>
              <a:spcAft>
                <a:spcPts val="0"/>
              </a:spcAft>
              <a:buNone/>
            </a:pPr>
            <a:endParaRPr sz="3769"/>
          </a:p>
          <a:p>
            <a:pPr marL="457200" lvl="0" indent="-342295" algn="l" rtl="0">
              <a:lnSpc>
                <a:spcPct val="90000"/>
              </a:lnSpc>
              <a:spcBef>
                <a:spcPts val="1600"/>
              </a:spcBef>
              <a:spcAft>
                <a:spcPts val="0"/>
              </a:spcAft>
              <a:buSzPct val="100000"/>
              <a:buChar char="●"/>
            </a:pPr>
            <a:r>
              <a:rPr lang="en-IN" sz="3769"/>
              <a:t>Working ethics</a:t>
            </a:r>
            <a:endParaRPr sz="3769"/>
          </a:p>
          <a:p>
            <a:pPr marL="457200" lvl="0" indent="0" algn="l" rtl="0">
              <a:lnSpc>
                <a:spcPct val="90000"/>
              </a:lnSpc>
              <a:spcBef>
                <a:spcPts val="1600"/>
              </a:spcBef>
              <a:spcAft>
                <a:spcPts val="1600"/>
              </a:spcAft>
              <a:buNone/>
            </a:pPr>
            <a:endParaRPr sz="16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9"/>
          <p:cNvSpPr txBox="1">
            <a:spLocks noGrp="1"/>
          </p:cNvSpPr>
          <p:nvPr>
            <p:ph type="title"/>
          </p:nvPr>
        </p:nvSpPr>
        <p:spPr>
          <a:xfrm>
            <a:off x="932325" y="551500"/>
            <a:ext cx="9293700" cy="6945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960"/>
              <a:buFont typeface="Calibri"/>
              <a:buNone/>
            </a:pPr>
            <a:r>
              <a:rPr lang="en-IN" sz="3300" b="1">
                <a:solidFill>
                  <a:srgbClr val="0563C1"/>
                </a:solidFill>
              </a:rPr>
              <a:t>SUGGESTIONS GIVEN TO ORGANIZATION </a:t>
            </a:r>
            <a:endParaRPr sz="3300">
              <a:solidFill>
                <a:srgbClr val="0563C1"/>
              </a:solidFill>
            </a:endParaRPr>
          </a:p>
        </p:txBody>
      </p:sp>
      <p:sp>
        <p:nvSpPr>
          <p:cNvPr id="252" name="Google Shape;252;p19"/>
          <p:cNvSpPr txBox="1">
            <a:spLocks noGrp="1"/>
          </p:cNvSpPr>
          <p:nvPr>
            <p:ph type="body" idx="1"/>
          </p:nvPr>
        </p:nvSpPr>
        <p:spPr>
          <a:xfrm>
            <a:off x="594455" y="1525319"/>
            <a:ext cx="10753200" cy="4269600"/>
          </a:xfrm>
          <a:prstGeom prst="rect">
            <a:avLst/>
          </a:prstGeom>
          <a:noFill/>
          <a:ln>
            <a:noFill/>
          </a:ln>
        </p:spPr>
        <p:txBody>
          <a:bodyPr spcFirstLastPara="1" wrap="square" lIns="91425" tIns="45700" rIns="91425" bIns="45700" anchor="t" anchorCtr="0">
            <a:noAutofit/>
          </a:bodyPr>
          <a:lstStyle/>
          <a:p>
            <a:pPr marL="457200" lvl="0" indent="-330200" algn="l" rtl="0">
              <a:lnSpc>
                <a:spcPct val="200000"/>
              </a:lnSpc>
              <a:spcBef>
                <a:spcPts val="1200"/>
              </a:spcBef>
              <a:spcAft>
                <a:spcPts val="0"/>
              </a:spcAft>
              <a:buSzPts val="1600"/>
              <a:buChar char="●"/>
            </a:pPr>
            <a:r>
              <a:rPr lang="en-IN" sz="1600"/>
              <a:t>Assigning the health workforce dedicatedly working for NRC, would ultimately lead to effective working of NRCs</a:t>
            </a:r>
            <a:endParaRPr sz="1600"/>
          </a:p>
          <a:p>
            <a:pPr marL="457200" lvl="0" indent="-330200" algn="l" rtl="0">
              <a:lnSpc>
                <a:spcPct val="200000"/>
              </a:lnSpc>
              <a:spcBef>
                <a:spcPts val="0"/>
              </a:spcBef>
              <a:spcAft>
                <a:spcPts val="0"/>
              </a:spcAft>
              <a:buSzPts val="1600"/>
              <a:buChar char="●"/>
            </a:pPr>
            <a:r>
              <a:rPr lang="en-IN" sz="1600"/>
              <a:t>Providing SAM based training for the newly appointed nursing staff, and refresher training for the existing staff.</a:t>
            </a:r>
            <a:endParaRPr sz="1600"/>
          </a:p>
          <a:p>
            <a:pPr marL="457200" lvl="0" indent="-330200" algn="l" rtl="0">
              <a:lnSpc>
                <a:spcPct val="200000"/>
              </a:lnSpc>
              <a:spcBef>
                <a:spcPts val="0"/>
              </a:spcBef>
              <a:spcAft>
                <a:spcPts val="0"/>
              </a:spcAft>
              <a:buSzPts val="1600"/>
              <a:buChar char="●"/>
            </a:pPr>
            <a:r>
              <a:rPr lang="en-IN" sz="1600"/>
              <a:t>Carrying various immunization drives and various interventions related to sanitation i.e. maintenance of washrooms / toilets for the wards and safe drinking water can help to improve the health of low-birth-weight children.</a:t>
            </a:r>
            <a:endParaRPr sz="1600"/>
          </a:p>
          <a:p>
            <a:pPr marL="457200" lvl="0" indent="-330200" algn="l" rtl="0">
              <a:lnSpc>
                <a:spcPct val="200000"/>
              </a:lnSpc>
              <a:spcBef>
                <a:spcPts val="0"/>
              </a:spcBef>
              <a:spcAft>
                <a:spcPts val="0"/>
              </a:spcAft>
              <a:buSzPts val="1600"/>
              <a:buChar char="●"/>
            </a:pPr>
            <a:r>
              <a:rPr lang="en-IN" sz="1600"/>
              <a:t>Proper calibration and maintenance of equipments as per standard guidelines</a:t>
            </a:r>
            <a:endParaRPr sz="1600"/>
          </a:p>
          <a:p>
            <a:pPr marL="457200" lvl="0" indent="-330200" algn="l" rtl="0">
              <a:lnSpc>
                <a:spcPct val="200000"/>
              </a:lnSpc>
              <a:spcBef>
                <a:spcPts val="0"/>
              </a:spcBef>
              <a:spcAft>
                <a:spcPts val="0"/>
              </a:spcAft>
              <a:buSzPts val="1600"/>
              <a:buChar char="●"/>
            </a:pPr>
            <a:r>
              <a:rPr lang="en-IN" sz="1600"/>
              <a:t>Maintaining separate pharmacy dedicated to the NRC ward.</a:t>
            </a:r>
            <a:endParaRPr sz="1600"/>
          </a:p>
          <a:p>
            <a:pPr marL="457200" lvl="0" indent="-330200" algn="l" rtl="0">
              <a:lnSpc>
                <a:spcPct val="200000"/>
              </a:lnSpc>
              <a:spcBef>
                <a:spcPts val="0"/>
              </a:spcBef>
              <a:spcAft>
                <a:spcPts val="0"/>
              </a:spcAft>
              <a:buSzPts val="1600"/>
              <a:buChar char="●"/>
            </a:pPr>
            <a:r>
              <a:rPr lang="en-IN" sz="1600"/>
              <a:t>Proper maintenance of records and budget according to the standard format given by NRCs </a:t>
            </a:r>
            <a:endParaRPr sz="1600"/>
          </a:p>
          <a:p>
            <a:pPr marL="457200" lvl="0" indent="-330200" algn="l" rtl="0">
              <a:lnSpc>
                <a:spcPct val="200000"/>
              </a:lnSpc>
              <a:spcBef>
                <a:spcPts val="0"/>
              </a:spcBef>
              <a:spcAft>
                <a:spcPts val="0"/>
              </a:spcAft>
              <a:buSzPts val="1600"/>
              <a:buChar char="●"/>
            </a:pPr>
            <a:r>
              <a:rPr lang="en-IN" sz="1600"/>
              <a:t>Community based assessment could be done in future for digging deeper into the reasons behind children lying under SAM criteria.</a:t>
            </a:r>
            <a:endParaRPr sz="1600"/>
          </a:p>
          <a:p>
            <a:pPr marL="457200" lvl="0" indent="-330200" algn="l" rtl="0">
              <a:lnSpc>
                <a:spcPct val="200000"/>
              </a:lnSpc>
              <a:spcBef>
                <a:spcPts val="0"/>
              </a:spcBef>
              <a:spcAft>
                <a:spcPts val="0"/>
              </a:spcAft>
              <a:buSzPts val="1600"/>
              <a:buChar char="●"/>
            </a:pPr>
            <a:r>
              <a:rPr lang="en-IN" sz="1600"/>
              <a:t>Nutrition Garden availability.</a:t>
            </a:r>
            <a:endParaRPr sz="1600"/>
          </a:p>
        </p:txBody>
      </p:sp>
      <p:pic>
        <p:nvPicPr>
          <p:cNvPr id="253" name="Google Shape;253;p19"/>
          <p:cNvPicPr preferRelativeResize="0"/>
          <p:nvPr/>
        </p:nvPicPr>
        <p:blipFill rotWithShape="1">
          <a:blip r:embed="rId3">
            <a:alphaModFix/>
          </a:blip>
          <a:srcRect/>
          <a:stretch/>
        </p:blipFill>
        <p:spPr>
          <a:xfrm>
            <a:off x="10617675" y="0"/>
            <a:ext cx="1574325" cy="8504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0"/>
          <p:cNvSpPr txBox="1">
            <a:spLocks noGrp="1"/>
          </p:cNvSpPr>
          <p:nvPr>
            <p:ph type="title"/>
          </p:nvPr>
        </p:nvSpPr>
        <p:spPr>
          <a:xfrm>
            <a:off x="3460375" y="171025"/>
            <a:ext cx="5002200" cy="648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960"/>
              <a:buFont typeface="Calibri"/>
              <a:buNone/>
            </a:pPr>
            <a:r>
              <a:rPr lang="en-IN" sz="3300" b="1">
                <a:solidFill>
                  <a:srgbClr val="0563C1"/>
                </a:solidFill>
              </a:rPr>
              <a:t>PICTORIAL JOURNEY </a:t>
            </a:r>
            <a:endParaRPr sz="3300">
              <a:solidFill>
                <a:srgbClr val="0563C1"/>
              </a:solidFill>
            </a:endParaRPr>
          </a:p>
        </p:txBody>
      </p:sp>
      <p:pic>
        <p:nvPicPr>
          <p:cNvPr id="259" name="Google Shape;259;p20"/>
          <p:cNvPicPr preferRelativeResize="0"/>
          <p:nvPr/>
        </p:nvPicPr>
        <p:blipFill rotWithShape="1">
          <a:blip r:embed="rId3">
            <a:alphaModFix/>
          </a:blip>
          <a:srcRect t="21129"/>
          <a:stretch/>
        </p:blipFill>
        <p:spPr>
          <a:xfrm>
            <a:off x="1164575" y="1099875"/>
            <a:ext cx="3818651" cy="4658251"/>
          </a:xfrm>
          <a:prstGeom prst="rect">
            <a:avLst/>
          </a:prstGeom>
          <a:noFill/>
          <a:ln w="38100" cap="flat" cmpd="sng">
            <a:solidFill>
              <a:schemeClr val="dk2"/>
            </a:solidFill>
            <a:prstDash val="solid"/>
            <a:round/>
            <a:headEnd type="none" w="sm" len="sm"/>
            <a:tailEnd type="none" w="sm" len="sm"/>
          </a:ln>
        </p:spPr>
      </p:pic>
      <p:pic>
        <p:nvPicPr>
          <p:cNvPr id="260" name="Google Shape;260;p20"/>
          <p:cNvPicPr preferRelativeResize="0"/>
          <p:nvPr/>
        </p:nvPicPr>
        <p:blipFill rotWithShape="1">
          <a:blip r:embed="rId4">
            <a:alphaModFix/>
          </a:blip>
          <a:srcRect l="12331" t="6200" r="21548"/>
          <a:stretch/>
        </p:blipFill>
        <p:spPr>
          <a:xfrm>
            <a:off x="6663900" y="1157313"/>
            <a:ext cx="4528874" cy="4543375"/>
          </a:xfrm>
          <a:prstGeom prst="rect">
            <a:avLst/>
          </a:prstGeom>
          <a:noFill/>
          <a:ln w="38100" cap="flat" cmpd="sng">
            <a:solidFill>
              <a:schemeClr val="dk2"/>
            </a:solidFill>
            <a:prstDash val="solid"/>
            <a:round/>
            <a:headEnd type="none" w="sm" len="sm"/>
            <a:tailEnd type="none" w="sm" len="sm"/>
          </a:ln>
        </p:spPr>
      </p:pic>
      <p:sp>
        <p:nvSpPr>
          <p:cNvPr id="261" name="Google Shape;261;p20"/>
          <p:cNvSpPr txBox="1"/>
          <p:nvPr/>
        </p:nvSpPr>
        <p:spPr>
          <a:xfrm>
            <a:off x="1229275" y="6038500"/>
            <a:ext cx="38187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IN" sz="1500" b="1">
                <a:latin typeface="Calibri"/>
                <a:ea typeface="Calibri"/>
                <a:cs typeface="Calibri"/>
                <a:sym typeface="Calibri"/>
              </a:rPr>
              <a:t>Mother with the admitted child in Bhiwani District Hospital</a:t>
            </a:r>
            <a:endParaRPr sz="1500" b="1">
              <a:latin typeface="Calibri"/>
              <a:ea typeface="Calibri"/>
              <a:cs typeface="Calibri"/>
              <a:sym typeface="Calibri"/>
            </a:endParaRPr>
          </a:p>
        </p:txBody>
      </p:sp>
      <p:sp>
        <p:nvSpPr>
          <p:cNvPr id="262" name="Google Shape;262;p20"/>
          <p:cNvSpPr txBox="1"/>
          <p:nvPr/>
        </p:nvSpPr>
        <p:spPr>
          <a:xfrm>
            <a:off x="6750175" y="5973800"/>
            <a:ext cx="45288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IN" sz="1500" b="1">
                <a:latin typeface="Calibri"/>
                <a:ea typeface="Calibri"/>
                <a:cs typeface="Calibri"/>
                <a:sym typeface="Calibri"/>
              </a:rPr>
              <a:t>NRC ward of  Panchkula District Hospital</a:t>
            </a:r>
            <a:endParaRPr sz="1500" b="1">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2"/>
          <p:cNvSpPr txBox="1">
            <a:spLocks noGrp="1"/>
          </p:cNvSpPr>
          <p:nvPr>
            <p:ph type="title"/>
          </p:nvPr>
        </p:nvSpPr>
        <p:spPr>
          <a:xfrm>
            <a:off x="3090675" y="438900"/>
            <a:ext cx="6364200" cy="640200"/>
          </a:xfrm>
          <a:prstGeom prst="rect">
            <a:avLst/>
          </a:prstGeom>
          <a:solidFill>
            <a:srgbClr val="EFEFEF"/>
          </a:solidFill>
          <a:ln w="9525" cap="flat" cmpd="sng">
            <a:solidFill>
              <a:schemeClr val="dk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960"/>
              <a:buFont typeface="Calibri"/>
              <a:buNone/>
            </a:pPr>
            <a:r>
              <a:rPr lang="en-IN" sz="3300" b="1">
                <a:solidFill>
                  <a:srgbClr val="0563C1"/>
                </a:solidFill>
              </a:rPr>
              <a:t>APPROVAL</a:t>
            </a:r>
            <a:endParaRPr sz="3300">
              <a:solidFill>
                <a:srgbClr val="0563C1"/>
              </a:solidFill>
            </a:endParaRPr>
          </a:p>
        </p:txBody>
      </p:sp>
      <p:pic>
        <p:nvPicPr>
          <p:cNvPr id="86" name="Google Shape;86;p2"/>
          <p:cNvPicPr preferRelativeResize="0">
            <a:picLocks noGrp="1"/>
          </p:cNvPicPr>
          <p:nvPr>
            <p:ph type="body" idx="1"/>
          </p:nvPr>
        </p:nvPicPr>
        <p:blipFill rotWithShape="1">
          <a:blip r:embed="rId3">
            <a:alphaModFix/>
          </a:blip>
          <a:srcRect l="10548" t="14761" r="4999" b="12559"/>
          <a:stretch/>
        </p:blipFill>
        <p:spPr>
          <a:xfrm>
            <a:off x="1920250" y="1335025"/>
            <a:ext cx="8924400" cy="5212200"/>
          </a:xfrm>
          <a:prstGeom prst="rect">
            <a:avLst/>
          </a:prstGeom>
          <a:noFill/>
          <a:ln w="19050" cap="flat" cmpd="sng">
            <a:solidFill>
              <a:srgbClr val="000000"/>
            </a:solidFill>
            <a:prstDash val="solid"/>
            <a:round/>
            <a:headEnd type="none" w="sm" len="sm"/>
            <a:tailEnd type="none" w="sm" len="sm"/>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21"/>
          <p:cNvPicPr preferRelativeResize="0"/>
          <p:nvPr/>
        </p:nvPicPr>
        <p:blipFill rotWithShape="1">
          <a:blip r:embed="rId3">
            <a:alphaModFix/>
          </a:blip>
          <a:srcRect r="11987" b="21703"/>
          <a:stretch/>
        </p:blipFill>
        <p:spPr>
          <a:xfrm>
            <a:off x="6147875" y="1234926"/>
            <a:ext cx="5605750" cy="4182238"/>
          </a:xfrm>
          <a:prstGeom prst="rect">
            <a:avLst/>
          </a:prstGeom>
          <a:noFill/>
          <a:ln w="38100" cap="flat" cmpd="sng">
            <a:solidFill>
              <a:schemeClr val="dk2"/>
            </a:solidFill>
            <a:prstDash val="solid"/>
            <a:round/>
            <a:headEnd type="none" w="sm" len="sm"/>
            <a:tailEnd type="none" w="sm" len="sm"/>
          </a:ln>
        </p:spPr>
      </p:pic>
      <p:sp>
        <p:nvSpPr>
          <p:cNvPr id="268" name="Google Shape;268;p21"/>
          <p:cNvSpPr txBox="1"/>
          <p:nvPr/>
        </p:nvSpPr>
        <p:spPr>
          <a:xfrm>
            <a:off x="6911075" y="5642750"/>
            <a:ext cx="4658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N" sz="1500" b="1">
                <a:latin typeface="Calibri"/>
                <a:ea typeface="Calibri"/>
                <a:cs typeface="Calibri"/>
                <a:sym typeface="Calibri"/>
              </a:rPr>
              <a:t>Interviewing the mother in District Hospital of Karnal </a:t>
            </a:r>
            <a:endParaRPr sz="1500" b="1">
              <a:latin typeface="Calibri"/>
              <a:ea typeface="Calibri"/>
              <a:cs typeface="Calibri"/>
              <a:sym typeface="Calibri"/>
            </a:endParaRPr>
          </a:p>
        </p:txBody>
      </p:sp>
      <p:pic>
        <p:nvPicPr>
          <p:cNvPr id="269" name="Google Shape;269;p21"/>
          <p:cNvPicPr preferRelativeResize="0"/>
          <p:nvPr/>
        </p:nvPicPr>
        <p:blipFill rotWithShape="1">
          <a:blip r:embed="rId4">
            <a:alphaModFix/>
          </a:blip>
          <a:srcRect l="6608" t="37972" r="12301"/>
          <a:stretch/>
        </p:blipFill>
        <p:spPr>
          <a:xfrm>
            <a:off x="366600" y="1234925"/>
            <a:ext cx="5089601" cy="4182250"/>
          </a:xfrm>
          <a:prstGeom prst="rect">
            <a:avLst/>
          </a:prstGeom>
          <a:noFill/>
          <a:ln w="38100" cap="flat" cmpd="sng">
            <a:solidFill>
              <a:schemeClr val="dk2"/>
            </a:solidFill>
            <a:prstDash val="solid"/>
            <a:round/>
            <a:headEnd type="none" w="sm" len="sm"/>
            <a:tailEnd type="none" w="sm" len="sm"/>
          </a:ln>
        </p:spPr>
      </p:pic>
      <p:sp>
        <p:nvSpPr>
          <p:cNvPr id="270" name="Google Shape;270;p21"/>
          <p:cNvSpPr txBox="1"/>
          <p:nvPr/>
        </p:nvSpPr>
        <p:spPr>
          <a:xfrm>
            <a:off x="711675" y="5642750"/>
            <a:ext cx="48954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IN" sz="1500" b="1">
                <a:latin typeface="Calibri"/>
                <a:ea typeface="Calibri"/>
                <a:cs typeface="Calibri"/>
                <a:sym typeface="Calibri"/>
              </a:rPr>
              <a:t>Play area in District Hospital of Panchkula</a:t>
            </a:r>
            <a:endParaRPr sz="1500" b="1">
              <a:latin typeface="Calibri"/>
              <a:ea typeface="Calibri"/>
              <a:cs typeface="Calibri"/>
              <a:sym typeface="Calibri"/>
            </a:endParaRPr>
          </a:p>
        </p:txBody>
      </p:sp>
      <p:sp>
        <p:nvSpPr>
          <p:cNvPr id="271" name="Google Shape;271;p21"/>
          <p:cNvSpPr txBox="1">
            <a:spLocks noGrp="1"/>
          </p:cNvSpPr>
          <p:nvPr>
            <p:ph type="title"/>
          </p:nvPr>
        </p:nvSpPr>
        <p:spPr>
          <a:xfrm>
            <a:off x="3460375" y="171025"/>
            <a:ext cx="5002200" cy="6486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960"/>
              <a:buFont typeface="Calibri"/>
              <a:buNone/>
            </a:pPr>
            <a:r>
              <a:rPr lang="en-IN" sz="3300" b="1">
                <a:solidFill>
                  <a:srgbClr val="0563C1"/>
                </a:solidFill>
              </a:rPr>
              <a:t>PICTORIAL JOURNEY </a:t>
            </a:r>
            <a:endParaRPr sz="3300">
              <a:solidFill>
                <a:srgbClr val="0563C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
        <p:cNvGrpSpPr/>
        <p:nvPr/>
      </p:nvGrpSpPr>
      <p:grpSpPr>
        <a:xfrm>
          <a:off x="0" y="0"/>
          <a:ext cx="0" cy="0"/>
          <a:chOff x="0" y="0"/>
          <a:chExt cx="0" cy="0"/>
        </a:xfrm>
      </p:grpSpPr>
      <p:sp>
        <p:nvSpPr>
          <p:cNvPr id="91" name="Google Shape;91;p3"/>
          <p:cNvSpPr txBox="1">
            <a:spLocks noGrp="1"/>
          </p:cNvSpPr>
          <p:nvPr>
            <p:ph type="body" idx="1"/>
          </p:nvPr>
        </p:nvSpPr>
        <p:spPr>
          <a:xfrm>
            <a:off x="632215" y="1788062"/>
            <a:ext cx="10515600" cy="4822800"/>
          </a:xfrm>
          <a:prstGeom prst="rect">
            <a:avLst/>
          </a:prstGeom>
          <a:noFill/>
          <a:ln>
            <a:noFill/>
          </a:ln>
        </p:spPr>
        <p:txBody>
          <a:bodyPr spcFirstLastPara="1" wrap="square" lIns="91425" tIns="45700" rIns="91425" bIns="45700" anchor="t" anchorCtr="0">
            <a:noAutofit/>
          </a:bodyPr>
          <a:lstStyle/>
          <a:p>
            <a:pPr marL="228600" lvl="0" indent="-219075" algn="l" rtl="0">
              <a:lnSpc>
                <a:spcPct val="115000"/>
              </a:lnSpc>
              <a:spcBef>
                <a:spcPts val="0"/>
              </a:spcBef>
              <a:spcAft>
                <a:spcPts val="0"/>
              </a:spcAft>
              <a:buClr>
                <a:srgbClr val="141E2B"/>
              </a:buClr>
              <a:buSzPts val="1650"/>
              <a:buChar char="•"/>
            </a:pPr>
            <a:r>
              <a:rPr lang="en-IN" sz="1650">
                <a:solidFill>
                  <a:srgbClr val="141E2B"/>
                </a:solidFill>
              </a:rPr>
              <a:t>Malnutrition</a:t>
            </a:r>
            <a:r>
              <a:rPr lang="en-IN" sz="1650" b="1">
                <a:solidFill>
                  <a:srgbClr val="141E2B"/>
                </a:solidFill>
              </a:rPr>
              <a:t> </a:t>
            </a:r>
            <a:r>
              <a:rPr lang="en-IN" sz="1650">
                <a:solidFill>
                  <a:srgbClr val="141E2B"/>
                </a:solidFill>
              </a:rPr>
              <a:t>is a global public health problem, it causes 45% of children’s death under the age of 5 years.</a:t>
            </a:r>
            <a:endParaRPr sz="1650">
              <a:solidFill>
                <a:srgbClr val="141E2B"/>
              </a:solidFill>
            </a:endParaRPr>
          </a:p>
          <a:p>
            <a:pPr marL="0" lvl="0" indent="0" algn="l" rtl="0">
              <a:lnSpc>
                <a:spcPct val="115000"/>
              </a:lnSpc>
              <a:spcBef>
                <a:spcPts val="0"/>
              </a:spcBef>
              <a:spcAft>
                <a:spcPts val="0"/>
              </a:spcAft>
              <a:buNone/>
            </a:pPr>
            <a:endParaRPr sz="1650">
              <a:solidFill>
                <a:srgbClr val="141E2B"/>
              </a:solidFill>
            </a:endParaRPr>
          </a:p>
          <a:p>
            <a:pPr marL="0" lvl="0" indent="0" algn="l" rtl="0">
              <a:lnSpc>
                <a:spcPct val="115000"/>
              </a:lnSpc>
              <a:spcBef>
                <a:spcPts val="0"/>
              </a:spcBef>
              <a:spcAft>
                <a:spcPts val="0"/>
              </a:spcAft>
              <a:buNone/>
            </a:pPr>
            <a:endParaRPr sz="1650">
              <a:solidFill>
                <a:srgbClr val="141E2B"/>
              </a:solidFill>
            </a:endParaRPr>
          </a:p>
          <a:p>
            <a:pPr marL="228600" lvl="0" indent="-219075" algn="l" rtl="0">
              <a:lnSpc>
                <a:spcPct val="115000"/>
              </a:lnSpc>
              <a:spcBef>
                <a:spcPts val="1200"/>
              </a:spcBef>
              <a:spcAft>
                <a:spcPts val="0"/>
              </a:spcAft>
              <a:buClr>
                <a:srgbClr val="000000"/>
              </a:buClr>
              <a:buSzPts val="1650"/>
              <a:buChar char="•"/>
            </a:pPr>
            <a:r>
              <a:rPr lang="en-IN" sz="1650">
                <a:solidFill>
                  <a:srgbClr val="000000"/>
                </a:solidFill>
                <a:latin typeface="Arial"/>
                <a:ea typeface="Arial"/>
                <a:cs typeface="Arial"/>
                <a:sym typeface="Arial"/>
              </a:rPr>
              <a:t>According to WHO, malnutrition refers to deficiencies, excesses or imbalances in a person’s intake of energy and/or nutrients.</a:t>
            </a:r>
            <a:endParaRPr sz="1650">
              <a:solidFill>
                <a:srgbClr val="000000"/>
              </a:solidFill>
              <a:latin typeface="Arial"/>
              <a:ea typeface="Arial"/>
              <a:cs typeface="Arial"/>
              <a:sym typeface="Arial"/>
            </a:endParaRPr>
          </a:p>
          <a:p>
            <a:pPr marL="0" lvl="0" indent="0" algn="l" rtl="0">
              <a:lnSpc>
                <a:spcPct val="115000"/>
              </a:lnSpc>
              <a:spcBef>
                <a:spcPts val="1200"/>
              </a:spcBef>
              <a:spcAft>
                <a:spcPts val="0"/>
              </a:spcAft>
              <a:buNone/>
            </a:pPr>
            <a:endParaRPr sz="1650">
              <a:solidFill>
                <a:srgbClr val="000000"/>
              </a:solidFill>
            </a:endParaRPr>
          </a:p>
          <a:p>
            <a:pPr marL="228600" lvl="0" indent="-219075" algn="l" rtl="0">
              <a:lnSpc>
                <a:spcPct val="115000"/>
              </a:lnSpc>
              <a:spcBef>
                <a:spcPts val="1200"/>
              </a:spcBef>
              <a:spcAft>
                <a:spcPts val="0"/>
              </a:spcAft>
              <a:buClr>
                <a:srgbClr val="000000"/>
              </a:buClr>
              <a:buSzPts val="1650"/>
              <a:buChar char="•"/>
            </a:pPr>
            <a:r>
              <a:rPr lang="en-IN" sz="1650">
                <a:solidFill>
                  <a:srgbClr val="000000"/>
                </a:solidFill>
              </a:rPr>
              <a:t>In India,  2019-2021 NFHS 5 was conducted that shows 35.5% U-5 children are stunted, 19.3% are wasted and 7.7% are severely wasted.</a:t>
            </a:r>
            <a:endParaRPr sz="1650">
              <a:solidFill>
                <a:srgbClr val="000000"/>
              </a:solidFill>
            </a:endParaRPr>
          </a:p>
          <a:p>
            <a:pPr marL="0" lvl="0" indent="0" algn="l" rtl="0">
              <a:lnSpc>
                <a:spcPct val="115000"/>
              </a:lnSpc>
              <a:spcBef>
                <a:spcPts val="1200"/>
              </a:spcBef>
              <a:spcAft>
                <a:spcPts val="0"/>
              </a:spcAft>
              <a:buNone/>
            </a:pPr>
            <a:endParaRPr sz="1650">
              <a:solidFill>
                <a:srgbClr val="000000"/>
              </a:solidFill>
            </a:endParaRPr>
          </a:p>
          <a:p>
            <a:pPr marL="228600" lvl="0" indent="-219075" algn="l" rtl="0">
              <a:lnSpc>
                <a:spcPct val="115000"/>
              </a:lnSpc>
              <a:spcBef>
                <a:spcPts val="1200"/>
              </a:spcBef>
              <a:spcAft>
                <a:spcPts val="0"/>
              </a:spcAft>
              <a:buClr>
                <a:srgbClr val="000000"/>
              </a:buClr>
              <a:buSzPts val="1650"/>
              <a:buChar char="•"/>
            </a:pPr>
            <a:r>
              <a:rPr lang="en-IN" sz="1650">
                <a:solidFill>
                  <a:srgbClr val="000000"/>
                </a:solidFill>
              </a:rPr>
              <a:t>32.1% U-5 children are underweight according to NFHS 5.</a:t>
            </a:r>
            <a:endParaRPr sz="1650">
              <a:solidFill>
                <a:srgbClr val="141E2B"/>
              </a:solidFill>
              <a:latin typeface="Arial"/>
              <a:ea typeface="Arial"/>
              <a:cs typeface="Arial"/>
              <a:sym typeface="Arial"/>
            </a:endParaRPr>
          </a:p>
          <a:p>
            <a:pPr marL="0" lvl="0" indent="0" algn="l" rtl="0">
              <a:lnSpc>
                <a:spcPct val="115000"/>
              </a:lnSpc>
              <a:spcBef>
                <a:spcPts val="1000"/>
              </a:spcBef>
              <a:spcAft>
                <a:spcPts val="0"/>
              </a:spcAft>
              <a:buNone/>
            </a:pPr>
            <a:endParaRPr sz="1650">
              <a:solidFill>
                <a:srgbClr val="141E2B"/>
              </a:solidFill>
              <a:latin typeface="Arial"/>
              <a:ea typeface="Arial"/>
              <a:cs typeface="Arial"/>
              <a:sym typeface="Arial"/>
            </a:endParaRPr>
          </a:p>
          <a:p>
            <a:pPr marL="228600" lvl="0" indent="-219075" algn="l" rtl="0">
              <a:lnSpc>
                <a:spcPct val="115000"/>
              </a:lnSpc>
              <a:spcBef>
                <a:spcPts val="1000"/>
              </a:spcBef>
              <a:spcAft>
                <a:spcPts val="0"/>
              </a:spcAft>
              <a:buClr>
                <a:srgbClr val="141E2B"/>
              </a:buClr>
              <a:buSzPts val="1650"/>
              <a:buChar char="•"/>
            </a:pPr>
            <a:r>
              <a:rPr lang="en-IN" sz="1650">
                <a:solidFill>
                  <a:srgbClr val="0E0E31"/>
                </a:solidFill>
                <a:highlight>
                  <a:srgbClr val="FFFFFF"/>
                </a:highlight>
                <a:latin typeface="Arial"/>
                <a:ea typeface="Arial"/>
                <a:cs typeface="Arial"/>
                <a:sym typeface="Arial"/>
              </a:rPr>
              <a:t>Nutrition Rehabilitation Centers (NRC) are established in Health Facilities to provide appropriate and facility based case management to children with SAM for all under 5 children.</a:t>
            </a:r>
            <a:endParaRPr sz="1650">
              <a:solidFill>
                <a:srgbClr val="141E2B"/>
              </a:solidFill>
              <a:latin typeface="Arial"/>
              <a:ea typeface="Arial"/>
              <a:cs typeface="Arial"/>
              <a:sym typeface="Arial"/>
            </a:endParaRPr>
          </a:p>
          <a:p>
            <a:pPr marL="228600" lvl="0" indent="-50800" algn="l" rtl="0">
              <a:lnSpc>
                <a:spcPct val="115000"/>
              </a:lnSpc>
              <a:spcBef>
                <a:spcPts val="1000"/>
              </a:spcBef>
              <a:spcAft>
                <a:spcPts val="1600"/>
              </a:spcAft>
              <a:buClr>
                <a:schemeClr val="dk1"/>
              </a:buClr>
              <a:buSzPts val="2800"/>
              <a:buNone/>
            </a:pPr>
            <a:endParaRPr sz="1650">
              <a:latin typeface="Arial"/>
              <a:ea typeface="Arial"/>
              <a:cs typeface="Arial"/>
              <a:sym typeface="Arial"/>
            </a:endParaRPr>
          </a:p>
        </p:txBody>
      </p:sp>
      <p:pic>
        <p:nvPicPr>
          <p:cNvPr id="92" name="Google Shape;92;p3"/>
          <p:cNvPicPr preferRelativeResize="0"/>
          <p:nvPr/>
        </p:nvPicPr>
        <p:blipFill rotWithShape="1">
          <a:blip r:embed="rId3">
            <a:alphaModFix/>
          </a:blip>
          <a:srcRect/>
          <a:stretch/>
        </p:blipFill>
        <p:spPr>
          <a:xfrm>
            <a:off x="10726525" y="0"/>
            <a:ext cx="1465475" cy="744187"/>
          </a:xfrm>
          <a:prstGeom prst="rect">
            <a:avLst/>
          </a:prstGeom>
          <a:noFill/>
          <a:ln>
            <a:noFill/>
          </a:ln>
        </p:spPr>
      </p:pic>
      <p:sp>
        <p:nvSpPr>
          <p:cNvPr id="93" name="Google Shape;93;p3"/>
          <p:cNvSpPr/>
          <p:nvPr/>
        </p:nvSpPr>
        <p:spPr>
          <a:xfrm>
            <a:off x="2639550" y="365675"/>
            <a:ext cx="6912900" cy="7863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IN" sz="3300" b="1">
                <a:solidFill>
                  <a:srgbClr val="0563C1"/>
                </a:solidFill>
              </a:rPr>
              <a:t>INTRODUCTION</a:t>
            </a:r>
            <a:endParaRPr>
              <a:solidFill>
                <a:srgbClr val="0563C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sp>
        <p:nvSpPr>
          <p:cNvPr id="98" name="Google Shape;98;p4"/>
          <p:cNvSpPr txBox="1">
            <a:spLocks noGrp="1"/>
          </p:cNvSpPr>
          <p:nvPr>
            <p:ph type="body" idx="1"/>
          </p:nvPr>
        </p:nvSpPr>
        <p:spPr>
          <a:xfrm>
            <a:off x="661052" y="1920184"/>
            <a:ext cx="10515600" cy="5275800"/>
          </a:xfrm>
          <a:prstGeom prst="rect">
            <a:avLst/>
          </a:prstGeom>
          <a:noFill/>
          <a:ln>
            <a:noFill/>
          </a:ln>
        </p:spPr>
        <p:txBody>
          <a:bodyPr spcFirstLastPara="1" wrap="square" lIns="91425" tIns="45700" rIns="91425" bIns="45700" anchor="ctr" anchorCtr="0">
            <a:noAutofit/>
          </a:bodyPr>
          <a:lstStyle/>
          <a:p>
            <a:pPr marL="228600" lvl="0" indent="-215900" algn="l" rtl="0">
              <a:lnSpc>
                <a:spcPct val="115000"/>
              </a:lnSpc>
              <a:spcBef>
                <a:spcPts val="1000"/>
              </a:spcBef>
              <a:spcAft>
                <a:spcPts val="0"/>
              </a:spcAft>
              <a:buClr>
                <a:srgbClr val="141E2B"/>
              </a:buClr>
              <a:buSzPts val="1600"/>
              <a:buChar char="●"/>
            </a:pPr>
            <a:r>
              <a:rPr lang="en-IN" sz="1600">
                <a:solidFill>
                  <a:srgbClr val="141E2B"/>
                </a:solidFill>
                <a:latin typeface="Arial"/>
                <a:ea typeface="Arial"/>
                <a:cs typeface="Arial"/>
                <a:sym typeface="Arial"/>
              </a:rPr>
              <a:t>Government of India’s MOHFW launched 1151 NRCs countrywide to cater </a:t>
            </a:r>
            <a:r>
              <a:rPr lang="en-IN" sz="1600">
                <a:solidFill>
                  <a:srgbClr val="141E2B"/>
                </a:solidFill>
              </a:rPr>
              <a:t>SAM</a:t>
            </a:r>
            <a:r>
              <a:rPr lang="en-IN" sz="1600">
                <a:solidFill>
                  <a:srgbClr val="141E2B"/>
                </a:solidFill>
                <a:latin typeface="Arial"/>
                <a:ea typeface="Arial"/>
                <a:cs typeface="Arial"/>
                <a:sym typeface="Arial"/>
              </a:rPr>
              <a:t> children </a:t>
            </a:r>
            <a:r>
              <a:rPr lang="en-IN" sz="1600">
                <a:solidFill>
                  <a:srgbClr val="141E2B"/>
                </a:solidFill>
              </a:rPr>
              <a:t>by</a:t>
            </a:r>
            <a:r>
              <a:rPr lang="en-IN" sz="1600">
                <a:solidFill>
                  <a:srgbClr val="141E2B"/>
                </a:solidFill>
                <a:latin typeface="Arial"/>
                <a:ea typeface="Arial"/>
                <a:cs typeface="Arial"/>
                <a:sym typeface="Arial"/>
              </a:rPr>
              <a:t> providing therapeutic and nutritional care to the SAM children.</a:t>
            </a:r>
            <a:endParaRPr sz="1600">
              <a:latin typeface="Arial"/>
              <a:ea typeface="Arial"/>
              <a:cs typeface="Arial"/>
              <a:sym typeface="Arial"/>
            </a:endParaRPr>
          </a:p>
          <a:p>
            <a:pPr marL="0" lvl="0" indent="0" algn="l" rtl="0">
              <a:lnSpc>
                <a:spcPct val="115000"/>
              </a:lnSpc>
              <a:spcBef>
                <a:spcPts val="1600"/>
              </a:spcBef>
              <a:spcAft>
                <a:spcPts val="0"/>
              </a:spcAft>
              <a:buNone/>
            </a:pPr>
            <a:endParaRPr sz="1600">
              <a:latin typeface="Arial"/>
              <a:ea typeface="Arial"/>
              <a:cs typeface="Arial"/>
              <a:sym typeface="Arial"/>
            </a:endParaRPr>
          </a:p>
          <a:p>
            <a:pPr marL="228600" lvl="0" indent="-215900" algn="l" rtl="0">
              <a:lnSpc>
                <a:spcPct val="115000"/>
              </a:lnSpc>
              <a:spcBef>
                <a:spcPts val="1600"/>
              </a:spcBef>
              <a:spcAft>
                <a:spcPts val="0"/>
              </a:spcAft>
              <a:buClr>
                <a:srgbClr val="141E2B"/>
              </a:buClr>
              <a:buSzPts val="1600"/>
              <a:buChar char="●"/>
            </a:pPr>
            <a:r>
              <a:rPr lang="en-IN" sz="1600">
                <a:solidFill>
                  <a:srgbClr val="141E2B"/>
                </a:solidFill>
                <a:latin typeface="Arial"/>
                <a:ea typeface="Arial"/>
                <a:cs typeface="Arial"/>
                <a:sym typeface="Arial"/>
              </a:rPr>
              <a:t>In Haryana, there are total of 11 NRCs across Ambala, Jind, Hisar, Karnal, Panipat, Narnaul, Panchkula, Mewat, Bhiwani, Palwal and Faridabad.</a:t>
            </a:r>
            <a:endParaRPr sz="1600">
              <a:solidFill>
                <a:srgbClr val="141E2B"/>
              </a:solidFill>
              <a:latin typeface="Arial"/>
              <a:ea typeface="Arial"/>
              <a:cs typeface="Arial"/>
              <a:sym typeface="Arial"/>
            </a:endParaRPr>
          </a:p>
          <a:p>
            <a:pPr marL="0" lvl="0" indent="0" algn="l" rtl="0">
              <a:lnSpc>
                <a:spcPct val="115000"/>
              </a:lnSpc>
              <a:spcBef>
                <a:spcPts val="1600"/>
              </a:spcBef>
              <a:spcAft>
                <a:spcPts val="0"/>
              </a:spcAft>
              <a:buNone/>
            </a:pPr>
            <a:endParaRPr sz="1600">
              <a:solidFill>
                <a:schemeClr val="dk1"/>
              </a:solidFill>
            </a:endParaRPr>
          </a:p>
          <a:p>
            <a:pPr marL="228600" lvl="0" indent="-215900" algn="l" rtl="0">
              <a:lnSpc>
                <a:spcPct val="115000"/>
              </a:lnSpc>
              <a:spcBef>
                <a:spcPts val="0"/>
              </a:spcBef>
              <a:spcAft>
                <a:spcPts val="0"/>
              </a:spcAft>
              <a:buClr>
                <a:srgbClr val="000000"/>
              </a:buClr>
              <a:buSzPts val="1600"/>
              <a:buChar char="●"/>
            </a:pPr>
            <a:r>
              <a:rPr lang="en-IN" sz="1600">
                <a:solidFill>
                  <a:srgbClr val="141E2B"/>
                </a:solidFill>
              </a:rPr>
              <a:t>The U-5 nutrition status of Haryana’s children has improved from 21.2%(2015-2016) in NFHS 4 to 11.5%(2019-2021) in NFHS 5.</a:t>
            </a:r>
            <a:endParaRPr sz="1600">
              <a:solidFill>
                <a:srgbClr val="141E2B"/>
              </a:solidFill>
            </a:endParaRPr>
          </a:p>
          <a:p>
            <a:pPr marL="0" lvl="0" indent="0" algn="l" rtl="0">
              <a:lnSpc>
                <a:spcPct val="115000"/>
              </a:lnSpc>
              <a:spcBef>
                <a:spcPts val="0"/>
              </a:spcBef>
              <a:spcAft>
                <a:spcPts val="0"/>
              </a:spcAft>
              <a:buNone/>
            </a:pPr>
            <a:endParaRPr sz="1600">
              <a:solidFill>
                <a:srgbClr val="141E2B"/>
              </a:solidFill>
            </a:endParaRPr>
          </a:p>
          <a:p>
            <a:pPr marL="228600" lvl="0" indent="-215900" algn="l" rtl="0">
              <a:lnSpc>
                <a:spcPct val="115000"/>
              </a:lnSpc>
              <a:spcBef>
                <a:spcPts val="0"/>
              </a:spcBef>
              <a:spcAft>
                <a:spcPts val="0"/>
              </a:spcAft>
              <a:buSzPts val="1600"/>
              <a:buChar char="●"/>
            </a:pPr>
            <a:r>
              <a:rPr lang="en-IN" sz="1600">
                <a:solidFill>
                  <a:schemeClr val="dk1"/>
                </a:solidFill>
              </a:rPr>
              <a:t>However, the continuing high levels of undernutrition is a major problem in the state of Haryana.</a:t>
            </a:r>
            <a:endParaRPr sz="1600">
              <a:solidFill>
                <a:srgbClr val="141E2B"/>
              </a:solidFill>
              <a:latin typeface="Arial"/>
              <a:ea typeface="Arial"/>
              <a:cs typeface="Arial"/>
              <a:sym typeface="Arial"/>
            </a:endParaRPr>
          </a:p>
          <a:p>
            <a:pPr marL="0" lvl="0" indent="0" algn="l" rtl="0">
              <a:lnSpc>
                <a:spcPct val="115000"/>
              </a:lnSpc>
              <a:spcBef>
                <a:spcPts val="1000"/>
              </a:spcBef>
              <a:spcAft>
                <a:spcPts val="0"/>
              </a:spcAft>
              <a:buSzPts val="605"/>
              <a:buNone/>
            </a:pPr>
            <a:endParaRPr sz="1600">
              <a:solidFill>
                <a:srgbClr val="141E2B"/>
              </a:solidFill>
              <a:latin typeface="Arial"/>
              <a:ea typeface="Arial"/>
              <a:cs typeface="Arial"/>
              <a:sym typeface="Arial"/>
            </a:endParaRPr>
          </a:p>
          <a:p>
            <a:pPr marL="228600" lvl="0" indent="-215900" algn="l" rtl="0">
              <a:lnSpc>
                <a:spcPct val="115000"/>
              </a:lnSpc>
              <a:spcBef>
                <a:spcPts val="1600"/>
              </a:spcBef>
              <a:spcAft>
                <a:spcPts val="0"/>
              </a:spcAft>
              <a:buClr>
                <a:srgbClr val="000000"/>
              </a:buClr>
              <a:buSzPts val="1600"/>
              <a:buChar char="●"/>
            </a:pPr>
            <a:r>
              <a:rPr lang="en-IN" sz="1600">
                <a:solidFill>
                  <a:srgbClr val="000000"/>
                </a:solidFill>
                <a:latin typeface="Arial"/>
                <a:ea typeface="Arial"/>
                <a:cs typeface="Arial"/>
                <a:sym typeface="Arial"/>
              </a:rPr>
              <a:t>Thus, a need to evaluate the functioning of  services being provided in </a:t>
            </a:r>
            <a:r>
              <a:rPr lang="en-IN" sz="1600">
                <a:solidFill>
                  <a:srgbClr val="000000"/>
                </a:solidFill>
              </a:rPr>
              <a:t>n</a:t>
            </a:r>
            <a:r>
              <a:rPr lang="en-IN" sz="1600">
                <a:solidFill>
                  <a:srgbClr val="000000"/>
                </a:solidFill>
                <a:latin typeface="Arial"/>
                <a:ea typeface="Arial"/>
                <a:cs typeface="Arial"/>
                <a:sym typeface="Arial"/>
              </a:rPr>
              <a:t>utritional rehabilitation centres is important.</a:t>
            </a:r>
            <a:endParaRPr sz="1600">
              <a:solidFill>
                <a:srgbClr val="000000"/>
              </a:solidFill>
              <a:latin typeface="Arial"/>
              <a:ea typeface="Arial"/>
              <a:cs typeface="Arial"/>
              <a:sym typeface="Arial"/>
            </a:endParaRPr>
          </a:p>
          <a:p>
            <a:pPr marL="0" lvl="0" indent="0" algn="l" rtl="0">
              <a:lnSpc>
                <a:spcPct val="115000"/>
              </a:lnSpc>
              <a:spcBef>
                <a:spcPts val="1600"/>
              </a:spcBef>
              <a:spcAft>
                <a:spcPts val="0"/>
              </a:spcAft>
              <a:buClr>
                <a:schemeClr val="dk1"/>
              </a:buClr>
              <a:buSzPts val="880"/>
              <a:buNone/>
            </a:pPr>
            <a:endParaRPr sz="1600">
              <a:solidFill>
                <a:srgbClr val="000000"/>
              </a:solidFill>
              <a:latin typeface="Arial"/>
              <a:ea typeface="Arial"/>
              <a:cs typeface="Arial"/>
              <a:sym typeface="Arial"/>
            </a:endParaRPr>
          </a:p>
          <a:p>
            <a:pPr marL="0" lvl="0" indent="0" algn="l" rtl="0">
              <a:lnSpc>
                <a:spcPct val="115000"/>
              </a:lnSpc>
              <a:spcBef>
                <a:spcPts val="1000"/>
              </a:spcBef>
              <a:spcAft>
                <a:spcPts val="0"/>
              </a:spcAft>
              <a:buClr>
                <a:schemeClr val="dk1"/>
              </a:buClr>
              <a:buSzPts val="880"/>
              <a:buNone/>
            </a:pPr>
            <a:endParaRPr sz="1600">
              <a:solidFill>
                <a:schemeClr val="accent1"/>
              </a:solidFill>
              <a:latin typeface="Arial"/>
              <a:ea typeface="Arial"/>
              <a:cs typeface="Arial"/>
              <a:sym typeface="Arial"/>
            </a:endParaRPr>
          </a:p>
          <a:p>
            <a:pPr marL="228600" lvl="0" indent="-127000" algn="l" rtl="0">
              <a:lnSpc>
                <a:spcPct val="115000"/>
              </a:lnSpc>
              <a:spcBef>
                <a:spcPts val="1000"/>
              </a:spcBef>
              <a:spcAft>
                <a:spcPts val="1600"/>
              </a:spcAft>
              <a:buClr>
                <a:schemeClr val="dk1"/>
              </a:buClr>
              <a:buSzPts val="880"/>
              <a:buNone/>
            </a:pPr>
            <a:endParaRPr sz="1600">
              <a:latin typeface="Arial"/>
              <a:ea typeface="Arial"/>
              <a:cs typeface="Arial"/>
              <a:sym typeface="Arial"/>
            </a:endParaRPr>
          </a:p>
        </p:txBody>
      </p:sp>
      <p:pic>
        <p:nvPicPr>
          <p:cNvPr id="99" name="Google Shape;99;p4"/>
          <p:cNvPicPr preferRelativeResize="0"/>
          <p:nvPr/>
        </p:nvPicPr>
        <p:blipFill rotWithShape="1">
          <a:blip r:embed="rId3">
            <a:alphaModFix/>
          </a:blip>
          <a:srcRect/>
          <a:stretch/>
        </p:blipFill>
        <p:spPr>
          <a:xfrm>
            <a:off x="10726525" y="0"/>
            <a:ext cx="1465475" cy="744187"/>
          </a:xfrm>
          <a:prstGeom prst="rect">
            <a:avLst/>
          </a:prstGeom>
          <a:noFill/>
          <a:ln>
            <a:noFill/>
          </a:ln>
        </p:spPr>
      </p:pic>
      <p:sp>
        <p:nvSpPr>
          <p:cNvPr id="100" name="Google Shape;100;p4"/>
          <p:cNvSpPr/>
          <p:nvPr/>
        </p:nvSpPr>
        <p:spPr>
          <a:xfrm>
            <a:off x="2639550" y="365675"/>
            <a:ext cx="6912900" cy="7863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IN" sz="3300" b="1">
                <a:solidFill>
                  <a:srgbClr val="0563C1"/>
                </a:solidFill>
              </a:rPr>
              <a:t>INTRODUCTION</a:t>
            </a:r>
            <a:endParaRPr>
              <a:solidFill>
                <a:srgbClr val="0563C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ts val="2800"/>
              <a:buNone/>
            </a:pPr>
            <a:r>
              <a:rPr lang="en-IN" b="1"/>
              <a:t>PRIMARY OBJECTIVE</a:t>
            </a:r>
            <a:endParaRPr b="1"/>
          </a:p>
          <a:p>
            <a:pPr marL="0" lvl="0" indent="0" algn="l" rtl="0">
              <a:lnSpc>
                <a:spcPct val="90000"/>
              </a:lnSpc>
              <a:spcBef>
                <a:spcPts val="1000"/>
              </a:spcBef>
              <a:spcAft>
                <a:spcPts val="0"/>
              </a:spcAft>
              <a:buClr>
                <a:srgbClr val="000000"/>
              </a:buClr>
              <a:buSzPts val="1800"/>
              <a:buNone/>
            </a:pPr>
            <a:endParaRPr sz="1800">
              <a:solidFill>
                <a:srgbClr val="000000"/>
              </a:solidFill>
              <a:latin typeface="Times New Roman"/>
              <a:ea typeface="Times New Roman"/>
              <a:cs typeface="Times New Roman"/>
              <a:sym typeface="Times New Roman"/>
            </a:endParaRPr>
          </a:p>
          <a:p>
            <a:pPr marL="0" lvl="0" indent="0" algn="l" rtl="0">
              <a:lnSpc>
                <a:spcPct val="90000"/>
              </a:lnSpc>
              <a:spcBef>
                <a:spcPts val="1000"/>
              </a:spcBef>
              <a:spcAft>
                <a:spcPts val="0"/>
              </a:spcAft>
              <a:buClr>
                <a:srgbClr val="000000"/>
              </a:buClr>
              <a:buSzPts val="1800"/>
              <a:buNone/>
            </a:pPr>
            <a:r>
              <a:rPr lang="en-IN" sz="2000" b="0" i="0" u="none" strike="noStrike">
                <a:solidFill>
                  <a:srgbClr val="000000"/>
                </a:solidFill>
                <a:latin typeface="Times New Roman"/>
                <a:ea typeface="Times New Roman"/>
                <a:cs typeface="Times New Roman"/>
                <a:sym typeface="Times New Roman"/>
              </a:rPr>
              <a:t>To evaluate the facility-based management of NRC during a period of two-months in 11 districts of Haryana.</a:t>
            </a:r>
            <a:endParaRPr sz="3000" b="0"/>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IN" b="1"/>
              <a:t>SECONDARY OBJECTIVE</a:t>
            </a:r>
            <a:endParaRPr b="1"/>
          </a:p>
          <a:p>
            <a:pPr marL="0" lvl="0" indent="0" algn="l" rtl="0">
              <a:lnSpc>
                <a:spcPct val="90000"/>
              </a:lnSpc>
              <a:spcBef>
                <a:spcPts val="1000"/>
              </a:spcBef>
              <a:spcAft>
                <a:spcPts val="0"/>
              </a:spcAft>
              <a:buClr>
                <a:srgbClr val="000000"/>
              </a:buClr>
              <a:buSzPts val="1800"/>
              <a:buNone/>
            </a:pPr>
            <a:endParaRPr sz="1800">
              <a:solidFill>
                <a:srgbClr val="000000"/>
              </a:solidFill>
              <a:latin typeface="Times New Roman"/>
              <a:ea typeface="Times New Roman"/>
              <a:cs typeface="Times New Roman"/>
              <a:sym typeface="Times New Roman"/>
            </a:endParaRPr>
          </a:p>
          <a:p>
            <a:pPr marL="0" lvl="0" indent="0" algn="l" rtl="0">
              <a:lnSpc>
                <a:spcPct val="90000"/>
              </a:lnSpc>
              <a:spcBef>
                <a:spcPts val="1600"/>
              </a:spcBef>
              <a:spcAft>
                <a:spcPts val="1600"/>
              </a:spcAft>
              <a:buClr>
                <a:srgbClr val="000000"/>
              </a:buClr>
              <a:buSzPts val="1800"/>
              <a:buNone/>
            </a:pPr>
            <a:r>
              <a:rPr lang="en-IN" sz="2000" b="0" i="0" u="none" strike="noStrike">
                <a:solidFill>
                  <a:srgbClr val="000000"/>
                </a:solidFill>
                <a:latin typeface="Times New Roman"/>
                <a:ea typeface="Times New Roman"/>
                <a:cs typeface="Times New Roman"/>
                <a:sym typeface="Times New Roman"/>
              </a:rPr>
              <a:t>To assess the quality of services provided by the NRC on SAM (Severe Acute Maln</a:t>
            </a:r>
            <a:r>
              <a:rPr lang="en-IN" sz="2000">
                <a:solidFill>
                  <a:srgbClr val="000000"/>
                </a:solidFill>
                <a:latin typeface="Times New Roman"/>
                <a:ea typeface="Times New Roman"/>
                <a:cs typeface="Times New Roman"/>
                <a:sym typeface="Times New Roman"/>
              </a:rPr>
              <a:t>utrition</a:t>
            </a:r>
            <a:r>
              <a:rPr lang="en-IN" sz="2000" b="0" i="0" u="none" strike="noStrike">
                <a:solidFill>
                  <a:srgbClr val="000000"/>
                </a:solidFill>
                <a:latin typeface="Times New Roman"/>
                <a:ea typeface="Times New Roman"/>
                <a:cs typeface="Times New Roman"/>
                <a:sym typeface="Times New Roman"/>
              </a:rPr>
              <a:t>) children during a period of two-months in 11 districts of Haryana.</a:t>
            </a:r>
            <a:br>
              <a:rPr lang="en-IN" sz="1800" b="0" i="0" u="none" strike="noStrike">
                <a:solidFill>
                  <a:srgbClr val="000000"/>
                </a:solidFill>
                <a:latin typeface="Times New Roman"/>
                <a:ea typeface="Times New Roman"/>
                <a:cs typeface="Times New Roman"/>
                <a:sym typeface="Times New Roman"/>
              </a:rPr>
            </a:br>
            <a:br>
              <a:rPr lang="en-IN"/>
            </a:br>
            <a:endParaRPr/>
          </a:p>
        </p:txBody>
      </p:sp>
      <p:sp>
        <p:nvSpPr>
          <p:cNvPr id="106" name="Google Shape;106;p5"/>
          <p:cNvSpPr/>
          <p:nvPr/>
        </p:nvSpPr>
        <p:spPr>
          <a:xfrm>
            <a:off x="2639550" y="365675"/>
            <a:ext cx="6912900" cy="7863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IN" sz="3300" b="1">
                <a:solidFill>
                  <a:srgbClr val="0563C1"/>
                </a:solidFill>
                <a:latin typeface="Calibri"/>
                <a:ea typeface="Calibri"/>
                <a:cs typeface="Calibri"/>
                <a:sym typeface="Calibri"/>
              </a:rPr>
              <a:t>OBJECTIVES OF THE STUDY</a:t>
            </a:r>
            <a:endParaRPr sz="3300">
              <a:solidFill>
                <a:srgbClr val="0563C1"/>
              </a:solidFill>
            </a:endParaRPr>
          </a:p>
        </p:txBody>
      </p:sp>
      <p:pic>
        <p:nvPicPr>
          <p:cNvPr id="107" name="Google Shape;107;p5"/>
          <p:cNvPicPr preferRelativeResize="0"/>
          <p:nvPr/>
        </p:nvPicPr>
        <p:blipFill rotWithShape="1">
          <a:blip r:embed="rId3">
            <a:alphaModFix/>
          </a:blip>
          <a:srcRect/>
          <a:stretch/>
        </p:blipFill>
        <p:spPr>
          <a:xfrm>
            <a:off x="10726525" y="0"/>
            <a:ext cx="1465475" cy="74418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6"/>
          <p:cNvSpPr txBox="1">
            <a:spLocks noGrp="1"/>
          </p:cNvSpPr>
          <p:nvPr>
            <p:ph type="title"/>
          </p:nvPr>
        </p:nvSpPr>
        <p:spPr>
          <a:xfrm>
            <a:off x="3950200" y="243475"/>
            <a:ext cx="4620000" cy="7443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960"/>
              <a:buFont typeface="Calibri"/>
              <a:buNone/>
            </a:pPr>
            <a:r>
              <a:rPr lang="en-IN" sz="3300" b="1">
                <a:solidFill>
                  <a:srgbClr val="0563C1"/>
                </a:solidFill>
              </a:rPr>
              <a:t>METHODOLOGY</a:t>
            </a:r>
            <a:endParaRPr sz="3300">
              <a:solidFill>
                <a:srgbClr val="0563C1"/>
              </a:solidFill>
            </a:endParaRPr>
          </a:p>
        </p:txBody>
      </p:sp>
      <p:sp>
        <p:nvSpPr>
          <p:cNvPr id="113" name="Google Shape;113;p6"/>
          <p:cNvSpPr txBox="1">
            <a:spLocks noGrp="1"/>
          </p:cNvSpPr>
          <p:nvPr>
            <p:ph type="body" idx="1"/>
          </p:nvPr>
        </p:nvSpPr>
        <p:spPr>
          <a:xfrm>
            <a:off x="838200" y="1542825"/>
            <a:ext cx="10515600" cy="4904400"/>
          </a:xfrm>
          <a:prstGeom prst="rect">
            <a:avLst/>
          </a:prstGeom>
          <a:noFill/>
          <a:ln>
            <a:noFill/>
          </a:ln>
        </p:spPr>
        <p:txBody>
          <a:bodyPr spcFirstLastPara="1" wrap="square" lIns="91425" tIns="45700" rIns="91425" bIns="45700" anchor="t" anchorCtr="0">
            <a:normAutofit/>
          </a:bodyPr>
          <a:lstStyle/>
          <a:p>
            <a:pPr marL="228600" lvl="0" indent="-241300" algn="l" rtl="0">
              <a:lnSpc>
                <a:spcPct val="90000"/>
              </a:lnSpc>
              <a:spcBef>
                <a:spcPts val="0"/>
              </a:spcBef>
              <a:spcAft>
                <a:spcPts val="0"/>
              </a:spcAft>
              <a:buClr>
                <a:srgbClr val="000000"/>
              </a:buClr>
              <a:buSzPts val="2000"/>
              <a:buChar char="●"/>
            </a:pPr>
            <a:r>
              <a:rPr lang="en-IN" sz="2000">
                <a:solidFill>
                  <a:srgbClr val="000000"/>
                </a:solidFill>
              </a:rPr>
              <a:t>STUDY SITE: </a:t>
            </a:r>
            <a:r>
              <a:rPr lang="en-IN" sz="2000" i="0" u="none" strike="noStrike">
                <a:solidFill>
                  <a:srgbClr val="000000"/>
                </a:solidFill>
              </a:rPr>
              <a:t> Nutritional Rehabilitation Centres</a:t>
            </a:r>
            <a:r>
              <a:rPr lang="en-IN" sz="2000">
                <a:solidFill>
                  <a:srgbClr val="000000"/>
                </a:solidFill>
              </a:rPr>
              <a:t> </a:t>
            </a:r>
            <a:r>
              <a:rPr lang="en-IN" sz="2000" i="0" u="none" strike="noStrike">
                <a:solidFill>
                  <a:srgbClr val="000000"/>
                </a:solidFill>
              </a:rPr>
              <a:t>situated across 11 districts of Haryana.</a:t>
            </a:r>
            <a:endParaRPr sz="2000" i="0" u="none" strike="noStrike">
              <a:solidFill>
                <a:srgbClr val="000000"/>
              </a:solidFill>
            </a:endParaRPr>
          </a:p>
          <a:p>
            <a:pPr marL="228600" lvl="0" indent="0" algn="l" rtl="0">
              <a:lnSpc>
                <a:spcPct val="90000"/>
              </a:lnSpc>
              <a:spcBef>
                <a:spcPts val="0"/>
              </a:spcBef>
              <a:spcAft>
                <a:spcPts val="0"/>
              </a:spcAft>
              <a:buNone/>
            </a:pPr>
            <a:endParaRPr sz="2000">
              <a:solidFill>
                <a:srgbClr val="000000"/>
              </a:solidFill>
            </a:endParaRPr>
          </a:p>
          <a:p>
            <a:pPr marL="228600" lvl="0" indent="-241300" algn="l" rtl="0">
              <a:lnSpc>
                <a:spcPct val="90000"/>
              </a:lnSpc>
              <a:spcBef>
                <a:spcPts val="0"/>
              </a:spcBef>
              <a:spcAft>
                <a:spcPts val="0"/>
              </a:spcAft>
              <a:buClr>
                <a:srgbClr val="000000"/>
              </a:buClr>
              <a:buSzPts val="2000"/>
              <a:buChar char="●"/>
            </a:pPr>
            <a:r>
              <a:rPr lang="en-IN" sz="2000" i="0" u="none" strike="noStrike">
                <a:solidFill>
                  <a:srgbClr val="000000"/>
                </a:solidFill>
              </a:rPr>
              <a:t>The study duration was from April 2022 to June 2022.</a:t>
            </a:r>
            <a:endParaRPr sz="2000" i="0" u="none" strike="noStrike">
              <a:solidFill>
                <a:srgbClr val="000000"/>
              </a:solidFill>
            </a:endParaRPr>
          </a:p>
          <a:p>
            <a:pPr marL="228600" lvl="0" indent="0" algn="l" rtl="0">
              <a:lnSpc>
                <a:spcPct val="90000"/>
              </a:lnSpc>
              <a:spcBef>
                <a:spcPts val="0"/>
              </a:spcBef>
              <a:spcAft>
                <a:spcPts val="0"/>
              </a:spcAft>
              <a:buNone/>
            </a:pPr>
            <a:endParaRPr sz="2000">
              <a:solidFill>
                <a:srgbClr val="000000"/>
              </a:solidFill>
            </a:endParaRPr>
          </a:p>
          <a:p>
            <a:pPr marL="228600" lvl="0" indent="-241300" algn="l" rtl="0">
              <a:lnSpc>
                <a:spcPct val="90000"/>
              </a:lnSpc>
              <a:spcBef>
                <a:spcPts val="800"/>
              </a:spcBef>
              <a:spcAft>
                <a:spcPts val="0"/>
              </a:spcAft>
              <a:buClr>
                <a:srgbClr val="141E2B"/>
              </a:buClr>
              <a:buSzPts val="2000"/>
              <a:buChar char="●"/>
            </a:pPr>
            <a:r>
              <a:rPr lang="en-IN" sz="2000">
                <a:solidFill>
                  <a:srgbClr val="141E2B"/>
                </a:solidFill>
              </a:rPr>
              <a:t>A </a:t>
            </a:r>
            <a:r>
              <a:rPr lang="en-IN" sz="2000" i="0" u="none" strike="noStrike">
                <a:solidFill>
                  <a:srgbClr val="141E2B"/>
                </a:solidFill>
              </a:rPr>
              <a:t>cross-sectional study was conducted.</a:t>
            </a:r>
            <a:endParaRPr sz="2000" i="0" u="none" strike="noStrike">
              <a:solidFill>
                <a:srgbClr val="141E2B"/>
              </a:solidFill>
            </a:endParaRPr>
          </a:p>
          <a:p>
            <a:pPr marL="228600" lvl="0" indent="0" algn="l" rtl="0">
              <a:lnSpc>
                <a:spcPct val="90000"/>
              </a:lnSpc>
              <a:spcBef>
                <a:spcPts val="800"/>
              </a:spcBef>
              <a:spcAft>
                <a:spcPts val="0"/>
              </a:spcAft>
              <a:buNone/>
            </a:pPr>
            <a:endParaRPr sz="2000">
              <a:solidFill>
                <a:srgbClr val="141E2B"/>
              </a:solidFill>
              <a:latin typeface="Times New Roman"/>
              <a:ea typeface="Times New Roman"/>
              <a:cs typeface="Times New Roman"/>
              <a:sym typeface="Times New Roman"/>
            </a:endParaRPr>
          </a:p>
          <a:p>
            <a:pPr marL="228600" lvl="0" indent="0" algn="l" rtl="0">
              <a:lnSpc>
                <a:spcPct val="90000"/>
              </a:lnSpc>
              <a:spcBef>
                <a:spcPts val="800"/>
              </a:spcBef>
              <a:spcAft>
                <a:spcPts val="0"/>
              </a:spcAft>
              <a:buNone/>
            </a:pPr>
            <a:r>
              <a:rPr lang="en-IN" sz="2000" b="1">
                <a:solidFill>
                  <a:srgbClr val="141E2B"/>
                </a:solidFill>
                <a:latin typeface="Twentieth Century"/>
                <a:ea typeface="Twentieth Century"/>
                <a:cs typeface="Twentieth Century"/>
                <a:sym typeface="Twentieth Century"/>
              </a:rPr>
              <a:t>                                   STUDY SAMPLE AND SAMPLING TECHNIQUE</a:t>
            </a:r>
            <a:endParaRPr sz="3000"/>
          </a:p>
          <a:p>
            <a:pPr marL="0" lvl="0" indent="0" algn="l" rtl="0">
              <a:lnSpc>
                <a:spcPct val="90000"/>
              </a:lnSpc>
              <a:spcBef>
                <a:spcPts val="800"/>
              </a:spcBef>
              <a:spcAft>
                <a:spcPts val="0"/>
              </a:spcAft>
              <a:buClr>
                <a:schemeClr val="dk1"/>
              </a:buClr>
              <a:buSzPts val="1200"/>
              <a:buNone/>
            </a:pPr>
            <a:br>
              <a:rPr lang="en-IN" sz="1200"/>
            </a:br>
            <a:endParaRPr/>
          </a:p>
        </p:txBody>
      </p:sp>
      <p:graphicFrame>
        <p:nvGraphicFramePr>
          <p:cNvPr id="114" name="Google Shape;114;p6"/>
          <p:cNvGraphicFramePr/>
          <p:nvPr/>
        </p:nvGraphicFramePr>
        <p:xfrm>
          <a:off x="1323950" y="4119533"/>
          <a:ext cx="8978400" cy="2022900"/>
        </p:xfrm>
        <a:graphic>
          <a:graphicData uri="http://schemas.openxmlformats.org/drawingml/2006/table">
            <a:tbl>
              <a:tblPr firstRow="1" bandRow="1">
                <a:noFill/>
                <a:tableStyleId>{AFCAFA20-2F2C-4309-B7F9-AA173C549969}</a:tableStyleId>
              </a:tblPr>
              <a:tblGrid>
                <a:gridCol w="4489200">
                  <a:extLst>
                    <a:ext uri="{9D8B030D-6E8A-4147-A177-3AD203B41FA5}">
                      <a16:colId xmlns:a16="http://schemas.microsoft.com/office/drawing/2014/main" val="20000"/>
                    </a:ext>
                  </a:extLst>
                </a:gridCol>
                <a:gridCol w="4489200">
                  <a:extLst>
                    <a:ext uri="{9D8B030D-6E8A-4147-A177-3AD203B41FA5}">
                      <a16:colId xmlns:a16="http://schemas.microsoft.com/office/drawing/2014/main" val="20001"/>
                    </a:ext>
                  </a:extLst>
                </a:gridCol>
              </a:tblGrid>
              <a:tr h="505725">
                <a:tc>
                  <a:txBody>
                    <a:bodyPr/>
                    <a:lstStyle/>
                    <a:p>
                      <a:pPr marL="0" marR="0" lvl="0" indent="0" algn="ctr" rtl="0">
                        <a:spcBef>
                          <a:spcPts val="0"/>
                        </a:spcBef>
                        <a:spcAft>
                          <a:spcPts val="0"/>
                        </a:spcAft>
                        <a:buNone/>
                      </a:pPr>
                      <a:r>
                        <a:rPr lang="en-IN" sz="1800" u="none" strike="noStrike" cap="none"/>
                        <a:t>STUDY SAMPLE</a:t>
                      </a:r>
                      <a:endParaRPr sz="1800"/>
                    </a:p>
                  </a:txBody>
                  <a:tcPr marL="91450" marR="91450" marT="45725" marB="45725" anchor="ctr"/>
                </a:tc>
                <a:tc>
                  <a:txBody>
                    <a:bodyPr/>
                    <a:lstStyle/>
                    <a:p>
                      <a:pPr marL="0" marR="0" lvl="0" indent="0" algn="ctr" rtl="0">
                        <a:spcBef>
                          <a:spcPts val="0"/>
                        </a:spcBef>
                        <a:spcAft>
                          <a:spcPts val="0"/>
                        </a:spcAft>
                        <a:buNone/>
                      </a:pPr>
                      <a:r>
                        <a:rPr lang="en-IN" sz="1800"/>
                        <a:t>SAMPLING TECHNIQUE</a:t>
                      </a:r>
                      <a:endParaRPr sz="1800"/>
                    </a:p>
                  </a:txBody>
                  <a:tcPr marL="91450" marR="91450" marT="45725" marB="45725" anchor="ctr"/>
                </a:tc>
                <a:extLst>
                  <a:ext uri="{0D108BD9-81ED-4DB2-BD59-A6C34878D82A}">
                    <a16:rowId xmlns:a16="http://schemas.microsoft.com/office/drawing/2014/main" val="10000"/>
                  </a:ext>
                </a:extLst>
              </a:tr>
              <a:tr h="505725">
                <a:tc>
                  <a:txBody>
                    <a:bodyPr/>
                    <a:lstStyle/>
                    <a:p>
                      <a:pPr marL="0" marR="0" lvl="0" indent="0" algn="ctr" rtl="0">
                        <a:spcBef>
                          <a:spcPts val="0"/>
                        </a:spcBef>
                        <a:spcAft>
                          <a:spcPts val="0"/>
                        </a:spcAft>
                        <a:buNone/>
                      </a:pPr>
                      <a:r>
                        <a:rPr lang="en-IN" sz="1800" b="1" u="none" strike="noStrike">
                          <a:solidFill>
                            <a:srgbClr val="000000"/>
                          </a:solidFill>
                        </a:rPr>
                        <a:t>11 NRCs</a:t>
                      </a:r>
                      <a:endParaRPr sz="1800" b="1"/>
                    </a:p>
                  </a:txBody>
                  <a:tcPr marL="91450" marR="91450" marT="45725" marB="45725" anchor="ctr"/>
                </a:tc>
                <a:tc>
                  <a:txBody>
                    <a:bodyPr/>
                    <a:lstStyle/>
                    <a:p>
                      <a:pPr marL="0" marR="0" lvl="0" indent="0" algn="ctr" rtl="0">
                        <a:spcBef>
                          <a:spcPts val="0"/>
                        </a:spcBef>
                        <a:spcAft>
                          <a:spcPts val="0"/>
                        </a:spcAft>
                        <a:buNone/>
                      </a:pPr>
                      <a:r>
                        <a:rPr lang="en-IN" sz="1800" b="1"/>
                        <a:t>Purposive Sampling</a:t>
                      </a:r>
                      <a:endParaRPr sz="1800" b="1"/>
                    </a:p>
                  </a:txBody>
                  <a:tcPr marL="91450" marR="91450" marT="45725" marB="45725" anchor="ctr"/>
                </a:tc>
                <a:extLst>
                  <a:ext uri="{0D108BD9-81ED-4DB2-BD59-A6C34878D82A}">
                    <a16:rowId xmlns:a16="http://schemas.microsoft.com/office/drawing/2014/main" val="10001"/>
                  </a:ext>
                </a:extLst>
              </a:tr>
              <a:tr h="505725">
                <a:tc>
                  <a:txBody>
                    <a:bodyPr/>
                    <a:lstStyle/>
                    <a:p>
                      <a:pPr marL="0" marR="0" lvl="0" indent="0" algn="ctr" rtl="0">
                        <a:spcBef>
                          <a:spcPts val="0"/>
                        </a:spcBef>
                        <a:spcAft>
                          <a:spcPts val="0"/>
                        </a:spcAft>
                        <a:buNone/>
                      </a:pPr>
                      <a:r>
                        <a:rPr lang="en-IN" sz="1800" b="1">
                          <a:solidFill>
                            <a:srgbClr val="000000"/>
                          </a:solidFill>
                        </a:rPr>
                        <a:t>Staff </a:t>
                      </a:r>
                      <a:r>
                        <a:rPr lang="en-IN" sz="1800" b="1" u="none" strike="noStrike">
                          <a:solidFill>
                            <a:srgbClr val="000000"/>
                          </a:solidFill>
                        </a:rPr>
                        <a:t>Nurses</a:t>
                      </a:r>
                      <a:r>
                        <a:rPr lang="en-IN" sz="1800" b="1" u="none" strike="noStrike">
                          <a:solidFill>
                            <a:srgbClr val="141E2B"/>
                          </a:solidFill>
                        </a:rPr>
                        <a:t> (</a:t>
                      </a:r>
                      <a:r>
                        <a:rPr lang="en-IN" sz="1800" b="1">
                          <a:solidFill>
                            <a:srgbClr val="141E2B"/>
                          </a:solidFill>
                        </a:rPr>
                        <a:t>N</a:t>
                      </a:r>
                      <a:r>
                        <a:rPr lang="en-IN" sz="1800" b="1" u="none" strike="noStrike">
                          <a:solidFill>
                            <a:srgbClr val="141E2B"/>
                          </a:solidFill>
                        </a:rPr>
                        <a:t>=44)</a:t>
                      </a:r>
                      <a:endParaRPr sz="1800" b="1"/>
                    </a:p>
                  </a:txBody>
                  <a:tcPr marL="91450" marR="91450" marT="45725" marB="45725" anchor="ctr"/>
                </a:tc>
                <a:tc>
                  <a:txBody>
                    <a:bodyPr/>
                    <a:lstStyle/>
                    <a:p>
                      <a:pPr marL="0" lvl="0" indent="0" algn="ctr" rtl="0">
                        <a:spcBef>
                          <a:spcPts val="0"/>
                        </a:spcBef>
                        <a:spcAft>
                          <a:spcPts val="0"/>
                        </a:spcAft>
                        <a:buClr>
                          <a:schemeClr val="dk1"/>
                        </a:buClr>
                        <a:buFont typeface="Arial"/>
                        <a:buNone/>
                      </a:pPr>
                      <a:r>
                        <a:rPr lang="en-IN" sz="1800" b="1"/>
                        <a:t>Convenience Sampling</a:t>
                      </a:r>
                      <a:endParaRPr sz="1800" b="1"/>
                    </a:p>
                  </a:txBody>
                  <a:tcPr marL="91450" marR="91450" marT="45725" marB="45725" anchor="ctr"/>
                </a:tc>
                <a:extLst>
                  <a:ext uri="{0D108BD9-81ED-4DB2-BD59-A6C34878D82A}">
                    <a16:rowId xmlns:a16="http://schemas.microsoft.com/office/drawing/2014/main" val="10002"/>
                  </a:ext>
                </a:extLst>
              </a:tr>
              <a:tr h="505725">
                <a:tc>
                  <a:txBody>
                    <a:bodyPr/>
                    <a:lstStyle/>
                    <a:p>
                      <a:pPr marL="0" marR="0" lvl="0" indent="0" algn="ctr" rtl="0">
                        <a:spcBef>
                          <a:spcPts val="0"/>
                        </a:spcBef>
                        <a:spcAft>
                          <a:spcPts val="0"/>
                        </a:spcAft>
                        <a:buNone/>
                      </a:pPr>
                      <a:r>
                        <a:rPr lang="en-IN" sz="1800" b="1" u="none" strike="noStrike">
                          <a:solidFill>
                            <a:srgbClr val="141E2B"/>
                          </a:solidFill>
                        </a:rPr>
                        <a:t>35 </a:t>
                      </a:r>
                      <a:r>
                        <a:rPr lang="en-IN" sz="1800" b="1">
                          <a:solidFill>
                            <a:srgbClr val="141E2B"/>
                          </a:solidFill>
                        </a:rPr>
                        <a:t>Mothers</a:t>
                      </a:r>
                      <a:endParaRPr sz="1800" b="1"/>
                    </a:p>
                  </a:txBody>
                  <a:tcPr marL="91450" marR="91450" marT="45725" marB="45725" anchor="ctr"/>
                </a:tc>
                <a:tc>
                  <a:txBody>
                    <a:bodyPr/>
                    <a:lstStyle/>
                    <a:p>
                      <a:pPr marL="0" marR="0" lvl="0" indent="0" algn="ctr" rtl="0">
                        <a:spcBef>
                          <a:spcPts val="0"/>
                        </a:spcBef>
                        <a:spcAft>
                          <a:spcPts val="0"/>
                        </a:spcAft>
                        <a:buNone/>
                      </a:pPr>
                      <a:r>
                        <a:rPr lang="en-IN" sz="1800" b="1"/>
                        <a:t>Convenience Sampling</a:t>
                      </a:r>
                      <a:endParaRPr sz="1800" b="1"/>
                    </a:p>
                  </a:txBody>
                  <a:tcPr marL="91450" marR="91450" marT="45725" marB="45725" anchor="ctr"/>
                </a:tc>
                <a:extLst>
                  <a:ext uri="{0D108BD9-81ED-4DB2-BD59-A6C34878D82A}">
                    <a16:rowId xmlns:a16="http://schemas.microsoft.com/office/drawing/2014/main" val="10003"/>
                  </a:ext>
                </a:extLst>
              </a:tr>
            </a:tbl>
          </a:graphicData>
        </a:graphic>
      </p:graphicFrame>
      <p:pic>
        <p:nvPicPr>
          <p:cNvPr id="115" name="Google Shape;115;p6"/>
          <p:cNvPicPr preferRelativeResize="0"/>
          <p:nvPr/>
        </p:nvPicPr>
        <p:blipFill rotWithShape="1">
          <a:blip r:embed="rId3">
            <a:alphaModFix/>
          </a:blip>
          <a:srcRect/>
          <a:stretch/>
        </p:blipFill>
        <p:spPr>
          <a:xfrm>
            <a:off x="10726525" y="0"/>
            <a:ext cx="1465475" cy="74418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7"/>
          <p:cNvSpPr txBox="1"/>
          <p:nvPr/>
        </p:nvSpPr>
        <p:spPr>
          <a:xfrm>
            <a:off x="765525" y="475505"/>
            <a:ext cx="9643500" cy="969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900" b="0" i="0" u="none" strike="noStrike" cap="none">
              <a:solidFill>
                <a:srgbClr val="000000"/>
              </a:solidFill>
              <a:latin typeface="Times New Roman"/>
              <a:ea typeface="Times New Roman"/>
              <a:cs typeface="Times New Roman"/>
              <a:sym typeface="Times New Roman"/>
            </a:endParaRPr>
          </a:p>
          <a:p>
            <a:pPr marL="457200" marR="0" lvl="0" indent="0" algn="l" rtl="0">
              <a:spcBef>
                <a:spcPts val="0"/>
              </a:spcBef>
              <a:spcAft>
                <a:spcPts val="0"/>
              </a:spcAft>
              <a:buNone/>
            </a:pPr>
            <a:endParaRPr sz="1900">
              <a:latin typeface="Times New Roman"/>
              <a:ea typeface="Times New Roman"/>
              <a:cs typeface="Times New Roman"/>
              <a:sym typeface="Times New Roman"/>
            </a:endParaRPr>
          </a:p>
          <a:p>
            <a:pPr marL="457200" marR="0" lvl="0" indent="0" algn="l" rtl="0">
              <a:spcBef>
                <a:spcPts val="0"/>
              </a:spcBef>
              <a:spcAft>
                <a:spcPts val="0"/>
              </a:spcAft>
              <a:buNone/>
            </a:pPr>
            <a:r>
              <a:rPr lang="en-IN" sz="1900" b="1">
                <a:latin typeface="Times New Roman"/>
                <a:ea typeface="Times New Roman"/>
                <a:cs typeface="Times New Roman"/>
                <a:sym typeface="Times New Roman"/>
              </a:rPr>
              <a:t>DATA COLLECTION TOOL</a:t>
            </a:r>
            <a:endParaRPr sz="1900" b="1">
              <a:latin typeface="Times New Roman"/>
              <a:ea typeface="Times New Roman"/>
              <a:cs typeface="Times New Roman"/>
              <a:sym typeface="Times New Roman"/>
            </a:endParaRPr>
          </a:p>
        </p:txBody>
      </p:sp>
      <p:sp>
        <p:nvSpPr>
          <p:cNvPr id="121" name="Google Shape;121;p7"/>
          <p:cNvSpPr txBox="1"/>
          <p:nvPr/>
        </p:nvSpPr>
        <p:spPr>
          <a:xfrm>
            <a:off x="765523" y="4666925"/>
            <a:ext cx="10030500" cy="26031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IN" sz="1900" b="1">
                <a:solidFill>
                  <a:schemeClr val="dk1"/>
                </a:solidFill>
                <a:latin typeface="Times New Roman"/>
                <a:ea typeface="Times New Roman"/>
                <a:cs typeface="Times New Roman"/>
                <a:sym typeface="Times New Roman"/>
              </a:rPr>
              <a:t>     DATA ANALYSIS</a:t>
            </a:r>
            <a:endParaRPr sz="1900" b="1" i="0" u="none" strike="noStrike" cap="none">
              <a:solidFill>
                <a:schemeClr val="dk1"/>
              </a:solidFill>
              <a:latin typeface="Times New Roman"/>
              <a:ea typeface="Times New Roman"/>
              <a:cs typeface="Times New Roman"/>
              <a:sym typeface="Times New Roman"/>
            </a:endParaRPr>
          </a:p>
          <a:p>
            <a:pPr marL="285750" marR="0" lvl="0" indent="-304800" algn="l" rtl="0">
              <a:lnSpc>
                <a:spcPct val="150000"/>
              </a:lnSpc>
              <a:spcBef>
                <a:spcPts val="0"/>
              </a:spcBef>
              <a:spcAft>
                <a:spcPts val="0"/>
              </a:spcAft>
              <a:buClr>
                <a:srgbClr val="000000"/>
              </a:buClr>
              <a:buSzPts val="1700"/>
              <a:buChar char="•"/>
            </a:pPr>
            <a:r>
              <a:rPr lang="en-IN" sz="1700" i="0" u="none" strike="noStrike" cap="none">
                <a:solidFill>
                  <a:srgbClr val="000000"/>
                </a:solidFill>
              </a:rPr>
              <a:t>The data collected across the 11 districts were then put into Excel to digitize the data.</a:t>
            </a:r>
            <a:endParaRPr sz="1700"/>
          </a:p>
          <a:p>
            <a:pPr marL="285750" marR="0" lvl="0" indent="-304800" algn="l" rtl="0">
              <a:lnSpc>
                <a:spcPct val="150000"/>
              </a:lnSpc>
              <a:spcBef>
                <a:spcPts val="0"/>
              </a:spcBef>
              <a:spcAft>
                <a:spcPts val="0"/>
              </a:spcAft>
              <a:buClr>
                <a:srgbClr val="000000"/>
              </a:buClr>
              <a:buSzPts val="1700"/>
              <a:buChar char="•"/>
            </a:pPr>
            <a:r>
              <a:rPr lang="en-IN" sz="1700" i="0" u="none" strike="noStrike" cap="none">
                <a:solidFill>
                  <a:srgbClr val="000000"/>
                </a:solidFill>
              </a:rPr>
              <a:t>MS Excel was used for data analysis.</a:t>
            </a:r>
            <a:endParaRPr sz="1700"/>
          </a:p>
          <a:p>
            <a:pPr marL="285750" marR="0" lvl="0" indent="-304800" algn="l" rtl="0">
              <a:lnSpc>
                <a:spcPct val="150000"/>
              </a:lnSpc>
              <a:spcBef>
                <a:spcPts val="0"/>
              </a:spcBef>
              <a:spcAft>
                <a:spcPts val="0"/>
              </a:spcAft>
              <a:buClr>
                <a:srgbClr val="000000"/>
              </a:buClr>
              <a:buSzPts val="1700"/>
              <a:buChar char="•"/>
            </a:pPr>
            <a:r>
              <a:rPr lang="en-IN" sz="1700" i="0" u="none" strike="noStrike" cap="none">
                <a:solidFill>
                  <a:srgbClr val="000000"/>
                </a:solidFill>
              </a:rPr>
              <a:t> Descriptive </a:t>
            </a:r>
            <a:r>
              <a:rPr lang="en-IN" sz="1700"/>
              <a:t>analysis</a:t>
            </a:r>
            <a:r>
              <a:rPr lang="en-IN" sz="1700" i="0" u="none" strike="noStrike" cap="none">
                <a:solidFill>
                  <a:srgbClr val="000000"/>
                </a:solidFill>
              </a:rPr>
              <a:t> was used to quantitatively summarize the collected data</a:t>
            </a:r>
            <a:r>
              <a:rPr lang="en-IN" sz="1700"/>
              <a:t>.</a:t>
            </a:r>
            <a:endParaRPr sz="1700" i="0" u="none" strike="noStrike" cap="none">
              <a:solidFill>
                <a:schemeClr val="dk1"/>
              </a:solidFill>
            </a:endParaRPr>
          </a:p>
          <a:p>
            <a:pPr marL="0" marR="0" lvl="0" indent="0" algn="l" rtl="0">
              <a:lnSpc>
                <a:spcPct val="150000"/>
              </a:lnSpc>
              <a:spcBef>
                <a:spcPts val="0"/>
              </a:spcBef>
              <a:spcAft>
                <a:spcPts val="0"/>
              </a:spcAft>
              <a:buNone/>
            </a:pPr>
            <a:br>
              <a:rPr lang="en-IN" sz="1900" b="0" i="0" u="none" strike="noStrike" cap="none">
                <a:solidFill>
                  <a:schemeClr val="dk1"/>
                </a:solidFill>
                <a:latin typeface="Times New Roman"/>
                <a:ea typeface="Times New Roman"/>
                <a:cs typeface="Times New Roman"/>
                <a:sym typeface="Times New Roman"/>
              </a:rPr>
            </a:br>
            <a:r>
              <a:rPr lang="en-IN" sz="1900" b="0" i="0" u="none" strike="noStrike" cap="none">
                <a:solidFill>
                  <a:schemeClr val="dk1"/>
                </a:solidFill>
                <a:latin typeface="Times New Roman"/>
                <a:ea typeface="Times New Roman"/>
                <a:cs typeface="Times New Roman"/>
                <a:sym typeface="Times New Roman"/>
              </a:rPr>
              <a:t> 	</a:t>
            </a:r>
            <a:endParaRPr sz="1900" b="0" i="0" u="none" strike="noStrike" cap="none">
              <a:solidFill>
                <a:schemeClr val="dk1"/>
              </a:solidFill>
              <a:latin typeface="Times New Roman"/>
              <a:ea typeface="Times New Roman"/>
              <a:cs typeface="Times New Roman"/>
              <a:sym typeface="Times New Roman"/>
            </a:endParaRPr>
          </a:p>
        </p:txBody>
      </p:sp>
      <p:pic>
        <p:nvPicPr>
          <p:cNvPr id="122" name="Google Shape;122;p7"/>
          <p:cNvPicPr preferRelativeResize="0"/>
          <p:nvPr/>
        </p:nvPicPr>
        <p:blipFill rotWithShape="1">
          <a:blip r:embed="rId3">
            <a:alphaModFix/>
          </a:blip>
          <a:srcRect/>
          <a:stretch/>
        </p:blipFill>
        <p:spPr>
          <a:xfrm>
            <a:off x="10726525" y="0"/>
            <a:ext cx="1465475" cy="744187"/>
          </a:xfrm>
          <a:prstGeom prst="rect">
            <a:avLst/>
          </a:prstGeom>
          <a:noFill/>
          <a:ln>
            <a:noFill/>
          </a:ln>
        </p:spPr>
      </p:pic>
      <p:sp>
        <p:nvSpPr>
          <p:cNvPr id="124" name="Google Shape;124;p7"/>
          <p:cNvSpPr txBox="1">
            <a:spLocks noGrp="1"/>
          </p:cNvSpPr>
          <p:nvPr>
            <p:ph type="title"/>
          </p:nvPr>
        </p:nvSpPr>
        <p:spPr>
          <a:xfrm>
            <a:off x="3950200" y="243475"/>
            <a:ext cx="4620000" cy="744300"/>
          </a:xfrm>
          <a:prstGeom prst="rect">
            <a:avLst/>
          </a:prstGeom>
          <a:solidFill>
            <a:srgbClr val="EFEFEF"/>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960"/>
              <a:buFont typeface="Calibri"/>
              <a:buNone/>
            </a:pPr>
            <a:r>
              <a:rPr lang="en-IN" sz="3300" b="1">
                <a:solidFill>
                  <a:srgbClr val="0563C1"/>
                </a:solidFill>
              </a:rPr>
              <a:t>METHODOLOGY</a:t>
            </a:r>
            <a:endParaRPr sz="3300">
              <a:solidFill>
                <a:srgbClr val="0563C1"/>
              </a:solidFill>
            </a:endParaRPr>
          </a:p>
        </p:txBody>
      </p:sp>
      <p:pic>
        <p:nvPicPr>
          <p:cNvPr id="3" name="Picture 2">
            <a:extLst>
              <a:ext uri="{FF2B5EF4-FFF2-40B4-BE49-F238E27FC236}">
                <a16:creationId xmlns:a16="http://schemas.microsoft.com/office/drawing/2014/main" id="{3BFE8723-E37C-A24D-60F0-31336ABCCF7B}"/>
              </a:ext>
            </a:extLst>
          </p:cNvPr>
          <p:cNvPicPr>
            <a:picLocks noChangeAspect="1"/>
          </p:cNvPicPr>
          <p:nvPr/>
        </p:nvPicPr>
        <p:blipFill rotWithShape="1">
          <a:blip r:embed="rId4"/>
          <a:srcRect l="35375" t="37298" r="22750" b="26685"/>
          <a:stretch/>
        </p:blipFill>
        <p:spPr>
          <a:xfrm>
            <a:off x="2892792" y="1429864"/>
            <a:ext cx="6213991" cy="30049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8"/>
          <p:cNvPicPr preferRelativeResize="0"/>
          <p:nvPr/>
        </p:nvPicPr>
        <p:blipFill rotWithShape="1">
          <a:blip r:embed="rId3">
            <a:alphaModFix/>
          </a:blip>
          <a:srcRect/>
          <a:stretch/>
        </p:blipFill>
        <p:spPr>
          <a:xfrm>
            <a:off x="10726525" y="0"/>
            <a:ext cx="1465475" cy="744187"/>
          </a:xfrm>
          <a:prstGeom prst="rect">
            <a:avLst/>
          </a:prstGeom>
          <a:noFill/>
          <a:ln>
            <a:noFill/>
          </a:ln>
        </p:spPr>
      </p:pic>
      <p:sp>
        <p:nvSpPr>
          <p:cNvPr id="130" name="Google Shape;130;p8"/>
          <p:cNvSpPr txBox="1"/>
          <p:nvPr/>
        </p:nvSpPr>
        <p:spPr>
          <a:xfrm>
            <a:off x="254725" y="5482575"/>
            <a:ext cx="5604600" cy="9678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0"/>
              </a:spcAft>
              <a:buClr>
                <a:schemeClr val="dk1"/>
              </a:buClr>
              <a:buSzPts val="1100"/>
              <a:buFont typeface="Arial"/>
              <a:buNone/>
            </a:pPr>
            <a:r>
              <a:rPr lang="en-IN" b="1">
                <a:solidFill>
                  <a:schemeClr val="dk1"/>
                </a:solidFill>
              </a:rPr>
              <a:t>Figure 1: Infrastructure and services - compliance adherence of all the areas of the NRC.</a:t>
            </a:r>
            <a:endParaRPr b="1">
              <a:solidFill>
                <a:schemeClr val="dk1"/>
              </a:solidFill>
            </a:endParaRPr>
          </a:p>
          <a:p>
            <a:pPr marL="0" lvl="0" indent="0" algn="l" rtl="0">
              <a:spcBef>
                <a:spcPts val="800"/>
              </a:spcBef>
              <a:spcAft>
                <a:spcPts val="0"/>
              </a:spcAft>
              <a:buNone/>
            </a:pPr>
            <a:endParaRPr>
              <a:latin typeface="Calibri"/>
              <a:ea typeface="Calibri"/>
              <a:cs typeface="Calibri"/>
              <a:sym typeface="Calibri"/>
            </a:endParaRPr>
          </a:p>
        </p:txBody>
      </p:sp>
      <p:sp>
        <p:nvSpPr>
          <p:cNvPr id="131" name="Google Shape;131;p8"/>
          <p:cNvSpPr txBox="1"/>
          <p:nvPr/>
        </p:nvSpPr>
        <p:spPr>
          <a:xfrm>
            <a:off x="6422575" y="5482575"/>
            <a:ext cx="5535300" cy="3849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Clr>
                <a:schemeClr val="dk1"/>
              </a:buClr>
              <a:buSzPts val="1100"/>
              <a:buFont typeface="Arial"/>
              <a:buNone/>
            </a:pPr>
            <a:r>
              <a:rPr lang="en-IN" sz="1300" b="1">
                <a:solidFill>
                  <a:schemeClr val="dk1"/>
                </a:solidFill>
              </a:rPr>
              <a:t>Figure 2: Availability of human health resource in all the NRCs.</a:t>
            </a:r>
            <a:endParaRPr sz="1500" b="1">
              <a:latin typeface="Calibri"/>
              <a:ea typeface="Calibri"/>
              <a:cs typeface="Calibri"/>
              <a:sym typeface="Calibri"/>
            </a:endParaRPr>
          </a:p>
        </p:txBody>
      </p:sp>
      <p:pic>
        <p:nvPicPr>
          <p:cNvPr id="132" name="Google Shape;132;p8"/>
          <p:cNvPicPr preferRelativeResize="0"/>
          <p:nvPr/>
        </p:nvPicPr>
        <p:blipFill>
          <a:blip r:embed="rId4">
            <a:alphaModFix/>
          </a:blip>
          <a:stretch>
            <a:fillRect/>
          </a:stretch>
        </p:blipFill>
        <p:spPr>
          <a:xfrm>
            <a:off x="6187525" y="1763925"/>
            <a:ext cx="5882549" cy="3594426"/>
          </a:xfrm>
          <a:prstGeom prst="rect">
            <a:avLst/>
          </a:prstGeom>
          <a:noFill/>
          <a:ln w="19050" cap="flat" cmpd="sng">
            <a:solidFill>
              <a:schemeClr val="dk2"/>
            </a:solidFill>
            <a:prstDash val="solid"/>
            <a:round/>
            <a:headEnd type="none" w="sm" len="sm"/>
            <a:tailEnd type="none" w="sm" len="sm"/>
          </a:ln>
        </p:spPr>
      </p:pic>
      <p:pic>
        <p:nvPicPr>
          <p:cNvPr id="133" name="Google Shape;133;p8"/>
          <p:cNvPicPr preferRelativeResize="0"/>
          <p:nvPr/>
        </p:nvPicPr>
        <p:blipFill>
          <a:blip r:embed="rId5">
            <a:alphaModFix/>
          </a:blip>
          <a:stretch>
            <a:fillRect/>
          </a:stretch>
        </p:blipFill>
        <p:spPr>
          <a:xfrm>
            <a:off x="97525" y="1797100"/>
            <a:ext cx="5882725" cy="3528070"/>
          </a:xfrm>
          <a:prstGeom prst="rect">
            <a:avLst/>
          </a:prstGeom>
          <a:noFill/>
          <a:ln>
            <a:solidFill>
              <a:schemeClr val="tx1"/>
            </a:solidFill>
          </a:ln>
        </p:spPr>
      </p:pic>
      <p:sp>
        <p:nvSpPr>
          <p:cNvPr id="134" name="Google Shape;134;p8"/>
          <p:cNvSpPr txBox="1">
            <a:spLocks noGrp="1"/>
          </p:cNvSpPr>
          <p:nvPr>
            <p:ph type="title"/>
          </p:nvPr>
        </p:nvSpPr>
        <p:spPr>
          <a:xfrm>
            <a:off x="4500150" y="184825"/>
            <a:ext cx="3191700" cy="7443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IN" sz="3300" b="1">
                <a:solidFill>
                  <a:srgbClr val="0563C1"/>
                </a:solidFill>
              </a:rPr>
              <a:t>RESULTS</a:t>
            </a:r>
            <a:endParaRPr sz="3300">
              <a:solidFill>
                <a:srgbClr val="0563C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9"/>
          <p:cNvPicPr preferRelativeResize="0"/>
          <p:nvPr/>
        </p:nvPicPr>
        <p:blipFill rotWithShape="1">
          <a:blip r:embed="rId3">
            <a:alphaModFix/>
          </a:blip>
          <a:srcRect/>
          <a:stretch/>
        </p:blipFill>
        <p:spPr>
          <a:xfrm>
            <a:off x="10600950" y="-1"/>
            <a:ext cx="1591050" cy="748900"/>
          </a:xfrm>
          <a:prstGeom prst="rect">
            <a:avLst/>
          </a:prstGeom>
          <a:noFill/>
          <a:ln>
            <a:noFill/>
          </a:ln>
        </p:spPr>
      </p:pic>
      <p:sp>
        <p:nvSpPr>
          <p:cNvPr id="140" name="Google Shape;140;p9"/>
          <p:cNvSpPr txBox="1"/>
          <p:nvPr/>
        </p:nvSpPr>
        <p:spPr>
          <a:xfrm>
            <a:off x="617913" y="4310500"/>
            <a:ext cx="5505300" cy="400200"/>
          </a:xfrm>
          <a:prstGeom prst="rect">
            <a:avLst/>
          </a:prstGeom>
          <a:noFill/>
          <a:ln>
            <a:noFill/>
          </a:ln>
        </p:spPr>
        <p:txBody>
          <a:bodyPr spcFirstLastPara="1" wrap="square" lIns="91425" tIns="91425" rIns="91425" bIns="91425" anchor="t" anchorCtr="0">
            <a:spAutoFit/>
          </a:bodyPr>
          <a:lstStyle/>
          <a:p>
            <a:pPr marL="0" lvl="0" indent="0" algn="just" rtl="0">
              <a:lnSpc>
                <a:spcPct val="107916"/>
              </a:lnSpc>
              <a:spcBef>
                <a:spcPts val="0"/>
              </a:spcBef>
              <a:spcAft>
                <a:spcPts val="800"/>
              </a:spcAft>
              <a:buClr>
                <a:schemeClr val="dk1"/>
              </a:buClr>
              <a:buSzPts val="1100"/>
              <a:buFont typeface="Arial"/>
              <a:buNone/>
            </a:pPr>
            <a:r>
              <a:rPr lang="en-IN" b="1">
                <a:solidFill>
                  <a:schemeClr val="dk1"/>
                </a:solidFill>
              </a:rPr>
              <a:t>Figure 3:</a:t>
            </a:r>
            <a:r>
              <a:rPr lang="en-IN">
                <a:solidFill>
                  <a:schemeClr val="dk1"/>
                </a:solidFill>
              </a:rPr>
              <a:t> </a:t>
            </a:r>
            <a:r>
              <a:rPr lang="en-IN" b="1">
                <a:solidFill>
                  <a:schemeClr val="dk1"/>
                </a:solidFill>
              </a:rPr>
              <a:t>Compliance for Hygiene and Cleanliness practices.</a:t>
            </a:r>
            <a:r>
              <a:rPr lang="en-IN">
                <a:solidFill>
                  <a:schemeClr val="dk1"/>
                </a:solidFill>
              </a:rPr>
              <a:t> </a:t>
            </a:r>
            <a:endParaRPr/>
          </a:p>
        </p:txBody>
      </p:sp>
      <p:sp>
        <p:nvSpPr>
          <p:cNvPr id="141" name="Google Shape;141;p9"/>
          <p:cNvSpPr txBox="1"/>
          <p:nvPr/>
        </p:nvSpPr>
        <p:spPr>
          <a:xfrm>
            <a:off x="6704550" y="4316275"/>
            <a:ext cx="5442900" cy="7353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0"/>
              </a:spcAft>
              <a:buClr>
                <a:schemeClr val="dk1"/>
              </a:buClr>
              <a:buSzPts val="1100"/>
              <a:buFont typeface="Arial"/>
              <a:buNone/>
            </a:pPr>
            <a:r>
              <a:rPr lang="en-IN" b="1">
                <a:solidFill>
                  <a:schemeClr val="dk1"/>
                </a:solidFill>
              </a:rPr>
              <a:t>Figure 4</a:t>
            </a:r>
            <a:r>
              <a:rPr lang="en-IN">
                <a:solidFill>
                  <a:schemeClr val="dk1"/>
                </a:solidFill>
              </a:rPr>
              <a:t>: </a:t>
            </a:r>
            <a:r>
              <a:rPr lang="en-IN" b="1">
                <a:solidFill>
                  <a:schemeClr val="dk1"/>
                </a:solidFill>
              </a:rPr>
              <a:t>Availability of  equipment in 11 districts of Haryana. </a:t>
            </a:r>
            <a:endParaRPr b="1">
              <a:solidFill>
                <a:schemeClr val="dk1"/>
              </a:solidFill>
            </a:endParaRPr>
          </a:p>
          <a:p>
            <a:pPr marL="0" lvl="0" indent="0" algn="l" rtl="0">
              <a:spcBef>
                <a:spcPts val="800"/>
              </a:spcBef>
              <a:spcAft>
                <a:spcPts val="0"/>
              </a:spcAft>
              <a:buNone/>
            </a:pPr>
            <a:endParaRPr>
              <a:latin typeface="Calibri"/>
              <a:ea typeface="Calibri"/>
              <a:cs typeface="Calibri"/>
              <a:sym typeface="Calibri"/>
            </a:endParaRPr>
          </a:p>
        </p:txBody>
      </p:sp>
      <p:sp>
        <p:nvSpPr>
          <p:cNvPr id="142" name="Google Shape;142;p9"/>
          <p:cNvSpPr txBox="1"/>
          <p:nvPr/>
        </p:nvSpPr>
        <p:spPr>
          <a:xfrm>
            <a:off x="5942350" y="5702400"/>
            <a:ext cx="443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N" b="1"/>
              <a:t>Figure 5: Gender ratio amongst admitted children</a:t>
            </a:r>
            <a:endParaRPr b="1"/>
          </a:p>
        </p:txBody>
      </p:sp>
      <p:pic>
        <p:nvPicPr>
          <p:cNvPr id="143" name="Google Shape;143;p9"/>
          <p:cNvPicPr preferRelativeResize="0"/>
          <p:nvPr/>
        </p:nvPicPr>
        <p:blipFill>
          <a:blip r:embed="rId4">
            <a:alphaModFix/>
          </a:blip>
          <a:stretch>
            <a:fillRect/>
          </a:stretch>
        </p:blipFill>
        <p:spPr>
          <a:xfrm>
            <a:off x="195950" y="1053725"/>
            <a:ext cx="6127599" cy="3083600"/>
          </a:xfrm>
          <a:prstGeom prst="rect">
            <a:avLst/>
          </a:prstGeom>
          <a:noFill/>
          <a:ln w="19050" cap="flat" cmpd="sng">
            <a:solidFill>
              <a:schemeClr val="dk2"/>
            </a:solidFill>
            <a:prstDash val="solid"/>
            <a:round/>
            <a:headEnd type="none" w="sm" len="sm"/>
            <a:tailEnd type="none" w="sm" len="sm"/>
          </a:ln>
        </p:spPr>
      </p:pic>
      <p:pic>
        <p:nvPicPr>
          <p:cNvPr id="144" name="Google Shape;144;p9"/>
          <p:cNvPicPr preferRelativeResize="0"/>
          <p:nvPr/>
        </p:nvPicPr>
        <p:blipFill>
          <a:blip r:embed="rId5">
            <a:alphaModFix/>
          </a:blip>
          <a:stretch>
            <a:fillRect/>
          </a:stretch>
        </p:blipFill>
        <p:spPr>
          <a:xfrm>
            <a:off x="6552150" y="1053725"/>
            <a:ext cx="5442899" cy="3110150"/>
          </a:xfrm>
          <a:prstGeom prst="rect">
            <a:avLst/>
          </a:prstGeom>
          <a:noFill/>
          <a:ln w="19050" cap="flat" cmpd="sng">
            <a:solidFill>
              <a:schemeClr val="dk2"/>
            </a:solidFill>
            <a:prstDash val="solid"/>
            <a:round/>
            <a:headEnd type="none" w="sm" len="sm"/>
            <a:tailEnd type="none" w="sm" len="sm"/>
          </a:ln>
        </p:spPr>
      </p:pic>
      <p:sp>
        <p:nvSpPr>
          <p:cNvPr id="145" name="Google Shape;145;p9"/>
          <p:cNvSpPr txBox="1">
            <a:spLocks noGrp="1"/>
          </p:cNvSpPr>
          <p:nvPr>
            <p:ph type="title"/>
          </p:nvPr>
        </p:nvSpPr>
        <p:spPr>
          <a:xfrm>
            <a:off x="4500150" y="184825"/>
            <a:ext cx="3191700" cy="744300"/>
          </a:xfrm>
          <a:prstGeom prst="rect">
            <a:avLst/>
          </a:prstGeom>
          <a:solidFill>
            <a:schemeClr val="lt2"/>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IN" sz="3300" b="1">
                <a:solidFill>
                  <a:srgbClr val="0563C1"/>
                </a:solidFill>
              </a:rPr>
              <a:t>RESULTS</a:t>
            </a:r>
            <a:endParaRPr sz="3300">
              <a:solidFill>
                <a:srgbClr val="0563C1"/>
              </a:solidFill>
            </a:endParaRPr>
          </a:p>
        </p:txBody>
      </p:sp>
      <p:pic>
        <p:nvPicPr>
          <p:cNvPr id="146" name="Google Shape;146;p9"/>
          <p:cNvPicPr preferRelativeResize="0"/>
          <p:nvPr/>
        </p:nvPicPr>
        <p:blipFill rotWithShape="1">
          <a:blip r:embed="rId6">
            <a:alphaModFix/>
          </a:blip>
          <a:srcRect l="6033" t="4095" r="4839"/>
          <a:stretch/>
        </p:blipFill>
        <p:spPr>
          <a:xfrm>
            <a:off x="2644375" y="4765725"/>
            <a:ext cx="3109351" cy="20109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1609</Words>
  <Application>Microsoft Office PowerPoint</Application>
  <PresentationFormat>Widescreen</PresentationFormat>
  <Paragraphs>181</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Roboto</vt:lpstr>
      <vt:lpstr>Arial</vt:lpstr>
      <vt:lpstr>Calibri</vt:lpstr>
      <vt:lpstr>Times New Roman</vt:lpstr>
      <vt:lpstr>Twentieth Century</vt:lpstr>
      <vt:lpstr>Simple Light</vt:lpstr>
      <vt:lpstr>TOPIC- EVALUATION OF NUTRITIONAL REHABILITATION CENTERS IN 11 DISTRICTS OF HARYANA   Haryana State Health Resource Centre, Panchkula</vt:lpstr>
      <vt:lpstr>APPROVAL</vt:lpstr>
      <vt:lpstr>PowerPoint Presentation</vt:lpstr>
      <vt:lpstr>PowerPoint Presentation</vt:lpstr>
      <vt:lpstr>PowerPoint Presentation</vt:lpstr>
      <vt:lpstr>METHODOLOGY</vt:lpstr>
      <vt:lpstr>METHODOLOGY</vt:lpstr>
      <vt:lpstr>RESULTS</vt:lpstr>
      <vt:lpstr>RESULTS</vt:lpstr>
      <vt:lpstr>RESULTS</vt:lpstr>
      <vt:lpstr>DISCUSSION</vt:lpstr>
      <vt:lpstr>DISCUSSION</vt:lpstr>
      <vt:lpstr>LIMITATIONS OF THE STUDY</vt:lpstr>
      <vt:lpstr>CONCLUSION</vt:lpstr>
      <vt:lpstr>REFERENCES</vt:lpstr>
      <vt:lpstr>Thank You</vt:lpstr>
      <vt:lpstr>INTERNSHIP EXPERIENCES</vt:lpstr>
      <vt:lpstr>SUGGESTIONS GIVEN TO ORGANIZATION </vt:lpstr>
      <vt:lpstr>PICTORIAL JOURNEY </vt:lpstr>
      <vt:lpstr>PICTORIAL JOURNEY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EVALUATION OF NUTRITIONAL REHABILITATION CENTERS IN 11 DISTRICTS OF HARYANA   Haryana State Health Resource Centre, Panchkula</dc:title>
  <dc:creator>Dr. Sidharth Sekhar Mishra</dc:creator>
  <cp:lastModifiedBy>Rajdeep Dey</cp:lastModifiedBy>
  <cp:revision>3</cp:revision>
  <dcterms:created xsi:type="dcterms:W3CDTF">2022-05-20T15:11:38Z</dcterms:created>
  <dcterms:modified xsi:type="dcterms:W3CDTF">2022-07-30T08:31:38Z</dcterms:modified>
</cp:coreProperties>
</file>