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445" r:id="rId3"/>
    <p:sldId id="1849" r:id="rId4"/>
    <p:sldId id="1897" r:id="rId5"/>
    <p:sldId id="260" r:id="rId6"/>
    <p:sldId id="1859" r:id="rId7"/>
    <p:sldId id="1852" r:id="rId8"/>
    <p:sldId id="1896" r:id="rId9"/>
    <p:sldId id="1891" r:id="rId10"/>
    <p:sldId id="1888" r:id="rId11"/>
    <p:sldId id="1887" r:id="rId12"/>
    <p:sldId id="1889" r:id="rId13"/>
    <p:sldId id="1890" r:id="rId14"/>
    <p:sldId id="1866" r:id="rId15"/>
    <p:sldId id="1895" r:id="rId16"/>
    <p:sldId id="1867" r:id="rId17"/>
    <p:sldId id="1868" r:id="rId18"/>
    <p:sldId id="1869" r:id="rId19"/>
    <p:sldId id="1870" r:id="rId20"/>
    <p:sldId id="1872" r:id="rId21"/>
    <p:sldId id="1873" r:id="rId22"/>
    <p:sldId id="1874" r:id="rId23"/>
    <p:sldId id="1875" r:id="rId24"/>
    <p:sldId id="1876" r:id="rId25"/>
    <p:sldId id="1878" r:id="rId26"/>
    <p:sldId id="1879" r:id="rId27"/>
    <p:sldId id="1880" r:id="rId28"/>
    <p:sldId id="1881" r:id="rId29"/>
    <p:sldId id="1882" r:id="rId30"/>
    <p:sldId id="1883" r:id="rId31"/>
    <p:sldId id="1884" r:id="rId32"/>
    <p:sldId id="1885" r:id="rId33"/>
    <p:sldId id="1886" r:id="rId34"/>
    <p:sldId id="1892" r:id="rId35"/>
    <p:sldId id="1893" r:id="rId36"/>
    <p:sldId id="1894" r:id="rId37"/>
    <p:sldId id="1861" r:id="rId38"/>
    <p:sldId id="1865" r:id="rId39"/>
    <p:sldId id="1864" r:id="rId40"/>
    <p:sldId id="18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91" d="100"/>
          <a:sy n="91" d="100"/>
        </p:scale>
        <p:origin x="139" y="77"/>
      </p:cViewPr>
      <p:guideLst/>
    </p:cSldViewPr>
  </p:slideViewPr>
  <p:notesTextViewPr>
    <p:cViewPr>
      <p:scale>
        <a:sx n="1" d="1"/>
        <a:sy n="1" d="1"/>
      </p:scale>
      <p:origin x="0" y="0"/>
    </p:cViewPr>
  </p:notesTextViewPr>
  <p:sorterViewPr>
    <p:cViewPr>
      <p:scale>
        <a:sx n="100" d="100"/>
        <a:sy n="100" d="100"/>
      </p:scale>
      <p:origin x="0" y="-17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[dissertation responses.xlsx]Sheet3!PivotTable11</c:name>
    <c:fmtId val="-1"/>
  </c:pivotSource>
  <c:chart>
    <c:autoTitleDeleted val="1"/>
    <c:pivotFmts>
      <c:pivotFmt>
        <c:idx val="0"/>
        <c:spPr>
          <a:pattFill prst="narHorz">
            <a:fgClr>
              <a:schemeClr val="accent2"/>
            </a:fgClr>
            <a:bgClr>
              <a:schemeClr val="accent2">
                <a:lumMod val="20000"/>
                <a:lumOff val="80000"/>
              </a:schemeClr>
            </a:bgClr>
          </a:pattFill>
          <a:ln>
            <a:noFill/>
          </a:ln>
          <a:effectLst>
            <a:innerShdw blurRad="114300">
              <a:schemeClr val="accent2"/>
            </a:innerShdw>
          </a:effectLst>
        </c:spPr>
        <c:marker>
          <c:symbol val="circle"/>
          <c:size val="6"/>
          <c:spPr>
            <a:solidFill>
              <a:schemeClr val="accent2"/>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pattFill prst="narHorz">
            <a:fgClr>
              <a:schemeClr val="accent2"/>
            </a:fgClr>
            <a:bgClr>
              <a:schemeClr val="accent2">
                <a:lumMod val="20000"/>
                <a:lumOff val="80000"/>
              </a:schemeClr>
            </a:bgClr>
          </a:pattFill>
          <a:ln>
            <a:noFill/>
          </a:ln>
          <a:effectLst>
            <a:innerShdw blurRad="114300">
              <a:schemeClr val="accent2"/>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pattFill prst="narHorz">
            <a:fgClr>
              <a:schemeClr val="accent2"/>
            </a:fgClr>
            <a:bgClr>
              <a:schemeClr val="accent2">
                <a:lumMod val="20000"/>
                <a:lumOff val="80000"/>
              </a:schemeClr>
            </a:bgClr>
          </a:pattFill>
          <a:ln>
            <a:noFill/>
          </a:ln>
          <a:effectLst>
            <a:innerShdw blurRad="114300">
              <a:schemeClr val="accent2"/>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Sheet3!$B$3</c:f>
              <c:strCache>
                <c:ptCount val="1"/>
                <c:pt idx="0">
                  <c:v>Total</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Sheet3!$A$4:$A$8</c:f>
              <c:strCache>
                <c:ptCount val="5"/>
                <c:pt idx="0">
                  <c:v>40 to 50</c:v>
                </c:pt>
                <c:pt idx="1">
                  <c:v>51 to 60</c:v>
                </c:pt>
                <c:pt idx="2">
                  <c:v>61 to 70</c:v>
                </c:pt>
                <c:pt idx="3">
                  <c:v>71 to 80</c:v>
                </c:pt>
                <c:pt idx="4">
                  <c:v>Above 80</c:v>
                </c:pt>
              </c:strCache>
            </c:strRef>
          </c:cat>
          <c:val>
            <c:numRef>
              <c:f>Sheet3!$B$4:$B$8</c:f>
              <c:numCache>
                <c:formatCode>General</c:formatCode>
                <c:ptCount val="5"/>
                <c:pt idx="0">
                  <c:v>17</c:v>
                </c:pt>
                <c:pt idx="1">
                  <c:v>70</c:v>
                </c:pt>
                <c:pt idx="2">
                  <c:v>37</c:v>
                </c:pt>
                <c:pt idx="3">
                  <c:v>28</c:v>
                </c:pt>
                <c:pt idx="4">
                  <c:v>6</c:v>
                </c:pt>
              </c:numCache>
            </c:numRef>
          </c:val>
          <c:extLst>
            <c:ext xmlns:c16="http://schemas.microsoft.com/office/drawing/2014/chart" uri="{C3380CC4-5D6E-409C-BE32-E72D297353CC}">
              <c16:uniqueId val="{00000000-FBFE-4058-A4AD-D431DEB35361}"/>
            </c:ext>
          </c:extLst>
        </c:ser>
        <c:dLbls>
          <c:dLblPos val="outEnd"/>
          <c:showLegendKey val="0"/>
          <c:showVal val="1"/>
          <c:showCatName val="0"/>
          <c:showSerName val="0"/>
          <c:showPercent val="0"/>
          <c:showBubbleSize val="0"/>
        </c:dLbls>
        <c:gapWidth val="164"/>
        <c:overlap val="-22"/>
        <c:axId val="1845491599"/>
        <c:axId val="1845498319"/>
      </c:barChart>
      <c:catAx>
        <c:axId val="1845491599"/>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5498319"/>
        <c:crosses val="autoZero"/>
        <c:auto val="1"/>
        <c:lblAlgn val="ctr"/>
        <c:lblOffset val="100"/>
        <c:noMultiLvlLbl val="0"/>
      </c:catAx>
      <c:valAx>
        <c:axId val="18454983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54915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[dissertation responses.xlsx]Sheet2!PivotTable3</c:name>
    <c:fmtId val="3"/>
  </c:pivotSource>
  <c:chart>
    <c:autoTitleDeleted val="1"/>
    <c:pivotFmts>
      <c:pivotFmt>
        <c:idx val="0"/>
        <c:spPr>
          <a:solidFill>
            <a:schemeClr val="accent6">
              <a:alpha val="85000"/>
            </a:schemeClr>
          </a:solidFill>
          <a:ln w="9525" cap="flat" cmpd="sng" algn="ctr">
            <a:solidFill>
              <a:schemeClr val="lt1">
                <a:alpha val="50000"/>
              </a:schemeClr>
            </a:solidFill>
            <a:round/>
          </a:ln>
          <a:effectLst/>
        </c:spPr>
        <c:marker>
          <c:symbol val="circle"/>
          <c:size val="6"/>
          <c:spPr>
            <a:solidFill>
              <a:schemeClr val="accent6">
                <a:alpha val="85000"/>
              </a:schemeClr>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alpha val="85000"/>
            </a:schemeClr>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20336678285797288"/>
          <c:y val="0"/>
          <c:w val="0.7516422602137085"/>
          <c:h val="0.8416746864975212"/>
        </c:manualLayout>
      </c:layout>
      <c:barChart>
        <c:barDir val="bar"/>
        <c:grouping val="clustered"/>
        <c:varyColors val="0"/>
        <c:ser>
          <c:idx val="0"/>
          <c:order val="0"/>
          <c:tx>
            <c:strRef>
              <c:f>Sheet2!$B$3</c:f>
              <c:strCache>
                <c:ptCount val="1"/>
                <c:pt idx="0">
                  <c:v>Total</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Sheet2!$A$4:$A$8</c:f>
              <c:strCache>
                <c:ptCount val="5"/>
                <c:pt idx="0">
                  <c:v>Agree</c:v>
                </c:pt>
                <c:pt idx="1">
                  <c:v>Disagree</c:v>
                </c:pt>
                <c:pt idx="2">
                  <c:v>Neutral</c:v>
                </c:pt>
                <c:pt idx="3">
                  <c:v>Strongly Agree</c:v>
                </c:pt>
                <c:pt idx="4">
                  <c:v>Strongly Disagree</c:v>
                </c:pt>
              </c:strCache>
            </c:strRef>
          </c:cat>
          <c:val>
            <c:numRef>
              <c:f>Sheet2!$B$4:$B$8</c:f>
              <c:numCache>
                <c:formatCode>General</c:formatCode>
                <c:ptCount val="5"/>
                <c:pt idx="0">
                  <c:v>73</c:v>
                </c:pt>
                <c:pt idx="1">
                  <c:v>25</c:v>
                </c:pt>
                <c:pt idx="2">
                  <c:v>32</c:v>
                </c:pt>
                <c:pt idx="3">
                  <c:v>18</c:v>
                </c:pt>
                <c:pt idx="4">
                  <c:v>10</c:v>
                </c:pt>
              </c:numCache>
            </c:numRef>
          </c:val>
          <c:extLst>
            <c:ext xmlns:c16="http://schemas.microsoft.com/office/drawing/2014/chart" uri="{C3380CC4-5D6E-409C-BE32-E72D297353CC}">
              <c16:uniqueId val="{00000000-576E-4D95-91F5-2054C93A2B57}"/>
            </c:ext>
          </c:extLst>
        </c:ser>
        <c:dLbls>
          <c:dLblPos val="inEnd"/>
          <c:showLegendKey val="0"/>
          <c:showVal val="1"/>
          <c:showCatName val="0"/>
          <c:showSerName val="0"/>
          <c:showPercent val="0"/>
          <c:showBubbleSize val="0"/>
        </c:dLbls>
        <c:gapWidth val="65"/>
        <c:axId val="1734139135"/>
        <c:axId val="1734139615"/>
      </c:barChart>
      <c:catAx>
        <c:axId val="173413913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734139615"/>
        <c:crosses val="autoZero"/>
        <c:auto val="1"/>
        <c:lblAlgn val="ctr"/>
        <c:lblOffset val="100"/>
        <c:noMultiLvlLbl val="0"/>
      </c:catAx>
      <c:valAx>
        <c:axId val="17341396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734139135"/>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87E30-116A-4BCD-BA6F-99FC4CE13985}" type="datetimeFigureOut">
              <a:rPr lang="en-IN" smtClean="0"/>
              <a:t>17-06-2023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49CA-D8CA-4CBD-8482-90356EC12DC1}" type="slidenum">
              <a:rPr lang="en-IN" smtClean="0"/>
              <a:t>‹#›</a:t>
            </a:fld>
            <a:endParaRPr lang="en-IN"/>
          </a:p>
        </p:txBody>
      </p:sp>
    </p:spTree>
    <p:extLst>
      <p:ext uri="{BB962C8B-B14F-4D97-AF65-F5344CB8AC3E}">
        <p14:creationId xmlns:p14="http://schemas.microsoft.com/office/powerpoint/2010/main" val="177944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5100" y="1063625"/>
            <a:ext cx="6018213" cy="3386138"/>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8652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725B9-7F9A-7604-85AA-2FEB9BF63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0FD40AD-7BC1-F562-3743-62AB82FE0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062E634-90CB-916C-536A-F688415034A8}"/>
              </a:ext>
            </a:extLst>
          </p:cNvPr>
          <p:cNvSpPr>
            <a:spLocks noGrp="1"/>
          </p:cNvSpPr>
          <p:nvPr>
            <p:ph type="dt" sz="half" idx="10"/>
          </p:nvPr>
        </p:nvSpPr>
        <p:spPr/>
        <p:txBody>
          <a:bodyPr/>
          <a:lstStyle/>
          <a:p>
            <a:fld id="{8ACE9488-2EF9-489F-9B5E-FCFAA2A0AF15}" type="datetimeFigureOut">
              <a:rPr lang="en-IN" smtClean="0"/>
              <a:t>17-06-2023</a:t>
            </a:fld>
            <a:endParaRPr lang="en-IN"/>
          </a:p>
        </p:txBody>
      </p:sp>
      <p:sp>
        <p:nvSpPr>
          <p:cNvPr id="5" name="Footer Placeholder 4">
            <a:extLst>
              <a:ext uri="{FF2B5EF4-FFF2-40B4-BE49-F238E27FC236}">
                <a16:creationId xmlns:a16="http://schemas.microsoft.com/office/drawing/2014/main" id="{80B45325-82E8-30A5-44E2-8F2FD10F7BD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823BF7-7BBA-A20C-604B-BD3B6227C267}"/>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319743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489F-5251-79CC-A8D9-598B2B092D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6823E7D-B0E1-574D-2661-02CDF266FA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C89E93-2B05-F2D7-47EA-6B69EEE217CA}"/>
              </a:ext>
            </a:extLst>
          </p:cNvPr>
          <p:cNvSpPr>
            <a:spLocks noGrp="1"/>
          </p:cNvSpPr>
          <p:nvPr>
            <p:ph type="dt" sz="half" idx="10"/>
          </p:nvPr>
        </p:nvSpPr>
        <p:spPr/>
        <p:txBody>
          <a:bodyPr/>
          <a:lstStyle/>
          <a:p>
            <a:fld id="{8ACE9488-2EF9-489F-9B5E-FCFAA2A0AF15}" type="datetimeFigureOut">
              <a:rPr lang="en-IN" smtClean="0"/>
              <a:t>17-06-2023</a:t>
            </a:fld>
            <a:endParaRPr lang="en-IN"/>
          </a:p>
        </p:txBody>
      </p:sp>
      <p:sp>
        <p:nvSpPr>
          <p:cNvPr id="5" name="Footer Placeholder 4">
            <a:extLst>
              <a:ext uri="{FF2B5EF4-FFF2-40B4-BE49-F238E27FC236}">
                <a16:creationId xmlns:a16="http://schemas.microsoft.com/office/drawing/2014/main" id="{775A7097-DDF8-690E-A010-DD56F7834C9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BD2915-5647-43D8-38A1-64064ED4A342}"/>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12699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36806-8E17-9FB5-8021-A2CDB3B719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8675A18-8AB0-EF35-D8C5-B4EF068A76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9847AA-57ED-7678-D94B-B962A38775CC}"/>
              </a:ext>
            </a:extLst>
          </p:cNvPr>
          <p:cNvSpPr>
            <a:spLocks noGrp="1"/>
          </p:cNvSpPr>
          <p:nvPr>
            <p:ph type="dt" sz="half" idx="10"/>
          </p:nvPr>
        </p:nvSpPr>
        <p:spPr/>
        <p:txBody>
          <a:bodyPr/>
          <a:lstStyle/>
          <a:p>
            <a:fld id="{8ACE9488-2EF9-489F-9B5E-FCFAA2A0AF15}" type="datetimeFigureOut">
              <a:rPr lang="en-IN" smtClean="0"/>
              <a:t>17-06-2023</a:t>
            </a:fld>
            <a:endParaRPr lang="en-IN"/>
          </a:p>
        </p:txBody>
      </p:sp>
      <p:sp>
        <p:nvSpPr>
          <p:cNvPr id="5" name="Footer Placeholder 4">
            <a:extLst>
              <a:ext uri="{FF2B5EF4-FFF2-40B4-BE49-F238E27FC236}">
                <a16:creationId xmlns:a16="http://schemas.microsoft.com/office/drawing/2014/main" id="{A335F1C4-0ECD-E1FD-9325-31F46C4CBF3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DC93A51-DF24-99FC-40BF-53CF78FBA4B1}"/>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1916881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80052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47CB-FC55-CCE0-0C4E-D6AC519B73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9CAAFB3-4E3F-2BE8-B6EB-74EDB1A42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D200490-1C43-4612-5B3A-DE6AAFF5CFC2}"/>
              </a:ext>
            </a:extLst>
          </p:cNvPr>
          <p:cNvSpPr>
            <a:spLocks noGrp="1"/>
          </p:cNvSpPr>
          <p:nvPr>
            <p:ph type="dt" sz="half" idx="10"/>
          </p:nvPr>
        </p:nvSpPr>
        <p:spPr/>
        <p:txBody>
          <a:bodyPr/>
          <a:lstStyle/>
          <a:p>
            <a:fld id="{60D5A10D-ED58-425B-996A-56A1834F0D99}" type="datetimeFigureOut">
              <a:rPr lang="en-IN" smtClean="0"/>
              <a:t>17-06-2023</a:t>
            </a:fld>
            <a:endParaRPr lang="en-IN"/>
          </a:p>
        </p:txBody>
      </p:sp>
      <p:sp>
        <p:nvSpPr>
          <p:cNvPr id="5" name="Footer Placeholder 4">
            <a:extLst>
              <a:ext uri="{FF2B5EF4-FFF2-40B4-BE49-F238E27FC236}">
                <a16:creationId xmlns:a16="http://schemas.microsoft.com/office/drawing/2014/main" id="{03ED2C33-D0D4-7DE7-4011-CF0DBF5A961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A82AB9-552D-EA57-1F22-E9AF65ECAFD1}"/>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240923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08557-87D2-B5A4-B942-8E35A9C339D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048A6F-0E5D-C42E-97C7-738F254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D203E9-0928-8349-924A-E61582BC3055}"/>
              </a:ext>
            </a:extLst>
          </p:cNvPr>
          <p:cNvSpPr>
            <a:spLocks noGrp="1"/>
          </p:cNvSpPr>
          <p:nvPr>
            <p:ph type="dt" sz="half" idx="10"/>
          </p:nvPr>
        </p:nvSpPr>
        <p:spPr/>
        <p:txBody>
          <a:bodyPr/>
          <a:lstStyle/>
          <a:p>
            <a:fld id="{60D5A10D-ED58-425B-996A-56A1834F0D99}" type="datetimeFigureOut">
              <a:rPr lang="en-IN" smtClean="0"/>
              <a:t>17-06-2023</a:t>
            </a:fld>
            <a:endParaRPr lang="en-IN"/>
          </a:p>
        </p:txBody>
      </p:sp>
      <p:sp>
        <p:nvSpPr>
          <p:cNvPr id="5" name="Footer Placeholder 4">
            <a:extLst>
              <a:ext uri="{FF2B5EF4-FFF2-40B4-BE49-F238E27FC236}">
                <a16:creationId xmlns:a16="http://schemas.microsoft.com/office/drawing/2014/main" id="{3B6A0E95-5E9D-6F62-3BFE-DC3C4FB8E9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B3251B-44F9-84CF-5DD9-E17AB4AE3F7F}"/>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16114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E2F9-D477-9CAD-4E39-D28988FC84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A51EAF6-4566-9437-2B48-CC1E0B8623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B8588A-A7AE-9626-1069-F422D5176938}"/>
              </a:ext>
            </a:extLst>
          </p:cNvPr>
          <p:cNvSpPr>
            <a:spLocks noGrp="1"/>
          </p:cNvSpPr>
          <p:nvPr>
            <p:ph type="dt" sz="half" idx="10"/>
          </p:nvPr>
        </p:nvSpPr>
        <p:spPr/>
        <p:txBody>
          <a:bodyPr/>
          <a:lstStyle/>
          <a:p>
            <a:fld id="{60D5A10D-ED58-425B-996A-56A1834F0D99}" type="datetimeFigureOut">
              <a:rPr lang="en-IN" smtClean="0"/>
              <a:t>17-06-2023</a:t>
            </a:fld>
            <a:endParaRPr lang="en-IN"/>
          </a:p>
        </p:txBody>
      </p:sp>
      <p:sp>
        <p:nvSpPr>
          <p:cNvPr id="5" name="Footer Placeholder 4">
            <a:extLst>
              <a:ext uri="{FF2B5EF4-FFF2-40B4-BE49-F238E27FC236}">
                <a16:creationId xmlns:a16="http://schemas.microsoft.com/office/drawing/2014/main" id="{C4776E5F-ACC4-8563-6BF2-8BBA46EFA4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A40A7D0-C06F-A31B-AD26-6825E424DBF0}"/>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238334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2C08-BFDC-0433-6F9C-C98A6786559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5A8E4F9-122C-04F3-B244-7B44A0B7F7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FF92314-AEBB-1AF8-B242-11A5C034D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21289CF-22C8-7D52-2A6D-F917466CE011}"/>
              </a:ext>
            </a:extLst>
          </p:cNvPr>
          <p:cNvSpPr>
            <a:spLocks noGrp="1"/>
          </p:cNvSpPr>
          <p:nvPr>
            <p:ph type="dt" sz="half" idx="10"/>
          </p:nvPr>
        </p:nvSpPr>
        <p:spPr/>
        <p:txBody>
          <a:bodyPr/>
          <a:lstStyle/>
          <a:p>
            <a:fld id="{60D5A10D-ED58-425B-996A-56A1834F0D99}" type="datetimeFigureOut">
              <a:rPr lang="en-IN" smtClean="0"/>
              <a:t>17-06-2023</a:t>
            </a:fld>
            <a:endParaRPr lang="en-IN"/>
          </a:p>
        </p:txBody>
      </p:sp>
      <p:sp>
        <p:nvSpPr>
          <p:cNvPr id="6" name="Footer Placeholder 5">
            <a:extLst>
              <a:ext uri="{FF2B5EF4-FFF2-40B4-BE49-F238E27FC236}">
                <a16:creationId xmlns:a16="http://schemas.microsoft.com/office/drawing/2014/main" id="{047C6173-D4E8-34B9-1BEE-99F747C1BD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9B87372-D0DE-1BCF-7D53-786D31D09357}"/>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382295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E510-3403-0921-9E49-71292ADC3FF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6EA2B35-CEF8-1B61-9A74-96F16085B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230A5C-7713-B70C-AED5-4C70B679E7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EA2CA63-DE05-B5D8-2D02-10A28E3377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650426-7EDA-D47E-EF85-78DBCB4FCF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6586D03-0297-B800-FAE2-E3DCBAFCEF03}"/>
              </a:ext>
            </a:extLst>
          </p:cNvPr>
          <p:cNvSpPr>
            <a:spLocks noGrp="1"/>
          </p:cNvSpPr>
          <p:nvPr>
            <p:ph type="dt" sz="half" idx="10"/>
          </p:nvPr>
        </p:nvSpPr>
        <p:spPr/>
        <p:txBody>
          <a:bodyPr/>
          <a:lstStyle/>
          <a:p>
            <a:fld id="{60D5A10D-ED58-425B-996A-56A1834F0D99}" type="datetimeFigureOut">
              <a:rPr lang="en-IN" smtClean="0"/>
              <a:t>17-06-2023</a:t>
            </a:fld>
            <a:endParaRPr lang="en-IN"/>
          </a:p>
        </p:txBody>
      </p:sp>
      <p:sp>
        <p:nvSpPr>
          <p:cNvPr id="8" name="Footer Placeholder 7">
            <a:extLst>
              <a:ext uri="{FF2B5EF4-FFF2-40B4-BE49-F238E27FC236}">
                <a16:creationId xmlns:a16="http://schemas.microsoft.com/office/drawing/2014/main" id="{A8C4CEE8-78BF-CED6-9653-9ABBF5E37E0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B956EBA-8359-4351-DAD0-C8EBB5F09E54}"/>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2557822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58ACD-D05B-B3B1-9E69-64FD44488F9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83A78A5-022B-E3C9-E4EF-0DDC16320160}"/>
              </a:ext>
            </a:extLst>
          </p:cNvPr>
          <p:cNvSpPr>
            <a:spLocks noGrp="1"/>
          </p:cNvSpPr>
          <p:nvPr>
            <p:ph type="dt" sz="half" idx="10"/>
          </p:nvPr>
        </p:nvSpPr>
        <p:spPr/>
        <p:txBody>
          <a:bodyPr/>
          <a:lstStyle/>
          <a:p>
            <a:fld id="{60D5A10D-ED58-425B-996A-56A1834F0D99}" type="datetimeFigureOut">
              <a:rPr lang="en-IN" smtClean="0"/>
              <a:t>17-06-2023</a:t>
            </a:fld>
            <a:endParaRPr lang="en-IN"/>
          </a:p>
        </p:txBody>
      </p:sp>
      <p:sp>
        <p:nvSpPr>
          <p:cNvPr id="4" name="Footer Placeholder 3">
            <a:extLst>
              <a:ext uri="{FF2B5EF4-FFF2-40B4-BE49-F238E27FC236}">
                <a16:creationId xmlns:a16="http://schemas.microsoft.com/office/drawing/2014/main" id="{E0E747D5-C2D2-7BF0-D324-449D4197022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5625DA0-CFE7-AFA4-8516-2E779FD5E3FA}"/>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5467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C6150-B5BC-4050-FC2C-F682917A1CD5}"/>
              </a:ext>
            </a:extLst>
          </p:cNvPr>
          <p:cNvSpPr>
            <a:spLocks noGrp="1"/>
          </p:cNvSpPr>
          <p:nvPr>
            <p:ph type="dt" sz="half" idx="10"/>
          </p:nvPr>
        </p:nvSpPr>
        <p:spPr/>
        <p:txBody>
          <a:bodyPr/>
          <a:lstStyle/>
          <a:p>
            <a:fld id="{60D5A10D-ED58-425B-996A-56A1834F0D99}" type="datetimeFigureOut">
              <a:rPr lang="en-IN" smtClean="0"/>
              <a:t>17-06-2023</a:t>
            </a:fld>
            <a:endParaRPr lang="en-IN"/>
          </a:p>
        </p:txBody>
      </p:sp>
      <p:sp>
        <p:nvSpPr>
          <p:cNvPr id="3" name="Footer Placeholder 2">
            <a:extLst>
              <a:ext uri="{FF2B5EF4-FFF2-40B4-BE49-F238E27FC236}">
                <a16:creationId xmlns:a16="http://schemas.microsoft.com/office/drawing/2014/main" id="{D93F269A-FCD5-E442-5858-6BF3CA4816F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93B5125-8ABE-EB68-6154-610E411F374D}"/>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101739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454F-2E54-D7B9-FA1C-70D1437024E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6194514-440C-1F9B-23CA-3BCF460189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258446-726A-C1AB-5CD3-C1CE3D5FF2DA}"/>
              </a:ext>
            </a:extLst>
          </p:cNvPr>
          <p:cNvSpPr>
            <a:spLocks noGrp="1"/>
          </p:cNvSpPr>
          <p:nvPr>
            <p:ph type="dt" sz="half" idx="10"/>
          </p:nvPr>
        </p:nvSpPr>
        <p:spPr/>
        <p:txBody>
          <a:bodyPr/>
          <a:lstStyle/>
          <a:p>
            <a:fld id="{8ACE9488-2EF9-489F-9B5E-FCFAA2A0AF15}" type="datetimeFigureOut">
              <a:rPr lang="en-IN" smtClean="0"/>
              <a:t>17-06-2023</a:t>
            </a:fld>
            <a:endParaRPr lang="en-IN"/>
          </a:p>
        </p:txBody>
      </p:sp>
      <p:sp>
        <p:nvSpPr>
          <p:cNvPr id="5" name="Footer Placeholder 4">
            <a:extLst>
              <a:ext uri="{FF2B5EF4-FFF2-40B4-BE49-F238E27FC236}">
                <a16:creationId xmlns:a16="http://schemas.microsoft.com/office/drawing/2014/main" id="{FBF0BD6F-E768-F550-400E-B721D32B026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AF68261-9BC1-709E-BA25-2481DA9E225A}"/>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770201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35B5-C726-9B35-4B44-4FF8794AEE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AFE496E-B490-9EB0-1128-66900B78B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102EB37-906F-05BC-79DE-8AA42A86E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857C21-FF72-41CE-19FB-F92A20C86671}"/>
              </a:ext>
            </a:extLst>
          </p:cNvPr>
          <p:cNvSpPr>
            <a:spLocks noGrp="1"/>
          </p:cNvSpPr>
          <p:nvPr>
            <p:ph type="dt" sz="half" idx="10"/>
          </p:nvPr>
        </p:nvSpPr>
        <p:spPr/>
        <p:txBody>
          <a:bodyPr/>
          <a:lstStyle/>
          <a:p>
            <a:fld id="{60D5A10D-ED58-425B-996A-56A1834F0D99}" type="datetimeFigureOut">
              <a:rPr lang="en-IN" smtClean="0"/>
              <a:t>17-06-2023</a:t>
            </a:fld>
            <a:endParaRPr lang="en-IN"/>
          </a:p>
        </p:txBody>
      </p:sp>
      <p:sp>
        <p:nvSpPr>
          <p:cNvPr id="6" name="Footer Placeholder 5">
            <a:extLst>
              <a:ext uri="{FF2B5EF4-FFF2-40B4-BE49-F238E27FC236}">
                <a16:creationId xmlns:a16="http://schemas.microsoft.com/office/drawing/2014/main" id="{10F074DC-141E-03C0-DC08-30A41D15FD5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00D4641-0404-B51F-1552-5079F940BDDA}"/>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3453529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1569-D299-C3F5-17D5-642B5451B1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7843697-9687-FA1F-4AFE-78886434B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6C47580-5764-AD48-EF13-0EB0FDCA8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324A9-2B06-7DB3-50C2-C2EB3267FE3D}"/>
              </a:ext>
            </a:extLst>
          </p:cNvPr>
          <p:cNvSpPr>
            <a:spLocks noGrp="1"/>
          </p:cNvSpPr>
          <p:nvPr>
            <p:ph type="dt" sz="half" idx="10"/>
          </p:nvPr>
        </p:nvSpPr>
        <p:spPr/>
        <p:txBody>
          <a:bodyPr/>
          <a:lstStyle/>
          <a:p>
            <a:fld id="{60D5A10D-ED58-425B-996A-56A1834F0D99}" type="datetimeFigureOut">
              <a:rPr lang="en-IN" smtClean="0"/>
              <a:t>17-06-2023</a:t>
            </a:fld>
            <a:endParaRPr lang="en-IN"/>
          </a:p>
        </p:txBody>
      </p:sp>
      <p:sp>
        <p:nvSpPr>
          <p:cNvPr id="6" name="Footer Placeholder 5">
            <a:extLst>
              <a:ext uri="{FF2B5EF4-FFF2-40B4-BE49-F238E27FC236}">
                <a16:creationId xmlns:a16="http://schemas.microsoft.com/office/drawing/2014/main" id="{14928634-4B2A-11EC-EE59-EAB820218F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93E8889-A6C8-49BC-85A5-3230401D30B6}"/>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323039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2F3C-D31D-DE09-E426-024AAC5E6D6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473BF59-A8C0-04F5-8E7B-1384BE35A9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1A73305-4749-7E28-C8CC-4AD0C9F27176}"/>
              </a:ext>
            </a:extLst>
          </p:cNvPr>
          <p:cNvSpPr>
            <a:spLocks noGrp="1"/>
          </p:cNvSpPr>
          <p:nvPr>
            <p:ph type="dt" sz="half" idx="10"/>
          </p:nvPr>
        </p:nvSpPr>
        <p:spPr/>
        <p:txBody>
          <a:bodyPr/>
          <a:lstStyle/>
          <a:p>
            <a:fld id="{60D5A10D-ED58-425B-996A-56A1834F0D99}" type="datetimeFigureOut">
              <a:rPr lang="en-IN" smtClean="0"/>
              <a:t>17-06-2023</a:t>
            </a:fld>
            <a:endParaRPr lang="en-IN"/>
          </a:p>
        </p:txBody>
      </p:sp>
      <p:sp>
        <p:nvSpPr>
          <p:cNvPr id="5" name="Footer Placeholder 4">
            <a:extLst>
              <a:ext uri="{FF2B5EF4-FFF2-40B4-BE49-F238E27FC236}">
                <a16:creationId xmlns:a16="http://schemas.microsoft.com/office/drawing/2014/main" id="{B132DC65-2434-9209-DBE4-0FB1ED336C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009A4C-76D6-9B9C-4D50-63F8B1F1791C}"/>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236689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0A023-482B-7ECE-DE22-6728664444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79538AF-BF1E-D7A0-F439-99174806B2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C57529C-DDCE-DFAC-1263-3E82FF79BB4F}"/>
              </a:ext>
            </a:extLst>
          </p:cNvPr>
          <p:cNvSpPr>
            <a:spLocks noGrp="1"/>
          </p:cNvSpPr>
          <p:nvPr>
            <p:ph type="dt" sz="half" idx="10"/>
          </p:nvPr>
        </p:nvSpPr>
        <p:spPr/>
        <p:txBody>
          <a:bodyPr/>
          <a:lstStyle/>
          <a:p>
            <a:fld id="{60D5A10D-ED58-425B-996A-56A1834F0D99}" type="datetimeFigureOut">
              <a:rPr lang="en-IN" smtClean="0"/>
              <a:t>17-06-2023</a:t>
            </a:fld>
            <a:endParaRPr lang="en-IN"/>
          </a:p>
        </p:txBody>
      </p:sp>
      <p:sp>
        <p:nvSpPr>
          <p:cNvPr id="5" name="Footer Placeholder 4">
            <a:extLst>
              <a:ext uri="{FF2B5EF4-FFF2-40B4-BE49-F238E27FC236}">
                <a16:creationId xmlns:a16="http://schemas.microsoft.com/office/drawing/2014/main" id="{0107A646-323A-63D1-9E1D-F0C67147F6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4ACEEF-30FC-DD87-5264-2D389DFAB39B}"/>
              </a:ext>
            </a:extLst>
          </p:cNvPr>
          <p:cNvSpPr>
            <a:spLocks noGrp="1"/>
          </p:cNvSpPr>
          <p:nvPr>
            <p:ph type="sldNum" sz="quarter" idx="12"/>
          </p:nvPr>
        </p:nvSpPr>
        <p:spPr/>
        <p:txBody>
          <a:bodyPr/>
          <a:lstStyle/>
          <a:p>
            <a:fld id="{3287356A-A690-4C0B-8562-94464B747C32}" type="slidenum">
              <a:rPr lang="en-IN" smtClean="0"/>
              <a:t>‹#›</a:t>
            </a:fld>
            <a:endParaRPr lang="en-IN"/>
          </a:p>
        </p:txBody>
      </p:sp>
    </p:spTree>
    <p:extLst>
      <p:ext uri="{BB962C8B-B14F-4D97-AF65-F5344CB8AC3E}">
        <p14:creationId xmlns:p14="http://schemas.microsoft.com/office/powerpoint/2010/main" val="194312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9876-5324-2EE7-B0DF-DFD0B8DADD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AA2561E-2B93-1E30-C7B5-ECB05981C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50C3C-4EB1-0868-660B-FEE6C18D2D42}"/>
              </a:ext>
            </a:extLst>
          </p:cNvPr>
          <p:cNvSpPr>
            <a:spLocks noGrp="1"/>
          </p:cNvSpPr>
          <p:nvPr>
            <p:ph type="dt" sz="half" idx="10"/>
          </p:nvPr>
        </p:nvSpPr>
        <p:spPr/>
        <p:txBody>
          <a:bodyPr/>
          <a:lstStyle/>
          <a:p>
            <a:fld id="{8ACE9488-2EF9-489F-9B5E-FCFAA2A0AF15}" type="datetimeFigureOut">
              <a:rPr lang="en-IN" smtClean="0"/>
              <a:t>17-06-2023</a:t>
            </a:fld>
            <a:endParaRPr lang="en-IN"/>
          </a:p>
        </p:txBody>
      </p:sp>
      <p:sp>
        <p:nvSpPr>
          <p:cNvPr id="5" name="Footer Placeholder 4">
            <a:extLst>
              <a:ext uri="{FF2B5EF4-FFF2-40B4-BE49-F238E27FC236}">
                <a16:creationId xmlns:a16="http://schemas.microsoft.com/office/drawing/2014/main" id="{812CEBCE-E11B-AE2A-F50F-D4198BBBAC3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318E0B-AB2D-5A00-5EE0-F11136C252F8}"/>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315836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6946-87EE-99D4-1976-071658A5CB75}"/>
              </a:ext>
            </a:extLst>
          </p:cNvPr>
          <p:cNvSpPr>
            <a:spLocks noGrp="1"/>
          </p:cNvSpPr>
          <p:nvPr>
            <p:ph type="title"/>
          </p:nvPr>
        </p:nvSpPr>
        <p:spPr/>
        <p:txBody>
          <a:body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D6F0BC69-F030-96A2-682D-15BADF3ED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67834F7-E21E-1291-1A41-8B476D5FC9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3787694-3455-68AA-EB18-591E8C2DCFE9}"/>
              </a:ext>
            </a:extLst>
          </p:cNvPr>
          <p:cNvSpPr>
            <a:spLocks noGrp="1"/>
          </p:cNvSpPr>
          <p:nvPr>
            <p:ph type="dt" sz="half" idx="10"/>
          </p:nvPr>
        </p:nvSpPr>
        <p:spPr/>
        <p:txBody>
          <a:bodyPr/>
          <a:lstStyle/>
          <a:p>
            <a:fld id="{8ACE9488-2EF9-489F-9B5E-FCFAA2A0AF15}" type="datetimeFigureOut">
              <a:rPr lang="en-IN" smtClean="0"/>
              <a:t>17-06-2023</a:t>
            </a:fld>
            <a:endParaRPr lang="en-IN"/>
          </a:p>
        </p:txBody>
      </p:sp>
      <p:sp>
        <p:nvSpPr>
          <p:cNvPr id="6" name="Footer Placeholder 5">
            <a:extLst>
              <a:ext uri="{FF2B5EF4-FFF2-40B4-BE49-F238E27FC236}">
                <a16:creationId xmlns:a16="http://schemas.microsoft.com/office/drawing/2014/main" id="{9893C38D-E4CC-703E-4BE1-54DFF82B173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AE7FB20-62CF-C52D-86FC-70211E5B0785}"/>
              </a:ext>
            </a:extLst>
          </p:cNvPr>
          <p:cNvSpPr>
            <a:spLocks noGrp="1"/>
          </p:cNvSpPr>
          <p:nvPr>
            <p:ph type="sldNum" sz="quarter" idx="12"/>
          </p:nvPr>
        </p:nvSpPr>
        <p:spPr/>
        <p:txBody>
          <a:bodyPr/>
          <a:lstStyle/>
          <a:p>
            <a:fld id="{DA49CD7B-1B99-4ED1-B0EC-899882468174}" type="slidenum">
              <a:rPr lang="en-IN" smtClean="0"/>
              <a:t>‹#›</a:t>
            </a:fld>
            <a:endParaRPr lang="en-IN"/>
          </a:p>
        </p:txBody>
      </p:sp>
      <p:pic>
        <p:nvPicPr>
          <p:cNvPr id="8" name="Picture 7">
            <a:extLst>
              <a:ext uri="{FF2B5EF4-FFF2-40B4-BE49-F238E27FC236}">
                <a16:creationId xmlns:a16="http://schemas.microsoft.com/office/drawing/2014/main" id="{A64696E1-509C-C564-1433-7BA1DC3048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9" name="Picture 4" descr="2.png">
            <a:extLst>
              <a:ext uri="{FF2B5EF4-FFF2-40B4-BE49-F238E27FC236}">
                <a16:creationId xmlns:a16="http://schemas.microsoft.com/office/drawing/2014/main" id="{10810977-D12E-23F5-D23A-86BCD3A1FCC6}"/>
              </a:ext>
            </a:extLst>
          </p:cNvPr>
          <p:cNvPicPr>
            <a:picLocks noChangeAspect="1"/>
          </p:cNvPicPr>
          <p:nvPr userDrawn="1"/>
        </p:nvPicPr>
        <p:blipFill>
          <a:blip r:embed="rId3" cstate="print"/>
          <a:stretch>
            <a:fillRect/>
          </a:stretch>
        </p:blipFill>
        <p:spPr bwMode="auto">
          <a:xfrm>
            <a:off x="11191013" y="25409"/>
            <a:ext cx="949444" cy="896696"/>
          </a:xfrm>
          <a:prstGeom prst="rect">
            <a:avLst/>
          </a:prstGeom>
          <a:noFill/>
          <a:ln w="9525">
            <a:noFill/>
            <a:miter lim="800000"/>
            <a:headEnd/>
            <a:tailEnd/>
          </a:ln>
        </p:spPr>
      </p:pic>
    </p:spTree>
    <p:extLst>
      <p:ext uri="{BB962C8B-B14F-4D97-AF65-F5344CB8AC3E}">
        <p14:creationId xmlns:p14="http://schemas.microsoft.com/office/powerpoint/2010/main" val="57111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B168-4AA7-0C37-7D20-47C2A8C6E4D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3F05DE4-2C2E-7A85-91FF-AA6879840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8D14DA-1EB3-D9E7-926B-715B14F3AE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8BB591C-73D8-5353-D874-A4E006F5E8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EF597-EEE8-A17F-0D32-BF26FFF9F0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4DF5B07-C20E-AAC3-4837-5AA33DBD77FD}"/>
              </a:ext>
            </a:extLst>
          </p:cNvPr>
          <p:cNvSpPr>
            <a:spLocks noGrp="1"/>
          </p:cNvSpPr>
          <p:nvPr>
            <p:ph type="dt" sz="half" idx="10"/>
          </p:nvPr>
        </p:nvSpPr>
        <p:spPr/>
        <p:txBody>
          <a:bodyPr/>
          <a:lstStyle/>
          <a:p>
            <a:fld id="{8ACE9488-2EF9-489F-9B5E-FCFAA2A0AF15}" type="datetimeFigureOut">
              <a:rPr lang="en-IN" smtClean="0"/>
              <a:t>17-06-2023</a:t>
            </a:fld>
            <a:endParaRPr lang="en-IN"/>
          </a:p>
        </p:txBody>
      </p:sp>
      <p:sp>
        <p:nvSpPr>
          <p:cNvPr id="8" name="Footer Placeholder 7">
            <a:extLst>
              <a:ext uri="{FF2B5EF4-FFF2-40B4-BE49-F238E27FC236}">
                <a16:creationId xmlns:a16="http://schemas.microsoft.com/office/drawing/2014/main" id="{22CCAFE8-AC3D-C0D0-B4E7-D2ABBC30F42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2BD8FF9-E73C-B0E2-4433-FE7D63EF8E49}"/>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182572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A4C21-019C-0818-FADA-34FE0ADA5951}"/>
              </a:ext>
            </a:extLst>
          </p:cNvPr>
          <p:cNvSpPr>
            <a:spLocks noGrp="1"/>
          </p:cNvSpPr>
          <p:nvPr>
            <p:ph type="title"/>
          </p:nvPr>
        </p:nvSpPr>
        <p:spPr/>
        <p:txBody>
          <a:bodyPr/>
          <a:lstStyle/>
          <a:p>
            <a:r>
              <a:rPr lang="en-US" dirty="0"/>
              <a:t>Click to edit Master title style</a:t>
            </a:r>
            <a:endParaRPr lang="en-IN" dirty="0"/>
          </a:p>
        </p:txBody>
      </p:sp>
      <p:sp>
        <p:nvSpPr>
          <p:cNvPr id="3" name="Date Placeholder 2">
            <a:extLst>
              <a:ext uri="{FF2B5EF4-FFF2-40B4-BE49-F238E27FC236}">
                <a16:creationId xmlns:a16="http://schemas.microsoft.com/office/drawing/2014/main" id="{8676E584-F021-B877-DAED-A604ACD4A8AD}"/>
              </a:ext>
            </a:extLst>
          </p:cNvPr>
          <p:cNvSpPr>
            <a:spLocks noGrp="1"/>
          </p:cNvSpPr>
          <p:nvPr>
            <p:ph type="dt" sz="half" idx="10"/>
          </p:nvPr>
        </p:nvSpPr>
        <p:spPr/>
        <p:txBody>
          <a:bodyPr/>
          <a:lstStyle/>
          <a:p>
            <a:fld id="{8ACE9488-2EF9-489F-9B5E-FCFAA2A0AF15}" type="datetimeFigureOut">
              <a:rPr lang="en-IN" smtClean="0"/>
              <a:t>17-06-2023</a:t>
            </a:fld>
            <a:endParaRPr lang="en-IN"/>
          </a:p>
        </p:txBody>
      </p:sp>
      <p:sp>
        <p:nvSpPr>
          <p:cNvPr id="4" name="Footer Placeholder 3">
            <a:extLst>
              <a:ext uri="{FF2B5EF4-FFF2-40B4-BE49-F238E27FC236}">
                <a16:creationId xmlns:a16="http://schemas.microsoft.com/office/drawing/2014/main" id="{3BFCDC52-6E07-4A14-20BD-3303A36D427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2CFE6A0-0997-5817-D215-B4B5CAC27C9B}"/>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304576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897BE-B8E4-DD1A-61B9-46D1F1BF9C5A}"/>
              </a:ext>
            </a:extLst>
          </p:cNvPr>
          <p:cNvSpPr>
            <a:spLocks noGrp="1"/>
          </p:cNvSpPr>
          <p:nvPr>
            <p:ph type="dt" sz="half" idx="10"/>
          </p:nvPr>
        </p:nvSpPr>
        <p:spPr/>
        <p:txBody>
          <a:bodyPr/>
          <a:lstStyle/>
          <a:p>
            <a:fld id="{8ACE9488-2EF9-489F-9B5E-FCFAA2A0AF15}" type="datetimeFigureOut">
              <a:rPr lang="en-IN" smtClean="0"/>
              <a:t>17-06-2023</a:t>
            </a:fld>
            <a:endParaRPr lang="en-IN"/>
          </a:p>
        </p:txBody>
      </p:sp>
      <p:sp>
        <p:nvSpPr>
          <p:cNvPr id="3" name="Footer Placeholder 2">
            <a:extLst>
              <a:ext uri="{FF2B5EF4-FFF2-40B4-BE49-F238E27FC236}">
                <a16:creationId xmlns:a16="http://schemas.microsoft.com/office/drawing/2014/main" id="{B1100943-E917-DBDE-CD24-91D896A9FA3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B6078AA-37A3-C140-277E-B472D5272312}"/>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2180562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402E-D523-01A8-EEE9-606187BB7D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B6E361A-4C94-6D9F-4E7B-A3039E7358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CC41EA9-A3CF-EFA8-5962-86E6C9752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2D88C-3E59-F388-A4F1-02DC4E554005}"/>
              </a:ext>
            </a:extLst>
          </p:cNvPr>
          <p:cNvSpPr>
            <a:spLocks noGrp="1"/>
          </p:cNvSpPr>
          <p:nvPr>
            <p:ph type="dt" sz="half" idx="10"/>
          </p:nvPr>
        </p:nvSpPr>
        <p:spPr/>
        <p:txBody>
          <a:bodyPr/>
          <a:lstStyle/>
          <a:p>
            <a:fld id="{8ACE9488-2EF9-489F-9B5E-FCFAA2A0AF15}" type="datetimeFigureOut">
              <a:rPr lang="en-IN" smtClean="0"/>
              <a:t>17-06-2023</a:t>
            </a:fld>
            <a:endParaRPr lang="en-IN"/>
          </a:p>
        </p:txBody>
      </p:sp>
      <p:sp>
        <p:nvSpPr>
          <p:cNvPr id="6" name="Footer Placeholder 5">
            <a:extLst>
              <a:ext uri="{FF2B5EF4-FFF2-40B4-BE49-F238E27FC236}">
                <a16:creationId xmlns:a16="http://schemas.microsoft.com/office/drawing/2014/main" id="{99D2CE8D-A2DF-E0FF-28C2-BAA08439341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5C159C-5C80-71D8-DB00-05947CD34B21}"/>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303235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F42C-C2DC-2EBC-71AD-41D4DD695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92DC243-6E58-1BC0-AA37-0A92E4A493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DD653F8-363A-5409-8604-DBA495E7F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3D057-3AA2-C89E-E099-EAE6FF26423A}"/>
              </a:ext>
            </a:extLst>
          </p:cNvPr>
          <p:cNvSpPr>
            <a:spLocks noGrp="1"/>
          </p:cNvSpPr>
          <p:nvPr>
            <p:ph type="dt" sz="half" idx="10"/>
          </p:nvPr>
        </p:nvSpPr>
        <p:spPr/>
        <p:txBody>
          <a:bodyPr/>
          <a:lstStyle/>
          <a:p>
            <a:fld id="{8ACE9488-2EF9-489F-9B5E-FCFAA2A0AF15}" type="datetimeFigureOut">
              <a:rPr lang="en-IN" smtClean="0"/>
              <a:t>17-06-2023</a:t>
            </a:fld>
            <a:endParaRPr lang="en-IN"/>
          </a:p>
        </p:txBody>
      </p:sp>
      <p:sp>
        <p:nvSpPr>
          <p:cNvPr id="6" name="Footer Placeholder 5">
            <a:extLst>
              <a:ext uri="{FF2B5EF4-FFF2-40B4-BE49-F238E27FC236}">
                <a16:creationId xmlns:a16="http://schemas.microsoft.com/office/drawing/2014/main" id="{5CDAA107-78CD-3996-7A36-F51241F8200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773028C-7CB6-A88B-74CB-D24E3D5AF333}"/>
              </a:ext>
            </a:extLst>
          </p:cNvPr>
          <p:cNvSpPr>
            <a:spLocks noGrp="1"/>
          </p:cNvSpPr>
          <p:nvPr>
            <p:ph type="sldNum" sz="quarter" idx="12"/>
          </p:nvPr>
        </p:nvSpPr>
        <p:spPr/>
        <p:txBody>
          <a:bodyPr/>
          <a:lstStyle/>
          <a:p>
            <a:fld id="{DA49CD7B-1B99-4ED1-B0EC-899882468174}" type="slidenum">
              <a:rPr lang="en-IN" smtClean="0"/>
              <a:t>‹#›</a:t>
            </a:fld>
            <a:endParaRPr lang="en-IN"/>
          </a:p>
        </p:txBody>
      </p:sp>
    </p:spTree>
    <p:extLst>
      <p:ext uri="{BB962C8B-B14F-4D97-AF65-F5344CB8AC3E}">
        <p14:creationId xmlns:p14="http://schemas.microsoft.com/office/powerpoint/2010/main" val="297970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CFD876-ACCA-74DF-8989-F1C1D89EE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C9C76E88-462C-4BC9-9A5F-906C925C7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91B3200-E435-26B6-10D2-FFD741117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E9488-2EF9-489F-9B5E-FCFAA2A0AF15}" type="datetimeFigureOut">
              <a:rPr lang="en-IN" smtClean="0"/>
              <a:t>17-06-2023</a:t>
            </a:fld>
            <a:endParaRPr lang="en-IN"/>
          </a:p>
        </p:txBody>
      </p:sp>
      <p:sp>
        <p:nvSpPr>
          <p:cNvPr id="5" name="Footer Placeholder 4">
            <a:extLst>
              <a:ext uri="{FF2B5EF4-FFF2-40B4-BE49-F238E27FC236}">
                <a16:creationId xmlns:a16="http://schemas.microsoft.com/office/drawing/2014/main" id="{F1A635E0-0F6C-D261-0691-6A1177038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8DBEF43-EA67-27FF-72D7-3F96505B9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9CD7B-1B99-4ED1-B0EC-899882468174}" type="slidenum">
              <a:rPr lang="en-IN" smtClean="0"/>
              <a:t>‹#›</a:t>
            </a:fld>
            <a:endParaRPr lang="en-IN"/>
          </a:p>
        </p:txBody>
      </p:sp>
    </p:spTree>
    <p:extLst>
      <p:ext uri="{BB962C8B-B14F-4D97-AF65-F5344CB8AC3E}">
        <p14:creationId xmlns:p14="http://schemas.microsoft.com/office/powerpoint/2010/main" val="649101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1F0B5-D49F-0E02-E520-CE2AC8DFF6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512BBC8-DD37-8DC8-3886-7C4A8B7EC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DEE737-CDC7-10F8-FAC9-08B1A1EE4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5A10D-ED58-425B-996A-56A1834F0D99}" type="datetimeFigureOut">
              <a:rPr lang="en-IN" smtClean="0"/>
              <a:t>17-06-2023</a:t>
            </a:fld>
            <a:endParaRPr lang="en-IN"/>
          </a:p>
        </p:txBody>
      </p:sp>
      <p:sp>
        <p:nvSpPr>
          <p:cNvPr id="5" name="Footer Placeholder 4">
            <a:extLst>
              <a:ext uri="{FF2B5EF4-FFF2-40B4-BE49-F238E27FC236}">
                <a16:creationId xmlns:a16="http://schemas.microsoft.com/office/drawing/2014/main" id="{0D1064E0-8353-6AFF-3846-34A747BFF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EE86D72-9C28-1E1A-4455-1AC3905D5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7356A-A690-4C0B-8562-94464B747C32}" type="slidenum">
              <a:rPr lang="en-IN" smtClean="0"/>
              <a:t>‹#›</a:t>
            </a:fld>
            <a:endParaRPr lang="en-IN"/>
          </a:p>
        </p:txBody>
      </p:sp>
    </p:spTree>
    <p:extLst>
      <p:ext uri="{BB962C8B-B14F-4D97-AF65-F5344CB8AC3E}">
        <p14:creationId xmlns:p14="http://schemas.microsoft.com/office/powerpoint/2010/main" val="3125223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ttps/echs.gov.i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974784" y="-17253"/>
            <a:ext cx="10264715" cy="856645"/>
          </a:xfrm>
          <a:prstGeom prst="rect">
            <a:avLst/>
          </a:prstGeom>
          <a:noFill/>
          <a:ln w="9525">
            <a:noFill/>
            <a:miter lim="800000"/>
            <a:headEnd/>
            <a:tailEnd/>
          </a:ln>
          <a:effectLst>
            <a:outerShdw blurRad="50800" dist="50800" dir="5400000" algn="ctr" rotWithShape="0">
              <a:srgbClr val="000000">
                <a:alpha val="43000"/>
              </a:srgbClr>
            </a:outerShdw>
          </a:effectLst>
        </p:spPr>
        <p:txBody>
          <a:bodyPr wrap="none" lIns="97967" tIns="48983" rIns="97967" bIns="48983" anchor="ctr"/>
          <a:lstStyle/>
          <a:p>
            <a:pPr algn="ctr" defTabSz="979290"/>
            <a:endParaRPr lang="en-US" sz="4500" b="1" dirty="0">
              <a:cs typeface="Arial" pitchFamily="34" charset="0"/>
            </a:endParaRPr>
          </a:p>
          <a:p>
            <a:pPr algn="ctr" defTabSz="979290"/>
            <a:endParaRPr lang="en-US" sz="4500" b="1" dirty="0">
              <a:cs typeface="Arial" pitchFamily="34" charset="0"/>
            </a:endParaRPr>
          </a:p>
        </p:txBody>
      </p:sp>
      <p:sp>
        <p:nvSpPr>
          <p:cNvPr id="11" name="TextBox 10">
            <a:extLst>
              <a:ext uri="{FF2B5EF4-FFF2-40B4-BE49-F238E27FC236}">
                <a16:creationId xmlns:a16="http://schemas.microsoft.com/office/drawing/2014/main" id="{A975577B-0C96-AFFE-0F1F-B16A711BD175}"/>
              </a:ext>
            </a:extLst>
          </p:cNvPr>
          <p:cNvSpPr txBox="1"/>
          <p:nvPr/>
        </p:nvSpPr>
        <p:spPr>
          <a:xfrm>
            <a:off x="146604" y="3514824"/>
            <a:ext cx="12005808" cy="2585323"/>
          </a:xfrm>
          <a:prstGeom prst="rect">
            <a:avLst/>
          </a:prstGeom>
          <a:noFill/>
        </p:spPr>
        <p:txBody>
          <a:bodyPr wrap="square">
            <a:spAutoFit/>
          </a:bodyPr>
          <a:lstStyle/>
          <a:p>
            <a:pPr algn="ctr"/>
            <a:r>
              <a:rPr lang="en-IN" sz="2400" b="1" dirty="0">
                <a:latin typeface="Times New Roman" panose="02020603050405020304" pitchFamily="18" charset="0"/>
                <a:cs typeface="Times New Roman" panose="02020603050405020304" pitchFamily="18" charset="0"/>
              </a:rPr>
              <a:t>By</a:t>
            </a:r>
          </a:p>
          <a:p>
            <a:pPr algn="ctr"/>
            <a:endParaRPr lang="en-IN" sz="2400" b="1" dirty="0">
              <a:latin typeface="Times New Roman" panose="02020603050405020304" pitchFamily="18" charset="0"/>
              <a:cs typeface="Times New Roman" panose="02020603050405020304" pitchFamily="18" charset="0"/>
            </a:endParaRPr>
          </a:p>
          <a:p>
            <a:pPr algn="ctr"/>
            <a:r>
              <a:rPr lang="en-IN" sz="2400" b="1" dirty="0">
                <a:solidFill>
                  <a:srgbClr val="7030A0"/>
                </a:solidFill>
                <a:latin typeface="Times New Roman" panose="02020603050405020304" pitchFamily="18" charset="0"/>
                <a:cs typeface="Times New Roman" panose="02020603050405020304" pitchFamily="18" charset="0"/>
              </a:rPr>
              <a:t>Col Aditya Chopra – R No PG/005/21-23</a:t>
            </a:r>
          </a:p>
          <a:p>
            <a:pPr algn="ctr"/>
            <a:endParaRPr lang="en-IN" sz="2400" b="1" dirty="0">
              <a:latin typeface="Times New Roman" panose="02020603050405020304" pitchFamily="18" charset="0"/>
              <a:cs typeface="Times New Roman" panose="02020603050405020304" pitchFamily="18" charset="0"/>
            </a:endParaRPr>
          </a:p>
          <a:p>
            <a:pPr algn="ctr"/>
            <a:r>
              <a:rPr lang="en-IN" sz="2400" b="1" dirty="0">
                <a:latin typeface="Times New Roman" panose="02020603050405020304" pitchFamily="18" charset="0"/>
                <a:cs typeface="Times New Roman" panose="02020603050405020304" pitchFamily="18" charset="0"/>
              </a:rPr>
              <a:t>			</a:t>
            </a:r>
          </a:p>
          <a:p>
            <a:pPr algn="ctr"/>
            <a:r>
              <a:rPr lang="en-IN" b="1" dirty="0">
                <a:latin typeface="Times New Roman" panose="02020603050405020304" pitchFamily="18" charset="0"/>
                <a:cs typeface="Times New Roman" panose="02020603050405020304" pitchFamily="18" charset="0"/>
              </a:rPr>
              <a:t>					</a:t>
            </a:r>
            <a:r>
              <a:rPr lang="en-IN" sz="2400" b="1" dirty="0">
                <a:solidFill>
                  <a:srgbClr val="C00000"/>
                </a:solidFill>
                <a:latin typeface="Times New Roman" panose="02020603050405020304" pitchFamily="18" charset="0"/>
                <a:cs typeface="Times New Roman" panose="02020603050405020304" pitchFamily="18" charset="0"/>
              </a:rPr>
              <a:t>Mentor- Dr Vinay Tripathi, IIHMR</a:t>
            </a:r>
            <a:endParaRPr lang="en-IN" b="1" dirty="0">
              <a:solidFill>
                <a:srgbClr val="C00000"/>
              </a:solidFill>
              <a:latin typeface="Times New Roman" panose="02020603050405020304" pitchFamily="18" charset="0"/>
              <a:cs typeface="Times New Roman" panose="02020603050405020304" pitchFamily="18" charset="0"/>
            </a:endParaRPr>
          </a:p>
          <a:p>
            <a:pPr algn="ctr"/>
            <a:endParaRPr lang="en-IN" dirty="0"/>
          </a:p>
        </p:txBody>
      </p:sp>
      <p:sp>
        <p:nvSpPr>
          <p:cNvPr id="2" name="Title 1">
            <a:extLst>
              <a:ext uri="{FF2B5EF4-FFF2-40B4-BE49-F238E27FC236}">
                <a16:creationId xmlns:a16="http://schemas.microsoft.com/office/drawing/2014/main" id="{1F2C4448-2769-33F1-B794-5B2D07B0D3CB}"/>
              </a:ext>
            </a:extLst>
          </p:cNvPr>
          <p:cNvSpPr>
            <a:spLocks noGrp="1"/>
          </p:cNvSpPr>
          <p:nvPr>
            <p:ph type="title"/>
          </p:nvPr>
        </p:nvSpPr>
        <p:spPr>
          <a:xfrm>
            <a:off x="-39588" y="-51789"/>
            <a:ext cx="12192000" cy="2974044"/>
          </a:xfrm>
          <a:solidFill>
            <a:srgbClr val="C00000"/>
          </a:solidFill>
        </p:spPr>
        <p:txBody>
          <a:bodyPr>
            <a:normAutofit fontScale="90000"/>
          </a:bodyPr>
          <a:lstStyle/>
          <a:p>
            <a:pPr algn="ctr" defTabSz="979290"/>
            <a:br>
              <a:rPr lang="en-US" sz="4400" b="1" u="sng" dirty="0">
                <a:solidFill>
                  <a:srgbClr val="FFFF00"/>
                </a:solidFill>
                <a:effectLst>
                  <a:outerShdw blurRad="50800" dist="50800" dir="5400000" algn="ctr" rotWithShape="0">
                    <a:schemeClr val="accent6">
                      <a:lumMod val="60000"/>
                      <a:lumOff val="40000"/>
                    </a:schemeClr>
                  </a:outerShdw>
                </a:effectLst>
                <a:latin typeface="Times New Roman" panose="02020603050405020304" pitchFamily="18" charset="0"/>
                <a:cs typeface="Times New Roman" panose="02020603050405020304" pitchFamily="18" charset="0"/>
              </a:rPr>
            </a:br>
            <a:r>
              <a:rPr lang="en-US" sz="4400" b="1" u="sng" dirty="0">
                <a:solidFill>
                  <a:srgbClr val="FFFF00"/>
                </a:solidFill>
                <a:effectLst>
                  <a:outerShdw blurRad="50800" dist="50800" dir="5400000" algn="ctr" rotWithShape="0">
                    <a:schemeClr val="accent6">
                      <a:lumMod val="60000"/>
                      <a:lumOff val="40000"/>
                    </a:schemeClr>
                  </a:outerShdw>
                </a:effectLst>
                <a:latin typeface="Times New Roman" panose="02020603050405020304" pitchFamily="18" charset="0"/>
                <a:cs typeface="Times New Roman" panose="02020603050405020304" pitchFamily="18" charset="0"/>
              </a:rPr>
              <a:t>PATIENT SATISFACTION :</a:t>
            </a:r>
            <a:br>
              <a:rPr lang="en-US" sz="4400" b="1" u="sng" dirty="0">
                <a:solidFill>
                  <a:srgbClr val="FFFF00"/>
                </a:solidFill>
                <a:effectLst>
                  <a:outerShdw blurRad="50800" dist="50800" dir="5400000" algn="ctr" rotWithShape="0">
                    <a:schemeClr val="accent6">
                      <a:lumMod val="60000"/>
                      <a:lumOff val="40000"/>
                    </a:schemeClr>
                  </a:outerShdw>
                </a:effectLst>
                <a:latin typeface="Times New Roman" panose="02020603050405020304" pitchFamily="18" charset="0"/>
                <a:cs typeface="Times New Roman" panose="02020603050405020304" pitchFamily="18" charset="0"/>
              </a:rPr>
            </a:br>
            <a:r>
              <a:rPr lang="en-US" sz="4400" b="1" u="sng" dirty="0">
                <a:solidFill>
                  <a:srgbClr val="FFFF00"/>
                </a:solidFill>
                <a:effectLst>
                  <a:outerShdw blurRad="50800" dist="50800" dir="5400000" algn="ctr" rotWithShape="0">
                    <a:schemeClr val="accent6">
                      <a:lumMod val="60000"/>
                      <a:lumOff val="40000"/>
                    </a:schemeClr>
                  </a:outerShdw>
                </a:effectLst>
                <a:latin typeface="Times New Roman" panose="02020603050405020304" pitchFamily="18" charset="0"/>
                <a:cs typeface="Times New Roman" panose="02020603050405020304" pitchFamily="18" charset="0"/>
              </a:rPr>
              <a:t>EX-SERVICEMEN CONTRIBUTORY </a:t>
            </a:r>
            <a:br>
              <a:rPr lang="en-US" sz="4400" b="1" u="sng" dirty="0">
                <a:solidFill>
                  <a:srgbClr val="FFFF00"/>
                </a:solidFill>
                <a:effectLst>
                  <a:outerShdw blurRad="50800" dist="50800" dir="5400000" algn="ctr" rotWithShape="0">
                    <a:schemeClr val="accent6">
                      <a:lumMod val="60000"/>
                      <a:lumOff val="40000"/>
                    </a:schemeClr>
                  </a:outerShdw>
                </a:effectLst>
                <a:latin typeface="Times New Roman" panose="02020603050405020304" pitchFamily="18" charset="0"/>
                <a:cs typeface="Times New Roman" panose="02020603050405020304" pitchFamily="18" charset="0"/>
              </a:rPr>
            </a:br>
            <a:r>
              <a:rPr lang="en-US" sz="4400" b="1" u="sng" dirty="0">
                <a:solidFill>
                  <a:srgbClr val="FFFF00"/>
                </a:solidFill>
                <a:effectLst>
                  <a:outerShdw blurRad="50800" dist="50800" dir="5400000" algn="ctr" rotWithShape="0">
                    <a:schemeClr val="accent6">
                      <a:lumMod val="60000"/>
                      <a:lumOff val="40000"/>
                    </a:schemeClr>
                  </a:outerShdw>
                </a:effectLst>
                <a:latin typeface="Times New Roman" panose="02020603050405020304" pitchFamily="18" charset="0"/>
                <a:cs typeface="Times New Roman" panose="02020603050405020304" pitchFamily="18" charset="0"/>
              </a:rPr>
              <a:t>HEALTH SCHEME (ECHS)</a:t>
            </a:r>
            <a:br>
              <a:rPr lang="en-US" sz="4400" b="1" u="sng" dirty="0">
                <a:solidFill>
                  <a:srgbClr val="FFFF00"/>
                </a:solidFill>
                <a:effectLst>
                  <a:outerShdw blurRad="50800" dist="50800" dir="5400000" algn="ctr" rotWithShape="0">
                    <a:schemeClr val="accent6">
                      <a:lumMod val="60000"/>
                      <a:lumOff val="40000"/>
                    </a:schemeClr>
                  </a:outerShdw>
                </a:effectLst>
                <a:latin typeface="Times New Roman" panose="02020603050405020304" pitchFamily="18" charset="0"/>
                <a:cs typeface="Times New Roman" panose="02020603050405020304" pitchFamily="18" charset="0"/>
              </a:rPr>
            </a:br>
            <a:endParaRPr lang="en-US" sz="4400" b="1" u="sng" dirty="0">
              <a:solidFill>
                <a:srgbClr val="FFFF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6CEF6D3-F7B0-538C-A8E4-9472863C4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88" y="46527"/>
            <a:ext cx="1857080" cy="874126"/>
          </a:xfrm>
          <a:prstGeom prst="rect">
            <a:avLst/>
          </a:prstGeom>
        </p:spPr>
      </p:pic>
      <p:pic>
        <p:nvPicPr>
          <p:cNvPr id="4" name="Picture 4" descr="2.png">
            <a:extLst>
              <a:ext uri="{FF2B5EF4-FFF2-40B4-BE49-F238E27FC236}">
                <a16:creationId xmlns:a16="http://schemas.microsoft.com/office/drawing/2014/main" id="{09D0FECA-0401-767B-4963-A09C983DD2C5}"/>
              </a:ext>
            </a:extLst>
          </p:cNvPr>
          <p:cNvPicPr>
            <a:picLocks noChangeAspect="1"/>
          </p:cNvPicPr>
          <p:nvPr/>
        </p:nvPicPr>
        <p:blipFill>
          <a:blip r:embed="rId4" cstate="print"/>
          <a:stretch>
            <a:fillRect/>
          </a:stretch>
        </p:blipFill>
        <p:spPr bwMode="auto">
          <a:xfrm>
            <a:off x="10952812" y="1833442"/>
            <a:ext cx="949444" cy="89669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04BC-538F-50CB-17EA-34A063555186}"/>
              </a:ext>
            </a:extLst>
          </p:cNvPr>
          <p:cNvSpPr>
            <a:spLocks noGrp="1"/>
          </p:cNvSpPr>
          <p:nvPr>
            <p:ph type="title"/>
          </p:nvPr>
        </p:nvSpPr>
        <p:spPr>
          <a:xfrm>
            <a:off x="0" y="12787"/>
            <a:ext cx="10515600" cy="1325563"/>
          </a:xfrm>
        </p:spPr>
        <p:txBody>
          <a:bodyPr/>
          <a:lstStyle/>
          <a:p>
            <a:pPr algn="ctr"/>
            <a:r>
              <a:rPr lang="en-IN" b="1" u="sng" dirty="0"/>
              <a:t>QUESTIONNAIRE</a:t>
            </a:r>
            <a:endParaRPr lang="en-IN" dirty="0"/>
          </a:p>
        </p:txBody>
      </p:sp>
      <p:sp>
        <p:nvSpPr>
          <p:cNvPr id="3" name="Content Placeholder 2">
            <a:extLst>
              <a:ext uri="{FF2B5EF4-FFF2-40B4-BE49-F238E27FC236}">
                <a16:creationId xmlns:a16="http://schemas.microsoft.com/office/drawing/2014/main" id="{E78CCFD7-74AA-1F3D-E9BC-7C75441C578A}"/>
              </a:ext>
            </a:extLst>
          </p:cNvPr>
          <p:cNvSpPr>
            <a:spLocks noGrp="1"/>
          </p:cNvSpPr>
          <p:nvPr>
            <p:ph idx="1"/>
          </p:nvPr>
        </p:nvSpPr>
        <p:spPr>
          <a:xfrm>
            <a:off x="251670" y="1825625"/>
            <a:ext cx="11102130" cy="4432562"/>
          </a:xfrm>
        </p:spPr>
        <p:txBody>
          <a:bodyPr>
            <a:noAutofit/>
          </a:bodyPr>
          <a:lstStyle/>
          <a:p>
            <a:pPr marL="0" indent="0">
              <a:buNone/>
            </a:pPr>
            <a:r>
              <a:rPr lang="en-US" sz="1800" b="1" dirty="0">
                <a:solidFill>
                  <a:srgbClr val="FF0000"/>
                </a:solidFill>
                <a:effectLst/>
                <a:latin typeface="Arial" panose="020B0604020202020204" pitchFamily="34" charset="0"/>
                <a:ea typeface="Times New Roman" panose="02020603050405020304" pitchFamily="18" charset="0"/>
              </a:rPr>
              <a:t>7.   I sometimes have to spend own money to buy medicines and get other diagnostic tests done at my cost  </a:t>
            </a:r>
            <a:endParaRPr lang="en-IN" sz="1800" dirty="0">
              <a:effectLst/>
              <a:latin typeface="Times New Roman" panose="02020603050405020304" pitchFamily="18" charset="0"/>
              <a:ea typeface="Times New Roman" panose="02020603050405020304" pitchFamily="18" charset="0"/>
            </a:endParaRPr>
          </a:p>
          <a:p>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202124"/>
                </a:solidFill>
                <a:effectLst/>
                <a:latin typeface="Arial" panose="020B0604020202020204" pitchFamily="34" charset="0"/>
                <a:ea typeface="Times New Roman" panose="02020603050405020304" pitchFamily="18" charset="0"/>
              </a:rPr>
              <a:t> 8.    I have easy access to the medical specialists I need</a:t>
            </a:r>
            <a:endParaRPr lang="en-IN" sz="1800" dirty="0">
              <a:effectLst/>
              <a:latin typeface="Times New Roman" panose="02020603050405020304" pitchFamily="18" charset="0"/>
              <a:ea typeface="Times New Roman" panose="02020603050405020304" pitchFamily="18" charset="0"/>
            </a:endParaRPr>
          </a:p>
          <a:p>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202124"/>
                </a:solidFill>
                <a:effectLst/>
                <a:latin typeface="Arial" panose="020B0604020202020204" pitchFamily="34" charset="0"/>
                <a:ea typeface="Times New Roman" panose="02020603050405020304" pitchFamily="18" charset="0"/>
              </a:rPr>
              <a:t> </a:t>
            </a:r>
            <a:r>
              <a:rPr lang="en-US" sz="1800" b="1" dirty="0">
                <a:solidFill>
                  <a:srgbClr val="FF0000"/>
                </a:solidFill>
                <a:effectLst/>
                <a:latin typeface="Arial" panose="020B0604020202020204" pitchFamily="34" charset="0"/>
                <a:ea typeface="Times New Roman" panose="02020603050405020304" pitchFamily="18" charset="0"/>
              </a:rPr>
              <a:t>9.   Where I get medical care, people have to wait too long for emergency treatment</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Arial" panose="020B0604020202020204" pitchFamily="34"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FF0000"/>
                </a:solidFill>
                <a:effectLst/>
                <a:latin typeface="Arial" panose="020B0604020202020204" pitchFamily="34" charset="0"/>
                <a:ea typeface="Times New Roman" panose="02020603050405020304" pitchFamily="18" charset="0"/>
              </a:rPr>
              <a:t>10.  Doctors act too business like and impersonal towards me</a:t>
            </a:r>
            <a:endParaRPr lang="en-IN" sz="1800" dirty="0">
              <a:effectLst/>
              <a:latin typeface="Times New Roman" panose="02020603050405020304" pitchFamily="18" charset="0"/>
              <a:ea typeface="Times New Roman" panose="02020603050405020304" pitchFamily="18" charset="0"/>
            </a:endParaRPr>
          </a:p>
          <a:p>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Arial" panose="020B0604020202020204" pitchFamily="34" charset="0"/>
                <a:ea typeface="Times New Roman" panose="02020603050405020304" pitchFamily="18" charset="0"/>
              </a:rPr>
              <a:t> </a:t>
            </a:r>
            <a:r>
              <a:rPr lang="en-US" sz="1800" b="1" dirty="0">
                <a:solidFill>
                  <a:srgbClr val="202124"/>
                </a:solidFill>
                <a:effectLst/>
                <a:latin typeface="Arial" panose="020B0604020202020204" pitchFamily="34" charset="0"/>
                <a:ea typeface="Times New Roman" panose="02020603050405020304" pitchFamily="18" charset="0"/>
              </a:rPr>
              <a:t>11.  My doctors treat me in a very friendly and courteous manner  </a:t>
            </a:r>
            <a:endParaRPr lang="en-IN" sz="1800" dirty="0">
              <a:effectLst/>
              <a:latin typeface="Times New Roman" panose="02020603050405020304" pitchFamily="18" charset="0"/>
              <a:ea typeface="Times New Roman" panose="02020603050405020304" pitchFamily="18" charset="0"/>
            </a:endParaRPr>
          </a:p>
          <a:p>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202124"/>
                </a:solidFill>
                <a:effectLst/>
                <a:latin typeface="Arial" panose="020B0604020202020204" pitchFamily="34" charset="0"/>
                <a:ea typeface="Times New Roman" panose="02020603050405020304" pitchFamily="18" charset="0"/>
              </a:rPr>
              <a:t> </a:t>
            </a:r>
            <a:r>
              <a:rPr lang="en-US" sz="1800" b="1" dirty="0">
                <a:solidFill>
                  <a:srgbClr val="FF0000"/>
                </a:solidFill>
                <a:effectLst/>
                <a:latin typeface="Arial" panose="020B0604020202020204" pitchFamily="34" charset="0"/>
                <a:ea typeface="Times New Roman" panose="02020603050405020304" pitchFamily="18" charset="0"/>
              </a:rPr>
              <a:t>12.     Those who provide my medical care sometimes hurry too much when they treat me</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Arial" panose="020B0604020202020204" pitchFamily="34"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endParaRPr lang="en-IN" sz="1400" dirty="0"/>
          </a:p>
        </p:txBody>
      </p:sp>
      <p:sp>
        <p:nvSpPr>
          <p:cNvPr id="4" name="Title 1">
            <a:extLst>
              <a:ext uri="{FF2B5EF4-FFF2-40B4-BE49-F238E27FC236}">
                <a16:creationId xmlns:a16="http://schemas.microsoft.com/office/drawing/2014/main" id="{D65DE150-870F-885D-347A-1E0A57B41898}"/>
              </a:ext>
            </a:extLst>
          </p:cNvPr>
          <p:cNvSpPr txBox="1">
            <a:spLocks/>
          </p:cNvSpPr>
          <p:nvPr/>
        </p:nvSpPr>
        <p:spPr>
          <a:xfrm>
            <a:off x="0" y="18255"/>
            <a:ext cx="12192000" cy="1325563"/>
          </a:xfrm>
          <a:prstGeom prst="rect">
            <a:avLst/>
          </a:prstGeom>
          <a:solidFill>
            <a:srgbClr val="C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u="sng" dirty="0">
                <a:solidFill>
                  <a:srgbClr val="FFFF00"/>
                </a:solidFill>
                <a:latin typeface="Times New Roman" panose="02020603050405020304" pitchFamily="18" charset="0"/>
                <a:cs typeface="Times New Roman" panose="02020603050405020304" pitchFamily="18" charset="0"/>
              </a:rPr>
              <a:t>QUESTIONNAIRE</a:t>
            </a:r>
          </a:p>
        </p:txBody>
      </p:sp>
      <p:pic>
        <p:nvPicPr>
          <p:cNvPr id="5" name="Picture 4">
            <a:extLst>
              <a:ext uri="{FF2B5EF4-FFF2-40B4-BE49-F238E27FC236}">
                <a16:creationId xmlns:a16="http://schemas.microsoft.com/office/drawing/2014/main" id="{B8BAFC06-B1FB-38E3-1A97-5A0782363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6" name="Picture 4" descr="2.png">
            <a:extLst>
              <a:ext uri="{FF2B5EF4-FFF2-40B4-BE49-F238E27FC236}">
                <a16:creationId xmlns:a16="http://schemas.microsoft.com/office/drawing/2014/main" id="{2C6AE46F-1614-3A78-8192-70662F406A1B}"/>
              </a:ext>
            </a:extLst>
          </p:cNvPr>
          <p:cNvPicPr>
            <a:picLocks noChangeAspect="1"/>
          </p:cNvPicPr>
          <p:nvPr/>
        </p:nvPicPr>
        <p:blipFill>
          <a:blip r:embed="rId3" cstate="print"/>
          <a:stretch>
            <a:fillRect/>
          </a:stretch>
        </p:blipFill>
        <p:spPr bwMode="auto">
          <a:xfrm>
            <a:off x="11167123" y="9427"/>
            <a:ext cx="949444" cy="896696"/>
          </a:xfrm>
          <a:prstGeom prst="rect">
            <a:avLst/>
          </a:prstGeom>
          <a:noFill/>
          <a:ln w="9525">
            <a:noFill/>
            <a:miter lim="800000"/>
            <a:headEnd/>
            <a:tailEnd/>
          </a:ln>
        </p:spPr>
      </p:pic>
    </p:spTree>
    <p:extLst>
      <p:ext uri="{BB962C8B-B14F-4D97-AF65-F5344CB8AC3E}">
        <p14:creationId xmlns:p14="http://schemas.microsoft.com/office/powerpoint/2010/main" val="90565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EE3A-ADD3-700E-1563-04B2F86F4B59}"/>
              </a:ext>
            </a:extLst>
          </p:cNvPr>
          <p:cNvSpPr>
            <a:spLocks noGrp="1"/>
          </p:cNvSpPr>
          <p:nvPr>
            <p:ph type="title"/>
          </p:nvPr>
        </p:nvSpPr>
        <p:spPr>
          <a:xfrm>
            <a:off x="620086" y="0"/>
            <a:ext cx="10515600" cy="1325563"/>
          </a:xfrm>
        </p:spPr>
        <p:txBody>
          <a:bodyPr/>
          <a:lstStyle/>
          <a:p>
            <a:pPr algn="ctr"/>
            <a:r>
              <a:rPr lang="en-IN" b="1" u="sng" dirty="0"/>
              <a:t>QUESTIONNAIRE</a:t>
            </a:r>
            <a:endParaRPr lang="en-IN" dirty="0"/>
          </a:p>
        </p:txBody>
      </p:sp>
      <p:sp>
        <p:nvSpPr>
          <p:cNvPr id="3" name="Content Placeholder 2">
            <a:extLst>
              <a:ext uri="{FF2B5EF4-FFF2-40B4-BE49-F238E27FC236}">
                <a16:creationId xmlns:a16="http://schemas.microsoft.com/office/drawing/2014/main" id="{11F4E60C-0AA5-2599-EAA0-810D3EE88A0B}"/>
              </a:ext>
            </a:extLst>
          </p:cNvPr>
          <p:cNvSpPr>
            <a:spLocks noGrp="1"/>
          </p:cNvSpPr>
          <p:nvPr>
            <p:ph idx="1"/>
          </p:nvPr>
        </p:nvSpPr>
        <p:spPr>
          <a:xfrm>
            <a:off x="218115" y="1825624"/>
            <a:ext cx="11135686" cy="4810067"/>
          </a:xfrm>
        </p:spPr>
        <p:txBody>
          <a:bodyPr>
            <a:normAutofit/>
          </a:bodyPr>
          <a:lstStyle/>
          <a:p>
            <a:pPr marL="0" indent="0">
              <a:buNone/>
            </a:pPr>
            <a:r>
              <a:rPr lang="en-US" sz="1800" b="1" dirty="0">
                <a:solidFill>
                  <a:srgbClr val="FF0000"/>
                </a:solidFill>
                <a:effectLst/>
                <a:latin typeface="Arial" panose="020B0604020202020204" pitchFamily="34" charset="0"/>
                <a:ea typeface="Times New Roman" panose="02020603050405020304" pitchFamily="18" charset="0"/>
              </a:rPr>
              <a:t>13.   Doctors sometimes ignore what I tell them</a:t>
            </a:r>
            <a:endParaRPr lang="en-IN" sz="1800" dirty="0">
              <a:effectLst/>
              <a:latin typeface="Times New Roman" panose="02020603050405020304" pitchFamily="18" charset="0"/>
              <a:ea typeface="Times New Roman" panose="02020603050405020304" pitchFamily="18" charset="0"/>
            </a:endParaRPr>
          </a:p>
          <a:p>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FF0000"/>
                </a:solidFill>
                <a:effectLst/>
                <a:latin typeface="Arial" panose="020B0604020202020204" pitchFamily="34" charset="0"/>
                <a:ea typeface="Times New Roman" panose="02020603050405020304" pitchFamily="18" charset="0"/>
              </a:rPr>
              <a:t>14.    I have some doubts about the ability of the doctors who treat me</a:t>
            </a:r>
            <a:endParaRPr lang="en-IN" sz="1800" dirty="0">
              <a:effectLst/>
              <a:latin typeface="Times New Roman" panose="02020603050405020304" pitchFamily="18" charset="0"/>
              <a:ea typeface="Times New Roman" panose="02020603050405020304" pitchFamily="18" charset="0"/>
            </a:endParaRPr>
          </a:p>
          <a:p>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202124"/>
                </a:solidFill>
                <a:effectLst/>
                <a:latin typeface="Arial" panose="020B0604020202020204" pitchFamily="34" charset="0"/>
                <a:ea typeface="Times New Roman" panose="02020603050405020304" pitchFamily="18" charset="0"/>
              </a:rPr>
              <a:t>15.   Doctors usually spend plenty of time with me</a:t>
            </a:r>
            <a:endParaRPr lang="en-IN" sz="1800" dirty="0">
              <a:effectLst/>
              <a:latin typeface="Times New Roman" panose="02020603050405020304" pitchFamily="18" charset="0"/>
              <a:ea typeface="Times New Roman" panose="02020603050405020304" pitchFamily="18" charset="0"/>
            </a:endParaRPr>
          </a:p>
          <a:p>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FF0000"/>
                </a:solidFill>
                <a:effectLst/>
                <a:latin typeface="Arial" panose="020B0604020202020204" pitchFamily="34" charset="0"/>
                <a:ea typeface="Times New Roman" panose="02020603050405020304" pitchFamily="18" charset="0"/>
              </a:rPr>
              <a:t>16.    I find it hard to get an appointment for the medical care right away</a:t>
            </a:r>
            <a:endParaRPr lang="en-IN" sz="1800" dirty="0">
              <a:effectLst/>
              <a:latin typeface="Times New Roman" panose="02020603050405020304" pitchFamily="18" charset="0"/>
              <a:ea typeface="Times New Roman" panose="02020603050405020304" pitchFamily="18" charset="0"/>
            </a:endParaRPr>
          </a:p>
          <a:p>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FF0000"/>
                </a:solidFill>
                <a:effectLst/>
                <a:latin typeface="Arial" panose="020B0604020202020204" pitchFamily="34" charset="0"/>
                <a:ea typeface="Times New Roman" panose="02020603050405020304" pitchFamily="18" charset="0"/>
              </a:rPr>
              <a:t>17.   I am dissatisfied with some things about the medical care I receive</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202124"/>
                </a:solidFill>
                <a:effectLst/>
                <a:latin typeface="Arial" panose="020B0604020202020204" pitchFamily="34"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202124"/>
                </a:solidFill>
                <a:effectLst/>
                <a:latin typeface="Arial" panose="020B0604020202020204" pitchFamily="34" charset="0"/>
                <a:ea typeface="Times New Roman" panose="02020603050405020304" pitchFamily="18" charset="0"/>
              </a:rPr>
              <a:t>18.  I am able to get medical care whenever I need it</a:t>
            </a:r>
            <a:endParaRPr lang="en-IN" sz="1800" dirty="0"/>
          </a:p>
        </p:txBody>
      </p:sp>
      <p:sp>
        <p:nvSpPr>
          <p:cNvPr id="5" name="Title 1">
            <a:extLst>
              <a:ext uri="{FF2B5EF4-FFF2-40B4-BE49-F238E27FC236}">
                <a16:creationId xmlns:a16="http://schemas.microsoft.com/office/drawing/2014/main" id="{C66875D4-2EA0-9BD9-6A15-B573E86A5F24}"/>
              </a:ext>
            </a:extLst>
          </p:cNvPr>
          <p:cNvSpPr txBox="1">
            <a:spLocks/>
          </p:cNvSpPr>
          <p:nvPr/>
        </p:nvSpPr>
        <p:spPr>
          <a:xfrm>
            <a:off x="0" y="18255"/>
            <a:ext cx="12192000" cy="1325563"/>
          </a:xfrm>
          <a:prstGeom prst="rect">
            <a:avLst/>
          </a:prstGeom>
          <a:solidFill>
            <a:srgbClr val="C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u="sng" dirty="0">
                <a:solidFill>
                  <a:srgbClr val="FFFF00"/>
                </a:solidFill>
                <a:latin typeface="Times New Roman" panose="02020603050405020304" pitchFamily="18" charset="0"/>
                <a:cs typeface="Times New Roman" panose="02020603050405020304" pitchFamily="18" charset="0"/>
              </a:rPr>
              <a:t>QUESTIONNAIRE</a:t>
            </a:r>
          </a:p>
        </p:txBody>
      </p:sp>
      <p:pic>
        <p:nvPicPr>
          <p:cNvPr id="6" name="Picture 4" descr="2.png">
            <a:extLst>
              <a:ext uri="{FF2B5EF4-FFF2-40B4-BE49-F238E27FC236}">
                <a16:creationId xmlns:a16="http://schemas.microsoft.com/office/drawing/2014/main" id="{52D41676-53D4-42FD-B07A-9BC82A379B39}"/>
              </a:ext>
            </a:extLst>
          </p:cNvPr>
          <p:cNvPicPr>
            <a:picLocks noChangeAspect="1"/>
          </p:cNvPicPr>
          <p:nvPr/>
        </p:nvPicPr>
        <p:blipFill>
          <a:blip r:embed="rId2" cstate="print"/>
          <a:stretch>
            <a:fillRect/>
          </a:stretch>
        </p:blipFill>
        <p:spPr bwMode="auto">
          <a:xfrm>
            <a:off x="11141583" y="214433"/>
            <a:ext cx="949444" cy="896696"/>
          </a:xfrm>
          <a:prstGeom prst="rect">
            <a:avLst/>
          </a:prstGeom>
          <a:noFill/>
          <a:ln w="9525">
            <a:noFill/>
            <a:miter lim="800000"/>
            <a:headEnd/>
            <a:tailEnd/>
          </a:ln>
        </p:spPr>
      </p:pic>
      <p:pic>
        <p:nvPicPr>
          <p:cNvPr id="7" name="Picture 6">
            <a:extLst>
              <a:ext uri="{FF2B5EF4-FFF2-40B4-BE49-F238E27FC236}">
                <a16:creationId xmlns:a16="http://schemas.microsoft.com/office/drawing/2014/main" id="{B36DCF2C-C8D1-1D28-0752-ECF77B048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extLst>
      <p:ext uri="{BB962C8B-B14F-4D97-AF65-F5344CB8AC3E}">
        <p14:creationId xmlns:p14="http://schemas.microsoft.com/office/powerpoint/2010/main" val="226870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D367CDF-8B3E-3F02-44A3-06576D935F27}"/>
              </a:ext>
            </a:extLst>
          </p:cNvPr>
          <p:cNvSpPr>
            <a:spLocks noGrp="1"/>
          </p:cNvSpPr>
          <p:nvPr>
            <p:ph type="title"/>
          </p:nvPr>
        </p:nvSpPr>
        <p:spPr>
          <a:xfrm>
            <a:off x="0" y="0"/>
            <a:ext cx="12259112" cy="1325563"/>
          </a:xfrm>
          <a:solidFill>
            <a:srgbClr val="C00000"/>
          </a:solidFill>
        </p:spPr>
        <p:txBody>
          <a:bodyPr/>
          <a:lstStyle/>
          <a:p>
            <a:pPr algn="ctr"/>
            <a:r>
              <a:rPr kumimoji="0" lang="en-US" altLang="en-US" sz="4400" b="1" i="0" u="sng" strike="noStrike" cap="none" normalizeH="0" baseline="0" dirty="0">
                <a:ln>
                  <a:noFill/>
                </a:ln>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Scoring System: Questionnaire </a:t>
            </a:r>
            <a:br>
              <a:rPr kumimoji="0" lang="en-US" altLang="en-US" sz="1200" b="0" i="0" u="none" strike="noStrike" cap="none" normalizeH="0" baseline="0" dirty="0">
                <a:ln>
                  <a:noFill/>
                </a:ln>
                <a:solidFill>
                  <a:schemeClr val="tx1"/>
                </a:solidFill>
                <a:effectLst/>
                <a:latin typeface="Arial" panose="020B0604020202020204" pitchFamily="34" charset="0"/>
              </a:rPr>
            </a:br>
            <a:endParaRPr lang="en-IN" dirty="0"/>
          </a:p>
        </p:txBody>
      </p:sp>
      <p:graphicFrame>
        <p:nvGraphicFramePr>
          <p:cNvPr id="4" name="Content Placeholder 3">
            <a:extLst>
              <a:ext uri="{FF2B5EF4-FFF2-40B4-BE49-F238E27FC236}">
                <a16:creationId xmlns:a16="http://schemas.microsoft.com/office/drawing/2014/main" id="{B90A5A58-6294-4075-EB69-BE889E3BEB7E}"/>
              </a:ext>
            </a:extLst>
          </p:cNvPr>
          <p:cNvGraphicFramePr>
            <a:graphicFrameLocks noGrp="1"/>
          </p:cNvGraphicFramePr>
          <p:nvPr>
            <p:ph sz="half" idx="1"/>
            <p:extLst>
              <p:ext uri="{D42A27DB-BD31-4B8C-83A1-F6EECF244321}">
                <p14:modId xmlns:p14="http://schemas.microsoft.com/office/powerpoint/2010/main" val="1419618943"/>
              </p:ext>
            </p:extLst>
          </p:nvPr>
        </p:nvGraphicFramePr>
        <p:xfrm>
          <a:off x="2320505" y="2141537"/>
          <a:ext cx="6305910" cy="4351338"/>
        </p:xfrm>
        <a:graphic>
          <a:graphicData uri="http://schemas.openxmlformats.org/drawingml/2006/table">
            <a:tbl>
              <a:tblPr firstRow="1" firstCol="1" bandRow="1">
                <a:tableStyleId>{5C22544A-7EE6-4342-B048-85BDC9FD1C3A}</a:tableStyleId>
              </a:tblPr>
              <a:tblGrid>
                <a:gridCol w="3148882">
                  <a:extLst>
                    <a:ext uri="{9D8B030D-6E8A-4147-A177-3AD203B41FA5}">
                      <a16:colId xmlns:a16="http://schemas.microsoft.com/office/drawing/2014/main" val="1587051444"/>
                    </a:ext>
                  </a:extLst>
                </a:gridCol>
                <a:gridCol w="1877593">
                  <a:extLst>
                    <a:ext uri="{9D8B030D-6E8A-4147-A177-3AD203B41FA5}">
                      <a16:colId xmlns:a16="http://schemas.microsoft.com/office/drawing/2014/main" val="3025631308"/>
                    </a:ext>
                  </a:extLst>
                </a:gridCol>
                <a:gridCol w="1279435">
                  <a:extLst>
                    <a:ext uri="{9D8B030D-6E8A-4147-A177-3AD203B41FA5}">
                      <a16:colId xmlns:a16="http://schemas.microsoft.com/office/drawing/2014/main" val="1243939032"/>
                    </a:ext>
                  </a:extLst>
                </a:gridCol>
              </a:tblGrid>
              <a:tr h="1396968">
                <a:tc>
                  <a:txBody>
                    <a:bodyPr/>
                    <a:lstStyle/>
                    <a:p>
                      <a:pPr marR="516255" algn="ctr">
                        <a:lnSpc>
                          <a:spcPct val="115000"/>
                        </a:lnSpc>
                        <a:spcBef>
                          <a:spcPts val="5"/>
                        </a:spcBef>
                        <a:spcAft>
                          <a:spcPts val="0"/>
                        </a:spcAft>
                      </a:pPr>
                      <a:r>
                        <a:rPr lang="en-US" sz="1800" u="sng" kern="100" dirty="0">
                          <a:effectLst/>
                        </a:rPr>
                        <a:t>Question Number</a:t>
                      </a:r>
                      <a:endParaRPr lang="en-IN"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C00000"/>
                    </a:solidFill>
                  </a:tcPr>
                </a:tc>
                <a:tc>
                  <a:txBody>
                    <a:bodyPr/>
                    <a:lstStyle/>
                    <a:p>
                      <a:pPr marR="516255" algn="ctr">
                        <a:lnSpc>
                          <a:spcPct val="115000"/>
                        </a:lnSpc>
                        <a:spcBef>
                          <a:spcPts val="5"/>
                        </a:spcBef>
                        <a:spcAft>
                          <a:spcPts val="0"/>
                        </a:spcAft>
                      </a:pPr>
                      <a:r>
                        <a:rPr lang="en-US" sz="1800" u="sng" kern="100" dirty="0">
                          <a:effectLst/>
                        </a:rPr>
                        <a:t>Response Number</a:t>
                      </a:r>
                      <a:endParaRPr lang="en-IN"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C00000"/>
                    </a:solidFill>
                  </a:tcPr>
                </a:tc>
                <a:tc>
                  <a:txBody>
                    <a:bodyPr/>
                    <a:lstStyle/>
                    <a:p>
                      <a:pPr marR="516255" algn="ctr">
                        <a:lnSpc>
                          <a:spcPct val="115000"/>
                        </a:lnSpc>
                        <a:spcBef>
                          <a:spcPts val="5"/>
                        </a:spcBef>
                        <a:spcAft>
                          <a:spcPts val="0"/>
                        </a:spcAft>
                      </a:pPr>
                      <a:r>
                        <a:rPr lang="en-US" sz="1800" u="sng" kern="100" dirty="0">
                          <a:effectLst/>
                        </a:rPr>
                        <a:t>Score Value</a:t>
                      </a:r>
                      <a:endParaRPr lang="en-IN"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solidFill>
                      <a:srgbClr val="C00000"/>
                    </a:solidFill>
                  </a:tcPr>
                </a:tc>
                <a:extLst>
                  <a:ext uri="{0D108BD9-81ED-4DB2-BD59-A6C34878D82A}">
                    <a16:rowId xmlns:a16="http://schemas.microsoft.com/office/drawing/2014/main" val="1015731373"/>
                  </a:ext>
                </a:extLst>
              </a:tr>
              <a:tr h="295437">
                <a:tc rowSpan="5">
                  <a:txBody>
                    <a:bodyPr/>
                    <a:lstStyle/>
                    <a:p>
                      <a:pPr marR="516255" algn="ctr">
                        <a:lnSpc>
                          <a:spcPct val="115000"/>
                        </a:lnSpc>
                        <a:spcBef>
                          <a:spcPts val="5"/>
                        </a:spcBef>
                        <a:spcAft>
                          <a:spcPts val="0"/>
                        </a:spcAft>
                      </a:pPr>
                      <a:r>
                        <a:rPr lang="en-US" sz="1600" kern="100" dirty="0">
                          <a:effectLst/>
                        </a:rPr>
                        <a:t> </a:t>
                      </a:r>
                      <a:endParaRPr lang="en-IN" sz="1200" kern="100" dirty="0">
                        <a:effectLst/>
                      </a:endParaRPr>
                    </a:p>
                    <a:p>
                      <a:pPr marR="516255" algn="ctr">
                        <a:lnSpc>
                          <a:spcPct val="115000"/>
                        </a:lnSpc>
                        <a:spcBef>
                          <a:spcPts val="5"/>
                        </a:spcBef>
                        <a:spcAft>
                          <a:spcPts val="0"/>
                        </a:spcAft>
                      </a:pPr>
                      <a:r>
                        <a:rPr lang="en-US" sz="1600" kern="100" dirty="0">
                          <a:effectLst/>
                        </a:rPr>
                        <a:t> </a:t>
                      </a:r>
                      <a:endParaRPr lang="en-IN" sz="1200" kern="100" dirty="0">
                        <a:effectLst/>
                      </a:endParaRPr>
                    </a:p>
                    <a:p>
                      <a:pPr marR="516255" algn="ctr">
                        <a:lnSpc>
                          <a:spcPct val="115000"/>
                        </a:lnSpc>
                        <a:spcBef>
                          <a:spcPts val="5"/>
                        </a:spcBef>
                        <a:spcAft>
                          <a:spcPts val="0"/>
                        </a:spcAft>
                      </a:pPr>
                      <a:r>
                        <a:rPr lang="en-US" sz="1600" kern="100" dirty="0">
                          <a:effectLst/>
                        </a:rPr>
                        <a:t>1,2,3,5,6,8,11,15,18</a:t>
                      </a:r>
                      <a:endParaRPr lang="en-IN"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dirty="0">
                          <a:effectLst/>
                        </a:rPr>
                        <a:t>1</a:t>
                      </a:r>
                      <a:endParaRPr lang="en-IN"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a:effectLst/>
                        </a:rPr>
                        <a:t>5</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383120156"/>
                  </a:ext>
                </a:extLst>
              </a:tr>
              <a:tr h="295437">
                <a:tc vMerge="1">
                  <a:txBody>
                    <a:bodyPr/>
                    <a:lstStyle/>
                    <a:p>
                      <a:endParaRPr lang="en-IN"/>
                    </a:p>
                  </a:txBody>
                  <a:tcPr/>
                </a:tc>
                <a:tc>
                  <a:txBody>
                    <a:bodyPr/>
                    <a:lstStyle/>
                    <a:p>
                      <a:pPr marR="516255" algn="ctr">
                        <a:lnSpc>
                          <a:spcPct val="115000"/>
                        </a:lnSpc>
                        <a:spcBef>
                          <a:spcPts val="5"/>
                        </a:spcBef>
                        <a:spcAft>
                          <a:spcPts val="0"/>
                        </a:spcAft>
                      </a:pPr>
                      <a:r>
                        <a:rPr lang="en-US" sz="1600" kern="100">
                          <a:effectLst/>
                        </a:rPr>
                        <a:t>2</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dirty="0">
                          <a:effectLst/>
                        </a:rPr>
                        <a:t>4</a:t>
                      </a:r>
                      <a:endParaRPr lang="en-IN"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727301276"/>
                  </a:ext>
                </a:extLst>
              </a:tr>
              <a:tr h="295437">
                <a:tc vMerge="1">
                  <a:txBody>
                    <a:bodyPr/>
                    <a:lstStyle/>
                    <a:p>
                      <a:endParaRPr lang="en-IN"/>
                    </a:p>
                  </a:txBody>
                  <a:tcPr/>
                </a:tc>
                <a:tc>
                  <a:txBody>
                    <a:bodyPr/>
                    <a:lstStyle/>
                    <a:p>
                      <a:pPr marR="516255" algn="ctr">
                        <a:lnSpc>
                          <a:spcPct val="115000"/>
                        </a:lnSpc>
                        <a:spcBef>
                          <a:spcPts val="5"/>
                        </a:spcBef>
                        <a:spcAft>
                          <a:spcPts val="0"/>
                        </a:spcAft>
                      </a:pPr>
                      <a:r>
                        <a:rPr lang="en-US" sz="1600" kern="100" dirty="0">
                          <a:effectLst/>
                        </a:rPr>
                        <a:t>3</a:t>
                      </a:r>
                      <a:endParaRPr lang="en-IN"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a:effectLst/>
                        </a:rPr>
                        <a:t>3</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480558029"/>
                  </a:ext>
                </a:extLst>
              </a:tr>
              <a:tr h="295437">
                <a:tc vMerge="1">
                  <a:txBody>
                    <a:bodyPr/>
                    <a:lstStyle/>
                    <a:p>
                      <a:endParaRPr lang="en-IN"/>
                    </a:p>
                  </a:txBody>
                  <a:tcPr/>
                </a:tc>
                <a:tc>
                  <a:txBody>
                    <a:bodyPr/>
                    <a:lstStyle/>
                    <a:p>
                      <a:pPr marR="516255" algn="ctr">
                        <a:lnSpc>
                          <a:spcPct val="115000"/>
                        </a:lnSpc>
                        <a:spcBef>
                          <a:spcPts val="5"/>
                        </a:spcBef>
                        <a:spcAft>
                          <a:spcPts val="0"/>
                        </a:spcAft>
                      </a:pPr>
                      <a:r>
                        <a:rPr lang="en-US" sz="1600" kern="100">
                          <a:effectLst/>
                        </a:rPr>
                        <a:t>4</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a:effectLst/>
                        </a:rPr>
                        <a:t>2</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873036438"/>
                  </a:ext>
                </a:extLst>
              </a:tr>
              <a:tr h="295437">
                <a:tc vMerge="1">
                  <a:txBody>
                    <a:bodyPr/>
                    <a:lstStyle/>
                    <a:p>
                      <a:endParaRPr lang="en-IN"/>
                    </a:p>
                  </a:txBody>
                  <a:tcPr/>
                </a:tc>
                <a:tc>
                  <a:txBody>
                    <a:bodyPr/>
                    <a:lstStyle/>
                    <a:p>
                      <a:pPr marR="516255" algn="ctr">
                        <a:lnSpc>
                          <a:spcPct val="115000"/>
                        </a:lnSpc>
                        <a:spcBef>
                          <a:spcPts val="5"/>
                        </a:spcBef>
                        <a:spcAft>
                          <a:spcPts val="0"/>
                        </a:spcAft>
                      </a:pPr>
                      <a:r>
                        <a:rPr lang="en-US" sz="1600" kern="100">
                          <a:effectLst/>
                        </a:rPr>
                        <a:t>5</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a:effectLst/>
                        </a:rPr>
                        <a:t>1</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985128068"/>
                  </a:ext>
                </a:extLst>
              </a:tr>
              <a:tr h="295437">
                <a:tc rowSpan="5">
                  <a:txBody>
                    <a:bodyPr/>
                    <a:lstStyle/>
                    <a:p>
                      <a:pPr marR="516255" algn="ctr">
                        <a:lnSpc>
                          <a:spcPct val="115000"/>
                        </a:lnSpc>
                        <a:spcBef>
                          <a:spcPts val="5"/>
                        </a:spcBef>
                        <a:spcAft>
                          <a:spcPts val="0"/>
                        </a:spcAft>
                      </a:pPr>
                      <a:r>
                        <a:rPr lang="en-US" sz="1600" kern="100" dirty="0">
                          <a:effectLst/>
                        </a:rPr>
                        <a:t> </a:t>
                      </a:r>
                      <a:endParaRPr lang="en-IN" sz="1200" kern="100" dirty="0">
                        <a:effectLst/>
                      </a:endParaRPr>
                    </a:p>
                    <a:p>
                      <a:pPr marR="516255" algn="ctr">
                        <a:lnSpc>
                          <a:spcPct val="115000"/>
                        </a:lnSpc>
                        <a:spcBef>
                          <a:spcPts val="5"/>
                        </a:spcBef>
                        <a:spcAft>
                          <a:spcPts val="0"/>
                        </a:spcAft>
                      </a:pPr>
                      <a:r>
                        <a:rPr lang="en-US" sz="1600" kern="100" dirty="0">
                          <a:effectLst/>
                        </a:rPr>
                        <a:t> </a:t>
                      </a:r>
                      <a:endParaRPr lang="en-IN" sz="1200" kern="100" dirty="0">
                        <a:effectLst/>
                      </a:endParaRPr>
                    </a:p>
                    <a:p>
                      <a:pPr marR="516255" algn="ctr">
                        <a:lnSpc>
                          <a:spcPct val="115000"/>
                        </a:lnSpc>
                        <a:spcBef>
                          <a:spcPts val="5"/>
                        </a:spcBef>
                        <a:spcAft>
                          <a:spcPts val="0"/>
                        </a:spcAft>
                      </a:pPr>
                      <a:r>
                        <a:rPr lang="en-US" sz="1600" kern="100" dirty="0">
                          <a:effectLst/>
                        </a:rPr>
                        <a:t>4,7,9,10,12,13,14,16, 17</a:t>
                      </a:r>
                      <a:endParaRPr lang="en-IN"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dirty="0">
                          <a:effectLst/>
                        </a:rPr>
                        <a:t>1</a:t>
                      </a:r>
                      <a:endParaRPr lang="en-IN"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dirty="0">
                          <a:effectLst/>
                        </a:rPr>
                        <a:t>1</a:t>
                      </a:r>
                      <a:endParaRPr lang="en-IN"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266327065"/>
                  </a:ext>
                </a:extLst>
              </a:tr>
              <a:tr h="295437">
                <a:tc vMerge="1">
                  <a:txBody>
                    <a:bodyPr/>
                    <a:lstStyle/>
                    <a:p>
                      <a:endParaRPr lang="en-IN"/>
                    </a:p>
                  </a:txBody>
                  <a:tcPr/>
                </a:tc>
                <a:tc>
                  <a:txBody>
                    <a:bodyPr/>
                    <a:lstStyle/>
                    <a:p>
                      <a:pPr marR="516255" algn="ctr">
                        <a:lnSpc>
                          <a:spcPct val="115000"/>
                        </a:lnSpc>
                        <a:spcBef>
                          <a:spcPts val="5"/>
                        </a:spcBef>
                        <a:spcAft>
                          <a:spcPts val="0"/>
                        </a:spcAft>
                      </a:pPr>
                      <a:r>
                        <a:rPr lang="en-US" sz="1600" kern="100">
                          <a:effectLst/>
                        </a:rPr>
                        <a:t>2</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a:effectLst/>
                        </a:rPr>
                        <a:t>2</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330530044"/>
                  </a:ext>
                </a:extLst>
              </a:tr>
              <a:tr h="295437">
                <a:tc vMerge="1">
                  <a:txBody>
                    <a:bodyPr/>
                    <a:lstStyle/>
                    <a:p>
                      <a:endParaRPr lang="en-IN"/>
                    </a:p>
                  </a:txBody>
                  <a:tcPr/>
                </a:tc>
                <a:tc>
                  <a:txBody>
                    <a:bodyPr/>
                    <a:lstStyle/>
                    <a:p>
                      <a:pPr marR="516255" algn="ctr">
                        <a:lnSpc>
                          <a:spcPct val="115000"/>
                        </a:lnSpc>
                        <a:spcBef>
                          <a:spcPts val="5"/>
                        </a:spcBef>
                        <a:spcAft>
                          <a:spcPts val="0"/>
                        </a:spcAft>
                      </a:pPr>
                      <a:r>
                        <a:rPr lang="en-US" sz="1600" kern="100">
                          <a:effectLst/>
                        </a:rPr>
                        <a:t>3</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a:effectLst/>
                        </a:rPr>
                        <a:t>3</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469333433"/>
                  </a:ext>
                </a:extLst>
              </a:tr>
              <a:tr h="295437">
                <a:tc vMerge="1">
                  <a:txBody>
                    <a:bodyPr/>
                    <a:lstStyle/>
                    <a:p>
                      <a:endParaRPr lang="en-IN"/>
                    </a:p>
                  </a:txBody>
                  <a:tcPr/>
                </a:tc>
                <a:tc>
                  <a:txBody>
                    <a:bodyPr/>
                    <a:lstStyle/>
                    <a:p>
                      <a:pPr marR="516255" algn="ctr">
                        <a:lnSpc>
                          <a:spcPct val="115000"/>
                        </a:lnSpc>
                        <a:spcBef>
                          <a:spcPts val="5"/>
                        </a:spcBef>
                        <a:spcAft>
                          <a:spcPts val="0"/>
                        </a:spcAft>
                      </a:pPr>
                      <a:r>
                        <a:rPr lang="en-US" sz="1600" kern="100">
                          <a:effectLst/>
                        </a:rPr>
                        <a:t>4</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a:effectLst/>
                        </a:rPr>
                        <a:t>4</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250634752"/>
                  </a:ext>
                </a:extLst>
              </a:tr>
              <a:tr h="295437">
                <a:tc vMerge="1">
                  <a:txBody>
                    <a:bodyPr/>
                    <a:lstStyle/>
                    <a:p>
                      <a:endParaRPr lang="en-IN"/>
                    </a:p>
                  </a:txBody>
                  <a:tcPr/>
                </a:tc>
                <a:tc>
                  <a:txBody>
                    <a:bodyPr/>
                    <a:lstStyle/>
                    <a:p>
                      <a:pPr marR="516255" algn="ctr">
                        <a:lnSpc>
                          <a:spcPct val="115000"/>
                        </a:lnSpc>
                        <a:spcBef>
                          <a:spcPts val="5"/>
                        </a:spcBef>
                        <a:spcAft>
                          <a:spcPts val="0"/>
                        </a:spcAft>
                      </a:pPr>
                      <a:r>
                        <a:rPr lang="en-US" sz="1600" kern="100">
                          <a:effectLst/>
                        </a:rPr>
                        <a:t>5</a:t>
                      </a:r>
                      <a:endParaRPr lang="en-IN" sz="12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tc>
                  <a:txBody>
                    <a:bodyPr/>
                    <a:lstStyle/>
                    <a:p>
                      <a:pPr marR="516255" algn="ctr">
                        <a:lnSpc>
                          <a:spcPct val="115000"/>
                        </a:lnSpc>
                        <a:spcBef>
                          <a:spcPts val="5"/>
                        </a:spcBef>
                        <a:spcAft>
                          <a:spcPts val="0"/>
                        </a:spcAft>
                      </a:pPr>
                      <a:r>
                        <a:rPr lang="en-US" sz="1600" kern="100" dirty="0">
                          <a:effectLst/>
                        </a:rPr>
                        <a:t>5</a:t>
                      </a:r>
                      <a:endParaRPr lang="en-IN" sz="12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54231917"/>
                  </a:ext>
                </a:extLst>
              </a:tr>
            </a:tbl>
          </a:graphicData>
        </a:graphic>
      </p:graphicFrame>
      <p:sp>
        <p:nvSpPr>
          <p:cNvPr id="5" name="Rectangle 1">
            <a:extLst>
              <a:ext uri="{FF2B5EF4-FFF2-40B4-BE49-F238E27FC236}">
                <a16:creationId xmlns:a16="http://schemas.microsoft.com/office/drawing/2014/main" id="{330A6200-A3B8-FA1F-F261-F3C8DDA67339}"/>
              </a:ext>
            </a:extLst>
          </p:cNvPr>
          <p:cNvSpPr>
            <a:spLocks noChangeArrowheads="1"/>
          </p:cNvSpPr>
          <p:nvPr/>
        </p:nvSpPr>
        <p:spPr bwMode="auto">
          <a:xfrm>
            <a:off x="3003259" y="-11545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09595CF0-4504-60F9-154E-943FBE0DA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8" name="Picture 4" descr="2.png">
            <a:extLst>
              <a:ext uri="{FF2B5EF4-FFF2-40B4-BE49-F238E27FC236}">
                <a16:creationId xmlns:a16="http://schemas.microsoft.com/office/drawing/2014/main" id="{B6F07DB7-047A-4274-DCC9-53F15CE7C7DD}"/>
              </a:ext>
            </a:extLst>
          </p:cNvPr>
          <p:cNvPicPr>
            <a:picLocks noChangeAspect="1"/>
          </p:cNvPicPr>
          <p:nvPr/>
        </p:nvPicPr>
        <p:blipFill>
          <a:blip r:embed="rId3" cstate="print"/>
          <a:stretch>
            <a:fillRect/>
          </a:stretch>
        </p:blipFill>
        <p:spPr bwMode="auto">
          <a:xfrm>
            <a:off x="11141583" y="214433"/>
            <a:ext cx="949444" cy="896696"/>
          </a:xfrm>
          <a:prstGeom prst="rect">
            <a:avLst/>
          </a:prstGeom>
          <a:noFill/>
          <a:ln w="9525">
            <a:noFill/>
            <a:miter lim="800000"/>
            <a:headEnd/>
            <a:tailEnd/>
          </a:ln>
        </p:spPr>
      </p:pic>
    </p:spTree>
    <p:extLst>
      <p:ext uri="{BB962C8B-B14F-4D97-AF65-F5344CB8AC3E}">
        <p14:creationId xmlns:p14="http://schemas.microsoft.com/office/powerpoint/2010/main" val="335654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78F547A-2665-B97E-7C1D-55148C878EF3}"/>
              </a:ext>
            </a:extLst>
          </p:cNvPr>
          <p:cNvGraphicFramePr/>
          <p:nvPr>
            <p:extLst>
              <p:ext uri="{D42A27DB-BD31-4B8C-83A1-F6EECF244321}">
                <p14:modId xmlns:p14="http://schemas.microsoft.com/office/powerpoint/2010/main" val="2905699193"/>
              </p:ext>
            </p:extLst>
          </p:nvPr>
        </p:nvGraphicFramePr>
        <p:xfrm>
          <a:off x="3180826" y="76549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4CC09B6-13B9-8F84-0B6F-20331B584AD3}"/>
              </a:ext>
            </a:extLst>
          </p:cNvPr>
          <p:cNvSpPr txBox="1"/>
          <p:nvPr/>
        </p:nvSpPr>
        <p:spPr>
          <a:xfrm>
            <a:off x="67113" y="3508695"/>
            <a:ext cx="11862032" cy="3273460"/>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Times New Roman" panose="02020603050405020304" pitchFamily="18" charset="0"/>
                <a:ea typeface="Helvetica Neue"/>
                <a:cs typeface="Helvetica Neue"/>
              </a:rPr>
              <a:t>The analysis of the age profile of the respondents shows that out of the 158 participants, participated in the survey. The age profile was from 40 years to 80 plus years with both male and female respondents. The respondents were from different strata of the Armed forces hierarchy with different educational backgrounds</a:t>
            </a:r>
            <a:endParaRPr lang="en-IN" sz="1200" dirty="0">
              <a:solidFill>
                <a:srgbClr val="000000"/>
              </a:solidFill>
              <a:effectLst/>
              <a:latin typeface="Helvetica Neue"/>
              <a:ea typeface="Helvetica Neue"/>
              <a:cs typeface="Helvetica Neue"/>
            </a:endParaRPr>
          </a:p>
          <a:p>
            <a:pPr algn="just">
              <a:lnSpc>
                <a:spcPct val="200000"/>
              </a:lnSpc>
            </a:pPr>
            <a:r>
              <a:rPr lang="en-US" b="1" u="sng" dirty="0">
                <a:solidFill>
                  <a:srgbClr val="000000"/>
                </a:solidFill>
                <a:effectLst/>
                <a:latin typeface="Times New Roman" panose="02020603050405020304" pitchFamily="18" charset="0"/>
                <a:ea typeface="Helvetica Neue"/>
                <a:cs typeface="Helvetica Neue"/>
              </a:rPr>
              <a:t>Interpretation</a:t>
            </a:r>
            <a:r>
              <a:rPr lang="en-US" sz="1400" dirty="0">
                <a:solidFill>
                  <a:srgbClr val="000000"/>
                </a:solidFill>
                <a:effectLst/>
                <a:latin typeface="Times New Roman" panose="02020603050405020304" pitchFamily="18" charset="0"/>
                <a:ea typeface="Helvetica Neue"/>
                <a:cs typeface="Helvetica Neue"/>
              </a:rPr>
              <a:t>.</a:t>
            </a:r>
            <a:endParaRPr lang="en-IN" sz="1200" dirty="0">
              <a:solidFill>
                <a:srgbClr val="000000"/>
              </a:solidFill>
              <a:effectLst/>
              <a:latin typeface="Helvetica Neue"/>
              <a:ea typeface="Helvetica Neue"/>
              <a:cs typeface="Helvetica Neue"/>
            </a:endParaRPr>
          </a:p>
          <a:p>
            <a:pPr algn="just">
              <a:lnSpc>
                <a:spcPct val="200000"/>
              </a:lnSpc>
            </a:pPr>
            <a:r>
              <a:rPr lang="en-US" sz="1400" dirty="0">
                <a:solidFill>
                  <a:srgbClr val="000000"/>
                </a:solidFill>
                <a:effectLst/>
                <a:latin typeface="Times New Roman" panose="02020603050405020304" pitchFamily="18" charset="0"/>
                <a:ea typeface="Helvetica Neue"/>
                <a:cs typeface="Helvetica Neue"/>
              </a:rPr>
              <a:t>It is important to consider this distribution when interpreting the results of the study, as the perspectives and experiences respondents may differ in the context of the effectiveness of the ECHS</a:t>
            </a:r>
            <a:r>
              <a:rPr lang="en-US" sz="1400">
                <a:solidFill>
                  <a:srgbClr val="000000"/>
                </a:solidFill>
                <a:effectLst/>
                <a:latin typeface="Times New Roman" panose="02020603050405020304" pitchFamily="18" charset="0"/>
                <a:ea typeface="Helvetica Neue"/>
                <a:cs typeface="Helvetica Neue"/>
              </a:rPr>
              <a:t>. </a:t>
            </a:r>
            <a:endParaRPr lang="en-IN" sz="1200" dirty="0">
              <a:solidFill>
                <a:srgbClr val="000000"/>
              </a:solidFill>
              <a:effectLst/>
              <a:latin typeface="Helvetica Neue"/>
              <a:ea typeface="Helvetica Neue"/>
              <a:cs typeface="Helvetica Neue"/>
            </a:endParaRPr>
          </a:p>
          <a:p>
            <a:pPr marL="555625" marR="516255" algn="ctr">
              <a:lnSpc>
                <a:spcPct val="115000"/>
              </a:lnSpc>
              <a:spcBef>
                <a:spcPts val="5"/>
              </a:spcBef>
              <a:spcAft>
                <a:spcPts val="0"/>
              </a:spcAft>
            </a:pPr>
            <a:r>
              <a:rPr lang="en-US" sz="2800" b="1" u="none" strike="noStrike" dirty="0">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067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E52F8-C9F5-DE77-7353-551CB92C14F3}"/>
              </a:ext>
            </a:extLst>
          </p:cNvPr>
          <p:cNvSpPr>
            <a:spLocks noGrp="1"/>
          </p:cNvSpPr>
          <p:nvPr>
            <p:ph type="ctrTitle"/>
          </p:nvPr>
        </p:nvSpPr>
        <p:spPr>
          <a:xfrm>
            <a:off x="1213608" y="2789754"/>
            <a:ext cx="9144000" cy="1278491"/>
          </a:xfrm>
          <a:solidFill>
            <a:srgbClr val="C00000"/>
          </a:solidFill>
        </p:spPr>
        <p:txBody>
          <a:bodyPr/>
          <a:lstStyle/>
          <a:p>
            <a:r>
              <a:rPr lang="en-IN" b="1" u="sng" dirty="0">
                <a:solidFill>
                  <a:srgbClr val="FFFF00"/>
                </a:solidFill>
              </a:rPr>
              <a:t>RESULTS</a:t>
            </a:r>
          </a:p>
        </p:txBody>
      </p:sp>
    </p:spTree>
    <p:extLst>
      <p:ext uri="{BB962C8B-B14F-4D97-AF65-F5344CB8AC3E}">
        <p14:creationId xmlns:p14="http://schemas.microsoft.com/office/powerpoint/2010/main" val="1857830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F2437A5-DE31-FE10-A9FD-F8A498143D9D}"/>
              </a:ext>
            </a:extLst>
          </p:cNvPr>
          <p:cNvGraphicFramePr>
            <a:graphicFrameLocks/>
          </p:cNvGraphicFramePr>
          <p:nvPr>
            <p:extLst>
              <p:ext uri="{D42A27DB-BD31-4B8C-83A1-F6EECF244321}">
                <p14:modId xmlns:p14="http://schemas.microsoft.com/office/powerpoint/2010/main" val="3528226932"/>
              </p:ext>
            </p:extLst>
          </p:nvPr>
        </p:nvGraphicFramePr>
        <p:xfrm>
          <a:off x="67112" y="542863"/>
          <a:ext cx="5521354" cy="302632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773AF42-F09A-1015-C3BE-F0E277F0D623}"/>
              </a:ext>
            </a:extLst>
          </p:cNvPr>
          <p:cNvSpPr txBox="1"/>
          <p:nvPr/>
        </p:nvSpPr>
        <p:spPr>
          <a:xfrm>
            <a:off x="161487" y="163396"/>
            <a:ext cx="8730843" cy="369332"/>
          </a:xfrm>
          <a:prstGeom prst="rect">
            <a:avLst/>
          </a:prstGeom>
          <a:noFill/>
        </p:spPr>
        <p:txBody>
          <a:bodyPr wrap="square">
            <a:spAutoFit/>
          </a:bodyPr>
          <a:lstStyle/>
          <a:p>
            <a:r>
              <a:rPr lang="en-US" sz="1800" b="1" i="0" u="none" strike="noStrike" dirty="0">
                <a:solidFill>
                  <a:srgbClr val="000000"/>
                </a:solidFill>
                <a:effectLst/>
                <a:latin typeface="Calibri" panose="020F0502020204030204" pitchFamily="34" charset="0"/>
              </a:rPr>
              <a:t>1. Doctors are good about explaining the reasons for the medical tests</a:t>
            </a:r>
            <a:r>
              <a:rPr lang="en-US" dirty="0"/>
              <a:t> </a:t>
            </a:r>
            <a:endParaRPr lang="en-IN" dirty="0"/>
          </a:p>
        </p:txBody>
      </p:sp>
      <p:sp>
        <p:nvSpPr>
          <p:cNvPr id="9" name="TextBox 8">
            <a:extLst>
              <a:ext uri="{FF2B5EF4-FFF2-40B4-BE49-F238E27FC236}">
                <a16:creationId xmlns:a16="http://schemas.microsoft.com/office/drawing/2014/main" id="{A511C070-17C5-F239-3A89-9A75C47B56CF}"/>
              </a:ext>
            </a:extLst>
          </p:cNvPr>
          <p:cNvSpPr txBox="1"/>
          <p:nvPr/>
        </p:nvSpPr>
        <p:spPr>
          <a:xfrm>
            <a:off x="8984608" y="68793"/>
            <a:ext cx="2934050" cy="15081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3.40	</a:t>
            </a:r>
          </a:p>
          <a:p>
            <a:pPr marR="600" algn="r"/>
            <a:r>
              <a:rPr lang="en-IN" sz="1800" b="0" i="0" u="none" strike="noStrike" baseline="0" dirty="0">
                <a:solidFill>
                  <a:srgbClr val="000000"/>
                </a:solidFill>
                <a:latin typeface="Arial" panose="020B0604020202020204" pitchFamily="34" charset="0"/>
              </a:rPr>
              <a:t>Std. Deviation	1.094	</a:t>
            </a:r>
          </a:p>
        </p:txBody>
      </p:sp>
      <p:sp>
        <p:nvSpPr>
          <p:cNvPr id="10" name="TextBox 9">
            <a:extLst>
              <a:ext uri="{FF2B5EF4-FFF2-40B4-BE49-F238E27FC236}">
                <a16:creationId xmlns:a16="http://schemas.microsoft.com/office/drawing/2014/main" id="{A85D5EFE-08DC-CFF5-1399-0708C309BDE9}"/>
              </a:ext>
            </a:extLst>
          </p:cNvPr>
          <p:cNvSpPr txBox="1"/>
          <p:nvPr/>
        </p:nvSpPr>
        <p:spPr>
          <a:xfrm>
            <a:off x="0" y="3732892"/>
            <a:ext cx="12054980" cy="2334485"/>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1400" dirty="0">
                <a:solidFill>
                  <a:srgbClr val="000000"/>
                </a:solidFill>
                <a:effectLst/>
                <a:latin typeface="Times New Roman" panose="02020603050405020304" pitchFamily="18" charset="0"/>
                <a:ea typeface="Helvetica Neue"/>
                <a:cs typeface="Helvetica Neue"/>
              </a:rPr>
              <a:t> The analysis suggests that approximately 58% ( 91) of the participants agree that doctors are good in explaining the reasons for the medical tests whereas 22% of participants feel that they are not informed about the reasons for the medical tests. </a:t>
            </a:r>
          </a:p>
          <a:p>
            <a:pPr marR="516255">
              <a:lnSpc>
                <a:spcPct val="115000"/>
              </a:lnSpc>
              <a:spcBef>
                <a:spcPts val="5"/>
              </a:spcBef>
              <a:spcAft>
                <a:spcPts val="0"/>
              </a:spcAft>
            </a:pPr>
            <a:endParaRPr lang="en-US" sz="1400" dirty="0">
              <a:solidFill>
                <a:srgbClr val="000000"/>
              </a:solidFill>
              <a:effectLst/>
              <a:latin typeface="Times New Roman" panose="02020603050405020304" pitchFamily="18" charset="0"/>
              <a:ea typeface="Helvetica Neue"/>
              <a:cs typeface="Helvetica Neue"/>
            </a:endParaRPr>
          </a:p>
          <a:p>
            <a:pPr marR="516255">
              <a:lnSpc>
                <a:spcPct val="115000"/>
              </a:lnSpc>
              <a:spcBef>
                <a:spcPts val="5"/>
              </a:spcBef>
              <a:spcAft>
                <a:spcPts val="0"/>
              </a:spcAft>
            </a:pPr>
            <a:r>
              <a:rPr lang="en-US" b="1" u="sng" dirty="0">
                <a:solidFill>
                  <a:srgbClr val="000000"/>
                </a:solidFill>
                <a:effectLst/>
                <a:latin typeface="Times New Roman" panose="02020603050405020304" pitchFamily="18" charset="0"/>
                <a:ea typeface="Helvetica Neue"/>
                <a:cs typeface="Helvetica Neue"/>
              </a:rPr>
              <a:t>Interpretation</a:t>
            </a:r>
            <a:r>
              <a:rPr lang="en-US" sz="1400" dirty="0">
                <a:solidFill>
                  <a:srgbClr val="000000"/>
                </a:solidFill>
                <a:effectLst/>
                <a:latin typeface="Times New Roman" panose="02020603050405020304" pitchFamily="18" charset="0"/>
                <a:ea typeface="Helvetica Neue"/>
                <a:cs typeface="Helvetica Neue"/>
              </a:rPr>
              <a:t>.</a:t>
            </a:r>
            <a:endParaRPr lang="en-IN" sz="1200" dirty="0">
              <a:solidFill>
                <a:srgbClr val="000000"/>
              </a:solidFill>
              <a:effectLst/>
              <a:latin typeface="Helvetica Neue"/>
              <a:ea typeface="Helvetica Neue"/>
              <a:cs typeface="Helvetica Neue"/>
            </a:endParaRPr>
          </a:p>
          <a:p>
            <a:pPr algn="just"/>
            <a:r>
              <a:rPr lang="en-US" sz="1400" b="1" i="0" dirty="0">
                <a:solidFill>
                  <a:srgbClr val="212121"/>
                </a:solidFill>
                <a:effectLst/>
              </a:rPr>
              <a:t>Effective doctor-patient communication is a central clinical function in building a therapeutic doctor-patient relationship, which is the heart and</a:t>
            </a:r>
          </a:p>
          <a:p>
            <a:pPr algn="just"/>
            <a:r>
              <a:rPr lang="en-US" sz="1400" b="1" i="0" dirty="0">
                <a:solidFill>
                  <a:srgbClr val="212121"/>
                </a:solidFill>
                <a:effectLst/>
              </a:rPr>
              <a:t> art of medicine. This is important in the delivery of high-quality health care. Much patient dissatisfaction and many complaints are due to breakdown in the doctor-patient relationship</a:t>
            </a:r>
            <a:r>
              <a:rPr lang="en-US" sz="1400" b="0" i="0" dirty="0">
                <a:solidFill>
                  <a:srgbClr val="212121"/>
                </a:solidFill>
                <a:effectLst/>
              </a:rPr>
              <a:t>. </a:t>
            </a:r>
            <a:r>
              <a:rPr lang="en-US" sz="1400" b="1" i="0" dirty="0">
                <a:solidFill>
                  <a:srgbClr val="212121"/>
                </a:solidFill>
                <a:effectLst/>
              </a:rPr>
              <a:t>Also brings to the forefront the competence of the doctors employed also.</a:t>
            </a:r>
            <a:r>
              <a:rPr lang="en-US" sz="2800" b="1" u="none" strike="noStrike" dirty="0">
                <a:effectLst/>
                <a:ea typeface="Times New Roman" panose="02020603050405020304" pitchFamily="18" charset="0"/>
              </a:rPr>
              <a:t> </a:t>
            </a:r>
            <a:endParaRPr lang="en-IN" sz="1800" b="1" dirty="0">
              <a:effectLst/>
              <a:ea typeface="Times New Roman" panose="02020603050405020304" pitchFamily="18" charset="0"/>
            </a:endParaRPr>
          </a:p>
        </p:txBody>
      </p:sp>
      <p:graphicFrame>
        <p:nvGraphicFramePr>
          <p:cNvPr id="3" name="Table 2">
            <a:extLst>
              <a:ext uri="{FF2B5EF4-FFF2-40B4-BE49-F238E27FC236}">
                <a16:creationId xmlns:a16="http://schemas.microsoft.com/office/drawing/2014/main" id="{9318908A-0C9E-28CF-D884-95A0FB6882BE}"/>
              </a:ext>
            </a:extLst>
          </p:cNvPr>
          <p:cNvGraphicFramePr>
            <a:graphicFrameLocks noGrp="1"/>
          </p:cNvGraphicFramePr>
          <p:nvPr>
            <p:extLst>
              <p:ext uri="{D42A27DB-BD31-4B8C-83A1-F6EECF244321}">
                <p14:modId xmlns:p14="http://schemas.microsoft.com/office/powerpoint/2010/main" val="2914622332"/>
              </p:ext>
            </p:extLst>
          </p:nvPr>
        </p:nvGraphicFramePr>
        <p:xfrm>
          <a:off x="8984607" y="1976252"/>
          <a:ext cx="2834257" cy="1104900"/>
        </p:xfrm>
        <a:graphic>
          <a:graphicData uri="http://schemas.openxmlformats.org/drawingml/2006/table">
            <a:tbl>
              <a:tblPr>
                <a:tableStyleId>{5C22544A-7EE6-4342-B048-85BDC9FD1C3A}</a:tableStyleId>
              </a:tblPr>
              <a:tblGrid>
                <a:gridCol w="1702967">
                  <a:extLst>
                    <a:ext uri="{9D8B030D-6E8A-4147-A177-3AD203B41FA5}">
                      <a16:colId xmlns:a16="http://schemas.microsoft.com/office/drawing/2014/main" val="397261822"/>
                    </a:ext>
                  </a:extLst>
                </a:gridCol>
                <a:gridCol w="1131290">
                  <a:extLst>
                    <a:ext uri="{9D8B030D-6E8A-4147-A177-3AD203B41FA5}">
                      <a16:colId xmlns:a16="http://schemas.microsoft.com/office/drawing/2014/main" val="4049974549"/>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tc>
                  <a:txBody>
                    <a:bodyPr/>
                    <a:lstStyle/>
                    <a:p>
                      <a:pPr algn="r" fontAlgn="b"/>
                      <a:r>
                        <a:rPr lang="en-IN" sz="1400" b="1" u="none" strike="noStrike" dirty="0">
                          <a:effectLst/>
                        </a:rPr>
                        <a:t>73</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extLst>
                  <a:ext uri="{0D108BD9-81ED-4DB2-BD59-A6C34878D82A}">
                    <a16:rowId xmlns:a16="http://schemas.microsoft.com/office/drawing/2014/main" val="4285426763"/>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tc>
                  <a:txBody>
                    <a:bodyPr/>
                    <a:lstStyle/>
                    <a:p>
                      <a:pPr algn="r" fontAlgn="b"/>
                      <a:r>
                        <a:rPr lang="en-IN" sz="1400" b="1" u="none" strike="noStrike">
                          <a:effectLst/>
                        </a:rPr>
                        <a:t>25</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extLst>
                  <a:ext uri="{0D108BD9-81ED-4DB2-BD59-A6C34878D82A}">
                    <a16:rowId xmlns:a16="http://schemas.microsoft.com/office/drawing/2014/main" val="3861696487"/>
                  </a:ext>
                </a:extLst>
              </a:tr>
              <a:tr h="182880">
                <a:tc>
                  <a:txBody>
                    <a:bodyPr/>
                    <a:lstStyle/>
                    <a:p>
                      <a:pPr algn="l" fontAlgn="b"/>
                      <a:r>
                        <a:rPr lang="en-IN" sz="1400" b="1" u="none" strike="noStrike" dirty="0">
                          <a:effectLst/>
                        </a:rPr>
                        <a:t>Neutral</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tc>
                  <a:txBody>
                    <a:bodyPr/>
                    <a:lstStyle/>
                    <a:p>
                      <a:pPr algn="r" fontAlgn="b"/>
                      <a:r>
                        <a:rPr lang="en-IN" sz="1400" b="1" u="none" strike="noStrike">
                          <a:effectLst/>
                        </a:rPr>
                        <a:t>32</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extLst>
                  <a:ext uri="{0D108BD9-81ED-4DB2-BD59-A6C34878D82A}">
                    <a16:rowId xmlns:a16="http://schemas.microsoft.com/office/drawing/2014/main" val="858159510"/>
                  </a:ext>
                </a:extLst>
              </a:tr>
              <a:tr h="182880">
                <a:tc>
                  <a:txBody>
                    <a:bodyPr/>
                    <a:lstStyle/>
                    <a:p>
                      <a:pPr algn="l" fontAlgn="b"/>
                      <a:r>
                        <a:rPr lang="en-IN" sz="1400" b="1" u="none" strike="noStrike" dirty="0">
                          <a:effectLst/>
                        </a:rPr>
                        <a:t>Strongly 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tc>
                  <a:txBody>
                    <a:bodyPr/>
                    <a:lstStyle/>
                    <a:p>
                      <a:pPr algn="r" fontAlgn="b"/>
                      <a:r>
                        <a:rPr lang="en-IN" sz="1400" b="1" u="none" strike="noStrike">
                          <a:effectLst/>
                        </a:rPr>
                        <a:t>18</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extLst>
                  <a:ext uri="{0D108BD9-81ED-4DB2-BD59-A6C34878D82A}">
                    <a16:rowId xmlns:a16="http://schemas.microsoft.com/office/drawing/2014/main" val="3261253271"/>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tc>
                  <a:txBody>
                    <a:bodyPr/>
                    <a:lstStyle/>
                    <a:p>
                      <a:pPr algn="r" fontAlgn="b"/>
                      <a:r>
                        <a:rPr lang="en-IN" sz="1400" b="1" u="none" strike="noStrike" dirty="0">
                          <a:effectLst/>
                        </a:rPr>
                        <a:t>10</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extLst>
                  <a:ext uri="{0D108BD9-81ED-4DB2-BD59-A6C34878D82A}">
                    <a16:rowId xmlns:a16="http://schemas.microsoft.com/office/drawing/2014/main" val="3071983543"/>
                  </a:ext>
                </a:extLst>
              </a:tr>
            </a:tbl>
          </a:graphicData>
        </a:graphic>
      </p:graphicFrame>
    </p:spTree>
    <p:extLst>
      <p:ext uri="{BB962C8B-B14F-4D97-AF65-F5344CB8AC3E}">
        <p14:creationId xmlns:p14="http://schemas.microsoft.com/office/powerpoint/2010/main" val="262907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Forms response chart. Question title: 2.  I think that my doctor's clinic has everything needed to provide me medical care  . Number of responses: 158 responses.">
            <a:extLst>
              <a:ext uri="{FF2B5EF4-FFF2-40B4-BE49-F238E27FC236}">
                <a16:creationId xmlns:a16="http://schemas.microsoft.com/office/drawing/2014/main" id="{B100306D-87E7-10ED-185C-EB07F3DD0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13" y="238622"/>
            <a:ext cx="6753138" cy="31903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47649E-9847-A551-A2DA-1E87667963B0}"/>
              </a:ext>
            </a:extLst>
          </p:cNvPr>
          <p:cNvSpPr txBox="1"/>
          <p:nvPr/>
        </p:nvSpPr>
        <p:spPr>
          <a:xfrm>
            <a:off x="9051720" y="265925"/>
            <a:ext cx="2934050" cy="15081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3.01	</a:t>
            </a:r>
          </a:p>
          <a:p>
            <a:pPr marR="600" algn="r"/>
            <a:r>
              <a:rPr lang="en-IN" sz="1800" b="0" i="0" u="none" strike="noStrike" baseline="0" dirty="0">
                <a:solidFill>
                  <a:srgbClr val="000000"/>
                </a:solidFill>
                <a:latin typeface="Arial" panose="020B0604020202020204" pitchFamily="34" charset="0"/>
              </a:rPr>
              <a:t>Std. Deviation	1.064	</a:t>
            </a:r>
          </a:p>
        </p:txBody>
      </p:sp>
      <p:sp>
        <p:nvSpPr>
          <p:cNvPr id="5" name="TextBox 4">
            <a:extLst>
              <a:ext uri="{FF2B5EF4-FFF2-40B4-BE49-F238E27FC236}">
                <a16:creationId xmlns:a16="http://schemas.microsoft.com/office/drawing/2014/main" id="{7AD625B5-F37D-F024-C469-81B2A69F20BB}"/>
              </a:ext>
            </a:extLst>
          </p:cNvPr>
          <p:cNvSpPr txBox="1"/>
          <p:nvPr/>
        </p:nvSpPr>
        <p:spPr>
          <a:xfrm>
            <a:off x="67112" y="3508695"/>
            <a:ext cx="12124887" cy="137601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u="none" strike="noStrike" dirty="0">
                <a:solidFill>
                  <a:srgbClr val="000000"/>
                </a:solidFill>
                <a:latin typeface="Times New Roman" panose="02020603050405020304" pitchFamily="18" charset="0"/>
                <a:ea typeface="Times New Roman" panose="02020603050405020304" pitchFamily="18" charset="0"/>
              </a:rPr>
              <a:t>Only</a:t>
            </a:r>
            <a:r>
              <a:rPr lang="en-US" sz="1400" dirty="0">
                <a:solidFill>
                  <a:srgbClr val="000000"/>
                </a:solidFill>
                <a:effectLst/>
                <a:latin typeface="Times New Roman" panose="02020603050405020304" pitchFamily="18" charset="0"/>
                <a:ea typeface="Helvetica Neue"/>
                <a:cs typeface="Helvetica Neue"/>
              </a:rPr>
              <a:t> 6 % of the respondents strongly feel that the facilities in the polyclinic are adequate whereas 36 % feel otherwise, 32% are not sure and are in a dilemma.</a:t>
            </a:r>
            <a:endParaRPr lang="en-IN" sz="1200" dirty="0">
              <a:solidFill>
                <a:srgbClr val="000000"/>
              </a:solidFill>
              <a:effectLst/>
              <a:latin typeface="Helvetica Neue"/>
              <a:ea typeface="Helvetica Neue"/>
              <a:cs typeface="Helvetica Neue"/>
            </a:endParaRPr>
          </a:p>
          <a:p>
            <a:pPr algn="just">
              <a:lnSpc>
                <a:spcPct val="200000"/>
              </a:lnSpc>
            </a:pPr>
            <a:endParaRPr lang="en-IN"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F13AA4F-CBC0-8ACE-0EC7-5DA5C238D35B}"/>
              </a:ext>
            </a:extLst>
          </p:cNvPr>
          <p:cNvSpPr txBox="1"/>
          <p:nvPr/>
        </p:nvSpPr>
        <p:spPr>
          <a:xfrm>
            <a:off x="-67112" y="5163665"/>
            <a:ext cx="12192000" cy="1284647"/>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r>
              <a:rPr lang="en-US" sz="1800" dirty="0">
                <a:solidFill>
                  <a:srgbClr val="000000"/>
                </a:solidFill>
                <a:effectLst/>
                <a:latin typeface="Times New Roman" panose="02020603050405020304" pitchFamily="18" charset="0"/>
                <a:ea typeface="Helvetica Neue"/>
                <a:cs typeface="Helvetica Neue"/>
              </a:rPr>
              <a:t>.</a:t>
            </a:r>
            <a:endParaRPr lang="en-IN" sz="1600" dirty="0">
              <a:solidFill>
                <a:srgbClr val="000000"/>
              </a:solidFill>
              <a:effectLst/>
              <a:latin typeface="Helvetica Neue"/>
              <a:ea typeface="Helvetica Neue"/>
              <a:cs typeface="Helvetica Neue"/>
            </a:endParaRPr>
          </a:p>
          <a:p>
            <a:pPr algn="just"/>
            <a:r>
              <a:rPr lang="en-IN" sz="1800" dirty="0">
                <a:solidFill>
                  <a:srgbClr val="000000"/>
                </a:solidFill>
                <a:effectLst/>
                <a:latin typeface="Times New Roman" panose="02020603050405020304" pitchFamily="18" charset="0"/>
                <a:ea typeface="Helvetica Neue"/>
                <a:cs typeface="Helvetica Neue"/>
              </a:rPr>
              <a:t>There is an urgent need to upgrade the facilities at ECHS , Polyclinic</a:t>
            </a:r>
            <a:endParaRPr lang="en-IN" sz="1600" dirty="0">
              <a:solidFill>
                <a:srgbClr val="000000"/>
              </a:solidFill>
              <a:effectLst/>
              <a:latin typeface="Helvetica Neue"/>
              <a:ea typeface="Helvetica Neue"/>
              <a:cs typeface="Helvetica Neue"/>
            </a:endParaRPr>
          </a:p>
          <a:p>
            <a:pPr marL="555625" marR="516255" algn="ctr">
              <a:lnSpc>
                <a:spcPct val="115000"/>
              </a:lnSpc>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endParaRPr lang="en-IN" dirty="0"/>
          </a:p>
        </p:txBody>
      </p:sp>
      <p:graphicFrame>
        <p:nvGraphicFramePr>
          <p:cNvPr id="6" name="Table 5">
            <a:extLst>
              <a:ext uri="{FF2B5EF4-FFF2-40B4-BE49-F238E27FC236}">
                <a16:creationId xmlns:a16="http://schemas.microsoft.com/office/drawing/2014/main" id="{FACAA5B3-B15E-C568-1491-56D9F6CDEFAF}"/>
              </a:ext>
            </a:extLst>
          </p:cNvPr>
          <p:cNvGraphicFramePr>
            <a:graphicFrameLocks noGrp="1"/>
          </p:cNvGraphicFramePr>
          <p:nvPr>
            <p:extLst>
              <p:ext uri="{D42A27DB-BD31-4B8C-83A1-F6EECF244321}">
                <p14:modId xmlns:p14="http://schemas.microsoft.com/office/powerpoint/2010/main" val="4209815665"/>
              </p:ext>
            </p:extLst>
          </p:nvPr>
        </p:nvGraphicFramePr>
        <p:xfrm>
          <a:off x="9051720" y="2170170"/>
          <a:ext cx="2854122" cy="1325880"/>
        </p:xfrm>
        <a:graphic>
          <a:graphicData uri="http://schemas.openxmlformats.org/drawingml/2006/table">
            <a:tbl>
              <a:tblPr>
                <a:tableStyleId>{5C22544A-7EE6-4342-B048-85BDC9FD1C3A}</a:tableStyleId>
              </a:tblPr>
              <a:tblGrid>
                <a:gridCol w="1644243">
                  <a:extLst>
                    <a:ext uri="{9D8B030D-6E8A-4147-A177-3AD203B41FA5}">
                      <a16:colId xmlns:a16="http://schemas.microsoft.com/office/drawing/2014/main" val="3506866013"/>
                    </a:ext>
                  </a:extLst>
                </a:gridCol>
                <a:gridCol w="1209879">
                  <a:extLst>
                    <a:ext uri="{9D8B030D-6E8A-4147-A177-3AD203B41FA5}">
                      <a16:colId xmlns:a16="http://schemas.microsoft.com/office/drawing/2014/main" val="884977921"/>
                    </a:ext>
                  </a:extLst>
                </a:gridCol>
              </a:tblGrid>
              <a:tr h="203895">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a:txBody>
                    <a:bodyPr/>
                    <a:lstStyle/>
                    <a:p>
                      <a:pPr algn="r" fontAlgn="b"/>
                      <a:r>
                        <a:rPr lang="en-IN" sz="1400" b="1" u="none" strike="noStrike" dirty="0">
                          <a:effectLst/>
                        </a:rPr>
                        <a:t>50</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extLst>
                  <a:ext uri="{0D108BD9-81ED-4DB2-BD59-A6C34878D82A}">
                    <a16:rowId xmlns:a16="http://schemas.microsoft.com/office/drawing/2014/main" val="600489048"/>
                  </a:ext>
                </a:extLst>
              </a:tr>
              <a:tr h="203895">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a:txBody>
                    <a:bodyPr/>
                    <a:lstStyle/>
                    <a:p>
                      <a:pPr algn="r" fontAlgn="b"/>
                      <a:r>
                        <a:rPr lang="en-IN" sz="1400" b="1" u="none" strike="noStrike" dirty="0">
                          <a:effectLst/>
                        </a:rPr>
                        <a:t>46</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extLst>
                  <a:ext uri="{0D108BD9-81ED-4DB2-BD59-A6C34878D82A}">
                    <a16:rowId xmlns:a16="http://schemas.microsoft.com/office/drawing/2014/main" val="1786063927"/>
                  </a:ext>
                </a:extLst>
              </a:tr>
              <a:tr h="212760">
                <a:tc>
                  <a:txBody>
                    <a:bodyPr/>
                    <a:lstStyle/>
                    <a:p>
                      <a:pPr algn="l" fontAlgn="b"/>
                      <a:r>
                        <a:rPr lang="en-IN" sz="1400" b="1" u="none" strike="noStrike" dirty="0">
                          <a:effectLst/>
                        </a:rPr>
                        <a:t>Neutral</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a:txBody>
                    <a:bodyPr/>
                    <a:lstStyle/>
                    <a:p>
                      <a:pPr algn="r" fontAlgn="b"/>
                      <a:r>
                        <a:rPr lang="en-IN" sz="1400" b="1" u="none" strike="noStrike" dirty="0">
                          <a:effectLst/>
                        </a:rPr>
                        <a:t>41</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extLst>
                  <a:ext uri="{0D108BD9-81ED-4DB2-BD59-A6C34878D82A}">
                    <a16:rowId xmlns:a16="http://schemas.microsoft.com/office/drawing/2014/main" val="2528957135"/>
                  </a:ext>
                </a:extLst>
              </a:tr>
              <a:tr h="212760">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a:txBody>
                    <a:bodyPr/>
                    <a:lstStyle/>
                    <a:p>
                      <a:pPr algn="r" fontAlgn="b"/>
                      <a:r>
                        <a:rPr lang="en-IN" sz="1400" b="1" u="none" strike="noStrike" dirty="0">
                          <a:effectLst/>
                        </a:rPr>
                        <a:t>10</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extLst>
                  <a:ext uri="{0D108BD9-81ED-4DB2-BD59-A6C34878D82A}">
                    <a16:rowId xmlns:a16="http://schemas.microsoft.com/office/drawing/2014/main" val="1303591168"/>
                  </a:ext>
                </a:extLst>
              </a:tr>
              <a:tr h="21276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a:txBody>
                    <a:bodyPr/>
                    <a:lstStyle/>
                    <a:p>
                      <a:pPr algn="r" fontAlgn="b"/>
                      <a:r>
                        <a:rPr lang="en-IN" sz="1400" b="1" u="none" strike="noStrike" dirty="0">
                          <a:effectLst/>
                        </a:rPr>
                        <a:t>11</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extLst>
                  <a:ext uri="{0D108BD9-81ED-4DB2-BD59-A6C34878D82A}">
                    <a16:rowId xmlns:a16="http://schemas.microsoft.com/office/drawing/2014/main" val="1747730149"/>
                  </a:ext>
                </a:extLst>
              </a:tr>
              <a:tr h="212760">
                <a:tc>
                  <a:txBody>
                    <a:bodyPr/>
                    <a:lstStyle/>
                    <a:p>
                      <a:pPr algn="l" fontAlgn="b"/>
                      <a:r>
                        <a:rPr lang="en-IN" sz="1400" b="1" u="none" strike="noStrike" dirty="0">
                          <a:effectLst/>
                        </a:rPr>
                        <a:t>Grand Total</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tc>
                  <a:txBody>
                    <a:bodyPr/>
                    <a:lstStyle/>
                    <a:p>
                      <a:pPr algn="r" fontAlgn="b"/>
                      <a:r>
                        <a:rPr lang="en-IN" sz="1400" b="1" u="none" strike="noStrike" dirty="0">
                          <a:effectLst/>
                        </a:rPr>
                        <a:t>158</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60000"/>
                        <a:lumOff val="40000"/>
                      </a:schemeClr>
                    </a:solidFill>
                  </a:tcPr>
                </a:tc>
                <a:extLst>
                  <a:ext uri="{0D108BD9-81ED-4DB2-BD59-A6C34878D82A}">
                    <a16:rowId xmlns:a16="http://schemas.microsoft.com/office/drawing/2014/main" val="3124724531"/>
                  </a:ext>
                </a:extLst>
              </a:tr>
            </a:tbl>
          </a:graphicData>
        </a:graphic>
      </p:graphicFrame>
    </p:spTree>
    <p:extLst>
      <p:ext uri="{BB962C8B-B14F-4D97-AF65-F5344CB8AC3E}">
        <p14:creationId xmlns:p14="http://schemas.microsoft.com/office/powerpoint/2010/main" val="219228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3.  The medical care I have been receiving is just about perfect  . Number of responses: 158 responses.">
            <a:extLst>
              <a:ext uri="{FF2B5EF4-FFF2-40B4-BE49-F238E27FC236}">
                <a16:creationId xmlns:a16="http://schemas.microsoft.com/office/drawing/2014/main" id="{095796E3-B249-8F0B-1357-A8DE798BC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95"/>
            <a:ext cx="6962862" cy="32470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88530E4-1EC6-2AC9-1436-D887A89586BA}"/>
              </a:ext>
            </a:extLst>
          </p:cNvPr>
          <p:cNvSpPr txBox="1"/>
          <p:nvPr/>
        </p:nvSpPr>
        <p:spPr>
          <a:xfrm>
            <a:off x="8212821" y="132689"/>
            <a:ext cx="3554835" cy="150810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3.08	</a:t>
            </a:r>
          </a:p>
          <a:p>
            <a:pPr marR="600" algn="r"/>
            <a:r>
              <a:rPr lang="en-IN" sz="1800" b="0" i="0" u="none" strike="noStrike" baseline="0" dirty="0">
                <a:solidFill>
                  <a:srgbClr val="000000"/>
                </a:solidFill>
                <a:latin typeface="Arial" panose="020B0604020202020204" pitchFamily="34" charset="0"/>
              </a:rPr>
              <a:t>Std. Deviation	1.04	</a:t>
            </a:r>
          </a:p>
        </p:txBody>
      </p:sp>
      <p:sp>
        <p:nvSpPr>
          <p:cNvPr id="4" name="TextBox 3">
            <a:extLst>
              <a:ext uri="{FF2B5EF4-FFF2-40B4-BE49-F238E27FC236}">
                <a16:creationId xmlns:a16="http://schemas.microsoft.com/office/drawing/2014/main" id="{BE03ADE6-F81D-F923-F38E-567CE3CCCDFB}"/>
              </a:ext>
            </a:extLst>
          </p:cNvPr>
          <p:cNvSpPr txBox="1"/>
          <p:nvPr/>
        </p:nvSpPr>
        <p:spPr>
          <a:xfrm>
            <a:off x="67112" y="3508695"/>
            <a:ext cx="12124887" cy="111440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1400" dirty="0">
                <a:solidFill>
                  <a:srgbClr val="000000"/>
                </a:solidFill>
                <a:effectLst/>
                <a:latin typeface="Times New Roman" panose="02020603050405020304" pitchFamily="18" charset="0"/>
                <a:ea typeface="Helvetica Neue"/>
                <a:cs typeface="Helvetica Neue"/>
              </a:rPr>
              <a:t>The analysis points out that the </a:t>
            </a:r>
            <a:r>
              <a:rPr lang="en-US" sz="1400" dirty="0">
                <a:solidFill>
                  <a:srgbClr val="000000"/>
                </a:solidFill>
                <a:latin typeface="Times New Roman" panose="02020603050405020304" pitchFamily="18" charset="0"/>
                <a:ea typeface="Helvetica Neue"/>
                <a:cs typeface="Helvetica Neue"/>
              </a:rPr>
              <a:t>medical care provided at the ECHS Polyclinic. Only 41% feel that medical care they have been receiving is just about perfect, whereas 59 % of the respondents are either not sure and disagree in varying proportions.</a:t>
            </a:r>
            <a:r>
              <a:rPr lang="en-US" sz="1400" dirty="0">
                <a:solidFill>
                  <a:srgbClr val="000000"/>
                </a:solidFill>
                <a:effectLst/>
                <a:latin typeface="Times New Roman" panose="02020603050405020304" pitchFamily="18" charset="0"/>
                <a:ea typeface="Helvetica Neue"/>
                <a:cs typeface="Helvetica Neue"/>
              </a:rPr>
              <a:t> </a:t>
            </a:r>
            <a:r>
              <a:rPr lang="en-US" sz="2800" b="1" u="none" strike="noStrike" dirty="0">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52C5C161-2E49-D745-6B66-7839A50833C8}"/>
              </a:ext>
            </a:extLst>
          </p:cNvPr>
          <p:cNvSpPr txBox="1"/>
          <p:nvPr/>
        </p:nvSpPr>
        <p:spPr>
          <a:xfrm>
            <a:off x="-67112" y="5163665"/>
            <a:ext cx="12192000" cy="1561646"/>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r>
              <a:rPr lang="en-US" sz="1800" dirty="0">
                <a:solidFill>
                  <a:srgbClr val="000000"/>
                </a:solidFill>
                <a:effectLst/>
                <a:latin typeface="Times New Roman" panose="02020603050405020304" pitchFamily="18" charset="0"/>
                <a:ea typeface="Helvetica Neue"/>
                <a:cs typeface="Helvetica Neue"/>
              </a:rPr>
              <a:t>.</a:t>
            </a:r>
            <a:endParaRPr lang="en-IN" sz="1600" dirty="0">
              <a:solidFill>
                <a:srgbClr val="000000"/>
              </a:solidFill>
              <a:effectLst/>
              <a:latin typeface="Helvetica Neue"/>
              <a:ea typeface="Helvetica Neue"/>
              <a:cs typeface="Helvetica Neue"/>
            </a:endParaRPr>
          </a:p>
          <a:p>
            <a:pPr algn="ctr"/>
            <a:endParaRPr lang="en-US" b="1" i="0" dirty="0">
              <a:effectLst/>
              <a:latin typeface="Times New Roman" panose="02020603050405020304" pitchFamily="18" charset="0"/>
              <a:cs typeface="Times New Roman" panose="02020603050405020304" pitchFamily="18" charset="0"/>
            </a:endParaRPr>
          </a:p>
          <a:p>
            <a:pPr algn="ctr"/>
            <a:r>
              <a:rPr lang="en-US" b="1" i="0" dirty="0">
                <a:effectLst/>
                <a:latin typeface="Times New Roman" panose="02020603050405020304" pitchFamily="18" charset="0"/>
                <a:cs typeface="Times New Roman" panose="02020603050405020304" pitchFamily="18" charset="0"/>
              </a:rPr>
              <a:t>Health care should be safe, effective, patient-centered, timely, efficient, and equitable</a:t>
            </a:r>
            <a:r>
              <a:rPr lang="en-US" b="0" i="0" dirty="0">
                <a:solidFill>
                  <a:srgbClr val="4D5156"/>
                </a:solidFill>
                <a:effectLst/>
                <a:latin typeface="Google Sans"/>
              </a:rPr>
              <a:t>.</a:t>
            </a:r>
            <a:endParaRPr lang="en-IN" sz="1600" dirty="0">
              <a:solidFill>
                <a:srgbClr val="000000"/>
              </a:solidFill>
              <a:effectLst/>
              <a:latin typeface="Helvetica Neue"/>
              <a:ea typeface="Helvetica Neue"/>
              <a:cs typeface="Helvetica Neue"/>
            </a:endParaRPr>
          </a:p>
          <a:p>
            <a:pPr marL="555625" marR="516255" algn="ctr">
              <a:lnSpc>
                <a:spcPct val="115000"/>
              </a:lnSpc>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endParaRPr lang="en-IN" dirty="0"/>
          </a:p>
        </p:txBody>
      </p:sp>
      <p:graphicFrame>
        <p:nvGraphicFramePr>
          <p:cNvPr id="7" name="Table 6">
            <a:extLst>
              <a:ext uri="{FF2B5EF4-FFF2-40B4-BE49-F238E27FC236}">
                <a16:creationId xmlns:a16="http://schemas.microsoft.com/office/drawing/2014/main" id="{9202B115-79DA-2053-9142-9F531AE441AE}"/>
              </a:ext>
            </a:extLst>
          </p:cNvPr>
          <p:cNvGraphicFramePr>
            <a:graphicFrameLocks noGrp="1"/>
          </p:cNvGraphicFramePr>
          <p:nvPr>
            <p:extLst>
              <p:ext uri="{D42A27DB-BD31-4B8C-83A1-F6EECF244321}">
                <p14:modId xmlns:p14="http://schemas.microsoft.com/office/powerpoint/2010/main" val="642202049"/>
              </p:ext>
            </p:extLst>
          </p:nvPr>
        </p:nvGraphicFramePr>
        <p:xfrm>
          <a:off x="8212821" y="1893240"/>
          <a:ext cx="3554835" cy="1104900"/>
        </p:xfrm>
        <a:graphic>
          <a:graphicData uri="http://schemas.openxmlformats.org/drawingml/2006/table">
            <a:tbl>
              <a:tblPr>
                <a:tableStyleId>{5C22544A-7EE6-4342-B048-85BDC9FD1C3A}</a:tableStyleId>
              </a:tblPr>
              <a:tblGrid>
                <a:gridCol w="1690372">
                  <a:extLst>
                    <a:ext uri="{9D8B030D-6E8A-4147-A177-3AD203B41FA5}">
                      <a16:colId xmlns:a16="http://schemas.microsoft.com/office/drawing/2014/main" val="1449430699"/>
                    </a:ext>
                  </a:extLst>
                </a:gridCol>
                <a:gridCol w="1864463">
                  <a:extLst>
                    <a:ext uri="{9D8B030D-6E8A-4147-A177-3AD203B41FA5}">
                      <a16:colId xmlns:a16="http://schemas.microsoft.com/office/drawing/2014/main" val="7917946"/>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55</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2707113480"/>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a:effectLst/>
                        </a:rPr>
                        <a:t>38</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1188253195"/>
                  </a:ext>
                </a:extLst>
              </a:tr>
              <a:tr h="182880">
                <a:tc>
                  <a:txBody>
                    <a:bodyPr/>
                    <a:lstStyle/>
                    <a:p>
                      <a:pPr algn="l" fontAlgn="b"/>
                      <a:r>
                        <a:rPr lang="en-IN" sz="1400" b="1" u="none" strike="noStrike">
                          <a:effectLst/>
                        </a:rPr>
                        <a:t>Neutral</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45</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2150928207"/>
                  </a:ext>
                </a:extLst>
              </a:tr>
              <a:tr h="182880">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9</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669601430"/>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11</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1374958613"/>
                  </a:ext>
                </a:extLst>
              </a:tr>
            </a:tbl>
          </a:graphicData>
        </a:graphic>
      </p:graphicFrame>
    </p:spTree>
    <p:extLst>
      <p:ext uri="{BB962C8B-B14F-4D97-AF65-F5344CB8AC3E}">
        <p14:creationId xmlns:p14="http://schemas.microsoft.com/office/powerpoint/2010/main" val="272505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s response chart. Question title: 4.  Sometimes doctors make me wonder if their diagnosis is correct. Number of responses: 158 responses.">
            <a:extLst>
              <a:ext uri="{FF2B5EF4-FFF2-40B4-BE49-F238E27FC236}">
                <a16:creationId xmlns:a16="http://schemas.microsoft.com/office/drawing/2014/main" id="{250EF109-F0AD-5B65-8B29-0FB4C6C57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273"/>
            <a:ext cx="7441035" cy="34735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A2D3FF-F78B-2DCE-AFB9-0CB14FCD09F6}"/>
              </a:ext>
            </a:extLst>
          </p:cNvPr>
          <p:cNvSpPr txBox="1"/>
          <p:nvPr/>
        </p:nvSpPr>
        <p:spPr>
          <a:xfrm>
            <a:off x="9009775" y="127516"/>
            <a:ext cx="2934050" cy="15081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2.68	</a:t>
            </a:r>
          </a:p>
          <a:p>
            <a:pPr marR="600" algn="r"/>
            <a:r>
              <a:rPr lang="en-IN" sz="1800" b="0" i="0" u="none" strike="noStrike" baseline="0" dirty="0">
                <a:solidFill>
                  <a:srgbClr val="000000"/>
                </a:solidFill>
                <a:latin typeface="Arial" panose="020B0604020202020204" pitchFamily="34" charset="0"/>
              </a:rPr>
              <a:t>Std. Deviation	0.94	</a:t>
            </a:r>
          </a:p>
        </p:txBody>
      </p:sp>
      <p:sp>
        <p:nvSpPr>
          <p:cNvPr id="5" name="TextBox 4">
            <a:extLst>
              <a:ext uri="{FF2B5EF4-FFF2-40B4-BE49-F238E27FC236}">
                <a16:creationId xmlns:a16="http://schemas.microsoft.com/office/drawing/2014/main" id="{CBFCDD0E-E483-A5BE-5D16-9333BC4D9437}"/>
              </a:ext>
            </a:extLst>
          </p:cNvPr>
          <p:cNvSpPr txBox="1"/>
          <p:nvPr/>
        </p:nvSpPr>
        <p:spPr>
          <a:xfrm>
            <a:off x="67112" y="3508695"/>
            <a:ext cx="12124887" cy="1134093"/>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Times New Roman" panose="02020603050405020304" pitchFamily="18" charset="0"/>
                <a:ea typeface="Helvetica Neue"/>
                <a:cs typeface="Helvetica Neue"/>
              </a:rPr>
              <a:t>This question points out to the competence of the doctor or physician available at the polyclinic 51% of the surveyed respondents feel that the diagnosis is correct.</a:t>
            </a:r>
            <a:endParaRPr lang="en-IN" sz="1200" dirty="0">
              <a:solidFill>
                <a:srgbClr val="000000"/>
              </a:solidFill>
              <a:effectLst/>
              <a:latin typeface="Helvetica Neue"/>
              <a:ea typeface="Helvetica Neue"/>
              <a:cs typeface="Helvetica Neue"/>
            </a:endParaRPr>
          </a:p>
        </p:txBody>
      </p:sp>
      <p:sp>
        <p:nvSpPr>
          <p:cNvPr id="2" name="TextBox 1">
            <a:extLst>
              <a:ext uri="{FF2B5EF4-FFF2-40B4-BE49-F238E27FC236}">
                <a16:creationId xmlns:a16="http://schemas.microsoft.com/office/drawing/2014/main" id="{A6D79985-1940-1A60-2E81-4209C5E8460F}"/>
              </a:ext>
            </a:extLst>
          </p:cNvPr>
          <p:cNvSpPr txBox="1"/>
          <p:nvPr/>
        </p:nvSpPr>
        <p:spPr>
          <a:xfrm>
            <a:off x="-67112" y="5163665"/>
            <a:ext cx="12192000" cy="2115644"/>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r>
              <a:rPr lang="en-US" sz="1800" dirty="0">
                <a:solidFill>
                  <a:srgbClr val="000000"/>
                </a:solidFill>
                <a:effectLst/>
                <a:latin typeface="Times New Roman" panose="02020603050405020304" pitchFamily="18" charset="0"/>
                <a:ea typeface="Helvetica Neue"/>
                <a:cs typeface="Helvetica Neue"/>
              </a:rPr>
              <a:t>.</a:t>
            </a:r>
            <a:endParaRPr lang="en-IN" sz="1600" dirty="0">
              <a:solidFill>
                <a:srgbClr val="000000"/>
              </a:solidFill>
              <a:effectLst/>
              <a:latin typeface="Helvetica Neue"/>
              <a:ea typeface="Helvetica Neue"/>
              <a:cs typeface="Helvetica Neue"/>
            </a:endParaRPr>
          </a:p>
          <a:p>
            <a:pPr algn="ctr"/>
            <a:endParaRPr lang="en-US" b="1" i="0" dirty="0">
              <a:effectLst/>
              <a:latin typeface="Times New Roman" panose="02020603050405020304" pitchFamily="18" charset="0"/>
              <a:cs typeface="Times New Roman" panose="02020603050405020304" pitchFamily="18" charset="0"/>
            </a:endParaRPr>
          </a:p>
          <a:p>
            <a:pPr algn="ctr"/>
            <a:r>
              <a:rPr lang="en-US" b="1" i="0" dirty="0">
                <a:effectLst/>
                <a:latin typeface="Times New Roman" panose="02020603050405020304" pitchFamily="18" charset="0"/>
                <a:cs typeface="Times New Roman" panose="02020603050405020304" pitchFamily="18" charset="0"/>
              </a:rPr>
              <a:t>In health care there is a complex interaction between provider and patient; this remains at the very core of the healing process and has always had a pronounced impact on patient health and recovery. Communication is the key and use of latest technology and procedures. </a:t>
            </a:r>
            <a:r>
              <a:rPr lang="en-US" b="1" dirty="0">
                <a:latin typeface="Times New Roman" panose="02020603050405020304" pitchFamily="18" charset="0"/>
                <a:cs typeface="Times New Roman" panose="02020603050405020304" pitchFamily="18" charset="0"/>
              </a:rPr>
              <a:t>Having experts on the panel of doctors.</a:t>
            </a:r>
            <a:endParaRPr lang="en-IN" sz="1600" b="1" dirty="0">
              <a:effectLst/>
              <a:latin typeface="Times New Roman" panose="02020603050405020304" pitchFamily="18" charset="0"/>
              <a:ea typeface="Helvetica Neue"/>
              <a:cs typeface="Times New Roman" panose="02020603050405020304" pitchFamily="18" charset="0"/>
            </a:endParaRPr>
          </a:p>
          <a:p>
            <a:pPr marL="555625" marR="516255" algn="ctr">
              <a:lnSpc>
                <a:spcPct val="115000"/>
              </a:lnSpc>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endParaRPr lang="en-IN" dirty="0"/>
          </a:p>
        </p:txBody>
      </p:sp>
      <p:graphicFrame>
        <p:nvGraphicFramePr>
          <p:cNvPr id="3" name="Table 2">
            <a:extLst>
              <a:ext uri="{FF2B5EF4-FFF2-40B4-BE49-F238E27FC236}">
                <a16:creationId xmlns:a16="http://schemas.microsoft.com/office/drawing/2014/main" id="{B21ADD5D-6AE6-4A9C-28AC-CBACBF130305}"/>
              </a:ext>
            </a:extLst>
          </p:cNvPr>
          <p:cNvGraphicFramePr>
            <a:graphicFrameLocks noGrp="1"/>
          </p:cNvGraphicFramePr>
          <p:nvPr>
            <p:extLst>
              <p:ext uri="{D42A27DB-BD31-4B8C-83A1-F6EECF244321}">
                <p14:modId xmlns:p14="http://schemas.microsoft.com/office/powerpoint/2010/main" val="1134510356"/>
              </p:ext>
            </p:extLst>
          </p:nvPr>
        </p:nvGraphicFramePr>
        <p:xfrm>
          <a:off x="9009775" y="2056027"/>
          <a:ext cx="2995860" cy="1104900"/>
        </p:xfrm>
        <a:graphic>
          <a:graphicData uri="http://schemas.openxmlformats.org/drawingml/2006/table">
            <a:tbl>
              <a:tblPr>
                <a:tableStyleId>{5C22544A-7EE6-4342-B048-85BDC9FD1C3A}</a:tableStyleId>
              </a:tblPr>
              <a:tblGrid>
                <a:gridCol w="1429339">
                  <a:extLst>
                    <a:ext uri="{9D8B030D-6E8A-4147-A177-3AD203B41FA5}">
                      <a16:colId xmlns:a16="http://schemas.microsoft.com/office/drawing/2014/main" val="35454754"/>
                    </a:ext>
                  </a:extLst>
                </a:gridCol>
                <a:gridCol w="1566521">
                  <a:extLst>
                    <a:ext uri="{9D8B030D-6E8A-4147-A177-3AD203B41FA5}">
                      <a16:colId xmlns:a16="http://schemas.microsoft.com/office/drawing/2014/main" val="3714794938"/>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a:effectLst/>
                        </a:rPr>
                        <a:t>70</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2739907060"/>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31</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2976385310"/>
                  </a:ext>
                </a:extLst>
              </a:tr>
              <a:tr h="182880">
                <a:tc>
                  <a:txBody>
                    <a:bodyPr/>
                    <a:lstStyle/>
                    <a:p>
                      <a:pPr algn="l" fontAlgn="b"/>
                      <a:r>
                        <a:rPr lang="en-IN" sz="1400" b="1" u="none" strike="noStrike">
                          <a:effectLst/>
                        </a:rPr>
                        <a:t>Neutral</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43</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3112732526"/>
                  </a:ext>
                </a:extLst>
              </a:tr>
              <a:tr h="182880">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10</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1892873432"/>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4</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1784269262"/>
                  </a:ext>
                </a:extLst>
              </a:tr>
            </a:tbl>
          </a:graphicData>
        </a:graphic>
      </p:graphicFrame>
    </p:spTree>
    <p:extLst>
      <p:ext uri="{BB962C8B-B14F-4D97-AF65-F5344CB8AC3E}">
        <p14:creationId xmlns:p14="http://schemas.microsoft.com/office/powerpoint/2010/main" val="2778389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5.  I feel confident that I can get the medical care I need without being set back financially. Number of responses: 158 responses.">
            <a:extLst>
              <a:ext uri="{FF2B5EF4-FFF2-40B4-BE49-F238E27FC236}">
                <a16:creationId xmlns:a16="http://schemas.microsoft.com/office/drawing/2014/main" id="{240EE225-93D5-CC78-EEA5-788BEAB95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21"/>
            <a:ext cx="7029975" cy="3700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FC16E9-57EB-037E-B94E-86A4FB80F559}"/>
              </a:ext>
            </a:extLst>
          </p:cNvPr>
          <p:cNvSpPr txBox="1"/>
          <p:nvPr/>
        </p:nvSpPr>
        <p:spPr>
          <a:xfrm>
            <a:off x="8732939" y="349253"/>
            <a:ext cx="2934050" cy="1508105"/>
          </a:xfrm>
          <a:prstGeom prst="rect">
            <a:avLst/>
          </a:prstGeom>
          <a:solidFill>
            <a:schemeClr val="accent6">
              <a:lumMod val="60000"/>
              <a:lumOff val="40000"/>
            </a:schemeClr>
          </a:solidFill>
        </p:spPr>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3.46	</a:t>
            </a:r>
          </a:p>
          <a:p>
            <a:pPr marR="600" algn="r"/>
            <a:r>
              <a:rPr lang="en-IN" sz="1800" b="0" i="0" u="none" strike="noStrike" baseline="0" dirty="0">
                <a:solidFill>
                  <a:srgbClr val="000000"/>
                </a:solidFill>
                <a:latin typeface="Arial" panose="020B0604020202020204" pitchFamily="34" charset="0"/>
              </a:rPr>
              <a:t>Std. Deviation	1.18	</a:t>
            </a:r>
          </a:p>
        </p:txBody>
      </p:sp>
      <p:sp>
        <p:nvSpPr>
          <p:cNvPr id="5" name="TextBox 4">
            <a:extLst>
              <a:ext uri="{FF2B5EF4-FFF2-40B4-BE49-F238E27FC236}">
                <a16:creationId xmlns:a16="http://schemas.microsoft.com/office/drawing/2014/main" id="{44CC7D5C-0D95-EA47-4A52-05E1D42168B1}"/>
              </a:ext>
            </a:extLst>
          </p:cNvPr>
          <p:cNvSpPr txBox="1"/>
          <p:nvPr/>
        </p:nvSpPr>
        <p:spPr>
          <a:xfrm>
            <a:off x="536895" y="3429000"/>
            <a:ext cx="12124887" cy="137601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IN" sz="2800" dirty="0">
                <a:solidFill>
                  <a:srgbClr val="000000"/>
                </a:solidFill>
                <a:latin typeface="Times New Roman" panose="02020603050405020304" pitchFamily="18" charset="0"/>
                <a:ea typeface="Helvetica Neue"/>
                <a:cs typeface="Helvetica Neue"/>
              </a:rPr>
              <a:t> </a:t>
            </a:r>
            <a:r>
              <a:rPr lang="en-IN" sz="1400" dirty="0">
                <a:solidFill>
                  <a:srgbClr val="000000"/>
                </a:solidFill>
                <a:latin typeface="Times New Roman" panose="02020603050405020304" pitchFamily="18" charset="0"/>
                <a:ea typeface="Helvetica Neue"/>
                <a:cs typeface="Helvetica Neue"/>
              </a:rPr>
              <a:t>62% of respondents feel that the facilities at ECHS polyclinic are adequate and they won’t have to go outside for medical care so as to burden them financially</a:t>
            </a:r>
            <a:endParaRPr lang="en-IN" sz="1400" dirty="0">
              <a:solidFill>
                <a:srgbClr val="000000"/>
              </a:solidFill>
              <a:effectLst/>
              <a:latin typeface="Helvetica Neue"/>
              <a:ea typeface="Helvetica Neue"/>
              <a:cs typeface="Helvetica Neue"/>
            </a:endParaRPr>
          </a:p>
          <a:p>
            <a:pPr algn="just">
              <a:lnSpc>
                <a:spcPct val="200000"/>
              </a:lnSpc>
            </a:pPr>
            <a:endParaRPr lang="en-IN"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A949477-31DC-325E-7844-BDF67F23A51F}"/>
              </a:ext>
            </a:extLst>
          </p:cNvPr>
          <p:cNvSpPr txBox="1"/>
          <p:nvPr/>
        </p:nvSpPr>
        <p:spPr>
          <a:xfrm>
            <a:off x="-1" y="4742356"/>
            <a:ext cx="12192000" cy="1561646"/>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r>
              <a:rPr lang="en-US" sz="1800" dirty="0">
                <a:solidFill>
                  <a:srgbClr val="000000"/>
                </a:solidFill>
                <a:effectLst/>
                <a:latin typeface="Times New Roman" panose="02020603050405020304" pitchFamily="18" charset="0"/>
                <a:ea typeface="Helvetica Neue"/>
                <a:cs typeface="Helvetica Neue"/>
              </a:rPr>
              <a:t>.</a:t>
            </a:r>
            <a:endParaRPr lang="en-IN" sz="1600" dirty="0">
              <a:solidFill>
                <a:srgbClr val="000000"/>
              </a:solidFill>
              <a:effectLst/>
              <a:latin typeface="Helvetica Neue"/>
              <a:ea typeface="Helvetica Neue"/>
              <a:cs typeface="Helvetica Neue"/>
            </a:endParaRPr>
          </a:p>
          <a:p>
            <a:pPr algn="ctr"/>
            <a:endParaRPr lang="en-US" b="1" i="0" dirty="0">
              <a:effectLst/>
              <a:latin typeface="Times New Roman" panose="02020603050405020304" pitchFamily="18" charset="0"/>
              <a:cs typeface="Times New Roman" panose="02020603050405020304" pitchFamily="18" charset="0"/>
            </a:endParaRPr>
          </a:p>
          <a:p>
            <a:pPr algn="ctr"/>
            <a:r>
              <a:rPr lang="en-US" b="1" i="0" dirty="0">
                <a:effectLst/>
                <a:latin typeface="Times New Roman" panose="02020603050405020304" pitchFamily="18" charset="0"/>
                <a:cs typeface="Times New Roman" panose="02020603050405020304" pitchFamily="18" charset="0"/>
              </a:rPr>
              <a:t>Health care should be safe, effective, patient-centered, timely, efficient, and equitable</a:t>
            </a:r>
            <a:r>
              <a:rPr lang="en-US" b="0" i="0" dirty="0">
                <a:solidFill>
                  <a:srgbClr val="4D5156"/>
                </a:solidFill>
                <a:effectLst/>
                <a:latin typeface="Google Sans"/>
              </a:rPr>
              <a:t>.</a:t>
            </a:r>
            <a:endParaRPr lang="en-IN" sz="1600" dirty="0">
              <a:solidFill>
                <a:srgbClr val="000000"/>
              </a:solidFill>
              <a:effectLst/>
              <a:latin typeface="Helvetica Neue"/>
              <a:ea typeface="Helvetica Neue"/>
              <a:cs typeface="Helvetica Neue"/>
            </a:endParaRPr>
          </a:p>
          <a:p>
            <a:pPr marL="555625" marR="516255" algn="ctr">
              <a:lnSpc>
                <a:spcPct val="115000"/>
              </a:lnSpc>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endParaRPr lang="en-IN" dirty="0"/>
          </a:p>
        </p:txBody>
      </p:sp>
      <p:graphicFrame>
        <p:nvGraphicFramePr>
          <p:cNvPr id="2" name="Table 1">
            <a:extLst>
              <a:ext uri="{FF2B5EF4-FFF2-40B4-BE49-F238E27FC236}">
                <a16:creationId xmlns:a16="http://schemas.microsoft.com/office/drawing/2014/main" id="{08365F45-22D4-7A22-5BAD-27420FFA271D}"/>
              </a:ext>
            </a:extLst>
          </p:cNvPr>
          <p:cNvGraphicFramePr>
            <a:graphicFrameLocks noGrp="1"/>
          </p:cNvGraphicFramePr>
          <p:nvPr>
            <p:extLst>
              <p:ext uri="{D42A27DB-BD31-4B8C-83A1-F6EECF244321}">
                <p14:modId xmlns:p14="http://schemas.microsoft.com/office/powerpoint/2010/main" val="181037977"/>
              </p:ext>
            </p:extLst>
          </p:nvPr>
        </p:nvGraphicFramePr>
        <p:xfrm>
          <a:off x="8636583" y="2141232"/>
          <a:ext cx="3030406" cy="1104900"/>
        </p:xfrm>
        <a:graphic>
          <a:graphicData uri="http://schemas.openxmlformats.org/drawingml/2006/table">
            <a:tbl>
              <a:tblPr>
                <a:tableStyleId>{5C22544A-7EE6-4342-B048-85BDC9FD1C3A}</a:tableStyleId>
              </a:tblPr>
              <a:tblGrid>
                <a:gridCol w="1522485">
                  <a:extLst>
                    <a:ext uri="{9D8B030D-6E8A-4147-A177-3AD203B41FA5}">
                      <a16:colId xmlns:a16="http://schemas.microsoft.com/office/drawing/2014/main" val="1428775288"/>
                    </a:ext>
                  </a:extLst>
                </a:gridCol>
                <a:gridCol w="1507921">
                  <a:extLst>
                    <a:ext uri="{9D8B030D-6E8A-4147-A177-3AD203B41FA5}">
                      <a16:colId xmlns:a16="http://schemas.microsoft.com/office/drawing/2014/main" val="3059165473"/>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2">
                        <a:lumMod val="60000"/>
                        <a:lumOff val="40000"/>
                      </a:schemeClr>
                    </a:solidFill>
                  </a:tcPr>
                </a:tc>
                <a:tc>
                  <a:txBody>
                    <a:bodyPr/>
                    <a:lstStyle/>
                    <a:p>
                      <a:pPr algn="r" fontAlgn="b"/>
                      <a:r>
                        <a:rPr lang="en-IN" sz="1400" b="1" u="none" strike="noStrike" dirty="0">
                          <a:effectLst/>
                        </a:rPr>
                        <a:t>70</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2">
                        <a:lumMod val="60000"/>
                        <a:lumOff val="40000"/>
                      </a:schemeClr>
                    </a:solidFill>
                  </a:tcPr>
                </a:tc>
                <a:extLst>
                  <a:ext uri="{0D108BD9-81ED-4DB2-BD59-A6C34878D82A}">
                    <a16:rowId xmlns:a16="http://schemas.microsoft.com/office/drawing/2014/main" val="507800090"/>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2">
                        <a:lumMod val="60000"/>
                        <a:lumOff val="40000"/>
                      </a:schemeClr>
                    </a:solidFill>
                  </a:tcPr>
                </a:tc>
                <a:tc>
                  <a:txBody>
                    <a:bodyPr/>
                    <a:lstStyle/>
                    <a:p>
                      <a:pPr algn="r" fontAlgn="b"/>
                      <a:r>
                        <a:rPr lang="en-IN" sz="1400" b="1" u="none" strike="noStrike" dirty="0">
                          <a:effectLst/>
                        </a:rPr>
                        <a:t>28</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2">
                        <a:lumMod val="60000"/>
                        <a:lumOff val="40000"/>
                      </a:schemeClr>
                    </a:solidFill>
                  </a:tcPr>
                </a:tc>
                <a:extLst>
                  <a:ext uri="{0D108BD9-81ED-4DB2-BD59-A6C34878D82A}">
                    <a16:rowId xmlns:a16="http://schemas.microsoft.com/office/drawing/2014/main" val="22304985"/>
                  </a:ext>
                </a:extLst>
              </a:tr>
              <a:tr h="182880">
                <a:tc>
                  <a:txBody>
                    <a:bodyPr/>
                    <a:lstStyle/>
                    <a:p>
                      <a:pPr algn="l" fontAlgn="b"/>
                      <a:r>
                        <a:rPr lang="en-IN" sz="1400" b="1" u="none" strike="noStrike">
                          <a:effectLst/>
                        </a:rPr>
                        <a:t>Neutral</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2">
                        <a:lumMod val="60000"/>
                        <a:lumOff val="40000"/>
                      </a:schemeClr>
                    </a:solidFill>
                  </a:tcPr>
                </a:tc>
                <a:tc>
                  <a:txBody>
                    <a:bodyPr/>
                    <a:lstStyle/>
                    <a:p>
                      <a:pPr algn="r" fontAlgn="b"/>
                      <a:r>
                        <a:rPr lang="en-IN" sz="1400" b="1" u="none" strike="noStrike" dirty="0">
                          <a:effectLst/>
                        </a:rPr>
                        <a:t>21</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2">
                        <a:lumMod val="60000"/>
                        <a:lumOff val="40000"/>
                      </a:schemeClr>
                    </a:solidFill>
                  </a:tcPr>
                </a:tc>
                <a:extLst>
                  <a:ext uri="{0D108BD9-81ED-4DB2-BD59-A6C34878D82A}">
                    <a16:rowId xmlns:a16="http://schemas.microsoft.com/office/drawing/2014/main" val="3965700285"/>
                  </a:ext>
                </a:extLst>
              </a:tr>
              <a:tr h="182880">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2">
                        <a:lumMod val="60000"/>
                        <a:lumOff val="40000"/>
                      </a:schemeClr>
                    </a:solidFill>
                  </a:tcPr>
                </a:tc>
                <a:tc>
                  <a:txBody>
                    <a:bodyPr/>
                    <a:lstStyle/>
                    <a:p>
                      <a:pPr algn="r" fontAlgn="b"/>
                      <a:r>
                        <a:rPr lang="en-IN" sz="1400" b="1" u="none" strike="noStrike" dirty="0">
                          <a:effectLst/>
                        </a:rPr>
                        <a:t>27</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2">
                        <a:lumMod val="60000"/>
                        <a:lumOff val="40000"/>
                      </a:schemeClr>
                    </a:solidFill>
                  </a:tcPr>
                </a:tc>
                <a:extLst>
                  <a:ext uri="{0D108BD9-81ED-4DB2-BD59-A6C34878D82A}">
                    <a16:rowId xmlns:a16="http://schemas.microsoft.com/office/drawing/2014/main" val="3860203122"/>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2">
                        <a:lumMod val="60000"/>
                        <a:lumOff val="40000"/>
                      </a:schemeClr>
                    </a:solidFill>
                  </a:tcPr>
                </a:tc>
                <a:tc>
                  <a:txBody>
                    <a:bodyPr/>
                    <a:lstStyle/>
                    <a:p>
                      <a:pPr algn="r" fontAlgn="b"/>
                      <a:r>
                        <a:rPr lang="en-IN" sz="1400" b="1" u="none" strike="noStrike" dirty="0">
                          <a:effectLst/>
                        </a:rPr>
                        <a:t>12</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2">
                        <a:lumMod val="60000"/>
                        <a:lumOff val="40000"/>
                      </a:schemeClr>
                    </a:solidFill>
                  </a:tcPr>
                </a:tc>
                <a:extLst>
                  <a:ext uri="{0D108BD9-81ED-4DB2-BD59-A6C34878D82A}">
                    <a16:rowId xmlns:a16="http://schemas.microsoft.com/office/drawing/2014/main" val="3161856549"/>
                  </a:ext>
                </a:extLst>
              </a:tr>
            </a:tbl>
          </a:graphicData>
        </a:graphic>
      </p:graphicFrame>
    </p:spTree>
    <p:extLst>
      <p:ext uri="{BB962C8B-B14F-4D97-AF65-F5344CB8AC3E}">
        <p14:creationId xmlns:p14="http://schemas.microsoft.com/office/powerpoint/2010/main" val="1800176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43BDA8-5594-8ED8-F8FA-F9067E9B1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016173"/>
            <a:ext cx="12191998" cy="5766435"/>
          </a:xfrm>
          <a:prstGeom prst="rect">
            <a:avLst/>
          </a:prstGeom>
        </p:spPr>
      </p:pic>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0" y="-35040"/>
            <a:ext cx="12192000" cy="1067751"/>
          </a:xfrm>
          <a:solidFill>
            <a:srgbClr val="C00000"/>
          </a:solidFill>
        </p:spPr>
        <p:txBody>
          <a:bodyPr/>
          <a:lstStyle/>
          <a:p>
            <a:pPr algn="ctr" defTabSz="979290"/>
            <a:r>
              <a:rPr lang="en-US" sz="4400" b="1" u="sng" dirty="0">
                <a:solidFill>
                  <a:srgbClr val="FFFF00"/>
                </a:solidFill>
                <a:latin typeface="Times New Roman" panose="02020603050405020304" pitchFamily="18" charset="0"/>
                <a:cs typeface="Times New Roman" panose="02020603050405020304" pitchFamily="18" charset="0"/>
              </a:rPr>
              <a:t>PREVIEW</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928541" y="1221611"/>
            <a:ext cx="12191999" cy="5372097"/>
          </a:xfrm>
        </p:spPr>
        <p:txBody>
          <a:bodyPr>
            <a:normAutofit lnSpcReduction="10000"/>
          </a:bodyPr>
          <a:lstStyle/>
          <a:p>
            <a:endParaRPr lang="en-IN" dirty="0">
              <a:latin typeface="Times New Roman" panose="02020603050405020304" pitchFamily="18" charset="0"/>
              <a:cs typeface="Times New Roman" panose="02020603050405020304" pitchFamily="18" charset="0"/>
            </a:endParaRPr>
          </a:p>
          <a:p>
            <a:pPr lvl="1" algn="just">
              <a:lnSpc>
                <a:spcPct val="200000"/>
              </a:lnSpc>
              <a:spcBef>
                <a:spcPct val="0"/>
              </a:spcBef>
              <a:buFont typeface="Wingdings" panose="05000000000000000000" pitchFamily="2" charset="2"/>
              <a:buChar char="Ø"/>
            </a:pPr>
            <a:r>
              <a:rPr lang="en-IN" sz="2800" dirty="0">
                <a:highlight>
                  <a:srgbClr val="FFFF00"/>
                </a:highlight>
                <a:latin typeface="Times New Roman" panose="02020603050405020304" pitchFamily="18" charset="0"/>
                <a:cs typeface="Times New Roman" panose="02020603050405020304" pitchFamily="18" charset="0"/>
              </a:rPr>
              <a:t>      </a:t>
            </a:r>
            <a:r>
              <a:rPr lang="en-IN" altLang="en-US" sz="2800" b="1" dirty="0">
                <a:highlight>
                  <a:srgbClr val="FFFF00"/>
                </a:highlight>
                <a:latin typeface="Times New Roman" panose="02020603050405020304" pitchFamily="18" charset="0"/>
                <a:cs typeface="Times New Roman" panose="02020603050405020304" pitchFamily="18" charset="0"/>
              </a:rPr>
              <a:t>Mentor Approval </a:t>
            </a:r>
          </a:p>
          <a:p>
            <a:pPr lvl="1" algn="just">
              <a:lnSpc>
                <a:spcPct val="200000"/>
              </a:lnSpc>
              <a:spcBef>
                <a:spcPct val="0"/>
              </a:spcBef>
              <a:buFont typeface="Wingdings" panose="05000000000000000000" pitchFamily="2" charset="2"/>
              <a:buChar char="Ø"/>
            </a:pPr>
            <a:r>
              <a:rPr lang="en-IN" altLang="en-US" sz="2800" b="1" dirty="0">
                <a:highlight>
                  <a:srgbClr val="FFFF00"/>
                </a:highlight>
                <a:latin typeface="Times New Roman" panose="02020603050405020304" pitchFamily="18" charset="0"/>
                <a:cs typeface="Times New Roman" panose="02020603050405020304" pitchFamily="18" charset="0"/>
              </a:rPr>
              <a:t>      Introduction	</a:t>
            </a:r>
          </a:p>
          <a:p>
            <a:pPr lvl="1" algn="just">
              <a:lnSpc>
                <a:spcPct val="200000"/>
              </a:lnSpc>
              <a:spcBef>
                <a:spcPct val="0"/>
              </a:spcBef>
              <a:buFont typeface="Wingdings" panose="05000000000000000000" pitchFamily="2" charset="2"/>
              <a:buChar char="Ø"/>
            </a:pPr>
            <a:r>
              <a:rPr lang="en-IN" altLang="en-US" sz="2800" b="1" dirty="0">
                <a:highlight>
                  <a:srgbClr val="FFFF00"/>
                </a:highlight>
                <a:latin typeface="Times New Roman" panose="02020603050405020304" pitchFamily="18" charset="0"/>
                <a:cs typeface="Times New Roman" panose="02020603050405020304" pitchFamily="18" charset="0"/>
              </a:rPr>
              <a:t>	</a:t>
            </a:r>
            <a:r>
              <a:rPr lang="en-US" sz="2800" b="1" dirty="0">
                <a:highlight>
                  <a:srgbClr val="FFFF00"/>
                </a:highlight>
                <a:latin typeface="Times New Roman" panose="02020603050405020304" pitchFamily="18" charset="0"/>
                <a:cs typeface="Times New Roman" panose="02020603050405020304" pitchFamily="18" charset="0"/>
              </a:rPr>
              <a:t>    Key Questions / Objectives </a:t>
            </a:r>
            <a:endParaRPr lang="en-IN" altLang="en-US" sz="2800" b="1" dirty="0">
              <a:highlight>
                <a:srgbClr val="FFFF00"/>
              </a:highlight>
              <a:latin typeface="Times New Roman" panose="02020603050405020304" pitchFamily="18" charset="0"/>
              <a:cs typeface="Times New Roman" panose="02020603050405020304" pitchFamily="18" charset="0"/>
            </a:endParaRPr>
          </a:p>
          <a:p>
            <a:pPr lvl="1" algn="just">
              <a:lnSpc>
                <a:spcPct val="200000"/>
              </a:lnSpc>
              <a:spcBef>
                <a:spcPct val="0"/>
              </a:spcBef>
              <a:buFont typeface="Wingdings" panose="05000000000000000000" pitchFamily="2" charset="2"/>
              <a:buChar char="Ø"/>
            </a:pPr>
            <a:r>
              <a:rPr lang="en-US" sz="2800" b="1" dirty="0">
                <a:highlight>
                  <a:srgbClr val="FFFF00"/>
                </a:highlight>
                <a:latin typeface="Times New Roman" panose="02020603050405020304" pitchFamily="18" charset="0"/>
                <a:cs typeface="Times New Roman" panose="02020603050405020304" pitchFamily="18" charset="0"/>
              </a:rPr>
              <a:t>      Methodology </a:t>
            </a:r>
          </a:p>
          <a:p>
            <a:pPr lvl="1" algn="just">
              <a:lnSpc>
                <a:spcPct val="200000"/>
              </a:lnSpc>
              <a:spcBef>
                <a:spcPct val="0"/>
              </a:spcBef>
              <a:buFont typeface="Wingdings" panose="05000000000000000000" pitchFamily="2" charset="2"/>
              <a:buChar char="Ø"/>
            </a:pPr>
            <a:r>
              <a:rPr lang="en-US" sz="2800" b="1" dirty="0">
                <a:highlight>
                  <a:srgbClr val="FFFF00"/>
                </a:highlight>
                <a:latin typeface="Times New Roman" panose="02020603050405020304" pitchFamily="18" charset="0"/>
                <a:cs typeface="Times New Roman" panose="02020603050405020304" pitchFamily="18" charset="0"/>
              </a:rPr>
              <a:t>      Results</a:t>
            </a:r>
            <a:endParaRPr lang="en-IN" altLang="en-US" sz="2800" b="1" dirty="0">
              <a:highlight>
                <a:srgbClr val="FFFF00"/>
              </a:highlight>
              <a:latin typeface="Times New Roman" panose="02020603050405020304" pitchFamily="18" charset="0"/>
              <a:cs typeface="Times New Roman" panose="02020603050405020304" pitchFamily="18" charset="0"/>
            </a:endParaRPr>
          </a:p>
          <a:p>
            <a:pPr lvl="1" algn="just">
              <a:lnSpc>
                <a:spcPct val="200000"/>
              </a:lnSpc>
              <a:spcBef>
                <a:spcPct val="0"/>
              </a:spcBef>
              <a:buFont typeface="Wingdings" panose="05000000000000000000" pitchFamily="2" charset="2"/>
              <a:buChar char="Ø"/>
            </a:pPr>
            <a:r>
              <a:rPr lang="en-IN" altLang="en-US" sz="2800" b="1" dirty="0">
                <a:highlight>
                  <a:srgbClr val="FFFF00"/>
                </a:highlight>
                <a:latin typeface="Times New Roman" panose="02020603050405020304" pitchFamily="18" charset="0"/>
                <a:cs typeface="Times New Roman" panose="02020603050405020304" pitchFamily="18" charset="0"/>
              </a:rPr>
              <a:t>	    Discussion</a:t>
            </a:r>
          </a:p>
          <a:p>
            <a:pPr marL="457200" lvl="1" indent="0" algn="just">
              <a:lnSpc>
                <a:spcPct val="200000"/>
              </a:lnSpc>
              <a:spcBef>
                <a:spcPct val="0"/>
              </a:spcBef>
              <a:buNone/>
            </a:pPr>
            <a:endParaRPr lang="en-IN" sz="2800"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2</a:t>
            </a:fld>
            <a:endParaRPr lang="en-IN"/>
          </a:p>
        </p:txBody>
      </p:sp>
      <p:grpSp>
        <p:nvGrpSpPr>
          <p:cNvPr id="5" name="Group 4">
            <a:extLst>
              <a:ext uri="{FF2B5EF4-FFF2-40B4-BE49-F238E27FC236}">
                <a16:creationId xmlns:a16="http://schemas.microsoft.com/office/drawing/2014/main" id="{2CC26295-8479-A14D-091A-39151FF23D06}"/>
              </a:ext>
            </a:extLst>
          </p:cNvPr>
          <p:cNvGrpSpPr/>
          <p:nvPr/>
        </p:nvGrpSpPr>
        <p:grpSpPr>
          <a:xfrm>
            <a:off x="336432" y="25181"/>
            <a:ext cx="11645659" cy="898935"/>
            <a:chOff x="1" y="23814"/>
            <a:chExt cx="12107140" cy="898935"/>
          </a:xfrm>
        </p:grpSpPr>
        <p:pic>
          <p:nvPicPr>
            <p:cNvPr id="8" name="Picture 4" descr="2.png">
              <a:extLst>
                <a:ext uri="{FF2B5EF4-FFF2-40B4-BE49-F238E27FC236}">
                  <a16:creationId xmlns:a16="http://schemas.microsoft.com/office/drawing/2014/main" id="{6BBBD18E-CCF9-1B2F-A5EC-6B80647AB1D9}"/>
                </a:ext>
              </a:extLst>
            </p:cNvPr>
            <p:cNvPicPr>
              <a:picLocks noChangeAspect="1"/>
            </p:cNvPicPr>
            <p:nvPr/>
          </p:nvPicPr>
          <p:blipFill>
            <a:blip r:embed="rId3" cstate="print"/>
            <a:stretch>
              <a:fillRect/>
            </a:stretch>
          </p:blipFill>
          <p:spPr bwMode="auto">
            <a:xfrm>
              <a:off x="11157697" y="26053"/>
              <a:ext cx="949444" cy="896696"/>
            </a:xfrm>
            <a:prstGeom prst="rect">
              <a:avLst/>
            </a:prstGeom>
            <a:noFill/>
            <a:ln w="9525">
              <a:noFill/>
              <a:miter lim="800000"/>
              <a:headEnd/>
              <a:tailEnd/>
            </a:ln>
          </p:spPr>
        </p:pic>
        <p:pic>
          <p:nvPicPr>
            <p:cNvPr id="9" name="Picture 8">
              <a:extLst>
                <a:ext uri="{FF2B5EF4-FFF2-40B4-BE49-F238E27FC236}">
                  <a16:creationId xmlns:a16="http://schemas.microsoft.com/office/drawing/2014/main" id="{83452B6C-9970-A01F-310C-B4FED741E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grpSp>
    </p:spTree>
    <p:extLst>
      <p:ext uri="{BB962C8B-B14F-4D97-AF65-F5344CB8AC3E}">
        <p14:creationId xmlns:p14="http://schemas.microsoft.com/office/powerpoint/2010/main" val="94401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rms response chart. Question title: 6.     When I go for medical care, they are careful to check everything when treating and examining me  . Number of responses: 158 responses.">
            <a:extLst>
              <a:ext uri="{FF2B5EF4-FFF2-40B4-BE49-F238E27FC236}">
                <a16:creationId xmlns:a16="http://schemas.microsoft.com/office/drawing/2014/main" id="{1BAFF311-85A0-B250-3AD8-9C660C6BD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 y="194093"/>
            <a:ext cx="7499758" cy="37238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6E30659-6336-3A03-E98F-F2D6AA3163AB}"/>
              </a:ext>
            </a:extLst>
          </p:cNvPr>
          <p:cNvSpPr txBox="1"/>
          <p:nvPr/>
        </p:nvSpPr>
        <p:spPr>
          <a:xfrm>
            <a:off x="8917497" y="437909"/>
            <a:ext cx="2934050" cy="1508105"/>
          </a:xfrm>
          <a:prstGeom prst="rect">
            <a:avLst/>
          </a:prstGeom>
          <a:solidFill>
            <a:srgbClr val="FFC000"/>
          </a:solidFill>
        </p:spPr>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2.91	</a:t>
            </a:r>
          </a:p>
          <a:p>
            <a:pPr marR="600" algn="r"/>
            <a:r>
              <a:rPr lang="en-IN" sz="1800" b="0" i="0" u="none" strike="noStrike" baseline="0" dirty="0">
                <a:solidFill>
                  <a:srgbClr val="000000"/>
                </a:solidFill>
                <a:latin typeface="Arial" panose="020B0604020202020204" pitchFamily="34" charset="0"/>
              </a:rPr>
              <a:t>Std. Deviation	1.06	</a:t>
            </a:r>
          </a:p>
        </p:txBody>
      </p:sp>
      <p:sp>
        <p:nvSpPr>
          <p:cNvPr id="3" name="TextBox 2">
            <a:extLst>
              <a:ext uri="{FF2B5EF4-FFF2-40B4-BE49-F238E27FC236}">
                <a16:creationId xmlns:a16="http://schemas.microsoft.com/office/drawing/2014/main" id="{920C7019-348E-5713-BA56-19A5F7FC10D1}"/>
              </a:ext>
            </a:extLst>
          </p:cNvPr>
          <p:cNvSpPr txBox="1"/>
          <p:nvPr/>
        </p:nvSpPr>
        <p:spPr>
          <a:xfrm>
            <a:off x="67112" y="3508695"/>
            <a:ext cx="12124887" cy="86664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IN" sz="1400" dirty="0">
                <a:solidFill>
                  <a:srgbClr val="000000"/>
                </a:solidFill>
                <a:effectLst/>
                <a:latin typeface="Times New Roman" panose="02020603050405020304" pitchFamily="18" charset="0"/>
                <a:ea typeface="Helvetica Neue"/>
                <a:cs typeface="Helvetica Neue"/>
              </a:rPr>
              <a:t>38% respondents feel that the checkups at ECHS are not comprehensive</a:t>
            </a:r>
            <a:r>
              <a:rPr lang="en-IN" sz="1400" dirty="0">
                <a:solidFill>
                  <a:srgbClr val="000000"/>
                </a:solidFill>
                <a:latin typeface="Times New Roman" panose="02020603050405020304" pitchFamily="18" charset="0"/>
                <a:ea typeface="Helvetica Neue"/>
                <a:cs typeface="Helvetica Neue"/>
              </a:rPr>
              <a:t> whereas 27% feel that doctors are careful when treating and examining them</a:t>
            </a:r>
            <a:endParaRPr lang="en-IN" sz="1200" dirty="0">
              <a:solidFill>
                <a:srgbClr val="000000"/>
              </a:solidFill>
              <a:effectLst/>
              <a:latin typeface="Helvetica Neue"/>
              <a:ea typeface="Helvetica Neue"/>
              <a:cs typeface="Helvetica Neue"/>
            </a:endParaRPr>
          </a:p>
        </p:txBody>
      </p:sp>
      <p:sp>
        <p:nvSpPr>
          <p:cNvPr id="4" name="TextBox 3">
            <a:extLst>
              <a:ext uri="{FF2B5EF4-FFF2-40B4-BE49-F238E27FC236}">
                <a16:creationId xmlns:a16="http://schemas.microsoft.com/office/drawing/2014/main" id="{BB936310-C4E4-E8DA-E60E-6BDED542CFC1}"/>
              </a:ext>
            </a:extLst>
          </p:cNvPr>
          <p:cNvSpPr txBox="1"/>
          <p:nvPr/>
        </p:nvSpPr>
        <p:spPr>
          <a:xfrm>
            <a:off x="-1" y="4742356"/>
            <a:ext cx="12192000" cy="2072875"/>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endParaRPr lang="en-IN" sz="1600" dirty="0">
              <a:solidFill>
                <a:srgbClr val="000000"/>
              </a:solidFill>
              <a:latin typeface="Helvetica Neue"/>
              <a:ea typeface="Helvetica Neue"/>
              <a:cs typeface="Helvetica Neue"/>
            </a:endParaRPr>
          </a:p>
          <a:p>
            <a:pPr marR="516255">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r>
              <a:rPr lang="en-US" b="1" i="0" dirty="0">
                <a:effectLst/>
                <a:latin typeface="Times New Roman" panose="02020603050405020304" pitchFamily="18" charset="0"/>
                <a:cs typeface="Times New Roman" panose="02020603050405020304" pitchFamily="18" charset="0"/>
              </a:rPr>
              <a:t>These challenging interactions may arise due to discrepancies in expectation, perception and/or communication between the patient and medical practitioner, and could be caused by the doctor, by the patient or by both. </a:t>
            </a:r>
            <a:r>
              <a:rPr lang="en-US" b="1" i="0" dirty="0">
                <a:effectLst/>
                <a:latin typeface="Cambria" panose="02040503050406030204" pitchFamily="18" charset="0"/>
              </a:rPr>
              <a:t>The optimal approach in dealing with a challenging interaction is to prevent it. If that is not possible, then it is best to create the conditions for dealing with a difficult situation in a manner that is open and safe for all, and to develop the skills of active listening and effective communication</a:t>
            </a:r>
            <a:endParaRPr lang="en-IN"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E9E2372-BE51-5E22-C09B-5F8146E4CD04}"/>
              </a:ext>
            </a:extLst>
          </p:cNvPr>
          <p:cNvGraphicFramePr>
            <a:graphicFrameLocks noGrp="1"/>
          </p:cNvGraphicFramePr>
          <p:nvPr>
            <p:extLst>
              <p:ext uri="{D42A27DB-BD31-4B8C-83A1-F6EECF244321}">
                <p14:modId xmlns:p14="http://schemas.microsoft.com/office/powerpoint/2010/main" val="2074173428"/>
              </p:ext>
            </p:extLst>
          </p:nvPr>
        </p:nvGraphicFramePr>
        <p:xfrm>
          <a:off x="8917497" y="2253807"/>
          <a:ext cx="2934050" cy="1104900"/>
        </p:xfrm>
        <a:graphic>
          <a:graphicData uri="http://schemas.openxmlformats.org/drawingml/2006/table">
            <a:tbl>
              <a:tblPr>
                <a:tableStyleId>{5C22544A-7EE6-4342-B048-85BDC9FD1C3A}</a:tableStyleId>
              </a:tblPr>
              <a:tblGrid>
                <a:gridCol w="1486757">
                  <a:extLst>
                    <a:ext uri="{9D8B030D-6E8A-4147-A177-3AD203B41FA5}">
                      <a16:colId xmlns:a16="http://schemas.microsoft.com/office/drawing/2014/main" val="3996062890"/>
                    </a:ext>
                  </a:extLst>
                </a:gridCol>
                <a:gridCol w="1447293">
                  <a:extLst>
                    <a:ext uri="{9D8B030D-6E8A-4147-A177-3AD203B41FA5}">
                      <a16:colId xmlns:a16="http://schemas.microsoft.com/office/drawing/2014/main" val="1869419391"/>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a:effectLst/>
                        </a:rPr>
                        <a:t>49</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3790792964"/>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a:effectLst/>
                        </a:rPr>
                        <a:t>44</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2897512682"/>
                  </a:ext>
                </a:extLst>
              </a:tr>
              <a:tr h="182880">
                <a:tc>
                  <a:txBody>
                    <a:bodyPr/>
                    <a:lstStyle/>
                    <a:p>
                      <a:pPr algn="l" fontAlgn="b"/>
                      <a:r>
                        <a:rPr lang="en-IN" sz="1400" b="1" u="none" strike="noStrike" dirty="0">
                          <a:effectLst/>
                        </a:rPr>
                        <a:t>Neutral</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43</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953017391"/>
                  </a:ext>
                </a:extLst>
              </a:tr>
              <a:tr h="182880">
                <a:tc>
                  <a:txBody>
                    <a:bodyPr/>
                    <a:lstStyle/>
                    <a:p>
                      <a:pPr algn="l" fontAlgn="b"/>
                      <a:r>
                        <a:rPr lang="en-IN" sz="1400" b="1" u="none" strike="noStrike" dirty="0">
                          <a:effectLst/>
                        </a:rPr>
                        <a:t>Strongly 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6</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3641963250"/>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16</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1633512821"/>
                  </a:ext>
                </a:extLst>
              </a:tr>
            </a:tbl>
          </a:graphicData>
        </a:graphic>
      </p:graphicFrame>
    </p:spTree>
    <p:extLst>
      <p:ext uri="{BB962C8B-B14F-4D97-AF65-F5344CB8AC3E}">
        <p14:creationId xmlns:p14="http://schemas.microsoft.com/office/powerpoint/2010/main" val="902027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orms response chart. Question title: 7.   I sometimes have to spend own money to buy medicines and get other diagnostic tests done at my cost  . Number of responses: 158 responses.">
            <a:extLst>
              <a:ext uri="{FF2B5EF4-FFF2-40B4-BE49-F238E27FC236}">
                <a16:creationId xmlns:a16="http://schemas.microsoft.com/office/drawing/2014/main" id="{F1DE76FB-4664-6AD9-B4A6-2E540423F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5095"/>
            <a:ext cx="6392411" cy="34218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7E0FA3-B19D-A253-E19A-9CBC2326D145}"/>
              </a:ext>
            </a:extLst>
          </p:cNvPr>
          <p:cNvSpPr txBox="1"/>
          <p:nvPr/>
        </p:nvSpPr>
        <p:spPr>
          <a:xfrm>
            <a:off x="8808440" y="345095"/>
            <a:ext cx="2934050" cy="150810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2.18	</a:t>
            </a:r>
          </a:p>
          <a:p>
            <a:pPr marR="600" algn="r"/>
            <a:r>
              <a:rPr lang="en-IN" sz="1800" b="0" i="0" u="none" strike="noStrike" baseline="0" dirty="0">
                <a:solidFill>
                  <a:srgbClr val="000000"/>
                </a:solidFill>
                <a:latin typeface="Arial" panose="020B0604020202020204" pitchFamily="34" charset="0"/>
              </a:rPr>
              <a:t>Std. Deviation	1.134	</a:t>
            </a:r>
          </a:p>
        </p:txBody>
      </p:sp>
      <p:sp>
        <p:nvSpPr>
          <p:cNvPr id="3" name="TextBox 2">
            <a:extLst>
              <a:ext uri="{FF2B5EF4-FFF2-40B4-BE49-F238E27FC236}">
                <a16:creationId xmlns:a16="http://schemas.microsoft.com/office/drawing/2014/main" id="{0C68ED49-19E5-D453-D71F-0A1B19674611}"/>
              </a:ext>
            </a:extLst>
          </p:cNvPr>
          <p:cNvSpPr txBox="1"/>
          <p:nvPr/>
        </p:nvSpPr>
        <p:spPr>
          <a:xfrm>
            <a:off x="67112" y="3508695"/>
            <a:ext cx="12124887" cy="137601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Times New Roman" panose="02020603050405020304" pitchFamily="18" charset="0"/>
                <a:ea typeface="Times New Roman" panose="02020603050405020304" pitchFamily="18" charset="0"/>
              </a:rPr>
              <a:t>This covers the aspect of OOPE wherein a large percentage of respondents have stated that they have to spend money from their own pockets 74%.</a:t>
            </a:r>
            <a:endParaRPr lang="en-IN" sz="1200" dirty="0">
              <a:solidFill>
                <a:srgbClr val="000000"/>
              </a:solidFill>
              <a:effectLst/>
              <a:latin typeface="Helvetica Neue"/>
              <a:ea typeface="Helvetica Neue"/>
              <a:cs typeface="Helvetica Neue"/>
            </a:endParaRPr>
          </a:p>
          <a:p>
            <a:pPr algn="just">
              <a:lnSpc>
                <a:spcPct val="200000"/>
              </a:lnSpc>
            </a:pPr>
            <a:endParaRPr lang="en-IN"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5120C56-E394-FC6A-4719-1EB4DEC5FDF4}"/>
              </a:ext>
            </a:extLst>
          </p:cNvPr>
          <p:cNvSpPr txBox="1"/>
          <p:nvPr/>
        </p:nvSpPr>
        <p:spPr>
          <a:xfrm>
            <a:off x="-1" y="4742356"/>
            <a:ext cx="12192000" cy="964880"/>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endParaRPr lang="en-IN" sz="1600" dirty="0">
              <a:solidFill>
                <a:srgbClr val="000000"/>
              </a:solidFill>
              <a:latin typeface="Helvetica Neue"/>
              <a:ea typeface="Helvetica Neue"/>
              <a:cs typeface="Helvetica Neue"/>
            </a:endParaRPr>
          </a:p>
          <a:p>
            <a:pPr marR="516255">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r>
              <a:rPr lang="en-US" b="1" i="0" dirty="0">
                <a:effectLst/>
                <a:latin typeface="Times New Roman" panose="02020603050405020304" pitchFamily="18" charset="0"/>
                <a:cs typeface="Times New Roman" panose="02020603050405020304" pitchFamily="18" charset="0"/>
              </a:rPr>
              <a:t>Institute measures for provision of medicines, quick referrals , easy disbursement of bills</a:t>
            </a:r>
            <a:endParaRPr lang="en-IN" b="1"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58D8E495-D8C1-6B0A-7D2E-9F05EF00F6D6}"/>
              </a:ext>
            </a:extLst>
          </p:cNvPr>
          <p:cNvGraphicFramePr>
            <a:graphicFrameLocks noGrp="1"/>
          </p:cNvGraphicFramePr>
          <p:nvPr>
            <p:extLst>
              <p:ext uri="{D42A27DB-BD31-4B8C-83A1-F6EECF244321}">
                <p14:modId xmlns:p14="http://schemas.microsoft.com/office/powerpoint/2010/main" val="2678009848"/>
              </p:ext>
            </p:extLst>
          </p:nvPr>
        </p:nvGraphicFramePr>
        <p:xfrm>
          <a:off x="8808440" y="2245215"/>
          <a:ext cx="2934050" cy="1104090"/>
        </p:xfrm>
        <a:graphic>
          <a:graphicData uri="http://schemas.openxmlformats.org/drawingml/2006/table">
            <a:tbl>
              <a:tblPr>
                <a:tableStyleId>{5C22544A-7EE6-4342-B048-85BDC9FD1C3A}</a:tableStyleId>
              </a:tblPr>
              <a:tblGrid>
                <a:gridCol w="1869666">
                  <a:extLst>
                    <a:ext uri="{9D8B030D-6E8A-4147-A177-3AD203B41FA5}">
                      <a16:colId xmlns:a16="http://schemas.microsoft.com/office/drawing/2014/main" val="827201378"/>
                    </a:ext>
                  </a:extLst>
                </a:gridCol>
                <a:gridCol w="1064384">
                  <a:extLst>
                    <a:ext uri="{9D8B030D-6E8A-4147-A177-3AD203B41FA5}">
                      <a16:colId xmlns:a16="http://schemas.microsoft.com/office/drawing/2014/main" val="4083421818"/>
                    </a:ext>
                  </a:extLst>
                </a:gridCol>
              </a:tblGrid>
              <a:tr h="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458" marR="7458" marT="7458" marB="0" anchor="b">
                    <a:solidFill>
                      <a:schemeClr val="accent6">
                        <a:lumMod val="40000"/>
                        <a:lumOff val="60000"/>
                      </a:schemeClr>
                    </a:solidFill>
                  </a:tcPr>
                </a:tc>
                <a:tc>
                  <a:txBody>
                    <a:bodyPr/>
                    <a:lstStyle/>
                    <a:p>
                      <a:pPr algn="r" fontAlgn="b"/>
                      <a:r>
                        <a:rPr lang="en-IN" sz="1400" b="1" u="none" strike="noStrike">
                          <a:effectLst/>
                        </a:rPr>
                        <a:t>70</a:t>
                      </a:r>
                      <a:endParaRPr lang="en-IN" sz="1400" b="1" i="0" u="none" strike="noStrike">
                        <a:solidFill>
                          <a:srgbClr val="000000"/>
                        </a:solidFill>
                        <a:effectLst/>
                        <a:latin typeface="Calibri" panose="020F0502020204030204" pitchFamily="34" charset="0"/>
                      </a:endParaRPr>
                    </a:p>
                  </a:txBody>
                  <a:tcPr marL="7458" marR="7458" marT="7458" marB="0" anchor="b">
                    <a:solidFill>
                      <a:schemeClr val="accent6">
                        <a:lumMod val="40000"/>
                        <a:lumOff val="60000"/>
                      </a:schemeClr>
                    </a:solidFill>
                  </a:tcPr>
                </a:tc>
                <a:extLst>
                  <a:ext uri="{0D108BD9-81ED-4DB2-BD59-A6C34878D82A}">
                    <a16:rowId xmlns:a16="http://schemas.microsoft.com/office/drawing/2014/main" val="2065366079"/>
                  </a:ext>
                </a:extLst>
              </a:tr>
              <a:tr h="178989">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458" marR="7458" marT="7458" marB="0" anchor="b">
                    <a:solidFill>
                      <a:schemeClr val="accent6">
                        <a:lumMod val="40000"/>
                        <a:lumOff val="60000"/>
                      </a:schemeClr>
                    </a:solidFill>
                  </a:tcPr>
                </a:tc>
                <a:tc>
                  <a:txBody>
                    <a:bodyPr/>
                    <a:lstStyle/>
                    <a:p>
                      <a:pPr algn="r" fontAlgn="b"/>
                      <a:r>
                        <a:rPr lang="en-IN" sz="1400" b="1" u="none" strike="noStrike">
                          <a:effectLst/>
                        </a:rPr>
                        <a:t>18</a:t>
                      </a:r>
                      <a:endParaRPr lang="en-IN" sz="1400" b="1" i="0" u="none" strike="noStrike">
                        <a:solidFill>
                          <a:srgbClr val="000000"/>
                        </a:solidFill>
                        <a:effectLst/>
                        <a:latin typeface="Calibri" panose="020F0502020204030204" pitchFamily="34" charset="0"/>
                      </a:endParaRPr>
                    </a:p>
                  </a:txBody>
                  <a:tcPr marL="7458" marR="7458" marT="7458" marB="0" anchor="b">
                    <a:solidFill>
                      <a:schemeClr val="accent6">
                        <a:lumMod val="40000"/>
                        <a:lumOff val="60000"/>
                      </a:schemeClr>
                    </a:solidFill>
                  </a:tcPr>
                </a:tc>
                <a:extLst>
                  <a:ext uri="{0D108BD9-81ED-4DB2-BD59-A6C34878D82A}">
                    <a16:rowId xmlns:a16="http://schemas.microsoft.com/office/drawing/2014/main" val="1447325751"/>
                  </a:ext>
                </a:extLst>
              </a:tr>
              <a:tr h="178989">
                <a:tc>
                  <a:txBody>
                    <a:bodyPr/>
                    <a:lstStyle/>
                    <a:p>
                      <a:pPr algn="l" fontAlgn="b"/>
                      <a:r>
                        <a:rPr lang="en-IN" sz="1400" b="1" u="none" strike="noStrike" dirty="0">
                          <a:effectLst/>
                        </a:rPr>
                        <a:t>Neutral</a:t>
                      </a:r>
                      <a:endParaRPr lang="en-IN" sz="1400" b="1" i="0" u="none" strike="noStrike" dirty="0">
                        <a:solidFill>
                          <a:srgbClr val="000000"/>
                        </a:solidFill>
                        <a:effectLst/>
                        <a:latin typeface="Calibri" panose="020F0502020204030204" pitchFamily="34" charset="0"/>
                      </a:endParaRPr>
                    </a:p>
                  </a:txBody>
                  <a:tcPr marL="7458" marR="7458" marT="7458" marB="0" anchor="b">
                    <a:solidFill>
                      <a:schemeClr val="accent6">
                        <a:lumMod val="40000"/>
                        <a:lumOff val="60000"/>
                      </a:schemeClr>
                    </a:solidFill>
                  </a:tcPr>
                </a:tc>
                <a:tc>
                  <a:txBody>
                    <a:bodyPr/>
                    <a:lstStyle/>
                    <a:p>
                      <a:pPr algn="r" fontAlgn="b"/>
                      <a:r>
                        <a:rPr lang="en-IN" sz="1400" b="1" u="none" strike="noStrike" dirty="0">
                          <a:effectLst/>
                        </a:rPr>
                        <a:t>15</a:t>
                      </a:r>
                      <a:endParaRPr lang="en-IN" sz="1400" b="1" i="0" u="none" strike="noStrike" dirty="0">
                        <a:solidFill>
                          <a:srgbClr val="000000"/>
                        </a:solidFill>
                        <a:effectLst/>
                        <a:latin typeface="Calibri" panose="020F0502020204030204" pitchFamily="34" charset="0"/>
                      </a:endParaRPr>
                    </a:p>
                  </a:txBody>
                  <a:tcPr marL="7458" marR="7458" marT="7458" marB="0" anchor="b">
                    <a:solidFill>
                      <a:schemeClr val="accent6">
                        <a:lumMod val="40000"/>
                        <a:lumOff val="60000"/>
                      </a:schemeClr>
                    </a:solidFill>
                  </a:tcPr>
                </a:tc>
                <a:extLst>
                  <a:ext uri="{0D108BD9-81ED-4DB2-BD59-A6C34878D82A}">
                    <a16:rowId xmlns:a16="http://schemas.microsoft.com/office/drawing/2014/main" val="3107743870"/>
                  </a:ext>
                </a:extLst>
              </a:tr>
              <a:tr h="178989">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458" marR="7458" marT="7458" marB="0" anchor="b">
                    <a:solidFill>
                      <a:schemeClr val="accent6">
                        <a:lumMod val="40000"/>
                        <a:lumOff val="60000"/>
                      </a:schemeClr>
                    </a:solidFill>
                  </a:tcPr>
                </a:tc>
                <a:tc>
                  <a:txBody>
                    <a:bodyPr/>
                    <a:lstStyle/>
                    <a:p>
                      <a:pPr algn="r" fontAlgn="b"/>
                      <a:r>
                        <a:rPr lang="en-IN" sz="1400" b="1" u="none" strike="noStrike" dirty="0">
                          <a:effectLst/>
                        </a:rPr>
                        <a:t>47</a:t>
                      </a:r>
                      <a:endParaRPr lang="en-IN" sz="1400" b="1" i="0" u="none" strike="noStrike" dirty="0">
                        <a:solidFill>
                          <a:srgbClr val="000000"/>
                        </a:solidFill>
                        <a:effectLst/>
                        <a:latin typeface="Calibri" panose="020F0502020204030204" pitchFamily="34" charset="0"/>
                      </a:endParaRPr>
                    </a:p>
                  </a:txBody>
                  <a:tcPr marL="7458" marR="7458" marT="7458" marB="0" anchor="b">
                    <a:solidFill>
                      <a:schemeClr val="accent6">
                        <a:lumMod val="40000"/>
                        <a:lumOff val="60000"/>
                      </a:schemeClr>
                    </a:solidFill>
                  </a:tcPr>
                </a:tc>
                <a:extLst>
                  <a:ext uri="{0D108BD9-81ED-4DB2-BD59-A6C34878D82A}">
                    <a16:rowId xmlns:a16="http://schemas.microsoft.com/office/drawing/2014/main" val="2802297740"/>
                  </a:ext>
                </a:extLst>
              </a:tr>
              <a:tr h="178989">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458" marR="7458" marT="7458" marB="0" anchor="b">
                    <a:solidFill>
                      <a:schemeClr val="accent6">
                        <a:lumMod val="40000"/>
                        <a:lumOff val="60000"/>
                      </a:schemeClr>
                    </a:solidFill>
                  </a:tcPr>
                </a:tc>
                <a:tc>
                  <a:txBody>
                    <a:bodyPr/>
                    <a:lstStyle/>
                    <a:p>
                      <a:pPr algn="r" fontAlgn="b"/>
                      <a:r>
                        <a:rPr lang="en-IN" sz="1400" b="1" u="none" strike="noStrike" dirty="0">
                          <a:effectLst/>
                        </a:rPr>
                        <a:t>8</a:t>
                      </a:r>
                      <a:endParaRPr lang="en-IN" sz="1400" b="1" i="0" u="none" strike="noStrike" dirty="0">
                        <a:solidFill>
                          <a:srgbClr val="000000"/>
                        </a:solidFill>
                        <a:effectLst/>
                        <a:latin typeface="Calibri" panose="020F0502020204030204" pitchFamily="34" charset="0"/>
                      </a:endParaRPr>
                    </a:p>
                  </a:txBody>
                  <a:tcPr marL="7458" marR="7458" marT="7458" marB="0" anchor="b">
                    <a:solidFill>
                      <a:schemeClr val="accent6">
                        <a:lumMod val="40000"/>
                        <a:lumOff val="60000"/>
                      </a:schemeClr>
                    </a:solidFill>
                  </a:tcPr>
                </a:tc>
                <a:extLst>
                  <a:ext uri="{0D108BD9-81ED-4DB2-BD59-A6C34878D82A}">
                    <a16:rowId xmlns:a16="http://schemas.microsoft.com/office/drawing/2014/main" val="3222813221"/>
                  </a:ext>
                </a:extLst>
              </a:tr>
            </a:tbl>
          </a:graphicData>
        </a:graphic>
      </p:graphicFrame>
    </p:spTree>
    <p:extLst>
      <p:ext uri="{BB962C8B-B14F-4D97-AF65-F5344CB8AC3E}">
        <p14:creationId xmlns:p14="http://schemas.microsoft.com/office/powerpoint/2010/main" val="884615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orms response chart. Question title: 8.    I have easy access to the medical specialists I need. Number of responses: 158 responses.">
            <a:extLst>
              <a:ext uri="{FF2B5EF4-FFF2-40B4-BE49-F238E27FC236}">
                <a16:creationId xmlns:a16="http://schemas.microsoft.com/office/drawing/2014/main" id="{3389BFBE-EA92-94CF-42DC-833A75D94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2" y="410595"/>
            <a:ext cx="7516536" cy="3347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6FFC3A-08BB-ED6C-04DA-C0D0D258A38B}"/>
              </a:ext>
            </a:extLst>
          </p:cNvPr>
          <p:cNvSpPr txBox="1"/>
          <p:nvPr/>
        </p:nvSpPr>
        <p:spPr>
          <a:xfrm>
            <a:off x="8649049" y="410595"/>
            <a:ext cx="3034688" cy="1508105"/>
          </a:xfrm>
          <a:prstGeom prst="rect">
            <a:avLst/>
          </a:prstGeom>
          <a:solidFill>
            <a:schemeClr val="accent6">
              <a:lumMod val="40000"/>
              <a:lumOff val="60000"/>
            </a:schemeClr>
          </a:solidFill>
        </p:spPr>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2.940	</a:t>
            </a:r>
          </a:p>
          <a:p>
            <a:pPr marR="600" algn="r"/>
            <a:r>
              <a:rPr lang="en-IN" sz="1800" b="0" i="0" u="none" strike="noStrike" baseline="0" dirty="0">
                <a:solidFill>
                  <a:srgbClr val="000000"/>
                </a:solidFill>
                <a:latin typeface="Arial" panose="020B0604020202020204" pitchFamily="34" charset="0"/>
              </a:rPr>
              <a:t>Std. Deviation	1.164	</a:t>
            </a:r>
          </a:p>
        </p:txBody>
      </p:sp>
      <p:sp>
        <p:nvSpPr>
          <p:cNvPr id="3" name="TextBox 2">
            <a:extLst>
              <a:ext uri="{FF2B5EF4-FFF2-40B4-BE49-F238E27FC236}">
                <a16:creationId xmlns:a16="http://schemas.microsoft.com/office/drawing/2014/main" id="{57BF95B2-18F4-A49A-9563-958A11CE838E}"/>
              </a:ext>
            </a:extLst>
          </p:cNvPr>
          <p:cNvSpPr txBox="1"/>
          <p:nvPr/>
        </p:nvSpPr>
        <p:spPr>
          <a:xfrm>
            <a:off x="67112" y="3508695"/>
            <a:ext cx="12124887" cy="86664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IN" sz="1400" dirty="0">
                <a:solidFill>
                  <a:srgbClr val="000000"/>
                </a:solidFill>
                <a:effectLst/>
                <a:latin typeface="Times New Roman" panose="02020603050405020304" pitchFamily="18" charset="0"/>
                <a:ea typeface="Helvetica Neue"/>
                <a:cs typeface="Helvetica Neue"/>
              </a:rPr>
              <a:t>40 % believe that accessibility to medical specialists is easy</a:t>
            </a:r>
            <a:endParaRPr lang="en-IN" sz="1200" dirty="0">
              <a:solidFill>
                <a:srgbClr val="000000"/>
              </a:solidFill>
              <a:effectLst/>
              <a:latin typeface="Helvetica Neue"/>
              <a:ea typeface="Helvetica Neue"/>
              <a:cs typeface="Helvetica Neue"/>
            </a:endParaRPr>
          </a:p>
        </p:txBody>
      </p:sp>
      <p:sp>
        <p:nvSpPr>
          <p:cNvPr id="4" name="TextBox 3">
            <a:extLst>
              <a:ext uri="{FF2B5EF4-FFF2-40B4-BE49-F238E27FC236}">
                <a16:creationId xmlns:a16="http://schemas.microsoft.com/office/drawing/2014/main" id="{AB53874A-40A6-6EF7-3165-529F8962D95D}"/>
              </a:ext>
            </a:extLst>
          </p:cNvPr>
          <p:cNvSpPr txBox="1"/>
          <p:nvPr/>
        </p:nvSpPr>
        <p:spPr>
          <a:xfrm>
            <a:off x="-1" y="4742356"/>
            <a:ext cx="12192000" cy="964880"/>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endParaRPr lang="en-IN" sz="1600" dirty="0">
              <a:solidFill>
                <a:srgbClr val="000000"/>
              </a:solidFill>
              <a:latin typeface="Helvetica Neue"/>
              <a:ea typeface="Helvetica Neue"/>
              <a:cs typeface="Helvetica Neue"/>
            </a:endParaRPr>
          </a:p>
          <a:p>
            <a:pPr marR="516255" algn="ctr">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r>
              <a:rPr lang="en-US" sz="2400" b="1" u="none" strike="noStrike" dirty="0">
                <a:effectLst/>
                <a:latin typeface="Times New Roman" panose="02020603050405020304" pitchFamily="18" charset="0"/>
                <a:ea typeface="Times New Roman" panose="02020603050405020304" pitchFamily="18" charset="0"/>
              </a:rPr>
              <a:t>Empanelment of more hospitals, existing facilities of MI Rooms and Military Hospitals</a:t>
            </a:r>
            <a:endParaRPr lang="en-IN"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1D48AADD-4BFB-57BC-31AD-40C2B22B4C23}"/>
              </a:ext>
            </a:extLst>
          </p:cNvPr>
          <p:cNvGraphicFramePr>
            <a:graphicFrameLocks noGrp="1"/>
          </p:cNvGraphicFramePr>
          <p:nvPr>
            <p:extLst>
              <p:ext uri="{D42A27DB-BD31-4B8C-83A1-F6EECF244321}">
                <p14:modId xmlns:p14="http://schemas.microsoft.com/office/powerpoint/2010/main" val="220376885"/>
              </p:ext>
            </p:extLst>
          </p:nvPr>
        </p:nvGraphicFramePr>
        <p:xfrm>
          <a:off x="8548410" y="2285713"/>
          <a:ext cx="3135327" cy="1104900"/>
        </p:xfrm>
        <a:graphic>
          <a:graphicData uri="http://schemas.openxmlformats.org/drawingml/2006/table">
            <a:tbl>
              <a:tblPr>
                <a:tableStyleId>{5C22544A-7EE6-4342-B048-85BDC9FD1C3A}</a:tableStyleId>
              </a:tblPr>
              <a:tblGrid>
                <a:gridCol w="1479465">
                  <a:extLst>
                    <a:ext uri="{9D8B030D-6E8A-4147-A177-3AD203B41FA5}">
                      <a16:colId xmlns:a16="http://schemas.microsoft.com/office/drawing/2014/main" val="3445904368"/>
                    </a:ext>
                  </a:extLst>
                </a:gridCol>
                <a:gridCol w="1655862">
                  <a:extLst>
                    <a:ext uri="{9D8B030D-6E8A-4147-A177-3AD203B41FA5}">
                      <a16:colId xmlns:a16="http://schemas.microsoft.com/office/drawing/2014/main" val="3297543982"/>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tc>
                  <a:txBody>
                    <a:bodyPr/>
                    <a:lstStyle/>
                    <a:p>
                      <a:pPr algn="r" fontAlgn="b"/>
                      <a:r>
                        <a:rPr lang="en-IN" sz="1400" b="1" u="none" strike="noStrike" dirty="0">
                          <a:effectLst/>
                        </a:rPr>
                        <a:t>52</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extLst>
                  <a:ext uri="{0D108BD9-81ED-4DB2-BD59-A6C34878D82A}">
                    <a16:rowId xmlns:a16="http://schemas.microsoft.com/office/drawing/2014/main" val="3110672413"/>
                  </a:ext>
                </a:extLst>
              </a:tr>
              <a:tr h="182880">
                <a:tc>
                  <a:txBody>
                    <a:bodyPr/>
                    <a:lstStyle/>
                    <a:p>
                      <a:pPr algn="l" fontAlgn="b"/>
                      <a:r>
                        <a:rPr lang="en-IN" sz="1400" b="1" u="none" strike="noStrike">
                          <a:effectLst/>
                        </a:rPr>
                        <a:t>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tc>
                  <a:txBody>
                    <a:bodyPr/>
                    <a:lstStyle/>
                    <a:p>
                      <a:pPr algn="r" fontAlgn="b"/>
                      <a:r>
                        <a:rPr lang="en-IN" sz="1400" b="1" u="none" strike="noStrike" dirty="0">
                          <a:effectLst/>
                        </a:rPr>
                        <a:t>48</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extLst>
                  <a:ext uri="{0D108BD9-81ED-4DB2-BD59-A6C34878D82A}">
                    <a16:rowId xmlns:a16="http://schemas.microsoft.com/office/drawing/2014/main" val="1300423181"/>
                  </a:ext>
                </a:extLst>
              </a:tr>
              <a:tr h="182880">
                <a:tc>
                  <a:txBody>
                    <a:bodyPr/>
                    <a:lstStyle/>
                    <a:p>
                      <a:pPr algn="l" fontAlgn="b"/>
                      <a:r>
                        <a:rPr lang="en-IN" sz="1400" b="1" u="none" strike="noStrike">
                          <a:effectLst/>
                        </a:rPr>
                        <a:t>Neutral</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tc>
                  <a:txBody>
                    <a:bodyPr/>
                    <a:lstStyle/>
                    <a:p>
                      <a:pPr algn="r" fontAlgn="b"/>
                      <a:r>
                        <a:rPr lang="en-IN" sz="1400" b="1" u="none" strike="noStrike" dirty="0">
                          <a:effectLst/>
                        </a:rPr>
                        <a:t>30</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extLst>
                  <a:ext uri="{0D108BD9-81ED-4DB2-BD59-A6C34878D82A}">
                    <a16:rowId xmlns:a16="http://schemas.microsoft.com/office/drawing/2014/main" val="1267019779"/>
                  </a:ext>
                </a:extLst>
              </a:tr>
              <a:tr h="182880">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tc>
                  <a:txBody>
                    <a:bodyPr/>
                    <a:lstStyle/>
                    <a:p>
                      <a:pPr algn="r" fontAlgn="b"/>
                      <a:r>
                        <a:rPr lang="en-IN" sz="1400" b="1" u="none" strike="noStrike" dirty="0">
                          <a:effectLst/>
                        </a:rPr>
                        <a:t>11</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extLst>
                  <a:ext uri="{0D108BD9-81ED-4DB2-BD59-A6C34878D82A}">
                    <a16:rowId xmlns:a16="http://schemas.microsoft.com/office/drawing/2014/main" val="2951415439"/>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tc>
                  <a:txBody>
                    <a:bodyPr/>
                    <a:lstStyle/>
                    <a:p>
                      <a:pPr algn="r" fontAlgn="b"/>
                      <a:r>
                        <a:rPr lang="en-IN" sz="1400" b="1" u="none" strike="noStrike" dirty="0">
                          <a:effectLst/>
                        </a:rPr>
                        <a:t>17</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lumMod val="40000"/>
                        <a:lumOff val="60000"/>
                      </a:schemeClr>
                    </a:solidFill>
                  </a:tcPr>
                </a:tc>
                <a:extLst>
                  <a:ext uri="{0D108BD9-81ED-4DB2-BD59-A6C34878D82A}">
                    <a16:rowId xmlns:a16="http://schemas.microsoft.com/office/drawing/2014/main" val="1498407408"/>
                  </a:ext>
                </a:extLst>
              </a:tr>
            </a:tbl>
          </a:graphicData>
        </a:graphic>
      </p:graphicFrame>
    </p:spTree>
    <p:extLst>
      <p:ext uri="{BB962C8B-B14F-4D97-AF65-F5344CB8AC3E}">
        <p14:creationId xmlns:p14="http://schemas.microsoft.com/office/powerpoint/2010/main" val="162997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orms response chart. Question title: 9.   Where I get medical care , people have to wait too long for emergency treatment. Number of responses: 158 responses.">
            <a:extLst>
              <a:ext uri="{FF2B5EF4-FFF2-40B4-BE49-F238E27FC236}">
                <a16:creationId xmlns:a16="http://schemas.microsoft.com/office/drawing/2014/main" id="{A5F133AA-ED9E-CB7A-8BA5-CFE4D0719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2" y="337190"/>
            <a:ext cx="6451134" cy="31715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6F624C-1010-81BA-CE6D-02FC43FCA0D5}"/>
              </a:ext>
            </a:extLst>
          </p:cNvPr>
          <p:cNvSpPr txBox="1"/>
          <p:nvPr/>
        </p:nvSpPr>
        <p:spPr>
          <a:xfrm>
            <a:off x="8426798" y="337190"/>
            <a:ext cx="3344993" cy="1508105"/>
          </a:xfrm>
          <a:prstGeom prst="rect">
            <a:avLst/>
          </a:prstGeom>
          <a:solidFill>
            <a:schemeClr val="accent2">
              <a:lumMod val="60000"/>
              <a:lumOff val="40000"/>
            </a:schemeClr>
          </a:solidFill>
        </p:spPr>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2.92	</a:t>
            </a:r>
          </a:p>
          <a:p>
            <a:pPr marR="600" algn="r"/>
            <a:r>
              <a:rPr lang="en-IN" sz="1800" b="0" i="0" u="none" strike="noStrike" baseline="0" dirty="0">
                <a:solidFill>
                  <a:srgbClr val="000000"/>
                </a:solidFill>
                <a:latin typeface="Arial" panose="020B0604020202020204" pitchFamily="34" charset="0"/>
              </a:rPr>
              <a:t>Std. Deviation	1.094	</a:t>
            </a:r>
          </a:p>
        </p:txBody>
      </p:sp>
      <p:sp>
        <p:nvSpPr>
          <p:cNvPr id="3" name="TextBox 2">
            <a:extLst>
              <a:ext uri="{FF2B5EF4-FFF2-40B4-BE49-F238E27FC236}">
                <a16:creationId xmlns:a16="http://schemas.microsoft.com/office/drawing/2014/main" id="{93573F61-FE78-F78C-F647-BD254DE0EC6F}"/>
              </a:ext>
            </a:extLst>
          </p:cNvPr>
          <p:cNvSpPr txBox="1"/>
          <p:nvPr/>
        </p:nvSpPr>
        <p:spPr>
          <a:xfrm>
            <a:off x="67113" y="3814825"/>
            <a:ext cx="12124887" cy="2531719"/>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Times New Roman" panose="02020603050405020304" pitchFamily="18" charset="0"/>
                <a:ea typeface="Helvetica Neue"/>
                <a:cs typeface="Helvetica Neue"/>
              </a:rPr>
              <a:t>Only 40% think that the waiting period for emergency treatment is too long</a:t>
            </a:r>
            <a:endParaRPr lang="en-IN" sz="1200" dirty="0">
              <a:solidFill>
                <a:srgbClr val="000000"/>
              </a:solidFill>
              <a:effectLst/>
              <a:latin typeface="Helvetica Neue"/>
              <a:ea typeface="Helvetica Neue"/>
              <a:cs typeface="Helvetica Neue"/>
            </a:endParaRPr>
          </a:p>
          <a:p>
            <a:pPr algn="just">
              <a:lnSpc>
                <a:spcPct val="200000"/>
              </a:lnSpc>
            </a:pPr>
            <a:r>
              <a:rPr lang="en-US" b="1" u="sng" dirty="0">
                <a:solidFill>
                  <a:srgbClr val="000000"/>
                </a:solidFill>
                <a:effectLst/>
                <a:latin typeface="Times New Roman" panose="02020603050405020304" pitchFamily="18" charset="0"/>
                <a:ea typeface="Helvetica Neue"/>
                <a:cs typeface="Helvetica Neue"/>
              </a:rPr>
              <a:t>Interpretation</a:t>
            </a:r>
            <a:r>
              <a:rPr lang="en-US" sz="1400" dirty="0">
                <a:solidFill>
                  <a:srgbClr val="000000"/>
                </a:solidFill>
                <a:effectLst/>
                <a:latin typeface="Times New Roman" panose="02020603050405020304" pitchFamily="18" charset="0"/>
                <a:ea typeface="Helvetica Neue"/>
                <a:cs typeface="Helvetica Neue"/>
              </a:rPr>
              <a:t>.</a:t>
            </a:r>
            <a:endParaRPr lang="en-IN" sz="1200" dirty="0">
              <a:solidFill>
                <a:srgbClr val="000000"/>
              </a:solidFill>
              <a:effectLst/>
              <a:latin typeface="Helvetica Neue"/>
              <a:ea typeface="Helvetica Neue"/>
              <a:cs typeface="Helvetica Neue"/>
            </a:endParaRPr>
          </a:p>
          <a:p>
            <a:pPr algn="ctr">
              <a:lnSpc>
                <a:spcPct val="200000"/>
              </a:lnSpc>
            </a:pPr>
            <a:r>
              <a:rPr lang="en-IN" sz="2000" b="1" dirty="0">
                <a:solidFill>
                  <a:srgbClr val="000000"/>
                </a:solidFill>
                <a:effectLst/>
                <a:latin typeface="Times New Roman" panose="02020603050405020304" pitchFamily="18" charset="0"/>
                <a:ea typeface="Helvetica Neue"/>
                <a:cs typeface="Helvetica Neue"/>
              </a:rPr>
              <a:t>More empanelled hospitals, access to service hospitals</a:t>
            </a:r>
            <a:endParaRPr lang="en-IN" sz="2000" b="1" dirty="0">
              <a:solidFill>
                <a:srgbClr val="000000"/>
              </a:solidFill>
              <a:effectLst/>
              <a:latin typeface="Helvetica Neue"/>
              <a:ea typeface="Helvetica Neue"/>
              <a:cs typeface="Helvetica Neue"/>
            </a:endParaRPr>
          </a:p>
          <a:p>
            <a:pPr marL="555625" marR="516255" algn="ctr">
              <a:lnSpc>
                <a:spcPct val="115000"/>
              </a:lnSpc>
              <a:spcBef>
                <a:spcPts val="5"/>
              </a:spcBef>
              <a:spcAft>
                <a:spcPts val="0"/>
              </a:spcAft>
            </a:pPr>
            <a:r>
              <a:rPr lang="en-US" sz="2800" b="1" u="none" strike="noStrike" dirty="0">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graphicFrame>
        <p:nvGraphicFramePr>
          <p:cNvPr id="4" name="Table 3">
            <a:extLst>
              <a:ext uri="{FF2B5EF4-FFF2-40B4-BE49-F238E27FC236}">
                <a16:creationId xmlns:a16="http://schemas.microsoft.com/office/drawing/2014/main" id="{39AC5620-7405-A42F-D677-55C04ED21263}"/>
              </a:ext>
            </a:extLst>
          </p:cNvPr>
          <p:cNvGraphicFramePr>
            <a:graphicFrameLocks noGrp="1"/>
          </p:cNvGraphicFramePr>
          <p:nvPr>
            <p:extLst>
              <p:ext uri="{D42A27DB-BD31-4B8C-83A1-F6EECF244321}">
                <p14:modId xmlns:p14="http://schemas.microsoft.com/office/powerpoint/2010/main" val="41201067"/>
              </p:ext>
            </p:extLst>
          </p:nvPr>
        </p:nvGraphicFramePr>
        <p:xfrm>
          <a:off x="8426799" y="2151425"/>
          <a:ext cx="3344994" cy="1325880"/>
        </p:xfrm>
        <a:graphic>
          <a:graphicData uri="http://schemas.openxmlformats.org/drawingml/2006/table">
            <a:tbl>
              <a:tblPr>
                <a:tableStyleId>{5C22544A-7EE6-4342-B048-85BDC9FD1C3A}</a:tableStyleId>
              </a:tblPr>
              <a:tblGrid>
                <a:gridCol w="1790992">
                  <a:extLst>
                    <a:ext uri="{9D8B030D-6E8A-4147-A177-3AD203B41FA5}">
                      <a16:colId xmlns:a16="http://schemas.microsoft.com/office/drawing/2014/main" val="2630081787"/>
                    </a:ext>
                  </a:extLst>
                </a:gridCol>
                <a:gridCol w="1554002">
                  <a:extLst>
                    <a:ext uri="{9D8B030D-6E8A-4147-A177-3AD203B41FA5}">
                      <a16:colId xmlns:a16="http://schemas.microsoft.com/office/drawing/2014/main" val="3618484077"/>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53</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685732749"/>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a:effectLst/>
                        </a:rPr>
                        <a:t>43</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206176014"/>
                  </a:ext>
                </a:extLst>
              </a:tr>
              <a:tr h="182880">
                <a:tc>
                  <a:txBody>
                    <a:bodyPr/>
                    <a:lstStyle/>
                    <a:p>
                      <a:pPr algn="l" fontAlgn="b"/>
                      <a:r>
                        <a:rPr lang="en-IN" sz="1400" b="1" u="none" strike="noStrike">
                          <a:effectLst/>
                        </a:rPr>
                        <a:t>Neutral</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39</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477541996"/>
                  </a:ext>
                </a:extLst>
              </a:tr>
              <a:tr h="182880">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12</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1637343747"/>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11</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312229143"/>
                  </a:ext>
                </a:extLst>
              </a:tr>
              <a:tr h="182880">
                <a:tc>
                  <a:txBody>
                    <a:bodyPr/>
                    <a:lstStyle/>
                    <a:p>
                      <a:pPr algn="l" fontAlgn="b"/>
                      <a:r>
                        <a:rPr lang="en-IN" sz="1400" b="1" u="none" strike="noStrike">
                          <a:effectLst/>
                        </a:rPr>
                        <a:t>Grand Total</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158</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792352893"/>
                  </a:ext>
                </a:extLst>
              </a:tr>
            </a:tbl>
          </a:graphicData>
        </a:graphic>
      </p:graphicFrame>
    </p:spTree>
    <p:extLst>
      <p:ext uri="{BB962C8B-B14F-4D97-AF65-F5344CB8AC3E}">
        <p14:creationId xmlns:p14="http://schemas.microsoft.com/office/powerpoint/2010/main" val="157584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orms response chart. Question title: 10.  Doctors act too business like and impersonal towards me. Number of responses: 158 responses.">
            <a:extLst>
              <a:ext uri="{FF2B5EF4-FFF2-40B4-BE49-F238E27FC236}">
                <a16:creationId xmlns:a16="http://schemas.microsoft.com/office/drawing/2014/main" id="{D9C0E781-CC0D-1934-669E-EB4727B5F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746"/>
            <a:ext cx="6962862" cy="32805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B657204-BD32-8187-26F9-DD093CA8BEE3}"/>
              </a:ext>
            </a:extLst>
          </p:cNvPr>
          <p:cNvSpPr txBox="1"/>
          <p:nvPr/>
        </p:nvSpPr>
        <p:spPr>
          <a:xfrm>
            <a:off x="8800050" y="278518"/>
            <a:ext cx="2934050" cy="1508105"/>
          </a:xfrm>
          <a:prstGeom prst="rect">
            <a:avLst/>
          </a:prstGeom>
          <a:solidFill>
            <a:schemeClr val="accent2">
              <a:lumMod val="60000"/>
              <a:lumOff val="40000"/>
            </a:schemeClr>
          </a:solidFill>
        </p:spPr>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2.850	</a:t>
            </a:r>
          </a:p>
          <a:p>
            <a:pPr marR="600" algn="r"/>
            <a:r>
              <a:rPr lang="en-IN" sz="1800" b="0" i="0" u="none" strike="noStrike" baseline="0" dirty="0">
                <a:solidFill>
                  <a:srgbClr val="000000"/>
                </a:solidFill>
                <a:latin typeface="Arial" panose="020B0604020202020204" pitchFamily="34" charset="0"/>
              </a:rPr>
              <a:t>Std. Deviation	1.124	</a:t>
            </a:r>
          </a:p>
        </p:txBody>
      </p:sp>
      <p:sp>
        <p:nvSpPr>
          <p:cNvPr id="3" name="TextBox 2">
            <a:extLst>
              <a:ext uri="{FF2B5EF4-FFF2-40B4-BE49-F238E27FC236}">
                <a16:creationId xmlns:a16="http://schemas.microsoft.com/office/drawing/2014/main" id="{C5ABB21A-2E05-5AD7-51A8-EA2D56DB0F0D}"/>
              </a:ext>
            </a:extLst>
          </p:cNvPr>
          <p:cNvSpPr txBox="1"/>
          <p:nvPr/>
        </p:nvSpPr>
        <p:spPr>
          <a:xfrm>
            <a:off x="67112" y="3508695"/>
            <a:ext cx="12124887" cy="86664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Times New Roman" panose="02020603050405020304" pitchFamily="18" charset="0"/>
                <a:ea typeface="Helvetica Neue"/>
                <a:cs typeface="Helvetica Neue"/>
              </a:rPr>
              <a:t>47% respondents believe that doctors are more like businessman</a:t>
            </a:r>
            <a:endParaRPr lang="en-IN" sz="1200" dirty="0">
              <a:solidFill>
                <a:srgbClr val="000000"/>
              </a:solidFill>
              <a:effectLst/>
              <a:latin typeface="Helvetica Neue"/>
              <a:ea typeface="Helvetica Neue"/>
              <a:cs typeface="Helvetica Neue"/>
            </a:endParaRPr>
          </a:p>
        </p:txBody>
      </p:sp>
      <p:sp>
        <p:nvSpPr>
          <p:cNvPr id="4" name="TextBox 3">
            <a:extLst>
              <a:ext uri="{FF2B5EF4-FFF2-40B4-BE49-F238E27FC236}">
                <a16:creationId xmlns:a16="http://schemas.microsoft.com/office/drawing/2014/main" id="{0A403C51-52EA-1B39-FEED-211580D1C654}"/>
              </a:ext>
            </a:extLst>
          </p:cNvPr>
          <p:cNvSpPr txBox="1"/>
          <p:nvPr/>
        </p:nvSpPr>
        <p:spPr>
          <a:xfrm>
            <a:off x="-1" y="4742356"/>
            <a:ext cx="12192000" cy="964880"/>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endParaRPr lang="en-IN" sz="1600" dirty="0">
              <a:solidFill>
                <a:srgbClr val="000000"/>
              </a:solidFill>
              <a:latin typeface="Helvetica Neue"/>
              <a:ea typeface="Helvetica Neue"/>
              <a:cs typeface="Helvetica Neue"/>
            </a:endParaRPr>
          </a:p>
          <a:p>
            <a:pPr marR="516255" algn="ctr">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r>
              <a:rPr lang="en-US" sz="2400" b="1" u="none" strike="noStrike" dirty="0">
                <a:effectLst/>
                <a:latin typeface="Times New Roman" panose="02020603050405020304" pitchFamily="18" charset="0"/>
                <a:ea typeface="Times New Roman" panose="02020603050405020304" pitchFamily="18" charset="0"/>
              </a:rPr>
              <a:t>Empanelment of more hospitals, existing facilities of MI Rooms and Military Hospitals</a:t>
            </a:r>
            <a:endParaRPr lang="en-IN"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2840953B-31CF-3011-15E5-02C5F2874F0D}"/>
              </a:ext>
            </a:extLst>
          </p:cNvPr>
          <p:cNvGraphicFramePr>
            <a:graphicFrameLocks noGrp="1"/>
          </p:cNvGraphicFramePr>
          <p:nvPr>
            <p:extLst>
              <p:ext uri="{D42A27DB-BD31-4B8C-83A1-F6EECF244321}">
                <p14:modId xmlns:p14="http://schemas.microsoft.com/office/powerpoint/2010/main" val="541151415"/>
              </p:ext>
            </p:extLst>
          </p:nvPr>
        </p:nvGraphicFramePr>
        <p:xfrm>
          <a:off x="8800050" y="2071271"/>
          <a:ext cx="2934050" cy="1104900"/>
        </p:xfrm>
        <a:graphic>
          <a:graphicData uri="http://schemas.openxmlformats.org/drawingml/2006/table">
            <a:tbl>
              <a:tblPr>
                <a:tableStyleId>{5C22544A-7EE6-4342-B048-85BDC9FD1C3A}</a:tableStyleId>
              </a:tblPr>
              <a:tblGrid>
                <a:gridCol w="1562898">
                  <a:extLst>
                    <a:ext uri="{9D8B030D-6E8A-4147-A177-3AD203B41FA5}">
                      <a16:colId xmlns:a16="http://schemas.microsoft.com/office/drawing/2014/main" val="485250094"/>
                    </a:ext>
                  </a:extLst>
                </a:gridCol>
                <a:gridCol w="1371152">
                  <a:extLst>
                    <a:ext uri="{9D8B030D-6E8A-4147-A177-3AD203B41FA5}">
                      <a16:colId xmlns:a16="http://schemas.microsoft.com/office/drawing/2014/main" val="972367522"/>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a:effectLst/>
                        </a:rPr>
                        <a:t>59</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364734154"/>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a:effectLst/>
                        </a:rPr>
                        <a:t>40</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3854152535"/>
                  </a:ext>
                </a:extLst>
              </a:tr>
              <a:tr h="182880">
                <a:tc>
                  <a:txBody>
                    <a:bodyPr/>
                    <a:lstStyle/>
                    <a:p>
                      <a:pPr algn="l" fontAlgn="b"/>
                      <a:r>
                        <a:rPr lang="en-IN" sz="1400" b="1" u="none" strike="noStrike">
                          <a:effectLst/>
                        </a:rPr>
                        <a:t>Neutral</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33</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511532648"/>
                  </a:ext>
                </a:extLst>
              </a:tr>
              <a:tr h="182880">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14</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161205077"/>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12</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3290220381"/>
                  </a:ext>
                </a:extLst>
              </a:tr>
            </a:tbl>
          </a:graphicData>
        </a:graphic>
      </p:graphicFrame>
    </p:spTree>
    <p:extLst>
      <p:ext uri="{BB962C8B-B14F-4D97-AF65-F5344CB8AC3E}">
        <p14:creationId xmlns:p14="http://schemas.microsoft.com/office/powerpoint/2010/main" val="1863037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orms response chart. Question title: 11.  My doctors treat me in a very friendly and courteous manner  . Number of responses: 158 responses.">
            <a:extLst>
              <a:ext uri="{FF2B5EF4-FFF2-40B4-BE49-F238E27FC236}">
                <a16:creationId xmlns:a16="http://schemas.microsoft.com/office/drawing/2014/main" id="{40FD8395-AE77-BE25-3E08-21F572CCB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23" y="340245"/>
            <a:ext cx="6711193" cy="3431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AB277A-F151-8274-B9F5-121EC019834F}"/>
              </a:ext>
            </a:extLst>
          </p:cNvPr>
          <p:cNvSpPr txBox="1"/>
          <p:nvPr/>
        </p:nvSpPr>
        <p:spPr>
          <a:xfrm>
            <a:off x="8758106" y="270129"/>
            <a:ext cx="2934050" cy="1508105"/>
          </a:xfrm>
          <a:prstGeom prst="rect">
            <a:avLst/>
          </a:prstGeom>
          <a:solidFill>
            <a:schemeClr val="accent2">
              <a:lumMod val="60000"/>
              <a:lumOff val="40000"/>
            </a:schemeClr>
          </a:solidFill>
        </p:spPr>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3.340	</a:t>
            </a:r>
          </a:p>
          <a:p>
            <a:pPr marR="600" algn="r"/>
            <a:r>
              <a:rPr lang="en-IN" sz="1800" b="0" i="0" u="none" strike="noStrike" baseline="0" dirty="0">
                <a:solidFill>
                  <a:srgbClr val="000000"/>
                </a:solidFill>
                <a:latin typeface="Arial" panose="020B0604020202020204" pitchFamily="34" charset="0"/>
              </a:rPr>
              <a:t>Std. Deviation	1.08	</a:t>
            </a:r>
          </a:p>
        </p:txBody>
      </p:sp>
      <p:sp>
        <p:nvSpPr>
          <p:cNvPr id="3" name="TextBox 2">
            <a:extLst>
              <a:ext uri="{FF2B5EF4-FFF2-40B4-BE49-F238E27FC236}">
                <a16:creationId xmlns:a16="http://schemas.microsoft.com/office/drawing/2014/main" id="{E3A69B51-AA1A-6AC3-4BAF-3F686B9197F7}"/>
              </a:ext>
            </a:extLst>
          </p:cNvPr>
          <p:cNvSpPr txBox="1"/>
          <p:nvPr/>
        </p:nvSpPr>
        <p:spPr>
          <a:xfrm>
            <a:off x="67112" y="3508695"/>
            <a:ext cx="12124887" cy="86664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Times New Roman" panose="02020603050405020304" pitchFamily="18" charset="0"/>
                <a:ea typeface="Helvetica Neue"/>
                <a:cs typeface="Helvetica Neue"/>
              </a:rPr>
              <a:t>51% think that the doctors treat them in a friendly and courteous manner</a:t>
            </a:r>
            <a:endParaRPr lang="en-IN" sz="1200" dirty="0">
              <a:solidFill>
                <a:srgbClr val="000000"/>
              </a:solidFill>
              <a:effectLst/>
              <a:latin typeface="Helvetica Neue"/>
              <a:ea typeface="Helvetica Neue"/>
              <a:cs typeface="Helvetica Neue"/>
            </a:endParaRPr>
          </a:p>
        </p:txBody>
      </p:sp>
      <p:sp>
        <p:nvSpPr>
          <p:cNvPr id="4" name="TextBox 3">
            <a:extLst>
              <a:ext uri="{FF2B5EF4-FFF2-40B4-BE49-F238E27FC236}">
                <a16:creationId xmlns:a16="http://schemas.microsoft.com/office/drawing/2014/main" id="{FAE77BE5-3E06-670A-A535-CBDD9DECA2BB}"/>
              </a:ext>
            </a:extLst>
          </p:cNvPr>
          <p:cNvSpPr txBox="1"/>
          <p:nvPr/>
        </p:nvSpPr>
        <p:spPr>
          <a:xfrm>
            <a:off x="-1" y="4742356"/>
            <a:ext cx="12192000" cy="964880"/>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endParaRPr lang="en-IN" sz="1600" dirty="0">
              <a:solidFill>
                <a:srgbClr val="000000"/>
              </a:solidFill>
              <a:latin typeface="Helvetica Neue"/>
              <a:ea typeface="Helvetica Neue"/>
              <a:cs typeface="Helvetica Neue"/>
            </a:endParaRPr>
          </a:p>
          <a:p>
            <a:pPr marR="516255" algn="ctr">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r>
              <a:rPr lang="en-US" sz="2400" b="1" u="none" strike="noStrike" dirty="0">
                <a:effectLst/>
                <a:latin typeface="Times New Roman" panose="02020603050405020304" pitchFamily="18" charset="0"/>
                <a:ea typeface="Times New Roman" panose="02020603050405020304" pitchFamily="18" charset="0"/>
              </a:rPr>
              <a:t>Empanelment of more hospitals, existing facilities of MI Rooms and Military Hospitals</a:t>
            </a:r>
            <a:endParaRPr lang="en-IN"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5F4F5AC-E925-B501-7094-4596A6B54827}"/>
              </a:ext>
            </a:extLst>
          </p:cNvPr>
          <p:cNvGraphicFramePr>
            <a:graphicFrameLocks noGrp="1"/>
          </p:cNvGraphicFramePr>
          <p:nvPr>
            <p:extLst>
              <p:ext uri="{D42A27DB-BD31-4B8C-83A1-F6EECF244321}">
                <p14:modId xmlns:p14="http://schemas.microsoft.com/office/powerpoint/2010/main" val="907783284"/>
              </p:ext>
            </p:extLst>
          </p:nvPr>
        </p:nvGraphicFramePr>
        <p:xfrm>
          <a:off x="8758106" y="2056026"/>
          <a:ext cx="2934050" cy="1104900"/>
        </p:xfrm>
        <a:graphic>
          <a:graphicData uri="http://schemas.openxmlformats.org/drawingml/2006/table">
            <a:tbl>
              <a:tblPr>
                <a:tableStyleId>{5C22544A-7EE6-4342-B048-85BDC9FD1C3A}</a:tableStyleId>
              </a:tblPr>
              <a:tblGrid>
                <a:gridCol w="1535693">
                  <a:extLst>
                    <a:ext uri="{9D8B030D-6E8A-4147-A177-3AD203B41FA5}">
                      <a16:colId xmlns:a16="http://schemas.microsoft.com/office/drawing/2014/main" val="1057081442"/>
                    </a:ext>
                  </a:extLst>
                </a:gridCol>
                <a:gridCol w="1398357">
                  <a:extLst>
                    <a:ext uri="{9D8B030D-6E8A-4147-A177-3AD203B41FA5}">
                      <a16:colId xmlns:a16="http://schemas.microsoft.com/office/drawing/2014/main" val="3871251217"/>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a:effectLst/>
                        </a:rPr>
                        <a:t>63</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368839148"/>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a:effectLst/>
                        </a:rPr>
                        <a:t>27</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55760995"/>
                  </a:ext>
                </a:extLst>
              </a:tr>
              <a:tr h="182880">
                <a:tc>
                  <a:txBody>
                    <a:bodyPr/>
                    <a:lstStyle/>
                    <a:p>
                      <a:pPr algn="l" fontAlgn="b"/>
                      <a:r>
                        <a:rPr lang="en-IN" sz="1400" b="1" u="none" strike="noStrike">
                          <a:effectLst/>
                        </a:rPr>
                        <a:t>Neutral</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41</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144599008"/>
                  </a:ext>
                </a:extLst>
              </a:tr>
              <a:tr h="182880">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18</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3653333908"/>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9</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1825101406"/>
                  </a:ext>
                </a:extLst>
              </a:tr>
            </a:tbl>
          </a:graphicData>
        </a:graphic>
      </p:graphicFrame>
    </p:spTree>
    <p:extLst>
      <p:ext uri="{BB962C8B-B14F-4D97-AF65-F5344CB8AC3E}">
        <p14:creationId xmlns:p14="http://schemas.microsoft.com/office/powerpoint/2010/main" val="81346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orms response chart. Question title: 12.     Those who provide my medical care sometimes hurry too much when they treat me. Number of responses: 158 responses.">
            <a:extLst>
              <a:ext uri="{FF2B5EF4-FFF2-40B4-BE49-F238E27FC236}">
                <a16:creationId xmlns:a16="http://schemas.microsoft.com/office/drawing/2014/main" id="{6AD69AF1-94AC-D9EC-EB72-46997218A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58" y="285717"/>
            <a:ext cx="6702804" cy="35406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8DE89E-C740-EDE4-3412-6E661FF4D5B4}"/>
              </a:ext>
            </a:extLst>
          </p:cNvPr>
          <p:cNvSpPr txBox="1"/>
          <p:nvPr/>
        </p:nvSpPr>
        <p:spPr>
          <a:xfrm>
            <a:off x="9026553" y="285717"/>
            <a:ext cx="2934050" cy="1508105"/>
          </a:xfrm>
          <a:prstGeom prst="rect">
            <a:avLst/>
          </a:prstGeom>
          <a:solidFill>
            <a:schemeClr val="accent4">
              <a:lumMod val="60000"/>
              <a:lumOff val="40000"/>
            </a:schemeClr>
          </a:solidFill>
        </p:spPr>
        <p:style>
          <a:lnRef idx="1">
            <a:schemeClr val="accent5"/>
          </a:lnRef>
          <a:fillRef idx="3">
            <a:schemeClr val="accent5"/>
          </a:fillRef>
          <a:effectRef idx="2">
            <a:schemeClr val="accent5"/>
          </a:effectRef>
          <a:fontRef idx="minor">
            <a:schemeClr val="lt1"/>
          </a:fontRef>
        </p:style>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2.840	</a:t>
            </a:r>
          </a:p>
          <a:p>
            <a:pPr marR="600" algn="r"/>
            <a:r>
              <a:rPr lang="en-IN" sz="1800" b="0" i="0" u="none" strike="noStrike" baseline="0" dirty="0">
                <a:solidFill>
                  <a:srgbClr val="000000"/>
                </a:solidFill>
                <a:latin typeface="Arial" panose="020B0604020202020204" pitchFamily="34" charset="0"/>
              </a:rPr>
              <a:t>Std. Deviation	1.109	</a:t>
            </a:r>
          </a:p>
        </p:txBody>
      </p:sp>
      <p:sp>
        <p:nvSpPr>
          <p:cNvPr id="3" name="TextBox 2">
            <a:extLst>
              <a:ext uri="{FF2B5EF4-FFF2-40B4-BE49-F238E27FC236}">
                <a16:creationId xmlns:a16="http://schemas.microsoft.com/office/drawing/2014/main" id="{03909E80-BA96-7818-172B-3E0F63EAAAC0}"/>
              </a:ext>
            </a:extLst>
          </p:cNvPr>
          <p:cNvSpPr txBox="1"/>
          <p:nvPr/>
        </p:nvSpPr>
        <p:spPr>
          <a:xfrm>
            <a:off x="256894" y="3569080"/>
            <a:ext cx="12124887" cy="635687"/>
          </a:xfrm>
          <a:prstGeom prst="rect">
            <a:avLst/>
          </a:prstGeom>
          <a:noFill/>
        </p:spPr>
        <p:txBody>
          <a:bodyPr wrap="square">
            <a:spAutoFit/>
          </a:bodyPr>
          <a:lstStyle/>
          <a:p>
            <a:pPr marR="516255">
              <a:lnSpc>
                <a:spcPct val="115000"/>
              </a:lnSpc>
              <a:spcBef>
                <a:spcPts val="5"/>
              </a:spcBef>
              <a:spcAft>
                <a:spcPts val="0"/>
              </a:spcAft>
            </a:pPr>
            <a:r>
              <a:rPr lang="en-US" sz="1600" b="1" u="sng" dirty="0">
                <a:effectLst/>
                <a:latin typeface="Times New Roman" panose="02020603050405020304" pitchFamily="18" charset="0"/>
                <a:ea typeface="Times New Roman" panose="02020603050405020304" pitchFamily="18" charset="0"/>
              </a:rPr>
              <a:t>Analysis</a:t>
            </a:r>
            <a:endParaRPr lang="en-IN" sz="16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1600" u="none" strike="noStrike" dirty="0">
                <a:effectLst/>
                <a:latin typeface="Times New Roman" panose="02020603050405020304" pitchFamily="18" charset="0"/>
                <a:ea typeface="Times New Roman" panose="02020603050405020304" pitchFamily="18" charset="0"/>
              </a:rPr>
              <a:t> </a:t>
            </a:r>
            <a:r>
              <a:rPr lang="en-US" sz="1600" dirty="0">
                <a:solidFill>
                  <a:srgbClr val="000000"/>
                </a:solidFill>
                <a:effectLst/>
                <a:latin typeface="Times New Roman" panose="02020603050405020304" pitchFamily="18" charset="0"/>
                <a:ea typeface="Helvetica Neue"/>
                <a:cs typeface="Helvetica Neue"/>
              </a:rPr>
              <a:t>50% think that doctors are in hurry to treat them</a:t>
            </a:r>
            <a:endParaRPr lang="en-IN" sz="1600" dirty="0">
              <a:solidFill>
                <a:srgbClr val="000000"/>
              </a:solidFill>
              <a:effectLst/>
              <a:latin typeface="Helvetica Neue"/>
              <a:ea typeface="Helvetica Neue"/>
              <a:cs typeface="Helvetica Neue"/>
            </a:endParaRPr>
          </a:p>
        </p:txBody>
      </p:sp>
      <p:sp>
        <p:nvSpPr>
          <p:cNvPr id="4" name="TextBox 3">
            <a:extLst>
              <a:ext uri="{FF2B5EF4-FFF2-40B4-BE49-F238E27FC236}">
                <a16:creationId xmlns:a16="http://schemas.microsoft.com/office/drawing/2014/main" id="{C72C3003-5F55-423F-3227-0CBE9E3736F3}"/>
              </a:ext>
            </a:extLst>
          </p:cNvPr>
          <p:cNvSpPr txBox="1"/>
          <p:nvPr/>
        </p:nvSpPr>
        <p:spPr>
          <a:xfrm>
            <a:off x="-1" y="4742356"/>
            <a:ext cx="12192000" cy="964880"/>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endParaRPr lang="en-IN" sz="1600" dirty="0">
              <a:solidFill>
                <a:srgbClr val="000000"/>
              </a:solidFill>
              <a:latin typeface="Helvetica Neue"/>
              <a:ea typeface="Helvetica Neue"/>
              <a:cs typeface="Helvetica Neue"/>
            </a:endParaRPr>
          </a:p>
          <a:p>
            <a:pPr marR="516255" algn="ctr">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r>
              <a:rPr lang="en-US" sz="2400" b="1" u="none" strike="noStrike" dirty="0" err="1">
                <a:effectLst/>
                <a:latin typeface="Times New Roman" panose="02020603050405020304" pitchFamily="18" charset="0"/>
                <a:ea typeface="Times New Roman" panose="02020603050405020304" pitchFamily="18" charset="0"/>
              </a:rPr>
              <a:t>Empanellment</a:t>
            </a:r>
            <a:r>
              <a:rPr lang="en-US" sz="2400" b="1" u="none" strike="noStrike" dirty="0">
                <a:effectLst/>
                <a:latin typeface="Times New Roman" panose="02020603050405020304" pitchFamily="18" charset="0"/>
                <a:ea typeface="Times New Roman" panose="02020603050405020304" pitchFamily="18" charset="0"/>
              </a:rPr>
              <a:t> of more hospitals, existing facilities of MI Rooms and Military Hospitals</a:t>
            </a:r>
            <a:endParaRPr lang="en-IN"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DA46F8A-7203-55D8-0E38-8AC8611E44AB}"/>
              </a:ext>
            </a:extLst>
          </p:cNvPr>
          <p:cNvGraphicFramePr>
            <a:graphicFrameLocks noGrp="1"/>
          </p:cNvGraphicFramePr>
          <p:nvPr>
            <p:extLst>
              <p:ext uri="{D42A27DB-BD31-4B8C-83A1-F6EECF244321}">
                <p14:modId xmlns:p14="http://schemas.microsoft.com/office/powerpoint/2010/main" val="656224775"/>
              </p:ext>
            </p:extLst>
          </p:nvPr>
        </p:nvGraphicFramePr>
        <p:xfrm>
          <a:off x="9026553" y="2248808"/>
          <a:ext cx="2934050" cy="1102855"/>
        </p:xfrm>
        <a:graphic>
          <a:graphicData uri="http://schemas.openxmlformats.org/drawingml/2006/table">
            <a:tbl>
              <a:tblPr>
                <a:tableStyleId>{5C22544A-7EE6-4342-B048-85BDC9FD1C3A}</a:tableStyleId>
              </a:tblPr>
              <a:tblGrid>
                <a:gridCol w="1661575">
                  <a:extLst>
                    <a:ext uri="{9D8B030D-6E8A-4147-A177-3AD203B41FA5}">
                      <a16:colId xmlns:a16="http://schemas.microsoft.com/office/drawing/2014/main" val="380736451"/>
                    </a:ext>
                  </a:extLst>
                </a:gridCol>
                <a:gridCol w="1272475">
                  <a:extLst>
                    <a:ext uri="{9D8B030D-6E8A-4147-A177-3AD203B41FA5}">
                      <a16:colId xmlns:a16="http://schemas.microsoft.com/office/drawing/2014/main" val="2017079788"/>
                    </a:ext>
                  </a:extLst>
                </a:gridCol>
              </a:tblGrid>
              <a:tr h="173057">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211" marR="7211" marT="7211" marB="0" anchor="b">
                    <a:solidFill>
                      <a:schemeClr val="accent6">
                        <a:lumMod val="60000"/>
                        <a:lumOff val="40000"/>
                      </a:schemeClr>
                    </a:solidFill>
                  </a:tcPr>
                </a:tc>
                <a:tc>
                  <a:txBody>
                    <a:bodyPr/>
                    <a:lstStyle/>
                    <a:p>
                      <a:pPr algn="r" fontAlgn="b"/>
                      <a:r>
                        <a:rPr lang="en-IN" sz="1400" b="1" u="none" strike="noStrike">
                          <a:effectLst/>
                        </a:rPr>
                        <a:t>66</a:t>
                      </a:r>
                      <a:endParaRPr lang="en-IN" sz="1400" b="1" i="0" u="none" strike="noStrike">
                        <a:solidFill>
                          <a:srgbClr val="000000"/>
                        </a:solidFill>
                        <a:effectLst/>
                        <a:latin typeface="Calibri" panose="020F0502020204030204" pitchFamily="34" charset="0"/>
                      </a:endParaRPr>
                    </a:p>
                  </a:txBody>
                  <a:tcPr marL="7211" marR="7211" marT="7211" marB="0" anchor="b">
                    <a:solidFill>
                      <a:schemeClr val="accent6">
                        <a:lumMod val="60000"/>
                        <a:lumOff val="40000"/>
                      </a:schemeClr>
                    </a:solidFill>
                  </a:tcPr>
                </a:tc>
                <a:extLst>
                  <a:ext uri="{0D108BD9-81ED-4DB2-BD59-A6C34878D82A}">
                    <a16:rowId xmlns:a16="http://schemas.microsoft.com/office/drawing/2014/main" val="2331520959"/>
                  </a:ext>
                </a:extLst>
              </a:tr>
              <a:tr h="173057">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211" marR="7211" marT="7211" marB="0" anchor="b">
                    <a:solidFill>
                      <a:schemeClr val="accent6">
                        <a:lumMod val="60000"/>
                        <a:lumOff val="40000"/>
                      </a:schemeClr>
                    </a:solidFill>
                  </a:tcPr>
                </a:tc>
                <a:tc>
                  <a:txBody>
                    <a:bodyPr/>
                    <a:lstStyle/>
                    <a:p>
                      <a:pPr algn="r" fontAlgn="b"/>
                      <a:r>
                        <a:rPr lang="en-IN" sz="1400" b="1" u="none" strike="noStrike">
                          <a:effectLst/>
                        </a:rPr>
                        <a:t>44</a:t>
                      </a:r>
                      <a:endParaRPr lang="en-IN" sz="1400" b="1" i="0" u="none" strike="noStrike">
                        <a:solidFill>
                          <a:srgbClr val="000000"/>
                        </a:solidFill>
                        <a:effectLst/>
                        <a:latin typeface="Calibri" panose="020F0502020204030204" pitchFamily="34" charset="0"/>
                      </a:endParaRPr>
                    </a:p>
                  </a:txBody>
                  <a:tcPr marL="7211" marR="7211" marT="7211" marB="0" anchor="b">
                    <a:solidFill>
                      <a:schemeClr val="accent6">
                        <a:lumMod val="60000"/>
                        <a:lumOff val="40000"/>
                      </a:schemeClr>
                    </a:solidFill>
                  </a:tcPr>
                </a:tc>
                <a:extLst>
                  <a:ext uri="{0D108BD9-81ED-4DB2-BD59-A6C34878D82A}">
                    <a16:rowId xmlns:a16="http://schemas.microsoft.com/office/drawing/2014/main" val="302173389"/>
                  </a:ext>
                </a:extLst>
              </a:tr>
              <a:tr h="173057">
                <a:tc>
                  <a:txBody>
                    <a:bodyPr/>
                    <a:lstStyle/>
                    <a:p>
                      <a:pPr algn="l" fontAlgn="b"/>
                      <a:r>
                        <a:rPr lang="en-IN" sz="1400" b="1" u="none" strike="noStrike">
                          <a:effectLst/>
                        </a:rPr>
                        <a:t>Neutral</a:t>
                      </a:r>
                      <a:endParaRPr lang="en-IN" sz="1400" b="1" i="0" u="none" strike="noStrike">
                        <a:solidFill>
                          <a:srgbClr val="000000"/>
                        </a:solidFill>
                        <a:effectLst/>
                        <a:latin typeface="Calibri" panose="020F0502020204030204" pitchFamily="34" charset="0"/>
                      </a:endParaRPr>
                    </a:p>
                  </a:txBody>
                  <a:tcPr marL="7211" marR="7211" marT="7211" marB="0" anchor="b">
                    <a:solidFill>
                      <a:schemeClr val="accent6">
                        <a:lumMod val="60000"/>
                        <a:lumOff val="40000"/>
                      </a:schemeClr>
                    </a:solidFill>
                  </a:tcPr>
                </a:tc>
                <a:tc>
                  <a:txBody>
                    <a:bodyPr/>
                    <a:lstStyle/>
                    <a:p>
                      <a:pPr algn="r" fontAlgn="b"/>
                      <a:r>
                        <a:rPr lang="en-IN" sz="1400" b="1" u="none" strike="noStrike" dirty="0">
                          <a:effectLst/>
                        </a:rPr>
                        <a:t>26</a:t>
                      </a:r>
                      <a:endParaRPr lang="en-IN" sz="1400" b="1" i="0" u="none" strike="noStrike" dirty="0">
                        <a:solidFill>
                          <a:srgbClr val="000000"/>
                        </a:solidFill>
                        <a:effectLst/>
                        <a:latin typeface="Calibri" panose="020F0502020204030204" pitchFamily="34" charset="0"/>
                      </a:endParaRPr>
                    </a:p>
                  </a:txBody>
                  <a:tcPr marL="7211" marR="7211" marT="7211" marB="0" anchor="b">
                    <a:solidFill>
                      <a:schemeClr val="accent6">
                        <a:lumMod val="60000"/>
                        <a:lumOff val="40000"/>
                      </a:schemeClr>
                    </a:solidFill>
                  </a:tcPr>
                </a:tc>
                <a:extLst>
                  <a:ext uri="{0D108BD9-81ED-4DB2-BD59-A6C34878D82A}">
                    <a16:rowId xmlns:a16="http://schemas.microsoft.com/office/drawing/2014/main" val="187429834"/>
                  </a:ext>
                </a:extLst>
              </a:tr>
              <a:tr h="173057">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211" marR="7211" marT="7211" marB="0" anchor="b">
                    <a:solidFill>
                      <a:schemeClr val="accent6">
                        <a:lumMod val="60000"/>
                        <a:lumOff val="40000"/>
                      </a:schemeClr>
                    </a:solidFill>
                  </a:tcPr>
                </a:tc>
                <a:tc>
                  <a:txBody>
                    <a:bodyPr/>
                    <a:lstStyle/>
                    <a:p>
                      <a:pPr algn="r" fontAlgn="b"/>
                      <a:r>
                        <a:rPr lang="en-IN" sz="1400" b="1" u="none" strike="noStrike" dirty="0">
                          <a:effectLst/>
                        </a:rPr>
                        <a:t>12</a:t>
                      </a:r>
                      <a:endParaRPr lang="en-IN" sz="1400" b="1" i="0" u="none" strike="noStrike" dirty="0">
                        <a:solidFill>
                          <a:srgbClr val="000000"/>
                        </a:solidFill>
                        <a:effectLst/>
                        <a:latin typeface="Calibri" panose="020F0502020204030204" pitchFamily="34" charset="0"/>
                      </a:endParaRPr>
                    </a:p>
                  </a:txBody>
                  <a:tcPr marL="7211" marR="7211" marT="7211" marB="0" anchor="b">
                    <a:solidFill>
                      <a:schemeClr val="accent6">
                        <a:lumMod val="60000"/>
                        <a:lumOff val="40000"/>
                      </a:schemeClr>
                    </a:solidFill>
                  </a:tcPr>
                </a:tc>
                <a:extLst>
                  <a:ext uri="{0D108BD9-81ED-4DB2-BD59-A6C34878D82A}">
                    <a16:rowId xmlns:a16="http://schemas.microsoft.com/office/drawing/2014/main" val="1730424326"/>
                  </a:ext>
                </a:extLst>
              </a:tr>
              <a:tr h="173057">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211" marR="7211" marT="7211" marB="0" anchor="b">
                    <a:solidFill>
                      <a:schemeClr val="accent6">
                        <a:lumMod val="60000"/>
                        <a:lumOff val="40000"/>
                      </a:schemeClr>
                    </a:solidFill>
                  </a:tcPr>
                </a:tc>
                <a:tc>
                  <a:txBody>
                    <a:bodyPr/>
                    <a:lstStyle/>
                    <a:p>
                      <a:pPr algn="r" fontAlgn="b"/>
                      <a:r>
                        <a:rPr lang="en-IN" sz="1400" b="1" u="none" strike="noStrike" dirty="0">
                          <a:effectLst/>
                        </a:rPr>
                        <a:t>10</a:t>
                      </a:r>
                      <a:endParaRPr lang="en-IN" sz="1400" b="1" i="0" u="none" strike="noStrike" dirty="0">
                        <a:solidFill>
                          <a:srgbClr val="000000"/>
                        </a:solidFill>
                        <a:effectLst/>
                        <a:latin typeface="Calibri" panose="020F0502020204030204" pitchFamily="34" charset="0"/>
                      </a:endParaRPr>
                    </a:p>
                  </a:txBody>
                  <a:tcPr marL="7211" marR="7211" marT="7211" marB="0" anchor="b">
                    <a:solidFill>
                      <a:schemeClr val="accent6">
                        <a:lumMod val="60000"/>
                        <a:lumOff val="40000"/>
                      </a:schemeClr>
                    </a:solidFill>
                  </a:tcPr>
                </a:tc>
                <a:extLst>
                  <a:ext uri="{0D108BD9-81ED-4DB2-BD59-A6C34878D82A}">
                    <a16:rowId xmlns:a16="http://schemas.microsoft.com/office/drawing/2014/main" val="2713181260"/>
                  </a:ext>
                </a:extLst>
              </a:tr>
            </a:tbl>
          </a:graphicData>
        </a:graphic>
      </p:graphicFrame>
    </p:spTree>
    <p:extLst>
      <p:ext uri="{BB962C8B-B14F-4D97-AF65-F5344CB8AC3E}">
        <p14:creationId xmlns:p14="http://schemas.microsoft.com/office/powerpoint/2010/main" val="832571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orms response chart. Question title: 13.   Doctors sometimes ignore what I tell them. Number of responses: 158 responses.">
            <a:extLst>
              <a:ext uri="{FF2B5EF4-FFF2-40B4-BE49-F238E27FC236}">
                <a16:creationId xmlns:a16="http://schemas.microsoft.com/office/drawing/2014/main" id="{A50AC037-16CC-86B5-B6BE-070D09261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9" y="273133"/>
            <a:ext cx="6467912" cy="35657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DCA10D-6401-6515-0B18-F49752AB7806}"/>
              </a:ext>
            </a:extLst>
          </p:cNvPr>
          <p:cNvSpPr txBox="1"/>
          <p:nvPr/>
        </p:nvSpPr>
        <p:spPr>
          <a:xfrm>
            <a:off x="9070002" y="465212"/>
            <a:ext cx="2934050" cy="1508105"/>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2.91	</a:t>
            </a:r>
          </a:p>
          <a:p>
            <a:pPr marR="600" algn="r"/>
            <a:r>
              <a:rPr lang="en-IN" sz="1800" b="0" i="0" u="none" strike="noStrike" baseline="0" dirty="0">
                <a:solidFill>
                  <a:srgbClr val="000000"/>
                </a:solidFill>
                <a:latin typeface="Arial" panose="020B0604020202020204" pitchFamily="34" charset="0"/>
              </a:rPr>
              <a:t>Std. Deviation	1.32	</a:t>
            </a:r>
          </a:p>
        </p:txBody>
      </p:sp>
      <p:sp>
        <p:nvSpPr>
          <p:cNvPr id="3" name="TextBox 2">
            <a:extLst>
              <a:ext uri="{FF2B5EF4-FFF2-40B4-BE49-F238E27FC236}">
                <a16:creationId xmlns:a16="http://schemas.microsoft.com/office/drawing/2014/main" id="{36CB0717-E90F-E7BC-55D7-C09DA7033EC2}"/>
              </a:ext>
            </a:extLst>
          </p:cNvPr>
          <p:cNvSpPr txBox="1"/>
          <p:nvPr/>
        </p:nvSpPr>
        <p:spPr>
          <a:xfrm>
            <a:off x="497747" y="3542251"/>
            <a:ext cx="12124887" cy="1930016"/>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Times New Roman" panose="02020603050405020304" pitchFamily="18" charset="0"/>
                <a:ea typeface="Helvetica Neue"/>
                <a:cs typeface="Helvetica Neue"/>
              </a:rPr>
              <a:t>46% respondents consider that doctors at times ignore them and their problems</a:t>
            </a:r>
            <a:endParaRPr lang="en-IN" sz="1200" dirty="0">
              <a:solidFill>
                <a:srgbClr val="000000"/>
              </a:solidFill>
              <a:effectLst/>
              <a:latin typeface="Helvetica Neue"/>
              <a:ea typeface="Helvetica Neue"/>
              <a:cs typeface="Helvetica Neue"/>
            </a:endParaRPr>
          </a:p>
          <a:p>
            <a:pPr algn="just">
              <a:lnSpc>
                <a:spcPct val="200000"/>
              </a:lnSpc>
            </a:pPr>
            <a:r>
              <a:rPr lang="en-US" b="1" u="sng" dirty="0">
                <a:solidFill>
                  <a:srgbClr val="000000"/>
                </a:solidFill>
                <a:effectLst/>
                <a:latin typeface="Times New Roman" panose="02020603050405020304" pitchFamily="18" charset="0"/>
                <a:ea typeface="Helvetica Neue"/>
                <a:cs typeface="Helvetica Neue"/>
              </a:rPr>
              <a:t>Interpretation</a:t>
            </a:r>
            <a:r>
              <a:rPr lang="en-US" sz="1400" dirty="0">
                <a:solidFill>
                  <a:srgbClr val="000000"/>
                </a:solidFill>
                <a:effectLst/>
                <a:latin typeface="Times New Roman" panose="02020603050405020304" pitchFamily="18" charset="0"/>
                <a:ea typeface="Helvetica Neue"/>
                <a:cs typeface="Helvetica Neue"/>
              </a:rPr>
              <a:t>.</a:t>
            </a:r>
            <a:endParaRPr lang="en-IN" sz="1200" dirty="0">
              <a:solidFill>
                <a:srgbClr val="000000"/>
              </a:solidFill>
              <a:effectLst/>
              <a:latin typeface="Helvetica Neue"/>
              <a:ea typeface="Helvetica Neue"/>
              <a:cs typeface="Helvetica Neue"/>
            </a:endParaRPr>
          </a:p>
          <a:p>
            <a:pPr algn="just">
              <a:lnSpc>
                <a:spcPct val="200000"/>
              </a:lnSpc>
            </a:pPr>
            <a:r>
              <a:rPr lang="en-US" b="1" i="0" dirty="0">
                <a:effectLst/>
                <a:latin typeface="Times New Roman" panose="02020603050405020304" pitchFamily="18" charset="0"/>
                <a:cs typeface="Times New Roman" panose="02020603050405020304" pitchFamily="18" charset="0"/>
              </a:rPr>
              <a:t>“When there’s no space for the scalpel, words are the surgeon’s only tool.”</a:t>
            </a:r>
            <a:r>
              <a:rPr lang="en-US"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9B78772-5A2D-44C1-E58C-E1958CD15A63}"/>
              </a:ext>
            </a:extLst>
          </p:cNvPr>
          <p:cNvGraphicFramePr>
            <a:graphicFrameLocks noGrp="1"/>
          </p:cNvGraphicFramePr>
          <p:nvPr>
            <p:extLst>
              <p:ext uri="{D42A27DB-BD31-4B8C-83A1-F6EECF244321}">
                <p14:modId xmlns:p14="http://schemas.microsoft.com/office/powerpoint/2010/main" val="2093318102"/>
              </p:ext>
            </p:extLst>
          </p:nvPr>
        </p:nvGraphicFramePr>
        <p:xfrm>
          <a:off x="9165671" y="2300584"/>
          <a:ext cx="2934050" cy="1104900"/>
        </p:xfrm>
        <a:graphic>
          <a:graphicData uri="http://schemas.openxmlformats.org/drawingml/2006/table">
            <a:tbl>
              <a:tblPr>
                <a:tableStyleId>{5C22544A-7EE6-4342-B048-85BDC9FD1C3A}</a:tableStyleId>
              </a:tblPr>
              <a:tblGrid>
                <a:gridCol w="1637435">
                  <a:extLst>
                    <a:ext uri="{9D8B030D-6E8A-4147-A177-3AD203B41FA5}">
                      <a16:colId xmlns:a16="http://schemas.microsoft.com/office/drawing/2014/main" val="707305877"/>
                    </a:ext>
                  </a:extLst>
                </a:gridCol>
                <a:gridCol w="1296615">
                  <a:extLst>
                    <a:ext uri="{9D8B030D-6E8A-4147-A177-3AD203B41FA5}">
                      <a16:colId xmlns:a16="http://schemas.microsoft.com/office/drawing/2014/main" val="2768969974"/>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a:effectLst/>
                        </a:rPr>
                        <a:t>62</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1907126175"/>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48</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285011105"/>
                  </a:ext>
                </a:extLst>
              </a:tr>
              <a:tr h="182880">
                <a:tc>
                  <a:txBody>
                    <a:bodyPr/>
                    <a:lstStyle/>
                    <a:p>
                      <a:pPr algn="l" fontAlgn="b"/>
                      <a:r>
                        <a:rPr lang="en-IN" sz="1400" b="1" u="none" strike="noStrike" dirty="0">
                          <a:effectLst/>
                        </a:rPr>
                        <a:t>Neutral</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24</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990124947"/>
                  </a:ext>
                </a:extLst>
              </a:tr>
              <a:tr h="182880">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12</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996836296"/>
                  </a:ext>
                </a:extLst>
              </a:tr>
              <a:tr h="182880">
                <a:tc>
                  <a:txBody>
                    <a:bodyPr/>
                    <a:lstStyle/>
                    <a:p>
                      <a:pPr algn="l" fontAlgn="b"/>
                      <a:r>
                        <a:rPr lang="en-IN" sz="1400" b="1" u="none" strike="noStrike" dirty="0">
                          <a:effectLst/>
                        </a:rPr>
                        <a:t>Strongly 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12</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1152614423"/>
                  </a:ext>
                </a:extLst>
              </a:tr>
            </a:tbl>
          </a:graphicData>
        </a:graphic>
      </p:graphicFrame>
    </p:spTree>
    <p:extLst>
      <p:ext uri="{BB962C8B-B14F-4D97-AF65-F5344CB8AC3E}">
        <p14:creationId xmlns:p14="http://schemas.microsoft.com/office/powerpoint/2010/main" val="1517378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orms response chart. Question title: 14.    I have some doubts about the ability of the doctors who treat me. Number of responses: 158 responses.">
            <a:extLst>
              <a:ext uri="{FF2B5EF4-FFF2-40B4-BE49-F238E27FC236}">
                <a16:creationId xmlns:a16="http://schemas.microsoft.com/office/drawing/2014/main" id="{B057E360-7272-13C7-507C-F5DBDCD17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3" y="452541"/>
            <a:ext cx="6096000" cy="28967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CA1230-2D20-8653-B17C-CF584A825378}"/>
              </a:ext>
            </a:extLst>
          </p:cNvPr>
          <p:cNvSpPr txBox="1"/>
          <p:nvPr/>
        </p:nvSpPr>
        <p:spPr>
          <a:xfrm>
            <a:off x="8716319" y="452541"/>
            <a:ext cx="2934050" cy="150810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3.140	</a:t>
            </a:r>
          </a:p>
          <a:p>
            <a:pPr marR="600" algn="r"/>
            <a:r>
              <a:rPr lang="en-IN" sz="1800" b="0" i="0" u="none" strike="noStrike" baseline="0" dirty="0">
                <a:solidFill>
                  <a:srgbClr val="000000"/>
                </a:solidFill>
                <a:latin typeface="Arial" panose="020B0604020202020204" pitchFamily="34" charset="0"/>
              </a:rPr>
              <a:t>Std. Deviation	1.10	</a:t>
            </a:r>
          </a:p>
        </p:txBody>
      </p:sp>
      <p:sp>
        <p:nvSpPr>
          <p:cNvPr id="4" name="TextBox 3">
            <a:extLst>
              <a:ext uri="{FF2B5EF4-FFF2-40B4-BE49-F238E27FC236}">
                <a16:creationId xmlns:a16="http://schemas.microsoft.com/office/drawing/2014/main" id="{CCAD8CFD-AC56-D8DF-6D7E-D7A444988E19}"/>
              </a:ext>
            </a:extLst>
          </p:cNvPr>
          <p:cNvSpPr txBox="1"/>
          <p:nvPr/>
        </p:nvSpPr>
        <p:spPr>
          <a:xfrm>
            <a:off x="67112" y="3508695"/>
            <a:ext cx="12124887" cy="86664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Times New Roman" panose="02020603050405020304" pitchFamily="18" charset="0"/>
                <a:ea typeface="Helvetica Neue"/>
                <a:cs typeface="Helvetica Neue"/>
              </a:rPr>
              <a:t>45% respondents only ,trust their doctors abilities. </a:t>
            </a:r>
            <a:endParaRPr lang="en-IN" sz="1200" dirty="0">
              <a:solidFill>
                <a:srgbClr val="000000"/>
              </a:solidFill>
              <a:effectLst/>
              <a:latin typeface="Helvetica Neue"/>
              <a:ea typeface="Helvetica Neue"/>
              <a:cs typeface="Helvetica Neue"/>
            </a:endParaRPr>
          </a:p>
        </p:txBody>
      </p:sp>
      <p:sp>
        <p:nvSpPr>
          <p:cNvPr id="3" name="TextBox 2">
            <a:extLst>
              <a:ext uri="{FF2B5EF4-FFF2-40B4-BE49-F238E27FC236}">
                <a16:creationId xmlns:a16="http://schemas.microsoft.com/office/drawing/2014/main" id="{1E420424-41E3-FD56-D747-BA61C4452BC1}"/>
              </a:ext>
            </a:extLst>
          </p:cNvPr>
          <p:cNvSpPr txBox="1"/>
          <p:nvPr/>
        </p:nvSpPr>
        <p:spPr>
          <a:xfrm>
            <a:off x="-1" y="4958512"/>
            <a:ext cx="12192000" cy="964880"/>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endParaRPr lang="en-IN" sz="1600" dirty="0">
              <a:solidFill>
                <a:srgbClr val="000000"/>
              </a:solidFill>
              <a:latin typeface="Helvetica Neue"/>
              <a:ea typeface="Helvetica Neue"/>
              <a:cs typeface="Helvetica Neue"/>
            </a:endParaRPr>
          </a:p>
          <a:p>
            <a:pPr marR="516255" algn="ctr">
              <a:spcBef>
                <a:spcPts val="5"/>
              </a:spcBef>
              <a:spcAft>
                <a:spcPts val="0"/>
              </a:spcAft>
            </a:pPr>
            <a:r>
              <a:rPr lang="en-US" b="0" i="0" dirty="0">
                <a:solidFill>
                  <a:srgbClr val="282828"/>
                </a:solidFill>
                <a:effectLst/>
                <a:latin typeface="PT Serif script=all rev=5"/>
              </a:rPr>
              <a:t>The relationship struggles when doctors look at patients only as ‘problems’ that need to be ‘solved’, and when patients look at doctors only as people with ‘solutions’ that need to work perfectly.</a:t>
            </a:r>
            <a:endParaRPr lang="en-IN"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2A1CECE-E5A7-8E73-0208-F7B84D11DE08}"/>
              </a:ext>
            </a:extLst>
          </p:cNvPr>
          <p:cNvGraphicFramePr>
            <a:graphicFrameLocks noGrp="1"/>
          </p:cNvGraphicFramePr>
          <p:nvPr>
            <p:extLst>
              <p:ext uri="{D42A27DB-BD31-4B8C-83A1-F6EECF244321}">
                <p14:modId xmlns:p14="http://schemas.microsoft.com/office/powerpoint/2010/main" val="3226681260"/>
              </p:ext>
            </p:extLst>
          </p:nvPr>
        </p:nvGraphicFramePr>
        <p:xfrm>
          <a:off x="8716319" y="2324100"/>
          <a:ext cx="2934050" cy="1104900"/>
        </p:xfrm>
        <a:graphic>
          <a:graphicData uri="http://schemas.openxmlformats.org/drawingml/2006/table">
            <a:tbl>
              <a:tblPr>
                <a:tableStyleId>{5C22544A-7EE6-4342-B048-85BDC9FD1C3A}</a:tableStyleId>
              </a:tblPr>
              <a:tblGrid>
                <a:gridCol w="1676518">
                  <a:extLst>
                    <a:ext uri="{9D8B030D-6E8A-4147-A177-3AD203B41FA5}">
                      <a16:colId xmlns:a16="http://schemas.microsoft.com/office/drawing/2014/main" val="3633848423"/>
                    </a:ext>
                  </a:extLst>
                </a:gridCol>
                <a:gridCol w="1257532">
                  <a:extLst>
                    <a:ext uri="{9D8B030D-6E8A-4147-A177-3AD203B41FA5}">
                      <a16:colId xmlns:a16="http://schemas.microsoft.com/office/drawing/2014/main" val="562284024"/>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solidFill>
                  </a:tcPr>
                </a:tc>
                <a:tc>
                  <a:txBody>
                    <a:bodyPr/>
                    <a:lstStyle/>
                    <a:p>
                      <a:pPr algn="r" fontAlgn="b"/>
                      <a:r>
                        <a:rPr lang="en-IN" sz="1400" b="1" u="none" strike="noStrike">
                          <a:effectLst/>
                        </a:rPr>
                        <a:t>41</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solidFill>
                  </a:tcPr>
                </a:tc>
                <a:extLst>
                  <a:ext uri="{0D108BD9-81ED-4DB2-BD59-A6C34878D82A}">
                    <a16:rowId xmlns:a16="http://schemas.microsoft.com/office/drawing/2014/main" val="3837945016"/>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solidFill>
                  </a:tcPr>
                </a:tc>
                <a:tc>
                  <a:txBody>
                    <a:bodyPr/>
                    <a:lstStyle/>
                    <a:p>
                      <a:pPr algn="r" fontAlgn="b"/>
                      <a:r>
                        <a:rPr lang="en-IN" sz="1400" b="1" u="none" strike="noStrike">
                          <a:effectLst/>
                        </a:rPr>
                        <a:t>53</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solidFill>
                  </a:tcPr>
                </a:tc>
                <a:extLst>
                  <a:ext uri="{0D108BD9-81ED-4DB2-BD59-A6C34878D82A}">
                    <a16:rowId xmlns:a16="http://schemas.microsoft.com/office/drawing/2014/main" val="3259096551"/>
                  </a:ext>
                </a:extLst>
              </a:tr>
              <a:tr h="182880">
                <a:tc>
                  <a:txBody>
                    <a:bodyPr/>
                    <a:lstStyle/>
                    <a:p>
                      <a:pPr algn="l" fontAlgn="b"/>
                      <a:r>
                        <a:rPr lang="en-IN" sz="1400" b="1" u="none" strike="noStrike">
                          <a:effectLst/>
                        </a:rPr>
                        <a:t>Neutral</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solidFill>
                  </a:tcPr>
                </a:tc>
                <a:tc>
                  <a:txBody>
                    <a:bodyPr/>
                    <a:lstStyle/>
                    <a:p>
                      <a:pPr algn="r" fontAlgn="b"/>
                      <a:r>
                        <a:rPr lang="en-IN" sz="1400" b="1" u="none" strike="noStrike" dirty="0">
                          <a:effectLst/>
                        </a:rPr>
                        <a:t>39</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solidFill>
                  </a:tcPr>
                </a:tc>
                <a:extLst>
                  <a:ext uri="{0D108BD9-81ED-4DB2-BD59-A6C34878D82A}">
                    <a16:rowId xmlns:a16="http://schemas.microsoft.com/office/drawing/2014/main" val="209094413"/>
                  </a:ext>
                </a:extLst>
              </a:tr>
              <a:tr h="182880">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solidFill>
                  </a:tcPr>
                </a:tc>
                <a:tc>
                  <a:txBody>
                    <a:bodyPr/>
                    <a:lstStyle/>
                    <a:p>
                      <a:pPr algn="r" fontAlgn="b"/>
                      <a:r>
                        <a:rPr lang="en-IN" sz="1400" b="1" u="none" strike="noStrike" dirty="0">
                          <a:effectLst/>
                        </a:rPr>
                        <a:t>9</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solidFill>
                  </a:tcPr>
                </a:tc>
                <a:extLst>
                  <a:ext uri="{0D108BD9-81ED-4DB2-BD59-A6C34878D82A}">
                    <a16:rowId xmlns:a16="http://schemas.microsoft.com/office/drawing/2014/main" val="3169049038"/>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4"/>
                    </a:solidFill>
                  </a:tcPr>
                </a:tc>
                <a:tc>
                  <a:txBody>
                    <a:bodyPr/>
                    <a:lstStyle/>
                    <a:p>
                      <a:pPr algn="r" fontAlgn="b"/>
                      <a:r>
                        <a:rPr lang="en-IN" sz="1400" b="1" u="none" strike="noStrike" dirty="0">
                          <a:effectLst/>
                        </a:rPr>
                        <a:t>16</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4"/>
                    </a:solidFill>
                  </a:tcPr>
                </a:tc>
                <a:extLst>
                  <a:ext uri="{0D108BD9-81ED-4DB2-BD59-A6C34878D82A}">
                    <a16:rowId xmlns:a16="http://schemas.microsoft.com/office/drawing/2014/main" val="292374579"/>
                  </a:ext>
                </a:extLst>
              </a:tr>
            </a:tbl>
          </a:graphicData>
        </a:graphic>
      </p:graphicFrame>
    </p:spTree>
    <p:extLst>
      <p:ext uri="{BB962C8B-B14F-4D97-AF65-F5344CB8AC3E}">
        <p14:creationId xmlns:p14="http://schemas.microsoft.com/office/powerpoint/2010/main" val="266959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orms response chart. Question title: 15.   Doctors usually spend plenty of time with me. Number of responses: 158 responses.">
            <a:extLst>
              <a:ext uri="{FF2B5EF4-FFF2-40B4-BE49-F238E27FC236}">
                <a16:creationId xmlns:a16="http://schemas.microsoft.com/office/drawing/2014/main" id="{5BB51C97-7D63-4835-CAEA-65D8CA67E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46" y="326706"/>
            <a:ext cx="6384022" cy="34986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FF01F1-DC75-08BD-EA28-395FD8E50F2A}"/>
              </a:ext>
            </a:extLst>
          </p:cNvPr>
          <p:cNvSpPr txBox="1"/>
          <p:nvPr/>
        </p:nvSpPr>
        <p:spPr>
          <a:xfrm>
            <a:off x="8892329" y="203017"/>
            <a:ext cx="2934050" cy="150810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2.580	</a:t>
            </a:r>
          </a:p>
          <a:p>
            <a:pPr marR="600" algn="r"/>
            <a:r>
              <a:rPr lang="en-IN" sz="1800" b="0" i="0" u="none" strike="noStrike" baseline="0" dirty="0">
                <a:solidFill>
                  <a:srgbClr val="000000"/>
                </a:solidFill>
                <a:latin typeface="Arial" panose="020B0604020202020204" pitchFamily="34" charset="0"/>
              </a:rPr>
              <a:t>Std. Deviation	</a:t>
            </a:r>
            <a:r>
              <a:rPr lang="en-IN" dirty="0">
                <a:solidFill>
                  <a:srgbClr val="000000"/>
                </a:solidFill>
                <a:latin typeface="Arial" panose="020B0604020202020204" pitchFamily="34" charset="0"/>
              </a:rPr>
              <a:t>.92</a:t>
            </a:r>
            <a:r>
              <a:rPr lang="en-IN" sz="1800" b="0" i="0" u="none" strike="noStrike" baseline="0" dirty="0">
                <a:solidFill>
                  <a:srgbClr val="000000"/>
                </a:solidFill>
                <a:latin typeface="Arial" panose="020B0604020202020204" pitchFamily="34" charset="0"/>
              </a:rPr>
              <a:t>	</a:t>
            </a:r>
          </a:p>
        </p:txBody>
      </p:sp>
      <p:sp>
        <p:nvSpPr>
          <p:cNvPr id="3" name="TextBox 2">
            <a:extLst>
              <a:ext uri="{FF2B5EF4-FFF2-40B4-BE49-F238E27FC236}">
                <a16:creationId xmlns:a16="http://schemas.microsoft.com/office/drawing/2014/main" id="{A3579F11-C4C1-D2B1-38A6-6F1B63B54905}"/>
              </a:ext>
            </a:extLst>
          </p:cNvPr>
          <p:cNvSpPr txBox="1"/>
          <p:nvPr/>
        </p:nvSpPr>
        <p:spPr>
          <a:xfrm>
            <a:off x="67112" y="3508695"/>
            <a:ext cx="12124887" cy="136216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Times New Roman" panose="02020603050405020304" pitchFamily="18" charset="0"/>
                <a:ea typeface="Helvetica Neue"/>
                <a:cs typeface="Helvetica Neue"/>
              </a:rPr>
              <a:t>The analysis </a:t>
            </a:r>
            <a:r>
              <a:rPr lang="en-IN" sz="1400" dirty="0">
                <a:solidFill>
                  <a:srgbClr val="000000"/>
                </a:solidFill>
                <a:effectLst/>
                <a:latin typeface="Times New Roman" panose="02020603050405020304" pitchFamily="18" charset="0"/>
                <a:ea typeface="Helvetica Neue"/>
                <a:cs typeface="Helvetica Neue"/>
              </a:rPr>
              <a:t>is about the time spent by the doctor with the patient, 20% agree that doctors give them a patient hearing.</a:t>
            </a:r>
            <a:endParaRPr lang="en-IN" sz="1200" dirty="0">
              <a:solidFill>
                <a:srgbClr val="000000"/>
              </a:solidFill>
              <a:effectLst/>
              <a:latin typeface="Helvetica Neue"/>
              <a:ea typeface="Helvetica Neue"/>
              <a:cs typeface="Helvetica Neue"/>
            </a:endParaRPr>
          </a:p>
          <a:p>
            <a:pPr marL="555625" marR="516255" algn="ctr">
              <a:lnSpc>
                <a:spcPct val="115000"/>
              </a:lnSpc>
              <a:spcBef>
                <a:spcPts val="5"/>
              </a:spcBef>
              <a:spcAft>
                <a:spcPts val="0"/>
              </a:spcAft>
            </a:pPr>
            <a:r>
              <a:rPr lang="en-US" sz="2800" b="1" u="none" strike="noStrike" dirty="0">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23A2B5A6-52CF-3B8F-9E17-955FA446F0B3}"/>
              </a:ext>
            </a:extLst>
          </p:cNvPr>
          <p:cNvSpPr txBox="1"/>
          <p:nvPr/>
        </p:nvSpPr>
        <p:spPr>
          <a:xfrm>
            <a:off x="-1" y="4742356"/>
            <a:ext cx="12192000" cy="2072875"/>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endParaRPr lang="en-IN" sz="1600" dirty="0">
              <a:solidFill>
                <a:srgbClr val="000000"/>
              </a:solidFill>
              <a:latin typeface="Helvetica Neue"/>
              <a:ea typeface="Helvetica Neue"/>
              <a:cs typeface="Helvetica Neue"/>
            </a:endParaRPr>
          </a:p>
          <a:p>
            <a:pPr algn="l"/>
            <a:r>
              <a:rPr lang="en-US" b="1" i="0" dirty="0">
                <a:effectLst/>
                <a:latin typeface="Times New Roman" panose="02020603050405020304" pitchFamily="18" charset="0"/>
                <a:cs typeface="Times New Roman" panose="02020603050405020304" pitchFamily="18" charset="0"/>
              </a:rPr>
              <a:t>Use Simple Language. Clinical terms are used regularly in conversations between doctors. ...</a:t>
            </a:r>
          </a:p>
          <a:p>
            <a:pPr algn="l"/>
            <a:r>
              <a:rPr lang="en-US" b="1" i="0" dirty="0">
                <a:effectLst/>
                <a:latin typeface="Times New Roman" panose="02020603050405020304" pitchFamily="18" charset="0"/>
                <a:cs typeface="Times New Roman" panose="02020603050405020304" pitchFamily="18" charset="0"/>
              </a:rPr>
              <a:t>Be Direct. When negative news is communicated to patients, it's natural to want to soften the delivery. ...</a:t>
            </a:r>
          </a:p>
          <a:p>
            <a:pPr algn="l"/>
            <a:r>
              <a:rPr lang="en-US" b="1" i="0" dirty="0">
                <a:effectLst/>
                <a:latin typeface="Times New Roman" panose="02020603050405020304" pitchFamily="18" charset="0"/>
                <a:cs typeface="Times New Roman" panose="02020603050405020304" pitchFamily="18" charset="0"/>
              </a:rPr>
              <a:t>Encourage Questions. ...</a:t>
            </a:r>
          </a:p>
          <a:p>
            <a:pPr algn="l"/>
            <a:r>
              <a:rPr lang="en-US" b="1" i="0" dirty="0">
                <a:effectLst/>
                <a:latin typeface="Times New Roman" panose="02020603050405020304" pitchFamily="18" charset="0"/>
                <a:cs typeface="Times New Roman" panose="02020603050405020304" pitchFamily="18" charset="0"/>
              </a:rPr>
              <a:t>Be Empathetic. ...</a:t>
            </a:r>
          </a:p>
          <a:p>
            <a:pPr algn="l"/>
            <a:r>
              <a:rPr lang="en-US" b="1" i="0" dirty="0">
                <a:effectLst/>
                <a:latin typeface="Times New Roman" panose="02020603050405020304" pitchFamily="18" charset="0"/>
                <a:cs typeface="Times New Roman" panose="02020603050405020304" pitchFamily="18" charset="0"/>
              </a:rPr>
              <a:t>Make Doctor Patient Communication Meaningful.</a:t>
            </a:r>
          </a:p>
          <a:p>
            <a:pPr marR="516255" algn="ctr">
              <a:spcBef>
                <a:spcPts val="5"/>
              </a:spcBef>
              <a:spcAft>
                <a:spcPts val="0"/>
              </a:spcAft>
            </a:pPr>
            <a:r>
              <a:rPr lang="en-US" b="1" u="none" strike="noStrike" dirty="0">
                <a:effectLst/>
                <a:latin typeface="Times New Roman" panose="02020603050405020304" pitchFamily="18" charset="0"/>
                <a:ea typeface="Times New Roman" panose="02020603050405020304" pitchFamily="18" charset="0"/>
              </a:rPr>
              <a:t> </a:t>
            </a:r>
            <a:endParaRPr lang="en-IN"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4F76543-FCAB-D8AB-D287-E487193E9E0B}"/>
              </a:ext>
            </a:extLst>
          </p:cNvPr>
          <p:cNvGraphicFramePr>
            <a:graphicFrameLocks noGrp="1"/>
          </p:cNvGraphicFramePr>
          <p:nvPr>
            <p:extLst>
              <p:ext uri="{D42A27DB-BD31-4B8C-83A1-F6EECF244321}">
                <p14:modId xmlns:p14="http://schemas.microsoft.com/office/powerpoint/2010/main" val="1850985461"/>
              </p:ext>
            </p:extLst>
          </p:nvPr>
        </p:nvGraphicFramePr>
        <p:xfrm>
          <a:off x="8892329" y="2226106"/>
          <a:ext cx="3114413" cy="1104900"/>
        </p:xfrm>
        <a:graphic>
          <a:graphicData uri="http://schemas.openxmlformats.org/drawingml/2006/table">
            <a:tbl>
              <a:tblPr>
                <a:tableStyleId>{5C22544A-7EE6-4342-B048-85BDC9FD1C3A}</a:tableStyleId>
              </a:tblPr>
              <a:tblGrid>
                <a:gridCol w="1719744">
                  <a:extLst>
                    <a:ext uri="{9D8B030D-6E8A-4147-A177-3AD203B41FA5}">
                      <a16:colId xmlns:a16="http://schemas.microsoft.com/office/drawing/2014/main" val="2629417226"/>
                    </a:ext>
                  </a:extLst>
                </a:gridCol>
                <a:gridCol w="1394669">
                  <a:extLst>
                    <a:ext uri="{9D8B030D-6E8A-4147-A177-3AD203B41FA5}">
                      <a16:colId xmlns:a16="http://schemas.microsoft.com/office/drawing/2014/main" val="2758876635"/>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a:effectLst/>
                        </a:rPr>
                        <a:t>25</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2801748263"/>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a:effectLst/>
                        </a:rPr>
                        <a:t>71</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2330690635"/>
                  </a:ext>
                </a:extLst>
              </a:tr>
              <a:tr h="182880">
                <a:tc>
                  <a:txBody>
                    <a:bodyPr/>
                    <a:lstStyle/>
                    <a:p>
                      <a:pPr algn="l" fontAlgn="b"/>
                      <a:r>
                        <a:rPr lang="en-IN" sz="1400" b="1" u="none" strike="noStrike" dirty="0">
                          <a:effectLst/>
                        </a:rPr>
                        <a:t>Neutral</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46</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1054738459"/>
                  </a:ext>
                </a:extLst>
              </a:tr>
              <a:tr h="182880">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3</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86787131"/>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13</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2522836781"/>
                  </a:ext>
                </a:extLst>
              </a:tr>
            </a:tbl>
          </a:graphicData>
        </a:graphic>
      </p:graphicFrame>
    </p:spTree>
    <p:extLst>
      <p:ext uri="{BB962C8B-B14F-4D97-AF65-F5344CB8AC3E}">
        <p14:creationId xmlns:p14="http://schemas.microsoft.com/office/powerpoint/2010/main" val="267789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F2E0-C11E-E2C0-A14A-CE3348C3BAFE}"/>
              </a:ext>
            </a:extLst>
          </p:cNvPr>
          <p:cNvSpPr>
            <a:spLocks noGrp="1"/>
          </p:cNvSpPr>
          <p:nvPr>
            <p:ph type="title"/>
          </p:nvPr>
        </p:nvSpPr>
        <p:spPr>
          <a:xfrm>
            <a:off x="762699" y="0"/>
            <a:ext cx="10515600" cy="1325563"/>
          </a:xfrm>
        </p:spPr>
        <p:txBody>
          <a:bodyPr/>
          <a:lstStyle/>
          <a:p>
            <a:pPr algn="ctr"/>
            <a:r>
              <a:rPr lang="en-IN" dirty="0"/>
              <a:t>Mentors Approval</a:t>
            </a:r>
          </a:p>
        </p:txBody>
      </p:sp>
      <p:pic>
        <p:nvPicPr>
          <p:cNvPr id="9" name="Content Placeholder 8">
            <a:extLst>
              <a:ext uri="{FF2B5EF4-FFF2-40B4-BE49-F238E27FC236}">
                <a16:creationId xmlns:a16="http://schemas.microsoft.com/office/drawing/2014/main" id="{27259B92-3A53-C8AD-4AA0-2758680F56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42906"/>
            <a:ext cx="11283892" cy="5343788"/>
          </a:xfrm>
        </p:spPr>
      </p:pic>
    </p:spTree>
    <p:extLst>
      <p:ext uri="{BB962C8B-B14F-4D97-AF65-F5344CB8AC3E}">
        <p14:creationId xmlns:p14="http://schemas.microsoft.com/office/powerpoint/2010/main" val="2341949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orms response chart. Question title: 16.     I find it hard to get an appointment for the medical care right away. Number of responses: 158 responses.">
            <a:extLst>
              <a:ext uri="{FF2B5EF4-FFF2-40B4-BE49-F238E27FC236}">
                <a16:creationId xmlns:a16="http://schemas.microsoft.com/office/drawing/2014/main" id="{3ABD0459-5AA3-4F0F-9580-D5B3D782B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24" y="151002"/>
            <a:ext cx="5961775" cy="32779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21C2E5B-E6FC-136E-93BE-26551830144A}"/>
              </a:ext>
            </a:extLst>
          </p:cNvPr>
          <p:cNvSpPr txBox="1"/>
          <p:nvPr/>
        </p:nvSpPr>
        <p:spPr>
          <a:xfrm>
            <a:off x="9123726" y="151002"/>
            <a:ext cx="2934050" cy="15081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3.12	</a:t>
            </a:r>
          </a:p>
          <a:p>
            <a:pPr marR="600" algn="r"/>
            <a:r>
              <a:rPr lang="en-IN" sz="1800" b="0" i="0" u="none" strike="noStrike" baseline="0" dirty="0">
                <a:solidFill>
                  <a:srgbClr val="000000"/>
                </a:solidFill>
                <a:latin typeface="Arial" panose="020B0604020202020204" pitchFamily="34" charset="0"/>
              </a:rPr>
              <a:t>Std. Deviation	1.10	</a:t>
            </a:r>
          </a:p>
        </p:txBody>
      </p:sp>
      <p:sp>
        <p:nvSpPr>
          <p:cNvPr id="3" name="TextBox 2">
            <a:extLst>
              <a:ext uri="{FF2B5EF4-FFF2-40B4-BE49-F238E27FC236}">
                <a16:creationId xmlns:a16="http://schemas.microsoft.com/office/drawing/2014/main" id="{BE063A13-301F-E977-7F97-E61AE40B7E69}"/>
              </a:ext>
            </a:extLst>
          </p:cNvPr>
          <p:cNvSpPr txBox="1"/>
          <p:nvPr/>
        </p:nvSpPr>
        <p:spPr>
          <a:xfrm>
            <a:off x="357165" y="3429000"/>
            <a:ext cx="12124887" cy="136216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u="none" strike="noStrike" dirty="0">
                <a:solidFill>
                  <a:srgbClr val="000000"/>
                </a:solidFill>
                <a:latin typeface="Times New Roman" panose="02020603050405020304" pitchFamily="18" charset="0"/>
                <a:ea typeface="Times New Roman" panose="02020603050405020304" pitchFamily="18" charset="0"/>
              </a:rPr>
              <a:t>45% respondents find it hard to get an appointment.</a:t>
            </a:r>
            <a:endParaRPr lang="en-IN" sz="1200" dirty="0">
              <a:solidFill>
                <a:srgbClr val="000000"/>
              </a:solidFill>
              <a:effectLst/>
              <a:latin typeface="Helvetica Neue"/>
              <a:ea typeface="Helvetica Neue"/>
              <a:cs typeface="Helvetica Neue"/>
            </a:endParaRPr>
          </a:p>
          <a:p>
            <a:pPr marL="555625" marR="516255" algn="ctr">
              <a:lnSpc>
                <a:spcPct val="115000"/>
              </a:lnSpc>
              <a:spcBef>
                <a:spcPts val="5"/>
              </a:spcBef>
              <a:spcAft>
                <a:spcPts val="0"/>
              </a:spcAft>
            </a:pPr>
            <a:r>
              <a:rPr lang="en-US" sz="2800" b="1" u="none" strike="noStrike" dirty="0">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3777D5BE-72AF-23EA-2695-9CC3CF4A5A0F}"/>
              </a:ext>
            </a:extLst>
          </p:cNvPr>
          <p:cNvSpPr txBox="1"/>
          <p:nvPr/>
        </p:nvSpPr>
        <p:spPr>
          <a:xfrm>
            <a:off x="-1" y="4742356"/>
            <a:ext cx="12192000" cy="1272656"/>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endParaRPr lang="en-IN" sz="1600" dirty="0">
              <a:solidFill>
                <a:srgbClr val="000000"/>
              </a:solidFill>
              <a:latin typeface="Helvetica Neue"/>
              <a:ea typeface="Helvetica Neue"/>
              <a:cs typeface="Helvetica Neue"/>
            </a:endParaRPr>
          </a:p>
          <a:p>
            <a:pPr marR="516255" algn="ctr">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r>
              <a:rPr lang="en-US" sz="2000" b="1" u="none" strike="noStrike" dirty="0">
                <a:effectLst/>
                <a:latin typeface="Times New Roman" panose="02020603050405020304" pitchFamily="18" charset="0"/>
                <a:ea typeface="Times New Roman" panose="02020603050405020304" pitchFamily="18" charset="0"/>
              </a:rPr>
              <a:t>Online registration, Empanelment of more hospitals, existing facilities of MI Rooms and Military Hospitals</a:t>
            </a:r>
            <a:endParaRPr lang="en-IN" sz="2000"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59CF240-FDED-6187-8C26-403B52AEBBD2}"/>
              </a:ext>
            </a:extLst>
          </p:cNvPr>
          <p:cNvGraphicFramePr>
            <a:graphicFrameLocks noGrp="1"/>
          </p:cNvGraphicFramePr>
          <p:nvPr>
            <p:extLst>
              <p:ext uri="{D42A27DB-BD31-4B8C-83A1-F6EECF244321}">
                <p14:modId xmlns:p14="http://schemas.microsoft.com/office/powerpoint/2010/main" val="3634035457"/>
              </p:ext>
            </p:extLst>
          </p:nvPr>
        </p:nvGraphicFramePr>
        <p:xfrm>
          <a:off x="9123726" y="1991603"/>
          <a:ext cx="2934050" cy="1104900"/>
        </p:xfrm>
        <a:graphic>
          <a:graphicData uri="http://schemas.openxmlformats.org/drawingml/2006/table">
            <a:tbl>
              <a:tblPr>
                <a:tableStyleId>{5C22544A-7EE6-4342-B048-85BDC9FD1C3A}</a:tableStyleId>
              </a:tblPr>
              <a:tblGrid>
                <a:gridCol w="1829156">
                  <a:extLst>
                    <a:ext uri="{9D8B030D-6E8A-4147-A177-3AD203B41FA5}">
                      <a16:colId xmlns:a16="http://schemas.microsoft.com/office/drawing/2014/main" val="2061273640"/>
                    </a:ext>
                  </a:extLst>
                </a:gridCol>
                <a:gridCol w="1104894">
                  <a:extLst>
                    <a:ext uri="{9D8B030D-6E8A-4147-A177-3AD203B41FA5}">
                      <a16:colId xmlns:a16="http://schemas.microsoft.com/office/drawing/2014/main" val="3020802496"/>
                    </a:ext>
                  </a:extLst>
                </a:gridCol>
              </a:tblGrid>
              <a:tr h="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a:effectLst/>
                        </a:rPr>
                        <a:t>36</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3475613938"/>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a:effectLst/>
                        </a:rPr>
                        <a:t>59</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1712964237"/>
                  </a:ext>
                </a:extLst>
              </a:tr>
              <a:tr h="182880">
                <a:tc>
                  <a:txBody>
                    <a:bodyPr/>
                    <a:lstStyle/>
                    <a:p>
                      <a:pPr algn="l" fontAlgn="b"/>
                      <a:r>
                        <a:rPr lang="en-IN" sz="1400" b="1" u="none" strike="noStrike" dirty="0">
                          <a:effectLst/>
                        </a:rPr>
                        <a:t>Neutral</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a:effectLst/>
                        </a:rPr>
                        <a:t>38</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3671749922"/>
                  </a:ext>
                </a:extLst>
              </a:tr>
              <a:tr h="182880">
                <a:tc>
                  <a:txBody>
                    <a:bodyPr/>
                    <a:lstStyle/>
                    <a:p>
                      <a:pPr algn="l" fontAlgn="b"/>
                      <a:r>
                        <a:rPr lang="en-IN" sz="1400" b="1" u="none" strike="noStrike" dirty="0">
                          <a:effectLst/>
                        </a:rPr>
                        <a:t>Strongly 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a:effectLst/>
                        </a:rPr>
                        <a:t>13</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3006991582"/>
                  </a:ext>
                </a:extLst>
              </a:tr>
              <a:tr h="182880">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tc>
                  <a:txBody>
                    <a:bodyPr/>
                    <a:lstStyle/>
                    <a:p>
                      <a:pPr algn="r" fontAlgn="b"/>
                      <a:r>
                        <a:rPr lang="en-IN" sz="1400" b="1" u="none" strike="noStrike" dirty="0">
                          <a:effectLst/>
                        </a:rPr>
                        <a:t>12</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40000"/>
                        <a:lumOff val="60000"/>
                      </a:schemeClr>
                    </a:solidFill>
                  </a:tcPr>
                </a:tc>
                <a:extLst>
                  <a:ext uri="{0D108BD9-81ED-4DB2-BD59-A6C34878D82A}">
                    <a16:rowId xmlns:a16="http://schemas.microsoft.com/office/drawing/2014/main" val="4026818792"/>
                  </a:ext>
                </a:extLst>
              </a:tr>
            </a:tbl>
          </a:graphicData>
        </a:graphic>
      </p:graphicFrame>
    </p:spTree>
    <p:extLst>
      <p:ext uri="{BB962C8B-B14F-4D97-AF65-F5344CB8AC3E}">
        <p14:creationId xmlns:p14="http://schemas.microsoft.com/office/powerpoint/2010/main" val="868660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orms response chart. Question title: 17.   I am dissatisfied with some things about the medical care I receive. Number of responses: 158 responses.">
            <a:extLst>
              <a:ext uri="{FF2B5EF4-FFF2-40B4-BE49-F238E27FC236}">
                <a16:creationId xmlns:a16="http://schemas.microsoft.com/office/drawing/2014/main" id="{EECFB772-3798-74E6-1BB7-3C7D02954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12" y="418985"/>
            <a:ext cx="7139031" cy="3574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674487-8E42-6A08-0D78-12B4D846A355}"/>
              </a:ext>
            </a:extLst>
          </p:cNvPr>
          <p:cNvSpPr txBox="1"/>
          <p:nvPr/>
        </p:nvSpPr>
        <p:spPr>
          <a:xfrm>
            <a:off x="8875552" y="152683"/>
            <a:ext cx="2934050" cy="15081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2.61	</a:t>
            </a:r>
          </a:p>
          <a:p>
            <a:pPr marR="600" algn="r"/>
            <a:r>
              <a:rPr lang="en-IN" sz="1800" b="0" i="0" u="none" strike="noStrike" baseline="0" dirty="0">
                <a:solidFill>
                  <a:srgbClr val="000000"/>
                </a:solidFill>
                <a:latin typeface="Arial" panose="020B0604020202020204" pitchFamily="34" charset="0"/>
              </a:rPr>
              <a:t>Std. Deviation	1.24	</a:t>
            </a:r>
          </a:p>
        </p:txBody>
      </p:sp>
      <p:sp>
        <p:nvSpPr>
          <p:cNvPr id="3" name="TextBox 2">
            <a:extLst>
              <a:ext uri="{FF2B5EF4-FFF2-40B4-BE49-F238E27FC236}">
                <a16:creationId xmlns:a16="http://schemas.microsoft.com/office/drawing/2014/main" id="{585450F5-3F34-B7EE-741F-FB029EEFFE67}"/>
              </a:ext>
            </a:extLst>
          </p:cNvPr>
          <p:cNvSpPr txBox="1"/>
          <p:nvPr/>
        </p:nvSpPr>
        <p:spPr>
          <a:xfrm>
            <a:off x="67112" y="3508695"/>
            <a:ext cx="12124887" cy="86664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IN" sz="1400" dirty="0">
                <a:solidFill>
                  <a:srgbClr val="000000"/>
                </a:solidFill>
                <a:effectLst/>
                <a:latin typeface="Times New Roman" panose="02020603050405020304" pitchFamily="18" charset="0"/>
                <a:ea typeface="Helvetica Neue"/>
                <a:cs typeface="Helvetica Neue"/>
              </a:rPr>
              <a:t>55% respondents are dissatisfied with certain things about th</a:t>
            </a:r>
            <a:r>
              <a:rPr lang="en-IN" sz="1400" dirty="0">
                <a:solidFill>
                  <a:srgbClr val="000000"/>
                </a:solidFill>
                <a:latin typeface="Times New Roman" panose="02020603050405020304" pitchFamily="18" charset="0"/>
                <a:ea typeface="Helvetica Neue"/>
                <a:cs typeface="Helvetica Neue"/>
              </a:rPr>
              <a:t>e medical care they receive.</a:t>
            </a:r>
            <a:endParaRPr lang="en-IN" sz="1200" dirty="0">
              <a:solidFill>
                <a:srgbClr val="000000"/>
              </a:solidFill>
              <a:effectLst/>
              <a:latin typeface="Helvetica Neue"/>
              <a:ea typeface="Helvetica Neue"/>
              <a:cs typeface="Helvetica Neue"/>
            </a:endParaRPr>
          </a:p>
        </p:txBody>
      </p:sp>
      <p:sp>
        <p:nvSpPr>
          <p:cNvPr id="4" name="TextBox 3">
            <a:extLst>
              <a:ext uri="{FF2B5EF4-FFF2-40B4-BE49-F238E27FC236}">
                <a16:creationId xmlns:a16="http://schemas.microsoft.com/office/drawing/2014/main" id="{F2A5FA77-8CBA-1519-B66B-E3BE4F460A1C}"/>
              </a:ext>
            </a:extLst>
          </p:cNvPr>
          <p:cNvSpPr txBox="1"/>
          <p:nvPr/>
        </p:nvSpPr>
        <p:spPr>
          <a:xfrm>
            <a:off x="-1" y="4742356"/>
            <a:ext cx="12192000" cy="1795876"/>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endParaRPr lang="en-IN" sz="1600" dirty="0">
              <a:solidFill>
                <a:srgbClr val="000000"/>
              </a:solidFill>
              <a:latin typeface="Helvetica Neue"/>
              <a:ea typeface="Helvetica Neue"/>
              <a:cs typeface="Helvetica Neue"/>
            </a:endParaRPr>
          </a:p>
          <a:p>
            <a:pPr algn="l"/>
            <a:r>
              <a:rPr lang="en-US" b="1" i="0" dirty="0">
                <a:solidFill>
                  <a:srgbClr val="000000"/>
                </a:solidFill>
                <a:effectLst/>
                <a:latin typeface="Times New Roman" panose="02020603050405020304" pitchFamily="18" charset="0"/>
                <a:cs typeface="Times New Roman" panose="02020603050405020304" pitchFamily="18" charset="0"/>
              </a:rPr>
              <a:t>Personal interaction immediately for resolving the issues raised.</a:t>
            </a:r>
          </a:p>
          <a:p>
            <a:pPr algn="l"/>
            <a:r>
              <a:rPr lang="en-US" b="1" i="0" dirty="0">
                <a:solidFill>
                  <a:srgbClr val="000000"/>
                </a:solidFill>
                <a:effectLst/>
                <a:latin typeface="Times New Roman" panose="02020603050405020304" pitchFamily="18" charset="0"/>
                <a:cs typeface="Times New Roman" panose="02020603050405020304" pitchFamily="18" charset="0"/>
              </a:rPr>
              <a:t>For queries where instant reply cannot be given, views and clarification are sought from different sections and then the reply is communicated to the </a:t>
            </a:r>
            <a:r>
              <a:rPr lang="en-US" b="1" i="0" dirty="0" err="1">
                <a:solidFill>
                  <a:srgbClr val="000000"/>
                </a:solidFill>
                <a:effectLst/>
                <a:latin typeface="Times New Roman" panose="02020603050405020304" pitchFamily="18" charset="0"/>
                <a:cs typeface="Times New Roman" panose="02020603050405020304" pitchFamily="18" charset="0"/>
              </a:rPr>
              <a:t>indl</a:t>
            </a:r>
            <a:r>
              <a:rPr lang="en-US" b="1" i="0" dirty="0">
                <a:solidFill>
                  <a:srgbClr val="000000"/>
                </a:solidFill>
                <a:effectLst/>
                <a:latin typeface="Times New Roman" panose="02020603050405020304" pitchFamily="18" charset="0"/>
                <a:cs typeface="Times New Roman" panose="02020603050405020304" pitchFamily="18" charset="0"/>
              </a:rPr>
              <a:t> by tele, e-mail and by letter wherever required.</a:t>
            </a:r>
          </a:p>
          <a:p>
            <a:pPr algn="l"/>
            <a:r>
              <a:rPr lang="en-US" b="1" dirty="0">
                <a:solidFill>
                  <a:srgbClr val="000000"/>
                </a:solidFill>
                <a:latin typeface="Times New Roman" panose="02020603050405020304" pitchFamily="18" charset="0"/>
                <a:cs typeface="Times New Roman" panose="02020603050405020304" pitchFamily="18" charset="0"/>
              </a:rPr>
              <a:t>Feedback system on regular basis</a:t>
            </a:r>
            <a:endParaRPr lang="en-US" b="1" i="0" dirty="0">
              <a:solidFill>
                <a:srgbClr val="000000"/>
              </a:solidFill>
              <a:effectLst/>
              <a:latin typeface="Times New Roman" panose="02020603050405020304" pitchFamily="18" charset="0"/>
              <a:cs typeface="Times New Roman" panose="02020603050405020304" pitchFamily="18" charset="0"/>
            </a:endParaRPr>
          </a:p>
          <a:p>
            <a:pPr marR="516255" algn="ctr">
              <a:spcBef>
                <a:spcPts val="5"/>
              </a:spcBef>
              <a:spcAft>
                <a:spcPts val="0"/>
              </a:spcAft>
            </a:pPr>
            <a:endParaRPr lang="en-IN"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33EDD94-8AB2-A04F-5961-3DAAF311C968}"/>
              </a:ext>
            </a:extLst>
          </p:cNvPr>
          <p:cNvGraphicFramePr>
            <a:graphicFrameLocks noGrp="1"/>
          </p:cNvGraphicFramePr>
          <p:nvPr>
            <p:extLst>
              <p:ext uri="{D42A27DB-BD31-4B8C-83A1-F6EECF244321}">
                <p14:modId xmlns:p14="http://schemas.microsoft.com/office/powerpoint/2010/main" val="3806858822"/>
              </p:ext>
            </p:extLst>
          </p:nvPr>
        </p:nvGraphicFramePr>
        <p:xfrm>
          <a:off x="8875552" y="2014621"/>
          <a:ext cx="2934051" cy="1140240"/>
        </p:xfrm>
        <a:graphic>
          <a:graphicData uri="http://schemas.openxmlformats.org/drawingml/2006/table">
            <a:tbl>
              <a:tblPr>
                <a:tableStyleId>{5C22544A-7EE6-4342-B048-85BDC9FD1C3A}</a:tableStyleId>
              </a:tblPr>
              <a:tblGrid>
                <a:gridCol w="1635853">
                  <a:extLst>
                    <a:ext uri="{9D8B030D-6E8A-4147-A177-3AD203B41FA5}">
                      <a16:colId xmlns:a16="http://schemas.microsoft.com/office/drawing/2014/main" val="800149907"/>
                    </a:ext>
                  </a:extLst>
                </a:gridCol>
                <a:gridCol w="1298198">
                  <a:extLst>
                    <a:ext uri="{9D8B030D-6E8A-4147-A177-3AD203B41FA5}">
                      <a16:colId xmlns:a16="http://schemas.microsoft.com/office/drawing/2014/main" val="2024572266"/>
                    </a:ext>
                  </a:extLst>
                </a:gridCol>
              </a:tblGrid>
              <a:tr h="228048">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65</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59811326"/>
                  </a:ext>
                </a:extLst>
              </a:tr>
              <a:tr h="228048">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35</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3293665984"/>
                  </a:ext>
                </a:extLst>
              </a:tr>
              <a:tr h="228048">
                <a:tc>
                  <a:txBody>
                    <a:bodyPr/>
                    <a:lstStyle/>
                    <a:p>
                      <a:pPr algn="l" fontAlgn="b"/>
                      <a:r>
                        <a:rPr lang="en-IN" sz="1400" b="1" u="none" strike="noStrike">
                          <a:effectLst/>
                        </a:rPr>
                        <a:t>Neutral</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27</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1154285989"/>
                  </a:ext>
                </a:extLst>
              </a:tr>
              <a:tr h="228048">
                <a:tc>
                  <a:txBody>
                    <a:bodyPr/>
                    <a:lstStyle/>
                    <a:p>
                      <a:pPr algn="l" fontAlgn="b"/>
                      <a:r>
                        <a:rPr lang="en-IN" sz="1400" b="1" u="none" strike="noStrike">
                          <a:effectLst/>
                        </a:rPr>
                        <a:t>Strongly 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23</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3330184211"/>
                  </a:ext>
                </a:extLst>
              </a:tr>
              <a:tr h="228048">
                <a:tc>
                  <a:txBody>
                    <a:bodyPr/>
                    <a:lstStyle/>
                    <a:p>
                      <a:pPr algn="l" fontAlgn="b"/>
                      <a:r>
                        <a:rPr lang="en-IN" sz="1400" b="1" u="none" strike="noStrike">
                          <a:effectLst/>
                        </a:rPr>
                        <a:t>Strongly Disagree</a:t>
                      </a:r>
                      <a:endParaRPr lang="en-IN" sz="1400" b="1" i="0" u="none" strike="noStrike">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tc>
                  <a:txBody>
                    <a:bodyPr/>
                    <a:lstStyle/>
                    <a:p>
                      <a:pPr algn="r" fontAlgn="b"/>
                      <a:r>
                        <a:rPr lang="en-IN" sz="1400" b="1" u="none" strike="noStrike" dirty="0">
                          <a:effectLst/>
                        </a:rPr>
                        <a:t>8</a:t>
                      </a:r>
                      <a:endParaRPr lang="en-IN" sz="1400" b="1" i="0" u="none" strike="noStrike" dirty="0">
                        <a:solidFill>
                          <a:srgbClr val="000000"/>
                        </a:solidFill>
                        <a:effectLst/>
                        <a:latin typeface="Calibri" panose="020F0502020204030204" pitchFamily="34" charset="0"/>
                      </a:endParaRPr>
                    </a:p>
                  </a:txBody>
                  <a:tcPr marL="7620" marR="7620" marT="7620" marB="0" anchor="b">
                    <a:solidFill>
                      <a:schemeClr val="accent6">
                        <a:lumMod val="60000"/>
                        <a:lumOff val="40000"/>
                      </a:schemeClr>
                    </a:solidFill>
                  </a:tcPr>
                </a:tc>
                <a:extLst>
                  <a:ext uri="{0D108BD9-81ED-4DB2-BD59-A6C34878D82A}">
                    <a16:rowId xmlns:a16="http://schemas.microsoft.com/office/drawing/2014/main" val="258118938"/>
                  </a:ext>
                </a:extLst>
              </a:tr>
            </a:tbl>
          </a:graphicData>
        </a:graphic>
      </p:graphicFrame>
    </p:spTree>
    <p:extLst>
      <p:ext uri="{BB962C8B-B14F-4D97-AF65-F5344CB8AC3E}">
        <p14:creationId xmlns:p14="http://schemas.microsoft.com/office/powerpoint/2010/main" val="2027230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orms response chart. Question title: 18.  I am able to get medical care whenever I need it. Number of responses: 158 responses.">
            <a:extLst>
              <a:ext uri="{FF2B5EF4-FFF2-40B4-BE49-F238E27FC236}">
                <a16:creationId xmlns:a16="http://schemas.microsoft.com/office/drawing/2014/main" id="{3115E00F-6DD0-810D-8E99-2F4B982B3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9318"/>
            <a:ext cx="7113864" cy="34651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B5C61C-9EA0-88F9-8C96-9523A76EE276}"/>
              </a:ext>
            </a:extLst>
          </p:cNvPr>
          <p:cNvSpPr txBox="1"/>
          <p:nvPr/>
        </p:nvSpPr>
        <p:spPr>
          <a:xfrm>
            <a:off x="8976219" y="68793"/>
            <a:ext cx="3148668" cy="1508105"/>
          </a:xfrm>
          <a:prstGeom prst="rect">
            <a:avLst/>
          </a:prstGeom>
          <a:solidFill>
            <a:schemeClr val="accent6">
              <a:lumMod val="40000"/>
              <a:lumOff val="60000"/>
            </a:schemeClr>
          </a:solidFill>
        </p:spPr>
        <p:txBody>
          <a:bodyPr wrap="square">
            <a:spAutoFit/>
          </a:bodyPr>
          <a:lstStyle/>
          <a:p>
            <a:pPr marR="600" algn="ctr"/>
            <a:r>
              <a:rPr lang="en-IN" sz="1800" b="1" i="0" u="none" strike="noStrike" baseline="0" dirty="0">
                <a:solidFill>
                  <a:srgbClr val="000000"/>
                </a:solidFill>
                <a:latin typeface="Arial" panose="020B0604020202020204" pitchFamily="34" charset="0"/>
              </a:rPr>
              <a:t>Statistics</a:t>
            </a:r>
            <a:r>
              <a:rPr lang="en-IN" sz="1800" b="0" i="0" u="none" strike="noStrike" baseline="0" dirty="0">
                <a:solidFill>
                  <a:srgbClr val="000000"/>
                </a:solidFill>
                <a:latin typeface="Arial" panose="020B0604020202020204" pitchFamily="34" charset="0"/>
              </a:rPr>
              <a:t>	</a:t>
            </a:r>
          </a:p>
          <a:p>
            <a:pPr marR="0" algn="l"/>
            <a:endParaRPr lang="en-US" sz="2000" b="0" i="0" u="none" strike="noStrike" baseline="0" dirty="0">
              <a:solidFill>
                <a:srgbClr val="000000"/>
              </a:solidFill>
              <a:latin typeface="Courier New" panose="02070309020205020404" pitchFamily="49" charset="0"/>
            </a:endParaRPr>
          </a:p>
          <a:p>
            <a:pPr marR="600" algn="r"/>
            <a:r>
              <a:rPr lang="en-IN" sz="1800" b="0" i="0" u="none" strike="noStrike" baseline="0" dirty="0">
                <a:solidFill>
                  <a:srgbClr val="000000"/>
                </a:solidFill>
                <a:latin typeface="Arial" panose="020B0604020202020204" pitchFamily="34" charset="0"/>
              </a:rPr>
              <a:t>N	Valid	158	</a:t>
            </a:r>
          </a:p>
          <a:p>
            <a:pPr marR="600" algn="r"/>
            <a:r>
              <a:rPr lang="en-IN" sz="1800" b="0" i="0" u="none" strike="noStrike" baseline="0" dirty="0">
                <a:solidFill>
                  <a:srgbClr val="000000"/>
                </a:solidFill>
                <a:latin typeface="Arial" panose="020B0604020202020204" pitchFamily="34" charset="0"/>
              </a:rPr>
              <a:t>Mean	3.40	</a:t>
            </a:r>
          </a:p>
          <a:p>
            <a:pPr marR="600" algn="r"/>
            <a:r>
              <a:rPr lang="en-IN" sz="1800" b="0" i="0" u="none" strike="noStrike" baseline="0" dirty="0">
                <a:solidFill>
                  <a:srgbClr val="000000"/>
                </a:solidFill>
                <a:latin typeface="Arial" panose="020B0604020202020204" pitchFamily="34" charset="0"/>
              </a:rPr>
              <a:t>Std. Deviation	</a:t>
            </a:r>
            <a:r>
              <a:rPr lang="en-IN" dirty="0">
                <a:solidFill>
                  <a:srgbClr val="000000"/>
                </a:solidFill>
                <a:latin typeface="Arial" panose="020B0604020202020204" pitchFamily="34" charset="0"/>
              </a:rPr>
              <a:t>0</a:t>
            </a:r>
            <a:r>
              <a:rPr lang="en-IN" sz="1800" b="0" i="0" u="none" strike="noStrike" baseline="0" dirty="0">
                <a:solidFill>
                  <a:srgbClr val="000000"/>
                </a:solidFill>
                <a:latin typeface="Arial" panose="020B0604020202020204" pitchFamily="34" charset="0"/>
              </a:rPr>
              <a:t>.994	</a:t>
            </a:r>
          </a:p>
        </p:txBody>
      </p:sp>
      <p:sp>
        <p:nvSpPr>
          <p:cNvPr id="7" name="TextBox 6">
            <a:extLst>
              <a:ext uri="{FF2B5EF4-FFF2-40B4-BE49-F238E27FC236}">
                <a16:creationId xmlns:a16="http://schemas.microsoft.com/office/drawing/2014/main" id="{D41D94B5-CFCA-9267-E50B-9E8A36113171}"/>
              </a:ext>
            </a:extLst>
          </p:cNvPr>
          <p:cNvSpPr txBox="1"/>
          <p:nvPr/>
        </p:nvSpPr>
        <p:spPr>
          <a:xfrm>
            <a:off x="67113" y="3542251"/>
            <a:ext cx="12124887" cy="1609928"/>
          </a:xfrm>
          <a:prstGeom prst="rect">
            <a:avLst/>
          </a:prstGeom>
          <a:noFill/>
        </p:spPr>
        <p:txBody>
          <a:bodyPr wrap="square">
            <a:spAutoFit/>
          </a:bodyPr>
          <a:lstStyle/>
          <a:p>
            <a:pPr marR="516255">
              <a:lnSpc>
                <a:spcPct val="115000"/>
              </a:lnSpc>
              <a:spcBef>
                <a:spcPts val="5"/>
              </a:spcBef>
              <a:spcAft>
                <a:spcPts val="0"/>
              </a:spcAft>
            </a:pPr>
            <a:r>
              <a:rPr lang="en-US" b="1" u="sng" dirty="0">
                <a:effectLst/>
                <a:latin typeface="Times New Roman" panose="02020603050405020304" pitchFamily="18" charset="0"/>
                <a:ea typeface="Times New Roman" panose="02020603050405020304" pitchFamily="18" charset="0"/>
              </a:rPr>
              <a:t>Analysis</a:t>
            </a:r>
            <a:endParaRPr lang="en-IN" sz="1400" dirty="0">
              <a:effectLst/>
              <a:latin typeface="Times New Roman" panose="02020603050405020304" pitchFamily="18" charset="0"/>
              <a:ea typeface="Times New Roman" panose="02020603050405020304" pitchFamily="18" charset="0"/>
            </a:endParaRPr>
          </a:p>
          <a:p>
            <a:pPr marR="516255">
              <a:lnSpc>
                <a:spcPct val="115000"/>
              </a:lnSpc>
              <a:spcBef>
                <a:spcPts val="5"/>
              </a:spcBef>
              <a:spcAft>
                <a:spcPts val="0"/>
              </a:spcAft>
            </a:pPr>
            <a:r>
              <a:rPr lang="en-US" sz="2800" u="none" strike="noStrike" dirty="0">
                <a:effectLst/>
                <a:latin typeface="Times New Roman" panose="02020603050405020304" pitchFamily="18" charset="0"/>
                <a:ea typeface="Times New Roman" panose="02020603050405020304" pitchFamily="18" charset="0"/>
              </a:rPr>
              <a:t> </a:t>
            </a:r>
            <a:r>
              <a:rPr lang="en-US" sz="1400" dirty="0">
                <a:solidFill>
                  <a:srgbClr val="000000"/>
                </a:solidFill>
                <a:effectLst/>
                <a:latin typeface="Times New Roman" panose="02020603050405020304" pitchFamily="18" charset="0"/>
                <a:ea typeface="Helvetica Neue"/>
                <a:cs typeface="Helvetica Neue"/>
              </a:rPr>
              <a:t>The analysis showcases the accessibility of medical facilities to the respondents .Data shows that out of the 158 participants, 57% are able to get medical facilities whenever they need. 43% respondents not satisfied with the medical treatment</a:t>
            </a:r>
            <a:endParaRPr lang="en-IN" sz="1200" dirty="0">
              <a:solidFill>
                <a:srgbClr val="000000"/>
              </a:solidFill>
              <a:effectLst/>
              <a:latin typeface="Helvetica Neue"/>
              <a:ea typeface="Helvetica Neue"/>
              <a:cs typeface="Helvetica Neue"/>
            </a:endParaRPr>
          </a:p>
          <a:p>
            <a:pPr marL="555625" marR="516255" algn="ctr">
              <a:lnSpc>
                <a:spcPct val="115000"/>
              </a:lnSpc>
              <a:spcBef>
                <a:spcPts val="5"/>
              </a:spcBef>
              <a:spcAft>
                <a:spcPts val="0"/>
              </a:spcAft>
            </a:pPr>
            <a:r>
              <a:rPr lang="en-US" sz="2800" b="1" u="none" strike="noStrike" dirty="0">
                <a:effectLst/>
                <a:latin typeface="Times New Roman" panose="02020603050405020304" pitchFamily="18"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589EDE17-723B-F29E-43F2-44DF9E4193A5}"/>
              </a:ext>
            </a:extLst>
          </p:cNvPr>
          <p:cNvSpPr txBox="1"/>
          <p:nvPr/>
        </p:nvSpPr>
        <p:spPr>
          <a:xfrm>
            <a:off x="-67113" y="5019193"/>
            <a:ext cx="12192000" cy="1334211"/>
          </a:xfrm>
          <a:prstGeom prst="rect">
            <a:avLst/>
          </a:prstGeom>
          <a:noFill/>
        </p:spPr>
        <p:txBody>
          <a:bodyPr wrap="square">
            <a:spAutoFit/>
          </a:bodyPr>
          <a:lstStyle/>
          <a:p>
            <a:pPr marR="516255">
              <a:lnSpc>
                <a:spcPct val="115000"/>
              </a:lnSpc>
              <a:spcBef>
                <a:spcPts val="5"/>
              </a:spcBef>
              <a:spcAft>
                <a:spcPts val="0"/>
              </a:spcAft>
            </a:pPr>
            <a:r>
              <a:rPr lang="en-US" dirty="0">
                <a:solidFill>
                  <a:srgbClr val="000000"/>
                </a:solidFill>
                <a:effectLst/>
                <a:latin typeface="Times New Roman" panose="02020603050405020304" pitchFamily="18" charset="0"/>
                <a:ea typeface="Helvetica Neue"/>
                <a:cs typeface="Helvetica Neue"/>
              </a:rPr>
              <a:t> </a:t>
            </a:r>
            <a:r>
              <a:rPr lang="en-US" b="1" u="sng" dirty="0">
                <a:solidFill>
                  <a:srgbClr val="000000"/>
                </a:solidFill>
                <a:effectLst/>
                <a:latin typeface="Times New Roman" panose="02020603050405020304" pitchFamily="18" charset="0"/>
                <a:ea typeface="Helvetica Neue"/>
                <a:cs typeface="Helvetica Neue"/>
              </a:rPr>
              <a:t>Interpretation</a:t>
            </a:r>
            <a:endParaRPr lang="en-IN" sz="1600" dirty="0">
              <a:solidFill>
                <a:srgbClr val="000000"/>
              </a:solidFill>
              <a:latin typeface="Helvetica Neue"/>
              <a:ea typeface="Helvetica Neue"/>
              <a:cs typeface="Helvetica Neue"/>
            </a:endParaRPr>
          </a:p>
          <a:p>
            <a:pPr marR="516255" algn="ctr">
              <a:spcBef>
                <a:spcPts val="5"/>
              </a:spcBef>
              <a:spcAft>
                <a:spcPts val="0"/>
              </a:spcAft>
            </a:pPr>
            <a:r>
              <a:rPr lang="en-US" sz="3600" b="1" u="none" strike="noStrike" dirty="0">
                <a:effectLst/>
                <a:latin typeface="Times New Roman" panose="02020603050405020304" pitchFamily="18" charset="0"/>
                <a:ea typeface="Times New Roman" panose="02020603050405020304" pitchFamily="18" charset="0"/>
              </a:rPr>
              <a:t> </a:t>
            </a:r>
            <a:r>
              <a:rPr lang="en-US" sz="2400" b="1" u="none" strike="noStrike" dirty="0">
                <a:effectLst/>
                <a:latin typeface="Times New Roman" panose="02020603050405020304" pitchFamily="18" charset="0"/>
                <a:ea typeface="Times New Roman" panose="02020603050405020304" pitchFamily="18" charset="0"/>
              </a:rPr>
              <a:t>Empanelment of more hospitals, existing facilities of MI Rooms and Military Hospitals, easing of procedures for referrals and reimbursement</a:t>
            </a:r>
            <a:endParaRPr lang="en-IN" b="1"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C8E08CB-E260-A267-EDFD-581DDA59753F}"/>
              </a:ext>
            </a:extLst>
          </p:cNvPr>
          <p:cNvGraphicFramePr>
            <a:graphicFrameLocks noGrp="1"/>
          </p:cNvGraphicFramePr>
          <p:nvPr>
            <p:extLst>
              <p:ext uri="{D42A27DB-BD31-4B8C-83A1-F6EECF244321}">
                <p14:modId xmlns:p14="http://schemas.microsoft.com/office/powerpoint/2010/main" val="1172398446"/>
              </p:ext>
            </p:extLst>
          </p:nvPr>
        </p:nvGraphicFramePr>
        <p:xfrm>
          <a:off x="8976219" y="1883826"/>
          <a:ext cx="3148668" cy="1104900"/>
        </p:xfrm>
        <a:graphic>
          <a:graphicData uri="http://schemas.openxmlformats.org/drawingml/2006/table">
            <a:tbl>
              <a:tblPr>
                <a:tableStyleId>{5C22544A-7EE6-4342-B048-85BDC9FD1C3A}</a:tableStyleId>
              </a:tblPr>
              <a:tblGrid>
                <a:gridCol w="1706823">
                  <a:extLst>
                    <a:ext uri="{9D8B030D-6E8A-4147-A177-3AD203B41FA5}">
                      <a16:colId xmlns:a16="http://schemas.microsoft.com/office/drawing/2014/main" val="2424258778"/>
                    </a:ext>
                  </a:extLst>
                </a:gridCol>
                <a:gridCol w="1441845">
                  <a:extLst>
                    <a:ext uri="{9D8B030D-6E8A-4147-A177-3AD203B41FA5}">
                      <a16:colId xmlns:a16="http://schemas.microsoft.com/office/drawing/2014/main" val="401095459"/>
                    </a:ext>
                  </a:extLst>
                </a:gridCol>
              </a:tblGrid>
              <a:tr h="182880">
                <a:tc>
                  <a:txBody>
                    <a:bodyPr/>
                    <a:lstStyle/>
                    <a:p>
                      <a:pPr algn="l" fontAlgn="b"/>
                      <a:r>
                        <a:rPr lang="en-IN" sz="1400" b="1" u="none" strike="noStrike" dirty="0">
                          <a:effectLst/>
                        </a:rPr>
                        <a:t>Agree</a:t>
                      </a:r>
                      <a:endParaRPr lang="en-IN"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IN" sz="1400" b="1" u="none" strike="noStrike">
                          <a:effectLst/>
                        </a:rPr>
                        <a:t>75</a:t>
                      </a:r>
                      <a:endParaRPr lang="en-IN"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17817316"/>
                  </a:ext>
                </a:extLst>
              </a:tr>
              <a:tr h="182880">
                <a:tc>
                  <a:txBody>
                    <a:bodyPr/>
                    <a:lstStyle/>
                    <a:p>
                      <a:pPr algn="l" fontAlgn="b"/>
                      <a:r>
                        <a:rPr lang="en-IN" sz="1400" b="1" u="none" strike="noStrike" dirty="0">
                          <a:effectLst/>
                        </a:rPr>
                        <a:t>Disagree</a:t>
                      </a:r>
                      <a:endParaRPr lang="en-IN"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IN" sz="1400" b="1" u="none" strike="noStrike">
                          <a:effectLst/>
                        </a:rPr>
                        <a:t>28</a:t>
                      </a:r>
                      <a:endParaRPr lang="en-IN"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48296704"/>
                  </a:ext>
                </a:extLst>
              </a:tr>
              <a:tr h="182880">
                <a:tc>
                  <a:txBody>
                    <a:bodyPr/>
                    <a:lstStyle/>
                    <a:p>
                      <a:pPr algn="l" fontAlgn="b"/>
                      <a:r>
                        <a:rPr lang="en-IN" sz="1400" b="1" u="none" strike="noStrike" dirty="0">
                          <a:effectLst/>
                        </a:rPr>
                        <a:t>Neutral</a:t>
                      </a:r>
                      <a:endParaRPr lang="en-IN"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IN" sz="1400" b="1" u="none" strike="noStrike">
                          <a:effectLst/>
                        </a:rPr>
                        <a:t>35</a:t>
                      </a:r>
                      <a:endParaRPr lang="en-IN"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1528614"/>
                  </a:ext>
                </a:extLst>
              </a:tr>
              <a:tr h="182880">
                <a:tc>
                  <a:txBody>
                    <a:bodyPr/>
                    <a:lstStyle/>
                    <a:p>
                      <a:pPr algn="l" fontAlgn="b"/>
                      <a:r>
                        <a:rPr lang="en-IN" sz="1400" b="1" u="none" strike="noStrike" dirty="0">
                          <a:effectLst/>
                        </a:rPr>
                        <a:t>Strongly agree</a:t>
                      </a:r>
                      <a:endParaRPr lang="en-IN"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IN" sz="1400" b="1" u="none" strike="noStrike">
                          <a:effectLst/>
                        </a:rPr>
                        <a:t>14</a:t>
                      </a:r>
                      <a:endParaRPr lang="en-IN" sz="14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17861490"/>
                  </a:ext>
                </a:extLst>
              </a:tr>
              <a:tr h="182880">
                <a:tc>
                  <a:txBody>
                    <a:bodyPr/>
                    <a:lstStyle/>
                    <a:p>
                      <a:pPr algn="l" fontAlgn="b"/>
                      <a:r>
                        <a:rPr lang="en-IN" sz="1400" b="1" u="none" strike="noStrike" dirty="0">
                          <a:effectLst/>
                        </a:rPr>
                        <a:t>Strongly disagree</a:t>
                      </a:r>
                      <a:endParaRPr lang="en-IN"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IN" sz="1400" b="1" u="none" strike="noStrike" dirty="0">
                          <a:effectLst/>
                        </a:rPr>
                        <a:t>6</a:t>
                      </a:r>
                      <a:endParaRPr lang="en-IN"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112279"/>
                  </a:ext>
                </a:extLst>
              </a:tr>
            </a:tbl>
          </a:graphicData>
        </a:graphic>
      </p:graphicFrame>
    </p:spTree>
    <p:extLst>
      <p:ext uri="{BB962C8B-B14F-4D97-AF65-F5344CB8AC3E}">
        <p14:creationId xmlns:p14="http://schemas.microsoft.com/office/powerpoint/2010/main" val="838010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1">
            <a:extLst>
              <a:ext uri="{FF2B5EF4-FFF2-40B4-BE49-F238E27FC236}">
                <a16:creationId xmlns:a16="http://schemas.microsoft.com/office/drawing/2014/main" id="{1FC287D5-F4EF-3A2A-0EA4-D0964A803FD6}"/>
              </a:ext>
            </a:extLst>
          </p:cNvPr>
          <p:cNvGraphicFramePr>
            <a:graphicFrameLocks/>
          </p:cNvGraphicFramePr>
          <p:nvPr>
            <p:extLst>
              <p:ext uri="{D42A27DB-BD31-4B8C-83A1-F6EECF244321}">
                <p14:modId xmlns:p14="http://schemas.microsoft.com/office/powerpoint/2010/main" val="1988981882"/>
              </p:ext>
            </p:extLst>
          </p:nvPr>
        </p:nvGraphicFramePr>
        <p:xfrm>
          <a:off x="353736" y="1154506"/>
          <a:ext cx="11484528" cy="5566331"/>
        </p:xfrm>
        <a:graphic>
          <a:graphicData uri="http://schemas.openxmlformats.org/drawingml/2006/table">
            <a:tbl>
              <a:tblPr firstRow="1" firstCol="1" bandRow="1">
                <a:tableStyleId>{5C22544A-7EE6-4342-B048-85BDC9FD1C3A}</a:tableStyleId>
              </a:tblPr>
              <a:tblGrid>
                <a:gridCol w="2550253">
                  <a:extLst>
                    <a:ext uri="{9D8B030D-6E8A-4147-A177-3AD203B41FA5}">
                      <a16:colId xmlns:a16="http://schemas.microsoft.com/office/drawing/2014/main" val="57171854"/>
                    </a:ext>
                  </a:extLst>
                </a:gridCol>
                <a:gridCol w="1702965">
                  <a:extLst>
                    <a:ext uri="{9D8B030D-6E8A-4147-A177-3AD203B41FA5}">
                      <a16:colId xmlns:a16="http://schemas.microsoft.com/office/drawing/2014/main" val="380892265"/>
                    </a:ext>
                  </a:extLst>
                </a:gridCol>
                <a:gridCol w="1649477">
                  <a:extLst>
                    <a:ext uri="{9D8B030D-6E8A-4147-A177-3AD203B41FA5}">
                      <a16:colId xmlns:a16="http://schemas.microsoft.com/office/drawing/2014/main" val="3433880515"/>
                    </a:ext>
                  </a:extLst>
                </a:gridCol>
                <a:gridCol w="1806937">
                  <a:extLst>
                    <a:ext uri="{9D8B030D-6E8A-4147-A177-3AD203B41FA5}">
                      <a16:colId xmlns:a16="http://schemas.microsoft.com/office/drawing/2014/main" val="2823453823"/>
                    </a:ext>
                  </a:extLst>
                </a:gridCol>
                <a:gridCol w="1887448">
                  <a:extLst>
                    <a:ext uri="{9D8B030D-6E8A-4147-A177-3AD203B41FA5}">
                      <a16:colId xmlns:a16="http://schemas.microsoft.com/office/drawing/2014/main" val="1165177643"/>
                    </a:ext>
                  </a:extLst>
                </a:gridCol>
                <a:gridCol w="1887448">
                  <a:extLst>
                    <a:ext uri="{9D8B030D-6E8A-4147-A177-3AD203B41FA5}">
                      <a16:colId xmlns:a16="http://schemas.microsoft.com/office/drawing/2014/main" val="1652586362"/>
                    </a:ext>
                  </a:extLst>
                </a:gridCol>
              </a:tblGrid>
              <a:tr h="643303">
                <a:tc>
                  <a:txBody>
                    <a:bodyPr/>
                    <a:lstStyle/>
                    <a:p>
                      <a:pPr marR="516255" algn="ctr">
                        <a:lnSpc>
                          <a:spcPct val="115000"/>
                        </a:lnSpc>
                        <a:spcBef>
                          <a:spcPts val="5"/>
                        </a:spcBef>
                        <a:spcAft>
                          <a:spcPts val="0"/>
                        </a:spcAft>
                      </a:pPr>
                      <a:r>
                        <a:rPr lang="en-US" sz="1600" kern="100" dirty="0">
                          <a:effectLst/>
                        </a:rPr>
                        <a:t>SCALE</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solidFill>
                      <a:srgbClr val="C00000"/>
                    </a:solidFill>
                  </a:tcPr>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MEAN</a:t>
                      </a:r>
                    </a:p>
                  </a:txBody>
                  <a:tcPr marL="58130" marR="58130" marT="0" marB="0">
                    <a:solidFill>
                      <a:srgbClr val="C00000"/>
                    </a:solidFill>
                  </a:tcPr>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SD</a:t>
                      </a:r>
                    </a:p>
                  </a:txBody>
                  <a:tcPr marL="58130" marR="58130" marT="0" marB="0">
                    <a:solidFill>
                      <a:srgbClr val="C00000"/>
                    </a:solidFill>
                  </a:tcPr>
                </a:tc>
                <a:tc>
                  <a:txBody>
                    <a:bodyPr/>
                    <a:lstStyle/>
                    <a:p>
                      <a:pPr marR="516255" algn="ctr">
                        <a:lnSpc>
                          <a:spcPct val="115000"/>
                        </a:lnSpc>
                        <a:spcBef>
                          <a:spcPts val="5"/>
                        </a:spcBef>
                        <a:spcAft>
                          <a:spcPts val="0"/>
                        </a:spcAft>
                      </a:pPr>
                      <a:r>
                        <a:rPr lang="en-US" sz="1600" kern="100" dirty="0">
                          <a:effectLst/>
                        </a:rPr>
                        <a:t>QUESTIONS</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solidFill>
                      <a:srgbClr val="C00000"/>
                    </a:solidFill>
                  </a:tcPr>
                </a:tc>
                <a:tc>
                  <a:txBody>
                    <a:bodyPr/>
                    <a:lstStyle/>
                    <a:p>
                      <a:pPr marR="516255" algn="ctr">
                        <a:lnSpc>
                          <a:spcPct val="115000"/>
                        </a:lnSpc>
                        <a:spcBef>
                          <a:spcPts val="5"/>
                        </a:spcBef>
                        <a:spcAft>
                          <a:spcPts val="0"/>
                        </a:spcAft>
                      </a:pPr>
                      <a:r>
                        <a:rPr lang="en-IN" sz="1600" b="1" kern="100" dirty="0">
                          <a:effectLst/>
                          <a:latin typeface="Calibri" panose="020F0502020204030204" pitchFamily="34" charset="0"/>
                          <a:ea typeface="Calibri" panose="020F0502020204030204" pitchFamily="34" charset="0"/>
                          <a:cs typeface="Calibri" panose="020F0502020204030204" pitchFamily="34" charset="0"/>
                        </a:rPr>
                        <a:t>MEAN</a:t>
                      </a:r>
                    </a:p>
                  </a:txBody>
                  <a:tcPr marL="58130" marR="58130" marT="0" marB="0">
                    <a:solidFill>
                      <a:srgbClr val="C00000"/>
                    </a:solidFill>
                  </a:tcPr>
                </a:tc>
                <a:tc>
                  <a:txBody>
                    <a:bodyPr/>
                    <a:lstStyle/>
                    <a:p>
                      <a:pPr marR="516255" algn="ctr">
                        <a:lnSpc>
                          <a:spcPct val="115000"/>
                        </a:lnSpc>
                        <a:spcBef>
                          <a:spcPts val="5"/>
                        </a:spcBef>
                        <a:spcAft>
                          <a:spcPts val="0"/>
                        </a:spcAft>
                      </a:pPr>
                      <a:r>
                        <a:rPr lang="en-IN" sz="1600" kern="100" dirty="0">
                          <a:effectLst/>
                          <a:latin typeface="Calibri" panose="020F0502020204030204" pitchFamily="34" charset="0"/>
                          <a:ea typeface="Calibri" panose="020F0502020204030204" pitchFamily="34" charset="0"/>
                          <a:cs typeface="Calibri" panose="020F0502020204030204" pitchFamily="34" charset="0"/>
                        </a:rPr>
                        <a:t>SD</a:t>
                      </a:r>
                    </a:p>
                  </a:txBody>
                  <a:tcPr marL="58130" marR="58130" marT="0" marB="0">
                    <a:solidFill>
                      <a:srgbClr val="C00000"/>
                    </a:solidFill>
                  </a:tcPr>
                </a:tc>
                <a:extLst>
                  <a:ext uri="{0D108BD9-81ED-4DB2-BD59-A6C34878D82A}">
                    <a16:rowId xmlns:a16="http://schemas.microsoft.com/office/drawing/2014/main" val="1183973574"/>
                  </a:ext>
                </a:extLst>
              </a:tr>
              <a:tr h="529719">
                <a:tc>
                  <a:txBody>
                    <a:bodyPr/>
                    <a:lstStyle/>
                    <a:p>
                      <a:pPr marR="516255" algn="ctr">
                        <a:lnSpc>
                          <a:spcPct val="115000"/>
                        </a:lnSpc>
                        <a:spcBef>
                          <a:spcPts val="5"/>
                        </a:spcBef>
                        <a:spcAft>
                          <a:spcPts val="0"/>
                        </a:spcAft>
                      </a:pPr>
                      <a:r>
                        <a:rPr lang="en-US" sz="1600" kern="100" dirty="0">
                          <a:effectLst/>
                        </a:rPr>
                        <a:t>General Satisfaction</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2.85</a:t>
                      </a: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1.14</a:t>
                      </a:r>
                    </a:p>
                  </a:txBody>
                  <a:tcPr marL="58130" marR="58130" marT="0" marB="0"/>
                </a:tc>
                <a:tc>
                  <a:txBody>
                    <a:bodyPr/>
                    <a:lstStyle/>
                    <a:p>
                      <a:pPr marR="516255" algn="ctr">
                        <a:lnSpc>
                          <a:spcPct val="115000"/>
                        </a:lnSpc>
                        <a:spcBef>
                          <a:spcPts val="5"/>
                        </a:spcBef>
                        <a:spcAft>
                          <a:spcPts val="0"/>
                        </a:spcAft>
                      </a:pPr>
                      <a:r>
                        <a:rPr lang="en-US" sz="1600" kern="100" dirty="0">
                          <a:effectLst/>
                        </a:rPr>
                        <a:t>3</a:t>
                      </a:r>
                    </a:p>
                    <a:p>
                      <a:pPr marR="516255" algn="ctr">
                        <a:lnSpc>
                          <a:spcPct val="115000"/>
                        </a:lnSpc>
                        <a:spcBef>
                          <a:spcPts val="5"/>
                        </a:spcBef>
                        <a:spcAft>
                          <a:spcPts val="0"/>
                        </a:spcAft>
                      </a:pPr>
                      <a:r>
                        <a:rPr lang="en-US" sz="1600" kern="100" dirty="0">
                          <a:effectLst/>
                        </a:rPr>
                        <a:t>17</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3.08</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2.61</a:t>
                      </a: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1.04</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1.24</a:t>
                      </a:r>
                    </a:p>
                  </a:txBody>
                  <a:tcPr marL="58130" marR="58130" marT="0" marB="0"/>
                </a:tc>
                <a:extLst>
                  <a:ext uri="{0D108BD9-81ED-4DB2-BD59-A6C34878D82A}">
                    <a16:rowId xmlns:a16="http://schemas.microsoft.com/office/drawing/2014/main" val="1391269513"/>
                  </a:ext>
                </a:extLst>
              </a:tr>
              <a:tr h="529719">
                <a:tc>
                  <a:txBody>
                    <a:bodyPr/>
                    <a:lstStyle/>
                    <a:p>
                      <a:pPr marR="516255" algn="ctr">
                        <a:lnSpc>
                          <a:spcPct val="115000"/>
                        </a:lnSpc>
                        <a:spcBef>
                          <a:spcPts val="5"/>
                        </a:spcBef>
                        <a:spcAft>
                          <a:spcPts val="0"/>
                        </a:spcAft>
                      </a:pPr>
                      <a:r>
                        <a:rPr lang="en-IN" sz="1600" kern="100" dirty="0">
                          <a:effectLst/>
                        </a:rPr>
                        <a:t>Technical Quality</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2.94</a:t>
                      </a:r>
                    </a:p>
                  </a:txBody>
                  <a:tcPr marL="58130" marR="58130" marT="0" marB="0"/>
                </a:tc>
                <a:tc>
                  <a:txBody>
                    <a:bodyPr/>
                    <a:lstStyle/>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1.04</a:t>
                      </a:r>
                    </a:p>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US" sz="1600" kern="100" dirty="0">
                          <a:effectLst/>
                        </a:rPr>
                        <a:t>2</a:t>
                      </a:r>
                    </a:p>
                    <a:p>
                      <a:pPr marR="516255" algn="ctr">
                        <a:lnSpc>
                          <a:spcPct val="115000"/>
                        </a:lnSpc>
                        <a:spcBef>
                          <a:spcPts val="5"/>
                        </a:spcBef>
                        <a:spcAft>
                          <a:spcPts val="0"/>
                        </a:spcAft>
                      </a:pPr>
                      <a:r>
                        <a:rPr lang="en-US" sz="1600" kern="100" dirty="0">
                          <a:effectLst/>
                        </a:rPr>
                        <a:t>4</a:t>
                      </a:r>
                    </a:p>
                    <a:p>
                      <a:pPr marR="516255" algn="ctr">
                        <a:lnSpc>
                          <a:spcPct val="115000"/>
                        </a:lnSpc>
                        <a:spcBef>
                          <a:spcPts val="5"/>
                        </a:spcBef>
                        <a:spcAft>
                          <a:spcPts val="0"/>
                        </a:spcAft>
                      </a:pPr>
                      <a:r>
                        <a:rPr lang="en-US" sz="1600" kern="100" dirty="0">
                          <a:effectLst/>
                        </a:rPr>
                        <a:t>6</a:t>
                      </a:r>
                    </a:p>
                    <a:p>
                      <a:pPr marR="516255" algn="ctr">
                        <a:lnSpc>
                          <a:spcPct val="115000"/>
                        </a:lnSpc>
                        <a:spcBef>
                          <a:spcPts val="5"/>
                        </a:spcBef>
                        <a:spcAft>
                          <a:spcPts val="0"/>
                        </a:spcAft>
                      </a:pPr>
                      <a:r>
                        <a:rPr lang="en-US" sz="1600" kern="100" dirty="0">
                          <a:effectLst/>
                        </a:rPr>
                        <a:t>14</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3.01</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2.68</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2.91</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3.16</a:t>
                      </a: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1.06</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0.94</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1.06</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1.10</a:t>
                      </a:r>
                    </a:p>
                  </a:txBody>
                  <a:tcPr marL="58130" marR="58130" marT="0" marB="0"/>
                </a:tc>
                <a:extLst>
                  <a:ext uri="{0D108BD9-81ED-4DB2-BD59-A6C34878D82A}">
                    <a16:rowId xmlns:a16="http://schemas.microsoft.com/office/drawing/2014/main" val="946032626"/>
                  </a:ext>
                </a:extLst>
              </a:tr>
              <a:tr h="529719">
                <a:tc>
                  <a:txBody>
                    <a:bodyPr/>
                    <a:lstStyle/>
                    <a:p>
                      <a:pPr marR="516255" algn="ctr">
                        <a:lnSpc>
                          <a:spcPct val="115000"/>
                        </a:lnSpc>
                        <a:spcBef>
                          <a:spcPts val="5"/>
                        </a:spcBef>
                        <a:spcAft>
                          <a:spcPts val="0"/>
                        </a:spcAft>
                      </a:pPr>
                      <a:r>
                        <a:rPr lang="en-IN" sz="1600" kern="100" dirty="0">
                          <a:effectLst/>
                        </a:rPr>
                        <a:t>Interpersonal manner</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3.09</a:t>
                      </a:r>
                    </a:p>
                  </a:txBody>
                  <a:tcPr marL="58130" marR="58130" marT="0" marB="0"/>
                </a:tc>
                <a:tc>
                  <a:txBody>
                    <a:bodyPr/>
                    <a:lstStyle/>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1.10</a:t>
                      </a:r>
                    </a:p>
                  </a:txBody>
                  <a:tcPr marL="58130" marR="58130" marT="0" marB="0"/>
                </a:tc>
                <a:tc>
                  <a:txBody>
                    <a:bodyPr/>
                    <a:lstStyle/>
                    <a:p>
                      <a:pPr marR="516255" algn="ctr">
                        <a:lnSpc>
                          <a:spcPct val="115000"/>
                        </a:lnSpc>
                        <a:spcBef>
                          <a:spcPts val="5"/>
                        </a:spcBef>
                        <a:spcAft>
                          <a:spcPts val="0"/>
                        </a:spcAft>
                      </a:pPr>
                      <a:r>
                        <a:rPr lang="en-US" sz="1600" kern="100" dirty="0">
                          <a:effectLst/>
                        </a:rPr>
                        <a:t>10</a:t>
                      </a:r>
                    </a:p>
                    <a:p>
                      <a:pPr marR="516255" algn="ctr">
                        <a:lnSpc>
                          <a:spcPct val="115000"/>
                        </a:lnSpc>
                        <a:spcBef>
                          <a:spcPts val="5"/>
                        </a:spcBef>
                        <a:spcAft>
                          <a:spcPts val="0"/>
                        </a:spcAft>
                      </a:pPr>
                      <a:r>
                        <a:rPr lang="en-US" sz="1600" kern="100" dirty="0">
                          <a:effectLst/>
                        </a:rPr>
                        <a:t>11</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2.85</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3.33</a:t>
                      </a: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1.12</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1.08</a:t>
                      </a:r>
                    </a:p>
                  </a:txBody>
                  <a:tcPr marL="58130" marR="58130" marT="0" marB="0"/>
                </a:tc>
                <a:extLst>
                  <a:ext uri="{0D108BD9-81ED-4DB2-BD59-A6C34878D82A}">
                    <a16:rowId xmlns:a16="http://schemas.microsoft.com/office/drawing/2014/main" val="2973495997"/>
                  </a:ext>
                </a:extLst>
              </a:tr>
              <a:tr h="529719">
                <a:tc>
                  <a:txBody>
                    <a:bodyPr/>
                    <a:lstStyle/>
                    <a:p>
                      <a:pPr marR="516255" algn="ctr">
                        <a:lnSpc>
                          <a:spcPct val="115000"/>
                        </a:lnSpc>
                        <a:spcBef>
                          <a:spcPts val="5"/>
                        </a:spcBef>
                        <a:spcAft>
                          <a:spcPts val="0"/>
                        </a:spcAft>
                      </a:pPr>
                      <a:r>
                        <a:rPr lang="en-IN" sz="1600" kern="100" dirty="0">
                          <a:effectLst/>
                        </a:rPr>
                        <a:t>Communication</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3.15</a:t>
                      </a: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1.20</a:t>
                      </a:r>
                    </a:p>
                  </a:txBody>
                  <a:tcPr marL="58130" marR="58130" marT="0" marB="0"/>
                </a:tc>
                <a:tc>
                  <a:txBody>
                    <a:bodyPr/>
                    <a:lstStyle/>
                    <a:p>
                      <a:pPr marR="516255" algn="ctr">
                        <a:lnSpc>
                          <a:spcPct val="115000"/>
                        </a:lnSpc>
                        <a:spcBef>
                          <a:spcPts val="5"/>
                        </a:spcBef>
                        <a:spcAft>
                          <a:spcPts val="0"/>
                        </a:spcAft>
                      </a:pPr>
                      <a:r>
                        <a:rPr lang="en-US" sz="1600" kern="100" dirty="0">
                          <a:effectLst/>
                        </a:rPr>
                        <a:t>1</a:t>
                      </a:r>
                    </a:p>
                    <a:p>
                      <a:pPr marR="516255" algn="ctr">
                        <a:lnSpc>
                          <a:spcPct val="115000"/>
                        </a:lnSpc>
                        <a:spcBef>
                          <a:spcPts val="5"/>
                        </a:spcBef>
                        <a:spcAft>
                          <a:spcPts val="0"/>
                        </a:spcAft>
                      </a:pPr>
                      <a:r>
                        <a:rPr lang="en-US" sz="1600" kern="100" dirty="0">
                          <a:effectLst/>
                        </a:rPr>
                        <a:t>13</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3.40</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2.91</a:t>
                      </a: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1.09</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1.32</a:t>
                      </a:r>
                    </a:p>
                  </a:txBody>
                  <a:tcPr marL="58130" marR="58130" marT="0" marB="0"/>
                </a:tc>
                <a:extLst>
                  <a:ext uri="{0D108BD9-81ED-4DB2-BD59-A6C34878D82A}">
                    <a16:rowId xmlns:a16="http://schemas.microsoft.com/office/drawing/2014/main" val="1159847330"/>
                  </a:ext>
                </a:extLst>
              </a:tr>
              <a:tr h="529719">
                <a:tc>
                  <a:txBody>
                    <a:bodyPr/>
                    <a:lstStyle/>
                    <a:p>
                      <a:pPr marR="516255" algn="ctr">
                        <a:lnSpc>
                          <a:spcPct val="115000"/>
                        </a:lnSpc>
                        <a:spcBef>
                          <a:spcPts val="5"/>
                        </a:spcBef>
                        <a:spcAft>
                          <a:spcPts val="0"/>
                        </a:spcAft>
                      </a:pPr>
                      <a:r>
                        <a:rPr lang="en-IN" sz="1600" kern="100" dirty="0">
                          <a:effectLst/>
                        </a:rPr>
                        <a:t>Financial Aspects</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2.82</a:t>
                      </a: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1.15</a:t>
                      </a:r>
                    </a:p>
                  </a:txBody>
                  <a:tcPr marL="58130" marR="58130" marT="0" marB="0"/>
                </a:tc>
                <a:tc>
                  <a:txBody>
                    <a:bodyPr/>
                    <a:lstStyle/>
                    <a:p>
                      <a:pPr marR="516255" algn="ctr">
                        <a:lnSpc>
                          <a:spcPct val="115000"/>
                        </a:lnSpc>
                        <a:spcBef>
                          <a:spcPts val="5"/>
                        </a:spcBef>
                        <a:spcAft>
                          <a:spcPts val="0"/>
                        </a:spcAft>
                      </a:pPr>
                      <a:r>
                        <a:rPr lang="en-US" sz="1600" kern="100" dirty="0">
                          <a:effectLst/>
                        </a:rPr>
                        <a:t>5</a:t>
                      </a:r>
                    </a:p>
                    <a:p>
                      <a:pPr marR="516255" algn="ctr">
                        <a:lnSpc>
                          <a:spcPct val="115000"/>
                        </a:lnSpc>
                        <a:spcBef>
                          <a:spcPts val="5"/>
                        </a:spcBef>
                        <a:spcAft>
                          <a:spcPts val="0"/>
                        </a:spcAft>
                      </a:pPr>
                      <a:r>
                        <a:rPr lang="en-US" sz="1600" kern="100" dirty="0">
                          <a:effectLst/>
                        </a:rPr>
                        <a:t>7</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3.46</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2.18</a:t>
                      </a:r>
                    </a:p>
                  </a:txBody>
                  <a:tcPr marL="58130" marR="58130" marT="0" marB="0"/>
                </a:tc>
                <a:tc>
                  <a:txBody>
                    <a:bodyPr/>
                    <a:lstStyle/>
                    <a:p>
                      <a:pPr marL="0" marR="516255" lvl="0" indent="0" algn="ctr" defTabSz="914400" rtl="0" eaLnBrk="1" fontAlgn="auto" latinLnBrk="0" hangingPunct="1">
                        <a:lnSpc>
                          <a:spcPct val="115000"/>
                        </a:lnSpc>
                        <a:spcBef>
                          <a:spcPts val="5"/>
                        </a:spcBef>
                        <a:spcAft>
                          <a:spcPts val="0"/>
                        </a:spcAft>
                        <a:buClrTx/>
                        <a:buSzTx/>
                        <a:buFontTx/>
                        <a:buNone/>
                        <a:tabLst/>
                        <a:defRPr/>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1.18</a:t>
                      </a:r>
                    </a:p>
                    <a:p>
                      <a:pPr marL="0" marR="516255" lvl="0" indent="0" algn="ctr" defTabSz="914400" rtl="0" eaLnBrk="1" fontAlgn="auto" latinLnBrk="0" hangingPunct="1">
                        <a:lnSpc>
                          <a:spcPct val="115000"/>
                        </a:lnSpc>
                        <a:spcBef>
                          <a:spcPts val="5"/>
                        </a:spcBef>
                        <a:spcAft>
                          <a:spcPts val="0"/>
                        </a:spcAft>
                        <a:buClrTx/>
                        <a:buSzTx/>
                        <a:buFontTx/>
                        <a:buNone/>
                        <a:tabLst/>
                        <a:defRPr/>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1.13</a:t>
                      </a:r>
                    </a:p>
                  </a:txBody>
                  <a:tcPr marL="58130" marR="58130" marT="0" marB="0"/>
                </a:tc>
                <a:extLst>
                  <a:ext uri="{0D108BD9-81ED-4DB2-BD59-A6C34878D82A}">
                    <a16:rowId xmlns:a16="http://schemas.microsoft.com/office/drawing/2014/main" val="3808064329"/>
                  </a:ext>
                </a:extLst>
              </a:tr>
              <a:tr h="529719">
                <a:tc>
                  <a:txBody>
                    <a:bodyPr/>
                    <a:lstStyle/>
                    <a:p>
                      <a:pPr marR="516255" algn="ctr">
                        <a:lnSpc>
                          <a:spcPct val="115000"/>
                        </a:lnSpc>
                        <a:spcBef>
                          <a:spcPts val="5"/>
                        </a:spcBef>
                        <a:spcAft>
                          <a:spcPts val="0"/>
                        </a:spcAft>
                      </a:pPr>
                      <a:r>
                        <a:rPr lang="en-IN" sz="1600" kern="100" dirty="0">
                          <a:effectLst/>
                        </a:rPr>
                        <a:t>Time Spent with Doctor</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2.71</a:t>
                      </a: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1.01</a:t>
                      </a:r>
                    </a:p>
                  </a:txBody>
                  <a:tcPr marL="58130" marR="58130" marT="0" marB="0"/>
                </a:tc>
                <a:tc>
                  <a:txBody>
                    <a:bodyPr/>
                    <a:lstStyle/>
                    <a:p>
                      <a:pPr marR="516255" algn="ctr">
                        <a:lnSpc>
                          <a:spcPct val="115000"/>
                        </a:lnSpc>
                        <a:spcBef>
                          <a:spcPts val="5"/>
                        </a:spcBef>
                        <a:spcAft>
                          <a:spcPts val="0"/>
                        </a:spcAft>
                      </a:pPr>
                      <a:r>
                        <a:rPr lang="en-US" sz="1600" kern="100" dirty="0">
                          <a:effectLst/>
                        </a:rPr>
                        <a:t>12</a:t>
                      </a:r>
                    </a:p>
                    <a:p>
                      <a:pPr marR="516255" algn="ctr">
                        <a:lnSpc>
                          <a:spcPct val="115000"/>
                        </a:lnSpc>
                        <a:spcBef>
                          <a:spcPts val="5"/>
                        </a:spcBef>
                        <a:spcAft>
                          <a:spcPts val="0"/>
                        </a:spcAft>
                      </a:pPr>
                      <a:r>
                        <a:rPr lang="en-US" sz="1600" kern="100" dirty="0">
                          <a:effectLst/>
                        </a:rPr>
                        <a:t>15</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2.84</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2.58</a:t>
                      </a:r>
                    </a:p>
                  </a:txBody>
                  <a:tcPr marL="58130" marR="58130" marT="0" marB="0"/>
                </a:tc>
                <a:tc>
                  <a:txBody>
                    <a:bodyPr/>
                    <a:lstStyle/>
                    <a:p>
                      <a:pPr marL="0" marR="516255" lvl="0" indent="0" algn="ctr" defTabSz="914400" rtl="0" eaLnBrk="1" fontAlgn="auto" latinLnBrk="0" hangingPunct="1">
                        <a:lnSpc>
                          <a:spcPct val="115000"/>
                        </a:lnSpc>
                        <a:spcBef>
                          <a:spcPts val="5"/>
                        </a:spcBef>
                        <a:spcAft>
                          <a:spcPts val="0"/>
                        </a:spcAft>
                        <a:buClrTx/>
                        <a:buSzTx/>
                        <a:buFontTx/>
                        <a:buNone/>
                        <a:tabLst/>
                        <a:defRPr/>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1.10</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0.92</a:t>
                      </a:r>
                    </a:p>
                  </a:txBody>
                  <a:tcPr marL="58130" marR="58130" marT="0" marB="0"/>
                </a:tc>
                <a:extLst>
                  <a:ext uri="{0D108BD9-81ED-4DB2-BD59-A6C34878D82A}">
                    <a16:rowId xmlns:a16="http://schemas.microsoft.com/office/drawing/2014/main" val="3668485550"/>
                  </a:ext>
                </a:extLst>
              </a:tr>
              <a:tr h="529719">
                <a:tc>
                  <a:txBody>
                    <a:bodyPr/>
                    <a:lstStyle/>
                    <a:p>
                      <a:pPr marR="516255" algn="ctr">
                        <a:lnSpc>
                          <a:spcPct val="115000"/>
                        </a:lnSpc>
                        <a:spcBef>
                          <a:spcPts val="5"/>
                        </a:spcBef>
                        <a:spcAft>
                          <a:spcPts val="0"/>
                        </a:spcAft>
                      </a:pPr>
                      <a:r>
                        <a:rPr lang="en-US" sz="1600" kern="100" dirty="0">
                          <a:effectLst/>
                        </a:rPr>
                        <a:t>Accessibility</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3.10</a:t>
                      </a:r>
                    </a:p>
                  </a:txBody>
                  <a:tcPr marL="58130" marR="58130" marT="0" marB="0"/>
                </a:tc>
                <a:tc>
                  <a:txBody>
                    <a:bodyPr/>
                    <a:lstStyle/>
                    <a:p>
                      <a:pPr marR="516255" algn="ctr">
                        <a:lnSpc>
                          <a:spcPct val="115000"/>
                        </a:lnSpc>
                        <a:spcBef>
                          <a:spcPts val="5"/>
                        </a:spcBef>
                        <a:spcAft>
                          <a:spcPts val="0"/>
                        </a:spcAft>
                      </a:pP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1.09</a:t>
                      </a:r>
                    </a:p>
                  </a:txBody>
                  <a:tcPr marL="58130" marR="58130" marT="0" marB="0"/>
                </a:tc>
                <a:tc>
                  <a:txBody>
                    <a:bodyPr/>
                    <a:lstStyle/>
                    <a:p>
                      <a:pPr marR="516255" algn="ctr">
                        <a:lnSpc>
                          <a:spcPct val="115000"/>
                        </a:lnSpc>
                        <a:spcBef>
                          <a:spcPts val="5"/>
                        </a:spcBef>
                        <a:spcAft>
                          <a:spcPts val="0"/>
                        </a:spcAft>
                      </a:pPr>
                      <a:r>
                        <a:rPr lang="en-US" sz="1600" kern="100" dirty="0">
                          <a:effectLst/>
                        </a:rPr>
                        <a:t>8</a:t>
                      </a:r>
                    </a:p>
                    <a:p>
                      <a:pPr marR="516255" algn="ctr">
                        <a:lnSpc>
                          <a:spcPct val="115000"/>
                        </a:lnSpc>
                        <a:spcBef>
                          <a:spcPts val="5"/>
                        </a:spcBef>
                        <a:spcAft>
                          <a:spcPts val="0"/>
                        </a:spcAft>
                      </a:pPr>
                      <a:r>
                        <a:rPr lang="en-US" sz="1600" kern="100" dirty="0">
                          <a:effectLst/>
                        </a:rPr>
                        <a:t>9</a:t>
                      </a:r>
                    </a:p>
                    <a:p>
                      <a:pPr marR="516255" algn="ctr">
                        <a:lnSpc>
                          <a:spcPct val="115000"/>
                        </a:lnSpc>
                        <a:spcBef>
                          <a:spcPts val="5"/>
                        </a:spcBef>
                        <a:spcAft>
                          <a:spcPts val="0"/>
                        </a:spcAft>
                      </a:pPr>
                      <a:r>
                        <a:rPr lang="en-US" sz="1600" kern="100" dirty="0">
                          <a:effectLst/>
                        </a:rPr>
                        <a:t>16</a:t>
                      </a:r>
                    </a:p>
                    <a:p>
                      <a:pPr marR="516255" algn="ctr">
                        <a:lnSpc>
                          <a:spcPct val="115000"/>
                        </a:lnSpc>
                        <a:spcBef>
                          <a:spcPts val="5"/>
                        </a:spcBef>
                        <a:spcAft>
                          <a:spcPts val="0"/>
                        </a:spcAft>
                      </a:pPr>
                      <a:r>
                        <a:rPr lang="en-US" sz="1600" kern="100" dirty="0">
                          <a:effectLst/>
                        </a:rPr>
                        <a:t>18</a:t>
                      </a:r>
                      <a:endParaRPr lang="en-IN" sz="16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2.94</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2.92</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3.12</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3.40</a:t>
                      </a:r>
                    </a:p>
                  </a:txBody>
                  <a:tcPr marL="58130" marR="58130" marT="0" marB="0"/>
                </a:tc>
                <a:tc>
                  <a:txBody>
                    <a:bodyPr/>
                    <a:lstStyle/>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1.16</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1.09</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1.10</a:t>
                      </a:r>
                    </a:p>
                    <a:p>
                      <a:pPr marR="516255" algn="ctr">
                        <a:lnSpc>
                          <a:spcPct val="115000"/>
                        </a:lnSpc>
                        <a:spcBef>
                          <a:spcPts val="5"/>
                        </a:spcBef>
                        <a:spcAft>
                          <a:spcPts val="0"/>
                        </a:spcAft>
                      </a:pPr>
                      <a:r>
                        <a:rPr lang="en-IN" sz="1600" kern="100" dirty="0">
                          <a:effectLst/>
                          <a:latin typeface="Times New Roman" panose="02020603050405020304" pitchFamily="18" charset="0"/>
                          <a:ea typeface="Times New Roman" panose="02020603050405020304" pitchFamily="18" charset="0"/>
                          <a:cs typeface="Mangal" panose="02040503050203030202" pitchFamily="18" charset="0"/>
                        </a:rPr>
                        <a:t>0.99</a:t>
                      </a:r>
                    </a:p>
                  </a:txBody>
                  <a:tcPr marL="58130" marR="58130" marT="0" marB="0"/>
                </a:tc>
                <a:extLst>
                  <a:ext uri="{0D108BD9-81ED-4DB2-BD59-A6C34878D82A}">
                    <a16:rowId xmlns:a16="http://schemas.microsoft.com/office/drawing/2014/main" val="945311103"/>
                  </a:ext>
                </a:extLst>
              </a:tr>
            </a:tbl>
          </a:graphicData>
        </a:graphic>
      </p:graphicFrame>
      <p:sp>
        <p:nvSpPr>
          <p:cNvPr id="3" name="Title 2">
            <a:extLst>
              <a:ext uri="{FF2B5EF4-FFF2-40B4-BE49-F238E27FC236}">
                <a16:creationId xmlns:a16="http://schemas.microsoft.com/office/drawing/2014/main" id="{DDD41613-4106-6386-1CEA-6A6592749154}"/>
              </a:ext>
            </a:extLst>
          </p:cNvPr>
          <p:cNvSpPr>
            <a:spLocks noGrp="1"/>
          </p:cNvSpPr>
          <p:nvPr>
            <p:ph type="title"/>
          </p:nvPr>
        </p:nvSpPr>
        <p:spPr>
          <a:xfrm>
            <a:off x="0" y="18256"/>
            <a:ext cx="12192000" cy="954868"/>
          </a:xfrm>
          <a:solidFill>
            <a:srgbClr val="C00000"/>
          </a:solidFill>
        </p:spPr>
        <p:txBody>
          <a:bodyPr>
            <a:normAutofit fontScale="90000"/>
          </a:bodyPr>
          <a:lstStyle/>
          <a:p>
            <a:pPr algn="ctr"/>
            <a:br>
              <a:rPr lang="en-US" sz="1800" b="1" u="sng" dirty="0">
                <a:effectLst/>
                <a:latin typeface="Times New Roman" panose="02020603050405020304" pitchFamily="18" charset="0"/>
                <a:ea typeface="Times New Roman" panose="02020603050405020304" pitchFamily="18" charset="0"/>
              </a:rPr>
            </a:br>
            <a:br>
              <a:rPr lang="en-US" sz="1800" b="1" u="sng" dirty="0">
                <a:effectLst/>
                <a:latin typeface="Times New Roman" panose="02020603050405020304" pitchFamily="18" charset="0"/>
                <a:ea typeface="Times New Roman" panose="02020603050405020304" pitchFamily="18" charset="0"/>
              </a:rPr>
            </a:br>
            <a:r>
              <a:rPr lang="en-US" sz="3100" b="1" u="sng" dirty="0">
                <a:solidFill>
                  <a:srgbClr val="FFFF00"/>
                </a:solidFill>
                <a:effectLst/>
                <a:latin typeface="Times New Roman" panose="02020603050405020304" pitchFamily="18" charset="0"/>
                <a:ea typeface="Times New Roman" panose="02020603050405020304" pitchFamily="18" charset="0"/>
              </a:rPr>
              <a:t>UNIVARIATE STATISTICS FOR SUBSCALES OF QUESTIONNAIRE</a:t>
            </a:r>
            <a:br>
              <a:rPr lang="en-IN" sz="3100" dirty="0">
                <a:solidFill>
                  <a:srgbClr val="FFFF00"/>
                </a:solidFill>
                <a:effectLst/>
                <a:latin typeface="Times New Roman" panose="02020603050405020304" pitchFamily="18" charset="0"/>
                <a:ea typeface="Times New Roman" panose="02020603050405020304" pitchFamily="18" charset="0"/>
              </a:rPr>
            </a:br>
            <a:endParaRPr lang="en-IN" sz="3100" dirty="0">
              <a:solidFill>
                <a:srgbClr val="FFFF00"/>
              </a:solidFill>
            </a:endParaRPr>
          </a:p>
        </p:txBody>
      </p:sp>
    </p:spTree>
    <p:extLst>
      <p:ext uri="{BB962C8B-B14F-4D97-AF65-F5344CB8AC3E}">
        <p14:creationId xmlns:p14="http://schemas.microsoft.com/office/powerpoint/2010/main" val="3322261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B0761B-EBFC-33F3-5625-1F3148172A59}"/>
              </a:ext>
            </a:extLst>
          </p:cNvPr>
          <p:cNvSpPr txBox="1"/>
          <p:nvPr/>
        </p:nvSpPr>
        <p:spPr>
          <a:xfrm>
            <a:off x="153099" y="185834"/>
            <a:ext cx="11952914" cy="2062103"/>
          </a:xfrm>
          <a:prstGeom prst="rect">
            <a:avLst/>
          </a:prstGeom>
          <a:noFill/>
        </p:spPr>
        <p:txBody>
          <a:bodyPr wrap="square">
            <a:spAutoFit/>
          </a:bodyPr>
          <a:lstStyle/>
          <a:p>
            <a:pPr marR="600" algn="ctr"/>
            <a:r>
              <a:rPr lang="en-IN" sz="1800" b="1" i="0" u="none" strike="noStrike" baseline="0" dirty="0">
                <a:solidFill>
                  <a:srgbClr val="FF0000"/>
                </a:solidFill>
                <a:latin typeface="Arial" panose="020B0604020202020204" pitchFamily="34" charset="0"/>
              </a:rPr>
              <a:t>Descriptive Statistics</a:t>
            </a:r>
            <a:r>
              <a:rPr lang="en-IN" sz="1800" b="0" i="0" u="none" strike="noStrike" baseline="0" dirty="0">
                <a:solidFill>
                  <a:srgbClr val="000000"/>
                </a:solidFill>
                <a:latin typeface="Arial" panose="020B0604020202020204" pitchFamily="34" charset="0"/>
              </a:rPr>
              <a:t>	</a:t>
            </a:r>
          </a:p>
          <a:p>
            <a:pPr marR="600" algn="ctr"/>
            <a:r>
              <a:rPr lang="en-IN" sz="2000" b="0" i="0" u="none" strike="noStrike" baseline="0" dirty="0">
                <a:latin typeface="Courier New" panose="02070309020205020404" pitchFamily="49" charset="0"/>
              </a:rPr>
              <a:t>									M</a:t>
            </a:r>
            <a:r>
              <a:rPr lang="en-IN" sz="1800" b="0" i="0" u="none" strike="noStrike" baseline="0" dirty="0">
                <a:solidFill>
                  <a:srgbClr val="000000"/>
                </a:solidFill>
                <a:latin typeface="Arial" panose="020B0604020202020204" pitchFamily="34" charset="0"/>
              </a:rPr>
              <a:t>ean	Std. Deviation	N	</a:t>
            </a:r>
          </a:p>
          <a:p>
            <a:pPr marR="600"/>
            <a:r>
              <a:rPr lang="en-US" sz="1800" b="0" i="0" u="none" strike="noStrike" baseline="0" dirty="0">
                <a:solidFill>
                  <a:srgbClr val="000000"/>
                </a:solidFill>
                <a:latin typeface="Arial" panose="020B0604020202020204" pitchFamily="34" charset="0"/>
              </a:rPr>
              <a:t>13. Doctors sometimes ignore what I tell them					2.91	1.136	158	</a:t>
            </a:r>
          </a:p>
          <a:p>
            <a:pPr marR="600"/>
            <a:r>
              <a:rPr lang="en-US" sz="1800" b="0" i="0" u="none" strike="noStrike" baseline="0" dirty="0">
                <a:solidFill>
                  <a:srgbClr val="000000"/>
                </a:solidFill>
                <a:latin typeface="Arial" panose="020B0604020202020204" pitchFamily="34" charset="0"/>
              </a:rPr>
              <a:t>10. Doctors act too business like and impersonal towards me				2.85	1.128	158	</a:t>
            </a:r>
            <a:endParaRPr lang="en-IN" sz="1800" b="0" i="0" u="none" strike="noStrike" baseline="0" dirty="0">
              <a:latin typeface="Times New Roman" panose="02020603050405020304" pitchFamily="18" charset="0"/>
            </a:endParaRPr>
          </a:p>
        </p:txBody>
      </p:sp>
      <p:sp>
        <p:nvSpPr>
          <p:cNvPr id="7" name="TextBox 6">
            <a:extLst>
              <a:ext uri="{FF2B5EF4-FFF2-40B4-BE49-F238E27FC236}">
                <a16:creationId xmlns:a16="http://schemas.microsoft.com/office/drawing/2014/main" id="{92B16D34-1CBC-6BFE-14AF-B88675FDAA8E}"/>
              </a:ext>
            </a:extLst>
          </p:cNvPr>
          <p:cNvSpPr txBox="1"/>
          <p:nvPr/>
        </p:nvSpPr>
        <p:spPr>
          <a:xfrm>
            <a:off x="153099" y="2122415"/>
            <a:ext cx="10970703" cy="4955203"/>
          </a:xfrm>
          <a:prstGeom prst="rect">
            <a:avLst/>
          </a:prstGeom>
          <a:noFill/>
        </p:spPr>
        <p:txBody>
          <a:bodyPr wrap="square">
            <a:spAutoFit/>
          </a:bodyPr>
          <a:lstStyle/>
          <a:p>
            <a:pPr algn="ctr"/>
            <a:r>
              <a:rPr lang="en-IN" sz="4000" b="1" dirty="0">
                <a:solidFill>
                  <a:srgbClr val="000000"/>
                </a:solidFill>
                <a:latin typeface="Courier New" panose="02070309020205020404" pitchFamily="49" charset="0"/>
              </a:rPr>
              <a:t>	</a:t>
            </a:r>
            <a:r>
              <a:rPr lang="en-IN" sz="1800" b="1" i="0" u="none" strike="noStrike" baseline="0" dirty="0">
                <a:solidFill>
                  <a:srgbClr val="FF0000"/>
                </a:solidFill>
                <a:latin typeface="Arial" panose="020B0604020202020204" pitchFamily="34" charset="0"/>
              </a:rPr>
              <a:t>Correlations</a:t>
            </a:r>
            <a:r>
              <a:rPr lang="en-IN" sz="1800" b="0" i="0" u="none" strike="noStrike" baseline="0" dirty="0">
                <a:solidFill>
                  <a:srgbClr val="000000"/>
                </a:solidFill>
                <a:latin typeface="Arial" panose="020B0604020202020204" pitchFamily="34" charset="0"/>
              </a:rPr>
              <a:t>	</a:t>
            </a:r>
          </a:p>
          <a:p>
            <a:pPr marR="600"/>
            <a:r>
              <a:rPr lang="en-US" sz="1800" b="0" i="0" u="none" strike="noStrike" baseline="0" dirty="0">
                <a:solidFill>
                  <a:srgbClr val="000000"/>
                </a:solidFill>
                <a:latin typeface="Arial" panose="020B0604020202020204" pitchFamily="34" charset="0"/>
              </a:rPr>
              <a:t>13. Doctors sometimes ignore what I tell them	</a:t>
            </a:r>
          </a:p>
          <a:p>
            <a:pPr marR="600"/>
            <a:r>
              <a:rPr lang="en-US" sz="1800" b="0" i="0" u="none" strike="noStrike" baseline="0" dirty="0">
                <a:solidFill>
                  <a:srgbClr val="000000"/>
                </a:solidFill>
                <a:latin typeface="Arial" panose="020B0604020202020204" pitchFamily="34" charset="0"/>
              </a:rPr>
              <a:t>10. Doctors act too business like and impersonal towards me	</a:t>
            </a:r>
          </a:p>
          <a:p>
            <a:pPr marR="600"/>
            <a:r>
              <a:rPr lang="en-US" sz="1800" b="0" i="0" u="none" strike="noStrike" baseline="0" dirty="0">
                <a:solidFill>
                  <a:srgbClr val="000000"/>
                </a:solidFill>
                <a:latin typeface="Arial" panose="020B0604020202020204" pitchFamily="34" charset="0"/>
              </a:rPr>
              <a:t>13. Doctors sometimes ignore what I tell them	Pearson Correlation		1	.556</a:t>
            </a:r>
            <a:r>
              <a:rPr lang="en-US" sz="1800" b="0" i="0" u="none" strike="noStrike" baseline="30000" dirty="0">
                <a:solidFill>
                  <a:srgbClr val="000000"/>
                </a:solidFill>
                <a:latin typeface="Arial" panose="020B0604020202020204" pitchFamily="34" charset="0"/>
              </a:rPr>
              <a:t>**</a:t>
            </a:r>
            <a:r>
              <a:rPr lang="en-US" sz="1800" b="0" i="0" u="none" strike="noStrike" baseline="0" dirty="0">
                <a:solidFill>
                  <a:srgbClr val="000000"/>
                </a:solidFill>
                <a:latin typeface="Arial" panose="020B0604020202020204" pitchFamily="34" charset="0"/>
              </a:rPr>
              <a:t>	</a:t>
            </a:r>
          </a:p>
          <a:p>
            <a:pPr marR="600"/>
            <a:r>
              <a:rPr lang="en-IN" sz="1800" b="0" i="0" u="none" strike="noStrike" baseline="0" dirty="0">
                <a:solidFill>
                  <a:srgbClr val="000000"/>
                </a:solidFill>
                <a:latin typeface="Arial" panose="020B0604020202020204" pitchFamily="34" charset="0"/>
              </a:rPr>
              <a:t>						Sig. (2-tailed)	</a:t>
            </a:r>
            <a:r>
              <a:rPr lang="en-IN" sz="2000" b="0" i="0" u="none" strike="noStrike" baseline="0" dirty="0">
                <a:solidFill>
                  <a:srgbClr val="000000"/>
                </a:solidFill>
                <a:latin typeface="Courier New" panose="02070309020205020404" pitchFamily="49" charset="0"/>
              </a:rPr>
              <a:t>	</a:t>
            </a:r>
            <a:r>
              <a:rPr lang="en-IN" sz="1800" b="0" i="0" u="none" strike="noStrike" baseline="0" dirty="0">
                <a:solidFill>
                  <a:srgbClr val="000000"/>
                </a:solidFill>
                <a:latin typeface="Arial" panose="020B0604020202020204" pitchFamily="34" charset="0"/>
              </a:rPr>
              <a:t>.000	</a:t>
            </a:r>
          </a:p>
          <a:p>
            <a:pPr marR="600" algn="r"/>
            <a:r>
              <a:rPr lang="en-US" sz="1800" b="0" i="0" u="none" strike="noStrike" baseline="0" dirty="0">
                <a:solidFill>
                  <a:srgbClr val="000000"/>
                </a:solidFill>
                <a:latin typeface="Arial" panose="020B0604020202020204" pitchFamily="34" charset="0"/>
              </a:rPr>
              <a:t>	Sum of Squares and Cross-products202.759	111.962	</a:t>
            </a:r>
          </a:p>
          <a:p>
            <a:pPr marR="600" algn="r"/>
            <a:r>
              <a:rPr lang="en-IN" sz="1800" b="0" i="0" u="none" strike="noStrike" baseline="0" dirty="0">
                <a:solidFill>
                  <a:srgbClr val="000000"/>
                </a:solidFill>
                <a:latin typeface="Arial" panose="020B0604020202020204" pitchFamily="34" charset="0"/>
              </a:rPr>
              <a:t>	Covariance	</a:t>
            </a:r>
            <a:r>
              <a:rPr lang="en-IN" sz="1800" b="1" i="0" u="none" strike="noStrike" baseline="0" dirty="0">
                <a:latin typeface="Arial" panose="020B0604020202020204" pitchFamily="34" charset="0"/>
              </a:rPr>
              <a:t>1.291</a:t>
            </a:r>
            <a:r>
              <a:rPr lang="en-IN" sz="1800" b="0" i="0" u="none" strike="noStrike" baseline="0" dirty="0">
                <a:solidFill>
                  <a:srgbClr val="000000"/>
                </a:solidFill>
                <a:latin typeface="Arial" panose="020B0604020202020204" pitchFamily="34" charset="0"/>
              </a:rPr>
              <a:t>	</a:t>
            </a:r>
            <a:r>
              <a:rPr lang="en-IN" sz="1800" b="1" i="0" u="none" strike="noStrike" baseline="0" dirty="0">
                <a:solidFill>
                  <a:srgbClr val="FF0000"/>
                </a:solidFill>
                <a:latin typeface="Arial" panose="020B0604020202020204" pitchFamily="34" charset="0"/>
              </a:rPr>
              <a:t>.713</a:t>
            </a:r>
            <a:r>
              <a:rPr lang="en-IN" sz="1800" b="1" i="0" u="none" strike="noStrike" baseline="0" dirty="0">
                <a:solidFill>
                  <a:srgbClr val="000000"/>
                </a:solidFill>
                <a:latin typeface="Arial" panose="020B0604020202020204" pitchFamily="34" charset="0"/>
              </a:rPr>
              <a:t>	</a:t>
            </a:r>
          </a:p>
          <a:p>
            <a:pPr marR="600" algn="r"/>
            <a:r>
              <a:rPr lang="en-IN" sz="1800" b="0" i="0" u="none" strike="noStrike" baseline="0" dirty="0">
                <a:solidFill>
                  <a:srgbClr val="000000"/>
                </a:solidFill>
                <a:latin typeface="Arial" panose="020B0604020202020204" pitchFamily="34" charset="0"/>
              </a:rPr>
              <a:t>	N	158	158	</a:t>
            </a:r>
          </a:p>
          <a:p>
            <a:pPr marR="600"/>
            <a:r>
              <a:rPr lang="en-US" sz="1800" b="0" i="0" u="none" strike="noStrike" baseline="0" dirty="0">
                <a:solidFill>
                  <a:srgbClr val="000000"/>
                </a:solidFill>
                <a:latin typeface="Arial" panose="020B0604020202020204" pitchFamily="34" charset="0"/>
              </a:rPr>
              <a:t>10. Doctors act too business like and impersonal towards me	Pearson Correlation	.556</a:t>
            </a:r>
            <a:r>
              <a:rPr lang="en-US" sz="1800" b="0" i="0" u="none" strike="noStrike" baseline="30000" dirty="0">
                <a:solidFill>
                  <a:srgbClr val="000000"/>
                </a:solidFill>
                <a:latin typeface="Arial" panose="020B0604020202020204" pitchFamily="34" charset="0"/>
              </a:rPr>
              <a:t>**</a:t>
            </a:r>
            <a:r>
              <a:rPr lang="en-US" sz="1800" b="0" i="0" u="none" strike="noStrike" baseline="0" dirty="0">
                <a:solidFill>
                  <a:srgbClr val="000000"/>
                </a:solidFill>
                <a:latin typeface="Arial" panose="020B0604020202020204" pitchFamily="34" charset="0"/>
              </a:rPr>
              <a:t>	1						</a:t>
            </a:r>
            <a:r>
              <a:rPr lang="en-IN" sz="1800" b="0" i="0" u="none" strike="noStrike" baseline="0" dirty="0">
                <a:solidFill>
                  <a:srgbClr val="000000"/>
                </a:solidFill>
                <a:latin typeface="Arial" panose="020B0604020202020204" pitchFamily="34" charset="0"/>
              </a:rPr>
              <a:t>	Sig. (2-tailed)	.000	</a:t>
            </a:r>
            <a:r>
              <a:rPr lang="en-IN" sz="2000" b="0" i="0" u="none" strike="noStrike" baseline="0" dirty="0">
                <a:solidFill>
                  <a:srgbClr val="000000"/>
                </a:solidFill>
                <a:latin typeface="Courier New" panose="02070309020205020404" pitchFamily="49" charset="0"/>
              </a:rPr>
              <a:t>	</a:t>
            </a:r>
          </a:p>
          <a:p>
            <a:pPr marR="600" algn="r"/>
            <a:r>
              <a:rPr lang="en-US" sz="2000" b="0" i="0" u="none" strike="noStrike" baseline="0" dirty="0">
                <a:latin typeface="Courier New" panose="02070309020205020404" pitchFamily="49" charset="0"/>
              </a:rPr>
              <a:t>	</a:t>
            </a:r>
            <a:r>
              <a:rPr lang="en-US" sz="1800" b="0" i="0" u="none" strike="noStrike" baseline="0" dirty="0">
                <a:solidFill>
                  <a:srgbClr val="000000"/>
                </a:solidFill>
                <a:latin typeface="Arial" panose="020B0604020202020204" pitchFamily="34" charset="0"/>
              </a:rPr>
              <a:t>Sum of Squares and Cross-products	111.962	199.652	</a:t>
            </a:r>
          </a:p>
          <a:p>
            <a:pPr marR="600" algn="r"/>
            <a:r>
              <a:rPr lang="en-IN" sz="1800" b="0" i="0" u="none" strike="noStrike" baseline="0" dirty="0">
                <a:solidFill>
                  <a:srgbClr val="000000"/>
                </a:solidFill>
                <a:latin typeface="Arial" panose="020B0604020202020204" pitchFamily="34" charset="0"/>
              </a:rPr>
              <a:t>	Covariance	</a:t>
            </a:r>
            <a:r>
              <a:rPr lang="en-IN" sz="1800" b="1" i="0" u="none" strike="noStrike" baseline="0" dirty="0">
                <a:solidFill>
                  <a:srgbClr val="FF0000"/>
                </a:solidFill>
                <a:latin typeface="Arial" panose="020B0604020202020204" pitchFamily="34" charset="0"/>
              </a:rPr>
              <a:t>.713</a:t>
            </a:r>
            <a:r>
              <a:rPr lang="en-IN" sz="1800" b="0" i="0" u="none" strike="noStrike" baseline="0" dirty="0">
                <a:solidFill>
                  <a:srgbClr val="000000"/>
                </a:solidFill>
                <a:latin typeface="Arial" panose="020B0604020202020204" pitchFamily="34" charset="0"/>
              </a:rPr>
              <a:t>	1.272	</a:t>
            </a:r>
          </a:p>
          <a:p>
            <a:pPr marR="600" algn="r"/>
            <a:r>
              <a:rPr lang="en-IN" sz="1800" b="0" i="0" u="none" strike="noStrike" baseline="0" dirty="0">
                <a:solidFill>
                  <a:srgbClr val="000000"/>
                </a:solidFill>
                <a:latin typeface="Arial" panose="020B0604020202020204" pitchFamily="34" charset="0"/>
              </a:rPr>
              <a:t>	N	158	158	</a:t>
            </a:r>
          </a:p>
          <a:p>
            <a:pPr marR="600" algn="l"/>
            <a:r>
              <a:rPr lang="en-US" sz="1800" b="0" i="0" u="none" strike="noStrike" baseline="0" dirty="0">
                <a:solidFill>
                  <a:srgbClr val="000000"/>
                </a:solidFill>
                <a:latin typeface="Arial" panose="020B0604020202020204" pitchFamily="34" charset="0"/>
              </a:rPr>
              <a:t>**. Correlation is significant at the 0.01 level (2-tailed).	</a:t>
            </a:r>
          </a:p>
          <a:p>
            <a:endParaRPr lang="en-IN"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1138645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6FCBA1-7D45-1F62-A098-72D3702AB967}"/>
              </a:ext>
            </a:extLst>
          </p:cNvPr>
          <p:cNvSpPr txBox="1"/>
          <p:nvPr/>
        </p:nvSpPr>
        <p:spPr>
          <a:xfrm>
            <a:off x="0" y="-72091"/>
            <a:ext cx="12054980" cy="2123658"/>
          </a:xfrm>
          <a:prstGeom prst="rect">
            <a:avLst/>
          </a:prstGeom>
          <a:noFill/>
        </p:spPr>
        <p:txBody>
          <a:bodyPr wrap="square">
            <a:spAutoFit/>
          </a:bodyPr>
          <a:lstStyle/>
          <a:p>
            <a:endParaRPr lang="en-IN" sz="4000" b="1" dirty="0">
              <a:solidFill>
                <a:srgbClr val="000000"/>
              </a:solidFill>
              <a:latin typeface="Courier New" panose="02070309020205020404" pitchFamily="49" charset="0"/>
            </a:endParaRPr>
          </a:p>
          <a:p>
            <a:pPr marR="600" algn="ctr"/>
            <a:r>
              <a:rPr lang="en-IN" sz="1800" b="1" i="0" u="sng" strike="noStrike" baseline="0" dirty="0">
                <a:solidFill>
                  <a:srgbClr val="FF0000"/>
                </a:solidFill>
                <a:latin typeface="Arial" panose="020B0604020202020204" pitchFamily="34" charset="0"/>
              </a:rPr>
              <a:t>Descriptive Statistics</a:t>
            </a:r>
            <a:r>
              <a:rPr lang="en-IN" sz="1800" b="0" i="0" u="none" strike="noStrike" baseline="0" dirty="0">
                <a:solidFill>
                  <a:srgbClr val="000000"/>
                </a:solidFill>
                <a:latin typeface="Arial" panose="020B0604020202020204" pitchFamily="34" charset="0"/>
              </a:rPr>
              <a:t>	</a:t>
            </a:r>
          </a:p>
          <a:p>
            <a:pPr marR="600" algn="ctr"/>
            <a:r>
              <a:rPr lang="en-IN" sz="2000" b="0" i="0" u="none" strike="noStrike" baseline="0" dirty="0">
                <a:latin typeface="Courier New" panose="02070309020205020404" pitchFamily="49" charset="0"/>
              </a:rPr>
              <a:t>							</a:t>
            </a:r>
            <a:r>
              <a:rPr lang="en-IN" sz="1800" b="0" i="0" u="none" strike="noStrike" baseline="0" dirty="0">
                <a:solidFill>
                  <a:srgbClr val="000000"/>
                </a:solidFill>
                <a:latin typeface="Arial" panose="020B0604020202020204" pitchFamily="34" charset="0"/>
              </a:rPr>
              <a:t>Mean	Std. Deviation	N	</a:t>
            </a:r>
          </a:p>
          <a:p>
            <a:pPr marR="600"/>
            <a:r>
              <a:rPr lang="en-US" sz="1800" b="0" i="0" u="none" strike="noStrike" baseline="0" dirty="0">
                <a:solidFill>
                  <a:srgbClr val="000000"/>
                </a:solidFill>
                <a:latin typeface="Arial" panose="020B0604020202020204" pitchFamily="34" charset="0"/>
              </a:rPr>
              <a:t>13. Doctors sometimes ignore what I tell them			2.91	1.136		158	</a:t>
            </a:r>
          </a:p>
          <a:p>
            <a:pPr marR="600"/>
            <a:r>
              <a:rPr lang="en-US" sz="1800" b="0" i="0" u="none" strike="noStrike" baseline="0" dirty="0">
                <a:solidFill>
                  <a:srgbClr val="000000"/>
                </a:solidFill>
                <a:latin typeface="Arial" panose="020B0604020202020204" pitchFamily="34" charset="0"/>
              </a:rPr>
              <a:t>14. I have some doubts about the ability of the doctors who treat me	3.16	1.109		158	</a:t>
            </a:r>
          </a:p>
          <a:p>
            <a:endParaRPr lang="en-IN" sz="1800" b="0" i="0" u="none" strike="noStrike" baseline="0" dirty="0">
              <a:latin typeface="Times New Roman" panose="02020603050405020304" pitchFamily="18" charset="0"/>
            </a:endParaRPr>
          </a:p>
        </p:txBody>
      </p:sp>
      <p:sp>
        <p:nvSpPr>
          <p:cNvPr id="5" name="TextBox 4">
            <a:extLst>
              <a:ext uri="{FF2B5EF4-FFF2-40B4-BE49-F238E27FC236}">
                <a16:creationId xmlns:a16="http://schemas.microsoft.com/office/drawing/2014/main" id="{6CF07CC4-35F5-A6AC-B095-5F0C2E8056CE}"/>
              </a:ext>
            </a:extLst>
          </p:cNvPr>
          <p:cNvSpPr txBox="1"/>
          <p:nvPr/>
        </p:nvSpPr>
        <p:spPr>
          <a:xfrm>
            <a:off x="75501" y="1713601"/>
            <a:ext cx="11476139" cy="4955203"/>
          </a:xfrm>
          <a:prstGeom prst="rect">
            <a:avLst/>
          </a:prstGeom>
          <a:noFill/>
        </p:spPr>
        <p:txBody>
          <a:bodyPr wrap="square">
            <a:spAutoFit/>
          </a:bodyPr>
          <a:lstStyle/>
          <a:p>
            <a:endParaRPr lang="en-IN" sz="4000" b="1" dirty="0">
              <a:solidFill>
                <a:srgbClr val="000000"/>
              </a:solidFill>
              <a:latin typeface="Courier New" panose="02070309020205020404" pitchFamily="49" charset="0"/>
            </a:endParaRPr>
          </a:p>
          <a:p>
            <a:pPr marR="600" algn="ctr"/>
            <a:r>
              <a:rPr lang="en-IN" sz="1800" b="1" i="0" u="sng" strike="noStrike" baseline="0" dirty="0">
                <a:solidFill>
                  <a:srgbClr val="FF0000"/>
                </a:solidFill>
                <a:latin typeface="Arial" panose="020B0604020202020204" pitchFamily="34" charset="0"/>
              </a:rPr>
              <a:t>Correlations</a:t>
            </a:r>
            <a:r>
              <a:rPr lang="en-IN" sz="1800" b="0" i="0" u="none" strike="noStrike" baseline="0" dirty="0">
                <a:solidFill>
                  <a:srgbClr val="000000"/>
                </a:solidFill>
                <a:latin typeface="Arial" panose="020B0604020202020204" pitchFamily="34" charset="0"/>
              </a:rPr>
              <a:t>	</a:t>
            </a:r>
          </a:p>
          <a:p>
            <a:pPr marR="600"/>
            <a:r>
              <a:rPr lang="en-US" sz="1800" b="0" i="0" u="none" strike="noStrike" baseline="0" dirty="0">
                <a:solidFill>
                  <a:srgbClr val="000000"/>
                </a:solidFill>
                <a:latin typeface="Arial" panose="020B0604020202020204" pitchFamily="34" charset="0"/>
              </a:rPr>
              <a:t>13. Doctors sometimes ignore what I tell them	</a:t>
            </a:r>
          </a:p>
          <a:p>
            <a:pPr marR="600"/>
            <a:r>
              <a:rPr lang="en-US" sz="1800" b="0" i="0" u="none" strike="noStrike" baseline="0" dirty="0">
                <a:solidFill>
                  <a:srgbClr val="000000"/>
                </a:solidFill>
                <a:latin typeface="Arial" panose="020B0604020202020204" pitchFamily="34" charset="0"/>
              </a:rPr>
              <a:t>14. I have some doubts about the ability of the doctors who treat me	</a:t>
            </a:r>
          </a:p>
          <a:p>
            <a:pPr marR="600"/>
            <a:r>
              <a:rPr lang="en-US" sz="1800" b="0" i="0" u="none" strike="noStrike" baseline="0" dirty="0">
                <a:solidFill>
                  <a:srgbClr val="000000"/>
                </a:solidFill>
                <a:latin typeface="Arial" panose="020B0604020202020204" pitchFamily="34" charset="0"/>
              </a:rPr>
              <a:t>13. Doctors sometimes ignore what I tell them	Pearson Correlation		1	.628</a:t>
            </a:r>
            <a:r>
              <a:rPr lang="en-US" sz="1800" b="0" i="0" u="none" strike="noStrike" baseline="30000" dirty="0">
                <a:solidFill>
                  <a:srgbClr val="000000"/>
                </a:solidFill>
                <a:latin typeface="Arial" panose="020B0604020202020204" pitchFamily="34" charset="0"/>
              </a:rPr>
              <a:t>**</a:t>
            </a:r>
            <a:r>
              <a:rPr lang="en-US" sz="1800" b="0" i="0" u="none" strike="noStrike" baseline="0" dirty="0">
                <a:solidFill>
                  <a:srgbClr val="000000"/>
                </a:solidFill>
                <a:latin typeface="Arial" panose="020B0604020202020204" pitchFamily="34" charset="0"/>
              </a:rPr>
              <a:t>	</a:t>
            </a:r>
          </a:p>
          <a:p>
            <a:pPr marR="600" algn="r"/>
            <a:r>
              <a:rPr lang="en-IN" sz="1800" b="0" i="0" u="none" strike="noStrike" baseline="0" dirty="0">
                <a:solidFill>
                  <a:srgbClr val="000000"/>
                </a:solidFill>
                <a:latin typeface="Arial" panose="020B0604020202020204" pitchFamily="34" charset="0"/>
              </a:rPr>
              <a:t>	Sig. (2-tailed)	</a:t>
            </a:r>
            <a:r>
              <a:rPr lang="en-IN" sz="2000" b="0" i="0" u="none" strike="noStrike" baseline="0" dirty="0">
                <a:solidFill>
                  <a:srgbClr val="000000"/>
                </a:solidFill>
                <a:latin typeface="Courier New" panose="02070309020205020404" pitchFamily="49" charset="0"/>
              </a:rPr>
              <a:t>	</a:t>
            </a:r>
            <a:r>
              <a:rPr lang="en-IN" sz="1800" b="0" i="0" u="none" strike="noStrike" baseline="0" dirty="0">
                <a:solidFill>
                  <a:srgbClr val="000000"/>
                </a:solidFill>
                <a:latin typeface="Arial" panose="020B0604020202020204" pitchFamily="34" charset="0"/>
              </a:rPr>
              <a:t>.000	</a:t>
            </a:r>
          </a:p>
          <a:p>
            <a:pPr marR="600" algn="r"/>
            <a:r>
              <a:rPr lang="en-US" sz="1800" b="0" i="0" u="none" strike="noStrike" baseline="0" dirty="0">
                <a:solidFill>
                  <a:srgbClr val="000000"/>
                </a:solidFill>
                <a:latin typeface="Arial" panose="020B0604020202020204" pitchFamily="34" charset="0"/>
              </a:rPr>
              <a:t>	Sum of Squares and Cross-products	202.759	124.215	</a:t>
            </a:r>
          </a:p>
          <a:p>
            <a:pPr marR="600" algn="r"/>
            <a:r>
              <a:rPr lang="en-IN" sz="1800" b="0" i="0" u="none" strike="noStrike" baseline="0" dirty="0">
                <a:solidFill>
                  <a:srgbClr val="000000"/>
                </a:solidFill>
                <a:latin typeface="Arial" panose="020B0604020202020204" pitchFamily="34" charset="0"/>
              </a:rPr>
              <a:t>	Covariance	1.291	</a:t>
            </a:r>
            <a:r>
              <a:rPr lang="en-IN" sz="1800" b="1" i="0" u="none" strike="noStrike" baseline="0" dirty="0">
                <a:solidFill>
                  <a:srgbClr val="FF0000"/>
                </a:solidFill>
                <a:latin typeface="Arial" panose="020B0604020202020204" pitchFamily="34" charset="0"/>
              </a:rPr>
              <a:t>.791</a:t>
            </a:r>
            <a:r>
              <a:rPr lang="en-IN" sz="1800" b="0" i="0" u="none" strike="noStrike" baseline="0" dirty="0">
                <a:solidFill>
                  <a:srgbClr val="000000"/>
                </a:solidFill>
                <a:latin typeface="Arial" panose="020B0604020202020204" pitchFamily="34" charset="0"/>
              </a:rPr>
              <a:t>	</a:t>
            </a:r>
          </a:p>
          <a:p>
            <a:pPr marR="600" algn="r"/>
            <a:r>
              <a:rPr lang="en-IN" sz="1800" b="0" i="0" u="none" strike="noStrike" baseline="0" dirty="0">
                <a:solidFill>
                  <a:srgbClr val="000000"/>
                </a:solidFill>
                <a:latin typeface="Arial" panose="020B0604020202020204" pitchFamily="34" charset="0"/>
              </a:rPr>
              <a:t>	N	158	158	</a:t>
            </a:r>
          </a:p>
          <a:p>
            <a:pPr marR="600" algn="r"/>
            <a:r>
              <a:rPr lang="en-US" sz="1800" b="0" i="0" u="none" strike="noStrike" baseline="0" dirty="0">
                <a:solidFill>
                  <a:srgbClr val="000000"/>
                </a:solidFill>
                <a:latin typeface="Arial" panose="020B0604020202020204" pitchFamily="34" charset="0"/>
              </a:rPr>
              <a:t>14. I have some doubts about the ability of the doctors who treat me	Pearson Correlation	.628</a:t>
            </a:r>
            <a:r>
              <a:rPr lang="en-US" sz="1800" b="0" i="0" u="none" strike="noStrike" baseline="30000" dirty="0">
                <a:solidFill>
                  <a:srgbClr val="000000"/>
                </a:solidFill>
                <a:latin typeface="Arial" panose="020B0604020202020204" pitchFamily="34" charset="0"/>
              </a:rPr>
              <a:t>**</a:t>
            </a:r>
            <a:r>
              <a:rPr lang="en-US" sz="1800" b="0" i="0" u="none" strike="noStrike" baseline="0" dirty="0">
                <a:solidFill>
                  <a:srgbClr val="000000"/>
                </a:solidFill>
                <a:latin typeface="Arial" panose="020B0604020202020204" pitchFamily="34" charset="0"/>
              </a:rPr>
              <a:t>	1</a:t>
            </a:r>
          </a:p>
          <a:p>
            <a:pPr marR="0" algn="l"/>
            <a:r>
              <a:rPr lang="en-IN" sz="1800" b="0" i="0" u="none" strike="noStrike" baseline="0" dirty="0">
                <a:solidFill>
                  <a:srgbClr val="000000"/>
                </a:solidFill>
                <a:latin typeface="Arial" panose="020B0604020202020204" pitchFamily="34" charset="0"/>
              </a:rPr>
              <a:t>								Sig. (2-tailed)	.000	</a:t>
            </a:r>
            <a:r>
              <a:rPr lang="en-IN" sz="2000" b="0" i="0" u="none" strike="noStrike" baseline="0" dirty="0">
                <a:solidFill>
                  <a:srgbClr val="000000"/>
                </a:solidFill>
                <a:latin typeface="Courier New" panose="02070309020205020404" pitchFamily="49" charset="0"/>
              </a:rPr>
              <a:t>	</a:t>
            </a:r>
          </a:p>
          <a:p>
            <a:pPr marR="600" algn="r"/>
            <a:r>
              <a:rPr lang="en-US" sz="2000" b="0" i="0" u="none" strike="noStrike" baseline="0" dirty="0">
                <a:latin typeface="Courier New" panose="02070309020205020404" pitchFamily="49" charset="0"/>
              </a:rPr>
              <a:t>	</a:t>
            </a:r>
            <a:r>
              <a:rPr lang="en-US" sz="1800" b="0" i="0" u="none" strike="noStrike" baseline="0" dirty="0">
                <a:solidFill>
                  <a:srgbClr val="000000"/>
                </a:solidFill>
                <a:latin typeface="Arial" panose="020B0604020202020204" pitchFamily="34" charset="0"/>
              </a:rPr>
              <a:t>Sum of Squares and Cross-products	124.215	193.044	</a:t>
            </a:r>
          </a:p>
          <a:p>
            <a:pPr marR="600" algn="r"/>
            <a:r>
              <a:rPr lang="en-IN" sz="1800" b="0" i="0" u="none" strike="noStrike" baseline="0" dirty="0">
                <a:solidFill>
                  <a:srgbClr val="000000"/>
                </a:solidFill>
                <a:latin typeface="Arial" panose="020B0604020202020204" pitchFamily="34" charset="0"/>
              </a:rPr>
              <a:t>	Covariance	.</a:t>
            </a:r>
            <a:r>
              <a:rPr lang="en-IN" sz="1800" b="1" i="0" u="none" strike="noStrike" baseline="0" dirty="0">
                <a:solidFill>
                  <a:srgbClr val="FF0000"/>
                </a:solidFill>
                <a:latin typeface="Arial" panose="020B0604020202020204" pitchFamily="34" charset="0"/>
              </a:rPr>
              <a:t>791</a:t>
            </a:r>
            <a:r>
              <a:rPr lang="en-IN" sz="1800" b="0" i="0" u="none" strike="noStrike" baseline="0" dirty="0">
                <a:solidFill>
                  <a:srgbClr val="000000"/>
                </a:solidFill>
                <a:latin typeface="Arial" panose="020B0604020202020204" pitchFamily="34" charset="0"/>
              </a:rPr>
              <a:t>	1.230	</a:t>
            </a:r>
          </a:p>
          <a:p>
            <a:pPr marR="600" algn="r"/>
            <a:r>
              <a:rPr lang="en-IN" sz="1800" b="0" i="0" u="none" strike="noStrike" baseline="0" dirty="0">
                <a:solidFill>
                  <a:srgbClr val="000000"/>
                </a:solidFill>
                <a:latin typeface="Arial" panose="020B0604020202020204" pitchFamily="34" charset="0"/>
              </a:rPr>
              <a:t>	N	158	158	</a:t>
            </a:r>
          </a:p>
          <a:p>
            <a:pPr marR="600" algn="l"/>
            <a:r>
              <a:rPr lang="en-US" sz="1800" b="0" i="0" u="none" strike="noStrike" baseline="0" dirty="0">
                <a:solidFill>
                  <a:srgbClr val="000000"/>
                </a:solidFill>
                <a:latin typeface="Arial" panose="020B0604020202020204" pitchFamily="34" charset="0"/>
              </a:rPr>
              <a:t>**. Correlation is significant at the 0.01 level (2-tailed).	</a:t>
            </a:r>
          </a:p>
          <a:p>
            <a:endParaRPr lang="en-IN"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2743649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a:xfrm>
            <a:off x="0" y="16328"/>
            <a:ext cx="12192000" cy="1325563"/>
          </a:xfrm>
          <a:solidFill>
            <a:srgbClr val="C00000"/>
          </a:solidFill>
        </p:spPr>
        <p:txBody>
          <a:bodyPr/>
          <a:lstStyle/>
          <a:p>
            <a:pPr algn="ctr"/>
            <a:r>
              <a:rPr lang="en-IN" b="1" u="sng" dirty="0">
                <a:solidFill>
                  <a:srgbClr val="FFFF00"/>
                </a:solidFill>
                <a:latin typeface="Times New Roman" panose="02020603050405020304" pitchFamily="18" charset="0"/>
                <a:cs typeface="Times New Roman" panose="02020603050405020304" pitchFamily="18" charset="0"/>
              </a:rPr>
              <a:t>LIMITATIONS OF STUDY </a:t>
            </a:r>
          </a:p>
        </p:txBody>
      </p:sp>
      <p:sp>
        <p:nvSpPr>
          <p:cNvPr id="3" name="Content Placeholder 2">
            <a:extLst>
              <a:ext uri="{FF2B5EF4-FFF2-40B4-BE49-F238E27FC236}">
                <a16:creationId xmlns:a16="http://schemas.microsoft.com/office/drawing/2014/main" id="{5BB9456F-9885-DEFB-B811-6559C179D25E}"/>
              </a:ext>
            </a:extLst>
          </p:cNvPr>
          <p:cNvSpPr>
            <a:spLocks noGrp="1"/>
          </p:cNvSpPr>
          <p:nvPr>
            <p:ph idx="1"/>
          </p:nvPr>
        </p:nvSpPr>
        <p:spPr>
          <a:xfrm>
            <a:off x="720754" y="2702437"/>
            <a:ext cx="10515600" cy="2440016"/>
          </a:xfrm>
        </p:spPr>
        <p:txBody>
          <a:bodyPr/>
          <a:lstStyle/>
          <a:p>
            <a:r>
              <a:rPr lang="en-US" dirty="0">
                <a:solidFill>
                  <a:srgbClr val="C00000"/>
                </a:solidFill>
              </a:rPr>
              <a:t>Sub optimal response rate. </a:t>
            </a:r>
          </a:p>
          <a:p>
            <a:r>
              <a:rPr lang="en-US" dirty="0"/>
              <a:t>Indifferent attitude of Polyclinic Staff</a:t>
            </a:r>
          </a:p>
          <a:p>
            <a:r>
              <a:rPr lang="en-US" dirty="0">
                <a:solidFill>
                  <a:srgbClr val="C00000"/>
                </a:solidFill>
              </a:rPr>
              <a:t>Language Barrier</a:t>
            </a:r>
          </a:p>
          <a:p>
            <a:r>
              <a:rPr lang="en-US" dirty="0"/>
              <a:t>IQ Levels of dependents and ex servicemen</a:t>
            </a:r>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p:txBody>
          <a:bodyPr/>
          <a:lstStyle/>
          <a:p>
            <a:fld id="{26AD20E6-394B-4DF0-96A5-9647FF39C943}" type="slidenum">
              <a:rPr lang="en-IN" smtClean="0"/>
              <a:t>36</a:t>
            </a:fld>
            <a:endParaRPr lang="en-IN"/>
          </a:p>
        </p:txBody>
      </p:sp>
      <p:pic>
        <p:nvPicPr>
          <p:cNvPr id="7" name="Picture 6">
            <a:extLst>
              <a:ext uri="{FF2B5EF4-FFF2-40B4-BE49-F238E27FC236}">
                <a16:creationId xmlns:a16="http://schemas.microsoft.com/office/drawing/2014/main" id="{ED237DD4-242C-75DD-E2A2-50D337981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8" name="Picture 4" descr="2.png">
            <a:extLst>
              <a:ext uri="{FF2B5EF4-FFF2-40B4-BE49-F238E27FC236}">
                <a16:creationId xmlns:a16="http://schemas.microsoft.com/office/drawing/2014/main" id="{B73969DE-2DE7-4CA0-A7A8-7A881D1D823F}"/>
              </a:ext>
            </a:extLst>
          </p:cNvPr>
          <p:cNvPicPr>
            <a:picLocks noChangeAspect="1"/>
          </p:cNvPicPr>
          <p:nvPr/>
        </p:nvPicPr>
        <p:blipFill>
          <a:blip r:embed="rId3"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2601579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838200" y="16331"/>
            <a:ext cx="10515600" cy="1325563"/>
          </a:xfrm>
        </p:spPr>
        <p:txBody>
          <a:bodyPr/>
          <a:lstStyle/>
          <a:p>
            <a:pPr algn="ctr"/>
            <a:r>
              <a:rPr lang="en-IN" b="1" u="sng" dirty="0">
                <a:latin typeface="Times New Roman" panose="02020603050405020304" pitchFamily="18" charset="0"/>
                <a:cs typeface="Times New Roman" panose="02020603050405020304" pitchFamily="18" charset="0"/>
              </a:rPr>
              <a:t>RESULTS</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37</a:t>
            </a:fld>
            <a:endParaRPr lang="en-IN"/>
          </a:p>
        </p:txBody>
      </p:sp>
      <p:sp>
        <p:nvSpPr>
          <p:cNvPr id="7" name="Content Placeholder 2"/>
          <p:cNvSpPr>
            <a:spLocks noGrp="1"/>
          </p:cNvSpPr>
          <p:nvPr>
            <p:ph idx="1"/>
          </p:nvPr>
        </p:nvSpPr>
        <p:spPr>
          <a:xfrm>
            <a:off x="545284" y="1825624"/>
            <a:ext cx="10808516" cy="4530725"/>
          </a:xfrm>
        </p:spPr>
        <p:txBody>
          <a:bodyPr>
            <a:normAutofit/>
          </a:bodyPr>
          <a:lstStyle/>
          <a:p>
            <a:pPr algn="l"/>
            <a:r>
              <a:rPr lang="en-US" b="0" i="0" dirty="0">
                <a:solidFill>
                  <a:srgbClr val="333333"/>
                </a:solidFill>
                <a:effectLst/>
                <a:latin typeface="interfaceregular"/>
              </a:rPr>
              <a:t> Almost 65% of respondents indicated that they were satisfied with ECHS care. </a:t>
            </a:r>
          </a:p>
          <a:p>
            <a:pPr algn="l"/>
            <a:r>
              <a:rPr lang="en-US" b="0" i="0" dirty="0">
                <a:solidFill>
                  <a:srgbClr val="333333"/>
                </a:solidFill>
                <a:effectLst/>
                <a:latin typeface="interfaceregular"/>
              </a:rPr>
              <a:t>Age </a:t>
            </a:r>
            <a:r>
              <a:rPr lang="en-US" dirty="0">
                <a:solidFill>
                  <a:srgbClr val="333333"/>
                </a:solidFill>
                <a:latin typeface="interfaceregular"/>
              </a:rPr>
              <a:t>was </a:t>
            </a:r>
            <a:r>
              <a:rPr lang="en-US" b="0" i="0" dirty="0">
                <a:solidFill>
                  <a:srgbClr val="333333"/>
                </a:solidFill>
                <a:effectLst/>
                <a:latin typeface="interfaceregular"/>
              </a:rPr>
              <a:t>weakly associated with satisfaction. </a:t>
            </a:r>
          </a:p>
          <a:p>
            <a:pPr algn="l"/>
            <a:r>
              <a:rPr lang="en-US" b="0" i="0" dirty="0">
                <a:solidFill>
                  <a:srgbClr val="333333"/>
                </a:solidFill>
                <a:effectLst/>
                <a:latin typeface="interfaceregular"/>
              </a:rPr>
              <a:t>A multiple linear regression indicated that the major determinants of patient satisfaction were accessibility and communication.</a:t>
            </a:r>
          </a:p>
          <a:p>
            <a:pPr algn="l"/>
            <a:r>
              <a:rPr lang="en-US" dirty="0">
                <a:solidFill>
                  <a:srgbClr val="333333"/>
                </a:solidFill>
                <a:latin typeface="interfaceregular"/>
              </a:rPr>
              <a:t> Communication with the doctor had stronger correlation with satisfaction.</a:t>
            </a:r>
          </a:p>
          <a:p>
            <a:pPr algn="l"/>
            <a:r>
              <a:rPr lang="en-US" b="0" i="0" dirty="0">
                <a:solidFill>
                  <a:srgbClr val="333333"/>
                </a:solidFill>
                <a:effectLst/>
                <a:latin typeface="interfaceregular"/>
              </a:rPr>
              <a:t> There is dearth of facilities at the polyclinic. Only 6% respondents satisfied.</a:t>
            </a:r>
          </a:p>
          <a:p>
            <a:pPr marL="0" lvl="0" indent="0">
              <a:buNone/>
            </a:pPr>
            <a:endParaRPr lang="en-US" sz="2800" dirty="0"/>
          </a:p>
        </p:txBody>
      </p:sp>
      <p:sp>
        <p:nvSpPr>
          <p:cNvPr id="3" name="Title 1">
            <a:extLst>
              <a:ext uri="{FF2B5EF4-FFF2-40B4-BE49-F238E27FC236}">
                <a16:creationId xmlns:a16="http://schemas.microsoft.com/office/drawing/2014/main" id="{838D7F5D-14C1-82FF-7CF5-38296F501974}"/>
              </a:ext>
            </a:extLst>
          </p:cNvPr>
          <p:cNvSpPr txBox="1">
            <a:spLocks/>
          </p:cNvSpPr>
          <p:nvPr/>
        </p:nvSpPr>
        <p:spPr>
          <a:xfrm>
            <a:off x="0" y="-1"/>
            <a:ext cx="12192000" cy="1325563"/>
          </a:xfrm>
          <a:prstGeom prst="rect">
            <a:avLst/>
          </a:prstGeom>
          <a:solidFill>
            <a:srgbClr val="C0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b="1" u="sng">
                <a:solidFill>
                  <a:srgbClr val="FFFF00"/>
                </a:solidFill>
                <a:latin typeface="+mn-lt"/>
              </a:rPr>
              <a:t>DISCUSSION</a:t>
            </a:r>
            <a:endParaRPr lang="en-IN" b="1" u="sng" dirty="0">
              <a:solidFill>
                <a:srgbClr val="FFFF00"/>
              </a:solidFill>
              <a:latin typeface="+mn-lt"/>
            </a:endParaRPr>
          </a:p>
        </p:txBody>
      </p:sp>
      <p:pic>
        <p:nvPicPr>
          <p:cNvPr id="5" name="Picture 4">
            <a:extLst>
              <a:ext uri="{FF2B5EF4-FFF2-40B4-BE49-F238E27FC236}">
                <a16:creationId xmlns:a16="http://schemas.microsoft.com/office/drawing/2014/main" id="{E41E210C-DDF7-A79D-08C0-F22B0DC9B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717"/>
            <a:ext cx="1857080" cy="874126"/>
          </a:xfrm>
          <a:prstGeom prst="rect">
            <a:avLst/>
          </a:prstGeom>
        </p:spPr>
      </p:pic>
      <p:pic>
        <p:nvPicPr>
          <p:cNvPr id="6" name="Picture 4" descr="2.png">
            <a:extLst>
              <a:ext uri="{FF2B5EF4-FFF2-40B4-BE49-F238E27FC236}">
                <a16:creationId xmlns:a16="http://schemas.microsoft.com/office/drawing/2014/main" id="{3F124EB1-745A-8E99-7F8F-C4F1A262E8DA}"/>
              </a:ext>
            </a:extLst>
          </p:cNvPr>
          <p:cNvPicPr>
            <a:picLocks noChangeAspect="1"/>
          </p:cNvPicPr>
          <p:nvPr/>
        </p:nvPicPr>
        <p:blipFill>
          <a:blip r:embed="rId3" cstate="print"/>
          <a:stretch>
            <a:fillRect/>
          </a:stretch>
        </p:blipFill>
        <p:spPr bwMode="auto">
          <a:xfrm>
            <a:off x="11186934" y="136525"/>
            <a:ext cx="949444" cy="896696"/>
          </a:xfrm>
          <a:prstGeom prst="rect">
            <a:avLst/>
          </a:prstGeom>
          <a:noFill/>
          <a:ln w="9525">
            <a:noFill/>
            <a:miter lim="800000"/>
            <a:headEnd/>
            <a:tailEnd/>
          </a:ln>
        </p:spPr>
      </p:pic>
    </p:spTree>
    <p:extLst>
      <p:ext uri="{BB962C8B-B14F-4D97-AF65-F5344CB8AC3E}">
        <p14:creationId xmlns:p14="http://schemas.microsoft.com/office/powerpoint/2010/main" val="274543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F2B28B-B339-6B13-B3E0-B2240408F65A}"/>
              </a:ext>
            </a:extLst>
          </p:cNvPr>
          <p:cNvPicPr>
            <a:picLocks noChangeAspect="1"/>
          </p:cNvPicPr>
          <p:nvPr/>
        </p:nvPicPr>
        <p:blipFill rotWithShape="1">
          <a:blip r:embed="rId2">
            <a:extLst>
              <a:ext uri="{28A0092B-C50C-407E-A947-70E740481C1C}">
                <a14:useLocalDpi xmlns:a14="http://schemas.microsoft.com/office/drawing/2010/main" val="0"/>
              </a:ext>
            </a:extLst>
          </a:blip>
          <a:srcRect l="642" t="3475" r="15933" b="-31083"/>
          <a:stretch/>
        </p:blipFill>
        <p:spPr>
          <a:xfrm>
            <a:off x="2094451" y="553674"/>
            <a:ext cx="7628389" cy="8007292"/>
          </a:xfrm>
          <a:prstGeom prst="rect">
            <a:avLst/>
          </a:prstGeom>
        </p:spPr>
      </p:pic>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767280" y="3683193"/>
            <a:ext cx="9144000" cy="874127"/>
          </a:xfrm>
          <a:solidFill>
            <a:srgbClr val="C00000"/>
          </a:solidFill>
        </p:spPr>
        <p:txBody>
          <a:bodyPr>
            <a:normAutofit fontScale="90000"/>
          </a:bodyPr>
          <a:lstStyle/>
          <a:p>
            <a:r>
              <a:rPr lang="en-IN" dirty="0">
                <a:highlight>
                  <a:srgbClr val="FFFF00"/>
                </a:highlight>
                <a:latin typeface="Times New Roman" panose="02020603050405020304" pitchFamily="18" charset="0"/>
                <a:cs typeface="Times New Roman" panose="02020603050405020304" pitchFamily="18" charset="0"/>
              </a:rPr>
              <a:t>Thank You</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38</a:t>
            </a:fld>
            <a:endParaRPr lang="en-IN"/>
          </a:p>
        </p:txBody>
      </p:sp>
      <p:pic>
        <p:nvPicPr>
          <p:cNvPr id="7" name="Picture 6">
            <a:extLst>
              <a:ext uri="{FF2B5EF4-FFF2-40B4-BE49-F238E27FC236}">
                <a16:creationId xmlns:a16="http://schemas.microsoft.com/office/drawing/2014/main" id="{3AD187A4-AA0D-94D7-17C2-EB1E6CA35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8" name="Picture 4" descr="2.png">
            <a:extLst>
              <a:ext uri="{FF2B5EF4-FFF2-40B4-BE49-F238E27FC236}">
                <a16:creationId xmlns:a16="http://schemas.microsoft.com/office/drawing/2014/main" id="{EDE82067-EECE-6FC7-4BE6-B6FAAD72049A}"/>
              </a:ext>
            </a:extLst>
          </p:cNvPr>
          <p:cNvPicPr>
            <a:picLocks noChangeAspect="1"/>
          </p:cNvPicPr>
          <p:nvPr/>
        </p:nvPicPr>
        <p:blipFill>
          <a:blip r:embed="rId4"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1893070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38200" y="16329"/>
            <a:ext cx="10515600" cy="1325563"/>
          </a:xfrm>
        </p:spPr>
        <p:txBody>
          <a:bodyPr/>
          <a:lstStyle/>
          <a:p>
            <a:pPr algn="ctr"/>
            <a:r>
              <a:rPr lang="en-IN" b="1" u="sng"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lstStyle/>
          <a:p>
            <a:pPr marL="0" indent="0">
              <a:buNone/>
            </a:pPr>
            <a:r>
              <a:rPr lang="en-US" sz="2000" b="1" u="sng" dirty="0"/>
              <a:t>References</a:t>
            </a:r>
            <a:r>
              <a:rPr lang="en-US" sz="2000" dirty="0"/>
              <a:t>.</a:t>
            </a:r>
          </a:p>
          <a:p>
            <a:r>
              <a:rPr lang="en-US" sz="2000" dirty="0"/>
              <a:t>COECHS. History, Organization &amp; Functioning of ECHS, Published on Official ECHS Web Portal, 2022, Available at </a:t>
            </a:r>
            <a:r>
              <a:rPr lang="en-US" sz="2000" u="sng" dirty="0">
                <a:hlinkClick r:id="rId2"/>
              </a:rPr>
              <a:t>www.https://echs.gov.in</a:t>
            </a:r>
            <a:endParaRPr lang="en-US" sz="2000" dirty="0"/>
          </a:p>
          <a:p>
            <a:r>
              <a:rPr lang="en-US" sz="2000" dirty="0"/>
              <a:t>Singh T K, Ex-Servicemen Contributory Health Scheme (ECHS), Internship Report (Unpublished), 2021. Available at IIHMR, Delhi Library</a:t>
            </a:r>
          </a:p>
          <a:p>
            <a:r>
              <a:rPr lang="en-US" sz="2000" dirty="0" err="1"/>
              <a:t>Varshney</a:t>
            </a:r>
            <a:r>
              <a:rPr lang="en-US" sz="2000" dirty="0"/>
              <a:t> Deepak, Audit of ECHS Polyclinic, Dissertation Report (Unpublished), 2021. Available at IIHMR, Delhi Library</a:t>
            </a:r>
          </a:p>
          <a:p>
            <a:r>
              <a:rPr lang="en-US" sz="2000" b="1" dirty="0"/>
              <a:t>Hussain Abid &amp; Others, Measuring hospital satisfaction, Research Gate, July 2019,</a:t>
            </a:r>
            <a:endParaRPr lang="en-US" sz="2000" dirty="0"/>
          </a:p>
          <a:p>
            <a:r>
              <a:rPr lang="en-US" sz="2000" b="1" dirty="0" err="1"/>
              <a:t>Mayuri</a:t>
            </a:r>
            <a:r>
              <a:rPr lang="en-US" sz="2000" b="1" dirty="0"/>
              <a:t> </a:t>
            </a:r>
            <a:r>
              <a:rPr lang="en-US" sz="2000" b="1" dirty="0" err="1"/>
              <a:t>Duggirala</a:t>
            </a:r>
            <a:r>
              <a:rPr lang="en-US" sz="2000" b="1" dirty="0"/>
              <a:t>, Patient perceived Satisfaction, Research gate, Aug2008,</a:t>
            </a:r>
            <a:endParaRPr lang="en-US" sz="2000" dirty="0">
              <a:effectLst/>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39</a:t>
            </a:fld>
            <a:endParaRPr lang="en-IN"/>
          </a:p>
        </p:txBody>
      </p:sp>
      <p:pic>
        <p:nvPicPr>
          <p:cNvPr id="6" name="Picture 5">
            <a:extLst>
              <a:ext uri="{FF2B5EF4-FFF2-40B4-BE49-F238E27FC236}">
                <a16:creationId xmlns:a16="http://schemas.microsoft.com/office/drawing/2014/main" id="{92DEE84A-5BEA-FE36-AEF2-5527586AE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7" name="Picture 4" descr="2.png">
            <a:extLst>
              <a:ext uri="{FF2B5EF4-FFF2-40B4-BE49-F238E27FC236}">
                <a16:creationId xmlns:a16="http://schemas.microsoft.com/office/drawing/2014/main" id="{15D4E229-A170-68F0-0387-753267C7349D}"/>
              </a:ext>
            </a:extLst>
          </p:cNvPr>
          <p:cNvPicPr>
            <a:picLocks noChangeAspect="1"/>
          </p:cNvPicPr>
          <p:nvPr/>
        </p:nvPicPr>
        <p:blipFill>
          <a:blip r:embed="rId4" cstate="print"/>
          <a:stretch>
            <a:fillRect/>
          </a:stretch>
        </p:blipFill>
        <p:spPr bwMode="auto">
          <a:xfrm>
            <a:off x="11167123" y="0"/>
            <a:ext cx="949444" cy="896696"/>
          </a:xfrm>
          <a:prstGeom prst="rect">
            <a:avLst/>
          </a:prstGeom>
          <a:noFill/>
          <a:ln w="9525">
            <a:noFill/>
            <a:miter lim="800000"/>
            <a:headEnd/>
            <a:tailEnd/>
          </a:ln>
        </p:spPr>
      </p:pic>
    </p:spTree>
    <p:extLst>
      <p:ext uri="{BB962C8B-B14F-4D97-AF65-F5344CB8AC3E}">
        <p14:creationId xmlns:p14="http://schemas.microsoft.com/office/powerpoint/2010/main" val="175032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0" y="6906"/>
            <a:ext cx="12192000" cy="1105458"/>
          </a:xfrm>
          <a:solidFill>
            <a:srgbClr val="C00000"/>
          </a:solidFill>
        </p:spPr>
        <p:txBody>
          <a:bodyPr>
            <a:normAutofit/>
          </a:bodyPr>
          <a:lstStyle/>
          <a:p>
            <a:pPr algn="ctr"/>
            <a:r>
              <a:rPr lang="en-IN" sz="4000" b="1" u="sng" dirty="0">
                <a:solidFill>
                  <a:srgbClr val="FFFF00"/>
                </a:solidFill>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285226" y="1238491"/>
            <a:ext cx="11568418" cy="5482983"/>
          </a:xfrm>
        </p:spPr>
        <p:txBody>
          <a:bodyPr>
            <a:normAutofit/>
          </a:bodyPr>
          <a:lstStyle/>
          <a:p>
            <a:r>
              <a:rPr lang="en-US" b="1" u="sng" dirty="0"/>
              <a:t>ECHS</a:t>
            </a:r>
            <a:r>
              <a:rPr lang="en-US" b="1" dirty="0"/>
              <a:t>.  Launched on 1</a:t>
            </a:r>
            <a:r>
              <a:rPr lang="en-US" b="1" baseline="30000" dirty="0"/>
              <a:t>st</a:t>
            </a:r>
            <a:r>
              <a:rPr lang="en-US" b="1" dirty="0"/>
              <a:t>  April 2003 for medical cover to veterans</a:t>
            </a:r>
          </a:p>
          <a:p>
            <a:pPr marL="457200" lvl="1" indent="0">
              <a:buNone/>
            </a:pPr>
            <a:endParaRPr lang="en-IN" sz="2800" b="1" dirty="0">
              <a:latin typeface="+mj-lt"/>
              <a:cs typeface="Times New Roman" panose="02020603050405020304" pitchFamily="18" charset="0"/>
            </a:endParaRPr>
          </a:p>
          <a:p>
            <a:pPr marL="0" indent="0">
              <a:buNone/>
            </a:pPr>
            <a:r>
              <a:rPr lang="en-IN" b="1" u="sng" dirty="0">
                <a:latin typeface="+mj-lt"/>
                <a:cs typeface="Times New Roman" panose="02020603050405020304" pitchFamily="18" charset="0"/>
              </a:rPr>
              <a:t>Success of ECHS System</a:t>
            </a:r>
          </a:p>
          <a:p>
            <a:r>
              <a:rPr lang="en-IN" b="1" dirty="0">
                <a:solidFill>
                  <a:srgbClr val="C00000"/>
                </a:solidFill>
                <a:latin typeface="+mj-lt"/>
                <a:cs typeface="Times New Roman" panose="02020603050405020304" pitchFamily="18" charset="0"/>
              </a:rPr>
              <a:t> Patient Satisfaction (</a:t>
            </a:r>
            <a:r>
              <a:rPr lang="en-IN" b="1" dirty="0">
                <a:solidFill>
                  <a:srgbClr val="C00000"/>
                </a:solidFill>
                <a:cs typeface="Times New Roman" panose="02020603050405020304" pitchFamily="18" charset="0"/>
              </a:rPr>
              <a:t>Overall experience)</a:t>
            </a:r>
            <a:r>
              <a:rPr lang="en-IN" b="1" dirty="0">
                <a:solidFill>
                  <a:srgbClr val="C00000"/>
                </a:solidFill>
                <a:latin typeface="+mj-lt"/>
                <a:cs typeface="Times New Roman" panose="02020603050405020304" pitchFamily="18" charset="0"/>
              </a:rPr>
              <a:t> at ECHS Polyclinics</a:t>
            </a:r>
          </a:p>
          <a:p>
            <a:pPr marL="0" indent="0">
              <a:buNone/>
            </a:pPr>
            <a:endParaRPr lang="en-IN" sz="1900" b="1" dirty="0">
              <a:solidFill>
                <a:srgbClr val="C00000"/>
              </a:solidFill>
              <a:latin typeface="+mj-lt"/>
              <a:cs typeface="Times New Roman" panose="02020603050405020304" pitchFamily="18" charset="0"/>
            </a:endParaRPr>
          </a:p>
          <a:p>
            <a:pPr marL="0" indent="0">
              <a:buNone/>
            </a:pPr>
            <a:r>
              <a:rPr lang="en-IN" b="1" u="sng" dirty="0">
                <a:solidFill>
                  <a:srgbClr val="C00000"/>
                </a:solidFill>
                <a:latin typeface="+mj-lt"/>
                <a:cs typeface="Times New Roman" panose="02020603050405020304" pitchFamily="18" charset="0"/>
              </a:rPr>
              <a:t>Type of Polyclinics( Dependency)</a:t>
            </a:r>
          </a:p>
          <a:p>
            <a:pPr lvl="1"/>
            <a:r>
              <a:rPr lang="en-US" b="1" dirty="0"/>
              <a:t>Type A - Above 20,000 </a:t>
            </a:r>
          </a:p>
          <a:p>
            <a:pPr lvl="1"/>
            <a:r>
              <a:rPr lang="en-US" b="1" dirty="0"/>
              <a:t>Type B - Above 10,000 </a:t>
            </a:r>
          </a:p>
          <a:p>
            <a:pPr lvl="1"/>
            <a:r>
              <a:rPr lang="en-US" b="1" dirty="0">
                <a:solidFill>
                  <a:schemeClr val="accent5">
                    <a:lumMod val="50000"/>
                  </a:schemeClr>
                </a:solidFill>
              </a:rPr>
              <a:t>Type C - Above 5,000 </a:t>
            </a:r>
          </a:p>
          <a:p>
            <a:pPr lvl="1"/>
            <a:r>
              <a:rPr lang="en-US" b="1" dirty="0">
                <a:solidFill>
                  <a:schemeClr val="accent5">
                    <a:lumMod val="50000"/>
                  </a:schemeClr>
                </a:solidFill>
              </a:rPr>
              <a:t>Type D - Above 1,500 </a:t>
            </a:r>
          </a:p>
          <a:p>
            <a:pPr marL="457200" lvl="1" indent="0">
              <a:buNone/>
            </a:pPr>
            <a:endParaRPr lang="en-US" b="1" dirty="0">
              <a:solidFill>
                <a:schemeClr val="accent5">
                  <a:lumMod val="50000"/>
                </a:schemeClr>
              </a:solidFill>
            </a:endParaRPr>
          </a:p>
          <a:p>
            <a:r>
              <a:rPr lang="en-US" b="1" dirty="0">
                <a:solidFill>
                  <a:srgbClr val="FF0000"/>
                </a:solidFill>
              </a:rPr>
              <a:t>Area of Study: ECHS Polyclinic, Timarpur, New Delhi</a:t>
            </a:r>
          </a:p>
          <a:p>
            <a:endParaRPr lang="en-IN" sz="2800" b="1" dirty="0">
              <a:latin typeface="+mj-lt"/>
              <a:cs typeface="Times New Roman" panose="02020603050405020304" pitchFamily="18" charset="0"/>
            </a:endParaRPr>
          </a:p>
          <a:p>
            <a:pPr lvl="1"/>
            <a:endParaRPr lang="en-IN" sz="2800" b="1" dirty="0">
              <a:latin typeface="+mj-lt"/>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4</a:t>
            </a:fld>
            <a:endParaRPr lang="en-IN"/>
          </a:p>
        </p:txBody>
      </p:sp>
      <p:grpSp>
        <p:nvGrpSpPr>
          <p:cNvPr id="5" name="Group 4">
            <a:extLst>
              <a:ext uri="{FF2B5EF4-FFF2-40B4-BE49-F238E27FC236}">
                <a16:creationId xmlns:a16="http://schemas.microsoft.com/office/drawing/2014/main" id="{2CC26295-8479-A14D-091A-39151FF23D06}"/>
              </a:ext>
            </a:extLst>
          </p:cNvPr>
          <p:cNvGrpSpPr/>
          <p:nvPr/>
        </p:nvGrpSpPr>
        <p:grpSpPr>
          <a:xfrm>
            <a:off x="1" y="23814"/>
            <a:ext cx="12107140" cy="898935"/>
            <a:chOff x="1" y="23814"/>
            <a:chExt cx="12107140" cy="898935"/>
          </a:xfrm>
        </p:grpSpPr>
        <p:pic>
          <p:nvPicPr>
            <p:cNvPr id="8" name="Picture 4" descr="2.png">
              <a:extLst>
                <a:ext uri="{FF2B5EF4-FFF2-40B4-BE49-F238E27FC236}">
                  <a16:creationId xmlns:a16="http://schemas.microsoft.com/office/drawing/2014/main" id="{6BBBD18E-CCF9-1B2F-A5EC-6B80647AB1D9}"/>
                </a:ext>
              </a:extLst>
            </p:cNvPr>
            <p:cNvPicPr>
              <a:picLocks noChangeAspect="1"/>
            </p:cNvPicPr>
            <p:nvPr/>
          </p:nvPicPr>
          <p:blipFill>
            <a:blip r:embed="rId2" cstate="print"/>
            <a:stretch>
              <a:fillRect/>
            </a:stretch>
          </p:blipFill>
          <p:spPr bwMode="auto">
            <a:xfrm>
              <a:off x="11157697" y="26053"/>
              <a:ext cx="949444" cy="896696"/>
            </a:xfrm>
            <a:prstGeom prst="rect">
              <a:avLst/>
            </a:prstGeom>
            <a:noFill/>
            <a:ln w="9525">
              <a:noFill/>
              <a:miter lim="800000"/>
              <a:headEnd/>
              <a:tailEnd/>
            </a:ln>
          </p:spPr>
        </p:pic>
        <p:pic>
          <p:nvPicPr>
            <p:cNvPr id="9" name="Picture 8">
              <a:extLst>
                <a:ext uri="{FF2B5EF4-FFF2-40B4-BE49-F238E27FC236}">
                  <a16:creationId xmlns:a16="http://schemas.microsoft.com/office/drawing/2014/main" id="{83452B6C-9970-A01F-310C-B4FED741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grpSp>
    </p:spTree>
    <p:extLst>
      <p:ext uri="{BB962C8B-B14F-4D97-AF65-F5344CB8AC3E}">
        <p14:creationId xmlns:p14="http://schemas.microsoft.com/office/powerpoint/2010/main" val="354468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0" y="6906"/>
            <a:ext cx="12192000" cy="1105458"/>
          </a:xfrm>
          <a:solidFill>
            <a:srgbClr val="C00000"/>
          </a:solidFill>
        </p:spPr>
        <p:txBody>
          <a:bodyPr>
            <a:normAutofit/>
          </a:bodyPr>
          <a:lstStyle/>
          <a:p>
            <a:pPr algn="ctr"/>
            <a:r>
              <a:rPr lang="en-US" sz="3600" b="1" u="sng" dirty="0">
                <a:solidFill>
                  <a:srgbClr val="FFFF00"/>
                </a:solidFill>
                <a:latin typeface="Times New Roman" panose="02020603050405020304" pitchFamily="18" charset="0"/>
                <a:cs typeface="Times New Roman" panose="02020603050405020304" pitchFamily="18" charset="0"/>
              </a:rPr>
              <a:t>Research Questions / Objectives </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318782" y="1516853"/>
            <a:ext cx="11719420" cy="5009781"/>
          </a:xfrm>
        </p:spPr>
        <p:txBody>
          <a:bodyPr>
            <a:normAutofit fontScale="92500" lnSpcReduction="20000"/>
          </a:bodyPr>
          <a:lstStyle/>
          <a:p>
            <a:pPr marL="0" indent="0">
              <a:buNone/>
            </a:pPr>
            <a:r>
              <a:rPr lang="en-US" u="sng" dirty="0">
                <a:solidFill>
                  <a:srgbClr val="FF0000"/>
                </a:solidFill>
              </a:rPr>
              <a:t>Primary Research Question</a:t>
            </a:r>
            <a:r>
              <a:rPr lang="en-US" dirty="0">
                <a:solidFill>
                  <a:srgbClr val="FF0000"/>
                </a:solidFill>
              </a:rPr>
              <a:t>. What is the satisfaction level of the beneficiaries of Ex-Servicemen Contributory Health Scheme (ECHS), at </a:t>
            </a:r>
            <a:r>
              <a:rPr lang="en-US" dirty="0" err="1">
                <a:solidFill>
                  <a:srgbClr val="FF0000"/>
                </a:solidFill>
              </a:rPr>
              <a:t>ECHS,Polyclinic</a:t>
            </a:r>
            <a:r>
              <a:rPr lang="en-US" dirty="0">
                <a:solidFill>
                  <a:srgbClr val="FF0000"/>
                </a:solidFill>
              </a:rPr>
              <a:t> at Timarpur, New Delhi ?</a:t>
            </a:r>
          </a:p>
          <a:p>
            <a:pPr marL="0" indent="0">
              <a:buNone/>
            </a:pPr>
            <a:endParaRPr lang="en-US" dirty="0">
              <a:solidFill>
                <a:srgbClr val="FF0000"/>
              </a:solidFill>
            </a:endParaRPr>
          </a:p>
          <a:p>
            <a:pPr marL="0" indent="0">
              <a:buNone/>
            </a:pPr>
            <a:r>
              <a:rPr lang="en-US" u="sng" dirty="0"/>
              <a:t>Secondary Research Questions</a:t>
            </a:r>
            <a:r>
              <a:rPr lang="en-US" dirty="0"/>
              <a:t>. </a:t>
            </a:r>
          </a:p>
          <a:p>
            <a:pPr marL="0" indent="0">
              <a:buNone/>
            </a:pPr>
            <a:r>
              <a:rPr lang="en-US" dirty="0"/>
              <a:t>(a) What are the aspects of ECHS scheme, with which the beneficiaries are  satisfied/ happy ?</a:t>
            </a:r>
          </a:p>
          <a:p>
            <a:pPr marL="0" indent="0">
              <a:buNone/>
            </a:pPr>
            <a:r>
              <a:rPr lang="en-US" dirty="0"/>
              <a:t>(b) What are the shortcomings at the ECHS polyclinic?</a:t>
            </a:r>
          </a:p>
          <a:p>
            <a:pPr marL="0" indent="0">
              <a:buNone/>
            </a:pPr>
            <a:r>
              <a:rPr lang="en-US" dirty="0"/>
              <a:t>(c) Is there any correlation between communication with the doctor which can be arrived at, with respect to patient satisfaction?</a:t>
            </a:r>
          </a:p>
          <a:p>
            <a:pPr marL="457200" lvl="1" indent="0">
              <a:buNone/>
            </a:pPr>
            <a:endParaRPr lang="en-IN" sz="2800" dirty="0">
              <a:latin typeface="+mj-lt"/>
              <a:cs typeface="Times New Roman" panose="02020603050405020304" pitchFamily="18" charset="0"/>
            </a:endParaRPr>
          </a:p>
          <a:p>
            <a:pPr marL="0" indent="0">
              <a:buNone/>
            </a:pPr>
            <a:r>
              <a:rPr lang="en-US" u="sng" dirty="0">
                <a:solidFill>
                  <a:srgbClr val="FF0000"/>
                </a:solidFill>
              </a:rPr>
              <a:t>Objective</a:t>
            </a:r>
            <a:r>
              <a:rPr lang="en-US" dirty="0">
                <a:solidFill>
                  <a:srgbClr val="FF0000"/>
                </a:solidFill>
              </a:rPr>
              <a:t> The objective of the study is to assess the patients’ satisfaction level of the beneficiaries of Ex-Servicemen Contributory Health Scheme (ECHS)</a:t>
            </a:r>
          </a:p>
          <a:p>
            <a:pPr marL="0" indent="0">
              <a:buNone/>
            </a:pPr>
            <a:endParaRPr lang="en-US" dirty="0">
              <a:solidFill>
                <a:srgbClr val="FF0000"/>
              </a:solidFill>
            </a:endParaRPr>
          </a:p>
          <a:p>
            <a:pPr marL="457200" lvl="1" indent="0">
              <a:buNone/>
            </a:pPr>
            <a:endParaRPr lang="en-IN" sz="2800" dirty="0">
              <a:latin typeface="+mj-lt"/>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grpSp>
        <p:nvGrpSpPr>
          <p:cNvPr id="5" name="Group 4">
            <a:extLst>
              <a:ext uri="{FF2B5EF4-FFF2-40B4-BE49-F238E27FC236}">
                <a16:creationId xmlns:a16="http://schemas.microsoft.com/office/drawing/2014/main" id="{2CC26295-8479-A14D-091A-39151FF23D06}"/>
              </a:ext>
            </a:extLst>
          </p:cNvPr>
          <p:cNvGrpSpPr/>
          <p:nvPr/>
        </p:nvGrpSpPr>
        <p:grpSpPr>
          <a:xfrm>
            <a:off x="1" y="23814"/>
            <a:ext cx="12107140" cy="898935"/>
            <a:chOff x="1" y="23814"/>
            <a:chExt cx="12107140" cy="898935"/>
          </a:xfrm>
        </p:grpSpPr>
        <p:pic>
          <p:nvPicPr>
            <p:cNvPr id="8" name="Picture 4" descr="2.png">
              <a:extLst>
                <a:ext uri="{FF2B5EF4-FFF2-40B4-BE49-F238E27FC236}">
                  <a16:creationId xmlns:a16="http://schemas.microsoft.com/office/drawing/2014/main" id="{6BBBD18E-CCF9-1B2F-A5EC-6B80647AB1D9}"/>
                </a:ext>
              </a:extLst>
            </p:cNvPr>
            <p:cNvPicPr>
              <a:picLocks noChangeAspect="1"/>
            </p:cNvPicPr>
            <p:nvPr/>
          </p:nvPicPr>
          <p:blipFill>
            <a:blip r:embed="rId2" cstate="print"/>
            <a:stretch>
              <a:fillRect/>
            </a:stretch>
          </p:blipFill>
          <p:spPr bwMode="auto">
            <a:xfrm>
              <a:off x="11157697" y="26053"/>
              <a:ext cx="949444" cy="896696"/>
            </a:xfrm>
            <a:prstGeom prst="rect">
              <a:avLst/>
            </a:prstGeom>
            <a:noFill/>
            <a:ln w="9525">
              <a:noFill/>
              <a:miter lim="800000"/>
              <a:headEnd/>
              <a:tailEnd/>
            </a:ln>
          </p:spPr>
        </p:pic>
        <p:pic>
          <p:nvPicPr>
            <p:cNvPr id="9" name="Picture 8">
              <a:extLst>
                <a:ext uri="{FF2B5EF4-FFF2-40B4-BE49-F238E27FC236}">
                  <a16:creationId xmlns:a16="http://schemas.microsoft.com/office/drawing/2014/main" id="{83452B6C-9970-A01F-310C-B4FED741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grpSp>
    </p:spTree>
    <p:extLst>
      <p:ext uri="{BB962C8B-B14F-4D97-AF65-F5344CB8AC3E}">
        <p14:creationId xmlns:p14="http://schemas.microsoft.com/office/powerpoint/2010/main" val="337729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0" y="6906"/>
            <a:ext cx="12192000" cy="1039470"/>
          </a:xfrm>
          <a:solidFill>
            <a:srgbClr val="C00000"/>
          </a:solidFill>
        </p:spPr>
        <p:txBody>
          <a:bodyPr>
            <a:normAutofit/>
          </a:bodyPr>
          <a:lstStyle/>
          <a:p>
            <a:pPr algn="ctr"/>
            <a:r>
              <a:rPr lang="en-US" sz="3200" b="1" u="sng" dirty="0">
                <a:solidFill>
                  <a:srgbClr val="FFFF00"/>
                </a:solidFill>
                <a:latin typeface="Times New Roman" panose="02020603050405020304" pitchFamily="18" charset="0"/>
                <a:cs typeface="Times New Roman" panose="02020603050405020304" pitchFamily="18" charset="0"/>
              </a:rPr>
              <a:t>METHODOLOGY - CONDUCT OF STUDY </a:t>
            </a:r>
            <a:endParaRPr lang="en-IN" sz="3200" b="1" u="sng"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335560" y="1198636"/>
            <a:ext cx="11484528" cy="5429055"/>
          </a:xfrm>
        </p:spPr>
        <p:txBody>
          <a:bodyPr>
            <a:normAutofit lnSpcReduction="10000"/>
          </a:bodyPr>
          <a:lstStyle/>
          <a:p>
            <a:r>
              <a:rPr lang="en-US" u="sng" dirty="0"/>
              <a:t>Study Area</a:t>
            </a:r>
            <a:r>
              <a:rPr lang="en-US" dirty="0"/>
              <a:t>:  ECHS Polyclinics at Timarpur</a:t>
            </a:r>
          </a:p>
          <a:p>
            <a:r>
              <a:rPr lang="en-US" u="sng" dirty="0">
                <a:solidFill>
                  <a:srgbClr val="FF0000"/>
                </a:solidFill>
              </a:rPr>
              <a:t>Study Design</a:t>
            </a:r>
            <a:r>
              <a:rPr lang="en-US" dirty="0">
                <a:solidFill>
                  <a:srgbClr val="FF0000"/>
                </a:solidFill>
              </a:rPr>
              <a:t>:  Cross-sectional study</a:t>
            </a:r>
          </a:p>
          <a:p>
            <a:r>
              <a:rPr lang="en-US" u="sng" dirty="0"/>
              <a:t>Data Collection Tools</a:t>
            </a:r>
            <a:r>
              <a:rPr lang="en-US" dirty="0"/>
              <a:t>:   </a:t>
            </a:r>
            <a:r>
              <a:rPr lang="en-IN" dirty="0"/>
              <a:t>Semi structured questionnaire and interviews</a:t>
            </a:r>
            <a:endParaRPr lang="en-US" dirty="0"/>
          </a:p>
          <a:p>
            <a:r>
              <a:rPr lang="en-US" u="sng" dirty="0">
                <a:solidFill>
                  <a:srgbClr val="FF0000"/>
                </a:solidFill>
              </a:rPr>
              <a:t>Study Population</a:t>
            </a:r>
            <a:r>
              <a:rPr lang="en-US" dirty="0">
                <a:solidFill>
                  <a:srgbClr val="FF0000"/>
                </a:solidFill>
              </a:rPr>
              <a:t>: ECHS Beneficiaries of a ECHS Polyclinic at Timarpur(New Delhi).</a:t>
            </a:r>
          </a:p>
          <a:p>
            <a:r>
              <a:rPr lang="en-US" u="sng" dirty="0"/>
              <a:t>Time </a:t>
            </a:r>
            <a:r>
              <a:rPr lang="en-US" dirty="0"/>
              <a:t>:   One Month for data collection</a:t>
            </a:r>
          </a:p>
          <a:p>
            <a:r>
              <a:rPr lang="en-US" u="sng" dirty="0">
                <a:solidFill>
                  <a:srgbClr val="FF0000"/>
                </a:solidFill>
              </a:rPr>
              <a:t>Sampling Method</a:t>
            </a:r>
            <a:r>
              <a:rPr lang="en-US" dirty="0">
                <a:solidFill>
                  <a:srgbClr val="FF0000"/>
                </a:solidFill>
              </a:rPr>
              <a:t>: Convenience</a:t>
            </a:r>
          </a:p>
          <a:p>
            <a:r>
              <a:rPr lang="en-US" u="sng" dirty="0"/>
              <a:t>Data Analysis Tool</a:t>
            </a:r>
            <a:r>
              <a:rPr lang="en-US" dirty="0"/>
              <a:t>: Microsoft Excel &amp; SPSS</a:t>
            </a:r>
          </a:p>
          <a:p>
            <a:r>
              <a:rPr lang="en-US" u="sng" dirty="0">
                <a:solidFill>
                  <a:srgbClr val="FF0000"/>
                </a:solidFill>
              </a:rPr>
              <a:t>Data Analysis Method</a:t>
            </a:r>
            <a:r>
              <a:rPr lang="en-US" dirty="0">
                <a:solidFill>
                  <a:srgbClr val="FF0000"/>
                </a:solidFill>
              </a:rPr>
              <a:t> : Descriptive analysis for summarizing the data  &amp; Correlation analysis</a:t>
            </a:r>
          </a:p>
          <a:p>
            <a:r>
              <a:rPr lang="en-US" u="sng" dirty="0"/>
              <a:t>Exclusion Criteria</a:t>
            </a:r>
            <a:r>
              <a:rPr lang="en-US" dirty="0"/>
              <a:t> - Consent not given/ unwilling.</a:t>
            </a:r>
          </a:p>
          <a:p>
            <a:r>
              <a:rPr lang="en-US" u="sng" dirty="0">
                <a:solidFill>
                  <a:srgbClr val="FF0000"/>
                </a:solidFill>
              </a:rPr>
              <a:t>Inclusion Criteria</a:t>
            </a:r>
            <a:r>
              <a:rPr lang="en-US" dirty="0">
                <a:solidFill>
                  <a:srgbClr val="FF0000"/>
                </a:solidFill>
              </a:rPr>
              <a:t> – Patients visiting Polyclinic</a:t>
            </a:r>
          </a:p>
          <a:p>
            <a:endParaRPr lang="en-US" dirty="0"/>
          </a:p>
          <a:p>
            <a:endParaRPr lang="en-US" dirty="0"/>
          </a:p>
          <a:p>
            <a:pPr marL="457200" lvl="1" indent="0">
              <a:buNone/>
            </a:pPr>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6</a:t>
            </a:fld>
            <a:endParaRPr lang="en-IN"/>
          </a:p>
        </p:txBody>
      </p:sp>
      <p:grpSp>
        <p:nvGrpSpPr>
          <p:cNvPr id="5" name="Group 4">
            <a:extLst>
              <a:ext uri="{FF2B5EF4-FFF2-40B4-BE49-F238E27FC236}">
                <a16:creationId xmlns:a16="http://schemas.microsoft.com/office/drawing/2014/main" id="{2CC26295-8479-A14D-091A-39151FF23D06}"/>
              </a:ext>
            </a:extLst>
          </p:cNvPr>
          <p:cNvGrpSpPr/>
          <p:nvPr/>
        </p:nvGrpSpPr>
        <p:grpSpPr>
          <a:xfrm>
            <a:off x="1" y="23814"/>
            <a:ext cx="12107140" cy="898935"/>
            <a:chOff x="1" y="23814"/>
            <a:chExt cx="12107140" cy="898935"/>
          </a:xfrm>
        </p:grpSpPr>
        <p:pic>
          <p:nvPicPr>
            <p:cNvPr id="8" name="Picture 4" descr="2.png">
              <a:extLst>
                <a:ext uri="{FF2B5EF4-FFF2-40B4-BE49-F238E27FC236}">
                  <a16:creationId xmlns:a16="http://schemas.microsoft.com/office/drawing/2014/main" id="{6BBBD18E-CCF9-1B2F-A5EC-6B80647AB1D9}"/>
                </a:ext>
              </a:extLst>
            </p:cNvPr>
            <p:cNvPicPr>
              <a:picLocks noChangeAspect="1"/>
            </p:cNvPicPr>
            <p:nvPr/>
          </p:nvPicPr>
          <p:blipFill>
            <a:blip r:embed="rId2" cstate="print"/>
            <a:stretch>
              <a:fillRect/>
            </a:stretch>
          </p:blipFill>
          <p:spPr bwMode="auto">
            <a:xfrm>
              <a:off x="11157697" y="26053"/>
              <a:ext cx="949444" cy="896696"/>
            </a:xfrm>
            <a:prstGeom prst="rect">
              <a:avLst/>
            </a:prstGeom>
            <a:noFill/>
            <a:ln w="9525">
              <a:noFill/>
              <a:miter lim="800000"/>
              <a:headEnd/>
              <a:tailEnd/>
            </a:ln>
          </p:spPr>
        </p:pic>
        <p:pic>
          <p:nvPicPr>
            <p:cNvPr id="9" name="Picture 8">
              <a:extLst>
                <a:ext uri="{FF2B5EF4-FFF2-40B4-BE49-F238E27FC236}">
                  <a16:creationId xmlns:a16="http://schemas.microsoft.com/office/drawing/2014/main" id="{83452B6C-9970-A01F-310C-B4FED741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grpSp>
    </p:spTree>
    <p:extLst>
      <p:ext uri="{BB962C8B-B14F-4D97-AF65-F5344CB8AC3E}">
        <p14:creationId xmlns:p14="http://schemas.microsoft.com/office/powerpoint/2010/main" val="36294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8D5A26-8774-9EFC-758E-80F1BAB09903}"/>
              </a:ext>
            </a:extLst>
          </p:cNvPr>
          <p:cNvSpPr>
            <a:spLocks noGrp="1"/>
          </p:cNvSpPr>
          <p:nvPr>
            <p:ph type="title"/>
          </p:nvPr>
        </p:nvSpPr>
        <p:spPr>
          <a:xfrm>
            <a:off x="0" y="1"/>
            <a:ext cx="12191999" cy="1121434"/>
          </a:xfrm>
          <a:solidFill>
            <a:srgbClr val="C00000"/>
          </a:solidFill>
        </p:spPr>
        <p:txBody>
          <a:bodyPr>
            <a:normAutofit/>
          </a:bodyPr>
          <a:lstStyle/>
          <a:p>
            <a:r>
              <a:rPr lang="en-US" sz="4000" dirty="0">
                <a:solidFill>
                  <a:srgbClr val="FFFF00"/>
                </a:solidFill>
                <a:latin typeface="Times New Roman" panose="02020603050405020304" pitchFamily="18" charset="0"/>
                <a:cs typeface="Times New Roman" panose="02020603050405020304" pitchFamily="18" charset="0"/>
              </a:rPr>
              <a:t>                  </a:t>
            </a:r>
            <a:r>
              <a:rPr lang="en-US" sz="4000" u="sng" dirty="0">
                <a:solidFill>
                  <a:srgbClr val="FFFF00"/>
                </a:solidFill>
                <a:latin typeface="Times New Roman" panose="02020603050405020304" pitchFamily="18" charset="0"/>
                <a:cs typeface="Times New Roman" panose="02020603050405020304" pitchFamily="18" charset="0"/>
              </a:rPr>
              <a:t>Aspects related to patient satisfaction</a:t>
            </a:r>
            <a:endParaRPr lang="en-IN" sz="4000" u="sng" dirty="0">
              <a:solidFill>
                <a:srgbClr val="FFFF00"/>
              </a:solidFill>
            </a:endParaRPr>
          </a:p>
        </p:txBody>
      </p:sp>
      <p:pic>
        <p:nvPicPr>
          <p:cNvPr id="6" name="Picture 4" descr="2.png">
            <a:extLst>
              <a:ext uri="{FF2B5EF4-FFF2-40B4-BE49-F238E27FC236}">
                <a16:creationId xmlns:a16="http://schemas.microsoft.com/office/drawing/2014/main" id="{1BCC00EF-7423-5B8E-B13F-140C5F1F775A}"/>
              </a:ext>
            </a:extLst>
          </p:cNvPr>
          <p:cNvPicPr>
            <a:picLocks noChangeAspect="1"/>
          </p:cNvPicPr>
          <p:nvPr/>
        </p:nvPicPr>
        <p:blipFill>
          <a:blip r:embed="rId2" cstate="print"/>
          <a:stretch>
            <a:fillRect/>
          </a:stretch>
        </p:blipFill>
        <p:spPr bwMode="auto">
          <a:xfrm>
            <a:off x="11167123" y="9427"/>
            <a:ext cx="949444" cy="896696"/>
          </a:xfrm>
          <a:prstGeom prst="rect">
            <a:avLst/>
          </a:prstGeom>
          <a:noFill/>
          <a:ln w="9525">
            <a:noFill/>
            <a:miter lim="800000"/>
            <a:headEnd/>
            <a:tailEnd/>
          </a:ln>
        </p:spPr>
      </p:pic>
      <p:sp>
        <p:nvSpPr>
          <p:cNvPr id="2" name="TextBox 1"/>
          <p:cNvSpPr txBox="1"/>
          <p:nvPr/>
        </p:nvSpPr>
        <p:spPr>
          <a:xfrm>
            <a:off x="1275551" y="5888754"/>
            <a:ext cx="9502815"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dirty="0"/>
              <a:t>Scale of Assessment – Strongly Agree, Agree, Neutral, Agree, Strongly Disagree</a:t>
            </a:r>
          </a:p>
        </p:txBody>
      </p:sp>
      <p:sp>
        <p:nvSpPr>
          <p:cNvPr id="9" name="Content Placeholder 8">
            <a:extLst>
              <a:ext uri="{FF2B5EF4-FFF2-40B4-BE49-F238E27FC236}">
                <a16:creationId xmlns:a16="http://schemas.microsoft.com/office/drawing/2014/main" id="{851D81F8-4AAA-EFED-5547-2892E59BA6AE}"/>
              </a:ext>
            </a:extLst>
          </p:cNvPr>
          <p:cNvSpPr>
            <a:spLocks noGrp="1"/>
          </p:cNvSpPr>
          <p:nvPr>
            <p:ph idx="1"/>
          </p:nvPr>
        </p:nvSpPr>
        <p:spPr>
          <a:xfrm>
            <a:off x="453006" y="1825624"/>
            <a:ext cx="10900794" cy="3727887"/>
          </a:xfrm>
        </p:spPr>
        <p:txBody>
          <a:bodyPr>
            <a:normAutofit/>
          </a:bodyPr>
          <a:lstStyle/>
          <a:p>
            <a:r>
              <a:rPr lang="en-IN" dirty="0"/>
              <a:t> Technical Quality</a:t>
            </a:r>
          </a:p>
          <a:p>
            <a:r>
              <a:rPr lang="en-IN" dirty="0"/>
              <a:t> Interpersonal Manners.</a:t>
            </a:r>
          </a:p>
          <a:p>
            <a:r>
              <a:rPr lang="en-IN" dirty="0"/>
              <a:t> Communication.</a:t>
            </a:r>
          </a:p>
          <a:p>
            <a:r>
              <a:rPr lang="en-IN" dirty="0"/>
              <a:t> Financial Aspects</a:t>
            </a:r>
          </a:p>
          <a:p>
            <a:r>
              <a:rPr lang="en-IN" dirty="0"/>
              <a:t> Time spent with the doctor.</a:t>
            </a:r>
          </a:p>
          <a:p>
            <a:r>
              <a:rPr lang="en-IN" dirty="0"/>
              <a:t> Accessibility.</a:t>
            </a:r>
          </a:p>
          <a:p>
            <a:r>
              <a:rPr lang="en-IN" dirty="0"/>
              <a:t>General Satisfaction</a:t>
            </a:r>
          </a:p>
        </p:txBody>
      </p:sp>
      <p:pic>
        <p:nvPicPr>
          <p:cNvPr id="10" name="Picture 9">
            <a:extLst>
              <a:ext uri="{FF2B5EF4-FFF2-40B4-BE49-F238E27FC236}">
                <a16:creationId xmlns:a16="http://schemas.microsoft.com/office/drawing/2014/main" id="{90B08227-1071-D17F-67E2-783DCFA43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extLst>
      <p:ext uri="{BB962C8B-B14F-4D97-AF65-F5344CB8AC3E}">
        <p14:creationId xmlns:p14="http://schemas.microsoft.com/office/powerpoint/2010/main" val="38512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70C40E4-FAF7-F156-BCA5-BE6875D1695D}"/>
              </a:ext>
            </a:extLst>
          </p:cNvPr>
          <p:cNvSpPr>
            <a:spLocks noGrp="1"/>
          </p:cNvSpPr>
          <p:nvPr>
            <p:ph sz="half" idx="1"/>
          </p:nvPr>
        </p:nvSpPr>
        <p:spPr/>
        <p:txBody>
          <a:bodyPr>
            <a:normAutofit fontScale="25000" lnSpcReduction="20000"/>
          </a:bodyPr>
          <a:lstStyle/>
          <a:p>
            <a:endParaRPr lang="en-IN"/>
          </a:p>
        </p:txBody>
      </p:sp>
      <p:sp>
        <p:nvSpPr>
          <p:cNvPr id="16" name="Content Placeholder 15">
            <a:extLst>
              <a:ext uri="{FF2B5EF4-FFF2-40B4-BE49-F238E27FC236}">
                <a16:creationId xmlns:a16="http://schemas.microsoft.com/office/drawing/2014/main" id="{2792A9D5-E898-8C67-7465-21E096913046}"/>
              </a:ext>
            </a:extLst>
          </p:cNvPr>
          <p:cNvSpPr>
            <a:spLocks noGrp="1"/>
          </p:cNvSpPr>
          <p:nvPr>
            <p:ph sz="half" idx="2"/>
          </p:nvPr>
        </p:nvSpPr>
        <p:spPr>
          <a:xfrm>
            <a:off x="6337906" y="1557177"/>
            <a:ext cx="5303939" cy="4533230"/>
          </a:xfrm>
        </p:spPr>
        <p:txBody>
          <a:bodyPr>
            <a:normAutofit fontScale="25000" lnSpcReduction="20000"/>
          </a:bodyPr>
          <a:lstStyle/>
          <a:p>
            <a:pPr algn="just"/>
            <a:endParaRPr lang="en-IN" sz="1800" dirty="0">
              <a:solidFill>
                <a:srgbClr val="000000"/>
              </a:solidFill>
              <a:effectLst/>
              <a:latin typeface="Times New Roman" panose="02020603050405020304" pitchFamily="18" charset="0"/>
              <a:ea typeface="Times New Roman" panose="02020603050405020304" pitchFamily="18" charset="0"/>
            </a:endParaRPr>
          </a:p>
          <a:p>
            <a:pPr algn="just"/>
            <a:endParaRPr lang="en-IN" sz="1800" dirty="0">
              <a:solidFill>
                <a:srgbClr val="000000"/>
              </a:solidFill>
              <a:effectLst/>
              <a:latin typeface="Times New Roman" panose="02020603050405020304" pitchFamily="18" charset="0"/>
              <a:ea typeface="Times New Roman" panose="02020603050405020304" pitchFamily="18" charset="0"/>
            </a:endParaRPr>
          </a:p>
          <a:p>
            <a:pPr algn="just"/>
            <a:endParaRPr lang="en-IN" sz="1800" dirty="0">
              <a:solidFill>
                <a:srgbClr val="000000"/>
              </a:solidFill>
              <a:effectLst/>
              <a:latin typeface="Times New Roman" panose="02020603050405020304" pitchFamily="18" charset="0"/>
              <a:ea typeface="Times New Roman" panose="02020603050405020304" pitchFamily="18" charset="0"/>
            </a:endParaRPr>
          </a:p>
          <a:p>
            <a:pPr algn="just"/>
            <a:endParaRPr lang="en-IN" sz="1800" dirty="0">
              <a:solidFill>
                <a:srgbClr val="000000"/>
              </a:solidFill>
              <a:effectLst/>
              <a:latin typeface="Times New Roman" panose="02020603050405020304" pitchFamily="18" charset="0"/>
              <a:ea typeface="Times New Roman" panose="02020603050405020304" pitchFamily="18" charset="0"/>
            </a:endParaRPr>
          </a:p>
          <a:p>
            <a:pPr algn="just"/>
            <a:r>
              <a:rPr lang="en-IN" sz="7200" dirty="0">
                <a:solidFill>
                  <a:srgbClr val="000000"/>
                </a:solidFill>
                <a:effectLst/>
                <a:latin typeface="Times New Roman" panose="02020603050405020304" pitchFamily="18" charset="0"/>
                <a:ea typeface="Times New Roman" panose="02020603050405020304" pitchFamily="18" charset="0"/>
              </a:rPr>
              <a:t>Some questions have been worded so that agreement reflects satisfaction with the medical care.</a:t>
            </a:r>
          </a:p>
          <a:p>
            <a:pPr algn="just"/>
            <a:r>
              <a:rPr lang="en-IN" sz="7200" dirty="0">
                <a:solidFill>
                  <a:srgbClr val="000000"/>
                </a:solidFill>
                <a:effectLst/>
                <a:latin typeface="Times New Roman" panose="02020603050405020304" pitchFamily="18" charset="0"/>
                <a:ea typeface="Times New Roman" panose="02020603050405020304" pitchFamily="18" charset="0"/>
              </a:rPr>
              <a:t> Some questions have been worded so that agreement reflects dissatisfaction with the medical care.</a:t>
            </a:r>
          </a:p>
          <a:p>
            <a:pPr algn="just"/>
            <a:r>
              <a:rPr lang="en-IN" sz="7200" dirty="0">
                <a:solidFill>
                  <a:srgbClr val="000000"/>
                </a:solidFill>
                <a:effectLst/>
                <a:latin typeface="Times New Roman" panose="02020603050405020304" pitchFamily="18" charset="0"/>
                <a:ea typeface="Times New Roman" panose="02020603050405020304" pitchFamily="18" charset="0"/>
              </a:rPr>
              <a:t> All questions must be scored to reflect high satisfaction with the medical care. </a:t>
            </a:r>
            <a:endParaRPr lang="en-IN" sz="7200" dirty="0">
              <a:effectLst/>
              <a:latin typeface="Times New Roman" panose="02020603050405020304" pitchFamily="18" charset="0"/>
              <a:ea typeface="Times New Roman" panose="02020603050405020304" pitchFamily="18" charset="0"/>
            </a:endParaRPr>
          </a:p>
          <a:p>
            <a:pPr algn="just"/>
            <a:r>
              <a:rPr lang="en-IN" sz="7200" dirty="0">
                <a:solidFill>
                  <a:srgbClr val="000000"/>
                </a:solidFill>
                <a:effectLst/>
                <a:latin typeface="Times New Roman" panose="02020603050405020304" pitchFamily="18" charset="0"/>
                <a:ea typeface="Times New Roman" panose="02020603050405020304" pitchFamily="18" charset="0"/>
              </a:rPr>
              <a:t>After question scoring, questions within the same subscale should be averaged together to create a seven scale average score.</a:t>
            </a:r>
            <a:endParaRPr lang="en-IN" sz="7200" dirty="0">
              <a:effectLst/>
              <a:latin typeface="Times New Roman" panose="02020603050405020304" pitchFamily="18" charset="0"/>
              <a:ea typeface="Times New Roman" panose="02020603050405020304" pitchFamily="18" charset="0"/>
            </a:endParaRPr>
          </a:p>
          <a:p>
            <a:pPr marL="0" indent="0" algn="just">
              <a:buNone/>
            </a:pPr>
            <a:r>
              <a:rPr lang="en-IN" sz="6400" dirty="0">
                <a:effectLst/>
                <a:latin typeface="Times New Roman" panose="02020603050405020304" pitchFamily="18" charset="0"/>
                <a:ea typeface="Times New Roman" panose="02020603050405020304" pitchFamily="18" charset="0"/>
              </a:rPr>
              <a:t> </a:t>
            </a:r>
          </a:p>
          <a:p>
            <a:pPr marL="0" indent="0">
              <a:buNone/>
            </a:pPr>
            <a:r>
              <a:rPr lang="en-IN" sz="1800" b="1" u="none" strike="noStrike" dirty="0">
                <a:solidFill>
                  <a:srgbClr val="202124"/>
                </a:solidFill>
                <a:effectLst/>
                <a:latin typeface="Arial" panose="020B0604020202020204" pitchFamily="34"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endParaRPr lang="en-IN" dirty="0"/>
          </a:p>
        </p:txBody>
      </p:sp>
      <p:graphicFrame>
        <p:nvGraphicFramePr>
          <p:cNvPr id="12" name="Content Placeholder 11">
            <a:extLst>
              <a:ext uri="{FF2B5EF4-FFF2-40B4-BE49-F238E27FC236}">
                <a16:creationId xmlns:a16="http://schemas.microsoft.com/office/drawing/2014/main" id="{2F6A3176-FF66-1916-DC1B-90030473FEBA}"/>
              </a:ext>
            </a:extLst>
          </p:cNvPr>
          <p:cNvGraphicFramePr>
            <a:graphicFrameLocks/>
          </p:cNvGraphicFramePr>
          <p:nvPr>
            <p:extLst>
              <p:ext uri="{D42A27DB-BD31-4B8C-83A1-F6EECF244321}">
                <p14:modId xmlns:p14="http://schemas.microsoft.com/office/powerpoint/2010/main" val="3432805164"/>
              </p:ext>
            </p:extLst>
          </p:nvPr>
        </p:nvGraphicFramePr>
        <p:xfrm>
          <a:off x="585300" y="1445732"/>
          <a:ext cx="5181600" cy="4513766"/>
        </p:xfrm>
        <a:graphic>
          <a:graphicData uri="http://schemas.openxmlformats.org/drawingml/2006/table">
            <a:tbl>
              <a:tblPr firstRow="1" firstCol="1" bandRow="1">
                <a:tableStyleId>{5C22544A-7EE6-4342-B048-85BDC9FD1C3A}</a:tableStyleId>
              </a:tblPr>
              <a:tblGrid>
                <a:gridCol w="2590531">
                  <a:extLst>
                    <a:ext uri="{9D8B030D-6E8A-4147-A177-3AD203B41FA5}">
                      <a16:colId xmlns:a16="http://schemas.microsoft.com/office/drawing/2014/main" val="57171854"/>
                    </a:ext>
                  </a:extLst>
                </a:gridCol>
                <a:gridCol w="2591069">
                  <a:extLst>
                    <a:ext uri="{9D8B030D-6E8A-4147-A177-3AD203B41FA5}">
                      <a16:colId xmlns:a16="http://schemas.microsoft.com/office/drawing/2014/main" val="2823453823"/>
                    </a:ext>
                  </a:extLst>
                </a:gridCol>
              </a:tblGrid>
              <a:tr h="643303">
                <a:tc>
                  <a:txBody>
                    <a:bodyPr/>
                    <a:lstStyle/>
                    <a:p>
                      <a:pPr marR="516255" algn="ctr">
                        <a:lnSpc>
                          <a:spcPct val="115000"/>
                        </a:lnSpc>
                        <a:spcBef>
                          <a:spcPts val="5"/>
                        </a:spcBef>
                        <a:spcAft>
                          <a:spcPts val="0"/>
                        </a:spcAft>
                      </a:pPr>
                      <a:r>
                        <a:rPr lang="en-US" sz="1700" kern="100" dirty="0">
                          <a:effectLst/>
                        </a:rPr>
                        <a:t>SCALE</a:t>
                      </a:r>
                      <a:endParaRPr lang="en-IN" sz="10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US" sz="1700" kern="100" dirty="0">
                          <a:effectLst/>
                        </a:rPr>
                        <a:t>QUESTIONS</a:t>
                      </a:r>
                      <a:endParaRPr lang="en-IN" sz="10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extLst>
                  <a:ext uri="{0D108BD9-81ED-4DB2-BD59-A6C34878D82A}">
                    <a16:rowId xmlns:a16="http://schemas.microsoft.com/office/drawing/2014/main" val="1183973574"/>
                  </a:ext>
                </a:extLst>
              </a:tr>
              <a:tr h="529719">
                <a:tc>
                  <a:txBody>
                    <a:bodyPr/>
                    <a:lstStyle/>
                    <a:p>
                      <a:pPr marR="516255" algn="ctr">
                        <a:lnSpc>
                          <a:spcPct val="115000"/>
                        </a:lnSpc>
                        <a:spcBef>
                          <a:spcPts val="5"/>
                        </a:spcBef>
                        <a:spcAft>
                          <a:spcPts val="0"/>
                        </a:spcAft>
                      </a:pPr>
                      <a:r>
                        <a:rPr lang="en-US" sz="1800" kern="100" dirty="0">
                          <a:effectLst/>
                        </a:rPr>
                        <a:t>General Satisfaction</a:t>
                      </a:r>
                      <a:endParaRPr lang="en-IN" sz="18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US" sz="1800" kern="100" dirty="0">
                          <a:effectLst/>
                        </a:rPr>
                        <a:t>3,17</a:t>
                      </a:r>
                      <a:endParaRPr lang="en-IN" sz="18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extLst>
                  <a:ext uri="{0D108BD9-81ED-4DB2-BD59-A6C34878D82A}">
                    <a16:rowId xmlns:a16="http://schemas.microsoft.com/office/drawing/2014/main" val="1391269513"/>
                  </a:ext>
                </a:extLst>
              </a:tr>
              <a:tr h="529719">
                <a:tc>
                  <a:txBody>
                    <a:bodyPr/>
                    <a:lstStyle/>
                    <a:p>
                      <a:pPr marR="516255" algn="ctr">
                        <a:lnSpc>
                          <a:spcPct val="115000"/>
                        </a:lnSpc>
                        <a:spcBef>
                          <a:spcPts val="5"/>
                        </a:spcBef>
                        <a:spcAft>
                          <a:spcPts val="0"/>
                        </a:spcAft>
                      </a:pPr>
                      <a:r>
                        <a:rPr lang="en-IN" sz="1800" kern="100" dirty="0">
                          <a:effectLst/>
                        </a:rPr>
                        <a:t>Technical Quality</a:t>
                      </a:r>
                      <a:endParaRPr lang="en-IN" sz="18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US" sz="1800" kern="100" dirty="0">
                          <a:effectLst/>
                        </a:rPr>
                        <a:t>2,4,6,14</a:t>
                      </a:r>
                      <a:endParaRPr lang="en-IN" sz="18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extLst>
                  <a:ext uri="{0D108BD9-81ED-4DB2-BD59-A6C34878D82A}">
                    <a16:rowId xmlns:a16="http://schemas.microsoft.com/office/drawing/2014/main" val="946032626"/>
                  </a:ext>
                </a:extLst>
              </a:tr>
              <a:tr h="529719">
                <a:tc>
                  <a:txBody>
                    <a:bodyPr/>
                    <a:lstStyle/>
                    <a:p>
                      <a:pPr marR="516255" algn="ctr">
                        <a:lnSpc>
                          <a:spcPct val="115000"/>
                        </a:lnSpc>
                        <a:spcBef>
                          <a:spcPts val="5"/>
                        </a:spcBef>
                        <a:spcAft>
                          <a:spcPts val="0"/>
                        </a:spcAft>
                      </a:pPr>
                      <a:r>
                        <a:rPr lang="en-IN" sz="1800" kern="100">
                          <a:effectLst/>
                        </a:rPr>
                        <a:t>Interpersonal manner</a:t>
                      </a:r>
                      <a:endParaRPr lang="en-IN" sz="18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US" sz="1800" kern="100" dirty="0">
                          <a:effectLst/>
                        </a:rPr>
                        <a:t>10,11</a:t>
                      </a:r>
                      <a:endParaRPr lang="en-IN" sz="18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extLst>
                  <a:ext uri="{0D108BD9-81ED-4DB2-BD59-A6C34878D82A}">
                    <a16:rowId xmlns:a16="http://schemas.microsoft.com/office/drawing/2014/main" val="2973495997"/>
                  </a:ext>
                </a:extLst>
              </a:tr>
              <a:tr h="529719">
                <a:tc>
                  <a:txBody>
                    <a:bodyPr/>
                    <a:lstStyle/>
                    <a:p>
                      <a:pPr marR="516255" algn="ctr">
                        <a:lnSpc>
                          <a:spcPct val="115000"/>
                        </a:lnSpc>
                        <a:spcBef>
                          <a:spcPts val="5"/>
                        </a:spcBef>
                        <a:spcAft>
                          <a:spcPts val="0"/>
                        </a:spcAft>
                      </a:pPr>
                      <a:r>
                        <a:rPr lang="en-IN" sz="1800" kern="100">
                          <a:effectLst/>
                        </a:rPr>
                        <a:t>Communication</a:t>
                      </a:r>
                      <a:endParaRPr lang="en-IN" sz="18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US" sz="1800" kern="100" dirty="0">
                          <a:effectLst/>
                        </a:rPr>
                        <a:t>1,13</a:t>
                      </a:r>
                      <a:endParaRPr lang="en-IN" sz="18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extLst>
                  <a:ext uri="{0D108BD9-81ED-4DB2-BD59-A6C34878D82A}">
                    <a16:rowId xmlns:a16="http://schemas.microsoft.com/office/drawing/2014/main" val="1159847330"/>
                  </a:ext>
                </a:extLst>
              </a:tr>
              <a:tr h="529719">
                <a:tc>
                  <a:txBody>
                    <a:bodyPr/>
                    <a:lstStyle/>
                    <a:p>
                      <a:pPr marR="516255" algn="ctr">
                        <a:lnSpc>
                          <a:spcPct val="115000"/>
                        </a:lnSpc>
                        <a:spcBef>
                          <a:spcPts val="5"/>
                        </a:spcBef>
                        <a:spcAft>
                          <a:spcPts val="0"/>
                        </a:spcAft>
                      </a:pPr>
                      <a:r>
                        <a:rPr lang="en-IN" sz="1800" kern="100">
                          <a:effectLst/>
                        </a:rPr>
                        <a:t>Financial Aspects</a:t>
                      </a:r>
                      <a:endParaRPr lang="en-IN" sz="18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US" sz="1800" kern="100" dirty="0">
                          <a:effectLst/>
                        </a:rPr>
                        <a:t>5,7</a:t>
                      </a:r>
                      <a:endParaRPr lang="en-IN" sz="18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extLst>
                  <a:ext uri="{0D108BD9-81ED-4DB2-BD59-A6C34878D82A}">
                    <a16:rowId xmlns:a16="http://schemas.microsoft.com/office/drawing/2014/main" val="3808064329"/>
                  </a:ext>
                </a:extLst>
              </a:tr>
              <a:tr h="529719">
                <a:tc>
                  <a:txBody>
                    <a:bodyPr/>
                    <a:lstStyle/>
                    <a:p>
                      <a:pPr marR="516255" algn="ctr">
                        <a:lnSpc>
                          <a:spcPct val="115000"/>
                        </a:lnSpc>
                        <a:spcBef>
                          <a:spcPts val="5"/>
                        </a:spcBef>
                        <a:spcAft>
                          <a:spcPts val="0"/>
                        </a:spcAft>
                      </a:pPr>
                      <a:r>
                        <a:rPr lang="en-IN" sz="1800" kern="100">
                          <a:effectLst/>
                        </a:rPr>
                        <a:t>Time Spent with Doctor</a:t>
                      </a:r>
                      <a:endParaRPr lang="en-IN" sz="18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US" sz="1800" kern="100" dirty="0">
                          <a:effectLst/>
                        </a:rPr>
                        <a:t>12,15</a:t>
                      </a:r>
                      <a:endParaRPr lang="en-IN" sz="18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extLst>
                  <a:ext uri="{0D108BD9-81ED-4DB2-BD59-A6C34878D82A}">
                    <a16:rowId xmlns:a16="http://schemas.microsoft.com/office/drawing/2014/main" val="3668485550"/>
                  </a:ext>
                </a:extLst>
              </a:tr>
              <a:tr h="529719">
                <a:tc>
                  <a:txBody>
                    <a:bodyPr/>
                    <a:lstStyle/>
                    <a:p>
                      <a:pPr marR="516255" algn="ctr">
                        <a:lnSpc>
                          <a:spcPct val="115000"/>
                        </a:lnSpc>
                        <a:spcBef>
                          <a:spcPts val="5"/>
                        </a:spcBef>
                        <a:spcAft>
                          <a:spcPts val="0"/>
                        </a:spcAft>
                      </a:pPr>
                      <a:r>
                        <a:rPr lang="en-US" sz="1800" kern="100">
                          <a:effectLst/>
                        </a:rPr>
                        <a:t>Accessibility</a:t>
                      </a:r>
                      <a:endParaRPr lang="en-IN" sz="1800" kern="10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tc>
                  <a:txBody>
                    <a:bodyPr/>
                    <a:lstStyle/>
                    <a:p>
                      <a:pPr marR="516255" algn="ctr">
                        <a:lnSpc>
                          <a:spcPct val="115000"/>
                        </a:lnSpc>
                        <a:spcBef>
                          <a:spcPts val="5"/>
                        </a:spcBef>
                        <a:spcAft>
                          <a:spcPts val="0"/>
                        </a:spcAft>
                      </a:pPr>
                      <a:r>
                        <a:rPr lang="en-US" sz="1800" kern="100" dirty="0">
                          <a:effectLst/>
                        </a:rPr>
                        <a:t>8,9,16,18</a:t>
                      </a:r>
                      <a:endParaRPr lang="en-IN" sz="1800" kern="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58130" marR="58130" marT="0" marB="0"/>
                </a:tc>
                <a:extLst>
                  <a:ext uri="{0D108BD9-81ED-4DB2-BD59-A6C34878D82A}">
                    <a16:rowId xmlns:a16="http://schemas.microsoft.com/office/drawing/2014/main" val="945311103"/>
                  </a:ext>
                </a:extLst>
              </a:tr>
            </a:tbl>
          </a:graphicData>
        </a:graphic>
      </p:graphicFrame>
      <p:sp>
        <p:nvSpPr>
          <p:cNvPr id="2" name="TextBox 1">
            <a:extLst>
              <a:ext uri="{FF2B5EF4-FFF2-40B4-BE49-F238E27FC236}">
                <a16:creationId xmlns:a16="http://schemas.microsoft.com/office/drawing/2014/main" id="{AB00C81C-5590-924E-DFBE-CB77827C0202}"/>
              </a:ext>
            </a:extLst>
          </p:cNvPr>
          <p:cNvSpPr txBox="1"/>
          <p:nvPr/>
        </p:nvSpPr>
        <p:spPr>
          <a:xfrm>
            <a:off x="1015493" y="6358855"/>
            <a:ext cx="9502815"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dirty="0"/>
              <a:t>Scale of Assessment – Strongly Agree, Agree, Neutral, Agree, Strongly Disagree</a:t>
            </a:r>
          </a:p>
        </p:txBody>
      </p:sp>
      <p:sp>
        <p:nvSpPr>
          <p:cNvPr id="3" name="Title 1">
            <a:extLst>
              <a:ext uri="{FF2B5EF4-FFF2-40B4-BE49-F238E27FC236}">
                <a16:creationId xmlns:a16="http://schemas.microsoft.com/office/drawing/2014/main" id="{CE6F56D2-B04F-866B-A6AC-189B045A9982}"/>
              </a:ext>
            </a:extLst>
          </p:cNvPr>
          <p:cNvSpPr>
            <a:spLocks noGrp="1"/>
          </p:cNvSpPr>
          <p:nvPr>
            <p:ph type="title"/>
          </p:nvPr>
        </p:nvSpPr>
        <p:spPr>
          <a:xfrm>
            <a:off x="0" y="6906"/>
            <a:ext cx="12192000" cy="1039470"/>
          </a:xfrm>
          <a:solidFill>
            <a:srgbClr val="C00000"/>
          </a:solidFill>
        </p:spPr>
        <p:txBody>
          <a:bodyPr>
            <a:normAutofit/>
          </a:bodyPr>
          <a:lstStyle/>
          <a:p>
            <a:pPr algn="ctr"/>
            <a:r>
              <a:rPr lang="en-US" sz="3200" b="1" u="sng" dirty="0">
                <a:solidFill>
                  <a:srgbClr val="FFFF00"/>
                </a:solidFill>
                <a:latin typeface="Times New Roman" panose="02020603050405020304" pitchFamily="18" charset="0"/>
                <a:cs typeface="Times New Roman" panose="02020603050405020304" pitchFamily="18" charset="0"/>
              </a:rPr>
              <a:t>METHODOLOGY - CONDUCT OF STUDY </a:t>
            </a:r>
            <a:endParaRPr lang="en-IN" sz="3200" b="1" u="sng" dirty="0">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3B688B3-EEEC-F971-7A00-3B2DB2BE3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pic>
        <p:nvPicPr>
          <p:cNvPr id="5" name="Picture 4" descr="2.png">
            <a:extLst>
              <a:ext uri="{FF2B5EF4-FFF2-40B4-BE49-F238E27FC236}">
                <a16:creationId xmlns:a16="http://schemas.microsoft.com/office/drawing/2014/main" id="{779F61E6-BD93-FDE9-7BB4-EC40B61A366F}"/>
              </a:ext>
            </a:extLst>
          </p:cNvPr>
          <p:cNvPicPr>
            <a:picLocks noChangeAspect="1"/>
          </p:cNvPicPr>
          <p:nvPr/>
        </p:nvPicPr>
        <p:blipFill>
          <a:blip r:embed="rId3" cstate="print"/>
          <a:stretch>
            <a:fillRect/>
          </a:stretch>
        </p:blipFill>
        <p:spPr bwMode="auto">
          <a:xfrm>
            <a:off x="11167123" y="9427"/>
            <a:ext cx="949444" cy="896696"/>
          </a:xfrm>
          <a:prstGeom prst="rect">
            <a:avLst/>
          </a:prstGeom>
          <a:noFill/>
          <a:ln w="9525">
            <a:noFill/>
            <a:miter lim="800000"/>
            <a:headEnd/>
            <a:tailEnd/>
          </a:ln>
        </p:spPr>
      </p:pic>
    </p:spTree>
    <p:extLst>
      <p:ext uri="{BB962C8B-B14F-4D97-AF65-F5344CB8AC3E}">
        <p14:creationId xmlns:p14="http://schemas.microsoft.com/office/powerpoint/2010/main" val="95916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10E6-C9F5-A61D-5E8C-63B5F0EFD73F}"/>
              </a:ext>
            </a:extLst>
          </p:cNvPr>
          <p:cNvSpPr>
            <a:spLocks noGrp="1"/>
          </p:cNvSpPr>
          <p:nvPr>
            <p:ph type="title"/>
          </p:nvPr>
        </p:nvSpPr>
        <p:spPr>
          <a:xfrm>
            <a:off x="0" y="18255"/>
            <a:ext cx="12192000" cy="1325563"/>
          </a:xfrm>
          <a:solidFill>
            <a:srgbClr val="C00000"/>
          </a:solidFill>
        </p:spPr>
        <p:txBody>
          <a:bodyPr/>
          <a:lstStyle/>
          <a:p>
            <a:pPr algn="ctr"/>
            <a:r>
              <a:rPr lang="en-IN" b="1" u="sng" dirty="0">
                <a:solidFill>
                  <a:srgbClr val="FFFF00"/>
                </a:solidFill>
                <a:latin typeface="Times New Roman" panose="02020603050405020304" pitchFamily="18" charset="0"/>
                <a:cs typeface="Times New Roman" panose="02020603050405020304" pitchFamily="18" charset="0"/>
              </a:rPr>
              <a:t>QUESTIONNAIRE</a:t>
            </a:r>
          </a:p>
        </p:txBody>
      </p:sp>
      <p:sp>
        <p:nvSpPr>
          <p:cNvPr id="3" name="Content Placeholder 2">
            <a:extLst>
              <a:ext uri="{FF2B5EF4-FFF2-40B4-BE49-F238E27FC236}">
                <a16:creationId xmlns:a16="http://schemas.microsoft.com/office/drawing/2014/main" id="{37801543-08A1-EFEF-5FD2-889A19506948}"/>
              </a:ext>
            </a:extLst>
          </p:cNvPr>
          <p:cNvSpPr>
            <a:spLocks noGrp="1"/>
          </p:cNvSpPr>
          <p:nvPr>
            <p:ph idx="1"/>
          </p:nvPr>
        </p:nvSpPr>
        <p:spPr>
          <a:xfrm>
            <a:off x="184558" y="1343817"/>
            <a:ext cx="11778143" cy="4964703"/>
          </a:xfrm>
        </p:spPr>
        <p:txBody>
          <a:bodyPr>
            <a:noAutofit/>
          </a:bodyPr>
          <a:lstStyle/>
          <a:p>
            <a:pPr marL="0" indent="0" algn="ctr">
              <a:buNone/>
            </a:pPr>
            <a:r>
              <a:rPr lang="en-US" sz="1400" b="1" u="none" strike="noStrike" dirty="0">
                <a:solidFill>
                  <a:srgbClr val="202124"/>
                </a:solidFill>
                <a:effectLst/>
                <a:latin typeface="Arial" panose="020B0604020202020204" pitchFamily="34"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202124"/>
                </a:solidFill>
                <a:effectLst/>
                <a:latin typeface="Arial" panose="020B0604020202020204" pitchFamily="34" charset="0"/>
                <a:ea typeface="Times New Roman" panose="02020603050405020304" pitchFamily="18" charset="0"/>
              </a:rPr>
              <a:t>Your Age (in years)</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202124"/>
                </a:solidFill>
                <a:effectLst/>
                <a:latin typeface="Arial" panose="020B0604020202020204" pitchFamily="34" charset="0"/>
                <a:ea typeface="Times New Roman" panose="02020603050405020304" pitchFamily="18" charset="0"/>
              </a:rPr>
              <a:t>(a) 30 to 40 (b) 41 to 50 (c) 51 to 60 (d) 61 to 70 (e) 71 to 80 (f) Above 80</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202124"/>
                </a:solidFill>
                <a:effectLst/>
                <a:latin typeface="Arial" panose="020B0604020202020204" pitchFamily="34"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202124"/>
                </a:solidFill>
                <a:effectLst/>
                <a:latin typeface="Arial" panose="020B0604020202020204" pitchFamily="34" charset="0"/>
                <a:ea typeface="Times New Roman" panose="02020603050405020304" pitchFamily="18" charset="0"/>
              </a:rPr>
              <a:t>1.   Doctors are good about explaining the reasons for the medical tests?   </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202124"/>
                </a:solidFill>
                <a:effectLst/>
                <a:latin typeface="Arial" panose="020B0604020202020204" pitchFamily="34"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202124"/>
                </a:solidFill>
                <a:effectLst/>
                <a:latin typeface="Arial" panose="020B0604020202020204" pitchFamily="34" charset="0"/>
                <a:ea typeface="Times New Roman" panose="02020603050405020304" pitchFamily="18" charset="0"/>
              </a:rPr>
              <a:t>2.  I think that my doctor's clinic has everything needed to provide me medical care ? </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202124"/>
                </a:solidFill>
                <a:effectLst/>
                <a:latin typeface="Arial" panose="020B0604020202020204" pitchFamily="34"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202124"/>
                </a:solidFill>
                <a:effectLst/>
                <a:latin typeface="Arial" panose="020B0604020202020204" pitchFamily="34" charset="0"/>
                <a:ea typeface="Times New Roman" panose="02020603050405020304" pitchFamily="18" charset="0"/>
              </a:rPr>
              <a:t>3.  The medical care I have been receiving is just about perfect ?</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Arial" panose="020B0604020202020204" pitchFamily="34"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FF0000"/>
                </a:solidFill>
                <a:effectLst/>
                <a:latin typeface="Arial" panose="020B0604020202020204" pitchFamily="34" charset="0"/>
                <a:ea typeface="Times New Roman" panose="02020603050405020304" pitchFamily="18" charset="0"/>
              </a:rPr>
              <a:t>4.  Sometimes doctors make me wonder if their diagnosis is correct ?</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Arial" panose="020B0604020202020204" pitchFamily="34" charset="0"/>
                <a:ea typeface="Times New Roman" panose="02020603050405020304" pitchFamily="18" charset="0"/>
              </a:rPr>
              <a:t> </a:t>
            </a:r>
            <a:endParaRPr lang="en-IN" sz="1800" dirty="0">
              <a:effectLst/>
              <a:latin typeface="Times New Roman" panose="02020603050405020304" pitchFamily="18" charset="0"/>
              <a:ea typeface="Times New Roman" panose="02020603050405020304" pitchFamily="18" charset="0"/>
            </a:endParaRPr>
          </a:p>
          <a:p>
            <a:pPr marL="0" indent="0">
              <a:buNone/>
            </a:pPr>
            <a:r>
              <a:rPr lang="en-US" sz="1800" b="1" dirty="0">
                <a:solidFill>
                  <a:srgbClr val="202124"/>
                </a:solidFill>
                <a:effectLst/>
                <a:latin typeface="Arial" panose="020B0604020202020204" pitchFamily="34" charset="0"/>
                <a:ea typeface="Times New Roman" panose="02020603050405020304" pitchFamily="18" charset="0"/>
              </a:rPr>
              <a:t>5.  I feel confident that I can get the medical care I need without being set back financially</a:t>
            </a:r>
            <a:endParaRPr lang="en-IN" sz="1800" dirty="0">
              <a:effectLst/>
              <a:latin typeface="Times New Roman" panose="02020603050405020304" pitchFamily="18" charset="0"/>
              <a:ea typeface="Times New Roman" panose="02020603050405020304" pitchFamily="18" charset="0"/>
            </a:endParaRPr>
          </a:p>
          <a:p>
            <a:pPr marL="0" indent="0">
              <a:buNone/>
            </a:pPr>
            <a:endParaRPr lang="en-IN" sz="1800" dirty="0">
              <a:latin typeface="Times New Roman" panose="02020603050405020304" pitchFamily="18" charset="0"/>
              <a:ea typeface="Times New Roman" panose="02020603050405020304" pitchFamily="18" charset="0"/>
            </a:endParaRPr>
          </a:p>
          <a:p>
            <a:pPr marL="0" indent="0">
              <a:buNone/>
            </a:pPr>
            <a:r>
              <a:rPr lang="en-US" sz="1800" b="1" dirty="0">
                <a:solidFill>
                  <a:srgbClr val="202124"/>
                </a:solidFill>
                <a:effectLst/>
                <a:latin typeface="Arial" panose="020B0604020202020204" pitchFamily="34" charset="0"/>
                <a:ea typeface="Times New Roman" panose="02020603050405020304" pitchFamily="18" charset="0"/>
              </a:rPr>
              <a:t>6.     When I go for medical care, they are careful to check everything when treating and examining me  </a:t>
            </a:r>
            <a:endParaRPr lang="en-IN" sz="1800" dirty="0">
              <a:effectLst/>
              <a:latin typeface="Times New Roman" panose="02020603050405020304" pitchFamily="18" charset="0"/>
              <a:ea typeface="Times New Roman" panose="02020603050405020304" pitchFamily="18" charset="0"/>
            </a:endParaRPr>
          </a:p>
          <a:p>
            <a:endParaRPr lang="en-IN" sz="1800" dirty="0">
              <a:effectLst/>
              <a:latin typeface="Times New Roman" panose="02020603050405020304" pitchFamily="18" charset="0"/>
              <a:ea typeface="Times New Roman" panose="02020603050405020304" pitchFamily="18" charset="0"/>
            </a:endParaRPr>
          </a:p>
          <a:p>
            <a:pPr marL="0" indent="0">
              <a:buNone/>
            </a:pPr>
            <a:r>
              <a:rPr lang="en-US" sz="1400" dirty="0">
                <a:solidFill>
                  <a:srgbClr val="000000"/>
                </a:solidFill>
                <a:effectLst/>
                <a:latin typeface="Arial" panose="020B0604020202020204" pitchFamily="34"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endParaRPr lang="en-IN" sz="1400" dirty="0">
              <a:effectLst/>
              <a:latin typeface="Times New Roman" panose="02020603050405020304" pitchFamily="18" charset="0"/>
              <a:ea typeface="Times New Roman" panose="02020603050405020304" pitchFamily="18" charset="0"/>
            </a:endParaRPr>
          </a:p>
          <a:p>
            <a:r>
              <a:rPr lang="en-US" sz="1400" dirty="0">
                <a:solidFill>
                  <a:srgbClr val="5F6368"/>
                </a:solidFill>
                <a:effectLst/>
                <a:latin typeface="Arial" panose="020B0604020202020204" pitchFamily="34" charset="0"/>
                <a:ea typeface="Times New Roman" panose="02020603050405020304" pitchFamily="18" charset="0"/>
              </a:rPr>
              <a:t> </a:t>
            </a:r>
            <a:endParaRPr lang="en-IN" sz="1400" dirty="0">
              <a:effectLst/>
              <a:latin typeface="Times New Roman" panose="02020603050405020304" pitchFamily="18" charset="0"/>
              <a:ea typeface="Times New Roman" panose="02020603050405020304" pitchFamily="18" charset="0"/>
            </a:endParaRPr>
          </a:p>
          <a:p>
            <a:r>
              <a:rPr lang="en-US" sz="1400" dirty="0">
                <a:solidFill>
                  <a:srgbClr val="000000"/>
                </a:solidFill>
                <a:effectLst/>
                <a:latin typeface="Arial" panose="020B0604020202020204" pitchFamily="34" charset="0"/>
                <a:ea typeface="Times New Roman" panose="02020603050405020304" pitchFamily="18" charset="0"/>
              </a:rPr>
              <a:t>.</a:t>
            </a:r>
            <a:endParaRPr lang="en-IN" sz="1400" dirty="0">
              <a:effectLst/>
              <a:latin typeface="Times New Roman" panose="02020603050405020304" pitchFamily="18" charset="0"/>
              <a:ea typeface="Times New Roman" panose="02020603050405020304" pitchFamily="18" charset="0"/>
            </a:endParaRPr>
          </a:p>
          <a:p>
            <a:endParaRPr lang="en-IN" sz="1400" dirty="0"/>
          </a:p>
        </p:txBody>
      </p:sp>
      <p:pic>
        <p:nvPicPr>
          <p:cNvPr id="4" name="Picture 4" descr="2.png">
            <a:extLst>
              <a:ext uri="{FF2B5EF4-FFF2-40B4-BE49-F238E27FC236}">
                <a16:creationId xmlns:a16="http://schemas.microsoft.com/office/drawing/2014/main" id="{8A3FE93B-A51D-4833-B9CE-2E32E117945F}"/>
              </a:ext>
            </a:extLst>
          </p:cNvPr>
          <p:cNvPicPr>
            <a:picLocks noChangeAspect="1"/>
          </p:cNvPicPr>
          <p:nvPr/>
        </p:nvPicPr>
        <p:blipFill>
          <a:blip r:embed="rId2" cstate="print"/>
          <a:stretch>
            <a:fillRect/>
          </a:stretch>
        </p:blipFill>
        <p:spPr bwMode="auto">
          <a:xfrm>
            <a:off x="11167123" y="9427"/>
            <a:ext cx="949444" cy="896696"/>
          </a:xfrm>
          <a:prstGeom prst="rect">
            <a:avLst/>
          </a:prstGeom>
          <a:noFill/>
          <a:ln w="9525">
            <a:noFill/>
            <a:miter lim="800000"/>
            <a:headEnd/>
            <a:tailEnd/>
          </a:ln>
        </p:spPr>
      </p:pic>
      <p:pic>
        <p:nvPicPr>
          <p:cNvPr id="5" name="Picture 4">
            <a:extLst>
              <a:ext uri="{FF2B5EF4-FFF2-40B4-BE49-F238E27FC236}">
                <a16:creationId xmlns:a16="http://schemas.microsoft.com/office/drawing/2014/main" id="{69BE0640-00B1-18DE-B233-5F9A6E6D2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4"/>
            <a:ext cx="1857080" cy="874126"/>
          </a:xfrm>
          <a:prstGeom prst="rect">
            <a:avLst/>
          </a:prstGeom>
        </p:spPr>
      </p:pic>
    </p:spTree>
    <p:extLst>
      <p:ext uri="{BB962C8B-B14F-4D97-AF65-F5344CB8AC3E}">
        <p14:creationId xmlns:p14="http://schemas.microsoft.com/office/powerpoint/2010/main" val="4235812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2466</TotalTime>
  <Words>3283</Words>
  <Application>Microsoft Office PowerPoint</Application>
  <PresentationFormat>Widescreen</PresentationFormat>
  <Paragraphs>695</Paragraphs>
  <Slides>39</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Arial</vt:lpstr>
      <vt:lpstr>Calibri</vt:lpstr>
      <vt:lpstr>Calibri Light</vt:lpstr>
      <vt:lpstr>Cambria</vt:lpstr>
      <vt:lpstr>Courier New</vt:lpstr>
      <vt:lpstr>Google Sans</vt:lpstr>
      <vt:lpstr>Helvetica Neue</vt:lpstr>
      <vt:lpstr>interfaceregular</vt:lpstr>
      <vt:lpstr>PT Serif script=all rev=5</vt:lpstr>
      <vt:lpstr>Times New Roman</vt:lpstr>
      <vt:lpstr>Wingdings</vt:lpstr>
      <vt:lpstr>Office Theme</vt:lpstr>
      <vt:lpstr>Custom Design</vt:lpstr>
      <vt:lpstr> PATIENT SATISFACTION : EX-SERVICEMEN CONTRIBUTORY  HEALTH SCHEME (ECHS) </vt:lpstr>
      <vt:lpstr>PREVIEW</vt:lpstr>
      <vt:lpstr>Mentors Approval</vt:lpstr>
      <vt:lpstr>Introduction</vt:lpstr>
      <vt:lpstr>Research Questions / Objectives </vt:lpstr>
      <vt:lpstr>METHODOLOGY - CONDUCT OF STUDY </vt:lpstr>
      <vt:lpstr>                  Aspects related to patient satisfaction</vt:lpstr>
      <vt:lpstr>METHODOLOGY - CONDUCT OF STUDY </vt:lpstr>
      <vt:lpstr>QUESTIONNAIRE</vt:lpstr>
      <vt:lpstr>QUESTIONNAIRE</vt:lpstr>
      <vt:lpstr>QUESTIONNAIRE</vt:lpstr>
      <vt:lpstr>Scoring System: Questionnaire  </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UNIVARIATE STATISTICS FOR SUBSCALES OF QUESTIONNAIRE </vt:lpstr>
      <vt:lpstr>PowerPoint Presentation</vt:lpstr>
      <vt:lpstr>PowerPoint Presentation</vt:lpstr>
      <vt:lpstr>LIMITATIONS OF STUDY </vt:lpstr>
      <vt:lpstr>RESULTS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Jitender Mann</dc:creator>
  <cp:lastModifiedBy>Aditya Chopra</cp:lastModifiedBy>
  <cp:revision>145</cp:revision>
  <dcterms:created xsi:type="dcterms:W3CDTF">2022-06-20T12:51:09Z</dcterms:created>
  <dcterms:modified xsi:type="dcterms:W3CDTF">2023-06-17T13:10:24Z</dcterms:modified>
</cp:coreProperties>
</file>