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7" r:id="rId4"/>
    <p:sldId id="259" r:id="rId5"/>
    <p:sldId id="315" r:id="rId6"/>
    <p:sldId id="266" r:id="rId7"/>
    <p:sldId id="309" r:id="rId8"/>
    <p:sldId id="304" r:id="rId9"/>
    <p:sldId id="349" r:id="rId10"/>
    <p:sldId id="348" r:id="rId11"/>
    <p:sldId id="350" r:id="rId12"/>
    <p:sldId id="311" r:id="rId13"/>
    <p:sldId id="316" r:id="rId14"/>
    <p:sldId id="317" r:id="rId15"/>
    <p:sldId id="318" r:id="rId16"/>
    <p:sldId id="336" r:id="rId17"/>
    <p:sldId id="319" r:id="rId18"/>
    <p:sldId id="320" r:id="rId19"/>
    <p:sldId id="337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22" r:id="rId28"/>
    <p:sldId id="323" r:id="rId29"/>
    <p:sldId id="324" r:id="rId30"/>
    <p:sldId id="326" r:id="rId31"/>
    <p:sldId id="321" r:id="rId32"/>
    <p:sldId id="327" r:id="rId33"/>
    <p:sldId id="338" r:id="rId34"/>
    <p:sldId id="328" r:id="rId35"/>
    <p:sldId id="339" r:id="rId36"/>
    <p:sldId id="340" r:id="rId37"/>
    <p:sldId id="333" r:id="rId38"/>
    <p:sldId id="335" r:id="rId39"/>
    <p:sldId id="308" r:id="rId40"/>
    <p:sldId id="30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577A94"/>
    <a:srgbClr val="89ACCC"/>
    <a:srgbClr val="959595"/>
    <a:srgbClr val="577B95"/>
    <a:srgbClr val="87AACB"/>
    <a:srgbClr val="6F9BBC"/>
    <a:srgbClr val="5E839F"/>
    <a:srgbClr val="89A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874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hi\Desktop\my%20analys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18298635085703E-2"/>
          <c:y val="5.4823671730901032E-2"/>
          <c:w val="0.74331315946424381"/>
          <c:h val="0.729477252843394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TELE!$H$8</c:f>
              <c:strCache>
                <c:ptCount val="1"/>
                <c:pt idx="0">
                  <c:v>1-3 times</c:v>
                </c:pt>
              </c:strCache>
            </c:strRef>
          </c:tx>
          <c:spPr>
            <a:solidFill>
              <a:srgbClr val="A8D7DC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9741702541313708E-2"/>
                  <c:y val="7.39697549235624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2-4545-A332-F32C2210FE35}"/>
                </c:ext>
              </c:extLst>
            </c:dLbl>
            <c:dLbl>
              <c:idx val="1"/>
              <c:layout>
                <c:manualLayout>
                  <c:x val="4.7222222222222221E-2"/>
                  <c:y val="3.70370370370369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2-4545-A332-F32C2210FE35}"/>
                </c:ext>
              </c:extLst>
            </c:dLbl>
            <c:dLbl>
              <c:idx val="2"/>
              <c:layout>
                <c:manualLayout>
                  <c:x val="4.9999999999999954E-2"/>
                  <c:y val="7.86340872532610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02-4545-A332-F32C2210FE35}"/>
                </c:ext>
              </c:extLst>
            </c:dLbl>
            <c:dLbl>
              <c:idx val="3"/>
              <c:layout>
                <c:manualLayout>
                  <c:x val="4.9741702541313708E-2"/>
                  <c:y val="9.15500040883450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02-4545-A332-F32C2210FE35}"/>
                </c:ext>
              </c:extLst>
            </c:dLbl>
            <c:dLbl>
              <c:idx val="4"/>
              <c:layout>
                <c:manualLayout>
                  <c:x val="5.2777788799174628E-2"/>
                  <c:y val="1.37845998884207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02-4545-A332-F32C2210FE35}"/>
                </c:ext>
              </c:extLst>
            </c:dLbl>
            <c:dLbl>
              <c:idx val="5"/>
              <c:layout>
                <c:manualLayout>
                  <c:x val="5.3036086257861013E-2"/>
                  <c:y val="4.14927310657122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02-4545-A332-F32C2210FE35}"/>
                </c:ext>
              </c:extLst>
            </c:dLbl>
            <c:dLbl>
              <c:idx val="6"/>
              <c:layout>
                <c:manualLayout>
                  <c:x val="6.2462497909719555E-2"/>
                  <c:y val="3.11387464080106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02-4545-A332-F32C2210F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TELE!$G$9:$G$15</c:f>
              <c:strCache>
                <c:ptCount val="7"/>
                <c:pt idx="0">
                  <c:v>Chennai</c:v>
                </c:pt>
                <c:pt idx="1">
                  <c:v>Delhi</c:v>
                </c:pt>
                <c:pt idx="2">
                  <c:v>Hyderabad</c:v>
                </c:pt>
                <c:pt idx="3">
                  <c:v>Kolkata</c:v>
                </c:pt>
                <c:pt idx="4">
                  <c:v>Mumbai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TELE!$H$9:$H$15</c:f>
              <c:numCache>
                <c:formatCode>0%</c:formatCode>
                <c:ptCount val="7"/>
                <c:pt idx="0">
                  <c:v>0.48484848484848486</c:v>
                </c:pt>
                <c:pt idx="1">
                  <c:v>0.37142857142857144</c:v>
                </c:pt>
                <c:pt idx="2">
                  <c:v>0.5</c:v>
                </c:pt>
                <c:pt idx="3">
                  <c:v>0.26470588235294118</c:v>
                </c:pt>
                <c:pt idx="4">
                  <c:v>0.26666666666666666</c:v>
                </c:pt>
                <c:pt idx="5">
                  <c:v>0.35294117647058826</c:v>
                </c:pt>
                <c:pt idx="6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02-4545-A332-F32C2210FE35}"/>
            </c:ext>
          </c:extLst>
        </c:ser>
        <c:ser>
          <c:idx val="1"/>
          <c:order val="1"/>
          <c:tx>
            <c:strRef>
              <c:f>TELE!$I$8</c:f>
              <c:strCache>
                <c:ptCount val="1"/>
                <c:pt idx="0">
                  <c:v>4-6 times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72222222222222E-2"/>
                  <c:y val="1.38888888888888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02-4545-A332-F32C2210FE35}"/>
                </c:ext>
              </c:extLst>
            </c:dLbl>
            <c:dLbl>
              <c:idx val="1"/>
              <c:layout>
                <c:manualLayout>
                  <c:x val="4.497162238700575E-2"/>
                  <c:y val="-4.62963132196901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02-4545-A332-F32C2210FE35}"/>
                </c:ext>
              </c:extLst>
            </c:dLbl>
            <c:dLbl>
              <c:idx val="2"/>
              <c:layout>
                <c:manualLayout>
                  <c:x val="4.773880611819787E-2"/>
                  <c:y val="9.29393180928481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02-4545-A332-F32C2210FE35}"/>
                </c:ext>
              </c:extLst>
            </c:dLbl>
            <c:dLbl>
              <c:idx val="3"/>
              <c:layout>
                <c:manualLayout>
                  <c:x val="4.722221120082528E-2"/>
                  <c:y val="9.15500040883450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02-4545-A332-F32C2210FE35}"/>
                </c:ext>
              </c:extLst>
            </c:dLbl>
            <c:dLbl>
              <c:idx val="4"/>
              <c:layout>
                <c:manualLayout>
                  <c:x val="4.4963723518326996E-2"/>
                  <c:y val="1.38888888888888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02-4545-A332-F32C2210FE35}"/>
                </c:ext>
              </c:extLst>
            </c:dLbl>
            <c:dLbl>
              <c:idx val="5"/>
              <c:layout>
                <c:manualLayout>
                  <c:x val="5.5555555555555552E-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02-4545-A332-F32C2210FE35}"/>
                </c:ext>
              </c:extLst>
            </c:dLbl>
            <c:dLbl>
              <c:idx val="6"/>
              <c:layout>
                <c:manualLayout>
                  <c:x val="5.3093123223261623E-2"/>
                  <c:y val="5.18979106800169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02-4545-A332-F32C2210F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TELE!$G$9:$G$15</c:f>
              <c:strCache>
                <c:ptCount val="7"/>
                <c:pt idx="0">
                  <c:v>Chennai</c:v>
                </c:pt>
                <c:pt idx="1">
                  <c:v>Delhi</c:v>
                </c:pt>
                <c:pt idx="2">
                  <c:v>Hyderabad</c:v>
                </c:pt>
                <c:pt idx="3">
                  <c:v>Kolkata</c:v>
                </c:pt>
                <c:pt idx="4">
                  <c:v>Mumbai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TELE!$I$9:$I$15</c:f>
              <c:numCache>
                <c:formatCode>0%</c:formatCode>
                <c:ptCount val="7"/>
                <c:pt idx="0">
                  <c:v>0.18181818181818182</c:v>
                </c:pt>
                <c:pt idx="1">
                  <c:v>5.7142857142857141E-2</c:v>
                </c:pt>
                <c:pt idx="2">
                  <c:v>5.8823529411764705E-2</c:v>
                </c:pt>
                <c:pt idx="3">
                  <c:v>0.11764705882352941</c:v>
                </c:pt>
                <c:pt idx="4">
                  <c:v>3.3333333333333333E-2</c:v>
                </c:pt>
                <c:pt idx="5">
                  <c:v>0.11764705882352941</c:v>
                </c:pt>
                <c:pt idx="6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702-4545-A332-F32C2210FE35}"/>
            </c:ext>
          </c:extLst>
        </c:ser>
        <c:ser>
          <c:idx val="2"/>
          <c:order val="2"/>
          <c:tx>
            <c:strRef>
              <c:f>TELE!$J$8</c:f>
              <c:strCache>
                <c:ptCount val="1"/>
                <c:pt idx="0">
                  <c:v>More than 6 times</c:v>
                </c:pt>
              </c:strCache>
            </c:strRef>
          </c:tx>
          <c:spPr>
            <a:solidFill>
              <a:srgbClr val="00808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02-4545-A332-F32C2210FE35}"/>
                </c:ext>
              </c:extLst>
            </c:dLbl>
            <c:dLbl>
              <c:idx val="1"/>
              <c:layout>
                <c:manualLayout>
                  <c:x val="4.7706957653886349E-2"/>
                  <c:y val="-3.89490671562140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02-4545-A332-F32C2210FE3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02-4545-A332-F32C2210FE35}"/>
                </c:ext>
              </c:extLst>
            </c:dLbl>
            <c:dLbl>
              <c:idx val="3"/>
              <c:layout>
                <c:manualLayout>
                  <c:x val="4.2441474631060044E-2"/>
                  <c:y val="-5.840413269009093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02-4545-A332-F32C2210FE35}"/>
                </c:ext>
              </c:extLst>
            </c:dLbl>
            <c:dLbl>
              <c:idx val="4"/>
              <c:layout>
                <c:manualLayout>
                  <c:x val="4.5477518999715999E-2"/>
                  <c:y val="-9.25928276369264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02-4545-A332-F32C2210FE3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02-4545-A332-F32C2210FE35}"/>
                </c:ext>
              </c:extLst>
            </c:dLbl>
            <c:dLbl>
              <c:idx val="6"/>
              <c:layout>
                <c:manualLayout>
                  <c:x val="4.6846818447757579E-2"/>
                  <c:y val="-1.34707512100463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702-4545-A332-F32C2210F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TELE!$G$9:$G$15</c:f>
              <c:strCache>
                <c:ptCount val="7"/>
                <c:pt idx="0">
                  <c:v>Chennai</c:v>
                </c:pt>
                <c:pt idx="1">
                  <c:v>Delhi</c:v>
                </c:pt>
                <c:pt idx="2">
                  <c:v>Hyderabad</c:v>
                </c:pt>
                <c:pt idx="3">
                  <c:v>Kolkata</c:v>
                </c:pt>
                <c:pt idx="4">
                  <c:v>Mumbai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TELE!$J$9:$J$15</c:f>
              <c:numCache>
                <c:formatCode>0%</c:formatCode>
                <c:ptCount val="7"/>
                <c:pt idx="0">
                  <c:v>0</c:v>
                </c:pt>
                <c:pt idx="1">
                  <c:v>5.7142857142857141E-2</c:v>
                </c:pt>
                <c:pt idx="2">
                  <c:v>0</c:v>
                </c:pt>
                <c:pt idx="3">
                  <c:v>2.9411764705882353E-2</c:v>
                </c:pt>
                <c:pt idx="4">
                  <c:v>3.3333333333333333E-2</c:v>
                </c:pt>
                <c:pt idx="5">
                  <c:v>0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702-4545-A332-F32C2210FE35}"/>
            </c:ext>
          </c:extLst>
        </c:ser>
        <c:ser>
          <c:idx val="3"/>
          <c:order val="3"/>
          <c:tx>
            <c:strRef>
              <c:f>TELE!$K$8</c:f>
              <c:strCache>
                <c:ptCount val="1"/>
                <c:pt idx="0">
                  <c:v>Never used</c:v>
                </c:pt>
              </c:strCache>
            </c:strRef>
          </c:tx>
          <c:spPr>
            <a:solidFill>
              <a:srgbClr val="E5DEAD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72222222222222E-2"/>
                  <c:y val="4.6296296296296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702-4545-A332-F32C2210FE35}"/>
                </c:ext>
              </c:extLst>
            </c:dLbl>
            <c:dLbl>
              <c:idx val="1"/>
              <c:layout>
                <c:manualLayout>
                  <c:x val="4.9999999999999947E-2"/>
                  <c:y val="-4.16666666666667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702-4545-A332-F32C2210FE35}"/>
                </c:ext>
              </c:extLst>
            </c:dLbl>
            <c:dLbl>
              <c:idx val="2"/>
              <c:layout>
                <c:manualLayout>
                  <c:x val="5.2777777777777778E-2"/>
                  <c:y val="-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702-4545-A332-F32C2210FE35}"/>
                </c:ext>
              </c:extLst>
            </c:dLbl>
            <c:dLbl>
              <c:idx val="3"/>
              <c:layout>
                <c:manualLayout>
                  <c:x val="5.5555555555555552E-2"/>
                  <c:y val="-6.48148148148148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702-4545-A332-F32C2210FE35}"/>
                </c:ext>
              </c:extLst>
            </c:dLbl>
            <c:dLbl>
              <c:idx val="4"/>
              <c:layout>
                <c:manualLayout>
                  <c:x val="5.5555555555555552E-2"/>
                  <c:y val="-8.79629629629630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702-4545-A332-F32C2210FE35}"/>
                </c:ext>
              </c:extLst>
            </c:dLbl>
            <c:dLbl>
              <c:idx val="5"/>
              <c:layout>
                <c:manualLayout>
                  <c:x val="5.8333333333333334E-2"/>
                  <c:y val="-5.09259259259259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702-4545-A332-F32C2210FE35}"/>
                </c:ext>
              </c:extLst>
            </c:dLbl>
            <c:dLbl>
              <c:idx val="6"/>
              <c:layout>
                <c:manualLayout>
                  <c:x val="5.6216248118747605E-2"/>
                  <c:y val="-4.15183285440143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702-4545-A332-F32C2210F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TELE!$G$9:$G$15</c:f>
              <c:strCache>
                <c:ptCount val="7"/>
                <c:pt idx="0">
                  <c:v>Chennai</c:v>
                </c:pt>
                <c:pt idx="1">
                  <c:v>Delhi</c:v>
                </c:pt>
                <c:pt idx="2">
                  <c:v>Hyderabad</c:v>
                </c:pt>
                <c:pt idx="3">
                  <c:v>Kolkata</c:v>
                </c:pt>
                <c:pt idx="4">
                  <c:v>Mumbai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TELE!$K$9:$K$15</c:f>
              <c:numCache>
                <c:formatCode>0%</c:formatCode>
                <c:ptCount val="7"/>
                <c:pt idx="0">
                  <c:v>0.33333333333333331</c:v>
                </c:pt>
                <c:pt idx="1">
                  <c:v>0.51428571428571423</c:v>
                </c:pt>
                <c:pt idx="2">
                  <c:v>0.44117647058823528</c:v>
                </c:pt>
                <c:pt idx="3">
                  <c:v>0.58823529411764708</c:v>
                </c:pt>
                <c:pt idx="4">
                  <c:v>0.66666666666666663</c:v>
                </c:pt>
                <c:pt idx="5">
                  <c:v>0.52941176470588236</c:v>
                </c:pt>
                <c:pt idx="6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0702-4545-A332-F32C2210FE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11152936"/>
        <c:axId val="611151136"/>
      </c:barChart>
      <c:catAx>
        <c:axId val="61115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151136"/>
        <c:crosses val="autoZero"/>
        <c:auto val="1"/>
        <c:lblAlgn val="ctr"/>
        <c:lblOffset val="100"/>
        <c:noMultiLvlLbl val="0"/>
      </c:catAx>
      <c:valAx>
        <c:axId val="611151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1115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3431347231773"/>
          <c:y val="0.24266131288149145"/>
          <c:w val="0.17685236220472442"/>
          <c:h val="0.55265323395184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Integrative!$B$16</c:f>
              <c:strCache>
                <c:ptCount val="1"/>
                <c:pt idx="0">
                  <c:v>Found effective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Integrative!$A$17:$A$23</c:f>
              <c:strCache>
                <c:ptCount val="7"/>
                <c:pt idx="0">
                  <c:v>Hyderabad</c:v>
                </c:pt>
                <c:pt idx="1">
                  <c:v>Mumbai</c:v>
                </c:pt>
                <c:pt idx="2">
                  <c:v>Delhi</c:v>
                </c:pt>
                <c:pt idx="3">
                  <c:v>Kolkata</c:v>
                </c:pt>
                <c:pt idx="4">
                  <c:v>Chennai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Integrative!$B$17:$B$23</c:f>
              <c:numCache>
                <c:formatCode>0%</c:formatCode>
                <c:ptCount val="7"/>
                <c:pt idx="0">
                  <c:v>0.89</c:v>
                </c:pt>
                <c:pt idx="1">
                  <c:v>0.89</c:v>
                </c:pt>
                <c:pt idx="2">
                  <c:v>0.78</c:v>
                </c:pt>
                <c:pt idx="3">
                  <c:v>0.75</c:v>
                </c:pt>
                <c:pt idx="4">
                  <c:v>0.71</c:v>
                </c:pt>
                <c:pt idx="5">
                  <c:v>0.63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D-46A7-B397-AAD1505C5A6B}"/>
            </c:ext>
          </c:extLst>
        </c:ser>
        <c:ser>
          <c:idx val="1"/>
          <c:order val="1"/>
          <c:tx>
            <c:strRef>
              <c:f>Integrative!$C$16</c:f>
              <c:strCache>
                <c:ptCount val="1"/>
                <c:pt idx="0">
                  <c:v>Did not find effective</c:v>
                </c:pt>
              </c:strCache>
            </c:strRef>
          </c:tx>
          <c:spPr>
            <a:solidFill>
              <a:srgbClr val="E5DEAD"/>
            </a:solidFill>
            <a:ln>
              <a:solidFill>
                <a:srgbClr val="E5DEAD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9786756453423319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1D-46A7-B397-AAD1505C5A6B}"/>
                </c:ext>
              </c:extLst>
            </c:dLbl>
            <c:dLbl>
              <c:idx val="1"/>
              <c:layout>
                <c:manualLayout>
                  <c:x val="1.1223344556677889E-2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1D-46A7-B397-AAD1505C5A6B}"/>
                </c:ext>
              </c:extLst>
            </c:dLbl>
            <c:dLbl>
              <c:idx val="2"/>
              <c:layout>
                <c:manualLayout>
                  <c:x val="1.12233445566778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1D-46A7-B397-AAD1505C5A6B}"/>
                </c:ext>
              </c:extLst>
            </c:dLbl>
            <c:dLbl>
              <c:idx val="3"/>
              <c:layout>
                <c:manualLayout>
                  <c:x val="6.7340067340067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1D-46A7-B397-AAD1505C5A6B}"/>
                </c:ext>
              </c:extLst>
            </c:dLbl>
            <c:dLbl>
              <c:idx val="4"/>
              <c:layout>
                <c:manualLayout>
                  <c:x val="1.12233445566778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1D-46A7-B397-AAD1505C5A6B}"/>
                </c:ext>
              </c:extLst>
            </c:dLbl>
            <c:dLbl>
              <c:idx val="5"/>
              <c:layout>
                <c:manualLayout>
                  <c:x val="6.73400673400665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1D-46A7-B397-AAD1505C5A6B}"/>
                </c:ext>
              </c:extLst>
            </c:dLbl>
            <c:dLbl>
              <c:idx val="6"/>
              <c:layout>
                <c:manualLayout>
                  <c:x val="8.9786756453422295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1D-46A7-B397-AAD1505C5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Integrative!$A$17:$A$23</c:f>
              <c:strCache>
                <c:ptCount val="7"/>
                <c:pt idx="0">
                  <c:v>Hyderabad</c:v>
                </c:pt>
                <c:pt idx="1">
                  <c:v>Mumbai</c:v>
                </c:pt>
                <c:pt idx="2">
                  <c:v>Delhi</c:v>
                </c:pt>
                <c:pt idx="3">
                  <c:v>Kolkata</c:v>
                </c:pt>
                <c:pt idx="4">
                  <c:v>Chennai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Integrative!$C$17:$C$23</c:f>
              <c:numCache>
                <c:formatCode>0%</c:formatCode>
                <c:ptCount val="7"/>
                <c:pt idx="0">
                  <c:v>0.11</c:v>
                </c:pt>
                <c:pt idx="1">
                  <c:v>0.11</c:v>
                </c:pt>
                <c:pt idx="2">
                  <c:v>0.22</c:v>
                </c:pt>
                <c:pt idx="3">
                  <c:v>0.25</c:v>
                </c:pt>
                <c:pt idx="4">
                  <c:v>0.28999999999999998</c:v>
                </c:pt>
                <c:pt idx="5">
                  <c:v>0.38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1D-46A7-B397-AAD1505C5A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axId val="579462120"/>
        <c:axId val="579465720"/>
      </c:barChart>
      <c:catAx>
        <c:axId val="57946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65720"/>
        <c:crosses val="autoZero"/>
        <c:auto val="1"/>
        <c:lblAlgn val="ctr"/>
        <c:lblOffset val="100"/>
        <c:noMultiLvlLbl val="0"/>
      </c:catAx>
      <c:valAx>
        <c:axId val="57946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Population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6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tx>
            <c:strRef>
              <c:f>Integrative!$I$34</c:f>
              <c:strCache>
                <c:ptCount val="1"/>
                <c:pt idx="0">
                  <c:v>Not needed</c:v>
                </c:pt>
              </c:strCache>
            </c:strRef>
          </c:tx>
          <c:spPr>
            <a:solidFill>
              <a:srgbClr val="E5DEAD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1451842152791898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3D-4CE1-BC81-2E0D13605583}"/>
                </c:ext>
              </c:extLst>
            </c:dLbl>
            <c:dLbl>
              <c:idx val="1"/>
              <c:layout>
                <c:manualLayout>
                  <c:x val="3.5944962460333581E-2"/>
                  <c:y val="-4.6296296296297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3D-4CE1-BC81-2E0D13605583}"/>
                </c:ext>
              </c:extLst>
            </c:dLbl>
            <c:dLbl>
              <c:idx val="2"/>
              <c:layout>
                <c:manualLayout>
                  <c:x val="3.1451842152791919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3D-4CE1-BC81-2E0D13605583}"/>
                </c:ext>
              </c:extLst>
            </c:dLbl>
            <c:dLbl>
              <c:idx val="3"/>
              <c:layout>
                <c:manualLayout>
                  <c:x val="3.3698402306562771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D-4CE1-BC81-2E0D13605583}"/>
                </c:ext>
              </c:extLst>
            </c:dLbl>
            <c:dLbl>
              <c:idx val="4"/>
              <c:layout>
                <c:manualLayout>
                  <c:x val="3.3698402306562771E-2"/>
                  <c:y val="-1.697511254402665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D-4CE1-BC81-2E0D13605583}"/>
                </c:ext>
              </c:extLst>
            </c:dLbl>
            <c:dLbl>
              <c:idx val="5"/>
              <c:layout>
                <c:manualLayout>
                  <c:x val="2.6958721845250215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3D-4CE1-BC81-2E0D13605583}"/>
                </c:ext>
              </c:extLst>
            </c:dLbl>
            <c:dLbl>
              <c:idx val="6"/>
              <c:layout>
                <c:manualLayout>
                  <c:x val="3.36984023065626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3D-4CE1-BC81-2E0D13605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Integrative!$F$35:$F$41</c:f>
              <c:strCache>
                <c:ptCount val="7"/>
                <c:pt idx="0">
                  <c:v>Hyderabad</c:v>
                </c:pt>
                <c:pt idx="1">
                  <c:v>Chennai</c:v>
                </c:pt>
                <c:pt idx="2">
                  <c:v>Mumbai</c:v>
                </c:pt>
                <c:pt idx="3">
                  <c:v>Bengaluru</c:v>
                </c:pt>
                <c:pt idx="4">
                  <c:v>Kolkata</c:v>
                </c:pt>
                <c:pt idx="5">
                  <c:v>Delhi</c:v>
                </c:pt>
                <c:pt idx="6">
                  <c:v>Total</c:v>
                </c:pt>
              </c:strCache>
            </c:strRef>
          </c:cat>
          <c:val>
            <c:numRef>
              <c:f>Integrative!$I$35:$I$41</c:f>
              <c:numCache>
                <c:formatCode>0%</c:formatCode>
                <c:ptCount val="7"/>
                <c:pt idx="0">
                  <c:v>5.8823529411764705E-2</c:v>
                </c:pt>
                <c:pt idx="1">
                  <c:v>6.0606060606060608E-2</c:v>
                </c:pt>
                <c:pt idx="2">
                  <c:v>3.3333333333333333E-2</c:v>
                </c:pt>
                <c:pt idx="3">
                  <c:v>8.8235294117647065E-2</c:v>
                </c:pt>
                <c:pt idx="4">
                  <c:v>8.8235294117647065E-2</c:v>
                </c:pt>
                <c:pt idx="5">
                  <c:v>2.8571428571428571E-2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3D-4CE1-BC81-2E0D13605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311768"/>
        <c:axId val="577306368"/>
      </c:areaChart>
      <c:barChart>
        <c:barDir val="col"/>
        <c:grouping val="clustered"/>
        <c:varyColors val="0"/>
        <c:ser>
          <c:idx val="0"/>
          <c:order val="0"/>
          <c:tx>
            <c:strRef>
              <c:f>Integrative!$G$34</c:f>
              <c:strCache>
                <c:ptCount val="1"/>
                <c:pt idx="0">
                  <c:v>Beneficial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Integrative!$F$35:$F$41</c:f>
              <c:strCache>
                <c:ptCount val="7"/>
                <c:pt idx="0">
                  <c:v>Hyderabad</c:v>
                </c:pt>
                <c:pt idx="1">
                  <c:v>Chennai</c:v>
                </c:pt>
                <c:pt idx="2">
                  <c:v>Mumbai</c:v>
                </c:pt>
                <c:pt idx="3">
                  <c:v>Bengaluru</c:v>
                </c:pt>
                <c:pt idx="4">
                  <c:v>Kolkata</c:v>
                </c:pt>
                <c:pt idx="5">
                  <c:v>Delhi</c:v>
                </c:pt>
                <c:pt idx="6">
                  <c:v>Total</c:v>
                </c:pt>
              </c:strCache>
            </c:strRef>
          </c:cat>
          <c:val>
            <c:numRef>
              <c:f>Integrative!$G$35:$G$41</c:f>
              <c:numCache>
                <c:formatCode>0%</c:formatCode>
                <c:ptCount val="7"/>
                <c:pt idx="0">
                  <c:v>0.73529411764705888</c:v>
                </c:pt>
                <c:pt idx="1">
                  <c:v>0.72727272727272729</c:v>
                </c:pt>
                <c:pt idx="2">
                  <c:v>0.66666666666666663</c:v>
                </c:pt>
                <c:pt idx="3">
                  <c:v>0.6470588235294118</c:v>
                </c:pt>
                <c:pt idx="4">
                  <c:v>0.58823529411764708</c:v>
                </c:pt>
                <c:pt idx="5">
                  <c:v>0.54285714285714282</c:v>
                </c:pt>
                <c:pt idx="6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3D-4CE1-BC81-2E0D13605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77311768"/>
        <c:axId val="577306368"/>
      </c:barChart>
      <c:lineChart>
        <c:grouping val="stacked"/>
        <c:varyColors val="0"/>
        <c:ser>
          <c:idx val="1"/>
          <c:order val="1"/>
          <c:tx>
            <c:strRef>
              <c:f>Integrative!$H$34</c:f>
              <c:strCache>
                <c:ptCount val="1"/>
                <c:pt idx="0">
                  <c:v>Doubtful</c:v>
                </c:pt>
              </c:strCache>
            </c:strRef>
          </c:tx>
          <c:spPr>
            <a:ln w="28575" cap="rnd">
              <a:solidFill>
                <a:srgbClr val="A8D7D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8D7DC"/>
              </a:solidFill>
              <a:ln w="9525">
                <a:solidFill>
                  <a:srgbClr val="A8D7D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Integrative!$F$35:$F$41</c:f>
              <c:strCache>
                <c:ptCount val="7"/>
                <c:pt idx="0">
                  <c:v>Hyderabad</c:v>
                </c:pt>
                <c:pt idx="1">
                  <c:v>Chennai</c:v>
                </c:pt>
                <c:pt idx="2">
                  <c:v>Mumbai</c:v>
                </c:pt>
                <c:pt idx="3">
                  <c:v>Bengaluru</c:v>
                </c:pt>
                <c:pt idx="4">
                  <c:v>Kolkata</c:v>
                </c:pt>
                <c:pt idx="5">
                  <c:v>Delhi</c:v>
                </c:pt>
                <c:pt idx="6">
                  <c:v>Total</c:v>
                </c:pt>
              </c:strCache>
            </c:strRef>
          </c:cat>
          <c:val>
            <c:numRef>
              <c:f>Integrative!$H$35:$H$41</c:f>
              <c:numCache>
                <c:formatCode>0%</c:formatCode>
                <c:ptCount val="7"/>
                <c:pt idx="0">
                  <c:v>0.20588235294117646</c:v>
                </c:pt>
                <c:pt idx="1">
                  <c:v>0.21212121212121213</c:v>
                </c:pt>
                <c:pt idx="2">
                  <c:v>0.3</c:v>
                </c:pt>
                <c:pt idx="3">
                  <c:v>0.26470588235294118</c:v>
                </c:pt>
                <c:pt idx="4">
                  <c:v>0.3235294117647059</c:v>
                </c:pt>
                <c:pt idx="5">
                  <c:v>0.42857142857142855</c:v>
                </c:pt>
                <c:pt idx="6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13D-4CE1-BC81-2E0D13605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311768"/>
        <c:axId val="577306368"/>
      </c:lineChart>
      <c:catAx>
        <c:axId val="57731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06368"/>
        <c:crosses val="autoZero"/>
        <c:auto val="1"/>
        <c:lblAlgn val="ctr"/>
        <c:lblOffset val="100"/>
        <c:noMultiLvlLbl val="0"/>
      </c:catAx>
      <c:valAx>
        <c:axId val="57730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500"/>
                  <a:t>Population 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1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 TELE 2'!$K$2</c:f>
              <c:strCache>
                <c:ptCount val="1"/>
              </c:strCache>
            </c:strRef>
          </c:tx>
          <c:spPr>
            <a:solidFill>
              <a:srgbClr val="A8D7DC"/>
            </a:solidFill>
            <a:ln w="19050">
              <a:solidFill>
                <a:srgbClr val="00808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TELE 2'!$J$3:$J$16</c:f>
              <c:strCache>
                <c:ptCount val="14"/>
                <c:pt idx="0">
                  <c:v>Practo</c:v>
                </c:pt>
                <c:pt idx="1">
                  <c:v>Whatsapp</c:v>
                </c:pt>
                <c:pt idx="2">
                  <c:v>Mfine</c:v>
                </c:pt>
                <c:pt idx="3">
                  <c:v>Medibuddy</c:v>
                </c:pt>
                <c:pt idx="4">
                  <c:v>Apollo 24/7</c:v>
                </c:pt>
                <c:pt idx="5">
                  <c:v>Pharmeasy</c:v>
                </c:pt>
                <c:pt idx="6">
                  <c:v>Tata 1mg</c:v>
                </c:pt>
                <c:pt idx="7">
                  <c:v>Zoom</c:v>
                </c:pt>
                <c:pt idx="8">
                  <c:v>Docapps</c:v>
                </c:pt>
                <c:pt idx="9">
                  <c:v>Lybrate</c:v>
                </c:pt>
                <c:pt idx="10">
                  <c:v>Medplus</c:v>
                </c:pt>
                <c:pt idx="11">
                  <c:v>Doconline</c:v>
                </c:pt>
                <c:pt idx="12">
                  <c:v>Dr Gallen</c:v>
                </c:pt>
                <c:pt idx="13">
                  <c:v>Pro active for her</c:v>
                </c:pt>
              </c:strCache>
            </c:strRef>
          </c:cat>
          <c:val>
            <c:numRef>
              <c:f>' TELE 2'!$K$3:$K$16</c:f>
              <c:numCache>
                <c:formatCode>0%</c:formatCode>
                <c:ptCount val="14"/>
                <c:pt idx="0">
                  <c:v>0.38043478260869568</c:v>
                </c:pt>
                <c:pt idx="1">
                  <c:v>0.13043478260869565</c:v>
                </c:pt>
                <c:pt idx="2">
                  <c:v>9.7826086956521743E-2</c:v>
                </c:pt>
                <c:pt idx="3">
                  <c:v>7.6086956521739135E-2</c:v>
                </c:pt>
                <c:pt idx="4">
                  <c:v>6.5217391304347824E-2</c:v>
                </c:pt>
                <c:pt idx="5">
                  <c:v>5.434782608695652E-2</c:v>
                </c:pt>
                <c:pt idx="6">
                  <c:v>5.434782608695652E-2</c:v>
                </c:pt>
                <c:pt idx="7">
                  <c:v>4.3478260869565216E-2</c:v>
                </c:pt>
                <c:pt idx="8">
                  <c:v>2.1739130434782608E-2</c:v>
                </c:pt>
                <c:pt idx="9">
                  <c:v>2.1739130434782608E-2</c:v>
                </c:pt>
                <c:pt idx="10">
                  <c:v>2.1739130434782608E-2</c:v>
                </c:pt>
                <c:pt idx="11">
                  <c:v>1.0869565217391304E-2</c:v>
                </c:pt>
                <c:pt idx="12">
                  <c:v>0.01</c:v>
                </c:pt>
                <c:pt idx="1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F-4EE5-91BF-57D533848D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20016360"/>
        <c:axId val="620016720"/>
      </c:barChart>
      <c:catAx>
        <c:axId val="620016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Platform used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016720"/>
        <c:crosses val="autoZero"/>
        <c:auto val="1"/>
        <c:lblAlgn val="ctr"/>
        <c:lblOffset val="100"/>
        <c:noMultiLvlLbl val="0"/>
      </c:catAx>
      <c:valAx>
        <c:axId val="620016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Population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01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'24X7'!$A$9</c:f>
              <c:strCache>
                <c:ptCount val="1"/>
                <c:pt idx="0">
                  <c:v>Everytime</c:v>
                </c:pt>
              </c:strCache>
            </c:strRef>
          </c:tx>
          <c:spPr>
            <a:solidFill>
              <a:srgbClr val="2C868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2C868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4F2-45A2-B67B-B95E06EC6E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'24X7'!$B$8:$H$8</c:f>
              <c:strCache>
                <c:ptCount val="7"/>
                <c:pt idx="0">
                  <c:v>Bengaluru</c:v>
                </c:pt>
                <c:pt idx="1">
                  <c:v>Chennai</c:v>
                </c:pt>
                <c:pt idx="2">
                  <c:v>Delhi</c:v>
                </c:pt>
                <c:pt idx="3">
                  <c:v>Hyderabad</c:v>
                </c:pt>
                <c:pt idx="4">
                  <c:v>Kolkata</c:v>
                </c:pt>
                <c:pt idx="5">
                  <c:v>Mumbai</c:v>
                </c:pt>
                <c:pt idx="6">
                  <c:v>Total</c:v>
                </c:pt>
              </c:strCache>
            </c:strRef>
          </c:cat>
          <c:val>
            <c:numRef>
              <c:f>'24X7'!$B$9:$H$9</c:f>
              <c:numCache>
                <c:formatCode>0%</c:formatCode>
                <c:ptCount val="7"/>
                <c:pt idx="0">
                  <c:v>9.6774193548387094E-2</c:v>
                </c:pt>
                <c:pt idx="1">
                  <c:v>0.14285714285714285</c:v>
                </c:pt>
                <c:pt idx="2">
                  <c:v>0.15151515151515152</c:v>
                </c:pt>
                <c:pt idx="3">
                  <c:v>0.24242424242424243</c:v>
                </c:pt>
                <c:pt idx="4">
                  <c:v>9.0909090909090912E-2</c:v>
                </c:pt>
                <c:pt idx="5">
                  <c:v>0.16</c:v>
                </c:pt>
                <c:pt idx="6">
                  <c:v>0.14754098360655737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2-45A2-B67B-B95E06EC6E70}"/>
            </c:ext>
          </c:extLst>
        </c:ser>
        <c:ser>
          <c:idx val="1"/>
          <c:order val="1"/>
          <c:tx>
            <c:strRef>
              <c:f>'24X7'!$A$10</c:f>
              <c:strCache>
                <c:ptCount val="1"/>
                <c:pt idx="0">
                  <c:v>Sometime</c:v>
                </c:pt>
              </c:strCache>
            </c:strRef>
          </c:tx>
          <c:spPr>
            <a:solidFill>
              <a:srgbClr val="C6F0E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C6F0E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B4F2-45A2-B67B-B95E06EC6E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'24X7'!$B$8:$H$8</c:f>
              <c:strCache>
                <c:ptCount val="7"/>
                <c:pt idx="0">
                  <c:v>Bengaluru</c:v>
                </c:pt>
                <c:pt idx="1">
                  <c:v>Chennai</c:v>
                </c:pt>
                <c:pt idx="2">
                  <c:v>Delhi</c:v>
                </c:pt>
                <c:pt idx="3">
                  <c:v>Hyderabad</c:v>
                </c:pt>
                <c:pt idx="4">
                  <c:v>Kolkata</c:v>
                </c:pt>
                <c:pt idx="5">
                  <c:v>Mumbai</c:v>
                </c:pt>
                <c:pt idx="6">
                  <c:v>Total</c:v>
                </c:pt>
              </c:strCache>
            </c:strRef>
          </c:cat>
          <c:val>
            <c:numRef>
              <c:f>'24X7'!$B$10:$H$10</c:f>
              <c:numCache>
                <c:formatCode>0%</c:formatCode>
                <c:ptCount val="7"/>
                <c:pt idx="0">
                  <c:v>0.45161290322580644</c:v>
                </c:pt>
                <c:pt idx="1">
                  <c:v>0.4642857142857143</c:v>
                </c:pt>
                <c:pt idx="2">
                  <c:v>0.45454545454545453</c:v>
                </c:pt>
                <c:pt idx="3">
                  <c:v>0.33333333333333331</c:v>
                </c:pt>
                <c:pt idx="4">
                  <c:v>0.36363636363636365</c:v>
                </c:pt>
                <c:pt idx="5">
                  <c:v>0.48</c:v>
                </c:pt>
                <c:pt idx="6">
                  <c:v>0.42076502732240439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F2-45A2-B67B-B95E06EC6E70}"/>
            </c:ext>
          </c:extLst>
        </c:ser>
        <c:ser>
          <c:idx val="2"/>
          <c:order val="2"/>
          <c:tx>
            <c:strRef>
              <c:f>'24X7'!$A$11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4F2-45A2-B67B-B95E06EC6E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'24X7'!$B$8:$H$8</c:f>
              <c:strCache>
                <c:ptCount val="7"/>
                <c:pt idx="0">
                  <c:v>Bengaluru</c:v>
                </c:pt>
                <c:pt idx="1">
                  <c:v>Chennai</c:v>
                </c:pt>
                <c:pt idx="2">
                  <c:v>Delhi</c:v>
                </c:pt>
                <c:pt idx="3">
                  <c:v>Hyderabad</c:v>
                </c:pt>
                <c:pt idx="4">
                  <c:v>Kolkata</c:v>
                </c:pt>
                <c:pt idx="5">
                  <c:v>Mumbai</c:v>
                </c:pt>
                <c:pt idx="6">
                  <c:v>Total</c:v>
                </c:pt>
              </c:strCache>
            </c:strRef>
          </c:cat>
          <c:val>
            <c:numRef>
              <c:f>'24X7'!$B$11:$H$11</c:f>
              <c:numCache>
                <c:formatCode>0%</c:formatCode>
                <c:ptCount val="7"/>
                <c:pt idx="0">
                  <c:v>0.19354838709677419</c:v>
                </c:pt>
                <c:pt idx="1">
                  <c:v>0.17857142857142858</c:v>
                </c:pt>
                <c:pt idx="2">
                  <c:v>0.21212121212121213</c:v>
                </c:pt>
                <c:pt idx="3">
                  <c:v>0.24242424242424243</c:v>
                </c:pt>
                <c:pt idx="4">
                  <c:v>0.24242424242424243</c:v>
                </c:pt>
                <c:pt idx="5">
                  <c:v>0.2</c:v>
                </c:pt>
                <c:pt idx="6">
                  <c:v>0.21311475409836064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F2-45A2-B67B-B95E06EC6E70}"/>
            </c:ext>
          </c:extLst>
        </c:ser>
        <c:ser>
          <c:idx val="3"/>
          <c:order val="3"/>
          <c:tx>
            <c:strRef>
              <c:f>'24X7'!$A$12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E5DEA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E5DEA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B4F2-45A2-B67B-B95E06EC6E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'24X7'!$B$8:$H$8</c:f>
              <c:strCache>
                <c:ptCount val="7"/>
                <c:pt idx="0">
                  <c:v>Bengaluru</c:v>
                </c:pt>
                <c:pt idx="1">
                  <c:v>Chennai</c:v>
                </c:pt>
                <c:pt idx="2">
                  <c:v>Delhi</c:v>
                </c:pt>
                <c:pt idx="3">
                  <c:v>Hyderabad</c:v>
                </c:pt>
                <c:pt idx="4">
                  <c:v>Kolkata</c:v>
                </c:pt>
                <c:pt idx="5">
                  <c:v>Mumbai</c:v>
                </c:pt>
                <c:pt idx="6">
                  <c:v>Total</c:v>
                </c:pt>
              </c:strCache>
            </c:strRef>
          </c:cat>
          <c:val>
            <c:numRef>
              <c:f>'24X7'!$B$12:$H$12</c:f>
              <c:numCache>
                <c:formatCode>0%</c:formatCode>
                <c:ptCount val="7"/>
                <c:pt idx="0">
                  <c:v>0.25806451612903225</c:v>
                </c:pt>
                <c:pt idx="1">
                  <c:v>0.21428571428571427</c:v>
                </c:pt>
                <c:pt idx="2">
                  <c:v>0.18181818181818182</c:v>
                </c:pt>
                <c:pt idx="3">
                  <c:v>0.18181818181818182</c:v>
                </c:pt>
                <c:pt idx="4">
                  <c:v>0.30303030303030304</c:v>
                </c:pt>
                <c:pt idx="5">
                  <c:v>0.16</c:v>
                </c:pt>
                <c:pt idx="6">
                  <c:v>0.21857923497267759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4F2-45A2-B67B-B95E06EC6E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55669896"/>
        <c:axId val="455668816"/>
        <c:axId val="0"/>
      </c:bar3DChart>
      <c:catAx>
        <c:axId val="45566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68816"/>
        <c:crosses val="autoZero"/>
        <c:auto val="1"/>
        <c:lblAlgn val="ctr"/>
        <c:lblOffset val="100"/>
        <c:noMultiLvlLbl val="0"/>
      </c:catAx>
      <c:valAx>
        <c:axId val="4556688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>
                    <a:solidFill>
                      <a:schemeClr val="tx1"/>
                    </a:solidFill>
                  </a:rPr>
                  <a:t>Population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45566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03137952867289"/>
          <c:y val="0.13349195219824994"/>
          <c:w val="0.15251260738215278"/>
          <c:h val="0.53932176715211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'online hospital booking'!$A$25</c:f>
              <c:strCache>
                <c:ptCount val="1"/>
                <c:pt idx="0">
                  <c:v>Beneficial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hospital booking'!$B$24:$H$24</c:f>
              <c:strCache>
                <c:ptCount val="7"/>
                <c:pt idx="0">
                  <c:v>Bengaluru</c:v>
                </c:pt>
                <c:pt idx="1">
                  <c:v>Chennai</c:v>
                </c:pt>
                <c:pt idx="2">
                  <c:v>Delhi</c:v>
                </c:pt>
                <c:pt idx="3">
                  <c:v>Hyderabad</c:v>
                </c:pt>
                <c:pt idx="4">
                  <c:v>Kolkata</c:v>
                </c:pt>
                <c:pt idx="5">
                  <c:v>Mumbai</c:v>
                </c:pt>
                <c:pt idx="6">
                  <c:v>Total</c:v>
                </c:pt>
              </c:strCache>
            </c:strRef>
          </c:cat>
          <c:val>
            <c:numRef>
              <c:f>'online hospital booking'!$B$25:$H$25</c:f>
              <c:numCache>
                <c:formatCode>0%</c:formatCode>
                <c:ptCount val="7"/>
                <c:pt idx="0">
                  <c:v>0.63</c:v>
                </c:pt>
                <c:pt idx="1">
                  <c:v>0.54545454545454541</c:v>
                </c:pt>
                <c:pt idx="2">
                  <c:v>0.45714285714285713</c:v>
                </c:pt>
                <c:pt idx="3">
                  <c:v>0.56000000000000005</c:v>
                </c:pt>
                <c:pt idx="4">
                  <c:v>0.41176470588235292</c:v>
                </c:pt>
                <c:pt idx="5">
                  <c:v>0.7</c:v>
                </c:pt>
                <c:pt idx="6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3-4D78-9C63-BC9140F12B05}"/>
            </c:ext>
          </c:extLst>
        </c:ser>
        <c:ser>
          <c:idx val="1"/>
          <c:order val="1"/>
          <c:tx>
            <c:strRef>
              <c:f>'online hospital booking'!$A$26</c:f>
              <c:strCache>
                <c:ptCount val="1"/>
                <c:pt idx="0">
                  <c:v>Moderately beneficial</c:v>
                </c:pt>
              </c:strCache>
            </c:strRef>
          </c:tx>
          <c:spPr>
            <a:solidFill>
              <a:srgbClr val="A8D7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hospital booking'!$B$24:$H$24</c:f>
              <c:strCache>
                <c:ptCount val="7"/>
                <c:pt idx="0">
                  <c:v>Bengaluru</c:v>
                </c:pt>
                <c:pt idx="1">
                  <c:v>Chennai</c:v>
                </c:pt>
                <c:pt idx="2">
                  <c:v>Delhi</c:v>
                </c:pt>
                <c:pt idx="3">
                  <c:v>Hyderabad</c:v>
                </c:pt>
                <c:pt idx="4">
                  <c:v>Kolkata</c:v>
                </c:pt>
                <c:pt idx="5">
                  <c:v>Mumbai</c:v>
                </c:pt>
                <c:pt idx="6">
                  <c:v>Total</c:v>
                </c:pt>
              </c:strCache>
            </c:strRef>
          </c:cat>
          <c:val>
            <c:numRef>
              <c:f>'online hospital booking'!$B$26:$H$26</c:f>
              <c:numCache>
                <c:formatCode>0%</c:formatCode>
                <c:ptCount val="7"/>
                <c:pt idx="0">
                  <c:v>0.19</c:v>
                </c:pt>
                <c:pt idx="1">
                  <c:v>0.33333333333333331</c:v>
                </c:pt>
                <c:pt idx="2">
                  <c:v>0.37142857142857144</c:v>
                </c:pt>
                <c:pt idx="3">
                  <c:v>0.28999999999999998</c:v>
                </c:pt>
                <c:pt idx="4">
                  <c:v>0.35294117647058826</c:v>
                </c:pt>
                <c:pt idx="5">
                  <c:v>0.26666666666666666</c:v>
                </c:pt>
                <c:pt idx="6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3-4D78-9C63-BC9140F12B05}"/>
            </c:ext>
          </c:extLst>
        </c:ser>
        <c:ser>
          <c:idx val="2"/>
          <c:order val="2"/>
          <c:tx>
            <c:strRef>
              <c:f>'online hospital booking'!$A$27</c:f>
              <c:strCache>
                <c:ptCount val="1"/>
                <c:pt idx="0">
                  <c:v>Not beneficial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hospital booking'!$B$24:$H$24</c:f>
              <c:strCache>
                <c:ptCount val="7"/>
                <c:pt idx="0">
                  <c:v>Bengaluru</c:v>
                </c:pt>
                <c:pt idx="1">
                  <c:v>Chennai</c:v>
                </c:pt>
                <c:pt idx="2">
                  <c:v>Delhi</c:v>
                </c:pt>
                <c:pt idx="3">
                  <c:v>Hyderabad</c:v>
                </c:pt>
                <c:pt idx="4">
                  <c:v>Kolkata</c:v>
                </c:pt>
                <c:pt idx="5">
                  <c:v>Mumbai</c:v>
                </c:pt>
                <c:pt idx="6">
                  <c:v>Total</c:v>
                </c:pt>
              </c:strCache>
            </c:strRef>
          </c:cat>
          <c:val>
            <c:numRef>
              <c:f>'online hospital booking'!$B$27:$H$27</c:f>
              <c:numCache>
                <c:formatCode>0%</c:formatCode>
                <c:ptCount val="7"/>
                <c:pt idx="0">
                  <c:v>0.18</c:v>
                </c:pt>
                <c:pt idx="1">
                  <c:v>0.12</c:v>
                </c:pt>
                <c:pt idx="2">
                  <c:v>0.17</c:v>
                </c:pt>
                <c:pt idx="3">
                  <c:v>0.15</c:v>
                </c:pt>
                <c:pt idx="4">
                  <c:v>0.24</c:v>
                </c:pt>
                <c:pt idx="5">
                  <c:v>0.03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3-4D78-9C63-BC9140F12B05}"/>
            </c:ext>
          </c:extLst>
        </c:ser>
        <c:ser>
          <c:idx val="3"/>
          <c:order val="3"/>
          <c:tx>
            <c:strRef>
              <c:f>'online hospital booking'!$A$28</c:f>
              <c:strCache>
                <c:ptCount val="1"/>
              </c:strCache>
            </c:strRef>
          </c:tx>
          <c:spPr>
            <a:solidFill>
              <a:srgbClr val="E5DE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'online hospital booking'!$B$24:$H$24</c:f>
              <c:strCache>
                <c:ptCount val="7"/>
                <c:pt idx="0">
                  <c:v>Bengaluru</c:v>
                </c:pt>
                <c:pt idx="1">
                  <c:v>Chennai</c:v>
                </c:pt>
                <c:pt idx="2">
                  <c:v>Delhi</c:v>
                </c:pt>
                <c:pt idx="3">
                  <c:v>Hyderabad</c:v>
                </c:pt>
                <c:pt idx="4">
                  <c:v>Kolkata</c:v>
                </c:pt>
                <c:pt idx="5">
                  <c:v>Mumbai</c:v>
                </c:pt>
                <c:pt idx="6">
                  <c:v>Total</c:v>
                </c:pt>
              </c:strCache>
            </c:strRef>
          </c:cat>
          <c:val>
            <c:numRef>
              <c:f>'online hospital booking'!$B$28:$H$28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26B3-4D78-9C63-BC9140F12B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925464"/>
        <c:axId val="565621296"/>
      </c:barChart>
      <c:catAx>
        <c:axId val="12925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City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621296"/>
        <c:crosses val="autoZero"/>
        <c:auto val="1"/>
        <c:lblAlgn val="ctr"/>
        <c:lblOffset val="100"/>
        <c:noMultiLvlLbl val="0"/>
      </c:catAx>
      <c:valAx>
        <c:axId val="565621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77449686856359E-2"/>
          <c:y val="3.3906407990734737E-2"/>
          <c:w val="0.70229719837775184"/>
          <c:h val="0.610917827775737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'E-Pharmacy'!$B$11</c:f>
              <c:strCache>
                <c:ptCount val="1"/>
                <c:pt idx="0">
                  <c:v>1-3 times</c:v>
                </c:pt>
              </c:strCache>
            </c:strRef>
          </c:tx>
          <c:spPr>
            <a:solidFill>
              <a:srgbClr val="00808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'E-Pharmacy'!$A$12:$A$18</c:f>
              <c:strCache>
                <c:ptCount val="7"/>
                <c:pt idx="0">
                  <c:v>Chennai</c:v>
                </c:pt>
                <c:pt idx="1">
                  <c:v>Delhi</c:v>
                </c:pt>
                <c:pt idx="2">
                  <c:v>Hyderabad</c:v>
                </c:pt>
                <c:pt idx="3">
                  <c:v>Kolkata</c:v>
                </c:pt>
                <c:pt idx="4">
                  <c:v>Mumbai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'E-Pharmacy'!$B$12:$B$18</c:f>
              <c:numCache>
                <c:formatCode>0%</c:formatCode>
                <c:ptCount val="7"/>
                <c:pt idx="0">
                  <c:v>0.30303030303030304</c:v>
                </c:pt>
                <c:pt idx="1">
                  <c:v>0.45714285714285713</c:v>
                </c:pt>
                <c:pt idx="2">
                  <c:v>0.58823529411764708</c:v>
                </c:pt>
                <c:pt idx="3">
                  <c:v>0.38235294117647056</c:v>
                </c:pt>
                <c:pt idx="4">
                  <c:v>0.23333333333333334</c:v>
                </c:pt>
                <c:pt idx="5">
                  <c:v>0.47058823529411764</c:v>
                </c:pt>
                <c:pt idx="6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B-479D-952B-600DB96C4530}"/>
            </c:ext>
          </c:extLst>
        </c:ser>
        <c:ser>
          <c:idx val="1"/>
          <c:order val="1"/>
          <c:tx>
            <c:strRef>
              <c:f>'E-Pharmacy'!$C$11</c:f>
              <c:strCache>
                <c:ptCount val="1"/>
                <c:pt idx="0">
                  <c:v>4-6 times</c:v>
                </c:pt>
              </c:strCache>
            </c:strRef>
          </c:tx>
          <c:spPr>
            <a:solidFill>
              <a:srgbClr val="E5DEAD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'E-Pharmacy'!$A$12:$A$18</c:f>
              <c:strCache>
                <c:ptCount val="7"/>
                <c:pt idx="0">
                  <c:v>Chennai</c:v>
                </c:pt>
                <c:pt idx="1">
                  <c:v>Delhi</c:v>
                </c:pt>
                <c:pt idx="2">
                  <c:v>Hyderabad</c:v>
                </c:pt>
                <c:pt idx="3">
                  <c:v>Kolkata</c:v>
                </c:pt>
                <c:pt idx="4">
                  <c:v>Mumbai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'E-Pharmacy'!$C$12:$C$18</c:f>
              <c:numCache>
                <c:formatCode>0%</c:formatCode>
                <c:ptCount val="7"/>
                <c:pt idx="0">
                  <c:v>0.15151515151515152</c:v>
                </c:pt>
                <c:pt idx="1">
                  <c:v>5.7142857142857141E-2</c:v>
                </c:pt>
                <c:pt idx="2">
                  <c:v>0.11764705882352941</c:v>
                </c:pt>
                <c:pt idx="3">
                  <c:v>2.9411764705882353E-2</c:v>
                </c:pt>
                <c:pt idx="4">
                  <c:v>0.1</c:v>
                </c:pt>
                <c:pt idx="5">
                  <c:v>0.14705882352941177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9B-479D-952B-600DB96C4530}"/>
            </c:ext>
          </c:extLst>
        </c:ser>
        <c:ser>
          <c:idx val="2"/>
          <c:order val="2"/>
          <c:tx>
            <c:strRef>
              <c:f>'E-Pharmacy'!$D$11</c:f>
              <c:strCache>
                <c:ptCount val="1"/>
                <c:pt idx="0">
                  <c:v>more than 6 times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'E-Pharmacy'!$A$12:$A$18</c:f>
              <c:strCache>
                <c:ptCount val="7"/>
                <c:pt idx="0">
                  <c:v>Chennai</c:v>
                </c:pt>
                <c:pt idx="1">
                  <c:v>Delhi</c:v>
                </c:pt>
                <c:pt idx="2">
                  <c:v>Hyderabad</c:v>
                </c:pt>
                <c:pt idx="3">
                  <c:v>Kolkata</c:v>
                </c:pt>
                <c:pt idx="4">
                  <c:v>Mumbai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'E-Pharmacy'!$D$12:$D$18</c:f>
              <c:numCache>
                <c:formatCode>0%</c:formatCode>
                <c:ptCount val="7"/>
                <c:pt idx="0">
                  <c:v>0.12121212121212122</c:v>
                </c:pt>
                <c:pt idx="1">
                  <c:v>0.22857142857142856</c:v>
                </c:pt>
                <c:pt idx="2">
                  <c:v>8.8235294117647065E-2</c:v>
                </c:pt>
                <c:pt idx="3">
                  <c:v>0.23529411764705882</c:v>
                </c:pt>
                <c:pt idx="4">
                  <c:v>0.2</c:v>
                </c:pt>
                <c:pt idx="5">
                  <c:v>0.11764705882352941</c:v>
                </c:pt>
                <c:pt idx="6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9B-479D-952B-600DB96C4530}"/>
            </c:ext>
          </c:extLst>
        </c:ser>
        <c:ser>
          <c:idx val="3"/>
          <c:order val="3"/>
          <c:tx>
            <c:strRef>
              <c:f>'E-Pharmacy'!$E$11</c:f>
              <c:strCache>
                <c:ptCount val="1"/>
                <c:pt idx="0">
                  <c:v>Never used</c:v>
                </c:pt>
              </c:strCache>
            </c:strRef>
          </c:tx>
          <c:spPr>
            <a:solidFill>
              <a:srgbClr val="A8D7DC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'E-Pharmacy'!$A$12:$A$18</c:f>
              <c:strCache>
                <c:ptCount val="7"/>
                <c:pt idx="0">
                  <c:v>Chennai</c:v>
                </c:pt>
                <c:pt idx="1">
                  <c:v>Delhi</c:v>
                </c:pt>
                <c:pt idx="2">
                  <c:v>Hyderabad</c:v>
                </c:pt>
                <c:pt idx="3">
                  <c:v>Kolkata</c:v>
                </c:pt>
                <c:pt idx="4">
                  <c:v>Mumbai</c:v>
                </c:pt>
                <c:pt idx="5">
                  <c:v>Bengaluru</c:v>
                </c:pt>
                <c:pt idx="6">
                  <c:v>Total</c:v>
                </c:pt>
              </c:strCache>
            </c:strRef>
          </c:cat>
          <c:val>
            <c:numRef>
              <c:f>'E-Pharmacy'!$E$12:$E$18</c:f>
              <c:numCache>
                <c:formatCode>0%</c:formatCode>
                <c:ptCount val="7"/>
                <c:pt idx="0">
                  <c:v>0.42424242424242425</c:v>
                </c:pt>
                <c:pt idx="1">
                  <c:v>0.25714285714285712</c:v>
                </c:pt>
                <c:pt idx="2">
                  <c:v>0.2</c:v>
                </c:pt>
                <c:pt idx="3">
                  <c:v>0.35294117647058826</c:v>
                </c:pt>
                <c:pt idx="4">
                  <c:v>0.46666666666666667</c:v>
                </c:pt>
                <c:pt idx="5">
                  <c:v>0.26470588235294118</c:v>
                </c:pt>
                <c:pt idx="6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9B-479D-952B-600DB96C45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611154016"/>
        <c:axId val="611152576"/>
      </c:barChart>
      <c:catAx>
        <c:axId val="61115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152576"/>
        <c:crosses val="autoZero"/>
        <c:auto val="1"/>
        <c:lblAlgn val="ctr"/>
        <c:lblOffset val="100"/>
        <c:noMultiLvlLbl val="0"/>
      </c:catAx>
      <c:valAx>
        <c:axId val="6111525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Population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6111540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0" cap="flat" cmpd="dbl" algn="ctr">
      <a:solidFill>
        <a:schemeClr val="bg1"/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8D7DC"/>
            </a:solidFill>
            <a:ln w="19050">
              <a:solidFill>
                <a:srgbClr val="00808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'E-Pharmacy'!$E$22:$E$32</c:f>
              <c:strCache>
                <c:ptCount val="11"/>
                <c:pt idx="0">
                  <c:v>Tata 1mg</c:v>
                </c:pt>
                <c:pt idx="1">
                  <c:v>Pharmeasy</c:v>
                </c:pt>
                <c:pt idx="2">
                  <c:v>Netmeds</c:v>
                </c:pt>
                <c:pt idx="3">
                  <c:v>Apollo 24/7</c:v>
                </c:pt>
                <c:pt idx="4">
                  <c:v>Filpkart Sasta Sundar</c:v>
                </c:pt>
                <c:pt idx="5">
                  <c:v>Truemeds</c:v>
                </c:pt>
                <c:pt idx="6">
                  <c:v>Medplus</c:v>
                </c:pt>
                <c:pt idx="7">
                  <c:v>Practo</c:v>
                </c:pt>
                <c:pt idx="8">
                  <c:v>Medibuddy</c:v>
                </c:pt>
                <c:pt idx="9">
                  <c:v>Mfine</c:v>
                </c:pt>
                <c:pt idx="10">
                  <c:v>Amazon</c:v>
                </c:pt>
              </c:strCache>
            </c:strRef>
          </c:cat>
          <c:val>
            <c:numRef>
              <c:f>'E-Pharmacy'!$F$22:$F$32</c:f>
              <c:numCache>
                <c:formatCode>0%</c:formatCode>
                <c:ptCount val="11"/>
                <c:pt idx="0">
                  <c:v>0.25</c:v>
                </c:pt>
                <c:pt idx="1">
                  <c:v>0.20967741935483872</c:v>
                </c:pt>
                <c:pt idx="2">
                  <c:v>0.14516129032258066</c:v>
                </c:pt>
                <c:pt idx="3">
                  <c:v>0.12096774193548387</c:v>
                </c:pt>
                <c:pt idx="4">
                  <c:v>0.12096774193548387</c:v>
                </c:pt>
                <c:pt idx="5">
                  <c:v>5.6451612903225805E-2</c:v>
                </c:pt>
                <c:pt idx="6">
                  <c:v>3.2258064516129031E-2</c:v>
                </c:pt>
                <c:pt idx="7">
                  <c:v>3.2258064516129031E-2</c:v>
                </c:pt>
                <c:pt idx="8">
                  <c:v>1.6129032258064516E-2</c:v>
                </c:pt>
                <c:pt idx="9">
                  <c:v>8.0645161290322578E-3</c:v>
                </c:pt>
                <c:pt idx="10">
                  <c:v>8.0645161290322578E-3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7-44E8-ADDC-95308667C6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7173928"/>
        <c:axId val="395243680"/>
      </c:barChart>
      <c:catAx>
        <c:axId val="587173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="1">
                    <a:solidFill>
                      <a:schemeClr val="tx1"/>
                    </a:solidFill>
                  </a:rPr>
                  <a:t>Platform used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243680"/>
        <c:crosses val="autoZero"/>
        <c:auto val="1"/>
        <c:lblAlgn val="ctr"/>
        <c:lblOffset val="100"/>
        <c:noMultiLvlLbl val="0"/>
      </c:catAx>
      <c:valAx>
        <c:axId val="39524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="1">
                    <a:solidFill>
                      <a:schemeClr val="tx1"/>
                    </a:solidFill>
                  </a:rPr>
                  <a:t>Population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17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27777777777777"/>
          <c:y val="7.5542965061378656E-2"/>
          <c:w val="0.48000000000000009"/>
          <c:h val="0.81586402266288971"/>
        </c:manualLayout>
      </c:layout>
      <c:radarChart>
        <c:radarStyle val="marker"/>
        <c:varyColors val="0"/>
        <c:ser>
          <c:idx val="0"/>
          <c:order val="0"/>
          <c:spPr>
            <a:ln w="34925" cap="rnd">
              <a:solidFill>
                <a:srgbClr val="00808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rgbClr val="00808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solidFill>
                <a:srgbClr val="A8D7D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'E-Pharmacy'!$A$42:$A$45</c:f>
              <c:strCache>
                <c:ptCount val="4"/>
                <c:pt idx="0">
                  <c:v>Everytime</c:v>
                </c:pt>
                <c:pt idx="1">
                  <c:v>Sometime</c:v>
                </c:pt>
                <c:pt idx="2">
                  <c:v>Mostly out of stock</c:v>
                </c:pt>
                <c:pt idx="3">
                  <c:v>Never</c:v>
                </c:pt>
              </c:strCache>
            </c:strRef>
          </c:cat>
          <c:val>
            <c:numRef>
              <c:f>'E-Pharmacy'!$B$42:$B$45</c:f>
              <c:numCache>
                <c:formatCode>0%</c:formatCode>
                <c:ptCount val="4"/>
                <c:pt idx="0">
                  <c:v>0.19</c:v>
                </c:pt>
                <c:pt idx="1">
                  <c:v>0.46</c:v>
                </c:pt>
                <c:pt idx="2">
                  <c:v>0.12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4-4939-9ABA-8888A31795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58767536"/>
        <c:axId val="458770776"/>
      </c:radarChart>
      <c:catAx>
        <c:axId val="458767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770776"/>
        <c:crosses val="autoZero"/>
        <c:auto val="1"/>
        <c:lblAlgn val="ctr"/>
        <c:lblOffset val="100"/>
        <c:noMultiLvlLbl val="0"/>
      </c:catAx>
      <c:valAx>
        <c:axId val="45877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5876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9A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2-48F3-B1F9-E6D2828CC3AD}"/>
              </c:ext>
            </c:extLst>
          </c:dPt>
          <c:dPt>
            <c:idx val="1"/>
            <c:bubble3D val="0"/>
            <c:spPr>
              <a:solidFill>
                <a:srgbClr val="577A9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82-48F3-B1F9-E6D2828CC3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82-48F3-B1F9-E6D2828CC3A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082-48F3-B1F9-E6D2828CC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'E-Pharmacy'!$B$69:$B$71</c:f>
              <c:strCache>
                <c:ptCount val="3"/>
                <c:pt idx="0">
                  <c:v>Access to wide range of medicines</c:v>
                </c:pt>
                <c:pt idx="1">
                  <c:v>Discounts on medicines</c:v>
                </c:pt>
                <c:pt idx="2">
                  <c:v>Convenience at home delivery</c:v>
                </c:pt>
              </c:strCache>
            </c:strRef>
          </c:cat>
          <c:val>
            <c:numRef>
              <c:f>'E-Pharmacy'!$C$69:$C$71</c:f>
              <c:numCache>
                <c:formatCode>0%</c:formatCode>
                <c:ptCount val="3"/>
                <c:pt idx="0">
                  <c:v>0.28000000000000003</c:v>
                </c:pt>
                <c:pt idx="1">
                  <c:v>0.26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82-48F3-B1F9-E6D2828CC3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0846672129257"/>
          <c:y val="4.2133200763346521E-2"/>
          <c:w val="0.48557803396445226"/>
          <c:h val="0.86282267160596782"/>
        </c:manualLayout>
      </c:layout>
      <c:pieChart>
        <c:varyColors val="1"/>
        <c:ser>
          <c:idx val="0"/>
          <c:order val="0"/>
          <c:spPr>
            <a:solidFill>
              <a:srgbClr val="A8D7DC"/>
            </a:solidFill>
          </c:spPr>
          <c:dPt>
            <c:idx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D8-46D7-83A1-8B60D5BB048B}"/>
              </c:ext>
            </c:extLst>
          </c:dPt>
          <c:dPt>
            <c:idx val="1"/>
            <c:bubble3D val="0"/>
            <c:spPr>
              <a:solidFill>
                <a:srgbClr val="A8D7D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D8-46D7-83A1-8B60D5BB048B}"/>
              </c:ext>
            </c:extLst>
          </c:dPt>
          <c:dLbls>
            <c:dLbl>
              <c:idx val="0"/>
              <c:layout>
                <c:manualLayout>
                  <c:x val="-0.14663101487314087"/>
                  <c:y val="-6.6855861767279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D8-46D7-83A1-8B60D5BB048B}"/>
                </c:ext>
              </c:extLst>
            </c:dLbl>
            <c:dLbl>
              <c:idx val="1"/>
              <c:layout>
                <c:manualLayout>
                  <c:x val="0.13661953193350831"/>
                  <c:y val="5.9842519685039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8-46D7-83A1-8B60D5BB0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Integrative!$A$2:$A$3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Integrative!$B$2:$B$3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D8-46D7-83A1-8B60D5BB048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37F85-1932-41DA-AEA5-C07EB9C9AB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13B15-F688-4293-914A-DA7B481DBE9D}">
      <dgm:prSet phldrT="[Text]" custT="1"/>
      <dgm:spPr>
        <a:solidFill>
          <a:srgbClr val="577B95"/>
        </a:solidFill>
      </dgm:spPr>
      <dgm:t>
        <a:bodyPr/>
        <a:lstStyle/>
        <a:p>
          <a:r>
            <a:rPr lang="en-IN" sz="1800" b="1" i="0" dirty="0"/>
            <a:t>Health Insurance Portability and Accountability Act of 1996 (HIPAA) </a:t>
          </a:r>
          <a:endParaRPr lang="en-US" sz="1800" b="1" dirty="0"/>
        </a:p>
      </dgm:t>
    </dgm:pt>
    <dgm:pt modelId="{606052A2-5539-4A0B-AD29-98FF737A806D}" type="parTrans" cxnId="{061D51FE-B6D4-4837-901B-4ED3E03767F2}">
      <dgm:prSet/>
      <dgm:spPr/>
      <dgm:t>
        <a:bodyPr/>
        <a:lstStyle/>
        <a:p>
          <a:endParaRPr lang="en-US" sz="1800"/>
        </a:p>
      </dgm:t>
    </dgm:pt>
    <dgm:pt modelId="{ABD85223-FEB4-4877-923A-565C34B7F50D}" type="sibTrans" cxnId="{061D51FE-B6D4-4837-901B-4ED3E03767F2}">
      <dgm:prSet/>
      <dgm:spPr/>
      <dgm:t>
        <a:bodyPr/>
        <a:lstStyle/>
        <a:p>
          <a:endParaRPr lang="en-US" sz="1800"/>
        </a:p>
      </dgm:t>
    </dgm:pt>
    <dgm:pt modelId="{464007F4-821E-4524-94C6-85B422EA6004}">
      <dgm:prSet phldrT="[Text]" custT="1"/>
      <dgm:spPr>
        <a:solidFill>
          <a:srgbClr val="577B95"/>
        </a:solidFill>
      </dgm:spPr>
      <dgm:t>
        <a:bodyPr/>
        <a:lstStyle/>
        <a:p>
          <a:r>
            <a:rPr lang="en-US" sz="1800" b="1" dirty="0"/>
            <a:t>Payment Card Industry Data Security Standard (PCI DSS)</a:t>
          </a:r>
        </a:p>
      </dgm:t>
    </dgm:pt>
    <dgm:pt modelId="{88BD4C67-14B3-41DE-9048-DACD526B5161}" type="parTrans" cxnId="{02B458BC-FEDB-4022-AAEC-73E9362F16F0}">
      <dgm:prSet/>
      <dgm:spPr/>
      <dgm:t>
        <a:bodyPr/>
        <a:lstStyle/>
        <a:p>
          <a:endParaRPr lang="en-US" sz="1800"/>
        </a:p>
      </dgm:t>
    </dgm:pt>
    <dgm:pt modelId="{A02A12A2-FEDE-4A51-8722-6FAF724F0282}" type="sibTrans" cxnId="{02B458BC-FEDB-4022-AAEC-73E9362F16F0}">
      <dgm:prSet/>
      <dgm:spPr/>
      <dgm:t>
        <a:bodyPr/>
        <a:lstStyle/>
        <a:p>
          <a:endParaRPr lang="en-US" sz="1800"/>
        </a:p>
      </dgm:t>
    </dgm:pt>
    <dgm:pt modelId="{3C150F5D-DD8F-4413-AAF8-FE15B3BA6F10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0" i="0" dirty="0"/>
            <a:t>To protect sensitive patient health information from being disclosed without the patient's consent or knowledge</a:t>
          </a:r>
          <a:endParaRPr lang="en-US" sz="1800" dirty="0"/>
        </a:p>
      </dgm:t>
    </dgm:pt>
    <dgm:pt modelId="{D3D1BC41-7A63-4C3B-8C3A-C924A0E06393}" type="parTrans" cxnId="{1FB7A62F-DC97-4FE5-8DA3-0263B60D6746}">
      <dgm:prSet/>
      <dgm:spPr/>
      <dgm:t>
        <a:bodyPr/>
        <a:lstStyle/>
        <a:p>
          <a:endParaRPr lang="en-US" sz="1800"/>
        </a:p>
      </dgm:t>
    </dgm:pt>
    <dgm:pt modelId="{1A235A65-8E2E-49E0-A962-188F8053029B}" type="sibTrans" cxnId="{1FB7A62F-DC97-4FE5-8DA3-0263B60D6746}">
      <dgm:prSet/>
      <dgm:spPr/>
      <dgm:t>
        <a:bodyPr/>
        <a:lstStyle/>
        <a:p>
          <a:endParaRPr lang="en-US" sz="1800"/>
        </a:p>
      </dgm:t>
    </dgm:pt>
    <dgm:pt modelId="{BE288539-06D5-4386-938E-2089BB378814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0" i="0"/>
            <a:t>Created to better control cardholder data and reduce credit card fraud.</a:t>
          </a:r>
          <a:endParaRPr lang="en-US" sz="1800"/>
        </a:p>
      </dgm:t>
    </dgm:pt>
    <dgm:pt modelId="{28A9C9F9-2BC3-4143-A2C8-325EE115C43E}" type="parTrans" cxnId="{9A6AC4B4-BDA4-41CC-BD86-649E973BBDF1}">
      <dgm:prSet/>
      <dgm:spPr/>
      <dgm:t>
        <a:bodyPr/>
        <a:lstStyle/>
        <a:p>
          <a:endParaRPr lang="en-US" sz="1800"/>
        </a:p>
      </dgm:t>
    </dgm:pt>
    <dgm:pt modelId="{E2935178-CF30-4D62-90D1-70A74D46F8DF}" type="sibTrans" cxnId="{9A6AC4B4-BDA4-41CC-BD86-649E973BBDF1}">
      <dgm:prSet/>
      <dgm:spPr/>
      <dgm:t>
        <a:bodyPr/>
        <a:lstStyle/>
        <a:p>
          <a:endParaRPr lang="en-US" sz="1800"/>
        </a:p>
      </dgm:t>
    </dgm:pt>
    <dgm:pt modelId="{29E371CD-019B-47E6-ADC0-07EC8682AACF}">
      <dgm:prSet phldrT="[Text]" custT="1"/>
      <dgm:spPr>
        <a:solidFill>
          <a:srgbClr val="577B95"/>
        </a:solidFill>
      </dgm:spPr>
      <dgm:t>
        <a:bodyPr/>
        <a:lstStyle/>
        <a:p>
          <a:r>
            <a:rPr lang="en-IN" sz="1800" b="1"/>
            <a:t>Drugs and Cosmetic Act 1940 And Rules 1945</a:t>
          </a:r>
          <a:endParaRPr lang="en-US" sz="1800" b="1"/>
        </a:p>
      </dgm:t>
    </dgm:pt>
    <dgm:pt modelId="{7AC36FC9-AB4A-4D7E-8F98-F1ED65C1BC7F}" type="sibTrans" cxnId="{2C7832CB-5762-469C-A3C5-6B47F9CFF645}">
      <dgm:prSet/>
      <dgm:spPr/>
      <dgm:t>
        <a:bodyPr/>
        <a:lstStyle/>
        <a:p>
          <a:endParaRPr lang="en-US" sz="1800"/>
        </a:p>
      </dgm:t>
    </dgm:pt>
    <dgm:pt modelId="{9EDF101A-C2B6-4BFC-9AF9-3525A161EC43}" type="parTrans" cxnId="{2C7832CB-5762-469C-A3C5-6B47F9CFF645}">
      <dgm:prSet/>
      <dgm:spPr/>
      <dgm:t>
        <a:bodyPr/>
        <a:lstStyle/>
        <a:p>
          <a:endParaRPr lang="en-US" sz="1800"/>
        </a:p>
      </dgm:t>
    </dgm:pt>
    <dgm:pt modelId="{863B0E36-53E2-413B-8D39-1950F8210641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dirty="0"/>
            <a:t>Drug license for Pharmacy and Medical store </a:t>
          </a:r>
          <a:endParaRPr lang="en-US" sz="1800" dirty="0"/>
        </a:p>
      </dgm:t>
    </dgm:pt>
    <dgm:pt modelId="{E7BB4C49-2EE0-471E-9B13-BE27BFE62B98}" type="sibTrans" cxnId="{F36C329C-038E-4484-B642-6EA96501CA5A}">
      <dgm:prSet/>
      <dgm:spPr/>
      <dgm:t>
        <a:bodyPr/>
        <a:lstStyle/>
        <a:p>
          <a:endParaRPr lang="en-US" sz="1800"/>
        </a:p>
      </dgm:t>
    </dgm:pt>
    <dgm:pt modelId="{19F1E3B5-73A2-4AEB-B30D-32A889739E82}" type="parTrans" cxnId="{F36C329C-038E-4484-B642-6EA96501CA5A}">
      <dgm:prSet/>
      <dgm:spPr/>
      <dgm:t>
        <a:bodyPr/>
        <a:lstStyle/>
        <a:p>
          <a:endParaRPr lang="en-US" sz="1800"/>
        </a:p>
      </dgm:t>
    </dgm:pt>
    <dgm:pt modelId="{257D2695-7F64-47A0-BF86-63086B623558}" type="pres">
      <dgm:prSet presAssocID="{CC137F85-1932-41DA-AEA5-C07EB9C9AB6B}" presName="linear" presStyleCnt="0">
        <dgm:presLayoutVars>
          <dgm:dir/>
          <dgm:animLvl val="lvl"/>
          <dgm:resizeHandles val="exact"/>
        </dgm:presLayoutVars>
      </dgm:prSet>
      <dgm:spPr/>
    </dgm:pt>
    <dgm:pt modelId="{76EEC48B-7804-4415-8155-2CC4B8CCA544}" type="pres">
      <dgm:prSet presAssocID="{15813B15-F688-4293-914A-DA7B481DBE9D}" presName="parentLin" presStyleCnt="0"/>
      <dgm:spPr/>
    </dgm:pt>
    <dgm:pt modelId="{099BA8E7-B81A-4FA4-8171-F16207B3ABA6}" type="pres">
      <dgm:prSet presAssocID="{15813B15-F688-4293-914A-DA7B481DBE9D}" presName="parentLeftMargin" presStyleLbl="node1" presStyleIdx="0" presStyleCnt="3"/>
      <dgm:spPr/>
    </dgm:pt>
    <dgm:pt modelId="{9DB6E65C-E306-4103-83B9-9FF131E84705}" type="pres">
      <dgm:prSet presAssocID="{15813B15-F688-4293-914A-DA7B481DBE9D}" presName="parentText" presStyleLbl="node1" presStyleIdx="0" presStyleCnt="3" custScaleX="142857" custScaleY="221329" custLinFactNeighborX="6141" custLinFactNeighborY="-2183">
        <dgm:presLayoutVars>
          <dgm:chMax val="0"/>
          <dgm:bulletEnabled val="1"/>
        </dgm:presLayoutVars>
      </dgm:prSet>
      <dgm:spPr/>
    </dgm:pt>
    <dgm:pt modelId="{FB878C80-728F-4EDA-80FF-B6640E613B70}" type="pres">
      <dgm:prSet presAssocID="{15813B15-F688-4293-914A-DA7B481DBE9D}" presName="negativeSpace" presStyleCnt="0"/>
      <dgm:spPr/>
    </dgm:pt>
    <dgm:pt modelId="{0A24D764-759E-4500-B885-AA876278C5B8}" type="pres">
      <dgm:prSet presAssocID="{15813B15-F688-4293-914A-DA7B481DBE9D}" presName="childText" presStyleLbl="conFgAcc1" presStyleIdx="0" presStyleCnt="3">
        <dgm:presLayoutVars>
          <dgm:bulletEnabled val="1"/>
        </dgm:presLayoutVars>
      </dgm:prSet>
      <dgm:spPr/>
    </dgm:pt>
    <dgm:pt modelId="{4922CC5D-0735-45D2-A59C-ECAEEEBCAB8B}" type="pres">
      <dgm:prSet presAssocID="{ABD85223-FEB4-4877-923A-565C34B7F50D}" presName="spaceBetweenRectangles" presStyleCnt="0"/>
      <dgm:spPr/>
    </dgm:pt>
    <dgm:pt modelId="{C7991194-3F5D-4AB0-9435-B77CE65C2399}" type="pres">
      <dgm:prSet presAssocID="{464007F4-821E-4524-94C6-85B422EA6004}" presName="parentLin" presStyleCnt="0"/>
      <dgm:spPr/>
    </dgm:pt>
    <dgm:pt modelId="{76E14CDF-0F3D-402B-8394-66CB832CB741}" type="pres">
      <dgm:prSet presAssocID="{464007F4-821E-4524-94C6-85B422EA6004}" presName="parentLeftMargin" presStyleLbl="node1" presStyleIdx="0" presStyleCnt="3"/>
      <dgm:spPr/>
    </dgm:pt>
    <dgm:pt modelId="{EE282529-2034-4F14-820B-E2764A0BDCE8}" type="pres">
      <dgm:prSet presAssocID="{464007F4-821E-4524-94C6-85B422EA6004}" presName="parentText" presStyleLbl="node1" presStyleIdx="1" presStyleCnt="3" custScaleX="142857" custScaleY="170337" custLinFactNeighborX="751" custLinFactNeighborY="13409">
        <dgm:presLayoutVars>
          <dgm:chMax val="0"/>
          <dgm:bulletEnabled val="1"/>
        </dgm:presLayoutVars>
      </dgm:prSet>
      <dgm:spPr/>
    </dgm:pt>
    <dgm:pt modelId="{B931FF1F-CC4D-41A5-8818-5BE1CFDDDF1F}" type="pres">
      <dgm:prSet presAssocID="{464007F4-821E-4524-94C6-85B422EA6004}" presName="negativeSpace" presStyleCnt="0"/>
      <dgm:spPr/>
    </dgm:pt>
    <dgm:pt modelId="{514BD025-1E11-43BB-AEDC-3C56763A5513}" type="pres">
      <dgm:prSet presAssocID="{464007F4-821E-4524-94C6-85B422EA6004}" presName="childText" presStyleLbl="conFgAcc1" presStyleIdx="1" presStyleCnt="3">
        <dgm:presLayoutVars>
          <dgm:bulletEnabled val="1"/>
        </dgm:presLayoutVars>
      </dgm:prSet>
      <dgm:spPr/>
    </dgm:pt>
    <dgm:pt modelId="{6E0B40BA-ACF8-46C3-9ECD-E07F99D6B083}" type="pres">
      <dgm:prSet presAssocID="{A02A12A2-FEDE-4A51-8722-6FAF724F0282}" presName="spaceBetweenRectangles" presStyleCnt="0"/>
      <dgm:spPr/>
    </dgm:pt>
    <dgm:pt modelId="{F2B295EC-9842-408E-8784-AF31D6FB163B}" type="pres">
      <dgm:prSet presAssocID="{29E371CD-019B-47E6-ADC0-07EC8682AACF}" presName="parentLin" presStyleCnt="0"/>
      <dgm:spPr/>
    </dgm:pt>
    <dgm:pt modelId="{BE6FD554-4985-48B4-8096-BC6C24D77DE5}" type="pres">
      <dgm:prSet presAssocID="{29E371CD-019B-47E6-ADC0-07EC8682AACF}" presName="parentLeftMargin" presStyleLbl="node1" presStyleIdx="1" presStyleCnt="3"/>
      <dgm:spPr/>
    </dgm:pt>
    <dgm:pt modelId="{6651EC3C-279A-4689-9CE7-035E4C3B4E2C}" type="pres">
      <dgm:prSet presAssocID="{29E371CD-019B-47E6-ADC0-07EC8682AACF}" presName="parentText" presStyleLbl="node1" presStyleIdx="2" presStyleCnt="3" custScaleX="142857" custScaleY="153736">
        <dgm:presLayoutVars>
          <dgm:chMax val="0"/>
          <dgm:bulletEnabled val="1"/>
        </dgm:presLayoutVars>
      </dgm:prSet>
      <dgm:spPr/>
    </dgm:pt>
    <dgm:pt modelId="{82D020B3-A118-4A2C-9709-A326273EDD27}" type="pres">
      <dgm:prSet presAssocID="{29E371CD-019B-47E6-ADC0-07EC8682AACF}" presName="negativeSpace" presStyleCnt="0"/>
      <dgm:spPr/>
    </dgm:pt>
    <dgm:pt modelId="{820FD948-1C32-47E2-8582-D61D3919E069}" type="pres">
      <dgm:prSet presAssocID="{29E371CD-019B-47E6-ADC0-07EC8682AACF}" presName="childText" presStyleLbl="conFgAcc1" presStyleIdx="2" presStyleCnt="3" custLinFactY="50982" custLinFactNeighborY="100000">
        <dgm:presLayoutVars>
          <dgm:bulletEnabled val="1"/>
        </dgm:presLayoutVars>
      </dgm:prSet>
      <dgm:spPr/>
    </dgm:pt>
  </dgm:ptLst>
  <dgm:cxnLst>
    <dgm:cxn modelId="{98477E01-4699-4817-A0D4-BF94D0D55373}" type="presOf" srcId="{BE288539-06D5-4386-938E-2089BB378814}" destId="{514BD025-1E11-43BB-AEDC-3C56763A5513}" srcOrd="0" destOrd="0" presId="urn:microsoft.com/office/officeart/2005/8/layout/list1"/>
    <dgm:cxn modelId="{CD4B1916-A72F-4B22-A0EA-481A6884E943}" type="presOf" srcId="{15813B15-F688-4293-914A-DA7B481DBE9D}" destId="{9DB6E65C-E306-4103-83B9-9FF131E84705}" srcOrd="1" destOrd="0" presId="urn:microsoft.com/office/officeart/2005/8/layout/list1"/>
    <dgm:cxn modelId="{5B00D519-859A-49E7-B65C-5754D3CA8D84}" type="presOf" srcId="{29E371CD-019B-47E6-ADC0-07EC8682AACF}" destId="{BE6FD554-4985-48B4-8096-BC6C24D77DE5}" srcOrd="0" destOrd="0" presId="urn:microsoft.com/office/officeart/2005/8/layout/list1"/>
    <dgm:cxn modelId="{ED80B423-9289-4B51-B6D2-E1E0062CD52C}" type="presOf" srcId="{CC137F85-1932-41DA-AEA5-C07EB9C9AB6B}" destId="{257D2695-7F64-47A0-BF86-63086B623558}" srcOrd="0" destOrd="0" presId="urn:microsoft.com/office/officeart/2005/8/layout/list1"/>
    <dgm:cxn modelId="{1FB7A62F-DC97-4FE5-8DA3-0263B60D6746}" srcId="{15813B15-F688-4293-914A-DA7B481DBE9D}" destId="{3C150F5D-DD8F-4413-AAF8-FE15B3BA6F10}" srcOrd="0" destOrd="0" parTransId="{D3D1BC41-7A63-4C3B-8C3A-C924A0E06393}" sibTransId="{1A235A65-8E2E-49E0-A962-188F8053029B}"/>
    <dgm:cxn modelId="{83F3BF5B-BC81-4734-9B7D-82302AD82911}" type="presOf" srcId="{29E371CD-019B-47E6-ADC0-07EC8682AACF}" destId="{6651EC3C-279A-4689-9CE7-035E4C3B4E2C}" srcOrd="1" destOrd="0" presId="urn:microsoft.com/office/officeart/2005/8/layout/list1"/>
    <dgm:cxn modelId="{B1C4F253-3B4E-4520-B6FE-5292396E6A0F}" type="presOf" srcId="{15813B15-F688-4293-914A-DA7B481DBE9D}" destId="{099BA8E7-B81A-4FA4-8171-F16207B3ABA6}" srcOrd="0" destOrd="0" presId="urn:microsoft.com/office/officeart/2005/8/layout/list1"/>
    <dgm:cxn modelId="{09FF6699-B84F-4E31-8CD4-8182A85495F2}" type="presOf" srcId="{3C150F5D-DD8F-4413-AAF8-FE15B3BA6F10}" destId="{0A24D764-759E-4500-B885-AA876278C5B8}" srcOrd="0" destOrd="0" presId="urn:microsoft.com/office/officeart/2005/8/layout/list1"/>
    <dgm:cxn modelId="{F36C329C-038E-4484-B642-6EA96501CA5A}" srcId="{29E371CD-019B-47E6-ADC0-07EC8682AACF}" destId="{863B0E36-53E2-413B-8D39-1950F8210641}" srcOrd="0" destOrd="0" parTransId="{19F1E3B5-73A2-4AEB-B30D-32A889739E82}" sibTransId="{E7BB4C49-2EE0-471E-9B13-BE27BFE62B98}"/>
    <dgm:cxn modelId="{9A6AC4B4-BDA4-41CC-BD86-649E973BBDF1}" srcId="{464007F4-821E-4524-94C6-85B422EA6004}" destId="{BE288539-06D5-4386-938E-2089BB378814}" srcOrd="0" destOrd="0" parTransId="{28A9C9F9-2BC3-4143-A2C8-325EE115C43E}" sibTransId="{E2935178-CF30-4D62-90D1-70A74D46F8DF}"/>
    <dgm:cxn modelId="{02B458BC-FEDB-4022-AAEC-73E9362F16F0}" srcId="{CC137F85-1932-41DA-AEA5-C07EB9C9AB6B}" destId="{464007F4-821E-4524-94C6-85B422EA6004}" srcOrd="1" destOrd="0" parTransId="{88BD4C67-14B3-41DE-9048-DACD526B5161}" sibTransId="{A02A12A2-FEDE-4A51-8722-6FAF724F0282}"/>
    <dgm:cxn modelId="{C45EB6BF-153E-49EF-B270-D5EA33390B3F}" type="presOf" srcId="{464007F4-821E-4524-94C6-85B422EA6004}" destId="{EE282529-2034-4F14-820B-E2764A0BDCE8}" srcOrd="1" destOrd="0" presId="urn:microsoft.com/office/officeart/2005/8/layout/list1"/>
    <dgm:cxn modelId="{2C7832CB-5762-469C-A3C5-6B47F9CFF645}" srcId="{CC137F85-1932-41DA-AEA5-C07EB9C9AB6B}" destId="{29E371CD-019B-47E6-ADC0-07EC8682AACF}" srcOrd="2" destOrd="0" parTransId="{9EDF101A-C2B6-4BFC-9AF9-3525A161EC43}" sibTransId="{7AC36FC9-AB4A-4D7E-8F98-F1ED65C1BC7F}"/>
    <dgm:cxn modelId="{55273FDC-1B52-466B-89F7-9CC55DB96AA2}" type="presOf" srcId="{863B0E36-53E2-413B-8D39-1950F8210641}" destId="{820FD948-1C32-47E2-8582-D61D3919E069}" srcOrd="0" destOrd="0" presId="urn:microsoft.com/office/officeart/2005/8/layout/list1"/>
    <dgm:cxn modelId="{B75F2DFB-4B15-4B75-AF41-3A6720235830}" type="presOf" srcId="{464007F4-821E-4524-94C6-85B422EA6004}" destId="{76E14CDF-0F3D-402B-8394-66CB832CB741}" srcOrd="0" destOrd="0" presId="urn:microsoft.com/office/officeart/2005/8/layout/list1"/>
    <dgm:cxn modelId="{061D51FE-B6D4-4837-901B-4ED3E03767F2}" srcId="{CC137F85-1932-41DA-AEA5-C07EB9C9AB6B}" destId="{15813B15-F688-4293-914A-DA7B481DBE9D}" srcOrd="0" destOrd="0" parTransId="{606052A2-5539-4A0B-AD29-98FF737A806D}" sibTransId="{ABD85223-FEB4-4877-923A-565C34B7F50D}"/>
    <dgm:cxn modelId="{49106FC1-E10C-4F02-85DD-7AFC4AE55713}" type="presParOf" srcId="{257D2695-7F64-47A0-BF86-63086B623558}" destId="{76EEC48B-7804-4415-8155-2CC4B8CCA544}" srcOrd="0" destOrd="0" presId="urn:microsoft.com/office/officeart/2005/8/layout/list1"/>
    <dgm:cxn modelId="{B386687D-3952-4554-B826-BE590ADB811E}" type="presParOf" srcId="{76EEC48B-7804-4415-8155-2CC4B8CCA544}" destId="{099BA8E7-B81A-4FA4-8171-F16207B3ABA6}" srcOrd="0" destOrd="0" presId="urn:microsoft.com/office/officeart/2005/8/layout/list1"/>
    <dgm:cxn modelId="{187C9139-2340-4ED4-85B5-14F07754A313}" type="presParOf" srcId="{76EEC48B-7804-4415-8155-2CC4B8CCA544}" destId="{9DB6E65C-E306-4103-83B9-9FF131E84705}" srcOrd="1" destOrd="0" presId="urn:microsoft.com/office/officeart/2005/8/layout/list1"/>
    <dgm:cxn modelId="{B4A5C169-C0B1-41ED-BAE1-EBE4009408A8}" type="presParOf" srcId="{257D2695-7F64-47A0-BF86-63086B623558}" destId="{FB878C80-728F-4EDA-80FF-B6640E613B70}" srcOrd="1" destOrd="0" presId="urn:microsoft.com/office/officeart/2005/8/layout/list1"/>
    <dgm:cxn modelId="{7E1FEA1B-249F-4B58-904D-A26904F68456}" type="presParOf" srcId="{257D2695-7F64-47A0-BF86-63086B623558}" destId="{0A24D764-759E-4500-B885-AA876278C5B8}" srcOrd="2" destOrd="0" presId="urn:microsoft.com/office/officeart/2005/8/layout/list1"/>
    <dgm:cxn modelId="{BE4C6F8B-0DEB-4C6F-9BAA-EAC8BB42B690}" type="presParOf" srcId="{257D2695-7F64-47A0-BF86-63086B623558}" destId="{4922CC5D-0735-45D2-A59C-ECAEEEBCAB8B}" srcOrd="3" destOrd="0" presId="urn:microsoft.com/office/officeart/2005/8/layout/list1"/>
    <dgm:cxn modelId="{0F29BA0D-3B35-474E-9F2B-DD6FA0A6392B}" type="presParOf" srcId="{257D2695-7F64-47A0-BF86-63086B623558}" destId="{C7991194-3F5D-4AB0-9435-B77CE65C2399}" srcOrd="4" destOrd="0" presId="urn:microsoft.com/office/officeart/2005/8/layout/list1"/>
    <dgm:cxn modelId="{01658CA4-7C79-48C1-A75B-BB036F5F2578}" type="presParOf" srcId="{C7991194-3F5D-4AB0-9435-B77CE65C2399}" destId="{76E14CDF-0F3D-402B-8394-66CB832CB741}" srcOrd="0" destOrd="0" presId="urn:microsoft.com/office/officeart/2005/8/layout/list1"/>
    <dgm:cxn modelId="{4BA562F7-8044-4938-9FA4-0EB450168878}" type="presParOf" srcId="{C7991194-3F5D-4AB0-9435-B77CE65C2399}" destId="{EE282529-2034-4F14-820B-E2764A0BDCE8}" srcOrd="1" destOrd="0" presId="urn:microsoft.com/office/officeart/2005/8/layout/list1"/>
    <dgm:cxn modelId="{07EF818B-4644-442F-9FBA-DA9B5BC579D1}" type="presParOf" srcId="{257D2695-7F64-47A0-BF86-63086B623558}" destId="{B931FF1F-CC4D-41A5-8818-5BE1CFDDDF1F}" srcOrd="5" destOrd="0" presId="urn:microsoft.com/office/officeart/2005/8/layout/list1"/>
    <dgm:cxn modelId="{A9F626A2-8BCF-4093-83AF-144CE0A273AE}" type="presParOf" srcId="{257D2695-7F64-47A0-BF86-63086B623558}" destId="{514BD025-1E11-43BB-AEDC-3C56763A5513}" srcOrd="6" destOrd="0" presId="urn:microsoft.com/office/officeart/2005/8/layout/list1"/>
    <dgm:cxn modelId="{B7535AF9-965F-46C1-8FEC-79803275FA76}" type="presParOf" srcId="{257D2695-7F64-47A0-BF86-63086B623558}" destId="{6E0B40BA-ACF8-46C3-9ECD-E07F99D6B083}" srcOrd="7" destOrd="0" presId="urn:microsoft.com/office/officeart/2005/8/layout/list1"/>
    <dgm:cxn modelId="{531EA0F7-03BD-4B77-830E-20456DA040E4}" type="presParOf" srcId="{257D2695-7F64-47A0-BF86-63086B623558}" destId="{F2B295EC-9842-408E-8784-AF31D6FB163B}" srcOrd="8" destOrd="0" presId="urn:microsoft.com/office/officeart/2005/8/layout/list1"/>
    <dgm:cxn modelId="{9DAF22AD-D387-4F4D-8D05-86C456941089}" type="presParOf" srcId="{F2B295EC-9842-408E-8784-AF31D6FB163B}" destId="{BE6FD554-4985-48B4-8096-BC6C24D77DE5}" srcOrd="0" destOrd="0" presId="urn:microsoft.com/office/officeart/2005/8/layout/list1"/>
    <dgm:cxn modelId="{EFD367DA-4E42-4FEC-A148-BC9482AF7D36}" type="presParOf" srcId="{F2B295EC-9842-408E-8784-AF31D6FB163B}" destId="{6651EC3C-279A-4689-9CE7-035E4C3B4E2C}" srcOrd="1" destOrd="0" presId="urn:microsoft.com/office/officeart/2005/8/layout/list1"/>
    <dgm:cxn modelId="{47FFA5EF-DAA2-43AE-BE36-7D3188E32E42}" type="presParOf" srcId="{257D2695-7F64-47A0-BF86-63086B623558}" destId="{82D020B3-A118-4A2C-9709-A326273EDD27}" srcOrd="9" destOrd="0" presId="urn:microsoft.com/office/officeart/2005/8/layout/list1"/>
    <dgm:cxn modelId="{7A972F0F-E25E-401B-989A-3D27376B7C17}" type="presParOf" srcId="{257D2695-7F64-47A0-BF86-63086B623558}" destId="{820FD948-1C32-47E2-8582-D61D3919E0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37F85-1932-41DA-AEA5-C07EB9C9AB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007F4-821E-4524-94C6-85B422EA6004}">
      <dgm:prSet phldrT="[Text]" custT="1"/>
      <dgm:spPr>
        <a:solidFill>
          <a:srgbClr val="577B95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Pharmacy</a:t>
          </a:r>
          <a:r>
            <a:rPr lang="en-US" sz="1800" b="1" baseline="0" dirty="0">
              <a:solidFill>
                <a:schemeClr val="bg1"/>
              </a:solidFill>
            </a:rPr>
            <a:t> Act, 1948</a:t>
          </a:r>
          <a:endParaRPr lang="en-US" sz="1800" b="1" dirty="0">
            <a:solidFill>
              <a:schemeClr val="bg1"/>
            </a:solidFill>
          </a:endParaRPr>
        </a:p>
      </dgm:t>
    </dgm:pt>
    <dgm:pt modelId="{88BD4C67-14B3-41DE-9048-DACD526B5161}" type="parTrans" cxnId="{02B458BC-FEDB-4022-AAEC-73E9362F16F0}">
      <dgm:prSet/>
      <dgm:spPr/>
      <dgm:t>
        <a:bodyPr/>
        <a:lstStyle/>
        <a:p>
          <a:endParaRPr lang="en-US" sz="1800"/>
        </a:p>
      </dgm:t>
    </dgm:pt>
    <dgm:pt modelId="{A02A12A2-FEDE-4A51-8722-6FAF724F0282}" type="sibTrans" cxnId="{02B458BC-FEDB-4022-AAEC-73E9362F16F0}">
      <dgm:prSet/>
      <dgm:spPr/>
      <dgm:t>
        <a:bodyPr/>
        <a:lstStyle/>
        <a:p>
          <a:endParaRPr lang="en-US" sz="1800"/>
        </a:p>
      </dgm:t>
    </dgm:pt>
    <dgm:pt modelId="{BE288539-06D5-4386-938E-2089BB378814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0" i="0" dirty="0"/>
            <a:t>An Act to regulate the profession of pharmacy</a:t>
          </a:r>
          <a:endParaRPr lang="en-US" sz="1800" dirty="0"/>
        </a:p>
      </dgm:t>
    </dgm:pt>
    <dgm:pt modelId="{28A9C9F9-2BC3-4143-A2C8-325EE115C43E}" type="parTrans" cxnId="{9A6AC4B4-BDA4-41CC-BD86-649E973BBDF1}">
      <dgm:prSet/>
      <dgm:spPr/>
      <dgm:t>
        <a:bodyPr/>
        <a:lstStyle/>
        <a:p>
          <a:endParaRPr lang="en-US" sz="1800"/>
        </a:p>
      </dgm:t>
    </dgm:pt>
    <dgm:pt modelId="{E2935178-CF30-4D62-90D1-70A74D46F8DF}" type="sibTrans" cxnId="{9A6AC4B4-BDA4-41CC-BD86-649E973BBDF1}">
      <dgm:prSet/>
      <dgm:spPr/>
      <dgm:t>
        <a:bodyPr/>
        <a:lstStyle/>
        <a:p>
          <a:endParaRPr lang="en-US" sz="1800"/>
        </a:p>
      </dgm:t>
    </dgm:pt>
    <dgm:pt modelId="{29E371CD-019B-47E6-ADC0-07EC8682AACF}">
      <dgm:prSet phldrT="[Text]" custT="1"/>
      <dgm:spPr>
        <a:solidFill>
          <a:srgbClr val="577B95"/>
        </a:solidFill>
      </dgm:spPr>
      <dgm:t>
        <a:bodyPr/>
        <a:lstStyle/>
        <a:p>
          <a:r>
            <a:rPr lang="en-IN" sz="1800" b="1" i="0">
              <a:solidFill>
                <a:schemeClr val="bg1"/>
              </a:solidFill>
            </a:rPr>
            <a:t>Indian Medical Council Act, 1956 </a:t>
          </a:r>
          <a:endParaRPr lang="en-US" sz="1800" b="1">
            <a:solidFill>
              <a:schemeClr val="bg1"/>
            </a:solidFill>
          </a:endParaRPr>
        </a:p>
      </dgm:t>
    </dgm:pt>
    <dgm:pt modelId="{7AC36FC9-AB4A-4D7E-8F98-F1ED65C1BC7F}" type="sibTrans" cxnId="{2C7832CB-5762-469C-A3C5-6B47F9CFF645}">
      <dgm:prSet/>
      <dgm:spPr/>
      <dgm:t>
        <a:bodyPr/>
        <a:lstStyle/>
        <a:p>
          <a:endParaRPr lang="en-US" sz="1800"/>
        </a:p>
      </dgm:t>
    </dgm:pt>
    <dgm:pt modelId="{9EDF101A-C2B6-4BFC-9AF9-3525A161EC43}" type="parTrans" cxnId="{2C7832CB-5762-469C-A3C5-6B47F9CFF645}">
      <dgm:prSet/>
      <dgm:spPr/>
      <dgm:t>
        <a:bodyPr/>
        <a:lstStyle/>
        <a:p>
          <a:endParaRPr lang="en-US" sz="1800"/>
        </a:p>
      </dgm:t>
    </dgm:pt>
    <dgm:pt modelId="{963FA854-5814-4478-8408-0D030E5E7F09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1800"/>
        </a:p>
      </dgm:t>
    </dgm:pt>
    <dgm:pt modelId="{15E0C4F4-98EA-4BEE-8621-33D67A6C7514}" type="parTrans" cxnId="{BC095255-E3DC-4337-9ACA-F87C0F8BEE71}">
      <dgm:prSet/>
      <dgm:spPr/>
      <dgm:t>
        <a:bodyPr/>
        <a:lstStyle/>
        <a:p>
          <a:endParaRPr lang="en-IN" sz="1800"/>
        </a:p>
      </dgm:t>
    </dgm:pt>
    <dgm:pt modelId="{3DCCD6B7-E4FA-44D0-A1BC-E09B769E845C}" type="sibTrans" cxnId="{BC095255-E3DC-4337-9ACA-F87C0F8BEE71}">
      <dgm:prSet/>
      <dgm:spPr/>
      <dgm:t>
        <a:bodyPr/>
        <a:lstStyle/>
        <a:p>
          <a:endParaRPr lang="en-IN" sz="1800"/>
        </a:p>
      </dgm:t>
    </dgm:pt>
    <dgm:pt modelId="{863B0E36-53E2-413B-8D39-1950F8210641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0" dirty="0"/>
            <a:t>Registration</a:t>
          </a:r>
          <a:r>
            <a:rPr lang="en-US" sz="1800" b="0" baseline="0" dirty="0"/>
            <a:t> purpose</a:t>
          </a:r>
          <a:endParaRPr lang="en-US" sz="1800" b="0" dirty="0"/>
        </a:p>
      </dgm:t>
    </dgm:pt>
    <dgm:pt modelId="{E7BB4C49-2EE0-471E-9B13-BE27BFE62B98}" type="sibTrans" cxnId="{F36C329C-038E-4484-B642-6EA96501CA5A}">
      <dgm:prSet/>
      <dgm:spPr/>
      <dgm:t>
        <a:bodyPr/>
        <a:lstStyle/>
        <a:p>
          <a:endParaRPr lang="en-US" sz="1800"/>
        </a:p>
      </dgm:t>
    </dgm:pt>
    <dgm:pt modelId="{19F1E3B5-73A2-4AEB-B30D-32A889739E82}" type="parTrans" cxnId="{F36C329C-038E-4484-B642-6EA96501CA5A}">
      <dgm:prSet/>
      <dgm:spPr/>
      <dgm:t>
        <a:bodyPr/>
        <a:lstStyle/>
        <a:p>
          <a:endParaRPr lang="en-US" sz="1800"/>
        </a:p>
      </dgm:t>
    </dgm:pt>
    <dgm:pt modelId="{257D2695-7F64-47A0-BF86-63086B623558}" type="pres">
      <dgm:prSet presAssocID="{CC137F85-1932-41DA-AEA5-C07EB9C9AB6B}" presName="linear" presStyleCnt="0">
        <dgm:presLayoutVars>
          <dgm:dir/>
          <dgm:animLvl val="lvl"/>
          <dgm:resizeHandles val="exact"/>
        </dgm:presLayoutVars>
      </dgm:prSet>
      <dgm:spPr/>
    </dgm:pt>
    <dgm:pt modelId="{C7991194-3F5D-4AB0-9435-B77CE65C2399}" type="pres">
      <dgm:prSet presAssocID="{464007F4-821E-4524-94C6-85B422EA6004}" presName="parentLin" presStyleCnt="0"/>
      <dgm:spPr/>
    </dgm:pt>
    <dgm:pt modelId="{76E14CDF-0F3D-402B-8394-66CB832CB741}" type="pres">
      <dgm:prSet presAssocID="{464007F4-821E-4524-94C6-85B422EA6004}" presName="parentLeftMargin" presStyleLbl="node1" presStyleIdx="0" presStyleCnt="2"/>
      <dgm:spPr/>
    </dgm:pt>
    <dgm:pt modelId="{EE282529-2034-4F14-820B-E2764A0BDCE8}" type="pres">
      <dgm:prSet presAssocID="{464007F4-821E-4524-94C6-85B422EA6004}" presName="parentText" presStyleLbl="node1" presStyleIdx="0" presStyleCnt="2" custScaleX="142997" custScaleY="26886" custLinFactNeighborX="712" custLinFactNeighborY="-29674">
        <dgm:presLayoutVars>
          <dgm:chMax val="0"/>
          <dgm:bulletEnabled val="1"/>
        </dgm:presLayoutVars>
      </dgm:prSet>
      <dgm:spPr/>
    </dgm:pt>
    <dgm:pt modelId="{B931FF1F-CC4D-41A5-8818-5BE1CFDDDF1F}" type="pres">
      <dgm:prSet presAssocID="{464007F4-821E-4524-94C6-85B422EA6004}" presName="negativeSpace" presStyleCnt="0"/>
      <dgm:spPr/>
    </dgm:pt>
    <dgm:pt modelId="{514BD025-1E11-43BB-AEDC-3C56763A5513}" type="pres">
      <dgm:prSet presAssocID="{464007F4-821E-4524-94C6-85B422EA6004}" presName="childText" presStyleLbl="conFgAcc1" presStyleIdx="0" presStyleCnt="2" custScaleY="49970" custLinFactNeighborY="-17181">
        <dgm:presLayoutVars>
          <dgm:bulletEnabled val="1"/>
        </dgm:presLayoutVars>
      </dgm:prSet>
      <dgm:spPr/>
    </dgm:pt>
    <dgm:pt modelId="{6E0B40BA-ACF8-46C3-9ECD-E07F99D6B083}" type="pres">
      <dgm:prSet presAssocID="{A02A12A2-FEDE-4A51-8722-6FAF724F0282}" presName="spaceBetweenRectangles" presStyleCnt="0"/>
      <dgm:spPr/>
    </dgm:pt>
    <dgm:pt modelId="{F2B295EC-9842-408E-8784-AF31D6FB163B}" type="pres">
      <dgm:prSet presAssocID="{29E371CD-019B-47E6-ADC0-07EC8682AACF}" presName="parentLin" presStyleCnt="0"/>
      <dgm:spPr/>
    </dgm:pt>
    <dgm:pt modelId="{BE6FD554-4985-48B4-8096-BC6C24D77DE5}" type="pres">
      <dgm:prSet presAssocID="{29E371CD-019B-47E6-ADC0-07EC8682AACF}" presName="parentLeftMargin" presStyleLbl="node1" presStyleIdx="0" presStyleCnt="2"/>
      <dgm:spPr/>
    </dgm:pt>
    <dgm:pt modelId="{6651EC3C-279A-4689-9CE7-035E4C3B4E2C}" type="pres">
      <dgm:prSet presAssocID="{29E371CD-019B-47E6-ADC0-07EC8682AACF}" presName="parentText" presStyleLbl="node1" presStyleIdx="1" presStyleCnt="2" custScaleX="142857" custScaleY="22899" custLinFactNeighborX="539" custLinFactNeighborY="-16342">
        <dgm:presLayoutVars>
          <dgm:chMax val="0"/>
          <dgm:bulletEnabled val="1"/>
        </dgm:presLayoutVars>
      </dgm:prSet>
      <dgm:spPr/>
    </dgm:pt>
    <dgm:pt modelId="{82D020B3-A118-4A2C-9709-A326273EDD27}" type="pres">
      <dgm:prSet presAssocID="{29E371CD-019B-47E6-ADC0-07EC8682AACF}" presName="negativeSpace" presStyleCnt="0"/>
      <dgm:spPr/>
    </dgm:pt>
    <dgm:pt modelId="{820FD948-1C32-47E2-8582-D61D3919E069}" type="pres">
      <dgm:prSet presAssocID="{29E371CD-019B-47E6-ADC0-07EC8682AACF}" presName="childText" presStyleLbl="conFgAcc1" presStyleIdx="1" presStyleCnt="2" custScaleY="38469" custLinFactNeighborX="1299" custLinFactNeighborY="43999">
        <dgm:presLayoutVars>
          <dgm:bulletEnabled val="1"/>
        </dgm:presLayoutVars>
      </dgm:prSet>
      <dgm:spPr/>
    </dgm:pt>
  </dgm:ptLst>
  <dgm:cxnLst>
    <dgm:cxn modelId="{98477E01-4699-4817-A0D4-BF94D0D55373}" type="presOf" srcId="{BE288539-06D5-4386-938E-2089BB378814}" destId="{514BD025-1E11-43BB-AEDC-3C56763A5513}" srcOrd="0" destOrd="1" presId="urn:microsoft.com/office/officeart/2005/8/layout/list1"/>
    <dgm:cxn modelId="{5B00D519-859A-49E7-B65C-5754D3CA8D84}" type="presOf" srcId="{29E371CD-019B-47E6-ADC0-07EC8682AACF}" destId="{BE6FD554-4985-48B4-8096-BC6C24D77DE5}" srcOrd="0" destOrd="0" presId="urn:microsoft.com/office/officeart/2005/8/layout/list1"/>
    <dgm:cxn modelId="{ED80B423-9289-4B51-B6D2-E1E0062CD52C}" type="presOf" srcId="{CC137F85-1932-41DA-AEA5-C07EB9C9AB6B}" destId="{257D2695-7F64-47A0-BF86-63086B623558}" srcOrd="0" destOrd="0" presId="urn:microsoft.com/office/officeart/2005/8/layout/list1"/>
    <dgm:cxn modelId="{83F3BF5B-BC81-4734-9B7D-82302AD82911}" type="presOf" srcId="{29E371CD-019B-47E6-ADC0-07EC8682AACF}" destId="{6651EC3C-279A-4689-9CE7-035E4C3B4E2C}" srcOrd="1" destOrd="0" presId="urn:microsoft.com/office/officeart/2005/8/layout/list1"/>
    <dgm:cxn modelId="{BC095255-E3DC-4337-9ACA-F87C0F8BEE71}" srcId="{464007F4-821E-4524-94C6-85B422EA6004}" destId="{963FA854-5814-4478-8408-0D030E5E7F09}" srcOrd="0" destOrd="0" parTransId="{15E0C4F4-98EA-4BEE-8621-33D67A6C7514}" sibTransId="{3DCCD6B7-E4FA-44D0-A1BC-E09B769E845C}"/>
    <dgm:cxn modelId="{F36C329C-038E-4484-B642-6EA96501CA5A}" srcId="{29E371CD-019B-47E6-ADC0-07EC8682AACF}" destId="{863B0E36-53E2-413B-8D39-1950F8210641}" srcOrd="0" destOrd="0" parTransId="{19F1E3B5-73A2-4AEB-B30D-32A889739E82}" sibTransId="{E7BB4C49-2EE0-471E-9B13-BE27BFE62B98}"/>
    <dgm:cxn modelId="{9A6AC4B4-BDA4-41CC-BD86-649E973BBDF1}" srcId="{464007F4-821E-4524-94C6-85B422EA6004}" destId="{BE288539-06D5-4386-938E-2089BB378814}" srcOrd="1" destOrd="0" parTransId="{28A9C9F9-2BC3-4143-A2C8-325EE115C43E}" sibTransId="{E2935178-CF30-4D62-90D1-70A74D46F8DF}"/>
    <dgm:cxn modelId="{02B458BC-FEDB-4022-AAEC-73E9362F16F0}" srcId="{CC137F85-1932-41DA-AEA5-C07EB9C9AB6B}" destId="{464007F4-821E-4524-94C6-85B422EA6004}" srcOrd="0" destOrd="0" parTransId="{88BD4C67-14B3-41DE-9048-DACD526B5161}" sibTransId="{A02A12A2-FEDE-4A51-8722-6FAF724F0282}"/>
    <dgm:cxn modelId="{C45EB6BF-153E-49EF-B270-D5EA33390B3F}" type="presOf" srcId="{464007F4-821E-4524-94C6-85B422EA6004}" destId="{EE282529-2034-4F14-820B-E2764A0BDCE8}" srcOrd="1" destOrd="0" presId="urn:microsoft.com/office/officeart/2005/8/layout/list1"/>
    <dgm:cxn modelId="{2C7832CB-5762-469C-A3C5-6B47F9CFF645}" srcId="{CC137F85-1932-41DA-AEA5-C07EB9C9AB6B}" destId="{29E371CD-019B-47E6-ADC0-07EC8682AACF}" srcOrd="1" destOrd="0" parTransId="{9EDF101A-C2B6-4BFC-9AF9-3525A161EC43}" sibTransId="{7AC36FC9-AB4A-4D7E-8F98-F1ED65C1BC7F}"/>
    <dgm:cxn modelId="{55273FDC-1B52-466B-89F7-9CC55DB96AA2}" type="presOf" srcId="{863B0E36-53E2-413B-8D39-1950F8210641}" destId="{820FD948-1C32-47E2-8582-D61D3919E069}" srcOrd="0" destOrd="0" presId="urn:microsoft.com/office/officeart/2005/8/layout/list1"/>
    <dgm:cxn modelId="{DA4902FB-FA97-4250-A5F6-498053121BCF}" type="presOf" srcId="{963FA854-5814-4478-8408-0D030E5E7F09}" destId="{514BD025-1E11-43BB-AEDC-3C56763A5513}" srcOrd="0" destOrd="0" presId="urn:microsoft.com/office/officeart/2005/8/layout/list1"/>
    <dgm:cxn modelId="{B75F2DFB-4B15-4B75-AF41-3A6720235830}" type="presOf" srcId="{464007F4-821E-4524-94C6-85B422EA6004}" destId="{76E14CDF-0F3D-402B-8394-66CB832CB741}" srcOrd="0" destOrd="0" presId="urn:microsoft.com/office/officeart/2005/8/layout/list1"/>
    <dgm:cxn modelId="{0F29BA0D-3B35-474E-9F2B-DD6FA0A6392B}" type="presParOf" srcId="{257D2695-7F64-47A0-BF86-63086B623558}" destId="{C7991194-3F5D-4AB0-9435-B77CE65C2399}" srcOrd="0" destOrd="0" presId="urn:microsoft.com/office/officeart/2005/8/layout/list1"/>
    <dgm:cxn modelId="{01658CA4-7C79-48C1-A75B-BB036F5F2578}" type="presParOf" srcId="{C7991194-3F5D-4AB0-9435-B77CE65C2399}" destId="{76E14CDF-0F3D-402B-8394-66CB832CB741}" srcOrd="0" destOrd="0" presId="urn:microsoft.com/office/officeart/2005/8/layout/list1"/>
    <dgm:cxn modelId="{4BA562F7-8044-4938-9FA4-0EB450168878}" type="presParOf" srcId="{C7991194-3F5D-4AB0-9435-B77CE65C2399}" destId="{EE282529-2034-4F14-820B-E2764A0BDCE8}" srcOrd="1" destOrd="0" presId="urn:microsoft.com/office/officeart/2005/8/layout/list1"/>
    <dgm:cxn modelId="{07EF818B-4644-442F-9FBA-DA9B5BC579D1}" type="presParOf" srcId="{257D2695-7F64-47A0-BF86-63086B623558}" destId="{B931FF1F-CC4D-41A5-8818-5BE1CFDDDF1F}" srcOrd="1" destOrd="0" presId="urn:microsoft.com/office/officeart/2005/8/layout/list1"/>
    <dgm:cxn modelId="{A9F626A2-8BCF-4093-83AF-144CE0A273AE}" type="presParOf" srcId="{257D2695-7F64-47A0-BF86-63086B623558}" destId="{514BD025-1E11-43BB-AEDC-3C56763A5513}" srcOrd="2" destOrd="0" presId="urn:microsoft.com/office/officeart/2005/8/layout/list1"/>
    <dgm:cxn modelId="{B7535AF9-965F-46C1-8FEC-79803275FA76}" type="presParOf" srcId="{257D2695-7F64-47A0-BF86-63086B623558}" destId="{6E0B40BA-ACF8-46C3-9ECD-E07F99D6B083}" srcOrd="3" destOrd="0" presId="urn:microsoft.com/office/officeart/2005/8/layout/list1"/>
    <dgm:cxn modelId="{531EA0F7-03BD-4B77-830E-20456DA040E4}" type="presParOf" srcId="{257D2695-7F64-47A0-BF86-63086B623558}" destId="{F2B295EC-9842-408E-8784-AF31D6FB163B}" srcOrd="4" destOrd="0" presId="urn:microsoft.com/office/officeart/2005/8/layout/list1"/>
    <dgm:cxn modelId="{9DAF22AD-D387-4F4D-8D05-86C456941089}" type="presParOf" srcId="{F2B295EC-9842-408E-8784-AF31D6FB163B}" destId="{BE6FD554-4985-48B4-8096-BC6C24D77DE5}" srcOrd="0" destOrd="0" presId="urn:microsoft.com/office/officeart/2005/8/layout/list1"/>
    <dgm:cxn modelId="{EFD367DA-4E42-4FEC-A148-BC9482AF7D36}" type="presParOf" srcId="{F2B295EC-9842-408E-8784-AF31D6FB163B}" destId="{6651EC3C-279A-4689-9CE7-035E4C3B4E2C}" srcOrd="1" destOrd="0" presId="urn:microsoft.com/office/officeart/2005/8/layout/list1"/>
    <dgm:cxn modelId="{47FFA5EF-DAA2-43AE-BE36-7D3188E32E42}" type="presParOf" srcId="{257D2695-7F64-47A0-BF86-63086B623558}" destId="{82D020B3-A118-4A2C-9709-A326273EDD27}" srcOrd="5" destOrd="0" presId="urn:microsoft.com/office/officeart/2005/8/layout/list1"/>
    <dgm:cxn modelId="{7A972F0F-E25E-401B-989A-3D27376B7C17}" type="presParOf" srcId="{257D2695-7F64-47A0-BF86-63086B623558}" destId="{820FD948-1C32-47E2-8582-D61D3919E06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137F85-1932-41DA-AEA5-C07EB9C9AB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13B15-F688-4293-914A-DA7B481DBE9D}">
      <dgm:prSet phldrT="[Text]" custT="1"/>
      <dgm:spPr>
        <a:solidFill>
          <a:srgbClr val="577B95"/>
        </a:solidFill>
      </dgm:spPr>
      <dgm:t>
        <a:bodyPr/>
        <a:lstStyle/>
        <a:p>
          <a:r>
            <a:rPr lang="en-IN" sz="1800" b="1" i="0" dirty="0"/>
            <a:t>Consumer Protection Act, 2019</a:t>
          </a:r>
          <a:endParaRPr lang="en-US" sz="1800" b="1" dirty="0"/>
        </a:p>
      </dgm:t>
    </dgm:pt>
    <dgm:pt modelId="{606052A2-5539-4A0B-AD29-98FF737A806D}" type="parTrans" cxnId="{061D51FE-B6D4-4837-901B-4ED3E03767F2}">
      <dgm:prSet/>
      <dgm:spPr/>
      <dgm:t>
        <a:bodyPr/>
        <a:lstStyle/>
        <a:p>
          <a:endParaRPr lang="en-US" sz="1800"/>
        </a:p>
      </dgm:t>
    </dgm:pt>
    <dgm:pt modelId="{ABD85223-FEB4-4877-923A-565C34B7F50D}" type="sibTrans" cxnId="{061D51FE-B6D4-4837-901B-4ED3E03767F2}">
      <dgm:prSet/>
      <dgm:spPr/>
      <dgm:t>
        <a:bodyPr/>
        <a:lstStyle/>
        <a:p>
          <a:endParaRPr lang="en-US" sz="1800"/>
        </a:p>
      </dgm:t>
    </dgm:pt>
    <dgm:pt modelId="{464007F4-821E-4524-94C6-85B422EA6004}">
      <dgm:prSet phldrT="[Text]" custT="1"/>
      <dgm:spPr>
        <a:solidFill>
          <a:srgbClr val="577B95"/>
        </a:solidFill>
      </dgm:spPr>
      <dgm:t>
        <a:bodyPr/>
        <a:lstStyle/>
        <a:p>
          <a:pPr>
            <a:buNone/>
          </a:pPr>
          <a:r>
            <a:rPr lang="en-US" sz="1800" b="1" dirty="0">
              <a:solidFill>
                <a:schemeClr val="bg1"/>
              </a:solidFill>
            </a:rPr>
            <a:t>Food</a:t>
          </a:r>
          <a:r>
            <a:rPr lang="en-US" sz="1800" b="1" baseline="0" dirty="0">
              <a:solidFill>
                <a:schemeClr val="bg1"/>
              </a:solidFill>
            </a:rPr>
            <a:t> Safety &amp; Standards Authority of India (FSSAI) </a:t>
          </a:r>
          <a:endParaRPr lang="en-US" sz="1800" b="1" dirty="0"/>
        </a:p>
      </dgm:t>
    </dgm:pt>
    <dgm:pt modelId="{88BD4C67-14B3-41DE-9048-DACD526B5161}" type="parTrans" cxnId="{02B458BC-FEDB-4022-AAEC-73E9362F16F0}">
      <dgm:prSet/>
      <dgm:spPr/>
      <dgm:t>
        <a:bodyPr/>
        <a:lstStyle/>
        <a:p>
          <a:endParaRPr lang="en-US" sz="1800"/>
        </a:p>
      </dgm:t>
    </dgm:pt>
    <dgm:pt modelId="{A02A12A2-FEDE-4A51-8722-6FAF724F0282}" type="sibTrans" cxnId="{02B458BC-FEDB-4022-AAEC-73E9362F16F0}">
      <dgm:prSet/>
      <dgm:spPr/>
      <dgm:t>
        <a:bodyPr/>
        <a:lstStyle/>
        <a:p>
          <a:endParaRPr lang="en-US" sz="1800"/>
        </a:p>
      </dgm:t>
    </dgm:pt>
    <dgm:pt modelId="{3C150F5D-DD8F-4413-AAF8-FE15B3BA6F10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0" i="0" dirty="0"/>
            <a:t>Safeguard consumers from unfair practices and defective products or services.</a:t>
          </a:r>
          <a:endParaRPr lang="en-US" sz="1800" dirty="0"/>
        </a:p>
      </dgm:t>
    </dgm:pt>
    <dgm:pt modelId="{D3D1BC41-7A63-4C3B-8C3A-C924A0E06393}" type="parTrans" cxnId="{1FB7A62F-DC97-4FE5-8DA3-0263B60D6746}">
      <dgm:prSet/>
      <dgm:spPr/>
      <dgm:t>
        <a:bodyPr/>
        <a:lstStyle/>
        <a:p>
          <a:endParaRPr lang="en-US" sz="1800"/>
        </a:p>
      </dgm:t>
    </dgm:pt>
    <dgm:pt modelId="{1A235A65-8E2E-49E0-A962-188F8053029B}" type="sibTrans" cxnId="{1FB7A62F-DC97-4FE5-8DA3-0263B60D6746}">
      <dgm:prSet/>
      <dgm:spPr/>
      <dgm:t>
        <a:bodyPr/>
        <a:lstStyle/>
        <a:p>
          <a:endParaRPr lang="en-US" sz="1800"/>
        </a:p>
      </dgm:t>
    </dgm:pt>
    <dgm:pt modelId="{BE288539-06D5-4386-938E-2089BB378814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1800" b="0" i="0" dirty="0"/>
            <a:t>To sell food related items such as wellness products, nutraceuticals </a:t>
          </a:r>
          <a:endParaRPr lang="en-US" sz="1800" dirty="0"/>
        </a:p>
      </dgm:t>
    </dgm:pt>
    <dgm:pt modelId="{28A9C9F9-2BC3-4143-A2C8-325EE115C43E}" type="parTrans" cxnId="{9A6AC4B4-BDA4-41CC-BD86-649E973BBDF1}">
      <dgm:prSet/>
      <dgm:spPr/>
      <dgm:t>
        <a:bodyPr/>
        <a:lstStyle/>
        <a:p>
          <a:endParaRPr lang="en-US" sz="1800"/>
        </a:p>
      </dgm:t>
    </dgm:pt>
    <dgm:pt modelId="{E2935178-CF30-4D62-90D1-70A74D46F8DF}" type="sibTrans" cxnId="{9A6AC4B4-BDA4-41CC-BD86-649E973BBDF1}">
      <dgm:prSet/>
      <dgm:spPr/>
      <dgm:t>
        <a:bodyPr/>
        <a:lstStyle/>
        <a:p>
          <a:endParaRPr lang="en-US" sz="1800"/>
        </a:p>
      </dgm:t>
    </dgm:pt>
    <dgm:pt modelId="{29E371CD-019B-47E6-ADC0-07EC8682AACF}">
      <dgm:prSet phldrT="[Text]" custT="1"/>
      <dgm:spPr>
        <a:solidFill>
          <a:srgbClr val="577B95"/>
        </a:solidFill>
      </dgm:spPr>
      <dgm:t>
        <a:bodyPr/>
        <a:lstStyle/>
        <a:p>
          <a:r>
            <a:rPr lang="en-IN" sz="1800" b="1" i="0" dirty="0"/>
            <a:t>Drugs and Magic Remedies (Objectionable Advertisements) Act, 1954</a:t>
          </a:r>
          <a:endParaRPr lang="en-US" sz="1800" b="1" dirty="0"/>
        </a:p>
      </dgm:t>
    </dgm:pt>
    <dgm:pt modelId="{7AC36FC9-AB4A-4D7E-8F98-F1ED65C1BC7F}" type="sibTrans" cxnId="{2C7832CB-5762-469C-A3C5-6B47F9CFF645}">
      <dgm:prSet/>
      <dgm:spPr/>
      <dgm:t>
        <a:bodyPr/>
        <a:lstStyle/>
        <a:p>
          <a:endParaRPr lang="en-US" sz="1800"/>
        </a:p>
      </dgm:t>
    </dgm:pt>
    <dgm:pt modelId="{9EDF101A-C2B6-4BFC-9AF9-3525A161EC43}" type="parTrans" cxnId="{2C7832CB-5762-469C-A3C5-6B47F9CFF645}">
      <dgm:prSet/>
      <dgm:spPr/>
      <dgm:t>
        <a:bodyPr/>
        <a:lstStyle/>
        <a:p>
          <a:endParaRPr lang="en-US" sz="1800"/>
        </a:p>
      </dgm:t>
    </dgm:pt>
    <dgm:pt modelId="{863B0E36-53E2-413B-8D39-1950F8210641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0" i="0" dirty="0"/>
            <a:t>Prohibits advertisement of drugs and remedies that claim to have magical properties, and makes doing so a cognizable offence</a:t>
          </a:r>
          <a:endParaRPr lang="en-US" sz="1800" dirty="0"/>
        </a:p>
      </dgm:t>
    </dgm:pt>
    <dgm:pt modelId="{E7BB4C49-2EE0-471E-9B13-BE27BFE62B98}" type="sibTrans" cxnId="{F36C329C-038E-4484-B642-6EA96501CA5A}">
      <dgm:prSet/>
      <dgm:spPr/>
      <dgm:t>
        <a:bodyPr/>
        <a:lstStyle/>
        <a:p>
          <a:endParaRPr lang="en-US" sz="1800"/>
        </a:p>
      </dgm:t>
    </dgm:pt>
    <dgm:pt modelId="{19F1E3B5-73A2-4AEB-B30D-32A889739E82}" type="parTrans" cxnId="{F36C329C-038E-4484-B642-6EA96501CA5A}">
      <dgm:prSet/>
      <dgm:spPr/>
      <dgm:t>
        <a:bodyPr/>
        <a:lstStyle/>
        <a:p>
          <a:endParaRPr lang="en-US" sz="1800"/>
        </a:p>
      </dgm:t>
    </dgm:pt>
    <dgm:pt modelId="{257D2695-7F64-47A0-BF86-63086B623558}" type="pres">
      <dgm:prSet presAssocID="{CC137F85-1932-41DA-AEA5-C07EB9C9AB6B}" presName="linear" presStyleCnt="0">
        <dgm:presLayoutVars>
          <dgm:dir/>
          <dgm:animLvl val="lvl"/>
          <dgm:resizeHandles val="exact"/>
        </dgm:presLayoutVars>
      </dgm:prSet>
      <dgm:spPr/>
    </dgm:pt>
    <dgm:pt modelId="{76EEC48B-7804-4415-8155-2CC4B8CCA544}" type="pres">
      <dgm:prSet presAssocID="{15813B15-F688-4293-914A-DA7B481DBE9D}" presName="parentLin" presStyleCnt="0"/>
      <dgm:spPr/>
    </dgm:pt>
    <dgm:pt modelId="{099BA8E7-B81A-4FA4-8171-F16207B3ABA6}" type="pres">
      <dgm:prSet presAssocID="{15813B15-F688-4293-914A-DA7B481DBE9D}" presName="parentLeftMargin" presStyleLbl="node1" presStyleIdx="0" presStyleCnt="3"/>
      <dgm:spPr/>
    </dgm:pt>
    <dgm:pt modelId="{9DB6E65C-E306-4103-83B9-9FF131E84705}" type="pres">
      <dgm:prSet presAssocID="{15813B15-F688-4293-914A-DA7B481DBE9D}" presName="parentText" presStyleLbl="node1" presStyleIdx="0" presStyleCnt="3" custScaleX="142857" custScaleY="71547">
        <dgm:presLayoutVars>
          <dgm:chMax val="0"/>
          <dgm:bulletEnabled val="1"/>
        </dgm:presLayoutVars>
      </dgm:prSet>
      <dgm:spPr/>
    </dgm:pt>
    <dgm:pt modelId="{FB878C80-728F-4EDA-80FF-B6640E613B70}" type="pres">
      <dgm:prSet presAssocID="{15813B15-F688-4293-914A-DA7B481DBE9D}" presName="negativeSpace" presStyleCnt="0"/>
      <dgm:spPr/>
    </dgm:pt>
    <dgm:pt modelId="{0A24D764-759E-4500-B885-AA876278C5B8}" type="pres">
      <dgm:prSet presAssocID="{15813B15-F688-4293-914A-DA7B481DBE9D}" presName="childText" presStyleLbl="conFgAcc1" presStyleIdx="0" presStyleCnt="3">
        <dgm:presLayoutVars>
          <dgm:bulletEnabled val="1"/>
        </dgm:presLayoutVars>
      </dgm:prSet>
      <dgm:spPr/>
    </dgm:pt>
    <dgm:pt modelId="{4922CC5D-0735-45D2-A59C-ECAEEEBCAB8B}" type="pres">
      <dgm:prSet presAssocID="{ABD85223-FEB4-4877-923A-565C34B7F50D}" presName="spaceBetweenRectangles" presStyleCnt="0"/>
      <dgm:spPr/>
    </dgm:pt>
    <dgm:pt modelId="{C7991194-3F5D-4AB0-9435-B77CE65C2399}" type="pres">
      <dgm:prSet presAssocID="{464007F4-821E-4524-94C6-85B422EA6004}" presName="parentLin" presStyleCnt="0"/>
      <dgm:spPr/>
    </dgm:pt>
    <dgm:pt modelId="{76E14CDF-0F3D-402B-8394-66CB832CB741}" type="pres">
      <dgm:prSet presAssocID="{464007F4-821E-4524-94C6-85B422EA6004}" presName="parentLeftMargin" presStyleLbl="node1" presStyleIdx="0" presStyleCnt="3"/>
      <dgm:spPr/>
    </dgm:pt>
    <dgm:pt modelId="{EE282529-2034-4F14-820B-E2764A0BDCE8}" type="pres">
      <dgm:prSet presAssocID="{464007F4-821E-4524-94C6-85B422EA6004}" presName="parentText" presStyleLbl="node1" presStyleIdx="1" presStyleCnt="3" custScaleX="142857" custScaleY="80728">
        <dgm:presLayoutVars>
          <dgm:chMax val="0"/>
          <dgm:bulletEnabled val="1"/>
        </dgm:presLayoutVars>
      </dgm:prSet>
      <dgm:spPr/>
    </dgm:pt>
    <dgm:pt modelId="{B931FF1F-CC4D-41A5-8818-5BE1CFDDDF1F}" type="pres">
      <dgm:prSet presAssocID="{464007F4-821E-4524-94C6-85B422EA6004}" presName="negativeSpace" presStyleCnt="0"/>
      <dgm:spPr/>
    </dgm:pt>
    <dgm:pt modelId="{514BD025-1E11-43BB-AEDC-3C56763A5513}" type="pres">
      <dgm:prSet presAssocID="{464007F4-821E-4524-94C6-85B422EA6004}" presName="childText" presStyleLbl="conFgAcc1" presStyleIdx="1" presStyleCnt="3">
        <dgm:presLayoutVars>
          <dgm:bulletEnabled val="1"/>
        </dgm:presLayoutVars>
      </dgm:prSet>
      <dgm:spPr/>
    </dgm:pt>
    <dgm:pt modelId="{6E0B40BA-ACF8-46C3-9ECD-E07F99D6B083}" type="pres">
      <dgm:prSet presAssocID="{A02A12A2-FEDE-4A51-8722-6FAF724F0282}" presName="spaceBetweenRectangles" presStyleCnt="0"/>
      <dgm:spPr/>
    </dgm:pt>
    <dgm:pt modelId="{F2B295EC-9842-408E-8784-AF31D6FB163B}" type="pres">
      <dgm:prSet presAssocID="{29E371CD-019B-47E6-ADC0-07EC8682AACF}" presName="parentLin" presStyleCnt="0"/>
      <dgm:spPr/>
    </dgm:pt>
    <dgm:pt modelId="{BE6FD554-4985-48B4-8096-BC6C24D77DE5}" type="pres">
      <dgm:prSet presAssocID="{29E371CD-019B-47E6-ADC0-07EC8682AACF}" presName="parentLeftMargin" presStyleLbl="node1" presStyleIdx="1" presStyleCnt="3"/>
      <dgm:spPr/>
    </dgm:pt>
    <dgm:pt modelId="{6651EC3C-279A-4689-9CE7-035E4C3B4E2C}" type="pres">
      <dgm:prSet presAssocID="{29E371CD-019B-47E6-ADC0-07EC8682AACF}" presName="parentText" presStyleLbl="node1" presStyleIdx="2" presStyleCnt="3" custScaleX="142857" custScaleY="99585">
        <dgm:presLayoutVars>
          <dgm:chMax val="0"/>
          <dgm:bulletEnabled val="1"/>
        </dgm:presLayoutVars>
      </dgm:prSet>
      <dgm:spPr/>
    </dgm:pt>
    <dgm:pt modelId="{82D020B3-A118-4A2C-9709-A326273EDD27}" type="pres">
      <dgm:prSet presAssocID="{29E371CD-019B-47E6-ADC0-07EC8682AACF}" presName="negativeSpace" presStyleCnt="0"/>
      <dgm:spPr/>
    </dgm:pt>
    <dgm:pt modelId="{820FD948-1C32-47E2-8582-D61D3919E069}" type="pres">
      <dgm:prSet presAssocID="{29E371CD-019B-47E6-ADC0-07EC8682AACF}" presName="childText" presStyleLbl="conFgAcc1" presStyleIdx="2" presStyleCnt="3" custLinFactNeighborY="5706">
        <dgm:presLayoutVars>
          <dgm:bulletEnabled val="1"/>
        </dgm:presLayoutVars>
      </dgm:prSet>
      <dgm:spPr/>
    </dgm:pt>
  </dgm:ptLst>
  <dgm:cxnLst>
    <dgm:cxn modelId="{98477E01-4699-4817-A0D4-BF94D0D55373}" type="presOf" srcId="{BE288539-06D5-4386-938E-2089BB378814}" destId="{514BD025-1E11-43BB-AEDC-3C56763A5513}" srcOrd="0" destOrd="0" presId="urn:microsoft.com/office/officeart/2005/8/layout/list1"/>
    <dgm:cxn modelId="{CD4B1916-A72F-4B22-A0EA-481A6884E943}" type="presOf" srcId="{15813B15-F688-4293-914A-DA7B481DBE9D}" destId="{9DB6E65C-E306-4103-83B9-9FF131E84705}" srcOrd="1" destOrd="0" presId="urn:microsoft.com/office/officeart/2005/8/layout/list1"/>
    <dgm:cxn modelId="{5B00D519-859A-49E7-B65C-5754D3CA8D84}" type="presOf" srcId="{29E371CD-019B-47E6-ADC0-07EC8682AACF}" destId="{BE6FD554-4985-48B4-8096-BC6C24D77DE5}" srcOrd="0" destOrd="0" presId="urn:microsoft.com/office/officeart/2005/8/layout/list1"/>
    <dgm:cxn modelId="{ED80B423-9289-4B51-B6D2-E1E0062CD52C}" type="presOf" srcId="{CC137F85-1932-41DA-AEA5-C07EB9C9AB6B}" destId="{257D2695-7F64-47A0-BF86-63086B623558}" srcOrd="0" destOrd="0" presId="urn:microsoft.com/office/officeart/2005/8/layout/list1"/>
    <dgm:cxn modelId="{1FB7A62F-DC97-4FE5-8DA3-0263B60D6746}" srcId="{15813B15-F688-4293-914A-DA7B481DBE9D}" destId="{3C150F5D-DD8F-4413-AAF8-FE15B3BA6F10}" srcOrd="0" destOrd="0" parTransId="{D3D1BC41-7A63-4C3B-8C3A-C924A0E06393}" sibTransId="{1A235A65-8E2E-49E0-A962-188F8053029B}"/>
    <dgm:cxn modelId="{83F3BF5B-BC81-4734-9B7D-82302AD82911}" type="presOf" srcId="{29E371CD-019B-47E6-ADC0-07EC8682AACF}" destId="{6651EC3C-279A-4689-9CE7-035E4C3B4E2C}" srcOrd="1" destOrd="0" presId="urn:microsoft.com/office/officeart/2005/8/layout/list1"/>
    <dgm:cxn modelId="{B1C4F253-3B4E-4520-B6FE-5292396E6A0F}" type="presOf" srcId="{15813B15-F688-4293-914A-DA7B481DBE9D}" destId="{099BA8E7-B81A-4FA4-8171-F16207B3ABA6}" srcOrd="0" destOrd="0" presId="urn:microsoft.com/office/officeart/2005/8/layout/list1"/>
    <dgm:cxn modelId="{09FF6699-B84F-4E31-8CD4-8182A85495F2}" type="presOf" srcId="{3C150F5D-DD8F-4413-AAF8-FE15B3BA6F10}" destId="{0A24D764-759E-4500-B885-AA876278C5B8}" srcOrd="0" destOrd="0" presId="urn:microsoft.com/office/officeart/2005/8/layout/list1"/>
    <dgm:cxn modelId="{F36C329C-038E-4484-B642-6EA96501CA5A}" srcId="{29E371CD-019B-47E6-ADC0-07EC8682AACF}" destId="{863B0E36-53E2-413B-8D39-1950F8210641}" srcOrd="0" destOrd="0" parTransId="{19F1E3B5-73A2-4AEB-B30D-32A889739E82}" sibTransId="{E7BB4C49-2EE0-471E-9B13-BE27BFE62B98}"/>
    <dgm:cxn modelId="{9A6AC4B4-BDA4-41CC-BD86-649E973BBDF1}" srcId="{464007F4-821E-4524-94C6-85B422EA6004}" destId="{BE288539-06D5-4386-938E-2089BB378814}" srcOrd="0" destOrd="0" parTransId="{28A9C9F9-2BC3-4143-A2C8-325EE115C43E}" sibTransId="{E2935178-CF30-4D62-90D1-70A74D46F8DF}"/>
    <dgm:cxn modelId="{02B458BC-FEDB-4022-AAEC-73E9362F16F0}" srcId="{CC137F85-1932-41DA-AEA5-C07EB9C9AB6B}" destId="{464007F4-821E-4524-94C6-85B422EA6004}" srcOrd="1" destOrd="0" parTransId="{88BD4C67-14B3-41DE-9048-DACD526B5161}" sibTransId="{A02A12A2-FEDE-4A51-8722-6FAF724F0282}"/>
    <dgm:cxn modelId="{C45EB6BF-153E-49EF-B270-D5EA33390B3F}" type="presOf" srcId="{464007F4-821E-4524-94C6-85B422EA6004}" destId="{EE282529-2034-4F14-820B-E2764A0BDCE8}" srcOrd="1" destOrd="0" presId="urn:microsoft.com/office/officeart/2005/8/layout/list1"/>
    <dgm:cxn modelId="{2C7832CB-5762-469C-A3C5-6B47F9CFF645}" srcId="{CC137F85-1932-41DA-AEA5-C07EB9C9AB6B}" destId="{29E371CD-019B-47E6-ADC0-07EC8682AACF}" srcOrd="2" destOrd="0" parTransId="{9EDF101A-C2B6-4BFC-9AF9-3525A161EC43}" sibTransId="{7AC36FC9-AB4A-4D7E-8F98-F1ED65C1BC7F}"/>
    <dgm:cxn modelId="{55273FDC-1B52-466B-89F7-9CC55DB96AA2}" type="presOf" srcId="{863B0E36-53E2-413B-8D39-1950F8210641}" destId="{820FD948-1C32-47E2-8582-D61D3919E069}" srcOrd="0" destOrd="0" presId="urn:microsoft.com/office/officeart/2005/8/layout/list1"/>
    <dgm:cxn modelId="{B75F2DFB-4B15-4B75-AF41-3A6720235830}" type="presOf" srcId="{464007F4-821E-4524-94C6-85B422EA6004}" destId="{76E14CDF-0F3D-402B-8394-66CB832CB741}" srcOrd="0" destOrd="0" presId="urn:microsoft.com/office/officeart/2005/8/layout/list1"/>
    <dgm:cxn modelId="{061D51FE-B6D4-4837-901B-4ED3E03767F2}" srcId="{CC137F85-1932-41DA-AEA5-C07EB9C9AB6B}" destId="{15813B15-F688-4293-914A-DA7B481DBE9D}" srcOrd="0" destOrd="0" parTransId="{606052A2-5539-4A0B-AD29-98FF737A806D}" sibTransId="{ABD85223-FEB4-4877-923A-565C34B7F50D}"/>
    <dgm:cxn modelId="{49106FC1-E10C-4F02-85DD-7AFC4AE55713}" type="presParOf" srcId="{257D2695-7F64-47A0-BF86-63086B623558}" destId="{76EEC48B-7804-4415-8155-2CC4B8CCA544}" srcOrd="0" destOrd="0" presId="urn:microsoft.com/office/officeart/2005/8/layout/list1"/>
    <dgm:cxn modelId="{B386687D-3952-4554-B826-BE590ADB811E}" type="presParOf" srcId="{76EEC48B-7804-4415-8155-2CC4B8CCA544}" destId="{099BA8E7-B81A-4FA4-8171-F16207B3ABA6}" srcOrd="0" destOrd="0" presId="urn:microsoft.com/office/officeart/2005/8/layout/list1"/>
    <dgm:cxn modelId="{187C9139-2340-4ED4-85B5-14F07754A313}" type="presParOf" srcId="{76EEC48B-7804-4415-8155-2CC4B8CCA544}" destId="{9DB6E65C-E306-4103-83B9-9FF131E84705}" srcOrd="1" destOrd="0" presId="urn:microsoft.com/office/officeart/2005/8/layout/list1"/>
    <dgm:cxn modelId="{B4A5C169-C0B1-41ED-BAE1-EBE4009408A8}" type="presParOf" srcId="{257D2695-7F64-47A0-BF86-63086B623558}" destId="{FB878C80-728F-4EDA-80FF-B6640E613B70}" srcOrd="1" destOrd="0" presId="urn:microsoft.com/office/officeart/2005/8/layout/list1"/>
    <dgm:cxn modelId="{7E1FEA1B-249F-4B58-904D-A26904F68456}" type="presParOf" srcId="{257D2695-7F64-47A0-BF86-63086B623558}" destId="{0A24D764-759E-4500-B885-AA876278C5B8}" srcOrd="2" destOrd="0" presId="urn:microsoft.com/office/officeart/2005/8/layout/list1"/>
    <dgm:cxn modelId="{BE4C6F8B-0DEB-4C6F-9BAA-EAC8BB42B690}" type="presParOf" srcId="{257D2695-7F64-47A0-BF86-63086B623558}" destId="{4922CC5D-0735-45D2-A59C-ECAEEEBCAB8B}" srcOrd="3" destOrd="0" presId="urn:microsoft.com/office/officeart/2005/8/layout/list1"/>
    <dgm:cxn modelId="{0F29BA0D-3B35-474E-9F2B-DD6FA0A6392B}" type="presParOf" srcId="{257D2695-7F64-47A0-BF86-63086B623558}" destId="{C7991194-3F5D-4AB0-9435-B77CE65C2399}" srcOrd="4" destOrd="0" presId="urn:microsoft.com/office/officeart/2005/8/layout/list1"/>
    <dgm:cxn modelId="{01658CA4-7C79-48C1-A75B-BB036F5F2578}" type="presParOf" srcId="{C7991194-3F5D-4AB0-9435-B77CE65C2399}" destId="{76E14CDF-0F3D-402B-8394-66CB832CB741}" srcOrd="0" destOrd="0" presId="urn:microsoft.com/office/officeart/2005/8/layout/list1"/>
    <dgm:cxn modelId="{4BA562F7-8044-4938-9FA4-0EB450168878}" type="presParOf" srcId="{C7991194-3F5D-4AB0-9435-B77CE65C2399}" destId="{EE282529-2034-4F14-820B-E2764A0BDCE8}" srcOrd="1" destOrd="0" presId="urn:microsoft.com/office/officeart/2005/8/layout/list1"/>
    <dgm:cxn modelId="{07EF818B-4644-442F-9FBA-DA9B5BC579D1}" type="presParOf" srcId="{257D2695-7F64-47A0-BF86-63086B623558}" destId="{B931FF1F-CC4D-41A5-8818-5BE1CFDDDF1F}" srcOrd="5" destOrd="0" presId="urn:microsoft.com/office/officeart/2005/8/layout/list1"/>
    <dgm:cxn modelId="{A9F626A2-8BCF-4093-83AF-144CE0A273AE}" type="presParOf" srcId="{257D2695-7F64-47A0-BF86-63086B623558}" destId="{514BD025-1E11-43BB-AEDC-3C56763A5513}" srcOrd="6" destOrd="0" presId="urn:microsoft.com/office/officeart/2005/8/layout/list1"/>
    <dgm:cxn modelId="{B7535AF9-965F-46C1-8FEC-79803275FA76}" type="presParOf" srcId="{257D2695-7F64-47A0-BF86-63086B623558}" destId="{6E0B40BA-ACF8-46C3-9ECD-E07F99D6B083}" srcOrd="7" destOrd="0" presId="urn:microsoft.com/office/officeart/2005/8/layout/list1"/>
    <dgm:cxn modelId="{531EA0F7-03BD-4B77-830E-20456DA040E4}" type="presParOf" srcId="{257D2695-7F64-47A0-BF86-63086B623558}" destId="{F2B295EC-9842-408E-8784-AF31D6FB163B}" srcOrd="8" destOrd="0" presId="urn:microsoft.com/office/officeart/2005/8/layout/list1"/>
    <dgm:cxn modelId="{9DAF22AD-D387-4F4D-8D05-86C456941089}" type="presParOf" srcId="{F2B295EC-9842-408E-8784-AF31D6FB163B}" destId="{BE6FD554-4985-48B4-8096-BC6C24D77DE5}" srcOrd="0" destOrd="0" presId="urn:microsoft.com/office/officeart/2005/8/layout/list1"/>
    <dgm:cxn modelId="{EFD367DA-4E42-4FEC-A148-BC9482AF7D36}" type="presParOf" srcId="{F2B295EC-9842-408E-8784-AF31D6FB163B}" destId="{6651EC3C-279A-4689-9CE7-035E4C3B4E2C}" srcOrd="1" destOrd="0" presId="urn:microsoft.com/office/officeart/2005/8/layout/list1"/>
    <dgm:cxn modelId="{47FFA5EF-DAA2-43AE-BE36-7D3188E32E42}" type="presParOf" srcId="{257D2695-7F64-47A0-BF86-63086B623558}" destId="{82D020B3-A118-4A2C-9709-A326273EDD27}" srcOrd="9" destOrd="0" presId="urn:microsoft.com/office/officeart/2005/8/layout/list1"/>
    <dgm:cxn modelId="{7A972F0F-E25E-401B-989A-3D27376B7C17}" type="presParOf" srcId="{257D2695-7F64-47A0-BF86-63086B623558}" destId="{820FD948-1C32-47E2-8582-D61D3919E0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37F85-1932-41DA-AEA5-C07EB9C9AB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007F4-821E-4524-94C6-85B422EA6004}">
      <dgm:prSet phldrT="[Text]" custT="1"/>
      <dgm:spPr>
        <a:solidFill>
          <a:srgbClr val="577B95"/>
        </a:solidFill>
      </dgm:spPr>
      <dgm:t>
        <a:bodyPr/>
        <a:lstStyle/>
        <a:p>
          <a:r>
            <a:rPr lang="en-IN" sz="1800" b="1" i="0" dirty="0"/>
            <a:t>Information Technology (Reasonable Security Practices and Procedures and Sensitive Personal Data or Information) Rules, 2011</a:t>
          </a:r>
          <a:endParaRPr lang="en-US" sz="1800" b="1" dirty="0"/>
        </a:p>
      </dgm:t>
    </dgm:pt>
    <dgm:pt modelId="{88BD4C67-14B3-41DE-9048-DACD526B5161}" type="parTrans" cxnId="{02B458BC-FEDB-4022-AAEC-73E9362F16F0}">
      <dgm:prSet/>
      <dgm:spPr/>
      <dgm:t>
        <a:bodyPr/>
        <a:lstStyle/>
        <a:p>
          <a:endParaRPr lang="en-US" sz="1800"/>
        </a:p>
      </dgm:t>
    </dgm:pt>
    <dgm:pt modelId="{A02A12A2-FEDE-4A51-8722-6FAF724F0282}" type="sibTrans" cxnId="{02B458BC-FEDB-4022-AAEC-73E9362F16F0}">
      <dgm:prSet/>
      <dgm:spPr/>
      <dgm:t>
        <a:bodyPr/>
        <a:lstStyle/>
        <a:p>
          <a:endParaRPr lang="en-US" sz="1800"/>
        </a:p>
      </dgm:t>
    </dgm:pt>
    <dgm:pt modelId="{BE288539-06D5-4386-938E-2089BB378814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0" i="0" dirty="0"/>
            <a:t>Provide the security practices and procedures </a:t>
          </a:r>
          <a:endParaRPr lang="en-US" sz="1800" dirty="0"/>
        </a:p>
      </dgm:t>
    </dgm:pt>
    <dgm:pt modelId="{28A9C9F9-2BC3-4143-A2C8-325EE115C43E}" type="parTrans" cxnId="{9A6AC4B4-BDA4-41CC-BD86-649E973BBDF1}">
      <dgm:prSet/>
      <dgm:spPr/>
      <dgm:t>
        <a:bodyPr/>
        <a:lstStyle/>
        <a:p>
          <a:endParaRPr lang="en-US" sz="1800"/>
        </a:p>
      </dgm:t>
    </dgm:pt>
    <dgm:pt modelId="{E2935178-CF30-4D62-90D1-70A74D46F8DF}" type="sibTrans" cxnId="{9A6AC4B4-BDA4-41CC-BD86-649E973BBDF1}">
      <dgm:prSet/>
      <dgm:spPr/>
      <dgm:t>
        <a:bodyPr/>
        <a:lstStyle/>
        <a:p>
          <a:endParaRPr lang="en-US" sz="1800"/>
        </a:p>
      </dgm:t>
    </dgm:pt>
    <dgm:pt modelId="{29E371CD-019B-47E6-ADC0-07EC8682AACF}">
      <dgm:prSet phldrT="[Text]" custT="1"/>
      <dgm:spPr>
        <a:solidFill>
          <a:srgbClr val="577B95"/>
        </a:solidFill>
      </dgm:spPr>
      <dgm:t>
        <a:bodyPr/>
        <a:lstStyle/>
        <a:p>
          <a:r>
            <a:rPr lang="en-IN" sz="1800" b="1" i="0"/>
            <a:t>Information Technology Act, 2000</a:t>
          </a:r>
          <a:endParaRPr lang="en-US" sz="1800" b="1"/>
        </a:p>
      </dgm:t>
    </dgm:pt>
    <dgm:pt modelId="{7AC36FC9-AB4A-4D7E-8F98-F1ED65C1BC7F}" type="sibTrans" cxnId="{2C7832CB-5762-469C-A3C5-6B47F9CFF645}">
      <dgm:prSet/>
      <dgm:spPr/>
      <dgm:t>
        <a:bodyPr/>
        <a:lstStyle/>
        <a:p>
          <a:endParaRPr lang="en-US" sz="1800"/>
        </a:p>
      </dgm:t>
    </dgm:pt>
    <dgm:pt modelId="{9EDF101A-C2B6-4BFC-9AF9-3525A161EC43}" type="parTrans" cxnId="{2C7832CB-5762-469C-A3C5-6B47F9CFF645}">
      <dgm:prSet/>
      <dgm:spPr/>
      <dgm:t>
        <a:bodyPr/>
        <a:lstStyle/>
        <a:p>
          <a:endParaRPr lang="en-US" sz="1800"/>
        </a:p>
      </dgm:t>
    </dgm:pt>
    <dgm:pt modelId="{863B0E36-53E2-413B-8D39-1950F8210641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b="0" i="0"/>
            <a:t>For dealing with cybercrime and electronic commerce</a:t>
          </a:r>
          <a:endParaRPr lang="en-US" sz="1800" b="0" dirty="0"/>
        </a:p>
      </dgm:t>
    </dgm:pt>
    <dgm:pt modelId="{E7BB4C49-2EE0-471E-9B13-BE27BFE62B98}" type="sibTrans" cxnId="{F36C329C-038E-4484-B642-6EA96501CA5A}">
      <dgm:prSet/>
      <dgm:spPr/>
      <dgm:t>
        <a:bodyPr/>
        <a:lstStyle/>
        <a:p>
          <a:endParaRPr lang="en-US" sz="1800"/>
        </a:p>
      </dgm:t>
    </dgm:pt>
    <dgm:pt modelId="{19F1E3B5-73A2-4AEB-B30D-32A889739E82}" type="parTrans" cxnId="{F36C329C-038E-4484-B642-6EA96501CA5A}">
      <dgm:prSet/>
      <dgm:spPr/>
      <dgm:t>
        <a:bodyPr/>
        <a:lstStyle/>
        <a:p>
          <a:endParaRPr lang="en-US" sz="1800"/>
        </a:p>
      </dgm:t>
    </dgm:pt>
    <dgm:pt modelId="{963FA854-5814-4478-8408-0D030E5E7F09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1800"/>
        </a:p>
      </dgm:t>
    </dgm:pt>
    <dgm:pt modelId="{15E0C4F4-98EA-4BEE-8621-33D67A6C7514}" type="parTrans" cxnId="{BC095255-E3DC-4337-9ACA-F87C0F8BEE71}">
      <dgm:prSet/>
      <dgm:spPr/>
      <dgm:t>
        <a:bodyPr/>
        <a:lstStyle/>
        <a:p>
          <a:endParaRPr lang="en-IN" sz="1800"/>
        </a:p>
      </dgm:t>
    </dgm:pt>
    <dgm:pt modelId="{3DCCD6B7-E4FA-44D0-A1BC-E09B769E845C}" type="sibTrans" cxnId="{BC095255-E3DC-4337-9ACA-F87C0F8BEE71}">
      <dgm:prSet/>
      <dgm:spPr/>
      <dgm:t>
        <a:bodyPr/>
        <a:lstStyle/>
        <a:p>
          <a:endParaRPr lang="en-IN" sz="1800"/>
        </a:p>
      </dgm:t>
    </dgm:pt>
    <dgm:pt modelId="{257D2695-7F64-47A0-BF86-63086B623558}" type="pres">
      <dgm:prSet presAssocID="{CC137F85-1932-41DA-AEA5-C07EB9C9AB6B}" presName="linear" presStyleCnt="0">
        <dgm:presLayoutVars>
          <dgm:dir/>
          <dgm:animLvl val="lvl"/>
          <dgm:resizeHandles val="exact"/>
        </dgm:presLayoutVars>
      </dgm:prSet>
      <dgm:spPr/>
    </dgm:pt>
    <dgm:pt modelId="{C7991194-3F5D-4AB0-9435-B77CE65C2399}" type="pres">
      <dgm:prSet presAssocID="{464007F4-821E-4524-94C6-85B422EA6004}" presName="parentLin" presStyleCnt="0"/>
      <dgm:spPr/>
    </dgm:pt>
    <dgm:pt modelId="{76E14CDF-0F3D-402B-8394-66CB832CB741}" type="pres">
      <dgm:prSet presAssocID="{464007F4-821E-4524-94C6-85B422EA6004}" presName="parentLeftMargin" presStyleLbl="node1" presStyleIdx="0" presStyleCnt="2"/>
      <dgm:spPr/>
    </dgm:pt>
    <dgm:pt modelId="{EE282529-2034-4F14-820B-E2764A0BDCE8}" type="pres">
      <dgm:prSet presAssocID="{464007F4-821E-4524-94C6-85B422EA6004}" presName="parentText" presStyleLbl="node1" presStyleIdx="0" presStyleCnt="2" custScaleX="142997" custScaleY="29091" custLinFactNeighborX="736" custLinFactNeighborY="-27844">
        <dgm:presLayoutVars>
          <dgm:chMax val="0"/>
          <dgm:bulletEnabled val="1"/>
        </dgm:presLayoutVars>
      </dgm:prSet>
      <dgm:spPr/>
    </dgm:pt>
    <dgm:pt modelId="{B931FF1F-CC4D-41A5-8818-5BE1CFDDDF1F}" type="pres">
      <dgm:prSet presAssocID="{464007F4-821E-4524-94C6-85B422EA6004}" presName="negativeSpace" presStyleCnt="0"/>
      <dgm:spPr/>
    </dgm:pt>
    <dgm:pt modelId="{514BD025-1E11-43BB-AEDC-3C56763A5513}" type="pres">
      <dgm:prSet presAssocID="{464007F4-821E-4524-94C6-85B422EA6004}" presName="childText" presStyleLbl="conFgAcc1" presStyleIdx="0" presStyleCnt="2" custScaleY="49970" custLinFactNeighborY="-17181">
        <dgm:presLayoutVars>
          <dgm:bulletEnabled val="1"/>
        </dgm:presLayoutVars>
      </dgm:prSet>
      <dgm:spPr/>
    </dgm:pt>
    <dgm:pt modelId="{6E0B40BA-ACF8-46C3-9ECD-E07F99D6B083}" type="pres">
      <dgm:prSet presAssocID="{A02A12A2-FEDE-4A51-8722-6FAF724F0282}" presName="spaceBetweenRectangles" presStyleCnt="0"/>
      <dgm:spPr/>
    </dgm:pt>
    <dgm:pt modelId="{F2B295EC-9842-408E-8784-AF31D6FB163B}" type="pres">
      <dgm:prSet presAssocID="{29E371CD-019B-47E6-ADC0-07EC8682AACF}" presName="parentLin" presStyleCnt="0"/>
      <dgm:spPr/>
    </dgm:pt>
    <dgm:pt modelId="{BE6FD554-4985-48B4-8096-BC6C24D77DE5}" type="pres">
      <dgm:prSet presAssocID="{29E371CD-019B-47E6-ADC0-07EC8682AACF}" presName="parentLeftMargin" presStyleLbl="node1" presStyleIdx="0" presStyleCnt="2"/>
      <dgm:spPr/>
    </dgm:pt>
    <dgm:pt modelId="{6651EC3C-279A-4689-9CE7-035E4C3B4E2C}" type="pres">
      <dgm:prSet presAssocID="{29E371CD-019B-47E6-ADC0-07EC8682AACF}" presName="parentText" presStyleLbl="node1" presStyleIdx="1" presStyleCnt="2" custScaleX="142857" custScaleY="22899" custLinFactNeighborX="539" custLinFactNeighborY="-16342">
        <dgm:presLayoutVars>
          <dgm:chMax val="0"/>
          <dgm:bulletEnabled val="1"/>
        </dgm:presLayoutVars>
      </dgm:prSet>
      <dgm:spPr/>
    </dgm:pt>
    <dgm:pt modelId="{82D020B3-A118-4A2C-9709-A326273EDD27}" type="pres">
      <dgm:prSet presAssocID="{29E371CD-019B-47E6-ADC0-07EC8682AACF}" presName="negativeSpace" presStyleCnt="0"/>
      <dgm:spPr/>
    </dgm:pt>
    <dgm:pt modelId="{820FD948-1C32-47E2-8582-D61D3919E069}" type="pres">
      <dgm:prSet presAssocID="{29E371CD-019B-47E6-ADC0-07EC8682AACF}" presName="childText" presStyleLbl="conFgAcc1" presStyleIdx="1" presStyleCnt="2" custScaleY="38469" custLinFactNeighborX="-607" custLinFactNeighborY="52737">
        <dgm:presLayoutVars>
          <dgm:bulletEnabled val="1"/>
        </dgm:presLayoutVars>
      </dgm:prSet>
      <dgm:spPr/>
    </dgm:pt>
  </dgm:ptLst>
  <dgm:cxnLst>
    <dgm:cxn modelId="{98477E01-4699-4817-A0D4-BF94D0D55373}" type="presOf" srcId="{BE288539-06D5-4386-938E-2089BB378814}" destId="{514BD025-1E11-43BB-AEDC-3C56763A5513}" srcOrd="0" destOrd="1" presId="urn:microsoft.com/office/officeart/2005/8/layout/list1"/>
    <dgm:cxn modelId="{5B00D519-859A-49E7-B65C-5754D3CA8D84}" type="presOf" srcId="{29E371CD-019B-47E6-ADC0-07EC8682AACF}" destId="{BE6FD554-4985-48B4-8096-BC6C24D77DE5}" srcOrd="0" destOrd="0" presId="urn:microsoft.com/office/officeart/2005/8/layout/list1"/>
    <dgm:cxn modelId="{ED80B423-9289-4B51-B6D2-E1E0062CD52C}" type="presOf" srcId="{CC137F85-1932-41DA-AEA5-C07EB9C9AB6B}" destId="{257D2695-7F64-47A0-BF86-63086B623558}" srcOrd="0" destOrd="0" presId="urn:microsoft.com/office/officeart/2005/8/layout/list1"/>
    <dgm:cxn modelId="{83F3BF5B-BC81-4734-9B7D-82302AD82911}" type="presOf" srcId="{29E371CD-019B-47E6-ADC0-07EC8682AACF}" destId="{6651EC3C-279A-4689-9CE7-035E4C3B4E2C}" srcOrd="1" destOrd="0" presId="urn:microsoft.com/office/officeart/2005/8/layout/list1"/>
    <dgm:cxn modelId="{BC095255-E3DC-4337-9ACA-F87C0F8BEE71}" srcId="{464007F4-821E-4524-94C6-85B422EA6004}" destId="{963FA854-5814-4478-8408-0D030E5E7F09}" srcOrd="0" destOrd="0" parTransId="{15E0C4F4-98EA-4BEE-8621-33D67A6C7514}" sibTransId="{3DCCD6B7-E4FA-44D0-A1BC-E09B769E845C}"/>
    <dgm:cxn modelId="{F36C329C-038E-4484-B642-6EA96501CA5A}" srcId="{29E371CD-019B-47E6-ADC0-07EC8682AACF}" destId="{863B0E36-53E2-413B-8D39-1950F8210641}" srcOrd="0" destOrd="0" parTransId="{19F1E3B5-73A2-4AEB-B30D-32A889739E82}" sibTransId="{E7BB4C49-2EE0-471E-9B13-BE27BFE62B98}"/>
    <dgm:cxn modelId="{9A6AC4B4-BDA4-41CC-BD86-649E973BBDF1}" srcId="{464007F4-821E-4524-94C6-85B422EA6004}" destId="{BE288539-06D5-4386-938E-2089BB378814}" srcOrd="1" destOrd="0" parTransId="{28A9C9F9-2BC3-4143-A2C8-325EE115C43E}" sibTransId="{E2935178-CF30-4D62-90D1-70A74D46F8DF}"/>
    <dgm:cxn modelId="{02B458BC-FEDB-4022-AAEC-73E9362F16F0}" srcId="{CC137F85-1932-41DA-AEA5-C07EB9C9AB6B}" destId="{464007F4-821E-4524-94C6-85B422EA6004}" srcOrd="0" destOrd="0" parTransId="{88BD4C67-14B3-41DE-9048-DACD526B5161}" sibTransId="{A02A12A2-FEDE-4A51-8722-6FAF724F0282}"/>
    <dgm:cxn modelId="{C45EB6BF-153E-49EF-B270-D5EA33390B3F}" type="presOf" srcId="{464007F4-821E-4524-94C6-85B422EA6004}" destId="{EE282529-2034-4F14-820B-E2764A0BDCE8}" srcOrd="1" destOrd="0" presId="urn:microsoft.com/office/officeart/2005/8/layout/list1"/>
    <dgm:cxn modelId="{2C7832CB-5762-469C-A3C5-6B47F9CFF645}" srcId="{CC137F85-1932-41DA-AEA5-C07EB9C9AB6B}" destId="{29E371CD-019B-47E6-ADC0-07EC8682AACF}" srcOrd="1" destOrd="0" parTransId="{9EDF101A-C2B6-4BFC-9AF9-3525A161EC43}" sibTransId="{7AC36FC9-AB4A-4D7E-8F98-F1ED65C1BC7F}"/>
    <dgm:cxn modelId="{55273FDC-1B52-466B-89F7-9CC55DB96AA2}" type="presOf" srcId="{863B0E36-53E2-413B-8D39-1950F8210641}" destId="{820FD948-1C32-47E2-8582-D61D3919E069}" srcOrd="0" destOrd="0" presId="urn:microsoft.com/office/officeart/2005/8/layout/list1"/>
    <dgm:cxn modelId="{DA4902FB-FA97-4250-A5F6-498053121BCF}" type="presOf" srcId="{963FA854-5814-4478-8408-0D030E5E7F09}" destId="{514BD025-1E11-43BB-AEDC-3C56763A5513}" srcOrd="0" destOrd="0" presId="urn:microsoft.com/office/officeart/2005/8/layout/list1"/>
    <dgm:cxn modelId="{B75F2DFB-4B15-4B75-AF41-3A6720235830}" type="presOf" srcId="{464007F4-821E-4524-94C6-85B422EA6004}" destId="{76E14CDF-0F3D-402B-8394-66CB832CB741}" srcOrd="0" destOrd="0" presId="urn:microsoft.com/office/officeart/2005/8/layout/list1"/>
    <dgm:cxn modelId="{0F29BA0D-3B35-474E-9F2B-DD6FA0A6392B}" type="presParOf" srcId="{257D2695-7F64-47A0-BF86-63086B623558}" destId="{C7991194-3F5D-4AB0-9435-B77CE65C2399}" srcOrd="0" destOrd="0" presId="urn:microsoft.com/office/officeart/2005/8/layout/list1"/>
    <dgm:cxn modelId="{01658CA4-7C79-48C1-A75B-BB036F5F2578}" type="presParOf" srcId="{C7991194-3F5D-4AB0-9435-B77CE65C2399}" destId="{76E14CDF-0F3D-402B-8394-66CB832CB741}" srcOrd="0" destOrd="0" presId="urn:microsoft.com/office/officeart/2005/8/layout/list1"/>
    <dgm:cxn modelId="{4BA562F7-8044-4938-9FA4-0EB450168878}" type="presParOf" srcId="{C7991194-3F5D-4AB0-9435-B77CE65C2399}" destId="{EE282529-2034-4F14-820B-E2764A0BDCE8}" srcOrd="1" destOrd="0" presId="urn:microsoft.com/office/officeart/2005/8/layout/list1"/>
    <dgm:cxn modelId="{07EF818B-4644-442F-9FBA-DA9B5BC579D1}" type="presParOf" srcId="{257D2695-7F64-47A0-BF86-63086B623558}" destId="{B931FF1F-CC4D-41A5-8818-5BE1CFDDDF1F}" srcOrd="1" destOrd="0" presId="urn:microsoft.com/office/officeart/2005/8/layout/list1"/>
    <dgm:cxn modelId="{A9F626A2-8BCF-4093-83AF-144CE0A273AE}" type="presParOf" srcId="{257D2695-7F64-47A0-BF86-63086B623558}" destId="{514BD025-1E11-43BB-AEDC-3C56763A5513}" srcOrd="2" destOrd="0" presId="urn:microsoft.com/office/officeart/2005/8/layout/list1"/>
    <dgm:cxn modelId="{B7535AF9-965F-46C1-8FEC-79803275FA76}" type="presParOf" srcId="{257D2695-7F64-47A0-BF86-63086B623558}" destId="{6E0B40BA-ACF8-46C3-9ECD-E07F99D6B083}" srcOrd="3" destOrd="0" presId="urn:microsoft.com/office/officeart/2005/8/layout/list1"/>
    <dgm:cxn modelId="{531EA0F7-03BD-4B77-830E-20456DA040E4}" type="presParOf" srcId="{257D2695-7F64-47A0-BF86-63086B623558}" destId="{F2B295EC-9842-408E-8784-AF31D6FB163B}" srcOrd="4" destOrd="0" presId="urn:microsoft.com/office/officeart/2005/8/layout/list1"/>
    <dgm:cxn modelId="{9DAF22AD-D387-4F4D-8D05-86C456941089}" type="presParOf" srcId="{F2B295EC-9842-408E-8784-AF31D6FB163B}" destId="{BE6FD554-4985-48B4-8096-BC6C24D77DE5}" srcOrd="0" destOrd="0" presId="urn:microsoft.com/office/officeart/2005/8/layout/list1"/>
    <dgm:cxn modelId="{EFD367DA-4E42-4FEC-A148-BC9482AF7D36}" type="presParOf" srcId="{F2B295EC-9842-408E-8784-AF31D6FB163B}" destId="{6651EC3C-279A-4689-9CE7-035E4C3B4E2C}" srcOrd="1" destOrd="0" presId="urn:microsoft.com/office/officeart/2005/8/layout/list1"/>
    <dgm:cxn modelId="{47FFA5EF-DAA2-43AE-BE36-7D3188E32E42}" type="presParOf" srcId="{257D2695-7F64-47A0-BF86-63086B623558}" destId="{82D020B3-A118-4A2C-9709-A326273EDD27}" srcOrd="5" destOrd="0" presId="urn:microsoft.com/office/officeart/2005/8/layout/list1"/>
    <dgm:cxn modelId="{7A972F0F-E25E-401B-989A-3D27376B7C17}" type="presParOf" srcId="{257D2695-7F64-47A0-BF86-63086B623558}" destId="{820FD948-1C32-47E2-8582-D61D3919E06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4D764-759E-4500-B885-AA876278C5B8}">
      <dsp:nvSpPr>
        <dsp:cNvPr id="0" name=""/>
        <dsp:cNvSpPr/>
      </dsp:nvSpPr>
      <dsp:spPr>
        <a:xfrm>
          <a:off x="0" y="537091"/>
          <a:ext cx="8584999" cy="8505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291" tIns="208280" rIns="6662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i="0" kern="1200" dirty="0"/>
            <a:t>To protect sensitive patient health information from being disclosed without the patient's consent or knowledge</a:t>
          </a:r>
          <a:endParaRPr lang="en-US" sz="1800" kern="1200" dirty="0"/>
        </a:p>
      </dsp:txBody>
      <dsp:txXfrm>
        <a:off x="0" y="537091"/>
        <a:ext cx="8584999" cy="850500"/>
      </dsp:txXfrm>
    </dsp:sp>
    <dsp:sp modelId="{9DB6E65C-E306-4103-83B9-9FF131E84705}">
      <dsp:nvSpPr>
        <dsp:cNvPr id="0" name=""/>
        <dsp:cNvSpPr/>
      </dsp:nvSpPr>
      <dsp:spPr>
        <a:xfrm>
          <a:off x="410813" y="24883"/>
          <a:ext cx="8174185" cy="653363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45" tIns="0" rIns="227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Health Insurance Portability and Accountability Act of 1996 (HIPAA) </a:t>
          </a:r>
          <a:endParaRPr lang="en-US" sz="1800" b="1" kern="1200" dirty="0"/>
        </a:p>
      </dsp:txBody>
      <dsp:txXfrm>
        <a:off x="442708" y="56778"/>
        <a:ext cx="8110395" cy="589573"/>
      </dsp:txXfrm>
    </dsp:sp>
    <dsp:sp modelId="{514BD025-1E11-43BB-AEDC-3C56763A5513}">
      <dsp:nvSpPr>
        <dsp:cNvPr id="0" name=""/>
        <dsp:cNvSpPr/>
      </dsp:nvSpPr>
      <dsp:spPr>
        <a:xfrm>
          <a:off x="0" y="1796826"/>
          <a:ext cx="8584999" cy="5985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291" tIns="208280" rIns="6662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i="0" kern="1200"/>
            <a:t>Created to better control cardholder data and reduce credit card fraud.</a:t>
          </a:r>
          <a:endParaRPr lang="en-US" sz="1800" kern="1200"/>
        </a:p>
      </dsp:txBody>
      <dsp:txXfrm>
        <a:off x="0" y="1796826"/>
        <a:ext cx="8584999" cy="598500"/>
      </dsp:txXfrm>
    </dsp:sp>
    <dsp:sp modelId="{EE282529-2034-4F14-820B-E2764A0BDCE8}">
      <dsp:nvSpPr>
        <dsp:cNvPr id="0" name=""/>
        <dsp:cNvSpPr/>
      </dsp:nvSpPr>
      <dsp:spPr>
        <a:xfrm>
          <a:off x="410813" y="1481174"/>
          <a:ext cx="8174185" cy="502834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45" tIns="0" rIns="227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Payment Card Industry Data Security Standard (PCI DSS)</a:t>
          </a:r>
        </a:p>
      </dsp:txBody>
      <dsp:txXfrm>
        <a:off x="435359" y="1505720"/>
        <a:ext cx="8125093" cy="453742"/>
      </dsp:txXfrm>
    </dsp:sp>
    <dsp:sp modelId="{820FD948-1C32-47E2-8582-D61D3919E069}">
      <dsp:nvSpPr>
        <dsp:cNvPr id="0" name=""/>
        <dsp:cNvSpPr/>
      </dsp:nvSpPr>
      <dsp:spPr>
        <a:xfrm>
          <a:off x="0" y="2786883"/>
          <a:ext cx="8584999" cy="5985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291" tIns="208280" rIns="6662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Drug license for Pharmacy and Medical store </a:t>
          </a:r>
          <a:endParaRPr lang="en-US" sz="1800" kern="1200" dirty="0"/>
        </a:p>
      </dsp:txBody>
      <dsp:txXfrm>
        <a:off x="0" y="2786883"/>
        <a:ext cx="8584999" cy="598500"/>
      </dsp:txXfrm>
    </dsp:sp>
    <dsp:sp modelId="{6651EC3C-279A-4689-9CE7-035E4C3B4E2C}">
      <dsp:nvSpPr>
        <dsp:cNvPr id="0" name=""/>
        <dsp:cNvSpPr/>
      </dsp:nvSpPr>
      <dsp:spPr>
        <a:xfrm>
          <a:off x="408709" y="2449326"/>
          <a:ext cx="8174185" cy="453828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45" tIns="0" rIns="227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Drugs and Cosmetic Act 1940 And Rules 1945</a:t>
          </a:r>
          <a:endParaRPr lang="en-US" sz="1800" b="1" kern="1200"/>
        </a:p>
      </dsp:txBody>
      <dsp:txXfrm>
        <a:off x="430863" y="2471480"/>
        <a:ext cx="8129877" cy="409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BD025-1E11-43BB-AEDC-3C56763A5513}">
      <dsp:nvSpPr>
        <dsp:cNvPr id="0" name=""/>
        <dsp:cNvSpPr/>
      </dsp:nvSpPr>
      <dsp:spPr>
        <a:xfrm>
          <a:off x="0" y="0"/>
          <a:ext cx="8584999" cy="100739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291" tIns="312420" rIns="6662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i="0" kern="1200" dirty="0"/>
            <a:t>An Act to regulate the profession of pharmacy</a:t>
          </a:r>
          <a:endParaRPr lang="en-US" sz="1800" kern="1200" dirty="0"/>
        </a:p>
      </dsp:txBody>
      <dsp:txXfrm>
        <a:off x="0" y="0"/>
        <a:ext cx="8584999" cy="1007395"/>
      </dsp:txXfrm>
    </dsp:sp>
    <dsp:sp modelId="{EE282529-2034-4F14-820B-E2764A0BDCE8}">
      <dsp:nvSpPr>
        <dsp:cNvPr id="0" name=""/>
        <dsp:cNvSpPr/>
      </dsp:nvSpPr>
      <dsp:spPr>
        <a:xfrm>
          <a:off x="411195" y="0"/>
          <a:ext cx="8173803" cy="507951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45" tIns="0" rIns="227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Pharmacy</a:t>
          </a:r>
          <a:r>
            <a:rPr lang="en-US" sz="1800" b="1" kern="1200" baseline="0" dirty="0">
              <a:solidFill>
                <a:schemeClr val="bg1"/>
              </a:solidFill>
            </a:rPr>
            <a:t> Act, 1948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35991" y="24796"/>
        <a:ext cx="8124211" cy="458359"/>
      </dsp:txXfrm>
    </dsp:sp>
    <dsp:sp modelId="{820FD948-1C32-47E2-8582-D61D3919E069}">
      <dsp:nvSpPr>
        <dsp:cNvPr id="0" name=""/>
        <dsp:cNvSpPr/>
      </dsp:nvSpPr>
      <dsp:spPr>
        <a:xfrm>
          <a:off x="0" y="1158328"/>
          <a:ext cx="8584999" cy="659204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291" tIns="312420" rIns="6662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Registration</a:t>
          </a:r>
          <a:r>
            <a:rPr lang="en-US" sz="1800" b="0" kern="1200" baseline="0" dirty="0"/>
            <a:t> purpose</a:t>
          </a:r>
          <a:endParaRPr lang="en-US" sz="1800" b="0" kern="1200" dirty="0"/>
        </a:p>
      </dsp:txBody>
      <dsp:txXfrm>
        <a:off x="0" y="1158328"/>
        <a:ext cx="8584999" cy="659204"/>
      </dsp:txXfrm>
    </dsp:sp>
    <dsp:sp modelId="{6651EC3C-279A-4689-9CE7-035E4C3B4E2C}">
      <dsp:nvSpPr>
        <dsp:cNvPr id="0" name=""/>
        <dsp:cNvSpPr/>
      </dsp:nvSpPr>
      <dsp:spPr>
        <a:xfrm>
          <a:off x="410813" y="1060204"/>
          <a:ext cx="8174185" cy="432626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45" tIns="0" rIns="227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>
              <a:solidFill>
                <a:schemeClr val="bg1"/>
              </a:solidFill>
            </a:rPr>
            <a:t>Indian Medical Council Act, 1956 </a:t>
          </a:r>
          <a:endParaRPr lang="en-US" sz="1800" b="1" kern="1200">
            <a:solidFill>
              <a:schemeClr val="bg1"/>
            </a:solidFill>
          </a:endParaRPr>
        </a:p>
      </dsp:txBody>
      <dsp:txXfrm>
        <a:off x="431932" y="1081323"/>
        <a:ext cx="8131947" cy="390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4D764-759E-4500-B885-AA876278C5B8}">
      <dsp:nvSpPr>
        <dsp:cNvPr id="0" name=""/>
        <dsp:cNvSpPr/>
      </dsp:nvSpPr>
      <dsp:spPr>
        <a:xfrm>
          <a:off x="0" y="174746"/>
          <a:ext cx="8997383" cy="77805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297" tIns="395732" rIns="6982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i="0" kern="1200" dirty="0"/>
            <a:t>Safeguard consumers from unfair practices and defective products or services.</a:t>
          </a:r>
          <a:endParaRPr lang="en-US" sz="1800" kern="1200" dirty="0"/>
        </a:p>
      </dsp:txBody>
      <dsp:txXfrm>
        <a:off x="0" y="174746"/>
        <a:ext cx="8997383" cy="778050"/>
      </dsp:txXfrm>
    </dsp:sp>
    <dsp:sp modelId="{9DB6E65C-E306-4103-83B9-9FF131E84705}">
      <dsp:nvSpPr>
        <dsp:cNvPr id="0" name=""/>
        <dsp:cNvSpPr/>
      </dsp:nvSpPr>
      <dsp:spPr>
        <a:xfrm>
          <a:off x="428342" y="53893"/>
          <a:ext cx="8566835" cy="401292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56" tIns="0" rIns="2380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Consumer Protection Act, 2019</a:t>
          </a:r>
          <a:endParaRPr lang="en-US" sz="1800" b="1" kern="1200" dirty="0"/>
        </a:p>
      </dsp:txBody>
      <dsp:txXfrm>
        <a:off x="447931" y="73482"/>
        <a:ext cx="8527657" cy="362114"/>
      </dsp:txXfrm>
    </dsp:sp>
    <dsp:sp modelId="{514BD025-1E11-43BB-AEDC-3C56763A5513}">
      <dsp:nvSpPr>
        <dsp:cNvPr id="0" name=""/>
        <dsp:cNvSpPr/>
      </dsp:nvSpPr>
      <dsp:spPr>
        <a:xfrm>
          <a:off x="0" y="1227743"/>
          <a:ext cx="8997383" cy="77805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297" tIns="395732" rIns="6982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800" b="0" i="0" kern="1200" dirty="0"/>
            <a:t>To sell food related items such as wellness products, nutraceuticals </a:t>
          </a:r>
          <a:endParaRPr lang="en-US" sz="1800" kern="1200" dirty="0"/>
        </a:p>
      </dsp:txBody>
      <dsp:txXfrm>
        <a:off x="0" y="1227743"/>
        <a:ext cx="8997383" cy="778050"/>
      </dsp:txXfrm>
    </dsp:sp>
    <dsp:sp modelId="{EE282529-2034-4F14-820B-E2764A0BDCE8}">
      <dsp:nvSpPr>
        <dsp:cNvPr id="0" name=""/>
        <dsp:cNvSpPr/>
      </dsp:nvSpPr>
      <dsp:spPr>
        <a:xfrm>
          <a:off x="428342" y="1055396"/>
          <a:ext cx="8566835" cy="452787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56" tIns="0" rIns="2380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Food</a:t>
          </a:r>
          <a:r>
            <a:rPr lang="en-US" sz="1800" b="1" kern="1200" baseline="0" dirty="0">
              <a:solidFill>
                <a:schemeClr val="bg1"/>
              </a:solidFill>
            </a:rPr>
            <a:t> Safety &amp; Standards Authority of India (FSSAI) </a:t>
          </a:r>
          <a:endParaRPr lang="en-US" sz="1800" b="1" kern="1200" dirty="0"/>
        </a:p>
      </dsp:txBody>
      <dsp:txXfrm>
        <a:off x="450445" y="1077499"/>
        <a:ext cx="8522629" cy="408581"/>
      </dsp:txXfrm>
    </dsp:sp>
    <dsp:sp modelId="{820FD948-1C32-47E2-8582-D61D3919E069}">
      <dsp:nvSpPr>
        <dsp:cNvPr id="0" name=""/>
        <dsp:cNvSpPr/>
      </dsp:nvSpPr>
      <dsp:spPr>
        <a:xfrm>
          <a:off x="0" y="2402507"/>
          <a:ext cx="8997383" cy="104737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297" tIns="395732" rIns="6982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i="0" kern="1200" dirty="0"/>
            <a:t>Prohibits advertisement of drugs and remedies that claim to have magical properties, and makes doing so a cognizable offence</a:t>
          </a:r>
          <a:endParaRPr lang="en-US" sz="1800" kern="1200" dirty="0"/>
        </a:p>
      </dsp:txBody>
      <dsp:txXfrm>
        <a:off x="0" y="2402507"/>
        <a:ext cx="8997383" cy="1047375"/>
      </dsp:txXfrm>
    </dsp:sp>
    <dsp:sp modelId="{6651EC3C-279A-4689-9CE7-035E4C3B4E2C}">
      <dsp:nvSpPr>
        <dsp:cNvPr id="0" name=""/>
        <dsp:cNvSpPr/>
      </dsp:nvSpPr>
      <dsp:spPr>
        <a:xfrm>
          <a:off x="428342" y="2108393"/>
          <a:ext cx="8566835" cy="558552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56" tIns="0" rIns="2380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Drugs and Magic Remedies (Objectionable Advertisements) Act, 1954</a:t>
          </a:r>
          <a:endParaRPr lang="en-US" sz="1800" b="1" kern="1200" dirty="0"/>
        </a:p>
      </dsp:txBody>
      <dsp:txXfrm>
        <a:off x="455608" y="2135659"/>
        <a:ext cx="8512303" cy="504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BD025-1E11-43BB-AEDC-3C56763A5513}">
      <dsp:nvSpPr>
        <dsp:cNvPr id="0" name=""/>
        <dsp:cNvSpPr/>
      </dsp:nvSpPr>
      <dsp:spPr>
        <a:xfrm>
          <a:off x="0" y="52835"/>
          <a:ext cx="8997383" cy="100739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297" tIns="312420" rIns="6982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i="0" kern="1200" dirty="0"/>
            <a:t>Provide the security practices and procedures </a:t>
          </a:r>
          <a:endParaRPr lang="en-US" sz="1800" kern="1200" dirty="0"/>
        </a:p>
      </dsp:txBody>
      <dsp:txXfrm>
        <a:off x="0" y="52835"/>
        <a:ext cx="8997383" cy="1007395"/>
      </dsp:txXfrm>
    </dsp:sp>
    <dsp:sp modelId="{EE282529-2034-4F14-820B-E2764A0BDCE8}">
      <dsp:nvSpPr>
        <dsp:cNvPr id="0" name=""/>
        <dsp:cNvSpPr/>
      </dsp:nvSpPr>
      <dsp:spPr>
        <a:xfrm>
          <a:off x="430947" y="0"/>
          <a:ext cx="8566435" cy="549610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56" tIns="0" rIns="2380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Information Technology (Reasonable Security Practices and Procedures and Sensitive Personal Data or Information) Rules, 2011</a:t>
          </a:r>
          <a:endParaRPr lang="en-US" sz="1800" b="1" kern="1200" dirty="0"/>
        </a:p>
      </dsp:txBody>
      <dsp:txXfrm>
        <a:off x="457777" y="26830"/>
        <a:ext cx="8512775" cy="495950"/>
      </dsp:txXfrm>
    </dsp:sp>
    <dsp:sp modelId="{820FD948-1C32-47E2-8582-D61D3919E069}">
      <dsp:nvSpPr>
        <dsp:cNvPr id="0" name=""/>
        <dsp:cNvSpPr/>
      </dsp:nvSpPr>
      <dsp:spPr>
        <a:xfrm>
          <a:off x="0" y="1350842"/>
          <a:ext cx="8997383" cy="659204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297" tIns="312420" rIns="6982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i="0" kern="1200"/>
            <a:t>For dealing with cybercrime and electronic commerce</a:t>
          </a:r>
          <a:endParaRPr lang="en-US" sz="1800" b="0" kern="1200" dirty="0"/>
        </a:p>
      </dsp:txBody>
      <dsp:txXfrm>
        <a:off x="0" y="1350842"/>
        <a:ext cx="8997383" cy="659204"/>
      </dsp:txXfrm>
    </dsp:sp>
    <dsp:sp modelId="{6651EC3C-279A-4689-9CE7-035E4C3B4E2C}">
      <dsp:nvSpPr>
        <dsp:cNvPr id="0" name=""/>
        <dsp:cNvSpPr/>
      </dsp:nvSpPr>
      <dsp:spPr>
        <a:xfrm>
          <a:off x="430547" y="1156461"/>
          <a:ext cx="8566835" cy="432626"/>
        </a:xfrm>
        <a:prstGeom prst="roundRect">
          <a:avLst/>
        </a:prstGeom>
        <a:solidFill>
          <a:srgbClr val="577B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56" tIns="0" rIns="2380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/>
            <a:t>Information Technology Act, 2000</a:t>
          </a:r>
          <a:endParaRPr lang="en-US" sz="1800" b="1" kern="1200"/>
        </a:p>
      </dsp:txBody>
      <dsp:txXfrm>
        <a:off x="451666" y="1177580"/>
        <a:ext cx="8524597" cy="390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0.4093</cdr:x>
      <cdr:y>0</cdr:y>
    </cdr:from>
    <cdr:to>
      <cdr:x>0.73319</cdr:x>
      <cdr:y>0.12586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871320" y="0"/>
          <a:ext cx="1480826" cy="338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b="1">
              <a:solidFill>
                <a:srgbClr val="2C8684"/>
              </a:solidFill>
            </a:rPr>
            <a:t>Everytime</a:t>
          </a:r>
        </a:p>
      </cdr:txBody>
    </cdr:sp>
  </cdr:relSizeAnchor>
  <cdr:relSizeAnchor xmlns:cdr="http://schemas.openxmlformats.org/drawingml/2006/chartDrawing">
    <cdr:from>
      <cdr:x>0.78604</cdr:x>
      <cdr:y>0.43789</cdr:y>
    </cdr:from>
    <cdr:to>
      <cdr:x>1</cdr:x>
      <cdr:y>0.56374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593775" y="1177862"/>
          <a:ext cx="978225" cy="3385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2C8684"/>
              </a:solidFill>
            </a:rPr>
            <a:t>Sometime</a:t>
          </a:r>
        </a:p>
      </cdr:txBody>
    </cdr:sp>
  </cdr:relSizeAnchor>
  <cdr:relSizeAnchor xmlns:cdr="http://schemas.openxmlformats.org/drawingml/2006/chartDrawing">
    <cdr:from>
      <cdr:x>0.35529</cdr:x>
      <cdr:y>0.88368</cdr:y>
    </cdr:from>
    <cdr:to>
      <cdr:x>0.81403</cdr:x>
      <cdr:y>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624385" y="2376975"/>
          <a:ext cx="2097369" cy="3128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2C8684"/>
              </a:solidFill>
            </a:rPr>
            <a:t>Mostly</a:t>
          </a:r>
          <a:r>
            <a:rPr lang="en-US" sz="1600" b="1" baseline="0" dirty="0">
              <a:solidFill>
                <a:srgbClr val="2C8684"/>
              </a:solidFill>
            </a:rPr>
            <a:t> out of stock</a:t>
          </a:r>
          <a:endParaRPr lang="en-US" sz="1600" b="1" dirty="0">
            <a:solidFill>
              <a:srgbClr val="2C8684"/>
            </a:solidFill>
          </a:endParaRPr>
        </a:p>
      </cdr:txBody>
    </cdr:sp>
  </cdr:relSizeAnchor>
  <cdr:relSizeAnchor xmlns:cdr="http://schemas.openxmlformats.org/drawingml/2006/chartDrawing">
    <cdr:from>
      <cdr:x>0.06692</cdr:x>
      <cdr:y>0.4291</cdr:y>
    </cdr:from>
    <cdr:to>
      <cdr:x>0.39081</cdr:x>
      <cdr:y>0.55496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05958" y="1154219"/>
          <a:ext cx="1480828" cy="338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2C8684"/>
              </a:solidFill>
            </a:rPr>
            <a:t>Never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9EC6-AFFA-76A8-21A6-FB951B702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D5218-4670-6A8F-B9BC-01C27FB55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D3DD8-E2FA-2D49-9BDF-3EEACF77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B23B-F220-D58B-3C26-809D77FB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4A814-5261-4906-F5E1-D2BA0976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997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4670-2F4E-AC33-12A0-0FF7A817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82281-FF1A-25E6-6A19-27DEB134E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F626E-6C14-B9C6-25DD-A6D32BB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C4EF-D2B4-B0C8-54A0-DA87E9A7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FD571-C34F-FB0B-8BA0-1BF7499A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571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3B0B9-C172-1E2C-4A25-3CE6E33B3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BEE26-6180-3067-5D20-1299B20FB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BFDC-1023-884C-9D08-E892EDFB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33463-248F-E46B-3C3F-7174EF65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A4F1F-BF97-5231-F4CB-3A61AC35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9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9655-4966-D613-2A99-7635CD1E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E507-EB0D-428D-DE11-DD5735C9D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5D075-CC4D-EDF1-93E9-9D3D7E75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C63C5-D3DD-510E-A22C-1A7F256F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373FA-BDD3-C408-480F-9EC5606C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98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86A4-1709-323E-45AE-1C3BFDE5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55C62-DEA6-BAE6-F73F-A37492B43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6E36-47AD-9EFD-E104-AE505A98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63685-BB1E-A762-EA82-4C1906E1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9DE5-402F-81D7-00E6-83BCDAB4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54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F9FF-0B6E-DC9A-90E8-39F15507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76E9-9A32-0635-D42F-BFE3B8149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49C73-8DBB-807A-08A3-131B0B227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49825-53F6-2846-A370-2F760A5D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01A38-18A0-6956-42D2-E0FA45FD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93FFD-0187-D125-8DCD-CAEF14AD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739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7290-8ABB-7672-2848-6E4DFF18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B600B-F3FD-92ED-2817-8C6F48116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3EFB9-20B6-639E-6C8A-6DDA25308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658F8-338C-AC3C-08C3-085E581BA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AECC5-7EE9-7CC0-4D5B-5B1869746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BF4553-D982-904F-9639-242880EF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0CDDA-D93D-7316-E38C-73483B0D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C620F0-E636-B55B-2330-6E7A5220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00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0001-53DE-167D-876F-6855A6E9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6C3A6-66E9-3722-6001-11E3F69D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A8D4D-CA30-3434-CF39-86101223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87864-9757-FEFC-5AD0-ACD005E8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20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18898-9E6D-6AD8-0F41-F7461973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059B4-345B-691D-5BC2-9B0CF774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B62DC-3DC8-C09A-2DC9-1E566B43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536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FDB0-3E3B-EF76-3623-D163AB9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F084-D6C3-BE7A-75D7-FB2E3FAA4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7DEA4-8DC9-24E8-4EA7-830AF656E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D692E-8403-B351-FC8B-721D9F1F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B32B4-F663-1F56-6FD9-971D446F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35E72-2F01-7799-3E85-075B596D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749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5185-D211-7226-74D3-3103213E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57A5F-8C1E-3C17-535F-AC78E883F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DFACC-6FA8-C2C4-78DD-10C735E6E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ACFC5-E2C8-2448-AE2C-5C805F2D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7440F-753D-C625-BB75-15800813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1DA2E-3133-4F3F-2AA0-3EC0C56B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193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A7904-FC97-03CF-EA9B-F17E3238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17AD3-78D0-14DA-7B3C-F3B94E5A4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A27B-3B8C-80A4-5608-83806CD9E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DDC8-97DB-4C13-8B5F-AEE2D9E89B17}" type="datetimeFigureOut">
              <a:rPr lang="en-IN" smtClean="0"/>
              <a:t>24-07-2023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59D43-5D79-3C2C-2FB5-665AA0E9D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951EB-AA2B-6208-AD56-CBAF093A5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B71D-8FB8-4A3E-BD59-4D6E9089E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69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acto.com/company/insights/practo_tsi_telemedicine_report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pwc.in/press-releases/global-mhealth-adoption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ista.com/outlook/dmo/digital-health/ehealth/ehealth-apps/india#:~:text=Revenue%20in%20the%20eHealth%20Apps,US%24274.20m%20by%202027" TargetMode="External"/><Relationship Id="rId5" Type="http://schemas.openxmlformats.org/officeDocument/2006/relationships/hyperlink" Target="https://www.businesstoday.in/amp/latest/economy-politics/story/indian-health-tech-market-to-grow-to-50-billion-by-2033-297027-2021-05-26" TargetMode="External"/><Relationship Id="rId4" Type="http://schemas.openxmlformats.org/officeDocument/2006/relationships/hyperlink" Target="https://www.globenewswire.com/en/news-release/2022/02/17/2387450/0/en/Demand-%20Healthcare-IT-Market-to-Reach-USD-1-075-06-Billion-by-2028-Powered-by-Increasing-%20Adoption-of-Big-Data-Analytics-Vantage-Market-Research.html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B1139-41A6-3996-7455-0A4D5FA64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8" r="45574" b="13763"/>
          <a:stretch/>
        </p:blipFill>
        <p:spPr>
          <a:xfrm>
            <a:off x="1" y="0"/>
            <a:ext cx="209817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3A7CAB-D2C6-B991-7BDB-95247E1C13D1}"/>
              </a:ext>
            </a:extLst>
          </p:cNvPr>
          <p:cNvSpPr/>
          <p:nvPr/>
        </p:nvSpPr>
        <p:spPr>
          <a:xfrm>
            <a:off x="2628398" y="6022857"/>
            <a:ext cx="8785123" cy="489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3524E-CBCA-00BD-A0A5-1D40DC66EF51}"/>
              </a:ext>
            </a:extLst>
          </p:cNvPr>
          <p:cNvSpPr/>
          <p:nvPr/>
        </p:nvSpPr>
        <p:spPr>
          <a:xfrm>
            <a:off x="2662977" y="693799"/>
            <a:ext cx="8785123" cy="489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4433B-4571-E9A3-656E-5570D6480B8C}"/>
              </a:ext>
            </a:extLst>
          </p:cNvPr>
          <p:cNvSpPr txBox="1"/>
          <p:nvPr/>
        </p:nvSpPr>
        <p:spPr>
          <a:xfrm>
            <a:off x="7560364" y="6164201"/>
            <a:ext cx="492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MENTOR: DR. EKTA SAROHA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955DB-41DD-E133-8F2B-8FA15662E934}"/>
              </a:ext>
            </a:extLst>
          </p:cNvPr>
          <p:cNvSpPr txBox="1"/>
          <p:nvPr/>
        </p:nvSpPr>
        <p:spPr>
          <a:xfrm>
            <a:off x="2321859" y="1280120"/>
            <a:ext cx="9870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Exploring the feasibility of launching </a:t>
            </a:r>
            <a:r>
              <a:rPr lang="en-IN" sz="3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ealthuno</a:t>
            </a:r>
            <a:r>
              <a:rPr lang="en-I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healthcare application in India:</a:t>
            </a:r>
          </a:p>
          <a:p>
            <a:pPr algn="ctr"/>
            <a:r>
              <a:rPr lang="en-I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market research study on industry trends, competitors and population opinion &amp; attitudes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64EDE-04C9-0440-B101-9C706BA2DA8F}"/>
              </a:ext>
            </a:extLst>
          </p:cNvPr>
          <p:cNvSpPr txBox="1"/>
          <p:nvPr/>
        </p:nvSpPr>
        <p:spPr>
          <a:xfrm>
            <a:off x="7560364" y="5116215"/>
            <a:ext cx="453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By: Ambhi Singh (PG/21/011)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B26AB3-CD4F-49B0-E08E-69A974DEF89C}"/>
              </a:ext>
            </a:extLst>
          </p:cNvPr>
          <p:cNvSpPr txBox="1"/>
          <p:nvPr/>
        </p:nvSpPr>
        <p:spPr>
          <a:xfrm>
            <a:off x="9059594" y="5513633"/>
            <a:ext cx="29087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300" b="1" dirty="0">
                <a:solidFill>
                  <a:schemeClr val="accent2">
                    <a:lumMod val="50000"/>
                  </a:schemeClr>
                </a:solidFill>
              </a:rPr>
              <a:t>  Healthcare Batch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B5686-3780-EA73-CA5E-537A0A478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886" y="58359"/>
            <a:ext cx="1040429" cy="528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75FB8A-65C7-54E6-268D-DCBCFB4FCEB1}"/>
              </a:ext>
            </a:extLst>
          </p:cNvPr>
          <p:cNvSpPr txBox="1"/>
          <p:nvPr/>
        </p:nvSpPr>
        <p:spPr>
          <a:xfrm>
            <a:off x="4977294" y="3910602"/>
            <a:ext cx="50440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600" b="1" dirty="0"/>
              <a:t>DISSERTATION 2021-2023</a:t>
            </a:r>
          </a:p>
        </p:txBody>
      </p:sp>
    </p:spTree>
    <p:extLst>
      <p:ext uri="{BB962C8B-B14F-4D97-AF65-F5344CB8AC3E}">
        <p14:creationId xmlns:p14="http://schemas.microsoft.com/office/powerpoint/2010/main" val="258616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181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08750-6882-5739-7EE1-97C15C40C7E3}"/>
              </a:ext>
            </a:extLst>
          </p:cNvPr>
          <p:cNvSpPr txBox="1"/>
          <p:nvPr/>
        </p:nvSpPr>
        <p:spPr>
          <a:xfrm>
            <a:off x="351693" y="1046118"/>
            <a:ext cx="10494498" cy="512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900"/>
              </a:spcBef>
              <a:buSzPts val="1200"/>
              <a:buFont typeface="Wingdings" panose="05000000000000000000" pitchFamily="2" charset="2"/>
              <a:buChar char="v"/>
              <a:tabLst>
                <a:tab pos="609600" algn="l"/>
              </a:tabLst>
            </a:pPr>
            <a:r>
              <a:rPr lang="en-US" b="1" dirty="0">
                <a:effectLst/>
                <a:ea typeface="Times New Roman" panose="02020603050405020304" pitchFamily="18" charset="0"/>
              </a:rPr>
              <a:t>Study</a:t>
            </a:r>
            <a:r>
              <a:rPr lang="en-US" b="1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ea typeface="Times New Roman" panose="02020603050405020304" pitchFamily="18" charset="0"/>
              </a:rPr>
              <a:t>Design:</a:t>
            </a:r>
            <a:r>
              <a:rPr lang="en-US" b="1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pc="-10" dirty="0">
                <a:ea typeface="Times New Roman" panose="02020603050405020304" pitchFamily="18" charset="0"/>
              </a:rPr>
              <a:t>A descriptive cross sectional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Study</a:t>
            </a:r>
            <a:endParaRPr lang="en-IN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  <a:endParaRPr lang="en-IN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buSzPts val="1200"/>
              <a:buFont typeface="Wingdings" panose="05000000000000000000" pitchFamily="2" charset="2"/>
              <a:buChar char="v"/>
              <a:tabLst>
                <a:tab pos="609600" algn="l"/>
              </a:tabLst>
            </a:pPr>
            <a:r>
              <a:rPr lang="en-US" b="1" dirty="0">
                <a:effectLst/>
                <a:ea typeface="Times New Roman" panose="02020603050405020304" pitchFamily="18" charset="0"/>
              </a:rPr>
              <a:t>Study</a:t>
            </a:r>
            <a:r>
              <a:rPr lang="en-US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ea typeface="Times New Roman" panose="02020603050405020304" pitchFamily="18" charset="0"/>
              </a:rPr>
              <a:t>Period:</a:t>
            </a:r>
            <a:r>
              <a:rPr lang="en-US" b="1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March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to</a:t>
            </a:r>
            <a:r>
              <a:rPr lang="en-US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May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2023</a:t>
            </a:r>
            <a:endParaRPr lang="en-IN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  <a:endParaRPr lang="en-IN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buSzPts val="1200"/>
              <a:buFont typeface="Wingdings" panose="05000000000000000000" pitchFamily="2" charset="2"/>
              <a:buChar char="v"/>
              <a:tabLst>
                <a:tab pos="609600" algn="l"/>
              </a:tabLst>
            </a:pPr>
            <a:r>
              <a:rPr lang="en-US" b="1" kern="0" dirty="0">
                <a:effectLst/>
                <a:ea typeface="Times New Roman" panose="02020603050405020304" pitchFamily="18" charset="0"/>
              </a:rPr>
              <a:t>Study</a:t>
            </a:r>
            <a:r>
              <a:rPr lang="en-US" b="1" kern="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kern="0" dirty="0">
                <a:effectLst/>
                <a:ea typeface="Times New Roman" panose="02020603050405020304" pitchFamily="18" charset="0"/>
              </a:rPr>
              <a:t>Population:</a:t>
            </a:r>
            <a:endParaRPr lang="en-IN" b="1" kern="0" dirty="0">
              <a:effectLst/>
              <a:ea typeface="Times New Roman" panose="02020603050405020304" pitchFamily="18" charset="0"/>
            </a:endParaRPr>
          </a:p>
          <a:p>
            <a:pPr marL="608965" marR="354965"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study population will include individuals who are part of the general population residing in</a:t>
            </a:r>
            <a:r>
              <a:rPr lang="en-US" spc="-28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/>
              <a:t>the major cities of Kolkata, Mumbai, Bangalore, Hyderabad, Delhi, and Chennai.</a:t>
            </a:r>
          </a:p>
          <a:p>
            <a:pPr marL="608965" marR="354965"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  <a:p>
            <a:pPr marL="742950" lvl="1" indent="-285750">
              <a:buSzPts val="1200"/>
              <a:buFont typeface="Wingdings" panose="05000000000000000000" pitchFamily="2" charset="2"/>
              <a:buChar char="v"/>
              <a:tabLst>
                <a:tab pos="608965" algn="l"/>
                <a:tab pos="609600" algn="l"/>
              </a:tabLst>
            </a:pPr>
            <a:r>
              <a:rPr lang="en-US" b="1" dirty="0">
                <a:effectLst/>
                <a:ea typeface="Times New Roman" panose="02020603050405020304" pitchFamily="18" charset="0"/>
              </a:rPr>
              <a:t>Sample</a:t>
            </a:r>
            <a:r>
              <a:rPr lang="en-US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ea typeface="Times New Roman" panose="02020603050405020304" pitchFamily="18" charset="0"/>
              </a:rPr>
              <a:t>Size:</a:t>
            </a:r>
            <a:r>
              <a:rPr lang="en-US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The</a:t>
            </a:r>
            <a:r>
              <a:rPr lang="en-US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study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includes a</a:t>
            </a:r>
            <a:r>
              <a:rPr lang="en-US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sample</a:t>
            </a:r>
            <a:r>
              <a:rPr lang="en-US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of </a:t>
            </a:r>
            <a:r>
              <a:rPr lang="en-US" dirty="0">
                <a:ea typeface="Times New Roman" panose="02020603050405020304" pitchFamily="18" charset="0"/>
              </a:rPr>
              <a:t>180</a:t>
            </a:r>
            <a:r>
              <a:rPr lang="en-US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participants,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with 30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participants from each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city.</a:t>
            </a:r>
            <a:endParaRPr lang="en-IN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4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  <a:endParaRPr lang="en-IN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buSzPts val="1200"/>
              <a:buFont typeface="Wingdings" panose="05000000000000000000" pitchFamily="2" charset="2"/>
              <a:buChar char="v"/>
              <a:tabLst>
                <a:tab pos="609600" algn="l"/>
              </a:tabLst>
            </a:pPr>
            <a:r>
              <a:rPr lang="en-US" b="1" dirty="0"/>
              <a:t>Selection criteria:</a:t>
            </a:r>
            <a:endParaRPr lang="en-IN" b="1" dirty="0"/>
          </a:p>
          <a:p>
            <a:pPr marL="837565">
              <a:spcBef>
                <a:spcPts val="110"/>
              </a:spcBef>
            </a:pPr>
            <a:r>
              <a:rPr lang="en-US" i="1" dirty="0"/>
              <a:t>Inclusion Criteria</a:t>
            </a:r>
            <a:endParaRPr lang="en-IN" i="1" dirty="0"/>
          </a:p>
          <a:p>
            <a:pPr marL="1200150" marR="230505" lvl="2" indent="-285750">
              <a:spcBef>
                <a:spcPts val="45"/>
              </a:spcBef>
              <a:spcAft>
                <a:spcPts val="0"/>
              </a:spcAft>
              <a:buSzPts val="1200"/>
              <a:buFontTx/>
              <a:buChar char="-"/>
              <a:tabLst>
                <a:tab pos="1066165" algn="l"/>
                <a:tab pos="1066800" algn="l"/>
              </a:tabLst>
            </a:pPr>
            <a:r>
              <a:rPr lang="en-US" dirty="0"/>
              <a:t>Individuals who are currently residing in Kolkata, Mumbai, Bangalore, Hyderabad, Delhi, or  </a:t>
            </a:r>
          </a:p>
          <a:p>
            <a:pPr marR="230505" lvl="2">
              <a:spcBef>
                <a:spcPts val="45"/>
              </a:spcBef>
              <a:spcAft>
                <a:spcPts val="0"/>
              </a:spcAft>
              <a:buSzPts val="1200"/>
              <a:tabLst>
                <a:tab pos="1066165" algn="l"/>
                <a:tab pos="1066800" algn="l"/>
              </a:tabLst>
            </a:pPr>
            <a:r>
              <a:rPr lang="en-US" dirty="0"/>
              <a:t>     Chennai</a:t>
            </a:r>
            <a:endParaRPr lang="en-IN" dirty="0"/>
          </a:p>
          <a:p>
            <a:pPr marL="837565">
              <a:spcBef>
                <a:spcPts val="70"/>
              </a:spcBef>
            </a:pPr>
            <a:r>
              <a:rPr lang="en-US" i="1" dirty="0"/>
              <a:t>Exclusion Criteria</a:t>
            </a:r>
            <a:endParaRPr lang="en-IN" i="1" dirty="0"/>
          </a:p>
          <a:p>
            <a:pPr marL="1143000" lvl="2" indent="-228600">
              <a:spcBef>
                <a:spcPts val="110"/>
              </a:spcBef>
              <a:spcAft>
                <a:spcPts val="0"/>
              </a:spcAft>
              <a:buSzPts val="1200"/>
              <a:buFont typeface="Calibri" panose="020F0502020204030204" pitchFamily="34" charset="0"/>
              <a:buChar char="-"/>
              <a:tabLst>
                <a:tab pos="1066165" algn="l"/>
                <a:tab pos="1066800" algn="l"/>
              </a:tabLst>
            </a:pPr>
            <a:r>
              <a:rPr lang="en-US" dirty="0"/>
              <a:t>Individuals who do not have access to the internet or cannot complete the online survey.</a:t>
            </a:r>
            <a:endParaRPr lang="en-IN" dirty="0"/>
          </a:p>
          <a:p>
            <a:pPr marL="1143000" marR="307340" lvl="2" indent="-228600">
              <a:spcBef>
                <a:spcPts val="50"/>
              </a:spcBef>
              <a:spcAft>
                <a:spcPts val="0"/>
              </a:spcAft>
              <a:buSzPts val="1200"/>
              <a:buFont typeface="Calibri" panose="020F0502020204030204" pitchFamily="34" charset="0"/>
              <a:buChar char="-"/>
              <a:tabLst>
                <a:tab pos="1066165" algn="l"/>
                <a:tab pos="1066800" algn="l"/>
              </a:tabLst>
            </a:pPr>
            <a:r>
              <a:rPr lang="en-US" dirty="0"/>
              <a:t>Individuals who are unable or unwilling to provide informed consent to participate in the study.</a:t>
            </a:r>
            <a:endParaRPr lang="en-IN" dirty="0"/>
          </a:p>
          <a:p>
            <a:pPr marL="608965" marR="354965">
              <a:spcAft>
                <a:spcPts val="0"/>
              </a:spcAft>
            </a:pPr>
            <a:endParaRPr lang="en-IN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F3AD0-7972-E47E-E5EA-4DAD520C8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6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STUDY VARIABLES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A6DCD-D3B1-7E91-56C1-67A7AAA29F58}"/>
              </a:ext>
            </a:extLst>
          </p:cNvPr>
          <p:cNvSpPr txBox="1"/>
          <p:nvPr/>
        </p:nvSpPr>
        <p:spPr>
          <a:xfrm>
            <a:off x="351693" y="1443580"/>
            <a:ext cx="11085341" cy="482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11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Demographics: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age,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gender,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location,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r>
              <a:rPr lang="en-US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  <a:p>
            <a:pPr marL="342900" lvl="0" indent="-342900">
              <a:spcBef>
                <a:spcPts val="11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endParaRPr lang="en-IN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1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Tele-consultation:</a:t>
            </a:r>
            <a:r>
              <a:rPr lang="en-US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use,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</a:p>
          <a:p>
            <a:pPr marL="342900" lvl="0" indent="-342900">
              <a:spcBef>
                <a:spcPts val="11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endParaRPr lang="en-IN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5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Emergency care: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vailability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super-specialty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consultants</a:t>
            </a:r>
          </a:p>
          <a:p>
            <a:pPr marL="342900" lvl="0" indent="-342900">
              <a:spcBef>
                <a:spcPts val="105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endParaRPr lang="en-IN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booking: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preference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booking,</a:t>
            </a:r>
            <a:r>
              <a:rPr lang="en-US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reliance</a:t>
            </a:r>
            <a:r>
              <a:rPr lang="en-US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ratings</a:t>
            </a:r>
          </a:p>
          <a:p>
            <a:pPr marL="342900" lvl="0" indent="-342900">
              <a:spcBef>
                <a:spcPts val="12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endParaRPr lang="en-IN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11505" lvl="0" indent="-34290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E-pharmacy: frequency of use, preferred platform, factors considered while purchasing,</a:t>
            </a:r>
            <a:r>
              <a:rPr lang="en-US" spc="-28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5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medicines,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suggestions for</a:t>
            </a:r>
            <a:r>
              <a:rPr lang="en-US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</a:p>
          <a:p>
            <a:pPr marL="342900" marR="611505" lvl="0" indent="-34290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endParaRPr lang="en-IN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46710" lvl="0" indent="-342900">
              <a:lnSpc>
                <a:spcPct val="107000"/>
              </a:lnSpc>
              <a:spcBef>
                <a:spcPts val="34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Lab test and health check-up: frequency of use, preferred platform, factors considered while</a:t>
            </a:r>
            <a:r>
              <a:rPr lang="en-US" spc="-28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booking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46710" lvl="0" indent="-342900">
              <a:lnSpc>
                <a:spcPct val="107000"/>
              </a:lnSpc>
              <a:spcBef>
                <a:spcPts val="34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endParaRPr lang="en-IN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opinion: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experience,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purpose to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second opinion</a:t>
            </a:r>
          </a:p>
          <a:p>
            <a:pPr marL="342900" lvl="0" indent="-342900">
              <a:spcBef>
                <a:spcPts val="10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endParaRPr lang="en-IN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5"/>
              </a:spcBef>
              <a:spcAft>
                <a:spcPts val="0"/>
              </a:spcAft>
              <a:buSzPct val="72000"/>
              <a:buFont typeface="Wingdings" panose="05000000000000000000" pitchFamily="2" charset="2"/>
              <a:buChar char="Ø"/>
              <a:tabLst>
                <a:tab pos="837565" algn="l"/>
                <a:tab pos="838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Integrative</a:t>
            </a:r>
            <a:r>
              <a:rPr lang="en-US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approach: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awareness,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experience,</a:t>
            </a:r>
            <a:r>
              <a:rPr lang="en-US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endParaRPr lang="en-IN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6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STUDY TOOL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C36A3B-7D96-B307-F780-0473460F0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87948"/>
              </p:ext>
            </p:extLst>
          </p:nvPr>
        </p:nvGraphicFramePr>
        <p:xfrm>
          <a:off x="472717" y="1572589"/>
          <a:ext cx="10536700" cy="3331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41983">
                  <a:extLst>
                    <a:ext uri="{9D8B030D-6E8A-4147-A177-3AD203B41FA5}">
                      <a16:colId xmlns:a16="http://schemas.microsoft.com/office/drawing/2014/main" val="217097695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028357891"/>
                    </a:ext>
                  </a:extLst>
                </a:gridCol>
                <a:gridCol w="5751617">
                  <a:extLst>
                    <a:ext uri="{9D8B030D-6E8A-4147-A177-3AD203B41FA5}">
                      <a16:colId xmlns:a16="http://schemas.microsoft.com/office/drawing/2014/main" val="601279007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marL="328930">
                        <a:lnSpc>
                          <a:spcPts val="1265"/>
                        </a:lnSpc>
                      </a:pPr>
                      <a:endParaRPr lang="en-US" sz="1800" b="1" dirty="0">
                        <a:effectLst/>
                      </a:endParaRPr>
                    </a:p>
                    <a:p>
                      <a:pPr marL="328930">
                        <a:lnSpc>
                          <a:spcPts val="1265"/>
                        </a:lnSpc>
                      </a:pPr>
                      <a:r>
                        <a:rPr lang="en-US" sz="1800" b="1" dirty="0">
                          <a:effectLst/>
                        </a:rPr>
                        <a:t>PRIMARY</a:t>
                      </a:r>
                      <a:r>
                        <a:rPr lang="en-US" sz="1800" b="1" spc="22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RESEARCH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839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01800" marR="168719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  <a:p>
                      <a:pPr marL="1701800" marR="1687195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SECONDARY</a:t>
                      </a:r>
                      <a:r>
                        <a:rPr lang="en-US" sz="1800" b="1" spc="-5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RESEARCH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83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42062"/>
                  </a:ext>
                </a:extLst>
              </a:tr>
              <a:tr h="436099">
                <a:tc>
                  <a:txBody>
                    <a:bodyPr/>
                    <a:lstStyle/>
                    <a:p>
                      <a:pPr marL="297180">
                        <a:lnSpc>
                          <a:spcPts val="1280"/>
                        </a:lnSpc>
                        <a:tabLst>
                          <a:tab pos="525780" algn="l"/>
                        </a:tabLst>
                      </a:pPr>
                      <a:endParaRPr lang="en-US" sz="1800" b="1" dirty="0">
                        <a:effectLst/>
                      </a:endParaRPr>
                    </a:p>
                    <a:p>
                      <a:pPr marL="297180">
                        <a:lnSpc>
                          <a:spcPts val="1280"/>
                        </a:lnSpc>
                        <a:tabLst>
                          <a:tab pos="52578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I.	Service</a:t>
                      </a:r>
                      <a:r>
                        <a:rPr lang="en-US" sz="1800" b="1" spc="-2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Feasibility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B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27835">
                        <a:lnSpc>
                          <a:spcPts val="1280"/>
                        </a:lnSpc>
                      </a:pPr>
                      <a:endParaRPr lang="en-US" sz="1800" b="1" dirty="0">
                        <a:effectLst/>
                      </a:endParaRPr>
                    </a:p>
                    <a:p>
                      <a:pPr marL="1727835">
                        <a:lnSpc>
                          <a:spcPts val="1280"/>
                        </a:lnSpc>
                      </a:pPr>
                      <a:r>
                        <a:rPr lang="en-US" sz="1800" b="1" dirty="0">
                          <a:effectLst/>
                        </a:rPr>
                        <a:t>II.</a:t>
                      </a:r>
                      <a:r>
                        <a:rPr lang="en-US" sz="1800" b="1" spc="25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Industry</a:t>
                      </a:r>
                      <a:r>
                        <a:rPr lang="en-US" sz="1800" b="1" spc="-5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Feasibility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B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059789"/>
                  </a:ext>
                </a:extLst>
              </a:tr>
              <a:tr h="1427346">
                <a:tc rowSpan="3">
                  <a:txBody>
                    <a:bodyPr/>
                    <a:lstStyle/>
                    <a:p>
                      <a:pPr marL="67945" marR="1028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 descriptive study with a</a:t>
                      </a:r>
                      <a:r>
                        <a:rPr lang="en-US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semi-structured</a:t>
                      </a:r>
                      <a:r>
                        <a:rPr lang="en-US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questionnaire through</a:t>
                      </a:r>
                      <a:r>
                        <a:rPr lang="en-US" sz="1800" b="0" spc="5" dirty="0">
                          <a:solidFill>
                            <a:schemeClr val="tx1"/>
                          </a:solidFill>
                          <a:effectLst/>
                        </a:rPr>
                        <a:t> an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r>
                        <a:rPr lang="en-US" sz="18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survey</a:t>
                      </a:r>
                      <a:r>
                        <a:rPr lang="en-US" sz="18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Google</a:t>
                      </a:r>
                      <a:r>
                        <a:rPr lang="en-US" sz="18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form.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387350">
                        <a:lnSpc>
                          <a:spcPts val="1350"/>
                        </a:lnSpc>
                      </a:pPr>
                      <a:endParaRPr lang="en-US" sz="1800" b="1" i="1" dirty="0">
                        <a:effectLst/>
                      </a:endParaRPr>
                    </a:p>
                    <a:p>
                      <a:pPr marL="67945" marR="387350">
                        <a:lnSpc>
                          <a:spcPts val="1350"/>
                        </a:lnSpc>
                      </a:pPr>
                      <a:endParaRPr lang="en-US" sz="1800" b="0" i="1" dirty="0">
                        <a:effectLst/>
                      </a:endParaRPr>
                    </a:p>
                    <a:p>
                      <a:pPr marL="67945" marR="387350">
                        <a:lnSpc>
                          <a:spcPts val="1350"/>
                        </a:lnSpc>
                      </a:pPr>
                      <a:endParaRPr lang="en-US" sz="1800" b="0" i="1" dirty="0">
                        <a:effectLst/>
                      </a:endParaRPr>
                    </a:p>
                    <a:p>
                      <a:pPr marL="67945" marR="387350">
                        <a:lnSpc>
                          <a:spcPts val="1350"/>
                        </a:lnSpc>
                      </a:pPr>
                      <a:r>
                        <a:rPr lang="en-US" sz="1800" b="0" i="1" dirty="0">
                          <a:effectLst/>
                        </a:rPr>
                        <a:t>Competitors </a:t>
                      </a:r>
                      <a:r>
                        <a:rPr lang="en-US" sz="1800" b="0" i="1" spc="-285" dirty="0">
                          <a:effectLst/>
                        </a:rPr>
                        <a:t> </a:t>
                      </a:r>
                      <a:r>
                        <a:rPr lang="en-US" sz="1800" b="0" i="1" dirty="0">
                          <a:effectLst/>
                        </a:rPr>
                        <a:t>Analysis</a:t>
                      </a:r>
                      <a:endParaRPr lang="en-IN" sz="18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  <a:tabLst>
                          <a:tab pos="267335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207645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Tx/>
                        <a:buNone/>
                        <a:tabLst>
                          <a:tab pos="267335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IN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103505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Tx/>
                        <a:buNone/>
                        <a:tabLst>
                          <a:tab pos="267335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mHealth Applications websites/application</a:t>
                      </a:r>
                    </a:p>
                    <a:p>
                      <a:pPr marL="0" marR="103505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Tx/>
                        <a:buNone/>
                        <a:tabLst>
                          <a:tab pos="267335" algn="l"/>
                        </a:tabLst>
                      </a:pP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Annual reports of the m health applications</a:t>
                      </a:r>
                      <a:endParaRPr lang="en-IN" sz="1800" b="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18107"/>
                  </a:ext>
                </a:extLst>
              </a:tr>
              <a:tr h="4100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1642745">
                        <a:lnSpc>
                          <a:spcPts val="1290"/>
                        </a:lnSpc>
                      </a:pPr>
                      <a:endParaRPr lang="en-US" sz="1800" b="0" dirty="0">
                        <a:effectLst/>
                      </a:endParaRPr>
                    </a:p>
                    <a:p>
                      <a:pPr marL="1642745">
                        <a:lnSpc>
                          <a:spcPts val="1290"/>
                        </a:lnSpc>
                      </a:pPr>
                      <a:r>
                        <a:rPr lang="en-US" sz="1800" b="1" dirty="0">
                          <a:effectLst/>
                        </a:rPr>
                        <a:t>III.</a:t>
                      </a:r>
                      <a:r>
                        <a:rPr lang="en-US" sz="1800" b="1" spc="9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Licensing</a:t>
                      </a:r>
                      <a:r>
                        <a:rPr lang="en-US" sz="1800" b="1" spc="-5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&amp;</a:t>
                      </a:r>
                      <a:r>
                        <a:rPr lang="en-US" sz="1800" b="1" spc="-5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approval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B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789762"/>
                  </a:ext>
                </a:extLst>
              </a:tr>
              <a:tr h="60782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319405">
                        <a:lnSpc>
                          <a:spcPts val="1350"/>
                        </a:lnSpc>
                      </a:pPr>
                      <a:endParaRPr lang="en-US" sz="1800" b="0" dirty="0">
                        <a:effectLst/>
                      </a:endParaRPr>
                    </a:p>
                    <a:p>
                      <a:pPr marL="67945" marR="319405">
                        <a:lnSpc>
                          <a:spcPts val="1350"/>
                        </a:lnSpc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Government</a:t>
                      </a:r>
                      <a:r>
                        <a:rPr lang="en-US" sz="1800" b="0" i="1" spc="-285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</a:rPr>
                        <a:t>websites</a:t>
                      </a:r>
                      <a:endParaRPr lang="en-IN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0193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" marR="20193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CDSCO, Ministry of consumer Affairs,</a:t>
                      </a:r>
                      <a:r>
                        <a:rPr lang="en-US" sz="1800" b="0" spc="-285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eStartIndia</a:t>
                      </a:r>
                      <a:endParaRPr lang="en-IN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8280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160680E-88CE-D49E-AF7B-5D26F9DEB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7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D5B6549B-BE7D-2E1F-825A-8A5DC7355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395" y="5708963"/>
            <a:ext cx="7405686" cy="96159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7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per the 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above graphical representation, the 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highest number of users are from </a:t>
            </a:r>
            <a:r>
              <a:rPr lang="en-US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Chennai (66%)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followed by </a:t>
            </a:r>
            <a:r>
              <a:rPr lang="en-US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Hyderabad (56%)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D41956BC-205F-9697-A410-A224EA96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1367178"/>
            <a:ext cx="5047046" cy="357504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annual usage frequency of teleconsultation (%)</a:t>
            </a:r>
            <a:endParaRPr lang="en-IN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302C399-4874-7ED1-F3C8-C93CBCE75D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807930"/>
              </p:ext>
            </p:extLst>
          </p:nvPr>
        </p:nvGraphicFramePr>
        <p:xfrm>
          <a:off x="1380524" y="1374969"/>
          <a:ext cx="9344024" cy="468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965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9DB01AC2-11BE-9270-6BC9-D70BC4778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56" y="1265007"/>
            <a:ext cx="6397625" cy="338554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IN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preferred online platform for teleconsultation (%)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89012C8-382F-5DC7-3551-BB342CCEB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024805"/>
              </p:ext>
            </p:extLst>
          </p:nvPr>
        </p:nvGraphicFramePr>
        <p:xfrm>
          <a:off x="600221" y="1719531"/>
          <a:ext cx="6276497" cy="470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Box 2">
            <a:extLst>
              <a:ext uri="{FF2B5EF4-FFF2-40B4-BE49-F238E27FC236}">
                <a16:creationId xmlns:a16="http://schemas.microsoft.com/office/drawing/2014/main" id="{15AAAD10-273D-BAD9-91D3-1B21AFBE3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033" y="2915768"/>
            <a:ext cx="3556430" cy="114213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per the analysis, the findings illustrate that 38% use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Practo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consultation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20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6DCBD6-D4FA-4F8C-C63E-60EEC3B1B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575656"/>
              </p:ext>
            </p:extLst>
          </p:nvPr>
        </p:nvGraphicFramePr>
        <p:xfrm>
          <a:off x="1757362" y="1735440"/>
          <a:ext cx="8358188" cy="40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id="{E9025985-1307-CFE9-6701-712F164E0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1174307"/>
            <a:ext cx="6397625" cy="61555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IN" sz="1700" b="1" dirty="0">
                <a:solidFill>
                  <a:srgbClr val="2C868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experience with online  emergency Super Speciality consultations</a:t>
            </a:r>
            <a:endParaRPr lang="en-IN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FBA6F693-4272-EA86-F509-CA94CA916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105" y="5817185"/>
            <a:ext cx="7800975" cy="5953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Based on the survey, the results indicate that  85% of respondents do not always find super-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consultant doctors available in emergency situations.</a:t>
            </a:r>
          </a:p>
          <a:p>
            <a:pPr algn="ctr"/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9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675A1-1914-5BDF-FE5E-6C7145EC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2FB8A-D39D-F1D9-6348-7376C9530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AEF960-C31A-C1FE-A6F0-3E158FC988A3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DC253-067F-0008-95F7-7DEAB185E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EC3F342A-34C8-B00D-879C-97512E73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71" y="5484848"/>
            <a:ext cx="10135392" cy="54165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findings of the survey illustrate that 84% of the participants obtained a second opinion with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67%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make better decisions making on where to seek treatment and 33% prefer second opinion to confirm their diagnosis.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435E8F0-0B88-8C09-725E-6F7805CC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253" y="1464030"/>
            <a:ext cx="6397625" cy="35394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IN" sz="1700" b="1" dirty="0">
                <a:solidFill>
                  <a:srgbClr val="2C868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preference on second opinion</a:t>
            </a:r>
            <a:endParaRPr lang="en-IN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392A79-0646-E861-49D9-DEB7AD127D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66" t="34577" r="50079" b="28980"/>
          <a:stretch/>
        </p:blipFill>
        <p:spPr>
          <a:xfrm>
            <a:off x="880272" y="2080895"/>
            <a:ext cx="4465452" cy="3176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B0B78F-F0F6-B60C-FFD4-4B7651B396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40" t="40779" r="29863" b="46260"/>
          <a:stretch/>
        </p:blipFill>
        <p:spPr>
          <a:xfrm>
            <a:off x="5339655" y="2749831"/>
            <a:ext cx="2918520" cy="1129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EF7514-0C95-D7CC-F208-303CD06F2619}"/>
              </a:ext>
            </a:extLst>
          </p:cNvPr>
          <p:cNvSpPr/>
          <p:nvPr/>
        </p:nvSpPr>
        <p:spPr>
          <a:xfrm>
            <a:off x="8415338" y="2749831"/>
            <a:ext cx="583540" cy="54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67%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8C93EB-226D-9C91-5256-9CCA0EA98539}"/>
              </a:ext>
            </a:extLst>
          </p:cNvPr>
          <p:cNvSpPr/>
          <p:nvPr/>
        </p:nvSpPr>
        <p:spPr>
          <a:xfrm>
            <a:off x="8415338" y="3427492"/>
            <a:ext cx="583540" cy="54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153684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75E3EFD7-E486-1795-64A0-FDBB397C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672" y="1250873"/>
            <a:ext cx="7138656" cy="338554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I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Participants opinions on Online Hospital booking for offline consultation 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FD31C8C-4B5B-1754-15F5-1143C0B2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143" y="5958901"/>
            <a:ext cx="8004151" cy="5953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survey results indicate that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participants think it is beneficial.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70% of the participants from Mumbai think it is beneficial.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7DCD483-C546-2E61-33A6-DB3B2DB60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340705"/>
              </p:ext>
            </p:extLst>
          </p:nvPr>
        </p:nvGraphicFramePr>
        <p:xfrm>
          <a:off x="1731168" y="1589427"/>
          <a:ext cx="8729663" cy="436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027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04755" y="305249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8D2CF02A-386C-6BBA-7086-45DE26B42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B8A53F-F480-0B36-08ED-499728D80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264768"/>
              </p:ext>
            </p:extLst>
          </p:nvPr>
        </p:nvGraphicFramePr>
        <p:xfrm>
          <a:off x="1314450" y="1239593"/>
          <a:ext cx="8586788" cy="471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0FA16F66-642B-A239-1633-B8D5AD83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710" y="5503129"/>
            <a:ext cx="8236268" cy="91154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7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survey findings revealed that a considerable share of respondents tend to buy medicines 1 to 3 times in a year (41%). The highest users are from Hyderabad (80%) followed by Delhi and Bengaluru, 75%. </a:t>
            </a:r>
            <a:endParaRPr lang="en-IN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7F292A9-7068-EA50-1AF9-7C205F870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2" y="1288057"/>
            <a:ext cx="6355147" cy="393067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annual usage frequency of </a:t>
            </a:r>
            <a:r>
              <a:rPr lang="en-IN" sz="1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E-Pharmacy</a:t>
            </a:r>
            <a:r>
              <a:rPr lang="en-IN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(%)</a:t>
            </a:r>
            <a:endParaRPr lang="en-IN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509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9B87F-8878-83D5-1EA1-725944CE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8C720-60BC-18EE-1704-2826C556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2B31-AE22-045A-AF64-A2C74B88ABFB}"/>
              </a:ext>
            </a:extLst>
          </p:cNvPr>
          <p:cNvSpPr txBox="1"/>
          <p:nvPr/>
        </p:nvSpPr>
        <p:spPr>
          <a:xfrm>
            <a:off x="294835" y="234691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7C6DA65-462D-0488-3DB6-39694E652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153234"/>
              </p:ext>
            </p:extLst>
          </p:nvPr>
        </p:nvGraphicFramePr>
        <p:xfrm>
          <a:off x="294835" y="1815148"/>
          <a:ext cx="6067425" cy="468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07B82FF0-C859-5A00-66FC-1C0C1A5A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1372954"/>
            <a:ext cx="6397625" cy="338554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IN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preferred online platform for E-Pharmacy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5B2B6650-2153-B13F-ACEF-F786CC0A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667" y="1768658"/>
            <a:ext cx="4278141" cy="140335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7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Based on the survey results, it can be inferred that 25% of the participants preferred using Tata- 1mg as a platform for E-pharmacy which is one-fourth of the total users. </a:t>
            </a:r>
            <a:endParaRPr lang="en-IN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68F9F8-3B58-BE73-7EC8-2A9FF82F0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92A65B2F-71B0-8813-7CA0-0AF1DF04C908}"/>
              </a:ext>
            </a:extLst>
          </p:cNvPr>
          <p:cNvSpPr/>
          <p:nvPr/>
        </p:nvSpPr>
        <p:spPr>
          <a:xfrm>
            <a:off x="8578090" y="3485035"/>
            <a:ext cx="338701" cy="6429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C7CB5-8CE1-34E3-9216-AFFC2C3BA390}"/>
              </a:ext>
            </a:extLst>
          </p:cNvPr>
          <p:cNvSpPr txBox="1"/>
          <p:nvPr/>
        </p:nvSpPr>
        <p:spPr>
          <a:xfrm>
            <a:off x="7272338" y="4300538"/>
            <a:ext cx="3165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Tata 1Mg has subscription plan offer at a lower price compared to other applications. Also has </a:t>
            </a:r>
            <a:r>
              <a:rPr lang="en-IN" dirty="0" err="1"/>
              <a:t>upto</a:t>
            </a:r>
            <a:r>
              <a:rPr lang="en-IN" dirty="0"/>
              <a:t> 17% off medicines. </a:t>
            </a:r>
          </a:p>
        </p:txBody>
      </p:sp>
    </p:spTree>
    <p:extLst>
      <p:ext uri="{BB962C8B-B14F-4D97-AF65-F5344CB8AC3E}">
        <p14:creationId xmlns:p14="http://schemas.microsoft.com/office/powerpoint/2010/main" val="338595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3FE03-F96E-7F64-CC25-FB2A4EC3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17AE3B-74DA-CD68-54B6-6AB51449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84" y="153538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Screenshot of Approval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42EAD6-7FEC-3FBE-090C-ED06DFF41C21}"/>
              </a:ext>
            </a:extLst>
          </p:cNvPr>
          <p:cNvSpPr/>
          <p:nvPr/>
        </p:nvSpPr>
        <p:spPr>
          <a:xfrm>
            <a:off x="488452" y="3942885"/>
            <a:ext cx="4027278" cy="84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5865A-1891-70F1-2063-223C189C3F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744" y="263649"/>
            <a:ext cx="1040429" cy="5283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12123A-75C4-6BD8-2608-768EE8BE9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15" t="38148" r="1577" b="37359"/>
          <a:stretch/>
        </p:blipFill>
        <p:spPr>
          <a:xfrm>
            <a:off x="4839287" y="1574611"/>
            <a:ext cx="6976803" cy="1854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6B6879-487C-436C-B5A6-619B8E3A1D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15" t="75962" r="1577" b="17060"/>
          <a:stretch/>
        </p:blipFill>
        <p:spPr>
          <a:xfrm>
            <a:off x="4839287" y="3396091"/>
            <a:ext cx="6976803" cy="5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9B87F-8878-83D5-1EA1-725944CE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8C720-60BC-18EE-1704-2826C556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2B31-AE22-045A-AF64-A2C74B88ABFB}"/>
              </a:ext>
            </a:extLst>
          </p:cNvPr>
          <p:cNvSpPr txBox="1"/>
          <p:nvPr/>
        </p:nvSpPr>
        <p:spPr>
          <a:xfrm>
            <a:off x="294835" y="234691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07C7DFC-A47F-75D4-1366-B2C285E6E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7" y="1422236"/>
            <a:ext cx="6397625" cy="353943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IN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experience on online purchase of  Ayurveda Medicines</a:t>
            </a:r>
            <a:endParaRPr lang="en-IN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1FAD281-8217-11FD-0CFB-2DE35D112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323134"/>
              </p:ext>
            </p:extLst>
          </p:nvPr>
        </p:nvGraphicFramePr>
        <p:xfrm>
          <a:off x="3655059" y="1841639"/>
          <a:ext cx="4903153" cy="293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25FE2E7F-F0D3-05D8-F953-61E187F5A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370" y="5016361"/>
            <a:ext cx="7795260" cy="85052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data from the survey suggests that 19% of the participants reported getting  Ayurveda medicines every time. However, 12% of the participants reported that the medicines were mostly out of stock and 23% never find the medicines online. 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FB5630-955A-F2D4-0AA4-1C86757B5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9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9B87F-8878-83D5-1EA1-725944CE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8C720-60BC-18EE-1704-2826C556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2B31-AE22-045A-AF64-A2C74B88ABFB}"/>
              </a:ext>
            </a:extLst>
          </p:cNvPr>
          <p:cNvSpPr txBox="1"/>
          <p:nvPr/>
        </p:nvSpPr>
        <p:spPr>
          <a:xfrm>
            <a:off x="294835" y="234691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97579B2-E12C-C547-9ED4-C3AB503E9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142297"/>
              </p:ext>
            </p:extLst>
          </p:nvPr>
        </p:nvGraphicFramePr>
        <p:xfrm>
          <a:off x="1971676" y="1871663"/>
          <a:ext cx="80438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4484C14-2BCA-1A07-4080-8010215CCE48}"/>
              </a:ext>
            </a:extLst>
          </p:cNvPr>
          <p:cNvSpPr txBox="1"/>
          <p:nvPr/>
        </p:nvSpPr>
        <p:spPr>
          <a:xfrm>
            <a:off x="3049191" y="150233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Factors considered by participants for using e-pharmacy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A8F8DE8-2374-42F8-F316-6595FB19A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370" y="5016362"/>
            <a:ext cx="7795260" cy="62720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per the survey finding, 46% of the respondents use e-pharmacy for convenience at-home delivery.  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A17EE2-4F29-3198-FC0E-979046C44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9B87F-8878-83D5-1EA1-725944CE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8C720-60BC-18EE-1704-2826C556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2B31-AE22-045A-AF64-A2C74B88ABFB}"/>
              </a:ext>
            </a:extLst>
          </p:cNvPr>
          <p:cNvSpPr txBox="1"/>
          <p:nvPr/>
        </p:nvSpPr>
        <p:spPr>
          <a:xfrm>
            <a:off x="294835" y="234691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D25770-CDB5-B2B4-EE8C-5A7633C6C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0" t="42288" r="19844" b="24363"/>
          <a:stretch/>
        </p:blipFill>
        <p:spPr>
          <a:xfrm>
            <a:off x="1932449" y="2743201"/>
            <a:ext cx="7814675" cy="26289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43A0863-A53D-B90B-C1CE-5BA4C9F01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448" y="2068469"/>
            <a:ext cx="6397625" cy="338554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Suggestions by respondents to enhance E-pharmacy service </a:t>
            </a:r>
            <a:endParaRPr lang="en-IN" sz="1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3A489-69D5-E0BD-927C-EF2476EA8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8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9B87F-8878-83D5-1EA1-725944CE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27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8C720-60BC-18EE-1704-2826C556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2B31-AE22-045A-AF64-A2C74B88ABFB}"/>
              </a:ext>
            </a:extLst>
          </p:cNvPr>
          <p:cNvSpPr txBox="1"/>
          <p:nvPr/>
        </p:nvSpPr>
        <p:spPr>
          <a:xfrm>
            <a:off x="294835" y="234691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62505-62C9-72BF-E652-ED00B37829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35" t="33951" r="21719" b="14775"/>
          <a:stretch/>
        </p:blipFill>
        <p:spPr>
          <a:xfrm>
            <a:off x="1463114" y="1012179"/>
            <a:ext cx="9089557" cy="4631384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CD9A2E5B-01F9-5346-B0D7-4B3C8E51B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5" y="5972853"/>
            <a:ext cx="10592239" cy="65045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survey findings revealed that a considerable share of respondents tend to book lab tests and health check -ups 1-2 times in a year (62%). The highest users are from Bengaluru (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 followed by Delhi (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 and Mumbai (83%)and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E0922A-A9CC-A6E2-DC30-431E4FE2C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46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9B87F-8878-83D5-1EA1-725944CE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134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8C720-60BC-18EE-1704-2826C556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2B31-AE22-045A-AF64-A2C74B88ABFB}"/>
              </a:ext>
            </a:extLst>
          </p:cNvPr>
          <p:cNvSpPr txBox="1"/>
          <p:nvPr/>
        </p:nvSpPr>
        <p:spPr>
          <a:xfrm>
            <a:off x="294835" y="234691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11FA181-805C-F956-0D5D-8358C8380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924772"/>
              </p:ext>
            </p:extLst>
          </p:nvPr>
        </p:nvGraphicFramePr>
        <p:xfrm>
          <a:off x="3837079" y="2166937"/>
          <a:ext cx="4177892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F3543609-3C9E-9AD0-2508-EC4527F8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890" y="4678425"/>
            <a:ext cx="6552248" cy="75628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per the analysis, 61% of the population are aware of the Integrative treatment approach. However, 39% are not aware. 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6035DB98-FECE-2C9C-96A7-16A5148D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078" y="1627823"/>
            <a:ext cx="4890770" cy="31877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Awareness on integrative treatment approach (%)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4C608A-F353-5B99-431A-E6A225293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9B87F-8878-83D5-1EA1-725944CE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134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8C720-60BC-18EE-1704-2826C556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2B31-AE22-045A-AF64-A2C74B88ABFB}"/>
              </a:ext>
            </a:extLst>
          </p:cNvPr>
          <p:cNvSpPr txBox="1"/>
          <p:nvPr/>
        </p:nvSpPr>
        <p:spPr>
          <a:xfrm>
            <a:off x="294835" y="234691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8EB5ED2-BA2B-B8A8-9131-3C37257A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491" y="1340804"/>
            <a:ext cx="5814582" cy="381048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experience on Integrative treatment approach (%)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39BE888-1777-B509-F796-B63847ACA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706" y="5698961"/>
            <a:ext cx="9272588" cy="8638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findings of the survey demonstrate that 77% of the participants found the integrative treatment approach effective, whereas 23% did not find it effective. Hyderabad and Mumbai have the highest percentage (89%) of participants who reported an effective experience.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6E4536-D926-9B4E-EF86-8BCD7665B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568610"/>
              </p:ext>
            </p:extLst>
          </p:nvPr>
        </p:nvGraphicFramePr>
        <p:xfrm>
          <a:off x="1614488" y="1781265"/>
          <a:ext cx="9272588" cy="351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9184F5D-CE80-B407-63E0-28FAFAF07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0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9B87F-8878-83D5-1EA1-725944CE89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134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8C720-60BC-18EE-1704-2826C556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92B31-AE22-045A-AF64-A2C74B88ABFB}"/>
              </a:ext>
            </a:extLst>
          </p:cNvPr>
          <p:cNvSpPr txBox="1"/>
          <p:nvPr/>
        </p:nvSpPr>
        <p:spPr>
          <a:xfrm>
            <a:off x="294835" y="234691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B61DA6D-B3B9-5648-23F5-389B8B70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326" y="1344545"/>
            <a:ext cx="5664835" cy="249937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opinion on Integrative treatment approach (%)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BFE63A-7551-96F0-8C47-78F80E59D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536637"/>
              </p:ext>
            </p:extLst>
          </p:nvPr>
        </p:nvGraphicFramePr>
        <p:xfrm>
          <a:off x="1905474" y="1729421"/>
          <a:ext cx="8381049" cy="380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44254DDB-5364-4BD9-7322-62CBAF95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475" y="5673413"/>
            <a:ext cx="8381049" cy="80670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Inferences: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Based on the analysis, 65% of the participants believe that the integrative treatment approach is beneficial. However, 29% are doubtful and 6% believe it is not needed.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63C17F-FAF3-9188-FDCD-8CD1486D6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5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" y="806797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547276-34FB-60A1-E4D9-F96C288C5356}"/>
              </a:ext>
            </a:extLst>
          </p:cNvPr>
          <p:cNvSpPr>
            <a:spLocks/>
          </p:cNvSpPr>
          <p:nvPr/>
        </p:nvSpPr>
        <p:spPr>
          <a:xfrm>
            <a:off x="2294081" y="1121952"/>
            <a:ext cx="2657824" cy="10735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5E112-53BA-F440-F735-F0114EA5F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705" y="1149037"/>
            <a:ext cx="6215380" cy="5443220"/>
          </a:xfrm>
          <a:prstGeom prst="rect">
            <a:avLst/>
          </a:prstGeom>
        </p:spPr>
      </p:pic>
      <p:sp>
        <p:nvSpPr>
          <p:cNvPr id="8" name="AutoShape 1">
            <a:extLst>
              <a:ext uri="{FF2B5EF4-FFF2-40B4-BE49-F238E27FC236}">
                <a16:creationId xmlns:a16="http://schemas.microsoft.com/office/drawing/2014/main" id="{6C825F33-B2C6-017E-588B-BC91F2F5A78B}"/>
              </a:ext>
            </a:extLst>
          </p:cNvPr>
          <p:cNvSpPr>
            <a:spLocks/>
          </p:cNvSpPr>
          <p:nvPr/>
        </p:nvSpPr>
        <p:spPr bwMode="auto">
          <a:xfrm>
            <a:off x="2236687" y="2863097"/>
            <a:ext cx="2657823" cy="1292457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>
            <a:solidFill>
              <a:srgbClr val="74707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PHARMEASY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25">
            <a:extLst>
              <a:ext uri="{FF2B5EF4-FFF2-40B4-BE49-F238E27FC236}">
                <a16:creationId xmlns:a16="http://schemas.microsoft.com/office/drawing/2014/main" id="{50B57FF9-B6E8-0A0E-4FB3-57D7DBE5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660" y="1468397"/>
            <a:ext cx="23118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Headquarter : Gurugram</a:t>
            </a:r>
            <a:endParaRPr kumimoji="0" lang="en-US" altLang="en-US" sz="150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drugs all over India-</a:t>
            </a:r>
            <a:endParaRPr kumimoji="0" lang="en-US" altLang="en-US" sz="150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20,000+ pin codes</a:t>
            </a:r>
            <a:endParaRPr kumimoji="0" lang="en-US" altLang="en-US" sz="150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13">
            <a:extLst>
              <a:ext uri="{FF2B5EF4-FFF2-40B4-BE49-F238E27FC236}">
                <a16:creationId xmlns:a16="http://schemas.microsoft.com/office/drawing/2014/main" id="{5DA9F9C3-76E4-554E-FCFD-4B2C87DB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660" y="3136770"/>
            <a:ext cx="2700065" cy="95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Headquarter :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Mumbai,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Bengaluru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drugs all over India-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22,000+ pin codes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: Rounded Corners 407">
            <a:extLst>
              <a:ext uri="{FF2B5EF4-FFF2-40B4-BE49-F238E27FC236}">
                <a16:creationId xmlns:a16="http://schemas.microsoft.com/office/drawing/2014/main" id="{BCD16B5A-E330-AED0-EBFA-4577CDDEE84E}"/>
              </a:ext>
            </a:extLst>
          </p:cNvPr>
          <p:cNvSpPr>
            <a:spLocks/>
          </p:cNvSpPr>
          <p:nvPr/>
        </p:nvSpPr>
        <p:spPr bwMode="auto">
          <a:xfrm>
            <a:off x="2327726" y="5555136"/>
            <a:ext cx="2596683" cy="1010221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>
            <a:solidFill>
              <a:srgbClr val="74707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PRACTO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: Rounded Corners 415">
            <a:extLst>
              <a:ext uri="{FF2B5EF4-FFF2-40B4-BE49-F238E27FC236}">
                <a16:creationId xmlns:a16="http://schemas.microsoft.com/office/drawing/2014/main" id="{DE63319F-B640-E9B1-0C8D-B16B6E897496}"/>
              </a:ext>
            </a:extLst>
          </p:cNvPr>
          <p:cNvSpPr>
            <a:spLocks/>
          </p:cNvSpPr>
          <p:nvPr/>
        </p:nvSpPr>
        <p:spPr bwMode="auto">
          <a:xfrm>
            <a:off x="2289476" y="4389034"/>
            <a:ext cx="2645612" cy="103290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>
            <a:solidFill>
              <a:srgbClr val="74707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FLIPKART SASTASUNDAR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412">
            <a:extLst>
              <a:ext uri="{FF2B5EF4-FFF2-40B4-BE49-F238E27FC236}">
                <a16:creationId xmlns:a16="http://schemas.microsoft.com/office/drawing/2014/main" id="{F685D8F1-719F-891E-125C-3FF4BBB2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72" y="5821537"/>
            <a:ext cx="2384638" cy="95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Headquarter :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Bengaluru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drugs all over India-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15,000+ pin codes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: Rounded Corners 405">
            <a:extLst>
              <a:ext uri="{FF2B5EF4-FFF2-40B4-BE49-F238E27FC236}">
                <a16:creationId xmlns:a16="http://schemas.microsoft.com/office/drawing/2014/main" id="{8C626380-87BC-705F-BAF2-FCDF8FE60B32}"/>
              </a:ext>
            </a:extLst>
          </p:cNvPr>
          <p:cNvSpPr>
            <a:spLocks/>
          </p:cNvSpPr>
          <p:nvPr/>
        </p:nvSpPr>
        <p:spPr bwMode="auto">
          <a:xfrm>
            <a:off x="6458996" y="4958076"/>
            <a:ext cx="2426547" cy="1201737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>
            <a:solidFill>
              <a:srgbClr val="74707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NETMEDS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: Rounded Corners 416">
            <a:extLst>
              <a:ext uri="{FF2B5EF4-FFF2-40B4-BE49-F238E27FC236}">
                <a16:creationId xmlns:a16="http://schemas.microsoft.com/office/drawing/2014/main" id="{4F522770-D9FC-5EBA-6728-F06AD0FA3032}"/>
              </a:ext>
            </a:extLst>
          </p:cNvPr>
          <p:cNvSpPr>
            <a:spLocks/>
          </p:cNvSpPr>
          <p:nvPr/>
        </p:nvSpPr>
        <p:spPr bwMode="auto">
          <a:xfrm>
            <a:off x="6459667" y="3768408"/>
            <a:ext cx="2426547" cy="1104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>
            <a:solidFill>
              <a:srgbClr val="74707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APOLLO 24/7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D3B7E0EB-1395-B29E-BF56-260D5ED4ED3B}"/>
              </a:ext>
            </a:extLst>
          </p:cNvPr>
          <p:cNvSpPr>
            <a:spLocks/>
          </p:cNvSpPr>
          <p:nvPr/>
        </p:nvSpPr>
        <p:spPr>
          <a:xfrm>
            <a:off x="6457459" y="1091370"/>
            <a:ext cx="2668211" cy="151922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1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D91EC6-E55E-7BFC-1841-C6FDC7C338B6}"/>
              </a:ext>
            </a:extLst>
          </p:cNvPr>
          <p:cNvCxnSpPr>
            <a:cxnSpLocks/>
          </p:cNvCxnSpPr>
          <p:nvPr/>
        </p:nvCxnSpPr>
        <p:spPr>
          <a:xfrm>
            <a:off x="5258435" y="1935167"/>
            <a:ext cx="0" cy="969010"/>
          </a:xfrm>
          <a:prstGeom prst="line">
            <a:avLst/>
          </a:prstGeom>
          <a:ln w="3810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FB1CE81D-27A3-EF77-1BC7-0FFBEBC965BF}"/>
              </a:ext>
            </a:extLst>
          </p:cNvPr>
          <p:cNvSpPr>
            <a:spLocks/>
          </p:cNvSpPr>
          <p:nvPr/>
        </p:nvSpPr>
        <p:spPr>
          <a:xfrm>
            <a:off x="5224145" y="1680532"/>
            <a:ext cx="177165" cy="19113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1400"/>
          </a:p>
        </p:txBody>
      </p:sp>
      <p:sp>
        <p:nvSpPr>
          <p:cNvPr id="21" name="Text Box 408">
            <a:extLst>
              <a:ext uri="{FF2B5EF4-FFF2-40B4-BE49-F238E27FC236}">
                <a16:creationId xmlns:a16="http://schemas.microsoft.com/office/drawing/2014/main" id="{F557DDFF-B7CD-6845-C6B3-00BEE6B6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660" y="4687842"/>
            <a:ext cx="2439827" cy="95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Headquarter :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Bengaluru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drugs all over India-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20,000+ pin codes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BD5B58-904E-987C-D9BA-2FE7BEB588C1}"/>
              </a:ext>
            </a:extLst>
          </p:cNvPr>
          <p:cNvSpPr>
            <a:spLocks/>
          </p:cNvSpPr>
          <p:nvPr/>
        </p:nvSpPr>
        <p:spPr>
          <a:xfrm>
            <a:off x="5455285" y="4518982"/>
            <a:ext cx="123190" cy="12255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14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5E8E4C-6E66-AF33-F726-A5CD533825AA}"/>
              </a:ext>
            </a:extLst>
          </p:cNvPr>
          <p:cNvCxnSpPr>
            <a:cxnSpLocks/>
          </p:cNvCxnSpPr>
          <p:nvPr/>
        </p:nvCxnSpPr>
        <p:spPr>
          <a:xfrm flipH="1" flipV="1">
            <a:off x="5579110" y="4574227"/>
            <a:ext cx="100965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Single Corner Rounded 23">
            <a:extLst>
              <a:ext uri="{FF2B5EF4-FFF2-40B4-BE49-F238E27FC236}">
                <a16:creationId xmlns:a16="http://schemas.microsoft.com/office/drawing/2014/main" id="{E9EA2146-5959-96BD-6C43-3057CD16FCAE}"/>
              </a:ext>
            </a:extLst>
          </p:cNvPr>
          <p:cNvSpPr>
            <a:spLocks/>
          </p:cNvSpPr>
          <p:nvPr/>
        </p:nvSpPr>
        <p:spPr>
          <a:xfrm>
            <a:off x="5126355" y="7039932"/>
            <a:ext cx="733425" cy="28702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400" i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4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6FB4683A-3BE3-8F37-4692-4199DB401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480" y="-124322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400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AA203D28-44A1-B49C-C460-CAE8FC39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880" y="-893748"/>
            <a:ext cx="705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EFB673AF-C863-A54F-9FD3-E9124242B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574" y="1207848"/>
            <a:ext cx="253570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695325" algn="l"/>
                <a:tab pos="195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695325" algn="l"/>
                <a:tab pos="195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695325" algn="l"/>
                <a:tab pos="195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695325" algn="l"/>
                <a:tab pos="195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695325" algn="l"/>
                <a:tab pos="195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695325" algn="l"/>
                <a:tab pos="195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695325" algn="l"/>
                <a:tab pos="195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695325" algn="l"/>
                <a:tab pos="195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695325" algn="l"/>
                <a:tab pos="195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695325" algn="l"/>
                <a:tab pos="1955800" algn="l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TATA-1MG	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695325" algn="l"/>
                <a:tab pos="1955800" algn="l"/>
              </a:tabLst>
            </a:pP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878F5E63-4E94-13E8-9606-E002AFB8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480" y="814174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400"/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9DB16F86-CBD9-C95A-FE0A-9BE504393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480" y="598730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414">
            <a:extLst>
              <a:ext uri="{FF2B5EF4-FFF2-40B4-BE49-F238E27FC236}">
                <a16:creationId xmlns:a16="http://schemas.microsoft.com/office/drawing/2014/main" id="{F96598C0-8EC0-268E-79F2-ADA58CAFF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459" y="5326375"/>
            <a:ext cx="2528791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Headquarter : Chennai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drugs all over India-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19,000+ pin codes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17">
            <a:extLst>
              <a:ext uri="{FF2B5EF4-FFF2-40B4-BE49-F238E27FC236}">
                <a16:creationId xmlns:a16="http://schemas.microsoft.com/office/drawing/2014/main" id="{1237CFEF-381D-AFA5-29D1-2D24E8F1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244" y="4109721"/>
            <a:ext cx="2366971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Headquarter : Hyderabad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drugs all over India-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15,000+ pin codes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: Single Corner Rounded 31">
            <a:extLst>
              <a:ext uri="{FF2B5EF4-FFF2-40B4-BE49-F238E27FC236}">
                <a16:creationId xmlns:a16="http://schemas.microsoft.com/office/drawing/2014/main" id="{07196257-C8A9-6B34-FDAD-1895EE65DCAA}"/>
              </a:ext>
            </a:extLst>
          </p:cNvPr>
          <p:cNvSpPr>
            <a:spLocks/>
          </p:cNvSpPr>
          <p:nvPr/>
        </p:nvSpPr>
        <p:spPr>
          <a:xfrm>
            <a:off x="5289353" y="1461725"/>
            <a:ext cx="1473835" cy="23177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C6BFDD-6351-A146-B663-22B6DEA629BE}"/>
              </a:ext>
            </a:extLst>
          </p:cNvPr>
          <p:cNvSpPr txBox="1"/>
          <p:nvPr/>
        </p:nvSpPr>
        <p:spPr>
          <a:xfrm>
            <a:off x="52484" y="6554262"/>
            <a:ext cx="496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/>
              <a:t>Source: BCG report, Application website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2A82148-3F0F-F5AE-3D80-621669108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87" y="1334063"/>
            <a:ext cx="787276" cy="706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 descr="Image result for practo">
            <a:extLst>
              <a:ext uri="{FF2B5EF4-FFF2-40B4-BE49-F238E27FC236}">
                <a16:creationId xmlns:a16="http://schemas.microsoft.com/office/drawing/2014/main" id="{F2C1D4DC-08DB-82EF-9EF0-FDD12FB1D6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54" y="5552588"/>
            <a:ext cx="787275" cy="706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B0AB34-C65E-B095-6BF4-CD97DD9B0A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9941" r="6666" b="8661"/>
          <a:stretch/>
        </p:blipFill>
        <p:spPr bwMode="auto">
          <a:xfrm>
            <a:off x="970176" y="3098814"/>
            <a:ext cx="1165232" cy="706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0FF0D2E-2C80-101F-5B49-53A772C584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72" y="3854417"/>
            <a:ext cx="1043940" cy="602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Picture 43" descr="Flipkart Buys Stakes in Online Pharmacy, Sastasundar">
            <a:extLst>
              <a:ext uri="{FF2B5EF4-FFF2-40B4-BE49-F238E27FC236}">
                <a16:creationId xmlns:a16="http://schemas.microsoft.com/office/drawing/2014/main" id="{EC35D0A1-6B97-6A3E-D44A-C7A8339B8A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82" y="4389034"/>
            <a:ext cx="806847" cy="86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7C46EDE-93D0-C660-E081-1DE7E3FDF70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r="16530"/>
          <a:stretch/>
        </p:blipFill>
        <p:spPr bwMode="auto">
          <a:xfrm>
            <a:off x="9334762" y="5128371"/>
            <a:ext cx="826440" cy="777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0328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614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280255" y="122882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graphicFrame>
        <p:nvGraphicFramePr>
          <p:cNvPr id="45" name="Table 45">
            <a:extLst>
              <a:ext uri="{FF2B5EF4-FFF2-40B4-BE49-F238E27FC236}">
                <a16:creationId xmlns:a16="http://schemas.microsoft.com/office/drawing/2014/main" id="{FCDA4FCD-A9DC-FEE0-9E6B-2A13B710B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79600"/>
              </p:ext>
            </p:extLst>
          </p:nvPr>
        </p:nvGraphicFramePr>
        <p:xfrm>
          <a:off x="467671" y="1041840"/>
          <a:ext cx="10761785" cy="540087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52357">
                  <a:extLst>
                    <a:ext uri="{9D8B030D-6E8A-4147-A177-3AD203B41FA5}">
                      <a16:colId xmlns:a16="http://schemas.microsoft.com/office/drawing/2014/main" val="4279106120"/>
                    </a:ext>
                  </a:extLst>
                </a:gridCol>
                <a:gridCol w="2152357">
                  <a:extLst>
                    <a:ext uri="{9D8B030D-6E8A-4147-A177-3AD203B41FA5}">
                      <a16:colId xmlns:a16="http://schemas.microsoft.com/office/drawing/2014/main" val="2716756485"/>
                    </a:ext>
                  </a:extLst>
                </a:gridCol>
                <a:gridCol w="2152357">
                  <a:extLst>
                    <a:ext uri="{9D8B030D-6E8A-4147-A177-3AD203B41FA5}">
                      <a16:colId xmlns:a16="http://schemas.microsoft.com/office/drawing/2014/main" val="1519756098"/>
                    </a:ext>
                  </a:extLst>
                </a:gridCol>
                <a:gridCol w="2152357">
                  <a:extLst>
                    <a:ext uri="{9D8B030D-6E8A-4147-A177-3AD203B41FA5}">
                      <a16:colId xmlns:a16="http://schemas.microsoft.com/office/drawing/2014/main" val="3823203726"/>
                    </a:ext>
                  </a:extLst>
                </a:gridCol>
                <a:gridCol w="2152357">
                  <a:extLst>
                    <a:ext uri="{9D8B030D-6E8A-4147-A177-3AD203B41FA5}">
                      <a16:colId xmlns:a16="http://schemas.microsoft.com/office/drawing/2014/main" val="235041808"/>
                    </a:ext>
                  </a:extLst>
                </a:gridCol>
              </a:tblGrid>
              <a:tr h="506300"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solidFill>
                            <a:srgbClr val="577A94"/>
                          </a:solidFill>
                        </a:rPr>
                        <a:t>Tata- 1mg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solidFill>
                            <a:srgbClr val="577A94"/>
                          </a:solidFill>
                        </a:rPr>
                        <a:t>Practo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 err="1">
                          <a:solidFill>
                            <a:srgbClr val="577A94"/>
                          </a:solidFill>
                        </a:rPr>
                        <a:t>Pharmeasy</a:t>
                      </a:r>
                      <a:endParaRPr lang="en-IN" sz="1900" dirty="0">
                        <a:solidFill>
                          <a:srgbClr val="577A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solidFill>
                            <a:srgbClr val="577A94"/>
                          </a:solidFill>
                        </a:rPr>
                        <a:t>Apollo 24/7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632770"/>
                  </a:ext>
                </a:extLst>
              </a:tr>
              <a:tr h="1151058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300900"/>
                  </a:ext>
                </a:extLst>
              </a:tr>
              <a:tr h="892816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Launched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687966"/>
                  </a:ext>
                </a:extLst>
              </a:tr>
              <a:tr h="377178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Downloads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26 crore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30 crore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7.5 crore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 crore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3402"/>
                  </a:ext>
                </a:extLst>
              </a:tr>
              <a:tr h="1269782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Delivery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90minutes/ 4-5 hours/ 24-48 hours depending on delivery pin code</a:t>
                      </a:r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24-48 hours in metro cities and 3-5 days in non-metro cities</a:t>
                      </a:r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4-5 hours/ 24-48 hours/ 1-7 days depending on delivery pin code</a:t>
                      </a:r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2 hours to 8 days depending on delivery pin code</a:t>
                      </a:r>
                    </a:p>
                    <a:p>
                      <a:pPr algn="ctr"/>
                      <a:endParaRPr lang="en-IN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09436"/>
                  </a:ext>
                </a:extLst>
              </a:tr>
              <a:tr h="529354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Operating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Rs 627 Crore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Rs 931 Crore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Rs 5729 Crore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Rs 103 Crore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401696"/>
                  </a:ext>
                </a:extLst>
              </a:tr>
              <a:tr h="555530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Total fund raised  </a:t>
                      </a:r>
                      <a:r>
                        <a:rPr lang="en-IN" sz="1900" b="1" dirty="0" err="1">
                          <a:solidFill>
                            <a:srgbClr val="577B95"/>
                          </a:solidFill>
                        </a:rPr>
                        <a:t>uptill</a:t>
                      </a:r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Rs 1894 crore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₹ 2058 crore</a:t>
                      </a:r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₹ 9020 crore</a:t>
                      </a:r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4923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4260A7D7-2865-506E-76DC-57244F73E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34" y="1601549"/>
            <a:ext cx="915114" cy="82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46" descr="Image result for practo">
            <a:extLst>
              <a:ext uri="{FF2B5EF4-FFF2-40B4-BE49-F238E27FC236}">
                <a16:creationId xmlns:a16="http://schemas.microsoft.com/office/drawing/2014/main" id="{642B88B7-9369-29AB-EDE1-33C622232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63" y="1601549"/>
            <a:ext cx="915114" cy="82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5A75F69-2096-D0A0-2A0A-B53641A7A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9941" r="6666" b="8661"/>
          <a:stretch/>
        </p:blipFill>
        <p:spPr bwMode="auto">
          <a:xfrm>
            <a:off x="7377241" y="1601549"/>
            <a:ext cx="1354442" cy="82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6B4D4E9-6C67-48E8-B920-50440862C16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451" y="1601550"/>
            <a:ext cx="1238272" cy="821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CCC49CD-4D06-DE3D-D811-4B633BB98065}"/>
              </a:ext>
            </a:extLst>
          </p:cNvPr>
          <p:cNvSpPr txBox="1"/>
          <p:nvPr/>
        </p:nvSpPr>
        <p:spPr>
          <a:xfrm>
            <a:off x="0" y="6508129"/>
            <a:ext cx="34649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00" i="1" dirty="0"/>
              <a:t>Source: Application website  and annual report </a:t>
            </a:r>
          </a:p>
        </p:txBody>
      </p:sp>
    </p:spTree>
    <p:extLst>
      <p:ext uri="{BB962C8B-B14F-4D97-AF65-F5344CB8AC3E}">
        <p14:creationId xmlns:p14="http://schemas.microsoft.com/office/powerpoint/2010/main" val="591737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17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09490" y="12987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graphicFrame>
        <p:nvGraphicFramePr>
          <p:cNvPr id="6" name="Table 45">
            <a:extLst>
              <a:ext uri="{FF2B5EF4-FFF2-40B4-BE49-F238E27FC236}">
                <a16:creationId xmlns:a16="http://schemas.microsoft.com/office/drawing/2014/main" id="{773FA384-A1DE-C3B4-10AC-FB328A2F4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15371"/>
              </p:ext>
            </p:extLst>
          </p:nvPr>
        </p:nvGraphicFramePr>
        <p:xfrm>
          <a:off x="309490" y="982002"/>
          <a:ext cx="10921370" cy="567412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84274">
                  <a:extLst>
                    <a:ext uri="{9D8B030D-6E8A-4147-A177-3AD203B41FA5}">
                      <a16:colId xmlns:a16="http://schemas.microsoft.com/office/drawing/2014/main" val="4279106120"/>
                    </a:ext>
                  </a:extLst>
                </a:gridCol>
                <a:gridCol w="2184274">
                  <a:extLst>
                    <a:ext uri="{9D8B030D-6E8A-4147-A177-3AD203B41FA5}">
                      <a16:colId xmlns:a16="http://schemas.microsoft.com/office/drawing/2014/main" val="2716756485"/>
                    </a:ext>
                  </a:extLst>
                </a:gridCol>
                <a:gridCol w="2184274">
                  <a:extLst>
                    <a:ext uri="{9D8B030D-6E8A-4147-A177-3AD203B41FA5}">
                      <a16:colId xmlns:a16="http://schemas.microsoft.com/office/drawing/2014/main" val="1519756098"/>
                    </a:ext>
                  </a:extLst>
                </a:gridCol>
                <a:gridCol w="2184274">
                  <a:extLst>
                    <a:ext uri="{9D8B030D-6E8A-4147-A177-3AD203B41FA5}">
                      <a16:colId xmlns:a16="http://schemas.microsoft.com/office/drawing/2014/main" val="3823203726"/>
                    </a:ext>
                  </a:extLst>
                </a:gridCol>
                <a:gridCol w="2184274">
                  <a:extLst>
                    <a:ext uri="{9D8B030D-6E8A-4147-A177-3AD203B41FA5}">
                      <a16:colId xmlns:a16="http://schemas.microsoft.com/office/drawing/2014/main" val="235041808"/>
                    </a:ext>
                  </a:extLst>
                </a:gridCol>
              </a:tblGrid>
              <a:tr h="583357"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 err="1">
                          <a:solidFill>
                            <a:srgbClr val="577B95"/>
                          </a:solidFill>
                        </a:rPr>
                        <a:t>Netmeds</a:t>
                      </a:r>
                      <a:endParaRPr lang="en-IN" sz="1900" dirty="0">
                        <a:solidFill>
                          <a:srgbClr val="577B9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 err="1">
                          <a:solidFill>
                            <a:srgbClr val="577B95"/>
                          </a:solidFill>
                        </a:rPr>
                        <a:t>Sasta</a:t>
                      </a:r>
                      <a:r>
                        <a:rPr lang="en-IN" sz="1900" dirty="0">
                          <a:solidFill>
                            <a:srgbClr val="577B95"/>
                          </a:solidFill>
                        </a:rPr>
                        <a:t> </a:t>
                      </a:r>
                      <a:r>
                        <a:rPr lang="en-IN" sz="1900" dirty="0" err="1">
                          <a:solidFill>
                            <a:srgbClr val="577B95"/>
                          </a:solidFill>
                        </a:rPr>
                        <a:t>sundar</a:t>
                      </a:r>
                      <a:endParaRPr lang="en-IN" sz="1900" dirty="0">
                        <a:solidFill>
                          <a:srgbClr val="577B9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 err="1">
                          <a:solidFill>
                            <a:srgbClr val="577B95"/>
                          </a:solidFill>
                        </a:rPr>
                        <a:t>Medibuddy</a:t>
                      </a:r>
                      <a:endParaRPr lang="en-IN" sz="1900" dirty="0">
                        <a:solidFill>
                          <a:srgbClr val="577B9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 err="1">
                          <a:solidFill>
                            <a:srgbClr val="577B95"/>
                          </a:solidFill>
                        </a:rPr>
                        <a:t>mfine</a:t>
                      </a:r>
                      <a:endParaRPr lang="en-IN" sz="1900" dirty="0">
                        <a:solidFill>
                          <a:srgbClr val="577B9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632770"/>
                  </a:ext>
                </a:extLst>
              </a:tr>
              <a:tr h="1326246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3009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Launched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687966"/>
                  </a:ext>
                </a:extLst>
              </a:tr>
              <a:tr h="434584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Downloads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4 crore +</a:t>
                      </a:r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1 crore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70 lakh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50 lakh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3402"/>
                  </a:ext>
                </a:extLst>
              </a:tr>
              <a:tr h="123766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Delivery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24-48 hours in metro cities and 72 hours in non-metro cities </a:t>
                      </a:r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24-48 hours/ 72 hours depending on the delivery pin code</a:t>
                      </a:r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kern="1200" dirty="0">
                          <a:solidFill>
                            <a:schemeClr val="dk1"/>
                          </a:solidFill>
                          <a:effectLst/>
                        </a:rPr>
                        <a:t>24-48 hours in metro cities and 3-5 days in non-metro cities</a:t>
                      </a:r>
                      <a:endParaRPr lang="en-IN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09436"/>
                  </a:ext>
                </a:extLst>
              </a:tr>
              <a:tr h="123766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Operating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Rs 500 Crore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dirty="0"/>
                        <a:t>Rs 234 Crore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36628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Total fund raised  </a:t>
                      </a:r>
                      <a:r>
                        <a:rPr lang="en-IN" sz="1900" b="1" dirty="0" err="1">
                          <a:solidFill>
                            <a:srgbClr val="577B95"/>
                          </a:solidFill>
                        </a:rPr>
                        <a:t>uptill</a:t>
                      </a:r>
                      <a:r>
                        <a:rPr lang="en-IN" sz="1900" b="1" dirty="0">
                          <a:solidFill>
                            <a:srgbClr val="577B95"/>
                          </a:solidFill>
                        </a:rPr>
                        <a:t>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492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D616891-EB07-0F63-6E1F-7687724BF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r="16380" b="-1319"/>
          <a:stretch/>
        </p:blipFill>
        <p:spPr bwMode="auto">
          <a:xfrm>
            <a:off x="3163203" y="1747003"/>
            <a:ext cx="875397" cy="78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Flipkart Buys Stakes in Online Pharmacy, Sastasundar">
            <a:extLst>
              <a:ext uri="{FF2B5EF4-FFF2-40B4-BE49-F238E27FC236}">
                <a16:creationId xmlns:a16="http://schemas.microsoft.com/office/drawing/2014/main" id="{843D85BA-8274-5451-5C6F-3B80AB20C1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1" y="1595446"/>
            <a:ext cx="1090930" cy="1090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5F279-EC1B-AC7F-0FE8-0B695B8CA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CFFF4"/>
              </a:clrFrom>
              <a:clrTo>
                <a:srgbClr val="FC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22589" r="9981" b="27864"/>
          <a:stretch/>
        </p:blipFill>
        <p:spPr bwMode="auto">
          <a:xfrm>
            <a:off x="7061727" y="1829024"/>
            <a:ext cx="1876034" cy="777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0631F1-6834-1C92-7FB7-A6697B01B6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5" b="23014"/>
          <a:stretch/>
        </p:blipFill>
        <p:spPr bwMode="auto">
          <a:xfrm>
            <a:off x="9007574" y="1755648"/>
            <a:ext cx="2380908" cy="935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DDABA9-EED1-A204-C470-58418D16CB87}"/>
              </a:ext>
            </a:extLst>
          </p:cNvPr>
          <p:cNvSpPr txBox="1"/>
          <p:nvPr/>
        </p:nvSpPr>
        <p:spPr>
          <a:xfrm>
            <a:off x="52484" y="6554262"/>
            <a:ext cx="4965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00" i="1" dirty="0"/>
              <a:t>Source: Application website and annual report </a:t>
            </a:r>
          </a:p>
        </p:txBody>
      </p:sp>
    </p:spTree>
    <p:extLst>
      <p:ext uri="{BB962C8B-B14F-4D97-AF65-F5344CB8AC3E}">
        <p14:creationId xmlns:p14="http://schemas.microsoft.com/office/powerpoint/2010/main" val="345063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8FC57-4CF4-4313-0414-05595F4F4A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8" name="Google Shape;131;p16">
            <a:extLst>
              <a:ext uri="{FF2B5EF4-FFF2-40B4-BE49-F238E27FC236}">
                <a16:creationId xmlns:a16="http://schemas.microsoft.com/office/drawing/2014/main" id="{937C20AC-8430-C294-D7D3-3B80B7463F7A}"/>
              </a:ext>
            </a:extLst>
          </p:cNvPr>
          <p:cNvCxnSpPr/>
          <p:nvPr/>
        </p:nvCxnSpPr>
        <p:spPr>
          <a:xfrm rot="10800000" flipH="1">
            <a:off x="934510" y="2271646"/>
            <a:ext cx="2442300" cy="1290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" name="Google Shape;131;p16">
            <a:extLst>
              <a:ext uri="{FF2B5EF4-FFF2-40B4-BE49-F238E27FC236}">
                <a16:creationId xmlns:a16="http://schemas.microsoft.com/office/drawing/2014/main" id="{09B0DECF-0B16-1C38-0E9A-A41F2EDFC537}"/>
              </a:ext>
            </a:extLst>
          </p:cNvPr>
          <p:cNvCxnSpPr/>
          <p:nvPr/>
        </p:nvCxnSpPr>
        <p:spPr>
          <a:xfrm rot="10800000" flipH="1">
            <a:off x="4831863" y="3881988"/>
            <a:ext cx="2442300" cy="1290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1" name="Google Shape;131;p16">
            <a:extLst>
              <a:ext uri="{FF2B5EF4-FFF2-40B4-BE49-F238E27FC236}">
                <a16:creationId xmlns:a16="http://schemas.microsoft.com/office/drawing/2014/main" id="{70934D10-FCDA-D2EF-D6AD-9CF478CCE80E}"/>
              </a:ext>
            </a:extLst>
          </p:cNvPr>
          <p:cNvCxnSpPr>
            <a:cxnSpLocks/>
          </p:cNvCxnSpPr>
          <p:nvPr/>
        </p:nvCxnSpPr>
        <p:spPr>
          <a:xfrm>
            <a:off x="979985" y="5644034"/>
            <a:ext cx="2396825" cy="17064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2" name="Google Shape;131;p16">
            <a:extLst>
              <a:ext uri="{FF2B5EF4-FFF2-40B4-BE49-F238E27FC236}">
                <a16:creationId xmlns:a16="http://schemas.microsoft.com/office/drawing/2014/main" id="{62523A67-D76C-3419-E32D-DA4F27016613}"/>
              </a:ext>
            </a:extLst>
          </p:cNvPr>
          <p:cNvCxnSpPr/>
          <p:nvPr/>
        </p:nvCxnSpPr>
        <p:spPr>
          <a:xfrm rot="10800000" flipH="1">
            <a:off x="934509" y="4030403"/>
            <a:ext cx="2442300" cy="1290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3" name="Google Shape;131;p16">
            <a:extLst>
              <a:ext uri="{FF2B5EF4-FFF2-40B4-BE49-F238E27FC236}">
                <a16:creationId xmlns:a16="http://schemas.microsoft.com/office/drawing/2014/main" id="{DAB25D11-79BF-ECDF-39CF-C83DA85E3774}"/>
              </a:ext>
            </a:extLst>
          </p:cNvPr>
          <p:cNvCxnSpPr/>
          <p:nvPr/>
        </p:nvCxnSpPr>
        <p:spPr>
          <a:xfrm rot="10800000" flipH="1">
            <a:off x="4814226" y="5666458"/>
            <a:ext cx="2442300" cy="1290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9840D33-B230-B6E9-2A0C-C680CC7ACB5F}"/>
              </a:ext>
            </a:extLst>
          </p:cNvPr>
          <p:cNvSpPr txBox="1"/>
          <p:nvPr/>
        </p:nvSpPr>
        <p:spPr>
          <a:xfrm>
            <a:off x="1390347" y="1481239"/>
            <a:ext cx="259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ABOUT COMPANY</a:t>
            </a:r>
          </a:p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&amp; PROJECT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960409-4401-BC9D-305C-67902E7132F7}"/>
              </a:ext>
            </a:extLst>
          </p:cNvPr>
          <p:cNvSpPr txBox="1"/>
          <p:nvPr/>
        </p:nvSpPr>
        <p:spPr>
          <a:xfrm>
            <a:off x="5202196" y="1370106"/>
            <a:ext cx="300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RESEARCH QUESTION</a:t>
            </a:r>
          </a:p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&amp; OBJECTIVE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9C989F-9E11-1DBA-CFE1-B18268523E19}"/>
              </a:ext>
            </a:extLst>
          </p:cNvPr>
          <p:cNvSpPr txBox="1"/>
          <p:nvPr/>
        </p:nvSpPr>
        <p:spPr>
          <a:xfrm>
            <a:off x="1444141" y="5045713"/>
            <a:ext cx="259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RATIONALE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4AF888-5C4C-7061-988A-C718E6E76D4C}"/>
              </a:ext>
            </a:extLst>
          </p:cNvPr>
          <p:cNvSpPr txBox="1"/>
          <p:nvPr/>
        </p:nvSpPr>
        <p:spPr>
          <a:xfrm>
            <a:off x="486933" y="1298357"/>
            <a:ext cx="986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478439-EC0C-6086-7EAE-7252300A7E64}"/>
              </a:ext>
            </a:extLst>
          </p:cNvPr>
          <p:cNvSpPr txBox="1"/>
          <p:nvPr/>
        </p:nvSpPr>
        <p:spPr>
          <a:xfrm>
            <a:off x="4096182" y="4651735"/>
            <a:ext cx="986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2537AC-C295-9535-9586-B6C522720281}"/>
              </a:ext>
            </a:extLst>
          </p:cNvPr>
          <p:cNvSpPr txBox="1"/>
          <p:nvPr/>
        </p:nvSpPr>
        <p:spPr>
          <a:xfrm>
            <a:off x="4096182" y="2863274"/>
            <a:ext cx="986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13D035-594E-9DD8-49AB-E4A430075398}"/>
              </a:ext>
            </a:extLst>
          </p:cNvPr>
          <p:cNvSpPr txBox="1"/>
          <p:nvPr/>
        </p:nvSpPr>
        <p:spPr>
          <a:xfrm>
            <a:off x="453752" y="4648361"/>
            <a:ext cx="986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CFEBCB-9A16-6D8B-DE71-87A065552E17}"/>
              </a:ext>
            </a:extLst>
          </p:cNvPr>
          <p:cNvSpPr txBox="1"/>
          <p:nvPr/>
        </p:nvSpPr>
        <p:spPr>
          <a:xfrm>
            <a:off x="500864" y="3091684"/>
            <a:ext cx="986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F6FED7-217C-C0E6-4E18-DBF9C1584A2B}"/>
              </a:ext>
            </a:extLst>
          </p:cNvPr>
          <p:cNvSpPr txBox="1"/>
          <p:nvPr/>
        </p:nvSpPr>
        <p:spPr>
          <a:xfrm>
            <a:off x="5322990" y="5045713"/>
            <a:ext cx="259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RESULT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8AE55B5-FB7F-FF9E-E7FA-8D091F7D3D27}"/>
              </a:ext>
            </a:extLst>
          </p:cNvPr>
          <p:cNvSpPr txBox="1">
            <a:spLocks/>
          </p:cNvSpPr>
          <p:nvPr/>
        </p:nvSpPr>
        <p:spPr>
          <a:xfrm>
            <a:off x="381962" y="595513"/>
            <a:ext cx="206143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175E7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kern="0" spc="-15" dirty="0">
                <a:solidFill>
                  <a:schemeClr val="bg1"/>
                </a:solidFill>
                <a:latin typeface="Cambria" panose="02040503050406030204" pitchFamily="18" charset="0"/>
              </a:rPr>
              <a:t> CONTENTS </a:t>
            </a:r>
            <a:endParaRPr lang="en-US" sz="2100" kern="0" spc="-15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754534-0000-0864-E9AB-DEFE4149996F}"/>
              </a:ext>
            </a:extLst>
          </p:cNvPr>
          <p:cNvCxnSpPr>
            <a:cxnSpLocks/>
          </p:cNvCxnSpPr>
          <p:nvPr/>
        </p:nvCxnSpPr>
        <p:spPr>
          <a:xfrm>
            <a:off x="2243840" y="947443"/>
            <a:ext cx="7694639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oogle Shape;131;p16">
            <a:extLst>
              <a:ext uri="{FF2B5EF4-FFF2-40B4-BE49-F238E27FC236}">
                <a16:creationId xmlns:a16="http://schemas.microsoft.com/office/drawing/2014/main" id="{864FED2A-1EC2-0FF4-5CB8-5A1615879C7F}"/>
              </a:ext>
            </a:extLst>
          </p:cNvPr>
          <p:cNvCxnSpPr/>
          <p:nvPr/>
        </p:nvCxnSpPr>
        <p:spPr>
          <a:xfrm rot="10800000" flipH="1">
            <a:off x="8690222" y="2233521"/>
            <a:ext cx="2442300" cy="1290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E54B46-5739-B588-D9B0-090F1D9EFB60}"/>
              </a:ext>
            </a:extLst>
          </p:cNvPr>
          <p:cNvSpPr txBox="1"/>
          <p:nvPr/>
        </p:nvSpPr>
        <p:spPr>
          <a:xfrm>
            <a:off x="8152423" y="1247059"/>
            <a:ext cx="986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00C71-DEBB-1558-B7EA-3EDEA274F882}"/>
              </a:ext>
            </a:extLst>
          </p:cNvPr>
          <p:cNvSpPr txBox="1"/>
          <p:nvPr/>
        </p:nvSpPr>
        <p:spPr>
          <a:xfrm>
            <a:off x="9168716" y="1677690"/>
            <a:ext cx="259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DISCUSSION</a:t>
            </a:r>
          </a:p>
        </p:txBody>
      </p:sp>
      <p:cxnSp>
        <p:nvCxnSpPr>
          <p:cNvPr id="5" name="Google Shape;131;p16">
            <a:extLst>
              <a:ext uri="{FF2B5EF4-FFF2-40B4-BE49-F238E27FC236}">
                <a16:creationId xmlns:a16="http://schemas.microsoft.com/office/drawing/2014/main" id="{37F2D558-1FD6-82FC-9EFE-0A5C47D2CDDF}"/>
              </a:ext>
            </a:extLst>
          </p:cNvPr>
          <p:cNvCxnSpPr/>
          <p:nvPr/>
        </p:nvCxnSpPr>
        <p:spPr>
          <a:xfrm rot="10800000" flipH="1">
            <a:off x="4814225" y="2271646"/>
            <a:ext cx="2442300" cy="1290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44D1854-84F3-80EC-955B-34439D7DE6DC}"/>
              </a:ext>
            </a:extLst>
          </p:cNvPr>
          <p:cNvSpPr txBox="1"/>
          <p:nvPr/>
        </p:nvSpPr>
        <p:spPr>
          <a:xfrm>
            <a:off x="5162506" y="3321160"/>
            <a:ext cx="259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METHODOLOGY</a:t>
            </a:r>
            <a:endParaRPr lang="en-I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6F3A1-1F0F-97E1-1EDB-384E7E2A7D0D}"/>
              </a:ext>
            </a:extLst>
          </p:cNvPr>
          <p:cNvSpPr txBox="1"/>
          <p:nvPr/>
        </p:nvSpPr>
        <p:spPr>
          <a:xfrm>
            <a:off x="4080165" y="1338744"/>
            <a:ext cx="986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16ECB-C705-B7A8-59D2-EE6AA6A3415F}"/>
              </a:ext>
            </a:extLst>
          </p:cNvPr>
          <p:cNvSpPr txBox="1"/>
          <p:nvPr/>
        </p:nvSpPr>
        <p:spPr>
          <a:xfrm>
            <a:off x="9178469" y="3299818"/>
            <a:ext cx="259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CONCLUSION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B397-728A-5C2C-E476-DAACAF05A3AE}"/>
              </a:ext>
            </a:extLst>
          </p:cNvPr>
          <p:cNvSpPr txBox="1"/>
          <p:nvPr/>
        </p:nvSpPr>
        <p:spPr>
          <a:xfrm>
            <a:off x="9178469" y="4927849"/>
            <a:ext cx="259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REFERENCES</a:t>
            </a:r>
          </a:p>
          <a:p>
            <a:endParaRPr lang="en-I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DD1FE-1864-4BB4-3CEA-7EBAF633B0D6}"/>
              </a:ext>
            </a:extLst>
          </p:cNvPr>
          <p:cNvSpPr txBox="1"/>
          <p:nvPr/>
        </p:nvSpPr>
        <p:spPr>
          <a:xfrm>
            <a:off x="8077685" y="2878002"/>
            <a:ext cx="986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cxnSp>
        <p:nvCxnSpPr>
          <p:cNvPr id="15" name="Google Shape;131;p16">
            <a:extLst>
              <a:ext uri="{FF2B5EF4-FFF2-40B4-BE49-F238E27FC236}">
                <a16:creationId xmlns:a16="http://schemas.microsoft.com/office/drawing/2014/main" id="{C00B564C-7BBC-EB2B-72E3-B830D19E49B5}"/>
              </a:ext>
            </a:extLst>
          </p:cNvPr>
          <p:cNvCxnSpPr>
            <a:cxnSpLocks/>
          </p:cNvCxnSpPr>
          <p:nvPr/>
        </p:nvCxnSpPr>
        <p:spPr>
          <a:xfrm>
            <a:off x="8690222" y="3868790"/>
            <a:ext cx="2310743" cy="10177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0352D5-B850-69F9-4F1C-F4114E870BE9}"/>
              </a:ext>
            </a:extLst>
          </p:cNvPr>
          <p:cNvSpPr txBox="1"/>
          <p:nvPr/>
        </p:nvSpPr>
        <p:spPr>
          <a:xfrm>
            <a:off x="8090384" y="4635461"/>
            <a:ext cx="9861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cxnSp>
        <p:nvCxnSpPr>
          <p:cNvPr id="17" name="Google Shape;131;p16">
            <a:extLst>
              <a:ext uri="{FF2B5EF4-FFF2-40B4-BE49-F238E27FC236}">
                <a16:creationId xmlns:a16="http://schemas.microsoft.com/office/drawing/2014/main" id="{FA38F289-B1C8-DB77-D2E5-7BCA1AD86B99}"/>
              </a:ext>
            </a:extLst>
          </p:cNvPr>
          <p:cNvCxnSpPr/>
          <p:nvPr/>
        </p:nvCxnSpPr>
        <p:spPr>
          <a:xfrm rot="10800000" flipH="1">
            <a:off x="8690222" y="5574180"/>
            <a:ext cx="2442300" cy="1290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78AFC27-DC29-53E0-76AC-8CF05E85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744" y="263649"/>
            <a:ext cx="1040429" cy="5283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2CD086-FE15-E639-3678-50C1709FB043}"/>
              </a:ext>
            </a:extLst>
          </p:cNvPr>
          <p:cNvSpPr txBox="1"/>
          <p:nvPr/>
        </p:nvSpPr>
        <p:spPr>
          <a:xfrm>
            <a:off x="1421263" y="3472638"/>
            <a:ext cx="259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65969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31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267287" y="8088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 - </a:t>
            </a:r>
            <a:r>
              <a:rPr lang="en-IN" sz="2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SERVICE  MIX</a:t>
            </a:r>
            <a:endParaRPr lang="en-IN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F3EF62-F370-B33D-3AE3-7FD5F37DAB6A}"/>
              </a:ext>
            </a:extLst>
          </p:cNvPr>
          <p:cNvSpPr txBox="1"/>
          <p:nvPr/>
        </p:nvSpPr>
        <p:spPr>
          <a:xfrm>
            <a:off x="4075471" y="6205480"/>
            <a:ext cx="6465277" cy="609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blue </a:t>
            </a:r>
            <a:r>
              <a:rPr lang="en-IN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coloured boxes shows services  provided by the players and grey coloured boxes shows services to be provided by </a:t>
            </a:r>
            <a:r>
              <a:rPr lang="en-IN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HealthUno</a:t>
            </a:r>
            <a:endParaRPr lang="en-IN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24B4C4-BFE1-8650-31D1-EA383D987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42775"/>
              </p:ext>
            </p:extLst>
          </p:nvPr>
        </p:nvGraphicFramePr>
        <p:xfrm>
          <a:off x="982715" y="921064"/>
          <a:ext cx="10083548" cy="5310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240">
                  <a:extLst>
                    <a:ext uri="{9D8B030D-6E8A-4147-A177-3AD203B41FA5}">
                      <a16:colId xmlns:a16="http://schemas.microsoft.com/office/drawing/2014/main" val="1516578516"/>
                    </a:ext>
                  </a:extLst>
                </a:gridCol>
                <a:gridCol w="859179">
                  <a:extLst>
                    <a:ext uri="{9D8B030D-6E8A-4147-A177-3AD203B41FA5}">
                      <a16:colId xmlns:a16="http://schemas.microsoft.com/office/drawing/2014/main" val="3079628094"/>
                    </a:ext>
                  </a:extLst>
                </a:gridCol>
                <a:gridCol w="934063">
                  <a:extLst>
                    <a:ext uri="{9D8B030D-6E8A-4147-A177-3AD203B41FA5}">
                      <a16:colId xmlns:a16="http://schemas.microsoft.com/office/drawing/2014/main" val="1073176036"/>
                    </a:ext>
                  </a:extLst>
                </a:gridCol>
                <a:gridCol w="1000078">
                  <a:extLst>
                    <a:ext uri="{9D8B030D-6E8A-4147-A177-3AD203B41FA5}">
                      <a16:colId xmlns:a16="http://schemas.microsoft.com/office/drawing/2014/main" val="2602995404"/>
                    </a:ext>
                  </a:extLst>
                </a:gridCol>
                <a:gridCol w="977418">
                  <a:extLst>
                    <a:ext uri="{9D8B030D-6E8A-4147-A177-3AD203B41FA5}">
                      <a16:colId xmlns:a16="http://schemas.microsoft.com/office/drawing/2014/main" val="216956134"/>
                    </a:ext>
                  </a:extLst>
                </a:gridCol>
                <a:gridCol w="978402">
                  <a:extLst>
                    <a:ext uri="{9D8B030D-6E8A-4147-A177-3AD203B41FA5}">
                      <a16:colId xmlns:a16="http://schemas.microsoft.com/office/drawing/2014/main" val="1007084975"/>
                    </a:ext>
                  </a:extLst>
                </a:gridCol>
                <a:gridCol w="977418">
                  <a:extLst>
                    <a:ext uri="{9D8B030D-6E8A-4147-A177-3AD203B41FA5}">
                      <a16:colId xmlns:a16="http://schemas.microsoft.com/office/drawing/2014/main" val="1794413913"/>
                    </a:ext>
                  </a:extLst>
                </a:gridCol>
                <a:gridCol w="1020769">
                  <a:extLst>
                    <a:ext uri="{9D8B030D-6E8A-4147-A177-3AD203B41FA5}">
                      <a16:colId xmlns:a16="http://schemas.microsoft.com/office/drawing/2014/main" val="1069887702"/>
                    </a:ext>
                  </a:extLst>
                </a:gridCol>
                <a:gridCol w="1021755">
                  <a:extLst>
                    <a:ext uri="{9D8B030D-6E8A-4147-A177-3AD203B41FA5}">
                      <a16:colId xmlns:a16="http://schemas.microsoft.com/office/drawing/2014/main" val="3028399283"/>
                    </a:ext>
                  </a:extLst>
                </a:gridCol>
                <a:gridCol w="1057226">
                  <a:extLst>
                    <a:ext uri="{9D8B030D-6E8A-4147-A177-3AD203B41FA5}">
                      <a16:colId xmlns:a16="http://schemas.microsoft.com/office/drawing/2014/main" val="721855356"/>
                    </a:ext>
                  </a:extLst>
                </a:gridCol>
              </a:tblGrid>
              <a:tr h="530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SERVICES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TATA 1mg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PRACTO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 err="1">
                          <a:effectLst/>
                        </a:rPr>
                        <a:t>Pharmeasy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Apollo24/7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 err="1">
                          <a:effectLst/>
                        </a:rPr>
                        <a:t>Netmeds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 err="1">
                          <a:effectLst/>
                        </a:rPr>
                        <a:t>FlipKart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 err="1">
                          <a:effectLst/>
                        </a:rPr>
                        <a:t>Medibuddy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 err="1">
                          <a:effectLst/>
                        </a:rPr>
                        <a:t>MedPlus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 err="1">
                          <a:effectLst/>
                        </a:rPr>
                        <a:t>HealthUno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90029"/>
                  </a:ext>
                </a:extLst>
              </a:tr>
              <a:tr h="443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Tele-consultation</a:t>
                      </a:r>
                      <a:endParaRPr lang="en-IN" sz="1350" dirty="0">
                        <a:effectLst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76435"/>
                  </a:ext>
                </a:extLst>
              </a:tr>
              <a:tr h="454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Physical Pharmacy store</a:t>
                      </a:r>
                      <a:endParaRPr lang="en-IN" sz="1350" dirty="0">
                        <a:effectLst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883774"/>
                  </a:ext>
                </a:extLst>
              </a:tr>
              <a:tr h="670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E-pharmacy</a:t>
                      </a:r>
                      <a:r>
                        <a:rPr lang="en-IN" sz="1350" dirty="0">
                          <a:effectLst/>
                        </a:rPr>
                        <a:t> </a:t>
                      </a:r>
                      <a:r>
                        <a:rPr lang="en-US" sz="1350" dirty="0">
                          <a:effectLst/>
                        </a:rPr>
                        <a:t>(Allopathy + Ayurveda)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94254"/>
                  </a:ext>
                </a:extLst>
              </a:tr>
              <a:tr h="443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E-pharmacy</a:t>
                      </a:r>
                      <a:r>
                        <a:rPr lang="en-IN" sz="1350" dirty="0">
                          <a:effectLst/>
                        </a:rPr>
                        <a:t> </a:t>
                      </a:r>
                      <a:r>
                        <a:rPr lang="en-US" sz="1350" dirty="0">
                          <a:effectLst/>
                        </a:rPr>
                        <a:t>(Homeopathy)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8058"/>
                  </a:ext>
                </a:extLst>
              </a:tr>
              <a:tr h="3007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Lab</a:t>
                      </a:r>
                      <a:r>
                        <a:rPr lang="en-IN" sz="1350" dirty="0">
                          <a:effectLst/>
                        </a:rPr>
                        <a:t> </a:t>
                      </a:r>
                      <a:r>
                        <a:rPr lang="en-US" sz="1350" dirty="0">
                          <a:effectLst/>
                        </a:rPr>
                        <a:t>tests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69829"/>
                  </a:ext>
                </a:extLst>
              </a:tr>
              <a:tr h="335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Imaging tests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369"/>
                  </a:ext>
                </a:extLst>
              </a:tr>
              <a:tr h="443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Home Healthcare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19590"/>
                  </a:ext>
                </a:extLst>
              </a:tr>
              <a:tr h="454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Online Hospital Booking</a:t>
                      </a:r>
                      <a:endParaRPr lang="en-IN" sz="1350" dirty="0">
                        <a:effectLst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79918"/>
                  </a:ext>
                </a:extLst>
              </a:tr>
              <a:tr h="670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Availability of specialized  Doctors 24/7</a:t>
                      </a:r>
                      <a:endParaRPr lang="en-IN" sz="1350" dirty="0">
                        <a:effectLst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>
                          <a:effectLst/>
                        </a:rPr>
                        <a:t> </a:t>
                      </a:r>
                      <a:endParaRPr lang="en-IN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178199"/>
                  </a:ext>
                </a:extLst>
              </a:tr>
              <a:tr h="561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350" dirty="0">
                          <a:effectLst/>
                        </a:rPr>
                        <a:t>Insurance Booking</a:t>
                      </a: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10" marR="599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929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FD28B9-BE63-F7E4-E565-35C5D92360ED}"/>
              </a:ext>
            </a:extLst>
          </p:cNvPr>
          <p:cNvSpPr txBox="1"/>
          <p:nvPr/>
        </p:nvSpPr>
        <p:spPr>
          <a:xfrm>
            <a:off x="159554" y="6511811"/>
            <a:ext cx="28648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00" i="1" dirty="0"/>
              <a:t>Source: Application website </a:t>
            </a:r>
          </a:p>
        </p:txBody>
      </p:sp>
    </p:spTree>
    <p:extLst>
      <p:ext uri="{BB962C8B-B14F-4D97-AF65-F5344CB8AC3E}">
        <p14:creationId xmlns:p14="http://schemas.microsoft.com/office/powerpoint/2010/main" val="974329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109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147404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 </a:t>
            </a:r>
            <a:r>
              <a:rPr lang="en-IN" sz="2000" b="1" dirty="0"/>
              <a:t>– SERVICE PRICE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CF3200-E0E0-9D74-45AA-89CB1A8BD51D}"/>
              </a:ext>
            </a:extLst>
          </p:cNvPr>
          <p:cNvGraphicFramePr>
            <a:graphicFrameLocks noGrp="1"/>
          </p:cNvGraphicFramePr>
          <p:nvPr/>
        </p:nvGraphicFramePr>
        <p:xfrm>
          <a:off x="351693" y="1322253"/>
          <a:ext cx="11085341" cy="527785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278123026"/>
                    </a:ext>
                  </a:extLst>
                </a:gridCol>
                <a:gridCol w="8342141">
                  <a:extLst>
                    <a:ext uri="{9D8B030D-6E8A-4147-A177-3AD203B41FA5}">
                      <a16:colId xmlns:a16="http://schemas.microsoft.com/office/drawing/2014/main" val="4230582596"/>
                    </a:ext>
                  </a:extLst>
                </a:gridCol>
              </a:tblGrid>
              <a:tr h="299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APPLICATION (Plan name)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SERVICE PLAN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extLst>
                  <a:ext uri="{0D108BD9-81ED-4DB2-BD59-A6C34878D82A}">
                    <a16:rowId xmlns:a16="http://schemas.microsoft.com/office/drawing/2014/main" val="1219182343"/>
                  </a:ext>
                </a:extLst>
              </a:tr>
              <a:tr h="26814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br>
                        <a:rPr lang="en-IN" sz="1500" dirty="0">
                          <a:effectLst/>
                        </a:rPr>
                      </a:br>
                      <a:r>
                        <a:rPr lang="en-IN" sz="1500" dirty="0">
                          <a:effectLst/>
                        </a:rPr>
                        <a:t>TATA 1MG (Care Plan)</a:t>
                      </a:r>
                      <a:endParaRPr lang="en-IN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500" dirty="0">
                          <a:effectLst/>
                        </a:rPr>
                        <a:t>Rs 46 for a month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500" dirty="0">
                          <a:effectLst/>
                        </a:rPr>
                        <a:t>Rs 165 for 3 months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IN" sz="1500" dirty="0">
                          <a:effectLst/>
                        </a:rPr>
                        <a:t>Rs 275 for 6 months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Benefit: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Extra 3% discounts on all prescription medicine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1 free consultation from around 26 specialities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1 free lab test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No shipping charges on orders above Rs 149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Unlimited free shipping on orders above Rs 500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Free shipping on 20 orders below Rs 500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Earn extra 3.1% </a:t>
                      </a:r>
                      <a:r>
                        <a:rPr lang="en-IN" sz="1500" dirty="0" err="1">
                          <a:effectLst/>
                        </a:rPr>
                        <a:t>Neucoins</a:t>
                      </a:r>
                      <a:r>
                        <a:rPr lang="en-IN" sz="1500" dirty="0">
                          <a:effectLst/>
                        </a:rPr>
                        <a:t> redeem </a:t>
                      </a:r>
                      <a:r>
                        <a:rPr lang="en-IN" sz="1500" dirty="0" err="1">
                          <a:effectLst/>
                        </a:rPr>
                        <a:t>Neucoins</a:t>
                      </a:r>
                      <a:r>
                        <a:rPr lang="en-IN" sz="1500" dirty="0">
                          <a:effectLst/>
                        </a:rPr>
                        <a:t> on all tata partners(Air Asia, Big basket, Croma, Taj, Tata </a:t>
                      </a:r>
                      <a:r>
                        <a:rPr lang="en-IN" sz="1500" dirty="0" err="1">
                          <a:effectLst/>
                        </a:rPr>
                        <a:t>cliq</a:t>
                      </a:r>
                      <a:r>
                        <a:rPr lang="en-IN" sz="1500" dirty="0">
                          <a:effectLst/>
                        </a:rPr>
                        <a:t>) to get discounts on shopping, hotel &amp; flight bookings, ordering food and much more. (1NeuCoin=Rs1) </a:t>
                      </a:r>
                      <a:endParaRPr lang="en-IN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extLst>
                  <a:ext uri="{0D108BD9-81ED-4DB2-BD59-A6C34878D82A}">
                    <a16:rowId xmlns:a16="http://schemas.microsoft.com/office/drawing/2014/main" val="2791093147"/>
                  </a:ext>
                </a:extLst>
              </a:tr>
              <a:tr h="13361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br>
                        <a:rPr lang="en-IN" sz="1500" dirty="0">
                          <a:effectLst/>
                        </a:rPr>
                      </a:br>
                      <a:r>
                        <a:rPr lang="en-IN" sz="1500" dirty="0">
                          <a:effectLst/>
                        </a:rPr>
                        <a:t>PRACTO (Plus)</a:t>
                      </a:r>
                      <a:endParaRPr lang="en-IN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1,199 for a month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2,499 for 3 months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5,499 for annual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Benefit: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Unlimited online consultation with doctors </a:t>
                      </a:r>
                    </a:p>
                  </a:txBody>
                  <a:tcPr marL="11906" marR="11906" marT="0" marB="0"/>
                </a:tc>
                <a:extLst>
                  <a:ext uri="{0D108BD9-81ED-4DB2-BD59-A6C34878D82A}">
                    <a16:rowId xmlns:a16="http://schemas.microsoft.com/office/drawing/2014/main" val="236612903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3F8BBAD7-A215-249C-DD15-FC4FC4B30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13" y="2434312"/>
            <a:ext cx="913039" cy="83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Image result for practo">
            <a:extLst>
              <a:ext uri="{FF2B5EF4-FFF2-40B4-BE49-F238E27FC236}">
                <a16:creationId xmlns:a16="http://schemas.microsoft.com/office/drawing/2014/main" id="{89979E23-5CED-10BA-1E76-5C2198143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13" y="5224886"/>
            <a:ext cx="913039" cy="84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0936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05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50162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  </a:t>
            </a:r>
            <a:r>
              <a:rPr lang="en-IN" sz="2000" b="1" dirty="0"/>
              <a:t>– SERVICE PRICE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CF3200-E0E0-9D74-45AA-89CB1A8BD51D}"/>
              </a:ext>
            </a:extLst>
          </p:cNvPr>
          <p:cNvGraphicFramePr>
            <a:graphicFrameLocks noGrp="1"/>
          </p:cNvGraphicFramePr>
          <p:nvPr/>
        </p:nvGraphicFramePr>
        <p:xfrm>
          <a:off x="498817" y="1328996"/>
          <a:ext cx="10913012" cy="43383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246354">
                  <a:extLst>
                    <a:ext uri="{9D8B030D-6E8A-4147-A177-3AD203B41FA5}">
                      <a16:colId xmlns:a16="http://schemas.microsoft.com/office/drawing/2014/main" val="1278123026"/>
                    </a:ext>
                  </a:extLst>
                </a:gridCol>
                <a:gridCol w="7666658">
                  <a:extLst>
                    <a:ext uri="{9D8B030D-6E8A-4147-A177-3AD203B41FA5}">
                      <a16:colId xmlns:a16="http://schemas.microsoft.com/office/drawing/2014/main" val="4230582596"/>
                    </a:ext>
                  </a:extLst>
                </a:gridCol>
              </a:tblGrid>
              <a:tr h="171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APPLICATION (Plan name)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SERVICE PLAN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extLst>
                  <a:ext uri="{0D108BD9-81ED-4DB2-BD59-A6C34878D82A}">
                    <a16:rowId xmlns:a16="http://schemas.microsoft.com/office/drawing/2014/main" val="1219182343"/>
                  </a:ext>
                </a:extLst>
              </a:tr>
              <a:tr h="17387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br>
                        <a:rPr lang="en-IN" sz="1500" dirty="0">
                          <a:effectLst/>
                        </a:rPr>
                      </a:br>
                      <a:r>
                        <a:rPr lang="en-IN" sz="1500" dirty="0">
                          <a:effectLst/>
                        </a:rPr>
                        <a:t>NETMEDS (FIRST)</a:t>
                      </a:r>
                      <a:endParaRPr lang="en-IN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249 for 6 months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499 for 12 months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Benefit: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Unlimited free delivery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Extra 5% off on pathology lab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4 consultation free per month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Superfast delivery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One free basic health check-up(included only in 12-months membership)  </a:t>
                      </a:r>
                      <a:endParaRPr lang="en-IN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extLst>
                  <a:ext uri="{0D108BD9-81ED-4DB2-BD59-A6C34878D82A}">
                    <a16:rowId xmlns:a16="http://schemas.microsoft.com/office/drawing/2014/main" val="1792673058"/>
                  </a:ext>
                </a:extLst>
              </a:tr>
              <a:tr h="17387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5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br>
                        <a:rPr lang="en-IN" sz="1500" dirty="0">
                          <a:effectLst/>
                        </a:rPr>
                      </a:br>
                      <a:r>
                        <a:rPr lang="en-IN" sz="1500" dirty="0">
                          <a:effectLst/>
                        </a:rPr>
                        <a:t>PHARMEASY (Plus)</a:t>
                      </a:r>
                      <a:endParaRPr lang="en-IN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149 for 2 months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Benefit: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Free delivery on medicine and healthcare orders above Rs 499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Free doctor consultation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Zero convenience fees </a:t>
                      </a:r>
                    </a:p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  <a:endParaRPr lang="en-IN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extLst>
                  <a:ext uri="{0D108BD9-81ED-4DB2-BD59-A6C34878D82A}">
                    <a16:rowId xmlns:a16="http://schemas.microsoft.com/office/drawing/2014/main" val="245984878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C616326-6C24-24F9-2030-D60E6EBA0C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829"/>
          <a:stretch/>
        </p:blipFill>
        <p:spPr bwMode="auto">
          <a:xfrm>
            <a:off x="1660906" y="2421001"/>
            <a:ext cx="959119" cy="85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C289E2-CCB2-FCC7-4BFE-DFBA55C255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9941" r="6666" b="8661"/>
          <a:stretch/>
        </p:blipFill>
        <p:spPr bwMode="auto">
          <a:xfrm>
            <a:off x="1545073" y="4400072"/>
            <a:ext cx="1190787" cy="84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8083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FDAF96-9813-27C7-E900-E82E34D64B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109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17975-B41D-9647-689D-185475411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C836B-D9A7-6BDE-D451-AD02CA5B490A}"/>
              </a:ext>
            </a:extLst>
          </p:cNvPr>
          <p:cNvSpPr txBox="1"/>
          <p:nvPr/>
        </p:nvSpPr>
        <p:spPr>
          <a:xfrm>
            <a:off x="351693" y="147404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 </a:t>
            </a:r>
            <a:r>
              <a:rPr lang="en-IN" sz="2000" b="1" dirty="0"/>
              <a:t>– SERVICE PRICE 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8FCDE-DBAF-4C3B-87AE-479A6496D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33537B-48FF-92AE-3EB6-352D051B8429}"/>
              </a:ext>
            </a:extLst>
          </p:cNvPr>
          <p:cNvGraphicFramePr>
            <a:graphicFrameLocks noGrp="1"/>
          </p:cNvGraphicFramePr>
          <p:nvPr/>
        </p:nvGraphicFramePr>
        <p:xfrm>
          <a:off x="397122" y="1322364"/>
          <a:ext cx="10724271" cy="515502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190208">
                  <a:extLst>
                    <a:ext uri="{9D8B030D-6E8A-4147-A177-3AD203B41FA5}">
                      <a16:colId xmlns:a16="http://schemas.microsoft.com/office/drawing/2014/main" val="1968500262"/>
                    </a:ext>
                  </a:extLst>
                </a:gridCol>
                <a:gridCol w="7534063">
                  <a:extLst>
                    <a:ext uri="{9D8B030D-6E8A-4147-A177-3AD203B41FA5}">
                      <a16:colId xmlns:a16="http://schemas.microsoft.com/office/drawing/2014/main" val="3476021967"/>
                    </a:ext>
                  </a:extLst>
                </a:gridCol>
              </a:tblGrid>
              <a:tr h="379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APPLICATION (Plan name)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SERVICE PLAN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extLst>
                  <a:ext uri="{0D108BD9-81ED-4DB2-BD59-A6C34878D82A}">
                    <a16:rowId xmlns:a16="http://schemas.microsoft.com/office/drawing/2014/main" val="3953459328"/>
                  </a:ext>
                </a:extLst>
              </a:tr>
              <a:tr h="14934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5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5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5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APOLLO 24/7 (Circle)</a:t>
                      </a:r>
                    </a:p>
                  </a:txBody>
                  <a:tcPr marL="11906" marR="1190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99 for 2 months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199 for 6 months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299 for 12 months 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Benefit: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Free delivery on all orders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 err="1">
                          <a:effectLst/>
                        </a:rPr>
                        <a:t>Upto</a:t>
                      </a:r>
                      <a:r>
                        <a:rPr lang="en-IN" sz="1500" dirty="0">
                          <a:effectLst/>
                        </a:rPr>
                        <a:t> Rs 150 off on consultations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Flat 10% off on lab tests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Extra 5% cashback on every medicine order </a:t>
                      </a:r>
                    </a:p>
                  </a:txBody>
                  <a:tcPr marL="11906" marR="11906" marT="0" marB="0"/>
                </a:tc>
                <a:extLst>
                  <a:ext uri="{0D108BD9-81ED-4DB2-BD59-A6C34878D82A}">
                    <a16:rowId xmlns:a16="http://schemas.microsoft.com/office/drawing/2014/main" val="1065467980"/>
                  </a:ext>
                </a:extLst>
              </a:tr>
              <a:tr h="18060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                    MEDIBUDDY (Gold)</a:t>
                      </a:r>
                      <a:endParaRPr lang="en-IN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6" marR="1190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</a:pPr>
                      <a:r>
                        <a:rPr lang="en-IN" sz="15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 1,899 for 6 months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 1,999 for 1 Year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 3,499 for 2 years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 5,499 for 3 years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N" sz="1500" dirty="0">
                          <a:effectLst/>
                        </a:rPr>
                        <a:t>Rs  7,499 for 4 years 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</a:rPr>
                        <a:t>Benefit: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 err="1">
                          <a:effectLst/>
                        </a:rPr>
                        <a:t>Upto</a:t>
                      </a:r>
                      <a:r>
                        <a:rPr lang="en-IN" sz="1500" dirty="0">
                          <a:effectLst/>
                        </a:rPr>
                        <a:t> 40% off on lab tests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 err="1">
                          <a:effectLst/>
                        </a:rPr>
                        <a:t>Upto</a:t>
                      </a:r>
                      <a:r>
                        <a:rPr lang="en-IN" sz="1500" dirty="0">
                          <a:effectLst/>
                        </a:rPr>
                        <a:t> 20% of on medicines order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Unlimited teleconsultation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N" sz="1500" dirty="0">
                          <a:effectLst/>
                        </a:rPr>
                        <a:t>Offer applicable for whole family </a:t>
                      </a:r>
                    </a:p>
                  </a:txBody>
                  <a:tcPr marL="11906" marR="11906" marT="0" marB="0"/>
                </a:tc>
                <a:extLst>
                  <a:ext uri="{0D108BD9-81ED-4DB2-BD59-A6C34878D82A}">
                    <a16:rowId xmlns:a16="http://schemas.microsoft.com/office/drawing/2014/main" val="17465141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E8576D0-9110-0A4A-1162-9D2AFAA19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80" y="2443703"/>
            <a:ext cx="1043940" cy="602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2EDD6-CD7F-FE90-73F0-5718F20394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22589" r="9981" b="27864"/>
          <a:stretch/>
        </p:blipFill>
        <p:spPr bwMode="auto">
          <a:xfrm>
            <a:off x="1133522" y="4629588"/>
            <a:ext cx="1715186" cy="602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6964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86439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72417" y="157301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F1432-A955-6F89-27E5-26E8BFA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FAF84E5-6618-0F42-EA03-E2B5B1DCD159}"/>
              </a:ext>
            </a:extLst>
          </p:cNvPr>
          <p:cNvGraphicFramePr/>
          <p:nvPr/>
        </p:nvGraphicFramePr>
        <p:xfrm>
          <a:off x="1538996" y="964084"/>
          <a:ext cx="8584999" cy="338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D83AB2-ADDB-59CC-26DF-A12B79EE6214}"/>
              </a:ext>
            </a:extLst>
          </p:cNvPr>
          <p:cNvSpPr txBox="1"/>
          <p:nvPr/>
        </p:nvSpPr>
        <p:spPr>
          <a:xfrm>
            <a:off x="1538996" y="228167"/>
            <a:ext cx="4438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</a:rPr>
              <a:t>LICENSING &amp; APPROVAL REQUIRED</a:t>
            </a:r>
            <a:endParaRPr lang="en-I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611E93-D21E-68DB-4254-C6AEE825EEC0}"/>
              </a:ext>
            </a:extLst>
          </p:cNvPr>
          <p:cNvSpPr txBox="1"/>
          <p:nvPr/>
        </p:nvSpPr>
        <p:spPr>
          <a:xfrm>
            <a:off x="78705" y="6499520"/>
            <a:ext cx="6017295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marR="201930">
              <a:lnSpc>
                <a:spcPts val="1350"/>
              </a:lnSpc>
              <a:spcAft>
                <a:spcPts val="0"/>
              </a:spcAft>
            </a:pPr>
            <a:r>
              <a:rPr lang="en-IN" sz="1300" i="1" dirty="0"/>
              <a:t>Source: </a:t>
            </a:r>
            <a:r>
              <a:rPr lang="en-US" sz="1300" i="1" dirty="0"/>
              <a:t>CDSCO, Ministry of consumer Affairs,  </a:t>
            </a:r>
            <a:r>
              <a:rPr lang="en-US" sz="1300" i="1" dirty="0" err="1"/>
              <a:t>eStartIndia</a:t>
            </a:r>
            <a:endParaRPr lang="en-IN" sz="1300" i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B419B-3525-EC65-F16C-F63691C61C4A}"/>
              </a:ext>
            </a:extLst>
          </p:cNvPr>
          <p:cNvGraphicFramePr/>
          <p:nvPr/>
        </p:nvGraphicFramePr>
        <p:xfrm>
          <a:off x="1538995" y="4515727"/>
          <a:ext cx="8584999" cy="1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431782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6C213-AA2E-DB6B-DAD7-BC5AD3544B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69537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5AB61-F581-A01B-65CC-E7B66AB5C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FE467-1612-A83C-E0A8-0651E42922C1}"/>
              </a:ext>
            </a:extLst>
          </p:cNvPr>
          <p:cNvSpPr txBox="1"/>
          <p:nvPr/>
        </p:nvSpPr>
        <p:spPr>
          <a:xfrm>
            <a:off x="300469" y="77094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FFE09-BE0C-6851-C2BE-A32605230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200D97-7CC9-BC41-4B33-E4BACC56B31D}"/>
              </a:ext>
            </a:extLst>
          </p:cNvPr>
          <p:cNvSpPr txBox="1"/>
          <p:nvPr/>
        </p:nvSpPr>
        <p:spPr>
          <a:xfrm>
            <a:off x="1538996" y="128773"/>
            <a:ext cx="4438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</a:rPr>
              <a:t>LICENSING &amp; APPROVAL REQUIRED</a:t>
            </a:r>
            <a:endParaRPr lang="en-IN" sz="20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B8E8D41-F985-AC1E-958D-5992DE7C65B3}"/>
              </a:ext>
            </a:extLst>
          </p:cNvPr>
          <p:cNvGraphicFramePr/>
          <p:nvPr/>
        </p:nvGraphicFramePr>
        <p:xfrm>
          <a:off x="1356439" y="1084226"/>
          <a:ext cx="8997383" cy="348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187D1FA-89C3-1E18-7A6E-C76E42DC68E6}"/>
              </a:ext>
            </a:extLst>
          </p:cNvPr>
          <p:cNvGraphicFramePr/>
          <p:nvPr/>
        </p:nvGraphicFramePr>
        <p:xfrm>
          <a:off x="1356439" y="4683602"/>
          <a:ext cx="8997383" cy="201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96868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544B1-12C1-B0E8-1796-86A4A1B8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1878312"/>
            <a:ext cx="10964007" cy="40624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sample size used for the study was arbitrarily selected.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Beyond 30 responses from each city have been excluded from the study.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selection of cities was based on convenience, which may limit the generalizability of the results to a broader population.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sample size and sampling methods were chosen for practical reasons, considering factors such as time. This could limit the validity of the study.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Financial feasibility has not been included in the study as it was out of the study scope.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3E946-5BD7-92D0-6028-55B14C0172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197"/>
            <a:ext cx="7516383" cy="249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BDBE0-EED7-2F48-2322-510888C93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18097"/>
            <a:ext cx="6002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67C61-5CB5-FB5D-B7A5-2EB99B6F6583}"/>
              </a:ext>
            </a:extLst>
          </p:cNvPr>
          <p:cNvSpPr txBox="1"/>
          <p:nvPr/>
        </p:nvSpPr>
        <p:spPr>
          <a:xfrm>
            <a:off x="351693" y="321835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LIMITATIONS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6C09A-8113-43FA-5596-18B860291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82968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48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96990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94E60-F2A7-E407-97E8-FABB925D8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894CD1-BCE0-C4F8-CF64-7FB4B54BA7AE}"/>
              </a:ext>
            </a:extLst>
          </p:cNvPr>
          <p:cNvSpPr txBox="1"/>
          <p:nvPr/>
        </p:nvSpPr>
        <p:spPr>
          <a:xfrm>
            <a:off x="527248" y="1251956"/>
            <a:ext cx="104033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9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 has seen rapid growth in the number of mobile subscribers and Internet users which in turn has strengthened the country's digital footprint. This growth has provided a strong foundation for the healthcare app market to flourish.</a:t>
            </a:r>
          </a:p>
          <a:p>
            <a:endParaRPr lang="en-IN" sz="19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9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the number of mobile users in India has reached 125 crore of which 75 crore users are smart users and 80 crore internet users. </a:t>
            </a:r>
          </a:p>
          <a:p>
            <a:endParaRPr lang="en-IN" sz="1900" b="1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a report generated by Practo(2020) revealed that the two most consulted specialists by women were Gynaecologists and General Physicians during covid period</a:t>
            </a:r>
            <a:r>
              <a:rPr lang="en-IN" sz="19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900" dirty="0">
              <a:solidFill>
                <a:srgbClr val="11111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9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Indian Ayurveda market size is driven by factors such as </a:t>
            </a:r>
            <a:r>
              <a:rPr lang="en-IN" sz="1900" b="1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9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ncreased awareness and preference for natural and organic products among consumers</a:t>
            </a:r>
            <a:r>
              <a:rPr lang="en-IN" sz="19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19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Supportive government policies and initiatives to promote Ayurveda as a mainstream healthcare system to reach Universal Health Coverage.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9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Indian  Government to come up with an integrative health treatment approach. The government plans to c</a:t>
            </a:r>
            <a:r>
              <a:rPr lang="en-IN" sz="1900" b="0" dirty="0"/>
              <a:t>o-locate AYUSH centres at all the government health facilities: PHC, CHCs and district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5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96990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94E60-F2A7-E407-97E8-FABB925D8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C4D54-D698-112C-55B2-28C8D1F3951E}"/>
              </a:ext>
            </a:extLst>
          </p:cNvPr>
          <p:cNvSpPr txBox="1"/>
          <p:nvPr/>
        </p:nvSpPr>
        <p:spPr>
          <a:xfrm>
            <a:off x="436680" y="1486036"/>
            <a:ext cx="873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Virtual healthcare has the potential to support the burdened healthcare industry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5723D-678A-09FB-CE95-07B4A834262C}"/>
              </a:ext>
            </a:extLst>
          </p:cNvPr>
          <p:cNvGrpSpPr>
            <a:grpSpLocks/>
          </p:cNvGrpSpPr>
          <p:nvPr/>
        </p:nvGrpSpPr>
        <p:grpSpPr bwMode="auto">
          <a:xfrm>
            <a:off x="1167619" y="1149037"/>
            <a:ext cx="9699094" cy="4054049"/>
            <a:chOff x="5" y="5"/>
            <a:chExt cx="10195" cy="42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434A7D-70EA-E69C-F773-1C181842F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5"/>
              <a:ext cx="10195" cy="4233"/>
            </a:xfrm>
            <a:prstGeom prst="rect">
              <a:avLst/>
            </a:prstGeom>
            <a:noFill/>
            <a:ln w="6350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9" name="Freeform 275">
              <a:extLst>
                <a:ext uri="{FF2B5EF4-FFF2-40B4-BE49-F238E27FC236}">
                  <a16:creationId xmlns:a16="http://schemas.microsoft.com/office/drawing/2014/main" id="{85C52AFD-60AB-E0D8-3EA6-136286A9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1990"/>
              <a:ext cx="1833" cy="1833"/>
            </a:xfrm>
            <a:custGeom>
              <a:avLst/>
              <a:gdLst>
                <a:gd name="T0" fmla="+- 0 1434 518"/>
                <a:gd name="T1" fmla="*/ T0 w 1833"/>
                <a:gd name="T2" fmla="+- 0 1991 1991"/>
                <a:gd name="T3" fmla="*/ 1991 h 1833"/>
                <a:gd name="T4" fmla="+- 0 518 518"/>
                <a:gd name="T5" fmla="*/ T4 w 1833"/>
                <a:gd name="T6" fmla="+- 0 2907 1991"/>
                <a:gd name="T7" fmla="*/ 2907 h 1833"/>
                <a:gd name="T8" fmla="+- 0 1434 518"/>
                <a:gd name="T9" fmla="*/ T8 w 1833"/>
                <a:gd name="T10" fmla="+- 0 3823 1991"/>
                <a:gd name="T11" fmla="*/ 3823 h 1833"/>
                <a:gd name="T12" fmla="+- 0 2350 518"/>
                <a:gd name="T13" fmla="*/ T12 w 1833"/>
                <a:gd name="T14" fmla="+- 0 2907 1991"/>
                <a:gd name="T15" fmla="*/ 2907 h 1833"/>
                <a:gd name="T16" fmla="+- 0 1434 518"/>
                <a:gd name="T17" fmla="*/ T16 w 1833"/>
                <a:gd name="T18" fmla="+- 0 1991 1991"/>
                <a:gd name="T19" fmla="*/ 1991 h 18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33" h="1833">
                  <a:moveTo>
                    <a:pt x="916" y="0"/>
                  </a:moveTo>
                  <a:lnTo>
                    <a:pt x="0" y="916"/>
                  </a:lnTo>
                  <a:lnTo>
                    <a:pt x="916" y="1832"/>
                  </a:lnTo>
                  <a:lnTo>
                    <a:pt x="1832" y="916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54606B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0" name="Freeform 276">
              <a:extLst>
                <a:ext uri="{FF2B5EF4-FFF2-40B4-BE49-F238E27FC236}">
                  <a16:creationId xmlns:a16="http://schemas.microsoft.com/office/drawing/2014/main" id="{3A790F84-95DD-34FF-70FB-8511DDC78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924"/>
              <a:ext cx="1833" cy="1833"/>
            </a:xfrm>
            <a:custGeom>
              <a:avLst/>
              <a:gdLst>
                <a:gd name="T0" fmla="+- 0 2507 1590"/>
                <a:gd name="T1" fmla="*/ T0 w 1833"/>
                <a:gd name="T2" fmla="+- 0 925 925"/>
                <a:gd name="T3" fmla="*/ 925 h 1833"/>
                <a:gd name="T4" fmla="+- 0 1590 1590"/>
                <a:gd name="T5" fmla="*/ T4 w 1833"/>
                <a:gd name="T6" fmla="+- 0 1841 925"/>
                <a:gd name="T7" fmla="*/ 1841 h 1833"/>
                <a:gd name="T8" fmla="+- 0 2507 1590"/>
                <a:gd name="T9" fmla="*/ T8 w 1833"/>
                <a:gd name="T10" fmla="+- 0 2758 925"/>
                <a:gd name="T11" fmla="*/ 2758 h 1833"/>
                <a:gd name="T12" fmla="+- 0 3423 1590"/>
                <a:gd name="T13" fmla="*/ T12 w 1833"/>
                <a:gd name="T14" fmla="+- 0 1841 925"/>
                <a:gd name="T15" fmla="*/ 1841 h 1833"/>
                <a:gd name="T16" fmla="+- 0 2507 1590"/>
                <a:gd name="T17" fmla="*/ T16 w 1833"/>
                <a:gd name="T18" fmla="+- 0 925 925"/>
                <a:gd name="T19" fmla="*/ 925 h 18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33" h="1833">
                  <a:moveTo>
                    <a:pt x="917" y="0"/>
                  </a:moveTo>
                  <a:lnTo>
                    <a:pt x="0" y="916"/>
                  </a:lnTo>
                  <a:lnTo>
                    <a:pt x="917" y="1833"/>
                  </a:lnTo>
                  <a:lnTo>
                    <a:pt x="1833" y="91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CFD5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1" name="Freeform 277">
              <a:extLst>
                <a:ext uri="{FF2B5EF4-FFF2-40B4-BE49-F238E27FC236}">
                  <a16:creationId xmlns:a16="http://schemas.microsoft.com/office/drawing/2014/main" id="{AD9E4565-0C86-3E0E-94B2-FA9768464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1990"/>
              <a:ext cx="1833" cy="1833"/>
            </a:xfrm>
            <a:custGeom>
              <a:avLst/>
              <a:gdLst>
                <a:gd name="T0" fmla="+- 0 3580 2663"/>
                <a:gd name="T1" fmla="*/ T0 w 1833"/>
                <a:gd name="T2" fmla="+- 0 1991 1991"/>
                <a:gd name="T3" fmla="*/ 1991 h 1833"/>
                <a:gd name="T4" fmla="+- 0 2663 2663"/>
                <a:gd name="T5" fmla="*/ T4 w 1833"/>
                <a:gd name="T6" fmla="+- 0 2907 1991"/>
                <a:gd name="T7" fmla="*/ 2907 h 1833"/>
                <a:gd name="T8" fmla="+- 0 3580 2663"/>
                <a:gd name="T9" fmla="*/ T8 w 1833"/>
                <a:gd name="T10" fmla="+- 0 3823 1991"/>
                <a:gd name="T11" fmla="*/ 3823 h 1833"/>
                <a:gd name="T12" fmla="+- 0 4496 2663"/>
                <a:gd name="T13" fmla="*/ T12 w 1833"/>
                <a:gd name="T14" fmla="+- 0 2907 1991"/>
                <a:gd name="T15" fmla="*/ 2907 h 1833"/>
                <a:gd name="T16" fmla="+- 0 3580 2663"/>
                <a:gd name="T17" fmla="*/ T16 w 1833"/>
                <a:gd name="T18" fmla="+- 0 1991 1991"/>
                <a:gd name="T19" fmla="*/ 1991 h 18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33" h="1833">
                  <a:moveTo>
                    <a:pt x="917" y="0"/>
                  </a:moveTo>
                  <a:lnTo>
                    <a:pt x="0" y="916"/>
                  </a:lnTo>
                  <a:lnTo>
                    <a:pt x="917" y="1832"/>
                  </a:lnTo>
                  <a:lnTo>
                    <a:pt x="1833" y="91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54606B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2" name="Freeform 278">
              <a:extLst>
                <a:ext uri="{FF2B5EF4-FFF2-40B4-BE49-F238E27FC236}">
                  <a16:creationId xmlns:a16="http://schemas.microsoft.com/office/drawing/2014/main" id="{1E46A1E1-6DE0-2417-2ABC-288CDA271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924"/>
              <a:ext cx="1833" cy="1833"/>
            </a:xfrm>
            <a:custGeom>
              <a:avLst/>
              <a:gdLst>
                <a:gd name="T0" fmla="+- 0 4652 3736"/>
                <a:gd name="T1" fmla="*/ T0 w 1833"/>
                <a:gd name="T2" fmla="+- 0 925 925"/>
                <a:gd name="T3" fmla="*/ 925 h 1833"/>
                <a:gd name="T4" fmla="+- 0 3736 3736"/>
                <a:gd name="T5" fmla="*/ T4 w 1833"/>
                <a:gd name="T6" fmla="+- 0 1841 925"/>
                <a:gd name="T7" fmla="*/ 1841 h 1833"/>
                <a:gd name="T8" fmla="+- 0 4652 3736"/>
                <a:gd name="T9" fmla="*/ T8 w 1833"/>
                <a:gd name="T10" fmla="+- 0 2758 925"/>
                <a:gd name="T11" fmla="*/ 2758 h 1833"/>
                <a:gd name="T12" fmla="+- 0 5569 3736"/>
                <a:gd name="T13" fmla="*/ T12 w 1833"/>
                <a:gd name="T14" fmla="+- 0 1841 925"/>
                <a:gd name="T15" fmla="*/ 1841 h 1833"/>
                <a:gd name="T16" fmla="+- 0 4652 3736"/>
                <a:gd name="T17" fmla="*/ T16 w 1833"/>
                <a:gd name="T18" fmla="+- 0 925 925"/>
                <a:gd name="T19" fmla="*/ 925 h 18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33" h="1833">
                  <a:moveTo>
                    <a:pt x="916" y="0"/>
                  </a:moveTo>
                  <a:lnTo>
                    <a:pt x="0" y="916"/>
                  </a:lnTo>
                  <a:lnTo>
                    <a:pt x="916" y="1833"/>
                  </a:lnTo>
                  <a:lnTo>
                    <a:pt x="1833" y="916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CFD5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3" name="Freeform 279">
              <a:extLst>
                <a:ext uri="{FF2B5EF4-FFF2-40B4-BE49-F238E27FC236}">
                  <a16:creationId xmlns:a16="http://schemas.microsoft.com/office/drawing/2014/main" id="{22145989-1766-91C9-DA91-CA63FFCE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990"/>
              <a:ext cx="1833" cy="1833"/>
            </a:xfrm>
            <a:custGeom>
              <a:avLst/>
              <a:gdLst>
                <a:gd name="T0" fmla="+- 0 5725 4809"/>
                <a:gd name="T1" fmla="*/ T0 w 1833"/>
                <a:gd name="T2" fmla="+- 0 1991 1991"/>
                <a:gd name="T3" fmla="*/ 1991 h 1833"/>
                <a:gd name="T4" fmla="+- 0 4809 4809"/>
                <a:gd name="T5" fmla="*/ T4 w 1833"/>
                <a:gd name="T6" fmla="+- 0 2907 1991"/>
                <a:gd name="T7" fmla="*/ 2907 h 1833"/>
                <a:gd name="T8" fmla="+- 0 5725 4809"/>
                <a:gd name="T9" fmla="*/ T8 w 1833"/>
                <a:gd name="T10" fmla="+- 0 3823 1991"/>
                <a:gd name="T11" fmla="*/ 3823 h 1833"/>
                <a:gd name="T12" fmla="+- 0 6642 4809"/>
                <a:gd name="T13" fmla="*/ T12 w 1833"/>
                <a:gd name="T14" fmla="+- 0 2907 1991"/>
                <a:gd name="T15" fmla="*/ 2907 h 1833"/>
                <a:gd name="T16" fmla="+- 0 5725 4809"/>
                <a:gd name="T17" fmla="*/ T16 w 1833"/>
                <a:gd name="T18" fmla="+- 0 1991 1991"/>
                <a:gd name="T19" fmla="*/ 1991 h 18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33" h="1833">
                  <a:moveTo>
                    <a:pt x="916" y="0"/>
                  </a:moveTo>
                  <a:lnTo>
                    <a:pt x="0" y="916"/>
                  </a:lnTo>
                  <a:lnTo>
                    <a:pt x="916" y="1832"/>
                  </a:lnTo>
                  <a:lnTo>
                    <a:pt x="1833" y="916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54606B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4" name="Freeform 280">
              <a:extLst>
                <a:ext uri="{FF2B5EF4-FFF2-40B4-BE49-F238E27FC236}">
                  <a16:creationId xmlns:a16="http://schemas.microsoft.com/office/drawing/2014/main" id="{B9A2A61E-C82D-1FFE-6892-4A979971B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" y="924"/>
              <a:ext cx="1833" cy="1833"/>
            </a:xfrm>
            <a:custGeom>
              <a:avLst/>
              <a:gdLst>
                <a:gd name="T0" fmla="+- 0 6798 5882"/>
                <a:gd name="T1" fmla="*/ T0 w 1833"/>
                <a:gd name="T2" fmla="+- 0 925 925"/>
                <a:gd name="T3" fmla="*/ 925 h 1833"/>
                <a:gd name="T4" fmla="+- 0 5882 5882"/>
                <a:gd name="T5" fmla="*/ T4 w 1833"/>
                <a:gd name="T6" fmla="+- 0 1841 925"/>
                <a:gd name="T7" fmla="*/ 1841 h 1833"/>
                <a:gd name="T8" fmla="+- 0 6798 5882"/>
                <a:gd name="T9" fmla="*/ T8 w 1833"/>
                <a:gd name="T10" fmla="+- 0 2758 925"/>
                <a:gd name="T11" fmla="*/ 2758 h 1833"/>
                <a:gd name="T12" fmla="+- 0 7714 5882"/>
                <a:gd name="T13" fmla="*/ T12 w 1833"/>
                <a:gd name="T14" fmla="+- 0 1841 925"/>
                <a:gd name="T15" fmla="*/ 1841 h 1833"/>
                <a:gd name="T16" fmla="+- 0 6798 5882"/>
                <a:gd name="T17" fmla="*/ T16 w 1833"/>
                <a:gd name="T18" fmla="+- 0 925 925"/>
                <a:gd name="T19" fmla="*/ 925 h 18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33" h="1833">
                  <a:moveTo>
                    <a:pt x="916" y="0"/>
                  </a:moveTo>
                  <a:lnTo>
                    <a:pt x="0" y="916"/>
                  </a:lnTo>
                  <a:lnTo>
                    <a:pt x="916" y="1833"/>
                  </a:lnTo>
                  <a:lnTo>
                    <a:pt x="1832" y="916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CFD5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5" name="Freeform 281">
              <a:extLst>
                <a:ext uri="{FF2B5EF4-FFF2-40B4-BE49-F238E27FC236}">
                  <a16:creationId xmlns:a16="http://schemas.microsoft.com/office/drawing/2014/main" id="{10260043-32F3-E6A2-7DCE-4B596BC1E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" y="1990"/>
              <a:ext cx="1833" cy="1833"/>
            </a:xfrm>
            <a:custGeom>
              <a:avLst/>
              <a:gdLst>
                <a:gd name="T0" fmla="+- 0 7871 6954"/>
                <a:gd name="T1" fmla="*/ T0 w 1833"/>
                <a:gd name="T2" fmla="+- 0 1991 1991"/>
                <a:gd name="T3" fmla="*/ 1991 h 1833"/>
                <a:gd name="T4" fmla="+- 0 6954 6954"/>
                <a:gd name="T5" fmla="*/ T4 w 1833"/>
                <a:gd name="T6" fmla="+- 0 2907 1991"/>
                <a:gd name="T7" fmla="*/ 2907 h 1833"/>
                <a:gd name="T8" fmla="+- 0 7871 6954"/>
                <a:gd name="T9" fmla="*/ T8 w 1833"/>
                <a:gd name="T10" fmla="+- 0 3823 1991"/>
                <a:gd name="T11" fmla="*/ 3823 h 1833"/>
                <a:gd name="T12" fmla="+- 0 8787 6954"/>
                <a:gd name="T13" fmla="*/ T12 w 1833"/>
                <a:gd name="T14" fmla="+- 0 2907 1991"/>
                <a:gd name="T15" fmla="*/ 2907 h 1833"/>
                <a:gd name="T16" fmla="+- 0 7871 6954"/>
                <a:gd name="T17" fmla="*/ T16 w 1833"/>
                <a:gd name="T18" fmla="+- 0 1991 1991"/>
                <a:gd name="T19" fmla="*/ 1991 h 18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33" h="1833">
                  <a:moveTo>
                    <a:pt x="917" y="0"/>
                  </a:moveTo>
                  <a:lnTo>
                    <a:pt x="0" y="916"/>
                  </a:lnTo>
                  <a:lnTo>
                    <a:pt x="917" y="1832"/>
                  </a:lnTo>
                  <a:lnTo>
                    <a:pt x="1833" y="91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54606B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6" name="Freeform 282">
              <a:extLst>
                <a:ext uri="{FF2B5EF4-FFF2-40B4-BE49-F238E27FC236}">
                  <a16:creationId xmlns:a16="http://schemas.microsoft.com/office/drawing/2014/main" id="{B6744CCC-4625-7BDB-EEE4-003C24B14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7" y="924"/>
              <a:ext cx="1833" cy="1833"/>
            </a:xfrm>
            <a:custGeom>
              <a:avLst/>
              <a:gdLst>
                <a:gd name="T0" fmla="+- 0 8944 8027"/>
                <a:gd name="T1" fmla="*/ T0 w 1833"/>
                <a:gd name="T2" fmla="+- 0 925 925"/>
                <a:gd name="T3" fmla="*/ 925 h 1833"/>
                <a:gd name="T4" fmla="+- 0 8027 8027"/>
                <a:gd name="T5" fmla="*/ T4 w 1833"/>
                <a:gd name="T6" fmla="+- 0 1841 925"/>
                <a:gd name="T7" fmla="*/ 1841 h 1833"/>
                <a:gd name="T8" fmla="+- 0 8944 8027"/>
                <a:gd name="T9" fmla="*/ T8 w 1833"/>
                <a:gd name="T10" fmla="+- 0 2758 925"/>
                <a:gd name="T11" fmla="*/ 2758 h 1833"/>
                <a:gd name="T12" fmla="+- 0 9860 8027"/>
                <a:gd name="T13" fmla="*/ T12 w 1833"/>
                <a:gd name="T14" fmla="+- 0 1841 925"/>
                <a:gd name="T15" fmla="*/ 1841 h 1833"/>
                <a:gd name="T16" fmla="+- 0 8944 8027"/>
                <a:gd name="T17" fmla="*/ T16 w 1833"/>
                <a:gd name="T18" fmla="+- 0 925 925"/>
                <a:gd name="T19" fmla="*/ 925 h 18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833" h="1833">
                  <a:moveTo>
                    <a:pt x="917" y="0"/>
                  </a:moveTo>
                  <a:lnTo>
                    <a:pt x="0" y="916"/>
                  </a:lnTo>
                  <a:lnTo>
                    <a:pt x="917" y="1833"/>
                  </a:lnTo>
                  <a:lnTo>
                    <a:pt x="1833" y="91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CFD5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7" name="Freeform 283">
              <a:extLst>
                <a:ext uri="{FF2B5EF4-FFF2-40B4-BE49-F238E27FC236}">
                  <a16:creationId xmlns:a16="http://schemas.microsoft.com/office/drawing/2014/main" id="{EB3DFF18-9B67-65F7-3675-D6687C344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" y="522"/>
              <a:ext cx="8376" cy="1990"/>
            </a:xfrm>
            <a:custGeom>
              <a:avLst/>
              <a:gdLst>
                <a:gd name="T0" fmla="+- 0 376 376"/>
                <a:gd name="T1" fmla="*/ T0 w 8376"/>
                <a:gd name="T2" fmla="+- 0 2677 688"/>
                <a:gd name="T3" fmla="*/ 2677 h 1990"/>
                <a:gd name="T4" fmla="+- 0 2357 376"/>
                <a:gd name="T5" fmla="*/ T4 w 8376"/>
                <a:gd name="T6" fmla="+- 0 760 688"/>
                <a:gd name="T7" fmla="*/ 760 h 1990"/>
                <a:gd name="T8" fmla="+- 0 2413 376"/>
                <a:gd name="T9" fmla="*/ T8 w 8376"/>
                <a:gd name="T10" fmla="+- 0 721 688"/>
                <a:gd name="T11" fmla="*/ 721 h 1990"/>
                <a:gd name="T12" fmla="+- 0 2476 376"/>
                <a:gd name="T13" fmla="*/ T12 w 8376"/>
                <a:gd name="T14" fmla="+- 0 701 688"/>
                <a:gd name="T15" fmla="*/ 701 h 1990"/>
                <a:gd name="T16" fmla="+- 0 2542 376"/>
                <a:gd name="T17" fmla="*/ T16 w 8376"/>
                <a:gd name="T18" fmla="+- 0 701 688"/>
                <a:gd name="T19" fmla="*/ 701 h 1990"/>
                <a:gd name="T20" fmla="+- 0 2606 376"/>
                <a:gd name="T21" fmla="*/ T20 w 8376"/>
                <a:gd name="T22" fmla="+- 0 720 688"/>
                <a:gd name="T23" fmla="*/ 720 h 1990"/>
                <a:gd name="T24" fmla="+- 0 2662 376"/>
                <a:gd name="T25" fmla="*/ T24 w 8376"/>
                <a:gd name="T26" fmla="+- 0 760 688"/>
                <a:gd name="T27" fmla="*/ 760 h 1990"/>
                <a:gd name="T28" fmla="+- 0 3429 376"/>
                <a:gd name="T29" fmla="*/ T28 w 8376"/>
                <a:gd name="T30" fmla="+- 0 1498 688"/>
                <a:gd name="T31" fmla="*/ 1498 h 1990"/>
                <a:gd name="T32" fmla="+- 0 3486 376"/>
                <a:gd name="T33" fmla="*/ T32 w 8376"/>
                <a:gd name="T34" fmla="+- 0 1537 688"/>
                <a:gd name="T35" fmla="*/ 1537 h 1990"/>
                <a:gd name="T36" fmla="+- 0 3549 376"/>
                <a:gd name="T37" fmla="*/ T36 w 8376"/>
                <a:gd name="T38" fmla="+- 0 1557 688"/>
                <a:gd name="T39" fmla="*/ 1557 h 1990"/>
                <a:gd name="T40" fmla="+- 0 3615 376"/>
                <a:gd name="T41" fmla="*/ T40 w 8376"/>
                <a:gd name="T42" fmla="+- 0 1557 688"/>
                <a:gd name="T43" fmla="*/ 1557 h 1990"/>
                <a:gd name="T44" fmla="+- 0 3678 376"/>
                <a:gd name="T45" fmla="*/ T44 w 8376"/>
                <a:gd name="T46" fmla="+- 0 1537 688"/>
                <a:gd name="T47" fmla="*/ 1537 h 1990"/>
                <a:gd name="T48" fmla="+- 0 3735 376"/>
                <a:gd name="T49" fmla="*/ T48 w 8376"/>
                <a:gd name="T50" fmla="+- 0 1498 688"/>
                <a:gd name="T51" fmla="*/ 1498 h 1990"/>
                <a:gd name="T52" fmla="+- 0 4502 376"/>
                <a:gd name="T53" fmla="*/ T52 w 8376"/>
                <a:gd name="T54" fmla="+- 0 759 688"/>
                <a:gd name="T55" fmla="*/ 759 h 1990"/>
                <a:gd name="T56" fmla="+- 0 4559 376"/>
                <a:gd name="T57" fmla="*/ T56 w 8376"/>
                <a:gd name="T58" fmla="+- 0 720 688"/>
                <a:gd name="T59" fmla="*/ 720 h 1990"/>
                <a:gd name="T60" fmla="+- 0 4622 376"/>
                <a:gd name="T61" fmla="*/ T60 w 8376"/>
                <a:gd name="T62" fmla="+- 0 700 688"/>
                <a:gd name="T63" fmla="*/ 700 h 1990"/>
                <a:gd name="T64" fmla="+- 0 4688 376"/>
                <a:gd name="T65" fmla="*/ T64 w 8376"/>
                <a:gd name="T66" fmla="+- 0 700 688"/>
                <a:gd name="T67" fmla="*/ 700 h 1990"/>
                <a:gd name="T68" fmla="+- 0 4751 376"/>
                <a:gd name="T69" fmla="*/ T68 w 8376"/>
                <a:gd name="T70" fmla="+- 0 720 688"/>
                <a:gd name="T71" fmla="*/ 720 h 1990"/>
                <a:gd name="T72" fmla="+- 0 4807 376"/>
                <a:gd name="T73" fmla="*/ T72 w 8376"/>
                <a:gd name="T74" fmla="+- 0 759 688"/>
                <a:gd name="T75" fmla="*/ 759 h 1990"/>
                <a:gd name="T76" fmla="+- 0 5574 376"/>
                <a:gd name="T77" fmla="*/ T76 w 8376"/>
                <a:gd name="T78" fmla="+- 0 1494 688"/>
                <a:gd name="T79" fmla="*/ 1494 h 1990"/>
                <a:gd name="T80" fmla="+- 0 5631 376"/>
                <a:gd name="T81" fmla="*/ T80 w 8376"/>
                <a:gd name="T82" fmla="+- 0 1534 688"/>
                <a:gd name="T83" fmla="*/ 1534 h 1990"/>
                <a:gd name="T84" fmla="+- 0 5694 376"/>
                <a:gd name="T85" fmla="*/ T84 w 8376"/>
                <a:gd name="T86" fmla="+- 0 1553 688"/>
                <a:gd name="T87" fmla="*/ 1553 h 1990"/>
                <a:gd name="T88" fmla="+- 0 5760 376"/>
                <a:gd name="T89" fmla="*/ T88 w 8376"/>
                <a:gd name="T90" fmla="+- 0 1553 688"/>
                <a:gd name="T91" fmla="*/ 1553 h 1990"/>
                <a:gd name="T92" fmla="+- 0 5824 376"/>
                <a:gd name="T93" fmla="*/ T92 w 8376"/>
                <a:gd name="T94" fmla="+- 0 1533 688"/>
                <a:gd name="T95" fmla="*/ 1533 h 1990"/>
                <a:gd name="T96" fmla="+- 0 5880 376"/>
                <a:gd name="T97" fmla="*/ T96 w 8376"/>
                <a:gd name="T98" fmla="+- 0 1493 688"/>
                <a:gd name="T99" fmla="*/ 1493 h 1990"/>
                <a:gd name="T100" fmla="+- 0 6647 376"/>
                <a:gd name="T101" fmla="*/ T100 w 8376"/>
                <a:gd name="T102" fmla="+- 0 747 688"/>
                <a:gd name="T103" fmla="*/ 747 h 1990"/>
                <a:gd name="T104" fmla="+- 0 6704 376"/>
                <a:gd name="T105" fmla="*/ T104 w 8376"/>
                <a:gd name="T106" fmla="+- 0 708 688"/>
                <a:gd name="T107" fmla="*/ 708 h 1990"/>
                <a:gd name="T108" fmla="+- 0 6767 376"/>
                <a:gd name="T109" fmla="*/ T108 w 8376"/>
                <a:gd name="T110" fmla="+- 0 688 688"/>
                <a:gd name="T111" fmla="*/ 688 h 1990"/>
                <a:gd name="T112" fmla="+- 0 6833 376"/>
                <a:gd name="T113" fmla="*/ T112 w 8376"/>
                <a:gd name="T114" fmla="+- 0 688 688"/>
                <a:gd name="T115" fmla="*/ 688 h 1990"/>
                <a:gd name="T116" fmla="+- 0 6897 376"/>
                <a:gd name="T117" fmla="*/ T116 w 8376"/>
                <a:gd name="T118" fmla="+- 0 707 688"/>
                <a:gd name="T119" fmla="*/ 707 h 1990"/>
                <a:gd name="T120" fmla="+- 0 6954 376"/>
                <a:gd name="T121" fmla="*/ T120 w 8376"/>
                <a:gd name="T122" fmla="+- 0 747 688"/>
                <a:gd name="T123" fmla="*/ 747 h 1990"/>
                <a:gd name="T124" fmla="+- 0 7718 376"/>
                <a:gd name="T125" fmla="*/ T124 w 8376"/>
                <a:gd name="T126" fmla="+- 0 1488 688"/>
                <a:gd name="T127" fmla="*/ 1488 h 1990"/>
                <a:gd name="T128" fmla="+- 0 7775 376"/>
                <a:gd name="T129" fmla="*/ T128 w 8376"/>
                <a:gd name="T130" fmla="+- 0 1528 688"/>
                <a:gd name="T131" fmla="*/ 1528 h 1990"/>
                <a:gd name="T132" fmla="+- 0 7839 376"/>
                <a:gd name="T133" fmla="*/ T132 w 8376"/>
                <a:gd name="T134" fmla="+- 0 1547 688"/>
                <a:gd name="T135" fmla="*/ 1547 h 1990"/>
                <a:gd name="T136" fmla="+- 0 7906 376"/>
                <a:gd name="T137" fmla="*/ T136 w 8376"/>
                <a:gd name="T138" fmla="+- 0 1547 688"/>
                <a:gd name="T139" fmla="*/ 1547 h 1990"/>
                <a:gd name="T140" fmla="+- 0 7970 376"/>
                <a:gd name="T141" fmla="*/ T140 w 8376"/>
                <a:gd name="T142" fmla="+- 0 1527 688"/>
                <a:gd name="T143" fmla="*/ 1527 h 1990"/>
                <a:gd name="T144" fmla="+- 0 8026 376"/>
                <a:gd name="T145" fmla="*/ T144 w 8376"/>
                <a:gd name="T146" fmla="+- 0 1486 688"/>
                <a:gd name="T147" fmla="*/ 1486 h 1990"/>
                <a:gd name="T148" fmla="+- 0 8751 376"/>
                <a:gd name="T149" fmla="*/ T148 w 8376"/>
                <a:gd name="T150" fmla="+- 0 766 688"/>
                <a:gd name="T151" fmla="*/ 766 h 19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8376" h="1990">
                  <a:moveTo>
                    <a:pt x="0" y="1989"/>
                  </a:moveTo>
                  <a:lnTo>
                    <a:pt x="1981" y="72"/>
                  </a:lnTo>
                  <a:lnTo>
                    <a:pt x="2037" y="33"/>
                  </a:lnTo>
                  <a:lnTo>
                    <a:pt x="2100" y="13"/>
                  </a:lnTo>
                  <a:lnTo>
                    <a:pt x="2166" y="13"/>
                  </a:lnTo>
                  <a:lnTo>
                    <a:pt x="2230" y="32"/>
                  </a:lnTo>
                  <a:lnTo>
                    <a:pt x="2286" y="72"/>
                  </a:lnTo>
                  <a:lnTo>
                    <a:pt x="3053" y="810"/>
                  </a:lnTo>
                  <a:lnTo>
                    <a:pt x="3110" y="849"/>
                  </a:lnTo>
                  <a:lnTo>
                    <a:pt x="3173" y="869"/>
                  </a:lnTo>
                  <a:lnTo>
                    <a:pt x="3239" y="869"/>
                  </a:lnTo>
                  <a:lnTo>
                    <a:pt x="3302" y="849"/>
                  </a:lnTo>
                  <a:lnTo>
                    <a:pt x="3359" y="810"/>
                  </a:lnTo>
                  <a:lnTo>
                    <a:pt x="4126" y="71"/>
                  </a:lnTo>
                  <a:lnTo>
                    <a:pt x="4183" y="32"/>
                  </a:lnTo>
                  <a:lnTo>
                    <a:pt x="4246" y="12"/>
                  </a:lnTo>
                  <a:lnTo>
                    <a:pt x="4312" y="12"/>
                  </a:lnTo>
                  <a:lnTo>
                    <a:pt x="4375" y="32"/>
                  </a:lnTo>
                  <a:lnTo>
                    <a:pt x="4431" y="71"/>
                  </a:lnTo>
                  <a:lnTo>
                    <a:pt x="5198" y="806"/>
                  </a:lnTo>
                  <a:lnTo>
                    <a:pt x="5255" y="846"/>
                  </a:lnTo>
                  <a:lnTo>
                    <a:pt x="5318" y="865"/>
                  </a:lnTo>
                  <a:lnTo>
                    <a:pt x="5384" y="865"/>
                  </a:lnTo>
                  <a:lnTo>
                    <a:pt x="5448" y="845"/>
                  </a:lnTo>
                  <a:lnTo>
                    <a:pt x="5504" y="805"/>
                  </a:lnTo>
                  <a:lnTo>
                    <a:pt x="6271" y="59"/>
                  </a:lnTo>
                  <a:lnTo>
                    <a:pt x="6328" y="20"/>
                  </a:lnTo>
                  <a:lnTo>
                    <a:pt x="6391" y="0"/>
                  </a:lnTo>
                  <a:lnTo>
                    <a:pt x="6457" y="0"/>
                  </a:lnTo>
                  <a:lnTo>
                    <a:pt x="6521" y="19"/>
                  </a:lnTo>
                  <a:lnTo>
                    <a:pt x="6578" y="59"/>
                  </a:lnTo>
                  <a:lnTo>
                    <a:pt x="7342" y="800"/>
                  </a:lnTo>
                  <a:lnTo>
                    <a:pt x="7399" y="840"/>
                  </a:lnTo>
                  <a:lnTo>
                    <a:pt x="7463" y="859"/>
                  </a:lnTo>
                  <a:lnTo>
                    <a:pt x="7530" y="859"/>
                  </a:lnTo>
                  <a:lnTo>
                    <a:pt x="7594" y="839"/>
                  </a:lnTo>
                  <a:lnTo>
                    <a:pt x="7650" y="798"/>
                  </a:lnTo>
                  <a:lnTo>
                    <a:pt x="8375" y="78"/>
                  </a:lnTo>
                </a:path>
              </a:pathLst>
            </a:cu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8" name="Freeform 284">
              <a:extLst>
                <a:ext uri="{FF2B5EF4-FFF2-40B4-BE49-F238E27FC236}">
                  <a16:creationId xmlns:a16="http://schemas.microsoft.com/office/drawing/2014/main" id="{9FA2DF55-AF48-B821-4CD1-70EAA802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1" y="522"/>
              <a:ext cx="208" cy="207"/>
            </a:xfrm>
            <a:custGeom>
              <a:avLst/>
              <a:gdLst>
                <a:gd name="T0" fmla="+- 0 8850 8643"/>
                <a:gd name="T1" fmla="*/ T0 w 208"/>
                <a:gd name="T2" fmla="+- 0 669 669"/>
                <a:gd name="T3" fmla="*/ 669 h 207"/>
                <a:gd name="T4" fmla="+- 0 8643 8643"/>
                <a:gd name="T5" fmla="*/ T4 w 208"/>
                <a:gd name="T6" fmla="+- 0 764 669"/>
                <a:gd name="T7" fmla="*/ 764 h 207"/>
                <a:gd name="T8" fmla="+- 0 8752 8643"/>
                <a:gd name="T9" fmla="*/ T8 w 208"/>
                <a:gd name="T10" fmla="+- 0 875 669"/>
                <a:gd name="T11" fmla="*/ 875 h 207"/>
                <a:gd name="T12" fmla="+- 0 8850 8643"/>
                <a:gd name="T13" fmla="*/ T12 w 208"/>
                <a:gd name="T14" fmla="+- 0 669 669"/>
                <a:gd name="T15" fmla="*/ 669 h 2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8" h="207">
                  <a:moveTo>
                    <a:pt x="207" y="0"/>
                  </a:moveTo>
                  <a:lnTo>
                    <a:pt x="0" y="95"/>
                  </a:lnTo>
                  <a:lnTo>
                    <a:pt x="109" y="206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349C9C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 sz="1600" b="1"/>
            </a:p>
          </p:txBody>
        </p:sp>
        <p:sp>
          <p:nvSpPr>
            <p:cNvPr id="19" name="Text Box 286">
              <a:extLst>
                <a:ext uri="{FF2B5EF4-FFF2-40B4-BE49-F238E27FC236}">
                  <a16:creationId xmlns:a16="http://schemas.microsoft.com/office/drawing/2014/main" id="{DE6CA10C-DB07-BF45-33CB-611BD2D9D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" y="1520"/>
              <a:ext cx="1104" cy="76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More</a:t>
              </a:r>
              <a:r>
                <a:rPr lang="en-US" sz="1600" b="1" spc="-5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efficient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output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87">
              <a:extLst>
                <a:ext uri="{FF2B5EF4-FFF2-40B4-BE49-F238E27FC236}">
                  <a16:creationId xmlns:a16="http://schemas.microsoft.com/office/drawing/2014/main" id="{E859F136-8D92-28D8-BF9C-CEAD0C8C1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0" y="1520"/>
              <a:ext cx="1223" cy="755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Reduced healthcare cost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88">
              <a:extLst>
                <a:ext uri="{FF2B5EF4-FFF2-40B4-BE49-F238E27FC236}">
                  <a16:creationId xmlns:a16="http://schemas.microsoft.com/office/drawing/2014/main" id="{DB737E55-7196-CE1E-8E3E-93B8D59E7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3" y="1459"/>
              <a:ext cx="1046" cy="96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Less clinician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burnout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89">
              <a:extLst>
                <a:ext uri="{FF2B5EF4-FFF2-40B4-BE49-F238E27FC236}">
                  <a16:creationId xmlns:a16="http://schemas.microsoft.com/office/drawing/2014/main" id="{084F0A0B-37DC-F245-D427-EC70609D0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" y="1582"/>
              <a:ext cx="1228" cy="93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More clinical contribution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90">
              <a:extLst>
                <a:ext uri="{FF2B5EF4-FFF2-40B4-BE49-F238E27FC236}">
                  <a16:creationId xmlns:a16="http://schemas.microsoft.com/office/drawing/2014/main" id="{B0F6A18D-E409-E748-3489-AC124076C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" y="2588"/>
              <a:ext cx="1082" cy="79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IN" sz="16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Increase in outreach</a:t>
              </a:r>
              <a:endParaRPr lang="en-IN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91">
              <a:extLst>
                <a:ext uri="{FF2B5EF4-FFF2-40B4-BE49-F238E27FC236}">
                  <a16:creationId xmlns:a16="http://schemas.microsoft.com/office/drawing/2014/main" id="{63D12077-E0C1-24EC-4486-17DC78904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2425"/>
              <a:ext cx="1332" cy="93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IN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Follow-ups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IN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  chronic  cases patients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92">
              <a:extLst>
                <a:ext uri="{FF2B5EF4-FFF2-40B4-BE49-F238E27FC236}">
                  <a16:creationId xmlns:a16="http://schemas.microsoft.com/office/drawing/2014/main" id="{394680E2-37F5-A397-B6FA-2CB47F8B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4" y="2449"/>
              <a:ext cx="1247" cy="1031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IN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 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IN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Waiting 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IN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93">
              <a:extLst>
                <a:ext uri="{FF2B5EF4-FFF2-40B4-BE49-F238E27FC236}">
                  <a16:creationId xmlns:a16="http://schemas.microsoft.com/office/drawing/2014/main" id="{61E1ADB2-9B7B-0095-C865-A172AE278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7" y="2433"/>
              <a:ext cx="1265" cy="114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Wide 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approach</a:t>
              </a:r>
              <a:endParaRPr lang="en-IN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9BA79A8-B00E-977C-D796-60ECB0BF5818}"/>
              </a:ext>
            </a:extLst>
          </p:cNvPr>
          <p:cNvSpPr txBox="1"/>
          <p:nvPr/>
        </p:nvSpPr>
        <p:spPr>
          <a:xfrm>
            <a:off x="436680" y="5061799"/>
            <a:ext cx="10915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market feasibility report for the launch of  m-health application has shown promising results with all the above-mentioned data. </a:t>
            </a:r>
            <a:r>
              <a:rPr lang="en-I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HealthUno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holistic and innovative health solution that offers comprehensive range of healthcare services. With the increasing demand for convenient and accessible healthcare services, </a:t>
            </a:r>
            <a:r>
              <a:rPr lang="en-I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HealthUno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application can provide a viable solution for individuals seeking high-quality medical care.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1466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86D75-808E-081C-960F-8B613967DEC6}"/>
              </a:ext>
            </a:extLst>
          </p:cNvPr>
          <p:cNvSpPr txBox="1"/>
          <p:nvPr/>
        </p:nvSpPr>
        <p:spPr>
          <a:xfrm>
            <a:off x="703385" y="1399839"/>
            <a:ext cx="10058400" cy="545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 of Healthcare IT Market, GlobeNewswire; 2022 Feb 17 [cited 2023 Apr 5]. Available from:</a:t>
            </a:r>
            <a:r>
              <a:rPr lang="en-US" sz="1800" spc="5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https://www.globenewswire.com/en/news-release/2022/02/17/2387450/0/en/Demand-</a:t>
            </a:r>
            <a:r>
              <a:rPr lang="en-US" sz="1800" spc="5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en-US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Healthcare-IT-Market-to-Reach-USD-1-075-06-Billion-by-2028-Powered-by-Increasing-</a:t>
            </a:r>
            <a:r>
              <a:rPr lang="en-US" sz="1800" spc="5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 </a:t>
            </a:r>
            <a:r>
              <a:rPr lang="en-US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Adoption-of-Big-Data-Analytics-Vantage-Market-Research.html</a:t>
            </a:r>
            <a:endParaRPr lang="en-US" sz="1800" u="sng" dirty="0">
              <a:solidFill>
                <a:srgbClr val="0462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0" i="0" u="sng" dirty="0">
              <a:solidFill>
                <a:srgbClr val="0462C1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Business Today. (2021, May 26). Indian health tech market. [cited 2023 March 13 ] Retrieved from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  <a:hlinkClick r:id="rId5"/>
              </a:rPr>
              <a:t>https://www.businesstoday.in/amp/latest/economy-politics/story/indian-health-tech-market-to-grow-to-50-billion-by-2033-297027-2021-05-26</a:t>
            </a:r>
            <a:r>
              <a:rPr lang="en-US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Statista. Digital Health - eHealth Apps - India. Accessed [</a:t>
            </a:r>
            <a:r>
              <a:rPr lang="en-US" dirty="0"/>
              <a:t>cited 2023 March 15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]. Available from: </a:t>
            </a:r>
            <a:r>
              <a:rPr lang="en-US" b="0" i="0" u="sng" dirty="0">
                <a:effectLst/>
                <a:latin typeface="Söhne"/>
                <a:hlinkClick r:id="rId6"/>
              </a:rPr>
              <a:t>https://www.statista.com/outlook/dmo/digital-health/ehealth/ehealth-apps/india#:~:text=Revenue%20in%20the%20eHealth%20Apps,US%24274.20m%20by%202027</a:t>
            </a:r>
            <a:r>
              <a:rPr lang="en-IN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PwC India. Global mHealth Adoption. Accessed [cited 2023 March 15]. Available from: </a:t>
            </a:r>
            <a:r>
              <a:rPr lang="en-US" dirty="0">
                <a:hlinkClick r:id="rId7"/>
              </a:rPr>
              <a:t>https://www.pwc.in/press-releases/global-mhealth-adoption.html</a:t>
            </a:r>
            <a:r>
              <a:rPr lang="en-US" dirty="0"/>
              <a:t> </a:t>
            </a:r>
            <a:r>
              <a:rPr lang="en-IN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IN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TSI Telemedicine Report [Internet]. 2019 [cited 2023 Apr 10]. Available from:</a:t>
            </a:r>
            <a:r>
              <a:rPr lang="en-US" sz="1800" spc="-285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https://www.practo.com/company/insights/practo_tsi_telemedicine_report.pdf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0984B-89E6-F577-36D1-18792700CD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6000E9-7268-AB84-241B-88EEDAA9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66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C1D78-638F-8B7E-3136-78E9053DBC58}"/>
              </a:ext>
            </a:extLst>
          </p:cNvPr>
          <p:cNvSpPr txBox="1"/>
          <p:nvPr/>
        </p:nvSpPr>
        <p:spPr>
          <a:xfrm>
            <a:off x="379829" y="402212"/>
            <a:ext cx="11207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ABOUT COMPANY : </a:t>
            </a:r>
            <a:r>
              <a:rPr lang="en-IN" sz="28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Hospaccx</a:t>
            </a:r>
            <a:r>
              <a:rPr lang="en-IN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Healthcare Business consulting </a:t>
            </a:r>
            <a:r>
              <a:rPr lang="en-IN" sz="28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Ltd</a:t>
            </a:r>
            <a:r>
              <a:rPr lang="en-IN" sz="2800" b="1" dirty="0">
                <a:solidFill>
                  <a:srgbClr val="577B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A74B3-1E21-3E86-6FAB-5CC4A8D44610}"/>
              </a:ext>
            </a:extLst>
          </p:cNvPr>
          <p:cNvSpPr txBox="1"/>
          <p:nvPr/>
        </p:nvSpPr>
        <p:spPr>
          <a:xfrm>
            <a:off x="379829" y="1758531"/>
            <a:ext cx="11207131" cy="4294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rovides a wide range of services for different healthcare facilities.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company specializes in following areas: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ospital planning and designing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Medical college planning and design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Diagnostic centre planning and design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usiness development and strategies</a:t>
            </a:r>
            <a:endParaRPr lang="en-IN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Inventory</a:t>
            </a:r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biomedical equipment consulting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ospital accreditation</a:t>
            </a:r>
            <a:endParaRPr lang="en-IN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uman resource management.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DAC27-ECAA-FCEB-F4A5-44F3985D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633" y="5394411"/>
            <a:ext cx="2143125" cy="400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6ABB0-3C21-1961-41A8-926AEC643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272" y="3429000"/>
            <a:ext cx="1729848" cy="1826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D3982-C626-540F-94E5-A742A90C9A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744" y="263649"/>
            <a:ext cx="1040429" cy="5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0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664DA-49F0-653A-7A27-273114B7CA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AA8FB28-2926-6B4E-7C4F-701ED5DC0A75}"/>
              </a:ext>
            </a:extLst>
          </p:cNvPr>
          <p:cNvSpPr txBox="1">
            <a:spLocks/>
          </p:cNvSpPr>
          <p:nvPr/>
        </p:nvSpPr>
        <p:spPr>
          <a:xfrm>
            <a:off x="1580662" y="2698428"/>
            <a:ext cx="85242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6000" spc="-15" dirty="0">
                <a:solidFill>
                  <a:schemeClr val="bg1"/>
                </a:solidFill>
                <a:latin typeface="Cambria"/>
                <a:cs typeface="Cambria"/>
              </a:rPr>
              <a:t>THANK  YOU</a:t>
            </a:r>
            <a:endParaRPr lang="en-IN" sz="6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190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6000E9-7268-AB84-241B-88EEDAA9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66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C1D78-638F-8B7E-3136-78E9053DBC58}"/>
              </a:ext>
            </a:extLst>
          </p:cNvPr>
          <p:cNvSpPr txBox="1"/>
          <p:nvPr/>
        </p:nvSpPr>
        <p:spPr>
          <a:xfrm>
            <a:off x="379828" y="402212"/>
            <a:ext cx="499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ABOUT PROJECT : HEALTHUNO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2BA89-A371-B1F1-3D4D-8BD8F0CBDB8E}"/>
              </a:ext>
            </a:extLst>
          </p:cNvPr>
          <p:cNvSpPr txBox="1"/>
          <p:nvPr/>
        </p:nvSpPr>
        <p:spPr>
          <a:xfrm>
            <a:off x="253219" y="1472476"/>
            <a:ext cx="7976381" cy="485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71500" algn="l"/>
              </a:tabLst>
            </a:pPr>
            <a:r>
              <a:rPr lang="en-IN" sz="2000" b="1" i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Founder &amp; Director of </a:t>
            </a:r>
            <a:r>
              <a:rPr lang="en-IN" sz="2000" b="1" i="1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HealthUno</a:t>
            </a:r>
            <a:r>
              <a:rPr lang="en-IN" sz="2000" b="1" i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Mr. </a:t>
            </a:r>
            <a:r>
              <a:rPr lang="en-IN" sz="2000" b="1" i="1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Saamy</a:t>
            </a:r>
            <a:r>
              <a:rPr lang="en-IN" sz="2000" b="1" i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b="1" i="1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Samyla</a:t>
            </a:r>
            <a:r>
              <a:rPr lang="en-IN" sz="2000" b="1" i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71500" algn="l"/>
              </a:tabLst>
            </a:pPr>
            <a:endParaRPr lang="en-IN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Aims relaunching</a:t>
            </a:r>
            <a:r>
              <a:rPr lang="en-I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the healthcare application- </a:t>
            </a:r>
            <a:r>
              <a:rPr lang="en-IN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HealthUno</a:t>
            </a:r>
            <a:endParaRPr lang="en-IN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endParaRPr lang="en-IN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Therefore, the exercise of carrying-out a </a:t>
            </a:r>
            <a:r>
              <a:rPr lang="en-I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Market Feasibility Study </a:t>
            </a: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for the proposed project has been undertaken by </a:t>
            </a:r>
            <a:r>
              <a:rPr lang="en-IN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Hospaccx</a:t>
            </a: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 Healthcare Business Consulting </a:t>
            </a:r>
            <a:r>
              <a:rPr lang="en-IN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endParaRPr lang="en-IN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market feasibility study will provide </a:t>
            </a:r>
            <a:r>
              <a:rPr lang="en-I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valuable insights </a:t>
            </a: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into the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proposed project's potential 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71500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project will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enable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design of</a:t>
            </a:r>
            <a:r>
              <a:rPr lang="en-I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an application</a:t>
            </a:r>
            <a:r>
              <a:rPr lang="en-IN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BF1BEE-5040-E696-7F3C-1729401FDE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744" y="263649"/>
            <a:ext cx="1040429" cy="528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5CF9FA-85BD-EDB5-5A9D-CA3F8C8087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" t="-2644" r="49036" b="2644"/>
          <a:stretch/>
        </p:blipFill>
        <p:spPr>
          <a:xfrm>
            <a:off x="8792056" y="1668302"/>
            <a:ext cx="2794902" cy="46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7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D11F6-ADB5-7FF0-5EB9-E8950539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1732F-CD88-2B10-0993-F821CD37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415"/>
            <a:ext cx="7516383" cy="249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891C7D-C52D-4BD0-7B15-579CB29B6CDA}"/>
              </a:ext>
            </a:extLst>
          </p:cNvPr>
          <p:cNvSpPr txBox="1"/>
          <p:nvPr/>
        </p:nvSpPr>
        <p:spPr>
          <a:xfrm>
            <a:off x="419725" y="402184"/>
            <a:ext cx="6198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SERVICES PROVIDED BY HEALTHUNO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C90E2-E45B-EB45-608C-C2485BE9D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9" y="2089171"/>
            <a:ext cx="2840742" cy="975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9EDE4-EE79-0496-48F0-29D168DFC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85" y="2089171"/>
            <a:ext cx="2840742" cy="975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06AD5-E0FE-1374-4C83-1E70B83C3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53" y="2089171"/>
            <a:ext cx="2840742" cy="975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600F4-8B91-5356-3001-35C226BD7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9" y="3688538"/>
            <a:ext cx="2840742" cy="975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ED120-E266-E2DF-DD04-B6C83B36D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85" y="3688538"/>
            <a:ext cx="2840742" cy="975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27B794-5993-0BEF-F7CA-438AC9BAD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53" y="3688538"/>
            <a:ext cx="2840742" cy="975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A3D56-836C-D637-56CA-37C199781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9" y="5325734"/>
            <a:ext cx="2840742" cy="975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149B8E-3C9E-E81D-F2B4-AFAC85706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85" y="5325734"/>
            <a:ext cx="2840742" cy="975362"/>
          </a:xfrm>
          <a:prstGeom prst="rect">
            <a:avLst/>
          </a:prstGeom>
        </p:spPr>
      </p:pic>
      <p:pic>
        <p:nvPicPr>
          <p:cNvPr id="14" name="Picture 13" descr="Téléconsultation Vectoriels et illustrations libres de droits - iStock">
            <a:extLst>
              <a:ext uri="{FF2B5EF4-FFF2-40B4-BE49-F238E27FC236}">
                <a16:creationId xmlns:a16="http://schemas.microsoft.com/office/drawing/2014/main" id="{C3B459A7-8511-AF37-8D23-7D70021E2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9" y="2157714"/>
            <a:ext cx="838278" cy="8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e-pharmacy emoji">
            <a:extLst>
              <a:ext uri="{FF2B5EF4-FFF2-40B4-BE49-F238E27FC236}">
                <a16:creationId xmlns:a16="http://schemas.microsoft.com/office/drawing/2014/main" id="{9D593459-3522-4E83-AA66-2FE5336A6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79" y="2247153"/>
            <a:ext cx="570729" cy="60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F176DA-1E00-D8F6-692E-1F8E01DBC7D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92" y="2259575"/>
            <a:ext cx="950154" cy="63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Banner Health Blog | Emergency room, Urgent care, Urgent care near me">
            <a:extLst>
              <a:ext uri="{FF2B5EF4-FFF2-40B4-BE49-F238E27FC236}">
                <a16:creationId xmlns:a16="http://schemas.microsoft.com/office/drawing/2014/main" id="{7280CE89-ADD1-722B-EB95-8CF2F782F7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7BBE20"/>
              </a:clrFrom>
              <a:clrTo>
                <a:srgbClr val="7BBE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8" y="3921106"/>
            <a:ext cx="736880" cy="49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See related image detail">
            <a:extLst>
              <a:ext uri="{FF2B5EF4-FFF2-40B4-BE49-F238E27FC236}">
                <a16:creationId xmlns:a16="http://schemas.microsoft.com/office/drawing/2014/main" id="{5C462CA5-DDC4-C067-D18B-B5B007B29A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60" y="3714224"/>
            <a:ext cx="931216" cy="93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ealth Insurance Concept Health Care Info Graphics Elements In Flat ...">
            <a:extLst>
              <a:ext uri="{FF2B5EF4-FFF2-40B4-BE49-F238E27FC236}">
                <a16:creationId xmlns:a16="http://schemas.microsoft.com/office/drawing/2014/main" id="{A50A3DF4-16FD-7493-BDAC-45AA998CAE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8" y="3894400"/>
            <a:ext cx="543552" cy="54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72F567-139D-83CD-B9E3-E74057E4606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4" t="5528" r="20806" b="8003"/>
          <a:stretch/>
        </p:blipFill>
        <p:spPr bwMode="auto">
          <a:xfrm>
            <a:off x="1069996" y="5432624"/>
            <a:ext cx="684042" cy="7615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A804A0C-CAFD-5B29-F595-CAB763DE91CE}"/>
              </a:ext>
            </a:extLst>
          </p:cNvPr>
          <p:cNvGrpSpPr/>
          <p:nvPr/>
        </p:nvGrpSpPr>
        <p:grpSpPr>
          <a:xfrm>
            <a:off x="4495800" y="5550444"/>
            <a:ext cx="734158" cy="571230"/>
            <a:chOff x="6628888" y="4264004"/>
            <a:chExt cx="1133136" cy="88166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894C1D-A61E-9F4A-CC70-DE94EA9A3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8888" y="4424437"/>
              <a:ext cx="674757" cy="72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EB355C-B835-838E-1167-893602A9B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90" y="4264004"/>
              <a:ext cx="397334" cy="416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2AE5C9-9EF4-4FEB-FEF3-DE55E0A27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622" y="4491573"/>
              <a:ext cx="297212" cy="3144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A928C6-1B5D-7CAD-5932-433953669BD6}"/>
              </a:ext>
            </a:extLst>
          </p:cNvPr>
          <p:cNvSpPr txBox="1"/>
          <p:nvPr/>
        </p:nvSpPr>
        <p:spPr>
          <a:xfrm>
            <a:off x="1915130" y="2157714"/>
            <a:ext cx="2159128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lnSpc>
                <a:spcPct val="200000"/>
              </a:lnSpc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TELE-CONSULTATION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21DC7C-E837-17A6-6943-53BB40617E34}"/>
              </a:ext>
            </a:extLst>
          </p:cNvPr>
          <p:cNvSpPr txBox="1"/>
          <p:nvPr/>
        </p:nvSpPr>
        <p:spPr>
          <a:xfrm>
            <a:off x="5355841" y="2157714"/>
            <a:ext cx="1934580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lnSpc>
                <a:spcPct val="200000"/>
              </a:lnSpc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E-PHARMACY 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4BB187-238A-A75C-7887-6FA8FCFA0520}"/>
              </a:ext>
            </a:extLst>
          </p:cNvPr>
          <p:cNvSpPr txBox="1"/>
          <p:nvPr/>
        </p:nvSpPr>
        <p:spPr>
          <a:xfrm>
            <a:off x="9009429" y="2157713"/>
            <a:ext cx="2386597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HOME HEALTHCARE </a:t>
            </a:r>
          </a:p>
          <a:p>
            <a:pPr algn="l"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C81CB0-4F1B-EFD7-39E5-2760AC2AC7CD}"/>
              </a:ext>
            </a:extLst>
          </p:cNvPr>
          <p:cNvSpPr txBox="1"/>
          <p:nvPr/>
        </p:nvSpPr>
        <p:spPr>
          <a:xfrm>
            <a:off x="1915130" y="3721838"/>
            <a:ext cx="1934580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24/7 DOCTOR</a:t>
            </a:r>
          </a:p>
          <a:p>
            <a:pPr marL="228600" indent="-228600" algn="l"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AVAILABILITY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908B68-5A06-5477-A0AF-EDBFB9393534}"/>
              </a:ext>
            </a:extLst>
          </p:cNvPr>
          <p:cNvSpPr txBox="1"/>
          <p:nvPr/>
        </p:nvSpPr>
        <p:spPr>
          <a:xfrm>
            <a:off x="5355841" y="3721838"/>
            <a:ext cx="2175216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 TESTS &amp; </a:t>
            </a:r>
          </a:p>
          <a:p>
            <a:pPr marL="228600" indent="-228600" algn="l"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HEALTH CHECK-UPS 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9D0E43-F3FC-4F4E-9D5B-6DA3ACC08435}"/>
              </a:ext>
            </a:extLst>
          </p:cNvPr>
          <p:cNvSpPr txBox="1"/>
          <p:nvPr/>
        </p:nvSpPr>
        <p:spPr>
          <a:xfrm>
            <a:off x="9009430" y="3721837"/>
            <a:ext cx="2047592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INSURANCE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BOOKING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430F9-42A5-8C55-89BA-3AA4C1AE90A6}"/>
              </a:ext>
            </a:extLst>
          </p:cNvPr>
          <p:cNvSpPr txBox="1"/>
          <p:nvPr/>
        </p:nvSpPr>
        <p:spPr>
          <a:xfrm>
            <a:off x="1939495" y="5372751"/>
            <a:ext cx="193458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ONLINE HOSPITAL BOOKING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D83BDF-C397-A783-130F-B01E9B0B8D88}"/>
              </a:ext>
            </a:extLst>
          </p:cNvPr>
          <p:cNvSpPr txBox="1"/>
          <p:nvPr/>
        </p:nvSpPr>
        <p:spPr>
          <a:xfrm>
            <a:off x="5380206" y="5372751"/>
            <a:ext cx="2763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IN" sz="18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INTEGRATIVE </a:t>
            </a:r>
            <a:r>
              <a:rPr lang="en-IN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TREATMENT APPROACH </a:t>
            </a:r>
            <a:endParaRPr lang="en-IN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038D8-733E-2411-168D-0B913623677E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744" y="263649"/>
            <a:ext cx="1040429" cy="5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4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37623" y="266295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F473B-57F8-2AAD-4DE7-2A8C62AE8902}"/>
              </a:ext>
            </a:extLst>
          </p:cNvPr>
          <p:cNvSpPr txBox="1"/>
          <p:nvPr/>
        </p:nvSpPr>
        <p:spPr>
          <a:xfrm>
            <a:off x="337623" y="1289399"/>
            <a:ext cx="1093060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9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healthcare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industry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is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rapidly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evolving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with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advancement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in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technology.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900" spc="5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9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global</a:t>
            </a:r>
            <a:r>
              <a:rPr lang="en-US" sz="1900" b="1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healthcare</a:t>
            </a:r>
            <a:r>
              <a:rPr lang="en-US" sz="1900" b="1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information technology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(IT) market size was valued at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$380</a:t>
            </a:r>
            <a:r>
              <a:rPr lang="en-US" sz="1900" b="1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billion in 2022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, and is projected to reach $880</a:t>
            </a:r>
            <a:r>
              <a:rPr lang="en-US" sz="1900" spc="-2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billion by 2030.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9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The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Indian healthcare</a:t>
            </a:r>
            <a:r>
              <a:rPr lang="en-US" sz="1900" b="1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technology</a:t>
            </a:r>
            <a:r>
              <a:rPr lang="en-US" sz="1900" b="1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market</a:t>
            </a:r>
            <a:r>
              <a:rPr lang="en-US" sz="1900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is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$5 billion in 2023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and will grow</a:t>
            </a:r>
            <a:r>
              <a:rPr lang="en-US" sz="19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to $ 50 billion by 2030.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9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mHealth market </a:t>
            </a:r>
            <a:r>
              <a:rPr lang="en-US" sz="1900" dirty="0"/>
              <a:t>size in India is </a:t>
            </a:r>
            <a:r>
              <a:rPr lang="en-US" sz="1900" b="1" dirty="0"/>
              <a:t>US$146 million in 2023 </a:t>
            </a:r>
            <a:r>
              <a:rPr lang="en-US" sz="1900" dirty="0"/>
              <a:t>and is expected to show an annual growth rate (</a:t>
            </a:r>
            <a:r>
              <a:rPr lang="en-US" sz="1900" b="1" dirty="0"/>
              <a:t>CAGR</a:t>
            </a:r>
            <a:r>
              <a:rPr lang="en-US" sz="1900" dirty="0"/>
              <a:t> 2023-2027) of </a:t>
            </a:r>
            <a:r>
              <a:rPr lang="en-US" sz="1900" b="1" dirty="0"/>
              <a:t>17.07%.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9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900" dirty="0">
                <a:effectLst/>
                <a:ea typeface="Times New Roman" panose="02020603050405020304" pitchFamily="18" charset="0"/>
              </a:rPr>
              <a:t>According to PWC report (2022),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India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ranks 2</a:t>
            </a:r>
            <a:r>
              <a:rPr lang="en-US" sz="1900" b="1" baseline="30000" dirty="0">
                <a:effectLst/>
                <a:ea typeface="Times New Roman" panose="02020603050405020304" pitchFamily="18" charset="0"/>
              </a:rPr>
              <a:t>nd</a:t>
            </a:r>
            <a:r>
              <a:rPr lang="en-US" sz="19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among deve</a:t>
            </a:r>
            <a:r>
              <a:rPr lang="en-US" sz="1900" dirty="0">
                <a:ea typeface="Times New Roman" panose="02020603050405020304" pitchFamily="18" charset="0"/>
              </a:rPr>
              <a:t>loping countries studied on </a:t>
            </a:r>
            <a:r>
              <a:rPr lang="en-US" sz="1900" b="1" dirty="0">
                <a:ea typeface="Times New Roman" panose="02020603050405020304" pitchFamily="18" charset="0"/>
              </a:rPr>
              <a:t>adoption of mHealth</a:t>
            </a:r>
            <a:r>
              <a:rPr lang="en-US" sz="1900" dirty="0"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900" dirty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900" dirty="0"/>
              <a:t>The COVID-19 pandemic has further accelerated the growth of the healthcare technology application market in India. There’s been a </a:t>
            </a:r>
            <a:r>
              <a:rPr lang="en-US" sz="1900" b="1" dirty="0"/>
              <a:t>5x growth in online consultations post pandemic</a:t>
            </a:r>
            <a:r>
              <a:rPr lang="en-US" sz="19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9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900" dirty="0"/>
              <a:t>The pandemic has also highlighted the need for innovative healthcare solutions that can help bridge the gap between patients and healthcare providers, particularly in remote and underserved areas of India.</a:t>
            </a:r>
            <a:endParaRPr lang="en-IN" sz="1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59299B-F10D-B4DC-B75A-9F0FF8D92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4994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RATIONALE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36CCE403-8E4B-6A72-76EC-B017A875D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5" y="3617061"/>
            <a:ext cx="1212850" cy="9233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Proposed Business venture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31C53C40-2237-99BC-2E6A-C0F4E37C5F15}"/>
              </a:ext>
            </a:extLst>
          </p:cNvPr>
          <p:cNvGrpSpPr>
            <a:grpSpLocks/>
          </p:cNvGrpSpPr>
          <p:nvPr/>
        </p:nvGrpSpPr>
        <p:grpSpPr bwMode="auto">
          <a:xfrm>
            <a:off x="4150027" y="3057309"/>
            <a:ext cx="4256639" cy="2283300"/>
            <a:chOff x="5123" y="357"/>
            <a:chExt cx="4321" cy="3315"/>
          </a:xfrm>
        </p:grpSpPr>
        <p:sp>
          <p:nvSpPr>
            <p:cNvPr id="7" name="AutoShape 10">
              <a:extLst>
                <a:ext uri="{FF2B5EF4-FFF2-40B4-BE49-F238E27FC236}">
                  <a16:creationId xmlns:a16="http://schemas.microsoft.com/office/drawing/2014/main" id="{C81D1FDC-24F1-9682-FDA7-4654FAED1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" y="611"/>
              <a:ext cx="497" cy="2695"/>
            </a:xfrm>
            <a:custGeom>
              <a:avLst/>
              <a:gdLst>
                <a:gd name="T0" fmla="+- 0 7573 7395"/>
                <a:gd name="T1" fmla="*/ T0 w 497"/>
                <a:gd name="T2" fmla="+- 0 969 612"/>
                <a:gd name="T3" fmla="*/ 969 h 2695"/>
                <a:gd name="T4" fmla="+- 0 7891 7395"/>
                <a:gd name="T5" fmla="*/ T4 w 497"/>
                <a:gd name="T6" fmla="+- 0 969 612"/>
                <a:gd name="T7" fmla="*/ 969 h 2695"/>
                <a:gd name="T8" fmla="+- 0 7574 7395"/>
                <a:gd name="T9" fmla="*/ T8 w 497"/>
                <a:gd name="T10" fmla="+- 0 2903 612"/>
                <a:gd name="T11" fmla="*/ 2903 h 2695"/>
                <a:gd name="T12" fmla="+- 0 7892 7395"/>
                <a:gd name="T13" fmla="*/ T12 w 497"/>
                <a:gd name="T14" fmla="+- 0 2903 612"/>
                <a:gd name="T15" fmla="*/ 2903 h 2695"/>
                <a:gd name="T16" fmla="+- 0 7395 7395"/>
                <a:gd name="T17" fmla="*/ T16 w 497"/>
                <a:gd name="T18" fmla="+- 0 612 612"/>
                <a:gd name="T19" fmla="*/ 612 h 2695"/>
                <a:gd name="T20" fmla="+- 0 7558 7395"/>
                <a:gd name="T21" fmla="*/ T20 w 497"/>
                <a:gd name="T22" fmla="+- 0 612 612"/>
                <a:gd name="T23" fmla="*/ 612 h 2695"/>
                <a:gd name="T24" fmla="+- 0 7558 7395"/>
                <a:gd name="T25" fmla="*/ T24 w 497"/>
                <a:gd name="T26" fmla="+- 0 3307 612"/>
                <a:gd name="T27" fmla="*/ 3307 h 2695"/>
                <a:gd name="T28" fmla="+- 0 7466 7395"/>
                <a:gd name="T29" fmla="*/ T28 w 497"/>
                <a:gd name="T30" fmla="+- 0 3307 612"/>
                <a:gd name="T31" fmla="*/ 3307 h 2695"/>
                <a:gd name="T32" fmla="+- 0 7416 7395"/>
                <a:gd name="T33" fmla="*/ T32 w 497"/>
                <a:gd name="T34" fmla="+- 0 1496 612"/>
                <a:gd name="T35" fmla="*/ 1496 h 2695"/>
                <a:gd name="T36" fmla="+- 0 7567 7395"/>
                <a:gd name="T37" fmla="*/ T36 w 497"/>
                <a:gd name="T38" fmla="+- 0 1496 612"/>
                <a:gd name="T39" fmla="*/ 1496 h 2695"/>
                <a:gd name="T40" fmla="+- 0 7417 7395"/>
                <a:gd name="T41" fmla="*/ T40 w 497"/>
                <a:gd name="T42" fmla="+- 0 2351 612"/>
                <a:gd name="T43" fmla="*/ 2351 h 2695"/>
                <a:gd name="T44" fmla="+- 0 7568 7395"/>
                <a:gd name="T45" fmla="*/ T44 w 497"/>
                <a:gd name="T46" fmla="+- 0 2351 612"/>
                <a:gd name="T47" fmla="*/ 2351 h 26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97" h="2695">
                  <a:moveTo>
                    <a:pt x="178" y="357"/>
                  </a:moveTo>
                  <a:lnTo>
                    <a:pt x="496" y="357"/>
                  </a:lnTo>
                  <a:moveTo>
                    <a:pt x="179" y="2291"/>
                  </a:moveTo>
                  <a:lnTo>
                    <a:pt x="497" y="2291"/>
                  </a:lnTo>
                  <a:moveTo>
                    <a:pt x="0" y="0"/>
                  </a:moveTo>
                  <a:lnTo>
                    <a:pt x="163" y="0"/>
                  </a:lnTo>
                  <a:lnTo>
                    <a:pt x="163" y="2695"/>
                  </a:lnTo>
                  <a:lnTo>
                    <a:pt x="71" y="2695"/>
                  </a:lnTo>
                  <a:moveTo>
                    <a:pt x="21" y="884"/>
                  </a:moveTo>
                  <a:lnTo>
                    <a:pt x="172" y="884"/>
                  </a:lnTo>
                  <a:moveTo>
                    <a:pt x="22" y="1739"/>
                  </a:moveTo>
                  <a:lnTo>
                    <a:pt x="173" y="173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900"/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2A60E99C-ED21-FDFE-2AFC-9A9336534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" y="3153"/>
              <a:ext cx="2293" cy="5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rPr>
                <a:t>Financial feasibility</a:t>
              </a:r>
              <a:endPara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99ECC8CC-D8FC-9C0A-45E4-D065AD907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5" y="2468"/>
              <a:ext cx="1559" cy="1204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rPr>
                <a:t>No in one or more four areas</a:t>
              </a:r>
              <a:endPara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9AE54253-5B14-59CF-D568-45AF4F65F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" y="2115"/>
              <a:ext cx="2293" cy="9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900" dirty="0">
                  <a:cs typeface="Calibri" panose="020F0502020204030204" pitchFamily="34" charset="0"/>
                </a:rPr>
                <a:t>Organizational feasibility</a:t>
              </a:r>
              <a:endPara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D6FEF909-7B89-D9C1-3568-CC15537E5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" y="1261"/>
              <a:ext cx="2293" cy="5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rPr>
                <a:t>Industry feasibility</a:t>
              </a:r>
              <a:endParaRPr kumimoji="0" lang="en-US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C1610E88-B2D8-601E-E4CE-C04D07806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6" y="559"/>
              <a:ext cx="1523" cy="937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1275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rPr>
                <a:t>Yes in all four areas</a:t>
              </a:r>
              <a:endPara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D748E6E5-95EF-15F7-2E07-764C5A050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" y="357"/>
              <a:ext cx="2293" cy="5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rPr>
                <a:t>Services feasibility</a:t>
              </a:r>
              <a:endParaRPr kumimoji="0" lang="en-US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2059" name="image2.png">
            <a:extLst>
              <a:ext uri="{FF2B5EF4-FFF2-40B4-BE49-F238E27FC236}">
                <a16:creationId xmlns:a16="http://schemas.microsoft.com/office/drawing/2014/main" id="{04D026E0-B47F-2A63-1EEB-A42ACBB5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65" y="3375720"/>
            <a:ext cx="257078" cy="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F396C95C-6404-5852-29BC-005565065FD8}"/>
              </a:ext>
            </a:extLst>
          </p:cNvPr>
          <p:cNvGrpSpPr>
            <a:grpSpLocks/>
          </p:cNvGrpSpPr>
          <p:nvPr/>
        </p:nvGrpSpPr>
        <p:grpSpPr bwMode="auto">
          <a:xfrm>
            <a:off x="1805420" y="3173306"/>
            <a:ext cx="2283959" cy="1897950"/>
            <a:chOff x="2321" y="796"/>
            <a:chExt cx="2917" cy="299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8E61997-CE66-6058-721C-20BEBA5A5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796"/>
              <a:ext cx="2539" cy="2723"/>
            </a:xfrm>
            <a:custGeom>
              <a:avLst/>
              <a:gdLst>
                <a:gd name="T0" fmla="+- 0 3466 2393"/>
                <a:gd name="T1" fmla="*/ T0 w 2310"/>
                <a:gd name="T2" fmla="+- 0 1593 1591"/>
                <a:gd name="T3" fmla="*/ 1593 h 1908"/>
                <a:gd name="T4" fmla="+- 0 3305 2393"/>
                <a:gd name="T5" fmla="*/ T4 w 2310"/>
                <a:gd name="T6" fmla="+- 0 1612 1591"/>
                <a:gd name="T7" fmla="*/ 1612 h 1908"/>
                <a:gd name="T8" fmla="+- 0 3153 2393"/>
                <a:gd name="T9" fmla="*/ T8 w 2310"/>
                <a:gd name="T10" fmla="+- 0 1648 1591"/>
                <a:gd name="T11" fmla="*/ 1648 h 1908"/>
                <a:gd name="T12" fmla="+- 0 3010 2393"/>
                <a:gd name="T13" fmla="*/ T12 w 2310"/>
                <a:gd name="T14" fmla="+- 0 1700 1591"/>
                <a:gd name="T15" fmla="*/ 1700 h 1908"/>
                <a:gd name="T16" fmla="+- 0 2878 2393"/>
                <a:gd name="T17" fmla="*/ T16 w 2310"/>
                <a:gd name="T18" fmla="+- 0 1767 1591"/>
                <a:gd name="T19" fmla="*/ 1767 h 1908"/>
                <a:gd name="T20" fmla="+- 0 2759 2393"/>
                <a:gd name="T21" fmla="*/ T20 w 2310"/>
                <a:gd name="T22" fmla="+- 0 1848 1591"/>
                <a:gd name="T23" fmla="*/ 1848 h 1908"/>
                <a:gd name="T24" fmla="+- 0 2654 2393"/>
                <a:gd name="T25" fmla="*/ T24 w 2310"/>
                <a:gd name="T26" fmla="+- 0 1941 1591"/>
                <a:gd name="T27" fmla="*/ 1941 h 1908"/>
                <a:gd name="T28" fmla="+- 0 2564 2393"/>
                <a:gd name="T29" fmla="*/ T28 w 2310"/>
                <a:gd name="T30" fmla="+- 0 2045 1591"/>
                <a:gd name="T31" fmla="*/ 2045 h 1908"/>
                <a:gd name="T32" fmla="+- 0 2492 2393"/>
                <a:gd name="T33" fmla="*/ T32 w 2310"/>
                <a:gd name="T34" fmla="+- 0 2159 1591"/>
                <a:gd name="T35" fmla="*/ 2159 h 1908"/>
                <a:gd name="T36" fmla="+- 0 2438 2393"/>
                <a:gd name="T37" fmla="*/ T36 w 2310"/>
                <a:gd name="T38" fmla="+- 0 2281 1591"/>
                <a:gd name="T39" fmla="*/ 2281 h 1908"/>
                <a:gd name="T40" fmla="+- 0 2404 2393"/>
                <a:gd name="T41" fmla="*/ T40 w 2310"/>
                <a:gd name="T42" fmla="+- 0 2410 1591"/>
                <a:gd name="T43" fmla="*/ 2410 h 1908"/>
                <a:gd name="T44" fmla="+- 0 2393 2393"/>
                <a:gd name="T45" fmla="*/ T44 w 2310"/>
                <a:gd name="T46" fmla="+- 0 2545 1591"/>
                <a:gd name="T47" fmla="*/ 2545 h 1908"/>
                <a:gd name="T48" fmla="+- 0 2404 2393"/>
                <a:gd name="T49" fmla="*/ T48 w 2310"/>
                <a:gd name="T50" fmla="+- 0 2680 1591"/>
                <a:gd name="T51" fmla="*/ 2680 h 1908"/>
                <a:gd name="T52" fmla="+- 0 2438 2393"/>
                <a:gd name="T53" fmla="*/ T52 w 2310"/>
                <a:gd name="T54" fmla="+- 0 2809 1591"/>
                <a:gd name="T55" fmla="*/ 2809 h 1908"/>
                <a:gd name="T56" fmla="+- 0 2492 2393"/>
                <a:gd name="T57" fmla="*/ T56 w 2310"/>
                <a:gd name="T58" fmla="+- 0 2931 1591"/>
                <a:gd name="T59" fmla="*/ 2931 h 1908"/>
                <a:gd name="T60" fmla="+- 0 2564 2393"/>
                <a:gd name="T61" fmla="*/ T60 w 2310"/>
                <a:gd name="T62" fmla="+- 0 3045 1591"/>
                <a:gd name="T63" fmla="*/ 3045 h 1908"/>
                <a:gd name="T64" fmla="+- 0 2654 2393"/>
                <a:gd name="T65" fmla="*/ T64 w 2310"/>
                <a:gd name="T66" fmla="+- 0 3149 1591"/>
                <a:gd name="T67" fmla="*/ 3149 h 1908"/>
                <a:gd name="T68" fmla="+- 0 2759 2393"/>
                <a:gd name="T69" fmla="*/ T68 w 2310"/>
                <a:gd name="T70" fmla="+- 0 3242 1591"/>
                <a:gd name="T71" fmla="*/ 3242 h 1908"/>
                <a:gd name="T72" fmla="+- 0 2878 2393"/>
                <a:gd name="T73" fmla="*/ T72 w 2310"/>
                <a:gd name="T74" fmla="+- 0 3322 1591"/>
                <a:gd name="T75" fmla="*/ 3322 h 1908"/>
                <a:gd name="T76" fmla="+- 0 3010 2393"/>
                <a:gd name="T77" fmla="*/ T76 w 2310"/>
                <a:gd name="T78" fmla="+- 0 3389 1591"/>
                <a:gd name="T79" fmla="*/ 3389 h 1908"/>
                <a:gd name="T80" fmla="+- 0 3153 2393"/>
                <a:gd name="T81" fmla="*/ T80 w 2310"/>
                <a:gd name="T82" fmla="+- 0 3442 1591"/>
                <a:gd name="T83" fmla="*/ 3442 h 1908"/>
                <a:gd name="T84" fmla="+- 0 3305 2393"/>
                <a:gd name="T85" fmla="*/ T84 w 2310"/>
                <a:gd name="T86" fmla="+- 0 3478 1591"/>
                <a:gd name="T87" fmla="*/ 3478 h 1908"/>
                <a:gd name="T88" fmla="+- 0 3466 2393"/>
                <a:gd name="T89" fmla="*/ T88 w 2310"/>
                <a:gd name="T90" fmla="+- 0 3496 1591"/>
                <a:gd name="T91" fmla="*/ 3496 h 1908"/>
                <a:gd name="T92" fmla="+- 0 3630 2393"/>
                <a:gd name="T93" fmla="*/ T92 w 2310"/>
                <a:gd name="T94" fmla="+- 0 3496 1591"/>
                <a:gd name="T95" fmla="*/ 3496 h 1908"/>
                <a:gd name="T96" fmla="+- 0 3791 2393"/>
                <a:gd name="T97" fmla="*/ T96 w 2310"/>
                <a:gd name="T98" fmla="+- 0 3478 1591"/>
                <a:gd name="T99" fmla="*/ 3478 h 1908"/>
                <a:gd name="T100" fmla="+- 0 3943 2393"/>
                <a:gd name="T101" fmla="*/ T100 w 2310"/>
                <a:gd name="T102" fmla="+- 0 3442 1591"/>
                <a:gd name="T103" fmla="*/ 3442 h 1908"/>
                <a:gd name="T104" fmla="+- 0 4086 2393"/>
                <a:gd name="T105" fmla="*/ T104 w 2310"/>
                <a:gd name="T106" fmla="+- 0 3389 1591"/>
                <a:gd name="T107" fmla="*/ 3389 h 1908"/>
                <a:gd name="T108" fmla="+- 0 4218 2393"/>
                <a:gd name="T109" fmla="*/ T108 w 2310"/>
                <a:gd name="T110" fmla="+- 0 3322 1591"/>
                <a:gd name="T111" fmla="*/ 3322 h 1908"/>
                <a:gd name="T112" fmla="+- 0 4337 2393"/>
                <a:gd name="T113" fmla="*/ T112 w 2310"/>
                <a:gd name="T114" fmla="+- 0 3242 1591"/>
                <a:gd name="T115" fmla="*/ 3242 h 1908"/>
                <a:gd name="T116" fmla="+- 0 4442 2393"/>
                <a:gd name="T117" fmla="*/ T116 w 2310"/>
                <a:gd name="T118" fmla="+- 0 3149 1591"/>
                <a:gd name="T119" fmla="*/ 3149 h 1908"/>
                <a:gd name="T120" fmla="+- 0 4532 2393"/>
                <a:gd name="T121" fmla="*/ T120 w 2310"/>
                <a:gd name="T122" fmla="+- 0 3045 1591"/>
                <a:gd name="T123" fmla="*/ 3045 h 1908"/>
                <a:gd name="T124" fmla="+- 0 4604 2393"/>
                <a:gd name="T125" fmla="*/ T124 w 2310"/>
                <a:gd name="T126" fmla="+- 0 2931 1591"/>
                <a:gd name="T127" fmla="*/ 2931 h 1908"/>
                <a:gd name="T128" fmla="+- 0 4658 2393"/>
                <a:gd name="T129" fmla="*/ T128 w 2310"/>
                <a:gd name="T130" fmla="+- 0 2809 1591"/>
                <a:gd name="T131" fmla="*/ 2809 h 1908"/>
                <a:gd name="T132" fmla="+- 0 4692 2393"/>
                <a:gd name="T133" fmla="*/ T132 w 2310"/>
                <a:gd name="T134" fmla="+- 0 2680 1591"/>
                <a:gd name="T135" fmla="*/ 2680 h 1908"/>
                <a:gd name="T136" fmla="+- 0 4703 2393"/>
                <a:gd name="T137" fmla="*/ T136 w 2310"/>
                <a:gd name="T138" fmla="+- 0 2545 1591"/>
                <a:gd name="T139" fmla="*/ 2545 h 1908"/>
                <a:gd name="T140" fmla="+- 0 4692 2393"/>
                <a:gd name="T141" fmla="*/ T140 w 2310"/>
                <a:gd name="T142" fmla="+- 0 2410 1591"/>
                <a:gd name="T143" fmla="*/ 2410 h 1908"/>
                <a:gd name="T144" fmla="+- 0 4658 2393"/>
                <a:gd name="T145" fmla="*/ T144 w 2310"/>
                <a:gd name="T146" fmla="+- 0 2281 1591"/>
                <a:gd name="T147" fmla="*/ 2281 h 1908"/>
                <a:gd name="T148" fmla="+- 0 4604 2393"/>
                <a:gd name="T149" fmla="*/ T148 w 2310"/>
                <a:gd name="T150" fmla="+- 0 2159 1591"/>
                <a:gd name="T151" fmla="*/ 2159 h 1908"/>
                <a:gd name="T152" fmla="+- 0 4532 2393"/>
                <a:gd name="T153" fmla="*/ T152 w 2310"/>
                <a:gd name="T154" fmla="+- 0 2045 1591"/>
                <a:gd name="T155" fmla="*/ 2045 h 1908"/>
                <a:gd name="T156" fmla="+- 0 4442 2393"/>
                <a:gd name="T157" fmla="*/ T156 w 2310"/>
                <a:gd name="T158" fmla="+- 0 1941 1591"/>
                <a:gd name="T159" fmla="*/ 1941 h 1908"/>
                <a:gd name="T160" fmla="+- 0 4337 2393"/>
                <a:gd name="T161" fmla="*/ T160 w 2310"/>
                <a:gd name="T162" fmla="+- 0 1848 1591"/>
                <a:gd name="T163" fmla="*/ 1848 h 1908"/>
                <a:gd name="T164" fmla="+- 0 4218 2393"/>
                <a:gd name="T165" fmla="*/ T164 w 2310"/>
                <a:gd name="T166" fmla="+- 0 1767 1591"/>
                <a:gd name="T167" fmla="*/ 1767 h 1908"/>
                <a:gd name="T168" fmla="+- 0 4086 2393"/>
                <a:gd name="T169" fmla="*/ T168 w 2310"/>
                <a:gd name="T170" fmla="+- 0 1700 1591"/>
                <a:gd name="T171" fmla="*/ 1700 h 1908"/>
                <a:gd name="T172" fmla="+- 0 3943 2393"/>
                <a:gd name="T173" fmla="*/ T172 w 2310"/>
                <a:gd name="T174" fmla="+- 0 1648 1591"/>
                <a:gd name="T175" fmla="*/ 1648 h 1908"/>
                <a:gd name="T176" fmla="+- 0 3791 2393"/>
                <a:gd name="T177" fmla="*/ T176 w 2310"/>
                <a:gd name="T178" fmla="+- 0 1612 1591"/>
                <a:gd name="T179" fmla="*/ 1612 h 1908"/>
                <a:gd name="T180" fmla="+- 0 3630 2393"/>
                <a:gd name="T181" fmla="*/ T180 w 2310"/>
                <a:gd name="T182" fmla="+- 0 1593 1591"/>
                <a:gd name="T183" fmla="*/ 1593 h 19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2310" h="1908">
                  <a:moveTo>
                    <a:pt x="1155" y="0"/>
                  </a:moveTo>
                  <a:lnTo>
                    <a:pt x="1073" y="2"/>
                  </a:lnTo>
                  <a:lnTo>
                    <a:pt x="992" y="9"/>
                  </a:lnTo>
                  <a:lnTo>
                    <a:pt x="912" y="21"/>
                  </a:lnTo>
                  <a:lnTo>
                    <a:pt x="835" y="37"/>
                  </a:lnTo>
                  <a:lnTo>
                    <a:pt x="760" y="57"/>
                  </a:lnTo>
                  <a:lnTo>
                    <a:pt x="688" y="81"/>
                  </a:lnTo>
                  <a:lnTo>
                    <a:pt x="617" y="109"/>
                  </a:lnTo>
                  <a:lnTo>
                    <a:pt x="550" y="141"/>
                  </a:lnTo>
                  <a:lnTo>
                    <a:pt x="485" y="176"/>
                  </a:lnTo>
                  <a:lnTo>
                    <a:pt x="424" y="215"/>
                  </a:lnTo>
                  <a:lnTo>
                    <a:pt x="366" y="257"/>
                  </a:lnTo>
                  <a:lnTo>
                    <a:pt x="312" y="302"/>
                  </a:lnTo>
                  <a:lnTo>
                    <a:pt x="261" y="350"/>
                  </a:lnTo>
                  <a:lnTo>
                    <a:pt x="214" y="401"/>
                  </a:lnTo>
                  <a:lnTo>
                    <a:pt x="171" y="454"/>
                  </a:lnTo>
                  <a:lnTo>
                    <a:pt x="133" y="510"/>
                  </a:lnTo>
                  <a:lnTo>
                    <a:pt x="99" y="568"/>
                  </a:lnTo>
                  <a:lnTo>
                    <a:pt x="69" y="628"/>
                  </a:lnTo>
                  <a:lnTo>
                    <a:pt x="45" y="690"/>
                  </a:lnTo>
                  <a:lnTo>
                    <a:pt x="26" y="754"/>
                  </a:lnTo>
                  <a:lnTo>
                    <a:pt x="11" y="819"/>
                  </a:lnTo>
                  <a:lnTo>
                    <a:pt x="3" y="886"/>
                  </a:lnTo>
                  <a:lnTo>
                    <a:pt x="0" y="954"/>
                  </a:lnTo>
                  <a:lnTo>
                    <a:pt x="3" y="1022"/>
                  </a:lnTo>
                  <a:lnTo>
                    <a:pt x="11" y="1089"/>
                  </a:lnTo>
                  <a:lnTo>
                    <a:pt x="26" y="1154"/>
                  </a:lnTo>
                  <a:lnTo>
                    <a:pt x="45" y="1218"/>
                  </a:lnTo>
                  <a:lnTo>
                    <a:pt x="69" y="1280"/>
                  </a:lnTo>
                  <a:lnTo>
                    <a:pt x="99" y="1340"/>
                  </a:lnTo>
                  <a:lnTo>
                    <a:pt x="133" y="1398"/>
                  </a:lnTo>
                  <a:lnTo>
                    <a:pt x="171" y="1454"/>
                  </a:lnTo>
                  <a:lnTo>
                    <a:pt x="214" y="1507"/>
                  </a:lnTo>
                  <a:lnTo>
                    <a:pt x="261" y="1558"/>
                  </a:lnTo>
                  <a:lnTo>
                    <a:pt x="312" y="1606"/>
                  </a:lnTo>
                  <a:lnTo>
                    <a:pt x="366" y="1651"/>
                  </a:lnTo>
                  <a:lnTo>
                    <a:pt x="424" y="1693"/>
                  </a:lnTo>
                  <a:lnTo>
                    <a:pt x="485" y="1731"/>
                  </a:lnTo>
                  <a:lnTo>
                    <a:pt x="550" y="1767"/>
                  </a:lnTo>
                  <a:lnTo>
                    <a:pt x="617" y="1798"/>
                  </a:lnTo>
                  <a:lnTo>
                    <a:pt x="688" y="1826"/>
                  </a:lnTo>
                  <a:lnTo>
                    <a:pt x="760" y="1851"/>
                  </a:lnTo>
                  <a:lnTo>
                    <a:pt x="835" y="1871"/>
                  </a:lnTo>
                  <a:lnTo>
                    <a:pt x="912" y="1887"/>
                  </a:lnTo>
                  <a:lnTo>
                    <a:pt x="992" y="1898"/>
                  </a:lnTo>
                  <a:lnTo>
                    <a:pt x="1073" y="1905"/>
                  </a:lnTo>
                  <a:lnTo>
                    <a:pt x="1155" y="1908"/>
                  </a:lnTo>
                  <a:lnTo>
                    <a:pt x="1237" y="1905"/>
                  </a:lnTo>
                  <a:lnTo>
                    <a:pt x="1318" y="1898"/>
                  </a:lnTo>
                  <a:lnTo>
                    <a:pt x="1398" y="1887"/>
                  </a:lnTo>
                  <a:lnTo>
                    <a:pt x="1475" y="1871"/>
                  </a:lnTo>
                  <a:lnTo>
                    <a:pt x="1550" y="1851"/>
                  </a:lnTo>
                  <a:lnTo>
                    <a:pt x="1622" y="1826"/>
                  </a:lnTo>
                  <a:lnTo>
                    <a:pt x="1693" y="1798"/>
                  </a:lnTo>
                  <a:lnTo>
                    <a:pt x="1760" y="1767"/>
                  </a:lnTo>
                  <a:lnTo>
                    <a:pt x="1825" y="1731"/>
                  </a:lnTo>
                  <a:lnTo>
                    <a:pt x="1886" y="1693"/>
                  </a:lnTo>
                  <a:lnTo>
                    <a:pt x="1944" y="1651"/>
                  </a:lnTo>
                  <a:lnTo>
                    <a:pt x="1998" y="1606"/>
                  </a:lnTo>
                  <a:lnTo>
                    <a:pt x="2049" y="1558"/>
                  </a:lnTo>
                  <a:lnTo>
                    <a:pt x="2096" y="1507"/>
                  </a:lnTo>
                  <a:lnTo>
                    <a:pt x="2139" y="1454"/>
                  </a:lnTo>
                  <a:lnTo>
                    <a:pt x="2177" y="1398"/>
                  </a:lnTo>
                  <a:lnTo>
                    <a:pt x="2211" y="1340"/>
                  </a:lnTo>
                  <a:lnTo>
                    <a:pt x="2241" y="1280"/>
                  </a:lnTo>
                  <a:lnTo>
                    <a:pt x="2265" y="1218"/>
                  </a:lnTo>
                  <a:lnTo>
                    <a:pt x="2284" y="1154"/>
                  </a:lnTo>
                  <a:lnTo>
                    <a:pt x="2299" y="1089"/>
                  </a:lnTo>
                  <a:lnTo>
                    <a:pt x="2307" y="1022"/>
                  </a:lnTo>
                  <a:lnTo>
                    <a:pt x="2310" y="954"/>
                  </a:lnTo>
                  <a:lnTo>
                    <a:pt x="2307" y="886"/>
                  </a:lnTo>
                  <a:lnTo>
                    <a:pt x="2299" y="819"/>
                  </a:lnTo>
                  <a:lnTo>
                    <a:pt x="2284" y="754"/>
                  </a:lnTo>
                  <a:lnTo>
                    <a:pt x="2265" y="690"/>
                  </a:lnTo>
                  <a:lnTo>
                    <a:pt x="2241" y="628"/>
                  </a:lnTo>
                  <a:lnTo>
                    <a:pt x="2211" y="568"/>
                  </a:lnTo>
                  <a:lnTo>
                    <a:pt x="2177" y="510"/>
                  </a:lnTo>
                  <a:lnTo>
                    <a:pt x="2139" y="454"/>
                  </a:lnTo>
                  <a:lnTo>
                    <a:pt x="2096" y="401"/>
                  </a:lnTo>
                  <a:lnTo>
                    <a:pt x="2049" y="350"/>
                  </a:lnTo>
                  <a:lnTo>
                    <a:pt x="1998" y="302"/>
                  </a:lnTo>
                  <a:lnTo>
                    <a:pt x="1944" y="257"/>
                  </a:lnTo>
                  <a:lnTo>
                    <a:pt x="1886" y="215"/>
                  </a:lnTo>
                  <a:lnTo>
                    <a:pt x="1825" y="176"/>
                  </a:lnTo>
                  <a:lnTo>
                    <a:pt x="1760" y="141"/>
                  </a:lnTo>
                  <a:lnTo>
                    <a:pt x="1693" y="109"/>
                  </a:lnTo>
                  <a:lnTo>
                    <a:pt x="1622" y="81"/>
                  </a:lnTo>
                  <a:lnTo>
                    <a:pt x="1550" y="57"/>
                  </a:lnTo>
                  <a:lnTo>
                    <a:pt x="1475" y="37"/>
                  </a:lnTo>
                  <a:lnTo>
                    <a:pt x="1398" y="21"/>
                  </a:lnTo>
                  <a:lnTo>
                    <a:pt x="1318" y="9"/>
                  </a:lnTo>
                  <a:lnTo>
                    <a:pt x="1237" y="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900" dirty="0"/>
            </a:p>
          </p:txBody>
        </p:sp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721BD64B-2D62-CCB4-CA45-6FB37CC08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084"/>
              <a:ext cx="335" cy="2702"/>
            </a:xfrm>
            <a:custGeom>
              <a:avLst/>
              <a:gdLst>
                <a:gd name="T0" fmla="+- 0 4804 4704"/>
                <a:gd name="T1" fmla="*/ T0 w 425"/>
                <a:gd name="T2" fmla="+- 0 1238 1238"/>
                <a:gd name="T3" fmla="*/ 1238 h 2702"/>
                <a:gd name="T4" fmla="+- 0 4804 4704"/>
                <a:gd name="T5" fmla="*/ T4 w 425"/>
                <a:gd name="T6" fmla="+- 0 3933 1238"/>
                <a:gd name="T7" fmla="*/ 3933 h 2702"/>
                <a:gd name="T8" fmla="+- 0 4805 4704"/>
                <a:gd name="T9" fmla="*/ T8 w 425"/>
                <a:gd name="T10" fmla="+- 0 1239 1238"/>
                <a:gd name="T11" fmla="*/ 1239 h 2702"/>
                <a:gd name="T12" fmla="+- 0 5123 4704"/>
                <a:gd name="T13" fmla="*/ T12 w 425"/>
                <a:gd name="T14" fmla="+- 0 1239 1238"/>
                <a:gd name="T15" fmla="*/ 1239 h 2702"/>
                <a:gd name="T16" fmla="+- 0 4810 4704"/>
                <a:gd name="T17" fmla="*/ T16 w 425"/>
                <a:gd name="T18" fmla="+- 0 3939 1238"/>
                <a:gd name="T19" fmla="*/ 3939 h 2702"/>
                <a:gd name="T20" fmla="+- 0 5128 4704"/>
                <a:gd name="T21" fmla="*/ T20 w 425"/>
                <a:gd name="T22" fmla="+- 0 3939 1238"/>
                <a:gd name="T23" fmla="*/ 3939 h 2702"/>
                <a:gd name="T24" fmla="+- 0 4811 4704"/>
                <a:gd name="T25" fmla="*/ T24 w 425"/>
                <a:gd name="T26" fmla="+- 0 2953 1238"/>
                <a:gd name="T27" fmla="*/ 2953 h 2702"/>
                <a:gd name="T28" fmla="+- 0 5129 4704"/>
                <a:gd name="T29" fmla="*/ T28 w 425"/>
                <a:gd name="T30" fmla="+- 0 2953 1238"/>
                <a:gd name="T31" fmla="*/ 2953 h 2702"/>
                <a:gd name="T32" fmla="+- 0 4809 4704"/>
                <a:gd name="T33" fmla="*/ T32 w 425"/>
                <a:gd name="T34" fmla="+- 0 2181 1238"/>
                <a:gd name="T35" fmla="*/ 2181 h 2702"/>
                <a:gd name="T36" fmla="+- 0 5127 4704"/>
                <a:gd name="T37" fmla="*/ T36 w 425"/>
                <a:gd name="T38" fmla="+- 0 2181 1238"/>
                <a:gd name="T39" fmla="*/ 2181 h 2702"/>
                <a:gd name="T40" fmla="+- 0 4704 4704"/>
                <a:gd name="T41" fmla="*/ T40 w 425"/>
                <a:gd name="T42" fmla="+- 0 2531 1238"/>
                <a:gd name="T43" fmla="*/ 2531 h 2702"/>
                <a:gd name="T44" fmla="+- 0 4805 4704"/>
                <a:gd name="T45" fmla="*/ T44 w 425"/>
                <a:gd name="T46" fmla="+- 0 2531 1238"/>
                <a:gd name="T47" fmla="*/ 2531 h 27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25" h="2702">
                  <a:moveTo>
                    <a:pt x="100" y="0"/>
                  </a:moveTo>
                  <a:lnTo>
                    <a:pt x="100" y="2695"/>
                  </a:lnTo>
                  <a:moveTo>
                    <a:pt x="101" y="1"/>
                  </a:moveTo>
                  <a:lnTo>
                    <a:pt x="419" y="1"/>
                  </a:lnTo>
                  <a:moveTo>
                    <a:pt x="106" y="2701"/>
                  </a:moveTo>
                  <a:lnTo>
                    <a:pt x="424" y="2701"/>
                  </a:lnTo>
                  <a:moveTo>
                    <a:pt x="107" y="1715"/>
                  </a:moveTo>
                  <a:lnTo>
                    <a:pt x="425" y="1715"/>
                  </a:lnTo>
                  <a:moveTo>
                    <a:pt x="105" y="943"/>
                  </a:moveTo>
                  <a:lnTo>
                    <a:pt x="423" y="943"/>
                  </a:lnTo>
                  <a:moveTo>
                    <a:pt x="0" y="1293"/>
                  </a:moveTo>
                  <a:lnTo>
                    <a:pt x="101" y="12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900" dirty="0"/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CA796737-FE30-4F70-BC25-E833CD6FB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6" y="1469"/>
              <a:ext cx="2128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rPr>
                <a:t>To move forward with business idea depends on</a:t>
              </a:r>
              <a:endPara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2060" name="Picture 12">
            <a:extLst>
              <a:ext uri="{FF2B5EF4-FFF2-40B4-BE49-F238E27FC236}">
                <a16:creationId xmlns:a16="http://schemas.microsoft.com/office/drawing/2014/main" id="{ABC91B71-5F28-F25B-6612-F8EE3D51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46" y="3963014"/>
            <a:ext cx="393840" cy="14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70C59E42-DAD3-3ED1-2153-D4C154D0E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3" y="1517391"/>
            <a:ext cx="1093929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900" dirty="0"/>
              <a:t>The study was conducted with the intent to understand the market of mHealth application usage in India.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900" dirty="0"/>
              <a:t>A feasibility study is essential to assess any new health services business venture. Therefore, the study will ultimately help to understand the market growth for the proposed application.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5A348006-E60C-D041-98E8-F75ABC3C7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164" y="3141812"/>
            <a:ext cx="2054763" cy="638175"/>
          </a:xfrm>
          <a:prstGeom prst="rect">
            <a:avLst/>
          </a:prstGeom>
          <a:solidFill>
            <a:srgbClr val="6F9BBC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Proceed With Planning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7C7A0639-6982-5A84-DEF8-6CC5D303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680" y="4388606"/>
            <a:ext cx="2054763" cy="638175"/>
          </a:xfrm>
          <a:prstGeom prst="rect">
            <a:avLst/>
          </a:prstGeom>
          <a:solidFill>
            <a:srgbClr val="6F9BBC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Drop or rethink the business plan</a:t>
            </a:r>
          </a:p>
        </p:txBody>
      </p:sp>
      <p:pic>
        <p:nvPicPr>
          <p:cNvPr id="26" name="image2.png">
            <a:extLst>
              <a:ext uri="{FF2B5EF4-FFF2-40B4-BE49-F238E27FC236}">
                <a16:creationId xmlns:a16="http://schemas.microsoft.com/office/drawing/2014/main" id="{75A06F04-F579-A484-5FE8-3BB1AA95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14" y="4661680"/>
            <a:ext cx="257078" cy="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6E278A-147D-6D1B-E248-FE8E356EF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09" y="64871"/>
            <a:ext cx="940769" cy="4777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E6A000-3479-4E2C-C2BF-1689E5000C1D}"/>
              </a:ext>
            </a:extLst>
          </p:cNvPr>
          <p:cNvSpPr txBox="1"/>
          <p:nvPr/>
        </p:nvSpPr>
        <p:spPr>
          <a:xfrm>
            <a:off x="168812" y="6408068"/>
            <a:ext cx="496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i="1" dirty="0"/>
              <a:t>Source: University of Oregon </a:t>
            </a:r>
          </a:p>
        </p:txBody>
      </p:sp>
    </p:spTree>
    <p:extLst>
      <p:ext uri="{BB962C8B-B14F-4D97-AF65-F5344CB8AC3E}">
        <p14:creationId xmlns:p14="http://schemas.microsoft.com/office/powerpoint/2010/main" val="362179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71903-B91E-6D01-12B1-D59D96E9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00"/>
            <a:ext cx="7516383" cy="249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75421-EF5E-1B4B-0F21-715CC005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/>
          <a:stretch/>
        </p:blipFill>
        <p:spPr>
          <a:xfrm>
            <a:off x="11591778" y="0"/>
            <a:ext cx="6002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6E375-F064-4BB3-986D-8E7418A3A36F}"/>
              </a:ext>
            </a:extLst>
          </p:cNvPr>
          <p:cNvSpPr txBox="1"/>
          <p:nvPr/>
        </p:nvSpPr>
        <p:spPr>
          <a:xfrm>
            <a:off x="351693" y="303738"/>
            <a:ext cx="64711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/>
              <a:t>RESEARCH QUESTION, AIM &amp; OBJECTIVE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AA6D9-9E54-CC90-835D-83F8370621B3}"/>
              </a:ext>
            </a:extLst>
          </p:cNvPr>
          <p:cNvSpPr txBox="1"/>
          <p:nvPr/>
        </p:nvSpPr>
        <p:spPr>
          <a:xfrm>
            <a:off x="351693" y="1601991"/>
            <a:ext cx="10846190" cy="475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1765">
              <a:spcBef>
                <a:spcPts val="340"/>
              </a:spcBef>
            </a:pPr>
            <a:r>
              <a:rPr lang="en-US" b="1" kern="0" dirty="0">
                <a:effectLst/>
                <a:ea typeface="Times New Roman" panose="02020603050405020304" pitchFamily="18" charset="0"/>
              </a:rPr>
              <a:t>RESEARCH</a:t>
            </a:r>
            <a:r>
              <a:rPr lang="en-US" b="1" kern="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kern="0" dirty="0">
                <a:effectLst/>
                <a:ea typeface="Times New Roman" panose="02020603050405020304" pitchFamily="18" charset="0"/>
              </a:rPr>
              <a:t>QUESTION</a:t>
            </a:r>
            <a:endParaRPr lang="en-IN" b="1" kern="0" dirty="0">
              <a:effectLst/>
              <a:ea typeface="Times New Roman" panose="02020603050405020304" pitchFamily="18" charset="0"/>
            </a:endParaRPr>
          </a:p>
          <a:p>
            <a:pPr marL="151765" marR="257175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current state of the mHealth application market in India and</a:t>
            </a:r>
            <a:r>
              <a:rPr lang="en-US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what are the attitudes and opinions  of residents in six metropolitan cities (Kolkata, Mumbai, Bangalore, Hyderabad, Delhi &amp; Chennai) of India towards the services provided by the</a:t>
            </a:r>
            <a:r>
              <a:rPr lang="en-US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applications?</a:t>
            </a:r>
            <a:endParaRPr lang="en-IN" dirty="0">
              <a:effectLst/>
              <a:ea typeface="Times New Roman" panose="02020603050405020304" pitchFamily="18" charset="0"/>
            </a:endParaRPr>
          </a:p>
          <a:p>
            <a:pPr marL="151765">
              <a:spcBef>
                <a:spcPts val="800"/>
              </a:spcBef>
            </a:pPr>
            <a:r>
              <a:rPr lang="en-US" b="1" kern="0" dirty="0">
                <a:effectLst/>
                <a:ea typeface="Times New Roman" panose="02020603050405020304" pitchFamily="18" charset="0"/>
              </a:rPr>
              <a:t>AIM</a:t>
            </a:r>
            <a:endParaRPr lang="en-IN" b="1" kern="0" dirty="0">
              <a:effectLst/>
              <a:ea typeface="Times New Roman" panose="02020603050405020304" pitchFamily="18" charset="0"/>
            </a:endParaRPr>
          </a:p>
          <a:p>
            <a:pPr marL="151765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To assess the feasibility of launching the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HealthUno</a:t>
            </a:r>
            <a:r>
              <a:rPr lang="en-US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application in India, and to provide the insights into the opportunities for the business venture.</a:t>
            </a:r>
          </a:p>
          <a:p>
            <a:pPr marL="151765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</a:pPr>
            <a:r>
              <a:rPr lang="en-US" b="1" kern="0" dirty="0">
                <a:effectLst/>
                <a:ea typeface="Times New Roman" panose="02020603050405020304" pitchFamily="18" charset="0"/>
              </a:rPr>
              <a:t>OBJECTIVE</a:t>
            </a:r>
            <a:endParaRPr lang="en-IN" b="1" kern="0" dirty="0">
              <a:effectLst/>
              <a:ea typeface="Times New Roman" panose="02020603050405020304" pitchFamily="18" charset="0"/>
            </a:endParaRPr>
          </a:p>
          <a:p>
            <a:pPr marL="151765">
              <a:spcBef>
                <a:spcPts val="910"/>
              </a:spcBef>
              <a:spcAft>
                <a:spcPts val="0"/>
              </a:spcAft>
            </a:pPr>
            <a:r>
              <a:rPr lang="en-US" b="1" dirty="0">
                <a:solidFill>
                  <a:srgbClr val="577B95"/>
                </a:solidFill>
                <a:effectLst/>
                <a:ea typeface="Times New Roman" panose="02020603050405020304" pitchFamily="18" charset="0"/>
              </a:rPr>
              <a:t>Primary</a:t>
            </a:r>
            <a:r>
              <a:rPr lang="en-US" b="1" spc="-10" dirty="0">
                <a:solidFill>
                  <a:srgbClr val="577B9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577B95"/>
                </a:solidFill>
                <a:effectLst/>
                <a:ea typeface="Times New Roman" panose="02020603050405020304" pitchFamily="18" charset="0"/>
              </a:rPr>
              <a:t>Objective</a:t>
            </a:r>
            <a:endParaRPr lang="en-IN" dirty="0">
              <a:solidFill>
                <a:srgbClr val="577B95"/>
              </a:solidFill>
              <a:effectLst/>
              <a:ea typeface="Times New Roman" panose="02020603050405020304" pitchFamily="18" charset="0"/>
            </a:endParaRPr>
          </a:p>
          <a:p>
            <a:pPr marL="285750" marR="465455" lvl="0" indent="-285750">
              <a:lnSpc>
                <a:spcPct val="107000"/>
              </a:lnSpc>
              <a:spcBef>
                <a:spcPts val="91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380365" algn="l"/>
                <a:tab pos="3810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To understand the mHealth application usage and opinion on services provided by the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HealthUno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spc="-28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among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six metropolitan cities of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India.</a:t>
            </a:r>
            <a:endParaRPr lang="en-IN" dirty="0">
              <a:effectLst/>
              <a:ea typeface="Times New Roman" panose="02020603050405020304" pitchFamily="18" charset="0"/>
            </a:endParaRPr>
          </a:p>
          <a:p>
            <a:pPr marL="151765">
              <a:spcBef>
                <a:spcPts val="795"/>
              </a:spcBef>
            </a:pPr>
            <a:r>
              <a:rPr lang="en-US" b="1" kern="0" dirty="0">
                <a:solidFill>
                  <a:srgbClr val="577B95"/>
                </a:solidFill>
                <a:effectLst/>
                <a:ea typeface="Times New Roman" panose="02020603050405020304" pitchFamily="18" charset="0"/>
              </a:rPr>
              <a:t>Secondary</a:t>
            </a:r>
            <a:r>
              <a:rPr lang="en-US" b="1" kern="0" spc="-10" dirty="0">
                <a:solidFill>
                  <a:srgbClr val="577B95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577B95"/>
                </a:solidFill>
                <a:effectLst/>
                <a:ea typeface="Times New Roman" panose="02020603050405020304" pitchFamily="18" charset="0"/>
              </a:rPr>
              <a:t>Objective</a:t>
            </a:r>
            <a:endParaRPr lang="en-IN" b="1" kern="0" dirty="0">
              <a:solidFill>
                <a:srgbClr val="577B95"/>
              </a:solidFill>
              <a:effectLst/>
              <a:ea typeface="Times New Roman" panose="02020603050405020304" pitchFamily="18" charset="0"/>
            </a:endParaRPr>
          </a:p>
          <a:p>
            <a:pPr marL="342900" marR="257175" lvl="0" indent="-34290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q"/>
              <a:tabLst>
                <a:tab pos="380365" algn="l"/>
                <a:tab pos="3810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To analyze the competitive landscape and licenses required.</a:t>
            </a:r>
            <a:endParaRPr lang="en-IN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5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25088</TotalTime>
  <Words>3108</Words>
  <Application>Microsoft Office PowerPoint</Application>
  <PresentationFormat>Widescreen</PresentationFormat>
  <Paragraphs>566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Söhne</vt:lpstr>
      <vt:lpstr>Symbol</vt:lpstr>
      <vt:lpstr>Times New Roman</vt:lpstr>
      <vt:lpstr>Wingdings</vt:lpstr>
      <vt:lpstr>Office Theme</vt:lpstr>
      <vt:lpstr>PowerPoint Presentation</vt:lpstr>
      <vt:lpstr>Screenshot of Approval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Ambhi</dc:creator>
  <cp:lastModifiedBy>Ambhi</cp:lastModifiedBy>
  <cp:revision>42</cp:revision>
  <dcterms:created xsi:type="dcterms:W3CDTF">2023-04-30T09:04:16Z</dcterms:created>
  <dcterms:modified xsi:type="dcterms:W3CDTF">2023-07-24T10:20:34Z</dcterms:modified>
</cp:coreProperties>
</file>