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60" r:id="rId5"/>
    <p:sldId id="259" r:id="rId6"/>
    <p:sldId id="261" r:id="rId7"/>
    <p:sldId id="279" r:id="rId8"/>
    <p:sldId id="280" r:id="rId9"/>
    <p:sldId id="281" r:id="rId10"/>
    <p:sldId id="282" r:id="rId11"/>
    <p:sldId id="267" r:id="rId12"/>
    <p:sldId id="278" r:id="rId13"/>
    <p:sldId id="27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3C202-0EDC-241E-E775-C97783C6A0FE}" v="871" dt="2023-06-13T18:47:41.956"/>
    <p1510:client id="{12317B72-DD34-420E-9A32-DA66F045713D}" v="3" dt="2023-06-13T12:34:37.665"/>
    <p1510:client id="{2E6AA9C2-C547-978E-FEA7-1C1F550A0C15}" v="1" dt="2023-06-14T10:19:06.925"/>
    <p1510:client id="{48A9AD5A-7CE0-F29B-167D-596447669E49}" v="241" dt="2023-06-13T13:09:53.107"/>
    <p1510:client id="{CFD4DCEB-22E3-78E6-E373-982D39BD2183}" v="411" dt="2023-06-14T12:38:51.887"/>
    <p1510:client id="{DC8CF1FB-73E8-C476-DB0D-E55D459F69F6}" v="20" dt="2023-06-13T18:51:32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934F1-3D3A-405F-89FE-6DA0FC0400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922BC841-654E-49CB-ABA9-742265EB85BA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explore the post-intervention experiences of elderly diabetic patients who have undergone a specific intervention  for the period of 3 months</a:t>
          </a:r>
          <a:r>
            <a:rPr lang="en-IN" dirty="0">
              <a:latin typeface="Calibri Light" panose="020F0302020204030204"/>
            </a:rPr>
            <a:t>.</a:t>
          </a:r>
          <a:r>
            <a:rPr lang="en-IN" dirty="0"/>
            <a:t> </a:t>
          </a:r>
          <a:endParaRPr lang="en-US" dirty="0"/>
        </a:p>
      </dgm:t>
    </dgm:pt>
    <dgm:pt modelId="{3B5ED124-D7BA-4966-8384-E495F694406F}" type="parTrans" cxnId="{C841141C-04A3-4183-8B85-575DFBE5936F}">
      <dgm:prSet/>
      <dgm:spPr/>
      <dgm:t>
        <a:bodyPr/>
        <a:lstStyle/>
        <a:p>
          <a:endParaRPr lang="en-US"/>
        </a:p>
      </dgm:t>
    </dgm:pt>
    <dgm:pt modelId="{C86D4D36-9266-4EB7-A6F3-CCE995A9CBFA}" type="sibTrans" cxnId="{C841141C-04A3-4183-8B85-575DFBE5936F}">
      <dgm:prSet/>
      <dgm:spPr/>
      <dgm:t>
        <a:bodyPr/>
        <a:lstStyle/>
        <a:p>
          <a:endParaRPr lang="en-US"/>
        </a:p>
      </dgm:t>
    </dgm:pt>
    <dgm:pt modelId="{50CBE773-5017-4B9F-9B8C-0DA28EF8CF6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IN" dirty="0"/>
            <a:t>The study seeks to gain insights into the perceptions,</a:t>
          </a:r>
          <a:r>
            <a:rPr lang="en-IN" dirty="0">
              <a:latin typeface="Calibri Light" panose="020F0302020204030204"/>
            </a:rPr>
            <a:t> </a:t>
          </a:r>
          <a:r>
            <a:rPr lang="en-IN" dirty="0"/>
            <a:t> experienced by these individuals</a:t>
          </a:r>
          <a:r>
            <a:rPr lang="en-IN" dirty="0">
              <a:latin typeface="Calibri Light" panose="020F0302020204030204"/>
            </a:rPr>
            <a:t>.</a:t>
          </a:r>
          <a:endParaRPr lang="en-US" dirty="0"/>
        </a:p>
      </dgm:t>
    </dgm:pt>
    <dgm:pt modelId="{AF633A5E-3013-4DC8-86D1-7C87E435F0E1}" type="parTrans" cxnId="{763BAE3E-D005-420F-99A4-DE7C0B8AE9C1}">
      <dgm:prSet/>
      <dgm:spPr/>
      <dgm:t>
        <a:bodyPr/>
        <a:lstStyle/>
        <a:p>
          <a:endParaRPr lang="en-US"/>
        </a:p>
      </dgm:t>
    </dgm:pt>
    <dgm:pt modelId="{BFE35253-BD39-43DF-B529-9529F86221E8}" type="sibTrans" cxnId="{763BAE3E-D005-420F-99A4-DE7C0B8AE9C1}">
      <dgm:prSet/>
      <dgm:spPr/>
      <dgm:t>
        <a:bodyPr/>
        <a:lstStyle/>
        <a:p>
          <a:endParaRPr lang="en-US"/>
        </a:p>
      </dgm:t>
    </dgm:pt>
    <dgm:pt modelId="{3C7444CB-C30F-4965-A8A3-34B108DB2D63}" type="pres">
      <dgm:prSet presAssocID="{8AC934F1-3D3A-405F-89FE-6DA0FC040095}" presName="root" presStyleCnt="0">
        <dgm:presLayoutVars>
          <dgm:dir/>
          <dgm:resizeHandles val="exact"/>
        </dgm:presLayoutVars>
      </dgm:prSet>
      <dgm:spPr/>
    </dgm:pt>
    <dgm:pt modelId="{10A07639-DD81-4946-81ED-569407CC43F9}" type="pres">
      <dgm:prSet presAssocID="{922BC841-654E-49CB-ABA9-742265EB85BA}" presName="compNode" presStyleCnt="0"/>
      <dgm:spPr/>
    </dgm:pt>
    <dgm:pt modelId="{21741474-3632-41BA-94D6-471FBF82B105}" type="pres">
      <dgm:prSet presAssocID="{922BC841-654E-49CB-ABA9-742265EB85BA}" presName="bgRect" presStyleLbl="bgShp" presStyleIdx="0" presStyleCnt="2"/>
      <dgm:spPr/>
    </dgm:pt>
    <dgm:pt modelId="{F99A16EC-8825-4C95-B88F-887638D4AB1F}" type="pres">
      <dgm:prSet presAssocID="{922BC841-654E-49CB-ABA9-742265EB85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477F1282-F1E2-4FF2-8EB1-B11222ECF60A}" type="pres">
      <dgm:prSet presAssocID="{922BC841-654E-49CB-ABA9-742265EB85BA}" presName="spaceRect" presStyleCnt="0"/>
      <dgm:spPr/>
    </dgm:pt>
    <dgm:pt modelId="{2B3DC6B3-55B4-45BC-A755-085F75A33964}" type="pres">
      <dgm:prSet presAssocID="{922BC841-654E-49CB-ABA9-742265EB85BA}" presName="parTx" presStyleLbl="revTx" presStyleIdx="0" presStyleCnt="2">
        <dgm:presLayoutVars>
          <dgm:chMax val="0"/>
          <dgm:chPref val="0"/>
        </dgm:presLayoutVars>
      </dgm:prSet>
      <dgm:spPr/>
    </dgm:pt>
    <dgm:pt modelId="{FC14AEE2-6596-41EB-A0E0-F1EC11D4779E}" type="pres">
      <dgm:prSet presAssocID="{C86D4D36-9266-4EB7-A6F3-CCE995A9CBFA}" presName="sibTrans" presStyleCnt="0"/>
      <dgm:spPr/>
    </dgm:pt>
    <dgm:pt modelId="{9D976602-7F84-49FF-A94E-4F22826D971D}" type="pres">
      <dgm:prSet presAssocID="{50CBE773-5017-4B9F-9B8C-0DA28EF8CF6D}" presName="compNode" presStyleCnt="0"/>
      <dgm:spPr/>
    </dgm:pt>
    <dgm:pt modelId="{C974D056-0C0D-4124-81A4-27F9D2FDE768}" type="pres">
      <dgm:prSet presAssocID="{50CBE773-5017-4B9F-9B8C-0DA28EF8CF6D}" presName="bgRect" presStyleLbl="bgShp" presStyleIdx="1" presStyleCnt="2"/>
      <dgm:spPr/>
    </dgm:pt>
    <dgm:pt modelId="{B7F10074-2557-45A6-A05B-B76FD4A82747}" type="pres">
      <dgm:prSet presAssocID="{50CBE773-5017-4B9F-9B8C-0DA28EF8CF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B4B41A27-2DC0-4E19-A044-7935B37B3011}" type="pres">
      <dgm:prSet presAssocID="{50CBE773-5017-4B9F-9B8C-0DA28EF8CF6D}" presName="spaceRect" presStyleCnt="0"/>
      <dgm:spPr/>
    </dgm:pt>
    <dgm:pt modelId="{AF14479A-41A6-41A9-A54F-FD32C891BA8E}" type="pres">
      <dgm:prSet presAssocID="{50CBE773-5017-4B9F-9B8C-0DA28EF8CF6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F307702-F7DE-4A4D-90B0-54EA9AFD1BBE}" type="presOf" srcId="{50CBE773-5017-4B9F-9B8C-0DA28EF8CF6D}" destId="{AF14479A-41A6-41A9-A54F-FD32C891BA8E}" srcOrd="0" destOrd="0" presId="urn:microsoft.com/office/officeart/2018/2/layout/IconVerticalSolidList"/>
    <dgm:cxn modelId="{C841141C-04A3-4183-8B85-575DFBE5936F}" srcId="{8AC934F1-3D3A-405F-89FE-6DA0FC040095}" destId="{922BC841-654E-49CB-ABA9-742265EB85BA}" srcOrd="0" destOrd="0" parTransId="{3B5ED124-D7BA-4966-8384-E495F694406F}" sibTransId="{C86D4D36-9266-4EB7-A6F3-CCE995A9CBFA}"/>
    <dgm:cxn modelId="{763BAE3E-D005-420F-99A4-DE7C0B8AE9C1}" srcId="{8AC934F1-3D3A-405F-89FE-6DA0FC040095}" destId="{50CBE773-5017-4B9F-9B8C-0DA28EF8CF6D}" srcOrd="1" destOrd="0" parTransId="{AF633A5E-3013-4DC8-86D1-7C87E435F0E1}" sibTransId="{BFE35253-BD39-43DF-B529-9529F86221E8}"/>
    <dgm:cxn modelId="{F378FDD4-EBAA-4155-A1DD-D032DC45CDF7}" type="presOf" srcId="{922BC841-654E-49CB-ABA9-742265EB85BA}" destId="{2B3DC6B3-55B4-45BC-A755-085F75A33964}" srcOrd="0" destOrd="0" presId="urn:microsoft.com/office/officeart/2018/2/layout/IconVerticalSolidList"/>
    <dgm:cxn modelId="{CC4119FB-69FF-4EB0-A155-89F87C0220E6}" type="presOf" srcId="{8AC934F1-3D3A-405F-89FE-6DA0FC040095}" destId="{3C7444CB-C30F-4965-A8A3-34B108DB2D63}" srcOrd="0" destOrd="0" presId="urn:microsoft.com/office/officeart/2018/2/layout/IconVerticalSolidList"/>
    <dgm:cxn modelId="{D9462740-2131-46E9-A4E4-5232079B02C1}" type="presParOf" srcId="{3C7444CB-C30F-4965-A8A3-34B108DB2D63}" destId="{10A07639-DD81-4946-81ED-569407CC43F9}" srcOrd="0" destOrd="0" presId="urn:microsoft.com/office/officeart/2018/2/layout/IconVerticalSolidList"/>
    <dgm:cxn modelId="{DB4DA622-E9D1-4FBD-8A58-0D2996B7A897}" type="presParOf" srcId="{10A07639-DD81-4946-81ED-569407CC43F9}" destId="{21741474-3632-41BA-94D6-471FBF82B105}" srcOrd="0" destOrd="0" presId="urn:microsoft.com/office/officeart/2018/2/layout/IconVerticalSolidList"/>
    <dgm:cxn modelId="{F04B59E4-20E0-4B9F-A578-C440E3628128}" type="presParOf" srcId="{10A07639-DD81-4946-81ED-569407CC43F9}" destId="{F99A16EC-8825-4C95-B88F-887638D4AB1F}" srcOrd="1" destOrd="0" presId="urn:microsoft.com/office/officeart/2018/2/layout/IconVerticalSolidList"/>
    <dgm:cxn modelId="{C9027445-66CB-4D71-B831-D4ED0898E158}" type="presParOf" srcId="{10A07639-DD81-4946-81ED-569407CC43F9}" destId="{477F1282-F1E2-4FF2-8EB1-B11222ECF60A}" srcOrd="2" destOrd="0" presId="urn:microsoft.com/office/officeart/2018/2/layout/IconVerticalSolidList"/>
    <dgm:cxn modelId="{723000C0-F2C4-493C-B2B8-0F84CE7078C8}" type="presParOf" srcId="{10A07639-DD81-4946-81ED-569407CC43F9}" destId="{2B3DC6B3-55B4-45BC-A755-085F75A33964}" srcOrd="3" destOrd="0" presId="urn:microsoft.com/office/officeart/2018/2/layout/IconVerticalSolidList"/>
    <dgm:cxn modelId="{DD4C9C43-7A13-4DAA-AB66-CD8F5188333A}" type="presParOf" srcId="{3C7444CB-C30F-4965-A8A3-34B108DB2D63}" destId="{FC14AEE2-6596-41EB-A0E0-F1EC11D4779E}" srcOrd="1" destOrd="0" presId="urn:microsoft.com/office/officeart/2018/2/layout/IconVerticalSolidList"/>
    <dgm:cxn modelId="{59FD8002-CDBF-4747-8658-78FDF6CE76E4}" type="presParOf" srcId="{3C7444CB-C30F-4965-A8A3-34B108DB2D63}" destId="{9D976602-7F84-49FF-A94E-4F22826D971D}" srcOrd="2" destOrd="0" presId="urn:microsoft.com/office/officeart/2018/2/layout/IconVerticalSolidList"/>
    <dgm:cxn modelId="{26667F1F-F954-4BA6-9A69-3C3DB926B089}" type="presParOf" srcId="{9D976602-7F84-49FF-A94E-4F22826D971D}" destId="{C974D056-0C0D-4124-81A4-27F9D2FDE768}" srcOrd="0" destOrd="0" presId="urn:microsoft.com/office/officeart/2018/2/layout/IconVerticalSolidList"/>
    <dgm:cxn modelId="{223F5CA5-4317-4932-B508-B76BC4E493E2}" type="presParOf" srcId="{9D976602-7F84-49FF-A94E-4F22826D971D}" destId="{B7F10074-2557-45A6-A05B-B76FD4A82747}" srcOrd="1" destOrd="0" presId="urn:microsoft.com/office/officeart/2018/2/layout/IconVerticalSolidList"/>
    <dgm:cxn modelId="{16ED9668-7A9C-4A82-A3B7-27D15B88E9BF}" type="presParOf" srcId="{9D976602-7F84-49FF-A94E-4F22826D971D}" destId="{B4B41A27-2DC0-4E19-A044-7935B37B3011}" srcOrd="2" destOrd="0" presId="urn:microsoft.com/office/officeart/2018/2/layout/IconVerticalSolidList"/>
    <dgm:cxn modelId="{489C02C7-0E5C-4BD7-AB0A-56D2A0559EEA}" type="presParOf" srcId="{9D976602-7F84-49FF-A94E-4F22826D971D}" destId="{AF14479A-41A6-41A9-A54F-FD32C891BA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41474-3632-41BA-94D6-471FBF82B105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A16EC-8825-4C95-B88F-887638D4AB1F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DC6B3-55B4-45BC-A755-085F75A33964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explore the post-intervention experiences of elderly diabetic patients who have undergone a specific intervention  for the period of 3 months</a:t>
          </a:r>
          <a:r>
            <a:rPr lang="en-IN" sz="2300" kern="1200" dirty="0">
              <a:latin typeface="Calibri Light" panose="020F0302020204030204"/>
            </a:rPr>
            <a:t>.</a:t>
          </a:r>
          <a:r>
            <a:rPr lang="en-IN" sz="2300" kern="1200" dirty="0"/>
            <a:t> </a:t>
          </a:r>
          <a:endParaRPr lang="en-US" sz="2300" kern="1200" dirty="0"/>
        </a:p>
      </dsp:txBody>
      <dsp:txXfrm>
        <a:off x="1509882" y="708097"/>
        <a:ext cx="9005717" cy="1307257"/>
      </dsp:txXfrm>
    </dsp:sp>
    <dsp:sp modelId="{C974D056-0C0D-4124-81A4-27F9D2FDE768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10074-2557-45A6-A05B-B76FD4A82747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4479A-41A6-41A9-A54F-FD32C891BA8E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The study seeks to gain insights into the perceptions,</a:t>
          </a:r>
          <a:r>
            <a:rPr lang="en-IN" sz="2300" kern="1200" dirty="0">
              <a:latin typeface="Calibri Light" panose="020F0302020204030204"/>
            </a:rPr>
            <a:t> </a:t>
          </a:r>
          <a:r>
            <a:rPr lang="en-IN" sz="2300" kern="1200" dirty="0"/>
            <a:t> experienced by these individuals</a:t>
          </a:r>
          <a:r>
            <a:rPr lang="en-IN" sz="2300" kern="1200" dirty="0">
              <a:latin typeface="Calibri Light" panose="020F0302020204030204"/>
            </a:rPr>
            <a:t>.</a:t>
          </a:r>
          <a:endParaRPr lang="en-US" sz="2300" kern="1200" dirty="0"/>
        </a:p>
      </dsp:txBody>
      <dsp:txXfrm>
        <a:off x="1509882" y="2342169"/>
        <a:ext cx="9005717" cy="130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22-07-2023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22-07-2023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22-07-2023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22-07-2023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22-07-2023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22-07-2023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22-07-2023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22-07-2023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22-07-2023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22-07-2023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22-07-2023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22-07-2023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22-07-2023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540" y="698741"/>
            <a:ext cx="10793081" cy="3004869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IN" sz="4000" b="1" dirty="0">
                <a:latin typeface="Times New Roman"/>
                <a:cs typeface="Times New Roman"/>
              </a:rPr>
              <a:t>Exploring the Post Intervention experiences of elderly Diabetic type-2 Patients: A Qualitative Research study</a:t>
            </a:r>
            <a:endParaRPr lang="en-IN" sz="4000" b="1" dirty="0">
              <a:latin typeface="Times New Roman"/>
              <a:ea typeface="Calibri Light" panose="020F0302020204030204"/>
              <a:cs typeface="Times New Roman"/>
            </a:endParaRPr>
          </a:p>
          <a:p>
            <a:pPr algn="l">
              <a:lnSpc>
                <a:spcPct val="150000"/>
              </a:lnSpc>
            </a:pPr>
            <a:r>
              <a:rPr lang="en-IN" sz="4000" b="1" dirty="0" err="1">
                <a:latin typeface="Times New Roman"/>
                <a:cs typeface="Calibri Light"/>
              </a:rPr>
              <a:t>SilverGenie</a:t>
            </a:r>
            <a:r>
              <a:rPr lang="en-IN" sz="4000" b="1" dirty="0">
                <a:latin typeface="Times New Roman"/>
                <a:cs typeface="Calibri Light"/>
              </a:rPr>
              <a:t> </a:t>
            </a:r>
            <a:r>
              <a:rPr lang="en-IN" sz="4000" b="1" dirty="0" err="1">
                <a:latin typeface="Times New Roman"/>
                <a:cs typeface="Calibri Light"/>
              </a:rPr>
              <a:t>Pvt.</a:t>
            </a:r>
            <a:r>
              <a:rPr lang="en-IN" sz="4000" b="1" dirty="0">
                <a:latin typeface="Times New Roman"/>
                <a:cs typeface="Calibri Light"/>
              </a:rPr>
              <a:t> Ltd., Gurugram</a:t>
            </a:r>
            <a:br>
              <a:rPr lang="en-IN" sz="2600" dirty="0">
                <a:cs typeface="Calibri Light"/>
              </a:rPr>
            </a:br>
            <a:endParaRPr lang="en-IN" sz="260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83" y="5043578"/>
            <a:ext cx="5171536" cy="9144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IN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Calibri"/>
              </a:rPr>
              <a:t>Presented by- Ms. Avinash Kaur Sodhi</a:t>
            </a:r>
          </a:p>
          <a:p>
            <a:pPr algn="l"/>
            <a:r>
              <a:rPr lang="en-IN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Calibri"/>
              </a:rPr>
              <a:t>Faculty</a:t>
            </a:r>
            <a:r>
              <a:rPr lang="en-IN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Mentor- Prof. Preetha G.S</a:t>
            </a:r>
          </a:p>
          <a:p>
            <a:pPr algn="l"/>
            <a:r>
              <a:rPr lang="en-IN" b="1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IIHMR Delhi</a:t>
            </a:r>
          </a:p>
        </p:txBody>
      </p:sp>
      <p:pic>
        <p:nvPicPr>
          <p:cNvPr id="6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E023557-C309-8653-EB12-B18C8901A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18" y="3277406"/>
            <a:ext cx="3536294" cy="15108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IN" sz="1000">
              <a:solidFill>
                <a:srgbClr val="000000">
                  <a:alpha val="70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39" y="5314681"/>
            <a:ext cx="2048922" cy="9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E93A7-A724-ECDC-4B7A-9E0EA9B46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562" y="50124"/>
            <a:ext cx="10298516" cy="1536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4000" b="1" dirty="0">
                <a:solidFill>
                  <a:srgbClr val="FFFFFF"/>
                </a:solidFill>
              </a:rPr>
              <a:t>Theme-4 Barriers and facilitators</a:t>
            </a:r>
            <a:endParaRPr lang="en-US" sz="4000" b="1" dirty="0">
              <a:solidFill>
                <a:srgbClr val="FFFFFF"/>
              </a:solidFill>
            </a:endParaRPr>
          </a:p>
          <a:p>
            <a:endParaRPr lang="en-US" sz="4000" b="1" kern="1200" dirty="0">
              <a:solidFill>
                <a:srgbClr val="FFFFFF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60C4F-3903-A6FB-D2BB-DC6A84FC1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3" y="1858122"/>
            <a:ext cx="10241615" cy="4862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342900" algn="l">
              <a:buFont typeface="Wingdings" panose="020B0604020202020204" pitchFamily="34" charset="0"/>
              <a:buChar char="§"/>
            </a:pPr>
            <a:endParaRPr lang="en-US" b="1" dirty="0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16B6F-893D-6C85-4C31-2B85BA01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A441A-7945-EC67-D3B3-537D454A2419}"/>
              </a:ext>
            </a:extLst>
          </p:cNvPr>
          <p:cNvSpPr txBox="1"/>
          <p:nvPr/>
        </p:nvSpPr>
        <p:spPr>
          <a:xfrm>
            <a:off x="842513" y="2812211"/>
            <a:ext cx="1050697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IN" sz="2400" i="1">
                <a:latin typeface="Times New Roman"/>
                <a:cs typeface="Segoe UI"/>
              </a:rPr>
              <a:t>“everything is good and well executed 3 months plan for diabetic management my blood sugar level also goes down at that time, but according to me I think the cost which they are charging for 3 months course is little bit expensive</a:t>
            </a:r>
            <a:r>
              <a:rPr lang="en-IN" sz="2400">
                <a:latin typeface="Times New Roman"/>
                <a:cs typeface="Segoe UI"/>
              </a:rPr>
              <a:t>​</a:t>
            </a:r>
          </a:p>
          <a:p>
            <a:pPr algn="just"/>
            <a:r>
              <a:rPr lang="en-IN" sz="2400">
                <a:latin typeface="Times New Roman"/>
                <a:cs typeface="Segoe UI"/>
              </a:rPr>
              <a:t>​</a:t>
            </a:r>
          </a:p>
          <a:p>
            <a:pPr algn="just"/>
            <a:r>
              <a:rPr lang="en-IN" sz="2400" i="1">
                <a:latin typeface="Times New Roman"/>
                <a:cs typeface="Segoe UI"/>
              </a:rPr>
              <a:t>“Since I lived in north-east India, and the program run by team from Delhi, it connects with me on just a call away, so for me I don’t feel any barrier about the program and working.”</a:t>
            </a:r>
            <a:r>
              <a:rPr lang="en-IN" sz="2400">
                <a:latin typeface="Times New Roman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25758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>
                <a:ea typeface="+mn-lt"/>
                <a:cs typeface="+mn-lt"/>
              </a:rPr>
              <a:t>The study revealed that the interventions positively influenced the participants' overall lifestyle and well-being. </a:t>
            </a:r>
          </a:p>
          <a:p>
            <a:r>
              <a:rPr lang="en-IN" sz="2000">
                <a:ea typeface="+mn-lt"/>
                <a:cs typeface="+mn-lt"/>
              </a:rPr>
              <a:t>The support and guidance received during the interventions played a crucial role in fostering a positive outlook and emotional resilience among the participants.</a:t>
            </a:r>
          </a:p>
          <a:p>
            <a:r>
              <a:rPr lang="en-IN" sz="2000">
                <a:ea typeface="+mn-lt"/>
                <a:cs typeface="+mn-lt"/>
              </a:rPr>
              <a:t>Overall, this qualitative study provides valuable insights into the post-intervention experiences of elderly patients with type 2 diabetes and highlights the potential benefits of lifestyle enhancement interventions. </a:t>
            </a:r>
            <a:endParaRPr lang="en-IN" sz="20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IN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82" y="-3811"/>
            <a:ext cx="5929422" cy="1165728"/>
          </a:xfrm>
        </p:spPr>
        <p:txBody>
          <a:bodyPr anchor="b">
            <a:normAutofit/>
          </a:bodyPr>
          <a:lstStyle/>
          <a:p>
            <a:pPr algn="ctr"/>
            <a:r>
              <a:rPr lang="en-IN" sz="4000" b="1" u="sng">
                <a:cs typeface="Calibri Light"/>
              </a:rPr>
              <a:t>Limitations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00" y="1689176"/>
            <a:ext cx="8119680" cy="47143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IN" sz="2400" b="1" dirty="0">
                <a:cs typeface="Calibri"/>
              </a:rPr>
              <a:t> Sample size is small</a:t>
            </a:r>
            <a:endParaRPr lang="en-US" sz="2400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IN" sz="2400" b="1" dirty="0">
                <a:cs typeface="Calibri"/>
              </a:rPr>
              <a:t>Difficult to detect rare events-</a:t>
            </a:r>
            <a:r>
              <a:rPr lang="en-IN" sz="2400" dirty="0">
                <a:cs typeface="Calibri"/>
              </a:rPr>
              <a:t> since the participants age is above 60. </a:t>
            </a:r>
            <a:endParaRPr lang="en-US" sz="2400" dirty="0">
              <a:ea typeface="Calibri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IN" sz="2400" b="1" dirty="0">
                <a:cs typeface="Calibri"/>
              </a:rPr>
              <a:t>Increased Risk of Sampling Bias</a:t>
            </a:r>
            <a:r>
              <a:rPr lang="en-IN" sz="2400" dirty="0">
                <a:cs typeface="Calibri"/>
              </a:rPr>
              <a:t>- where the selected participants may not be representative of the larger population. 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IN" sz="2400" b="1" dirty="0">
                <a:cs typeface="Calibri"/>
              </a:rPr>
              <a:t>Limited Generalizability-</a:t>
            </a:r>
            <a:r>
              <a:rPr lang="en-IN" sz="2400" dirty="0">
                <a:cs typeface="Calibri"/>
              </a:rPr>
              <a:t> The results may only represent the specific characteristics and experiences of the individuals in the sample.</a:t>
            </a:r>
            <a:endParaRPr lang="en-IN" sz="2400" dirty="0">
              <a:ea typeface="Calibri"/>
              <a:cs typeface="Calibri"/>
            </a:endParaRPr>
          </a:p>
        </p:txBody>
      </p:sp>
      <p:pic>
        <p:nvPicPr>
          <p:cNvPr id="18" name="Picture 6" descr="Magnifying glass showing decling performance">
            <a:extLst>
              <a:ext uri="{FF2B5EF4-FFF2-40B4-BE49-F238E27FC236}">
                <a16:creationId xmlns:a16="http://schemas.microsoft.com/office/drawing/2014/main" id="{6CF0D905-B8D0-A72A-52DF-4EE07297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6" r="42630" b="1"/>
          <a:stretch/>
        </p:blipFill>
        <p:spPr>
          <a:xfrm>
            <a:off x="8888248" y="792447"/>
            <a:ext cx="3262483" cy="51367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IN" sz="1100">
              <a:solidFill>
                <a:srgbClr val="FFFFFF"/>
              </a:solidFill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660CA80-EBD6-A274-A5B7-334AB61F3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19" y="5861021"/>
            <a:ext cx="1991413" cy="9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4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rgbClr val="FFFFFF"/>
                </a:solidFill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12" y="1590741"/>
            <a:ext cx="10816709" cy="50923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Saboo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Misra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Kalra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Mohan V, Aravind SR, Joshi S, Chowdhury S, Sahay R,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Kesavadev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John M, Kapoor N, Das S, Krishnan D,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S; Diabetes India ‘Decode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Expert Consensus Group. Role and importance of high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diabetes management in India. Diabetes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Syndr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2022 May;16(5):102480.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10.1016/j.dsx.2022.102480.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Apr 22. PMID: 35594690.</a:t>
            </a:r>
          </a:p>
          <a:p>
            <a:pPr algn="just"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global health report- the burden of diabetes in India. </a:t>
            </a:r>
          </a:p>
          <a:p>
            <a:pPr algn="just">
              <a:buFont typeface="+mj-lt"/>
              <a:buAutoNum type="arabicPeriod"/>
            </a:pP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Misra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Gopalan H, Jayawardena R, Hills AP, Soares M, Reza-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Albarrán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AA,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Ramaiya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KL. Diabetes in developing countries. J Diabetes. 2019 Jul;11(7):522-539.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10.1111/1753-0407.12913.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Apr 11. PMID: 30864190.</a:t>
            </a:r>
          </a:p>
          <a:p>
            <a:pPr algn="just"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Organization. Diabetes action now: an initiative of the World Health Organization and the International Diabetes Federation. </a:t>
            </a:r>
          </a:p>
          <a:p>
            <a:pPr algn="just"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 and Family Welfare, Government of India. National Action Plan and Monitoring Framework for Prevention and Control of Noncommunicable Diseases (NCDs) in India. World Health Organization; (2013) </a:t>
            </a:r>
          </a:p>
          <a:p>
            <a:pPr algn="just"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 (WHO). Global Action Plan for the Prevention and Control of Noncommunicable Diseases: 529 2013–2020. World Health Organization. (2013). </a:t>
            </a:r>
          </a:p>
          <a:p>
            <a:pPr algn="just"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Unnikrishnan R, Mohan V. Whither diabetes research in India today? Diabetes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Syndr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 May-Jun;14(3):195-198.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10.1016/j.dsx.2020.02.007.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Feb 19. PMID: 32145680.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IN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1460D47-75CD-497D-BC88-FA41997D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9009592-A5E6-4C28-98E1-2066732D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0D59619-E7E2-49E5-B842-23F79868B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A0E474-BC1B-4020-8F1C-5DB17CF64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5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573" y="2788035"/>
            <a:ext cx="5867402" cy="1480870"/>
          </a:xfrm>
        </p:spPr>
        <p:txBody>
          <a:bodyPr anchor="t">
            <a:normAutofit/>
          </a:bodyPr>
          <a:lstStyle/>
          <a:p>
            <a:pPr algn="l"/>
            <a:r>
              <a:rPr lang="en-IN" i="1" dirty="0">
                <a:latin typeface="Lucida Calligraphy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62A6F-B772-4C22-FFAA-7F43C56C0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357" y="3751743"/>
            <a:ext cx="5867402" cy="914400"/>
          </a:xfrm>
        </p:spPr>
        <p:txBody>
          <a:bodyPr>
            <a:normAutofit/>
          </a:bodyPr>
          <a:lstStyle/>
          <a:p>
            <a:pPr algn="l"/>
            <a:r>
              <a:rPr lang="en-IN" sz="3200" dirty="0">
                <a:solidFill>
                  <a:schemeClr val="tx1">
                    <a:alpha val="55000"/>
                  </a:schemeClr>
                </a:solidFill>
                <a:latin typeface="Forte"/>
              </a:rPr>
              <a:t>Any Questions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BD33354-75FF-9E31-D7E2-F6AB9B2D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3" y="2390264"/>
            <a:ext cx="3581400" cy="18186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 sz="1000" dirty="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IN" sz="1000" dirty="0">
              <a:solidFill>
                <a:srgbClr val="00000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/>
              <a:t>Mentor Approval</a:t>
            </a:r>
          </a:p>
        </p:txBody>
      </p:sp>
      <p:pic>
        <p:nvPicPr>
          <p:cNvPr id="7" name="Picture 7" descr="Graphical user interface, text, application, email">
            <a:extLst>
              <a:ext uri="{FF2B5EF4-FFF2-40B4-BE49-F238E27FC236}">
                <a16:creationId xmlns:a16="http://schemas.microsoft.com/office/drawing/2014/main" id="{A3D32484-9A3A-FBA4-13BC-A74193F07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59" t="43981" r="16667" b="19907"/>
          <a:stretch/>
        </p:blipFill>
        <p:spPr>
          <a:xfrm>
            <a:off x="946670" y="1581211"/>
            <a:ext cx="10659984" cy="41315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F6BC09-2E1E-2CFB-6207-0DE809D184BE}"/>
              </a:ext>
            </a:extLst>
          </p:cNvPr>
          <p:cNvSpPr/>
          <p:nvPr/>
        </p:nvSpPr>
        <p:spPr>
          <a:xfrm>
            <a:off x="6797409" y="2794000"/>
            <a:ext cx="1653396" cy="402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58EC14-46BF-FE67-EEA5-54C015C5F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21" y="5559097"/>
            <a:ext cx="2437111" cy="11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9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1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3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7" descr="A picture containing person, indoor, close&#10;&#10;Description automatically generated">
            <a:extLst>
              <a:ext uri="{FF2B5EF4-FFF2-40B4-BE49-F238E27FC236}">
                <a16:creationId xmlns:a16="http://schemas.microsoft.com/office/drawing/2014/main" id="{A8033112-DC98-3B62-C14B-E34C81161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0" r="21449"/>
          <a:stretch/>
        </p:blipFill>
        <p:spPr>
          <a:xfrm>
            <a:off x="7625932" y="1238903"/>
            <a:ext cx="4571936" cy="455815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079" y="747128"/>
            <a:ext cx="3920039" cy="786231"/>
          </a:xfrm>
        </p:spPr>
        <p:txBody>
          <a:bodyPr anchor="b">
            <a:normAutofit/>
          </a:bodyPr>
          <a:lstStyle/>
          <a:p>
            <a:r>
              <a:rPr lang="en-IN" sz="4800" b="1"/>
              <a:t>Introduction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51" y="1544278"/>
            <a:ext cx="6838641" cy="44138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N" sz="3000">
                <a:latin typeface="Times New Roman"/>
                <a:cs typeface="Times New Roman"/>
              </a:rPr>
              <a:t>India is facing a triple burden of pre-diabetes, diabetes, and obesity. Unhealthy eating habits and physical inactivity have been linked to the onset and progression of type 2 diabetes mellitus</a:t>
            </a:r>
          </a:p>
          <a:p>
            <a:r>
              <a:rPr lang="en-IN" sz="3000">
                <a:latin typeface="Times New Roman"/>
                <a:cs typeface="Times New Roman"/>
              </a:rPr>
              <a:t>Lifestyle modification is an important measure taken to modify the dietary patterns and physical activity, hence helps in control of Diabetes and Hypertension</a:t>
            </a:r>
            <a:endParaRPr lang="en-IN" sz="3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26AD20E6-394B-4DF0-96A5-9647FF39C943}" type="slidenum">
              <a:rPr lang="en-IN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IN" sz="1600">
              <a:solidFill>
                <a:schemeClr val="tx2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7AF86CA-3BE5-E18A-2108-6F1341ADF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62"/>
            <a:ext cx="1948281" cy="9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IN" b="1"/>
              <a:t>Objectives of the study</a:t>
            </a:r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254" y="6356350"/>
            <a:ext cx="24774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I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E40C4929-A21E-4173-B131-8585E94C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47" y="5832266"/>
            <a:ext cx="1991413" cy="952657"/>
          </a:xfrm>
          <a:prstGeom prst="rect">
            <a:avLst/>
          </a:prstGeom>
        </p:spPr>
      </p:pic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043D029-D1BA-7E69-D486-F1F8E9207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45378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rgbClr val="FFFFFF"/>
                </a:solidFill>
              </a:rPr>
              <a:t>Methodology 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0665C76-273B-9A86-DBC1-54F437B85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14348"/>
            <a:ext cx="10974861" cy="4402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Wingdings" panose="020B0604020202020204" pitchFamily="34" charset="0"/>
              <a:buChar char="§"/>
            </a:pPr>
            <a:r>
              <a:rPr lang="en-IN" sz="2400" b="1" dirty="0">
                <a:cs typeface="Calibri"/>
              </a:rPr>
              <a:t>Study Design- </a:t>
            </a:r>
            <a:r>
              <a:rPr lang="en-IN" sz="2400" dirty="0">
                <a:latin typeface="Times New Roman"/>
                <a:cs typeface="Times New Roman"/>
              </a:rPr>
              <a:t> qualitative research study.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just">
              <a:buFont typeface="Wingdings" panose="020B0604020202020204" pitchFamily="34" charset="0"/>
              <a:buChar char="§"/>
            </a:pPr>
            <a:r>
              <a:rPr lang="en-IN" sz="2400" b="1" dirty="0">
                <a:latin typeface="Calibri"/>
                <a:cs typeface="Calibri"/>
              </a:rPr>
              <a:t>Inclusion criteria-</a:t>
            </a:r>
            <a:r>
              <a:rPr lang="en-IN" sz="2400" dirty="0">
                <a:latin typeface="Calibri"/>
                <a:cs typeface="Calibri"/>
              </a:rPr>
              <a:t> above the age of 60 years who undergone specific intervention. </a:t>
            </a:r>
            <a:endParaRPr lang="en-US" sz="2400">
              <a:ea typeface="Calibri"/>
              <a:cs typeface="Calibri"/>
            </a:endParaRPr>
          </a:p>
          <a:p>
            <a:pPr algn="just">
              <a:buFont typeface="Wingdings" panose="020B0604020202020204" pitchFamily="34" charset="0"/>
              <a:buChar char="§"/>
            </a:pPr>
            <a:r>
              <a:rPr lang="en-IN" sz="2400" b="1" dirty="0">
                <a:cs typeface="Calibri"/>
              </a:rPr>
              <a:t>Data collection-</a:t>
            </a:r>
            <a:r>
              <a:rPr lang="en-IN" sz="2400" dirty="0">
                <a:cs typeface="Calibri"/>
              </a:rPr>
              <a:t> </a:t>
            </a:r>
            <a:r>
              <a:rPr lang="en-IN" sz="2400" dirty="0">
                <a:latin typeface="Times New Roman"/>
                <a:cs typeface="Times New Roman"/>
              </a:rPr>
              <a:t>Semi-structured open-ended in-depth interviews was conducted telephonically. 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algn="just">
              <a:buFont typeface="Wingdings" panose="020B0604020202020204" pitchFamily="34" charset="0"/>
              <a:buChar char="§"/>
            </a:pPr>
            <a:r>
              <a:rPr lang="en-IN" sz="2400" b="1" dirty="0">
                <a:cs typeface="Calibri"/>
              </a:rPr>
              <a:t>Data analysis- </a:t>
            </a:r>
            <a:r>
              <a:rPr lang="en-IN" sz="2400" dirty="0">
                <a:latin typeface="Times New Roman"/>
                <a:cs typeface="Times New Roman"/>
              </a:rPr>
              <a:t> was done manually by conventional qualitative content analysis.  the data is categories in themes and sub-themes based on the similar responses.</a:t>
            </a:r>
          </a:p>
          <a:p>
            <a:pPr algn="just">
              <a:buFont typeface="Wingdings" panose="020B0604020202020204" pitchFamily="34" charset="0"/>
              <a:buChar char="§"/>
            </a:pPr>
            <a:r>
              <a:rPr lang="en-IN" sz="2400" b="1" dirty="0">
                <a:latin typeface="Times New Roman"/>
                <a:cs typeface="Times New Roman"/>
              </a:rPr>
              <a:t>Ethical Consideration</a:t>
            </a:r>
            <a:r>
              <a:rPr lang="en-IN" sz="2400" dirty="0">
                <a:latin typeface="Times New Roman"/>
                <a:cs typeface="Times New Roman"/>
              </a:rPr>
              <a:t>- All the credentials were kept confidential and were used for the purpose of this research only.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770-9203-2BD7-A999-EDFBD11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IN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3" name="Picture 52" descr="Text&#10;&#10;Description automatically generated">
            <a:extLst>
              <a:ext uri="{FF2B5EF4-FFF2-40B4-BE49-F238E27FC236}">
                <a16:creationId xmlns:a16="http://schemas.microsoft.com/office/drawing/2014/main" id="{E6A53F1D-9980-574D-6A22-3A611EA3E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47" y="5861021"/>
            <a:ext cx="1991413" cy="9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Diagram ">
            <a:extLst>
              <a:ext uri="{FF2B5EF4-FFF2-40B4-BE49-F238E27FC236}">
                <a16:creationId xmlns:a16="http://schemas.microsoft.com/office/drawing/2014/main" id="{3AF7CC6F-0084-5AD8-C2BA-462BFE01F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159" y="643467"/>
            <a:ext cx="7579681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FCD67A4-2907-186F-361E-464B3B1A7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6" y="5717247"/>
            <a:ext cx="1991413" cy="9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E93A7-A724-ECDC-4B7A-9E0EA9B46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562" y="50124"/>
            <a:ext cx="10298516" cy="1536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Results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Theme-1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rgbClr val="FFFFFF"/>
                </a:solidFill>
              </a:rPr>
              <a:t>Personal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Experience</a:t>
            </a:r>
            <a:endParaRPr lang="en-US" sz="4000" kern="1200" dirty="0">
              <a:solidFill>
                <a:srgbClr val="FFFFFF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60C4F-3903-A6FB-D2BB-DC6A84FC1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3" y="1858122"/>
            <a:ext cx="10241615" cy="48623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00050" indent="-342900" algn="l">
              <a:buFont typeface="Wingdings" panose="020B0604020202020204" pitchFamily="34" charset="0"/>
              <a:buChar char="§"/>
            </a:pPr>
            <a:r>
              <a:rPr lang="en-US" b="1" dirty="0"/>
              <a:t>Comorbidity </a:t>
            </a:r>
          </a:p>
          <a:p>
            <a:pPr algn="l"/>
            <a:r>
              <a:rPr lang="en-US" i="1" dirty="0"/>
              <a:t>"Yes, I have hypertension along with diabetes and taking the medications for same." </a:t>
            </a:r>
            <a:endParaRPr lang="en-US">
              <a:ea typeface="Calibri"/>
              <a:cs typeface="Calibri"/>
            </a:endParaRPr>
          </a:p>
          <a:p>
            <a:pPr algn="l"/>
            <a:r>
              <a:rPr lang="en-US" i="1" dirty="0"/>
              <a:t>“I have arthritis problem along with diabetes”</a:t>
            </a:r>
            <a:endParaRPr lang="en-US">
              <a:ea typeface="Calibri"/>
              <a:cs typeface="Calibri"/>
            </a:endParaRPr>
          </a:p>
          <a:p>
            <a:pPr marL="400050" indent="-342900" algn="l">
              <a:buFont typeface="Wingdings" panose="020B0604020202020204" pitchFamily="34" charset="0"/>
              <a:buChar char="§"/>
            </a:pPr>
            <a:r>
              <a:rPr lang="en-US" b="1" dirty="0"/>
              <a:t>Age of diabetes diagnosed</a:t>
            </a:r>
            <a:endParaRPr lang="en-US" dirty="0">
              <a:ea typeface="Calibri"/>
              <a:cs typeface="Calibri"/>
            </a:endParaRPr>
          </a:p>
          <a:p>
            <a:pPr algn="l"/>
            <a:r>
              <a:rPr lang="en-US" i="1" dirty="0"/>
              <a:t>“I was diagnosed with diabetes at the age of 37” participant 3,5 and6</a:t>
            </a:r>
            <a:endParaRPr lang="en-US">
              <a:ea typeface="Calibri"/>
              <a:cs typeface="Calibri"/>
            </a:endParaRPr>
          </a:p>
          <a:p>
            <a:pPr algn="l"/>
            <a:r>
              <a:rPr lang="en-US" i="1" dirty="0"/>
              <a:t>‘I don’t remember the exact time, but I think somewhere between the age of 35- 40’</a:t>
            </a:r>
            <a:endParaRPr lang="en-US">
              <a:ea typeface="Calibri"/>
              <a:cs typeface="Calibri"/>
            </a:endParaRPr>
          </a:p>
          <a:p>
            <a:pPr marL="400050" indent="-342900" algn="l">
              <a:buFont typeface="Wingdings" panose="020B0604020202020204" pitchFamily="34" charset="0"/>
              <a:buChar char="§"/>
            </a:pPr>
            <a:r>
              <a:rPr lang="en-US" b="1" dirty="0"/>
              <a:t>Technology</a:t>
            </a:r>
            <a:endParaRPr lang="en-US" dirty="0">
              <a:ea typeface="Calibri"/>
              <a:cs typeface="Calibri"/>
            </a:endParaRPr>
          </a:p>
          <a:p>
            <a:pPr algn="l"/>
            <a:r>
              <a:rPr lang="en-US" i="1" dirty="0"/>
              <a:t>“It used to motivate me to go for a 30mins walk regularly”</a:t>
            </a:r>
            <a:endParaRPr lang="en-US">
              <a:ea typeface="Calibri"/>
              <a:cs typeface="Calibri"/>
            </a:endParaRPr>
          </a:p>
          <a:p>
            <a:pPr algn="l"/>
            <a:r>
              <a:rPr lang="en-US" b="1" i="1" dirty="0"/>
              <a:t>“</a:t>
            </a:r>
            <a:r>
              <a:rPr lang="en-US" i="1" dirty="0"/>
              <a:t>my watch was not working properly so I was unable to track my daily walking duration” </a:t>
            </a:r>
            <a:endParaRPr lang="en-US"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16B6F-893D-6C85-4C31-2B85BA01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E93A7-A724-ECDC-4B7A-9E0EA9B46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562" y="50124"/>
            <a:ext cx="10298516" cy="1536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4000" b="1" dirty="0">
                <a:solidFill>
                  <a:srgbClr val="FFFFFF"/>
                </a:solidFill>
              </a:rPr>
              <a:t>Theme-2 Lifestyle modification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60C4F-3903-A6FB-D2BB-DC6A84FC1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033" y="1714348"/>
            <a:ext cx="10241615" cy="48623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 algn="l">
              <a:lnSpc>
                <a:spcPct val="100000"/>
              </a:lnSpc>
              <a:buFont typeface="Wingdings,Sans-Serif"/>
              <a:buChar char="§"/>
            </a:pPr>
            <a:r>
              <a:rPr lang="en-IN" b="1" dirty="0">
                <a:latin typeface="Times New Roman"/>
                <a:cs typeface="Times New Roman"/>
              </a:rPr>
              <a:t>Fitness session</a:t>
            </a:r>
            <a:endParaRPr lang="en-US" b="1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IN" i="1" dirty="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“I get to know about different yoga asanas, which I was not aware previously”</a:t>
            </a:r>
            <a:endParaRPr lang="en-IN" dirty="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en-IN" i="1" dirty="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“due to arthritis,  I was not able to do physical activity at the pace it used to do earlier”</a:t>
            </a:r>
            <a:endParaRPr lang="en-IN" dirty="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pPr marL="285750" indent="-285750" algn="l">
              <a:lnSpc>
                <a:spcPct val="100000"/>
              </a:lnSpc>
              <a:buFont typeface="Wingdings,Sans-Serif"/>
              <a:buChar char="§"/>
            </a:pPr>
            <a:r>
              <a:rPr lang="en-IN" b="1" dirty="0">
                <a:latin typeface="Times New Roman"/>
                <a:ea typeface="Calibri"/>
                <a:cs typeface="Times New Roman"/>
              </a:rPr>
              <a:t> Healthy eating</a:t>
            </a:r>
            <a:endParaRPr lang="en-IN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IN" i="1" dirty="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“As I have high blood cholesterol, this diet plan not only helped me with diabetes but also lowered my blood cholesterol level”</a:t>
            </a:r>
            <a:endParaRPr lang="en-IN" dirty="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en-IN" i="1" dirty="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“This diet plan was not very helpful to me but after fasting for 30 days in Ramadan my insulin intake reduced from 6units to 4 units.”</a:t>
            </a:r>
            <a:endParaRPr lang="en-IN" dirty="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pPr marL="285750" indent="-285750" algn="l">
              <a:lnSpc>
                <a:spcPct val="100000"/>
              </a:lnSpc>
              <a:buFont typeface="Wingdings,Sans-Serif"/>
              <a:buChar char="§"/>
            </a:pPr>
            <a:r>
              <a:rPr lang="en-IN" b="1" dirty="0">
                <a:latin typeface="Times New Roman"/>
                <a:ea typeface="Calibri"/>
                <a:cs typeface="Times New Roman"/>
              </a:rPr>
              <a:t> Monitoring blood sugar</a:t>
            </a:r>
            <a:endParaRPr lang="en-IN" dirty="0">
              <a:latin typeface="Times New Roman"/>
              <a:ea typeface="Calibri"/>
              <a:cs typeface="Times New Roman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en-IN" i="1" dirty="0">
                <a:latin typeface="Times New Roman"/>
                <a:ea typeface="Calibri"/>
                <a:cs typeface="Times New Roman"/>
              </a:rPr>
              <a:t>“I didn’t check my blood sugar for the last 3 months.”</a:t>
            </a:r>
            <a:endParaRPr lang="en-IN" dirty="0">
              <a:latin typeface="Times New Roman"/>
              <a:ea typeface="Calibri"/>
              <a:cs typeface="Times New Roman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en-IN" i="1" dirty="0">
                <a:latin typeface="Times New Roman"/>
                <a:ea typeface="Calibri"/>
                <a:cs typeface="Times New Roman"/>
              </a:rPr>
              <a:t>“as I am on insulin my blood sugar is moderate to low so don’t monitor this regularly.”</a:t>
            </a:r>
            <a:endParaRPr lang="en-IN" dirty="0">
              <a:latin typeface="Times New Roman"/>
              <a:ea typeface="Calibri"/>
              <a:cs typeface="Times New Roman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en-IN" i="1" dirty="0">
                <a:latin typeface="Times New Roman"/>
                <a:ea typeface="Calibri"/>
                <a:cs typeface="Times New Roman"/>
              </a:rPr>
              <a:t>“After this session I developed a habit of checking blood sugar twice a month.”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16B6F-893D-6C85-4C31-2B85BA01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1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E93A7-A724-ECDC-4B7A-9E0EA9B46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562" y="50124"/>
            <a:ext cx="10298516" cy="1536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4000" b="1" dirty="0">
                <a:solidFill>
                  <a:srgbClr val="FFFFFF"/>
                </a:solidFill>
              </a:rPr>
              <a:t>Theme-3 Quality of life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60C4F-3903-A6FB-D2BB-DC6A84FC1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3" y="1858122"/>
            <a:ext cx="10241615" cy="4862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lnSpc>
                <a:spcPct val="100000"/>
              </a:lnSpc>
              <a:buFont typeface="Wingdings,Sans-Serif"/>
              <a:buChar char="§"/>
            </a:pPr>
            <a:r>
              <a:rPr lang="en-IN" b="1" dirty="0">
                <a:latin typeface="Times New Roman"/>
                <a:ea typeface="Calibri"/>
                <a:cs typeface="Times New Roman"/>
              </a:rPr>
              <a:t>Physical Health</a:t>
            </a:r>
            <a:endParaRPr lang="en-IN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IN" dirty="0">
                <a:latin typeface="Times New Roman"/>
                <a:ea typeface="Calibri"/>
                <a:cs typeface="Times New Roman"/>
              </a:rPr>
              <a:t>15 out of 20 mentioned no chronic illness as such. While 5 of them stated that </a:t>
            </a:r>
            <a:r>
              <a:rPr lang="en-IN" i="1" dirty="0">
                <a:latin typeface="Times New Roman"/>
                <a:ea typeface="Calibri"/>
                <a:cs typeface="Times New Roman"/>
              </a:rPr>
              <a:t>“we have chronic illness but not terribly we are on medication for that Illness.”</a:t>
            </a:r>
            <a:endParaRPr lang="en-IN" dirty="0">
              <a:latin typeface="Times New Roman"/>
              <a:ea typeface="Calibri"/>
              <a:cs typeface="Times New Roman"/>
            </a:endParaRPr>
          </a:p>
          <a:p>
            <a:pPr marL="285750" indent="-285750" algn="l">
              <a:lnSpc>
                <a:spcPct val="100000"/>
              </a:lnSpc>
              <a:buFont typeface="Wingdings,Sans-Serif"/>
              <a:buChar char="§"/>
            </a:pPr>
            <a:r>
              <a:rPr lang="en-IN" b="1" dirty="0">
                <a:latin typeface="Times New Roman"/>
                <a:ea typeface="Calibri"/>
                <a:cs typeface="Times New Roman"/>
              </a:rPr>
              <a:t>Mental and emotional Well-being</a:t>
            </a:r>
            <a:endParaRPr lang="en-IN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IN" dirty="0">
                <a:latin typeface="Times New Roman"/>
                <a:ea typeface="Calibri"/>
                <a:cs typeface="Times New Roman"/>
              </a:rPr>
              <a:t>Every participant stated the same response while discussing with them personally and most of the participants stated that </a:t>
            </a:r>
            <a:r>
              <a:rPr lang="en-IN" i="1" dirty="0">
                <a:latin typeface="Times New Roman"/>
                <a:ea typeface="Calibri"/>
                <a:cs typeface="Times New Roman"/>
              </a:rPr>
              <a:t>“yes! I have little bit of stress in life which is normal, everyone has problems in life, but it didn’t bother that much.”</a:t>
            </a:r>
            <a:endParaRPr lang="en-IN" dirty="0">
              <a:latin typeface="Times New Roman"/>
              <a:ea typeface="Calibri"/>
              <a:cs typeface="Times New Roman"/>
            </a:endParaRPr>
          </a:p>
          <a:p>
            <a:pPr marL="285750" indent="-285750" algn="l">
              <a:lnSpc>
                <a:spcPct val="100000"/>
              </a:lnSpc>
              <a:buFont typeface="Wingdings,Sans-Serif"/>
              <a:buChar char="§"/>
            </a:pPr>
            <a:r>
              <a:rPr lang="en-IN" b="1" dirty="0">
                <a:latin typeface="Times New Roman"/>
                <a:ea typeface="Calibri"/>
                <a:cs typeface="Times New Roman"/>
              </a:rPr>
              <a:t>Freedom and safety</a:t>
            </a:r>
            <a:endParaRPr lang="en-IN" dirty="0"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00000"/>
              </a:lnSpc>
            </a:pPr>
            <a:r>
              <a:rPr lang="en-IN" dirty="0">
                <a:latin typeface="Times New Roman"/>
                <a:ea typeface="Calibri"/>
                <a:cs typeface="Times New Roman"/>
              </a:rPr>
              <a:t>No major safety issues was noticed 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16B6F-893D-6C85-4C31-2B85BA01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1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565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Forte</vt:lpstr>
      <vt:lpstr>Lucida Calligraphy</vt:lpstr>
      <vt:lpstr>Times New Roman</vt:lpstr>
      <vt:lpstr>Wingdings</vt:lpstr>
      <vt:lpstr>Wingdings,Sans-Serif</vt:lpstr>
      <vt:lpstr>Office Theme</vt:lpstr>
      <vt:lpstr>Exploring the Post Intervention experiences of elderly Diabetic type-2 Patients: A Qualitative Research study SilverGenie Pvt. Ltd., Gurugram </vt:lpstr>
      <vt:lpstr>Mentor Approval</vt:lpstr>
      <vt:lpstr>Introduction </vt:lpstr>
      <vt:lpstr>Objectives of the study</vt:lpstr>
      <vt:lpstr>Methodology </vt:lpstr>
      <vt:lpstr>PowerPoint Presentation</vt:lpstr>
      <vt:lpstr>Results Theme-1 Personal Experience</vt:lpstr>
      <vt:lpstr>Theme-2 Lifestyle modification</vt:lpstr>
      <vt:lpstr>Theme-3 Quality of life</vt:lpstr>
      <vt:lpstr>Theme-4 Barriers and facilitators </vt:lpstr>
      <vt:lpstr>Conclusion</vt:lpstr>
      <vt:lpstr>Limitations of the study</vt:lpstr>
      <vt:lpstr>References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Avinash Kaur Sodhi</cp:lastModifiedBy>
  <cp:revision>221</cp:revision>
  <dcterms:created xsi:type="dcterms:W3CDTF">2022-05-20T15:11:38Z</dcterms:created>
  <dcterms:modified xsi:type="dcterms:W3CDTF">2023-07-22T14:37:15Z</dcterms:modified>
</cp:coreProperties>
</file>