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61" r:id="rId4"/>
    <p:sldId id="257" r:id="rId5"/>
    <p:sldId id="258" r:id="rId6"/>
    <p:sldId id="259" r:id="rId7"/>
    <p:sldId id="260" r:id="rId8"/>
    <p:sldId id="261" r:id="rId9"/>
    <p:sldId id="262" r:id="rId10"/>
    <p:sldId id="263" r:id="rId11"/>
    <p:sldId id="264" r:id="rId12"/>
    <p:sldId id="364" r:id="rId13"/>
    <p:sldId id="265" r:id="rId14"/>
    <p:sldId id="266" r:id="rId15"/>
    <p:sldId id="269" r:id="rId16"/>
    <p:sldId id="270" r:id="rId17"/>
    <p:sldId id="356" r:id="rId18"/>
    <p:sldId id="358" r:id="rId19"/>
    <p:sldId id="357" r:id="rId20"/>
    <p:sldId id="359" r:id="rId21"/>
    <p:sldId id="273" r:id="rId22"/>
    <p:sldId id="362" r:id="rId23"/>
    <p:sldId id="276" r:id="rId24"/>
    <p:sldId id="365" r:id="rId25"/>
    <p:sldId id="278" r:id="rId26"/>
    <p:sldId id="279" r:id="rId27"/>
    <p:sldId id="363" r:id="rId28"/>
    <p:sldId id="3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3842" autoAdjust="0"/>
  </p:normalViewPr>
  <p:slideViewPr>
    <p:cSldViewPr>
      <p:cViewPr varScale="1">
        <p:scale>
          <a:sx n="60" d="100"/>
          <a:sy n="60" d="100"/>
        </p:scale>
        <p:origin x="148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ownloads\Dissertation\dissertation%20analysis%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NOVO\Downloads\Dissertation\dissertation%20analysis%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wnloads\dissertation%20analysis%2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dirty="0"/>
              <a:t>Baseline</a:t>
            </a:r>
            <a:r>
              <a:rPr lang="en-IN" sz="1800" baseline="0" dirty="0"/>
              <a:t> assessment</a:t>
            </a:r>
            <a:endParaRPr lang="en-IN"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387284922717991E-2"/>
          <c:y val="0.11842496907235675"/>
          <c:w val="0.93524234470691159"/>
          <c:h val="0.802171342760967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Sheet1!$B$4:$B$10</c:f>
              <c:strCache>
                <c:ptCount val="7"/>
                <c:pt idx="0">
                  <c:v>Transcription Error</c:v>
                </c:pt>
                <c:pt idx="1">
                  <c:v>Missing Dose</c:v>
                </c:pt>
                <c:pt idx="2">
                  <c:v>Wrong Dose</c:v>
                </c:pt>
                <c:pt idx="3">
                  <c:v>Omisssion</c:v>
                </c:pt>
                <c:pt idx="4">
                  <c:v>Dispensing Error</c:v>
                </c:pt>
                <c:pt idx="5">
                  <c:v>Wrong Route</c:v>
                </c:pt>
                <c:pt idx="6">
                  <c:v>ADR</c:v>
                </c:pt>
              </c:strCache>
            </c:strRef>
          </c:cat>
          <c:val>
            <c:numRef>
              <c:f>Sheet1!$C$4:$C$10</c:f>
              <c:numCache>
                <c:formatCode>General</c:formatCode>
                <c:ptCount val="7"/>
                <c:pt idx="0">
                  <c:v>10</c:v>
                </c:pt>
                <c:pt idx="1">
                  <c:v>9</c:v>
                </c:pt>
                <c:pt idx="2">
                  <c:v>5</c:v>
                </c:pt>
                <c:pt idx="3">
                  <c:v>2</c:v>
                </c:pt>
                <c:pt idx="4">
                  <c:v>1</c:v>
                </c:pt>
                <c:pt idx="5">
                  <c:v>2</c:v>
                </c:pt>
                <c:pt idx="6">
                  <c:v>4</c:v>
                </c:pt>
              </c:numCache>
            </c:numRef>
          </c:val>
          <c:extLst>
            <c:ext xmlns:c16="http://schemas.microsoft.com/office/drawing/2014/chart" uri="{C3380CC4-5D6E-409C-BE32-E72D297353CC}">
              <c16:uniqueId val="{00000000-CB8A-41BA-ABE3-E5DD35E6554F}"/>
            </c:ext>
          </c:extLst>
        </c:ser>
        <c:dLbls>
          <c:showLegendKey val="0"/>
          <c:showVal val="1"/>
          <c:showCatName val="0"/>
          <c:showSerName val="0"/>
          <c:showPercent val="0"/>
          <c:showBubbleSize val="0"/>
        </c:dLbls>
        <c:gapWidth val="75"/>
        <c:axId val="1020521712"/>
        <c:axId val="1020517872"/>
      </c:barChart>
      <c:catAx>
        <c:axId val="102052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0517872"/>
        <c:crosses val="autoZero"/>
        <c:auto val="1"/>
        <c:lblAlgn val="ctr"/>
        <c:lblOffset val="100"/>
        <c:noMultiLvlLbl val="0"/>
      </c:catAx>
      <c:valAx>
        <c:axId val="10205178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052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Times New Roman" panose="02020603050405020304" pitchFamily="18" charset="0"/>
                <a:cs typeface="Times New Roman" panose="02020603050405020304" pitchFamily="18" charset="0"/>
              </a:rPr>
              <a:t>Baseline-After</a:t>
            </a:r>
            <a:r>
              <a:rPr lang="en-US" baseline="0" dirty="0">
                <a:latin typeface="Times New Roman" panose="02020603050405020304" pitchFamily="18" charset="0"/>
                <a:cs typeface="Times New Roman" panose="02020603050405020304" pitchFamily="18" charset="0"/>
              </a:rPr>
              <a:t> 1st Training</a:t>
            </a:r>
            <a:endParaRPr lang="en-US"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First Phase</c:v>
          </c:tx>
          <c:spPr>
            <a:ln w="28575" cap="rnd">
              <a:solidFill>
                <a:schemeClr val="accent1"/>
              </a:solidFill>
              <a:round/>
            </a:ln>
            <a:effectLst/>
          </c:spPr>
          <c:marker>
            <c:symbol val="none"/>
          </c:marker>
          <c:cat>
            <c:strRef>
              <c:f>Sheet1!$B$5:$B$10</c:f>
              <c:strCache>
                <c:ptCount val="6"/>
                <c:pt idx="0">
                  <c:v>TRANSCRIPTION ERROR</c:v>
                </c:pt>
                <c:pt idx="1">
                  <c:v>Missing dose</c:v>
                </c:pt>
                <c:pt idx="2">
                  <c:v>Wrong dose</c:v>
                </c:pt>
                <c:pt idx="3">
                  <c:v>Omission</c:v>
                </c:pt>
                <c:pt idx="4">
                  <c:v>DISPENSING ERROR</c:v>
                </c:pt>
                <c:pt idx="5">
                  <c:v>wrong route</c:v>
                </c:pt>
              </c:strCache>
            </c:strRef>
          </c:cat>
          <c:val>
            <c:numRef>
              <c:f>Sheet1!$C$5:$C$10</c:f>
              <c:numCache>
                <c:formatCode>General</c:formatCode>
                <c:ptCount val="6"/>
                <c:pt idx="0">
                  <c:v>10</c:v>
                </c:pt>
                <c:pt idx="1">
                  <c:v>9</c:v>
                </c:pt>
                <c:pt idx="2">
                  <c:v>7</c:v>
                </c:pt>
                <c:pt idx="3">
                  <c:v>2</c:v>
                </c:pt>
                <c:pt idx="4">
                  <c:v>1</c:v>
                </c:pt>
                <c:pt idx="5">
                  <c:v>2</c:v>
                </c:pt>
              </c:numCache>
            </c:numRef>
          </c:val>
          <c:smooth val="0"/>
          <c:extLst>
            <c:ext xmlns:c16="http://schemas.microsoft.com/office/drawing/2014/chart" uri="{C3380CC4-5D6E-409C-BE32-E72D297353CC}">
              <c16:uniqueId val="{00000000-212C-42BE-BC31-A7DFEEC28DD5}"/>
            </c:ext>
          </c:extLst>
        </c:ser>
        <c:ser>
          <c:idx val="1"/>
          <c:order val="1"/>
          <c:tx>
            <c:v>Second Phase</c:v>
          </c:tx>
          <c:spPr>
            <a:ln w="28575" cap="rnd">
              <a:solidFill>
                <a:schemeClr val="accent2"/>
              </a:solidFill>
              <a:round/>
            </a:ln>
            <a:effectLst/>
          </c:spPr>
          <c:marker>
            <c:symbol val="none"/>
          </c:marker>
          <c:cat>
            <c:strRef>
              <c:f>Sheet1!$B$5:$B$10</c:f>
              <c:strCache>
                <c:ptCount val="6"/>
                <c:pt idx="0">
                  <c:v>TRANSCRIPTION ERROR</c:v>
                </c:pt>
                <c:pt idx="1">
                  <c:v>Missing dose</c:v>
                </c:pt>
                <c:pt idx="2">
                  <c:v>Wrong dose</c:v>
                </c:pt>
                <c:pt idx="3">
                  <c:v>Omission</c:v>
                </c:pt>
                <c:pt idx="4">
                  <c:v>DISPENSING ERROR</c:v>
                </c:pt>
                <c:pt idx="5">
                  <c:v>wrong route</c:v>
                </c:pt>
              </c:strCache>
            </c:strRef>
          </c:cat>
          <c:val>
            <c:numRef>
              <c:f>Sheet1!$F$5:$F$10</c:f>
              <c:numCache>
                <c:formatCode>General</c:formatCode>
                <c:ptCount val="6"/>
                <c:pt idx="0">
                  <c:v>13</c:v>
                </c:pt>
                <c:pt idx="1">
                  <c:v>6</c:v>
                </c:pt>
                <c:pt idx="2">
                  <c:v>4</c:v>
                </c:pt>
                <c:pt idx="3">
                  <c:v>2</c:v>
                </c:pt>
                <c:pt idx="4">
                  <c:v>2</c:v>
                </c:pt>
                <c:pt idx="5">
                  <c:v>2</c:v>
                </c:pt>
              </c:numCache>
            </c:numRef>
          </c:val>
          <c:smooth val="0"/>
          <c:extLst>
            <c:ext xmlns:c16="http://schemas.microsoft.com/office/drawing/2014/chart" uri="{C3380CC4-5D6E-409C-BE32-E72D297353CC}">
              <c16:uniqueId val="{00000001-212C-42BE-BC31-A7DFEEC28DD5}"/>
            </c:ext>
          </c:extLst>
        </c:ser>
        <c:dLbls>
          <c:showLegendKey val="0"/>
          <c:showVal val="0"/>
          <c:showCatName val="0"/>
          <c:showSerName val="0"/>
          <c:showPercent val="0"/>
          <c:showBubbleSize val="0"/>
        </c:dLbls>
        <c:smooth val="0"/>
        <c:axId val="1251355215"/>
        <c:axId val="1251373935"/>
      </c:lineChart>
      <c:catAx>
        <c:axId val="12513552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600" dirty="0">
                    <a:latin typeface="Times New Roman" panose="02020603050405020304" pitchFamily="18" charset="0"/>
                    <a:cs typeface="Times New Roman" panose="02020603050405020304" pitchFamily="18" charset="0"/>
                  </a:rPr>
                  <a:t>Medication</a:t>
                </a:r>
                <a:r>
                  <a:rPr lang="en-IN" sz="1600" baseline="0" dirty="0">
                    <a:latin typeface="Times New Roman" panose="02020603050405020304" pitchFamily="18" charset="0"/>
                    <a:cs typeface="Times New Roman" panose="02020603050405020304" pitchFamily="18" charset="0"/>
                  </a:rPr>
                  <a:t> Error</a:t>
                </a:r>
                <a:endParaRPr lang="en-IN" sz="1600" dirty="0">
                  <a:latin typeface="Times New Roman" panose="02020603050405020304" pitchFamily="18" charset="0"/>
                  <a:cs typeface="Times New Roman" panose="02020603050405020304" pitchFamily="18" charset="0"/>
                </a:endParaRPr>
              </a:p>
            </c:rich>
          </c:tx>
          <c:layout>
            <c:manualLayout>
              <c:xMode val="edge"/>
              <c:yMode val="edge"/>
              <c:x val="0.42694840509801141"/>
              <c:y val="0.935668601968278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1373935"/>
        <c:crosses val="autoZero"/>
        <c:auto val="1"/>
        <c:lblAlgn val="ctr"/>
        <c:lblOffset val="100"/>
        <c:noMultiLvlLbl val="0"/>
      </c:catAx>
      <c:valAx>
        <c:axId val="1251373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400" dirty="0">
                    <a:latin typeface="Times New Roman" panose="02020603050405020304" pitchFamily="18" charset="0"/>
                    <a:cs typeface="Times New Roman" panose="02020603050405020304" pitchFamily="18" charset="0"/>
                  </a:rPr>
                  <a:t>In</a:t>
                </a:r>
                <a:r>
                  <a:rPr lang="en-IN" sz="1400" baseline="0" dirty="0">
                    <a:latin typeface="Times New Roman" panose="02020603050405020304" pitchFamily="18" charset="0"/>
                    <a:cs typeface="Times New Roman" panose="02020603050405020304" pitchFamily="18" charset="0"/>
                  </a:rPr>
                  <a:t> Numbers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13552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latin typeface="Times New Roman" panose="02020603050405020304" pitchFamily="18" charset="0"/>
                <a:cs typeface="Times New Roman" panose="02020603050405020304" pitchFamily="18" charset="0"/>
              </a:rPr>
              <a:t>Baseline- After 2nd training session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29421086515128"/>
          <c:y val="8.6004901960784308E-2"/>
          <c:w val="0.84626553756252165"/>
          <c:h val="0.71362359116875096"/>
        </c:manualLayout>
      </c:layout>
      <c:lineChart>
        <c:grouping val="standard"/>
        <c:varyColors val="0"/>
        <c:ser>
          <c:idx val="0"/>
          <c:order val="0"/>
          <c:tx>
            <c:v>First Phase</c:v>
          </c:tx>
          <c:spPr>
            <a:ln w="28575" cap="rnd">
              <a:solidFill>
                <a:schemeClr val="accent1"/>
              </a:solidFill>
              <a:round/>
            </a:ln>
            <a:effectLst/>
          </c:spPr>
          <c:marker>
            <c:symbol val="none"/>
          </c:marker>
          <c:cat>
            <c:strRef>
              <c:f>Sheet1!$B$5:$B$10</c:f>
              <c:strCache>
                <c:ptCount val="6"/>
                <c:pt idx="0">
                  <c:v>TRANSCRIPTION ERROR</c:v>
                </c:pt>
                <c:pt idx="1">
                  <c:v>Missing dose</c:v>
                </c:pt>
                <c:pt idx="2">
                  <c:v>Wrong dose</c:v>
                </c:pt>
                <c:pt idx="3">
                  <c:v>Omission</c:v>
                </c:pt>
                <c:pt idx="4">
                  <c:v>DISPENSING ERROR</c:v>
                </c:pt>
                <c:pt idx="5">
                  <c:v>wrong route</c:v>
                </c:pt>
              </c:strCache>
            </c:strRef>
          </c:cat>
          <c:val>
            <c:numRef>
              <c:f>Sheet1!$C$5:$C$10</c:f>
              <c:numCache>
                <c:formatCode>General</c:formatCode>
                <c:ptCount val="6"/>
                <c:pt idx="0">
                  <c:v>10</c:v>
                </c:pt>
                <c:pt idx="1">
                  <c:v>9</c:v>
                </c:pt>
                <c:pt idx="2">
                  <c:v>7</c:v>
                </c:pt>
                <c:pt idx="3">
                  <c:v>2</c:v>
                </c:pt>
                <c:pt idx="4">
                  <c:v>1</c:v>
                </c:pt>
                <c:pt idx="5">
                  <c:v>2</c:v>
                </c:pt>
              </c:numCache>
            </c:numRef>
          </c:val>
          <c:smooth val="0"/>
          <c:extLst>
            <c:ext xmlns:c16="http://schemas.microsoft.com/office/drawing/2014/chart" uri="{C3380CC4-5D6E-409C-BE32-E72D297353CC}">
              <c16:uniqueId val="{00000000-496E-4FA2-8F12-20F2891BAD01}"/>
            </c:ext>
          </c:extLst>
        </c:ser>
        <c:ser>
          <c:idx val="1"/>
          <c:order val="1"/>
          <c:tx>
            <c:v>Third Phase</c:v>
          </c:tx>
          <c:spPr>
            <a:ln w="28575" cap="rnd">
              <a:solidFill>
                <a:schemeClr val="accent2"/>
              </a:solidFill>
              <a:round/>
            </a:ln>
            <a:effectLst/>
          </c:spPr>
          <c:marker>
            <c:symbol val="none"/>
          </c:marker>
          <c:cat>
            <c:strRef>
              <c:f>Sheet1!$B$5:$B$10</c:f>
              <c:strCache>
                <c:ptCount val="6"/>
                <c:pt idx="0">
                  <c:v>TRANSCRIPTION ERROR</c:v>
                </c:pt>
                <c:pt idx="1">
                  <c:v>Missing dose</c:v>
                </c:pt>
                <c:pt idx="2">
                  <c:v>Wrong dose</c:v>
                </c:pt>
                <c:pt idx="3">
                  <c:v>Omission</c:v>
                </c:pt>
                <c:pt idx="4">
                  <c:v>DISPENSING ERROR</c:v>
                </c:pt>
                <c:pt idx="5">
                  <c:v>wrong route</c:v>
                </c:pt>
              </c:strCache>
            </c:strRef>
          </c:cat>
          <c:val>
            <c:numRef>
              <c:f>Sheet1!$I$5:$I$10</c:f>
              <c:numCache>
                <c:formatCode>General</c:formatCode>
                <c:ptCount val="6"/>
                <c:pt idx="0">
                  <c:v>8</c:v>
                </c:pt>
                <c:pt idx="1">
                  <c:v>3</c:v>
                </c:pt>
                <c:pt idx="2">
                  <c:v>3</c:v>
                </c:pt>
                <c:pt idx="3">
                  <c:v>1</c:v>
                </c:pt>
                <c:pt idx="4">
                  <c:v>1</c:v>
                </c:pt>
                <c:pt idx="5">
                  <c:v>1</c:v>
                </c:pt>
              </c:numCache>
            </c:numRef>
          </c:val>
          <c:smooth val="0"/>
          <c:extLst>
            <c:ext xmlns:c16="http://schemas.microsoft.com/office/drawing/2014/chart" uri="{C3380CC4-5D6E-409C-BE32-E72D297353CC}">
              <c16:uniqueId val="{00000001-496E-4FA2-8F12-20F2891BAD01}"/>
            </c:ext>
          </c:extLst>
        </c:ser>
        <c:dLbls>
          <c:showLegendKey val="0"/>
          <c:showVal val="0"/>
          <c:showCatName val="0"/>
          <c:showSerName val="0"/>
          <c:showPercent val="0"/>
          <c:showBubbleSize val="0"/>
        </c:dLbls>
        <c:smooth val="0"/>
        <c:axId val="1289667167"/>
        <c:axId val="1289693087"/>
      </c:lineChart>
      <c:catAx>
        <c:axId val="12896671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latin typeface="Times New Roman" panose="02020603050405020304" pitchFamily="18" charset="0"/>
                    <a:cs typeface="Times New Roman" panose="02020603050405020304" pitchFamily="18" charset="0"/>
                  </a:rPr>
                  <a:t>Medication</a:t>
                </a:r>
                <a:r>
                  <a:rPr lang="en-IN" baseline="0" dirty="0">
                    <a:latin typeface="Times New Roman" panose="02020603050405020304" pitchFamily="18" charset="0"/>
                    <a:cs typeface="Times New Roman" panose="02020603050405020304" pitchFamily="18" charset="0"/>
                  </a:rPr>
                  <a:t> Error</a:t>
                </a:r>
                <a:endParaRPr lang="en-IN" dirty="0">
                  <a:latin typeface="Times New Roman" panose="02020603050405020304" pitchFamily="18" charset="0"/>
                  <a:cs typeface="Times New Roman" panose="02020603050405020304" pitchFamily="18" charset="0"/>
                </a:endParaRPr>
              </a:p>
            </c:rich>
          </c:tx>
          <c:layout>
            <c:manualLayout>
              <c:xMode val="edge"/>
              <c:yMode val="edge"/>
              <c:x val="0.50030678948150342"/>
              <c:y val="0.954718426740775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693087"/>
        <c:crosses val="autoZero"/>
        <c:auto val="1"/>
        <c:lblAlgn val="ctr"/>
        <c:lblOffset val="100"/>
        <c:noMultiLvlLbl val="0"/>
      </c:catAx>
      <c:valAx>
        <c:axId val="1289693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1400">
                    <a:latin typeface="Times New Roman" panose="02020603050405020304" pitchFamily="18" charset="0"/>
                    <a:cs typeface="Times New Roman" panose="02020603050405020304" pitchFamily="18" charset="0"/>
                  </a:rPr>
                  <a:t>In</a:t>
                </a:r>
                <a:r>
                  <a:rPr lang="en-IN" sz="1400" baseline="0">
                    <a:latin typeface="Times New Roman" panose="02020603050405020304" pitchFamily="18" charset="0"/>
                    <a:cs typeface="Times New Roman" panose="02020603050405020304" pitchFamily="18" charset="0"/>
                  </a:rPr>
                  <a:t> Numbers</a:t>
                </a:r>
                <a:endParaRPr lang="en-IN" sz="140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8966716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IN" sz="2000" dirty="0"/>
              <a:t> Before-</a:t>
            </a:r>
            <a:r>
              <a:rPr lang="en-IN" sz="2000" baseline="0" dirty="0"/>
              <a:t> After training</a:t>
            </a:r>
            <a:endParaRPr lang="en-IN"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389666230916956E-2"/>
          <c:y val="9.9629602480240415E-2"/>
          <c:w val="0.87935073189623225"/>
          <c:h val="0.744986266401624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Sheet1!$B$5:$B$10</c:f>
              <c:strCache>
                <c:ptCount val="6"/>
                <c:pt idx="0">
                  <c:v>TRANSCRIPTION ERROR</c:v>
                </c:pt>
                <c:pt idx="1">
                  <c:v>Missing dose</c:v>
                </c:pt>
                <c:pt idx="2">
                  <c:v>Wrong dose</c:v>
                </c:pt>
                <c:pt idx="3">
                  <c:v>Omission</c:v>
                </c:pt>
                <c:pt idx="4">
                  <c:v>DISPENSING ERROR</c:v>
                </c:pt>
                <c:pt idx="5">
                  <c:v>wrong route</c:v>
                </c:pt>
              </c:strCache>
            </c:strRef>
          </c:cat>
          <c:val>
            <c:numRef>
              <c:f>Sheet1!$C$5:$C$10</c:f>
              <c:numCache>
                <c:formatCode>General</c:formatCode>
                <c:ptCount val="6"/>
                <c:pt idx="0">
                  <c:v>10</c:v>
                </c:pt>
                <c:pt idx="1">
                  <c:v>9</c:v>
                </c:pt>
                <c:pt idx="2">
                  <c:v>7</c:v>
                </c:pt>
                <c:pt idx="3">
                  <c:v>2</c:v>
                </c:pt>
                <c:pt idx="4">
                  <c:v>1</c:v>
                </c:pt>
                <c:pt idx="5">
                  <c:v>2</c:v>
                </c:pt>
              </c:numCache>
            </c:numRef>
          </c:val>
          <c:extLst>
            <c:ext xmlns:c16="http://schemas.microsoft.com/office/drawing/2014/chart" uri="{C3380CC4-5D6E-409C-BE32-E72D297353CC}">
              <c16:uniqueId val="{00000000-0C6F-4904-98D1-6D8DDA3C93E5}"/>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Sheet1!$B$5:$B$10</c:f>
              <c:strCache>
                <c:ptCount val="6"/>
                <c:pt idx="0">
                  <c:v>TRANSCRIPTION ERROR</c:v>
                </c:pt>
                <c:pt idx="1">
                  <c:v>Missing dose</c:v>
                </c:pt>
                <c:pt idx="2">
                  <c:v>Wrong dose</c:v>
                </c:pt>
                <c:pt idx="3">
                  <c:v>Omission</c:v>
                </c:pt>
                <c:pt idx="4">
                  <c:v>DISPENSING ERROR</c:v>
                </c:pt>
                <c:pt idx="5">
                  <c:v>wrong route</c:v>
                </c:pt>
              </c:strCache>
            </c:strRef>
          </c:cat>
          <c:val>
            <c:numRef>
              <c:f>Sheet1!$I$5:$I$10</c:f>
              <c:numCache>
                <c:formatCode>General</c:formatCode>
                <c:ptCount val="6"/>
                <c:pt idx="0">
                  <c:v>13</c:v>
                </c:pt>
                <c:pt idx="1">
                  <c:v>6</c:v>
                </c:pt>
                <c:pt idx="2">
                  <c:v>4</c:v>
                </c:pt>
                <c:pt idx="3">
                  <c:v>2</c:v>
                </c:pt>
                <c:pt idx="4">
                  <c:v>2</c:v>
                </c:pt>
                <c:pt idx="5">
                  <c:v>2</c:v>
                </c:pt>
              </c:numCache>
            </c:numRef>
          </c:val>
          <c:extLst>
            <c:ext xmlns:c16="http://schemas.microsoft.com/office/drawing/2014/chart" uri="{C3380CC4-5D6E-409C-BE32-E72D297353CC}">
              <c16:uniqueId val="{00000001-0C6F-4904-98D1-6D8DDA3C93E5}"/>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Sheet1!$B$5:$B$10</c:f>
              <c:strCache>
                <c:ptCount val="6"/>
                <c:pt idx="0">
                  <c:v>TRANSCRIPTION ERROR</c:v>
                </c:pt>
                <c:pt idx="1">
                  <c:v>Missing dose</c:v>
                </c:pt>
                <c:pt idx="2">
                  <c:v>Wrong dose</c:v>
                </c:pt>
                <c:pt idx="3">
                  <c:v>Omission</c:v>
                </c:pt>
                <c:pt idx="4">
                  <c:v>DISPENSING ERROR</c:v>
                </c:pt>
                <c:pt idx="5">
                  <c:v>wrong route</c:v>
                </c:pt>
              </c:strCache>
            </c:strRef>
          </c:cat>
          <c:val>
            <c:numRef>
              <c:f>Sheet1!$N$5:$N$10</c:f>
              <c:numCache>
                <c:formatCode>General</c:formatCode>
                <c:ptCount val="6"/>
                <c:pt idx="0">
                  <c:v>8</c:v>
                </c:pt>
                <c:pt idx="1">
                  <c:v>3</c:v>
                </c:pt>
                <c:pt idx="2">
                  <c:v>3</c:v>
                </c:pt>
                <c:pt idx="3">
                  <c:v>1</c:v>
                </c:pt>
                <c:pt idx="4">
                  <c:v>1</c:v>
                </c:pt>
                <c:pt idx="5">
                  <c:v>1</c:v>
                </c:pt>
              </c:numCache>
            </c:numRef>
          </c:val>
          <c:extLst>
            <c:ext xmlns:c16="http://schemas.microsoft.com/office/drawing/2014/chart" uri="{C3380CC4-5D6E-409C-BE32-E72D297353CC}">
              <c16:uniqueId val="{00000002-0C6F-4904-98D1-6D8DDA3C93E5}"/>
            </c:ext>
          </c:extLst>
        </c:ser>
        <c:dLbls>
          <c:dLblPos val="outEnd"/>
          <c:showLegendKey val="0"/>
          <c:showVal val="1"/>
          <c:showCatName val="0"/>
          <c:showSerName val="0"/>
          <c:showPercent val="0"/>
          <c:showBubbleSize val="0"/>
        </c:dLbls>
        <c:gapWidth val="219"/>
        <c:overlap val="-27"/>
        <c:axId val="1365300703"/>
        <c:axId val="1365300223"/>
      </c:barChart>
      <c:catAx>
        <c:axId val="13653007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5300223"/>
        <c:crosses val="autoZero"/>
        <c:auto val="1"/>
        <c:lblAlgn val="ctr"/>
        <c:lblOffset val="100"/>
        <c:noMultiLvlLbl val="0"/>
      </c:catAx>
      <c:valAx>
        <c:axId val="1365300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653007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1CE3A-D64C-4DB3-823D-471FD27BE5A4}" type="doc">
      <dgm:prSet loTypeId="urn:microsoft.com/office/officeart/2018/5/layout/IconCircle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54CF3AA5-A73B-4B99-B301-15D0A0FBD4C5}">
      <dgm:prSet custT="1"/>
      <dgm:spPr/>
      <dgm:t>
        <a:bodyPr/>
        <a:lstStyle/>
        <a:p>
          <a:pPr>
            <a:lnSpc>
              <a:spcPct val="100000"/>
            </a:lnSpc>
            <a:defRPr cap="all"/>
          </a:pPr>
          <a:r>
            <a:rPr lang="en-IN" sz="1600" dirty="0">
              <a:latin typeface="Times New Roman" panose="02020603050405020304" pitchFamily="18" charset="0"/>
              <a:cs typeface="Times New Roman" panose="02020603050405020304" pitchFamily="18" charset="0"/>
            </a:rPr>
            <a:t>Training of doctors and nurses</a:t>
          </a:r>
          <a:endParaRPr lang="en-US" sz="1600" dirty="0">
            <a:latin typeface="Times New Roman" panose="02020603050405020304" pitchFamily="18" charset="0"/>
            <a:cs typeface="Times New Roman" panose="02020603050405020304" pitchFamily="18" charset="0"/>
          </a:endParaRPr>
        </a:p>
      </dgm:t>
    </dgm:pt>
    <dgm:pt modelId="{471E4BD3-678D-4BD2-B627-861574D2F365}" type="parTrans" cxnId="{5A30FD22-9434-4032-B94A-2A8DDA2D3B9B}">
      <dgm:prSet/>
      <dgm:spPr/>
      <dgm:t>
        <a:bodyPr/>
        <a:lstStyle/>
        <a:p>
          <a:endParaRPr lang="en-US"/>
        </a:p>
      </dgm:t>
    </dgm:pt>
    <dgm:pt modelId="{7F76B9C3-EE8C-4719-84FD-63D126492B9C}" type="sibTrans" cxnId="{5A30FD22-9434-4032-B94A-2A8DDA2D3B9B}">
      <dgm:prSet/>
      <dgm:spPr/>
      <dgm:t>
        <a:bodyPr/>
        <a:lstStyle/>
        <a:p>
          <a:endParaRPr lang="en-US"/>
        </a:p>
      </dgm:t>
    </dgm:pt>
    <dgm:pt modelId="{9F562035-7A2A-4962-9E16-0C016404B034}">
      <dgm:prSet custT="1"/>
      <dgm:spPr/>
      <dgm:t>
        <a:bodyPr/>
        <a:lstStyle/>
        <a:p>
          <a:pPr>
            <a:lnSpc>
              <a:spcPct val="100000"/>
            </a:lnSpc>
            <a:defRPr cap="all"/>
          </a:pPr>
          <a:r>
            <a:rPr lang="en-IN" sz="1600" dirty="0">
              <a:latin typeface="Times New Roman" panose="02020603050405020304" pitchFamily="18" charset="0"/>
              <a:cs typeface="Times New Roman" panose="02020603050405020304" pitchFamily="18" charset="0"/>
            </a:rPr>
            <a:t>Signature and counter signature of health personnel</a:t>
          </a:r>
          <a:endParaRPr lang="en-US" sz="1600" dirty="0">
            <a:latin typeface="Times New Roman" panose="02020603050405020304" pitchFamily="18" charset="0"/>
            <a:cs typeface="Times New Roman" panose="02020603050405020304" pitchFamily="18" charset="0"/>
          </a:endParaRPr>
        </a:p>
      </dgm:t>
    </dgm:pt>
    <dgm:pt modelId="{C5456246-D420-4B9E-A10E-889643F83FE9}" type="parTrans" cxnId="{DB3C6017-EE06-4456-8114-74763E446020}">
      <dgm:prSet/>
      <dgm:spPr/>
      <dgm:t>
        <a:bodyPr/>
        <a:lstStyle/>
        <a:p>
          <a:endParaRPr lang="en-US"/>
        </a:p>
      </dgm:t>
    </dgm:pt>
    <dgm:pt modelId="{EA7DB8E6-47F0-406C-9888-09613D6D8B67}" type="sibTrans" cxnId="{DB3C6017-EE06-4456-8114-74763E446020}">
      <dgm:prSet/>
      <dgm:spPr/>
      <dgm:t>
        <a:bodyPr/>
        <a:lstStyle/>
        <a:p>
          <a:endParaRPr lang="en-US"/>
        </a:p>
      </dgm:t>
    </dgm:pt>
    <dgm:pt modelId="{4C8F484E-7726-47F7-8C15-8E0649F7C181}">
      <dgm:prSet custT="1"/>
      <dgm:spPr/>
      <dgm:t>
        <a:bodyPr/>
        <a:lstStyle/>
        <a:p>
          <a:pPr>
            <a:lnSpc>
              <a:spcPct val="100000"/>
            </a:lnSpc>
            <a:defRPr cap="all"/>
          </a:pPr>
          <a:r>
            <a:rPr lang="en-IN" sz="1600" dirty="0">
              <a:latin typeface="Times New Roman" panose="02020603050405020304" pitchFamily="18" charset="0"/>
              <a:cs typeface="Times New Roman" panose="02020603050405020304" pitchFamily="18" charset="0"/>
            </a:rPr>
            <a:t>Creating positive environment for both nurses and RMO’s</a:t>
          </a:r>
          <a:endParaRPr lang="en-US" sz="1300" dirty="0">
            <a:latin typeface="Times New Roman" panose="02020603050405020304" pitchFamily="18" charset="0"/>
            <a:cs typeface="Times New Roman" panose="02020603050405020304" pitchFamily="18" charset="0"/>
          </a:endParaRPr>
        </a:p>
      </dgm:t>
    </dgm:pt>
    <dgm:pt modelId="{EF337A3C-6641-4439-90E6-BDA2554937E0}" type="parTrans" cxnId="{4296933D-BCCC-4360-8B63-D8D56D676CFD}">
      <dgm:prSet/>
      <dgm:spPr/>
      <dgm:t>
        <a:bodyPr/>
        <a:lstStyle/>
        <a:p>
          <a:endParaRPr lang="en-US"/>
        </a:p>
      </dgm:t>
    </dgm:pt>
    <dgm:pt modelId="{2F45030F-A6DF-4A56-AF94-091E6BD4A4BD}" type="sibTrans" cxnId="{4296933D-BCCC-4360-8B63-D8D56D676CFD}">
      <dgm:prSet/>
      <dgm:spPr/>
      <dgm:t>
        <a:bodyPr/>
        <a:lstStyle/>
        <a:p>
          <a:endParaRPr lang="en-US"/>
        </a:p>
      </dgm:t>
    </dgm:pt>
    <dgm:pt modelId="{DDCD194E-3144-490A-950A-98851146F697}">
      <dgm:prSet custT="1"/>
      <dgm:spPr/>
      <dgm:t>
        <a:bodyPr/>
        <a:lstStyle/>
        <a:p>
          <a:pPr>
            <a:lnSpc>
              <a:spcPct val="100000"/>
            </a:lnSpc>
            <a:defRPr cap="all"/>
          </a:pPr>
          <a:r>
            <a:rPr lang="en-IN" sz="1600" dirty="0">
              <a:latin typeface="Times New Roman" panose="02020603050405020304" pitchFamily="18" charset="0"/>
              <a:cs typeface="Times New Roman" panose="02020603050405020304" pitchFamily="18" charset="0"/>
            </a:rPr>
            <a:t>Fresher staff to be kept under observation of the TL for at least 1 week.</a:t>
          </a:r>
          <a:endParaRPr lang="en-US" sz="1600" dirty="0">
            <a:latin typeface="Times New Roman" panose="02020603050405020304" pitchFamily="18" charset="0"/>
            <a:cs typeface="Times New Roman" panose="02020603050405020304" pitchFamily="18" charset="0"/>
          </a:endParaRPr>
        </a:p>
      </dgm:t>
    </dgm:pt>
    <dgm:pt modelId="{9CAC0F03-19BB-4D33-8CAA-2BD1B541AB0E}" type="parTrans" cxnId="{39344562-99AD-40F1-8132-32FCA159804C}">
      <dgm:prSet/>
      <dgm:spPr/>
      <dgm:t>
        <a:bodyPr/>
        <a:lstStyle/>
        <a:p>
          <a:endParaRPr lang="en-US"/>
        </a:p>
      </dgm:t>
    </dgm:pt>
    <dgm:pt modelId="{A45B52DB-365D-45FD-95F8-BF0B01DDBED5}" type="sibTrans" cxnId="{39344562-99AD-40F1-8132-32FCA159804C}">
      <dgm:prSet/>
      <dgm:spPr/>
      <dgm:t>
        <a:bodyPr/>
        <a:lstStyle/>
        <a:p>
          <a:endParaRPr lang="en-US"/>
        </a:p>
      </dgm:t>
    </dgm:pt>
    <dgm:pt modelId="{5FC701E5-46B6-4C71-B2CC-CDB0B36C59F9}" type="pres">
      <dgm:prSet presAssocID="{5C31CE3A-D64C-4DB3-823D-471FD27BE5A4}" presName="root" presStyleCnt="0">
        <dgm:presLayoutVars>
          <dgm:dir/>
          <dgm:resizeHandles val="exact"/>
        </dgm:presLayoutVars>
      </dgm:prSet>
      <dgm:spPr/>
    </dgm:pt>
    <dgm:pt modelId="{314B70DF-D794-4616-B25C-11A362889574}" type="pres">
      <dgm:prSet presAssocID="{54CF3AA5-A73B-4B99-B301-15D0A0FBD4C5}" presName="compNode" presStyleCnt="0"/>
      <dgm:spPr/>
    </dgm:pt>
    <dgm:pt modelId="{BF961EEC-205D-4E8B-A3AE-B8CD7E8879B0}" type="pres">
      <dgm:prSet presAssocID="{54CF3AA5-A73B-4B99-B301-15D0A0FBD4C5}" presName="iconBgRect" presStyleLbl="bgShp" presStyleIdx="0" presStyleCnt="4"/>
      <dgm:spPr/>
    </dgm:pt>
    <dgm:pt modelId="{713AEE64-A0A5-4897-85EE-A58742DEC7C8}" type="pres">
      <dgm:prSet presAssocID="{54CF3AA5-A73B-4B99-B301-15D0A0FBD4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90E8DDB7-096A-47D7-8A12-736E7F41F338}" type="pres">
      <dgm:prSet presAssocID="{54CF3AA5-A73B-4B99-B301-15D0A0FBD4C5}" presName="spaceRect" presStyleCnt="0"/>
      <dgm:spPr/>
    </dgm:pt>
    <dgm:pt modelId="{FD9200AD-5574-48CF-8DB3-1ADEA5CAA830}" type="pres">
      <dgm:prSet presAssocID="{54CF3AA5-A73B-4B99-B301-15D0A0FBD4C5}" presName="textRect" presStyleLbl="revTx" presStyleIdx="0" presStyleCnt="4">
        <dgm:presLayoutVars>
          <dgm:chMax val="1"/>
          <dgm:chPref val="1"/>
        </dgm:presLayoutVars>
      </dgm:prSet>
      <dgm:spPr/>
    </dgm:pt>
    <dgm:pt modelId="{688C1EF3-FC5D-4721-BDAA-7FA56EAF9A78}" type="pres">
      <dgm:prSet presAssocID="{7F76B9C3-EE8C-4719-84FD-63D126492B9C}" presName="sibTrans" presStyleCnt="0"/>
      <dgm:spPr/>
    </dgm:pt>
    <dgm:pt modelId="{08F53532-3327-4C8A-A09C-4FF95F0F845B}" type="pres">
      <dgm:prSet presAssocID="{9F562035-7A2A-4962-9E16-0C016404B034}" presName="compNode" presStyleCnt="0"/>
      <dgm:spPr/>
    </dgm:pt>
    <dgm:pt modelId="{992170AD-E148-45FC-89F1-7F3F8732EB56}" type="pres">
      <dgm:prSet presAssocID="{9F562035-7A2A-4962-9E16-0C016404B034}" presName="iconBgRect" presStyleLbl="bgShp" presStyleIdx="1" presStyleCnt="4"/>
      <dgm:spPr/>
    </dgm:pt>
    <dgm:pt modelId="{D13B46A8-95D5-4062-AEB7-86ED25B56694}" type="pres">
      <dgm:prSet presAssocID="{9F562035-7A2A-4962-9E16-0C016404B0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tract"/>
        </a:ext>
      </dgm:extLst>
    </dgm:pt>
    <dgm:pt modelId="{C78E52B8-FCF0-4567-8199-A1258A91C7FA}" type="pres">
      <dgm:prSet presAssocID="{9F562035-7A2A-4962-9E16-0C016404B034}" presName="spaceRect" presStyleCnt="0"/>
      <dgm:spPr/>
    </dgm:pt>
    <dgm:pt modelId="{1D902441-FCB1-454B-B867-379824A7472A}" type="pres">
      <dgm:prSet presAssocID="{9F562035-7A2A-4962-9E16-0C016404B034}" presName="textRect" presStyleLbl="revTx" presStyleIdx="1" presStyleCnt="4">
        <dgm:presLayoutVars>
          <dgm:chMax val="1"/>
          <dgm:chPref val="1"/>
        </dgm:presLayoutVars>
      </dgm:prSet>
      <dgm:spPr/>
    </dgm:pt>
    <dgm:pt modelId="{8C5F24B1-5E15-4D49-BCBA-10729393AFCF}" type="pres">
      <dgm:prSet presAssocID="{EA7DB8E6-47F0-406C-9888-09613D6D8B67}" presName="sibTrans" presStyleCnt="0"/>
      <dgm:spPr/>
    </dgm:pt>
    <dgm:pt modelId="{86305F29-A893-4B17-8B5A-17E9F62DF8EE}" type="pres">
      <dgm:prSet presAssocID="{4C8F484E-7726-47F7-8C15-8E0649F7C181}" presName="compNode" presStyleCnt="0"/>
      <dgm:spPr/>
    </dgm:pt>
    <dgm:pt modelId="{A2D54870-26FC-40BF-B072-A775EB10DFDD}" type="pres">
      <dgm:prSet presAssocID="{4C8F484E-7726-47F7-8C15-8E0649F7C181}" presName="iconBgRect" presStyleLbl="bgShp" presStyleIdx="2" presStyleCnt="4" custLinFactNeighborY="-10021"/>
      <dgm:spPr/>
    </dgm:pt>
    <dgm:pt modelId="{13B18D93-E0D9-49CB-9A18-563883D7687C}" type="pres">
      <dgm:prSet presAssocID="{4C8F484E-7726-47F7-8C15-8E0649F7C1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8ADA1B03-5A5C-43CC-8829-C276B68D6343}" type="pres">
      <dgm:prSet presAssocID="{4C8F484E-7726-47F7-8C15-8E0649F7C181}" presName="spaceRect" presStyleCnt="0"/>
      <dgm:spPr/>
    </dgm:pt>
    <dgm:pt modelId="{01C2D86D-519C-47F4-9A2D-64966F141C0C}" type="pres">
      <dgm:prSet presAssocID="{4C8F484E-7726-47F7-8C15-8E0649F7C181}" presName="textRect" presStyleLbl="revTx" presStyleIdx="2" presStyleCnt="4" custLinFactNeighborX="1765" custLinFactNeighborY="-16897">
        <dgm:presLayoutVars>
          <dgm:chMax val="1"/>
          <dgm:chPref val="1"/>
        </dgm:presLayoutVars>
      </dgm:prSet>
      <dgm:spPr/>
    </dgm:pt>
    <dgm:pt modelId="{48068A9F-5AEA-4159-B04E-716BFA3C16F6}" type="pres">
      <dgm:prSet presAssocID="{2F45030F-A6DF-4A56-AF94-091E6BD4A4BD}" presName="sibTrans" presStyleCnt="0"/>
      <dgm:spPr/>
    </dgm:pt>
    <dgm:pt modelId="{6660F97A-7863-4E6E-9050-E75C90469141}" type="pres">
      <dgm:prSet presAssocID="{DDCD194E-3144-490A-950A-98851146F697}" presName="compNode" presStyleCnt="0"/>
      <dgm:spPr/>
    </dgm:pt>
    <dgm:pt modelId="{4D054809-8669-45B2-A58F-13F002C5861A}" type="pres">
      <dgm:prSet presAssocID="{DDCD194E-3144-490A-950A-98851146F697}" presName="iconBgRect" presStyleLbl="bgShp" presStyleIdx="3" presStyleCnt="4" custLinFactNeighborY="-10021"/>
      <dgm:spPr/>
    </dgm:pt>
    <dgm:pt modelId="{661BA640-3F64-4EA0-B768-7AD086262CFC}" type="pres">
      <dgm:prSet presAssocID="{DDCD194E-3144-490A-950A-98851146F69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ctor male outline"/>
        </a:ext>
      </dgm:extLst>
    </dgm:pt>
    <dgm:pt modelId="{BBCD797B-AD3E-4D47-8735-3274143CCF6B}" type="pres">
      <dgm:prSet presAssocID="{DDCD194E-3144-490A-950A-98851146F697}" presName="spaceRect" presStyleCnt="0"/>
      <dgm:spPr/>
    </dgm:pt>
    <dgm:pt modelId="{B64B2A1E-6B30-45E1-8DAB-3569D21C240B}" type="pres">
      <dgm:prSet presAssocID="{DDCD194E-3144-490A-950A-98851146F697}" presName="textRect" presStyleLbl="revTx" presStyleIdx="3" presStyleCnt="4" custLinFactNeighborX="-1015" custLinFactNeighborY="-18441">
        <dgm:presLayoutVars>
          <dgm:chMax val="1"/>
          <dgm:chPref val="1"/>
        </dgm:presLayoutVars>
      </dgm:prSet>
      <dgm:spPr/>
    </dgm:pt>
  </dgm:ptLst>
  <dgm:cxnLst>
    <dgm:cxn modelId="{DB3C6017-EE06-4456-8114-74763E446020}" srcId="{5C31CE3A-D64C-4DB3-823D-471FD27BE5A4}" destId="{9F562035-7A2A-4962-9E16-0C016404B034}" srcOrd="1" destOrd="0" parTransId="{C5456246-D420-4B9E-A10E-889643F83FE9}" sibTransId="{EA7DB8E6-47F0-406C-9888-09613D6D8B67}"/>
    <dgm:cxn modelId="{5A30FD22-9434-4032-B94A-2A8DDA2D3B9B}" srcId="{5C31CE3A-D64C-4DB3-823D-471FD27BE5A4}" destId="{54CF3AA5-A73B-4B99-B301-15D0A0FBD4C5}" srcOrd="0" destOrd="0" parTransId="{471E4BD3-678D-4BD2-B627-861574D2F365}" sibTransId="{7F76B9C3-EE8C-4719-84FD-63D126492B9C}"/>
    <dgm:cxn modelId="{F41F2D2D-AEFC-429C-8144-2BC99B06FDD9}" type="presOf" srcId="{9F562035-7A2A-4962-9E16-0C016404B034}" destId="{1D902441-FCB1-454B-B867-379824A7472A}" srcOrd="0" destOrd="0" presId="urn:microsoft.com/office/officeart/2018/5/layout/IconCircleLabelList"/>
    <dgm:cxn modelId="{D71F9F2F-8C0A-434B-A58E-49F33C9CAA3C}" type="presOf" srcId="{5C31CE3A-D64C-4DB3-823D-471FD27BE5A4}" destId="{5FC701E5-46B6-4C71-B2CC-CDB0B36C59F9}" srcOrd="0" destOrd="0" presId="urn:microsoft.com/office/officeart/2018/5/layout/IconCircleLabelList"/>
    <dgm:cxn modelId="{4296933D-BCCC-4360-8B63-D8D56D676CFD}" srcId="{5C31CE3A-D64C-4DB3-823D-471FD27BE5A4}" destId="{4C8F484E-7726-47F7-8C15-8E0649F7C181}" srcOrd="2" destOrd="0" parTransId="{EF337A3C-6641-4439-90E6-BDA2554937E0}" sibTransId="{2F45030F-A6DF-4A56-AF94-091E6BD4A4BD}"/>
    <dgm:cxn modelId="{39344562-99AD-40F1-8132-32FCA159804C}" srcId="{5C31CE3A-D64C-4DB3-823D-471FD27BE5A4}" destId="{DDCD194E-3144-490A-950A-98851146F697}" srcOrd="3" destOrd="0" parTransId="{9CAC0F03-19BB-4D33-8CAA-2BD1B541AB0E}" sibTransId="{A45B52DB-365D-45FD-95F8-BF0B01DDBED5}"/>
    <dgm:cxn modelId="{90A55C8B-D9C5-4088-8C2C-70CF4665740E}" type="presOf" srcId="{54CF3AA5-A73B-4B99-B301-15D0A0FBD4C5}" destId="{FD9200AD-5574-48CF-8DB3-1ADEA5CAA830}" srcOrd="0" destOrd="0" presId="urn:microsoft.com/office/officeart/2018/5/layout/IconCircleLabelList"/>
    <dgm:cxn modelId="{81A9ADD1-C389-4D3A-A3CF-685F29896041}" type="presOf" srcId="{DDCD194E-3144-490A-950A-98851146F697}" destId="{B64B2A1E-6B30-45E1-8DAB-3569D21C240B}" srcOrd="0" destOrd="0" presId="urn:microsoft.com/office/officeart/2018/5/layout/IconCircleLabelList"/>
    <dgm:cxn modelId="{ED8B11D4-F264-431A-A514-5BAAEADC5EA7}" type="presOf" srcId="{4C8F484E-7726-47F7-8C15-8E0649F7C181}" destId="{01C2D86D-519C-47F4-9A2D-64966F141C0C}" srcOrd="0" destOrd="0" presId="urn:microsoft.com/office/officeart/2018/5/layout/IconCircleLabelList"/>
    <dgm:cxn modelId="{25F5B838-98BF-46E0-A79D-8AD7836CAC1D}" type="presParOf" srcId="{5FC701E5-46B6-4C71-B2CC-CDB0B36C59F9}" destId="{314B70DF-D794-4616-B25C-11A362889574}" srcOrd="0" destOrd="0" presId="urn:microsoft.com/office/officeart/2018/5/layout/IconCircleLabelList"/>
    <dgm:cxn modelId="{751251EA-84BD-46BF-A8A2-A163702B5FF3}" type="presParOf" srcId="{314B70DF-D794-4616-B25C-11A362889574}" destId="{BF961EEC-205D-4E8B-A3AE-B8CD7E8879B0}" srcOrd="0" destOrd="0" presId="urn:microsoft.com/office/officeart/2018/5/layout/IconCircleLabelList"/>
    <dgm:cxn modelId="{ACBF1E72-9631-4452-851B-E899399A0539}" type="presParOf" srcId="{314B70DF-D794-4616-B25C-11A362889574}" destId="{713AEE64-A0A5-4897-85EE-A58742DEC7C8}" srcOrd="1" destOrd="0" presId="urn:microsoft.com/office/officeart/2018/5/layout/IconCircleLabelList"/>
    <dgm:cxn modelId="{805283A4-7928-4BB3-BE61-D8021AA832DE}" type="presParOf" srcId="{314B70DF-D794-4616-B25C-11A362889574}" destId="{90E8DDB7-096A-47D7-8A12-736E7F41F338}" srcOrd="2" destOrd="0" presId="urn:microsoft.com/office/officeart/2018/5/layout/IconCircleLabelList"/>
    <dgm:cxn modelId="{2139499B-AD2C-4F83-9ABA-83B99806A92D}" type="presParOf" srcId="{314B70DF-D794-4616-B25C-11A362889574}" destId="{FD9200AD-5574-48CF-8DB3-1ADEA5CAA830}" srcOrd="3" destOrd="0" presId="urn:microsoft.com/office/officeart/2018/5/layout/IconCircleLabelList"/>
    <dgm:cxn modelId="{72102232-29DF-43B9-BBCB-DBB95367D0CC}" type="presParOf" srcId="{5FC701E5-46B6-4C71-B2CC-CDB0B36C59F9}" destId="{688C1EF3-FC5D-4721-BDAA-7FA56EAF9A78}" srcOrd="1" destOrd="0" presId="urn:microsoft.com/office/officeart/2018/5/layout/IconCircleLabelList"/>
    <dgm:cxn modelId="{D004CC16-0699-4C62-9649-0BD6E1F6837C}" type="presParOf" srcId="{5FC701E5-46B6-4C71-B2CC-CDB0B36C59F9}" destId="{08F53532-3327-4C8A-A09C-4FF95F0F845B}" srcOrd="2" destOrd="0" presId="urn:microsoft.com/office/officeart/2018/5/layout/IconCircleLabelList"/>
    <dgm:cxn modelId="{587E00D8-4DF9-48D6-AB87-9F72244C4796}" type="presParOf" srcId="{08F53532-3327-4C8A-A09C-4FF95F0F845B}" destId="{992170AD-E148-45FC-89F1-7F3F8732EB56}" srcOrd="0" destOrd="0" presId="urn:microsoft.com/office/officeart/2018/5/layout/IconCircleLabelList"/>
    <dgm:cxn modelId="{5910F3F0-032E-480D-8B93-DDB12229FB71}" type="presParOf" srcId="{08F53532-3327-4C8A-A09C-4FF95F0F845B}" destId="{D13B46A8-95D5-4062-AEB7-86ED25B56694}" srcOrd="1" destOrd="0" presId="urn:microsoft.com/office/officeart/2018/5/layout/IconCircleLabelList"/>
    <dgm:cxn modelId="{FA3B935C-8B47-4D90-8976-5DBA9C9648BC}" type="presParOf" srcId="{08F53532-3327-4C8A-A09C-4FF95F0F845B}" destId="{C78E52B8-FCF0-4567-8199-A1258A91C7FA}" srcOrd="2" destOrd="0" presId="urn:microsoft.com/office/officeart/2018/5/layout/IconCircleLabelList"/>
    <dgm:cxn modelId="{D8E98924-BF23-44AB-89FF-2710F710CCC1}" type="presParOf" srcId="{08F53532-3327-4C8A-A09C-4FF95F0F845B}" destId="{1D902441-FCB1-454B-B867-379824A7472A}" srcOrd="3" destOrd="0" presId="urn:microsoft.com/office/officeart/2018/5/layout/IconCircleLabelList"/>
    <dgm:cxn modelId="{FB9B4FC1-F123-471B-AAC2-0C669B7E12B6}" type="presParOf" srcId="{5FC701E5-46B6-4C71-B2CC-CDB0B36C59F9}" destId="{8C5F24B1-5E15-4D49-BCBA-10729393AFCF}" srcOrd="3" destOrd="0" presId="urn:microsoft.com/office/officeart/2018/5/layout/IconCircleLabelList"/>
    <dgm:cxn modelId="{8F17C7F9-A7C8-4EC3-82F5-C0BEC8B0921D}" type="presParOf" srcId="{5FC701E5-46B6-4C71-B2CC-CDB0B36C59F9}" destId="{86305F29-A893-4B17-8B5A-17E9F62DF8EE}" srcOrd="4" destOrd="0" presId="urn:microsoft.com/office/officeart/2018/5/layout/IconCircleLabelList"/>
    <dgm:cxn modelId="{35F5D5D9-3F89-4F1F-BC7A-54EC9472C51B}" type="presParOf" srcId="{86305F29-A893-4B17-8B5A-17E9F62DF8EE}" destId="{A2D54870-26FC-40BF-B072-A775EB10DFDD}" srcOrd="0" destOrd="0" presId="urn:microsoft.com/office/officeart/2018/5/layout/IconCircleLabelList"/>
    <dgm:cxn modelId="{FEEED4AD-B51E-4B02-A77A-85F875FFE31C}" type="presParOf" srcId="{86305F29-A893-4B17-8B5A-17E9F62DF8EE}" destId="{13B18D93-E0D9-49CB-9A18-563883D7687C}" srcOrd="1" destOrd="0" presId="urn:microsoft.com/office/officeart/2018/5/layout/IconCircleLabelList"/>
    <dgm:cxn modelId="{D190C4BA-353E-4D5B-B54D-2FFB7A89126D}" type="presParOf" srcId="{86305F29-A893-4B17-8B5A-17E9F62DF8EE}" destId="{8ADA1B03-5A5C-43CC-8829-C276B68D6343}" srcOrd="2" destOrd="0" presId="urn:microsoft.com/office/officeart/2018/5/layout/IconCircleLabelList"/>
    <dgm:cxn modelId="{E3699980-96C7-4CB4-98A1-1DE6D8535D6C}" type="presParOf" srcId="{86305F29-A893-4B17-8B5A-17E9F62DF8EE}" destId="{01C2D86D-519C-47F4-9A2D-64966F141C0C}" srcOrd="3" destOrd="0" presId="urn:microsoft.com/office/officeart/2018/5/layout/IconCircleLabelList"/>
    <dgm:cxn modelId="{4283420A-8FDA-4091-9B7F-13BBEB247CB2}" type="presParOf" srcId="{5FC701E5-46B6-4C71-B2CC-CDB0B36C59F9}" destId="{48068A9F-5AEA-4159-B04E-716BFA3C16F6}" srcOrd="5" destOrd="0" presId="urn:microsoft.com/office/officeart/2018/5/layout/IconCircleLabelList"/>
    <dgm:cxn modelId="{4D846990-8CA1-4B18-B264-BAB35D6F8034}" type="presParOf" srcId="{5FC701E5-46B6-4C71-B2CC-CDB0B36C59F9}" destId="{6660F97A-7863-4E6E-9050-E75C90469141}" srcOrd="6" destOrd="0" presId="urn:microsoft.com/office/officeart/2018/5/layout/IconCircleLabelList"/>
    <dgm:cxn modelId="{359A2616-2463-4E94-B312-FAC0DDD8545E}" type="presParOf" srcId="{6660F97A-7863-4E6E-9050-E75C90469141}" destId="{4D054809-8669-45B2-A58F-13F002C5861A}" srcOrd="0" destOrd="0" presId="urn:microsoft.com/office/officeart/2018/5/layout/IconCircleLabelList"/>
    <dgm:cxn modelId="{7F977F5B-70EC-41DD-BC2C-901DE5DD712F}" type="presParOf" srcId="{6660F97A-7863-4E6E-9050-E75C90469141}" destId="{661BA640-3F64-4EA0-B768-7AD086262CFC}" srcOrd="1" destOrd="0" presId="urn:microsoft.com/office/officeart/2018/5/layout/IconCircleLabelList"/>
    <dgm:cxn modelId="{F1539BE8-9F75-4158-A2F6-F4C18ADB0626}" type="presParOf" srcId="{6660F97A-7863-4E6E-9050-E75C90469141}" destId="{BBCD797B-AD3E-4D47-8735-3274143CCF6B}" srcOrd="2" destOrd="0" presId="urn:microsoft.com/office/officeart/2018/5/layout/IconCircleLabelList"/>
    <dgm:cxn modelId="{35D77AC9-397B-42EF-AF6D-814A3805C560}" type="presParOf" srcId="{6660F97A-7863-4E6E-9050-E75C90469141}" destId="{B64B2A1E-6B30-45E1-8DAB-3569D21C240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61EEC-205D-4E8B-A3AE-B8CD7E8879B0}">
      <dsp:nvSpPr>
        <dsp:cNvPr id="0" name=""/>
        <dsp:cNvSpPr/>
      </dsp:nvSpPr>
      <dsp:spPr>
        <a:xfrm>
          <a:off x="331996" y="673191"/>
          <a:ext cx="1026158" cy="102615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13AEE64-A0A5-4897-85EE-A58742DEC7C8}">
      <dsp:nvSpPr>
        <dsp:cNvPr id="0" name=""/>
        <dsp:cNvSpPr/>
      </dsp:nvSpPr>
      <dsp:spPr>
        <a:xfrm>
          <a:off x="550686" y="891880"/>
          <a:ext cx="588779" cy="5887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9200AD-5574-48CF-8DB3-1ADEA5CAA830}">
      <dsp:nvSpPr>
        <dsp:cNvPr id="0" name=""/>
        <dsp:cNvSpPr/>
      </dsp:nvSpPr>
      <dsp:spPr>
        <a:xfrm>
          <a:off x="3962" y="2018972"/>
          <a:ext cx="1682226" cy="133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N" sz="1600" kern="1200" dirty="0">
              <a:latin typeface="Times New Roman" panose="02020603050405020304" pitchFamily="18" charset="0"/>
              <a:cs typeface="Times New Roman" panose="02020603050405020304" pitchFamily="18" charset="0"/>
            </a:rPr>
            <a:t>Training of doctors and nurses</a:t>
          </a:r>
          <a:endParaRPr lang="en-US" sz="1600" kern="1200" dirty="0">
            <a:latin typeface="Times New Roman" panose="02020603050405020304" pitchFamily="18" charset="0"/>
            <a:cs typeface="Times New Roman" panose="02020603050405020304" pitchFamily="18" charset="0"/>
          </a:endParaRPr>
        </a:p>
      </dsp:txBody>
      <dsp:txXfrm>
        <a:off x="3962" y="2018972"/>
        <a:ext cx="1682226" cy="1332638"/>
      </dsp:txXfrm>
    </dsp:sp>
    <dsp:sp modelId="{992170AD-E148-45FC-89F1-7F3F8732EB56}">
      <dsp:nvSpPr>
        <dsp:cNvPr id="0" name=""/>
        <dsp:cNvSpPr/>
      </dsp:nvSpPr>
      <dsp:spPr>
        <a:xfrm>
          <a:off x="2308612" y="673191"/>
          <a:ext cx="1026158" cy="102615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3B46A8-95D5-4062-AEB7-86ED25B56694}">
      <dsp:nvSpPr>
        <dsp:cNvPr id="0" name=""/>
        <dsp:cNvSpPr/>
      </dsp:nvSpPr>
      <dsp:spPr>
        <a:xfrm>
          <a:off x="2527302" y="891880"/>
          <a:ext cx="588779" cy="588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902441-FCB1-454B-B867-379824A7472A}">
      <dsp:nvSpPr>
        <dsp:cNvPr id="0" name=""/>
        <dsp:cNvSpPr/>
      </dsp:nvSpPr>
      <dsp:spPr>
        <a:xfrm>
          <a:off x="1980578" y="2018972"/>
          <a:ext cx="1682226" cy="133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N" sz="1600" kern="1200" dirty="0">
              <a:latin typeface="Times New Roman" panose="02020603050405020304" pitchFamily="18" charset="0"/>
              <a:cs typeface="Times New Roman" panose="02020603050405020304" pitchFamily="18" charset="0"/>
            </a:rPr>
            <a:t>Signature and counter signature of health personnel</a:t>
          </a:r>
          <a:endParaRPr lang="en-US" sz="1600" kern="1200" dirty="0">
            <a:latin typeface="Times New Roman" panose="02020603050405020304" pitchFamily="18" charset="0"/>
            <a:cs typeface="Times New Roman" panose="02020603050405020304" pitchFamily="18" charset="0"/>
          </a:endParaRPr>
        </a:p>
      </dsp:txBody>
      <dsp:txXfrm>
        <a:off x="1980578" y="2018972"/>
        <a:ext cx="1682226" cy="1332638"/>
      </dsp:txXfrm>
    </dsp:sp>
    <dsp:sp modelId="{A2D54870-26FC-40BF-B072-A775EB10DFDD}">
      <dsp:nvSpPr>
        <dsp:cNvPr id="0" name=""/>
        <dsp:cNvSpPr/>
      </dsp:nvSpPr>
      <dsp:spPr>
        <a:xfrm>
          <a:off x="4285229" y="570360"/>
          <a:ext cx="1026158" cy="102615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3B18D93-E0D9-49CB-9A18-563883D7687C}">
      <dsp:nvSpPr>
        <dsp:cNvPr id="0" name=""/>
        <dsp:cNvSpPr/>
      </dsp:nvSpPr>
      <dsp:spPr>
        <a:xfrm>
          <a:off x="4503918" y="891880"/>
          <a:ext cx="588779" cy="5887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C2D86D-519C-47F4-9A2D-64966F141C0C}">
      <dsp:nvSpPr>
        <dsp:cNvPr id="0" name=""/>
        <dsp:cNvSpPr/>
      </dsp:nvSpPr>
      <dsp:spPr>
        <a:xfrm>
          <a:off x="3986886" y="1793796"/>
          <a:ext cx="1682226" cy="133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N" sz="1600" kern="1200" dirty="0">
              <a:latin typeface="Times New Roman" panose="02020603050405020304" pitchFamily="18" charset="0"/>
              <a:cs typeface="Times New Roman" panose="02020603050405020304" pitchFamily="18" charset="0"/>
            </a:rPr>
            <a:t>Creating positive environment for both nurses and RMO’s</a:t>
          </a:r>
          <a:endParaRPr lang="en-US" sz="1300" kern="1200" dirty="0">
            <a:latin typeface="Times New Roman" panose="02020603050405020304" pitchFamily="18" charset="0"/>
            <a:cs typeface="Times New Roman" panose="02020603050405020304" pitchFamily="18" charset="0"/>
          </a:endParaRPr>
        </a:p>
      </dsp:txBody>
      <dsp:txXfrm>
        <a:off x="3986886" y="1793796"/>
        <a:ext cx="1682226" cy="1332638"/>
      </dsp:txXfrm>
    </dsp:sp>
    <dsp:sp modelId="{4D054809-8669-45B2-A58F-13F002C5861A}">
      <dsp:nvSpPr>
        <dsp:cNvPr id="0" name=""/>
        <dsp:cNvSpPr/>
      </dsp:nvSpPr>
      <dsp:spPr>
        <a:xfrm>
          <a:off x="6261845" y="570360"/>
          <a:ext cx="1026158" cy="102615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1BA640-3F64-4EA0-B768-7AD086262CFC}">
      <dsp:nvSpPr>
        <dsp:cNvPr id="0" name=""/>
        <dsp:cNvSpPr/>
      </dsp:nvSpPr>
      <dsp:spPr>
        <a:xfrm>
          <a:off x="6480534" y="891880"/>
          <a:ext cx="588779" cy="58877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4B2A1E-6B30-45E1-8DAB-3569D21C240B}">
      <dsp:nvSpPr>
        <dsp:cNvPr id="0" name=""/>
        <dsp:cNvSpPr/>
      </dsp:nvSpPr>
      <dsp:spPr>
        <a:xfrm>
          <a:off x="5916736" y="1773220"/>
          <a:ext cx="1682226" cy="133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N" sz="1600" kern="1200" dirty="0">
              <a:latin typeface="Times New Roman" panose="02020603050405020304" pitchFamily="18" charset="0"/>
              <a:cs typeface="Times New Roman" panose="02020603050405020304" pitchFamily="18" charset="0"/>
            </a:rPr>
            <a:t>Fresher staff to be kept under observation of the TL for at least 1 week.</a:t>
          </a:r>
          <a:endParaRPr lang="en-US" sz="1600" kern="1200" dirty="0">
            <a:latin typeface="Times New Roman" panose="02020603050405020304" pitchFamily="18" charset="0"/>
            <a:cs typeface="Times New Roman" panose="02020603050405020304" pitchFamily="18" charset="0"/>
          </a:endParaRPr>
        </a:p>
      </dsp:txBody>
      <dsp:txXfrm>
        <a:off x="5916736" y="1773220"/>
        <a:ext cx="1682226" cy="133263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E6AAF3-CFDB-401D-A40B-274F8E5AA072}"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AAF3-CFDB-401D-A40B-274F8E5AA072}"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AAF3-CFDB-401D-A40B-274F8E5AA072}"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9144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8" rIns="68595" bIns="34298" rtlCol="0" anchor="ctr"/>
          <a:lstStyle/>
          <a:p>
            <a:pPr algn="ctr"/>
            <a:endParaRPr lang="en-US" sz="1350">
              <a:solidFill>
                <a:prstClr val="white"/>
              </a:solidFill>
            </a:endParaRPr>
          </a:p>
        </p:txBody>
      </p:sp>
      <p:sp>
        <p:nvSpPr>
          <p:cNvPr id="2" name="Title 1"/>
          <p:cNvSpPr>
            <a:spLocks noGrp="1"/>
          </p:cNvSpPr>
          <p:nvPr>
            <p:ph type="ctrTitle"/>
          </p:nvPr>
        </p:nvSpPr>
        <p:spPr>
          <a:xfrm>
            <a:off x="685800" y="3887117"/>
            <a:ext cx="7772400" cy="610820"/>
          </a:xfrm>
        </p:spPr>
        <p:txBody>
          <a:bodyPr/>
          <a:lstStyle>
            <a:lvl1pPr algn="ctr">
              <a:defRPr lang="en-US" sz="3001"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371600" y="4399020"/>
            <a:ext cx="6400800" cy="76444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370241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4571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5211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97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26">
                <a:solidFill>
                  <a:schemeClr val="tx1">
                    <a:tint val="75000"/>
                  </a:schemeClr>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24199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15454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8181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51672102"/>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3" pos="382">
          <p15:clr>
            <a:srgbClr val="FBAE40"/>
          </p15:clr>
        </p15:guide>
        <p15:guide id="4" pos="7294">
          <p15:clr>
            <a:srgbClr val="FBAE40"/>
          </p15:clr>
        </p15:guide>
        <p15:guide id="5" pos="471">
          <p15:clr>
            <a:srgbClr val="FBAE40"/>
          </p15:clr>
        </p15:guide>
        <p15:guide id="6" orient="horz" pos="621">
          <p15:clr>
            <a:srgbClr val="FBAE40"/>
          </p15:clr>
        </p15:guide>
        <p15:guide id="7" orient="horz" pos="40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6687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AAF3-CFDB-401D-A40B-274F8E5AA072}"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99819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26"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26"/>
            </a:lvl1pPr>
            <a:lvl2pPr>
              <a:defRPr sz="2776"/>
            </a:lvl2pPr>
            <a:lvl3pPr>
              <a:defRPr sz="2401"/>
            </a:lvl3pPr>
            <a:lvl4pPr>
              <a:defRPr sz="2026"/>
            </a:lvl4pPr>
            <a:lvl5pPr>
              <a:defRPr sz="2026"/>
            </a:lvl5pPr>
            <a:lvl6pPr>
              <a:defRPr sz="2026"/>
            </a:lvl6pPr>
            <a:lvl7pPr>
              <a:defRPr sz="2026"/>
            </a:lvl7pPr>
            <a:lvl8pPr>
              <a:defRPr sz="2026"/>
            </a:lvl8pPr>
            <a:lvl9pPr>
              <a:defRPr sz="20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83700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2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9688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69809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305176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4" y="2870634"/>
            <a:ext cx="4449167" cy="711081"/>
          </a:xfr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20774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6AAF3-CFDB-401D-A40B-274F8E5AA072}"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E6AAF3-CFDB-401D-A40B-274F8E5AA072}"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E6AAF3-CFDB-401D-A40B-274F8E5AA072}"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E6AAF3-CFDB-401D-A40B-274F8E5AA072}"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6AAF3-CFDB-401D-A40B-274F8E5AA072}"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E6AAF3-CFDB-401D-A40B-274F8E5AA072}"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E6AAF3-CFDB-401D-A40B-274F8E5AA072}"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B9435-F2E9-4B0D-9649-93A34E280F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6AAF3-CFDB-401D-A40B-274F8E5AA072}" type="datetimeFigureOut">
              <a:rPr lang="en-US" smtClean="0"/>
              <a:t>6/14/2023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B9435-F2E9-4B0D-9649-93A34E280F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0" y="1138426"/>
            <a:ext cx="8229600"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425404F2-BE9A-4460-8815-8F645183555F}" type="datetimeFigureOut">
              <a:rPr lang="en-US" smtClean="0"/>
              <a:pPr/>
              <a:t>6/14/2023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426639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84" rtl="0" eaLnBrk="1" latinLnBrk="0" hangingPunct="1">
        <a:spcBef>
          <a:spcPct val="0"/>
        </a:spcBef>
        <a:buNone/>
        <a:defRPr sz="2701" kern="1200">
          <a:solidFill>
            <a:schemeClr val="tx1"/>
          </a:solidFill>
          <a:latin typeface="+mj-lt"/>
          <a:ea typeface="+mj-ea"/>
          <a:cs typeface="+mj-cs"/>
        </a:defRPr>
      </a:lvl1pPr>
    </p:titleStyle>
    <p:bodyStyle>
      <a:lvl1pPr marL="342931" indent="-342931" algn="l" defTabSz="914484" rtl="0" eaLnBrk="1" latinLnBrk="0" hangingPunct="1">
        <a:spcBef>
          <a:spcPct val="20000"/>
        </a:spcBef>
        <a:buFont typeface="Arial" pitchFamily="34" charset="0"/>
        <a:buChar char="•"/>
        <a:defRPr sz="2701" kern="1200">
          <a:solidFill>
            <a:schemeClr val="tx1"/>
          </a:solidFill>
          <a:latin typeface="+mj-lt"/>
          <a:ea typeface="+mn-ea"/>
          <a:cs typeface="+mn-cs"/>
        </a:defRPr>
      </a:lvl1pPr>
      <a:lvl2pPr marL="743018" indent="-285776" algn="l" defTabSz="914484" rtl="0" eaLnBrk="1" latinLnBrk="0" hangingPunct="1">
        <a:spcBef>
          <a:spcPct val="20000"/>
        </a:spcBef>
        <a:buFont typeface="Arial" pitchFamily="34" charset="0"/>
        <a:buChar char="–"/>
        <a:defRPr sz="2401" kern="1200">
          <a:solidFill>
            <a:schemeClr val="tx1"/>
          </a:solidFill>
          <a:latin typeface="+mj-lt"/>
          <a:ea typeface="+mn-ea"/>
          <a:cs typeface="+mn-cs"/>
        </a:defRPr>
      </a:lvl2pPr>
      <a:lvl3pPr marL="1143104" indent="-228621" algn="l" defTabSz="914484"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347"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589"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830"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073"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2601" y="248868"/>
            <a:ext cx="4187024" cy="4567137"/>
          </a:xfrm>
        </p:spPr>
        <p:txBody>
          <a:bodyPr>
            <a:normAutofit/>
          </a:bodyPr>
          <a:lstStyle/>
          <a:p>
            <a:pPr algn="l">
              <a:lnSpc>
                <a:spcPct val="90000"/>
              </a:lnSpc>
            </a:pPr>
            <a:r>
              <a:rPr lang="en-US" sz="2900" dirty="0">
                <a:latin typeface="Times New Roman" pitchFamily="18" charset="0"/>
                <a:cs typeface="Times New Roman" pitchFamily="18" charset="0"/>
              </a:rPr>
              <a:t>Major medication errors in a multi-specialty hospital in Delhi NCR: Feasible ways to reduce it and improve quality of care</a:t>
            </a:r>
          </a:p>
        </p:txBody>
      </p:sp>
      <p:sp>
        <p:nvSpPr>
          <p:cNvPr id="3" name="Subtitle 2"/>
          <p:cNvSpPr>
            <a:spLocks noGrp="1"/>
          </p:cNvSpPr>
          <p:nvPr>
            <p:ph type="subTitle" idx="1"/>
          </p:nvPr>
        </p:nvSpPr>
        <p:spPr>
          <a:xfrm>
            <a:off x="381000" y="5599359"/>
            <a:ext cx="4775200" cy="775494"/>
          </a:xfrm>
        </p:spPr>
        <p:txBody>
          <a:bodyPr>
            <a:normAutofit/>
          </a:bodyPr>
          <a:lstStyle/>
          <a:p>
            <a:pPr algn="l">
              <a:lnSpc>
                <a:spcPct val="90000"/>
              </a:lnSpc>
            </a:pPr>
            <a:r>
              <a:rPr lang="en-GB" sz="2200" dirty="0">
                <a:solidFill>
                  <a:schemeClr val="tx1"/>
                </a:solidFill>
                <a:latin typeface="Times New Roman" pitchFamily="18" charset="0"/>
                <a:cs typeface="Times New Roman" pitchFamily="18" charset="0"/>
              </a:rPr>
              <a:t>Submitted by: </a:t>
            </a:r>
            <a:r>
              <a:rPr lang="en-GB" sz="2200" dirty="0" err="1">
                <a:solidFill>
                  <a:schemeClr val="tx1"/>
                </a:solidFill>
                <a:latin typeface="Times New Roman" pitchFamily="18" charset="0"/>
                <a:cs typeface="Times New Roman" pitchFamily="18" charset="0"/>
              </a:rPr>
              <a:t>Dr.</a:t>
            </a:r>
            <a:r>
              <a:rPr lang="en-GB" sz="2200" dirty="0">
                <a:solidFill>
                  <a:schemeClr val="tx1"/>
                </a:solidFill>
                <a:latin typeface="Times New Roman" pitchFamily="18" charset="0"/>
                <a:cs typeface="Times New Roman" pitchFamily="18" charset="0"/>
              </a:rPr>
              <a:t> Avinash Kumar</a:t>
            </a:r>
          </a:p>
          <a:p>
            <a:pPr algn="l">
              <a:lnSpc>
                <a:spcPct val="90000"/>
              </a:lnSpc>
            </a:pPr>
            <a:r>
              <a:rPr lang="en-GB" sz="2200" dirty="0">
                <a:solidFill>
                  <a:schemeClr val="tx1"/>
                </a:solidFill>
                <a:latin typeface="Times New Roman" pitchFamily="18" charset="0"/>
                <a:cs typeface="Times New Roman" pitchFamily="18" charset="0"/>
              </a:rPr>
              <a:t>Mentor: </a:t>
            </a:r>
            <a:r>
              <a:rPr lang="en-GB" sz="2200" dirty="0" err="1">
                <a:solidFill>
                  <a:schemeClr val="tx1"/>
                </a:solidFill>
                <a:latin typeface="Times New Roman" pitchFamily="18" charset="0"/>
                <a:cs typeface="Times New Roman" pitchFamily="18" charset="0"/>
              </a:rPr>
              <a:t>Dr.</a:t>
            </a:r>
            <a:r>
              <a:rPr lang="en-GB" sz="2200" dirty="0">
                <a:solidFill>
                  <a:schemeClr val="tx1"/>
                </a:solidFill>
                <a:latin typeface="Times New Roman" pitchFamily="18" charset="0"/>
                <a:cs typeface="Times New Roman" pitchFamily="18" charset="0"/>
              </a:rPr>
              <a:t> Preetha G.S.</a:t>
            </a:r>
          </a:p>
        </p:txBody>
      </p:sp>
      <p:pic>
        <p:nvPicPr>
          <p:cNvPr id="5" name="Picture 4">
            <a:extLst>
              <a:ext uri="{FF2B5EF4-FFF2-40B4-BE49-F238E27FC236}">
                <a16:creationId xmlns:a16="http://schemas.microsoft.com/office/drawing/2014/main" id="{570368AD-02EF-8124-B58B-597C8323D259}"/>
              </a:ext>
            </a:extLst>
          </p:cNvPr>
          <p:cNvPicPr>
            <a:picLocks noChangeAspect="1"/>
          </p:cNvPicPr>
          <p:nvPr/>
        </p:nvPicPr>
        <p:blipFill rotWithShape="1">
          <a:blip r:embed="rId2"/>
          <a:srcRect l="24677" r="38643"/>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Content Placeholder 6" descr="A picture containing font, graphics, typography, graphic design&#10;&#10;Description automatically generated">
            <a:extLst>
              <a:ext uri="{FF2B5EF4-FFF2-40B4-BE49-F238E27FC236}">
                <a16:creationId xmlns:a16="http://schemas.microsoft.com/office/drawing/2014/main" id="{78C955C4-B502-A119-254A-DD29D8AE5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stethoscope and computer keyboard">
            <a:extLst>
              <a:ext uri="{FF2B5EF4-FFF2-40B4-BE49-F238E27FC236}">
                <a16:creationId xmlns:a16="http://schemas.microsoft.com/office/drawing/2014/main" id="{8644C96A-E33C-A02B-614F-90E1CB1AB250}"/>
              </a:ext>
            </a:extLst>
          </p:cNvPr>
          <p:cNvPicPr>
            <a:picLocks noChangeAspect="1"/>
          </p:cNvPicPr>
          <p:nvPr/>
        </p:nvPicPr>
        <p:blipFill rotWithShape="1">
          <a:blip r:embed="rId2"/>
          <a:srcRect l="62161" r="7205" b="-1"/>
          <a:stretch/>
        </p:blipFill>
        <p:spPr>
          <a:xfrm>
            <a:off x="6172200" y="10"/>
            <a:ext cx="2971800" cy="6857990"/>
          </a:xfrm>
          <a:prstGeom prst="rect">
            <a:avLst/>
          </a:prstGeom>
          <a:effectLst/>
        </p:spPr>
      </p:pic>
      <p:sp>
        <p:nvSpPr>
          <p:cNvPr id="3" name="Content Placeholder 2"/>
          <p:cNvSpPr>
            <a:spLocks noGrp="1"/>
          </p:cNvSpPr>
          <p:nvPr>
            <p:ph idx="1"/>
          </p:nvPr>
        </p:nvSpPr>
        <p:spPr>
          <a:xfrm>
            <a:off x="533400" y="990600"/>
            <a:ext cx="5498099" cy="5505447"/>
          </a:xfrm>
        </p:spPr>
        <p:txBody>
          <a:bodyPr>
            <a:normAutofit/>
          </a:bodyPr>
          <a:lstStyle/>
          <a:p>
            <a:pPr>
              <a:lnSpc>
                <a:spcPct val="150000"/>
              </a:lnSpc>
            </a:pPr>
            <a:r>
              <a:rPr lang="en-GB" sz="2000" dirty="0">
                <a:latin typeface="Times New Roman" pitchFamily="18" charset="0"/>
                <a:cs typeface="Times New Roman" pitchFamily="18" charset="0"/>
              </a:rPr>
              <a:t>A quality improvement team of 7 members formed as per POCQI module (1 member of quality department, NS, ANS, DNS, Clinical pharmacist, MS, AMS)</a:t>
            </a:r>
          </a:p>
          <a:p>
            <a:pPr>
              <a:lnSpc>
                <a:spcPct val="150000"/>
              </a:lnSpc>
            </a:pPr>
            <a:r>
              <a:rPr lang="en-GB" sz="2000" dirty="0">
                <a:latin typeface="Times New Roman" pitchFamily="18" charset="0"/>
                <a:cs typeface="Times New Roman" pitchFamily="18" charset="0"/>
              </a:rPr>
              <a:t>Incident forms were filled with every medication error</a:t>
            </a:r>
          </a:p>
          <a:p>
            <a:pPr>
              <a:lnSpc>
                <a:spcPct val="150000"/>
              </a:lnSpc>
            </a:pPr>
            <a:r>
              <a:rPr lang="en-GB" sz="2000" dirty="0">
                <a:latin typeface="Times New Roman" pitchFamily="18" charset="0"/>
                <a:cs typeface="Times New Roman" pitchFamily="18" charset="0"/>
              </a:rPr>
              <a:t>Weekly meeting to review the collected data</a:t>
            </a:r>
          </a:p>
        </p:txBody>
      </p:sp>
      <p:pic>
        <p:nvPicPr>
          <p:cNvPr id="6" name="Content Placeholder 6" descr="A picture containing font, graphics, typography, graphic design&#10;&#10;Description automatically generated">
            <a:extLst>
              <a:ext uri="{FF2B5EF4-FFF2-40B4-BE49-F238E27FC236}">
                <a16:creationId xmlns:a16="http://schemas.microsoft.com/office/drawing/2014/main" id="{84A970D2-4750-919C-5B7D-940D704F0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D7F5-5964-60C4-8870-4DA2EF1A4456}"/>
              </a:ext>
            </a:extLst>
          </p:cNvPr>
          <p:cNvSpPr>
            <a:spLocks noGrp="1"/>
          </p:cNvSpPr>
          <p:nvPr>
            <p:ph type="title"/>
          </p:nvPr>
        </p:nvSpPr>
        <p:spPr>
          <a:xfrm>
            <a:off x="914400" y="2743200"/>
            <a:ext cx="4068230" cy="838200"/>
          </a:xfrm>
        </p:spPr>
        <p:txBody>
          <a:bodyPr vert="horz" lIns="91440" tIns="45720" rIns="91440" bIns="45720" rtlCol="0" anchor="b">
            <a:normAutofit/>
          </a:bodyPr>
          <a:lstStyle/>
          <a:p>
            <a:pPr algn="l">
              <a:lnSpc>
                <a:spcPct val="90000"/>
              </a:lnSpc>
            </a:pPr>
            <a:r>
              <a:rPr lang="en-US" sz="3800" dirty="0">
                <a:latin typeface="Times New Roman" panose="02020603050405020304" pitchFamily="18" charset="0"/>
                <a:cs typeface="Times New Roman" panose="02020603050405020304" pitchFamily="18" charset="0"/>
              </a:rPr>
              <a:t>Results</a:t>
            </a:r>
          </a:p>
        </p:txBody>
      </p:sp>
      <p:pic>
        <p:nvPicPr>
          <p:cNvPr id="4" name="Picture 3" descr="Writing an appointment on a paper agenda">
            <a:extLst>
              <a:ext uri="{FF2B5EF4-FFF2-40B4-BE49-F238E27FC236}">
                <a16:creationId xmlns:a16="http://schemas.microsoft.com/office/drawing/2014/main" id="{DCC8913C-45A5-C12C-41DE-26331DE93B6F}"/>
              </a:ext>
            </a:extLst>
          </p:cNvPr>
          <p:cNvPicPr>
            <a:picLocks noChangeAspect="1"/>
          </p:cNvPicPr>
          <p:nvPr/>
        </p:nvPicPr>
        <p:blipFill rotWithShape="1">
          <a:blip r:embed="rId2"/>
          <a:srcRect r="56472" b="-1"/>
          <a:stretch/>
        </p:blipFill>
        <p:spPr>
          <a:xfrm>
            <a:off x="5486400" y="10"/>
            <a:ext cx="36576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Content Placeholder 6" descr="A picture containing font, graphics, typography, graphic design&#10;&#10;Description automatically generated">
            <a:extLst>
              <a:ext uri="{FF2B5EF4-FFF2-40B4-BE49-F238E27FC236}">
                <a16:creationId xmlns:a16="http://schemas.microsoft.com/office/drawing/2014/main" id="{37339F89-32B4-FEE9-E841-C06D03933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extLst>
      <p:ext uri="{BB962C8B-B14F-4D97-AF65-F5344CB8AC3E}">
        <p14:creationId xmlns:p14="http://schemas.microsoft.com/office/powerpoint/2010/main" val="163340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353"/>
            <a:ext cx="8229600" cy="715962"/>
          </a:xfrm>
        </p:spPr>
        <p:txBody>
          <a:bodyPr>
            <a:normAutofit/>
          </a:bodyPr>
          <a:lstStyle/>
          <a:p>
            <a:r>
              <a:rPr lang="en-GB" sz="3000" dirty="0">
                <a:latin typeface="Times New Roman" pitchFamily="18" charset="0"/>
                <a:cs typeface="Times New Roman" pitchFamily="18" charset="0"/>
              </a:rPr>
              <a:t>Baseline Assessment</a:t>
            </a:r>
            <a:endParaRPr lang="en-US" sz="3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638800"/>
          </a:xfrm>
        </p:spPr>
        <p:txBody>
          <a:bodyPr>
            <a:normAutofit/>
          </a:bodyPr>
          <a:lstStyle/>
          <a:p>
            <a:r>
              <a:rPr lang="en-GB" sz="2200" dirty="0">
                <a:latin typeface="Times New Roman" pitchFamily="18" charset="0"/>
                <a:cs typeface="Times New Roman" pitchFamily="18" charset="0"/>
              </a:rPr>
              <a:t>Baseline survey: 23</a:t>
            </a:r>
            <a:r>
              <a:rPr lang="en-GB" sz="2200" baseline="30000" dirty="0">
                <a:latin typeface="Times New Roman" pitchFamily="18" charset="0"/>
                <a:cs typeface="Times New Roman" pitchFamily="18" charset="0"/>
              </a:rPr>
              <a:t>rd</a:t>
            </a:r>
            <a:r>
              <a:rPr lang="en-GB" sz="2200" dirty="0">
                <a:latin typeface="Times New Roman" pitchFamily="18" charset="0"/>
                <a:cs typeface="Times New Roman" pitchFamily="18" charset="0"/>
              </a:rPr>
              <a:t> Jan to 23</a:t>
            </a:r>
            <a:r>
              <a:rPr lang="en-GB" sz="2200" baseline="30000" dirty="0">
                <a:latin typeface="Times New Roman" pitchFamily="18" charset="0"/>
                <a:cs typeface="Times New Roman" pitchFamily="18" charset="0"/>
              </a:rPr>
              <a:t>rd</a:t>
            </a:r>
            <a:r>
              <a:rPr lang="en-GB" sz="2200" dirty="0">
                <a:latin typeface="Times New Roman" pitchFamily="18" charset="0"/>
                <a:cs typeface="Times New Roman" pitchFamily="18" charset="0"/>
              </a:rPr>
              <a:t> Feb 2023 </a:t>
            </a:r>
          </a:p>
          <a:p>
            <a:r>
              <a:rPr lang="en-GB" sz="2200" dirty="0">
                <a:latin typeface="Times New Roman" pitchFamily="18" charset="0"/>
                <a:cs typeface="Times New Roman" pitchFamily="18" charset="0"/>
              </a:rPr>
              <a:t>Sample Size: 250 Patient files</a:t>
            </a:r>
            <a:endParaRPr lang="en-US" sz="2200" dirty="0"/>
          </a:p>
        </p:txBody>
      </p:sp>
      <p:graphicFrame>
        <p:nvGraphicFramePr>
          <p:cNvPr id="4" name="Chart 3">
            <a:extLst>
              <a:ext uri="{FF2B5EF4-FFF2-40B4-BE49-F238E27FC236}">
                <a16:creationId xmlns:a16="http://schemas.microsoft.com/office/drawing/2014/main" id="{E9645C97-A9A4-FCAA-0E44-775955647E23}"/>
              </a:ext>
            </a:extLst>
          </p:cNvPr>
          <p:cNvGraphicFramePr>
            <a:graphicFrameLocks/>
          </p:cNvGraphicFramePr>
          <p:nvPr>
            <p:extLst>
              <p:ext uri="{D42A27DB-BD31-4B8C-83A1-F6EECF244321}">
                <p14:modId xmlns:p14="http://schemas.microsoft.com/office/powerpoint/2010/main" val="2409712034"/>
              </p:ext>
            </p:extLst>
          </p:nvPr>
        </p:nvGraphicFramePr>
        <p:xfrm>
          <a:off x="1143000" y="2286000"/>
          <a:ext cx="7239000" cy="3886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Content Placeholder 6" descr="A picture containing font, graphics, typography, graphic design&#10;&#10;Description automatically generated">
            <a:extLst>
              <a:ext uri="{FF2B5EF4-FFF2-40B4-BE49-F238E27FC236}">
                <a16:creationId xmlns:a16="http://schemas.microsoft.com/office/drawing/2014/main" id="{CDE7E50A-4600-0E0D-8D79-386415F78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9923"/>
            <a:ext cx="1371600" cy="7739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Desk with stethoscope and computer keyboard">
            <a:extLst>
              <a:ext uri="{FF2B5EF4-FFF2-40B4-BE49-F238E27FC236}">
                <a16:creationId xmlns:a16="http://schemas.microsoft.com/office/drawing/2014/main" id="{0577138A-2D8D-CC4E-6363-F7C445FCAD15}"/>
              </a:ext>
            </a:extLst>
          </p:cNvPr>
          <p:cNvPicPr>
            <a:picLocks noChangeAspect="1"/>
          </p:cNvPicPr>
          <p:nvPr/>
        </p:nvPicPr>
        <p:blipFill rotWithShape="1">
          <a:blip r:embed="rId2"/>
          <a:srcRect l="11000" r="-2" b="-2"/>
          <a:stretch/>
        </p:blipFill>
        <p:spPr>
          <a:xfrm>
            <a:off x="20" y="-1"/>
            <a:ext cx="9143985" cy="6858002"/>
          </a:xfrm>
          <a:prstGeom prst="rect">
            <a:avLst/>
          </a:prstGeom>
        </p:spPr>
      </p:pic>
      <p:sp useBgFill="1">
        <p:nvSpPr>
          <p:cNvPr id="16"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B316115-C464-5925-72D2-A2D7BADC0688}"/>
              </a:ext>
            </a:extLst>
          </p:cNvPr>
          <p:cNvSpPr>
            <a:spLocks noGrp="1"/>
          </p:cNvSpPr>
          <p:nvPr>
            <p:ph type="title"/>
          </p:nvPr>
        </p:nvSpPr>
        <p:spPr>
          <a:xfrm>
            <a:off x="778356" y="1071350"/>
            <a:ext cx="3581372" cy="1062250"/>
          </a:xfrm>
        </p:spPr>
        <p:txBody>
          <a:bodyPr>
            <a:normAutofit/>
          </a:bodyPr>
          <a:lstStyle/>
          <a:p>
            <a:r>
              <a:rPr lang="en-IN" sz="3100" dirty="0">
                <a:latin typeface="Times New Roman" panose="02020603050405020304" pitchFamily="18" charset="0"/>
                <a:cs typeface="Times New Roman" panose="02020603050405020304" pitchFamily="18" charset="0"/>
              </a:rPr>
              <a:t>Outcome of baseline assessment</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FFC325-18B9-B53E-6B55-9FAD1D246AE2}"/>
              </a:ext>
            </a:extLst>
          </p:cNvPr>
          <p:cNvSpPr>
            <a:spLocks noGrp="1"/>
          </p:cNvSpPr>
          <p:nvPr>
            <p:ph idx="1"/>
          </p:nvPr>
        </p:nvSpPr>
        <p:spPr>
          <a:xfrm>
            <a:off x="685800" y="2057400"/>
            <a:ext cx="3787560" cy="3657600"/>
          </a:xfrm>
        </p:spPr>
        <p:txBody>
          <a:bodyPr anchor="ctr">
            <a:normAutofit/>
          </a:bodyPr>
          <a:lstStyle/>
          <a:p>
            <a:pPr marL="468000">
              <a:spcBef>
                <a:spcPts val="600"/>
              </a:spcBef>
            </a:pPr>
            <a:r>
              <a:rPr lang="en-IN" sz="1800" dirty="0">
                <a:latin typeface="Times New Roman" panose="02020603050405020304" pitchFamily="18" charset="0"/>
                <a:cs typeface="Times New Roman" panose="02020603050405020304" pitchFamily="18" charset="0"/>
              </a:rPr>
              <a:t>Gap in knowledge regarding the appropriate dosage</a:t>
            </a:r>
          </a:p>
          <a:p>
            <a:pPr marL="468000">
              <a:spcBef>
                <a:spcPts val="600"/>
              </a:spcBef>
            </a:pPr>
            <a:r>
              <a:rPr lang="en-IN" sz="1800" dirty="0">
                <a:latin typeface="Times New Roman" panose="02020603050405020304" pitchFamily="18" charset="0"/>
                <a:cs typeface="Times New Roman" panose="02020603050405020304" pitchFamily="18" charset="0"/>
              </a:rPr>
              <a:t>Nursing staff had to copy orders in drug charts, leading to errors.</a:t>
            </a:r>
          </a:p>
          <a:p>
            <a:pPr marL="468000">
              <a:spcBef>
                <a:spcPts val="600"/>
              </a:spcBef>
            </a:pPr>
            <a:r>
              <a:rPr lang="en-IN" sz="1800" dirty="0">
                <a:latin typeface="Times New Roman" panose="02020603050405020304" pitchFamily="18" charset="0"/>
                <a:cs typeface="Times New Roman" panose="02020603050405020304" pitchFamily="18" charset="0"/>
              </a:rPr>
              <a:t>Lack of experienced staff</a:t>
            </a:r>
          </a:p>
          <a:p>
            <a:pPr marL="468000">
              <a:spcBef>
                <a:spcPts val="600"/>
              </a:spcBef>
            </a:pPr>
            <a:r>
              <a:rPr lang="en-IN" sz="1800" dirty="0">
                <a:latin typeface="Times New Roman" panose="02020603050405020304" pitchFamily="18" charset="0"/>
                <a:cs typeface="Times New Roman" panose="02020603050405020304" pitchFamily="18" charset="0"/>
              </a:rPr>
              <a:t>Lack of accountability as multiple files were observed without countersign of RMOs.</a:t>
            </a:r>
          </a:p>
          <a:p>
            <a:pPr marL="468000">
              <a:spcBef>
                <a:spcPts val="600"/>
              </a:spcBef>
            </a:pPr>
            <a:r>
              <a:rPr lang="en-IN" sz="1800" dirty="0">
                <a:latin typeface="Times New Roman" panose="02020603050405020304" pitchFamily="18" charset="0"/>
                <a:cs typeface="Times New Roman" panose="02020603050405020304" pitchFamily="18" charset="0"/>
              </a:rPr>
              <a:t>No system for cross-checking drug chart</a:t>
            </a: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46017A43-B79E-F196-3B06-0772EFD2D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
            <a:ext cx="1371600" cy="773906"/>
          </a:xfrm>
          <a:prstGeom prst="rect">
            <a:avLst/>
          </a:prstGeom>
        </p:spPr>
      </p:pic>
    </p:spTree>
    <p:extLst>
      <p:ext uri="{BB962C8B-B14F-4D97-AF65-F5344CB8AC3E}">
        <p14:creationId xmlns:p14="http://schemas.microsoft.com/office/powerpoint/2010/main" val="208292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9D7F5-5964-60C4-8870-4DA2EF1A4456}"/>
              </a:ext>
            </a:extLst>
          </p:cNvPr>
          <p:cNvSpPr>
            <a:spLocks noGrp="1"/>
          </p:cNvSpPr>
          <p:nvPr>
            <p:ph type="title"/>
          </p:nvPr>
        </p:nvSpPr>
        <p:spPr>
          <a:xfrm>
            <a:off x="381001" y="2286000"/>
            <a:ext cx="4068230" cy="1371600"/>
          </a:xfrm>
        </p:spPr>
        <p:txBody>
          <a:bodyPr vert="horz" lIns="91440" tIns="45720" rIns="91440" bIns="45720" rtlCol="0" anchor="b">
            <a:normAutofit/>
          </a:bodyPr>
          <a:lstStyle/>
          <a:p>
            <a:pPr algn="l">
              <a:lnSpc>
                <a:spcPct val="90000"/>
              </a:lnSpc>
            </a:pPr>
            <a:r>
              <a:rPr lang="en-US" sz="3800" dirty="0">
                <a:latin typeface="Times New Roman" panose="02020603050405020304" pitchFamily="18" charset="0"/>
                <a:cs typeface="Times New Roman" panose="02020603050405020304" pitchFamily="18" charset="0"/>
              </a:rPr>
              <a:t>Developing And Testing Changes</a:t>
            </a:r>
          </a:p>
        </p:txBody>
      </p:sp>
      <p:pic>
        <p:nvPicPr>
          <p:cNvPr id="4" name="Picture 3" descr="Writing an appointment on a paper agenda">
            <a:extLst>
              <a:ext uri="{FF2B5EF4-FFF2-40B4-BE49-F238E27FC236}">
                <a16:creationId xmlns:a16="http://schemas.microsoft.com/office/drawing/2014/main" id="{DCC8913C-45A5-C12C-41DE-26331DE93B6F}"/>
              </a:ext>
            </a:extLst>
          </p:cNvPr>
          <p:cNvPicPr>
            <a:picLocks noChangeAspect="1"/>
          </p:cNvPicPr>
          <p:nvPr/>
        </p:nvPicPr>
        <p:blipFill rotWithShape="1">
          <a:blip r:embed="rId2"/>
          <a:srcRect r="56472"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Content Placeholder 6" descr="A picture containing font, graphics, typography, graphic design&#10;&#10;Description automatically generated">
            <a:extLst>
              <a:ext uri="{FF2B5EF4-FFF2-40B4-BE49-F238E27FC236}">
                <a16:creationId xmlns:a16="http://schemas.microsoft.com/office/drawing/2014/main" id="{37339F89-32B4-FEE9-E841-C06D03933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extLst>
      <p:ext uri="{BB962C8B-B14F-4D97-AF65-F5344CB8AC3E}">
        <p14:creationId xmlns:p14="http://schemas.microsoft.com/office/powerpoint/2010/main" val="399749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36754-AB49-90F6-1064-64A56BFA0FE0}"/>
              </a:ext>
            </a:extLst>
          </p:cNvPr>
          <p:cNvSpPr>
            <a:spLocks noGrp="1"/>
          </p:cNvSpPr>
          <p:nvPr>
            <p:ph type="title"/>
          </p:nvPr>
        </p:nvSpPr>
        <p:spPr>
          <a:xfrm>
            <a:off x="3305555" y="781526"/>
            <a:ext cx="2530602" cy="791080"/>
          </a:xfrm>
        </p:spPr>
        <p:txBody>
          <a:bodyPr>
            <a:normAutofit/>
          </a:bodyPr>
          <a:lstStyle/>
          <a:p>
            <a:r>
              <a:rPr lang="en-IN" sz="3800" dirty="0">
                <a:latin typeface="Times New Roman" panose="02020603050405020304" pitchFamily="18" charset="0"/>
                <a:cs typeface="Times New Roman" panose="02020603050405020304" pitchFamily="18" charset="0"/>
              </a:rPr>
              <a:t>Suggestions</a:t>
            </a:r>
          </a:p>
        </p:txBody>
      </p:sp>
      <p:graphicFrame>
        <p:nvGraphicFramePr>
          <p:cNvPr id="5" name="Content Placeholder 2">
            <a:extLst>
              <a:ext uri="{FF2B5EF4-FFF2-40B4-BE49-F238E27FC236}">
                <a16:creationId xmlns:a16="http://schemas.microsoft.com/office/drawing/2014/main" id="{0FD698C4-6E26-0000-1564-6579B199D0AE}"/>
              </a:ext>
            </a:extLst>
          </p:cNvPr>
          <p:cNvGraphicFramePr>
            <a:graphicFrameLocks noGrp="1"/>
          </p:cNvGraphicFramePr>
          <p:nvPr>
            <p:ph idx="1"/>
            <p:extLst>
              <p:ext uri="{D42A27DB-BD31-4B8C-83A1-F6EECF244321}">
                <p14:modId xmlns:p14="http://schemas.microsoft.com/office/powerpoint/2010/main" val="358400833"/>
              </p:ext>
            </p:extLst>
          </p:nvPr>
        </p:nvGraphicFramePr>
        <p:xfrm>
          <a:off x="838200" y="2051671"/>
          <a:ext cx="7620000" cy="4024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6" descr="A picture containing font, graphics, typography, graphic design&#10;&#10;Description automatically generated">
            <a:extLst>
              <a:ext uri="{FF2B5EF4-FFF2-40B4-BE49-F238E27FC236}">
                <a16:creationId xmlns:a16="http://schemas.microsoft.com/office/drawing/2014/main" id="{BC9B1DC9-F0A5-E6B1-3ACB-D470F91E09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2400" y="7620"/>
            <a:ext cx="1371600" cy="773906"/>
          </a:xfrm>
          <a:prstGeom prst="rect">
            <a:avLst/>
          </a:prstGeom>
        </p:spPr>
      </p:pic>
    </p:spTree>
    <p:extLst>
      <p:ext uri="{BB962C8B-B14F-4D97-AF65-F5344CB8AC3E}">
        <p14:creationId xmlns:p14="http://schemas.microsoft.com/office/powerpoint/2010/main" val="3692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CE97-6B43-2E4C-B2C0-7AA15AE1E77D}"/>
              </a:ext>
            </a:extLst>
          </p:cNvPr>
          <p:cNvSpPr>
            <a:spLocks noGrp="1"/>
          </p:cNvSpPr>
          <p:nvPr>
            <p:ph type="title"/>
          </p:nvPr>
        </p:nvSpPr>
        <p:spPr>
          <a:xfrm>
            <a:off x="460953" y="532587"/>
            <a:ext cx="8229600" cy="711081"/>
          </a:xfrm>
        </p:spPr>
        <p:txBody>
          <a:bodyPr/>
          <a:lstStyle/>
          <a:p>
            <a:pPr algn="ctr"/>
            <a:r>
              <a:rPr lang="en-IN" dirty="0">
                <a:latin typeface="Times New Roman" panose="02020603050405020304" pitchFamily="18" charset="0"/>
                <a:cs typeface="Times New Roman" panose="02020603050405020304" pitchFamily="18" charset="0"/>
              </a:rPr>
              <a:t>PDCA CYCLE 1</a:t>
            </a:r>
            <a:endParaRPr lang="en-BR" dirty="0">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94ADA2C1-FA56-2747-8A15-0B61DBCB3529}"/>
              </a:ext>
            </a:extLst>
          </p:cNvPr>
          <p:cNvSpPr/>
          <p:nvPr/>
        </p:nvSpPr>
        <p:spPr>
          <a:xfrm>
            <a:off x="266834" y="2425801"/>
            <a:ext cx="2034020" cy="2414669"/>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8836" y="3218720"/>
                  <a:pt x="0" y="3120806"/>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1"/>
            </a:solidFill>
            <a:prstDash val="solid"/>
            <a:miter/>
          </a:ln>
        </p:spPr>
        <p:txBody>
          <a:bodyPr rtlCol="0" anchor="ctr"/>
          <a:lstStyle/>
          <a:p>
            <a:pPr defTabSz="914484"/>
            <a:endParaRPr lang="en-BR" dirty="0">
              <a:solidFill>
                <a:srgbClr val="000000"/>
              </a:solidFill>
              <a:latin typeface="Calibri"/>
            </a:endParaRPr>
          </a:p>
        </p:txBody>
      </p:sp>
      <p:sp>
        <p:nvSpPr>
          <p:cNvPr id="9" name="Freeform 8">
            <a:extLst>
              <a:ext uri="{FF2B5EF4-FFF2-40B4-BE49-F238E27FC236}">
                <a16:creationId xmlns:a16="http://schemas.microsoft.com/office/drawing/2014/main" id="{D3D63D87-AFCA-0244-B053-83FD3281EBD1}"/>
              </a:ext>
            </a:extLst>
          </p:cNvPr>
          <p:cNvSpPr/>
          <p:nvPr/>
        </p:nvSpPr>
        <p:spPr>
          <a:xfrm>
            <a:off x="2457826" y="2421197"/>
            <a:ext cx="2034020" cy="2415336"/>
          </a:xfrm>
          <a:custGeom>
            <a:avLst/>
            <a:gdLst>
              <a:gd name="connsiteX0" fmla="*/ 2491382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2 w 2711320"/>
              <a:gd name="connsiteY5" fmla="*/ 0 h 3219610"/>
              <a:gd name="connsiteX6" fmla="*/ 2711315 w 2711320"/>
              <a:gd name="connsiteY6" fmla="*/ 219863 h 3219610"/>
              <a:gd name="connsiteX7" fmla="*/ 2711315 w 2711320"/>
              <a:gd name="connsiteY7" fmla="*/ 2998857 h 3219610"/>
              <a:gd name="connsiteX8" fmla="*/ 2491382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2" y="3219610"/>
                </a:moveTo>
                <a:lnTo>
                  <a:pt x="219933" y="3219610"/>
                </a:lnTo>
                <a:cubicBezTo>
                  <a:pt x="97946" y="3219610"/>
                  <a:pt x="0" y="3120806"/>
                  <a:pt x="0" y="2999748"/>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9610"/>
                  <a:pt x="2491382" y="3219610"/>
                </a:cubicBezTo>
                <a:close/>
              </a:path>
            </a:pathLst>
          </a:custGeom>
          <a:solidFill>
            <a:schemeClr val="bg2"/>
          </a:solidFill>
          <a:ln w="25400" cap="flat">
            <a:solidFill>
              <a:schemeClr val="accent2"/>
            </a:solidFill>
            <a:prstDash val="solid"/>
            <a:miter/>
          </a:ln>
        </p:spPr>
        <p:txBody>
          <a:bodyPr rtlCol="0" anchor="ctr"/>
          <a:lstStyle/>
          <a:p>
            <a:pPr defTabSz="914484"/>
            <a:r>
              <a:rPr lang="en-IN" dirty="0">
                <a:latin typeface="Times New Roman" panose="02020603050405020304" pitchFamily="18" charset="0"/>
                <a:cs typeface="Times New Roman" panose="02020603050405020304" pitchFamily="18" charset="0"/>
              </a:rPr>
              <a:t>Training calendar is made involving nursing staff and RMO and training given accordingly</a:t>
            </a:r>
          </a:p>
          <a:p>
            <a:pPr defTabSz="914484"/>
            <a:endParaRPr lang="en-BR" dirty="0">
              <a:solidFill>
                <a:srgbClr val="000000"/>
              </a:solidFill>
              <a:latin typeface="Calibri"/>
            </a:endParaRPr>
          </a:p>
        </p:txBody>
      </p:sp>
      <p:sp>
        <p:nvSpPr>
          <p:cNvPr id="10" name="Freeform 9">
            <a:extLst>
              <a:ext uri="{FF2B5EF4-FFF2-40B4-BE49-F238E27FC236}">
                <a16:creationId xmlns:a16="http://schemas.microsoft.com/office/drawing/2014/main" id="{B73D2077-3B63-7C43-9DB7-FFC89789FBAF}"/>
              </a:ext>
            </a:extLst>
          </p:cNvPr>
          <p:cNvSpPr/>
          <p:nvPr/>
        </p:nvSpPr>
        <p:spPr>
          <a:xfrm>
            <a:off x="708709" y="2307606"/>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4" y="322228"/>
                  <a:pt x="0" y="250127"/>
                  <a:pt x="0" y="161114"/>
                </a:cubicBezTo>
                <a:lnTo>
                  <a:pt x="0" y="161114"/>
                </a:lnTo>
                <a:cubicBezTo>
                  <a:pt x="0" y="72101"/>
                  <a:pt x="72124" y="0"/>
                  <a:pt x="161165" y="0"/>
                </a:cubicBezTo>
                <a:lnTo>
                  <a:pt x="1372130" y="0"/>
                </a:lnTo>
                <a:cubicBezTo>
                  <a:pt x="1461172" y="0"/>
                  <a:pt x="1533295" y="72101"/>
                  <a:pt x="1533295" y="161114"/>
                </a:cubicBezTo>
                <a:lnTo>
                  <a:pt x="1533295" y="161114"/>
                </a:lnTo>
                <a:cubicBezTo>
                  <a:pt x="1533295" y="250127"/>
                  <a:pt x="1461172" y="322228"/>
                  <a:pt x="1372130" y="322228"/>
                </a:cubicBezTo>
                <a:close/>
              </a:path>
            </a:pathLst>
          </a:custGeom>
          <a:solidFill>
            <a:schemeClr val="accent1"/>
          </a:solidFill>
          <a:ln w="8897" cap="flat">
            <a:noFill/>
            <a:prstDash val="solid"/>
            <a:miter/>
          </a:ln>
        </p:spPr>
        <p:txBody>
          <a:bodyPr rtlCol="0" anchor="ctr"/>
          <a:lstStyle/>
          <a:p>
            <a:pPr defTabSz="914484"/>
            <a:endParaRPr lang="en-BR">
              <a:solidFill>
                <a:srgbClr val="000000"/>
              </a:solidFill>
              <a:latin typeface="Calibri"/>
            </a:endParaRPr>
          </a:p>
        </p:txBody>
      </p:sp>
      <p:sp>
        <p:nvSpPr>
          <p:cNvPr id="11" name="Freeform 10">
            <a:extLst>
              <a:ext uri="{FF2B5EF4-FFF2-40B4-BE49-F238E27FC236}">
                <a16:creationId xmlns:a16="http://schemas.microsoft.com/office/drawing/2014/main" id="{D558BFC7-CA51-8741-9DDE-AF421CE034D5}"/>
              </a:ext>
            </a:extLst>
          </p:cNvPr>
          <p:cNvSpPr/>
          <p:nvPr/>
        </p:nvSpPr>
        <p:spPr>
          <a:xfrm>
            <a:off x="2899702" y="2304900"/>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2"/>
          </a:solidFill>
          <a:ln w="8897" cap="flat">
            <a:noFill/>
            <a:prstDash val="solid"/>
            <a:miter/>
          </a:ln>
        </p:spPr>
        <p:txBody>
          <a:bodyPr rtlCol="0" anchor="ctr"/>
          <a:lstStyle/>
          <a:p>
            <a:pPr defTabSz="914484"/>
            <a:endParaRPr lang="en-BR">
              <a:solidFill>
                <a:srgbClr val="000000"/>
              </a:solidFill>
              <a:latin typeface="Calibri"/>
            </a:endParaRPr>
          </a:p>
        </p:txBody>
      </p:sp>
      <p:sp>
        <p:nvSpPr>
          <p:cNvPr id="12" name="Freeform 11">
            <a:extLst>
              <a:ext uri="{FF2B5EF4-FFF2-40B4-BE49-F238E27FC236}">
                <a16:creationId xmlns:a16="http://schemas.microsoft.com/office/drawing/2014/main" id="{50276FFE-30AD-8E42-80BF-FCB7E4D53268}"/>
              </a:ext>
            </a:extLst>
          </p:cNvPr>
          <p:cNvSpPr/>
          <p:nvPr/>
        </p:nvSpPr>
        <p:spPr>
          <a:xfrm>
            <a:off x="1034018" y="1721969"/>
            <a:ext cx="499653" cy="499494"/>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1"/>
          </a:solidFill>
          <a:ln w="8897" cap="flat">
            <a:noFill/>
            <a:prstDash val="solid"/>
            <a:miter/>
          </a:ln>
        </p:spPr>
        <p:txBody>
          <a:bodyPr rtlCol="0" anchor="ctr"/>
          <a:lstStyle/>
          <a:p>
            <a:pPr defTabSz="914484"/>
            <a:endParaRPr lang="en-BR">
              <a:solidFill>
                <a:srgbClr val="000000"/>
              </a:solidFill>
              <a:latin typeface="Calibri"/>
            </a:endParaRPr>
          </a:p>
        </p:txBody>
      </p:sp>
      <p:sp>
        <p:nvSpPr>
          <p:cNvPr id="13" name="Freeform 12">
            <a:extLst>
              <a:ext uri="{FF2B5EF4-FFF2-40B4-BE49-F238E27FC236}">
                <a16:creationId xmlns:a16="http://schemas.microsoft.com/office/drawing/2014/main" id="{142B84D7-A05D-204C-ABD3-BD98FE801C9C}"/>
              </a:ext>
            </a:extLst>
          </p:cNvPr>
          <p:cNvSpPr/>
          <p:nvPr/>
        </p:nvSpPr>
        <p:spPr>
          <a:xfrm>
            <a:off x="3225010" y="1721549"/>
            <a:ext cx="499653" cy="499494"/>
          </a:xfrm>
          <a:custGeom>
            <a:avLst/>
            <a:gdLst>
              <a:gd name="connsiteX0" fmla="*/ 666031 w 666030"/>
              <a:gd name="connsiteY0" fmla="*/ 332910 h 665819"/>
              <a:gd name="connsiteX1" fmla="*/ 333015 w 666030"/>
              <a:gd name="connsiteY1" fmla="*/ 665820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20"/>
                  <a:pt x="333015" y="665820"/>
                </a:cubicBezTo>
                <a:cubicBezTo>
                  <a:pt x="149096" y="665820"/>
                  <a:pt x="0" y="516771"/>
                  <a:pt x="0" y="332910"/>
                </a:cubicBezTo>
                <a:cubicBezTo>
                  <a:pt x="0" y="149049"/>
                  <a:pt x="149096" y="0"/>
                  <a:pt x="333015" y="0"/>
                </a:cubicBezTo>
                <a:cubicBezTo>
                  <a:pt x="516935" y="0"/>
                  <a:pt x="666031" y="149049"/>
                  <a:pt x="666031" y="332910"/>
                </a:cubicBezTo>
                <a:close/>
              </a:path>
            </a:pathLst>
          </a:custGeom>
          <a:solidFill>
            <a:schemeClr val="accent2"/>
          </a:solidFill>
          <a:ln w="8897" cap="flat">
            <a:noFill/>
            <a:prstDash val="solid"/>
            <a:miter/>
          </a:ln>
        </p:spPr>
        <p:txBody>
          <a:bodyPr rtlCol="0" anchor="ctr"/>
          <a:lstStyle/>
          <a:p>
            <a:pPr defTabSz="914484"/>
            <a:endParaRPr lang="en-BR">
              <a:solidFill>
                <a:srgbClr val="000000"/>
              </a:solidFill>
              <a:latin typeface="Calibri"/>
            </a:endParaRPr>
          </a:p>
        </p:txBody>
      </p:sp>
      <p:sp>
        <p:nvSpPr>
          <p:cNvPr id="14" name="Freeform 13">
            <a:extLst>
              <a:ext uri="{FF2B5EF4-FFF2-40B4-BE49-F238E27FC236}">
                <a16:creationId xmlns:a16="http://schemas.microsoft.com/office/drawing/2014/main" id="{24F1B89D-47C9-9843-A8A4-BF7BD8C80F7F}"/>
              </a:ext>
            </a:extLst>
          </p:cNvPr>
          <p:cNvSpPr/>
          <p:nvPr/>
        </p:nvSpPr>
        <p:spPr>
          <a:xfrm>
            <a:off x="4648818" y="2425801"/>
            <a:ext cx="2034020" cy="2414669"/>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7946" y="3218720"/>
                  <a:pt x="0" y="3119915"/>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3"/>
            </a:solidFill>
            <a:prstDash val="solid"/>
            <a:miter/>
          </a:ln>
        </p:spPr>
        <p:txBody>
          <a:bodyPr rtlCol="0" anchor="ctr"/>
          <a:lstStyle/>
          <a:p>
            <a:r>
              <a:rPr lang="en-IN" dirty="0">
                <a:latin typeface="Times New Roman" panose="02020603050405020304" pitchFamily="18" charset="0"/>
                <a:cs typeface="Times New Roman" panose="02020603050405020304" pitchFamily="18" charset="0"/>
              </a:rPr>
              <a:t>A marked decrease in the occurrence of medication errors.</a:t>
            </a:r>
          </a:p>
        </p:txBody>
      </p:sp>
      <p:sp>
        <p:nvSpPr>
          <p:cNvPr id="15" name="Freeform 14">
            <a:extLst>
              <a:ext uri="{FF2B5EF4-FFF2-40B4-BE49-F238E27FC236}">
                <a16:creationId xmlns:a16="http://schemas.microsoft.com/office/drawing/2014/main" id="{08289802-40A1-764C-B018-00CA9F4BBA30}"/>
              </a:ext>
            </a:extLst>
          </p:cNvPr>
          <p:cNvSpPr/>
          <p:nvPr/>
        </p:nvSpPr>
        <p:spPr>
          <a:xfrm>
            <a:off x="6839810" y="2421197"/>
            <a:ext cx="2034020" cy="2415336"/>
          </a:xfrm>
          <a:custGeom>
            <a:avLst/>
            <a:gdLst>
              <a:gd name="connsiteX0" fmla="*/ 2491383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3 w 2711320"/>
              <a:gd name="connsiteY5" fmla="*/ 0 h 3219610"/>
              <a:gd name="connsiteX6" fmla="*/ 2711315 w 2711320"/>
              <a:gd name="connsiteY6" fmla="*/ 219863 h 3219610"/>
              <a:gd name="connsiteX7" fmla="*/ 2711315 w 2711320"/>
              <a:gd name="connsiteY7" fmla="*/ 2998857 h 3219610"/>
              <a:gd name="connsiteX8" fmla="*/ 2491383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3" y="3219610"/>
                </a:moveTo>
                <a:lnTo>
                  <a:pt x="219933" y="3219610"/>
                </a:lnTo>
                <a:cubicBezTo>
                  <a:pt x="97946" y="3219610"/>
                  <a:pt x="0" y="3120806"/>
                  <a:pt x="0" y="2999748"/>
                </a:cubicBezTo>
                <a:lnTo>
                  <a:pt x="0" y="219863"/>
                </a:lnTo>
                <a:cubicBezTo>
                  <a:pt x="0" y="97915"/>
                  <a:pt x="98836" y="0"/>
                  <a:pt x="219933" y="0"/>
                </a:cubicBezTo>
                <a:lnTo>
                  <a:pt x="2491383" y="0"/>
                </a:lnTo>
                <a:cubicBezTo>
                  <a:pt x="2613369" y="0"/>
                  <a:pt x="2711315" y="98805"/>
                  <a:pt x="2711315" y="219863"/>
                </a:cubicBezTo>
                <a:lnTo>
                  <a:pt x="2711315" y="2998857"/>
                </a:lnTo>
                <a:cubicBezTo>
                  <a:pt x="2712205" y="3120806"/>
                  <a:pt x="2613369" y="3219610"/>
                  <a:pt x="2491383" y="3219610"/>
                </a:cubicBezTo>
                <a:close/>
              </a:path>
            </a:pathLst>
          </a:custGeom>
          <a:solidFill>
            <a:schemeClr val="bg2"/>
          </a:solidFill>
          <a:ln w="25400" cap="flat">
            <a:solidFill>
              <a:schemeClr val="accent4"/>
            </a:solidFill>
            <a:prstDash val="solid"/>
            <a:miter/>
          </a:ln>
        </p:spPr>
        <p:txBody>
          <a:bodyPr rtlCol="0" anchor="ctr"/>
          <a:lstStyle/>
          <a:p>
            <a:r>
              <a:rPr lang="en-IN" dirty="0">
                <a:latin typeface="Times New Roman" panose="02020603050405020304" pitchFamily="18" charset="0"/>
                <a:cs typeface="Times New Roman" panose="02020603050405020304" pitchFamily="18" charset="0"/>
              </a:rPr>
              <a:t>Regular Monitoring by the quality team of the process cycle</a:t>
            </a:r>
          </a:p>
        </p:txBody>
      </p:sp>
      <p:sp>
        <p:nvSpPr>
          <p:cNvPr id="16" name="Freeform 15">
            <a:extLst>
              <a:ext uri="{FF2B5EF4-FFF2-40B4-BE49-F238E27FC236}">
                <a16:creationId xmlns:a16="http://schemas.microsoft.com/office/drawing/2014/main" id="{4D1D6135-A768-B44D-9231-01CBBD58A1D9}"/>
              </a:ext>
            </a:extLst>
          </p:cNvPr>
          <p:cNvSpPr/>
          <p:nvPr/>
        </p:nvSpPr>
        <p:spPr>
          <a:xfrm>
            <a:off x="5090694" y="2307606"/>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3"/>
          </a:solidFill>
          <a:ln w="8897" cap="flat">
            <a:noFill/>
            <a:prstDash val="solid"/>
            <a:miter/>
          </a:ln>
        </p:spPr>
        <p:txBody>
          <a:bodyPr rtlCol="0" anchor="ctr"/>
          <a:lstStyle/>
          <a:p>
            <a:pPr defTabSz="914484"/>
            <a:endParaRPr lang="en-BR">
              <a:solidFill>
                <a:srgbClr val="000000"/>
              </a:solidFill>
              <a:latin typeface="Calibri"/>
            </a:endParaRPr>
          </a:p>
        </p:txBody>
      </p:sp>
      <p:sp>
        <p:nvSpPr>
          <p:cNvPr id="17" name="Freeform 16">
            <a:extLst>
              <a:ext uri="{FF2B5EF4-FFF2-40B4-BE49-F238E27FC236}">
                <a16:creationId xmlns:a16="http://schemas.microsoft.com/office/drawing/2014/main" id="{081A4CE2-F30D-F04C-AE2D-DAA191C6B5B9}"/>
              </a:ext>
            </a:extLst>
          </p:cNvPr>
          <p:cNvSpPr/>
          <p:nvPr/>
        </p:nvSpPr>
        <p:spPr>
          <a:xfrm>
            <a:off x="7281686" y="2304900"/>
            <a:ext cx="1150271" cy="241734"/>
          </a:xfrm>
          <a:custGeom>
            <a:avLst/>
            <a:gdLst>
              <a:gd name="connsiteX0" fmla="*/ 1372131 w 1533295"/>
              <a:gd name="connsiteY0" fmla="*/ 322228 h 322228"/>
              <a:gd name="connsiteX1" fmla="*/ 161166 w 1533295"/>
              <a:gd name="connsiteY1" fmla="*/ 322228 h 322228"/>
              <a:gd name="connsiteX2" fmla="*/ 0 w 1533295"/>
              <a:gd name="connsiteY2" fmla="*/ 161114 h 322228"/>
              <a:gd name="connsiteX3" fmla="*/ 0 w 1533295"/>
              <a:gd name="connsiteY3" fmla="*/ 161114 h 322228"/>
              <a:gd name="connsiteX4" fmla="*/ 161166 w 1533295"/>
              <a:gd name="connsiteY4" fmla="*/ 0 h 322228"/>
              <a:gd name="connsiteX5" fmla="*/ 1372131 w 1533295"/>
              <a:gd name="connsiteY5" fmla="*/ 0 h 322228"/>
              <a:gd name="connsiteX6" fmla="*/ 1533296 w 1533295"/>
              <a:gd name="connsiteY6" fmla="*/ 161114 h 322228"/>
              <a:gd name="connsiteX7" fmla="*/ 1533296 w 1533295"/>
              <a:gd name="connsiteY7" fmla="*/ 161114 h 322228"/>
              <a:gd name="connsiteX8" fmla="*/ 1372131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1" y="322228"/>
                </a:moveTo>
                <a:lnTo>
                  <a:pt x="161166" y="322228"/>
                </a:lnTo>
                <a:cubicBezTo>
                  <a:pt x="72125" y="322228"/>
                  <a:pt x="0" y="250127"/>
                  <a:pt x="0" y="161114"/>
                </a:cubicBezTo>
                <a:lnTo>
                  <a:pt x="0" y="161114"/>
                </a:lnTo>
                <a:cubicBezTo>
                  <a:pt x="0" y="72101"/>
                  <a:pt x="72125" y="0"/>
                  <a:pt x="161166" y="0"/>
                </a:cubicBezTo>
                <a:lnTo>
                  <a:pt x="1372131" y="0"/>
                </a:lnTo>
                <a:cubicBezTo>
                  <a:pt x="1461172" y="0"/>
                  <a:pt x="1533296" y="72101"/>
                  <a:pt x="1533296" y="161114"/>
                </a:cubicBezTo>
                <a:lnTo>
                  <a:pt x="1533296" y="161114"/>
                </a:lnTo>
                <a:cubicBezTo>
                  <a:pt x="1533296" y="250127"/>
                  <a:pt x="1461172" y="322228"/>
                  <a:pt x="1372131" y="322228"/>
                </a:cubicBezTo>
                <a:close/>
              </a:path>
            </a:pathLst>
          </a:custGeom>
          <a:solidFill>
            <a:schemeClr val="accent4"/>
          </a:solidFill>
          <a:ln w="8897" cap="flat">
            <a:noFill/>
            <a:prstDash val="solid"/>
            <a:miter/>
          </a:ln>
        </p:spPr>
        <p:txBody>
          <a:bodyPr rtlCol="0" anchor="ctr"/>
          <a:lstStyle/>
          <a:p>
            <a:pPr defTabSz="914484"/>
            <a:endParaRPr lang="en-BR">
              <a:solidFill>
                <a:srgbClr val="000000"/>
              </a:solidFill>
              <a:latin typeface="Calibri"/>
            </a:endParaRPr>
          </a:p>
        </p:txBody>
      </p:sp>
      <p:sp>
        <p:nvSpPr>
          <p:cNvPr id="18" name="Freeform 17">
            <a:extLst>
              <a:ext uri="{FF2B5EF4-FFF2-40B4-BE49-F238E27FC236}">
                <a16:creationId xmlns:a16="http://schemas.microsoft.com/office/drawing/2014/main" id="{CCDEA08E-BCC6-EB4D-8E77-B390D586FB76}"/>
              </a:ext>
            </a:extLst>
          </p:cNvPr>
          <p:cNvSpPr/>
          <p:nvPr/>
        </p:nvSpPr>
        <p:spPr>
          <a:xfrm>
            <a:off x="5416002" y="1721969"/>
            <a:ext cx="499653" cy="499494"/>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3"/>
          </a:solidFill>
          <a:ln w="8897" cap="flat">
            <a:noFill/>
            <a:prstDash val="solid"/>
            <a:miter/>
          </a:ln>
        </p:spPr>
        <p:txBody>
          <a:bodyPr rtlCol="0" anchor="ctr"/>
          <a:lstStyle/>
          <a:p>
            <a:pPr defTabSz="914484"/>
            <a:endParaRPr lang="en-BR">
              <a:solidFill>
                <a:srgbClr val="000000"/>
              </a:solidFill>
              <a:latin typeface="Calibri"/>
            </a:endParaRPr>
          </a:p>
        </p:txBody>
      </p:sp>
      <p:sp>
        <p:nvSpPr>
          <p:cNvPr id="19" name="Freeform 18">
            <a:extLst>
              <a:ext uri="{FF2B5EF4-FFF2-40B4-BE49-F238E27FC236}">
                <a16:creationId xmlns:a16="http://schemas.microsoft.com/office/drawing/2014/main" id="{E935D461-4D4C-E345-84DC-1F1C8AA96DDB}"/>
              </a:ext>
            </a:extLst>
          </p:cNvPr>
          <p:cNvSpPr/>
          <p:nvPr/>
        </p:nvSpPr>
        <p:spPr>
          <a:xfrm>
            <a:off x="7606994" y="1721549"/>
            <a:ext cx="499653" cy="499494"/>
          </a:xfrm>
          <a:custGeom>
            <a:avLst/>
            <a:gdLst>
              <a:gd name="connsiteX0" fmla="*/ 666030 w 666030"/>
              <a:gd name="connsiteY0" fmla="*/ 332910 h 665819"/>
              <a:gd name="connsiteX1" fmla="*/ 333015 w 666030"/>
              <a:gd name="connsiteY1" fmla="*/ 665820 h 665819"/>
              <a:gd name="connsiteX2" fmla="*/ -1 w 666030"/>
              <a:gd name="connsiteY2" fmla="*/ 332910 h 665819"/>
              <a:gd name="connsiteX3" fmla="*/ 333015 w 666030"/>
              <a:gd name="connsiteY3" fmla="*/ 0 h 665819"/>
              <a:gd name="connsiteX4" fmla="*/ 666030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0" y="332910"/>
                </a:moveTo>
                <a:cubicBezTo>
                  <a:pt x="666030" y="516771"/>
                  <a:pt x="516935" y="665820"/>
                  <a:pt x="333015" y="665820"/>
                </a:cubicBezTo>
                <a:cubicBezTo>
                  <a:pt x="149096" y="665820"/>
                  <a:pt x="-1" y="516771"/>
                  <a:pt x="-1" y="332910"/>
                </a:cubicBezTo>
                <a:cubicBezTo>
                  <a:pt x="-1" y="149049"/>
                  <a:pt x="149095" y="0"/>
                  <a:pt x="333015" y="0"/>
                </a:cubicBezTo>
                <a:cubicBezTo>
                  <a:pt x="516933" y="0"/>
                  <a:pt x="666030" y="149049"/>
                  <a:pt x="666030" y="332910"/>
                </a:cubicBezTo>
                <a:close/>
              </a:path>
            </a:pathLst>
          </a:custGeom>
          <a:solidFill>
            <a:schemeClr val="accent4"/>
          </a:solidFill>
          <a:ln w="8897" cap="flat">
            <a:noFill/>
            <a:prstDash val="solid"/>
            <a:miter/>
          </a:ln>
        </p:spPr>
        <p:txBody>
          <a:bodyPr rtlCol="0" anchor="ctr"/>
          <a:lstStyle/>
          <a:p>
            <a:pPr defTabSz="914484"/>
            <a:endParaRPr lang="en-BR">
              <a:solidFill>
                <a:srgbClr val="000000"/>
              </a:solidFill>
              <a:latin typeface="Calibri"/>
            </a:endParaRPr>
          </a:p>
        </p:txBody>
      </p:sp>
      <p:sp>
        <p:nvSpPr>
          <p:cNvPr id="21" name="TextBox 20">
            <a:extLst>
              <a:ext uri="{FF2B5EF4-FFF2-40B4-BE49-F238E27FC236}">
                <a16:creationId xmlns:a16="http://schemas.microsoft.com/office/drawing/2014/main" id="{9FC4E000-7742-644B-8B57-7A325DA04FE9}"/>
              </a:ext>
            </a:extLst>
          </p:cNvPr>
          <p:cNvSpPr txBox="1"/>
          <p:nvPr/>
        </p:nvSpPr>
        <p:spPr>
          <a:xfrm>
            <a:off x="1039823" y="1833180"/>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P</a:t>
            </a:r>
            <a:endParaRPr lang="en-BR" b="1" dirty="0">
              <a:solidFill>
                <a:srgbClr val="FFFFFF"/>
              </a:solidFill>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65C1CC88-C7BF-D943-B098-C3BAD692B53F}"/>
              </a:ext>
            </a:extLst>
          </p:cNvPr>
          <p:cNvSpPr txBox="1"/>
          <p:nvPr/>
        </p:nvSpPr>
        <p:spPr>
          <a:xfrm>
            <a:off x="609103" y="2276304"/>
            <a:ext cx="1150271" cy="300082"/>
          </a:xfrm>
          <a:prstGeom prst="rect">
            <a:avLst/>
          </a:prstGeom>
          <a:noFill/>
        </p:spPr>
        <p:txBody>
          <a:bodyPr wrap="square"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   PLAN</a:t>
            </a:r>
            <a:endParaRPr lang="en-BR" sz="1350" b="1" dirty="0">
              <a:solidFill>
                <a:srgbClr val="FFFFFF"/>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7A26906C-977A-F045-B9DA-A92A2D670747}"/>
              </a:ext>
            </a:extLst>
          </p:cNvPr>
          <p:cNvSpPr txBox="1"/>
          <p:nvPr/>
        </p:nvSpPr>
        <p:spPr>
          <a:xfrm>
            <a:off x="2999308" y="2324356"/>
            <a:ext cx="951059" cy="207749"/>
          </a:xfrm>
          <a:prstGeom prst="rect">
            <a:avLst/>
          </a:prstGeom>
          <a:noFill/>
        </p:spPr>
        <p:txBody>
          <a:bodyPr wrap="square" lIns="0" tIns="0" rIns="0" bIns="0"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DO</a:t>
            </a:r>
            <a:endParaRPr lang="en-BR" sz="1350" b="1" dirty="0">
              <a:solidFill>
                <a:srgbClr val="FFFFFF"/>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477D699-DDAA-C449-A36B-2309A37E9911}"/>
              </a:ext>
            </a:extLst>
          </p:cNvPr>
          <p:cNvSpPr txBox="1"/>
          <p:nvPr/>
        </p:nvSpPr>
        <p:spPr>
          <a:xfrm>
            <a:off x="5190300" y="2322472"/>
            <a:ext cx="951059" cy="207749"/>
          </a:xfrm>
          <a:prstGeom prst="rect">
            <a:avLst/>
          </a:prstGeom>
          <a:noFill/>
        </p:spPr>
        <p:txBody>
          <a:bodyPr wrap="square" lIns="0" tIns="0" rIns="0" bIns="0"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CHECK</a:t>
            </a:r>
            <a:endParaRPr lang="en-BR" sz="1350" b="1" dirty="0">
              <a:solidFill>
                <a:srgbClr val="FFFFFF"/>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C028A486-CF8E-9041-B882-453BE1DAB605}"/>
              </a:ext>
            </a:extLst>
          </p:cNvPr>
          <p:cNvSpPr txBox="1"/>
          <p:nvPr/>
        </p:nvSpPr>
        <p:spPr>
          <a:xfrm>
            <a:off x="7381292" y="2324356"/>
            <a:ext cx="951059" cy="207749"/>
          </a:xfrm>
          <a:prstGeom prst="rect">
            <a:avLst/>
          </a:prstGeom>
          <a:noFill/>
        </p:spPr>
        <p:txBody>
          <a:bodyPr wrap="square" lIns="0" tIns="0" rIns="0" bIns="0"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ACT</a:t>
            </a:r>
            <a:endParaRPr lang="en-BR" sz="1350" b="1" dirty="0">
              <a:solidFill>
                <a:srgbClr val="FFFFFF"/>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7D8633C8-A834-8F43-91FA-34CFDC090100}"/>
              </a:ext>
            </a:extLst>
          </p:cNvPr>
          <p:cNvSpPr txBox="1"/>
          <p:nvPr/>
        </p:nvSpPr>
        <p:spPr>
          <a:xfrm>
            <a:off x="457200" y="2794021"/>
            <a:ext cx="1613960" cy="2131353"/>
          </a:xfrm>
          <a:prstGeom prst="rect">
            <a:avLst/>
          </a:prstGeom>
          <a:noFill/>
        </p:spPr>
        <p:txBody>
          <a:bodyPr wrap="square" lIns="0" tIns="0" rIns="0" bIns="0" rtlCol="0">
            <a:spAutoFit/>
          </a:bodyPr>
          <a:lstStyle/>
          <a:p>
            <a:pPr algn="ctr" defTabSz="914484"/>
            <a:r>
              <a:rPr lang="en-IN" sz="1600" b="1" dirty="0">
                <a:latin typeface="Times New Roman" panose="02020603050405020304" pitchFamily="18" charset="0"/>
                <a:cs typeface="Times New Roman" panose="02020603050405020304" pitchFamily="18" charset="0"/>
              </a:rPr>
              <a:t>Training of the on-duty doctors and nursing staff on MOM</a:t>
            </a:r>
            <a:r>
              <a:rPr lang="en-IN" sz="1600" dirty="0">
                <a:latin typeface="Times New Roman" panose="02020603050405020304" pitchFamily="18" charset="0"/>
                <a:cs typeface="Times New Roman" panose="02020603050405020304" pitchFamily="18" charset="0"/>
              </a:rPr>
              <a:t>.  E.g. - Pharmacological properties, dosages, mode of administration</a:t>
            </a:r>
          </a:p>
          <a:p>
            <a:pPr algn="ctr" defTabSz="914484"/>
            <a:r>
              <a:rPr lang="en-US" sz="1050" b="1" dirty="0">
                <a:solidFill>
                  <a:srgbClr val="000000">
                    <a:lumMod val="75000"/>
                    <a:lumOff val="25000"/>
                  </a:srgbClr>
                </a:solidFill>
                <a:latin typeface="Segoe UI" panose="020B0502040204020203" pitchFamily="34" charset="0"/>
                <a:cs typeface="Segoe UI" panose="020B0502040204020203" pitchFamily="34" charset="0"/>
              </a:rPr>
              <a:t>.</a:t>
            </a:r>
            <a:endParaRPr lang="en-BR" sz="1050" b="1" dirty="0">
              <a:solidFill>
                <a:srgbClr val="000000">
                  <a:lumMod val="75000"/>
                  <a:lumOff val="25000"/>
                </a:srgbClr>
              </a:solidFill>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7B4B0F64-6454-C44E-8642-6A0412F17602}"/>
              </a:ext>
            </a:extLst>
          </p:cNvPr>
          <p:cNvSpPr txBox="1"/>
          <p:nvPr/>
        </p:nvSpPr>
        <p:spPr>
          <a:xfrm>
            <a:off x="3230816" y="1832760"/>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D</a:t>
            </a:r>
            <a:endParaRPr lang="en-BR" b="1" dirty="0">
              <a:solidFill>
                <a:srgbClr val="FFFFFF"/>
              </a:solidFill>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DDA59AB2-9E9A-B44A-8E8A-A4E802B0BD03}"/>
              </a:ext>
            </a:extLst>
          </p:cNvPr>
          <p:cNvSpPr txBox="1"/>
          <p:nvPr/>
        </p:nvSpPr>
        <p:spPr>
          <a:xfrm>
            <a:off x="5421808" y="1833180"/>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C</a:t>
            </a:r>
            <a:endParaRPr lang="en-BR" b="1" dirty="0">
              <a:solidFill>
                <a:srgbClr val="FFFFFF"/>
              </a:solidFill>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8A9E11B7-39FE-DB4E-9685-0FC54B207F60}"/>
              </a:ext>
            </a:extLst>
          </p:cNvPr>
          <p:cNvSpPr txBox="1"/>
          <p:nvPr/>
        </p:nvSpPr>
        <p:spPr>
          <a:xfrm>
            <a:off x="7612800" y="1832760"/>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A</a:t>
            </a:r>
            <a:endParaRPr lang="en-BR" b="1" dirty="0">
              <a:solidFill>
                <a:srgbClr val="FFFFFF"/>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8E9E1C7C-796F-EE40-9244-EDF9237596EE}"/>
              </a:ext>
            </a:extLst>
          </p:cNvPr>
          <p:cNvSpPr txBox="1"/>
          <p:nvPr/>
        </p:nvSpPr>
        <p:spPr>
          <a:xfrm>
            <a:off x="7049840" y="2705513"/>
            <a:ext cx="1613960" cy="161583"/>
          </a:xfrm>
          <a:prstGeom prst="rect">
            <a:avLst/>
          </a:prstGeom>
          <a:noFill/>
        </p:spPr>
        <p:txBody>
          <a:bodyPr wrap="square" lIns="0" tIns="0" rIns="0" bIns="0" rtlCol="0">
            <a:spAutoFit/>
          </a:bodyPr>
          <a:lstStyle/>
          <a:p>
            <a:pPr algn="ctr" defTabSz="914484"/>
            <a:r>
              <a:rPr lang="en-US" sz="1050" dirty="0">
                <a:solidFill>
                  <a:srgbClr val="000000">
                    <a:lumMod val="75000"/>
                    <a:lumOff val="25000"/>
                  </a:srgbClr>
                </a:solidFill>
                <a:latin typeface="Segoe UI" panose="020B0502040204020203" pitchFamily="34" charset="0"/>
                <a:cs typeface="Segoe UI" panose="020B0502040204020203" pitchFamily="34" charset="0"/>
              </a:rPr>
              <a:t>.</a:t>
            </a:r>
            <a:endParaRPr lang="en-BR" sz="1050" dirty="0">
              <a:solidFill>
                <a:srgbClr val="000000">
                  <a:lumMod val="75000"/>
                  <a:lumOff val="25000"/>
                </a:srgbClr>
              </a:solidFill>
              <a:latin typeface="Segoe UI" panose="020B0502040204020203" pitchFamily="34" charset="0"/>
              <a:cs typeface="Segoe UI" panose="020B0502040204020203" pitchFamily="34" charset="0"/>
            </a:endParaRPr>
          </a:p>
        </p:txBody>
      </p:sp>
      <p:pic>
        <p:nvPicPr>
          <p:cNvPr id="37" name="Graphic 36" descr="Lightbulb with solid fill">
            <a:extLst>
              <a:ext uri="{FF2B5EF4-FFF2-40B4-BE49-F238E27FC236}">
                <a16:creationId xmlns:a16="http://schemas.microsoft.com/office/drawing/2014/main" id="{12B3F4D4-EC4A-9C40-9277-A4DCE18564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31810" y="4998935"/>
            <a:ext cx="730744" cy="730744"/>
          </a:xfrm>
          <a:prstGeom prst="rect">
            <a:avLst/>
          </a:prstGeom>
        </p:spPr>
      </p:pic>
      <p:pic>
        <p:nvPicPr>
          <p:cNvPr id="39" name="Graphic 38" descr="Thought bubble with solid fill">
            <a:extLst>
              <a:ext uri="{FF2B5EF4-FFF2-40B4-BE49-F238E27FC236}">
                <a16:creationId xmlns:a16="http://schemas.microsoft.com/office/drawing/2014/main" id="{DA062C9C-9F97-3540-8419-AB7C6F58C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338" y="4958666"/>
            <a:ext cx="771013" cy="771013"/>
          </a:xfrm>
          <a:prstGeom prst="rect">
            <a:avLst/>
          </a:prstGeom>
        </p:spPr>
      </p:pic>
      <p:pic>
        <p:nvPicPr>
          <p:cNvPr id="41" name="Graphic 40" descr="Marketing with solid fill">
            <a:extLst>
              <a:ext uri="{FF2B5EF4-FFF2-40B4-BE49-F238E27FC236}">
                <a16:creationId xmlns:a16="http://schemas.microsoft.com/office/drawing/2014/main" id="{D94CDD6E-F0C7-0F4C-BF91-583BF85CE5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65603" y="4940634"/>
            <a:ext cx="807077" cy="807077"/>
          </a:xfrm>
          <a:prstGeom prst="rect">
            <a:avLst/>
          </a:prstGeom>
        </p:spPr>
      </p:pic>
      <p:pic>
        <p:nvPicPr>
          <p:cNvPr id="3" name="Graphic 2" descr="Clipboard Mixed with solid fill">
            <a:extLst>
              <a:ext uri="{FF2B5EF4-FFF2-40B4-BE49-F238E27FC236}">
                <a16:creationId xmlns:a16="http://schemas.microsoft.com/office/drawing/2014/main" id="{6BD0886B-3711-4CD3-8BB7-F130801C29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248901" y="4998936"/>
            <a:ext cx="833853" cy="730744"/>
          </a:xfrm>
          <a:prstGeom prst="rect">
            <a:avLst/>
          </a:prstGeom>
        </p:spPr>
      </p:pic>
      <p:pic>
        <p:nvPicPr>
          <p:cNvPr id="4" name="Content Placeholder 6" descr="A picture containing font, graphics, typography, graphic design&#10;&#10;Description automatically generated">
            <a:extLst>
              <a:ext uri="{FF2B5EF4-FFF2-40B4-BE49-F238E27FC236}">
                <a16:creationId xmlns:a16="http://schemas.microsoft.com/office/drawing/2014/main" id="{CEC10A97-E308-051F-45A5-B811F5A83F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72400" y="-10"/>
            <a:ext cx="1371600" cy="773906"/>
          </a:xfrm>
          <a:prstGeom prst="rect">
            <a:avLst/>
          </a:prstGeom>
        </p:spPr>
      </p:pic>
    </p:spTree>
    <p:extLst>
      <p:ext uri="{BB962C8B-B14F-4D97-AF65-F5344CB8AC3E}">
        <p14:creationId xmlns:p14="http://schemas.microsoft.com/office/powerpoint/2010/main" val="351221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3EFDAE2-6486-5083-4812-1E122C758622}"/>
              </a:ext>
            </a:extLst>
          </p:cNvPr>
          <p:cNvGraphicFramePr>
            <a:graphicFrameLocks noGrp="1"/>
          </p:cNvGraphicFramePr>
          <p:nvPr>
            <p:ph idx="1"/>
            <p:extLst>
              <p:ext uri="{D42A27DB-BD31-4B8C-83A1-F6EECF244321}">
                <p14:modId xmlns:p14="http://schemas.microsoft.com/office/powerpoint/2010/main" val="3724298746"/>
              </p:ext>
            </p:extLst>
          </p:nvPr>
        </p:nvGraphicFramePr>
        <p:xfrm>
          <a:off x="228600" y="914400"/>
          <a:ext cx="8458200" cy="5211763"/>
        </p:xfrm>
        <a:graphic>
          <a:graphicData uri="http://schemas.openxmlformats.org/drawingml/2006/chart">
            <c:chart xmlns:c="http://schemas.openxmlformats.org/drawingml/2006/chart" xmlns:r="http://schemas.openxmlformats.org/officeDocument/2006/relationships" r:id="rId2"/>
          </a:graphicData>
        </a:graphic>
      </p:graphicFrame>
      <p:pic>
        <p:nvPicPr>
          <p:cNvPr id="8" name="Content Placeholder 6" descr="A picture containing font, graphics, typography, graphic design&#10;&#10;Description automatically generated">
            <a:extLst>
              <a:ext uri="{FF2B5EF4-FFF2-40B4-BE49-F238E27FC236}">
                <a16:creationId xmlns:a16="http://schemas.microsoft.com/office/drawing/2014/main" id="{4C35463A-C7D2-D212-6D58-A70554A7C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810"/>
            <a:ext cx="1371600" cy="773906"/>
          </a:xfrm>
          <a:prstGeom prst="rect">
            <a:avLst/>
          </a:prstGeom>
        </p:spPr>
      </p:pic>
    </p:spTree>
    <p:extLst>
      <p:ext uri="{BB962C8B-B14F-4D97-AF65-F5344CB8AC3E}">
        <p14:creationId xmlns:p14="http://schemas.microsoft.com/office/powerpoint/2010/main" val="54860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CE97-6B43-2E4C-B2C0-7AA15AE1E77D}"/>
              </a:ext>
            </a:extLst>
          </p:cNvPr>
          <p:cNvSpPr>
            <a:spLocks noGrp="1"/>
          </p:cNvSpPr>
          <p:nvPr>
            <p:ph type="title"/>
          </p:nvPr>
        </p:nvSpPr>
        <p:spPr>
          <a:xfrm>
            <a:off x="460953" y="532587"/>
            <a:ext cx="8229600" cy="711081"/>
          </a:xfrm>
        </p:spPr>
        <p:txBody>
          <a:bodyPr/>
          <a:lstStyle/>
          <a:p>
            <a:pPr algn="ctr"/>
            <a:r>
              <a:rPr lang="en-IN" dirty="0">
                <a:latin typeface="Times New Roman" panose="02020603050405020304" pitchFamily="18" charset="0"/>
                <a:cs typeface="Times New Roman" panose="02020603050405020304" pitchFamily="18" charset="0"/>
              </a:rPr>
              <a:t>PDCA CYCLE 2</a:t>
            </a:r>
            <a:endParaRPr lang="en-BR" dirty="0">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94ADA2C1-FA56-2747-8A15-0B61DBCB3529}"/>
              </a:ext>
            </a:extLst>
          </p:cNvPr>
          <p:cNvSpPr/>
          <p:nvPr/>
        </p:nvSpPr>
        <p:spPr>
          <a:xfrm>
            <a:off x="266834" y="2425801"/>
            <a:ext cx="2034020" cy="2414669"/>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8836" y="3218720"/>
                  <a:pt x="0" y="3120806"/>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1"/>
            </a:solidFill>
            <a:prstDash val="solid"/>
            <a:miter/>
          </a:ln>
        </p:spPr>
        <p:txBody>
          <a:bodyPr rtlCol="0" anchor="ctr"/>
          <a:lstStyle/>
          <a:p>
            <a:r>
              <a:rPr lang="en-IN" dirty="0">
                <a:latin typeface="Times New Roman" panose="02020603050405020304" pitchFamily="18" charset="0"/>
                <a:cs typeface="Times New Roman" panose="02020603050405020304" pitchFamily="18" charset="0"/>
              </a:rPr>
              <a:t>Full signatures of healthcare staff on drug charts.</a:t>
            </a:r>
          </a:p>
          <a:p>
            <a:r>
              <a:rPr lang="en-IN" dirty="0">
                <a:latin typeface="Times New Roman" panose="02020603050405020304" pitchFamily="18" charset="0"/>
                <a:cs typeface="Times New Roman" panose="02020603050405020304" pitchFamily="18" charset="0"/>
              </a:rPr>
              <a:t>And fresher staff will administer drug under the observation of TL</a:t>
            </a:r>
          </a:p>
        </p:txBody>
      </p:sp>
      <p:sp>
        <p:nvSpPr>
          <p:cNvPr id="9" name="Freeform 8">
            <a:extLst>
              <a:ext uri="{FF2B5EF4-FFF2-40B4-BE49-F238E27FC236}">
                <a16:creationId xmlns:a16="http://schemas.microsoft.com/office/drawing/2014/main" id="{D3D63D87-AFCA-0244-B053-83FD3281EBD1}"/>
              </a:ext>
            </a:extLst>
          </p:cNvPr>
          <p:cNvSpPr/>
          <p:nvPr/>
        </p:nvSpPr>
        <p:spPr>
          <a:xfrm>
            <a:off x="2457826" y="2421197"/>
            <a:ext cx="2034020" cy="2415336"/>
          </a:xfrm>
          <a:custGeom>
            <a:avLst/>
            <a:gdLst>
              <a:gd name="connsiteX0" fmla="*/ 2491382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2 w 2711320"/>
              <a:gd name="connsiteY5" fmla="*/ 0 h 3219610"/>
              <a:gd name="connsiteX6" fmla="*/ 2711315 w 2711320"/>
              <a:gd name="connsiteY6" fmla="*/ 219863 h 3219610"/>
              <a:gd name="connsiteX7" fmla="*/ 2711315 w 2711320"/>
              <a:gd name="connsiteY7" fmla="*/ 2998857 h 3219610"/>
              <a:gd name="connsiteX8" fmla="*/ 2491382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2" y="3219610"/>
                </a:moveTo>
                <a:lnTo>
                  <a:pt x="219933" y="3219610"/>
                </a:lnTo>
                <a:cubicBezTo>
                  <a:pt x="97946" y="3219610"/>
                  <a:pt x="0" y="3120806"/>
                  <a:pt x="0" y="2999748"/>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9610"/>
                  <a:pt x="2491382" y="3219610"/>
                </a:cubicBezTo>
                <a:close/>
              </a:path>
            </a:pathLst>
          </a:custGeom>
          <a:solidFill>
            <a:schemeClr val="bg2"/>
          </a:solidFill>
          <a:ln w="25400" cap="flat">
            <a:solidFill>
              <a:schemeClr val="accent2"/>
            </a:solidFill>
            <a:prstDash val="solid"/>
            <a:miter/>
          </a:ln>
        </p:spPr>
        <p:txBody>
          <a:bodyPr rtlCol="0" anchor="ctr"/>
          <a:lstStyle/>
          <a:p>
            <a:r>
              <a:rPr lang="en-IN" sz="1600" dirty="0">
                <a:latin typeface="Times New Roman" panose="02020603050405020304" pitchFamily="18" charset="0"/>
                <a:cs typeface="Times New Roman" panose="02020603050405020304" pitchFamily="18" charset="0"/>
              </a:rPr>
              <a:t>Drug Charts should have the signatures of the nursing staff and nursing in charge.</a:t>
            </a:r>
          </a:p>
          <a:p>
            <a:r>
              <a:rPr lang="en-IN" sz="1600" dirty="0">
                <a:latin typeface="Times New Roman" panose="02020603050405020304" pitchFamily="18" charset="0"/>
                <a:cs typeface="Times New Roman" panose="02020603050405020304" pitchFamily="18" charset="0"/>
              </a:rPr>
              <a:t>Countersign by the RMOs.</a:t>
            </a:r>
          </a:p>
          <a:p>
            <a:r>
              <a:rPr lang="en-IN" sz="1600" dirty="0">
                <a:latin typeface="Times New Roman" panose="02020603050405020304" pitchFamily="18" charset="0"/>
                <a:cs typeface="Times New Roman" panose="02020603050405020304" pitchFamily="18" charset="0"/>
              </a:rPr>
              <a:t>TL will evaluate the fresher staff’s progress</a:t>
            </a:r>
          </a:p>
        </p:txBody>
      </p:sp>
      <p:sp>
        <p:nvSpPr>
          <p:cNvPr id="10" name="Freeform 9">
            <a:extLst>
              <a:ext uri="{FF2B5EF4-FFF2-40B4-BE49-F238E27FC236}">
                <a16:creationId xmlns:a16="http://schemas.microsoft.com/office/drawing/2014/main" id="{B73D2077-3B63-7C43-9DB7-FFC89789FBAF}"/>
              </a:ext>
            </a:extLst>
          </p:cNvPr>
          <p:cNvSpPr/>
          <p:nvPr/>
        </p:nvSpPr>
        <p:spPr>
          <a:xfrm>
            <a:off x="708709" y="2307606"/>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4" y="322228"/>
                  <a:pt x="0" y="250127"/>
                  <a:pt x="0" y="161114"/>
                </a:cubicBezTo>
                <a:lnTo>
                  <a:pt x="0" y="161114"/>
                </a:lnTo>
                <a:cubicBezTo>
                  <a:pt x="0" y="72101"/>
                  <a:pt x="72124" y="0"/>
                  <a:pt x="161165" y="0"/>
                </a:cubicBezTo>
                <a:lnTo>
                  <a:pt x="1372130" y="0"/>
                </a:lnTo>
                <a:cubicBezTo>
                  <a:pt x="1461172" y="0"/>
                  <a:pt x="1533295" y="72101"/>
                  <a:pt x="1533295" y="161114"/>
                </a:cubicBezTo>
                <a:lnTo>
                  <a:pt x="1533295" y="161114"/>
                </a:lnTo>
                <a:cubicBezTo>
                  <a:pt x="1533295" y="250127"/>
                  <a:pt x="1461172" y="322228"/>
                  <a:pt x="1372130" y="322228"/>
                </a:cubicBezTo>
                <a:close/>
              </a:path>
            </a:pathLst>
          </a:custGeom>
          <a:solidFill>
            <a:schemeClr val="accent1"/>
          </a:solidFill>
          <a:ln w="8897" cap="flat">
            <a:noFill/>
            <a:prstDash val="solid"/>
            <a:miter/>
          </a:ln>
        </p:spPr>
        <p:txBody>
          <a:bodyPr rtlCol="0" anchor="ct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srgbClr val="000000"/>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D558BFC7-CA51-8741-9DDE-AF421CE034D5}"/>
              </a:ext>
            </a:extLst>
          </p:cNvPr>
          <p:cNvSpPr/>
          <p:nvPr/>
        </p:nvSpPr>
        <p:spPr>
          <a:xfrm>
            <a:off x="2899702" y="2304900"/>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2"/>
          </a:solidFill>
          <a:ln w="8897" cap="flat">
            <a:noFill/>
            <a:prstDash val="solid"/>
            <a:miter/>
          </a:ln>
        </p:spPr>
        <p:txBody>
          <a:bodyPr rtlCol="0" anchor="ct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Freeform 11">
            <a:extLst>
              <a:ext uri="{FF2B5EF4-FFF2-40B4-BE49-F238E27FC236}">
                <a16:creationId xmlns:a16="http://schemas.microsoft.com/office/drawing/2014/main" id="{50276FFE-30AD-8E42-80BF-FCB7E4D53268}"/>
              </a:ext>
            </a:extLst>
          </p:cNvPr>
          <p:cNvSpPr/>
          <p:nvPr/>
        </p:nvSpPr>
        <p:spPr>
          <a:xfrm>
            <a:off x="1034018" y="1721969"/>
            <a:ext cx="499653" cy="499494"/>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1"/>
          </a:solidFill>
          <a:ln w="8897" cap="flat">
            <a:noFill/>
            <a:prstDash val="solid"/>
            <a:miter/>
          </a:ln>
        </p:spPr>
        <p:txBody>
          <a:bodyPr rtlCol="0" anchor="ct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12">
            <a:extLst>
              <a:ext uri="{FF2B5EF4-FFF2-40B4-BE49-F238E27FC236}">
                <a16:creationId xmlns:a16="http://schemas.microsoft.com/office/drawing/2014/main" id="{142B84D7-A05D-204C-ABD3-BD98FE801C9C}"/>
              </a:ext>
            </a:extLst>
          </p:cNvPr>
          <p:cNvSpPr/>
          <p:nvPr/>
        </p:nvSpPr>
        <p:spPr>
          <a:xfrm>
            <a:off x="3225010" y="1721549"/>
            <a:ext cx="499653" cy="499494"/>
          </a:xfrm>
          <a:custGeom>
            <a:avLst/>
            <a:gdLst>
              <a:gd name="connsiteX0" fmla="*/ 666031 w 666030"/>
              <a:gd name="connsiteY0" fmla="*/ 332910 h 665819"/>
              <a:gd name="connsiteX1" fmla="*/ 333015 w 666030"/>
              <a:gd name="connsiteY1" fmla="*/ 665820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20"/>
                  <a:pt x="333015" y="665820"/>
                </a:cubicBezTo>
                <a:cubicBezTo>
                  <a:pt x="149096" y="665820"/>
                  <a:pt x="0" y="516771"/>
                  <a:pt x="0" y="332910"/>
                </a:cubicBezTo>
                <a:cubicBezTo>
                  <a:pt x="0" y="149049"/>
                  <a:pt x="149096" y="0"/>
                  <a:pt x="333015" y="0"/>
                </a:cubicBezTo>
                <a:cubicBezTo>
                  <a:pt x="516935" y="0"/>
                  <a:pt x="666031" y="149049"/>
                  <a:pt x="666031" y="332910"/>
                </a:cubicBezTo>
                <a:close/>
              </a:path>
            </a:pathLst>
          </a:custGeom>
          <a:solidFill>
            <a:schemeClr val="accent2"/>
          </a:solidFill>
          <a:ln w="8897" cap="flat">
            <a:noFill/>
            <a:prstDash val="solid"/>
            <a:miter/>
          </a:ln>
        </p:spPr>
        <p:txBody>
          <a:bodyPr rtlCol="0" anchor="ct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13">
            <a:extLst>
              <a:ext uri="{FF2B5EF4-FFF2-40B4-BE49-F238E27FC236}">
                <a16:creationId xmlns:a16="http://schemas.microsoft.com/office/drawing/2014/main" id="{24F1B89D-47C9-9843-A8A4-BF7BD8C80F7F}"/>
              </a:ext>
            </a:extLst>
          </p:cNvPr>
          <p:cNvSpPr/>
          <p:nvPr/>
        </p:nvSpPr>
        <p:spPr>
          <a:xfrm>
            <a:off x="4648818" y="2425801"/>
            <a:ext cx="2034020" cy="2414669"/>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7946" y="3218720"/>
                  <a:pt x="0" y="3119915"/>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3"/>
            </a:solidFill>
            <a:prstDash val="solid"/>
            <a:miter/>
          </a:ln>
        </p:spPr>
        <p:txBody>
          <a:bodyPr rtlCol="0" anchor="ctr"/>
          <a:lstStyle/>
          <a:p>
            <a:r>
              <a:rPr lang="en-IN" dirty="0">
                <a:latin typeface="Times New Roman" panose="02020603050405020304" pitchFamily="18" charset="0"/>
                <a:cs typeface="Times New Roman" panose="02020603050405020304" pitchFamily="18" charset="0"/>
              </a:rPr>
              <a:t>The initial hurdle to motivate the nursing staff and RMOs.</a:t>
            </a:r>
          </a:p>
          <a:p>
            <a:r>
              <a:rPr lang="en-IN" dirty="0">
                <a:latin typeface="Times New Roman" panose="02020603050405020304" pitchFamily="18" charset="0"/>
                <a:cs typeface="Times New Roman" panose="02020603050405020304" pitchFamily="18" charset="0"/>
              </a:rPr>
              <a:t>Medication error percentage decrease to some extent</a:t>
            </a:r>
          </a:p>
        </p:txBody>
      </p:sp>
      <p:sp>
        <p:nvSpPr>
          <p:cNvPr id="15" name="Freeform 14">
            <a:extLst>
              <a:ext uri="{FF2B5EF4-FFF2-40B4-BE49-F238E27FC236}">
                <a16:creationId xmlns:a16="http://schemas.microsoft.com/office/drawing/2014/main" id="{08289802-40A1-764C-B018-00CA9F4BBA30}"/>
              </a:ext>
            </a:extLst>
          </p:cNvPr>
          <p:cNvSpPr/>
          <p:nvPr/>
        </p:nvSpPr>
        <p:spPr>
          <a:xfrm>
            <a:off x="6839810" y="2421197"/>
            <a:ext cx="2034020" cy="2415336"/>
          </a:xfrm>
          <a:custGeom>
            <a:avLst/>
            <a:gdLst>
              <a:gd name="connsiteX0" fmla="*/ 2491383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3 w 2711320"/>
              <a:gd name="connsiteY5" fmla="*/ 0 h 3219610"/>
              <a:gd name="connsiteX6" fmla="*/ 2711315 w 2711320"/>
              <a:gd name="connsiteY6" fmla="*/ 219863 h 3219610"/>
              <a:gd name="connsiteX7" fmla="*/ 2711315 w 2711320"/>
              <a:gd name="connsiteY7" fmla="*/ 2998857 h 3219610"/>
              <a:gd name="connsiteX8" fmla="*/ 2491383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3" y="3219610"/>
                </a:moveTo>
                <a:lnTo>
                  <a:pt x="219933" y="3219610"/>
                </a:lnTo>
                <a:cubicBezTo>
                  <a:pt x="97946" y="3219610"/>
                  <a:pt x="0" y="3120806"/>
                  <a:pt x="0" y="2999748"/>
                </a:cubicBezTo>
                <a:lnTo>
                  <a:pt x="0" y="219863"/>
                </a:lnTo>
                <a:cubicBezTo>
                  <a:pt x="0" y="97915"/>
                  <a:pt x="98836" y="0"/>
                  <a:pt x="219933" y="0"/>
                </a:cubicBezTo>
                <a:lnTo>
                  <a:pt x="2491383" y="0"/>
                </a:lnTo>
                <a:cubicBezTo>
                  <a:pt x="2613369" y="0"/>
                  <a:pt x="2711315" y="98805"/>
                  <a:pt x="2711315" y="219863"/>
                </a:cubicBezTo>
                <a:lnTo>
                  <a:pt x="2711315" y="2998857"/>
                </a:lnTo>
                <a:cubicBezTo>
                  <a:pt x="2712205" y="3120806"/>
                  <a:pt x="2613369" y="3219610"/>
                  <a:pt x="2491383" y="3219610"/>
                </a:cubicBezTo>
                <a:close/>
              </a:path>
            </a:pathLst>
          </a:custGeom>
          <a:solidFill>
            <a:schemeClr val="bg2"/>
          </a:solidFill>
          <a:ln w="25400" cap="flat">
            <a:solidFill>
              <a:schemeClr val="accent4"/>
            </a:solidFill>
            <a:prstDash val="solid"/>
            <a:miter/>
          </a:ln>
        </p:spPr>
        <p:txBody>
          <a:bodyPr rtlCol="0" anchor="ctr"/>
          <a:lstStyle/>
          <a:p>
            <a:r>
              <a:rPr lang="en-IN" dirty="0">
                <a:latin typeface="Times New Roman" panose="02020603050405020304" pitchFamily="18" charset="0"/>
                <a:cs typeface="Times New Roman" panose="02020603050405020304" pitchFamily="18" charset="0"/>
              </a:rPr>
              <a:t>Proposal for full signature and cross checking of drug charts.</a:t>
            </a:r>
          </a:p>
          <a:p>
            <a:r>
              <a:rPr lang="en-IN" dirty="0">
                <a:latin typeface="Times New Roman" panose="02020603050405020304" pitchFamily="18" charset="0"/>
                <a:cs typeface="Times New Roman" panose="02020603050405020304" pitchFamily="18" charset="0"/>
              </a:rPr>
              <a:t>And evaluation of fresher staff by the TL</a:t>
            </a:r>
          </a:p>
        </p:txBody>
      </p:sp>
      <p:sp>
        <p:nvSpPr>
          <p:cNvPr id="16" name="Freeform 15">
            <a:extLst>
              <a:ext uri="{FF2B5EF4-FFF2-40B4-BE49-F238E27FC236}">
                <a16:creationId xmlns:a16="http://schemas.microsoft.com/office/drawing/2014/main" id="{4D1D6135-A768-B44D-9231-01CBBD58A1D9}"/>
              </a:ext>
            </a:extLst>
          </p:cNvPr>
          <p:cNvSpPr/>
          <p:nvPr/>
        </p:nvSpPr>
        <p:spPr>
          <a:xfrm>
            <a:off x="5090694" y="2307606"/>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3"/>
          </a:solidFill>
          <a:ln w="8897" cap="flat">
            <a:noFill/>
            <a:prstDash val="solid"/>
            <a:miter/>
          </a:ln>
        </p:spPr>
        <p:txBody>
          <a:bodyPr rtlCol="0" anchor="ct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Freeform 16">
            <a:extLst>
              <a:ext uri="{FF2B5EF4-FFF2-40B4-BE49-F238E27FC236}">
                <a16:creationId xmlns:a16="http://schemas.microsoft.com/office/drawing/2014/main" id="{081A4CE2-F30D-F04C-AE2D-DAA191C6B5B9}"/>
              </a:ext>
            </a:extLst>
          </p:cNvPr>
          <p:cNvSpPr/>
          <p:nvPr/>
        </p:nvSpPr>
        <p:spPr>
          <a:xfrm>
            <a:off x="7281686" y="2304900"/>
            <a:ext cx="1150271" cy="241734"/>
          </a:xfrm>
          <a:custGeom>
            <a:avLst/>
            <a:gdLst>
              <a:gd name="connsiteX0" fmla="*/ 1372131 w 1533295"/>
              <a:gd name="connsiteY0" fmla="*/ 322228 h 322228"/>
              <a:gd name="connsiteX1" fmla="*/ 161166 w 1533295"/>
              <a:gd name="connsiteY1" fmla="*/ 322228 h 322228"/>
              <a:gd name="connsiteX2" fmla="*/ 0 w 1533295"/>
              <a:gd name="connsiteY2" fmla="*/ 161114 h 322228"/>
              <a:gd name="connsiteX3" fmla="*/ 0 w 1533295"/>
              <a:gd name="connsiteY3" fmla="*/ 161114 h 322228"/>
              <a:gd name="connsiteX4" fmla="*/ 161166 w 1533295"/>
              <a:gd name="connsiteY4" fmla="*/ 0 h 322228"/>
              <a:gd name="connsiteX5" fmla="*/ 1372131 w 1533295"/>
              <a:gd name="connsiteY5" fmla="*/ 0 h 322228"/>
              <a:gd name="connsiteX6" fmla="*/ 1533296 w 1533295"/>
              <a:gd name="connsiteY6" fmla="*/ 161114 h 322228"/>
              <a:gd name="connsiteX7" fmla="*/ 1533296 w 1533295"/>
              <a:gd name="connsiteY7" fmla="*/ 161114 h 322228"/>
              <a:gd name="connsiteX8" fmla="*/ 1372131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1" y="322228"/>
                </a:moveTo>
                <a:lnTo>
                  <a:pt x="161166" y="322228"/>
                </a:lnTo>
                <a:cubicBezTo>
                  <a:pt x="72125" y="322228"/>
                  <a:pt x="0" y="250127"/>
                  <a:pt x="0" y="161114"/>
                </a:cubicBezTo>
                <a:lnTo>
                  <a:pt x="0" y="161114"/>
                </a:lnTo>
                <a:cubicBezTo>
                  <a:pt x="0" y="72101"/>
                  <a:pt x="72125" y="0"/>
                  <a:pt x="161166" y="0"/>
                </a:cubicBezTo>
                <a:lnTo>
                  <a:pt x="1372131" y="0"/>
                </a:lnTo>
                <a:cubicBezTo>
                  <a:pt x="1461172" y="0"/>
                  <a:pt x="1533296" y="72101"/>
                  <a:pt x="1533296" y="161114"/>
                </a:cubicBezTo>
                <a:lnTo>
                  <a:pt x="1533296" y="161114"/>
                </a:lnTo>
                <a:cubicBezTo>
                  <a:pt x="1533296" y="250127"/>
                  <a:pt x="1461172" y="322228"/>
                  <a:pt x="1372131" y="322228"/>
                </a:cubicBezTo>
                <a:close/>
              </a:path>
            </a:pathLst>
          </a:custGeom>
          <a:solidFill>
            <a:schemeClr val="accent4"/>
          </a:solidFill>
          <a:ln w="8897" cap="flat">
            <a:noFill/>
            <a:prstDash val="solid"/>
            <a:miter/>
          </a:ln>
        </p:spPr>
        <p:txBody>
          <a:bodyPr rtlCol="0" anchor="ct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Freeform 17">
            <a:extLst>
              <a:ext uri="{FF2B5EF4-FFF2-40B4-BE49-F238E27FC236}">
                <a16:creationId xmlns:a16="http://schemas.microsoft.com/office/drawing/2014/main" id="{CCDEA08E-BCC6-EB4D-8E77-B390D586FB76}"/>
              </a:ext>
            </a:extLst>
          </p:cNvPr>
          <p:cNvSpPr/>
          <p:nvPr/>
        </p:nvSpPr>
        <p:spPr>
          <a:xfrm>
            <a:off x="5416002" y="1721969"/>
            <a:ext cx="499653" cy="499494"/>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3"/>
          </a:solidFill>
          <a:ln w="8897" cap="flat">
            <a:noFill/>
            <a:prstDash val="solid"/>
            <a:miter/>
          </a:ln>
        </p:spPr>
        <p:txBody>
          <a:bodyPr rtlCol="0" anchor="ct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Freeform 18">
            <a:extLst>
              <a:ext uri="{FF2B5EF4-FFF2-40B4-BE49-F238E27FC236}">
                <a16:creationId xmlns:a16="http://schemas.microsoft.com/office/drawing/2014/main" id="{E935D461-4D4C-E345-84DC-1F1C8AA96DDB}"/>
              </a:ext>
            </a:extLst>
          </p:cNvPr>
          <p:cNvSpPr/>
          <p:nvPr/>
        </p:nvSpPr>
        <p:spPr>
          <a:xfrm>
            <a:off x="7606994" y="1721549"/>
            <a:ext cx="499653" cy="499494"/>
          </a:xfrm>
          <a:custGeom>
            <a:avLst/>
            <a:gdLst>
              <a:gd name="connsiteX0" fmla="*/ 666030 w 666030"/>
              <a:gd name="connsiteY0" fmla="*/ 332910 h 665819"/>
              <a:gd name="connsiteX1" fmla="*/ 333015 w 666030"/>
              <a:gd name="connsiteY1" fmla="*/ 665820 h 665819"/>
              <a:gd name="connsiteX2" fmla="*/ -1 w 666030"/>
              <a:gd name="connsiteY2" fmla="*/ 332910 h 665819"/>
              <a:gd name="connsiteX3" fmla="*/ 333015 w 666030"/>
              <a:gd name="connsiteY3" fmla="*/ 0 h 665819"/>
              <a:gd name="connsiteX4" fmla="*/ 666030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0" y="332910"/>
                </a:moveTo>
                <a:cubicBezTo>
                  <a:pt x="666030" y="516771"/>
                  <a:pt x="516935" y="665820"/>
                  <a:pt x="333015" y="665820"/>
                </a:cubicBezTo>
                <a:cubicBezTo>
                  <a:pt x="149096" y="665820"/>
                  <a:pt x="-1" y="516771"/>
                  <a:pt x="-1" y="332910"/>
                </a:cubicBezTo>
                <a:cubicBezTo>
                  <a:pt x="-1" y="149049"/>
                  <a:pt x="149095" y="0"/>
                  <a:pt x="333015" y="0"/>
                </a:cubicBezTo>
                <a:cubicBezTo>
                  <a:pt x="516933" y="0"/>
                  <a:pt x="666030" y="149049"/>
                  <a:pt x="666030" y="332910"/>
                </a:cubicBezTo>
                <a:close/>
              </a:path>
            </a:pathLst>
          </a:custGeom>
          <a:solidFill>
            <a:schemeClr val="accent4"/>
          </a:solidFill>
          <a:ln w="8897" cap="flat">
            <a:noFill/>
            <a:prstDash val="solid"/>
            <a:miter/>
          </a:ln>
        </p:spPr>
        <p:txBody>
          <a:bodyPr rtlCol="0" anchor="ct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9FC4E000-7742-644B-8B57-7A325DA04FE9}"/>
              </a:ext>
            </a:extLst>
          </p:cNvPr>
          <p:cNvSpPr txBox="1"/>
          <p:nvPr/>
        </p:nvSpPr>
        <p:spPr>
          <a:xfrm>
            <a:off x="1039823" y="1833180"/>
            <a:ext cx="488043" cy="276999"/>
          </a:xfrm>
          <a:prstGeom prst="rect">
            <a:avLst/>
          </a:prstGeom>
          <a:noFill/>
        </p:spPr>
        <p:txBody>
          <a:bodyPr wrap="square" lIns="0" tIns="0" rIns="0" bIns="0">
            <a:spAutoFit/>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2" name="TextBox 21">
            <a:extLst>
              <a:ext uri="{FF2B5EF4-FFF2-40B4-BE49-F238E27FC236}">
                <a16:creationId xmlns:a16="http://schemas.microsoft.com/office/drawing/2014/main" id="{65C1CC88-C7BF-D943-B098-C3BAD692B53F}"/>
              </a:ext>
            </a:extLst>
          </p:cNvPr>
          <p:cNvSpPr txBox="1"/>
          <p:nvPr/>
        </p:nvSpPr>
        <p:spPr>
          <a:xfrm>
            <a:off x="609103" y="2276304"/>
            <a:ext cx="1150271" cy="300082"/>
          </a:xfrm>
          <a:prstGeom prst="rect">
            <a:avLst/>
          </a:prstGeom>
          <a:noFill/>
        </p:spPr>
        <p:txBody>
          <a:bodyPr wrap="square" anchor="ctr" anchorCtr="0">
            <a:spAutoFit/>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PLAN</a:t>
            </a:r>
            <a:endParaRPr kumimoji="0" lang="en-BR" sz="135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3" name="TextBox 22">
            <a:extLst>
              <a:ext uri="{FF2B5EF4-FFF2-40B4-BE49-F238E27FC236}">
                <a16:creationId xmlns:a16="http://schemas.microsoft.com/office/drawing/2014/main" id="{7A26906C-977A-F045-B9DA-A92A2D670747}"/>
              </a:ext>
            </a:extLst>
          </p:cNvPr>
          <p:cNvSpPr txBox="1"/>
          <p:nvPr/>
        </p:nvSpPr>
        <p:spPr>
          <a:xfrm>
            <a:off x="2999308" y="2324356"/>
            <a:ext cx="951059" cy="207749"/>
          </a:xfrm>
          <a:prstGeom prst="rect">
            <a:avLst/>
          </a:prstGeom>
          <a:noFill/>
        </p:spPr>
        <p:txBody>
          <a:bodyPr wrap="square" lIns="0" tIns="0" rIns="0" bIns="0" anchor="ctr" anchorCtr="0">
            <a:spAutoFit/>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DO</a:t>
            </a:r>
            <a:endParaRPr kumimoji="0" lang="en-BR" sz="135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4" name="TextBox 23">
            <a:extLst>
              <a:ext uri="{FF2B5EF4-FFF2-40B4-BE49-F238E27FC236}">
                <a16:creationId xmlns:a16="http://schemas.microsoft.com/office/drawing/2014/main" id="{F477D699-DDAA-C449-A36B-2309A37E9911}"/>
              </a:ext>
            </a:extLst>
          </p:cNvPr>
          <p:cNvSpPr txBox="1"/>
          <p:nvPr/>
        </p:nvSpPr>
        <p:spPr>
          <a:xfrm>
            <a:off x="5190300" y="2322472"/>
            <a:ext cx="951059" cy="207749"/>
          </a:xfrm>
          <a:prstGeom prst="rect">
            <a:avLst/>
          </a:prstGeom>
          <a:noFill/>
        </p:spPr>
        <p:txBody>
          <a:bodyPr wrap="square" lIns="0" tIns="0" rIns="0" bIns="0" anchor="ctr" anchorCtr="0">
            <a:spAutoFit/>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CHECK</a:t>
            </a:r>
            <a:endParaRPr kumimoji="0" lang="en-BR" sz="135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5" name="TextBox 24">
            <a:extLst>
              <a:ext uri="{FF2B5EF4-FFF2-40B4-BE49-F238E27FC236}">
                <a16:creationId xmlns:a16="http://schemas.microsoft.com/office/drawing/2014/main" id="{C028A486-CF8E-9041-B882-453BE1DAB605}"/>
              </a:ext>
            </a:extLst>
          </p:cNvPr>
          <p:cNvSpPr txBox="1"/>
          <p:nvPr/>
        </p:nvSpPr>
        <p:spPr>
          <a:xfrm>
            <a:off x="7381292" y="2324356"/>
            <a:ext cx="951059" cy="207749"/>
          </a:xfrm>
          <a:prstGeom prst="rect">
            <a:avLst/>
          </a:prstGeom>
          <a:noFill/>
        </p:spPr>
        <p:txBody>
          <a:bodyPr wrap="square" lIns="0" tIns="0" rIns="0" bIns="0" anchor="ctr" anchorCtr="0">
            <a:spAutoFit/>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ACT</a:t>
            </a:r>
            <a:endParaRPr kumimoji="0" lang="en-BR" sz="135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0" name="TextBox 29">
            <a:extLst>
              <a:ext uri="{FF2B5EF4-FFF2-40B4-BE49-F238E27FC236}">
                <a16:creationId xmlns:a16="http://schemas.microsoft.com/office/drawing/2014/main" id="{7B4B0F64-6454-C44E-8642-6A0412F17602}"/>
              </a:ext>
            </a:extLst>
          </p:cNvPr>
          <p:cNvSpPr txBox="1"/>
          <p:nvPr/>
        </p:nvSpPr>
        <p:spPr>
          <a:xfrm>
            <a:off x="3230816" y="1832760"/>
            <a:ext cx="488043" cy="276999"/>
          </a:xfrm>
          <a:prstGeom prst="rect">
            <a:avLst/>
          </a:prstGeom>
          <a:noFill/>
        </p:spPr>
        <p:txBody>
          <a:bodyPr wrap="square" lIns="0" tIns="0" rIns="0" bIns="0">
            <a:spAutoFit/>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D</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1" name="TextBox 30">
            <a:extLst>
              <a:ext uri="{FF2B5EF4-FFF2-40B4-BE49-F238E27FC236}">
                <a16:creationId xmlns:a16="http://schemas.microsoft.com/office/drawing/2014/main" id="{DDA59AB2-9E9A-B44A-8E8A-A4E802B0BD03}"/>
              </a:ext>
            </a:extLst>
          </p:cNvPr>
          <p:cNvSpPr txBox="1"/>
          <p:nvPr/>
        </p:nvSpPr>
        <p:spPr>
          <a:xfrm>
            <a:off x="5421808" y="1833180"/>
            <a:ext cx="488043" cy="276999"/>
          </a:xfrm>
          <a:prstGeom prst="rect">
            <a:avLst/>
          </a:prstGeom>
          <a:noFill/>
        </p:spPr>
        <p:txBody>
          <a:bodyPr wrap="square" lIns="0" tIns="0" rIns="0" bIns="0">
            <a:spAutoFit/>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2" name="TextBox 31">
            <a:extLst>
              <a:ext uri="{FF2B5EF4-FFF2-40B4-BE49-F238E27FC236}">
                <a16:creationId xmlns:a16="http://schemas.microsoft.com/office/drawing/2014/main" id="{8A9E11B7-39FE-DB4E-9685-0FC54B207F60}"/>
              </a:ext>
            </a:extLst>
          </p:cNvPr>
          <p:cNvSpPr txBox="1"/>
          <p:nvPr/>
        </p:nvSpPr>
        <p:spPr>
          <a:xfrm>
            <a:off x="7612800" y="1832760"/>
            <a:ext cx="488043" cy="276999"/>
          </a:xfrm>
          <a:prstGeom prst="rect">
            <a:avLst/>
          </a:prstGeom>
          <a:noFill/>
        </p:spPr>
        <p:txBody>
          <a:bodyPr wrap="square" lIns="0" tIns="0" rIns="0" bIns="0">
            <a:spAutoFit/>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5" name="TextBox 34">
            <a:extLst>
              <a:ext uri="{FF2B5EF4-FFF2-40B4-BE49-F238E27FC236}">
                <a16:creationId xmlns:a16="http://schemas.microsoft.com/office/drawing/2014/main" id="{8E9E1C7C-796F-EE40-9244-EDF9237596EE}"/>
              </a:ext>
            </a:extLst>
          </p:cNvPr>
          <p:cNvSpPr txBox="1"/>
          <p:nvPr/>
        </p:nvSpPr>
        <p:spPr>
          <a:xfrm>
            <a:off x="7049840" y="2705513"/>
            <a:ext cx="1613960" cy="161583"/>
          </a:xfrm>
          <a:prstGeom prst="rect">
            <a:avLst/>
          </a:prstGeom>
          <a:noFill/>
        </p:spPr>
        <p:txBody>
          <a:bodyPr wrap="square" lIns="0" tIns="0" rIns="0" bIns="0" rtlCol="0">
            <a:spAutoFit/>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a:t>
            </a:r>
            <a:endParaRPr kumimoji="0" lang="en-BR" sz="105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p:txBody>
      </p:sp>
      <p:pic>
        <p:nvPicPr>
          <p:cNvPr id="37" name="Graphic 36" descr="Lightbulb with solid fill">
            <a:extLst>
              <a:ext uri="{FF2B5EF4-FFF2-40B4-BE49-F238E27FC236}">
                <a16:creationId xmlns:a16="http://schemas.microsoft.com/office/drawing/2014/main" id="{12B3F4D4-EC4A-9C40-9277-A4DCE18564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31810" y="4998935"/>
            <a:ext cx="730744" cy="730744"/>
          </a:xfrm>
          <a:prstGeom prst="rect">
            <a:avLst/>
          </a:prstGeom>
        </p:spPr>
      </p:pic>
      <p:pic>
        <p:nvPicPr>
          <p:cNvPr id="39" name="Graphic 38" descr="Thought bubble with solid fill">
            <a:extLst>
              <a:ext uri="{FF2B5EF4-FFF2-40B4-BE49-F238E27FC236}">
                <a16:creationId xmlns:a16="http://schemas.microsoft.com/office/drawing/2014/main" id="{DA062C9C-9F97-3540-8419-AB7C6F58C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338" y="4958666"/>
            <a:ext cx="771013" cy="771013"/>
          </a:xfrm>
          <a:prstGeom prst="rect">
            <a:avLst/>
          </a:prstGeom>
        </p:spPr>
      </p:pic>
      <p:pic>
        <p:nvPicPr>
          <p:cNvPr id="41" name="Graphic 40" descr="Marketing with solid fill">
            <a:extLst>
              <a:ext uri="{FF2B5EF4-FFF2-40B4-BE49-F238E27FC236}">
                <a16:creationId xmlns:a16="http://schemas.microsoft.com/office/drawing/2014/main" id="{D94CDD6E-F0C7-0F4C-BF91-583BF85CE5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65603" y="4940634"/>
            <a:ext cx="807077" cy="807077"/>
          </a:xfrm>
          <a:prstGeom prst="rect">
            <a:avLst/>
          </a:prstGeom>
        </p:spPr>
      </p:pic>
      <p:pic>
        <p:nvPicPr>
          <p:cNvPr id="3" name="Graphic 2" descr="Clipboard Mixed with solid fill">
            <a:extLst>
              <a:ext uri="{FF2B5EF4-FFF2-40B4-BE49-F238E27FC236}">
                <a16:creationId xmlns:a16="http://schemas.microsoft.com/office/drawing/2014/main" id="{1F954E25-F27F-B968-CAEF-D0FA77798A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248901" y="5002572"/>
            <a:ext cx="833853" cy="807077"/>
          </a:xfrm>
          <a:prstGeom prst="rect">
            <a:avLst/>
          </a:prstGeom>
        </p:spPr>
      </p:pic>
      <p:pic>
        <p:nvPicPr>
          <p:cNvPr id="4" name="Content Placeholder 6" descr="A picture containing font, graphics, typography, graphic design&#10;&#10;Description automatically generated">
            <a:extLst>
              <a:ext uri="{FF2B5EF4-FFF2-40B4-BE49-F238E27FC236}">
                <a16:creationId xmlns:a16="http://schemas.microsoft.com/office/drawing/2014/main" id="{058BA9DC-C346-1A0A-EFB8-ADEA1DC9B7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72400" y="-10"/>
            <a:ext cx="1371600" cy="773906"/>
          </a:xfrm>
          <a:prstGeom prst="rect">
            <a:avLst/>
          </a:prstGeom>
        </p:spPr>
      </p:pic>
    </p:spTree>
    <p:extLst>
      <p:ext uri="{BB962C8B-B14F-4D97-AF65-F5344CB8AC3E}">
        <p14:creationId xmlns:p14="http://schemas.microsoft.com/office/powerpoint/2010/main" val="2668953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76C3D7D-DEB8-6ED0-24D3-EA85E787D190}"/>
              </a:ext>
            </a:extLst>
          </p:cNvPr>
          <p:cNvGraphicFramePr>
            <a:graphicFrameLocks/>
          </p:cNvGraphicFramePr>
          <p:nvPr>
            <p:extLst>
              <p:ext uri="{D42A27DB-BD31-4B8C-83A1-F6EECF244321}">
                <p14:modId xmlns:p14="http://schemas.microsoft.com/office/powerpoint/2010/main" val="2927880975"/>
              </p:ext>
            </p:extLst>
          </p:nvPr>
        </p:nvGraphicFramePr>
        <p:xfrm>
          <a:off x="533400" y="1143000"/>
          <a:ext cx="8077200" cy="51816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6" descr="A picture containing font, graphics, typography, graphic design&#10;&#10;Description automatically generated">
            <a:extLst>
              <a:ext uri="{FF2B5EF4-FFF2-40B4-BE49-F238E27FC236}">
                <a16:creationId xmlns:a16="http://schemas.microsoft.com/office/drawing/2014/main" id="{C2A9F97C-4AFA-C0B0-4148-6E02DB55B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5240"/>
            <a:ext cx="1371600" cy="773906"/>
          </a:xfrm>
          <a:prstGeom prst="rect">
            <a:avLst/>
          </a:prstGeom>
        </p:spPr>
      </p:pic>
    </p:spTree>
    <p:extLst>
      <p:ext uri="{BB962C8B-B14F-4D97-AF65-F5344CB8AC3E}">
        <p14:creationId xmlns:p14="http://schemas.microsoft.com/office/powerpoint/2010/main" val="328322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A98C-71EF-DE83-3768-3A27AC820B8B}"/>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Mentor Approval</a:t>
            </a: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E42794E1-4159-EB8A-01BB-6B3DE4A10B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3810" y="0"/>
            <a:ext cx="1524000" cy="796608"/>
          </a:xfrm>
          <a:prstGeom prst="rect">
            <a:avLst/>
          </a:prstGeom>
        </p:spPr>
      </p:pic>
    </p:spTree>
    <p:extLst>
      <p:ext uri="{BB962C8B-B14F-4D97-AF65-F5344CB8AC3E}">
        <p14:creationId xmlns:p14="http://schemas.microsoft.com/office/powerpoint/2010/main" val="273224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06247A41-574D-D499-28F0-BE3F6E00F2E0}"/>
              </a:ext>
            </a:extLst>
          </p:cNvPr>
          <p:cNvPicPr>
            <a:picLocks noChangeAspect="1"/>
          </p:cNvPicPr>
          <p:nvPr/>
        </p:nvPicPr>
        <p:blipFill rotWithShape="1">
          <a:blip r:embed="rId2"/>
          <a:srcRect l="48869" r="24398" b="-1"/>
          <a:stretch/>
        </p:blipFill>
        <p:spPr>
          <a:xfrm>
            <a:off x="6096000" y="10"/>
            <a:ext cx="3086100" cy="6857990"/>
          </a:xfrm>
          <a:prstGeom prst="rect">
            <a:avLst/>
          </a:prstGeom>
          <a:effectLst/>
        </p:spPr>
      </p:pic>
      <p:sp>
        <p:nvSpPr>
          <p:cNvPr id="3" name="Content Placeholder 2">
            <a:extLst>
              <a:ext uri="{FF2B5EF4-FFF2-40B4-BE49-F238E27FC236}">
                <a16:creationId xmlns:a16="http://schemas.microsoft.com/office/drawing/2014/main" id="{9D26476B-7A30-36B6-CBDC-1AE9BCCAB552}"/>
              </a:ext>
            </a:extLst>
          </p:cNvPr>
          <p:cNvSpPr>
            <a:spLocks noGrp="1"/>
          </p:cNvSpPr>
          <p:nvPr>
            <p:ph idx="1"/>
          </p:nvPr>
        </p:nvSpPr>
        <p:spPr>
          <a:xfrm>
            <a:off x="391110" y="1295400"/>
            <a:ext cx="5558381" cy="5334000"/>
          </a:xfrm>
        </p:spPr>
        <p:txBody>
          <a:bodyPr>
            <a:normAutofit/>
          </a:bodyPr>
          <a:lstStyle/>
          <a:p>
            <a:pPr>
              <a:lnSpc>
                <a:spcPct val="150000"/>
              </a:lnSpc>
            </a:pPr>
            <a:r>
              <a:rPr lang="en-IN" sz="2000" dirty="0">
                <a:latin typeface="Times New Roman" panose="02020603050405020304" pitchFamily="18" charset="0"/>
                <a:cs typeface="Times New Roman" panose="02020603050405020304" pitchFamily="18" charset="0"/>
              </a:rPr>
              <a:t>750 files were audited during the study</a:t>
            </a:r>
          </a:p>
          <a:p>
            <a:pPr>
              <a:lnSpc>
                <a:spcPct val="150000"/>
              </a:lnSpc>
            </a:pPr>
            <a:r>
              <a:rPr lang="en-IN" sz="2000" dirty="0">
                <a:latin typeface="Times New Roman" panose="02020603050405020304" pitchFamily="18" charset="0"/>
                <a:cs typeface="Times New Roman" panose="02020603050405020304" pitchFamily="18" charset="0"/>
              </a:rPr>
              <a:t>Occurrence of medication errors and factors were identified using QI tools.</a:t>
            </a:r>
          </a:p>
          <a:p>
            <a:pPr>
              <a:lnSpc>
                <a:spcPct val="150000"/>
              </a:lnSpc>
            </a:pPr>
            <a:r>
              <a:rPr lang="en-IN" sz="2000" dirty="0">
                <a:latin typeface="Times New Roman" panose="02020603050405020304" pitchFamily="18" charset="0"/>
                <a:cs typeface="Times New Roman" panose="02020603050405020304" pitchFamily="18" charset="0"/>
              </a:rPr>
              <a:t>Transcription error and missing dose error were more frequently observed than other errors</a:t>
            </a:r>
          </a:p>
          <a:p>
            <a:pPr>
              <a:lnSpc>
                <a:spcPct val="150000"/>
              </a:lnSpc>
            </a:pPr>
            <a:r>
              <a:rPr lang="en-IN" sz="2000" dirty="0">
                <a:latin typeface="Times New Roman" panose="02020603050405020304" pitchFamily="18" charset="0"/>
                <a:cs typeface="Times New Roman" panose="02020603050405020304" pitchFamily="18" charset="0"/>
              </a:rPr>
              <a:t>Error was found to decline after using POCQI model from baseline (12.4%) to after 1</a:t>
            </a:r>
            <a:r>
              <a:rPr lang="en-IN" sz="2000" baseline="30000" dirty="0">
                <a:latin typeface="Times New Roman" panose="02020603050405020304" pitchFamily="18" charset="0"/>
                <a:cs typeface="Times New Roman" panose="02020603050405020304" pitchFamily="18" charset="0"/>
              </a:rPr>
              <a:t>st</a:t>
            </a:r>
            <a:r>
              <a:rPr lang="en-IN" sz="2000" dirty="0">
                <a:latin typeface="Times New Roman" panose="02020603050405020304" pitchFamily="18" charset="0"/>
                <a:cs typeface="Times New Roman" panose="02020603050405020304" pitchFamily="18" charset="0"/>
              </a:rPr>
              <a:t> PDCA cycle (11.6%) and after 2</a:t>
            </a:r>
            <a:r>
              <a:rPr lang="en-IN" sz="2000" baseline="30000" dirty="0">
                <a:latin typeface="Times New Roman" panose="02020603050405020304" pitchFamily="18" charset="0"/>
                <a:cs typeface="Times New Roman" panose="02020603050405020304" pitchFamily="18" charset="0"/>
              </a:rPr>
              <a:t>nd</a:t>
            </a:r>
            <a:r>
              <a:rPr lang="en-IN" sz="2000" dirty="0">
                <a:latin typeface="Times New Roman" panose="02020603050405020304" pitchFamily="18" charset="0"/>
                <a:cs typeface="Times New Roman" panose="02020603050405020304" pitchFamily="18" charset="0"/>
              </a:rPr>
              <a:t> PDCA cycle (6.8%)</a:t>
            </a:r>
          </a:p>
          <a:p>
            <a:pPr>
              <a:lnSpc>
                <a:spcPct val="150000"/>
              </a:lnSpc>
            </a:pPr>
            <a:r>
              <a:rPr lang="en-IN" sz="2000" dirty="0">
                <a:latin typeface="Times New Roman" panose="02020603050405020304" pitchFamily="18" charset="0"/>
                <a:cs typeface="Times New Roman" panose="02020603050405020304" pitchFamily="18" charset="0"/>
              </a:rPr>
              <a:t>Total error reduced from 31/250 files at baseline to 17/250 files at endline (after 3 months)</a:t>
            </a: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5193842A-21D1-C118-9B99-FA9D56633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4291"/>
            <a:ext cx="1371600" cy="773906"/>
          </a:xfrm>
          <a:prstGeom prst="rect">
            <a:avLst/>
          </a:prstGeom>
        </p:spPr>
      </p:pic>
      <p:sp>
        <p:nvSpPr>
          <p:cNvPr id="8" name="Title 1">
            <a:extLst>
              <a:ext uri="{FF2B5EF4-FFF2-40B4-BE49-F238E27FC236}">
                <a16:creationId xmlns:a16="http://schemas.microsoft.com/office/drawing/2014/main" id="{8E1CC0D0-1677-E3FF-BEA5-2CC7ECE86F9F}"/>
              </a:ext>
            </a:extLst>
          </p:cNvPr>
          <p:cNvSpPr>
            <a:spLocks noGrp="1"/>
          </p:cNvSpPr>
          <p:nvPr>
            <p:ph type="title"/>
          </p:nvPr>
        </p:nvSpPr>
        <p:spPr>
          <a:xfrm>
            <a:off x="1447800" y="344075"/>
            <a:ext cx="3445002" cy="791080"/>
          </a:xfrm>
        </p:spPr>
        <p:txBody>
          <a:bodyPr>
            <a:normAutofit/>
          </a:bodyPr>
          <a:lstStyle/>
          <a:p>
            <a:r>
              <a:rPr lang="en-IN" sz="3000" dirty="0">
                <a:latin typeface="Times New Roman" panose="02020603050405020304" pitchFamily="18" charset="0"/>
                <a:cs typeface="Times New Roman" panose="02020603050405020304" pitchFamily="18" charset="0"/>
              </a:rPr>
              <a:t>Results in a nutshell</a:t>
            </a:r>
          </a:p>
        </p:txBody>
      </p:sp>
    </p:spTree>
    <p:extLst>
      <p:ext uri="{BB962C8B-B14F-4D97-AF65-F5344CB8AC3E}">
        <p14:creationId xmlns:p14="http://schemas.microsoft.com/office/powerpoint/2010/main" val="1261209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49E3529-CAF1-D03F-5919-900B25E981D2}"/>
              </a:ext>
            </a:extLst>
          </p:cNvPr>
          <p:cNvGraphicFramePr>
            <a:graphicFrameLocks/>
          </p:cNvGraphicFramePr>
          <p:nvPr>
            <p:extLst>
              <p:ext uri="{D42A27DB-BD31-4B8C-83A1-F6EECF244321}">
                <p14:modId xmlns:p14="http://schemas.microsoft.com/office/powerpoint/2010/main" val="2062425723"/>
              </p:ext>
            </p:extLst>
          </p:nvPr>
        </p:nvGraphicFramePr>
        <p:xfrm>
          <a:off x="533400" y="1219200"/>
          <a:ext cx="8077200" cy="5078254"/>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6" descr="A picture containing font, graphics, typography, graphic design&#10;&#10;Description automatically generated">
            <a:extLst>
              <a:ext uri="{FF2B5EF4-FFF2-40B4-BE49-F238E27FC236}">
                <a16:creationId xmlns:a16="http://schemas.microsoft.com/office/drawing/2014/main" id="{937117E9-E59F-D52C-6E9F-19F918B17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extLst>
      <p:ext uri="{BB962C8B-B14F-4D97-AF65-F5344CB8AC3E}">
        <p14:creationId xmlns:p14="http://schemas.microsoft.com/office/powerpoint/2010/main" val="132562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BB257-E362-D09D-FBA3-A4DE71E8AA37}"/>
              </a:ext>
            </a:extLst>
          </p:cNvPr>
          <p:cNvSpPr>
            <a:spLocks noGrp="1"/>
          </p:cNvSpPr>
          <p:nvPr>
            <p:ph type="title"/>
          </p:nvPr>
        </p:nvSpPr>
        <p:spPr>
          <a:xfrm>
            <a:off x="571832" y="186373"/>
            <a:ext cx="4685967" cy="880427"/>
          </a:xfrm>
        </p:spPr>
        <p:txBody>
          <a:bodyPr>
            <a:normAutofit/>
          </a:bodyPr>
          <a:lstStyle/>
          <a:p>
            <a:r>
              <a:rPr lang="en-IN" sz="3000" dirty="0">
                <a:latin typeface="Times New Roman" panose="02020603050405020304" pitchFamily="18" charset="0"/>
                <a:cs typeface="Times New Roman" panose="02020603050405020304" pitchFamily="18" charset="0"/>
              </a:rPr>
              <a:t>Discussion</a:t>
            </a:r>
          </a:p>
        </p:txBody>
      </p:sp>
      <p:pic>
        <p:nvPicPr>
          <p:cNvPr id="5" name="Picture 4" descr="Close-up unopened pill packets">
            <a:extLst>
              <a:ext uri="{FF2B5EF4-FFF2-40B4-BE49-F238E27FC236}">
                <a16:creationId xmlns:a16="http://schemas.microsoft.com/office/drawing/2014/main" id="{3F22F69F-C810-A430-F6FF-97FD92C7B28B}"/>
              </a:ext>
            </a:extLst>
          </p:cNvPr>
          <p:cNvPicPr>
            <a:picLocks noChangeAspect="1"/>
          </p:cNvPicPr>
          <p:nvPr/>
        </p:nvPicPr>
        <p:blipFill rotWithShape="1">
          <a:blip r:embed="rId2"/>
          <a:srcRect l="28088" r="22036"/>
          <a:stretch/>
        </p:blipFill>
        <p:spPr>
          <a:xfrm>
            <a:off x="6477000" y="10"/>
            <a:ext cx="2667000" cy="6857990"/>
          </a:xfrm>
          <a:prstGeom prst="rect">
            <a:avLst/>
          </a:prstGeom>
        </p:spPr>
      </p:pic>
      <p:sp>
        <p:nvSpPr>
          <p:cNvPr id="3" name="Content Placeholder 2">
            <a:extLst>
              <a:ext uri="{FF2B5EF4-FFF2-40B4-BE49-F238E27FC236}">
                <a16:creationId xmlns:a16="http://schemas.microsoft.com/office/drawing/2014/main" id="{84EC99F8-A2B1-4C76-722C-BFB715FA3372}"/>
              </a:ext>
            </a:extLst>
          </p:cNvPr>
          <p:cNvSpPr>
            <a:spLocks noGrp="1"/>
          </p:cNvSpPr>
          <p:nvPr>
            <p:ph idx="1"/>
          </p:nvPr>
        </p:nvSpPr>
        <p:spPr>
          <a:xfrm>
            <a:off x="571832" y="1371600"/>
            <a:ext cx="5486400" cy="5181600"/>
          </a:xfrm>
        </p:spPr>
        <p:txBody>
          <a:bodyPr>
            <a:normAutofit/>
          </a:bodyPr>
          <a:lstStyle/>
          <a:p>
            <a:pPr>
              <a:lnSpc>
                <a:spcPct val="150000"/>
              </a:lnSpc>
            </a:pPr>
            <a:r>
              <a:rPr lang="en-IN" sz="2000" dirty="0">
                <a:latin typeface="Times New Roman" panose="02020603050405020304" pitchFamily="18" charset="0"/>
                <a:cs typeface="Times New Roman" panose="02020603050405020304" pitchFamily="18" charset="0"/>
              </a:rPr>
              <a:t>Error in medication prescription can lead to life threatening problems</a:t>
            </a:r>
          </a:p>
          <a:p>
            <a:pPr>
              <a:lnSpc>
                <a:spcPct val="150000"/>
              </a:lnSpc>
            </a:pPr>
            <a:r>
              <a:rPr lang="en-IN" sz="2000" dirty="0">
                <a:latin typeface="Times New Roman" panose="02020603050405020304" pitchFamily="18" charset="0"/>
                <a:cs typeface="Times New Roman" panose="02020603050405020304" pitchFamily="18" charset="0"/>
              </a:rPr>
              <a:t>We have found almost 50% reduction in error from baseline to after two PDCA sessions.</a:t>
            </a:r>
          </a:p>
          <a:p>
            <a:pPr>
              <a:lnSpc>
                <a:spcPct val="150000"/>
              </a:lnSpc>
            </a:pPr>
            <a:r>
              <a:rPr lang="en-IN" sz="2000" dirty="0">
                <a:latin typeface="Times New Roman" panose="02020603050405020304" pitchFamily="18" charset="0"/>
                <a:cs typeface="Times New Roman" panose="02020603050405020304" pitchFamily="18" charset="0"/>
              </a:rPr>
              <a:t>Similar reduction in error was found in a study by Mondal et al. 2022, where the reduction 48% to 14% after four PDCA cycles </a:t>
            </a: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8E513053-64DC-6655-6DD9-B32DB941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extLst>
      <p:ext uri="{BB962C8B-B14F-4D97-AF65-F5344CB8AC3E}">
        <p14:creationId xmlns:p14="http://schemas.microsoft.com/office/powerpoint/2010/main" val="3364479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B257-E362-D09D-FBA3-A4DE71E8AA37}"/>
              </a:ext>
            </a:extLst>
          </p:cNvPr>
          <p:cNvSpPr>
            <a:spLocks noGrp="1"/>
          </p:cNvSpPr>
          <p:nvPr>
            <p:ph type="title"/>
          </p:nvPr>
        </p:nvSpPr>
        <p:spPr>
          <a:xfrm>
            <a:off x="571832" y="186373"/>
            <a:ext cx="4685967" cy="880427"/>
          </a:xfrm>
        </p:spPr>
        <p:txBody>
          <a:bodyPr>
            <a:normAutofit/>
          </a:bodyPr>
          <a:lstStyle/>
          <a:p>
            <a:r>
              <a:rPr lang="en-IN" sz="3000" dirty="0">
                <a:latin typeface="Times New Roman" panose="02020603050405020304" pitchFamily="18" charset="0"/>
                <a:cs typeface="Times New Roman" panose="02020603050405020304" pitchFamily="18" charset="0"/>
              </a:rPr>
              <a:t>Discussion</a:t>
            </a:r>
          </a:p>
        </p:txBody>
      </p:sp>
      <p:pic>
        <p:nvPicPr>
          <p:cNvPr id="5" name="Picture 4" descr="Close-up unopened pill packets">
            <a:extLst>
              <a:ext uri="{FF2B5EF4-FFF2-40B4-BE49-F238E27FC236}">
                <a16:creationId xmlns:a16="http://schemas.microsoft.com/office/drawing/2014/main" id="{3F22F69F-C810-A430-F6FF-97FD92C7B28B}"/>
              </a:ext>
            </a:extLst>
          </p:cNvPr>
          <p:cNvPicPr>
            <a:picLocks noChangeAspect="1"/>
          </p:cNvPicPr>
          <p:nvPr/>
        </p:nvPicPr>
        <p:blipFill rotWithShape="1">
          <a:blip r:embed="rId2"/>
          <a:srcRect l="28088" r="22036"/>
          <a:stretch/>
        </p:blipFill>
        <p:spPr>
          <a:xfrm>
            <a:off x="6477000" y="10"/>
            <a:ext cx="2667000" cy="6857990"/>
          </a:xfrm>
          <a:prstGeom prst="rect">
            <a:avLst/>
          </a:prstGeom>
        </p:spPr>
      </p:pic>
      <p:sp>
        <p:nvSpPr>
          <p:cNvPr id="3" name="Content Placeholder 2">
            <a:extLst>
              <a:ext uri="{FF2B5EF4-FFF2-40B4-BE49-F238E27FC236}">
                <a16:creationId xmlns:a16="http://schemas.microsoft.com/office/drawing/2014/main" id="{84EC99F8-A2B1-4C76-722C-BFB715FA3372}"/>
              </a:ext>
            </a:extLst>
          </p:cNvPr>
          <p:cNvSpPr>
            <a:spLocks noGrp="1"/>
          </p:cNvSpPr>
          <p:nvPr>
            <p:ph idx="1"/>
          </p:nvPr>
        </p:nvSpPr>
        <p:spPr>
          <a:xfrm>
            <a:off x="571832" y="1066799"/>
            <a:ext cx="5486400" cy="5486401"/>
          </a:xfrm>
        </p:spPr>
        <p:txBody>
          <a:bodyPr>
            <a:normAutofit/>
          </a:bodyPr>
          <a:lstStyle/>
          <a:p>
            <a:pPr>
              <a:lnSpc>
                <a:spcPct val="150000"/>
              </a:lnSpc>
            </a:pPr>
            <a:r>
              <a:rPr lang="en-US" sz="2000" b="0" i="0" dirty="0">
                <a:solidFill>
                  <a:srgbClr val="212121"/>
                </a:solidFill>
                <a:effectLst/>
                <a:latin typeface="Times New Roman" panose="02020603050405020304" pitchFamily="18" charset="0"/>
                <a:cs typeface="Times New Roman" panose="02020603050405020304" pitchFamily="18" charset="0"/>
              </a:rPr>
              <a:t>Transcription error was found to be the maximum compared to other errors as also seen in a study by </a:t>
            </a:r>
            <a:r>
              <a:rPr lang="en-US" sz="2000" b="0" i="0" dirty="0" err="1">
                <a:solidFill>
                  <a:srgbClr val="212121"/>
                </a:solidFill>
                <a:effectLst/>
                <a:latin typeface="Times New Roman" panose="02020603050405020304" pitchFamily="18" charset="0"/>
                <a:cs typeface="Times New Roman" panose="02020603050405020304" pitchFamily="18" charset="0"/>
              </a:rPr>
              <a:t>Meneza</a:t>
            </a:r>
            <a:r>
              <a:rPr lang="en-US" sz="2000" b="0" i="0" dirty="0">
                <a:solidFill>
                  <a:srgbClr val="212121"/>
                </a:solidFill>
                <a:effectLst/>
                <a:latin typeface="Times New Roman" panose="02020603050405020304" pitchFamily="18" charset="0"/>
                <a:cs typeface="Times New Roman" panose="02020603050405020304" pitchFamily="18" charset="0"/>
              </a:rPr>
              <a:t> et al. in 2018.</a:t>
            </a:r>
          </a:p>
          <a:p>
            <a:pPr>
              <a:lnSpc>
                <a:spcPct val="150000"/>
              </a:lnSpc>
            </a:pPr>
            <a:r>
              <a:rPr lang="en-US" sz="2000" b="0" i="0" dirty="0">
                <a:solidFill>
                  <a:srgbClr val="212121"/>
                </a:solidFill>
                <a:effectLst/>
                <a:latin typeface="Times New Roman" panose="02020603050405020304" pitchFamily="18" charset="0"/>
                <a:cs typeface="Times New Roman" panose="02020603050405020304" pitchFamily="18" charset="0"/>
              </a:rPr>
              <a:t>Reason for high transcription error could be illegibility of the prescriptions, staff incompetence, heavy work load and repetitive desk jobs</a:t>
            </a:r>
            <a:endParaRPr lang="en-IN" sz="2000" dirty="0">
              <a:latin typeface="Times New Roman" panose="02020603050405020304" pitchFamily="18" charset="0"/>
              <a:cs typeface="Times New Roman" panose="02020603050405020304" pitchFamily="18" charset="0"/>
            </a:endParaRPr>
          </a:p>
          <a:p>
            <a:pPr>
              <a:lnSpc>
                <a:spcPct val="150000"/>
              </a:lnSpc>
            </a:pPr>
            <a:r>
              <a:rPr lang="en-IN" sz="2000" dirty="0">
                <a:latin typeface="Times New Roman" panose="02020603050405020304" pitchFamily="18" charset="0"/>
                <a:cs typeface="Times New Roman" panose="02020603050405020304" pitchFamily="18" charset="0"/>
              </a:rPr>
              <a:t>Reduction in error after training sessions reflects that with timely intervention, proper training and continuous evaluation medication error can be decreased</a:t>
            </a: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8E513053-64DC-6655-6DD9-B32DB941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extLst>
      <p:ext uri="{BB962C8B-B14F-4D97-AF65-F5344CB8AC3E}">
        <p14:creationId xmlns:p14="http://schemas.microsoft.com/office/powerpoint/2010/main" val="143767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36926-2233-9C35-0E96-7D54B328F5B0}"/>
              </a:ext>
            </a:extLst>
          </p:cNvPr>
          <p:cNvSpPr>
            <a:spLocks noGrp="1"/>
          </p:cNvSpPr>
          <p:nvPr>
            <p:ph type="title"/>
          </p:nvPr>
        </p:nvSpPr>
        <p:spPr>
          <a:xfrm>
            <a:off x="304800" y="228601"/>
            <a:ext cx="5098906" cy="914400"/>
          </a:xfrm>
        </p:spPr>
        <p:txBody>
          <a:bodyPr anchor="b">
            <a:normAutofit/>
          </a:bodyPr>
          <a:lstStyle/>
          <a:p>
            <a:r>
              <a:rPr lang="en-IN" sz="3500" dirty="0">
                <a:latin typeface="Times New Roman" panose="02020603050405020304" pitchFamily="18" charset="0"/>
                <a:cs typeface="Times New Roman" panose="02020603050405020304" pitchFamily="18" charset="0"/>
              </a:rPr>
              <a:t>Limitation</a:t>
            </a:r>
          </a:p>
        </p:txBody>
      </p:sp>
      <p:pic>
        <p:nvPicPr>
          <p:cNvPr id="5" name="Picture 4" descr="Desk with stethoscope and computer keyboard">
            <a:extLst>
              <a:ext uri="{FF2B5EF4-FFF2-40B4-BE49-F238E27FC236}">
                <a16:creationId xmlns:a16="http://schemas.microsoft.com/office/drawing/2014/main" id="{A45CF9DE-71EC-80D0-5D0E-2029AE5848D2}"/>
              </a:ext>
            </a:extLst>
          </p:cNvPr>
          <p:cNvPicPr>
            <a:picLocks noChangeAspect="1"/>
          </p:cNvPicPr>
          <p:nvPr/>
        </p:nvPicPr>
        <p:blipFill rotWithShape="1">
          <a:blip r:embed="rId2"/>
          <a:srcRect l="62020" r="7345" b="-1"/>
          <a:stretch/>
        </p:blipFill>
        <p:spPr>
          <a:xfrm>
            <a:off x="6000458" y="0"/>
            <a:ext cx="3147352" cy="6857990"/>
          </a:xfrm>
          <a:prstGeom prst="rect">
            <a:avLst/>
          </a:prstGeom>
          <a:effectLst/>
        </p:spPr>
      </p:pic>
      <p:sp>
        <p:nvSpPr>
          <p:cNvPr id="3" name="Content Placeholder 2">
            <a:extLst>
              <a:ext uri="{FF2B5EF4-FFF2-40B4-BE49-F238E27FC236}">
                <a16:creationId xmlns:a16="http://schemas.microsoft.com/office/drawing/2014/main" id="{A8D11C1A-344B-9568-E7D4-65F3303DEF2A}"/>
              </a:ext>
            </a:extLst>
          </p:cNvPr>
          <p:cNvSpPr>
            <a:spLocks noGrp="1"/>
          </p:cNvSpPr>
          <p:nvPr>
            <p:ph idx="1"/>
          </p:nvPr>
        </p:nvSpPr>
        <p:spPr>
          <a:xfrm>
            <a:off x="450776" y="1595436"/>
            <a:ext cx="5416623" cy="4500564"/>
          </a:xfrm>
        </p:spPr>
        <p:txBody>
          <a:bodyPr>
            <a:normAutofit lnSpcReduction="10000"/>
          </a:bodyPr>
          <a:lstStyle/>
          <a:p>
            <a:pPr>
              <a:lnSpc>
                <a:spcPct val="150000"/>
              </a:lnSpc>
            </a:pPr>
            <a:r>
              <a:rPr lang="en-IN" sz="2000" dirty="0">
                <a:latin typeface="Times New Roman" panose="02020603050405020304" pitchFamily="18" charset="0"/>
                <a:cs typeface="Times New Roman" panose="02020603050405020304" pitchFamily="18" charset="0"/>
              </a:rPr>
              <a:t>Very limited studies available in this area</a:t>
            </a:r>
          </a:p>
          <a:p>
            <a:pPr>
              <a:lnSpc>
                <a:spcPct val="150000"/>
              </a:lnSpc>
            </a:pPr>
            <a:r>
              <a:rPr lang="en-IN" sz="2000" dirty="0">
                <a:latin typeface="Times New Roman" panose="02020603050405020304" pitchFamily="18" charset="0"/>
                <a:cs typeface="Times New Roman" panose="02020603050405020304" pitchFamily="18" charset="0"/>
              </a:rPr>
              <a:t>We could do only two PDCA cycles due to paucity of time</a:t>
            </a:r>
          </a:p>
          <a:p>
            <a:pPr>
              <a:lnSpc>
                <a:spcPct val="150000"/>
              </a:lnSpc>
            </a:pPr>
            <a:r>
              <a:rPr lang="en-IN" sz="2000" dirty="0">
                <a:latin typeface="Times New Roman" panose="02020603050405020304" pitchFamily="18" charset="0"/>
                <a:cs typeface="Times New Roman" panose="02020603050405020304" pitchFamily="18" charset="0"/>
              </a:rPr>
              <a:t>Prescription errors and ADR were not included in the analysis</a:t>
            </a:r>
          </a:p>
          <a:p>
            <a:pPr>
              <a:lnSpc>
                <a:spcPct val="150000"/>
              </a:lnSpc>
            </a:pPr>
            <a:r>
              <a:rPr lang="en-IN" sz="2000" dirty="0">
                <a:latin typeface="Times New Roman" panose="02020603050405020304" pitchFamily="18" charset="0"/>
                <a:cs typeface="Times New Roman" panose="02020603050405020304" pitchFamily="18" charset="0"/>
              </a:rPr>
              <a:t>Only single clinical pharmacist in the hospital.</a:t>
            </a:r>
          </a:p>
          <a:p>
            <a:pPr>
              <a:lnSpc>
                <a:spcPct val="150000"/>
              </a:lnSpc>
            </a:pPr>
            <a:r>
              <a:rPr lang="en-IN" sz="2000" dirty="0">
                <a:latin typeface="Times New Roman" panose="02020603050405020304" pitchFamily="18" charset="0"/>
                <a:cs typeface="Times New Roman" panose="02020603050405020304" pitchFamily="18" charset="0"/>
              </a:rPr>
              <a:t>Not all consultants were able to join the meetings as per the schedule</a:t>
            </a:r>
          </a:p>
          <a:p>
            <a:pPr>
              <a:lnSpc>
                <a:spcPct val="150000"/>
              </a:lnSpc>
            </a:pPr>
            <a:r>
              <a:rPr lang="en-IN" sz="2000" dirty="0">
                <a:latin typeface="Times New Roman" panose="02020603050405020304" pitchFamily="18" charset="0"/>
                <a:cs typeface="Times New Roman" panose="02020603050405020304" pitchFamily="18" charset="0"/>
              </a:rPr>
              <a:t>Not enough time for post evaluation</a:t>
            </a:r>
          </a:p>
          <a:p>
            <a:pPr>
              <a:lnSpc>
                <a:spcPct val="150000"/>
              </a:lnSpc>
            </a:pPr>
            <a:endParaRPr lang="en-IN" sz="2000" dirty="0">
              <a:latin typeface="Times New Roman" panose="02020603050405020304" pitchFamily="18" charset="0"/>
              <a:cs typeface="Times New Roman" panose="02020603050405020304" pitchFamily="18" charset="0"/>
            </a:endParaRPr>
          </a:p>
          <a:p>
            <a:pPr>
              <a:lnSpc>
                <a:spcPct val="150000"/>
              </a:lnSpc>
            </a:pPr>
            <a:endParaRPr lang="en-IN" sz="2000" dirty="0">
              <a:latin typeface="Times New Roman" panose="02020603050405020304" pitchFamily="18" charset="0"/>
              <a:cs typeface="Times New Roman" panose="02020603050405020304" pitchFamily="18" charset="0"/>
            </a:endParaRP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E0FE85E8-F65E-6D29-FFCA-1176B90F3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0"/>
            <a:ext cx="1371600" cy="773906"/>
          </a:xfrm>
          <a:prstGeom prst="rect">
            <a:avLst/>
          </a:prstGeom>
        </p:spPr>
      </p:pic>
    </p:spTree>
    <p:extLst>
      <p:ext uri="{BB962C8B-B14F-4D97-AF65-F5344CB8AC3E}">
        <p14:creationId xmlns:p14="http://schemas.microsoft.com/office/powerpoint/2010/main" val="15248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18FD5-1CBE-1D67-E9D1-0EE379273D66}"/>
              </a:ext>
            </a:extLst>
          </p:cNvPr>
          <p:cNvSpPr>
            <a:spLocks noGrp="1"/>
          </p:cNvSpPr>
          <p:nvPr>
            <p:ph type="title"/>
          </p:nvPr>
        </p:nvSpPr>
        <p:spPr>
          <a:xfrm>
            <a:off x="448870" y="609989"/>
            <a:ext cx="5098906" cy="685023"/>
          </a:xfrm>
        </p:spPr>
        <p:txBody>
          <a:bodyPr anchor="b">
            <a:normAutofit/>
          </a:bodyPr>
          <a:lstStyle/>
          <a:p>
            <a:r>
              <a:rPr lang="en-IN" sz="3200" dirty="0">
                <a:latin typeface="Times New Roman" panose="02020603050405020304" pitchFamily="18" charset="0"/>
                <a:cs typeface="Times New Roman" panose="02020603050405020304" pitchFamily="18" charset="0"/>
              </a:rPr>
              <a:t>Recommendations</a:t>
            </a:r>
          </a:p>
        </p:txBody>
      </p:sp>
      <p:pic>
        <p:nvPicPr>
          <p:cNvPr id="5" name="Picture 4" descr="Desk with stethoscope and computer keyboard">
            <a:extLst>
              <a:ext uri="{FF2B5EF4-FFF2-40B4-BE49-F238E27FC236}">
                <a16:creationId xmlns:a16="http://schemas.microsoft.com/office/drawing/2014/main" id="{145AFFEE-E82F-438B-2CAA-8037656BA95D}"/>
              </a:ext>
            </a:extLst>
          </p:cNvPr>
          <p:cNvPicPr>
            <a:picLocks noChangeAspect="1"/>
          </p:cNvPicPr>
          <p:nvPr/>
        </p:nvPicPr>
        <p:blipFill rotWithShape="1">
          <a:blip r:embed="rId2"/>
          <a:srcRect l="62159" r="7207" b="-1"/>
          <a:stretch/>
        </p:blipFill>
        <p:spPr>
          <a:xfrm>
            <a:off x="5996648" y="10"/>
            <a:ext cx="3147352" cy="6857990"/>
          </a:xfrm>
          <a:prstGeom prst="rect">
            <a:avLst/>
          </a:prstGeom>
          <a:effectLst/>
        </p:spPr>
      </p:pic>
      <p:sp>
        <p:nvSpPr>
          <p:cNvPr id="3" name="Content Placeholder 2">
            <a:extLst>
              <a:ext uri="{FF2B5EF4-FFF2-40B4-BE49-F238E27FC236}">
                <a16:creationId xmlns:a16="http://schemas.microsoft.com/office/drawing/2014/main" id="{E1A3D49C-C0B2-B2A1-E988-1611DF973E2B}"/>
              </a:ext>
            </a:extLst>
          </p:cNvPr>
          <p:cNvSpPr>
            <a:spLocks noGrp="1"/>
          </p:cNvSpPr>
          <p:nvPr>
            <p:ph idx="1"/>
          </p:nvPr>
        </p:nvSpPr>
        <p:spPr>
          <a:xfrm>
            <a:off x="454188" y="1676400"/>
            <a:ext cx="5098904" cy="4086217"/>
          </a:xfrm>
        </p:spPr>
        <p:txBody>
          <a:bodyPr>
            <a:normAutofit/>
          </a:bodyPr>
          <a:lstStyle/>
          <a:p>
            <a:pPr>
              <a:lnSpc>
                <a:spcPct val="150000"/>
              </a:lnSpc>
            </a:pPr>
            <a:r>
              <a:rPr lang="en-IN" sz="2000" dirty="0">
                <a:latin typeface="Times New Roman" panose="02020603050405020304" pitchFamily="18" charset="0"/>
                <a:cs typeface="Times New Roman" panose="02020603050405020304" pitchFamily="18" charset="0"/>
              </a:rPr>
              <a:t>More involvement of quality manager in the quality circle</a:t>
            </a:r>
          </a:p>
          <a:p>
            <a:pPr>
              <a:lnSpc>
                <a:spcPct val="150000"/>
              </a:lnSpc>
            </a:pPr>
            <a:r>
              <a:rPr lang="en-IN" sz="2000" dirty="0">
                <a:latin typeface="Times New Roman" panose="02020603050405020304" pitchFamily="18" charset="0"/>
                <a:cs typeface="Times New Roman" panose="02020603050405020304" pitchFamily="18" charset="0"/>
              </a:rPr>
              <a:t>Impact of medication error on condition  of patients need to be studied.</a:t>
            </a:r>
          </a:p>
          <a:p>
            <a:pPr>
              <a:lnSpc>
                <a:spcPct val="150000"/>
              </a:lnSpc>
            </a:pPr>
            <a:r>
              <a:rPr lang="en-IN" sz="2000" dirty="0">
                <a:latin typeface="Times New Roman" panose="02020603050405020304" pitchFamily="18" charset="0"/>
                <a:cs typeface="Times New Roman" panose="02020603050405020304" pitchFamily="18" charset="0"/>
              </a:rPr>
              <a:t>Increasing the number of clinical pharmacologists in the hospital.</a:t>
            </a:r>
          </a:p>
          <a:p>
            <a:pPr>
              <a:lnSpc>
                <a:spcPct val="150000"/>
              </a:lnSpc>
            </a:pPr>
            <a:r>
              <a:rPr lang="en-IN" sz="2000" dirty="0">
                <a:latin typeface="Times New Roman" panose="02020603050405020304" pitchFamily="18" charset="0"/>
                <a:cs typeface="Times New Roman" panose="02020603050405020304" pitchFamily="18" charset="0"/>
              </a:rPr>
              <a:t>Team leaders should be assigned in nursing team for proper supervision.                                                                                                             </a:t>
            </a: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F89348D2-99EB-6C25-17EC-318026C63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0"/>
            <a:ext cx="1371600" cy="773906"/>
          </a:xfrm>
          <a:prstGeom prst="rect">
            <a:avLst/>
          </a:prstGeom>
        </p:spPr>
      </p:pic>
    </p:spTree>
    <p:extLst>
      <p:ext uri="{BB962C8B-B14F-4D97-AF65-F5344CB8AC3E}">
        <p14:creationId xmlns:p14="http://schemas.microsoft.com/office/powerpoint/2010/main" val="339956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9E4B-C56E-AA88-C388-0A65F4F4B782}"/>
              </a:ext>
            </a:extLst>
          </p:cNvPr>
          <p:cNvSpPr>
            <a:spLocks noGrp="1"/>
          </p:cNvSpPr>
          <p:nvPr>
            <p:ph type="title"/>
          </p:nvPr>
        </p:nvSpPr>
        <p:spPr/>
        <p:txBody>
          <a:bodyPr/>
          <a:lstStyle/>
          <a:p>
            <a:pPr algn="l"/>
            <a:r>
              <a:rPr lang="en-IN"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645C8059-078F-9FE0-16B0-EC8F2B0D29B9}"/>
              </a:ext>
            </a:extLst>
          </p:cNvPr>
          <p:cNvSpPr>
            <a:spLocks noGrp="1"/>
          </p:cNvSpPr>
          <p:nvPr>
            <p:ph idx="1"/>
          </p:nvPr>
        </p:nvSpPr>
        <p:spPr/>
        <p:txBody>
          <a:bodyPr/>
          <a:lstStyle/>
          <a:p>
            <a:pPr>
              <a:lnSpc>
                <a:spcPct val="107000"/>
              </a:lnSpc>
              <a:spcAft>
                <a:spcPts val="800"/>
              </a:spcAft>
            </a:pPr>
            <a:r>
              <a:rPr lang="en-IN" sz="1800" dirty="0" err="1">
                <a:effectLst/>
                <a:latin typeface="Times New Roman" panose="02020603050405020304" pitchFamily="18" charset="0"/>
                <a:ea typeface="Calibri" panose="020F0502020204030204" pitchFamily="34" charset="0"/>
                <a:cs typeface="Mangal" panose="02040503050203030202" pitchFamily="18" charset="0"/>
              </a:rPr>
              <a:t>Eslami</a:t>
            </a:r>
            <a:r>
              <a:rPr lang="en-IN" sz="1800" dirty="0">
                <a:effectLst/>
                <a:latin typeface="Times New Roman" panose="02020603050405020304" pitchFamily="18" charset="0"/>
                <a:ea typeface="Calibri" panose="020F0502020204030204" pitchFamily="34" charset="0"/>
                <a:cs typeface="Mangal" panose="02040503050203030202" pitchFamily="18" charset="0"/>
              </a:rPr>
              <a:t> K,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Aletayeb</a:t>
            </a:r>
            <a:r>
              <a:rPr lang="en-IN" sz="1800" dirty="0">
                <a:effectLst/>
                <a:latin typeface="Times New Roman" panose="02020603050405020304" pitchFamily="18" charset="0"/>
                <a:ea typeface="Calibri" panose="020F0502020204030204" pitchFamily="34" charset="0"/>
                <a:cs typeface="Mangal" panose="02040503050203030202" pitchFamily="18" charset="0"/>
              </a:rPr>
              <a:t> F,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Aletayeb</a:t>
            </a:r>
            <a:r>
              <a:rPr lang="en-IN" sz="1800" dirty="0">
                <a:effectLst/>
                <a:latin typeface="Times New Roman" panose="02020603050405020304" pitchFamily="18" charset="0"/>
                <a:ea typeface="Calibri" panose="020F0502020204030204" pitchFamily="34" charset="0"/>
                <a:cs typeface="Mangal" panose="02040503050203030202" pitchFamily="18" charset="0"/>
              </a:rPr>
              <a:t> SMH,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Kouti</a:t>
            </a:r>
            <a:r>
              <a:rPr lang="en-IN" sz="1800" dirty="0">
                <a:effectLst/>
                <a:latin typeface="Times New Roman" panose="02020603050405020304" pitchFamily="18" charset="0"/>
                <a:ea typeface="Calibri" panose="020F0502020204030204" pitchFamily="34" charset="0"/>
                <a:cs typeface="Mangal" panose="02040503050203030202" pitchFamily="18" charset="0"/>
              </a:rPr>
              <a:t> L,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Hardani</a:t>
            </a:r>
            <a:r>
              <a:rPr lang="en-IN" sz="1800" dirty="0">
                <a:effectLst/>
                <a:latin typeface="Times New Roman" panose="02020603050405020304" pitchFamily="18" charset="0"/>
                <a:ea typeface="Calibri" panose="020F0502020204030204" pitchFamily="34" charset="0"/>
                <a:cs typeface="Mangal" panose="02040503050203030202" pitchFamily="18" charset="0"/>
              </a:rPr>
              <a:t> AK. Identifying medication errors in neonatal intensive care units: a two-</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center</a:t>
            </a:r>
            <a:r>
              <a:rPr lang="en-IN" sz="1800" dirty="0">
                <a:effectLst/>
                <a:latin typeface="Times New Roman" panose="02020603050405020304" pitchFamily="18" charset="0"/>
                <a:ea typeface="Calibri" panose="020F0502020204030204" pitchFamily="34" charset="0"/>
                <a:cs typeface="Mangal" panose="02040503050203030202" pitchFamily="18" charset="0"/>
              </a:rPr>
              <a:t> study. BMC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Pediatr</a:t>
            </a:r>
            <a:r>
              <a:rPr lang="en-IN" sz="1800" dirty="0">
                <a:effectLst/>
                <a:latin typeface="Times New Roman" panose="02020603050405020304" pitchFamily="18" charset="0"/>
                <a:ea typeface="Calibri" panose="020F0502020204030204" pitchFamily="34" charset="0"/>
                <a:cs typeface="Mangal" panose="02040503050203030202" pitchFamily="18" charset="0"/>
              </a:rPr>
              <a:t>. 2019 Oct 22;19:365. </a:t>
            </a:r>
            <a:endParaRPr lang="en-IN" sz="18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Mangal" panose="02040503050203030202" pitchFamily="18" charset="0"/>
              </a:rPr>
              <a:t>Krzyzaniak N,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Bajorek</a:t>
            </a:r>
            <a:r>
              <a:rPr lang="en-IN" sz="1800" dirty="0">
                <a:effectLst/>
                <a:latin typeface="Times New Roman" panose="02020603050405020304" pitchFamily="18" charset="0"/>
                <a:ea typeface="Calibri" panose="020F0502020204030204" pitchFamily="34" charset="0"/>
                <a:cs typeface="Mangal" panose="02040503050203030202" pitchFamily="18" charset="0"/>
              </a:rPr>
              <a:t> B. Medication safety in neonatal care: a review of medication errors among neonates.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Ther</a:t>
            </a:r>
            <a:r>
              <a:rPr lang="en-IN" sz="1800" dirty="0">
                <a:effectLst/>
                <a:latin typeface="Times New Roman" panose="02020603050405020304" pitchFamily="18" charset="0"/>
                <a:ea typeface="Calibri" panose="020F0502020204030204" pitchFamily="34" charset="0"/>
                <a:cs typeface="Mangal" panose="02040503050203030202" pitchFamily="18" charset="0"/>
              </a:rPr>
              <a:t> Adv Drug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Saf</a:t>
            </a:r>
            <a:r>
              <a:rPr lang="en-IN" sz="1800" dirty="0">
                <a:effectLst/>
                <a:latin typeface="Times New Roman" panose="02020603050405020304" pitchFamily="18" charset="0"/>
                <a:ea typeface="Calibri" panose="020F0502020204030204" pitchFamily="34" charset="0"/>
                <a:cs typeface="Mangal" panose="02040503050203030202" pitchFamily="18" charset="0"/>
              </a:rPr>
              <a:t>. 2016 Jun 1;7(3):102–19.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r>
              <a:rPr lang="en-IN" sz="1800" dirty="0" err="1">
                <a:effectLst/>
                <a:latin typeface="Times New Roman" panose="02020603050405020304" pitchFamily="18" charset="0"/>
                <a:ea typeface="Calibri" panose="020F0502020204030204" pitchFamily="34" charset="0"/>
              </a:rPr>
              <a:t>Salmasi</a:t>
            </a:r>
            <a:r>
              <a:rPr lang="en-IN" sz="1800" dirty="0">
                <a:effectLst/>
                <a:latin typeface="Times New Roman" panose="02020603050405020304" pitchFamily="18" charset="0"/>
                <a:ea typeface="Calibri" panose="020F0502020204030204" pitchFamily="34" charset="0"/>
              </a:rPr>
              <a:t> S, Khan TM, Hong YH, Ming LC, Wong TW. Medication Errors in the Southeast Asian Countries: A Systematic Review. PLOS ONE. 2015 Sep 4;10(9):e0136545.</a:t>
            </a:r>
          </a:p>
          <a:p>
            <a:pPr>
              <a:lnSpc>
                <a:spcPct val="107000"/>
              </a:lnSpc>
              <a:spcAft>
                <a:spcPts val="800"/>
              </a:spcAft>
            </a:pPr>
            <a:r>
              <a:rPr lang="en-IN" sz="1800" dirty="0" err="1">
                <a:effectLst/>
                <a:latin typeface="Times New Roman" panose="02020603050405020304" pitchFamily="18" charset="0"/>
                <a:ea typeface="Calibri" panose="020F0502020204030204" pitchFamily="34" charset="0"/>
                <a:cs typeface="Mangal" panose="02040503050203030202" pitchFamily="18" charset="0"/>
              </a:rPr>
              <a:t>Alsulami</a:t>
            </a:r>
            <a:r>
              <a:rPr lang="en-IN" sz="1800" dirty="0">
                <a:effectLst/>
                <a:latin typeface="Times New Roman" panose="02020603050405020304" pitchFamily="18" charset="0"/>
                <a:ea typeface="Calibri" panose="020F0502020204030204" pitchFamily="34" charset="0"/>
                <a:cs typeface="Mangal" panose="02040503050203030202" pitchFamily="18" charset="0"/>
              </a:rPr>
              <a:t> Z, Conroy S,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Choonara</a:t>
            </a:r>
            <a:r>
              <a:rPr lang="en-IN" sz="1800" dirty="0">
                <a:effectLst/>
                <a:latin typeface="Times New Roman" panose="02020603050405020304" pitchFamily="18" charset="0"/>
                <a:ea typeface="Calibri" panose="020F0502020204030204" pitchFamily="34" charset="0"/>
                <a:cs typeface="Mangal" panose="02040503050203030202" pitchFamily="18" charset="0"/>
              </a:rPr>
              <a:t> I. Medication errors in the Middle East countries: a systematic review of the literature.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Eur</a:t>
            </a:r>
            <a:r>
              <a:rPr lang="en-IN" sz="1800" dirty="0">
                <a:effectLst/>
                <a:latin typeface="Times New Roman" panose="02020603050405020304" pitchFamily="18" charset="0"/>
                <a:ea typeface="Calibri" panose="020F0502020204030204" pitchFamily="34" charset="0"/>
                <a:cs typeface="Mangal" panose="02040503050203030202" pitchFamily="18" charset="0"/>
              </a:rPr>
              <a:t> J Clin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Pharmacol</a:t>
            </a:r>
            <a:r>
              <a:rPr lang="en-IN" sz="1800" dirty="0">
                <a:effectLst/>
                <a:latin typeface="Times New Roman" panose="02020603050405020304" pitchFamily="18" charset="0"/>
                <a:ea typeface="Calibri" panose="020F0502020204030204" pitchFamily="34" charset="0"/>
                <a:cs typeface="Mangal" panose="02040503050203030202" pitchFamily="18" charset="0"/>
              </a:rPr>
              <a:t>. 2013 Apr;69(4):995–1008.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Mangal" panose="02040503050203030202" pitchFamily="18" charset="0"/>
              </a:rPr>
              <a:t>Batta A, Singh B. Rational approach to prescription writing: A preview.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Neurol</a:t>
            </a:r>
            <a:r>
              <a:rPr lang="en-IN" sz="1800" dirty="0">
                <a:effectLst/>
                <a:latin typeface="Times New Roman" panose="02020603050405020304" pitchFamily="18" charset="0"/>
                <a:ea typeface="Calibri" panose="020F0502020204030204" pitchFamily="34" charset="0"/>
                <a:cs typeface="Mangal" panose="02040503050203030202" pitchFamily="18" charset="0"/>
              </a:rPr>
              <a:t> India. 2018 Jul 1;66(4):928.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933143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B267-1A61-C001-6C25-F3900B6C5607}"/>
              </a:ext>
            </a:extLst>
          </p:cNvPr>
          <p:cNvSpPr>
            <a:spLocks noGrp="1"/>
          </p:cNvSpPr>
          <p:nvPr>
            <p:ph type="title"/>
          </p:nvPr>
        </p:nvSpPr>
        <p:spPr>
          <a:xfrm>
            <a:off x="15240" y="2438400"/>
            <a:ext cx="8229600" cy="1143000"/>
          </a:xfrm>
        </p:spPr>
        <p:txBody>
          <a:bodyPr/>
          <a:lstStyle/>
          <a:p>
            <a:r>
              <a:rPr lang="en-IN" dirty="0">
                <a:latin typeface="Times New Roman" panose="02020603050405020304" pitchFamily="18" charset="0"/>
                <a:cs typeface="Times New Roman" panose="02020603050405020304" pitchFamily="18" charset="0"/>
              </a:rPr>
              <a:t>THANK YOU</a:t>
            </a:r>
          </a:p>
        </p:txBody>
      </p:sp>
      <p:pic>
        <p:nvPicPr>
          <p:cNvPr id="3" name="Picture 2" descr="Desk with stethoscope and computer keyboard">
            <a:extLst>
              <a:ext uri="{FF2B5EF4-FFF2-40B4-BE49-F238E27FC236}">
                <a16:creationId xmlns:a16="http://schemas.microsoft.com/office/drawing/2014/main" id="{51CA6BF8-23F2-4028-4808-1143C59292CC}"/>
              </a:ext>
            </a:extLst>
          </p:cNvPr>
          <p:cNvPicPr>
            <a:picLocks noChangeAspect="1"/>
          </p:cNvPicPr>
          <p:nvPr/>
        </p:nvPicPr>
        <p:blipFill rotWithShape="1">
          <a:blip r:embed="rId2"/>
          <a:srcRect l="62159" r="7207" b="-1"/>
          <a:stretch/>
        </p:blipFill>
        <p:spPr>
          <a:xfrm>
            <a:off x="5996648" y="10"/>
            <a:ext cx="3147352" cy="6857990"/>
          </a:xfrm>
          <a:prstGeom prst="rect">
            <a:avLst/>
          </a:prstGeom>
          <a:effectLst/>
        </p:spPr>
      </p:pic>
      <p:pic>
        <p:nvPicPr>
          <p:cNvPr id="4" name="Content Placeholder 6" descr="A picture containing font, graphics, typography, graphic design&#10;&#10;Description automatically generated">
            <a:extLst>
              <a:ext uri="{FF2B5EF4-FFF2-40B4-BE49-F238E27FC236}">
                <a16:creationId xmlns:a16="http://schemas.microsoft.com/office/drawing/2014/main" id="{3A21C047-F3C3-D475-2397-1034018EA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0"/>
            <a:ext cx="1371600" cy="773906"/>
          </a:xfrm>
          <a:prstGeom prst="rect">
            <a:avLst/>
          </a:prstGeom>
        </p:spPr>
      </p:pic>
    </p:spTree>
    <p:extLst>
      <p:ext uri="{BB962C8B-B14F-4D97-AF65-F5344CB8AC3E}">
        <p14:creationId xmlns:p14="http://schemas.microsoft.com/office/powerpoint/2010/main" val="276988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7650" y="304800"/>
            <a:ext cx="5098906" cy="700087"/>
          </a:xfrm>
        </p:spPr>
        <p:txBody>
          <a:bodyPr anchor="b">
            <a:normAutofit/>
          </a:bodyPr>
          <a:lstStyle/>
          <a:p>
            <a:r>
              <a:rPr lang="en-GB" sz="3500" dirty="0">
                <a:latin typeface="Times New Roman" pitchFamily="18" charset="0"/>
                <a:cs typeface="Times New Roman" pitchFamily="18" charset="0"/>
              </a:rPr>
              <a:t>Medication error</a:t>
            </a:r>
            <a:endParaRPr lang="en-US" sz="35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CB2A8A17-CF73-79AC-52D1-21DF54BDD82F}"/>
              </a:ext>
            </a:extLst>
          </p:cNvPr>
          <p:cNvPicPr>
            <a:picLocks noChangeAspect="1"/>
          </p:cNvPicPr>
          <p:nvPr/>
        </p:nvPicPr>
        <p:blipFill rotWithShape="1">
          <a:blip r:embed="rId2"/>
          <a:srcRect l="30110" r="44076"/>
          <a:stretch/>
        </p:blipFill>
        <p:spPr>
          <a:xfrm>
            <a:off x="5994361" y="0"/>
            <a:ext cx="3147352" cy="6857990"/>
          </a:xfrm>
          <a:prstGeom prst="rect">
            <a:avLst/>
          </a:prstGeom>
          <a:effectLst/>
        </p:spPr>
      </p:pic>
      <p:sp>
        <p:nvSpPr>
          <p:cNvPr id="3" name="Content Placeholder 2"/>
          <p:cNvSpPr>
            <a:spLocks noGrp="1"/>
          </p:cNvSpPr>
          <p:nvPr>
            <p:ph idx="1"/>
          </p:nvPr>
        </p:nvSpPr>
        <p:spPr>
          <a:xfrm>
            <a:off x="228600" y="1881186"/>
            <a:ext cx="5098904" cy="3705217"/>
          </a:xfrm>
        </p:spPr>
        <p:txBody>
          <a:bodyPr>
            <a:normAutofit/>
          </a:bodyPr>
          <a:lstStyle/>
          <a:p>
            <a:pPr marL="0" indent="0" algn="just">
              <a:buNone/>
            </a:pPr>
            <a:r>
              <a:rPr lang="en-GB" sz="2400" dirty="0">
                <a:latin typeface="Times New Roman" pitchFamily="18" charset="0"/>
                <a:cs typeface="Times New Roman" pitchFamily="18" charset="0"/>
              </a:rPr>
              <a:t>Medication error (ME) is any preventable event that may cause or lead to inappropriate medication use or patient harm while the medication is in control to the health care professional, patient or consumer</a:t>
            </a:r>
            <a:endParaRPr lang="en-US" sz="2400" dirty="0">
              <a:latin typeface="Times New Roman" pitchFamily="18" charset="0"/>
              <a:cs typeface="Times New Roman" pitchFamily="18" charset="0"/>
            </a:endParaRP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8FD4D36A-286D-7728-9B3B-876B2A432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0"/>
            <a:ext cx="1371600" cy="7739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7147" y="352428"/>
            <a:ext cx="5098906" cy="852487"/>
          </a:xfrm>
        </p:spPr>
        <p:txBody>
          <a:bodyPr vert="horz" lIns="91440" tIns="45720" rIns="91440" bIns="45720" rtlCol="0" anchor="b">
            <a:normAutofit/>
          </a:bodyPr>
          <a:lstStyle/>
          <a:p>
            <a:pPr algn="l">
              <a:lnSpc>
                <a:spcPct val="90000"/>
              </a:lnSpc>
            </a:pPr>
            <a:r>
              <a:rPr lang="en-US" sz="3600" dirty="0">
                <a:latin typeface="Times New Roman" panose="02020603050405020304" pitchFamily="18" charset="0"/>
                <a:cs typeface="Times New Roman" panose="02020603050405020304" pitchFamily="18" charset="0"/>
              </a:rPr>
              <a:t>Types of Medication Error</a:t>
            </a:r>
          </a:p>
        </p:txBody>
      </p:sp>
      <p:pic>
        <p:nvPicPr>
          <p:cNvPr id="16" name="Picture 15" descr="Colourful pills stacked to make a bar graph">
            <a:extLst>
              <a:ext uri="{FF2B5EF4-FFF2-40B4-BE49-F238E27FC236}">
                <a16:creationId xmlns:a16="http://schemas.microsoft.com/office/drawing/2014/main" id="{6C1C1941-022E-A133-6549-5524892B1F2D}"/>
              </a:ext>
            </a:extLst>
          </p:cNvPr>
          <p:cNvPicPr>
            <a:picLocks noChangeAspect="1"/>
          </p:cNvPicPr>
          <p:nvPr/>
        </p:nvPicPr>
        <p:blipFill rotWithShape="1">
          <a:blip r:embed="rId2"/>
          <a:srcRect l="43867" r="24581" b="-1"/>
          <a:stretch/>
        </p:blipFill>
        <p:spPr>
          <a:xfrm>
            <a:off x="6324599" y="0"/>
            <a:ext cx="2817113" cy="6857990"/>
          </a:xfrm>
          <a:prstGeom prst="rect">
            <a:avLst/>
          </a:prstGeom>
          <a:effectLst/>
        </p:spPr>
      </p:pic>
      <p:sp>
        <p:nvSpPr>
          <p:cNvPr id="3" name="TextBox 2">
            <a:extLst>
              <a:ext uri="{FF2B5EF4-FFF2-40B4-BE49-F238E27FC236}">
                <a16:creationId xmlns:a16="http://schemas.microsoft.com/office/drawing/2014/main" id="{24B77F86-CEBB-2CC2-1A36-EBF04471C64E}"/>
              </a:ext>
            </a:extLst>
          </p:cNvPr>
          <p:cNvSpPr txBox="1"/>
          <p:nvPr/>
        </p:nvSpPr>
        <p:spPr>
          <a:xfrm>
            <a:off x="727149" y="1905000"/>
            <a:ext cx="5098904" cy="4162417"/>
          </a:xfrm>
          <a:prstGeom prst="rect">
            <a:avLst/>
          </a:prstGeom>
        </p:spPr>
        <p:txBody>
          <a:bodyPr vert="horz" lIns="91440" tIns="45720" rIns="91440" bIns="45720" rtlCol="0">
            <a:normAutofit/>
          </a:bodyPr>
          <a:lstStyle/>
          <a:p>
            <a:pPr marL="28575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Transcription Error</a:t>
            </a:r>
          </a:p>
          <a:p>
            <a:pPr marL="28575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Omission</a:t>
            </a:r>
          </a:p>
          <a:p>
            <a:pPr marL="28575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Missing Dose</a:t>
            </a:r>
          </a:p>
          <a:p>
            <a:pPr marL="28575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Wrong Dose</a:t>
            </a:r>
          </a:p>
          <a:p>
            <a:pPr marL="28575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Wrong Route</a:t>
            </a:r>
          </a:p>
          <a:p>
            <a:pPr marL="28575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Dispensing Error</a:t>
            </a:r>
          </a:p>
          <a:p>
            <a:pPr marL="285750" indent="-228600">
              <a:lnSpc>
                <a:spcPct val="15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28600">
              <a:lnSpc>
                <a:spcPct val="15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28600">
              <a:lnSpc>
                <a:spcPct val="150000"/>
              </a:lnSpc>
              <a:spcAft>
                <a:spcPts val="600"/>
              </a:spcAft>
              <a:buFont typeface="Arial" panose="020B0604020202020204" pitchFamily="34" charset="0"/>
              <a:buChar char="•"/>
            </a:pPr>
            <a:endParaRPr lang="en-US" sz="1700" dirty="0"/>
          </a:p>
          <a:p>
            <a:pPr marL="285750" indent="-228600">
              <a:lnSpc>
                <a:spcPct val="150000"/>
              </a:lnSpc>
              <a:spcAft>
                <a:spcPts val="600"/>
              </a:spcAft>
              <a:buFont typeface="Arial" panose="020B0604020202020204" pitchFamily="34" charset="0"/>
              <a:buChar char="•"/>
            </a:pPr>
            <a:endParaRPr lang="en-US" sz="1700" dirty="0"/>
          </a:p>
          <a:p>
            <a:pPr marL="285750" indent="-228600">
              <a:lnSpc>
                <a:spcPct val="150000"/>
              </a:lnSpc>
              <a:spcAft>
                <a:spcPts val="600"/>
              </a:spcAft>
              <a:buFont typeface="Arial" panose="020B0604020202020204" pitchFamily="34" charset="0"/>
              <a:buChar char="•"/>
            </a:pPr>
            <a:endParaRPr lang="en-US" sz="1700" dirty="0"/>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26D8727E-905F-77EC-DE2B-FD3B1CACD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0"/>
            <a:ext cx="1371600" cy="773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871" y="273403"/>
            <a:ext cx="5098906" cy="557210"/>
          </a:xfrm>
        </p:spPr>
        <p:txBody>
          <a:bodyPr anchor="b">
            <a:normAutofit fontScale="90000"/>
          </a:bodyPr>
          <a:lstStyle/>
          <a:p>
            <a:r>
              <a:rPr lang="en-GB" sz="3500" dirty="0">
                <a:latin typeface="Times New Roman" pitchFamily="18" charset="0"/>
                <a:cs typeface="Times New Roman" pitchFamily="18" charset="0"/>
              </a:rPr>
              <a:t> Background</a:t>
            </a:r>
            <a:endParaRPr lang="en-US" sz="3500" dirty="0">
              <a:latin typeface="Times New Roman" pitchFamily="18" charset="0"/>
              <a:cs typeface="Times New Roman" pitchFamily="18" charset="0"/>
            </a:endParaRPr>
          </a:p>
        </p:txBody>
      </p:sp>
      <p:pic>
        <p:nvPicPr>
          <p:cNvPr id="5" name="Picture 4" descr="Assorted pills and tablets">
            <a:extLst>
              <a:ext uri="{FF2B5EF4-FFF2-40B4-BE49-F238E27FC236}">
                <a16:creationId xmlns:a16="http://schemas.microsoft.com/office/drawing/2014/main" id="{FF2E3536-C169-3EDD-EDCE-6E90FED0FA23}"/>
              </a:ext>
            </a:extLst>
          </p:cNvPr>
          <p:cNvPicPr>
            <a:picLocks noChangeAspect="1"/>
          </p:cNvPicPr>
          <p:nvPr/>
        </p:nvPicPr>
        <p:blipFill rotWithShape="1">
          <a:blip r:embed="rId2"/>
          <a:srcRect l="37789" r="31577" b="-1"/>
          <a:stretch/>
        </p:blipFill>
        <p:spPr>
          <a:xfrm>
            <a:off x="5996648" y="0"/>
            <a:ext cx="3147352" cy="6857990"/>
          </a:xfrm>
          <a:prstGeom prst="rect">
            <a:avLst/>
          </a:prstGeom>
          <a:effectLst/>
        </p:spPr>
      </p:pic>
      <p:sp>
        <p:nvSpPr>
          <p:cNvPr id="3" name="Content Placeholder 2"/>
          <p:cNvSpPr>
            <a:spLocks noGrp="1"/>
          </p:cNvSpPr>
          <p:nvPr>
            <p:ph idx="1"/>
          </p:nvPr>
        </p:nvSpPr>
        <p:spPr>
          <a:xfrm>
            <a:off x="292850" y="1019655"/>
            <a:ext cx="5271500" cy="5582590"/>
          </a:xfrm>
        </p:spPr>
        <p:txBody>
          <a:bodyPr>
            <a:normAutofit/>
          </a:bodyPr>
          <a:lstStyle/>
          <a:p>
            <a:pPr marL="540000" indent="-360000">
              <a:spcBef>
                <a:spcPts val="1200"/>
              </a:spcBef>
            </a:pPr>
            <a:r>
              <a:rPr lang="en-IN" sz="2000" dirty="0">
                <a:effectLst/>
                <a:latin typeface="Times New Roman" panose="02020603050405020304" pitchFamily="18" charset="0"/>
                <a:ea typeface="Calibri" panose="020F0502020204030204" pitchFamily="34" charset="0"/>
              </a:rPr>
              <a:t>Medication mistakes are a major concern for healthcare systems worldwide since they occur frequently in hospitalized patients.</a:t>
            </a:r>
          </a:p>
          <a:p>
            <a:pPr marL="540000" indent="-360000">
              <a:spcBef>
                <a:spcPts val="1200"/>
              </a:spcBef>
            </a:pPr>
            <a:r>
              <a:rPr lang="en-IN" sz="2000" dirty="0">
                <a:effectLst/>
                <a:latin typeface="Times New Roman" panose="02020603050405020304" pitchFamily="18" charset="0"/>
                <a:ea typeface="Calibri" panose="020F0502020204030204" pitchFamily="34" charset="0"/>
              </a:rPr>
              <a:t>ME can occur while prescribing, dispensing, transcribing, administering, and monitoring drugs</a:t>
            </a:r>
            <a:r>
              <a:rPr lang="en-IN" sz="2000" dirty="0">
                <a:latin typeface="Times New Roman" panose="02020603050405020304" pitchFamily="18" charset="0"/>
                <a:ea typeface="Calibri" panose="020F0502020204030204" pitchFamily="34" charset="0"/>
              </a:rPr>
              <a:t>.</a:t>
            </a:r>
          </a:p>
          <a:p>
            <a:pPr marL="540000" indent="-360000">
              <a:spcBef>
                <a:spcPts val="1200"/>
              </a:spcBef>
            </a:pPr>
            <a:r>
              <a:rPr lang="en-IN" sz="2000" dirty="0">
                <a:effectLst/>
                <a:latin typeface="Times New Roman" panose="02020603050405020304" pitchFamily="18" charset="0"/>
                <a:ea typeface="Calibri" panose="020F0502020204030204" pitchFamily="34" charset="0"/>
              </a:rPr>
              <a:t>Medical mistakes affect one in ten patients globally and can result in death, permanent or temporary injury, financial loss, and mental trauma to both the patient and, in some situations, the caregiver (WHO).</a:t>
            </a:r>
          </a:p>
          <a:p>
            <a:pPr marL="540000" indent="-360000">
              <a:spcBef>
                <a:spcPts val="1200"/>
              </a:spcBef>
            </a:pPr>
            <a:r>
              <a:rPr lang="en-IN" sz="2000" dirty="0">
                <a:effectLst/>
                <a:latin typeface="Times New Roman" panose="02020603050405020304" pitchFamily="18" charset="0"/>
                <a:ea typeface="Calibri" panose="020F0502020204030204" pitchFamily="34" charset="0"/>
              </a:rPr>
              <a:t>Poor medicine prescribing leads to numerous medication errors, which are caused by untrained medical staff personnel. </a:t>
            </a:r>
            <a:endParaRPr lang="en-US" sz="2000" dirty="0"/>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336F6771-8CCB-6212-6477-8F0DCCA11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599748"/>
            <a:ext cx="5098906" cy="594536"/>
          </a:xfrm>
        </p:spPr>
        <p:txBody>
          <a:bodyPr anchor="b">
            <a:normAutofit fontScale="90000"/>
          </a:bodyPr>
          <a:lstStyle/>
          <a:p>
            <a:r>
              <a:rPr lang="en-GB" sz="4000" dirty="0">
                <a:latin typeface="Times New Roman" pitchFamily="18" charset="0"/>
                <a:cs typeface="Times New Roman" pitchFamily="18" charset="0"/>
              </a:rPr>
              <a:t>Objective</a:t>
            </a:r>
            <a:endParaRPr lang="en-US" sz="4000" dirty="0">
              <a:latin typeface="Times New Roman" pitchFamily="18" charset="0"/>
              <a:cs typeface="Times New Roman" pitchFamily="18" charset="0"/>
            </a:endParaRPr>
          </a:p>
        </p:txBody>
      </p:sp>
      <p:pic>
        <p:nvPicPr>
          <p:cNvPr id="5" name="Picture 4" descr="Desk with stethoscope and computer keyboard">
            <a:extLst>
              <a:ext uri="{FF2B5EF4-FFF2-40B4-BE49-F238E27FC236}">
                <a16:creationId xmlns:a16="http://schemas.microsoft.com/office/drawing/2014/main" id="{00A0E55F-59E9-2246-F026-76ECAD2EEBFA}"/>
              </a:ext>
            </a:extLst>
          </p:cNvPr>
          <p:cNvPicPr>
            <a:picLocks noChangeAspect="1"/>
          </p:cNvPicPr>
          <p:nvPr/>
        </p:nvPicPr>
        <p:blipFill rotWithShape="1">
          <a:blip r:embed="rId2"/>
          <a:srcRect l="62160" r="7206" b="-1"/>
          <a:stretch/>
        </p:blipFill>
        <p:spPr>
          <a:xfrm>
            <a:off x="5996648" y="0"/>
            <a:ext cx="3147352" cy="6857990"/>
          </a:xfrm>
          <a:prstGeom prst="rect">
            <a:avLst/>
          </a:prstGeom>
          <a:effectLst/>
        </p:spPr>
      </p:pic>
      <p:sp>
        <p:nvSpPr>
          <p:cNvPr id="3" name="Content Placeholder 2"/>
          <p:cNvSpPr>
            <a:spLocks noGrp="1"/>
          </p:cNvSpPr>
          <p:nvPr>
            <p:ph idx="1"/>
          </p:nvPr>
        </p:nvSpPr>
        <p:spPr>
          <a:xfrm>
            <a:off x="304800" y="1839751"/>
            <a:ext cx="5098904" cy="4367209"/>
          </a:xfrm>
        </p:spPr>
        <p:txBody>
          <a:bodyPr>
            <a:noAutofit/>
          </a:bodyPr>
          <a:lstStyle/>
          <a:p>
            <a:pPr marL="504000">
              <a:spcBef>
                <a:spcPts val="1200"/>
              </a:spcBef>
              <a:buNone/>
            </a:pPr>
            <a:r>
              <a:rPr lang="en-GB" sz="2000" b="1" dirty="0">
                <a:latin typeface="Times New Roman" pitchFamily="18" charset="0"/>
                <a:cs typeface="Times New Roman" pitchFamily="18" charset="0"/>
              </a:rPr>
              <a:t>Broad Objective</a:t>
            </a:r>
          </a:p>
          <a:p>
            <a:pPr marL="504000">
              <a:spcBef>
                <a:spcPts val="1200"/>
              </a:spcBef>
            </a:pPr>
            <a:r>
              <a:rPr lang="en-GB" sz="2000" dirty="0">
                <a:latin typeface="Times New Roman" pitchFamily="18" charset="0"/>
                <a:cs typeface="Times New Roman" pitchFamily="18" charset="0"/>
              </a:rPr>
              <a:t>To evaluate reduction in medication error in a multi-speciality Hospital</a:t>
            </a:r>
          </a:p>
          <a:p>
            <a:pPr marL="504000">
              <a:spcBef>
                <a:spcPts val="1200"/>
              </a:spcBef>
              <a:buNone/>
            </a:pPr>
            <a:endParaRPr lang="en-GB" sz="2000" dirty="0">
              <a:latin typeface="Times New Roman" pitchFamily="18" charset="0"/>
              <a:cs typeface="Times New Roman" pitchFamily="18" charset="0"/>
            </a:endParaRPr>
          </a:p>
          <a:p>
            <a:pPr marL="504000">
              <a:spcBef>
                <a:spcPts val="1200"/>
              </a:spcBef>
              <a:buNone/>
            </a:pPr>
            <a:r>
              <a:rPr lang="en-GB" sz="2000" b="1" dirty="0">
                <a:latin typeface="Times New Roman" pitchFamily="18" charset="0"/>
                <a:cs typeface="Times New Roman" pitchFamily="18" charset="0"/>
              </a:rPr>
              <a:t>Specific Objectives</a:t>
            </a:r>
          </a:p>
          <a:p>
            <a:pPr marL="504000">
              <a:spcBef>
                <a:spcPts val="1200"/>
              </a:spcBef>
            </a:pPr>
            <a:r>
              <a:rPr lang="en-GB" sz="2000" dirty="0">
                <a:latin typeface="Times New Roman" pitchFamily="18" charset="0"/>
                <a:cs typeface="Times New Roman" pitchFamily="18" charset="0"/>
              </a:rPr>
              <a:t>To assess major sources of medication error in a multi-speciality hospital</a:t>
            </a:r>
          </a:p>
          <a:p>
            <a:pPr marL="504000">
              <a:spcBef>
                <a:spcPts val="1200"/>
              </a:spcBef>
            </a:pPr>
            <a:r>
              <a:rPr lang="en-GB" sz="2000" dirty="0">
                <a:latin typeface="Times New Roman" pitchFamily="18" charset="0"/>
                <a:cs typeface="Times New Roman" pitchFamily="18" charset="0"/>
              </a:rPr>
              <a:t>To train healthcare officials with POCQI model to improve the quality and reduce the medication error</a:t>
            </a:r>
            <a:endParaRPr lang="en-US" sz="2000" dirty="0">
              <a:latin typeface="Times New Roman" pitchFamily="18" charset="0"/>
              <a:cs typeface="Times New Roman" pitchFamily="18" charset="0"/>
            </a:endParaRP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0975CC3E-224F-7191-CEBC-70A0030E9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GB" sz="3500">
                <a:solidFill>
                  <a:srgbClr val="FFFFFF"/>
                </a:solidFill>
                <a:latin typeface="Times New Roman" pitchFamily="18" charset="0"/>
                <a:cs typeface="Times New Roman" pitchFamily="18" charset="0"/>
              </a:rPr>
              <a:t>POCQI MODEL</a:t>
            </a:r>
            <a:endParaRPr lang="en-US" sz="3500">
              <a:solidFill>
                <a:srgbClr val="FFFFFF"/>
              </a:solidFill>
              <a:latin typeface="Times New Roman" pitchFamily="18" charset="0"/>
              <a:cs typeface="Times New Roman" pitchFamily="18" charset="0"/>
            </a:endParaRPr>
          </a:p>
        </p:txBody>
      </p:sp>
      <p:pic>
        <p:nvPicPr>
          <p:cNvPr id="5" name="Picture 4" descr="download.png"/>
          <p:cNvPicPr>
            <a:picLocks noChangeAspect="1"/>
          </p:cNvPicPr>
          <p:nvPr/>
        </p:nvPicPr>
        <p:blipFill>
          <a:blip r:embed="rId2"/>
          <a:stretch>
            <a:fillRect/>
          </a:stretch>
        </p:blipFill>
        <p:spPr>
          <a:xfrm>
            <a:off x="483042" y="2553191"/>
            <a:ext cx="1134103" cy="921458"/>
          </a:xfrm>
          <a:prstGeom prst="rect">
            <a:avLst/>
          </a:prstGeom>
        </p:spPr>
      </p:pic>
      <p:pic>
        <p:nvPicPr>
          <p:cNvPr id="6" name="Picture 5" descr="stock-vector-white-line-stethoscope-medical-instrument.jpeg"/>
          <p:cNvPicPr>
            <a:picLocks noChangeAspect="1"/>
          </p:cNvPicPr>
          <p:nvPr/>
        </p:nvPicPr>
        <p:blipFill>
          <a:blip r:embed="rId3" cstate="print"/>
          <a:stretch>
            <a:fillRect/>
          </a:stretch>
        </p:blipFill>
        <p:spPr>
          <a:xfrm>
            <a:off x="5037173" y="2553948"/>
            <a:ext cx="1134103" cy="921458"/>
          </a:xfrm>
          <a:prstGeom prst="rect">
            <a:avLst/>
          </a:prstGeom>
        </p:spPr>
      </p:pic>
      <p:pic>
        <p:nvPicPr>
          <p:cNvPr id="7" name="Picture 6" descr="447-4478954_white-icon-on-blue-background-of-graph-line.png"/>
          <p:cNvPicPr>
            <a:picLocks noChangeAspect="1"/>
          </p:cNvPicPr>
          <p:nvPr/>
        </p:nvPicPr>
        <p:blipFill>
          <a:blip r:embed="rId4" cstate="print"/>
          <a:stretch>
            <a:fillRect/>
          </a:stretch>
        </p:blipFill>
        <p:spPr>
          <a:xfrm>
            <a:off x="5037173" y="4766110"/>
            <a:ext cx="1134103" cy="1098662"/>
          </a:xfrm>
          <a:prstGeom prst="rect">
            <a:avLst/>
          </a:prstGeom>
        </p:spPr>
      </p:pic>
      <p:pic>
        <p:nvPicPr>
          <p:cNvPr id="10" name="Picture 9" descr="a110783f0d9e6160aec72268dfa89f72--test-tubes-chemist.jpg"/>
          <p:cNvPicPr>
            <a:picLocks noChangeAspect="1"/>
          </p:cNvPicPr>
          <p:nvPr/>
        </p:nvPicPr>
        <p:blipFill>
          <a:blip r:embed="rId5"/>
          <a:stretch>
            <a:fillRect/>
          </a:stretch>
        </p:blipFill>
        <p:spPr>
          <a:xfrm>
            <a:off x="483042" y="4766110"/>
            <a:ext cx="1134103" cy="1063221"/>
          </a:xfrm>
          <a:prstGeom prst="rect">
            <a:avLst/>
          </a:prstGeom>
        </p:spPr>
      </p:pic>
      <p:sp>
        <p:nvSpPr>
          <p:cNvPr id="3" name="TextBox 2">
            <a:extLst>
              <a:ext uri="{FF2B5EF4-FFF2-40B4-BE49-F238E27FC236}">
                <a16:creationId xmlns:a16="http://schemas.microsoft.com/office/drawing/2014/main" id="{42FD336D-58A4-CD87-C90D-43847BFE1139}"/>
              </a:ext>
            </a:extLst>
          </p:cNvPr>
          <p:cNvSpPr txBox="1"/>
          <p:nvPr/>
        </p:nvSpPr>
        <p:spPr>
          <a:xfrm>
            <a:off x="2121556" y="2584478"/>
            <a:ext cx="2393484" cy="858884"/>
          </a:xfrm>
          <a:prstGeom prst="rect">
            <a:avLst/>
          </a:prstGeom>
          <a:noFill/>
        </p:spPr>
        <p:txBody>
          <a:bodyPr wrap="square" rtlCol="0">
            <a:spAutoFit/>
          </a:bodyPr>
          <a:lstStyle/>
          <a:p>
            <a:pPr defTabSz="850392">
              <a:spcAft>
                <a:spcPts val="600"/>
              </a:spcAft>
            </a:pPr>
            <a:r>
              <a:rPr lang="en-IN" sz="1674" kern="1200" dirty="0">
                <a:solidFill>
                  <a:schemeClr val="tx1"/>
                </a:solidFill>
                <a:latin typeface="Times New Roman" panose="02020603050405020304" pitchFamily="18" charset="0"/>
                <a:ea typeface="+mn-ea"/>
                <a:cs typeface="Times New Roman" panose="02020603050405020304" pitchFamily="18" charset="0"/>
              </a:rPr>
              <a:t>Identify the problems, forming a team and aim statement</a:t>
            </a:r>
            <a:endParaRPr lang="en-IN"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A13D881-318A-9B45-DBD7-DE48B3E32046}"/>
              </a:ext>
            </a:extLst>
          </p:cNvPr>
          <p:cNvSpPr txBox="1"/>
          <p:nvPr/>
        </p:nvSpPr>
        <p:spPr>
          <a:xfrm>
            <a:off x="6295319" y="2713310"/>
            <a:ext cx="2383594" cy="607602"/>
          </a:xfrm>
          <a:prstGeom prst="rect">
            <a:avLst/>
          </a:prstGeom>
          <a:noFill/>
        </p:spPr>
        <p:txBody>
          <a:bodyPr wrap="square" rtlCol="0">
            <a:spAutoFit/>
          </a:bodyPr>
          <a:lstStyle/>
          <a:p>
            <a:pPr defTabSz="850392">
              <a:spcAft>
                <a:spcPts val="600"/>
              </a:spcAft>
            </a:pPr>
            <a:r>
              <a:rPr lang="en-IN" sz="1674" kern="1200">
                <a:solidFill>
                  <a:schemeClr val="tx1"/>
                </a:solidFill>
                <a:latin typeface="Times New Roman" panose="02020603050405020304" pitchFamily="18" charset="0"/>
                <a:ea typeface="+mn-ea"/>
                <a:cs typeface="Times New Roman" panose="02020603050405020304" pitchFamily="18" charset="0"/>
              </a:rPr>
              <a:t>Analysis and measuring quality of care</a:t>
            </a:r>
            <a:endParaRPr lang="en-IN">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D843046-3D29-233A-97C0-9A203ED7A1C1}"/>
              </a:ext>
            </a:extLst>
          </p:cNvPr>
          <p:cNvSpPr txBox="1"/>
          <p:nvPr/>
        </p:nvSpPr>
        <p:spPr>
          <a:xfrm>
            <a:off x="6178121" y="5050288"/>
            <a:ext cx="2383594" cy="349968"/>
          </a:xfrm>
          <a:prstGeom prst="rect">
            <a:avLst/>
          </a:prstGeom>
          <a:noFill/>
        </p:spPr>
        <p:txBody>
          <a:bodyPr wrap="square" rtlCol="0">
            <a:spAutoFit/>
          </a:bodyPr>
          <a:lstStyle/>
          <a:p>
            <a:pPr defTabSz="850392">
              <a:spcAft>
                <a:spcPts val="600"/>
              </a:spcAft>
            </a:pPr>
            <a:r>
              <a:rPr lang="en-IN" sz="1674" kern="1200" dirty="0">
                <a:solidFill>
                  <a:schemeClr val="tx1"/>
                </a:solidFill>
                <a:latin typeface="Times New Roman" panose="02020603050405020304" pitchFamily="18" charset="0"/>
                <a:ea typeface="+mn-ea"/>
                <a:cs typeface="Times New Roman" panose="02020603050405020304" pitchFamily="18" charset="0"/>
              </a:rPr>
              <a:t>Sustaining improvement</a:t>
            </a:r>
            <a:endParaRPr lang="en-IN"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548272E-04C2-97F8-FB7F-B572A2F3F25B}"/>
              </a:ext>
            </a:extLst>
          </p:cNvPr>
          <p:cNvSpPr txBox="1"/>
          <p:nvPr/>
        </p:nvSpPr>
        <p:spPr>
          <a:xfrm>
            <a:off x="2141049" y="4921471"/>
            <a:ext cx="2017647" cy="607602"/>
          </a:xfrm>
          <a:prstGeom prst="rect">
            <a:avLst/>
          </a:prstGeom>
          <a:noFill/>
        </p:spPr>
        <p:txBody>
          <a:bodyPr wrap="square" rtlCol="0">
            <a:spAutoFit/>
          </a:bodyPr>
          <a:lstStyle/>
          <a:p>
            <a:pPr defTabSz="850392">
              <a:spcAft>
                <a:spcPts val="600"/>
              </a:spcAft>
            </a:pPr>
            <a:r>
              <a:rPr lang="en-IN" sz="1674" kern="1200" dirty="0">
                <a:solidFill>
                  <a:schemeClr val="tx1"/>
                </a:solidFill>
                <a:latin typeface="Times New Roman" panose="02020603050405020304" pitchFamily="18" charset="0"/>
                <a:ea typeface="+mn-ea"/>
                <a:cs typeface="Times New Roman" panose="02020603050405020304" pitchFamily="18" charset="0"/>
              </a:rPr>
              <a:t>Developing &amp; testing changes</a:t>
            </a:r>
            <a:endParaRPr lang="en-IN" dirty="0">
              <a:latin typeface="Times New Roman" panose="02020603050405020304" pitchFamily="18" charset="0"/>
              <a:cs typeface="Times New Roman" panose="02020603050405020304" pitchFamily="18" charset="0"/>
            </a:endParaRPr>
          </a:p>
        </p:txBody>
      </p:sp>
      <p:pic>
        <p:nvPicPr>
          <p:cNvPr id="11" name="Content Placeholder 6" descr="A picture containing font, graphics, typography, graphic design&#10;&#10;Description automatically generated">
            <a:extLst>
              <a:ext uri="{FF2B5EF4-FFF2-40B4-BE49-F238E27FC236}">
                <a16:creationId xmlns:a16="http://schemas.microsoft.com/office/drawing/2014/main" id="{7840D37C-8092-708F-22E6-689D2C471C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01" y="0"/>
            <a:ext cx="1371600" cy="7739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43995"/>
            <a:ext cx="3938487" cy="701675"/>
          </a:xfrm>
        </p:spPr>
        <p:txBody>
          <a:bodyPr>
            <a:normAutofit/>
          </a:bodyPr>
          <a:lstStyle/>
          <a:p>
            <a:r>
              <a:rPr lang="en-GB" sz="3600" dirty="0">
                <a:latin typeface="Times New Roman" pitchFamily="18" charset="0"/>
                <a:cs typeface="Times New Roman" pitchFamily="18" charset="0"/>
              </a:rPr>
              <a:t>Methodology</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95161" y="1189664"/>
            <a:ext cx="5898464" cy="5334000"/>
          </a:xfrm>
        </p:spPr>
        <p:txBody>
          <a:bodyPr>
            <a:normAutofit/>
          </a:bodyPr>
          <a:lstStyle/>
          <a:p>
            <a:pPr marL="180975" indent="-180975">
              <a:lnSpc>
                <a:spcPct val="150000"/>
              </a:lnSpc>
            </a:pPr>
            <a:r>
              <a:rPr lang="en-GB" sz="2000" b="1" dirty="0">
                <a:latin typeface="Times New Roman" pitchFamily="18" charset="0"/>
                <a:cs typeface="Times New Roman" pitchFamily="18" charset="0"/>
              </a:rPr>
              <a:t>Type of Sampling Technique</a:t>
            </a:r>
            <a:r>
              <a:rPr lang="en-GB" sz="2000" dirty="0">
                <a:latin typeface="Times New Roman" pitchFamily="18" charset="0"/>
                <a:cs typeface="Times New Roman" pitchFamily="18" charset="0"/>
              </a:rPr>
              <a:t>: Convenience sampling</a:t>
            </a:r>
          </a:p>
          <a:p>
            <a:pPr marL="180975" indent="-180975">
              <a:lnSpc>
                <a:spcPct val="150000"/>
              </a:lnSpc>
            </a:pPr>
            <a:r>
              <a:rPr lang="en-GB" sz="2000" b="1" dirty="0">
                <a:latin typeface="Times New Roman" pitchFamily="18" charset="0"/>
                <a:cs typeface="Times New Roman" pitchFamily="18" charset="0"/>
              </a:rPr>
              <a:t>Study Design</a:t>
            </a:r>
            <a:r>
              <a:rPr lang="en-GB" sz="2000" dirty="0">
                <a:latin typeface="Times New Roman" pitchFamily="18" charset="0"/>
                <a:cs typeface="Times New Roman" pitchFamily="18" charset="0"/>
              </a:rPr>
              <a:t>: </a:t>
            </a:r>
            <a:r>
              <a:rPr lang="en-GB" sz="2000">
                <a:latin typeface="Times New Roman" pitchFamily="18" charset="0"/>
                <a:cs typeface="Times New Roman" pitchFamily="18" charset="0"/>
              </a:rPr>
              <a:t>Quasi-experimental (</a:t>
            </a:r>
            <a:r>
              <a:rPr lang="en-GB" sz="2000" dirty="0">
                <a:latin typeface="Times New Roman" pitchFamily="18" charset="0"/>
                <a:cs typeface="Times New Roman" pitchFamily="18" charset="0"/>
              </a:rPr>
              <a:t>pre-post)</a:t>
            </a:r>
          </a:p>
          <a:p>
            <a:pPr marL="180975" indent="-180975">
              <a:lnSpc>
                <a:spcPct val="150000"/>
              </a:lnSpc>
            </a:pPr>
            <a:r>
              <a:rPr lang="en-GB" sz="2000" b="1" dirty="0">
                <a:latin typeface="Times New Roman" pitchFamily="18" charset="0"/>
                <a:cs typeface="Times New Roman" pitchFamily="18" charset="0"/>
              </a:rPr>
              <a:t>Study Duration</a:t>
            </a:r>
            <a:r>
              <a:rPr lang="en-GB" sz="2000" dirty="0">
                <a:latin typeface="Times New Roman" pitchFamily="18" charset="0"/>
                <a:cs typeface="Times New Roman" pitchFamily="18" charset="0"/>
              </a:rPr>
              <a:t>: 4 months</a:t>
            </a:r>
          </a:p>
          <a:p>
            <a:pPr marL="180975" indent="-180975">
              <a:lnSpc>
                <a:spcPct val="150000"/>
              </a:lnSpc>
            </a:pPr>
            <a:r>
              <a:rPr lang="en-GB" sz="2000" b="1" dirty="0">
                <a:latin typeface="Times New Roman" pitchFamily="18" charset="0"/>
                <a:cs typeface="Times New Roman" pitchFamily="18" charset="0"/>
              </a:rPr>
              <a:t>Study Population</a:t>
            </a:r>
            <a:r>
              <a:rPr lang="en-GB" sz="2000" dirty="0">
                <a:latin typeface="Times New Roman" pitchFamily="18" charset="0"/>
                <a:cs typeface="Times New Roman" pitchFamily="18" charset="0"/>
              </a:rPr>
              <a:t>: Patients admitted during the study</a:t>
            </a:r>
          </a:p>
          <a:p>
            <a:pPr marL="180975" indent="-180975">
              <a:lnSpc>
                <a:spcPct val="150000"/>
              </a:lnSpc>
            </a:pPr>
            <a:r>
              <a:rPr lang="en-GB" sz="2000" b="1" dirty="0">
                <a:latin typeface="Times New Roman" pitchFamily="18" charset="0"/>
                <a:cs typeface="Times New Roman" pitchFamily="18" charset="0"/>
              </a:rPr>
              <a:t>Inclusion Criteria</a:t>
            </a:r>
            <a:r>
              <a:rPr lang="en-GB" sz="2000" dirty="0">
                <a:latin typeface="Times New Roman" pitchFamily="18" charset="0"/>
                <a:cs typeface="Times New Roman" pitchFamily="18" charset="0"/>
              </a:rPr>
              <a:t>: All patients admitted in the hospital during the study period</a:t>
            </a:r>
          </a:p>
          <a:p>
            <a:pPr marL="180975" indent="-180975">
              <a:lnSpc>
                <a:spcPct val="150000"/>
              </a:lnSpc>
            </a:pPr>
            <a:r>
              <a:rPr lang="en-GB" sz="2000" b="1" dirty="0">
                <a:latin typeface="Times New Roman" pitchFamily="18" charset="0"/>
                <a:cs typeface="Times New Roman" pitchFamily="18" charset="0"/>
              </a:rPr>
              <a:t>Exclusion Criteria</a:t>
            </a:r>
            <a:r>
              <a:rPr lang="en-GB" sz="2000" dirty="0">
                <a:latin typeface="Times New Roman" pitchFamily="18" charset="0"/>
                <a:cs typeface="Times New Roman" pitchFamily="18" charset="0"/>
              </a:rPr>
              <a:t>: Prescription errors, ADR</a:t>
            </a:r>
          </a:p>
          <a:p>
            <a:pPr marL="180975" indent="-180975">
              <a:lnSpc>
                <a:spcPct val="150000"/>
              </a:lnSpc>
            </a:pPr>
            <a:r>
              <a:rPr lang="en-GB" sz="2000" b="1" dirty="0">
                <a:latin typeface="Times New Roman" pitchFamily="18" charset="0"/>
                <a:cs typeface="Times New Roman" pitchFamily="18" charset="0"/>
              </a:rPr>
              <a:t>Statistical Analysis</a:t>
            </a:r>
            <a:r>
              <a:rPr lang="en-GB" sz="2000" dirty="0">
                <a:latin typeface="Times New Roman" pitchFamily="18" charset="0"/>
                <a:cs typeface="Times New Roman" pitchFamily="18" charset="0"/>
              </a:rPr>
              <a:t>: Frequency comparison using MS-Excel 2019</a:t>
            </a:r>
            <a:endParaRPr lang="en-US" sz="2000" dirty="0">
              <a:latin typeface="Times New Roman" pitchFamily="18" charset="0"/>
              <a:cs typeface="Times New Roman" pitchFamily="18" charset="0"/>
            </a:endParaRPr>
          </a:p>
        </p:txBody>
      </p:sp>
      <p:pic>
        <p:nvPicPr>
          <p:cNvPr id="5" name="Picture 4" descr="Abstract blurred public library with bookshelves">
            <a:extLst>
              <a:ext uri="{FF2B5EF4-FFF2-40B4-BE49-F238E27FC236}">
                <a16:creationId xmlns:a16="http://schemas.microsoft.com/office/drawing/2014/main" id="{4E0FB4B1-A663-8C6B-F7A0-06016A84E36C}"/>
              </a:ext>
            </a:extLst>
          </p:cNvPr>
          <p:cNvPicPr>
            <a:picLocks noChangeAspect="1"/>
          </p:cNvPicPr>
          <p:nvPr/>
        </p:nvPicPr>
        <p:blipFill rotWithShape="1">
          <a:blip r:embed="rId2"/>
          <a:srcRect l="17066" r="39406" b="-1"/>
          <a:stretch/>
        </p:blipFill>
        <p:spPr>
          <a:xfrm>
            <a:off x="6096000" y="10"/>
            <a:ext cx="30480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Content Placeholder 6" descr="A picture containing font, graphics, typography, graphic design&#10;&#10;Description automatically generated">
            <a:extLst>
              <a:ext uri="{FF2B5EF4-FFF2-40B4-BE49-F238E27FC236}">
                <a16:creationId xmlns:a16="http://schemas.microsoft.com/office/drawing/2014/main" id="{23329BD5-82F4-E2E9-F369-27150BF62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371600" cy="7739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04800"/>
            <a:ext cx="4363576" cy="594536"/>
          </a:xfrm>
        </p:spPr>
        <p:txBody>
          <a:bodyPr anchor="b">
            <a:normAutofit fontScale="90000"/>
          </a:bodyPr>
          <a:lstStyle/>
          <a:p>
            <a:r>
              <a:rPr lang="en-GB" sz="3500" dirty="0">
                <a:latin typeface="Times New Roman" pitchFamily="18" charset="0"/>
                <a:cs typeface="Times New Roman" pitchFamily="18" charset="0"/>
              </a:rPr>
              <a:t>Study Setting</a:t>
            </a:r>
            <a:endParaRPr lang="en-US" sz="3500" dirty="0">
              <a:latin typeface="Times New Roman" pitchFamily="18" charset="0"/>
              <a:cs typeface="Times New Roman" pitchFamily="18" charset="0"/>
            </a:endParaRPr>
          </a:p>
        </p:txBody>
      </p:sp>
      <p:pic>
        <p:nvPicPr>
          <p:cNvPr id="5" name="Picture 4" descr="Desk with stethoscope and computer keyboard">
            <a:extLst>
              <a:ext uri="{FF2B5EF4-FFF2-40B4-BE49-F238E27FC236}">
                <a16:creationId xmlns:a16="http://schemas.microsoft.com/office/drawing/2014/main" id="{1D38888D-EAF0-E7A7-0C3C-3185CD2CBF94}"/>
              </a:ext>
            </a:extLst>
          </p:cNvPr>
          <p:cNvPicPr>
            <a:picLocks noChangeAspect="1"/>
          </p:cNvPicPr>
          <p:nvPr/>
        </p:nvPicPr>
        <p:blipFill rotWithShape="1">
          <a:blip r:embed="rId2"/>
          <a:srcRect l="62159" r="7207" b="-1"/>
          <a:stretch/>
        </p:blipFill>
        <p:spPr>
          <a:xfrm>
            <a:off x="6248399" y="-15230"/>
            <a:ext cx="2893313" cy="6857990"/>
          </a:xfrm>
          <a:prstGeom prst="rect">
            <a:avLst/>
          </a:prstGeom>
          <a:effectLst/>
        </p:spPr>
      </p:pic>
      <p:sp>
        <p:nvSpPr>
          <p:cNvPr id="3" name="Content Placeholder 2"/>
          <p:cNvSpPr>
            <a:spLocks noGrp="1"/>
          </p:cNvSpPr>
          <p:nvPr>
            <p:ph idx="1"/>
          </p:nvPr>
        </p:nvSpPr>
        <p:spPr>
          <a:xfrm>
            <a:off x="533399" y="1356448"/>
            <a:ext cx="5321281" cy="5029200"/>
          </a:xfrm>
        </p:spPr>
        <p:txBody>
          <a:bodyPr>
            <a:noAutofit/>
          </a:bodyPr>
          <a:lstStyle/>
          <a:p>
            <a:pPr>
              <a:lnSpc>
                <a:spcPct val="150000"/>
              </a:lnSpc>
            </a:pPr>
            <a:r>
              <a:rPr lang="en-GB" sz="2200" b="1" dirty="0">
                <a:latin typeface="Times New Roman" pitchFamily="18" charset="0"/>
                <a:cs typeface="Times New Roman" pitchFamily="18" charset="0"/>
              </a:rPr>
              <a:t>200-bedded</a:t>
            </a:r>
            <a:r>
              <a:rPr lang="en-GB" sz="2200" dirty="0">
                <a:latin typeface="Times New Roman" pitchFamily="18" charset="0"/>
                <a:cs typeface="Times New Roman" pitchFamily="18" charset="0"/>
              </a:rPr>
              <a:t> hospital in Delhi-NCR</a:t>
            </a:r>
          </a:p>
          <a:p>
            <a:pPr>
              <a:lnSpc>
                <a:spcPct val="150000"/>
              </a:lnSpc>
            </a:pPr>
            <a:r>
              <a:rPr lang="en-GB" sz="2200" dirty="0">
                <a:latin typeface="Times New Roman" pitchFamily="18" charset="0"/>
                <a:cs typeface="Times New Roman" pitchFamily="18" charset="0"/>
              </a:rPr>
              <a:t>Average monthly admission: 348 patients</a:t>
            </a:r>
          </a:p>
          <a:p>
            <a:pPr>
              <a:lnSpc>
                <a:spcPct val="150000"/>
              </a:lnSpc>
            </a:pPr>
            <a:r>
              <a:rPr lang="en-GB" sz="2200" dirty="0">
                <a:latin typeface="Times New Roman" pitchFamily="18" charset="0"/>
                <a:cs typeface="Times New Roman" pitchFamily="18" charset="0"/>
              </a:rPr>
              <a:t>Number of consultants: 55</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(In-house: 40, on-call: 15)</a:t>
            </a:r>
          </a:p>
          <a:p>
            <a:pPr>
              <a:lnSpc>
                <a:spcPct val="150000"/>
              </a:lnSpc>
            </a:pPr>
            <a:r>
              <a:rPr lang="en-GB" sz="2200" dirty="0">
                <a:latin typeface="Times New Roman" pitchFamily="18" charset="0"/>
                <a:cs typeface="Times New Roman" pitchFamily="18" charset="0"/>
              </a:rPr>
              <a:t>No. of nursing Staff: 145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(Excluding OT staff, technicians)</a:t>
            </a:r>
            <a:endParaRPr lang="en-US" sz="2200" dirty="0">
              <a:latin typeface="Times New Roman" pitchFamily="18" charset="0"/>
              <a:cs typeface="Times New Roman" pitchFamily="18" charset="0"/>
            </a:endParaRPr>
          </a:p>
        </p:txBody>
      </p:sp>
      <p:pic>
        <p:nvPicPr>
          <p:cNvPr id="4" name="Content Placeholder 6" descr="A picture containing font, graphics, typography, graphic design&#10;&#10;Description automatically generated">
            <a:extLst>
              <a:ext uri="{FF2B5EF4-FFF2-40B4-BE49-F238E27FC236}">
                <a16:creationId xmlns:a16="http://schemas.microsoft.com/office/drawing/2014/main" id="{3E259042-DD74-CDE3-E913-8462DED38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683" y="-15230"/>
            <a:ext cx="1371600" cy="7739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light-purple-pink-blue-green">
      <a:dk1>
        <a:srgbClr val="000000"/>
      </a:dk1>
      <a:lt1>
        <a:srgbClr val="FFFFFF"/>
      </a:lt1>
      <a:dk2>
        <a:srgbClr val="1F497D"/>
      </a:dk2>
      <a:lt2>
        <a:srgbClr val="F2F6FA"/>
      </a:lt2>
      <a:accent1>
        <a:srgbClr val="6F53FE"/>
      </a:accent1>
      <a:accent2>
        <a:srgbClr val="F79699"/>
      </a:accent2>
      <a:accent3>
        <a:srgbClr val="2FE8BD"/>
      </a:accent3>
      <a:accent4>
        <a:srgbClr val="99C9FF"/>
      </a:accent4>
      <a:accent5>
        <a:srgbClr val="61BCB3"/>
      </a:accent5>
      <a:accent6>
        <a:srgbClr val="98C62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0</TotalTime>
  <Words>1172</Words>
  <Application>Microsoft Office PowerPoint</Application>
  <PresentationFormat>On-screen Show (4:3)</PresentationFormat>
  <Paragraphs>140</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Segoe UI</vt:lpstr>
      <vt:lpstr>Times New Roman</vt:lpstr>
      <vt:lpstr>Office Theme</vt:lpstr>
      <vt:lpstr>1_Office Theme</vt:lpstr>
      <vt:lpstr>Major medication errors in a multi-specialty hospital in Delhi NCR: Feasible ways to reduce it and improve quality of care</vt:lpstr>
      <vt:lpstr>Mentor Approval</vt:lpstr>
      <vt:lpstr>Medication error</vt:lpstr>
      <vt:lpstr>Types of Medication Error</vt:lpstr>
      <vt:lpstr> Background</vt:lpstr>
      <vt:lpstr>Objective</vt:lpstr>
      <vt:lpstr>POCQI MODEL</vt:lpstr>
      <vt:lpstr>Methodology</vt:lpstr>
      <vt:lpstr>Study Setting</vt:lpstr>
      <vt:lpstr>PowerPoint Presentation</vt:lpstr>
      <vt:lpstr>Results</vt:lpstr>
      <vt:lpstr>Baseline Assessment</vt:lpstr>
      <vt:lpstr>Outcome of baseline assessment</vt:lpstr>
      <vt:lpstr>Developing And Testing Changes</vt:lpstr>
      <vt:lpstr>Suggestions</vt:lpstr>
      <vt:lpstr>PDCA CYCLE 1</vt:lpstr>
      <vt:lpstr>PowerPoint Presentation</vt:lpstr>
      <vt:lpstr>PDCA CYCLE 2</vt:lpstr>
      <vt:lpstr>PowerPoint Presentation</vt:lpstr>
      <vt:lpstr>Results in a nutshell</vt:lpstr>
      <vt:lpstr>PowerPoint Presentation</vt:lpstr>
      <vt:lpstr>Discussion</vt:lpstr>
      <vt:lpstr>Discussion</vt:lpstr>
      <vt:lpstr>Limitation</vt:lpstr>
      <vt:lpstr>Recommendations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majors sources of medication error and possible solution for improving quality and reducing medication error in multi speciality Hospital Delhi-NCR</dc:title>
  <dc:creator>felix</dc:creator>
  <cp:lastModifiedBy>SHALLY SHARMA</cp:lastModifiedBy>
  <cp:revision>68</cp:revision>
  <dcterms:created xsi:type="dcterms:W3CDTF">2023-06-05T09:44:19Z</dcterms:created>
  <dcterms:modified xsi:type="dcterms:W3CDTF">2023-06-14T17:22:49Z</dcterms:modified>
</cp:coreProperties>
</file>