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4" r:id="rId4"/>
    <p:sldId id="258" r:id="rId5"/>
    <p:sldId id="259" r:id="rId6"/>
    <p:sldId id="260" r:id="rId7"/>
    <p:sldId id="261" r:id="rId8"/>
    <p:sldId id="278" r:id="rId9"/>
    <p:sldId id="281" r:id="rId10"/>
    <p:sldId id="279" r:id="rId11"/>
    <p:sldId id="263" r:id="rId12"/>
    <p:sldId id="283" r:id="rId13"/>
    <p:sldId id="264" r:id="rId14"/>
    <p:sldId id="265" r:id="rId15"/>
    <p:sldId id="269" r:id="rId16"/>
    <p:sldId id="266" r:id="rId17"/>
    <p:sldId id="267" r:id="rId18"/>
    <p:sldId id="284" r:id="rId19"/>
    <p:sldId id="270"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IIHMR\Dissertation\Dissertation%20Table.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Caste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Caste</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27-4800-A463-4DAFCF99070F}"/>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5927-4800-A463-4DAFCF9907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Marginalized</c:v>
                </c:pt>
                <c:pt idx="1">
                  <c:v>Non-Marginalized</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4-5927-4800-A463-4DAFCF99070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62780731291348"/>
          <c:y val="5.1697271711165692E-2"/>
          <c:w val="0.88485153648647807"/>
          <c:h val="0.6904917411052095"/>
        </c:manualLayout>
      </c:layout>
      <c:barChart>
        <c:barDir val="col"/>
        <c:grouping val="clustered"/>
        <c:varyColors val="0"/>
        <c:ser>
          <c:idx val="0"/>
          <c:order val="0"/>
          <c:tx>
            <c:strRef>
              <c:f>Sheet1!$B$1</c:f>
              <c:strCache>
                <c:ptCount val="1"/>
                <c:pt idx="0">
                  <c:v>&lt; -2 SD</c:v>
                </c:pt>
              </c:strCache>
            </c:strRef>
          </c:tx>
          <c:spPr>
            <a:gradFill rotWithShape="1">
              <a:gsLst>
                <a:gs pos="0">
                  <a:schemeClr val="accent1">
                    <a:tint val="60000"/>
                    <a:satMod val="105000"/>
                    <a:lumMod val="105000"/>
                  </a:schemeClr>
                </a:gs>
                <a:gs pos="100000">
                  <a:schemeClr val="accent1">
                    <a:tint val="65000"/>
                    <a:satMod val="100000"/>
                    <a:lumMod val="100000"/>
                  </a:schemeClr>
                </a:gs>
                <a:gs pos="100000">
                  <a:schemeClr val="accent1">
                    <a:tint val="70000"/>
                    <a:satMod val="100000"/>
                    <a:lumMod val="100000"/>
                  </a:schemeClr>
                </a:gs>
              </a:gsLst>
              <a:lin ang="5400000" scaled="0"/>
            </a:gradFill>
            <a:ln w="9525" cap="flat" cmpd="sng" algn="ctr">
              <a:solidFill>
                <a:schemeClr val="accent1">
                  <a:shade val="95000"/>
                </a:schemeClr>
              </a:solidFill>
              <a:round/>
            </a:ln>
            <a:effectLst/>
          </c:spPr>
          <c:invertIfNegative val="0"/>
          <c:dLbls>
            <c:dLbl>
              <c:idx val="0"/>
              <c:layout>
                <c:manualLayout>
                  <c:x val="-1.7507089682066057E-3"/>
                  <c:y val="-2.90163059317900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DB-48B3-AE57-B1B0B73D5B01}"/>
                </c:ext>
              </c:extLst>
            </c:dLbl>
            <c:dLbl>
              <c:idx val="1"/>
              <c:layout>
                <c:manualLayout>
                  <c:x val="1.7507089682065736E-3"/>
                  <c:y val="1.42942203323334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DB-48B3-AE57-B1B0B73D5B01}"/>
                </c:ext>
              </c:extLst>
            </c:dLbl>
            <c:dLbl>
              <c:idx val="2"/>
              <c:layout>
                <c:manualLayout>
                  <c:x val="1.7507089682065736E-3"/>
                  <c:y val="-2.9016305931790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DB-48B3-AE57-B1B0B73D5B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Underweight</c:v>
                </c:pt>
                <c:pt idx="1">
                  <c:v>Stunting</c:v>
                </c:pt>
                <c:pt idx="2">
                  <c:v>Wasting</c:v>
                </c:pt>
              </c:strCache>
            </c:strRef>
          </c:cat>
          <c:val>
            <c:numRef>
              <c:f>Sheet1!$B$2:$B$4</c:f>
              <c:numCache>
                <c:formatCode>0%</c:formatCode>
                <c:ptCount val="3"/>
                <c:pt idx="0">
                  <c:v>0.33900000000000002</c:v>
                </c:pt>
                <c:pt idx="1">
                  <c:v>0.36299999999999999</c:v>
                </c:pt>
                <c:pt idx="2">
                  <c:v>0.27200000000000002</c:v>
                </c:pt>
              </c:numCache>
            </c:numRef>
          </c:val>
          <c:extLst>
            <c:ext xmlns:c16="http://schemas.microsoft.com/office/drawing/2014/chart" uri="{C3380CC4-5D6E-409C-BE32-E72D297353CC}">
              <c16:uniqueId val="{00000000-CFCD-468B-8EE9-C08A4CC9E99B}"/>
            </c:ext>
          </c:extLst>
        </c:ser>
        <c:ser>
          <c:idx val="1"/>
          <c:order val="1"/>
          <c:tx>
            <c:strRef>
              <c:f>Sheet1!$C$1</c:f>
              <c:strCache>
                <c:ptCount val="1"/>
                <c:pt idx="0">
                  <c:v>Normal</c:v>
                </c:pt>
              </c:strCache>
            </c:strRef>
          </c:tx>
          <c:spPr>
            <a:gradFill rotWithShape="1">
              <a:gsLst>
                <a:gs pos="0">
                  <a:schemeClr val="accent2">
                    <a:tint val="60000"/>
                    <a:satMod val="105000"/>
                    <a:lumMod val="105000"/>
                  </a:schemeClr>
                </a:gs>
                <a:gs pos="100000">
                  <a:schemeClr val="accent2">
                    <a:tint val="65000"/>
                    <a:satMod val="100000"/>
                    <a:lumMod val="100000"/>
                  </a:schemeClr>
                </a:gs>
                <a:gs pos="100000">
                  <a:schemeClr val="accent2">
                    <a:tint val="70000"/>
                    <a:satMod val="100000"/>
                    <a:lumMod val="100000"/>
                  </a:schemeClr>
                </a:gs>
              </a:gsLst>
              <a:lin ang="5400000" scaled="0"/>
            </a:gradFill>
            <a:ln w="9525" cap="flat" cmpd="sng" algn="ctr">
              <a:solidFill>
                <a:schemeClr val="accent2">
                  <a:shade val="95000"/>
                </a:schemeClr>
              </a:solidFill>
              <a:round/>
            </a:ln>
            <a:effectLst/>
          </c:spPr>
          <c:invertIfNegative val="0"/>
          <c:dLbls>
            <c:dLbl>
              <c:idx val="0"/>
              <c:layout>
                <c:manualLayout>
                  <c:x val="-3.2095960308514848E-17"/>
                  <c:y val="1.42942203323335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DB-48B3-AE57-B1B0B73D5B01}"/>
                </c:ext>
              </c:extLst>
            </c:dLbl>
            <c:dLbl>
              <c:idx val="1"/>
              <c:layout>
                <c:manualLayout>
                  <c:x val="1.7507089682065736E-3"/>
                  <c:y val="-7.20059332455713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DB-48B3-AE57-B1B0B73D5B01}"/>
                </c:ext>
              </c:extLst>
            </c:dLbl>
            <c:dLbl>
              <c:idx val="2"/>
              <c:layout>
                <c:manualLayout>
                  <c:x val="7.0028358728262945E-3"/>
                  <c:y val="1.85931830637116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DB-48B3-AE57-B1B0B73D5B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Underweight</c:v>
                </c:pt>
                <c:pt idx="1">
                  <c:v>Stunting</c:v>
                </c:pt>
                <c:pt idx="2">
                  <c:v>Wasting</c:v>
                </c:pt>
              </c:strCache>
            </c:strRef>
          </c:cat>
          <c:val>
            <c:numRef>
              <c:f>Sheet1!$C$2:$C$4</c:f>
              <c:numCache>
                <c:formatCode>0%</c:formatCode>
                <c:ptCount val="3"/>
                <c:pt idx="0">
                  <c:v>0.66100000000000003</c:v>
                </c:pt>
                <c:pt idx="1">
                  <c:v>0.63700000000000001</c:v>
                </c:pt>
                <c:pt idx="2">
                  <c:v>0.72799999999999998</c:v>
                </c:pt>
              </c:numCache>
            </c:numRef>
          </c:val>
          <c:extLst>
            <c:ext xmlns:c16="http://schemas.microsoft.com/office/drawing/2014/chart" uri="{C3380CC4-5D6E-409C-BE32-E72D297353CC}">
              <c16:uniqueId val="{00000001-CFCD-468B-8EE9-C08A4CC9E99B}"/>
            </c:ext>
          </c:extLst>
        </c:ser>
        <c:dLbls>
          <c:dLblPos val="inEnd"/>
          <c:showLegendKey val="0"/>
          <c:showVal val="1"/>
          <c:showCatName val="0"/>
          <c:showSerName val="0"/>
          <c:showPercent val="0"/>
          <c:showBubbleSize val="0"/>
        </c:dLbls>
        <c:gapWidth val="100"/>
        <c:overlap val="-24"/>
        <c:axId val="355900880"/>
        <c:axId val="519912464"/>
      </c:barChart>
      <c:catAx>
        <c:axId val="35590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19912464"/>
        <c:crosses val="autoZero"/>
        <c:auto val="1"/>
        <c:lblAlgn val="ctr"/>
        <c:lblOffset val="100"/>
        <c:noMultiLvlLbl val="0"/>
      </c:catAx>
      <c:valAx>
        <c:axId val="51991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5590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Severe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Anaemia status in lactating mothers</c:v>
                </c:pt>
                <c:pt idx="1">
                  <c:v>Anaemia status in pregnant mothers</c:v>
                </c:pt>
              </c:strCache>
            </c:strRef>
          </c:cat>
          <c:val>
            <c:numRef>
              <c:f>Sheet1!$B$2:$B$3</c:f>
              <c:numCache>
                <c:formatCode>0%</c:formatCode>
                <c:ptCount val="2"/>
                <c:pt idx="0">
                  <c:v>2.3E-2</c:v>
                </c:pt>
                <c:pt idx="1">
                  <c:v>8.0000000000000002E-3</c:v>
                </c:pt>
              </c:numCache>
            </c:numRef>
          </c:val>
          <c:extLst>
            <c:ext xmlns:c16="http://schemas.microsoft.com/office/drawing/2014/chart" uri="{C3380CC4-5D6E-409C-BE32-E72D297353CC}">
              <c16:uniqueId val="{00000000-2234-4E01-839F-91B8DA72ACE0}"/>
            </c:ext>
          </c:extLst>
        </c:ser>
        <c:ser>
          <c:idx val="1"/>
          <c:order val="1"/>
          <c:tx>
            <c:strRef>
              <c:f>Sheet1!$C$1</c:f>
              <c:strCache>
                <c:ptCount val="1"/>
                <c:pt idx="0">
                  <c:v>Moderate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Anaemia status in lactating mothers</c:v>
                </c:pt>
                <c:pt idx="1">
                  <c:v>Anaemia status in pregnant mothers</c:v>
                </c:pt>
              </c:strCache>
            </c:strRef>
          </c:cat>
          <c:val>
            <c:numRef>
              <c:f>Sheet1!$C$2:$C$3</c:f>
              <c:numCache>
                <c:formatCode>0%</c:formatCode>
                <c:ptCount val="2"/>
                <c:pt idx="0">
                  <c:v>0.46300000000000002</c:v>
                </c:pt>
                <c:pt idx="1">
                  <c:v>0.35899999999999999</c:v>
                </c:pt>
              </c:numCache>
            </c:numRef>
          </c:val>
          <c:extLst>
            <c:ext xmlns:c16="http://schemas.microsoft.com/office/drawing/2014/chart" uri="{C3380CC4-5D6E-409C-BE32-E72D297353CC}">
              <c16:uniqueId val="{00000001-2234-4E01-839F-91B8DA72ACE0}"/>
            </c:ext>
          </c:extLst>
        </c:ser>
        <c:ser>
          <c:idx val="2"/>
          <c:order val="2"/>
          <c:tx>
            <c:strRef>
              <c:f>Sheet1!$D$1</c:f>
              <c:strCache>
                <c:ptCount val="1"/>
                <c:pt idx="0">
                  <c:v>Mild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Anaemia status in lactating mothers</c:v>
                </c:pt>
                <c:pt idx="1">
                  <c:v>Anaemia status in pregnant mothers</c:v>
                </c:pt>
              </c:strCache>
            </c:strRef>
          </c:cat>
          <c:val>
            <c:numRef>
              <c:f>Sheet1!$D$2:$D$3</c:f>
              <c:numCache>
                <c:formatCode>0%</c:formatCode>
                <c:ptCount val="2"/>
                <c:pt idx="0">
                  <c:v>0.26200000000000001</c:v>
                </c:pt>
                <c:pt idx="1">
                  <c:v>0.374</c:v>
                </c:pt>
              </c:numCache>
            </c:numRef>
          </c:val>
          <c:extLst>
            <c:ext xmlns:c16="http://schemas.microsoft.com/office/drawing/2014/chart" uri="{C3380CC4-5D6E-409C-BE32-E72D297353CC}">
              <c16:uniqueId val="{00000002-2234-4E01-839F-91B8DA72ACE0}"/>
            </c:ext>
          </c:extLst>
        </c:ser>
        <c:ser>
          <c:idx val="3"/>
          <c:order val="3"/>
          <c:tx>
            <c:strRef>
              <c:f>Sheet1!$E$1</c:f>
              <c:strCache>
                <c:ptCount val="1"/>
                <c:pt idx="0">
                  <c:v>Normal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Anaemia status in lactating mothers</c:v>
                </c:pt>
                <c:pt idx="1">
                  <c:v>Anaemia status in pregnant mothers</c:v>
                </c:pt>
              </c:strCache>
            </c:strRef>
          </c:cat>
          <c:val>
            <c:numRef>
              <c:f>Sheet1!$E$2:$E$3</c:f>
              <c:numCache>
                <c:formatCode>0%</c:formatCode>
                <c:ptCount val="2"/>
                <c:pt idx="0">
                  <c:v>0.252</c:v>
                </c:pt>
                <c:pt idx="1">
                  <c:v>0.26</c:v>
                </c:pt>
              </c:numCache>
            </c:numRef>
          </c:val>
          <c:extLst>
            <c:ext xmlns:c16="http://schemas.microsoft.com/office/drawing/2014/chart" uri="{C3380CC4-5D6E-409C-BE32-E72D297353CC}">
              <c16:uniqueId val="{00000003-2234-4E01-839F-91B8DA72ACE0}"/>
            </c:ext>
          </c:extLst>
        </c:ser>
        <c:dLbls>
          <c:dLblPos val="outEnd"/>
          <c:showLegendKey val="0"/>
          <c:showVal val="1"/>
          <c:showCatName val="0"/>
          <c:showSerName val="0"/>
          <c:showPercent val="0"/>
          <c:showBubbleSize val="0"/>
        </c:dLbls>
        <c:gapWidth val="219"/>
        <c:overlap val="-27"/>
        <c:axId val="541771168"/>
        <c:axId val="519915344"/>
      </c:barChart>
      <c:catAx>
        <c:axId val="54177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915344"/>
        <c:crosses val="autoZero"/>
        <c:auto val="1"/>
        <c:lblAlgn val="ctr"/>
        <c:lblOffset val="100"/>
        <c:noMultiLvlLbl val="0"/>
      </c:catAx>
      <c:valAx>
        <c:axId val="51991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77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latin typeface="Georgia" panose="02040502050405020303" pitchFamily="18" charset="0"/>
              </a:rPr>
              <a:t>SAM category through MUAC </a:t>
            </a:r>
            <a:endParaRPr lang="en-US" sz="1100" dirty="0">
              <a:solidFill>
                <a:schemeClr val="tx1"/>
              </a:solidFill>
              <a:effectLst/>
              <a:latin typeface="Georgia" panose="02040502050405020303" pitchFamily="18" charset="0"/>
            </a:endParaRPr>
          </a:p>
        </c:rich>
      </c:tx>
      <c:layout>
        <c:manualLayout>
          <c:xMode val="edge"/>
          <c:yMode val="edge"/>
          <c:x val="0.1416431534079963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56999125109359"/>
          <c:y val="0.16412037037037036"/>
          <c:w val="0.68629111986001745"/>
          <c:h val="0.60119313210848646"/>
        </c:manualLayout>
      </c:layout>
      <c:barChart>
        <c:barDir val="bar"/>
        <c:grouping val="percentStacked"/>
        <c:varyColors val="0"/>
        <c:ser>
          <c:idx val="0"/>
          <c:order val="0"/>
          <c:tx>
            <c:strRef>
              <c:f>Sheet2!$L$3</c:f>
              <c:strCache>
                <c:ptCount val="1"/>
                <c:pt idx="0">
                  <c:v>Male</c:v>
                </c:pt>
              </c:strCache>
            </c:strRef>
          </c:tx>
          <c:spPr>
            <a:solidFill>
              <a:schemeClr val="accent1"/>
            </a:solidFill>
            <a:ln>
              <a:noFill/>
            </a:ln>
            <a:effectLst/>
          </c:spPr>
          <c:invertIfNegative val="0"/>
          <c:cat>
            <c:strRef>
              <c:f>Sheet2!$M$2:$O$2</c:f>
              <c:strCache>
                <c:ptCount val="3"/>
                <c:pt idx="0">
                  <c:v>SAM &lt;11.5</c:v>
                </c:pt>
                <c:pt idx="1">
                  <c:v>MAM &gt;=11.5 &lt;12.5</c:v>
                </c:pt>
                <c:pt idx="2">
                  <c:v>Normal &gt;=12.5</c:v>
                </c:pt>
              </c:strCache>
            </c:strRef>
          </c:cat>
          <c:val>
            <c:numRef>
              <c:f>Sheet2!$M$3:$O$3</c:f>
              <c:numCache>
                <c:formatCode>0</c:formatCode>
                <c:ptCount val="3"/>
                <c:pt idx="0">
                  <c:v>0.63</c:v>
                </c:pt>
                <c:pt idx="1">
                  <c:v>3.61</c:v>
                </c:pt>
                <c:pt idx="2">
                  <c:v>95.77</c:v>
                </c:pt>
              </c:numCache>
            </c:numRef>
          </c:val>
          <c:extLst>
            <c:ext xmlns:c16="http://schemas.microsoft.com/office/drawing/2014/chart" uri="{C3380CC4-5D6E-409C-BE32-E72D297353CC}">
              <c16:uniqueId val="{00000000-7865-4097-ADAB-39EFCCA67A1A}"/>
            </c:ext>
          </c:extLst>
        </c:ser>
        <c:ser>
          <c:idx val="1"/>
          <c:order val="1"/>
          <c:tx>
            <c:strRef>
              <c:f>Sheet2!$L$4</c:f>
              <c:strCache>
                <c:ptCount val="1"/>
                <c:pt idx="0">
                  <c:v>Female</c:v>
                </c:pt>
              </c:strCache>
            </c:strRef>
          </c:tx>
          <c:spPr>
            <a:solidFill>
              <a:schemeClr val="accent2"/>
            </a:solidFill>
            <a:ln>
              <a:noFill/>
            </a:ln>
            <a:effectLst/>
          </c:spPr>
          <c:invertIfNegative val="0"/>
          <c:cat>
            <c:strRef>
              <c:f>Sheet2!$M$2:$O$2</c:f>
              <c:strCache>
                <c:ptCount val="3"/>
                <c:pt idx="0">
                  <c:v>SAM &lt;11.5</c:v>
                </c:pt>
                <c:pt idx="1">
                  <c:v>MAM &gt;=11.5 &lt;12.5</c:v>
                </c:pt>
                <c:pt idx="2">
                  <c:v>Normal &gt;=12.5</c:v>
                </c:pt>
              </c:strCache>
            </c:strRef>
          </c:cat>
          <c:val>
            <c:numRef>
              <c:f>Sheet2!$M$4:$O$4</c:f>
              <c:numCache>
                <c:formatCode>0</c:formatCode>
                <c:ptCount val="3"/>
                <c:pt idx="0">
                  <c:v>0.54</c:v>
                </c:pt>
                <c:pt idx="1">
                  <c:v>6.83</c:v>
                </c:pt>
                <c:pt idx="2">
                  <c:v>92.63</c:v>
                </c:pt>
              </c:numCache>
            </c:numRef>
          </c:val>
          <c:extLst>
            <c:ext xmlns:c16="http://schemas.microsoft.com/office/drawing/2014/chart" uri="{C3380CC4-5D6E-409C-BE32-E72D297353CC}">
              <c16:uniqueId val="{00000001-7865-4097-ADAB-39EFCCA67A1A}"/>
            </c:ext>
          </c:extLst>
        </c:ser>
        <c:dLbls>
          <c:showLegendKey val="0"/>
          <c:showVal val="0"/>
          <c:showCatName val="0"/>
          <c:showSerName val="0"/>
          <c:showPercent val="0"/>
          <c:showBubbleSize val="0"/>
        </c:dLbls>
        <c:gapWidth val="150"/>
        <c:overlap val="100"/>
        <c:axId val="1126014176"/>
        <c:axId val="1131467488"/>
      </c:barChart>
      <c:catAx>
        <c:axId val="1126014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467488"/>
        <c:crosses val="autoZero"/>
        <c:auto val="1"/>
        <c:lblAlgn val="ctr"/>
        <c:lblOffset val="100"/>
        <c:noMultiLvlLbl val="0"/>
      </c:catAx>
      <c:valAx>
        <c:axId val="1131467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2601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Georgia" panose="02040502050405020303" pitchFamily="18" charset="0"/>
              </a:rPr>
              <a:t>Anaemia status in pregnant women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Sheet2!$R$24</c:f>
              <c:strCache>
                <c:ptCount val="1"/>
                <c:pt idx="0">
                  <c:v>Lower wi</c:v>
                </c:pt>
              </c:strCache>
            </c:strRef>
          </c:tx>
          <c:spPr>
            <a:solidFill>
              <a:schemeClr val="accent1"/>
            </a:solidFill>
            <a:ln>
              <a:noFill/>
            </a:ln>
            <a:effectLst/>
          </c:spPr>
          <c:invertIfNegative val="0"/>
          <c:cat>
            <c:strRef>
              <c:f>Sheet2!$S$23:$V$23</c:f>
              <c:strCache>
                <c:ptCount val="4"/>
                <c:pt idx="0">
                  <c:v>Hb &lt;7:Severe</c:v>
                </c:pt>
                <c:pt idx="1">
                  <c:v>Hb &gt;=7 &amp; &lt;10: Modrate</c:v>
                </c:pt>
                <c:pt idx="2">
                  <c:v>Hb &gt;=10 &amp; &lt;11: Mild</c:v>
                </c:pt>
                <c:pt idx="3">
                  <c:v>Hb &gt;=11: Normal</c:v>
                </c:pt>
              </c:strCache>
            </c:strRef>
          </c:cat>
          <c:val>
            <c:numRef>
              <c:f>Sheet2!$S$24:$V$24</c:f>
              <c:numCache>
                <c:formatCode>0.00</c:formatCode>
                <c:ptCount val="4"/>
                <c:pt idx="0">
                  <c:v>1.96</c:v>
                </c:pt>
                <c:pt idx="1">
                  <c:v>23.53</c:v>
                </c:pt>
                <c:pt idx="2">
                  <c:v>54.9</c:v>
                </c:pt>
                <c:pt idx="3">
                  <c:v>19.61</c:v>
                </c:pt>
              </c:numCache>
            </c:numRef>
          </c:val>
          <c:extLst>
            <c:ext xmlns:c16="http://schemas.microsoft.com/office/drawing/2014/chart" uri="{C3380CC4-5D6E-409C-BE32-E72D297353CC}">
              <c16:uniqueId val="{00000000-7142-4B2B-A2E0-FB126CE58CD8}"/>
            </c:ext>
          </c:extLst>
        </c:ser>
        <c:ser>
          <c:idx val="1"/>
          <c:order val="1"/>
          <c:tx>
            <c:strRef>
              <c:f>Sheet2!$R$25</c:f>
              <c:strCache>
                <c:ptCount val="1"/>
                <c:pt idx="0">
                  <c:v>Middle wi</c:v>
                </c:pt>
              </c:strCache>
            </c:strRef>
          </c:tx>
          <c:spPr>
            <a:solidFill>
              <a:schemeClr val="accent2"/>
            </a:solidFill>
            <a:ln>
              <a:noFill/>
            </a:ln>
            <a:effectLst/>
          </c:spPr>
          <c:invertIfNegative val="0"/>
          <c:cat>
            <c:strRef>
              <c:f>Sheet2!$S$23:$V$23</c:f>
              <c:strCache>
                <c:ptCount val="4"/>
                <c:pt idx="0">
                  <c:v>Hb &lt;7:Severe</c:v>
                </c:pt>
                <c:pt idx="1">
                  <c:v>Hb &gt;=7 &amp; &lt;10: Modrate</c:v>
                </c:pt>
                <c:pt idx="2">
                  <c:v>Hb &gt;=10 &amp; &lt;11: Mild</c:v>
                </c:pt>
                <c:pt idx="3">
                  <c:v>Hb &gt;=11: Normal</c:v>
                </c:pt>
              </c:strCache>
            </c:strRef>
          </c:cat>
          <c:val>
            <c:numRef>
              <c:f>Sheet2!$S$25:$V$25</c:f>
              <c:numCache>
                <c:formatCode>0.00</c:formatCode>
                <c:ptCount val="4"/>
                <c:pt idx="0">
                  <c:v>0</c:v>
                </c:pt>
                <c:pt idx="1">
                  <c:v>34.880000000000003</c:v>
                </c:pt>
                <c:pt idx="2">
                  <c:v>34.880000000000003</c:v>
                </c:pt>
                <c:pt idx="3">
                  <c:v>30.23</c:v>
                </c:pt>
              </c:numCache>
            </c:numRef>
          </c:val>
          <c:extLst>
            <c:ext xmlns:c16="http://schemas.microsoft.com/office/drawing/2014/chart" uri="{C3380CC4-5D6E-409C-BE32-E72D297353CC}">
              <c16:uniqueId val="{00000001-7142-4B2B-A2E0-FB126CE58CD8}"/>
            </c:ext>
          </c:extLst>
        </c:ser>
        <c:ser>
          <c:idx val="2"/>
          <c:order val="2"/>
          <c:tx>
            <c:strRef>
              <c:f>Sheet2!$R$26</c:f>
              <c:strCache>
                <c:ptCount val="1"/>
                <c:pt idx="0">
                  <c:v>Upper wi</c:v>
                </c:pt>
              </c:strCache>
            </c:strRef>
          </c:tx>
          <c:spPr>
            <a:solidFill>
              <a:schemeClr val="accent3"/>
            </a:solidFill>
            <a:ln>
              <a:noFill/>
            </a:ln>
            <a:effectLst/>
          </c:spPr>
          <c:invertIfNegative val="0"/>
          <c:cat>
            <c:strRef>
              <c:f>Sheet2!$S$23:$V$23</c:f>
              <c:strCache>
                <c:ptCount val="4"/>
                <c:pt idx="0">
                  <c:v>Hb &lt;7:Severe</c:v>
                </c:pt>
                <c:pt idx="1">
                  <c:v>Hb &gt;=7 &amp; &lt;10: Modrate</c:v>
                </c:pt>
                <c:pt idx="2">
                  <c:v>Hb &gt;=10 &amp; &lt;11: Mild</c:v>
                </c:pt>
                <c:pt idx="3">
                  <c:v>Hb &gt;=11: Normal</c:v>
                </c:pt>
              </c:strCache>
            </c:strRef>
          </c:cat>
          <c:val>
            <c:numRef>
              <c:f>Sheet2!$S$26:$V$26</c:f>
              <c:numCache>
                <c:formatCode>0.00</c:formatCode>
                <c:ptCount val="4"/>
                <c:pt idx="0">
                  <c:v>0</c:v>
                </c:pt>
                <c:pt idx="1">
                  <c:v>54.05</c:v>
                </c:pt>
                <c:pt idx="2">
                  <c:v>16.22</c:v>
                </c:pt>
                <c:pt idx="3">
                  <c:v>29.73</c:v>
                </c:pt>
              </c:numCache>
            </c:numRef>
          </c:val>
          <c:extLst>
            <c:ext xmlns:c16="http://schemas.microsoft.com/office/drawing/2014/chart" uri="{C3380CC4-5D6E-409C-BE32-E72D297353CC}">
              <c16:uniqueId val="{00000002-7142-4B2B-A2E0-FB126CE58CD8}"/>
            </c:ext>
          </c:extLst>
        </c:ser>
        <c:dLbls>
          <c:showLegendKey val="0"/>
          <c:showVal val="0"/>
          <c:showCatName val="0"/>
          <c:showSerName val="0"/>
          <c:showPercent val="0"/>
          <c:showBubbleSize val="0"/>
        </c:dLbls>
        <c:gapWidth val="150"/>
        <c:overlap val="100"/>
        <c:axId val="1022055088"/>
        <c:axId val="1023722528"/>
      </c:barChart>
      <c:catAx>
        <c:axId val="102205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3722528"/>
        <c:crosses val="autoZero"/>
        <c:auto val="1"/>
        <c:lblAlgn val="ctr"/>
        <c:lblOffset val="100"/>
        <c:noMultiLvlLbl val="0"/>
      </c:catAx>
      <c:valAx>
        <c:axId val="1023722528"/>
        <c:scaling>
          <c:orientation val="minMax"/>
          <c:max val="12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205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Georgia" panose="02040502050405020303" pitchFamily="18" charset="0"/>
              </a:rPr>
              <a:t>SAM category through Z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041054243219596"/>
          <c:y val="0.18868073782443862"/>
          <c:w val="0.65219356955380581"/>
          <c:h val="0.61829943132108489"/>
        </c:manualLayout>
      </c:layout>
      <c:barChart>
        <c:barDir val="bar"/>
        <c:grouping val="stacked"/>
        <c:varyColors val="0"/>
        <c:ser>
          <c:idx val="0"/>
          <c:order val="0"/>
          <c:tx>
            <c:strRef>
              <c:f>Sheet2!$C$2</c:f>
              <c:strCache>
                <c:ptCount val="1"/>
                <c:pt idx="0">
                  <c:v>SAM </c:v>
                </c:pt>
              </c:strCache>
            </c:strRef>
          </c:tx>
          <c:spPr>
            <a:solidFill>
              <a:schemeClr val="accent1"/>
            </a:solidFill>
            <a:ln>
              <a:noFill/>
            </a:ln>
            <a:effectLst/>
          </c:spPr>
          <c:invertIfNegative val="0"/>
          <c:cat>
            <c:strRef>
              <c:f>Sheet2!$B$3:$B$5</c:f>
              <c:strCache>
                <c:ptCount val="3"/>
                <c:pt idx="0">
                  <c:v>No Formal Education</c:v>
                </c:pt>
                <c:pt idx="1">
                  <c:v>Below 8th</c:v>
                </c:pt>
                <c:pt idx="2">
                  <c:v>Above 8th</c:v>
                </c:pt>
              </c:strCache>
            </c:strRef>
          </c:cat>
          <c:val>
            <c:numRef>
              <c:f>Sheet2!$C$3:$C$5</c:f>
              <c:numCache>
                <c:formatCode>0</c:formatCode>
                <c:ptCount val="3"/>
                <c:pt idx="0">
                  <c:v>1.6</c:v>
                </c:pt>
                <c:pt idx="1">
                  <c:v>0.71</c:v>
                </c:pt>
                <c:pt idx="2">
                  <c:v>0.56999999999999995</c:v>
                </c:pt>
              </c:numCache>
            </c:numRef>
          </c:val>
          <c:extLst>
            <c:ext xmlns:c16="http://schemas.microsoft.com/office/drawing/2014/chart" uri="{C3380CC4-5D6E-409C-BE32-E72D297353CC}">
              <c16:uniqueId val="{00000000-5016-49E8-8899-0B55B2F1AA07}"/>
            </c:ext>
          </c:extLst>
        </c:ser>
        <c:ser>
          <c:idx val="1"/>
          <c:order val="1"/>
          <c:tx>
            <c:strRef>
              <c:f>Sheet2!$D$2</c:f>
              <c:strCache>
                <c:ptCount val="1"/>
                <c:pt idx="0">
                  <c:v>MAM</c:v>
                </c:pt>
              </c:strCache>
            </c:strRef>
          </c:tx>
          <c:spPr>
            <a:solidFill>
              <a:schemeClr val="accent2"/>
            </a:solidFill>
            <a:ln>
              <a:noFill/>
            </a:ln>
            <a:effectLst/>
          </c:spPr>
          <c:invertIfNegative val="0"/>
          <c:cat>
            <c:strRef>
              <c:f>Sheet2!$B$3:$B$5</c:f>
              <c:strCache>
                <c:ptCount val="3"/>
                <c:pt idx="0">
                  <c:v>No Formal Education</c:v>
                </c:pt>
                <c:pt idx="1">
                  <c:v>Below 8th</c:v>
                </c:pt>
                <c:pt idx="2">
                  <c:v>Above 8th</c:v>
                </c:pt>
              </c:strCache>
            </c:strRef>
          </c:cat>
          <c:val>
            <c:numRef>
              <c:f>Sheet2!$D$3:$D$5</c:f>
              <c:numCache>
                <c:formatCode>0</c:formatCode>
                <c:ptCount val="3"/>
                <c:pt idx="0">
                  <c:v>10.130000000000001</c:v>
                </c:pt>
                <c:pt idx="1">
                  <c:v>9.74</c:v>
                </c:pt>
                <c:pt idx="2">
                  <c:v>4.3099999999999996</c:v>
                </c:pt>
              </c:numCache>
            </c:numRef>
          </c:val>
          <c:extLst>
            <c:ext xmlns:c16="http://schemas.microsoft.com/office/drawing/2014/chart" uri="{C3380CC4-5D6E-409C-BE32-E72D297353CC}">
              <c16:uniqueId val="{00000001-5016-49E8-8899-0B55B2F1AA07}"/>
            </c:ext>
          </c:extLst>
        </c:ser>
        <c:ser>
          <c:idx val="2"/>
          <c:order val="2"/>
          <c:tx>
            <c:strRef>
              <c:f>Sheet2!$E$2</c:f>
              <c:strCache>
                <c:ptCount val="1"/>
                <c:pt idx="0">
                  <c:v>Normal</c:v>
                </c:pt>
              </c:strCache>
            </c:strRef>
          </c:tx>
          <c:spPr>
            <a:solidFill>
              <a:schemeClr val="accent3"/>
            </a:solidFill>
            <a:ln>
              <a:noFill/>
            </a:ln>
            <a:effectLst/>
          </c:spPr>
          <c:invertIfNegative val="0"/>
          <c:cat>
            <c:strRef>
              <c:f>Sheet2!$B$3:$B$5</c:f>
              <c:strCache>
                <c:ptCount val="3"/>
                <c:pt idx="0">
                  <c:v>No Formal Education</c:v>
                </c:pt>
                <c:pt idx="1">
                  <c:v>Below 8th</c:v>
                </c:pt>
                <c:pt idx="2">
                  <c:v>Above 8th</c:v>
                </c:pt>
              </c:strCache>
            </c:strRef>
          </c:cat>
          <c:val>
            <c:numRef>
              <c:f>Sheet2!$E$3:$E$5</c:f>
              <c:numCache>
                <c:formatCode>0</c:formatCode>
                <c:ptCount val="3"/>
                <c:pt idx="0">
                  <c:v>88.27</c:v>
                </c:pt>
                <c:pt idx="1">
                  <c:v>89.55</c:v>
                </c:pt>
                <c:pt idx="2">
                  <c:v>95.11</c:v>
                </c:pt>
              </c:numCache>
            </c:numRef>
          </c:val>
          <c:extLst>
            <c:ext xmlns:c16="http://schemas.microsoft.com/office/drawing/2014/chart" uri="{C3380CC4-5D6E-409C-BE32-E72D297353CC}">
              <c16:uniqueId val="{00000002-5016-49E8-8899-0B55B2F1AA07}"/>
            </c:ext>
          </c:extLst>
        </c:ser>
        <c:dLbls>
          <c:showLegendKey val="0"/>
          <c:showVal val="0"/>
          <c:showCatName val="0"/>
          <c:showSerName val="0"/>
          <c:showPercent val="0"/>
          <c:showBubbleSize val="0"/>
        </c:dLbls>
        <c:gapWidth val="150"/>
        <c:overlap val="100"/>
        <c:axId val="1134117920"/>
        <c:axId val="1020522560"/>
      </c:barChart>
      <c:catAx>
        <c:axId val="1134117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0522560"/>
        <c:crosses val="autoZero"/>
        <c:auto val="1"/>
        <c:lblAlgn val="ctr"/>
        <c:lblOffset val="100"/>
        <c:noMultiLvlLbl val="0"/>
      </c:catAx>
      <c:valAx>
        <c:axId val="1020522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117920"/>
        <c:crosses val="autoZero"/>
        <c:crossBetween val="between"/>
      </c:valAx>
      <c:spPr>
        <a:noFill/>
        <a:ln>
          <a:noFill/>
        </a:ln>
        <a:effectLst/>
      </c:spPr>
    </c:plotArea>
    <c:legend>
      <c:legendPos val="b"/>
      <c:layout>
        <c:manualLayout>
          <c:xMode val="edge"/>
          <c:yMode val="edge"/>
          <c:x val="0.2930675853018373"/>
          <c:y val="0.90127781498298787"/>
          <c:w val="0.45275371828521438"/>
          <c:h val="7.2018539759169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Georgia" panose="02040502050405020303" pitchFamily="18" charset="0"/>
                <a:ea typeface="+mn-ea"/>
                <a:cs typeface="+mn-cs"/>
              </a:defRPr>
            </a:pPr>
            <a:r>
              <a:rPr lang="en-US" b="1" dirty="0">
                <a:solidFill>
                  <a:schemeClr val="tx1"/>
                </a:solidFill>
                <a:latin typeface="Georgia" panose="02040502050405020303" pitchFamily="18" charset="0"/>
              </a:rPr>
              <a:t>SAM category weight for height z</a:t>
            </a:r>
            <a:r>
              <a:rPr lang="en-US" b="1" baseline="0" dirty="0">
                <a:solidFill>
                  <a:schemeClr val="tx1"/>
                </a:solidFill>
                <a:latin typeface="Georgia" panose="02040502050405020303" pitchFamily="18" charset="0"/>
              </a:rPr>
              <a:t> score </a:t>
            </a:r>
            <a:endParaRPr lang="en-US" b="1" dirty="0">
              <a:solidFill>
                <a:schemeClr val="tx1"/>
              </a:solidFill>
              <a:latin typeface="Georgia" panose="02040502050405020303" pitchFamily="18" charset="0"/>
            </a:endParaRPr>
          </a:p>
        </c:rich>
      </c:tx>
      <c:layout>
        <c:manualLayout>
          <c:xMode val="edge"/>
          <c:yMode val="edge"/>
          <c:x val="0.10486111111111111"/>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barChart>
        <c:barDir val="bar"/>
        <c:grouping val="stacked"/>
        <c:varyColors val="0"/>
        <c:ser>
          <c:idx val="0"/>
          <c:order val="0"/>
          <c:tx>
            <c:strRef>
              <c:f>Sheet2!$K$22</c:f>
              <c:strCache>
                <c:ptCount val="1"/>
                <c:pt idx="0">
                  <c:v>SAM</c:v>
                </c:pt>
              </c:strCache>
            </c:strRef>
          </c:tx>
          <c:spPr>
            <a:solidFill>
              <a:schemeClr val="accent1"/>
            </a:solidFill>
            <a:ln>
              <a:noFill/>
            </a:ln>
            <a:effectLst/>
          </c:spPr>
          <c:invertIfNegative val="0"/>
          <c:cat>
            <c:strRef>
              <c:f>Sheet2!$J$23:$J$33</c:f>
              <c:strCache>
                <c:ptCount val="11"/>
                <c:pt idx="0">
                  <c:v>Lower wi</c:v>
                </c:pt>
                <c:pt idx="1">
                  <c:v>Middle wi</c:v>
                </c:pt>
                <c:pt idx="2">
                  <c:v>Upper wi</c:v>
                </c:pt>
                <c:pt idx="3">
                  <c:v>1st Child</c:v>
                </c:pt>
                <c:pt idx="4">
                  <c:v>2nd Child</c:v>
                </c:pt>
                <c:pt idx="5">
                  <c:v>3rd Child</c:v>
                </c:pt>
                <c:pt idx="6">
                  <c:v>&gt;=4 Child</c:v>
                </c:pt>
                <c:pt idx="7">
                  <c:v>Not using any social media</c:v>
                </c:pt>
                <c:pt idx="8">
                  <c:v>Using any social media</c:v>
                </c:pt>
                <c:pt idx="9">
                  <c:v>Male</c:v>
                </c:pt>
                <c:pt idx="10">
                  <c:v>Female</c:v>
                </c:pt>
              </c:strCache>
            </c:strRef>
          </c:cat>
          <c:val>
            <c:numRef>
              <c:f>Sheet2!$K$23:$K$33</c:f>
              <c:numCache>
                <c:formatCode>0</c:formatCode>
                <c:ptCount val="11"/>
                <c:pt idx="0">
                  <c:v>16.38</c:v>
                </c:pt>
                <c:pt idx="1">
                  <c:v>15.86</c:v>
                </c:pt>
                <c:pt idx="2">
                  <c:v>9.59</c:v>
                </c:pt>
                <c:pt idx="3">
                  <c:v>12.72</c:v>
                </c:pt>
                <c:pt idx="4">
                  <c:v>15.58</c:v>
                </c:pt>
                <c:pt idx="5">
                  <c:v>8.33</c:v>
                </c:pt>
                <c:pt idx="6">
                  <c:v>19.88</c:v>
                </c:pt>
                <c:pt idx="7">
                  <c:v>16.77</c:v>
                </c:pt>
                <c:pt idx="8">
                  <c:v>11.34</c:v>
                </c:pt>
                <c:pt idx="9">
                  <c:v>16.100000000000001</c:v>
                </c:pt>
                <c:pt idx="10">
                  <c:v>11.54</c:v>
                </c:pt>
              </c:numCache>
            </c:numRef>
          </c:val>
          <c:extLst>
            <c:ext xmlns:c16="http://schemas.microsoft.com/office/drawing/2014/chart" uri="{C3380CC4-5D6E-409C-BE32-E72D297353CC}">
              <c16:uniqueId val="{00000000-FD1B-4780-B92E-381A92815C68}"/>
            </c:ext>
          </c:extLst>
        </c:ser>
        <c:ser>
          <c:idx val="1"/>
          <c:order val="1"/>
          <c:tx>
            <c:strRef>
              <c:f>Sheet2!$L$22</c:f>
              <c:strCache>
                <c:ptCount val="1"/>
                <c:pt idx="0">
                  <c:v>MAM </c:v>
                </c:pt>
              </c:strCache>
            </c:strRef>
          </c:tx>
          <c:spPr>
            <a:solidFill>
              <a:schemeClr val="accent2"/>
            </a:solidFill>
            <a:ln>
              <a:noFill/>
            </a:ln>
            <a:effectLst/>
          </c:spPr>
          <c:invertIfNegative val="0"/>
          <c:cat>
            <c:strRef>
              <c:f>Sheet2!$J$23:$J$33</c:f>
              <c:strCache>
                <c:ptCount val="11"/>
                <c:pt idx="0">
                  <c:v>Lower wi</c:v>
                </c:pt>
                <c:pt idx="1">
                  <c:v>Middle wi</c:v>
                </c:pt>
                <c:pt idx="2">
                  <c:v>Upper wi</c:v>
                </c:pt>
                <c:pt idx="3">
                  <c:v>1st Child</c:v>
                </c:pt>
                <c:pt idx="4">
                  <c:v>2nd Child</c:v>
                </c:pt>
                <c:pt idx="5">
                  <c:v>3rd Child</c:v>
                </c:pt>
                <c:pt idx="6">
                  <c:v>&gt;=4 Child</c:v>
                </c:pt>
                <c:pt idx="7">
                  <c:v>Not using any social media</c:v>
                </c:pt>
                <c:pt idx="8">
                  <c:v>Using any social media</c:v>
                </c:pt>
                <c:pt idx="9">
                  <c:v>Male</c:v>
                </c:pt>
                <c:pt idx="10">
                  <c:v>Female</c:v>
                </c:pt>
              </c:strCache>
            </c:strRef>
          </c:cat>
          <c:val>
            <c:numRef>
              <c:f>Sheet2!$L$23:$L$33</c:f>
              <c:numCache>
                <c:formatCode>0</c:formatCode>
                <c:ptCount val="11"/>
                <c:pt idx="0">
                  <c:v>15.52</c:v>
                </c:pt>
                <c:pt idx="1">
                  <c:v>13.32</c:v>
                </c:pt>
                <c:pt idx="2">
                  <c:v>10.87</c:v>
                </c:pt>
                <c:pt idx="3">
                  <c:v>12.72</c:v>
                </c:pt>
                <c:pt idx="4">
                  <c:v>11.96</c:v>
                </c:pt>
                <c:pt idx="5">
                  <c:v>14.17</c:v>
                </c:pt>
                <c:pt idx="6">
                  <c:v>17.47</c:v>
                </c:pt>
                <c:pt idx="7">
                  <c:v>13.95</c:v>
                </c:pt>
                <c:pt idx="8">
                  <c:v>12.57</c:v>
                </c:pt>
                <c:pt idx="9">
                  <c:v>12.99</c:v>
                </c:pt>
                <c:pt idx="10">
                  <c:v>13.49</c:v>
                </c:pt>
              </c:numCache>
            </c:numRef>
          </c:val>
          <c:extLst>
            <c:ext xmlns:c16="http://schemas.microsoft.com/office/drawing/2014/chart" uri="{C3380CC4-5D6E-409C-BE32-E72D297353CC}">
              <c16:uniqueId val="{00000001-FD1B-4780-B92E-381A92815C68}"/>
            </c:ext>
          </c:extLst>
        </c:ser>
        <c:ser>
          <c:idx val="2"/>
          <c:order val="2"/>
          <c:tx>
            <c:strRef>
              <c:f>Sheet2!$M$22</c:f>
              <c:strCache>
                <c:ptCount val="1"/>
                <c:pt idx="0">
                  <c:v>Normal </c:v>
                </c:pt>
              </c:strCache>
            </c:strRef>
          </c:tx>
          <c:spPr>
            <a:solidFill>
              <a:schemeClr val="accent3"/>
            </a:solidFill>
            <a:ln>
              <a:noFill/>
            </a:ln>
            <a:effectLst/>
          </c:spPr>
          <c:invertIfNegative val="0"/>
          <c:cat>
            <c:strRef>
              <c:f>Sheet2!$J$23:$J$33</c:f>
              <c:strCache>
                <c:ptCount val="11"/>
                <c:pt idx="0">
                  <c:v>Lower wi</c:v>
                </c:pt>
                <c:pt idx="1">
                  <c:v>Middle wi</c:v>
                </c:pt>
                <c:pt idx="2">
                  <c:v>Upper wi</c:v>
                </c:pt>
                <c:pt idx="3">
                  <c:v>1st Child</c:v>
                </c:pt>
                <c:pt idx="4">
                  <c:v>2nd Child</c:v>
                </c:pt>
                <c:pt idx="5">
                  <c:v>3rd Child</c:v>
                </c:pt>
                <c:pt idx="6">
                  <c:v>&gt;=4 Child</c:v>
                </c:pt>
                <c:pt idx="7">
                  <c:v>Not using any social media</c:v>
                </c:pt>
                <c:pt idx="8">
                  <c:v>Using any social media</c:v>
                </c:pt>
                <c:pt idx="9">
                  <c:v>Male</c:v>
                </c:pt>
                <c:pt idx="10">
                  <c:v>Female</c:v>
                </c:pt>
              </c:strCache>
            </c:strRef>
          </c:cat>
          <c:val>
            <c:numRef>
              <c:f>Sheet2!$M$23:$M$33</c:f>
              <c:numCache>
                <c:formatCode>0</c:formatCode>
                <c:ptCount val="11"/>
                <c:pt idx="0">
                  <c:v>68.099999999999994</c:v>
                </c:pt>
                <c:pt idx="1">
                  <c:v>70.819999999999993</c:v>
                </c:pt>
                <c:pt idx="2">
                  <c:v>79.53</c:v>
                </c:pt>
                <c:pt idx="3">
                  <c:v>74.55</c:v>
                </c:pt>
                <c:pt idx="4">
                  <c:v>72.459999999999994</c:v>
                </c:pt>
                <c:pt idx="5">
                  <c:v>77.5</c:v>
                </c:pt>
                <c:pt idx="6">
                  <c:v>62.65</c:v>
                </c:pt>
                <c:pt idx="7">
                  <c:v>69.290000000000006</c:v>
                </c:pt>
                <c:pt idx="8">
                  <c:v>76.09</c:v>
                </c:pt>
                <c:pt idx="9">
                  <c:v>70.91</c:v>
                </c:pt>
                <c:pt idx="10">
                  <c:v>74.959999999999994</c:v>
                </c:pt>
              </c:numCache>
            </c:numRef>
          </c:val>
          <c:extLst>
            <c:ext xmlns:c16="http://schemas.microsoft.com/office/drawing/2014/chart" uri="{C3380CC4-5D6E-409C-BE32-E72D297353CC}">
              <c16:uniqueId val="{00000002-FD1B-4780-B92E-381A92815C68}"/>
            </c:ext>
          </c:extLst>
        </c:ser>
        <c:dLbls>
          <c:showLegendKey val="0"/>
          <c:showVal val="0"/>
          <c:showCatName val="0"/>
          <c:showSerName val="0"/>
          <c:showPercent val="0"/>
          <c:showBubbleSize val="0"/>
        </c:dLbls>
        <c:gapWidth val="150"/>
        <c:overlap val="100"/>
        <c:axId val="964946416"/>
        <c:axId val="1129173936"/>
      </c:barChart>
      <c:catAx>
        <c:axId val="9649464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173936"/>
        <c:crosses val="autoZero"/>
        <c:auto val="1"/>
        <c:lblAlgn val="ctr"/>
        <c:lblOffset val="100"/>
        <c:noMultiLvlLbl val="0"/>
      </c:catAx>
      <c:valAx>
        <c:axId val="1129173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9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Georgia" panose="02040502050405020303" pitchFamily="18" charset="0"/>
              </a:rPr>
              <a:t>Underweight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Sheet2!$C$9</c:f>
              <c:strCache>
                <c:ptCount val="1"/>
                <c:pt idx="0">
                  <c:v>Underweight </c:v>
                </c:pt>
              </c:strCache>
            </c:strRef>
          </c:tx>
          <c:spPr>
            <a:solidFill>
              <a:schemeClr val="accent1"/>
            </a:solidFill>
            <a:ln>
              <a:noFill/>
            </a:ln>
            <a:effectLst/>
          </c:spPr>
          <c:invertIfNegative val="0"/>
          <c:cat>
            <c:strRef>
              <c:f>Sheet2!$B$10:$B$19</c:f>
              <c:strCache>
                <c:ptCount val="10"/>
                <c:pt idx="0">
                  <c:v>No Formal Education</c:v>
                </c:pt>
                <c:pt idx="1">
                  <c:v>Upto 8th</c:v>
                </c:pt>
                <c:pt idx="2">
                  <c:v>Above 8th</c:v>
                </c:pt>
                <c:pt idx="3">
                  <c:v>Lower</c:v>
                </c:pt>
                <c:pt idx="4">
                  <c:v>Middle</c:v>
                </c:pt>
                <c:pt idx="5">
                  <c:v>Upper</c:v>
                </c:pt>
                <c:pt idx="6">
                  <c:v>Not using any social media</c:v>
                </c:pt>
                <c:pt idx="7">
                  <c:v>Using any social media</c:v>
                </c:pt>
                <c:pt idx="8">
                  <c:v>Male</c:v>
                </c:pt>
                <c:pt idx="9">
                  <c:v>Female</c:v>
                </c:pt>
              </c:strCache>
            </c:strRef>
          </c:cat>
          <c:val>
            <c:numRef>
              <c:f>Sheet2!$C$10:$C$19</c:f>
              <c:numCache>
                <c:formatCode>0</c:formatCode>
                <c:ptCount val="10"/>
                <c:pt idx="0">
                  <c:v>36.229999999999997</c:v>
                </c:pt>
                <c:pt idx="1">
                  <c:v>36.700000000000003</c:v>
                </c:pt>
                <c:pt idx="2">
                  <c:v>28.06</c:v>
                </c:pt>
                <c:pt idx="3">
                  <c:v>39.58</c:v>
                </c:pt>
                <c:pt idx="4">
                  <c:v>33.26</c:v>
                </c:pt>
                <c:pt idx="5">
                  <c:v>28.78</c:v>
                </c:pt>
                <c:pt idx="6">
                  <c:v>36.46</c:v>
                </c:pt>
                <c:pt idx="7">
                  <c:v>31.47</c:v>
                </c:pt>
                <c:pt idx="8">
                  <c:v>37.35</c:v>
                </c:pt>
                <c:pt idx="9">
                  <c:v>29.97</c:v>
                </c:pt>
              </c:numCache>
            </c:numRef>
          </c:val>
          <c:extLst>
            <c:ext xmlns:c16="http://schemas.microsoft.com/office/drawing/2014/chart" uri="{C3380CC4-5D6E-409C-BE32-E72D297353CC}">
              <c16:uniqueId val="{00000000-2535-406E-ACF7-D0D05ECAFB6D}"/>
            </c:ext>
          </c:extLst>
        </c:ser>
        <c:ser>
          <c:idx val="1"/>
          <c:order val="1"/>
          <c:tx>
            <c:strRef>
              <c:f>Sheet2!$D$9</c:f>
              <c:strCache>
                <c:ptCount val="1"/>
                <c:pt idx="0">
                  <c:v>Normal </c:v>
                </c:pt>
              </c:strCache>
            </c:strRef>
          </c:tx>
          <c:spPr>
            <a:solidFill>
              <a:schemeClr val="accent2"/>
            </a:solidFill>
            <a:ln>
              <a:noFill/>
            </a:ln>
            <a:effectLst/>
          </c:spPr>
          <c:invertIfNegative val="0"/>
          <c:cat>
            <c:strRef>
              <c:f>Sheet2!$B$10:$B$19</c:f>
              <c:strCache>
                <c:ptCount val="10"/>
                <c:pt idx="0">
                  <c:v>No Formal Education</c:v>
                </c:pt>
                <c:pt idx="1">
                  <c:v>Upto 8th</c:v>
                </c:pt>
                <c:pt idx="2">
                  <c:v>Above 8th</c:v>
                </c:pt>
                <c:pt idx="3">
                  <c:v>Lower</c:v>
                </c:pt>
                <c:pt idx="4">
                  <c:v>Middle</c:v>
                </c:pt>
                <c:pt idx="5">
                  <c:v>Upper</c:v>
                </c:pt>
                <c:pt idx="6">
                  <c:v>Not using any social media</c:v>
                </c:pt>
                <c:pt idx="7">
                  <c:v>Using any social media</c:v>
                </c:pt>
                <c:pt idx="8">
                  <c:v>Male</c:v>
                </c:pt>
                <c:pt idx="9">
                  <c:v>Female</c:v>
                </c:pt>
              </c:strCache>
            </c:strRef>
          </c:cat>
          <c:val>
            <c:numRef>
              <c:f>Sheet2!$D$10:$D$19</c:f>
              <c:numCache>
                <c:formatCode>0</c:formatCode>
                <c:ptCount val="10"/>
                <c:pt idx="0">
                  <c:v>63.77</c:v>
                </c:pt>
                <c:pt idx="1">
                  <c:v>63.3</c:v>
                </c:pt>
                <c:pt idx="2">
                  <c:v>71.94</c:v>
                </c:pt>
                <c:pt idx="3">
                  <c:v>60.42</c:v>
                </c:pt>
                <c:pt idx="4">
                  <c:v>66.739999999999995</c:v>
                </c:pt>
                <c:pt idx="5">
                  <c:v>71.22</c:v>
                </c:pt>
                <c:pt idx="6">
                  <c:v>63.54</c:v>
                </c:pt>
                <c:pt idx="7">
                  <c:v>68.53</c:v>
                </c:pt>
                <c:pt idx="8">
                  <c:v>62.65</c:v>
                </c:pt>
                <c:pt idx="9">
                  <c:v>70.3</c:v>
                </c:pt>
              </c:numCache>
            </c:numRef>
          </c:val>
          <c:extLst>
            <c:ext xmlns:c16="http://schemas.microsoft.com/office/drawing/2014/chart" uri="{C3380CC4-5D6E-409C-BE32-E72D297353CC}">
              <c16:uniqueId val="{00000001-2535-406E-ACF7-D0D05ECAFB6D}"/>
            </c:ext>
          </c:extLst>
        </c:ser>
        <c:dLbls>
          <c:showLegendKey val="0"/>
          <c:showVal val="0"/>
          <c:showCatName val="0"/>
          <c:showSerName val="0"/>
          <c:showPercent val="0"/>
          <c:showBubbleSize val="0"/>
        </c:dLbls>
        <c:gapWidth val="150"/>
        <c:overlap val="100"/>
        <c:axId val="1124018400"/>
        <c:axId val="966025216"/>
      </c:barChart>
      <c:catAx>
        <c:axId val="1124018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6025216"/>
        <c:crosses val="autoZero"/>
        <c:auto val="1"/>
        <c:lblAlgn val="ctr"/>
        <c:lblOffset val="100"/>
        <c:noMultiLvlLbl val="0"/>
      </c:catAx>
      <c:valAx>
        <c:axId val="966025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01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Georgia" panose="02040502050405020303" pitchFamily="18" charset="0"/>
              </a:rPr>
              <a:t>Wasting</a:t>
            </a:r>
          </a:p>
        </c:rich>
      </c:tx>
      <c:layout>
        <c:manualLayout>
          <c:xMode val="edge"/>
          <c:yMode val="edge"/>
          <c:x val="0.40897222222222224"/>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Sheet2!$C$21</c:f>
              <c:strCache>
                <c:ptCount val="1"/>
                <c:pt idx="0">
                  <c:v>Wasting </c:v>
                </c:pt>
              </c:strCache>
            </c:strRef>
          </c:tx>
          <c:spPr>
            <a:solidFill>
              <a:schemeClr val="accent1"/>
            </a:solidFill>
            <a:ln>
              <a:noFill/>
            </a:ln>
            <a:effectLst/>
          </c:spPr>
          <c:invertIfNegative val="0"/>
          <c:cat>
            <c:strRef>
              <c:f>Sheet2!$B$22:$B$29</c:f>
              <c:strCache>
                <c:ptCount val="8"/>
                <c:pt idx="0">
                  <c:v>1st Child</c:v>
                </c:pt>
                <c:pt idx="1">
                  <c:v>2nd Child</c:v>
                </c:pt>
                <c:pt idx="2">
                  <c:v>3rd Child</c:v>
                </c:pt>
                <c:pt idx="3">
                  <c:v>&gt;=4 Child</c:v>
                </c:pt>
                <c:pt idx="4">
                  <c:v>Haven't kitchen garden at household</c:v>
                </c:pt>
                <c:pt idx="5">
                  <c:v>Have kitchen garden at household</c:v>
                </c:pt>
                <c:pt idx="6">
                  <c:v>Not using any social media</c:v>
                </c:pt>
                <c:pt idx="7">
                  <c:v>Using any social media</c:v>
                </c:pt>
              </c:strCache>
            </c:strRef>
          </c:cat>
          <c:val>
            <c:numRef>
              <c:f>Sheet2!$C$22:$C$29</c:f>
              <c:numCache>
                <c:formatCode>0</c:formatCode>
                <c:ptCount val="8"/>
                <c:pt idx="0">
                  <c:v>25.45</c:v>
                </c:pt>
                <c:pt idx="1">
                  <c:v>27.54</c:v>
                </c:pt>
                <c:pt idx="2">
                  <c:v>22.5</c:v>
                </c:pt>
                <c:pt idx="3">
                  <c:v>37.35</c:v>
                </c:pt>
                <c:pt idx="4">
                  <c:v>28.57</c:v>
                </c:pt>
                <c:pt idx="5">
                  <c:v>22</c:v>
                </c:pt>
                <c:pt idx="6">
                  <c:v>30.71</c:v>
                </c:pt>
                <c:pt idx="7">
                  <c:v>23.91</c:v>
                </c:pt>
              </c:numCache>
            </c:numRef>
          </c:val>
          <c:extLst>
            <c:ext xmlns:c16="http://schemas.microsoft.com/office/drawing/2014/chart" uri="{C3380CC4-5D6E-409C-BE32-E72D297353CC}">
              <c16:uniqueId val="{00000000-5681-49C9-810A-0F7A8B175730}"/>
            </c:ext>
          </c:extLst>
        </c:ser>
        <c:ser>
          <c:idx val="1"/>
          <c:order val="1"/>
          <c:tx>
            <c:strRef>
              <c:f>Sheet2!$D$21</c:f>
              <c:strCache>
                <c:ptCount val="1"/>
                <c:pt idx="0">
                  <c:v>Normal </c:v>
                </c:pt>
              </c:strCache>
            </c:strRef>
          </c:tx>
          <c:spPr>
            <a:solidFill>
              <a:schemeClr val="accent2"/>
            </a:solidFill>
            <a:ln>
              <a:noFill/>
            </a:ln>
            <a:effectLst/>
          </c:spPr>
          <c:invertIfNegative val="0"/>
          <c:cat>
            <c:strRef>
              <c:f>Sheet2!$B$22:$B$29</c:f>
              <c:strCache>
                <c:ptCount val="8"/>
                <c:pt idx="0">
                  <c:v>1st Child</c:v>
                </c:pt>
                <c:pt idx="1">
                  <c:v>2nd Child</c:v>
                </c:pt>
                <c:pt idx="2">
                  <c:v>3rd Child</c:v>
                </c:pt>
                <c:pt idx="3">
                  <c:v>&gt;=4 Child</c:v>
                </c:pt>
                <c:pt idx="4">
                  <c:v>Haven't kitchen garden at household</c:v>
                </c:pt>
                <c:pt idx="5">
                  <c:v>Have kitchen garden at household</c:v>
                </c:pt>
                <c:pt idx="6">
                  <c:v>Not using any social media</c:v>
                </c:pt>
                <c:pt idx="7">
                  <c:v>Using any social media</c:v>
                </c:pt>
              </c:strCache>
            </c:strRef>
          </c:cat>
          <c:val>
            <c:numRef>
              <c:f>Sheet2!$D$22:$D$29</c:f>
              <c:numCache>
                <c:formatCode>0</c:formatCode>
                <c:ptCount val="8"/>
                <c:pt idx="0">
                  <c:v>74.55</c:v>
                </c:pt>
                <c:pt idx="1">
                  <c:v>72.459999999999994</c:v>
                </c:pt>
                <c:pt idx="2">
                  <c:v>77.5</c:v>
                </c:pt>
                <c:pt idx="3">
                  <c:v>62.65</c:v>
                </c:pt>
                <c:pt idx="4">
                  <c:v>71.430000000000007</c:v>
                </c:pt>
                <c:pt idx="5">
                  <c:v>78</c:v>
                </c:pt>
                <c:pt idx="6">
                  <c:v>69.290000000000006</c:v>
                </c:pt>
                <c:pt idx="7">
                  <c:v>76.09</c:v>
                </c:pt>
              </c:numCache>
            </c:numRef>
          </c:val>
          <c:extLst>
            <c:ext xmlns:c16="http://schemas.microsoft.com/office/drawing/2014/chart" uri="{C3380CC4-5D6E-409C-BE32-E72D297353CC}">
              <c16:uniqueId val="{00000001-5681-49C9-810A-0F7A8B175730}"/>
            </c:ext>
          </c:extLst>
        </c:ser>
        <c:dLbls>
          <c:showLegendKey val="0"/>
          <c:showVal val="0"/>
          <c:showCatName val="0"/>
          <c:showSerName val="0"/>
          <c:showPercent val="0"/>
          <c:showBubbleSize val="0"/>
        </c:dLbls>
        <c:gapWidth val="150"/>
        <c:overlap val="100"/>
        <c:axId val="1130985440"/>
        <c:axId val="1131465568"/>
      </c:barChart>
      <c:catAx>
        <c:axId val="1130985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465568"/>
        <c:crosses val="autoZero"/>
        <c:auto val="1"/>
        <c:lblAlgn val="ctr"/>
        <c:lblOffset val="100"/>
        <c:noMultiLvlLbl val="0"/>
      </c:catAx>
      <c:valAx>
        <c:axId val="1131465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098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Stunting</a:t>
            </a:r>
          </a:p>
        </c:rich>
      </c:tx>
      <c:layout>
        <c:manualLayout>
          <c:xMode val="edge"/>
          <c:yMode val="edge"/>
          <c:x val="0.39320122484689413"/>
          <c:y val="1.3888888888888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Sheet2!$N$14</c:f>
              <c:strCache>
                <c:ptCount val="1"/>
                <c:pt idx="0">
                  <c:v>Stunting</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1E-436F-8529-5AC558B7A9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1E-436F-8529-5AC558B7A9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Sheet2!$M$15:$M$16</c:f>
              <c:strCache>
                <c:ptCount val="2"/>
                <c:pt idx="0">
                  <c:v>Male</c:v>
                </c:pt>
                <c:pt idx="1">
                  <c:v>Female</c:v>
                </c:pt>
              </c:strCache>
            </c:strRef>
          </c:cat>
          <c:val>
            <c:numRef>
              <c:f>Sheet2!$N$15:$N$16</c:f>
              <c:numCache>
                <c:formatCode>0.00</c:formatCode>
                <c:ptCount val="2"/>
                <c:pt idx="0">
                  <c:v>39.18</c:v>
                </c:pt>
                <c:pt idx="1">
                  <c:v>33.04</c:v>
                </c:pt>
              </c:numCache>
            </c:numRef>
          </c:val>
          <c:extLst>
            <c:ext xmlns:c16="http://schemas.microsoft.com/office/drawing/2014/chart" uri="{C3380CC4-5D6E-409C-BE32-E72D297353CC}">
              <c16:uniqueId val="{00000004-9E1E-436F-8529-5AC558B7A95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Wealth Index</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Wealth Index</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F8-44F3-8DD1-3BBBA0C9ED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F8-44F3-8DD1-3BBBA0C9ED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6D-4B0E-B257-7790C667DFC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Lower</c:v>
                </c:pt>
                <c:pt idx="1">
                  <c:v>Middle</c:v>
                </c:pt>
                <c:pt idx="2">
                  <c:v>Upper</c:v>
                </c:pt>
              </c:strCache>
            </c:strRef>
          </c:cat>
          <c:val>
            <c:numRef>
              <c:f>Sheet1!$B$2:$B$4</c:f>
              <c:numCache>
                <c:formatCode>0%</c:formatCode>
                <c:ptCount val="3"/>
                <c:pt idx="0">
                  <c:v>0.33</c:v>
                </c:pt>
                <c:pt idx="1">
                  <c:v>0.33</c:v>
                </c:pt>
                <c:pt idx="2">
                  <c:v>0.34</c:v>
                </c:pt>
              </c:numCache>
            </c:numRef>
          </c:val>
          <c:extLst>
            <c:ext xmlns:c16="http://schemas.microsoft.com/office/drawing/2014/chart" uri="{C3380CC4-5D6E-409C-BE32-E72D297353CC}">
              <c16:uniqueId val="{00000004-88F8-44F3-8DD1-3BBBA0C9ED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Age Group</a:t>
            </a:r>
          </a:p>
        </c:rich>
      </c:tx>
      <c:layout>
        <c:manualLayout>
          <c:xMode val="edge"/>
          <c:yMode val="edge"/>
          <c:x val="0.30267696325495214"/>
          <c:y val="2.92107575323120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Group</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49-452F-89FF-38DC92DFE3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49-452F-89FF-38DC92DFE3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49-452F-89FF-38DC92DFE3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49-452F-89FF-38DC92DFE3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49-452F-89FF-38DC92DFE32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0-5</c:v>
                </c:pt>
                <c:pt idx="1">
                  <c:v>6-11</c:v>
                </c:pt>
                <c:pt idx="2">
                  <c:v>12-23</c:v>
                </c:pt>
                <c:pt idx="3">
                  <c:v>24-35</c:v>
                </c:pt>
                <c:pt idx="4">
                  <c:v>36-71</c:v>
                </c:pt>
              </c:strCache>
            </c:strRef>
          </c:cat>
          <c:val>
            <c:numRef>
              <c:f>Sheet1!$B$2:$B$6</c:f>
              <c:numCache>
                <c:formatCode>0%</c:formatCode>
                <c:ptCount val="5"/>
                <c:pt idx="0">
                  <c:v>0.2</c:v>
                </c:pt>
                <c:pt idx="1">
                  <c:v>0.2</c:v>
                </c:pt>
                <c:pt idx="2">
                  <c:v>0.19</c:v>
                </c:pt>
                <c:pt idx="3">
                  <c:v>0.2</c:v>
                </c:pt>
                <c:pt idx="4">
                  <c:v>0.21</c:v>
                </c:pt>
              </c:numCache>
            </c:numRef>
          </c:val>
          <c:extLst>
            <c:ext xmlns:c16="http://schemas.microsoft.com/office/drawing/2014/chart" uri="{C3380CC4-5D6E-409C-BE32-E72D297353CC}">
              <c16:uniqueId val="{00000000-4E8B-44D1-8CA8-3C3F98D85E5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Education</a:t>
            </a:r>
          </a:p>
        </c:rich>
      </c:tx>
      <c:layout>
        <c:manualLayout>
          <c:xMode val="edge"/>
          <c:yMode val="edge"/>
          <c:x val="0.30812698414509249"/>
          <c:y val="1.85834916405382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Wealth Index</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D9-4AA0-ACBB-29913999B5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D9-4AA0-ACBB-29913999B5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D9-4AA0-ACBB-29913999B54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Sheet1!$B$2:$B$4</c:f>
              <c:numCache>
                <c:formatCode>0%</c:formatCode>
                <c:ptCount val="3"/>
                <c:pt idx="0">
                  <c:v>0.34</c:v>
                </c:pt>
                <c:pt idx="1">
                  <c:v>0.36</c:v>
                </c:pt>
                <c:pt idx="2">
                  <c:v>0.3</c:v>
                </c:pt>
              </c:numCache>
            </c:numRef>
          </c:val>
          <c:extLs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Illiterate</c:v>
                      </c:pt>
                      <c:pt idx="1">
                        <c:v>Upto 8th</c:v>
                      </c:pt>
                      <c:pt idx="2">
                        <c:v>Above 8th</c:v>
                      </c:pt>
                    </c:strCache>
                  </c:strRef>
                </c15:cat>
              </c15:filteredCategoryTitle>
            </c:ext>
            <c:ext xmlns:c16="http://schemas.microsoft.com/office/drawing/2014/chart" uri="{C3380CC4-5D6E-409C-BE32-E72D297353CC}">
              <c16:uniqueId val="{00000006-50D9-4AA0-ACBB-29913999B5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Occupation of Husband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Caste</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04-4957-8666-6EBB501920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04-4957-8666-6EBB501920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Non-Salaried</c:v>
                </c:pt>
                <c:pt idx="1">
                  <c:v>Salaried</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BD04-4957-8666-6EBB5019201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Parity</a:t>
            </a:r>
          </a:p>
        </c:rich>
      </c:tx>
      <c:layout>
        <c:manualLayout>
          <c:xMode val="edge"/>
          <c:yMode val="edge"/>
          <c:x val="0.38985934193601923"/>
          <c:y val="3.25211222677135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 Group</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D8-42F9-8343-6DB7BAC2EF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D8-42F9-8343-6DB7BAC2EF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D8-42F9-8343-6DB7BAC2EF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D8-42F9-8343-6DB7BAC2EF26}"/>
              </c:ext>
            </c:extLst>
          </c:dPt>
          <c:dLbls>
            <c:dLbl>
              <c:idx val="3"/>
              <c:layout>
                <c:manualLayout>
                  <c:x val="8.5383133381925866E-2"/>
                  <c:y val="0.1340931106435158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D8-42F9-8343-6DB7BAC2EF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child</c:v>
                </c:pt>
                <c:pt idx="1">
                  <c:v>2 child</c:v>
                </c:pt>
                <c:pt idx="2">
                  <c:v>3 child</c:v>
                </c:pt>
                <c:pt idx="3">
                  <c:v>&gt;=4 child </c:v>
                </c:pt>
              </c:strCache>
            </c:strRef>
          </c:cat>
          <c:val>
            <c:numRef>
              <c:f>Sheet1!$B$2:$B$5</c:f>
              <c:numCache>
                <c:formatCode>0%</c:formatCode>
                <c:ptCount val="4"/>
                <c:pt idx="0">
                  <c:v>0.31</c:v>
                </c:pt>
                <c:pt idx="1">
                  <c:v>0.4</c:v>
                </c:pt>
                <c:pt idx="2">
                  <c:v>0.17</c:v>
                </c:pt>
                <c:pt idx="3">
                  <c:v>0.12</c:v>
                </c:pt>
              </c:numCache>
            </c:numRef>
          </c:val>
          <c:extLst>
            <c:ext xmlns:c16="http://schemas.microsoft.com/office/drawing/2014/chart" uri="{C3380CC4-5D6E-409C-BE32-E72D297353CC}">
              <c16:uniqueId val="{00000008-4DD8-42F9-8343-6DB7BAC2EF2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Use any social media platform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Caste</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66-41F4-AD42-29578700A3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66-41F4-AD42-29578700A36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0.48099999999999998</c:v>
                </c:pt>
                <c:pt idx="1">
                  <c:v>0.51900000000000002</c:v>
                </c:pt>
              </c:numCache>
            </c:numRef>
          </c:val>
          <c:extLst>
            <c:ext xmlns:c16="http://schemas.microsoft.com/office/drawing/2014/chart" uri="{C3380CC4-5D6E-409C-BE32-E72D297353CC}">
              <c16:uniqueId val="{00000004-D666-41F4-AD42-29578700A3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Georgia" panose="02040502050405020303" pitchFamily="18" charset="0"/>
              </a:rPr>
              <a:t>Kitchen Garden</a:t>
            </a:r>
          </a:p>
        </c:rich>
      </c:tx>
      <c:layout>
        <c:manualLayout>
          <c:xMode val="edge"/>
          <c:yMode val="edge"/>
          <c:x val="0.23054509121882513"/>
          <c:y val="3.89476767097493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Caste</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DD-4F3E-A243-BF6C2385B9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DD-4F3E-A243-BF6C2385B9B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0.78700000000000003</c:v>
                </c:pt>
                <c:pt idx="1">
                  <c:v>0.21299999999999999</c:v>
                </c:pt>
              </c:numCache>
            </c:numRef>
          </c:val>
          <c:extLst>
            <c:ext xmlns:c16="http://schemas.microsoft.com/office/drawing/2014/chart" uri="{C3380CC4-5D6E-409C-BE32-E72D297353CC}">
              <c16:uniqueId val="{00000004-7FDD-4F3E-A243-BF6C2385B9B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744124138991"/>
          <c:y val="4.9350246791347807E-2"/>
          <c:w val="0.87452043898902498"/>
          <c:h val="0.62414780859858621"/>
        </c:manualLayout>
      </c:layout>
      <c:barChart>
        <c:barDir val="col"/>
        <c:grouping val="clustered"/>
        <c:varyColors val="0"/>
        <c:ser>
          <c:idx val="0"/>
          <c:order val="0"/>
          <c:tx>
            <c:strRef>
              <c:f>Sheet1!$B$1</c:f>
              <c:strCache>
                <c:ptCount val="1"/>
                <c:pt idx="0">
                  <c:v>SAM</c:v>
                </c:pt>
              </c:strCache>
            </c:strRef>
          </c:tx>
          <c:spPr>
            <a:gradFill rotWithShape="1">
              <a:gsLst>
                <a:gs pos="0">
                  <a:schemeClr val="accent1">
                    <a:tint val="60000"/>
                    <a:satMod val="105000"/>
                    <a:lumMod val="105000"/>
                  </a:schemeClr>
                </a:gs>
                <a:gs pos="100000">
                  <a:schemeClr val="accent1">
                    <a:tint val="65000"/>
                    <a:satMod val="100000"/>
                    <a:lumMod val="100000"/>
                  </a:schemeClr>
                </a:gs>
                <a:gs pos="100000">
                  <a:schemeClr val="accent1">
                    <a:tint val="70000"/>
                    <a:satMod val="100000"/>
                    <a:lumMod val="100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SAM through MUAC</c:v>
                </c:pt>
                <c:pt idx="1">
                  <c:v>SAM through Z score</c:v>
                </c:pt>
                <c:pt idx="2">
                  <c:v>SAM through height for weight Z score</c:v>
                </c:pt>
              </c:strCache>
            </c:strRef>
          </c:cat>
          <c:val>
            <c:numRef>
              <c:f>Sheet1!$B$2:$B$4</c:f>
              <c:numCache>
                <c:formatCode>0%</c:formatCode>
                <c:ptCount val="3"/>
                <c:pt idx="0">
                  <c:v>6.0000000000000001E-3</c:v>
                </c:pt>
                <c:pt idx="1">
                  <c:v>0.01</c:v>
                </c:pt>
                <c:pt idx="2">
                  <c:v>0.13900000000000001</c:v>
                </c:pt>
              </c:numCache>
            </c:numRef>
          </c:val>
          <c:extLst>
            <c:ext xmlns:c16="http://schemas.microsoft.com/office/drawing/2014/chart" uri="{C3380CC4-5D6E-409C-BE32-E72D297353CC}">
              <c16:uniqueId val="{00000000-D8EC-4AA6-A4D0-47CF3BF1FF2E}"/>
            </c:ext>
          </c:extLst>
        </c:ser>
        <c:ser>
          <c:idx val="1"/>
          <c:order val="1"/>
          <c:tx>
            <c:strRef>
              <c:f>Sheet1!$C$1</c:f>
              <c:strCache>
                <c:ptCount val="1"/>
                <c:pt idx="0">
                  <c:v>MAM</c:v>
                </c:pt>
              </c:strCache>
            </c:strRef>
          </c:tx>
          <c:spPr>
            <a:gradFill rotWithShape="1">
              <a:gsLst>
                <a:gs pos="0">
                  <a:schemeClr val="accent2">
                    <a:tint val="60000"/>
                    <a:satMod val="105000"/>
                    <a:lumMod val="105000"/>
                  </a:schemeClr>
                </a:gs>
                <a:gs pos="100000">
                  <a:schemeClr val="accent2">
                    <a:tint val="65000"/>
                    <a:satMod val="100000"/>
                    <a:lumMod val="100000"/>
                  </a:schemeClr>
                </a:gs>
                <a:gs pos="100000">
                  <a:schemeClr val="accent2">
                    <a:tint val="70000"/>
                    <a:satMod val="100000"/>
                    <a:lumMod val="100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SAM through MUAC</c:v>
                </c:pt>
                <c:pt idx="1">
                  <c:v>SAM through Z score</c:v>
                </c:pt>
                <c:pt idx="2">
                  <c:v>SAM through height for weight Z score</c:v>
                </c:pt>
              </c:strCache>
            </c:strRef>
          </c:cat>
          <c:val>
            <c:numRef>
              <c:f>Sheet1!$C$2:$C$4</c:f>
              <c:numCache>
                <c:formatCode>0%</c:formatCode>
                <c:ptCount val="3"/>
                <c:pt idx="0">
                  <c:v>5.0999999999999997E-2</c:v>
                </c:pt>
                <c:pt idx="1">
                  <c:v>8.2000000000000003E-2</c:v>
                </c:pt>
                <c:pt idx="2">
                  <c:v>0.13200000000000001</c:v>
                </c:pt>
              </c:numCache>
            </c:numRef>
          </c:val>
          <c:extLst>
            <c:ext xmlns:c16="http://schemas.microsoft.com/office/drawing/2014/chart" uri="{C3380CC4-5D6E-409C-BE32-E72D297353CC}">
              <c16:uniqueId val="{00000006-D8EC-4AA6-A4D0-47CF3BF1FF2E}"/>
            </c:ext>
          </c:extLst>
        </c:ser>
        <c:ser>
          <c:idx val="2"/>
          <c:order val="2"/>
          <c:tx>
            <c:strRef>
              <c:f>Sheet1!$D$1</c:f>
              <c:strCache>
                <c:ptCount val="1"/>
                <c:pt idx="0">
                  <c:v>Normal</c:v>
                </c:pt>
              </c:strCache>
            </c:strRef>
          </c:tx>
          <c:spPr>
            <a:gradFill rotWithShape="1">
              <a:gsLst>
                <a:gs pos="0">
                  <a:schemeClr val="accent3">
                    <a:tint val="60000"/>
                    <a:satMod val="105000"/>
                    <a:lumMod val="105000"/>
                  </a:schemeClr>
                </a:gs>
                <a:gs pos="100000">
                  <a:schemeClr val="accent3">
                    <a:tint val="65000"/>
                    <a:satMod val="100000"/>
                    <a:lumMod val="100000"/>
                  </a:schemeClr>
                </a:gs>
                <a:gs pos="100000">
                  <a:schemeClr val="accent3">
                    <a:tint val="70000"/>
                    <a:satMod val="100000"/>
                    <a:lumMod val="100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SAM through MUAC</c:v>
                </c:pt>
                <c:pt idx="1">
                  <c:v>SAM through Z score</c:v>
                </c:pt>
                <c:pt idx="2">
                  <c:v>SAM through height for weight Z score</c:v>
                </c:pt>
              </c:strCache>
            </c:strRef>
          </c:cat>
          <c:val>
            <c:numRef>
              <c:f>Sheet1!$D$2:$D$4</c:f>
              <c:numCache>
                <c:formatCode>0%</c:formatCode>
                <c:ptCount val="3"/>
                <c:pt idx="0">
                  <c:v>0.94299999999999995</c:v>
                </c:pt>
                <c:pt idx="1">
                  <c:v>0.90800000000000003</c:v>
                </c:pt>
                <c:pt idx="2">
                  <c:v>0.72799999999999998</c:v>
                </c:pt>
              </c:numCache>
            </c:numRef>
          </c:val>
          <c:extLst>
            <c:ext xmlns:c16="http://schemas.microsoft.com/office/drawing/2014/chart" uri="{C3380CC4-5D6E-409C-BE32-E72D297353CC}">
              <c16:uniqueId val="{00000007-D8EC-4AA6-A4D0-47CF3BF1FF2E}"/>
            </c:ext>
          </c:extLst>
        </c:ser>
        <c:dLbls>
          <c:dLblPos val="outEnd"/>
          <c:showLegendKey val="0"/>
          <c:showVal val="1"/>
          <c:showCatName val="0"/>
          <c:showSerName val="0"/>
          <c:showPercent val="0"/>
          <c:showBubbleSize val="0"/>
        </c:dLbls>
        <c:gapWidth val="100"/>
        <c:overlap val="-24"/>
        <c:axId val="355900880"/>
        <c:axId val="519912464"/>
      </c:barChart>
      <c:catAx>
        <c:axId val="35590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19912464"/>
        <c:crosses val="autoZero"/>
        <c:auto val="1"/>
        <c:lblAlgn val="ctr"/>
        <c:lblOffset val="100"/>
        <c:noMultiLvlLbl val="0"/>
      </c:catAx>
      <c:valAx>
        <c:axId val="51991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5590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0.66667</cdr:y>
    </cdr:from>
    <cdr:to>
      <cdr:x>0.60242</cdr:x>
      <cdr:y>1</cdr:y>
    </cdr:to>
    <cdr:sp macro="" textlink="">
      <cdr:nvSpPr>
        <cdr:cNvPr id="2" name="TextBox 1">
          <a:extLst xmlns:a="http://schemas.openxmlformats.org/drawingml/2006/main">
            <a:ext uri="{FF2B5EF4-FFF2-40B4-BE49-F238E27FC236}">
              <a16:creationId xmlns:a16="http://schemas.microsoft.com/office/drawing/2014/main" id="{8AF8CBAC-8491-DEE5-FC8B-C9A9E63448E8}"/>
            </a:ext>
          </a:extLst>
        </cdr:cNvPr>
        <cdr:cNvSpPr txBox="1"/>
      </cdr:nvSpPr>
      <cdr:spPr>
        <a:xfrm xmlns:a="http://schemas.openxmlformats.org/drawingml/2006/main">
          <a:off x="-6726367" y="1828800"/>
          <a:ext cx="2689275"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latin typeface="Georgia" panose="02040502050405020303"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81562-7452-4CF4-9999-0FC71C03E19F}" type="datetimeFigureOut">
              <a:rPr lang="en-IN" smtClean="0"/>
              <a:t>17-06-2023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4FBD1-3843-4ED6-AC69-4548979ABEAF}" type="slidenum">
              <a:rPr lang="en-IN" smtClean="0"/>
              <a:t>‹#›</a:t>
            </a:fld>
            <a:endParaRPr lang="en-IN"/>
          </a:p>
        </p:txBody>
      </p:sp>
    </p:spTree>
    <p:extLst>
      <p:ext uri="{BB962C8B-B14F-4D97-AF65-F5344CB8AC3E}">
        <p14:creationId xmlns:p14="http://schemas.microsoft.com/office/powerpoint/2010/main" val="145986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2CCD8ADA-11B5-4AD5-B34B-544CDBC8FD21}" type="datetime1">
              <a:rPr lang="en-US" smtClean="0"/>
              <a:t>6/17/2023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491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70548-67C1-410D-A261-A281AD4C56A7}" type="datetime1">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7235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749D5-09A4-40F1-9A7A-65BAB41E1CE8}" type="datetime1">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661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D9C4B-CBB9-47A4-BB0C-F6CC50E56882}" type="datetime1">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31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356BBA9-B7F4-43BF-B71A-76ACC2C6FB48}" type="datetime1">
              <a:rPr lang="en-US" smtClean="0"/>
              <a:t>6/17/2023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6095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3798EC-FCE3-4306-BDC4-65F2D2481FAF}" type="datetime1">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4174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19E1744-B052-47BB-937C-9818783F5FB3}" type="datetime1">
              <a:rPr lang="en-US" smtClean="0"/>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520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BCCA5-77F4-4C76-9E9A-D24D6A5C992D}" type="datetime1">
              <a:rPr lang="en-US" smtClean="0"/>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65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0E402-9CFE-41EF-B2DB-33B5E2A85DBA}" type="datetime1">
              <a:rPr lang="en-US" smtClean="0"/>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8540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23A26E9-FAD0-48FA-BF75-82BFB35BDBEE}" type="datetime1">
              <a:rPr lang="en-US" smtClean="0"/>
              <a:t>6/17/2023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9880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92989BB1-345E-46B9-B7DB-9F357FD56C02}" type="datetime1">
              <a:rPr lang="en-US" smtClean="0"/>
              <a:t>6/17/2023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32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2A86C254-DF7C-422B-9B2C-180AD35428B3}" type="datetime1">
              <a:rPr lang="en-US" smtClean="0"/>
              <a:t>6/17/2023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3904097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3E2E0FBE-9A81-3C1C-7397-7D009559F364}"/>
              </a:ext>
            </a:extLst>
          </p:cNvPr>
          <p:cNvSpPr>
            <a:spLocks noGrp="1"/>
          </p:cNvSpPr>
          <p:nvPr>
            <p:ph type="ctrTitle"/>
          </p:nvPr>
        </p:nvSpPr>
        <p:spPr>
          <a:xfrm>
            <a:off x="1277256" y="1401953"/>
            <a:ext cx="9637485" cy="2209317"/>
          </a:xfrm>
        </p:spPr>
        <p:txBody>
          <a:bodyPr>
            <a:noAutofit/>
          </a:bodyPr>
          <a:lstStyle/>
          <a:p>
            <a:pPr>
              <a:lnSpc>
                <a:spcPts val="6000"/>
              </a:lnSpc>
              <a:spcBef>
                <a:spcPts val="6000"/>
              </a:spcBef>
              <a:spcAft>
                <a:spcPts val="6000"/>
              </a:spcAft>
            </a:pPr>
            <a:b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b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Maternal  and  childhood nutrition  with  special  focus on anaemia in five districts of Rajasthan: A situational analysis</a:t>
            </a:r>
            <a:b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b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sz="2800" b="1" dirty="0">
              <a:effectLst>
                <a:outerShdw blurRad="38100" dist="38100" dir="2700000" algn="tl">
                  <a:srgbClr val="000000">
                    <a:alpha val="43137"/>
                  </a:srgbClr>
                </a:outerShdw>
              </a:effectLst>
              <a:cs typeface="Times New Roman" panose="02020603050405020304" pitchFamily="18" charset="0"/>
            </a:endParaRPr>
          </a:p>
        </p:txBody>
      </p:sp>
      <p:sp>
        <p:nvSpPr>
          <p:cNvPr id="3" name="Subtitle 2">
            <a:extLst>
              <a:ext uri="{FF2B5EF4-FFF2-40B4-BE49-F238E27FC236}">
                <a16:creationId xmlns:a16="http://schemas.microsoft.com/office/drawing/2014/main" id="{10348094-668B-C9A2-1488-7CB136F1A077}"/>
              </a:ext>
            </a:extLst>
          </p:cNvPr>
          <p:cNvSpPr>
            <a:spLocks noGrp="1"/>
          </p:cNvSpPr>
          <p:nvPr>
            <p:ph type="subTitle" idx="1"/>
          </p:nvPr>
        </p:nvSpPr>
        <p:spPr>
          <a:xfrm>
            <a:off x="1277255" y="3874901"/>
            <a:ext cx="9637485" cy="1136727"/>
          </a:xfrm>
        </p:spPr>
        <p:txBody>
          <a:bodyPr>
            <a:normAutofit fontScale="25000" lnSpcReduction="20000"/>
          </a:bodyPr>
          <a:lstStyle/>
          <a:p>
            <a:pPr>
              <a:lnSpc>
                <a:spcPct val="110000"/>
              </a:lnSpc>
              <a:spcAft>
                <a:spcPts val="600"/>
              </a:spcAft>
            </a:pPr>
            <a:r>
              <a:rPr lang="en-US" sz="5600" dirty="0">
                <a:solidFill>
                  <a:schemeClr val="tx1"/>
                </a:solidFill>
                <a:cs typeface="Calibri Light" panose="020F0302020204030204" pitchFamily="34" charset="0"/>
              </a:rPr>
              <a:t>Dr. Avish Sethi</a:t>
            </a:r>
          </a:p>
          <a:p>
            <a:pPr>
              <a:lnSpc>
                <a:spcPct val="110000"/>
              </a:lnSpc>
              <a:spcAft>
                <a:spcPts val="600"/>
              </a:spcAft>
            </a:pPr>
            <a:endParaRPr lang="en-US" sz="5600" dirty="0">
              <a:solidFill>
                <a:schemeClr val="tx1"/>
              </a:solidFill>
              <a:cs typeface="Calibri Light" panose="020F0302020204030204" pitchFamily="34" charset="0"/>
            </a:endParaRPr>
          </a:p>
          <a:p>
            <a:pPr>
              <a:lnSpc>
                <a:spcPct val="110000"/>
              </a:lnSpc>
              <a:spcAft>
                <a:spcPts val="600"/>
              </a:spcAft>
            </a:pPr>
            <a:r>
              <a:rPr lang="en-US" sz="5600" dirty="0">
                <a:solidFill>
                  <a:schemeClr val="tx1"/>
                </a:solidFill>
                <a:cs typeface="Calibri Light" panose="020F0302020204030204" pitchFamily="34" charset="0"/>
              </a:rPr>
              <a:t>Under the guidance of </a:t>
            </a:r>
          </a:p>
          <a:p>
            <a:pPr>
              <a:lnSpc>
                <a:spcPct val="110000"/>
              </a:lnSpc>
              <a:spcAft>
                <a:spcPts val="600"/>
              </a:spcAft>
            </a:pPr>
            <a:r>
              <a:rPr lang="en-US" sz="5600" dirty="0">
                <a:solidFill>
                  <a:schemeClr val="tx1"/>
                </a:solidFill>
                <a:cs typeface="Calibri Light" panose="020F0302020204030204" pitchFamily="34" charset="0"/>
              </a:rPr>
              <a:t>Dr. Sidharth Sekhar Mishra</a:t>
            </a:r>
          </a:p>
          <a:p>
            <a:pPr>
              <a:lnSpc>
                <a:spcPct val="110000"/>
              </a:lnSpc>
              <a:spcAft>
                <a:spcPts val="600"/>
              </a:spcAft>
            </a:pPr>
            <a:endParaRPr lang="en-US" sz="5600" dirty="0">
              <a:solidFill>
                <a:schemeClr val="tx1"/>
              </a:solidFill>
              <a:cs typeface="Calibri Light" panose="020F0302020204030204" pitchFamily="34" charset="0"/>
            </a:endParaRPr>
          </a:p>
          <a:p>
            <a:pPr>
              <a:lnSpc>
                <a:spcPct val="110000"/>
              </a:lnSpc>
              <a:spcAft>
                <a:spcPts val="600"/>
              </a:spcAft>
            </a:pPr>
            <a:endParaRPr lang="en-US" sz="500" dirty="0">
              <a:solidFill>
                <a:schemeClr val="tx1"/>
              </a:solidFill>
            </a:endParaRPr>
          </a:p>
        </p:txBody>
      </p:sp>
      <p:sp>
        <p:nvSpPr>
          <p:cNvPr id="16" name="Rectangle 1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0DADD55-3EC3-D0E5-A9BE-BB75A5171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38"/>
            <a:ext cx="914400" cy="529589"/>
          </a:xfrm>
          <a:prstGeom prst="rect">
            <a:avLst/>
          </a:prstGeom>
        </p:spPr>
      </p:pic>
      <p:sp>
        <p:nvSpPr>
          <p:cNvPr id="4" name="Slide Number Placeholder 3">
            <a:extLst>
              <a:ext uri="{FF2B5EF4-FFF2-40B4-BE49-F238E27FC236}">
                <a16:creationId xmlns:a16="http://schemas.microsoft.com/office/drawing/2014/main" id="{CC90F355-D0C9-8E55-9C71-6980CB2C35E9}"/>
              </a:ext>
            </a:extLst>
          </p:cNvPr>
          <p:cNvSpPr>
            <a:spLocks noGrp="1"/>
          </p:cNvSpPr>
          <p:nvPr>
            <p:ph type="sldNum" sz="quarter" idx="12"/>
          </p:nvPr>
        </p:nvSpPr>
        <p:spPr/>
        <p:txBody>
          <a:bodyPr/>
          <a:lstStyle/>
          <a:p>
            <a:fld id="{34B7E4EF-A1BD-40F4-AB7B-04F084DD991D}" type="slidenum">
              <a:rPr lang="en-US" smtClean="0"/>
              <a:t>1</a:t>
            </a:fld>
            <a:endParaRPr lang="en-US" dirty="0"/>
          </a:p>
        </p:txBody>
      </p:sp>
      <p:pic>
        <p:nvPicPr>
          <p:cNvPr id="6" name="Picture 5" descr="care logo_2.png">
            <a:extLst>
              <a:ext uri="{FF2B5EF4-FFF2-40B4-BE49-F238E27FC236}">
                <a16:creationId xmlns:a16="http://schemas.microsoft.com/office/drawing/2014/main" id="{8E8A8802-F56B-4B6A-B12C-7EE500EB909E}"/>
              </a:ext>
            </a:extLst>
          </p:cNvPr>
          <p:cNvPicPr>
            <a:picLocks noChangeAspect="1"/>
          </p:cNvPicPr>
          <p:nvPr/>
        </p:nvPicPr>
        <p:blipFill>
          <a:blip r:embed="rId3"/>
          <a:stretch>
            <a:fillRect/>
          </a:stretch>
        </p:blipFill>
        <p:spPr>
          <a:xfrm>
            <a:off x="5599749" y="5128954"/>
            <a:ext cx="744780" cy="858506"/>
          </a:xfrm>
          <a:prstGeom prst="rect">
            <a:avLst/>
          </a:prstGeom>
        </p:spPr>
      </p:pic>
    </p:spTree>
    <p:extLst>
      <p:ext uri="{BB962C8B-B14F-4D97-AF65-F5344CB8AC3E}">
        <p14:creationId xmlns:p14="http://schemas.microsoft.com/office/powerpoint/2010/main" val="234688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D36A25-5ADE-B383-0F49-6EBB055787A5}"/>
              </a:ext>
            </a:extLst>
          </p:cNvPr>
          <p:cNvSpPr/>
          <p:nvPr/>
        </p:nvSpPr>
        <p:spPr>
          <a:xfrm>
            <a:off x="386423" y="426470"/>
            <a:ext cx="5539407" cy="457976"/>
          </a:xfrm>
          <a:prstGeom prst="rect">
            <a:avLst/>
          </a:prstGeom>
          <a:solidFill>
            <a:schemeClr val="accent4">
              <a:lumMod val="40000"/>
              <a:lumOff val="60000"/>
            </a:schemeClr>
          </a:solidFill>
          <a:ln>
            <a:solidFill>
              <a:schemeClr val="tx1">
                <a:lumMod val="50000"/>
                <a:lumOff val="50000"/>
              </a:schemeClr>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Study Tools</a:t>
            </a:r>
          </a:p>
        </p:txBody>
      </p:sp>
      <p:sp>
        <p:nvSpPr>
          <p:cNvPr id="3" name="Rectangle 2">
            <a:extLst>
              <a:ext uri="{FF2B5EF4-FFF2-40B4-BE49-F238E27FC236}">
                <a16:creationId xmlns:a16="http://schemas.microsoft.com/office/drawing/2014/main" id="{3F656D4A-C6D9-D173-DD6D-39E368530851}"/>
              </a:ext>
            </a:extLst>
          </p:cNvPr>
          <p:cNvSpPr/>
          <p:nvPr/>
        </p:nvSpPr>
        <p:spPr>
          <a:xfrm>
            <a:off x="386423" y="884446"/>
            <a:ext cx="5539407" cy="1589540"/>
          </a:xfrm>
          <a:prstGeom prst="rect">
            <a:avLst/>
          </a:prstGeom>
          <a:noFill/>
          <a:ln>
            <a:solidFill>
              <a:srgbClr val="B9F1DC"/>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Lato Medium" panose="020F0502020204030203" pitchFamily="34" charset="0"/>
                <a:cs typeface="+mn-cs"/>
              </a:rPr>
              <a:t>The household survey having structured, closed ended, questionnaire-based interviews, assisted by </a:t>
            </a:r>
            <a:r>
              <a:rPr kumimoji="0" lang="en-GB" sz="1600" b="1" i="0" u="none" strike="noStrike" kern="1200" cap="none" spc="0" normalizeH="0" baseline="0" noProof="0" dirty="0">
                <a:ln>
                  <a:noFill/>
                </a:ln>
                <a:solidFill>
                  <a:prstClr val="black"/>
                </a:solidFill>
                <a:effectLst/>
                <a:uLnTx/>
                <a:uFillTx/>
                <a:latin typeface="Calibri" panose="020F0502020204030204"/>
                <a:ea typeface="Lato Medium" panose="020F0502020204030203" pitchFamily="34" charset="0"/>
                <a:cs typeface="+mn-cs"/>
              </a:rPr>
              <a:t>CAPI</a:t>
            </a:r>
            <a:r>
              <a:rPr kumimoji="0" lang="en-GB" sz="1600" b="0" i="0" u="none" strike="noStrike" kern="1200" cap="none" spc="0" normalizeH="0" baseline="0" noProof="0" dirty="0">
                <a:ln>
                  <a:noFill/>
                </a:ln>
                <a:solidFill>
                  <a:prstClr val="black"/>
                </a:solidFill>
                <a:effectLst/>
                <a:uLnTx/>
                <a:uFillTx/>
                <a:latin typeface="Calibri" panose="020F0502020204030204"/>
                <a:ea typeface="Lato Medium" panose="020F0502020204030203" pitchFamily="34" charset="0"/>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Lato Medium" panose="020F0502020204030203" pitchFamily="34" charset="0"/>
                <a:cs typeface="+mn-cs"/>
              </a:rPr>
              <a:t>Computer Assisted Personal Interview)</a:t>
            </a:r>
            <a:r>
              <a:rPr kumimoji="0" lang="en-GB" sz="1600" b="0" i="0" u="none" strike="noStrike" kern="1200" cap="none" spc="0" normalizeH="0" baseline="0" noProof="0" dirty="0">
                <a:ln>
                  <a:noFill/>
                </a:ln>
                <a:solidFill>
                  <a:prstClr val="black"/>
                </a:solidFill>
                <a:effectLst/>
                <a:uLnTx/>
                <a:uFillTx/>
                <a:latin typeface="Calibri" panose="020F0502020204030204"/>
                <a:ea typeface="Lato Medium" panose="020F0502020204030203" pitchFamily="34" charset="0"/>
                <a:cs typeface="+mn-cs"/>
              </a:rPr>
              <a:t> involving eligible respondents in selected districts.</a:t>
            </a:r>
            <a:endParaRPr kumimoji="0" lang="en-IN"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C5B3EC-EFD6-0D99-056F-96FBDF5A297D}"/>
              </a:ext>
            </a:extLst>
          </p:cNvPr>
          <p:cNvSpPr/>
          <p:nvPr/>
        </p:nvSpPr>
        <p:spPr>
          <a:xfrm>
            <a:off x="6899024" y="426470"/>
            <a:ext cx="4906553" cy="418873"/>
          </a:xfrm>
          <a:prstGeom prst="rect">
            <a:avLst/>
          </a:prstGeom>
          <a:solidFill>
            <a:srgbClr val="F7CDAB"/>
          </a:solidFill>
          <a:ln>
            <a:solidFill>
              <a:schemeClr val="tx1">
                <a:lumMod val="50000"/>
                <a:lumOff val="50000"/>
              </a:schemeClr>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alibri" panose="020F0502020204030204"/>
                <a:ea typeface="+mn-ea"/>
                <a:cs typeface="+mn-cs"/>
              </a:rPr>
              <a:t>Data Quality Assurance Mechanism</a:t>
            </a:r>
          </a:p>
        </p:txBody>
      </p:sp>
      <p:sp>
        <p:nvSpPr>
          <p:cNvPr id="5" name="Rectangle 4">
            <a:extLst>
              <a:ext uri="{FF2B5EF4-FFF2-40B4-BE49-F238E27FC236}">
                <a16:creationId xmlns:a16="http://schemas.microsoft.com/office/drawing/2014/main" id="{6745DD4E-1F02-BE7D-A64F-623BDF73FB9E}"/>
              </a:ext>
            </a:extLst>
          </p:cNvPr>
          <p:cNvSpPr/>
          <p:nvPr/>
        </p:nvSpPr>
        <p:spPr>
          <a:xfrm>
            <a:off x="6899024" y="845342"/>
            <a:ext cx="4906553" cy="1628643"/>
          </a:xfrm>
          <a:prstGeom prst="rect">
            <a:avLst/>
          </a:prstGeom>
          <a:noFill/>
          <a:ln>
            <a:solidFill>
              <a:srgbClr val="B9F1DC"/>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Spot Checks , Back Checks &amp; Audio Checks (overall 15%) of all data, for randomly sampled interviews</a:t>
            </a:r>
            <a:r>
              <a:rPr kumimoji="0" lang="en-US" sz="1600" b="1" i="0" u="none" strike="noStrike" kern="1200" cap="none" spc="0" normalizeH="0" baseline="0" noProof="0" dirty="0">
                <a:ln>
                  <a:noFill/>
                </a:ln>
                <a:solidFill>
                  <a:prstClr val="black"/>
                </a:solidFill>
                <a:effectLst/>
                <a:uLnTx/>
                <a:uFillTx/>
                <a:latin typeface="Calibri"/>
                <a:ea typeface="+mn-ea"/>
                <a:cs typeface="Calibri"/>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Real time data monitoring through dashboard.</a:t>
            </a:r>
            <a:endParaRPr kumimoji="0" lang="en-IN"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F2FB6F7-33F1-B246-E443-763FF89ECC4C}"/>
              </a:ext>
            </a:extLst>
          </p:cNvPr>
          <p:cNvPicPr>
            <a:picLocks noChangeAspect="1"/>
          </p:cNvPicPr>
          <p:nvPr/>
        </p:nvPicPr>
        <p:blipFill>
          <a:blip r:embed="rId2"/>
          <a:stretch>
            <a:fillRect/>
          </a:stretch>
        </p:blipFill>
        <p:spPr>
          <a:xfrm>
            <a:off x="386424" y="2574388"/>
            <a:ext cx="11419154" cy="3857142"/>
          </a:xfrm>
          <a:prstGeom prst="rect">
            <a:avLst/>
          </a:prstGeom>
          <a:effectLst>
            <a:softEdge rad="12700"/>
          </a:effectLst>
        </p:spPr>
      </p:pic>
      <p:pic>
        <p:nvPicPr>
          <p:cNvPr id="6" name="Picture 5">
            <a:extLst>
              <a:ext uri="{FF2B5EF4-FFF2-40B4-BE49-F238E27FC236}">
                <a16:creationId xmlns:a16="http://schemas.microsoft.com/office/drawing/2014/main" id="{F286F261-AD2B-BA62-D7C1-B85587B75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8" name="Slide Number Placeholder 7">
            <a:extLst>
              <a:ext uri="{FF2B5EF4-FFF2-40B4-BE49-F238E27FC236}">
                <a16:creationId xmlns:a16="http://schemas.microsoft.com/office/drawing/2014/main" id="{38C2FFDA-65A6-D704-EC8F-D9FDD971DDEA}"/>
              </a:ext>
            </a:extLst>
          </p:cNvPr>
          <p:cNvSpPr>
            <a:spLocks noGrp="1"/>
          </p:cNvSpPr>
          <p:nvPr>
            <p:ph type="sldNum" sz="quarter" idx="12"/>
          </p:nvPr>
        </p:nvSpPr>
        <p:spPr/>
        <p:txBody>
          <a:bodyPr/>
          <a:lstStyle/>
          <a:p>
            <a:fld id="{34B7E4EF-A1BD-40F4-AB7B-04F084DD991D}" type="slidenum">
              <a:rPr lang="en-US" smtClean="0"/>
              <a:t>10</a:t>
            </a:fld>
            <a:endParaRPr lang="en-US"/>
          </a:p>
        </p:txBody>
      </p:sp>
    </p:spTree>
    <p:extLst>
      <p:ext uri="{BB962C8B-B14F-4D97-AF65-F5344CB8AC3E}">
        <p14:creationId xmlns:p14="http://schemas.microsoft.com/office/powerpoint/2010/main" val="237534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B8D6-5BB1-4EF5-9EA0-BD0C3A30B86F}"/>
              </a:ext>
            </a:extLst>
          </p:cNvPr>
          <p:cNvSpPr>
            <a:spLocks noGrp="1"/>
          </p:cNvSpPr>
          <p:nvPr>
            <p:ph type="title"/>
          </p:nvPr>
        </p:nvSpPr>
        <p:spPr>
          <a:xfrm>
            <a:off x="1066800" y="469479"/>
            <a:ext cx="10058400" cy="627227"/>
          </a:xfrm>
        </p:spPr>
        <p:txBody>
          <a:bodyPr>
            <a:normAutofit/>
          </a:bodyPr>
          <a:lstStyle/>
          <a:p>
            <a:pPr algn="ctr"/>
            <a:r>
              <a:rPr lang="en-US" sz="3200" b="1" dirty="0"/>
              <a:t>Results</a:t>
            </a:r>
          </a:p>
        </p:txBody>
      </p:sp>
      <p:sp>
        <p:nvSpPr>
          <p:cNvPr id="23" name="TextBox 22">
            <a:extLst>
              <a:ext uri="{FF2B5EF4-FFF2-40B4-BE49-F238E27FC236}">
                <a16:creationId xmlns:a16="http://schemas.microsoft.com/office/drawing/2014/main" id="{1CA6C7A3-3FDA-02A5-85D4-5B3364B1EB72}"/>
              </a:ext>
            </a:extLst>
          </p:cNvPr>
          <p:cNvSpPr txBox="1"/>
          <p:nvPr/>
        </p:nvSpPr>
        <p:spPr>
          <a:xfrm>
            <a:off x="212221" y="6587150"/>
            <a:ext cx="1138278" cy="276999"/>
          </a:xfrm>
          <a:prstGeom prst="rect">
            <a:avLst/>
          </a:prstGeom>
          <a:noFill/>
        </p:spPr>
        <p:txBody>
          <a:bodyPr wrap="square" rtlCol="0">
            <a:spAutoFit/>
          </a:bodyPr>
          <a:lstStyle/>
          <a:p>
            <a:r>
              <a:rPr lang="en-US" sz="1200" b="1" dirty="0">
                <a:latin typeface="Georgia" panose="02040502050405020303" pitchFamily="18" charset="0"/>
                <a:cs typeface="Calibri" panose="020F0502020204030204" pitchFamily="34" charset="0"/>
              </a:rPr>
              <a:t>N= 1500</a:t>
            </a:r>
          </a:p>
        </p:txBody>
      </p:sp>
      <p:graphicFrame>
        <p:nvGraphicFramePr>
          <p:cNvPr id="24" name="Content Placeholder 5">
            <a:extLst>
              <a:ext uri="{FF2B5EF4-FFF2-40B4-BE49-F238E27FC236}">
                <a16:creationId xmlns:a16="http://schemas.microsoft.com/office/drawing/2014/main" id="{006004AF-3493-C031-75E1-F8B0A952F5D9}"/>
              </a:ext>
            </a:extLst>
          </p:cNvPr>
          <p:cNvGraphicFramePr>
            <a:graphicFrameLocks noGrp="1"/>
          </p:cNvGraphicFramePr>
          <p:nvPr>
            <p:ph idx="1"/>
            <p:extLst>
              <p:ext uri="{D42A27DB-BD31-4B8C-83A1-F6EECF244321}">
                <p14:modId xmlns:p14="http://schemas.microsoft.com/office/powerpoint/2010/main" val="3034005162"/>
              </p:ext>
            </p:extLst>
          </p:nvPr>
        </p:nvGraphicFramePr>
        <p:xfrm>
          <a:off x="457200" y="3892621"/>
          <a:ext cx="3168699" cy="2608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ontent Placeholder 5">
            <a:extLst>
              <a:ext uri="{FF2B5EF4-FFF2-40B4-BE49-F238E27FC236}">
                <a16:creationId xmlns:a16="http://schemas.microsoft.com/office/drawing/2014/main" id="{71749474-9508-535C-61C2-5B78A522742F}"/>
              </a:ext>
            </a:extLst>
          </p:cNvPr>
          <p:cNvGraphicFramePr>
            <a:graphicFrameLocks/>
          </p:cNvGraphicFramePr>
          <p:nvPr>
            <p:extLst>
              <p:ext uri="{D42A27DB-BD31-4B8C-83A1-F6EECF244321}">
                <p14:modId xmlns:p14="http://schemas.microsoft.com/office/powerpoint/2010/main" val="1506494652"/>
              </p:ext>
            </p:extLst>
          </p:nvPr>
        </p:nvGraphicFramePr>
        <p:xfrm>
          <a:off x="4340748" y="1189153"/>
          <a:ext cx="3697995" cy="2704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D06F2E1E-42B7-3AFE-008E-35BC9299447A}"/>
              </a:ext>
            </a:extLst>
          </p:cNvPr>
          <p:cNvGraphicFramePr/>
          <p:nvPr>
            <p:extLst>
              <p:ext uri="{D42A27DB-BD31-4B8C-83A1-F6EECF244321}">
                <p14:modId xmlns:p14="http://schemas.microsoft.com/office/powerpoint/2010/main" val="1490610250"/>
              </p:ext>
            </p:extLst>
          </p:nvPr>
        </p:nvGraphicFramePr>
        <p:xfrm>
          <a:off x="571936" y="1244913"/>
          <a:ext cx="2804310" cy="26477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ontent Placeholder 5">
            <a:extLst>
              <a:ext uri="{FF2B5EF4-FFF2-40B4-BE49-F238E27FC236}">
                <a16:creationId xmlns:a16="http://schemas.microsoft.com/office/drawing/2014/main" id="{14874177-35FB-0DF8-1AE3-F62036C3E5FA}"/>
              </a:ext>
            </a:extLst>
          </p:cNvPr>
          <p:cNvGraphicFramePr>
            <a:graphicFrameLocks/>
          </p:cNvGraphicFramePr>
          <p:nvPr>
            <p:extLst>
              <p:ext uri="{D42A27DB-BD31-4B8C-83A1-F6EECF244321}">
                <p14:modId xmlns:p14="http://schemas.microsoft.com/office/powerpoint/2010/main" val="1303228294"/>
              </p:ext>
            </p:extLst>
          </p:nvPr>
        </p:nvGraphicFramePr>
        <p:xfrm>
          <a:off x="4590401" y="3853541"/>
          <a:ext cx="3506233" cy="27336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ontent Placeholder 5">
            <a:extLst>
              <a:ext uri="{FF2B5EF4-FFF2-40B4-BE49-F238E27FC236}">
                <a16:creationId xmlns:a16="http://schemas.microsoft.com/office/drawing/2014/main" id="{35D5AD72-4548-EB48-0AF6-8B56933C5E85}"/>
              </a:ext>
            </a:extLst>
          </p:cNvPr>
          <p:cNvGraphicFramePr>
            <a:graphicFrameLocks/>
          </p:cNvGraphicFramePr>
          <p:nvPr>
            <p:extLst>
              <p:ext uri="{D42A27DB-BD31-4B8C-83A1-F6EECF244321}">
                <p14:modId xmlns:p14="http://schemas.microsoft.com/office/powerpoint/2010/main" val="2477363731"/>
              </p:ext>
            </p:extLst>
          </p:nvPr>
        </p:nvGraphicFramePr>
        <p:xfrm>
          <a:off x="8482818" y="1239149"/>
          <a:ext cx="3346071" cy="25169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E67A5531-5AB5-6E33-11B6-62A5C7BF69A1}"/>
              </a:ext>
            </a:extLst>
          </p:cNvPr>
          <p:cNvGraphicFramePr/>
          <p:nvPr>
            <p:extLst>
              <p:ext uri="{D42A27DB-BD31-4B8C-83A1-F6EECF244321}">
                <p14:modId xmlns:p14="http://schemas.microsoft.com/office/powerpoint/2010/main" val="104529249"/>
              </p:ext>
            </p:extLst>
          </p:nvPr>
        </p:nvGraphicFramePr>
        <p:xfrm>
          <a:off x="8768061" y="3756327"/>
          <a:ext cx="3060827" cy="2733608"/>
        </p:xfrm>
        <a:graphic>
          <a:graphicData uri="http://schemas.openxmlformats.org/drawingml/2006/chart">
            <c:chart xmlns:c="http://schemas.openxmlformats.org/drawingml/2006/chart" xmlns:r="http://schemas.openxmlformats.org/officeDocument/2006/relationships" r:id="rId7"/>
          </a:graphicData>
        </a:graphic>
      </p:graphicFrame>
      <p:pic>
        <p:nvPicPr>
          <p:cNvPr id="7" name="Picture 6">
            <a:extLst>
              <a:ext uri="{FF2B5EF4-FFF2-40B4-BE49-F238E27FC236}">
                <a16:creationId xmlns:a16="http://schemas.microsoft.com/office/drawing/2014/main" id="{6F6C0C6C-CB43-81CE-BBBC-31F0BEAF51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6F77C22A-FC03-AE75-9A41-0FF27CCE4AE8}"/>
              </a:ext>
            </a:extLst>
          </p:cNvPr>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56399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14B20D10-5243-D116-7C0B-A8BF0D45FEAE}"/>
              </a:ext>
            </a:extLst>
          </p:cNvPr>
          <p:cNvGraphicFramePr>
            <a:graphicFrameLocks/>
          </p:cNvGraphicFramePr>
          <p:nvPr>
            <p:extLst>
              <p:ext uri="{D42A27DB-BD31-4B8C-83A1-F6EECF244321}">
                <p14:modId xmlns:p14="http://schemas.microsoft.com/office/powerpoint/2010/main" val="2449192277"/>
              </p:ext>
            </p:extLst>
          </p:nvPr>
        </p:nvGraphicFramePr>
        <p:xfrm>
          <a:off x="254424" y="3666058"/>
          <a:ext cx="3168698" cy="2717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B741603C-2D8C-5B2E-AC49-08193C61C6A8}"/>
              </a:ext>
            </a:extLst>
          </p:cNvPr>
          <p:cNvGraphicFramePr>
            <a:graphicFrameLocks/>
          </p:cNvGraphicFramePr>
          <p:nvPr>
            <p:extLst>
              <p:ext uri="{D42A27DB-BD31-4B8C-83A1-F6EECF244321}">
                <p14:modId xmlns:p14="http://schemas.microsoft.com/office/powerpoint/2010/main" val="1747466789"/>
              </p:ext>
            </p:extLst>
          </p:nvPr>
        </p:nvGraphicFramePr>
        <p:xfrm>
          <a:off x="254423" y="666062"/>
          <a:ext cx="3168699" cy="2608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D5BD372-2F6B-B8FA-1D52-C1D2BED4B5A1}"/>
              </a:ext>
            </a:extLst>
          </p:cNvPr>
          <p:cNvGraphicFramePr/>
          <p:nvPr>
            <p:extLst>
              <p:ext uri="{D42A27DB-BD31-4B8C-83A1-F6EECF244321}">
                <p14:modId xmlns:p14="http://schemas.microsoft.com/office/powerpoint/2010/main" val="1956961780"/>
              </p:ext>
            </p:extLst>
          </p:nvPr>
        </p:nvGraphicFramePr>
        <p:xfrm>
          <a:off x="4586066" y="532496"/>
          <a:ext cx="7099462" cy="260862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A4A5A19D-3B2F-290A-97B1-8960CB084FE3}"/>
              </a:ext>
            </a:extLst>
          </p:cNvPr>
          <p:cNvCxnSpPr>
            <a:cxnSpLocks/>
          </p:cNvCxnSpPr>
          <p:nvPr/>
        </p:nvCxnSpPr>
        <p:spPr>
          <a:xfrm flipV="1">
            <a:off x="3666946" y="532496"/>
            <a:ext cx="0" cy="577117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2" name="Chart 21">
            <a:extLst>
              <a:ext uri="{FF2B5EF4-FFF2-40B4-BE49-F238E27FC236}">
                <a16:creationId xmlns:a16="http://schemas.microsoft.com/office/drawing/2014/main" id="{BE1D3442-E5F8-FD0A-2D82-8314FA67BCA7}"/>
              </a:ext>
            </a:extLst>
          </p:cNvPr>
          <p:cNvGraphicFramePr/>
          <p:nvPr>
            <p:extLst>
              <p:ext uri="{D42A27DB-BD31-4B8C-83A1-F6EECF244321}">
                <p14:modId xmlns:p14="http://schemas.microsoft.com/office/powerpoint/2010/main" val="3162059070"/>
              </p:ext>
            </p:extLst>
          </p:nvPr>
        </p:nvGraphicFramePr>
        <p:xfrm>
          <a:off x="4431324" y="3429000"/>
          <a:ext cx="7254204" cy="2954201"/>
        </p:xfrm>
        <a:graphic>
          <a:graphicData uri="http://schemas.openxmlformats.org/drawingml/2006/chart">
            <c:chart xmlns:c="http://schemas.openxmlformats.org/drawingml/2006/chart" xmlns:r="http://schemas.openxmlformats.org/officeDocument/2006/relationships" r:id="rId5"/>
          </a:graphicData>
        </a:graphic>
      </p:graphicFrame>
      <p:pic>
        <p:nvPicPr>
          <p:cNvPr id="23" name="Picture 22">
            <a:extLst>
              <a:ext uri="{FF2B5EF4-FFF2-40B4-BE49-F238E27FC236}">
                <a16:creationId xmlns:a16="http://schemas.microsoft.com/office/drawing/2014/main" id="{7F3B3341-9A4A-48E2-B115-89FA4A03C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2" name="Slide Number Placeholder 1">
            <a:extLst>
              <a:ext uri="{FF2B5EF4-FFF2-40B4-BE49-F238E27FC236}">
                <a16:creationId xmlns:a16="http://schemas.microsoft.com/office/drawing/2014/main" id="{E8F76EF1-FC94-38EE-890D-8809CA6A0590}"/>
              </a:ext>
            </a:extLst>
          </p:cNvPr>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331579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F48AE-5EFF-F215-EA25-67203E43F7B4}"/>
              </a:ext>
            </a:extLst>
          </p:cNvPr>
          <p:cNvSpPr>
            <a:spLocks noGrp="1"/>
          </p:cNvSpPr>
          <p:nvPr>
            <p:ph idx="4294967295"/>
          </p:nvPr>
        </p:nvSpPr>
        <p:spPr>
          <a:xfrm>
            <a:off x="0" y="2103438"/>
            <a:ext cx="10058400" cy="3849687"/>
          </a:xfrm>
        </p:spPr>
        <p:txBody>
          <a:bodyPr>
            <a:normAutofit/>
          </a:bodyPr>
          <a:lstStyle/>
          <a:p>
            <a:endParaRPr lang="en-US" sz="1800" b="1" dirty="0">
              <a:solidFill>
                <a:srgbClr val="000000"/>
              </a:solidFill>
              <a:latin typeface="Courier New" panose="02070309020205020404" pitchFamily="49" charset="0"/>
            </a:endParaRPr>
          </a:p>
          <a:p>
            <a:pPr marL="0" marR="600" indent="0" algn="ctr">
              <a:buNone/>
            </a:pPr>
            <a:r>
              <a:rPr lang="en-US" sz="1800" b="0" i="0" u="none" strike="noStrike" baseline="0" dirty="0">
                <a:solidFill>
                  <a:srgbClr val="000000"/>
                </a:solidFill>
                <a:latin typeface="Arial" panose="020B0604020202020204" pitchFamily="34" charset="0"/>
              </a:rPr>
              <a:t>	</a:t>
            </a:r>
          </a:p>
          <a:p>
            <a:endParaRPr lang="en-US" sz="1800" b="0" i="0" u="none" strike="noStrike" baseline="0" dirty="0">
              <a:latin typeface="Times New Roman" panose="02020603050405020304" pitchFamily="18" charset="0"/>
            </a:endParaRPr>
          </a:p>
          <a:p>
            <a:endParaRPr lang="en-US" dirty="0"/>
          </a:p>
        </p:txBody>
      </p:sp>
      <p:graphicFrame>
        <p:nvGraphicFramePr>
          <p:cNvPr id="9" name="Chart 8">
            <a:extLst>
              <a:ext uri="{FF2B5EF4-FFF2-40B4-BE49-F238E27FC236}">
                <a16:creationId xmlns:a16="http://schemas.microsoft.com/office/drawing/2014/main" id="{21C476BC-94BF-8BB0-4E7F-010293CE4691}"/>
              </a:ext>
            </a:extLst>
          </p:cNvPr>
          <p:cNvGraphicFramePr/>
          <p:nvPr>
            <p:extLst>
              <p:ext uri="{D42A27DB-BD31-4B8C-83A1-F6EECF244321}">
                <p14:modId xmlns:p14="http://schemas.microsoft.com/office/powerpoint/2010/main" val="3673519725"/>
              </p:ext>
            </p:extLst>
          </p:nvPr>
        </p:nvGraphicFramePr>
        <p:xfrm>
          <a:off x="358727" y="378919"/>
          <a:ext cx="5324621" cy="3166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1DC13758-7B7C-1724-7CDB-C4A62C82D0BB}"/>
              </a:ext>
            </a:extLst>
          </p:cNvPr>
          <p:cNvGraphicFramePr>
            <a:graphicFrameLocks/>
          </p:cNvGraphicFramePr>
          <p:nvPr>
            <p:extLst>
              <p:ext uri="{D42A27DB-BD31-4B8C-83A1-F6EECF244321}">
                <p14:modId xmlns:p14="http://schemas.microsoft.com/office/powerpoint/2010/main" val="3031156199"/>
              </p:ext>
            </p:extLst>
          </p:nvPr>
        </p:nvGraphicFramePr>
        <p:xfrm>
          <a:off x="6726367" y="466725"/>
          <a:ext cx="44641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D827CAD-1611-0003-C02E-838D334FAE83}"/>
              </a:ext>
            </a:extLst>
          </p:cNvPr>
          <p:cNvGraphicFramePr>
            <a:graphicFrameLocks/>
          </p:cNvGraphicFramePr>
          <p:nvPr>
            <p:extLst>
              <p:ext uri="{D42A27DB-BD31-4B8C-83A1-F6EECF244321}">
                <p14:modId xmlns:p14="http://schemas.microsoft.com/office/powerpoint/2010/main" val="1579274111"/>
              </p:ext>
            </p:extLst>
          </p:nvPr>
        </p:nvGraphicFramePr>
        <p:xfrm>
          <a:off x="735037" y="373588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7D29564A-0F4E-6D65-6FBF-4BF7EC0DF9BD}"/>
              </a:ext>
            </a:extLst>
          </p:cNvPr>
          <p:cNvGraphicFramePr>
            <a:graphicFrameLocks/>
          </p:cNvGraphicFramePr>
          <p:nvPr>
            <p:extLst>
              <p:ext uri="{D42A27DB-BD31-4B8C-83A1-F6EECF244321}">
                <p14:modId xmlns:p14="http://schemas.microsoft.com/office/powerpoint/2010/main" val="279934598"/>
              </p:ext>
            </p:extLst>
          </p:nvPr>
        </p:nvGraphicFramePr>
        <p:xfrm>
          <a:off x="6726367" y="3308106"/>
          <a:ext cx="4572000" cy="2853543"/>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a:extLst>
              <a:ext uri="{FF2B5EF4-FFF2-40B4-BE49-F238E27FC236}">
                <a16:creationId xmlns:a16="http://schemas.microsoft.com/office/drawing/2014/main" id="{3FE99AB0-B764-5726-5879-4438E1F37991}"/>
              </a:ext>
            </a:extLst>
          </p:cNvPr>
          <p:cNvCxnSpPr/>
          <p:nvPr/>
        </p:nvCxnSpPr>
        <p:spPr>
          <a:xfrm>
            <a:off x="5936343" y="897841"/>
            <a:ext cx="0" cy="47166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C03E4A25-B228-ECF7-9DF6-42B6D51C94F4}"/>
              </a:ext>
            </a:extLst>
          </p:cNvPr>
          <p:cNvCxnSpPr/>
          <p:nvPr/>
        </p:nvCxnSpPr>
        <p:spPr>
          <a:xfrm>
            <a:off x="682172" y="3550768"/>
            <a:ext cx="500117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0389D296-8E7B-314B-275E-6BED3954D9DC}"/>
              </a:ext>
            </a:extLst>
          </p:cNvPr>
          <p:cNvSpPr txBox="1"/>
          <p:nvPr/>
        </p:nvSpPr>
        <p:spPr>
          <a:xfrm>
            <a:off x="7941216" y="6279026"/>
            <a:ext cx="3960052"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000" dirty="0">
                <a:latin typeface="Georgia" panose="02040502050405020303" pitchFamily="18" charset="0"/>
              </a:rPr>
              <a:t>These are the significant indicators whose p value is less than 0.05</a:t>
            </a:r>
          </a:p>
          <a:p>
            <a:endParaRPr lang="en-US" sz="1000" dirty="0"/>
          </a:p>
        </p:txBody>
      </p:sp>
      <p:pic>
        <p:nvPicPr>
          <p:cNvPr id="22" name="Picture 21">
            <a:extLst>
              <a:ext uri="{FF2B5EF4-FFF2-40B4-BE49-F238E27FC236}">
                <a16:creationId xmlns:a16="http://schemas.microsoft.com/office/drawing/2014/main" id="{9C58BCD8-E0C5-4116-33FE-F7833E8EEC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2" name="Slide Number Placeholder 1">
            <a:extLst>
              <a:ext uri="{FF2B5EF4-FFF2-40B4-BE49-F238E27FC236}">
                <a16:creationId xmlns:a16="http://schemas.microsoft.com/office/drawing/2014/main" id="{9648B591-398E-FED0-4989-81303D2FC619}"/>
              </a:ext>
            </a:extLst>
          </p:cNvPr>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380373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38505E2-6B51-AB39-AA61-80B2D9B593D2}"/>
              </a:ext>
            </a:extLst>
          </p:cNvPr>
          <p:cNvGraphicFramePr>
            <a:graphicFrameLocks/>
          </p:cNvGraphicFramePr>
          <p:nvPr>
            <p:extLst>
              <p:ext uri="{D42A27DB-BD31-4B8C-83A1-F6EECF244321}">
                <p14:modId xmlns:p14="http://schemas.microsoft.com/office/powerpoint/2010/main" val="3955143780"/>
              </p:ext>
            </p:extLst>
          </p:nvPr>
        </p:nvGraphicFramePr>
        <p:xfrm>
          <a:off x="560363" y="52753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BF3C55E-1314-90D1-BE70-F34E5B417682}"/>
              </a:ext>
            </a:extLst>
          </p:cNvPr>
          <p:cNvGraphicFramePr>
            <a:graphicFrameLocks/>
          </p:cNvGraphicFramePr>
          <p:nvPr>
            <p:extLst>
              <p:ext uri="{D42A27DB-BD31-4B8C-83A1-F6EECF244321}">
                <p14:modId xmlns:p14="http://schemas.microsoft.com/office/powerpoint/2010/main" val="1099654531"/>
              </p:ext>
            </p:extLst>
          </p:nvPr>
        </p:nvGraphicFramePr>
        <p:xfrm>
          <a:off x="6412522" y="53808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DFE17B3-E6EA-33B6-DA84-193FB66AC6B5}"/>
              </a:ext>
            </a:extLst>
          </p:cNvPr>
          <p:cNvGraphicFramePr>
            <a:graphicFrameLocks/>
          </p:cNvGraphicFramePr>
          <p:nvPr>
            <p:extLst>
              <p:ext uri="{D42A27DB-BD31-4B8C-83A1-F6EECF244321}">
                <p14:modId xmlns:p14="http://schemas.microsoft.com/office/powerpoint/2010/main" val="722601131"/>
              </p:ext>
            </p:extLst>
          </p:nvPr>
        </p:nvGraphicFramePr>
        <p:xfrm>
          <a:off x="560363" y="352176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FD6E520-20A8-2048-B106-12EEDCE4B6F5}"/>
              </a:ext>
            </a:extLst>
          </p:cNvPr>
          <p:cNvGraphicFramePr>
            <a:graphicFrameLocks/>
          </p:cNvGraphicFramePr>
          <p:nvPr>
            <p:extLst>
              <p:ext uri="{D42A27DB-BD31-4B8C-83A1-F6EECF244321}">
                <p14:modId xmlns:p14="http://schemas.microsoft.com/office/powerpoint/2010/main" val="632757167"/>
              </p:ext>
            </p:extLst>
          </p:nvPr>
        </p:nvGraphicFramePr>
        <p:xfrm>
          <a:off x="6510996" y="3546377"/>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E74A2E7-D835-6DA8-7623-3C7C0A0B05AF}"/>
              </a:ext>
            </a:extLst>
          </p:cNvPr>
          <p:cNvSpPr txBox="1"/>
          <p:nvPr/>
        </p:nvSpPr>
        <p:spPr>
          <a:xfrm>
            <a:off x="7870877" y="6279026"/>
            <a:ext cx="4375045" cy="400110"/>
          </a:xfrm>
          <a:prstGeom prst="rect">
            <a:avLst/>
          </a:prstGeom>
          <a:noFill/>
        </p:spPr>
        <p:txBody>
          <a:bodyPr wrap="square" rtlCol="0">
            <a:spAutoFit/>
          </a:bodyPr>
          <a:lstStyle/>
          <a:p>
            <a:r>
              <a:rPr lang="en-US" sz="1000" dirty="0">
                <a:latin typeface="Georgia" panose="02040502050405020303" pitchFamily="18" charset="0"/>
              </a:rPr>
              <a:t>These are the significant indicators whose p value is less than 0.05</a:t>
            </a:r>
          </a:p>
          <a:p>
            <a:endParaRPr lang="en-US" sz="1000" dirty="0"/>
          </a:p>
        </p:txBody>
      </p:sp>
      <p:pic>
        <p:nvPicPr>
          <p:cNvPr id="12" name="Picture 11">
            <a:extLst>
              <a:ext uri="{FF2B5EF4-FFF2-40B4-BE49-F238E27FC236}">
                <a16:creationId xmlns:a16="http://schemas.microsoft.com/office/drawing/2014/main" id="{9ECBDECD-B539-F505-319C-F1EB6C70B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2" name="Slide Number Placeholder 1">
            <a:extLst>
              <a:ext uri="{FF2B5EF4-FFF2-40B4-BE49-F238E27FC236}">
                <a16:creationId xmlns:a16="http://schemas.microsoft.com/office/drawing/2014/main" id="{5D50325F-457B-F7FA-93C7-89C109334CE2}"/>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205533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F620-F349-0D98-BA44-3FA6DA9B7610}"/>
              </a:ext>
            </a:extLst>
          </p:cNvPr>
          <p:cNvSpPr>
            <a:spLocks noGrp="1"/>
          </p:cNvSpPr>
          <p:nvPr>
            <p:ph type="title"/>
          </p:nvPr>
        </p:nvSpPr>
        <p:spPr>
          <a:xfrm>
            <a:off x="1066800" y="455601"/>
            <a:ext cx="10058400" cy="1260657"/>
          </a:xfrm>
        </p:spPr>
        <p:txBody>
          <a:bodyPr/>
          <a:lstStyle/>
          <a:p>
            <a:pPr algn="ctr"/>
            <a:r>
              <a:rPr lang="en-US" b="1" dirty="0"/>
              <a:t>Summary of Results</a:t>
            </a:r>
          </a:p>
        </p:txBody>
      </p:sp>
      <p:sp>
        <p:nvSpPr>
          <p:cNvPr id="3" name="Content Placeholder 2">
            <a:extLst>
              <a:ext uri="{FF2B5EF4-FFF2-40B4-BE49-F238E27FC236}">
                <a16:creationId xmlns:a16="http://schemas.microsoft.com/office/drawing/2014/main" id="{3B7CCFFF-15A4-F4A3-6173-FCA17AC1ABA1}"/>
              </a:ext>
            </a:extLst>
          </p:cNvPr>
          <p:cNvSpPr>
            <a:spLocks noGrp="1"/>
          </p:cNvSpPr>
          <p:nvPr>
            <p:ph idx="1"/>
          </p:nvPr>
        </p:nvSpPr>
        <p:spPr>
          <a:xfrm>
            <a:off x="787791" y="1716258"/>
            <a:ext cx="10337409" cy="4236486"/>
          </a:xfrm>
        </p:spPr>
        <p:txBody>
          <a:bodyPr>
            <a:normAutofit/>
          </a:bodyPr>
          <a:lstStyle/>
          <a:p>
            <a:r>
              <a:rPr lang="en-US" sz="1800" dirty="0">
                <a:effectLst/>
                <a:latin typeface="Georgia" panose="02040502050405020303" pitchFamily="18" charset="0"/>
                <a:ea typeface="Times New Roman" panose="02020603050405020304" pitchFamily="18" charset="0"/>
              </a:rPr>
              <a:t>Overall, the study concluded that while most mothers were aware of nutritionally balanced dietary habits and their actual implementation. </a:t>
            </a:r>
          </a:p>
          <a:p>
            <a:r>
              <a:rPr lang="en-US" sz="1800" dirty="0">
                <a:latin typeface="Georgia" panose="02040502050405020303" pitchFamily="18" charset="0"/>
                <a:ea typeface="Times New Roman" panose="02020603050405020304" pitchFamily="18" charset="0"/>
              </a:rPr>
              <a:t>M</a:t>
            </a:r>
            <a:r>
              <a:rPr lang="en-US" sz="1800" dirty="0">
                <a:effectLst/>
                <a:latin typeface="Georgia" panose="02040502050405020303" pitchFamily="18" charset="0"/>
                <a:ea typeface="Times New Roman" panose="02020603050405020304" pitchFamily="18" charset="0"/>
              </a:rPr>
              <a:t>others with a higher socioeconomic status who were more educated, employed, and had a higher socioeconomic status, had more knowledge and maintained better dietary habits than those with a lower socioeconomic status who were less educated, unemployed, or had a lower socioeconomic status. </a:t>
            </a:r>
          </a:p>
          <a:p>
            <a:r>
              <a:rPr lang="en-US" sz="1800" dirty="0">
                <a:effectLst/>
                <a:latin typeface="Georgia" panose="02040502050405020303" pitchFamily="18" charset="0"/>
                <a:ea typeface="Times New Roman" panose="02020603050405020304" pitchFamily="18" charset="0"/>
              </a:rPr>
              <a:t>Maternal employment was also found to be a substantial positive predictor of high nutritional status, most likely because it enables mothers to improve their social standing by providing access to education, health care, decision-making, and economic independence. </a:t>
            </a:r>
          </a:p>
          <a:p>
            <a:r>
              <a:rPr lang="en-US" sz="1800" dirty="0">
                <a:latin typeface="Georgia" panose="02040502050405020303" pitchFamily="18" charset="0"/>
                <a:ea typeface="Times New Roman" panose="02020603050405020304" pitchFamily="18" charset="0"/>
              </a:rPr>
              <a:t>Also, </a:t>
            </a:r>
            <a:r>
              <a:rPr lang="en-US" sz="1800" dirty="0">
                <a:effectLst/>
                <a:latin typeface="Georgia" panose="02040502050405020303" pitchFamily="18" charset="0"/>
                <a:ea typeface="Times New Roman" panose="02020603050405020304" pitchFamily="18" charset="0"/>
              </a:rPr>
              <a:t>the parental education is relevant to improving children's nutrition.</a:t>
            </a:r>
          </a:p>
          <a:p>
            <a:endParaRPr lang="en-US" dirty="0">
              <a:latin typeface="Georgia" panose="02040502050405020303" pitchFamily="18" charset="0"/>
            </a:endParaRPr>
          </a:p>
        </p:txBody>
      </p:sp>
      <p:pic>
        <p:nvPicPr>
          <p:cNvPr id="6" name="Picture 5">
            <a:extLst>
              <a:ext uri="{FF2B5EF4-FFF2-40B4-BE49-F238E27FC236}">
                <a16:creationId xmlns:a16="http://schemas.microsoft.com/office/drawing/2014/main" id="{51565989-6ED6-FFAE-F98A-70E92ECC6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781CEB52-D535-DAF1-D45E-F68721ACF2A5}"/>
              </a:ext>
            </a:extLst>
          </p:cNvPr>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150114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9786-5E2A-CEE7-7E4B-D6234BA1AB1E}"/>
              </a:ext>
            </a:extLst>
          </p:cNvPr>
          <p:cNvSpPr>
            <a:spLocks noGrp="1"/>
          </p:cNvSpPr>
          <p:nvPr>
            <p:ph type="title"/>
          </p:nvPr>
        </p:nvSpPr>
        <p:spPr>
          <a:xfrm>
            <a:off x="1066800" y="445647"/>
            <a:ext cx="10058400" cy="1087731"/>
          </a:xfrm>
        </p:spPr>
        <p:txBody>
          <a:bodyPr/>
          <a:lstStyle/>
          <a:p>
            <a:pPr algn="ctr"/>
            <a:r>
              <a:rPr lang="en-US" b="1" dirty="0"/>
              <a:t>Discussion</a:t>
            </a:r>
          </a:p>
        </p:txBody>
      </p:sp>
      <p:sp>
        <p:nvSpPr>
          <p:cNvPr id="3" name="Content Placeholder 2">
            <a:extLst>
              <a:ext uri="{FF2B5EF4-FFF2-40B4-BE49-F238E27FC236}">
                <a16:creationId xmlns:a16="http://schemas.microsoft.com/office/drawing/2014/main" id="{3E59E511-2907-CD0A-AC52-87D11A88F540}"/>
              </a:ext>
            </a:extLst>
          </p:cNvPr>
          <p:cNvSpPr>
            <a:spLocks noGrp="1"/>
          </p:cNvSpPr>
          <p:nvPr>
            <p:ph idx="1"/>
          </p:nvPr>
        </p:nvSpPr>
        <p:spPr>
          <a:xfrm>
            <a:off x="603748" y="1871003"/>
            <a:ext cx="10984503" cy="4375051"/>
          </a:xfrm>
        </p:spPr>
        <p:txBody>
          <a:bodyPr>
            <a:noAutofit/>
          </a:bodyPr>
          <a:lstStyle/>
          <a:p>
            <a:r>
              <a:rPr lang="en-US" sz="1800" dirty="0">
                <a:effectLst/>
                <a:latin typeface="Georgia" panose="02040502050405020303" pitchFamily="18" charset="0"/>
                <a:ea typeface="Calibri" panose="020F0502020204030204" pitchFamily="34" charset="0"/>
              </a:rPr>
              <a:t>Maternal and childhood nutrition are critical components of global health and development, and Anaemia is a frequent nutritional shortage that affects both mother and children.</a:t>
            </a:r>
          </a:p>
          <a:p>
            <a:r>
              <a:rPr lang="en-US" sz="1800" dirty="0">
                <a:effectLst/>
                <a:latin typeface="Georgia" panose="02040502050405020303" pitchFamily="18" charset="0"/>
                <a:ea typeface="Calibri" panose="020F0502020204030204" pitchFamily="34" charset="0"/>
              </a:rPr>
              <a:t>Mother nutritional health differed greatly based on demographic parameters such as education, occupation, and socioeconomic level. </a:t>
            </a:r>
          </a:p>
          <a:p>
            <a:r>
              <a:rPr lang="en-US" sz="1800" dirty="0">
                <a:latin typeface="Georgia" panose="02040502050405020303" pitchFamily="18" charset="0"/>
                <a:ea typeface="Times New Roman" panose="02020603050405020304" pitchFamily="18" charset="0"/>
              </a:rPr>
              <a:t>C</a:t>
            </a:r>
            <a:r>
              <a:rPr lang="en-US" sz="1800" dirty="0">
                <a:effectLst/>
                <a:latin typeface="Georgia" panose="02040502050405020303" pitchFamily="18" charset="0"/>
                <a:ea typeface="Times New Roman" panose="02020603050405020304" pitchFamily="18" charset="0"/>
              </a:rPr>
              <a:t>hildren from lower income families with mother who have no formal education or have only passed the eighth grade are more likely to be underweight whereas mothers who use smartphone, exposed to social media, have one or fewer than three children are less likely to be underweight.</a:t>
            </a:r>
          </a:p>
          <a:p>
            <a:r>
              <a:rPr lang="en-US" sz="1800" dirty="0">
                <a:latin typeface="Georgia" panose="02040502050405020303" pitchFamily="18" charset="0"/>
              </a:rPr>
              <a:t>Based on our finding, children who live in a joint household were less likely to be stunted.</a:t>
            </a:r>
            <a:endParaRPr lang="en-US" sz="1800" dirty="0">
              <a:effectLst/>
              <a:latin typeface="Georgia" panose="02040502050405020303" pitchFamily="18" charset="0"/>
              <a:ea typeface="Times New Roman" panose="02020603050405020304" pitchFamily="18" charset="0"/>
            </a:endParaRPr>
          </a:p>
          <a:p>
            <a:r>
              <a:rPr lang="en-US" sz="1800" dirty="0">
                <a:latin typeface="Georgia" panose="02040502050405020303" pitchFamily="18" charset="0"/>
              </a:rPr>
              <a:t>In some studies, found that children aged 6–8 months, the delayed introduction of supplementary meals is related to stunting and severe stunting.</a:t>
            </a:r>
          </a:p>
          <a:p>
            <a:pPr marL="0" indent="0">
              <a:buNone/>
            </a:pPr>
            <a:endParaRPr lang="en-US" sz="1800" dirty="0">
              <a:effectLst/>
              <a:latin typeface="Georgia" panose="02040502050405020303" pitchFamily="18" charset="0"/>
              <a:ea typeface="Calibri" panose="020F0502020204030204" pitchFamily="34" charset="0"/>
            </a:endParaRPr>
          </a:p>
        </p:txBody>
      </p:sp>
      <p:pic>
        <p:nvPicPr>
          <p:cNvPr id="6" name="Picture 5">
            <a:extLst>
              <a:ext uri="{FF2B5EF4-FFF2-40B4-BE49-F238E27FC236}">
                <a16:creationId xmlns:a16="http://schemas.microsoft.com/office/drawing/2014/main" id="{DFF3D709-7356-2363-E133-9F7889359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34C8D9C8-CB9C-FC7D-D55D-7180A780F5F2}"/>
              </a:ext>
            </a:extLst>
          </p:cNvPr>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115999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1DAF-DBF3-EB24-0140-0561B6CD33BF}"/>
              </a:ext>
            </a:extLst>
          </p:cNvPr>
          <p:cNvSpPr>
            <a:spLocks noGrp="1"/>
          </p:cNvSpPr>
          <p:nvPr>
            <p:ph type="title"/>
          </p:nvPr>
        </p:nvSpPr>
        <p:spPr>
          <a:xfrm>
            <a:off x="1084395" y="450166"/>
            <a:ext cx="10058400" cy="1371600"/>
          </a:xfrm>
        </p:spPr>
        <p:txBody>
          <a:bodyPr/>
          <a:lstStyle/>
          <a:p>
            <a:pPr algn="ctr"/>
            <a:r>
              <a:rPr lang="en-US" b="1" dirty="0"/>
              <a:t>Discussion</a:t>
            </a:r>
            <a:endParaRPr lang="en-US" dirty="0"/>
          </a:p>
        </p:txBody>
      </p:sp>
      <p:sp>
        <p:nvSpPr>
          <p:cNvPr id="3" name="Content Placeholder 2">
            <a:extLst>
              <a:ext uri="{FF2B5EF4-FFF2-40B4-BE49-F238E27FC236}">
                <a16:creationId xmlns:a16="http://schemas.microsoft.com/office/drawing/2014/main" id="{7FF84DED-0027-9704-866D-BC82D8C45A27}"/>
              </a:ext>
            </a:extLst>
          </p:cNvPr>
          <p:cNvSpPr>
            <a:spLocks noGrp="1"/>
          </p:cNvSpPr>
          <p:nvPr>
            <p:ph idx="1"/>
          </p:nvPr>
        </p:nvSpPr>
        <p:spPr>
          <a:xfrm>
            <a:off x="593208" y="1821766"/>
            <a:ext cx="11040774" cy="4421775"/>
          </a:xfrm>
        </p:spPr>
        <p:txBody>
          <a:bodyPr>
            <a:normAutofit/>
          </a:bodyPr>
          <a:lstStyle/>
          <a:p>
            <a:r>
              <a:rPr lang="en-US" sz="1800" dirty="0">
                <a:effectLst/>
                <a:latin typeface="Georgia" panose="02040502050405020303" pitchFamily="18" charset="0"/>
                <a:ea typeface="Calibri" panose="020F0502020204030204" pitchFamily="34" charset="0"/>
              </a:rPr>
              <a:t>Anaemia is a severe global public health concern that mostly affects young children and pregnant women, affecting 40% of pregnant </a:t>
            </a:r>
            <a:r>
              <a:rPr lang="en-US" sz="1800" dirty="0">
                <a:latin typeface="Georgia" panose="02040502050405020303" pitchFamily="18" charset="0"/>
                <a:ea typeface="Calibri" panose="020F0502020204030204" pitchFamily="34" charset="0"/>
              </a:rPr>
              <a:t>mother and </a:t>
            </a:r>
            <a:r>
              <a:rPr lang="en-US" sz="1800" dirty="0">
                <a:effectLst/>
                <a:latin typeface="Georgia" panose="02040502050405020303" pitchFamily="18" charset="0"/>
                <a:ea typeface="Calibri" panose="020F0502020204030204" pitchFamily="34" charset="0"/>
              </a:rPr>
              <a:t>42% of children under the age of five globally.</a:t>
            </a:r>
          </a:p>
          <a:p>
            <a:r>
              <a:rPr lang="en-US" sz="1800" dirty="0">
                <a:latin typeface="Georgia" panose="02040502050405020303" pitchFamily="18" charset="0"/>
                <a:ea typeface="Calibri" panose="020F0502020204030204" pitchFamily="34" charset="0"/>
                <a:cs typeface="Mangal" panose="02040503050203030202" pitchFamily="18" charset="0"/>
              </a:rPr>
              <a:t>A</a:t>
            </a:r>
            <a:r>
              <a:rPr lang="en-US" sz="1800" dirty="0">
                <a:effectLst/>
                <a:latin typeface="Georgia" panose="02040502050405020303" pitchFamily="18" charset="0"/>
                <a:ea typeface="Calibri" panose="020F0502020204030204" pitchFamily="34" charset="0"/>
                <a:cs typeface="Mangal" panose="02040503050203030202" pitchFamily="18" charset="0"/>
              </a:rPr>
              <a:t>ccording to NFHS 5 data, </a:t>
            </a:r>
            <a:r>
              <a:rPr lang="en-US" sz="1800" dirty="0">
                <a:latin typeface="Georgia" panose="02040502050405020303" pitchFamily="18" charset="0"/>
                <a:ea typeface="Calibri" panose="020F0502020204030204" pitchFamily="34" charset="0"/>
                <a:cs typeface="Mangal" panose="02040503050203030202" pitchFamily="18" charset="0"/>
              </a:rPr>
              <a:t>In India, o</a:t>
            </a:r>
            <a:r>
              <a:rPr lang="en-US" sz="1800" dirty="0">
                <a:effectLst/>
                <a:latin typeface="Georgia" panose="02040502050405020303" pitchFamily="18" charset="0"/>
                <a:ea typeface="Calibri" panose="020F0502020204030204" pitchFamily="34" charset="0"/>
                <a:cs typeface="Mangal" panose="02040503050203030202" pitchFamily="18" charset="0"/>
              </a:rPr>
              <a:t>ver 33% of  children under the age of five are underweight, 36% have stunted development and 17% have wasted growth,</a:t>
            </a:r>
          </a:p>
          <a:p>
            <a:r>
              <a:rPr lang="en-US" sz="1800" dirty="0">
                <a:latin typeface="Georgia" panose="02040502050405020303" pitchFamily="18" charset="0"/>
                <a:ea typeface="Calibri" panose="020F0502020204030204" pitchFamily="34" charset="0"/>
                <a:cs typeface="Mangal" panose="02040503050203030202" pitchFamily="18" charset="0"/>
              </a:rPr>
              <a:t>W</a:t>
            </a:r>
            <a:r>
              <a:rPr lang="en-US" sz="1800" dirty="0">
                <a:effectLst/>
                <a:latin typeface="Georgia" panose="02040502050405020303" pitchFamily="18" charset="0"/>
                <a:ea typeface="Calibri" panose="020F0502020204030204" pitchFamily="34" charset="0"/>
                <a:cs typeface="Mangal" panose="02040503050203030202" pitchFamily="18" charset="0"/>
              </a:rPr>
              <a:t>hereas in Rajasthan, 35% of children under the age of five are underweight, 39% have stunted growth, 22% have wasted growth. </a:t>
            </a:r>
          </a:p>
          <a:p>
            <a:r>
              <a:rPr lang="en-US" sz="1800" dirty="0">
                <a:latin typeface="Georgia" panose="02040502050405020303" pitchFamily="18" charset="0"/>
                <a:ea typeface="Calibri" panose="020F0502020204030204" pitchFamily="34" charset="0"/>
                <a:cs typeface="Mangal" panose="02040503050203030202" pitchFamily="18" charset="0"/>
              </a:rPr>
              <a:t>In reproductive age range, Anaemia affects 53% of women in India and 56% of women in Rajasthan. </a:t>
            </a:r>
          </a:p>
          <a:p>
            <a:r>
              <a:rPr lang="en-US" sz="1800" dirty="0">
                <a:latin typeface="Georgia" panose="02040502050405020303" pitchFamily="18" charset="0"/>
              </a:rPr>
              <a:t>To address this, a comprehensive approach focusing on mother and child nutrition is necessary, including boosting access to nutrient-rich diet, developing knowledge of appropriate dietary practices.</a:t>
            </a:r>
          </a:p>
          <a:p>
            <a:endParaRPr lang="en-US" sz="1800" dirty="0">
              <a:latin typeface="Georgia" panose="02040502050405020303" pitchFamily="18" charset="0"/>
            </a:endParaRPr>
          </a:p>
          <a:p>
            <a:endParaRPr lang="en-US" sz="1800" dirty="0">
              <a:effectLst/>
              <a:latin typeface="Georgia" panose="02040502050405020303" pitchFamily="18" charset="0"/>
              <a:ea typeface="Times New Roman" panose="02020603050405020304" pitchFamily="18" charset="0"/>
            </a:endParaRPr>
          </a:p>
          <a:p>
            <a:pPr marL="0" indent="0">
              <a:buNone/>
            </a:pPr>
            <a:endParaRPr lang="en-US" sz="1800" dirty="0">
              <a:latin typeface="Georgia" panose="02040502050405020303" pitchFamily="18" charset="0"/>
            </a:endParaRPr>
          </a:p>
        </p:txBody>
      </p:sp>
      <p:pic>
        <p:nvPicPr>
          <p:cNvPr id="6" name="Picture 5">
            <a:extLst>
              <a:ext uri="{FF2B5EF4-FFF2-40B4-BE49-F238E27FC236}">
                <a16:creationId xmlns:a16="http://schemas.microsoft.com/office/drawing/2014/main" id="{6D67F14F-8572-CA34-5205-8F9BAA299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2FB56C50-D1E4-0910-58BA-69E4860B76E7}"/>
              </a:ext>
            </a:extLst>
          </p:cNvPr>
          <p:cNvSpPr>
            <a:spLocks noGrp="1"/>
          </p:cNvSpPr>
          <p:nvPr>
            <p:ph type="sldNum" sz="quarter" idx="12"/>
          </p:nvPr>
        </p:nvSpPr>
        <p:spPr/>
        <p:txBody>
          <a:bodyPr/>
          <a:lstStyle/>
          <a:p>
            <a:fld id="{34B7E4EF-A1BD-40F4-AB7B-04F084DD991D}" type="slidenum">
              <a:rPr lang="en-US" smtClean="0"/>
              <a:t>17</a:t>
            </a:fld>
            <a:endParaRPr lang="en-US"/>
          </a:p>
        </p:txBody>
      </p:sp>
    </p:spTree>
    <p:extLst>
      <p:ext uri="{BB962C8B-B14F-4D97-AF65-F5344CB8AC3E}">
        <p14:creationId xmlns:p14="http://schemas.microsoft.com/office/powerpoint/2010/main" val="156832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F45E-518B-8049-9CA7-8E6C50CE458B}"/>
              </a:ext>
            </a:extLst>
          </p:cNvPr>
          <p:cNvSpPr>
            <a:spLocks noGrp="1"/>
          </p:cNvSpPr>
          <p:nvPr>
            <p:ph type="title"/>
          </p:nvPr>
        </p:nvSpPr>
        <p:spPr>
          <a:xfrm>
            <a:off x="1066800" y="642594"/>
            <a:ext cx="10058400" cy="1117967"/>
          </a:xfrm>
        </p:spPr>
        <p:txBody>
          <a:bodyPr/>
          <a:lstStyle/>
          <a:p>
            <a:pPr algn="ctr"/>
            <a:r>
              <a:rPr lang="en-US" b="1" dirty="0"/>
              <a:t>Conclusion</a:t>
            </a:r>
            <a:endParaRPr lang="en-US" dirty="0"/>
          </a:p>
        </p:txBody>
      </p:sp>
      <p:sp>
        <p:nvSpPr>
          <p:cNvPr id="3" name="Content Placeholder 2">
            <a:extLst>
              <a:ext uri="{FF2B5EF4-FFF2-40B4-BE49-F238E27FC236}">
                <a16:creationId xmlns:a16="http://schemas.microsoft.com/office/drawing/2014/main" id="{B14FBFC3-8296-39D0-9D33-55BA038A49D6}"/>
              </a:ext>
            </a:extLst>
          </p:cNvPr>
          <p:cNvSpPr>
            <a:spLocks noGrp="1"/>
          </p:cNvSpPr>
          <p:nvPr>
            <p:ph idx="1"/>
          </p:nvPr>
        </p:nvSpPr>
        <p:spPr>
          <a:xfrm>
            <a:off x="1066800" y="1760561"/>
            <a:ext cx="10058400" cy="4454845"/>
          </a:xfrm>
        </p:spPr>
        <p:txBody>
          <a:bodyPr>
            <a:normAutofit/>
          </a:bodyPr>
          <a:lstStyle/>
          <a:p>
            <a:r>
              <a:rPr lang="en-US" sz="1800" dirty="0">
                <a:latin typeface="Georgia" panose="02040502050405020303" pitchFamily="18" charset="0"/>
              </a:rPr>
              <a:t>Overall, study provide important insights on the state of nutritious dietary practices in the region and serves as a platform for developing targeted interventions to improve nutrition status in the region.</a:t>
            </a:r>
          </a:p>
          <a:p>
            <a:r>
              <a:rPr lang="en-US" sz="1800" dirty="0">
                <a:effectLst/>
                <a:latin typeface="Georgia" panose="02040502050405020303" pitchFamily="18" charset="0"/>
                <a:ea typeface="Calibri" panose="020F0502020204030204" pitchFamily="34" charset="0"/>
                <a:cs typeface="Mangal" panose="02040503050203030202" pitchFamily="18" charset="0"/>
              </a:rPr>
              <a:t>More study is needed to understand the variables that contribute to observed disparities in nutritious dietary knowledge and practices among mothers as well as to create effective strategies for improving the uptake of these practices. </a:t>
            </a:r>
          </a:p>
          <a:p>
            <a:r>
              <a:rPr lang="en-US" sz="1800" dirty="0">
                <a:latin typeface="Georgia" panose="02040502050405020303" pitchFamily="18" charset="0"/>
                <a:ea typeface="Times New Roman" panose="02020603050405020304" pitchFamily="18" charset="0"/>
              </a:rPr>
              <a:t>T</a:t>
            </a:r>
            <a:r>
              <a:rPr lang="en-US" sz="1800" dirty="0">
                <a:effectLst/>
                <a:latin typeface="Georgia" panose="02040502050405020303" pitchFamily="18" charset="0"/>
                <a:ea typeface="Times New Roman" panose="02020603050405020304" pitchFamily="18" charset="0"/>
              </a:rPr>
              <a:t>here is still much work to be done in this domain at the individual, family</a:t>
            </a:r>
            <a:r>
              <a:rPr lang="en-US" sz="1800" dirty="0">
                <a:latin typeface="Georgia" panose="02040502050405020303" pitchFamily="18" charset="0"/>
                <a:ea typeface="Times New Roman" panose="02020603050405020304" pitchFamily="18" charset="0"/>
              </a:rPr>
              <a:t> </a:t>
            </a:r>
            <a:r>
              <a:rPr lang="en-US" sz="1800" dirty="0">
                <a:effectLst/>
                <a:latin typeface="Georgia" panose="02040502050405020303" pitchFamily="18" charset="0"/>
                <a:ea typeface="Times New Roman" panose="02020603050405020304" pitchFamily="18" charset="0"/>
              </a:rPr>
              <a:t>and community level and</a:t>
            </a:r>
            <a:r>
              <a:rPr lang="en-US" sz="1800" dirty="0">
                <a:latin typeface="Georgia" panose="02040502050405020303" pitchFamily="18" charset="0"/>
                <a:ea typeface="Times New Roman" panose="02020603050405020304" pitchFamily="18" charset="0"/>
              </a:rPr>
              <a:t> by</a:t>
            </a:r>
            <a:r>
              <a:rPr lang="en-US" sz="1800" dirty="0">
                <a:effectLst/>
                <a:latin typeface="Georgia" panose="02040502050405020303" pitchFamily="18" charset="0"/>
                <a:ea typeface="Times New Roman" panose="02020603050405020304" pitchFamily="18" charset="0"/>
              </a:rPr>
              <a:t> increasing maternal education and lowering poverty can help lessen India's malnutrition burden. </a:t>
            </a:r>
          </a:p>
          <a:p>
            <a:r>
              <a:rPr lang="en-US" sz="1800" dirty="0">
                <a:effectLst/>
                <a:latin typeface="Georgia" panose="02040502050405020303" pitchFamily="18" charset="0"/>
                <a:ea typeface="Times New Roman" panose="02020603050405020304" pitchFamily="18" charset="0"/>
              </a:rPr>
              <a:t>To solve this issue, policymakers, healthcare professionals, and communities must all work together.</a:t>
            </a:r>
          </a:p>
          <a:p>
            <a:endParaRPr lang="en-US" sz="1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F596C39C-92CB-526E-F2F9-FEEC3EFADBFB}"/>
              </a:ext>
            </a:extLst>
          </p:cNvPr>
          <p:cNvSpPr>
            <a:spLocks noGrp="1"/>
          </p:cNvSpPr>
          <p:nvPr>
            <p:ph type="sldNum" sz="quarter" idx="12"/>
          </p:nvPr>
        </p:nvSpPr>
        <p:spPr/>
        <p:txBody>
          <a:bodyPr/>
          <a:lstStyle/>
          <a:p>
            <a:fld id="{34B7E4EF-A1BD-40F4-AB7B-04F084DD991D}" type="slidenum">
              <a:rPr lang="en-US" smtClean="0"/>
              <a:t>18</a:t>
            </a:fld>
            <a:endParaRPr lang="en-US"/>
          </a:p>
        </p:txBody>
      </p:sp>
    </p:spTree>
    <p:extLst>
      <p:ext uri="{BB962C8B-B14F-4D97-AF65-F5344CB8AC3E}">
        <p14:creationId xmlns:p14="http://schemas.microsoft.com/office/powerpoint/2010/main" val="252111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D109-97DC-7FB6-2C14-3C927291C4CA}"/>
              </a:ext>
            </a:extLst>
          </p:cNvPr>
          <p:cNvSpPr>
            <a:spLocks noGrp="1"/>
          </p:cNvSpPr>
          <p:nvPr>
            <p:ph type="title"/>
          </p:nvPr>
        </p:nvSpPr>
        <p:spPr>
          <a:xfrm>
            <a:off x="1066800" y="473782"/>
            <a:ext cx="10058400" cy="1031461"/>
          </a:xfrm>
        </p:spPr>
        <p:txBody>
          <a:bodyPr/>
          <a:lstStyle/>
          <a:p>
            <a:pPr algn="ctr"/>
            <a:r>
              <a:rPr lang="en-US" b="1" dirty="0"/>
              <a:t>References</a:t>
            </a:r>
          </a:p>
        </p:txBody>
      </p:sp>
      <p:sp>
        <p:nvSpPr>
          <p:cNvPr id="3" name="Content Placeholder 2">
            <a:extLst>
              <a:ext uri="{FF2B5EF4-FFF2-40B4-BE49-F238E27FC236}">
                <a16:creationId xmlns:a16="http://schemas.microsoft.com/office/drawing/2014/main" id="{0261AE45-41CF-5303-1F92-CFF50E3F941B}"/>
              </a:ext>
            </a:extLst>
          </p:cNvPr>
          <p:cNvSpPr>
            <a:spLocks noGrp="1"/>
          </p:cNvSpPr>
          <p:nvPr>
            <p:ph idx="1"/>
          </p:nvPr>
        </p:nvSpPr>
        <p:spPr>
          <a:xfrm>
            <a:off x="468923" y="1446457"/>
            <a:ext cx="11254154" cy="4937761"/>
          </a:xfrm>
        </p:spPr>
        <p:txBody>
          <a:bodyPr>
            <a:normAutofit fontScale="77500" lnSpcReduction="20000"/>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Mangal" panose="02040503050203030202" pitchFamily="18" charset="0"/>
              </a:rPr>
              <a:t>Johri M, Subramanian S, </a:t>
            </a:r>
            <a:r>
              <a:rPr lang="en-US" sz="1800" dirty="0" err="1">
                <a:effectLst/>
                <a:latin typeface="Calibri" panose="020F0502020204030204" pitchFamily="34" charset="0"/>
                <a:ea typeface="Calibri" panose="020F0502020204030204" pitchFamily="34" charset="0"/>
                <a:cs typeface="Mangal" panose="02040503050203030202" pitchFamily="18" charset="0"/>
              </a:rPr>
              <a:t>Koné</a:t>
            </a:r>
            <a:r>
              <a:rPr lang="en-US" sz="1800" dirty="0">
                <a:effectLst/>
                <a:latin typeface="Calibri" panose="020F0502020204030204" pitchFamily="34" charset="0"/>
                <a:ea typeface="Calibri" panose="020F0502020204030204" pitchFamily="34" charset="0"/>
                <a:cs typeface="Mangal" panose="02040503050203030202" pitchFamily="18" charset="0"/>
              </a:rPr>
              <a:t> GK, </a:t>
            </a:r>
            <a:r>
              <a:rPr lang="en-US" sz="1800" dirty="0" err="1">
                <a:effectLst/>
                <a:latin typeface="Calibri" panose="020F0502020204030204" pitchFamily="34" charset="0"/>
                <a:ea typeface="Calibri" panose="020F0502020204030204" pitchFamily="34" charset="0"/>
                <a:cs typeface="Mangal" panose="02040503050203030202" pitchFamily="18" charset="0"/>
              </a:rPr>
              <a:t>Dudeja</a:t>
            </a:r>
            <a:r>
              <a:rPr lang="en-US" sz="1800" dirty="0">
                <a:effectLst/>
                <a:latin typeface="Calibri" panose="020F0502020204030204" pitchFamily="34" charset="0"/>
                <a:ea typeface="Calibri" panose="020F0502020204030204" pitchFamily="34" charset="0"/>
                <a:cs typeface="Mangal" panose="02040503050203030202" pitchFamily="18" charset="0"/>
              </a:rPr>
              <a:t> S, Chandra D, </a:t>
            </a:r>
            <a:r>
              <a:rPr lang="en-US" sz="1800" dirty="0" err="1">
                <a:effectLst/>
                <a:latin typeface="Calibri" panose="020F0502020204030204" pitchFamily="34" charset="0"/>
                <a:ea typeface="Calibri" panose="020F0502020204030204" pitchFamily="34" charset="0"/>
                <a:cs typeface="Mangal" panose="02040503050203030202" pitchFamily="18" charset="0"/>
              </a:rPr>
              <a:t>Minoyan</a:t>
            </a:r>
            <a:r>
              <a:rPr lang="en-US" sz="1800" dirty="0">
                <a:effectLst/>
                <a:latin typeface="Calibri" panose="020F0502020204030204" pitchFamily="34" charset="0"/>
                <a:ea typeface="Calibri" panose="020F0502020204030204" pitchFamily="34" charset="0"/>
                <a:cs typeface="Mangal" panose="02040503050203030202" pitchFamily="18" charset="0"/>
              </a:rPr>
              <a:t> N, et al. Maternal Health Literacy Is Associated with Early Childhood Nutritional Status in India. The Journal of Nutrition. 2016;146(7):1402-10.</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Mangal" panose="02040503050203030202" pitchFamily="18" charset="0"/>
              </a:rPr>
              <a:t>Sengupta P. EPIDEMIOLOGICAL CORRELATES OF UNDER-NUTRITION IN UNDER-5 YEARS CHILDREN IN AN URBAN SLUM OF LUDHIANA. Health and Population: Perspectives and Issues. 2010.</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rPr>
              <a:t>Nutrition S-Co. Nutrition Through out the Life Cycle. 2000.</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rPr>
              <a:t>Nutrition </a:t>
            </a:r>
            <a:r>
              <a:rPr lang="en-US" sz="1800" dirty="0" err="1">
                <a:effectLst/>
                <a:latin typeface="Calibri" panose="020F0502020204030204" pitchFamily="34" charset="0"/>
                <a:ea typeface="Calibri" panose="020F0502020204030204" pitchFamily="34" charset="0"/>
              </a:rPr>
              <a:t>ASbtCot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nding</a:t>
            </a:r>
            <a:r>
              <a:rPr lang="en-US" sz="1800" dirty="0">
                <a:effectLst/>
                <a:latin typeface="Calibri" panose="020F0502020204030204" pitchFamily="34" charset="0"/>
                <a:ea typeface="Calibri" panose="020F0502020204030204" pitchFamily="34" charset="0"/>
              </a:rPr>
              <a:t> Malnutrition by 2020: an Agenda for Change in the Millennium. 2000.</a:t>
            </a:r>
          </a:p>
          <a:p>
            <a:pPr marL="342900" indent="-342900">
              <a:buFont typeface="+mj-lt"/>
              <a:buAutoNum type="arabicPeriod"/>
            </a:pPr>
            <a:r>
              <a:rPr lang="en-US" sz="1800" dirty="0" err="1">
                <a:effectLst/>
                <a:latin typeface="Calibri" panose="020F0502020204030204" pitchFamily="34" charset="0"/>
                <a:ea typeface="Calibri" panose="020F0502020204030204" pitchFamily="34" charset="0"/>
              </a:rPr>
              <a:t>Feskens</a:t>
            </a:r>
            <a:r>
              <a:rPr lang="en-US" sz="1800" dirty="0">
                <a:effectLst/>
                <a:latin typeface="Calibri" panose="020F0502020204030204" pitchFamily="34" charset="0"/>
                <a:ea typeface="Calibri" panose="020F0502020204030204" pitchFamily="34" charset="0"/>
              </a:rPr>
              <a:t> EJM, Bailey R, </a:t>
            </a:r>
            <a:r>
              <a:rPr lang="en-US" sz="1800" dirty="0" err="1">
                <a:effectLst/>
                <a:latin typeface="Calibri" panose="020F0502020204030204" pitchFamily="34" charset="0"/>
                <a:ea typeface="Calibri" panose="020F0502020204030204" pitchFamily="34" charset="0"/>
              </a:rPr>
              <a:t>Bhutta</a:t>
            </a:r>
            <a:r>
              <a:rPr lang="en-US" sz="1800" dirty="0">
                <a:effectLst/>
                <a:latin typeface="Calibri" panose="020F0502020204030204" pitchFamily="34" charset="0"/>
                <a:ea typeface="Calibri" panose="020F0502020204030204" pitchFamily="34" charset="0"/>
              </a:rPr>
              <a:t> Z, </a:t>
            </a:r>
            <a:r>
              <a:rPr lang="en-US" sz="1800" dirty="0" err="1">
                <a:effectLst/>
                <a:latin typeface="Calibri" panose="020F0502020204030204" pitchFamily="34" charset="0"/>
                <a:ea typeface="Calibri" panose="020F0502020204030204" pitchFamily="34" charset="0"/>
              </a:rPr>
              <a:t>Biesalski</a:t>
            </a:r>
            <a:r>
              <a:rPr lang="en-US" sz="1800" dirty="0">
                <a:effectLst/>
                <a:latin typeface="Calibri" panose="020F0502020204030204" pitchFamily="34" charset="0"/>
                <a:ea typeface="Calibri" panose="020F0502020204030204" pitchFamily="34" charset="0"/>
              </a:rPr>
              <a:t> H-K, Eicher-Miller H, </a:t>
            </a:r>
            <a:r>
              <a:rPr lang="en-US" sz="1800" dirty="0" err="1">
                <a:effectLst/>
                <a:latin typeface="Calibri" panose="020F0502020204030204" pitchFamily="34" charset="0"/>
                <a:ea typeface="Calibri" panose="020F0502020204030204" pitchFamily="34" charset="0"/>
              </a:rPr>
              <a:t>Krämer</a:t>
            </a:r>
            <a:r>
              <a:rPr lang="en-US" sz="1800" dirty="0">
                <a:effectLst/>
                <a:latin typeface="Calibri" panose="020F0502020204030204" pitchFamily="34" charset="0"/>
                <a:ea typeface="Calibri" panose="020F0502020204030204" pitchFamily="34" charset="0"/>
              </a:rPr>
              <a:t> K, et al. Women’s health: optimal nutrition throughout the lifecycle. European Journal of Nutrition. 2022;61(1):1-23.</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Mangal" panose="02040503050203030202" pitchFamily="18" charset="0"/>
              </a:rPr>
              <a:t>Subramanian SV, Ackerson LK, Davey Smith G, John NA. Association of Maternal Height With Child Mortality, Anthropometric Failure, and Anemia in India. JAMA. 2009;301(16):1691-701.</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rPr>
              <a:t>Martorell R, Young MF. Patterns of Stunting and Wasting: Potential Explanatory Factors. Advances in Nutrition. 2012;3(2):227-33.</a:t>
            </a:r>
          </a:p>
          <a:p>
            <a:pPr marL="342900" indent="-342900">
              <a:buFont typeface="+mj-lt"/>
              <a:buAutoNum type="arabicPeriod"/>
            </a:pPr>
            <a:r>
              <a:rPr lang="en-US" sz="1800" dirty="0" err="1">
                <a:effectLst/>
                <a:latin typeface="Calibri" panose="020F0502020204030204" pitchFamily="34" charset="0"/>
                <a:ea typeface="Calibri" panose="020F0502020204030204" pitchFamily="34" charset="0"/>
              </a:rPr>
              <a:t>Dhami</a:t>
            </a:r>
            <a:r>
              <a:rPr lang="en-US" sz="1800" dirty="0">
                <a:effectLst/>
                <a:latin typeface="Calibri" panose="020F0502020204030204" pitchFamily="34" charset="0"/>
                <a:ea typeface="Calibri" panose="020F0502020204030204" pitchFamily="34" charset="0"/>
              </a:rPr>
              <a:t> MV, </a:t>
            </a:r>
            <a:r>
              <a:rPr lang="en-US" sz="1800" dirty="0" err="1">
                <a:effectLst/>
                <a:latin typeface="Calibri" panose="020F0502020204030204" pitchFamily="34" charset="0"/>
                <a:ea typeface="Calibri" panose="020F0502020204030204" pitchFamily="34" charset="0"/>
              </a:rPr>
              <a:t>Ogbo</a:t>
            </a:r>
            <a:r>
              <a:rPr lang="en-US" sz="1800" dirty="0">
                <a:effectLst/>
                <a:latin typeface="Calibri" panose="020F0502020204030204" pitchFamily="34" charset="0"/>
                <a:ea typeface="Calibri" panose="020F0502020204030204" pitchFamily="34" charset="0"/>
              </a:rPr>
              <a:t> FA, </a:t>
            </a:r>
            <a:r>
              <a:rPr lang="en-US" sz="1800" dirty="0" err="1">
                <a:effectLst/>
                <a:latin typeface="Calibri" panose="020F0502020204030204" pitchFamily="34" charset="0"/>
                <a:ea typeface="Calibri" panose="020F0502020204030204" pitchFamily="34" charset="0"/>
              </a:rPr>
              <a:t>Osuagwu</a:t>
            </a:r>
            <a:r>
              <a:rPr lang="en-US" sz="1800" dirty="0">
                <a:effectLst/>
                <a:latin typeface="Calibri" panose="020F0502020204030204" pitchFamily="34" charset="0"/>
                <a:ea typeface="Calibri" panose="020F0502020204030204" pitchFamily="34" charset="0"/>
              </a:rPr>
              <a:t> UL, </a:t>
            </a:r>
            <a:r>
              <a:rPr lang="en-US" sz="1800" dirty="0" err="1">
                <a:effectLst/>
                <a:latin typeface="Calibri" panose="020F0502020204030204" pitchFamily="34" charset="0"/>
                <a:ea typeface="Calibri" panose="020F0502020204030204" pitchFamily="34" charset="0"/>
              </a:rPr>
              <a:t>Ugboma</a:t>
            </a:r>
            <a:r>
              <a:rPr lang="en-US" sz="1800" dirty="0">
                <a:effectLst/>
                <a:latin typeface="Calibri" panose="020F0502020204030204" pitchFamily="34" charset="0"/>
                <a:ea typeface="Calibri" panose="020F0502020204030204" pitchFamily="34" charset="0"/>
              </a:rPr>
              <a:t> Z, </a:t>
            </a:r>
            <a:r>
              <a:rPr lang="en-US" sz="1800" dirty="0" err="1">
                <a:effectLst/>
                <a:latin typeface="Calibri" panose="020F0502020204030204" pitchFamily="34" charset="0"/>
                <a:ea typeface="Calibri" panose="020F0502020204030204" pitchFamily="34" charset="0"/>
              </a:rPr>
              <a:t>Agho</a:t>
            </a:r>
            <a:r>
              <a:rPr lang="en-US" sz="1800" dirty="0">
                <a:effectLst/>
                <a:latin typeface="Calibri" panose="020F0502020204030204" pitchFamily="34" charset="0"/>
                <a:ea typeface="Calibri" panose="020F0502020204030204" pitchFamily="34" charset="0"/>
              </a:rPr>
              <a:t> KE. Stunting and severe stunting among infants in India: the role of delayed introduction of complementary foods and community and household factors. Global Health Action. 2019;12(1):1638020.</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rPr>
              <a:t>Chowdhury TR, Chakrabarty S, Rakib M, Afrin S, Saltmarsh S, Winn S. Factors associated with stunting and wasting in children under 2 years in Bangladesh. </a:t>
            </a:r>
            <a:r>
              <a:rPr lang="en-US" sz="1800" dirty="0" err="1">
                <a:effectLst/>
                <a:latin typeface="Calibri" panose="020F0502020204030204" pitchFamily="34" charset="0"/>
                <a:ea typeface="Calibri" panose="020F0502020204030204" pitchFamily="34" charset="0"/>
              </a:rPr>
              <a:t>Heliyon</a:t>
            </a:r>
            <a:r>
              <a:rPr lang="en-US" sz="1800" dirty="0">
                <a:effectLst/>
                <a:latin typeface="Calibri" panose="020F0502020204030204" pitchFamily="34" charset="0"/>
                <a:ea typeface="Calibri" panose="020F0502020204030204" pitchFamily="34" charset="0"/>
              </a:rPr>
              <a:t>. 2020;6(9):e04849.</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Mangal" panose="02040503050203030202" pitchFamily="18" charset="0"/>
              </a:rPr>
              <a:t>Choudhury KK, </a:t>
            </a:r>
            <a:r>
              <a:rPr lang="en-US" sz="1800" dirty="0" err="1">
                <a:effectLst/>
                <a:latin typeface="Calibri" panose="020F0502020204030204" pitchFamily="34" charset="0"/>
                <a:ea typeface="Calibri" panose="020F0502020204030204" pitchFamily="34" charset="0"/>
                <a:cs typeface="Mangal" panose="02040503050203030202" pitchFamily="18" charset="0"/>
              </a:rPr>
              <a:t>Hanifi</a:t>
            </a:r>
            <a:r>
              <a:rPr lang="en-US" sz="1800" dirty="0">
                <a:effectLst/>
                <a:latin typeface="Calibri" panose="020F0502020204030204" pitchFamily="34" charset="0"/>
                <a:ea typeface="Calibri" panose="020F0502020204030204" pitchFamily="34" charset="0"/>
                <a:cs typeface="Mangal" panose="02040503050203030202" pitchFamily="18" charset="0"/>
              </a:rPr>
              <a:t> MA, Rasheed S, Bhuiya </a:t>
            </a:r>
            <a:r>
              <a:rPr lang="en-US" sz="1800" dirty="0" err="1">
                <a:effectLst/>
                <a:latin typeface="Calibri" panose="020F0502020204030204" pitchFamily="34" charset="0"/>
                <a:ea typeface="Calibri" panose="020F0502020204030204" pitchFamily="34" charset="0"/>
                <a:cs typeface="Mangal" panose="02040503050203030202" pitchFamily="18" charset="0"/>
              </a:rPr>
              <a:t>AJJoH</a:t>
            </a:r>
            <a:r>
              <a:rPr lang="en-US" sz="1800" dirty="0">
                <a:effectLst/>
                <a:latin typeface="Calibri" panose="020F0502020204030204" pitchFamily="34" charset="0"/>
                <a:ea typeface="Calibri" panose="020F0502020204030204" pitchFamily="34" charset="0"/>
                <a:cs typeface="Mangal" panose="02040503050203030202" pitchFamily="18" charset="0"/>
              </a:rPr>
              <a:t>, Population, Nutrition. Gender inequality and severe malnutrition among children in a remote rural area of Bangladesh. 2000:123-30</a:t>
            </a:r>
            <a:endParaRPr lang="en-US" dirty="0"/>
          </a:p>
        </p:txBody>
      </p:sp>
      <p:pic>
        <p:nvPicPr>
          <p:cNvPr id="6" name="Picture 5">
            <a:extLst>
              <a:ext uri="{FF2B5EF4-FFF2-40B4-BE49-F238E27FC236}">
                <a16:creationId xmlns:a16="http://schemas.microsoft.com/office/drawing/2014/main" id="{57169325-DE18-8F18-2A4B-C45B89F85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B153295E-4315-683E-3ACF-0E4E8B9FD159}"/>
              </a:ext>
            </a:extLst>
          </p:cNvPr>
          <p:cNvSpPr>
            <a:spLocks noGrp="1"/>
          </p:cNvSpPr>
          <p:nvPr>
            <p:ph type="sldNum" sz="quarter" idx="12"/>
          </p:nvPr>
        </p:nvSpPr>
        <p:spPr/>
        <p:txBody>
          <a:bodyPr/>
          <a:lstStyle/>
          <a:p>
            <a:fld id="{34B7E4EF-A1BD-40F4-AB7B-04F084DD991D}" type="slidenum">
              <a:rPr lang="en-US" smtClean="0"/>
              <a:t>19</a:t>
            </a:fld>
            <a:endParaRPr lang="en-US"/>
          </a:p>
        </p:txBody>
      </p:sp>
    </p:spTree>
    <p:extLst>
      <p:ext uri="{BB962C8B-B14F-4D97-AF65-F5344CB8AC3E}">
        <p14:creationId xmlns:p14="http://schemas.microsoft.com/office/powerpoint/2010/main" val="279157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9E37-A14F-DA92-C5F7-ED19E866167C}"/>
              </a:ext>
            </a:extLst>
          </p:cNvPr>
          <p:cNvSpPr>
            <a:spLocks noGrp="1"/>
          </p:cNvSpPr>
          <p:nvPr>
            <p:ph type="title"/>
          </p:nvPr>
        </p:nvSpPr>
        <p:spPr>
          <a:xfrm>
            <a:off x="1066800" y="437877"/>
            <a:ext cx="10058400" cy="1371600"/>
          </a:xfrm>
        </p:spPr>
        <p:txBody>
          <a:bodyPr/>
          <a:lstStyle/>
          <a:p>
            <a:pPr algn="ctr"/>
            <a:r>
              <a:rPr lang="en-US" b="1" dirty="0"/>
              <a:t>Mentor Approval</a:t>
            </a:r>
          </a:p>
        </p:txBody>
      </p:sp>
      <p:pic>
        <p:nvPicPr>
          <p:cNvPr id="4" name="Picture 3">
            <a:extLst>
              <a:ext uri="{FF2B5EF4-FFF2-40B4-BE49-F238E27FC236}">
                <a16:creationId xmlns:a16="http://schemas.microsoft.com/office/drawing/2014/main" id="{79800385-181F-8376-C726-EE2DF9876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3" name="Slide Number Placeholder 2">
            <a:extLst>
              <a:ext uri="{FF2B5EF4-FFF2-40B4-BE49-F238E27FC236}">
                <a16:creationId xmlns:a16="http://schemas.microsoft.com/office/drawing/2014/main" id="{FABA1B12-1D95-512D-7494-49AB8EB4A57A}"/>
              </a:ext>
            </a:extLst>
          </p:cNvPr>
          <p:cNvSpPr>
            <a:spLocks noGrp="1"/>
          </p:cNvSpPr>
          <p:nvPr>
            <p:ph type="sldNum" sz="quarter" idx="12"/>
          </p:nvPr>
        </p:nvSpPr>
        <p:spPr/>
        <p:txBody>
          <a:bodyPr/>
          <a:lstStyle/>
          <a:p>
            <a:fld id="{34B7E4EF-A1BD-40F4-AB7B-04F084DD991D}" type="slidenum">
              <a:rPr lang="en-US" smtClean="0"/>
              <a:t>2</a:t>
            </a:fld>
            <a:endParaRPr lang="en-US"/>
          </a:p>
        </p:txBody>
      </p:sp>
      <p:pic>
        <p:nvPicPr>
          <p:cNvPr id="7" name="Picture 6">
            <a:extLst>
              <a:ext uri="{FF2B5EF4-FFF2-40B4-BE49-F238E27FC236}">
                <a16:creationId xmlns:a16="http://schemas.microsoft.com/office/drawing/2014/main" id="{9A5EBB7A-183F-5110-2880-19AAFEC38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0" y="1837613"/>
            <a:ext cx="3342744" cy="4382085"/>
          </a:xfrm>
          <a:prstGeom prst="rect">
            <a:avLst/>
          </a:prstGeom>
        </p:spPr>
      </p:pic>
    </p:spTree>
    <p:extLst>
      <p:ext uri="{BB962C8B-B14F-4D97-AF65-F5344CB8AC3E}">
        <p14:creationId xmlns:p14="http://schemas.microsoft.com/office/powerpoint/2010/main" val="26200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425E-202E-EEDB-A54C-C2DB66AF8043}"/>
              </a:ext>
            </a:extLst>
          </p:cNvPr>
          <p:cNvSpPr>
            <a:spLocks noGrp="1"/>
          </p:cNvSpPr>
          <p:nvPr>
            <p:ph type="title"/>
          </p:nvPr>
        </p:nvSpPr>
        <p:spPr>
          <a:xfrm>
            <a:off x="1066800" y="473782"/>
            <a:ext cx="10058400" cy="925790"/>
          </a:xfrm>
        </p:spPr>
        <p:txBody>
          <a:bodyPr/>
          <a:lstStyle/>
          <a:p>
            <a:pPr algn="ctr"/>
            <a:r>
              <a:rPr lang="en-US" b="1" dirty="0"/>
              <a:t>Pictorial Journey</a:t>
            </a:r>
          </a:p>
        </p:txBody>
      </p:sp>
      <p:pic>
        <p:nvPicPr>
          <p:cNvPr id="6" name="Picture 5">
            <a:extLst>
              <a:ext uri="{FF2B5EF4-FFF2-40B4-BE49-F238E27FC236}">
                <a16:creationId xmlns:a16="http://schemas.microsoft.com/office/drawing/2014/main" id="{EDB4A060-8183-20B8-B849-30BE94FDB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pic>
        <p:nvPicPr>
          <p:cNvPr id="8" name="Picture 7">
            <a:extLst>
              <a:ext uri="{FF2B5EF4-FFF2-40B4-BE49-F238E27FC236}">
                <a16:creationId xmlns:a16="http://schemas.microsoft.com/office/drawing/2014/main" id="{95C824B9-BFE2-AFB8-049F-F34152AB1E48}"/>
              </a:ext>
            </a:extLst>
          </p:cNvPr>
          <p:cNvPicPr>
            <a:picLocks noChangeAspect="1"/>
          </p:cNvPicPr>
          <p:nvPr/>
        </p:nvPicPr>
        <p:blipFill rotWithShape="1">
          <a:blip r:embed="rId3"/>
          <a:srcRect t="11542" b="7234"/>
          <a:stretch/>
        </p:blipFill>
        <p:spPr>
          <a:xfrm>
            <a:off x="378439" y="1555543"/>
            <a:ext cx="4850785" cy="2528667"/>
          </a:xfrm>
          <a:prstGeom prst="rect">
            <a:avLst/>
          </a:prstGeom>
          <a:ln>
            <a:solidFill>
              <a:schemeClr val="tx1"/>
            </a:solidFill>
          </a:ln>
        </p:spPr>
      </p:pic>
      <p:pic>
        <p:nvPicPr>
          <p:cNvPr id="9" name="Picture 8" descr="WhatsApp Image 2022-05-27 at 9.48.23 PM.jpeg">
            <a:extLst>
              <a:ext uri="{FF2B5EF4-FFF2-40B4-BE49-F238E27FC236}">
                <a16:creationId xmlns:a16="http://schemas.microsoft.com/office/drawing/2014/main" id="{9B5FD9D5-F9C8-54A1-598A-5E744C61C8AB}"/>
              </a:ext>
            </a:extLst>
          </p:cNvPr>
          <p:cNvPicPr>
            <a:picLocks noChangeAspect="1"/>
          </p:cNvPicPr>
          <p:nvPr/>
        </p:nvPicPr>
        <p:blipFill>
          <a:blip r:embed="rId4"/>
          <a:stretch>
            <a:fillRect/>
          </a:stretch>
        </p:blipFill>
        <p:spPr>
          <a:xfrm>
            <a:off x="3864656" y="4105475"/>
            <a:ext cx="4844256" cy="2330821"/>
          </a:xfrm>
          <a:prstGeom prst="rect">
            <a:avLst/>
          </a:prstGeom>
          <a:ln>
            <a:solidFill>
              <a:schemeClr val="tx1"/>
            </a:solidFill>
          </a:ln>
        </p:spPr>
      </p:pic>
      <p:pic>
        <p:nvPicPr>
          <p:cNvPr id="4" name="Content Placeholder 8" descr="WhatsApp Image 2022-05-27 at 9.48.18 PM (1).jpeg">
            <a:extLst>
              <a:ext uri="{FF2B5EF4-FFF2-40B4-BE49-F238E27FC236}">
                <a16:creationId xmlns:a16="http://schemas.microsoft.com/office/drawing/2014/main" id="{C74AED02-5940-992B-0B0A-68C43E1269D5}"/>
              </a:ext>
            </a:extLst>
          </p:cNvPr>
          <p:cNvPicPr>
            <a:picLocks noChangeAspect="1"/>
          </p:cNvPicPr>
          <p:nvPr/>
        </p:nvPicPr>
        <p:blipFill>
          <a:blip r:embed="rId5"/>
          <a:stretch>
            <a:fillRect/>
          </a:stretch>
        </p:blipFill>
        <p:spPr>
          <a:xfrm>
            <a:off x="8602899" y="1576808"/>
            <a:ext cx="3210662" cy="2528667"/>
          </a:xfrm>
          <a:prstGeom prst="rect">
            <a:avLst/>
          </a:prstGeom>
          <a:ln>
            <a:solidFill>
              <a:schemeClr val="tx1"/>
            </a:solidFill>
          </a:ln>
        </p:spPr>
      </p:pic>
      <p:sp>
        <p:nvSpPr>
          <p:cNvPr id="3" name="Slide Number Placeholder 2">
            <a:extLst>
              <a:ext uri="{FF2B5EF4-FFF2-40B4-BE49-F238E27FC236}">
                <a16:creationId xmlns:a16="http://schemas.microsoft.com/office/drawing/2014/main" id="{1A26DBDF-8EA8-EDF7-30BC-111EF180C1FB}"/>
              </a:ext>
            </a:extLst>
          </p:cNvPr>
          <p:cNvSpPr>
            <a:spLocks noGrp="1"/>
          </p:cNvSpPr>
          <p:nvPr>
            <p:ph type="sldNum" sz="quarter" idx="12"/>
          </p:nvPr>
        </p:nvSpPr>
        <p:spPr/>
        <p:txBody>
          <a:bodyPr/>
          <a:lstStyle/>
          <a:p>
            <a:fld id="{34B7E4EF-A1BD-40F4-AB7B-04F084DD991D}" type="slidenum">
              <a:rPr lang="en-US" smtClean="0"/>
              <a:t>20</a:t>
            </a:fld>
            <a:endParaRPr lang="en-US"/>
          </a:p>
        </p:txBody>
      </p:sp>
    </p:spTree>
    <p:extLst>
      <p:ext uri="{BB962C8B-B14F-4D97-AF65-F5344CB8AC3E}">
        <p14:creationId xmlns:p14="http://schemas.microsoft.com/office/powerpoint/2010/main" val="266824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86DA1E-B9EB-09E9-3F40-9A14EADEA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pic>
        <p:nvPicPr>
          <p:cNvPr id="8" name="Picture 7" descr="A close-up of a pen&#10;&#10;Description automatically generated with medium confidence">
            <a:extLst>
              <a:ext uri="{FF2B5EF4-FFF2-40B4-BE49-F238E27FC236}">
                <a16:creationId xmlns:a16="http://schemas.microsoft.com/office/drawing/2014/main" id="{4D51E246-E090-EF75-A511-C160B6BC92E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
              </a:ext>
            </a:extLst>
          </a:blip>
          <a:srcRect r="1" b="9980"/>
          <a:stretch/>
        </p:blipFill>
        <p:spPr>
          <a:xfrm>
            <a:off x="1260240" y="584102"/>
            <a:ext cx="9353088" cy="5689795"/>
          </a:xfrm>
          <a:prstGeom prst="rect">
            <a:avLst/>
          </a:prstGeom>
        </p:spPr>
      </p:pic>
      <p:sp>
        <p:nvSpPr>
          <p:cNvPr id="2" name="Slide Number Placeholder 1">
            <a:extLst>
              <a:ext uri="{FF2B5EF4-FFF2-40B4-BE49-F238E27FC236}">
                <a16:creationId xmlns:a16="http://schemas.microsoft.com/office/drawing/2014/main" id="{0AA7216B-3BDB-4246-C55C-6F42C5E46788}"/>
              </a:ext>
            </a:extLst>
          </p:cNvPr>
          <p:cNvSpPr>
            <a:spLocks noGrp="1"/>
          </p:cNvSpPr>
          <p:nvPr>
            <p:ph type="sldNum" sz="quarter" idx="12"/>
          </p:nvPr>
        </p:nvSpPr>
        <p:spPr/>
        <p:txBody>
          <a:bodyPr/>
          <a:lstStyle/>
          <a:p>
            <a:fld id="{34B7E4EF-A1BD-40F4-AB7B-04F084DD991D}" type="slidenum">
              <a:rPr lang="en-US" smtClean="0"/>
              <a:t>21</a:t>
            </a:fld>
            <a:endParaRPr lang="en-US"/>
          </a:p>
        </p:txBody>
      </p:sp>
    </p:spTree>
    <p:extLst>
      <p:ext uri="{BB962C8B-B14F-4D97-AF65-F5344CB8AC3E}">
        <p14:creationId xmlns:p14="http://schemas.microsoft.com/office/powerpoint/2010/main" val="323875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D2E5-BD8C-D2E0-4D19-C946EC51938B}"/>
              </a:ext>
            </a:extLst>
          </p:cNvPr>
          <p:cNvSpPr>
            <a:spLocks noGrp="1"/>
          </p:cNvSpPr>
          <p:nvPr>
            <p:ph type="title"/>
          </p:nvPr>
        </p:nvSpPr>
        <p:spPr>
          <a:xfrm>
            <a:off x="1066800" y="530256"/>
            <a:ext cx="10058400" cy="1186002"/>
          </a:xfrm>
        </p:spPr>
        <p:txBody>
          <a:bodyPr/>
          <a:lstStyle/>
          <a:p>
            <a:pPr algn="ctr"/>
            <a:r>
              <a:rPr lang="en-US" b="1" dirty="0"/>
              <a:t>Content</a:t>
            </a:r>
          </a:p>
        </p:txBody>
      </p:sp>
      <p:sp>
        <p:nvSpPr>
          <p:cNvPr id="3" name="Content Placeholder 2">
            <a:extLst>
              <a:ext uri="{FF2B5EF4-FFF2-40B4-BE49-F238E27FC236}">
                <a16:creationId xmlns:a16="http://schemas.microsoft.com/office/drawing/2014/main" id="{CEBE2E79-6240-BE12-2D95-60220F249CB5}"/>
              </a:ext>
            </a:extLst>
          </p:cNvPr>
          <p:cNvSpPr>
            <a:spLocks noGrp="1"/>
          </p:cNvSpPr>
          <p:nvPr>
            <p:ph idx="1"/>
          </p:nvPr>
        </p:nvSpPr>
        <p:spPr>
          <a:xfrm>
            <a:off x="1066800" y="2159391"/>
            <a:ext cx="10058400" cy="3849624"/>
          </a:xfrm>
        </p:spPr>
        <p:txBody>
          <a:bodyPr>
            <a:normAutofit/>
          </a:bodyPr>
          <a:lstStyle/>
          <a:p>
            <a:r>
              <a:rPr lang="en-US" sz="1600" dirty="0">
                <a:latin typeface="Georgia" panose="02040502050405020303" pitchFamily="18" charset="0"/>
              </a:rPr>
              <a:t>Introduction</a:t>
            </a:r>
          </a:p>
          <a:p>
            <a:r>
              <a:rPr lang="en-US" sz="1600" dirty="0">
                <a:latin typeface="Georgia" panose="02040502050405020303" pitchFamily="18" charset="0"/>
              </a:rPr>
              <a:t>Objectives</a:t>
            </a:r>
          </a:p>
          <a:p>
            <a:r>
              <a:rPr lang="en-US" sz="1600" dirty="0">
                <a:latin typeface="Georgia" panose="02040502050405020303" pitchFamily="18" charset="0"/>
              </a:rPr>
              <a:t>Methodology</a:t>
            </a:r>
          </a:p>
          <a:p>
            <a:r>
              <a:rPr lang="en-US" sz="1600" dirty="0">
                <a:latin typeface="Georgia" panose="02040502050405020303" pitchFamily="18" charset="0"/>
              </a:rPr>
              <a:t>Results</a:t>
            </a:r>
          </a:p>
          <a:p>
            <a:r>
              <a:rPr lang="en-US" sz="1600" dirty="0">
                <a:latin typeface="Georgia" panose="02040502050405020303" pitchFamily="18" charset="0"/>
              </a:rPr>
              <a:t>Summary of findings</a:t>
            </a:r>
            <a:endParaRPr lang="en-US" sz="1400" dirty="0">
              <a:latin typeface="Georgia" panose="02040502050405020303" pitchFamily="18" charset="0"/>
            </a:endParaRPr>
          </a:p>
          <a:p>
            <a:r>
              <a:rPr lang="en-US" sz="1600" dirty="0">
                <a:latin typeface="Georgia" panose="02040502050405020303" pitchFamily="18" charset="0"/>
              </a:rPr>
              <a:t>Discussion</a:t>
            </a:r>
          </a:p>
          <a:p>
            <a:r>
              <a:rPr lang="en-US" sz="1600" dirty="0">
                <a:latin typeface="Georgia" panose="02040502050405020303" pitchFamily="18" charset="0"/>
              </a:rPr>
              <a:t>Conclusion</a:t>
            </a:r>
          </a:p>
          <a:p>
            <a:r>
              <a:rPr lang="en-US" sz="1600" dirty="0">
                <a:latin typeface="Georgia" panose="02040502050405020303" pitchFamily="18" charset="0"/>
              </a:rPr>
              <a:t>Pictorial Journey </a:t>
            </a:r>
          </a:p>
        </p:txBody>
      </p:sp>
      <p:pic>
        <p:nvPicPr>
          <p:cNvPr id="6" name="Picture 5">
            <a:extLst>
              <a:ext uri="{FF2B5EF4-FFF2-40B4-BE49-F238E27FC236}">
                <a16:creationId xmlns:a16="http://schemas.microsoft.com/office/drawing/2014/main" id="{08043ED0-F149-6705-7C91-F7A9FE280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927B6C23-A8A5-CC65-C582-AFA16FEAD049}"/>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44166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3C4E-19F8-20E7-CA4E-C551A7FA9319}"/>
              </a:ext>
            </a:extLst>
          </p:cNvPr>
          <p:cNvSpPr>
            <a:spLocks noGrp="1"/>
          </p:cNvSpPr>
          <p:nvPr>
            <p:ph type="title"/>
          </p:nvPr>
        </p:nvSpPr>
        <p:spPr>
          <a:xfrm>
            <a:off x="3991707" y="487849"/>
            <a:ext cx="4067908" cy="764176"/>
          </a:xfrm>
        </p:spPr>
        <p:txBody>
          <a:bodyPr/>
          <a:lstStyle/>
          <a:p>
            <a:pPr algn="ctr"/>
            <a:r>
              <a:rPr lang="en-US" b="1" dirty="0"/>
              <a:t>Introduction</a:t>
            </a:r>
          </a:p>
        </p:txBody>
      </p:sp>
      <p:sp>
        <p:nvSpPr>
          <p:cNvPr id="3" name="Content Placeholder 2">
            <a:extLst>
              <a:ext uri="{FF2B5EF4-FFF2-40B4-BE49-F238E27FC236}">
                <a16:creationId xmlns:a16="http://schemas.microsoft.com/office/drawing/2014/main" id="{D14D61AD-714A-4AD1-80D9-9096CFE31DDE}"/>
              </a:ext>
            </a:extLst>
          </p:cNvPr>
          <p:cNvSpPr>
            <a:spLocks noGrp="1"/>
          </p:cNvSpPr>
          <p:nvPr>
            <p:ph idx="1"/>
          </p:nvPr>
        </p:nvSpPr>
        <p:spPr>
          <a:xfrm>
            <a:off x="926122" y="1487658"/>
            <a:ext cx="10199077" cy="3056207"/>
          </a:xfrm>
        </p:spPr>
        <p:txBody>
          <a:bodyPr>
            <a:normAutofit/>
          </a:bodyPr>
          <a:lstStyle/>
          <a:p>
            <a:r>
              <a:rPr lang="en-US" sz="1800" dirty="0">
                <a:effectLst/>
                <a:latin typeface="Georgia" panose="02040502050405020303" pitchFamily="18" charset="0"/>
                <a:ea typeface="Calibri" panose="020F0502020204030204" pitchFamily="34" charset="0"/>
              </a:rPr>
              <a:t>India is home to one-third of the world's undernourished children. Maternal and childhood nutrition is a serious public health problem in India, particularly in Rajasthan, where malnutrition is endemic.</a:t>
            </a:r>
          </a:p>
          <a:p>
            <a:r>
              <a:rPr lang="en-US" sz="1800" dirty="0">
                <a:effectLst/>
                <a:latin typeface="Georgia" panose="02040502050405020303" pitchFamily="18" charset="0"/>
                <a:ea typeface="Calibri" panose="020F0502020204030204" pitchFamily="34" charset="0"/>
              </a:rPr>
              <a:t>Malnutrition can have long-term consequences for a woman at different stages of her life. The "life cycle approach" to satisfying women's nutritional demands can assist them in improving their nutrition. </a:t>
            </a:r>
          </a:p>
          <a:p>
            <a:r>
              <a:rPr lang="en-US" sz="1800" dirty="0">
                <a:effectLst/>
                <a:latin typeface="Georgia" panose="02040502050405020303" pitchFamily="18" charset="0"/>
                <a:ea typeface="Calibri" panose="020F0502020204030204" pitchFamily="34" charset="0"/>
              </a:rPr>
              <a:t>Several initiatives have been launched by the government at both the national and state levels in recent years to address the issue of malnutrition.</a:t>
            </a:r>
            <a:endParaRPr lang="en-US" sz="1800" dirty="0">
              <a:effectLst/>
              <a:latin typeface="Georgia" panose="02040502050405020303" pitchFamily="18"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id="{E319D21F-0EAC-8C70-1999-6CF8ECEC6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6" name="Slide Number Placeholder 5">
            <a:extLst>
              <a:ext uri="{FF2B5EF4-FFF2-40B4-BE49-F238E27FC236}">
                <a16:creationId xmlns:a16="http://schemas.microsoft.com/office/drawing/2014/main" id="{2BFA0513-7D28-9D56-C5BB-68244906398B}"/>
              </a:ext>
            </a:extLst>
          </p:cNvPr>
          <p:cNvSpPr>
            <a:spLocks noGrp="1"/>
          </p:cNvSpPr>
          <p:nvPr>
            <p:ph type="sldNum" sz="quarter" idx="12"/>
          </p:nvPr>
        </p:nvSpPr>
        <p:spPr/>
        <p:txBody>
          <a:bodyPr/>
          <a:lstStyle/>
          <a:p>
            <a:fld id="{34B7E4EF-A1BD-40F4-AB7B-04F084DD991D}" type="slidenum">
              <a:rPr lang="en-US" smtClean="0"/>
              <a:t>4</a:t>
            </a:fld>
            <a:endParaRPr lang="en-US"/>
          </a:p>
        </p:txBody>
      </p:sp>
      <p:sp>
        <p:nvSpPr>
          <p:cNvPr id="7" name="Footer Placeholder 6">
            <a:extLst>
              <a:ext uri="{FF2B5EF4-FFF2-40B4-BE49-F238E27FC236}">
                <a16:creationId xmlns:a16="http://schemas.microsoft.com/office/drawing/2014/main" id="{2458D81C-BB4E-9D65-AA60-06C2EC7CD0D4}"/>
              </a:ext>
            </a:extLst>
          </p:cNvPr>
          <p:cNvSpPr>
            <a:spLocks noGrp="1"/>
          </p:cNvSpPr>
          <p:nvPr>
            <p:ph type="ftr" sz="quarter" idx="11"/>
          </p:nvPr>
        </p:nvSpPr>
        <p:spPr>
          <a:xfrm>
            <a:off x="926121" y="5205046"/>
            <a:ext cx="10046679" cy="1195754"/>
          </a:xfrm>
        </p:spPr>
        <p:txBody>
          <a:bodyPr/>
          <a:lstStyle/>
          <a:p>
            <a:pPr marL="228600" indent="-228600">
              <a:buFont typeface="+mj-lt"/>
              <a:buAutoNum type="arabicPeriod"/>
            </a:pPr>
            <a:r>
              <a:rPr lang="en-US" sz="900" dirty="0" err="1"/>
              <a:t>Feskens</a:t>
            </a:r>
            <a:r>
              <a:rPr lang="en-US" sz="900" dirty="0"/>
              <a:t> EJM, Bailey R, </a:t>
            </a:r>
            <a:r>
              <a:rPr lang="en-US" sz="900" dirty="0" err="1"/>
              <a:t>Bhutta</a:t>
            </a:r>
            <a:r>
              <a:rPr lang="en-US" sz="900" dirty="0"/>
              <a:t> Z, </a:t>
            </a:r>
            <a:r>
              <a:rPr lang="en-US" sz="900" dirty="0" err="1"/>
              <a:t>Biesalski</a:t>
            </a:r>
            <a:r>
              <a:rPr lang="en-US" sz="900" dirty="0"/>
              <a:t> H-K, Eicher-Miller H, </a:t>
            </a:r>
            <a:r>
              <a:rPr lang="en-US" sz="900" dirty="0" err="1"/>
              <a:t>Krämer</a:t>
            </a:r>
            <a:r>
              <a:rPr lang="en-US" sz="900" dirty="0"/>
              <a:t> K, et al. Women’s health: optimal nutrition throughout the lifecycle. European Journal of Nutrition. 2022;61(1):1-23.</a:t>
            </a:r>
          </a:p>
          <a:p>
            <a:pPr marL="228600" indent="-228600">
              <a:buFont typeface="+mj-lt"/>
              <a:buAutoNum type="arabicPeriod"/>
            </a:pPr>
            <a:r>
              <a:rPr lang="en-US" sz="900" dirty="0"/>
              <a:t>ICDS Schemes  [Available from: http://icds-wcd.nic.in/icds.aspx.</a:t>
            </a:r>
          </a:p>
          <a:p>
            <a:pPr marL="228600" indent="-228600">
              <a:buFont typeface="+mj-lt"/>
              <a:buAutoNum type="arabicPeriod"/>
            </a:pPr>
            <a:r>
              <a:rPr lang="en-US" sz="900" dirty="0" err="1"/>
              <a:t>Poshan</a:t>
            </a:r>
            <a:r>
              <a:rPr lang="en-US" sz="900" dirty="0"/>
              <a:t> Abhiyan  [Available from: https://poshanabhiyaan.gov.in/.</a:t>
            </a:r>
          </a:p>
          <a:p>
            <a:pPr marL="228600" indent="-228600">
              <a:buFont typeface="+mj-lt"/>
              <a:buAutoNum type="arabicPeriod"/>
            </a:pPr>
            <a:r>
              <a:rPr lang="en-US" sz="900" dirty="0"/>
              <a:t>National Nutrition Mission  [Available from: https://www.india.gov.in/national-nutrition-mission.</a:t>
            </a:r>
          </a:p>
          <a:p>
            <a:pPr marL="228600" indent="-228600">
              <a:buFont typeface="+mj-lt"/>
              <a:buAutoNum type="arabicPeriod"/>
            </a:pPr>
            <a:r>
              <a:rPr lang="en-US" sz="900" dirty="0" err="1"/>
              <a:t>Annapurana</a:t>
            </a:r>
            <a:r>
              <a:rPr lang="en-US" sz="900" dirty="0"/>
              <a:t> </a:t>
            </a:r>
            <a:r>
              <a:rPr lang="en-US" sz="900" dirty="0" err="1"/>
              <a:t>Rasaoi</a:t>
            </a:r>
            <a:r>
              <a:rPr lang="en-US" sz="900" dirty="0"/>
              <a:t> Yojana  [Available from: https://www.hindiyojana.in/annapurna-rasoi-yojana-rajasthan/.</a:t>
            </a:r>
          </a:p>
          <a:p>
            <a:pPr marL="228600" indent="-228600">
              <a:buFont typeface="+mj-lt"/>
              <a:buAutoNum type="arabicPeriod"/>
            </a:pPr>
            <a:r>
              <a:rPr lang="en-US" sz="900" dirty="0" err="1"/>
              <a:t>Mukhyamantri</a:t>
            </a:r>
            <a:r>
              <a:rPr lang="en-US" sz="900" dirty="0"/>
              <a:t> Rajshree Yojana  [Available from: https://hi.vikaspedia.in/health/nrhm/93093e91c94d92f94b902-915940-93894d93593e93894d92594d92f-92f94b91c92893e90f902/93093e91c93894d92593e928/92e94191694d92f92e90292494d930940-93093e91c93694d930940-92f94b91c92893e.</a:t>
            </a:r>
          </a:p>
        </p:txBody>
      </p:sp>
    </p:spTree>
    <p:extLst>
      <p:ext uri="{BB962C8B-B14F-4D97-AF65-F5344CB8AC3E}">
        <p14:creationId xmlns:p14="http://schemas.microsoft.com/office/powerpoint/2010/main" val="420484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11B1-C7E4-71E2-A55E-B26719167243}"/>
              </a:ext>
            </a:extLst>
          </p:cNvPr>
          <p:cNvSpPr>
            <a:spLocks noGrp="1"/>
          </p:cNvSpPr>
          <p:nvPr>
            <p:ph type="title"/>
          </p:nvPr>
        </p:nvSpPr>
        <p:spPr>
          <a:xfrm>
            <a:off x="1066800" y="473782"/>
            <a:ext cx="10058400" cy="1194179"/>
          </a:xfrm>
        </p:spPr>
        <p:txBody>
          <a:bodyPr/>
          <a:lstStyle/>
          <a:p>
            <a:pPr algn="ctr"/>
            <a:r>
              <a:rPr lang="en-US" b="1" dirty="0"/>
              <a:t>Introduction</a:t>
            </a:r>
            <a:endParaRPr lang="en-US" dirty="0"/>
          </a:p>
        </p:txBody>
      </p:sp>
      <p:sp>
        <p:nvSpPr>
          <p:cNvPr id="3" name="Content Placeholder 2">
            <a:extLst>
              <a:ext uri="{FF2B5EF4-FFF2-40B4-BE49-F238E27FC236}">
                <a16:creationId xmlns:a16="http://schemas.microsoft.com/office/drawing/2014/main" id="{E223DF09-C3F4-90C0-D1BE-202AA1821046}"/>
              </a:ext>
            </a:extLst>
          </p:cNvPr>
          <p:cNvSpPr>
            <a:spLocks noGrp="1"/>
          </p:cNvSpPr>
          <p:nvPr>
            <p:ph idx="1"/>
          </p:nvPr>
        </p:nvSpPr>
        <p:spPr>
          <a:xfrm>
            <a:off x="689318" y="1845382"/>
            <a:ext cx="11155680" cy="4281098"/>
          </a:xfrm>
        </p:spPr>
        <p:txBody>
          <a:bodyPr>
            <a:normAutofit/>
          </a:bodyPr>
          <a:lstStyle/>
          <a:p>
            <a:pPr marL="0" indent="0">
              <a:lnSpc>
                <a:spcPct val="150000"/>
              </a:lnSpc>
              <a:buNone/>
            </a:pPr>
            <a:r>
              <a:rPr lang="en-US" sz="1800" dirty="0">
                <a:latin typeface="Georgia" panose="02040502050405020303" pitchFamily="18" charset="0"/>
                <a:ea typeface="Lato Medium" panose="020F0502020204030203" pitchFamily="34" charset="0"/>
                <a:cs typeface="Times New Roman" panose="02020603050405020304" pitchFamily="18" charset="0"/>
              </a:rPr>
              <a:t>The project HANSA is being implemented with the goal to strengthen the efficacy of government’s Integrated Child Development Services (ICDS) Program, so as to improve the health and well-being of children below 6 years of age</a:t>
            </a:r>
            <a:r>
              <a:rPr lang="en-US" sz="1800" dirty="0">
                <a:solidFill>
                  <a:schemeClr val="tx2"/>
                </a:solidFill>
                <a:latin typeface="Georgia" panose="02040502050405020303" pitchFamily="18" charset="0"/>
                <a:ea typeface="Lato Medium" panose="020F0502020204030203" pitchFamily="34" charset="0"/>
                <a:cs typeface="Times New Roman" panose="02020603050405020304" pitchFamily="18" charset="0"/>
              </a:rPr>
              <a:t>.</a:t>
            </a:r>
            <a:endParaRPr lang="en-GB" sz="1800" dirty="0">
              <a:solidFill>
                <a:schemeClr val="tx2"/>
              </a:solidFill>
              <a:latin typeface="Georgia" panose="02040502050405020303" pitchFamily="18" charset="0"/>
              <a:ea typeface="Lato Medium" panose="020F0502020204030203" pitchFamily="34" charset="0"/>
              <a:cs typeface="Times New Roman" panose="02020603050405020304" pitchFamily="18" charset="0"/>
            </a:endParaRPr>
          </a:p>
          <a:p>
            <a:pPr marL="0" indent="0">
              <a:lnSpc>
                <a:spcPct val="150000"/>
              </a:lnSpc>
              <a:buNone/>
            </a:pPr>
            <a:endParaRPr lang="en-GB" sz="1800" b="1" dirty="0">
              <a:solidFill>
                <a:schemeClr val="tx2"/>
              </a:solidFill>
              <a:latin typeface="Georgia" panose="02040502050405020303" pitchFamily="18" charset="0"/>
              <a:ea typeface="Lato Medium" panose="020F0502020204030203" pitchFamily="34" charset="0"/>
              <a:cs typeface="Times New Roman" panose="02020603050405020304" pitchFamily="18" charset="0"/>
            </a:endParaRPr>
          </a:p>
          <a:p>
            <a:pPr marL="0" indent="0">
              <a:lnSpc>
                <a:spcPct val="150000"/>
              </a:lnSpc>
              <a:buNone/>
            </a:pPr>
            <a:r>
              <a:rPr lang="en-GB" sz="1800" b="1" dirty="0">
                <a:solidFill>
                  <a:schemeClr val="accent2"/>
                </a:solidFill>
                <a:latin typeface="Georgia" panose="02040502050405020303" pitchFamily="18" charset="0"/>
                <a:ea typeface="Lato Medium" panose="020F0502020204030203" pitchFamily="34" charset="0"/>
                <a:cs typeface="Times New Roman" panose="02020603050405020304" pitchFamily="18" charset="0"/>
              </a:rPr>
              <a:t>Purpose of HANSA:-</a:t>
            </a:r>
          </a:p>
          <a:p>
            <a:pPr marL="0" indent="0">
              <a:lnSpc>
                <a:spcPct val="150000"/>
              </a:lnSpc>
              <a:buNone/>
            </a:pPr>
            <a:r>
              <a:rPr lang="en-US" sz="1800" dirty="0">
                <a:solidFill>
                  <a:schemeClr val="tx1"/>
                </a:solidFill>
                <a:latin typeface="Georgia" panose="02040502050405020303" pitchFamily="18" charset="0"/>
                <a:ea typeface="Lato Medium" panose="020F0502020204030203" pitchFamily="34" charset="0"/>
                <a:cs typeface="Times New Roman" panose="02020603050405020304" pitchFamily="18" charset="0"/>
              </a:rPr>
              <a:t>By this research, aid in the mapping of children's and mother’s nutritional</a:t>
            </a:r>
          </a:p>
          <a:p>
            <a:pPr marL="0" indent="0">
              <a:lnSpc>
                <a:spcPct val="150000"/>
              </a:lnSpc>
              <a:buNone/>
            </a:pPr>
            <a:r>
              <a:rPr lang="en-US" sz="1800" dirty="0">
                <a:solidFill>
                  <a:schemeClr val="tx1"/>
                </a:solidFill>
                <a:latin typeface="Georgia" panose="02040502050405020303" pitchFamily="18" charset="0"/>
                <a:ea typeface="Lato Medium" panose="020F0502020204030203" pitchFamily="34" charset="0"/>
                <a:cs typeface="Times New Roman" panose="02020603050405020304" pitchFamily="18" charset="0"/>
              </a:rPr>
              <a:t>status.</a:t>
            </a:r>
            <a:endParaRPr lang="en-GB" sz="1800" dirty="0">
              <a:solidFill>
                <a:schemeClr val="tx1"/>
              </a:solidFill>
              <a:latin typeface="Georgia" panose="02040502050405020303" pitchFamily="18" charset="0"/>
              <a:ea typeface="Lato Medium" panose="020F0502020204030203" pitchFamily="34" charset="0"/>
              <a:cs typeface="Times New Roman" panose="02020603050405020304" pitchFamily="18" charset="0"/>
            </a:endParaRPr>
          </a:p>
          <a:p>
            <a:endParaRPr lang="en-US" sz="1800" dirty="0">
              <a:latin typeface="Georgia" panose="02040502050405020303"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B8E3776-E8F9-3DE3-61B5-1B7210D5E533}"/>
              </a:ext>
            </a:extLst>
          </p:cNvPr>
          <p:cNvPicPr>
            <a:picLocks noChangeAspect="1" noChangeArrowheads="1"/>
          </p:cNvPicPr>
          <p:nvPr/>
        </p:nvPicPr>
        <p:blipFill>
          <a:blip r:embed="rId2"/>
          <a:srcRect/>
          <a:stretch>
            <a:fillRect/>
          </a:stretch>
        </p:blipFill>
        <p:spPr bwMode="auto">
          <a:xfrm>
            <a:off x="8333024" y="3256189"/>
            <a:ext cx="3385363" cy="2967190"/>
          </a:xfrm>
          <a:prstGeom prst="rect">
            <a:avLst/>
          </a:prstGeom>
          <a:noFill/>
          <a:ln w="9525">
            <a:solidFill>
              <a:schemeClr val="tx1"/>
            </a:solidFill>
            <a:miter lim="800000"/>
            <a:headEnd/>
            <a:tailEnd/>
          </a:ln>
        </p:spPr>
      </p:pic>
      <p:pic>
        <p:nvPicPr>
          <p:cNvPr id="5" name="Picture 4">
            <a:extLst>
              <a:ext uri="{FF2B5EF4-FFF2-40B4-BE49-F238E27FC236}">
                <a16:creationId xmlns:a16="http://schemas.microsoft.com/office/drawing/2014/main" id="{D15E6A7C-ED2D-E2CF-77C4-77BB18026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7" name="Slide Number Placeholder 6">
            <a:extLst>
              <a:ext uri="{FF2B5EF4-FFF2-40B4-BE49-F238E27FC236}">
                <a16:creationId xmlns:a16="http://schemas.microsoft.com/office/drawing/2014/main" id="{9C9BC59C-264D-65D1-AD61-A7CB867B95EC}"/>
              </a:ext>
            </a:extLst>
          </p:cNvPr>
          <p:cNvSpPr>
            <a:spLocks noGrp="1"/>
          </p:cNvSpPr>
          <p:nvPr>
            <p:ph type="sldNum" sz="quarter" idx="12"/>
          </p:nvPr>
        </p:nvSpPr>
        <p:spPr/>
        <p:txBody>
          <a:bodyPr/>
          <a:lstStyle/>
          <a:p>
            <a:fld id="{34B7E4EF-A1BD-40F4-AB7B-04F084DD991D}" type="slidenum">
              <a:rPr lang="en-US" smtClean="0"/>
              <a:t>5</a:t>
            </a:fld>
            <a:endParaRPr lang="en-US"/>
          </a:p>
        </p:txBody>
      </p:sp>
    </p:spTree>
    <p:extLst>
      <p:ext uri="{BB962C8B-B14F-4D97-AF65-F5344CB8AC3E}">
        <p14:creationId xmlns:p14="http://schemas.microsoft.com/office/powerpoint/2010/main" val="250033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9291-2E5E-CCA8-6EE5-8F82DA669BD0}"/>
              </a:ext>
            </a:extLst>
          </p:cNvPr>
          <p:cNvSpPr>
            <a:spLocks noGrp="1"/>
          </p:cNvSpPr>
          <p:nvPr>
            <p:ph type="title"/>
          </p:nvPr>
        </p:nvSpPr>
        <p:spPr>
          <a:xfrm>
            <a:off x="1066800" y="457200"/>
            <a:ext cx="10058400" cy="1045529"/>
          </a:xfrm>
        </p:spPr>
        <p:txBody>
          <a:bodyPr/>
          <a:lstStyle/>
          <a:p>
            <a:pPr algn="ctr"/>
            <a:r>
              <a:rPr lang="en-US" b="1" dirty="0"/>
              <a:t>Objectives</a:t>
            </a:r>
          </a:p>
        </p:txBody>
      </p:sp>
      <p:sp>
        <p:nvSpPr>
          <p:cNvPr id="3" name="Content Placeholder 2">
            <a:extLst>
              <a:ext uri="{FF2B5EF4-FFF2-40B4-BE49-F238E27FC236}">
                <a16:creationId xmlns:a16="http://schemas.microsoft.com/office/drawing/2014/main" id="{524BF396-46FB-A000-EB17-DF84192C83D0}"/>
              </a:ext>
            </a:extLst>
          </p:cNvPr>
          <p:cNvSpPr>
            <a:spLocks noGrp="1"/>
          </p:cNvSpPr>
          <p:nvPr>
            <p:ph idx="1"/>
          </p:nvPr>
        </p:nvSpPr>
        <p:spPr>
          <a:xfrm>
            <a:off x="689317" y="1434905"/>
            <a:ext cx="10761785" cy="4907109"/>
          </a:xfrm>
        </p:spPr>
        <p:txBody>
          <a:bodyPr>
            <a:normAutofit/>
          </a:bodyPr>
          <a:lstStyle/>
          <a:p>
            <a:pPr marL="342900" marR="0" lvl="0" indent="-342900">
              <a:lnSpc>
                <a:spcPct val="150000"/>
              </a:lnSpc>
              <a:spcBef>
                <a:spcPts val="0"/>
              </a:spcBef>
              <a:spcAft>
                <a:spcPts val="800"/>
              </a:spcAft>
              <a:buFont typeface="Symbol" panose="05050102010706020507" pitchFamily="18" charset="2"/>
              <a:buChar char=""/>
            </a:pPr>
            <a:r>
              <a:rPr lang="en-GB" sz="1800" dirty="0">
                <a:effectLst/>
                <a:latin typeface="Georgia" panose="02040502050405020303" pitchFamily="18" charset="0"/>
                <a:ea typeface="Calibri" panose="020F0502020204030204" pitchFamily="34" charset="0"/>
                <a:cs typeface="Mangal" panose="02040503050203030202" pitchFamily="18" charset="0"/>
              </a:rPr>
              <a:t>To generate robust district level understanding of the state of nutrition of children aged 0-59 months.</a:t>
            </a:r>
          </a:p>
          <a:p>
            <a:pPr marL="342900" marR="0" lvl="0" indent="-342900">
              <a:lnSpc>
                <a:spcPct val="150000"/>
              </a:lnSpc>
              <a:spcBef>
                <a:spcPts val="0"/>
              </a:spcBef>
              <a:spcAft>
                <a:spcPts val="800"/>
              </a:spcAft>
              <a:buFont typeface="Symbol" panose="05050102010706020507" pitchFamily="18" charset="2"/>
              <a:buChar char=""/>
            </a:pPr>
            <a:r>
              <a:rPr lang="en-GB" sz="1800" dirty="0">
                <a:effectLst/>
                <a:latin typeface="Georgia" panose="02040502050405020303" pitchFamily="18" charset="0"/>
                <a:ea typeface="Calibri" panose="020F0502020204030204" pitchFamily="34" charset="0"/>
              </a:rPr>
              <a:t>To assess the anaemia status of the pregnant and lactating mothers.</a:t>
            </a:r>
            <a:endParaRPr lang="en-US" dirty="0">
              <a:latin typeface="Georgia" panose="02040502050405020303" pitchFamily="18" charset="0"/>
            </a:endParaRPr>
          </a:p>
        </p:txBody>
      </p:sp>
      <p:pic>
        <p:nvPicPr>
          <p:cNvPr id="4" name="Picture 2">
            <a:extLst>
              <a:ext uri="{FF2B5EF4-FFF2-40B4-BE49-F238E27FC236}">
                <a16:creationId xmlns:a16="http://schemas.microsoft.com/office/drawing/2014/main" id="{119227EB-D23D-AD00-8058-C4433BEE04C6}"/>
              </a:ext>
            </a:extLst>
          </p:cNvPr>
          <p:cNvPicPr>
            <a:picLocks noChangeAspect="1" noChangeArrowheads="1"/>
          </p:cNvPicPr>
          <p:nvPr/>
        </p:nvPicPr>
        <p:blipFill>
          <a:blip r:embed="rId2"/>
          <a:srcRect/>
          <a:stretch>
            <a:fillRect/>
          </a:stretch>
        </p:blipFill>
        <p:spPr bwMode="auto">
          <a:xfrm>
            <a:off x="3898747" y="2884272"/>
            <a:ext cx="4342923" cy="3265741"/>
          </a:xfrm>
          <a:prstGeom prst="rect">
            <a:avLst/>
          </a:prstGeom>
          <a:noFill/>
          <a:ln w="9525">
            <a:solidFill>
              <a:schemeClr val="tx1"/>
            </a:solidFill>
            <a:miter lim="800000"/>
            <a:headEnd/>
            <a:tailEnd/>
          </a:ln>
        </p:spPr>
      </p:pic>
      <p:pic>
        <p:nvPicPr>
          <p:cNvPr id="5" name="Picture 4">
            <a:extLst>
              <a:ext uri="{FF2B5EF4-FFF2-40B4-BE49-F238E27FC236}">
                <a16:creationId xmlns:a16="http://schemas.microsoft.com/office/drawing/2014/main" id="{C1CDED8E-5023-ECEF-F3FB-EF3796DDF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7" name="Slide Number Placeholder 6">
            <a:extLst>
              <a:ext uri="{FF2B5EF4-FFF2-40B4-BE49-F238E27FC236}">
                <a16:creationId xmlns:a16="http://schemas.microsoft.com/office/drawing/2014/main" id="{DCAD57BE-7545-D880-8E0F-63C394ECE773}"/>
              </a:ext>
            </a:extLst>
          </p:cNvPr>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380391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93C1-F803-B764-C441-BBDC7BB1392C}"/>
              </a:ext>
            </a:extLst>
          </p:cNvPr>
          <p:cNvSpPr>
            <a:spLocks noGrp="1"/>
          </p:cNvSpPr>
          <p:nvPr>
            <p:ph type="title"/>
          </p:nvPr>
        </p:nvSpPr>
        <p:spPr>
          <a:xfrm>
            <a:off x="1076177" y="477688"/>
            <a:ext cx="10058400" cy="900946"/>
          </a:xfrm>
        </p:spPr>
        <p:txBody>
          <a:bodyPr/>
          <a:lstStyle/>
          <a:p>
            <a:pPr algn="ctr"/>
            <a:r>
              <a:rPr lang="en-US" b="1" dirty="0"/>
              <a:t>Methodology</a:t>
            </a:r>
          </a:p>
        </p:txBody>
      </p:sp>
      <p:sp>
        <p:nvSpPr>
          <p:cNvPr id="3" name="Content Placeholder 2">
            <a:extLst>
              <a:ext uri="{FF2B5EF4-FFF2-40B4-BE49-F238E27FC236}">
                <a16:creationId xmlns:a16="http://schemas.microsoft.com/office/drawing/2014/main" id="{91C12ABE-4E9F-C15E-0682-E0FB1C98E421}"/>
              </a:ext>
            </a:extLst>
          </p:cNvPr>
          <p:cNvSpPr>
            <a:spLocks noGrp="1"/>
          </p:cNvSpPr>
          <p:nvPr>
            <p:ph idx="1"/>
          </p:nvPr>
        </p:nvSpPr>
        <p:spPr>
          <a:xfrm>
            <a:off x="449729" y="1378634"/>
            <a:ext cx="11226456" cy="5205045"/>
          </a:xfrm>
        </p:spPr>
        <p:txBody>
          <a:bodyPr>
            <a:normAutofit/>
          </a:bodyPr>
          <a:lstStyle/>
          <a:p>
            <a:r>
              <a:rPr lang="en-US" sz="1800" dirty="0">
                <a:effectLst/>
                <a:latin typeface="Georgia" panose="02040502050405020303" pitchFamily="18" charset="0"/>
                <a:ea typeface="Calibri" panose="020F0502020204030204" pitchFamily="34" charset="0"/>
              </a:rPr>
              <a:t>The Health and Nutrition Situation Assessment (Project HANSA) was carried out in five districts in Rajasthan: Ajmer, Bhilwara, Chittorgarh, Rajsamand, and Udaipur.</a:t>
            </a:r>
          </a:p>
          <a:p>
            <a:pPr marL="0" indent="0">
              <a:buNone/>
            </a:pPr>
            <a:r>
              <a:rPr lang="en-US" sz="1800" b="1" dirty="0">
                <a:solidFill>
                  <a:srgbClr val="002060"/>
                </a:solidFill>
                <a:latin typeface="Georgia" panose="02040502050405020303" pitchFamily="18" charset="0"/>
              </a:rPr>
              <a:t>Study Design </a:t>
            </a:r>
          </a:p>
          <a:p>
            <a:r>
              <a:rPr lang="en-US" sz="1800" dirty="0">
                <a:latin typeface="Georgia" panose="02040502050405020303" pitchFamily="18" charset="0"/>
              </a:rPr>
              <a:t>Cross-sectional study with multi-stage design using stratified random sampling with proportional allocation followed by systematic sampling at the sampled Anganwadi Centre catchment areas with a random start. </a:t>
            </a:r>
          </a:p>
          <a:p>
            <a:endParaRPr lang="en-US" sz="1800" dirty="0">
              <a:latin typeface="Georgia" panose="02040502050405020303" pitchFamily="18" charset="0"/>
            </a:endParaRPr>
          </a:p>
          <a:p>
            <a:pPr marL="0" indent="0">
              <a:buNone/>
            </a:pPr>
            <a:endParaRPr lang="en-US" sz="1800" dirty="0">
              <a:latin typeface="Georgia" panose="02040502050405020303" pitchFamily="18" charset="0"/>
            </a:endParaRPr>
          </a:p>
          <a:p>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32C0A264-25FA-B6FF-7595-A2FE747636FB}"/>
              </a:ext>
            </a:extLst>
          </p:cNvPr>
          <p:cNvSpPr/>
          <p:nvPr/>
        </p:nvSpPr>
        <p:spPr>
          <a:xfrm>
            <a:off x="449728" y="3790176"/>
            <a:ext cx="5505982" cy="4332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rPr>
              <a:t>Project Area</a:t>
            </a:r>
          </a:p>
        </p:txBody>
      </p:sp>
      <p:pic>
        <p:nvPicPr>
          <p:cNvPr id="8" name="table">
            <a:extLst>
              <a:ext uri="{FF2B5EF4-FFF2-40B4-BE49-F238E27FC236}">
                <a16:creationId xmlns:a16="http://schemas.microsoft.com/office/drawing/2014/main" id="{3303CA7C-41A9-19E6-2E0C-43F31AA91154}"/>
              </a:ext>
            </a:extLst>
          </p:cNvPr>
          <p:cNvPicPr>
            <a:picLocks noChangeAspect="1"/>
          </p:cNvPicPr>
          <p:nvPr/>
        </p:nvPicPr>
        <p:blipFill>
          <a:blip r:embed="rId2"/>
          <a:stretch>
            <a:fillRect/>
          </a:stretch>
        </p:blipFill>
        <p:spPr>
          <a:xfrm>
            <a:off x="449728" y="4223426"/>
            <a:ext cx="2329977" cy="2257616"/>
          </a:xfrm>
          <a:prstGeom prst="rect">
            <a:avLst/>
          </a:prstGeom>
        </p:spPr>
        <p:style>
          <a:lnRef idx="1">
            <a:schemeClr val="accent5"/>
          </a:lnRef>
          <a:fillRef idx="2">
            <a:schemeClr val="accent5"/>
          </a:fillRef>
          <a:effectRef idx="1">
            <a:schemeClr val="accent5"/>
          </a:effectRef>
          <a:fontRef idx="minor">
            <a:schemeClr val="dk1"/>
          </a:fontRef>
        </p:style>
      </p:pic>
      <p:pic>
        <p:nvPicPr>
          <p:cNvPr id="9" name="Picture 8" descr="Map&#10;&#10;Description automatically generated">
            <a:extLst>
              <a:ext uri="{FF2B5EF4-FFF2-40B4-BE49-F238E27FC236}">
                <a16:creationId xmlns:a16="http://schemas.microsoft.com/office/drawing/2014/main" id="{C464B73B-AC4E-F506-F837-DB9E9B159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705" y="4223426"/>
            <a:ext cx="3176005" cy="2177370"/>
          </a:xfrm>
          <a:prstGeom prst="rect">
            <a:avLst/>
          </a:prstGeom>
        </p:spPr>
      </p:pic>
      <p:pic>
        <p:nvPicPr>
          <p:cNvPr id="10" name="Picture 9">
            <a:extLst>
              <a:ext uri="{FF2B5EF4-FFF2-40B4-BE49-F238E27FC236}">
                <a16:creationId xmlns:a16="http://schemas.microsoft.com/office/drawing/2014/main" id="{CBE8FD5A-BD8E-7959-AC99-DF8FB2CF9934}"/>
              </a:ext>
            </a:extLst>
          </p:cNvPr>
          <p:cNvPicPr>
            <a:picLocks noChangeAspect="1"/>
          </p:cNvPicPr>
          <p:nvPr/>
        </p:nvPicPr>
        <p:blipFill>
          <a:blip r:embed="rId4"/>
          <a:stretch>
            <a:fillRect/>
          </a:stretch>
        </p:blipFill>
        <p:spPr>
          <a:xfrm>
            <a:off x="4230414" y="5901852"/>
            <a:ext cx="144015" cy="171890"/>
          </a:xfrm>
          <a:prstGeom prst="rect">
            <a:avLst/>
          </a:prstGeom>
        </p:spPr>
      </p:pic>
      <p:pic>
        <p:nvPicPr>
          <p:cNvPr id="11" name="Picture 10">
            <a:extLst>
              <a:ext uri="{FF2B5EF4-FFF2-40B4-BE49-F238E27FC236}">
                <a16:creationId xmlns:a16="http://schemas.microsoft.com/office/drawing/2014/main" id="{B8C061E9-5763-42E7-F765-42ED718D0771}"/>
              </a:ext>
            </a:extLst>
          </p:cNvPr>
          <p:cNvPicPr>
            <a:picLocks noChangeAspect="1"/>
          </p:cNvPicPr>
          <p:nvPr/>
        </p:nvPicPr>
        <p:blipFill>
          <a:blip r:embed="rId4"/>
          <a:stretch>
            <a:fillRect/>
          </a:stretch>
        </p:blipFill>
        <p:spPr>
          <a:xfrm>
            <a:off x="4230414" y="5631065"/>
            <a:ext cx="144015" cy="171890"/>
          </a:xfrm>
          <a:prstGeom prst="rect">
            <a:avLst/>
          </a:prstGeom>
        </p:spPr>
      </p:pic>
      <p:pic>
        <p:nvPicPr>
          <p:cNvPr id="12" name="Picture 11">
            <a:extLst>
              <a:ext uri="{FF2B5EF4-FFF2-40B4-BE49-F238E27FC236}">
                <a16:creationId xmlns:a16="http://schemas.microsoft.com/office/drawing/2014/main" id="{63146376-E881-B3F0-5F44-5E63C161936E}"/>
              </a:ext>
            </a:extLst>
          </p:cNvPr>
          <p:cNvPicPr>
            <a:picLocks noChangeAspect="1"/>
          </p:cNvPicPr>
          <p:nvPr/>
        </p:nvPicPr>
        <p:blipFill>
          <a:blip r:embed="rId4"/>
          <a:stretch>
            <a:fillRect/>
          </a:stretch>
        </p:blipFill>
        <p:spPr>
          <a:xfrm>
            <a:off x="4497242" y="5729962"/>
            <a:ext cx="144015" cy="171890"/>
          </a:xfrm>
          <a:prstGeom prst="rect">
            <a:avLst/>
          </a:prstGeom>
        </p:spPr>
      </p:pic>
      <p:pic>
        <p:nvPicPr>
          <p:cNvPr id="13" name="Picture 12">
            <a:extLst>
              <a:ext uri="{FF2B5EF4-FFF2-40B4-BE49-F238E27FC236}">
                <a16:creationId xmlns:a16="http://schemas.microsoft.com/office/drawing/2014/main" id="{14EF987E-04B7-54A7-6059-9FFF36B63CEA}"/>
              </a:ext>
            </a:extLst>
          </p:cNvPr>
          <p:cNvPicPr>
            <a:picLocks noChangeAspect="1"/>
          </p:cNvPicPr>
          <p:nvPr/>
        </p:nvPicPr>
        <p:blipFill>
          <a:blip r:embed="rId4"/>
          <a:stretch>
            <a:fillRect/>
          </a:stretch>
        </p:blipFill>
        <p:spPr>
          <a:xfrm>
            <a:off x="4569249" y="5507107"/>
            <a:ext cx="144015" cy="171890"/>
          </a:xfrm>
          <a:prstGeom prst="rect">
            <a:avLst/>
          </a:prstGeom>
        </p:spPr>
      </p:pic>
      <p:pic>
        <p:nvPicPr>
          <p:cNvPr id="14" name="Picture 13">
            <a:extLst>
              <a:ext uri="{FF2B5EF4-FFF2-40B4-BE49-F238E27FC236}">
                <a16:creationId xmlns:a16="http://schemas.microsoft.com/office/drawing/2014/main" id="{370B7580-F189-4B30-ED6B-CA1A51974EED}"/>
              </a:ext>
            </a:extLst>
          </p:cNvPr>
          <p:cNvPicPr>
            <a:picLocks noChangeAspect="1"/>
          </p:cNvPicPr>
          <p:nvPr/>
        </p:nvPicPr>
        <p:blipFill>
          <a:blip r:embed="rId4"/>
          <a:stretch>
            <a:fillRect/>
          </a:stretch>
        </p:blipFill>
        <p:spPr>
          <a:xfrm>
            <a:off x="4583904" y="5278156"/>
            <a:ext cx="144015" cy="171890"/>
          </a:xfrm>
          <a:prstGeom prst="rect">
            <a:avLst/>
          </a:prstGeom>
        </p:spPr>
      </p:pic>
      <p:pic>
        <p:nvPicPr>
          <p:cNvPr id="25" name="Picture 24">
            <a:extLst>
              <a:ext uri="{FF2B5EF4-FFF2-40B4-BE49-F238E27FC236}">
                <a16:creationId xmlns:a16="http://schemas.microsoft.com/office/drawing/2014/main" id="{EEAE6781-57D3-6C4F-2DBE-1517F54FF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4" name="Slide Number Placeholder 3">
            <a:extLst>
              <a:ext uri="{FF2B5EF4-FFF2-40B4-BE49-F238E27FC236}">
                <a16:creationId xmlns:a16="http://schemas.microsoft.com/office/drawing/2014/main" id="{A9BB9AD7-F07A-B701-061E-977FBF707140}"/>
              </a:ext>
            </a:extLst>
          </p:cNvPr>
          <p:cNvSpPr>
            <a:spLocks noGrp="1"/>
          </p:cNvSpPr>
          <p:nvPr>
            <p:ph type="sldNum" sz="quarter" idx="12"/>
          </p:nvPr>
        </p:nvSpPr>
        <p:spPr/>
        <p:txBody>
          <a:bodyPr/>
          <a:lstStyle/>
          <a:p>
            <a:fld id="{34B7E4EF-A1BD-40F4-AB7B-04F084DD991D}" type="slidenum">
              <a:rPr lang="en-US" smtClean="0"/>
              <a:t>7</a:t>
            </a:fld>
            <a:endParaRPr lang="en-US"/>
          </a:p>
        </p:txBody>
      </p:sp>
    </p:spTree>
    <p:extLst>
      <p:ext uri="{BB962C8B-B14F-4D97-AF65-F5344CB8AC3E}">
        <p14:creationId xmlns:p14="http://schemas.microsoft.com/office/powerpoint/2010/main" val="42322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B12BD1C-75AA-0037-A809-96139E8D42FD}"/>
              </a:ext>
            </a:extLst>
          </p:cNvPr>
          <p:cNvSpPr/>
          <p:nvPr/>
        </p:nvSpPr>
        <p:spPr>
          <a:xfrm>
            <a:off x="379965" y="390174"/>
            <a:ext cx="5675438" cy="457977"/>
          </a:xfrm>
          <a:prstGeom prst="rect">
            <a:avLst/>
          </a:prstGeom>
          <a:solidFill>
            <a:schemeClr val="accent1">
              <a:lumMod val="75000"/>
            </a:schemeClr>
          </a:solidFill>
          <a:ln>
            <a:solidFill>
              <a:schemeClr val="tx1">
                <a:lumMod val="50000"/>
                <a:lumOff val="50000"/>
              </a:schemeClr>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Georgia" panose="02040502050405020303" pitchFamily="18" charset="0"/>
              </a:rPr>
              <a:t>Sampling Strategy</a:t>
            </a:r>
          </a:p>
        </p:txBody>
      </p:sp>
      <p:sp>
        <p:nvSpPr>
          <p:cNvPr id="29" name="Rectangle 28">
            <a:extLst>
              <a:ext uri="{FF2B5EF4-FFF2-40B4-BE49-F238E27FC236}">
                <a16:creationId xmlns:a16="http://schemas.microsoft.com/office/drawing/2014/main" id="{D3B4E243-C0A4-8A15-61F2-3F9897EF12D3}"/>
              </a:ext>
            </a:extLst>
          </p:cNvPr>
          <p:cNvSpPr/>
          <p:nvPr/>
        </p:nvSpPr>
        <p:spPr>
          <a:xfrm>
            <a:off x="363355" y="928476"/>
            <a:ext cx="5675438" cy="3219480"/>
          </a:xfrm>
          <a:prstGeom prst="rect">
            <a:avLst/>
          </a:prstGeom>
          <a:noFill/>
          <a:ln>
            <a:solidFill>
              <a:srgbClr val="EFD8F4"/>
            </a:solidFill>
          </a:ln>
          <a:effectLst>
            <a:outerShdw blurRad="38100" dist="25400" algn="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 total of 400 AWCs were randomly selected from each district (</a:t>
            </a:r>
            <a:r>
              <a:rPr kumimoji="0" lang="en-GB" sz="1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proportionally stratified </a:t>
            </a: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by rural &amp; tribal).</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panose="020F0502020204030203" pitchFamily="34" charset="0"/>
              <a:cs typeface="Times New Roman" panose="02020603050405020304" pitchFamily="18"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Selection of one random individual from each age groups in each sampled AWCs, after listing following a </a:t>
            </a: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random</a:t>
            </a:r>
            <a:r>
              <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 start until one individual from each of the targeted age groups has been performed.</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panose="020F0502020204030203" pitchFamily="34" charset="0"/>
              <a:cs typeface="Times New Roman" panose="02020603050405020304" pitchFamily="18"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The whole process included listing followed by </a:t>
            </a: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6 interviews </a:t>
            </a:r>
            <a:r>
              <a:rPr kumimoji="0" lang="en-IN" sz="1600" b="0"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rPr>
              <a:t>per Anganwadi Centre.</a:t>
            </a:r>
            <a:endPar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Lato Medium"/>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Georgia" panose="02040502050405020303"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0E72504-34F3-F6D6-7A37-F97014E154AD}"/>
              </a:ext>
            </a:extLst>
          </p:cNvPr>
          <p:cNvPicPr>
            <a:picLocks noChangeAspect="1"/>
          </p:cNvPicPr>
          <p:nvPr/>
        </p:nvPicPr>
        <p:blipFill>
          <a:blip r:embed="rId2"/>
          <a:stretch>
            <a:fillRect/>
          </a:stretch>
        </p:blipFill>
        <p:spPr>
          <a:xfrm>
            <a:off x="5799641" y="855212"/>
            <a:ext cx="6945687" cy="4608538"/>
          </a:xfrm>
          <a:prstGeom prst="rect">
            <a:avLst/>
          </a:prstGeom>
          <a:noFill/>
          <a:effectLst>
            <a:softEdge rad="12700"/>
          </a:effectLst>
        </p:spPr>
      </p:pic>
      <p:grpSp>
        <p:nvGrpSpPr>
          <p:cNvPr id="25" name="Group 24">
            <a:extLst>
              <a:ext uri="{FF2B5EF4-FFF2-40B4-BE49-F238E27FC236}">
                <a16:creationId xmlns:a16="http://schemas.microsoft.com/office/drawing/2014/main" id="{38A084C3-28D6-EF9E-1D76-B7226ECF57ED}"/>
              </a:ext>
            </a:extLst>
          </p:cNvPr>
          <p:cNvGrpSpPr/>
          <p:nvPr/>
        </p:nvGrpSpPr>
        <p:grpSpPr>
          <a:xfrm>
            <a:off x="405556" y="4147956"/>
            <a:ext cx="2601994" cy="2290073"/>
            <a:chOff x="11579504" y="1961469"/>
            <a:chExt cx="2092767" cy="1163215"/>
          </a:xfrm>
        </p:grpSpPr>
        <p:sp>
          <p:nvSpPr>
            <p:cNvPr id="31" name="TextBox 30">
              <a:extLst>
                <a:ext uri="{FF2B5EF4-FFF2-40B4-BE49-F238E27FC236}">
                  <a16:creationId xmlns:a16="http://schemas.microsoft.com/office/drawing/2014/main" id="{D2474223-DF52-F559-2571-7A001D8B4BE4}"/>
                </a:ext>
              </a:extLst>
            </p:cNvPr>
            <p:cNvSpPr txBox="1"/>
            <p:nvPr/>
          </p:nvSpPr>
          <p:spPr>
            <a:xfrm>
              <a:off x="11579504" y="2127772"/>
              <a:ext cx="2092767" cy="9969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cs typeface="Times New Roman" panose="02020603050405020304" pitchFamily="18" charset="0"/>
                </a:rPr>
                <a:t>Household Survey</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IN" sz="1600" b="1" dirty="0">
                  <a:solidFill>
                    <a:prstClr val="black"/>
                  </a:solidFill>
                  <a:latin typeface="Georgia" panose="02040502050405020303" pitchFamily="18" charset="0"/>
                  <a:cs typeface="Times New Roman" panose="02020603050405020304" pitchFamily="18" charset="0"/>
                </a:rPr>
                <a:t>Anthropometric Measurements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cs typeface="Times New Roman" panose="02020603050405020304" pitchFamily="18" charset="0"/>
                </a:rPr>
                <a:t>Hb leve</a:t>
              </a:r>
              <a:r>
                <a:rPr lang="en-IN" sz="1600" b="1" dirty="0">
                  <a:solidFill>
                    <a:prstClr val="black"/>
                  </a:solidFill>
                  <a:latin typeface="Georgia" panose="02040502050405020303" pitchFamily="18" charset="0"/>
                  <a:cs typeface="Times New Roman" panose="02020603050405020304" pitchFamily="18" charset="0"/>
                </a:rPr>
                <a:t>l estimation</a:t>
              </a:r>
              <a:endParaRPr kumimoji="0" lang="en-IN" sz="1600" b="1" i="0" u="none" strike="noStrike" kern="1200" cap="none" spc="0" normalizeH="0" baseline="0" noProof="0" dirty="0">
                <a:ln>
                  <a:noFill/>
                </a:ln>
                <a:solidFill>
                  <a:prstClr val="black"/>
                </a:solidFill>
                <a:effectLst/>
                <a:uLnTx/>
                <a:uFillTx/>
                <a:latin typeface="Georgia" panose="02040502050405020303"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857EEBE-B454-4E85-8A62-DB7990F42E3E}"/>
                </a:ext>
              </a:extLst>
            </p:cNvPr>
            <p:cNvSpPr/>
            <p:nvPr/>
          </p:nvSpPr>
          <p:spPr>
            <a:xfrm>
              <a:off x="11579504" y="1961469"/>
              <a:ext cx="2092767" cy="174373"/>
            </a:xfrm>
            <a:prstGeom prst="rect">
              <a:avLst/>
            </a:prstGeom>
            <a:ln/>
          </p:spPr>
          <p:style>
            <a:lnRef idx="3">
              <a:schemeClr val="lt1"/>
            </a:lnRef>
            <a:fillRef idx="1">
              <a:schemeClr val="accent5"/>
            </a:fillRef>
            <a:effectRef idx="1">
              <a:schemeClr val="accent5"/>
            </a:effectRef>
            <a:fontRef idx="minor">
              <a:schemeClr val="lt1"/>
            </a:fontRef>
          </p:style>
          <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Baseline Components</a:t>
              </a:r>
            </a:p>
          </p:txBody>
        </p:sp>
      </p:grpSp>
      <p:grpSp>
        <p:nvGrpSpPr>
          <p:cNvPr id="45" name="Group 44">
            <a:extLst>
              <a:ext uri="{FF2B5EF4-FFF2-40B4-BE49-F238E27FC236}">
                <a16:creationId xmlns:a16="http://schemas.microsoft.com/office/drawing/2014/main" id="{B1F43CF1-0687-7B2A-22E0-1158D38CE3DD}"/>
              </a:ext>
            </a:extLst>
          </p:cNvPr>
          <p:cNvGrpSpPr/>
          <p:nvPr/>
        </p:nvGrpSpPr>
        <p:grpSpPr>
          <a:xfrm>
            <a:off x="3237378" y="4155018"/>
            <a:ext cx="2759755" cy="2324899"/>
            <a:chOff x="11567877" y="1873933"/>
            <a:chExt cx="2092767" cy="2941489"/>
          </a:xfrm>
        </p:grpSpPr>
        <p:sp>
          <p:nvSpPr>
            <p:cNvPr id="46" name="TextBox 45">
              <a:extLst>
                <a:ext uri="{FF2B5EF4-FFF2-40B4-BE49-F238E27FC236}">
                  <a16:creationId xmlns:a16="http://schemas.microsoft.com/office/drawing/2014/main" id="{F5417443-22EC-346C-2738-00F07EFF7BF5}"/>
                </a:ext>
              </a:extLst>
            </p:cNvPr>
            <p:cNvSpPr txBox="1"/>
            <p:nvPr/>
          </p:nvSpPr>
          <p:spPr>
            <a:xfrm>
              <a:off x="11567877" y="2269345"/>
              <a:ext cx="2092767" cy="25460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0-5 months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6-11 months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12-23 months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24-35 months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36-71 months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Adolescent girls</a:t>
              </a:r>
              <a:endParaRPr kumimoji="0" lang="en-IN" sz="1400" b="1" i="0" u="none" strike="noStrike" kern="1200" cap="none" spc="0" normalizeH="0" baseline="0" noProof="0" dirty="0">
                <a:ln>
                  <a:noFill/>
                </a:ln>
                <a:solidFill>
                  <a:prstClr val="black"/>
                </a:solidFill>
                <a:effectLst/>
                <a:uLnTx/>
                <a:uFillTx/>
                <a:latin typeface="Georgia" panose="02040502050405020303"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E170C48B-7C5E-47E1-8C9F-6BE37BC69356}"/>
                </a:ext>
              </a:extLst>
            </p:cNvPr>
            <p:cNvSpPr/>
            <p:nvPr/>
          </p:nvSpPr>
          <p:spPr>
            <a:xfrm>
              <a:off x="11567877" y="1873933"/>
              <a:ext cx="2092767" cy="408781"/>
            </a:xfrm>
            <a:prstGeom prst="rect">
              <a:avLst/>
            </a:prstGeom>
            <a:ln/>
          </p:spPr>
          <p:style>
            <a:lnRef idx="3">
              <a:schemeClr val="lt1"/>
            </a:lnRef>
            <a:fillRef idx="1">
              <a:schemeClr val="accent5"/>
            </a:fillRef>
            <a:effectRef idx="1">
              <a:schemeClr val="accent5"/>
            </a:effectRef>
            <a:fontRef idx="minor">
              <a:schemeClr val="lt1"/>
            </a:fontRef>
          </p:style>
          <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Targeted Age Groups</a:t>
              </a:r>
            </a:p>
          </p:txBody>
        </p:sp>
      </p:grpSp>
      <p:sp>
        <p:nvSpPr>
          <p:cNvPr id="48" name="TextBox 47">
            <a:extLst>
              <a:ext uri="{FF2B5EF4-FFF2-40B4-BE49-F238E27FC236}">
                <a16:creationId xmlns:a16="http://schemas.microsoft.com/office/drawing/2014/main" id="{D7309F08-2CC3-AC8B-ADD4-CF5CE6FDE3CF}"/>
              </a:ext>
            </a:extLst>
          </p:cNvPr>
          <p:cNvSpPr txBox="1"/>
          <p:nvPr/>
        </p:nvSpPr>
        <p:spPr>
          <a:xfrm>
            <a:off x="9910609" y="5695011"/>
            <a:ext cx="1875835" cy="30777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1400" b="1" dirty="0">
                <a:latin typeface="Georgia" panose="02040502050405020303" pitchFamily="18" charset="0"/>
              </a:rPr>
              <a:t>Household Survey</a:t>
            </a:r>
          </a:p>
        </p:txBody>
      </p:sp>
      <p:pic>
        <p:nvPicPr>
          <p:cNvPr id="49" name="Picture 48">
            <a:extLst>
              <a:ext uri="{FF2B5EF4-FFF2-40B4-BE49-F238E27FC236}">
                <a16:creationId xmlns:a16="http://schemas.microsoft.com/office/drawing/2014/main" id="{A0D35EEC-1553-3BDE-9E58-ACD726950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2" name="Slide Number Placeholder 1">
            <a:extLst>
              <a:ext uri="{FF2B5EF4-FFF2-40B4-BE49-F238E27FC236}">
                <a16:creationId xmlns:a16="http://schemas.microsoft.com/office/drawing/2014/main" id="{8C2AC4A9-92DA-C87F-2051-3BCC758854DB}"/>
              </a:ext>
            </a:extLst>
          </p:cNvPr>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18039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6762A-8EE5-68E9-FEF2-6C383D4C8A8C}"/>
              </a:ext>
            </a:extLst>
          </p:cNvPr>
          <p:cNvPicPr>
            <a:picLocks noChangeAspect="1"/>
          </p:cNvPicPr>
          <p:nvPr/>
        </p:nvPicPr>
        <p:blipFill>
          <a:blip r:embed="rId2"/>
          <a:stretch>
            <a:fillRect/>
          </a:stretch>
        </p:blipFill>
        <p:spPr>
          <a:xfrm>
            <a:off x="331772" y="330966"/>
            <a:ext cx="8504657" cy="2832824"/>
          </a:xfrm>
          <a:prstGeom prst="rect">
            <a:avLst/>
          </a:prstGeom>
          <a:effectLst>
            <a:softEdge rad="12700"/>
          </a:effectLst>
        </p:spPr>
      </p:pic>
      <p:pic>
        <p:nvPicPr>
          <p:cNvPr id="6" name="Picture 5">
            <a:extLst>
              <a:ext uri="{FF2B5EF4-FFF2-40B4-BE49-F238E27FC236}">
                <a16:creationId xmlns:a16="http://schemas.microsoft.com/office/drawing/2014/main" id="{9998E224-78B5-D962-93ED-7CFC3EC70248}"/>
              </a:ext>
            </a:extLst>
          </p:cNvPr>
          <p:cNvPicPr>
            <a:picLocks noChangeAspect="1"/>
          </p:cNvPicPr>
          <p:nvPr/>
        </p:nvPicPr>
        <p:blipFill>
          <a:blip r:embed="rId3"/>
          <a:stretch>
            <a:fillRect/>
          </a:stretch>
        </p:blipFill>
        <p:spPr>
          <a:xfrm>
            <a:off x="321211" y="3557311"/>
            <a:ext cx="8504657" cy="2940147"/>
          </a:xfrm>
          <a:prstGeom prst="rect">
            <a:avLst/>
          </a:prstGeom>
          <a:effectLst>
            <a:softEdge rad="12700"/>
          </a:effectLst>
        </p:spPr>
      </p:pic>
      <p:sp>
        <p:nvSpPr>
          <p:cNvPr id="9" name="TextBox 8">
            <a:extLst>
              <a:ext uri="{FF2B5EF4-FFF2-40B4-BE49-F238E27FC236}">
                <a16:creationId xmlns:a16="http://schemas.microsoft.com/office/drawing/2014/main" id="{A8A02A2C-6205-857F-B712-8309AB754D9B}"/>
              </a:ext>
            </a:extLst>
          </p:cNvPr>
          <p:cNvSpPr txBox="1"/>
          <p:nvPr/>
        </p:nvSpPr>
        <p:spPr>
          <a:xfrm>
            <a:off x="9073662" y="763998"/>
            <a:ext cx="2616590" cy="206210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600" b="1" dirty="0">
                <a:latin typeface="Georgia" panose="02040502050405020303" pitchFamily="18" charset="0"/>
              </a:rPr>
              <a:t>Inclusion &amp; Exclusion Criteria:</a:t>
            </a:r>
          </a:p>
          <a:p>
            <a:endParaRPr lang="en-US" sz="1600" b="1" dirty="0">
              <a:latin typeface="Georgia" panose="02040502050405020303" pitchFamily="18" charset="0"/>
            </a:endParaRPr>
          </a:p>
          <a:p>
            <a:r>
              <a:rPr lang="en-US" sz="1600" b="1" dirty="0">
                <a:latin typeface="Georgia" panose="02040502050405020303" pitchFamily="18" charset="0"/>
              </a:rPr>
              <a:t>Include:</a:t>
            </a:r>
          </a:p>
          <a:p>
            <a:r>
              <a:rPr lang="en-US" sz="1600" dirty="0">
                <a:latin typeface="Georgia" panose="02040502050405020303" pitchFamily="18" charset="0"/>
              </a:rPr>
              <a:t>0-59 months children </a:t>
            </a:r>
          </a:p>
          <a:p>
            <a:endParaRPr lang="en-US" sz="1600" b="1" dirty="0">
              <a:latin typeface="Georgia" panose="02040502050405020303" pitchFamily="18" charset="0"/>
            </a:endParaRPr>
          </a:p>
          <a:p>
            <a:r>
              <a:rPr lang="en-US" sz="1600" b="1" dirty="0">
                <a:latin typeface="Georgia" panose="02040502050405020303" pitchFamily="18" charset="0"/>
              </a:rPr>
              <a:t>Exclude:</a:t>
            </a:r>
          </a:p>
          <a:p>
            <a:r>
              <a:rPr lang="en-US" sz="1600" dirty="0">
                <a:latin typeface="Georgia" panose="02040502050405020303" pitchFamily="18" charset="0"/>
              </a:rPr>
              <a:t>Adolescent Girls</a:t>
            </a:r>
          </a:p>
        </p:txBody>
      </p:sp>
      <p:sp>
        <p:nvSpPr>
          <p:cNvPr id="10" name="TextBox 9">
            <a:extLst>
              <a:ext uri="{FF2B5EF4-FFF2-40B4-BE49-F238E27FC236}">
                <a16:creationId xmlns:a16="http://schemas.microsoft.com/office/drawing/2014/main" id="{2E85EF7E-49BC-3A26-C07B-793E13383ED5}"/>
              </a:ext>
            </a:extLst>
          </p:cNvPr>
          <p:cNvSpPr txBox="1"/>
          <p:nvPr/>
        </p:nvSpPr>
        <p:spPr>
          <a:xfrm>
            <a:off x="9073662" y="3873222"/>
            <a:ext cx="2616590" cy="230832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600" b="1" dirty="0">
                <a:latin typeface="Georgia" panose="02040502050405020303" pitchFamily="18" charset="0"/>
              </a:rPr>
              <a:t>Inclusion &amp; Exclusion Criteria:</a:t>
            </a:r>
          </a:p>
          <a:p>
            <a:endParaRPr lang="en-US" sz="1600" b="1" dirty="0">
              <a:latin typeface="Georgia" panose="02040502050405020303" pitchFamily="18" charset="0"/>
            </a:endParaRPr>
          </a:p>
          <a:p>
            <a:r>
              <a:rPr lang="en-US" sz="1600" b="1" dirty="0">
                <a:latin typeface="Georgia" panose="02040502050405020303" pitchFamily="18" charset="0"/>
              </a:rPr>
              <a:t>Include:</a:t>
            </a:r>
          </a:p>
          <a:p>
            <a:r>
              <a:rPr lang="en-US" sz="1600" dirty="0">
                <a:latin typeface="Georgia" panose="02040502050405020303" pitchFamily="18" charset="0"/>
              </a:rPr>
              <a:t>Mothers of 0-59 months children </a:t>
            </a:r>
          </a:p>
          <a:p>
            <a:endParaRPr lang="en-US" sz="1600" b="1" dirty="0">
              <a:latin typeface="Georgia" panose="02040502050405020303" pitchFamily="18" charset="0"/>
            </a:endParaRPr>
          </a:p>
          <a:p>
            <a:r>
              <a:rPr lang="en-US" sz="1600" b="1" dirty="0">
                <a:latin typeface="Georgia" panose="02040502050405020303" pitchFamily="18" charset="0"/>
              </a:rPr>
              <a:t>Exclude:</a:t>
            </a:r>
          </a:p>
          <a:p>
            <a:r>
              <a:rPr lang="en-US" sz="1600" dirty="0">
                <a:latin typeface="Georgia" panose="02040502050405020303" pitchFamily="18" charset="0"/>
              </a:rPr>
              <a:t>Adolescent Girls</a:t>
            </a:r>
          </a:p>
        </p:txBody>
      </p:sp>
      <p:pic>
        <p:nvPicPr>
          <p:cNvPr id="11" name="Picture 10">
            <a:extLst>
              <a:ext uri="{FF2B5EF4-FFF2-40B4-BE49-F238E27FC236}">
                <a16:creationId xmlns:a16="http://schemas.microsoft.com/office/drawing/2014/main" id="{437087B3-6343-4FDB-694C-2B52410D5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7" y="-28135"/>
            <a:ext cx="522871" cy="302829"/>
          </a:xfrm>
          <a:prstGeom prst="rect">
            <a:avLst/>
          </a:prstGeom>
        </p:spPr>
      </p:pic>
      <p:sp>
        <p:nvSpPr>
          <p:cNvPr id="2" name="Slide Number Placeholder 1">
            <a:extLst>
              <a:ext uri="{FF2B5EF4-FFF2-40B4-BE49-F238E27FC236}">
                <a16:creationId xmlns:a16="http://schemas.microsoft.com/office/drawing/2014/main" id="{A79457F0-FDEF-F2AA-7A7C-FA0C859A408C}"/>
              </a:ext>
            </a:extLst>
          </p:cNvPr>
          <p:cNvSpPr>
            <a:spLocks noGrp="1"/>
          </p:cNvSpPr>
          <p:nvPr>
            <p:ph type="sldNum" sz="quarter" idx="12"/>
          </p:nvPr>
        </p:nvSpPr>
        <p:spPr/>
        <p:txBody>
          <a:bodyPr/>
          <a:lstStyle/>
          <a:p>
            <a:fld id="{34B7E4EF-A1BD-40F4-AB7B-04F084DD991D}" type="slidenum">
              <a:rPr lang="en-US" smtClean="0"/>
              <a:t>9</a:t>
            </a:fld>
            <a:endParaRPr lang="en-US"/>
          </a:p>
        </p:txBody>
      </p:sp>
    </p:spTree>
    <p:extLst>
      <p:ext uri="{BB962C8B-B14F-4D97-AF65-F5344CB8AC3E}">
        <p14:creationId xmlns:p14="http://schemas.microsoft.com/office/powerpoint/2010/main" val="3056598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1563</Words>
  <Application>Microsoft Office PowerPoint</Application>
  <PresentationFormat>Widescreen</PresentationFormat>
  <Paragraphs>161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Garamond</vt:lpstr>
      <vt:lpstr>Georgia</vt:lpstr>
      <vt:lpstr>Sagona Book</vt:lpstr>
      <vt:lpstr>Sagona ExtraLight</vt:lpstr>
      <vt:lpstr>Symbol</vt:lpstr>
      <vt:lpstr>Times New Roman</vt:lpstr>
      <vt:lpstr>SavonVTI</vt:lpstr>
      <vt:lpstr>  Maternal  and  childhood nutrition  with  special  focus on anaemia in five districts of Rajasthan: A situational analysis  </vt:lpstr>
      <vt:lpstr>Mentor Approval</vt:lpstr>
      <vt:lpstr>Content</vt:lpstr>
      <vt:lpstr>Introduction</vt:lpstr>
      <vt:lpstr>Introduction</vt:lpstr>
      <vt:lpstr>Objectives</vt:lpstr>
      <vt:lpstr>Methodology</vt:lpstr>
      <vt:lpstr>PowerPoint Presentation</vt:lpstr>
      <vt:lpstr>PowerPoint Presentation</vt:lpstr>
      <vt:lpstr>PowerPoint Presentation</vt:lpstr>
      <vt:lpstr>Results</vt:lpstr>
      <vt:lpstr>PowerPoint Presentation</vt:lpstr>
      <vt:lpstr>PowerPoint Presentation</vt:lpstr>
      <vt:lpstr>PowerPoint Presentation</vt:lpstr>
      <vt:lpstr>Summary of Results</vt:lpstr>
      <vt:lpstr>Discussion</vt:lpstr>
      <vt:lpstr>Discussion</vt:lpstr>
      <vt:lpstr>Conclusion</vt:lpstr>
      <vt:lpstr>References</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Maternal and childhood nutrition with special focus on anaemia in five districts of Rajasthan: A situational analysis  </dc:title>
  <dc:creator>Avish Sethi</dc:creator>
  <cp:lastModifiedBy>Avish Sethi</cp:lastModifiedBy>
  <cp:revision>148</cp:revision>
  <dcterms:created xsi:type="dcterms:W3CDTF">2023-06-14T05:32:47Z</dcterms:created>
  <dcterms:modified xsi:type="dcterms:W3CDTF">2023-06-17T10:09:04Z</dcterms:modified>
</cp:coreProperties>
</file>