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18"/>
  </p:notesMasterIdLst>
  <p:sldIdLst>
    <p:sldId id="278" r:id="rId2"/>
    <p:sldId id="279" r:id="rId3"/>
    <p:sldId id="280" r:id="rId4"/>
    <p:sldId id="294" r:id="rId5"/>
    <p:sldId id="297" r:id="rId6"/>
    <p:sldId id="295" r:id="rId7"/>
    <p:sldId id="292" r:id="rId8"/>
    <p:sldId id="698" r:id="rId9"/>
    <p:sldId id="301" r:id="rId10"/>
    <p:sldId id="302" r:id="rId11"/>
    <p:sldId id="304" r:id="rId12"/>
    <p:sldId id="695" r:id="rId13"/>
    <p:sldId id="305" r:id="rId14"/>
    <p:sldId id="696" r:id="rId15"/>
    <p:sldId id="298" r:id="rId16"/>
    <p:sldId id="293" r:id="rId17"/>
  </p:sldIdLst>
  <p:sldSz cx="12192000" cy="6858000"/>
  <p:notesSz cx="13716000" cy="2438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4E9"/>
    <a:srgbClr val="202C8F"/>
    <a:srgbClr val="FDFBF6"/>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2" autoAdjust="0"/>
    <p:restoredTop sz="94609" autoAdjust="0"/>
  </p:normalViewPr>
  <p:slideViewPr>
    <p:cSldViewPr snapToGrid="0" snapToObjects="1">
      <p:cViewPr varScale="1">
        <p:scale>
          <a:sx n="115" d="100"/>
          <a:sy n="115" d="100"/>
        </p:scale>
        <p:origin x="162" y="108"/>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ell\Desktop\Reporting%20TAT%20April.2023.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ell\Desktop\Reporting%20TAT%20April.2023.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ell\Desktop\Reporting%20TAT%20April.2023.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ell\AppData\Local\Packages\microsoft.windowscommunicationsapps_8wekyb3d8bbwe\LocalState\Files\S0\1\Attachments\Waiting%20TAT%20April.2023%5b1511%5d.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ell\AppData\Local\Packages\microsoft.windowscommunicationsapps_8wekyb3d8bbwe\LocalState\Files\S0\1\Attachments\Waiting%20TAT%20April.2023%5b1511%5d.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ell\AppData\Local\Packages\microsoft.windowscommunicationsapps_8wekyb3d8bbwe\LocalState\Files\S0\1\Attachments\Waiting%20TAT%20April.2023%5b1511%5d.xls"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IP</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'Reporting TAT April.2023'!$C$4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'Reporting TAT April.2023'!$A$5:$A$9</c:f>
              <c:strCache>
                <c:ptCount val="5"/>
                <c:pt idx="0">
                  <c:v>CT</c:v>
                </c:pt>
                <c:pt idx="1">
                  <c:v>OT</c:v>
                </c:pt>
                <c:pt idx="2">
                  <c:v>MR</c:v>
                </c:pt>
                <c:pt idx="3">
                  <c:v>US</c:v>
                </c:pt>
                <c:pt idx="4">
                  <c:v>CR</c:v>
                </c:pt>
              </c:strCache>
            </c:strRef>
          </c:cat>
          <c:val>
            <c:numRef>
              <c:f>'Reporting TAT April.2023'!$C$5:$C$9</c:f>
              <c:numCache>
                <c:formatCode>General</c:formatCode>
                <c:ptCount val="5"/>
                <c:pt idx="0">
                  <c:v>146.79</c:v>
                </c:pt>
                <c:pt idx="1">
                  <c:v>436</c:v>
                </c:pt>
                <c:pt idx="2">
                  <c:v>185.72</c:v>
                </c:pt>
                <c:pt idx="3">
                  <c:v>346.68</c:v>
                </c:pt>
                <c:pt idx="4">
                  <c:v>250.32</c:v>
                </c:pt>
              </c:numCache>
            </c:numRef>
          </c:val>
          <c:extLst>
            <c:ext xmlns:c16="http://schemas.microsoft.com/office/drawing/2014/chart" uri="{C3380CC4-5D6E-409C-BE32-E72D297353CC}">
              <c16:uniqueId val="{00000000-4C45-4DCE-8504-05342B1505EF}"/>
            </c:ext>
          </c:extLst>
        </c:ser>
        <c:dLbls>
          <c:dLblPos val="outEnd"/>
          <c:showLegendKey val="0"/>
          <c:showVal val="1"/>
          <c:showCatName val="0"/>
          <c:showSerName val="0"/>
          <c:showPercent val="0"/>
          <c:showBubbleSize val="0"/>
        </c:dLbls>
        <c:gapWidth val="219"/>
        <c:overlap val="-27"/>
        <c:axId val="460885464"/>
        <c:axId val="460886184"/>
      </c:barChart>
      <c:catAx>
        <c:axId val="46088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0886184"/>
        <c:crosses val="autoZero"/>
        <c:auto val="1"/>
        <c:lblAlgn val="ctr"/>
        <c:lblOffset val="100"/>
        <c:noMultiLvlLbl val="0"/>
      </c:catAx>
      <c:valAx>
        <c:axId val="460886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0885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OP</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'Reporting TAT April.2023'!$G$4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'Reporting TAT April.2023'!$A$5:$A$9</c:f>
              <c:strCache>
                <c:ptCount val="5"/>
                <c:pt idx="0">
                  <c:v>CT</c:v>
                </c:pt>
                <c:pt idx="1">
                  <c:v>OT</c:v>
                </c:pt>
                <c:pt idx="2">
                  <c:v>MR</c:v>
                </c:pt>
                <c:pt idx="3">
                  <c:v>US</c:v>
                </c:pt>
                <c:pt idx="4">
                  <c:v>CR</c:v>
                </c:pt>
              </c:strCache>
            </c:strRef>
          </c:cat>
          <c:val>
            <c:numRef>
              <c:f>'Reporting TAT April.2023'!$G$5:$G$9</c:f>
              <c:numCache>
                <c:formatCode>General</c:formatCode>
                <c:ptCount val="5"/>
                <c:pt idx="0">
                  <c:v>153.6</c:v>
                </c:pt>
                <c:pt idx="1">
                  <c:v>165.13</c:v>
                </c:pt>
                <c:pt idx="2">
                  <c:v>197.55</c:v>
                </c:pt>
                <c:pt idx="3">
                  <c:v>247.68</c:v>
                </c:pt>
                <c:pt idx="4">
                  <c:v>229.91</c:v>
                </c:pt>
              </c:numCache>
            </c:numRef>
          </c:val>
          <c:extLst>
            <c:ext xmlns:c16="http://schemas.microsoft.com/office/drawing/2014/chart" uri="{C3380CC4-5D6E-409C-BE32-E72D297353CC}">
              <c16:uniqueId val="{00000000-0BCA-4C81-A07A-90771E0CD9E7}"/>
            </c:ext>
          </c:extLst>
        </c:ser>
        <c:dLbls>
          <c:dLblPos val="outEnd"/>
          <c:showLegendKey val="0"/>
          <c:showVal val="1"/>
          <c:showCatName val="0"/>
          <c:showSerName val="0"/>
          <c:showPercent val="0"/>
          <c:showBubbleSize val="0"/>
        </c:dLbls>
        <c:gapWidth val="219"/>
        <c:overlap val="-27"/>
        <c:axId val="661509152"/>
        <c:axId val="661506992"/>
      </c:barChart>
      <c:catAx>
        <c:axId val="66150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06992"/>
        <c:crosses val="autoZero"/>
        <c:auto val="1"/>
        <c:lblAlgn val="ctr"/>
        <c:lblOffset val="100"/>
        <c:noMultiLvlLbl val="0"/>
      </c:catAx>
      <c:valAx>
        <c:axId val="661506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0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EMR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'Reporting TAT April.2023'!$K$4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'Reporting TAT April.2023'!$A$5:$A$9</c:f>
              <c:strCache>
                <c:ptCount val="5"/>
                <c:pt idx="0">
                  <c:v>CT</c:v>
                </c:pt>
                <c:pt idx="1">
                  <c:v>OT</c:v>
                </c:pt>
                <c:pt idx="2">
                  <c:v>MR</c:v>
                </c:pt>
                <c:pt idx="3">
                  <c:v>US</c:v>
                </c:pt>
                <c:pt idx="4">
                  <c:v>CR</c:v>
                </c:pt>
              </c:strCache>
            </c:strRef>
          </c:cat>
          <c:val>
            <c:numRef>
              <c:f>'Reporting TAT April.2023'!$K$5:$K$9</c:f>
              <c:numCache>
                <c:formatCode>General</c:formatCode>
                <c:ptCount val="5"/>
                <c:pt idx="0">
                  <c:v>404.61</c:v>
                </c:pt>
                <c:pt idx="1">
                  <c:v>0</c:v>
                </c:pt>
                <c:pt idx="2">
                  <c:v>402.81</c:v>
                </c:pt>
                <c:pt idx="3">
                  <c:v>639.37</c:v>
                </c:pt>
                <c:pt idx="4">
                  <c:v>511.16</c:v>
                </c:pt>
              </c:numCache>
            </c:numRef>
          </c:val>
          <c:extLst>
            <c:ext xmlns:c16="http://schemas.microsoft.com/office/drawing/2014/chart" uri="{C3380CC4-5D6E-409C-BE32-E72D297353CC}">
              <c16:uniqueId val="{00000000-74B4-498A-8852-EF5BF37439B0}"/>
            </c:ext>
          </c:extLst>
        </c:ser>
        <c:dLbls>
          <c:dLblPos val="outEnd"/>
          <c:showLegendKey val="0"/>
          <c:showVal val="1"/>
          <c:showCatName val="0"/>
          <c:showSerName val="0"/>
          <c:showPercent val="0"/>
          <c:showBubbleSize val="0"/>
        </c:dLbls>
        <c:gapWidth val="219"/>
        <c:overlap val="-27"/>
        <c:axId val="357388776"/>
        <c:axId val="357384096"/>
      </c:barChart>
      <c:catAx>
        <c:axId val="357388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7384096"/>
        <c:crosses val="autoZero"/>
        <c:auto val="1"/>
        <c:lblAlgn val="ctr"/>
        <c:lblOffset val="100"/>
        <c:noMultiLvlLbl val="0"/>
      </c:catAx>
      <c:valAx>
        <c:axId val="357384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7388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IP</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'Waiting TAT April.2023 1511 '!$C$4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'Waiting TAT April.2023 1511 '!$A$5:$A$9</c:f>
              <c:strCache>
                <c:ptCount val="5"/>
                <c:pt idx="0">
                  <c:v>CT</c:v>
                </c:pt>
                <c:pt idx="1">
                  <c:v>OT</c:v>
                </c:pt>
                <c:pt idx="2">
                  <c:v>US</c:v>
                </c:pt>
                <c:pt idx="3">
                  <c:v>MR</c:v>
                </c:pt>
                <c:pt idx="4">
                  <c:v>CR</c:v>
                </c:pt>
              </c:strCache>
            </c:strRef>
          </c:cat>
          <c:val>
            <c:numRef>
              <c:f>'Waiting TAT April.2023 1511 '!$C$5:$C$9</c:f>
              <c:numCache>
                <c:formatCode>General</c:formatCode>
                <c:ptCount val="5"/>
                <c:pt idx="0">
                  <c:v>28.19</c:v>
                </c:pt>
                <c:pt idx="1">
                  <c:v>0</c:v>
                </c:pt>
                <c:pt idx="2">
                  <c:v>127.92</c:v>
                </c:pt>
                <c:pt idx="3">
                  <c:v>55.06</c:v>
                </c:pt>
                <c:pt idx="4">
                  <c:v>99.05</c:v>
                </c:pt>
              </c:numCache>
            </c:numRef>
          </c:val>
          <c:extLst>
            <c:ext xmlns:c16="http://schemas.microsoft.com/office/drawing/2014/chart" uri="{C3380CC4-5D6E-409C-BE32-E72D297353CC}">
              <c16:uniqueId val="{00000000-A9C6-424B-B4DA-859816DBAD9A}"/>
            </c:ext>
          </c:extLst>
        </c:ser>
        <c:dLbls>
          <c:dLblPos val="outEnd"/>
          <c:showLegendKey val="0"/>
          <c:showVal val="1"/>
          <c:showCatName val="0"/>
          <c:showSerName val="0"/>
          <c:showPercent val="0"/>
          <c:showBubbleSize val="0"/>
        </c:dLbls>
        <c:gapWidth val="219"/>
        <c:overlap val="-27"/>
        <c:axId val="461884200"/>
        <c:axId val="461885280"/>
      </c:barChart>
      <c:catAx>
        <c:axId val="461884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1885280"/>
        <c:crosses val="autoZero"/>
        <c:auto val="1"/>
        <c:lblAlgn val="ctr"/>
        <c:lblOffset val="100"/>
        <c:noMultiLvlLbl val="0"/>
      </c:catAx>
      <c:valAx>
        <c:axId val="461885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188420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OPD</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'Waiting TAT April.2023 1511 '!$G$4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'Waiting TAT April.2023 1511 '!$A$5:$A$9</c:f>
              <c:strCache>
                <c:ptCount val="5"/>
                <c:pt idx="0">
                  <c:v>CT</c:v>
                </c:pt>
                <c:pt idx="1">
                  <c:v>OT</c:v>
                </c:pt>
                <c:pt idx="2">
                  <c:v>US</c:v>
                </c:pt>
                <c:pt idx="3">
                  <c:v>MR</c:v>
                </c:pt>
                <c:pt idx="4">
                  <c:v>CR</c:v>
                </c:pt>
              </c:strCache>
            </c:strRef>
          </c:cat>
          <c:val>
            <c:numRef>
              <c:f>'Waiting TAT April.2023 1511 '!$G$5:$G$9</c:f>
              <c:numCache>
                <c:formatCode>General</c:formatCode>
                <c:ptCount val="5"/>
                <c:pt idx="0">
                  <c:v>123.87</c:v>
                </c:pt>
                <c:pt idx="1">
                  <c:v>10.63</c:v>
                </c:pt>
                <c:pt idx="2">
                  <c:v>25.71</c:v>
                </c:pt>
                <c:pt idx="3">
                  <c:v>29.55</c:v>
                </c:pt>
                <c:pt idx="4">
                  <c:v>20.82</c:v>
                </c:pt>
              </c:numCache>
            </c:numRef>
          </c:val>
          <c:extLst>
            <c:ext xmlns:c16="http://schemas.microsoft.com/office/drawing/2014/chart" uri="{C3380CC4-5D6E-409C-BE32-E72D297353CC}">
              <c16:uniqueId val="{00000000-A833-4769-90E5-0B0E717E121E}"/>
            </c:ext>
          </c:extLst>
        </c:ser>
        <c:dLbls>
          <c:dLblPos val="outEnd"/>
          <c:showLegendKey val="0"/>
          <c:showVal val="1"/>
          <c:showCatName val="0"/>
          <c:showSerName val="0"/>
          <c:showPercent val="0"/>
          <c:showBubbleSize val="0"/>
        </c:dLbls>
        <c:gapWidth val="219"/>
        <c:overlap val="-27"/>
        <c:axId val="288212464"/>
        <c:axId val="661517072"/>
      </c:barChart>
      <c:catAx>
        <c:axId val="28821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1517072"/>
        <c:crosses val="autoZero"/>
        <c:auto val="1"/>
        <c:lblAlgn val="ctr"/>
        <c:lblOffset val="100"/>
        <c:noMultiLvlLbl val="0"/>
      </c:catAx>
      <c:valAx>
        <c:axId val="661517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82124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EMR</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'Waiting TAT April.2023 1511 '!$K$4</c:f>
              <c:strCache>
                <c:ptCount val="1"/>
                <c:pt idx="0">
                  <c:v>Avg</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'Waiting TAT April.2023 1511 '!$A$5:$A$9</c:f>
              <c:strCache>
                <c:ptCount val="5"/>
                <c:pt idx="0">
                  <c:v>CT</c:v>
                </c:pt>
                <c:pt idx="1">
                  <c:v>OT</c:v>
                </c:pt>
                <c:pt idx="2">
                  <c:v>US</c:v>
                </c:pt>
                <c:pt idx="3">
                  <c:v>MR</c:v>
                </c:pt>
                <c:pt idx="4">
                  <c:v>CR</c:v>
                </c:pt>
              </c:strCache>
            </c:strRef>
          </c:cat>
          <c:val>
            <c:numRef>
              <c:f>'Waiting TAT April.2023 1511 '!$K$5:$K$9</c:f>
              <c:numCache>
                <c:formatCode>General</c:formatCode>
                <c:ptCount val="5"/>
                <c:pt idx="0">
                  <c:v>12.69</c:v>
                </c:pt>
                <c:pt idx="1">
                  <c:v>0</c:v>
                </c:pt>
                <c:pt idx="2">
                  <c:v>245.68</c:v>
                </c:pt>
                <c:pt idx="3">
                  <c:v>25.89</c:v>
                </c:pt>
                <c:pt idx="4">
                  <c:v>23.61</c:v>
                </c:pt>
              </c:numCache>
            </c:numRef>
          </c:val>
          <c:extLst>
            <c:ext xmlns:c16="http://schemas.microsoft.com/office/drawing/2014/chart" uri="{C3380CC4-5D6E-409C-BE32-E72D297353CC}">
              <c16:uniqueId val="{00000000-F620-4434-93DF-12C41169ABF6}"/>
            </c:ext>
          </c:extLst>
        </c:ser>
        <c:dLbls>
          <c:dLblPos val="outEnd"/>
          <c:showLegendKey val="0"/>
          <c:showVal val="1"/>
          <c:showCatName val="0"/>
          <c:showSerName val="0"/>
          <c:showPercent val="0"/>
          <c:showBubbleSize val="0"/>
        </c:dLbls>
        <c:gapWidth val="219"/>
        <c:overlap val="-27"/>
        <c:axId val="674966128"/>
        <c:axId val="674961448"/>
      </c:barChart>
      <c:catAx>
        <c:axId val="67496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4961448"/>
        <c:crosses val="autoZero"/>
        <c:auto val="1"/>
        <c:lblAlgn val="ctr"/>
        <c:lblOffset val="100"/>
        <c:noMultiLvlLbl val="0"/>
      </c:catAx>
      <c:valAx>
        <c:axId val="674961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496612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62560-8C8C-468C-BFBC-3B6F99A82030}"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FCD1C8F0-414C-45E5-A2B8-4E6A293D6EC0}">
      <dgm:prSet phldrT="[Text]"/>
      <dgm:spPr>
        <a:solidFill>
          <a:schemeClr val="tx2">
            <a:lumMod val="50000"/>
          </a:schemeClr>
        </a:solidFill>
      </dgm:spPr>
      <dgm:t>
        <a:bodyPr/>
        <a:lstStyle/>
        <a:p>
          <a:r>
            <a:rPr lang="en-US" dirty="0" smtClean="0"/>
            <a:t>Orders Entered by Consulting Doctor in CPRS. Reviewed by Radiologist and changes made after discussion between radiologist and clinician. </a:t>
          </a:r>
          <a:endParaRPr lang="en-US" dirty="0"/>
        </a:p>
      </dgm:t>
    </dgm:pt>
    <dgm:pt modelId="{D8D087C8-3DD9-494B-A660-C909E1B3DEEE}" type="parTrans" cxnId="{CCB57898-B29E-488A-A9A9-DD332B56BF93}">
      <dgm:prSet/>
      <dgm:spPr/>
      <dgm:t>
        <a:bodyPr/>
        <a:lstStyle/>
        <a:p>
          <a:endParaRPr lang="en-US"/>
        </a:p>
      </dgm:t>
    </dgm:pt>
    <dgm:pt modelId="{D586F925-077F-4D85-91AF-919EAED35BAC}" type="sibTrans" cxnId="{CCB57898-B29E-488A-A9A9-DD332B56BF93}">
      <dgm:prSet/>
      <dgm:spPr/>
      <dgm:t>
        <a:bodyPr/>
        <a:lstStyle/>
        <a:p>
          <a:endParaRPr lang="en-US"/>
        </a:p>
      </dgm:t>
    </dgm:pt>
    <dgm:pt modelId="{7D08CB9C-6DB9-460C-AB12-E64C6155EFA1}">
      <dgm:prSet phldrT="[Text]"/>
      <dgm:spPr>
        <a:solidFill>
          <a:schemeClr val="tx2">
            <a:lumMod val="50000"/>
          </a:schemeClr>
        </a:solidFill>
      </dgm:spPr>
      <dgm:t>
        <a:bodyPr/>
        <a:lstStyle/>
        <a:p>
          <a:r>
            <a:rPr lang="en-US" dirty="0" smtClean="0"/>
            <a:t>Patient shifted in radiology along with order notes. </a:t>
          </a:r>
          <a:endParaRPr lang="en-US" dirty="0"/>
        </a:p>
      </dgm:t>
    </dgm:pt>
    <dgm:pt modelId="{8EDD1BDB-2F0A-4240-B13C-3E1532201ACF}" type="parTrans" cxnId="{A6E7BECB-5918-475D-A753-8A0A43AD8366}">
      <dgm:prSet/>
      <dgm:spPr/>
      <dgm:t>
        <a:bodyPr/>
        <a:lstStyle/>
        <a:p>
          <a:endParaRPr lang="en-US"/>
        </a:p>
      </dgm:t>
    </dgm:pt>
    <dgm:pt modelId="{182135DC-E674-42F4-9616-D6A77EE5AB9C}" type="sibTrans" cxnId="{A6E7BECB-5918-475D-A753-8A0A43AD8366}">
      <dgm:prSet/>
      <dgm:spPr/>
      <dgm:t>
        <a:bodyPr/>
        <a:lstStyle/>
        <a:p>
          <a:endParaRPr lang="en-US"/>
        </a:p>
      </dgm:t>
    </dgm:pt>
    <dgm:pt modelId="{02BF8CBA-BC23-42BF-9267-C835EF2A9E79}">
      <dgm:prSet phldrT="[Text]"/>
      <dgm:spPr>
        <a:solidFill>
          <a:schemeClr val="tx2">
            <a:lumMod val="50000"/>
          </a:schemeClr>
        </a:solidFill>
      </dgm:spPr>
      <dgm:t>
        <a:bodyPr/>
        <a:lstStyle/>
        <a:p>
          <a:r>
            <a:rPr lang="en-US" dirty="0" smtClean="0"/>
            <a:t>Nurse will brief all the required information to patient and coordinate with tech for further investigation, Consent will be taken. </a:t>
          </a:r>
          <a:endParaRPr lang="en-US" dirty="0"/>
        </a:p>
      </dgm:t>
    </dgm:pt>
    <dgm:pt modelId="{7973FB29-CA58-4A5A-AD9A-0E99DA8763DE}" type="parTrans" cxnId="{8D0D4BCF-0B00-41D5-8900-68DFF36B4A00}">
      <dgm:prSet/>
      <dgm:spPr/>
      <dgm:t>
        <a:bodyPr/>
        <a:lstStyle/>
        <a:p>
          <a:endParaRPr lang="en-US"/>
        </a:p>
      </dgm:t>
    </dgm:pt>
    <dgm:pt modelId="{A0DE8E58-3F31-4BE5-94E8-5E10302685E0}" type="sibTrans" cxnId="{8D0D4BCF-0B00-41D5-8900-68DFF36B4A00}">
      <dgm:prSet/>
      <dgm:spPr/>
      <dgm:t>
        <a:bodyPr/>
        <a:lstStyle/>
        <a:p>
          <a:endParaRPr lang="en-US"/>
        </a:p>
      </dgm:t>
    </dgm:pt>
    <dgm:pt modelId="{1BE3E3E3-2DC5-4605-9BC7-B7810F6824D2}">
      <dgm:prSet phldrT="[Text]"/>
      <dgm:spPr>
        <a:solidFill>
          <a:schemeClr val="tx2">
            <a:lumMod val="50000"/>
          </a:schemeClr>
        </a:solidFill>
      </dgm:spPr>
      <dgm:t>
        <a:bodyPr/>
        <a:lstStyle/>
        <a:p>
          <a:r>
            <a:rPr lang="en-US" dirty="0" smtClean="0"/>
            <a:t>Image will automatically merged in RIS. Reports will be prepared by radiologist as per given TAT.</a:t>
          </a:r>
          <a:endParaRPr lang="en-US" dirty="0"/>
        </a:p>
      </dgm:t>
    </dgm:pt>
    <dgm:pt modelId="{DA0B6F9C-C025-4728-BAA0-088F38798B61}" type="parTrans" cxnId="{AB2C4D10-127C-45E5-BBE7-E71704FB394C}">
      <dgm:prSet/>
      <dgm:spPr/>
      <dgm:t>
        <a:bodyPr/>
        <a:lstStyle/>
        <a:p>
          <a:endParaRPr lang="en-US"/>
        </a:p>
      </dgm:t>
    </dgm:pt>
    <dgm:pt modelId="{C05C98F7-C794-45A0-8DF2-88B51469CB81}" type="sibTrans" cxnId="{AB2C4D10-127C-45E5-BBE7-E71704FB394C}">
      <dgm:prSet/>
      <dgm:spPr/>
      <dgm:t>
        <a:bodyPr/>
        <a:lstStyle/>
        <a:p>
          <a:endParaRPr lang="en-US"/>
        </a:p>
      </dgm:t>
    </dgm:pt>
    <dgm:pt modelId="{272E7A67-FEDF-4FFF-A33F-766D726161A0}">
      <dgm:prSet phldrT="[Text]"/>
      <dgm:spPr>
        <a:solidFill>
          <a:schemeClr val="tx2">
            <a:lumMod val="50000"/>
          </a:schemeClr>
        </a:solidFill>
      </dgm:spPr>
      <dgm:t>
        <a:bodyPr/>
        <a:lstStyle/>
        <a:p>
          <a:r>
            <a:rPr lang="en-US" dirty="0" smtClean="0"/>
            <a:t>Once report gets approved, we will handover the reports to reporting counter. </a:t>
          </a:r>
          <a:endParaRPr lang="en-US" dirty="0"/>
        </a:p>
      </dgm:t>
    </dgm:pt>
    <dgm:pt modelId="{4AE8BAAF-75AB-4FA0-8239-CA1506F6015B}" type="parTrans" cxnId="{93889A9E-328D-4A4F-A2DD-9D0427D98F25}">
      <dgm:prSet/>
      <dgm:spPr/>
      <dgm:t>
        <a:bodyPr/>
        <a:lstStyle/>
        <a:p>
          <a:endParaRPr lang="en-US"/>
        </a:p>
      </dgm:t>
    </dgm:pt>
    <dgm:pt modelId="{B9D84942-6696-4E03-ACE8-E927D48441A2}" type="sibTrans" cxnId="{93889A9E-328D-4A4F-A2DD-9D0427D98F25}">
      <dgm:prSet/>
      <dgm:spPr/>
      <dgm:t>
        <a:bodyPr/>
        <a:lstStyle/>
        <a:p>
          <a:endParaRPr lang="en-US"/>
        </a:p>
      </dgm:t>
    </dgm:pt>
    <dgm:pt modelId="{5B4CE36C-6B6A-4604-B32D-D89E3639DD93}" type="pres">
      <dgm:prSet presAssocID="{4EB62560-8C8C-468C-BFBC-3B6F99A82030}" presName="Name0" presStyleCnt="0">
        <dgm:presLayoutVars>
          <dgm:dir/>
          <dgm:animLvl val="lvl"/>
          <dgm:resizeHandles val="exact"/>
        </dgm:presLayoutVars>
      </dgm:prSet>
      <dgm:spPr/>
      <dgm:t>
        <a:bodyPr/>
        <a:lstStyle/>
        <a:p>
          <a:endParaRPr lang="en-US"/>
        </a:p>
      </dgm:t>
    </dgm:pt>
    <dgm:pt modelId="{13E3DB77-AF92-4F72-987C-00869AB451AE}" type="pres">
      <dgm:prSet presAssocID="{272E7A67-FEDF-4FFF-A33F-766D726161A0}" presName="boxAndChildren" presStyleCnt="0"/>
      <dgm:spPr/>
    </dgm:pt>
    <dgm:pt modelId="{28282E51-9BDA-4783-82DE-D9F52266D762}" type="pres">
      <dgm:prSet presAssocID="{272E7A67-FEDF-4FFF-A33F-766D726161A0}" presName="parentTextBox" presStyleLbl="node1" presStyleIdx="0" presStyleCnt="5"/>
      <dgm:spPr/>
      <dgm:t>
        <a:bodyPr/>
        <a:lstStyle/>
        <a:p>
          <a:endParaRPr lang="en-US"/>
        </a:p>
      </dgm:t>
    </dgm:pt>
    <dgm:pt modelId="{A9DBF051-B48E-4A78-B530-90E9D658F47C}" type="pres">
      <dgm:prSet presAssocID="{C05C98F7-C794-45A0-8DF2-88B51469CB81}" presName="sp" presStyleCnt="0"/>
      <dgm:spPr/>
    </dgm:pt>
    <dgm:pt modelId="{130BF6F1-C9B4-4A0C-B167-A082EA0E9194}" type="pres">
      <dgm:prSet presAssocID="{1BE3E3E3-2DC5-4605-9BC7-B7810F6824D2}" presName="arrowAndChildren" presStyleCnt="0"/>
      <dgm:spPr/>
    </dgm:pt>
    <dgm:pt modelId="{5117A420-6744-4946-82DE-A48EC383A3D7}" type="pres">
      <dgm:prSet presAssocID="{1BE3E3E3-2DC5-4605-9BC7-B7810F6824D2}" presName="parentTextArrow" presStyleLbl="node1" presStyleIdx="1" presStyleCnt="5"/>
      <dgm:spPr/>
      <dgm:t>
        <a:bodyPr/>
        <a:lstStyle/>
        <a:p>
          <a:endParaRPr lang="en-US"/>
        </a:p>
      </dgm:t>
    </dgm:pt>
    <dgm:pt modelId="{FEC48AD3-84D7-463A-8B24-5309790C565F}" type="pres">
      <dgm:prSet presAssocID="{A0DE8E58-3F31-4BE5-94E8-5E10302685E0}" presName="sp" presStyleCnt="0"/>
      <dgm:spPr/>
    </dgm:pt>
    <dgm:pt modelId="{FC5397A0-227E-4EB4-AD8A-87CE086714FD}" type="pres">
      <dgm:prSet presAssocID="{02BF8CBA-BC23-42BF-9267-C835EF2A9E79}" presName="arrowAndChildren" presStyleCnt="0"/>
      <dgm:spPr/>
    </dgm:pt>
    <dgm:pt modelId="{47461C05-0F3A-44D7-A9CA-D4D1E41D76B1}" type="pres">
      <dgm:prSet presAssocID="{02BF8CBA-BC23-42BF-9267-C835EF2A9E79}" presName="parentTextArrow" presStyleLbl="node1" presStyleIdx="2" presStyleCnt="5"/>
      <dgm:spPr/>
      <dgm:t>
        <a:bodyPr/>
        <a:lstStyle/>
        <a:p>
          <a:endParaRPr lang="en-US"/>
        </a:p>
      </dgm:t>
    </dgm:pt>
    <dgm:pt modelId="{A29EBEC9-DA2C-4FD2-B1A8-71B621FD24CC}" type="pres">
      <dgm:prSet presAssocID="{182135DC-E674-42F4-9616-D6A77EE5AB9C}" presName="sp" presStyleCnt="0"/>
      <dgm:spPr/>
    </dgm:pt>
    <dgm:pt modelId="{59EEF50C-4EC0-4B38-9054-A2062E178C6F}" type="pres">
      <dgm:prSet presAssocID="{7D08CB9C-6DB9-460C-AB12-E64C6155EFA1}" presName="arrowAndChildren" presStyleCnt="0"/>
      <dgm:spPr/>
    </dgm:pt>
    <dgm:pt modelId="{3C10AD18-A663-4410-B3B0-FA3748589E5C}" type="pres">
      <dgm:prSet presAssocID="{7D08CB9C-6DB9-460C-AB12-E64C6155EFA1}" presName="parentTextArrow" presStyleLbl="node1" presStyleIdx="3" presStyleCnt="5"/>
      <dgm:spPr/>
      <dgm:t>
        <a:bodyPr/>
        <a:lstStyle/>
        <a:p>
          <a:endParaRPr lang="en-US"/>
        </a:p>
      </dgm:t>
    </dgm:pt>
    <dgm:pt modelId="{B2140B3B-3DA3-4B84-9F01-97C87563C8EF}" type="pres">
      <dgm:prSet presAssocID="{D586F925-077F-4D85-91AF-919EAED35BAC}" presName="sp" presStyleCnt="0"/>
      <dgm:spPr/>
    </dgm:pt>
    <dgm:pt modelId="{568D5C54-F5F3-4DB8-90B0-26C824D93F6B}" type="pres">
      <dgm:prSet presAssocID="{FCD1C8F0-414C-45E5-A2B8-4E6A293D6EC0}" presName="arrowAndChildren" presStyleCnt="0"/>
      <dgm:spPr/>
    </dgm:pt>
    <dgm:pt modelId="{B3881877-545B-428A-AE94-113331B03E9F}" type="pres">
      <dgm:prSet presAssocID="{FCD1C8F0-414C-45E5-A2B8-4E6A293D6EC0}" presName="parentTextArrow" presStyleLbl="node1" presStyleIdx="4" presStyleCnt="5"/>
      <dgm:spPr/>
      <dgm:t>
        <a:bodyPr/>
        <a:lstStyle/>
        <a:p>
          <a:endParaRPr lang="en-US"/>
        </a:p>
      </dgm:t>
    </dgm:pt>
  </dgm:ptLst>
  <dgm:cxnLst>
    <dgm:cxn modelId="{F0EDAFF8-9E58-4599-AC98-95B4DB14CA0E}" type="presOf" srcId="{02BF8CBA-BC23-42BF-9267-C835EF2A9E79}" destId="{47461C05-0F3A-44D7-A9CA-D4D1E41D76B1}" srcOrd="0" destOrd="0" presId="urn:microsoft.com/office/officeart/2005/8/layout/process4"/>
    <dgm:cxn modelId="{AB2C4D10-127C-45E5-BBE7-E71704FB394C}" srcId="{4EB62560-8C8C-468C-BFBC-3B6F99A82030}" destId="{1BE3E3E3-2DC5-4605-9BC7-B7810F6824D2}" srcOrd="3" destOrd="0" parTransId="{DA0B6F9C-C025-4728-BAA0-088F38798B61}" sibTransId="{C05C98F7-C794-45A0-8DF2-88B51469CB81}"/>
    <dgm:cxn modelId="{109FB8FB-D3DB-43B6-A7EC-483CCD566134}" type="presOf" srcId="{4EB62560-8C8C-468C-BFBC-3B6F99A82030}" destId="{5B4CE36C-6B6A-4604-B32D-D89E3639DD93}" srcOrd="0" destOrd="0" presId="urn:microsoft.com/office/officeart/2005/8/layout/process4"/>
    <dgm:cxn modelId="{8D0D4BCF-0B00-41D5-8900-68DFF36B4A00}" srcId="{4EB62560-8C8C-468C-BFBC-3B6F99A82030}" destId="{02BF8CBA-BC23-42BF-9267-C835EF2A9E79}" srcOrd="2" destOrd="0" parTransId="{7973FB29-CA58-4A5A-AD9A-0E99DA8763DE}" sibTransId="{A0DE8E58-3F31-4BE5-94E8-5E10302685E0}"/>
    <dgm:cxn modelId="{A6E7BECB-5918-475D-A753-8A0A43AD8366}" srcId="{4EB62560-8C8C-468C-BFBC-3B6F99A82030}" destId="{7D08CB9C-6DB9-460C-AB12-E64C6155EFA1}" srcOrd="1" destOrd="0" parTransId="{8EDD1BDB-2F0A-4240-B13C-3E1532201ACF}" sibTransId="{182135DC-E674-42F4-9616-D6A77EE5AB9C}"/>
    <dgm:cxn modelId="{EA9B2E7C-9921-4E75-B073-045C969B7C80}" type="presOf" srcId="{FCD1C8F0-414C-45E5-A2B8-4E6A293D6EC0}" destId="{B3881877-545B-428A-AE94-113331B03E9F}" srcOrd="0" destOrd="0" presId="urn:microsoft.com/office/officeart/2005/8/layout/process4"/>
    <dgm:cxn modelId="{9DFDE077-47D4-4037-8F3A-BDC1031D8C09}" type="presOf" srcId="{1BE3E3E3-2DC5-4605-9BC7-B7810F6824D2}" destId="{5117A420-6744-4946-82DE-A48EC383A3D7}" srcOrd="0" destOrd="0" presId="urn:microsoft.com/office/officeart/2005/8/layout/process4"/>
    <dgm:cxn modelId="{D068F55B-A71F-4CD0-A40E-0C5E724CA018}" type="presOf" srcId="{272E7A67-FEDF-4FFF-A33F-766D726161A0}" destId="{28282E51-9BDA-4783-82DE-D9F52266D762}" srcOrd="0" destOrd="0" presId="urn:microsoft.com/office/officeart/2005/8/layout/process4"/>
    <dgm:cxn modelId="{93889A9E-328D-4A4F-A2DD-9D0427D98F25}" srcId="{4EB62560-8C8C-468C-BFBC-3B6F99A82030}" destId="{272E7A67-FEDF-4FFF-A33F-766D726161A0}" srcOrd="4" destOrd="0" parTransId="{4AE8BAAF-75AB-4FA0-8239-CA1506F6015B}" sibTransId="{B9D84942-6696-4E03-ACE8-E927D48441A2}"/>
    <dgm:cxn modelId="{CCB57898-B29E-488A-A9A9-DD332B56BF93}" srcId="{4EB62560-8C8C-468C-BFBC-3B6F99A82030}" destId="{FCD1C8F0-414C-45E5-A2B8-4E6A293D6EC0}" srcOrd="0" destOrd="0" parTransId="{D8D087C8-3DD9-494B-A660-C909E1B3DEEE}" sibTransId="{D586F925-077F-4D85-91AF-919EAED35BAC}"/>
    <dgm:cxn modelId="{980224C8-FD04-4056-9DA3-B10E0EBE439C}" type="presOf" srcId="{7D08CB9C-6DB9-460C-AB12-E64C6155EFA1}" destId="{3C10AD18-A663-4410-B3B0-FA3748589E5C}" srcOrd="0" destOrd="0" presId="urn:microsoft.com/office/officeart/2005/8/layout/process4"/>
    <dgm:cxn modelId="{07CD107A-9FA3-4822-A53A-AFC424707A04}" type="presParOf" srcId="{5B4CE36C-6B6A-4604-B32D-D89E3639DD93}" destId="{13E3DB77-AF92-4F72-987C-00869AB451AE}" srcOrd="0" destOrd="0" presId="urn:microsoft.com/office/officeart/2005/8/layout/process4"/>
    <dgm:cxn modelId="{2A04C81A-6C66-43E4-89DE-63DB2B140F58}" type="presParOf" srcId="{13E3DB77-AF92-4F72-987C-00869AB451AE}" destId="{28282E51-9BDA-4783-82DE-D9F52266D762}" srcOrd="0" destOrd="0" presId="urn:microsoft.com/office/officeart/2005/8/layout/process4"/>
    <dgm:cxn modelId="{CBAB4B15-04D3-41EC-8ABD-E9630671AD96}" type="presParOf" srcId="{5B4CE36C-6B6A-4604-B32D-D89E3639DD93}" destId="{A9DBF051-B48E-4A78-B530-90E9D658F47C}" srcOrd="1" destOrd="0" presId="urn:microsoft.com/office/officeart/2005/8/layout/process4"/>
    <dgm:cxn modelId="{152AE4F7-FFEF-44F3-928D-8469D78C145C}" type="presParOf" srcId="{5B4CE36C-6B6A-4604-B32D-D89E3639DD93}" destId="{130BF6F1-C9B4-4A0C-B167-A082EA0E9194}" srcOrd="2" destOrd="0" presId="urn:microsoft.com/office/officeart/2005/8/layout/process4"/>
    <dgm:cxn modelId="{F4234CDD-D36C-4821-8F4B-DB61FBFB233C}" type="presParOf" srcId="{130BF6F1-C9B4-4A0C-B167-A082EA0E9194}" destId="{5117A420-6744-4946-82DE-A48EC383A3D7}" srcOrd="0" destOrd="0" presId="urn:microsoft.com/office/officeart/2005/8/layout/process4"/>
    <dgm:cxn modelId="{2BCFC4EE-75DB-4E65-B793-A27C353196FA}" type="presParOf" srcId="{5B4CE36C-6B6A-4604-B32D-D89E3639DD93}" destId="{FEC48AD3-84D7-463A-8B24-5309790C565F}" srcOrd="3" destOrd="0" presId="urn:microsoft.com/office/officeart/2005/8/layout/process4"/>
    <dgm:cxn modelId="{C7BAC96E-A653-46EE-8A98-2BB53F6FAEE6}" type="presParOf" srcId="{5B4CE36C-6B6A-4604-B32D-D89E3639DD93}" destId="{FC5397A0-227E-4EB4-AD8A-87CE086714FD}" srcOrd="4" destOrd="0" presId="urn:microsoft.com/office/officeart/2005/8/layout/process4"/>
    <dgm:cxn modelId="{E4412972-4C4E-4447-95DE-4EE2661143A7}" type="presParOf" srcId="{FC5397A0-227E-4EB4-AD8A-87CE086714FD}" destId="{47461C05-0F3A-44D7-A9CA-D4D1E41D76B1}" srcOrd="0" destOrd="0" presId="urn:microsoft.com/office/officeart/2005/8/layout/process4"/>
    <dgm:cxn modelId="{BB3797F3-5AF1-4DC1-A5D1-9C3234AE4713}" type="presParOf" srcId="{5B4CE36C-6B6A-4604-B32D-D89E3639DD93}" destId="{A29EBEC9-DA2C-4FD2-B1A8-71B621FD24CC}" srcOrd="5" destOrd="0" presId="urn:microsoft.com/office/officeart/2005/8/layout/process4"/>
    <dgm:cxn modelId="{C2BB7F82-95CC-4ED3-AF1A-ED5C702047BD}" type="presParOf" srcId="{5B4CE36C-6B6A-4604-B32D-D89E3639DD93}" destId="{59EEF50C-4EC0-4B38-9054-A2062E178C6F}" srcOrd="6" destOrd="0" presId="urn:microsoft.com/office/officeart/2005/8/layout/process4"/>
    <dgm:cxn modelId="{9CB8914D-3B63-4DC2-95F9-508AC9449607}" type="presParOf" srcId="{59EEF50C-4EC0-4B38-9054-A2062E178C6F}" destId="{3C10AD18-A663-4410-B3B0-FA3748589E5C}" srcOrd="0" destOrd="0" presId="urn:microsoft.com/office/officeart/2005/8/layout/process4"/>
    <dgm:cxn modelId="{B5601637-6B33-4ECF-AF33-911C1F7F5B8C}" type="presParOf" srcId="{5B4CE36C-6B6A-4604-B32D-D89E3639DD93}" destId="{B2140B3B-3DA3-4B84-9F01-97C87563C8EF}" srcOrd="7" destOrd="0" presId="urn:microsoft.com/office/officeart/2005/8/layout/process4"/>
    <dgm:cxn modelId="{6B21673A-9F0F-445D-B985-F1E7D0803DE1}" type="presParOf" srcId="{5B4CE36C-6B6A-4604-B32D-D89E3639DD93}" destId="{568D5C54-F5F3-4DB8-90B0-26C824D93F6B}" srcOrd="8" destOrd="0" presId="urn:microsoft.com/office/officeart/2005/8/layout/process4"/>
    <dgm:cxn modelId="{74927FC1-CE40-480E-9C7A-D30E38E120BD}" type="presParOf" srcId="{568D5C54-F5F3-4DB8-90B0-26C824D93F6B}" destId="{B3881877-545B-428A-AE94-113331B03E9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82E51-9BDA-4783-82DE-D9F52266D762}">
      <dsp:nvSpPr>
        <dsp:cNvPr id="0" name=""/>
        <dsp:cNvSpPr/>
      </dsp:nvSpPr>
      <dsp:spPr>
        <a:xfrm>
          <a:off x="0" y="3946902"/>
          <a:ext cx="8478837" cy="647522"/>
        </a:xfrm>
        <a:prstGeom prst="rec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Once report gets approved, we will handover the reports to reporting counter. </a:t>
          </a:r>
          <a:endParaRPr lang="en-US" sz="1500" kern="1200" dirty="0"/>
        </a:p>
      </dsp:txBody>
      <dsp:txXfrm>
        <a:off x="0" y="3946902"/>
        <a:ext cx="8478837" cy="647522"/>
      </dsp:txXfrm>
    </dsp:sp>
    <dsp:sp modelId="{5117A420-6744-4946-82DE-A48EC383A3D7}">
      <dsp:nvSpPr>
        <dsp:cNvPr id="0" name=""/>
        <dsp:cNvSpPr/>
      </dsp:nvSpPr>
      <dsp:spPr>
        <a:xfrm rot="10800000">
          <a:off x="0" y="2960726"/>
          <a:ext cx="8478837" cy="995889"/>
        </a:xfrm>
        <a:prstGeom prst="upArrowCallou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Image will automatically merged in RIS. Reports will be prepared by radiologist as per given TAT.</a:t>
          </a:r>
          <a:endParaRPr lang="en-US" sz="1500" kern="1200" dirty="0"/>
        </a:p>
      </dsp:txBody>
      <dsp:txXfrm rot="10800000">
        <a:off x="0" y="2960726"/>
        <a:ext cx="8478837" cy="647099"/>
      </dsp:txXfrm>
    </dsp:sp>
    <dsp:sp modelId="{47461C05-0F3A-44D7-A9CA-D4D1E41D76B1}">
      <dsp:nvSpPr>
        <dsp:cNvPr id="0" name=""/>
        <dsp:cNvSpPr/>
      </dsp:nvSpPr>
      <dsp:spPr>
        <a:xfrm rot="10800000">
          <a:off x="0" y="1974549"/>
          <a:ext cx="8478837" cy="995889"/>
        </a:xfrm>
        <a:prstGeom prst="upArrowCallou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Nurse will brief all the required information to patient and coordinate with tech for further investigation, Consent will be taken. </a:t>
          </a:r>
          <a:endParaRPr lang="en-US" sz="1500" kern="1200" dirty="0"/>
        </a:p>
      </dsp:txBody>
      <dsp:txXfrm rot="10800000">
        <a:off x="0" y="1974549"/>
        <a:ext cx="8478837" cy="647099"/>
      </dsp:txXfrm>
    </dsp:sp>
    <dsp:sp modelId="{3C10AD18-A663-4410-B3B0-FA3748589E5C}">
      <dsp:nvSpPr>
        <dsp:cNvPr id="0" name=""/>
        <dsp:cNvSpPr/>
      </dsp:nvSpPr>
      <dsp:spPr>
        <a:xfrm rot="10800000">
          <a:off x="0" y="988373"/>
          <a:ext cx="8478837" cy="995889"/>
        </a:xfrm>
        <a:prstGeom prst="upArrowCallou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Patient shifted in radiology along with order notes. </a:t>
          </a:r>
          <a:endParaRPr lang="en-US" sz="1500" kern="1200" dirty="0"/>
        </a:p>
      </dsp:txBody>
      <dsp:txXfrm rot="10800000">
        <a:off x="0" y="988373"/>
        <a:ext cx="8478837" cy="647099"/>
      </dsp:txXfrm>
    </dsp:sp>
    <dsp:sp modelId="{B3881877-545B-428A-AE94-113331B03E9F}">
      <dsp:nvSpPr>
        <dsp:cNvPr id="0" name=""/>
        <dsp:cNvSpPr/>
      </dsp:nvSpPr>
      <dsp:spPr>
        <a:xfrm rot="10800000">
          <a:off x="0" y="2197"/>
          <a:ext cx="8478837" cy="995889"/>
        </a:xfrm>
        <a:prstGeom prst="upArrowCallout">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Orders Entered by Consulting Doctor in CPRS. Reviewed by Radiologist and changes made after discussion between radiologist and clinician. </a:t>
          </a:r>
          <a:endParaRPr lang="en-US" sz="1500" kern="1200" dirty="0"/>
        </a:p>
      </dsp:txBody>
      <dsp:txXfrm rot="10800000">
        <a:off x="0" y="2197"/>
        <a:ext cx="8478837" cy="6470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3284890-85D2-4D7B-8EF5-15A9C1DB8F42}"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7132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7157CC2-0FC8-4686-B024-99790E0F5162}" type="datetimeFigureOut">
              <a:rPr lang="en-US" smtClean="0"/>
              <a:t>6/28/2023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7658685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6764DA5-CD3D-4590-A511-FCD3BC7A793E}" type="datetimeFigureOut">
              <a:rPr lang="en-US" smtClean="0"/>
              <a:t>6/28/2023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4053556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2F5661D-6934-4B32-B92C-470368BF1EC6}" type="datetimeFigureOut">
              <a:rPr lang="en-US" smtClean="0"/>
              <a:t>6/28/2023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1051832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9"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0"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1"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2"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Tree>
    <p:extLst>
      <p:ext uri="{BB962C8B-B14F-4D97-AF65-F5344CB8AC3E}">
        <p14:creationId xmlns:p14="http://schemas.microsoft.com/office/powerpoint/2010/main" val="375313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548D31E-DCDA-41A7-9C67-C4B11B94D21D}" type="datetimeFigureOut">
              <a:rPr lang="en-US" smtClean="0"/>
              <a:t>6/28/2023</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1061172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B3762C0-B258-48F1-ADE6-176B4174CCDD}" type="datetimeFigureOut">
              <a:rPr lang="en-US" smtClean="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rcRect/>
          <a:stretch/>
        </p:blipFill>
        <p:spPr>
          <a:xfrm>
            <a:off x="1703311" y="-2784"/>
            <a:ext cx="1734410" cy="5167313"/>
          </a:xfrm>
          <a:prstGeom prst="rect">
            <a:avLst/>
          </a:prstGeom>
        </p:spPr>
      </p:pic>
      <p:sp>
        <p:nvSpPr>
          <p:cNvPr id="12"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3"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rcRect/>
          <a:stretch/>
        </p:blipFill>
        <p:spPr>
          <a:xfrm>
            <a:off x="1718457" y="3440504"/>
            <a:ext cx="1719263" cy="1724025"/>
          </a:xfrm>
          <a:prstGeom prst="rect">
            <a:avLst/>
          </a:prstGeom>
        </p:spPr>
      </p:pic>
    </p:spTree>
    <p:extLst>
      <p:ext uri="{BB962C8B-B14F-4D97-AF65-F5344CB8AC3E}">
        <p14:creationId xmlns:p14="http://schemas.microsoft.com/office/powerpoint/2010/main" val="81136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77919A6-33EB-49BD-A62F-1FA56B9F9712}" type="datetimeFigureOut">
              <a:rPr lang="en-US" smtClean="0"/>
              <a:t>6/28/2023</a:t>
            </a:fld>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6"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0335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6/28/2023</a:t>
            </a:fld>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
        <p:nvSpPr>
          <p:cNvPr id="5"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6"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36719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6/28/2023</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8"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408174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6/28/2023</a:t>
            </a:fld>
            <a:endParaRPr lang="en-US" dirty="0"/>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8"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02042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4C608-40B1-4030-A28D-5B74BC98ADCE}" type="datetimeFigureOut">
              <a:rPr lang="en-US" smtClean="0"/>
              <a:t>6/28/2023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3930266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663" r:id="rId12"/>
    <p:sldLayoutId id="2147483664" r:id="rId13"/>
    <p:sldLayoutId id="2147483667" r:id="rId14"/>
    <p:sldLayoutId id="2147483668" r:id="rId15"/>
    <p:sldLayoutId id="2147483669" r:id="rId16"/>
    <p:sldLayoutId id="2147483673" r:id="rId17"/>
    <p:sldLayoutId id="2147483670" r:id="rId18"/>
    <p:sldLayoutId id="2147483671" r:id="rId19"/>
    <p:sldLayoutId id="2147483655" r:id="rId20"/>
    <p:sldLayoutId id="2147483674" r:id="rId21"/>
    <p:sldLayoutId id="2147483654" r:id="rId2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5334/jbsr.1834" TargetMode="External"/><Relationship Id="rId2" Type="http://schemas.openxmlformats.org/officeDocument/2006/relationships/hyperlink" Target="https://www.ncbi.nlm.nih.gov/pmc/articles/PMC3125312/"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file:///C:\Users\M032946\Desktop\DISSERTATION%20REPORT\Study%20Tool.xls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idx="4294967295"/>
          </p:nvPr>
        </p:nvSpPr>
        <p:spPr>
          <a:xfrm>
            <a:off x="0" y="1984375"/>
            <a:ext cx="5384800" cy="1225550"/>
          </a:xfrm>
        </p:spPr>
        <p:txBody>
          <a:bodyPr>
            <a:normAutofit fontScale="90000"/>
          </a:bodyPr>
          <a:lstStyle/>
          <a:p>
            <a:r>
              <a:rPr lang="en-US" dirty="0"/>
              <a:t/>
            </a:r>
            <a:br>
              <a:rPr lang="en-US" dirty="0"/>
            </a:br>
            <a:endParaRPr lang="en-US" dirty="0"/>
          </a:p>
        </p:txBody>
      </p:sp>
      <p:sp>
        <p:nvSpPr>
          <p:cNvPr id="9" name="Subtitle 8">
            <a:extLst>
              <a:ext uri="{FF2B5EF4-FFF2-40B4-BE49-F238E27FC236}">
                <a16:creationId xmlns:a16="http://schemas.microsoft.com/office/drawing/2014/main" id="{B344F1AB-F533-C1C9-3400-A4EC8AA955ED}"/>
              </a:ext>
            </a:extLst>
          </p:cNvPr>
          <p:cNvSpPr>
            <a:spLocks noGrp="1"/>
          </p:cNvSpPr>
          <p:nvPr>
            <p:ph type="subTitle" idx="4294967295"/>
          </p:nvPr>
        </p:nvSpPr>
        <p:spPr>
          <a:xfrm>
            <a:off x="3997325" y="4519790"/>
            <a:ext cx="3578225" cy="1414462"/>
          </a:xfrm>
          <a:prstGeom prst="rect">
            <a:avLst/>
          </a:prstGeom>
          <a:ln/>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u="sng" dirty="0">
                <a:solidFill>
                  <a:srgbClr val="002060"/>
                </a:solidFill>
              </a:rPr>
              <a:t>Name</a:t>
            </a:r>
            <a:r>
              <a:rPr lang="en-US" sz="1600" b="1" dirty="0">
                <a:solidFill>
                  <a:srgbClr val="002060"/>
                </a:solidFill>
              </a:rPr>
              <a:t>: Deepanshu (</a:t>
            </a:r>
            <a:r>
              <a:rPr lang="en-US" sz="1600" b="1" dirty="0" err="1">
                <a:solidFill>
                  <a:srgbClr val="002060"/>
                </a:solidFill>
              </a:rPr>
              <a:t>Pg</a:t>
            </a:r>
            <a:r>
              <a:rPr lang="en-US" sz="1600" b="1" dirty="0">
                <a:solidFill>
                  <a:srgbClr val="002060"/>
                </a:solidFill>
              </a:rPr>
              <a:t>/21/028).</a:t>
            </a:r>
          </a:p>
          <a:p>
            <a:pPr algn="ctr"/>
            <a:r>
              <a:rPr lang="en-US" sz="1600" b="1" dirty="0">
                <a:solidFill>
                  <a:srgbClr val="002060"/>
                </a:solidFill>
              </a:rPr>
              <a:t>2021-2023</a:t>
            </a:r>
          </a:p>
          <a:p>
            <a:pPr algn="ctr"/>
            <a:r>
              <a:rPr lang="en-US" sz="1600" b="1" u="sng" dirty="0">
                <a:solidFill>
                  <a:srgbClr val="002060"/>
                </a:solidFill>
              </a:rPr>
              <a:t>Mentor</a:t>
            </a:r>
            <a:r>
              <a:rPr lang="en-US" sz="1600" b="1" dirty="0">
                <a:solidFill>
                  <a:srgbClr val="002060"/>
                </a:solidFill>
              </a:rPr>
              <a:t>: Dr </a:t>
            </a:r>
            <a:r>
              <a:rPr lang="en-US" sz="1600" b="1" dirty="0" err="1">
                <a:solidFill>
                  <a:srgbClr val="002060"/>
                </a:solidFill>
              </a:rPr>
              <a:t>Ekta</a:t>
            </a:r>
            <a:r>
              <a:rPr lang="en-US" sz="1600" b="1" dirty="0">
                <a:solidFill>
                  <a:srgbClr val="002060"/>
                </a:solidFill>
              </a:rPr>
              <a:t>. </a:t>
            </a:r>
          </a:p>
          <a:p>
            <a:pPr algn="ctr"/>
            <a:r>
              <a:rPr lang="en-US" sz="1600" b="1" dirty="0">
                <a:solidFill>
                  <a:srgbClr val="002060"/>
                </a:solidFill>
              </a:rPr>
              <a:t>PGDM Hospital and Health Management.</a:t>
            </a:r>
          </a:p>
        </p:txBody>
      </p:sp>
      <p:pic>
        <p:nvPicPr>
          <p:cNvPr id="8" name="Picture 7" descr="Text, logo&#10;&#10;Description automatically generated">
            <a:extLst>
              <a:ext uri="{FF2B5EF4-FFF2-40B4-BE49-F238E27FC236}">
                <a16:creationId xmlns:a16="http://schemas.microsoft.com/office/drawing/2014/main" id="{86452910-6ADF-6E97-27BC-0E9E89577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sp>
        <p:nvSpPr>
          <p:cNvPr id="10" name="Title 1">
            <a:extLst>
              <a:ext uri="{FF2B5EF4-FFF2-40B4-BE49-F238E27FC236}">
                <a16:creationId xmlns:a16="http://schemas.microsoft.com/office/drawing/2014/main" id="{FC0F240A-381B-FB74-02FA-8C970B28ED47}"/>
              </a:ext>
            </a:extLst>
          </p:cNvPr>
          <p:cNvSpPr txBox="1">
            <a:spLocks/>
          </p:cNvSpPr>
          <p:nvPr/>
        </p:nvSpPr>
        <p:spPr>
          <a:xfrm>
            <a:off x="2278857" y="586680"/>
            <a:ext cx="7015162" cy="2385120"/>
          </a:xfrm>
          <a:prstGeom prst="rect">
            <a:avLst/>
          </a:prstGeom>
        </p:spPr>
        <p:txBody>
          <a:bodyPr vert="horz" lIns="91440" tIns="0" rIns="91440" bIns="45720" rtlCol="0" anchor="t">
            <a:noAutofit/>
          </a:bodyPr>
          <a:lst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a:lstStyle>
          <a:p>
            <a:r>
              <a:rPr lang="en-US" sz="2400" b="1" dirty="0">
                <a:solidFill>
                  <a:schemeClr val="accent6">
                    <a:lumMod val="75000"/>
                  </a:schemeClr>
                </a:solidFill>
                <a:latin typeface="Arial Black" panose="020B0A04020102020204" pitchFamily="34" charset="0"/>
              </a:rPr>
              <a:t>DISSERTATION REPORT Proposal</a:t>
            </a:r>
          </a:p>
          <a:p>
            <a:r>
              <a:rPr lang="en-US" sz="2400" dirty="0">
                <a:solidFill>
                  <a:schemeClr val="accent6">
                    <a:lumMod val="75000"/>
                  </a:schemeClr>
                </a:solidFill>
                <a:latin typeface="Arial Black" panose="020B0A04020102020204" pitchFamily="34" charset="0"/>
              </a:rPr>
              <a:t>At </a:t>
            </a:r>
          </a:p>
          <a:p>
            <a:r>
              <a:rPr lang="en-US" sz="2400" b="1" dirty="0">
                <a:solidFill>
                  <a:schemeClr val="accent6">
                    <a:lumMod val="75000"/>
                  </a:schemeClr>
                </a:solidFill>
                <a:latin typeface="Arial Black" panose="020B0A04020102020204" pitchFamily="34" charset="0"/>
              </a:rPr>
              <a:t>Max smart hospital, Delhi.</a:t>
            </a:r>
          </a:p>
          <a:p>
            <a:r>
              <a:rPr lang="en-US" sz="2400" dirty="0">
                <a:solidFill>
                  <a:schemeClr val="accent6">
                    <a:lumMod val="75000"/>
                  </a:schemeClr>
                </a:solidFill>
                <a:latin typeface="Arial Black" panose="020B0A04020102020204" pitchFamily="34" charset="0"/>
              </a:rPr>
              <a:t>On</a:t>
            </a:r>
          </a:p>
          <a:p>
            <a:endParaRPr lang="en-US" sz="2400" dirty="0"/>
          </a:p>
          <a:p>
            <a:r>
              <a:rPr lang="en-US" sz="2400" b="1" dirty="0"/>
              <a:t> </a:t>
            </a:r>
          </a:p>
          <a:p>
            <a:r>
              <a:rPr lang="en-US" sz="2400" b="1" dirty="0">
                <a:ea typeface="Times New Roman" panose="02020603050405020304" pitchFamily="18" charset="0"/>
              </a:rPr>
              <a:t/>
            </a:r>
            <a:br>
              <a:rPr lang="en-US" sz="2400" b="1" dirty="0">
                <a:ea typeface="Times New Roman" panose="02020603050405020304" pitchFamily="18" charset="0"/>
              </a:rPr>
            </a:br>
            <a:r>
              <a:rPr lang="en-US" sz="2400" b="1" dirty="0"/>
              <a:t/>
            </a:r>
            <a:br>
              <a:rPr lang="en-US" sz="2400" b="1" dirty="0"/>
            </a:br>
            <a:endParaRPr lang="en-US" sz="2400" dirty="0"/>
          </a:p>
        </p:txBody>
      </p:sp>
      <p:sp>
        <p:nvSpPr>
          <p:cNvPr id="11" name="Subtitle 8">
            <a:extLst>
              <a:ext uri="{FF2B5EF4-FFF2-40B4-BE49-F238E27FC236}">
                <a16:creationId xmlns:a16="http://schemas.microsoft.com/office/drawing/2014/main" id="{1BC8B65F-2EFE-3EA0-5F79-7F88D7BC8C9A}"/>
              </a:ext>
            </a:extLst>
          </p:cNvPr>
          <p:cNvSpPr txBox="1">
            <a:spLocks/>
          </p:cNvSpPr>
          <p:nvPr/>
        </p:nvSpPr>
        <p:spPr>
          <a:xfrm>
            <a:off x="3025833" y="3195161"/>
            <a:ext cx="5763075" cy="1120747"/>
          </a:xfrm>
          <a:prstGeom prst="rect">
            <a:avLst/>
          </a:prstGeom>
        </p:spPr>
        <p:style>
          <a:lnRef idx="2">
            <a:schemeClr val="accent6"/>
          </a:lnRef>
          <a:fillRef idx="1">
            <a:schemeClr val="lt1"/>
          </a:fillRef>
          <a:effectRef idx="0">
            <a:schemeClr val="accent6"/>
          </a:effectRef>
          <a:fontRef idx="minor">
            <a:schemeClr val="dk1"/>
          </a:fontRef>
        </p:style>
        <p:txBody>
          <a:bodyPr vert="horz" lIns="0" tIns="0" rIns="0" bIns="0" rtlCol="0" anchor="ctr">
            <a:noAutofit/>
          </a:bodyPr>
          <a:lstStyle>
            <a:defPPr>
              <a:defRPr lang="en-US"/>
            </a:defPPr>
            <a:lvl1pPr marL="0" indent="0" algn="l" defTabSz="914400" rtl="0" eaLnBrk="1" latinLnBrk="0" hangingPunct="1">
              <a:lnSpc>
                <a:spcPct val="100000"/>
              </a:lnSpc>
              <a:spcBef>
                <a:spcPts val="360"/>
              </a:spcBef>
              <a:buFont typeface="Arial" panose="020B0604020202020204" pitchFamily="34" charset="0"/>
              <a:buNone/>
              <a:defRPr sz="1800" kern="1200">
                <a:solidFill>
                  <a:schemeClr val="dk1"/>
                </a:solidFill>
                <a:latin typeface="+mn-lt"/>
                <a:ea typeface="+mn-ea"/>
                <a:cs typeface="+mn-cs"/>
              </a:defRPr>
            </a:lvl1pPr>
            <a:lvl2pPr marL="457200" indent="0" algn="l" defTabSz="914400" rtl="0" eaLnBrk="1" latinLnBrk="0" hangingPunct="1">
              <a:lnSpc>
                <a:spcPct val="100000"/>
              </a:lnSpc>
              <a:spcBef>
                <a:spcPts val="360"/>
              </a:spcBef>
              <a:buFont typeface="Arial" panose="020B0604020202020204" pitchFamily="34" charset="0"/>
              <a:buNone/>
              <a:defRPr sz="1800" kern="1200">
                <a:solidFill>
                  <a:schemeClr val="dk1"/>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kern="1200">
                <a:solidFill>
                  <a:schemeClr val="dk1"/>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800" kern="1200">
                <a:solidFill>
                  <a:schemeClr val="dk1"/>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800" kern="1200">
                <a:solidFill>
                  <a:schemeClr val="dk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9pPr>
          </a:lstStyle>
          <a:p>
            <a:pPr algn="ctr"/>
            <a:endParaRPr lang="en-US" sz="1400" b="1" dirty="0">
              <a:latin typeface="+mj-lt"/>
            </a:endParaRPr>
          </a:p>
          <a:p>
            <a:pPr algn="ctr"/>
            <a:r>
              <a:rPr lang="en-IN" b="1" dirty="0"/>
              <a:t>A Descriptive Study to assess the Turnaround Time of Radiology Department and improvement of quality of service in Max Healthcare, </a:t>
            </a:r>
            <a:r>
              <a:rPr lang="en-IN" b="1" dirty="0" err="1"/>
              <a:t>Saket</a:t>
            </a:r>
            <a:r>
              <a:rPr lang="en-IN" b="1" dirty="0"/>
              <a:t> from 1’March to 30’April</a:t>
            </a:r>
            <a:r>
              <a:rPr lang="en-IN" dirty="0"/>
              <a:t>.</a:t>
            </a:r>
            <a:r>
              <a:rPr lang="en-IN" b="1" dirty="0">
                <a:solidFill>
                  <a:srgbClr val="202C8F"/>
                </a:solidFill>
                <a:effectLst/>
                <a:latin typeface="+mj-lt"/>
                <a:ea typeface="Calibri" panose="020F0502020204030204" pitchFamily="34" charset="0"/>
                <a:cs typeface="Times New Roman" panose="02020603050405020304" pitchFamily="18" charset="0"/>
              </a:rPr>
              <a:t> </a:t>
            </a:r>
            <a:endParaRPr lang="en-IN" dirty="0">
              <a:solidFill>
                <a:srgbClr val="202C8F"/>
              </a:solidFill>
              <a:effectLst/>
              <a:latin typeface="+mj-lt"/>
              <a:ea typeface="Calibri" panose="020F0502020204030204" pitchFamily="34" charset="0"/>
              <a:cs typeface="Times New Roman" panose="02020603050405020304" pitchFamily="18" charset="0"/>
            </a:endParaRPr>
          </a:p>
          <a:p>
            <a:pPr algn="ctr"/>
            <a:endParaRPr lang="en-IN" sz="1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Presentation title</a:t>
            </a:r>
            <a:endParaRPr lang="en-US" dirty="0"/>
          </a:p>
        </p:txBody>
      </p:sp>
      <p:sp>
        <p:nvSpPr>
          <p:cNvPr id="3" name="Slide Number Placeholder 2"/>
          <p:cNvSpPr>
            <a:spLocks noGrp="1"/>
          </p:cNvSpPr>
          <p:nvPr>
            <p:ph type="sldNum" sz="quarter" idx="12"/>
          </p:nvPr>
        </p:nvSpPr>
        <p:spPr/>
        <p:txBody>
          <a:bodyPr/>
          <a:lstStyle/>
          <a:p>
            <a:fld id="{48F63A3B-78C7-47BE-AE5E-E10140E04643}" type="slidenum">
              <a:rPr lang="en-US" smtClean="0"/>
              <a:t>10</a:t>
            </a:fld>
            <a:endParaRPr lang="en-US" dirty="0"/>
          </a:p>
        </p:txBody>
      </p:sp>
      <p:sp>
        <p:nvSpPr>
          <p:cNvPr id="4" name="Rectangle 3"/>
          <p:cNvSpPr/>
          <p:nvPr/>
        </p:nvSpPr>
        <p:spPr>
          <a:xfrm>
            <a:off x="0" y="1543732"/>
            <a:ext cx="9958647" cy="4690515"/>
          </a:xfrm>
          <a:prstGeom prst="rect">
            <a:avLst/>
          </a:prstGeom>
        </p:spPr>
        <p:txBody>
          <a:bodyPr wrap="square">
            <a:spAutoFit/>
          </a:bodyPr>
          <a:lstStyle/>
          <a:p>
            <a:pPr marL="182880" indent="-182880" defTabSz="914400">
              <a:lnSpc>
                <a:spcPct val="90000"/>
              </a:lnSpc>
              <a:spcBef>
                <a:spcPts val="1200"/>
              </a:spcBef>
              <a:buClr>
                <a:schemeClr val="accent1">
                  <a:lumMod val="75000"/>
                </a:schemeClr>
              </a:buClr>
              <a:buSzPct val="85000"/>
              <a:buFont typeface="Wingdings" pitchFamily="2" charset="2"/>
              <a:buChar char="§"/>
            </a:pPr>
            <a:r>
              <a:rPr lang="en-US" sz="3200" b="1" dirty="0">
                <a:solidFill>
                  <a:schemeClr val="dk1"/>
                </a:solidFill>
              </a:rPr>
              <a:t>In case of MRI, the following codes are to be written on the relevant box: </a:t>
            </a:r>
            <a:endParaRPr lang="en-IN" sz="3200" b="1" dirty="0">
              <a:solidFill>
                <a:schemeClr val="dk1"/>
              </a:solidFill>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T – on time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C – Study canceled</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 – Delayed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D1 – Patient did not arrive on time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D2 – IPD/Emergency/stroke patient in between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D3 – KFT not available for contrast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D4 – Machine malfunction </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D5 – Patient </a:t>
            </a:r>
            <a:r>
              <a:rPr lang="en-US" sz="1600" dirty="0" err="1">
                <a:solidFill>
                  <a:schemeClr val="dk1"/>
                </a:solidFill>
                <a:latin typeface="Times New Roman" panose="02020603050405020304" pitchFamily="18" charset="0"/>
                <a:cs typeface="Times New Roman" panose="02020603050405020304" pitchFamily="18" charset="0"/>
              </a:rPr>
              <a:t>unco</a:t>
            </a:r>
            <a:r>
              <a:rPr lang="en-US" sz="1600" dirty="0">
                <a:solidFill>
                  <a:schemeClr val="dk1"/>
                </a:solidFill>
                <a:latin typeface="Times New Roman" panose="02020603050405020304" pitchFamily="18" charset="0"/>
                <a:cs typeface="Times New Roman" panose="02020603050405020304" pitchFamily="18" charset="0"/>
              </a:rPr>
              <a:t>-operative claustrophobic or moving and  sequence to be repeated</a:t>
            </a:r>
            <a:endParaRPr lang="en-IN" sz="1600" dirty="0">
              <a:solidFill>
                <a:schemeClr val="dk1"/>
              </a:solidFill>
              <a:latin typeface="Times New Roman" panose="02020603050405020304" pitchFamily="18" charset="0"/>
              <a:cs typeface="Times New Roman" panose="02020603050405020304" pitchFamily="18" charset="0"/>
            </a:endParaRPr>
          </a:p>
          <a:p>
            <a:pPr marL="182880" indent="-182880" defTabSz="914400">
              <a:lnSpc>
                <a:spcPct val="90000"/>
              </a:lnSpc>
              <a:spcBef>
                <a:spcPts val="1200"/>
              </a:spcBef>
              <a:buClr>
                <a:schemeClr val="accent1">
                  <a:lumMod val="75000"/>
                </a:schemeClr>
              </a:buClr>
              <a:buSzPct val="85000"/>
              <a:buFont typeface="Wingdings" pitchFamily="2" charset="2"/>
              <a:buChar char="§"/>
            </a:pPr>
            <a:r>
              <a:rPr lang="en-US" sz="1600" dirty="0">
                <a:solidFill>
                  <a:schemeClr val="dk1"/>
                </a:solidFill>
                <a:latin typeface="Times New Roman" panose="02020603050405020304" pitchFamily="18" charset="0"/>
                <a:cs typeface="Times New Roman" panose="02020603050405020304" pitchFamily="18" charset="0"/>
              </a:rPr>
              <a:t>D6 – Study extended due to the pathology observed.  </a:t>
            </a:r>
            <a:endParaRPr lang="en-IN" sz="1600" dirty="0">
              <a:solidFill>
                <a:schemeClr val="dk1"/>
              </a:solidFill>
              <a:latin typeface="Times New Roman" panose="02020603050405020304" pitchFamily="18" charset="0"/>
              <a:cs typeface="Times New Roman" panose="02020603050405020304" pitchFamily="18" charset="0"/>
            </a:endParaRPr>
          </a:p>
          <a:p>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64"/>
            <a:ext cx="2385753" cy="911636"/>
          </a:xfrm>
          <a:prstGeom prst="rect">
            <a:avLst/>
          </a:prstGeom>
        </p:spPr>
      </p:pic>
      <p:pic>
        <p:nvPicPr>
          <p:cNvPr id="6" name="Picture 5" descr="Text, logo&#10;&#10;Description automatically generated">
            <a:extLst>
              <a:ext uri="{FF2B5EF4-FFF2-40B4-BE49-F238E27FC236}">
                <a16:creationId xmlns:a16="http://schemas.microsoft.com/office/drawing/2014/main" id="{6E7E6061-A481-357B-3522-04A180E9F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4" y="6354"/>
            <a:ext cx="2092036" cy="971546"/>
          </a:xfrm>
          <a:prstGeom prst="rect">
            <a:avLst/>
          </a:prstGeom>
        </p:spPr>
      </p:pic>
      <p:sp>
        <p:nvSpPr>
          <p:cNvPr id="7" name="Title 1"/>
          <p:cNvSpPr txBox="1">
            <a:spLocks/>
          </p:cNvSpPr>
          <p:nvPr/>
        </p:nvSpPr>
        <p:spPr>
          <a:xfrm>
            <a:off x="2385752" y="209550"/>
            <a:ext cx="7714211" cy="7683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dirty="0">
                <a:latin typeface="Times New Roman" panose="02020603050405020304" pitchFamily="18" charset="0"/>
                <a:cs typeface="Times New Roman" panose="02020603050405020304" pitchFamily="18" charset="0"/>
              </a:rPr>
              <a:t>Common Delayed Reasons in Different Modalities contd.</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549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03ED2A8-2576-471F-2FD3-928FE3A0017B}"/>
              </a:ext>
            </a:extLst>
          </p:cNvPr>
          <p:cNvSpPr>
            <a:spLocks noGrp="1"/>
          </p:cNvSpPr>
          <p:nvPr>
            <p:ph type="ftr" sz="quarter" idx="11"/>
          </p:nvPr>
        </p:nvSpPr>
        <p:spPr>
          <a:xfrm>
            <a:off x="2411894" y="503237"/>
            <a:ext cx="7368208" cy="365125"/>
          </a:xfrm>
        </p:spPr>
        <p:txBody>
          <a:bodyPr/>
          <a:lstStyle/>
          <a:p>
            <a:pPr>
              <a:lnSpc>
                <a:spcPct val="90000"/>
              </a:lnSpc>
              <a:spcBef>
                <a:spcPct val="0"/>
              </a:spcBef>
            </a:pPr>
            <a:r>
              <a:rPr lang="en-US" sz="4800" b="1" dirty="0">
                <a:solidFill>
                  <a:schemeClr val="tx1"/>
                </a:solidFill>
                <a:latin typeface="Times New Roman" panose="02020603050405020304" pitchFamily="18" charset="0"/>
                <a:ea typeface="+mj-ea"/>
                <a:cs typeface="Times New Roman" panose="02020603050405020304" pitchFamily="18" charset="0"/>
              </a:rPr>
              <a:t>REPORTING TAT </a:t>
            </a:r>
          </a:p>
        </p:txBody>
      </p:sp>
      <p:sp>
        <p:nvSpPr>
          <p:cNvPr id="3" name="Slide Number Placeholder 2">
            <a:extLst>
              <a:ext uri="{FF2B5EF4-FFF2-40B4-BE49-F238E27FC236}">
                <a16:creationId xmlns:a16="http://schemas.microsoft.com/office/drawing/2014/main" id="{61E6EE5E-796D-C61C-7B93-D43F97D8434E}"/>
              </a:ext>
            </a:extLst>
          </p:cNvPr>
          <p:cNvSpPr>
            <a:spLocks noGrp="1"/>
          </p:cNvSpPr>
          <p:nvPr>
            <p:ph type="sldNum" sz="quarter" idx="12"/>
          </p:nvPr>
        </p:nvSpPr>
        <p:spPr/>
        <p:txBody>
          <a:bodyPr/>
          <a:lstStyle/>
          <a:p>
            <a:fld id="{48F63A3B-78C7-47BE-AE5E-E10140E04643}" type="slidenum">
              <a:rPr lang="en-US" smtClean="0"/>
              <a:t>11</a:t>
            </a:fld>
            <a:endParaRPr lang="en-US" dirty="0"/>
          </a:p>
        </p:txBody>
      </p:sp>
      <p:graphicFrame>
        <p:nvGraphicFramePr>
          <p:cNvPr id="4" name="Chart 3">
            <a:extLst>
              <a:ext uri="{FF2B5EF4-FFF2-40B4-BE49-F238E27FC236}">
                <a16:creationId xmlns:a16="http://schemas.microsoft.com/office/drawing/2014/main" id="{1247EEEF-BDB6-639D-87F8-B8BA7D8CC3BB}"/>
              </a:ext>
            </a:extLst>
          </p:cNvPr>
          <p:cNvGraphicFramePr>
            <a:graphicFrameLocks/>
          </p:cNvGraphicFramePr>
          <p:nvPr>
            <p:extLst>
              <p:ext uri="{D42A27DB-BD31-4B8C-83A1-F6EECF244321}">
                <p14:modId xmlns:p14="http://schemas.microsoft.com/office/powerpoint/2010/main" val="1680586659"/>
              </p:ext>
            </p:extLst>
          </p:nvPr>
        </p:nvGraphicFramePr>
        <p:xfrm>
          <a:off x="0" y="868362"/>
          <a:ext cx="6096000" cy="24579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EAB8F7DC-CE8D-E725-5AC2-00391F25CC38}"/>
              </a:ext>
            </a:extLst>
          </p:cNvPr>
          <p:cNvGraphicFramePr>
            <a:graphicFrameLocks/>
          </p:cNvGraphicFramePr>
          <p:nvPr>
            <p:extLst>
              <p:ext uri="{D42A27DB-BD31-4B8C-83A1-F6EECF244321}">
                <p14:modId xmlns:p14="http://schemas.microsoft.com/office/powerpoint/2010/main" val="2147335826"/>
              </p:ext>
            </p:extLst>
          </p:nvPr>
        </p:nvGraphicFramePr>
        <p:xfrm>
          <a:off x="6095999" y="868362"/>
          <a:ext cx="6095999" cy="25606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C7110FFB-4B5B-9A1C-C1DE-DE522B789269}"/>
              </a:ext>
            </a:extLst>
          </p:cNvPr>
          <p:cNvGraphicFramePr>
            <a:graphicFrameLocks/>
          </p:cNvGraphicFramePr>
          <p:nvPr>
            <p:extLst>
              <p:ext uri="{D42A27DB-BD31-4B8C-83A1-F6EECF244321}">
                <p14:modId xmlns:p14="http://schemas.microsoft.com/office/powerpoint/2010/main" val="2009912507"/>
              </p:ext>
            </p:extLst>
          </p:nvPr>
        </p:nvGraphicFramePr>
        <p:xfrm>
          <a:off x="0" y="3691420"/>
          <a:ext cx="6096000" cy="2664929"/>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a:extLst>
              <a:ext uri="{FF2B5EF4-FFF2-40B4-BE49-F238E27FC236}">
                <a16:creationId xmlns:a16="http://schemas.microsoft.com/office/drawing/2014/main" id="{011F3D61-3F9C-6E5F-8E66-4C08E88DCDDB}"/>
              </a:ext>
            </a:extLst>
          </p:cNvPr>
          <p:cNvSpPr/>
          <p:nvPr/>
        </p:nvSpPr>
        <p:spPr>
          <a:xfrm>
            <a:off x="6096000" y="3863340"/>
            <a:ext cx="6095998" cy="249301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TAT LEGEND - Between Exam Completion and Report Approval</a:t>
            </a:r>
          </a:p>
          <a:p>
            <a:pPr algn="ctr"/>
            <a:r>
              <a:rPr lang="en-US" sz="2000" dirty="0">
                <a:solidFill>
                  <a:schemeClr val="tx1"/>
                </a:solidFill>
                <a:latin typeface="Times New Roman" panose="02020603050405020304" pitchFamily="18" charset="0"/>
                <a:cs typeface="Times New Roman" panose="02020603050405020304" pitchFamily="18" charset="0"/>
              </a:rPr>
              <a:t>IP: Mon-Sun (8.00 to 18.30 With 240 mins Approval TAT)</a:t>
            </a:r>
          </a:p>
          <a:p>
            <a:pPr algn="ctr"/>
            <a:r>
              <a:rPr lang="en-US" sz="2000" dirty="0">
                <a:solidFill>
                  <a:schemeClr val="tx1"/>
                </a:solidFill>
                <a:latin typeface="Times New Roman" panose="02020603050405020304" pitchFamily="18" charset="0"/>
                <a:cs typeface="Times New Roman" panose="02020603050405020304" pitchFamily="18" charset="0"/>
              </a:rPr>
              <a:t>OP: Mon-Sat (8.00 to 18.30 With 240 mins Approval TAT) </a:t>
            </a:r>
          </a:p>
          <a:p>
            <a:pPr algn="ctr"/>
            <a:r>
              <a:rPr lang="en-US" sz="2000" dirty="0">
                <a:solidFill>
                  <a:schemeClr val="tx1"/>
                </a:solidFill>
                <a:latin typeface="Times New Roman" panose="02020603050405020304" pitchFamily="18" charset="0"/>
                <a:cs typeface="Times New Roman" panose="02020603050405020304" pitchFamily="18" charset="0"/>
              </a:rPr>
              <a:t>EMER: 24X7 (With 60 mins Approval TAT) </a:t>
            </a:r>
          </a:p>
        </p:txBody>
      </p:sp>
    </p:spTree>
    <p:extLst>
      <p:ext uri="{BB962C8B-B14F-4D97-AF65-F5344CB8AC3E}">
        <p14:creationId xmlns:p14="http://schemas.microsoft.com/office/powerpoint/2010/main" val="1557992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dirty="0">
                <a:latin typeface="Times New Roman" panose="02020603050405020304" pitchFamily="18" charset="0"/>
                <a:cs typeface="Times New Roman" panose="02020603050405020304" pitchFamily="18" charset="0"/>
              </a:rPr>
              <a:t>WAITING TAT – RADIOLOGY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IN" sz="2400" b="1" dirty="0"/>
              <a:t>T2- T1 (Scanning time – Acknowledging time)</a:t>
            </a:r>
            <a:r>
              <a:rPr lang="en-IN" sz="2400" dirty="0"/>
              <a:t> </a:t>
            </a:r>
            <a:r>
              <a:rPr lang="en-IN" sz="2400" b="1" dirty="0"/>
              <a:t>For T2-T1 we are calculating the number of patients where scanning is completed within a defined TAT </a:t>
            </a:r>
          </a:p>
          <a:p>
            <a:pPr marL="0" indent="0">
              <a:buNone/>
            </a:pPr>
            <a:r>
              <a:rPr lang="en-US" altLang="en-US" b="1" dirty="0">
                <a:latin typeface="RotisSansSerif"/>
                <a:ea typeface="Calibri" panose="020F0502020204030204" pitchFamily="34" charset="0"/>
                <a:cs typeface="Times New Roman" panose="02020603050405020304" pitchFamily="18" charset="0"/>
              </a:rPr>
              <a:t>Waiting TAT for OPD (Time from registration to time of scan starting)</a:t>
            </a:r>
            <a:endParaRPr lang="en-US" altLang="en-US" dirty="0">
              <a:latin typeface="Arial" panose="020B0604020202020204" pitchFamily="34" charset="0"/>
            </a:endParaRPr>
          </a:p>
          <a:p>
            <a:endParaRPr lang="en-US" sz="2400" dirty="0"/>
          </a:p>
        </p:txBody>
      </p:sp>
      <p:sp>
        <p:nvSpPr>
          <p:cNvPr id="4" name="Slide Number Placeholder 3"/>
          <p:cNvSpPr>
            <a:spLocks noGrp="1"/>
          </p:cNvSpPr>
          <p:nvPr>
            <p:ph type="sldNum" sz="quarter" idx="12"/>
          </p:nvPr>
        </p:nvSpPr>
        <p:spPr/>
        <p:txBody>
          <a:bodyPr/>
          <a:lstStyle/>
          <a:p>
            <a:fld id="{22625DD9-E95C-4E36-A780-EB4B59B201F4}"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89788249"/>
              </p:ext>
            </p:extLst>
          </p:nvPr>
        </p:nvGraphicFramePr>
        <p:xfrm>
          <a:off x="838200" y="3429000"/>
          <a:ext cx="10515600" cy="2514600"/>
        </p:xfrm>
        <a:graphic>
          <a:graphicData uri="http://schemas.openxmlformats.org/drawingml/2006/table">
            <a:tbl>
              <a:tblPr firstRow="1" firstCol="1" bandRow="1">
                <a:tableStyleId>{5C22544A-7EE6-4342-B048-85BDC9FD1C3A}</a:tableStyleId>
              </a:tblPr>
              <a:tblGrid>
                <a:gridCol w="5257236">
                  <a:extLst>
                    <a:ext uri="{9D8B030D-6E8A-4147-A177-3AD203B41FA5}">
                      <a16:colId xmlns:a16="http://schemas.microsoft.com/office/drawing/2014/main" val="3151669737"/>
                    </a:ext>
                  </a:extLst>
                </a:gridCol>
                <a:gridCol w="5258364">
                  <a:extLst>
                    <a:ext uri="{9D8B030D-6E8A-4147-A177-3AD203B41FA5}">
                      <a16:colId xmlns:a16="http://schemas.microsoft.com/office/drawing/2014/main" val="1886065986"/>
                    </a:ext>
                  </a:extLst>
                </a:gridCol>
              </a:tblGrid>
              <a:tr h="502920">
                <a:tc>
                  <a:txBody>
                    <a:bodyPr/>
                    <a:lstStyle/>
                    <a:p>
                      <a:pPr algn="ctr">
                        <a:lnSpc>
                          <a:spcPct val="150000"/>
                        </a:lnSpc>
                        <a:spcAft>
                          <a:spcPts val="0"/>
                        </a:spcAft>
                      </a:pPr>
                      <a:r>
                        <a:rPr lang="en-US" sz="1800" b="1" dirty="0">
                          <a:effectLst/>
                        </a:rPr>
                        <a:t>Modalities</a:t>
                      </a:r>
                      <a:endParaRPr lang="en-IN" sz="1800" b="1"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gn="ctr">
                        <a:lnSpc>
                          <a:spcPct val="150000"/>
                        </a:lnSpc>
                        <a:spcAft>
                          <a:spcPts val="0"/>
                        </a:spcAft>
                      </a:pPr>
                      <a:r>
                        <a:rPr lang="en-US" sz="1800" dirty="0">
                          <a:effectLst/>
                        </a:rPr>
                        <a:t>Desired TAT</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2701524854"/>
                  </a:ext>
                </a:extLst>
              </a:tr>
              <a:tr h="502920">
                <a:tc>
                  <a:txBody>
                    <a:bodyPr/>
                    <a:lstStyle/>
                    <a:p>
                      <a:pPr algn="just">
                        <a:lnSpc>
                          <a:spcPct val="150000"/>
                        </a:lnSpc>
                        <a:spcAft>
                          <a:spcPts val="0"/>
                        </a:spcAft>
                      </a:pPr>
                      <a:r>
                        <a:rPr lang="en-US" sz="1800" dirty="0">
                          <a:effectLst/>
                        </a:rPr>
                        <a:t>USG</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gn="just">
                        <a:lnSpc>
                          <a:spcPct val="150000"/>
                        </a:lnSpc>
                        <a:spcAft>
                          <a:spcPts val="0"/>
                        </a:spcAft>
                      </a:pPr>
                      <a:r>
                        <a:rPr lang="en-US" sz="1800" dirty="0">
                          <a:effectLst/>
                        </a:rPr>
                        <a:t>120 Min</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894257198"/>
                  </a:ext>
                </a:extLst>
              </a:tr>
              <a:tr h="502920">
                <a:tc>
                  <a:txBody>
                    <a:bodyPr/>
                    <a:lstStyle/>
                    <a:p>
                      <a:pPr algn="just">
                        <a:lnSpc>
                          <a:spcPct val="150000"/>
                        </a:lnSpc>
                        <a:spcAft>
                          <a:spcPts val="0"/>
                        </a:spcAft>
                      </a:pPr>
                      <a:r>
                        <a:rPr lang="en-US" sz="1800" dirty="0">
                          <a:effectLst/>
                        </a:rPr>
                        <a:t>X-Ray</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gn="just">
                        <a:lnSpc>
                          <a:spcPct val="150000"/>
                        </a:lnSpc>
                        <a:spcAft>
                          <a:spcPts val="0"/>
                        </a:spcAft>
                      </a:pPr>
                      <a:r>
                        <a:rPr lang="en-US" sz="1800" dirty="0">
                          <a:effectLst/>
                        </a:rPr>
                        <a:t>60 Min</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3754071290"/>
                  </a:ext>
                </a:extLst>
              </a:tr>
              <a:tr h="502920">
                <a:tc>
                  <a:txBody>
                    <a:bodyPr/>
                    <a:lstStyle/>
                    <a:p>
                      <a:pPr algn="just">
                        <a:lnSpc>
                          <a:spcPct val="150000"/>
                        </a:lnSpc>
                        <a:spcAft>
                          <a:spcPts val="0"/>
                        </a:spcAft>
                      </a:pPr>
                      <a:r>
                        <a:rPr lang="en-US" sz="1800" dirty="0">
                          <a:effectLst/>
                        </a:rPr>
                        <a:t>CT</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gn="just">
                        <a:lnSpc>
                          <a:spcPct val="150000"/>
                        </a:lnSpc>
                        <a:spcAft>
                          <a:spcPts val="0"/>
                        </a:spcAft>
                      </a:pPr>
                      <a:r>
                        <a:rPr lang="en-US" sz="1800" dirty="0">
                          <a:effectLst/>
                        </a:rPr>
                        <a:t>90 min  (except abdominal CT)</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2131106641"/>
                  </a:ext>
                </a:extLst>
              </a:tr>
              <a:tr h="502920">
                <a:tc>
                  <a:txBody>
                    <a:bodyPr/>
                    <a:lstStyle/>
                    <a:p>
                      <a:pPr algn="just">
                        <a:lnSpc>
                          <a:spcPct val="150000"/>
                        </a:lnSpc>
                        <a:spcAft>
                          <a:spcPts val="0"/>
                        </a:spcAft>
                      </a:pPr>
                      <a:r>
                        <a:rPr lang="en-US" sz="1800" dirty="0">
                          <a:effectLst/>
                        </a:rPr>
                        <a:t>MR</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gn="just">
                        <a:lnSpc>
                          <a:spcPct val="150000"/>
                        </a:lnSpc>
                        <a:spcAft>
                          <a:spcPts val="0"/>
                        </a:spcAft>
                      </a:pPr>
                      <a:r>
                        <a:rPr lang="en-US" sz="1800" dirty="0">
                          <a:effectLst/>
                        </a:rPr>
                        <a:t>90 min</a:t>
                      </a:r>
                      <a:endParaRPr lang="en-IN" sz="1800" dirty="0">
                        <a:effectLst/>
                        <a:latin typeface="RotisSansSerif"/>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4154591276"/>
                  </a:ext>
                </a:extLst>
              </a:tr>
            </a:tbl>
          </a:graphicData>
        </a:graphic>
      </p:graphicFrame>
    </p:spTree>
    <p:extLst>
      <p:ext uri="{BB962C8B-B14F-4D97-AF65-F5344CB8AC3E}">
        <p14:creationId xmlns:p14="http://schemas.microsoft.com/office/powerpoint/2010/main" val="135650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166EDC4-83A4-12C0-40AB-556840DD71CA}"/>
              </a:ext>
            </a:extLst>
          </p:cNvPr>
          <p:cNvSpPr>
            <a:spLocks noGrp="1"/>
          </p:cNvSpPr>
          <p:nvPr>
            <p:ph type="sldNum" sz="quarter" idx="12"/>
          </p:nvPr>
        </p:nvSpPr>
        <p:spPr/>
        <p:txBody>
          <a:bodyPr/>
          <a:lstStyle/>
          <a:p>
            <a:fld id="{48F63A3B-78C7-47BE-AE5E-E10140E04643}" type="slidenum">
              <a:rPr lang="en-US" smtClean="0"/>
              <a:t>13</a:t>
            </a:fld>
            <a:endParaRPr lang="en-US" dirty="0"/>
          </a:p>
        </p:txBody>
      </p:sp>
      <p:sp>
        <p:nvSpPr>
          <p:cNvPr id="4" name="Footer Placeholder 1">
            <a:extLst>
              <a:ext uri="{FF2B5EF4-FFF2-40B4-BE49-F238E27FC236}">
                <a16:creationId xmlns:a16="http://schemas.microsoft.com/office/drawing/2014/main" id="{3F8EEE34-E489-79DD-87CC-FB12BEA5FE6F}"/>
              </a:ext>
            </a:extLst>
          </p:cNvPr>
          <p:cNvSpPr txBox="1">
            <a:spLocks/>
          </p:cNvSpPr>
          <p:nvPr/>
        </p:nvSpPr>
        <p:spPr>
          <a:xfrm>
            <a:off x="3505202" y="503237"/>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b="1" dirty="0">
                <a:solidFill>
                  <a:schemeClr val="tx1"/>
                </a:solidFill>
                <a:latin typeface="Times New Roman" panose="02020603050405020304" pitchFamily="18" charset="0"/>
                <a:cs typeface="Times New Roman" panose="02020603050405020304" pitchFamily="18" charset="0"/>
              </a:rPr>
              <a:t>WAITING TAT </a:t>
            </a:r>
          </a:p>
        </p:txBody>
      </p:sp>
      <p:graphicFrame>
        <p:nvGraphicFramePr>
          <p:cNvPr id="6" name="Chart 5">
            <a:extLst>
              <a:ext uri="{FF2B5EF4-FFF2-40B4-BE49-F238E27FC236}">
                <a16:creationId xmlns:a16="http://schemas.microsoft.com/office/drawing/2014/main" id="{C87D1A3A-8FA2-8911-D056-636C46F6CB79}"/>
              </a:ext>
            </a:extLst>
          </p:cNvPr>
          <p:cNvGraphicFramePr>
            <a:graphicFrameLocks/>
          </p:cNvGraphicFramePr>
          <p:nvPr>
            <p:extLst>
              <p:ext uri="{D42A27DB-BD31-4B8C-83A1-F6EECF244321}">
                <p14:modId xmlns:p14="http://schemas.microsoft.com/office/powerpoint/2010/main" val="3032779429"/>
              </p:ext>
            </p:extLst>
          </p:nvPr>
        </p:nvGraphicFramePr>
        <p:xfrm>
          <a:off x="0" y="869156"/>
          <a:ext cx="556260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14CABB96-2454-360C-468A-A768B48F9C54}"/>
              </a:ext>
            </a:extLst>
          </p:cNvPr>
          <p:cNvGraphicFramePr>
            <a:graphicFrameLocks/>
          </p:cNvGraphicFramePr>
          <p:nvPr>
            <p:extLst>
              <p:ext uri="{D42A27DB-BD31-4B8C-83A1-F6EECF244321}">
                <p14:modId xmlns:p14="http://schemas.microsoft.com/office/powerpoint/2010/main" val="3732162966"/>
              </p:ext>
            </p:extLst>
          </p:nvPr>
        </p:nvGraphicFramePr>
        <p:xfrm>
          <a:off x="5562602" y="868362"/>
          <a:ext cx="6629398"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CECF13C-94BB-382D-293C-A86E1E202CA7}"/>
              </a:ext>
            </a:extLst>
          </p:cNvPr>
          <p:cNvGraphicFramePr>
            <a:graphicFrameLocks/>
          </p:cNvGraphicFramePr>
          <p:nvPr>
            <p:extLst>
              <p:ext uri="{D42A27DB-BD31-4B8C-83A1-F6EECF244321}">
                <p14:modId xmlns:p14="http://schemas.microsoft.com/office/powerpoint/2010/main" val="145486710"/>
              </p:ext>
            </p:extLst>
          </p:nvPr>
        </p:nvGraphicFramePr>
        <p:xfrm>
          <a:off x="0" y="3613150"/>
          <a:ext cx="556260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a:extLst>
              <a:ext uri="{FF2B5EF4-FFF2-40B4-BE49-F238E27FC236}">
                <a16:creationId xmlns:a16="http://schemas.microsoft.com/office/drawing/2014/main" id="{FCBD6A1E-7A99-6E06-3838-E57A33852D6F}"/>
              </a:ext>
            </a:extLst>
          </p:cNvPr>
          <p:cNvSpPr/>
          <p:nvPr/>
        </p:nvSpPr>
        <p:spPr>
          <a:xfrm>
            <a:off x="6705597" y="4320540"/>
            <a:ext cx="4969567" cy="203422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Measured between patient arrival and exam start</a:t>
            </a:r>
          </a:p>
        </p:txBody>
      </p:sp>
    </p:spTree>
    <p:extLst>
      <p:ext uri="{BB962C8B-B14F-4D97-AF65-F5344CB8AC3E}">
        <p14:creationId xmlns:p14="http://schemas.microsoft.com/office/powerpoint/2010/main" val="3203512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Presentation title</a:t>
            </a:r>
          </a:p>
        </p:txBody>
      </p:sp>
      <p:sp>
        <p:nvSpPr>
          <p:cNvPr id="3" name="Slide Number Placeholder 2"/>
          <p:cNvSpPr>
            <a:spLocks noGrp="1"/>
          </p:cNvSpPr>
          <p:nvPr>
            <p:ph type="sldNum" sz="quarter" idx="12"/>
          </p:nvPr>
        </p:nvSpPr>
        <p:spPr/>
        <p:txBody>
          <a:bodyPr/>
          <a:lstStyle/>
          <a:p>
            <a:fld id="{48F63A3B-78C7-47BE-AE5E-E10140E04643}" type="slidenum">
              <a:rPr lang="en-US" smtClean="0"/>
              <a:t>14</a:t>
            </a:fld>
            <a:endParaRPr lang="en-US" dirty="0"/>
          </a:p>
        </p:txBody>
      </p:sp>
      <p:sp>
        <p:nvSpPr>
          <p:cNvPr id="4" name="Rectangle 1"/>
          <p:cNvSpPr>
            <a:spLocks noChangeArrowheads="1"/>
          </p:cNvSpPr>
          <p:nvPr/>
        </p:nvSpPr>
        <p:spPr bwMode="auto">
          <a:xfrm>
            <a:off x="3983084" y="320181"/>
            <a:ext cx="42258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800" b="1" dirty="0">
                <a:latin typeface="Times New Roman" panose="02020603050405020304" pitchFamily="18" charset="0"/>
                <a:ea typeface="+mj-ea"/>
                <a:cs typeface="Times New Roman" panose="02020603050405020304" pitchFamily="18" charset="0"/>
              </a:rPr>
              <a:t>DISCUSSION</a:t>
            </a:r>
            <a:r>
              <a:rPr kumimoji="0" lang="en-US" altLang="en-US" sz="4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155469" y="1749693"/>
            <a:ext cx="1019833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per turnaround time for the waiting and reporting the desired TAT for USG is 120  mins, X-rays is 60 min, CT is 90 min and MRI is 90 mins, and per the daily analysis, the average reporting TAT for CT is 146.79, MRI is 185.72, USG -346.08 and for X-rays is 250.32. for all the IPD cases whereas for the OPD patients, the reporting TAT is as described CT 151.6, MRI 163.18, USG 247.68, and X-ray is 229.91 </a:t>
            </a:r>
            <a:endParaRPr kumimoji="0" lang="en-US" altLang="en-US" sz="20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0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waiting  TAT for IPD is as follows for CT is 28.19, MRI 55.06, USG 127.92, and X-rays 99.05 and whereas for the OPD is 128.87 for CT, 25.71 for USG, 29.55 for MRI, and 20.82 for X-rays which is within the desired TAT  of waiting as per  the expectations  </a:t>
            </a:r>
            <a:endParaRPr kumimoji="0" lang="en-US" altLang="en-US" sz="20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562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idx="4294967295"/>
          </p:nvPr>
        </p:nvSpPr>
        <p:spPr>
          <a:xfrm>
            <a:off x="2801080" y="476250"/>
            <a:ext cx="7107302" cy="766763"/>
          </a:xfrm>
        </p:spPr>
        <p:txBody>
          <a:bodyPr>
            <a:normAutofit fontScale="90000"/>
          </a:bodyPr>
          <a:lstStyle/>
          <a:p>
            <a:pPr algn="ctr"/>
            <a:r>
              <a:rPr lang="en-US" sz="5300" b="1" dirty="0">
                <a:latin typeface="Times New Roman" panose="02020603050405020304" pitchFamily="18" charset="0"/>
                <a:cs typeface="Times New Roman" panose="02020603050405020304" pitchFamily="18" charset="0"/>
              </a:rPr>
              <a:t>REFERENCES</a:t>
            </a:r>
            <a:r>
              <a:rPr lang="en-US" dirty="0"/>
              <a:t>.</a:t>
            </a:r>
            <a:br>
              <a:rPr lang="en-US" dirty="0"/>
            </a:br>
            <a:endParaRPr lang="en-US" dirty="0"/>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4294967295"/>
          </p:nvPr>
        </p:nvSpPr>
        <p:spPr>
          <a:xfrm>
            <a:off x="0" y="2876550"/>
            <a:ext cx="3741738" cy="3684588"/>
          </a:xfrm>
        </p:spPr>
        <p:txBody>
          <a:bodyPr/>
          <a:lstStyle/>
          <a:p>
            <a:pPr marL="0" indent="0">
              <a:buNone/>
            </a:pPr>
            <a:endParaRPr lang="en-US" dirty="0"/>
          </a:p>
          <a:p>
            <a:endParaRPr lang="en-US" dirty="0"/>
          </a:p>
        </p:txBody>
      </p:sp>
      <p:sp>
        <p:nvSpPr>
          <p:cNvPr id="14" name="Content Placeholder 13">
            <a:extLst>
              <a:ext uri="{FF2B5EF4-FFF2-40B4-BE49-F238E27FC236}">
                <a16:creationId xmlns:a16="http://schemas.microsoft.com/office/drawing/2014/main" id="{DD1D0BF9-FCAA-67DA-79AB-E6E7E6D2B6A1}"/>
              </a:ext>
            </a:extLst>
          </p:cNvPr>
          <p:cNvSpPr>
            <a:spLocks noGrp="1"/>
          </p:cNvSpPr>
          <p:nvPr>
            <p:ph sz="quarter" idx="4294967295"/>
          </p:nvPr>
        </p:nvSpPr>
        <p:spPr>
          <a:xfrm>
            <a:off x="496888" y="1243013"/>
            <a:ext cx="11695112" cy="4989512"/>
          </a:xfrm>
        </p:spPr>
        <p:txBody>
          <a:bodyPr>
            <a:normAutofit/>
          </a:bodyPr>
          <a:lstStyle/>
          <a:p>
            <a:pPr lvl="0"/>
            <a:r>
              <a:rPr lang="en-IN" sz="2000" dirty="0" err="1">
                <a:latin typeface="Times New Roman" panose="02020603050405020304" pitchFamily="18" charset="0"/>
                <a:cs typeface="Times New Roman" panose="02020603050405020304" pitchFamily="18" charset="0"/>
              </a:rPr>
              <a:t>Breil</a:t>
            </a:r>
            <a:r>
              <a:rPr lang="en-IN" sz="2000" dirty="0">
                <a:latin typeface="Times New Roman" panose="02020603050405020304" pitchFamily="18" charset="0"/>
                <a:cs typeface="Times New Roman" panose="02020603050405020304" pitchFamily="18" charset="0"/>
              </a:rPr>
              <a:t> B, Fritz F, Thiemann V, </a:t>
            </a:r>
            <a:r>
              <a:rPr lang="en-IN" sz="2000" dirty="0" err="1">
                <a:latin typeface="Times New Roman" panose="02020603050405020304" pitchFamily="18" charset="0"/>
                <a:cs typeface="Times New Roman" panose="02020603050405020304" pitchFamily="18" charset="0"/>
              </a:rPr>
              <a:t>Dugas</a:t>
            </a:r>
            <a:r>
              <a:rPr lang="en-IN" sz="2000" dirty="0">
                <a:latin typeface="Times New Roman" panose="02020603050405020304" pitchFamily="18" charset="0"/>
                <a:cs typeface="Times New Roman" panose="02020603050405020304" pitchFamily="18" charset="0"/>
              </a:rPr>
              <a:t> M. Mapping Turnaround Times (TAT) to a Generic Timeline: A Systematic Review of TAT Definitions in Clinical Domains. BMC Medical Informatics and Decision Making [Internet]. 2011 May 24 [cited 2020 Feb 9];11(1). Available from: </a:t>
            </a:r>
            <a:r>
              <a:rPr lang="en-IN" sz="2000" u="sng" dirty="0">
                <a:latin typeface="Times New Roman" panose="02020603050405020304" pitchFamily="18" charset="0"/>
                <a:cs typeface="Times New Roman" panose="02020603050405020304" pitchFamily="18" charset="0"/>
                <a:hlinkClick r:id="rId2"/>
              </a:rPr>
              <a:t>https://www.ncbi.nlm.nih.gov/pmc/articles/PMC3125312/</a:t>
            </a:r>
            <a:endParaRPr lang="en-IN"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Mayer M, </a:t>
            </a:r>
            <a:r>
              <a:rPr lang="en-IN" sz="2000" dirty="0" err="1">
                <a:latin typeface="Times New Roman" panose="02020603050405020304" pitchFamily="18" charset="0"/>
                <a:cs typeface="Times New Roman" panose="02020603050405020304" pitchFamily="18" charset="0"/>
              </a:rPr>
              <a:t>Sebro</a:t>
            </a:r>
            <a:r>
              <a:rPr lang="en-IN" sz="2000" dirty="0">
                <a:latin typeface="Times New Roman" panose="02020603050405020304" pitchFamily="18" charset="0"/>
                <a:cs typeface="Times New Roman" panose="02020603050405020304" pitchFamily="18" charset="0"/>
              </a:rPr>
              <a:t> R. An Important and Often Ignored Turnaround Time in Radiology – Clinician Turnaround Time: Implications for Musculoskeletal Radiology. Journal of the Belgian Society of Radiology. 2019;103(1). Available From:</a:t>
            </a:r>
          </a:p>
          <a:p>
            <a:r>
              <a:rPr lang="en-IN" sz="2000" u="sng" dirty="0">
                <a:latin typeface="Times New Roman" panose="02020603050405020304" pitchFamily="18" charset="0"/>
                <a:cs typeface="Times New Roman" panose="02020603050405020304" pitchFamily="18" charset="0"/>
                <a:hlinkClick r:id="rId3"/>
              </a:rPr>
              <a:t>https://doi.org/10.5334/jbsr.1834</a:t>
            </a:r>
            <a:endParaRPr lang="en-IN" sz="2000" dirty="0">
              <a:latin typeface="Times New Roman" panose="02020603050405020304" pitchFamily="18" charset="0"/>
              <a:cs typeface="Times New Roman" panose="02020603050405020304" pitchFamily="18" charset="0"/>
            </a:endParaRPr>
          </a:p>
          <a:p>
            <a:pPr marL="0" indent="0">
              <a:buNone/>
            </a:pPr>
            <a:r>
              <a:rPr lang="en-IN" sz="2000" b="1" dirty="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a:p>
            <a:r>
              <a:rPr lang="en-IN" sz="2000" b="1" dirty="0">
                <a:latin typeface="Times New Roman" panose="02020603050405020304" pitchFamily="18" charset="0"/>
                <a:cs typeface="Times New Roman" panose="02020603050405020304" pitchFamily="18" charset="0"/>
              </a:rPr>
              <a:t>ANNEXURES </a:t>
            </a:r>
            <a:endParaRPr lang="en-IN" sz="2000" dirty="0">
              <a:latin typeface="Times New Roman" panose="02020603050405020304" pitchFamily="18" charset="0"/>
              <a:cs typeface="Times New Roman" panose="02020603050405020304" pitchFamily="18" charset="0"/>
            </a:endParaRPr>
          </a:p>
          <a:p>
            <a:pPr marL="0" indent="0">
              <a:buNone/>
            </a:pPr>
            <a:r>
              <a:rPr lang="en-IN" sz="2000" b="1" u="sng" dirty="0">
                <a:latin typeface="Times New Roman" panose="02020603050405020304" pitchFamily="18" charset="0"/>
                <a:cs typeface="Times New Roman" panose="02020603050405020304" pitchFamily="18" charset="0"/>
                <a:hlinkClick r:id="rId4" action="ppaction://hlinkfile"/>
              </a:rPr>
              <a:t>Study Tool.xlsx</a:t>
            </a:r>
            <a:endParaRPr lang="en-IN" sz="20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id="{9C8BB96B-5C72-8083-9A07-2DEC45441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8381" y="6354"/>
            <a:ext cx="2283619" cy="1354776"/>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880632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idx="4294967295"/>
          </p:nvPr>
        </p:nvSpPr>
        <p:spPr>
          <a:xfrm>
            <a:off x="0" y="1974850"/>
            <a:ext cx="12192000" cy="1968500"/>
          </a:xfrm>
        </p:spPr>
        <p:txBody>
          <a:bodyPr>
            <a:normAutofit/>
          </a:bodyPr>
          <a:lstStyle/>
          <a:p>
            <a:pPr algn="ctr"/>
            <a:r>
              <a:rPr lang="en-US" sz="6000" b="1" dirty="0"/>
              <a:t>THANK YOU</a:t>
            </a:r>
          </a:p>
        </p:txBody>
      </p:sp>
      <p:pic>
        <p:nvPicPr>
          <p:cNvPr id="5" name="Picture 4" descr="Text, logo&#10;&#10;Description automatically generated">
            <a:extLst>
              <a:ext uri="{FF2B5EF4-FFF2-40B4-BE49-F238E27FC236}">
                <a16:creationId xmlns:a16="http://schemas.microsoft.com/office/drawing/2014/main" id="{4BCE2BA9-192D-0373-759B-5F76BC222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6354"/>
            <a:ext cx="2283619" cy="13547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idx="4294967295"/>
          </p:nvPr>
        </p:nvSpPr>
        <p:spPr>
          <a:xfrm>
            <a:off x="2801079" y="1024732"/>
            <a:ext cx="7107302" cy="766762"/>
          </a:xfrm>
        </p:spPr>
        <p:txBody>
          <a:bodyPr>
            <a:normAutofit/>
          </a:bodyPr>
          <a:lstStyle/>
          <a:p>
            <a:pPr algn="ctr"/>
            <a:r>
              <a:rPr lang="en-US" sz="4900" b="1" dirty="0">
                <a:latin typeface="Times New Roman" panose="02020603050405020304" pitchFamily="18" charset="0"/>
                <a:cs typeface="Times New Roman" panose="02020603050405020304" pitchFamily="18" charset="0"/>
              </a:rPr>
              <a:t>CONTENTS</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4294967295"/>
          </p:nvPr>
        </p:nvSpPr>
        <p:spPr>
          <a:xfrm>
            <a:off x="332509" y="2243773"/>
            <a:ext cx="9575872" cy="3902075"/>
          </a:xfrm>
        </p:spPr>
        <p:txBody>
          <a:bodyPr>
            <a:norm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​Introduction</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Objective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Methodology</a:t>
            </a:r>
          </a:p>
          <a:p>
            <a:pPr marL="342900"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Method of data collection</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Tools and Method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Ethical Considerations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References</a:t>
            </a:r>
          </a:p>
          <a:p>
            <a:pPr marL="342900" indent="-3429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p:txBody>
      </p:sp>
      <p:pic>
        <p:nvPicPr>
          <p:cNvPr id="8" name="Picture 7" descr="Text, logo&#10;&#10;Description automatically generated">
            <a:extLst>
              <a:ext uri="{FF2B5EF4-FFF2-40B4-BE49-F238E27FC236}">
                <a16:creationId xmlns:a16="http://schemas.microsoft.com/office/drawing/2014/main" id="{3DC0B7B7-F610-9D8E-9508-8B77E5CFEA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
        <p:nvSpPr>
          <p:cNvPr id="2" name="Title 1">
            <a:extLst>
              <a:ext uri="{FF2B5EF4-FFF2-40B4-BE49-F238E27FC236}">
                <a16:creationId xmlns:a16="http://schemas.microsoft.com/office/drawing/2014/main" id="{4A940BC6-9DA0-FB4D-8879-DC8B3958C07C}"/>
              </a:ext>
            </a:extLst>
          </p:cNvPr>
          <p:cNvSpPr>
            <a:spLocks noGrp="1"/>
          </p:cNvSpPr>
          <p:nvPr>
            <p:ph type="title" idx="4294967295"/>
          </p:nvPr>
        </p:nvSpPr>
        <p:spPr>
          <a:xfrm>
            <a:off x="2801079" y="912795"/>
            <a:ext cx="7108825" cy="768350"/>
          </a:xfrm>
        </p:spPr>
        <p:txBody>
          <a:bodyPr>
            <a:normAutofit/>
          </a:bodyPr>
          <a:lstStyle/>
          <a:p>
            <a:pPr algn="ctr"/>
            <a:r>
              <a:rPr lang="en-US" sz="49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4294967295"/>
          </p:nvPr>
        </p:nvSpPr>
        <p:spPr>
          <a:xfrm>
            <a:off x="0" y="1976438"/>
            <a:ext cx="12192000" cy="4318000"/>
          </a:xfrm>
        </p:spPr>
        <p:txBody>
          <a:bodyPr>
            <a:normAutofit/>
          </a:bodyPr>
          <a:lstStyle/>
          <a:p>
            <a:r>
              <a:rPr lang="en-IN" sz="2000" dirty="0">
                <a:latin typeface="Times New Roman" panose="02020603050405020304" pitchFamily="18" charset="0"/>
                <a:cs typeface="Times New Roman" panose="02020603050405020304" pitchFamily="18" charset="0"/>
              </a:rPr>
              <a:t>Utilization management of radiological manpower may be more efficient in radiology networks than in smaller units of radiology operating in a number of different hospitals. Furthermore, higher imaging volumes permit the development of subspecialists within one radiology network. Therefore, radiology networks may increase the proportion of subspecialty-focused radiology reporting. Our radiology network consists of eleven radio-logical sites of various sizes across the entire country. In the beginning, radiologists were sent to each of the radiological sites and worked in the hospitals using the radiology information system (RIS) for reporting. They were supported by other radiologists using teleradiology. Between 2017 and 2018, a paradigm shift from decentralized/modality-based to centralized/subspecialized reporting was performed. Thereby most of the radiologists were transferred to the main hospital and subspecialisation groups were formed while a small number of radiologists remained at the other radio-logical sites for modality-specific problems and on-site services such as interaction with patients and staff at the hospitals. All imaging studies were divided into different </a:t>
            </a:r>
            <a:r>
              <a:rPr lang="en-IN" sz="2000" dirty="0" err="1">
                <a:latin typeface="Times New Roman" panose="02020603050405020304" pitchFamily="18" charset="0"/>
                <a:cs typeface="Times New Roman" panose="02020603050405020304" pitchFamily="18" charset="0"/>
              </a:rPr>
              <a:t>subspecializations</a:t>
            </a:r>
            <a:r>
              <a:rPr lang="en-IN" sz="2000" dirty="0">
                <a:latin typeface="Times New Roman" panose="02020603050405020304" pitchFamily="18" charset="0"/>
                <a:cs typeface="Times New Roman" panose="02020603050405020304" pitchFamily="18" charset="0"/>
              </a:rPr>
              <a:t> and mainly reported by the radiologists within the individual group. We hypothesized that changing the reporting system from general to subspecialized radiological reporting associated with the centralization of radiologists reduces the radiology report turnaround time (RTAT).</a:t>
            </a:r>
          </a:p>
          <a:p>
            <a:endParaRPr lang="en-US" sz="1400" dirty="0"/>
          </a:p>
        </p:txBody>
      </p:sp>
      <p:pic>
        <p:nvPicPr>
          <p:cNvPr id="5" name="Picture 4" descr="Text, logo&#10;&#10;Description automatically generated">
            <a:extLst>
              <a:ext uri="{FF2B5EF4-FFF2-40B4-BE49-F238E27FC236}">
                <a16:creationId xmlns:a16="http://schemas.microsoft.com/office/drawing/2014/main" id="{4F8068FE-F782-7C55-8930-37161867B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6" name="Picture 5" descr="Text, logo&#10;&#10;Description automatically generated">
            <a:extLst>
              <a:ext uri="{FF2B5EF4-FFF2-40B4-BE49-F238E27FC236}">
                <a16:creationId xmlns:a16="http://schemas.microsoft.com/office/drawing/2014/main" id="{22CD4DD8-D7E8-45BE-D955-C765DE838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78581"/>
            <a:ext cx="2283619" cy="135477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idx="4294967295"/>
          </p:nvPr>
        </p:nvSpPr>
        <p:spPr>
          <a:xfrm>
            <a:off x="2799556" y="1078232"/>
            <a:ext cx="7108825" cy="766762"/>
          </a:xfrm>
        </p:spPr>
        <p:txBody>
          <a:bodyPr>
            <a:normAutofit fontScale="90000"/>
          </a:bodyPr>
          <a:lstStyle/>
          <a:p>
            <a:pPr algn="ctr"/>
            <a:r>
              <a:rPr lang="en-US" sz="5400" b="1" dirty="0">
                <a:latin typeface="Times New Roman" panose="02020603050405020304" pitchFamily="18" charset="0"/>
                <a:cs typeface="Times New Roman" panose="02020603050405020304" pitchFamily="18" charset="0"/>
              </a:rPr>
              <a:t>OBJECTIVES.</a:t>
            </a:r>
            <a:endParaRPr lang="en-US" sz="5400" b="1" dirty="0">
              <a:solidFill>
                <a:schemeClr val="accent6"/>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4294967295"/>
          </p:nvPr>
        </p:nvSpPr>
        <p:spPr>
          <a:xfrm>
            <a:off x="0" y="2335213"/>
            <a:ext cx="9909175" cy="3902075"/>
          </a:xfrm>
        </p:spPr>
        <p:txBody>
          <a:bodyPr>
            <a:normAutofit/>
          </a:bodyPr>
          <a:lstStyle/>
          <a:p>
            <a:pPr lvl="0"/>
            <a:r>
              <a:rPr lang="en-IN" sz="2400" b="1" dirty="0">
                <a:latin typeface="Times New Roman" panose="02020603050405020304" pitchFamily="18" charset="0"/>
                <a:cs typeface="Times New Roman" panose="02020603050405020304" pitchFamily="18" charset="0"/>
              </a:rPr>
              <a:t>General Objective</a:t>
            </a:r>
            <a:endParaRPr lang="en-IN" sz="2400" dirty="0">
              <a:latin typeface="Times New Roman" panose="02020603050405020304" pitchFamily="18" charset="0"/>
              <a:cs typeface="Times New Roman" panose="02020603050405020304" pitchFamily="18" charset="0"/>
            </a:endParaRPr>
          </a:p>
          <a:p>
            <a:pPr lvl="2"/>
            <a:r>
              <a:rPr lang="en-IN" sz="2400" dirty="0">
                <a:latin typeface="Times New Roman" panose="02020603050405020304" pitchFamily="18" charset="0"/>
                <a:cs typeface="Times New Roman" panose="02020603050405020304" pitchFamily="18" charset="0"/>
              </a:rPr>
              <a:t>To understand the process flow of the Radiology Department of each modality like MRI, CT, X-RAY, and USG</a:t>
            </a:r>
          </a:p>
          <a:p>
            <a:pPr lvl="2"/>
            <a:r>
              <a:rPr lang="en-IN" sz="2400" dirty="0">
                <a:latin typeface="Times New Roman" panose="02020603050405020304" pitchFamily="18" charset="0"/>
                <a:cs typeface="Times New Roman" panose="02020603050405020304" pitchFamily="18" charset="0"/>
              </a:rPr>
              <a:t>To calculate the waiting TAT and Reporting TAT of OPD and IPD patients in the Radiology Department </a:t>
            </a:r>
          </a:p>
          <a:p>
            <a:pPr lvl="2"/>
            <a:r>
              <a:rPr lang="en-IN" sz="2400" dirty="0">
                <a:latin typeface="Times New Roman" panose="02020603050405020304" pitchFamily="18" charset="0"/>
                <a:cs typeface="Times New Roman" panose="02020603050405020304" pitchFamily="18" charset="0"/>
              </a:rPr>
              <a:t>To identify the reasons for a delay in reporting if any </a:t>
            </a:r>
          </a:p>
          <a:p>
            <a:pPr lvl="0"/>
            <a:r>
              <a:rPr lang="en-IN" sz="2400" b="1" dirty="0">
                <a:latin typeface="Times New Roman" panose="02020603050405020304" pitchFamily="18" charset="0"/>
                <a:cs typeface="Times New Roman" panose="02020603050405020304" pitchFamily="18" charset="0"/>
              </a:rPr>
              <a:t>Secondary Objective </a:t>
            </a:r>
            <a:endParaRPr lang="en-IN" sz="2400" dirty="0">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To Study the delay in the process of radiology study</a:t>
            </a:r>
          </a:p>
          <a:p>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8" name="Picture 7" descr="Text, logo&#10;&#10;Description automatically generated">
            <a:extLst>
              <a:ext uri="{FF2B5EF4-FFF2-40B4-BE49-F238E27FC236}">
                <a16:creationId xmlns:a16="http://schemas.microsoft.com/office/drawing/2014/main" id="{3DC0B7B7-F610-9D8E-9508-8B77E5CFEA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266301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2" name="Title 1">
            <a:extLst>
              <a:ext uri="{FF2B5EF4-FFF2-40B4-BE49-F238E27FC236}">
                <a16:creationId xmlns:a16="http://schemas.microsoft.com/office/drawing/2014/main" id="{4A940BC6-9DA0-FB4D-8879-DC8B3958C07C}"/>
              </a:ext>
            </a:extLst>
          </p:cNvPr>
          <p:cNvSpPr>
            <a:spLocks noGrp="1"/>
          </p:cNvSpPr>
          <p:nvPr>
            <p:ph type="title" idx="4294967295"/>
          </p:nvPr>
        </p:nvSpPr>
        <p:spPr>
          <a:xfrm>
            <a:off x="2801145" y="617382"/>
            <a:ext cx="7107237" cy="768350"/>
          </a:xfrm>
        </p:spPr>
        <p:txBody>
          <a:bodyPr>
            <a:normAutofit/>
          </a:bodyPr>
          <a:lstStyle/>
          <a:p>
            <a:pPr algn="ctr"/>
            <a:r>
              <a:rPr lang="en-US" dirty="0">
                <a:latin typeface="Arial Black" panose="020B0604020202020204" pitchFamily="34" charset="0"/>
                <a:cs typeface="Arial Black" panose="020B0604020202020204" pitchFamily="34" charset="0"/>
              </a:rPr>
              <a:t> </a:t>
            </a:r>
            <a:r>
              <a:rPr lang="en-US" sz="4900"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4294967295"/>
          </p:nvPr>
        </p:nvSpPr>
        <p:spPr>
          <a:xfrm>
            <a:off x="0" y="2849154"/>
            <a:ext cx="11933238" cy="3445283"/>
          </a:xfrm>
        </p:spPr>
        <p:txBody>
          <a:bodyPr>
            <a:normAutofit lnSpcReduction="10000"/>
          </a:bodyPr>
          <a:lstStyle/>
          <a:p>
            <a:pPr marL="285750" lvl="0" indent="-28575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Study Approach:</a:t>
            </a:r>
          </a:p>
          <a:p>
            <a:pPr marL="109728" lvl="0" indent="0">
              <a:buNone/>
            </a:pPr>
            <a:r>
              <a:rPr lang="en-IN" sz="2400" dirty="0">
                <a:latin typeface="Times New Roman" panose="02020603050405020304" pitchFamily="18" charset="0"/>
                <a:cs typeface="Times New Roman" panose="02020603050405020304" pitchFamily="18" charset="0"/>
              </a:rPr>
              <a:t>Quantitative research.</a:t>
            </a:r>
          </a:p>
          <a:p>
            <a:pPr marL="0" indent="0">
              <a:buNone/>
            </a:pPr>
            <a:r>
              <a:rPr lang="en-IN" sz="24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Study Design: </a:t>
            </a:r>
          </a:p>
          <a:p>
            <a:pPr marL="109728" indent="0">
              <a:buNone/>
            </a:pPr>
            <a:r>
              <a:rPr lang="en-IN" sz="2400" dirty="0">
                <a:latin typeface="Times New Roman" panose="02020603050405020304" pitchFamily="18" charset="0"/>
                <a:cs typeface="Times New Roman" panose="02020603050405020304" pitchFamily="18" charset="0"/>
              </a:rPr>
              <a:t>Descriptive Study Design.</a:t>
            </a:r>
          </a:p>
          <a:p>
            <a:pPr marL="0" indent="0">
              <a:buNone/>
            </a:pPr>
            <a:endParaRPr lang="en-IN" sz="24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Study Setting:</a:t>
            </a:r>
          </a:p>
          <a:p>
            <a:pPr marL="109728" lvl="0" indent="0">
              <a:buNone/>
            </a:pPr>
            <a:r>
              <a:rPr lang="en-IN"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Radiology Departments, Max Healthcare, Saket.</a:t>
            </a:r>
          </a:p>
          <a:p>
            <a:pPr marL="457200">
              <a:lnSpc>
                <a:spcPct val="107000"/>
              </a:lnSpc>
            </a:pP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lnSpc>
                <a:spcPct val="107000"/>
              </a:lnSpc>
              <a:spcAft>
                <a:spcPts val="800"/>
              </a:spcAft>
              <a:buNone/>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pic>
        <p:nvPicPr>
          <p:cNvPr id="5" name="Picture 4" descr="Text, logo&#10;&#10;Description automatically generated">
            <a:extLst>
              <a:ext uri="{FF2B5EF4-FFF2-40B4-BE49-F238E27FC236}">
                <a16:creationId xmlns:a16="http://schemas.microsoft.com/office/drawing/2014/main" id="{4F8068FE-F782-7C55-8930-37161867B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6" name="Picture 5" descr="Text, logo&#10;&#10;Description automatically generated">
            <a:extLst>
              <a:ext uri="{FF2B5EF4-FFF2-40B4-BE49-F238E27FC236}">
                <a16:creationId xmlns:a16="http://schemas.microsoft.com/office/drawing/2014/main" id="{22CD4DD8-D7E8-45BE-D955-C765DE838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0" y="-14288"/>
            <a:ext cx="2283619" cy="1354776"/>
          </a:xfrm>
          <a:prstGeom prst="rect">
            <a:avLst/>
          </a:prstGeom>
        </p:spPr>
      </p:pic>
      <p:sp>
        <p:nvSpPr>
          <p:cNvPr id="7" name="Content Placeholder 2">
            <a:extLst>
              <a:ext uri="{FF2B5EF4-FFF2-40B4-BE49-F238E27FC236}">
                <a16:creationId xmlns:a16="http://schemas.microsoft.com/office/drawing/2014/main" id="{CDAE7229-1482-5429-A25D-AF46BFBDF64D}"/>
              </a:ext>
            </a:extLst>
          </p:cNvPr>
          <p:cNvSpPr txBox="1">
            <a:spLocks/>
          </p:cNvSpPr>
          <p:nvPr/>
        </p:nvSpPr>
        <p:spPr>
          <a:xfrm>
            <a:off x="2" y="1733395"/>
            <a:ext cx="9908380" cy="76809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360"/>
              </a:spcBef>
              <a:buFont typeface="Arial" panose="020B0604020202020204" pitchFamily="34" charset="0"/>
              <a:buNone/>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IN" sz="2400" b="1" dirty="0">
                <a:solidFill>
                  <a:schemeClr val="tx1"/>
                </a:solidFill>
              </a:rPr>
              <a:t>Convenient Sampling Techniques: the data will be collected at the convenience of the researcher.</a:t>
            </a:r>
          </a:p>
          <a:p>
            <a:endParaRPr lang="en-US"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2888627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2" name="Title 1">
            <a:extLst>
              <a:ext uri="{FF2B5EF4-FFF2-40B4-BE49-F238E27FC236}">
                <a16:creationId xmlns:a16="http://schemas.microsoft.com/office/drawing/2014/main" id="{4A940BC6-9DA0-FB4D-8879-DC8B3958C07C}"/>
              </a:ext>
            </a:extLst>
          </p:cNvPr>
          <p:cNvSpPr>
            <a:spLocks noGrp="1"/>
          </p:cNvSpPr>
          <p:nvPr>
            <p:ph type="title" idx="4294967295"/>
          </p:nvPr>
        </p:nvSpPr>
        <p:spPr>
          <a:xfrm>
            <a:off x="0" y="1375096"/>
            <a:ext cx="12192000" cy="768350"/>
          </a:xfrm>
        </p:spPr>
        <p:txBody>
          <a:bodyPr>
            <a:normAutofit/>
          </a:bodyPr>
          <a:lstStyle/>
          <a:p>
            <a:pPr algn="ctr"/>
            <a:r>
              <a:rPr lang="en-US" sz="4900" b="1" dirty="0">
                <a:latin typeface="Times New Roman" panose="02020603050405020304" pitchFamily="18" charset="0"/>
                <a:cs typeface="Times New Roman" panose="02020603050405020304" pitchFamily="18" charset="0"/>
              </a:rPr>
              <a:t>TOOLS AND METHODS:</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4294967295"/>
          </p:nvPr>
        </p:nvSpPr>
        <p:spPr>
          <a:xfrm>
            <a:off x="0" y="2537641"/>
            <a:ext cx="12192000" cy="3756798"/>
          </a:xfrm>
        </p:spPr>
        <p:txBody>
          <a:bodyPr>
            <a:noAutofit/>
          </a:bodyPr>
          <a:lstStyle/>
          <a:p>
            <a:pPr marL="285750" lvl="0" indent="-285750">
              <a:buFont typeface="Arial" panose="020B0604020202020204" pitchFamily="34" charset="0"/>
              <a:buChar char="•"/>
            </a:pPr>
            <a:r>
              <a:rPr lang="en-IN" sz="2400" b="1" dirty="0"/>
              <a:t>Project Implementation Plan: </a:t>
            </a:r>
          </a:p>
          <a:p>
            <a:pPr lvl="0"/>
            <a:r>
              <a:rPr lang="en-IN" sz="2400" dirty="0"/>
              <a:t>Data collection: The data will be collected from Software RIS and Freedom Dashboard and entered into a Microsoft Excel sheet to create a database file.</a:t>
            </a:r>
          </a:p>
          <a:p>
            <a:pPr marL="0" indent="0">
              <a:buNone/>
            </a:pPr>
            <a:endParaRPr lang="en-IN" sz="2400" dirty="0"/>
          </a:p>
          <a:p>
            <a:pPr lvl="0"/>
            <a:r>
              <a:rPr lang="en-IN" sz="2400" dirty="0"/>
              <a:t>Data entry: Data will be entered into an Excel sheet. After data cleaning is completed, the analysis will be done. </a:t>
            </a:r>
          </a:p>
          <a:p>
            <a:r>
              <a:rPr lang="en-IN" sz="2400" b="1" dirty="0"/>
              <a:t> </a:t>
            </a:r>
            <a:endParaRPr lang="en-IN" sz="2400" dirty="0"/>
          </a:p>
          <a:p>
            <a:pPr lvl="0"/>
            <a:r>
              <a:rPr lang="en-IN" sz="2400" b="1" dirty="0"/>
              <a:t>Analysis</a:t>
            </a:r>
            <a:r>
              <a:rPr lang="en-IN" sz="2400" dirty="0"/>
              <a:t>: The analysis of Turn Around the time of reporting and the waiting time will be done. Further, a detailed analysis of the Delay in waiting time will be done with the staff to attain the benchmark as per the department policy.</a:t>
            </a:r>
          </a:p>
          <a:p>
            <a:pPr marL="0" lvl="0" indent="0">
              <a:lnSpc>
                <a:spcPct val="107000"/>
              </a:lnSpc>
              <a:spcAft>
                <a:spcPts val="800"/>
              </a:spcAft>
              <a:buNone/>
            </a:pPr>
            <a:endParaRPr lang="en-US" sz="1050" dirty="0">
              <a:latin typeface="Arial" panose="020B0604020202020204" pitchFamily="34" charset="0"/>
              <a:cs typeface="Arial" panose="020B0604020202020204" pitchFamily="34" charset="0"/>
            </a:endParaRPr>
          </a:p>
          <a:p>
            <a:endParaRPr lang="en-US" sz="1800" dirty="0"/>
          </a:p>
        </p:txBody>
      </p:sp>
      <p:pic>
        <p:nvPicPr>
          <p:cNvPr id="5" name="Picture 4" descr="Text, logo&#10;&#10;Description automatically generated">
            <a:extLst>
              <a:ext uri="{FF2B5EF4-FFF2-40B4-BE49-F238E27FC236}">
                <a16:creationId xmlns:a16="http://schemas.microsoft.com/office/drawing/2014/main" id="{4F8068FE-F782-7C55-8930-37161867B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6" name="Picture 5" descr="Text, logo&#10;&#10;Description automatically generated">
            <a:extLst>
              <a:ext uri="{FF2B5EF4-FFF2-40B4-BE49-F238E27FC236}">
                <a16:creationId xmlns:a16="http://schemas.microsoft.com/office/drawing/2014/main" id="{22CD4DD8-D7E8-45BE-D955-C765DE838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8381" y="0"/>
            <a:ext cx="2283619" cy="135477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125335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idx="4294967295"/>
          </p:nvPr>
        </p:nvSpPr>
        <p:spPr>
          <a:xfrm>
            <a:off x="0" y="1884363"/>
            <a:ext cx="6767513" cy="766762"/>
          </a:xfrm>
        </p:spPr>
        <p:txBody>
          <a:bodyPr>
            <a:normAutofit/>
          </a:bodyPr>
          <a:lstStyle/>
          <a:p>
            <a:r>
              <a:rPr lang="en-US" dirty="0"/>
              <a:t> </a:t>
            </a:r>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4294967295"/>
          </p:nvPr>
        </p:nvSpPr>
        <p:spPr>
          <a:xfrm>
            <a:off x="0" y="2838450"/>
            <a:ext cx="5880100" cy="2700338"/>
          </a:xfrm>
        </p:spPr>
        <p:txBody>
          <a:bodyPr/>
          <a:lstStyle/>
          <a:p>
            <a:endParaRPr lang="en-US" dirty="0"/>
          </a:p>
          <a:p>
            <a:endParaRPr lang="en-US" dirty="0"/>
          </a:p>
        </p:txBody>
      </p:sp>
      <p:pic>
        <p:nvPicPr>
          <p:cNvPr id="8" name="Picture 7" descr="Text, logo&#10;&#10;Description automatically generated">
            <a:extLst>
              <a:ext uri="{FF2B5EF4-FFF2-40B4-BE49-F238E27FC236}">
                <a16:creationId xmlns:a16="http://schemas.microsoft.com/office/drawing/2014/main" id="{6E7E6061-A481-357B-3522-04A180E9F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8381" y="6354"/>
            <a:ext cx="2283619" cy="1354776"/>
          </a:xfrm>
          <a:prstGeom prst="rect">
            <a:avLst/>
          </a:prstGeom>
        </p:spPr>
      </p:pic>
      <p:sp>
        <p:nvSpPr>
          <p:cNvPr id="9" name="Title 1">
            <a:extLst>
              <a:ext uri="{FF2B5EF4-FFF2-40B4-BE49-F238E27FC236}">
                <a16:creationId xmlns:a16="http://schemas.microsoft.com/office/drawing/2014/main" id="{6BF1E4F0-B915-0C57-245B-61640EFA0F78}"/>
              </a:ext>
            </a:extLst>
          </p:cNvPr>
          <p:cNvSpPr txBox="1">
            <a:spLocks/>
          </p:cNvSpPr>
          <p:nvPr/>
        </p:nvSpPr>
        <p:spPr>
          <a:xfrm>
            <a:off x="2457450" y="977082"/>
            <a:ext cx="6800850" cy="76809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endParaRPr lang="en-US" dirty="0"/>
          </a:p>
        </p:txBody>
      </p:sp>
      <p:sp>
        <p:nvSpPr>
          <p:cNvPr id="10" name="Content Placeholder 2">
            <a:extLst>
              <a:ext uri="{FF2B5EF4-FFF2-40B4-BE49-F238E27FC236}">
                <a16:creationId xmlns:a16="http://schemas.microsoft.com/office/drawing/2014/main" id="{B98AD569-5D2C-3EE9-C9B9-85542B9BD0AE}"/>
              </a:ext>
            </a:extLst>
          </p:cNvPr>
          <p:cNvSpPr txBox="1">
            <a:spLocks/>
          </p:cNvSpPr>
          <p:nvPr/>
        </p:nvSpPr>
        <p:spPr>
          <a:xfrm>
            <a:off x="1157288" y="2309058"/>
            <a:ext cx="8432482" cy="304323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360"/>
              </a:spcBef>
              <a:buFont typeface="Arial" panose="020B0604020202020204" pitchFamily="34" charset="0"/>
              <a:buNone/>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610274F6-4A24-2410-9CAD-1280ECABE5B4}"/>
              </a:ext>
            </a:extLst>
          </p:cNvPr>
          <p:cNvSpPr txBox="1">
            <a:spLocks/>
          </p:cNvSpPr>
          <p:nvPr/>
        </p:nvSpPr>
        <p:spPr>
          <a:xfrm>
            <a:off x="2457450" y="534976"/>
            <a:ext cx="6766560" cy="1354776"/>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lgn="ctr"/>
            <a:r>
              <a:rPr lang="en-US" dirty="0">
                <a:solidFill>
                  <a:schemeClr val="tx1"/>
                </a:solidFill>
                <a:latin typeface="Times New Roman" panose="02020603050405020304" pitchFamily="18" charset="0"/>
                <a:cs typeface="Times New Roman" panose="02020603050405020304" pitchFamily="18" charset="0"/>
              </a:rPr>
              <a:t>Ethical consideration</a:t>
            </a:r>
            <a:r>
              <a:rPr lang="en-US" sz="3200" dirty="0">
                <a:solidFill>
                  <a:schemeClr val="tx1"/>
                </a:solidFill>
                <a:latin typeface="Arial Black" panose="020B0604020202020204" pitchFamily="34" charset="0"/>
              </a:rPr>
              <a:t>.</a:t>
            </a:r>
            <a:endParaRPr lang="en-US" sz="3200" dirty="0">
              <a:solidFill>
                <a:schemeClr val="tx1"/>
              </a:solidFill>
            </a:endParaRPr>
          </a:p>
        </p:txBody>
      </p:sp>
      <p:sp>
        <p:nvSpPr>
          <p:cNvPr id="12" name="Content Placeholder 2">
            <a:extLst>
              <a:ext uri="{FF2B5EF4-FFF2-40B4-BE49-F238E27FC236}">
                <a16:creationId xmlns:a16="http://schemas.microsoft.com/office/drawing/2014/main" id="{6849E2F5-622D-45D0-4A92-717EA45E2231}"/>
              </a:ext>
            </a:extLst>
          </p:cNvPr>
          <p:cNvSpPr txBox="1">
            <a:spLocks/>
          </p:cNvSpPr>
          <p:nvPr/>
        </p:nvSpPr>
        <p:spPr>
          <a:xfrm>
            <a:off x="0" y="2790310"/>
            <a:ext cx="9908381" cy="304323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360"/>
              </a:spcBef>
              <a:buFont typeface="Arial" panose="020B0604020202020204" pitchFamily="34" charset="0"/>
              <a:buNone/>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a:buFont typeface="Wingdings" panose="05000000000000000000" pitchFamily="2" charset="2"/>
              <a:buChar char="q"/>
            </a:pPr>
            <a:r>
              <a:rPr lang="en-IN" sz="2400" dirty="0">
                <a:solidFill>
                  <a:schemeClr val="tx1"/>
                </a:solidFill>
              </a:rPr>
              <a:t>All the credentials collected will be kept confidential and will be used for study purpose only. </a:t>
            </a:r>
          </a:p>
          <a:p>
            <a:pPr marL="285750" lvl="0" indent="-285750">
              <a:buFont typeface="Wingdings" panose="05000000000000000000" pitchFamily="2" charset="2"/>
              <a:buChar char="q"/>
            </a:pPr>
            <a:r>
              <a:rPr lang="en-IN" sz="2400" dirty="0">
                <a:solidFill>
                  <a:schemeClr val="tx1"/>
                </a:solidFill>
              </a:rPr>
              <a:t>The Microsoft Excel Sheet and the data aggregated will be anonymous. </a:t>
            </a:r>
          </a:p>
          <a:p>
            <a:pPr marL="285750" lvl="0" indent="-285750">
              <a:buFont typeface="Wingdings" panose="05000000000000000000" pitchFamily="2" charset="2"/>
              <a:buChar char="q"/>
            </a:pPr>
            <a:r>
              <a:rPr lang="en-IN" sz="2400" dirty="0">
                <a:solidFill>
                  <a:schemeClr val="tx1"/>
                </a:solidFill>
              </a:rPr>
              <a:t>The participants have all the right to quit the study if they want, as it is completely voluntary. </a:t>
            </a:r>
          </a:p>
          <a:p>
            <a:pPr lvl="0">
              <a:lnSpc>
                <a:spcPct val="107000"/>
              </a:lnSpc>
              <a:spcAft>
                <a:spcPts val="800"/>
              </a:spcAft>
              <a:tabLst>
                <a:tab pos="457200" algn="l"/>
              </a:tabLst>
            </a:pPr>
            <a:r>
              <a:rPr lang="en-IN"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6264"/>
            <a:ext cx="2801079" cy="914638"/>
          </a:xfrm>
          <a:prstGeom prst="rect">
            <a:avLst/>
          </a:prstGeom>
        </p:spPr>
      </p:pic>
    </p:spTree>
    <p:extLst>
      <p:ext uri="{BB962C8B-B14F-4D97-AF65-F5344CB8AC3E}">
        <p14:creationId xmlns:p14="http://schemas.microsoft.com/office/powerpoint/2010/main" val="9481817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525"/>
          </a:xfrm>
        </p:spPr>
        <p:txBody>
          <a:bodyPr>
            <a:normAutofit fontScale="90000"/>
          </a:bodyPr>
          <a:lstStyle/>
          <a:p>
            <a:pPr algn="ctr"/>
            <a:r>
              <a:rPr lang="en-GB" b="1" dirty="0" smtClean="0"/>
              <a:t>PROCESS OF CT, MR PROCEDURES (IP,ER)</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713240"/>
              </p:ext>
            </p:extLst>
          </p:nvPr>
        </p:nvGraphicFramePr>
        <p:xfrm>
          <a:off x="1808164" y="1529542"/>
          <a:ext cx="8478837" cy="4596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15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2625DD9-E95C-4E36-A780-EB4B59B201F4}" type="slidenum">
              <a:rPr lang="en-US" smtClean="0"/>
              <a:pPr/>
              <a:t>9</a:t>
            </a:fld>
            <a:endParaRPr lang="en-US" dirty="0"/>
          </a:p>
        </p:txBody>
      </p:sp>
      <p:sp>
        <p:nvSpPr>
          <p:cNvPr id="2" name="Title 1"/>
          <p:cNvSpPr>
            <a:spLocks noGrp="1"/>
          </p:cNvSpPr>
          <p:nvPr>
            <p:ph type="title" idx="4294967295"/>
          </p:nvPr>
        </p:nvSpPr>
        <p:spPr>
          <a:xfrm>
            <a:off x="2385753" y="209550"/>
            <a:ext cx="7714211" cy="768350"/>
          </a:xfrm>
        </p:spPr>
        <p:txBody>
          <a:bodyPr>
            <a:noAutofit/>
          </a:bodyPr>
          <a:lstStyle/>
          <a:p>
            <a:r>
              <a:rPr lang="en-US" sz="2800" b="1" dirty="0">
                <a:latin typeface="Times New Roman" panose="02020603050405020304" pitchFamily="18" charset="0"/>
                <a:cs typeface="Times New Roman" panose="02020603050405020304" pitchFamily="18" charset="0"/>
              </a:rPr>
              <a:t>COMMON DELAYED REASONS IN DIFFERENT MODALITIES</a:t>
            </a:r>
            <a:endParaRPr lang="en-I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979553"/>
            <a:ext cx="12192000" cy="6450017"/>
          </a:xfrm>
          <a:ln>
            <a:solidFill>
              <a:schemeClr val="bg2"/>
            </a:solidFill>
          </a:ln>
        </p:spPr>
        <p:style>
          <a:lnRef idx="2">
            <a:schemeClr val="accent1"/>
          </a:lnRef>
          <a:fillRef idx="1">
            <a:schemeClr val="lt1"/>
          </a:fillRef>
          <a:effectRef idx="0">
            <a:schemeClr val="accent1"/>
          </a:effectRef>
          <a:fontRef idx="minor">
            <a:schemeClr val="dk1"/>
          </a:fontRef>
        </p:style>
        <p:txBody>
          <a:bodyPr>
            <a:noAutofit/>
          </a:bodyPr>
          <a:lstStyle/>
          <a:p>
            <a:pPr lvl="0"/>
            <a:r>
              <a:rPr lang="en-US" sz="2400" b="1" dirty="0">
                <a:latin typeface="Times New Roman" panose="02020603050405020304" pitchFamily="18" charset="0"/>
                <a:cs typeface="Times New Roman" panose="02020603050405020304" pitchFamily="18" charset="0"/>
              </a:rPr>
              <a:t>In Ultrasound, the following code should be written on the relevant appointment box:</a:t>
            </a:r>
            <a:endParaRPr lang="en-IN" sz="24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D1 – Patient is not fasting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D2 – Bladder not full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D3 – Preceding long procedure in Ultrasound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D4 – Adjust triage patient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D5 – Patient arrived late or before the time</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D6 – Non-availability of particular doctor</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D7 – Interventional Procedure for Dr. Vivek / Dr. Richa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D8 – VIP patient adjust</a:t>
            </a:r>
            <a:endParaRPr lang="en-IN" sz="1600"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In CT, the following codes should be written on the relevant appointment box:</a:t>
            </a:r>
            <a:endParaRPr lang="en-IN" sz="24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D1 – Patient not fasting for a contrast study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D2 – Bladder not full if applicable</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D3 – Creatinine not available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D4 – Emergency / Interventional procedure is on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D5 – Waiting for oral contrast/ mannitol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D6 – Machine or injector malfunctioning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D7 – Patient came late/ before the appointment </a:t>
            </a:r>
            <a:endParaRPr lang="en-IN"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D8- For CT coronary pulse rate is not stable or too fast  </a:t>
            </a:r>
            <a:endParaRPr lang="en-IN" sz="1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64"/>
            <a:ext cx="2385753" cy="911636"/>
          </a:xfrm>
          <a:prstGeom prst="rect">
            <a:avLst/>
          </a:prstGeom>
        </p:spPr>
      </p:pic>
      <p:pic>
        <p:nvPicPr>
          <p:cNvPr id="6" name="Picture 5" descr="Text, logo&#10;&#10;Description automatically generated">
            <a:extLst>
              <a:ext uri="{FF2B5EF4-FFF2-40B4-BE49-F238E27FC236}">
                <a16:creationId xmlns:a16="http://schemas.microsoft.com/office/drawing/2014/main" id="{6E7E6061-A481-357B-3522-04A180E9F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4" y="6354"/>
            <a:ext cx="2092036" cy="971546"/>
          </a:xfrm>
          <a:prstGeom prst="rect">
            <a:avLst/>
          </a:prstGeom>
        </p:spPr>
      </p:pic>
    </p:spTree>
    <p:extLst>
      <p:ext uri="{BB962C8B-B14F-4D97-AF65-F5344CB8AC3E}">
        <p14:creationId xmlns:p14="http://schemas.microsoft.com/office/powerpoint/2010/main" val="181303038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567</TotalTime>
  <Words>1297</Words>
  <Application>Microsoft Office PowerPoint</Application>
  <PresentationFormat>Widescreen</PresentationFormat>
  <Paragraphs>141</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Calibri Light</vt:lpstr>
      <vt:lpstr>RotisSansSerif</vt:lpstr>
      <vt:lpstr>Times New Roman</vt:lpstr>
      <vt:lpstr>Wingdings</vt:lpstr>
      <vt:lpstr>Office Theme</vt:lpstr>
      <vt:lpstr> </vt:lpstr>
      <vt:lpstr>CONTENTS</vt:lpstr>
      <vt:lpstr>INTRODUCTION</vt:lpstr>
      <vt:lpstr>OBJECTIVES.</vt:lpstr>
      <vt:lpstr> METHODOLOGY.</vt:lpstr>
      <vt:lpstr>TOOLS AND METHODS:</vt:lpstr>
      <vt:lpstr> </vt:lpstr>
      <vt:lpstr>PROCESS OF CT, MR PROCEDURES (IP,ER)</vt:lpstr>
      <vt:lpstr>COMMON DELAYED REASONS IN DIFFERENT MODALITIES</vt:lpstr>
      <vt:lpstr>PowerPoint Presentation</vt:lpstr>
      <vt:lpstr>PowerPoint Presentation</vt:lpstr>
      <vt:lpstr>WAITING TAT – RADIOLOGY </vt:lpstr>
      <vt:lpstr>PowerPoint Presentation</vt:lpstr>
      <vt:lpstr>PowerPoint Presentation</vt:lpstr>
      <vt:lpstr>REFERENCES.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komalrohilla181@outlook.com</dc:creator>
  <cp:lastModifiedBy>Deepanshu</cp:lastModifiedBy>
  <cp:revision>54</cp:revision>
  <dcterms:created xsi:type="dcterms:W3CDTF">2023-03-31T08:09:35Z</dcterms:created>
  <dcterms:modified xsi:type="dcterms:W3CDTF">2023-06-28T04:37:25Z</dcterms:modified>
</cp:coreProperties>
</file>