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301" r:id="rId4"/>
    <p:sldId id="282" r:id="rId5"/>
    <p:sldId id="292" r:id="rId6"/>
    <p:sldId id="260" r:id="rId7"/>
    <p:sldId id="259" r:id="rId8"/>
    <p:sldId id="293" r:id="rId9"/>
    <p:sldId id="288" r:id="rId10"/>
    <p:sldId id="286" r:id="rId11"/>
    <p:sldId id="297" r:id="rId12"/>
    <p:sldId id="289" r:id="rId13"/>
    <p:sldId id="295" r:id="rId14"/>
    <p:sldId id="267" r:id="rId15"/>
    <p:sldId id="290" r:id="rId16"/>
    <p:sldId id="302" r:id="rId17"/>
    <p:sldId id="296" r:id="rId18"/>
    <p:sldId id="291" r:id="rId19"/>
    <p:sldId id="294" r:id="rId20"/>
    <p:sldId id="268" r:id="rId21"/>
    <p:sldId id="285" r:id="rId22"/>
    <p:sldId id="298" r:id="rId23"/>
    <p:sldId id="299" r:id="rId24"/>
    <p:sldId id="300" r:id="rId25"/>
    <p:sldId id="303" r:id="rId26"/>
    <p:sldId id="305" r:id="rId27"/>
    <p:sldId id="304" r:id="rId28"/>
    <p:sldId id="307" r:id="rId29"/>
    <p:sldId id="308" r:id="rId30"/>
    <p:sldId id="309" r:id="rId31"/>
    <p:sldId id="310" r:id="rId32"/>
    <p:sldId id="31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C59"/>
    <a:srgbClr val="E18117"/>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291" autoAdjust="0"/>
  </p:normalViewPr>
  <p:slideViewPr>
    <p:cSldViewPr snapToGrid="0">
      <p:cViewPr>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inkpad\Downloads\EXCEL%20analysis%20ne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IN" b="0" dirty="0"/>
              <a:t>Relevant Article Identification</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5511636045494318"/>
          <c:y val="0.2061574074074074"/>
          <c:w val="0.70599475065616801"/>
          <c:h val="0.53031751239428404"/>
        </c:manualLayout>
      </c:layout>
      <c:bar3DChart>
        <c:barDir val="col"/>
        <c:grouping val="clustered"/>
        <c:varyColors val="0"/>
        <c:ser>
          <c:idx val="0"/>
          <c:order val="0"/>
          <c:tx>
            <c:strRef>
              <c:f>Sheet5!$A$22</c:f>
              <c:strCache>
                <c:ptCount val="1"/>
                <c:pt idx="0">
                  <c:v>Identified Articles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val>
            <c:numRef>
              <c:f>Sheet5!$B$22</c:f>
              <c:numCache>
                <c:formatCode>General</c:formatCode>
                <c:ptCount val="1"/>
                <c:pt idx="0">
                  <c:v>1039</c:v>
                </c:pt>
              </c:numCache>
            </c:numRef>
          </c:val>
          <c:extLst>
            <c:ext xmlns:c16="http://schemas.microsoft.com/office/drawing/2014/chart" uri="{C3380CC4-5D6E-409C-BE32-E72D297353CC}">
              <c16:uniqueId val="{00000000-5B38-4AA2-8404-84C5BAB9A7F7}"/>
            </c:ext>
          </c:extLst>
        </c:ser>
        <c:ser>
          <c:idx val="1"/>
          <c:order val="1"/>
          <c:tx>
            <c:strRef>
              <c:f>Sheet5!$A$23</c:f>
              <c:strCache>
                <c:ptCount val="1"/>
                <c:pt idx="0">
                  <c:v>Reviewed Articles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val>
            <c:numRef>
              <c:f>Sheet5!$B$23</c:f>
              <c:numCache>
                <c:formatCode>General</c:formatCode>
                <c:ptCount val="1"/>
                <c:pt idx="0">
                  <c:v>100</c:v>
                </c:pt>
              </c:numCache>
            </c:numRef>
          </c:val>
          <c:extLst>
            <c:ext xmlns:c16="http://schemas.microsoft.com/office/drawing/2014/chart" uri="{C3380CC4-5D6E-409C-BE32-E72D297353CC}">
              <c16:uniqueId val="{00000001-5B38-4AA2-8404-84C5BAB9A7F7}"/>
            </c:ext>
          </c:extLst>
        </c:ser>
        <c:ser>
          <c:idx val="2"/>
          <c:order val="2"/>
          <c:tx>
            <c:strRef>
              <c:f>Sheet5!$A$24</c:f>
              <c:strCache>
                <c:ptCount val="1"/>
                <c:pt idx="0">
                  <c:v>Relevant Articles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val>
            <c:numRef>
              <c:f>Sheet5!$B$24</c:f>
              <c:numCache>
                <c:formatCode>General</c:formatCode>
                <c:ptCount val="1"/>
                <c:pt idx="0">
                  <c:v>32</c:v>
                </c:pt>
              </c:numCache>
            </c:numRef>
          </c:val>
          <c:extLst>
            <c:ext xmlns:c16="http://schemas.microsoft.com/office/drawing/2014/chart" uri="{C3380CC4-5D6E-409C-BE32-E72D297353CC}">
              <c16:uniqueId val="{00000002-5B38-4AA2-8404-84C5BAB9A7F7}"/>
            </c:ext>
          </c:extLst>
        </c:ser>
        <c:dLbls>
          <c:showLegendKey val="0"/>
          <c:showVal val="0"/>
          <c:showCatName val="0"/>
          <c:showSerName val="0"/>
          <c:showPercent val="0"/>
          <c:showBubbleSize val="0"/>
        </c:dLbls>
        <c:gapWidth val="150"/>
        <c:shape val="box"/>
        <c:axId val="299136992"/>
        <c:axId val="299137472"/>
        <c:axId val="0"/>
      </c:bar3DChart>
      <c:catAx>
        <c:axId val="299136992"/>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137472"/>
        <c:crosses val="autoZero"/>
        <c:auto val="1"/>
        <c:lblAlgn val="ctr"/>
        <c:lblOffset val="100"/>
        <c:noMultiLvlLbl val="0"/>
      </c:catAx>
      <c:valAx>
        <c:axId val="2991374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1369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[EXCEL analysis new.xlsx]Sheet5!PivotTable3</c:name>
    <c:fmtId val="20"/>
  </c:pivotSource>
  <c:chart>
    <c:title>
      <c:tx>
        <c:rich>
          <a:bodyPr rot="0" spcFirstLastPara="1" vertOverflow="ellipsis" vert="horz" wrap="square" anchor="ctr" anchorCtr="1"/>
          <a:lstStyle/>
          <a:p>
            <a:pPr>
              <a:defRPr sz="1668" b="0" i="0" u="none" strike="noStrike" kern="1200" spc="0" baseline="0">
                <a:solidFill>
                  <a:schemeClr val="tx1">
                    <a:lumMod val="65000"/>
                    <a:lumOff val="35000"/>
                  </a:schemeClr>
                </a:solidFill>
                <a:latin typeface="+mn-lt"/>
                <a:ea typeface="+mn-ea"/>
                <a:cs typeface="+mn-cs"/>
              </a:defRPr>
            </a:pPr>
            <a:r>
              <a:rPr lang="en-US"/>
              <a:t>Percentage of Positive &amp; Negative Result Findings</a:t>
            </a:r>
          </a:p>
        </c:rich>
      </c:tx>
      <c:layout>
        <c:manualLayout>
          <c:xMode val="edge"/>
          <c:yMode val="edge"/>
          <c:x val="0.17424425068885066"/>
          <c:y val="8.380715107960536E-2"/>
        </c:manualLayout>
      </c:layout>
      <c:overlay val="0"/>
      <c:spPr>
        <a:noFill/>
        <a:ln>
          <a:noFill/>
        </a:ln>
        <a:effectLst/>
      </c:spPr>
      <c:txPr>
        <a:bodyPr rot="0" spcFirstLastPara="1" vertOverflow="ellipsis" vert="horz" wrap="square" anchor="ctr" anchorCtr="1"/>
        <a:lstStyle/>
        <a:p>
          <a:pPr>
            <a:defRPr sz="1668"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20663664576115412"/>
          <c:y val="0.31458664846867562"/>
          <c:w val="0.64631321357880711"/>
          <c:h val="0.38231153679015717"/>
        </c:manualLayout>
      </c:layout>
      <c:barChart>
        <c:barDir val="col"/>
        <c:grouping val="clustered"/>
        <c:varyColors val="0"/>
        <c:ser>
          <c:idx val="0"/>
          <c:order val="0"/>
          <c:tx>
            <c:strRef>
              <c:f>Sheet5!$B$4</c:f>
              <c:strCache>
                <c:ptCount val="1"/>
                <c:pt idx="0">
                  <c:v>Total</c:v>
                </c:pt>
              </c:strCache>
            </c:strRef>
          </c:tx>
          <c:spPr>
            <a:solidFill>
              <a:schemeClr val="accent1"/>
            </a:solidFill>
            <a:ln>
              <a:noFill/>
            </a:ln>
            <a:effectLst/>
          </c:spPr>
          <c:invertIfNegative val="0"/>
          <c:cat>
            <c:strRef>
              <c:f>Sheet5!$A$5:$A$7</c:f>
              <c:strCache>
                <c:ptCount val="2"/>
                <c:pt idx="0">
                  <c:v>Negative</c:v>
                </c:pt>
                <c:pt idx="1">
                  <c:v>Positive</c:v>
                </c:pt>
              </c:strCache>
            </c:strRef>
          </c:cat>
          <c:val>
            <c:numRef>
              <c:f>Sheet5!$B$5:$B$7</c:f>
              <c:numCache>
                <c:formatCode>0.00%</c:formatCode>
                <c:ptCount val="2"/>
                <c:pt idx="0">
                  <c:v>0.125</c:v>
                </c:pt>
                <c:pt idx="1">
                  <c:v>0.875</c:v>
                </c:pt>
              </c:numCache>
            </c:numRef>
          </c:val>
          <c:extLst>
            <c:ext xmlns:c16="http://schemas.microsoft.com/office/drawing/2014/chart" uri="{C3380CC4-5D6E-409C-BE32-E72D297353CC}">
              <c16:uniqueId val="{00000000-35CE-4B11-A5CF-DE07679FFF66}"/>
            </c:ext>
          </c:extLst>
        </c:ser>
        <c:dLbls>
          <c:showLegendKey val="0"/>
          <c:showVal val="0"/>
          <c:showCatName val="0"/>
          <c:showSerName val="0"/>
          <c:showPercent val="0"/>
          <c:showBubbleSize val="0"/>
        </c:dLbls>
        <c:gapWidth val="219"/>
        <c:overlap val="-27"/>
        <c:axId val="298874496"/>
        <c:axId val="298863456"/>
      </c:barChart>
      <c:catAx>
        <c:axId val="29887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90" b="0" i="0" u="none" strike="noStrike" kern="1200" baseline="0">
                <a:solidFill>
                  <a:schemeClr val="tx1">
                    <a:lumMod val="65000"/>
                    <a:lumOff val="35000"/>
                  </a:schemeClr>
                </a:solidFill>
                <a:latin typeface="+mn-lt"/>
                <a:ea typeface="+mn-ea"/>
                <a:cs typeface="+mn-cs"/>
              </a:defRPr>
            </a:pPr>
            <a:endParaRPr lang="en-US"/>
          </a:p>
        </c:txPr>
        <c:crossAx val="298863456"/>
        <c:crosses val="autoZero"/>
        <c:auto val="1"/>
        <c:lblAlgn val="ctr"/>
        <c:lblOffset val="100"/>
        <c:noMultiLvlLbl val="0"/>
      </c:catAx>
      <c:valAx>
        <c:axId val="29886345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390" b="0" i="0" u="none" strike="noStrike" kern="1200" baseline="0">
                <a:solidFill>
                  <a:schemeClr val="tx1">
                    <a:lumMod val="65000"/>
                    <a:lumOff val="35000"/>
                  </a:schemeClr>
                </a:solidFill>
                <a:latin typeface="+mn-lt"/>
                <a:ea typeface="+mn-ea"/>
                <a:cs typeface="+mn-cs"/>
              </a:defRPr>
            </a:pPr>
            <a:endParaRPr lang="en-US"/>
          </a:p>
        </c:txPr>
        <c:crossAx val="298874496"/>
        <c:crosses val="autoZero"/>
        <c:crossBetween val="between"/>
      </c:valAx>
      <c:dTable>
        <c:showHorzBorder val="1"/>
        <c:showVertBorder val="1"/>
        <c:showOutline val="1"/>
        <c:showKeys val="1"/>
        <c:spPr>
          <a:noFill/>
          <a:ln w="9525" cap="flat" cmpd="sng" algn="ctr">
            <a:solidFill>
              <a:schemeClr val="tx1">
                <a:lumMod val="50000"/>
                <a:lumOff val="50000"/>
              </a:schemeClr>
            </a:solidFill>
            <a:round/>
          </a:ln>
          <a:effectLst/>
        </c:spPr>
        <c:txPr>
          <a:bodyPr rot="0" spcFirstLastPara="1" vertOverflow="ellipsis" vert="horz" wrap="square" anchor="ctr" anchorCtr="1"/>
          <a:lstStyle/>
          <a:p>
            <a:pPr rtl="0">
              <a:defRPr sz="1390" b="1" i="0" u="none" strike="noStrike" kern="1200" baseline="0">
                <a:solidFill>
                  <a:schemeClr val="tx1"/>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139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90" baseline="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[EXCEL analysis new.xlsx]Sheet6!PivotTable6</c:name>
    <c:fmtId val="14"/>
  </c:pivotSource>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IN"/>
              <a:t>Percentage Health Concerns</a:t>
            </a:r>
          </a:p>
        </c:rich>
      </c:tx>
      <c:layout>
        <c:manualLayout>
          <c:xMode val="edge"/>
          <c:yMode val="edge"/>
          <c:x val="0.35204216973969304"/>
          <c:y val="7.698637245527333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9.6264063845538969E-2"/>
          <c:y val="0.20103016747216509"/>
          <c:w val="0.9021045649841023"/>
          <c:h val="0.71106247004078504"/>
        </c:manualLayout>
      </c:layout>
      <c:barChart>
        <c:barDir val="col"/>
        <c:grouping val="clustered"/>
        <c:varyColors val="0"/>
        <c:ser>
          <c:idx val="0"/>
          <c:order val="0"/>
          <c:tx>
            <c:strRef>
              <c:f>Sheet6!$H$6</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Sheet6!$G$7:$G$12</c:f>
              <c:strCache>
                <c:ptCount val="5"/>
                <c:pt idx="0">
                  <c:v>Anxiety</c:v>
                </c:pt>
                <c:pt idx="1">
                  <c:v>Cancer</c:v>
                </c:pt>
                <c:pt idx="2">
                  <c:v>Depression</c:v>
                </c:pt>
                <c:pt idx="3">
                  <c:v>Postpartum depression</c:v>
                </c:pt>
                <c:pt idx="4">
                  <c:v>Stress</c:v>
                </c:pt>
              </c:strCache>
            </c:strRef>
          </c:cat>
          <c:val>
            <c:numRef>
              <c:f>Sheet6!$H$7:$H$12</c:f>
              <c:numCache>
                <c:formatCode>0.00%</c:formatCode>
                <c:ptCount val="5"/>
                <c:pt idx="0">
                  <c:v>0.15625</c:v>
                </c:pt>
                <c:pt idx="1">
                  <c:v>6.25E-2</c:v>
                </c:pt>
                <c:pt idx="2">
                  <c:v>0.34375</c:v>
                </c:pt>
                <c:pt idx="3">
                  <c:v>0.21875</c:v>
                </c:pt>
                <c:pt idx="4">
                  <c:v>0.21875</c:v>
                </c:pt>
              </c:numCache>
            </c:numRef>
          </c:val>
          <c:extLst>
            <c:ext xmlns:c16="http://schemas.microsoft.com/office/drawing/2014/chart" uri="{C3380CC4-5D6E-409C-BE32-E72D297353CC}">
              <c16:uniqueId val="{00000000-40CB-429B-81EF-1813CB22BD11}"/>
            </c:ext>
          </c:extLst>
        </c:ser>
        <c:dLbls>
          <c:dLblPos val="outEnd"/>
          <c:showLegendKey val="0"/>
          <c:showVal val="1"/>
          <c:showCatName val="0"/>
          <c:showSerName val="0"/>
          <c:showPercent val="0"/>
          <c:showBubbleSize val="0"/>
        </c:dLbls>
        <c:gapWidth val="219"/>
        <c:overlap val="-27"/>
        <c:axId val="2091666688"/>
        <c:axId val="2091654688"/>
      </c:barChart>
      <c:catAx>
        <c:axId val="209166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91654688"/>
        <c:crosses val="autoZero"/>
        <c:auto val="1"/>
        <c:lblAlgn val="ctr"/>
        <c:lblOffset val="100"/>
        <c:noMultiLvlLbl val="0"/>
      </c:catAx>
      <c:valAx>
        <c:axId val="209165468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916666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91CB3-296A-46D9-A414-831DBC6D5A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D5CA695-6E85-445A-878E-19CF4DCBF6E2}">
      <dgm:prSet/>
      <dgm:spPr/>
      <dgm:t>
        <a:bodyPr/>
        <a:lstStyle/>
        <a:p>
          <a:r>
            <a:rPr lang="en-US" dirty="0"/>
            <a:t>1. Introduction</a:t>
          </a:r>
        </a:p>
      </dgm:t>
    </dgm:pt>
    <dgm:pt modelId="{ADC6AEC4-1E7B-4D9E-B14E-F65BCFEB9C62}" type="parTrans" cxnId="{1D0EF499-3B8E-47D0-8AAC-7E5633F175B7}">
      <dgm:prSet/>
      <dgm:spPr/>
      <dgm:t>
        <a:bodyPr/>
        <a:lstStyle/>
        <a:p>
          <a:endParaRPr lang="en-US"/>
        </a:p>
      </dgm:t>
    </dgm:pt>
    <dgm:pt modelId="{B4750CD4-9AC5-49BA-9830-908D8EAFC77F}" type="sibTrans" cxnId="{1D0EF499-3B8E-47D0-8AAC-7E5633F175B7}">
      <dgm:prSet/>
      <dgm:spPr/>
      <dgm:t>
        <a:bodyPr/>
        <a:lstStyle/>
        <a:p>
          <a:endParaRPr lang="en-US"/>
        </a:p>
      </dgm:t>
    </dgm:pt>
    <dgm:pt modelId="{C1B50BCE-E848-470D-870F-69250BD2D5C8}">
      <dgm:prSet/>
      <dgm:spPr/>
      <dgm:t>
        <a:bodyPr/>
        <a:lstStyle/>
        <a:p>
          <a:r>
            <a:rPr lang="en-US"/>
            <a:t>2. Objectives</a:t>
          </a:r>
        </a:p>
      </dgm:t>
    </dgm:pt>
    <dgm:pt modelId="{7E2D4E44-67C3-4C85-9889-765AF0891CA1}" type="parTrans" cxnId="{0F6BA992-572D-4F20-859B-381C7BF9AB00}">
      <dgm:prSet/>
      <dgm:spPr/>
      <dgm:t>
        <a:bodyPr/>
        <a:lstStyle/>
        <a:p>
          <a:endParaRPr lang="en-US"/>
        </a:p>
      </dgm:t>
    </dgm:pt>
    <dgm:pt modelId="{5475F9C3-F2E8-48D0-A036-75F600F380A7}" type="sibTrans" cxnId="{0F6BA992-572D-4F20-859B-381C7BF9AB00}">
      <dgm:prSet/>
      <dgm:spPr/>
      <dgm:t>
        <a:bodyPr/>
        <a:lstStyle/>
        <a:p>
          <a:endParaRPr lang="en-US"/>
        </a:p>
      </dgm:t>
    </dgm:pt>
    <dgm:pt modelId="{04D8139D-4079-41CD-8787-19AAAB351359}">
      <dgm:prSet/>
      <dgm:spPr/>
      <dgm:t>
        <a:bodyPr/>
        <a:lstStyle/>
        <a:p>
          <a:r>
            <a:rPr lang="en-US"/>
            <a:t>3. Methodology</a:t>
          </a:r>
        </a:p>
      </dgm:t>
    </dgm:pt>
    <dgm:pt modelId="{B47A47F9-6ACA-4EF2-8FBB-D20ED13AB94E}" type="parTrans" cxnId="{44FE62CF-F9F5-4207-B615-D1094F852CA9}">
      <dgm:prSet/>
      <dgm:spPr/>
      <dgm:t>
        <a:bodyPr/>
        <a:lstStyle/>
        <a:p>
          <a:endParaRPr lang="en-US"/>
        </a:p>
      </dgm:t>
    </dgm:pt>
    <dgm:pt modelId="{9497C3F0-701C-426F-88D8-0CC2989D4F00}" type="sibTrans" cxnId="{44FE62CF-F9F5-4207-B615-D1094F852CA9}">
      <dgm:prSet/>
      <dgm:spPr/>
      <dgm:t>
        <a:bodyPr/>
        <a:lstStyle/>
        <a:p>
          <a:endParaRPr lang="en-US"/>
        </a:p>
      </dgm:t>
    </dgm:pt>
    <dgm:pt modelId="{0CC50814-F402-405C-A800-FAB28C3D1361}">
      <dgm:prSet/>
      <dgm:spPr/>
      <dgm:t>
        <a:bodyPr/>
        <a:lstStyle/>
        <a:p>
          <a:r>
            <a:rPr lang="en-US"/>
            <a:t>4. Result</a:t>
          </a:r>
        </a:p>
      </dgm:t>
    </dgm:pt>
    <dgm:pt modelId="{5A4F5648-A639-4DBB-9BED-0D2C764DEE8A}" type="parTrans" cxnId="{7D45CD7F-9CBA-493A-AFAF-80A510C356C3}">
      <dgm:prSet/>
      <dgm:spPr/>
      <dgm:t>
        <a:bodyPr/>
        <a:lstStyle/>
        <a:p>
          <a:endParaRPr lang="en-US"/>
        </a:p>
      </dgm:t>
    </dgm:pt>
    <dgm:pt modelId="{CF53BE8F-795A-490F-86E7-F41FB695A472}" type="sibTrans" cxnId="{7D45CD7F-9CBA-493A-AFAF-80A510C356C3}">
      <dgm:prSet/>
      <dgm:spPr/>
      <dgm:t>
        <a:bodyPr/>
        <a:lstStyle/>
        <a:p>
          <a:endParaRPr lang="en-US"/>
        </a:p>
      </dgm:t>
    </dgm:pt>
    <dgm:pt modelId="{E863B433-04B0-41C3-8B4F-2C04CE772F85}">
      <dgm:prSet/>
      <dgm:spPr/>
      <dgm:t>
        <a:bodyPr/>
        <a:lstStyle/>
        <a:p>
          <a:r>
            <a:rPr lang="en-US"/>
            <a:t>5. Discussion</a:t>
          </a:r>
        </a:p>
      </dgm:t>
    </dgm:pt>
    <dgm:pt modelId="{951DF32C-3309-447E-AB5F-A17E1AEDC778}" type="parTrans" cxnId="{C2CAB8AC-7586-450A-913C-FB4FA7FD4CAA}">
      <dgm:prSet/>
      <dgm:spPr/>
      <dgm:t>
        <a:bodyPr/>
        <a:lstStyle/>
        <a:p>
          <a:endParaRPr lang="en-US"/>
        </a:p>
      </dgm:t>
    </dgm:pt>
    <dgm:pt modelId="{9E3D48AF-FA79-4C5C-A4EE-8C51652604BE}" type="sibTrans" cxnId="{C2CAB8AC-7586-450A-913C-FB4FA7FD4CAA}">
      <dgm:prSet/>
      <dgm:spPr/>
      <dgm:t>
        <a:bodyPr/>
        <a:lstStyle/>
        <a:p>
          <a:endParaRPr lang="en-US"/>
        </a:p>
      </dgm:t>
    </dgm:pt>
    <dgm:pt modelId="{A2E97CDE-EDF0-4410-AFA2-F9810A7E7F17}">
      <dgm:prSet/>
      <dgm:spPr/>
      <dgm:t>
        <a:bodyPr/>
        <a:lstStyle/>
        <a:p>
          <a:r>
            <a:rPr lang="en-US"/>
            <a:t>6. Limitation</a:t>
          </a:r>
        </a:p>
      </dgm:t>
    </dgm:pt>
    <dgm:pt modelId="{7A0E5183-C30E-4269-8A31-115AAE72D114}" type="parTrans" cxnId="{7F2397BC-A679-4512-8BF3-949D9BE99ECB}">
      <dgm:prSet/>
      <dgm:spPr/>
      <dgm:t>
        <a:bodyPr/>
        <a:lstStyle/>
        <a:p>
          <a:endParaRPr lang="en-US"/>
        </a:p>
      </dgm:t>
    </dgm:pt>
    <dgm:pt modelId="{ED8E882B-FBDD-46B5-A20D-60A772C144E3}" type="sibTrans" cxnId="{7F2397BC-A679-4512-8BF3-949D9BE99ECB}">
      <dgm:prSet/>
      <dgm:spPr/>
      <dgm:t>
        <a:bodyPr/>
        <a:lstStyle/>
        <a:p>
          <a:endParaRPr lang="en-US"/>
        </a:p>
      </dgm:t>
    </dgm:pt>
    <dgm:pt modelId="{10C1D8E9-B0D9-43D9-A016-8FF04975B144}">
      <dgm:prSet/>
      <dgm:spPr/>
      <dgm:t>
        <a:bodyPr/>
        <a:lstStyle/>
        <a:p>
          <a:r>
            <a:rPr lang="en-US" dirty="0"/>
            <a:t>7. Conclusion</a:t>
          </a:r>
        </a:p>
      </dgm:t>
    </dgm:pt>
    <dgm:pt modelId="{3D755389-6C48-46CD-8EA1-46210595C3A2}" type="parTrans" cxnId="{111FB66F-F65B-40BC-AE56-65EDFFBA47E7}">
      <dgm:prSet/>
      <dgm:spPr/>
      <dgm:t>
        <a:bodyPr/>
        <a:lstStyle/>
        <a:p>
          <a:endParaRPr lang="en-US"/>
        </a:p>
      </dgm:t>
    </dgm:pt>
    <dgm:pt modelId="{4721CE94-664C-4335-9721-5AF6CBA143EB}" type="sibTrans" cxnId="{111FB66F-F65B-40BC-AE56-65EDFFBA47E7}">
      <dgm:prSet/>
      <dgm:spPr/>
      <dgm:t>
        <a:bodyPr/>
        <a:lstStyle/>
        <a:p>
          <a:endParaRPr lang="en-US"/>
        </a:p>
      </dgm:t>
    </dgm:pt>
    <dgm:pt modelId="{67D7C59F-AFAC-4F78-AF93-D0BE1E1251EC}">
      <dgm:prSet/>
      <dgm:spPr/>
      <dgm:t>
        <a:bodyPr/>
        <a:lstStyle/>
        <a:p>
          <a:r>
            <a:rPr lang="en-US" dirty="0"/>
            <a:t>9. Reference</a:t>
          </a:r>
        </a:p>
      </dgm:t>
    </dgm:pt>
    <dgm:pt modelId="{39F61001-8BC9-41AB-84BD-F7F163ECAEBD}" type="parTrans" cxnId="{1F0012B6-CF68-4FCE-BEFC-43E9B541D671}">
      <dgm:prSet/>
      <dgm:spPr/>
      <dgm:t>
        <a:bodyPr/>
        <a:lstStyle/>
        <a:p>
          <a:endParaRPr lang="en-US"/>
        </a:p>
      </dgm:t>
    </dgm:pt>
    <dgm:pt modelId="{40671288-883F-481A-AA0A-F9165C2C5101}" type="sibTrans" cxnId="{1F0012B6-CF68-4FCE-BEFC-43E9B541D671}">
      <dgm:prSet/>
      <dgm:spPr/>
      <dgm:t>
        <a:bodyPr/>
        <a:lstStyle/>
        <a:p>
          <a:endParaRPr lang="en-US"/>
        </a:p>
      </dgm:t>
    </dgm:pt>
    <dgm:pt modelId="{FE7D572D-1AC2-419B-A803-E4102DC4683B}">
      <dgm:prSet/>
      <dgm:spPr/>
      <dgm:t>
        <a:bodyPr/>
        <a:lstStyle/>
        <a:p>
          <a:r>
            <a:rPr lang="en-IN" dirty="0"/>
            <a:t>8. Recommendations</a:t>
          </a:r>
        </a:p>
      </dgm:t>
    </dgm:pt>
    <dgm:pt modelId="{60959DBD-34AC-4938-840B-193A6B990B2B}" type="parTrans" cxnId="{41411F71-0C5C-4A54-8F67-06AD8E83D723}">
      <dgm:prSet/>
      <dgm:spPr/>
      <dgm:t>
        <a:bodyPr/>
        <a:lstStyle/>
        <a:p>
          <a:endParaRPr lang="en-IN"/>
        </a:p>
      </dgm:t>
    </dgm:pt>
    <dgm:pt modelId="{B430346E-5327-490B-B31A-C466D916A078}" type="sibTrans" cxnId="{41411F71-0C5C-4A54-8F67-06AD8E83D723}">
      <dgm:prSet/>
      <dgm:spPr/>
      <dgm:t>
        <a:bodyPr/>
        <a:lstStyle/>
        <a:p>
          <a:endParaRPr lang="en-IN"/>
        </a:p>
      </dgm:t>
    </dgm:pt>
    <dgm:pt modelId="{25FBB33B-D303-454B-842F-FA1C230A6065}" type="pres">
      <dgm:prSet presAssocID="{79B91CB3-296A-46D9-A414-831DBC6D5AE2}" presName="linear" presStyleCnt="0">
        <dgm:presLayoutVars>
          <dgm:animLvl val="lvl"/>
          <dgm:resizeHandles val="exact"/>
        </dgm:presLayoutVars>
      </dgm:prSet>
      <dgm:spPr/>
    </dgm:pt>
    <dgm:pt modelId="{9A547872-5FA2-4E80-B0C2-61D519B631E9}" type="pres">
      <dgm:prSet presAssocID="{7D5CA695-6E85-445A-878E-19CF4DCBF6E2}" presName="parentText" presStyleLbl="node1" presStyleIdx="0" presStyleCnt="9">
        <dgm:presLayoutVars>
          <dgm:chMax val="0"/>
          <dgm:bulletEnabled val="1"/>
        </dgm:presLayoutVars>
      </dgm:prSet>
      <dgm:spPr/>
    </dgm:pt>
    <dgm:pt modelId="{1E49199C-720E-410E-A3E1-E90E984D5F79}" type="pres">
      <dgm:prSet presAssocID="{B4750CD4-9AC5-49BA-9830-908D8EAFC77F}" presName="spacer" presStyleCnt="0"/>
      <dgm:spPr/>
    </dgm:pt>
    <dgm:pt modelId="{7ECE21A9-D5A3-455F-BFFA-8C807A8AAD73}" type="pres">
      <dgm:prSet presAssocID="{C1B50BCE-E848-470D-870F-69250BD2D5C8}" presName="parentText" presStyleLbl="node1" presStyleIdx="1" presStyleCnt="9">
        <dgm:presLayoutVars>
          <dgm:chMax val="0"/>
          <dgm:bulletEnabled val="1"/>
        </dgm:presLayoutVars>
      </dgm:prSet>
      <dgm:spPr/>
    </dgm:pt>
    <dgm:pt modelId="{A33A985C-9990-4B15-8DAA-8E49B7B49907}" type="pres">
      <dgm:prSet presAssocID="{5475F9C3-F2E8-48D0-A036-75F600F380A7}" presName="spacer" presStyleCnt="0"/>
      <dgm:spPr/>
    </dgm:pt>
    <dgm:pt modelId="{6E4D6A69-D797-4470-A1F8-B436C4BEE6C8}" type="pres">
      <dgm:prSet presAssocID="{04D8139D-4079-41CD-8787-19AAAB351359}" presName="parentText" presStyleLbl="node1" presStyleIdx="2" presStyleCnt="9">
        <dgm:presLayoutVars>
          <dgm:chMax val="0"/>
          <dgm:bulletEnabled val="1"/>
        </dgm:presLayoutVars>
      </dgm:prSet>
      <dgm:spPr/>
    </dgm:pt>
    <dgm:pt modelId="{B5BF4519-F5D2-47F0-AEA5-603E31E0C1D4}" type="pres">
      <dgm:prSet presAssocID="{9497C3F0-701C-426F-88D8-0CC2989D4F00}" presName="spacer" presStyleCnt="0"/>
      <dgm:spPr/>
    </dgm:pt>
    <dgm:pt modelId="{3D8DD778-1E5F-451E-A354-8FB93CA96D86}" type="pres">
      <dgm:prSet presAssocID="{0CC50814-F402-405C-A800-FAB28C3D1361}" presName="parentText" presStyleLbl="node1" presStyleIdx="3" presStyleCnt="9">
        <dgm:presLayoutVars>
          <dgm:chMax val="0"/>
          <dgm:bulletEnabled val="1"/>
        </dgm:presLayoutVars>
      </dgm:prSet>
      <dgm:spPr/>
    </dgm:pt>
    <dgm:pt modelId="{DE797031-94F4-46BE-B8E7-AB536D8579D4}" type="pres">
      <dgm:prSet presAssocID="{CF53BE8F-795A-490F-86E7-F41FB695A472}" presName="spacer" presStyleCnt="0"/>
      <dgm:spPr/>
    </dgm:pt>
    <dgm:pt modelId="{DFF97D22-B15F-4600-B561-4353B29A74CF}" type="pres">
      <dgm:prSet presAssocID="{E863B433-04B0-41C3-8B4F-2C04CE772F85}" presName="parentText" presStyleLbl="node1" presStyleIdx="4" presStyleCnt="9">
        <dgm:presLayoutVars>
          <dgm:chMax val="0"/>
          <dgm:bulletEnabled val="1"/>
        </dgm:presLayoutVars>
      </dgm:prSet>
      <dgm:spPr/>
    </dgm:pt>
    <dgm:pt modelId="{F576EAD5-17A9-44CA-B26E-CD11741F7477}" type="pres">
      <dgm:prSet presAssocID="{9E3D48AF-FA79-4C5C-A4EE-8C51652604BE}" presName="spacer" presStyleCnt="0"/>
      <dgm:spPr/>
    </dgm:pt>
    <dgm:pt modelId="{D5304C9D-AF24-4FE3-AF9D-377C4723C7B4}" type="pres">
      <dgm:prSet presAssocID="{A2E97CDE-EDF0-4410-AFA2-F9810A7E7F17}" presName="parentText" presStyleLbl="node1" presStyleIdx="5" presStyleCnt="9">
        <dgm:presLayoutVars>
          <dgm:chMax val="0"/>
          <dgm:bulletEnabled val="1"/>
        </dgm:presLayoutVars>
      </dgm:prSet>
      <dgm:spPr/>
    </dgm:pt>
    <dgm:pt modelId="{B69B6545-B40D-47F6-B83F-2CD82CB4598F}" type="pres">
      <dgm:prSet presAssocID="{ED8E882B-FBDD-46B5-A20D-60A772C144E3}" presName="spacer" presStyleCnt="0"/>
      <dgm:spPr/>
    </dgm:pt>
    <dgm:pt modelId="{702AAF0F-E542-44FC-B07C-C3BFFE84E199}" type="pres">
      <dgm:prSet presAssocID="{10C1D8E9-B0D9-43D9-A016-8FF04975B144}" presName="parentText" presStyleLbl="node1" presStyleIdx="6" presStyleCnt="9">
        <dgm:presLayoutVars>
          <dgm:chMax val="0"/>
          <dgm:bulletEnabled val="1"/>
        </dgm:presLayoutVars>
      </dgm:prSet>
      <dgm:spPr/>
    </dgm:pt>
    <dgm:pt modelId="{7CB514B3-BE29-4FF4-9BE6-8F28B3FE2A41}" type="pres">
      <dgm:prSet presAssocID="{4721CE94-664C-4335-9721-5AF6CBA143EB}" presName="spacer" presStyleCnt="0"/>
      <dgm:spPr/>
    </dgm:pt>
    <dgm:pt modelId="{9B112BF9-FC16-4576-B060-1CEEA77F8AE6}" type="pres">
      <dgm:prSet presAssocID="{FE7D572D-1AC2-419B-A803-E4102DC4683B}" presName="parentText" presStyleLbl="node1" presStyleIdx="7" presStyleCnt="9">
        <dgm:presLayoutVars>
          <dgm:chMax val="0"/>
          <dgm:bulletEnabled val="1"/>
        </dgm:presLayoutVars>
      </dgm:prSet>
      <dgm:spPr/>
    </dgm:pt>
    <dgm:pt modelId="{90EFAC92-DA5A-4D29-B3D8-A2951883DFAD}" type="pres">
      <dgm:prSet presAssocID="{B430346E-5327-490B-B31A-C466D916A078}" presName="spacer" presStyleCnt="0"/>
      <dgm:spPr/>
    </dgm:pt>
    <dgm:pt modelId="{58DF2066-814C-4853-8FAB-5A8C48EA92DE}" type="pres">
      <dgm:prSet presAssocID="{67D7C59F-AFAC-4F78-AF93-D0BE1E1251EC}" presName="parentText" presStyleLbl="node1" presStyleIdx="8" presStyleCnt="9">
        <dgm:presLayoutVars>
          <dgm:chMax val="0"/>
          <dgm:bulletEnabled val="1"/>
        </dgm:presLayoutVars>
      </dgm:prSet>
      <dgm:spPr/>
    </dgm:pt>
  </dgm:ptLst>
  <dgm:cxnLst>
    <dgm:cxn modelId="{87B7C50A-80D4-4FD4-9C39-84C00ECD67F7}" type="presOf" srcId="{67D7C59F-AFAC-4F78-AF93-D0BE1E1251EC}" destId="{58DF2066-814C-4853-8FAB-5A8C48EA92DE}" srcOrd="0" destOrd="0" presId="urn:microsoft.com/office/officeart/2005/8/layout/vList2"/>
    <dgm:cxn modelId="{31172E1F-9D44-4AD5-9949-30DE22194F99}" type="presOf" srcId="{7D5CA695-6E85-445A-878E-19CF4DCBF6E2}" destId="{9A547872-5FA2-4E80-B0C2-61D519B631E9}" srcOrd="0" destOrd="0" presId="urn:microsoft.com/office/officeart/2005/8/layout/vList2"/>
    <dgm:cxn modelId="{B61E8E22-5A67-443B-87F1-2B8703BFFFB4}" type="presOf" srcId="{FE7D572D-1AC2-419B-A803-E4102DC4683B}" destId="{9B112BF9-FC16-4576-B060-1CEEA77F8AE6}" srcOrd="0" destOrd="0" presId="urn:microsoft.com/office/officeart/2005/8/layout/vList2"/>
    <dgm:cxn modelId="{4724DC23-C8A9-4DB8-BBCF-3F5C44671CED}" type="presOf" srcId="{E863B433-04B0-41C3-8B4F-2C04CE772F85}" destId="{DFF97D22-B15F-4600-B561-4353B29A74CF}" srcOrd="0" destOrd="0" presId="urn:microsoft.com/office/officeart/2005/8/layout/vList2"/>
    <dgm:cxn modelId="{C642BA3E-0DEA-40EA-948B-B82939F1E87B}" type="presOf" srcId="{10C1D8E9-B0D9-43D9-A016-8FF04975B144}" destId="{702AAF0F-E542-44FC-B07C-C3BFFE84E199}" srcOrd="0" destOrd="0" presId="urn:microsoft.com/office/officeart/2005/8/layout/vList2"/>
    <dgm:cxn modelId="{6F3F4B65-6A40-43E3-93C4-EC41EFE02E47}" type="presOf" srcId="{A2E97CDE-EDF0-4410-AFA2-F9810A7E7F17}" destId="{D5304C9D-AF24-4FE3-AF9D-377C4723C7B4}" srcOrd="0" destOrd="0" presId="urn:microsoft.com/office/officeart/2005/8/layout/vList2"/>
    <dgm:cxn modelId="{111FB66F-F65B-40BC-AE56-65EDFFBA47E7}" srcId="{79B91CB3-296A-46D9-A414-831DBC6D5AE2}" destId="{10C1D8E9-B0D9-43D9-A016-8FF04975B144}" srcOrd="6" destOrd="0" parTransId="{3D755389-6C48-46CD-8EA1-46210595C3A2}" sibTransId="{4721CE94-664C-4335-9721-5AF6CBA143EB}"/>
    <dgm:cxn modelId="{41411F71-0C5C-4A54-8F67-06AD8E83D723}" srcId="{79B91CB3-296A-46D9-A414-831DBC6D5AE2}" destId="{FE7D572D-1AC2-419B-A803-E4102DC4683B}" srcOrd="7" destOrd="0" parTransId="{60959DBD-34AC-4938-840B-193A6B990B2B}" sibTransId="{B430346E-5327-490B-B31A-C466D916A078}"/>
    <dgm:cxn modelId="{D46EDC78-23A6-4F15-97B6-7EAEEE88E848}" type="presOf" srcId="{C1B50BCE-E848-470D-870F-69250BD2D5C8}" destId="{7ECE21A9-D5A3-455F-BFFA-8C807A8AAD73}" srcOrd="0" destOrd="0" presId="urn:microsoft.com/office/officeart/2005/8/layout/vList2"/>
    <dgm:cxn modelId="{7D45CD7F-9CBA-493A-AFAF-80A510C356C3}" srcId="{79B91CB3-296A-46D9-A414-831DBC6D5AE2}" destId="{0CC50814-F402-405C-A800-FAB28C3D1361}" srcOrd="3" destOrd="0" parTransId="{5A4F5648-A639-4DBB-9BED-0D2C764DEE8A}" sibTransId="{CF53BE8F-795A-490F-86E7-F41FB695A472}"/>
    <dgm:cxn modelId="{0F6BA992-572D-4F20-859B-381C7BF9AB00}" srcId="{79B91CB3-296A-46D9-A414-831DBC6D5AE2}" destId="{C1B50BCE-E848-470D-870F-69250BD2D5C8}" srcOrd="1" destOrd="0" parTransId="{7E2D4E44-67C3-4C85-9889-765AF0891CA1}" sibTransId="{5475F9C3-F2E8-48D0-A036-75F600F380A7}"/>
    <dgm:cxn modelId="{79389394-CADD-4139-86A8-F1DDA1A2E909}" type="presOf" srcId="{04D8139D-4079-41CD-8787-19AAAB351359}" destId="{6E4D6A69-D797-4470-A1F8-B436C4BEE6C8}" srcOrd="0" destOrd="0" presId="urn:microsoft.com/office/officeart/2005/8/layout/vList2"/>
    <dgm:cxn modelId="{1D0EF499-3B8E-47D0-8AAC-7E5633F175B7}" srcId="{79B91CB3-296A-46D9-A414-831DBC6D5AE2}" destId="{7D5CA695-6E85-445A-878E-19CF4DCBF6E2}" srcOrd="0" destOrd="0" parTransId="{ADC6AEC4-1E7B-4D9E-B14E-F65BCFEB9C62}" sibTransId="{B4750CD4-9AC5-49BA-9830-908D8EAFC77F}"/>
    <dgm:cxn modelId="{C2CAB8AC-7586-450A-913C-FB4FA7FD4CAA}" srcId="{79B91CB3-296A-46D9-A414-831DBC6D5AE2}" destId="{E863B433-04B0-41C3-8B4F-2C04CE772F85}" srcOrd="4" destOrd="0" parTransId="{951DF32C-3309-447E-AB5F-A17E1AEDC778}" sibTransId="{9E3D48AF-FA79-4C5C-A4EE-8C51652604BE}"/>
    <dgm:cxn modelId="{1F0012B6-CF68-4FCE-BEFC-43E9B541D671}" srcId="{79B91CB3-296A-46D9-A414-831DBC6D5AE2}" destId="{67D7C59F-AFAC-4F78-AF93-D0BE1E1251EC}" srcOrd="8" destOrd="0" parTransId="{39F61001-8BC9-41AB-84BD-F7F163ECAEBD}" sibTransId="{40671288-883F-481A-AA0A-F9165C2C5101}"/>
    <dgm:cxn modelId="{A546EFBA-950C-49B6-A86E-542346363FF4}" type="presOf" srcId="{79B91CB3-296A-46D9-A414-831DBC6D5AE2}" destId="{25FBB33B-D303-454B-842F-FA1C230A6065}" srcOrd="0" destOrd="0" presId="urn:microsoft.com/office/officeart/2005/8/layout/vList2"/>
    <dgm:cxn modelId="{7F2397BC-A679-4512-8BF3-949D9BE99ECB}" srcId="{79B91CB3-296A-46D9-A414-831DBC6D5AE2}" destId="{A2E97CDE-EDF0-4410-AFA2-F9810A7E7F17}" srcOrd="5" destOrd="0" parTransId="{7A0E5183-C30E-4269-8A31-115AAE72D114}" sibTransId="{ED8E882B-FBDD-46B5-A20D-60A772C144E3}"/>
    <dgm:cxn modelId="{44FE62CF-F9F5-4207-B615-D1094F852CA9}" srcId="{79B91CB3-296A-46D9-A414-831DBC6D5AE2}" destId="{04D8139D-4079-41CD-8787-19AAAB351359}" srcOrd="2" destOrd="0" parTransId="{B47A47F9-6ACA-4EF2-8FBB-D20ED13AB94E}" sibTransId="{9497C3F0-701C-426F-88D8-0CC2989D4F00}"/>
    <dgm:cxn modelId="{AD2381FB-0F8A-4914-BF6D-2A0D23B8F836}" type="presOf" srcId="{0CC50814-F402-405C-A800-FAB28C3D1361}" destId="{3D8DD778-1E5F-451E-A354-8FB93CA96D86}" srcOrd="0" destOrd="0" presId="urn:microsoft.com/office/officeart/2005/8/layout/vList2"/>
    <dgm:cxn modelId="{82B90FB9-576B-4524-A8EA-91BBC66CD4E2}" type="presParOf" srcId="{25FBB33B-D303-454B-842F-FA1C230A6065}" destId="{9A547872-5FA2-4E80-B0C2-61D519B631E9}" srcOrd="0" destOrd="0" presId="urn:microsoft.com/office/officeart/2005/8/layout/vList2"/>
    <dgm:cxn modelId="{32E0A071-217A-4770-8128-CE4D89E3FFEB}" type="presParOf" srcId="{25FBB33B-D303-454B-842F-FA1C230A6065}" destId="{1E49199C-720E-410E-A3E1-E90E984D5F79}" srcOrd="1" destOrd="0" presId="urn:microsoft.com/office/officeart/2005/8/layout/vList2"/>
    <dgm:cxn modelId="{A7FAA85A-F5FC-4933-B986-415AE1D0A6F2}" type="presParOf" srcId="{25FBB33B-D303-454B-842F-FA1C230A6065}" destId="{7ECE21A9-D5A3-455F-BFFA-8C807A8AAD73}" srcOrd="2" destOrd="0" presId="urn:microsoft.com/office/officeart/2005/8/layout/vList2"/>
    <dgm:cxn modelId="{E46DF665-E4CA-4318-8E70-3DC7A0F343D9}" type="presParOf" srcId="{25FBB33B-D303-454B-842F-FA1C230A6065}" destId="{A33A985C-9990-4B15-8DAA-8E49B7B49907}" srcOrd="3" destOrd="0" presId="urn:microsoft.com/office/officeart/2005/8/layout/vList2"/>
    <dgm:cxn modelId="{837F7CF5-D0BD-4574-9592-AA2CDB0200BA}" type="presParOf" srcId="{25FBB33B-D303-454B-842F-FA1C230A6065}" destId="{6E4D6A69-D797-4470-A1F8-B436C4BEE6C8}" srcOrd="4" destOrd="0" presId="urn:microsoft.com/office/officeart/2005/8/layout/vList2"/>
    <dgm:cxn modelId="{74058F38-171F-4AF2-AE35-986C5EB50FEE}" type="presParOf" srcId="{25FBB33B-D303-454B-842F-FA1C230A6065}" destId="{B5BF4519-F5D2-47F0-AEA5-603E31E0C1D4}" srcOrd="5" destOrd="0" presId="urn:microsoft.com/office/officeart/2005/8/layout/vList2"/>
    <dgm:cxn modelId="{1CEAC811-B53D-4C85-BF2A-B4C81FF71C81}" type="presParOf" srcId="{25FBB33B-D303-454B-842F-FA1C230A6065}" destId="{3D8DD778-1E5F-451E-A354-8FB93CA96D86}" srcOrd="6" destOrd="0" presId="urn:microsoft.com/office/officeart/2005/8/layout/vList2"/>
    <dgm:cxn modelId="{2E7196CC-FEA7-4090-8C92-6D0A0D81D623}" type="presParOf" srcId="{25FBB33B-D303-454B-842F-FA1C230A6065}" destId="{DE797031-94F4-46BE-B8E7-AB536D8579D4}" srcOrd="7" destOrd="0" presId="urn:microsoft.com/office/officeart/2005/8/layout/vList2"/>
    <dgm:cxn modelId="{C5A9BDB4-C96E-4336-B5C0-8D2F43C63CD1}" type="presParOf" srcId="{25FBB33B-D303-454B-842F-FA1C230A6065}" destId="{DFF97D22-B15F-4600-B561-4353B29A74CF}" srcOrd="8" destOrd="0" presId="urn:microsoft.com/office/officeart/2005/8/layout/vList2"/>
    <dgm:cxn modelId="{DEED16DC-0B94-4F8A-B3FC-38217C5DA098}" type="presParOf" srcId="{25FBB33B-D303-454B-842F-FA1C230A6065}" destId="{F576EAD5-17A9-44CA-B26E-CD11741F7477}" srcOrd="9" destOrd="0" presId="urn:microsoft.com/office/officeart/2005/8/layout/vList2"/>
    <dgm:cxn modelId="{A932AA92-5FD7-43C6-9873-18B3A77D3777}" type="presParOf" srcId="{25FBB33B-D303-454B-842F-FA1C230A6065}" destId="{D5304C9D-AF24-4FE3-AF9D-377C4723C7B4}" srcOrd="10" destOrd="0" presId="urn:microsoft.com/office/officeart/2005/8/layout/vList2"/>
    <dgm:cxn modelId="{7E37FE10-25A7-4001-90F1-7BC339C89349}" type="presParOf" srcId="{25FBB33B-D303-454B-842F-FA1C230A6065}" destId="{B69B6545-B40D-47F6-B83F-2CD82CB4598F}" srcOrd="11" destOrd="0" presId="urn:microsoft.com/office/officeart/2005/8/layout/vList2"/>
    <dgm:cxn modelId="{C1DD02DE-52B9-4E49-8D05-4FB3A5357CD6}" type="presParOf" srcId="{25FBB33B-D303-454B-842F-FA1C230A6065}" destId="{702AAF0F-E542-44FC-B07C-C3BFFE84E199}" srcOrd="12" destOrd="0" presId="urn:microsoft.com/office/officeart/2005/8/layout/vList2"/>
    <dgm:cxn modelId="{D4C401DF-14F5-4D4A-8B48-EF373AFF18DD}" type="presParOf" srcId="{25FBB33B-D303-454B-842F-FA1C230A6065}" destId="{7CB514B3-BE29-4FF4-9BE6-8F28B3FE2A41}" srcOrd="13" destOrd="0" presId="urn:microsoft.com/office/officeart/2005/8/layout/vList2"/>
    <dgm:cxn modelId="{4554DBBA-04F7-4D28-9FF1-3ECFA0D6F22B}" type="presParOf" srcId="{25FBB33B-D303-454B-842F-FA1C230A6065}" destId="{9B112BF9-FC16-4576-B060-1CEEA77F8AE6}" srcOrd="14" destOrd="0" presId="urn:microsoft.com/office/officeart/2005/8/layout/vList2"/>
    <dgm:cxn modelId="{7300D377-2EA6-4C2E-97E3-E09C18EC58E0}" type="presParOf" srcId="{25FBB33B-D303-454B-842F-FA1C230A6065}" destId="{90EFAC92-DA5A-4D29-B3D8-A2951883DFAD}" srcOrd="15" destOrd="0" presId="urn:microsoft.com/office/officeart/2005/8/layout/vList2"/>
    <dgm:cxn modelId="{D7B8011C-6241-461F-AFE2-CD2268217D19}" type="presParOf" srcId="{25FBB33B-D303-454B-842F-FA1C230A6065}" destId="{58DF2066-814C-4853-8FAB-5A8C48EA92DE}"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A4CAA-D554-48A4-A670-FD66F2B3B59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B0821CA-70F8-4B5B-B9D0-EC6C775D1907}">
      <dgm:prSet/>
      <dgm:spPr/>
      <dgm:t>
        <a:bodyPr/>
        <a:lstStyle/>
        <a:p>
          <a:pPr>
            <a:lnSpc>
              <a:spcPct val="100000"/>
            </a:lnSpc>
          </a:pPr>
          <a:r>
            <a:rPr lang="en-US" b="0" i="0" dirty="0"/>
            <a:t>Cognitive Behavioral Therapy (CBT) is a type of psychotherapy that has gained significant attention in recent years for its effectiveness in treating various mental health conditions. CBT focuses on changing negative thought patterns and behaviors by teaching individual’s skills to manage their emotions and behaviors. </a:t>
          </a:r>
          <a:endParaRPr lang="en-US" dirty="0"/>
        </a:p>
      </dgm:t>
    </dgm:pt>
    <dgm:pt modelId="{A9577823-A9AA-4CC4-B050-EBE90BEFE0B1}" type="parTrans" cxnId="{C7692176-6706-4642-BA87-5FA12220235F}">
      <dgm:prSet/>
      <dgm:spPr/>
      <dgm:t>
        <a:bodyPr/>
        <a:lstStyle/>
        <a:p>
          <a:endParaRPr lang="en-US"/>
        </a:p>
      </dgm:t>
    </dgm:pt>
    <dgm:pt modelId="{42760A28-E8BE-48D2-9C2C-F8DC836167EE}" type="sibTrans" cxnId="{C7692176-6706-4642-BA87-5FA12220235F}">
      <dgm:prSet/>
      <dgm:spPr/>
      <dgm:t>
        <a:bodyPr/>
        <a:lstStyle/>
        <a:p>
          <a:endParaRPr lang="en-US"/>
        </a:p>
      </dgm:t>
    </dgm:pt>
    <dgm:pt modelId="{B4C55134-FA56-4C38-8BAD-5DCECBBC8BAE}">
      <dgm:prSet/>
      <dgm:spPr/>
      <dgm:t>
        <a:bodyPr/>
        <a:lstStyle/>
        <a:p>
          <a:pPr>
            <a:lnSpc>
              <a:spcPct val="100000"/>
            </a:lnSpc>
          </a:pPr>
          <a:r>
            <a:rPr lang="en-US" b="0" i="0" dirty="0"/>
            <a:t>This study aims to conduct a literature review research analysis to analyze the effectiveness of CBT in addressing women’s mental health concerns.</a:t>
          </a:r>
          <a:endParaRPr lang="en-US" dirty="0"/>
        </a:p>
      </dgm:t>
    </dgm:pt>
    <dgm:pt modelId="{BA760187-057E-4DA4-A795-E2C296463573}" type="parTrans" cxnId="{126B91CC-741E-469E-A8FB-B85CB93BBB4A}">
      <dgm:prSet/>
      <dgm:spPr/>
      <dgm:t>
        <a:bodyPr/>
        <a:lstStyle/>
        <a:p>
          <a:endParaRPr lang="en-US"/>
        </a:p>
      </dgm:t>
    </dgm:pt>
    <dgm:pt modelId="{00A25A8D-8298-4766-BB1F-291B33E0ABA7}" type="sibTrans" cxnId="{126B91CC-741E-469E-A8FB-B85CB93BBB4A}">
      <dgm:prSet/>
      <dgm:spPr/>
      <dgm:t>
        <a:bodyPr/>
        <a:lstStyle/>
        <a:p>
          <a:endParaRPr lang="en-US"/>
        </a:p>
      </dgm:t>
    </dgm:pt>
    <dgm:pt modelId="{446E9EE0-BFDB-4F1F-B4D4-BB98A6055FCE}">
      <dgm:prSet/>
      <dgm:spPr/>
      <dgm:t>
        <a:bodyPr/>
        <a:lstStyle/>
        <a:p>
          <a:pPr>
            <a:lnSpc>
              <a:spcPct val="100000"/>
            </a:lnSpc>
          </a:pPr>
          <a:r>
            <a:rPr lang="en-US" b="0" i="0" dirty="0"/>
            <a:t>While CBT has been extensively studied in the treatment of mental health conditions such as anxiety, depression, and post-traumatic stress disorder, there is a need to investigate its effectiveness in addressing women's health issues. Women's health issues are often unique and require specialized interventions that consider their specific needs.</a:t>
          </a:r>
          <a:endParaRPr lang="en-US" dirty="0"/>
        </a:p>
      </dgm:t>
    </dgm:pt>
    <dgm:pt modelId="{733B12D9-8A91-4E89-ADF6-8DC2C11925CA}" type="parTrans" cxnId="{EA88BA51-E9AC-4E33-B6CD-CEF9C8678A29}">
      <dgm:prSet/>
      <dgm:spPr/>
      <dgm:t>
        <a:bodyPr/>
        <a:lstStyle/>
        <a:p>
          <a:endParaRPr lang="en-US"/>
        </a:p>
      </dgm:t>
    </dgm:pt>
    <dgm:pt modelId="{634F2066-15B5-4355-B8B9-E150242704D9}" type="sibTrans" cxnId="{EA88BA51-E9AC-4E33-B6CD-CEF9C8678A29}">
      <dgm:prSet/>
      <dgm:spPr/>
      <dgm:t>
        <a:bodyPr/>
        <a:lstStyle/>
        <a:p>
          <a:endParaRPr lang="en-US"/>
        </a:p>
      </dgm:t>
    </dgm:pt>
    <dgm:pt modelId="{C1984699-27C1-417B-B1F5-8F9F0D6D9580}" type="pres">
      <dgm:prSet presAssocID="{923A4CAA-D554-48A4-A670-FD66F2B3B590}" presName="root" presStyleCnt="0">
        <dgm:presLayoutVars>
          <dgm:dir/>
          <dgm:resizeHandles val="exact"/>
        </dgm:presLayoutVars>
      </dgm:prSet>
      <dgm:spPr/>
    </dgm:pt>
    <dgm:pt modelId="{67C0369C-3352-43E3-8B5E-9F62EA36D8BF}" type="pres">
      <dgm:prSet presAssocID="{EB0821CA-70F8-4B5B-B9D0-EC6C775D1907}" presName="compNode" presStyleCnt="0"/>
      <dgm:spPr/>
    </dgm:pt>
    <dgm:pt modelId="{0351A12F-346D-4515-950E-DD6B80893B76}" type="pres">
      <dgm:prSet presAssocID="{EB0821CA-70F8-4B5B-B9D0-EC6C775D1907}" presName="bgRect" presStyleLbl="bgShp" presStyleIdx="0" presStyleCnt="3"/>
      <dgm:spPr/>
    </dgm:pt>
    <dgm:pt modelId="{49999F7D-5261-4235-B5E5-11AA8EA99BD4}" type="pres">
      <dgm:prSet presAssocID="{EB0821CA-70F8-4B5B-B9D0-EC6C775D19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73A21007-EDEB-4E6F-B9F7-829A51268A6F}" type="pres">
      <dgm:prSet presAssocID="{EB0821CA-70F8-4B5B-B9D0-EC6C775D1907}" presName="spaceRect" presStyleCnt="0"/>
      <dgm:spPr/>
    </dgm:pt>
    <dgm:pt modelId="{701D4C76-3530-45FD-9D83-5B9AD8EEAE39}" type="pres">
      <dgm:prSet presAssocID="{EB0821CA-70F8-4B5B-B9D0-EC6C775D1907}" presName="parTx" presStyleLbl="revTx" presStyleIdx="0" presStyleCnt="3">
        <dgm:presLayoutVars>
          <dgm:chMax val="0"/>
          <dgm:chPref val="0"/>
        </dgm:presLayoutVars>
      </dgm:prSet>
      <dgm:spPr/>
    </dgm:pt>
    <dgm:pt modelId="{F55A94CC-7DC8-4394-A736-7CAC9E80380E}" type="pres">
      <dgm:prSet presAssocID="{42760A28-E8BE-48D2-9C2C-F8DC836167EE}" presName="sibTrans" presStyleCnt="0"/>
      <dgm:spPr/>
    </dgm:pt>
    <dgm:pt modelId="{919EDFB1-307F-43E2-BD95-A7C3D74E9A70}" type="pres">
      <dgm:prSet presAssocID="{B4C55134-FA56-4C38-8BAD-5DCECBBC8BAE}" presName="compNode" presStyleCnt="0"/>
      <dgm:spPr/>
    </dgm:pt>
    <dgm:pt modelId="{2C869980-29F3-4137-988D-627541307B83}" type="pres">
      <dgm:prSet presAssocID="{B4C55134-FA56-4C38-8BAD-5DCECBBC8BAE}" presName="bgRect" presStyleLbl="bgShp" presStyleIdx="1" presStyleCnt="3"/>
      <dgm:spPr/>
    </dgm:pt>
    <dgm:pt modelId="{BCF35791-B4DC-41AA-B5D4-E4BE2595544A}" type="pres">
      <dgm:prSet presAssocID="{B4C55134-FA56-4C38-8BAD-5DCECBBC8B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C6F3BE75-FF20-4192-AB7F-91253E689413}" type="pres">
      <dgm:prSet presAssocID="{B4C55134-FA56-4C38-8BAD-5DCECBBC8BAE}" presName="spaceRect" presStyleCnt="0"/>
      <dgm:spPr/>
    </dgm:pt>
    <dgm:pt modelId="{B957E311-D6B3-499C-92B7-B23FA2457801}" type="pres">
      <dgm:prSet presAssocID="{B4C55134-FA56-4C38-8BAD-5DCECBBC8BAE}" presName="parTx" presStyleLbl="revTx" presStyleIdx="1" presStyleCnt="3">
        <dgm:presLayoutVars>
          <dgm:chMax val="0"/>
          <dgm:chPref val="0"/>
        </dgm:presLayoutVars>
      </dgm:prSet>
      <dgm:spPr/>
    </dgm:pt>
    <dgm:pt modelId="{87450899-BF88-44FB-A63C-F13DEAE3FEF5}" type="pres">
      <dgm:prSet presAssocID="{00A25A8D-8298-4766-BB1F-291B33E0ABA7}" presName="sibTrans" presStyleCnt="0"/>
      <dgm:spPr/>
    </dgm:pt>
    <dgm:pt modelId="{2F34C096-2822-40A9-9E74-C0C036751E46}" type="pres">
      <dgm:prSet presAssocID="{446E9EE0-BFDB-4F1F-B4D4-BB98A6055FCE}" presName="compNode" presStyleCnt="0"/>
      <dgm:spPr/>
    </dgm:pt>
    <dgm:pt modelId="{9105C296-D443-4D5D-B527-6D63B0E86ECB}" type="pres">
      <dgm:prSet presAssocID="{446E9EE0-BFDB-4F1F-B4D4-BB98A6055FCE}" presName="bgRect" presStyleLbl="bgShp" presStyleIdx="2" presStyleCnt="3"/>
      <dgm:spPr/>
    </dgm:pt>
    <dgm:pt modelId="{76C45A59-53EE-4EC0-B3D9-8DADE7E3F514}" type="pres">
      <dgm:prSet presAssocID="{446E9EE0-BFDB-4F1F-B4D4-BB98A6055F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a:ext>
      </dgm:extLst>
    </dgm:pt>
    <dgm:pt modelId="{38CA2B7B-1BDC-44C6-838D-B5F09EAC71A6}" type="pres">
      <dgm:prSet presAssocID="{446E9EE0-BFDB-4F1F-B4D4-BB98A6055FCE}" presName="spaceRect" presStyleCnt="0"/>
      <dgm:spPr/>
    </dgm:pt>
    <dgm:pt modelId="{E68CD3BF-E3B2-474D-B1B1-11C05FE8721E}" type="pres">
      <dgm:prSet presAssocID="{446E9EE0-BFDB-4F1F-B4D4-BB98A6055FCE}" presName="parTx" presStyleLbl="revTx" presStyleIdx="2" presStyleCnt="3">
        <dgm:presLayoutVars>
          <dgm:chMax val="0"/>
          <dgm:chPref val="0"/>
        </dgm:presLayoutVars>
      </dgm:prSet>
      <dgm:spPr/>
    </dgm:pt>
  </dgm:ptLst>
  <dgm:cxnLst>
    <dgm:cxn modelId="{84C9872E-D1EA-4504-A449-04BD48C09373}" type="presOf" srcId="{B4C55134-FA56-4C38-8BAD-5DCECBBC8BAE}" destId="{B957E311-D6B3-499C-92B7-B23FA2457801}" srcOrd="0" destOrd="0" presId="urn:microsoft.com/office/officeart/2018/2/layout/IconVerticalSolidList"/>
    <dgm:cxn modelId="{19E15141-843B-451E-BF89-22D9860C13B4}" type="presOf" srcId="{446E9EE0-BFDB-4F1F-B4D4-BB98A6055FCE}" destId="{E68CD3BF-E3B2-474D-B1B1-11C05FE8721E}" srcOrd="0" destOrd="0" presId="urn:microsoft.com/office/officeart/2018/2/layout/IconVerticalSolidList"/>
    <dgm:cxn modelId="{EA88BA51-E9AC-4E33-B6CD-CEF9C8678A29}" srcId="{923A4CAA-D554-48A4-A670-FD66F2B3B590}" destId="{446E9EE0-BFDB-4F1F-B4D4-BB98A6055FCE}" srcOrd="2" destOrd="0" parTransId="{733B12D9-8A91-4E89-ADF6-8DC2C11925CA}" sibTransId="{634F2066-15B5-4355-B8B9-E150242704D9}"/>
    <dgm:cxn modelId="{C7692176-6706-4642-BA87-5FA12220235F}" srcId="{923A4CAA-D554-48A4-A670-FD66F2B3B590}" destId="{EB0821CA-70F8-4B5B-B9D0-EC6C775D1907}" srcOrd="0" destOrd="0" parTransId="{A9577823-A9AA-4CC4-B050-EBE90BEFE0B1}" sibTransId="{42760A28-E8BE-48D2-9C2C-F8DC836167EE}"/>
    <dgm:cxn modelId="{FC2B2082-69C9-4FEB-B25A-B623FF1B14BA}" type="presOf" srcId="{923A4CAA-D554-48A4-A670-FD66F2B3B590}" destId="{C1984699-27C1-417B-B1F5-8F9F0D6D9580}" srcOrd="0" destOrd="0" presId="urn:microsoft.com/office/officeart/2018/2/layout/IconVerticalSolidList"/>
    <dgm:cxn modelId="{22C735BF-D872-4FFB-823D-015E1CE33F87}" type="presOf" srcId="{EB0821CA-70F8-4B5B-B9D0-EC6C775D1907}" destId="{701D4C76-3530-45FD-9D83-5B9AD8EEAE39}" srcOrd="0" destOrd="0" presId="urn:microsoft.com/office/officeart/2018/2/layout/IconVerticalSolidList"/>
    <dgm:cxn modelId="{126B91CC-741E-469E-A8FB-B85CB93BBB4A}" srcId="{923A4CAA-D554-48A4-A670-FD66F2B3B590}" destId="{B4C55134-FA56-4C38-8BAD-5DCECBBC8BAE}" srcOrd="1" destOrd="0" parTransId="{BA760187-057E-4DA4-A795-E2C296463573}" sibTransId="{00A25A8D-8298-4766-BB1F-291B33E0ABA7}"/>
    <dgm:cxn modelId="{7B5F60DE-DC17-4400-84C7-889BA8DF2262}" type="presParOf" srcId="{C1984699-27C1-417B-B1F5-8F9F0D6D9580}" destId="{67C0369C-3352-43E3-8B5E-9F62EA36D8BF}" srcOrd="0" destOrd="0" presId="urn:microsoft.com/office/officeart/2018/2/layout/IconVerticalSolidList"/>
    <dgm:cxn modelId="{4BD23F5D-C544-4CDA-9E62-8AB8402223AF}" type="presParOf" srcId="{67C0369C-3352-43E3-8B5E-9F62EA36D8BF}" destId="{0351A12F-346D-4515-950E-DD6B80893B76}" srcOrd="0" destOrd="0" presId="urn:microsoft.com/office/officeart/2018/2/layout/IconVerticalSolidList"/>
    <dgm:cxn modelId="{BD7D9868-FDC7-4801-ACAB-AA34B6AC6F90}" type="presParOf" srcId="{67C0369C-3352-43E3-8B5E-9F62EA36D8BF}" destId="{49999F7D-5261-4235-B5E5-11AA8EA99BD4}" srcOrd="1" destOrd="0" presId="urn:microsoft.com/office/officeart/2018/2/layout/IconVerticalSolidList"/>
    <dgm:cxn modelId="{C9EA2C33-FF47-4134-8474-FA87E8DED856}" type="presParOf" srcId="{67C0369C-3352-43E3-8B5E-9F62EA36D8BF}" destId="{73A21007-EDEB-4E6F-B9F7-829A51268A6F}" srcOrd="2" destOrd="0" presId="urn:microsoft.com/office/officeart/2018/2/layout/IconVerticalSolidList"/>
    <dgm:cxn modelId="{59B9E7C5-6A47-4547-8D51-E5F56E95FC29}" type="presParOf" srcId="{67C0369C-3352-43E3-8B5E-9F62EA36D8BF}" destId="{701D4C76-3530-45FD-9D83-5B9AD8EEAE39}" srcOrd="3" destOrd="0" presId="urn:microsoft.com/office/officeart/2018/2/layout/IconVerticalSolidList"/>
    <dgm:cxn modelId="{83E8FC1E-1781-4BF4-8111-795607E50034}" type="presParOf" srcId="{C1984699-27C1-417B-B1F5-8F9F0D6D9580}" destId="{F55A94CC-7DC8-4394-A736-7CAC9E80380E}" srcOrd="1" destOrd="0" presId="urn:microsoft.com/office/officeart/2018/2/layout/IconVerticalSolidList"/>
    <dgm:cxn modelId="{851CBFCF-9430-4FE2-8B47-EB5809B3C761}" type="presParOf" srcId="{C1984699-27C1-417B-B1F5-8F9F0D6D9580}" destId="{919EDFB1-307F-43E2-BD95-A7C3D74E9A70}" srcOrd="2" destOrd="0" presId="urn:microsoft.com/office/officeart/2018/2/layout/IconVerticalSolidList"/>
    <dgm:cxn modelId="{B195D75F-A423-4D76-9221-935B72D33099}" type="presParOf" srcId="{919EDFB1-307F-43E2-BD95-A7C3D74E9A70}" destId="{2C869980-29F3-4137-988D-627541307B83}" srcOrd="0" destOrd="0" presId="urn:microsoft.com/office/officeart/2018/2/layout/IconVerticalSolidList"/>
    <dgm:cxn modelId="{2956CA60-4B24-41F0-BE57-C9E7232BFA6E}" type="presParOf" srcId="{919EDFB1-307F-43E2-BD95-A7C3D74E9A70}" destId="{BCF35791-B4DC-41AA-B5D4-E4BE2595544A}" srcOrd="1" destOrd="0" presId="urn:microsoft.com/office/officeart/2018/2/layout/IconVerticalSolidList"/>
    <dgm:cxn modelId="{3ECFB9CF-F38F-4D16-B24B-56A0F80E2E28}" type="presParOf" srcId="{919EDFB1-307F-43E2-BD95-A7C3D74E9A70}" destId="{C6F3BE75-FF20-4192-AB7F-91253E689413}" srcOrd="2" destOrd="0" presId="urn:microsoft.com/office/officeart/2018/2/layout/IconVerticalSolidList"/>
    <dgm:cxn modelId="{7506A44E-4166-4F28-A98E-DA75BDCE15E8}" type="presParOf" srcId="{919EDFB1-307F-43E2-BD95-A7C3D74E9A70}" destId="{B957E311-D6B3-499C-92B7-B23FA2457801}" srcOrd="3" destOrd="0" presId="urn:microsoft.com/office/officeart/2018/2/layout/IconVerticalSolidList"/>
    <dgm:cxn modelId="{A51E4106-A181-48AE-9958-FA55B5F5C5E9}" type="presParOf" srcId="{C1984699-27C1-417B-B1F5-8F9F0D6D9580}" destId="{87450899-BF88-44FB-A63C-F13DEAE3FEF5}" srcOrd="3" destOrd="0" presId="urn:microsoft.com/office/officeart/2018/2/layout/IconVerticalSolidList"/>
    <dgm:cxn modelId="{1A9EBAA9-3C98-4C16-B736-A1775E0C5B4B}" type="presParOf" srcId="{C1984699-27C1-417B-B1F5-8F9F0D6D9580}" destId="{2F34C096-2822-40A9-9E74-C0C036751E46}" srcOrd="4" destOrd="0" presId="urn:microsoft.com/office/officeart/2018/2/layout/IconVerticalSolidList"/>
    <dgm:cxn modelId="{CEEF0A8C-155B-4E3E-8C8E-235961AE09AE}" type="presParOf" srcId="{2F34C096-2822-40A9-9E74-C0C036751E46}" destId="{9105C296-D443-4D5D-B527-6D63B0E86ECB}" srcOrd="0" destOrd="0" presId="urn:microsoft.com/office/officeart/2018/2/layout/IconVerticalSolidList"/>
    <dgm:cxn modelId="{63BD963C-310D-4C96-B794-5A335119E4DE}" type="presParOf" srcId="{2F34C096-2822-40A9-9E74-C0C036751E46}" destId="{76C45A59-53EE-4EC0-B3D9-8DADE7E3F514}" srcOrd="1" destOrd="0" presId="urn:microsoft.com/office/officeart/2018/2/layout/IconVerticalSolidList"/>
    <dgm:cxn modelId="{EB47B4AF-9F45-44D8-9731-8EC9E582F2F6}" type="presParOf" srcId="{2F34C096-2822-40A9-9E74-C0C036751E46}" destId="{38CA2B7B-1BDC-44C6-838D-B5F09EAC71A6}" srcOrd="2" destOrd="0" presId="urn:microsoft.com/office/officeart/2018/2/layout/IconVerticalSolidList"/>
    <dgm:cxn modelId="{7AFB232B-D432-4B5E-B964-39AE0A16B5BE}" type="presParOf" srcId="{2F34C096-2822-40A9-9E74-C0C036751E46}" destId="{E68CD3BF-E3B2-474D-B1B1-11C05FE872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68495F-ED15-43DD-BD22-BDB2E06F4C4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IN"/>
        </a:p>
      </dgm:t>
    </dgm:pt>
    <dgm:pt modelId="{DEF8FC54-7159-41EC-84D0-3B2A92CB88E3}">
      <dgm:prSet phldrT="[Tex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3500000" scaled="1"/>
          <a:tileRect/>
        </a:gradFill>
      </dgm:spPr>
      <dgm:t>
        <a:bodyPr/>
        <a:lstStyle/>
        <a:p>
          <a:r>
            <a:rPr lang="en-IN" sz="4000" dirty="0">
              <a:solidFill>
                <a:schemeClr val="tx1"/>
              </a:solidFill>
              <a:latin typeface="Times New Roman" panose="02020603050405020304" pitchFamily="18" charset="0"/>
              <a:cs typeface="Times New Roman" panose="02020603050405020304" pitchFamily="18" charset="0"/>
            </a:rPr>
            <a:t>1039</a:t>
          </a:r>
        </a:p>
      </dgm:t>
    </dgm:pt>
    <dgm:pt modelId="{7C5FD824-E58F-4513-AC3C-5FA208318734}" type="parTrans" cxnId="{BF9BB5EE-8A3C-4959-A114-4643F5DD9DFE}">
      <dgm:prSet/>
      <dgm:spPr/>
      <dgm:t>
        <a:bodyPr/>
        <a:lstStyle/>
        <a:p>
          <a:endParaRPr lang="en-IN"/>
        </a:p>
      </dgm:t>
    </dgm:pt>
    <dgm:pt modelId="{35BF117C-BC75-4238-8439-3F50D6C703A0}" type="sibTrans" cxnId="{BF9BB5EE-8A3C-4959-A114-4643F5DD9DFE}">
      <dgm:prSet/>
      <dgm:spPr/>
      <dgm:t>
        <a:bodyPr/>
        <a:lstStyle/>
        <a:p>
          <a:endParaRPr lang="en-IN"/>
        </a:p>
      </dgm:t>
    </dgm:pt>
    <dgm:pt modelId="{C72FBECD-C09A-485A-A6BA-34B5FCA83F91}">
      <dgm:prSet phldrT="[Text]"/>
      <dgm:spPr/>
      <dgm:t>
        <a:bodyPr/>
        <a:lstStyle/>
        <a:p>
          <a:r>
            <a:rPr lang="en-IN" dirty="0"/>
            <a:t>Identified  Articles</a:t>
          </a:r>
        </a:p>
      </dgm:t>
    </dgm:pt>
    <dgm:pt modelId="{597E6D1D-22B8-4E0C-A4CF-6F7AA469E391}" type="parTrans" cxnId="{AAB6F17B-5212-4D03-BE44-576EAC7EF2EC}">
      <dgm:prSet/>
      <dgm:spPr/>
      <dgm:t>
        <a:bodyPr/>
        <a:lstStyle/>
        <a:p>
          <a:endParaRPr lang="en-IN"/>
        </a:p>
      </dgm:t>
    </dgm:pt>
    <dgm:pt modelId="{F03D8EDC-82C4-4712-9867-EECC00B572DB}" type="sibTrans" cxnId="{AAB6F17B-5212-4D03-BE44-576EAC7EF2EC}">
      <dgm:prSet/>
      <dgm:spPr/>
      <dgm:t>
        <a:bodyPr/>
        <a:lstStyle/>
        <a:p>
          <a:endParaRPr lang="en-IN"/>
        </a:p>
      </dgm:t>
    </dgm:pt>
    <dgm:pt modelId="{A36C65C4-87A0-448C-91B1-B11C741628B8}">
      <dgm:prSet phldrT="[Tex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dgm:spPr>
      <dgm:t>
        <a:bodyPr/>
        <a:lstStyle/>
        <a:p>
          <a:pPr marL="0" lvl="0" indent="0" algn="ctr" defTabSz="1778000">
            <a:lnSpc>
              <a:spcPct val="90000"/>
            </a:lnSpc>
            <a:spcBef>
              <a:spcPct val="0"/>
            </a:spcBef>
            <a:spcAft>
              <a:spcPct val="35000"/>
            </a:spcAft>
            <a:buNone/>
          </a:pPr>
          <a:r>
            <a:rPr lang="en-IN" sz="4000" kern="1200" dirty="0">
              <a:solidFill>
                <a:prstClr val="black"/>
              </a:solidFill>
              <a:latin typeface="Times New Roman" panose="02020603050405020304" pitchFamily="18" charset="0"/>
              <a:ea typeface="+mn-ea"/>
              <a:cs typeface="Times New Roman" panose="02020603050405020304" pitchFamily="18" charset="0"/>
            </a:rPr>
            <a:t>100</a:t>
          </a:r>
        </a:p>
      </dgm:t>
    </dgm:pt>
    <dgm:pt modelId="{053DF124-67BC-4BC7-873B-403803443165}" type="parTrans" cxnId="{28DDE8F5-B7F6-46BC-843A-1684585B96A8}">
      <dgm:prSet/>
      <dgm:spPr/>
      <dgm:t>
        <a:bodyPr/>
        <a:lstStyle/>
        <a:p>
          <a:endParaRPr lang="en-IN"/>
        </a:p>
      </dgm:t>
    </dgm:pt>
    <dgm:pt modelId="{4F59E660-7E64-4E3D-999A-A8E58022C936}" type="sibTrans" cxnId="{28DDE8F5-B7F6-46BC-843A-1684585B96A8}">
      <dgm:prSet/>
      <dgm:spPr/>
      <dgm:t>
        <a:bodyPr/>
        <a:lstStyle/>
        <a:p>
          <a:endParaRPr lang="en-IN"/>
        </a:p>
      </dgm:t>
    </dgm:pt>
    <dgm:pt modelId="{69173727-03A8-4564-BD32-81168DA9D9F2}">
      <dgm:prSet phldrT="[Text]"/>
      <dgm:spPr/>
      <dgm:t>
        <a:bodyPr/>
        <a:lstStyle/>
        <a:p>
          <a:r>
            <a:rPr lang="en-IN" baseline="0" dirty="0"/>
            <a:t>Fully Reviewed</a:t>
          </a:r>
          <a:endParaRPr lang="en-IN" dirty="0"/>
        </a:p>
      </dgm:t>
    </dgm:pt>
    <dgm:pt modelId="{A8550435-A2C6-470E-B982-63695753F540}" type="parTrans" cxnId="{E1417E08-B647-4554-B404-51296CEDE84E}">
      <dgm:prSet/>
      <dgm:spPr/>
      <dgm:t>
        <a:bodyPr/>
        <a:lstStyle/>
        <a:p>
          <a:endParaRPr lang="en-IN"/>
        </a:p>
      </dgm:t>
    </dgm:pt>
    <dgm:pt modelId="{EA45A329-7223-4817-B47E-05CEC3898EB5}" type="sibTrans" cxnId="{E1417E08-B647-4554-B404-51296CEDE84E}">
      <dgm:prSet/>
      <dgm:spPr/>
      <dgm:t>
        <a:bodyPr/>
        <a:lstStyle/>
        <a:p>
          <a:endParaRPr lang="en-IN"/>
        </a:p>
      </dgm:t>
    </dgm:pt>
    <dgm:pt modelId="{E6FA5BE5-A81C-418C-8453-D24000CED057}">
      <dgm:prSet phldrT="[Tex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dgm:spPr>
      <dgm:t>
        <a:bodyPr/>
        <a:lstStyle/>
        <a:p>
          <a:pPr marL="0" lvl="0" indent="0" algn="ctr" defTabSz="1778000">
            <a:lnSpc>
              <a:spcPct val="90000"/>
            </a:lnSpc>
            <a:spcBef>
              <a:spcPct val="0"/>
            </a:spcBef>
            <a:spcAft>
              <a:spcPct val="35000"/>
            </a:spcAft>
            <a:buNone/>
          </a:pPr>
          <a:r>
            <a:rPr lang="en-IN" sz="4000" kern="1200" dirty="0">
              <a:solidFill>
                <a:prstClr val="black"/>
              </a:solidFill>
              <a:latin typeface="Times New Roman" panose="02020603050405020304" pitchFamily="18" charset="0"/>
              <a:ea typeface="+mn-ea"/>
              <a:cs typeface="Times New Roman" panose="02020603050405020304" pitchFamily="18" charset="0"/>
            </a:rPr>
            <a:t>32</a:t>
          </a:r>
        </a:p>
      </dgm:t>
    </dgm:pt>
    <dgm:pt modelId="{A495241D-F3EA-46D4-9B22-5868BD0C03EA}" type="parTrans" cxnId="{3E47DB2E-82FA-47A1-98CD-AA5B6BAECC0C}">
      <dgm:prSet/>
      <dgm:spPr/>
      <dgm:t>
        <a:bodyPr/>
        <a:lstStyle/>
        <a:p>
          <a:endParaRPr lang="en-IN"/>
        </a:p>
      </dgm:t>
    </dgm:pt>
    <dgm:pt modelId="{BF094266-EF06-40B9-BD44-A2B8652DDA38}" type="sibTrans" cxnId="{3E47DB2E-82FA-47A1-98CD-AA5B6BAECC0C}">
      <dgm:prSet/>
      <dgm:spPr/>
      <dgm:t>
        <a:bodyPr/>
        <a:lstStyle/>
        <a:p>
          <a:endParaRPr lang="en-IN"/>
        </a:p>
      </dgm:t>
    </dgm:pt>
    <dgm:pt modelId="{DF7D51EC-7786-4623-A42E-B3E70990F692}">
      <dgm:prSet phldrT="[Text]"/>
      <dgm:spPr/>
      <dgm:t>
        <a:bodyPr/>
        <a:lstStyle/>
        <a:p>
          <a:r>
            <a:rPr lang="en-IN" dirty="0"/>
            <a:t>Analysed Articles as per Inclusion Criteria.</a:t>
          </a:r>
        </a:p>
      </dgm:t>
    </dgm:pt>
    <dgm:pt modelId="{F5B2802C-2AAC-46D6-9957-A78CEF8F987C}" type="parTrans" cxnId="{9613648E-02D2-4E18-9F7A-09A54C04D018}">
      <dgm:prSet/>
      <dgm:spPr/>
      <dgm:t>
        <a:bodyPr/>
        <a:lstStyle/>
        <a:p>
          <a:endParaRPr lang="en-IN"/>
        </a:p>
      </dgm:t>
    </dgm:pt>
    <dgm:pt modelId="{73EDD943-4142-4113-8406-5E3EF7BB8ABF}" type="sibTrans" cxnId="{9613648E-02D2-4E18-9F7A-09A54C04D018}">
      <dgm:prSet/>
      <dgm:spPr/>
      <dgm:t>
        <a:bodyPr/>
        <a:lstStyle/>
        <a:p>
          <a:endParaRPr lang="en-IN"/>
        </a:p>
      </dgm:t>
    </dgm:pt>
    <dgm:pt modelId="{ECEF0983-1F3A-4386-9FED-B3B4A2E64727}" type="pres">
      <dgm:prSet presAssocID="{2068495F-ED15-43DD-BD22-BDB2E06F4C4D}" presName="rootnode" presStyleCnt="0">
        <dgm:presLayoutVars>
          <dgm:chMax/>
          <dgm:chPref/>
          <dgm:dir/>
          <dgm:animLvl val="lvl"/>
        </dgm:presLayoutVars>
      </dgm:prSet>
      <dgm:spPr/>
    </dgm:pt>
    <dgm:pt modelId="{2F8A7D2F-EA31-4288-A915-63F7D7A5B254}" type="pres">
      <dgm:prSet presAssocID="{DEF8FC54-7159-41EC-84D0-3B2A92CB88E3}" presName="composite" presStyleCnt="0"/>
      <dgm:spPr/>
    </dgm:pt>
    <dgm:pt modelId="{FE9FEDB2-77F4-4C91-94AE-6207FA75C8D6}" type="pres">
      <dgm:prSet presAssocID="{DEF8FC54-7159-41EC-84D0-3B2A92CB88E3}" presName="bentUpArrow1" presStyleLbl="alignImgPlace1" presStyleIdx="0" presStyleCnt="2"/>
      <dgm:spPr>
        <a:ln>
          <a:solidFill>
            <a:schemeClr val="accent1">
              <a:lumMod val="50000"/>
            </a:schemeClr>
          </a:solidFill>
        </a:ln>
      </dgm:spPr>
    </dgm:pt>
    <dgm:pt modelId="{6B28D9DB-778B-4F3B-8077-D68B81A7C27D}" type="pres">
      <dgm:prSet presAssocID="{DEF8FC54-7159-41EC-84D0-3B2A92CB88E3}" presName="ParentText" presStyleLbl="node1" presStyleIdx="0" presStyleCnt="3" custScaleX="121765">
        <dgm:presLayoutVars>
          <dgm:chMax val="1"/>
          <dgm:chPref val="1"/>
          <dgm:bulletEnabled val="1"/>
        </dgm:presLayoutVars>
      </dgm:prSet>
      <dgm:spPr/>
    </dgm:pt>
    <dgm:pt modelId="{C77EB621-A02E-43AC-BF00-1CFE7070F2AC}" type="pres">
      <dgm:prSet presAssocID="{DEF8FC54-7159-41EC-84D0-3B2A92CB88E3}" presName="ChildText" presStyleLbl="revTx" presStyleIdx="0" presStyleCnt="3" custLinFactNeighborX="19879" custLinFactNeighborY="190">
        <dgm:presLayoutVars>
          <dgm:chMax val="0"/>
          <dgm:chPref val="0"/>
          <dgm:bulletEnabled val="1"/>
        </dgm:presLayoutVars>
      </dgm:prSet>
      <dgm:spPr/>
    </dgm:pt>
    <dgm:pt modelId="{30B0783D-0F02-4FF6-B15C-27D6502559E9}" type="pres">
      <dgm:prSet presAssocID="{35BF117C-BC75-4238-8439-3F50D6C703A0}" presName="sibTrans" presStyleCnt="0"/>
      <dgm:spPr/>
    </dgm:pt>
    <dgm:pt modelId="{AA132B26-33AA-46F0-AEE4-D469E45861F8}" type="pres">
      <dgm:prSet presAssocID="{A36C65C4-87A0-448C-91B1-B11C741628B8}" presName="composite" presStyleCnt="0"/>
      <dgm:spPr/>
    </dgm:pt>
    <dgm:pt modelId="{875FEFB8-19E2-4FFB-AB2A-019ACB589CA4}" type="pres">
      <dgm:prSet presAssocID="{A36C65C4-87A0-448C-91B1-B11C741628B8}" presName="bentUpArrow1" presStyleLbl="alignImgPlace1" presStyleIdx="1" presStyleCnt="2" custLinFactNeighborY="0"/>
      <dgm:spPr>
        <a:ln>
          <a:solidFill>
            <a:schemeClr val="accent1">
              <a:lumMod val="50000"/>
            </a:schemeClr>
          </a:solidFill>
        </a:ln>
      </dgm:spPr>
    </dgm:pt>
    <dgm:pt modelId="{1727FBFD-BA7A-4A3E-A2BF-044F4E467C6A}" type="pres">
      <dgm:prSet presAssocID="{A36C65C4-87A0-448C-91B1-B11C741628B8}" presName="ParentText" presStyleLbl="node1" presStyleIdx="1" presStyleCnt="3">
        <dgm:presLayoutVars>
          <dgm:chMax val="1"/>
          <dgm:chPref val="1"/>
          <dgm:bulletEnabled val="1"/>
        </dgm:presLayoutVars>
      </dgm:prSet>
      <dgm:spPr/>
    </dgm:pt>
    <dgm:pt modelId="{29EAE444-4371-4D54-A726-69E6A096F16A}" type="pres">
      <dgm:prSet presAssocID="{A36C65C4-87A0-448C-91B1-B11C741628B8}" presName="ChildText" presStyleLbl="revTx" presStyleIdx="1" presStyleCnt="3">
        <dgm:presLayoutVars>
          <dgm:chMax val="0"/>
          <dgm:chPref val="0"/>
          <dgm:bulletEnabled val="1"/>
        </dgm:presLayoutVars>
      </dgm:prSet>
      <dgm:spPr/>
    </dgm:pt>
    <dgm:pt modelId="{79AF7ED0-651D-49AD-9803-810274DC2422}" type="pres">
      <dgm:prSet presAssocID="{4F59E660-7E64-4E3D-999A-A8E58022C936}" presName="sibTrans" presStyleCnt="0"/>
      <dgm:spPr/>
    </dgm:pt>
    <dgm:pt modelId="{A2824F77-7CA8-408A-9612-2D66008864ED}" type="pres">
      <dgm:prSet presAssocID="{E6FA5BE5-A81C-418C-8453-D24000CED057}" presName="composite" presStyleCnt="0"/>
      <dgm:spPr/>
    </dgm:pt>
    <dgm:pt modelId="{42E54DB4-3C00-4128-9D41-FBA84BD39A13}" type="pres">
      <dgm:prSet presAssocID="{E6FA5BE5-A81C-418C-8453-D24000CED057}" presName="ParentText" presStyleLbl="node1" presStyleIdx="2" presStyleCnt="3">
        <dgm:presLayoutVars>
          <dgm:chMax val="1"/>
          <dgm:chPref val="1"/>
          <dgm:bulletEnabled val="1"/>
        </dgm:presLayoutVars>
      </dgm:prSet>
      <dgm:spPr/>
    </dgm:pt>
    <dgm:pt modelId="{7BBC9DAB-5D08-449E-BB8A-FD0BDE4DF043}" type="pres">
      <dgm:prSet presAssocID="{E6FA5BE5-A81C-418C-8453-D24000CED057}" presName="FinalChildText" presStyleLbl="revTx" presStyleIdx="2" presStyleCnt="3">
        <dgm:presLayoutVars>
          <dgm:chMax val="0"/>
          <dgm:chPref val="0"/>
          <dgm:bulletEnabled val="1"/>
        </dgm:presLayoutVars>
      </dgm:prSet>
      <dgm:spPr/>
    </dgm:pt>
  </dgm:ptLst>
  <dgm:cxnLst>
    <dgm:cxn modelId="{E1417E08-B647-4554-B404-51296CEDE84E}" srcId="{A36C65C4-87A0-448C-91B1-B11C741628B8}" destId="{69173727-03A8-4564-BD32-81168DA9D9F2}" srcOrd="0" destOrd="0" parTransId="{A8550435-A2C6-470E-B982-63695753F540}" sibTransId="{EA45A329-7223-4817-B47E-05CEC3898EB5}"/>
    <dgm:cxn modelId="{3E47DB2E-82FA-47A1-98CD-AA5B6BAECC0C}" srcId="{2068495F-ED15-43DD-BD22-BDB2E06F4C4D}" destId="{E6FA5BE5-A81C-418C-8453-D24000CED057}" srcOrd="2" destOrd="0" parTransId="{A495241D-F3EA-46D4-9B22-5868BD0C03EA}" sibTransId="{BF094266-EF06-40B9-BD44-A2B8652DDA38}"/>
    <dgm:cxn modelId="{9E512640-CFDD-466F-BBF4-2D39536CA8A0}" type="presOf" srcId="{69173727-03A8-4564-BD32-81168DA9D9F2}" destId="{29EAE444-4371-4D54-A726-69E6A096F16A}" srcOrd="0" destOrd="0" presId="urn:microsoft.com/office/officeart/2005/8/layout/StepDownProcess"/>
    <dgm:cxn modelId="{33BD9446-0EB9-4683-963D-A96EE4B2729F}" type="presOf" srcId="{DEF8FC54-7159-41EC-84D0-3B2A92CB88E3}" destId="{6B28D9DB-778B-4F3B-8077-D68B81A7C27D}" srcOrd="0" destOrd="0" presId="urn:microsoft.com/office/officeart/2005/8/layout/StepDownProcess"/>
    <dgm:cxn modelId="{E4C6D675-57EA-4BAD-A364-02A7F8EBB7DA}" type="presOf" srcId="{A36C65C4-87A0-448C-91B1-B11C741628B8}" destId="{1727FBFD-BA7A-4A3E-A2BF-044F4E467C6A}" srcOrd="0" destOrd="0" presId="urn:microsoft.com/office/officeart/2005/8/layout/StepDownProcess"/>
    <dgm:cxn modelId="{AAB6F17B-5212-4D03-BE44-576EAC7EF2EC}" srcId="{DEF8FC54-7159-41EC-84D0-3B2A92CB88E3}" destId="{C72FBECD-C09A-485A-A6BA-34B5FCA83F91}" srcOrd="0" destOrd="0" parTransId="{597E6D1D-22B8-4E0C-A4CF-6F7AA469E391}" sibTransId="{F03D8EDC-82C4-4712-9867-EECC00B572DB}"/>
    <dgm:cxn modelId="{DCC75684-BAB6-40F3-8A2D-CC49C2DAC584}" type="presOf" srcId="{E6FA5BE5-A81C-418C-8453-D24000CED057}" destId="{42E54DB4-3C00-4128-9D41-FBA84BD39A13}" srcOrd="0" destOrd="0" presId="urn:microsoft.com/office/officeart/2005/8/layout/StepDownProcess"/>
    <dgm:cxn modelId="{9613648E-02D2-4E18-9F7A-09A54C04D018}" srcId="{E6FA5BE5-A81C-418C-8453-D24000CED057}" destId="{DF7D51EC-7786-4623-A42E-B3E70990F692}" srcOrd="0" destOrd="0" parTransId="{F5B2802C-2AAC-46D6-9957-A78CEF8F987C}" sibTransId="{73EDD943-4142-4113-8406-5E3EF7BB8ABF}"/>
    <dgm:cxn modelId="{5DE1A89E-7F6F-4D9D-9DDB-773F2A2EE4F7}" type="presOf" srcId="{DF7D51EC-7786-4623-A42E-B3E70990F692}" destId="{7BBC9DAB-5D08-449E-BB8A-FD0BDE4DF043}" srcOrd="0" destOrd="0" presId="urn:microsoft.com/office/officeart/2005/8/layout/StepDownProcess"/>
    <dgm:cxn modelId="{8534BEC5-2CB1-4A6B-9F77-1BFFF70C8FBC}" type="presOf" srcId="{2068495F-ED15-43DD-BD22-BDB2E06F4C4D}" destId="{ECEF0983-1F3A-4386-9FED-B3B4A2E64727}" srcOrd="0" destOrd="0" presId="urn:microsoft.com/office/officeart/2005/8/layout/StepDownProcess"/>
    <dgm:cxn modelId="{B49C5CE5-9746-4EBF-A73C-D4712DCAF9E6}" type="presOf" srcId="{C72FBECD-C09A-485A-A6BA-34B5FCA83F91}" destId="{C77EB621-A02E-43AC-BF00-1CFE7070F2AC}" srcOrd="0" destOrd="0" presId="urn:microsoft.com/office/officeart/2005/8/layout/StepDownProcess"/>
    <dgm:cxn modelId="{BF9BB5EE-8A3C-4959-A114-4643F5DD9DFE}" srcId="{2068495F-ED15-43DD-BD22-BDB2E06F4C4D}" destId="{DEF8FC54-7159-41EC-84D0-3B2A92CB88E3}" srcOrd="0" destOrd="0" parTransId="{7C5FD824-E58F-4513-AC3C-5FA208318734}" sibTransId="{35BF117C-BC75-4238-8439-3F50D6C703A0}"/>
    <dgm:cxn modelId="{28DDE8F5-B7F6-46BC-843A-1684585B96A8}" srcId="{2068495F-ED15-43DD-BD22-BDB2E06F4C4D}" destId="{A36C65C4-87A0-448C-91B1-B11C741628B8}" srcOrd="1" destOrd="0" parTransId="{053DF124-67BC-4BC7-873B-403803443165}" sibTransId="{4F59E660-7E64-4E3D-999A-A8E58022C936}"/>
    <dgm:cxn modelId="{D25C2A35-8800-4659-B055-647B885ED543}" type="presParOf" srcId="{ECEF0983-1F3A-4386-9FED-B3B4A2E64727}" destId="{2F8A7D2F-EA31-4288-A915-63F7D7A5B254}" srcOrd="0" destOrd="0" presId="urn:microsoft.com/office/officeart/2005/8/layout/StepDownProcess"/>
    <dgm:cxn modelId="{E5AFE955-9CD7-486F-BE51-DBA2AB265CE3}" type="presParOf" srcId="{2F8A7D2F-EA31-4288-A915-63F7D7A5B254}" destId="{FE9FEDB2-77F4-4C91-94AE-6207FA75C8D6}" srcOrd="0" destOrd="0" presId="urn:microsoft.com/office/officeart/2005/8/layout/StepDownProcess"/>
    <dgm:cxn modelId="{4C03D860-BFC8-468E-884B-6DE7E63CDB1B}" type="presParOf" srcId="{2F8A7D2F-EA31-4288-A915-63F7D7A5B254}" destId="{6B28D9DB-778B-4F3B-8077-D68B81A7C27D}" srcOrd="1" destOrd="0" presId="urn:microsoft.com/office/officeart/2005/8/layout/StepDownProcess"/>
    <dgm:cxn modelId="{744C6004-3048-4637-BE93-780E164AE09A}" type="presParOf" srcId="{2F8A7D2F-EA31-4288-A915-63F7D7A5B254}" destId="{C77EB621-A02E-43AC-BF00-1CFE7070F2AC}" srcOrd="2" destOrd="0" presId="urn:microsoft.com/office/officeart/2005/8/layout/StepDownProcess"/>
    <dgm:cxn modelId="{72563E1D-D175-4AC4-B07D-ACBD965BAA7C}" type="presParOf" srcId="{ECEF0983-1F3A-4386-9FED-B3B4A2E64727}" destId="{30B0783D-0F02-4FF6-B15C-27D6502559E9}" srcOrd="1" destOrd="0" presId="urn:microsoft.com/office/officeart/2005/8/layout/StepDownProcess"/>
    <dgm:cxn modelId="{7948722E-EB06-4126-AD85-EAB4BEEB8020}" type="presParOf" srcId="{ECEF0983-1F3A-4386-9FED-B3B4A2E64727}" destId="{AA132B26-33AA-46F0-AEE4-D469E45861F8}" srcOrd="2" destOrd="0" presId="urn:microsoft.com/office/officeart/2005/8/layout/StepDownProcess"/>
    <dgm:cxn modelId="{BFA98E0A-72F9-4B24-9C76-FD6B972E7A97}" type="presParOf" srcId="{AA132B26-33AA-46F0-AEE4-D469E45861F8}" destId="{875FEFB8-19E2-4FFB-AB2A-019ACB589CA4}" srcOrd="0" destOrd="0" presId="urn:microsoft.com/office/officeart/2005/8/layout/StepDownProcess"/>
    <dgm:cxn modelId="{C7420E67-CBBD-4A4C-B007-C83FEE26ADF0}" type="presParOf" srcId="{AA132B26-33AA-46F0-AEE4-D469E45861F8}" destId="{1727FBFD-BA7A-4A3E-A2BF-044F4E467C6A}" srcOrd="1" destOrd="0" presId="urn:microsoft.com/office/officeart/2005/8/layout/StepDownProcess"/>
    <dgm:cxn modelId="{7EA81E1E-552E-4BCD-A29F-A7166E62A58B}" type="presParOf" srcId="{AA132B26-33AA-46F0-AEE4-D469E45861F8}" destId="{29EAE444-4371-4D54-A726-69E6A096F16A}" srcOrd="2" destOrd="0" presId="urn:microsoft.com/office/officeart/2005/8/layout/StepDownProcess"/>
    <dgm:cxn modelId="{F52D04CD-FDD1-4455-BB62-8885373F6602}" type="presParOf" srcId="{ECEF0983-1F3A-4386-9FED-B3B4A2E64727}" destId="{79AF7ED0-651D-49AD-9803-810274DC2422}" srcOrd="3" destOrd="0" presId="urn:microsoft.com/office/officeart/2005/8/layout/StepDownProcess"/>
    <dgm:cxn modelId="{CB8F3504-A1F1-4EF1-8A29-52999ED47652}" type="presParOf" srcId="{ECEF0983-1F3A-4386-9FED-B3B4A2E64727}" destId="{A2824F77-7CA8-408A-9612-2D66008864ED}" srcOrd="4" destOrd="0" presId="urn:microsoft.com/office/officeart/2005/8/layout/StepDownProcess"/>
    <dgm:cxn modelId="{93BED82E-0F9C-4232-956B-A856409E053E}" type="presParOf" srcId="{A2824F77-7CA8-408A-9612-2D66008864ED}" destId="{42E54DB4-3C00-4128-9D41-FBA84BD39A13}" srcOrd="0" destOrd="0" presId="urn:microsoft.com/office/officeart/2005/8/layout/StepDownProcess"/>
    <dgm:cxn modelId="{C6666EC1-383B-4C41-97F1-B1BFF2320CBD}" type="presParOf" srcId="{A2824F77-7CA8-408A-9612-2D66008864ED}" destId="{7BBC9DAB-5D08-449E-BB8A-FD0BDE4DF043}"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47872-5FA2-4E80-B0C2-61D519B631E9}">
      <dsp:nvSpPr>
        <dsp:cNvPr id="0" name=""/>
        <dsp:cNvSpPr/>
      </dsp:nvSpPr>
      <dsp:spPr>
        <a:xfrm>
          <a:off x="0" y="113493"/>
          <a:ext cx="6589260"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 Introduction</a:t>
          </a:r>
        </a:p>
      </dsp:txBody>
      <dsp:txXfrm>
        <a:off x="24588" y="138081"/>
        <a:ext cx="6540084" cy="454509"/>
      </dsp:txXfrm>
    </dsp:sp>
    <dsp:sp modelId="{7ECE21A9-D5A3-455F-BFFA-8C807A8AAD73}">
      <dsp:nvSpPr>
        <dsp:cNvPr id="0" name=""/>
        <dsp:cNvSpPr/>
      </dsp:nvSpPr>
      <dsp:spPr>
        <a:xfrm>
          <a:off x="0" y="677658"/>
          <a:ext cx="6589260" cy="503685"/>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 Objectives</a:t>
          </a:r>
        </a:p>
      </dsp:txBody>
      <dsp:txXfrm>
        <a:off x="24588" y="702246"/>
        <a:ext cx="6540084" cy="454509"/>
      </dsp:txXfrm>
    </dsp:sp>
    <dsp:sp modelId="{6E4D6A69-D797-4470-A1F8-B436C4BEE6C8}">
      <dsp:nvSpPr>
        <dsp:cNvPr id="0" name=""/>
        <dsp:cNvSpPr/>
      </dsp:nvSpPr>
      <dsp:spPr>
        <a:xfrm>
          <a:off x="0" y="1241823"/>
          <a:ext cx="6589260" cy="503685"/>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3. Methodology</a:t>
          </a:r>
        </a:p>
      </dsp:txBody>
      <dsp:txXfrm>
        <a:off x="24588" y="1266411"/>
        <a:ext cx="6540084" cy="454509"/>
      </dsp:txXfrm>
    </dsp:sp>
    <dsp:sp modelId="{3D8DD778-1E5F-451E-A354-8FB93CA96D86}">
      <dsp:nvSpPr>
        <dsp:cNvPr id="0" name=""/>
        <dsp:cNvSpPr/>
      </dsp:nvSpPr>
      <dsp:spPr>
        <a:xfrm>
          <a:off x="0" y="1805988"/>
          <a:ext cx="6589260" cy="503685"/>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4. Result</a:t>
          </a:r>
        </a:p>
      </dsp:txBody>
      <dsp:txXfrm>
        <a:off x="24588" y="1830576"/>
        <a:ext cx="6540084" cy="454509"/>
      </dsp:txXfrm>
    </dsp:sp>
    <dsp:sp modelId="{DFF97D22-B15F-4600-B561-4353B29A74CF}">
      <dsp:nvSpPr>
        <dsp:cNvPr id="0" name=""/>
        <dsp:cNvSpPr/>
      </dsp:nvSpPr>
      <dsp:spPr>
        <a:xfrm>
          <a:off x="0" y="2370153"/>
          <a:ext cx="6589260" cy="50368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5. Discussion</a:t>
          </a:r>
        </a:p>
      </dsp:txBody>
      <dsp:txXfrm>
        <a:off x="24588" y="2394741"/>
        <a:ext cx="6540084" cy="454509"/>
      </dsp:txXfrm>
    </dsp:sp>
    <dsp:sp modelId="{D5304C9D-AF24-4FE3-AF9D-377C4723C7B4}">
      <dsp:nvSpPr>
        <dsp:cNvPr id="0" name=""/>
        <dsp:cNvSpPr/>
      </dsp:nvSpPr>
      <dsp:spPr>
        <a:xfrm>
          <a:off x="0" y="2934318"/>
          <a:ext cx="6589260" cy="503685"/>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6. Limitation</a:t>
          </a:r>
        </a:p>
      </dsp:txBody>
      <dsp:txXfrm>
        <a:off x="24588" y="2958906"/>
        <a:ext cx="6540084" cy="454509"/>
      </dsp:txXfrm>
    </dsp:sp>
    <dsp:sp modelId="{702AAF0F-E542-44FC-B07C-C3BFFE84E199}">
      <dsp:nvSpPr>
        <dsp:cNvPr id="0" name=""/>
        <dsp:cNvSpPr/>
      </dsp:nvSpPr>
      <dsp:spPr>
        <a:xfrm>
          <a:off x="0" y="3498484"/>
          <a:ext cx="6589260" cy="503685"/>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7. Conclusion</a:t>
          </a:r>
        </a:p>
      </dsp:txBody>
      <dsp:txXfrm>
        <a:off x="24588" y="3523072"/>
        <a:ext cx="6540084" cy="454509"/>
      </dsp:txXfrm>
    </dsp:sp>
    <dsp:sp modelId="{9B112BF9-FC16-4576-B060-1CEEA77F8AE6}">
      <dsp:nvSpPr>
        <dsp:cNvPr id="0" name=""/>
        <dsp:cNvSpPr/>
      </dsp:nvSpPr>
      <dsp:spPr>
        <a:xfrm>
          <a:off x="0" y="4062649"/>
          <a:ext cx="6589260" cy="503685"/>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kern="1200" dirty="0"/>
            <a:t>8. Recommendations</a:t>
          </a:r>
        </a:p>
      </dsp:txBody>
      <dsp:txXfrm>
        <a:off x="24588" y="4087237"/>
        <a:ext cx="6540084" cy="454509"/>
      </dsp:txXfrm>
    </dsp:sp>
    <dsp:sp modelId="{58DF2066-814C-4853-8FAB-5A8C48EA92DE}">
      <dsp:nvSpPr>
        <dsp:cNvPr id="0" name=""/>
        <dsp:cNvSpPr/>
      </dsp:nvSpPr>
      <dsp:spPr>
        <a:xfrm>
          <a:off x="0" y="4626814"/>
          <a:ext cx="6589260" cy="50368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9. Reference</a:t>
          </a:r>
        </a:p>
      </dsp:txBody>
      <dsp:txXfrm>
        <a:off x="24588" y="4651402"/>
        <a:ext cx="6540084" cy="454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1A12F-346D-4515-950E-DD6B80893B76}">
      <dsp:nvSpPr>
        <dsp:cNvPr id="0" name=""/>
        <dsp:cNvSpPr/>
      </dsp:nvSpPr>
      <dsp:spPr>
        <a:xfrm>
          <a:off x="0" y="432"/>
          <a:ext cx="11201399" cy="10128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99F7D-5261-4235-B5E5-11AA8EA99BD4}">
      <dsp:nvSpPr>
        <dsp:cNvPr id="0" name=""/>
        <dsp:cNvSpPr/>
      </dsp:nvSpPr>
      <dsp:spPr>
        <a:xfrm>
          <a:off x="306390" y="228326"/>
          <a:ext cx="557072" cy="5570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1D4C76-3530-45FD-9D83-5B9AD8EEAE39}">
      <dsp:nvSpPr>
        <dsp:cNvPr id="0" name=""/>
        <dsp:cNvSpPr/>
      </dsp:nvSpPr>
      <dsp:spPr>
        <a:xfrm>
          <a:off x="1169852" y="432"/>
          <a:ext cx="10031547" cy="10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94" tIns="107194" rIns="107194" bIns="107194" numCol="1" spcCol="1270" anchor="ctr" anchorCtr="0">
          <a:noAutofit/>
        </a:bodyPr>
        <a:lstStyle/>
        <a:p>
          <a:pPr marL="0" lvl="0" indent="0" algn="l" defTabSz="711200">
            <a:lnSpc>
              <a:spcPct val="100000"/>
            </a:lnSpc>
            <a:spcBef>
              <a:spcPct val="0"/>
            </a:spcBef>
            <a:spcAft>
              <a:spcPct val="35000"/>
            </a:spcAft>
            <a:buNone/>
          </a:pPr>
          <a:r>
            <a:rPr lang="en-US" sz="1600" b="0" i="0" kern="1200" dirty="0"/>
            <a:t>Cognitive Behavioral Therapy (CBT) is a type of psychotherapy that has gained significant attention in recent years for its effectiveness in treating various mental health conditions. CBT focuses on changing negative thought patterns and behaviors by teaching individual’s skills to manage their emotions and behaviors. </a:t>
          </a:r>
          <a:endParaRPr lang="en-US" sz="1600" kern="1200" dirty="0"/>
        </a:p>
      </dsp:txBody>
      <dsp:txXfrm>
        <a:off x="1169852" y="432"/>
        <a:ext cx="10031547" cy="1012859"/>
      </dsp:txXfrm>
    </dsp:sp>
    <dsp:sp modelId="{2C869980-29F3-4137-988D-627541307B83}">
      <dsp:nvSpPr>
        <dsp:cNvPr id="0" name=""/>
        <dsp:cNvSpPr/>
      </dsp:nvSpPr>
      <dsp:spPr>
        <a:xfrm>
          <a:off x="0" y="1266507"/>
          <a:ext cx="11201399" cy="10128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35791-B4DC-41AA-B5D4-E4BE2595544A}">
      <dsp:nvSpPr>
        <dsp:cNvPr id="0" name=""/>
        <dsp:cNvSpPr/>
      </dsp:nvSpPr>
      <dsp:spPr>
        <a:xfrm>
          <a:off x="306390" y="1494400"/>
          <a:ext cx="557072" cy="5570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7E311-D6B3-499C-92B7-B23FA2457801}">
      <dsp:nvSpPr>
        <dsp:cNvPr id="0" name=""/>
        <dsp:cNvSpPr/>
      </dsp:nvSpPr>
      <dsp:spPr>
        <a:xfrm>
          <a:off x="1169852" y="1266507"/>
          <a:ext cx="10031547" cy="10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94" tIns="107194" rIns="107194" bIns="107194" numCol="1" spcCol="1270" anchor="ctr" anchorCtr="0">
          <a:noAutofit/>
        </a:bodyPr>
        <a:lstStyle/>
        <a:p>
          <a:pPr marL="0" lvl="0" indent="0" algn="l" defTabSz="711200">
            <a:lnSpc>
              <a:spcPct val="100000"/>
            </a:lnSpc>
            <a:spcBef>
              <a:spcPct val="0"/>
            </a:spcBef>
            <a:spcAft>
              <a:spcPct val="35000"/>
            </a:spcAft>
            <a:buNone/>
          </a:pPr>
          <a:r>
            <a:rPr lang="en-US" sz="1600" b="0" i="0" kern="1200" dirty="0"/>
            <a:t>This study aims to conduct a literature review research analysis to analyze the effectiveness of CBT in addressing women’s mental health concerns.</a:t>
          </a:r>
          <a:endParaRPr lang="en-US" sz="1600" kern="1200" dirty="0"/>
        </a:p>
      </dsp:txBody>
      <dsp:txXfrm>
        <a:off x="1169852" y="1266507"/>
        <a:ext cx="10031547" cy="1012859"/>
      </dsp:txXfrm>
    </dsp:sp>
    <dsp:sp modelId="{9105C296-D443-4D5D-B527-6D63B0E86ECB}">
      <dsp:nvSpPr>
        <dsp:cNvPr id="0" name=""/>
        <dsp:cNvSpPr/>
      </dsp:nvSpPr>
      <dsp:spPr>
        <a:xfrm>
          <a:off x="0" y="2532581"/>
          <a:ext cx="11201399" cy="10128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45A59-53EE-4EC0-B3D9-8DADE7E3F514}">
      <dsp:nvSpPr>
        <dsp:cNvPr id="0" name=""/>
        <dsp:cNvSpPr/>
      </dsp:nvSpPr>
      <dsp:spPr>
        <a:xfrm>
          <a:off x="306390" y="2760475"/>
          <a:ext cx="557072" cy="5570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8CD3BF-E3B2-474D-B1B1-11C05FE8721E}">
      <dsp:nvSpPr>
        <dsp:cNvPr id="0" name=""/>
        <dsp:cNvSpPr/>
      </dsp:nvSpPr>
      <dsp:spPr>
        <a:xfrm>
          <a:off x="1169852" y="2532581"/>
          <a:ext cx="10031547" cy="10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94" tIns="107194" rIns="107194" bIns="107194" numCol="1" spcCol="1270" anchor="ctr" anchorCtr="0">
          <a:noAutofit/>
        </a:bodyPr>
        <a:lstStyle/>
        <a:p>
          <a:pPr marL="0" lvl="0" indent="0" algn="l" defTabSz="711200">
            <a:lnSpc>
              <a:spcPct val="100000"/>
            </a:lnSpc>
            <a:spcBef>
              <a:spcPct val="0"/>
            </a:spcBef>
            <a:spcAft>
              <a:spcPct val="35000"/>
            </a:spcAft>
            <a:buNone/>
          </a:pPr>
          <a:r>
            <a:rPr lang="en-US" sz="1600" b="0" i="0" kern="1200" dirty="0"/>
            <a:t>While CBT has been extensively studied in the treatment of mental health conditions such as anxiety, depression, and post-traumatic stress disorder, there is a need to investigate its effectiveness in addressing women's health issues. Women's health issues are often unique and require specialized interventions that consider their specific needs.</a:t>
          </a:r>
          <a:endParaRPr lang="en-US" sz="1600" kern="1200" dirty="0"/>
        </a:p>
      </dsp:txBody>
      <dsp:txXfrm>
        <a:off x="1169852" y="2532581"/>
        <a:ext cx="10031547" cy="1012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EDB2-77F4-4C91-94AE-6207FA75C8D6}">
      <dsp:nvSpPr>
        <dsp:cNvPr id="0" name=""/>
        <dsp:cNvSpPr/>
      </dsp:nvSpPr>
      <dsp:spPr>
        <a:xfrm rot="5400000">
          <a:off x="323966" y="819317"/>
          <a:ext cx="718730" cy="81824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6B28D9DB-778B-4F3B-8077-D68B81A7C27D}">
      <dsp:nvSpPr>
        <dsp:cNvPr id="0" name=""/>
        <dsp:cNvSpPr/>
      </dsp:nvSpPr>
      <dsp:spPr>
        <a:xfrm>
          <a:off x="1877" y="22590"/>
          <a:ext cx="1473258" cy="846904"/>
        </a:xfrm>
        <a:prstGeom prst="roundRect">
          <a:avLst>
            <a:gd name="adj" fmla="val 16670"/>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35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N" sz="4000" kern="1200" dirty="0">
              <a:solidFill>
                <a:schemeClr val="tx1"/>
              </a:solidFill>
              <a:latin typeface="Times New Roman" panose="02020603050405020304" pitchFamily="18" charset="0"/>
              <a:cs typeface="Times New Roman" panose="02020603050405020304" pitchFamily="18" charset="0"/>
            </a:rPr>
            <a:t>1039</a:t>
          </a:r>
        </a:p>
      </dsp:txBody>
      <dsp:txXfrm>
        <a:off x="43227" y="63940"/>
        <a:ext cx="1390558" cy="764204"/>
      </dsp:txXfrm>
    </dsp:sp>
    <dsp:sp modelId="{C77EB621-A02E-43AC-BF00-1CFE7070F2AC}">
      <dsp:nvSpPr>
        <dsp:cNvPr id="0" name=""/>
        <dsp:cNvSpPr/>
      </dsp:nvSpPr>
      <dsp:spPr>
        <a:xfrm>
          <a:off x="1518397" y="104662"/>
          <a:ext cx="879980" cy="68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IN" sz="1200" kern="1200" dirty="0"/>
            <a:t>Identified  Articles</a:t>
          </a:r>
        </a:p>
      </dsp:txBody>
      <dsp:txXfrm>
        <a:off x="1518397" y="104662"/>
        <a:ext cx="879980" cy="684505"/>
      </dsp:txXfrm>
    </dsp:sp>
    <dsp:sp modelId="{875FEFB8-19E2-4FFB-AB2A-019ACB589CA4}">
      <dsp:nvSpPr>
        <dsp:cNvPr id="0" name=""/>
        <dsp:cNvSpPr/>
      </dsp:nvSpPr>
      <dsp:spPr>
        <a:xfrm rot="5400000">
          <a:off x="1258650" y="1770670"/>
          <a:ext cx="718730" cy="81824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1727FBFD-BA7A-4A3E-A2BF-044F4E467C6A}">
      <dsp:nvSpPr>
        <dsp:cNvPr id="0" name=""/>
        <dsp:cNvSpPr/>
      </dsp:nvSpPr>
      <dsp:spPr>
        <a:xfrm>
          <a:off x="1068230" y="973943"/>
          <a:ext cx="1209919" cy="846904"/>
        </a:xfrm>
        <a:prstGeom prst="roundRect">
          <a:avLst>
            <a:gd name="adj" fmla="val 16670"/>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N" sz="4000" kern="1200" dirty="0">
              <a:solidFill>
                <a:prstClr val="black"/>
              </a:solidFill>
              <a:latin typeface="Times New Roman" panose="02020603050405020304" pitchFamily="18" charset="0"/>
              <a:ea typeface="+mn-ea"/>
              <a:cs typeface="Times New Roman" panose="02020603050405020304" pitchFamily="18" charset="0"/>
            </a:rPr>
            <a:t>100</a:t>
          </a:r>
        </a:p>
      </dsp:txBody>
      <dsp:txXfrm>
        <a:off x="1109580" y="1015293"/>
        <a:ext cx="1127219" cy="764204"/>
      </dsp:txXfrm>
    </dsp:sp>
    <dsp:sp modelId="{29EAE444-4371-4D54-A726-69E6A096F16A}">
      <dsp:nvSpPr>
        <dsp:cNvPr id="0" name=""/>
        <dsp:cNvSpPr/>
      </dsp:nvSpPr>
      <dsp:spPr>
        <a:xfrm>
          <a:off x="2278149" y="1054714"/>
          <a:ext cx="879980" cy="68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IN" sz="1200" kern="1200" baseline="0" dirty="0"/>
            <a:t>Fully Reviewed</a:t>
          </a:r>
          <a:endParaRPr lang="en-IN" sz="1200" kern="1200" dirty="0"/>
        </a:p>
      </dsp:txBody>
      <dsp:txXfrm>
        <a:off x="2278149" y="1054714"/>
        <a:ext cx="879980" cy="684505"/>
      </dsp:txXfrm>
    </dsp:sp>
    <dsp:sp modelId="{42E54DB4-3C00-4128-9D41-FBA84BD39A13}">
      <dsp:nvSpPr>
        <dsp:cNvPr id="0" name=""/>
        <dsp:cNvSpPr/>
      </dsp:nvSpPr>
      <dsp:spPr>
        <a:xfrm>
          <a:off x="2134583" y="1925296"/>
          <a:ext cx="1209919" cy="846904"/>
        </a:xfrm>
        <a:prstGeom prst="roundRect">
          <a:avLst>
            <a:gd name="adj" fmla="val 16670"/>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N" sz="4000" kern="1200" dirty="0">
              <a:solidFill>
                <a:prstClr val="black"/>
              </a:solidFill>
              <a:latin typeface="Times New Roman" panose="02020603050405020304" pitchFamily="18" charset="0"/>
              <a:ea typeface="+mn-ea"/>
              <a:cs typeface="Times New Roman" panose="02020603050405020304" pitchFamily="18" charset="0"/>
            </a:rPr>
            <a:t>32</a:t>
          </a:r>
        </a:p>
      </dsp:txBody>
      <dsp:txXfrm>
        <a:off x="2175933" y="1966646"/>
        <a:ext cx="1127219" cy="764204"/>
      </dsp:txXfrm>
    </dsp:sp>
    <dsp:sp modelId="{7BBC9DAB-5D08-449E-BB8A-FD0BDE4DF043}">
      <dsp:nvSpPr>
        <dsp:cNvPr id="0" name=""/>
        <dsp:cNvSpPr/>
      </dsp:nvSpPr>
      <dsp:spPr>
        <a:xfrm>
          <a:off x="3344502" y="2006068"/>
          <a:ext cx="879980" cy="68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IN" sz="1000" kern="1200" dirty="0"/>
            <a:t>Analysed Articles as per Inclusion Criteria.</a:t>
          </a:r>
        </a:p>
      </dsp:txBody>
      <dsp:txXfrm>
        <a:off x="3344502" y="2006068"/>
        <a:ext cx="879980" cy="6845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19-06-2023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47C0E5-F472-4823-852C-D183FA2F2488}" type="datetime1">
              <a:rPr lang="en-IN" smtClean="0"/>
              <a:t>19-06-2023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2769F-3E27-4D36-A194-1A84EAEDBFA1}" type="datetime1">
              <a:rPr lang="en-IN" smtClean="0"/>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2769F-3E27-4D36-A194-1A84EAEDBFA1}" type="datetime1">
              <a:rPr lang="en-IN" smtClean="0"/>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147C0E5-F472-4823-852C-D183FA2F2488}" type="datetime1">
              <a:rPr lang="en-IN" smtClean="0"/>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A12769F-3E27-4D36-A194-1A84EAEDBFA1}" type="datetime1">
              <a:rPr lang="en-IN" smtClean="0"/>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A12769F-3E27-4D36-A194-1A84EAEDBFA1}" type="datetime1">
              <a:rPr lang="en-IN" smtClean="0"/>
              <a:t>19-06-2023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A12769F-3E27-4D36-A194-1A84EAEDBFA1}" type="datetime1">
              <a:rPr lang="en-IN" smtClean="0"/>
              <a:t>19-06-2023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3D29E31-0E2B-4B8B-A4CD-804F6A5D47A9}" type="datetime1">
              <a:rPr lang="en-IN" smtClean="0"/>
              <a:t>19-06-2023</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19-06-2023</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12769F-3E27-4D36-A194-1A84EAEDBFA1}" type="datetime1">
              <a:rPr lang="en-IN" smtClean="0"/>
              <a:t>19-06-2023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2769F-3E27-4D36-A194-1A84EAEDBFA1}" type="datetime1">
              <a:rPr lang="en-IN" smtClean="0"/>
              <a:t>19-06-2023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19-06-2023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A12769F-3E27-4D36-A194-1A84EAEDBFA1}" type="datetime1">
              <a:rPr lang="en-IN" smtClean="0"/>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A12769F-3E27-4D36-A194-1A84EAEDBFA1}" type="datetime1">
              <a:rPr lang="en-IN" smtClean="0"/>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D685ADF-9D55-472F-A142-0A5A20BA4577}" type="datetime1">
              <a:rPr lang="en-IN" smtClean="0"/>
              <a:t>19-06-2023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A12769F-3E27-4D36-A194-1A84EAEDBFA1}" type="datetime1">
              <a:rPr lang="en-IN" smtClean="0"/>
              <a:t>19-06-2023</a:t>
            </a:fld>
            <a:endParaRPr lang="en-IN"/>
          </a:p>
        </p:txBody>
      </p:sp>
      <p:sp>
        <p:nvSpPr>
          <p:cNvPr id="9" name="Footer Placeholder 8"/>
          <p:cNvSpPr>
            <a:spLocks noGrp="1"/>
          </p:cNvSpPr>
          <p:nvPr>
            <p:ph type="ftr" sz="quarter" idx="11"/>
          </p:nvPr>
        </p:nvSpPr>
        <p:spPr/>
        <p:txBody>
          <a:bodyPr/>
          <a:lstStyle/>
          <a:p>
            <a:r>
              <a:rPr lang="en-US"/>
              <a:t>You are not allowed to add slides to this presentation</a:t>
            </a:r>
            <a:endParaRPr lang="en-IN"/>
          </a:p>
        </p:txBody>
      </p:sp>
      <p:sp>
        <p:nvSpPr>
          <p:cNvPr id="10" name="Slide Number Placeholder 9"/>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A12769F-3E27-4D36-A194-1A84EAEDBFA1}" type="datetime1">
              <a:rPr lang="en-IN" smtClean="0"/>
              <a:t>19-06-2023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19-06-2023</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19-06-2023</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A12769F-3E27-4D36-A194-1A84EAEDBFA1}" type="datetime1">
              <a:rPr lang="en-IN" smtClean="0"/>
              <a:t>19-06-2023</a:t>
            </a:fld>
            <a:endParaRPr lang="en-IN"/>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You are not allowed to add slides to this presentation</a:t>
            </a:r>
            <a:endParaRPr lang="en-IN"/>
          </a:p>
        </p:txBody>
      </p:sp>
      <p:sp>
        <p:nvSpPr>
          <p:cNvPr id="11" name="Slide Number Placeholder 10"/>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751C047-BE12-4A43-A323-58AFB768CD35}" type="datetime1">
              <a:rPr lang="en-IN" smtClean="0"/>
              <a:t>19-06-2023</a:t>
            </a:fld>
            <a:endParaRPr lang="en-IN"/>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You are not allowed to add slides to this presentation</a:t>
            </a:r>
            <a:endParaRPr lang="en-IN"/>
          </a:p>
        </p:txBody>
      </p:sp>
      <p:sp>
        <p:nvSpPr>
          <p:cNvPr id="10" name="Slide Number Placeholder 9"/>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A12769F-3E27-4D36-A194-1A84EAEDBFA1}" type="datetime1">
              <a:rPr lang="en-IN" smtClean="0"/>
              <a:t>19-06-2023</a:t>
            </a:fld>
            <a:endParaRPr lang="en-IN"/>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6AD20E6-394B-4DF0-96A5-9647FF39C943}"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19-06-2023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term=Mollarahimi+Maleki+F&amp;cauthor_id=32126789" TargetMode="External"/><Relationship Id="rId2" Type="http://schemas.openxmlformats.org/officeDocument/2006/relationships/hyperlink" Target="https://pubmed.ncbi.nlm.nih.gov/?term=Wu+S&amp;cauthor_id=36595829"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pubmed.ncbi.nlm.nih.gov/?term=Moghimi+E&amp;cauthor_id=34863926" TargetMode="External"/><Relationship Id="rId2" Type="http://schemas.openxmlformats.org/officeDocument/2006/relationships/hyperlink" Target="https://pubmed.ncbi.nlm.nih.gov/?term=Majidzadeh+S&amp;cauthor_id=37170227" TargetMode="External"/><Relationship Id="rId1" Type="http://schemas.openxmlformats.org/officeDocument/2006/relationships/slideLayout" Target="../slideLayouts/slideLayout18.xml"/><Relationship Id="rId6" Type="http://schemas.openxmlformats.org/officeDocument/2006/relationships/hyperlink" Target="https://pubmed.ncbi.nlm.nih.gov/?term=Gladstone+TRG&amp;cauthor_id=35734763" TargetMode="External"/><Relationship Id="rId5" Type="http://schemas.openxmlformats.org/officeDocument/2006/relationships/hyperlink" Target="https://pubmed.ncbi.nlm.nih.gov/?term=Shafierizi+S&amp;cauthor_id=36628473" TargetMode="External"/><Relationship Id="rId4" Type="http://schemas.openxmlformats.org/officeDocument/2006/relationships/hyperlink" Target="https://pubmed.ncbi.nlm.nih.gov/?term=Verma+S&amp;cauthor_id=3608241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ubmed.ncbi.nlm.nih.gov/?term=Jackson+KT&amp;cauthor_id=31902267" TargetMode="External"/><Relationship Id="rId2" Type="http://schemas.openxmlformats.org/officeDocument/2006/relationships/hyperlink" Target="https://pubmed.ncbi.nlm.nih.gov/?term=Van+Lieshout+RJ&amp;cauthor_id=31523851"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pubmed.ncbi.nlm.nih.gov/?term=Evans+K&amp;cauthor_id=35166688" TargetMode="External"/><Relationship Id="rId2" Type="http://schemas.openxmlformats.org/officeDocument/2006/relationships/hyperlink" Target="https://pubmed.ncbi.nlm.nih.gov/?term=Kashimura+M&amp;cauthor_id=31308314" TargetMode="External"/><Relationship Id="rId1" Type="http://schemas.openxmlformats.org/officeDocument/2006/relationships/slideLayout" Target="../slideLayouts/slideLayout18.xml"/><Relationship Id="rId4" Type="http://schemas.openxmlformats.org/officeDocument/2006/relationships/hyperlink" Target="https://pubmed.ncbi.nlm.nih.gov/?term=Lopez-Gomez+I&amp;cauthor_id=2885739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ubmed.ncbi.nlm.nih.gov/?term=Jelvehzadeh+F&amp;cauthor_id=34278530" TargetMode="External"/><Relationship Id="rId2" Type="http://schemas.openxmlformats.org/officeDocument/2006/relationships/hyperlink" Target="https://pubmed.ncbi.nlm.nih.gov/?term=Shahsavan+F&amp;cauthor_id=32567051" TargetMode="External"/><Relationship Id="rId1" Type="http://schemas.openxmlformats.org/officeDocument/2006/relationships/slideLayout" Target="../slideLayouts/slideLayout18.xml"/><Relationship Id="rId4" Type="http://schemas.openxmlformats.org/officeDocument/2006/relationships/hyperlink" Target="https://pubmed.ncbi.nlm.nih.gov/?term=Zuccolo+PF&amp;cauthor_id=3375759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ubmed.ncbi.nlm.nih.gov/?term=Montazeri+S&amp;cauthor_id=35974949" TargetMode="External"/><Relationship Id="rId2" Type="http://schemas.openxmlformats.org/officeDocument/2006/relationships/hyperlink" Target="https://pubmed.ncbi.nlm.nih.gov/?term=Pinheiro+RT&amp;cauthor_id=33989925"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pubmed.ncbi.nlm.nih.gov/?term=Ingram+J&amp;cauthor_id=31427346" TargetMode="External"/><Relationship Id="rId2" Type="http://schemas.openxmlformats.org/officeDocument/2006/relationships/hyperlink" Target="https://pubmed.ncbi.nlm.nih.gov/?term=Aguilera+M&amp;cauthor_id=35281770"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pubmed.ncbi.nlm.nih.gov/?term=Fonseca+A&amp;cauthor_id=32610640" TargetMode="External"/><Relationship Id="rId2" Type="http://schemas.openxmlformats.org/officeDocument/2006/relationships/hyperlink" Target="https://pubmed.ncbi.nlm.nih.gov/?term=Ingram+J&amp;cauthor_id=31427346" TargetMode="External"/><Relationship Id="rId1" Type="http://schemas.openxmlformats.org/officeDocument/2006/relationships/slideLayout" Target="../slideLayouts/slideLayout18.xml"/><Relationship Id="rId4" Type="http://schemas.openxmlformats.org/officeDocument/2006/relationships/hyperlink" Target="https://pubmed.ncbi.nlm.nih.gov/?term=Solness+CL&amp;cauthor_id=3305252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ubmed.ncbi.nlm.nih.gov/?term=Smith+MV&amp;cauthor_id=33993713" TargetMode="External"/><Relationship Id="rId2" Type="http://schemas.openxmlformats.org/officeDocument/2006/relationships/hyperlink" Target="https://pubmed.ncbi.nlm.nih.gov/?term=Ryan+D&amp;cauthor_id=37264879" TargetMode="External"/><Relationship Id="rId1" Type="http://schemas.openxmlformats.org/officeDocument/2006/relationships/slideLayout" Target="../slideLayouts/slideLayout18.xml"/><Relationship Id="rId4" Type="http://schemas.openxmlformats.org/officeDocument/2006/relationships/hyperlink" Target="https://pubmed.ncbi.nlm.nih.gov/?term=Ingram+J&amp;cauthor_id=3476366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ubmed.ncbi.nlm.nih.gov/?term=Surkan+PJ&amp;cauthor_id=32300002" TargetMode="External"/><Relationship Id="rId2" Type="http://schemas.openxmlformats.org/officeDocument/2006/relationships/hyperlink" Target="https://pubmed.ncbi.nlm.nih.gov/?term=Layton+H&amp;cauthor_id=32924183"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ubmed.ncbi.nlm.nih.gov/?term=Pu+H&amp;cauthor_id=31177091" TargetMode="External"/><Relationship Id="rId2" Type="http://schemas.openxmlformats.org/officeDocument/2006/relationships/hyperlink" Target="https://pubmed.ncbi.nlm.nih.gov/?term=Steenstrup+B&amp;cauthor_id=34716765"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pubmed.ncbi.nlm.nih.gov/?term=Sun+M&amp;cauthor_id=31174494" TargetMode="External"/><Relationship Id="rId2" Type="http://schemas.openxmlformats.org/officeDocument/2006/relationships/hyperlink" Target="https://pubmed.ncbi.nlm.nih.gov/?term=Chang+YC&amp;cauthor_id=32925181" TargetMode="External"/><Relationship Id="rId1" Type="http://schemas.openxmlformats.org/officeDocument/2006/relationships/slideLayout" Target="../slideLayouts/slideLayout18.xml"/><Relationship Id="rId4" Type="http://schemas.openxmlformats.org/officeDocument/2006/relationships/hyperlink" Target="https://pubmed.ncbi.nlm.nih.gov/?term=Abdollahi+L&amp;cauthor_id=30175648"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1.xml"/><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ctrTitle"/>
          </p:nvPr>
        </p:nvSpPr>
        <p:spPr>
          <a:xfrm>
            <a:off x="643468" y="643467"/>
            <a:ext cx="4620584" cy="4567137"/>
          </a:xfrm>
        </p:spPr>
        <p:txBody>
          <a:bodyPr vert="horz" lIns="91440" tIns="45720" rIns="91440" bIns="45720" rtlCol="0">
            <a:normAutofit/>
          </a:bodyPr>
          <a:lstStyle/>
          <a:p>
            <a:pPr algn="l"/>
            <a:r>
              <a:rPr lang="en-US" sz="3400" b="1" u="sng" kern="1200" dirty="0">
                <a:ea typeface="+mj-ea"/>
                <a:cs typeface="+mj-cs"/>
              </a:rPr>
              <a:t>A Study to Analyse the Efficacy of Cognitive Behavioral Therapy in Women’s Mental Health</a:t>
            </a:r>
            <a:br>
              <a:rPr lang="en-US" sz="3400" b="1" u="sng" kern="1200" dirty="0">
                <a:ea typeface="+mj-ea"/>
                <a:cs typeface="+mj-cs"/>
              </a:rPr>
            </a:br>
            <a:br>
              <a:rPr lang="en-US" sz="3400" b="1" u="sng" kern="1200" dirty="0">
                <a:latin typeface="+mj-lt"/>
                <a:ea typeface="+mj-ea"/>
                <a:cs typeface="+mj-cs"/>
              </a:rPr>
            </a:br>
            <a:r>
              <a:rPr lang="en-US" sz="3400" b="1" u="sng" kern="1200" dirty="0">
                <a:latin typeface="+mj-lt"/>
                <a:ea typeface="+mj-ea"/>
                <a:cs typeface="+mj-cs"/>
              </a:rPr>
              <a:t>AT</a:t>
            </a:r>
            <a:br>
              <a:rPr lang="en-US" sz="3400" b="1" kern="1200" dirty="0">
                <a:latin typeface="+mj-lt"/>
                <a:ea typeface="+mj-ea"/>
                <a:cs typeface="+mj-cs"/>
              </a:rPr>
            </a:br>
            <a:br>
              <a:rPr lang="en-US" sz="3400" b="1" kern="1200" dirty="0">
                <a:latin typeface="+mj-lt"/>
                <a:ea typeface="+mj-ea"/>
                <a:cs typeface="+mj-cs"/>
              </a:rPr>
            </a:br>
            <a:r>
              <a:rPr lang="en-US" sz="3400" b="1" u="sng" kern="1200" dirty="0">
                <a:ea typeface="+mj-ea"/>
                <a:cs typeface="+mj-cs"/>
              </a:rPr>
              <a:t>Curio Digital Therapeutics</a:t>
            </a:r>
          </a:p>
        </p:txBody>
      </p:sp>
      <p:sp>
        <p:nvSpPr>
          <p:cNvPr id="3" name="Subtitle 2"/>
          <p:cNvSpPr>
            <a:spLocks noGrp="1"/>
          </p:cNvSpPr>
          <p:nvPr>
            <p:ph type="subTitle" idx="1"/>
          </p:nvPr>
        </p:nvSpPr>
        <p:spPr>
          <a:xfrm>
            <a:off x="462988" y="5210604"/>
            <a:ext cx="4896090" cy="1553879"/>
          </a:xfrm>
        </p:spPr>
        <p:txBody>
          <a:bodyPr vert="horz" lIns="91440" tIns="45720" rIns="91440" bIns="45720" rtlCol="0">
            <a:normAutofit fontScale="25000" lnSpcReduction="20000"/>
          </a:bodyPr>
          <a:lstStyle/>
          <a:p>
            <a:pPr indent="-228600" algn="l">
              <a:buFont typeface="Arial" panose="020B0604020202020204" pitchFamily="34" charset="0"/>
              <a:buChar char="•"/>
            </a:pPr>
            <a:endParaRPr lang="en-US" sz="600" b="1" dirty="0"/>
          </a:p>
          <a:p>
            <a:pPr indent="-228600" algn="l">
              <a:buFont typeface="Arial" panose="020B0604020202020204" pitchFamily="34" charset="0"/>
              <a:buChar char="•"/>
            </a:pPr>
            <a:endParaRPr lang="en-US" sz="600" b="1" dirty="0"/>
          </a:p>
          <a:p>
            <a:pPr indent="-228600" algn="l">
              <a:buFont typeface="Arial" panose="020B0604020202020204" pitchFamily="34" charset="0"/>
              <a:buChar char="•"/>
            </a:pPr>
            <a:endParaRPr lang="en-US" sz="600" b="1" dirty="0"/>
          </a:p>
          <a:p>
            <a:pPr indent="-228600" algn="l">
              <a:buFont typeface="Arial" panose="020B0604020202020204" pitchFamily="34" charset="0"/>
              <a:buChar char="•"/>
            </a:pPr>
            <a:r>
              <a:rPr lang="en-US" sz="7200" b="1" dirty="0"/>
              <a:t>Presented by- Dr. Dimple Bhargava, PG/021/31</a:t>
            </a:r>
          </a:p>
          <a:p>
            <a:pPr indent="-228600" algn="l">
              <a:buFont typeface="Arial" panose="020B0604020202020204" pitchFamily="34" charset="0"/>
              <a:buChar char="•"/>
            </a:pPr>
            <a:r>
              <a:rPr lang="en-US" sz="7200" b="1" dirty="0"/>
              <a:t>Faculty mentor- Dr. Ratika Samtani</a:t>
            </a:r>
          </a:p>
          <a:p>
            <a:pPr indent="-228600" algn="l">
              <a:buFont typeface="Arial" panose="020B0604020202020204" pitchFamily="34" charset="0"/>
              <a:buChar char="•"/>
            </a:pPr>
            <a:r>
              <a:rPr lang="en-US" sz="7200" b="1" dirty="0"/>
              <a:t>IIHMR Delhi</a:t>
            </a:r>
          </a:p>
        </p:txBody>
      </p:sp>
      <p:pic>
        <p:nvPicPr>
          <p:cNvPr id="5" name="Picture 4" descr="A picture containing drawing, clipart, illustration, sketch&#10;&#10;Description automatically generated">
            <a:extLst>
              <a:ext uri="{FF2B5EF4-FFF2-40B4-BE49-F238E27FC236}">
                <a16:creationId xmlns:a16="http://schemas.microsoft.com/office/drawing/2014/main" id="{50912A4C-3E7C-79F7-38C6-1E85614AD7BC}"/>
              </a:ext>
            </a:extLst>
          </p:cNvPr>
          <p:cNvPicPr>
            <a:picLocks noChangeAspect="1"/>
          </p:cNvPicPr>
          <p:nvPr/>
        </p:nvPicPr>
        <p:blipFill rotWithShape="1">
          <a:blip r:embed="rId2">
            <a:extLst>
              <a:ext uri="{28A0092B-C50C-407E-A947-70E740481C1C}">
                <a14:useLocalDpi xmlns:a14="http://schemas.microsoft.com/office/drawing/2010/main" val="0"/>
              </a:ext>
            </a:extLst>
          </a:blip>
          <a:srcRect l="19466" r="13581" b="-1"/>
          <a:stretch/>
        </p:blipFill>
        <p:spPr>
          <a:xfrm>
            <a:off x="6606253" y="965328"/>
            <a:ext cx="4942280" cy="492734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2896BA-F8B3-ACBF-7CA2-3A0F4A09C19D}"/>
              </a:ext>
            </a:extLst>
          </p:cNvPr>
          <p:cNvSpPr txBox="1"/>
          <p:nvPr/>
        </p:nvSpPr>
        <p:spPr>
          <a:xfrm>
            <a:off x="3275636" y="640080"/>
            <a:ext cx="6163624" cy="1306475"/>
          </a:xfrm>
          <a:prstGeom prst="ellipse">
            <a:avLst/>
          </a:prstGeom>
        </p:spPr>
        <p:txBody>
          <a:bodyPr vert="horz" lIns="91440" tIns="45720" rIns="91440" bIns="45720" rtlCol="0" anchor="ctr">
            <a:normAutofit fontScale="25000" lnSpcReduction="20000"/>
          </a:bodyPr>
          <a:lstStyle/>
          <a:p>
            <a:pPr algn="ctr" defTabSz="914400">
              <a:lnSpc>
                <a:spcPct val="90000"/>
              </a:lnSpc>
              <a:spcBef>
                <a:spcPct val="0"/>
              </a:spcBef>
              <a:spcAft>
                <a:spcPts val="600"/>
              </a:spcAft>
            </a:pPr>
            <a:endParaRPr lang="en-US" sz="8600" b="1" u="sng" kern="1200" dirty="0">
              <a:solidFill>
                <a:schemeClr val="tx1"/>
              </a:solidFill>
              <a:ea typeface="+mj-ea"/>
              <a:cs typeface="+mj-cs"/>
            </a:endParaRPr>
          </a:p>
          <a:p>
            <a:pPr algn="ctr" defTabSz="914400">
              <a:lnSpc>
                <a:spcPct val="90000"/>
              </a:lnSpc>
              <a:spcBef>
                <a:spcPct val="0"/>
              </a:spcBef>
              <a:spcAft>
                <a:spcPts val="600"/>
              </a:spcAft>
            </a:pPr>
            <a:endParaRPr lang="en-US" sz="8600" b="1" u="sng" kern="1200" dirty="0">
              <a:solidFill>
                <a:schemeClr val="tx1"/>
              </a:solidFill>
              <a:ea typeface="+mj-ea"/>
              <a:cs typeface="+mj-cs"/>
            </a:endParaRPr>
          </a:p>
          <a:p>
            <a:pPr algn="ctr" defTabSz="914400">
              <a:lnSpc>
                <a:spcPct val="90000"/>
              </a:lnSpc>
              <a:spcBef>
                <a:spcPct val="0"/>
              </a:spcBef>
              <a:spcAft>
                <a:spcPts val="600"/>
              </a:spcAft>
            </a:pPr>
            <a:r>
              <a:rPr lang="en-US" sz="6400" b="1" u="sng" kern="1200" dirty="0">
                <a:solidFill>
                  <a:schemeClr val="tx1"/>
                </a:solidFill>
                <a:latin typeface="+mj-lt"/>
                <a:ea typeface="+mj-ea"/>
                <a:cs typeface="+mj-cs"/>
              </a:rPr>
              <a:t> </a:t>
            </a:r>
            <a:r>
              <a:rPr lang="en-US" sz="6400" kern="1200" dirty="0">
                <a:solidFill>
                  <a:schemeClr val="tx1"/>
                </a:solidFill>
                <a:latin typeface="+mj-lt"/>
                <a:ea typeface="+mj-ea"/>
                <a:cs typeface="+mj-cs"/>
              </a:rPr>
              <a:t>Analysis of identified Articles and Proportion of Favorable Findings for Various Health Concerns</a:t>
            </a:r>
          </a:p>
        </p:txBody>
      </p:sp>
      <p:sp>
        <p:nvSpPr>
          <p:cNvPr id="2" name="TextBox 1">
            <a:extLst>
              <a:ext uri="{FF2B5EF4-FFF2-40B4-BE49-F238E27FC236}">
                <a16:creationId xmlns:a16="http://schemas.microsoft.com/office/drawing/2014/main" id="{5B07E945-4837-54D6-0668-4B46880C1F33}"/>
              </a:ext>
            </a:extLst>
          </p:cNvPr>
          <p:cNvSpPr txBox="1"/>
          <p:nvPr/>
        </p:nvSpPr>
        <p:spPr>
          <a:xfrm>
            <a:off x="630936" y="2807208"/>
            <a:ext cx="3429000" cy="3410712"/>
          </a:xfrm>
          <a:prstGeom prst="rect">
            <a:avLst/>
          </a:prstGeom>
        </p:spPr>
        <p:txBody>
          <a:bodyPr vert="horz" lIns="91440" tIns="45720" rIns="91440" bIns="45720" rtlCol="0" anchor="t">
            <a:normAutofit/>
          </a:bodyPr>
          <a:lstStyle/>
          <a:p>
            <a:pPr defTabSz="914400">
              <a:lnSpc>
                <a:spcPct val="90000"/>
              </a:lnSpc>
              <a:spcAft>
                <a:spcPts val="600"/>
              </a:spcAft>
            </a:pPr>
            <a:endParaRPr lang="en-US" sz="2200" b="1" u="sng" dirty="0"/>
          </a:p>
        </p:txBody>
      </p:sp>
      <p:pic>
        <p:nvPicPr>
          <p:cNvPr id="6" name="Picture 5">
            <a:extLst>
              <a:ext uri="{FF2B5EF4-FFF2-40B4-BE49-F238E27FC236}">
                <a16:creationId xmlns:a16="http://schemas.microsoft.com/office/drawing/2014/main" id="{696BAC56-5E1C-AA18-0D0C-A62EEB54D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graphicFrame>
        <p:nvGraphicFramePr>
          <p:cNvPr id="4" name="Chart 3">
            <a:extLst>
              <a:ext uri="{FF2B5EF4-FFF2-40B4-BE49-F238E27FC236}">
                <a16:creationId xmlns:a16="http://schemas.microsoft.com/office/drawing/2014/main" id="{58AFBDD1-E765-004C-35E5-AB9AB54FE97D}"/>
              </a:ext>
            </a:extLst>
          </p:cNvPr>
          <p:cNvGraphicFramePr>
            <a:graphicFrameLocks/>
          </p:cNvGraphicFramePr>
          <p:nvPr>
            <p:extLst>
              <p:ext uri="{D42A27DB-BD31-4B8C-83A1-F6EECF244321}">
                <p14:modId xmlns:p14="http://schemas.microsoft.com/office/powerpoint/2010/main" val="3974046058"/>
              </p:ext>
            </p:extLst>
          </p:nvPr>
        </p:nvGraphicFramePr>
        <p:xfrm>
          <a:off x="2384386" y="2251471"/>
          <a:ext cx="7118430" cy="4299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AE1C540-6F11-9883-1C16-48023E737553}"/>
              </a:ext>
            </a:extLst>
          </p:cNvPr>
          <p:cNvSpPr txBox="1"/>
          <p:nvPr/>
        </p:nvSpPr>
        <p:spPr>
          <a:xfrm>
            <a:off x="1435261" y="621379"/>
            <a:ext cx="2442259" cy="769441"/>
          </a:xfrm>
          <a:prstGeom prst="rect">
            <a:avLst/>
          </a:prstGeom>
          <a:noFill/>
        </p:spPr>
        <p:txBody>
          <a:bodyPr wrap="square" rtlCol="0">
            <a:spAutoFit/>
          </a:bodyPr>
          <a:lstStyle/>
          <a:p>
            <a:r>
              <a:rPr lang="en-IN" sz="4400" b="1" u="sng" dirty="0"/>
              <a:t>RESULTS</a:t>
            </a:r>
          </a:p>
        </p:txBody>
      </p:sp>
    </p:spTree>
    <p:extLst>
      <p:ext uri="{BB962C8B-B14F-4D97-AF65-F5344CB8AC3E}">
        <p14:creationId xmlns:p14="http://schemas.microsoft.com/office/powerpoint/2010/main" val="366125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A2B868B-18FC-820F-EF61-622FE09EB5F6}"/>
              </a:ext>
            </a:extLst>
          </p:cNvPr>
          <p:cNvSpPr txBox="1"/>
          <p:nvPr/>
        </p:nvSpPr>
        <p:spPr>
          <a:xfrm>
            <a:off x="1137036" y="548640"/>
            <a:ext cx="9916632" cy="11887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u="sng" kern="1200" dirty="0">
                <a:ea typeface="+mj-ea"/>
                <a:cs typeface="+mj-cs"/>
              </a:rPr>
              <a:t>DISCUSSION</a:t>
            </a:r>
          </a:p>
        </p:txBody>
      </p:sp>
      <p:sp>
        <p:nvSpPr>
          <p:cNvPr id="28" name="TextBox 2">
            <a:extLst>
              <a:ext uri="{FF2B5EF4-FFF2-40B4-BE49-F238E27FC236}">
                <a16:creationId xmlns:a16="http://schemas.microsoft.com/office/drawing/2014/main" id="{F05873AE-5188-8604-7B54-707470ABF620}"/>
              </a:ext>
            </a:extLst>
          </p:cNvPr>
          <p:cNvSpPr txBox="1"/>
          <p:nvPr/>
        </p:nvSpPr>
        <p:spPr>
          <a:xfrm>
            <a:off x="914400" y="2200059"/>
            <a:ext cx="10139267" cy="4564424"/>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dirty="0">
                <a:solidFill>
                  <a:schemeClr val="tx1">
                    <a:lumMod val="85000"/>
                    <a:lumOff val="15000"/>
                  </a:schemeClr>
                </a:solidFill>
              </a:rPr>
              <a:t>In this study, a comprehensive literature review research was conducted to explore the efficacy of Cognitive Behavioral Therapy (CBT) in addressing mental health concerns, specifically stress, anxiety, and depression, in women.</a:t>
            </a:r>
          </a:p>
          <a:p>
            <a:pPr marL="285750" indent="-228600" defTabSz="914400">
              <a:lnSpc>
                <a:spcPct val="90000"/>
              </a:lnSpc>
              <a:spcAft>
                <a:spcPts val="600"/>
              </a:spcAft>
              <a:buFont typeface="Arial" panose="020B0604020202020204" pitchFamily="34" charset="0"/>
              <a:buChar char="•"/>
            </a:pPr>
            <a:r>
              <a:rPr lang="en-US" dirty="0">
                <a:solidFill>
                  <a:schemeClr val="tx1">
                    <a:lumMod val="85000"/>
                    <a:lumOff val="15000"/>
                  </a:schemeClr>
                </a:solidFill>
              </a:rPr>
              <a:t>A thorough search identified a total of 1039 articles related to the topic, providing a rich and diverse pool of literature to analyze. From this extensive collection, 100 articles were selected for complete study, ensuring a deep understanding of the relevant research landscape.</a:t>
            </a:r>
          </a:p>
          <a:p>
            <a:pPr marL="285750" indent="-228600" defTabSz="914400">
              <a:lnSpc>
                <a:spcPct val="90000"/>
              </a:lnSpc>
              <a:spcAft>
                <a:spcPts val="600"/>
              </a:spcAft>
              <a:buFont typeface="Arial" panose="020B0604020202020204" pitchFamily="34" charset="0"/>
              <a:buChar char="•"/>
            </a:pPr>
            <a:r>
              <a:rPr lang="en-US" dirty="0">
                <a:solidFill>
                  <a:schemeClr val="tx1">
                    <a:lumMod val="85000"/>
                    <a:lumOff val="15000"/>
                  </a:schemeClr>
                </a:solidFill>
              </a:rPr>
              <a:t>Applying stringent inclusion criteria, 32 articles were filtered out as they met the exact criteria established for this study. This selection represented a substantial 87.50% of the total relevant articles, ensuring a robust representation of the literature on CBT's effectiveness in women's mental health concerns.</a:t>
            </a:r>
          </a:p>
          <a:p>
            <a:pPr marL="285750" indent="-228600" defTabSz="914400">
              <a:lnSpc>
                <a:spcPct val="90000"/>
              </a:lnSpc>
              <a:spcAft>
                <a:spcPts val="600"/>
              </a:spcAft>
              <a:buFont typeface="Arial" panose="020B0604020202020204" pitchFamily="34" charset="0"/>
              <a:buChar char="•"/>
            </a:pPr>
            <a:r>
              <a:rPr lang="en-US" dirty="0">
                <a:solidFill>
                  <a:schemeClr val="tx1">
                    <a:lumMod val="85000"/>
                    <a:lumOff val="15000"/>
                  </a:schemeClr>
                </a:solidFill>
              </a:rPr>
              <a:t>Out of the 32 articles included, an overwhelming majority of 28 articles (87.50%) expressed strong support for the utilization of CBT interventions in addressing women's mental health concerns. </a:t>
            </a:r>
          </a:p>
          <a:p>
            <a:pPr marL="285750" indent="-228600" defTabSz="914400">
              <a:lnSpc>
                <a:spcPct val="90000"/>
              </a:lnSpc>
              <a:spcAft>
                <a:spcPts val="600"/>
              </a:spcAft>
              <a:buFont typeface="Arial" panose="020B0604020202020204" pitchFamily="34" charset="0"/>
              <a:buChar char="•"/>
            </a:pPr>
            <a:r>
              <a:rPr lang="en-US" dirty="0">
                <a:solidFill>
                  <a:schemeClr val="tx1">
                    <a:lumMod val="85000"/>
                    <a:lumOff val="15000"/>
                  </a:schemeClr>
                </a:solidFill>
              </a:rPr>
              <a:t>These articles consistently presented positive trends, underscoring the efficacy of CBT in effectively alleviating stress, anxiety, and depression among women.</a:t>
            </a:r>
          </a:p>
          <a:p>
            <a:pPr marL="285750" indent="-228600" defTabSz="914400">
              <a:lnSpc>
                <a:spcPct val="90000"/>
              </a:lnSpc>
              <a:spcAft>
                <a:spcPts val="600"/>
              </a:spcAft>
              <a:buFont typeface="Arial" panose="020B0604020202020204" pitchFamily="34" charset="0"/>
              <a:buChar char="•"/>
            </a:pPr>
            <a:r>
              <a:rPr lang="en-US" dirty="0">
                <a:solidFill>
                  <a:schemeClr val="tx1">
                    <a:lumMod val="85000"/>
                    <a:lumOff val="15000"/>
                  </a:schemeClr>
                </a:solidFill>
              </a:rPr>
              <a:t>The findings from these articles demonstrated that CBT interventions have proven to be highly effective in empowering women to manage their mental health.</a:t>
            </a:r>
          </a:p>
        </p:txBody>
      </p:sp>
      <p:pic>
        <p:nvPicPr>
          <p:cNvPr id="6" name="Picture 5">
            <a:extLst>
              <a:ext uri="{FF2B5EF4-FFF2-40B4-BE49-F238E27FC236}">
                <a16:creationId xmlns:a16="http://schemas.microsoft.com/office/drawing/2014/main" id="{AFFE358C-B133-7181-FF71-70363B804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extLst>
      <p:ext uri="{BB962C8B-B14F-4D97-AF65-F5344CB8AC3E}">
        <p14:creationId xmlns:p14="http://schemas.microsoft.com/office/powerpoint/2010/main" val="355944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A2B868B-18FC-820F-EF61-622FE09EB5F6}"/>
              </a:ext>
            </a:extLst>
          </p:cNvPr>
          <p:cNvSpPr txBox="1"/>
          <p:nvPr/>
        </p:nvSpPr>
        <p:spPr>
          <a:xfrm>
            <a:off x="1137036" y="548640"/>
            <a:ext cx="9916632" cy="11887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u="sng" kern="1200" dirty="0">
                <a:ea typeface="+mj-ea"/>
                <a:cs typeface="+mj-cs"/>
              </a:rPr>
              <a:t>DISCUSSION</a:t>
            </a:r>
          </a:p>
        </p:txBody>
      </p:sp>
      <p:sp>
        <p:nvSpPr>
          <p:cNvPr id="28" name="TextBox 2">
            <a:extLst>
              <a:ext uri="{FF2B5EF4-FFF2-40B4-BE49-F238E27FC236}">
                <a16:creationId xmlns:a16="http://schemas.microsoft.com/office/drawing/2014/main" id="{F05873AE-5188-8604-7B54-707470ABF620}"/>
              </a:ext>
            </a:extLst>
          </p:cNvPr>
          <p:cNvSpPr txBox="1"/>
          <p:nvPr/>
        </p:nvSpPr>
        <p:spPr>
          <a:xfrm>
            <a:off x="972273" y="2060294"/>
            <a:ext cx="10359342" cy="4704189"/>
          </a:xfrm>
          <a:prstGeom prst="rect">
            <a:avLst/>
          </a:prstGeom>
        </p:spPr>
        <p:txBody>
          <a:bodyPr vert="horz" lIns="91440" tIns="45720" rIns="91440" bIns="45720" rtlCol="0" anchor="ctr">
            <a:normAutofit fontScale="92500" lnSpcReduction="20000"/>
          </a:bodyPr>
          <a:lstStyle/>
          <a:p>
            <a:pPr marL="285750" indent="-228600" defTabSz="914400">
              <a:lnSpc>
                <a:spcPct val="90000"/>
              </a:lnSpc>
              <a:spcAft>
                <a:spcPts val="600"/>
              </a:spcAft>
              <a:buFont typeface="Arial" panose="020B0604020202020204" pitchFamily="34" charset="0"/>
              <a:buChar char="•"/>
            </a:pPr>
            <a:r>
              <a:rPr lang="en-US" sz="1900" dirty="0">
                <a:solidFill>
                  <a:schemeClr val="tx1">
                    <a:lumMod val="85000"/>
                    <a:lumOff val="15000"/>
                  </a:schemeClr>
                </a:solidFill>
              </a:rPr>
              <a:t>The use of cognitive restructuring, behavioral activation, and other CBT techniques have shown promising results in helping women develop coping strategies, challenge negative thought patterns, and cultivate more adaptive behaviors. </a:t>
            </a:r>
          </a:p>
          <a:p>
            <a:pPr marL="285750" indent="-228600" defTabSz="914400">
              <a:lnSpc>
                <a:spcPct val="90000"/>
              </a:lnSpc>
              <a:spcAft>
                <a:spcPts val="600"/>
              </a:spcAft>
              <a:buFont typeface="Arial" panose="020B0604020202020204" pitchFamily="34" charset="0"/>
              <a:buChar char="•"/>
            </a:pPr>
            <a:r>
              <a:rPr lang="en-US" sz="1900" dirty="0">
                <a:solidFill>
                  <a:schemeClr val="tx1">
                    <a:lumMod val="85000"/>
                    <a:lumOff val="15000"/>
                  </a:schemeClr>
                </a:solidFill>
              </a:rPr>
              <a:t>These positive outcomes align with the core principles of CBT and emphasize its value as a therapeutic approach for women's mental well-being.</a:t>
            </a:r>
          </a:p>
          <a:p>
            <a:pPr marL="285750" indent="-228600" defTabSz="914400">
              <a:lnSpc>
                <a:spcPct val="90000"/>
              </a:lnSpc>
              <a:spcAft>
                <a:spcPts val="600"/>
              </a:spcAft>
              <a:buFont typeface="Arial" panose="020B0604020202020204" pitchFamily="34" charset="0"/>
              <a:buChar char="•"/>
            </a:pPr>
            <a:r>
              <a:rPr lang="en-US" sz="1900" dirty="0">
                <a:solidFill>
                  <a:schemeClr val="tx1">
                    <a:lumMod val="85000"/>
                    <a:lumOff val="15000"/>
                  </a:schemeClr>
                </a:solidFill>
              </a:rPr>
              <a:t>However, it is important to acknowledge that a small proportion of the selected articles (12.50% of the filtered articles) presented a negative trend or findings opposing the effectiveness of CBT. </a:t>
            </a:r>
          </a:p>
          <a:p>
            <a:pPr marL="285750" indent="-228600" defTabSz="914400">
              <a:lnSpc>
                <a:spcPct val="90000"/>
              </a:lnSpc>
              <a:spcAft>
                <a:spcPts val="600"/>
              </a:spcAft>
              <a:buFont typeface="Arial" panose="020B0604020202020204" pitchFamily="34" charset="0"/>
              <a:buChar char="•"/>
            </a:pPr>
            <a:r>
              <a:rPr lang="en-US" sz="1900" dirty="0">
                <a:solidFill>
                  <a:schemeClr val="tx1">
                    <a:lumMod val="85000"/>
                    <a:lumOff val="15000"/>
                  </a:schemeClr>
                </a:solidFill>
              </a:rPr>
              <a:t>These articles shed light on specific contexts or subgroups of women where CBT may have limitations or show less pronounced effects. </a:t>
            </a:r>
          </a:p>
          <a:p>
            <a:pPr marL="285750" indent="-228600" defTabSz="914400">
              <a:lnSpc>
                <a:spcPct val="90000"/>
              </a:lnSpc>
              <a:spcAft>
                <a:spcPts val="600"/>
              </a:spcAft>
              <a:buFont typeface="Arial" panose="020B0604020202020204" pitchFamily="34" charset="0"/>
              <a:buChar char="•"/>
            </a:pPr>
            <a:r>
              <a:rPr lang="en-US" sz="1900" dirty="0">
                <a:solidFill>
                  <a:schemeClr val="tx1">
                    <a:lumMod val="85000"/>
                    <a:lumOff val="15000"/>
                  </a:schemeClr>
                </a:solidFill>
              </a:rPr>
              <a:t>While these contrasting findings add nuance to the discussion, they should be interpreted within the broader context of the overwhelmingly positive evidence supporting CBT's efficacy in women's mental health.</a:t>
            </a:r>
          </a:p>
          <a:p>
            <a:pPr marL="285750" indent="-228600" defTabSz="914400">
              <a:lnSpc>
                <a:spcPct val="90000"/>
              </a:lnSpc>
              <a:spcAft>
                <a:spcPts val="600"/>
              </a:spcAft>
              <a:buFont typeface="Arial" panose="020B0604020202020204" pitchFamily="34" charset="0"/>
              <a:buChar char="•"/>
            </a:pPr>
            <a:r>
              <a:rPr lang="en-US" sz="1900" dirty="0">
                <a:solidFill>
                  <a:schemeClr val="tx1">
                    <a:lumMod val="85000"/>
                    <a:lumOff val="15000"/>
                  </a:schemeClr>
                </a:solidFill>
              </a:rPr>
              <a:t>In summary, the analysis of the 32 relevant articles provides a comprehensive understanding of the effectiveness of CBT in addressing mental health concerns in women. The majority of the articles showcased a consensus favoring CBT interventions, highlighting its positive impact in alleviating stress, anxiety, and depression. These findings emphasize the potential of CBT as a valuable therapeutic approach for empowering women to overcome mental health challenges and achieve improved well-being. However, the presence of dissenting articles underscores the need for further research and exploration to better comprehend the specific factors influencing the effectiveness of CBT in different contexts and subgroups of women.</a:t>
            </a:r>
          </a:p>
          <a:p>
            <a:pPr marL="285750" indent="-228600" defTabSz="914400">
              <a:lnSpc>
                <a:spcPct val="90000"/>
              </a:lnSpc>
              <a:spcAft>
                <a:spcPts val="600"/>
              </a:spcAft>
              <a:buFont typeface="Arial" panose="020B0604020202020204" pitchFamily="34" charset="0"/>
              <a:buChar char="•"/>
            </a:pPr>
            <a:endParaRPr lang="en-US" sz="1100" dirty="0">
              <a:solidFill>
                <a:schemeClr val="tx1">
                  <a:lumMod val="85000"/>
                  <a:lumOff val="15000"/>
                </a:schemeClr>
              </a:solidFill>
            </a:endParaRPr>
          </a:p>
        </p:txBody>
      </p:sp>
      <p:pic>
        <p:nvPicPr>
          <p:cNvPr id="6" name="Picture 5">
            <a:extLst>
              <a:ext uri="{FF2B5EF4-FFF2-40B4-BE49-F238E27FC236}">
                <a16:creationId xmlns:a16="http://schemas.microsoft.com/office/drawing/2014/main" id="{AFFE358C-B133-7181-FF71-70363B804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extLst>
      <p:ext uri="{BB962C8B-B14F-4D97-AF65-F5344CB8AC3E}">
        <p14:creationId xmlns:p14="http://schemas.microsoft.com/office/powerpoint/2010/main" val="74772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6" y="548640"/>
            <a:ext cx="9916632" cy="1188720"/>
          </a:xfrm>
        </p:spPr>
        <p:txBody>
          <a:bodyPr>
            <a:normAutofit/>
          </a:bodyPr>
          <a:lstStyle/>
          <a:p>
            <a:r>
              <a:rPr lang="en-US" b="1" u="sng" dirty="0">
                <a:latin typeface="+mn-lt"/>
              </a:rPr>
              <a:t>LIMITATIONS</a:t>
            </a:r>
            <a:endParaRPr lang="en-IN" b="1" u="sng" dirty="0">
              <a:latin typeface="+mn-lt"/>
            </a:endParaRPr>
          </a:p>
        </p:txBody>
      </p:sp>
      <p:sp>
        <p:nvSpPr>
          <p:cNvPr id="3" name="Content Placeholder 2"/>
          <p:cNvSpPr>
            <a:spLocks noGrp="1"/>
          </p:cNvSpPr>
          <p:nvPr>
            <p:ph idx="1"/>
          </p:nvPr>
        </p:nvSpPr>
        <p:spPr>
          <a:xfrm>
            <a:off x="973554" y="2356342"/>
            <a:ext cx="10243595" cy="4345374"/>
          </a:xfrm>
        </p:spPr>
        <p:txBody>
          <a:bodyPr anchor="ctr">
            <a:normAutofit/>
          </a:bodyPr>
          <a:lstStyle/>
          <a:p>
            <a:pPr>
              <a:buFont typeface="+mj-lt"/>
              <a:buAutoNum type="arabicPeriod"/>
            </a:pPr>
            <a:r>
              <a:rPr lang="en-US" sz="1800" b="1" i="0" dirty="0">
                <a:solidFill>
                  <a:schemeClr val="tx1">
                    <a:lumMod val="85000"/>
                    <a:lumOff val="15000"/>
                  </a:schemeClr>
                </a:solidFill>
                <a:effectLst/>
              </a:rPr>
              <a:t>Limited focus on women</a:t>
            </a:r>
            <a:r>
              <a:rPr lang="en-US" sz="1800" b="0" i="0" dirty="0">
                <a:solidFill>
                  <a:schemeClr val="tx1">
                    <a:lumMod val="85000"/>
                    <a:lumOff val="15000"/>
                  </a:schemeClr>
                </a:solidFill>
                <a:effectLst/>
              </a:rPr>
              <a:t>: The study primarily focused on the efficacy of Cognitive Behavioral Therapy (CBT) in addressing mental health concerns in women, which may limit the generalizability of the findings to other populations or genders.</a:t>
            </a:r>
          </a:p>
          <a:p>
            <a:pPr>
              <a:buFont typeface="+mj-lt"/>
              <a:buAutoNum type="arabicPeriod"/>
            </a:pPr>
            <a:r>
              <a:rPr lang="en-US" sz="1800" b="1" i="0" dirty="0">
                <a:solidFill>
                  <a:schemeClr val="tx1">
                    <a:lumMod val="85000"/>
                    <a:lumOff val="15000"/>
                  </a:schemeClr>
                </a:solidFill>
                <a:effectLst/>
              </a:rPr>
              <a:t>Selection bias</a:t>
            </a:r>
            <a:r>
              <a:rPr lang="en-US" sz="1800" b="0" i="0" dirty="0">
                <a:solidFill>
                  <a:schemeClr val="tx1">
                    <a:lumMod val="85000"/>
                    <a:lumOff val="15000"/>
                  </a:schemeClr>
                </a:solidFill>
                <a:effectLst/>
              </a:rPr>
              <a:t>: The study relied on a specific set of inclusion criteria, which may introduce bias in the selection of articles. The exclusion of certain articles could potentially overlook relevant research or alternative perspectives on the effectiveness of CBT.</a:t>
            </a:r>
          </a:p>
          <a:p>
            <a:pPr>
              <a:buFont typeface="+mj-lt"/>
              <a:buAutoNum type="arabicPeriod"/>
            </a:pPr>
            <a:r>
              <a:rPr lang="en-US" sz="1800" b="1" i="0" dirty="0">
                <a:solidFill>
                  <a:schemeClr val="tx1">
                    <a:lumMod val="85000"/>
                    <a:lumOff val="15000"/>
                  </a:schemeClr>
                </a:solidFill>
                <a:effectLst/>
              </a:rPr>
              <a:t>Lack of primary research</a:t>
            </a:r>
            <a:r>
              <a:rPr lang="en-US" sz="1800" b="0" i="0" dirty="0">
                <a:solidFill>
                  <a:schemeClr val="tx1">
                    <a:lumMod val="85000"/>
                    <a:lumOff val="15000"/>
                  </a:schemeClr>
                </a:solidFill>
                <a:effectLst/>
              </a:rPr>
              <a:t>: The study relied solely on secondary research, which may limit the depth of analysis and the ability to assess the quality of the included articles. Without primary research, the study is unable to provide firsthand insights or data on the efficacy of CBT in women's mental health.</a:t>
            </a:r>
          </a:p>
          <a:p>
            <a:pPr>
              <a:buFont typeface="+mj-lt"/>
              <a:buAutoNum type="arabicPeriod"/>
            </a:pPr>
            <a:r>
              <a:rPr lang="en-US" sz="1800" b="1" i="0" dirty="0">
                <a:solidFill>
                  <a:schemeClr val="tx1">
                    <a:lumMod val="85000"/>
                    <a:lumOff val="15000"/>
                  </a:schemeClr>
                </a:solidFill>
                <a:effectLst/>
              </a:rPr>
              <a:t>Potential publication bias</a:t>
            </a:r>
            <a:r>
              <a:rPr lang="en-US" sz="1800" b="0" i="0" dirty="0">
                <a:solidFill>
                  <a:schemeClr val="tx1">
                    <a:lumMod val="85000"/>
                    <a:lumOff val="15000"/>
                  </a:schemeClr>
                </a:solidFill>
                <a:effectLst/>
              </a:rPr>
              <a:t>: The study's reliance on published articles may introduce publication bias, as studies with positive outcomes are more likely to be published, while studies with negative or inconclusive results may be underrepresented. This bias could skew the overall findings in favor of CBT's effectiveness.</a:t>
            </a:r>
          </a:p>
          <a:p>
            <a:endParaRPr lang="en-IN" sz="1600" b="1" i="0" dirty="0">
              <a:solidFill>
                <a:schemeClr val="tx1">
                  <a:lumMod val="85000"/>
                  <a:lumOff val="15000"/>
                </a:schemeClr>
              </a:solidFill>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6610F5A0-2422-AE97-DA3E-1CB317E23990}"/>
              </a:ext>
            </a:extLst>
          </p:cNvPr>
          <p:cNvSpPr txBox="1"/>
          <p:nvPr/>
        </p:nvSpPr>
        <p:spPr>
          <a:xfrm>
            <a:off x="1137034" y="609600"/>
            <a:ext cx="6881026" cy="132288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u="sng" kern="1200" dirty="0">
                <a:solidFill>
                  <a:schemeClr val="tx1"/>
                </a:solidFill>
                <a:ea typeface="+mj-ea"/>
                <a:cs typeface="+mj-cs"/>
              </a:rPr>
              <a:t>CONCLUSION</a:t>
            </a:r>
          </a:p>
        </p:txBody>
      </p:sp>
      <p:sp>
        <p:nvSpPr>
          <p:cNvPr id="3" name="TextBox 2">
            <a:extLst>
              <a:ext uri="{FF2B5EF4-FFF2-40B4-BE49-F238E27FC236}">
                <a16:creationId xmlns:a16="http://schemas.microsoft.com/office/drawing/2014/main" id="{AC046C33-E179-7E19-751D-4278232C6692}"/>
              </a:ext>
            </a:extLst>
          </p:cNvPr>
          <p:cNvSpPr txBox="1"/>
          <p:nvPr/>
        </p:nvSpPr>
        <p:spPr>
          <a:xfrm>
            <a:off x="1137034" y="2194102"/>
            <a:ext cx="6573951" cy="3908585"/>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2000" dirty="0"/>
              <a:t>The analysis of the relevant articles supports the efficacy of CBT in treating mental health concerns in women, with 87.50% of the articles demonstrating a positive trend.</a:t>
            </a:r>
          </a:p>
          <a:p>
            <a:pPr marL="285750" indent="-228600" defTabSz="914400">
              <a:lnSpc>
                <a:spcPct val="90000"/>
              </a:lnSpc>
              <a:spcAft>
                <a:spcPts val="600"/>
              </a:spcAft>
              <a:buFont typeface="Arial" panose="020B0604020202020204" pitchFamily="34" charset="0"/>
              <a:buChar char="•"/>
            </a:pPr>
            <a:r>
              <a:rPr lang="en-US" sz="2000" dirty="0"/>
              <a:t>The majority of the articles (28 out of 32) were in favor of CBT intervention, highlighting its effectiveness in addressing stress, anxiety, and depression in women.</a:t>
            </a:r>
          </a:p>
          <a:p>
            <a:pPr marL="285750" indent="-228600" defTabSz="914400">
              <a:lnSpc>
                <a:spcPct val="90000"/>
              </a:lnSpc>
              <a:spcAft>
                <a:spcPts val="600"/>
              </a:spcAft>
              <a:buFont typeface="Arial" panose="020B0604020202020204" pitchFamily="34" charset="0"/>
              <a:buChar char="•"/>
            </a:pPr>
            <a:r>
              <a:rPr lang="en-US" sz="2000" dirty="0"/>
              <a:t>These findings suggest that CBT is a promising therapeutic approach for improving women's mental health and well-being.</a:t>
            </a:r>
          </a:p>
        </p:txBody>
      </p:sp>
      <p:pic>
        <p:nvPicPr>
          <p:cNvPr id="5" name="Picture 4" descr="A picture containing graphics, graphic design, clipart, creativity&#10;&#10;Description automatically generated">
            <a:extLst>
              <a:ext uri="{FF2B5EF4-FFF2-40B4-BE49-F238E27FC236}">
                <a16:creationId xmlns:a16="http://schemas.microsoft.com/office/drawing/2014/main" id="{F4B5060A-33E5-A00A-A82D-9EA464B94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981" y="1424984"/>
            <a:ext cx="2906973" cy="4037462"/>
          </a:xfrm>
          <a:prstGeom prst="rect">
            <a:avLst/>
          </a:prstGeom>
        </p:spPr>
      </p:pic>
      <p:pic>
        <p:nvPicPr>
          <p:cNvPr id="6" name="Picture 5">
            <a:extLst>
              <a:ext uri="{FF2B5EF4-FFF2-40B4-BE49-F238E27FC236}">
                <a16:creationId xmlns:a16="http://schemas.microsoft.com/office/drawing/2014/main" id="{433C86F0-175E-1DED-9EE0-E1AB80AE1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extLst>
      <p:ext uri="{BB962C8B-B14F-4D97-AF65-F5344CB8AC3E}">
        <p14:creationId xmlns:p14="http://schemas.microsoft.com/office/powerpoint/2010/main" val="216723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8">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8595B-C3D7-1709-B8BD-B5D1687422B7}"/>
              </a:ext>
            </a:extLst>
          </p:cNvPr>
          <p:cNvSpPr>
            <a:spLocks noGrp="1"/>
          </p:cNvSpPr>
          <p:nvPr>
            <p:ph type="title"/>
          </p:nvPr>
        </p:nvSpPr>
        <p:spPr>
          <a:xfrm>
            <a:off x="1137036" y="609600"/>
            <a:ext cx="8548386" cy="1282459"/>
          </a:xfrm>
        </p:spPr>
        <p:txBody>
          <a:bodyPr>
            <a:normAutofit/>
          </a:bodyPr>
          <a:lstStyle/>
          <a:p>
            <a:r>
              <a:rPr lang="en-IN" b="1" u="sng" dirty="0">
                <a:latin typeface="+mn-lt"/>
              </a:rPr>
              <a:t>Recommendations</a:t>
            </a:r>
          </a:p>
        </p:txBody>
      </p:sp>
      <p:sp>
        <p:nvSpPr>
          <p:cNvPr id="3" name="Content Placeholder 2">
            <a:extLst>
              <a:ext uri="{FF2B5EF4-FFF2-40B4-BE49-F238E27FC236}">
                <a16:creationId xmlns:a16="http://schemas.microsoft.com/office/drawing/2014/main" id="{CCD08C91-1F15-127E-7EBD-8542FDA40E4B}"/>
              </a:ext>
            </a:extLst>
          </p:cNvPr>
          <p:cNvSpPr>
            <a:spLocks noGrp="1"/>
          </p:cNvSpPr>
          <p:nvPr>
            <p:ph idx="1"/>
          </p:nvPr>
        </p:nvSpPr>
        <p:spPr>
          <a:xfrm>
            <a:off x="1032863" y="2086007"/>
            <a:ext cx="8548386" cy="4076394"/>
          </a:xfrm>
        </p:spPr>
        <p:txBody>
          <a:bodyPr>
            <a:normAutofit fontScale="77500" lnSpcReduction="20000"/>
          </a:bodyPr>
          <a:lstStyle/>
          <a:p>
            <a:r>
              <a:rPr lang="en-US" sz="2300" b="0" i="0" dirty="0">
                <a:effectLst/>
              </a:rPr>
              <a:t>Based on the details of the study and the findings from the comprehensive literature review on the efficacy of Cognitive Behavioral Therapy (CBT) in addressing mental health concerns in women, the following recommendations </a:t>
            </a:r>
            <a:r>
              <a:rPr lang="en-US" sz="2300" dirty="0"/>
              <a:t>are</a:t>
            </a:r>
            <a:r>
              <a:rPr lang="en-US" sz="2300" b="0" i="0" dirty="0">
                <a:effectLst/>
              </a:rPr>
              <a:t>:</a:t>
            </a:r>
          </a:p>
          <a:p>
            <a:pPr>
              <a:buFont typeface="+mj-lt"/>
              <a:buAutoNum type="arabicPeriod"/>
            </a:pPr>
            <a:r>
              <a:rPr lang="en-US" sz="2300" b="0" i="0" dirty="0">
                <a:effectLst/>
              </a:rPr>
              <a:t>Incorporate CBT in mental health treatment programs</a:t>
            </a:r>
          </a:p>
          <a:p>
            <a:pPr>
              <a:buFont typeface="+mj-lt"/>
              <a:buAutoNum type="arabicPeriod"/>
            </a:pPr>
            <a:r>
              <a:rPr lang="en-US" sz="2300" b="0" i="0" dirty="0">
                <a:effectLst/>
              </a:rPr>
              <a:t>Promote CBT awareness and education</a:t>
            </a:r>
          </a:p>
          <a:p>
            <a:pPr>
              <a:buFont typeface="+mj-lt"/>
              <a:buAutoNum type="arabicPeriod"/>
            </a:pPr>
            <a:r>
              <a:rPr lang="en-US" sz="2300" b="0" i="0" dirty="0">
                <a:effectLst/>
              </a:rPr>
              <a:t>Develop tailored CBT interventions</a:t>
            </a:r>
          </a:p>
          <a:p>
            <a:pPr>
              <a:buFont typeface="+mj-lt"/>
              <a:buAutoNum type="arabicPeriod"/>
            </a:pPr>
            <a:r>
              <a:rPr lang="en-US" sz="2300" b="0" i="0" dirty="0">
                <a:effectLst/>
              </a:rPr>
              <a:t>Conduct further research</a:t>
            </a:r>
          </a:p>
          <a:p>
            <a:pPr>
              <a:buFont typeface="+mj-lt"/>
              <a:buAutoNum type="arabicPeriod"/>
            </a:pPr>
            <a:r>
              <a:rPr lang="en-US" sz="2300" b="0" i="0" dirty="0">
                <a:effectLst/>
              </a:rPr>
              <a:t>Implement outcome monitoring and evaluation</a:t>
            </a:r>
          </a:p>
          <a:p>
            <a:pPr>
              <a:buFont typeface="+mj-lt"/>
              <a:buAutoNum type="arabicPeriod"/>
            </a:pPr>
            <a:r>
              <a:rPr lang="en-US" sz="2300" b="0" i="0" dirty="0">
                <a:effectLst/>
              </a:rPr>
              <a:t>Collaborate with CBT experts and organizations</a:t>
            </a:r>
          </a:p>
          <a:p>
            <a:pPr>
              <a:buFont typeface="+mj-lt"/>
              <a:buAutoNum type="arabicPeriod"/>
            </a:pPr>
            <a:r>
              <a:rPr lang="en-US" sz="2300" b="0" i="0" dirty="0">
                <a:effectLst/>
              </a:rPr>
              <a:t>Encourage interdisciplinary collaboration</a:t>
            </a:r>
          </a:p>
          <a:p>
            <a:pPr>
              <a:buFont typeface="+mj-lt"/>
              <a:buAutoNum type="arabicPeriod"/>
            </a:pPr>
            <a:r>
              <a:rPr lang="en-US" sz="2300" b="0" i="0" dirty="0">
                <a:effectLst/>
              </a:rPr>
              <a:t>Increase accessibility to CBT interventions</a:t>
            </a:r>
          </a:p>
          <a:p>
            <a:pPr>
              <a:buFont typeface="+mj-lt"/>
              <a:buAutoNum type="arabicPeriod"/>
            </a:pPr>
            <a:r>
              <a:rPr lang="en-US" sz="2300" b="0" i="0" dirty="0">
                <a:effectLst/>
              </a:rPr>
              <a:t>Educate healthcare providers on CBT</a:t>
            </a:r>
          </a:p>
          <a:p>
            <a:pPr>
              <a:buFont typeface="+mj-lt"/>
              <a:buAutoNum type="arabicPeriod"/>
            </a:pPr>
            <a:r>
              <a:rPr lang="en-US" sz="2300" b="0" i="0" dirty="0">
                <a:effectLst/>
              </a:rPr>
              <a:t>Foster ongoing support and relapse prevention</a:t>
            </a:r>
          </a:p>
          <a:p>
            <a:pPr>
              <a:buFont typeface="+mj-lt"/>
              <a:buAutoNum type="arabicPeriod"/>
            </a:pPr>
            <a:endParaRPr lang="en-US" sz="1400" b="0" i="0" dirty="0">
              <a:effectLst/>
            </a:endParaRPr>
          </a:p>
          <a:p>
            <a:pPr>
              <a:buFont typeface="+mj-lt"/>
              <a:buAutoNum type="arabicPeriod"/>
            </a:pPr>
            <a:endParaRPr lang="en-US" sz="1400" b="0" i="0" dirty="0">
              <a:effectLst/>
              <a:latin typeface="Söhne"/>
            </a:endParaRPr>
          </a:p>
          <a:p>
            <a:pPr>
              <a:buFont typeface="+mj-lt"/>
              <a:buAutoNum type="arabicPeriod"/>
            </a:pPr>
            <a:endParaRPr lang="en-US" sz="1400" b="0" i="0" dirty="0">
              <a:effectLst/>
              <a:latin typeface="Söhne"/>
            </a:endParaRPr>
          </a:p>
          <a:p>
            <a:pPr>
              <a:buFont typeface="+mj-lt"/>
              <a:buAutoNum type="arabicPeriod"/>
            </a:pPr>
            <a:endParaRPr lang="en-IN" sz="1400" dirty="0"/>
          </a:p>
        </p:txBody>
      </p:sp>
      <p:sp>
        <p:nvSpPr>
          <p:cNvPr id="5" name="Slide Number Placeholder 4">
            <a:extLst>
              <a:ext uri="{FF2B5EF4-FFF2-40B4-BE49-F238E27FC236}">
                <a16:creationId xmlns:a16="http://schemas.microsoft.com/office/drawing/2014/main" id="{25DA65A0-A5CA-26CD-C0D3-AB21DDBB1117}"/>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sz="1000"/>
              <a:pPr>
                <a:spcAft>
                  <a:spcPts val="600"/>
                </a:spcAft>
              </a:pPr>
              <a:t>15</a:t>
            </a:fld>
            <a:endParaRPr lang="en-IN" sz="1000"/>
          </a:p>
        </p:txBody>
      </p:sp>
      <p:sp>
        <p:nvSpPr>
          <p:cNvPr id="40" name="Freeform: Shape 30">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group of people holding objects&#10;&#10;Description automatically generated with medium confidence">
            <a:extLst>
              <a:ext uri="{FF2B5EF4-FFF2-40B4-BE49-F238E27FC236}">
                <a16:creationId xmlns:a16="http://schemas.microsoft.com/office/drawing/2014/main" id="{7FCA5C03-F0F1-4400-7070-23BCB07C3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196" y="4013518"/>
            <a:ext cx="3909941" cy="2844482"/>
          </a:xfrm>
          <a:prstGeom prst="rect">
            <a:avLst/>
          </a:prstGeom>
        </p:spPr>
      </p:pic>
    </p:spTree>
    <p:extLst>
      <p:ext uri="{BB962C8B-B14F-4D97-AF65-F5344CB8AC3E}">
        <p14:creationId xmlns:p14="http://schemas.microsoft.com/office/powerpoint/2010/main" val="98357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7036" y="609600"/>
            <a:ext cx="8548386" cy="1282459"/>
          </a:xfrm>
        </p:spPr>
        <p:txBody>
          <a:bodyPr>
            <a:normAutofit/>
          </a:bodyPr>
          <a:lstStyle/>
          <a:p>
            <a:r>
              <a:rPr lang="en-US" b="1" u="sng">
                <a:latin typeface="+mn-lt"/>
              </a:rPr>
              <a:t>References</a:t>
            </a:r>
            <a:endParaRPr lang="en-IN" b="1" u="sng">
              <a:latin typeface="+mn-lt"/>
            </a:endParaRPr>
          </a:p>
        </p:txBody>
      </p:sp>
      <p:sp>
        <p:nvSpPr>
          <p:cNvPr id="3" name="Content Placeholder 2"/>
          <p:cNvSpPr>
            <a:spLocks noGrp="1"/>
          </p:cNvSpPr>
          <p:nvPr>
            <p:ph idx="1"/>
          </p:nvPr>
        </p:nvSpPr>
        <p:spPr>
          <a:xfrm>
            <a:off x="532434" y="1701478"/>
            <a:ext cx="10162573" cy="4522274"/>
          </a:xfrm>
        </p:spPr>
        <p:txBody>
          <a:bodyPr>
            <a:normAutofit/>
          </a:bodyPr>
          <a:lstStyle/>
          <a:p>
            <a:r>
              <a:rPr lang="en-IN" sz="1200" b="0" i="0" dirty="0">
                <a:effectLst/>
              </a:rPr>
              <a:t>Wu S, Wang X, Liu H, Zheng W. Efficacy of cognitive </a:t>
            </a:r>
            <a:r>
              <a:rPr lang="en-IN" sz="1200" b="0" i="0" dirty="0" err="1">
                <a:effectLst/>
              </a:rPr>
              <a:t>behavioral</a:t>
            </a:r>
            <a:r>
              <a:rPr lang="en-IN" sz="1200" b="0" i="0" dirty="0">
                <a:effectLst/>
              </a:rPr>
              <a:t> therapy after the surgical treatment of women with endometriosis: A preliminary case-control study. Medicine (Baltimore). 2022 Dec 23;101(51):e32433. </a:t>
            </a:r>
            <a:r>
              <a:rPr lang="en-IN" sz="1200" b="0" i="0" dirty="0" err="1">
                <a:effectLst/>
              </a:rPr>
              <a:t>doi</a:t>
            </a:r>
            <a:r>
              <a:rPr lang="en-IN" sz="1200" b="0" i="0" dirty="0">
                <a:effectLst/>
              </a:rPr>
              <a:t>: 10.1097/MD.0000000000032433. PMID: 36595829; PMCID: PMC9794269.</a:t>
            </a:r>
            <a:endParaRPr lang="en-IN" sz="1200" b="1" i="0" dirty="0">
              <a:effectLst/>
            </a:endParaRPr>
          </a:p>
          <a:p>
            <a:r>
              <a:rPr lang="en-IN" sz="1200" b="0" i="0" dirty="0" err="1">
                <a:effectLst/>
              </a:rPr>
              <a:t>Abdollahi</a:t>
            </a:r>
            <a:r>
              <a:rPr lang="en-IN" sz="1200" b="0" i="0" dirty="0">
                <a:effectLst/>
              </a:rPr>
              <a:t> L, </a:t>
            </a:r>
            <a:r>
              <a:rPr lang="en-IN" sz="1200" b="0" i="0" dirty="0" err="1">
                <a:effectLst/>
              </a:rPr>
              <a:t>Mirghafourvand</a:t>
            </a:r>
            <a:r>
              <a:rPr lang="en-IN" sz="1200" b="0" i="0" dirty="0">
                <a:effectLst/>
              </a:rPr>
              <a:t> M, </a:t>
            </a:r>
            <a:r>
              <a:rPr lang="en-IN" sz="1200" b="0" i="0" dirty="0" err="1">
                <a:effectLst/>
              </a:rPr>
              <a:t>Babapour</a:t>
            </a:r>
            <a:r>
              <a:rPr lang="en-IN" sz="1200" b="0" i="0" dirty="0">
                <a:effectLst/>
              </a:rPr>
              <a:t> JK, Mohammadi M. Effectiveness of cognitive-</a:t>
            </a:r>
            <a:r>
              <a:rPr lang="en-IN" sz="1200" b="0" i="0" dirty="0" err="1">
                <a:effectLst/>
              </a:rPr>
              <a:t>behavioral</a:t>
            </a:r>
            <a:r>
              <a:rPr lang="en-IN" sz="1200" b="0" i="0" dirty="0">
                <a:effectLst/>
              </a:rPr>
              <a:t> therapy (CBT) in improving the quality of life and psychological fatigue in women with polycystic ovarian syndrome: a randomized controlled clinical trial. J </a:t>
            </a:r>
            <a:r>
              <a:rPr lang="en-IN" sz="1200" b="0" i="0" dirty="0" err="1">
                <a:effectLst/>
              </a:rPr>
              <a:t>Psychosom</a:t>
            </a:r>
            <a:r>
              <a:rPr lang="en-IN" sz="1200" b="0" i="0" dirty="0">
                <a:effectLst/>
              </a:rPr>
              <a:t> </a:t>
            </a:r>
            <a:r>
              <a:rPr lang="en-IN" sz="1200" b="0" i="0" dirty="0" err="1">
                <a:effectLst/>
              </a:rPr>
              <a:t>Obstet</a:t>
            </a:r>
            <a:r>
              <a:rPr lang="en-IN" sz="1200" b="0" i="0" dirty="0">
                <a:effectLst/>
              </a:rPr>
              <a:t> </a:t>
            </a:r>
            <a:r>
              <a:rPr lang="en-IN" sz="1200" b="0" i="0" dirty="0" err="1">
                <a:effectLst/>
              </a:rPr>
              <a:t>Gynaecol</a:t>
            </a:r>
            <a:r>
              <a:rPr lang="en-IN" sz="1200" b="0" i="0" dirty="0">
                <a:effectLst/>
              </a:rPr>
              <a:t>. 2019 Dec;40(4):283-293. </a:t>
            </a:r>
            <a:r>
              <a:rPr lang="en-IN" sz="1200" b="0" i="0" dirty="0" err="1">
                <a:effectLst/>
              </a:rPr>
              <a:t>doi</a:t>
            </a:r>
            <a:r>
              <a:rPr lang="en-IN" sz="1200" b="0" i="0" dirty="0">
                <a:effectLst/>
              </a:rPr>
              <a:t>:</a:t>
            </a:r>
            <a:endParaRPr lang="en-IN" sz="1200" b="1" i="0" dirty="0">
              <a:effectLst/>
            </a:endParaRPr>
          </a:p>
          <a:p>
            <a:r>
              <a:rPr lang="en-IN" sz="1200" b="0" i="0" dirty="0" err="1">
                <a:effectLst/>
              </a:rPr>
              <a:t>Surkan</a:t>
            </a:r>
            <a:r>
              <a:rPr lang="en-IN" sz="1200" b="0" i="0" dirty="0">
                <a:effectLst/>
              </a:rPr>
              <a:t> PJ, Hamdani SU, Huma ZE, Nazir H, Atif N, </a:t>
            </a:r>
            <a:r>
              <a:rPr lang="en-IN" sz="1200" b="0" i="0" dirty="0" err="1">
                <a:effectLst/>
              </a:rPr>
              <a:t>Rowther</a:t>
            </a:r>
            <a:r>
              <a:rPr lang="en-IN" sz="1200" b="0" i="0" dirty="0">
                <a:effectLst/>
              </a:rPr>
              <a:t> AA, </a:t>
            </a:r>
            <a:r>
              <a:rPr lang="en-IN" sz="1200" b="0" i="0" dirty="0" err="1">
                <a:effectLst/>
              </a:rPr>
              <a:t>Chaudhri</a:t>
            </a:r>
            <a:r>
              <a:rPr lang="en-IN" sz="1200" b="0" i="0" dirty="0">
                <a:effectLst/>
              </a:rPr>
              <a:t> R, Zafar S, </a:t>
            </a:r>
            <a:r>
              <a:rPr lang="en-IN" sz="1200" b="0" i="0" dirty="0" err="1">
                <a:effectLst/>
              </a:rPr>
              <a:t>Mullany</a:t>
            </a:r>
            <a:r>
              <a:rPr lang="en-IN" sz="1200" b="0" i="0" dirty="0">
                <a:effectLst/>
              </a:rPr>
              <a:t> LC, Malik A, Rahman A. Cognitive-</a:t>
            </a:r>
            <a:r>
              <a:rPr lang="en-IN" sz="1200" b="0" i="0" dirty="0" err="1">
                <a:effectLst/>
              </a:rPr>
              <a:t>behavioral</a:t>
            </a:r>
            <a:r>
              <a:rPr lang="en-IN" sz="1200" b="0" i="0" dirty="0">
                <a:effectLst/>
              </a:rPr>
              <a:t> therapy-based intervention to treat symptoms of anxiety in pregnancy in a prenatal clinic using non-specialist providers in Pakistan: design of a randomised trial. BMJ Open. 2020 Apr 15;10(4):e037590. </a:t>
            </a:r>
            <a:r>
              <a:rPr lang="en-IN" sz="1200" b="0" i="0" dirty="0" err="1">
                <a:effectLst/>
              </a:rPr>
              <a:t>doi</a:t>
            </a:r>
            <a:r>
              <a:rPr lang="en-IN" sz="1200" b="0" i="0" dirty="0">
                <a:effectLst/>
              </a:rPr>
              <a:t>: 10.1136/bmjopen-2020-037590. PMID: 32300002; PMCID: PMC7200036.</a:t>
            </a:r>
            <a:endParaRPr lang="en-IN" sz="1200" b="1" dirty="0"/>
          </a:p>
          <a:p>
            <a:r>
              <a:rPr lang="en-IN" sz="1200" b="0" i="0" dirty="0" err="1">
                <a:effectLst/>
              </a:rPr>
              <a:t>Solness</a:t>
            </a:r>
            <a:r>
              <a:rPr lang="en-IN" sz="1200" b="0" i="0" dirty="0">
                <a:effectLst/>
              </a:rPr>
              <a:t> CL, </a:t>
            </a:r>
            <a:r>
              <a:rPr lang="en-IN" sz="1200" b="0" i="0" dirty="0" err="1">
                <a:effectLst/>
              </a:rPr>
              <a:t>Kroska</a:t>
            </a:r>
            <a:r>
              <a:rPr lang="en-IN" sz="1200" b="0" i="0" dirty="0">
                <a:effectLst/>
              </a:rPr>
              <a:t> EB, </a:t>
            </a:r>
            <a:r>
              <a:rPr lang="en-IN" sz="1200" b="0" i="0" dirty="0" err="1">
                <a:effectLst/>
              </a:rPr>
              <a:t>Holdefer</a:t>
            </a:r>
            <a:r>
              <a:rPr lang="en-IN" sz="1200" b="0" i="0" dirty="0">
                <a:effectLst/>
              </a:rPr>
              <a:t> PJ, O'Hara MW. Treating postpartum depression in rural veterans using internet delivered CBT: program evaluation of </a:t>
            </a:r>
            <a:r>
              <a:rPr lang="en-IN" sz="1200" b="0" i="0" dirty="0" err="1">
                <a:effectLst/>
              </a:rPr>
              <a:t>MomMoodBooster</a:t>
            </a:r>
            <a:r>
              <a:rPr lang="en-IN" sz="1200" b="0" i="0" dirty="0">
                <a:effectLst/>
              </a:rPr>
              <a:t>. J </a:t>
            </a:r>
            <a:r>
              <a:rPr lang="en-IN" sz="1200" b="0" i="0" dirty="0" err="1">
                <a:effectLst/>
              </a:rPr>
              <a:t>Behav</a:t>
            </a:r>
            <a:r>
              <a:rPr lang="en-IN" sz="1200" b="0" i="0" dirty="0">
                <a:effectLst/>
              </a:rPr>
              <a:t> Med. 2021 Aug;44(4):454-466. </a:t>
            </a:r>
            <a:r>
              <a:rPr lang="en-IN" sz="1200" b="0" i="0" dirty="0" err="1">
                <a:effectLst/>
              </a:rPr>
              <a:t>doi</a:t>
            </a:r>
            <a:r>
              <a:rPr lang="en-IN" sz="1200" b="0" i="0" dirty="0">
                <a:effectLst/>
              </a:rPr>
              <a:t>: 10.1007/s10865-020-00188-5. </a:t>
            </a:r>
            <a:r>
              <a:rPr lang="en-IN" sz="1200" b="0" i="0" dirty="0" err="1">
                <a:effectLst/>
              </a:rPr>
              <a:t>Epub</a:t>
            </a:r>
            <a:r>
              <a:rPr lang="en-IN" sz="1200" b="0" i="0" dirty="0">
                <a:effectLst/>
              </a:rPr>
              <a:t> 2020 Oct 14. PMID: 33052526; PMCID: PMC7556583.</a:t>
            </a:r>
            <a:endParaRPr lang="en-IN" sz="1200" b="1" i="0" dirty="0">
              <a:effectLst/>
            </a:endParaRPr>
          </a:p>
          <a:p>
            <a:r>
              <a:rPr lang="en-IN" sz="1200" b="0" i="0" dirty="0">
                <a:effectLst/>
              </a:rPr>
              <a:t>Layton H, </a:t>
            </a:r>
            <a:r>
              <a:rPr lang="en-IN" sz="1200" b="0" i="0" dirty="0" err="1">
                <a:effectLst/>
              </a:rPr>
              <a:t>Bendo</a:t>
            </a:r>
            <a:r>
              <a:rPr lang="en-IN" sz="1200" b="0" i="0" dirty="0">
                <a:effectLst/>
              </a:rPr>
              <a:t> D, Amani B, </a:t>
            </a:r>
            <a:r>
              <a:rPr lang="en-IN" sz="1200" b="0" i="0" dirty="0" err="1">
                <a:effectLst/>
              </a:rPr>
              <a:t>Bieling</a:t>
            </a:r>
            <a:r>
              <a:rPr lang="en-IN" sz="1200" b="0" i="0" dirty="0">
                <a:effectLst/>
              </a:rPr>
              <a:t> PJ, Van </a:t>
            </a:r>
            <a:r>
              <a:rPr lang="en-IN" sz="1200" b="0" i="0" dirty="0" err="1">
                <a:effectLst/>
              </a:rPr>
              <a:t>Lieshout</a:t>
            </a:r>
            <a:r>
              <a:rPr lang="en-IN" sz="1200" b="0" i="0" dirty="0">
                <a:effectLst/>
              </a:rPr>
              <a:t> RJ. Public health nurses' experiences learning and delivering a group cognitive </a:t>
            </a:r>
            <a:r>
              <a:rPr lang="en-IN" sz="1200" b="0" i="0" dirty="0" err="1">
                <a:effectLst/>
              </a:rPr>
              <a:t>behavioral</a:t>
            </a:r>
            <a:r>
              <a:rPr lang="en-IN" sz="1200" b="0" i="0" dirty="0">
                <a:effectLst/>
              </a:rPr>
              <a:t> therapy intervention for postpartum depression. Public Health </a:t>
            </a:r>
            <a:r>
              <a:rPr lang="en-IN" sz="1200" b="0" i="0" dirty="0" err="1">
                <a:effectLst/>
              </a:rPr>
              <a:t>Nurs</a:t>
            </a:r>
            <a:r>
              <a:rPr lang="en-IN" sz="1200" b="0" i="0" dirty="0">
                <a:effectLst/>
              </a:rPr>
              <a:t>. 2020 Nov;37(6):863-870. </a:t>
            </a:r>
            <a:r>
              <a:rPr lang="en-IN" sz="1200" b="0" i="0" dirty="0" err="1">
                <a:effectLst/>
              </a:rPr>
              <a:t>doi</a:t>
            </a:r>
            <a:r>
              <a:rPr lang="en-IN" sz="1200" b="0" i="0" dirty="0">
                <a:effectLst/>
              </a:rPr>
              <a:t>: 10.1111/phn.12807. </a:t>
            </a:r>
            <a:r>
              <a:rPr lang="en-IN" sz="1200" b="0" i="0" dirty="0" err="1">
                <a:effectLst/>
              </a:rPr>
              <a:t>Epub</a:t>
            </a:r>
            <a:r>
              <a:rPr lang="en-IN" sz="1200" b="0" i="0" dirty="0">
                <a:effectLst/>
              </a:rPr>
              <a:t> 2020 Sep 13. PMID: 32924183.</a:t>
            </a:r>
            <a:endParaRPr lang="en-IN" sz="1200" b="1" dirty="0"/>
          </a:p>
          <a:p>
            <a:r>
              <a:rPr lang="en-IN" sz="1200" b="0" i="0" dirty="0">
                <a:effectLst/>
              </a:rPr>
              <a:t>Gladstone TRG, </a:t>
            </a:r>
            <a:r>
              <a:rPr lang="en-IN" sz="1200" b="0" i="0" dirty="0" err="1">
                <a:effectLst/>
              </a:rPr>
              <a:t>Ugueto</a:t>
            </a:r>
            <a:r>
              <a:rPr lang="en-IN" sz="1200" b="0" i="0" dirty="0">
                <a:effectLst/>
              </a:rPr>
              <a:t> AM, Muleta M, </a:t>
            </a:r>
            <a:r>
              <a:rPr lang="en-IN" sz="1200" b="0" i="0" dirty="0" err="1">
                <a:effectLst/>
              </a:rPr>
              <a:t>Meshesha</a:t>
            </a:r>
            <a:r>
              <a:rPr lang="en-IN" sz="1200" b="0" i="0" dirty="0">
                <a:effectLst/>
              </a:rPr>
              <a:t> TM, </a:t>
            </a:r>
            <a:r>
              <a:rPr lang="en-IN" sz="1200" b="0" i="0" dirty="0" err="1">
                <a:effectLst/>
              </a:rPr>
              <a:t>Ambaafris</a:t>
            </a:r>
            <a:r>
              <a:rPr lang="en-IN" sz="1200" b="0" i="0" dirty="0">
                <a:effectLst/>
              </a:rPr>
              <a:t> GG, Patwa MC, Zhong C, Buchholz KR. Development and Pilot Test of a Group Cognitive </a:t>
            </a:r>
            <a:r>
              <a:rPr lang="en-IN" sz="1200" b="0" i="0" dirty="0" err="1">
                <a:effectLst/>
              </a:rPr>
              <a:t>Behavioral</a:t>
            </a:r>
            <a:r>
              <a:rPr lang="en-IN" sz="1200" b="0" i="0" dirty="0">
                <a:effectLst/>
              </a:rPr>
              <a:t> Intervention for Women Recovering From Fistula Repair Surgery in Ethiopia. Front Public Health. 2022 Jun 6;10:862351. </a:t>
            </a:r>
            <a:r>
              <a:rPr lang="en-IN" sz="1200" b="0" i="0" dirty="0" err="1">
                <a:effectLst/>
              </a:rPr>
              <a:t>doi</a:t>
            </a:r>
            <a:r>
              <a:rPr lang="en-IN" sz="1200" b="0" i="0" dirty="0">
                <a:effectLst/>
              </a:rPr>
              <a:t>: 10.3389/fpubh.2022.862351. PMID: 35734763; PMCID: PMC9207711.</a:t>
            </a:r>
            <a:endParaRPr lang="en-IN" sz="1200" b="1" i="0" dirty="0">
              <a:effectLst/>
            </a:endParaRPr>
          </a:p>
          <a:p>
            <a:r>
              <a:rPr lang="en-IN" sz="1200" b="0" i="0" dirty="0">
                <a:effectLst/>
              </a:rPr>
              <a:t>Chang YC, Hu WY, Chang YM. Cognitive-</a:t>
            </a:r>
            <a:r>
              <a:rPr lang="en-IN" sz="1200" b="0" i="0" dirty="0" err="1">
                <a:effectLst/>
              </a:rPr>
              <a:t>Behavioral</a:t>
            </a:r>
            <a:r>
              <a:rPr lang="en-IN" sz="1200" b="0" i="0" dirty="0">
                <a:effectLst/>
              </a:rPr>
              <a:t> Therapy to Alleviate Treatment-Induced Menopausal Symptoms in Women With Breast Cancer: A Systematic Review. Cancer </a:t>
            </a:r>
            <a:r>
              <a:rPr lang="en-IN" sz="1200" b="0" i="0" dirty="0" err="1">
                <a:effectLst/>
              </a:rPr>
              <a:t>Nurs</a:t>
            </a:r>
            <a:r>
              <a:rPr lang="en-IN" sz="1200" b="0" i="0" dirty="0">
                <a:effectLst/>
              </a:rPr>
              <a:t>. 2021 Sep-Oct 01;44(5):411-418. </a:t>
            </a:r>
            <a:r>
              <a:rPr lang="en-IN" sz="1200" b="0" i="0" dirty="0" err="1">
                <a:effectLst/>
              </a:rPr>
              <a:t>doi</a:t>
            </a:r>
            <a:r>
              <a:rPr lang="en-IN" sz="1200" b="0" i="0" dirty="0">
                <a:effectLst/>
              </a:rPr>
              <a:t>: 10.1097/NCC.0000000000000827. PMID: 32925181.</a:t>
            </a:r>
          </a:p>
          <a:p>
            <a:r>
              <a:rPr lang="en-IN" sz="1200" b="0" i="0" dirty="0" err="1">
                <a:effectLst/>
              </a:rPr>
              <a:t>Shafierizi</a:t>
            </a:r>
            <a:r>
              <a:rPr lang="en-IN" sz="1200" b="0" i="0" dirty="0">
                <a:effectLst/>
              </a:rPr>
              <a:t> S, </a:t>
            </a:r>
            <a:r>
              <a:rPr lang="en-IN" sz="1200" b="0" i="0" dirty="0" err="1">
                <a:effectLst/>
              </a:rPr>
              <a:t>Faramarzi</a:t>
            </a:r>
            <a:r>
              <a:rPr lang="en-IN" sz="1200" b="0" i="0" dirty="0">
                <a:effectLst/>
              </a:rPr>
              <a:t> M, </a:t>
            </a:r>
            <a:r>
              <a:rPr lang="en-IN" sz="1200" b="0" i="0" dirty="0" err="1">
                <a:effectLst/>
              </a:rPr>
              <a:t>Nasiri</a:t>
            </a:r>
            <a:r>
              <a:rPr lang="en-IN" sz="1200" b="0" i="0" dirty="0">
                <a:effectLst/>
              </a:rPr>
              <a:t>-Amiri F, </a:t>
            </a:r>
            <a:r>
              <a:rPr lang="en-IN" sz="1200" b="0" i="0" dirty="0" err="1">
                <a:effectLst/>
              </a:rPr>
              <a:t>Chehrazi</a:t>
            </a:r>
            <a:r>
              <a:rPr lang="en-IN" sz="1200" b="0" i="0" dirty="0">
                <a:effectLst/>
              </a:rPr>
              <a:t> M, </a:t>
            </a:r>
            <a:r>
              <a:rPr lang="en-IN" sz="1200" b="0" i="0" dirty="0" err="1">
                <a:effectLst/>
              </a:rPr>
              <a:t>Basirat</a:t>
            </a:r>
            <a:r>
              <a:rPr lang="en-IN" sz="1200" b="0" i="0" dirty="0">
                <a:effectLst/>
              </a:rPr>
              <a:t> Z, </a:t>
            </a:r>
            <a:r>
              <a:rPr lang="en-IN" sz="1200" b="0" i="0" dirty="0" err="1">
                <a:effectLst/>
              </a:rPr>
              <a:t>Kheirkhah</a:t>
            </a:r>
            <a:r>
              <a:rPr lang="en-IN" sz="1200" b="0" i="0" dirty="0">
                <a:effectLst/>
              </a:rPr>
              <a:t> F, Pasha H. Therapist-guided internet-based cognitive </a:t>
            </a:r>
            <a:r>
              <a:rPr lang="en-IN" sz="1200" b="0" i="0" dirty="0" err="1">
                <a:effectLst/>
              </a:rPr>
              <a:t>behavioral</a:t>
            </a:r>
            <a:r>
              <a:rPr lang="en-IN" sz="1200" b="0" i="0" dirty="0">
                <a:effectLst/>
              </a:rPr>
              <a:t> therapy versus face-to-face CBT for depression/anxiety symptoms in infertile women with adjustment disorders: A randomized controlled trial. </a:t>
            </a:r>
            <a:r>
              <a:rPr lang="en-IN" sz="1200" b="0" i="0" dirty="0" err="1">
                <a:effectLst/>
              </a:rPr>
              <a:t>Psychother</a:t>
            </a:r>
            <a:r>
              <a:rPr lang="en-IN" sz="1200" b="0" i="0" dirty="0">
                <a:effectLst/>
              </a:rPr>
              <a:t> Res. 2023 Jan 10:1-17. </a:t>
            </a:r>
            <a:r>
              <a:rPr lang="en-IN" sz="1200" b="0" i="0" dirty="0" err="1">
                <a:effectLst/>
              </a:rPr>
              <a:t>doi</a:t>
            </a:r>
            <a:r>
              <a:rPr lang="en-IN" sz="1200" b="0" i="0" dirty="0">
                <a:effectLst/>
              </a:rPr>
              <a:t>: 10.1080/10503307.2022.2158763. </a:t>
            </a:r>
            <a:r>
              <a:rPr lang="en-IN" sz="1200" b="0" i="0" dirty="0" err="1">
                <a:effectLst/>
              </a:rPr>
              <a:t>Epub</a:t>
            </a:r>
            <a:r>
              <a:rPr lang="en-IN" sz="1200" b="0" i="0" dirty="0">
                <a:effectLst/>
              </a:rPr>
              <a:t> ahead of print. PMID: 36628473.</a:t>
            </a:r>
            <a:endParaRPr lang="en-IN" sz="1200" b="1" i="0" dirty="0">
              <a:effectLst/>
            </a:endParaRPr>
          </a:p>
        </p:txBody>
      </p:sp>
      <p:sp>
        <p:nvSpPr>
          <p:cNvPr id="50" name="Freeform: Shape 49">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extLst>
      <p:ext uri="{BB962C8B-B14F-4D97-AF65-F5344CB8AC3E}">
        <p14:creationId xmlns:p14="http://schemas.microsoft.com/office/powerpoint/2010/main" val="154004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56D93384-303B-8153-7EE4-C529EFF6A984}"/>
              </a:ext>
            </a:extLst>
          </p:cNvPr>
          <p:cNvSpPr txBox="1"/>
          <p:nvPr/>
        </p:nvSpPr>
        <p:spPr>
          <a:xfrm>
            <a:off x="411479" y="2688336"/>
            <a:ext cx="4498848" cy="3584448"/>
          </a:xfrm>
          <a:prstGeom prst="rect">
            <a:avLst/>
          </a:prstGeom>
        </p:spPr>
        <p:txBody>
          <a:bodyPr vert="horz" lIns="91440" tIns="45720" rIns="91440" bIns="45720" rtlCol="0" anchor="t">
            <a:normAutofit/>
          </a:bodyPr>
          <a:lstStyle/>
          <a:p>
            <a:pPr indent="-228600" defTabSz="914400">
              <a:lnSpc>
                <a:spcPct val="90000"/>
              </a:lnSpc>
              <a:spcBef>
                <a:spcPct val="0"/>
              </a:spcBef>
              <a:spcAft>
                <a:spcPts val="600"/>
              </a:spcAft>
              <a:buFont typeface="Arial" panose="020B0604020202020204" pitchFamily="34" charset="0"/>
              <a:buChar char="•"/>
            </a:pPr>
            <a:r>
              <a:rPr lang="en-US" sz="2400" b="1" u="sng" dirty="0"/>
              <a:t>PICTORIAL JOURNEY</a:t>
            </a:r>
          </a:p>
          <a:p>
            <a:pPr indent="-228600" defTabSz="914400">
              <a:lnSpc>
                <a:spcPct val="90000"/>
              </a:lnSpc>
              <a:spcBef>
                <a:spcPct val="0"/>
              </a:spcBef>
              <a:spcAft>
                <a:spcPts val="600"/>
              </a:spcAft>
              <a:buFont typeface="Arial" panose="020B0604020202020204" pitchFamily="34" charset="0"/>
              <a:buChar char="•"/>
            </a:pPr>
            <a:endParaRPr lang="en-US" b="1" u="sng" dirty="0"/>
          </a:p>
          <a:p>
            <a:pPr indent="-228600" defTabSz="914400">
              <a:lnSpc>
                <a:spcPct val="90000"/>
              </a:lnSpc>
              <a:spcBef>
                <a:spcPct val="0"/>
              </a:spcBef>
              <a:spcAft>
                <a:spcPts val="600"/>
              </a:spcAft>
              <a:buFont typeface="Arial" panose="020B0604020202020204" pitchFamily="34" charset="0"/>
              <a:buChar char="•"/>
            </a:pPr>
            <a:r>
              <a:rPr lang="en-US" sz="2000" b="1" u="sng" dirty="0"/>
              <a:t>Curio Mentor- Dr. Pankaj Gupta</a:t>
            </a:r>
          </a:p>
        </p:txBody>
      </p:sp>
      <p:pic>
        <p:nvPicPr>
          <p:cNvPr id="5" name="Picture 4" descr="A person and person standing in front of a green wall&#10;&#10;Description automatically generated">
            <a:extLst>
              <a:ext uri="{FF2B5EF4-FFF2-40B4-BE49-F238E27FC236}">
                <a16:creationId xmlns:a16="http://schemas.microsoft.com/office/drawing/2014/main" id="{FDF78075-837D-3170-69A3-F1F1131CF4FD}"/>
              </a:ext>
            </a:extLst>
          </p:cNvPr>
          <p:cNvPicPr>
            <a:picLocks noChangeAspect="1"/>
          </p:cNvPicPr>
          <p:nvPr/>
        </p:nvPicPr>
        <p:blipFill rotWithShape="1">
          <a:blip r:embed="rId2">
            <a:extLst>
              <a:ext uri="{28A0092B-C50C-407E-A947-70E740481C1C}">
                <a14:useLocalDpi xmlns:a14="http://schemas.microsoft.com/office/drawing/2010/main" val="0"/>
              </a:ext>
            </a:extLst>
          </a:blip>
          <a:srcRect r="-2" b="2528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pic>
        <p:nvPicPr>
          <p:cNvPr id="6" name="Picture 5">
            <a:extLst>
              <a:ext uri="{FF2B5EF4-FFF2-40B4-BE49-F238E27FC236}">
                <a16:creationId xmlns:a16="http://schemas.microsoft.com/office/drawing/2014/main" id="{D8EC08BE-5A10-CBF4-4177-1EA4C0BE5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6" y="41612"/>
            <a:ext cx="1439805" cy="657223"/>
          </a:xfrm>
          <a:prstGeom prst="rect">
            <a:avLst/>
          </a:prstGeom>
        </p:spPr>
      </p:pic>
    </p:spTree>
    <p:extLst>
      <p:ext uri="{BB962C8B-B14F-4D97-AF65-F5344CB8AC3E}">
        <p14:creationId xmlns:p14="http://schemas.microsoft.com/office/powerpoint/2010/main" val="219042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
            <a:extLst>
              <a:ext uri="{FF2B5EF4-FFF2-40B4-BE49-F238E27FC236}">
                <a16:creationId xmlns:a16="http://schemas.microsoft.com/office/drawing/2014/main" id="{94E34DE6-E24A-D67B-80D5-D9CF1B9C4E24}"/>
              </a:ext>
            </a:extLst>
          </p:cNvPr>
          <p:cNvPicPr>
            <a:picLocks noChangeAspect="1"/>
          </p:cNvPicPr>
          <p:nvPr/>
        </p:nvPicPr>
        <p:blipFill rotWithShape="1">
          <a:blip r:embed="rId2">
            <a:extLst>
              <a:ext uri="{28A0092B-C50C-407E-A947-70E740481C1C}">
                <a14:useLocalDpi xmlns:a14="http://schemas.microsoft.com/office/drawing/2010/main" val="0"/>
              </a:ext>
            </a:extLst>
          </a:blip>
          <a:srcRect l="3381" r="1641"/>
          <a:stretch/>
        </p:blipFill>
        <p:spPr>
          <a:xfrm>
            <a:off x="20" y="431"/>
            <a:ext cx="8115280" cy="6408311"/>
          </a:xfrm>
          <a:prstGeom prst="rect">
            <a:avLst/>
          </a:prstGeom>
        </p:spPr>
      </p:pic>
      <p:sp>
        <p:nvSpPr>
          <p:cNvPr id="7" name="TextBox 6">
            <a:extLst>
              <a:ext uri="{FF2B5EF4-FFF2-40B4-BE49-F238E27FC236}">
                <a16:creationId xmlns:a16="http://schemas.microsoft.com/office/drawing/2014/main" id="{56D93384-303B-8153-7EE4-C529EFF6A984}"/>
              </a:ext>
            </a:extLst>
          </p:cNvPr>
          <p:cNvSpPr txBox="1"/>
          <p:nvPr/>
        </p:nvSpPr>
        <p:spPr>
          <a:xfrm>
            <a:off x="8643193" y="2418408"/>
            <a:ext cx="2942813" cy="3540265"/>
          </a:xfrm>
          <a:prstGeom prst="rect">
            <a:avLst/>
          </a:prstGeom>
        </p:spPr>
        <p:txBody>
          <a:bodyPr vert="horz" lIns="91440" tIns="45720" rIns="91440" bIns="45720" rtlCol="0">
            <a:normAutofit/>
          </a:bodyPr>
          <a:lstStyle/>
          <a:p>
            <a:pPr indent="-228600" defTabSz="914400">
              <a:lnSpc>
                <a:spcPct val="90000"/>
              </a:lnSpc>
              <a:spcBef>
                <a:spcPct val="0"/>
              </a:spcBef>
              <a:spcAft>
                <a:spcPts val="600"/>
              </a:spcAft>
              <a:buFont typeface="Arial" panose="020B0604020202020204" pitchFamily="34" charset="0"/>
              <a:buChar char="•"/>
            </a:pPr>
            <a:r>
              <a:rPr lang="en-US" sz="2000" b="1" u="sng" dirty="0"/>
              <a:t>PICTORIAL JOURNEY</a:t>
            </a:r>
          </a:p>
          <a:p>
            <a:pPr indent="-228600" defTabSz="914400">
              <a:lnSpc>
                <a:spcPct val="90000"/>
              </a:lnSpc>
              <a:spcBef>
                <a:spcPct val="0"/>
              </a:spcBef>
              <a:spcAft>
                <a:spcPts val="600"/>
              </a:spcAft>
              <a:buFont typeface="Arial" panose="020B0604020202020204" pitchFamily="34" charset="0"/>
              <a:buChar char="•"/>
            </a:pPr>
            <a:r>
              <a:rPr lang="en-US" sz="2800" b="1" u="sng" dirty="0"/>
              <a:t>Team- Curio</a:t>
            </a:r>
          </a:p>
        </p:txBody>
      </p:sp>
      <p:sp>
        <p:nvSpPr>
          <p:cNvPr id="71" name="Rectangle 7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EC08BE-5A10-CBF4-4177-1EA4C0BE5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extLst>
      <p:ext uri="{BB962C8B-B14F-4D97-AF65-F5344CB8AC3E}">
        <p14:creationId xmlns:p14="http://schemas.microsoft.com/office/powerpoint/2010/main" val="279177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 name="Rectangle 171">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urple tag with white flowers&#10;&#10;Description automatically generated with low confidence">
            <a:extLst>
              <a:ext uri="{FF2B5EF4-FFF2-40B4-BE49-F238E27FC236}">
                <a16:creationId xmlns:a16="http://schemas.microsoft.com/office/drawing/2014/main" id="{803E3F8F-258C-80BB-71F0-6352E2D3D546}"/>
              </a:ext>
            </a:extLst>
          </p:cNvPr>
          <p:cNvPicPr>
            <a:picLocks noChangeAspect="1"/>
          </p:cNvPicPr>
          <p:nvPr/>
        </p:nvPicPr>
        <p:blipFill rotWithShape="1">
          <a:blip r:embed="rId2">
            <a:extLst>
              <a:ext uri="{28A0092B-C50C-407E-A947-70E740481C1C}">
                <a14:useLocalDpi xmlns:a14="http://schemas.microsoft.com/office/drawing/2010/main" val="0"/>
              </a:ext>
            </a:extLst>
          </a:blip>
          <a:srcRect t="12499" r="1" b="12501"/>
          <a:stretch/>
        </p:blipFill>
        <p:spPr>
          <a:xfrm>
            <a:off x="1361690" y="808700"/>
            <a:ext cx="9630666" cy="5417250"/>
          </a:xfrm>
          <a:prstGeom prst="rect">
            <a:avLst/>
          </a:prstGeom>
          <a:ln w="28575">
            <a:solidFill>
              <a:schemeClr val="bg1"/>
            </a:solidFill>
          </a:ln>
        </p:spPr>
      </p:pic>
      <p:sp>
        <p:nvSpPr>
          <p:cNvPr id="178"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0"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2" name="Oval 181">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4" name="Oval 183">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97" y="0"/>
            <a:ext cx="1439805" cy="6572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B5702C9-9ACA-056C-B819-635F7C85E878}"/>
              </a:ext>
            </a:extLst>
          </p:cNvPr>
          <p:cNvSpPr>
            <a:spLocks noGrp="1"/>
          </p:cNvSpPr>
          <p:nvPr>
            <p:ph type="ctrTitle"/>
          </p:nvPr>
        </p:nvSpPr>
        <p:spPr>
          <a:xfrm>
            <a:off x="4550893" y="184270"/>
            <a:ext cx="5816019" cy="929907"/>
          </a:xfrm>
        </p:spPr>
        <p:txBody>
          <a:bodyPr anchor="b">
            <a:normAutofit/>
          </a:bodyPr>
          <a:lstStyle/>
          <a:p>
            <a:pPr algn="l"/>
            <a:r>
              <a:rPr lang="en-IN" sz="5200" b="1" u="sng" dirty="0"/>
              <a:t>Mentor Approval</a:t>
            </a:r>
          </a:p>
        </p:txBody>
      </p:sp>
      <p:pic>
        <p:nvPicPr>
          <p:cNvPr id="82" name="Graphic 81" descr="Checkmark">
            <a:extLst>
              <a:ext uri="{FF2B5EF4-FFF2-40B4-BE49-F238E27FC236}">
                <a16:creationId xmlns:a16="http://schemas.microsoft.com/office/drawing/2014/main" id="{A46EE1C9-3E72-0F25-3D3F-971493821A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84" name="Graphic 83" descr="Checkmark">
            <a:extLst>
              <a:ext uri="{FF2B5EF4-FFF2-40B4-BE49-F238E27FC236}">
                <a16:creationId xmlns:a16="http://schemas.microsoft.com/office/drawing/2014/main" id="{47940784-31ED-472C-8480-B2A6252D7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pic>
        <p:nvPicPr>
          <p:cNvPr id="4" name="Picture 3">
            <a:extLst>
              <a:ext uri="{FF2B5EF4-FFF2-40B4-BE49-F238E27FC236}">
                <a16:creationId xmlns:a16="http://schemas.microsoft.com/office/drawing/2014/main" id="{27A5FA30-3F56-6DAC-09EB-656EC8D097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2656" y="1271016"/>
            <a:ext cx="8992494" cy="4937760"/>
          </a:xfrm>
          <a:prstGeom prst="rect">
            <a:avLst/>
          </a:prstGeom>
        </p:spPr>
      </p:pic>
    </p:spTree>
    <p:extLst>
      <p:ext uri="{BB962C8B-B14F-4D97-AF65-F5344CB8AC3E}">
        <p14:creationId xmlns:p14="http://schemas.microsoft.com/office/powerpoint/2010/main" val="229018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07E945-4837-54D6-0668-4B46880C1F33}"/>
              </a:ext>
            </a:extLst>
          </p:cNvPr>
          <p:cNvSpPr txBox="1"/>
          <p:nvPr/>
        </p:nvSpPr>
        <p:spPr>
          <a:xfrm>
            <a:off x="630936" y="2807208"/>
            <a:ext cx="3429000" cy="3410712"/>
          </a:xfrm>
          <a:prstGeom prst="rect">
            <a:avLst/>
          </a:prstGeom>
        </p:spPr>
        <p:txBody>
          <a:bodyPr vert="horz" lIns="91440" tIns="45720" rIns="91440" bIns="45720" rtlCol="0" anchor="t">
            <a:normAutofit/>
          </a:bodyPr>
          <a:lstStyle/>
          <a:p>
            <a:pPr defTabSz="914400">
              <a:lnSpc>
                <a:spcPct val="90000"/>
              </a:lnSpc>
              <a:spcAft>
                <a:spcPts val="600"/>
              </a:spcAft>
            </a:pPr>
            <a:endParaRPr lang="en-US" sz="2200" b="1" u="sng" dirty="0"/>
          </a:p>
        </p:txBody>
      </p:sp>
      <p:graphicFrame>
        <p:nvGraphicFramePr>
          <p:cNvPr id="19" name="Table 20">
            <a:extLst>
              <a:ext uri="{FF2B5EF4-FFF2-40B4-BE49-F238E27FC236}">
                <a16:creationId xmlns:a16="http://schemas.microsoft.com/office/drawing/2014/main" id="{083B88BB-0B8A-ECF9-77D1-14839CC03A62}"/>
              </a:ext>
            </a:extLst>
          </p:cNvPr>
          <p:cNvGraphicFramePr>
            <a:graphicFrameLocks noGrp="1"/>
          </p:cNvGraphicFramePr>
          <p:nvPr>
            <p:extLst>
              <p:ext uri="{D42A27DB-BD31-4B8C-83A1-F6EECF244321}">
                <p14:modId xmlns:p14="http://schemas.microsoft.com/office/powerpoint/2010/main" val="3965367951"/>
              </p:ext>
            </p:extLst>
          </p:nvPr>
        </p:nvGraphicFramePr>
        <p:xfrm>
          <a:off x="403716" y="518439"/>
          <a:ext cx="11299650" cy="5918103"/>
        </p:xfrm>
        <a:graphic>
          <a:graphicData uri="http://schemas.openxmlformats.org/drawingml/2006/table">
            <a:tbl>
              <a:tblPr firstRow="1" bandRow="1">
                <a:tableStyleId>{5C22544A-7EE6-4342-B048-85BDC9FD1C3A}</a:tableStyleId>
              </a:tblPr>
              <a:tblGrid>
                <a:gridCol w="1709527">
                  <a:extLst>
                    <a:ext uri="{9D8B030D-6E8A-4147-A177-3AD203B41FA5}">
                      <a16:colId xmlns:a16="http://schemas.microsoft.com/office/drawing/2014/main" val="1518035430"/>
                    </a:ext>
                  </a:extLst>
                </a:gridCol>
                <a:gridCol w="1709527">
                  <a:extLst>
                    <a:ext uri="{9D8B030D-6E8A-4147-A177-3AD203B41FA5}">
                      <a16:colId xmlns:a16="http://schemas.microsoft.com/office/drawing/2014/main" val="213635041"/>
                    </a:ext>
                  </a:extLst>
                </a:gridCol>
                <a:gridCol w="2358769">
                  <a:extLst>
                    <a:ext uri="{9D8B030D-6E8A-4147-A177-3AD203B41FA5}">
                      <a16:colId xmlns:a16="http://schemas.microsoft.com/office/drawing/2014/main" val="15604758"/>
                    </a:ext>
                  </a:extLst>
                </a:gridCol>
                <a:gridCol w="1840609">
                  <a:extLst>
                    <a:ext uri="{9D8B030D-6E8A-4147-A177-3AD203B41FA5}">
                      <a16:colId xmlns:a16="http://schemas.microsoft.com/office/drawing/2014/main" val="2354515323"/>
                    </a:ext>
                  </a:extLst>
                </a:gridCol>
                <a:gridCol w="1840609">
                  <a:extLst>
                    <a:ext uri="{9D8B030D-6E8A-4147-A177-3AD203B41FA5}">
                      <a16:colId xmlns:a16="http://schemas.microsoft.com/office/drawing/2014/main" val="2211744638"/>
                    </a:ext>
                  </a:extLst>
                </a:gridCol>
                <a:gridCol w="1840609">
                  <a:extLst>
                    <a:ext uri="{9D8B030D-6E8A-4147-A177-3AD203B41FA5}">
                      <a16:colId xmlns:a16="http://schemas.microsoft.com/office/drawing/2014/main" val="2360322906"/>
                    </a:ext>
                  </a:extLst>
                </a:gridCol>
              </a:tblGrid>
              <a:tr h="431703">
                <a:tc>
                  <a:txBody>
                    <a:bodyPr/>
                    <a:lstStyle/>
                    <a:p>
                      <a:r>
                        <a:rPr lang="en-IN" sz="1050" dirty="0"/>
                        <a:t>Reference</a:t>
                      </a:r>
                    </a:p>
                  </a:txBody>
                  <a:tcPr/>
                </a:tc>
                <a:tc>
                  <a:txBody>
                    <a:bodyPr/>
                    <a:lstStyle/>
                    <a:p>
                      <a:r>
                        <a:rPr lang="en-IN" sz="1050" dirty="0"/>
                        <a:t>Geographical region</a:t>
                      </a:r>
                    </a:p>
                  </a:txBody>
                  <a:tcPr/>
                </a:tc>
                <a:tc>
                  <a:txBody>
                    <a:bodyPr/>
                    <a:lstStyle/>
                    <a:p>
                      <a:r>
                        <a:rPr lang="en-IN" sz="1050" dirty="0"/>
                        <a:t>Methodology</a:t>
                      </a:r>
                    </a:p>
                  </a:txBody>
                  <a:tcPr/>
                </a:tc>
                <a:tc>
                  <a:txBody>
                    <a:bodyPr/>
                    <a:lstStyle/>
                    <a:p>
                      <a:r>
                        <a:rPr lang="en-IN" sz="1050" dirty="0"/>
                        <a:t>Study objective and Disease addressed</a:t>
                      </a:r>
                    </a:p>
                  </a:txBody>
                  <a:tcPr/>
                </a:tc>
                <a:tc>
                  <a:txBody>
                    <a:bodyPr/>
                    <a:lstStyle/>
                    <a:p>
                      <a:r>
                        <a:rPr lang="en-IN" sz="1050" dirty="0"/>
                        <a:t>Key findings</a:t>
                      </a:r>
                    </a:p>
                  </a:txBody>
                  <a:tcPr/>
                </a:tc>
                <a:tc>
                  <a:txBody>
                    <a:bodyPr/>
                    <a:lstStyle/>
                    <a:p>
                      <a:r>
                        <a:rPr lang="en-IN" sz="1200" dirty="0">
                          <a:highlight>
                            <a:srgbClr val="00FF00"/>
                          </a:highlight>
                        </a:rPr>
                        <a:t>Positive</a:t>
                      </a:r>
                      <a:r>
                        <a:rPr lang="en-IN" sz="1200" dirty="0"/>
                        <a:t>/</a:t>
                      </a:r>
                      <a:r>
                        <a:rPr lang="en-IN" sz="1200" dirty="0">
                          <a:highlight>
                            <a:srgbClr val="FF0000"/>
                          </a:highlight>
                        </a:rPr>
                        <a:t>Negative</a:t>
                      </a:r>
                    </a:p>
                  </a:txBody>
                  <a:tcPr/>
                </a:tc>
                <a:extLst>
                  <a:ext uri="{0D108BD9-81ED-4DB2-BD59-A6C34878D82A}">
                    <a16:rowId xmlns:a16="http://schemas.microsoft.com/office/drawing/2014/main" val="358492766"/>
                  </a:ext>
                </a:extLst>
              </a:tr>
              <a:tr h="2626196">
                <a:tc>
                  <a:txBody>
                    <a:bodyPr/>
                    <a:lstStyle/>
                    <a:p>
                      <a:r>
                        <a:rPr lang="en-IN" sz="1000" b="0" i="0" u="none" strike="noStrike" kern="1200" dirty="0">
                          <a:solidFill>
                            <a:schemeClr val="dk1"/>
                          </a:solidFill>
                          <a:effectLst/>
                          <a:latin typeface="+mn-lt"/>
                          <a:ea typeface="+mn-ea"/>
                          <a:cs typeface="+mn-cs"/>
                          <a:hlinkClick r:id="rId2"/>
                        </a:rPr>
                        <a:t>Shanshan Wu</a:t>
                      </a:r>
                      <a:r>
                        <a:rPr lang="en-IN" sz="1000" b="0" i="0" u="none" strike="noStrike" kern="1200" dirty="0">
                          <a:solidFill>
                            <a:schemeClr val="dk1"/>
                          </a:solidFill>
                          <a:effectLst/>
                          <a:latin typeface="+mn-lt"/>
                          <a:ea typeface="+mn-ea"/>
                          <a:cs typeface="+mn-cs"/>
                        </a:rPr>
                        <a:t> et al 2022</a:t>
                      </a:r>
                      <a:endParaRPr lang="en-IN" sz="1000" dirty="0"/>
                    </a:p>
                  </a:txBody>
                  <a:tcPr/>
                </a:tc>
                <a:tc>
                  <a:txBody>
                    <a:bodyPr/>
                    <a:lstStyle/>
                    <a:p>
                      <a:r>
                        <a:rPr lang="en-IN" sz="1000" dirty="0"/>
                        <a:t>Global/Worldwide</a:t>
                      </a:r>
                    </a:p>
                  </a:txBody>
                  <a:tcPr/>
                </a:tc>
                <a:tc>
                  <a:txBody>
                    <a:bodyPr/>
                    <a:lstStyle/>
                    <a:p>
                      <a:r>
                        <a:rPr lang="en-US" sz="1000" b="0" i="0" kern="1200" dirty="0">
                          <a:solidFill>
                            <a:schemeClr val="dk1"/>
                          </a:solidFill>
                          <a:effectLst/>
                          <a:latin typeface="+mn-lt"/>
                          <a:ea typeface="+mn-ea"/>
                          <a:cs typeface="+mn-cs"/>
                        </a:rPr>
                        <a:t>Patients aged 18 to 50 years old with endometriosis who were scheduled for surgery were received usual care (Chinese martial arts) with CBT (1 pre-surgery and 6 post-surgery CBT sessions; Case or Intervention group, n = 48) or usual care only (Control group, n = 48). The demographic characteristics questionnaire was given to all individuals. Depression, anxiety, and stress were evaluated at baseline (within 24 hours after admission to the hospital) and postintervention (immediately before discharged) in both groups using the Chinese short version of Depression Anxiety and Stress scale (DASS-21).</a:t>
                      </a:r>
                      <a:endParaRPr lang="en-IN" sz="1000" dirty="0"/>
                    </a:p>
                  </a:txBody>
                  <a:tcPr/>
                </a:tc>
                <a:tc>
                  <a:txBody>
                    <a:bodyPr/>
                    <a:lstStyle/>
                    <a:p>
                      <a:r>
                        <a:rPr lang="en-US" sz="1000" b="0" i="0" kern="1200" dirty="0">
                          <a:solidFill>
                            <a:schemeClr val="dk1"/>
                          </a:solidFill>
                          <a:effectLst/>
                          <a:latin typeface="+mn-lt"/>
                          <a:ea typeface="+mn-ea"/>
                          <a:cs typeface="+mn-cs"/>
                        </a:rPr>
                        <a:t>To see whether usual care combined with CBT </a:t>
                      </a:r>
                      <a:r>
                        <a:rPr lang="en-US" sz="1000" b="0" i="0" kern="1200" dirty="0">
                          <a:solidFill>
                            <a:schemeClr val="dk1"/>
                          </a:solidFill>
                          <a:effectLst/>
                          <a:highlight>
                            <a:srgbClr val="FFFF00"/>
                          </a:highlight>
                          <a:latin typeface="+mn-lt"/>
                          <a:ea typeface="+mn-ea"/>
                          <a:cs typeface="+mn-cs"/>
                        </a:rPr>
                        <a:t>improves depression, anxiety, and stress in patients after surgery for endometriosis as compared to usual care alone.</a:t>
                      </a:r>
                      <a:endParaRPr lang="en-IN" sz="1000" dirty="0">
                        <a:highlight>
                          <a:srgbClr val="FFFF00"/>
                        </a:highlight>
                      </a:endParaRPr>
                    </a:p>
                  </a:txBody>
                  <a:tcPr/>
                </a:tc>
                <a:tc>
                  <a:txBody>
                    <a:bodyPr/>
                    <a:lstStyle/>
                    <a:p>
                      <a:r>
                        <a:rPr lang="en-US" sz="1000" b="0" i="0" kern="1200" dirty="0">
                          <a:solidFill>
                            <a:schemeClr val="dk1"/>
                          </a:solidFill>
                          <a:effectLst/>
                          <a:latin typeface="+mn-lt"/>
                          <a:ea typeface="+mn-ea"/>
                          <a:cs typeface="+mn-cs"/>
                        </a:rPr>
                        <a:t>females with endometriosis who had surgery reported high levels of depression, anxiety, and stress at the time of hospital admission</a:t>
                      </a:r>
                      <a:r>
                        <a:rPr lang="en-US" sz="1000" b="0" i="0" kern="1200" dirty="0">
                          <a:solidFill>
                            <a:schemeClr val="dk1"/>
                          </a:solidFill>
                          <a:effectLst/>
                          <a:highlight>
                            <a:srgbClr val="00FF00"/>
                          </a:highlight>
                          <a:latin typeface="+mn-lt"/>
                          <a:ea typeface="+mn-ea"/>
                          <a:cs typeface="+mn-cs"/>
                        </a:rPr>
                        <a:t>. Patients with endometriosis can benefit from CBT.</a:t>
                      </a:r>
                    </a:p>
                    <a:p>
                      <a:r>
                        <a:rPr lang="en-US" sz="1000" b="0" i="0" kern="1200" dirty="0">
                          <a:solidFill>
                            <a:schemeClr val="dk1"/>
                          </a:solidFill>
                          <a:effectLst/>
                          <a:latin typeface="+mn-lt"/>
                          <a:ea typeface="+mn-ea"/>
                          <a:cs typeface="+mn-cs"/>
                        </a:rPr>
                        <a:t>Usual care plus CBT significantly decreased the number of females with symptoms of extremely severe anxiety as compared to baseline at postintervention(s) (P = .035). Unlike the control group, in the case group, there were no females with extremely severe stress at postintervention</a:t>
                      </a:r>
                      <a:r>
                        <a:rPr lang="en-US" sz="1800" b="0" i="0" kern="1200" dirty="0">
                          <a:solidFill>
                            <a:schemeClr val="dk1"/>
                          </a:solidFill>
                          <a:effectLst/>
                          <a:latin typeface="+mn-lt"/>
                          <a:ea typeface="+mn-ea"/>
                          <a:cs typeface="+mn-cs"/>
                        </a:rPr>
                        <a:t>.</a:t>
                      </a:r>
                      <a:endParaRPr lang="en-IN" sz="1000" dirty="0"/>
                    </a:p>
                  </a:txBody>
                  <a:tcPr/>
                </a:tc>
                <a:tc>
                  <a:txBody>
                    <a:bodyPr/>
                    <a:lstStyle/>
                    <a:p>
                      <a:r>
                        <a:rPr lang="en-IN" sz="1000" dirty="0">
                          <a:highlight>
                            <a:srgbClr val="00FF00"/>
                          </a:highlight>
                        </a:rPr>
                        <a:t>Positive</a:t>
                      </a:r>
                      <a:r>
                        <a:rPr lang="en-IN" sz="1000" dirty="0"/>
                        <a:t>- </a:t>
                      </a:r>
                    </a:p>
                    <a:p>
                      <a:r>
                        <a:rPr lang="en-US" sz="1000" b="0" i="0" kern="1200" dirty="0">
                          <a:solidFill>
                            <a:schemeClr val="dk1"/>
                          </a:solidFill>
                          <a:effectLst/>
                          <a:latin typeface="+mn-lt"/>
                          <a:ea typeface="+mn-ea"/>
                          <a:cs typeface="+mn-cs"/>
                        </a:rPr>
                        <a:t>the study's results provide a positive reason to support the use of CBT as an adjunctive therapy for females with endometriosis. The significant reduction in extremely severe anxiety symptoms and the absence of extremely severe stress in the case group suggest that CBT can be a valuable tool in improving the psychological well-being of patients with endometriosis following surgery</a:t>
                      </a:r>
                      <a:r>
                        <a:rPr lang="en-US" sz="1800" b="0" i="0" kern="1200" dirty="0">
                          <a:solidFill>
                            <a:schemeClr val="dk1"/>
                          </a:solidFill>
                          <a:effectLst/>
                          <a:latin typeface="+mn-lt"/>
                          <a:ea typeface="+mn-ea"/>
                          <a:cs typeface="+mn-cs"/>
                        </a:rPr>
                        <a:t>.</a:t>
                      </a:r>
                      <a:endParaRPr lang="en-IN" sz="1000" dirty="0"/>
                    </a:p>
                  </a:txBody>
                  <a:tcPr/>
                </a:tc>
                <a:extLst>
                  <a:ext uri="{0D108BD9-81ED-4DB2-BD59-A6C34878D82A}">
                    <a16:rowId xmlns:a16="http://schemas.microsoft.com/office/drawing/2014/main" val="2468624458"/>
                  </a:ext>
                </a:extLst>
              </a:tr>
              <a:tr h="2626196">
                <a:tc>
                  <a:txBody>
                    <a:bodyPr/>
                    <a:lstStyle/>
                    <a:p>
                      <a:r>
                        <a:rPr lang="en-IN" sz="1000" b="0" i="0" u="none" strike="noStrike" kern="1200" dirty="0">
                          <a:solidFill>
                            <a:schemeClr val="dk1"/>
                          </a:solidFill>
                          <a:effectLst/>
                          <a:latin typeface="+mn-lt"/>
                          <a:ea typeface="+mn-ea"/>
                          <a:cs typeface="+mn-cs"/>
                          <a:hlinkClick r:id="rId3"/>
                        </a:rPr>
                        <a:t>Fatemeh </a:t>
                      </a:r>
                      <a:r>
                        <a:rPr lang="en-IN" sz="1000" b="0" i="0" u="none" strike="noStrike" kern="1200" dirty="0" err="1">
                          <a:solidFill>
                            <a:schemeClr val="dk1"/>
                          </a:solidFill>
                          <a:effectLst/>
                          <a:latin typeface="+mn-lt"/>
                          <a:ea typeface="+mn-ea"/>
                          <a:cs typeface="+mn-cs"/>
                          <a:hlinkClick r:id="rId3"/>
                        </a:rPr>
                        <a:t>Mollarahimi</a:t>
                      </a:r>
                      <a:r>
                        <a:rPr lang="en-IN" sz="1000" b="0" i="0" u="none" strike="noStrike" kern="1200" dirty="0">
                          <a:solidFill>
                            <a:schemeClr val="dk1"/>
                          </a:solidFill>
                          <a:effectLst/>
                          <a:latin typeface="+mn-lt"/>
                          <a:ea typeface="+mn-ea"/>
                          <a:cs typeface="+mn-cs"/>
                          <a:hlinkClick r:id="rId3"/>
                        </a:rPr>
                        <a:t> </a:t>
                      </a:r>
                      <a:r>
                        <a:rPr lang="en-IN" sz="1000" b="0" i="0" u="none" strike="noStrike" kern="1200" dirty="0" err="1">
                          <a:solidFill>
                            <a:schemeClr val="dk1"/>
                          </a:solidFill>
                          <a:effectLst/>
                          <a:latin typeface="+mn-lt"/>
                          <a:ea typeface="+mn-ea"/>
                          <a:cs typeface="+mn-cs"/>
                          <a:hlinkClick r:id="rId3"/>
                        </a:rPr>
                        <a:t>Maleki</a:t>
                      </a:r>
                      <a:r>
                        <a:rPr lang="en-IN" sz="1000" b="0" i="0" u="none" strike="noStrike" kern="1200" dirty="0">
                          <a:solidFill>
                            <a:schemeClr val="dk1"/>
                          </a:solidFill>
                          <a:effectLst/>
                          <a:latin typeface="+mn-lt"/>
                          <a:ea typeface="+mn-ea"/>
                          <a:cs typeface="+mn-cs"/>
                        </a:rPr>
                        <a:t> et al 2020</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dirty="0"/>
                        <a:t>Global/</a:t>
                      </a:r>
                      <a:r>
                        <a:rPr lang="en-IN" sz="1000" dirty="0" err="1"/>
                        <a:t>Worlwide</a:t>
                      </a:r>
                      <a:endParaRPr lang="en-IN" sz="1000" dirty="0"/>
                    </a:p>
                    <a:p>
                      <a:endParaRPr lang="en-IN" sz="1000" dirty="0"/>
                    </a:p>
                  </a:txBody>
                  <a:tcPr/>
                </a:tc>
                <a:tc>
                  <a:txBody>
                    <a:bodyPr/>
                    <a:lstStyle/>
                    <a:p>
                      <a:r>
                        <a:rPr lang="en-US" sz="1800" b="0" i="0" kern="1200" dirty="0">
                          <a:solidFill>
                            <a:schemeClr val="dk1"/>
                          </a:solidFill>
                          <a:effectLst/>
                          <a:latin typeface="+mn-lt"/>
                          <a:ea typeface="+mn-ea"/>
                          <a:cs typeface="+mn-cs"/>
                        </a:rPr>
                        <a:t> </a:t>
                      </a:r>
                      <a:r>
                        <a:rPr lang="en-US" sz="1000" b="0" i="0" kern="1200" dirty="0">
                          <a:solidFill>
                            <a:schemeClr val="dk1"/>
                          </a:solidFill>
                          <a:effectLst/>
                          <a:latin typeface="+mn-lt"/>
                          <a:ea typeface="+mn-ea"/>
                          <a:cs typeface="+mn-cs"/>
                        </a:rPr>
                        <a:t>Quality assessment of the articles was performed using standard tools. We extracted the required data and reported the results in a narrative form</a:t>
                      </a:r>
                      <a:r>
                        <a:rPr lang="en-US" sz="1800" b="0" i="0" kern="1200" dirty="0">
                          <a:solidFill>
                            <a:schemeClr val="dk1"/>
                          </a:solidFill>
                          <a:effectLst/>
                          <a:latin typeface="+mn-lt"/>
                          <a:ea typeface="+mn-ea"/>
                          <a:cs typeface="+mn-cs"/>
                        </a:rPr>
                        <a:t>.</a:t>
                      </a:r>
                      <a:endParaRPr lang="en-IN" sz="1000" dirty="0"/>
                    </a:p>
                  </a:txBody>
                  <a:tcPr/>
                </a:tc>
                <a:tc>
                  <a:txBody>
                    <a:bodyPr/>
                    <a:lstStyle/>
                    <a:p>
                      <a:r>
                        <a:rPr lang="en-US" sz="1000" b="0" i="0" kern="1200" dirty="0">
                          <a:solidFill>
                            <a:schemeClr val="dk1"/>
                          </a:solidFill>
                          <a:effectLst/>
                          <a:latin typeface="+mn-lt"/>
                          <a:ea typeface="+mn-ea"/>
                          <a:cs typeface="+mn-cs"/>
                        </a:rPr>
                        <a:t>The aim of this study is to investigate the effectiveness of community-based preventive interventions for </a:t>
                      </a:r>
                      <a:r>
                        <a:rPr lang="en-US" sz="1000" b="0" i="0" kern="1200" dirty="0">
                          <a:solidFill>
                            <a:schemeClr val="dk1"/>
                          </a:solidFill>
                          <a:effectLst/>
                          <a:highlight>
                            <a:srgbClr val="FFFF00"/>
                          </a:highlight>
                          <a:latin typeface="+mn-lt"/>
                          <a:ea typeface="+mn-ea"/>
                          <a:cs typeface="+mn-cs"/>
                        </a:rPr>
                        <a:t>depression and anxiety in women</a:t>
                      </a:r>
                      <a:r>
                        <a:rPr lang="en-US" sz="1000" b="0" i="0" kern="1200" dirty="0">
                          <a:solidFill>
                            <a:schemeClr val="dk1"/>
                          </a:solidFill>
                          <a:effectLst/>
                          <a:latin typeface="+mn-lt"/>
                          <a:ea typeface="+mn-ea"/>
                          <a:cs typeface="+mn-cs"/>
                        </a:rPr>
                        <a:t>.</a:t>
                      </a:r>
                      <a:endParaRPr lang="en-IN" sz="1000" dirty="0"/>
                    </a:p>
                  </a:txBody>
                  <a:tcPr/>
                </a:tc>
                <a:tc>
                  <a:txBody>
                    <a:bodyPr/>
                    <a:lstStyle/>
                    <a:p>
                      <a:r>
                        <a:rPr lang="en-US" sz="1000" b="0" i="0" kern="1200" dirty="0">
                          <a:solidFill>
                            <a:schemeClr val="dk1"/>
                          </a:solidFill>
                          <a:effectLst/>
                          <a:latin typeface="+mn-lt"/>
                          <a:ea typeface="+mn-ea"/>
                          <a:cs typeface="+mn-cs"/>
                        </a:rPr>
                        <a:t>Twenty-three articles were identified and entered into the final review. Depression and anxiety symptoms were decreased in more than 70% of interventions. Cognitive behavioral therapy (CBT) and exercise were the most </a:t>
                      </a:r>
                      <a:r>
                        <a:rPr lang="en-US" sz="1000" b="0" i="0" kern="1200">
                          <a:solidFill>
                            <a:schemeClr val="dk1"/>
                          </a:solidFill>
                          <a:effectLst/>
                          <a:latin typeface="+mn-lt"/>
                          <a:ea typeface="+mn-ea"/>
                          <a:cs typeface="+mn-cs"/>
                        </a:rPr>
                        <a:t>effective interventions</a:t>
                      </a:r>
                      <a:endParaRPr lang="en-US" sz="1000" b="0" i="0" kern="1200" dirty="0">
                        <a:solidFill>
                          <a:schemeClr val="dk1"/>
                        </a:solidFill>
                        <a:effectLst/>
                        <a:latin typeface="+mn-lt"/>
                        <a:ea typeface="+mn-ea"/>
                        <a:cs typeface="+mn-cs"/>
                      </a:endParaRPr>
                    </a:p>
                    <a:p>
                      <a:r>
                        <a:rPr lang="en-US" sz="1000" b="0" i="0" kern="1200" dirty="0">
                          <a:solidFill>
                            <a:schemeClr val="dk1"/>
                          </a:solidFill>
                          <a:effectLst/>
                          <a:highlight>
                            <a:srgbClr val="00FF00"/>
                          </a:highlight>
                          <a:latin typeface="+mn-lt"/>
                          <a:ea typeface="+mn-ea"/>
                          <a:cs typeface="+mn-cs"/>
                        </a:rPr>
                        <a:t>Community-based preventive programs for depression and anxiety in women had promising and positive results. CBT and exercise were the most effortless, yet the most effective interventions to apply. </a:t>
                      </a:r>
                      <a:endParaRPr lang="en-IN" sz="1000" dirty="0">
                        <a:highlight>
                          <a:srgbClr val="00FF00"/>
                        </a:highlight>
                      </a:endParaRPr>
                    </a:p>
                  </a:txBody>
                  <a:tcPr/>
                </a:tc>
                <a:tc>
                  <a:txBody>
                    <a:bodyPr/>
                    <a:lstStyle/>
                    <a:p>
                      <a:r>
                        <a:rPr lang="en-US" sz="1000" b="0" i="0" kern="1200">
                          <a:solidFill>
                            <a:schemeClr val="dk1"/>
                          </a:solidFill>
                          <a:effectLst/>
                          <a:highlight>
                            <a:srgbClr val="00FF00"/>
                          </a:highlight>
                          <a:latin typeface="+mn-lt"/>
                          <a:ea typeface="+mn-ea"/>
                          <a:cs typeface="+mn-cs"/>
                        </a:rPr>
                        <a:t>Positive - f</a:t>
                      </a:r>
                      <a:r>
                        <a:rPr lang="en-US" sz="1000" b="0" i="0" kern="1200">
                          <a:solidFill>
                            <a:schemeClr val="dk1"/>
                          </a:solidFill>
                          <a:effectLst/>
                          <a:latin typeface="+mn-lt"/>
                          <a:ea typeface="+mn-ea"/>
                          <a:cs typeface="+mn-cs"/>
                        </a:rPr>
                        <a:t>indings highlight the effectiveness of cognitive behavioral therapy, exercise, computer-based programs, and community-based preventive programs in reducing depression and anxiety symptoms. The positive outcomes observed in these interventions provide a strong justification for their utilization and implementation in addressing mental health concerns, offering individuals accessible and effective strategies to improve their psychological well-being.</a:t>
                      </a:r>
                      <a:endParaRPr lang="en-IN" sz="1000" dirty="0"/>
                    </a:p>
                  </a:txBody>
                  <a:tcPr/>
                </a:tc>
                <a:extLst>
                  <a:ext uri="{0D108BD9-81ED-4DB2-BD59-A6C34878D82A}">
                    <a16:rowId xmlns:a16="http://schemas.microsoft.com/office/drawing/2014/main" val="1769784345"/>
                  </a:ext>
                </a:extLst>
              </a:tr>
            </a:tbl>
          </a:graphicData>
        </a:graphic>
      </p:graphicFrame>
      <p:sp>
        <p:nvSpPr>
          <p:cNvPr id="24" name="TextBox 23">
            <a:extLst>
              <a:ext uri="{FF2B5EF4-FFF2-40B4-BE49-F238E27FC236}">
                <a16:creationId xmlns:a16="http://schemas.microsoft.com/office/drawing/2014/main" id="{1E435F96-458F-53EC-05C2-897F2E7A0B42}"/>
              </a:ext>
            </a:extLst>
          </p:cNvPr>
          <p:cNvSpPr txBox="1"/>
          <p:nvPr/>
        </p:nvSpPr>
        <p:spPr>
          <a:xfrm>
            <a:off x="3173393" y="210662"/>
            <a:ext cx="5760296" cy="307777"/>
          </a:xfrm>
          <a:prstGeom prst="rect">
            <a:avLst/>
          </a:prstGeom>
          <a:noFill/>
        </p:spPr>
        <p:txBody>
          <a:bodyPr wrap="square" rtlCol="0">
            <a:spAutoFit/>
          </a:bodyPr>
          <a:lstStyle/>
          <a:p>
            <a:pPr algn="ctr"/>
            <a:r>
              <a:rPr lang="en-IN" sz="1400" dirty="0"/>
              <a:t>Data set: Review of literature</a:t>
            </a:r>
          </a:p>
        </p:txBody>
      </p:sp>
      <p:sp>
        <p:nvSpPr>
          <p:cNvPr id="3" name="TextBox 2">
            <a:extLst>
              <a:ext uri="{FF2B5EF4-FFF2-40B4-BE49-F238E27FC236}">
                <a16:creationId xmlns:a16="http://schemas.microsoft.com/office/drawing/2014/main" id="{143FCB6A-E05B-577E-0088-1ED9514D2339}"/>
              </a:ext>
            </a:extLst>
          </p:cNvPr>
          <p:cNvSpPr txBox="1"/>
          <p:nvPr/>
        </p:nvSpPr>
        <p:spPr>
          <a:xfrm rot="5400000">
            <a:off x="10261805" y="3062250"/>
            <a:ext cx="3337561" cy="307777"/>
          </a:xfrm>
          <a:prstGeom prst="rect">
            <a:avLst/>
          </a:prstGeom>
          <a:noFill/>
        </p:spPr>
        <p:txBody>
          <a:bodyPr wrap="square" rtlCol="0">
            <a:spAutoFit/>
          </a:bodyPr>
          <a:lstStyle/>
          <a:p>
            <a:r>
              <a:rPr lang="en-IN" sz="1400" dirty="0">
                <a:highlight>
                  <a:srgbClr val="00FFFF"/>
                </a:highlight>
              </a:rPr>
              <a:t>Sample size – Filtered 32 relevant articles</a:t>
            </a:r>
          </a:p>
        </p:txBody>
      </p:sp>
    </p:spTree>
    <p:extLst>
      <p:ext uri="{BB962C8B-B14F-4D97-AF65-F5344CB8AC3E}">
        <p14:creationId xmlns:p14="http://schemas.microsoft.com/office/powerpoint/2010/main" val="2095178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0D14D0-92AB-177A-6246-2C708015306F}"/>
              </a:ext>
            </a:extLst>
          </p:cNvPr>
          <p:cNvSpPr>
            <a:spLocks noGrp="1"/>
          </p:cNvSpPr>
          <p:nvPr>
            <p:ph type="sldNum" sz="quarter" idx="12"/>
          </p:nvPr>
        </p:nvSpPr>
        <p:spPr/>
        <p:txBody>
          <a:bodyPr/>
          <a:lstStyle/>
          <a:p>
            <a:fld id="{26AD20E6-394B-4DF0-96A5-9647FF39C943}" type="slidenum">
              <a:rPr lang="en-IN" smtClean="0"/>
              <a:t>21</a:t>
            </a:fld>
            <a:endParaRPr lang="en-IN"/>
          </a:p>
        </p:txBody>
      </p:sp>
      <p:graphicFrame>
        <p:nvGraphicFramePr>
          <p:cNvPr id="6" name="Table 6">
            <a:extLst>
              <a:ext uri="{FF2B5EF4-FFF2-40B4-BE49-F238E27FC236}">
                <a16:creationId xmlns:a16="http://schemas.microsoft.com/office/drawing/2014/main" id="{7DB81D6D-2B24-8E1E-F14E-B90304869912}"/>
              </a:ext>
            </a:extLst>
          </p:cNvPr>
          <p:cNvGraphicFramePr>
            <a:graphicFrameLocks noGrp="1"/>
          </p:cNvGraphicFramePr>
          <p:nvPr>
            <p:extLst>
              <p:ext uri="{D42A27DB-BD31-4B8C-83A1-F6EECF244321}">
                <p14:modId xmlns:p14="http://schemas.microsoft.com/office/powerpoint/2010/main" val="1540100658"/>
              </p:ext>
            </p:extLst>
          </p:nvPr>
        </p:nvGraphicFramePr>
        <p:xfrm>
          <a:off x="109728" y="27432"/>
          <a:ext cx="11942065" cy="6680782"/>
        </p:xfrm>
        <a:graphic>
          <a:graphicData uri="http://schemas.openxmlformats.org/drawingml/2006/table">
            <a:tbl>
              <a:tblPr firstRow="1" bandRow="1">
                <a:tableStyleId>{5C22544A-7EE6-4342-B048-85BDC9FD1C3A}</a:tableStyleId>
              </a:tblPr>
              <a:tblGrid>
                <a:gridCol w="1283706">
                  <a:extLst>
                    <a:ext uri="{9D8B030D-6E8A-4147-A177-3AD203B41FA5}">
                      <a16:colId xmlns:a16="http://schemas.microsoft.com/office/drawing/2014/main" val="1305305378"/>
                    </a:ext>
                  </a:extLst>
                </a:gridCol>
                <a:gridCol w="1038513">
                  <a:extLst>
                    <a:ext uri="{9D8B030D-6E8A-4147-A177-3AD203B41FA5}">
                      <a16:colId xmlns:a16="http://schemas.microsoft.com/office/drawing/2014/main" val="4008352277"/>
                    </a:ext>
                  </a:extLst>
                </a:gridCol>
                <a:gridCol w="3171792">
                  <a:extLst>
                    <a:ext uri="{9D8B030D-6E8A-4147-A177-3AD203B41FA5}">
                      <a16:colId xmlns:a16="http://schemas.microsoft.com/office/drawing/2014/main" val="655637009"/>
                    </a:ext>
                  </a:extLst>
                </a:gridCol>
                <a:gridCol w="2043860">
                  <a:extLst>
                    <a:ext uri="{9D8B030D-6E8A-4147-A177-3AD203B41FA5}">
                      <a16:colId xmlns:a16="http://schemas.microsoft.com/office/drawing/2014/main" val="909326304"/>
                    </a:ext>
                  </a:extLst>
                </a:gridCol>
                <a:gridCol w="2043860">
                  <a:extLst>
                    <a:ext uri="{9D8B030D-6E8A-4147-A177-3AD203B41FA5}">
                      <a16:colId xmlns:a16="http://schemas.microsoft.com/office/drawing/2014/main" val="3066536012"/>
                    </a:ext>
                  </a:extLst>
                </a:gridCol>
                <a:gridCol w="2360334">
                  <a:extLst>
                    <a:ext uri="{9D8B030D-6E8A-4147-A177-3AD203B41FA5}">
                      <a16:colId xmlns:a16="http://schemas.microsoft.com/office/drawing/2014/main" val="2309442551"/>
                    </a:ext>
                  </a:extLst>
                </a:gridCol>
              </a:tblGrid>
              <a:tr h="433249">
                <a:tc>
                  <a:txBody>
                    <a:bodyPr/>
                    <a:lstStyle/>
                    <a:p>
                      <a:r>
                        <a:rPr lang="en-IN" sz="1000" dirty="0"/>
                        <a:t>Reference</a:t>
                      </a:r>
                    </a:p>
                  </a:txBody>
                  <a:tcPr/>
                </a:tc>
                <a:tc>
                  <a:txBody>
                    <a:bodyPr/>
                    <a:lstStyle/>
                    <a:p>
                      <a:r>
                        <a:rPr lang="en-IN" sz="1000" dirty="0"/>
                        <a:t>Geographical region</a:t>
                      </a:r>
                    </a:p>
                  </a:txBody>
                  <a:tcPr/>
                </a:tc>
                <a:tc>
                  <a:txBody>
                    <a:bodyPr/>
                    <a:lstStyle/>
                    <a:p>
                      <a:r>
                        <a:rPr lang="en-IN" sz="1000" dirty="0"/>
                        <a:t>Methodology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dirty="0"/>
                        <a:t>Study objective and Disease addressed</a:t>
                      </a:r>
                    </a:p>
                    <a:p>
                      <a:endParaRPr lang="en-IN" sz="1000" dirty="0"/>
                    </a:p>
                  </a:txBody>
                  <a:tcPr/>
                </a:tc>
                <a:tc>
                  <a:txBody>
                    <a:bodyPr/>
                    <a:lstStyle/>
                    <a:p>
                      <a:r>
                        <a:rPr lang="en-IN" sz="1000" dirty="0"/>
                        <a:t>Key Findings</a:t>
                      </a:r>
                    </a:p>
                  </a:txBody>
                  <a:tcPr/>
                </a:tc>
                <a:tc>
                  <a:txBody>
                    <a:bodyPr/>
                    <a:lstStyle/>
                    <a:p>
                      <a:r>
                        <a:rPr lang="en-IN" sz="1000" dirty="0">
                          <a:highlight>
                            <a:srgbClr val="00FF00"/>
                          </a:highlight>
                        </a:rPr>
                        <a:t>Positive</a:t>
                      </a:r>
                      <a:r>
                        <a:rPr lang="en-IN" sz="1000" dirty="0"/>
                        <a:t>/</a:t>
                      </a:r>
                      <a:r>
                        <a:rPr lang="en-IN" sz="1000" dirty="0">
                          <a:highlight>
                            <a:srgbClr val="FF0000"/>
                          </a:highlight>
                        </a:rPr>
                        <a:t>Negative</a:t>
                      </a:r>
                    </a:p>
                  </a:txBody>
                  <a:tcPr/>
                </a:tc>
                <a:extLst>
                  <a:ext uri="{0D108BD9-81ED-4DB2-BD59-A6C34878D82A}">
                    <a16:rowId xmlns:a16="http://schemas.microsoft.com/office/drawing/2014/main" val="749970697"/>
                  </a:ext>
                </a:extLst>
              </a:tr>
              <a:tr h="1266421">
                <a:tc>
                  <a:txBody>
                    <a:bodyPr/>
                    <a:lstStyle/>
                    <a:p>
                      <a:r>
                        <a:rPr lang="en-IN" sz="1000" b="0" i="0" u="none" strike="noStrike" kern="1200" dirty="0" err="1">
                          <a:solidFill>
                            <a:schemeClr val="dk1"/>
                          </a:solidFill>
                          <a:effectLst/>
                          <a:latin typeface="+mn-lt"/>
                          <a:ea typeface="+mn-ea"/>
                          <a:cs typeface="+mn-cs"/>
                          <a:hlinkClick r:id="rId2"/>
                        </a:rPr>
                        <a:t>Sheida</a:t>
                      </a:r>
                      <a:r>
                        <a:rPr lang="en-IN" sz="1000" b="0" i="0" u="none" strike="noStrike" kern="1200" dirty="0">
                          <a:solidFill>
                            <a:schemeClr val="dk1"/>
                          </a:solidFill>
                          <a:effectLst/>
                          <a:latin typeface="+mn-lt"/>
                          <a:ea typeface="+mn-ea"/>
                          <a:cs typeface="+mn-cs"/>
                          <a:hlinkClick r:id="rId2"/>
                        </a:rPr>
                        <a:t> </a:t>
                      </a:r>
                      <a:r>
                        <a:rPr lang="en-IN" sz="1000" b="0" i="0" u="none" strike="noStrike" kern="1200" dirty="0" err="1">
                          <a:solidFill>
                            <a:schemeClr val="dk1"/>
                          </a:solidFill>
                          <a:effectLst/>
                          <a:latin typeface="+mn-lt"/>
                          <a:ea typeface="+mn-ea"/>
                          <a:cs typeface="+mn-cs"/>
                          <a:hlinkClick r:id="rId2"/>
                        </a:rPr>
                        <a:t>Majidzadeh</a:t>
                      </a:r>
                      <a:r>
                        <a:rPr lang="en-IN" sz="1000" b="0" i="0" u="none" strike="noStrike" kern="1200" dirty="0">
                          <a:solidFill>
                            <a:schemeClr val="dk1"/>
                          </a:solidFill>
                          <a:effectLst/>
                          <a:latin typeface="+mn-lt"/>
                          <a:ea typeface="+mn-ea"/>
                          <a:cs typeface="+mn-cs"/>
                        </a:rPr>
                        <a:t> et al 2023</a:t>
                      </a:r>
                      <a:endParaRPr lang="en-IN" sz="1000" dirty="0"/>
                    </a:p>
                  </a:txBody>
                  <a:tcPr/>
                </a:tc>
                <a:tc>
                  <a:txBody>
                    <a:bodyPr/>
                    <a:lstStyle/>
                    <a:p>
                      <a:r>
                        <a:rPr lang="en-IN" sz="1000" dirty="0"/>
                        <a:t>Global/worldwide</a:t>
                      </a:r>
                    </a:p>
                  </a:txBody>
                  <a:tcPr/>
                </a:tc>
                <a:tc>
                  <a:txBody>
                    <a:bodyPr/>
                    <a:lstStyle/>
                    <a:p>
                      <a:r>
                        <a:rPr lang="en-US" sz="1000" b="0" i="0" kern="1200" dirty="0">
                          <a:solidFill>
                            <a:schemeClr val="dk1"/>
                          </a:solidFill>
                          <a:effectLst/>
                          <a:latin typeface="+mn-lt"/>
                          <a:ea typeface="+mn-ea"/>
                          <a:cs typeface="+mn-cs"/>
                        </a:rPr>
                        <a:t>This randomized controlled trial was performed on 84 patients with PCOS referred to Al-Zahra Hospital in Tabriz-Iran, 2021. Participants were randomly assigned to intervention (n = 42) and control (n = 42) groups. Counseling with cognitive behavioral therapy was provided in 8 sessions of 60-90 min weekly in groups with 5 to 7 people in each group for the intervention group. </a:t>
                      </a:r>
                      <a:endParaRPr lang="en-IN" sz="1000" dirty="0"/>
                    </a:p>
                  </a:txBody>
                  <a:tcPr/>
                </a:tc>
                <a:tc>
                  <a:txBody>
                    <a:bodyPr/>
                    <a:lstStyle/>
                    <a:p>
                      <a:r>
                        <a:rPr lang="en-US" sz="1000" b="0" i="0" kern="1200" dirty="0">
                          <a:solidFill>
                            <a:schemeClr val="dk1"/>
                          </a:solidFill>
                          <a:effectLst/>
                          <a:latin typeface="+mn-lt"/>
                          <a:ea typeface="+mn-ea"/>
                          <a:cs typeface="+mn-cs"/>
                        </a:rPr>
                        <a:t>This study aimed to determine the effect of cognitive behavioral therapy on </a:t>
                      </a:r>
                      <a:r>
                        <a:rPr lang="en-US" sz="1000" b="1" i="0" kern="1200" dirty="0">
                          <a:solidFill>
                            <a:schemeClr val="dk1"/>
                          </a:solidFill>
                          <a:effectLst/>
                          <a:highlight>
                            <a:srgbClr val="FFFF00"/>
                          </a:highlight>
                          <a:latin typeface="+mn-lt"/>
                          <a:ea typeface="+mn-ea"/>
                          <a:cs typeface="+mn-cs"/>
                        </a:rPr>
                        <a:t>depression and anxiety </a:t>
                      </a:r>
                      <a:r>
                        <a:rPr lang="en-US" sz="1000" b="0" i="0" kern="1200" dirty="0">
                          <a:solidFill>
                            <a:schemeClr val="dk1"/>
                          </a:solidFill>
                          <a:effectLst/>
                          <a:highlight>
                            <a:srgbClr val="FFFF00"/>
                          </a:highlight>
                          <a:latin typeface="+mn-lt"/>
                          <a:ea typeface="+mn-ea"/>
                          <a:cs typeface="+mn-cs"/>
                        </a:rPr>
                        <a:t>(primary outcomes)</a:t>
                      </a:r>
                      <a:r>
                        <a:rPr lang="en-US" sz="1000" b="0" i="0" kern="1200" dirty="0">
                          <a:solidFill>
                            <a:schemeClr val="dk1"/>
                          </a:solidFill>
                          <a:effectLst/>
                          <a:latin typeface="+mn-lt"/>
                          <a:ea typeface="+mn-ea"/>
                          <a:cs typeface="+mn-cs"/>
                        </a:rPr>
                        <a:t> and quality of life (secondary outcomes) in women with polycystic ovary syndrome.</a:t>
                      </a:r>
                      <a:endParaRPr lang="en-IN" sz="1000" dirty="0"/>
                    </a:p>
                  </a:txBody>
                  <a:tcPr/>
                </a:tc>
                <a:tc>
                  <a:txBody>
                    <a:bodyPr/>
                    <a:lstStyle/>
                    <a:p>
                      <a:r>
                        <a:rPr lang="en-US" sz="1000" b="0" i="0" kern="1200" dirty="0">
                          <a:solidFill>
                            <a:schemeClr val="dk1"/>
                          </a:solidFill>
                          <a:effectLst/>
                          <a:latin typeface="+mn-lt"/>
                          <a:ea typeface="+mn-ea"/>
                          <a:cs typeface="+mn-cs"/>
                        </a:rPr>
                        <a:t>This study showed </a:t>
                      </a:r>
                      <a:r>
                        <a:rPr lang="en-US" sz="1000" b="0" i="0" kern="1200" dirty="0">
                          <a:solidFill>
                            <a:schemeClr val="dk1"/>
                          </a:solidFill>
                          <a:effectLst/>
                          <a:highlight>
                            <a:srgbClr val="00FF00"/>
                          </a:highlight>
                          <a:latin typeface="+mn-lt"/>
                          <a:ea typeface="+mn-ea"/>
                          <a:cs typeface="+mn-cs"/>
                        </a:rPr>
                        <a:t>that CBT was effective in reducing depression and anxiety and improving the quality of life. </a:t>
                      </a:r>
                      <a:endParaRPr lang="en-IN" sz="1000" dirty="0">
                        <a:highlight>
                          <a:srgbClr val="00FF00"/>
                        </a:highlight>
                      </a:endParaRPr>
                    </a:p>
                  </a:txBody>
                  <a:tcPr/>
                </a:tc>
                <a:tc>
                  <a:txBody>
                    <a:bodyPr/>
                    <a:lstStyle/>
                    <a:p>
                      <a:r>
                        <a:rPr lang="en-US" sz="1000" b="0" i="0" kern="1200" dirty="0">
                          <a:solidFill>
                            <a:schemeClr val="dk1"/>
                          </a:solidFill>
                          <a:effectLst/>
                          <a:latin typeface="+mn-lt"/>
                          <a:ea typeface="+mn-ea"/>
                          <a:cs typeface="+mn-cs"/>
                        </a:rPr>
                        <a:t>The evidence presented in this study provides a strong reason to consider CBT as an effective and valuable therapeutic approach in the treatment of depression and anxiety, promoting positive mental health outcomes for individuals seeking support and treatment</a:t>
                      </a:r>
                      <a:r>
                        <a:rPr lang="en-US" sz="1000" b="0" i="0" kern="1200" dirty="0">
                          <a:solidFill>
                            <a:schemeClr val="dk1"/>
                          </a:solidFill>
                          <a:effectLst/>
                          <a:highlight>
                            <a:srgbClr val="C0C0C0"/>
                          </a:highlight>
                          <a:latin typeface="+mn-lt"/>
                          <a:ea typeface="+mn-ea"/>
                          <a:cs typeface="+mn-cs"/>
                        </a:rPr>
                        <a:t>.</a:t>
                      </a:r>
                      <a:endParaRPr lang="en-IN" sz="1000" dirty="0">
                        <a:highlight>
                          <a:srgbClr val="C0C0C0"/>
                        </a:highlight>
                      </a:endParaRPr>
                    </a:p>
                  </a:txBody>
                  <a:tcPr/>
                </a:tc>
                <a:extLst>
                  <a:ext uri="{0D108BD9-81ED-4DB2-BD59-A6C34878D82A}">
                    <a16:rowId xmlns:a16="http://schemas.microsoft.com/office/drawing/2014/main" val="785943808"/>
                  </a:ext>
                </a:extLst>
              </a:tr>
              <a:tr h="933152">
                <a:tc>
                  <a:txBody>
                    <a:bodyPr/>
                    <a:lstStyle/>
                    <a:p>
                      <a:r>
                        <a:rPr lang="en-IN" sz="1000" b="0" i="0" u="none" strike="noStrike" kern="1200" dirty="0">
                          <a:solidFill>
                            <a:schemeClr val="dk1"/>
                          </a:solidFill>
                          <a:effectLst/>
                          <a:latin typeface="+mn-lt"/>
                          <a:ea typeface="+mn-ea"/>
                          <a:cs typeface="+mn-cs"/>
                          <a:hlinkClick r:id="rId3"/>
                        </a:rPr>
                        <a:t>Elnaz </a:t>
                      </a:r>
                      <a:r>
                        <a:rPr lang="en-IN" sz="1000" b="0" i="0" u="none" strike="noStrike" kern="1200" dirty="0" err="1">
                          <a:solidFill>
                            <a:schemeClr val="dk1"/>
                          </a:solidFill>
                          <a:effectLst/>
                          <a:latin typeface="+mn-lt"/>
                          <a:ea typeface="+mn-ea"/>
                          <a:cs typeface="+mn-cs"/>
                          <a:hlinkClick r:id="rId3"/>
                        </a:rPr>
                        <a:t>Moghimi</a:t>
                      </a:r>
                      <a:r>
                        <a:rPr lang="en-IN" sz="1000" b="0" i="0" u="none" strike="noStrike" kern="1200" dirty="0">
                          <a:solidFill>
                            <a:schemeClr val="dk1"/>
                          </a:solidFill>
                          <a:effectLst/>
                          <a:latin typeface="+mn-lt"/>
                          <a:ea typeface="+mn-ea"/>
                          <a:cs typeface="+mn-cs"/>
                        </a:rPr>
                        <a:t> et al 2022</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Calibri"/>
                          <a:ea typeface="+mn-ea"/>
                          <a:cs typeface="+mn-cs"/>
                        </a:rPr>
                        <a:t>Global/worldwide</a:t>
                      </a:r>
                      <a:endParaRPr kumimoji="0" lang="en-IN" sz="10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r>
                        <a:rPr lang="en-US" sz="1000" b="0" i="0" kern="1200" dirty="0">
                          <a:solidFill>
                            <a:schemeClr val="dk1"/>
                          </a:solidFill>
                          <a:effectLst/>
                          <a:latin typeface="+mn-lt"/>
                          <a:ea typeface="+mn-ea"/>
                          <a:cs typeface="+mn-cs"/>
                        </a:rPr>
                        <a:t>Semi-structured interviews were conducted with 15 women who completed the trial (8 MP, 7 CBT) to obtain their narrative accounts. Key themes were then identified from transcribed tape recordings, using thematic analysis.</a:t>
                      </a:r>
                      <a:endParaRPr lang="en-IN" sz="1000" dirty="0"/>
                    </a:p>
                  </a:txBody>
                  <a:tcPr/>
                </a:tc>
                <a:tc>
                  <a:txBody>
                    <a:bodyPr/>
                    <a:lstStyle/>
                    <a:p>
                      <a:r>
                        <a:rPr lang="en-US" sz="1000" b="0" i="0" kern="1200" dirty="0">
                          <a:solidFill>
                            <a:schemeClr val="dk1"/>
                          </a:solidFill>
                          <a:effectLst/>
                          <a:latin typeface="+mn-lt"/>
                          <a:ea typeface="+mn-ea"/>
                          <a:cs typeface="+mn-cs"/>
                        </a:rPr>
                        <a:t>The current qualitative study explored the personal experiences of a sample of women </a:t>
                      </a:r>
                      <a:r>
                        <a:rPr lang="en-US" sz="1000" b="1" i="0" kern="1200" dirty="0">
                          <a:solidFill>
                            <a:schemeClr val="dk1"/>
                          </a:solidFill>
                          <a:effectLst/>
                          <a:highlight>
                            <a:srgbClr val="FFFF00"/>
                          </a:highlight>
                          <a:latin typeface="+mn-lt"/>
                          <a:ea typeface="+mn-ea"/>
                          <a:cs typeface="+mn-cs"/>
                        </a:rPr>
                        <a:t>with binge eating disorder (BED</a:t>
                      </a:r>
                      <a:r>
                        <a:rPr lang="en-US" sz="1000" b="0" i="0" kern="1200" dirty="0">
                          <a:solidFill>
                            <a:schemeClr val="dk1"/>
                          </a:solidFill>
                          <a:effectLst/>
                          <a:latin typeface="+mn-lt"/>
                          <a:ea typeface="+mn-ea"/>
                          <a:cs typeface="+mn-cs"/>
                        </a:rPr>
                        <a:t>).</a:t>
                      </a:r>
                      <a:endParaRPr lang="en-IN" sz="1000" dirty="0"/>
                    </a:p>
                  </a:txBody>
                  <a:tcPr/>
                </a:tc>
                <a:tc>
                  <a:txBody>
                    <a:bodyPr/>
                    <a:lstStyle/>
                    <a:p>
                      <a:r>
                        <a:rPr lang="en-US" sz="1000" b="0" i="0" kern="1200" dirty="0">
                          <a:solidFill>
                            <a:schemeClr val="dk1"/>
                          </a:solidFill>
                          <a:effectLst/>
                          <a:latin typeface="+mn-lt"/>
                          <a:ea typeface="+mn-ea"/>
                          <a:cs typeface="+mn-cs"/>
                        </a:rPr>
                        <a:t>patients reported having </a:t>
                      </a:r>
                      <a:r>
                        <a:rPr lang="en-US" sz="1000" b="0" i="0" kern="1200" dirty="0">
                          <a:solidFill>
                            <a:schemeClr val="dk1"/>
                          </a:solidFill>
                          <a:effectLst/>
                          <a:highlight>
                            <a:srgbClr val="00FF00"/>
                          </a:highlight>
                          <a:latin typeface="+mn-lt"/>
                          <a:ea typeface="+mn-ea"/>
                          <a:cs typeface="+mn-cs"/>
                        </a:rPr>
                        <a:t>a positive experience in the therapy.</a:t>
                      </a:r>
                      <a:endParaRPr lang="en-IN" sz="1000" dirty="0">
                        <a:highlight>
                          <a:srgbClr val="00FF00"/>
                        </a:highlight>
                      </a:endParaRPr>
                    </a:p>
                  </a:txBody>
                  <a:tcPr/>
                </a:tc>
                <a:tc>
                  <a:txBody>
                    <a:bodyPr/>
                    <a:lstStyle/>
                    <a:p>
                      <a:r>
                        <a:rPr lang="en-US" sz="1000" b="0" i="0" kern="1200" dirty="0">
                          <a:solidFill>
                            <a:schemeClr val="dk1"/>
                          </a:solidFill>
                          <a:effectLst/>
                          <a:latin typeface="+mn-lt"/>
                          <a:ea typeface="+mn-ea"/>
                          <a:cs typeface="+mn-cs"/>
                        </a:rPr>
                        <a:t>The study's findings reinforce the positive impact of CBT in reducing depression and anxiety symptoms while also highlighting its potential for enhancing the quality of life</a:t>
                      </a:r>
                      <a:endParaRPr lang="en-IN" sz="1000" dirty="0"/>
                    </a:p>
                  </a:txBody>
                  <a:tcPr/>
                </a:tc>
                <a:extLst>
                  <a:ext uri="{0D108BD9-81ED-4DB2-BD59-A6C34878D82A}">
                    <a16:rowId xmlns:a16="http://schemas.microsoft.com/office/drawing/2014/main" val="481597523"/>
                  </a:ext>
                </a:extLst>
              </a:tr>
              <a:tr h="1433055">
                <a:tc>
                  <a:txBody>
                    <a:bodyPr/>
                    <a:lstStyle/>
                    <a:p>
                      <a:r>
                        <a:rPr lang="en-IN" sz="1000" b="0" i="0" u="none" strike="noStrike" kern="1200" dirty="0" err="1">
                          <a:solidFill>
                            <a:schemeClr val="dk1"/>
                          </a:solidFill>
                          <a:effectLst/>
                          <a:latin typeface="+mn-lt"/>
                          <a:ea typeface="+mn-ea"/>
                          <a:cs typeface="+mn-cs"/>
                          <a:hlinkClick r:id="rId4"/>
                        </a:rPr>
                        <a:t>Sumedha</a:t>
                      </a:r>
                      <a:r>
                        <a:rPr lang="en-IN" sz="1000" b="0" i="0" u="none" strike="noStrike" kern="1200" dirty="0">
                          <a:solidFill>
                            <a:schemeClr val="dk1"/>
                          </a:solidFill>
                          <a:effectLst/>
                          <a:latin typeface="+mn-lt"/>
                          <a:ea typeface="+mn-ea"/>
                          <a:cs typeface="+mn-cs"/>
                          <a:hlinkClick r:id="rId4"/>
                        </a:rPr>
                        <a:t> Verma</a:t>
                      </a:r>
                      <a:r>
                        <a:rPr lang="en-IN" sz="1000" b="0" i="0" u="none" strike="noStrike" kern="1200" dirty="0">
                          <a:solidFill>
                            <a:schemeClr val="dk1"/>
                          </a:solidFill>
                          <a:effectLst/>
                          <a:latin typeface="+mn-lt"/>
                          <a:ea typeface="+mn-ea"/>
                          <a:cs typeface="+mn-cs"/>
                        </a:rPr>
                        <a:t> et al 2022</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Calibri"/>
                          <a:ea typeface="+mn-ea"/>
                          <a:cs typeface="+mn-cs"/>
                        </a:rPr>
                        <a:t>Global/worldwide</a:t>
                      </a:r>
                      <a:endParaRPr kumimoji="0" lang="en-IN" sz="10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r>
                        <a:rPr lang="en-US" sz="1000" b="0" i="0" kern="1200" dirty="0">
                          <a:solidFill>
                            <a:schemeClr val="dk1"/>
                          </a:solidFill>
                          <a:effectLst/>
                          <a:latin typeface="+mn-lt"/>
                          <a:ea typeface="+mn-ea"/>
                          <a:cs typeface="+mn-cs"/>
                        </a:rPr>
                        <a:t>This three-arm </a:t>
                      </a:r>
                      <a:r>
                        <a:rPr lang="en-US" sz="1000" b="0" i="0" kern="1200" dirty="0" err="1">
                          <a:solidFill>
                            <a:schemeClr val="dk1"/>
                          </a:solidFill>
                          <a:effectLst/>
                          <a:latin typeface="+mn-lt"/>
                          <a:ea typeface="+mn-ea"/>
                          <a:cs typeface="+mn-cs"/>
                        </a:rPr>
                        <a:t>randomised</a:t>
                      </a:r>
                      <a:r>
                        <a:rPr lang="en-US" sz="1000" b="0" i="0" kern="1200" dirty="0">
                          <a:solidFill>
                            <a:schemeClr val="dk1"/>
                          </a:solidFill>
                          <a:effectLst/>
                          <a:latin typeface="+mn-lt"/>
                          <a:ea typeface="+mn-ea"/>
                          <a:cs typeface="+mn-cs"/>
                        </a:rPr>
                        <a:t> controlled trial recruited from the general community in Australia. Nulliparous females 4-12 months postpartum with self-reported insomnia symptoms [Insomnia Severity Index (ISI) scores &gt;7] were included; severe medical/psychiatric conditions were excluded. </a:t>
                      </a:r>
                      <a:endParaRPr lang="en-IN" sz="1000" dirty="0"/>
                    </a:p>
                  </a:txBody>
                  <a:tcPr/>
                </a:tc>
                <a:tc>
                  <a:txBody>
                    <a:bodyPr/>
                    <a:lstStyle/>
                    <a:p>
                      <a:r>
                        <a:rPr lang="en-US" sz="1000" b="0" i="0" kern="1200" dirty="0">
                          <a:solidFill>
                            <a:schemeClr val="dk1"/>
                          </a:solidFill>
                          <a:effectLst/>
                          <a:latin typeface="+mn-lt"/>
                          <a:ea typeface="+mn-ea"/>
                          <a:cs typeface="+mn-cs"/>
                        </a:rPr>
                        <a:t>Trial aimed to simultaneously examine the efficacy of cognitive </a:t>
                      </a:r>
                      <a:r>
                        <a:rPr lang="en-US" sz="1000" b="0" i="0" kern="1200" dirty="0" err="1">
                          <a:solidFill>
                            <a:schemeClr val="dk1"/>
                          </a:solidFill>
                          <a:effectLst/>
                          <a:latin typeface="+mn-lt"/>
                          <a:ea typeface="+mn-ea"/>
                          <a:cs typeface="+mn-cs"/>
                        </a:rPr>
                        <a:t>behavioural</a:t>
                      </a:r>
                      <a:r>
                        <a:rPr lang="en-US" sz="1000" b="0" i="0" kern="1200" dirty="0">
                          <a:solidFill>
                            <a:schemeClr val="dk1"/>
                          </a:solidFill>
                          <a:effectLst/>
                          <a:latin typeface="+mn-lt"/>
                          <a:ea typeface="+mn-ea"/>
                          <a:cs typeface="+mn-cs"/>
                        </a:rPr>
                        <a:t> therapy (CBT) and light dark therapy (LDT), targeting different mechanisms, against treatment-as-usual (TAU), in reducing </a:t>
                      </a:r>
                      <a:r>
                        <a:rPr lang="en-US" sz="1000" b="0" i="0" kern="1200" dirty="0">
                          <a:solidFill>
                            <a:schemeClr val="dk1"/>
                          </a:solidFill>
                          <a:effectLst/>
                          <a:highlight>
                            <a:srgbClr val="FFFF00"/>
                          </a:highlight>
                          <a:latin typeface="+mn-lt"/>
                          <a:ea typeface="+mn-ea"/>
                          <a:cs typeface="+mn-cs"/>
                        </a:rPr>
                        <a:t>maternal postpartum insomnia symptoms</a:t>
                      </a:r>
                      <a:r>
                        <a:rPr lang="en-US" sz="1000" b="0" i="0" kern="1200" dirty="0">
                          <a:solidFill>
                            <a:schemeClr val="dk1"/>
                          </a:solidFill>
                          <a:effectLst/>
                          <a:latin typeface="+mn-lt"/>
                          <a:ea typeface="+mn-ea"/>
                          <a:cs typeface="+mn-cs"/>
                        </a:rPr>
                        <a:t>.</a:t>
                      </a:r>
                      <a:endParaRPr lang="en-IN" sz="1000" dirty="0"/>
                    </a:p>
                  </a:txBody>
                  <a:tcPr/>
                </a:tc>
                <a:tc>
                  <a:txBody>
                    <a:bodyPr/>
                    <a:lstStyle/>
                    <a:p>
                      <a:r>
                        <a:rPr lang="en-US" sz="1000" b="0" i="0" kern="1200" dirty="0">
                          <a:solidFill>
                            <a:schemeClr val="dk1"/>
                          </a:solidFill>
                          <a:effectLst/>
                          <a:latin typeface="+mn-lt"/>
                          <a:ea typeface="+mn-ea"/>
                          <a:cs typeface="+mn-cs"/>
                        </a:rPr>
                        <a:t>therapist-assisted CBT and LDT were feasible during the first postpartum year; data at post-intervention and 1-month follow-up </a:t>
                      </a:r>
                      <a:r>
                        <a:rPr lang="en-US" sz="1000" b="0" i="0" kern="1200" dirty="0">
                          <a:solidFill>
                            <a:schemeClr val="dk1"/>
                          </a:solidFill>
                          <a:effectLst/>
                          <a:highlight>
                            <a:srgbClr val="00FF00"/>
                          </a:highlight>
                          <a:latin typeface="+mn-lt"/>
                          <a:ea typeface="+mn-ea"/>
                          <a:cs typeface="+mn-cs"/>
                        </a:rPr>
                        <a:t>support their safety and efficacy in reducing postpartum insomnia symptoms.</a:t>
                      </a:r>
                      <a:endParaRPr lang="en-IN" sz="1000" dirty="0">
                        <a:highlight>
                          <a:srgbClr val="00FF00"/>
                        </a:highlight>
                      </a:endParaRPr>
                    </a:p>
                  </a:txBody>
                  <a:tcPr/>
                </a:tc>
                <a:tc>
                  <a:txBody>
                    <a:bodyPr/>
                    <a:lstStyle/>
                    <a:p>
                      <a:r>
                        <a:rPr lang="en-US" sz="1000" b="0" i="0" kern="1200" dirty="0">
                          <a:solidFill>
                            <a:schemeClr val="dk1"/>
                          </a:solidFill>
                          <a:effectLst/>
                          <a:latin typeface="+mn-lt"/>
                          <a:ea typeface="+mn-ea"/>
                          <a:cs typeface="+mn-cs"/>
                        </a:rPr>
                        <a:t>These positive outcomes support the use of these interventions as evidence-based approaches in the postpartum care setting, providing women with practical and effective tools to address sleep difficulties and promote their overall well-being during the first year after childbirth</a:t>
                      </a:r>
                      <a:r>
                        <a:rPr lang="en-US" sz="1000" b="0" i="0" kern="1200" dirty="0">
                          <a:solidFill>
                            <a:schemeClr val="dk1"/>
                          </a:solidFill>
                          <a:effectLst/>
                          <a:highlight>
                            <a:srgbClr val="00FF00"/>
                          </a:highlight>
                          <a:latin typeface="+mn-lt"/>
                          <a:ea typeface="+mn-ea"/>
                          <a:cs typeface="+mn-cs"/>
                        </a:rPr>
                        <a:t>.</a:t>
                      </a:r>
                      <a:endParaRPr lang="en-IN" sz="1000" dirty="0">
                        <a:highlight>
                          <a:srgbClr val="00FF00"/>
                        </a:highlight>
                      </a:endParaRPr>
                    </a:p>
                  </a:txBody>
                  <a:tcPr/>
                </a:tc>
                <a:extLst>
                  <a:ext uri="{0D108BD9-81ED-4DB2-BD59-A6C34878D82A}">
                    <a16:rowId xmlns:a16="http://schemas.microsoft.com/office/drawing/2014/main" val="745692627"/>
                  </a:ext>
                </a:extLst>
              </a:tr>
              <a:tr h="1099786">
                <a:tc>
                  <a:txBody>
                    <a:bodyPr/>
                    <a:lstStyle/>
                    <a:p>
                      <a:r>
                        <a:rPr lang="en-IN" sz="1000" b="0" i="0" u="none" strike="noStrike" kern="1200" dirty="0">
                          <a:solidFill>
                            <a:schemeClr val="dk1"/>
                          </a:solidFill>
                          <a:effectLst/>
                          <a:latin typeface="+mn-lt"/>
                          <a:ea typeface="+mn-ea"/>
                          <a:cs typeface="+mn-cs"/>
                          <a:hlinkClick r:id="rId5"/>
                        </a:rPr>
                        <a:t>Shiva </a:t>
                      </a:r>
                      <a:r>
                        <a:rPr lang="en-IN" sz="1000" b="0" i="0" u="none" strike="noStrike" kern="1200" dirty="0" err="1">
                          <a:solidFill>
                            <a:schemeClr val="dk1"/>
                          </a:solidFill>
                          <a:effectLst/>
                          <a:latin typeface="+mn-lt"/>
                          <a:ea typeface="+mn-ea"/>
                          <a:cs typeface="+mn-cs"/>
                          <a:hlinkClick r:id="rId5"/>
                        </a:rPr>
                        <a:t>Shafieriz</a:t>
                      </a:r>
                      <a:r>
                        <a:rPr lang="en-IN" sz="1000" b="0" i="0" u="none" strike="noStrike" kern="1200" dirty="0">
                          <a:solidFill>
                            <a:schemeClr val="dk1"/>
                          </a:solidFill>
                          <a:effectLst/>
                          <a:latin typeface="+mn-lt"/>
                          <a:ea typeface="+mn-ea"/>
                          <a:cs typeface="+mn-cs"/>
                        </a:rPr>
                        <a:t> et al 2023</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Calibri"/>
                          <a:ea typeface="+mn-ea"/>
                          <a:cs typeface="+mn-cs"/>
                        </a:rPr>
                        <a:t>Global/worldwide</a:t>
                      </a:r>
                      <a:endParaRPr kumimoji="0" lang="en-IN" sz="10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r>
                        <a:rPr lang="en-US" sz="1000" b="0" i="0" kern="1200" dirty="0">
                          <a:solidFill>
                            <a:schemeClr val="dk1"/>
                          </a:solidFill>
                          <a:effectLst/>
                          <a:latin typeface="+mn-lt"/>
                          <a:ea typeface="+mn-ea"/>
                          <a:cs typeface="+mn-cs"/>
                        </a:rPr>
                        <a:t>In the cross-sectional study, 122 infertile women (mean age 28.79 ± 6.3) were invited to complete the survey, including ENRICH Marital Satisfaction Scale, Posttraumatic Growth, Fertility problem inventory, State-Trait Anxiety Inventory, and Beck Inventory Depression</a:t>
                      </a:r>
                      <a:r>
                        <a:rPr lang="en-US" sz="1800" b="0" i="0" kern="1200" dirty="0">
                          <a:solidFill>
                            <a:schemeClr val="dk1"/>
                          </a:solidFill>
                          <a:effectLst/>
                          <a:latin typeface="+mn-lt"/>
                          <a:ea typeface="+mn-ea"/>
                          <a:cs typeface="+mn-cs"/>
                        </a:rPr>
                        <a:t>.</a:t>
                      </a:r>
                      <a:endParaRPr lang="en-IN" sz="1000" dirty="0"/>
                    </a:p>
                  </a:txBody>
                  <a:tcPr/>
                </a:tc>
                <a:tc>
                  <a:txBody>
                    <a:bodyPr/>
                    <a:lstStyle/>
                    <a:p>
                      <a:r>
                        <a:rPr lang="en-US" sz="1000" b="0" i="0" kern="1200" dirty="0">
                          <a:solidFill>
                            <a:schemeClr val="dk1"/>
                          </a:solidFill>
                          <a:effectLst/>
                          <a:latin typeface="+mn-lt"/>
                          <a:ea typeface="+mn-ea"/>
                          <a:cs typeface="+mn-cs"/>
                        </a:rPr>
                        <a:t>The present study compared the effectiveness of ICBT to face-to-face CBT on the improvement of </a:t>
                      </a:r>
                      <a:r>
                        <a:rPr lang="en-US" sz="1000" b="0" i="0" kern="1200" dirty="0">
                          <a:solidFill>
                            <a:schemeClr val="dk1"/>
                          </a:solidFill>
                          <a:effectLst/>
                          <a:highlight>
                            <a:srgbClr val="FFFF00"/>
                          </a:highlight>
                          <a:latin typeface="+mn-lt"/>
                          <a:ea typeface="+mn-ea"/>
                          <a:cs typeface="+mn-cs"/>
                        </a:rPr>
                        <a:t>adjustment disorder symptoms in infertile women</a:t>
                      </a:r>
                      <a:r>
                        <a:rPr lang="en-US" sz="1000" b="0" i="0" kern="1200" dirty="0">
                          <a:solidFill>
                            <a:schemeClr val="dk1"/>
                          </a:solidFill>
                          <a:effectLst/>
                          <a:latin typeface="+mn-lt"/>
                          <a:ea typeface="+mn-ea"/>
                          <a:cs typeface="+mn-cs"/>
                        </a:rPr>
                        <a:t>.</a:t>
                      </a:r>
                      <a:endParaRPr lang="en-IN" sz="1000" dirty="0"/>
                    </a:p>
                  </a:txBody>
                  <a:tcPr/>
                </a:tc>
                <a:tc>
                  <a:txBody>
                    <a:bodyPr/>
                    <a:lstStyle/>
                    <a:p>
                      <a:r>
                        <a:rPr lang="en-US" sz="1000" b="0" i="0" kern="1200" dirty="0">
                          <a:solidFill>
                            <a:schemeClr val="dk1"/>
                          </a:solidFill>
                          <a:effectLst/>
                          <a:latin typeface="+mn-lt"/>
                          <a:ea typeface="+mn-ea"/>
                          <a:cs typeface="+mn-cs"/>
                        </a:rPr>
                        <a:t>peaceful mind</a:t>
                      </a:r>
                      <a:r>
                        <a:rPr lang="en-US" sz="1000" b="0" i="0" kern="1200" dirty="0">
                          <a:solidFill>
                            <a:schemeClr val="dk1"/>
                          </a:solidFill>
                          <a:effectLst/>
                          <a:highlight>
                            <a:srgbClr val="00FF00"/>
                          </a:highlight>
                          <a:latin typeface="+mn-lt"/>
                          <a:ea typeface="+mn-ea"/>
                          <a:cs typeface="+mn-cs"/>
                        </a:rPr>
                        <a:t>" ICBT was feasible and accessible for delivering the treatment to infertile women with AD. </a:t>
                      </a:r>
                      <a:endParaRPr lang="en-IN" sz="1000" dirty="0">
                        <a:highlight>
                          <a:srgbClr val="00FF00"/>
                        </a:highlight>
                      </a:endParaRPr>
                    </a:p>
                  </a:txBody>
                  <a:tcPr/>
                </a:tc>
                <a:tc>
                  <a:txBody>
                    <a:bodyPr/>
                    <a:lstStyle/>
                    <a:p>
                      <a:r>
                        <a:rPr lang="en-US" sz="1000" b="0" i="0" kern="1200" dirty="0">
                          <a:solidFill>
                            <a:schemeClr val="dk1"/>
                          </a:solidFill>
                          <a:effectLst/>
                          <a:latin typeface="+mn-lt"/>
                          <a:ea typeface="+mn-ea"/>
                          <a:cs typeface="+mn-cs"/>
                        </a:rPr>
                        <a:t>positive justification for the utilization of ICBT as a valuable tool in supporting the mental health needs of infertile women, providing them with a sense of empowerment and contributing to their overall well-being.</a:t>
                      </a:r>
                      <a:endParaRPr lang="en-IN" sz="1000" dirty="0"/>
                    </a:p>
                  </a:txBody>
                  <a:tcPr/>
                </a:tc>
                <a:extLst>
                  <a:ext uri="{0D108BD9-81ED-4DB2-BD59-A6C34878D82A}">
                    <a16:rowId xmlns:a16="http://schemas.microsoft.com/office/drawing/2014/main" val="672769190"/>
                  </a:ext>
                </a:extLst>
              </a:tr>
              <a:tr h="1399728">
                <a:tc>
                  <a:txBody>
                    <a:bodyPr/>
                    <a:lstStyle/>
                    <a:p>
                      <a:r>
                        <a:rPr lang="en-IN" sz="1000" b="0" i="0" u="none" strike="noStrike" kern="1200" dirty="0">
                          <a:solidFill>
                            <a:schemeClr val="dk1"/>
                          </a:solidFill>
                          <a:effectLst/>
                          <a:latin typeface="+mn-lt"/>
                          <a:ea typeface="+mn-ea"/>
                          <a:cs typeface="+mn-cs"/>
                          <a:hlinkClick r:id="rId6"/>
                        </a:rPr>
                        <a:t>Tracy R G Gladstone</a:t>
                      </a:r>
                      <a:r>
                        <a:rPr lang="en-IN" sz="1000" b="0" i="0" u="none" strike="noStrike" kern="1200" dirty="0">
                          <a:solidFill>
                            <a:schemeClr val="dk1"/>
                          </a:solidFill>
                          <a:effectLst/>
                          <a:latin typeface="+mn-lt"/>
                          <a:ea typeface="+mn-ea"/>
                          <a:cs typeface="+mn-cs"/>
                        </a:rPr>
                        <a:t> et al 2022</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Global/worldwide</a:t>
                      </a:r>
                    </a:p>
                  </a:txBody>
                  <a:tcPr/>
                </a:tc>
                <a:tc>
                  <a:txBody>
                    <a:bodyPr/>
                    <a:lstStyle/>
                    <a:p>
                      <a:r>
                        <a:rPr lang="en-IN" sz="1000" dirty="0"/>
                        <a:t>Conducted </a:t>
                      </a:r>
                      <a:r>
                        <a:rPr lang="en-US" sz="1000" b="0" i="0" kern="1200" dirty="0">
                          <a:solidFill>
                            <a:schemeClr val="dk1"/>
                          </a:solidFill>
                          <a:effectLst/>
                          <a:latin typeface="+mn-lt"/>
                          <a:ea typeface="+mn-ea"/>
                          <a:cs typeface="+mn-cs"/>
                        </a:rPr>
                        <a:t>qualitative interviews to provide information on the mental health needs of women with fistulae, how the hospital tends to these women's psychological needs, and the training needs of staff members. Data from these interviews were used to develop the COFFEE intervention (CBT with Obstetric Fistula for Education and Empowerment).</a:t>
                      </a:r>
                      <a:r>
                        <a:rPr lang="en-US" sz="1800" b="0" i="0" kern="1200" dirty="0">
                          <a:solidFill>
                            <a:schemeClr val="dk1"/>
                          </a:solidFill>
                          <a:effectLst/>
                          <a:latin typeface="+mn-lt"/>
                          <a:ea typeface="+mn-ea"/>
                          <a:cs typeface="+mn-cs"/>
                        </a:rPr>
                        <a:t> </a:t>
                      </a:r>
                      <a:endParaRPr lang="en-IN" sz="1000" dirty="0"/>
                    </a:p>
                  </a:txBody>
                  <a:tcPr/>
                </a:tc>
                <a:tc>
                  <a:txBody>
                    <a:bodyPr/>
                    <a:lstStyle/>
                    <a:p>
                      <a:r>
                        <a:rPr lang="en-US" sz="1000" b="0" i="0" kern="1200" dirty="0">
                          <a:solidFill>
                            <a:schemeClr val="dk1"/>
                          </a:solidFill>
                          <a:effectLst/>
                          <a:latin typeface="+mn-lt"/>
                          <a:ea typeface="+mn-ea"/>
                          <a:cs typeface="+mn-cs"/>
                        </a:rPr>
                        <a:t>The goal of the current study is to develop an evidence-based intervention targeting symptoms </a:t>
                      </a:r>
                      <a:r>
                        <a:rPr lang="en-US" sz="1000" b="0" i="0" kern="1200" dirty="0">
                          <a:solidFill>
                            <a:schemeClr val="dk1"/>
                          </a:solidFill>
                          <a:effectLst/>
                          <a:highlight>
                            <a:srgbClr val="FFFF00"/>
                          </a:highlight>
                          <a:latin typeface="+mn-lt"/>
                          <a:ea typeface="+mn-ea"/>
                          <a:cs typeface="+mn-cs"/>
                        </a:rPr>
                        <a:t>of depression, anxiety, and trauma in women recovering from fistula repair surgery.</a:t>
                      </a:r>
                      <a:endParaRPr lang="en-IN" sz="1000" dirty="0">
                        <a:highlight>
                          <a:srgbClr val="FFFF00"/>
                        </a:highlight>
                      </a:endParaRPr>
                    </a:p>
                  </a:txBody>
                  <a:tcPr/>
                </a:tc>
                <a:tc>
                  <a:txBody>
                    <a:bodyPr/>
                    <a:lstStyle/>
                    <a:p>
                      <a:r>
                        <a:rPr lang="en-US" sz="1000" b="0" i="0" kern="1200" dirty="0">
                          <a:solidFill>
                            <a:schemeClr val="dk1"/>
                          </a:solidFill>
                          <a:effectLst/>
                          <a:latin typeface="+mn-lt"/>
                          <a:ea typeface="+mn-ea"/>
                          <a:cs typeface="+mn-cs"/>
                        </a:rPr>
                        <a:t>Results of this open-trial suggest the COFFEE intervention is feasible, acceptable, and clinically beneficial </a:t>
                      </a:r>
                      <a:r>
                        <a:rPr lang="en-US" sz="1000" b="0" i="0" kern="1200" dirty="0">
                          <a:solidFill>
                            <a:schemeClr val="dk1"/>
                          </a:solidFill>
                          <a:effectLst/>
                          <a:highlight>
                            <a:srgbClr val="00FF00"/>
                          </a:highlight>
                          <a:latin typeface="+mn-lt"/>
                          <a:ea typeface="+mn-ea"/>
                          <a:cs typeface="+mn-cs"/>
                        </a:rPr>
                        <a:t>to treat symptoms of depression, anxiety, and traumatic stress in women post-fistula repair surgery in a hospital setting.</a:t>
                      </a:r>
                      <a:endParaRPr lang="en-IN" sz="1000" dirty="0">
                        <a:highlight>
                          <a:srgbClr val="00FF00"/>
                        </a:highlight>
                      </a:endParaRPr>
                    </a:p>
                  </a:txBody>
                  <a:tcPr/>
                </a:tc>
                <a:tc>
                  <a:txBody>
                    <a:bodyPr/>
                    <a:lstStyle/>
                    <a:p>
                      <a:r>
                        <a:rPr lang="en-US" sz="1000" b="0" i="0" kern="1200" dirty="0">
                          <a:solidFill>
                            <a:schemeClr val="dk1"/>
                          </a:solidFill>
                          <a:effectLst/>
                          <a:latin typeface="+mn-lt"/>
                          <a:ea typeface="+mn-ea"/>
                          <a:cs typeface="+mn-cs"/>
                        </a:rPr>
                        <a:t>These positive findings provide a strong justification for the implementation and continued exploration of the COFFEE intervention in clinical practice, potentially improving the mental health outcomes and overall well-being of women in this particular context</a:t>
                      </a:r>
                      <a:r>
                        <a:rPr lang="en-US" sz="1000" b="0" i="0" kern="1200" dirty="0">
                          <a:solidFill>
                            <a:schemeClr val="dk1"/>
                          </a:solidFill>
                          <a:effectLst/>
                          <a:highlight>
                            <a:srgbClr val="00FF00"/>
                          </a:highlight>
                          <a:latin typeface="+mn-lt"/>
                          <a:ea typeface="+mn-ea"/>
                          <a:cs typeface="+mn-cs"/>
                        </a:rPr>
                        <a:t>.</a:t>
                      </a:r>
                      <a:endParaRPr lang="en-IN" sz="1000" dirty="0">
                        <a:highlight>
                          <a:srgbClr val="00FF00"/>
                        </a:highlight>
                      </a:endParaRPr>
                    </a:p>
                  </a:txBody>
                  <a:tcPr/>
                </a:tc>
                <a:extLst>
                  <a:ext uri="{0D108BD9-81ED-4DB2-BD59-A6C34878D82A}">
                    <a16:rowId xmlns:a16="http://schemas.microsoft.com/office/drawing/2014/main" val="3284533083"/>
                  </a:ext>
                </a:extLst>
              </a:tr>
            </a:tbl>
          </a:graphicData>
        </a:graphic>
      </p:graphicFrame>
    </p:spTree>
    <p:extLst>
      <p:ext uri="{BB962C8B-B14F-4D97-AF65-F5344CB8AC3E}">
        <p14:creationId xmlns:p14="http://schemas.microsoft.com/office/powerpoint/2010/main" val="3446386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55B762-58D3-6907-7A3C-638EFF6873C2}"/>
              </a:ext>
            </a:extLst>
          </p:cNvPr>
          <p:cNvSpPr>
            <a:spLocks noGrp="1"/>
          </p:cNvSpPr>
          <p:nvPr>
            <p:ph type="ftr" sz="quarter" idx="11"/>
          </p:nvPr>
        </p:nvSpPr>
        <p:spPr/>
        <p:txBody>
          <a:bodyPr/>
          <a:lstStyle/>
          <a:p>
            <a:r>
              <a:rPr lang="en-US"/>
              <a:t>You are not allowed to add slides to this presentation</a:t>
            </a:r>
            <a:endParaRPr lang="en-IN"/>
          </a:p>
        </p:txBody>
      </p:sp>
      <p:sp>
        <p:nvSpPr>
          <p:cNvPr id="3" name="Slide Number Placeholder 2">
            <a:extLst>
              <a:ext uri="{FF2B5EF4-FFF2-40B4-BE49-F238E27FC236}">
                <a16:creationId xmlns:a16="http://schemas.microsoft.com/office/drawing/2014/main" id="{19F11E84-CAEA-5D99-FF77-82DECDB25C8D}"/>
              </a:ext>
            </a:extLst>
          </p:cNvPr>
          <p:cNvSpPr>
            <a:spLocks noGrp="1"/>
          </p:cNvSpPr>
          <p:nvPr>
            <p:ph type="sldNum" sz="quarter" idx="12"/>
          </p:nvPr>
        </p:nvSpPr>
        <p:spPr/>
        <p:txBody>
          <a:bodyPr/>
          <a:lstStyle/>
          <a:p>
            <a:fld id="{26AD20E6-394B-4DF0-96A5-9647FF39C943}" type="slidenum">
              <a:rPr lang="en-IN" smtClean="0"/>
              <a:t>22</a:t>
            </a:fld>
            <a:endParaRPr lang="en-IN"/>
          </a:p>
        </p:txBody>
      </p:sp>
      <p:graphicFrame>
        <p:nvGraphicFramePr>
          <p:cNvPr id="5" name="Table 5">
            <a:extLst>
              <a:ext uri="{FF2B5EF4-FFF2-40B4-BE49-F238E27FC236}">
                <a16:creationId xmlns:a16="http://schemas.microsoft.com/office/drawing/2014/main" id="{6D99655D-5F14-3CCB-A7B4-E1ED2CC70A96}"/>
              </a:ext>
            </a:extLst>
          </p:cNvPr>
          <p:cNvGraphicFramePr>
            <a:graphicFrameLocks noGrp="1"/>
          </p:cNvGraphicFramePr>
          <p:nvPr>
            <p:extLst>
              <p:ext uri="{D42A27DB-BD31-4B8C-83A1-F6EECF244321}">
                <p14:modId xmlns:p14="http://schemas.microsoft.com/office/powerpoint/2010/main" val="2048411725"/>
              </p:ext>
            </p:extLst>
          </p:nvPr>
        </p:nvGraphicFramePr>
        <p:xfrm>
          <a:off x="91440" y="96065"/>
          <a:ext cx="11750041" cy="6520075"/>
        </p:xfrm>
        <a:graphic>
          <a:graphicData uri="http://schemas.openxmlformats.org/drawingml/2006/table">
            <a:tbl>
              <a:tblPr firstRow="1" bandRow="1">
                <a:tableStyleId>{5C22544A-7EE6-4342-B048-85BDC9FD1C3A}</a:tableStyleId>
              </a:tblPr>
              <a:tblGrid>
                <a:gridCol w="1490472">
                  <a:extLst>
                    <a:ext uri="{9D8B030D-6E8A-4147-A177-3AD203B41FA5}">
                      <a16:colId xmlns:a16="http://schemas.microsoft.com/office/drawing/2014/main" val="592134765"/>
                    </a:ext>
                  </a:extLst>
                </a:gridCol>
                <a:gridCol w="1474273">
                  <a:extLst>
                    <a:ext uri="{9D8B030D-6E8A-4147-A177-3AD203B41FA5}">
                      <a16:colId xmlns:a16="http://schemas.microsoft.com/office/drawing/2014/main" val="310732558"/>
                    </a:ext>
                  </a:extLst>
                </a:gridCol>
                <a:gridCol w="2702420">
                  <a:extLst>
                    <a:ext uri="{9D8B030D-6E8A-4147-A177-3AD203B41FA5}">
                      <a16:colId xmlns:a16="http://schemas.microsoft.com/office/drawing/2014/main" val="3956602870"/>
                    </a:ext>
                  </a:extLst>
                </a:gridCol>
                <a:gridCol w="2041230">
                  <a:extLst>
                    <a:ext uri="{9D8B030D-6E8A-4147-A177-3AD203B41FA5}">
                      <a16:colId xmlns:a16="http://schemas.microsoft.com/office/drawing/2014/main" val="1963722423"/>
                    </a:ext>
                  </a:extLst>
                </a:gridCol>
                <a:gridCol w="2014020">
                  <a:extLst>
                    <a:ext uri="{9D8B030D-6E8A-4147-A177-3AD203B41FA5}">
                      <a16:colId xmlns:a16="http://schemas.microsoft.com/office/drawing/2014/main" val="1616327238"/>
                    </a:ext>
                  </a:extLst>
                </a:gridCol>
                <a:gridCol w="2027626">
                  <a:extLst>
                    <a:ext uri="{9D8B030D-6E8A-4147-A177-3AD203B41FA5}">
                      <a16:colId xmlns:a16="http://schemas.microsoft.com/office/drawing/2014/main" val="1883110186"/>
                    </a:ext>
                  </a:extLst>
                </a:gridCol>
              </a:tblGrid>
              <a:tr h="928929">
                <a:tc>
                  <a:txBody>
                    <a:bodyPr/>
                    <a:lstStyle/>
                    <a:p>
                      <a:r>
                        <a:rPr lang="en-IN" dirty="0"/>
                        <a:t>Reference</a:t>
                      </a:r>
                    </a:p>
                  </a:txBody>
                  <a:tcPr/>
                </a:tc>
                <a:tc>
                  <a:txBody>
                    <a:bodyPr/>
                    <a:lstStyle/>
                    <a:p>
                      <a:r>
                        <a:rPr lang="en-IN" sz="1600" dirty="0"/>
                        <a:t>Geographical region</a:t>
                      </a:r>
                    </a:p>
                  </a:txBody>
                  <a:tcPr/>
                </a:tc>
                <a:tc>
                  <a:txBody>
                    <a:bodyPr/>
                    <a:lstStyle/>
                    <a:p>
                      <a:r>
                        <a:rPr lang="en-IN" dirty="0"/>
                        <a:t>Methodology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Study objective and Disease addressed</a:t>
                      </a:r>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Key Findings</a:t>
                      </a:r>
                    </a:p>
                    <a:p>
                      <a:endParaRPr lang="en-IN" dirty="0"/>
                    </a:p>
                  </a:txBody>
                  <a:tcPr/>
                </a:tc>
                <a:tc>
                  <a:txBody>
                    <a:bodyPr/>
                    <a:lstStyle/>
                    <a:p>
                      <a:r>
                        <a:rPr lang="en-IN" dirty="0">
                          <a:highlight>
                            <a:srgbClr val="00FF00"/>
                          </a:highlight>
                        </a:rPr>
                        <a:t>Positive/</a:t>
                      </a:r>
                      <a:r>
                        <a:rPr lang="en-IN" dirty="0">
                          <a:highlight>
                            <a:srgbClr val="FF0000"/>
                          </a:highlight>
                        </a:rPr>
                        <a:t>Negative</a:t>
                      </a:r>
                    </a:p>
                  </a:txBody>
                  <a:tcPr/>
                </a:tc>
                <a:extLst>
                  <a:ext uri="{0D108BD9-81ED-4DB2-BD59-A6C34878D82A}">
                    <a16:rowId xmlns:a16="http://schemas.microsoft.com/office/drawing/2014/main" val="628754219"/>
                  </a:ext>
                </a:extLst>
              </a:tr>
              <a:tr h="2469672">
                <a:tc>
                  <a:txBody>
                    <a:bodyPr/>
                    <a:lstStyle/>
                    <a:p>
                      <a:r>
                        <a:rPr lang="en-IN" sz="1000" b="0" i="0" u="none" strike="noStrike" kern="1200" dirty="0">
                          <a:solidFill>
                            <a:schemeClr val="dk1"/>
                          </a:solidFill>
                          <a:effectLst/>
                          <a:latin typeface="+mn-lt"/>
                          <a:ea typeface="+mn-ea"/>
                          <a:cs typeface="+mn-cs"/>
                          <a:hlinkClick r:id="rId2"/>
                        </a:rPr>
                        <a:t>Ryan J Van </a:t>
                      </a:r>
                      <a:r>
                        <a:rPr lang="en-IN" sz="1000" b="0" i="0" u="none" strike="noStrike" kern="1200" dirty="0" err="1">
                          <a:solidFill>
                            <a:schemeClr val="dk1"/>
                          </a:solidFill>
                          <a:effectLst/>
                          <a:latin typeface="+mn-lt"/>
                          <a:ea typeface="+mn-ea"/>
                          <a:cs typeface="+mn-cs"/>
                          <a:hlinkClick r:id="rId2"/>
                        </a:rPr>
                        <a:t>Lieshout</a:t>
                      </a:r>
                      <a:r>
                        <a:rPr lang="en-IN" sz="1000" b="0" i="0" u="none" strike="noStrike" kern="1200" dirty="0">
                          <a:solidFill>
                            <a:schemeClr val="dk1"/>
                          </a:solidFill>
                          <a:effectLst/>
                          <a:latin typeface="+mn-lt"/>
                          <a:ea typeface="+mn-ea"/>
                          <a:cs typeface="+mn-cs"/>
                        </a:rPr>
                        <a:t> et al 2020</a:t>
                      </a:r>
                      <a:endParaRPr lang="en-IN" sz="1000" dirty="0"/>
                    </a:p>
                  </a:txBody>
                  <a:tcPr/>
                </a:tc>
                <a:tc>
                  <a:txBody>
                    <a:bodyPr/>
                    <a:lstStyle/>
                    <a:p>
                      <a:r>
                        <a:rPr lang="en-IN" sz="1000" dirty="0"/>
                        <a:t>Global/Worldwide</a:t>
                      </a:r>
                    </a:p>
                  </a:txBody>
                  <a:tcPr/>
                </a:tc>
                <a:tc>
                  <a:txBody>
                    <a:bodyPr/>
                    <a:lstStyle/>
                    <a:p>
                      <a:r>
                        <a:rPr lang="en-US" sz="1000" b="0" i="0" kern="1200" dirty="0">
                          <a:solidFill>
                            <a:schemeClr val="dk1"/>
                          </a:solidFill>
                          <a:effectLst/>
                          <a:latin typeface="+mn-lt"/>
                          <a:ea typeface="+mn-ea"/>
                          <a:cs typeface="+mn-cs"/>
                        </a:rPr>
                        <a:t>Feasibility and acceptability focused on PHN training, recruitment, retention, and adherence to the intervention. Participants provided data on depression, worry, health care utilization and mother-infant relations. Women and their partners reported on infant temperament.</a:t>
                      </a:r>
                      <a:endParaRPr lang="en-IN" sz="1000" dirty="0"/>
                    </a:p>
                  </a:txBody>
                  <a:tcPr/>
                </a:tc>
                <a:tc>
                  <a:txBody>
                    <a:bodyPr/>
                    <a:lstStyle/>
                    <a:p>
                      <a:r>
                        <a:rPr lang="en-US" sz="1000" b="0" i="0" kern="1200" dirty="0">
                          <a:solidFill>
                            <a:schemeClr val="dk1"/>
                          </a:solidFill>
                          <a:effectLst/>
                          <a:latin typeface="+mn-lt"/>
                          <a:ea typeface="+mn-ea"/>
                          <a:cs typeface="+mn-cs"/>
                        </a:rPr>
                        <a:t>The objective of this pilot study was to determine the feasibility and acceptability of public health nurse (PHN)-delivered </a:t>
                      </a:r>
                      <a:r>
                        <a:rPr lang="en-US" sz="1000" b="0" i="0" kern="1200" dirty="0">
                          <a:solidFill>
                            <a:schemeClr val="dk1"/>
                          </a:solidFill>
                          <a:effectLst/>
                          <a:highlight>
                            <a:srgbClr val="FFFF00"/>
                          </a:highlight>
                          <a:latin typeface="+mn-lt"/>
                          <a:ea typeface="+mn-ea"/>
                          <a:cs typeface="+mn-cs"/>
                        </a:rPr>
                        <a:t>group CBT for PPD and to determine preliminary estimates of effect</a:t>
                      </a:r>
                      <a:r>
                        <a:rPr lang="en-US" sz="1000" b="0" i="0" kern="1200" dirty="0">
                          <a:solidFill>
                            <a:schemeClr val="dk1"/>
                          </a:solidFill>
                          <a:effectLst/>
                          <a:latin typeface="+mn-lt"/>
                          <a:ea typeface="+mn-ea"/>
                          <a:cs typeface="+mn-cs"/>
                        </a:rPr>
                        <a:t>.</a:t>
                      </a:r>
                      <a:endParaRPr lang="en-IN" sz="1000" dirty="0"/>
                    </a:p>
                  </a:txBody>
                  <a:tcPr/>
                </a:tc>
                <a:tc>
                  <a:txBody>
                    <a:bodyPr/>
                    <a:lstStyle/>
                    <a:p>
                      <a:r>
                        <a:rPr lang="en-US" sz="1000" b="0" i="0" kern="1200" dirty="0">
                          <a:solidFill>
                            <a:schemeClr val="dk1"/>
                          </a:solidFill>
                          <a:effectLst/>
                          <a:latin typeface="+mn-lt"/>
                          <a:ea typeface="+mn-ea"/>
                          <a:cs typeface="+mn-cs"/>
                        </a:rPr>
                        <a:t>These findings highlight the feasibility of PHN-delivered group CBT for PPD and suggest that it could </a:t>
                      </a:r>
                      <a:r>
                        <a:rPr lang="en-US" sz="1000" b="0" i="0" kern="1200" dirty="0">
                          <a:solidFill>
                            <a:schemeClr val="dk1"/>
                          </a:solidFill>
                          <a:effectLst/>
                          <a:highlight>
                            <a:srgbClr val="00FF00"/>
                          </a:highlight>
                          <a:latin typeface="+mn-lt"/>
                          <a:ea typeface="+mn-ea"/>
                          <a:cs typeface="+mn-cs"/>
                        </a:rPr>
                        <a:t>reduce the burden of PPD on women and their children</a:t>
                      </a:r>
                      <a:r>
                        <a:rPr lang="en-US" sz="1000" b="0" i="0" kern="1200" dirty="0">
                          <a:solidFill>
                            <a:schemeClr val="dk1"/>
                          </a:solidFill>
                          <a:effectLst/>
                          <a:latin typeface="+mn-lt"/>
                          <a:ea typeface="+mn-ea"/>
                          <a:cs typeface="+mn-cs"/>
                        </a:rPr>
                        <a:t>.</a:t>
                      </a:r>
                      <a:endParaRPr lang="en-IN" sz="1000" dirty="0"/>
                    </a:p>
                  </a:txBody>
                  <a:tcPr/>
                </a:tc>
                <a:tc>
                  <a:txBody>
                    <a:bodyPr/>
                    <a:lstStyle/>
                    <a:p>
                      <a:r>
                        <a:rPr lang="en-US" sz="1000" b="0" i="0" kern="1200" dirty="0">
                          <a:solidFill>
                            <a:schemeClr val="dk1"/>
                          </a:solidFill>
                          <a:effectLst/>
                          <a:latin typeface="+mn-lt"/>
                          <a:ea typeface="+mn-ea"/>
                          <a:cs typeface="+mn-cs"/>
                        </a:rPr>
                        <a:t>the potential to reduce the burden of PPD on women and their children highlights the importance of implementing and expanding this intervention within public health programs, enabling greater access to evidence-based treatment for women experiencing PPD and contributing to the overall well-being of families.</a:t>
                      </a:r>
                    </a:p>
                    <a:p>
                      <a:br>
                        <a:rPr lang="en-US" sz="1000" dirty="0"/>
                      </a:br>
                      <a:endParaRPr lang="en-IN" sz="1000" dirty="0"/>
                    </a:p>
                  </a:txBody>
                  <a:tcPr/>
                </a:tc>
                <a:extLst>
                  <a:ext uri="{0D108BD9-81ED-4DB2-BD59-A6C34878D82A}">
                    <a16:rowId xmlns:a16="http://schemas.microsoft.com/office/drawing/2014/main" val="1406226816"/>
                  </a:ext>
                </a:extLst>
              </a:tr>
              <a:tr h="2861683">
                <a:tc>
                  <a:txBody>
                    <a:bodyPr/>
                    <a:lstStyle/>
                    <a:p>
                      <a:r>
                        <a:rPr lang="en-IN" sz="1000" b="0" i="0" u="none" strike="noStrike" kern="1200" dirty="0">
                          <a:solidFill>
                            <a:schemeClr val="dk1"/>
                          </a:solidFill>
                          <a:effectLst/>
                          <a:latin typeface="+mn-lt"/>
                          <a:ea typeface="+mn-ea"/>
                          <a:cs typeface="+mn-cs"/>
                          <a:hlinkClick r:id="rId3"/>
                        </a:rPr>
                        <a:t>Kimberley T Jackson</a:t>
                      </a:r>
                      <a:r>
                        <a:rPr lang="en-IN" sz="1000" b="0" i="0" u="none" strike="noStrike" kern="1200" dirty="0">
                          <a:solidFill>
                            <a:schemeClr val="dk1"/>
                          </a:solidFill>
                          <a:effectLst/>
                          <a:latin typeface="+mn-lt"/>
                          <a:ea typeface="+mn-ea"/>
                          <a:cs typeface="+mn-cs"/>
                        </a:rPr>
                        <a:t> et al 2020</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Calibri"/>
                          <a:ea typeface="+mn-ea"/>
                          <a:cs typeface="+mn-cs"/>
                        </a:rPr>
                        <a:t>Global/Worldwide</a:t>
                      </a:r>
                      <a:endParaRPr kumimoji="0" lang="en-IN" sz="10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r>
                        <a:rPr lang="en-US" sz="1000" b="0" i="0" kern="1200" dirty="0">
                          <a:solidFill>
                            <a:schemeClr val="dk1"/>
                          </a:solidFill>
                          <a:effectLst/>
                          <a:latin typeface="+mn-lt"/>
                          <a:ea typeface="+mn-ea"/>
                          <a:cs typeface="+mn-cs"/>
                        </a:rPr>
                        <a:t>As part of a larger mixed-methods study, three women who experienced IPV and received TVICBT during pregnancy participated in in-depth, semi-structured interviews to determine the perceived value and acceptability of this intervention.</a:t>
                      </a:r>
                      <a:endParaRPr lang="en-IN" sz="1000" dirty="0"/>
                    </a:p>
                  </a:txBody>
                  <a:tcPr/>
                </a:tc>
                <a:tc>
                  <a:txBody>
                    <a:bodyPr/>
                    <a:lstStyle/>
                    <a:p>
                      <a:r>
                        <a:rPr lang="en-US" sz="1000" b="0" i="0" kern="1200" dirty="0">
                          <a:solidFill>
                            <a:schemeClr val="dk1"/>
                          </a:solidFill>
                          <a:effectLst/>
                          <a:latin typeface="+mn-lt"/>
                          <a:ea typeface="+mn-ea"/>
                          <a:cs typeface="+mn-cs"/>
                        </a:rPr>
                        <a:t>The findings of this case analysis build upon existing literature supporting the positive impact of </a:t>
                      </a:r>
                      <a:r>
                        <a:rPr lang="en-US" sz="1000" b="0" i="0" kern="1200" dirty="0">
                          <a:solidFill>
                            <a:schemeClr val="dk1"/>
                          </a:solidFill>
                          <a:effectLst/>
                          <a:highlight>
                            <a:srgbClr val="FFFF00"/>
                          </a:highlight>
                          <a:latin typeface="+mn-lt"/>
                          <a:ea typeface="+mn-ea"/>
                          <a:cs typeface="+mn-cs"/>
                        </a:rPr>
                        <a:t>Trauma and Violence- Informed CBT (TVICBT) for women who have experienced IPV and are living with mental health challenges.</a:t>
                      </a:r>
                      <a:endParaRPr lang="en-IN" sz="1000" dirty="0">
                        <a:highlight>
                          <a:srgbClr val="FFFF00"/>
                        </a:highlight>
                      </a:endParaRPr>
                    </a:p>
                  </a:txBody>
                  <a:tcPr/>
                </a:tc>
                <a:tc>
                  <a:txBody>
                    <a:bodyPr/>
                    <a:lstStyle/>
                    <a:p>
                      <a:r>
                        <a:rPr lang="en-US" sz="1000" b="0" i="0" kern="1200" dirty="0">
                          <a:solidFill>
                            <a:schemeClr val="dk1"/>
                          </a:solidFill>
                          <a:effectLst/>
                          <a:latin typeface="+mn-lt"/>
                          <a:ea typeface="+mn-ea"/>
                          <a:cs typeface="+mn-cs"/>
                        </a:rPr>
                        <a:t>insights gained herein, serve to enrich current evidence, suggesting </a:t>
                      </a:r>
                      <a:r>
                        <a:rPr lang="en-US" sz="1000" b="0" i="0" kern="1200" dirty="0">
                          <a:solidFill>
                            <a:schemeClr val="dk1"/>
                          </a:solidFill>
                          <a:effectLst/>
                          <a:highlight>
                            <a:srgbClr val="00FF00"/>
                          </a:highlight>
                          <a:latin typeface="+mn-lt"/>
                          <a:ea typeface="+mn-ea"/>
                          <a:cs typeface="+mn-cs"/>
                        </a:rPr>
                        <a:t>that TVICBT provided during pregnancy may hold promise for the treatment of IPV-related mood and anxiety disorders.</a:t>
                      </a:r>
                      <a:endParaRPr lang="en-IN" sz="1000" dirty="0">
                        <a:highlight>
                          <a:srgbClr val="00FF00"/>
                        </a:highlight>
                      </a:endParaRPr>
                    </a:p>
                  </a:txBody>
                  <a:tcPr/>
                </a:tc>
                <a:tc>
                  <a:txBody>
                    <a:bodyPr/>
                    <a:lstStyle/>
                    <a:p>
                      <a:r>
                        <a:rPr lang="en-US" sz="1000" b="0" i="0" kern="1200" dirty="0">
                          <a:solidFill>
                            <a:schemeClr val="dk1"/>
                          </a:solidFill>
                          <a:effectLst/>
                          <a:latin typeface="+mn-lt"/>
                          <a:ea typeface="+mn-ea"/>
                          <a:cs typeface="+mn-cs"/>
                        </a:rPr>
                        <a:t>he insights gained from the study provide a positive justification for the potential effectiveness of TVICBT as a treatment option for individuals experiencing mood and anxiety disorders related to IPV during pregnancy. By enriching the current evidence base and offering promising outcomes, TVICBT holds promise for addressing the psychological impact of IPV and providing appropriate care and support to pregnant individuals affected by IPV.</a:t>
                      </a:r>
                      <a:endParaRPr lang="en-IN" sz="1000" dirty="0"/>
                    </a:p>
                  </a:txBody>
                  <a:tcPr/>
                </a:tc>
                <a:extLst>
                  <a:ext uri="{0D108BD9-81ED-4DB2-BD59-A6C34878D82A}">
                    <a16:rowId xmlns:a16="http://schemas.microsoft.com/office/drawing/2014/main" val="2160804390"/>
                  </a:ext>
                </a:extLst>
              </a:tr>
            </a:tbl>
          </a:graphicData>
        </a:graphic>
      </p:graphicFrame>
    </p:spTree>
    <p:extLst>
      <p:ext uri="{BB962C8B-B14F-4D97-AF65-F5344CB8AC3E}">
        <p14:creationId xmlns:p14="http://schemas.microsoft.com/office/powerpoint/2010/main" val="82182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97045F9A-2C92-5B99-186A-86BFD8EC19FF}"/>
              </a:ext>
            </a:extLst>
          </p:cNvPr>
          <p:cNvGraphicFramePr>
            <a:graphicFrameLocks noGrp="1"/>
          </p:cNvGraphicFramePr>
          <p:nvPr>
            <p:extLst>
              <p:ext uri="{D42A27DB-BD31-4B8C-83A1-F6EECF244321}">
                <p14:modId xmlns:p14="http://schemas.microsoft.com/office/powerpoint/2010/main" val="704969555"/>
              </p:ext>
            </p:extLst>
          </p:nvPr>
        </p:nvGraphicFramePr>
        <p:xfrm>
          <a:off x="27432" y="1"/>
          <a:ext cx="12164568" cy="6990775"/>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val="269959366"/>
                    </a:ext>
                  </a:extLst>
                </a:gridCol>
                <a:gridCol w="1655064">
                  <a:extLst>
                    <a:ext uri="{9D8B030D-6E8A-4147-A177-3AD203B41FA5}">
                      <a16:colId xmlns:a16="http://schemas.microsoft.com/office/drawing/2014/main" val="1977369716"/>
                    </a:ext>
                  </a:extLst>
                </a:gridCol>
                <a:gridCol w="2221992">
                  <a:extLst>
                    <a:ext uri="{9D8B030D-6E8A-4147-A177-3AD203B41FA5}">
                      <a16:colId xmlns:a16="http://schemas.microsoft.com/office/drawing/2014/main" val="3684769168"/>
                    </a:ext>
                  </a:extLst>
                </a:gridCol>
                <a:gridCol w="2707034">
                  <a:extLst>
                    <a:ext uri="{9D8B030D-6E8A-4147-A177-3AD203B41FA5}">
                      <a16:colId xmlns:a16="http://schemas.microsoft.com/office/drawing/2014/main" val="2852354424"/>
                    </a:ext>
                  </a:extLst>
                </a:gridCol>
                <a:gridCol w="2035859">
                  <a:extLst>
                    <a:ext uri="{9D8B030D-6E8A-4147-A177-3AD203B41FA5}">
                      <a16:colId xmlns:a16="http://schemas.microsoft.com/office/drawing/2014/main" val="3451611850"/>
                    </a:ext>
                  </a:extLst>
                </a:gridCol>
                <a:gridCol w="2035859">
                  <a:extLst>
                    <a:ext uri="{9D8B030D-6E8A-4147-A177-3AD203B41FA5}">
                      <a16:colId xmlns:a16="http://schemas.microsoft.com/office/drawing/2014/main" val="3607110279"/>
                    </a:ext>
                  </a:extLst>
                </a:gridCol>
              </a:tblGrid>
              <a:tr h="795527">
                <a:tc>
                  <a:txBody>
                    <a:bodyPr/>
                    <a:lstStyle/>
                    <a:p>
                      <a:r>
                        <a:rPr lang="en-IN" dirty="0"/>
                        <a:t>Reference</a:t>
                      </a:r>
                    </a:p>
                  </a:txBody>
                  <a:tcPr/>
                </a:tc>
                <a:tc>
                  <a:txBody>
                    <a:bodyPr/>
                    <a:lstStyle/>
                    <a:p>
                      <a:r>
                        <a:rPr lang="en-IN" dirty="0"/>
                        <a:t>Geographical region</a:t>
                      </a:r>
                    </a:p>
                  </a:txBody>
                  <a:tcPr/>
                </a:tc>
                <a:tc>
                  <a:txBody>
                    <a:bodyPr/>
                    <a:lstStyle/>
                    <a:p>
                      <a:r>
                        <a:rPr lang="en-IN" dirty="0"/>
                        <a:t>Methodology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Study objective and Disease addressed</a:t>
                      </a:r>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Key Findings</a:t>
                      </a:r>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FF0000"/>
                          </a:solidFill>
                        </a:rPr>
                        <a:t>Positive</a:t>
                      </a:r>
                      <a:r>
                        <a:rPr lang="en-IN" sz="1800" dirty="0"/>
                        <a:t>/</a:t>
                      </a:r>
                      <a:r>
                        <a:rPr lang="en-IN" sz="1800" dirty="0">
                          <a:solidFill>
                            <a:srgbClr val="00B050"/>
                          </a:solidFill>
                        </a:rPr>
                        <a:t>Negative</a:t>
                      </a:r>
                    </a:p>
                    <a:p>
                      <a:endParaRPr lang="en-IN" dirty="0"/>
                    </a:p>
                  </a:txBody>
                  <a:tcPr/>
                </a:tc>
                <a:extLst>
                  <a:ext uri="{0D108BD9-81ED-4DB2-BD59-A6C34878D82A}">
                    <a16:rowId xmlns:a16="http://schemas.microsoft.com/office/drawing/2014/main" val="64952004"/>
                  </a:ext>
                </a:extLst>
              </a:tr>
              <a:tr h="1486704">
                <a:tc>
                  <a:txBody>
                    <a:bodyPr/>
                    <a:lstStyle/>
                    <a:p>
                      <a:r>
                        <a:rPr lang="en-IN" sz="1200" b="0" i="0" u="none" strike="noStrike" kern="1200" dirty="0">
                          <a:solidFill>
                            <a:schemeClr val="dk1"/>
                          </a:solidFill>
                          <a:effectLst/>
                          <a:latin typeface="+mn-lt"/>
                          <a:ea typeface="+mn-ea"/>
                          <a:cs typeface="+mn-cs"/>
                          <a:hlinkClick r:id="rId2"/>
                        </a:rPr>
                        <a:t>Masami </a:t>
                      </a:r>
                      <a:r>
                        <a:rPr lang="en-IN" sz="1200" b="0" i="0" u="none" strike="noStrike" kern="1200" dirty="0" err="1">
                          <a:solidFill>
                            <a:schemeClr val="dk1"/>
                          </a:solidFill>
                          <a:effectLst/>
                          <a:latin typeface="+mn-lt"/>
                          <a:ea typeface="+mn-ea"/>
                          <a:cs typeface="+mn-cs"/>
                          <a:hlinkClick r:id="rId2"/>
                        </a:rPr>
                        <a:t>Kashimura</a:t>
                      </a:r>
                      <a:r>
                        <a:rPr lang="en-IN" sz="1200" b="0" i="0" u="none" strike="noStrike" kern="1200" dirty="0">
                          <a:solidFill>
                            <a:schemeClr val="dk1"/>
                          </a:solidFill>
                          <a:effectLst/>
                          <a:latin typeface="+mn-lt"/>
                          <a:ea typeface="+mn-ea"/>
                          <a:cs typeface="+mn-cs"/>
                        </a:rPr>
                        <a:t> et al 2019</a:t>
                      </a:r>
                      <a:endParaRPr lang="en-IN" sz="1200" dirty="0"/>
                    </a:p>
                  </a:txBody>
                  <a:tcPr/>
                </a:tc>
                <a:tc>
                  <a:txBody>
                    <a:bodyPr/>
                    <a:lstStyle/>
                    <a:p>
                      <a:r>
                        <a:rPr lang="en-IN" sz="1200" dirty="0"/>
                        <a:t>Global/Worldwide</a:t>
                      </a:r>
                    </a:p>
                  </a:txBody>
                  <a:tcPr/>
                </a:tc>
                <a:tc>
                  <a:txBody>
                    <a:bodyPr/>
                    <a:lstStyle/>
                    <a:p>
                      <a:r>
                        <a:rPr lang="en-US" sz="1000" b="0" i="0" kern="1200" dirty="0">
                          <a:solidFill>
                            <a:schemeClr val="dk1"/>
                          </a:solidFill>
                          <a:effectLst/>
                          <a:latin typeface="+mn-lt"/>
                          <a:ea typeface="+mn-ea"/>
                          <a:cs typeface="+mn-cs"/>
                        </a:rPr>
                        <a:t>The program comprised eight 30-minute weekly sessions; interventions included behavioral activation, relaxation, and cognitive reconstruction, in which the patient's caregiver also participated</a:t>
                      </a:r>
                      <a:r>
                        <a:rPr lang="en-US" sz="1800" b="0" i="0" kern="1200" dirty="0">
                          <a:solidFill>
                            <a:schemeClr val="dk1"/>
                          </a:solidFill>
                          <a:effectLst/>
                          <a:latin typeface="+mn-lt"/>
                          <a:ea typeface="+mn-ea"/>
                          <a:cs typeface="+mn-cs"/>
                        </a:rPr>
                        <a:t>.</a:t>
                      </a:r>
                      <a:endParaRPr lang="en-IN" sz="1200" dirty="0"/>
                    </a:p>
                  </a:txBody>
                  <a:tcPr/>
                </a:tc>
                <a:tc>
                  <a:txBody>
                    <a:bodyPr/>
                    <a:lstStyle/>
                    <a:p>
                      <a:r>
                        <a:rPr lang="en-US" sz="1200" b="0" i="0" kern="1200" dirty="0">
                          <a:solidFill>
                            <a:schemeClr val="dk1"/>
                          </a:solidFill>
                          <a:effectLst/>
                          <a:latin typeface="+mn-lt"/>
                          <a:ea typeface="+mn-ea"/>
                          <a:cs typeface="+mn-cs"/>
                        </a:rPr>
                        <a:t>This study investigated the feasibility of a cognitive behavioral therapy </a:t>
                      </a:r>
                      <a:r>
                        <a:rPr lang="en-US" sz="1200" b="0" i="0" kern="1200" dirty="0">
                          <a:solidFill>
                            <a:schemeClr val="dk1"/>
                          </a:solidFill>
                          <a:effectLst/>
                          <a:highlight>
                            <a:srgbClr val="FFFF00"/>
                          </a:highlight>
                          <a:latin typeface="+mn-lt"/>
                          <a:ea typeface="+mn-ea"/>
                          <a:cs typeface="+mn-cs"/>
                        </a:rPr>
                        <a:t>(CBT) program for improving mood and quality of life in an older woman with mild cognitive impairment (MCI), depression, and anxiety. </a:t>
                      </a:r>
                      <a:endParaRPr lang="en-IN" sz="1200" dirty="0">
                        <a:highlight>
                          <a:srgbClr val="FFFF00"/>
                        </a:highlight>
                      </a:endParaRPr>
                    </a:p>
                  </a:txBody>
                  <a:tcPr/>
                </a:tc>
                <a:tc>
                  <a:txBody>
                    <a:bodyPr/>
                    <a:lstStyle/>
                    <a:p>
                      <a:r>
                        <a:rPr lang="en-US" sz="1000" b="0" i="0" u="sng" kern="1200" dirty="0">
                          <a:solidFill>
                            <a:schemeClr val="dk1"/>
                          </a:solidFill>
                          <a:effectLst/>
                          <a:latin typeface="+mn-lt"/>
                          <a:ea typeface="+mn-ea"/>
                          <a:cs typeface="+mn-cs"/>
                        </a:rPr>
                        <a:t>CBT programs should be tailored to the needs of patients with MCI and dementia, and regular follow-up sessions should be used to evaluate program feasibility and improvement in patient mental health.</a:t>
                      </a:r>
                      <a:endParaRPr lang="en-IN" sz="1000" u="sng" dirty="0"/>
                    </a:p>
                  </a:txBody>
                  <a:tcPr/>
                </a:tc>
                <a:tc>
                  <a:txBody>
                    <a:bodyPr/>
                    <a:lstStyle/>
                    <a:p>
                      <a:r>
                        <a:rPr lang="en-US" sz="1000" b="0" i="0" kern="1200" dirty="0">
                          <a:solidFill>
                            <a:schemeClr val="dk1"/>
                          </a:solidFill>
                          <a:effectLst/>
                          <a:latin typeface="+mn-lt"/>
                          <a:ea typeface="+mn-ea"/>
                          <a:cs typeface="+mn-cs"/>
                        </a:rPr>
                        <a:t>tailoring CBT programs to the needs of patients with MCI and dementia and using regular follow-up sessions for evaluation and improvement provide a positive justification for enhancing the effectiveness and feasibility of interventions</a:t>
                      </a:r>
                      <a:r>
                        <a:rPr lang="en-US" sz="1800" b="0" i="0" kern="1200" dirty="0">
                          <a:solidFill>
                            <a:schemeClr val="dk1"/>
                          </a:solidFill>
                          <a:effectLst/>
                          <a:latin typeface="+mn-lt"/>
                          <a:ea typeface="+mn-ea"/>
                          <a:cs typeface="+mn-cs"/>
                        </a:rPr>
                        <a:t>. </a:t>
                      </a:r>
                      <a:endParaRPr lang="en-IN" sz="1200" u="sng" dirty="0"/>
                    </a:p>
                  </a:txBody>
                  <a:tcPr/>
                </a:tc>
                <a:extLst>
                  <a:ext uri="{0D108BD9-81ED-4DB2-BD59-A6C34878D82A}">
                    <a16:rowId xmlns:a16="http://schemas.microsoft.com/office/drawing/2014/main" val="3034892522"/>
                  </a:ext>
                </a:extLst>
              </a:tr>
              <a:tr h="1690761">
                <a:tc>
                  <a:txBody>
                    <a:bodyPr/>
                    <a:lstStyle/>
                    <a:p>
                      <a:r>
                        <a:rPr lang="en-IN" sz="1200" b="0" i="0" u="none" strike="noStrike" kern="1200" dirty="0">
                          <a:solidFill>
                            <a:schemeClr val="dk1"/>
                          </a:solidFill>
                          <a:effectLst/>
                          <a:latin typeface="+mn-lt"/>
                          <a:ea typeface="+mn-ea"/>
                          <a:cs typeface="+mn-cs"/>
                          <a:hlinkClick r:id="rId3"/>
                        </a:rPr>
                        <a:t>Kerry Evans</a:t>
                      </a:r>
                      <a:r>
                        <a:rPr lang="en-IN" sz="1200" b="0" i="0" u="none" strike="noStrike" kern="1200" dirty="0">
                          <a:solidFill>
                            <a:schemeClr val="dk1"/>
                          </a:solidFill>
                          <a:effectLst/>
                          <a:latin typeface="+mn-lt"/>
                          <a:ea typeface="+mn-ea"/>
                          <a:cs typeface="+mn-cs"/>
                        </a:rPr>
                        <a:t> et al 2022</a:t>
                      </a:r>
                      <a:endParaRPr lang="en-I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Calibri"/>
                          <a:ea typeface="+mn-ea"/>
                          <a:cs typeface="+mn-cs"/>
                        </a:rPr>
                        <a:t>Global/Worldwide</a:t>
                      </a:r>
                    </a:p>
                  </a:txBody>
                  <a:tcPr/>
                </a:tc>
                <a:tc>
                  <a:txBody>
                    <a:bodyPr/>
                    <a:lstStyle/>
                    <a:p>
                      <a:r>
                        <a:rPr lang="en-US" sz="1000" b="0" i="0" kern="1200" dirty="0">
                          <a:solidFill>
                            <a:schemeClr val="dk1"/>
                          </a:solidFill>
                          <a:effectLst/>
                          <a:latin typeface="+mn-lt"/>
                          <a:ea typeface="+mn-ea"/>
                          <a:cs typeface="+mn-cs"/>
                        </a:rPr>
                        <a:t>This mixed methods systematic review followed a convergent segregated approach to synthesize qualitative and quantitative data. </a:t>
                      </a:r>
                      <a:endParaRPr lang="en-IN" sz="1000" dirty="0"/>
                    </a:p>
                  </a:txBody>
                  <a:tcPr/>
                </a:tc>
                <a:tc>
                  <a:txBody>
                    <a:bodyPr/>
                    <a:lstStyle/>
                    <a:p>
                      <a:r>
                        <a:rPr lang="en-US" sz="1200" b="0" i="0" kern="1200" dirty="0">
                          <a:solidFill>
                            <a:schemeClr val="dk1"/>
                          </a:solidFill>
                          <a:effectLst/>
                          <a:latin typeface="+mn-lt"/>
                          <a:ea typeface="+mn-ea"/>
                          <a:cs typeface="+mn-cs"/>
                        </a:rPr>
                        <a:t>This study identifies and evaluates remotely delivered, digital, or web-based interventions to support women </a:t>
                      </a:r>
                      <a:r>
                        <a:rPr lang="en-US" sz="1200" b="0" i="0" kern="1200" dirty="0">
                          <a:solidFill>
                            <a:schemeClr val="dk1"/>
                          </a:solidFill>
                          <a:effectLst/>
                          <a:highlight>
                            <a:srgbClr val="FFFF00"/>
                          </a:highlight>
                          <a:latin typeface="+mn-lt"/>
                          <a:ea typeface="+mn-ea"/>
                          <a:cs typeface="+mn-cs"/>
                        </a:rPr>
                        <a:t>with symptoms of anxiety during pregnancy</a:t>
                      </a:r>
                      <a:r>
                        <a:rPr lang="en-US" sz="1200" b="0" i="0" kern="1200" dirty="0">
                          <a:solidFill>
                            <a:schemeClr val="dk1"/>
                          </a:solidFill>
                          <a:effectLst/>
                          <a:latin typeface="+mn-lt"/>
                          <a:ea typeface="+mn-ea"/>
                          <a:cs typeface="+mn-cs"/>
                        </a:rPr>
                        <a:t>.</a:t>
                      </a:r>
                      <a:endParaRPr lang="en-IN" sz="1200" dirty="0"/>
                    </a:p>
                  </a:txBody>
                  <a:tcPr/>
                </a:tc>
                <a:tc>
                  <a:txBody>
                    <a:bodyPr/>
                    <a:lstStyle/>
                    <a:p>
                      <a:r>
                        <a:rPr lang="en-US" sz="1000" b="0" i="0" u="sng" kern="1200" dirty="0">
                          <a:solidFill>
                            <a:schemeClr val="dk1"/>
                          </a:solidFill>
                          <a:effectLst/>
                          <a:latin typeface="+mn-lt"/>
                          <a:ea typeface="+mn-ea"/>
                          <a:cs typeface="+mn-cs"/>
                        </a:rPr>
                        <a:t>There is limited evidence to suggest that women who are pregnant may benefit from remotely delivered interventions</a:t>
                      </a:r>
                      <a:endParaRPr lang="en-IN" sz="1000" u="sng" dirty="0"/>
                    </a:p>
                  </a:txBody>
                  <a:tcPr/>
                </a:tc>
                <a:tc>
                  <a:txBody>
                    <a:bodyPr/>
                    <a:lstStyle/>
                    <a:p>
                      <a:r>
                        <a:rPr lang="en-US" sz="1000" b="0" i="0" kern="1200" dirty="0">
                          <a:solidFill>
                            <a:schemeClr val="dk1"/>
                          </a:solidFill>
                          <a:effectLst/>
                          <a:latin typeface="+mn-lt"/>
                          <a:ea typeface="+mn-ea"/>
                          <a:cs typeface="+mn-cs"/>
                        </a:rPr>
                        <a:t>while there is limited evidence, the potential benefits of remotely delivered interventions for pregnant women should be acknowledged. The positive reason for this statement is that the limited evidence indicates the potential for increased accessibility, convenience, and improved outcomes for pregnant women. </a:t>
                      </a:r>
                      <a:endParaRPr lang="en-IN" sz="1000" u="sng" dirty="0"/>
                    </a:p>
                  </a:txBody>
                  <a:tcPr/>
                </a:tc>
                <a:extLst>
                  <a:ext uri="{0D108BD9-81ED-4DB2-BD59-A6C34878D82A}">
                    <a16:rowId xmlns:a16="http://schemas.microsoft.com/office/drawing/2014/main" val="4098283993"/>
                  </a:ext>
                </a:extLst>
              </a:tr>
              <a:tr h="2898910">
                <a:tc>
                  <a:txBody>
                    <a:bodyPr/>
                    <a:lstStyle/>
                    <a:p>
                      <a:r>
                        <a:rPr lang="en-IN" sz="1200" b="0" i="0" u="none" strike="noStrike" kern="1200" dirty="0">
                          <a:solidFill>
                            <a:schemeClr val="dk1"/>
                          </a:solidFill>
                          <a:effectLst/>
                          <a:latin typeface="+mn-lt"/>
                          <a:ea typeface="+mn-ea"/>
                          <a:cs typeface="+mn-cs"/>
                          <a:hlinkClick r:id="rId4"/>
                        </a:rPr>
                        <a:t>Irene Lopez-Gomez</a:t>
                      </a:r>
                      <a:r>
                        <a:rPr lang="en-IN" sz="1200" b="0" i="0" u="none" strike="noStrike" kern="1200" dirty="0">
                          <a:solidFill>
                            <a:schemeClr val="dk1"/>
                          </a:solidFill>
                          <a:effectLst/>
                          <a:latin typeface="+mn-lt"/>
                          <a:ea typeface="+mn-ea"/>
                          <a:cs typeface="+mn-cs"/>
                        </a:rPr>
                        <a:t> et al 2019</a:t>
                      </a:r>
                      <a:endParaRPr lang="en-I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Calibri"/>
                          <a:ea typeface="+mn-ea"/>
                          <a:cs typeface="+mn-cs"/>
                        </a:rPr>
                        <a:t>Global/Worldwide</a:t>
                      </a:r>
                    </a:p>
                  </a:txBody>
                  <a:tcPr/>
                </a:tc>
                <a:tc>
                  <a:txBody>
                    <a:bodyPr/>
                    <a:lstStyle/>
                    <a:p>
                      <a:r>
                        <a:rPr lang="en-US" sz="1000" b="0" i="0" kern="1200" dirty="0">
                          <a:solidFill>
                            <a:schemeClr val="dk1"/>
                          </a:solidFill>
                          <a:effectLst/>
                          <a:latin typeface="+mn-lt"/>
                          <a:ea typeface="+mn-ea"/>
                          <a:cs typeface="+mn-cs"/>
                        </a:rPr>
                        <a:t>One hundred twenty-eight women with a DSM-IV diagnosis of major depression or dysthymia were allocated to a 10-session IPPI-D or CBT group intervention condition</a:t>
                      </a:r>
                      <a:r>
                        <a:rPr lang="en-US" sz="1800" b="0" i="0" kern="1200" dirty="0">
                          <a:solidFill>
                            <a:schemeClr val="dk1"/>
                          </a:solidFill>
                          <a:effectLst/>
                          <a:latin typeface="+mn-lt"/>
                          <a:ea typeface="+mn-ea"/>
                          <a:cs typeface="+mn-cs"/>
                        </a:rPr>
                        <a:t>. </a:t>
                      </a:r>
                      <a:endParaRPr lang="en-IN" sz="1200" dirty="0"/>
                    </a:p>
                  </a:txBody>
                  <a:tcPr/>
                </a:tc>
                <a:tc>
                  <a:txBody>
                    <a:bodyPr/>
                    <a:lstStyle/>
                    <a:p>
                      <a:r>
                        <a:rPr lang="en-US" sz="1200" b="0" i="0" kern="1200" dirty="0">
                          <a:solidFill>
                            <a:schemeClr val="dk1"/>
                          </a:solidFill>
                          <a:effectLst/>
                          <a:latin typeface="+mn-lt"/>
                          <a:ea typeface="+mn-ea"/>
                          <a:cs typeface="+mn-cs"/>
                        </a:rPr>
                        <a:t>The present study aimed to </a:t>
                      </a:r>
                      <a:r>
                        <a:rPr lang="en-US" sz="1200" b="0" i="0" kern="1200" dirty="0" err="1">
                          <a:solidFill>
                            <a:schemeClr val="dk1"/>
                          </a:solidFill>
                          <a:effectLst/>
                          <a:latin typeface="+mn-lt"/>
                          <a:ea typeface="+mn-ea"/>
                          <a:cs typeface="+mn-cs"/>
                        </a:rPr>
                        <a:t>analyse</a:t>
                      </a:r>
                      <a:r>
                        <a:rPr lang="en-US" sz="1200" b="0" i="0" kern="1200" dirty="0">
                          <a:solidFill>
                            <a:schemeClr val="dk1"/>
                          </a:solidFill>
                          <a:effectLst/>
                          <a:latin typeface="+mn-lt"/>
                          <a:ea typeface="+mn-ea"/>
                          <a:cs typeface="+mn-cs"/>
                        </a:rPr>
                        <a:t> 2 key components of acceptability (i.e., client satisfaction and adherence to treatment) of a new PPI </a:t>
                      </a:r>
                      <a:r>
                        <a:rPr lang="en-US" sz="1200" b="0" i="0" kern="1200" dirty="0" err="1">
                          <a:solidFill>
                            <a:schemeClr val="dk1"/>
                          </a:solidFill>
                          <a:effectLst/>
                          <a:latin typeface="+mn-lt"/>
                          <a:ea typeface="+mn-ea"/>
                          <a:cs typeface="+mn-cs"/>
                        </a:rPr>
                        <a:t>programme</a:t>
                      </a:r>
                      <a:r>
                        <a:rPr lang="en-US" sz="1200" b="0" i="0" kern="1200" dirty="0">
                          <a:solidFill>
                            <a:schemeClr val="dk1"/>
                          </a:solidFill>
                          <a:effectLst/>
                          <a:latin typeface="+mn-lt"/>
                          <a:ea typeface="+mn-ea"/>
                          <a:cs typeface="+mn-cs"/>
                        </a:rPr>
                        <a:t>, </a:t>
                      </a:r>
                      <a:r>
                        <a:rPr lang="en-US" sz="1200" b="0" i="0" kern="1200" dirty="0">
                          <a:solidFill>
                            <a:schemeClr val="dk1"/>
                          </a:solidFill>
                          <a:effectLst/>
                          <a:highlight>
                            <a:srgbClr val="FFFF00"/>
                          </a:highlight>
                          <a:latin typeface="+mn-lt"/>
                          <a:ea typeface="+mn-ea"/>
                          <a:cs typeface="+mn-cs"/>
                        </a:rPr>
                        <a:t>the Integrative Positive Psychological Intervention for Depression (IPPI-D), in comparison to a standard cognitive </a:t>
                      </a:r>
                      <a:r>
                        <a:rPr lang="en-US" sz="1200" b="0" i="0" kern="1200" dirty="0" err="1">
                          <a:solidFill>
                            <a:schemeClr val="dk1"/>
                          </a:solidFill>
                          <a:effectLst/>
                          <a:highlight>
                            <a:srgbClr val="FFFF00"/>
                          </a:highlight>
                          <a:latin typeface="+mn-lt"/>
                          <a:ea typeface="+mn-ea"/>
                          <a:cs typeface="+mn-cs"/>
                        </a:rPr>
                        <a:t>behavioural</a:t>
                      </a:r>
                      <a:r>
                        <a:rPr lang="en-US" sz="1200" b="0" i="0" kern="1200" dirty="0">
                          <a:solidFill>
                            <a:schemeClr val="dk1"/>
                          </a:solidFill>
                          <a:effectLst/>
                          <a:highlight>
                            <a:srgbClr val="FFFF00"/>
                          </a:highlight>
                          <a:latin typeface="+mn-lt"/>
                          <a:ea typeface="+mn-ea"/>
                          <a:cs typeface="+mn-cs"/>
                        </a:rPr>
                        <a:t> therapy (CBT) </a:t>
                      </a:r>
                      <a:r>
                        <a:rPr lang="en-US" sz="1200" b="0" i="0" kern="1200" dirty="0" err="1">
                          <a:solidFill>
                            <a:schemeClr val="dk1"/>
                          </a:solidFill>
                          <a:effectLst/>
                          <a:highlight>
                            <a:srgbClr val="FFFF00"/>
                          </a:highlight>
                          <a:latin typeface="+mn-lt"/>
                          <a:ea typeface="+mn-ea"/>
                          <a:cs typeface="+mn-cs"/>
                        </a:rPr>
                        <a:t>programme</a:t>
                      </a:r>
                      <a:r>
                        <a:rPr lang="en-US" sz="1200" b="0" i="0" kern="1200" dirty="0">
                          <a:solidFill>
                            <a:schemeClr val="dk1"/>
                          </a:solidFill>
                          <a:effectLst/>
                          <a:highlight>
                            <a:srgbClr val="FFFF00"/>
                          </a:highlight>
                          <a:latin typeface="+mn-lt"/>
                          <a:ea typeface="+mn-ea"/>
                          <a:cs typeface="+mn-cs"/>
                        </a:rPr>
                        <a:t> in the treatment of clinical depression</a:t>
                      </a:r>
                      <a:r>
                        <a:rPr lang="en-US" sz="1200" b="0" i="0" kern="1200" dirty="0">
                          <a:solidFill>
                            <a:schemeClr val="dk1"/>
                          </a:solidFill>
                          <a:effectLst/>
                          <a:latin typeface="+mn-lt"/>
                          <a:ea typeface="+mn-ea"/>
                          <a:cs typeface="+mn-cs"/>
                        </a:rPr>
                        <a:t>.</a:t>
                      </a:r>
                      <a:endParaRPr lang="en-IN" sz="1200" dirty="0"/>
                    </a:p>
                  </a:txBody>
                  <a:tcPr/>
                </a:tc>
                <a:tc>
                  <a:txBody>
                    <a:bodyPr/>
                    <a:lstStyle/>
                    <a:p>
                      <a:r>
                        <a:rPr lang="en-US" sz="1000" b="0" i="0" kern="1200" dirty="0">
                          <a:solidFill>
                            <a:schemeClr val="dk1"/>
                          </a:solidFill>
                          <a:effectLst/>
                          <a:latin typeface="+mn-lt"/>
                          <a:ea typeface="+mn-ea"/>
                          <a:cs typeface="+mn-cs"/>
                        </a:rPr>
                        <a:t> For participants, positive psychology </a:t>
                      </a:r>
                      <a:r>
                        <a:rPr lang="en-US" sz="1000" b="0" i="0" u="sng" kern="1200" dirty="0">
                          <a:solidFill>
                            <a:schemeClr val="dk1"/>
                          </a:solidFill>
                          <a:effectLst/>
                          <a:latin typeface="+mn-lt"/>
                          <a:ea typeface="+mn-ea"/>
                          <a:cs typeface="+mn-cs"/>
                        </a:rPr>
                        <a:t>interventions (PPI) may be more satisfactory than CBT as PPI are framed within a positive mental health model and, consequently, may reduce the risk of stigmatization Because acceptability of treatments and preferences may affect the efficacy of treatments, this study provides an excellent opportunity to offer professionals more therapeutic options to tailor treatments to clients' needs and expectations.</a:t>
                      </a:r>
                      <a:endParaRPr lang="en-IN" sz="1000" u="sng" dirty="0"/>
                    </a:p>
                  </a:txBody>
                  <a:tcPr/>
                </a:tc>
                <a:tc>
                  <a:txBody>
                    <a:bodyPr/>
                    <a:lstStyle/>
                    <a:p>
                      <a:r>
                        <a:rPr lang="en-US" sz="1000" b="0" i="0" kern="1200" dirty="0">
                          <a:solidFill>
                            <a:schemeClr val="dk1"/>
                          </a:solidFill>
                          <a:effectLst/>
                          <a:latin typeface="+mn-lt"/>
                          <a:ea typeface="+mn-ea"/>
                          <a:cs typeface="+mn-cs"/>
                        </a:rPr>
                        <a:t>Positive psychology interventions (PPI) may be more satisfactory than Cognitive Behavioral Therapy (CBT) for participants because PPI are framed within a positive mental health model</a:t>
                      </a:r>
                      <a:r>
                        <a:rPr lang="en-US" sz="1800" b="0" i="0" kern="1200" dirty="0">
                          <a:solidFill>
                            <a:schemeClr val="dk1"/>
                          </a:solidFill>
                          <a:effectLst/>
                          <a:latin typeface="+mn-lt"/>
                          <a:ea typeface="+mn-ea"/>
                          <a:cs typeface="+mn-cs"/>
                        </a:rPr>
                        <a:t>. </a:t>
                      </a:r>
                      <a:endParaRPr lang="en-IN" sz="1200" u="sng" dirty="0"/>
                    </a:p>
                  </a:txBody>
                  <a:tcPr/>
                </a:tc>
                <a:extLst>
                  <a:ext uri="{0D108BD9-81ED-4DB2-BD59-A6C34878D82A}">
                    <a16:rowId xmlns:a16="http://schemas.microsoft.com/office/drawing/2014/main" val="3769859507"/>
                  </a:ext>
                </a:extLst>
              </a:tr>
            </a:tbl>
          </a:graphicData>
        </a:graphic>
      </p:graphicFrame>
    </p:spTree>
    <p:extLst>
      <p:ext uri="{BB962C8B-B14F-4D97-AF65-F5344CB8AC3E}">
        <p14:creationId xmlns:p14="http://schemas.microsoft.com/office/powerpoint/2010/main" val="111389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F03E1F-6517-511B-9FBF-9A6B0257EA7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You are not allowed to add slides to this presentation</a:t>
            </a:r>
            <a:endParaRPr lang="en-IN"/>
          </a:p>
        </p:txBody>
      </p:sp>
      <p:sp>
        <p:nvSpPr>
          <p:cNvPr id="3" name="Slide Number Placeholder 2">
            <a:extLst>
              <a:ext uri="{FF2B5EF4-FFF2-40B4-BE49-F238E27FC236}">
                <a16:creationId xmlns:a16="http://schemas.microsoft.com/office/drawing/2014/main" id="{3AE1855E-2E0C-A00D-E13A-4A8EA7796141}"/>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smtClean="0"/>
              <a:pPr>
                <a:spcAft>
                  <a:spcPts val="600"/>
                </a:spcAft>
              </a:pPr>
              <a:t>24</a:t>
            </a:fld>
            <a:endParaRPr lang="en-IN"/>
          </a:p>
        </p:txBody>
      </p:sp>
      <p:graphicFrame>
        <p:nvGraphicFramePr>
          <p:cNvPr id="4" name="Table 3">
            <a:extLst>
              <a:ext uri="{FF2B5EF4-FFF2-40B4-BE49-F238E27FC236}">
                <a16:creationId xmlns:a16="http://schemas.microsoft.com/office/drawing/2014/main" id="{5F122315-13A9-463D-8BD4-BA2383DAF05C}"/>
              </a:ext>
            </a:extLst>
          </p:cNvPr>
          <p:cNvGraphicFramePr>
            <a:graphicFrameLocks noGrp="1"/>
          </p:cNvGraphicFramePr>
          <p:nvPr>
            <p:extLst>
              <p:ext uri="{D42A27DB-BD31-4B8C-83A1-F6EECF244321}">
                <p14:modId xmlns:p14="http://schemas.microsoft.com/office/powerpoint/2010/main" val="3661135782"/>
              </p:ext>
            </p:extLst>
          </p:nvPr>
        </p:nvGraphicFramePr>
        <p:xfrm>
          <a:off x="622125" y="119871"/>
          <a:ext cx="10947749" cy="6618257"/>
        </p:xfrm>
        <a:graphic>
          <a:graphicData uri="http://schemas.openxmlformats.org/drawingml/2006/table">
            <a:tbl>
              <a:tblPr firstRow="1" bandRow="1">
                <a:tableStyleId>{5C22544A-7EE6-4342-B048-85BDC9FD1C3A}</a:tableStyleId>
              </a:tblPr>
              <a:tblGrid>
                <a:gridCol w="2471996">
                  <a:extLst>
                    <a:ext uri="{9D8B030D-6E8A-4147-A177-3AD203B41FA5}">
                      <a16:colId xmlns:a16="http://schemas.microsoft.com/office/drawing/2014/main" val="411774980"/>
                    </a:ext>
                  </a:extLst>
                </a:gridCol>
                <a:gridCol w="2148472">
                  <a:extLst>
                    <a:ext uri="{9D8B030D-6E8A-4147-A177-3AD203B41FA5}">
                      <a16:colId xmlns:a16="http://schemas.microsoft.com/office/drawing/2014/main" val="3258945239"/>
                    </a:ext>
                  </a:extLst>
                </a:gridCol>
                <a:gridCol w="2084589">
                  <a:extLst>
                    <a:ext uri="{9D8B030D-6E8A-4147-A177-3AD203B41FA5}">
                      <a16:colId xmlns:a16="http://schemas.microsoft.com/office/drawing/2014/main" val="2247925545"/>
                    </a:ext>
                  </a:extLst>
                </a:gridCol>
                <a:gridCol w="2121346">
                  <a:extLst>
                    <a:ext uri="{9D8B030D-6E8A-4147-A177-3AD203B41FA5}">
                      <a16:colId xmlns:a16="http://schemas.microsoft.com/office/drawing/2014/main" val="3948317578"/>
                    </a:ext>
                  </a:extLst>
                </a:gridCol>
                <a:gridCol w="2121346">
                  <a:extLst>
                    <a:ext uri="{9D8B030D-6E8A-4147-A177-3AD203B41FA5}">
                      <a16:colId xmlns:a16="http://schemas.microsoft.com/office/drawing/2014/main" val="2291475734"/>
                    </a:ext>
                  </a:extLst>
                </a:gridCol>
              </a:tblGrid>
              <a:tr h="383805">
                <a:tc>
                  <a:txBody>
                    <a:bodyPr/>
                    <a:lstStyle/>
                    <a:p>
                      <a:r>
                        <a:rPr lang="en-IN" sz="1600"/>
                        <a:t>Reference</a:t>
                      </a:r>
                    </a:p>
                  </a:txBody>
                  <a:tcPr marL="79663" marR="79663" marT="39831" marB="39831"/>
                </a:tc>
                <a:tc>
                  <a:txBody>
                    <a:bodyPr/>
                    <a:lstStyle/>
                    <a:p>
                      <a:r>
                        <a:rPr lang="en-IN" sz="1600"/>
                        <a:t>Methodology</a:t>
                      </a:r>
                    </a:p>
                  </a:txBody>
                  <a:tcPr marL="79663" marR="79663" marT="39831" marB="398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t>Study objective and Disease addressed</a:t>
                      </a:r>
                    </a:p>
                    <a:p>
                      <a:endParaRPr lang="en-IN" sz="1600" dirty="0"/>
                    </a:p>
                  </a:txBody>
                  <a:tcPr marL="79663" marR="79663" marT="39831" marB="39831"/>
                </a:tc>
                <a:tc>
                  <a:txBody>
                    <a:bodyPr/>
                    <a:lstStyle/>
                    <a:p>
                      <a:r>
                        <a:rPr lang="en-IN" sz="1600" dirty="0"/>
                        <a:t>Key findings</a:t>
                      </a:r>
                    </a:p>
                  </a:txBody>
                  <a:tcPr marL="79663" marR="79663" marT="39831" marB="398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solidFill>
                            <a:srgbClr val="FF0000"/>
                          </a:solidFill>
                        </a:rPr>
                        <a:t>Positive</a:t>
                      </a:r>
                      <a:r>
                        <a:rPr lang="en-IN" sz="1600" dirty="0"/>
                        <a:t>/</a:t>
                      </a:r>
                      <a:r>
                        <a:rPr lang="en-IN" sz="1600" dirty="0">
                          <a:solidFill>
                            <a:srgbClr val="00B050"/>
                          </a:solidFill>
                        </a:rPr>
                        <a:t>Negative</a:t>
                      </a:r>
                    </a:p>
                    <a:p>
                      <a:endParaRPr lang="en-IN" sz="1600" dirty="0"/>
                    </a:p>
                  </a:txBody>
                  <a:tcPr marL="79663" marR="79663" marT="39831" marB="39831"/>
                </a:tc>
                <a:extLst>
                  <a:ext uri="{0D108BD9-81ED-4DB2-BD59-A6C34878D82A}">
                    <a16:rowId xmlns:a16="http://schemas.microsoft.com/office/drawing/2014/main" val="3079352352"/>
                  </a:ext>
                </a:extLst>
              </a:tr>
              <a:tr h="1285165">
                <a:tc>
                  <a:txBody>
                    <a:bodyPr/>
                    <a:lstStyle/>
                    <a:p>
                      <a:pPr fontAlgn="b"/>
                      <a:r>
                        <a:rPr lang="en-IN" sz="900" b="0" i="0" u="none" strike="noStrike" kern="1200">
                          <a:solidFill>
                            <a:schemeClr val="dk1"/>
                          </a:solidFill>
                          <a:effectLst/>
                          <a:latin typeface="+mn-lt"/>
                          <a:ea typeface="+mn-ea"/>
                          <a:cs typeface="+mn-cs"/>
                          <a:hlinkClick r:id="rId2"/>
                        </a:rPr>
                        <a:t>Fatemeh Shahsavan</a:t>
                      </a:r>
                      <a:r>
                        <a:rPr lang="en-IN" sz="900" b="0" i="0" u="none" strike="noStrike" kern="1200">
                          <a:solidFill>
                            <a:schemeClr val="dk1"/>
                          </a:solidFill>
                          <a:effectLst/>
                          <a:latin typeface="+mn-lt"/>
                          <a:ea typeface="+mn-ea"/>
                          <a:cs typeface="+mn-cs"/>
                        </a:rPr>
                        <a:t> et al 2021</a:t>
                      </a:r>
                      <a:endParaRPr lang="en-IN" sz="900">
                        <a:solidFill>
                          <a:srgbClr val="0563C1"/>
                        </a:solidFill>
                        <a:effectLst/>
                        <a:latin typeface="Calibri" panose="020F0502020204030204" pitchFamily="34" charset="0"/>
                      </a:endParaRPr>
                    </a:p>
                  </a:txBody>
                  <a:tcPr marL="6639" marR="6639" marT="6639" marB="0" anchor="b"/>
                </a:tc>
                <a:tc>
                  <a:txBody>
                    <a:bodyPr/>
                    <a:lstStyle/>
                    <a:p>
                      <a:r>
                        <a:rPr lang="en-US" sz="900" b="0" i="0" kern="1200">
                          <a:solidFill>
                            <a:schemeClr val="dk1"/>
                          </a:solidFill>
                          <a:effectLst/>
                          <a:latin typeface="+mn-lt"/>
                          <a:ea typeface="+mn-ea"/>
                          <a:cs typeface="+mn-cs"/>
                        </a:rPr>
                        <a:t>In a quasi-experimental study, pregnant women in the intervention group used the I-GSH-CBT program during pregnancy. The Wijma Delivery Expectancy/Experience Questionnaire, and the Depression, Anxiety, and Stress Scale 42-item (DASS-42) questionnaires were used to collect the psychometric data.</a:t>
                      </a:r>
                      <a:endParaRPr lang="en-IN" sz="900"/>
                    </a:p>
                  </a:txBody>
                  <a:tcPr marL="79663" marR="79663" marT="39831" marB="39831"/>
                </a:tc>
                <a:tc>
                  <a:txBody>
                    <a:bodyPr/>
                    <a:lstStyle/>
                    <a:p>
                      <a:r>
                        <a:rPr lang="en-US" sz="900" b="0" i="0" kern="1200" dirty="0">
                          <a:solidFill>
                            <a:schemeClr val="dk1"/>
                          </a:solidFill>
                          <a:effectLst/>
                          <a:latin typeface="+mn-lt"/>
                          <a:ea typeface="+mn-ea"/>
                          <a:cs typeface="+mn-cs"/>
                        </a:rPr>
                        <a:t>The effectiveness of an Internet-based guided self-help </a:t>
                      </a:r>
                      <a:r>
                        <a:rPr lang="en-US" sz="900" b="0" i="0" kern="1200" dirty="0">
                          <a:solidFill>
                            <a:schemeClr val="dk1"/>
                          </a:solidFill>
                          <a:effectLst/>
                          <a:highlight>
                            <a:srgbClr val="FFFF00"/>
                          </a:highlight>
                          <a:latin typeface="+mn-lt"/>
                          <a:ea typeface="+mn-ea"/>
                          <a:cs typeface="+mn-cs"/>
                        </a:rPr>
                        <a:t>cognitive-behavioral therapy (I-GSH-CBT) was assessed in alleviating childbirth fear (CBF), depression, anxiety, and stress of pregnant women during the first delivery.</a:t>
                      </a:r>
                      <a:endParaRPr lang="en-IN" sz="900" dirty="0">
                        <a:highlight>
                          <a:srgbClr val="FFFF00"/>
                        </a:highlight>
                      </a:endParaRPr>
                    </a:p>
                  </a:txBody>
                  <a:tcPr marL="79663" marR="79663" marT="39831" marB="39831"/>
                </a:tc>
                <a:tc>
                  <a:txBody>
                    <a:bodyPr/>
                    <a:lstStyle/>
                    <a:p>
                      <a:pPr fontAlgn="b"/>
                      <a:r>
                        <a:rPr lang="en-US" sz="900" b="0" i="0" kern="1200" dirty="0">
                          <a:solidFill>
                            <a:schemeClr val="dk1"/>
                          </a:solidFill>
                          <a:effectLst/>
                          <a:latin typeface="+mn-lt"/>
                          <a:ea typeface="+mn-ea"/>
                          <a:cs typeface="+mn-cs"/>
                        </a:rPr>
                        <a:t> Implementing the I-GSH-CBT significantly reduced CBF, DASS-42 scores, and cesarean section preference.</a:t>
                      </a:r>
                    </a:p>
                    <a:p>
                      <a:pPr fontAlgn="b"/>
                      <a:r>
                        <a:rPr lang="en-US" sz="900" b="0" i="0" kern="1200" dirty="0">
                          <a:solidFill>
                            <a:schemeClr val="dk1"/>
                          </a:solidFill>
                          <a:effectLst/>
                          <a:latin typeface="+mn-lt"/>
                          <a:ea typeface="+mn-ea"/>
                          <a:cs typeface="+mn-cs"/>
                        </a:rPr>
                        <a:t>The I-GSH-CBT program </a:t>
                      </a:r>
                      <a:r>
                        <a:rPr lang="en-US" sz="900" b="0" i="0" kern="1200" dirty="0">
                          <a:solidFill>
                            <a:schemeClr val="dk1"/>
                          </a:solidFill>
                          <a:effectLst/>
                          <a:highlight>
                            <a:srgbClr val="00FF00"/>
                          </a:highlight>
                          <a:latin typeface="+mn-lt"/>
                          <a:ea typeface="+mn-ea"/>
                          <a:cs typeface="+mn-cs"/>
                        </a:rPr>
                        <a:t>effectively decreases the adverse mood symptoms in nulliparous pregnant women.</a:t>
                      </a:r>
                      <a:endParaRPr lang="en-IN" sz="900" dirty="0">
                        <a:solidFill>
                          <a:srgbClr val="0563C1"/>
                        </a:solidFill>
                        <a:effectLst/>
                        <a:highlight>
                          <a:srgbClr val="00FF00"/>
                        </a:highlight>
                        <a:latin typeface="Calibri" panose="020F0502020204030204" pitchFamily="34" charset="0"/>
                      </a:endParaRPr>
                    </a:p>
                  </a:txBody>
                  <a:tcPr marL="6639" marR="6639" marT="6639" marB="0" anchor="b"/>
                </a:tc>
                <a:tc>
                  <a:txBody>
                    <a:bodyPr/>
                    <a:lstStyle/>
                    <a:p>
                      <a:pPr fontAlgn="b"/>
                      <a:r>
                        <a:rPr lang="en-US" sz="1000" b="0" i="0" kern="1200" dirty="0">
                          <a:solidFill>
                            <a:schemeClr val="dk1"/>
                          </a:solidFill>
                          <a:effectLst/>
                          <a:latin typeface="+mn-lt"/>
                          <a:ea typeface="+mn-ea"/>
                          <a:cs typeface="+mn-cs"/>
                        </a:rPr>
                        <a:t>this indicates that the I-GSH-CBT intervention successfully addressed both physiological (CBF) and psychological (DASS-42 scores) aspects, as well as influencing the decision-making process regarding the mode of delivery (cesarean section preference) among nulliparous pregnant women.</a:t>
                      </a:r>
                      <a:endParaRPr lang="en-IN" sz="1000" dirty="0">
                        <a:solidFill>
                          <a:srgbClr val="0563C1"/>
                        </a:solidFill>
                        <a:effectLst/>
                        <a:latin typeface="Calibri" panose="020F0502020204030204" pitchFamily="34" charset="0"/>
                      </a:endParaRPr>
                    </a:p>
                  </a:txBody>
                  <a:tcPr marL="6639" marR="6639" marT="6639" marB="0" anchor="b"/>
                </a:tc>
                <a:extLst>
                  <a:ext uri="{0D108BD9-81ED-4DB2-BD59-A6C34878D82A}">
                    <a16:rowId xmlns:a16="http://schemas.microsoft.com/office/drawing/2014/main" val="2945663249"/>
                  </a:ext>
                </a:extLst>
              </a:tr>
              <a:tr h="1866688">
                <a:tc>
                  <a:txBody>
                    <a:bodyPr/>
                    <a:lstStyle/>
                    <a:p>
                      <a:r>
                        <a:rPr lang="en-IN" sz="900" b="0" i="0" u="none" strike="noStrike" kern="1200">
                          <a:solidFill>
                            <a:schemeClr val="dk1"/>
                          </a:solidFill>
                          <a:effectLst/>
                          <a:latin typeface="+mn-lt"/>
                          <a:ea typeface="+mn-ea"/>
                          <a:cs typeface="+mn-cs"/>
                          <a:hlinkClick r:id="rId3"/>
                        </a:rPr>
                        <a:t>faranak Jelvehzadeh</a:t>
                      </a:r>
                      <a:r>
                        <a:rPr lang="en-IN" sz="900" b="0" i="0" u="none" strike="noStrike" kern="1200">
                          <a:solidFill>
                            <a:schemeClr val="dk1"/>
                          </a:solidFill>
                          <a:effectLst/>
                          <a:latin typeface="+mn-lt"/>
                          <a:ea typeface="+mn-ea"/>
                          <a:cs typeface="+mn-cs"/>
                        </a:rPr>
                        <a:t> et al 2022</a:t>
                      </a:r>
                      <a:endParaRPr lang="en-IN" sz="900"/>
                    </a:p>
                  </a:txBody>
                  <a:tcPr marL="79663" marR="79663" marT="39831" marB="39831"/>
                </a:tc>
                <a:tc>
                  <a:txBody>
                    <a:bodyPr/>
                    <a:lstStyle/>
                    <a:p>
                      <a:r>
                        <a:rPr lang="en-US" sz="900" b="0" i="0" kern="1200">
                          <a:solidFill>
                            <a:schemeClr val="dk1"/>
                          </a:solidFill>
                          <a:effectLst/>
                          <a:latin typeface="+mn-lt"/>
                          <a:ea typeface="+mn-ea"/>
                          <a:cs typeface="+mn-cs"/>
                        </a:rPr>
                        <a:t>The study was a randomized controlled clinical trial. Samples were 48 women who had been diagnosed with breast cancer and had undergone mastectomy and chemotherapy. Study variables were measured before and after the intervention and 1 month after the end of the intervention as a follow-up. Controls received nothing and were just followed-up. Repeated measure ANOVAs were used to compare the effectiveness of the intervention on the study variables.</a:t>
                      </a:r>
                      <a:endParaRPr lang="en-IN" sz="900"/>
                    </a:p>
                  </a:txBody>
                  <a:tcPr marL="79663" marR="79663" marT="39831" marB="39831"/>
                </a:tc>
                <a:tc>
                  <a:txBody>
                    <a:bodyPr/>
                    <a:lstStyle/>
                    <a:p>
                      <a:r>
                        <a:rPr lang="en-US" sz="900" b="0" i="0" kern="1200" dirty="0">
                          <a:solidFill>
                            <a:schemeClr val="dk1"/>
                          </a:solidFill>
                          <a:effectLst/>
                          <a:latin typeface="+mn-lt"/>
                          <a:ea typeface="+mn-ea"/>
                          <a:cs typeface="+mn-cs"/>
                        </a:rPr>
                        <a:t>To examine the effect of </a:t>
                      </a:r>
                      <a:r>
                        <a:rPr lang="en-US" sz="900" b="0" i="0" kern="1200" dirty="0">
                          <a:solidFill>
                            <a:schemeClr val="dk1"/>
                          </a:solidFill>
                          <a:effectLst/>
                          <a:highlight>
                            <a:srgbClr val="FFFF00"/>
                          </a:highlight>
                          <a:latin typeface="+mn-lt"/>
                          <a:ea typeface="+mn-ea"/>
                          <a:cs typeface="+mn-cs"/>
                        </a:rPr>
                        <a:t>a group cognitive behavioral therapy (CBT) on the quality of life and emotional disturbance of women with breast cancer.</a:t>
                      </a:r>
                      <a:endParaRPr lang="en-IN" sz="900" dirty="0">
                        <a:highlight>
                          <a:srgbClr val="FFFF00"/>
                        </a:highlight>
                      </a:endParaRPr>
                    </a:p>
                  </a:txBody>
                  <a:tcPr marL="79663" marR="79663" marT="39831" marB="39831"/>
                </a:tc>
                <a:tc>
                  <a:txBody>
                    <a:bodyPr/>
                    <a:lstStyle/>
                    <a:p>
                      <a:r>
                        <a:rPr lang="en-US" sz="900" b="0" i="0" kern="1200" dirty="0">
                          <a:solidFill>
                            <a:schemeClr val="dk1"/>
                          </a:solidFill>
                          <a:effectLst/>
                          <a:latin typeface="+mn-lt"/>
                          <a:ea typeface="+mn-ea"/>
                          <a:cs typeface="+mn-cs"/>
                        </a:rPr>
                        <a:t> Findings of this </a:t>
                      </a:r>
                      <a:r>
                        <a:rPr lang="en-US" sz="900" b="0" i="0" kern="1200" dirty="0">
                          <a:solidFill>
                            <a:schemeClr val="dk1"/>
                          </a:solidFill>
                          <a:effectLst/>
                          <a:highlight>
                            <a:srgbClr val="00FF00"/>
                          </a:highlight>
                          <a:latin typeface="+mn-lt"/>
                          <a:ea typeface="+mn-ea"/>
                          <a:cs typeface="+mn-cs"/>
                        </a:rPr>
                        <a:t>study suggest that women with breast cancer can benefit from group CBT</a:t>
                      </a:r>
                      <a:r>
                        <a:rPr lang="en-US" sz="900" b="0" i="0" kern="1200" dirty="0">
                          <a:solidFill>
                            <a:schemeClr val="dk1"/>
                          </a:solidFill>
                          <a:effectLst/>
                          <a:latin typeface="+mn-lt"/>
                          <a:ea typeface="+mn-ea"/>
                          <a:cs typeface="+mn-cs"/>
                        </a:rPr>
                        <a:t>. Yet, some aspects of the mental health of these women may need more attention and individualized methods.</a:t>
                      </a:r>
                      <a:endParaRPr lang="en-IN" sz="900" dirty="0"/>
                    </a:p>
                  </a:txBody>
                  <a:tcPr marL="79663" marR="79663" marT="39831" marB="39831"/>
                </a:tc>
                <a:tc>
                  <a:txBody>
                    <a:bodyPr/>
                    <a:lstStyle/>
                    <a:p>
                      <a:r>
                        <a:rPr lang="en-US" sz="1000" b="0" i="0" kern="1200" dirty="0">
                          <a:solidFill>
                            <a:schemeClr val="dk1"/>
                          </a:solidFill>
                          <a:effectLst/>
                          <a:latin typeface="+mn-lt"/>
                          <a:ea typeface="+mn-ea"/>
                          <a:cs typeface="+mn-cs"/>
                        </a:rPr>
                        <a:t>The findings of this study suggest that group Cognitive Behavioral Therapy (CBT) can benefit women with breast cancer, highlighting its potential as an effective intervention, while acknowledging the importance of addressing individualized mental health needs for a comprehensive approach to care.</a:t>
                      </a:r>
                    </a:p>
                    <a:p>
                      <a:br>
                        <a:rPr lang="en-US" sz="1000" dirty="0"/>
                      </a:br>
                      <a:endParaRPr lang="en-IN" sz="1000" dirty="0"/>
                    </a:p>
                  </a:txBody>
                  <a:tcPr marL="79663" marR="79663" marT="39831" marB="39831"/>
                </a:tc>
                <a:extLst>
                  <a:ext uri="{0D108BD9-81ED-4DB2-BD59-A6C34878D82A}">
                    <a16:rowId xmlns:a16="http://schemas.microsoft.com/office/drawing/2014/main" val="202208409"/>
                  </a:ext>
                </a:extLst>
              </a:tr>
              <a:tr h="2564515">
                <a:tc>
                  <a:txBody>
                    <a:bodyPr/>
                    <a:lstStyle/>
                    <a:p>
                      <a:r>
                        <a:rPr lang="en-IN" sz="900" b="0" i="0" u="none" strike="noStrike" kern="1200" dirty="0">
                          <a:solidFill>
                            <a:schemeClr val="dk1"/>
                          </a:solidFill>
                          <a:effectLst/>
                          <a:latin typeface="+mn-lt"/>
                          <a:ea typeface="+mn-ea"/>
                          <a:cs typeface="+mn-cs"/>
                          <a:hlinkClick r:id="rId4"/>
                        </a:rPr>
                        <a:t>Pedro Fonseca </a:t>
                      </a:r>
                      <a:r>
                        <a:rPr lang="en-IN" sz="900" b="0" i="0" u="none" strike="noStrike" kern="1200" dirty="0" err="1">
                          <a:solidFill>
                            <a:schemeClr val="dk1"/>
                          </a:solidFill>
                          <a:effectLst/>
                          <a:latin typeface="+mn-lt"/>
                          <a:ea typeface="+mn-ea"/>
                          <a:cs typeface="+mn-cs"/>
                          <a:hlinkClick r:id="rId4"/>
                        </a:rPr>
                        <a:t>Zuccolo</a:t>
                      </a:r>
                      <a:r>
                        <a:rPr lang="en-IN" sz="900" b="0" i="0" u="none" strike="noStrike" kern="1200" dirty="0">
                          <a:solidFill>
                            <a:schemeClr val="dk1"/>
                          </a:solidFill>
                          <a:effectLst/>
                          <a:latin typeface="+mn-lt"/>
                          <a:ea typeface="+mn-ea"/>
                          <a:cs typeface="+mn-cs"/>
                        </a:rPr>
                        <a:t> et al 2022</a:t>
                      </a:r>
                      <a:endParaRPr lang="en-IN" sz="900" dirty="0"/>
                    </a:p>
                  </a:txBody>
                  <a:tcPr marL="79663" marR="79663" marT="39831" marB="39831"/>
                </a:tc>
                <a:tc>
                  <a:txBody>
                    <a:bodyPr/>
                    <a:lstStyle/>
                    <a:p>
                      <a:r>
                        <a:rPr lang="en-US" sz="900" b="0" i="0" kern="1200">
                          <a:solidFill>
                            <a:schemeClr val="dk1"/>
                          </a:solidFill>
                          <a:effectLst/>
                          <a:latin typeface="+mn-lt"/>
                          <a:ea typeface="+mn-ea"/>
                          <a:cs typeface="+mn-cs"/>
                        </a:rPr>
                        <a:t>conducted a 2-arm parallel-randomized controlled clinical trial in which 70 pregnant women aged between 16 and 40 years with depression will be randomized to intervention or active control. The intervention group will have access to Motherly, a smartphone app based on three concepts: psychoeducation, behavior monitoring, and gaming elements. Motherly is composed of a package of interventions composed of modules: mental health, sleep, nutrition, physical activity, social support, prenatal/postnatal support, and educational content. The main focus of Motherly is delivering behavioral activation (BA), a brief and structured psychological  treatment</a:t>
                      </a:r>
                      <a:r>
                        <a:rPr lang="en-US" sz="1600" b="0" i="0" kern="1200">
                          <a:solidFill>
                            <a:schemeClr val="dk1"/>
                          </a:solidFill>
                          <a:effectLst/>
                          <a:latin typeface="+mn-lt"/>
                          <a:ea typeface="+mn-ea"/>
                          <a:cs typeface="+mn-cs"/>
                        </a:rPr>
                        <a:t>.</a:t>
                      </a:r>
                      <a:endParaRPr lang="en-IN" sz="900"/>
                    </a:p>
                  </a:txBody>
                  <a:tcPr marL="79663" marR="79663" marT="39831" marB="39831"/>
                </a:tc>
                <a:tc>
                  <a:txBody>
                    <a:bodyPr/>
                    <a:lstStyle/>
                    <a:p>
                      <a:r>
                        <a:rPr lang="en-US" sz="900" b="0" i="0" kern="1200" dirty="0">
                          <a:solidFill>
                            <a:schemeClr val="dk1"/>
                          </a:solidFill>
                          <a:effectLst/>
                          <a:latin typeface="+mn-lt"/>
                          <a:ea typeface="+mn-ea"/>
                          <a:cs typeface="+mn-cs"/>
                        </a:rPr>
                        <a:t>To test the efficacy of Motherly in addition to brief </a:t>
                      </a:r>
                      <a:r>
                        <a:rPr lang="en-US" sz="900" b="0" i="0" kern="1200" dirty="0">
                          <a:solidFill>
                            <a:schemeClr val="dk1"/>
                          </a:solidFill>
                          <a:effectLst/>
                          <a:highlight>
                            <a:srgbClr val="FFFF00"/>
                          </a:highlight>
                          <a:latin typeface="+mn-lt"/>
                          <a:ea typeface="+mn-ea"/>
                          <a:cs typeface="+mn-cs"/>
                        </a:rPr>
                        <a:t>cognitive-behavioral therapies (CBT) to treat maternal depression</a:t>
                      </a:r>
                      <a:r>
                        <a:rPr lang="en-US" sz="900" b="0" i="0" kern="1200" dirty="0">
                          <a:solidFill>
                            <a:schemeClr val="dk1"/>
                          </a:solidFill>
                          <a:effectLst/>
                          <a:latin typeface="+mn-lt"/>
                          <a:ea typeface="+mn-ea"/>
                          <a:cs typeface="+mn-cs"/>
                        </a:rPr>
                        <a:t>.</a:t>
                      </a:r>
                      <a:endParaRPr lang="en-IN" sz="900" dirty="0"/>
                    </a:p>
                  </a:txBody>
                  <a:tcPr marL="79663" marR="79663" marT="39831" marB="39831"/>
                </a:tc>
                <a:tc>
                  <a:txBody>
                    <a:bodyPr/>
                    <a:lstStyle/>
                    <a:p>
                      <a:r>
                        <a:rPr lang="en-US" sz="900" b="0" i="0" kern="1200" dirty="0">
                          <a:solidFill>
                            <a:schemeClr val="dk1"/>
                          </a:solidFill>
                          <a:effectLst/>
                          <a:latin typeface="+mn-lt"/>
                          <a:ea typeface="+mn-ea"/>
                          <a:cs typeface="+mn-cs"/>
                        </a:rPr>
                        <a:t>Our study adds to the literature by testing whether an app providing an intervention package, including CBT, psychoeducation, nutrition, physical activity, and social support, </a:t>
                      </a:r>
                      <a:r>
                        <a:rPr lang="en-US" sz="900" b="0" i="0" kern="1200" dirty="0">
                          <a:solidFill>
                            <a:schemeClr val="dk1"/>
                          </a:solidFill>
                          <a:effectLst/>
                          <a:highlight>
                            <a:srgbClr val="00FF00"/>
                          </a:highlight>
                          <a:latin typeface="+mn-lt"/>
                          <a:ea typeface="+mn-ea"/>
                          <a:cs typeface="+mn-cs"/>
                        </a:rPr>
                        <a:t>can promote maternal and child health and well-being</a:t>
                      </a:r>
                      <a:endParaRPr lang="en-IN" sz="900" dirty="0">
                        <a:highlight>
                          <a:srgbClr val="00FF00"/>
                        </a:highlight>
                      </a:endParaRPr>
                    </a:p>
                  </a:txBody>
                  <a:tcPr marL="79663" marR="79663" marT="39831" marB="39831"/>
                </a:tc>
                <a:tc>
                  <a:txBody>
                    <a:bodyPr/>
                    <a:lstStyle/>
                    <a:p>
                      <a:r>
                        <a:rPr lang="en-US" sz="1000" b="0" i="0" kern="1200" dirty="0">
                          <a:solidFill>
                            <a:schemeClr val="dk1"/>
                          </a:solidFill>
                          <a:effectLst/>
                          <a:latin typeface="+mn-lt"/>
                          <a:ea typeface="+mn-ea"/>
                          <a:cs typeface="+mn-cs"/>
                        </a:rPr>
                        <a:t>study contributes to the existing literature by examining the effectiveness of a comprehensive app-based intervention package, incorporating CBT, psychoeducation, nutrition, physical activity, and social support, in improving maternal and child health outcomes, providing valuable insights into the potential benefits of a multifaceted approach to promote overall well-being</a:t>
                      </a:r>
                      <a:r>
                        <a:rPr lang="en-US" sz="1800" b="0" i="0" kern="1200" dirty="0">
                          <a:solidFill>
                            <a:schemeClr val="dk1"/>
                          </a:solidFill>
                          <a:effectLst/>
                          <a:highlight>
                            <a:srgbClr val="00FF00"/>
                          </a:highlight>
                          <a:latin typeface="+mn-lt"/>
                          <a:ea typeface="+mn-ea"/>
                          <a:cs typeface="+mn-cs"/>
                        </a:rPr>
                        <a:t>.</a:t>
                      </a:r>
                      <a:endParaRPr lang="en-IN" sz="1000" dirty="0">
                        <a:highlight>
                          <a:srgbClr val="00FF00"/>
                        </a:highlight>
                      </a:endParaRPr>
                    </a:p>
                  </a:txBody>
                  <a:tcPr marL="79663" marR="79663" marT="39831" marB="39831"/>
                </a:tc>
                <a:extLst>
                  <a:ext uri="{0D108BD9-81ED-4DB2-BD59-A6C34878D82A}">
                    <a16:rowId xmlns:a16="http://schemas.microsoft.com/office/drawing/2014/main" val="2555194872"/>
                  </a:ext>
                </a:extLst>
              </a:tr>
            </a:tbl>
          </a:graphicData>
        </a:graphic>
      </p:graphicFrame>
    </p:spTree>
    <p:extLst>
      <p:ext uri="{BB962C8B-B14F-4D97-AF65-F5344CB8AC3E}">
        <p14:creationId xmlns:p14="http://schemas.microsoft.com/office/powerpoint/2010/main" val="92163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1065C2-D02A-1B48-344E-FC52B76B3D14}"/>
              </a:ext>
            </a:extLst>
          </p:cNvPr>
          <p:cNvSpPr>
            <a:spLocks noGrp="1"/>
          </p:cNvSpPr>
          <p:nvPr>
            <p:ph type="ftr" sz="quarter" idx="11"/>
          </p:nvPr>
        </p:nvSpPr>
        <p:spPr/>
        <p:txBody>
          <a:bodyPr/>
          <a:lstStyle/>
          <a:p>
            <a:r>
              <a:rPr lang="en-US"/>
              <a:t>You are not allowed to add slides to this presentation</a:t>
            </a:r>
            <a:endParaRPr lang="en-IN"/>
          </a:p>
        </p:txBody>
      </p:sp>
      <p:sp>
        <p:nvSpPr>
          <p:cNvPr id="3" name="Slide Number Placeholder 2">
            <a:extLst>
              <a:ext uri="{FF2B5EF4-FFF2-40B4-BE49-F238E27FC236}">
                <a16:creationId xmlns:a16="http://schemas.microsoft.com/office/drawing/2014/main" id="{C5F14C82-850D-154B-3F3A-2047F734847B}"/>
              </a:ext>
            </a:extLst>
          </p:cNvPr>
          <p:cNvSpPr>
            <a:spLocks noGrp="1"/>
          </p:cNvSpPr>
          <p:nvPr>
            <p:ph type="sldNum" sz="quarter" idx="12"/>
          </p:nvPr>
        </p:nvSpPr>
        <p:spPr/>
        <p:txBody>
          <a:bodyPr/>
          <a:lstStyle/>
          <a:p>
            <a:fld id="{26AD20E6-394B-4DF0-96A5-9647FF39C943}" type="slidenum">
              <a:rPr lang="en-IN" smtClean="0"/>
              <a:t>25</a:t>
            </a:fld>
            <a:endParaRPr lang="en-IN"/>
          </a:p>
        </p:txBody>
      </p:sp>
      <p:graphicFrame>
        <p:nvGraphicFramePr>
          <p:cNvPr id="4" name="Table 3">
            <a:extLst>
              <a:ext uri="{FF2B5EF4-FFF2-40B4-BE49-F238E27FC236}">
                <a16:creationId xmlns:a16="http://schemas.microsoft.com/office/drawing/2014/main" id="{D1CC8025-B1F4-7BF5-ECE5-47C6CB60AB9B}"/>
              </a:ext>
            </a:extLst>
          </p:cNvPr>
          <p:cNvGraphicFramePr>
            <a:graphicFrameLocks noGrp="1"/>
          </p:cNvGraphicFramePr>
          <p:nvPr>
            <p:extLst>
              <p:ext uri="{D42A27DB-BD31-4B8C-83A1-F6EECF244321}">
                <p14:modId xmlns:p14="http://schemas.microsoft.com/office/powerpoint/2010/main" val="1301124220"/>
              </p:ext>
            </p:extLst>
          </p:nvPr>
        </p:nvGraphicFramePr>
        <p:xfrm>
          <a:off x="262846" y="60960"/>
          <a:ext cx="11825521" cy="6797040"/>
        </p:xfrm>
        <a:graphic>
          <a:graphicData uri="http://schemas.openxmlformats.org/drawingml/2006/table">
            <a:tbl>
              <a:tblPr firstRow="1" bandRow="1">
                <a:tableStyleId>{5C22544A-7EE6-4342-B048-85BDC9FD1C3A}</a:tableStyleId>
              </a:tblPr>
              <a:tblGrid>
                <a:gridCol w="2680407">
                  <a:extLst>
                    <a:ext uri="{9D8B030D-6E8A-4147-A177-3AD203B41FA5}">
                      <a16:colId xmlns:a16="http://schemas.microsoft.com/office/drawing/2014/main" val="1165686157"/>
                    </a:ext>
                  </a:extLst>
                </a:gridCol>
                <a:gridCol w="2286279">
                  <a:extLst>
                    <a:ext uri="{9D8B030D-6E8A-4147-A177-3AD203B41FA5}">
                      <a16:colId xmlns:a16="http://schemas.microsoft.com/office/drawing/2014/main" val="2890042821"/>
                    </a:ext>
                  </a:extLst>
                </a:gridCol>
                <a:gridCol w="2286279">
                  <a:extLst>
                    <a:ext uri="{9D8B030D-6E8A-4147-A177-3AD203B41FA5}">
                      <a16:colId xmlns:a16="http://schemas.microsoft.com/office/drawing/2014/main" val="407056183"/>
                    </a:ext>
                  </a:extLst>
                </a:gridCol>
                <a:gridCol w="2272278">
                  <a:extLst>
                    <a:ext uri="{9D8B030D-6E8A-4147-A177-3AD203B41FA5}">
                      <a16:colId xmlns:a16="http://schemas.microsoft.com/office/drawing/2014/main" val="3234444658"/>
                    </a:ext>
                  </a:extLst>
                </a:gridCol>
                <a:gridCol w="2300278">
                  <a:extLst>
                    <a:ext uri="{9D8B030D-6E8A-4147-A177-3AD203B41FA5}">
                      <a16:colId xmlns:a16="http://schemas.microsoft.com/office/drawing/2014/main" val="3040091191"/>
                    </a:ext>
                  </a:extLst>
                </a:gridCol>
              </a:tblGrid>
              <a:tr h="775685">
                <a:tc>
                  <a:txBody>
                    <a:bodyPr/>
                    <a:lstStyle/>
                    <a:p>
                      <a:r>
                        <a:rPr lang="en-IN" sz="1600" dirty="0"/>
                        <a:t>Reference</a:t>
                      </a:r>
                    </a:p>
                  </a:txBody>
                  <a:tcPr>
                    <a:solidFill>
                      <a:schemeClr val="accent1"/>
                    </a:solidFill>
                  </a:tcPr>
                </a:tc>
                <a:tc>
                  <a:txBody>
                    <a:bodyPr/>
                    <a:lstStyle/>
                    <a:p>
                      <a:r>
                        <a:rPr lang="en-IN" sz="1600" dirty="0"/>
                        <a:t>Methodology</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t>Study objective and Disease addressed</a:t>
                      </a:r>
                    </a:p>
                    <a:p>
                      <a:endParaRPr lang="en-IN" sz="1600" dirty="0"/>
                    </a:p>
                  </a:txBody>
                  <a:tcPr>
                    <a:solidFill>
                      <a:schemeClr val="accent1"/>
                    </a:solidFill>
                  </a:tcPr>
                </a:tc>
                <a:tc>
                  <a:txBody>
                    <a:bodyPr/>
                    <a:lstStyle/>
                    <a:p>
                      <a:r>
                        <a:rPr lang="en-IN" sz="1600" dirty="0"/>
                        <a:t>Result</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solidFill>
                            <a:srgbClr val="FF0000"/>
                          </a:solidFill>
                        </a:rPr>
                        <a:t>Positive</a:t>
                      </a:r>
                      <a:r>
                        <a:rPr lang="en-IN" sz="1600" dirty="0"/>
                        <a:t>/</a:t>
                      </a:r>
                      <a:r>
                        <a:rPr lang="en-IN" sz="1600" dirty="0">
                          <a:solidFill>
                            <a:srgbClr val="00B050"/>
                          </a:solidFill>
                        </a:rPr>
                        <a:t>Negative</a:t>
                      </a:r>
                    </a:p>
                    <a:p>
                      <a:endParaRPr lang="en-IN" sz="1600" dirty="0"/>
                    </a:p>
                  </a:txBody>
                  <a:tcPr>
                    <a:solidFill>
                      <a:schemeClr val="accent1"/>
                    </a:solidFill>
                  </a:tcPr>
                </a:tc>
                <a:extLst>
                  <a:ext uri="{0D108BD9-81ED-4DB2-BD59-A6C34878D82A}">
                    <a16:rowId xmlns:a16="http://schemas.microsoft.com/office/drawing/2014/main" val="1364908866"/>
                  </a:ext>
                </a:extLst>
              </a:tr>
              <a:tr h="1886463">
                <a:tc>
                  <a:txBody>
                    <a:bodyPr/>
                    <a:lstStyle/>
                    <a:p>
                      <a:r>
                        <a:rPr lang="en-IN" sz="1000" b="0" i="0" u="none" strike="noStrike" kern="1200" dirty="0">
                          <a:solidFill>
                            <a:schemeClr val="dk1"/>
                          </a:solidFill>
                          <a:effectLst/>
                          <a:latin typeface="+mn-lt"/>
                          <a:ea typeface="+mn-ea"/>
                          <a:cs typeface="+mn-cs"/>
                          <a:hlinkClick r:id="rId2"/>
                        </a:rPr>
                        <a:t>Ricardo Tavares Pinheiro</a:t>
                      </a:r>
                      <a:r>
                        <a:rPr lang="en-IN" sz="1000" b="0" i="0" u="none" strike="noStrike" kern="1200" dirty="0">
                          <a:solidFill>
                            <a:schemeClr val="dk1"/>
                          </a:solidFill>
                          <a:effectLst/>
                          <a:latin typeface="+mn-lt"/>
                          <a:ea typeface="+mn-ea"/>
                          <a:cs typeface="+mn-cs"/>
                        </a:rPr>
                        <a:t> et al 2021</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Pre-post therapy study, as part of a population-based cohort study. Pregnant women without a diagnosis of depression participated, who were divided into two groups: risk of depression (CBT) and a control group (without therapy). The preventive therapy consisted of six sessions of CBT, administered weekly. The Outcome Questionnaire (OQ-45) was used in all sessions. The Mini International Neuropsychiatric Interview and Beck Depression Inventory-II were used on three occasions. </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aim of this study was to evaluate the </a:t>
                      </a:r>
                      <a:r>
                        <a:rPr lang="en-US" sz="1000" b="0" i="0" kern="1200" dirty="0">
                          <a:solidFill>
                            <a:schemeClr val="dk1"/>
                          </a:solidFill>
                          <a:effectLst/>
                          <a:highlight>
                            <a:srgbClr val="FFFF00"/>
                          </a:highlight>
                          <a:latin typeface="+mn-lt"/>
                          <a:ea typeface="+mn-ea"/>
                          <a:cs typeface="+mn-cs"/>
                        </a:rPr>
                        <a:t>effectiveness of a preventive cognitive behavioral therapy (CBT) for PPD</a:t>
                      </a:r>
                      <a:endParaRPr lang="en-IN" sz="1000" dirty="0">
                        <a:highlight>
                          <a:srgbClr val="FF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 The OQ-45 averages gradually reduced during the therapy sessions, indicating therapeutic progress.</a:t>
                      </a:r>
                    </a:p>
                    <a:p>
                      <a:r>
                        <a:rPr lang="en-US" sz="1000" b="0" i="0" kern="1200" dirty="0">
                          <a:solidFill>
                            <a:schemeClr val="dk1"/>
                          </a:solidFill>
                          <a:effectLst/>
                          <a:latin typeface="+mn-lt"/>
                          <a:ea typeface="+mn-ea"/>
                          <a:cs typeface="+mn-cs"/>
                        </a:rPr>
                        <a:t>Brief cognitive behavioral therapy applied by mental health professionals with basic training was </a:t>
                      </a:r>
                      <a:r>
                        <a:rPr lang="en-US" sz="1000" b="0" i="0" kern="1200" dirty="0">
                          <a:solidFill>
                            <a:schemeClr val="dk1"/>
                          </a:solidFill>
                          <a:effectLst/>
                          <a:highlight>
                            <a:srgbClr val="00FF00"/>
                          </a:highlight>
                          <a:latin typeface="+mn-lt"/>
                          <a:ea typeface="+mn-ea"/>
                          <a:cs typeface="+mn-cs"/>
                        </a:rPr>
                        <a:t>effective in preventing the manifestation of PPD.</a:t>
                      </a:r>
                      <a:endParaRPr lang="en-IN" sz="1000" dirty="0">
                        <a:highlight>
                          <a:srgbClr val="00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Brief cognitive behavioral therapy delivered by mental health professionals with basic training was effective in preventing the manifestation of postpartum depression (PPD), emphasizing the potential of accessible interventions to promote maternal mental well-being</a:t>
                      </a:r>
                      <a:r>
                        <a:rPr lang="en-US" sz="1800" b="0" i="0" kern="1200" dirty="0">
                          <a:solidFill>
                            <a:schemeClr val="dk1"/>
                          </a:solidFill>
                          <a:effectLst/>
                          <a:highlight>
                            <a:srgbClr val="00FF00"/>
                          </a:highlight>
                          <a:latin typeface="+mn-lt"/>
                          <a:ea typeface="+mn-ea"/>
                          <a:cs typeface="+mn-cs"/>
                        </a:rPr>
                        <a:t>.</a:t>
                      </a:r>
                      <a:endParaRPr lang="en-IN" sz="1000" dirty="0">
                        <a:highlight>
                          <a:srgbClr val="00FF00"/>
                        </a:highlight>
                      </a:endParaRPr>
                    </a:p>
                  </a:txBody>
                  <a:tcPr>
                    <a:solidFill>
                      <a:schemeClr val="tx2">
                        <a:lumMod val="20000"/>
                        <a:lumOff val="80000"/>
                      </a:schemeClr>
                    </a:solidFill>
                  </a:tcPr>
                </a:tc>
                <a:extLst>
                  <a:ext uri="{0D108BD9-81ED-4DB2-BD59-A6C34878D82A}">
                    <a16:rowId xmlns:a16="http://schemas.microsoft.com/office/drawing/2014/main" val="1966857896"/>
                  </a:ext>
                </a:extLst>
              </a:tr>
              <a:tr h="2934498">
                <a:tc>
                  <a:txBody>
                    <a:bodyPr/>
                    <a:lstStyle/>
                    <a:p>
                      <a:r>
                        <a:rPr lang="en-IN" sz="1000" b="0" i="0" u="none" strike="noStrike" kern="1200" dirty="0">
                          <a:solidFill>
                            <a:schemeClr val="dk1"/>
                          </a:solidFill>
                          <a:effectLst/>
                          <a:latin typeface="+mn-lt"/>
                          <a:ea typeface="+mn-ea"/>
                          <a:cs typeface="+mn-cs"/>
                          <a:hlinkClick r:id="rId3"/>
                        </a:rPr>
                        <a:t>Sahar </a:t>
                      </a:r>
                      <a:r>
                        <a:rPr lang="en-IN" sz="1000" b="0" i="0" u="none" strike="noStrike" kern="1200" dirty="0" err="1">
                          <a:solidFill>
                            <a:schemeClr val="dk1"/>
                          </a:solidFill>
                          <a:effectLst/>
                          <a:latin typeface="+mn-lt"/>
                          <a:ea typeface="+mn-ea"/>
                          <a:cs typeface="+mn-cs"/>
                          <a:hlinkClick r:id="rId3"/>
                        </a:rPr>
                        <a:t>Montazeri</a:t>
                      </a:r>
                      <a:r>
                        <a:rPr lang="en-IN" sz="1000" b="0" i="0" u="none" strike="noStrike" kern="1200" dirty="0">
                          <a:solidFill>
                            <a:schemeClr val="dk1"/>
                          </a:solidFill>
                          <a:effectLst/>
                          <a:latin typeface="+mn-lt"/>
                          <a:ea typeface="+mn-ea"/>
                          <a:cs typeface="+mn-cs"/>
                        </a:rPr>
                        <a:t> et al 2021</a:t>
                      </a:r>
                      <a:endParaRPr lang="en-IN" sz="1000" dirty="0"/>
                    </a:p>
                  </a:txBody>
                  <a:tcPr/>
                </a:tc>
                <a:tc>
                  <a:txBody>
                    <a:bodyPr/>
                    <a:lstStyle/>
                    <a:p>
                      <a:r>
                        <a:rPr lang="en-US" sz="1000" b="0" i="0" kern="1200" dirty="0">
                          <a:solidFill>
                            <a:schemeClr val="dk1"/>
                          </a:solidFill>
                          <a:effectLst/>
                          <a:latin typeface="+mn-lt"/>
                          <a:ea typeface="+mn-ea"/>
                          <a:cs typeface="+mn-cs"/>
                        </a:rPr>
                        <a:t>In this semi-experimental study, we selected 40 women with MS who had been referred to a neurologist in Mazandaran province, Iran during the year 2016 by convenient sampling and randomly assigned to the Mi-CBT and control group with a one-to-one ratio. Patients in the intervention group were under treatment for eight 120-minutes session, while the control group only stayed on the waiting list. After obtaining the ethics committee's approval (IR.IAU.CHALUS.REC.1397.018) and patient's informed consent, both groups underwent a pre-test assessment with a stress status questionnaire developed by </a:t>
                      </a:r>
                      <a:r>
                        <a:rPr lang="en-US" sz="1000" b="0" i="0" kern="1200" dirty="0" err="1">
                          <a:solidFill>
                            <a:schemeClr val="dk1"/>
                          </a:solidFill>
                          <a:effectLst/>
                          <a:latin typeface="+mn-lt"/>
                          <a:ea typeface="+mn-ea"/>
                          <a:cs typeface="+mn-cs"/>
                        </a:rPr>
                        <a:t>Endler</a:t>
                      </a:r>
                      <a:r>
                        <a:rPr lang="en-US" sz="1000" b="0" i="0" kern="1200" dirty="0">
                          <a:solidFill>
                            <a:schemeClr val="dk1"/>
                          </a:solidFill>
                          <a:effectLst/>
                          <a:latin typeface="+mn-lt"/>
                          <a:ea typeface="+mn-ea"/>
                          <a:cs typeface="+mn-cs"/>
                        </a:rPr>
                        <a:t> and Parker in 1988. The same assessment was done for both groups two times more, one after compilation of all sessions, and one 45 days later. Repeated measures analysis of variance was done using SPSS Version 24 software.</a:t>
                      </a:r>
                      <a:endParaRPr lang="en-IN" sz="1000" dirty="0"/>
                    </a:p>
                  </a:txBody>
                  <a:tcPr/>
                </a:tc>
                <a:tc>
                  <a:txBody>
                    <a:bodyPr/>
                    <a:lstStyle/>
                    <a:p>
                      <a:r>
                        <a:rPr lang="en-US" sz="1000" b="0" i="0" kern="1200" dirty="0">
                          <a:solidFill>
                            <a:schemeClr val="dk1"/>
                          </a:solidFill>
                          <a:effectLst/>
                          <a:latin typeface="+mn-lt"/>
                          <a:ea typeface="+mn-ea"/>
                          <a:cs typeface="+mn-cs"/>
                        </a:rPr>
                        <a:t>Aimed to assess its effectiveness on </a:t>
                      </a:r>
                      <a:r>
                        <a:rPr lang="en-US" sz="1000" b="0" i="0" kern="1200" dirty="0">
                          <a:solidFill>
                            <a:schemeClr val="dk1"/>
                          </a:solidFill>
                          <a:effectLst/>
                          <a:highlight>
                            <a:srgbClr val="FFFF00"/>
                          </a:highlight>
                          <a:latin typeface="+mn-lt"/>
                          <a:ea typeface="+mn-ea"/>
                          <a:cs typeface="+mn-cs"/>
                        </a:rPr>
                        <a:t>stress coping strategies in women suffering from MS in Mazandaran province, Iran.</a:t>
                      </a:r>
                      <a:endParaRPr lang="en-IN" sz="1000" dirty="0">
                        <a:highlight>
                          <a:srgbClr val="FFFF00"/>
                        </a:highlight>
                      </a:endParaRPr>
                    </a:p>
                  </a:txBody>
                  <a:tcPr/>
                </a:tc>
                <a:tc>
                  <a:txBody>
                    <a:bodyPr/>
                    <a:lstStyle/>
                    <a:p>
                      <a:r>
                        <a:rPr lang="en-US" sz="1000" b="0" i="0" kern="1200" dirty="0" err="1">
                          <a:solidFill>
                            <a:schemeClr val="dk1"/>
                          </a:solidFill>
                          <a:effectLst/>
                          <a:highlight>
                            <a:srgbClr val="00FF00"/>
                          </a:highlight>
                          <a:latin typeface="+mn-lt"/>
                          <a:ea typeface="+mn-ea"/>
                          <a:cs typeface="+mn-cs"/>
                        </a:rPr>
                        <a:t>MiCBT</a:t>
                      </a:r>
                      <a:r>
                        <a:rPr lang="en-US" sz="1000" b="0" i="0" kern="1200" dirty="0">
                          <a:solidFill>
                            <a:schemeClr val="dk1"/>
                          </a:solidFill>
                          <a:effectLst/>
                          <a:highlight>
                            <a:srgbClr val="00FF00"/>
                          </a:highlight>
                          <a:latin typeface="+mn-lt"/>
                          <a:ea typeface="+mn-ea"/>
                          <a:cs typeface="+mn-cs"/>
                        </a:rPr>
                        <a:t> is effective in improving stress coping strategies in women with MS, and overall mental health.</a:t>
                      </a:r>
                    </a:p>
                    <a:p>
                      <a:endParaRPr lang="en-IN" sz="1000" dirty="0"/>
                    </a:p>
                  </a:txBody>
                  <a:tcPr/>
                </a:tc>
                <a:tc>
                  <a:txBody>
                    <a:bodyPr/>
                    <a:lstStyle/>
                    <a:p>
                      <a:r>
                        <a:rPr lang="en-US" sz="1000" b="0" i="0" kern="1200" dirty="0">
                          <a:solidFill>
                            <a:schemeClr val="dk1"/>
                          </a:solidFill>
                          <a:effectLst/>
                          <a:latin typeface="+mn-lt"/>
                          <a:ea typeface="+mn-ea"/>
                          <a:cs typeface="+mn-cs"/>
                        </a:rPr>
                        <a:t>Study demonstrates effectiveness in enhancing stress coping strategies and overall mental health among women with Multiple Sclerosis (MS), highlighting its potential as a beneficial intervention for this specific population.</a:t>
                      </a:r>
                      <a:endParaRPr lang="en-IN" sz="1000" dirty="0"/>
                    </a:p>
                  </a:txBody>
                  <a:tcPr/>
                </a:tc>
                <a:extLst>
                  <a:ext uri="{0D108BD9-81ED-4DB2-BD59-A6C34878D82A}">
                    <a16:rowId xmlns:a16="http://schemas.microsoft.com/office/drawing/2014/main" val="1625716611"/>
                  </a:ext>
                </a:extLst>
              </a:tr>
            </a:tbl>
          </a:graphicData>
        </a:graphic>
      </p:graphicFrame>
    </p:spTree>
    <p:extLst>
      <p:ext uri="{BB962C8B-B14F-4D97-AF65-F5344CB8AC3E}">
        <p14:creationId xmlns:p14="http://schemas.microsoft.com/office/powerpoint/2010/main" val="2914627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FB28FA-D31C-7FB8-A69C-E07260CFCC2B}"/>
              </a:ext>
            </a:extLst>
          </p:cNvPr>
          <p:cNvSpPr>
            <a:spLocks noGrp="1"/>
          </p:cNvSpPr>
          <p:nvPr>
            <p:ph type="ftr" sz="quarter" idx="11"/>
          </p:nvPr>
        </p:nvSpPr>
        <p:spPr/>
        <p:txBody>
          <a:bodyPr/>
          <a:lstStyle/>
          <a:p>
            <a:r>
              <a:rPr lang="en-US"/>
              <a:t>You are not allowed to add slides to this presentation</a:t>
            </a:r>
            <a:endParaRPr lang="en-IN"/>
          </a:p>
        </p:txBody>
      </p:sp>
      <p:sp>
        <p:nvSpPr>
          <p:cNvPr id="3" name="Slide Number Placeholder 2">
            <a:extLst>
              <a:ext uri="{FF2B5EF4-FFF2-40B4-BE49-F238E27FC236}">
                <a16:creationId xmlns:a16="http://schemas.microsoft.com/office/drawing/2014/main" id="{E7E6F200-5960-1C9A-9A74-AD4A0DC4971D}"/>
              </a:ext>
            </a:extLst>
          </p:cNvPr>
          <p:cNvSpPr>
            <a:spLocks noGrp="1"/>
          </p:cNvSpPr>
          <p:nvPr>
            <p:ph type="sldNum" sz="quarter" idx="12"/>
          </p:nvPr>
        </p:nvSpPr>
        <p:spPr/>
        <p:txBody>
          <a:bodyPr/>
          <a:lstStyle/>
          <a:p>
            <a:fld id="{26AD20E6-394B-4DF0-96A5-9647FF39C943}" type="slidenum">
              <a:rPr lang="en-IN" smtClean="0"/>
              <a:t>26</a:t>
            </a:fld>
            <a:endParaRPr lang="en-IN"/>
          </a:p>
        </p:txBody>
      </p:sp>
      <p:graphicFrame>
        <p:nvGraphicFramePr>
          <p:cNvPr id="5" name="Table 4">
            <a:extLst>
              <a:ext uri="{FF2B5EF4-FFF2-40B4-BE49-F238E27FC236}">
                <a16:creationId xmlns:a16="http://schemas.microsoft.com/office/drawing/2014/main" id="{B206F5B2-5C45-45B8-8F02-ACCC02E1A715}"/>
              </a:ext>
            </a:extLst>
          </p:cNvPr>
          <p:cNvGraphicFramePr>
            <a:graphicFrameLocks noGrp="1"/>
          </p:cNvGraphicFramePr>
          <p:nvPr>
            <p:extLst>
              <p:ext uri="{D42A27DB-BD31-4B8C-83A1-F6EECF244321}">
                <p14:modId xmlns:p14="http://schemas.microsoft.com/office/powerpoint/2010/main" val="3802225981"/>
              </p:ext>
            </p:extLst>
          </p:nvPr>
        </p:nvGraphicFramePr>
        <p:xfrm>
          <a:off x="156972" y="332739"/>
          <a:ext cx="11878056" cy="6187885"/>
        </p:xfrm>
        <a:graphic>
          <a:graphicData uri="http://schemas.openxmlformats.org/drawingml/2006/table">
            <a:tbl>
              <a:tblPr firstRow="1" bandRow="1">
                <a:tableStyleId>{5C22544A-7EE6-4342-B048-85BDC9FD1C3A}</a:tableStyleId>
              </a:tblPr>
              <a:tblGrid>
                <a:gridCol w="1150681">
                  <a:extLst>
                    <a:ext uri="{9D8B030D-6E8A-4147-A177-3AD203B41FA5}">
                      <a16:colId xmlns:a16="http://schemas.microsoft.com/office/drawing/2014/main" val="674013470"/>
                    </a:ext>
                  </a:extLst>
                </a:gridCol>
                <a:gridCol w="1746859">
                  <a:extLst>
                    <a:ext uri="{9D8B030D-6E8A-4147-A177-3AD203B41FA5}">
                      <a16:colId xmlns:a16="http://schemas.microsoft.com/office/drawing/2014/main" val="2022347131"/>
                    </a:ext>
                  </a:extLst>
                </a:gridCol>
                <a:gridCol w="3697438">
                  <a:extLst>
                    <a:ext uri="{9D8B030D-6E8A-4147-A177-3AD203B41FA5}">
                      <a16:colId xmlns:a16="http://schemas.microsoft.com/office/drawing/2014/main" val="474936285"/>
                    </a:ext>
                  </a:extLst>
                </a:gridCol>
                <a:gridCol w="1761026">
                  <a:extLst>
                    <a:ext uri="{9D8B030D-6E8A-4147-A177-3AD203B41FA5}">
                      <a16:colId xmlns:a16="http://schemas.microsoft.com/office/drawing/2014/main" val="2499217008"/>
                    </a:ext>
                  </a:extLst>
                </a:gridCol>
                <a:gridCol w="1761026">
                  <a:extLst>
                    <a:ext uri="{9D8B030D-6E8A-4147-A177-3AD203B41FA5}">
                      <a16:colId xmlns:a16="http://schemas.microsoft.com/office/drawing/2014/main" val="4080593481"/>
                    </a:ext>
                  </a:extLst>
                </a:gridCol>
                <a:gridCol w="1761026">
                  <a:extLst>
                    <a:ext uri="{9D8B030D-6E8A-4147-A177-3AD203B41FA5}">
                      <a16:colId xmlns:a16="http://schemas.microsoft.com/office/drawing/2014/main" val="3027220592"/>
                    </a:ext>
                  </a:extLst>
                </a:gridCol>
              </a:tblGrid>
              <a:tr h="1273976">
                <a:tc>
                  <a:txBody>
                    <a:bodyPr/>
                    <a:lstStyle/>
                    <a:p>
                      <a:r>
                        <a:rPr lang="en-IN" sz="1600" dirty="0"/>
                        <a:t>Reference</a:t>
                      </a:r>
                    </a:p>
                  </a:txBody>
                  <a:tcPr>
                    <a:solidFill>
                      <a:schemeClr val="accent1"/>
                    </a:solidFill>
                  </a:tcPr>
                </a:tc>
                <a:tc>
                  <a:txBody>
                    <a:bodyPr/>
                    <a:lstStyle/>
                    <a:p>
                      <a:r>
                        <a:rPr lang="en-IN" dirty="0"/>
                        <a:t>Geographical region</a:t>
                      </a:r>
                    </a:p>
                  </a:txBody>
                  <a:tcPr>
                    <a:solidFill>
                      <a:schemeClr val="accent1"/>
                    </a:solidFill>
                  </a:tcPr>
                </a:tc>
                <a:tc>
                  <a:txBody>
                    <a:bodyPr/>
                    <a:lstStyle/>
                    <a:p>
                      <a:r>
                        <a:rPr lang="en-IN" sz="1600" dirty="0"/>
                        <a:t>Methodology</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t>Study objective and Disease addressed</a:t>
                      </a:r>
                    </a:p>
                    <a:p>
                      <a:endParaRPr lang="en-IN" sz="1600" dirty="0"/>
                    </a:p>
                  </a:txBody>
                  <a:tcPr>
                    <a:solidFill>
                      <a:schemeClr val="accent1"/>
                    </a:solidFill>
                  </a:tcPr>
                </a:tc>
                <a:tc>
                  <a:txBody>
                    <a:bodyPr/>
                    <a:lstStyle/>
                    <a:p>
                      <a:r>
                        <a:rPr lang="en-IN" sz="1600" dirty="0"/>
                        <a:t>Results</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solidFill>
                            <a:srgbClr val="FF0000"/>
                          </a:solidFill>
                        </a:rPr>
                        <a:t>Positive</a:t>
                      </a:r>
                      <a:r>
                        <a:rPr lang="en-IN" sz="1600" dirty="0"/>
                        <a:t>/</a:t>
                      </a:r>
                      <a:r>
                        <a:rPr lang="en-IN" sz="1600" dirty="0">
                          <a:solidFill>
                            <a:srgbClr val="00B050"/>
                          </a:solidFill>
                        </a:rPr>
                        <a:t>Negative</a:t>
                      </a:r>
                    </a:p>
                    <a:p>
                      <a:endParaRPr lang="en-IN" sz="1600" dirty="0"/>
                    </a:p>
                  </a:txBody>
                  <a:tcPr>
                    <a:solidFill>
                      <a:schemeClr val="accent1"/>
                    </a:solidFill>
                  </a:tcPr>
                </a:tc>
                <a:extLst>
                  <a:ext uri="{0D108BD9-81ED-4DB2-BD59-A6C34878D82A}">
                    <a16:rowId xmlns:a16="http://schemas.microsoft.com/office/drawing/2014/main" val="4031434121"/>
                  </a:ext>
                </a:extLst>
              </a:tr>
              <a:tr h="1929164">
                <a:tc>
                  <a:txBody>
                    <a:bodyPr/>
                    <a:lstStyle/>
                    <a:p>
                      <a:r>
                        <a:rPr lang="en-IN" sz="1000" b="0" i="0" u="none" strike="noStrike" kern="1200" dirty="0">
                          <a:solidFill>
                            <a:schemeClr val="dk1"/>
                          </a:solidFill>
                          <a:effectLst/>
                          <a:latin typeface="+mn-lt"/>
                          <a:ea typeface="+mn-ea"/>
                          <a:cs typeface="+mn-cs"/>
                          <a:hlinkClick r:id="rId2"/>
                        </a:rPr>
                        <a:t>Mari Aguilera</a:t>
                      </a:r>
                      <a:r>
                        <a:rPr lang="en-IN" sz="1000" b="0" i="0" kern="1200" baseline="30000" dirty="0">
                          <a:solidFill>
                            <a:schemeClr val="dk1"/>
                          </a:solidFill>
                          <a:effectLst/>
                          <a:latin typeface="+mn-lt"/>
                          <a:ea typeface="+mn-ea"/>
                          <a:cs typeface="+mn-cs"/>
                        </a:rPr>
                        <a:t>  et al 2022</a:t>
                      </a:r>
                      <a:endParaRPr lang="en-IN" sz="1000" dirty="0"/>
                    </a:p>
                  </a:txBody>
                  <a:tcPr>
                    <a:solidFill>
                      <a:schemeClr val="tx2">
                        <a:lumMod val="20000"/>
                        <a:lumOff val="80000"/>
                      </a:schemeClr>
                    </a:solidFill>
                  </a:tcPr>
                </a:tc>
                <a:tc>
                  <a:txBody>
                    <a:bodyPr/>
                    <a:lstStyle/>
                    <a:p>
                      <a:r>
                        <a:rPr lang="en-IN" sz="1000" dirty="0"/>
                        <a:t>Global/Worldwide</a:t>
                      </a: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We compared PCT with Cognitive Behavioral Therapy (CBT) in a multicenter parallel randomized trial. Women with fibromyalgia and depressive symptoms (</a:t>
                      </a:r>
                      <a:r>
                        <a:rPr lang="en-US" sz="1000" b="0" i="1" kern="1200" dirty="0">
                          <a:solidFill>
                            <a:schemeClr val="dk1"/>
                          </a:solidFill>
                          <a:effectLst/>
                          <a:latin typeface="+mn-lt"/>
                          <a:ea typeface="+mn-ea"/>
                          <a:cs typeface="+mn-cs"/>
                        </a:rPr>
                        <a:t>n</a:t>
                      </a:r>
                      <a:r>
                        <a:rPr lang="en-US" sz="1000" b="0" i="0" kern="1200" dirty="0">
                          <a:solidFill>
                            <a:schemeClr val="dk1"/>
                          </a:solidFill>
                          <a:effectLst/>
                          <a:latin typeface="+mn-lt"/>
                          <a:ea typeface="+mn-ea"/>
                          <a:cs typeface="+mn-cs"/>
                        </a:rPr>
                        <a:t> = 106) were randomly allocated to CBT (</a:t>
                      </a:r>
                      <a:r>
                        <a:rPr lang="en-US" sz="1000" b="0" i="1" kern="1200" dirty="0">
                          <a:solidFill>
                            <a:schemeClr val="dk1"/>
                          </a:solidFill>
                          <a:effectLst/>
                          <a:latin typeface="+mn-lt"/>
                          <a:ea typeface="+mn-ea"/>
                          <a:cs typeface="+mn-cs"/>
                        </a:rPr>
                        <a:t>n</a:t>
                      </a:r>
                      <a:r>
                        <a:rPr lang="en-US" sz="1000" b="0" i="0" kern="1200" dirty="0">
                          <a:solidFill>
                            <a:schemeClr val="dk1"/>
                          </a:solidFill>
                          <a:effectLst/>
                          <a:latin typeface="+mn-lt"/>
                          <a:ea typeface="+mn-ea"/>
                          <a:cs typeface="+mn-cs"/>
                        </a:rPr>
                        <a:t> = 55) or PCT (</a:t>
                      </a:r>
                      <a:r>
                        <a:rPr lang="en-US" sz="1000" b="0" i="1" kern="1200" dirty="0">
                          <a:solidFill>
                            <a:schemeClr val="dk1"/>
                          </a:solidFill>
                          <a:effectLst/>
                          <a:latin typeface="+mn-lt"/>
                          <a:ea typeface="+mn-ea"/>
                          <a:cs typeface="+mn-cs"/>
                        </a:rPr>
                        <a:t>n</a:t>
                      </a:r>
                      <a:r>
                        <a:rPr lang="en-US" sz="1000" b="0" i="0" kern="1200" dirty="0">
                          <a:solidFill>
                            <a:schemeClr val="dk1"/>
                          </a:solidFill>
                          <a:effectLst/>
                          <a:latin typeface="+mn-lt"/>
                          <a:ea typeface="+mn-ea"/>
                          <a:cs typeface="+mn-cs"/>
                        </a:rPr>
                        <a:t> = 51) in individual and modular formats to adjust to their needs. Analysis was by linear mixed-effects models.</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Aim of the present study was to test the efficacy of Personal Construct Therapy (PCT), an approach that emphasizes identity features and interpersonal meanings as the focus of the treatment of </a:t>
                      </a:r>
                      <a:r>
                        <a:rPr lang="en-US" sz="1000" b="0" i="0" kern="1200" dirty="0">
                          <a:solidFill>
                            <a:schemeClr val="dk1"/>
                          </a:solidFill>
                          <a:effectLst/>
                          <a:highlight>
                            <a:srgbClr val="FFFF00"/>
                          </a:highlight>
                          <a:latin typeface="+mn-lt"/>
                          <a:ea typeface="+mn-ea"/>
                          <a:cs typeface="+mn-cs"/>
                        </a:rPr>
                        <a:t>depressive symptoms, in women with fibromyalgia.</a:t>
                      </a:r>
                      <a:endParaRPr lang="en-IN" sz="1000" dirty="0">
                        <a:highlight>
                          <a:srgbClr val="FF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PCT </a:t>
                      </a:r>
                      <a:r>
                        <a:rPr lang="en-US" sz="1000" b="0" i="0" kern="1200" dirty="0">
                          <a:solidFill>
                            <a:schemeClr val="dk1"/>
                          </a:solidFill>
                          <a:effectLst/>
                          <a:highlight>
                            <a:srgbClr val="00FF00"/>
                          </a:highlight>
                          <a:latin typeface="+mn-lt"/>
                          <a:ea typeface="+mn-ea"/>
                          <a:cs typeface="+mn-cs"/>
                        </a:rPr>
                        <a:t>and CBT seem to be equally effective in the treatment of depressive symptoms, making PCT a viable alternative treatment</a:t>
                      </a:r>
                      <a:r>
                        <a:rPr lang="en-US" sz="1000" b="0" i="0" kern="1200" dirty="0">
                          <a:solidFill>
                            <a:schemeClr val="dk1"/>
                          </a:solidFill>
                          <a:effectLst/>
                          <a:latin typeface="+mn-lt"/>
                          <a:ea typeface="+mn-ea"/>
                          <a:cs typeface="+mn-cs"/>
                        </a:rPr>
                        <a:t>.</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comparable effectiveness of PCT (Person-Centered Therapy) and CBT (Cognitive Behavioral Therapy) in treating depressive symptoms suggests that PCT can be considered as a viable alternative treatment option for individuals seeking therapeutic intervention.</a:t>
                      </a:r>
                      <a:endParaRPr lang="en-IN" sz="1000" dirty="0"/>
                    </a:p>
                  </a:txBody>
                  <a:tcPr>
                    <a:solidFill>
                      <a:schemeClr val="tx2">
                        <a:lumMod val="20000"/>
                        <a:lumOff val="80000"/>
                      </a:schemeClr>
                    </a:solidFill>
                  </a:tcPr>
                </a:tc>
                <a:extLst>
                  <a:ext uri="{0D108BD9-81ED-4DB2-BD59-A6C34878D82A}">
                    <a16:rowId xmlns:a16="http://schemas.microsoft.com/office/drawing/2014/main" val="3782464937"/>
                  </a:ext>
                </a:extLst>
              </a:tr>
              <a:tr h="2984745">
                <a:tc>
                  <a:txBody>
                    <a:bodyPr/>
                    <a:lstStyle/>
                    <a:p>
                      <a:r>
                        <a:rPr lang="en-IN" sz="1000" b="0" i="0" u="none" strike="noStrike" kern="1200" dirty="0">
                          <a:solidFill>
                            <a:schemeClr val="dk1"/>
                          </a:solidFill>
                          <a:effectLst/>
                          <a:latin typeface="+mn-lt"/>
                          <a:ea typeface="+mn-ea"/>
                          <a:cs typeface="+mn-cs"/>
                          <a:hlinkClick r:id="rId3"/>
                        </a:rPr>
                        <a:t>Jenny Ingram</a:t>
                      </a:r>
                      <a:r>
                        <a:rPr lang="en-IN" sz="1000" b="0" i="0" u="none" strike="noStrike" kern="1200" dirty="0">
                          <a:solidFill>
                            <a:schemeClr val="dk1"/>
                          </a:solidFill>
                          <a:effectLst/>
                          <a:latin typeface="+mn-lt"/>
                          <a:ea typeface="+mn-ea"/>
                          <a:cs typeface="+mn-cs"/>
                        </a:rPr>
                        <a:t> et al 2019</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Global/Worldwide</a:t>
                      </a:r>
                    </a:p>
                  </a:txBody>
                  <a:tcPr>
                    <a:solidFill>
                      <a:schemeClr val="tx2">
                        <a:lumMod val="20000"/>
                        <a:lumOff val="80000"/>
                      </a:schemeClr>
                    </a:solidFill>
                  </a:tcPr>
                </a:tc>
                <a:tc>
                  <a:txBody>
                    <a:bodyPr/>
                    <a:lstStyle/>
                    <a:p>
                      <a:r>
                        <a:rPr lang="en-US" sz="1800" b="0" i="0" kern="1200" dirty="0">
                          <a:solidFill>
                            <a:schemeClr val="dk1"/>
                          </a:solidFill>
                          <a:effectLst/>
                          <a:latin typeface="+mn-lt"/>
                          <a:ea typeface="+mn-ea"/>
                          <a:cs typeface="+mn-cs"/>
                        </a:rPr>
                        <a:t> </a:t>
                      </a:r>
                      <a:r>
                        <a:rPr lang="en-US" sz="1000" b="0" i="0" kern="1200" dirty="0">
                          <a:solidFill>
                            <a:schemeClr val="dk1"/>
                          </a:solidFill>
                          <a:effectLst/>
                          <a:latin typeface="+mn-lt"/>
                          <a:ea typeface="+mn-ea"/>
                          <a:cs typeface="+mn-cs"/>
                        </a:rPr>
                        <a:t>two-arm non-blinded </a:t>
                      </a:r>
                      <a:r>
                        <a:rPr lang="en-US" sz="1000" b="0" i="0" kern="1200" dirty="0" err="1">
                          <a:solidFill>
                            <a:schemeClr val="dk1"/>
                          </a:solidFill>
                          <a:effectLst/>
                          <a:latin typeface="+mn-lt"/>
                          <a:ea typeface="+mn-ea"/>
                          <a:cs typeface="+mn-cs"/>
                        </a:rPr>
                        <a:t>randomised</a:t>
                      </a:r>
                      <a:r>
                        <a:rPr lang="en-US" sz="1000" b="0" i="0" kern="1200" dirty="0">
                          <a:solidFill>
                            <a:schemeClr val="dk1"/>
                          </a:solidFill>
                          <a:effectLst/>
                          <a:latin typeface="+mn-lt"/>
                          <a:ea typeface="+mn-ea"/>
                          <a:cs typeface="+mn-cs"/>
                        </a:rPr>
                        <a:t> feasibility study of 60 women will be conducted in two UK localities. Women with depression will be identified through midwife clinics and ultrasound scanning appointments and </a:t>
                      </a:r>
                      <a:r>
                        <a:rPr lang="en-US" sz="1000" b="0" i="0" kern="1200" dirty="0" err="1">
                          <a:solidFill>
                            <a:schemeClr val="dk1"/>
                          </a:solidFill>
                          <a:effectLst/>
                          <a:latin typeface="+mn-lt"/>
                          <a:ea typeface="+mn-ea"/>
                          <a:cs typeface="+mn-cs"/>
                        </a:rPr>
                        <a:t>randomised</a:t>
                      </a:r>
                      <a:r>
                        <a:rPr lang="en-US" sz="1000" b="0" i="0" kern="1200" dirty="0">
                          <a:solidFill>
                            <a:schemeClr val="dk1"/>
                          </a:solidFill>
                          <a:effectLst/>
                          <a:latin typeface="+mn-lt"/>
                          <a:ea typeface="+mn-ea"/>
                          <a:cs typeface="+mn-cs"/>
                        </a:rPr>
                        <a:t> to receive six sessions of IPC or CBT. I</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Aim to </a:t>
                      </a:r>
                      <a:r>
                        <a:rPr lang="en-US" sz="1000" b="0" i="0" kern="1200" dirty="0">
                          <a:solidFill>
                            <a:schemeClr val="dk1"/>
                          </a:solidFill>
                          <a:effectLst/>
                          <a:highlight>
                            <a:srgbClr val="FFFF00"/>
                          </a:highlight>
                          <a:latin typeface="+mn-lt"/>
                          <a:ea typeface="+mn-ea"/>
                          <a:cs typeface="+mn-cs"/>
                        </a:rPr>
                        <a:t>compare CBT and IPC for pregnant women with depression in a feasibility study.</a:t>
                      </a:r>
                      <a:endParaRPr lang="en-IN" sz="1000" dirty="0">
                        <a:highlight>
                          <a:srgbClr val="FFFF00"/>
                        </a:highlight>
                      </a:endParaRPr>
                    </a:p>
                  </a:txBody>
                  <a:tcPr>
                    <a:solidFill>
                      <a:schemeClr val="tx2">
                        <a:lumMod val="20000"/>
                        <a:lumOff val="80000"/>
                      </a:schemeClr>
                    </a:solidFill>
                  </a:tcPr>
                </a:tc>
                <a:tc>
                  <a:txBody>
                    <a:bodyPr/>
                    <a:lstStyle/>
                    <a:p>
                      <a:r>
                        <a:rPr lang="en-IN" sz="1000" dirty="0">
                          <a:highlight>
                            <a:srgbClr val="00FF00"/>
                          </a:highlight>
                        </a:rPr>
                        <a:t>CBT tends to be more effective</a:t>
                      </a:r>
                      <a:r>
                        <a:rPr lang="en-IN" sz="1000" dirty="0"/>
                        <a:t>.</a:t>
                      </a: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contributes to the existing literature by examining the effectiveness of a comprehensive app-based intervention package, incorporating CBT, psychoeducation, nutrition, physical activity, and social support, in improving maternal and child health outcomes, providing valuable insights into the potential benefits of a multifaceted approach to promote overall well-being</a:t>
                      </a:r>
                      <a:r>
                        <a:rPr lang="en-US" sz="1800" b="0" i="0" kern="1200" dirty="0">
                          <a:solidFill>
                            <a:schemeClr val="dk1"/>
                          </a:solidFill>
                          <a:effectLst/>
                          <a:highlight>
                            <a:srgbClr val="00FF00"/>
                          </a:highlight>
                          <a:latin typeface="+mn-lt"/>
                          <a:ea typeface="+mn-ea"/>
                          <a:cs typeface="+mn-cs"/>
                        </a:rPr>
                        <a:t>.</a:t>
                      </a:r>
                      <a:endParaRPr lang="en-IN" sz="1000" dirty="0"/>
                    </a:p>
                  </a:txBody>
                  <a:tcPr>
                    <a:solidFill>
                      <a:schemeClr val="tx2">
                        <a:lumMod val="20000"/>
                        <a:lumOff val="80000"/>
                      </a:schemeClr>
                    </a:solidFill>
                  </a:tcPr>
                </a:tc>
                <a:extLst>
                  <a:ext uri="{0D108BD9-81ED-4DB2-BD59-A6C34878D82A}">
                    <a16:rowId xmlns:a16="http://schemas.microsoft.com/office/drawing/2014/main" val="3424640316"/>
                  </a:ext>
                </a:extLst>
              </a:tr>
            </a:tbl>
          </a:graphicData>
        </a:graphic>
      </p:graphicFrame>
    </p:spTree>
    <p:extLst>
      <p:ext uri="{BB962C8B-B14F-4D97-AF65-F5344CB8AC3E}">
        <p14:creationId xmlns:p14="http://schemas.microsoft.com/office/powerpoint/2010/main" val="617445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FB28FA-D31C-7FB8-A69C-E07260CFCC2B}"/>
              </a:ext>
            </a:extLst>
          </p:cNvPr>
          <p:cNvSpPr>
            <a:spLocks noGrp="1"/>
          </p:cNvSpPr>
          <p:nvPr>
            <p:ph type="ftr" sz="quarter" idx="11"/>
          </p:nvPr>
        </p:nvSpPr>
        <p:spPr/>
        <p:txBody>
          <a:bodyPr/>
          <a:lstStyle/>
          <a:p>
            <a:r>
              <a:rPr lang="en-US"/>
              <a:t>You are not allowed to add slides to this presentation</a:t>
            </a:r>
            <a:endParaRPr lang="en-IN"/>
          </a:p>
        </p:txBody>
      </p:sp>
      <p:sp>
        <p:nvSpPr>
          <p:cNvPr id="3" name="Slide Number Placeholder 2">
            <a:extLst>
              <a:ext uri="{FF2B5EF4-FFF2-40B4-BE49-F238E27FC236}">
                <a16:creationId xmlns:a16="http://schemas.microsoft.com/office/drawing/2014/main" id="{E7E6F200-5960-1C9A-9A74-AD4A0DC4971D}"/>
              </a:ext>
            </a:extLst>
          </p:cNvPr>
          <p:cNvSpPr>
            <a:spLocks noGrp="1"/>
          </p:cNvSpPr>
          <p:nvPr>
            <p:ph type="sldNum" sz="quarter" idx="12"/>
          </p:nvPr>
        </p:nvSpPr>
        <p:spPr/>
        <p:txBody>
          <a:bodyPr/>
          <a:lstStyle/>
          <a:p>
            <a:fld id="{26AD20E6-394B-4DF0-96A5-9647FF39C943}" type="slidenum">
              <a:rPr lang="en-IN" smtClean="0"/>
              <a:t>27</a:t>
            </a:fld>
            <a:endParaRPr lang="en-IN"/>
          </a:p>
        </p:txBody>
      </p:sp>
      <p:graphicFrame>
        <p:nvGraphicFramePr>
          <p:cNvPr id="5" name="Table 4">
            <a:extLst>
              <a:ext uri="{FF2B5EF4-FFF2-40B4-BE49-F238E27FC236}">
                <a16:creationId xmlns:a16="http://schemas.microsoft.com/office/drawing/2014/main" id="{B206F5B2-5C45-45B8-8F02-ACCC02E1A715}"/>
              </a:ext>
            </a:extLst>
          </p:cNvPr>
          <p:cNvGraphicFramePr>
            <a:graphicFrameLocks noGrp="1"/>
          </p:cNvGraphicFramePr>
          <p:nvPr>
            <p:extLst>
              <p:ext uri="{D42A27DB-BD31-4B8C-83A1-F6EECF244321}">
                <p14:modId xmlns:p14="http://schemas.microsoft.com/office/powerpoint/2010/main" val="4194403264"/>
              </p:ext>
            </p:extLst>
          </p:nvPr>
        </p:nvGraphicFramePr>
        <p:xfrm>
          <a:off x="576197" y="177228"/>
          <a:ext cx="11269835" cy="6489438"/>
        </p:xfrm>
        <a:graphic>
          <a:graphicData uri="http://schemas.openxmlformats.org/drawingml/2006/table">
            <a:tbl>
              <a:tblPr firstRow="1" bandRow="1">
                <a:tableStyleId>{5C22544A-7EE6-4342-B048-85BDC9FD1C3A}</a:tableStyleId>
              </a:tblPr>
              <a:tblGrid>
                <a:gridCol w="1258223">
                  <a:extLst>
                    <a:ext uri="{9D8B030D-6E8A-4147-A177-3AD203B41FA5}">
                      <a16:colId xmlns:a16="http://schemas.microsoft.com/office/drawing/2014/main" val="674013470"/>
                    </a:ext>
                  </a:extLst>
                </a:gridCol>
                <a:gridCol w="1258223">
                  <a:extLst>
                    <a:ext uri="{9D8B030D-6E8A-4147-A177-3AD203B41FA5}">
                      <a16:colId xmlns:a16="http://schemas.microsoft.com/office/drawing/2014/main" val="669270853"/>
                    </a:ext>
                  </a:extLst>
                </a:gridCol>
                <a:gridCol w="2976559">
                  <a:extLst>
                    <a:ext uri="{9D8B030D-6E8A-4147-A177-3AD203B41FA5}">
                      <a16:colId xmlns:a16="http://schemas.microsoft.com/office/drawing/2014/main" val="474936285"/>
                    </a:ext>
                  </a:extLst>
                </a:gridCol>
                <a:gridCol w="1925610">
                  <a:extLst>
                    <a:ext uri="{9D8B030D-6E8A-4147-A177-3AD203B41FA5}">
                      <a16:colId xmlns:a16="http://schemas.microsoft.com/office/drawing/2014/main" val="2499217008"/>
                    </a:ext>
                  </a:extLst>
                </a:gridCol>
                <a:gridCol w="1925610">
                  <a:extLst>
                    <a:ext uri="{9D8B030D-6E8A-4147-A177-3AD203B41FA5}">
                      <a16:colId xmlns:a16="http://schemas.microsoft.com/office/drawing/2014/main" val="4080593481"/>
                    </a:ext>
                  </a:extLst>
                </a:gridCol>
                <a:gridCol w="1925610">
                  <a:extLst>
                    <a:ext uri="{9D8B030D-6E8A-4147-A177-3AD203B41FA5}">
                      <a16:colId xmlns:a16="http://schemas.microsoft.com/office/drawing/2014/main" val="3709786364"/>
                    </a:ext>
                  </a:extLst>
                </a:gridCol>
              </a:tblGrid>
              <a:tr h="789678">
                <a:tc>
                  <a:txBody>
                    <a:bodyPr/>
                    <a:lstStyle/>
                    <a:p>
                      <a:r>
                        <a:rPr lang="en-IN" sz="1600" dirty="0"/>
                        <a:t>Reference</a:t>
                      </a:r>
                    </a:p>
                  </a:txBody>
                  <a:tcPr>
                    <a:solidFill>
                      <a:schemeClr val="accent1"/>
                    </a:solidFill>
                  </a:tcPr>
                </a:tc>
                <a:tc>
                  <a:txBody>
                    <a:bodyPr/>
                    <a:lstStyle/>
                    <a:p>
                      <a:r>
                        <a:rPr lang="en-IN" dirty="0"/>
                        <a:t>Geographical region</a:t>
                      </a:r>
                    </a:p>
                  </a:txBody>
                  <a:tcPr>
                    <a:solidFill>
                      <a:schemeClr val="accent1"/>
                    </a:solidFill>
                  </a:tcPr>
                </a:tc>
                <a:tc>
                  <a:txBody>
                    <a:bodyPr/>
                    <a:lstStyle/>
                    <a:p>
                      <a:r>
                        <a:rPr lang="en-IN" sz="1600" dirty="0"/>
                        <a:t>Methodology</a:t>
                      </a:r>
                    </a:p>
                  </a:txBody>
                  <a:tcPr>
                    <a:solidFill>
                      <a:schemeClr val="accent1"/>
                    </a:solidFill>
                  </a:tcPr>
                </a:tc>
                <a:tc>
                  <a:txBody>
                    <a:bodyPr/>
                    <a:lstStyle/>
                    <a:p>
                      <a:r>
                        <a:rPr lang="en-IN" sz="1600" dirty="0"/>
                        <a:t>Aim of the study</a:t>
                      </a:r>
                    </a:p>
                  </a:txBody>
                  <a:tcPr>
                    <a:solidFill>
                      <a:schemeClr val="accent1"/>
                    </a:solidFill>
                  </a:tcPr>
                </a:tc>
                <a:tc>
                  <a:txBody>
                    <a:bodyPr/>
                    <a:lstStyle/>
                    <a:p>
                      <a:r>
                        <a:rPr lang="en-IN" sz="1600" dirty="0"/>
                        <a:t>Result</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solidFill>
                            <a:srgbClr val="FF0000"/>
                          </a:solidFill>
                        </a:rPr>
                        <a:t>Positive</a:t>
                      </a:r>
                      <a:r>
                        <a:rPr lang="en-IN" sz="1600" dirty="0"/>
                        <a:t>/</a:t>
                      </a:r>
                      <a:r>
                        <a:rPr lang="en-IN" sz="1600" dirty="0">
                          <a:solidFill>
                            <a:srgbClr val="00B050"/>
                          </a:solidFill>
                        </a:rPr>
                        <a:t>Negative</a:t>
                      </a:r>
                    </a:p>
                    <a:p>
                      <a:endParaRPr lang="en-IN" sz="1600" dirty="0"/>
                    </a:p>
                  </a:txBody>
                  <a:tcPr>
                    <a:solidFill>
                      <a:schemeClr val="accent1"/>
                    </a:solidFill>
                  </a:tcPr>
                </a:tc>
                <a:extLst>
                  <a:ext uri="{0D108BD9-81ED-4DB2-BD59-A6C34878D82A}">
                    <a16:rowId xmlns:a16="http://schemas.microsoft.com/office/drawing/2014/main" val="1039799541"/>
                  </a:ext>
                </a:extLst>
              </a:tr>
              <a:tr h="983209">
                <a:tc>
                  <a:txBody>
                    <a:bodyPr/>
                    <a:lstStyle/>
                    <a:p>
                      <a:r>
                        <a:rPr lang="en-IN" sz="1000" b="0" i="0" u="none" strike="noStrike" kern="1200" dirty="0">
                          <a:solidFill>
                            <a:schemeClr val="dk1"/>
                          </a:solidFill>
                          <a:effectLst/>
                          <a:latin typeface="+mn-lt"/>
                          <a:ea typeface="+mn-ea"/>
                          <a:cs typeface="+mn-cs"/>
                          <a:hlinkClick r:id="rId2"/>
                        </a:rPr>
                        <a:t>Jenny Ingram</a:t>
                      </a:r>
                      <a:r>
                        <a:rPr lang="en-IN" sz="1000" b="0" i="0" u="none" strike="noStrike" kern="1200" dirty="0">
                          <a:solidFill>
                            <a:schemeClr val="dk1"/>
                          </a:solidFill>
                          <a:effectLst/>
                          <a:latin typeface="+mn-lt"/>
                          <a:ea typeface="+mn-ea"/>
                          <a:cs typeface="+mn-cs"/>
                        </a:rPr>
                        <a:t> et al 2019</a:t>
                      </a:r>
                      <a:endParaRPr lang="en-IN" sz="1000" dirty="0"/>
                    </a:p>
                  </a:txBody>
                  <a:tcPr>
                    <a:solidFill>
                      <a:schemeClr val="tx2">
                        <a:lumMod val="20000"/>
                        <a:lumOff val="80000"/>
                      </a:schemeClr>
                    </a:solidFill>
                  </a:tcPr>
                </a:tc>
                <a:tc>
                  <a:txBody>
                    <a:bodyPr/>
                    <a:lstStyle/>
                    <a:p>
                      <a:r>
                        <a:rPr lang="en-IN" sz="1000" dirty="0"/>
                        <a:t>Global/Worldwide</a:t>
                      </a:r>
                    </a:p>
                  </a:txBody>
                  <a:tcPr>
                    <a:solidFill>
                      <a:schemeClr val="tx2">
                        <a:lumMod val="20000"/>
                        <a:lumOff val="80000"/>
                      </a:schemeClr>
                    </a:solidFill>
                  </a:tcPr>
                </a:tc>
                <a:tc>
                  <a:txBody>
                    <a:bodyPr/>
                    <a:lstStyle/>
                    <a:p>
                      <a:r>
                        <a:rPr lang="en-US" sz="1800" b="0" i="0" kern="1200" dirty="0">
                          <a:solidFill>
                            <a:schemeClr val="dk1"/>
                          </a:solidFill>
                          <a:effectLst/>
                          <a:latin typeface="+mn-lt"/>
                          <a:ea typeface="+mn-ea"/>
                          <a:cs typeface="+mn-cs"/>
                        </a:rPr>
                        <a:t> </a:t>
                      </a:r>
                      <a:r>
                        <a:rPr lang="en-US" sz="1000" b="0" i="0" kern="1200" dirty="0">
                          <a:solidFill>
                            <a:schemeClr val="dk1"/>
                          </a:solidFill>
                          <a:effectLst/>
                          <a:latin typeface="+mn-lt"/>
                          <a:ea typeface="+mn-ea"/>
                          <a:cs typeface="+mn-cs"/>
                        </a:rPr>
                        <a:t>two-arm non-blinded </a:t>
                      </a:r>
                      <a:r>
                        <a:rPr lang="en-US" sz="1000" b="0" i="0" kern="1200" dirty="0" err="1">
                          <a:solidFill>
                            <a:schemeClr val="dk1"/>
                          </a:solidFill>
                          <a:effectLst/>
                          <a:latin typeface="+mn-lt"/>
                          <a:ea typeface="+mn-ea"/>
                          <a:cs typeface="+mn-cs"/>
                        </a:rPr>
                        <a:t>randomised</a:t>
                      </a:r>
                      <a:r>
                        <a:rPr lang="en-US" sz="1000" b="0" i="0" kern="1200" dirty="0">
                          <a:solidFill>
                            <a:schemeClr val="dk1"/>
                          </a:solidFill>
                          <a:effectLst/>
                          <a:latin typeface="+mn-lt"/>
                          <a:ea typeface="+mn-ea"/>
                          <a:cs typeface="+mn-cs"/>
                        </a:rPr>
                        <a:t> feasibility study of 60 women will be conducted in two UK localities. Women with depression will be identified through midwife clinics and ultrasound scanning appointments and </a:t>
                      </a:r>
                      <a:r>
                        <a:rPr lang="en-US" sz="1000" b="0" i="0" kern="1200" dirty="0" err="1">
                          <a:solidFill>
                            <a:schemeClr val="dk1"/>
                          </a:solidFill>
                          <a:effectLst/>
                          <a:latin typeface="+mn-lt"/>
                          <a:ea typeface="+mn-ea"/>
                          <a:cs typeface="+mn-cs"/>
                        </a:rPr>
                        <a:t>randomised</a:t>
                      </a:r>
                      <a:r>
                        <a:rPr lang="en-US" sz="1000" b="0" i="0" kern="1200" dirty="0">
                          <a:solidFill>
                            <a:schemeClr val="dk1"/>
                          </a:solidFill>
                          <a:effectLst/>
                          <a:latin typeface="+mn-lt"/>
                          <a:ea typeface="+mn-ea"/>
                          <a:cs typeface="+mn-cs"/>
                        </a:rPr>
                        <a:t> to receive six sessions of IPC or CBT. I</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Aim to </a:t>
                      </a:r>
                      <a:r>
                        <a:rPr lang="en-US" sz="1000" b="0" i="0" kern="1200" dirty="0">
                          <a:solidFill>
                            <a:schemeClr val="dk1"/>
                          </a:solidFill>
                          <a:effectLst/>
                          <a:highlight>
                            <a:srgbClr val="FFFF00"/>
                          </a:highlight>
                          <a:latin typeface="+mn-lt"/>
                          <a:ea typeface="+mn-ea"/>
                          <a:cs typeface="+mn-cs"/>
                        </a:rPr>
                        <a:t>compare CBT and IPC for pregnant women with depression in a feasibility study</a:t>
                      </a:r>
                      <a:r>
                        <a:rPr lang="en-US" sz="1000" b="0" i="0" kern="1200" dirty="0">
                          <a:solidFill>
                            <a:schemeClr val="dk1"/>
                          </a:solidFill>
                          <a:effectLst/>
                          <a:latin typeface="+mn-lt"/>
                          <a:ea typeface="+mn-ea"/>
                          <a:cs typeface="+mn-cs"/>
                        </a:rPr>
                        <a:t>.</a:t>
                      </a:r>
                      <a:endParaRPr lang="en-IN" sz="1000" dirty="0"/>
                    </a:p>
                  </a:txBody>
                  <a:tcPr>
                    <a:solidFill>
                      <a:schemeClr val="tx2">
                        <a:lumMod val="20000"/>
                        <a:lumOff val="80000"/>
                      </a:schemeClr>
                    </a:solidFill>
                  </a:tcPr>
                </a:tc>
                <a:tc>
                  <a:txBody>
                    <a:bodyPr/>
                    <a:lstStyle/>
                    <a:p>
                      <a:r>
                        <a:rPr lang="en-IN" sz="1000" dirty="0"/>
                        <a:t>CBT tends to be </a:t>
                      </a:r>
                      <a:r>
                        <a:rPr lang="en-IN" sz="1000" dirty="0">
                          <a:highlight>
                            <a:srgbClr val="00FF00"/>
                          </a:highlight>
                        </a:rPr>
                        <a:t>more effective</a:t>
                      </a:r>
                      <a:r>
                        <a:rPr lang="en-IN" sz="1000" dirty="0"/>
                        <a: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mn-lt"/>
                          <a:ea typeface="+mn-ea"/>
                          <a:cs typeface="+mn-cs"/>
                        </a:rPr>
                        <a:t>contributes to the existing literature by examining the effectiveness of a comprehensive app-based intervention package, incorporating CBT, psychoeducation, nutrition, physical activity, and social support, in improving maternal and child health outcomes, providing valuable insights into the potential benefits of a multifaceted approach to promote overall well-being</a:t>
                      </a:r>
                      <a:r>
                        <a:rPr lang="en-US" sz="1800" b="0" i="0" kern="1200" dirty="0">
                          <a:solidFill>
                            <a:schemeClr val="dk1"/>
                          </a:solidFill>
                          <a:effectLst/>
                          <a:highlight>
                            <a:srgbClr val="00FF00"/>
                          </a:highlight>
                          <a:latin typeface="+mn-lt"/>
                          <a:ea typeface="+mn-ea"/>
                          <a:cs typeface="+mn-cs"/>
                        </a:rPr>
                        <a:t>.</a:t>
                      </a:r>
                      <a:endParaRPr lang="en-IN" sz="1000" dirty="0"/>
                    </a:p>
                    <a:p>
                      <a:endParaRPr lang="en-IN" sz="1000" dirty="0"/>
                    </a:p>
                  </a:txBody>
                  <a:tcPr>
                    <a:solidFill>
                      <a:schemeClr val="tx2">
                        <a:lumMod val="20000"/>
                        <a:lumOff val="80000"/>
                      </a:schemeClr>
                    </a:solidFill>
                  </a:tcPr>
                </a:tc>
                <a:extLst>
                  <a:ext uri="{0D108BD9-81ED-4DB2-BD59-A6C34878D82A}">
                    <a16:rowId xmlns:a16="http://schemas.microsoft.com/office/drawing/2014/main" val="4031434121"/>
                  </a:ext>
                </a:extLst>
              </a:tr>
              <a:tr h="655473">
                <a:tc>
                  <a:txBody>
                    <a:bodyPr/>
                    <a:lstStyle/>
                    <a:p>
                      <a:r>
                        <a:rPr lang="en-IN" sz="1000" b="0" i="0" kern="1200" dirty="0">
                          <a:solidFill>
                            <a:schemeClr val="dk1"/>
                          </a:solidFill>
                          <a:effectLst/>
                          <a:latin typeface="+mn-lt"/>
                          <a:ea typeface="+mn-ea"/>
                          <a:cs typeface="+mn-cs"/>
                        </a:rPr>
                        <a:t> </a:t>
                      </a:r>
                      <a:r>
                        <a:rPr lang="en-IN" sz="1000" b="0" i="0" u="none" strike="noStrike" kern="1200" dirty="0">
                          <a:solidFill>
                            <a:schemeClr val="dk1"/>
                          </a:solidFill>
                          <a:effectLst/>
                          <a:latin typeface="+mn-lt"/>
                          <a:ea typeface="+mn-ea"/>
                          <a:cs typeface="+mn-cs"/>
                          <a:hlinkClick r:id="rId3"/>
                        </a:rPr>
                        <a:t>Ana Fonseca</a:t>
                      </a:r>
                      <a:r>
                        <a:rPr lang="en-IN" sz="1000" b="0" i="0" kern="1200" baseline="30000" dirty="0">
                          <a:solidFill>
                            <a:schemeClr val="dk1"/>
                          </a:solidFill>
                          <a:effectLst/>
                          <a:latin typeface="+mn-lt"/>
                          <a:ea typeface="+mn-ea"/>
                          <a:cs typeface="+mn-cs"/>
                        </a:rPr>
                        <a:t>  et al 2020</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Global/Worldwide</a:t>
                      </a:r>
                    </a:p>
                  </a:txBody>
                  <a:tcPr/>
                </a:tc>
                <a:tc>
                  <a:txBody>
                    <a:bodyPr/>
                    <a:lstStyle/>
                    <a:p>
                      <a:r>
                        <a:rPr lang="en-US" sz="1000" b="0" i="0" kern="1200" dirty="0">
                          <a:solidFill>
                            <a:schemeClr val="dk1"/>
                          </a:solidFill>
                          <a:effectLst/>
                          <a:latin typeface="+mn-lt"/>
                          <a:ea typeface="+mn-ea"/>
                          <a:cs typeface="+mn-cs"/>
                        </a:rPr>
                        <a:t>preliminary investigation of the efficacy of </a:t>
                      </a:r>
                      <a:r>
                        <a:rPr lang="en-US" sz="1000" b="0" i="1" kern="1200" dirty="0">
                          <a:solidFill>
                            <a:schemeClr val="dk1"/>
                          </a:solidFill>
                          <a:effectLst/>
                          <a:latin typeface="+mn-lt"/>
                          <a:ea typeface="+mn-ea"/>
                          <a:cs typeface="+mn-cs"/>
                        </a:rPr>
                        <a:t>Be a Mom</a:t>
                      </a:r>
                      <a:r>
                        <a:rPr lang="en-US" sz="1000" b="0" i="0" kern="1200" dirty="0">
                          <a:solidFill>
                            <a:schemeClr val="dk1"/>
                          </a:solidFill>
                          <a:effectLst/>
                          <a:latin typeface="+mn-lt"/>
                          <a:ea typeface="+mn-ea"/>
                          <a:cs typeface="+mn-cs"/>
                        </a:rPr>
                        <a:t>, a web-based self-guided intervention, in enhancing positive mental health among postpartum women at low risk for postpartum depression</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This study provides </a:t>
                      </a:r>
                      <a:r>
                        <a:rPr lang="en-US" sz="1000" b="0" i="0" kern="1200" dirty="0">
                          <a:solidFill>
                            <a:schemeClr val="dk1"/>
                          </a:solidFill>
                          <a:effectLst/>
                          <a:highlight>
                            <a:srgbClr val="FFFF00"/>
                          </a:highlight>
                          <a:latin typeface="+mn-lt"/>
                          <a:ea typeface="+mn-ea"/>
                          <a:cs typeface="+mn-cs"/>
                        </a:rPr>
                        <a:t>preliminary evidence of </a:t>
                      </a:r>
                      <a:r>
                        <a:rPr lang="en-US" sz="1000" b="0" i="1" kern="1200" dirty="0">
                          <a:solidFill>
                            <a:schemeClr val="dk1"/>
                          </a:solidFill>
                          <a:effectLst/>
                          <a:highlight>
                            <a:srgbClr val="FFFF00"/>
                          </a:highlight>
                          <a:latin typeface="+mn-lt"/>
                          <a:ea typeface="+mn-ea"/>
                          <a:cs typeface="+mn-cs"/>
                        </a:rPr>
                        <a:t>Be a Mom</a:t>
                      </a:r>
                      <a:r>
                        <a:rPr lang="en-US" sz="1000" b="0" i="0" kern="1200" dirty="0">
                          <a:solidFill>
                            <a:schemeClr val="dk1"/>
                          </a:solidFill>
                          <a:effectLst/>
                          <a:highlight>
                            <a:srgbClr val="FFFF00"/>
                          </a:highlight>
                          <a:latin typeface="+mn-lt"/>
                          <a:ea typeface="+mn-ea"/>
                          <a:cs typeface="+mn-cs"/>
                        </a:rPr>
                        <a:t>'s efficacy in increasing positive mental health among low-risk postpartum women.</a:t>
                      </a:r>
                      <a:endParaRPr lang="en-IN" sz="1000" dirty="0">
                        <a:highlight>
                          <a:srgbClr val="FF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support mental health promotion strategies in the </a:t>
                      </a:r>
                      <a:r>
                        <a:rPr lang="en-US" sz="1000" b="0" i="0" kern="1200" dirty="0">
                          <a:solidFill>
                            <a:schemeClr val="dk1"/>
                          </a:solidFill>
                          <a:effectLst/>
                          <a:highlight>
                            <a:srgbClr val="00FF00"/>
                          </a:highlight>
                          <a:latin typeface="+mn-lt"/>
                          <a:ea typeface="+mn-ea"/>
                          <a:cs typeface="+mn-cs"/>
                        </a:rPr>
                        <a:t>postpartum period and highlight the important role of web-based CBT interventions</a:t>
                      </a:r>
                      <a:r>
                        <a:rPr lang="en-US" sz="1000" b="0" i="0" kern="1200" dirty="0">
                          <a:solidFill>
                            <a:schemeClr val="dk1"/>
                          </a:solidFill>
                          <a:effectLst/>
                          <a:latin typeface="+mn-lt"/>
                          <a:ea typeface="+mn-ea"/>
                          <a:cs typeface="+mn-cs"/>
                        </a:rPr>
                        <a:t>.</a:t>
                      </a:r>
                      <a:endParaRPr lang="en-IN" sz="10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mn-lt"/>
                          <a:ea typeface="+mn-ea"/>
                          <a:cs typeface="+mn-cs"/>
                        </a:rPr>
                        <a:t>Brief cognitive behavioral therapy delivered by mental health professionals with basic training was effective in preventing the manifestation of postpartum depression (PPD), emphasizing the potential of accessible interventions to promote maternal mental well-being</a:t>
                      </a:r>
                      <a:r>
                        <a:rPr lang="en-US" sz="1800" b="0" i="0" kern="1200" dirty="0">
                          <a:solidFill>
                            <a:schemeClr val="dk1"/>
                          </a:solidFill>
                          <a:effectLst/>
                          <a:highlight>
                            <a:srgbClr val="00FF00"/>
                          </a:highlight>
                          <a:latin typeface="+mn-lt"/>
                          <a:ea typeface="+mn-ea"/>
                          <a:cs typeface="+mn-cs"/>
                        </a:rPr>
                        <a:t>.</a:t>
                      </a:r>
                      <a:endParaRPr lang="en-IN" sz="1000" dirty="0">
                        <a:highlight>
                          <a:srgbClr val="00FF00"/>
                        </a:highlight>
                      </a:endParaRPr>
                    </a:p>
                    <a:p>
                      <a:endParaRPr lang="en-IN" sz="1000" dirty="0"/>
                    </a:p>
                  </a:txBody>
                  <a:tcPr>
                    <a:solidFill>
                      <a:schemeClr val="tx2">
                        <a:lumMod val="20000"/>
                        <a:lumOff val="80000"/>
                      </a:schemeClr>
                    </a:solidFill>
                  </a:tcPr>
                </a:tc>
                <a:extLst>
                  <a:ext uri="{0D108BD9-81ED-4DB2-BD59-A6C34878D82A}">
                    <a16:rowId xmlns:a16="http://schemas.microsoft.com/office/drawing/2014/main" val="2917027139"/>
                  </a:ext>
                </a:extLst>
              </a:tr>
              <a:tr h="655473">
                <a:tc>
                  <a:txBody>
                    <a:bodyPr/>
                    <a:lstStyle/>
                    <a:p>
                      <a:r>
                        <a:rPr lang="en-IN" sz="1000" b="0" i="0" u="none" strike="noStrike" kern="1200" dirty="0">
                          <a:solidFill>
                            <a:schemeClr val="dk1"/>
                          </a:solidFill>
                          <a:effectLst/>
                          <a:latin typeface="+mn-lt"/>
                          <a:ea typeface="+mn-ea"/>
                          <a:cs typeface="+mn-cs"/>
                          <a:hlinkClick r:id="rId4"/>
                        </a:rPr>
                        <a:t>Cara L </a:t>
                      </a:r>
                      <a:r>
                        <a:rPr lang="en-IN" sz="1000" b="0" i="0" u="none" strike="noStrike" kern="1200" dirty="0" err="1">
                          <a:solidFill>
                            <a:schemeClr val="dk1"/>
                          </a:solidFill>
                          <a:effectLst/>
                          <a:latin typeface="+mn-lt"/>
                          <a:ea typeface="+mn-ea"/>
                          <a:cs typeface="+mn-cs"/>
                          <a:hlinkClick r:id="rId4"/>
                        </a:rPr>
                        <a:t>Solness</a:t>
                      </a:r>
                      <a:r>
                        <a:rPr lang="en-IN" sz="1000" b="0" i="0" u="none" strike="noStrike" kern="1200" dirty="0">
                          <a:solidFill>
                            <a:schemeClr val="dk1"/>
                          </a:solidFill>
                          <a:effectLst/>
                          <a:latin typeface="+mn-lt"/>
                          <a:ea typeface="+mn-ea"/>
                          <a:cs typeface="+mn-cs"/>
                        </a:rPr>
                        <a:t> et al 2021</a:t>
                      </a:r>
                      <a:endParaRPr lang="en-IN" sz="1000" dirty="0"/>
                    </a:p>
                  </a:txBody>
                  <a:tcPr/>
                </a:tc>
                <a:tc>
                  <a:txBody>
                    <a:bodyPr/>
                    <a:lstStyle/>
                    <a:p>
                      <a:r>
                        <a:rPr lang="en-IN" sz="1000" dirty="0"/>
                        <a:t>Geographical region</a:t>
                      </a:r>
                    </a:p>
                  </a:txBody>
                  <a:tcPr/>
                </a:tc>
                <a:tc>
                  <a:txBody>
                    <a:bodyPr/>
                    <a:lstStyle/>
                    <a:p>
                      <a:r>
                        <a:rPr lang="en-US" sz="1000" b="0" i="0" kern="1200" dirty="0">
                          <a:solidFill>
                            <a:schemeClr val="dk1"/>
                          </a:solidFill>
                          <a:effectLst/>
                          <a:latin typeface="+mn-lt"/>
                          <a:ea typeface="+mn-ea"/>
                          <a:cs typeface="+mn-cs"/>
                        </a:rPr>
                        <a:t>This study reports on a program evaluation of </a:t>
                      </a:r>
                      <a:r>
                        <a:rPr lang="en-US" sz="1000" b="0" i="0" kern="1200" dirty="0" err="1">
                          <a:solidFill>
                            <a:schemeClr val="dk1"/>
                          </a:solidFill>
                          <a:effectLst/>
                          <a:latin typeface="+mn-lt"/>
                          <a:ea typeface="+mn-ea"/>
                          <a:cs typeface="+mn-cs"/>
                        </a:rPr>
                        <a:t>MomMoodBooster</a:t>
                      </a:r>
                      <a:r>
                        <a:rPr lang="en-US" sz="1000" b="0" i="0" kern="1200" dirty="0">
                          <a:solidFill>
                            <a:schemeClr val="dk1"/>
                          </a:solidFill>
                          <a:effectLst/>
                          <a:latin typeface="+mn-lt"/>
                          <a:ea typeface="+mn-ea"/>
                          <a:cs typeface="+mn-cs"/>
                        </a:rPr>
                        <a:t>, a coach-supported internet-delivered CBT program for the treatment of maternal depression in veteran women. Repeated measures ANOVA, run with this sample of 326 women, demonstrated an overall positive effect size across outcome measures and engagement with no differences found between rural women and their urban counterparts.</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This study reports on a program evaluation CBT for the treatment of </a:t>
                      </a:r>
                      <a:r>
                        <a:rPr lang="en-US" sz="1000" b="0" i="0" kern="1200" dirty="0">
                          <a:solidFill>
                            <a:schemeClr val="dk1"/>
                          </a:solidFill>
                          <a:effectLst/>
                          <a:highlight>
                            <a:srgbClr val="FFFF00"/>
                          </a:highlight>
                          <a:latin typeface="+mn-lt"/>
                          <a:ea typeface="+mn-ea"/>
                          <a:cs typeface="+mn-cs"/>
                        </a:rPr>
                        <a:t>maternal depression in veteran women</a:t>
                      </a:r>
                      <a:endParaRPr lang="en-IN" sz="1000" dirty="0">
                        <a:highlight>
                          <a:srgbClr val="FF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results and the results of earlier trials suggest that </a:t>
                      </a:r>
                      <a:r>
                        <a:rPr lang="en-US" sz="1000" b="0" i="0" kern="1200" dirty="0" err="1">
                          <a:solidFill>
                            <a:schemeClr val="dk1"/>
                          </a:solidFill>
                          <a:effectLst/>
                          <a:latin typeface="+mn-lt"/>
                          <a:ea typeface="+mn-ea"/>
                          <a:cs typeface="+mn-cs"/>
                        </a:rPr>
                        <a:t>MomMoodBooster</a:t>
                      </a:r>
                      <a:r>
                        <a:rPr lang="en-US" sz="1000" b="0" i="0" kern="1200" dirty="0">
                          <a:solidFill>
                            <a:schemeClr val="dk1"/>
                          </a:solidFill>
                          <a:effectLst/>
                          <a:latin typeface="+mn-lt"/>
                          <a:ea typeface="+mn-ea"/>
                          <a:cs typeface="+mn-cs"/>
                        </a:rPr>
                        <a:t> can be a valid and efficacious option for reaching under-served veteran populations with specialized postpartum mental health support </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results from this trial have the potential to provide a positive justification for the efficacy of a CBT-based intervention for pregnant women delivered by non-specialized providers. </a:t>
                      </a:r>
                      <a:endParaRPr lang="en-IN" sz="1000" dirty="0"/>
                    </a:p>
                  </a:txBody>
                  <a:tcPr>
                    <a:solidFill>
                      <a:schemeClr val="tx2">
                        <a:lumMod val="20000"/>
                        <a:lumOff val="80000"/>
                      </a:schemeClr>
                    </a:solidFill>
                  </a:tcPr>
                </a:tc>
                <a:extLst>
                  <a:ext uri="{0D108BD9-81ED-4DB2-BD59-A6C34878D82A}">
                    <a16:rowId xmlns:a16="http://schemas.microsoft.com/office/drawing/2014/main" val="3640080866"/>
                  </a:ext>
                </a:extLst>
              </a:tr>
            </a:tbl>
          </a:graphicData>
        </a:graphic>
      </p:graphicFrame>
    </p:spTree>
    <p:extLst>
      <p:ext uri="{BB962C8B-B14F-4D97-AF65-F5344CB8AC3E}">
        <p14:creationId xmlns:p14="http://schemas.microsoft.com/office/powerpoint/2010/main" val="1189395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FB28FA-D31C-7FB8-A69C-E07260CFCC2B}"/>
              </a:ext>
            </a:extLst>
          </p:cNvPr>
          <p:cNvSpPr>
            <a:spLocks noGrp="1"/>
          </p:cNvSpPr>
          <p:nvPr>
            <p:ph type="ftr" sz="quarter" idx="11"/>
          </p:nvPr>
        </p:nvSpPr>
        <p:spPr/>
        <p:txBody>
          <a:bodyPr/>
          <a:lstStyle/>
          <a:p>
            <a:r>
              <a:rPr lang="en-US"/>
              <a:t>You are not allowed to add slides to this presentation</a:t>
            </a:r>
            <a:endParaRPr lang="en-IN"/>
          </a:p>
        </p:txBody>
      </p:sp>
      <p:sp>
        <p:nvSpPr>
          <p:cNvPr id="3" name="Slide Number Placeholder 2">
            <a:extLst>
              <a:ext uri="{FF2B5EF4-FFF2-40B4-BE49-F238E27FC236}">
                <a16:creationId xmlns:a16="http://schemas.microsoft.com/office/drawing/2014/main" id="{E7E6F200-5960-1C9A-9A74-AD4A0DC4971D}"/>
              </a:ext>
            </a:extLst>
          </p:cNvPr>
          <p:cNvSpPr>
            <a:spLocks noGrp="1"/>
          </p:cNvSpPr>
          <p:nvPr>
            <p:ph type="sldNum" sz="quarter" idx="12"/>
          </p:nvPr>
        </p:nvSpPr>
        <p:spPr/>
        <p:txBody>
          <a:bodyPr/>
          <a:lstStyle/>
          <a:p>
            <a:fld id="{26AD20E6-394B-4DF0-96A5-9647FF39C943}" type="slidenum">
              <a:rPr lang="en-IN" smtClean="0"/>
              <a:t>28</a:t>
            </a:fld>
            <a:endParaRPr lang="en-IN"/>
          </a:p>
        </p:txBody>
      </p:sp>
      <p:graphicFrame>
        <p:nvGraphicFramePr>
          <p:cNvPr id="5" name="Table 4">
            <a:extLst>
              <a:ext uri="{FF2B5EF4-FFF2-40B4-BE49-F238E27FC236}">
                <a16:creationId xmlns:a16="http://schemas.microsoft.com/office/drawing/2014/main" id="{B206F5B2-5C45-45B8-8F02-ACCC02E1A715}"/>
              </a:ext>
            </a:extLst>
          </p:cNvPr>
          <p:cNvGraphicFramePr>
            <a:graphicFrameLocks noGrp="1"/>
          </p:cNvGraphicFramePr>
          <p:nvPr>
            <p:extLst>
              <p:ext uri="{D42A27DB-BD31-4B8C-83A1-F6EECF244321}">
                <p14:modId xmlns:p14="http://schemas.microsoft.com/office/powerpoint/2010/main" val="911377225"/>
              </p:ext>
            </p:extLst>
          </p:nvPr>
        </p:nvGraphicFramePr>
        <p:xfrm>
          <a:off x="369090" y="47121"/>
          <a:ext cx="11269835" cy="6763758"/>
        </p:xfrm>
        <a:graphic>
          <a:graphicData uri="http://schemas.openxmlformats.org/drawingml/2006/table">
            <a:tbl>
              <a:tblPr firstRow="1" bandRow="1">
                <a:tableStyleId>{5C22544A-7EE6-4342-B048-85BDC9FD1C3A}</a:tableStyleId>
              </a:tblPr>
              <a:tblGrid>
                <a:gridCol w="1258223">
                  <a:extLst>
                    <a:ext uri="{9D8B030D-6E8A-4147-A177-3AD203B41FA5}">
                      <a16:colId xmlns:a16="http://schemas.microsoft.com/office/drawing/2014/main" val="674013470"/>
                    </a:ext>
                  </a:extLst>
                </a:gridCol>
                <a:gridCol w="1258223">
                  <a:extLst>
                    <a:ext uri="{9D8B030D-6E8A-4147-A177-3AD203B41FA5}">
                      <a16:colId xmlns:a16="http://schemas.microsoft.com/office/drawing/2014/main" val="669270853"/>
                    </a:ext>
                  </a:extLst>
                </a:gridCol>
                <a:gridCol w="2976559">
                  <a:extLst>
                    <a:ext uri="{9D8B030D-6E8A-4147-A177-3AD203B41FA5}">
                      <a16:colId xmlns:a16="http://schemas.microsoft.com/office/drawing/2014/main" val="474936285"/>
                    </a:ext>
                  </a:extLst>
                </a:gridCol>
                <a:gridCol w="1925610">
                  <a:extLst>
                    <a:ext uri="{9D8B030D-6E8A-4147-A177-3AD203B41FA5}">
                      <a16:colId xmlns:a16="http://schemas.microsoft.com/office/drawing/2014/main" val="2499217008"/>
                    </a:ext>
                  </a:extLst>
                </a:gridCol>
                <a:gridCol w="1925610">
                  <a:extLst>
                    <a:ext uri="{9D8B030D-6E8A-4147-A177-3AD203B41FA5}">
                      <a16:colId xmlns:a16="http://schemas.microsoft.com/office/drawing/2014/main" val="4080593481"/>
                    </a:ext>
                  </a:extLst>
                </a:gridCol>
                <a:gridCol w="1925610">
                  <a:extLst>
                    <a:ext uri="{9D8B030D-6E8A-4147-A177-3AD203B41FA5}">
                      <a16:colId xmlns:a16="http://schemas.microsoft.com/office/drawing/2014/main" val="3709786364"/>
                    </a:ext>
                  </a:extLst>
                </a:gridCol>
              </a:tblGrid>
              <a:tr h="789678">
                <a:tc>
                  <a:txBody>
                    <a:bodyPr/>
                    <a:lstStyle/>
                    <a:p>
                      <a:r>
                        <a:rPr lang="en-IN" sz="1600" dirty="0"/>
                        <a:t>Reference</a:t>
                      </a:r>
                    </a:p>
                  </a:txBody>
                  <a:tcPr>
                    <a:solidFill>
                      <a:schemeClr val="accent1"/>
                    </a:solidFill>
                  </a:tcPr>
                </a:tc>
                <a:tc>
                  <a:txBody>
                    <a:bodyPr/>
                    <a:lstStyle/>
                    <a:p>
                      <a:r>
                        <a:rPr lang="en-IN" dirty="0"/>
                        <a:t>Geographical region</a:t>
                      </a:r>
                    </a:p>
                  </a:txBody>
                  <a:tcPr>
                    <a:solidFill>
                      <a:schemeClr val="accent1"/>
                    </a:solidFill>
                  </a:tcPr>
                </a:tc>
                <a:tc>
                  <a:txBody>
                    <a:bodyPr/>
                    <a:lstStyle/>
                    <a:p>
                      <a:r>
                        <a:rPr lang="en-IN" sz="1600" dirty="0"/>
                        <a:t>Methodology</a:t>
                      </a:r>
                    </a:p>
                  </a:txBody>
                  <a:tcPr>
                    <a:solidFill>
                      <a:schemeClr val="accent1"/>
                    </a:solidFill>
                  </a:tcPr>
                </a:tc>
                <a:tc>
                  <a:txBody>
                    <a:bodyPr/>
                    <a:lstStyle/>
                    <a:p>
                      <a:r>
                        <a:rPr lang="en-IN" sz="1600" dirty="0"/>
                        <a:t>Aim of the study</a:t>
                      </a:r>
                    </a:p>
                  </a:txBody>
                  <a:tcPr>
                    <a:solidFill>
                      <a:schemeClr val="accent1"/>
                    </a:solidFill>
                  </a:tcPr>
                </a:tc>
                <a:tc>
                  <a:txBody>
                    <a:bodyPr/>
                    <a:lstStyle/>
                    <a:p>
                      <a:r>
                        <a:rPr lang="en-IN" sz="1600" dirty="0"/>
                        <a:t>Result</a:t>
                      </a:r>
                    </a:p>
                  </a:txBody>
                  <a:tcPr>
                    <a:solidFill>
                      <a:schemeClr val="accent1"/>
                    </a:solidFill>
                  </a:tcPr>
                </a:tc>
                <a:tc>
                  <a:txBody>
                    <a:bodyPr/>
                    <a:lstStyle/>
                    <a:p>
                      <a:r>
                        <a:rPr lang="en-IN" sz="1600" dirty="0">
                          <a:solidFill>
                            <a:srgbClr val="FF0000"/>
                          </a:solidFill>
                        </a:rPr>
                        <a:t>Positive</a:t>
                      </a:r>
                      <a:r>
                        <a:rPr lang="en-IN" sz="1600" dirty="0"/>
                        <a:t>/</a:t>
                      </a:r>
                      <a:r>
                        <a:rPr lang="en-IN" sz="1600" dirty="0">
                          <a:solidFill>
                            <a:srgbClr val="00B050"/>
                          </a:solidFill>
                        </a:rPr>
                        <a:t>Negative</a:t>
                      </a:r>
                    </a:p>
                  </a:txBody>
                  <a:tcPr>
                    <a:solidFill>
                      <a:schemeClr val="accent1"/>
                    </a:solidFill>
                  </a:tcPr>
                </a:tc>
                <a:extLst>
                  <a:ext uri="{0D108BD9-81ED-4DB2-BD59-A6C34878D82A}">
                    <a16:rowId xmlns:a16="http://schemas.microsoft.com/office/drawing/2014/main" val="1039799541"/>
                  </a:ext>
                </a:extLst>
              </a:tr>
              <a:tr h="1019624">
                <a:tc>
                  <a:txBody>
                    <a:bodyPr/>
                    <a:lstStyle/>
                    <a:p>
                      <a:r>
                        <a:rPr lang="en-IN" sz="1000" b="0" i="0" u="none" strike="noStrike" kern="1200" dirty="0" err="1">
                          <a:solidFill>
                            <a:schemeClr val="dk1"/>
                          </a:solidFill>
                          <a:effectLst/>
                          <a:latin typeface="+mn-lt"/>
                          <a:ea typeface="+mn-ea"/>
                          <a:cs typeface="+mn-cs"/>
                          <a:hlinkClick r:id="rId2"/>
                        </a:rPr>
                        <a:t>Dearbhail</a:t>
                      </a:r>
                      <a:r>
                        <a:rPr lang="en-IN" sz="1000" b="0" i="0" u="none" strike="noStrike" kern="1200" dirty="0">
                          <a:solidFill>
                            <a:schemeClr val="dk1"/>
                          </a:solidFill>
                          <a:effectLst/>
                          <a:latin typeface="+mn-lt"/>
                          <a:ea typeface="+mn-ea"/>
                          <a:cs typeface="+mn-cs"/>
                          <a:hlinkClick r:id="rId2"/>
                        </a:rPr>
                        <a:t> Ryan</a:t>
                      </a:r>
                      <a:r>
                        <a:rPr lang="en-IN" sz="1000" b="0" i="0" u="none" strike="noStrike" kern="1200" dirty="0">
                          <a:solidFill>
                            <a:schemeClr val="dk1"/>
                          </a:solidFill>
                          <a:effectLst/>
                          <a:latin typeface="+mn-lt"/>
                          <a:ea typeface="+mn-ea"/>
                          <a:cs typeface="+mn-cs"/>
                        </a:rPr>
                        <a:t> et al 2023</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Global/Worldwide</a:t>
                      </a:r>
                    </a:p>
                  </a:txBody>
                  <a:tcPr/>
                </a:tc>
                <a:tc>
                  <a:txBody>
                    <a:bodyPr/>
                    <a:lstStyle/>
                    <a:p>
                      <a:r>
                        <a:rPr lang="en-US" sz="1000" b="0" i="0" kern="1200" dirty="0">
                          <a:solidFill>
                            <a:schemeClr val="dk1"/>
                          </a:solidFill>
                          <a:effectLst/>
                          <a:latin typeface="+mn-lt"/>
                          <a:ea typeface="+mn-ea"/>
                          <a:cs typeface="+mn-cs"/>
                        </a:rPr>
                        <a:t>This is a between-groups, naturalistic treatment outcome study. Pre and post measures include the Beck Depression Inventory-II (BDI-II), Beck Anxiety Inventory (BAI), and the World Health </a:t>
                      </a:r>
                      <a:r>
                        <a:rPr lang="en-US" sz="1000" b="0" i="0" kern="1200" dirty="0" err="1">
                          <a:solidFill>
                            <a:schemeClr val="dk1"/>
                          </a:solidFill>
                          <a:effectLst/>
                          <a:latin typeface="+mn-lt"/>
                          <a:ea typeface="+mn-ea"/>
                          <a:cs typeface="+mn-cs"/>
                        </a:rPr>
                        <a:t>Organisation</a:t>
                      </a:r>
                      <a:r>
                        <a:rPr lang="en-US" sz="1000" b="0" i="0" kern="1200" dirty="0">
                          <a:solidFill>
                            <a:schemeClr val="dk1"/>
                          </a:solidFill>
                          <a:effectLst/>
                          <a:latin typeface="+mn-lt"/>
                          <a:ea typeface="+mn-ea"/>
                          <a:cs typeface="+mn-cs"/>
                        </a:rPr>
                        <a:t> Quality of Life Scale (</a:t>
                      </a:r>
                      <a:r>
                        <a:rPr lang="en-US" sz="1000" b="0" i="0" kern="1200" dirty="0" err="1">
                          <a:solidFill>
                            <a:schemeClr val="dk1"/>
                          </a:solidFill>
                          <a:effectLst/>
                          <a:latin typeface="+mn-lt"/>
                          <a:ea typeface="+mn-ea"/>
                          <a:cs typeface="+mn-cs"/>
                        </a:rPr>
                        <a:t>WHOQoL-Bref</a:t>
                      </a:r>
                      <a:r>
                        <a:rPr lang="en-US" sz="1000" b="0" i="0" kern="1200" dirty="0">
                          <a:solidFill>
                            <a:schemeClr val="dk1"/>
                          </a:solidFill>
                          <a:effectLst/>
                          <a:latin typeface="+mn-lt"/>
                          <a:ea typeface="+mn-ea"/>
                          <a:cs typeface="+mn-cs"/>
                        </a:rPr>
                        <a:t>)</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primary objective of the study is to evaluate the effectiveness of a 12-week </a:t>
                      </a:r>
                      <a:r>
                        <a:rPr lang="en-US" sz="1000" b="0" i="0" kern="1200" dirty="0" err="1">
                          <a:solidFill>
                            <a:schemeClr val="dk1"/>
                          </a:solidFill>
                          <a:effectLst/>
                          <a:latin typeface="+mn-lt"/>
                          <a:ea typeface="+mn-ea"/>
                          <a:cs typeface="+mn-cs"/>
                        </a:rPr>
                        <a:t>gCBT</a:t>
                      </a:r>
                      <a:r>
                        <a:rPr lang="en-US" sz="1000" b="0" i="0" kern="1200" dirty="0">
                          <a:solidFill>
                            <a:schemeClr val="dk1"/>
                          </a:solidFill>
                          <a:effectLst/>
                          <a:latin typeface="+mn-lt"/>
                          <a:ea typeface="+mn-ea"/>
                          <a:cs typeface="+mn-cs"/>
                        </a:rPr>
                        <a:t> </a:t>
                      </a:r>
                      <a:r>
                        <a:rPr lang="en-US" sz="1000" b="0" i="0" kern="1200" dirty="0" err="1">
                          <a:solidFill>
                            <a:schemeClr val="dk1"/>
                          </a:solidFill>
                          <a:effectLst/>
                          <a:latin typeface="+mn-lt"/>
                          <a:ea typeface="+mn-ea"/>
                          <a:cs typeface="+mn-cs"/>
                        </a:rPr>
                        <a:t>programme</a:t>
                      </a:r>
                      <a:r>
                        <a:rPr lang="en-US" sz="1000" b="0" i="0" kern="1200" dirty="0">
                          <a:solidFill>
                            <a:schemeClr val="dk1"/>
                          </a:solidFill>
                          <a:effectLst/>
                          <a:latin typeface="+mn-lt"/>
                          <a:ea typeface="+mn-ea"/>
                          <a:cs typeface="+mn-cs"/>
                        </a:rPr>
                        <a:t> adapted to videoconferencing in </a:t>
                      </a:r>
                      <a:r>
                        <a:rPr lang="en-US" sz="1000" b="0" i="0" kern="1200" dirty="0">
                          <a:solidFill>
                            <a:schemeClr val="dk1"/>
                          </a:solidFill>
                          <a:effectLst/>
                          <a:highlight>
                            <a:srgbClr val="FFFF00"/>
                          </a:highlight>
                          <a:latin typeface="+mn-lt"/>
                          <a:ea typeface="+mn-ea"/>
                          <a:cs typeface="+mn-cs"/>
                        </a:rPr>
                        <a:t>reducing self-reported symptoms of depression and anxiety and enhancing quality of life (QoL).</a:t>
                      </a:r>
                      <a:endParaRPr lang="en-IN" sz="1000" dirty="0">
                        <a:highlight>
                          <a:srgbClr val="FF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These results add to the growing evidence </a:t>
                      </a:r>
                      <a:r>
                        <a:rPr lang="en-US" sz="1000" b="0" i="0" kern="1200" dirty="0">
                          <a:solidFill>
                            <a:schemeClr val="dk1"/>
                          </a:solidFill>
                          <a:effectLst/>
                          <a:highlight>
                            <a:srgbClr val="00FF00"/>
                          </a:highlight>
                          <a:latin typeface="+mn-lt"/>
                          <a:ea typeface="+mn-ea"/>
                          <a:cs typeface="+mn-cs"/>
                        </a:rPr>
                        <a:t>supporting the effectiveness of internet-delivered </a:t>
                      </a:r>
                      <a:r>
                        <a:rPr lang="en-US" sz="1000" b="0" i="0" kern="1200" dirty="0" err="1">
                          <a:solidFill>
                            <a:schemeClr val="dk1"/>
                          </a:solidFill>
                          <a:effectLst/>
                          <a:highlight>
                            <a:srgbClr val="00FF00"/>
                          </a:highlight>
                          <a:latin typeface="+mn-lt"/>
                          <a:ea typeface="+mn-ea"/>
                          <a:cs typeface="+mn-cs"/>
                        </a:rPr>
                        <a:t>gCBT</a:t>
                      </a:r>
                      <a:r>
                        <a:rPr lang="en-US" sz="1000" b="0" i="0" kern="1200" dirty="0">
                          <a:solidFill>
                            <a:schemeClr val="dk1"/>
                          </a:solidFill>
                          <a:effectLst/>
                          <a:highlight>
                            <a:srgbClr val="00FF00"/>
                          </a:highlight>
                          <a:latin typeface="+mn-lt"/>
                          <a:ea typeface="+mn-ea"/>
                          <a:cs typeface="+mn-cs"/>
                        </a:rPr>
                        <a:t> in reducing depressive symptoms</a:t>
                      </a:r>
                      <a:endParaRPr lang="en-IN" sz="1000" dirty="0">
                        <a:highlight>
                          <a:srgbClr val="00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findings contribute to the expanding body of evidence indicating that internet-delivered guided Cognitive Behavioral Therapy (</a:t>
                      </a:r>
                      <a:r>
                        <a:rPr lang="en-US" sz="1000" b="0" i="0" kern="1200" dirty="0" err="1">
                          <a:solidFill>
                            <a:schemeClr val="dk1"/>
                          </a:solidFill>
                          <a:effectLst/>
                          <a:latin typeface="+mn-lt"/>
                          <a:ea typeface="+mn-ea"/>
                          <a:cs typeface="+mn-cs"/>
                        </a:rPr>
                        <a:t>gCBT</a:t>
                      </a:r>
                      <a:r>
                        <a:rPr lang="en-US" sz="1000" b="0" i="0" kern="1200" dirty="0">
                          <a:solidFill>
                            <a:schemeClr val="dk1"/>
                          </a:solidFill>
                          <a:effectLst/>
                          <a:latin typeface="+mn-lt"/>
                          <a:ea typeface="+mn-ea"/>
                          <a:cs typeface="+mn-cs"/>
                        </a:rPr>
                        <a:t>) is effective in reducing depressive symptoms, further strengthening its potential as a viable and accessible treatment option</a:t>
                      </a:r>
                      <a:r>
                        <a:rPr lang="en-US" sz="1800" b="0" i="0" kern="1200" dirty="0">
                          <a:solidFill>
                            <a:schemeClr val="dk1"/>
                          </a:solidFill>
                          <a:effectLst/>
                          <a:highlight>
                            <a:srgbClr val="00FF00"/>
                          </a:highlight>
                          <a:latin typeface="+mn-lt"/>
                          <a:ea typeface="+mn-ea"/>
                          <a:cs typeface="+mn-cs"/>
                        </a:rPr>
                        <a:t>.</a:t>
                      </a:r>
                      <a:endParaRPr lang="en-IN" sz="1000" dirty="0">
                        <a:highlight>
                          <a:srgbClr val="00FF00"/>
                        </a:highlight>
                      </a:endParaRPr>
                    </a:p>
                  </a:txBody>
                  <a:tcPr>
                    <a:solidFill>
                      <a:schemeClr val="tx2">
                        <a:lumMod val="20000"/>
                        <a:lumOff val="80000"/>
                      </a:schemeClr>
                    </a:solidFill>
                  </a:tcPr>
                </a:tc>
                <a:extLst>
                  <a:ext uri="{0D108BD9-81ED-4DB2-BD59-A6C34878D82A}">
                    <a16:rowId xmlns:a16="http://schemas.microsoft.com/office/drawing/2014/main" val="2425733274"/>
                  </a:ext>
                </a:extLst>
              </a:tr>
              <a:tr h="1201700">
                <a:tc>
                  <a:txBody>
                    <a:bodyPr/>
                    <a:lstStyle/>
                    <a:p>
                      <a:r>
                        <a:rPr lang="en-IN" sz="1000" b="0" i="0" u="none" strike="noStrike" kern="1200" dirty="0">
                          <a:solidFill>
                            <a:schemeClr val="dk1"/>
                          </a:solidFill>
                          <a:effectLst/>
                          <a:latin typeface="+mn-lt"/>
                          <a:ea typeface="+mn-ea"/>
                          <a:cs typeface="+mn-cs"/>
                          <a:hlinkClick r:id="rId3"/>
                        </a:rPr>
                        <a:t>Megan V Smith</a:t>
                      </a:r>
                      <a:r>
                        <a:rPr lang="en-IN" sz="1000" b="0" i="0" u="none" strike="noStrike" kern="1200" dirty="0">
                          <a:solidFill>
                            <a:schemeClr val="dk1"/>
                          </a:solidFill>
                          <a:effectLst/>
                          <a:latin typeface="+mn-lt"/>
                          <a:ea typeface="+mn-ea"/>
                          <a:cs typeface="+mn-cs"/>
                        </a:rPr>
                        <a:t> et al 2021</a:t>
                      </a:r>
                      <a:endParaRPr lang="en-IN" sz="1000" dirty="0"/>
                    </a:p>
                  </a:txBody>
                  <a:tcPr/>
                </a:tc>
                <a:tc>
                  <a:txBody>
                    <a:bodyPr/>
                    <a:lstStyle/>
                    <a:p>
                      <a:r>
                        <a:rPr lang="en-IN" sz="1000" dirty="0"/>
                        <a:t>Geographical region</a:t>
                      </a:r>
                    </a:p>
                  </a:txBody>
                  <a:tcPr/>
                </a:tc>
                <a:tc>
                  <a:txBody>
                    <a:bodyPr/>
                    <a:lstStyle/>
                    <a:p>
                      <a:r>
                        <a:rPr lang="en-US" sz="1000" b="0" i="0" kern="1200" dirty="0">
                          <a:solidFill>
                            <a:schemeClr val="dk1"/>
                          </a:solidFill>
                          <a:effectLst/>
                          <a:latin typeface="+mn-lt"/>
                          <a:ea typeface="+mn-ea"/>
                          <a:cs typeface="+mn-cs"/>
                        </a:rPr>
                        <a:t>An 8-week group CBT program was made available to parenting women (N=40) in a large, urban TANF system from April to August 2019. Participants completed baseline and endpoint measures to assess depressive symptoms, perceived stress, social support, employment, and program acceptability.</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authors sought to evaluate the acceptability, feasibility, and initial outcomes of the delivery of a group cognitive-behavioral therapy (</a:t>
                      </a:r>
                      <a:r>
                        <a:rPr lang="en-US" sz="1000" b="0" i="0" kern="1200" dirty="0">
                          <a:solidFill>
                            <a:schemeClr val="dk1"/>
                          </a:solidFill>
                          <a:effectLst/>
                          <a:highlight>
                            <a:srgbClr val="FFFF00"/>
                          </a:highlight>
                          <a:latin typeface="+mn-lt"/>
                          <a:ea typeface="+mn-ea"/>
                          <a:cs typeface="+mn-cs"/>
                        </a:rPr>
                        <a:t>CBT) mental health intervention for mothers in the Temporary Assistance for Needy Families (TANF) program</a:t>
                      </a:r>
                      <a:r>
                        <a:rPr lang="en-US" sz="1000" b="0" i="0" kern="1200" dirty="0">
                          <a:solidFill>
                            <a:schemeClr val="dk1"/>
                          </a:solidFill>
                          <a:effectLst/>
                          <a:latin typeface="+mn-lt"/>
                          <a:ea typeface="+mn-ea"/>
                          <a:cs typeface="+mn-cs"/>
                        </a:rPr>
                        <a:t>.</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TANF staff were successfully trained to deliver CBT. </a:t>
                      </a:r>
                      <a:r>
                        <a:rPr lang="en-US" sz="1000" b="0" i="0" kern="1200" dirty="0">
                          <a:solidFill>
                            <a:schemeClr val="dk1"/>
                          </a:solidFill>
                          <a:effectLst/>
                          <a:highlight>
                            <a:srgbClr val="00FF00"/>
                          </a:highlight>
                          <a:latin typeface="+mn-lt"/>
                          <a:ea typeface="+mn-ea"/>
                          <a:cs typeface="+mn-cs"/>
                        </a:rPr>
                        <a:t>The participants reported significantly reduced depressive symptoms and perceived stress; perceived social support significantly increased from the beginning to the end of the intervention.</a:t>
                      </a:r>
                      <a:endParaRPr lang="en-IN" sz="1000" dirty="0">
                        <a:highlight>
                          <a:srgbClr val="00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successful training of TANF staff in delivering Cognitive Behavioral Therapy (CBT) resulted in positive outcomes, including significantly reduced depressive symptoms and perceived stress, as well as increased perceived social support among the participants, demonstrating the effectiveness of CBT in improving mental well-being in this population</a:t>
                      </a:r>
                      <a:r>
                        <a:rPr lang="en-US" sz="1800" b="0" i="0" kern="1200" dirty="0">
                          <a:solidFill>
                            <a:schemeClr val="dk1"/>
                          </a:solidFill>
                          <a:effectLst/>
                          <a:latin typeface="+mn-lt"/>
                          <a:ea typeface="+mn-ea"/>
                          <a:cs typeface="+mn-cs"/>
                        </a:rPr>
                        <a:t>.</a:t>
                      </a:r>
                      <a:endParaRPr lang="en-IN" sz="1000" dirty="0"/>
                    </a:p>
                  </a:txBody>
                  <a:tcPr>
                    <a:solidFill>
                      <a:schemeClr val="tx2">
                        <a:lumMod val="20000"/>
                        <a:lumOff val="80000"/>
                      </a:schemeClr>
                    </a:solidFill>
                  </a:tcPr>
                </a:tc>
                <a:extLst>
                  <a:ext uri="{0D108BD9-81ED-4DB2-BD59-A6C34878D82A}">
                    <a16:rowId xmlns:a16="http://schemas.microsoft.com/office/drawing/2014/main" val="3661753702"/>
                  </a:ext>
                </a:extLst>
              </a:tr>
              <a:tr h="1529437">
                <a:tc>
                  <a:txBody>
                    <a:bodyPr/>
                    <a:lstStyle/>
                    <a:p>
                      <a:r>
                        <a:rPr lang="en-IN" sz="1000" b="0" i="0" u="none" strike="noStrike" kern="1200" dirty="0">
                          <a:solidFill>
                            <a:schemeClr val="dk1"/>
                          </a:solidFill>
                          <a:effectLst/>
                          <a:latin typeface="+mn-lt"/>
                          <a:ea typeface="+mn-ea"/>
                          <a:cs typeface="+mn-cs"/>
                          <a:hlinkClick r:id="rId4"/>
                        </a:rPr>
                        <a:t>Jenny Ingram</a:t>
                      </a:r>
                      <a:r>
                        <a:rPr lang="en-IN" sz="1000" b="0" i="0" u="none" strike="noStrike" kern="1200" dirty="0">
                          <a:solidFill>
                            <a:schemeClr val="dk1"/>
                          </a:solidFill>
                          <a:effectLst/>
                          <a:latin typeface="+mn-lt"/>
                          <a:ea typeface="+mn-ea"/>
                          <a:cs typeface="+mn-cs"/>
                        </a:rPr>
                        <a:t> et al 2021</a:t>
                      </a:r>
                      <a:endParaRPr lang="en-IN" sz="1000" dirty="0"/>
                    </a:p>
                  </a:txBody>
                  <a:tcPr/>
                </a:tc>
                <a:tc>
                  <a:txBody>
                    <a:bodyPr/>
                    <a:lstStyle/>
                    <a:p>
                      <a:r>
                        <a:rPr lang="en-IN" sz="1000" dirty="0"/>
                        <a:t>Global/Worldwide</a:t>
                      </a:r>
                    </a:p>
                  </a:txBody>
                  <a:tcPr/>
                </a:tc>
                <a:tc>
                  <a:txBody>
                    <a:bodyPr/>
                    <a:lstStyle/>
                    <a:p>
                      <a:r>
                        <a:rPr lang="en-US" sz="1000" b="0" i="0" kern="1200" dirty="0">
                          <a:solidFill>
                            <a:schemeClr val="dk1"/>
                          </a:solidFill>
                          <a:effectLst/>
                          <a:latin typeface="+mn-lt"/>
                          <a:ea typeface="+mn-ea"/>
                          <a:cs typeface="+mn-cs"/>
                        </a:rPr>
                        <a:t>qualitative study design using in-depth semi-structured interviews and focus groups. Thirty-two pregnant women received talking therapy within the ADAGIO trial; 19 contributed to the interview study from July 2019 to January 2020; 12 who had IPC and seven who had CBT. All six PWPs trained in IPC took part in a focus group or interview. Interviews and focus groups were recorded, transcribed, </a:t>
                      </a:r>
                      <a:r>
                        <a:rPr lang="en-US" sz="1000" b="0" i="0" kern="1200" dirty="0" err="1">
                          <a:solidFill>
                            <a:schemeClr val="dk1"/>
                          </a:solidFill>
                          <a:effectLst/>
                          <a:latin typeface="+mn-lt"/>
                          <a:ea typeface="+mn-ea"/>
                          <a:cs typeface="+mn-cs"/>
                        </a:rPr>
                        <a:t>anonymised</a:t>
                      </a:r>
                      <a:r>
                        <a:rPr lang="en-US" sz="1000" b="0" i="0" kern="1200" dirty="0">
                          <a:solidFill>
                            <a:schemeClr val="dk1"/>
                          </a:solidFill>
                          <a:effectLst/>
                          <a:latin typeface="+mn-lt"/>
                          <a:ea typeface="+mn-ea"/>
                          <a:cs typeface="+mn-cs"/>
                        </a:rPr>
                        <a:t>, and </a:t>
                      </a:r>
                      <a:r>
                        <a:rPr lang="en-US" sz="1000" b="0" i="0" kern="1200" dirty="0" err="1">
                          <a:solidFill>
                            <a:schemeClr val="dk1"/>
                          </a:solidFill>
                          <a:effectLst/>
                          <a:latin typeface="+mn-lt"/>
                          <a:ea typeface="+mn-ea"/>
                          <a:cs typeface="+mn-cs"/>
                        </a:rPr>
                        <a:t>analysed</a:t>
                      </a:r>
                      <a:r>
                        <a:rPr lang="en-US" sz="1000" b="0" i="0" kern="1200" dirty="0">
                          <a:solidFill>
                            <a:schemeClr val="dk1"/>
                          </a:solidFill>
                          <a:effectLst/>
                          <a:latin typeface="+mn-lt"/>
                          <a:ea typeface="+mn-ea"/>
                          <a:cs typeface="+mn-cs"/>
                        </a:rPr>
                        <a:t> using thematic methods</a:t>
                      </a:r>
                      <a:r>
                        <a:rPr lang="en-US" sz="1800" b="0" i="0" kern="1200" dirty="0">
                          <a:solidFill>
                            <a:schemeClr val="dk1"/>
                          </a:solidFill>
                          <a:effectLst/>
                          <a:latin typeface="+mn-lt"/>
                          <a:ea typeface="+mn-ea"/>
                          <a:cs typeface="+mn-cs"/>
                        </a:rPr>
                        <a:t>.</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This paper reports on a nested qualitative study which explored </a:t>
                      </a:r>
                      <a:r>
                        <a:rPr lang="en-US" sz="1000" b="0" i="0" kern="1200" dirty="0">
                          <a:solidFill>
                            <a:schemeClr val="dk1"/>
                          </a:solidFill>
                          <a:effectLst/>
                          <a:highlight>
                            <a:srgbClr val="FFFF00"/>
                          </a:highlight>
                          <a:latin typeface="+mn-lt"/>
                          <a:ea typeface="+mn-ea"/>
                          <a:cs typeface="+mn-cs"/>
                        </a:rPr>
                        <a:t>women's views and expectations of therapy, experiences of receiving IPC, and Psychological Wellbeing Practitioners</a:t>
                      </a:r>
                      <a:endParaRPr lang="en-IN" sz="1000" dirty="0">
                        <a:highlight>
                          <a:srgbClr val="FF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PWPs compared how IPC differed from their prior experiences of delivering low-intensity CBT. They reported </a:t>
                      </a:r>
                      <a:r>
                        <a:rPr lang="en-US" sz="1000" b="0" i="0" kern="1200" dirty="0">
                          <a:solidFill>
                            <a:schemeClr val="dk1"/>
                          </a:solidFill>
                          <a:effectLst/>
                          <a:highlight>
                            <a:srgbClr val="00FF00"/>
                          </a:highlight>
                          <a:latin typeface="+mn-lt"/>
                          <a:ea typeface="+mn-ea"/>
                          <a:cs typeface="+mn-cs"/>
                        </a:rPr>
                        <a:t>that IPC included a useful additional emotional component which was relevant to the perinatal period.</a:t>
                      </a:r>
                      <a:endParaRPr lang="en-IN" sz="1000" dirty="0">
                        <a:highlight>
                          <a:srgbClr val="00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Perinatal</a:t>
                      </a:r>
                      <a:r>
                        <a:rPr lang="en-US" sz="1800" b="0" i="0" kern="1200" dirty="0">
                          <a:solidFill>
                            <a:schemeClr val="dk1"/>
                          </a:solidFill>
                          <a:effectLst/>
                          <a:latin typeface="+mn-lt"/>
                          <a:ea typeface="+mn-ea"/>
                          <a:cs typeface="+mn-cs"/>
                        </a:rPr>
                        <a:t> </a:t>
                      </a:r>
                      <a:r>
                        <a:rPr lang="en-US" sz="1000" b="0" i="0" kern="1200" dirty="0">
                          <a:solidFill>
                            <a:schemeClr val="dk1"/>
                          </a:solidFill>
                          <a:effectLst/>
                          <a:latin typeface="+mn-lt"/>
                          <a:ea typeface="+mn-ea"/>
                          <a:cs typeface="+mn-cs"/>
                        </a:rPr>
                        <a:t>Wellbeing Practitioners (PWPs) found that Interpersonal Counseling (IPC) offered a valuable emotional component specific to the perinatal period, differentiating it from their previous experiences of delivering low-intensity Cognitive Behavioral Therapy (CBT), emphasizing the relevance and effectiveness of IPC in addressing perinatal mental health needs</a:t>
                      </a:r>
                      <a:r>
                        <a:rPr lang="en-US" sz="1000" b="0" i="0" kern="1200" dirty="0">
                          <a:solidFill>
                            <a:schemeClr val="dk1"/>
                          </a:solidFill>
                          <a:effectLst/>
                          <a:highlight>
                            <a:srgbClr val="00FF00"/>
                          </a:highlight>
                          <a:latin typeface="+mn-lt"/>
                          <a:ea typeface="+mn-ea"/>
                          <a:cs typeface="+mn-cs"/>
                        </a:rPr>
                        <a:t>.</a:t>
                      </a:r>
                    </a:p>
                    <a:p>
                      <a:br>
                        <a:rPr lang="en-US" sz="1000" dirty="0">
                          <a:highlight>
                            <a:srgbClr val="00FF00"/>
                          </a:highlight>
                        </a:rPr>
                      </a:br>
                      <a:endParaRPr lang="en-IN" sz="1000" dirty="0">
                        <a:highlight>
                          <a:srgbClr val="00FF00"/>
                        </a:highlight>
                      </a:endParaRPr>
                    </a:p>
                  </a:txBody>
                  <a:tcPr>
                    <a:solidFill>
                      <a:schemeClr val="tx2">
                        <a:lumMod val="20000"/>
                        <a:lumOff val="80000"/>
                      </a:schemeClr>
                    </a:solidFill>
                  </a:tcPr>
                </a:tc>
                <a:extLst>
                  <a:ext uri="{0D108BD9-81ED-4DB2-BD59-A6C34878D82A}">
                    <a16:rowId xmlns:a16="http://schemas.microsoft.com/office/drawing/2014/main" val="3818170602"/>
                  </a:ext>
                </a:extLst>
              </a:tr>
            </a:tbl>
          </a:graphicData>
        </a:graphic>
      </p:graphicFrame>
    </p:spTree>
    <p:extLst>
      <p:ext uri="{BB962C8B-B14F-4D97-AF65-F5344CB8AC3E}">
        <p14:creationId xmlns:p14="http://schemas.microsoft.com/office/powerpoint/2010/main" val="3574563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FB28FA-D31C-7FB8-A69C-E07260CFCC2B}"/>
              </a:ext>
            </a:extLst>
          </p:cNvPr>
          <p:cNvSpPr>
            <a:spLocks noGrp="1"/>
          </p:cNvSpPr>
          <p:nvPr>
            <p:ph type="ftr" sz="quarter" idx="11"/>
          </p:nvPr>
        </p:nvSpPr>
        <p:spPr/>
        <p:txBody>
          <a:bodyPr/>
          <a:lstStyle/>
          <a:p>
            <a:r>
              <a:rPr lang="en-US"/>
              <a:t>You are not allowed to add slides to this presentation</a:t>
            </a:r>
            <a:endParaRPr lang="en-IN"/>
          </a:p>
        </p:txBody>
      </p:sp>
      <p:sp>
        <p:nvSpPr>
          <p:cNvPr id="3" name="Slide Number Placeholder 2">
            <a:extLst>
              <a:ext uri="{FF2B5EF4-FFF2-40B4-BE49-F238E27FC236}">
                <a16:creationId xmlns:a16="http://schemas.microsoft.com/office/drawing/2014/main" id="{E7E6F200-5960-1C9A-9A74-AD4A0DC4971D}"/>
              </a:ext>
            </a:extLst>
          </p:cNvPr>
          <p:cNvSpPr>
            <a:spLocks noGrp="1"/>
          </p:cNvSpPr>
          <p:nvPr>
            <p:ph type="sldNum" sz="quarter" idx="12"/>
          </p:nvPr>
        </p:nvSpPr>
        <p:spPr/>
        <p:txBody>
          <a:bodyPr/>
          <a:lstStyle/>
          <a:p>
            <a:fld id="{26AD20E6-394B-4DF0-96A5-9647FF39C943}" type="slidenum">
              <a:rPr lang="en-IN" smtClean="0"/>
              <a:t>29</a:t>
            </a:fld>
            <a:endParaRPr lang="en-IN"/>
          </a:p>
        </p:txBody>
      </p:sp>
      <p:graphicFrame>
        <p:nvGraphicFramePr>
          <p:cNvPr id="5" name="Table 4">
            <a:extLst>
              <a:ext uri="{FF2B5EF4-FFF2-40B4-BE49-F238E27FC236}">
                <a16:creationId xmlns:a16="http://schemas.microsoft.com/office/drawing/2014/main" id="{B206F5B2-5C45-45B8-8F02-ACCC02E1A715}"/>
              </a:ext>
            </a:extLst>
          </p:cNvPr>
          <p:cNvGraphicFramePr>
            <a:graphicFrameLocks noGrp="1"/>
          </p:cNvGraphicFramePr>
          <p:nvPr>
            <p:extLst>
              <p:ext uri="{D42A27DB-BD31-4B8C-83A1-F6EECF244321}">
                <p14:modId xmlns:p14="http://schemas.microsoft.com/office/powerpoint/2010/main" val="3650258997"/>
              </p:ext>
            </p:extLst>
          </p:nvPr>
        </p:nvGraphicFramePr>
        <p:xfrm>
          <a:off x="369090" y="47121"/>
          <a:ext cx="11269835" cy="6112887"/>
        </p:xfrm>
        <a:graphic>
          <a:graphicData uri="http://schemas.openxmlformats.org/drawingml/2006/table">
            <a:tbl>
              <a:tblPr firstRow="1" bandRow="1">
                <a:tableStyleId>{5C22544A-7EE6-4342-B048-85BDC9FD1C3A}</a:tableStyleId>
              </a:tblPr>
              <a:tblGrid>
                <a:gridCol w="1258223">
                  <a:extLst>
                    <a:ext uri="{9D8B030D-6E8A-4147-A177-3AD203B41FA5}">
                      <a16:colId xmlns:a16="http://schemas.microsoft.com/office/drawing/2014/main" val="674013470"/>
                    </a:ext>
                  </a:extLst>
                </a:gridCol>
                <a:gridCol w="1258223">
                  <a:extLst>
                    <a:ext uri="{9D8B030D-6E8A-4147-A177-3AD203B41FA5}">
                      <a16:colId xmlns:a16="http://schemas.microsoft.com/office/drawing/2014/main" val="669270853"/>
                    </a:ext>
                  </a:extLst>
                </a:gridCol>
                <a:gridCol w="2976559">
                  <a:extLst>
                    <a:ext uri="{9D8B030D-6E8A-4147-A177-3AD203B41FA5}">
                      <a16:colId xmlns:a16="http://schemas.microsoft.com/office/drawing/2014/main" val="474936285"/>
                    </a:ext>
                  </a:extLst>
                </a:gridCol>
                <a:gridCol w="1925610">
                  <a:extLst>
                    <a:ext uri="{9D8B030D-6E8A-4147-A177-3AD203B41FA5}">
                      <a16:colId xmlns:a16="http://schemas.microsoft.com/office/drawing/2014/main" val="2499217008"/>
                    </a:ext>
                  </a:extLst>
                </a:gridCol>
                <a:gridCol w="1925610">
                  <a:extLst>
                    <a:ext uri="{9D8B030D-6E8A-4147-A177-3AD203B41FA5}">
                      <a16:colId xmlns:a16="http://schemas.microsoft.com/office/drawing/2014/main" val="4080593481"/>
                    </a:ext>
                  </a:extLst>
                </a:gridCol>
                <a:gridCol w="1925610">
                  <a:extLst>
                    <a:ext uri="{9D8B030D-6E8A-4147-A177-3AD203B41FA5}">
                      <a16:colId xmlns:a16="http://schemas.microsoft.com/office/drawing/2014/main" val="3709786364"/>
                    </a:ext>
                  </a:extLst>
                </a:gridCol>
              </a:tblGrid>
              <a:tr h="748407">
                <a:tc>
                  <a:txBody>
                    <a:bodyPr/>
                    <a:lstStyle/>
                    <a:p>
                      <a:r>
                        <a:rPr lang="en-IN" sz="1600" dirty="0"/>
                        <a:t>Reference</a:t>
                      </a:r>
                    </a:p>
                  </a:txBody>
                  <a:tcPr>
                    <a:solidFill>
                      <a:schemeClr val="accent1"/>
                    </a:solidFill>
                  </a:tcPr>
                </a:tc>
                <a:tc>
                  <a:txBody>
                    <a:bodyPr/>
                    <a:lstStyle/>
                    <a:p>
                      <a:r>
                        <a:rPr lang="en-IN" dirty="0"/>
                        <a:t>Geographical region</a:t>
                      </a:r>
                    </a:p>
                  </a:txBody>
                  <a:tcPr>
                    <a:solidFill>
                      <a:schemeClr val="accent1"/>
                    </a:solidFill>
                  </a:tcPr>
                </a:tc>
                <a:tc>
                  <a:txBody>
                    <a:bodyPr/>
                    <a:lstStyle/>
                    <a:p>
                      <a:r>
                        <a:rPr lang="en-IN" sz="1600" dirty="0"/>
                        <a:t>Methodology</a:t>
                      </a:r>
                    </a:p>
                  </a:txBody>
                  <a:tcPr>
                    <a:solidFill>
                      <a:schemeClr val="accent1"/>
                    </a:solidFill>
                  </a:tcPr>
                </a:tc>
                <a:tc>
                  <a:txBody>
                    <a:bodyPr/>
                    <a:lstStyle/>
                    <a:p>
                      <a:r>
                        <a:rPr lang="en-IN" sz="1600" dirty="0"/>
                        <a:t>Aim of the study</a:t>
                      </a:r>
                    </a:p>
                  </a:txBody>
                  <a:tcPr>
                    <a:solidFill>
                      <a:schemeClr val="accent1"/>
                    </a:solidFill>
                  </a:tcPr>
                </a:tc>
                <a:tc>
                  <a:txBody>
                    <a:bodyPr/>
                    <a:lstStyle/>
                    <a:p>
                      <a:r>
                        <a:rPr lang="en-IN" sz="1600" dirty="0"/>
                        <a:t>Result</a:t>
                      </a:r>
                    </a:p>
                  </a:txBody>
                  <a:tcPr>
                    <a:solidFill>
                      <a:schemeClr val="accent1"/>
                    </a:solidFill>
                  </a:tcPr>
                </a:tc>
                <a:tc>
                  <a:txBody>
                    <a:bodyPr/>
                    <a:lstStyle/>
                    <a:p>
                      <a:r>
                        <a:rPr lang="en-IN" sz="1600" dirty="0">
                          <a:solidFill>
                            <a:srgbClr val="00B050"/>
                          </a:solidFill>
                        </a:rPr>
                        <a:t>Positive</a:t>
                      </a:r>
                      <a:r>
                        <a:rPr lang="en-IN" sz="1600" dirty="0"/>
                        <a:t>/</a:t>
                      </a:r>
                      <a:r>
                        <a:rPr lang="en-IN" sz="1600" dirty="0">
                          <a:solidFill>
                            <a:srgbClr val="FF0000"/>
                          </a:solidFill>
                        </a:rPr>
                        <a:t>Negative</a:t>
                      </a:r>
                    </a:p>
                  </a:txBody>
                  <a:tcPr>
                    <a:solidFill>
                      <a:schemeClr val="accent1"/>
                    </a:solidFill>
                  </a:tcPr>
                </a:tc>
                <a:extLst>
                  <a:ext uri="{0D108BD9-81ED-4DB2-BD59-A6C34878D82A}">
                    <a16:rowId xmlns:a16="http://schemas.microsoft.com/office/drawing/2014/main" val="1039799541"/>
                  </a:ext>
                </a:extLst>
              </a:tr>
              <a:tr h="1529437">
                <a:tc>
                  <a:txBody>
                    <a:bodyPr/>
                    <a:lstStyle/>
                    <a:p>
                      <a:r>
                        <a:rPr lang="en-IN" sz="1000" b="0" i="0" u="none" strike="noStrike" kern="1200" dirty="0">
                          <a:solidFill>
                            <a:schemeClr val="dk1"/>
                          </a:solidFill>
                          <a:effectLst/>
                          <a:latin typeface="+mn-lt"/>
                          <a:ea typeface="+mn-ea"/>
                          <a:cs typeface="+mn-cs"/>
                          <a:hlinkClick r:id="rId2"/>
                        </a:rPr>
                        <a:t>Haley Layton</a:t>
                      </a:r>
                      <a:r>
                        <a:rPr lang="en-IN" sz="1000" b="0" i="0" u="none" strike="noStrike" kern="1200" dirty="0">
                          <a:solidFill>
                            <a:schemeClr val="dk1"/>
                          </a:solidFill>
                          <a:effectLst/>
                          <a:latin typeface="+mn-lt"/>
                          <a:ea typeface="+mn-ea"/>
                          <a:cs typeface="+mn-cs"/>
                        </a:rPr>
                        <a:t> et al 2020</a:t>
                      </a:r>
                      <a:endParaRPr lang="en-IN" sz="1000" dirty="0"/>
                    </a:p>
                  </a:txBody>
                  <a:tcPr/>
                </a:tc>
                <a:tc>
                  <a:txBody>
                    <a:bodyPr/>
                    <a:lstStyle/>
                    <a:p>
                      <a:r>
                        <a:rPr lang="en-IN" sz="1000" dirty="0"/>
                        <a:t>Global/Worldwide</a:t>
                      </a:r>
                    </a:p>
                  </a:txBody>
                  <a:tcPr/>
                </a:tc>
                <a:tc>
                  <a:txBody>
                    <a:bodyPr/>
                    <a:lstStyle/>
                    <a:p>
                      <a:r>
                        <a:rPr lang="en-US" sz="1000" b="0" i="0" kern="1200" dirty="0">
                          <a:solidFill>
                            <a:schemeClr val="dk1"/>
                          </a:solidFill>
                          <a:effectLst/>
                          <a:latin typeface="+mn-lt"/>
                          <a:ea typeface="+mn-ea"/>
                          <a:cs typeface="+mn-cs"/>
                        </a:rPr>
                        <a:t>Individual in-depth interviews were conducted and transcribed verbatim. Transcripts were analyzed according to thematic derivation procedures.</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objective of this study was to explore the experiences of six PHNs who were trained to deliver a group cognitive behavioral therapy (</a:t>
                      </a:r>
                      <a:r>
                        <a:rPr lang="en-US" sz="1000" b="0" i="0" kern="1200" dirty="0">
                          <a:solidFill>
                            <a:schemeClr val="dk1"/>
                          </a:solidFill>
                          <a:effectLst/>
                          <a:highlight>
                            <a:srgbClr val="FFFF00"/>
                          </a:highlight>
                          <a:latin typeface="+mn-lt"/>
                          <a:ea typeface="+mn-ea"/>
                          <a:cs typeface="+mn-cs"/>
                        </a:rPr>
                        <a:t>CBT) intervention for PPD in the public health setting</a:t>
                      </a:r>
                      <a:endParaRPr lang="en-IN" sz="1000" dirty="0">
                        <a:highlight>
                          <a:srgbClr val="FF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 provision of CBT training to PHNs may not only </a:t>
                      </a:r>
                      <a:r>
                        <a:rPr lang="en-US" sz="1000" b="0" i="0" kern="1200" dirty="0">
                          <a:solidFill>
                            <a:schemeClr val="dk1"/>
                          </a:solidFill>
                          <a:effectLst/>
                          <a:highlight>
                            <a:srgbClr val="00FF00"/>
                          </a:highlight>
                          <a:latin typeface="+mn-lt"/>
                          <a:ea typeface="+mn-ea"/>
                          <a:cs typeface="+mn-cs"/>
                        </a:rPr>
                        <a:t>positively impact their work with clients with mental illness, but may also have the potential to provide broader clinical and professional benefits for these skilled professionals and their other clients.</a:t>
                      </a:r>
                      <a:endParaRPr lang="en-IN" sz="1000" dirty="0">
                        <a:highlight>
                          <a:srgbClr val="00FF00"/>
                        </a:highlight>
                      </a:endParaRPr>
                    </a:p>
                  </a:txBody>
                  <a:tcPr>
                    <a:solidFill>
                      <a:schemeClr val="tx2">
                        <a:lumMod val="20000"/>
                        <a:lumOff val="80000"/>
                      </a:schemeClr>
                    </a:solidFill>
                  </a:tcPr>
                </a:tc>
                <a:tc>
                  <a:txBody>
                    <a:bodyPr/>
                    <a:lstStyle/>
                    <a:p>
                      <a:r>
                        <a:rPr lang="en-US" sz="1000" dirty="0"/>
                        <a:t>The CBT training provided to Public Health Nurses (PHNs) can have a dual positive impact by enhancing their work with clients with mental illness while also offering broader clinical and professional benefits that extend to their other clients, emphasizing the value and potential of CBT training for PHNs in a comprehensive healthcare context.</a:t>
                      </a:r>
                    </a:p>
                    <a:p>
                      <a:endParaRPr lang="en-US" sz="1000" dirty="0"/>
                    </a:p>
                    <a:p>
                      <a:endParaRPr lang="en-US" sz="1000" dirty="0"/>
                    </a:p>
                    <a:p>
                      <a:endParaRPr lang="en-US" sz="1000" dirty="0"/>
                    </a:p>
                    <a:p>
                      <a:endParaRPr lang="en-US" sz="1000" dirty="0"/>
                    </a:p>
                    <a:p>
                      <a:endParaRPr lang="en-IN" sz="1000" dirty="0">
                        <a:highlight>
                          <a:srgbClr val="00FF00"/>
                        </a:highlight>
                      </a:endParaRPr>
                    </a:p>
                  </a:txBody>
                  <a:tcPr>
                    <a:solidFill>
                      <a:schemeClr val="tx2">
                        <a:lumMod val="20000"/>
                        <a:lumOff val="80000"/>
                      </a:schemeClr>
                    </a:solidFill>
                  </a:tcPr>
                </a:tc>
                <a:extLst>
                  <a:ext uri="{0D108BD9-81ED-4DB2-BD59-A6C34878D82A}">
                    <a16:rowId xmlns:a16="http://schemas.microsoft.com/office/drawing/2014/main" val="3599355181"/>
                  </a:ext>
                </a:extLst>
              </a:tr>
              <a:tr h="1529437">
                <a:tc>
                  <a:txBody>
                    <a:bodyPr/>
                    <a:lstStyle/>
                    <a:p>
                      <a:r>
                        <a:rPr lang="en-IN" sz="1000" b="0" i="0" u="none" strike="noStrike" kern="1200" dirty="0">
                          <a:solidFill>
                            <a:schemeClr val="dk1"/>
                          </a:solidFill>
                          <a:effectLst/>
                          <a:latin typeface="+mn-lt"/>
                          <a:ea typeface="+mn-ea"/>
                          <a:cs typeface="+mn-cs"/>
                          <a:hlinkClick r:id="rId3"/>
                        </a:rPr>
                        <a:t>Pamela J </a:t>
                      </a:r>
                      <a:r>
                        <a:rPr lang="en-IN" sz="1000" b="0" i="0" u="none" strike="noStrike" kern="1200" dirty="0" err="1">
                          <a:solidFill>
                            <a:schemeClr val="dk1"/>
                          </a:solidFill>
                          <a:effectLst/>
                          <a:latin typeface="+mn-lt"/>
                          <a:ea typeface="+mn-ea"/>
                          <a:cs typeface="+mn-cs"/>
                          <a:hlinkClick r:id="rId3"/>
                        </a:rPr>
                        <a:t>Surkan</a:t>
                      </a:r>
                      <a:r>
                        <a:rPr lang="en-IN" sz="1000" b="0" i="0" u="none" strike="noStrike" kern="1200" dirty="0">
                          <a:solidFill>
                            <a:schemeClr val="dk1"/>
                          </a:solidFill>
                          <a:effectLst/>
                          <a:latin typeface="+mn-lt"/>
                          <a:ea typeface="+mn-ea"/>
                          <a:cs typeface="+mn-cs"/>
                        </a:rPr>
                        <a:t> et al 2020</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Global/Worldwide</a:t>
                      </a:r>
                    </a:p>
                  </a:txBody>
                  <a:tcPr/>
                </a:tc>
                <a:tc>
                  <a:txBody>
                    <a:bodyPr/>
                    <a:lstStyle/>
                    <a:p>
                      <a:r>
                        <a:rPr lang="en-US" sz="1000" b="0" i="1" kern="1200" dirty="0">
                          <a:solidFill>
                            <a:schemeClr val="dk1"/>
                          </a:solidFill>
                          <a:effectLst/>
                          <a:latin typeface="+mn-lt"/>
                          <a:ea typeface="+mn-ea"/>
                          <a:cs typeface="+mn-cs"/>
                        </a:rPr>
                        <a:t>Happy Mother, Healthy Baby</a:t>
                      </a:r>
                      <a:r>
                        <a:rPr lang="en-US" sz="1000" b="0" i="0" kern="1200" dirty="0">
                          <a:solidFill>
                            <a:schemeClr val="dk1"/>
                          </a:solidFill>
                          <a:effectLst/>
                          <a:latin typeface="+mn-lt"/>
                          <a:ea typeface="+mn-ea"/>
                          <a:cs typeface="+mn-cs"/>
                        </a:rPr>
                        <a:t> (HMHB) is a phase three, two-arm, single-blind, individual </a:t>
                      </a:r>
                      <a:r>
                        <a:rPr lang="en-US" sz="1000" b="0" i="0" kern="1200" dirty="0" err="1">
                          <a:solidFill>
                            <a:schemeClr val="dk1"/>
                          </a:solidFill>
                          <a:effectLst/>
                          <a:latin typeface="+mn-lt"/>
                          <a:ea typeface="+mn-ea"/>
                          <a:cs typeface="+mn-cs"/>
                        </a:rPr>
                        <a:t>randomised</a:t>
                      </a:r>
                      <a:r>
                        <a:rPr lang="en-US" sz="1000" b="0" i="0" kern="1200" dirty="0">
                          <a:solidFill>
                            <a:schemeClr val="dk1"/>
                          </a:solidFill>
                          <a:effectLst/>
                          <a:latin typeface="+mn-lt"/>
                          <a:ea typeface="+mn-ea"/>
                          <a:cs typeface="+mn-cs"/>
                        </a:rPr>
                        <a:t> clinical trial conducted in the outpatient department of Holy Family Hospital, a large public tertiary care facility affiliated with Rawalpindi Medical University (RMU). Pregnant women (enrolled at ≤22 weeks of gestation) receive six individual HMHB sessions based on cognitive-behavioral therapy (CBT) and relaxation techniques that are administered by non-specialist providers and tailored to address anxiety symptoms. </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This trial assesses an intervention initiated in </a:t>
                      </a:r>
                      <a:r>
                        <a:rPr lang="en-US" sz="1000" b="0" i="0" kern="1200" dirty="0">
                          <a:solidFill>
                            <a:schemeClr val="dk1"/>
                          </a:solidFill>
                          <a:effectLst/>
                          <a:highlight>
                            <a:srgbClr val="FFFF00"/>
                          </a:highlight>
                          <a:latin typeface="+mn-lt"/>
                          <a:ea typeface="+mn-ea"/>
                          <a:cs typeface="+mn-cs"/>
                        </a:rPr>
                        <a:t>early pregnancy to mid pregnancy among women with clinical or subclinical symptoms of anxiety</a:t>
                      </a:r>
                      <a:r>
                        <a:rPr lang="en-US" sz="1000" b="0" i="0" kern="1200" dirty="0">
                          <a:solidFill>
                            <a:schemeClr val="dk1"/>
                          </a:solidFill>
                          <a:effectLst/>
                          <a:latin typeface="+mn-lt"/>
                          <a:ea typeface="+mn-ea"/>
                          <a:cs typeface="+mn-cs"/>
                        </a:rPr>
                        <a:t> in Pakistan.</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results from this trial will build evidence for the efficacy of a </a:t>
                      </a:r>
                      <a:r>
                        <a:rPr lang="en-US" sz="1000" b="0" i="0" kern="1200" dirty="0">
                          <a:solidFill>
                            <a:schemeClr val="dk1"/>
                          </a:solidFill>
                          <a:effectLst/>
                          <a:highlight>
                            <a:srgbClr val="00FF00"/>
                          </a:highlight>
                          <a:latin typeface="+mn-lt"/>
                          <a:ea typeface="+mn-ea"/>
                          <a:cs typeface="+mn-cs"/>
                        </a:rPr>
                        <a:t>CBT-based intervention for pregnant women delivered by non-</a:t>
                      </a:r>
                      <a:r>
                        <a:rPr lang="en-US" sz="1000" b="0" i="0" kern="1200" dirty="0" err="1">
                          <a:solidFill>
                            <a:schemeClr val="dk1"/>
                          </a:solidFill>
                          <a:effectLst/>
                          <a:highlight>
                            <a:srgbClr val="00FF00"/>
                          </a:highlight>
                          <a:latin typeface="+mn-lt"/>
                          <a:ea typeface="+mn-ea"/>
                          <a:cs typeface="+mn-cs"/>
                        </a:rPr>
                        <a:t>specialised</a:t>
                      </a:r>
                      <a:r>
                        <a:rPr lang="en-US" sz="1000" b="0" i="0" kern="1200" dirty="0">
                          <a:solidFill>
                            <a:schemeClr val="dk1"/>
                          </a:solidFill>
                          <a:effectLst/>
                          <a:highlight>
                            <a:srgbClr val="00FF00"/>
                          </a:highlight>
                          <a:latin typeface="+mn-lt"/>
                          <a:ea typeface="+mn-ea"/>
                          <a:cs typeface="+mn-cs"/>
                        </a:rPr>
                        <a:t> providers</a:t>
                      </a:r>
                      <a:endParaRPr lang="en-IN" sz="1000" dirty="0">
                        <a:highlight>
                          <a:srgbClr val="00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results from this trial have the potential to provide a positive justification for the efficacy of a CBT-based intervention for pregnant women delivered by non-specialized providers. By building evidence and demonstrating positive outcomes, the trial can pave the way for expanding access to evidence-based mental health care for pregnant women and promoting collaborative models of care that involve a broader range of providers.</a:t>
                      </a:r>
                    </a:p>
                    <a:p>
                      <a:br>
                        <a:rPr lang="en-US" sz="1000" dirty="0"/>
                      </a:br>
                      <a:endParaRPr lang="en-IN" sz="1000" dirty="0"/>
                    </a:p>
                  </a:txBody>
                  <a:tcPr>
                    <a:solidFill>
                      <a:schemeClr val="tx2">
                        <a:lumMod val="20000"/>
                        <a:lumOff val="80000"/>
                      </a:schemeClr>
                    </a:solidFill>
                  </a:tcPr>
                </a:tc>
                <a:extLst>
                  <a:ext uri="{0D108BD9-81ED-4DB2-BD59-A6C34878D82A}">
                    <a16:rowId xmlns:a16="http://schemas.microsoft.com/office/drawing/2014/main" val="58930556"/>
                  </a:ext>
                </a:extLst>
              </a:tr>
            </a:tbl>
          </a:graphicData>
        </a:graphic>
      </p:graphicFrame>
    </p:spTree>
    <p:extLst>
      <p:ext uri="{BB962C8B-B14F-4D97-AF65-F5344CB8AC3E}">
        <p14:creationId xmlns:p14="http://schemas.microsoft.com/office/powerpoint/2010/main" val="300641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31" name="Rectangle 14">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6184FDB-F69C-39C3-9404-CA95F16C2F9A}"/>
              </a:ext>
            </a:extLst>
          </p:cNvPr>
          <p:cNvSpPr txBox="1"/>
          <p:nvPr/>
        </p:nvSpPr>
        <p:spPr>
          <a:xfrm>
            <a:off x="504967" y="675564"/>
            <a:ext cx="3609833" cy="520408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u="sng" kern="1200" dirty="0">
                <a:solidFill>
                  <a:schemeClr val="tx1"/>
                </a:solidFill>
                <a:latin typeface="+mj-lt"/>
                <a:ea typeface="+mj-ea"/>
                <a:cs typeface="+mj-cs"/>
              </a:rPr>
              <a:t>Table of Contents</a:t>
            </a:r>
            <a:endParaRPr lang="en-US" sz="4400" kern="1200" dirty="0">
              <a:solidFill>
                <a:schemeClr val="tx1"/>
              </a:solidFill>
              <a:latin typeface="+mj-lt"/>
              <a:ea typeface="+mj-ea"/>
              <a:cs typeface="+mj-cs"/>
            </a:endParaRPr>
          </a:p>
        </p:txBody>
      </p:sp>
      <p:cxnSp>
        <p:nvCxnSpPr>
          <p:cNvPr id="23" name="Straight Connector 22">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5D1A3C6-C3EB-A782-F512-62E811814CE1}"/>
              </a:ext>
            </a:extLst>
          </p:cNvPr>
          <p:cNvSpPr>
            <a:spLocks noGrp="1"/>
          </p:cNvSpPr>
          <p:nvPr>
            <p:ph type="sldNum" sz="quarter" idx="12"/>
          </p:nvPr>
        </p:nvSpPr>
        <p:spPr>
          <a:xfrm>
            <a:off x="11380641" y="0"/>
            <a:ext cx="811359" cy="704762"/>
          </a:xfrm>
        </p:spPr>
        <p:txBody>
          <a:bodyPr vert="horz" lIns="91440" tIns="45720" rIns="91440" bIns="45720" rtlCol="0" anchor="ctr">
            <a:normAutofit/>
          </a:bodyPr>
          <a:lstStyle/>
          <a:p>
            <a:pPr algn="ctr" defTabSz="914400">
              <a:spcAft>
                <a:spcPts val="600"/>
              </a:spcAft>
            </a:pPr>
            <a:fld id="{26AD20E6-394B-4DF0-96A5-9647FF39C943}" type="slidenum">
              <a:rPr lang="en-US" smtClean="0"/>
              <a:pPr algn="ctr" defTabSz="914400">
                <a:spcAft>
                  <a:spcPts val="600"/>
                </a:spcAft>
              </a:pPr>
              <a:t>3</a:t>
            </a:fld>
            <a:endParaRPr lang="en-US"/>
          </a:p>
        </p:txBody>
      </p:sp>
      <p:cxnSp>
        <p:nvCxnSpPr>
          <p:cNvPr id="25" name="Straight Connector 24">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BF3AFD1-0F57-501C-CEC6-1777FD77B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graphicFrame>
        <p:nvGraphicFramePr>
          <p:cNvPr id="32" name="Content Placeholder 2">
            <a:extLst>
              <a:ext uri="{FF2B5EF4-FFF2-40B4-BE49-F238E27FC236}">
                <a16:creationId xmlns:a16="http://schemas.microsoft.com/office/drawing/2014/main" id="{20C72068-59C5-36E5-179A-72CBFF07B2D6}"/>
              </a:ext>
            </a:extLst>
          </p:cNvPr>
          <p:cNvGraphicFramePr>
            <a:graphicFrameLocks noGrp="1"/>
          </p:cNvGraphicFramePr>
          <p:nvPr>
            <p:ph idx="1"/>
            <p:extLst>
              <p:ext uri="{D42A27DB-BD31-4B8C-83A1-F6EECF244321}">
                <p14:modId xmlns:p14="http://schemas.microsoft.com/office/powerpoint/2010/main" val="2477444251"/>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967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FB28FA-D31C-7FB8-A69C-E07260CFCC2B}"/>
              </a:ext>
            </a:extLst>
          </p:cNvPr>
          <p:cNvSpPr>
            <a:spLocks noGrp="1"/>
          </p:cNvSpPr>
          <p:nvPr>
            <p:ph type="ftr" sz="quarter" idx="11"/>
          </p:nvPr>
        </p:nvSpPr>
        <p:spPr/>
        <p:txBody>
          <a:bodyPr/>
          <a:lstStyle/>
          <a:p>
            <a:r>
              <a:rPr lang="en-US"/>
              <a:t>You are not allowed to add slides to this presentation</a:t>
            </a:r>
            <a:endParaRPr lang="en-IN"/>
          </a:p>
        </p:txBody>
      </p:sp>
      <p:sp>
        <p:nvSpPr>
          <p:cNvPr id="3" name="Slide Number Placeholder 2">
            <a:extLst>
              <a:ext uri="{FF2B5EF4-FFF2-40B4-BE49-F238E27FC236}">
                <a16:creationId xmlns:a16="http://schemas.microsoft.com/office/drawing/2014/main" id="{E7E6F200-5960-1C9A-9A74-AD4A0DC4971D}"/>
              </a:ext>
            </a:extLst>
          </p:cNvPr>
          <p:cNvSpPr>
            <a:spLocks noGrp="1"/>
          </p:cNvSpPr>
          <p:nvPr>
            <p:ph type="sldNum" sz="quarter" idx="12"/>
          </p:nvPr>
        </p:nvSpPr>
        <p:spPr/>
        <p:txBody>
          <a:bodyPr/>
          <a:lstStyle/>
          <a:p>
            <a:fld id="{26AD20E6-394B-4DF0-96A5-9647FF39C943}" type="slidenum">
              <a:rPr lang="en-IN" smtClean="0"/>
              <a:t>30</a:t>
            </a:fld>
            <a:endParaRPr lang="en-IN"/>
          </a:p>
        </p:txBody>
      </p:sp>
      <p:graphicFrame>
        <p:nvGraphicFramePr>
          <p:cNvPr id="5" name="Table 4">
            <a:extLst>
              <a:ext uri="{FF2B5EF4-FFF2-40B4-BE49-F238E27FC236}">
                <a16:creationId xmlns:a16="http://schemas.microsoft.com/office/drawing/2014/main" id="{B206F5B2-5C45-45B8-8F02-ACCC02E1A715}"/>
              </a:ext>
            </a:extLst>
          </p:cNvPr>
          <p:cNvGraphicFramePr>
            <a:graphicFrameLocks noGrp="1"/>
          </p:cNvGraphicFramePr>
          <p:nvPr>
            <p:extLst>
              <p:ext uri="{D42A27DB-BD31-4B8C-83A1-F6EECF244321}">
                <p14:modId xmlns:p14="http://schemas.microsoft.com/office/powerpoint/2010/main" val="3583506571"/>
              </p:ext>
            </p:extLst>
          </p:nvPr>
        </p:nvGraphicFramePr>
        <p:xfrm>
          <a:off x="369090" y="47121"/>
          <a:ext cx="11269835" cy="6161655"/>
        </p:xfrm>
        <a:graphic>
          <a:graphicData uri="http://schemas.openxmlformats.org/drawingml/2006/table">
            <a:tbl>
              <a:tblPr firstRow="1" bandRow="1">
                <a:tableStyleId>{5C22544A-7EE6-4342-B048-85BDC9FD1C3A}</a:tableStyleId>
              </a:tblPr>
              <a:tblGrid>
                <a:gridCol w="1258223">
                  <a:extLst>
                    <a:ext uri="{9D8B030D-6E8A-4147-A177-3AD203B41FA5}">
                      <a16:colId xmlns:a16="http://schemas.microsoft.com/office/drawing/2014/main" val="674013470"/>
                    </a:ext>
                  </a:extLst>
                </a:gridCol>
                <a:gridCol w="1258223">
                  <a:extLst>
                    <a:ext uri="{9D8B030D-6E8A-4147-A177-3AD203B41FA5}">
                      <a16:colId xmlns:a16="http://schemas.microsoft.com/office/drawing/2014/main" val="669270853"/>
                    </a:ext>
                  </a:extLst>
                </a:gridCol>
                <a:gridCol w="2976559">
                  <a:extLst>
                    <a:ext uri="{9D8B030D-6E8A-4147-A177-3AD203B41FA5}">
                      <a16:colId xmlns:a16="http://schemas.microsoft.com/office/drawing/2014/main" val="474936285"/>
                    </a:ext>
                  </a:extLst>
                </a:gridCol>
                <a:gridCol w="1925610">
                  <a:extLst>
                    <a:ext uri="{9D8B030D-6E8A-4147-A177-3AD203B41FA5}">
                      <a16:colId xmlns:a16="http://schemas.microsoft.com/office/drawing/2014/main" val="2499217008"/>
                    </a:ext>
                  </a:extLst>
                </a:gridCol>
                <a:gridCol w="1925610">
                  <a:extLst>
                    <a:ext uri="{9D8B030D-6E8A-4147-A177-3AD203B41FA5}">
                      <a16:colId xmlns:a16="http://schemas.microsoft.com/office/drawing/2014/main" val="4080593481"/>
                    </a:ext>
                  </a:extLst>
                </a:gridCol>
                <a:gridCol w="1925610">
                  <a:extLst>
                    <a:ext uri="{9D8B030D-6E8A-4147-A177-3AD203B41FA5}">
                      <a16:colId xmlns:a16="http://schemas.microsoft.com/office/drawing/2014/main" val="3709786364"/>
                    </a:ext>
                  </a:extLst>
                </a:gridCol>
              </a:tblGrid>
              <a:tr h="1246319">
                <a:tc>
                  <a:txBody>
                    <a:bodyPr/>
                    <a:lstStyle/>
                    <a:p>
                      <a:r>
                        <a:rPr lang="en-IN" sz="1600" dirty="0"/>
                        <a:t>Reference</a:t>
                      </a:r>
                    </a:p>
                  </a:txBody>
                  <a:tcPr>
                    <a:solidFill>
                      <a:schemeClr val="accent1"/>
                    </a:solidFill>
                  </a:tcPr>
                </a:tc>
                <a:tc>
                  <a:txBody>
                    <a:bodyPr/>
                    <a:lstStyle/>
                    <a:p>
                      <a:r>
                        <a:rPr lang="en-IN" dirty="0"/>
                        <a:t>Geographical region</a:t>
                      </a:r>
                    </a:p>
                  </a:txBody>
                  <a:tcPr>
                    <a:solidFill>
                      <a:schemeClr val="accent1"/>
                    </a:solidFill>
                  </a:tcPr>
                </a:tc>
                <a:tc>
                  <a:txBody>
                    <a:bodyPr/>
                    <a:lstStyle/>
                    <a:p>
                      <a:r>
                        <a:rPr lang="en-IN" sz="1600" dirty="0"/>
                        <a:t>Methodology</a:t>
                      </a:r>
                    </a:p>
                  </a:txBody>
                  <a:tcPr>
                    <a:solidFill>
                      <a:schemeClr val="accent1"/>
                    </a:solidFill>
                  </a:tcPr>
                </a:tc>
                <a:tc>
                  <a:txBody>
                    <a:bodyPr/>
                    <a:lstStyle/>
                    <a:p>
                      <a:r>
                        <a:rPr lang="en-IN" sz="1600" dirty="0"/>
                        <a:t>Aim of the study</a:t>
                      </a:r>
                    </a:p>
                  </a:txBody>
                  <a:tcPr>
                    <a:solidFill>
                      <a:schemeClr val="accent1"/>
                    </a:solidFill>
                  </a:tcPr>
                </a:tc>
                <a:tc>
                  <a:txBody>
                    <a:bodyPr/>
                    <a:lstStyle/>
                    <a:p>
                      <a:r>
                        <a:rPr lang="en-IN" sz="1600" dirty="0"/>
                        <a:t>Result</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solidFill>
                            <a:srgbClr val="FF0000"/>
                          </a:solidFill>
                        </a:rPr>
                        <a:t>Positive</a:t>
                      </a:r>
                      <a:r>
                        <a:rPr lang="en-IN" sz="1600" dirty="0"/>
                        <a:t>/</a:t>
                      </a:r>
                      <a:r>
                        <a:rPr lang="en-IN" sz="1600" dirty="0">
                          <a:solidFill>
                            <a:srgbClr val="00B050"/>
                          </a:solidFill>
                        </a:rPr>
                        <a:t>Negative</a:t>
                      </a:r>
                    </a:p>
                    <a:p>
                      <a:endParaRPr lang="en-IN" sz="1600" dirty="0"/>
                    </a:p>
                  </a:txBody>
                  <a:tcPr>
                    <a:solidFill>
                      <a:schemeClr val="accent1"/>
                    </a:solidFill>
                  </a:tcPr>
                </a:tc>
                <a:extLst>
                  <a:ext uri="{0D108BD9-81ED-4DB2-BD59-A6C34878D82A}">
                    <a16:rowId xmlns:a16="http://schemas.microsoft.com/office/drawing/2014/main" val="1039799541"/>
                  </a:ext>
                </a:extLst>
              </a:tr>
              <a:tr h="2413853">
                <a:tc>
                  <a:txBody>
                    <a:bodyPr/>
                    <a:lstStyle/>
                    <a:p>
                      <a:r>
                        <a:rPr lang="en-IN" sz="1000" b="0" i="0" u="none" strike="noStrike" kern="1200" dirty="0">
                          <a:solidFill>
                            <a:schemeClr val="dk1"/>
                          </a:solidFill>
                          <a:effectLst/>
                          <a:latin typeface="+mn-lt"/>
                          <a:ea typeface="+mn-ea"/>
                          <a:cs typeface="+mn-cs"/>
                          <a:hlinkClick r:id="rId2"/>
                        </a:rPr>
                        <a:t>Benoit </a:t>
                      </a:r>
                      <a:r>
                        <a:rPr lang="en-IN" sz="1000" b="0" i="0" u="none" strike="noStrike" kern="1200" dirty="0" err="1">
                          <a:solidFill>
                            <a:schemeClr val="dk1"/>
                          </a:solidFill>
                          <a:effectLst/>
                          <a:latin typeface="+mn-lt"/>
                          <a:ea typeface="+mn-ea"/>
                          <a:cs typeface="+mn-cs"/>
                          <a:hlinkClick r:id="rId2"/>
                        </a:rPr>
                        <a:t>Steenstrup</a:t>
                      </a:r>
                      <a:r>
                        <a:rPr lang="en-IN" sz="1000" b="0" i="0" u="none" strike="noStrike" kern="1200" dirty="0">
                          <a:solidFill>
                            <a:schemeClr val="dk1"/>
                          </a:solidFill>
                          <a:effectLst/>
                          <a:latin typeface="+mn-lt"/>
                          <a:ea typeface="+mn-ea"/>
                          <a:cs typeface="+mn-cs"/>
                        </a:rPr>
                        <a:t> et al 2022</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Global/Worldwide</a:t>
                      </a:r>
                    </a:p>
                  </a:txBody>
                  <a:tcPr/>
                </a:tc>
                <a:tc>
                  <a:txBody>
                    <a:bodyPr/>
                    <a:lstStyle/>
                    <a:p>
                      <a:r>
                        <a:rPr lang="en-US" sz="1000" b="0" i="0" kern="1200" dirty="0">
                          <a:solidFill>
                            <a:schemeClr val="dk1"/>
                          </a:solidFill>
                          <a:effectLst/>
                          <a:latin typeface="+mn-lt"/>
                          <a:ea typeface="+mn-ea"/>
                          <a:cs typeface="+mn-cs"/>
                        </a:rPr>
                        <a:t>We carried out a systematic review of the literature assessing the modalities and effects of CBT as a stand-alone strategy, without adding PFMT, on symptoms and clinical signs, in women with UUI</a:t>
                      </a:r>
                      <a:r>
                        <a:rPr lang="en-US" sz="1800" b="0" i="0" kern="1200" dirty="0">
                          <a:solidFill>
                            <a:schemeClr val="dk1"/>
                          </a:solidFill>
                          <a:effectLst/>
                          <a:latin typeface="+mn-lt"/>
                          <a:ea typeface="+mn-ea"/>
                          <a:cs typeface="+mn-cs"/>
                        </a:rPr>
                        <a:t>.</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highlight>
                            <a:srgbClr val="FFFF00"/>
                          </a:highlight>
                          <a:latin typeface="+mn-lt"/>
                          <a:ea typeface="+mn-ea"/>
                          <a:cs typeface="+mn-cs"/>
                        </a:rPr>
                        <a:t>UUI co-exists with numerous health conditions, having a substantial negative impact on health-related quality of life </a:t>
                      </a:r>
                      <a:r>
                        <a:rPr lang="en-US" sz="1000" b="0" i="0" kern="1200" dirty="0">
                          <a:solidFill>
                            <a:schemeClr val="dk1"/>
                          </a:solidFill>
                          <a:effectLst/>
                          <a:latin typeface="+mn-lt"/>
                          <a:ea typeface="+mn-ea"/>
                          <a:cs typeface="+mn-cs"/>
                        </a:rPr>
                        <a:t>and mental health. </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based on the available literature, this </a:t>
                      </a:r>
                      <a:r>
                        <a:rPr lang="en-US" sz="1000" b="0" i="0" kern="1200" dirty="0">
                          <a:solidFill>
                            <a:schemeClr val="dk1"/>
                          </a:solidFill>
                          <a:effectLst/>
                          <a:highlight>
                            <a:srgbClr val="00FF00"/>
                          </a:highlight>
                          <a:latin typeface="+mn-lt"/>
                          <a:ea typeface="+mn-ea"/>
                          <a:cs typeface="+mn-cs"/>
                        </a:rPr>
                        <a:t>review suggested a high level of evidence for the effectiveness of CBT on symptom severity and a moderate level of evidence for the effectiveness of CBT on quality of life, psychological symptoms and patient satisfaction. </a:t>
                      </a:r>
                      <a:endParaRPr lang="en-IN" sz="1000" dirty="0">
                        <a:highlight>
                          <a:srgbClr val="00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These findings provide a positive justification for the use of CBT as an effective therapeutic intervention that can lead to symptom reduction, improved quality of life, and increased patient satisfaction</a:t>
                      </a:r>
                      <a:r>
                        <a:rPr lang="en-US" sz="1800" b="0" i="0" kern="1200" dirty="0">
                          <a:solidFill>
                            <a:schemeClr val="dk1"/>
                          </a:solidFill>
                          <a:effectLst/>
                          <a:latin typeface="+mn-lt"/>
                          <a:ea typeface="+mn-ea"/>
                          <a:cs typeface="+mn-cs"/>
                        </a:rPr>
                        <a:t>.</a:t>
                      </a:r>
                      <a:endParaRPr lang="en-IN" sz="1000" dirty="0"/>
                    </a:p>
                  </a:txBody>
                  <a:tcPr>
                    <a:solidFill>
                      <a:schemeClr val="tx2">
                        <a:lumMod val="20000"/>
                        <a:lumOff val="80000"/>
                      </a:schemeClr>
                    </a:solidFill>
                  </a:tcPr>
                </a:tc>
                <a:extLst>
                  <a:ext uri="{0D108BD9-81ED-4DB2-BD59-A6C34878D82A}">
                    <a16:rowId xmlns:a16="http://schemas.microsoft.com/office/drawing/2014/main" val="3599355181"/>
                  </a:ext>
                </a:extLst>
              </a:tr>
              <a:tr h="2501483">
                <a:tc>
                  <a:txBody>
                    <a:bodyPr/>
                    <a:lstStyle/>
                    <a:p>
                      <a:r>
                        <a:rPr lang="en-IN" sz="1000" b="0" i="0" u="none" strike="noStrike" kern="1200" dirty="0">
                          <a:solidFill>
                            <a:schemeClr val="dk1"/>
                          </a:solidFill>
                          <a:effectLst/>
                          <a:latin typeface="+mn-lt"/>
                          <a:ea typeface="+mn-ea"/>
                          <a:cs typeface="+mn-cs"/>
                          <a:hlinkClick r:id="rId3"/>
                        </a:rPr>
                        <a:t>Helen Pu</a:t>
                      </a:r>
                      <a:r>
                        <a:rPr lang="en-IN" sz="1000" b="0" i="0" u="none" strike="noStrike" kern="1200" dirty="0">
                          <a:solidFill>
                            <a:schemeClr val="dk1"/>
                          </a:solidFill>
                          <a:effectLst/>
                          <a:latin typeface="+mn-lt"/>
                          <a:ea typeface="+mn-ea"/>
                          <a:cs typeface="+mn-cs"/>
                        </a:rPr>
                        <a:t> et al 2019</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Global/Worldwide</a:t>
                      </a:r>
                    </a:p>
                  </a:txBody>
                  <a:tcPr/>
                </a:tc>
                <a:tc>
                  <a:txBody>
                    <a:bodyPr/>
                    <a:lstStyle/>
                    <a:p>
                      <a:r>
                        <a:rPr lang="en-US" sz="1000" b="0" i="0" kern="1200" dirty="0">
                          <a:solidFill>
                            <a:schemeClr val="dk1"/>
                          </a:solidFill>
                          <a:effectLst/>
                          <a:latin typeface="+mn-lt"/>
                          <a:ea typeface="+mn-ea"/>
                          <a:cs typeface="+mn-cs"/>
                        </a:rPr>
                        <a:t>review current literature on CBT and its effects on depression, anxiety, stress and mental health quality of life (QOL) in WLHA. We undertook a systematic review of the literature indexed in PubMed, Medline, Psychiatry Online and ScienceDirect. Of the 273 relevant studies discovered, 158 contained duplicate data, and 105 studies did not meet the inclusion and exclusion criteria, yielding 10 studies for analysis.</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Effect in </a:t>
                      </a:r>
                      <a:r>
                        <a:rPr lang="en-US" sz="1000" b="0" i="0" kern="1200" dirty="0">
                          <a:solidFill>
                            <a:schemeClr val="dk1"/>
                          </a:solidFill>
                          <a:effectLst/>
                          <a:highlight>
                            <a:srgbClr val="FFFF00"/>
                          </a:highlight>
                          <a:latin typeface="+mn-lt"/>
                          <a:ea typeface="+mn-ea"/>
                          <a:cs typeface="+mn-cs"/>
                        </a:rPr>
                        <a:t>women living with HIV/AIDS (WLHA). We review current literature on CBT and its effects on depression, anxiety, stress and mental health </a:t>
                      </a:r>
                      <a:r>
                        <a:rPr lang="en-US" sz="1000" b="0" i="0" kern="1200" dirty="0">
                          <a:solidFill>
                            <a:schemeClr val="dk1"/>
                          </a:solidFill>
                          <a:effectLst/>
                          <a:latin typeface="+mn-lt"/>
                          <a:ea typeface="+mn-ea"/>
                          <a:cs typeface="+mn-cs"/>
                        </a:rPr>
                        <a:t>quality of life (QOL) in WLHA. </a:t>
                      </a:r>
                      <a:endParaRPr lang="en-IN" sz="1000" dirty="0"/>
                    </a:p>
                  </a:txBody>
                  <a:tcPr>
                    <a:solidFill>
                      <a:schemeClr val="tx2">
                        <a:lumMod val="20000"/>
                        <a:lumOff val="80000"/>
                      </a:schemeClr>
                    </a:solidFill>
                  </a:tcPr>
                </a:tc>
                <a:tc>
                  <a:txBody>
                    <a:bodyPr/>
                    <a:lstStyle/>
                    <a:p>
                      <a:r>
                        <a:rPr lang="en-US" sz="1000" b="0" i="0" u="sng" kern="1200" dirty="0">
                          <a:solidFill>
                            <a:schemeClr val="dk1"/>
                          </a:solidFill>
                          <a:effectLst/>
                          <a:latin typeface="+mn-lt"/>
                          <a:ea typeface="+mn-ea"/>
                          <a:cs typeface="+mn-cs"/>
                        </a:rPr>
                        <a:t>or WLHA, CBT substantially improved QOL, symptoms of depression and stress, but appeared to have less impact on anxiety.</a:t>
                      </a:r>
                      <a:endParaRPr lang="en-IN" sz="1000" u="sng" dirty="0"/>
                    </a:p>
                  </a:txBody>
                  <a:tcPr>
                    <a:solidFill>
                      <a:schemeClr val="tx2">
                        <a:lumMod val="20000"/>
                        <a:lumOff val="80000"/>
                      </a:schemeClr>
                    </a:solidFill>
                  </a:tcPr>
                </a:tc>
                <a:tc>
                  <a:txBody>
                    <a:bodyPr/>
                    <a:lstStyle/>
                    <a:p>
                      <a:r>
                        <a:rPr lang="en-US" sz="1000" b="0" i="0" u="sng" kern="1200" dirty="0">
                          <a:solidFill>
                            <a:schemeClr val="dk1"/>
                          </a:solidFill>
                          <a:effectLst/>
                          <a:latin typeface="+mn-lt"/>
                          <a:ea typeface="+mn-ea"/>
                          <a:cs typeface="+mn-cs"/>
                        </a:rPr>
                        <a:t>the impact on anxiety may be comparatively less pronounced, the positive outcomes in other areas provide a strong justification for the use of CBT as an effective intervention to improve the well-being and mental health outcomes of individuals living with HIV/AIDS</a:t>
                      </a:r>
                      <a:r>
                        <a:rPr lang="en-US" sz="1800" b="0" i="0" kern="1200" dirty="0">
                          <a:solidFill>
                            <a:schemeClr val="dk1"/>
                          </a:solidFill>
                          <a:effectLst/>
                          <a:latin typeface="+mn-lt"/>
                          <a:ea typeface="+mn-ea"/>
                          <a:cs typeface="+mn-cs"/>
                        </a:rPr>
                        <a:t>.</a:t>
                      </a:r>
                      <a:endParaRPr lang="en-IN" sz="1000" dirty="0"/>
                    </a:p>
                  </a:txBody>
                  <a:tcPr>
                    <a:solidFill>
                      <a:schemeClr val="tx2">
                        <a:lumMod val="20000"/>
                        <a:lumOff val="80000"/>
                      </a:schemeClr>
                    </a:solidFill>
                  </a:tcPr>
                </a:tc>
                <a:extLst>
                  <a:ext uri="{0D108BD9-81ED-4DB2-BD59-A6C34878D82A}">
                    <a16:rowId xmlns:a16="http://schemas.microsoft.com/office/drawing/2014/main" val="58930556"/>
                  </a:ext>
                </a:extLst>
              </a:tr>
            </a:tbl>
          </a:graphicData>
        </a:graphic>
      </p:graphicFrame>
    </p:spTree>
    <p:extLst>
      <p:ext uri="{BB962C8B-B14F-4D97-AF65-F5344CB8AC3E}">
        <p14:creationId xmlns:p14="http://schemas.microsoft.com/office/powerpoint/2010/main" val="2001549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FB28FA-D31C-7FB8-A69C-E07260CFCC2B}"/>
              </a:ext>
            </a:extLst>
          </p:cNvPr>
          <p:cNvSpPr>
            <a:spLocks noGrp="1"/>
          </p:cNvSpPr>
          <p:nvPr>
            <p:ph type="ftr" sz="quarter" idx="11"/>
          </p:nvPr>
        </p:nvSpPr>
        <p:spPr/>
        <p:txBody>
          <a:bodyPr/>
          <a:lstStyle/>
          <a:p>
            <a:r>
              <a:rPr lang="en-US"/>
              <a:t>You are not allowed to add slides to this presentation</a:t>
            </a:r>
            <a:endParaRPr lang="en-IN"/>
          </a:p>
        </p:txBody>
      </p:sp>
      <p:sp>
        <p:nvSpPr>
          <p:cNvPr id="3" name="Slide Number Placeholder 2">
            <a:extLst>
              <a:ext uri="{FF2B5EF4-FFF2-40B4-BE49-F238E27FC236}">
                <a16:creationId xmlns:a16="http://schemas.microsoft.com/office/drawing/2014/main" id="{E7E6F200-5960-1C9A-9A74-AD4A0DC4971D}"/>
              </a:ext>
            </a:extLst>
          </p:cNvPr>
          <p:cNvSpPr>
            <a:spLocks noGrp="1"/>
          </p:cNvSpPr>
          <p:nvPr>
            <p:ph type="sldNum" sz="quarter" idx="12"/>
          </p:nvPr>
        </p:nvSpPr>
        <p:spPr/>
        <p:txBody>
          <a:bodyPr/>
          <a:lstStyle/>
          <a:p>
            <a:fld id="{26AD20E6-394B-4DF0-96A5-9647FF39C943}" type="slidenum">
              <a:rPr lang="en-IN" smtClean="0"/>
              <a:t>31</a:t>
            </a:fld>
            <a:endParaRPr lang="en-IN"/>
          </a:p>
        </p:txBody>
      </p:sp>
      <p:graphicFrame>
        <p:nvGraphicFramePr>
          <p:cNvPr id="5" name="Table 4">
            <a:extLst>
              <a:ext uri="{FF2B5EF4-FFF2-40B4-BE49-F238E27FC236}">
                <a16:creationId xmlns:a16="http://schemas.microsoft.com/office/drawing/2014/main" id="{B206F5B2-5C45-45B8-8F02-ACCC02E1A715}"/>
              </a:ext>
            </a:extLst>
          </p:cNvPr>
          <p:cNvGraphicFramePr>
            <a:graphicFrameLocks noGrp="1"/>
          </p:cNvGraphicFramePr>
          <p:nvPr>
            <p:extLst>
              <p:ext uri="{D42A27DB-BD31-4B8C-83A1-F6EECF244321}">
                <p14:modId xmlns:p14="http://schemas.microsoft.com/office/powerpoint/2010/main" val="4159438467"/>
              </p:ext>
            </p:extLst>
          </p:nvPr>
        </p:nvGraphicFramePr>
        <p:xfrm>
          <a:off x="369090" y="47121"/>
          <a:ext cx="11269835" cy="5671915"/>
        </p:xfrm>
        <a:graphic>
          <a:graphicData uri="http://schemas.openxmlformats.org/drawingml/2006/table">
            <a:tbl>
              <a:tblPr firstRow="1" bandRow="1">
                <a:tableStyleId>{5C22544A-7EE6-4342-B048-85BDC9FD1C3A}</a:tableStyleId>
              </a:tblPr>
              <a:tblGrid>
                <a:gridCol w="1258223">
                  <a:extLst>
                    <a:ext uri="{9D8B030D-6E8A-4147-A177-3AD203B41FA5}">
                      <a16:colId xmlns:a16="http://schemas.microsoft.com/office/drawing/2014/main" val="674013470"/>
                    </a:ext>
                  </a:extLst>
                </a:gridCol>
                <a:gridCol w="1258223">
                  <a:extLst>
                    <a:ext uri="{9D8B030D-6E8A-4147-A177-3AD203B41FA5}">
                      <a16:colId xmlns:a16="http://schemas.microsoft.com/office/drawing/2014/main" val="669270853"/>
                    </a:ext>
                  </a:extLst>
                </a:gridCol>
                <a:gridCol w="2976559">
                  <a:extLst>
                    <a:ext uri="{9D8B030D-6E8A-4147-A177-3AD203B41FA5}">
                      <a16:colId xmlns:a16="http://schemas.microsoft.com/office/drawing/2014/main" val="474936285"/>
                    </a:ext>
                  </a:extLst>
                </a:gridCol>
                <a:gridCol w="1925610">
                  <a:extLst>
                    <a:ext uri="{9D8B030D-6E8A-4147-A177-3AD203B41FA5}">
                      <a16:colId xmlns:a16="http://schemas.microsoft.com/office/drawing/2014/main" val="2499217008"/>
                    </a:ext>
                  </a:extLst>
                </a:gridCol>
                <a:gridCol w="1925610">
                  <a:extLst>
                    <a:ext uri="{9D8B030D-6E8A-4147-A177-3AD203B41FA5}">
                      <a16:colId xmlns:a16="http://schemas.microsoft.com/office/drawing/2014/main" val="4080593481"/>
                    </a:ext>
                  </a:extLst>
                </a:gridCol>
                <a:gridCol w="1925610">
                  <a:extLst>
                    <a:ext uri="{9D8B030D-6E8A-4147-A177-3AD203B41FA5}">
                      <a16:colId xmlns:a16="http://schemas.microsoft.com/office/drawing/2014/main" val="3709786364"/>
                    </a:ext>
                  </a:extLst>
                </a:gridCol>
              </a:tblGrid>
              <a:tr h="789678">
                <a:tc>
                  <a:txBody>
                    <a:bodyPr/>
                    <a:lstStyle/>
                    <a:p>
                      <a:r>
                        <a:rPr lang="en-IN" sz="1600" dirty="0"/>
                        <a:t>Reference</a:t>
                      </a:r>
                    </a:p>
                  </a:txBody>
                  <a:tcPr>
                    <a:solidFill>
                      <a:schemeClr val="accent1"/>
                    </a:solidFill>
                  </a:tcPr>
                </a:tc>
                <a:tc>
                  <a:txBody>
                    <a:bodyPr/>
                    <a:lstStyle/>
                    <a:p>
                      <a:r>
                        <a:rPr lang="en-IN" dirty="0"/>
                        <a:t>Geographical region</a:t>
                      </a:r>
                    </a:p>
                  </a:txBody>
                  <a:tcPr>
                    <a:solidFill>
                      <a:schemeClr val="accent1"/>
                    </a:solidFill>
                  </a:tcPr>
                </a:tc>
                <a:tc>
                  <a:txBody>
                    <a:bodyPr/>
                    <a:lstStyle/>
                    <a:p>
                      <a:r>
                        <a:rPr lang="en-IN" sz="1600" dirty="0"/>
                        <a:t>Methodology</a:t>
                      </a:r>
                    </a:p>
                  </a:txBody>
                  <a:tcPr>
                    <a:solidFill>
                      <a:schemeClr val="accent1"/>
                    </a:solidFill>
                  </a:tcPr>
                </a:tc>
                <a:tc>
                  <a:txBody>
                    <a:bodyPr/>
                    <a:lstStyle/>
                    <a:p>
                      <a:r>
                        <a:rPr lang="en-IN" sz="1600" dirty="0"/>
                        <a:t>Aim of the study</a:t>
                      </a:r>
                    </a:p>
                  </a:txBody>
                  <a:tcPr>
                    <a:solidFill>
                      <a:schemeClr val="accent1"/>
                    </a:solidFill>
                  </a:tcPr>
                </a:tc>
                <a:tc>
                  <a:txBody>
                    <a:bodyPr/>
                    <a:lstStyle/>
                    <a:p>
                      <a:r>
                        <a:rPr lang="en-IN" sz="1600" dirty="0"/>
                        <a:t>Result</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solidFill>
                            <a:srgbClr val="FF0000"/>
                          </a:solidFill>
                        </a:rPr>
                        <a:t>Positive</a:t>
                      </a:r>
                      <a:r>
                        <a:rPr lang="en-IN" sz="1600" dirty="0"/>
                        <a:t>/</a:t>
                      </a:r>
                      <a:r>
                        <a:rPr lang="en-IN" sz="1600" dirty="0">
                          <a:solidFill>
                            <a:srgbClr val="00B050"/>
                          </a:solidFill>
                        </a:rPr>
                        <a:t>Negative</a:t>
                      </a:r>
                    </a:p>
                  </a:txBody>
                  <a:tcPr>
                    <a:solidFill>
                      <a:schemeClr val="accent1"/>
                    </a:solidFill>
                  </a:tcPr>
                </a:tc>
                <a:extLst>
                  <a:ext uri="{0D108BD9-81ED-4DB2-BD59-A6C34878D82A}">
                    <a16:rowId xmlns:a16="http://schemas.microsoft.com/office/drawing/2014/main" val="1039799541"/>
                  </a:ext>
                </a:extLst>
              </a:tr>
              <a:tr h="1529437">
                <a:tc>
                  <a:txBody>
                    <a:bodyPr/>
                    <a:lstStyle/>
                    <a:p>
                      <a:r>
                        <a:rPr lang="en-IN" sz="1000" b="0" i="0" u="none" strike="noStrike" kern="1200" dirty="0">
                          <a:solidFill>
                            <a:schemeClr val="dk1"/>
                          </a:solidFill>
                          <a:effectLst/>
                          <a:latin typeface="+mn-lt"/>
                          <a:ea typeface="+mn-ea"/>
                          <a:cs typeface="+mn-cs"/>
                          <a:hlinkClick r:id="rId2"/>
                        </a:rPr>
                        <a:t>Yun-Chen Chang</a:t>
                      </a:r>
                      <a:r>
                        <a:rPr lang="en-IN" sz="1000" b="0" i="0" u="none" strike="noStrike" kern="1200" dirty="0">
                          <a:solidFill>
                            <a:schemeClr val="dk1"/>
                          </a:solidFill>
                          <a:effectLst/>
                          <a:latin typeface="+mn-lt"/>
                          <a:ea typeface="+mn-ea"/>
                          <a:cs typeface="+mn-cs"/>
                        </a:rPr>
                        <a:t> et al 2021</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Global/worldwide</a:t>
                      </a:r>
                    </a:p>
                  </a:txBody>
                  <a:tcPr/>
                </a:tc>
                <a:tc>
                  <a:txBody>
                    <a:bodyPr/>
                    <a:lstStyle/>
                    <a:p>
                      <a:r>
                        <a:rPr lang="en-US" sz="1800" b="1" i="0" kern="1200" dirty="0">
                          <a:solidFill>
                            <a:schemeClr val="dk1"/>
                          </a:solidFill>
                          <a:effectLst/>
                          <a:latin typeface="+mn-lt"/>
                          <a:ea typeface="+mn-ea"/>
                          <a:cs typeface="+mn-cs"/>
                        </a:rPr>
                        <a:t> </a:t>
                      </a:r>
                      <a:r>
                        <a:rPr lang="en-US" sz="1000" b="0" i="0" kern="1200" dirty="0">
                          <a:solidFill>
                            <a:schemeClr val="dk1"/>
                          </a:solidFill>
                          <a:effectLst/>
                          <a:latin typeface="+mn-lt"/>
                          <a:ea typeface="+mn-ea"/>
                          <a:cs typeface="+mn-cs"/>
                        </a:rPr>
                        <a:t>Keywords were searched in Medical Subject Headings and 5 databases. The search criteria included randomized controlled trials (RCTs), non-RCTs, and single-group pre- and post-studies.</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This study investigates the use of cognitive-behavioral therapy (CBT) for patients with </a:t>
                      </a:r>
                      <a:r>
                        <a:rPr lang="en-US" sz="1000" b="0" i="0" kern="1200" dirty="0">
                          <a:solidFill>
                            <a:schemeClr val="dk1"/>
                          </a:solidFill>
                          <a:effectLst/>
                          <a:highlight>
                            <a:srgbClr val="FFFF00"/>
                          </a:highlight>
                          <a:latin typeface="+mn-lt"/>
                          <a:ea typeface="+mn-ea"/>
                          <a:cs typeface="+mn-cs"/>
                        </a:rPr>
                        <a:t>menopausal symptoms after BC treatment</a:t>
                      </a:r>
                      <a:r>
                        <a:rPr lang="en-US" sz="1000" b="0" i="0" kern="1200" dirty="0">
                          <a:solidFill>
                            <a:schemeClr val="dk1"/>
                          </a:solidFill>
                          <a:effectLst/>
                          <a:latin typeface="+mn-lt"/>
                          <a:ea typeface="+mn-ea"/>
                          <a:cs typeface="+mn-cs"/>
                        </a:rPr>
                        <a:t>.</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highlight>
                            <a:srgbClr val="00FF00"/>
                          </a:highlight>
                          <a:latin typeface="+mn-lt"/>
                          <a:ea typeface="+mn-ea"/>
                          <a:cs typeface="+mn-cs"/>
                        </a:rPr>
                        <a:t>Cognitive-behavioral therapy interventions yielded positive outcomes in patients with BC</a:t>
                      </a:r>
                      <a:r>
                        <a:rPr lang="en-US" sz="1000" b="0" i="0" kern="1200" dirty="0">
                          <a:solidFill>
                            <a:schemeClr val="dk1"/>
                          </a:solidFill>
                          <a:effectLst/>
                          <a:latin typeface="+mn-lt"/>
                          <a:ea typeface="+mn-ea"/>
                          <a:cs typeface="+mn-cs"/>
                        </a:rPr>
                        <a:t>, particularly in those experiencing menopausal symptoms.</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CBT offers a holistic approach to addressing the psychological well-being of individuals with BC, providing them with effective tools and coping strategies to navigate the emotional challenges associated with the disease and its treatment.</a:t>
                      </a:r>
                      <a:endParaRPr lang="en-IN" sz="1000" dirty="0"/>
                    </a:p>
                  </a:txBody>
                  <a:tcPr>
                    <a:solidFill>
                      <a:schemeClr val="tx2">
                        <a:lumMod val="20000"/>
                        <a:lumOff val="80000"/>
                      </a:schemeClr>
                    </a:solidFill>
                  </a:tcPr>
                </a:tc>
                <a:extLst>
                  <a:ext uri="{0D108BD9-81ED-4DB2-BD59-A6C34878D82A}">
                    <a16:rowId xmlns:a16="http://schemas.microsoft.com/office/drawing/2014/main" val="3599355181"/>
                  </a:ext>
                </a:extLst>
              </a:tr>
              <a:tr h="1529437">
                <a:tc>
                  <a:txBody>
                    <a:bodyPr/>
                    <a:lstStyle/>
                    <a:p>
                      <a:r>
                        <a:rPr lang="en-IN" sz="1000" b="0" i="0" u="none" strike="noStrike" kern="1200" dirty="0">
                          <a:solidFill>
                            <a:schemeClr val="dk1"/>
                          </a:solidFill>
                          <a:effectLst/>
                          <a:latin typeface="+mn-lt"/>
                          <a:ea typeface="+mn-ea"/>
                          <a:cs typeface="+mn-cs"/>
                          <a:hlinkClick r:id="rId3"/>
                        </a:rPr>
                        <a:t>Mei Sun</a:t>
                      </a:r>
                      <a:r>
                        <a:rPr lang="en-IN" sz="1000" b="0" i="0" u="none" strike="noStrike" kern="1200" dirty="0">
                          <a:solidFill>
                            <a:schemeClr val="dk1"/>
                          </a:solidFill>
                          <a:effectLst/>
                          <a:latin typeface="+mn-lt"/>
                          <a:ea typeface="+mn-ea"/>
                          <a:cs typeface="+mn-cs"/>
                        </a:rPr>
                        <a:t> et al 2019</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Global/worldwide</a:t>
                      </a:r>
                    </a:p>
                  </a:txBody>
                  <a:tcPr/>
                </a:tc>
                <a:tc>
                  <a:txBody>
                    <a:bodyPr/>
                    <a:lstStyle/>
                    <a:p>
                      <a:r>
                        <a:rPr lang="en-US" sz="1000" b="0" i="0" kern="1200" dirty="0">
                          <a:solidFill>
                            <a:schemeClr val="dk1"/>
                          </a:solidFill>
                          <a:effectLst/>
                          <a:latin typeface="+mn-lt"/>
                          <a:ea typeface="+mn-ea"/>
                          <a:cs typeface="+mn-cs"/>
                        </a:rPr>
                        <a:t>A double blind, randomized controlled trial will be used in this study to examine the effectiveness of App-based CBT in reducing the prevalence of postpartum depression compared with usual postpartum care in China. A total of 120 participants will be recruited in this study. </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study is to examine the effect of mobile phone applications (App) based CBT on </a:t>
                      </a:r>
                      <a:r>
                        <a:rPr lang="en-US" sz="1000" b="0" i="0" kern="1200" dirty="0">
                          <a:solidFill>
                            <a:schemeClr val="dk1"/>
                          </a:solidFill>
                          <a:effectLst/>
                          <a:highlight>
                            <a:srgbClr val="FFFF00"/>
                          </a:highlight>
                          <a:latin typeface="+mn-lt"/>
                          <a:ea typeface="+mn-ea"/>
                          <a:cs typeface="+mn-cs"/>
                        </a:rPr>
                        <a:t>postpartum depression, anxiety, pressure and parenting sense of competence.</a:t>
                      </a:r>
                      <a:endParaRPr lang="en-IN" sz="1000" dirty="0">
                        <a:highlight>
                          <a:srgbClr val="FF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If our intervention is effective, it will provide </a:t>
                      </a:r>
                      <a:r>
                        <a:rPr lang="en-US" sz="1000" b="0" i="0" kern="1200" dirty="0">
                          <a:solidFill>
                            <a:schemeClr val="dk1"/>
                          </a:solidFill>
                          <a:effectLst/>
                          <a:highlight>
                            <a:srgbClr val="00FF00"/>
                          </a:highlight>
                          <a:latin typeface="+mn-lt"/>
                          <a:ea typeface="+mn-ea"/>
                          <a:cs typeface="+mn-cs"/>
                        </a:rPr>
                        <a:t>a time-friendly and unrestricted intervention for the psychological care of perinatal women.</a:t>
                      </a:r>
                      <a:endParaRPr lang="en-IN" sz="1000" dirty="0">
                        <a:highlight>
                          <a:srgbClr val="00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offering a convenient and accessible approach to psychological care for perinatal women, the intervention has the potential to enhance their overall well-being and contribute to improved mental health outcomes during this crucial phase of their lives</a:t>
                      </a:r>
                      <a:r>
                        <a:rPr lang="en-US" sz="1800" b="0" i="0" kern="1200" dirty="0">
                          <a:solidFill>
                            <a:schemeClr val="dk1"/>
                          </a:solidFill>
                          <a:effectLst/>
                          <a:highlight>
                            <a:srgbClr val="00FF00"/>
                          </a:highlight>
                          <a:latin typeface="+mn-lt"/>
                          <a:ea typeface="+mn-ea"/>
                          <a:cs typeface="+mn-cs"/>
                        </a:rPr>
                        <a:t>.</a:t>
                      </a:r>
                      <a:endParaRPr lang="en-IN" sz="1000" dirty="0">
                        <a:highlight>
                          <a:srgbClr val="00FF00"/>
                        </a:highlight>
                      </a:endParaRPr>
                    </a:p>
                  </a:txBody>
                  <a:tcPr>
                    <a:solidFill>
                      <a:schemeClr val="tx2">
                        <a:lumMod val="20000"/>
                        <a:lumOff val="80000"/>
                      </a:schemeClr>
                    </a:solidFill>
                  </a:tcPr>
                </a:tc>
                <a:extLst>
                  <a:ext uri="{0D108BD9-81ED-4DB2-BD59-A6C34878D82A}">
                    <a16:rowId xmlns:a16="http://schemas.microsoft.com/office/drawing/2014/main" val="58930556"/>
                  </a:ext>
                </a:extLst>
              </a:tr>
              <a:tr h="1529437">
                <a:tc>
                  <a:txBody>
                    <a:bodyPr/>
                    <a:lstStyle/>
                    <a:p>
                      <a:r>
                        <a:rPr lang="en-IN" sz="1000" b="0" i="0" u="none" strike="noStrike" kern="1200" dirty="0">
                          <a:solidFill>
                            <a:schemeClr val="dk1"/>
                          </a:solidFill>
                          <a:effectLst/>
                          <a:latin typeface="+mn-lt"/>
                          <a:ea typeface="+mn-ea"/>
                          <a:cs typeface="+mn-cs"/>
                          <a:hlinkClick r:id="rId4"/>
                        </a:rPr>
                        <a:t>Leila </a:t>
                      </a:r>
                      <a:r>
                        <a:rPr lang="en-IN" sz="1000" b="0" i="0" u="none" strike="noStrike" kern="1200" dirty="0" err="1">
                          <a:solidFill>
                            <a:schemeClr val="dk1"/>
                          </a:solidFill>
                          <a:effectLst/>
                          <a:latin typeface="+mn-lt"/>
                          <a:ea typeface="+mn-ea"/>
                          <a:cs typeface="+mn-cs"/>
                          <a:hlinkClick r:id="rId4"/>
                        </a:rPr>
                        <a:t>Abdollahi</a:t>
                      </a:r>
                      <a:r>
                        <a:rPr lang="en-IN" sz="1000" b="0" i="0" u="none" strike="noStrike" kern="1200" dirty="0">
                          <a:solidFill>
                            <a:schemeClr val="dk1"/>
                          </a:solidFill>
                          <a:effectLst/>
                          <a:latin typeface="+mn-lt"/>
                          <a:ea typeface="+mn-ea"/>
                          <a:cs typeface="+mn-cs"/>
                        </a:rPr>
                        <a:t> et al 2019</a:t>
                      </a:r>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Global/Worldwide</a:t>
                      </a:r>
                    </a:p>
                  </a:txBody>
                  <a:tcPr/>
                </a:tc>
                <a:tc>
                  <a:txBody>
                    <a:bodyPr/>
                    <a:lstStyle/>
                    <a:p>
                      <a:r>
                        <a:rPr lang="en-US" sz="1000" b="0" i="0" kern="1200" dirty="0">
                          <a:solidFill>
                            <a:schemeClr val="dk1"/>
                          </a:solidFill>
                          <a:effectLst/>
                          <a:latin typeface="+mn-lt"/>
                          <a:ea typeface="+mn-ea"/>
                          <a:cs typeface="+mn-cs"/>
                        </a:rPr>
                        <a:t>This randomized controlled clinical trial study, conducted from 2016 to 2017, enrolled 74 women aged between 18 and 35 years from the Iranian city of </a:t>
                      </a:r>
                      <a:r>
                        <a:rPr lang="en-US" sz="1000" b="0" i="0" kern="1200" dirty="0" err="1">
                          <a:solidFill>
                            <a:schemeClr val="dk1"/>
                          </a:solidFill>
                          <a:effectLst/>
                          <a:latin typeface="+mn-lt"/>
                          <a:ea typeface="+mn-ea"/>
                          <a:cs typeface="+mn-cs"/>
                        </a:rPr>
                        <a:t>Saqqez</a:t>
                      </a:r>
                      <a:r>
                        <a:rPr lang="en-US" sz="1000" b="0" i="0" kern="1200" dirty="0">
                          <a:solidFill>
                            <a:schemeClr val="dk1"/>
                          </a:solidFill>
                          <a:effectLst/>
                          <a:latin typeface="+mn-lt"/>
                          <a:ea typeface="+mn-ea"/>
                          <a:cs typeface="+mn-cs"/>
                        </a:rPr>
                        <a:t>. The participants were assigned to a CBT group and a control group via block randomization. The intervention group received 8 weekly CBT sessions between 45 and 60 minutes each. The Polycystic Ovary Syndrome Health-Related Quality of Life Questionnaire (PCOSQ) and the Fatigue Impact Scale (FIS) were completed by the patients before and after the intervention.</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This study was conducted to determine the effects of cognitive-behavioral therapy (CBT) on the quality of life and </a:t>
                      </a:r>
                      <a:r>
                        <a:rPr lang="en-US" sz="1000" b="0" i="0" kern="1200" dirty="0">
                          <a:solidFill>
                            <a:schemeClr val="dk1"/>
                          </a:solidFill>
                          <a:effectLst/>
                          <a:highlight>
                            <a:srgbClr val="FFFF00"/>
                          </a:highlight>
                          <a:latin typeface="+mn-lt"/>
                          <a:ea typeface="+mn-ea"/>
                          <a:cs typeface="+mn-cs"/>
                        </a:rPr>
                        <a:t>psychological fatigue in women with the PCOS</a:t>
                      </a:r>
                      <a:endParaRPr lang="en-IN" sz="1000" dirty="0">
                        <a:highlight>
                          <a:srgbClr val="FFFF00"/>
                        </a:highlight>
                      </a:endParaRPr>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results showed that </a:t>
                      </a:r>
                      <a:r>
                        <a:rPr lang="en-US" sz="1000" b="0" i="0" kern="1200" dirty="0">
                          <a:solidFill>
                            <a:schemeClr val="dk1"/>
                          </a:solidFill>
                          <a:effectLst/>
                          <a:highlight>
                            <a:srgbClr val="00FF00"/>
                          </a:highlight>
                          <a:latin typeface="+mn-lt"/>
                          <a:ea typeface="+mn-ea"/>
                          <a:cs typeface="+mn-cs"/>
                        </a:rPr>
                        <a:t>CBT was able to reduce fatigue and improve quality of life </a:t>
                      </a:r>
                      <a:r>
                        <a:rPr lang="en-US" sz="1000" b="0" i="0" kern="1200" dirty="0">
                          <a:solidFill>
                            <a:schemeClr val="dk1"/>
                          </a:solidFill>
                          <a:effectLst/>
                          <a:latin typeface="+mn-lt"/>
                          <a:ea typeface="+mn-ea"/>
                          <a:cs typeface="+mn-cs"/>
                        </a:rPr>
                        <a:t>in our sample of women with the PCOS and ultimately boost their health.</a:t>
                      </a:r>
                      <a:endParaRPr lang="en-IN" sz="1000" dirty="0"/>
                    </a:p>
                  </a:txBody>
                  <a:tcPr>
                    <a:solidFill>
                      <a:schemeClr val="tx2">
                        <a:lumMod val="20000"/>
                        <a:lumOff val="80000"/>
                      </a:schemeClr>
                    </a:solidFill>
                  </a:tcPr>
                </a:tc>
                <a:tc>
                  <a:txBody>
                    <a:bodyPr/>
                    <a:lstStyle/>
                    <a:p>
                      <a:r>
                        <a:rPr lang="en-US" sz="1000" b="0" i="0" kern="1200" dirty="0">
                          <a:solidFill>
                            <a:schemeClr val="dk1"/>
                          </a:solidFill>
                          <a:effectLst/>
                          <a:latin typeface="+mn-lt"/>
                          <a:ea typeface="+mn-ea"/>
                          <a:cs typeface="+mn-cs"/>
                        </a:rPr>
                        <a:t>The positive outcomes of reduced fatigue, improved quality of life, and overall health improvement demonstrate the effectiveness of CBT as a beneficial intervention for women with Polycystic Ovary Syndrome (PCOS).</a:t>
                      </a:r>
                    </a:p>
                    <a:p>
                      <a:br>
                        <a:rPr lang="en-US" sz="1000" dirty="0"/>
                      </a:br>
                      <a:endParaRPr lang="en-IN" sz="1000" dirty="0"/>
                    </a:p>
                  </a:txBody>
                  <a:tcPr>
                    <a:solidFill>
                      <a:schemeClr val="tx2">
                        <a:lumMod val="20000"/>
                        <a:lumOff val="80000"/>
                      </a:schemeClr>
                    </a:solidFill>
                  </a:tcPr>
                </a:tc>
                <a:extLst>
                  <a:ext uri="{0D108BD9-81ED-4DB2-BD59-A6C34878D82A}">
                    <a16:rowId xmlns:a16="http://schemas.microsoft.com/office/drawing/2014/main" val="2475528776"/>
                  </a:ext>
                </a:extLst>
              </a:tr>
            </a:tbl>
          </a:graphicData>
        </a:graphic>
      </p:graphicFrame>
    </p:spTree>
    <p:extLst>
      <p:ext uri="{BB962C8B-B14F-4D97-AF65-F5344CB8AC3E}">
        <p14:creationId xmlns:p14="http://schemas.microsoft.com/office/powerpoint/2010/main" val="291657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1A3C6-C3EB-A782-F512-62E811814CE1}"/>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2BF3AFD1-0F57-501C-CEC6-1777FD77B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
        <p:nvSpPr>
          <p:cNvPr id="9" name="TextBox 8">
            <a:extLst>
              <a:ext uri="{FF2B5EF4-FFF2-40B4-BE49-F238E27FC236}">
                <a16:creationId xmlns:a16="http://schemas.microsoft.com/office/drawing/2014/main" id="{D6184FDB-F69C-39C3-9404-CA95F16C2F9A}"/>
              </a:ext>
            </a:extLst>
          </p:cNvPr>
          <p:cNvSpPr txBox="1"/>
          <p:nvPr/>
        </p:nvSpPr>
        <p:spPr>
          <a:xfrm>
            <a:off x="3048000" y="647719"/>
            <a:ext cx="6096000" cy="769441"/>
          </a:xfrm>
          <a:prstGeom prst="rect">
            <a:avLst/>
          </a:prstGeom>
          <a:noFill/>
        </p:spPr>
        <p:txBody>
          <a:bodyPr wrap="square">
            <a:spAutoFit/>
          </a:bodyPr>
          <a:lstStyle/>
          <a:p>
            <a:pPr algn="ctr"/>
            <a:r>
              <a:rPr lang="en-IN" sz="4400" b="1" u="sng" dirty="0"/>
              <a:t>INTRODUCTION</a:t>
            </a:r>
            <a:endParaRPr lang="en-IN" sz="4400" dirty="0"/>
          </a:p>
        </p:txBody>
      </p:sp>
      <p:sp>
        <p:nvSpPr>
          <p:cNvPr id="15" name="TextBox 14">
            <a:extLst>
              <a:ext uri="{FF2B5EF4-FFF2-40B4-BE49-F238E27FC236}">
                <a16:creationId xmlns:a16="http://schemas.microsoft.com/office/drawing/2014/main" id="{59C8ADDE-97BC-B0D9-ADBC-FA196309B5DB}"/>
              </a:ext>
            </a:extLst>
          </p:cNvPr>
          <p:cNvSpPr txBox="1"/>
          <p:nvPr/>
        </p:nvSpPr>
        <p:spPr>
          <a:xfrm>
            <a:off x="3048000" y="1518501"/>
            <a:ext cx="6096000" cy="523220"/>
          </a:xfrm>
          <a:prstGeom prst="rect">
            <a:avLst/>
          </a:prstGeom>
          <a:noFill/>
        </p:spPr>
        <p:txBody>
          <a:bodyPr wrap="square">
            <a:spAutoFit/>
          </a:bodyPr>
          <a:lstStyle/>
          <a:p>
            <a:pPr algn="ctr"/>
            <a:r>
              <a:rPr lang="en-US" sz="2800" b="1" u="sng" dirty="0"/>
              <a:t>Cognitive Behavioral Therapy</a:t>
            </a:r>
            <a:endParaRPr lang="en-IN" sz="2800" b="1" u="sng" dirty="0"/>
          </a:p>
        </p:txBody>
      </p:sp>
      <p:graphicFrame>
        <p:nvGraphicFramePr>
          <p:cNvPr id="18" name="TextBox 15">
            <a:extLst>
              <a:ext uri="{FF2B5EF4-FFF2-40B4-BE49-F238E27FC236}">
                <a16:creationId xmlns:a16="http://schemas.microsoft.com/office/drawing/2014/main" id="{23FA4EFB-2446-5014-E0D8-1B8F01D1B01B}"/>
              </a:ext>
            </a:extLst>
          </p:cNvPr>
          <p:cNvGraphicFramePr/>
          <p:nvPr>
            <p:extLst>
              <p:ext uri="{D42A27DB-BD31-4B8C-83A1-F6EECF244321}">
                <p14:modId xmlns:p14="http://schemas.microsoft.com/office/powerpoint/2010/main" val="3316803787"/>
              </p:ext>
            </p:extLst>
          </p:nvPr>
        </p:nvGraphicFramePr>
        <p:xfrm>
          <a:off x="495300" y="2646583"/>
          <a:ext cx="11201400" cy="3545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erson sitting on the floor&#10;&#10;Description automatically generated with low confidence">
            <a:extLst>
              <a:ext uri="{FF2B5EF4-FFF2-40B4-BE49-F238E27FC236}">
                <a16:creationId xmlns:a16="http://schemas.microsoft.com/office/drawing/2014/main" id="{965D6B81-E6CF-D52F-CE69-A0C2E28796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29558" y="164723"/>
            <a:ext cx="3244145" cy="1925418"/>
          </a:xfrm>
          <a:prstGeom prst="rect">
            <a:avLst/>
          </a:prstGeom>
        </p:spPr>
      </p:pic>
    </p:spTree>
    <p:extLst>
      <p:ext uri="{BB962C8B-B14F-4D97-AF65-F5344CB8AC3E}">
        <p14:creationId xmlns:p14="http://schemas.microsoft.com/office/powerpoint/2010/main" val="14298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4" y="609597"/>
            <a:ext cx="9392421" cy="1330841"/>
          </a:xfrm>
        </p:spPr>
        <p:txBody>
          <a:bodyPr>
            <a:normAutofit/>
          </a:bodyPr>
          <a:lstStyle/>
          <a:p>
            <a:r>
              <a:rPr lang="en-IN" sz="4800" b="1" u="sng" dirty="0">
                <a:latin typeface="+mn-lt"/>
              </a:rPr>
              <a:t>OBJECTIVE</a:t>
            </a:r>
          </a:p>
        </p:txBody>
      </p:sp>
      <p:sp>
        <p:nvSpPr>
          <p:cNvPr id="3" name="Content Placeholder 2"/>
          <p:cNvSpPr>
            <a:spLocks noGrp="1"/>
          </p:cNvSpPr>
          <p:nvPr>
            <p:ph idx="1"/>
          </p:nvPr>
        </p:nvSpPr>
        <p:spPr>
          <a:xfrm>
            <a:off x="1009018" y="2291640"/>
            <a:ext cx="4958966" cy="3917773"/>
          </a:xfrm>
        </p:spPr>
        <p:txBody>
          <a:bodyPr>
            <a:normAutofit/>
          </a:bodyPr>
          <a:lstStyle/>
          <a:p>
            <a:pPr marL="0" indent="0">
              <a:buNone/>
            </a:pPr>
            <a:r>
              <a:rPr lang="en-US" sz="2000" b="0" i="0" dirty="0">
                <a:effectLst/>
              </a:rPr>
              <a:t>The main objectives of this Literature review study includes:</a:t>
            </a:r>
          </a:p>
          <a:p>
            <a:pPr marL="0" indent="0">
              <a:buNone/>
            </a:pPr>
            <a:endParaRPr lang="en-US" sz="2000" b="0" i="0" dirty="0">
              <a:effectLst/>
            </a:endParaRPr>
          </a:p>
          <a:p>
            <a:r>
              <a:rPr lang="en-US" sz="2000" b="1" i="0" dirty="0">
                <a:effectLst/>
              </a:rPr>
              <a:t>Primary</a:t>
            </a:r>
            <a:r>
              <a:rPr lang="en-US" sz="2000" b="0" i="0" dirty="0">
                <a:effectLst/>
              </a:rPr>
              <a:t>: To analyze the efficacy of CBT in improving women’s mental health outcomes.</a:t>
            </a:r>
          </a:p>
          <a:p>
            <a:pPr>
              <a:buFont typeface="Arial" panose="020B0604020202020204" pitchFamily="34" charset="0"/>
              <a:buChar char="•"/>
            </a:pPr>
            <a:r>
              <a:rPr lang="en-US" sz="2000" b="1" i="0" dirty="0">
                <a:effectLst/>
              </a:rPr>
              <a:t>Secondary</a:t>
            </a:r>
            <a:r>
              <a:rPr lang="en-US" sz="2000" b="0" i="0" dirty="0">
                <a:effectLst/>
              </a:rPr>
              <a:t>: To identify the different mental health concerns among women that can be addressed through CBT.</a:t>
            </a:r>
          </a:p>
          <a:p>
            <a:pPr marL="0" indent="0">
              <a:buNone/>
            </a:pPr>
            <a:endParaRPr lang="en-US" sz="2000" b="0" i="0" dirty="0">
              <a:effectLst/>
            </a:endParaRPr>
          </a:p>
          <a:p>
            <a:pPr marL="342900" lvl="0" indent="-342900">
              <a:buFont typeface="Symbol" pitchFamily="18" charset="2"/>
              <a:buChar char=""/>
            </a:pPr>
            <a:endParaRPr lang="en-IN" sz="2000" dirty="0">
              <a:effectLst/>
              <a:latin typeface="Calibri" pitchFamily="34" charset="0"/>
              <a:ea typeface="Calibri" pitchFamily="34" charset="0"/>
              <a:cs typeface="Calibri" pitchFamily="34" charset="0"/>
            </a:endParaRPr>
          </a:p>
        </p:txBody>
      </p:sp>
      <p:pic>
        <p:nvPicPr>
          <p:cNvPr id="6" name="Picture 5" descr="A picture containing sketch, text, line art, drawing&#10;&#10;Description automatically generated">
            <a:extLst>
              <a:ext uri="{FF2B5EF4-FFF2-40B4-BE49-F238E27FC236}">
                <a16:creationId xmlns:a16="http://schemas.microsoft.com/office/drawing/2014/main" id="{98D933B7-4DF2-1110-FC91-DEAE1F6A1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67" y="2852394"/>
            <a:ext cx="4788505" cy="2420954"/>
          </a:xfrm>
          <a:prstGeom prst="rect">
            <a:avLst/>
          </a:prstGeom>
        </p:spPr>
      </p:pic>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6" y="548640"/>
            <a:ext cx="9916632" cy="1188720"/>
          </a:xfrm>
        </p:spPr>
        <p:txBody>
          <a:bodyPr>
            <a:normAutofit/>
          </a:bodyPr>
          <a:lstStyle/>
          <a:p>
            <a:r>
              <a:rPr lang="en-IN" b="1" u="sng" dirty="0">
                <a:latin typeface="+mn-lt"/>
              </a:rPr>
              <a:t>METHODOLOGY</a:t>
            </a:r>
          </a:p>
        </p:txBody>
      </p:sp>
      <p:sp>
        <p:nvSpPr>
          <p:cNvPr id="3" name="Content Placeholder 2"/>
          <p:cNvSpPr>
            <a:spLocks noGrp="1"/>
          </p:cNvSpPr>
          <p:nvPr>
            <p:ph idx="1"/>
          </p:nvPr>
        </p:nvSpPr>
        <p:spPr>
          <a:xfrm>
            <a:off x="1558102" y="2060294"/>
            <a:ext cx="8276026" cy="4661181"/>
          </a:xfrm>
        </p:spPr>
        <p:txBody>
          <a:bodyPr anchor="ctr">
            <a:normAutofit/>
          </a:bodyPr>
          <a:lstStyle/>
          <a:p>
            <a:pPr rtl="0" fontAlgn="base"/>
            <a:r>
              <a:rPr lang="en-IN" sz="1800" b="1" i="0" dirty="0">
                <a:effectLst/>
              </a:rPr>
              <a:t>Study design-</a:t>
            </a:r>
            <a:r>
              <a:rPr lang="en-IN" sz="1800" b="0" i="0" dirty="0">
                <a:effectLst/>
              </a:rPr>
              <a:t> </a:t>
            </a:r>
            <a:r>
              <a:rPr lang="en-US" sz="1800" b="0" dirty="0"/>
              <a:t>Literature review</a:t>
            </a:r>
            <a:endParaRPr lang="en-US" sz="1800" i="0" dirty="0">
              <a:effectLst/>
            </a:endParaRPr>
          </a:p>
          <a:p>
            <a:pPr rtl="0" fontAlgn="base"/>
            <a:r>
              <a:rPr lang="en-IN" sz="1800" b="1" i="0" dirty="0">
                <a:effectLst/>
              </a:rPr>
              <a:t>Study Period- </a:t>
            </a:r>
            <a:r>
              <a:rPr lang="en-IN" sz="1800" i="0" dirty="0">
                <a:effectLst/>
              </a:rPr>
              <a:t>15</a:t>
            </a:r>
            <a:r>
              <a:rPr lang="en-IN" sz="1800" b="0" i="0" baseline="30000" dirty="0">
                <a:effectLst/>
              </a:rPr>
              <a:t>th</a:t>
            </a:r>
            <a:r>
              <a:rPr lang="en-IN" sz="1800" b="0" i="0" dirty="0">
                <a:effectLst/>
              </a:rPr>
              <a:t> February 2023 to 15</a:t>
            </a:r>
            <a:r>
              <a:rPr lang="en-IN" sz="1800" b="0" i="0" baseline="30000" dirty="0">
                <a:effectLst/>
              </a:rPr>
              <a:t>th</a:t>
            </a:r>
            <a:r>
              <a:rPr lang="en-IN" sz="1800" b="0" i="0" dirty="0">
                <a:effectLst/>
              </a:rPr>
              <a:t> May 2023</a:t>
            </a:r>
            <a:r>
              <a:rPr lang="en-US" sz="1800" b="0" i="0" dirty="0">
                <a:effectLst/>
              </a:rPr>
              <a:t> (Three months)</a:t>
            </a:r>
          </a:p>
          <a:p>
            <a:pPr rtl="0" fontAlgn="base"/>
            <a:r>
              <a:rPr lang="en-US" sz="1800" b="1" dirty="0"/>
              <a:t>Type of Data-</a:t>
            </a:r>
            <a:r>
              <a:rPr lang="en-US" sz="1800" dirty="0"/>
              <a:t> Secondary Data obtained from published literature</a:t>
            </a:r>
            <a:endParaRPr lang="en-US" sz="1800" b="0" i="0" dirty="0">
              <a:effectLst/>
            </a:endParaRPr>
          </a:p>
          <a:p>
            <a:pPr rtl="0" fontAlgn="base"/>
            <a:r>
              <a:rPr lang="en-IN" sz="1800" b="1" i="0" dirty="0">
                <a:effectLst/>
              </a:rPr>
              <a:t>Method of data collection- </a:t>
            </a:r>
            <a:r>
              <a:rPr lang="en-US" sz="1800" i="0" dirty="0">
                <a:effectLst/>
              </a:rPr>
              <a:t>Involves collecting data from existing literature and studies related to CBT and women's health.</a:t>
            </a:r>
          </a:p>
          <a:p>
            <a:pPr rtl="0" fontAlgn="base"/>
            <a:r>
              <a:rPr lang="en-US" sz="1800" i="0" dirty="0">
                <a:effectLst/>
              </a:rPr>
              <a:t> Review of relevant academic databases such as PubMed, Medline, and PsycINFO to identify relevant articles and studies.</a:t>
            </a:r>
          </a:p>
          <a:p>
            <a:pPr rtl="0" fontAlgn="base"/>
            <a:r>
              <a:rPr lang="en-US" sz="1800" dirty="0"/>
              <a:t>Applied specific search criteria and keywords to identify relevant study. </a:t>
            </a:r>
          </a:p>
          <a:p>
            <a:pPr rtl="0" fontAlgn="base"/>
            <a:r>
              <a:rPr lang="en-US" sz="1800" b="1" dirty="0"/>
              <a:t>Keywords-</a:t>
            </a:r>
            <a:r>
              <a:rPr lang="en-US" sz="1800" dirty="0"/>
              <a:t> Stress, anxiety, depression, women’s mental health and CBT.</a:t>
            </a:r>
          </a:p>
          <a:p>
            <a:pPr rtl="0" fontAlgn="base"/>
            <a:r>
              <a:rPr lang="en-IN" sz="1800" i="0" dirty="0">
                <a:effectLst/>
              </a:rPr>
              <a:t>Screened the titles, abstracts, results and conclusions of the identified studies.</a:t>
            </a:r>
          </a:p>
          <a:p>
            <a:pPr rtl="0" fontAlgn="base"/>
            <a:r>
              <a:rPr lang="en-IN" sz="1800" dirty="0"/>
              <a:t>Selected studies based on their relevance to research, the research topic and the inclusion/exclusion criteria.</a:t>
            </a:r>
            <a:endParaRPr lang="en-IN" sz="1800" i="0" dirty="0">
              <a:effectLst/>
            </a:endParaRPr>
          </a:p>
          <a:p>
            <a:pPr rtl="0" fontAlgn="base"/>
            <a:endParaRPr lang="en-IN" sz="1800" b="1" dirty="0">
              <a:solidFill>
                <a:schemeClr val="tx1">
                  <a:lumMod val="85000"/>
                  <a:lumOff val="15000"/>
                </a:schemeClr>
              </a:solidFill>
            </a:endParaRPr>
          </a:p>
          <a:p>
            <a:endParaRPr lang="en-IN" sz="1400" dirty="0">
              <a:solidFill>
                <a:schemeClr val="tx1">
                  <a:lumMod val="85000"/>
                  <a:lumOff val="15000"/>
                </a:schemeClr>
              </a:solidFill>
            </a:endParaRP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sz="1000"/>
              <a:pPr>
                <a:spcAft>
                  <a:spcPts val="600"/>
                </a:spcAft>
              </a:pPr>
              <a:t>6</a:t>
            </a:fld>
            <a:endParaRPr lang="en-IN" sz="100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137036" y="609600"/>
            <a:ext cx="8548386" cy="1282459"/>
          </a:xfrm>
        </p:spPr>
        <p:txBody>
          <a:bodyPr vert="horz" lIns="91440" tIns="45720" rIns="91440" bIns="45720" rtlCol="0" anchor="ctr">
            <a:normAutofit/>
          </a:bodyPr>
          <a:lstStyle/>
          <a:p>
            <a:r>
              <a:rPr lang="en-US" b="1" u="sng" kern="1200" dirty="0">
                <a:solidFill>
                  <a:schemeClr val="tx1"/>
                </a:solidFill>
                <a:latin typeface="+mn-lt"/>
                <a:ea typeface="+mj-ea"/>
                <a:cs typeface="+mj-cs"/>
              </a:rPr>
              <a:t>METHODOLOGY</a:t>
            </a:r>
          </a:p>
        </p:txBody>
      </p:sp>
      <p:sp>
        <p:nvSpPr>
          <p:cNvPr id="3" name="Content Placeholder 2"/>
          <p:cNvSpPr>
            <a:spLocks noGrp="1"/>
          </p:cNvSpPr>
          <p:nvPr>
            <p:ph idx="4294967295"/>
          </p:nvPr>
        </p:nvSpPr>
        <p:spPr>
          <a:xfrm>
            <a:off x="682906" y="1790660"/>
            <a:ext cx="10232021" cy="4973823"/>
          </a:xfrm>
        </p:spPr>
        <p:txBody>
          <a:bodyPr vert="horz" lIns="91440" tIns="45720" rIns="91440" bIns="45720" rtlCol="0">
            <a:normAutofit fontScale="92500" lnSpcReduction="20000"/>
          </a:bodyPr>
          <a:lstStyle/>
          <a:p>
            <a:r>
              <a:rPr lang="en-US" sz="1700" b="1" i="0" u="sng" dirty="0">
                <a:effectLst/>
              </a:rPr>
              <a:t>Inclusion Criteria:</a:t>
            </a:r>
          </a:p>
          <a:p>
            <a:r>
              <a:rPr lang="en-US" sz="1700" b="0" i="0" dirty="0">
                <a:effectLst/>
              </a:rPr>
              <a:t>Studies published within (</a:t>
            </a:r>
            <a:r>
              <a:rPr lang="en-US" sz="1700" dirty="0"/>
              <a:t>2019-2023</a:t>
            </a:r>
            <a:r>
              <a:rPr lang="en-US" sz="1700" b="0" i="0" dirty="0">
                <a:effectLst/>
              </a:rPr>
              <a:t>) that examine the efficacy of Cognitive Behavioral Therapy (CBT) in the context of women's mental health.</a:t>
            </a:r>
          </a:p>
          <a:p>
            <a:r>
              <a:rPr lang="en-US" sz="1700" b="0" i="0" dirty="0">
                <a:effectLst/>
              </a:rPr>
              <a:t>Studies that specifically focus on women as the target population or include a substantial proportion of female participants.</a:t>
            </a:r>
          </a:p>
          <a:p>
            <a:r>
              <a:rPr lang="en-US" sz="1700" b="0" i="0" dirty="0">
                <a:effectLst/>
              </a:rPr>
              <a:t>Research articles and studies that investigate the effects of CBT on stress, anxiety, and depression in women's mental health.</a:t>
            </a:r>
          </a:p>
          <a:p>
            <a:r>
              <a:rPr lang="en-US" sz="1700" b="0" i="0" dirty="0">
                <a:effectLst/>
              </a:rPr>
              <a:t>Studies that utilize CBT as a primary intervention or compare CBT with other treatment modalities.</a:t>
            </a:r>
          </a:p>
          <a:p>
            <a:r>
              <a:rPr lang="en-US" sz="1700" b="0" i="0" dirty="0">
                <a:effectLst/>
              </a:rPr>
              <a:t>Articles published in peer-reviewed journals and available in academic databases such as PubMed, Medline, and PsycINFO.</a:t>
            </a:r>
          </a:p>
          <a:p>
            <a:r>
              <a:rPr lang="en-US" sz="1700" b="1" i="0" u="sng" dirty="0">
                <a:effectLst/>
              </a:rPr>
              <a:t>Exclusion Criteria:</a:t>
            </a:r>
          </a:p>
          <a:p>
            <a:r>
              <a:rPr lang="en-US" sz="1700" b="0" i="0" dirty="0">
                <a:effectLst/>
              </a:rPr>
              <a:t>Studies published before </a:t>
            </a:r>
            <a:r>
              <a:rPr lang="en-US" sz="1700" dirty="0"/>
              <a:t>2019.</a:t>
            </a:r>
            <a:endParaRPr lang="en-US" sz="1700" b="0" i="0" dirty="0">
              <a:effectLst/>
            </a:endParaRPr>
          </a:p>
          <a:p>
            <a:r>
              <a:rPr lang="en-US" sz="1700" b="0" i="0" dirty="0">
                <a:effectLst/>
              </a:rPr>
              <a:t>Studies that do not focus on women or include only a minimal representation of female participants.</a:t>
            </a:r>
          </a:p>
          <a:p>
            <a:r>
              <a:rPr lang="en-US" sz="1700" b="0" i="0" dirty="0">
                <a:effectLst/>
              </a:rPr>
              <a:t>Research articles and studies that do not directly examine the effects of CBT on stress, anxiety, or depression in women's mental health.</a:t>
            </a:r>
          </a:p>
          <a:p>
            <a:r>
              <a:rPr lang="en-US" sz="1700" b="0" i="0" dirty="0">
                <a:effectLst/>
              </a:rPr>
              <a:t>Studies that primarily focus on other therapeutic modalities without substantial inclusion of CBT as a treatment approach.</a:t>
            </a:r>
          </a:p>
          <a:p>
            <a:r>
              <a:rPr lang="en-US" sz="1700" b="0" i="0" dirty="0">
                <a:effectLst/>
              </a:rPr>
              <a:t>Articles published in non-peer-reviewed sources or not available in academic databases such as PubMed, Medline, and PsycINFO.</a:t>
            </a:r>
          </a:p>
          <a:p>
            <a:pPr fontAlgn="base"/>
            <a:endParaRPr lang="en-US" sz="1400" dirty="0"/>
          </a:p>
          <a:p>
            <a:endParaRPr lang="en-US" sz="1100" b="1" dirty="0"/>
          </a:p>
          <a:p>
            <a:endParaRPr lang="en-US" sz="1100" dirty="0"/>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6AD20E6-394B-4DF0-96A5-9647FF39C943}" type="slidenum">
              <a:rPr lang="en-US" sz="1000"/>
              <a:pPr defTabSz="914400">
                <a:spcAft>
                  <a:spcPts val="600"/>
                </a:spcAft>
              </a:pPr>
              <a:t>7</a:t>
            </a:fld>
            <a:endParaRPr lang="en-US" sz="1000"/>
          </a:p>
        </p:txBody>
      </p:sp>
      <p:sp>
        <p:nvSpPr>
          <p:cNvPr id="87" name="Freeform: Shape 86">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extLst>
      <p:ext uri="{BB962C8B-B14F-4D97-AF65-F5344CB8AC3E}">
        <p14:creationId xmlns:p14="http://schemas.microsoft.com/office/powerpoint/2010/main" val="326150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F2FD9C-55D2-7F7A-1C5C-DD4A56E886B2}"/>
              </a:ext>
            </a:extLst>
          </p:cNvPr>
          <p:cNvSpPr txBox="1"/>
          <p:nvPr/>
        </p:nvSpPr>
        <p:spPr>
          <a:xfrm>
            <a:off x="1426642" y="338681"/>
            <a:ext cx="10515600" cy="150588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u="sng" kern="1200" dirty="0">
                <a:solidFill>
                  <a:schemeClr val="tx1"/>
                </a:solidFill>
                <a:ea typeface="+mj-ea"/>
                <a:cs typeface="+mj-cs"/>
              </a:rPr>
              <a:t>RESULTS</a:t>
            </a:r>
          </a:p>
        </p:txBody>
      </p:sp>
      <p:sp>
        <p:nvSpPr>
          <p:cNvPr id="2" name="TextBox 1">
            <a:extLst>
              <a:ext uri="{FF2B5EF4-FFF2-40B4-BE49-F238E27FC236}">
                <a16:creationId xmlns:a16="http://schemas.microsoft.com/office/drawing/2014/main" id="{D4E5EAFE-A5AE-2C1F-A612-2D5086BAC983}"/>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algn="ctr" defTabSz="914400">
              <a:lnSpc>
                <a:spcPct val="90000"/>
              </a:lnSpc>
              <a:spcAft>
                <a:spcPts val="600"/>
              </a:spcAft>
            </a:pPr>
            <a:endParaRPr lang="en-US" sz="2000" b="1" u="sng" dirty="0"/>
          </a:p>
        </p:txBody>
      </p:sp>
      <p:pic>
        <p:nvPicPr>
          <p:cNvPr id="6" name="Picture 5">
            <a:extLst>
              <a:ext uri="{FF2B5EF4-FFF2-40B4-BE49-F238E27FC236}">
                <a16:creationId xmlns:a16="http://schemas.microsoft.com/office/drawing/2014/main" id="{59B08F35-6F4C-F434-411D-4440571C5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graphicFrame>
        <p:nvGraphicFramePr>
          <p:cNvPr id="3" name="Chart 2">
            <a:extLst>
              <a:ext uri="{FF2B5EF4-FFF2-40B4-BE49-F238E27FC236}">
                <a16:creationId xmlns:a16="http://schemas.microsoft.com/office/drawing/2014/main" id="{ED0DFE74-3D72-8C6F-8BF5-A35ECAE6A9F4}"/>
              </a:ext>
            </a:extLst>
          </p:cNvPr>
          <p:cNvGraphicFramePr>
            <a:graphicFrameLocks/>
          </p:cNvGraphicFramePr>
          <p:nvPr>
            <p:extLst>
              <p:ext uri="{D42A27DB-BD31-4B8C-83A1-F6EECF244321}">
                <p14:modId xmlns:p14="http://schemas.microsoft.com/office/powerpoint/2010/main" val="1081448153"/>
              </p:ext>
            </p:extLst>
          </p:nvPr>
        </p:nvGraphicFramePr>
        <p:xfrm>
          <a:off x="4618552" y="1423377"/>
          <a:ext cx="7517006" cy="4830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6BBE2DC9-15D9-E310-9B99-615ED6713E34}"/>
              </a:ext>
            </a:extLst>
          </p:cNvPr>
          <p:cNvGraphicFramePr/>
          <p:nvPr>
            <p:extLst>
              <p:ext uri="{D42A27DB-BD31-4B8C-83A1-F6EECF244321}">
                <p14:modId xmlns:p14="http://schemas.microsoft.com/office/powerpoint/2010/main" val="485611062"/>
              </p:ext>
            </p:extLst>
          </p:nvPr>
        </p:nvGraphicFramePr>
        <p:xfrm>
          <a:off x="552374" y="2639832"/>
          <a:ext cx="4226360" cy="27947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021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1312DB-1B10-6DA2-1FB6-6C5603456CA1}"/>
              </a:ext>
            </a:extLst>
          </p:cNvPr>
          <p:cNvSpPr txBox="1"/>
          <p:nvPr/>
        </p:nvSpPr>
        <p:spPr>
          <a:xfrm>
            <a:off x="-81023" y="340864"/>
            <a:ext cx="10515600" cy="1505883"/>
          </a:xfrm>
          <a:prstGeom prst="ellipse">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u="sng" kern="1200" dirty="0">
                <a:solidFill>
                  <a:schemeClr val="tx1"/>
                </a:solidFill>
                <a:ea typeface="+mj-ea"/>
                <a:cs typeface="+mj-cs"/>
              </a:rPr>
              <a:t>RESULTS</a:t>
            </a:r>
          </a:p>
        </p:txBody>
      </p:sp>
      <p:pic>
        <p:nvPicPr>
          <p:cNvPr id="6" name="Picture 5">
            <a:extLst>
              <a:ext uri="{FF2B5EF4-FFF2-40B4-BE49-F238E27FC236}">
                <a16:creationId xmlns:a16="http://schemas.microsoft.com/office/drawing/2014/main" id="{4581C336-094E-6FE7-D351-9A4B0ECAE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graphicFrame>
        <p:nvGraphicFramePr>
          <p:cNvPr id="3" name="Chart 2">
            <a:extLst>
              <a:ext uri="{FF2B5EF4-FFF2-40B4-BE49-F238E27FC236}">
                <a16:creationId xmlns:a16="http://schemas.microsoft.com/office/drawing/2014/main" id="{918B7497-76D4-450B-A55B-36B57DE4903F}"/>
              </a:ext>
            </a:extLst>
          </p:cNvPr>
          <p:cNvGraphicFramePr>
            <a:graphicFrameLocks/>
          </p:cNvGraphicFramePr>
          <p:nvPr>
            <p:extLst>
              <p:ext uri="{D42A27DB-BD31-4B8C-83A1-F6EECF244321}">
                <p14:modId xmlns:p14="http://schemas.microsoft.com/office/powerpoint/2010/main" val="1656872898"/>
              </p:ext>
            </p:extLst>
          </p:nvPr>
        </p:nvGraphicFramePr>
        <p:xfrm>
          <a:off x="2419109" y="1458409"/>
          <a:ext cx="7349924" cy="5034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146782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11480</TotalTime>
  <Words>7528</Words>
  <Application>Microsoft Office PowerPoint</Application>
  <PresentationFormat>Widescreen</PresentationFormat>
  <Paragraphs>414</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Calibri Light</vt:lpstr>
      <vt:lpstr>Gill Sans MT</vt:lpstr>
      <vt:lpstr>Söhne</vt:lpstr>
      <vt:lpstr>Symbol</vt:lpstr>
      <vt:lpstr>Times New Roman</vt:lpstr>
      <vt:lpstr>Parcel</vt:lpstr>
      <vt:lpstr>Office Theme</vt:lpstr>
      <vt:lpstr>A Study to Analyse the Efficacy of Cognitive Behavioral Therapy in Women’s Mental Health  AT  Curio Digital Therapeutics</vt:lpstr>
      <vt:lpstr>Mentor Approval</vt:lpstr>
      <vt:lpstr>PowerPoint Presentation</vt:lpstr>
      <vt:lpstr>PowerPoint Presentation</vt:lpstr>
      <vt:lpstr>OBJECTIVE</vt:lpstr>
      <vt:lpstr>METHODOLOGY</vt:lpstr>
      <vt:lpstr>METHODOLOGY</vt:lpstr>
      <vt:lpstr>PowerPoint Presentation</vt:lpstr>
      <vt:lpstr>PowerPoint Presentation</vt:lpstr>
      <vt:lpstr>PowerPoint Presentation</vt:lpstr>
      <vt:lpstr>PowerPoint Presentation</vt:lpstr>
      <vt:lpstr>PowerPoint Presentation</vt:lpstr>
      <vt:lpstr>LIMITATIONS</vt:lpstr>
      <vt:lpstr>PowerPoint Presentation</vt:lpstr>
      <vt:lpstr>Recommendations</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Dimple Bhargava</cp:lastModifiedBy>
  <cp:revision>63</cp:revision>
  <dcterms:created xsi:type="dcterms:W3CDTF">2022-05-20T15:11:00Z</dcterms:created>
  <dcterms:modified xsi:type="dcterms:W3CDTF">2023-06-19T07:46:10Z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1033-10.1.0.5656</vt:lpwstr>
  </property>
</Properties>
</file>