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41" r:id="rId3"/>
    <p:sldId id="257" r:id="rId4"/>
    <p:sldId id="286" r:id="rId5"/>
    <p:sldId id="342" r:id="rId6"/>
    <p:sldId id="287" r:id="rId7"/>
    <p:sldId id="346" r:id="rId8"/>
    <p:sldId id="260" r:id="rId9"/>
    <p:sldId id="259" r:id="rId10"/>
    <p:sldId id="277" r:id="rId11"/>
    <p:sldId id="349" r:id="rId12"/>
    <p:sldId id="353" r:id="rId13"/>
    <p:sldId id="350" r:id="rId14"/>
    <p:sldId id="354" r:id="rId15"/>
    <p:sldId id="351" r:id="rId16"/>
    <p:sldId id="307" r:id="rId17"/>
    <p:sldId id="335" r:id="rId18"/>
    <p:sldId id="337" r:id="rId19"/>
    <p:sldId id="261" r:id="rId20"/>
    <p:sldId id="344" r:id="rId21"/>
    <p:sldId id="305" r:id="rId22"/>
    <p:sldId id="338" r:id="rId23"/>
    <p:sldId id="265" r:id="rId24"/>
    <p:sldId id="339" r:id="rId25"/>
    <p:sldId id="340" r:id="rId26"/>
    <p:sldId id="279" r:id="rId27"/>
    <p:sldId id="348" r:id="rId28"/>
    <p:sldId id="280" r:id="rId29"/>
    <p:sldId id="343" r:id="rId30"/>
    <p:sldId id="282" r:id="rId31"/>
    <p:sldId id="352" r:id="rId32"/>
    <p:sldId id="334" r:id="rId33"/>
    <p:sldId id="345" r:id="rId34"/>
    <p:sldId id="267" r:id="rId35"/>
    <p:sldId id="285" r:id="rId36"/>
    <p:sldId id="268" r:id="rId37"/>
    <p:sldId id="288" r:id="rId38"/>
    <p:sldId id="271" r:id="rId39"/>
    <p:sldId id="27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07F"/>
    <a:srgbClr val="63AAB8"/>
    <a:srgbClr val="C6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8" d="100"/>
          <a:sy n="58" d="100"/>
        </p:scale>
        <p:origin x="9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17-06-2023</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dirty="0"/>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07B4D0E-1498-4202-A8C7-E39CA03AB701}" type="slidenum">
              <a:rPr lang="en-IN" smtClean="0"/>
              <a:t>4</a:t>
            </a:fld>
            <a:endParaRPr lang="en-IN" dirty="0"/>
          </a:p>
        </p:txBody>
      </p:sp>
    </p:spTree>
    <p:extLst>
      <p:ext uri="{BB962C8B-B14F-4D97-AF65-F5344CB8AC3E}">
        <p14:creationId xmlns:p14="http://schemas.microsoft.com/office/powerpoint/2010/main" val="2876863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07B4D0E-1498-4202-A8C7-E39CA03AB701}" type="slidenum">
              <a:rPr lang="en-IN" smtClean="0"/>
              <a:t>5</a:t>
            </a:fld>
            <a:endParaRPr lang="en-IN" dirty="0"/>
          </a:p>
        </p:txBody>
      </p:sp>
    </p:spTree>
    <p:extLst>
      <p:ext uri="{BB962C8B-B14F-4D97-AF65-F5344CB8AC3E}">
        <p14:creationId xmlns:p14="http://schemas.microsoft.com/office/powerpoint/2010/main" val="1997745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10</a:t>
            </a:fld>
            <a:endParaRPr lang="en-IN" dirty="0"/>
          </a:p>
        </p:txBody>
      </p:sp>
    </p:spTree>
    <p:extLst>
      <p:ext uri="{BB962C8B-B14F-4D97-AF65-F5344CB8AC3E}">
        <p14:creationId xmlns:p14="http://schemas.microsoft.com/office/powerpoint/2010/main" val="244086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11</a:t>
            </a:fld>
            <a:endParaRPr lang="en-IN" dirty="0"/>
          </a:p>
        </p:txBody>
      </p:sp>
    </p:spTree>
    <p:extLst>
      <p:ext uri="{BB962C8B-B14F-4D97-AF65-F5344CB8AC3E}">
        <p14:creationId xmlns:p14="http://schemas.microsoft.com/office/powerpoint/2010/main" val="2497694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12</a:t>
            </a:fld>
            <a:endParaRPr lang="en-IN" dirty="0"/>
          </a:p>
        </p:txBody>
      </p:sp>
    </p:spTree>
    <p:extLst>
      <p:ext uri="{BB962C8B-B14F-4D97-AF65-F5344CB8AC3E}">
        <p14:creationId xmlns:p14="http://schemas.microsoft.com/office/powerpoint/2010/main" val="2984122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13</a:t>
            </a:fld>
            <a:endParaRPr lang="en-IN" dirty="0"/>
          </a:p>
        </p:txBody>
      </p:sp>
    </p:spTree>
    <p:extLst>
      <p:ext uri="{BB962C8B-B14F-4D97-AF65-F5344CB8AC3E}">
        <p14:creationId xmlns:p14="http://schemas.microsoft.com/office/powerpoint/2010/main" val="3782371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14</a:t>
            </a:fld>
            <a:endParaRPr lang="en-IN" dirty="0"/>
          </a:p>
        </p:txBody>
      </p:sp>
    </p:spTree>
    <p:extLst>
      <p:ext uri="{BB962C8B-B14F-4D97-AF65-F5344CB8AC3E}">
        <p14:creationId xmlns:p14="http://schemas.microsoft.com/office/powerpoint/2010/main" val="3429034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15</a:t>
            </a:fld>
            <a:endParaRPr lang="en-IN" dirty="0"/>
          </a:p>
        </p:txBody>
      </p:sp>
    </p:spTree>
    <p:extLst>
      <p:ext uri="{BB962C8B-B14F-4D97-AF65-F5344CB8AC3E}">
        <p14:creationId xmlns:p14="http://schemas.microsoft.com/office/powerpoint/2010/main" val="2832524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17-06-2023</a:t>
            </a:fld>
            <a:endParaRPr lang="en-IN" dirty="0"/>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17-06-2023</a:t>
            </a:fld>
            <a:endParaRPr lang="en-IN" dirty="0"/>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17-06-2023</a:t>
            </a:fld>
            <a:endParaRPr lang="en-IN" dirty="0"/>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17-06-2023</a:t>
            </a:fld>
            <a:endParaRPr lang="en-IN" dirty="0"/>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dirty="0"/>
          </a:p>
        </p:txBody>
      </p:sp>
      <p:pic>
        <p:nvPicPr>
          <p:cNvPr id="7" name="Picture 6">
            <a:extLst>
              <a:ext uri="{FF2B5EF4-FFF2-40B4-BE49-F238E27FC236}">
                <a16:creationId xmlns:a16="http://schemas.microsoft.com/office/drawing/2014/main" id="{2EF2A1E3-2465-0F5A-F7B3-3C1A0020D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3814"/>
            <a:ext cx="1822672" cy="857930"/>
          </a:xfrm>
          <a:prstGeom prst="rect">
            <a:avLst/>
          </a:prstGeom>
        </p:spPr>
      </p:pic>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17-06-2023</a:t>
            </a:fld>
            <a:endParaRPr lang="en-IN" dirty="0"/>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17-06-2023</a:t>
            </a:fld>
            <a:endParaRPr lang="en-IN" dirty="0"/>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17-06-2023</a:t>
            </a:fld>
            <a:endParaRPr lang="en-IN" dirty="0"/>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17-06-2023</a:t>
            </a:fld>
            <a:endParaRPr lang="en-IN" dirty="0"/>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17-06-2023</a:t>
            </a:fld>
            <a:endParaRPr lang="en-IN" dirty="0"/>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17-06-2023</a:t>
            </a:fld>
            <a:endParaRPr lang="en-IN" dirty="0"/>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dirty="0"/>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17-06-2023</a:t>
            </a:fld>
            <a:endParaRPr lang="en-IN" dirty="0"/>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dirty="0"/>
              <a:t>You are not allowed to add slides to this presentation</a:t>
            </a:r>
            <a:endParaRPr lang="en-IN" dirty="0"/>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dirty="0"/>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17-06-2023</a:t>
            </a:fld>
            <a:endParaRPr lang="en-IN" dirty="0"/>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You are not allowed to add slides to this presentation</a:t>
            </a:r>
            <a:endParaRPr lang="en-IN" dirty="0"/>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dirty="0"/>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web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theartofcoaching.co.uk/services/healthy-organisation-systems/"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5A97E92-271E-7EF3-FFF4-0C560B8F5C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26338"/>
            <a:ext cx="4868883" cy="4353696"/>
          </a:xfrm>
          <a:prstGeom prst="rect">
            <a:avLst/>
          </a:prstGeom>
        </p:spPr>
      </p:pic>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056904" y="894700"/>
            <a:ext cx="10296895" cy="1413079"/>
          </a:xfrm>
        </p:spPr>
        <p:txBody>
          <a:bodyPr>
            <a:noAutofit/>
          </a:bodyPr>
          <a:lstStyle/>
          <a:p>
            <a:r>
              <a:rPr lang="en-US" sz="3200" b="1" dirty="0">
                <a:solidFill>
                  <a:srgbClr val="37807F"/>
                </a:solidFill>
              </a:rPr>
              <a:t>Cross Sectional Descriptive study on Corporate Health Risk Management: Laboratory data analysis in identifying &amp; addressing employee health risks</a:t>
            </a:r>
            <a:endParaRPr lang="en-IN" sz="3200" b="1" dirty="0">
              <a:solidFill>
                <a:srgbClr val="37807F"/>
              </a:solidFill>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6362205" y="4307538"/>
            <a:ext cx="4991595" cy="1655762"/>
          </a:xfrm>
        </p:spPr>
        <p:txBody>
          <a:bodyPr>
            <a:normAutofit/>
          </a:bodyPr>
          <a:lstStyle/>
          <a:p>
            <a:pPr algn="l"/>
            <a:r>
              <a:rPr lang="en-IN" sz="2000" dirty="0">
                <a:solidFill>
                  <a:srgbClr val="37807F"/>
                </a:solidFill>
              </a:rPr>
              <a:t>Dr. Kajal Gupta</a:t>
            </a:r>
          </a:p>
          <a:p>
            <a:pPr algn="l"/>
            <a:r>
              <a:rPr lang="en-US" sz="2000" dirty="0">
                <a:solidFill>
                  <a:srgbClr val="37807F"/>
                </a:solidFill>
              </a:rPr>
              <a:t>Under guidance of Dr. Sukesh Bhardwaj</a:t>
            </a:r>
          </a:p>
          <a:p>
            <a:pPr algn="l"/>
            <a:r>
              <a:rPr lang="en-IN" sz="2000" dirty="0">
                <a:solidFill>
                  <a:srgbClr val="37807F"/>
                </a:solidFill>
              </a:rPr>
              <a:t>IIHMR Delhi</a:t>
            </a:r>
          </a:p>
          <a:p>
            <a:pPr algn="l"/>
            <a:r>
              <a:rPr lang="en-IN" sz="2000" dirty="0">
                <a:solidFill>
                  <a:srgbClr val="37807F"/>
                </a:solidFill>
              </a:rPr>
              <a:t>PG/21/45</a:t>
            </a:r>
          </a:p>
          <a:p>
            <a:pPr algn="l"/>
            <a:endParaRPr lang="en-IN" dirty="0">
              <a:solidFill>
                <a:srgbClr val="37807F"/>
              </a:solidFill>
            </a:endParaRP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dirty="0"/>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3913"/>
            <a:ext cx="2006930" cy="944660"/>
          </a:xfrm>
          <a:prstGeom prst="rect">
            <a:avLst/>
          </a:prstGeom>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US" b="1" dirty="0">
                <a:solidFill>
                  <a:srgbClr val="37807F"/>
                </a:solidFill>
              </a:rPr>
              <a:t>Methodology</a:t>
            </a:r>
            <a:endParaRPr lang="en-IN" b="1" dirty="0">
              <a:solidFill>
                <a:srgbClr val="37807F"/>
              </a:solidFill>
            </a:endParaRPr>
          </a:p>
        </p:txBody>
      </p:sp>
      <p:sp>
        <p:nvSpPr>
          <p:cNvPr id="22" name="TextBox 21">
            <a:extLst>
              <a:ext uri="{FF2B5EF4-FFF2-40B4-BE49-F238E27FC236}">
                <a16:creationId xmlns:a16="http://schemas.microsoft.com/office/drawing/2014/main" id="{DB991229-716E-7E0F-4D09-B29349C73376}"/>
              </a:ext>
            </a:extLst>
          </p:cNvPr>
          <p:cNvSpPr txBox="1"/>
          <p:nvPr/>
        </p:nvSpPr>
        <p:spPr>
          <a:xfrm>
            <a:off x="605642" y="1581109"/>
            <a:ext cx="7597694" cy="407035"/>
          </a:xfrm>
          <a:prstGeom prst="rect">
            <a:avLst/>
          </a:prstGeom>
          <a:noFill/>
        </p:spPr>
        <p:txBody>
          <a:bodyPr wrap="square">
            <a:spAutoFit/>
          </a:bodyPr>
          <a:lstStyle/>
          <a:p>
            <a:pPr>
              <a:lnSpc>
                <a:spcPct val="107000"/>
              </a:lnSpc>
              <a:spcAft>
                <a:spcPts val="800"/>
              </a:spcAft>
              <a:buClr>
                <a:srgbClr val="33638E"/>
              </a:buClr>
              <a:buSzPct val="100000"/>
            </a:pPr>
            <a:r>
              <a:rPr lang="en-US" sz="2000" b="1" dirty="0">
                <a:solidFill>
                  <a:srgbClr val="37807F"/>
                </a:solidFill>
              </a:rPr>
              <a:t>Study tools</a:t>
            </a:r>
            <a:r>
              <a:rPr lang="en-US" sz="2000" dirty="0">
                <a:solidFill>
                  <a:srgbClr val="37807F"/>
                </a:solidFill>
              </a:rPr>
              <a:t>:</a:t>
            </a:r>
          </a:p>
        </p:txBody>
      </p:sp>
      <p:sp>
        <p:nvSpPr>
          <p:cNvPr id="19" name="TextBox 18">
            <a:extLst>
              <a:ext uri="{FF2B5EF4-FFF2-40B4-BE49-F238E27FC236}">
                <a16:creationId xmlns:a16="http://schemas.microsoft.com/office/drawing/2014/main" id="{6EC501DF-9705-8361-3940-6C9144B66A6D}"/>
              </a:ext>
            </a:extLst>
          </p:cNvPr>
          <p:cNvSpPr txBox="1"/>
          <p:nvPr/>
        </p:nvSpPr>
        <p:spPr>
          <a:xfrm>
            <a:off x="605642" y="1988144"/>
            <a:ext cx="9298522" cy="4883581"/>
          </a:xfrm>
          <a:prstGeom prst="rect">
            <a:avLst/>
          </a:prstGeom>
          <a:noFill/>
        </p:spPr>
        <p:txBody>
          <a:bodyPr wrap="square">
            <a:spAutoFit/>
          </a:bodyPr>
          <a:lstStyle/>
          <a:p>
            <a:pPr algn="just">
              <a:lnSpc>
                <a:spcPct val="107000"/>
              </a:lnSpc>
              <a:spcAft>
                <a:spcPts val="800"/>
              </a:spcAft>
              <a:buClr>
                <a:srgbClr val="33638E"/>
              </a:buClr>
              <a:buSzPct val="100000"/>
              <a:buFont typeface="Wingdings" panose="05000000000000000000" pitchFamily="2" charset="2"/>
              <a:buChar char="Ø"/>
            </a:pPr>
            <a:r>
              <a:rPr lang="en-US" b="1" dirty="0"/>
              <a:t> </a:t>
            </a:r>
            <a:r>
              <a:rPr lang="en-US" sz="2000" b="1" dirty="0"/>
              <a:t>Method of data collection</a:t>
            </a:r>
            <a:r>
              <a:rPr lang="en-US" sz="2000" dirty="0"/>
              <a:t>: </a:t>
            </a:r>
            <a:r>
              <a:rPr lang="en-IN" sz="20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First employee goes through full body check-up &amp;  sample was collected through our lab network  &amp;  then they provide us the Clinical data of patient. </a:t>
            </a:r>
          </a:p>
          <a:p>
            <a:pPr algn="just">
              <a:lnSpc>
                <a:spcPct val="107000"/>
              </a:lnSpc>
              <a:spcAft>
                <a:spcPts val="800"/>
              </a:spcAft>
              <a:buClr>
                <a:srgbClr val="33638E"/>
              </a:buClr>
              <a:buSzPct val="100000"/>
              <a:buFont typeface="Wingdings" panose="05000000000000000000" pitchFamily="2" charset="2"/>
              <a:buChar char="Ø"/>
            </a:pPr>
            <a:r>
              <a:rPr lang="en-US" sz="2000" b="1" kern="100" dirty="0">
                <a:effectLst/>
                <a:latin typeface="Calibri" panose="020F0502020204030204" pitchFamily="34" charset="0"/>
                <a:ea typeface="Calibri" panose="020F0502020204030204" pitchFamily="34" charset="0"/>
                <a:cs typeface="Times New Roman" panose="02020603050405020304" pitchFamily="18" charset="0"/>
              </a:rPr>
              <a:t>Data Collection</a:t>
            </a: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Employee health screening data and medical records will be collected from participating organization. Assessment form will be filled  These records may include demographic information, medical history, laboratory results (lipid profiles, blood glucose levels, etc.), and blood pressure measurements.</a:t>
            </a:r>
            <a:endParaRPr lang="en-IN"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Clr>
                <a:srgbClr val="37807F"/>
              </a:buClr>
              <a:buFont typeface="Wingdings" panose="05000000000000000000" pitchFamily="2" charset="2"/>
              <a:buChar char="Ø"/>
            </a:pPr>
            <a:r>
              <a:rPr lang="en-US" sz="2000" b="1" dirty="0"/>
              <a:t>Data Analysis Tool: </a:t>
            </a:r>
          </a:p>
          <a:p>
            <a:pPr marL="342900" lvl="0" indent="-342900" algn="just">
              <a:buFont typeface="Symbol" panose="05050102010706020507" pitchFamily="18" charset="2"/>
              <a:buChar char=""/>
            </a:pPr>
            <a:r>
              <a:rPr lang="en-IN" sz="2000" dirty="0">
                <a:solidFill>
                  <a:srgbClr val="000000"/>
                </a:solidFill>
                <a:effectLst/>
                <a:latin typeface="Times New Roman" panose="02020603050405020304" pitchFamily="18" charset="0"/>
                <a:ea typeface="Times New Roman" panose="02020603050405020304" pitchFamily="18" charset="0"/>
              </a:rPr>
              <a:t>Excel is used to clean data &amp;  convert data into desired format.</a:t>
            </a:r>
            <a:endParaRPr lang="en-IN" sz="20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IN" sz="2000" dirty="0">
                <a:solidFill>
                  <a:srgbClr val="000000"/>
                </a:solidFill>
                <a:effectLst/>
                <a:latin typeface="Times New Roman" panose="02020603050405020304" pitchFamily="18" charset="0"/>
                <a:ea typeface="Times New Roman" panose="02020603050405020304" pitchFamily="18" charset="0"/>
              </a:rPr>
              <a:t>For visual representation Power BI was used</a:t>
            </a:r>
          </a:p>
          <a:p>
            <a:pPr marL="342900" lvl="0" indent="-342900" algn="just">
              <a:buFont typeface="Symbol" panose="05050102010706020507" pitchFamily="18" charset="2"/>
              <a:buChar char=""/>
            </a:pPr>
            <a:endParaRPr lang="en-IN" sz="2000" dirty="0">
              <a:solidFill>
                <a:srgbClr val="000000"/>
              </a:solidFill>
              <a:effectLst/>
              <a:latin typeface="Times New Roman" panose="02020603050405020304" pitchFamily="18" charset="0"/>
              <a:ea typeface="Times New Roman" panose="02020603050405020304" pitchFamily="18" charset="0"/>
            </a:endParaRPr>
          </a:p>
          <a:p>
            <a:pPr algn="just">
              <a:lnSpc>
                <a:spcPct val="107000"/>
              </a:lnSpc>
              <a:spcAft>
                <a:spcPts val="800"/>
              </a:spcAft>
              <a:buClr>
                <a:srgbClr val="33638E"/>
              </a:buClr>
              <a:buSzPct val="100000"/>
              <a:buFont typeface="Wingdings" panose="05000000000000000000" pitchFamily="2" charset="2"/>
              <a:buChar char="Ø"/>
            </a:pPr>
            <a:r>
              <a:rPr lang="en-US" sz="2000" b="1" dirty="0"/>
              <a:t>Data analysis plan</a:t>
            </a:r>
            <a:r>
              <a:rPr lang="en-US" sz="2000" dirty="0"/>
              <a:t>: Data was be analyzed in frequency and percentages.</a:t>
            </a:r>
          </a:p>
          <a:p>
            <a:pPr>
              <a:lnSpc>
                <a:spcPct val="107000"/>
              </a:lnSpc>
              <a:spcAft>
                <a:spcPts val="800"/>
              </a:spcAft>
              <a:buClr>
                <a:srgbClr val="33638E"/>
              </a:buClr>
              <a:buSzPct val="100000"/>
            </a:pPr>
            <a:endParaRPr lang="en-US" sz="1600" dirty="0"/>
          </a:p>
          <a:p>
            <a:pPr>
              <a:lnSpc>
                <a:spcPct val="107000"/>
              </a:lnSpc>
              <a:spcAft>
                <a:spcPts val="800"/>
              </a:spcAft>
              <a:buClr>
                <a:srgbClr val="33638E"/>
              </a:buClr>
              <a:buSzPct val="100000"/>
              <a:buFont typeface="Wingdings" panose="05000000000000000000" pitchFamily="2" charset="2"/>
              <a:buChar char="Ø"/>
            </a:pPr>
            <a:endParaRPr lang="en-US" sz="1600" dirty="0"/>
          </a:p>
        </p:txBody>
      </p:sp>
    </p:spTree>
    <p:extLst>
      <p:ext uri="{BB962C8B-B14F-4D97-AF65-F5344CB8AC3E}">
        <p14:creationId xmlns:p14="http://schemas.microsoft.com/office/powerpoint/2010/main" val="1154285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838200" y="288007"/>
            <a:ext cx="10515600" cy="1325563"/>
          </a:xfrm>
        </p:spPr>
        <p:txBody>
          <a:bodyPr/>
          <a:lstStyle/>
          <a:p>
            <a:pPr algn="ctr"/>
            <a:r>
              <a:rPr lang="en-US" b="1" dirty="0">
                <a:solidFill>
                  <a:srgbClr val="37807F"/>
                </a:solidFill>
              </a:rPr>
              <a:t>Methodology</a:t>
            </a:r>
            <a:endParaRPr lang="en-IN" b="1" dirty="0">
              <a:solidFill>
                <a:srgbClr val="37807F"/>
              </a:solidFill>
            </a:endParaRPr>
          </a:p>
        </p:txBody>
      </p:sp>
      <p:sp>
        <p:nvSpPr>
          <p:cNvPr id="22" name="TextBox 21">
            <a:extLst>
              <a:ext uri="{FF2B5EF4-FFF2-40B4-BE49-F238E27FC236}">
                <a16:creationId xmlns:a16="http://schemas.microsoft.com/office/drawing/2014/main" id="{DB991229-716E-7E0F-4D09-B29349C73376}"/>
              </a:ext>
            </a:extLst>
          </p:cNvPr>
          <p:cNvSpPr txBox="1"/>
          <p:nvPr/>
        </p:nvSpPr>
        <p:spPr>
          <a:xfrm>
            <a:off x="605642" y="1581109"/>
            <a:ext cx="7597694" cy="407035"/>
          </a:xfrm>
          <a:prstGeom prst="rect">
            <a:avLst/>
          </a:prstGeom>
          <a:noFill/>
        </p:spPr>
        <p:txBody>
          <a:bodyPr wrap="square">
            <a:spAutoFit/>
          </a:bodyPr>
          <a:lstStyle/>
          <a:p>
            <a:pPr>
              <a:lnSpc>
                <a:spcPct val="107000"/>
              </a:lnSpc>
              <a:spcAft>
                <a:spcPts val="800"/>
              </a:spcAft>
              <a:buClr>
                <a:srgbClr val="33638E"/>
              </a:buClr>
              <a:buSzPct val="100000"/>
            </a:pPr>
            <a:r>
              <a:rPr lang="en-US" sz="2000" b="1" dirty="0">
                <a:solidFill>
                  <a:srgbClr val="37807F"/>
                </a:solidFill>
              </a:rPr>
              <a:t>Study tools</a:t>
            </a:r>
            <a:r>
              <a:rPr lang="en-US" sz="2000" dirty="0">
                <a:solidFill>
                  <a:srgbClr val="37807F"/>
                </a:solidFill>
              </a:rPr>
              <a:t>:</a:t>
            </a:r>
          </a:p>
        </p:txBody>
      </p:sp>
      <p:pic>
        <p:nvPicPr>
          <p:cNvPr id="4" name="Picture 3">
            <a:extLst>
              <a:ext uri="{FF2B5EF4-FFF2-40B4-BE49-F238E27FC236}">
                <a16:creationId xmlns:a16="http://schemas.microsoft.com/office/drawing/2014/main" id="{3390EC80-6AB3-3E8D-92E9-F2307E4BC8A6}"/>
              </a:ext>
            </a:extLst>
          </p:cNvPr>
          <p:cNvPicPr>
            <a:picLocks noChangeAspect="1"/>
          </p:cNvPicPr>
          <p:nvPr/>
        </p:nvPicPr>
        <p:blipFill>
          <a:blip r:embed="rId3"/>
          <a:stretch>
            <a:fillRect/>
          </a:stretch>
        </p:blipFill>
        <p:spPr>
          <a:xfrm>
            <a:off x="1325697" y="2313543"/>
            <a:ext cx="9540606" cy="3877936"/>
          </a:xfrm>
          <a:prstGeom prst="rect">
            <a:avLst/>
          </a:prstGeom>
        </p:spPr>
      </p:pic>
    </p:spTree>
    <p:extLst>
      <p:ext uri="{BB962C8B-B14F-4D97-AF65-F5344CB8AC3E}">
        <p14:creationId xmlns:p14="http://schemas.microsoft.com/office/powerpoint/2010/main" val="888717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a:xfrm>
            <a:off x="838200" y="288007"/>
            <a:ext cx="10515600" cy="1325563"/>
          </a:xfrm>
        </p:spPr>
        <p:txBody>
          <a:bodyPr/>
          <a:lstStyle/>
          <a:p>
            <a:pPr algn="ctr"/>
            <a:r>
              <a:rPr lang="en-US" b="1" dirty="0">
                <a:solidFill>
                  <a:srgbClr val="37807F"/>
                </a:solidFill>
              </a:rPr>
              <a:t>Methodology</a:t>
            </a:r>
            <a:endParaRPr lang="en-IN" b="1" dirty="0">
              <a:solidFill>
                <a:srgbClr val="37807F"/>
              </a:solidFill>
            </a:endParaRPr>
          </a:p>
        </p:txBody>
      </p:sp>
      <p:sp>
        <p:nvSpPr>
          <p:cNvPr id="22" name="TextBox 21">
            <a:extLst>
              <a:ext uri="{FF2B5EF4-FFF2-40B4-BE49-F238E27FC236}">
                <a16:creationId xmlns:a16="http://schemas.microsoft.com/office/drawing/2014/main" id="{DB991229-716E-7E0F-4D09-B29349C73376}"/>
              </a:ext>
            </a:extLst>
          </p:cNvPr>
          <p:cNvSpPr txBox="1"/>
          <p:nvPr/>
        </p:nvSpPr>
        <p:spPr>
          <a:xfrm>
            <a:off x="605642" y="1581109"/>
            <a:ext cx="7597694" cy="407035"/>
          </a:xfrm>
          <a:prstGeom prst="rect">
            <a:avLst/>
          </a:prstGeom>
          <a:noFill/>
        </p:spPr>
        <p:txBody>
          <a:bodyPr wrap="square">
            <a:spAutoFit/>
          </a:bodyPr>
          <a:lstStyle/>
          <a:p>
            <a:pPr>
              <a:lnSpc>
                <a:spcPct val="107000"/>
              </a:lnSpc>
              <a:spcAft>
                <a:spcPts val="800"/>
              </a:spcAft>
              <a:buClr>
                <a:srgbClr val="33638E"/>
              </a:buClr>
              <a:buSzPct val="100000"/>
            </a:pPr>
            <a:r>
              <a:rPr lang="en-US" sz="2000" b="1" dirty="0">
                <a:solidFill>
                  <a:srgbClr val="37807F"/>
                </a:solidFill>
              </a:rPr>
              <a:t>Study tools</a:t>
            </a:r>
            <a:r>
              <a:rPr lang="en-US" sz="2000" dirty="0">
                <a:solidFill>
                  <a:srgbClr val="37807F"/>
                </a:solidFill>
              </a:rPr>
              <a:t>:</a:t>
            </a:r>
          </a:p>
        </p:txBody>
      </p:sp>
      <p:pic>
        <p:nvPicPr>
          <p:cNvPr id="6" name="Picture 5">
            <a:extLst>
              <a:ext uri="{FF2B5EF4-FFF2-40B4-BE49-F238E27FC236}">
                <a16:creationId xmlns:a16="http://schemas.microsoft.com/office/drawing/2014/main" id="{A5B6AFAE-8A84-92C7-98E9-DF3F066E37A5}"/>
              </a:ext>
            </a:extLst>
          </p:cNvPr>
          <p:cNvPicPr>
            <a:picLocks noChangeAspect="1"/>
          </p:cNvPicPr>
          <p:nvPr/>
        </p:nvPicPr>
        <p:blipFill rotWithShape="1">
          <a:blip r:embed="rId3"/>
          <a:srcRect l="1929" r="2756"/>
          <a:stretch/>
        </p:blipFill>
        <p:spPr>
          <a:xfrm>
            <a:off x="1092925" y="1988144"/>
            <a:ext cx="10006149" cy="4428063"/>
          </a:xfrm>
          <a:prstGeom prst="rect">
            <a:avLst/>
          </a:prstGeom>
        </p:spPr>
      </p:pic>
    </p:spTree>
    <p:extLst>
      <p:ext uri="{BB962C8B-B14F-4D97-AF65-F5344CB8AC3E}">
        <p14:creationId xmlns:p14="http://schemas.microsoft.com/office/powerpoint/2010/main" val="1222910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US" b="1" dirty="0">
                <a:solidFill>
                  <a:srgbClr val="37807F"/>
                </a:solidFill>
              </a:rPr>
              <a:t>Methodology</a:t>
            </a:r>
            <a:endParaRPr lang="en-IN" b="1" dirty="0">
              <a:solidFill>
                <a:srgbClr val="37807F"/>
              </a:solidFill>
            </a:endParaRPr>
          </a:p>
        </p:txBody>
      </p:sp>
      <p:sp>
        <p:nvSpPr>
          <p:cNvPr id="22" name="TextBox 21">
            <a:extLst>
              <a:ext uri="{FF2B5EF4-FFF2-40B4-BE49-F238E27FC236}">
                <a16:creationId xmlns:a16="http://schemas.microsoft.com/office/drawing/2014/main" id="{DB991229-716E-7E0F-4D09-B29349C73376}"/>
              </a:ext>
            </a:extLst>
          </p:cNvPr>
          <p:cNvSpPr txBox="1"/>
          <p:nvPr/>
        </p:nvSpPr>
        <p:spPr>
          <a:xfrm>
            <a:off x="605642" y="1581109"/>
            <a:ext cx="7597694" cy="407035"/>
          </a:xfrm>
          <a:prstGeom prst="rect">
            <a:avLst/>
          </a:prstGeom>
          <a:noFill/>
        </p:spPr>
        <p:txBody>
          <a:bodyPr wrap="square">
            <a:spAutoFit/>
          </a:bodyPr>
          <a:lstStyle/>
          <a:p>
            <a:pPr>
              <a:lnSpc>
                <a:spcPct val="107000"/>
              </a:lnSpc>
              <a:spcAft>
                <a:spcPts val="800"/>
              </a:spcAft>
              <a:buClr>
                <a:srgbClr val="33638E"/>
              </a:buClr>
              <a:buSzPct val="100000"/>
            </a:pPr>
            <a:r>
              <a:rPr lang="en-US" sz="2000" b="1" dirty="0">
                <a:solidFill>
                  <a:srgbClr val="37807F"/>
                </a:solidFill>
              </a:rPr>
              <a:t>Study tools</a:t>
            </a:r>
            <a:r>
              <a:rPr lang="en-US" sz="2000" dirty="0">
                <a:solidFill>
                  <a:srgbClr val="37807F"/>
                </a:solidFill>
              </a:rPr>
              <a:t>:</a:t>
            </a:r>
          </a:p>
        </p:txBody>
      </p:sp>
      <p:pic>
        <p:nvPicPr>
          <p:cNvPr id="5" name="Picture 4">
            <a:extLst>
              <a:ext uri="{FF2B5EF4-FFF2-40B4-BE49-F238E27FC236}">
                <a16:creationId xmlns:a16="http://schemas.microsoft.com/office/drawing/2014/main" id="{21821959-0DF0-8E66-F8F4-A4FDF2DF1C07}"/>
              </a:ext>
            </a:extLst>
          </p:cNvPr>
          <p:cNvPicPr>
            <a:picLocks noChangeAspect="1"/>
          </p:cNvPicPr>
          <p:nvPr/>
        </p:nvPicPr>
        <p:blipFill rotWithShape="1">
          <a:blip r:embed="rId3"/>
          <a:srcRect l="2533" t="1391" r="2824"/>
          <a:stretch/>
        </p:blipFill>
        <p:spPr>
          <a:xfrm>
            <a:off x="1156771" y="2240980"/>
            <a:ext cx="9878458" cy="4251895"/>
          </a:xfrm>
          <a:prstGeom prst="rect">
            <a:avLst/>
          </a:prstGeom>
        </p:spPr>
      </p:pic>
    </p:spTree>
    <p:extLst>
      <p:ext uri="{BB962C8B-B14F-4D97-AF65-F5344CB8AC3E}">
        <p14:creationId xmlns:p14="http://schemas.microsoft.com/office/powerpoint/2010/main" val="3097099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US" b="1" dirty="0">
                <a:solidFill>
                  <a:srgbClr val="37807F"/>
                </a:solidFill>
              </a:rPr>
              <a:t>Methodology</a:t>
            </a:r>
            <a:endParaRPr lang="en-IN" b="1" dirty="0">
              <a:solidFill>
                <a:srgbClr val="37807F"/>
              </a:solidFill>
            </a:endParaRPr>
          </a:p>
        </p:txBody>
      </p:sp>
      <p:sp>
        <p:nvSpPr>
          <p:cNvPr id="22" name="TextBox 21">
            <a:extLst>
              <a:ext uri="{FF2B5EF4-FFF2-40B4-BE49-F238E27FC236}">
                <a16:creationId xmlns:a16="http://schemas.microsoft.com/office/drawing/2014/main" id="{DB991229-716E-7E0F-4D09-B29349C73376}"/>
              </a:ext>
            </a:extLst>
          </p:cNvPr>
          <p:cNvSpPr txBox="1"/>
          <p:nvPr/>
        </p:nvSpPr>
        <p:spPr>
          <a:xfrm>
            <a:off x="605642" y="1581109"/>
            <a:ext cx="7597694" cy="407035"/>
          </a:xfrm>
          <a:prstGeom prst="rect">
            <a:avLst/>
          </a:prstGeom>
          <a:noFill/>
        </p:spPr>
        <p:txBody>
          <a:bodyPr wrap="square">
            <a:spAutoFit/>
          </a:bodyPr>
          <a:lstStyle/>
          <a:p>
            <a:pPr>
              <a:lnSpc>
                <a:spcPct val="107000"/>
              </a:lnSpc>
              <a:spcAft>
                <a:spcPts val="800"/>
              </a:spcAft>
              <a:buClr>
                <a:srgbClr val="33638E"/>
              </a:buClr>
              <a:buSzPct val="100000"/>
            </a:pPr>
            <a:r>
              <a:rPr lang="en-US" sz="2000" b="1" dirty="0">
                <a:solidFill>
                  <a:srgbClr val="37807F"/>
                </a:solidFill>
              </a:rPr>
              <a:t>Study tools</a:t>
            </a:r>
            <a:r>
              <a:rPr lang="en-US" sz="2000" dirty="0">
                <a:solidFill>
                  <a:srgbClr val="37807F"/>
                </a:solidFill>
              </a:rPr>
              <a:t>:</a:t>
            </a:r>
          </a:p>
        </p:txBody>
      </p:sp>
      <p:pic>
        <p:nvPicPr>
          <p:cNvPr id="8" name="Picture 7">
            <a:extLst>
              <a:ext uri="{FF2B5EF4-FFF2-40B4-BE49-F238E27FC236}">
                <a16:creationId xmlns:a16="http://schemas.microsoft.com/office/drawing/2014/main" id="{C14D33E5-1CB8-A2BD-7FF3-14BEBC41B15D}"/>
              </a:ext>
            </a:extLst>
          </p:cNvPr>
          <p:cNvPicPr>
            <a:picLocks noChangeAspect="1"/>
          </p:cNvPicPr>
          <p:nvPr/>
        </p:nvPicPr>
        <p:blipFill>
          <a:blip r:embed="rId3"/>
          <a:stretch>
            <a:fillRect/>
          </a:stretch>
        </p:blipFill>
        <p:spPr>
          <a:xfrm>
            <a:off x="1601118" y="2203132"/>
            <a:ext cx="8989764" cy="4032199"/>
          </a:xfrm>
          <a:prstGeom prst="rect">
            <a:avLst/>
          </a:prstGeom>
        </p:spPr>
      </p:pic>
    </p:spTree>
    <p:extLst>
      <p:ext uri="{BB962C8B-B14F-4D97-AF65-F5344CB8AC3E}">
        <p14:creationId xmlns:p14="http://schemas.microsoft.com/office/powerpoint/2010/main" val="1784476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672BA-4BE1-529E-07EC-8F4A53233F03}"/>
              </a:ext>
            </a:extLst>
          </p:cNvPr>
          <p:cNvSpPr>
            <a:spLocks noGrp="1"/>
          </p:cNvSpPr>
          <p:nvPr>
            <p:ph type="title"/>
          </p:nvPr>
        </p:nvSpPr>
        <p:spPr/>
        <p:txBody>
          <a:bodyPr/>
          <a:lstStyle/>
          <a:p>
            <a:pPr algn="ctr"/>
            <a:r>
              <a:rPr lang="en-US" b="1" dirty="0">
                <a:solidFill>
                  <a:srgbClr val="37807F"/>
                </a:solidFill>
              </a:rPr>
              <a:t>Methodology</a:t>
            </a:r>
            <a:endParaRPr lang="en-IN" b="1" dirty="0">
              <a:solidFill>
                <a:srgbClr val="37807F"/>
              </a:solidFill>
            </a:endParaRPr>
          </a:p>
        </p:txBody>
      </p:sp>
      <p:sp>
        <p:nvSpPr>
          <p:cNvPr id="22" name="TextBox 21">
            <a:extLst>
              <a:ext uri="{FF2B5EF4-FFF2-40B4-BE49-F238E27FC236}">
                <a16:creationId xmlns:a16="http://schemas.microsoft.com/office/drawing/2014/main" id="{DB991229-716E-7E0F-4D09-B29349C73376}"/>
              </a:ext>
            </a:extLst>
          </p:cNvPr>
          <p:cNvSpPr txBox="1"/>
          <p:nvPr/>
        </p:nvSpPr>
        <p:spPr>
          <a:xfrm>
            <a:off x="605642" y="1581109"/>
            <a:ext cx="7597694" cy="407035"/>
          </a:xfrm>
          <a:prstGeom prst="rect">
            <a:avLst/>
          </a:prstGeom>
          <a:noFill/>
        </p:spPr>
        <p:txBody>
          <a:bodyPr wrap="square">
            <a:spAutoFit/>
          </a:bodyPr>
          <a:lstStyle/>
          <a:p>
            <a:pPr>
              <a:lnSpc>
                <a:spcPct val="107000"/>
              </a:lnSpc>
              <a:spcAft>
                <a:spcPts val="800"/>
              </a:spcAft>
              <a:buClr>
                <a:srgbClr val="33638E"/>
              </a:buClr>
              <a:buSzPct val="100000"/>
            </a:pPr>
            <a:r>
              <a:rPr lang="en-US" sz="2000" b="1" dirty="0">
                <a:solidFill>
                  <a:srgbClr val="37807F"/>
                </a:solidFill>
              </a:rPr>
              <a:t>Study tools</a:t>
            </a:r>
            <a:r>
              <a:rPr lang="en-US" sz="2000" dirty="0">
                <a:solidFill>
                  <a:srgbClr val="37807F"/>
                </a:solidFill>
              </a:rPr>
              <a:t>:</a:t>
            </a:r>
          </a:p>
        </p:txBody>
      </p:sp>
      <p:pic>
        <p:nvPicPr>
          <p:cNvPr id="6" name="Picture 5">
            <a:extLst>
              <a:ext uri="{FF2B5EF4-FFF2-40B4-BE49-F238E27FC236}">
                <a16:creationId xmlns:a16="http://schemas.microsoft.com/office/drawing/2014/main" id="{80E6180B-3113-E193-33D9-98ACADEAAD8C}"/>
              </a:ext>
            </a:extLst>
          </p:cNvPr>
          <p:cNvPicPr>
            <a:picLocks noChangeAspect="1"/>
          </p:cNvPicPr>
          <p:nvPr/>
        </p:nvPicPr>
        <p:blipFill>
          <a:blip r:embed="rId3"/>
          <a:stretch>
            <a:fillRect/>
          </a:stretch>
        </p:blipFill>
        <p:spPr>
          <a:xfrm>
            <a:off x="2192357" y="1988144"/>
            <a:ext cx="8505022" cy="4216617"/>
          </a:xfrm>
          <a:prstGeom prst="rect">
            <a:avLst/>
          </a:prstGeom>
        </p:spPr>
      </p:pic>
    </p:spTree>
    <p:extLst>
      <p:ext uri="{BB962C8B-B14F-4D97-AF65-F5344CB8AC3E}">
        <p14:creationId xmlns:p14="http://schemas.microsoft.com/office/powerpoint/2010/main" val="402084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DE387-07F6-9E2A-BCEB-BE3A21A23FB7}"/>
              </a:ext>
            </a:extLst>
          </p:cNvPr>
          <p:cNvSpPr>
            <a:spLocks noGrp="1"/>
          </p:cNvSpPr>
          <p:nvPr>
            <p:ph type="title"/>
          </p:nvPr>
        </p:nvSpPr>
        <p:spPr/>
        <p:txBody>
          <a:bodyPr/>
          <a:lstStyle/>
          <a:p>
            <a:pPr algn="ctr"/>
            <a:r>
              <a:rPr lang="en-US" sz="4400" b="1" dirty="0">
                <a:solidFill>
                  <a:srgbClr val="37807F"/>
                </a:solidFill>
                <a:effectLst/>
                <a:latin typeface="Calibri Light" panose="020F0302020204030204" pitchFamily="34" charset="0"/>
                <a:ea typeface="Calibri" panose="020F0502020204030204" pitchFamily="34" charset="0"/>
                <a:cs typeface="Calibri Light" panose="020F0302020204030204" pitchFamily="34" charset="0"/>
              </a:rPr>
              <a:t>ETHICAL CONSIDERATIONS</a:t>
            </a:r>
            <a:endParaRPr lang="en-IN" b="1" dirty="0">
              <a:solidFill>
                <a:srgbClr val="37807F"/>
              </a:solidFill>
              <a:latin typeface="Calibri Light" panose="020F0302020204030204" pitchFamily="34" charset="0"/>
              <a:cs typeface="Calibri Light" panose="020F0302020204030204" pitchFamily="34" charset="0"/>
            </a:endParaRPr>
          </a:p>
        </p:txBody>
      </p:sp>
      <p:sp>
        <p:nvSpPr>
          <p:cNvPr id="6" name="Content Placeholder 2">
            <a:extLst>
              <a:ext uri="{FF2B5EF4-FFF2-40B4-BE49-F238E27FC236}">
                <a16:creationId xmlns:a16="http://schemas.microsoft.com/office/drawing/2014/main" id="{191FF453-8C5B-4AB2-CCCB-6482C894E341}"/>
              </a:ext>
            </a:extLst>
          </p:cNvPr>
          <p:cNvSpPr txBox="1">
            <a:spLocks/>
          </p:cNvSpPr>
          <p:nvPr/>
        </p:nvSpPr>
        <p:spPr>
          <a:xfrm>
            <a:off x="921327" y="1959428"/>
            <a:ext cx="9900975" cy="395448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7000"/>
              </a:lnSpc>
              <a:spcAft>
                <a:spcPts val="800"/>
              </a:spcAft>
              <a:buClr>
                <a:srgbClr val="37807F"/>
              </a:buClr>
            </a:pPr>
            <a:r>
              <a:rPr lang="en-IN" sz="2400" dirty="0">
                <a:solidFill>
                  <a:srgbClr val="212529"/>
                </a:solidFill>
                <a:ea typeface="Times New Roman" panose="02020603050405020304" pitchFamily="18" charset="0"/>
                <a:cs typeface="Times New Roman" panose="02020603050405020304" pitchFamily="18" charset="0"/>
              </a:rPr>
              <a:t>Respect for the dignity of research participants was prioritised and research participant was not subjected to harm in any ways whatsoever.</a:t>
            </a:r>
          </a:p>
          <a:p>
            <a:pPr marR="0" lvl="0" algn="just" defTabSz="914400" rtl="0" eaLnBrk="1" fontAlgn="auto" latinLnBrk="0" hangingPunct="1">
              <a:lnSpc>
                <a:spcPct val="107000"/>
              </a:lnSpc>
              <a:spcBef>
                <a:spcPts val="1000"/>
              </a:spcBef>
              <a:spcAft>
                <a:spcPts val="800"/>
              </a:spcAft>
              <a:buClr>
                <a:srgbClr val="37807F"/>
              </a:buClr>
              <a:buSzTx/>
              <a:tabLst/>
              <a:defRPr/>
            </a:pPr>
            <a:r>
              <a:rPr kumimoji="0" lang="en-IN"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The organization "Seva at Home" gave their permission to utilize their sensitive data for research purposes without jeopardizing their privacy or confidentiality.</a:t>
            </a:r>
          </a:p>
          <a:p>
            <a:pPr marR="0" lvl="0" algn="just" defTabSz="914400" rtl="0" eaLnBrk="1" fontAlgn="auto" latinLnBrk="0" hangingPunct="1">
              <a:lnSpc>
                <a:spcPct val="107000"/>
              </a:lnSpc>
              <a:spcBef>
                <a:spcPts val="1000"/>
              </a:spcBef>
              <a:spcAft>
                <a:spcPts val="800"/>
              </a:spcAft>
              <a:buClr>
                <a:srgbClr val="37807F"/>
              </a:buClr>
              <a:buSzTx/>
              <a:tabLst/>
              <a:defRPr/>
            </a:pPr>
            <a:r>
              <a:rPr kumimoji="0" lang="en-IN"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Participants freely participated in this study and filled with their consent, and it was ensured that personal details were not revealed in any area of this study article, ensuring confidentiality</a:t>
            </a:r>
          </a:p>
          <a:p>
            <a:pPr marR="0" lvl="0" algn="just" defTabSz="914400" rtl="0" eaLnBrk="1" fontAlgn="auto" latinLnBrk="0" hangingPunct="1">
              <a:lnSpc>
                <a:spcPct val="107000"/>
              </a:lnSpc>
              <a:spcBef>
                <a:spcPts val="1000"/>
              </a:spcBef>
              <a:spcAft>
                <a:spcPts val="800"/>
              </a:spcAft>
              <a:buClr>
                <a:srgbClr val="37807F"/>
              </a:buClr>
              <a:buSzTx/>
              <a:tabLst/>
              <a:defRPr/>
            </a:pPr>
            <a:r>
              <a:rPr kumimoji="0" lang="en-IN" sz="2400" b="0" i="0" u="none" strike="noStrike" kern="1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analysis unique identification number was used. </a:t>
            </a:r>
          </a:p>
          <a:p>
            <a:endParaRPr lang="en-IN" dirty="0"/>
          </a:p>
        </p:txBody>
      </p:sp>
    </p:spTree>
    <p:extLst>
      <p:ext uri="{BB962C8B-B14F-4D97-AF65-F5344CB8AC3E}">
        <p14:creationId xmlns:p14="http://schemas.microsoft.com/office/powerpoint/2010/main" val="3200700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0ACD082-FA13-E7E4-F5D1-51BC1B14F703}"/>
              </a:ext>
            </a:extLst>
          </p:cNvPr>
          <p:cNvSpPr/>
          <p:nvPr/>
        </p:nvSpPr>
        <p:spPr>
          <a:xfrm>
            <a:off x="3440666" y="1741409"/>
            <a:ext cx="5879592" cy="4023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44353D38-71E0-F73A-F995-604B54D382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035" y="2183911"/>
            <a:ext cx="957412" cy="957412"/>
          </a:xfrm>
          <a:prstGeom prst="rect">
            <a:avLst/>
          </a:prstGeom>
        </p:spPr>
      </p:pic>
      <p:pic>
        <p:nvPicPr>
          <p:cNvPr id="7" name="Picture 6">
            <a:extLst>
              <a:ext uri="{FF2B5EF4-FFF2-40B4-BE49-F238E27FC236}">
                <a16:creationId xmlns:a16="http://schemas.microsoft.com/office/drawing/2014/main" id="{1C4A62F1-5E01-E27E-BCEC-14EBC185B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811" y="4266321"/>
            <a:ext cx="957412" cy="957412"/>
          </a:xfrm>
          <a:prstGeom prst="rect">
            <a:avLst/>
          </a:prstGeom>
        </p:spPr>
      </p:pic>
      <p:pic>
        <p:nvPicPr>
          <p:cNvPr id="13" name="Picture 12">
            <a:extLst>
              <a:ext uri="{FF2B5EF4-FFF2-40B4-BE49-F238E27FC236}">
                <a16:creationId xmlns:a16="http://schemas.microsoft.com/office/drawing/2014/main" id="{6E512D0D-000C-E353-0AF2-EB8A0A63C4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262" y="2884855"/>
            <a:ext cx="1556786" cy="1556786"/>
          </a:xfrm>
          <a:prstGeom prst="rect">
            <a:avLst/>
          </a:prstGeom>
        </p:spPr>
      </p:pic>
      <p:pic>
        <p:nvPicPr>
          <p:cNvPr id="21" name="Picture 20">
            <a:extLst>
              <a:ext uri="{FF2B5EF4-FFF2-40B4-BE49-F238E27FC236}">
                <a16:creationId xmlns:a16="http://schemas.microsoft.com/office/drawing/2014/main" id="{08F68D2C-CF76-8922-693A-564DF18665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0300" y="418281"/>
            <a:ext cx="650343" cy="650343"/>
          </a:xfrm>
          <a:prstGeom prst="rect">
            <a:avLst/>
          </a:prstGeom>
        </p:spPr>
      </p:pic>
      <p:pic>
        <p:nvPicPr>
          <p:cNvPr id="23" name="Picture 22">
            <a:extLst>
              <a:ext uri="{FF2B5EF4-FFF2-40B4-BE49-F238E27FC236}">
                <a16:creationId xmlns:a16="http://schemas.microsoft.com/office/drawing/2014/main" id="{EC5C071D-7003-AFB9-D969-B9C506F9A4F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8388" y="3179513"/>
            <a:ext cx="829026" cy="829026"/>
          </a:xfrm>
          <a:prstGeom prst="rect">
            <a:avLst/>
          </a:prstGeom>
        </p:spPr>
      </p:pic>
      <p:sp>
        <p:nvSpPr>
          <p:cNvPr id="25" name="TextBox 24">
            <a:extLst>
              <a:ext uri="{FF2B5EF4-FFF2-40B4-BE49-F238E27FC236}">
                <a16:creationId xmlns:a16="http://schemas.microsoft.com/office/drawing/2014/main" id="{45BE049C-818C-843D-2B9A-E92116BD7983}"/>
              </a:ext>
            </a:extLst>
          </p:cNvPr>
          <p:cNvSpPr txBox="1"/>
          <p:nvPr/>
        </p:nvSpPr>
        <p:spPr>
          <a:xfrm>
            <a:off x="0" y="4164642"/>
            <a:ext cx="10586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New patient</a:t>
            </a:r>
          </a:p>
        </p:txBody>
      </p:sp>
      <p:sp>
        <p:nvSpPr>
          <p:cNvPr id="26" name="TextBox 25">
            <a:extLst>
              <a:ext uri="{FF2B5EF4-FFF2-40B4-BE49-F238E27FC236}">
                <a16:creationId xmlns:a16="http://schemas.microsoft.com/office/drawing/2014/main" id="{A4B5426A-A2F4-7285-01DA-80C9C64178EF}"/>
              </a:ext>
            </a:extLst>
          </p:cNvPr>
          <p:cNvSpPr txBox="1"/>
          <p:nvPr/>
        </p:nvSpPr>
        <p:spPr>
          <a:xfrm>
            <a:off x="1690035" y="3242770"/>
            <a:ext cx="10586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Lab Report</a:t>
            </a:r>
          </a:p>
        </p:txBody>
      </p:sp>
      <p:sp>
        <p:nvSpPr>
          <p:cNvPr id="27" name="TextBox 26">
            <a:extLst>
              <a:ext uri="{FF2B5EF4-FFF2-40B4-BE49-F238E27FC236}">
                <a16:creationId xmlns:a16="http://schemas.microsoft.com/office/drawing/2014/main" id="{9C622A97-80EB-7E3F-07E9-556ED75F2499}"/>
              </a:ext>
            </a:extLst>
          </p:cNvPr>
          <p:cNvSpPr txBox="1"/>
          <p:nvPr/>
        </p:nvSpPr>
        <p:spPr>
          <a:xfrm>
            <a:off x="1640074" y="5352719"/>
            <a:ext cx="1158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Clinical Data</a:t>
            </a:r>
          </a:p>
        </p:txBody>
      </p:sp>
      <p:sp>
        <p:nvSpPr>
          <p:cNvPr id="29" name="TextBox 28">
            <a:extLst>
              <a:ext uri="{FF2B5EF4-FFF2-40B4-BE49-F238E27FC236}">
                <a16:creationId xmlns:a16="http://schemas.microsoft.com/office/drawing/2014/main" id="{94D4BF30-88F4-15C8-ED01-961BD4DCCD3A}"/>
              </a:ext>
            </a:extLst>
          </p:cNvPr>
          <p:cNvSpPr txBox="1"/>
          <p:nvPr/>
        </p:nvSpPr>
        <p:spPr>
          <a:xfrm>
            <a:off x="3778686" y="143498"/>
            <a:ext cx="13096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Clinical Input</a:t>
            </a:r>
          </a:p>
        </p:txBody>
      </p:sp>
      <p:sp>
        <p:nvSpPr>
          <p:cNvPr id="30" name="TextBox 29">
            <a:extLst>
              <a:ext uri="{FF2B5EF4-FFF2-40B4-BE49-F238E27FC236}">
                <a16:creationId xmlns:a16="http://schemas.microsoft.com/office/drawing/2014/main" id="{72961D06-E409-B36E-C54E-2664DA2C4A71}"/>
              </a:ext>
            </a:extLst>
          </p:cNvPr>
          <p:cNvSpPr txBox="1"/>
          <p:nvPr/>
        </p:nvSpPr>
        <p:spPr>
          <a:xfrm>
            <a:off x="3948083" y="4453261"/>
            <a:ext cx="12127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Data Labeling</a:t>
            </a:r>
          </a:p>
        </p:txBody>
      </p:sp>
      <p:cxnSp>
        <p:nvCxnSpPr>
          <p:cNvPr id="34" name="Connector: Curved 33">
            <a:extLst>
              <a:ext uri="{FF2B5EF4-FFF2-40B4-BE49-F238E27FC236}">
                <a16:creationId xmlns:a16="http://schemas.microsoft.com/office/drawing/2014/main" id="{4C8D90E8-52A2-3882-35D9-4697CD16B220}"/>
              </a:ext>
            </a:extLst>
          </p:cNvPr>
          <p:cNvCxnSpPr>
            <a:cxnSpLocks/>
            <a:stCxn id="5" idx="3"/>
            <a:endCxn id="24" idx="1"/>
          </p:cNvCxnSpPr>
          <p:nvPr/>
        </p:nvCxnSpPr>
        <p:spPr>
          <a:xfrm>
            <a:off x="2647447" y="2662617"/>
            <a:ext cx="793219" cy="1090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4F46A48E-DBDD-B105-BC98-11CC6E9E7B5F}"/>
              </a:ext>
            </a:extLst>
          </p:cNvPr>
          <p:cNvCxnSpPr>
            <a:cxnSpLocks/>
            <a:stCxn id="7" idx="3"/>
            <a:endCxn id="24" idx="1"/>
          </p:cNvCxnSpPr>
          <p:nvPr/>
        </p:nvCxnSpPr>
        <p:spPr>
          <a:xfrm flipV="1">
            <a:off x="2668223" y="3753089"/>
            <a:ext cx="772443" cy="991938"/>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Arrow: Down 39">
            <a:extLst>
              <a:ext uri="{FF2B5EF4-FFF2-40B4-BE49-F238E27FC236}">
                <a16:creationId xmlns:a16="http://schemas.microsoft.com/office/drawing/2014/main" id="{FEC4E444-7E35-1131-2038-99697CFD18F1}"/>
              </a:ext>
            </a:extLst>
          </p:cNvPr>
          <p:cNvSpPr/>
          <p:nvPr/>
        </p:nvSpPr>
        <p:spPr>
          <a:xfrm>
            <a:off x="4177455" y="1172419"/>
            <a:ext cx="256032" cy="392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BC7F9CC2-3DA5-B4B2-9308-4056D6B38359}"/>
              </a:ext>
            </a:extLst>
          </p:cNvPr>
          <p:cNvPicPr>
            <a:picLocks noChangeAspect="1"/>
          </p:cNvPicPr>
          <p:nvPr/>
        </p:nvPicPr>
        <p:blipFill>
          <a:blip r:embed="rId7"/>
          <a:stretch>
            <a:fillRect/>
          </a:stretch>
        </p:blipFill>
        <p:spPr>
          <a:xfrm>
            <a:off x="6296031" y="2410993"/>
            <a:ext cx="2741570" cy="2482476"/>
          </a:xfrm>
          <a:prstGeom prst="rect">
            <a:avLst/>
          </a:prstGeom>
        </p:spPr>
      </p:pic>
      <p:sp>
        <p:nvSpPr>
          <p:cNvPr id="22" name="TextBox 21">
            <a:extLst>
              <a:ext uri="{FF2B5EF4-FFF2-40B4-BE49-F238E27FC236}">
                <a16:creationId xmlns:a16="http://schemas.microsoft.com/office/drawing/2014/main" id="{D72035E4-A1F9-47F9-01FE-3915DF3834EB}"/>
              </a:ext>
            </a:extLst>
          </p:cNvPr>
          <p:cNvSpPr txBox="1"/>
          <p:nvPr/>
        </p:nvSpPr>
        <p:spPr>
          <a:xfrm>
            <a:off x="6840645" y="5057628"/>
            <a:ext cx="171348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Arial"/>
              </a:rPr>
              <a:t>Lab Data Dashboard</a:t>
            </a:r>
            <a:endParaRPr kumimoji="0" lang="en-US" sz="1200" b="1" i="0" u="none" strike="noStrike" kern="1200" cap="none" spc="0" normalizeH="0" baseline="0" noProof="0" dirty="0">
              <a:ln>
                <a:noFill/>
              </a:ln>
              <a:solidFill>
                <a:srgbClr val="000000"/>
              </a:solidFill>
              <a:effectLst/>
              <a:uLnTx/>
              <a:uFillTx/>
              <a:latin typeface="Arial"/>
              <a:ea typeface="+mn-ea"/>
              <a:cs typeface="+mn-cs"/>
            </a:endParaRPr>
          </a:p>
        </p:txBody>
      </p:sp>
      <p:sp>
        <p:nvSpPr>
          <p:cNvPr id="33" name="Arrow: Right 32">
            <a:extLst>
              <a:ext uri="{FF2B5EF4-FFF2-40B4-BE49-F238E27FC236}">
                <a16:creationId xmlns:a16="http://schemas.microsoft.com/office/drawing/2014/main" id="{3DA05F26-8DFF-B9EB-B517-D42DE7BF2D16}"/>
              </a:ext>
            </a:extLst>
          </p:cNvPr>
          <p:cNvSpPr/>
          <p:nvPr/>
        </p:nvSpPr>
        <p:spPr>
          <a:xfrm>
            <a:off x="5535545" y="3519769"/>
            <a:ext cx="447210" cy="233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D596DCE-18E3-B31D-EA57-164750F4B585}"/>
              </a:ext>
            </a:extLst>
          </p:cNvPr>
          <p:cNvSpPr txBox="1"/>
          <p:nvPr/>
        </p:nvSpPr>
        <p:spPr>
          <a:xfrm>
            <a:off x="10095591" y="2744290"/>
            <a:ext cx="1718632" cy="1569660"/>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Recommend the health promoting exercises on the basis of analysis.</a:t>
            </a:r>
            <a:endParaRPr lang="en-IN" sz="1600" b="1" dirty="0">
              <a:latin typeface="Arial" panose="020B0604020202020204" pitchFamily="34" charset="0"/>
              <a:cs typeface="Arial" panose="020B0604020202020204" pitchFamily="34" charset="0"/>
            </a:endParaRPr>
          </a:p>
        </p:txBody>
      </p:sp>
      <p:sp>
        <p:nvSpPr>
          <p:cNvPr id="6" name="Arrow: Right 5">
            <a:extLst>
              <a:ext uri="{FF2B5EF4-FFF2-40B4-BE49-F238E27FC236}">
                <a16:creationId xmlns:a16="http://schemas.microsoft.com/office/drawing/2014/main" id="{64C4BE20-A433-67CD-16E5-666FD3FB7C14}"/>
              </a:ext>
            </a:extLst>
          </p:cNvPr>
          <p:cNvSpPr/>
          <p:nvPr/>
        </p:nvSpPr>
        <p:spPr>
          <a:xfrm>
            <a:off x="9498485" y="3477366"/>
            <a:ext cx="447210" cy="233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21B39E98-E9FF-06A8-2EA3-D3C7CCB2B46D}"/>
              </a:ext>
            </a:extLst>
          </p:cNvPr>
          <p:cNvSpPr txBox="1">
            <a:spLocks/>
          </p:cNvSpPr>
          <p:nvPr/>
        </p:nvSpPr>
        <p:spPr>
          <a:xfrm>
            <a:off x="838200" y="2819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37807F"/>
                </a:solidFill>
              </a:rPr>
              <a:t>Process Flow</a:t>
            </a:r>
            <a:endParaRPr lang="en-IN" b="1" dirty="0">
              <a:solidFill>
                <a:srgbClr val="37807F"/>
              </a:solidFill>
            </a:endParaRPr>
          </a:p>
        </p:txBody>
      </p:sp>
    </p:spTree>
    <p:extLst>
      <p:ext uri="{BB962C8B-B14F-4D97-AF65-F5344CB8AC3E}">
        <p14:creationId xmlns:p14="http://schemas.microsoft.com/office/powerpoint/2010/main" val="259990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4B9F3A-A5C4-1E9B-7F26-52BB230A8C3F}"/>
              </a:ext>
            </a:extLst>
          </p:cNvPr>
          <p:cNvPicPr>
            <a:picLocks noGrp="1" noChangeAspect="1"/>
          </p:cNvPicPr>
          <p:nvPr>
            <p:ph idx="1"/>
          </p:nvPr>
        </p:nvPicPr>
        <p:blipFill>
          <a:blip r:embed="rId2"/>
          <a:stretch>
            <a:fillRect/>
          </a:stretch>
        </p:blipFill>
        <p:spPr>
          <a:xfrm>
            <a:off x="1932789" y="717703"/>
            <a:ext cx="8568789" cy="4710113"/>
          </a:xfrm>
        </p:spPr>
      </p:pic>
      <p:pic>
        <p:nvPicPr>
          <p:cNvPr id="3" name="Picture 2">
            <a:extLst>
              <a:ext uri="{FF2B5EF4-FFF2-40B4-BE49-F238E27FC236}">
                <a16:creationId xmlns:a16="http://schemas.microsoft.com/office/drawing/2014/main" id="{C6820E4A-CFB7-8568-E94B-938BC9BA570A}"/>
              </a:ext>
            </a:extLst>
          </p:cNvPr>
          <p:cNvPicPr>
            <a:picLocks noChangeAspect="1"/>
          </p:cNvPicPr>
          <p:nvPr/>
        </p:nvPicPr>
        <p:blipFill rotWithShape="1">
          <a:blip r:embed="rId3"/>
          <a:srcRect l="3626" r="2114"/>
          <a:stretch/>
        </p:blipFill>
        <p:spPr>
          <a:xfrm>
            <a:off x="3514382" y="5514790"/>
            <a:ext cx="5574534" cy="1251014"/>
          </a:xfrm>
          <a:prstGeom prst="rect">
            <a:avLst/>
          </a:prstGeom>
        </p:spPr>
      </p:pic>
    </p:spTree>
    <p:extLst>
      <p:ext uri="{BB962C8B-B14F-4D97-AF65-F5344CB8AC3E}">
        <p14:creationId xmlns:p14="http://schemas.microsoft.com/office/powerpoint/2010/main" val="233195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Shape 5">
            <a:extLst>
              <a:ext uri="{FF2B5EF4-FFF2-40B4-BE49-F238E27FC236}">
                <a16:creationId xmlns:a16="http://schemas.microsoft.com/office/drawing/2014/main" id="{38115D5A-4280-EB7E-09D1-1273838C000F}"/>
              </a:ext>
            </a:extLst>
          </p:cNvPr>
          <p:cNvSpPr/>
          <p:nvPr/>
        </p:nvSpPr>
        <p:spPr>
          <a:xfrm rot="5400000">
            <a:off x="-375900" y="3862704"/>
            <a:ext cx="2035254" cy="178444"/>
          </a:xfrm>
          <a:prstGeom prst="corner">
            <a:avLst>
              <a:gd name="adj1" fmla="val 1000"/>
              <a:gd name="adj2" fmla="val 1000"/>
            </a:avLst>
          </a:prstGeom>
          <a:ln>
            <a:solidFill>
              <a:schemeClr val="accent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Freeform: Shape 6">
            <a:extLst>
              <a:ext uri="{FF2B5EF4-FFF2-40B4-BE49-F238E27FC236}">
                <a16:creationId xmlns:a16="http://schemas.microsoft.com/office/drawing/2014/main" id="{946AB729-34A1-5384-08F3-107234C78EB4}"/>
              </a:ext>
            </a:extLst>
          </p:cNvPr>
          <p:cNvSpPr/>
          <p:nvPr/>
        </p:nvSpPr>
        <p:spPr>
          <a:xfrm>
            <a:off x="552503" y="4969553"/>
            <a:ext cx="2230557" cy="678418"/>
          </a:xfrm>
          <a:custGeom>
            <a:avLst/>
            <a:gdLst>
              <a:gd name="connsiteX0" fmla="*/ 0 w 2230557"/>
              <a:gd name="connsiteY0" fmla="*/ 0 h 678418"/>
              <a:gd name="connsiteX1" fmla="*/ 2060953 w 2230557"/>
              <a:gd name="connsiteY1" fmla="*/ 0 h 678418"/>
              <a:gd name="connsiteX2" fmla="*/ 2230557 w 2230557"/>
              <a:gd name="connsiteY2" fmla="*/ 339209 h 678418"/>
              <a:gd name="connsiteX3" fmla="*/ 2060953 w 2230557"/>
              <a:gd name="connsiteY3" fmla="*/ 678418 h 678418"/>
              <a:gd name="connsiteX4" fmla="*/ 0 w 2230557"/>
              <a:gd name="connsiteY4" fmla="*/ 678418 h 678418"/>
              <a:gd name="connsiteX5" fmla="*/ 0 w 2230557"/>
              <a:gd name="connsiteY5" fmla="*/ 0 h 67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0557" h="678418">
                <a:moveTo>
                  <a:pt x="0" y="0"/>
                </a:moveTo>
                <a:lnTo>
                  <a:pt x="2060953" y="0"/>
                </a:lnTo>
                <a:lnTo>
                  <a:pt x="2230557" y="339209"/>
                </a:lnTo>
                <a:lnTo>
                  <a:pt x="2060953" y="678418"/>
                </a:lnTo>
                <a:lnTo>
                  <a:pt x="0" y="678418"/>
                </a:lnTo>
                <a:lnTo>
                  <a:pt x="0" y="0"/>
                </a:lnTo>
                <a:close/>
              </a:path>
            </a:pathLst>
          </a:custGeom>
          <a:solidFill>
            <a:schemeClr val="accent1"/>
          </a:solidFill>
          <a:ln>
            <a:solidFill>
              <a:schemeClr val="accent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107950" tIns="215900" rIns="192752" bIns="21590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50800" dist="38100" dir="2700000" algn="tl" rotWithShape="0">
                    <a:schemeClr val="tx1">
                      <a:alpha val="50000"/>
                    </a:schemeClr>
                  </a:outerShdw>
                </a:effectLst>
                <a:latin typeface="+mj-lt"/>
              </a:rPr>
              <a:t>Gender</a:t>
            </a:r>
          </a:p>
        </p:txBody>
      </p:sp>
      <p:sp>
        <p:nvSpPr>
          <p:cNvPr id="8" name="Freeform: Shape 7">
            <a:extLst>
              <a:ext uri="{FF2B5EF4-FFF2-40B4-BE49-F238E27FC236}">
                <a16:creationId xmlns:a16="http://schemas.microsoft.com/office/drawing/2014/main" id="{67CA0120-217B-93C4-C465-14F2F5ECFAC5}"/>
              </a:ext>
            </a:extLst>
          </p:cNvPr>
          <p:cNvSpPr/>
          <p:nvPr/>
        </p:nvSpPr>
        <p:spPr>
          <a:xfrm>
            <a:off x="730948" y="3041366"/>
            <a:ext cx="1811213" cy="1414065"/>
          </a:xfrm>
          <a:custGeom>
            <a:avLst/>
            <a:gdLst>
              <a:gd name="connsiteX0" fmla="*/ 0 w 1811213"/>
              <a:gd name="connsiteY0" fmla="*/ 0 h 1414065"/>
              <a:gd name="connsiteX1" fmla="*/ 1811213 w 1811213"/>
              <a:gd name="connsiteY1" fmla="*/ 0 h 1414065"/>
              <a:gd name="connsiteX2" fmla="*/ 1811213 w 1811213"/>
              <a:gd name="connsiteY2" fmla="*/ 1414065 h 1414065"/>
              <a:gd name="connsiteX3" fmla="*/ 0 w 1811213"/>
              <a:gd name="connsiteY3" fmla="*/ 1414065 h 1414065"/>
              <a:gd name="connsiteX4" fmla="*/ 0 w 1811213"/>
              <a:gd name="connsiteY4" fmla="*/ 0 h 141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213" h="1414065">
                <a:moveTo>
                  <a:pt x="0" y="0"/>
                </a:moveTo>
                <a:lnTo>
                  <a:pt x="1811213" y="0"/>
                </a:lnTo>
                <a:lnTo>
                  <a:pt x="1811213" y="1414065"/>
                </a:lnTo>
                <a:lnTo>
                  <a:pt x="0" y="14140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432000" rIns="288000" bIns="0" numCol="1" spcCol="1270" anchor="t" anchorCtr="0">
            <a:noAutofit/>
          </a:bodyPr>
          <a:lstStyle/>
          <a:p>
            <a:pPr marL="0" lvl="0" indent="0" algn="l" defTabSz="533400">
              <a:lnSpc>
                <a:spcPts val="1500"/>
              </a:lnSpc>
              <a:spcBef>
                <a:spcPct val="0"/>
              </a:spcBef>
              <a:spcAft>
                <a:spcPts val="0"/>
              </a:spcAft>
              <a:buNone/>
            </a:pPr>
            <a:endParaRPr lang="en-US" sz="1200" kern="1200" dirty="0">
              <a:solidFill>
                <a:srgbClr val="666666"/>
              </a:solidFill>
              <a:latin typeface="+mn-lt"/>
              <a:ea typeface="+mn-ea"/>
              <a:cs typeface="+mn-cs"/>
            </a:endParaRPr>
          </a:p>
        </p:txBody>
      </p:sp>
      <p:sp>
        <p:nvSpPr>
          <p:cNvPr id="9" name="L-Shape 8">
            <a:extLst>
              <a:ext uri="{FF2B5EF4-FFF2-40B4-BE49-F238E27FC236}">
                <a16:creationId xmlns:a16="http://schemas.microsoft.com/office/drawing/2014/main" id="{F2764FDC-EF23-55C1-384A-CE004B619BB6}"/>
              </a:ext>
            </a:extLst>
          </p:cNvPr>
          <p:cNvSpPr/>
          <p:nvPr/>
        </p:nvSpPr>
        <p:spPr>
          <a:xfrm rot="5400000">
            <a:off x="1743129" y="3862704"/>
            <a:ext cx="2035254" cy="178444"/>
          </a:xfrm>
          <a:prstGeom prst="corner">
            <a:avLst>
              <a:gd name="adj1" fmla="val 1000"/>
              <a:gd name="adj2" fmla="val 1000"/>
            </a:avLst>
          </a:prstGeom>
          <a:ln>
            <a:solidFill>
              <a:schemeClr val="accent2"/>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F07548AD-BFA0-A28E-9E53-FA4C74A6E63C}"/>
              </a:ext>
            </a:extLst>
          </p:cNvPr>
          <p:cNvSpPr/>
          <p:nvPr/>
        </p:nvSpPr>
        <p:spPr>
          <a:xfrm>
            <a:off x="2671533" y="4969553"/>
            <a:ext cx="2230557" cy="678418"/>
          </a:xfrm>
          <a:custGeom>
            <a:avLst/>
            <a:gdLst>
              <a:gd name="connsiteX0" fmla="*/ 0 w 2230557"/>
              <a:gd name="connsiteY0" fmla="*/ 0 h 678418"/>
              <a:gd name="connsiteX1" fmla="*/ 2060953 w 2230557"/>
              <a:gd name="connsiteY1" fmla="*/ 0 h 678418"/>
              <a:gd name="connsiteX2" fmla="*/ 2230557 w 2230557"/>
              <a:gd name="connsiteY2" fmla="*/ 339209 h 678418"/>
              <a:gd name="connsiteX3" fmla="*/ 2060953 w 2230557"/>
              <a:gd name="connsiteY3" fmla="*/ 678418 h 678418"/>
              <a:gd name="connsiteX4" fmla="*/ 0 w 2230557"/>
              <a:gd name="connsiteY4" fmla="*/ 678418 h 678418"/>
              <a:gd name="connsiteX5" fmla="*/ 169605 w 2230557"/>
              <a:gd name="connsiteY5" fmla="*/ 339209 h 678418"/>
              <a:gd name="connsiteX6" fmla="*/ 0 w 2230557"/>
              <a:gd name="connsiteY6" fmla="*/ 0 h 67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0557" h="678418">
                <a:moveTo>
                  <a:pt x="0" y="0"/>
                </a:moveTo>
                <a:lnTo>
                  <a:pt x="2060953" y="0"/>
                </a:lnTo>
                <a:lnTo>
                  <a:pt x="2230557" y="339209"/>
                </a:lnTo>
                <a:lnTo>
                  <a:pt x="2060953" y="678418"/>
                </a:lnTo>
                <a:lnTo>
                  <a:pt x="0" y="678418"/>
                </a:lnTo>
                <a:lnTo>
                  <a:pt x="169605" y="339209"/>
                </a:lnTo>
                <a:lnTo>
                  <a:pt x="0" y="0"/>
                </a:lnTo>
                <a:close/>
              </a:path>
            </a:pathLst>
          </a:custGeom>
          <a:solidFill>
            <a:schemeClr val="accent2"/>
          </a:solidFill>
          <a:ln>
            <a:solidFill>
              <a:schemeClr val="accent2"/>
            </a:solid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spcFirstLastPara="0" vert="horz" wrap="square" lIns="277555" tIns="215900" rIns="277554" bIns="215900" numCol="1" spcCol="1270" anchor="ctr" anchorCtr="0">
            <a:noAutofit/>
          </a:bodyPr>
          <a:lstStyle/>
          <a:p>
            <a:pPr marL="0" lvl="0" indent="0" algn="ctr" defTabSz="755650">
              <a:lnSpc>
                <a:spcPct val="90000"/>
              </a:lnSpc>
              <a:spcBef>
                <a:spcPct val="0"/>
              </a:spcBef>
              <a:spcAft>
                <a:spcPct val="35000"/>
              </a:spcAft>
              <a:buNone/>
            </a:pPr>
            <a:r>
              <a:rPr lang="en-US" sz="1700" b="1" dirty="0">
                <a:effectLst>
                  <a:outerShdw blurRad="50800" dist="38100" dir="2700000" algn="tl" rotWithShape="0">
                    <a:schemeClr val="tx1">
                      <a:alpha val="50000"/>
                    </a:schemeClr>
                  </a:outerShdw>
                </a:effectLst>
                <a:latin typeface="+mj-lt"/>
              </a:rPr>
              <a:t>AGE</a:t>
            </a:r>
            <a:endParaRPr lang="en-US" sz="1700" b="1" kern="1200" dirty="0">
              <a:effectLst>
                <a:outerShdw blurRad="50800" dist="38100" dir="2700000" algn="tl" rotWithShape="0">
                  <a:schemeClr val="tx1">
                    <a:alpha val="50000"/>
                  </a:schemeClr>
                </a:outerShdw>
              </a:effectLst>
              <a:latin typeface="+mj-lt"/>
            </a:endParaRPr>
          </a:p>
        </p:txBody>
      </p:sp>
      <p:sp>
        <p:nvSpPr>
          <p:cNvPr id="11" name="Freeform: Shape 10">
            <a:extLst>
              <a:ext uri="{FF2B5EF4-FFF2-40B4-BE49-F238E27FC236}">
                <a16:creationId xmlns:a16="http://schemas.microsoft.com/office/drawing/2014/main" id="{9DFA2F93-D1FA-1FE2-F530-D54C55A7092E}"/>
              </a:ext>
            </a:extLst>
          </p:cNvPr>
          <p:cNvSpPr/>
          <p:nvPr/>
        </p:nvSpPr>
        <p:spPr>
          <a:xfrm>
            <a:off x="2783060" y="2929922"/>
            <a:ext cx="2185947" cy="1361213"/>
          </a:xfrm>
          <a:custGeom>
            <a:avLst/>
            <a:gdLst>
              <a:gd name="connsiteX0" fmla="*/ 0 w 1811213"/>
              <a:gd name="connsiteY0" fmla="*/ 0 h 1414065"/>
              <a:gd name="connsiteX1" fmla="*/ 1811213 w 1811213"/>
              <a:gd name="connsiteY1" fmla="*/ 0 h 1414065"/>
              <a:gd name="connsiteX2" fmla="*/ 1811213 w 1811213"/>
              <a:gd name="connsiteY2" fmla="*/ 1414065 h 1414065"/>
              <a:gd name="connsiteX3" fmla="*/ 0 w 1811213"/>
              <a:gd name="connsiteY3" fmla="*/ 1414065 h 1414065"/>
              <a:gd name="connsiteX4" fmla="*/ 0 w 1811213"/>
              <a:gd name="connsiteY4" fmla="*/ 0 h 141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213" h="1414065">
                <a:moveTo>
                  <a:pt x="0" y="0"/>
                </a:moveTo>
                <a:lnTo>
                  <a:pt x="1811213" y="0"/>
                </a:lnTo>
                <a:lnTo>
                  <a:pt x="1811213" y="1414065"/>
                </a:lnTo>
                <a:lnTo>
                  <a:pt x="0" y="14140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432000" rIns="288000" bIns="0" numCol="1" spcCol="1270" anchor="t" anchorCtr="0">
            <a:noAutofit/>
          </a:bodyPr>
          <a:lstStyle/>
          <a:p>
            <a:pPr marL="0" lvl="0" indent="0" algn="just" defTabSz="533400">
              <a:spcBef>
                <a:spcPct val="0"/>
              </a:spcBef>
              <a:spcAft>
                <a:spcPct val="35000"/>
              </a:spcAft>
              <a:buNone/>
            </a:pPr>
            <a:r>
              <a:rPr lang="en-US" sz="1200" b="1" kern="1200" dirty="0">
                <a:solidFill>
                  <a:schemeClr val="tx2"/>
                </a:solidFill>
                <a:latin typeface="Segoe UI Semibold" panose="020B0702040204020203" pitchFamily="34" charset="0"/>
                <a:cs typeface="Segoe UI Semibold" panose="020B0702040204020203" pitchFamily="34" charset="0"/>
              </a:rPr>
              <a:t>Out of Total participants, </a:t>
            </a:r>
            <a:r>
              <a:rPr lang="en-US" sz="1200" b="1" dirty="0">
                <a:solidFill>
                  <a:schemeClr val="tx2"/>
                </a:solidFill>
                <a:latin typeface="Segoe UI Semibold" panose="020B0702040204020203" pitchFamily="34" charset="0"/>
                <a:cs typeface="Segoe UI Semibold" panose="020B0702040204020203" pitchFamily="34" charset="0"/>
              </a:rPr>
              <a:t>630 were under 30</a:t>
            </a:r>
          </a:p>
          <a:p>
            <a:pPr marL="0" lvl="0" indent="0" algn="just" defTabSz="533400">
              <a:spcBef>
                <a:spcPct val="0"/>
              </a:spcBef>
              <a:spcAft>
                <a:spcPct val="35000"/>
              </a:spcAft>
              <a:buNone/>
            </a:pPr>
            <a:r>
              <a:rPr lang="en-US" sz="1200" b="1" dirty="0">
                <a:solidFill>
                  <a:schemeClr val="tx2"/>
                </a:solidFill>
                <a:latin typeface="Segoe UI Semibold" panose="020B0702040204020203" pitchFamily="34" charset="0"/>
                <a:cs typeface="Segoe UI Semibold" panose="020B0702040204020203" pitchFamily="34" charset="0"/>
              </a:rPr>
              <a:t>233 were between 30-40</a:t>
            </a:r>
          </a:p>
          <a:p>
            <a:pPr marL="0" lvl="0" indent="0" algn="just" defTabSz="533400">
              <a:spcBef>
                <a:spcPct val="0"/>
              </a:spcBef>
              <a:spcAft>
                <a:spcPct val="35000"/>
              </a:spcAft>
              <a:buNone/>
            </a:pPr>
            <a:r>
              <a:rPr lang="en-US" sz="1200" b="1" dirty="0">
                <a:solidFill>
                  <a:schemeClr val="tx2"/>
                </a:solidFill>
                <a:latin typeface="Segoe UI Semibold" panose="020B0702040204020203" pitchFamily="34" charset="0"/>
                <a:cs typeface="Segoe UI Semibold" panose="020B0702040204020203" pitchFamily="34" charset="0"/>
              </a:rPr>
              <a:t>76 were above 40</a:t>
            </a:r>
          </a:p>
        </p:txBody>
      </p:sp>
      <p:sp>
        <p:nvSpPr>
          <p:cNvPr id="21" name="Freeform: Shape 20">
            <a:extLst>
              <a:ext uri="{FF2B5EF4-FFF2-40B4-BE49-F238E27FC236}">
                <a16:creationId xmlns:a16="http://schemas.microsoft.com/office/drawing/2014/main" id="{ECC0FACF-E5D9-22E5-F398-45152A967B2D}"/>
              </a:ext>
            </a:extLst>
          </p:cNvPr>
          <p:cNvSpPr/>
          <p:nvPr/>
        </p:nvSpPr>
        <p:spPr>
          <a:xfrm>
            <a:off x="730947" y="3005642"/>
            <a:ext cx="1811213" cy="1414065"/>
          </a:xfrm>
          <a:custGeom>
            <a:avLst/>
            <a:gdLst>
              <a:gd name="connsiteX0" fmla="*/ 0 w 1811213"/>
              <a:gd name="connsiteY0" fmla="*/ 0 h 1414065"/>
              <a:gd name="connsiteX1" fmla="*/ 1811213 w 1811213"/>
              <a:gd name="connsiteY1" fmla="*/ 0 h 1414065"/>
              <a:gd name="connsiteX2" fmla="*/ 1811213 w 1811213"/>
              <a:gd name="connsiteY2" fmla="*/ 1414065 h 1414065"/>
              <a:gd name="connsiteX3" fmla="*/ 0 w 1811213"/>
              <a:gd name="connsiteY3" fmla="*/ 1414065 h 1414065"/>
              <a:gd name="connsiteX4" fmla="*/ 0 w 1811213"/>
              <a:gd name="connsiteY4" fmla="*/ 0 h 1414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213" h="1414065">
                <a:moveTo>
                  <a:pt x="0" y="0"/>
                </a:moveTo>
                <a:lnTo>
                  <a:pt x="1811213" y="0"/>
                </a:lnTo>
                <a:lnTo>
                  <a:pt x="1811213" y="1414065"/>
                </a:lnTo>
                <a:lnTo>
                  <a:pt x="0" y="141406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8000" tIns="432000" rIns="288000" bIns="0" numCol="1" spcCol="1270" anchor="t" anchorCtr="0">
            <a:noAutofit/>
          </a:bodyPr>
          <a:lstStyle/>
          <a:p>
            <a:pPr marL="0" lvl="0" indent="0" algn="l" defTabSz="533400">
              <a:lnSpc>
                <a:spcPts val="1500"/>
              </a:lnSpc>
              <a:spcBef>
                <a:spcPct val="0"/>
              </a:spcBef>
              <a:spcAft>
                <a:spcPct val="35000"/>
              </a:spcAft>
              <a:buNone/>
            </a:pPr>
            <a:r>
              <a:rPr lang="en-US" sz="1200" b="1" kern="1200" dirty="0">
                <a:solidFill>
                  <a:schemeClr val="tx2"/>
                </a:solidFill>
                <a:latin typeface="Segoe UI Semibold" panose="020B0702040204020203" pitchFamily="34" charset="0"/>
                <a:cs typeface="Segoe UI Semibold" panose="020B0702040204020203" pitchFamily="34" charset="0"/>
              </a:rPr>
              <a:t>Out of 946 participated25.79% (244) were female &amp; </a:t>
            </a:r>
            <a:r>
              <a:rPr lang="en-US" sz="1200" b="1" dirty="0">
                <a:solidFill>
                  <a:schemeClr val="tx2"/>
                </a:solidFill>
                <a:latin typeface="Segoe UI Semibold" panose="020B0702040204020203" pitchFamily="34" charset="0"/>
                <a:cs typeface="Segoe UI Semibold" panose="020B0702040204020203" pitchFamily="34" charset="0"/>
              </a:rPr>
              <a:t>73.47%(695)</a:t>
            </a:r>
            <a:r>
              <a:rPr lang="en-US" sz="1200" b="1" kern="1200" dirty="0">
                <a:solidFill>
                  <a:schemeClr val="tx2"/>
                </a:solidFill>
                <a:latin typeface="Segoe UI Semibold" panose="020B0702040204020203" pitchFamily="34" charset="0"/>
                <a:cs typeface="Segoe UI Semibold" panose="020B0702040204020203" pitchFamily="34" charset="0"/>
              </a:rPr>
              <a:t>were male</a:t>
            </a:r>
          </a:p>
        </p:txBody>
      </p:sp>
      <p:sp>
        <p:nvSpPr>
          <p:cNvPr id="25" name="TextBox 24">
            <a:extLst>
              <a:ext uri="{FF2B5EF4-FFF2-40B4-BE49-F238E27FC236}">
                <a16:creationId xmlns:a16="http://schemas.microsoft.com/office/drawing/2014/main" id="{E990EC97-C49D-6CEA-F15C-03848CAC9E3A}"/>
              </a:ext>
            </a:extLst>
          </p:cNvPr>
          <p:cNvSpPr txBox="1"/>
          <p:nvPr/>
        </p:nvSpPr>
        <p:spPr>
          <a:xfrm>
            <a:off x="485605" y="1604359"/>
            <a:ext cx="11153890" cy="1015663"/>
          </a:xfrm>
          <a:prstGeom prst="rect">
            <a:avLst/>
          </a:prstGeom>
          <a:noFill/>
          <a:ln>
            <a:solidFill>
              <a:schemeClr val="tx1"/>
            </a:solidFill>
            <a:prstDash val="dash"/>
          </a:ln>
        </p:spPr>
        <p:txBody>
          <a:bodyPr wrap="square">
            <a:spAutoFit/>
          </a:bodyPr>
          <a:lstStyle/>
          <a:p>
            <a:pPr marL="285750" indent="-285750">
              <a:buFont typeface="Arial" panose="020B0604020202020204" pitchFamily="34" charset="0"/>
              <a:buChar char="•"/>
            </a:pPr>
            <a:r>
              <a:rPr lang="en-US" sz="2000" dirty="0">
                <a:solidFill>
                  <a:schemeClr val="tx1"/>
                </a:solidFill>
                <a:latin typeface="+mn-lt"/>
              </a:rPr>
              <a:t>Total of </a:t>
            </a:r>
            <a:r>
              <a:rPr lang="en-US" sz="2000" dirty="0"/>
              <a:t>946 Employees participated</a:t>
            </a:r>
            <a:r>
              <a:rPr lang="en-US" sz="2000" dirty="0">
                <a:solidFill>
                  <a:schemeClr val="tx1"/>
                </a:solidFill>
                <a:latin typeface="+mn-lt"/>
              </a:rPr>
              <a:t> in study.</a:t>
            </a:r>
          </a:p>
          <a:p>
            <a:pPr marL="285750" indent="-285750">
              <a:buFont typeface="Arial" panose="020B0604020202020204" pitchFamily="34" charset="0"/>
              <a:buChar char="•"/>
            </a:pPr>
            <a:r>
              <a:rPr lang="en-IN" sz="2000" dirty="0">
                <a:solidFill>
                  <a:schemeClr val="tx1"/>
                </a:solidFill>
                <a:latin typeface="+mn-lt"/>
              </a:rPr>
              <a:t>Distribution of participant according to </a:t>
            </a:r>
            <a:r>
              <a:rPr lang="en-US" sz="2000" dirty="0">
                <a:solidFill>
                  <a:schemeClr val="tx1"/>
                </a:solidFill>
                <a:latin typeface="+mn-lt"/>
              </a:rPr>
              <a:t>socio demographic characteristics.</a:t>
            </a:r>
          </a:p>
          <a:p>
            <a:pPr marL="285750" indent="-285750">
              <a:buFont typeface="Arial" panose="020B0604020202020204" pitchFamily="34" charset="0"/>
              <a:buChar char="•"/>
            </a:pPr>
            <a:r>
              <a:rPr lang="en-US" sz="2000" dirty="0">
                <a:solidFill>
                  <a:schemeClr val="tx1"/>
                </a:solidFill>
                <a:latin typeface="+mn-lt"/>
              </a:rPr>
              <a:t>Gender</a:t>
            </a:r>
            <a:r>
              <a:rPr lang="en-US" sz="2000" dirty="0"/>
              <a:t> </a:t>
            </a:r>
            <a:r>
              <a:rPr lang="en-US" sz="2000" dirty="0">
                <a:solidFill>
                  <a:schemeClr val="tx1"/>
                </a:solidFill>
                <a:latin typeface="+mn-lt"/>
              </a:rPr>
              <a:t>&amp; Age</a:t>
            </a:r>
            <a:endParaRPr lang="en-IN" sz="2000" dirty="0"/>
          </a:p>
        </p:txBody>
      </p:sp>
      <p:sp>
        <p:nvSpPr>
          <p:cNvPr id="22" name="Title 1">
            <a:extLst>
              <a:ext uri="{FF2B5EF4-FFF2-40B4-BE49-F238E27FC236}">
                <a16:creationId xmlns:a16="http://schemas.microsoft.com/office/drawing/2014/main" id="{81341160-03ED-5538-BF2D-4E06780E400B}"/>
              </a:ext>
            </a:extLst>
          </p:cNvPr>
          <p:cNvSpPr>
            <a:spLocks noGrp="1"/>
          </p:cNvSpPr>
          <p:nvPr>
            <p:ph type="title"/>
          </p:nvPr>
        </p:nvSpPr>
        <p:spPr>
          <a:xfrm>
            <a:off x="838200" y="204880"/>
            <a:ext cx="10515600" cy="1325563"/>
          </a:xfrm>
        </p:spPr>
        <p:txBody>
          <a:bodyPr/>
          <a:lstStyle/>
          <a:p>
            <a:pPr algn="ctr"/>
            <a:r>
              <a:rPr lang="en-US" b="1" dirty="0">
                <a:solidFill>
                  <a:srgbClr val="37807F"/>
                </a:solidFill>
              </a:rPr>
              <a:t>Results</a:t>
            </a:r>
            <a:endParaRPr lang="en-IN" b="1" dirty="0">
              <a:solidFill>
                <a:srgbClr val="37807F"/>
              </a:solidFill>
            </a:endParaRPr>
          </a:p>
        </p:txBody>
      </p:sp>
      <p:pic>
        <p:nvPicPr>
          <p:cNvPr id="2" name="Content Placeholder 5">
            <a:extLst>
              <a:ext uri="{FF2B5EF4-FFF2-40B4-BE49-F238E27FC236}">
                <a16:creationId xmlns:a16="http://schemas.microsoft.com/office/drawing/2014/main" id="{C4DA4C12-E5FF-A4A3-C3DA-FEB29E01E9A3}"/>
              </a:ext>
            </a:extLst>
          </p:cNvPr>
          <p:cNvPicPr>
            <a:picLocks noGrp="1" noChangeAspect="1"/>
          </p:cNvPicPr>
          <p:nvPr>
            <p:ph idx="1"/>
          </p:nvPr>
        </p:nvPicPr>
        <p:blipFill>
          <a:blip r:embed="rId2"/>
          <a:stretch>
            <a:fillRect/>
          </a:stretch>
        </p:blipFill>
        <p:spPr>
          <a:xfrm>
            <a:off x="5769570" y="3213614"/>
            <a:ext cx="2917635" cy="2351427"/>
          </a:xfrm>
        </p:spPr>
      </p:pic>
      <p:pic>
        <p:nvPicPr>
          <p:cNvPr id="5" name="Picture 4">
            <a:extLst>
              <a:ext uri="{FF2B5EF4-FFF2-40B4-BE49-F238E27FC236}">
                <a16:creationId xmlns:a16="http://schemas.microsoft.com/office/drawing/2014/main" id="{AD1E26AC-C146-21ED-A030-C532B28FE6BF}"/>
              </a:ext>
            </a:extLst>
          </p:cNvPr>
          <p:cNvPicPr>
            <a:picLocks noChangeAspect="1"/>
          </p:cNvPicPr>
          <p:nvPr/>
        </p:nvPicPr>
        <p:blipFill>
          <a:blip r:embed="rId3"/>
          <a:stretch>
            <a:fillRect/>
          </a:stretch>
        </p:blipFill>
        <p:spPr>
          <a:xfrm>
            <a:off x="8826300" y="3205260"/>
            <a:ext cx="2813195" cy="2302897"/>
          </a:xfrm>
          <a:prstGeom prst="rect">
            <a:avLst/>
          </a:prstGeom>
        </p:spPr>
      </p:pic>
    </p:spTree>
    <p:extLst>
      <p:ext uri="{BB962C8B-B14F-4D97-AF65-F5344CB8AC3E}">
        <p14:creationId xmlns:p14="http://schemas.microsoft.com/office/powerpoint/2010/main" val="851164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CE36793-FB01-E584-FDF4-8195C97C0BAC}"/>
              </a:ext>
            </a:extLst>
          </p:cNvPr>
          <p:cNvSpPr>
            <a:spLocks noGrp="1"/>
          </p:cNvSpPr>
          <p:nvPr>
            <p:ph type="sldNum" sz="quarter" idx="12"/>
          </p:nvPr>
        </p:nvSpPr>
        <p:spPr/>
        <p:txBody>
          <a:bodyPr/>
          <a:lstStyle/>
          <a:p>
            <a:fld id="{26AD20E6-394B-4DF0-96A5-9647FF39C943}" type="slidenum">
              <a:rPr lang="en-IN" smtClean="0"/>
              <a:t>2</a:t>
            </a:fld>
            <a:endParaRPr lang="en-IN" dirty="0"/>
          </a:p>
        </p:txBody>
      </p:sp>
      <p:sp>
        <p:nvSpPr>
          <p:cNvPr id="6" name="Title 1">
            <a:extLst>
              <a:ext uri="{FF2B5EF4-FFF2-40B4-BE49-F238E27FC236}">
                <a16:creationId xmlns:a16="http://schemas.microsoft.com/office/drawing/2014/main" id="{72CC841E-001E-3666-2361-90FDFE37229F}"/>
              </a:ext>
            </a:extLst>
          </p:cNvPr>
          <p:cNvSpPr txBox="1">
            <a:spLocks/>
          </p:cNvSpPr>
          <p:nvPr/>
        </p:nvSpPr>
        <p:spPr>
          <a:xfrm>
            <a:off x="838200" y="28800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37807F"/>
                </a:solidFill>
              </a:rPr>
              <a:t>Certificate of Approval</a:t>
            </a:r>
          </a:p>
          <a:p>
            <a:pPr algn="ctr"/>
            <a:endParaRPr lang="en-IN" b="1" dirty="0">
              <a:solidFill>
                <a:srgbClr val="37807F"/>
              </a:solidFill>
            </a:endParaRPr>
          </a:p>
        </p:txBody>
      </p:sp>
      <p:sp>
        <p:nvSpPr>
          <p:cNvPr id="8" name="Rectangle 4">
            <a:extLst>
              <a:ext uri="{FF2B5EF4-FFF2-40B4-BE49-F238E27FC236}">
                <a16:creationId xmlns:a16="http://schemas.microsoft.com/office/drawing/2014/main" id="{7FACED59-68CF-ACD2-653F-24526A8FE980}"/>
              </a:ext>
            </a:extLst>
          </p:cNvPr>
          <p:cNvSpPr>
            <a:spLocks noChangeArrowheads="1"/>
          </p:cNvSpPr>
          <p:nvPr/>
        </p:nvSpPr>
        <p:spPr bwMode="auto">
          <a:xfrm>
            <a:off x="0" y="463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789139D4-C3A9-9DE0-C499-ECD444B15793}"/>
              </a:ext>
            </a:extLst>
          </p:cNvPr>
          <p:cNvPicPr>
            <a:picLocks noChangeAspect="1"/>
          </p:cNvPicPr>
          <p:nvPr/>
        </p:nvPicPr>
        <p:blipFill>
          <a:blip r:embed="rId2"/>
          <a:stretch>
            <a:fillRect/>
          </a:stretch>
        </p:blipFill>
        <p:spPr>
          <a:xfrm>
            <a:off x="1915099" y="1789114"/>
            <a:ext cx="8361801" cy="4347282"/>
          </a:xfrm>
          <a:prstGeom prst="rect">
            <a:avLst/>
          </a:prstGeom>
        </p:spPr>
      </p:pic>
    </p:spTree>
    <p:extLst>
      <p:ext uri="{BB962C8B-B14F-4D97-AF65-F5344CB8AC3E}">
        <p14:creationId xmlns:p14="http://schemas.microsoft.com/office/powerpoint/2010/main" val="2666045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262550-A62F-EFF8-06C5-6B6CC9E48806}"/>
              </a:ext>
            </a:extLst>
          </p:cNvPr>
          <p:cNvSpPr>
            <a:spLocks noGrp="1"/>
          </p:cNvSpPr>
          <p:nvPr>
            <p:ph type="sldNum" sz="quarter" idx="12"/>
          </p:nvPr>
        </p:nvSpPr>
        <p:spPr/>
        <p:txBody>
          <a:bodyPr/>
          <a:lstStyle/>
          <a:p>
            <a:fld id="{26AD20E6-394B-4DF0-96A5-9647FF39C943}" type="slidenum">
              <a:rPr lang="en-IN" smtClean="0"/>
              <a:t>20</a:t>
            </a:fld>
            <a:endParaRPr lang="en-IN" dirty="0"/>
          </a:p>
        </p:txBody>
      </p:sp>
      <p:pic>
        <p:nvPicPr>
          <p:cNvPr id="6" name="Picture 5">
            <a:extLst>
              <a:ext uri="{FF2B5EF4-FFF2-40B4-BE49-F238E27FC236}">
                <a16:creationId xmlns:a16="http://schemas.microsoft.com/office/drawing/2014/main" id="{8E48F668-341C-FA2C-1E87-76E2EE5D2BAC}"/>
              </a:ext>
            </a:extLst>
          </p:cNvPr>
          <p:cNvPicPr>
            <a:picLocks noChangeAspect="1"/>
          </p:cNvPicPr>
          <p:nvPr/>
        </p:nvPicPr>
        <p:blipFill>
          <a:blip r:embed="rId2"/>
          <a:stretch>
            <a:fillRect/>
          </a:stretch>
        </p:blipFill>
        <p:spPr>
          <a:xfrm>
            <a:off x="675607" y="1720753"/>
            <a:ext cx="2682878" cy="2279904"/>
          </a:xfrm>
          <a:prstGeom prst="rect">
            <a:avLst/>
          </a:prstGeom>
        </p:spPr>
      </p:pic>
      <p:pic>
        <p:nvPicPr>
          <p:cNvPr id="8" name="Picture 7">
            <a:extLst>
              <a:ext uri="{FF2B5EF4-FFF2-40B4-BE49-F238E27FC236}">
                <a16:creationId xmlns:a16="http://schemas.microsoft.com/office/drawing/2014/main" id="{2300FFA0-A035-4E78-B1AB-22828311507F}"/>
              </a:ext>
            </a:extLst>
          </p:cNvPr>
          <p:cNvPicPr>
            <a:picLocks noChangeAspect="1"/>
          </p:cNvPicPr>
          <p:nvPr/>
        </p:nvPicPr>
        <p:blipFill rotWithShape="1">
          <a:blip r:embed="rId3"/>
          <a:srcRect l="-166" t="6488" r="1" b="20026"/>
          <a:stretch/>
        </p:blipFill>
        <p:spPr>
          <a:xfrm>
            <a:off x="7203386" y="1728279"/>
            <a:ext cx="4005695" cy="2135853"/>
          </a:xfrm>
          <a:prstGeom prst="rect">
            <a:avLst/>
          </a:prstGeom>
        </p:spPr>
      </p:pic>
      <p:sp>
        <p:nvSpPr>
          <p:cNvPr id="9" name="AutoShape 6">
            <a:extLst>
              <a:ext uri="{FF2B5EF4-FFF2-40B4-BE49-F238E27FC236}">
                <a16:creationId xmlns:a16="http://schemas.microsoft.com/office/drawing/2014/main" id="{576428A1-42E7-ABF2-DE3A-2AEFBDA378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1" name="Picture 10">
            <a:extLst>
              <a:ext uri="{FF2B5EF4-FFF2-40B4-BE49-F238E27FC236}">
                <a16:creationId xmlns:a16="http://schemas.microsoft.com/office/drawing/2014/main" id="{31558275-8009-E61E-3E8D-519A69FA37D4}"/>
              </a:ext>
            </a:extLst>
          </p:cNvPr>
          <p:cNvPicPr>
            <a:picLocks noChangeAspect="1"/>
          </p:cNvPicPr>
          <p:nvPr/>
        </p:nvPicPr>
        <p:blipFill>
          <a:blip r:embed="rId4"/>
          <a:stretch>
            <a:fillRect/>
          </a:stretch>
        </p:blipFill>
        <p:spPr>
          <a:xfrm>
            <a:off x="4130125" y="1704750"/>
            <a:ext cx="2801146" cy="2311909"/>
          </a:xfrm>
          <a:prstGeom prst="rect">
            <a:avLst/>
          </a:prstGeom>
        </p:spPr>
      </p:pic>
      <p:sp>
        <p:nvSpPr>
          <p:cNvPr id="12" name="TextBox 11">
            <a:extLst>
              <a:ext uri="{FF2B5EF4-FFF2-40B4-BE49-F238E27FC236}">
                <a16:creationId xmlns:a16="http://schemas.microsoft.com/office/drawing/2014/main" id="{A4C2C316-D96C-BB43-D381-45A25175A636}"/>
              </a:ext>
            </a:extLst>
          </p:cNvPr>
          <p:cNvSpPr txBox="1"/>
          <p:nvPr/>
        </p:nvSpPr>
        <p:spPr>
          <a:xfrm>
            <a:off x="4001944" y="1287223"/>
            <a:ext cx="280114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7807F"/>
                </a:solidFill>
              </a:rPr>
              <a:t>Renal activity evaluation</a:t>
            </a:r>
            <a:endParaRPr lang="en-IN" dirty="0">
              <a:solidFill>
                <a:srgbClr val="37807F"/>
              </a:solidFill>
            </a:endParaRPr>
          </a:p>
        </p:txBody>
      </p:sp>
      <p:sp>
        <p:nvSpPr>
          <p:cNvPr id="13" name="TextBox 12">
            <a:extLst>
              <a:ext uri="{FF2B5EF4-FFF2-40B4-BE49-F238E27FC236}">
                <a16:creationId xmlns:a16="http://schemas.microsoft.com/office/drawing/2014/main" id="{48A73442-BE79-7531-23BD-A765B004FB4A}"/>
              </a:ext>
            </a:extLst>
          </p:cNvPr>
          <p:cNvSpPr txBox="1"/>
          <p:nvPr/>
        </p:nvSpPr>
        <p:spPr>
          <a:xfrm>
            <a:off x="7328282" y="1306492"/>
            <a:ext cx="280114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7807F"/>
                </a:solidFill>
              </a:rPr>
              <a:t>Liver activity evaluation</a:t>
            </a:r>
            <a:endParaRPr lang="en-IN" dirty="0">
              <a:solidFill>
                <a:srgbClr val="37807F"/>
              </a:solidFill>
            </a:endParaRPr>
          </a:p>
        </p:txBody>
      </p:sp>
      <p:sp>
        <p:nvSpPr>
          <p:cNvPr id="14" name="TextBox 13">
            <a:extLst>
              <a:ext uri="{FF2B5EF4-FFF2-40B4-BE49-F238E27FC236}">
                <a16:creationId xmlns:a16="http://schemas.microsoft.com/office/drawing/2014/main" id="{7E3874C4-FC75-2EAA-1FD3-5F2E0F2D2002}"/>
              </a:ext>
            </a:extLst>
          </p:cNvPr>
          <p:cNvSpPr txBox="1"/>
          <p:nvPr/>
        </p:nvSpPr>
        <p:spPr>
          <a:xfrm>
            <a:off x="675607" y="1230066"/>
            <a:ext cx="280114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7807F"/>
                </a:solidFill>
              </a:rPr>
              <a:t>Heart evaluation</a:t>
            </a:r>
            <a:endParaRPr lang="en-IN" dirty="0">
              <a:solidFill>
                <a:srgbClr val="37807F"/>
              </a:solidFill>
            </a:endParaRPr>
          </a:p>
        </p:txBody>
      </p:sp>
      <p:pic>
        <p:nvPicPr>
          <p:cNvPr id="16" name="Picture 15">
            <a:extLst>
              <a:ext uri="{FF2B5EF4-FFF2-40B4-BE49-F238E27FC236}">
                <a16:creationId xmlns:a16="http://schemas.microsoft.com/office/drawing/2014/main" id="{13A9A13D-031A-F1DE-A58D-9041F36FE8D5}"/>
              </a:ext>
            </a:extLst>
          </p:cNvPr>
          <p:cNvPicPr>
            <a:picLocks noChangeAspect="1"/>
          </p:cNvPicPr>
          <p:nvPr/>
        </p:nvPicPr>
        <p:blipFill>
          <a:blip r:embed="rId5"/>
          <a:stretch>
            <a:fillRect/>
          </a:stretch>
        </p:blipFill>
        <p:spPr>
          <a:xfrm>
            <a:off x="465582" y="4400137"/>
            <a:ext cx="3098944" cy="1795451"/>
          </a:xfrm>
          <a:prstGeom prst="rect">
            <a:avLst/>
          </a:prstGeom>
        </p:spPr>
      </p:pic>
      <p:pic>
        <p:nvPicPr>
          <p:cNvPr id="18" name="Picture 17">
            <a:extLst>
              <a:ext uri="{FF2B5EF4-FFF2-40B4-BE49-F238E27FC236}">
                <a16:creationId xmlns:a16="http://schemas.microsoft.com/office/drawing/2014/main" id="{7D3D3B51-CE21-84A1-E7EB-4BD9E398EC08}"/>
              </a:ext>
            </a:extLst>
          </p:cNvPr>
          <p:cNvPicPr>
            <a:picLocks noChangeAspect="1"/>
          </p:cNvPicPr>
          <p:nvPr/>
        </p:nvPicPr>
        <p:blipFill>
          <a:blip r:embed="rId6"/>
          <a:stretch>
            <a:fillRect/>
          </a:stretch>
        </p:blipFill>
        <p:spPr>
          <a:xfrm>
            <a:off x="3858010" y="4546511"/>
            <a:ext cx="3345376" cy="1690597"/>
          </a:xfrm>
          <a:prstGeom prst="rect">
            <a:avLst/>
          </a:prstGeom>
        </p:spPr>
      </p:pic>
      <p:pic>
        <p:nvPicPr>
          <p:cNvPr id="19" name="Picture 18">
            <a:extLst>
              <a:ext uri="{FF2B5EF4-FFF2-40B4-BE49-F238E27FC236}">
                <a16:creationId xmlns:a16="http://schemas.microsoft.com/office/drawing/2014/main" id="{D37D52FC-AAC0-6189-DDAC-46F1116DC545}"/>
              </a:ext>
            </a:extLst>
          </p:cNvPr>
          <p:cNvPicPr>
            <a:picLocks noChangeAspect="1"/>
          </p:cNvPicPr>
          <p:nvPr/>
        </p:nvPicPr>
        <p:blipFill>
          <a:blip r:embed="rId7"/>
          <a:stretch>
            <a:fillRect/>
          </a:stretch>
        </p:blipFill>
        <p:spPr>
          <a:xfrm>
            <a:off x="7416054" y="4000657"/>
            <a:ext cx="3792393" cy="2367293"/>
          </a:xfrm>
          <a:prstGeom prst="rect">
            <a:avLst/>
          </a:prstGeom>
        </p:spPr>
      </p:pic>
      <p:sp>
        <p:nvSpPr>
          <p:cNvPr id="22" name="Title 1">
            <a:extLst>
              <a:ext uri="{FF2B5EF4-FFF2-40B4-BE49-F238E27FC236}">
                <a16:creationId xmlns:a16="http://schemas.microsoft.com/office/drawing/2014/main" id="{8A1FEAC0-7780-15FA-7B07-FA2EA3D7BBE7}"/>
              </a:ext>
            </a:extLst>
          </p:cNvPr>
          <p:cNvSpPr>
            <a:spLocks noGrp="1"/>
          </p:cNvSpPr>
          <p:nvPr>
            <p:ph type="title"/>
          </p:nvPr>
        </p:nvSpPr>
        <p:spPr>
          <a:xfrm>
            <a:off x="838200" y="281998"/>
            <a:ext cx="10515600" cy="1325563"/>
          </a:xfrm>
        </p:spPr>
        <p:txBody>
          <a:bodyPr/>
          <a:lstStyle/>
          <a:p>
            <a:pPr algn="ctr"/>
            <a:r>
              <a:rPr lang="en-US" b="1" dirty="0">
                <a:solidFill>
                  <a:srgbClr val="37807F"/>
                </a:solidFill>
              </a:rPr>
              <a:t>Standard Parameters</a:t>
            </a:r>
            <a:endParaRPr lang="en-IN" b="1" dirty="0">
              <a:solidFill>
                <a:srgbClr val="37807F"/>
              </a:solidFill>
            </a:endParaRPr>
          </a:p>
        </p:txBody>
      </p:sp>
      <p:sp>
        <p:nvSpPr>
          <p:cNvPr id="24" name="TextBox 23">
            <a:extLst>
              <a:ext uri="{FF2B5EF4-FFF2-40B4-BE49-F238E27FC236}">
                <a16:creationId xmlns:a16="http://schemas.microsoft.com/office/drawing/2014/main" id="{A215D45C-C7D5-445E-223B-7B9FB72886AE}"/>
              </a:ext>
            </a:extLst>
          </p:cNvPr>
          <p:cNvSpPr txBox="1"/>
          <p:nvPr/>
        </p:nvSpPr>
        <p:spPr>
          <a:xfrm>
            <a:off x="7802347" y="6488668"/>
            <a:ext cx="3400108"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7807F"/>
                </a:solidFill>
              </a:rPr>
              <a:t>Blood Pressure evaluation</a:t>
            </a:r>
            <a:endParaRPr lang="en-IN" dirty="0">
              <a:solidFill>
                <a:srgbClr val="37807F"/>
              </a:solidFill>
            </a:endParaRPr>
          </a:p>
        </p:txBody>
      </p:sp>
      <p:sp>
        <p:nvSpPr>
          <p:cNvPr id="25" name="TextBox 24">
            <a:extLst>
              <a:ext uri="{FF2B5EF4-FFF2-40B4-BE49-F238E27FC236}">
                <a16:creationId xmlns:a16="http://schemas.microsoft.com/office/drawing/2014/main" id="{4579D647-29C3-257C-414B-B749C3BFFD13}"/>
              </a:ext>
            </a:extLst>
          </p:cNvPr>
          <p:cNvSpPr txBox="1"/>
          <p:nvPr/>
        </p:nvSpPr>
        <p:spPr>
          <a:xfrm>
            <a:off x="763379" y="6486070"/>
            <a:ext cx="280114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7807F"/>
                </a:solidFill>
              </a:rPr>
              <a:t>Diabetes evaluation</a:t>
            </a:r>
            <a:endParaRPr lang="en-IN" dirty="0">
              <a:solidFill>
                <a:srgbClr val="37807F"/>
              </a:solidFill>
            </a:endParaRPr>
          </a:p>
        </p:txBody>
      </p:sp>
      <p:sp>
        <p:nvSpPr>
          <p:cNvPr id="26" name="TextBox 25">
            <a:extLst>
              <a:ext uri="{FF2B5EF4-FFF2-40B4-BE49-F238E27FC236}">
                <a16:creationId xmlns:a16="http://schemas.microsoft.com/office/drawing/2014/main" id="{2C8BE89A-7783-099F-51A0-CBD6B4484839}"/>
              </a:ext>
            </a:extLst>
          </p:cNvPr>
          <p:cNvSpPr txBox="1"/>
          <p:nvPr/>
        </p:nvSpPr>
        <p:spPr>
          <a:xfrm>
            <a:off x="4402239" y="6492737"/>
            <a:ext cx="2801147" cy="369332"/>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37807F"/>
                </a:solidFill>
              </a:rPr>
              <a:t>BMI evaluation</a:t>
            </a:r>
            <a:endParaRPr lang="en-IN" dirty="0">
              <a:solidFill>
                <a:srgbClr val="37807F"/>
              </a:solidFill>
            </a:endParaRPr>
          </a:p>
        </p:txBody>
      </p:sp>
      <p:pic>
        <p:nvPicPr>
          <p:cNvPr id="2" name="Picture 1">
            <a:extLst>
              <a:ext uri="{FF2B5EF4-FFF2-40B4-BE49-F238E27FC236}">
                <a16:creationId xmlns:a16="http://schemas.microsoft.com/office/drawing/2014/main" id="{C6978BC9-E4E8-0EFD-B5B3-1B4031F900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33913"/>
            <a:ext cx="2006930" cy="944660"/>
          </a:xfrm>
          <a:prstGeom prst="rect">
            <a:avLst/>
          </a:prstGeom>
        </p:spPr>
      </p:pic>
    </p:spTree>
    <p:extLst>
      <p:ext uri="{BB962C8B-B14F-4D97-AF65-F5344CB8AC3E}">
        <p14:creationId xmlns:p14="http://schemas.microsoft.com/office/powerpoint/2010/main" val="2779135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620C98C-629A-212E-A9FD-AA9EE166192B}"/>
              </a:ext>
            </a:extLst>
          </p:cNvPr>
          <p:cNvPicPr>
            <a:picLocks noGrp="1" noChangeAspect="1"/>
          </p:cNvPicPr>
          <p:nvPr>
            <p:ph idx="1"/>
          </p:nvPr>
        </p:nvPicPr>
        <p:blipFill>
          <a:blip r:embed="rId2"/>
          <a:stretch>
            <a:fillRect/>
          </a:stretch>
        </p:blipFill>
        <p:spPr>
          <a:xfrm>
            <a:off x="838200" y="1795749"/>
            <a:ext cx="10515600" cy="4307596"/>
          </a:xfrm>
        </p:spPr>
      </p:pic>
      <p:sp>
        <p:nvSpPr>
          <p:cNvPr id="4" name="Title 1">
            <a:extLst>
              <a:ext uri="{FF2B5EF4-FFF2-40B4-BE49-F238E27FC236}">
                <a16:creationId xmlns:a16="http://schemas.microsoft.com/office/drawing/2014/main" id="{FB553D0F-5E1B-7327-FE09-32E3E158105A}"/>
              </a:ext>
            </a:extLst>
          </p:cNvPr>
          <p:cNvSpPr>
            <a:spLocks noGrp="1"/>
          </p:cNvSpPr>
          <p:nvPr>
            <p:ph type="title"/>
          </p:nvPr>
        </p:nvSpPr>
        <p:spPr>
          <a:xfrm>
            <a:off x="838200" y="377000"/>
            <a:ext cx="10515600" cy="1325563"/>
          </a:xfrm>
        </p:spPr>
        <p:txBody>
          <a:bodyPr/>
          <a:lstStyle/>
          <a:p>
            <a:pPr algn="ctr"/>
            <a:r>
              <a:rPr lang="en-IN" b="1" dirty="0">
                <a:solidFill>
                  <a:srgbClr val="37807F"/>
                </a:solidFill>
              </a:rPr>
              <a:t>Results </a:t>
            </a:r>
          </a:p>
        </p:txBody>
      </p:sp>
    </p:spTree>
    <p:extLst>
      <p:ext uri="{BB962C8B-B14F-4D97-AF65-F5344CB8AC3E}">
        <p14:creationId xmlns:p14="http://schemas.microsoft.com/office/powerpoint/2010/main" val="3908254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solidFill>
                  <a:srgbClr val="37807F"/>
                </a:solidFill>
              </a:rPr>
              <a:t>Heart Profile Analysis</a:t>
            </a:r>
          </a:p>
        </p:txBody>
      </p:sp>
      <p:pic>
        <p:nvPicPr>
          <p:cNvPr id="3" name="Content Placeholder 14">
            <a:extLst>
              <a:ext uri="{FF2B5EF4-FFF2-40B4-BE49-F238E27FC236}">
                <a16:creationId xmlns:a16="http://schemas.microsoft.com/office/drawing/2014/main" id="{6BD97E8B-B67D-2328-72C5-77554E9F6E67}"/>
              </a:ext>
            </a:extLst>
          </p:cNvPr>
          <p:cNvPicPr>
            <a:picLocks noGrp="1" noChangeAspect="1"/>
          </p:cNvPicPr>
          <p:nvPr>
            <p:ph idx="1"/>
          </p:nvPr>
        </p:nvPicPr>
        <p:blipFill rotWithShape="1">
          <a:blip r:embed="rId2"/>
          <a:srcRect t="3640"/>
          <a:stretch/>
        </p:blipFill>
        <p:spPr>
          <a:xfrm>
            <a:off x="971550" y="1771650"/>
            <a:ext cx="2801147" cy="2143125"/>
          </a:xfrm>
        </p:spPr>
      </p:pic>
      <p:pic>
        <p:nvPicPr>
          <p:cNvPr id="4" name="Picture 3">
            <a:extLst>
              <a:ext uri="{FF2B5EF4-FFF2-40B4-BE49-F238E27FC236}">
                <a16:creationId xmlns:a16="http://schemas.microsoft.com/office/drawing/2014/main" id="{9424B5CB-55CC-779F-2B1C-DA9B67CD0B9C}"/>
              </a:ext>
            </a:extLst>
          </p:cNvPr>
          <p:cNvPicPr>
            <a:picLocks noChangeAspect="1"/>
          </p:cNvPicPr>
          <p:nvPr/>
        </p:nvPicPr>
        <p:blipFill>
          <a:blip r:embed="rId3"/>
          <a:stretch>
            <a:fillRect/>
          </a:stretch>
        </p:blipFill>
        <p:spPr>
          <a:xfrm>
            <a:off x="4310062" y="1689609"/>
            <a:ext cx="2557463" cy="2225166"/>
          </a:xfrm>
          <a:prstGeom prst="rect">
            <a:avLst/>
          </a:prstGeom>
        </p:spPr>
      </p:pic>
      <p:pic>
        <p:nvPicPr>
          <p:cNvPr id="5" name="Picture 4">
            <a:extLst>
              <a:ext uri="{FF2B5EF4-FFF2-40B4-BE49-F238E27FC236}">
                <a16:creationId xmlns:a16="http://schemas.microsoft.com/office/drawing/2014/main" id="{2CF4024A-3A63-54A3-321F-0E6949207CBA}"/>
              </a:ext>
            </a:extLst>
          </p:cNvPr>
          <p:cNvPicPr>
            <a:picLocks noChangeAspect="1"/>
          </p:cNvPicPr>
          <p:nvPr/>
        </p:nvPicPr>
        <p:blipFill>
          <a:blip r:embed="rId4"/>
          <a:stretch>
            <a:fillRect/>
          </a:stretch>
        </p:blipFill>
        <p:spPr>
          <a:xfrm>
            <a:off x="7419974" y="1689609"/>
            <a:ext cx="2714625" cy="2226246"/>
          </a:xfrm>
          <a:prstGeom prst="rect">
            <a:avLst/>
          </a:prstGeom>
        </p:spPr>
      </p:pic>
      <p:sp>
        <p:nvSpPr>
          <p:cNvPr id="6" name="TextBox 5">
            <a:extLst>
              <a:ext uri="{FF2B5EF4-FFF2-40B4-BE49-F238E27FC236}">
                <a16:creationId xmlns:a16="http://schemas.microsoft.com/office/drawing/2014/main" id="{CD6C2A16-0E5D-4308-EC6F-552211B296CA}"/>
              </a:ext>
            </a:extLst>
          </p:cNvPr>
          <p:cNvSpPr txBox="1"/>
          <p:nvPr/>
        </p:nvSpPr>
        <p:spPr>
          <a:xfrm>
            <a:off x="971550" y="4025152"/>
            <a:ext cx="2801147"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26.43%(250) </a:t>
            </a:r>
            <a:r>
              <a:rPr lang="en-US" dirty="0"/>
              <a:t>Employees has high HDL, LDL, Cholesterol and Triglycerides </a:t>
            </a:r>
          </a:p>
          <a:p>
            <a:pPr marL="285750" indent="-285750">
              <a:buFont typeface="Arial" panose="020B0604020202020204" pitchFamily="34" charset="0"/>
              <a:buChar char="•"/>
            </a:pPr>
            <a:r>
              <a:rPr lang="en-US" b="1" dirty="0"/>
              <a:t>33.62%(318) </a:t>
            </a:r>
            <a:r>
              <a:rPr lang="en-US" dirty="0"/>
              <a:t>Employees has elevated level of HDL ,LDL, Cholesterol and Triglycerides </a:t>
            </a:r>
          </a:p>
        </p:txBody>
      </p:sp>
      <p:sp>
        <p:nvSpPr>
          <p:cNvPr id="7" name="TextBox 6">
            <a:extLst>
              <a:ext uri="{FF2B5EF4-FFF2-40B4-BE49-F238E27FC236}">
                <a16:creationId xmlns:a16="http://schemas.microsoft.com/office/drawing/2014/main" id="{454CF58C-8AAA-5637-CCC6-2007BC1E92AF}"/>
              </a:ext>
            </a:extLst>
          </p:cNvPr>
          <p:cNvSpPr txBox="1"/>
          <p:nvPr/>
        </p:nvSpPr>
        <p:spPr>
          <a:xfrm>
            <a:off x="4188219" y="4038930"/>
            <a:ext cx="2801147"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a:t>30.79%(214) </a:t>
            </a:r>
            <a:r>
              <a:rPr lang="en-US" dirty="0"/>
              <a:t>male &amp; </a:t>
            </a:r>
            <a:r>
              <a:rPr lang="en-US" b="1" dirty="0"/>
              <a:t>14.34(35) </a:t>
            </a:r>
            <a:r>
              <a:rPr lang="en-US" dirty="0"/>
              <a:t>% of female out of total 946 populations have Heart related problem.</a:t>
            </a:r>
            <a:endParaRPr lang="en-IN" dirty="0"/>
          </a:p>
        </p:txBody>
      </p:sp>
      <p:sp>
        <p:nvSpPr>
          <p:cNvPr id="8" name="TextBox 7">
            <a:extLst>
              <a:ext uri="{FF2B5EF4-FFF2-40B4-BE49-F238E27FC236}">
                <a16:creationId xmlns:a16="http://schemas.microsoft.com/office/drawing/2014/main" id="{BD2F4FD9-419A-A190-6B75-ECD91ACA6B18}"/>
              </a:ext>
            </a:extLst>
          </p:cNvPr>
          <p:cNvSpPr txBox="1"/>
          <p:nvPr/>
        </p:nvSpPr>
        <p:spPr>
          <a:xfrm>
            <a:off x="7261006" y="4038930"/>
            <a:ext cx="280114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Total 130 employees under 30 </a:t>
            </a:r>
          </a:p>
          <a:p>
            <a:pPr marL="285750" indent="-285750">
              <a:buFont typeface="Arial" panose="020B0604020202020204" pitchFamily="34" charset="0"/>
              <a:buChar char="•"/>
            </a:pPr>
            <a:r>
              <a:rPr lang="en-US" dirty="0"/>
              <a:t> 91 between 30-40  </a:t>
            </a:r>
          </a:p>
          <a:p>
            <a:pPr marL="285750" indent="-285750">
              <a:buFont typeface="Arial" panose="020B0604020202020204" pitchFamily="34" charset="0"/>
              <a:buChar char="•"/>
            </a:pPr>
            <a:r>
              <a:rPr lang="en-US" dirty="0"/>
              <a:t>28 above 40 have these heart related problems </a:t>
            </a:r>
          </a:p>
        </p:txBody>
      </p:sp>
    </p:spTree>
    <p:extLst>
      <p:ext uri="{BB962C8B-B14F-4D97-AF65-F5344CB8AC3E}">
        <p14:creationId xmlns:p14="http://schemas.microsoft.com/office/powerpoint/2010/main" val="1078265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US" b="1" dirty="0">
                <a:solidFill>
                  <a:srgbClr val="37807F"/>
                </a:solidFill>
              </a:rPr>
              <a:t>H</a:t>
            </a:r>
            <a:r>
              <a:rPr lang="en-IN" b="1" dirty="0" err="1">
                <a:solidFill>
                  <a:srgbClr val="37807F"/>
                </a:solidFill>
              </a:rPr>
              <a:t>ypertension</a:t>
            </a:r>
            <a:endParaRPr lang="en-IN" b="1" dirty="0">
              <a:solidFill>
                <a:srgbClr val="37807F"/>
              </a:solidFill>
            </a:endParaRPr>
          </a:p>
        </p:txBody>
      </p:sp>
      <p:pic>
        <p:nvPicPr>
          <p:cNvPr id="11" name="Picture 10">
            <a:extLst>
              <a:ext uri="{FF2B5EF4-FFF2-40B4-BE49-F238E27FC236}">
                <a16:creationId xmlns:a16="http://schemas.microsoft.com/office/drawing/2014/main" id="{6E72BA26-11C9-C019-4517-FBC04CE7962E}"/>
              </a:ext>
            </a:extLst>
          </p:cNvPr>
          <p:cNvPicPr>
            <a:picLocks noChangeAspect="1"/>
          </p:cNvPicPr>
          <p:nvPr/>
        </p:nvPicPr>
        <p:blipFill>
          <a:blip r:embed="rId2"/>
          <a:stretch>
            <a:fillRect/>
          </a:stretch>
        </p:blipFill>
        <p:spPr>
          <a:xfrm>
            <a:off x="4114736" y="1690688"/>
            <a:ext cx="2736991" cy="2224087"/>
          </a:xfrm>
          <a:prstGeom prst="rect">
            <a:avLst/>
          </a:prstGeom>
        </p:spPr>
      </p:pic>
      <p:pic>
        <p:nvPicPr>
          <p:cNvPr id="12" name="Picture 11">
            <a:extLst>
              <a:ext uri="{FF2B5EF4-FFF2-40B4-BE49-F238E27FC236}">
                <a16:creationId xmlns:a16="http://schemas.microsoft.com/office/drawing/2014/main" id="{7550332E-0AE7-0CB4-8831-5BC9513EDA11}"/>
              </a:ext>
            </a:extLst>
          </p:cNvPr>
          <p:cNvPicPr>
            <a:picLocks noChangeAspect="1"/>
          </p:cNvPicPr>
          <p:nvPr/>
        </p:nvPicPr>
        <p:blipFill>
          <a:blip r:embed="rId3"/>
          <a:stretch>
            <a:fillRect/>
          </a:stretch>
        </p:blipFill>
        <p:spPr>
          <a:xfrm>
            <a:off x="7099236" y="1690688"/>
            <a:ext cx="2736991" cy="2224087"/>
          </a:xfrm>
          <a:prstGeom prst="rect">
            <a:avLst/>
          </a:prstGeom>
        </p:spPr>
      </p:pic>
      <p:sp>
        <p:nvSpPr>
          <p:cNvPr id="13" name="TextBox 12">
            <a:extLst>
              <a:ext uri="{FF2B5EF4-FFF2-40B4-BE49-F238E27FC236}">
                <a16:creationId xmlns:a16="http://schemas.microsoft.com/office/drawing/2014/main" id="{F5F6E772-5924-F944-121F-5D4DACF6296F}"/>
              </a:ext>
            </a:extLst>
          </p:cNvPr>
          <p:cNvSpPr txBox="1"/>
          <p:nvPr/>
        </p:nvSpPr>
        <p:spPr>
          <a:xfrm>
            <a:off x="838201" y="4153753"/>
            <a:ext cx="3003190" cy="2585323"/>
          </a:xfrm>
          <a:prstGeom prst="rect">
            <a:avLst/>
          </a:prstGeom>
          <a:noFill/>
        </p:spPr>
        <p:txBody>
          <a:bodyPr wrap="square" rtlCol="0">
            <a:spAutoFit/>
          </a:bodyPr>
          <a:lstStyle/>
          <a:p>
            <a:pPr marL="285750" indent="-285750">
              <a:buFont typeface="Arial" panose="020B0604020202020204" pitchFamily="34" charset="0"/>
              <a:buChar char="•"/>
            </a:pPr>
            <a:r>
              <a:rPr lang="en-US" b="1" dirty="0"/>
              <a:t>0.21 %(2) </a:t>
            </a:r>
            <a:r>
              <a:rPr lang="en-US" dirty="0"/>
              <a:t>– Employees come under HT crisis</a:t>
            </a:r>
          </a:p>
          <a:p>
            <a:pPr marL="285750" indent="-285750">
              <a:buFont typeface="Arial" panose="020B0604020202020204" pitchFamily="34" charset="0"/>
              <a:buChar char="•"/>
            </a:pPr>
            <a:r>
              <a:rPr lang="en-IN" b="1" dirty="0"/>
              <a:t>9.73%(92) </a:t>
            </a:r>
            <a:r>
              <a:rPr lang="en-IN" dirty="0"/>
              <a:t>- Employees come under HT STAGE 2</a:t>
            </a:r>
          </a:p>
          <a:p>
            <a:pPr marL="285750" indent="-285750">
              <a:buFont typeface="Arial" panose="020B0604020202020204" pitchFamily="34" charset="0"/>
              <a:buChar char="•"/>
            </a:pPr>
            <a:r>
              <a:rPr lang="en-IN" b="1" dirty="0"/>
              <a:t>13%(124) </a:t>
            </a:r>
            <a:r>
              <a:rPr lang="en-IN" dirty="0"/>
              <a:t>-Employees come under HT STAGE 1</a:t>
            </a:r>
          </a:p>
          <a:p>
            <a:pPr marL="285750" indent="-285750">
              <a:buFont typeface="Arial" panose="020B0604020202020204" pitchFamily="34" charset="0"/>
              <a:buChar char="•"/>
            </a:pPr>
            <a:r>
              <a:rPr lang="en-IN" b="1" dirty="0"/>
              <a:t>18.5%(175)- </a:t>
            </a:r>
            <a:r>
              <a:rPr lang="en-IN" dirty="0"/>
              <a:t>Employees come under elevated</a:t>
            </a:r>
          </a:p>
          <a:p>
            <a:pPr marL="285750" indent="-285750">
              <a:buFont typeface="Arial" panose="020B0604020202020204" pitchFamily="34" charset="0"/>
              <a:buChar char="•"/>
            </a:pPr>
            <a:endParaRPr lang="en-IN" dirty="0"/>
          </a:p>
        </p:txBody>
      </p:sp>
      <p:sp>
        <p:nvSpPr>
          <p:cNvPr id="14" name="TextBox 13">
            <a:extLst>
              <a:ext uri="{FF2B5EF4-FFF2-40B4-BE49-F238E27FC236}">
                <a16:creationId xmlns:a16="http://schemas.microsoft.com/office/drawing/2014/main" id="{A1BA17D5-B850-825A-AFC3-642254ACC9DA}"/>
              </a:ext>
            </a:extLst>
          </p:cNvPr>
          <p:cNvSpPr txBox="1"/>
          <p:nvPr/>
        </p:nvSpPr>
        <p:spPr>
          <a:xfrm>
            <a:off x="3841391" y="4153753"/>
            <a:ext cx="3257845"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49.35%(343) </a:t>
            </a:r>
            <a:r>
              <a:rPr lang="en-US" dirty="0"/>
              <a:t>male of total population have moderate to high Blood Pressure</a:t>
            </a:r>
          </a:p>
          <a:p>
            <a:pPr marL="285750" indent="-285750">
              <a:buFont typeface="Arial" panose="020B0604020202020204" pitchFamily="34" charset="0"/>
              <a:buChar char="•"/>
            </a:pPr>
            <a:r>
              <a:rPr lang="en-US" b="1" dirty="0"/>
              <a:t>20.49% (50)</a:t>
            </a:r>
            <a:r>
              <a:rPr lang="en-US" dirty="0"/>
              <a:t>female of total population have moderate to high Blood Pressure</a:t>
            </a:r>
          </a:p>
          <a:p>
            <a:pPr marL="285750" indent="-285750">
              <a:buFont typeface="Arial" panose="020B0604020202020204" pitchFamily="34" charset="0"/>
              <a:buChar char="•"/>
            </a:pPr>
            <a:endParaRPr lang="en-IN" dirty="0"/>
          </a:p>
        </p:txBody>
      </p:sp>
      <p:sp>
        <p:nvSpPr>
          <p:cNvPr id="15" name="TextBox 14">
            <a:extLst>
              <a:ext uri="{FF2B5EF4-FFF2-40B4-BE49-F238E27FC236}">
                <a16:creationId xmlns:a16="http://schemas.microsoft.com/office/drawing/2014/main" id="{B5D16B62-374A-892D-6A13-BE329B716C8C}"/>
              </a:ext>
            </a:extLst>
          </p:cNvPr>
          <p:cNvSpPr txBox="1"/>
          <p:nvPr/>
        </p:nvSpPr>
        <p:spPr>
          <a:xfrm>
            <a:off x="7035080" y="4153753"/>
            <a:ext cx="358518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262 Employees have moderate to high Blood Pressure under 30 </a:t>
            </a:r>
          </a:p>
          <a:p>
            <a:pPr marL="285750" indent="-285750">
              <a:buFont typeface="Arial" panose="020B0604020202020204" pitchFamily="34" charset="0"/>
              <a:buChar char="•"/>
            </a:pPr>
            <a:r>
              <a:rPr lang="en-US" dirty="0"/>
              <a:t>96  Employees have moderate to high Blood Pressure between 30-40</a:t>
            </a:r>
          </a:p>
          <a:p>
            <a:pPr marL="285750" indent="-285750">
              <a:buFont typeface="Arial" panose="020B0604020202020204" pitchFamily="34" charset="0"/>
              <a:buChar char="•"/>
            </a:pPr>
            <a:r>
              <a:rPr lang="en-US" dirty="0"/>
              <a:t>35 Employees have moderate to high Blood Pressure above 40</a:t>
            </a:r>
          </a:p>
          <a:p>
            <a:pPr marL="285750" indent="-285750">
              <a:buFont typeface="Arial" panose="020B0604020202020204" pitchFamily="34" charset="0"/>
              <a:buChar char="•"/>
            </a:pPr>
            <a:endParaRPr lang="en-IN" dirty="0"/>
          </a:p>
        </p:txBody>
      </p:sp>
      <p:pic>
        <p:nvPicPr>
          <p:cNvPr id="18" name="Picture 17">
            <a:extLst>
              <a:ext uri="{FF2B5EF4-FFF2-40B4-BE49-F238E27FC236}">
                <a16:creationId xmlns:a16="http://schemas.microsoft.com/office/drawing/2014/main" id="{52BBFBD5-688D-1D41-FB78-1D21F6E796FC}"/>
              </a:ext>
            </a:extLst>
          </p:cNvPr>
          <p:cNvPicPr>
            <a:picLocks noChangeAspect="1"/>
          </p:cNvPicPr>
          <p:nvPr/>
        </p:nvPicPr>
        <p:blipFill>
          <a:blip r:embed="rId4"/>
          <a:stretch>
            <a:fillRect/>
          </a:stretch>
        </p:blipFill>
        <p:spPr>
          <a:xfrm>
            <a:off x="1040243" y="1690688"/>
            <a:ext cx="2692546" cy="2224087"/>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US" b="1" dirty="0">
                <a:solidFill>
                  <a:srgbClr val="37807F"/>
                </a:solidFill>
              </a:rPr>
              <a:t>Obesity</a:t>
            </a:r>
            <a:endParaRPr lang="en-IN" b="1" dirty="0">
              <a:solidFill>
                <a:srgbClr val="37807F"/>
              </a:solidFill>
            </a:endParaRPr>
          </a:p>
        </p:txBody>
      </p:sp>
      <p:pic>
        <p:nvPicPr>
          <p:cNvPr id="3" name="Content Placeholder 4">
            <a:extLst>
              <a:ext uri="{FF2B5EF4-FFF2-40B4-BE49-F238E27FC236}">
                <a16:creationId xmlns:a16="http://schemas.microsoft.com/office/drawing/2014/main" id="{CD603A2A-62DB-6C59-E9D4-9AC4AB4AF731}"/>
              </a:ext>
            </a:extLst>
          </p:cNvPr>
          <p:cNvPicPr>
            <a:picLocks noChangeAspect="1"/>
          </p:cNvPicPr>
          <p:nvPr/>
        </p:nvPicPr>
        <p:blipFill>
          <a:blip r:embed="rId2"/>
          <a:stretch>
            <a:fillRect/>
          </a:stretch>
        </p:blipFill>
        <p:spPr>
          <a:xfrm>
            <a:off x="925417" y="1690689"/>
            <a:ext cx="3056024" cy="2405062"/>
          </a:xfrm>
          <a:prstGeom prst="rect">
            <a:avLst/>
          </a:prstGeom>
        </p:spPr>
      </p:pic>
      <p:pic>
        <p:nvPicPr>
          <p:cNvPr id="4" name="Picture 3">
            <a:extLst>
              <a:ext uri="{FF2B5EF4-FFF2-40B4-BE49-F238E27FC236}">
                <a16:creationId xmlns:a16="http://schemas.microsoft.com/office/drawing/2014/main" id="{CF52D0C7-DE6C-D4AC-F427-904BA2A476A2}"/>
              </a:ext>
            </a:extLst>
          </p:cNvPr>
          <p:cNvPicPr>
            <a:picLocks noChangeAspect="1"/>
          </p:cNvPicPr>
          <p:nvPr/>
        </p:nvPicPr>
        <p:blipFill>
          <a:blip r:embed="rId3"/>
          <a:stretch>
            <a:fillRect/>
          </a:stretch>
        </p:blipFill>
        <p:spPr>
          <a:xfrm>
            <a:off x="4220396" y="1690689"/>
            <a:ext cx="2801147" cy="2405062"/>
          </a:xfrm>
          <a:prstGeom prst="rect">
            <a:avLst/>
          </a:prstGeom>
        </p:spPr>
      </p:pic>
      <p:pic>
        <p:nvPicPr>
          <p:cNvPr id="5" name="Picture 4">
            <a:extLst>
              <a:ext uri="{FF2B5EF4-FFF2-40B4-BE49-F238E27FC236}">
                <a16:creationId xmlns:a16="http://schemas.microsoft.com/office/drawing/2014/main" id="{7C839ED9-E249-28C1-4CE6-1735716B38EB}"/>
              </a:ext>
            </a:extLst>
          </p:cNvPr>
          <p:cNvPicPr>
            <a:picLocks noChangeAspect="1"/>
          </p:cNvPicPr>
          <p:nvPr/>
        </p:nvPicPr>
        <p:blipFill>
          <a:blip r:embed="rId4"/>
          <a:stretch>
            <a:fillRect/>
          </a:stretch>
        </p:blipFill>
        <p:spPr>
          <a:xfrm>
            <a:off x="7331005" y="1690688"/>
            <a:ext cx="2730640" cy="2374183"/>
          </a:xfrm>
          <a:prstGeom prst="rect">
            <a:avLst/>
          </a:prstGeom>
        </p:spPr>
      </p:pic>
      <p:sp>
        <p:nvSpPr>
          <p:cNvPr id="7" name="TextBox 6">
            <a:extLst>
              <a:ext uri="{FF2B5EF4-FFF2-40B4-BE49-F238E27FC236}">
                <a16:creationId xmlns:a16="http://schemas.microsoft.com/office/drawing/2014/main" id="{282AF8E6-D215-8702-C91C-A7F265F05FBD}"/>
              </a:ext>
            </a:extLst>
          </p:cNvPr>
          <p:cNvSpPr txBox="1"/>
          <p:nvPr/>
        </p:nvSpPr>
        <p:spPr>
          <a:xfrm>
            <a:off x="1040243" y="4153753"/>
            <a:ext cx="2801147"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27.1% (257)</a:t>
            </a:r>
            <a:r>
              <a:rPr lang="en-US" dirty="0"/>
              <a:t>come under overweight</a:t>
            </a:r>
          </a:p>
          <a:p>
            <a:pPr marL="285750" indent="-285750">
              <a:buFont typeface="Arial" panose="020B0604020202020204" pitchFamily="34" charset="0"/>
              <a:buChar char="•"/>
            </a:pPr>
            <a:r>
              <a:rPr lang="en-US" b="1" dirty="0"/>
              <a:t>9.5%(90) </a:t>
            </a:r>
            <a:r>
              <a:rPr lang="en-US" dirty="0"/>
              <a:t>come under obesity</a:t>
            </a:r>
          </a:p>
          <a:p>
            <a:pPr marL="285750" indent="-285750">
              <a:buFont typeface="Arial" panose="020B0604020202020204" pitchFamily="34" charset="0"/>
              <a:buChar char="•"/>
            </a:pPr>
            <a:r>
              <a:rPr lang="en-US" b="1" dirty="0"/>
              <a:t>4.12%(37) </a:t>
            </a:r>
            <a:r>
              <a:rPr lang="en-US" dirty="0"/>
              <a:t>come under underweight</a:t>
            </a:r>
            <a:endParaRPr lang="en-IN" dirty="0"/>
          </a:p>
        </p:txBody>
      </p:sp>
      <p:sp>
        <p:nvSpPr>
          <p:cNvPr id="8" name="TextBox 7">
            <a:extLst>
              <a:ext uri="{FF2B5EF4-FFF2-40B4-BE49-F238E27FC236}">
                <a16:creationId xmlns:a16="http://schemas.microsoft.com/office/drawing/2014/main" id="{299B3C38-FF39-F515-0C88-E7BE723ECFB0}"/>
              </a:ext>
            </a:extLst>
          </p:cNvPr>
          <p:cNvSpPr txBox="1"/>
          <p:nvPr/>
        </p:nvSpPr>
        <p:spPr>
          <a:xfrm>
            <a:off x="4302923" y="4240968"/>
            <a:ext cx="2801147"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39.28%(273) </a:t>
            </a:r>
            <a:r>
              <a:rPr lang="en-US" dirty="0"/>
              <a:t>are total male who come under obesity</a:t>
            </a:r>
          </a:p>
          <a:p>
            <a:pPr marL="285750" indent="-285750">
              <a:buFont typeface="Arial" panose="020B0604020202020204" pitchFamily="34" charset="0"/>
              <a:buChar char="•"/>
            </a:pPr>
            <a:r>
              <a:rPr lang="en-US" b="1" dirty="0"/>
              <a:t>30.32% (74)</a:t>
            </a:r>
            <a:r>
              <a:rPr lang="en-US" dirty="0"/>
              <a:t>are total female who come under obesity</a:t>
            </a:r>
            <a:endParaRPr lang="en-IN" dirty="0"/>
          </a:p>
        </p:txBody>
      </p:sp>
      <p:sp>
        <p:nvSpPr>
          <p:cNvPr id="9" name="TextBox 8">
            <a:extLst>
              <a:ext uri="{FF2B5EF4-FFF2-40B4-BE49-F238E27FC236}">
                <a16:creationId xmlns:a16="http://schemas.microsoft.com/office/drawing/2014/main" id="{1B6ADC7E-772F-1C78-0128-B56BD77C2A41}"/>
              </a:ext>
            </a:extLst>
          </p:cNvPr>
          <p:cNvSpPr txBox="1"/>
          <p:nvPr/>
        </p:nvSpPr>
        <p:spPr>
          <a:xfrm>
            <a:off x="7260498" y="4228330"/>
            <a:ext cx="2801147" cy="2585323"/>
          </a:xfrm>
          <a:prstGeom prst="rect">
            <a:avLst/>
          </a:prstGeom>
          <a:noFill/>
        </p:spPr>
        <p:txBody>
          <a:bodyPr wrap="square" rtlCol="0">
            <a:spAutoFit/>
          </a:bodyPr>
          <a:lstStyle/>
          <a:p>
            <a:pPr marL="285750" indent="-285750">
              <a:buFont typeface="Arial" panose="020B0604020202020204" pitchFamily="34" charset="0"/>
              <a:buChar char="•"/>
            </a:pPr>
            <a:r>
              <a:rPr lang="en-US" dirty="0"/>
              <a:t>194 of total population under 30 are obese</a:t>
            </a:r>
          </a:p>
          <a:p>
            <a:pPr marL="285750" indent="-285750">
              <a:buFont typeface="Arial" panose="020B0604020202020204" pitchFamily="34" charset="0"/>
              <a:buChar char="•"/>
            </a:pPr>
            <a:r>
              <a:rPr lang="en-US" dirty="0"/>
              <a:t>109 of total population between 30-40 are obese</a:t>
            </a:r>
          </a:p>
          <a:p>
            <a:pPr marL="285750" indent="-285750">
              <a:buFont typeface="Arial" panose="020B0604020202020204" pitchFamily="34" charset="0"/>
              <a:buChar char="•"/>
            </a:pPr>
            <a:r>
              <a:rPr lang="en-US" dirty="0"/>
              <a:t>44 of total population over 40 are obese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351153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US" b="1" dirty="0">
                <a:solidFill>
                  <a:srgbClr val="37807F"/>
                </a:solidFill>
              </a:rPr>
              <a:t>Diabetes</a:t>
            </a:r>
            <a:endParaRPr lang="en-IN" b="1" dirty="0">
              <a:solidFill>
                <a:srgbClr val="37807F"/>
              </a:solidFill>
            </a:endParaRPr>
          </a:p>
        </p:txBody>
      </p:sp>
      <p:pic>
        <p:nvPicPr>
          <p:cNvPr id="3" name="Content Placeholder 4">
            <a:extLst>
              <a:ext uri="{FF2B5EF4-FFF2-40B4-BE49-F238E27FC236}">
                <a16:creationId xmlns:a16="http://schemas.microsoft.com/office/drawing/2014/main" id="{AC89A396-F0E3-0AF7-AD9F-C61D64543F97}"/>
              </a:ext>
            </a:extLst>
          </p:cNvPr>
          <p:cNvPicPr>
            <a:picLocks noChangeAspect="1"/>
          </p:cNvPicPr>
          <p:nvPr/>
        </p:nvPicPr>
        <p:blipFill>
          <a:blip r:embed="rId2"/>
          <a:stretch>
            <a:fillRect/>
          </a:stretch>
        </p:blipFill>
        <p:spPr>
          <a:xfrm>
            <a:off x="794306" y="1759682"/>
            <a:ext cx="3059587" cy="2444875"/>
          </a:xfrm>
          <a:prstGeom prst="rect">
            <a:avLst/>
          </a:prstGeom>
        </p:spPr>
      </p:pic>
      <p:pic>
        <p:nvPicPr>
          <p:cNvPr id="4" name="Picture 3">
            <a:extLst>
              <a:ext uri="{FF2B5EF4-FFF2-40B4-BE49-F238E27FC236}">
                <a16:creationId xmlns:a16="http://schemas.microsoft.com/office/drawing/2014/main" id="{9CED079D-FC0B-F2FF-765D-17F454397127}"/>
              </a:ext>
            </a:extLst>
          </p:cNvPr>
          <p:cNvPicPr>
            <a:picLocks noChangeAspect="1"/>
          </p:cNvPicPr>
          <p:nvPr/>
        </p:nvPicPr>
        <p:blipFill>
          <a:blip r:embed="rId3"/>
          <a:stretch>
            <a:fillRect/>
          </a:stretch>
        </p:blipFill>
        <p:spPr>
          <a:xfrm>
            <a:off x="7662346" y="1773716"/>
            <a:ext cx="3167235" cy="2395201"/>
          </a:xfrm>
          <a:prstGeom prst="rect">
            <a:avLst/>
          </a:prstGeom>
        </p:spPr>
      </p:pic>
      <p:pic>
        <p:nvPicPr>
          <p:cNvPr id="5" name="Picture 4">
            <a:extLst>
              <a:ext uri="{FF2B5EF4-FFF2-40B4-BE49-F238E27FC236}">
                <a16:creationId xmlns:a16="http://schemas.microsoft.com/office/drawing/2014/main" id="{496FC1E1-BB12-E83E-D667-742FA00475D9}"/>
              </a:ext>
            </a:extLst>
          </p:cNvPr>
          <p:cNvPicPr>
            <a:picLocks noChangeAspect="1"/>
          </p:cNvPicPr>
          <p:nvPr/>
        </p:nvPicPr>
        <p:blipFill>
          <a:blip r:embed="rId4"/>
          <a:stretch>
            <a:fillRect/>
          </a:stretch>
        </p:blipFill>
        <p:spPr>
          <a:xfrm>
            <a:off x="4325092" y="1773716"/>
            <a:ext cx="2711588" cy="2430840"/>
          </a:xfrm>
          <a:prstGeom prst="rect">
            <a:avLst/>
          </a:prstGeom>
        </p:spPr>
      </p:pic>
      <p:sp>
        <p:nvSpPr>
          <p:cNvPr id="8" name="TextBox 7">
            <a:extLst>
              <a:ext uri="{FF2B5EF4-FFF2-40B4-BE49-F238E27FC236}">
                <a16:creationId xmlns:a16="http://schemas.microsoft.com/office/drawing/2014/main" id="{01B0A331-1F3C-0281-D19D-F454419819E2}"/>
              </a:ext>
            </a:extLst>
          </p:cNvPr>
          <p:cNvSpPr txBox="1"/>
          <p:nvPr/>
        </p:nvSpPr>
        <p:spPr>
          <a:xfrm>
            <a:off x="1052746" y="4273551"/>
            <a:ext cx="2801147"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9.3%(88) </a:t>
            </a:r>
            <a:r>
              <a:rPr lang="en-US" dirty="0"/>
              <a:t>has pre -diabetic disposition</a:t>
            </a:r>
          </a:p>
          <a:p>
            <a:pPr marL="285750" indent="-285750">
              <a:buFont typeface="Arial" panose="020B0604020202020204" pitchFamily="34" charset="0"/>
              <a:buChar char="•"/>
            </a:pPr>
            <a:r>
              <a:rPr lang="en-US" b="1" dirty="0"/>
              <a:t>1.16%(11) </a:t>
            </a:r>
            <a:r>
              <a:rPr lang="en-US" dirty="0"/>
              <a:t>are diabetic</a:t>
            </a:r>
          </a:p>
        </p:txBody>
      </p:sp>
      <p:sp>
        <p:nvSpPr>
          <p:cNvPr id="9" name="TextBox 8">
            <a:extLst>
              <a:ext uri="{FF2B5EF4-FFF2-40B4-BE49-F238E27FC236}">
                <a16:creationId xmlns:a16="http://schemas.microsoft.com/office/drawing/2014/main" id="{B2D45B14-D9A9-EC44-3F78-029F987C8606}"/>
              </a:ext>
            </a:extLst>
          </p:cNvPr>
          <p:cNvSpPr txBox="1"/>
          <p:nvPr/>
        </p:nvSpPr>
        <p:spPr>
          <a:xfrm>
            <a:off x="4107738" y="4204556"/>
            <a:ext cx="2788822" cy="2308324"/>
          </a:xfrm>
          <a:prstGeom prst="rect">
            <a:avLst/>
          </a:prstGeom>
          <a:noFill/>
        </p:spPr>
        <p:txBody>
          <a:bodyPr wrap="square" rtlCol="0">
            <a:spAutoFit/>
          </a:bodyPr>
          <a:lstStyle/>
          <a:p>
            <a:pPr marL="285750" indent="-285750">
              <a:buFont typeface="Arial" panose="020B0604020202020204" pitchFamily="34" charset="0"/>
              <a:buChar char="•"/>
            </a:pPr>
            <a:r>
              <a:rPr lang="en-US" b="1" dirty="0"/>
              <a:t>9.64% (67</a:t>
            </a:r>
            <a:r>
              <a:rPr lang="en-US" dirty="0"/>
              <a:t>)males are under pre-diabetic</a:t>
            </a:r>
          </a:p>
          <a:p>
            <a:pPr marL="285750" indent="-285750">
              <a:buFont typeface="Arial" panose="020B0604020202020204" pitchFamily="34" charset="0"/>
              <a:buChar char="•"/>
            </a:pPr>
            <a:r>
              <a:rPr lang="en-US" b="1" dirty="0"/>
              <a:t>6.14% (15)</a:t>
            </a:r>
            <a:r>
              <a:rPr lang="en-US" dirty="0"/>
              <a:t>females are under pre-diabetic</a:t>
            </a:r>
          </a:p>
          <a:p>
            <a:pPr marL="285750" indent="-285750">
              <a:buFont typeface="Arial" panose="020B0604020202020204" pitchFamily="34" charset="0"/>
              <a:buChar char="•"/>
            </a:pPr>
            <a:r>
              <a:rPr lang="en-IN" b="1" dirty="0"/>
              <a:t>5.17 %(36) </a:t>
            </a:r>
            <a:r>
              <a:rPr lang="en-IN" dirty="0"/>
              <a:t>male are diabetic</a:t>
            </a:r>
          </a:p>
          <a:p>
            <a:pPr marL="285750" indent="-285750">
              <a:buFont typeface="Arial" panose="020B0604020202020204" pitchFamily="34" charset="0"/>
              <a:buChar char="•"/>
            </a:pPr>
            <a:r>
              <a:rPr lang="en-IN" b="1" dirty="0"/>
              <a:t>2.04% (5) </a:t>
            </a:r>
            <a:r>
              <a:rPr lang="en-IN" dirty="0"/>
              <a:t>female are diabetic</a:t>
            </a:r>
          </a:p>
        </p:txBody>
      </p:sp>
      <p:sp>
        <p:nvSpPr>
          <p:cNvPr id="13" name="TextBox 12">
            <a:extLst>
              <a:ext uri="{FF2B5EF4-FFF2-40B4-BE49-F238E27FC236}">
                <a16:creationId xmlns:a16="http://schemas.microsoft.com/office/drawing/2014/main" id="{34C920C1-BC10-E631-4292-AA8B86F700D5}"/>
              </a:ext>
            </a:extLst>
          </p:cNvPr>
          <p:cNvSpPr txBox="1"/>
          <p:nvPr/>
        </p:nvSpPr>
        <p:spPr>
          <a:xfrm>
            <a:off x="7666185" y="4168917"/>
            <a:ext cx="278882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37 employee under 30 are under diabetic zone</a:t>
            </a:r>
          </a:p>
          <a:p>
            <a:pPr marL="285750" indent="-285750">
              <a:buFont typeface="Arial" panose="020B0604020202020204" pitchFamily="34" charset="0"/>
              <a:buChar char="•"/>
            </a:pPr>
            <a:r>
              <a:rPr lang="en-US" dirty="0"/>
              <a:t>59 employee between 30 -40 are under diabetic zone</a:t>
            </a:r>
          </a:p>
          <a:p>
            <a:pPr marL="285750" indent="-285750">
              <a:buFont typeface="Arial" panose="020B0604020202020204" pitchFamily="34" charset="0"/>
              <a:buChar char="•"/>
            </a:pPr>
            <a:r>
              <a:rPr lang="en-US" dirty="0"/>
              <a:t>33 employee over 40 are under diabetic zone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IN" dirty="0"/>
          </a:p>
        </p:txBody>
      </p:sp>
    </p:spTree>
    <p:extLst>
      <p:ext uri="{BB962C8B-B14F-4D97-AF65-F5344CB8AC3E}">
        <p14:creationId xmlns:p14="http://schemas.microsoft.com/office/powerpoint/2010/main" val="2968874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2F5C52-4AB6-33D1-BF32-72ED1C4D343F}"/>
              </a:ext>
            </a:extLst>
          </p:cNvPr>
          <p:cNvSpPr>
            <a:spLocks noGrp="1"/>
          </p:cNvSpPr>
          <p:nvPr>
            <p:ph type="title"/>
          </p:nvPr>
        </p:nvSpPr>
        <p:spPr>
          <a:xfrm>
            <a:off x="838200" y="365125"/>
            <a:ext cx="10515600" cy="1325563"/>
          </a:xfrm>
        </p:spPr>
        <p:txBody>
          <a:bodyPr/>
          <a:lstStyle/>
          <a:p>
            <a:pPr algn="ctr"/>
            <a:r>
              <a:rPr lang="en-IN" b="1" dirty="0">
                <a:solidFill>
                  <a:srgbClr val="37807F"/>
                </a:solidFill>
              </a:rPr>
              <a:t>Results </a:t>
            </a:r>
          </a:p>
        </p:txBody>
      </p:sp>
      <p:pic>
        <p:nvPicPr>
          <p:cNvPr id="4" name="Picture 3">
            <a:extLst>
              <a:ext uri="{FF2B5EF4-FFF2-40B4-BE49-F238E27FC236}">
                <a16:creationId xmlns:a16="http://schemas.microsoft.com/office/drawing/2014/main" id="{2E2BB8AC-C636-0FA0-11DD-E856B192CC35}"/>
              </a:ext>
            </a:extLst>
          </p:cNvPr>
          <p:cNvPicPr>
            <a:picLocks noChangeAspect="1"/>
          </p:cNvPicPr>
          <p:nvPr/>
        </p:nvPicPr>
        <p:blipFill rotWithShape="1">
          <a:blip r:embed="rId2"/>
          <a:srcRect l="4579" t="3356" r="4311" b="6115"/>
          <a:stretch/>
        </p:blipFill>
        <p:spPr>
          <a:xfrm>
            <a:off x="1212914" y="1663547"/>
            <a:ext cx="3440794" cy="2472500"/>
          </a:xfrm>
          <a:prstGeom prst="rect">
            <a:avLst/>
          </a:prstGeom>
        </p:spPr>
      </p:pic>
      <p:sp>
        <p:nvSpPr>
          <p:cNvPr id="11" name="TextBox 10">
            <a:extLst>
              <a:ext uri="{FF2B5EF4-FFF2-40B4-BE49-F238E27FC236}">
                <a16:creationId xmlns:a16="http://schemas.microsoft.com/office/drawing/2014/main" id="{895AA1FA-7A2B-6043-C13B-05B5047D3E78}"/>
              </a:ext>
            </a:extLst>
          </p:cNvPr>
          <p:cNvSpPr txBox="1"/>
          <p:nvPr/>
        </p:nvSpPr>
        <p:spPr>
          <a:xfrm>
            <a:off x="1518774" y="4058929"/>
            <a:ext cx="2788822" cy="2031325"/>
          </a:xfrm>
          <a:prstGeom prst="rect">
            <a:avLst/>
          </a:prstGeom>
          <a:noFill/>
        </p:spPr>
        <p:txBody>
          <a:bodyPr wrap="square" rtlCol="0">
            <a:spAutoFit/>
          </a:bodyPr>
          <a:lstStyle/>
          <a:p>
            <a:pPr marL="285750" indent="-285750">
              <a:buFont typeface="Arial" panose="020B0604020202020204" pitchFamily="34" charset="0"/>
              <a:buChar char="•"/>
            </a:pPr>
            <a:r>
              <a:rPr lang="en-US" b="1" dirty="0"/>
              <a:t>11.1% (105) </a:t>
            </a:r>
            <a:r>
              <a:rPr lang="en-US" dirty="0"/>
              <a:t>Employees have elevated level creatinine, NA ,K Level </a:t>
            </a:r>
            <a:r>
              <a:rPr lang="en-US" b="1" dirty="0"/>
              <a:t>1.3% (13)  </a:t>
            </a:r>
            <a:r>
              <a:rPr lang="en-US" dirty="0"/>
              <a:t>Employees have very high level creatinine, NA ,K Level</a:t>
            </a:r>
          </a:p>
          <a:p>
            <a:pPr marL="285750" indent="-285750">
              <a:buFont typeface="Arial" panose="020B0604020202020204" pitchFamily="34" charset="0"/>
              <a:buChar char="•"/>
            </a:pPr>
            <a:endParaRPr lang="en-US" dirty="0"/>
          </a:p>
        </p:txBody>
      </p:sp>
      <p:sp>
        <p:nvSpPr>
          <p:cNvPr id="12" name="TextBox 11">
            <a:extLst>
              <a:ext uri="{FF2B5EF4-FFF2-40B4-BE49-F238E27FC236}">
                <a16:creationId xmlns:a16="http://schemas.microsoft.com/office/drawing/2014/main" id="{A9649702-F0E7-D9B1-A1E5-6CF0EDCFE2B2}"/>
              </a:ext>
            </a:extLst>
          </p:cNvPr>
          <p:cNvSpPr txBox="1"/>
          <p:nvPr/>
        </p:nvSpPr>
        <p:spPr>
          <a:xfrm>
            <a:off x="6609343" y="4058929"/>
            <a:ext cx="2788822"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11.21% (106) </a:t>
            </a:r>
            <a:r>
              <a:rPr lang="en-US" dirty="0"/>
              <a:t>Employees have elevated level of SGOT/SGPT.</a:t>
            </a:r>
          </a:p>
          <a:p>
            <a:pPr marL="285750" indent="-285750">
              <a:buFont typeface="Arial" panose="020B0604020202020204" pitchFamily="34" charset="0"/>
              <a:buChar char="•"/>
            </a:pPr>
            <a:r>
              <a:rPr lang="en-US" b="1" dirty="0"/>
              <a:t>4.76% (45) </a:t>
            </a:r>
            <a:r>
              <a:rPr lang="en-US" dirty="0"/>
              <a:t>Employees have very high level of SGOT/SGPT.</a:t>
            </a:r>
          </a:p>
        </p:txBody>
      </p:sp>
      <p:pic>
        <p:nvPicPr>
          <p:cNvPr id="3" name="Picture 2">
            <a:extLst>
              <a:ext uri="{FF2B5EF4-FFF2-40B4-BE49-F238E27FC236}">
                <a16:creationId xmlns:a16="http://schemas.microsoft.com/office/drawing/2014/main" id="{8B129FC2-744E-FB1D-2617-D85EF7B70CAD}"/>
              </a:ext>
            </a:extLst>
          </p:cNvPr>
          <p:cNvPicPr>
            <a:picLocks noChangeAspect="1"/>
          </p:cNvPicPr>
          <p:nvPr/>
        </p:nvPicPr>
        <p:blipFill rotWithShape="1">
          <a:blip r:embed="rId3"/>
          <a:srcRect l="5237"/>
          <a:stretch/>
        </p:blipFill>
        <p:spPr>
          <a:xfrm>
            <a:off x="6389783" y="1598742"/>
            <a:ext cx="3008381" cy="2234966"/>
          </a:xfrm>
          <a:prstGeom prst="rect">
            <a:avLst/>
          </a:prstGeom>
        </p:spPr>
      </p:pic>
    </p:spTree>
    <p:extLst>
      <p:ext uri="{BB962C8B-B14F-4D97-AF65-F5344CB8AC3E}">
        <p14:creationId xmlns:p14="http://schemas.microsoft.com/office/powerpoint/2010/main" val="3137044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A2F5C52-4AB6-33D1-BF32-72ED1C4D343F}"/>
              </a:ext>
            </a:extLst>
          </p:cNvPr>
          <p:cNvSpPr>
            <a:spLocks noGrp="1"/>
          </p:cNvSpPr>
          <p:nvPr>
            <p:ph type="title"/>
          </p:nvPr>
        </p:nvSpPr>
        <p:spPr>
          <a:xfrm>
            <a:off x="838200" y="365125"/>
            <a:ext cx="10515600" cy="1325563"/>
          </a:xfrm>
        </p:spPr>
        <p:txBody>
          <a:bodyPr/>
          <a:lstStyle/>
          <a:p>
            <a:pPr algn="ctr"/>
            <a:r>
              <a:rPr lang="en-IN" b="1" dirty="0">
                <a:solidFill>
                  <a:srgbClr val="37807F"/>
                </a:solidFill>
              </a:rPr>
              <a:t>Co-Morbidity </a:t>
            </a:r>
          </a:p>
        </p:txBody>
      </p:sp>
      <p:sp>
        <p:nvSpPr>
          <p:cNvPr id="24" name="TextBox 23">
            <a:extLst>
              <a:ext uri="{FF2B5EF4-FFF2-40B4-BE49-F238E27FC236}">
                <a16:creationId xmlns:a16="http://schemas.microsoft.com/office/drawing/2014/main" id="{DACA35A3-20D7-7F02-B6E6-D871773C0783}"/>
              </a:ext>
            </a:extLst>
          </p:cNvPr>
          <p:cNvSpPr txBox="1"/>
          <p:nvPr/>
        </p:nvSpPr>
        <p:spPr>
          <a:xfrm>
            <a:off x="3592843" y="4097985"/>
            <a:ext cx="7959052" cy="3077766"/>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When comparing  parameters Heart analysis, Gender, BP ,Age group ,Body type.</a:t>
            </a:r>
          </a:p>
          <a:p>
            <a:pPr marL="285750" indent="-285750" algn="just">
              <a:buFont typeface="Arial" panose="020B0604020202020204" pitchFamily="34" charset="0"/>
              <a:buChar char="•"/>
            </a:pPr>
            <a:r>
              <a:rPr lang="en-US" sz="2000" dirty="0"/>
              <a:t>4.23%(</a:t>
            </a:r>
            <a:r>
              <a:rPr lang="en-US" sz="2000" b="1" dirty="0"/>
              <a:t>40</a:t>
            </a:r>
            <a:r>
              <a:rPr lang="en-US" sz="2000" dirty="0"/>
              <a:t>) Employees have </a:t>
            </a:r>
            <a:r>
              <a:rPr lang="en-US" sz="2000" b="1" dirty="0"/>
              <a:t>heart related</a:t>
            </a:r>
            <a:r>
              <a:rPr lang="en-US" sz="2000" dirty="0"/>
              <a:t> problem &amp; all of them have </a:t>
            </a:r>
            <a:r>
              <a:rPr lang="en-US" sz="2000" b="1" dirty="0"/>
              <a:t>high BMI values.</a:t>
            </a:r>
          </a:p>
          <a:p>
            <a:pPr marL="285750" indent="-285750" algn="just">
              <a:buFont typeface="Arial" panose="020B0604020202020204" pitchFamily="34" charset="0"/>
              <a:buChar char="•"/>
            </a:pPr>
            <a:r>
              <a:rPr lang="en-US" sz="2000" dirty="0"/>
              <a:t>4.23%(</a:t>
            </a:r>
            <a:r>
              <a:rPr lang="en-US" sz="2000" b="1" dirty="0"/>
              <a:t>40</a:t>
            </a:r>
            <a:r>
              <a:rPr lang="en-US" sz="2000" dirty="0"/>
              <a:t>) Employees have </a:t>
            </a:r>
            <a:r>
              <a:rPr lang="en-US" sz="2000" b="1" dirty="0"/>
              <a:t>hypertension</a:t>
            </a:r>
            <a:r>
              <a:rPr lang="en-US" sz="2000" dirty="0"/>
              <a:t> &amp; 50%(</a:t>
            </a:r>
            <a:r>
              <a:rPr lang="en-US" sz="2000" b="1" dirty="0"/>
              <a:t>20</a:t>
            </a:r>
            <a:r>
              <a:rPr lang="en-US" sz="2000" dirty="0"/>
              <a:t>) of them are under 30 years.</a:t>
            </a:r>
          </a:p>
          <a:p>
            <a:pPr marL="285750" indent="-285750" algn="just">
              <a:buFont typeface="Arial" panose="020B0604020202020204" pitchFamily="34" charset="0"/>
              <a:buChar char="•"/>
            </a:pPr>
            <a:r>
              <a:rPr lang="en-US" sz="2000" dirty="0"/>
              <a:t>Out of </a:t>
            </a:r>
            <a:r>
              <a:rPr lang="en-US" sz="2000" b="1" dirty="0"/>
              <a:t>these 40 </a:t>
            </a:r>
            <a:r>
              <a:rPr lang="en-US" sz="2000" dirty="0"/>
              <a:t>Employees </a:t>
            </a:r>
            <a:r>
              <a:rPr lang="en-US" sz="2000" b="1" dirty="0"/>
              <a:t>39</a:t>
            </a:r>
            <a:r>
              <a:rPr lang="en-US" sz="2000" dirty="0"/>
              <a:t>(97.5%) are </a:t>
            </a:r>
            <a:r>
              <a:rPr lang="en-US" sz="2000" b="1" dirty="0"/>
              <a:t>Males.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28" name="Picture 27">
            <a:extLst>
              <a:ext uri="{FF2B5EF4-FFF2-40B4-BE49-F238E27FC236}">
                <a16:creationId xmlns:a16="http://schemas.microsoft.com/office/drawing/2014/main" id="{AA8989F2-505D-83AB-8AFA-279AC02D871C}"/>
              </a:ext>
            </a:extLst>
          </p:cNvPr>
          <p:cNvPicPr>
            <a:picLocks noChangeAspect="1"/>
          </p:cNvPicPr>
          <p:nvPr/>
        </p:nvPicPr>
        <p:blipFill>
          <a:blip r:embed="rId2"/>
          <a:stretch>
            <a:fillRect/>
          </a:stretch>
        </p:blipFill>
        <p:spPr>
          <a:xfrm>
            <a:off x="214660" y="1672049"/>
            <a:ext cx="2904594" cy="2229539"/>
          </a:xfrm>
          <a:prstGeom prst="rect">
            <a:avLst/>
          </a:prstGeom>
        </p:spPr>
      </p:pic>
      <p:pic>
        <p:nvPicPr>
          <p:cNvPr id="30" name="Picture 29">
            <a:extLst>
              <a:ext uri="{FF2B5EF4-FFF2-40B4-BE49-F238E27FC236}">
                <a16:creationId xmlns:a16="http://schemas.microsoft.com/office/drawing/2014/main" id="{EE794454-EE2F-51BF-62BC-76E109E35982}"/>
              </a:ext>
            </a:extLst>
          </p:cNvPr>
          <p:cNvPicPr>
            <a:picLocks noChangeAspect="1"/>
          </p:cNvPicPr>
          <p:nvPr/>
        </p:nvPicPr>
        <p:blipFill>
          <a:blip r:embed="rId3"/>
          <a:stretch>
            <a:fillRect/>
          </a:stretch>
        </p:blipFill>
        <p:spPr>
          <a:xfrm>
            <a:off x="6238783" y="1590068"/>
            <a:ext cx="2667173" cy="2281669"/>
          </a:xfrm>
          <a:prstGeom prst="rect">
            <a:avLst/>
          </a:prstGeom>
        </p:spPr>
      </p:pic>
      <p:pic>
        <p:nvPicPr>
          <p:cNvPr id="36" name="Picture 35">
            <a:extLst>
              <a:ext uri="{FF2B5EF4-FFF2-40B4-BE49-F238E27FC236}">
                <a16:creationId xmlns:a16="http://schemas.microsoft.com/office/drawing/2014/main" id="{86DE40CF-AB82-7FE1-A3A7-C0BC3557C696}"/>
              </a:ext>
            </a:extLst>
          </p:cNvPr>
          <p:cNvPicPr>
            <a:picLocks noChangeAspect="1"/>
          </p:cNvPicPr>
          <p:nvPr/>
        </p:nvPicPr>
        <p:blipFill>
          <a:blip r:embed="rId4"/>
          <a:stretch>
            <a:fillRect/>
          </a:stretch>
        </p:blipFill>
        <p:spPr>
          <a:xfrm>
            <a:off x="3301114" y="1638337"/>
            <a:ext cx="2755809" cy="2270632"/>
          </a:xfrm>
          <a:prstGeom prst="rect">
            <a:avLst/>
          </a:prstGeom>
        </p:spPr>
      </p:pic>
      <p:pic>
        <p:nvPicPr>
          <p:cNvPr id="38" name="Picture 37">
            <a:extLst>
              <a:ext uri="{FF2B5EF4-FFF2-40B4-BE49-F238E27FC236}">
                <a16:creationId xmlns:a16="http://schemas.microsoft.com/office/drawing/2014/main" id="{9356E027-0516-F0DD-A45A-9FBD82B080B6}"/>
              </a:ext>
            </a:extLst>
          </p:cNvPr>
          <p:cNvPicPr>
            <a:picLocks noChangeAspect="1"/>
          </p:cNvPicPr>
          <p:nvPr/>
        </p:nvPicPr>
        <p:blipFill>
          <a:blip r:embed="rId5"/>
          <a:stretch>
            <a:fillRect/>
          </a:stretch>
        </p:blipFill>
        <p:spPr>
          <a:xfrm>
            <a:off x="214660" y="3985280"/>
            <a:ext cx="2904594" cy="2270633"/>
          </a:xfrm>
          <a:prstGeom prst="rect">
            <a:avLst/>
          </a:prstGeom>
        </p:spPr>
      </p:pic>
      <p:pic>
        <p:nvPicPr>
          <p:cNvPr id="40" name="Picture 39">
            <a:extLst>
              <a:ext uri="{FF2B5EF4-FFF2-40B4-BE49-F238E27FC236}">
                <a16:creationId xmlns:a16="http://schemas.microsoft.com/office/drawing/2014/main" id="{8B017B65-7B6F-95B1-4134-6C5B544E19CF}"/>
              </a:ext>
            </a:extLst>
          </p:cNvPr>
          <p:cNvPicPr>
            <a:picLocks noChangeAspect="1"/>
          </p:cNvPicPr>
          <p:nvPr/>
        </p:nvPicPr>
        <p:blipFill>
          <a:blip r:embed="rId6"/>
          <a:stretch>
            <a:fillRect/>
          </a:stretch>
        </p:blipFill>
        <p:spPr>
          <a:xfrm>
            <a:off x="9196327" y="1590068"/>
            <a:ext cx="2781013" cy="2282720"/>
          </a:xfrm>
          <a:prstGeom prst="rect">
            <a:avLst/>
          </a:prstGeom>
        </p:spPr>
      </p:pic>
    </p:spTree>
    <p:extLst>
      <p:ext uri="{BB962C8B-B14F-4D97-AF65-F5344CB8AC3E}">
        <p14:creationId xmlns:p14="http://schemas.microsoft.com/office/powerpoint/2010/main" val="2695035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US" b="1" dirty="0">
                <a:solidFill>
                  <a:srgbClr val="37807F"/>
                </a:solidFill>
              </a:rPr>
              <a:t>Programs </a:t>
            </a:r>
            <a:endParaRPr lang="en-IN" b="1" dirty="0">
              <a:solidFill>
                <a:srgbClr val="37807F"/>
              </a:solidFill>
            </a:endParaRPr>
          </a:p>
        </p:txBody>
      </p:sp>
      <p:sp>
        <p:nvSpPr>
          <p:cNvPr id="12" name="Content Placeholder 2">
            <a:extLst>
              <a:ext uri="{FF2B5EF4-FFF2-40B4-BE49-F238E27FC236}">
                <a16:creationId xmlns:a16="http://schemas.microsoft.com/office/drawing/2014/main" id="{CC65A4E0-E390-3DAD-52CF-1A0C8E548D3F}"/>
              </a:ext>
            </a:extLst>
          </p:cNvPr>
          <p:cNvSpPr>
            <a:spLocks noGrp="1"/>
          </p:cNvSpPr>
          <p:nvPr>
            <p:ph idx="1"/>
          </p:nvPr>
        </p:nvSpPr>
        <p:spPr>
          <a:xfrm>
            <a:off x="676894" y="2187864"/>
            <a:ext cx="7647709" cy="3416300"/>
          </a:xfrm>
        </p:spPr>
        <p:txBody>
          <a:bodyPr>
            <a:normAutofit/>
          </a:bodyPr>
          <a:lstStyle/>
          <a:p>
            <a:pPr lvl="1">
              <a:buClr>
                <a:srgbClr val="33638E"/>
              </a:buClr>
              <a:buFont typeface="Wingdings" panose="05000000000000000000" pitchFamily="2" charset="2"/>
              <a:buChar char="q"/>
            </a:pPr>
            <a:endParaRPr lang="en-IN" sz="2000" dirty="0"/>
          </a:p>
          <a:p>
            <a:endParaRPr lang="en-IN" sz="2000" dirty="0"/>
          </a:p>
        </p:txBody>
      </p:sp>
      <p:sp>
        <p:nvSpPr>
          <p:cNvPr id="8" name="Rectangle 7">
            <a:extLst>
              <a:ext uri="{FF2B5EF4-FFF2-40B4-BE49-F238E27FC236}">
                <a16:creationId xmlns:a16="http://schemas.microsoft.com/office/drawing/2014/main" id="{476A1F1B-B9D7-D937-3713-87D32CEE9DF7}"/>
              </a:ext>
            </a:extLst>
          </p:cNvPr>
          <p:cNvSpPr/>
          <p:nvPr/>
        </p:nvSpPr>
        <p:spPr>
          <a:xfrm>
            <a:off x="8146473" y="2187864"/>
            <a:ext cx="1021278" cy="176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2050" name="Picture 2" descr="444 Coping Skills Illustrations &amp; Clip Art - iStock">
            <a:extLst>
              <a:ext uri="{FF2B5EF4-FFF2-40B4-BE49-F238E27FC236}">
                <a16:creationId xmlns:a16="http://schemas.microsoft.com/office/drawing/2014/main" id="{570FAB9A-172B-54A8-FFCD-E59462424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4647" y="1730582"/>
            <a:ext cx="3873582" cy="38735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69B3223-496E-58FC-1ACC-4453C6C39BC9}"/>
              </a:ext>
            </a:extLst>
          </p:cNvPr>
          <p:cNvPicPr>
            <a:picLocks noChangeAspect="1"/>
          </p:cNvPicPr>
          <p:nvPr/>
        </p:nvPicPr>
        <p:blipFill>
          <a:blip r:embed="rId3"/>
          <a:stretch>
            <a:fillRect/>
          </a:stretch>
        </p:blipFill>
        <p:spPr>
          <a:xfrm>
            <a:off x="1145755" y="1446124"/>
            <a:ext cx="6157570" cy="5323742"/>
          </a:xfrm>
          <a:prstGeom prst="rect">
            <a:avLst/>
          </a:prstGeom>
        </p:spPr>
      </p:pic>
    </p:spTree>
    <p:extLst>
      <p:ext uri="{BB962C8B-B14F-4D97-AF65-F5344CB8AC3E}">
        <p14:creationId xmlns:p14="http://schemas.microsoft.com/office/powerpoint/2010/main" val="3685641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US" b="1" dirty="0">
                <a:solidFill>
                  <a:srgbClr val="37807F"/>
                </a:solidFill>
              </a:rPr>
              <a:t>P</a:t>
            </a:r>
            <a:r>
              <a:rPr lang="en-IN" b="1" dirty="0" err="1">
                <a:solidFill>
                  <a:srgbClr val="37807F"/>
                </a:solidFill>
              </a:rPr>
              <a:t>rograms</a:t>
            </a:r>
            <a:endParaRPr lang="en-IN" b="1" dirty="0">
              <a:solidFill>
                <a:srgbClr val="37807F"/>
              </a:solidFill>
            </a:endParaRPr>
          </a:p>
        </p:txBody>
      </p:sp>
      <p:pic>
        <p:nvPicPr>
          <p:cNvPr id="7" name="Content Placeholder 6">
            <a:extLst>
              <a:ext uri="{FF2B5EF4-FFF2-40B4-BE49-F238E27FC236}">
                <a16:creationId xmlns:a16="http://schemas.microsoft.com/office/drawing/2014/main" id="{EBA468D6-9C6F-9710-E92C-2D8187E309DC}"/>
              </a:ext>
            </a:extLst>
          </p:cNvPr>
          <p:cNvPicPr>
            <a:picLocks noGrp="1" noChangeAspect="1"/>
          </p:cNvPicPr>
          <p:nvPr>
            <p:ph idx="1"/>
          </p:nvPr>
        </p:nvPicPr>
        <p:blipFill>
          <a:blip r:embed="rId2"/>
          <a:stretch>
            <a:fillRect/>
          </a:stretch>
        </p:blipFill>
        <p:spPr>
          <a:xfrm>
            <a:off x="5221995" y="1690689"/>
            <a:ext cx="6378766" cy="4961860"/>
          </a:xfrm>
        </p:spPr>
      </p:pic>
      <p:pic>
        <p:nvPicPr>
          <p:cNvPr id="5" name="Picture 4">
            <a:extLst>
              <a:ext uri="{FF2B5EF4-FFF2-40B4-BE49-F238E27FC236}">
                <a16:creationId xmlns:a16="http://schemas.microsoft.com/office/drawing/2014/main" id="{70FF134D-D3E8-CEE8-7AFF-5203F44085D6}"/>
              </a:ext>
            </a:extLst>
          </p:cNvPr>
          <p:cNvPicPr>
            <a:picLocks noChangeAspect="1"/>
          </p:cNvPicPr>
          <p:nvPr/>
        </p:nvPicPr>
        <p:blipFill>
          <a:blip r:embed="rId3"/>
          <a:stretch>
            <a:fillRect/>
          </a:stretch>
        </p:blipFill>
        <p:spPr>
          <a:xfrm>
            <a:off x="838200" y="1575412"/>
            <a:ext cx="4284643" cy="4689686"/>
          </a:xfrm>
          <a:prstGeom prst="rect">
            <a:avLst/>
          </a:prstGeom>
        </p:spPr>
      </p:pic>
    </p:spTree>
    <p:extLst>
      <p:ext uri="{BB962C8B-B14F-4D97-AF65-F5344CB8AC3E}">
        <p14:creationId xmlns:p14="http://schemas.microsoft.com/office/powerpoint/2010/main" val="9987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p:txBody>
          <a:bodyPr/>
          <a:lstStyle/>
          <a:p>
            <a:pPr algn="ctr"/>
            <a:r>
              <a:rPr lang="en-US" b="1" dirty="0">
                <a:solidFill>
                  <a:srgbClr val="37807F"/>
                </a:solidFill>
              </a:rPr>
              <a:t>Contents</a:t>
            </a:r>
            <a:endParaRPr lang="en-IN" b="1" dirty="0">
              <a:solidFill>
                <a:srgbClr val="37807F"/>
              </a:solidFill>
            </a:endParaRP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p:txBody>
          <a:bodyPr>
            <a:normAutofit/>
          </a:bodyPr>
          <a:lstStyle/>
          <a:p>
            <a:endParaRPr lang="en-US" dirty="0"/>
          </a:p>
          <a:p>
            <a:pPr marL="0" indent="0">
              <a:buNone/>
            </a:pPr>
            <a:endParaRPr lang="en-US" dirty="0"/>
          </a:p>
          <a:p>
            <a:endParaRPr lang="en-IN" dirty="0"/>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dirty="0"/>
          </a:p>
        </p:txBody>
      </p:sp>
      <p:sp>
        <p:nvSpPr>
          <p:cNvPr id="9" name="TextBox 8">
            <a:extLst>
              <a:ext uri="{FF2B5EF4-FFF2-40B4-BE49-F238E27FC236}">
                <a16:creationId xmlns:a16="http://schemas.microsoft.com/office/drawing/2014/main" id="{8A4FA3B7-669D-361F-B914-7BE2DA6D6A6E}"/>
              </a:ext>
            </a:extLst>
          </p:cNvPr>
          <p:cNvSpPr txBox="1"/>
          <p:nvPr/>
        </p:nvSpPr>
        <p:spPr>
          <a:xfrm>
            <a:off x="1458077" y="2241531"/>
            <a:ext cx="4836227" cy="3724096"/>
          </a:xfrm>
          <a:prstGeom prst="rect">
            <a:avLst/>
          </a:prstGeom>
          <a:noFill/>
        </p:spPr>
        <p:txBody>
          <a:bodyPr wrap="square">
            <a:spAutoFit/>
          </a:bodyPr>
          <a:lstStyle/>
          <a:p>
            <a:pPr algn="just">
              <a:buClr>
                <a:srgbClr val="37807F"/>
              </a:buClr>
              <a:buFont typeface="Wingdings" panose="05000000000000000000" pitchFamily="2" charset="2"/>
              <a:buChar char="§"/>
            </a:pPr>
            <a:r>
              <a:rPr lang="en-US" sz="2800" dirty="0">
                <a:latin typeface="+mj-lt"/>
                <a:cs typeface="Segoe UI Semibold" panose="020B0702040204020203" pitchFamily="34" charset="0"/>
              </a:rPr>
              <a:t>Dissertation Timeline</a:t>
            </a:r>
          </a:p>
          <a:p>
            <a:pPr algn="just">
              <a:buClr>
                <a:srgbClr val="37807F"/>
              </a:buClr>
              <a:buFont typeface="Wingdings" panose="05000000000000000000" pitchFamily="2" charset="2"/>
              <a:buChar char="§"/>
            </a:pPr>
            <a:r>
              <a:rPr lang="en-US" sz="2800" dirty="0">
                <a:latin typeface="+mj-lt"/>
                <a:cs typeface="Segoe UI Semibold" panose="020B0702040204020203" pitchFamily="34" charset="0"/>
              </a:rPr>
              <a:t>Research Question</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Project- Introduction</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Aims &amp; Objectives</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Methodology</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Ethical considerations</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Process Flows</a:t>
            </a:r>
          </a:p>
          <a:p>
            <a:pPr algn="just">
              <a:buClr>
                <a:srgbClr val="37807F"/>
              </a:buClr>
              <a:buFont typeface="Wingdings" panose="05000000000000000000" pitchFamily="2" charset="2"/>
              <a:buChar char="§"/>
            </a:pPr>
            <a:endParaRPr lang="en-IN" sz="2000" dirty="0">
              <a:latin typeface="+mj-lt"/>
              <a:cs typeface="Segoe UI Semibold" panose="020B0702040204020203" pitchFamily="34" charset="0"/>
            </a:endParaRPr>
          </a:p>
          <a:p>
            <a:pPr>
              <a:buClr>
                <a:schemeClr val="accent5">
                  <a:lumMod val="40000"/>
                  <a:lumOff val="60000"/>
                </a:schemeClr>
              </a:buClr>
              <a:buFont typeface="Wingdings" panose="05000000000000000000" pitchFamily="2" charset="2"/>
              <a:buChar char="§"/>
            </a:pPr>
            <a:endParaRPr lang="en-IN" sz="2000" dirty="0">
              <a:latin typeface="+mj-lt"/>
              <a:cs typeface="Segoe UI Semibold" panose="020B0702040204020203" pitchFamily="34" charset="0"/>
            </a:endParaRPr>
          </a:p>
        </p:txBody>
      </p:sp>
      <p:sp>
        <p:nvSpPr>
          <p:cNvPr id="5" name="TextBox 4">
            <a:extLst>
              <a:ext uri="{FF2B5EF4-FFF2-40B4-BE49-F238E27FC236}">
                <a16:creationId xmlns:a16="http://schemas.microsoft.com/office/drawing/2014/main" id="{77F44425-A329-E2D9-E2AB-848EFC023727}"/>
              </a:ext>
            </a:extLst>
          </p:cNvPr>
          <p:cNvSpPr txBox="1"/>
          <p:nvPr/>
        </p:nvSpPr>
        <p:spPr>
          <a:xfrm>
            <a:off x="6728359" y="2241531"/>
            <a:ext cx="4836227" cy="3724096"/>
          </a:xfrm>
          <a:prstGeom prst="rect">
            <a:avLst/>
          </a:prstGeom>
          <a:noFill/>
        </p:spPr>
        <p:txBody>
          <a:bodyPr wrap="square">
            <a:spAutoFit/>
          </a:bodyPr>
          <a:lstStyle/>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Results</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Programs</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My learnings</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Discussion</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Conclusion </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References</a:t>
            </a:r>
          </a:p>
          <a:p>
            <a:pPr algn="just">
              <a:buClr>
                <a:srgbClr val="37807F"/>
              </a:buClr>
              <a:buFont typeface="Wingdings" panose="05000000000000000000" pitchFamily="2" charset="2"/>
              <a:buChar char="§"/>
            </a:pPr>
            <a:r>
              <a:rPr lang="en-IN" sz="2800" dirty="0">
                <a:latin typeface="+mj-lt"/>
                <a:cs typeface="Segoe UI Semibold" panose="020B0702040204020203" pitchFamily="34" charset="0"/>
              </a:rPr>
              <a:t>Acknowledgements</a:t>
            </a:r>
          </a:p>
          <a:p>
            <a:pPr>
              <a:buClr>
                <a:srgbClr val="37807F"/>
              </a:buClr>
              <a:buFont typeface="Wingdings" panose="05000000000000000000" pitchFamily="2" charset="2"/>
              <a:buChar char="§"/>
            </a:pPr>
            <a:endParaRPr lang="en-IN" sz="2000" dirty="0">
              <a:latin typeface="+mj-lt"/>
              <a:cs typeface="Segoe UI Semibold" panose="020B0702040204020203" pitchFamily="34" charset="0"/>
            </a:endParaRPr>
          </a:p>
          <a:p>
            <a:pPr>
              <a:buClr>
                <a:schemeClr val="accent5">
                  <a:lumMod val="40000"/>
                  <a:lumOff val="60000"/>
                </a:schemeClr>
              </a:buClr>
              <a:buFont typeface="Wingdings" panose="05000000000000000000" pitchFamily="2" charset="2"/>
              <a:buChar char="§"/>
            </a:pPr>
            <a:endParaRPr lang="en-IN" sz="2000" dirty="0">
              <a:latin typeface="+mj-lt"/>
              <a:cs typeface="Segoe UI Semibold" panose="020B0702040204020203" pitchFamily="34" charset="0"/>
            </a:endParaRPr>
          </a:p>
        </p:txBody>
      </p:sp>
    </p:spTree>
    <p:extLst>
      <p:ext uri="{BB962C8B-B14F-4D97-AF65-F5344CB8AC3E}">
        <p14:creationId xmlns:p14="http://schemas.microsoft.com/office/powerpoint/2010/main" val="233906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US" b="1" dirty="0">
                <a:solidFill>
                  <a:srgbClr val="37807F"/>
                </a:solidFill>
              </a:rPr>
              <a:t>P</a:t>
            </a:r>
            <a:r>
              <a:rPr lang="en-IN" b="1" dirty="0" err="1">
                <a:solidFill>
                  <a:srgbClr val="37807F"/>
                </a:solidFill>
              </a:rPr>
              <a:t>rograms</a:t>
            </a:r>
            <a:endParaRPr lang="en-IN" b="1" dirty="0"/>
          </a:p>
        </p:txBody>
      </p:sp>
      <p:sp>
        <p:nvSpPr>
          <p:cNvPr id="11" name="Content Placeholder 2">
            <a:extLst>
              <a:ext uri="{FF2B5EF4-FFF2-40B4-BE49-F238E27FC236}">
                <a16:creationId xmlns:a16="http://schemas.microsoft.com/office/drawing/2014/main" id="{60FE76C2-2EC9-3D51-2C42-1F21014EC125}"/>
              </a:ext>
            </a:extLst>
          </p:cNvPr>
          <p:cNvSpPr txBox="1">
            <a:spLocks/>
          </p:cNvSpPr>
          <p:nvPr/>
        </p:nvSpPr>
        <p:spPr>
          <a:xfrm>
            <a:off x="1166830" y="1690689"/>
            <a:ext cx="10328484" cy="48021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2E608B"/>
              </a:buClr>
              <a:buSzPct val="80000"/>
              <a:buFont typeface="Wingdings 3" charset="2"/>
              <a:buChar char=""/>
              <a:tabLst/>
              <a:defRPr/>
            </a:pPr>
            <a:endParaRPr kumimoji="0" lang="en-US" sz="16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pic>
        <p:nvPicPr>
          <p:cNvPr id="7" name="Content Placeholder 6">
            <a:extLst>
              <a:ext uri="{FF2B5EF4-FFF2-40B4-BE49-F238E27FC236}">
                <a16:creationId xmlns:a16="http://schemas.microsoft.com/office/drawing/2014/main" id="{590B467F-285B-76F4-65CD-04DC51DFD67E}"/>
              </a:ext>
            </a:extLst>
          </p:cNvPr>
          <p:cNvPicPr>
            <a:picLocks noGrp="1" noChangeAspect="1"/>
          </p:cNvPicPr>
          <p:nvPr>
            <p:ph idx="1"/>
          </p:nvPr>
        </p:nvPicPr>
        <p:blipFill rotWithShape="1">
          <a:blip r:embed="rId2"/>
          <a:srcRect l="1741" t="2182" r="2628" b="2369"/>
          <a:stretch/>
        </p:blipFill>
        <p:spPr>
          <a:xfrm>
            <a:off x="152788" y="1542361"/>
            <a:ext cx="5641563" cy="5044583"/>
          </a:xfrm>
        </p:spPr>
      </p:pic>
      <p:pic>
        <p:nvPicPr>
          <p:cNvPr id="9" name="Picture 8">
            <a:extLst>
              <a:ext uri="{FF2B5EF4-FFF2-40B4-BE49-F238E27FC236}">
                <a16:creationId xmlns:a16="http://schemas.microsoft.com/office/drawing/2014/main" id="{2205AF5C-1DD8-CBFE-AC45-7948A0018824}"/>
              </a:ext>
            </a:extLst>
          </p:cNvPr>
          <p:cNvPicPr>
            <a:picLocks noChangeAspect="1"/>
          </p:cNvPicPr>
          <p:nvPr/>
        </p:nvPicPr>
        <p:blipFill rotWithShape="1">
          <a:blip r:embed="rId3"/>
          <a:srcRect l="4306" t="3316" r="1003"/>
          <a:stretch/>
        </p:blipFill>
        <p:spPr>
          <a:xfrm>
            <a:off x="5935866" y="1542362"/>
            <a:ext cx="6103345" cy="4802186"/>
          </a:xfrm>
          <a:prstGeom prst="rect">
            <a:avLst/>
          </a:prstGeom>
        </p:spPr>
      </p:pic>
    </p:spTree>
    <p:extLst>
      <p:ext uri="{BB962C8B-B14F-4D97-AF65-F5344CB8AC3E}">
        <p14:creationId xmlns:p14="http://schemas.microsoft.com/office/powerpoint/2010/main" val="2842447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884A-51AF-F8C5-02FA-09AE2ED06C20}"/>
              </a:ext>
            </a:extLst>
          </p:cNvPr>
          <p:cNvSpPr>
            <a:spLocks noGrp="1"/>
          </p:cNvSpPr>
          <p:nvPr>
            <p:ph type="title"/>
          </p:nvPr>
        </p:nvSpPr>
        <p:spPr>
          <a:xfrm>
            <a:off x="2014835" y="271515"/>
            <a:ext cx="10515600" cy="1325563"/>
          </a:xfrm>
        </p:spPr>
        <p:txBody>
          <a:bodyPr/>
          <a:lstStyle/>
          <a:p>
            <a:r>
              <a:rPr lang="en-US" dirty="0">
                <a:solidFill>
                  <a:srgbClr val="37807F"/>
                </a:solidFill>
              </a:rPr>
              <a:t>My learnings from this study</a:t>
            </a:r>
            <a:endParaRPr lang="en-IN" dirty="0">
              <a:solidFill>
                <a:srgbClr val="37807F"/>
              </a:solidFill>
            </a:endParaRPr>
          </a:p>
        </p:txBody>
      </p:sp>
      <p:grpSp>
        <p:nvGrpSpPr>
          <p:cNvPr id="27" name="Group 26">
            <a:extLst>
              <a:ext uri="{FF2B5EF4-FFF2-40B4-BE49-F238E27FC236}">
                <a16:creationId xmlns:a16="http://schemas.microsoft.com/office/drawing/2014/main" id="{9CA4CE74-7154-328E-4F97-8252A40AB8DC}"/>
              </a:ext>
            </a:extLst>
          </p:cNvPr>
          <p:cNvGrpSpPr/>
          <p:nvPr/>
        </p:nvGrpSpPr>
        <p:grpSpPr>
          <a:xfrm>
            <a:off x="809116" y="1900052"/>
            <a:ext cx="10531819" cy="4718802"/>
            <a:chOff x="809116" y="1962132"/>
            <a:chExt cx="10447107" cy="4656722"/>
          </a:xfrm>
        </p:grpSpPr>
        <p:grpSp>
          <p:nvGrpSpPr>
            <p:cNvPr id="28" name="Group 27">
              <a:extLst>
                <a:ext uri="{FF2B5EF4-FFF2-40B4-BE49-F238E27FC236}">
                  <a16:creationId xmlns:a16="http://schemas.microsoft.com/office/drawing/2014/main" id="{99C8DB5C-F782-B456-977A-681CF46A79A8}"/>
                </a:ext>
              </a:extLst>
            </p:cNvPr>
            <p:cNvGrpSpPr/>
            <p:nvPr/>
          </p:nvGrpSpPr>
          <p:grpSpPr>
            <a:xfrm>
              <a:off x="809116" y="3021570"/>
              <a:ext cx="4648199" cy="2323713"/>
              <a:chOff x="4876801" y="1621578"/>
              <a:chExt cx="4648199" cy="2323713"/>
            </a:xfrm>
            <a:scene3d>
              <a:camera prst="orthographicFront">
                <a:rot lat="0" lon="0" rev="0"/>
              </a:camera>
              <a:lightRig rig="contrasting" dir="t">
                <a:rot lat="0" lon="0" rev="7800000"/>
              </a:lightRig>
            </a:scene3d>
          </p:grpSpPr>
          <p:sp>
            <p:nvSpPr>
              <p:cNvPr id="47" name="Arrow: Pentagon 46">
                <a:extLst>
                  <a:ext uri="{FF2B5EF4-FFF2-40B4-BE49-F238E27FC236}">
                    <a16:creationId xmlns:a16="http://schemas.microsoft.com/office/drawing/2014/main" id="{7679229B-40F3-19A2-27B0-8127822C3E2C}"/>
                  </a:ext>
                </a:extLst>
              </p:cNvPr>
              <p:cNvSpPr/>
              <p:nvPr/>
            </p:nvSpPr>
            <p:spPr>
              <a:xfrm>
                <a:off x="5323114" y="2460171"/>
                <a:ext cx="4201886" cy="968829"/>
              </a:xfrm>
              <a:prstGeom prst="homePlate">
                <a:avLst/>
              </a:prstGeom>
              <a:solidFill>
                <a:srgbClr val="FFC000">
                  <a:lumMod val="75000"/>
                </a:srgbClr>
              </a:solidFill>
              <a:ln w="12700" cap="flat" cmpd="sng" algn="ctr">
                <a:noFill/>
                <a:prstDash val="solid"/>
                <a:miter lim="800000"/>
              </a:ln>
              <a:effectLst/>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49E09CA6-F19D-C3F3-6CF3-585452850DF5}"/>
                  </a:ext>
                </a:extLst>
              </p:cNvPr>
              <p:cNvSpPr txBox="1"/>
              <p:nvPr/>
            </p:nvSpPr>
            <p:spPr>
              <a:xfrm>
                <a:off x="4876801" y="1621578"/>
                <a:ext cx="1110342" cy="2323713"/>
              </a:xfrm>
              <a:prstGeom prst="rect">
                <a:avLst/>
              </a:prstGeom>
              <a:noFill/>
              <a:ln>
                <a:noFill/>
              </a:ln>
              <a:effectLst/>
              <a:sp3d>
                <a:bevelT w="139700" h="1397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300" b="0" i="0" u="none" strike="noStrike" kern="0" cap="none" spc="0" normalizeH="0" baseline="0" noProof="0" dirty="0">
                    <a:ln>
                      <a:noFill/>
                    </a:ln>
                    <a:solidFill>
                      <a:srgbClr val="FFC000">
                        <a:lumMod val="75000"/>
                      </a:srgbClr>
                    </a:solidFill>
                    <a:effectLst/>
                    <a:uLnTx/>
                    <a:uFillTx/>
                    <a:latin typeface="Georgia" panose="02040502050405020303" pitchFamily="18" charset="0"/>
                    <a:cs typeface="Segoe UI" panose="020B0502040204020203" pitchFamily="34" charset="0"/>
                  </a:rPr>
                  <a:t>2</a:t>
                </a:r>
                <a:endParaRPr kumimoji="0" lang="en-IN" sz="14300" b="0" i="0" u="none" strike="noStrike" kern="0" cap="none" spc="0" normalizeH="0" baseline="0" noProof="0" dirty="0">
                  <a:ln>
                    <a:noFill/>
                  </a:ln>
                  <a:solidFill>
                    <a:srgbClr val="FFC000">
                      <a:lumMod val="75000"/>
                    </a:srgbClr>
                  </a:solidFill>
                  <a:effectLst/>
                  <a:uLnTx/>
                  <a:uFillTx/>
                  <a:latin typeface="Georgia" panose="02040502050405020303" pitchFamily="18" charset="0"/>
                  <a:cs typeface="Segoe UI" panose="020B0502040204020203" pitchFamily="34" charset="0"/>
                </a:endParaRPr>
              </a:p>
            </p:txBody>
          </p:sp>
        </p:grpSp>
        <p:grpSp>
          <p:nvGrpSpPr>
            <p:cNvPr id="29" name="Group 28">
              <a:extLst>
                <a:ext uri="{FF2B5EF4-FFF2-40B4-BE49-F238E27FC236}">
                  <a16:creationId xmlns:a16="http://schemas.microsoft.com/office/drawing/2014/main" id="{312CAB48-B5FE-6928-7CF0-FA59FD9D4F8D}"/>
                </a:ext>
              </a:extLst>
            </p:cNvPr>
            <p:cNvGrpSpPr/>
            <p:nvPr/>
          </p:nvGrpSpPr>
          <p:grpSpPr>
            <a:xfrm>
              <a:off x="809116" y="4496198"/>
              <a:ext cx="4648199" cy="1862048"/>
              <a:chOff x="4876801" y="1762701"/>
              <a:chExt cx="4648199" cy="1862048"/>
            </a:xfrm>
            <a:scene3d>
              <a:camera prst="orthographicFront">
                <a:rot lat="0" lon="0" rev="0"/>
              </a:camera>
              <a:lightRig rig="contrasting" dir="t">
                <a:rot lat="0" lon="0" rev="7800000"/>
              </a:lightRig>
            </a:scene3d>
          </p:grpSpPr>
          <p:sp>
            <p:nvSpPr>
              <p:cNvPr id="45" name="Arrow: Pentagon 44">
                <a:extLst>
                  <a:ext uri="{FF2B5EF4-FFF2-40B4-BE49-F238E27FC236}">
                    <a16:creationId xmlns:a16="http://schemas.microsoft.com/office/drawing/2014/main" id="{694169F9-D965-193F-63A4-C5F51BE72F9B}"/>
                  </a:ext>
                </a:extLst>
              </p:cNvPr>
              <p:cNvSpPr/>
              <p:nvPr/>
            </p:nvSpPr>
            <p:spPr>
              <a:xfrm>
                <a:off x="5323114" y="2460171"/>
                <a:ext cx="4201886" cy="968829"/>
              </a:xfrm>
              <a:prstGeom prst="homePlate">
                <a:avLst/>
              </a:prstGeom>
              <a:solidFill>
                <a:srgbClr val="A5A5A5">
                  <a:lumMod val="75000"/>
                </a:srgbClr>
              </a:solidFill>
              <a:ln w="12700" cap="flat" cmpd="sng" algn="ctr">
                <a:noFill/>
                <a:prstDash val="solid"/>
                <a:miter lim="800000"/>
              </a:ln>
              <a:effectLst/>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73047FC7-633D-99EA-D966-BC6A2E1822DC}"/>
                  </a:ext>
                </a:extLst>
              </p:cNvPr>
              <p:cNvSpPr txBox="1"/>
              <p:nvPr/>
            </p:nvSpPr>
            <p:spPr>
              <a:xfrm>
                <a:off x="4876801" y="1762701"/>
                <a:ext cx="1110342" cy="1862048"/>
              </a:xfrm>
              <a:prstGeom prst="rect">
                <a:avLst/>
              </a:prstGeom>
              <a:noFill/>
              <a:ln>
                <a:noFill/>
              </a:ln>
              <a:effectLst/>
              <a:sp3d>
                <a:bevelT w="139700" h="1397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500" b="0" i="0" u="none" strike="noStrike" kern="0" cap="none" spc="0" normalizeH="0" baseline="0" noProof="0" dirty="0">
                    <a:ln>
                      <a:noFill/>
                    </a:ln>
                    <a:solidFill>
                      <a:srgbClr val="A5A5A5">
                        <a:lumMod val="75000"/>
                      </a:srgbClr>
                    </a:solidFill>
                    <a:effectLst/>
                    <a:uLnTx/>
                    <a:uFillTx/>
                    <a:latin typeface="Georgia" panose="02040502050405020303" pitchFamily="18" charset="0"/>
                    <a:cs typeface="Segoe UI" panose="020B0502040204020203" pitchFamily="34" charset="0"/>
                  </a:rPr>
                  <a:t>3</a:t>
                </a:r>
                <a:endParaRPr kumimoji="0" lang="en-IN" sz="11500" b="0" i="0" u="none" strike="noStrike" kern="0" cap="none" spc="0" normalizeH="0" baseline="0" noProof="0" dirty="0">
                  <a:ln>
                    <a:noFill/>
                  </a:ln>
                  <a:solidFill>
                    <a:srgbClr val="A5A5A5">
                      <a:lumMod val="75000"/>
                    </a:srgbClr>
                  </a:solidFill>
                  <a:effectLst/>
                  <a:uLnTx/>
                  <a:uFillTx/>
                  <a:latin typeface="Georgia" panose="02040502050405020303" pitchFamily="18" charset="0"/>
                  <a:cs typeface="Segoe UI" panose="020B0502040204020203" pitchFamily="34" charset="0"/>
                </a:endParaRPr>
              </a:p>
            </p:txBody>
          </p:sp>
        </p:grpSp>
        <p:grpSp>
          <p:nvGrpSpPr>
            <p:cNvPr id="30" name="Group 29">
              <a:extLst>
                <a:ext uri="{FF2B5EF4-FFF2-40B4-BE49-F238E27FC236}">
                  <a16:creationId xmlns:a16="http://schemas.microsoft.com/office/drawing/2014/main" id="{63B473FE-DE31-A460-609D-DC9A902839F1}"/>
                </a:ext>
              </a:extLst>
            </p:cNvPr>
            <p:cNvGrpSpPr/>
            <p:nvPr/>
          </p:nvGrpSpPr>
          <p:grpSpPr>
            <a:xfrm>
              <a:off x="6444734" y="1962132"/>
              <a:ext cx="4811489" cy="1785104"/>
              <a:chOff x="4713511" y="1817131"/>
              <a:chExt cx="4811489" cy="1785104"/>
            </a:xfrm>
            <a:scene3d>
              <a:camera prst="orthographicFront">
                <a:rot lat="0" lon="0" rev="0"/>
              </a:camera>
              <a:lightRig rig="contrasting" dir="t">
                <a:rot lat="0" lon="0" rev="7800000"/>
              </a:lightRig>
            </a:scene3d>
          </p:grpSpPr>
          <p:sp>
            <p:nvSpPr>
              <p:cNvPr id="43" name="Arrow: Pentagon 42">
                <a:extLst>
                  <a:ext uri="{FF2B5EF4-FFF2-40B4-BE49-F238E27FC236}">
                    <a16:creationId xmlns:a16="http://schemas.microsoft.com/office/drawing/2014/main" id="{DCDCD441-DE39-5532-722F-4F1C899CD15A}"/>
                  </a:ext>
                </a:extLst>
              </p:cNvPr>
              <p:cNvSpPr/>
              <p:nvPr/>
            </p:nvSpPr>
            <p:spPr>
              <a:xfrm>
                <a:off x="5323114" y="2460171"/>
                <a:ext cx="4201886" cy="968829"/>
              </a:xfrm>
              <a:prstGeom prst="homePlate">
                <a:avLst/>
              </a:prstGeom>
              <a:solidFill>
                <a:srgbClr val="70AD47">
                  <a:lumMod val="75000"/>
                </a:srgbClr>
              </a:solidFill>
              <a:ln w="12700" cap="flat" cmpd="sng" algn="ctr">
                <a:noFill/>
                <a:prstDash val="solid"/>
                <a:miter lim="800000"/>
              </a:ln>
              <a:effectLst/>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F0B8E502-87A0-9CE9-B9B7-B577ED1AE94A}"/>
                  </a:ext>
                </a:extLst>
              </p:cNvPr>
              <p:cNvSpPr txBox="1"/>
              <p:nvPr/>
            </p:nvSpPr>
            <p:spPr>
              <a:xfrm>
                <a:off x="4713511" y="1817131"/>
                <a:ext cx="1110342" cy="1785104"/>
              </a:xfrm>
              <a:prstGeom prst="rect">
                <a:avLst/>
              </a:prstGeom>
              <a:noFill/>
              <a:ln>
                <a:noFill/>
              </a:ln>
              <a:effectLst/>
              <a:sp3d>
                <a:bevelT w="139700" h="1397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0" b="0" i="0" u="none" strike="noStrike" kern="0" cap="none" spc="0" normalizeH="0" baseline="0" noProof="0" dirty="0">
                    <a:ln>
                      <a:noFill/>
                    </a:ln>
                    <a:solidFill>
                      <a:srgbClr val="70AD47">
                        <a:lumMod val="75000"/>
                      </a:srgbClr>
                    </a:solidFill>
                    <a:effectLst/>
                    <a:uLnTx/>
                    <a:uFillTx/>
                    <a:latin typeface="Georgia" panose="02040502050405020303" pitchFamily="18" charset="0"/>
                    <a:cs typeface="Segoe UI" panose="020B0502040204020203" pitchFamily="34" charset="0"/>
                  </a:rPr>
                  <a:t>4</a:t>
                </a:r>
                <a:endParaRPr kumimoji="0" lang="en-IN" sz="11000" b="0" i="0" u="none" strike="noStrike" kern="0" cap="none" spc="0" normalizeH="0" baseline="0" noProof="0" dirty="0">
                  <a:ln>
                    <a:noFill/>
                  </a:ln>
                  <a:solidFill>
                    <a:srgbClr val="70AD47">
                      <a:lumMod val="75000"/>
                    </a:srgbClr>
                  </a:solidFill>
                  <a:effectLst/>
                  <a:uLnTx/>
                  <a:uFillTx/>
                  <a:latin typeface="Georgia" panose="02040502050405020303" pitchFamily="18" charset="0"/>
                  <a:cs typeface="Segoe UI" panose="020B0502040204020203" pitchFamily="34" charset="0"/>
                </a:endParaRPr>
              </a:p>
            </p:txBody>
          </p:sp>
        </p:grpSp>
        <p:grpSp>
          <p:nvGrpSpPr>
            <p:cNvPr id="31" name="Group 30">
              <a:extLst>
                <a:ext uri="{FF2B5EF4-FFF2-40B4-BE49-F238E27FC236}">
                  <a16:creationId xmlns:a16="http://schemas.microsoft.com/office/drawing/2014/main" id="{9B6DFBFD-75E5-F33E-9D9D-1F6DBF781524}"/>
                </a:ext>
              </a:extLst>
            </p:cNvPr>
            <p:cNvGrpSpPr/>
            <p:nvPr/>
          </p:nvGrpSpPr>
          <p:grpSpPr>
            <a:xfrm>
              <a:off x="6618906" y="3187478"/>
              <a:ext cx="4637317" cy="1785104"/>
              <a:chOff x="4887683" y="1795359"/>
              <a:chExt cx="4637317" cy="1785104"/>
            </a:xfrm>
            <a:scene3d>
              <a:camera prst="orthographicFront">
                <a:rot lat="0" lon="0" rev="0"/>
              </a:camera>
              <a:lightRig rig="contrasting" dir="t">
                <a:rot lat="0" lon="0" rev="7800000"/>
              </a:lightRig>
            </a:scene3d>
          </p:grpSpPr>
          <p:sp>
            <p:nvSpPr>
              <p:cNvPr id="41" name="Arrow: Pentagon 40">
                <a:extLst>
                  <a:ext uri="{FF2B5EF4-FFF2-40B4-BE49-F238E27FC236}">
                    <a16:creationId xmlns:a16="http://schemas.microsoft.com/office/drawing/2014/main" id="{FEAD7B29-57D5-7099-9338-55334ACFE966}"/>
                  </a:ext>
                </a:extLst>
              </p:cNvPr>
              <p:cNvSpPr/>
              <p:nvPr/>
            </p:nvSpPr>
            <p:spPr>
              <a:xfrm>
                <a:off x="5323114" y="2460171"/>
                <a:ext cx="4201886" cy="968829"/>
              </a:xfrm>
              <a:prstGeom prst="homePlate">
                <a:avLst/>
              </a:prstGeom>
              <a:solidFill>
                <a:srgbClr val="7030A0"/>
              </a:solidFill>
              <a:ln w="12700" cap="flat" cmpd="sng" algn="ctr">
                <a:noFill/>
                <a:prstDash val="solid"/>
                <a:miter lim="800000"/>
              </a:ln>
              <a:effectLst/>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2" name="TextBox 41">
                <a:extLst>
                  <a:ext uri="{FF2B5EF4-FFF2-40B4-BE49-F238E27FC236}">
                    <a16:creationId xmlns:a16="http://schemas.microsoft.com/office/drawing/2014/main" id="{7A777C8C-28AF-C448-DEE5-1CF09409B912}"/>
                  </a:ext>
                </a:extLst>
              </p:cNvPr>
              <p:cNvSpPr txBox="1"/>
              <p:nvPr/>
            </p:nvSpPr>
            <p:spPr>
              <a:xfrm>
                <a:off x="4887683" y="1795359"/>
                <a:ext cx="1110342" cy="1785104"/>
              </a:xfrm>
              <a:prstGeom prst="rect">
                <a:avLst/>
              </a:prstGeom>
              <a:noFill/>
              <a:ln>
                <a:noFill/>
              </a:ln>
              <a:effectLst/>
              <a:sp3d>
                <a:bevelT w="139700" h="1397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0" b="0" i="0" u="none" strike="noStrike" kern="0" cap="none" spc="0" normalizeH="0" baseline="0" noProof="0" dirty="0">
                    <a:ln>
                      <a:noFill/>
                    </a:ln>
                    <a:solidFill>
                      <a:srgbClr val="7030A0"/>
                    </a:solidFill>
                    <a:effectLst/>
                    <a:uLnTx/>
                    <a:uFillTx/>
                    <a:latin typeface="Georgia" panose="02040502050405020303" pitchFamily="18" charset="0"/>
                    <a:cs typeface="Segoe UI" panose="020B0502040204020203" pitchFamily="34" charset="0"/>
                  </a:rPr>
                  <a:t>5</a:t>
                </a:r>
                <a:endParaRPr kumimoji="0" lang="en-IN" sz="11000" b="0" i="0" u="none" strike="noStrike" kern="0" cap="none" spc="0" normalizeH="0" baseline="0" noProof="0" dirty="0">
                  <a:ln>
                    <a:noFill/>
                  </a:ln>
                  <a:solidFill>
                    <a:srgbClr val="7030A0"/>
                  </a:solidFill>
                  <a:effectLst/>
                  <a:uLnTx/>
                  <a:uFillTx/>
                  <a:latin typeface="Georgia" panose="02040502050405020303" pitchFamily="18" charset="0"/>
                  <a:cs typeface="Segoe UI" panose="020B0502040204020203" pitchFamily="34" charset="0"/>
                </a:endParaRPr>
              </a:p>
            </p:txBody>
          </p:sp>
        </p:grpSp>
        <p:grpSp>
          <p:nvGrpSpPr>
            <p:cNvPr id="32" name="Group 31">
              <a:extLst>
                <a:ext uri="{FF2B5EF4-FFF2-40B4-BE49-F238E27FC236}">
                  <a16:creationId xmlns:a16="http://schemas.microsoft.com/office/drawing/2014/main" id="{B1B09CE9-9955-8104-052B-AFD5EFC42616}"/>
                </a:ext>
              </a:extLst>
            </p:cNvPr>
            <p:cNvGrpSpPr/>
            <p:nvPr/>
          </p:nvGrpSpPr>
          <p:grpSpPr>
            <a:xfrm>
              <a:off x="6586248" y="4833750"/>
              <a:ext cx="4669975" cy="1785104"/>
              <a:chOff x="4855025" y="2057502"/>
              <a:chExt cx="4669975" cy="1785104"/>
            </a:xfrm>
            <a:scene3d>
              <a:camera prst="orthographicFront">
                <a:rot lat="0" lon="0" rev="0"/>
              </a:camera>
              <a:lightRig rig="contrasting" dir="t">
                <a:rot lat="0" lon="0" rev="7800000"/>
              </a:lightRig>
            </a:scene3d>
          </p:grpSpPr>
          <p:sp>
            <p:nvSpPr>
              <p:cNvPr id="39" name="Arrow: Pentagon 38">
                <a:extLst>
                  <a:ext uri="{FF2B5EF4-FFF2-40B4-BE49-F238E27FC236}">
                    <a16:creationId xmlns:a16="http://schemas.microsoft.com/office/drawing/2014/main" id="{C1943C70-5D10-031D-F03C-DB82B5C643E7}"/>
                  </a:ext>
                </a:extLst>
              </p:cNvPr>
              <p:cNvSpPr/>
              <p:nvPr/>
            </p:nvSpPr>
            <p:spPr>
              <a:xfrm>
                <a:off x="5323114" y="2460171"/>
                <a:ext cx="4201886" cy="968829"/>
              </a:xfrm>
              <a:prstGeom prst="homePlate">
                <a:avLst/>
              </a:prstGeom>
              <a:solidFill>
                <a:srgbClr val="008080"/>
              </a:solidFill>
              <a:ln w="12700" cap="flat" cmpd="sng" algn="ctr">
                <a:noFill/>
                <a:prstDash val="solid"/>
                <a:miter lim="800000"/>
              </a:ln>
              <a:effectLst/>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1B24B8AF-30EE-E59F-9F58-C5E91CEAC815}"/>
                  </a:ext>
                </a:extLst>
              </p:cNvPr>
              <p:cNvSpPr txBox="1"/>
              <p:nvPr/>
            </p:nvSpPr>
            <p:spPr>
              <a:xfrm>
                <a:off x="4855025" y="2057502"/>
                <a:ext cx="1110342" cy="1785104"/>
              </a:xfrm>
              <a:prstGeom prst="rect">
                <a:avLst/>
              </a:prstGeom>
              <a:noFill/>
              <a:ln>
                <a:noFill/>
              </a:ln>
              <a:effectLst/>
              <a:sp3d>
                <a:bevelT w="139700" h="1397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700" b="0" i="0" u="none" strike="noStrike" kern="0" cap="none" spc="0" normalizeH="0" baseline="0" noProof="0" dirty="0">
                    <a:ln>
                      <a:noFill/>
                    </a:ln>
                    <a:solidFill>
                      <a:srgbClr val="008080"/>
                    </a:solidFill>
                    <a:effectLst/>
                    <a:uLnTx/>
                    <a:uFillTx/>
                    <a:latin typeface="Georgia" panose="02040502050405020303" pitchFamily="18" charset="0"/>
                    <a:cs typeface="Segoe UI" panose="020B0502040204020203" pitchFamily="34" charset="0"/>
                  </a:rPr>
                  <a:t>6</a:t>
                </a:r>
                <a:endParaRPr kumimoji="0" lang="en-IN" sz="10700" b="0" i="0" u="none" strike="noStrike" kern="0" cap="none" spc="0" normalizeH="0" baseline="0" noProof="0" dirty="0">
                  <a:ln>
                    <a:noFill/>
                  </a:ln>
                  <a:solidFill>
                    <a:srgbClr val="008080"/>
                  </a:solidFill>
                  <a:effectLst/>
                  <a:uLnTx/>
                  <a:uFillTx/>
                  <a:latin typeface="Georgia" panose="02040502050405020303" pitchFamily="18" charset="0"/>
                  <a:cs typeface="Segoe UI" panose="020B0502040204020203" pitchFamily="34" charset="0"/>
                </a:endParaRPr>
              </a:p>
            </p:txBody>
          </p:sp>
        </p:grpSp>
        <p:sp>
          <p:nvSpPr>
            <p:cNvPr id="33" name="TextBox 32">
              <a:extLst>
                <a:ext uri="{FF2B5EF4-FFF2-40B4-BE49-F238E27FC236}">
                  <a16:creationId xmlns:a16="http://schemas.microsoft.com/office/drawing/2014/main" id="{42104E1F-5BD5-AE32-F420-E275105C0F93}"/>
                </a:ext>
              </a:extLst>
            </p:cNvPr>
            <p:cNvSpPr txBox="1"/>
            <p:nvPr/>
          </p:nvSpPr>
          <p:spPr>
            <a:xfrm>
              <a:off x="1657791" y="2851896"/>
              <a:ext cx="3816983" cy="646331"/>
            </a:xfrm>
            <a:prstGeom prst="rect">
              <a:avLst/>
            </a:prstGeom>
            <a:noFill/>
          </p:spPr>
          <p:txBody>
            <a:bodyPr wrap="square" rtlCol="0">
              <a:spAutoFit/>
            </a:bodyPr>
            <a:lstStyle/>
            <a:p>
              <a:r>
                <a:rPr lang="en-US" sz="2000" kern="1200" dirty="0">
                  <a:solidFill>
                    <a:schemeClr val="bg1"/>
                  </a:solidFill>
                </a:rPr>
                <a:t>Learn about yourself</a:t>
              </a:r>
              <a:endParaRPr lang="en-IN" sz="2000" kern="1200" dirty="0">
                <a:solidFill>
                  <a:schemeClr val="bg1"/>
                </a:solidFill>
              </a:endParaRPr>
            </a:p>
            <a:p>
              <a:endParaRPr lang="en-IN" sz="1600" dirty="0"/>
            </a:p>
          </p:txBody>
        </p:sp>
        <p:sp>
          <p:nvSpPr>
            <p:cNvPr id="34" name="TextBox 33">
              <a:extLst>
                <a:ext uri="{FF2B5EF4-FFF2-40B4-BE49-F238E27FC236}">
                  <a16:creationId xmlns:a16="http://schemas.microsoft.com/office/drawing/2014/main" id="{53287BD3-00B6-02ED-55E3-87C8751F20D8}"/>
                </a:ext>
              </a:extLst>
            </p:cNvPr>
            <p:cNvSpPr txBox="1"/>
            <p:nvPr/>
          </p:nvSpPr>
          <p:spPr>
            <a:xfrm>
              <a:off x="1711089" y="4153474"/>
              <a:ext cx="3260992" cy="334100"/>
            </a:xfrm>
            <a:prstGeom prst="rect">
              <a:avLst/>
            </a:prstGeom>
            <a:noFill/>
          </p:spPr>
          <p:txBody>
            <a:bodyPr wrap="square" rtlCol="0">
              <a:spAutoFit/>
            </a:bodyPr>
            <a:lstStyle/>
            <a:p>
              <a:endParaRPr lang="en-IN" sz="1600" dirty="0"/>
            </a:p>
          </p:txBody>
        </p:sp>
        <p:sp>
          <p:nvSpPr>
            <p:cNvPr id="35" name="TextBox 34">
              <a:extLst>
                <a:ext uri="{FF2B5EF4-FFF2-40B4-BE49-F238E27FC236}">
                  <a16:creationId xmlns:a16="http://schemas.microsoft.com/office/drawing/2014/main" id="{1CC5E770-B2A6-18A3-ED84-F7827EA9CB64}"/>
                </a:ext>
              </a:extLst>
            </p:cNvPr>
            <p:cNvSpPr txBox="1"/>
            <p:nvPr/>
          </p:nvSpPr>
          <p:spPr>
            <a:xfrm>
              <a:off x="1682648" y="5274414"/>
              <a:ext cx="3072837" cy="1154165"/>
            </a:xfrm>
            <a:prstGeom prst="rect">
              <a:avLst/>
            </a:prstGeom>
            <a:noFill/>
          </p:spPr>
          <p:txBody>
            <a:bodyPr wrap="square" rtlCol="0">
              <a:spAutoFit/>
            </a:bodyPr>
            <a:lstStyle/>
            <a:p>
              <a:r>
                <a:rPr lang="en-US" dirty="0">
                  <a:solidFill>
                    <a:schemeClr val="bg1"/>
                  </a:solidFill>
                </a:rPr>
                <a:t>Tailoring programs based on laboratory data improves targeted health interventions</a:t>
              </a:r>
            </a:p>
            <a:p>
              <a:endParaRPr lang="en-IN" sz="1600" dirty="0"/>
            </a:p>
          </p:txBody>
        </p:sp>
        <p:sp>
          <p:nvSpPr>
            <p:cNvPr id="36" name="TextBox 35">
              <a:extLst>
                <a:ext uri="{FF2B5EF4-FFF2-40B4-BE49-F238E27FC236}">
                  <a16:creationId xmlns:a16="http://schemas.microsoft.com/office/drawing/2014/main" id="{9A8A95B1-806D-D95D-2DCA-302C0F95516F}"/>
                </a:ext>
              </a:extLst>
            </p:cNvPr>
            <p:cNvSpPr txBox="1"/>
            <p:nvPr/>
          </p:nvSpPr>
          <p:spPr>
            <a:xfrm>
              <a:off x="7220646" y="2679746"/>
              <a:ext cx="3816983" cy="911183"/>
            </a:xfrm>
            <a:prstGeom prst="rect">
              <a:avLst/>
            </a:prstGeom>
            <a:noFill/>
          </p:spPr>
          <p:txBody>
            <a:bodyPr wrap="square" rtlCol="0">
              <a:spAutoFit/>
            </a:bodyPr>
            <a:lstStyle/>
            <a:p>
              <a:r>
                <a:rPr lang="en-US" dirty="0">
                  <a:solidFill>
                    <a:schemeClr val="bg1"/>
                  </a:solidFill>
                </a:rPr>
                <a:t>Evaluating intervention effectiveness using laboratory data guides future strategies.</a:t>
              </a:r>
              <a:endParaRPr lang="en-IN" dirty="0">
                <a:solidFill>
                  <a:schemeClr val="bg1"/>
                </a:solidFill>
              </a:endParaRPr>
            </a:p>
          </p:txBody>
        </p:sp>
        <p:sp>
          <p:nvSpPr>
            <p:cNvPr id="37" name="TextBox 36">
              <a:extLst>
                <a:ext uri="{FF2B5EF4-FFF2-40B4-BE49-F238E27FC236}">
                  <a16:creationId xmlns:a16="http://schemas.microsoft.com/office/drawing/2014/main" id="{B2CD5C20-845D-EF2F-6310-8F788328739B}"/>
                </a:ext>
              </a:extLst>
            </p:cNvPr>
            <p:cNvSpPr txBox="1"/>
            <p:nvPr/>
          </p:nvSpPr>
          <p:spPr>
            <a:xfrm>
              <a:off x="7174077" y="3994006"/>
              <a:ext cx="3816983" cy="911183"/>
            </a:xfrm>
            <a:prstGeom prst="rect">
              <a:avLst/>
            </a:prstGeom>
            <a:noFill/>
          </p:spPr>
          <p:txBody>
            <a:bodyPr wrap="square" rtlCol="0">
              <a:spAutoFit/>
            </a:bodyPr>
            <a:lstStyle/>
            <a:p>
              <a:pPr marL="0" indent="0">
                <a:buNone/>
              </a:pPr>
              <a:r>
                <a:rPr lang="en-US" dirty="0">
                  <a:solidFill>
                    <a:schemeClr val="bg1"/>
                  </a:solidFill>
                </a:rPr>
                <a:t>Cost-benefit analysis of health risk management programs benefits from laboratory data</a:t>
              </a:r>
              <a:endParaRPr lang="en-IN" dirty="0"/>
            </a:p>
          </p:txBody>
        </p:sp>
        <p:sp>
          <p:nvSpPr>
            <p:cNvPr id="38" name="TextBox 37">
              <a:extLst>
                <a:ext uri="{FF2B5EF4-FFF2-40B4-BE49-F238E27FC236}">
                  <a16:creationId xmlns:a16="http://schemas.microsoft.com/office/drawing/2014/main" id="{5813FB64-D189-5FC5-8D76-5D62870CDAF7}"/>
                </a:ext>
              </a:extLst>
            </p:cNvPr>
            <p:cNvSpPr txBox="1"/>
            <p:nvPr/>
          </p:nvSpPr>
          <p:spPr>
            <a:xfrm>
              <a:off x="7246788" y="5314920"/>
              <a:ext cx="3816983" cy="637828"/>
            </a:xfrm>
            <a:prstGeom prst="rect">
              <a:avLst/>
            </a:prstGeom>
            <a:noFill/>
          </p:spPr>
          <p:txBody>
            <a:bodyPr wrap="square" rtlCol="0">
              <a:spAutoFit/>
            </a:bodyPr>
            <a:lstStyle/>
            <a:p>
              <a:r>
                <a:rPr lang="en-US" dirty="0">
                  <a:solidFill>
                    <a:schemeClr val="bg1"/>
                  </a:solidFill>
                </a:rPr>
                <a:t>Creating Data Pool for running future machine learning algorithm</a:t>
              </a:r>
              <a:endParaRPr lang="en-IN" dirty="0"/>
            </a:p>
          </p:txBody>
        </p:sp>
      </p:grpSp>
      <p:grpSp>
        <p:nvGrpSpPr>
          <p:cNvPr id="49" name="Group 48">
            <a:extLst>
              <a:ext uri="{FF2B5EF4-FFF2-40B4-BE49-F238E27FC236}">
                <a16:creationId xmlns:a16="http://schemas.microsoft.com/office/drawing/2014/main" id="{EA3D2430-E7DC-2ED3-5FE0-760316E62BB2}"/>
              </a:ext>
            </a:extLst>
          </p:cNvPr>
          <p:cNvGrpSpPr/>
          <p:nvPr/>
        </p:nvGrpSpPr>
        <p:grpSpPr>
          <a:xfrm>
            <a:off x="809116" y="1692827"/>
            <a:ext cx="4678897" cy="4555093"/>
            <a:chOff x="4767943" y="1600197"/>
            <a:chExt cx="4678897" cy="4555093"/>
          </a:xfrm>
          <a:scene3d>
            <a:camera prst="orthographicFront">
              <a:rot lat="0" lon="0" rev="0"/>
            </a:camera>
            <a:lightRig rig="contrasting" dir="t">
              <a:rot lat="0" lon="0" rev="7800000"/>
            </a:lightRig>
          </a:scene3d>
        </p:grpSpPr>
        <p:sp>
          <p:nvSpPr>
            <p:cNvPr id="50" name="Arrow: Pentagon 49">
              <a:extLst>
                <a:ext uri="{FF2B5EF4-FFF2-40B4-BE49-F238E27FC236}">
                  <a16:creationId xmlns:a16="http://schemas.microsoft.com/office/drawing/2014/main" id="{A7E2AB51-D20F-B058-55A1-8B017A96E87E}"/>
                </a:ext>
              </a:extLst>
            </p:cNvPr>
            <p:cNvSpPr/>
            <p:nvPr/>
          </p:nvSpPr>
          <p:spPr>
            <a:xfrm>
              <a:off x="5168755" y="2496955"/>
              <a:ext cx="4278085" cy="936171"/>
            </a:xfrm>
            <a:prstGeom prst="homePlate">
              <a:avLst>
                <a:gd name="adj" fmla="val 50000"/>
              </a:avLst>
            </a:prstGeom>
            <a:solidFill>
              <a:srgbClr val="4472C4">
                <a:lumMod val="75000"/>
              </a:srgbClr>
            </a:solidFill>
            <a:ln w="12700" cap="flat" cmpd="sng" algn="ctr">
              <a:noFill/>
              <a:prstDash val="solid"/>
              <a:miter lim="800000"/>
            </a:ln>
            <a:effectLst/>
            <a:sp3d>
              <a:bevelT w="139700" h="139700"/>
            </a:sp3d>
          </p:spPr>
          <p:txBody>
            <a:bodyPr rtlCol="0" anchor="ctr"/>
            <a:lstStyle/>
            <a:p>
              <a:pPr algn="ctr">
                <a:defRPr/>
              </a:pPr>
              <a:r>
                <a:rPr lang="en-US" sz="1400" dirty="0">
                  <a:solidFill>
                    <a:schemeClr val="bg1"/>
                  </a:solidFill>
                </a:rPr>
                <a:t> </a:t>
              </a:r>
            </a:p>
            <a:p>
              <a:pPr algn="ctr">
                <a:defRPr/>
              </a:pPr>
              <a:endParaRPr lang="en-US" sz="1400" dirty="0">
                <a:solidFill>
                  <a:schemeClr val="bg1"/>
                </a:solidFill>
              </a:endParaRPr>
            </a:p>
            <a:p>
              <a:pPr algn="ctr">
                <a:defRPr/>
              </a:pPr>
              <a:r>
                <a:rPr lang="en-US" dirty="0">
                  <a:solidFill>
                    <a:schemeClr val="bg1"/>
                  </a:solidFill>
                </a:rPr>
                <a:t>Laboratory data analysis helps identify common health risks </a:t>
              </a:r>
            </a:p>
            <a:p>
              <a:pPr algn="ctr" defTabSz="914400">
                <a:defRPr/>
              </a:pPr>
              <a:endParaRPr lang="en-US" sz="1400" dirty="0">
                <a:solidFill>
                  <a:schemeClr val="bg1"/>
                </a:solidFil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76FADDA9-98BF-E07F-A202-470CFB9006FD}"/>
                </a:ext>
              </a:extLst>
            </p:cNvPr>
            <p:cNvSpPr txBox="1"/>
            <p:nvPr/>
          </p:nvSpPr>
          <p:spPr>
            <a:xfrm>
              <a:off x="4767943" y="1600197"/>
              <a:ext cx="1110342" cy="4555093"/>
            </a:xfrm>
            <a:prstGeom prst="rect">
              <a:avLst/>
            </a:prstGeom>
            <a:noFill/>
            <a:ln>
              <a:noFill/>
            </a:ln>
            <a:effectLst/>
            <a:sp3d>
              <a:bevelT w="139700" h="139700"/>
            </a:sp3d>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tab pos="174625" algn="l"/>
                </a:tabLst>
                <a:defRPr/>
              </a:pPr>
              <a:r>
                <a:rPr kumimoji="0" lang="en-US" sz="14500" b="0" i="0" u="none" strike="noStrike" kern="0" cap="none" spc="0" normalizeH="0" baseline="0" noProof="0" dirty="0">
                  <a:ln>
                    <a:noFill/>
                  </a:ln>
                  <a:solidFill>
                    <a:srgbClr val="4472C4">
                      <a:lumMod val="75000"/>
                    </a:srgbClr>
                  </a:solidFill>
                  <a:effectLst/>
                  <a:uLnTx/>
                  <a:uFillTx/>
                  <a:latin typeface="Georgia" panose="02040502050405020303" pitchFamily="18" charset="0"/>
                  <a:cs typeface="Segoe UI" panose="020B0502040204020203" pitchFamily="34" charset="0"/>
                </a:rPr>
                <a:t>1</a:t>
              </a:r>
            </a:p>
            <a:p>
              <a:pPr marL="0" marR="0" lvl="0" indent="0" defTabSz="914400" eaLnBrk="1" fontAlgn="auto" latinLnBrk="0" hangingPunct="1">
                <a:lnSpc>
                  <a:spcPct val="100000"/>
                </a:lnSpc>
                <a:spcBef>
                  <a:spcPts val="0"/>
                </a:spcBef>
                <a:spcAft>
                  <a:spcPts val="0"/>
                </a:spcAft>
                <a:buClrTx/>
                <a:buSzTx/>
                <a:buFontTx/>
                <a:buNone/>
                <a:tabLst>
                  <a:tab pos="174625" algn="l"/>
                </a:tabLst>
                <a:defRPr/>
              </a:pPr>
              <a:endParaRPr kumimoji="0" lang="en-IN" sz="14500" b="0" i="0" u="none" strike="noStrike" kern="0" cap="none" spc="0" normalizeH="0" baseline="0" noProof="0" dirty="0">
                <a:ln>
                  <a:noFill/>
                </a:ln>
                <a:solidFill>
                  <a:srgbClr val="4472C4">
                    <a:lumMod val="75000"/>
                  </a:srgbClr>
                </a:solidFill>
                <a:effectLst/>
                <a:uLnTx/>
                <a:uFillTx/>
                <a:latin typeface="Georgia" panose="02040502050405020303" pitchFamily="18" charset="0"/>
                <a:cs typeface="Segoe UI" panose="020B0502040204020203" pitchFamily="34" charset="0"/>
              </a:endParaRPr>
            </a:p>
          </p:txBody>
        </p:sp>
      </p:grpSp>
      <p:sp>
        <p:nvSpPr>
          <p:cNvPr id="53" name="TextBox 52">
            <a:extLst>
              <a:ext uri="{FF2B5EF4-FFF2-40B4-BE49-F238E27FC236}">
                <a16:creationId xmlns:a16="http://schemas.microsoft.com/office/drawing/2014/main" id="{AE0E8673-5C67-73CF-3C47-D35E71459E61}"/>
              </a:ext>
            </a:extLst>
          </p:cNvPr>
          <p:cNvSpPr txBox="1"/>
          <p:nvPr/>
        </p:nvSpPr>
        <p:spPr>
          <a:xfrm>
            <a:off x="1612028" y="3925794"/>
            <a:ext cx="3376082" cy="923330"/>
          </a:xfrm>
          <a:prstGeom prst="rect">
            <a:avLst/>
          </a:prstGeom>
          <a:noFill/>
        </p:spPr>
        <p:txBody>
          <a:bodyPr wrap="square">
            <a:spAutoFit/>
          </a:bodyPr>
          <a:lstStyle/>
          <a:p>
            <a:pPr marL="0" indent="0">
              <a:buNone/>
            </a:pPr>
            <a:r>
              <a:rPr lang="en-US" dirty="0">
                <a:solidFill>
                  <a:schemeClr val="bg1"/>
                </a:solidFill>
              </a:rPr>
              <a:t>Early detection through laboratory data aids in timely intervention and cost savings</a:t>
            </a:r>
          </a:p>
        </p:txBody>
      </p:sp>
    </p:spTree>
    <p:extLst>
      <p:ext uri="{BB962C8B-B14F-4D97-AF65-F5344CB8AC3E}">
        <p14:creationId xmlns:p14="http://schemas.microsoft.com/office/powerpoint/2010/main" val="3353977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0ACD082-FA13-E7E4-F5D1-51BC1B14F703}"/>
              </a:ext>
            </a:extLst>
          </p:cNvPr>
          <p:cNvSpPr/>
          <p:nvPr/>
        </p:nvSpPr>
        <p:spPr>
          <a:xfrm>
            <a:off x="3702027" y="1822000"/>
            <a:ext cx="5879592" cy="4023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 name="Picture 4">
            <a:extLst>
              <a:ext uri="{FF2B5EF4-FFF2-40B4-BE49-F238E27FC236}">
                <a16:creationId xmlns:a16="http://schemas.microsoft.com/office/drawing/2014/main" id="{44353D38-71E0-F73A-F995-604B54D382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0035" y="2183911"/>
            <a:ext cx="957412" cy="957412"/>
          </a:xfrm>
          <a:prstGeom prst="rect">
            <a:avLst/>
          </a:prstGeom>
        </p:spPr>
      </p:pic>
      <p:pic>
        <p:nvPicPr>
          <p:cNvPr id="7" name="Picture 6">
            <a:extLst>
              <a:ext uri="{FF2B5EF4-FFF2-40B4-BE49-F238E27FC236}">
                <a16:creationId xmlns:a16="http://schemas.microsoft.com/office/drawing/2014/main" id="{1C4A62F1-5E01-E27E-BCEC-14EBC185B4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0811" y="4266321"/>
            <a:ext cx="957412" cy="957412"/>
          </a:xfrm>
          <a:prstGeom prst="rect">
            <a:avLst/>
          </a:prstGeom>
        </p:spPr>
      </p:pic>
      <p:pic>
        <p:nvPicPr>
          <p:cNvPr id="11" name="Picture 10">
            <a:extLst>
              <a:ext uri="{FF2B5EF4-FFF2-40B4-BE49-F238E27FC236}">
                <a16:creationId xmlns:a16="http://schemas.microsoft.com/office/drawing/2014/main" id="{552AF3DC-80AC-C796-14A1-ADB514E653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365" y="3881351"/>
            <a:ext cx="957412" cy="957412"/>
          </a:xfrm>
          <a:prstGeom prst="rect">
            <a:avLst/>
          </a:prstGeom>
        </p:spPr>
      </p:pic>
      <p:pic>
        <p:nvPicPr>
          <p:cNvPr id="13" name="Picture 12">
            <a:extLst>
              <a:ext uri="{FF2B5EF4-FFF2-40B4-BE49-F238E27FC236}">
                <a16:creationId xmlns:a16="http://schemas.microsoft.com/office/drawing/2014/main" id="{6E512D0D-000C-E353-0AF2-EB8A0A63C4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4197" y="1886410"/>
            <a:ext cx="978742" cy="978742"/>
          </a:xfrm>
          <a:prstGeom prst="rect">
            <a:avLst/>
          </a:prstGeom>
        </p:spPr>
      </p:pic>
      <p:pic>
        <p:nvPicPr>
          <p:cNvPr id="15" name="Picture 14">
            <a:extLst>
              <a:ext uri="{FF2B5EF4-FFF2-40B4-BE49-F238E27FC236}">
                <a16:creationId xmlns:a16="http://schemas.microsoft.com/office/drawing/2014/main" id="{0EEDD374-654E-610B-1BAB-3F119F2D200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1839" y="2639049"/>
            <a:ext cx="1761439" cy="1761439"/>
          </a:xfrm>
          <a:prstGeom prst="rect">
            <a:avLst/>
          </a:prstGeom>
        </p:spPr>
      </p:pic>
      <p:pic>
        <p:nvPicPr>
          <p:cNvPr id="21" name="Picture 20">
            <a:extLst>
              <a:ext uri="{FF2B5EF4-FFF2-40B4-BE49-F238E27FC236}">
                <a16:creationId xmlns:a16="http://schemas.microsoft.com/office/drawing/2014/main" id="{08F68D2C-CF76-8922-693A-564DF18665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13225" y="417088"/>
            <a:ext cx="650343" cy="650343"/>
          </a:xfrm>
          <a:prstGeom prst="rect">
            <a:avLst/>
          </a:prstGeom>
        </p:spPr>
      </p:pic>
      <p:pic>
        <p:nvPicPr>
          <p:cNvPr id="23" name="Picture 22">
            <a:extLst>
              <a:ext uri="{FF2B5EF4-FFF2-40B4-BE49-F238E27FC236}">
                <a16:creationId xmlns:a16="http://schemas.microsoft.com/office/drawing/2014/main" id="{EC5C071D-7003-AFB9-D969-B9C506F9A4F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8388" y="3179513"/>
            <a:ext cx="829026" cy="829026"/>
          </a:xfrm>
          <a:prstGeom prst="rect">
            <a:avLst/>
          </a:prstGeom>
        </p:spPr>
      </p:pic>
      <p:sp>
        <p:nvSpPr>
          <p:cNvPr id="25" name="TextBox 24">
            <a:extLst>
              <a:ext uri="{FF2B5EF4-FFF2-40B4-BE49-F238E27FC236}">
                <a16:creationId xmlns:a16="http://schemas.microsoft.com/office/drawing/2014/main" id="{45BE049C-818C-843D-2B9A-E92116BD7983}"/>
              </a:ext>
            </a:extLst>
          </p:cNvPr>
          <p:cNvSpPr txBox="1"/>
          <p:nvPr/>
        </p:nvSpPr>
        <p:spPr>
          <a:xfrm>
            <a:off x="0" y="4164642"/>
            <a:ext cx="10586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New patient</a:t>
            </a:r>
          </a:p>
        </p:txBody>
      </p:sp>
      <p:sp>
        <p:nvSpPr>
          <p:cNvPr id="26" name="TextBox 25">
            <a:extLst>
              <a:ext uri="{FF2B5EF4-FFF2-40B4-BE49-F238E27FC236}">
                <a16:creationId xmlns:a16="http://schemas.microsoft.com/office/drawing/2014/main" id="{A4B5426A-A2F4-7285-01DA-80C9C64178EF}"/>
              </a:ext>
            </a:extLst>
          </p:cNvPr>
          <p:cNvSpPr txBox="1"/>
          <p:nvPr/>
        </p:nvSpPr>
        <p:spPr>
          <a:xfrm>
            <a:off x="1690035" y="3242770"/>
            <a:ext cx="105863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Lab Report</a:t>
            </a:r>
          </a:p>
        </p:txBody>
      </p:sp>
      <p:sp>
        <p:nvSpPr>
          <p:cNvPr id="27" name="TextBox 26">
            <a:extLst>
              <a:ext uri="{FF2B5EF4-FFF2-40B4-BE49-F238E27FC236}">
                <a16:creationId xmlns:a16="http://schemas.microsoft.com/office/drawing/2014/main" id="{9C622A97-80EB-7E3F-07E9-556ED75F2499}"/>
              </a:ext>
            </a:extLst>
          </p:cNvPr>
          <p:cNvSpPr txBox="1"/>
          <p:nvPr/>
        </p:nvSpPr>
        <p:spPr>
          <a:xfrm>
            <a:off x="1640074" y="5352719"/>
            <a:ext cx="115855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Clinical Data</a:t>
            </a:r>
          </a:p>
        </p:txBody>
      </p:sp>
      <p:sp>
        <p:nvSpPr>
          <p:cNvPr id="28" name="TextBox 27">
            <a:extLst>
              <a:ext uri="{FF2B5EF4-FFF2-40B4-BE49-F238E27FC236}">
                <a16:creationId xmlns:a16="http://schemas.microsoft.com/office/drawing/2014/main" id="{CDF2A198-4A9E-7AAB-8188-4AFF8B1C7C2C}"/>
              </a:ext>
            </a:extLst>
          </p:cNvPr>
          <p:cNvSpPr txBox="1"/>
          <p:nvPr/>
        </p:nvSpPr>
        <p:spPr>
          <a:xfrm>
            <a:off x="7334371" y="4441641"/>
            <a:ext cx="10586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Supervised ML model</a:t>
            </a:r>
          </a:p>
        </p:txBody>
      </p:sp>
      <p:sp>
        <p:nvSpPr>
          <p:cNvPr id="29" name="TextBox 28">
            <a:extLst>
              <a:ext uri="{FF2B5EF4-FFF2-40B4-BE49-F238E27FC236}">
                <a16:creationId xmlns:a16="http://schemas.microsoft.com/office/drawing/2014/main" id="{94D4BF30-88F4-15C8-ED01-961BD4DCCD3A}"/>
              </a:ext>
            </a:extLst>
          </p:cNvPr>
          <p:cNvSpPr txBox="1"/>
          <p:nvPr/>
        </p:nvSpPr>
        <p:spPr>
          <a:xfrm>
            <a:off x="4182596" y="55921"/>
            <a:ext cx="13096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Clinical Input</a:t>
            </a:r>
          </a:p>
        </p:txBody>
      </p:sp>
      <p:sp>
        <p:nvSpPr>
          <p:cNvPr id="30" name="TextBox 29">
            <a:extLst>
              <a:ext uri="{FF2B5EF4-FFF2-40B4-BE49-F238E27FC236}">
                <a16:creationId xmlns:a16="http://schemas.microsoft.com/office/drawing/2014/main" id="{72961D06-E409-B36E-C54E-2664DA2C4A71}"/>
              </a:ext>
            </a:extLst>
          </p:cNvPr>
          <p:cNvSpPr txBox="1"/>
          <p:nvPr/>
        </p:nvSpPr>
        <p:spPr>
          <a:xfrm>
            <a:off x="4426417" y="2882530"/>
            <a:ext cx="12127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Data Labeling</a:t>
            </a:r>
          </a:p>
        </p:txBody>
      </p:sp>
      <p:sp>
        <p:nvSpPr>
          <p:cNvPr id="31" name="TextBox 30">
            <a:extLst>
              <a:ext uri="{FF2B5EF4-FFF2-40B4-BE49-F238E27FC236}">
                <a16:creationId xmlns:a16="http://schemas.microsoft.com/office/drawing/2014/main" id="{9BFB2B7A-244C-02B2-C744-8B07D7E08CD6}"/>
              </a:ext>
            </a:extLst>
          </p:cNvPr>
          <p:cNvSpPr txBox="1"/>
          <p:nvPr/>
        </p:nvSpPr>
        <p:spPr>
          <a:xfrm>
            <a:off x="4474197" y="4900579"/>
            <a:ext cx="121269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a:ea typeface="+mn-ea"/>
                <a:cs typeface="+mn-cs"/>
              </a:rPr>
              <a:t>Data Corpus</a:t>
            </a:r>
          </a:p>
        </p:txBody>
      </p:sp>
      <p:sp>
        <p:nvSpPr>
          <p:cNvPr id="32" name="TextBox 31">
            <a:extLst>
              <a:ext uri="{FF2B5EF4-FFF2-40B4-BE49-F238E27FC236}">
                <a16:creationId xmlns:a16="http://schemas.microsoft.com/office/drawing/2014/main" id="{E94BC5AB-82BC-5F68-EFB6-22EAEE1A5637}"/>
              </a:ext>
            </a:extLst>
          </p:cNvPr>
          <p:cNvSpPr txBox="1"/>
          <p:nvPr/>
        </p:nvSpPr>
        <p:spPr>
          <a:xfrm>
            <a:off x="10355119" y="2981160"/>
            <a:ext cx="179742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Health Complications and prediction of disease type.</a:t>
            </a:r>
          </a:p>
        </p:txBody>
      </p:sp>
      <p:cxnSp>
        <p:nvCxnSpPr>
          <p:cNvPr id="34" name="Connector: Curved 33">
            <a:extLst>
              <a:ext uri="{FF2B5EF4-FFF2-40B4-BE49-F238E27FC236}">
                <a16:creationId xmlns:a16="http://schemas.microsoft.com/office/drawing/2014/main" id="{4C8D90E8-52A2-3882-35D9-4697CD16B220}"/>
              </a:ext>
            </a:extLst>
          </p:cNvPr>
          <p:cNvCxnSpPr>
            <a:cxnSpLocks/>
            <a:stCxn id="5" idx="3"/>
            <a:endCxn id="24" idx="1"/>
          </p:cNvCxnSpPr>
          <p:nvPr/>
        </p:nvCxnSpPr>
        <p:spPr>
          <a:xfrm>
            <a:off x="2647447" y="2662617"/>
            <a:ext cx="1054580" cy="1171063"/>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Connector: Curved 35">
            <a:extLst>
              <a:ext uri="{FF2B5EF4-FFF2-40B4-BE49-F238E27FC236}">
                <a16:creationId xmlns:a16="http://schemas.microsoft.com/office/drawing/2014/main" id="{4F46A48E-DBDD-B105-BC98-11CC6E9E7B5F}"/>
              </a:ext>
            </a:extLst>
          </p:cNvPr>
          <p:cNvCxnSpPr>
            <a:cxnSpLocks/>
            <a:stCxn id="7" idx="3"/>
            <a:endCxn id="24" idx="1"/>
          </p:cNvCxnSpPr>
          <p:nvPr/>
        </p:nvCxnSpPr>
        <p:spPr>
          <a:xfrm flipV="1">
            <a:off x="2668223" y="3833680"/>
            <a:ext cx="1033804" cy="911347"/>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Arrow: Down 39">
            <a:extLst>
              <a:ext uri="{FF2B5EF4-FFF2-40B4-BE49-F238E27FC236}">
                <a16:creationId xmlns:a16="http://schemas.microsoft.com/office/drawing/2014/main" id="{FEC4E444-7E35-1131-2038-99697CFD18F1}"/>
              </a:ext>
            </a:extLst>
          </p:cNvPr>
          <p:cNvSpPr/>
          <p:nvPr/>
        </p:nvSpPr>
        <p:spPr>
          <a:xfrm>
            <a:off x="4581365" y="1237229"/>
            <a:ext cx="256032" cy="3924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Plus Sign 46">
            <a:extLst>
              <a:ext uri="{FF2B5EF4-FFF2-40B4-BE49-F238E27FC236}">
                <a16:creationId xmlns:a16="http://schemas.microsoft.com/office/drawing/2014/main" id="{10D0D9B9-D3DD-FE59-957F-5DAFD2309FBF}"/>
              </a:ext>
            </a:extLst>
          </p:cNvPr>
          <p:cNvSpPr/>
          <p:nvPr/>
        </p:nvSpPr>
        <p:spPr>
          <a:xfrm>
            <a:off x="5981980" y="3215279"/>
            <a:ext cx="676656" cy="66607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DFC8B9A0-592C-E4CD-4121-F127C89F9E84}"/>
              </a:ext>
            </a:extLst>
          </p:cNvPr>
          <p:cNvSpPr txBox="1"/>
          <p:nvPr/>
        </p:nvSpPr>
        <p:spPr>
          <a:xfrm>
            <a:off x="4031645" y="5314624"/>
            <a:ext cx="540496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B9BD5">
                    <a:lumMod val="50000"/>
                  </a:srgbClr>
                </a:solidFill>
                <a:effectLst/>
                <a:uLnTx/>
                <a:uFillTx/>
                <a:latin typeface="Arial"/>
                <a:ea typeface="+mn-ea"/>
                <a:cs typeface="+mn-cs"/>
              </a:rPr>
              <a:t>Deep Analytics based Prediction model for disease prediction </a:t>
            </a:r>
          </a:p>
        </p:txBody>
      </p:sp>
      <p:sp>
        <p:nvSpPr>
          <p:cNvPr id="54" name="Arrow: Right 53">
            <a:extLst>
              <a:ext uri="{FF2B5EF4-FFF2-40B4-BE49-F238E27FC236}">
                <a16:creationId xmlns:a16="http://schemas.microsoft.com/office/drawing/2014/main" id="{4556A1AE-3218-B3EC-7428-CCEF0EDECBBC}"/>
              </a:ext>
            </a:extLst>
          </p:cNvPr>
          <p:cNvSpPr/>
          <p:nvPr/>
        </p:nvSpPr>
        <p:spPr>
          <a:xfrm>
            <a:off x="9793224" y="3429000"/>
            <a:ext cx="561895" cy="2103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Title 1">
            <a:extLst>
              <a:ext uri="{FF2B5EF4-FFF2-40B4-BE49-F238E27FC236}">
                <a16:creationId xmlns:a16="http://schemas.microsoft.com/office/drawing/2014/main" id="{E6622DEA-69F8-BFFF-6F41-D697F1139373}"/>
              </a:ext>
            </a:extLst>
          </p:cNvPr>
          <p:cNvSpPr>
            <a:spLocks noGrp="1"/>
          </p:cNvSpPr>
          <p:nvPr>
            <p:ph type="title"/>
          </p:nvPr>
        </p:nvSpPr>
        <p:spPr>
          <a:xfrm>
            <a:off x="838200" y="288007"/>
            <a:ext cx="10515600" cy="1325563"/>
          </a:xfrm>
        </p:spPr>
        <p:txBody>
          <a:bodyPr/>
          <a:lstStyle/>
          <a:p>
            <a:pPr algn="ctr"/>
            <a:r>
              <a:rPr lang="en-US" b="1" dirty="0">
                <a:solidFill>
                  <a:srgbClr val="37807F"/>
                </a:solidFill>
              </a:rPr>
              <a:t>F</a:t>
            </a:r>
            <a:r>
              <a:rPr lang="en-IN" b="1" dirty="0" err="1">
                <a:solidFill>
                  <a:srgbClr val="37807F"/>
                </a:solidFill>
              </a:rPr>
              <a:t>uture</a:t>
            </a:r>
            <a:r>
              <a:rPr lang="en-IN" b="1" dirty="0">
                <a:solidFill>
                  <a:srgbClr val="37807F"/>
                </a:solidFill>
              </a:rPr>
              <a:t> Plan</a:t>
            </a:r>
            <a:endParaRPr lang="en-IN" b="1" dirty="0"/>
          </a:p>
        </p:txBody>
      </p:sp>
    </p:spTree>
    <p:extLst>
      <p:ext uri="{BB962C8B-B14F-4D97-AF65-F5344CB8AC3E}">
        <p14:creationId xmlns:p14="http://schemas.microsoft.com/office/powerpoint/2010/main" val="35218345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p:txBody>
          <a:bodyPr/>
          <a:lstStyle/>
          <a:p>
            <a:pPr algn="ctr"/>
            <a:r>
              <a:rPr lang="en-IN" b="1" dirty="0">
                <a:solidFill>
                  <a:srgbClr val="37807F"/>
                </a:solidFill>
              </a:rPr>
              <a:t>Discussion</a:t>
            </a:r>
            <a:r>
              <a:rPr lang="en-IN" b="1" dirty="0"/>
              <a:t> </a:t>
            </a:r>
          </a:p>
        </p:txBody>
      </p:sp>
      <p:sp>
        <p:nvSpPr>
          <p:cNvPr id="11" name="Content Placeholder 2">
            <a:extLst>
              <a:ext uri="{FF2B5EF4-FFF2-40B4-BE49-F238E27FC236}">
                <a16:creationId xmlns:a16="http://schemas.microsoft.com/office/drawing/2014/main" id="{60FE76C2-2EC9-3D51-2C42-1F21014EC125}"/>
              </a:ext>
            </a:extLst>
          </p:cNvPr>
          <p:cNvSpPr txBox="1">
            <a:spLocks/>
          </p:cNvSpPr>
          <p:nvPr/>
        </p:nvSpPr>
        <p:spPr>
          <a:xfrm>
            <a:off x="1166830" y="1690689"/>
            <a:ext cx="10328484" cy="480218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2E608B"/>
              </a:buClr>
              <a:buSzPct val="80000"/>
              <a:buFont typeface="Wingdings 3" charset="2"/>
              <a:buChar char=""/>
              <a:tabLst/>
              <a:defRPr/>
            </a:pPr>
            <a:endParaRPr kumimoji="0" lang="en-US" sz="16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
        <p:nvSpPr>
          <p:cNvPr id="3" name="Content Placeholder 2">
            <a:extLst>
              <a:ext uri="{FF2B5EF4-FFF2-40B4-BE49-F238E27FC236}">
                <a16:creationId xmlns:a16="http://schemas.microsoft.com/office/drawing/2014/main" id="{54E4D8D8-822A-6558-D5B8-DA4D72B10FBB}"/>
              </a:ext>
            </a:extLst>
          </p:cNvPr>
          <p:cNvSpPr>
            <a:spLocks noGrp="1"/>
          </p:cNvSpPr>
          <p:nvPr>
            <p:ph idx="1"/>
          </p:nvPr>
        </p:nvSpPr>
        <p:spPr>
          <a:xfrm>
            <a:off x="838200" y="1825625"/>
            <a:ext cx="10515600" cy="4013315"/>
          </a:xfrm>
        </p:spPr>
        <p:txBody>
          <a:bodyPr>
            <a:normAutofit fontScale="92500" lnSpcReduction="10000"/>
          </a:bodyPr>
          <a:lstStyle/>
          <a:p>
            <a:pPr algn="just">
              <a:buClr>
                <a:srgbClr val="37807F"/>
              </a:buClr>
              <a:buFont typeface="Wingdings" panose="05000000000000000000" pitchFamily="2" charset="2"/>
              <a:buChar char="Ø"/>
            </a:pPr>
            <a:r>
              <a:rPr kumimoji="0" lang="en-US" sz="2200" b="0" i="0" u="none" strike="noStrike" kern="1200" cap="none" spc="0" normalizeH="0" baseline="0" noProof="0" dirty="0">
                <a:ln>
                  <a:noFill/>
                </a:ln>
                <a:solidFill>
                  <a:sysClr val="windowText" lastClr="000000">
                    <a:lumMod val="75000"/>
                    <a:lumOff val="25000"/>
                  </a:sysClr>
                </a:solidFill>
                <a:effectLst/>
                <a:uLnTx/>
                <a:uFillTx/>
                <a:ea typeface="Calibri" panose="020F0502020204030204" pitchFamily="34" charset="0"/>
                <a:cs typeface="Times New Roman" panose="02020603050405020304" pitchFamily="18" charset="0"/>
              </a:rPr>
              <a:t>This study explored the overall health of organization &amp; helps to prevent employee at risk.</a:t>
            </a:r>
          </a:p>
          <a:p>
            <a:pPr algn="just">
              <a:buClr>
                <a:srgbClr val="37807F"/>
              </a:buClr>
              <a:buFont typeface="Wingdings" panose="05000000000000000000" pitchFamily="2" charset="2"/>
              <a:buChar char="Ø"/>
            </a:pPr>
            <a:r>
              <a:rPr lang="en-US" sz="2200" dirty="0">
                <a:solidFill>
                  <a:sysClr val="windowText" lastClr="000000">
                    <a:lumMod val="75000"/>
                    <a:lumOff val="25000"/>
                  </a:sysClr>
                </a:solidFill>
                <a:ea typeface="Calibri" panose="020F0502020204030204" pitchFamily="34" charset="0"/>
                <a:cs typeface="Times New Roman" panose="02020603050405020304" pitchFamily="18" charset="0"/>
              </a:rPr>
              <a:t>This can be useful to have a clear picture of organizations employee health</a:t>
            </a:r>
            <a:r>
              <a:rPr kumimoji="0" lang="en-US" sz="2200" b="0" i="0" u="none" strike="noStrike" kern="1200" cap="none" spc="0" normalizeH="0" baseline="0" noProof="0" dirty="0">
                <a:ln>
                  <a:noFill/>
                </a:ln>
                <a:solidFill>
                  <a:sysClr val="windowText" lastClr="000000">
                    <a:lumMod val="75000"/>
                    <a:lumOff val="25000"/>
                  </a:sysClr>
                </a:solidFill>
                <a:effectLst/>
                <a:uLnTx/>
                <a:uFillTx/>
                <a:ea typeface="Calibri" panose="020F0502020204030204" pitchFamily="34" charset="0"/>
                <a:cs typeface="Times New Roman" panose="02020603050405020304" pitchFamily="18" charset="0"/>
              </a:rPr>
              <a:t> &amp; helps to prevent employee at risk</a:t>
            </a:r>
            <a:endParaRPr lang="en-US" sz="2200" dirty="0">
              <a:solidFill>
                <a:sysClr val="windowText" lastClr="000000">
                  <a:lumMod val="75000"/>
                  <a:lumOff val="25000"/>
                </a:sysClr>
              </a:solidFill>
              <a:ea typeface="Calibri" panose="020F0502020204030204" pitchFamily="34" charset="0"/>
              <a:cs typeface="Times New Roman" panose="02020603050405020304" pitchFamily="18" charset="0"/>
            </a:endParaRPr>
          </a:p>
          <a:p>
            <a:pPr algn="just">
              <a:buClr>
                <a:srgbClr val="37807F"/>
              </a:buClr>
              <a:buFont typeface="Wingdings" panose="05000000000000000000" pitchFamily="2" charset="2"/>
              <a:buChar char="Ø"/>
            </a:pPr>
            <a:r>
              <a:rPr lang="en-US" sz="2200" dirty="0">
                <a:solidFill>
                  <a:sysClr val="windowText" lastClr="000000">
                    <a:lumMod val="75000"/>
                    <a:lumOff val="25000"/>
                  </a:sysClr>
                </a:solidFill>
                <a:ea typeface="Calibri" panose="020F0502020204030204" pitchFamily="34" charset="0"/>
                <a:cs typeface="Times New Roman" panose="02020603050405020304" pitchFamily="18" charset="0"/>
              </a:rPr>
              <a:t>According to analysis of this particular organization there is higher amount of heart related problems and stress in employees.</a:t>
            </a:r>
          </a:p>
          <a:p>
            <a:pPr algn="just">
              <a:buClr>
                <a:srgbClr val="37807F"/>
              </a:buClr>
              <a:buFont typeface="Wingdings" panose="05000000000000000000" pitchFamily="2" charset="2"/>
              <a:buChar char="Ø"/>
            </a:pPr>
            <a:r>
              <a:rPr lang="en-US" sz="2200" dirty="0">
                <a:solidFill>
                  <a:sysClr val="windowText" lastClr="000000">
                    <a:lumMod val="75000"/>
                    <a:lumOff val="25000"/>
                  </a:sysClr>
                </a:solidFill>
                <a:ea typeface="Calibri" panose="020F0502020204030204" pitchFamily="34" charset="0"/>
                <a:cs typeface="Times New Roman" panose="02020603050405020304" pitchFamily="18" charset="0"/>
              </a:rPr>
              <a:t>26.43%(250) Employees has high HDL, LDL, Cholesterol and Triglycerides </a:t>
            </a:r>
          </a:p>
          <a:p>
            <a:pPr algn="just">
              <a:buClr>
                <a:srgbClr val="37807F"/>
              </a:buClr>
              <a:buFont typeface="Wingdings" panose="05000000000000000000" pitchFamily="2" charset="2"/>
              <a:buChar char="Ø"/>
            </a:pPr>
            <a:r>
              <a:rPr lang="en-US" sz="2200" dirty="0">
                <a:solidFill>
                  <a:sysClr val="windowText" lastClr="000000">
                    <a:lumMod val="75000"/>
                    <a:lumOff val="25000"/>
                  </a:sysClr>
                </a:solidFill>
                <a:ea typeface="Calibri" panose="020F0502020204030204" pitchFamily="34" charset="0"/>
                <a:cs typeface="Times New Roman" panose="02020603050405020304" pitchFamily="18" charset="0"/>
              </a:rPr>
              <a:t>33.62%(318) Employees has elevated level of HDL ,LDL, Cholesterol and Triglycerides </a:t>
            </a:r>
          </a:p>
          <a:p>
            <a:pPr algn="just">
              <a:buClr>
                <a:srgbClr val="37807F"/>
              </a:buClr>
              <a:buFont typeface="Wingdings" panose="05000000000000000000" pitchFamily="2" charset="2"/>
              <a:buChar char="Ø"/>
            </a:pPr>
            <a:r>
              <a:rPr lang="en-US" sz="2200" dirty="0">
                <a:solidFill>
                  <a:sysClr val="windowText" lastClr="000000">
                    <a:lumMod val="75000"/>
                    <a:lumOff val="25000"/>
                  </a:sysClr>
                </a:solidFill>
                <a:ea typeface="Calibri" panose="020F0502020204030204" pitchFamily="34" charset="0"/>
                <a:cs typeface="Times New Roman" panose="02020603050405020304" pitchFamily="18" charset="0"/>
              </a:rPr>
              <a:t>0.21 %(2) – Employees come under HT crisis,13% - Employees come under HT STAGE 2,13% -Employees come under HT STAGE 1</a:t>
            </a:r>
          </a:p>
          <a:p>
            <a:pPr algn="just">
              <a:buClr>
                <a:srgbClr val="37807F"/>
              </a:buClr>
              <a:buFont typeface="Wingdings" panose="05000000000000000000" pitchFamily="2" charset="2"/>
              <a:buChar char="Ø"/>
            </a:pPr>
            <a:r>
              <a:rPr lang="en-US" sz="2200" dirty="0">
                <a:solidFill>
                  <a:sysClr val="windowText" lastClr="000000">
                    <a:lumMod val="75000"/>
                    <a:lumOff val="25000"/>
                  </a:sysClr>
                </a:solidFill>
                <a:ea typeface="Calibri" panose="020F0502020204030204" pitchFamily="34" charset="0"/>
                <a:cs typeface="Times New Roman" panose="02020603050405020304" pitchFamily="18" charset="0"/>
              </a:rPr>
              <a:t>Significance of this study could be that organization can work on their particular area and can also use programs from organizations like seva at home who can provide with stress management program, cardiac program, weight management program. </a:t>
            </a:r>
          </a:p>
          <a:p>
            <a:pPr>
              <a:buClr>
                <a:srgbClr val="37807F"/>
              </a:buClr>
              <a:buFont typeface="Wingdings" panose="05000000000000000000" pitchFamily="2" charset="2"/>
              <a:buChar char="Ø"/>
            </a:pPr>
            <a:endParaRPr lang="en-US" sz="1800" dirty="0">
              <a:solidFill>
                <a:sysClr val="windowText" lastClr="000000">
                  <a:lumMod val="75000"/>
                  <a:lumOff val="25000"/>
                </a:sysClr>
              </a:solidFill>
              <a:ea typeface="Calibri" panose="020F0502020204030204" pitchFamily="34" charset="0"/>
              <a:cs typeface="Times New Roman" panose="02020603050405020304" pitchFamily="18" charset="0"/>
            </a:endParaRPr>
          </a:p>
          <a:p>
            <a:pPr>
              <a:buClr>
                <a:srgbClr val="37807F"/>
              </a:buClr>
              <a:buFont typeface="Wingdings" panose="05000000000000000000" pitchFamily="2" charset="2"/>
              <a:buChar char="Ø"/>
            </a:pPr>
            <a:endParaRPr lang="en-US" sz="1800" dirty="0">
              <a:solidFill>
                <a:sysClr val="windowText" lastClr="000000">
                  <a:lumMod val="75000"/>
                  <a:lumOff val="25000"/>
                </a:sysClr>
              </a:solidFill>
              <a:ea typeface="Calibri" panose="020F0502020204030204" pitchFamily="34" charset="0"/>
              <a:cs typeface="Times New Roman" panose="02020603050405020304" pitchFamily="18" charset="0"/>
            </a:endParaRPr>
          </a:p>
          <a:p>
            <a:pPr>
              <a:buClr>
                <a:srgbClr val="37807F"/>
              </a:buClr>
              <a:buFont typeface="Wingdings" panose="05000000000000000000" pitchFamily="2" charset="2"/>
              <a:buChar char="Ø"/>
            </a:pPr>
            <a:endParaRPr lang="en-US" sz="1800" dirty="0">
              <a:solidFill>
                <a:sysClr val="windowText" lastClr="000000">
                  <a:lumMod val="75000"/>
                  <a:lumOff val="25000"/>
                </a:sysClr>
              </a:solidFill>
              <a:latin typeface="+mj-lt"/>
              <a:ea typeface="Calibri" panose="020F0502020204030204" pitchFamily="34" charset="0"/>
              <a:cs typeface="Times New Roman" panose="02020603050405020304" pitchFamily="18" charset="0"/>
            </a:endParaRPr>
          </a:p>
          <a:p>
            <a:pPr>
              <a:buClr>
                <a:srgbClr val="37807F"/>
              </a:buClr>
              <a:buFont typeface="Wingdings" panose="05000000000000000000" pitchFamily="2" charset="2"/>
              <a:buChar char="Ø"/>
            </a:pPr>
            <a:endParaRPr lang="en-US" sz="1800" dirty="0">
              <a:solidFill>
                <a:sysClr val="windowText" lastClr="000000">
                  <a:lumMod val="75000"/>
                  <a:lumOff val="25000"/>
                </a:sysClr>
              </a:solidFill>
              <a:latin typeface="+mj-lt"/>
              <a:ea typeface="Calibri" panose="020F0502020204030204" pitchFamily="34" charset="0"/>
              <a:cs typeface="Times New Roman" panose="02020603050405020304" pitchFamily="18" charset="0"/>
            </a:endParaRPr>
          </a:p>
          <a:p>
            <a:pPr>
              <a:buClr>
                <a:srgbClr val="37807F"/>
              </a:buClr>
              <a:buFont typeface="Wingdings" panose="05000000000000000000" pitchFamily="2" charset="2"/>
              <a:buChar char="Ø"/>
            </a:pPr>
            <a:endParaRPr lang="en-US" sz="1800" dirty="0">
              <a:solidFill>
                <a:sysClr val="windowText" lastClr="000000">
                  <a:lumMod val="75000"/>
                  <a:lumOff val="25000"/>
                </a:sysClr>
              </a:solidFill>
              <a:latin typeface="Century Gothic" panose="020B0502020202020204"/>
              <a:ea typeface="Calibri" panose="020F0502020204030204" pitchFamily="34" charset="0"/>
              <a:cs typeface="Times New Roman" panose="02020603050405020304" pitchFamily="18" charset="0"/>
            </a:endParaRPr>
          </a:p>
          <a:p>
            <a:pPr marL="0" indent="0">
              <a:buNone/>
            </a:pPr>
            <a:endParaRPr lang="en-US" sz="1800" dirty="0">
              <a:solidFill>
                <a:sysClr val="windowText" lastClr="000000">
                  <a:lumMod val="75000"/>
                  <a:lumOff val="25000"/>
                </a:sysClr>
              </a:solidFill>
              <a:latin typeface="Century Gothic" panose="020B0502020202020204"/>
              <a:ea typeface="Calibri" panose="020F0502020204030204" pitchFamily="34" charset="0"/>
              <a:cs typeface="Times New Roman" panose="02020603050405020304" pitchFamily="18" charset="0"/>
            </a:endParaRPr>
          </a:p>
          <a:p>
            <a:pPr>
              <a:buClr>
                <a:srgbClr val="37807F"/>
              </a:buClr>
              <a:buFont typeface="Wingdings" panose="05000000000000000000" pitchFamily="2" charset="2"/>
              <a:buChar char="Ø"/>
            </a:pPr>
            <a:endParaRPr lang="en-US" sz="1800" dirty="0">
              <a:solidFill>
                <a:sysClr val="windowText" lastClr="000000">
                  <a:lumMod val="75000"/>
                  <a:lumOff val="25000"/>
                </a:sysClr>
              </a:solidFill>
              <a:latin typeface="Century Gothic" panose="020B0502020202020204"/>
              <a:ea typeface="Calibri" panose="020F0502020204030204" pitchFamily="34" charset="0"/>
              <a:cs typeface="Times New Roman" panose="02020603050405020304" pitchFamily="18" charset="0"/>
            </a:endParaRPr>
          </a:p>
          <a:p>
            <a:pPr marL="0" indent="0">
              <a:buNone/>
            </a:pPr>
            <a:endParaRPr lang="en-US" sz="1800" dirty="0">
              <a:solidFill>
                <a:sysClr val="windowText" lastClr="000000">
                  <a:lumMod val="75000"/>
                  <a:lumOff val="25000"/>
                </a:sysClr>
              </a:solidFill>
              <a:latin typeface="Century Gothic" panose="020B0502020202020204"/>
              <a:ea typeface="Calibri" panose="020F0502020204030204" pitchFamily="34" charset="0"/>
              <a:cs typeface="Times New Roman" panose="02020603050405020304" pitchFamily="18" charset="0"/>
            </a:endParaRPr>
          </a:p>
          <a:p>
            <a:pPr marL="0" indent="0">
              <a:buNone/>
            </a:pPr>
            <a:endParaRPr lang="en-US" sz="1800" dirty="0">
              <a:solidFill>
                <a:sysClr val="windowText" lastClr="000000">
                  <a:lumMod val="75000"/>
                  <a:lumOff val="25000"/>
                </a:sysClr>
              </a:solidFill>
              <a:latin typeface="Century Gothic" panose="020B0502020202020204"/>
              <a:ea typeface="Calibri" panose="020F0502020204030204" pitchFamily="34" charset="0"/>
              <a:cs typeface="Times New Roman" panose="02020603050405020304" pitchFamily="18" charset="0"/>
            </a:endParaRPr>
          </a:p>
          <a:p>
            <a:pPr marL="0" indent="0">
              <a:buNone/>
            </a:pPr>
            <a:endParaRPr lang="en-IN" sz="1800" dirty="0"/>
          </a:p>
        </p:txBody>
      </p:sp>
    </p:spTree>
    <p:extLst>
      <p:ext uri="{BB962C8B-B14F-4D97-AF65-F5344CB8AC3E}">
        <p14:creationId xmlns:p14="http://schemas.microsoft.com/office/powerpoint/2010/main" val="933192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p:txBody>
          <a:bodyPr/>
          <a:lstStyle/>
          <a:p>
            <a:pPr algn="ctr"/>
            <a:r>
              <a:rPr lang="en-IN" b="1" dirty="0">
                <a:solidFill>
                  <a:srgbClr val="37807F"/>
                </a:solidFill>
              </a:rPr>
              <a:t>Conclusion</a:t>
            </a:r>
          </a:p>
        </p:txBody>
      </p:sp>
      <p:pic>
        <p:nvPicPr>
          <p:cNvPr id="1028" name="Picture 4" descr="200+ Free Conclusion &amp; Contract Images">
            <a:extLst>
              <a:ext uri="{FF2B5EF4-FFF2-40B4-BE49-F238E27FC236}">
                <a16:creationId xmlns:a16="http://schemas.microsoft.com/office/drawing/2014/main" id="{0157C617-A745-833F-CB3A-2FE0781228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6622" y="1996350"/>
            <a:ext cx="3544218" cy="25315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344384" y="1797567"/>
            <a:ext cx="8017418" cy="4187598"/>
          </a:xfrm>
        </p:spPr>
        <p:txBody>
          <a:bodyPr>
            <a:normAutofit fontScale="92500" lnSpcReduction="20000"/>
          </a:bodyPr>
          <a:lstStyle/>
          <a:p>
            <a:pPr algn="just">
              <a:buClr>
                <a:srgbClr val="37807F"/>
              </a:buClr>
              <a:buFont typeface="Wingdings" panose="05000000000000000000" pitchFamily="2" charset="2"/>
              <a:buChar char="Ø"/>
            </a:pPr>
            <a:r>
              <a:rPr lang="en-US" sz="2000" dirty="0"/>
              <a:t>The well-being of employees is crucial for the success of any organization. Cardiovascular diseases and high blood pressure are among the leading causes of morbidity and mortality worldwide. </a:t>
            </a:r>
          </a:p>
          <a:p>
            <a:pPr algn="just">
              <a:buClr>
                <a:srgbClr val="37807F"/>
              </a:buClr>
              <a:buFont typeface="Wingdings" panose="05000000000000000000" pitchFamily="2" charset="2"/>
              <a:buChar char="Ø"/>
            </a:pPr>
            <a:r>
              <a:rPr lang="en-US" sz="2000" dirty="0"/>
              <a:t>Identifying and addressing these health risks in the workplace can significantly impact employee health outcomes and reduce healthcare expenses.</a:t>
            </a:r>
          </a:p>
          <a:p>
            <a:pPr algn="just">
              <a:buClr>
                <a:srgbClr val="37807F"/>
              </a:buClr>
              <a:buFont typeface="Wingdings" panose="05000000000000000000" pitchFamily="2" charset="2"/>
              <a:buChar char="Ø"/>
            </a:pPr>
            <a:r>
              <a:rPr lang="en-US" sz="2000" dirty="0"/>
              <a:t> Laboratory data analysis offers a valuable tool for detecting early warning signs and implementing preventive measures. </a:t>
            </a:r>
          </a:p>
          <a:p>
            <a:pPr algn="just">
              <a:buClr>
                <a:srgbClr val="37807F"/>
              </a:buClr>
              <a:buFont typeface="Wingdings" panose="05000000000000000000" pitchFamily="2" charset="2"/>
              <a:buChar char="Ø"/>
            </a:pPr>
            <a:r>
              <a:rPr lang="en-US" sz="2000" dirty="0"/>
              <a:t>This study explores the potential of laboratory data analysis in corporate health risk management, specifically focusing on heart-related problems and blood pressure.</a:t>
            </a:r>
          </a:p>
          <a:p>
            <a:pPr algn="just">
              <a:buClr>
                <a:srgbClr val="37807F"/>
              </a:buClr>
              <a:buFont typeface="Wingdings" panose="05000000000000000000" pitchFamily="2" charset="2"/>
              <a:buChar char="Ø"/>
            </a:pPr>
            <a:r>
              <a:rPr lang="en-US" sz="2000" dirty="0"/>
              <a:t> Tailored interventions will be developed to address the identified health risks. These may include educational programs, lifestyle modifications, wellness initiatives, and personalized health plans. </a:t>
            </a:r>
          </a:p>
          <a:p>
            <a:pPr algn="just">
              <a:buClr>
                <a:srgbClr val="37807F"/>
              </a:buClr>
              <a:buFont typeface="Wingdings" panose="05000000000000000000" pitchFamily="2" charset="2"/>
              <a:buChar char="Ø"/>
            </a:pPr>
            <a:r>
              <a:rPr lang="en-US" sz="2000" dirty="0"/>
              <a:t>The interventions will be designed to improve employee health outcomes and reduce the prevalence of heart-related problems and high blood pressure.</a:t>
            </a:r>
            <a:endParaRPr lang="en-IN" sz="2000" dirty="0"/>
          </a:p>
        </p:txBody>
      </p:sp>
    </p:spTree>
    <p:extLst>
      <p:ext uri="{BB962C8B-B14F-4D97-AF65-F5344CB8AC3E}">
        <p14:creationId xmlns:p14="http://schemas.microsoft.com/office/powerpoint/2010/main" val="1644327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lstStyle/>
          <a:p>
            <a:pPr algn="ctr"/>
            <a:r>
              <a:rPr lang="en-IN" b="1" dirty="0">
                <a:solidFill>
                  <a:srgbClr val="37807F"/>
                </a:solidFill>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838200" y="1421176"/>
            <a:ext cx="10515600" cy="4755787"/>
          </a:xfrm>
        </p:spPr>
        <p:txBody>
          <a:bodyPr>
            <a:normAutofit/>
          </a:bodyPr>
          <a:lstStyle/>
          <a:p>
            <a:pPr marL="342900" lvl="0" indent="-342900" algn="just">
              <a:lnSpc>
                <a:spcPct val="107000"/>
              </a:lnSpc>
              <a:buFont typeface="Times New Roman" panose="02020603050405020304" pitchFamily="18" charset="0"/>
              <a:buAutoNum type="arabicPeriod"/>
            </a:pPr>
            <a:r>
              <a:rPr lang="en-IN" sz="1400" i="0" dirty="0">
                <a:solidFill>
                  <a:srgbClr val="212121"/>
                </a:solidFill>
                <a:effectLst/>
              </a:rPr>
              <a:t>Khouri M, </a:t>
            </a:r>
            <a:r>
              <a:rPr lang="en-IN" sz="1400" i="0" dirty="0" err="1">
                <a:solidFill>
                  <a:srgbClr val="212121"/>
                </a:solidFill>
                <a:effectLst/>
              </a:rPr>
              <a:t>Lassri</a:t>
            </a:r>
            <a:r>
              <a:rPr lang="en-IN" sz="1400" i="0" dirty="0">
                <a:solidFill>
                  <a:srgbClr val="212121"/>
                </a:solidFill>
                <a:effectLst/>
              </a:rPr>
              <a:t> D, Cohen N. Job burnout among Israeli healthcare workers during the first months of COVID-19 pandemic: The role of emotion regulation strategies and psychological distress. </a:t>
            </a:r>
            <a:r>
              <a:rPr lang="en-IN" sz="1400" i="0" dirty="0" err="1">
                <a:solidFill>
                  <a:srgbClr val="212121"/>
                </a:solidFill>
                <a:effectLst/>
              </a:rPr>
              <a:t>PLoS</a:t>
            </a:r>
            <a:r>
              <a:rPr lang="en-IN" sz="1400" i="0" dirty="0">
                <a:solidFill>
                  <a:srgbClr val="212121"/>
                </a:solidFill>
                <a:effectLst/>
              </a:rPr>
              <a:t> One. 2022 Mar 24;17(3):e0265659. </a:t>
            </a:r>
            <a:r>
              <a:rPr lang="en-IN" sz="1400" i="0" dirty="0" err="1">
                <a:solidFill>
                  <a:srgbClr val="212121"/>
                </a:solidFill>
                <a:effectLst/>
              </a:rPr>
              <a:t>doi</a:t>
            </a:r>
            <a:r>
              <a:rPr lang="en-IN" sz="1400" i="0" dirty="0">
                <a:solidFill>
                  <a:srgbClr val="212121"/>
                </a:solidFill>
                <a:effectLst/>
              </a:rPr>
              <a:t>: 10.1371/journal.pone.0265659. PMID: 35324961; PMCID: PMC8947073.</a:t>
            </a:r>
          </a:p>
          <a:p>
            <a:pPr marL="342900" lvl="0" indent="-342900" algn="just">
              <a:lnSpc>
                <a:spcPct val="107000"/>
              </a:lnSpc>
              <a:buFont typeface="Times New Roman" panose="02020603050405020304" pitchFamily="18" charset="0"/>
              <a:buAutoNum type="arabicPeriod"/>
            </a:pPr>
            <a:r>
              <a:rPr lang="en-IN" sz="1400" dirty="0" err="1">
                <a:effectLst/>
                <a:ea typeface="Calibri" panose="020F0502020204030204" pitchFamily="34" charset="0"/>
              </a:rPr>
              <a:t>Reif</a:t>
            </a:r>
            <a:r>
              <a:rPr lang="en-IN" sz="1400" dirty="0">
                <a:effectLst/>
                <a:ea typeface="Calibri" panose="020F0502020204030204" pitchFamily="34" charset="0"/>
              </a:rPr>
              <a:t> J, Chan D, Jones D, Payne L, Molitor D. Effects of a Workplace Wellness Program on Employee Health, Health Beliefs, and Medical Use: A Randomized Clinical Trial. JAMA Intern Med. 2020 Jul 1;180(7):952-960. </a:t>
            </a:r>
            <a:r>
              <a:rPr lang="en-IN" sz="1400" dirty="0" err="1">
                <a:effectLst/>
                <a:ea typeface="Calibri" panose="020F0502020204030204" pitchFamily="34" charset="0"/>
              </a:rPr>
              <a:t>doi</a:t>
            </a:r>
            <a:r>
              <a:rPr lang="en-IN" sz="1400" dirty="0">
                <a:effectLst/>
                <a:ea typeface="Calibri" panose="020F0502020204030204" pitchFamily="34" charset="0"/>
              </a:rPr>
              <a:t>: 10.1001/jamainternmed.2020.1321. PMID: 32453346; PMCID: PMC7251499.</a:t>
            </a:r>
            <a:endParaRPr lang="en-US" sz="1400" dirty="0">
              <a:effectLst/>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n-IN" sz="1400" dirty="0">
                <a:effectLst/>
                <a:ea typeface="Calibri" panose="020F0502020204030204" pitchFamily="34" charset="0"/>
              </a:rPr>
              <a:t>Freak-Poli R, </a:t>
            </a:r>
            <a:r>
              <a:rPr lang="en-IN" sz="1400" dirty="0" err="1">
                <a:effectLst/>
                <a:ea typeface="Calibri" panose="020F0502020204030204" pitchFamily="34" charset="0"/>
              </a:rPr>
              <a:t>Cumpston</a:t>
            </a:r>
            <a:r>
              <a:rPr lang="en-IN" sz="1400" dirty="0">
                <a:effectLst/>
                <a:ea typeface="Calibri" panose="020F0502020204030204" pitchFamily="34" charset="0"/>
              </a:rPr>
              <a:t> M, </a:t>
            </a:r>
            <a:r>
              <a:rPr lang="en-IN" sz="1400" dirty="0" err="1">
                <a:effectLst/>
                <a:ea typeface="Calibri" panose="020F0502020204030204" pitchFamily="34" charset="0"/>
              </a:rPr>
              <a:t>Albarqouni</a:t>
            </a:r>
            <a:r>
              <a:rPr lang="en-IN" sz="1400" dirty="0">
                <a:effectLst/>
                <a:ea typeface="Calibri" panose="020F0502020204030204" pitchFamily="34" charset="0"/>
              </a:rPr>
              <a:t> L, </a:t>
            </a:r>
            <a:r>
              <a:rPr lang="en-IN" sz="1400" dirty="0" err="1">
                <a:effectLst/>
                <a:ea typeface="Calibri" panose="020F0502020204030204" pitchFamily="34" charset="0"/>
              </a:rPr>
              <a:t>Clemes</a:t>
            </a:r>
            <a:r>
              <a:rPr lang="en-IN" sz="1400" dirty="0">
                <a:effectLst/>
                <a:ea typeface="Calibri" panose="020F0502020204030204" pitchFamily="34" charset="0"/>
              </a:rPr>
              <a:t> SA, </a:t>
            </a:r>
            <a:r>
              <a:rPr lang="en-IN" sz="1400" dirty="0" err="1">
                <a:effectLst/>
                <a:ea typeface="Calibri" panose="020F0502020204030204" pitchFamily="34" charset="0"/>
              </a:rPr>
              <a:t>Peeters</a:t>
            </a:r>
            <a:r>
              <a:rPr lang="en-IN" sz="1400" dirty="0">
                <a:effectLst/>
                <a:ea typeface="Calibri" panose="020F0502020204030204" pitchFamily="34" charset="0"/>
              </a:rPr>
              <a:t> A. Workplace pedometer interventions for increasing physical activity. Cochrane Database </a:t>
            </a:r>
            <a:r>
              <a:rPr lang="en-IN" sz="1400" dirty="0" err="1">
                <a:effectLst/>
                <a:ea typeface="Calibri" panose="020F0502020204030204" pitchFamily="34" charset="0"/>
              </a:rPr>
              <a:t>Syst</a:t>
            </a:r>
            <a:r>
              <a:rPr lang="en-IN" sz="1400" dirty="0">
                <a:effectLst/>
                <a:ea typeface="Calibri" panose="020F0502020204030204" pitchFamily="34" charset="0"/>
              </a:rPr>
              <a:t> Rev. 2020 Jul 21;7(7):CD009209. </a:t>
            </a:r>
            <a:r>
              <a:rPr lang="en-IN" sz="1400" dirty="0" err="1">
                <a:effectLst/>
                <a:ea typeface="Calibri" panose="020F0502020204030204" pitchFamily="34" charset="0"/>
              </a:rPr>
              <a:t>doi</a:t>
            </a:r>
            <a:r>
              <a:rPr lang="en-IN" sz="1400" dirty="0">
                <a:effectLst/>
                <a:ea typeface="Calibri" panose="020F0502020204030204" pitchFamily="34" charset="0"/>
              </a:rPr>
              <a:t>: 10.1002/14651858.CD009209.pub3. PMID: 32700325; PMCID: PMC7389933.</a:t>
            </a:r>
            <a:endParaRPr lang="en-US" sz="1400" dirty="0">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AutoNum type="arabicPeriod"/>
            </a:pPr>
            <a:r>
              <a:rPr lang="en-IN" sz="1400" dirty="0" err="1">
                <a:effectLst/>
                <a:ea typeface="Calibri" panose="020F0502020204030204" pitchFamily="34" charset="0"/>
                <a:cs typeface="Times New Roman" panose="02020603050405020304" pitchFamily="18" charset="0"/>
              </a:rPr>
              <a:t>Puchalski</a:t>
            </a:r>
            <a:r>
              <a:rPr lang="en-IN" sz="1400" dirty="0">
                <a:effectLst/>
                <a:ea typeface="Calibri" panose="020F0502020204030204" pitchFamily="34" charset="0"/>
                <a:cs typeface="Times New Roman" panose="02020603050405020304" pitchFamily="18" charset="0"/>
              </a:rPr>
              <a:t> K, </a:t>
            </a:r>
            <a:r>
              <a:rPr lang="en-IN" sz="1400" dirty="0" err="1">
                <a:effectLst/>
                <a:ea typeface="Calibri" panose="020F0502020204030204" pitchFamily="34" charset="0"/>
                <a:cs typeface="Times New Roman" panose="02020603050405020304" pitchFamily="18" charset="0"/>
              </a:rPr>
              <a:t>Korzeniowska</a:t>
            </a:r>
            <a:r>
              <a:rPr lang="en-IN" sz="1400" dirty="0">
                <a:effectLst/>
                <a:ea typeface="Calibri" panose="020F0502020204030204" pitchFamily="34" charset="0"/>
                <a:cs typeface="Times New Roman" panose="02020603050405020304" pitchFamily="18" charset="0"/>
              </a:rPr>
              <a:t> E. </a:t>
            </a:r>
            <a:r>
              <a:rPr lang="en-IN" sz="1400" dirty="0" err="1">
                <a:effectLst/>
                <a:ea typeface="Calibri" panose="020F0502020204030204" pitchFamily="34" charset="0"/>
                <a:cs typeface="Times New Roman" panose="02020603050405020304" pitchFamily="18" charset="0"/>
              </a:rPr>
              <a:t>Promocja</a:t>
            </a:r>
            <a:r>
              <a:rPr lang="en-IN" sz="1400" dirty="0">
                <a:effectLst/>
                <a:ea typeface="Calibri" panose="020F0502020204030204" pitchFamily="34" charset="0"/>
                <a:cs typeface="Times New Roman" panose="02020603050405020304" pitchFamily="18" charset="0"/>
              </a:rPr>
              <a:t> </a:t>
            </a:r>
            <a:r>
              <a:rPr lang="en-IN" sz="1400" dirty="0" err="1">
                <a:effectLst/>
                <a:ea typeface="Calibri" panose="020F0502020204030204" pitchFamily="34" charset="0"/>
                <a:cs typeface="Times New Roman" panose="02020603050405020304" pitchFamily="18" charset="0"/>
              </a:rPr>
              <a:t>zdrowia</a:t>
            </a:r>
            <a:r>
              <a:rPr lang="en-IN" sz="1400" dirty="0">
                <a:effectLst/>
                <a:ea typeface="Calibri" panose="020F0502020204030204" pitchFamily="34" charset="0"/>
                <a:cs typeface="Times New Roman" panose="02020603050405020304" pitchFamily="18" charset="0"/>
              </a:rPr>
              <a:t> w </a:t>
            </a:r>
            <a:r>
              <a:rPr lang="en-IN" sz="1400" dirty="0" err="1">
                <a:effectLst/>
                <a:ea typeface="Calibri" panose="020F0502020204030204" pitchFamily="34" charset="0"/>
                <a:cs typeface="Times New Roman" panose="02020603050405020304" pitchFamily="18" charset="0"/>
              </a:rPr>
              <a:t>zakładach</a:t>
            </a:r>
            <a:r>
              <a:rPr lang="en-IN" sz="1400" dirty="0">
                <a:effectLst/>
                <a:ea typeface="Calibri" panose="020F0502020204030204" pitchFamily="34" charset="0"/>
                <a:cs typeface="Times New Roman" panose="02020603050405020304" pitchFamily="18" charset="0"/>
              </a:rPr>
              <a:t> </a:t>
            </a:r>
            <a:r>
              <a:rPr lang="en-IN" sz="1400" dirty="0" err="1">
                <a:effectLst/>
                <a:ea typeface="Calibri" panose="020F0502020204030204" pitchFamily="34" charset="0"/>
                <a:cs typeface="Times New Roman" panose="02020603050405020304" pitchFamily="18" charset="0"/>
              </a:rPr>
              <a:t>pracy</a:t>
            </a:r>
            <a:r>
              <a:rPr lang="en-IN" sz="1400" dirty="0">
                <a:effectLst/>
                <a:ea typeface="Calibri" panose="020F0502020204030204" pitchFamily="34" charset="0"/>
                <a:cs typeface="Times New Roman" panose="02020603050405020304" pitchFamily="18" charset="0"/>
              </a:rPr>
              <a:t> w </a:t>
            </a:r>
            <a:r>
              <a:rPr lang="en-IN" sz="1400" dirty="0" err="1">
                <a:effectLst/>
                <a:ea typeface="Calibri" panose="020F0502020204030204" pitchFamily="34" charset="0"/>
                <a:cs typeface="Times New Roman" panose="02020603050405020304" pitchFamily="18" charset="0"/>
              </a:rPr>
              <a:t>Polsce</a:t>
            </a:r>
            <a:r>
              <a:rPr lang="en-IN" sz="1400" dirty="0">
                <a:effectLst/>
                <a:ea typeface="Calibri" panose="020F0502020204030204" pitchFamily="34" charset="0"/>
                <a:cs typeface="Times New Roman" panose="02020603050405020304" pitchFamily="18" charset="0"/>
              </a:rPr>
              <a:t> w 2015 r. – </a:t>
            </a:r>
            <a:r>
              <a:rPr lang="en-IN" sz="1400" dirty="0" err="1">
                <a:effectLst/>
                <a:ea typeface="Calibri" panose="020F0502020204030204" pitchFamily="34" charset="0"/>
                <a:cs typeface="Times New Roman" panose="02020603050405020304" pitchFamily="18" charset="0"/>
              </a:rPr>
              <a:t>diagnoza</a:t>
            </a:r>
            <a:r>
              <a:rPr lang="en-IN" sz="1400" dirty="0">
                <a:effectLst/>
                <a:ea typeface="Calibri" panose="020F0502020204030204" pitchFamily="34" charset="0"/>
                <a:cs typeface="Times New Roman" panose="02020603050405020304" pitchFamily="18" charset="0"/>
              </a:rPr>
              <a:t> </a:t>
            </a:r>
            <a:r>
              <a:rPr lang="en-IN" sz="1400" dirty="0" err="1">
                <a:effectLst/>
                <a:ea typeface="Calibri" panose="020F0502020204030204" pitchFamily="34" charset="0"/>
                <a:cs typeface="Times New Roman" panose="02020603050405020304" pitchFamily="18" charset="0"/>
              </a:rPr>
              <a:t>na</a:t>
            </a:r>
            <a:r>
              <a:rPr lang="en-IN" sz="1400" dirty="0">
                <a:effectLst/>
                <a:ea typeface="Calibri" panose="020F0502020204030204" pitchFamily="34" charset="0"/>
                <a:cs typeface="Times New Roman" panose="02020603050405020304" pitchFamily="18" charset="0"/>
              </a:rPr>
              <a:t> </a:t>
            </a:r>
            <a:r>
              <a:rPr lang="en-IN" sz="1400" dirty="0" err="1">
                <a:effectLst/>
                <a:ea typeface="Calibri" panose="020F0502020204030204" pitchFamily="34" charset="0"/>
                <a:cs typeface="Times New Roman" panose="02020603050405020304" pitchFamily="18" charset="0"/>
              </a:rPr>
              <a:t>podstawie</a:t>
            </a:r>
            <a:r>
              <a:rPr lang="en-IN" sz="1400" dirty="0">
                <a:effectLst/>
                <a:ea typeface="Calibri" panose="020F0502020204030204" pitchFamily="34" charset="0"/>
                <a:cs typeface="Times New Roman" panose="02020603050405020304" pitchFamily="18" charset="0"/>
              </a:rPr>
              <a:t> </a:t>
            </a:r>
            <a:r>
              <a:rPr lang="en-IN" sz="1400" dirty="0" err="1">
                <a:effectLst/>
                <a:ea typeface="Calibri" panose="020F0502020204030204" pitchFamily="34" charset="0"/>
                <a:cs typeface="Times New Roman" panose="02020603050405020304" pitchFamily="18" charset="0"/>
              </a:rPr>
              <a:t>reprezentatywnego</a:t>
            </a:r>
            <a:r>
              <a:rPr lang="en-IN" sz="1400" dirty="0">
                <a:effectLst/>
                <a:ea typeface="Calibri" panose="020F0502020204030204" pitchFamily="34" charset="0"/>
                <a:cs typeface="Times New Roman" panose="02020603050405020304" pitchFamily="18" charset="0"/>
              </a:rPr>
              <a:t> </a:t>
            </a:r>
            <a:r>
              <a:rPr lang="en-IN" sz="1400" dirty="0" err="1">
                <a:effectLst/>
                <a:ea typeface="Calibri" panose="020F0502020204030204" pitchFamily="34" charset="0"/>
                <a:cs typeface="Times New Roman" panose="02020603050405020304" pitchFamily="18" charset="0"/>
              </a:rPr>
              <a:t>badania</a:t>
            </a:r>
            <a:r>
              <a:rPr lang="en-IN" sz="1400" dirty="0">
                <a:effectLst/>
                <a:ea typeface="Calibri" panose="020F0502020204030204" pitchFamily="34" charset="0"/>
                <a:cs typeface="Times New Roman" panose="02020603050405020304" pitchFamily="18" charset="0"/>
              </a:rPr>
              <a:t> firm </a:t>
            </a:r>
            <a:r>
              <a:rPr lang="en-IN" sz="1400" dirty="0" err="1">
                <a:effectLst/>
                <a:ea typeface="Calibri" panose="020F0502020204030204" pitchFamily="34" charset="0"/>
                <a:cs typeface="Times New Roman" panose="02020603050405020304" pitchFamily="18" charset="0"/>
              </a:rPr>
              <a:t>zatrudniających</a:t>
            </a:r>
            <a:r>
              <a:rPr lang="en-IN" sz="1400" dirty="0">
                <a:effectLst/>
                <a:ea typeface="Calibri" panose="020F0502020204030204" pitchFamily="34" charset="0"/>
                <a:cs typeface="Times New Roman" panose="02020603050405020304" pitchFamily="18" charset="0"/>
              </a:rPr>
              <a:t> </a:t>
            </a:r>
            <a:r>
              <a:rPr lang="en-IN" sz="1400" dirty="0" err="1">
                <a:effectLst/>
                <a:ea typeface="Calibri" panose="020F0502020204030204" pitchFamily="34" charset="0"/>
                <a:cs typeface="Times New Roman" panose="02020603050405020304" pitchFamily="18" charset="0"/>
              </a:rPr>
              <a:t>powyżej</a:t>
            </a:r>
            <a:r>
              <a:rPr lang="en-IN" sz="1400" dirty="0">
                <a:effectLst/>
                <a:ea typeface="Calibri" panose="020F0502020204030204" pitchFamily="34" charset="0"/>
                <a:cs typeface="Times New Roman" panose="02020603050405020304" pitchFamily="18" charset="0"/>
              </a:rPr>
              <a:t> 50 </a:t>
            </a:r>
            <a:r>
              <a:rPr lang="en-IN" sz="1400" dirty="0" err="1">
                <a:effectLst/>
                <a:ea typeface="Calibri" panose="020F0502020204030204" pitchFamily="34" charset="0"/>
                <a:cs typeface="Times New Roman" panose="02020603050405020304" pitchFamily="18" charset="0"/>
              </a:rPr>
              <a:t>pracowników</a:t>
            </a:r>
            <a:r>
              <a:rPr lang="en-IN" sz="1400" dirty="0">
                <a:effectLst/>
                <a:ea typeface="Calibri" panose="020F0502020204030204" pitchFamily="34" charset="0"/>
                <a:cs typeface="Times New Roman" panose="02020603050405020304" pitchFamily="18" charset="0"/>
              </a:rPr>
              <a:t> [Workplace health promotion in Poland in 2015 - Diagnosis based on a representative survey of companies employing more than 50 employees]. Med Pr. 2017 Mar 24;68(2):229-246. Polish. </a:t>
            </a:r>
            <a:r>
              <a:rPr lang="en-IN" sz="1400" dirty="0" err="1">
                <a:effectLst/>
                <a:ea typeface="Calibri" panose="020F0502020204030204" pitchFamily="34" charset="0"/>
                <a:cs typeface="Times New Roman" panose="02020603050405020304" pitchFamily="18" charset="0"/>
              </a:rPr>
              <a:t>doi</a:t>
            </a:r>
            <a:r>
              <a:rPr lang="en-IN" sz="1400" dirty="0">
                <a:effectLst/>
                <a:ea typeface="Calibri" panose="020F0502020204030204" pitchFamily="34" charset="0"/>
                <a:cs typeface="Times New Roman" panose="02020603050405020304" pitchFamily="18" charset="0"/>
              </a:rPr>
              <a:t>: 10.13075/mp.5893.00532. </a:t>
            </a:r>
            <a:r>
              <a:rPr lang="en-IN" sz="1400" dirty="0" err="1">
                <a:effectLst/>
                <a:ea typeface="Calibri" panose="020F0502020204030204" pitchFamily="34" charset="0"/>
                <a:cs typeface="Times New Roman" panose="02020603050405020304" pitchFamily="18" charset="0"/>
              </a:rPr>
              <a:t>Epub</a:t>
            </a:r>
            <a:r>
              <a:rPr lang="en-IN" sz="1400" dirty="0">
                <a:effectLst/>
                <a:ea typeface="Calibri" panose="020F0502020204030204" pitchFamily="34" charset="0"/>
                <a:cs typeface="Times New Roman" panose="02020603050405020304" pitchFamily="18" charset="0"/>
              </a:rPr>
              <a:t> 2016 Dec 22. PMID: 28345683.</a:t>
            </a:r>
          </a:p>
          <a:p>
            <a:pPr marL="342900" lvl="0" indent="-342900" algn="just">
              <a:lnSpc>
                <a:spcPct val="107000"/>
              </a:lnSpc>
              <a:buFont typeface="Times New Roman" panose="02020603050405020304" pitchFamily="18" charset="0"/>
              <a:buAutoNum type="arabicPeriod"/>
            </a:pPr>
            <a:r>
              <a:rPr lang="en-IN" sz="1400" dirty="0">
                <a:effectLst/>
                <a:ea typeface="Calibri" panose="020F0502020204030204" pitchFamily="34" charset="0"/>
                <a:cs typeface="Times New Roman" panose="02020603050405020304" pitchFamily="18" charset="0"/>
              </a:rPr>
              <a:t>Vargas-Martínez AM, Romero-</a:t>
            </a:r>
            <a:r>
              <a:rPr lang="en-IN" sz="1400" dirty="0" err="1">
                <a:effectLst/>
                <a:ea typeface="Calibri" panose="020F0502020204030204" pitchFamily="34" charset="0"/>
                <a:cs typeface="Times New Roman" panose="02020603050405020304" pitchFamily="18" charset="0"/>
              </a:rPr>
              <a:t>Saldaña</a:t>
            </a:r>
            <a:r>
              <a:rPr lang="en-IN" sz="1400" dirty="0">
                <a:effectLst/>
                <a:ea typeface="Calibri" panose="020F0502020204030204" pitchFamily="34" charset="0"/>
                <a:cs typeface="Times New Roman" panose="02020603050405020304" pitchFamily="18" charset="0"/>
              </a:rPr>
              <a:t> M, De Diego-Cordero R. Economic evaluation of workplace health promotion interventions focused on Lifestyle: Systematic review and meta-analysis. J Adv </a:t>
            </a:r>
            <a:r>
              <a:rPr lang="en-IN" sz="1400" dirty="0" err="1">
                <a:effectLst/>
                <a:ea typeface="Calibri" panose="020F0502020204030204" pitchFamily="34" charset="0"/>
                <a:cs typeface="Times New Roman" panose="02020603050405020304" pitchFamily="18" charset="0"/>
              </a:rPr>
              <a:t>Nurs</a:t>
            </a:r>
            <a:r>
              <a:rPr lang="en-IN" sz="1400" dirty="0">
                <a:effectLst/>
                <a:ea typeface="Calibri" panose="020F0502020204030204" pitchFamily="34" charset="0"/>
                <a:cs typeface="Times New Roman" panose="02020603050405020304" pitchFamily="18" charset="0"/>
              </a:rPr>
              <a:t>. 2021 Sep;77(9):3657-3691. </a:t>
            </a:r>
            <a:r>
              <a:rPr lang="en-IN" sz="1400" dirty="0" err="1">
                <a:effectLst/>
                <a:ea typeface="Calibri" panose="020F0502020204030204" pitchFamily="34" charset="0"/>
                <a:cs typeface="Times New Roman" panose="02020603050405020304" pitchFamily="18" charset="0"/>
              </a:rPr>
              <a:t>doi</a:t>
            </a:r>
            <a:r>
              <a:rPr lang="en-IN" sz="1400" dirty="0">
                <a:effectLst/>
                <a:ea typeface="Calibri" panose="020F0502020204030204" pitchFamily="34" charset="0"/>
                <a:cs typeface="Times New Roman" panose="02020603050405020304" pitchFamily="18" charset="0"/>
              </a:rPr>
              <a:t>: 10.1111/jan.14857. </a:t>
            </a:r>
            <a:r>
              <a:rPr lang="en-IN" sz="1400" dirty="0" err="1">
                <a:effectLst/>
                <a:ea typeface="Calibri" panose="020F0502020204030204" pitchFamily="34" charset="0"/>
                <a:cs typeface="Times New Roman" panose="02020603050405020304" pitchFamily="18" charset="0"/>
              </a:rPr>
              <a:t>Epub</a:t>
            </a:r>
            <a:r>
              <a:rPr lang="en-IN" sz="1400" dirty="0">
                <a:effectLst/>
                <a:ea typeface="Calibri" panose="020F0502020204030204" pitchFamily="34" charset="0"/>
                <a:cs typeface="Times New Roman" panose="02020603050405020304" pitchFamily="18" charset="0"/>
              </a:rPr>
              <a:t> 2021 Apr 19. PMID: 33876454.</a:t>
            </a:r>
          </a:p>
          <a:p>
            <a:pPr marL="342900" lvl="0" indent="-342900" algn="just">
              <a:lnSpc>
                <a:spcPct val="107000"/>
              </a:lnSpc>
              <a:buFont typeface="Times New Roman" panose="02020603050405020304" pitchFamily="18" charset="0"/>
              <a:buAutoNum type="arabicPeriod"/>
            </a:pPr>
            <a:endParaRPr lang="en-IN" sz="1800" dirty="0">
              <a:effectLst/>
              <a:latin typeface="Calibri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381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normAutofit/>
          </a:bodyPr>
          <a:lstStyle/>
          <a:p>
            <a:r>
              <a:rPr lang="en-IN" sz="7200" dirty="0">
                <a:solidFill>
                  <a:srgbClr val="37807F"/>
                </a:solidFill>
              </a:rPr>
              <a:t>Thank You</a:t>
            </a:r>
          </a:p>
        </p:txBody>
      </p:sp>
      <p:pic>
        <p:nvPicPr>
          <p:cNvPr id="4" name="Picture 3">
            <a:extLst>
              <a:ext uri="{FF2B5EF4-FFF2-40B4-BE49-F238E27FC236}">
                <a16:creationId xmlns:a16="http://schemas.microsoft.com/office/drawing/2014/main" id="{5C412A49-79F2-B969-3E90-730FCBBD6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822672" cy="857930"/>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1F42F7-C800-A36E-AE7D-9411A5B46295}"/>
              </a:ext>
            </a:extLst>
          </p:cNvPr>
          <p:cNvSpPr>
            <a:spLocks noGrp="1"/>
          </p:cNvSpPr>
          <p:nvPr>
            <p:ph idx="1"/>
          </p:nvPr>
        </p:nvSpPr>
        <p:spPr>
          <a:xfrm>
            <a:off x="838200" y="1465244"/>
            <a:ext cx="10515600" cy="5087008"/>
          </a:xfrm>
        </p:spPr>
        <p:txBody>
          <a:bodyPr>
            <a:noAutofit/>
          </a:bodyPr>
          <a:lstStyle/>
          <a:p>
            <a:pPr marL="347980" marR="312420" algn="just">
              <a:lnSpc>
                <a:spcPct val="150000"/>
              </a:lnSpc>
              <a:spcAft>
                <a:spcPts val="0"/>
              </a:spcAft>
            </a:pPr>
            <a:r>
              <a:rPr lang="en-US" sz="1300" dirty="0">
                <a:effectLst/>
                <a:ea typeface="Times New Roman" panose="02020603050405020304" pitchFamily="18" charset="0"/>
              </a:rPr>
              <a:t>On the very beginning of this report, I would like to extend my sincere gratefulness and heartfelt appreciation towards all the respected personages who have helped me to attempt this endeavor. Without their active guidance, assistance, cooperation, and motivation, I would not have made an advancement in the report. It is a privilege to have a wonderful 90 days (1</a:t>
            </a:r>
            <a:r>
              <a:rPr lang="en-US" sz="1300" baseline="30000" dirty="0">
                <a:effectLst/>
                <a:ea typeface="Times New Roman" panose="02020603050405020304" pitchFamily="18" charset="0"/>
              </a:rPr>
              <a:t>st</a:t>
            </a:r>
            <a:r>
              <a:rPr lang="en-US" sz="1300" dirty="0">
                <a:effectLst/>
                <a:ea typeface="Times New Roman" panose="02020603050405020304" pitchFamily="18" charset="0"/>
              </a:rPr>
              <a:t> March – 31</a:t>
            </a:r>
            <a:r>
              <a:rPr lang="en-US" sz="1300" baseline="30000" dirty="0">
                <a:effectLst/>
                <a:ea typeface="Times New Roman" panose="02020603050405020304" pitchFamily="18" charset="0"/>
              </a:rPr>
              <a:t>th</a:t>
            </a:r>
            <a:r>
              <a:rPr lang="en-US" sz="1300" dirty="0">
                <a:effectLst/>
                <a:ea typeface="Times New Roman" panose="02020603050405020304" pitchFamily="18" charset="0"/>
              </a:rPr>
              <a:t> May) internship in India’s leading home healthcare organization. The internship experience I had with the </a:t>
            </a:r>
            <a:r>
              <a:rPr lang="en-US" sz="1300" b="1" dirty="0">
                <a:effectLst/>
                <a:ea typeface="Times New Roman" panose="02020603050405020304" pitchFamily="18" charset="0"/>
              </a:rPr>
              <a:t>SEVA AT HOME, GURUGRAM </a:t>
            </a:r>
            <a:r>
              <a:rPr lang="en-US" sz="1300" dirty="0">
                <a:effectLst/>
                <a:ea typeface="Times New Roman" panose="02020603050405020304" pitchFamily="18" charset="0"/>
              </a:rPr>
              <a:t>was</a:t>
            </a:r>
            <a:r>
              <a:rPr lang="en-US" sz="1300" spc="-40" dirty="0">
                <a:effectLst/>
                <a:ea typeface="Times New Roman" panose="02020603050405020304" pitchFamily="18" charset="0"/>
              </a:rPr>
              <a:t> </a:t>
            </a:r>
            <a:r>
              <a:rPr lang="en-US" sz="1300" dirty="0">
                <a:effectLst/>
                <a:ea typeface="Times New Roman" panose="02020603050405020304" pitchFamily="18" charset="0"/>
              </a:rPr>
              <a:t>a</a:t>
            </a:r>
            <a:r>
              <a:rPr lang="en-US" sz="1300" spc="-45" dirty="0">
                <a:effectLst/>
                <a:ea typeface="Times New Roman" panose="02020603050405020304" pitchFamily="18" charset="0"/>
              </a:rPr>
              <a:t> </a:t>
            </a:r>
            <a:r>
              <a:rPr lang="en-US" sz="1300" dirty="0">
                <a:effectLst/>
                <a:ea typeface="Times New Roman" panose="02020603050405020304" pitchFamily="18" charset="0"/>
              </a:rPr>
              <a:t>great</a:t>
            </a:r>
            <a:r>
              <a:rPr lang="en-US" sz="1300" spc="-40" dirty="0">
                <a:effectLst/>
                <a:ea typeface="Times New Roman" panose="02020603050405020304" pitchFamily="18" charset="0"/>
              </a:rPr>
              <a:t> </a:t>
            </a:r>
            <a:r>
              <a:rPr lang="en-US" sz="1300" dirty="0">
                <a:effectLst/>
                <a:ea typeface="Times New Roman" panose="02020603050405020304" pitchFamily="18" charset="0"/>
              </a:rPr>
              <a:t>chance</a:t>
            </a:r>
            <a:r>
              <a:rPr lang="en-US" sz="1300" spc="-30" dirty="0">
                <a:effectLst/>
                <a:ea typeface="Times New Roman" panose="02020603050405020304" pitchFamily="18" charset="0"/>
              </a:rPr>
              <a:t> </a:t>
            </a:r>
            <a:r>
              <a:rPr lang="en-US" sz="1300" dirty="0">
                <a:effectLst/>
                <a:ea typeface="Times New Roman" panose="02020603050405020304" pitchFamily="18" charset="0"/>
              </a:rPr>
              <a:t>for</a:t>
            </a:r>
            <a:r>
              <a:rPr lang="en-US" sz="1300" spc="-45" dirty="0">
                <a:effectLst/>
                <a:ea typeface="Times New Roman" panose="02020603050405020304" pitchFamily="18" charset="0"/>
              </a:rPr>
              <a:t> </a:t>
            </a:r>
            <a:r>
              <a:rPr lang="en-US" sz="1300" dirty="0">
                <a:effectLst/>
                <a:ea typeface="Times New Roman" panose="02020603050405020304" pitchFamily="18" charset="0"/>
              </a:rPr>
              <a:t>growth,</a:t>
            </a:r>
            <a:r>
              <a:rPr lang="en-US" sz="1300" spc="-45" dirty="0">
                <a:effectLst/>
                <a:ea typeface="Times New Roman" panose="02020603050405020304" pitchFamily="18" charset="0"/>
              </a:rPr>
              <a:t> </a:t>
            </a:r>
            <a:r>
              <a:rPr lang="en-US" sz="1300" dirty="0">
                <a:effectLst/>
                <a:ea typeface="Times New Roman" panose="02020603050405020304" pitchFamily="18" charset="0"/>
              </a:rPr>
              <a:t>learning</a:t>
            </a:r>
            <a:r>
              <a:rPr lang="en-US" sz="1300" spc="-30" dirty="0">
                <a:effectLst/>
                <a:ea typeface="Times New Roman" panose="02020603050405020304" pitchFamily="18" charset="0"/>
              </a:rPr>
              <a:t> </a:t>
            </a:r>
            <a:r>
              <a:rPr lang="en-US" sz="1300" dirty="0">
                <a:effectLst/>
                <a:ea typeface="Times New Roman" panose="02020603050405020304" pitchFamily="18" charset="0"/>
              </a:rPr>
              <a:t>and</a:t>
            </a:r>
            <a:r>
              <a:rPr lang="en-US" sz="1300" spc="-45" dirty="0">
                <a:effectLst/>
                <a:ea typeface="Times New Roman" panose="02020603050405020304" pitchFamily="18" charset="0"/>
              </a:rPr>
              <a:t> </a:t>
            </a:r>
            <a:r>
              <a:rPr lang="en-US" sz="1300" dirty="0">
                <a:effectLst/>
                <a:ea typeface="Times New Roman" panose="02020603050405020304" pitchFamily="18" charset="0"/>
              </a:rPr>
              <a:t>professional</a:t>
            </a:r>
            <a:r>
              <a:rPr lang="en-US" sz="1300" spc="-35" dirty="0">
                <a:effectLst/>
                <a:ea typeface="Times New Roman" panose="02020603050405020304" pitchFamily="18" charset="0"/>
              </a:rPr>
              <a:t> </a:t>
            </a:r>
            <a:r>
              <a:rPr lang="en-US" sz="1300" dirty="0">
                <a:effectLst/>
                <a:ea typeface="Times New Roman" panose="02020603050405020304" pitchFamily="18" charset="0"/>
              </a:rPr>
              <a:t>evolution.</a:t>
            </a:r>
            <a:r>
              <a:rPr lang="en-US" sz="1300" spc="-35" dirty="0">
                <a:effectLst/>
                <a:ea typeface="Times New Roman" panose="02020603050405020304" pitchFamily="18" charset="0"/>
              </a:rPr>
              <a:t> </a:t>
            </a:r>
            <a:r>
              <a:rPr lang="en-US" sz="1300" dirty="0">
                <a:effectLst/>
                <a:ea typeface="Times New Roman" panose="02020603050405020304" pitchFamily="18" charset="0"/>
              </a:rPr>
              <a:t>I</a:t>
            </a:r>
            <a:r>
              <a:rPr lang="en-US" sz="1300" spc="-45" dirty="0">
                <a:effectLst/>
                <a:ea typeface="Times New Roman" panose="02020603050405020304" pitchFamily="18" charset="0"/>
              </a:rPr>
              <a:t> </a:t>
            </a:r>
            <a:r>
              <a:rPr lang="en-US" sz="1300" dirty="0">
                <a:effectLst/>
                <a:ea typeface="Times New Roman" panose="02020603050405020304" pitchFamily="18" charset="0"/>
              </a:rPr>
              <a:t>am</a:t>
            </a:r>
            <a:r>
              <a:rPr lang="en-US" sz="1300" spc="-25" dirty="0">
                <a:effectLst/>
                <a:ea typeface="Times New Roman" panose="02020603050405020304" pitchFamily="18" charset="0"/>
              </a:rPr>
              <a:t> </a:t>
            </a:r>
            <a:r>
              <a:rPr lang="en-US" sz="1300" dirty="0">
                <a:effectLst/>
                <a:ea typeface="Times New Roman" panose="02020603050405020304" pitchFamily="18" charset="0"/>
              </a:rPr>
              <a:t>appreciative</a:t>
            </a:r>
            <a:r>
              <a:rPr lang="en-US" sz="1300" spc="-30" dirty="0">
                <a:effectLst/>
                <a:ea typeface="Times New Roman" panose="02020603050405020304" pitchFamily="18" charset="0"/>
              </a:rPr>
              <a:t> </a:t>
            </a:r>
            <a:r>
              <a:rPr lang="en-US" sz="1300" dirty="0">
                <a:effectLst/>
                <a:ea typeface="Times New Roman" panose="02020603050405020304" pitchFamily="18" charset="0"/>
              </a:rPr>
              <a:t>for</a:t>
            </a:r>
            <a:r>
              <a:rPr lang="en-US" sz="1300" spc="-50" dirty="0">
                <a:effectLst/>
                <a:ea typeface="Times New Roman" panose="02020603050405020304" pitchFamily="18" charset="0"/>
              </a:rPr>
              <a:t> </a:t>
            </a:r>
            <a:r>
              <a:rPr lang="en-US" sz="1300" dirty="0">
                <a:effectLst/>
                <a:ea typeface="Times New Roman" panose="02020603050405020304" pitchFamily="18" charset="0"/>
              </a:rPr>
              <a:t>this chance</a:t>
            </a:r>
            <a:r>
              <a:rPr lang="en-US" sz="1300" spc="-55" dirty="0">
                <a:effectLst/>
                <a:ea typeface="Times New Roman" panose="02020603050405020304" pitchFamily="18" charset="0"/>
              </a:rPr>
              <a:t> </a:t>
            </a:r>
            <a:r>
              <a:rPr lang="en-US" sz="1300" dirty="0">
                <a:effectLst/>
                <a:ea typeface="Times New Roman" panose="02020603050405020304" pitchFamily="18" charset="0"/>
              </a:rPr>
              <a:t>and</a:t>
            </a:r>
            <a:r>
              <a:rPr lang="en-US" sz="1300" spc="-45" dirty="0">
                <a:effectLst/>
                <a:ea typeface="Times New Roman" panose="02020603050405020304" pitchFamily="18" charset="0"/>
              </a:rPr>
              <a:t> </a:t>
            </a:r>
            <a:r>
              <a:rPr lang="en-US" sz="1300" dirty="0">
                <a:effectLst/>
                <a:ea typeface="Times New Roman" panose="02020603050405020304" pitchFamily="18" charset="0"/>
              </a:rPr>
              <a:t>for</a:t>
            </a:r>
            <a:r>
              <a:rPr lang="en-US" sz="1300" spc="-50" dirty="0">
                <a:effectLst/>
                <a:ea typeface="Times New Roman" panose="02020603050405020304" pitchFamily="18" charset="0"/>
              </a:rPr>
              <a:t> </a:t>
            </a:r>
            <a:r>
              <a:rPr lang="en-US" sz="1300" dirty="0">
                <a:effectLst/>
                <a:ea typeface="Times New Roman" panose="02020603050405020304" pitchFamily="18" charset="0"/>
              </a:rPr>
              <a:t>getting</a:t>
            </a:r>
            <a:r>
              <a:rPr lang="en-US" sz="1300" spc="-45" dirty="0">
                <a:effectLst/>
                <a:ea typeface="Times New Roman" panose="02020603050405020304" pitchFamily="18" charset="0"/>
              </a:rPr>
              <a:t> </a:t>
            </a:r>
            <a:r>
              <a:rPr lang="en-US" sz="1300" dirty="0">
                <a:effectLst/>
                <a:ea typeface="Times New Roman" panose="02020603050405020304" pitchFamily="18" charset="0"/>
              </a:rPr>
              <a:t>the</a:t>
            </a:r>
            <a:r>
              <a:rPr lang="en-US" sz="1300" spc="-30" dirty="0">
                <a:effectLst/>
                <a:ea typeface="Times New Roman" panose="02020603050405020304" pitchFamily="18" charset="0"/>
              </a:rPr>
              <a:t> </a:t>
            </a:r>
            <a:r>
              <a:rPr lang="en-US" sz="1300" dirty="0">
                <a:effectLst/>
                <a:ea typeface="Times New Roman" panose="02020603050405020304" pitchFamily="18" charset="0"/>
              </a:rPr>
              <a:t>opportunity</a:t>
            </a:r>
            <a:r>
              <a:rPr lang="en-US" sz="1300" spc="-40" dirty="0">
                <a:effectLst/>
                <a:ea typeface="Times New Roman" panose="02020603050405020304" pitchFamily="18" charset="0"/>
              </a:rPr>
              <a:t> </a:t>
            </a:r>
            <a:r>
              <a:rPr lang="en-US" sz="1300" dirty="0">
                <a:effectLst/>
                <a:ea typeface="Times New Roman" panose="02020603050405020304" pitchFamily="18" charset="0"/>
              </a:rPr>
              <a:t>to</a:t>
            </a:r>
            <a:r>
              <a:rPr lang="en-US" sz="1300" spc="-45" dirty="0">
                <a:effectLst/>
                <a:ea typeface="Times New Roman" panose="02020603050405020304" pitchFamily="18" charset="0"/>
              </a:rPr>
              <a:t> </a:t>
            </a:r>
            <a:r>
              <a:rPr lang="en-US" sz="1300" dirty="0">
                <a:effectLst/>
                <a:ea typeface="Times New Roman" panose="02020603050405020304" pitchFamily="18" charset="0"/>
              </a:rPr>
              <a:t>meet</a:t>
            </a:r>
            <a:r>
              <a:rPr lang="en-US" sz="1300" spc="-40" dirty="0">
                <a:effectLst/>
                <a:ea typeface="Times New Roman" panose="02020603050405020304" pitchFamily="18" charset="0"/>
              </a:rPr>
              <a:t> </a:t>
            </a:r>
            <a:r>
              <a:rPr lang="en-US" sz="1300" dirty="0">
                <a:effectLst/>
                <a:ea typeface="Times New Roman" panose="02020603050405020304" pitchFamily="18" charset="0"/>
              </a:rPr>
              <a:t>such</a:t>
            </a:r>
            <a:r>
              <a:rPr lang="en-US" sz="1300" spc="-55" dirty="0">
                <a:effectLst/>
                <a:ea typeface="Times New Roman" panose="02020603050405020304" pitchFamily="18" charset="0"/>
              </a:rPr>
              <a:t> </a:t>
            </a:r>
            <a:r>
              <a:rPr lang="en-US" sz="1300" dirty="0">
                <a:effectLst/>
                <a:ea typeface="Times New Roman" panose="02020603050405020304" pitchFamily="18" charset="0"/>
              </a:rPr>
              <a:t>countless</a:t>
            </a:r>
            <a:r>
              <a:rPr lang="en-US" sz="1300" spc="-40" dirty="0">
                <a:effectLst/>
                <a:ea typeface="Times New Roman" panose="02020603050405020304" pitchFamily="18" charset="0"/>
              </a:rPr>
              <a:t> </a:t>
            </a:r>
            <a:r>
              <a:rPr lang="en-US" sz="1300" dirty="0">
                <a:effectLst/>
                <a:ea typeface="Times New Roman" panose="02020603050405020304" pitchFamily="18" charset="0"/>
              </a:rPr>
              <a:t>brilliant</a:t>
            </a:r>
            <a:r>
              <a:rPr lang="en-US" sz="1300" spc="-45" dirty="0">
                <a:effectLst/>
                <a:ea typeface="Times New Roman" panose="02020603050405020304" pitchFamily="18" charset="0"/>
              </a:rPr>
              <a:t> </a:t>
            </a:r>
            <a:r>
              <a:rPr lang="en-US" sz="1300" dirty="0">
                <a:effectLst/>
                <a:ea typeface="Times New Roman" panose="02020603050405020304" pitchFamily="18" charset="0"/>
              </a:rPr>
              <a:t>individuals</a:t>
            </a:r>
            <a:r>
              <a:rPr lang="en-US" sz="1300" spc="-40" dirty="0">
                <a:effectLst/>
                <a:ea typeface="Times New Roman" panose="02020603050405020304" pitchFamily="18" charset="0"/>
              </a:rPr>
              <a:t> </a:t>
            </a:r>
            <a:r>
              <a:rPr lang="en-US" sz="1300" dirty="0">
                <a:effectLst/>
                <a:ea typeface="Times New Roman" panose="02020603050405020304" pitchFamily="18" charset="0"/>
              </a:rPr>
              <a:t>and</a:t>
            </a:r>
            <a:r>
              <a:rPr lang="en-US" sz="1300" spc="-45" dirty="0">
                <a:effectLst/>
                <a:ea typeface="Times New Roman" panose="02020603050405020304" pitchFamily="18" charset="0"/>
              </a:rPr>
              <a:t> </a:t>
            </a:r>
            <a:r>
              <a:rPr lang="en-US" sz="1300" dirty="0">
                <a:effectLst/>
                <a:ea typeface="Times New Roman" panose="02020603050405020304" pitchFamily="18" charset="0"/>
              </a:rPr>
              <a:t>experts who directed me through this</a:t>
            </a:r>
            <a:r>
              <a:rPr lang="en-US" sz="1300" spc="-5" dirty="0">
                <a:effectLst/>
                <a:ea typeface="Times New Roman" panose="02020603050405020304" pitchFamily="18" charset="0"/>
              </a:rPr>
              <a:t> </a:t>
            </a:r>
            <a:r>
              <a:rPr lang="en-US" sz="1300" dirty="0">
                <a:effectLst/>
                <a:ea typeface="Times New Roman" panose="02020603050405020304" pitchFamily="18" charset="0"/>
              </a:rPr>
              <a:t>internship.</a:t>
            </a:r>
            <a:endParaRPr lang="en-IN" sz="1300" dirty="0">
              <a:effectLst/>
              <a:ea typeface="Times New Roman" panose="02020603050405020304" pitchFamily="18" charset="0"/>
            </a:endParaRPr>
          </a:p>
          <a:p>
            <a:pPr marL="347980" marR="311785" algn="just">
              <a:lnSpc>
                <a:spcPct val="150000"/>
              </a:lnSpc>
              <a:spcBef>
                <a:spcPts val="800"/>
              </a:spcBef>
              <a:spcAft>
                <a:spcPts val="0"/>
              </a:spcAft>
            </a:pPr>
            <a:r>
              <a:rPr lang="en-US" sz="1300" dirty="0">
                <a:effectLst/>
                <a:ea typeface="Times New Roman" panose="02020603050405020304" pitchFamily="18" charset="0"/>
              </a:rPr>
              <a:t>I would like to take this moment to express my deepest acknowledgment and special recognition to the Chief Operating Officer, </a:t>
            </a:r>
            <a:r>
              <a:rPr lang="en-US" sz="1300" b="1" dirty="0">
                <a:effectLst/>
                <a:ea typeface="Times New Roman" panose="02020603050405020304" pitchFamily="18" charset="0"/>
              </a:rPr>
              <a:t>Mr. Arun Dutta sir</a:t>
            </a:r>
            <a:r>
              <a:rPr lang="en-US" sz="1300" dirty="0">
                <a:effectLst/>
                <a:ea typeface="Times New Roman" panose="02020603050405020304" pitchFamily="18" charset="0"/>
              </a:rPr>
              <a:t>, who despite being outstandingly busy with his work schedule, took time to listen, direct and keep us on the rightful path and permitting us to carry our internship at the organization and guiding throughout the internship.</a:t>
            </a:r>
            <a:endParaRPr lang="en-IN" sz="1300" dirty="0">
              <a:effectLst/>
              <a:ea typeface="Times New Roman" panose="02020603050405020304" pitchFamily="18" charset="0"/>
            </a:endParaRPr>
          </a:p>
          <a:p>
            <a:pPr marL="347980" marR="310515" algn="just">
              <a:lnSpc>
                <a:spcPct val="150000"/>
              </a:lnSpc>
              <a:spcBef>
                <a:spcPts val="810"/>
              </a:spcBef>
              <a:spcAft>
                <a:spcPts val="0"/>
              </a:spcAft>
            </a:pPr>
            <a:r>
              <a:rPr lang="en-US" sz="1300" dirty="0">
                <a:effectLst/>
                <a:ea typeface="Times New Roman" panose="02020603050405020304" pitchFamily="18" charset="0"/>
              </a:rPr>
              <a:t>It</a:t>
            </a:r>
            <a:r>
              <a:rPr lang="en-US" sz="1300" spc="-35" dirty="0">
                <a:effectLst/>
                <a:ea typeface="Times New Roman" panose="02020603050405020304" pitchFamily="18" charset="0"/>
              </a:rPr>
              <a:t> </a:t>
            </a:r>
            <a:r>
              <a:rPr lang="en-US" sz="1300" dirty="0">
                <a:effectLst/>
                <a:ea typeface="Times New Roman" panose="02020603050405020304" pitchFamily="18" charset="0"/>
              </a:rPr>
              <a:t>is</a:t>
            </a:r>
            <a:r>
              <a:rPr lang="en-US" sz="1300" spc="-35" dirty="0">
                <a:effectLst/>
                <a:ea typeface="Times New Roman" panose="02020603050405020304" pitchFamily="18" charset="0"/>
              </a:rPr>
              <a:t> </a:t>
            </a:r>
            <a:r>
              <a:rPr lang="en-US" sz="1300" dirty="0">
                <a:effectLst/>
                <a:ea typeface="Times New Roman" panose="02020603050405020304" pitchFamily="18" charset="0"/>
              </a:rPr>
              <a:t>my</a:t>
            </a:r>
            <a:r>
              <a:rPr lang="en-US" sz="1300" spc="-30" dirty="0">
                <a:effectLst/>
                <a:ea typeface="Times New Roman" panose="02020603050405020304" pitchFamily="18" charset="0"/>
              </a:rPr>
              <a:t> </a:t>
            </a:r>
            <a:r>
              <a:rPr lang="en-US" sz="1300" dirty="0">
                <a:effectLst/>
                <a:ea typeface="Times New Roman" panose="02020603050405020304" pitchFamily="18" charset="0"/>
              </a:rPr>
              <a:t>deepest</a:t>
            </a:r>
            <a:r>
              <a:rPr lang="en-US" sz="1300" spc="-35" dirty="0">
                <a:effectLst/>
                <a:ea typeface="Times New Roman" panose="02020603050405020304" pitchFamily="18" charset="0"/>
              </a:rPr>
              <a:t> </a:t>
            </a:r>
            <a:r>
              <a:rPr lang="en-US" sz="1300" dirty="0">
                <a:effectLst/>
                <a:ea typeface="Times New Roman" panose="02020603050405020304" pitchFamily="18" charset="0"/>
              </a:rPr>
              <a:t>emotion</a:t>
            </a:r>
            <a:r>
              <a:rPr lang="en-US" sz="1300" spc="-40" dirty="0">
                <a:effectLst/>
                <a:ea typeface="Times New Roman" panose="02020603050405020304" pitchFamily="18" charset="0"/>
              </a:rPr>
              <a:t> </a:t>
            </a:r>
            <a:r>
              <a:rPr lang="en-US" sz="1300" dirty="0">
                <a:effectLst/>
                <a:ea typeface="Times New Roman" panose="02020603050405020304" pitchFamily="18" charset="0"/>
              </a:rPr>
              <a:t>to</a:t>
            </a:r>
            <a:r>
              <a:rPr lang="en-US" sz="1300" spc="-35" dirty="0">
                <a:effectLst/>
                <a:ea typeface="Times New Roman" panose="02020603050405020304" pitchFamily="18" charset="0"/>
              </a:rPr>
              <a:t> </a:t>
            </a:r>
            <a:r>
              <a:rPr lang="en-US" sz="1300" dirty="0">
                <a:effectLst/>
                <a:ea typeface="Times New Roman" panose="02020603050405020304" pitchFamily="18" charset="0"/>
              </a:rPr>
              <a:t>place</a:t>
            </a:r>
            <a:r>
              <a:rPr lang="en-US" sz="1300" spc="-35" dirty="0">
                <a:effectLst/>
                <a:ea typeface="Times New Roman" panose="02020603050405020304" pitchFamily="18" charset="0"/>
              </a:rPr>
              <a:t> </a:t>
            </a:r>
            <a:r>
              <a:rPr lang="en-US" sz="1300" dirty="0">
                <a:effectLst/>
                <a:ea typeface="Times New Roman" panose="02020603050405020304" pitchFamily="18" charset="0"/>
              </a:rPr>
              <a:t>on</a:t>
            </a:r>
            <a:r>
              <a:rPr lang="en-US" sz="1300" spc="-35" dirty="0">
                <a:effectLst/>
                <a:ea typeface="Times New Roman" panose="02020603050405020304" pitchFamily="18" charset="0"/>
              </a:rPr>
              <a:t> </a:t>
            </a:r>
            <a:r>
              <a:rPr lang="en-US" sz="1300" dirty="0">
                <a:effectLst/>
                <a:ea typeface="Times New Roman" panose="02020603050405020304" pitchFamily="18" charset="0"/>
              </a:rPr>
              <a:t>record</a:t>
            </a:r>
            <a:r>
              <a:rPr lang="en-US" sz="1300" spc="-35" dirty="0">
                <a:effectLst/>
                <a:ea typeface="Times New Roman" panose="02020603050405020304" pitchFamily="18" charset="0"/>
              </a:rPr>
              <a:t> </a:t>
            </a:r>
            <a:r>
              <a:rPr lang="en-US" sz="1300" dirty="0">
                <a:effectLst/>
                <a:ea typeface="Times New Roman" panose="02020603050405020304" pitchFamily="18" charset="0"/>
              </a:rPr>
              <a:t>my</a:t>
            </a:r>
            <a:r>
              <a:rPr lang="en-US" sz="1300" spc="-35" dirty="0">
                <a:effectLst/>
                <a:ea typeface="Times New Roman" panose="02020603050405020304" pitchFamily="18" charset="0"/>
              </a:rPr>
              <a:t> </a:t>
            </a:r>
            <a:r>
              <a:rPr lang="en-US" sz="1300" dirty="0">
                <a:effectLst/>
                <a:ea typeface="Times New Roman" panose="02020603050405020304" pitchFamily="18" charset="0"/>
              </a:rPr>
              <a:t>best</a:t>
            </a:r>
            <a:r>
              <a:rPr lang="en-US" sz="1300" spc="-30" dirty="0">
                <a:effectLst/>
                <a:ea typeface="Times New Roman" panose="02020603050405020304" pitchFamily="18" charset="0"/>
              </a:rPr>
              <a:t> </a:t>
            </a:r>
            <a:r>
              <a:rPr lang="en-US" sz="1300" dirty="0">
                <a:effectLst/>
                <a:ea typeface="Times New Roman" panose="02020603050405020304" pitchFamily="18" charset="0"/>
              </a:rPr>
              <a:t>compliments</a:t>
            </a:r>
            <a:r>
              <a:rPr lang="en-US" sz="1300" spc="-35" dirty="0">
                <a:effectLst/>
                <a:ea typeface="Times New Roman" panose="02020603050405020304" pitchFamily="18" charset="0"/>
              </a:rPr>
              <a:t> </a:t>
            </a:r>
            <a:r>
              <a:rPr lang="en-US" sz="1300" dirty="0">
                <a:effectLst/>
                <a:ea typeface="Times New Roman" panose="02020603050405020304" pitchFamily="18" charset="0"/>
              </a:rPr>
              <a:t>and</a:t>
            </a:r>
            <a:r>
              <a:rPr lang="en-US" sz="1300" spc="-30" dirty="0">
                <a:effectLst/>
                <a:ea typeface="Times New Roman" panose="02020603050405020304" pitchFamily="18" charset="0"/>
              </a:rPr>
              <a:t> a </a:t>
            </a:r>
            <a:r>
              <a:rPr lang="en-US" sz="1300" dirty="0">
                <a:effectLst/>
                <a:ea typeface="Times New Roman" panose="02020603050405020304" pitchFamily="18" charset="0"/>
              </a:rPr>
              <a:t>deep</a:t>
            </a:r>
            <a:r>
              <a:rPr lang="en-US" sz="1300" spc="-35" dirty="0">
                <a:effectLst/>
                <a:ea typeface="Times New Roman" panose="02020603050405020304" pitchFamily="18" charset="0"/>
              </a:rPr>
              <a:t> </a:t>
            </a:r>
            <a:r>
              <a:rPr lang="en-US" sz="1300" dirty="0">
                <a:effectLst/>
                <a:ea typeface="Times New Roman" panose="02020603050405020304" pitchFamily="18" charset="0"/>
              </a:rPr>
              <a:t>sense</a:t>
            </a:r>
            <a:r>
              <a:rPr lang="en-US" sz="1300" spc="-40" dirty="0">
                <a:effectLst/>
                <a:ea typeface="Times New Roman" panose="02020603050405020304" pitchFamily="18" charset="0"/>
              </a:rPr>
              <a:t> </a:t>
            </a:r>
            <a:r>
              <a:rPr lang="en-US" sz="1300" dirty="0">
                <a:effectLst/>
                <a:ea typeface="Times New Roman" panose="02020603050405020304" pitchFamily="18" charset="0"/>
              </a:rPr>
              <a:t>of</a:t>
            </a:r>
            <a:r>
              <a:rPr lang="en-US" sz="1300" spc="-35" dirty="0">
                <a:effectLst/>
                <a:ea typeface="Times New Roman" panose="02020603050405020304" pitchFamily="18" charset="0"/>
              </a:rPr>
              <a:t> </a:t>
            </a:r>
            <a:r>
              <a:rPr lang="en-US" sz="1300" dirty="0">
                <a:effectLst/>
                <a:ea typeface="Times New Roman" panose="02020603050405020304" pitchFamily="18" charset="0"/>
              </a:rPr>
              <a:t>gratitude to Ms. </a:t>
            </a:r>
            <a:r>
              <a:rPr lang="en-US" sz="1300" b="1" dirty="0">
                <a:effectLst/>
                <a:ea typeface="Times New Roman" panose="02020603050405020304" pitchFamily="18" charset="0"/>
              </a:rPr>
              <a:t>Bindiya Reddy </a:t>
            </a:r>
            <a:r>
              <a:rPr lang="en-US" sz="1300" dirty="0">
                <a:effectLst/>
                <a:ea typeface="Times New Roman" panose="02020603050405020304" pitchFamily="18" charset="0"/>
              </a:rPr>
              <a:t>(HR - General Manager) for providing necessary advice, guidance, and information during every step. I am using this opportunity to admit their contribution delightfully.</a:t>
            </a:r>
            <a:endParaRPr lang="en-IN" sz="1300" dirty="0">
              <a:effectLst/>
              <a:ea typeface="Times New Roman" panose="02020603050405020304" pitchFamily="18" charset="0"/>
            </a:endParaRPr>
          </a:p>
          <a:p>
            <a:pPr marL="347980" marR="309880" algn="just">
              <a:lnSpc>
                <a:spcPct val="150000"/>
              </a:lnSpc>
              <a:spcBef>
                <a:spcPts val="795"/>
              </a:spcBef>
              <a:spcAft>
                <a:spcPts val="0"/>
              </a:spcAft>
            </a:pPr>
            <a:r>
              <a:rPr lang="en-US" sz="1300" dirty="0">
                <a:effectLst/>
                <a:ea typeface="Times New Roman" panose="02020603050405020304" pitchFamily="18" charset="0"/>
              </a:rPr>
              <a:t>I would like to express genuine thanks to </a:t>
            </a:r>
            <a:r>
              <a:rPr lang="en-US" sz="1300" b="1" dirty="0">
                <a:effectLst/>
                <a:ea typeface="Times New Roman" panose="02020603050405020304" pitchFamily="18" charset="0"/>
              </a:rPr>
              <a:t>Dr. </a:t>
            </a:r>
            <a:r>
              <a:rPr lang="en-US" sz="1300" b="1" dirty="0" err="1">
                <a:effectLst/>
                <a:ea typeface="Times New Roman" panose="02020603050405020304" pitchFamily="18" charset="0"/>
              </a:rPr>
              <a:t>Sutapa</a:t>
            </a:r>
            <a:r>
              <a:rPr lang="en-US" sz="1300" b="1" dirty="0">
                <a:effectLst/>
                <a:ea typeface="Times New Roman" panose="02020603050405020304" pitchFamily="18" charset="0"/>
              </a:rPr>
              <a:t> .B </a:t>
            </a:r>
            <a:r>
              <a:rPr lang="en-US" sz="1300" b="1" dirty="0" err="1">
                <a:effectLst/>
                <a:ea typeface="Times New Roman" panose="02020603050405020304" pitchFamily="18" charset="0"/>
              </a:rPr>
              <a:t>Neogi</a:t>
            </a:r>
            <a:r>
              <a:rPr lang="en-US" sz="1300" b="1" dirty="0">
                <a:effectLst/>
                <a:ea typeface="Times New Roman" panose="02020603050405020304" pitchFamily="18" charset="0"/>
              </a:rPr>
              <a:t> </a:t>
            </a:r>
            <a:r>
              <a:rPr lang="en-US" sz="1300" dirty="0">
                <a:effectLst/>
                <a:ea typeface="Times New Roman" panose="02020603050405020304" pitchFamily="18" charset="0"/>
              </a:rPr>
              <a:t>(Director, IIHMR Delhi) for giving me a chance to do a </a:t>
            </a:r>
            <a:r>
              <a:rPr lang="en-US" sz="1300" dirty="0">
                <a:ea typeface="Times New Roman" panose="02020603050405020304" pitchFamily="18" charset="0"/>
              </a:rPr>
              <a:t>Dissertation</a:t>
            </a:r>
            <a:r>
              <a:rPr lang="en-US" sz="1300" dirty="0">
                <a:effectLst/>
                <a:ea typeface="Times New Roman" panose="02020603050405020304" pitchFamily="18" charset="0"/>
              </a:rPr>
              <a:t>. Now, I would like to express my honest gratitude towards my mentor at IIHMR </a:t>
            </a:r>
            <a:r>
              <a:rPr lang="en-US" sz="1300" dirty="0">
                <a:ea typeface="Times New Roman" panose="02020603050405020304" pitchFamily="18" charset="0"/>
              </a:rPr>
              <a:t>Delhi</a:t>
            </a:r>
            <a:r>
              <a:rPr lang="en-US" sz="1300" dirty="0">
                <a:effectLst/>
                <a:ea typeface="Times New Roman" panose="02020603050405020304" pitchFamily="18" charset="0"/>
              </a:rPr>
              <a:t>, </a:t>
            </a:r>
            <a:r>
              <a:rPr lang="en-US" sz="1300" b="1" dirty="0">
                <a:effectLst/>
                <a:ea typeface="Times New Roman" panose="02020603050405020304" pitchFamily="18" charset="0"/>
              </a:rPr>
              <a:t>Dr. Sukesh Bhardwaj </a:t>
            </a:r>
            <a:r>
              <a:rPr lang="en-US" sz="1300" dirty="0">
                <a:effectLst/>
                <a:ea typeface="Times New Roman" panose="02020603050405020304" pitchFamily="18" charset="0"/>
              </a:rPr>
              <a:t>for his support, invaluable instructions, and supervision. This report is the result of his meticulous and generous </a:t>
            </a:r>
            <a:r>
              <a:rPr lang="en-US" sz="1300" dirty="0" err="1">
                <a:effectLst/>
                <a:ea typeface="Times New Roman" panose="02020603050405020304" pitchFamily="18" charset="0"/>
              </a:rPr>
              <a:t>outlook.I</a:t>
            </a:r>
            <a:r>
              <a:rPr lang="en-US" sz="1300" dirty="0">
                <a:effectLst/>
                <a:ea typeface="Times New Roman" panose="02020603050405020304" pitchFamily="18" charset="0"/>
              </a:rPr>
              <a:t> would also like to express a deep sense of gratitude to the Placement Cell of my esteemed university for guiding me throughout the internship process and for providing time-to-time internship guidelines</a:t>
            </a:r>
            <a:endParaRPr lang="en-IN" sz="1300" dirty="0">
              <a:effectLst/>
              <a:ea typeface="Times New Roman" panose="02020603050405020304" pitchFamily="18" charset="0"/>
            </a:endParaRPr>
          </a:p>
        </p:txBody>
      </p:sp>
      <p:sp>
        <p:nvSpPr>
          <p:cNvPr id="4" name="Title 1">
            <a:extLst>
              <a:ext uri="{FF2B5EF4-FFF2-40B4-BE49-F238E27FC236}">
                <a16:creationId xmlns:a16="http://schemas.microsoft.com/office/drawing/2014/main" id="{E368CBBD-F7B9-B360-2EA4-4134B2444450}"/>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37807F"/>
                </a:solidFill>
              </a:rPr>
              <a:t>Acknowledgments</a:t>
            </a:r>
            <a:endParaRPr lang="en-IN" b="1" dirty="0">
              <a:solidFill>
                <a:srgbClr val="37807F"/>
              </a:solidFill>
            </a:endParaRPr>
          </a:p>
        </p:txBody>
      </p:sp>
    </p:spTree>
    <p:extLst>
      <p:ext uri="{BB962C8B-B14F-4D97-AF65-F5344CB8AC3E}">
        <p14:creationId xmlns:p14="http://schemas.microsoft.com/office/powerpoint/2010/main" val="1217481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DC66DB-4784-B2D6-EF11-00928DE0FB5B}"/>
              </a:ext>
            </a:extLst>
          </p:cNvPr>
          <p:cNvPicPr>
            <a:picLocks noChangeAspect="1"/>
          </p:cNvPicPr>
          <p:nvPr/>
        </p:nvPicPr>
        <p:blipFill rotWithShape="1">
          <a:blip r:embed="rId2"/>
          <a:srcRect t="12626"/>
          <a:stretch/>
        </p:blipFill>
        <p:spPr>
          <a:xfrm>
            <a:off x="707643" y="3871051"/>
            <a:ext cx="5388357" cy="2828580"/>
          </a:xfrm>
          <a:prstGeom prst="rect">
            <a:avLst/>
          </a:prstGeom>
        </p:spPr>
      </p:pic>
      <p:pic>
        <p:nvPicPr>
          <p:cNvPr id="7" name="Picture 6">
            <a:extLst>
              <a:ext uri="{FF2B5EF4-FFF2-40B4-BE49-F238E27FC236}">
                <a16:creationId xmlns:a16="http://schemas.microsoft.com/office/drawing/2014/main" id="{1E563CD0-BA53-9988-4B8F-B602C874E8A7}"/>
              </a:ext>
            </a:extLst>
          </p:cNvPr>
          <p:cNvPicPr>
            <a:picLocks noChangeAspect="1"/>
          </p:cNvPicPr>
          <p:nvPr/>
        </p:nvPicPr>
        <p:blipFill rotWithShape="1">
          <a:blip r:embed="rId3"/>
          <a:srcRect t="23133" b="7469"/>
          <a:stretch/>
        </p:blipFill>
        <p:spPr>
          <a:xfrm>
            <a:off x="6340857" y="902005"/>
            <a:ext cx="5143500" cy="5797625"/>
          </a:xfrm>
          <a:prstGeom prst="rect">
            <a:avLst/>
          </a:prstGeom>
        </p:spPr>
      </p:pic>
      <p:pic>
        <p:nvPicPr>
          <p:cNvPr id="9" name="Picture 8">
            <a:extLst>
              <a:ext uri="{FF2B5EF4-FFF2-40B4-BE49-F238E27FC236}">
                <a16:creationId xmlns:a16="http://schemas.microsoft.com/office/drawing/2014/main" id="{DF789A59-7CC2-F530-8A6A-35C6E8A87EBA}"/>
              </a:ext>
            </a:extLst>
          </p:cNvPr>
          <p:cNvPicPr>
            <a:picLocks noChangeAspect="1"/>
          </p:cNvPicPr>
          <p:nvPr/>
        </p:nvPicPr>
        <p:blipFill>
          <a:blip r:embed="rId4"/>
          <a:stretch>
            <a:fillRect/>
          </a:stretch>
        </p:blipFill>
        <p:spPr>
          <a:xfrm>
            <a:off x="716097" y="902005"/>
            <a:ext cx="5379903" cy="2828580"/>
          </a:xfrm>
          <a:prstGeom prst="rect">
            <a:avLst/>
          </a:prstGeom>
        </p:spPr>
      </p:pic>
    </p:spTree>
    <p:extLst>
      <p:ext uri="{BB962C8B-B14F-4D97-AF65-F5344CB8AC3E}">
        <p14:creationId xmlns:p14="http://schemas.microsoft.com/office/powerpoint/2010/main" val="4112284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EA4CC0-4C88-1FC0-ED01-E4E252EBB64D}"/>
              </a:ext>
            </a:extLst>
          </p:cNvPr>
          <p:cNvPicPr>
            <a:picLocks noChangeAspect="1"/>
          </p:cNvPicPr>
          <p:nvPr/>
        </p:nvPicPr>
        <p:blipFill rotWithShape="1">
          <a:blip r:embed="rId2"/>
          <a:srcRect t="24649"/>
          <a:stretch/>
        </p:blipFill>
        <p:spPr>
          <a:xfrm>
            <a:off x="804231" y="1652530"/>
            <a:ext cx="10488058" cy="4519670"/>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281F87-4F34-49EB-B989-6CF294428A58}"/>
              </a:ext>
            </a:extLst>
          </p:cNvPr>
          <p:cNvSpPr>
            <a:spLocks noGrp="1"/>
          </p:cNvSpPr>
          <p:nvPr>
            <p:ph idx="1"/>
          </p:nvPr>
        </p:nvSpPr>
        <p:spPr>
          <a:xfrm>
            <a:off x="994405" y="2149035"/>
            <a:ext cx="6001578" cy="3811740"/>
          </a:xfrm>
        </p:spPr>
        <p:txBody>
          <a:bodyPr anchor="ctr">
            <a:normAutofit/>
          </a:bodyPr>
          <a:lstStyle/>
          <a:p>
            <a:pPr algn="just"/>
            <a:r>
              <a:rPr lang="en-US" sz="3200" dirty="0"/>
              <a:t>1</a:t>
            </a:r>
            <a:r>
              <a:rPr lang="en-US" sz="3200" baseline="30000" dirty="0"/>
              <a:t>ST</a:t>
            </a:r>
            <a:r>
              <a:rPr lang="en-US" sz="3200" dirty="0"/>
              <a:t> March 2023 – 31</a:t>
            </a:r>
            <a:r>
              <a:rPr lang="en-US" sz="3200" baseline="30000" dirty="0"/>
              <a:t>st</a:t>
            </a:r>
            <a:r>
              <a:rPr lang="en-US" sz="3200" dirty="0"/>
              <a:t> May 2023- Operations Intern</a:t>
            </a:r>
          </a:p>
          <a:p>
            <a:pPr marL="0" indent="0">
              <a:buNone/>
            </a:pPr>
            <a:endParaRPr lang="en-US" sz="2000" dirty="0"/>
          </a:p>
          <a:p>
            <a:pPr marL="0" indent="0">
              <a:buNone/>
            </a:pPr>
            <a:endParaRPr lang="en-IN" sz="2400" dirty="0">
              <a:latin typeface="Segoe UI Semibold" panose="020B0702040204020203" pitchFamily="34" charset="0"/>
              <a:cs typeface="Segoe UI Semibold" panose="020B0702040204020203" pitchFamily="34" charset="0"/>
            </a:endParaRPr>
          </a:p>
        </p:txBody>
      </p:sp>
      <p:sp>
        <p:nvSpPr>
          <p:cNvPr id="27" name="Title 1">
            <a:extLst>
              <a:ext uri="{FF2B5EF4-FFF2-40B4-BE49-F238E27FC236}">
                <a16:creationId xmlns:a16="http://schemas.microsoft.com/office/drawing/2014/main" id="{D4A33E04-3974-4B3D-BDF1-69C185E5502D}"/>
              </a:ext>
            </a:extLst>
          </p:cNvPr>
          <p:cNvSpPr txBox="1">
            <a:spLocks/>
          </p:cNvSpPr>
          <p:nvPr/>
        </p:nvSpPr>
        <p:spPr bwMode="gray">
          <a:xfrm>
            <a:off x="1154836" y="671064"/>
            <a:ext cx="6001578" cy="95040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b="1" dirty="0">
              <a:solidFill>
                <a:srgbClr val="37807F"/>
              </a:solidFill>
            </a:endParaRPr>
          </a:p>
        </p:txBody>
      </p:sp>
      <p:sp>
        <p:nvSpPr>
          <p:cNvPr id="22" name="Title 1">
            <a:extLst>
              <a:ext uri="{FF2B5EF4-FFF2-40B4-BE49-F238E27FC236}">
                <a16:creationId xmlns:a16="http://schemas.microsoft.com/office/drawing/2014/main" id="{F4F842CE-299E-D318-2721-044FC3371B05}"/>
              </a:ext>
            </a:extLst>
          </p:cNvPr>
          <p:cNvSpPr>
            <a:spLocks noGrp="1"/>
          </p:cNvSpPr>
          <p:nvPr>
            <p:ph type="title"/>
          </p:nvPr>
        </p:nvSpPr>
        <p:spPr>
          <a:xfrm>
            <a:off x="838200" y="365125"/>
            <a:ext cx="10515600" cy="1325563"/>
          </a:xfrm>
        </p:spPr>
        <p:txBody>
          <a:bodyPr/>
          <a:lstStyle/>
          <a:p>
            <a:pPr algn="ctr"/>
            <a:r>
              <a:rPr lang="en-IN" b="1" dirty="0">
                <a:solidFill>
                  <a:srgbClr val="37807F"/>
                </a:solidFill>
              </a:rPr>
              <a:t>Dissertation Timeline</a:t>
            </a:r>
          </a:p>
        </p:txBody>
      </p:sp>
      <p:pic>
        <p:nvPicPr>
          <p:cNvPr id="4" name="Picture 3">
            <a:extLst>
              <a:ext uri="{FF2B5EF4-FFF2-40B4-BE49-F238E27FC236}">
                <a16:creationId xmlns:a16="http://schemas.microsoft.com/office/drawing/2014/main" id="{A2C7840A-EC13-CE8F-01B6-E65E006AB1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2187" y="1621472"/>
            <a:ext cx="3884977" cy="3884977"/>
          </a:xfrm>
          <a:prstGeom prst="rect">
            <a:avLst/>
          </a:prstGeom>
        </p:spPr>
      </p:pic>
    </p:spTree>
    <p:extLst>
      <p:ext uri="{BB962C8B-B14F-4D97-AF65-F5344CB8AC3E}">
        <p14:creationId xmlns:p14="http://schemas.microsoft.com/office/powerpoint/2010/main" val="2894820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A33E04-3974-4B3D-BDF1-69C185E5502D}"/>
              </a:ext>
            </a:extLst>
          </p:cNvPr>
          <p:cNvSpPr txBox="1">
            <a:spLocks/>
          </p:cNvSpPr>
          <p:nvPr/>
        </p:nvSpPr>
        <p:spPr bwMode="gray">
          <a:xfrm>
            <a:off x="1154836" y="671064"/>
            <a:ext cx="6001578" cy="95040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IN" b="1" dirty="0">
              <a:solidFill>
                <a:srgbClr val="37807F"/>
              </a:solidFill>
            </a:endParaRPr>
          </a:p>
        </p:txBody>
      </p:sp>
      <p:sp>
        <p:nvSpPr>
          <p:cNvPr id="22" name="Title 1">
            <a:extLst>
              <a:ext uri="{FF2B5EF4-FFF2-40B4-BE49-F238E27FC236}">
                <a16:creationId xmlns:a16="http://schemas.microsoft.com/office/drawing/2014/main" id="{F4F842CE-299E-D318-2721-044FC3371B05}"/>
              </a:ext>
            </a:extLst>
          </p:cNvPr>
          <p:cNvSpPr>
            <a:spLocks noGrp="1"/>
          </p:cNvSpPr>
          <p:nvPr>
            <p:ph type="title"/>
          </p:nvPr>
        </p:nvSpPr>
        <p:spPr>
          <a:xfrm>
            <a:off x="838200" y="365125"/>
            <a:ext cx="10515600" cy="1325563"/>
          </a:xfrm>
        </p:spPr>
        <p:txBody>
          <a:bodyPr/>
          <a:lstStyle/>
          <a:p>
            <a:pPr algn="ctr"/>
            <a:r>
              <a:rPr lang="en-IN" b="1" dirty="0">
                <a:solidFill>
                  <a:srgbClr val="37807F"/>
                </a:solidFill>
              </a:rPr>
              <a:t>Research Question</a:t>
            </a:r>
          </a:p>
        </p:txBody>
      </p:sp>
      <p:pic>
        <p:nvPicPr>
          <p:cNvPr id="4" name="Picture 3">
            <a:extLst>
              <a:ext uri="{FF2B5EF4-FFF2-40B4-BE49-F238E27FC236}">
                <a16:creationId xmlns:a16="http://schemas.microsoft.com/office/drawing/2014/main" id="{2222ED8C-8FEA-2190-C85B-0A60EE4F66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9773" y="1596986"/>
            <a:ext cx="3664027" cy="3664027"/>
          </a:xfrm>
          <a:prstGeom prst="rect">
            <a:avLst/>
          </a:prstGeom>
        </p:spPr>
      </p:pic>
      <p:sp>
        <p:nvSpPr>
          <p:cNvPr id="6" name="Content Placeholder 2">
            <a:extLst>
              <a:ext uri="{FF2B5EF4-FFF2-40B4-BE49-F238E27FC236}">
                <a16:creationId xmlns:a16="http://schemas.microsoft.com/office/drawing/2014/main" id="{499C6CCE-312F-AAC3-C302-ABE4EFDB315A}"/>
              </a:ext>
            </a:extLst>
          </p:cNvPr>
          <p:cNvSpPr>
            <a:spLocks noGrp="1"/>
          </p:cNvSpPr>
          <p:nvPr>
            <p:ph idx="1"/>
          </p:nvPr>
        </p:nvSpPr>
        <p:spPr>
          <a:xfrm>
            <a:off x="838200" y="2512935"/>
            <a:ext cx="6465983" cy="3664028"/>
          </a:xfrm>
        </p:spPr>
        <p:txBody>
          <a:bodyPr anchor="ctr">
            <a:normAutofit/>
          </a:bodyPr>
          <a:lstStyle/>
          <a:p>
            <a:pPr marL="0" indent="0" algn="just">
              <a:buNone/>
            </a:pPr>
            <a:r>
              <a:rPr lang="en-US" dirty="0">
                <a:solidFill>
                  <a:srgbClr val="37807F"/>
                </a:solidFill>
              </a:rPr>
              <a:t>What is the morbidity profile of employees, and how can laboratory data analysis be utilized in corporate health risk management to effectively identify and address their health risks?</a:t>
            </a:r>
          </a:p>
          <a:p>
            <a:endParaRPr lang="en-US" sz="2000" dirty="0"/>
          </a:p>
          <a:p>
            <a:pPr marL="0" indent="0">
              <a:buNone/>
            </a:pPr>
            <a:endParaRPr lang="en-US" sz="2000" dirty="0"/>
          </a:p>
          <a:p>
            <a:pPr marL="0" indent="0">
              <a:buNone/>
            </a:pPr>
            <a:endParaRPr lang="en-IN" sz="2400" dirty="0">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2638088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A9572-AA27-5216-A382-D222ECDD3867}"/>
              </a:ext>
            </a:extLst>
          </p:cNvPr>
          <p:cNvSpPr>
            <a:spLocks noGrp="1"/>
          </p:cNvSpPr>
          <p:nvPr>
            <p:ph idx="1"/>
          </p:nvPr>
        </p:nvSpPr>
        <p:spPr>
          <a:xfrm>
            <a:off x="5750805" y="1837913"/>
            <a:ext cx="5816906" cy="4124014"/>
          </a:xfrm>
        </p:spPr>
        <p:txBody>
          <a:bodyPr>
            <a:normAutofit lnSpcReduction="10000"/>
          </a:bodyPr>
          <a:lstStyle/>
          <a:p>
            <a:pPr algn="just">
              <a:lnSpc>
                <a:spcPct val="100000"/>
              </a:lnSpc>
              <a:buClr>
                <a:srgbClr val="33638E"/>
              </a:buClr>
            </a:pPr>
            <a:r>
              <a:rPr lang="en-US" sz="2400" dirty="0"/>
              <a:t>Workplace health promotion refers to the activities, policies, and strategies implemented by organizations to support and improve the health, safety, and well-being of their employees. </a:t>
            </a:r>
          </a:p>
          <a:p>
            <a:pPr algn="just">
              <a:lnSpc>
                <a:spcPct val="100000"/>
              </a:lnSpc>
              <a:buClr>
                <a:srgbClr val="33638E"/>
              </a:buClr>
            </a:pPr>
            <a:r>
              <a:rPr lang="en-US" sz="2400" dirty="0"/>
              <a:t>It encompasses a wide range of initiatives aimed at creating a healthy work environment, promoting healthy behaviors, preventing health problems, and supporting employees in managing their health.</a:t>
            </a:r>
          </a:p>
          <a:p>
            <a:pPr>
              <a:buClr>
                <a:srgbClr val="33638E"/>
              </a:buClr>
            </a:pPr>
            <a:endParaRPr lang="en-US" sz="2000" dirty="0"/>
          </a:p>
        </p:txBody>
      </p:sp>
      <p:sp>
        <p:nvSpPr>
          <p:cNvPr id="13" name="Title 1">
            <a:extLst>
              <a:ext uri="{FF2B5EF4-FFF2-40B4-BE49-F238E27FC236}">
                <a16:creationId xmlns:a16="http://schemas.microsoft.com/office/drawing/2014/main" id="{E22587B4-0C9B-7A5E-9940-BCB1E92A6718}"/>
              </a:ext>
            </a:extLst>
          </p:cNvPr>
          <p:cNvSpPr>
            <a:spLocks noGrp="1"/>
          </p:cNvSpPr>
          <p:nvPr>
            <p:ph type="title"/>
          </p:nvPr>
        </p:nvSpPr>
        <p:spPr>
          <a:xfrm>
            <a:off x="838200" y="365125"/>
            <a:ext cx="10515600" cy="1325563"/>
          </a:xfrm>
        </p:spPr>
        <p:txBody>
          <a:bodyPr/>
          <a:lstStyle/>
          <a:p>
            <a:pPr algn="ctr"/>
            <a:r>
              <a:rPr lang="en-IN" b="1" dirty="0">
                <a:solidFill>
                  <a:srgbClr val="37807F"/>
                </a:solidFill>
              </a:rPr>
              <a:t>Introduction</a:t>
            </a:r>
          </a:p>
        </p:txBody>
      </p:sp>
      <p:pic>
        <p:nvPicPr>
          <p:cNvPr id="4" name="Picture 3">
            <a:extLst>
              <a:ext uri="{FF2B5EF4-FFF2-40B4-BE49-F238E27FC236}">
                <a16:creationId xmlns:a16="http://schemas.microsoft.com/office/drawing/2014/main" id="{D39483D4-E800-6D85-4DFE-369B2FEA9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08" y="1795173"/>
            <a:ext cx="4197120" cy="4197120"/>
          </a:xfrm>
          <a:prstGeom prst="rect">
            <a:avLst/>
          </a:prstGeom>
        </p:spPr>
      </p:pic>
    </p:spTree>
    <p:extLst>
      <p:ext uri="{BB962C8B-B14F-4D97-AF65-F5344CB8AC3E}">
        <p14:creationId xmlns:p14="http://schemas.microsoft.com/office/powerpoint/2010/main" val="534264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9A9572-AA27-5216-A382-D222ECDD3867}"/>
              </a:ext>
            </a:extLst>
          </p:cNvPr>
          <p:cNvSpPr>
            <a:spLocks noGrp="1"/>
          </p:cNvSpPr>
          <p:nvPr>
            <p:ph idx="1"/>
          </p:nvPr>
        </p:nvSpPr>
        <p:spPr>
          <a:xfrm>
            <a:off x="5739789" y="1870964"/>
            <a:ext cx="6070294" cy="3912891"/>
          </a:xfrm>
        </p:spPr>
        <p:txBody>
          <a:bodyPr>
            <a:noAutofit/>
          </a:bodyPr>
          <a:lstStyle/>
          <a:p>
            <a:pPr algn="just">
              <a:buClr>
                <a:srgbClr val="37807F"/>
              </a:buClr>
            </a:pPr>
            <a:r>
              <a:rPr lang="en-US" sz="2400" dirty="0"/>
              <a:t>The concept of workplace health promotion gained recognition as organizations realized the importance of employee well-being in achieving organizational goals.</a:t>
            </a:r>
          </a:p>
          <a:p>
            <a:pPr algn="just">
              <a:buClr>
                <a:srgbClr val="37807F"/>
              </a:buClr>
            </a:pPr>
            <a:r>
              <a:rPr lang="en-US" sz="2400" dirty="0"/>
              <a:t>A healthy workforce is more productive, engaged, and less prone to absenteeism and turnover. Moreover, promoting health and well-being in the workplace has a positive impact on employees' overall quality of life</a:t>
            </a:r>
          </a:p>
        </p:txBody>
      </p:sp>
      <p:sp>
        <p:nvSpPr>
          <p:cNvPr id="13" name="Title 1">
            <a:extLst>
              <a:ext uri="{FF2B5EF4-FFF2-40B4-BE49-F238E27FC236}">
                <a16:creationId xmlns:a16="http://schemas.microsoft.com/office/drawing/2014/main" id="{E22587B4-0C9B-7A5E-9940-BCB1E92A6718}"/>
              </a:ext>
            </a:extLst>
          </p:cNvPr>
          <p:cNvSpPr>
            <a:spLocks noGrp="1"/>
          </p:cNvSpPr>
          <p:nvPr>
            <p:ph type="title"/>
          </p:nvPr>
        </p:nvSpPr>
        <p:spPr>
          <a:xfrm>
            <a:off x="838200" y="365125"/>
            <a:ext cx="10515600" cy="1325563"/>
          </a:xfrm>
        </p:spPr>
        <p:txBody>
          <a:bodyPr/>
          <a:lstStyle/>
          <a:p>
            <a:pPr algn="ctr"/>
            <a:r>
              <a:rPr lang="en-IN" b="1" dirty="0">
                <a:solidFill>
                  <a:srgbClr val="37807F"/>
                </a:solidFill>
              </a:rPr>
              <a:t>Introduction</a:t>
            </a:r>
          </a:p>
        </p:txBody>
      </p:sp>
      <p:pic>
        <p:nvPicPr>
          <p:cNvPr id="5" name="Picture 4">
            <a:extLst>
              <a:ext uri="{FF2B5EF4-FFF2-40B4-BE49-F238E27FC236}">
                <a16:creationId xmlns:a16="http://schemas.microsoft.com/office/drawing/2014/main" id="{88AC806D-4187-0060-B5F5-24C755900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08" y="1795173"/>
            <a:ext cx="4197120" cy="4197120"/>
          </a:xfrm>
          <a:prstGeom prst="rect">
            <a:avLst/>
          </a:prstGeom>
        </p:spPr>
      </p:pic>
    </p:spTree>
    <p:extLst>
      <p:ext uri="{BB962C8B-B14F-4D97-AF65-F5344CB8AC3E}">
        <p14:creationId xmlns:p14="http://schemas.microsoft.com/office/powerpoint/2010/main" val="2722117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838200" y="341375"/>
            <a:ext cx="10515600" cy="1325563"/>
          </a:xfrm>
        </p:spPr>
        <p:txBody>
          <a:bodyPr/>
          <a:lstStyle/>
          <a:p>
            <a:pPr algn="ctr"/>
            <a:r>
              <a:rPr lang="en-IN" b="1" dirty="0">
                <a:solidFill>
                  <a:srgbClr val="37807F"/>
                </a:solidFill>
              </a:rPr>
              <a:t>Aim &amp; Objectives of Study</a:t>
            </a: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8</a:t>
            </a:fld>
            <a:endParaRPr lang="en-IN" dirty="0"/>
          </a:p>
        </p:txBody>
      </p:sp>
      <p:sp>
        <p:nvSpPr>
          <p:cNvPr id="10" name="TextBox 9">
            <a:extLst>
              <a:ext uri="{FF2B5EF4-FFF2-40B4-BE49-F238E27FC236}">
                <a16:creationId xmlns:a16="http://schemas.microsoft.com/office/drawing/2014/main" id="{DD1B11B4-6C36-8580-D455-DFE6A4A2EF5F}"/>
              </a:ext>
            </a:extLst>
          </p:cNvPr>
          <p:cNvSpPr txBox="1"/>
          <p:nvPr/>
        </p:nvSpPr>
        <p:spPr>
          <a:xfrm>
            <a:off x="2322324" y="3075073"/>
            <a:ext cx="9031476" cy="3877985"/>
          </a:xfrm>
          <a:prstGeom prst="rect">
            <a:avLst/>
          </a:prstGeom>
          <a:noFill/>
        </p:spPr>
        <p:txBody>
          <a:bodyPr wrap="square">
            <a:spAutoFit/>
          </a:bodyPr>
          <a:lstStyle/>
          <a:p>
            <a:pPr marL="0" indent="0">
              <a:buNone/>
            </a:pPr>
            <a:endParaRPr lang="en-US" dirty="0"/>
          </a:p>
          <a:p>
            <a:pPr marL="0" indent="0">
              <a:buNone/>
            </a:pPr>
            <a:endParaRPr lang="en-US" dirty="0"/>
          </a:p>
          <a:p>
            <a:pPr marL="0" indent="0">
              <a:buNone/>
            </a:pPr>
            <a:r>
              <a:rPr lang="en-US" sz="1800" b="1" u="sng" dirty="0">
                <a:solidFill>
                  <a:srgbClr val="37807F"/>
                </a:solidFill>
              </a:rPr>
              <a:t>Objective:</a:t>
            </a:r>
            <a:r>
              <a:rPr lang="en-US" sz="1800" b="1" dirty="0">
                <a:solidFill>
                  <a:srgbClr val="37807F"/>
                </a:solidFill>
              </a:rPr>
              <a:t> </a:t>
            </a:r>
          </a:p>
          <a:p>
            <a:pPr marL="0" indent="0">
              <a:buNone/>
            </a:pPr>
            <a:endParaRPr lang="en-US" sz="1800" dirty="0"/>
          </a:p>
          <a:p>
            <a:pPr algn="just"/>
            <a:r>
              <a:rPr lang="en-US" sz="1800" dirty="0">
                <a:solidFill>
                  <a:srgbClr val="37807F"/>
                </a:solidFill>
              </a:rPr>
              <a:t>Primary objective :</a:t>
            </a:r>
            <a:r>
              <a:rPr lang="en-US" sz="2000" dirty="0"/>
              <a:t>The objective of this study is to profile the health status of employees through comprehensive full-body health checkups and analyze the disease profile prevalent among them.</a:t>
            </a:r>
          </a:p>
          <a:p>
            <a:pPr algn="just"/>
            <a:endParaRPr lang="en-US" sz="1800" dirty="0"/>
          </a:p>
          <a:p>
            <a:pPr algn="just"/>
            <a:r>
              <a:rPr lang="en-US" sz="1800" dirty="0">
                <a:solidFill>
                  <a:srgbClr val="37807F"/>
                </a:solidFill>
              </a:rPr>
              <a:t>Secondary objective:</a:t>
            </a:r>
            <a:r>
              <a:rPr lang="en-US" sz="1800" dirty="0"/>
              <a:t> </a:t>
            </a:r>
            <a:r>
              <a:rPr lang="en-US" sz="2000" dirty="0"/>
              <a:t>Secondary objective is to develop a targeted disease preventive program to improve the overall health and well-being of the employees who belongs to risk category</a:t>
            </a:r>
            <a:r>
              <a:rPr lang="en-US" sz="1800" dirty="0"/>
              <a:t>.</a:t>
            </a:r>
            <a:endParaRPr lang="en-US" sz="1800" dirty="0">
              <a:solidFill>
                <a:srgbClr val="37807F"/>
              </a:solidFill>
            </a:endParaRPr>
          </a:p>
          <a:p>
            <a:endParaRPr lang="en-US" sz="1800" dirty="0">
              <a:solidFill>
                <a:srgbClr val="37807F"/>
              </a:solidFill>
            </a:endParaRPr>
          </a:p>
          <a:p>
            <a:endParaRPr lang="en-IN" dirty="0"/>
          </a:p>
        </p:txBody>
      </p:sp>
      <p:grpSp>
        <p:nvGrpSpPr>
          <p:cNvPr id="18" name="Group 17">
            <a:extLst>
              <a:ext uri="{FF2B5EF4-FFF2-40B4-BE49-F238E27FC236}">
                <a16:creationId xmlns:a16="http://schemas.microsoft.com/office/drawing/2014/main" id="{706AB96B-3B5C-93FD-675B-8130D44DD4F0}"/>
              </a:ext>
            </a:extLst>
          </p:cNvPr>
          <p:cNvGrpSpPr/>
          <p:nvPr/>
        </p:nvGrpSpPr>
        <p:grpSpPr>
          <a:xfrm>
            <a:off x="523430" y="1901407"/>
            <a:ext cx="10325173" cy="1582029"/>
            <a:chOff x="962818" y="4954473"/>
            <a:chExt cx="10325173" cy="1582029"/>
          </a:xfrm>
        </p:grpSpPr>
        <p:sp>
          <p:nvSpPr>
            <p:cNvPr id="15" name="Freeform: Shape 14">
              <a:extLst>
                <a:ext uri="{FF2B5EF4-FFF2-40B4-BE49-F238E27FC236}">
                  <a16:creationId xmlns:a16="http://schemas.microsoft.com/office/drawing/2014/main" id="{199F8527-54D4-3784-AF13-70EE4E16A7A2}"/>
                </a:ext>
              </a:extLst>
            </p:cNvPr>
            <p:cNvSpPr/>
            <p:nvPr/>
          </p:nvSpPr>
          <p:spPr>
            <a:xfrm>
              <a:off x="1550307" y="5541962"/>
              <a:ext cx="284842" cy="284842"/>
            </a:xfrm>
            <a:custGeom>
              <a:avLst/>
              <a:gdLst>
                <a:gd name="connsiteX0" fmla="*/ 142421 w 284842"/>
                <a:gd name="connsiteY0" fmla="*/ 284843 h 284842"/>
                <a:gd name="connsiteX1" fmla="*/ 0 w 284842"/>
                <a:gd name="connsiteY1" fmla="*/ 142421 h 284842"/>
                <a:gd name="connsiteX2" fmla="*/ 142421 w 284842"/>
                <a:gd name="connsiteY2" fmla="*/ 0 h 284842"/>
                <a:gd name="connsiteX3" fmla="*/ 284843 w 284842"/>
                <a:gd name="connsiteY3" fmla="*/ 142421 h 284842"/>
                <a:gd name="connsiteX4" fmla="*/ 142421 w 284842"/>
                <a:gd name="connsiteY4" fmla="*/ 284843 h 284842"/>
                <a:gd name="connsiteX5" fmla="*/ 142421 w 284842"/>
                <a:gd name="connsiteY5" fmla="*/ 71211 h 284842"/>
                <a:gd name="connsiteX6" fmla="*/ 71211 w 284842"/>
                <a:gd name="connsiteY6" fmla="*/ 142421 h 284842"/>
                <a:gd name="connsiteX7" fmla="*/ 142421 w 284842"/>
                <a:gd name="connsiteY7" fmla="*/ 213632 h 284842"/>
                <a:gd name="connsiteX8" fmla="*/ 213632 w 284842"/>
                <a:gd name="connsiteY8" fmla="*/ 142421 h 284842"/>
                <a:gd name="connsiteX9" fmla="*/ 142421 w 284842"/>
                <a:gd name="connsiteY9" fmla="*/ 71211 h 28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842" h="284842">
                  <a:moveTo>
                    <a:pt x="142421" y="284843"/>
                  </a:moveTo>
                  <a:cubicBezTo>
                    <a:pt x="63764" y="284843"/>
                    <a:pt x="0" y="221079"/>
                    <a:pt x="0" y="142421"/>
                  </a:cubicBezTo>
                  <a:cubicBezTo>
                    <a:pt x="0" y="63764"/>
                    <a:pt x="63764" y="0"/>
                    <a:pt x="142421" y="0"/>
                  </a:cubicBezTo>
                  <a:cubicBezTo>
                    <a:pt x="221079" y="0"/>
                    <a:pt x="284843" y="63764"/>
                    <a:pt x="284843" y="142421"/>
                  </a:cubicBezTo>
                  <a:cubicBezTo>
                    <a:pt x="284843" y="221079"/>
                    <a:pt x="221079" y="284843"/>
                    <a:pt x="142421" y="284843"/>
                  </a:cubicBezTo>
                  <a:close/>
                  <a:moveTo>
                    <a:pt x="142421" y="71211"/>
                  </a:moveTo>
                  <a:cubicBezTo>
                    <a:pt x="103094" y="71211"/>
                    <a:pt x="71211" y="103094"/>
                    <a:pt x="71211" y="142421"/>
                  </a:cubicBezTo>
                  <a:cubicBezTo>
                    <a:pt x="71211" y="181749"/>
                    <a:pt x="103094" y="213632"/>
                    <a:pt x="142421" y="213632"/>
                  </a:cubicBezTo>
                  <a:cubicBezTo>
                    <a:pt x="181749" y="213632"/>
                    <a:pt x="213632" y="181749"/>
                    <a:pt x="213632" y="142421"/>
                  </a:cubicBezTo>
                  <a:cubicBezTo>
                    <a:pt x="213632" y="103094"/>
                    <a:pt x="181749" y="71211"/>
                    <a:pt x="142421" y="71211"/>
                  </a:cubicBezTo>
                  <a:close/>
                </a:path>
              </a:pathLst>
            </a:custGeom>
            <a:solidFill>
              <a:srgbClr val="37807F"/>
            </a:solidFill>
            <a:ln w="17760" cap="flat">
              <a:noFill/>
              <a:prstDash val="solid"/>
              <a:miter/>
            </a:ln>
          </p:spPr>
          <p:txBody>
            <a:bodyPr rtlCol="0" anchor="ctr"/>
            <a:lstStyle/>
            <a:p>
              <a:endParaRPr lang="en-IN" dirty="0"/>
            </a:p>
          </p:txBody>
        </p:sp>
        <p:grpSp>
          <p:nvGrpSpPr>
            <p:cNvPr id="17" name="Group 16">
              <a:extLst>
                <a:ext uri="{FF2B5EF4-FFF2-40B4-BE49-F238E27FC236}">
                  <a16:creationId xmlns:a16="http://schemas.microsoft.com/office/drawing/2014/main" id="{8F624270-070E-529E-146F-79D56AC21F57}"/>
                </a:ext>
              </a:extLst>
            </p:cNvPr>
            <p:cNvGrpSpPr/>
            <p:nvPr/>
          </p:nvGrpSpPr>
          <p:grpSpPr>
            <a:xfrm>
              <a:off x="962818" y="4954473"/>
              <a:ext cx="10325173" cy="1582029"/>
              <a:chOff x="962818" y="4954473"/>
              <a:chExt cx="10325173" cy="1582029"/>
            </a:xfrm>
          </p:grpSpPr>
          <p:sp>
            <p:nvSpPr>
              <p:cNvPr id="16" name="Freeform: Shape 15">
                <a:extLst>
                  <a:ext uri="{FF2B5EF4-FFF2-40B4-BE49-F238E27FC236}">
                    <a16:creationId xmlns:a16="http://schemas.microsoft.com/office/drawing/2014/main" id="{87A9F7E4-9517-9160-AA44-A89F6E939C74}"/>
                  </a:ext>
                </a:extLst>
              </p:cNvPr>
              <p:cNvSpPr/>
              <p:nvPr/>
            </p:nvSpPr>
            <p:spPr>
              <a:xfrm>
                <a:off x="962818" y="4954473"/>
                <a:ext cx="1459819" cy="1459819"/>
              </a:xfrm>
              <a:custGeom>
                <a:avLst/>
                <a:gdLst>
                  <a:gd name="connsiteX0" fmla="*/ 1353004 w 1459819"/>
                  <a:gd name="connsiteY0" fmla="*/ 694304 h 1459819"/>
                  <a:gd name="connsiteX1" fmla="*/ 765515 w 1459819"/>
                  <a:gd name="connsiteY1" fmla="*/ 106816 h 1459819"/>
                  <a:gd name="connsiteX2" fmla="*/ 765515 w 1459819"/>
                  <a:gd name="connsiteY2" fmla="*/ 0 h 1459819"/>
                  <a:gd name="connsiteX3" fmla="*/ 694304 w 1459819"/>
                  <a:gd name="connsiteY3" fmla="*/ 0 h 1459819"/>
                  <a:gd name="connsiteX4" fmla="*/ 694304 w 1459819"/>
                  <a:gd name="connsiteY4" fmla="*/ 106816 h 1459819"/>
                  <a:gd name="connsiteX5" fmla="*/ 106816 w 1459819"/>
                  <a:gd name="connsiteY5" fmla="*/ 694304 h 1459819"/>
                  <a:gd name="connsiteX6" fmla="*/ 0 w 1459819"/>
                  <a:gd name="connsiteY6" fmla="*/ 694304 h 1459819"/>
                  <a:gd name="connsiteX7" fmla="*/ 0 w 1459819"/>
                  <a:gd name="connsiteY7" fmla="*/ 765515 h 1459819"/>
                  <a:gd name="connsiteX8" fmla="*/ 106816 w 1459819"/>
                  <a:gd name="connsiteY8" fmla="*/ 765515 h 1459819"/>
                  <a:gd name="connsiteX9" fmla="*/ 694304 w 1459819"/>
                  <a:gd name="connsiteY9" fmla="*/ 1353004 h 1459819"/>
                  <a:gd name="connsiteX10" fmla="*/ 694304 w 1459819"/>
                  <a:gd name="connsiteY10" fmla="*/ 1459820 h 1459819"/>
                  <a:gd name="connsiteX11" fmla="*/ 765515 w 1459819"/>
                  <a:gd name="connsiteY11" fmla="*/ 1459820 h 1459819"/>
                  <a:gd name="connsiteX12" fmla="*/ 765515 w 1459819"/>
                  <a:gd name="connsiteY12" fmla="*/ 1353004 h 1459819"/>
                  <a:gd name="connsiteX13" fmla="*/ 1353004 w 1459819"/>
                  <a:gd name="connsiteY13" fmla="*/ 765515 h 1459819"/>
                  <a:gd name="connsiteX14" fmla="*/ 1459820 w 1459819"/>
                  <a:gd name="connsiteY14" fmla="*/ 765515 h 1459819"/>
                  <a:gd name="connsiteX15" fmla="*/ 1459820 w 1459819"/>
                  <a:gd name="connsiteY15" fmla="*/ 694304 h 1459819"/>
                  <a:gd name="connsiteX16" fmla="*/ 1088812 w 1459819"/>
                  <a:gd name="connsiteY16" fmla="*/ 765515 h 1459819"/>
                  <a:gd name="connsiteX17" fmla="*/ 765515 w 1459819"/>
                  <a:gd name="connsiteY17" fmla="*/ 1088812 h 1459819"/>
                  <a:gd name="connsiteX18" fmla="*/ 765515 w 1459819"/>
                  <a:gd name="connsiteY18" fmla="*/ 943542 h 1459819"/>
                  <a:gd name="connsiteX19" fmla="*/ 694304 w 1459819"/>
                  <a:gd name="connsiteY19" fmla="*/ 943542 h 1459819"/>
                  <a:gd name="connsiteX20" fmla="*/ 694304 w 1459819"/>
                  <a:gd name="connsiteY20" fmla="*/ 1088812 h 1459819"/>
                  <a:gd name="connsiteX21" fmla="*/ 371008 w 1459819"/>
                  <a:gd name="connsiteY21" fmla="*/ 765515 h 1459819"/>
                  <a:gd name="connsiteX22" fmla="*/ 516278 w 1459819"/>
                  <a:gd name="connsiteY22" fmla="*/ 765515 h 1459819"/>
                  <a:gd name="connsiteX23" fmla="*/ 516278 w 1459819"/>
                  <a:gd name="connsiteY23" fmla="*/ 694304 h 1459819"/>
                  <a:gd name="connsiteX24" fmla="*/ 371008 w 1459819"/>
                  <a:gd name="connsiteY24" fmla="*/ 694304 h 1459819"/>
                  <a:gd name="connsiteX25" fmla="*/ 694304 w 1459819"/>
                  <a:gd name="connsiteY25" fmla="*/ 371008 h 1459819"/>
                  <a:gd name="connsiteX26" fmla="*/ 694304 w 1459819"/>
                  <a:gd name="connsiteY26" fmla="*/ 516278 h 1459819"/>
                  <a:gd name="connsiteX27" fmla="*/ 765515 w 1459819"/>
                  <a:gd name="connsiteY27" fmla="*/ 516278 h 1459819"/>
                  <a:gd name="connsiteX28" fmla="*/ 765515 w 1459819"/>
                  <a:gd name="connsiteY28" fmla="*/ 371008 h 1459819"/>
                  <a:gd name="connsiteX29" fmla="*/ 1088812 w 1459819"/>
                  <a:gd name="connsiteY29" fmla="*/ 694304 h 1459819"/>
                  <a:gd name="connsiteX30" fmla="*/ 943542 w 1459819"/>
                  <a:gd name="connsiteY30" fmla="*/ 694304 h 1459819"/>
                  <a:gd name="connsiteX31" fmla="*/ 943542 w 1459819"/>
                  <a:gd name="connsiteY31" fmla="*/ 765515 h 1459819"/>
                  <a:gd name="connsiteX32" fmla="*/ 694304 w 1459819"/>
                  <a:gd name="connsiteY32" fmla="*/ 213632 h 1459819"/>
                  <a:gd name="connsiteX33" fmla="*/ 694304 w 1459819"/>
                  <a:gd name="connsiteY33" fmla="*/ 299619 h 1459819"/>
                  <a:gd name="connsiteX34" fmla="*/ 299441 w 1459819"/>
                  <a:gd name="connsiteY34" fmla="*/ 694304 h 1459819"/>
                  <a:gd name="connsiteX35" fmla="*/ 213632 w 1459819"/>
                  <a:gd name="connsiteY35" fmla="*/ 694304 h 1459819"/>
                  <a:gd name="connsiteX36" fmla="*/ 694304 w 1459819"/>
                  <a:gd name="connsiteY36" fmla="*/ 213632 h 1459819"/>
                  <a:gd name="connsiteX37" fmla="*/ 213632 w 1459819"/>
                  <a:gd name="connsiteY37" fmla="*/ 765515 h 1459819"/>
                  <a:gd name="connsiteX38" fmla="*/ 299619 w 1459819"/>
                  <a:gd name="connsiteY38" fmla="*/ 765515 h 1459819"/>
                  <a:gd name="connsiteX39" fmla="*/ 694304 w 1459819"/>
                  <a:gd name="connsiteY39" fmla="*/ 1160379 h 1459819"/>
                  <a:gd name="connsiteX40" fmla="*/ 694304 w 1459819"/>
                  <a:gd name="connsiteY40" fmla="*/ 1246187 h 1459819"/>
                  <a:gd name="connsiteX41" fmla="*/ 213632 w 1459819"/>
                  <a:gd name="connsiteY41" fmla="*/ 765515 h 1459819"/>
                  <a:gd name="connsiteX42" fmla="*/ 765515 w 1459819"/>
                  <a:gd name="connsiteY42" fmla="*/ 1246187 h 1459819"/>
                  <a:gd name="connsiteX43" fmla="*/ 765515 w 1459819"/>
                  <a:gd name="connsiteY43" fmla="*/ 1160379 h 1459819"/>
                  <a:gd name="connsiteX44" fmla="*/ 1160379 w 1459819"/>
                  <a:gd name="connsiteY44" fmla="*/ 765515 h 1459819"/>
                  <a:gd name="connsiteX45" fmla="*/ 1246187 w 1459819"/>
                  <a:gd name="connsiteY45" fmla="*/ 765515 h 1459819"/>
                  <a:gd name="connsiteX46" fmla="*/ 765515 w 1459819"/>
                  <a:gd name="connsiteY46" fmla="*/ 1246187 h 1459819"/>
                  <a:gd name="connsiteX47" fmla="*/ 1160379 w 1459819"/>
                  <a:gd name="connsiteY47" fmla="*/ 694304 h 1459819"/>
                  <a:gd name="connsiteX48" fmla="*/ 765515 w 1459819"/>
                  <a:gd name="connsiteY48" fmla="*/ 299441 h 1459819"/>
                  <a:gd name="connsiteX49" fmla="*/ 765515 w 1459819"/>
                  <a:gd name="connsiteY49" fmla="*/ 213632 h 1459819"/>
                  <a:gd name="connsiteX50" fmla="*/ 1246187 w 1459819"/>
                  <a:gd name="connsiteY50" fmla="*/ 694304 h 145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59819" h="1459819">
                    <a:moveTo>
                      <a:pt x="1353004" y="694304"/>
                    </a:moveTo>
                    <a:cubicBezTo>
                      <a:pt x="1334336" y="377897"/>
                      <a:pt x="1081922" y="125484"/>
                      <a:pt x="765515" y="106816"/>
                    </a:cubicBezTo>
                    <a:lnTo>
                      <a:pt x="765515" y="0"/>
                    </a:lnTo>
                    <a:lnTo>
                      <a:pt x="694304" y="0"/>
                    </a:lnTo>
                    <a:lnTo>
                      <a:pt x="694304" y="106816"/>
                    </a:lnTo>
                    <a:cubicBezTo>
                      <a:pt x="377897" y="125484"/>
                      <a:pt x="125484" y="377897"/>
                      <a:pt x="106816" y="694304"/>
                    </a:cubicBezTo>
                    <a:lnTo>
                      <a:pt x="0" y="694304"/>
                    </a:lnTo>
                    <a:lnTo>
                      <a:pt x="0" y="765515"/>
                    </a:lnTo>
                    <a:lnTo>
                      <a:pt x="106816" y="765515"/>
                    </a:lnTo>
                    <a:cubicBezTo>
                      <a:pt x="125484" y="1081922"/>
                      <a:pt x="377897" y="1334336"/>
                      <a:pt x="694304" y="1353004"/>
                    </a:cubicBezTo>
                    <a:lnTo>
                      <a:pt x="694304" y="1459820"/>
                    </a:lnTo>
                    <a:lnTo>
                      <a:pt x="765515" y="1459820"/>
                    </a:lnTo>
                    <a:lnTo>
                      <a:pt x="765515" y="1353004"/>
                    </a:lnTo>
                    <a:cubicBezTo>
                      <a:pt x="1081922" y="1334336"/>
                      <a:pt x="1334336" y="1081922"/>
                      <a:pt x="1353004" y="765515"/>
                    </a:cubicBezTo>
                    <a:lnTo>
                      <a:pt x="1459820" y="765515"/>
                    </a:lnTo>
                    <a:lnTo>
                      <a:pt x="1459820" y="694304"/>
                    </a:lnTo>
                    <a:close/>
                    <a:moveTo>
                      <a:pt x="1088812" y="765515"/>
                    </a:moveTo>
                    <a:cubicBezTo>
                      <a:pt x="1071705" y="936481"/>
                      <a:pt x="936481" y="1071703"/>
                      <a:pt x="765515" y="1088812"/>
                    </a:cubicBezTo>
                    <a:lnTo>
                      <a:pt x="765515" y="943542"/>
                    </a:lnTo>
                    <a:lnTo>
                      <a:pt x="694304" y="943542"/>
                    </a:lnTo>
                    <a:lnTo>
                      <a:pt x="694304" y="1088812"/>
                    </a:lnTo>
                    <a:cubicBezTo>
                      <a:pt x="523338" y="1071705"/>
                      <a:pt x="388116" y="936481"/>
                      <a:pt x="371008" y="765515"/>
                    </a:cubicBezTo>
                    <a:lnTo>
                      <a:pt x="516278" y="765515"/>
                    </a:lnTo>
                    <a:lnTo>
                      <a:pt x="516278" y="694304"/>
                    </a:lnTo>
                    <a:lnTo>
                      <a:pt x="371008" y="694304"/>
                    </a:lnTo>
                    <a:cubicBezTo>
                      <a:pt x="388116" y="523338"/>
                      <a:pt x="523338" y="388116"/>
                      <a:pt x="694304" y="371008"/>
                    </a:cubicBezTo>
                    <a:lnTo>
                      <a:pt x="694304" y="516278"/>
                    </a:lnTo>
                    <a:lnTo>
                      <a:pt x="765515" y="516278"/>
                    </a:lnTo>
                    <a:lnTo>
                      <a:pt x="765515" y="371008"/>
                    </a:lnTo>
                    <a:cubicBezTo>
                      <a:pt x="936481" y="388116"/>
                      <a:pt x="1071703" y="523338"/>
                      <a:pt x="1088812" y="694304"/>
                    </a:cubicBezTo>
                    <a:lnTo>
                      <a:pt x="943542" y="694304"/>
                    </a:lnTo>
                    <a:lnTo>
                      <a:pt x="943542" y="765515"/>
                    </a:lnTo>
                    <a:close/>
                    <a:moveTo>
                      <a:pt x="694304" y="213632"/>
                    </a:moveTo>
                    <a:lnTo>
                      <a:pt x="694304" y="299619"/>
                    </a:lnTo>
                    <a:cubicBezTo>
                      <a:pt x="484044" y="317279"/>
                      <a:pt x="317196" y="484051"/>
                      <a:pt x="299441" y="694304"/>
                    </a:cubicBezTo>
                    <a:lnTo>
                      <a:pt x="213632" y="694304"/>
                    </a:lnTo>
                    <a:cubicBezTo>
                      <a:pt x="231940" y="436801"/>
                      <a:pt x="436801" y="231940"/>
                      <a:pt x="694304" y="213632"/>
                    </a:cubicBezTo>
                    <a:close/>
                    <a:moveTo>
                      <a:pt x="213632" y="765515"/>
                    </a:moveTo>
                    <a:lnTo>
                      <a:pt x="299619" y="765515"/>
                    </a:lnTo>
                    <a:cubicBezTo>
                      <a:pt x="317279" y="975775"/>
                      <a:pt x="484051" y="1142624"/>
                      <a:pt x="694304" y="1160379"/>
                    </a:cubicBezTo>
                    <a:lnTo>
                      <a:pt x="694304" y="1246187"/>
                    </a:lnTo>
                    <a:cubicBezTo>
                      <a:pt x="436801" y="1227879"/>
                      <a:pt x="231940" y="1023018"/>
                      <a:pt x="213632" y="765515"/>
                    </a:cubicBezTo>
                    <a:close/>
                    <a:moveTo>
                      <a:pt x="765515" y="1246187"/>
                    </a:moveTo>
                    <a:lnTo>
                      <a:pt x="765515" y="1160379"/>
                    </a:lnTo>
                    <a:cubicBezTo>
                      <a:pt x="975838" y="1142706"/>
                      <a:pt x="1142706" y="975838"/>
                      <a:pt x="1160379" y="765515"/>
                    </a:cubicBezTo>
                    <a:lnTo>
                      <a:pt x="1246187" y="765515"/>
                    </a:lnTo>
                    <a:cubicBezTo>
                      <a:pt x="1227879" y="1023018"/>
                      <a:pt x="1023018" y="1227879"/>
                      <a:pt x="765515" y="1246187"/>
                    </a:cubicBezTo>
                    <a:close/>
                    <a:moveTo>
                      <a:pt x="1160379" y="694304"/>
                    </a:moveTo>
                    <a:cubicBezTo>
                      <a:pt x="1142706" y="483982"/>
                      <a:pt x="975838" y="317114"/>
                      <a:pt x="765515" y="299441"/>
                    </a:cubicBezTo>
                    <a:lnTo>
                      <a:pt x="765515" y="213632"/>
                    </a:lnTo>
                    <a:cubicBezTo>
                      <a:pt x="1023018" y="231940"/>
                      <a:pt x="1227879" y="436801"/>
                      <a:pt x="1246187" y="694304"/>
                    </a:cubicBezTo>
                    <a:close/>
                  </a:path>
                </a:pathLst>
              </a:custGeom>
              <a:solidFill>
                <a:srgbClr val="37807F"/>
              </a:solidFill>
              <a:ln w="17760" cap="flat">
                <a:noFill/>
                <a:prstDash val="solid"/>
                <a:miter/>
              </a:ln>
            </p:spPr>
            <p:txBody>
              <a:bodyPr rtlCol="0" anchor="ctr"/>
              <a:lstStyle/>
              <a:p>
                <a:endParaRPr lang="en-IN" dirty="0"/>
              </a:p>
            </p:txBody>
          </p:sp>
          <p:sp>
            <p:nvSpPr>
              <p:cNvPr id="13" name="Rectangle 12">
                <a:extLst>
                  <a:ext uri="{FF2B5EF4-FFF2-40B4-BE49-F238E27FC236}">
                    <a16:creationId xmlns:a16="http://schemas.microsoft.com/office/drawing/2014/main" id="{4450B3D5-9B53-0391-0F49-CD26723C0125}"/>
                  </a:ext>
                </a:extLst>
              </p:cNvPr>
              <p:cNvSpPr/>
              <p:nvPr/>
            </p:nvSpPr>
            <p:spPr>
              <a:xfrm>
                <a:off x="2695903" y="4992709"/>
                <a:ext cx="8592088" cy="154379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US" sz="1800" b="1" u="sng" dirty="0">
                    <a:solidFill>
                      <a:srgbClr val="37807F"/>
                    </a:solidFill>
                  </a:rPr>
                  <a:t>Aim:</a:t>
                </a:r>
                <a:r>
                  <a:rPr lang="en-US" sz="1800" dirty="0"/>
                  <a:t> </a:t>
                </a:r>
              </a:p>
              <a:p>
                <a:pPr marL="0" indent="0">
                  <a:buNone/>
                </a:pPr>
                <a:endParaRPr lang="en-US" sz="1800" dirty="0">
                  <a:solidFill>
                    <a:schemeClr val="tx1"/>
                  </a:solidFill>
                </a:endParaRPr>
              </a:p>
              <a:p>
                <a:pPr algn="just"/>
                <a:r>
                  <a:rPr lang="en-US" sz="2000" dirty="0">
                    <a:solidFill>
                      <a:schemeClr val="tx1"/>
                    </a:solidFill>
                  </a:rPr>
                  <a:t>The Aim</a:t>
                </a:r>
                <a:r>
                  <a:rPr lang="en-IN"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using laboratory data analysis in corporate health risk management is to improve risk identification, enable targeted interventions, support data-driven decision making, facilitate proactive health </a:t>
                </a:r>
                <a:r>
                  <a:rPr lang="en-IN"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management, and enhance employee well-being and productivity</a:t>
                </a:r>
                <a:r>
                  <a:rPr lang="en-IN"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r>
                  <a:rPr lang="en-IN"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and enhance employee well-being and productivity.</a:t>
                </a:r>
              </a:p>
              <a:p>
                <a:pPr marL="0" indent="0">
                  <a:buNone/>
                </a:pPr>
                <a:endParaRPr lang="en-IN" dirty="0"/>
              </a:p>
            </p:txBody>
          </p:sp>
        </p:grpSp>
      </p:grpSp>
      <p:pic>
        <p:nvPicPr>
          <p:cNvPr id="20" name="Graphic 19" descr="Presentation with checklist RTL">
            <a:extLst>
              <a:ext uri="{FF2B5EF4-FFF2-40B4-BE49-F238E27FC236}">
                <a16:creationId xmlns:a16="http://schemas.microsoft.com/office/drawing/2014/main" id="{C16875E2-5B80-B540-A775-D1D0D742B46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591" y="4647263"/>
            <a:ext cx="1710924" cy="1710924"/>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p:txBody>
          <a:bodyPr/>
          <a:lstStyle/>
          <a:p>
            <a:pPr algn="ctr"/>
            <a:r>
              <a:rPr lang="en-IN" b="1" dirty="0">
                <a:solidFill>
                  <a:srgbClr val="37807F"/>
                </a:solidFill>
              </a:rPr>
              <a:t>Methodology</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570016" y="1999447"/>
            <a:ext cx="7769753" cy="4128220"/>
          </a:xfrm>
        </p:spPr>
        <p:txBody>
          <a:bodyPr>
            <a:normAutofit lnSpcReduction="10000"/>
          </a:bodyPr>
          <a:lstStyle/>
          <a:p>
            <a:pPr algn="just">
              <a:lnSpc>
                <a:spcPct val="107000"/>
              </a:lnSpc>
              <a:spcAft>
                <a:spcPts val="800"/>
              </a:spcAft>
              <a:buFont typeface="Wingdings" panose="05000000000000000000" pitchFamily="2" charset="2"/>
              <a:buChar char="§"/>
            </a:pPr>
            <a:r>
              <a:rPr lang="en-US" sz="1800" b="1" dirty="0">
                <a:solidFill>
                  <a:srgbClr val="37807F"/>
                </a:solidFill>
              </a:rPr>
              <a:t>Study design:</a:t>
            </a:r>
            <a:r>
              <a:rPr lang="en-IN" sz="1800" b="1" kern="100" dirty="0">
                <a:solidFill>
                  <a:srgbClr val="37807F"/>
                </a:solidFill>
                <a:latin typeface="Calibri" panose="020F0502020204030204" pitchFamily="34" charset="0"/>
                <a:ea typeface="Calibri" panose="020F0502020204030204" pitchFamily="34" charset="0"/>
                <a:cs typeface="Times New Roman" panose="02020603050405020304" pitchFamily="18" charset="0"/>
              </a:rPr>
              <a:t> </a:t>
            </a:r>
            <a:r>
              <a:rPr lang="en-IN" sz="1800" kern="100" dirty="0">
                <a:latin typeface="Calibri" panose="020F0502020204030204" pitchFamily="34" charset="0"/>
                <a:ea typeface="Calibri" panose="020F0502020204030204" pitchFamily="34" charset="0"/>
                <a:cs typeface="Times New Roman" panose="02020603050405020304" pitchFamily="18" charset="0"/>
              </a:rPr>
              <a:t>Cross sectional Descriptive </a:t>
            </a:r>
            <a:r>
              <a:rPr lang="en-IN" sz="1800" kern="100" dirty="0">
                <a:effectLst/>
                <a:latin typeface="Calibri" panose="020F0502020204030204" pitchFamily="34" charset="0"/>
                <a:ea typeface="Calibri" panose="020F0502020204030204" pitchFamily="34" charset="0"/>
                <a:cs typeface="Times New Roman" panose="02020603050405020304" pitchFamily="18" charset="0"/>
              </a:rPr>
              <a:t>research design was used for this study</a:t>
            </a:r>
          </a:p>
          <a:p>
            <a:pPr algn="just">
              <a:buFont typeface="Wingdings" panose="05000000000000000000" pitchFamily="2" charset="2"/>
              <a:buChar char="§"/>
            </a:pPr>
            <a:r>
              <a:rPr lang="en-US" sz="1800" b="1" dirty="0">
                <a:solidFill>
                  <a:srgbClr val="37807F"/>
                </a:solidFill>
              </a:rPr>
              <a:t>Study setting:</a:t>
            </a:r>
            <a:r>
              <a:rPr lang="en-US" sz="1800" dirty="0"/>
              <a:t> </a:t>
            </a:r>
            <a:r>
              <a:rPr lang="en-IN"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study was organized in Head offices of “SEVA AT HOME INDIA PVT. LTD.”</a:t>
            </a:r>
            <a:endParaRPr lang="en-US" sz="1800" dirty="0"/>
          </a:p>
          <a:p>
            <a:pPr algn="just">
              <a:buFont typeface="Wingdings" panose="05000000000000000000" pitchFamily="2" charset="2"/>
              <a:buChar char="§"/>
            </a:pPr>
            <a:r>
              <a:rPr lang="en-US" sz="1800" b="1" dirty="0">
                <a:solidFill>
                  <a:srgbClr val="37807F"/>
                </a:solidFill>
              </a:rPr>
              <a:t>Study duration:</a:t>
            </a:r>
            <a:r>
              <a:rPr lang="en-US" sz="1800" dirty="0"/>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The study was done from March 1</a:t>
            </a:r>
            <a:r>
              <a:rPr lang="en-IN"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800" dirty="0">
                <a:effectLst/>
                <a:latin typeface="Calibri" panose="020F0502020204030204" pitchFamily="34" charset="0"/>
                <a:ea typeface="Calibri" panose="020F0502020204030204" pitchFamily="34" charset="0"/>
                <a:cs typeface="Times New Roman" panose="02020603050405020304" pitchFamily="18" charset="0"/>
              </a:rPr>
              <a:t>  to May 31</a:t>
            </a:r>
            <a:r>
              <a:rPr lang="en-IN"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IN" sz="1800" dirty="0">
                <a:effectLst/>
                <a:latin typeface="Calibri" panose="020F0502020204030204" pitchFamily="34" charset="0"/>
                <a:ea typeface="Calibri" panose="020F0502020204030204" pitchFamily="34" charset="0"/>
                <a:cs typeface="Times New Roman" panose="02020603050405020304" pitchFamily="18" charset="0"/>
              </a:rPr>
              <a:t>  May 2023 (90 days).</a:t>
            </a:r>
          </a:p>
          <a:p>
            <a:pPr algn="just">
              <a:buFont typeface="Wingdings" panose="05000000000000000000" pitchFamily="2" charset="2"/>
              <a:buChar char="§"/>
            </a:pPr>
            <a:r>
              <a:rPr lang="en-US" sz="1800" b="1" dirty="0">
                <a:solidFill>
                  <a:srgbClr val="37807F"/>
                </a:solidFill>
              </a:rPr>
              <a:t>Sample size :</a:t>
            </a:r>
            <a:r>
              <a:rPr lang="en-US" sz="1800" dirty="0"/>
              <a:t>946</a:t>
            </a:r>
          </a:p>
          <a:p>
            <a:pPr algn="just">
              <a:buFont typeface="Wingdings" panose="05000000000000000000" pitchFamily="2" charset="2"/>
              <a:buChar char="§"/>
            </a:pPr>
            <a:r>
              <a:rPr lang="en-US" sz="1800" b="1" dirty="0">
                <a:solidFill>
                  <a:srgbClr val="37807F"/>
                </a:solidFill>
              </a:rPr>
              <a:t>Study population:</a:t>
            </a:r>
            <a:r>
              <a:rPr lang="en-US" sz="1800" dirty="0"/>
              <a:t> Employees of Renowned Corporate Organization</a:t>
            </a:r>
          </a:p>
          <a:p>
            <a:pPr algn="just">
              <a:buFont typeface="Wingdings" panose="05000000000000000000" pitchFamily="2" charset="2"/>
              <a:buChar char="§"/>
            </a:pPr>
            <a:r>
              <a:rPr lang="en-US" sz="1800" b="1" dirty="0">
                <a:solidFill>
                  <a:srgbClr val="37807F"/>
                </a:solidFill>
              </a:rPr>
              <a:t>Inclusion  criteria </a:t>
            </a:r>
            <a:r>
              <a:rPr lang="en-US" sz="1800" dirty="0"/>
              <a:t>: </a:t>
            </a:r>
            <a:r>
              <a:rPr lang="en-IN" sz="1800" dirty="0">
                <a:effectLst/>
                <a:latin typeface="Calibri" panose="020F0502020204030204" pitchFamily="34" charset="0"/>
                <a:ea typeface="Calibri" panose="020F0502020204030204" pitchFamily="34" charset="0"/>
                <a:cs typeface="Times New Roman" panose="02020603050405020304" pitchFamily="18" charset="0"/>
              </a:rPr>
              <a:t>The study population consists of Employees who participated in the full body health check up , it included – Men, Women, and elderly people </a:t>
            </a:r>
          </a:p>
          <a:p>
            <a:pPr algn="just">
              <a:buFont typeface="Wingdings" panose="05000000000000000000" pitchFamily="2" charset="2"/>
              <a:buChar char="§"/>
            </a:pPr>
            <a:r>
              <a:rPr lang="en-US" sz="1800" b="1" dirty="0">
                <a:solidFill>
                  <a:srgbClr val="37807F"/>
                </a:solidFill>
              </a:rPr>
              <a:t>Sampling Technique</a:t>
            </a:r>
            <a:r>
              <a:rPr lang="en-US" sz="1800" dirty="0"/>
              <a:t>: Total Population sampling</a:t>
            </a:r>
          </a:p>
          <a:p>
            <a:pPr algn="just">
              <a:buFont typeface="Wingdings" panose="05000000000000000000" pitchFamily="2" charset="2"/>
              <a:buChar char="§"/>
            </a:pPr>
            <a:r>
              <a:rPr lang="en-US" sz="1800" b="1" dirty="0">
                <a:solidFill>
                  <a:srgbClr val="37807F"/>
                </a:solidFill>
              </a:rPr>
              <a:t>Study variables:</a:t>
            </a:r>
            <a:r>
              <a:rPr lang="en-US" sz="1800" dirty="0"/>
              <a:t> Age, Gender, BMI ,cholesterol level, Glucose level</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9</a:t>
            </a:fld>
            <a:endParaRPr lang="en-IN" dirty="0"/>
          </a:p>
        </p:txBody>
      </p:sp>
      <p:pic>
        <p:nvPicPr>
          <p:cNvPr id="9" name="Picture 8" descr="A picture containing shape&#10;&#10;Description automatically generated">
            <a:extLst>
              <a:ext uri="{FF2B5EF4-FFF2-40B4-BE49-F238E27FC236}">
                <a16:creationId xmlns:a16="http://schemas.microsoft.com/office/drawing/2014/main" id="{81F7B6DE-2CD1-E48D-BF94-C40DA58EF05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74501" y="1950165"/>
            <a:ext cx="3472125" cy="2754037"/>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459109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 Internship_045 (1)</Template>
  <TotalTime>1426</TotalTime>
  <Words>2323</Words>
  <Application>Microsoft Office PowerPoint</Application>
  <PresentationFormat>Widescreen</PresentationFormat>
  <Paragraphs>228</Paragraphs>
  <Slides>39</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(body)</vt:lpstr>
      <vt:lpstr>Calibri Light</vt:lpstr>
      <vt:lpstr>Century Gothic</vt:lpstr>
      <vt:lpstr>Georgia</vt:lpstr>
      <vt:lpstr>Segoe UI Semibold</vt:lpstr>
      <vt:lpstr>Symbol</vt:lpstr>
      <vt:lpstr>Times New Roman</vt:lpstr>
      <vt:lpstr>Wingdings</vt:lpstr>
      <vt:lpstr>Wingdings 3</vt:lpstr>
      <vt:lpstr>Office Theme</vt:lpstr>
      <vt:lpstr>Cross Sectional Descriptive study on Corporate Health Risk Management: Laboratory data analysis in identifying &amp; addressing employee health risks</vt:lpstr>
      <vt:lpstr>PowerPoint Presentation</vt:lpstr>
      <vt:lpstr>Contents</vt:lpstr>
      <vt:lpstr>Dissertation Timeline</vt:lpstr>
      <vt:lpstr>Research Question</vt:lpstr>
      <vt:lpstr>Introduction</vt:lpstr>
      <vt:lpstr>Introduction</vt:lpstr>
      <vt:lpstr>Aim &amp; Objectives of Study</vt:lpstr>
      <vt:lpstr>Methodology</vt:lpstr>
      <vt:lpstr>Methodology</vt:lpstr>
      <vt:lpstr>Methodology</vt:lpstr>
      <vt:lpstr>Methodology</vt:lpstr>
      <vt:lpstr>Methodology</vt:lpstr>
      <vt:lpstr>Methodology</vt:lpstr>
      <vt:lpstr>Methodology</vt:lpstr>
      <vt:lpstr>ETHICAL CONSIDERATIONS</vt:lpstr>
      <vt:lpstr>PowerPoint Presentation</vt:lpstr>
      <vt:lpstr>PowerPoint Presentation</vt:lpstr>
      <vt:lpstr>Results</vt:lpstr>
      <vt:lpstr>Standard Parameters</vt:lpstr>
      <vt:lpstr>Results </vt:lpstr>
      <vt:lpstr>Heart Profile Analysis</vt:lpstr>
      <vt:lpstr>Hypertension</vt:lpstr>
      <vt:lpstr>Obesity</vt:lpstr>
      <vt:lpstr>Diabetes</vt:lpstr>
      <vt:lpstr>Results </vt:lpstr>
      <vt:lpstr>Co-Morbidity </vt:lpstr>
      <vt:lpstr>Programs </vt:lpstr>
      <vt:lpstr>Programs</vt:lpstr>
      <vt:lpstr>Programs</vt:lpstr>
      <vt:lpstr>My learnings from this study</vt:lpstr>
      <vt:lpstr>Future Plan</vt:lpstr>
      <vt:lpstr>Discussion </vt:lpstr>
      <vt:lpstr>Conclusion</vt:lpstr>
      <vt:lpstr>References</vt:lpstr>
      <vt:lpstr>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Exploratory study on Corporate Health Risk Management: Laboratory Data Analysis in Identifying and Addressing Employee Health Risks</dc:title>
  <dc:creator>kajal gupta</dc:creator>
  <cp:lastModifiedBy>kajal gupta</cp:lastModifiedBy>
  <cp:revision>236</cp:revision>
  <dcterms:created xsi:type="dcterms:W3CDTF">2023-06-11T11:20:08Z</dcterms:created>
  <dcterms:modified xsi:type="dcterms:W3CDTF">2023-06-17T07:14:46Z</dcterms:modified>
</cp:coreProperties>
</file>