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4" r:id="rId4"/>
    <p:sldId id="275" r:id="rId5"/>
    <p:sldId id="260" r:id="rId6"/>
    <p:sldId id="259" r:id="rId7"/>
    <p:sldId id="261" r:id="rId8"/>
    <p:sldId id="262" r:id="rId9"/>
    <p:sldId id="263" r:id="rId10"/>
    <p:sldId id="264" r:id="rId11"/>
    <p:sldId id="265" r:id="rId12"/>
    <p:sldId id="266" r:id="rId13"/>
    <p:sldId id="267" r:id="rId14"/>
    <p:sldId id="273" r:id="rId15"/>
    <p:sldId id="268"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30-06-2023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16</a:t>
            </a:fld>
            <a:endParaRPr lang="en-IN"/>
          </a:p>
        </p:txBody>
      </p:sp>
    </p:spTree>
    <p:extLst>
      <p:ext uri="{BB962C8B-B14F-4D97-AF65-F5344CB8AC3E}">
        <p14:creationId xmlns:p14="http://schemas.microsoft.com/office/powerpoint/2010/main" val="45406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30-06-2023</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30-06-2023</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30-06-2023</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30-06-2023</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30-06-2023</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30-06-2023</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30-06-2023</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30-06-2023</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30-06-2023</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30-06-2023</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30-06-2023</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30-06-2023</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timesofindia.indiatimes.com/india/us-medicare-could-have-saved-1-billion-by-substituting-branded-drugs-says-study/articleshow/65522927.cms" TargetMode="External"/><Relationship Id="rId3" Type="http://schemas.openxmlformats.org/officeDocument/2006/relationships/hyperlink" Target="https://pubmed.ncbi.nlm.nih.gov/35487821/" TargetMode="External"/><Relationship Id="rId7" Type="http://schemas.openxmlformats.org/officeDocument/2006/relationships/hyperlink" Target="https://jddtonline.info/index.php/jddt/article/view/5412/4565" TargetMode="External"/><Relationship Id="rId2" Type="http://schemas.openxmlformats.org/officeDocument/2006/relationships/hyperlink" Target="https://pubmed.ncbi.nlm.nih.gov/32865564/" TargetMode="External"/><Relationship Id="rId1" Type="http://schemas.openxmlformats.org/officeDocument/2006/relationships/slideLayout" Target="../slideLayouts/slideLayout2.xml"/><Relationship Id="rId6" Type="http://schemas.openxmlformats.org/officeDocument/2006/relationships/hyperlink" Target="https://japsonline.com/abstract.php?article_id=2841&amp;sts=2" TargetMode="External"/><Relationship Id="rId5" Type="http://schemas.openxmlformats.org/officeDocument/2006/relationships/hyperlink" Target="http://dx.doi.org/10.1002/hec.3796" TargetMode="External"/><Relationship Id="rId4" Type="http://schemas.openxmlformats.org/officeDocument/2006/relationships/hyperlink" Target="https://www.sciencedirect.com/science/article/pii/S1059131121000911" TargetMode="External"/><Relationship Id="rId9" Type="http://schemas.openxmlformats.org/officeDocument/2006/relationships/hyperlink" Target="https://www.fda.gov/drugs/generic-drugs/office-generic-drugs-2022-annual-repor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19406" y="1041400"/>
            <a:ext cx="11711233" cy="2387600"/>
          </a:xfrm>
        </p:spPr>
        <p:txBody>
          <a:bodyPr>
            <a:normAutofit/>
          </a:bodyPr>
          <a:lstStyle/>
          <a:p>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A comparative study of the generic drug substitution policy of USA and India </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89988" y="4988719"/>
            <a:ext cx="9144000" cy="1655762"/>
          </a:xfrm>
        </p:spPr>
        <p:txBody>
          <a:bodyPr>
            <a:normAutofit lnSpcReduction="10000"/>
          </a:bodyPr>
          <a:lstStyle/>
          <a:p>
            <a:r>
              <a:rPr lang="en-IN" dirty="0">
                <a:latin typeface="Times New Roman" panose="02020603050405020304" pitchFamily="18" charset="0"/>
                <a:cs typeface="Times New Roman" panose="02020603050405020304" pitchFamily="18" charset="0"/>
              </a:rPr>
              <a:t>Submitted by- Kinshuk Jain</a:t>
            </a:r>
          </a:p>
          <a:p>
            <a:r>
              <a:rPr lang="en-IN" dirty="0">
                <a:latin typeface="Times New Roman" panose="02020603050405020304" pitchFamily="18" charset="0"/>
                <a:cs typeface="Times New Roman" panose="02020603050405020304" pitchFamily="18" charset="0"/>
              </a:rPr>
              <a:t>Roll No.- PG/21/048</a:t>
            </a:r>
          </a:p>
          <a:p>
            <a:r>
              <a:rPr lang="en-IN" dirty="0">
                <a:latin typeface="Times New Roman" panose="02020603050405020304" pitchFamily="18" charset="0"/>
                <a:cs typeface="Times New Roman" panose="02020603050405020304" pitchFamily="18" charset="0"/>
              </a:rPr>
              <a:t>Faculty Mentor- </a:t>
            </a:r>
            <a:r>
              <a:rPr lang="en-IN" dirty="0" err="1">
                <a:latin typeface="Times New Roman" panose="02020603050405020304" pitchFamily="18" charset="0"/>
                <a:cs typeface="Times New Roman" panose="02020603050405020304" pitchFamily="18" charset="0"/>
              </a:rPr>
              <a:t>Dr.</a:t>
            </a:r>
            <a:r>
              <a:rPr lang="en-IN" dirty="0">
                <a:latin typeface="Times New Roman" panose="02020603050405020304" pitchFamily="18" charset="0"/>
                <a:cs typeface="Times New Roman" panose="02020603050405020304" pitchFamily="18" charset="0"/>
              </a:rPr>
              <a:t> Sukesh Bharadwaj</a:t>
            </a:r>
          </a:p>
          <a:p>
            <a:r>
              <a:rPr lang="en-IN" dirty="0">
                <a:latin typeface="Times New Roman" panose="02020603050405020304" pitchFamily="18" charset="0"/>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6" name="Title 1">
            <a:extLst>
              <a:ext uri="{FF2B5EF4-FFF2-40B4-BE49-F238E27FC236}">
                <a16:creationId xmlns:a16="http://schemas.microsoft.com/office/drawing/2014/main" id="{679F4669-6618-D399-9E65-BF8C3BEE0FD6}"/>
              </a:ext>
            </a:extLst>
          </p:cNvPr>
          <p:cNvSpPr txBox="1">
            <a:spLocks/>
          </p:cNvSpPr>
          <p:nvPr/>
        </p:nvSpPr>
        <p:spPr>
          <a:xfrm>
            <a:off x="240383" y="2058987"/>
            <a:ext cx="11711233"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rgbClr val="FF0000"/>
                </a:solidFill>
                <a:latin typeface="Times New Roman" panose="02020603050405020304" pitchFamily="18" charset="0"/>
                <a:cs typeface="Times New Roman" panose="02020603050405020304" pitchFamily="18" charset="0"/>
              </a:rPr>
              <a:t>COGNITIO ANALYTICS, GURUGRAM</a:t>
            </a:r>
          </a:p>
        </p:txBody>
      </p:sp>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136525"/>
            <a:ext cx="10515600" cy="1325563"/>
          </a:xfrm>
        </p:spPr>
        <p:txBody>
          <a:bodyPr/>
          <a:lstStyle/>
          <a:p>
            <a:pPr algn="ctr"/>
            <a:r>
              <a:rPr lang="en-IN" b="1" dirty="0">
                <a:latin typeface="Times New Roman" panose="02020603050405020304" pitchFamily="18" charset="0"/>
                <a:cs typeface="Times New Roman" panose="02020603050405020304" pitchFamily="18" charset="0"/>
              </a:rPr>
              <a:t>Results (3/3)</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Title 1">
            <a:extLst>
              <a:ext uri="{FF2B5EF4-FFF2-40B4-BE49-F238E27FC236}">
                <a16:creationId xmlns:a16="http://schemas.microsoft.com/office/drawing/2014/main" id="{FAD041E2-F55F-BFA5-2AAA-3A5ABA9F829B}"/>
              </a:ext>
            </a:extLst>
          </p:cNvPr>
          <p:cNvSpPr txBox="1">
            <a:spLocks/>
          </p:cNvSpPr>
          <p:nvPr/>
        </p:nvSpPr>
        <p:spPr>
          <a:xfrm>
            <a:off x="2770693" y="766600"/>
            <a:ext cx="54117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200" b="1" dirty="0">
                <a:latin typeface="Times New Roman" panose="02020603050405020304" pitchFamily="18" charset="0"/>
                <a:cs typeface="Times New Roman" panose="02020603050405020304" pitchFamily="18" charset="0"/>
              </a:rPr>
              <a:t>According to the CCI report</a:t>
            </a:r>
          </a:p>
        </p:txBody>
      </p:sp>
      <p:sp>
        <p:nvSpPr>
          <p:cNvPr id="10" name="TextBox 9">
            <a:extLst>
              <a:ext uri="{FF2B5EF4-FFF2-40B4-BE49-F238E27FC236}">
                <a16:creationId xmlns:a16="http://schemas.microsoft.com/office/drawing/2014/main" id="{7F32EC9B-5A62-2BE7-01BA-1A57E373283A}"/>
              </a:ext>
            </a:extLst>
          </p:cNvPr>
          <p:cNvSpPr txBox="1"/>
          <p:nvPr/>
        </p:nvSpPr>
        <p:spPr>
          <a:xfrm>
            <a:off x="115483" y="1735307"/>
            <a:ext cx="8495118" cy="5078313"/>
          </a:xfrm>
          <a:prstGeom prst="rect">
            <a:avLst/>
          </a:prstGeom>
          <a:noFill/>
        </p:spPr>
        <p:txBody>
          <a:bodyPr wrap="square">
            <a:spAutoFit/>
          </a:bodyPr>
          <a:lstStyle/>
          <a:p>
            <a:pPr marL="342900" indent="-342900" algn="just">
              <a:buFont typeface="+mj-lt"/>
              <a:buAutoNum type="arabicPeriod"/>
            </a:pPr>
            <a:r>
              <a:rPr lang="en-US" sz="1800" kern="0" dirty="0">
                <a:effectLst/>
                <a:latin typeface="Times New Roman" panose="02020603050405020304" pitchFamily="18" charset="0"/>
                <a:ea typeface="Times New Roman" panose="02020603050405020304" pitchFamily="18" charset="0"/>
              </a:rPr>
              <a:t>Substitution by retailers or chemists is also illegal in India. Prescriptions with generic chemical names give merchants and chemists more authority.</a:t>
            </a:r>
          </a:p>
          <a:p>
            <a:pPr marL="342900" indent="-342900" algn="just">
              <a:buFont typeface="+mj-lt"/>
              <a:buAutoNum type="arabicPeriod"/>
            </a:pPr>
            <a:endParaRPr lang="en-US" sz="1800" kern="0" dirty="0">
              <a:effectLst/>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sz="1800" kern="0" dirty="0">
                <a:effectLst/>
                <a:latin typeface="Times New Roman" panose="02020603050405020304" pitchFamily="18" charset="0"/>
                <a:ea typeface="Times New Roman" panose="02020603050405020304" pitchFamily="18" charset="0"/>
              </a:rPr>
              <a:t>The threat of substitution by online pharmacies not supported by a prescription, patient data and prescription privacy, and risks of self-medication are the primary issues</a:t>
            </a:r>
            <a:r>
              <a:rPr lang="en-US" kern="0" dirty="0">
                <a:latin typeface="Times New Roman" panose="02020603050405020304" pitchFamily="18" charset="0"/>
                <a:ea typeface="Times New Roman" panose="02020603050405020304" pitchFamily="18" charset="0"/>
              </a:rPr>
              <a:t>.</a:t>
            </a:r>
          </a:p>
          <a:p>
            <a:pPr marL="342900" indent="-342900" algn="just">
              <a:buFont typeface="+mj-lt"/>
              <a:buAutoNum type="arabicPeriod"/>
            </a:pPr>
            <a:endParaRPr lang="en-US" sz="1800" kern="0" dirty="0">
              <a:effectLst/>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sz="1800" kern="0" dirty="0">
                <a:effectLst/>
                <a:latin typeface="Times New Roman" panose="02020603050405020304" pitchFamily="18" charset="0"/>
                <a:ea typeface="Times New Roman" panose="02020603050405020304" pitchFamily="18" charset="0"/>
              </a:rPr>
              <a:t>Indian government is trying to replace the current legislation with a new law that will control medications, cosmetics, and medical equipment in line with changes in the pharmaceutical business. In order to fill the legislative void and establish the required regulatory protections for the online distribution and sale of medications, e-pharmacy may be included within the scope of the proposed law.</a:t>
            </a:r>
          </a:p>
          <a:p>
            <a:pPr marL="342900" indent="-342900" algn="just">
              <a:buFont typeface="+mj-lt"/>
              <a:buAutoNum type="arabicPeriod"/>
            </a:pPr>
            <a:endParaRPr lang="en-US" dirty="0">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dirty="0">
                <a:latin typeface="Times New Roman" panose="02020603050405020304" pitchFamily="18" charset="0"/>
                <a:ea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rPr>
              <a:t>ntil the nation passes its data protection law, the essential laws must be enforced to preserve patient privacy and sensitive personal medical data.</a:t>
            </a:r>
            <a:endParaRPr lang="en-IN" sz="1800" dirty="0">
              <a:effectLst/>
              <a:latin typeface="Times New Roman" panose="02020603050405020304" pitchFamily="18" charset="0"/>
              <a:ea typeface="Times New Roman" panose="02020603050405020304" pitchFamily="18" charset="0"/>
            </a:endParaRPr>
          </a:p>
          <a:p>
            <a:pPr marL="342900" indent="-342900" algn="just">
              <a:buFont typeface="+mj-lt"/>
              <a:buAutoNum type="arabicPeriod"/>
            </a:pPr>
            <a:endParaRPr lang="en-US" sz="1800" kern="0" dirty="0">
              <a:effectLst/>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sz="1800" kern="0" dirty="0">
                <a:effectLst/>
                <a:latin typeface="Times New Roman" panose="02020603050405020304" pitchFamily="18" charset="0"/>
                <a:ea typeface="Times New Roman" panose="02020603050405020304" pitchFamily="18" charset="0"/>
              </a:rPr>
              <a:t>Formulating policies in the pharmaceutical sector comes with its own set of difficulties. Achieving public health goals involves implementing various policy and regulatory measures, with competition being just one aspect. </a:t>
            </a:r>
            <a:endParaRPr lang="en-US" kern="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75D06FB-6CDD-7783-0CBD-4D7643573640}"/>
              </a:ext>
            </a:extLst>
          </p:cNvPr>
          <p:cNvSpPr/>
          <p:nvPr/>
        </p:nvSpPr>
        <p:spPr>
          <a:xfrm>
            <a:off x="8610600" y="2424475"/>
            <a:ext cx="3465918" cy="484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kern="0" dirty="0">
                <a:effectLst/>
                <a:latin typeface="Times New Roman" panose="02020603050405020304" pitchFamily="18" charset="0"/>
                <a:ea typeface="Times New Roman" panose="02020603050405020304" pitchFamily="18" charset="0"/>
              </a:rPr>
              <a:t>Periodic and Scientific </a:t>
            </a:r>
          </a:p>
          <a:p>
            <a:pPr algn="ctr"/>
            <a:r>
              <a:rPr lang="en-US" b="1" kern="0" dirty="0">
                <a:effectLst/>
                <a:latin typeface="Times New Roman" panose="02020603050405020304" pitchFamily="18" charset="0"/>
                <a:ea typeface="Times New Roman" panose="02020603050405020304" pitchFamily="18" charset="0"/>
              </a:rPr>
              <a:t>Testing of Drugs</a:t>
            </a:r>
            <a:endParaRPr lang="en-IN" b="1" dirty="0"/>
          </a:p>
        </p:txBody>
      </p:sp>
      <p:sp>
        <p:nvSpPr>
          <p:cNvPr id="5" name="Rectangle 4">
            <a:extLst>
              <a:ext uri="{FF2B5EF4-FFF2-40B4-BE49-F238E27FC236}">
                <a16:creationId xmlns:a16="http://schemas.microsoft.com/office/drawing/2014/main" id="{EF486E34-AADB-BBC9-3496-E38269AC80C9}"/>
              </a:ext>
            </a:extLst>
          </p:cNvPr>
          <p:cNvSpPr/>
          <p:nvPr/>
        </p:nvSpPr>
        <p:spPr>
          <a:xfrm>
            <a:off x="8610600" y="4322905"/>
            <a:ext cx="3465918" cy="484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kern="0" dirty="0">
                <a:effectLst/>
                <a:latin typeface="Times New Roman" panose="02020603050405020304" pitchFamily="18" charset="0"/>
                <a:ea typeface="Times New Roman" panose="02020603050405020304" pitchFamily="18" charset="0"/>
              </a:rPr>
              <a:t>Quality Control in</a:t>
            </a:r>
          </a:p>
          <a:p>
            <a:pPr algn="ctr"/>
            <a:r>
              <a:rPr lang="en-US" b="1" kern="0" dirty="0">
                <a:effectLst/>
                <a:latin typeface="Times New Roman" panose="02020603050405020304" pitchFamily="18" charset="0"/>
                <a:ea typeface="Times New Roman" panose="02020603050405020304" pitchFamily="18" charset="0"/>
              </a:rPr>
              <a:t> Public Procurement</a:t>
            </a:r>
            <a:endParaRPr lang="en-IN" b="1" dirty="0"/>
          </a:p>
        </p:txBody>
      </p:sp>
      <p:sp>
        <p:nvSpPr>
          <p:cNvPr id="8" name="Rectangle 7">
            <a:extLst>
              <a:ext uri="{FF2B5EF4-FFF2-40B4-BE49-F238E27FC236}">
                <a16:creationId xmlns:a16="http://schemas.microsoft.com/office/drawing/2014/main" id="{B5524C06-7E50-A224-7A8A-43FBBF783D39}"/>
              </a:ext>
            </a:extLst>
          </p:cNvPr>
          <p:cNvSpPr/>
          <p:nvPr/>
        </p:nvSpPr>
        <p:spPr>
          <a:xfrm>
            <a:off x="8610600" y="4958115"/>
            <a:ext cx="3465918" cy="484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kern="0" dirty="0">
                <a:effectLst/>
                <a:latin typeface="Times New Roman" panose="02020603050405020304" pitchFamily="18" charset="0"/>
                <a:ea typeface="Times New Roman" panose="02020603050405020304" pitchFamily="18" charset="0"/>
              </a:rPr>
              <a:t>Standard Compliance Marks for Unbranded Generic Drugs</a:t>
            </a:r>
            <a:endParaRPr lang="en-IN" sz="1600" b="1" dirty="0"/>
          </a:p>
        </p:txBody>
      </p:sp>
      <p:sp>
        <p:nvSpPr>
          <p:cNvPr id="9" name="Rectangle 8">
            <a:extLst>
              <a:ext uri="{FF2B5EF4-FFF2-40B4-BE49-F238E27FC236}">
                <a16:creationId xmlns:a16="http://schemas.microsoft.com/office/drawing/2014/main" id="{E92E4890-29E2-6CC6-9EE5-C883CCF2E64B}"/>
              </a:ext>
            </a:extLst>
          </p:cNvPr>
          <p:cNvSpPr/>
          <p:nvPr/>
        </p:nvSpPr>
        <p:spPr>
          <a:xfrm>
            <a:off x="8604315" y="5585746"/>
            <a:ext cx="3465918" cy="484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kern="0" dirty="0">
                <a:effectLst/>
                <a:latin typeface="Times New Roman" panose="02020603050405020304" pitchFamily="18" charset="0"/>
                <a:ea typeface="Times New Roman" panose="02020603050405020304" pitchFamily="18" charset="0"/>
              </a:rPr>
              <a:t>Awareness Creation</a:t>
            </a:r>
            <a:endParaRPr lang="en-IN" sz="2400" b="1" dirty="0"/>
          </a:p>
        </p:txBody>
      </p:sp>
      <p:sp>
        <p:nvSpPr>
          <p:cNvPr id="11" name="Rectangle 10">
            <a:extLst>
              <a:ext uri="{FF2B5EF4-FFF2-40B4-BE49-F238E27FC236}">
                <a16:creationId xmlns:a16="http://schemas.microsoft.com/office/drawing/2014/main" id="{949F909F-17F3-84B9-DDAC-4B3038E2F860}"/>
              </a:ext>
            </a:extLst>
          </p:cNvPr>
          <p:cNvSpPr/>
          <p:nvPr/>
        </p:nvSpPr>
        <p:spPr>
          <a:xfrm>
            <a:off x="8604315" y="6238131"/>
            <a:ext cx="3465918" cy="484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kern="0" dirty="0">
                <a:effectLst/>
                <a:latin typeface="Times New Roman" panose="02020603050405020304" pitchFamily="18" charset="0"/>
                <a:ea typeface="Times New Roman" panose="02020603050405020304" pitchFamily="18" charset="0"/>
              </a:rPr>
              <a:t>Improved Availability</a:t>
            </a:r>
            <a:endParaRPr lang="en-IN" sz="2400" b="1" dirty="0"/>
          </a:p>
        </p:txBody>
      </p:sp>
      <p:sp>
        <p:nvSpPr>
          <p:cNvPr id="12" name="Rectangle 11">
            <a:extLst>
              <a:ext uri="{FF2B5EF4-FFF2-40B4-BE49-F238E27FC236}">
                <a16:creationId xmlns:a16="http://schemas.microsoft.com/office/drawing/2014/main" id="{EC878557-F3C3-E053-C193-B9109951E763}"/>
              </a:ext>
            </a:extLst>
          </p:cNvPr>
          <p:cNvSpPr/>
          <p:nvPr/>
        </p:nvSpPr>
        <p:spPr>
          <a:xfrm>
            <a:off x="8610600" y="3075839"/>
            <a:ext cx="3465918" cy="484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kern="0" dirty="0">
                <a:effectLst/>
                <a:latin typeface="Times New Roman" panose="02020603050405020304" pitchFamily="18" charset="0"/>
                <a:ea typeface="Times New Roman" panose="02020603050405020304" pitchFamily="18" charset="0"/>
              </a:rPr>
              <a:t>National Digital Drugs Databank</a:t>
            </a:r>
            <a:endParaRPr lang="en-IN" b="1" dirty="0"/>
          </a:p>
        </p:txBody>
      </p:sp>
      <p:sp>
        <p:nvSpPr>
          <p:cNvPr id="13" name="Rectangle 12">
            <a:extLst>
              <a:ext uri="{FF2B5EF4-FFF2-40B4-BE49-F238E27FC236}">
                <a16:creationId xmlns:a16="http://schemas.microsoft.com/office/drawing/2014/main" id="{D63668F5-3767-5E7F-E1F6-E63DE72940E7}"/>
              </a:ext>
            </a:extLst>
          </p:cNvPr>
          <p:cNvSpPr/>
          <p:nvPr/>
        </p:nvSpPr>
        <p:spPr>
          <a:xfrm>
            <a:off x="8610600" y="3691485"/>
            <a:ext cx="3465918" cy="484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kern="0" dirty="0">
                <a:effectLst/>
                <a:latin typeface="Times New Roman" panose="02020603050405020304" pitchFamily="18" charset="0"/>
                <a:ea typeface="Times New Roman" panose="02020603050405020304" pitchFamily="18" charset="0"/>
              </a:rPr>
              <a:t>Quality Control across</a:t>
            </a:r>
          </a:p>
          <a:p>
            <a:pPr algn="ctr"/>
            <a:r>
              <a:rPr lang="en-US" sz="1600" b="1" kern="0" dirty="0">
                <a:effectLst/>
                <a:latin typeface="Times New Roman" panose="02020603050405020304" pitchFamily="18" charset="0"/>
                <a:ea typeface="Times New Roman" panose="02020603050405020304" pitchFamily="18" charset="0"/>
              </a:rPr>
              <a:t> the Supply Chain</a:t>
            </a:r>
            <a:endParaRPr lang="en-IN" sz="1600" b="1" dirty="0"/>
          </a:p>
        </p:txBody>
      </p:sp>
      <p:sp>
        <p:nvSpPr>
          <p:cNvPr id="14" name="Rectangle 13">
            <a:extLst>
              <a:ext uri="{FF2B5EF4-FFF2-40B4-BE49-F238E27FC236}">
                <a16:creationId xmlns:a16="http://schemas.microsoft.com/office/drawing/2014/main" id="{DA0CD6C6-0631-53CC-A65C-FBF671933A98}"/>
              </a:ext>
            </a:extLst>
          </p:cNvPr>
          <p:cNvSpPr/>
          <p:nvPr/>
        </p:nvSpPr>
        <p:spPr>
          <a:xfrm>
            <a:off x="8610600" y="1800678"/>
            <a:ext cx="3465918" cy="484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kern="0" dirty="0">
                <a:effectLst/>
                <a:latin typeface="Times New Roman" panose="02020603050405020304" pitchFamily="18" charset="0"/>
                <a:ea typeface="Times New Roman" panose="02020603050405020304" pitchFamily="18" charset="0"/>
              </a:rPr>
              <a:t>Better Transparency</a:t>
            </a:r>
            <a:endParaRPr lang="en-IN" sz="2400" b="1" dirty="0"/>
          </a:p>
        </p:txBody>
      </p:sp>
      <p:sp>
        <p:nvSpPr>
          <p:cNvPr id="15" name="Rectangle 14">
            <a:extLst>
              <a:ext uri="{FF2B5EF4-FFF2-40B4-BE49-F238E27FC236}">
                <a16:creationId xmlns:a16="http://schemas.microsoft.com/office/drawing/2014/main" id="{90633346-EB06-0429-B3AB-A033815915EB}"/>
              </a:ext>
            </a:extLst>
          </p:cNvPr>
          <p:cNvSpPr/>
          <p:nvPr/>
        </p:nvSpPr>
        <p:spPr>
          <a:xfrm>
            <a:off x="8610600" y="1041838"/>
            <a:ext cx="3465918" cy="6310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kern="0" dirty="0">
                <a:effectLst/>
                <a:latin typeface="Times New Roman" panose="02020603050405020304" pitchFamily="18" charset="0"/>
                <a:ea typeface="Times New Roman" panose="02020603050405020304" pitchFamily="18" charset="0"/>
              </a:rPr>
              <a:t>Uniform and Effective Implementation of Quality Standards</a:t>
            </a:r>
            <a:endParaRPr lang="en-IN" sz="1600" b="1" dirty="0"/>
          </a:p>
        </p:txBody>
      </p:sp>
      <p:sp>
        <p:nvSpPr>
          <p:cNvPr id="16" name="TextBox 15">
            <a:extLst>
              <a:ext uri="{FF2B5EF4-FFF2-40B4-BE49-F238E27FC236}">
                <a16:creationId xmlns:a16="http://schemas.microsoft.com/office/drawing/2014/main" id="{657661A0-FFF6-478D-79B7-881FCD85AE65}"/>
              </a:ext>
            </a:extLst>
          </p:cNvPr>
          <p:cNvSpPr txBox="1"/>
          <p:nvPr/>
        </p:nvSpPr>
        <p:spPr>
          <a:xfrm>
            <a:off x="8592690" y="177181"/>
            <a:ext cx="3465918" cy="738664"/>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kern="0" dirty="0">
                <a:latin typeface="Times New Roman" panose="02020603050405020304" pitchFamily="18" charset="0"/>
                <a:ea typeface="Times New Roman" panose="02020603050405020304" pitchFamily="18" charset="0"/>
              </a:rPr>
              <a:t>IN ORDER TO ACHIEVE</a:t>
            </a:r>
            <a:r>
              <a:rPr lang="en-US" sz="1400" b="1" kern="0" dirty="0">
                <a:effectLst/>
                <a:latin typeface="Times New Roman" panose="02020603050405020304" pitchFamily="18" charset="0"/>
                <a:ea typeface="Times New Roman" panose="02020603050405020304" pitchFamily="18" charset="0"/>
              </a:rPr>
              <a:t> COMPREHENSIVE &amp; COORDINATED REGULATORY APPROACH (CCI)</a:t>
            </a:r>
            <a:endParaRPr lang="en-IN" sz="1400" b="1" dirty="0"/>
          </a:p>
        </p:txBody>
      </p:sp>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574247" y="1580526"/>
            <a:ext cx="11143272" cy="5499004"/>
          </a:xfrm>
        </p:spPr>
        <p:txBody>
          <a:bodyPr>
            <a:normAutofit/>
          </a:bodyPr>
          <a:lstStyle/>
          <a:p>
            <a:pPr algn="just"/>
            <a:r>
              <a:rPr lang="en-US" sz="1800" kern="0" dirty="0">
                <a:effectLst/>
                <a:latin typeface="Times New Roman" panose="02020603050405020304" pitchFamily="18" charset="0"/>
                <a:ea typeface="Times New Roman" panose="02020603050405020304" pitchFamily="18" charset="0"/>
              </a:rPr>
              <a:t>The USA relies heavily on </a:t>
            </a:r>
            <a:r>
              <a:rPr lang="en-US" sz="1800" b="1" kern="0" dirty="0">
                <a:effectLst/>
                <a:latin typeface="Times New Roman" panose="02020603050405020304" pitchFamily="18" charset="0"/>
                <a:ea typeface="Times New Roman" panose="02020603050405020304" pitchFamily="18" charset="0"/>
              </a:rPr>
              <a:t>market competition and regulatory processes</a:t>
            </a:r>
            <a:r>
              <a:rPr lang="en-US" sz="1800" kern="0" dirty="0">
                <a:effectLst/>
                <a:latin typeface="Times New Roman" panose="02020603050405020304" pitchFamily="18" charset="0"/>
                <a:ea typeface="Times New Roman" panose="02020603050405020304" pitchFamily="18" charset="0"/>
              </a:rPr>
              <a:t>, while India adopts a more centralized approach with </a:t>
            </a:r>
            <a:r>
              <a:rPr lang="en-US" sz="1800" b="1" kern="0" dirty="0">
                <a:effectLst/>
                <a:latin typeface="Times New Roman" panose="02020603050405020304" pitchFamily="18" charset="0"/>
                <a:ea typeface="Times New Roman" panose="02020603050405020304" pitchFamily="18" charset="0"/>
              </a:rPr>
              <a:t>price regulation and a focus on generic drug production</a:t>
            </a:r>
            <a:r>
              <a:rPr lang="en-US" sz="1800" kern="0" dirty="0">
                <a:effectLst/>
                <a:latin typeface="Times New Roman" panose="02020603050405020304" pitchFamily="18" charset="0"/>
                <a:ea typeface="Times New Roman" panose="02020603050405020304" pitchFamily="18" charset="0"/>
              </a:rPr>
              <a:t>. Despite these differences, both countries share a common objective of </a:t>
            </a:r>
            <a:r>
              <a:rPr lang="en-US" sz="1800" b="1" kern="0" dirty="0">
                <a:effectLst/>
                <a:latin typeface="Times New Roman" panose="02020603050405020304" pitchFamily="18" charset="0"/>
                <a:ea typeface="Times New Roman" panose="02020603050405020304" pitchFamily="18" charset="0"/>
              </a:rPr>
              <a:t>increasing access to affordable medicines and reducing healthcare expenditure.</a:t>
            </a:r>
          </a:p>
          <a:p>
            <a:pPr algn="just"/>
            <a:r>
              <a:rPr lang="en-US" sz="1800" kern="0" dirty="0">
                <a:effectLst/>
                <a:latin typeface="Times New Roman" panose="02020603050405020304" pitchFamily="18" charset="0"/>
                <a:ea typeface="Times New Roman" panose="02020603050405020304" pitchFamily="18" charset="0"/>
              </a:rPr>
              <a:t>In the USA, there is significant variation in drug product selection laws across states. While some states </a:t>
            </a:r>
            <a:r>
              <a:rPr lang="en-US" sz="1800" b="1" kern="0" dirty="0">
                <a:effectLst/>
                <a:latin typeface="Times New Roman" panose="02020603050405020304" pitchFamily="18" charset="0"/>
                <a:ea typeface="Times New Roman" panose="02020603050405020304" pitchFamily="18" charset="0"/>
              </a:rPr>
              <a:t>mandate generic substitution by pharmacists</a:t>
            </a:r>
            <a:r>
              <a:rPr lang="en-US" sz="1800" kern="0" dirty="0">
                <a:effectLst/>
                <a:latin typeface="Times New Roman" panose="02020603050405020304" pitchFamily="18" charset="0"/>
                <a:ea typeface="Times New Roman" panose="02020603050405020304" pitchFamily="18" charset="0"/>
              </a:rPr>
              <a:t>, others permit it but do not require it. </a:t>
            </a:r>
            <a:endParaRPr lang="en-US" sz="1800" kern="0" dirty="0">
              <a:latin typeface="Times New Roman" panose="02020603050405020304" pitchFamily="18" charset="0"/>
              <a:ea typeface="Times New Roman" panose="02020603050405020304" pitchFamily="18" charset="0"/>
            </a:endParaRPr>
          </a:p>
          <a:p>
            <a:pPr algn="just"/>
            <a:r>
              <a:rPr lang="en-US" sz="1800" kern="0" dirty="0">
                <a:effectLst/>
                <a:latin typeface="Times New Roman" panose="02020603050405020304" pitchFamily="18" charset="0"/>
                <a:ea typeface="Times New Roman" panose="02020603050405020304" pitchFamily="18" charset="0"/>
              </a:rPr>
              <a:t>India, on the other hand, has its own set of regulations governing generic drug substitution. Retailers and chemists are </a:t>
            </a:r>
            <a:r>
              <a:rPr lang="en-US" sz="1800" b="1" kern="0" dirty="0">
                <a:effectLst/>
                <a:latin typeface="Times New Roman" panose="02020603050405020304" pitchFamily="18" charset="0"/>
                <a:ea typeface="Times New Roman" panose="02020603050405020304" pitchFamily="18" charset="0"/>
              </a:rPr>
              <a:t>not permitted to replace a prescribed brand with another brand containing the same chemical.</a:t>
            </a:r>
          </a:p>
          <a:p>
            <a:pPr algn="just"/>
            <a:r>
              <a:rPr lang="en-US" sz="1800" kern="0" dirty="0">
                <a:effectLst/>
                <a:latin typeface="Times New Roman" panose="02020603050405020304" pitchFamily="18" charset="0"/>
                <a:ea typeface="Times New Roman" panose="02020603050405020304" pitchFamily="18" charset="0"/>
              </a:rPr>
              <a:t>Both countries also face challenges in ensuring the quality of generic drugs. </a:t>
            </a:r>
            <a:r>
              <a:rPr lang="en-US" sz="1800" kern="0" dirty="0">
                <a:latin typeface="Times New Roman" panose="02020603050405020304" pitchFamily="18" charset="0"/>
                <a:ea typeface="Times New Roman" panose="02020603050405020304" pitchFamily="18" charset="0"/>
              </a:rPr>
              <a:t>T</a:t>
            </a:r>
            <a:r>
              <a:rPr lang="en-US" sz="1800" kern="0" dirty="0">
                <a:effectLst/>
                <a:latin typeface="Times New Roman" panose="02020603050405020304" pitchFamily="18" charset="0"/>
                <a:ea typeface="Times New Roman" panose="02020603050405020304" pitchFamily="18" charset="0"/>
              </a:rPr>
              <a:t>he </a:t>
            </a:r>
            <a:r>
              <a:rPr lang="en-US" sz="1800" b="1" kern="0" dirty="0">
                <a:effectLst/>
                <a:latin typeface="Times New Roman" panose="02020603050405020304" pitchFamily="18" charset="0"/>
                <a:ea typeface="Times New Roman" panose="02020603050405020304" pitchFamily="18" charset="0"/>
              </a:rPr>
              <a:t>Generic Drug User Fee Act (GDUFA)</a:t>
            </a:r>
            <a:r>
              <a:rPr lang="en-US" sz="1800" kern="0" dirty="0">
                <a:effectLst/>
                <a:latin typeface="Times New Roman" panose="02020603050405020304" pitchFamily="18" charset="0"/>
                <a:ea typeface="Times New Roman" panose="02020603050405020304" pitchFamily="18" charset="0"/>
              </a:rPr>
              <a:t> has been implemented to enhance the review and approval process of generic drugs, ensuring their safety, efficacy, and quality. </a:t>
            </a:r>
          </a:p>
          <a:p>
            <a:pPr algn="just"/>
            <a:r>
              <a:rPr lang="en-US" sz="1800" kern="0" dirty="0">
                <a:effectLst/>
                <a:latin typeface="Times New Roman" panose="02020603050405020304" pitchFamily="18" charset="0"/>
                <a:ea typeface="Times New Roman" panose="02020603050405020304" pitchFamily="18" charset="0"/>
              </a:rPr>
              <a:t>Indian pharma sector follows </a:t>
            </a:r>
            <a:r>
              <a:rPr lang="en-US" sz="1800" b="1" kern="0" dirty="0">
                <a:effectLst/>
                <a:latin typeface="Times New Roman" panose="02020603050405020304" pitchFamily="18" charset="0"/>
                <a:ea typeface="Times New Roman" panose="02020603050405020304" pitchFamily="18" charset="0"/>
              </a:rPr>
              <a:t>Good Manufacturing Practices (GMP) </a:t>
            </a:r>
            <a:r>
              <a:rPr lang="en-US" sz="1800" kern="0" dirty="0">
                <a:effectLst/>
                <a:latin typeface="Times New Roman" panose="02020603050405020304" pitchFamily="18" charset="0"/>
                <a:ea typeface="Times New Roman" panose="02020603050405020304" pitchFamily="18" charset="0"/>
              </a:rPr>
              <a:t>guidelines to ensure quality, safety, and efficacy of pharmaceutical products through rigorous manufacturing standards and processes.</a:t>
            </a:r>
            <a:endParaRPr lang="en-IN" sz="1800" kern="0" dirty="0">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rPr>
              <a:t>Awareness campaigns, improved availability of standard-compliant generic drugs, and better supply chain management are crucial for </a:t>
            </a:r>
            <a:r>
              <a:rPr lang="en-US" sz="1800" b="1" dirty="0">
                <a:effectLst/>
                <a:latin typeface="Times New Roman" panose="02020603050405020304" pitchFamily="18" charset="0"/>
                <a:ea typeface="Times New Roman" panose="02020603050405020304" pitchFamily="18" charset="0"/>
              </a:rPr>
              <a:t>increasing consumer confidence</a:t>
            </a:r>
            <a:r>
              <a:rPr lang="en-US" sz="1800" dirty="0">
                <a:effectLst/>
                <a:latin typeface="Times New Roman" panose="02020603050405020304" pitchFamily="18" charset="0"/>
                <a:ea typeface="Times New Roman" panose="02020603050405020304" pitchFamily="18" charset="0"/>
              </a:rPr>
              <a:t> and access to affordable medicines.</a:t>
            </a:r>
          </a:p>
          <a:p>
            <a:pPr algn="just"/>
            <a:r>
              <a:rPr lang="en-US" sz="1800" dirty="0">
                <a:effectLst/>
                <a:latin typeface="Times New Roman" panose="02020603050405020304" pitchFamily="18" charset="0"/>
                <a:ea typeface="Times New Roman" panose="02020603050405020304" pitchFamily="18" charset="0"/>
              </a:rPr>
              <a:t>While competition is an important aspect, it is essential for governments and regulators to actively shape the pharmaceutical market to ensure affordable medicines for all. Harmonizing regulations, strengthening regulatory bodies, and </a:t>
            </a:r>
            <a:r>
              <a:rPr lang="en-US" sz="1800" b="1" dirty="0">
                <a:effectLst/>
                <a:latin typeface="Times New Roman" panose="02020603050405020304" pitchFamily="18" charset="0"/>
                <a:ea typeface="Times New Roman" panose="02020603050405020304" pitchFamily="18" charset="0"/>
              </a:rPr>
              <a:t>creating awareness among stakeholders</a:t>
            </a:r>
            <a:r>
              <a:rPr lang="en-US" sz="1800" dirty="0">
                <a:effectLst/>
                <a:latin typeface="Times New Roman" panose="02020603050405020304" pitchFamily="18" charset="0"/>
                <a:ea typeface="Times New Roman" panose="02020603050405020304" pitchFamily="18" charset="0"/>
              </a:rPr>
              <a:t> are vital steps in achieving these goals.</a:t>
            </a:r>
            <a:endParaRPr lang="en-IN" sz="1800" dirty="0">
              <a:effectLst/>
              <a:latin typeface="Times New Roman" panose="02020603050405020304" pitchFamily="18" charset="0"/>
              <a:ea typeface="Times New Roman" panose="02020603050405020304" pitchFamily="18" charset="0"/>
            </a:endParaRPr>
          </a:p>
          <a:p>
            <a:pPr algn="just"/>
            <a:endParaRPr lang="en-IN" sz="1800" dirty="0">
              <a:effectLst/>
              <a:latin typeface="Times New Roman" panose="02020603050405020304" pitchFamily="18" charset="0"/>
              <a:ea typeface="Times New Roman" panose="02020603050405020304" pitchFamily="18" charset="0"/>
            </a:endParaRPr>
          </a:p>
          <a:p>
            <a:pPr algn="just"/>
            <a:endParaRPr lang="en-US" sz="1800" kern="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517686" y="1530350"/>
            <a:ext cx="11162122" cy="5008562"/>
          </a:xfrm>
        </p:spPr>
        <p:txBody>
          <a:bodyPr>
            <a:normAutofit/>
          </a:bodyPr>
          <a:lstStyle/>
          <a:p>
            <a:pPr algn="just"/>
            <a:r>
              <a:rPr lang="en-US" sz="1800" kern="0" dirty="0">
                <a:latin typeface="Times New Roman" panose="02020603050405020304" pitchFamily="18" charset="0"/>
                <a:ea typeface="Times New Roman" panose="02020603050405020304" pitchFamily="18" charset="0"/>
              </a:rPr>
              <a:t>T</a:t>
            </a:r>
            <a:r>
              <a:rPr lang="en-US" sz="1800" kern="0" dirty="0">
                <a:effectLst/>
                <a:latin typeface="Times New Roman" panose="02020603050405020304" pitchFamily="18" charset="0"/>
                <a:ea typeface="Times New Roman" panose="02020603050405020304" pitchFamily="18" charset="0"/>
              </a:rPr>
              <a:t>he comparative analysis of policy frameworks surrounding generic drug substitution in the USA and India reveals distinct approaches and varying regulations.</a:t>
            </a:r>
          </a:p>
          <a:p>
            <a:pPr algn="just"/>
            <a:r>
              <a:rPr lang="en-US" sz="1800" kern="0" dirty="0">
                <a:effectLst/>
                <a:latin typeface="Times New Roman" panose="02020603050405020304" pitchFamily="18" charset="0"/>
                <a:ea typeface="Times New Roman" panose="02020603050405020304" pitchFamily="18" charset="0"/>
              </a:rPr>
              <a:t>The USA relies on market competition and regulatory processes, while India adopts a centralized approach with price regulation and a focus on generic drug production.</a:t>
            </a:r>
            <a:endParaRPr lang="en-US" sz="1800" kern="0" dirty="0">
              <a:latin typeface="Times New Roman" panose="02020603050405020304" pitchFamily="18" charset="0"/>
              <a:ea typeface="Times New Roman" panose="02020603050405020304" pitchFamily="18" charset="0"/>
            </a:endParaRPr>
          </a:p>
          <a:p>
            <a:pPr algn="just"/>
            <a:r>
              <a:rPr lang="en-US" sz="1800" kern="0" dirty="0">
                <a:effectLst/>
                <a:latin typeface="Times New Roman" panose="02020603050405020304" pitchFamily="18" charset="0"/>
                <a:ea typeface="Times New Roman" panose="02020603050405020304" pitchFamily="18" charset="0"/>
              </a:rPr>
              <a:t>The concept of </a:t>
            </a:r>
            <a:r>
              <a:rPr lang="en-US" sz="1800" b="1" kern="0" dirty="0">
                <a:effectLst/>
                <a:latin typeface="Times New Roman" panose="02020603050405020304" pitchFamily="18" charset="0"/>
                <a:ea typeface="Times New Roman" panose="02020603050405020304" pitchFamily="18" charset="0"/>
              </a:rPr>
              <a:t>"dispense as written" or "brand medically necessary"</a:t>
            </a:r>
            <a:r>
              <a:rPr lang="en-US" sz="1800" kern="0" dirty="0">
                <a:effectLst/>
                <a:latin typeface="Times New Roman" panose="02020603050405020304" pitchFamily="18" charset="0"/>
                <a:ea typeface="Times New Roman" panose="02020603050405020304" pitchFamily="18" charset="0"/>
              </a:rPr>
              <a:t> acknowledges that certain patients may require specific brand-name drugs due to individual needs or medical reasons in USA.</a:t>
            </a:r>
          </a:p>
          <a:p>
            <a:pPr algn="just"/>
            <a:r>
              <a:rPr lang="en-US" sz="1800" dirty="0">
                <a:effectLst/>
                <a:latin typeface="Times New Roman" panose="02020603050405020304" pitchFamily="18" charset="0"/>
                <a:ea typeface="Times New Roman" panose="02020603050405020304" pitchFamily="18" charset="0"/>
              </a:rPr>
              <a:t>Ensuring stringent regulations, high manufacturing standards, and comprehensive research can bridge the gaps between branded and generic drug formulations.</a:t>
            </a:r>
            <a:endParaRPr lang="en-IN" sz="1800" dirty="0">
              <a:effectLst/>
              <a:latin typeface="Times New Roman" panose="02020603050405020304" pitchFamily="18" charset="0"/>
              <a:ea typeface="Times New Roman" panose="02020603050405020304" pitchFamily="18" charset="0"/>
            </a:endParaRPr>
          </a:p>
          <a:p>
            <a:pPr algn="just"/>
            <a:r>
              <a:rPr lang="en-US" sz="1800" b="1" kern="0" dirty="0">
                <a:effectLst/>
                <a:latin typeface="Times New Roman" panose="02020603050405020304" pitchFamily="18" charset="0"/>
                <a:ea typeface="Times New Roman" panose="02020603050405020304" pitchFamily="18" charset="0"/>
              </a:rPr>
              <a:t>Presumed consent and explicit consent laws</a:t>
            </a:r>
            <a:r>
              <a:rPr lang="en-US" sz="1800" kern="0" dirty="0">
                <a:effectLst/>
                <a:latin typeface="Times New Roman" panose="02020603050405020304" pitchFamily="18" charset="0"/>
                <a:ea typeface="Times New Roman" panose="02020603050405020304" pitchFamily="18" charset="0"/>
              </a:rPr>
              <a:t> have been found to impact the purchase of brand name drugs.</a:t>
            </a:r>
            <a:endParaRPr lang="en-US" sz="1800" kern="0" dirty="0">
              <a:latin typeface="Times New Roman" panose="02020603050405020304" pitchFamily="18" charset="0"/>
              <a:ea typeface="Times New Roman" panose="02020603050405020304" pitchFamily="18" charset="0"/>
            </a:endParaRPr>
          </a:p>
          <a:p>
            <a:pPr algn="just"/>
            <a:r>
              <a:rPr lang="en-US" sz="1800" kern="0" dirty="0">
                <a:effectLst/>
                <a:latin typeface="Times New Roman" panose="02020603050405020304" pitchFamily="18" charset="0"/>
                <a:ea typeface="Times New Roman" panose="02020603050405020304" pitchFamily="18" charset="0"/>
              </a:rPr>
              <a:t>GDUFA, the Generic Drug User Fee Act in the USA, aims to ensure the safety, effectiveness, and quality standards of generic drugs. It has had a positive impact on the Indian pharma sector, as India remains a major exporter of generic drugs to the US. </a:t>
            </a:r>
          </a:p>
          <a:p>
            <a:pPr algn="just"/>
            <a:r>
              <a:rPr lang="en-US" sz="1800" kern="0" dirty="0">
                <a:effectLst/>
                <a:latin typeface="Times New Roman" panose="02020603050405020304" pitchFamily="18" charset="0"/>
                <a:ea typeface="Times New Roman" panose="02020603050405020304" pitchFamily="18" charset="0"/>
              </a:rPr>
              <a:t>In India, regulations regarding generic drug substitution and brand substitution by retailers and chemists need improvement. </a:t>
            </a:r>
          </a:p>
          <a:p>
            <a:pPr algn="just"/>
            <a:r>
              <a:rPr lang="en-US" sz="1800" kern="0" dirty="0">
                <a:latin typeface="Times New Roman" panose="02020603050405020304" pitchFamily="18" charset="0"/>
                <a:ea typeface="Times New Roman" panose="02020603050405020304" pitchFamily="18" charset="0"/>
              </a:rPr>
              <a:t>T</a:t>
            </a:r>
            <a:r>
              <a:rPr lang="en-US" sz="1800" kern="0" dirty="0">
                <a:effectLst/>
                <a:latin typeface="Times New Roman" panose="02020603050405020304" pitchFamily="18" charset="0"/>
                <a:ea typeface="Times New Roman" panose="02020603050405020304" pitchFamily="18" charset="0"/>
              </a:rPr>
              <a:t>he findings from this study emphasize the </a:t>
            </a:r>
            <a:r>
              <a:rPr lang="en-US" sz="1800" b="1" kern="0" dirty="0">
                <a:effectLst/>
                <a:latin typeface="Times New Roman" panose="02020603050405020304" pitchFamily="18" charset="0"/>
                <a:ea typeface="Times New Roman" panose="02020603050405020304" pitchFamily="18" charset="0"/>
              </a:rPr>
              <a:t>importance of policy and regulatory measures</a:t>
            </a:r>
            <a:r>
              <a:rPr lang="en-US" sz="1800" kern="0" dirty="0">
                <a:effectLst/>
                <a:latin typeface="Times New Roman" panose="02020603050405020304" pitchFamily="18" charset="0"/>
                <a:ea typeface="Times New Roman" panose="02020603050405020304" pitchFamily="18" charset="0"/>
              </a:rPr>
              <a:t> to achieve public health goals, ensure access to affordable medicines, and actively influence the structure of the pharmaceutical market. </a:t>
            </a:r>
            <a:endParaRPr lang="en-IN"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832312" y="53872"/>
            <a:ext cx="10515600" cy="1325563"/>
          </a:xfrm>
        </p:spPr>
        <p:txBody>
          <a:bodyPr/>
          <a:lstStyle/>
          <a:p>
            <a:pPr algn="ctr"/>
            <a:r>
              <a:rPr lang="en-IN" b="1" dirty="0">
                <a:latin typeface="Times New Roman" panose="02020603050405020304" pitchFamily="18" charset="0"/>
                <a:cs typeface="Times New Roman" panose="02020603050405020304" pitchFamily="18" charset="0"/>
              </a:rPr>
              <a:t>Recommendations</a:t>
            </a:r>
            <a:br>
              <a:rPr lang="en-IN" b="1" dirty="0">
                <a:latin typeface="Times New Roman" panose="02020603050405020304" pitchFamily="18" charset="0"/>
                <a:cs typeface="Times New Roman" panose="02020603050405020304" pitchFamily="18" charset="0"/>
              </a:rPr>
            </a:br>
            <a:r>
              <a:rPr lang="en-IN" sz="2400" b="1" dirty="0">
                <a:latin typeface="Times New Roman" panose="02020603050405020304" pitchFamily="18" charset="0"/>
                <a:cs typeface="Times New Roman" panose="02020603050405020304" pitchFamily="18" charset="0"/>
              </a:rPr>
              <a:t>(for both the countries)</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TextBox 6">
            <a:extLst>
              <a:ext uri="{FF2B5EF4-FFF2-40B4-BE49-F238E27FC236}">
                <a16:creationId xmlns:a16="http://schemas.microsoft.com/office/drawing/2014/main" id="{440A7CDC-7CC2-D83F-C829-0D6676A3674A}"/>
              </a:ext>
            </a:extLst>
          </p:cNvPr>
          <p:cNvSpPr txBox="1"/>
          <p:nvPr/>
        </p:nvSpPr>
        <p:spPr>
          <a:xfrm>
            <a:off x="832312" y="1385739"/>
            <a:ext cx="5263685" cy="93799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IN" dirty="0"/>
          </a:p>
        </p:txBody>
      </p:sp>
      <p:sp>
        <p:nvSpPr>
          <p:cNvPr id="8" name="TextBox 7">
            <a:extLst>
              <a:ext uri="{FF2B5EF4-FFF2-40B4-BE49-F238E27FC236}">
                <a16:creationId xmlns:a16="http://schemas.microsoft.com/office/drawing/2014/main" id="{03E31B41-286D-4E5D-3F58-246B06904CE4}"/>
              </a:ext>
            </a:extLst>
          </p:cNvPr>
          <p:cNvSpPr txBox="1"/>
          <p:nvPr/>
        </p:nvSpPr>
        <p:spPr>
          <a:xfrm>
            <a:off x="838197" y="2491001"/>
            <a:ext cx="5257801" cy="93799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IN" dirty="0"/>
          </a:p>
        </p:txBody>
      </p:sp>
      <p:sp>
        <p:nvSpPr>
          <p:cNvPr id="9" name="TextBox 8">
            <a:extLst>
              <a:ext uri="{FF2B5EF4-FFF2-40B4-BE49-F238E27FC236}">
                <a16:creationId xmlns:a16="http://schemas.microsoft.com/office/drawing/2014/main" id="{ACE831CC-EAB8-B9DF-C6B1-780FE3C03625}"/>
              </a:ext>
            </a:extLst>
          </p:cNvPr>
          <p:cNvSpPr txBox="1"/>
          <p:nvPr/>
        </p:nvSpPr>
        <p:spPr>
          <a:xfrm>
            <a:off x="838198" y="3584607"/>
            <a:ext cx="5257801" cy="93799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IN" dirty="0"/>
          </a:p>
        </p:txBody>
      </p:sp>
      <p:sp>
        <p:nvSpPr>
          <p:cNvPr id="10" name="TextBox 9">
            <a:extLst>
              <a:ext uri="{FF2B5EF4-FFF2-40B4-BE49-F238E27FC236}">
                <a16:creationId xmlns:a16="http://schemas.microsoft.com/office/drawing/2014/main" id="{F4B99F6A-E64E-06A4-273B-98D18CD2CAC8}"/>
              </a:ext>
            </a:extLst>
          </p:cNvPr>
          <p:cNvSpPr txBox="1"/>
          <p:nvPr/>
        </p:nvSpPr>
        <p:spPr>
          <a:xfrm>
            <a:off x="838199" y="4705454"/>
            <a:ext cx="5257801" cy="93799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IN" dirty="0"/>
          </a:p>
        </p:txBody>
      </p:sp>
      <p:sp>
        <p:nvSpPr>
          <p:cNvPr id="11" name="TextBox 10">
            <a:extLst>
              <a:ext uri="{FF2B5EF4-FFF2-40B4-BE49-F238E27FC236}">
                <a16:creationId xmlns:a16="http://schemas.microsoft.com/office/drawing/2014/main" id="{20EC71F5-F27B-BC54-3393-EADDB0BC29B7}"/>
              </a:ext>
            </a:extLst>
          </p:cNvPr>
          <p:cNvSpPr txBox="1"/>
          <p:nvPr/>
        </p:nvSpPr>
        <p:spPr>
          <a:xfrm>
            <a:off x="838199" y="5783476"/>
            <a:ext cx="5257801" cy="93799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IN" dirty="0"/>
          </a:p>
        </p:txBody>
      </p:sp>
      <p:sp>
        <p:nvSpPr>
          <p:cNvPr id="12" name="TextBox 11">
            <a:extLst>
              <a:ext uri="{FF2B5EF4-FFF2-40B4-BE49-F238E27FC236}">
                <a16:creationId xmlns:a16="http://schemas.microsoft.com/office/drawing/2014/main" id="{64553C86-7AFA-C804-C000-C7A28159542E}"/>
              </a:ext>
            </a:extLst>
          </p:cNvPr>
          <p:cNvSpPr txBox="1"/>
          <p:nvPr/>
        </p:nvSpPr>
        <p:spPr>
          <a:xfrm>
            <a:off x="6740165" y="1385739"/>
            <a:ext cx="4855589" cy="93799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IN" dirty="0"/>
          </a:p>
        </p:txBody>
      </p:sp>
      <p:sp>
        <p:nvSpPr>
          <p:cNvPr id="13" name="TextBox 12">
            <a:extLst>
              <a:ext uri="{FF2B5EF4-FFF2-40B4-BE49-F238E27FC236}">
                <a16:creationId xmlns:a16="http://schemas.microsoft.com/office/drawing/2014/main" id="{7E5D8815-4F63-5252-1638-4F173EFCF505}"/>
              </a:ext>
            </a:extLst>
          </p:cNvPr>
          <p:cNvSpPr txBox="1"/>
          <p:nvPr/>
        </p:nvSpPr>
        <p:spPr>
          <a:xfrm>
            <a:off x="6740162" y="2491001"/>
            <a:ext cx="4855590" cy="93799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IN" dirty="0"/>
          </a:p>
        </p:txBody>
      </p:sp>
      <p:sp>
        <p:nvSpPr>
          <p:cNvPr id="14" name="TextBox 13">
            <a:extLst>
              <a:ext uri="{FF2B5EF4-FFF2-40B4-BE49-F238E27FC236}">
                <a16:creationId xmlns:a16="http://schemas.microsoft.com/office/drawing/2014/main" id="{21101725-4CF0-5D24-F125-9EF9EC25FAED}"/>
              </a:ext>
            </a:extLst>
          </p:cNvPr>
          <p:cNvSpPr txBox="1"/>
          <p:nvPr/>
        </p:nvSpPr>
        <p:spPr>
          <a:xfrm>
            <a:off x="6740161" y="3584607"/>
            <a:ext cx="4855591" cy="93799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IN" dirty="0"/>
          </a:p>
        </p:txBody>
      </p:sp>
      <p:sp>
        <p:nvSpPr>
          <p:cNvPr id="15" name="TextBox 14">
            <a:extLst>
              <a:ext uri="{FF2B5EF4-FFF2-40B4-BE49-F238E27FC236}">
                <a16:creationId xmlns:a16="http://schemas.microsoft.com/office/drawing/2014/main" id="{667C698E-9118-84C9-E246-F482B3E7CA20}"/>
              </a:ext>
            </a:extLst>
          </p:cNvPr>
          <p:cNvSpPr txBox="1"/>
          <p:nvPr/>
        </p:nvSpPr>
        <p:spPr>
          <a:xfrm>
            <a:off x="6740162" y="4705454"/>
            <a:ext cx="4855592" cy="93799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IN" dirty="0"/>
          </a:p>
        </p:txBody>
      </p:sp>
      <p:sp>
        <p:nvSpPr>
          <p:cNvPr id="16" name="TextBox 15">
            <a:extLst>
              <a:ext uri="{FF2B5EF4-FFF2-40B4-BE49-F238E27FC236}">
                <a16:creationId xmlns:a16="http://schemas.microsoft.com/office/drawing/2014/main" id="{4DDC9A19-D556-530B-6F7C-64FC0D1C7985}"/>
              </a:ext>
            </a:extLst>
          </p:cNvPr>
          <p:cNvSpPr txBox="1"/>
          <p:nvPr/>
        </p:nvSpPr>
        <p:spPr>
          <a:xfrm>
            <a:off x="6740162" y="5783476"/>
            <a:ext cx="4855592" cy="93799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IN" dirty="0"/>
          </a:p>
        </p:txBody>
      </p:sp>
      <p:sp>
        <p:nvSpPr>
          <p:cNvPr id="17" name="TextBox 16">
            <a:extLst>
              <a:ext uri="{FF2B5EF4-FFF2-40B4-BE49-F238E27FC236}">
                <a16:creationId xmlns:a16="http://schemas.microsoft.com/office/drawing/2014/main" id="{37432BD9-32DB-9B27-7A46-63BD3FD778D3}"/>
              </a:ext>
            </a:extLst>
          </p:cNvPr>
          <p:cNvSpPr txBox="1"/>
          <p:nvPr/>
        </p:nvSpPr>
        <p:spPr>
          <a:xfrm>
            <a:off x="832308" y="1387446"/>
            <a:ext cx="5257798" cy="9541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kern="0" dirty="0">
                <a:effectLst/>
                <a:latin typeface="Times New Roman" panose="02020603050405020304" pitchFamily="18" charset="0"/>
                <a:ea typeface="Times New Roman" panose="02020603050405020304" pitchFamily="18" charset="0"/>
              </a:rPr>
              <a:t>1. Harmonization of Generic </a:t>
            </a:r>
          </a:p>
          <a:p>
            <a:pPr algn="ctr"/>
            <a:r>
              <a:rPr lang="en-US" sz="2800" b="1" kern="0" dirty="0">
                <a:effectLst/>
                <a:latin typeface="Times New Roman" panose="02020603050405020304" pitchFamily="18" charset="0"/>
                <a:ea typeface="Times New Roman" panose="02020603050405020304" pitchFamily="18" charset="0"/>
              </a:rPr>
              <a:t>Drug Substitution Laws</a:t>
            </a:r>
            <a:endParaRPr lang="en-IN" sz="2800" b="1" dirty="0"/>
          </a:p>
        </p:txBody>
      </p:sp>
      <p:sp>
        <p:nvSpPr>
          <p:cNvPr id="18" name="TextBox 17">
            <a:extLst>
              <a:ext uri="{FF2B5EF4-FFF2-40B4-BE49-F238E27FC236}">
                <a16:creationId xmlns:a16="http://schemas.microsoft.com/office/drawing/2014/main" id="{23AA4E25-29B6-B8CF-9A98-42D79D164A80}"/>
              </a:ext>
            </a:extLst>
          </p:cNvPr>
          <p:cNvSpPr txBox="1"/>
          <p:nvPr/>
        </p:nvSpPr>
        <p:spPr>
          <a:xfrm>
            <a:off x="832308" y="2499012"/>
            <a:ext cx="5257798" cy="9541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kern="0" dirty="0">
                <a:effectLst/>
                <a:latin typeface="Times New Roman" panose="02020603050405020304" pitchFamily="18" charset="0"/>
                <a:ea typeface="Times New Roman" panose="02020603050405020304" pitchFamily="18" charset="0"/>
              </a:rPr>
              <a:t>2. Strengthening Physician Involvement</a:t>
            </a:r>
            <a:endParaRPr lang="en-IN" sz="2800" b="1" dirty="0"/>
          </a:p>
        </p:txBody>
      </p:sp>
      <p:sp>
        <p:nvSpPr>
          <p:cNvPr id="19" name="TextBox 18">
            <a:extLst>
              <a:ext uri="{FF2B5EF4-FFF2-40B4-BE49-F238E27FC236}">
                <a16:creationId xmlns:a16="http://schemas.microsoft.com/office/drawing/2014/main" id="{9A8A27EF-E7AF-9FEA-348E-A61865E2E1F3}"/>
              </a:ext>
            </a:extLst>
          </p:cNvPr>
          <p:cNvSpPr txBox="1"/>
          <p:nvPr/>
        </p:nvSpPr>
        <p:spPr>
          <a:xfrm>
            <a:off x="832305" y="3573150"/>
            <a:ext cx="5257801" cy="9541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kern="0" dirty="0">
                <a:effectLst/>
                <a:latin typeface="Times New Roman" panose="02020603050405020304" pitchFamily="18" charset="0"/>
                <a:ea typeface="Times New Roman" panose="02020603050405020304" pitchFamily="18" charset="0"/>
              </a:rPr>
              <a:t>3. Public Awareness and Education</a:t>
            </a:r>
            <a:endParaRPr lang="en-IN" sz="2800" b="1" dirty="0"/>
          </a:p>
        </p:txBody>
      </p:sp>
      <p:sp>
        <p:nvSpPr>
          <p:cNvPr id="20" name="TextBox 19">
            <a:extLst>
              <a:ext uri="{FF2B5EF4-FFF2-40B4-BE49-F238E27FC236}">
                <a16:creationId xmlns:a16="http://schemas.microsoft.com/office/drawing/2014/main" id="{925C8388-5BF8-72D5-EE8A-BE842A666E39}"/>
              </a:ext>
            </a:extLst>
          </p:cNvPr>
          <p:cNvSpPr txBox="1"/>
          <p:nvPr/>
        </p:nvSpPr>
        <p:spPr>
          <a:xfrm>
            <a:off x="844088" y="4912843"/>
            <a:ext cx="5257798" cy="50783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700" b="1" kern="0" dirty="0">
                <a:effectLst/>
                <a:latin typeface="Times New Roman" panose="02020603050405020304" pitchFamily="18" charset="0"/>
                <a:ea typeface="Times New Roman" panose="02020603050405020304" pitchFamily="18" charset="0"/>
              </a:rPr>
              <a:t>4. Updated QA Rules &amp; Standards</a:t>
            </a:r>
            <a:endParaRPr lang="en-IN" sz="2700" b="1" dirty="0"/>
          </a:p>
        </p:txBody>
      </p:sp>
      <p:sp>
        <p:nvSpPr>
          <p:cNvPr id="21" name="TextBox 20">
            <a:extLst>
              <a:ext uri="{FF2B5EF4-FFF2-40B4-BE49-F238E27FC236}">
                <a16:creationId xmlns:a16="http://schemas.microsoft.com/office/drawing/2014/main" id="{6C8DC93B-07CD-192C-B564-382F005CF449}"/>
              </a:ext>
            </a:extLst>
          </p:cNvPr>
          <p:cNvSpPr txBox="1"/>
          <p:nvPr/>
        </p:nvSpPr>
        <p:spPr>
          <a:xfrm>
            <a:off x="838198" y="5769467"/>
            <a:ext cx="5257798" cy="9541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kern="0" dirty="0">
                <a:effectLst/>
                <a:latin typeface="Times New Roman" panose="02020603050405020304" pitchFamily="18" charset="0"/>
                <a:ea typeface="Times New Roman" panose="02020603050405020304" pitchFamily="18" charset="0"/>
              </a:rPr>
              <a:t>5. Encouraging Competition and </a:t>
            </a:r>
          </a:p>
          <a:p>
            <a:pPr algn="ctr"/>
            <a:r>
              <a:rPr lang="en-US" sz="2800" b="1" kern="0" dirty="0">
                <a:effectLst/>
                <a:latin typeface="Times New Roman" panose="02020603050405020304" pitchFamily="18" charset="0"/>
                <a:ea typeface="Times New Roman" panose="02020603050405020304" pitchFamily="18" charset="0"/>
              </a:rPr>
              <a:t>Price Transparency</a:t>
            </a:r>
            <a:endParaRPr lang="en-IN" sz="2800" b="1" dirty="0"/>
          </a:p>
        </p:txBody>
      </p:sp>
      <p:sp>
        <p:nvSpPr>
          <p:cNvPr id="22" name="TextBox 21">
            <a:extLst>
              <a:ext uri="{FF2B5EF4-FFF2-40B4-BE49-F238E27FC236}">
                <a16:creationId xmlns:a16="http://schemas.microsoft.com/office/drawing/2014/main" id="{955BB216-0891-F792-C584-EB3A9140AC80}"/>
              </a:ext>
            </a:extLst>
          </p:cNvPr>
          <p:cNvSpPr txBox="1"/>
          <p:nvPr/>
        </p:nvSpPr>
        <p:spPr>
          <a:xfrm>
            <a:off x="6753517" y="1387445"/>
            <a:ext cx="4855589" cy="9541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kern="0" dirty="0">
                <a:effectLst/>
                <a:latin typeface="Times New Roman" panose="02020603050405020304" pitchFamily="18" charset="0"/>
                <a:ea typeface="Times New Roman" panose="02020603050405020304" pitchFamily="18" charset="0"/>
              </a:rPr>
              <a:t>6. Strengthening Regulatory Infrastructure</a:t>
            </a:r>
            <a:endParaRPr lang="en-IN" sz="2800" b="1" dirty="0"/>
          </a:p>
        </p:txBody>
      </p:sp>
      <p:sp>
        <p:nvSpPr>
          <p:cNvPr id="23" name="TextBox 22">
            <a:extLst>
              <a:ext uri="{FF2B5EF4-FFF2-40B4-BE49-F238E27FC236}">
                <a16:creationId xmlns:a16="http://schemas.microsoft.com/office/drawing/2014/main" id="{E166C3A9-79FF-3111-E1DD-E4B7CBA0E9BA}"/>
              </a:ext>
            </a:extLst>
          </p:cNvPr>
          <p:cNvSpPr txBox="1"/>
          <p:nvPr/>
        </p:nvSpPr>
        <p:spPr>
          <a:xfrm>
            <a:off x="6734268" y="2701469"/>
            <a:ext cx="4855589" cy="52322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kern="0" dirty="0">
                <a:latin typeface="Times New Roman" panose="02020603050405020304" pitchFamily="18" charset="0"/>
                <a:ea typeface="Times New Roman" panose="02020603050405020304" pitchFamily="18" charset="0"/>
              </a:rPr>
              <a:t>7</a:t>
            </a:r>
            <a:r>
              <a:rPr lang="en-US" sz="2800" b="1" kern="0" dirty="0">
                <a:effectLst/>
                <a:latin typeface="Times New Roman" panose="02020603050405020304" pitchFamily="18" charset="0"/>
                <a:ea typeface="Times New Roman" panose="02020603050405020304" pitchFamily="18" charset="0"/>
              </a:rPr>
              <a:t>. International Collaboration</a:t>
            </a:r>
            <a:endParaRPr lang="en-IN" sz="2800" b="1" dirty="0"/>
          </a:p>
        </p:txBody>
      </p:sp>
      <p:sp>
        <p:nvSpPr>
          <p:cNvPr id="24" name="TextBox 23">
            <a:extLst>
              <a:ext uri="{FF2B5EF4-FFF2-40B4-BE49-F238E27FC236}">
                <a16:creationId xmlns:a16="http://schemas.microsoft.com/office/drawing/2014/main" id="{E5139D01-C079-2441-6725-7F76B8B09A98}"/>
              </a:ext>
            </a:extLst>
          </p:cNvPr>
          <p:cNvSpPr txBox="1"/>
          <p:nvPr/>
        </p:nvSpPr>
        <p:spPr>
          <a:xfrm>
            <a:off x="6753517" y="3791996"/>
            <a:ext cx="4855589" cy="52322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kern="0" dirty="0">
                <a:effectLst/>
                <a:latin typeface="Times New Roman" panose="02020603050405020304" pitchFamily="18" charset="0"/>
                <a:ea typeface="Times New Roman" panose="02020603050405020304" pitchFamily="18" charset="0"/>
              </a:rPr>
              <a:t>8. Data Protection and Privacy</a:t>
            </a:r>
            <a:endParaRPr lang="en-IN" sz="2800" b="1" dirty="0"/>
          </a:p>
        </p:txBody>
      </p:sp>
      <p:sp>
        <p:nvSpPr>
          <p:cNvPr id="25" name="TextBox 24">
            <a:extLst>
              <a:ext uri="{FF2B5EF4-FFF2-40B4-BE49-F238E27FC236}">
                <a16:creationId xmlns:a16="http://schemas.microsoft.com/office/drawing/2014/main" id="{3F606C18-2F3D-F0C8-482D-6D67E04F17D8}"/>
              </a:ext>
            </a:extLst>
          </p:cNvPr>
          <p:cNvSpPr txBox="1"/>
          <p:nvPr/>
        </p:nvSpPr>
        <p:spPr>
          <a:xfrm>
            <a:off x="6753515" y="4891431"/>
            <a:ext cx="4855592" cy="52322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kern="0" dirty="0">
                <a:effectLst/>
                <a:latin typeface="Times New Roman" panose="02020603050405020304" pitchFamily="18" charset="0"/>
                <a:ea typeface="Times New Roman" panose="02020603050405020304" pitchFamily="18" charset="0"/>
              </a:rPr>
              <a:t>9. Research and Development</a:t>
            </a:r>
            <a:endParaRPr lang="en-IN" sz="2800" b="1" dirty="0"/>
          </a:p>
        </p:txBody>
      </p:sp>
      <p:sp>
        <p:nvSpPr>
          <p:cNvPr id="26" name="TextBox 25">
            <a:extLst>
              <a:ext uri="{FF2B5EF4-FFF2-40B4-BE49-F238E27FC236}">
                <a16:creationId xmlns:a16="http://schemas.microsoft.com/office/drawing/2014/main" id="{BB9107AF-DA66-3067-C3D6-5146198CC118}"/>
              </a:ext>
            </a:extLst>
          </p:cNvPr>
          <p:cNvSpPr txBox="1"/>
          <p:nvPr/>
        </p:nvSpPr>
        <p:spPr>
          <a:xfrm>
            <a:off x="6740159" y="5785266"/>
            <a:ext cx="4868948" cy="9541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kern="0" dirty="0">
                <a:effectLst/>
                <a:latin typeface="Times New Roman" panose="02020603050405020304" pitchFamily="18" charset="0"/>
                <a:ea typeface="Times New Roman" panose="02020603050405020304" pitchFamily="18" charset="0"/>
              </a:rPr>
              <a:t>10. Government Leadership </a:t>
            </a:r>
          </a:p>
          <a:p>
            <a:pPr algn="ctr"/>
            <a:r>
              <a:rPr lang="en-US" sz="2800" b="1" kern="0" dirty="0">
                <a:effectLst/>
                <a:latin typeface="Times New Roman" panose="02020603050405020304" pitchFamily="18" charset="0"/>
                <a:ea typeface="Times New Roman" panose="02020603050405020304" pitchFamily="18" charset="0"/>
              </a:rPr>
              <a:t>and Policy Support</a:t>
            </a:r>
            <a:endParaRPr lang="en-IN" sz="2800" b="1" dirty="0"/>
          </a:p>
        </p:txBody>
      </p:sp>
    </p:spTree>
    <p:extLst>
      <p:ext uri="{BB962C8B-B14F-4D97-AF65-F5344CB8AC3E}">
        <p14:creationId xmlns:p14="http://schemas.microsoft.com/office/powerpoint/2010/main" val="164432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normAutofit fontScale="70000" lnSpcReduction="20000"/>
          </a:bodyPr>
          <a:lstStyle/>
          <a:p>
            <a:pPr marL="342900" lvl="0" indent="-342900" algn="just">
              <a:lnSpc>
                <a:spcPct val="107000"/>
              </a:lnSpc>
              <a:buFont typeface="+mj-lt"/>
              <a:buAutoNum type="arabicPeriod"/>
            </a:pPr>
            <a:r>
              <a:rPr lang="en-IN" sz="1800" kern="100" dirty="0">
                <a:solidFill>
                  <a:srgbClr val="37393C"/>
                </a:solidFill>
                <a:effectLst/>
                <a:latin typeface="Arial" panose="020B0604020202020204" pitchFamily="34" charset="0"/>
                <a:ea typeface="Calibri" panose="020F0502020204030204" pitchFamily="34" charset="0"/>
                <a:cs typeface="Times New Roman" panose="02020603050405020304" pitchFamily="18" charset="0"/>
              </a:rPr>
              <a:t>Sacks CA, Van de </a:t>
            </a:r>
            <a:r>
              <a:rPr lang="en-IN" sz="1800" kern="100" dirty="0" err="1">
                <a:solidFill>
                  <a:srgbClr val="37393C"/>
                </a:solidFill>
                <a:effectLst/>
                <a:latin typeface="Arial" panose="020B0604020202020204" pitchFamily="34" charset="0"/>
                <a:ea typeface="Calibri" panose="020F0502020204030204" pitchFamily="34" charset="0"/>
                <a:cs typeface="Times New Roman" panose="02020603050405020304" pitchFamily="18" charset="0"/>
              </a:rPr>
              <a:t>Wiele</a:t>
            </a:r>
            <a:r>
              <a:rPr lang="en-IN" sz="1800" kern="100" dirty="0">
                <a:solidFill>
                  <a:srgbClr val="37393C"/>
                </a:solidFill>
                <a:effectLst/>
                <a:latin typeface="Arial" panose="020B0604020202020204" pitchFamily="34" charset="0"/>
                <a:ea typeface="Calibri" panose="020F0502020204030204" pitchFamily="34" charset="0"/>
                <a:cs typeface="Times New Roman" panose="02020603050405020304" pitchFamily="18" charset="0"/>
              </a:rPr>
              <a:t> VL, Fulchino LA, Patel L, Kesselheim AS, </a:t>
            </a:r>
            <a:r>
              <a:rPr lang="en-IN" sz="1800" kern="100" dirty="0" err="1">
                <a:solidFill>
                  <a:srgbClr val="37393C"/>
                </a:solidFill>
                <a:effectLst/>
                <a:latin typeface="Arial" panose="020B0604020202020204" pitchFamily="34" charset="0"/>
                <a:ea typeface="Calibri" panose="020F0502020204030204" pitchFamily="34" charset="0"/>
                <a:cs typeface="Times New Roman" panose="02020603050405020304" pitchFamily="18" charset="0"/>
              </a:rPr>
              <a:t>Sarpatwari</a:t>
            </a:r>
            <a:r>
              <a:rPr lang="en-IN" sz="1800" kern="100" dirty="0">
                <a:solidFill>
                  <a:srgbClr val="37393C"/>
                </a:solidFill>
                <a:effectLst/>
                <a:latin typeface="Arial" panose="020B0604020202020204" pitchFamily="34" charset="0"/>
                <a:ea typeface="Calibri" panose="020F0502020204030204" pitchFamily="34" charset="0"/>
                <a:cs typeface="Times New Roman" panose="02020603050405020304" pitchFamily="18" charset="0"/>
              </a:rPr>
              <a:t> A. Assessment of variation in state regulation of generic drug and interchangeable biologic substitutions. JAMA Intern Med [Internet]. 2021 [cited 2023 Jun 14];181(1):16–22. Available from: </a:t>
            </a:r>
            <a:r>
              <a:rPr lang="en-IN"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https://pubmed.ncbi.nlm.nih.gov/32865564/</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N" sz="1800" kern="100" dirty="0">
                <a:solidFill>
                  <a:srgbClr val="37393C"/>
                </a:solidFill>
                <a:effectLst/>
                <a:latin typeface="Arial" panose="020B0604020202020204" pitchFamily="34" charset="0"/>
                <a:ea typeface="Calibri" panose="020F0502020204030204" pitchFamily="34" charset="0"/>
                <a:cs typeface="Times New Roman" panose="02020603050405020304" pitchFamily="18" charset="0"/>
              </a:rPr>
              <a:t>Rome BN, </a:t>
            </a:r>
            <a:r>
              <a:rPr lang="en-IN" sz="1800" kern="100" dirty="0" err="1">
                <a:solidFill>
                  <a:srgbClr val="37393C"/>
                </a:solidFill>
                <a:effectLst/>
                <a:latin typeface="Arial" panose="020B0604020202020204" pitchFamily="34" charset="0"/>
                <a:ea typeface="Calibri" panose="020F0502020204030204" pitchFamily="34" charset="0"/>
                <a:cs typeface="Times New Roman" panose="02020603050405020304" pitchFamily="18" charset="0"/>
              </a:rPr>
              <a:t>Sarpatwari</a:t>
            </a:r>
            <a:r>
              <a:rPr lang="en-IN" sz="1800" kern="100" dirty="0">
                <a:solidFill>
                  <a:srgbClr val="37393C"/>
                </a:solidFill>
                <a:effectLst/>
                <a:latin typeface="Arial" panose="020B0604020202020204" pitchFamily="34" charset="0"/>
                <a:ea typeface="Calibri" panose="020F0502020204030204" pitchFamily="34" charset="0"/>
                <a:cs typeface="Times New Roman" panose="02020603050405020304" pitchFamily="18" charset="0"/>
              </a:rPr>
              <a:t> A, Kesselheim AS. State laws and generic substitution in the year after new generic competition. Value Health [Internet]. 2022 [cited 2023 Jun 14];25(10):1736–42. Available from: </a:t>
            </a:r>
            <a:r>
              <a:rPr lang="en-IN"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https://pubmed.ncbi.nlm.nih.gov/35487821/</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N" sz="1800" kern="100" dirty="0" err="1">
                <a:solidFill>
                  <a:srgbClr val="37393C"/>
                </a:solidFill>
                <a:effectLst/>
                <a:latin typeface="Arial" panose="020B0604020202020204" pitchFamily="34" charset="0"/>
                <a:ea typeface="Calibri" panose="020F0502020204030204" pitchFamily="34" charset="0"/>
                <a:cs typeface="Times New Roman" panose="02020603050405020304" pitchFamily="18" charset="0"/>
              </a:rPr>
              <a:t>Beran</a:t>
            </a:r>
            <a:r>
              <a:rPr lang="en-IN" sz="1800" kern="100" dirty="0">
                <a:solidFill>
                  <a:srgbClr val="37393C"/>
                </a:solidFill>
                <a:effectLst/>
                <a:latin typeface="Arial" panose="020B0604020202020204" pitchFamily="34" charset="0"/>
                <a:ea typeface="Calibri" panose="020F0502020204030204" pitchFamily="34" charset="0"/>
                <a:cs typeface="Times New Roman" panose="02020603050405020304" pitchFamily="18" charset="0"/>
              </a:rPr>
              <a:t> RG. Generic substitution and advice to patients -potential legal medicine consequences - from A (Australia) to U (United Kingdom or United States of America). Seizure [Internet]. 2021;91:515–9. Available from: </a:t>
            </a:r>
            <a:r>
              <a:rPr lang="en-IN"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https://www.sciencedirect.com/science/article/pii/S1059131121000911</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N" sz="1800" kern="100" dirty="0">
                <a:solidFill>
                  <a:srgbClr val="37393C"/>
                </a:solidFill>
                <a:effectLst/>
                <a:latin typeface="Arial" panose="020B0604020202020204" pitchFamily="34" charset="0"/>
                <a:ea typeface="Calibri" panose="020F0502020204030204" pitchFamily="34" charset="0"/>
                <a:cs typeface="Times New Roman" panose="02020603050405020304" pitchFamily="18" charset="0"/>
              </a:rPr>
              <a:t>Song Y, </a:t>
            </a:r>
            <a:r>
              <a:rPr lang="en-IN" sz="1800" kern="100" dirty="0" err="1">
                <a:solidFill>
                  <a:srgbClr val="37393C"/>
                </a:solidFill>
                <a:effectLst/>
                <a:latin typeface="Arial" panose="020B0604020202020204" pitchFamily="34" charset="0"/>
                <a:ea typeface="Calibri" panose="020F0502020204030204" pitchFamily="34" charset="0"/>
                <a:cs typeface="Times New Roman" panose="02020603050405020304" pitchFamily="18" charset="0"/>
              </a:rPr>
              <a:t>Barthold</a:t>
            </a:r>
            <a:r>
              <a:rPr lang="en-IN" sz="1800" kern="100" dirty="0">
                <a:solidFill>
                  <a:srgbClr val="37393C"/>
                </a:solidFill>
                <a:effectLst/>
                <a:latin typeface="Arial" panose="020B0604020202020204" pitchFamily="34" charset="0"/>
                <a:ea typeface="Calibri" panose="020F0502020204030204" pitchFamily="34" charset="0"/>
                <a:cs typeface="Times New Roman" panose="02020603050405020304" pitchFamily="18" charset="0"/>
              </a:rPr>
              <a:t> D. The effects of state-level pharmacist regulations on generic substitution of prescription drugs. Health Econ [Internet]. 2018;27(11):1717–37. Available from: </a:t>
            </a:r>
            <a:r>
              <a:rPr lang="en-IN"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http://dx.doi.org/10.1002/hec.3796</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N" sz="1800" kern="100" dirty="0" err="1">
                <a:solidFill>
                  <a:srgbClr val="37393C"/>
                </a:solidFill>
                <a:effectLst/>
                <a:latin typeface="Arial" panose="020B0604020202020204" pitchFamily="34" charset="0"/>
                <a:ea typeface="Calibri" panose="020F0502020204030204" pitchFamily="34" charset="0"/>
                <a:cs typeface="Times New Roman" panose="02020603050405020304" pitchFamily="18" charset="0"/>
              </a:rPr>
              <a:t>Pardhe</a:t>
            </a:r>
            <a:r>
              <a:rPr lang="en-IN" sz="1800" kern="100" dirty="0">
                <a:solidFill>
                  <a:srgbClr val="37393C"/>
                </a:solidFill>
                <a:effectLst/>
                <a:latin typeface="Arial" panose="020B0604020202020204" pitchFamily="34" charset="0"/>
                <a:ea typeface="Calibri" panose="020F0502020204030204" pitchFamily="34" charset="0"/>
                <a:cs typeface="Times New Roman" panose="02020603050405020304" pitchFamily="18" charset="0"/>
              </a:rPr>
              <a:t> SP. A descriptive cross-sectional study to evaluate the Generic Drug User Fee Act: A boon or loss to the Indian generic pharmaceutical industry. J </a:t>
            </a:r>
            <a:r>
              <a:rPr lang="en-IN" sz="1800" kern="100" dirty="0" err="1">
                <a:solidFill>
                  <a:srgbClr val="37393C"/>
                </a:solidFill>
                <a:effectLst/>
                <a:latin typeface="Arial" panose="020B0604020202020204" pitchFamily="34" charset="0"/>
                <a:ea typeface="Calibri" panose="020F0502020204030204" pitchFamily="34" charset="0"/>
                <a:cs typeface="Times New Roman" panose="02020603050405020304" pitchFamily="18" charset="0"/>
              </a:rPr>
              <a:t>Appl</a:t>
            </a:r>
            <a:r>
              <a:rPr lang="en-IN" sz="1800" kern="100" dirty="0">
                <a:solidFill>
                  <a:srgbClr val="37393C"/>
                </a:solidFill>
                <a:effectLst/>
                <a:latin typeface="Arial" panose="020B0604020202020204" pitchFamily="34" charset="0"/>
                <a:ea typeface="Calibri" panose="020F0502020204030204" pitchFamily="34" charset="0"/>
                <a:cs typeface="Times New Roman" panose="02020603050405020304" pitchFamily="18" charset="0"/>
              </a:rPr>
              <a:t> Pharm Sci [Internet]. 2019 [cited 2023 Jun 14];9(2):44–51. Available from: </a:t>
            </a:r>
            <a:r>
              <a:rPr lang="en-IN"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https://japsonline.com/abstract.php?article_id=2841&amp;sts=2</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View of knowledge and perceptions of generic drugs: A cross sectional study [Internet]. Jddtonline.info. [cited 2023 Jun 14]. Available from: </a:t>
            </a:r>
            <a:r>
              <a:rPr lang="en-IN"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https://jddtonline.info/index.php/jddt/article/view/5412/4565</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IN"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https://timesofindia.indiatimes.com/india/us-medicare-could-have-saved-1-billion-by-substituting-branded-drugs-says-study/articleshow/65522927.cms</a:t>
            </a:r>
            <a:endParaRPr lang="en-IN"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800" u="sng" kern="0" dirty="0">
                <a:solidFill>
                  <a:srgbClr val="0563C1"/>
                </a:solidFill>
                <a:effectLst/>
                <a:latin typeface="Times New Roman" panose="02020603050405020304" pitchFamily="18" charset="0"/>
                <a:ea typeface="Times New Roman" panose="02020603050405020304" pitchFamily="18" charset="0"/>
                <a:hlinkClick r:id="rId9"/>
              </a:rPr>
              <a:t>https://www.fda.gov/drugs/generic-drugs/office-generic-drugs-2022-annual-report</a:t>
            </a:r>
            <a:endParaRPr lang="en-IN" sz="16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14</a:t>
            </a:fld>
            <a:endParaRPr lang="en-IN"/>
          </a:p>
        </p:txBody>
      </p:sp>
    </p:spTree>
    <p:extLst>
      <p:ext uri="{BB962C8B-B14F-4D97-AF65-F5344CB8AC3E}">
        <p14:creationId xmlns:p14="http://schemas.microsoft.com/office/powerpoint/2010/main" val="14924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latin typeface="Times New Roman" panose="02020603050405020304" pitchFamily="18" charset="0"/>
                <a:cs typeface="Times New Roman" panose="02020603050405020304" pitchFamily="18" charset="0"/>
              </a:rPr>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latin typeface="Times New Roman" panose="02020603050405020304" pitchFamily="18" charset="0"/>
                <a:cs typeface="Times New Roman" panose="02020603050405020304" pitchFamily="18" charset="0"/>
              </a:rPr>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Pictorial Journey (1/2)</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16</a:t>
            </a:fld>
            <a:endParaRPr lang="en-IN" dirty="0"/>
          </a:p>
        </p:txBody>
      </p:sp>
      <p:pic>
        <p:nvPicPr>
          <p:cNvPr id="13" name="Picture 12">
            <a:extLst>
              <a:ext uri="{FF2B5EF4-FFF2-40B4-BE49-F238E27FC236}">
                <a16:creationId xmlns:a16="http://schemas.microsoft.com/office/drawing/2014/main" id="{D1F10524-C49F-A4D2-F364-A882D85CCABF}"/>
              </a:ext>
            </a:extLst>
          </p:cNvPr>
          <p:cNvPicPr>
            <a:picLocks noChangeAspect="1"/>
          </p:cNvPicPr>
          <p:nvPr/>
        </p:nvPicPr>
        <p:blipFill rotWithShape="1">
          <a:blip r:embed="rId3">
            <a:extLst>
              <a:ext uri="{28A0092B-C50C-407E-A947-70E740481C1C}">
                <a14:useLocalDpi xmlns:a14="http://schemas.microsoft.com/office/drawing/2010/main" val="0"/>
              </a:ext>
            </a:extLst>
          </a:blip>
          <a:srcRect t="12125"/>
          <a:stretch/>
        </p:blipFill>
        <p:spPr>
          <a:xfrm rot="16200000">
            <a:off x="1265261" y="580394"/>
            <a:ext cx="4128940" cy="6349529"/>
          </a:xfrm>
          <a:prstGeom prst="rect">
            <a:avLst/>
          </a:prstGeom>
        </p:spPr>
      </p:pic>
      <p:pic>
        <p:nvPicPr>
          <p:cNvPr id="16" name="Picture 15">
            <a:extLst>
              <a:ext uri="{FF2B5EF4-FFF2-40B4-BE49-F238E27FC236}">
                <a16:creationId xmlns:a16="http://schemas.microsoft.com/office/drawing/2014/main" id="{1962073A-DF46-6AA2-B6E8-5D9C44573775}"/>
              </a:ext>
            </a:extLst>
          </p:cNvPr>
          <p:cNvPicPr>
            <a:picLocks noChangeAspect="1"/>
          </p:cNvPicPr>
          <p:nvPr/>
        </p:nvPicPr>
        <p:blipFill rotWithShape="1">
          <a:blip r:embed="rId4">
            <a:extLst>
              <a:ext uri="{28A0092B-C50C-407E-A947-70E740481C1C}">
                <a14:useLocalDpi xmlns:a14="http://schemas.microsoft.com/office/drawing/2010/main" val="0"/>
              </a:ext>
            </a:extLst>
          </a:blip>
          <a:srcRect t="20343" b="19451"/>
          <a:stretch/>
        </p:blipFill>
        <p:spPr>
          <a:xfrm>
            <a:off x="6681640" y="1690688"/>
            <a:ext cx="5143500" cy="4128941"/>
          </a:xfrm>
          <a:prstGeom prst="rect">
            <a:avLst/>
          </a:prstGeom>
        </p:spPr>
      </p:pic>
      <p:sp>
        <p:nvSpPr>
          <p:cNvPr id="3" name="TextBox 2">
            <a:extLst>
              <a:ext uri="{FF2B5EF4-FFF2-40B4-BE49-F238E27FC236}">
                <a16:creationId xmlns:a16="http://schemas.microsoft.com/office/drawing/2014/main" id="{3ACDD065-E21E-3948-A944-BE1ED787B8A7}"/>
              </a:ext>
            </a:extLst>
          </p:cNvPr>
          <p:cNvSpPr txBox="1"/>
          <p:nvPr/>
        </p:nvSpPr>
        <p:spPr>
          <a:xfrm>
            <a:off x="1392025" y="5987018"/>
            <a:ext cx="4703975" cy="369332"/>
          </a:xfrm>
          <a:prstGeom prst="rect">
            <a:avLst/>
          </a:prstGeom>
          <a:noFill/>
        </p:spPr>
        <p:txBody>
          <a:bodyPr wrap="square" rtlCol="0">
            <a:spAutoFit/>
          </a:bodyPr>
          <a:lstStyle/>
          <a:p>
            <a:r>
              <a:rPr lang="en-US" dirty="0"/>
              <a:t>Team IIHMR Delhi at </a:t>
            </a:r>
            <a:r>
              <a:rPr lang="en-US" dirty="0" err="1"/>
              <a:t>Cognitio</a:t>
            </a:r>
            <a:r>
              <a:rPr lang="en-US" dirty="0"/>
              <a:t> Analytics</a:t>
            </a:r>
            <a:endParaRPr lang="en-IN" dirty="0"/>
          </a:p>
        </p:txBody>
      </p:sp>
      <p:sp>
        <p:nvSpPr>
          <p:cNvPr id="5" name="TextBox 4">
            <a:extLst>
              <a:ext uri="{FF2B5EF4-FFF2-40B4-BE49-F238E27FC236}">
                <a16:creationId xmlns:a16="http://schemas.microsoft.com/office/drawing/2014/main" id="{02FAFD0D-6D5D-AF19-CFE8-F5BE770F3D1B}"/>
              </a:ext>
            </a:extLst>
          </p:cNvPr>
          <p:cNvSpPr txBox="1"/>
          <p:nvPr/>
        </p:nvSpPr>
        <p:spPr>
          <a:xfrm>
            <a:off x="6983691" y="5987018"/>
            <a:ext cx="4703975" cy="369332"/>
          </a:xfrm>
          <a:prstGeom prst="rect">
            <a:avLst/>
          </a:prstGeom>
          <a:noFill/>
        </p:spPr>
        <p:txBody>
          <a:bodyPr wrap="square" rtlCol="0">
            <a:spAutoFit/>
          </a:bodyPr>
          <a:lstStyle/>
          <a:p>
            <a:pPr algn="ctr"/>
            <a:r>
              <a:rPr lang="en-US" dirty="0"/>
              <a:t>One with the “BOSS”</a:t>
            </a:r>
            <a:endParaRPr lang="en-IN" dirty="0"/>
          </a:p>
        </p:txBody>
      </p:sp>
    </p:spTree>
    <p:extLst>
      <p:ext uri="{BB962C8B-B14F-4D97-AF65-F5344CB8AC3E}">
        <p14:creationId xmlns:p14="http://schemas.microsoft.com/office/powerpoint/2010/main" val="233393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Pictorial Journey (2/2)</a:t>
            </a: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10" name="Picture 9">
            <a:extLst>
              <a:ext uri="{FF2B5EF4-FFF2-40B4-BE49-F238E27FC236}">
                <a16:creationId xmlns:a16="http://schemas.microsoft.com/office/drawing/2014/main" id="{6364BC37-8F9F-26E3-0B34-4916E33B2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23" y="1904214"/>
            <a:ext cx="5293712" cy="4128941"/>
          </a:xfrm>
          <a:prstGeom prst="rect">
            <a:avLst/>
          </a:prstGeom>
        </p:spPr>
      </p:pic>
      <p:sp>
        <p:nvSpPr>
          <p:cNvPr id="3" name="TextBox 2">
            <a:extLst>
              <a:ext uri="{FF2B5EF4-FFF2-40B4-BE49-F238E27FC236}">
                <a16:creationId xmlns:a16="http://schemas.microsoft.com/office/drawing/2014/main" id="{E9BE327B-8A41-7E18-4CBF-C52DD5C0C8CA}"/>
              </a:ext>
            </a:extLst>
          </p:cNvPr>
          <p:cNvSpPr txBox="1"/>
          <p:nvPr/>
        </p:nvSpPr>
        <p:spPr>
          <a:xfrm>
            <a:off x="6137135" y="6246679"/>
            <a:ext cx="5222166" cy="369332"/>
          </a:xfrm>
          <a:prstGeom prst="rect">
            <a:avLst/>
          </a:prstGeom>
          <a:noFill/>
        </p:spPr>
        <p:txBody>
          <a:bodyPr wrap="square" rtlCol="0">
            <a:spAutoFit/>
          </a:bodyPr>
          <a:lstStyle/>
          <a:p>
            <a:pPr algn="ctr"/>
            <a:r>
              <a:rPr lang="en-US" dirty="0"/>
              <a:t>One with the CEO of </a:t>
            </a:r>
            <a:r>
              <a:rPr lang="en-US" dirty="0" err="1"/>
              <a:t>Lenskart</a:t>
            </a:r>
            <a:endParaRPr lang="en-IN" dirty="0"/>
          </a:p>
        </p:txBody>
      </p:sp>
      <p:pic>
        <p:nvPicPr>
          <p:cNvPr id="7" name="Picture 6">
            <a:extLst>
              <a:ext uri="{FF2B5EF4-FFF2-40B4-BE49-F238E27FC236}">
                <a16:creationId xmlns:a16="http://schemas.microsoft.com/office/drawing/2014/main" id="{0FD23197-75DE-427B-257D-0A2781ABEFC3}"/>
              </a:ext>
            </a:extLst>
          </p:cNvPr>
          <p:cNvPicPr>
            <a:picLocks noChangeAspect="1"/>
          </p:cNvPicPr>
          <p:nvPr/>
        </p:nvPicPr>
        <p:blipFill rotWithShape="1">
          <a:blip r:embed="rId3">
            <a:extLst>
              <a:ext uri="{28A0092B-C50C-407E-A947-70E740481C1C}">
                <a14:useLocalDpi xmlns:a14="http://schemas.microsoft.com/office/drawing/2010/main" val="0"/>
              </a:ext>
            </a:extLst>
          </a:blip>
          <a:srcRect t="3377" b="2532"/>
          <a:stretch/>
        </p:blipFill>
        <p:spPr>
          <a:xfrm>
            <a:off x="5854329" y="1904213"/>
            <a:ext cx="5913748" cy="4128941"/>
          </a:xfrm>
          <a:prstGeom prst="rect">
            <a:avLst/>
          </a:prstGeom>
        </p:spPr>
      </p:pic>
      <p:sp>
        <p:nvSpPr>
          <p:cNvPr id="8" name="TextBox 7">
            <a:extLst>
              <a:ext uri="{FF2B5EF4-FFF2-40B4-BE49-F238E27FC236}">
                <a16:creationId xmlns:a16="http://schemas.microsoft.com/office/drawing/2014/main" id="{2CDAC39F-A449-E6A8-6AEE-A106E0A753D7}"/>
              </a:ext>
            </a:extLst>
          </p:cNvPr>
          <p:cNvSpPr txBox="1"/>
          <p:nvPr/>
        </p:nvSpPr>
        <p:spPr>
          <a:xfrm>
            <a:off x="718791" y="6246679"/>
            <a:ext cx="4703975" cy="369332"/>
          </a:xfrm>
          <a:prstGeom prst="rect">
            <a:avLst/>
          </a:prstGeom>
          <a:noFill/>
        </p:spPr>
        <p:txBody>
          <a:bodyPr wrap="square" rtlCol="0">
            <a:spAutoFit/>
          </a:bodyPr>
          <a:lstStyle/>
          <a:p>
            <a:pPr algn="ctr"/>
            <a:r>
              <a:rPr lang="en-US" dirty="0"/>
              <a:t>One with the “CEOs” of </a:t>
            </a:r>
            <a:r>
              <a:rPr lang="en-US" dirty="0" err="1"/>
              <a:t>Cognitio</a:t>
            </a:r>
            <a:r>
              <a:rPr lang="en-US" dirty="0"/>
              <a:t> Analytics</a:t>
            </a:r>
            <a:endParaRPr lang="en-IN" dirty="0"/>
          </a:p>
        </p:txBody>
      </p:sp>
    </p:spTree>
    <p:extLst>
      <p:ext uri="{BB962C8B-B14F-4D97-AF65-F5344CB8AC3E}">
        <p14:creationId xmlns:p14="http://schemas.microsoft.com/office/powerpoint/2010/main" val="411228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Mentor Approval</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5" name="Picture 4">
            <a:extLst>
              <a:ext uri="{FF2B5EF4-FFF2-40B4-BE49-F238E27FC236}">
                <a16:creationId xmlns:a16="http://schemas.microsoft.com/office/drawing/2014/main" id="{70008489-F815-747B-7435-B4587A37E1C6}"/>
              </a:ext>
            </a:extLst>
          </p:cNvPr>
          <p:cNvPicPr>
            <a:picLocks noChangeAspect="1"/>
          </p:cNvPicPr>
          <p:nvPr/>
        </p:nvPicPr>
        <p:blipFill rotWithShape="1">
          <a:blip r:embed="rId3"/>
          <a:srcRect l="16855" t="29630" r="1109" b="16976"/>
          <a:stretch/>
        </p:blipFill>
        <p:spPr>
          <a:xfrm>
            <a:off x="-45669" y="1634083"/>
            <a:ext cx="12237669" cy="4858792"/>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Introduction (1/2)</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8" name="Graphic 1">
            <a:extLst>
              <a:ext uri="{FF2B5EF4-FFF2-40B4-BE49-F238E27FC236}">
                <a16:creationId xmlns:a16="http://schemas.microsoft.com/office/drawing/2014/main" id="{85089199-A55D-C3F9-8DE1-E9B948546B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505766"/>
            <a:ext cx="9625553" cy="5042086"/>
          </a:xfrm>
          <a:prstGeom prst="rect">
            <a:avLst/>
          </a:prstGeom>
        </p:spPr>
      </p:pic>
      <p:cxnSp>
        <p:nvCxnSpPr>
          <p:cNvPr id="5" name="Straight Connector 4">
            <a:extLst>
              <a:ext uri="{FF2B5EF4-FFF2-40B4-BE49-F238E27FC236}">
                <a16:creationId xmlns:a16="http://schemas.microsoft.com/office/drawing/2014/main" id="{5BE30105-82BD-93EE-69FB-DFF1BCB46A4B}"/>
              </a:ext>
            </a:extLst>
          </p:cNvPr>
          <p:cNvCxnSpPr/>
          <p:nvPr/>
        </p:nvCxnSpPr>
        <p:spPr>
          <a:xfrm>
            <a:off x="1630837" y="2969443"/>
            <a:ext cx="883291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6E2DA6D0-A876-4884-6943-E984F680BAA2}"/>
              </a:ext>
            </a:extLst>
          </p:cNvPr>
          <p:cNvSpPr txBox="1"/>
          <p:nvPr/>
        </p:nvSpPr>
        <p:spPr>
          <a:xfrm>
            <a:off x="202678" y="2762050"/>
            <a:ext cx="1894788" cy="369332"/>
          </a:xfrm>
          <a:prstGeom prst="rect">
            <a:avLst/>
          </a:prstGeom>
          <a:noFill/>
        </p:spPr>
        <p:txBody>
          <a:bodyPr wrap="square" rtlCol="0">
            <a:spAutoFit/>
          </a:bodyPr>
          <a:lstStyle/>
          <a:p>
            <a:r>
              <a:rPr lang="en-US" dirty="0"/>
              <a:t>US Healthcare</a:t>
            </a:r>
            <a:endParaRPr lang="en-IN" dirty="0"/>
          </a:p>
        </p:txBody>
      </p:sp>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Introduction (2/2)</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800492" y="1523966"/>
            <a:ext cx="10515600" cy="4351338"/>
          </a:xfrm>
        </p:spPr>
        <p:txBody>
          <a:bodyPr>
            <a:noAutofit/>
          </a:bodyPr>
          <a:lstStyle/>
          <a:p>
            <a:pPr marL="0" indent="0" algn="just">
              <a:buNone/>
            </a:pPr>
            <a:r>
              <a:rPr lang="en-US" sz="2100" dirty="0">
                <a:latin typeface="Times New Roman" panose="02020603050405020304" pitchFamily="18" charset="0"/>
                <a:cs typeface="Times New Roman" panose="02020603050405020304" pitchFamily="18" charset="0"/>
              </a:rPr>
              <a:t>According to the </a:t>
            </a:r>
            <a:r>
              <a:rPr lang="en-US" sz="2100" b="1" dirty="0">
                <a:latin typeface="Times New Roman" panose="02020603050405020304" pitchFamily="18" charset="0"/>
                <a:cs typeface="Times New Roman" panose="02020603050405020304" pitchFamily="18" charset="0"/>
              </a:rPr>
              <a:t>FDA</a:t>
            </a:r>
            <a:r>
              <a:rPr lang="en-US" sz="2100" dirty="0">
                <a:latin typeface="Times New Roman" panose="02020603050405020304" pitchFamily="18" charset="0"/>
                <a:cs typeface="Times New Roman" panose="02020603050405020304" pitchFamily="18" charset="0"/>
              </a:rPr>
              <a:t>, it may be permissible for the prescribing physician to demand that a certain brand be </a:t>
            </a:r>
            <a:r>
              <a:rPr lang="en-US" sz="2100" b="1" dirty="0">
                <a:latin typeface="Times New Roman" panose="02020603050405020304" pitchFamily="18" charset="0"/>
                <a:cs typeface="Times New Roman" panose="02020603050405020304" pitchFamily="18" charset="0"/>
              </a:rPr>
              <a:t>dispensed ("dispense as written") as a medical necessity ("brand medically necessary") </a:t>
            </a:r>
            <a:r>
              <a:rPr lang="en-US" sz="2100" dirty="0">
                <a:latin typeface="Times New Roman" panose="02020603050405020304" pitchFamily="18" charset="0"/>
                <a:cs typeface="Times New Roman" panose="02020603050405020304" pitchFamily="18" charset="0"/>
              </a:rPr>
              <a:t>when differences of these types are significant in the care of a specific patient. States with particular drug substitution laws. Some states like Hawaii and Oklahoma prohibits chemists from substituting any similar drug, medicine, chemical, or pharmaceutical preparation without the </a:t>
            </a:r>
            <a:r>
              <a:rPr lang="en-US" sz="2100" b="1" dirty="0">
                <a:latin typeface="Times New Roman" panose="02020603050405020304" pitchFamily="18" charset="0"/>
                <a:cs typeface="Times New Roman" panose="02020603050405020304" pitchFamily="18" charset="0"/>
              </a:rPr>
              <a:t>prescriber's or buyer's consent.</a:t>
            </a:r>
          </a:p>
          <a:p>
            <a:pPr marL="0" indent="0" algn="just">
              <a:buNone/>
            </a:pPr>
            <a:r>
              <a:rPr lang="en-US" sz="2100" dirty="0">
                <a:solidFill>
                  <a:schemeClr val="tx1"/>
                </a:solidFill>
                <a:latin typeface="Times New Roman" panose="02020603050405020304" pitchFamily="18" charset="0"/>
                <a:ea typeface="Times New Roman" panose="02020603050405020304" pitchFamily="18" charset="0"/>
              </a:rPr>
              <a:t>In India, the regulation for generic drug substitution is primarily governed by the </a:t>
            </a:r>
            <a:r>
              <a:rPr lang="en-US" sz="2100" b="1" dirty="0">
                <a:solidFill>
                  <a:schemeClr val="tx1"/>
                </a:solidFill>
                <a:latin typeface="Times New Roman" panose="02020603050405020304" pitchFamily="18" charset="0"/>
                <a:ea typeface="Times New Roman" panose="02020603050405020304" pitchFamily="18" charset="0"/>
              </a:rPr>
              <a:t>Drugs and Cosmetics Act, 1940, and the Drugs and Cosmetics Rules, 1945</a:t>
            </a:r>
            <a:r>
              <a:rPr lang="en-US" sz="2100" dirty="0">
                <a:solidFill>
                  <a:schemeClr val="tx1"/>
                </a:solidFill>
                <a:latin typeface="Times New Roman" panose="02020603050405020304" pitchFamily="18" charset="0"/>
                <a:ea typeface="Times New Roman" panose="02020603050405020304" pitchFamily="18" charset="0"/>
              </a:rPr>
              <a:t>. These regulations provide guidelines and requirements for the substitution of branded drugs with their generic equivalents. The emphasis is on promoting the use of affordable generic drugs to increase access to healthcare and reduce healthcare expenditure. However, it is important to note that the specific implementation and enforcement of generic drug substitution policies may vary across different states and healthcare facilities in India. The regulatory authority in India for drugs is the </a:t>
            </a:r>
            <a:r>
              <a:rPr lang="en-US" sz="2100" b="1" dirty="0">
                <a:solidFill>
                  <a:schemeClr val="tx1"/>
                </a:solidFill>
                <a:latin typeface="Times New Roman" panose="02020603050405020304" pitchFamily="18" charset="0"/>
                <a:ea typeface="Times New Roman" panose="02020603050405020304" pitchFamily="18" charset="0"/>
              </a:rPr>
              <a:t>Central Drugs Standard Control Organization (CDSCO)</a:t>
            </a:r>
            <a:r>
              <a:rPr lang="en-US" sz="2100" dirty="0">
                <a:solidFill>
                  <a:schemeClr val="tx1"/>
                </a:solidFill>
                <a:latin typeface="Times New Roman" panose="02020603050405020304" pitchFamily="18" charset="0"/>
                <a:ea typeface="Times New Roman" panose="02020603050405020304" pitchFamily="18" charset="0"/>
              </a:rPr>
              <a:t>. CDSCO is responsible for the regulation and control of the import, manufacture, distribution, and sale of drugs in India. It operates under the Ministry of Health and Family Welfare and ensures that drugs available in the Indian market are safe, effective, and of good quality.</a:t>
            </a:r>
            <a:endParaRPr lang="en-IN" sz="2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03746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715652" y="1507331"/>
            <a:ext cx="11114988" cy="5032376"/>
          </a:xfrm>
        </p:spPr>
        <p:txBody>
          <a:bodyPr>
            <a:noAutofit/>
          </a:bodyPr>
          <a:lstStyle/>
          <a:p>
            <a:pPr marL="0" indent="0">
              <a:buNone/>
            </a:pPr>
            <a:r>
              <a:rPr lang="en-IN" sz="2600" b="1" i="0" dirty="0">
                <a:effectLst/>
                <a:latin typeface="Times New Roman" panose="02020603050405020304" pitchFamily="18" charset="0"/>
                <a:ea typeface="Times New Roman" panose="02020603050405020304" pitchFamily="18" charset="0"/>
                <a:cs typeface="Times New Roman" panose="02020603050405020304" pitchFamily="18" charset="0"/>
              </a:rPr>
              <a:t>Primary Objective-</a:t>
            </a:r>
          </a:p>
          <a:p>
            <a:pPr marL="0" indent="0">
              <a:buNone/>
            </a:pPr>
            <a:r>
              <a:rPr lang="en-US" sz="2600" i="0" dirty="0">
                <a:effectLst/>
                <a:latin typeface="Times New Roman" panose="02020603050405020304" pitchFamily="18" charset="0"/>
                <a:ea typeface="Times New Roman" panose="02020603050405020304" pitchFamily="18" charset="0"/>
                <a:cs typeface="Times New Roman" panose="02020603050405020304" pitchFamily="18" charset="0"/>
              </a:rPr>
              <a:t>To conduct a comparative analysis of the generic drug substitution policies in the USA and India. </a:t>
            </a:r>
          </a:p>
          <a:p>
            <a:pPr marL="0" indent="0">
              <a:buNone/>
            </a:pPr>
            <a:endParaRPr lang="en-US" sz="2600"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IN" sz="2600" b="1" i="0" dirty="0">
                <a:effectLst/>
                <a:latin typeface="Times New Roman" panose="02020603050405020304" pitchFamily="18" charset="0"/>
                <a:ea typeface="Times New Roman" panose="02020603050405020304" pitchFamily="18" charset="0"/>
                <a:cs typeface="Times New Roman" panose="02020603050405020304" pitchFamily="18" charset="0"/>
              </a:rPr>
              <a:t>Secondary Objective-</a:t>
            </a:r>
            <a:endParaRPr lang="en-IN" sz="2600" dirty="0">
              <a:effectLst/>
              <a:latin typeface="Helvetica"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IN" sz="2600" kern="100" dirty="0">
                <a:effectLst/>
                <a:latin typeface="Times New Roman" panose="02020603050405020304" pitchFamily="18" charset="0"/>
                <a:ea typeface="Calibri" panose="020F0502020204030204" pitchFamily="34" charset="0"/>
                <a:cs typeface="Times New Roman" panose="02020603050405020304" pitchFamily="18" charset="0"/>
              </a:rPr>
              <a:t>To </a:t>
            </a:r>
            <a:r>
              <a:rPr lang="en-IN" sz="2600" kern="100" dirty="0" err="1">
                <a:effectLst/>
                <a:latin typeface="Times New Roman" panose="02020603050405020304" pitchFamily="18" charset="0"/>
                <a:ea typeface="Calibri" panose="020F0502020204030204" pitchFamily="34" charset="0"/>
                <a:cs typeface="Times New Roman" panose="02020603050405020304" pitchFamily="18" charset="0"/>
              </a:rPr>
              <a:t>analyze</a:t>
            </a:r>
            <a:r>
              <a:rPr lang="en-IN" sz="2600" kern="100" dirty="0">
                <a:effectLst/>
                <a:latin typeface="Times New Roman" panose="02020603050405020304" pitchFamily="18" charset="0"/>
                <a:ea typeface="Calibri" panose="020F0502020204030204" pitchFamily="34" charset="0"/>
                <a:cs typeface="Times New Roman" panose="02020603050405020304" pitchFamily="18" charset="0"/>
              </a:rPr>
              <a:t> and compare the legislative and regulatory frameworks governing generic drug substitution in the USA and India.</a:t>
            </a:r>
            <a:r>
              <a:rPr lang="en-US" sz="2600" dirty="0">
                <a:effectLst/>
                <a:latin typeface="Times New Roman" panose="02020603050405020304" pitchFamily="18" charset="0"/>
                <a:ea typeface="Times New Roman" panose="02020603050405020304" pitchFamily="18" charset="0"/>
              </a:rPr>
              <a:t> </a:t>
            </a:r>
            <a:endParaRPr lang="en-IN" sz="26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mj-lt"/>
              <a:buAutoNum type="arabicPeriod"/>
            </a:pPr>
            <a:r>
              <a:rPr lang="en-IN" sz="2600" kern="100" dirty="0">
                <a:effectLst/>
                <a:latin typeface="Times New Roman" panose="02020603050405020304" pitchFamily="18" charset="0"/>
                <a:ea typeface="Calibri" panose="020F0502020204030204" pitchFamily="34" charset="0"/>
                <a:cs typeface="Times New Roman" panose="02020603050405020304" pitchFamily="18" charset="0"/>
              </a:rPr>
              <a:t>To identify best practices and lessons learned from the generic drug substitution policies in the USA and India that can inform policy development and improvement in both countries.</a:t>
            </a:r>
            <a:endParaRPr lang="en-IN"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Methodology (1/2)</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634084"/>
            <a:ext cx="11067854" cy="5087391"/>
          </a:xfrm>
        </p:spPr>
        <p:txBody>
          <a:bodyPr>
            <a:normAutofit fontScale="92500" lnSpcReduction="10000"/>
          </a:bodyPr>
          <a:lstStyle/>
          <a:p>
            <a:pPr marL="0" indent="0">
              <a:buNone/>
            </a:pPr>
            <a:r>
              <a:rPr lang="en-IN" b="1" dirty="0">
                <a:latin typeface="Times New Roman" panose="02020603050405020304" pitchFamily="18" charset="0"/>
                <a:cs typeface="Times New Roman" panose="02020603050405020304" pitchFamily="18" charset="0"/>
              </a:rPr>
              <a:t>Study Design- </a:t>
            </a:r>
            <a:r>
              <a:rPr lang="en-IN" dirty="0">
                <a:latin typeface="Times New Roman" panose="02020603050405020304" pitchFamily="18" charset="0"/>
                <a:cs typeface="Times New Roman" panose="02020603050405020304" pitchFamily="18" charset="0"/>
              </a:rPr>
              <a:t>Descriptive Review Study</a:t>
            </a:r>
          </a:p>
          <a:p>
            <a:pPr marL="0" indent="0">
              <a:buNone/>
            </a:pPr>
            <a:endParaRPr lang="en-IN" b="1"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Study Area-</a:t>
            </a:r>
            <a:r>
              <a:rPr lang="en-IN" dirty="0">
                <a:latin typeface="Times New Roman" panose="02020603050405020304" pitchFamily="18" charset="0"/>
                <a:cs typeface="Times New Roman" panose="02020603050405020304" pitchFamily="18" charset="0"/>
              </a:rPr>
              <a:t> USA and India</a:t>
            </a:r>
          </a:p>
          <a:p>
            <a:pPr marL="0" indent="0">
              <a:buNone/>
            </a:pPr>
            <a:endParaRPr lang="en-IN" b="1"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Duration of Study-</a:t>
            </a:r>
            <a:r>
              <a:rPr lang="en-IN" dirty="0">
                <a:latin typeface="Times New Roman" panose="02020603050405020304" pitchFamily="18" charset="0"/>
                <a:cs typeface="Times New Roman" panose="02020603050405020304" pitchFamily="18" charset="0"/>
              </a:rPr>
              <a:t> 3 Months</a:t>
            </a:r>
          </a:p>
          <a:p>
            <a:pPr marL="0" indent="0" algn="just">
              <a:buNone/>
            </a:pPr>
            <a:endParaRPr lang="en-IN" b="1" dirty="0">
              <a:latin typeface="Times New Roman" panose="02020603050405020304" pitchFamily="18" charset="0"/>
              <a:cs typeface="Times New Roman" panose="02020603050405020304" pitchFamily="18" charset="0"/>
            </a:endParaRPr>
          </a:p>
          <a:p>
            <a:pPr marL="0" indent="0" algn="just">
              <a:buNone/>
            </a:pPr>
            <a:r>
              <a:rPr lang="en-IN" b="1" dirty="0">
                <a:latin typeface="Times New Roman" panose="02020603050405020304" pitchFamily="18" charset="0"/>
                <a:cs typeface="Times New Roman" panose="02020603050405020304" pitchFamily="18" charset="0"/>
              </a:rPr>
              <a:t>Data collection method-</a:t>
            </a:r>
            <a:r>
              <a:rPr lang="en-IN" dirty="0">
                <a:latin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Relevant scholarly articles, research papers, policy documents, and reports related to generic drug substitution policies in the USA and India. </a:t>
            </a:r>
            <a:endParaRPr lang="en-IN" dirty="0">
              <a:latin typeface="Times New Roman" panose="02020603050405020304" pitchFamily="18" charset="0"/>
              <a:ea typeface="Times New Roman" panose="02020603050405020304" pitchFamily="18" charset="0"/>
            </a:endParaRPr>
          </a:p>
          <a:p>
            <a:pPr marL="0" indent="0" algn="just">
              <a:buNone/>
            </a:pPr>
            <a:endParaRPr lang="en-IN"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Keywords-</a:t>
            </a:r>
            <a:r>
              <a:rPr lang="en-IN" dirty="0">
                <a:latin typeface="Times New Roman" panose="02020603050405020304" pitchFamily="18" charset="0"/>
                <a:cs typeface="Times New Roman" panose="02020603050405020304" pitchFamily="18" charset="0"/>
              </a:rPr>
              <a:t> Generic drug substitution policy, Brand drug substitution policy, drug substitution rules/ laws/ regulations, USA, India.</a:t>
            </a: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Methodology (2/2)</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p:txBody>
          <a:bodyPr>
            <a:normAutofit fontScale="92500"/>
          </a:bodyPr>
          <a:lstStyle/>
          <a:p>
            <a:pPr marL="0" indent="0">
              <a:buNone/>
            </a:pPr>
            <a:r>
              <a:rPr lang="en-IN" b="1" dirty="0">
                <a:latin typeface="Times New Roman" panose="02020603050405020304" pitchFamily="18" charset="0"/>
                <a:cs typeface="Times New Roman" panose="02020603050405020304" pitchFamily="18" charset="0"/>
              </a:rPr>
              <a:t>Data Analysis-</a:t>
            </a:r>
          </a:p>
          <a:p>
            <a:pPr marL="0" indent="0">
              <a:buNone/>
            </a:pPr>
            <a:r>
              <a:rPr lang="en-US" dirty="0">
                <a:latin typeface="Times New Roman" panose="02020603050405020304" pitchFamily="18" charset="0"/>
                <a:cs typeface="Times New Roman" panose="02020603050405020304" pitchFamily="18" charset="0"/>
              </a:rPr>
              <a:t>Data was </a:t>
            </a:r>
            <a:r>
              <a:rPr lang="en-US" dirty="0" err="1">
                <a:latin typeface="Times New Roman" panose="02020603050405020304" pitchFamily="18" charset="0"/>
                <a:cs typeface="Times New Roman" panose="02020603050405020304" pitchFamily="18" charset="0"/>
              </a:rPr>
              <a:t>analysed</a:t>
            </a:r>
            <a:r>
              <a:rPr lang="en-US" dirty="0">
                <a:latin typeface="Times New Roman" panose="02020603050405020304" pitchFamily="18" charset="0"/>
                <a:cs typeface="Times New Roman" panose="02020603050405020304" pitchFamily="18" charset="0"/>
              </a:rPr>
              <a:t> considering the 3 main laws in USA i.e., DAW, patient’s consent and physician’s consent with respect to laws and report given by Indian articles and CCI (Competition Commission of India) report</a:t>
            </a:r>
            <a:r>
              <a:rPr lang="en-IN" dirty="0">
                <a:latin typeface="Times New Roman" panose="02020603050405020304" pitchFamily="18" charset="0"/>
                <a:cs typeface="Times New Roman" panose="02020603050405020304" pitchFamily="18" charset="0"/>
              </a:rPr>
              <a:t>. </a:t>
            </a:r>
          </a:p>
          <a:p>
            <a:pPr marL="0" indent="0">
              <a:buNone/>
            </a:pPr>
            <a:endParaRPr lang="en-IN" b="1"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Study Population-</a:t>
            </a:r>
          </a:p>
          <a:p>
            <a:pPr marL="0" indent="0">
              <a:buNone/>
            </a:pPr>
            <a:r>
              <a:rPr lang="en-IN" b="1" dirty="0">
                <a:latin typeface="Times New Roman" panose="02020603050405020304" pitchFamily="18" charset="0"/>
                <a:cs typeface="Times New Roman" panose="02020603050405020304" pitchFamily="18" charset="0"/>
              </a:rPr>
              <a:t>Inclusion criteria- </a:t>
            </a:r>
            <a:r>
              <a:rPr lang="en-IN" dirty="0">
                <a:latin typeface="Times New Roman" panose="02020603050405020304" pitchFamily="18" charset="0"/>
                <a:cs typeface="Times New Roman" panose="02020603050405020304" pitchFamily="18" charset="0"/>
              </a:rPr>
              <a:t>Articles and data related to drug substitution rules focussing on USA and India.</a:t>
            </a:r>
          </a:p>
          <a:p>
            <a:pPr marL="0" indent="0">
              <a:buNone/>
            </a:pPr>
            <a:r>
              <a:rPr lang="en-IN" b="1" dirty="0">
                <a:latin typeface="Times New Roman" panose="02020603050405020304" pitchFamily="18" charset="0"/>
                <a:cs typeface="Times New Roman" panose="02020603050405020304" pitchFamily="18" charset="0"/>
              </a:rPr>
              <a:t>Exclusion criteria- </a:t>
            </a:r>
            <a:r>
              <a:rPr lang="en-IN" dirty="0">
                <a:latin typeface="Times New Roman" panose="02020603050405020304" pitchFamily="18" charset="0"/>
                <a:cs typeface="Times New Roman" panose="02020603050405020304" pitchFamily="18" charset="0"/>
              </a:rPr>
              <a:t>Articles and data related to drug substitution rules focussing on other countries were not considered.</a:t>
            </a:r>
          </a:p>
          <a:p>
            <a:pPr marL="0" indent="0">
              <a:buNone/>
            </a:pPr>
            <a:endParaRPr lang="en-IN" b="1"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Results (1/3)</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id="{15C6D7EC-B9B4-3C6A-6921-FEA21A2E6B71}"/>
              </a:ext>
            </a:extLst>
          </p:cNvPr>
          <p:cNvSpPr txBox="1"/>
          <p:nvPr/>
        </p:nvSpPr>
        <p:spPr>
          <a:xfrm>
            <a:off x="4356361" y="1531097"/>
            <a:ext cx="4137190" cy="523220"/>
          </a:xfrm>
          <a:prstGeom prst="rect">
            <a:avLst/>
          </a:prstGeom>
          <a:noFill/>
        </p:spPr>
        <p:txBody>
          <a:bodyPr wrap="square">
            <a:spAutoFit/>
          </a:bodyPr>
          <a:lstStyle/>
          <a:p>
            <a:r>
              <a:rPr lang="en-US" sz="2800" b="1" kern="0" dirty="0">
                <a:effectLst/>
                <a:latin typeface="Times New Roman" panose="02020603050405020304" pitchFamily="18" charset="0"/>
                <a:ea typeface="Times New Roman" panose="02020603050405020304" pitchFamily="18" charset="0"/>
              </a:rPr>
              <a:t>Variation in US Laws</a:t>
            </a:r>
            <a:endParaRPr lang="en-IN" sz="2800" dirty="0"/>
          </a:p>
        </p:txBody>
      </p:sp>
      <p:pic>
        <p:nvPicPr>
          <p:cNvPr id="9" name="Picture 8">
            <a:extLst>
              <a:ext uri="{FF2B5EF4-FFF2-40B4-BE49-F238E27FC236}">
                <a16:creationId xmlns:a16="http://schemas.microsoft.com/office/drawing/2014/main" id="{4CBA7B1F-1287-3E89-E4E0-306F26E535D1}"/>
              </a:ext>
            </a:extLst>
          </p:cNvPr>
          <p:cNvPicPr>
            <a:picLocks noChangeAspect="1"/>
          </p:cNvPicPr>
          <p:nvPr/>
        </p:nvPicPr>
        <p:blipFill rotWithShape="1">
          <a:blip r:embed="rId3"/>
          <a:srcRect r="27409"/>
          <a:stretch/>
        </p:blipFill>
        <p:spPr>
          <a:xfrm>
            <a:off x="165165" y="2032000"/>
            <a:ext cx="5802001" cy="4038862"/>
          </a:xfrm>
          <a:prstGeom prst="rect">
            <a:avLst/>
          </a:prstGeom>
        </p:spPr>
      </p:pic>
      <p:pic>
        <p:nvPicPr>
          <p:cNvPr id="10" name="Picture 9">
            <a:extLst>
              <a:ext uri="{FF2B5EF4-FFF2-40B4-BE49-F238E27FC236}">
                <a16:creationId xmlns:a16="http://schemas.microsoft.com/office/drawing/2014/main" id="{EDD15073-E39B-7EB3-CE1B-45FC2BAF8A43}"/>
              </a:ext>
            </a:extLst>
          </p:cNvPr>
          <p:cNvPicPr>
            <a:picLocks noChangeAspect="1"/>
          </p:cNvPicPr>
          <p:nvPr/>
        </p:nvPicPr>
        <p:blipFill>
          <a:blip r:embed="rId4"/>
          <a:stretch>
            <a:fillRect/>
          </a:stretch>
        </p:blipFill>
        <p:spPr>
          <a:xfrm>
            <a:off x="6224836" y="2153611"/>
            <a:ext cx="5967164" cy="3841835"/>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Results (2/3)</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11" name="Table 11">
            <a:extLst>
              <a:ext uri="{FF2B5EF4-FFF2-40B4-BE49-F238E27FC236}">
                <a16:creationId xmlns:a16="http://schemas.microsoft.com/office/drawing/2014/main" id="{47774542-017F-0EEA-9B9E-4A315B276917}"/>
              </a:ext>
            </a:extLst>
          </p:cNvPr>
          <p:cNvGraphicFramePr>
            <a:graphicFrameLocks noGrp="1"/>
          </p:cNvGraphicFramePr>
          <p:nvPr>
            <p:extLst>
              <p:ext uri="{D42A27DB-BD31-4B8C-83A1-F6EECF244321}">
                <p14:modId xmlns:p14="http://schemas.microsoft.com/office/powerpoint/2010/main" val="1485894901"/>
              </p:ext>
            </p:extLst>
          </p:nvPr>
        </p:nvGraphicFramePr>
        <p:xfrm>
          <a:off x="58458" y="1367108"/>
          <a:ext cx="12133542" cy="5347521"/>
        </p:xfrm>
        <a:graphic>
          <a:graphicData uri="http://schemas.openxmlformats.org/drawingml/2006/table">
            <a:tbl>
              <a:tblPr firstRow="1" bandRow="1">
                <a:tableStyleId>{5C22544A-7EE6-4342-B048-85BDC9FD1C3A}</a:tableStyleId>
              </a:tblPr>
              <a:tblGrid>
                <a:gridCol w="2871216">
                  <a:extLst>
                    <a:ext uri="{9D8B030D-6E8A-4147-A177-3AD203B41FA5}">
                      <a16:colId xmlns:a16="http://schemas.microsoft.com/office/drawing/2014/main" val="798483100"/>
                    </a:ext>
                  </a:extLst>
                </a:gridCol>
                <a:gridCol w="6045325">
                  <a:extLst>
                    <a:ext uri="{9D8B030D-6E8A-4147-A177-3AD203B41FA5}">
                      <a16:colId xmlns:a16="http://schemas.microsoft.com/office/drawing/2014/main" val="560999445"/>
                    </a:ext>
                  </a:extLst>
                </a:gridCol>
                <a:gridCol w="3217001">
                  <a:extLst>
                    <a:ext uri="{9D8B030D-6E8A-4147-A177-3AD203B41FA5}">
                      <a16:colId xmlns:a16="http://schemas.microsoft.com/office/drawing/2014/main" val="1616133585"/>
                    </a:ext>
                  </a:extLst>
                </a:gridCol>
              </a:tblGrid>
              <a:tr h="816799">
                <a:tc>
                  <a:txBody>
                    <a:bodyPr/>
                    <a:lstStyle/>
                    <a:p>
                      <a:pPr algn="ctr"/>
                      <a:r>
                        <a:rPr lang="en-IN" sz="4800" dirty="0"/>
                        <a:t>LAW</a:t>
                      </a:r>
                    </a:p>
                  </a:txBody>
                  <a:tcPr/>
                </a:tc>
                <a:tc>
                  <a:txBody>
                    <a:bodyPr/>
                    <a:lstStyle/>
                    <a:p>
                      <a:pPr algn="ctr"/>
                      <a:r>
                        <a:rPr lang="en-IN" sz="4800" dirty="0"/>
                        <a:t>US</a:t>
                      </a:r>
                    </a:p>
                  </a:txBody>
                  <a:tcPr/>
                </a:tc>
                <a:tc>
                  <a:txBody>
                    <a:bodyPr/>
                    <a:lstStyle/>
                    <a:p>
                      <a:pPr algn="ctr"/>
                      <a:r>
                        <a:rPr lang="en-IN" sz="4800" dirty="0"/>
                        <a:t>INDIA</a:t>
                      </a:r>
                    </a:p>
                  </a:txBody>
                  <a:tcPr/>
                </a:tc>
                <a:extLst>
                  <a:ext uri="{0D108BD9-81ED-4DB2-BD59-A6C34878D82A}">
                    <a16:rowId xmlns:a16="http://schemas.microsoft.com/office/drawing/2014/main" val="2837554574"/>
                  </a:ext>
                </a:extLst>
              </a:tr>
              <a:tr h="809429">
                <a:tc>
                  <a:txBody>
                    <a:bodyPr/>
                    <a:lstStyle/>
                    <a:p>
                      <a:r>
                        <a:rPr lang="en-IN" dirty="0"/>
                        <a:t>DAW (Dispense as Written)</a:t>
                      </a:r>
                    </a:p>
                  </a:txBody>
                  <a:tcPr/>
                </a:tc>
                <a:tc>
                  <a:txBody>
                    <a:bodyPr/>
                    <a:lstStyle/>
                    <a:p>
                      <a:r>
                        <a:rPr lang="en-IN" dirty="0"/>
                        <a:t>YES (Also known as Brand medically necessary)</a:t>
                      </a:r>
                    </a:p>
                  </a:txBody>
                  <a:tcPr/>
                </a:tc>
                <a:tc>
                  <a:txBody>
                    <a:bodyPr/>
                    <a:lstStyle/>
                    <a:p>
                      <a:r>
                        <a:rPr lang="en-IN" dirty="0"/>
                        <a:t>Substitution is Illegal.</a:t>
                      </a:r>
                    </a:p>
                  </a:txBody>
                  <a:tcPr/>
                </a:tc>
                <a:extLst>
                  <a:ext uri="{0D108BD9-81ED-4DB2-BD59-A6C34878D82A}">
                    <a16:rowId xmlns:a16="http://schemas.microsoft.com/office/drawing/2014/main" val="4253463214"/>
                  </a:ext>
                </a:extLst>
              </a:tr>
              <a:tr h="907554">
                <a:tc>
                  <a:txBody>
                    <a:bodyPr/>
                    <a:lstStyle/>
                    <a:p>
                      <a:r>
                        <a:rPr lang="en-IN" dirty="0"/>
                        <a:t>PRESUMED CONSENT</a:t>
                      </a:r>
                    </a:p>
                  </a:txBody>
                  <a:tcPr/>
                </a:tc>
                <a:tc>
                  <a:txBody>
                    <a:bodyPr/>
                    <a:lstStyle/>
                    <a:p>
                      <a:r>
                        <a:rPr lang="en-US" sz="1800" kern="1200" dirty="0">
                          <a:solidFill>
                            <a:schemeClr val="dk1"/>
                          </a:solidFill>
                          <a:effectLst/>
                          <a:latin typeface="+mn-lt"/>
                          <a:ea typeface="+mn-ea"/>
                          <a:cs typeface="+mn-cs"/>
                        </a:rPr>
                        <a:t>Presumed consent laws have a negative and significant effect on brand name drug purchases.</a:t>
                      </a:r>
                      <a:endParaRPr lang="en-IN" dirty="0"/>
                    </a:p>
                  </a:txBody>
                  <a:tcPr/>
                </a:tc>
                <a:tc>
                  <a:txBody>
                    <a:bodyPr/>
                    <a:lstStyle/>
                    <a:p>
                      <a:r>
                        <a:rPr lang="en-IN" dirty="0"/>
                        <a:t>NO</a:t>
                      </a:r>
                    </a:p>
                  </a:txBody>
                  <a:tcPr/>
                </a:tc>
                <a:extLst>
                  <a:ext uri="{0D108BD9-81ED-4DB2-BD59-A6C34878D82A}">
                    <a16:rowId xmlns:a16="http://schemas.microsoft.com/office/drawing/2014/main" val="2765169224"/>
                  </a:ext>
                </a:extLst>
              </a:tr>
              <a:tr h="1179820">
                <a:tc>
                  <a:txBody>
                    <a:bodyPr/>
                    <a:lstStyle/>
                    <a:p>
                      <a:r>
                        <a:rPr lang="en-IN" dirty="0"/>
                        <a:t>EXPLICIT CONSENT</a:t>
                      </a:r>
                    </a:p>
                  </a:txBody>
                  <a:tcPr/>
                </a:tc>
                <a:tc>
                  <a:txBody>
                    <a:bodyPr/>
                    <a:lstStyle/>
                    <a:p>
                      <a:pPr algn="just"/>
                      <a:r>
                        <a:rPr lang="en-US" sz="1800" b="0" i="0" kern="1200" dirty="0">
                          <a:solidFill>
                            <a:schemeClr val="dk1"/>
                          </a:solidFill>
                          <a:effectLst/>
                          <a:latin typeface="+mn-lt"/>
                          <a:ea typeface="+mn-ea"/>
                          <a:cs typeface="+mn-cs"/>
                        </a:rPr>
                        <a:t>The impact of changing from presumed consent to explicit consent is more significant indicating that people who are familiar with generic drugs tend to have a reduced response to explicit consent laws.</a:t>
                      </a:r>
                      <a:endParaRPr lang="en-IN" dirty="0"/>
                    </a:p>
                  </a:txBody>
                  <a:tcPr/>
                </a:tc>
                <a:tc>
                  <a:txBody>
                    <a:bodyPr/>
                    <a:lstStyle/>
                    <a:p>
                      <a:r>
                        <a:rPr lang="en-IN" dirty="0"/>
                        <a:t>NO</a:t>
                      </a:r>
                    </a:p>
                  </a:txBody>
                  <a:tcPr/>
                </a:tc>
                <a:extLst>
                  <a:ext uri="{0D108BD9-81ED-4DB2-BD59-A6C34878D82A}">
                    <a16:rowId xmlns:a16="http://schemas.microsoft.com/office/drawing/2014/main" val="3559372847"/>
                  </a:ext>
                </a:extLst>
              </a:tr>
              <a:tr h="809429">
                <a:tc>
                  <a:txBody>
                    <a:bodyPr/>
                    <a:lstStyle/>
                    <a:p>
                      <a:r>
                        <a:rPr lang="en-IN" dirty="0"/>
                        <a:t>MANDATORY SUBSTITUTION</a:t>
                      </a:r>
                    </a:p>
                  </a:txBody>
                  <a:tcPr/>
                </a:tc>
                <a:tc>
                  <a:txBody>
                    <a:bodyPr/>
                    <a:lstStyle/>
                    <a:p>
                      <a:r>
                        <a:rPr lang="en-IN" dirty="0"/>
                        <a:t>YES</a:t>
                      </a:r>
                    </a:p>
                  </a:txBody>
                  <a:tcPr/>
                </a:tc>
                <a:tc>
                  <a:txBody>
                    <a:bodyPr/>
                    <a:lstStyle/>
                    <a:p>
                      <a:r>
                        <a:rPr lang="en-IN" dirty="0"/>
                        <a:t>NO </a:t>
                      </a:r>
                    </a:p>
                  </a:txBody>
                  <a:tcPr/>
                </a:tc>
                <a:extLst>
                  <a:ext uri="{0D108BD9-81ED-4DB2-BD59-A6C34878D82A}">
                    <a16:rowId xmlns:a16="http://schemas.microsoft.com/office/drawing/2014/main" val="2615341239"/>
                  </a:ext>
                </a:extLst>
              </a:tr>
              <a:tr h="809429">
                <a:tc>
                  <a:txBody>
                    <a:bodyPr/>
                    <a:lstStyle/>
                    <a:p>
                      <a:r>
                        <a:rPr lang="en-IN" dirty="0"/>
                        <a:t>GDUFA (Generic Drug User Fee Act)</a:t>
                      </a:r>
                    </a:p>
                  </a:txBody>
                  <a:tcPr/>
                </a:tc>
                <a:tc>
                  <a:txBody>
                    <a:bodyPr/>
                    <a:lstStyle/>
                    <a:p>
                      <a:r>
                        <a:rPr lang="en-IN" dirty="0"/>
                        <a:t>YES</a:t>
                      </a:r>
                    </a:p>
                  </a:txBody>
                  <a:tcPr/>
                </a:tc>
                <a:tc>
                  <a:txBody>
                    <a:bodyPr/>
                    <a:lstStyle/>
                    <a:p>
                      <a:pPr algn="l"/>
                      <a:r>
                        <a:rPr lang="en-US" dirty="0"/>
                        <a:t>G</a:t>
                      </a:r>
                      <a:r>
                        <a:rPr lang="en-IN" dirty="0"/>
                        <a:t>MP &amp; other ISO certifications.</a:t>
                      </a:r>
                    </a:p>
                  </a:txBody>
                  <a:tcPr/>
                </a:tc>
                <a:extLst>
                  <a:ext uri="{0D108BD9-81ED-4DB2-BD59-A6C34878D82A}">
                    <a16:rowId xmlns:a16="http://schemas.microsoft.com/office/drawing/2014/main" val="1013114467"/>
                  </a:ext>
                </a:extLst>
              </a:tr>
            </a:tbl>
          </a:graphicData>
        </a:graphic>
      </p:graphicFrame>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1862</Words>
  <Application>Microsoft Office PowerPoint</Application>
  <PresentationFormat>Widescreen</PresentationFormat>
  <Paragraphs>148</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vt:lpstr>
      <vt:lpstr>Times New Roman</vt:lpstr>
      <vt:lpstr>Office Theme</vt:lpstr>
      <vt:lpstr> A comparative study of the generic drug substitution policy of USA and India </vt:lpstr>
      <vt:lpstr>Mentor Approval</vt:lpstr>
      <vt:lpstr>Introduction (1/2)</vt:lpstr>
      <vt:lpstr>Introduction (2/2)</vt:lpstr>
      <vt:lpstr>Objectives of Your Study</vt:lpstr>
      <vt:lpstr>Methodology (1/2)</vt:lpstr>
      <vt:lpstr>Methodology (2/2)</vt:lpstr>
      <vt:lpstr>Results (1/3)</vt:lpstr>
      <vt:lpstr>Results (2/3)</vt:lpstr>
      <vt:lpstr>Results (3/3)</vt:lpstr>
      <vt:lpstr>Discussion</vt:lpstr>
      <vt:lpstr>Conclusion</vt:lpstr>
      <vt:lpstr>Recommendations (for both the countries)</vt:lpstr>
      <vt:lpstr>References </vt:lpstr>
      <vt:lpstr>Thank You</vt:lpstr>
      <vt:lpstr>Pictorial Journey (1/2)</vt:lpstr>
      <vt:lpstr>Pictorial Journey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Kinshuk Jain</cp:lastModifiedBy>
  <cp:revision>21</cp:revision>
  <dcterms:created xsi:type="dcterms:W3CDTF">2022-05-20T15:11:38Z</dcterms:created>
  <dcterms:modified xsi:type="dcterms:W3CDTF">2023-06-30T12:18:19Z</dcterms:modified>
</cp:coreProperties>
</file>