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 id="2147483816" r:id="rId13"/>
    <p:sldMasterId id="2147483828" r:id="rId14"/>
    <p:sldMasterId id="2147483852" r:id="rId15"/>
  </p:sldMasterIdLst>
  <p:sldIdLst>
    <p:sldId id="257" r:id="rId16"/>
    <p:sldId id="259" r:id="rId17"/>
    <p:sldId id="260" r:id="rId18"/>
    <p:sldId id="261" r:id="rId19"/>
    <p:sldId id="262" r:id="rId20"/>
    <p:sldId id="263" r:id="rId21"/>
    <p:sldId id="26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71" r:id="rId35"/>
    <p:sldId id="284" r:id="rId36"/>
    <p:sldId id="273" r:id="rId37"/>
    <p:sldId id="274" r:id="rId38"/>
    <p:sldId id="275" r:id="rId39"/>
    <p:sldId id="276" r:id="rId40"/>
    <p:sldId id="277" r:id="rId41"/>
    <p:sldId id="278" r:id="rId42"/>
    <p:sldId id="279" r:id="rId43"/>
    <p:sldId id="280" r:id="rId44"/>
    <p:sldId id="281" r:id="rId45"/>
    <p:sldId id="282" r:id="rId46"/>
    <p:sldId id="28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Ease of access of health information through the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response_sheet2final!$A$2:$A$6</c:f>
              <c:numCache>
                <c:formatCode>General</c:formatCode>
                <c:ptCount val="5"/>
                <c:pt idx="0">
                  <c:v>1</c:v>
                </c:pt>
                <c:pt idx="1">
                  <c:v>2</c:v>
                </c:pt>
                <c:pt idx="2">
                  <c:v>3</c:v>
                </c:pt>
                <c:pt idx="3">
                  <c:v>4</c:v>
                </c:pt>
                <c:pt idx="4">
                  <c:v>5</c:v>
                </c:pt>
              </c:numCache>
            </c:numRef>
          </c:cat>
          <c:val>
            <c:numRef>
              <c:f>response_sheet2final!$B$2:$B$6</c:f>
              <c:numCache>
                <c:formatCode>General</c:formatCode>
                <c:ptCount val="5"/>
                <c:pt idx="0">
                  <c:v>1</c:v>
                </c:pt>
                <c:pt idx="1">
                  <c:v>5</c:v>
                </c:pt>
                <c:pt idx="2">
                  <c:v>5</c:v>
                </c:pt>
                <c:pt idx="3">
                  <c:v>11</c:v>
                </c:pt>
                <c:pt idx="4">
                  <c:v>3</c:v>
                </c:pt>
              </c:numCache>
            </c:numRef>
          </c:val>
        </c:ser>
        <c:dLbls>
          <c:dLblPos val="inEnd"/>
          <c:showLegendKey val="0"/>
          <c:showVal val="1"/>
          <c:showCatName val="0"/>
          <c:showSerName val="0"/>
          <c:showPercent val="0"/>
          <c:showBubbleSize val="0"/>
        </c:dLbls>
        <c:gapWidth val="100"/>
        <c:overlap val="-24"/>
        <c:axId val="568351640"/>
        <c:axId val="568360264"/>
      </c:barChart>
      <c:catAx>
        <c:axId val="5683516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8360264"/>
        <c:crosses val="autoZero"/>
        <c:auto val="1"/>
        <c:lblAlgn val="ctr"/>
        <c:lblOffset val="100"/>
        <c:noMultiLvlLbl val="0"/>
      </c:catAx>
      <c:valAx>
        <c:axId val="5683602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8351640"/>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Integration of Software with Other Technologies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response_sheet2final!$A$65:$A$69</c:f>
              <c:numCache>
                <c:formatCode>General</c:formatCode>
                <c:ptCount val="5"/>
                <c:pt idx="0">
                  <c:v>1</c:v>
                </c:pt>
                <c:pt idx="1">
                  <c:v>2</c:v>
                </c:pt>
                <c:pt idx="2">
                  <c:v>3</c:v>
                </c:pt>
                <c:pt idx="3">
                  <c:v>4</c:v>
                </c:pt>
                <c:pt idx="4">
                  <c:v>5</c:v>
                </c:pt>
              </c:numCache>
            </c:numRef>
          </c:cat>
          <c:val>
            <c:numRef>
              <c:f>response_sheet2final!$B$65:$B$69</c:f>
              <c:numCache>
                <c:formatCode>General</c:formatCode>
                <c:ptCount val="5"/>
                <c:pt idx="0">
                  <c:v>1</c:v>
                </c:pt>
                <c:pt idx="1">
                  <c:v>5</c:v>
                </c:pt>
                <c:pt idx="2">
                  <c:v>10</c:v>
                </c:pt>
                <c:pt idx="3">
                  <c:v>9</c:v>
                </c:pt>
                <c:pt idx="4">
                  <c:v>0</c:v>
                </c:pt>
              </c:numCache>
            </c:numRef>
          </c:val>
        </c:ser>
        <c:dLbls>
          <c:dLblPos val="outEnd"/>
          <c:showLegendKey val="0"/>
          <c:showVal val="1"/>
          <c:showCatName val="0"/>
          <c:showSerName val="0"/>
          <c:showPercent val="0"/>
          <c:showBubbleSize val="0"/>
        </c:dLbls>
        <c:gapWidth val="100"/>
        <c:overlap val="-24"/>
        <c:axId val="408349768"/>
        <c:axId val="408350552"/>
      </c:barChart>
      <c:catAx>
        <c:axId val="40834976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8350552"/>
        <c:crosses val="autoZero"/>
        <c:auto val="1"/>
        <c:lblAlgn val="ctr"/>
        <c:lblOffset val="100"/>
        <c:noMultiLvlLbl val="0"/>
      </c:catAx>
      <c:valAx>
        <c:axId val="4083505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8349768"/>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In-Built Security Feature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response_sheet2final!$A$72:$A$76</c:f>
              <c:numCache>
                <c:formatCode>General</c:formatCode>
                <c:ptCount val="5"/>
                <c:pt idx="0">
                  <c:v>1</c:v>
                </c:pt>
                <c:pt idx="1">
                  <c:v>2</c:v>
                </c:pt>
                <c:pt idx="2">
                  <c:v>3</c:v>
                </c:pt>
                <c:pt idx="3">
                  <c:v>4</c:v>
                </c:pt>
                <c:pt idx="4">
                  <c:v>5</c:v>
                </c:pt>
              </c:numCache>
            </c:numRef>
          </c:cat>
          <c:val>
            <c:numRef>
              <c:f>response_sheet2final!$B$72:$B$76</c:f>
              <c:numCache>
                <c:formatCode>General</c:formatCode>
                <c:ptCount val="5"/>
                <c:pt idx="0">
                  <c:v>0</c:v>
                </c:pt>
                <c:pt idx="1">
                  <c:v>4</c:v>
                </c:pt>
                <c:pt idx="2">
                  <c:v>11</c:v>
                </c:pt>
                <c:pt idx="3">
                  <c:v>8</c:v>
                </c:pt>
                <c:pt idx="4">
                  <c:v>1</c:v>
                </c:pt>
              </c:numCache>
            </c:numRef>
          </c:val>
        </c:ser>
        <c:dLbls>
          <c:dLblPos val="outEnd"/>
          <c:showLegendKey val="0"/>
          <c:showVal val="1"/>
          <c:showCatName val="0"/>
          <c:showSerName val="0"/>
          <c:showPercent val="0"/>
          <c:showBubbleSize val="0"/>
        </c:dLbls>
        <c:gapWidth val="100"/>
        <c:overlap val="-24"/>
        <c:axId val="408348200"/>
        <c:axId val="350781456"/>
      </c:barChart>
      <c:catAx>
        <c:axId val="40834820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781456"/>
        <c:crosses val="autoZero"/>
        <c:auto val="1"/>
        <c:lblAlgn val="ctr"/>
        <c:lblOffset val="100"/>
        <c:noMultiLvlLbl val="0"/>
      </c:catAx>
      <c:valAx>
        <c:axId val="3507814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8348200"/>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smtClean="0"/>
              <a:t>Absence </a:t>
            </a:r>
            <a:r>
              <a:rPr lang="en-US" u="sng" dirty="0"/>
              <a:t>of Suspicious Activity</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response_sheet2final!$A$79:$A$83</c:f>
              <c:numCache>
                <c:formatCode>General</c:formatCode>
                <c:ptCount val="5"/>
                <c:pt idx="0">
                  <c:v>1</c:v>
                </c:pt>
                <c:pt idx="1">
                  <c:v>2</c:v>
                </c:pt>
                <c:pt idx="2">
                  <c:v>3</c:v>
                </c:pt>
                <c:pt idx="3">
                  <c:v>4</c:v>
                </c:pt>
                <c:pt idx="4">
                  <c:v>5</c:v>
                </c:pt>
              </c:numCache>
            </c:numRef>
          </c:cat>
          <c:val>
            <c:numRef>
              <c:f>response_sheet2final!$B$79:$B$83</c:f>
              <c:numCache>
                <c:formatCode>General</c:formatCode>
                <c:ptCount val="5"/>
                <c:pt idx="0">
                  <c:v>2</c:v>
                </c:pt>
                <c:pt idx="1">
                  <c:v>4</c:v>
                </c:pt>
                <c:pt idx="2">
                  <c:v>11</c:v>
                </c:pt>
                <c:pt idx="3">
                  <c:v>4</c:v>
                </c:pt>
                <c:pt idx="4">
                  <c:v>4</c:v>
                </c:pt>
              </c:numCache>
            </c:numRef>
          </c:val>
        </c:ser>
        <c:dLbls>
          <c:dLblPos val="outEnd"/>
          <c:showLegendKey val="0"/>
          <c:showVal val="1"/>
          <c:showCatName val="0"/>
          <c:showSerName val="0"/>
          <c:showPercent val="0"/>
          <c:showBubbleSize val="0"/>
        </c:dLbls>
        <c:gapWidth val="100"/>
        <c:overlap val="-24"/>
        <c:axId val="350782240"/>
        <c:axId val="350780280"/>
      </c:barChart>
      <c:catAx>
        <c:axId val="3507822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780280"/>
        <c:crosses val="autoZero"/>
        <c:auto val="1"/>
        <c:lblAlgn val="ctr"/>
        <c:lblOffset val="100"/>
        <c:noMultiLvlLbl val="0"/>
      </c:catAx>
      <c:valAx>
        <c:axId val="3507802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782240"/>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Change in Log-in Credentials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response_sheet2final!$A$86:$A$90</c:f>
              <c:numCache>
                <c:formatCode>General</c:formatCode>
                <c:ptCount val="5"/>
                <c:pt idx="0">
                  <c:v>1</c:v>
                </c:pt>
                <c:pt idx="1">
                  <c:v>2</c:v>
                </c:pt>
                <c:pt idx="2">
                  <c:v>3</c:v>
                </c:pt>
                <c:pt idx="3">
                  <c:v>4</c:v>
                </c:pt>
                <c:pt idx="4">
                  <c:v>5</c:v>
                </c:pt>
              </c:numCache>
            </c:numRef>
          </c:cat>
          <c:val>
            <c:numRef>
              <c:f>response_sheet2final!$B$86:$B$90</c:f>
              <c:numCache>
                <c:formatCode>General</c:formatCode>
                <c:ptCount val="5"/>
                <c:pt idx="0">
                  <c:v>0</c:v>
                </c:pt>
                <c:pt idx="1">
                  <c:v>3</c:v>
                </c:pt>
                <c:pt idx="2">
                  <c:v>12</c:v>
                </c:pt>
                <c:pt idx="3">
                  <c:v>7</c:v>
                </c:pt>
                <c:pt idx="4">
                  <c:v>3</c:v>
                </c:pt>
              </c:numCache>
            </c:numRef>
          </c:val>
        </c:ser>
        <c:dLbls>
          <c:dLblPos val="outEnd"/>
          <c:showLegendKey val="0"/>
          <c:showVal val="1"/>
          <c:showCatName val="0"/>
          <c:showSerName val="0"/>
          <c:showPercent val="0"/>
          <c:showBubbleSize val="0"/>
        </c:dLbls>
        <c:gapWidth val="100"/>
        <c:overlap val="-24"/>
        <c:axId val="347471000"/>
        <c:axId val="347471392"/>
      </c:barChart>
      <c:catAx>
        <c:axId val="34747100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7471392"/>
        <c:crosses val="autoZero"/>
        <c:auto val="1"/>
        <c:lblAlgn val="ctr"/>
        <c:lblOffset val="100"/>
        <c:noMultiLvlLbl val="0"/>
      </c:catAx>
      <c:valAx>
        <c:axId val="3474713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manualLayout>
              <c:xMode val="edge"/>
              <c:yMode val="edge"/>
              <c:x val="3.0555555555555555E-2"/>
              <c:y val="0.38499234470691163"/>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7471000"/>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Prohibit Unauthorized Access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response_sheet2final!$A$93:$A$97</c:f>
              <c:numCache>
                <c:formatCode>General</c:formatCode>
                <c:ptCount val="5"/>
                <c:pt idx="0">
                  <c:v>1</c:v>
                </c:pt>
                <c:pt idx="1">
                  <c:v>2</c:v>
                </c:pt>
                <c:pt idx="2">
                  <c:v>3</c:v>
                </c:pt>
                <c:pt idx="3">
                  <c:v>4</c:v>
                </c:pt>
                <c:pt idx="4">
                  <c:v>5</c:v>
                </c:pt>
              </c:numCache>
            </c:numRef>
          </c:cat>
          <c:val>
            <c:numRef>
              <c:f>response_sheet2final!$B$93:$B$97</c:f>
              <c:numCache>
                <c:formatCode>General</c:formatCode>
                <c:ptCount val="5"/>
                <c:pt idx="0">
                  <c:v>1</c:v>
                </c:pt>
                <c:pt idx="1">
                  <c:v>3</c:v>
                </c:pt>
                <c:pt idx="2">
                  <c:v>6</c:v>
                </c:pt>
                <c:pt idx="3">
                  <c:v>12</c:v>
                </c:pt>
                <c:pt idx="4">
                  <c:v>3</c:v>
                </c:pt>
              </c:numCache>
            </c:numRef>
          </c:val>
        </c:ser>
        <c:dLbls>
          <c:dLblPos val="outEnd"/>
          <c:showLegendKey val="0"/>
          <c:showVal val="1"/>
          <c:showCatName val="0"/>
          <c:showSerName val="0"/>
          <c:showPercent val="0"/>
          <c:showBubbleSize val="0"/>
        </c:dLbls>
        <c:gapWidth val="100"/>
        <c:overlap val="-24"/>
        <c:axId val="347468256"/>
        <c:axId val="347468648"/>
      </c:barChart>
      <c:catAx>
        <c:axId val="34746825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Rating</a:t>
                </a:r>
                <a:endParaRPr lang="en-US" dirty="0"/>
              </a:p>
            </c:rich>
          </c:tx>
          <c:layout>
            <c:manualLayout>
              <c:xMode val="edge"/>
              <c:yMode val="edge"/>
              <c:x val="0.48861679790026247"/>
              <c:y val="0.87868037328667248"/>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7468648"/>
        <c:crosses val="autoZero"/>
        <c:auto val="1"/>
        <c:lblAlgn val="ctr"/>
        <c:lblOffset val="100"/>
        <c:noMultiLvlLbl val="0"/>
      </c:catAx>
      <c:valAx>
        <c:axId val="34746864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7468256"/>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Relevancy of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response_sheet2final!$A$100:$A$104</c:f>
              <c:numCache>
                <c:formatCode>General</c:formatCode>
                <c:ptCount val="5"/>
                <c:pt idx="0">
                  <c:v>1</c:v>
                </c:pt>
                <c:pt idx="1">
                  <c:v>2</c:v>
                </c:pt>
                <c:pt idx="2">
                  <c:v>3</c:v>
                </c:pt>
                <c:pt idx="3">
                  <c:v>4</c:v>
                </c:pt>
                <c:pt idx="4">
                  <c:v>5</c:v>
                </c:pt>
              </c:numCache>
            </c:numRef>
          </c:cat>
          <c:val>
            <c:numRef>
              <c:f>response_sheet2final!$B$100:$B$104</c:f>
              <c:numCache>
                <c:formatCode>General</c:formatCode>
                <c:ptCount val="5"/>
                <c:pt idx="0">
                  <c:v>1</c:v>
                </c:pt>
                <c:pt idx="1">
                  <c:v>3</c:v>
                </c:pt>
                <c:pt idx="2">
                  <c:v>13</c:v>
                </c:pt>
                <c:pt idx="3">
                  <c:v>5</c:v>
                </c:pt>
                <c:pt idx="4">
                  <c:v>3</c:v>
                </c:pt>
              </c:numCache>
            </c:numRef>
          </c:val>
        </c:ser>
        <c:dLbls>
          <c:dLblPos val="outEnd"/>
          <c:showLegendKey val="0"/>
          <c:showVal val="1"/>
          <c:showCatName val="0"/>
          <c:showSerName val="0"/>
          <c:showPercent val="0"/>
          <c:showBubbleSize val="0"/>
        </c:dLbls>
        <c:gapWidth val="100"/>
        <c:overlap val="-24"/>
        <c:axId val="410566984"/>
        <c:axId val="410568944"/>
      </c:barChart>
      <c:catAx>
        <c:axId val="41056698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0568944"/>
        <c:crosses val="autoZero"/>
        <c:auto val="1"/>
        <c:lblAlgn val="ctr"/>
        <c:lblOffset val="100"/>
        <c:noMultiLvlLbl val="0"/>
      </c:catAx>
      <c:valAx>
        <c:axId val="4105689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0566984"/>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Compatibility with End User</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response_sheet2final!$A$107:$A$111</c:f>
              <c:numCache>
                <c:formatCode>General</c:formatCode>
                <c:ptCount val="5"/>
                <c:pt idx="0">
                  <c:v>1</c:v>
                </c:pt>
                <c:pt idx="1">
                  <c:v>2</c:v>
                </c:pt>
                <c:pt idx="2">
                  <c:v>3</c:v>
                </c:pt>
                <c:pt idx="3">
                  <c:v>4</c:v>
                </c:pt>
                <c:pt idx="4">
                  <c:v>5</c:v>
                </c:pt>
              </c:numCache>
            </c:numRef>
          </c:cat>
          <c:val>
            <c:numRef>
              <c:f>response_sheet2final!$B$107:$B$111</c:f>
              <c:numCache>
                <c:formatCode>General</c:formatCode>
                <c:ptCount val="5"/>
                <c:pt idx="0">
                  <c:v>2</c:v>
                </c:pt>
                <c:pt idx="1">
                  <c:v>4</c:v>
                </c:pt>
                <c:pt idx="2">
                  <c:v>9</c:v>
                </c:pt>
                <c:pt idx="3">
                  <c:v>7</c:v>
                </c:pt>
                <c:pt idx="4">
                  <c:v>3</c:v>
                </c:pt>
              </c:numCache>
            </c:numRef>
          </c:val>
        </c:ser>
        <c:dLbls>
          <c:dLblPos val="outEnd"/>
          <c:showLegendKey val="0"/>
          <c:showVal val="1"/>
          <c:showCatName val="0"/>
          <c:showSerName val="0"/>
          <c:showPercent val="0"/>
          <c:showBubbleSize val="0"/>
        </c:dLbls>
        <c:gapWidth val="100"/>
        <c:overlap val="-24"/>
        <c:axId val="410570512"/>
        <c:axId val="291914744"/>
      </c:barChart>
      <c:catAx>
        <c:axId val="41057051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1914744"/>
        <c:crosses val="autoZero"/>
        <c:auto val="1"/>
        <c:lblAlgn val="ctr"/>
        <c:lblOffset val="100"/>
        <c:noMultiLvlLbl val="0"/>
      </c:catAx>
      <c:valAx>
        <c:axId val="2919147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1057051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Software is Specific Related to Requirements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response_sheet2final!$A$114:$A$118</c:f>
              <c:numCache>
                <c:formatCode>General</c:formatCode>
                <c:ptCount val="5"/>
                <c:pt idx="0">
                  <c:v>1</c:v>
                </c:pt>
                <c:pt idx="1">
                  <c:v>2</c:v>
                </c:pt>
                <c:pt idx="2">
                  <c:v>3</c:v>
                </c:pt>
                <c:pt idx="3">
                  <c:v>4</c:v>
                </c:pt>
                <c:pt idx="4">
                  <c:v>5</c:v>
                </c:pt>
              </c:numCache>
            </c:numRef>
          </c:cat>
          <c:val>
            <c:numRef>
              <c:f>response_sheet2final!$B$114:$B$118</c:f>
              <c:numCache>
                <c:formatCode>General</c:formatCode>
                <c:ptCount val="5"/>
                <c:pt idx="0">
                  <c:v>0</c:v>
                </c:pt>
                <c:pt idx="1">
                  <c:v>3</c:v>
                </c:pt>
                <c:pt idx="2">
                  <c:v>8</c:v>
                </c:pt>
                <c:pt idx="3">
                  <c:v>10</c:v>
                </c:pt>
                <c:pt idx="4">
                  <c:v>4</c:v>
                </c:pt>
              </c:numCache>
            </c:numRef>
          </c:val>
        </c:ser>
        <c:dLbls>
          <c:dLblPos val="outEnd"/>
          <c:showLegendKey val="0"/>
          <c:showVal val="1"/>
          <c:showCatName val="0"/>
          <c:showSerName val="0"/>
          <c:showPercent val="0"/>
          <c:showBubbleSize val="0"/>
        </c:dLbls>
        <c:gapWidth val="100"/>
        <c:overlap val="-24"/>
        <c:axId val="291912392"/>
        <c:axId val="291913176"/>
      </c:barChart>
      <c:catAx>
        <c:axId val="29191239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1913176"/>
        <c:crosses val="autoZero"/>
        <c:auto val="1"/>
        <c:lblAlgn val="ctr"/>
        <c:lblOffset val="100"/>
        <c:noMultiLvlLbl val="0"/>
      </c:catAx>
      <c:valAx>
        <c:axId val="2919131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191239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Overall Satisfaction for Use of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response_sheet2final!$A$121:$A$125</c:f>
              <c:numCache>
                <c:formatCode>General</c:formatCode>
                <c:ptCount val="5"/>
                <c:pt idx="0">
                  <c:v>1</c:v>
                </c:pt>
                <c:pt idx="1">
                  <c:v>2</c:v>
                </c:pt>
                <c:pt idx="2">
                  <c:v>3</c:v>
                </c:pt>
                <c:pt idx="3">
                  <c:v>4</c:v>
                </c:pt>
                <c:pt idx="4">
                  <c:v>5</c:v>
                </c:pt>
              </c:numCache>
            </c:numRef>
          </c:cat>
          <c:val>
            <c:numRef>
              <c:f>response_sheet2final!$B$121:$B$125</c:f>
              <c:numCache>
                <c:formatCode>General</c:formatCode>
                <c:ptCount val="5"/>
                <c:pt idx="0">
                  <c:v>4</c:v>
                </c:pt>
                <c:pt idx="1">
                  <c:v>5</c:v>
                </c:pt>
                <c:pt idx="2">
                  <c:v>11</c:v>
                </c:pt>
                <c:pt idx="3">
                  <c:v>2</c:v>
                </c:pt>
                <c:pt idx="4">
                  <c:v>2</c:v>
                </c:pt>
              </c:numCache>
            </c:numRef>
          </c:val>
        </c:ser>
        <c:dLbls>
          <c:dLblPos val="outEnd"/>
          <c:showLegendKey val="0"/>
          <c:showVal val="1"/>
          <c:showCatName val="0"/>
          <c:showSerName val="0"/>
          <c:showPercent val="0"/>
          <c:showBubbleSize val="0"/>
        </c:dLbls>
        <c:gapWidth val="100"/>
        <c:overlap val="-24"/>
        <c:axId val="184416808"/>
        <c:axId val="184414064"/>
      </c:barChart>
      <c:catAx>
        <c:axId val="1844168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414064"/>
        <c:crosses val="autoZero"/>
        <c:auto val="1"/>
        <c:lblAlgn val="ctr"/>
        <c:lblOffset val="100"/>
        <c:noMultiLvlLbl val="0"/>
      </c:catAx>
      <c:valAx>
        <c:axId val="1844140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416808"/>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Satisfaction Related to Training of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response_sheet2final!$A$128:$A$132</c:f>
              <c:numCache>
                <c:formatCode>General</c:formatCode>
                <c:ptCount val="5"/>
                <c:pt idx="0">
                  <c:v>1</c:v>
                </c:pt>
                <c:pt idx="1">
                  <c:v>2</c:v>
                </c:pt>
                <c:pt idx="2">
                  <c:v>3</c:v>
                </c:pt>
                <c:pt idx="3">
                  <c:v>4</c:v>
                </c:pt>
                <c:pt idx="4">
                  <c:v>5</c:v>
                </c:pt>
              </c:numCache>
            </c:numRef>
          </c:cat>
          <c:val>
            <c:numRef>
              <c:f>response_sheet2final!$B$128:$B$132</c:f>
              <c:numCache>
                <c:formatCode>General</c:formatCode>
                <c:ptCount val="5"/>
                <c:pt idx="0">
                  <c:v>1</c:v>
                </c:pt>
                <c:pt idx="1">
                  <c:v>2</c:v>
                </c:pt>
                <c:pt idx="2">
                  <c:v>7</c:v>
                </c:pt>
                <c:pt idx="3">
                  <c:v>11</c:v>
                </c:pt>
                <c:pt idx="4">
                  <c:v>4</c:v>
                </c:pt>
              </c:numCache>
            </c:numRef>
          </c:val>
        </c:ser>
        <c:dLbls>
          <c:dLblPos val="outEnd"/>
          <c:showLegendKey val="0"/>
          <c:showVal val="1"/>
          <c:showCatName val="0"/>
          <c:showSerName val="0"/>
          <c:showPercent val="0"/>
          <c:showBubbleSize val="0"/>
        </c:dLbls>
        <c:gapWidth val="100"/>
        <c:overlap val="-24"/>
        <c:axId val="394781904"/>
        <c:axId val="394782296"/>
      </c:barChart>
      <c:catAx>
        <c:axId val="39478190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4782296"/>
        <c:crosses val="autoZero"/>
        <c:auto val="1"/>
        <c:lblAlgn val="ctr"/>
        <c:lblOffset val="100"/>
        <c:noMultiLvlLbl val="0"/>
      </c:catAx>
      <c:valAx>
        <c:axId val="3947822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4781904"/>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Usefulness of the Health Information </a:t>
            </a:r>
          </a:p>
        </c:rich>
      </c:tx>
      <c:layout>
        <c:manualLayout>
          <c:xMode val="edge"/>
          <c:yMode val="edge"/>
          <c:x val="0.22395468539762256"/>
          <c:y val="3.6866260689209208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response_sheet2final!$A$9:$A$13</c:f>
              <c:numCache>
                <c:formatCode>General</c:formatCode>
                <c:ptCount val="5"/>
                <c:pt idx="0">
                  <c:v>1</c:v>
                </c:pt>
                <c:pt idx="1">
                  <c:v>2</c:v>
                </c:pt>
                <c:pt idx="2">
                  <c:v>3</c:v>
                </c:pt>
                <c:pt idx="3">
                  <c:v>4</c:v>
                </c:pt>
                <c:pt idx="4">
                  <c:v>5</c:v>
                </c:pt>
              </c:numCache>
            </c:numRef>
          </c:cat>
          <c:val>
            <c:numRef>
              <c:f>response_sheet2final!$B$9:$B$13</c:f>
              <c:numCache>
                <c:formatCode>General</c:formatCode>
                <c:ptCount val="5"/>
                <c:pt idx="0">
                  <c:v>1</c:v>
                </c:pt>
                <c:pt idx="1">
                  <c:v>5</c:v>
                </c:pt>
                <c:pt idx="2">
                  <c:v>11</c:v>
                </c:pt>
                <c:pt idx="3">
                  <c:v>4</c:v>
                </c:pt>
                <c:pt idx="4">
                  <c:v>4</c:v>
                </c:pt>
              </c:numCache>
            </c:numRef>
          </c:val>
        </c:ser>
        <c:dLbls>
          <c:dLblPos val="inEnd"/>
          <c:showLegendKey val="0"/>
          <c:showVal val="1"/>
          <c:showCatName val="0"/>
          <c:showSerName val="0"/>
          <c:showPercent val="0"/>
          <c:showBubbleSize val="0"/>
        </c:dLbls>
        <c:gapWidth val="100"/>
        <c:overlap val="-24"/>
        <c:axId val="568360656"/>
        <c:axId val="546769232"/>
      </c:barChart>
      <c:catAx>
        <c:axId val="56836065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Rating</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69232"/>
        <c:crosses val="autoZero"/>
        <c:auto val="1"/>
        <c:lblAlgn val="ctr"/>
        <c:lblOffset val="100"/>
        <c:noMultiLvlLbl val="0"/>
      </c:catAx>
      <c:valAx>
        <c:axId val="54676923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8360656"/>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Process and Protocols for Software Security</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response_sheet2final!$A$135:$A$139</c:f>
              <c:numCache>
                <c:formatCode>General</c:formatCode>
                <c:ptCount val="5"/>
                <c:pt idx="0">
                  <c:v>1</c:v>
                </c:pt>
                <c:pt idx="1">
                  <c:v>2</c:v>
                </c:pt>
                <c:pt idx="2">
                  <c:v>3</c:v>
                </c:pt>
                <c:pt idx="3">
                  <c:v>4</c:v>
                </c:pt>
                <c:pt idx="4">
                  <c:v>5</c:v>
                </c:pt>
              </c:numCache>
            </c:numRef>
          </c:cat>
          <c:val>
            <c:numRef>
              <c:f>response_sheet2final!$B$135:$B$139</c:f>
              <c:numCache>
                <c:formatCode>General</c:formatCode>
                <c:ptCount val="5"/>
                <c:pt idx="0">
                  <c:v>0</c:v>
                </c:pt>
                <c:pt idx="1">
                  <c:v>4</c:v>
                </c:pt>
                <c:pt idx="2">
                  <c:v>11</c:v>
                </c:pt>
                <c:pt idx="3">
                  <c:v>9</c:v>
                </c:pt>
                <c:pt idx="4">
                  <c:v>1</c:v>
                </c:pt>
              </c:numCache>
            </c:numRef>
          </c:val>
        </c:ser>
        <c:dLbls>
          <c:dLblPos val="outEnd"/>
          <c:showLegendKey val="0"/>
          <c:showVal val="1"/>
          <c:showCatName val="0"/>
          <c:showSerName val="0"/>
          <c:showPercent val="0"/>
          <c:showBubbleSize val="0"/>
        </c:dLbls>
        <c:gapWidth val="100"/>
        <c:overlap val="-24"/>
        <c:axId val="350756840"/>
        <c:axId val="350757624"/>
      </c:barChart>
      <c:catAx>
        <c:axId val="3507568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757624"/>
        <c:crosses val="autoZero"/>
        <c:auto val="1"/>
        <c:lblAlgn val="ctr"/>
        <c:lblOffset val="100"/>
        <c:noMultiLvlLbl val="0"/>
      </c:catAx>
      <c:valAx>
        <c:axId val="3507576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756840"/>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Satisfaction Related to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response_sheet2final!$A$142:$A$146</c:f>
              <c:numCache>
                <c:formatCode>General</c:formatCode>
                <c:ptCount val="5"/>
                <c:pt idx="0">
                  <c:v>1</c:v>
                </c:pt>
                <c:pt idx="1">
                  <c:v>2</c:v>
                </c:pt>
                <c:pt idx="2">
                  <c:v>3</c:v>
                </c:pt>
                <c:pt idx="3">
                  <c:v>4</c:v>
                </c:pt>
                <c:pt idx="4">
                  <c:v>5</c:v>
                </c:pt>
              </c:numCache>
            </c:numRef>
          </c:cat>
          <c:val>
            <c:numRef>
              <c:f>response_sheet2final!$B$142:$B$146</c:f>
              <c:numCache>
                <c:formatCode>General</c:formatCode>
                <c:ptCount val="5"/>
                <c:pt idx="0">
                  <c:v>2</c:v>
                </c:pt>
                <c:pt idx="1">
                  <c:v>4</c:v>
                </c:pt>
                <c:pt idx="2">
                  <c:v>8</c:v>
                </c:pt>
                <c:pt idx="3">
                  <c:v>8</c:v>
                </c:pt>
                <c:pt idx="4">
                  <c:v>2</c:v>
                </c:pt>
              </c:numCache>
            </c:numRef>
          </c:val>
        </c:ser>
        <c:dLbls>
          <c:dLblPos val="outEnd"/>
          <c:showLegendKey val="0"/>
          <c:showVal val="1"/>
          <c:showCatName val="0"/>
          <c:showSerName val="0"/>
          <c:showPercent val="0"/>
          <c:showBubbleSize val="0"/>
        </c:dLbls>
        <c:gapWidth val="100"/>
        <c:overlap val="-24"/>
        <c:axId val="338852992"/>
        <c:axId val="338852600"/>
      </c:barChart>
      <c:catAx>
        <c:axId val="33885299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Rating</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38852600"/>
        <c:crosses val="autoZero"/>
        <c:auto val="1"/>
        <c:lblAlgn val="ctr"/>
        <c:lblOffset val="100"/>
        <c:noMultiLvlLbl val="0"/>
      </c:catAx>
      <c:valAx>
        <c:axId val="3388526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3885299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err="1"/>
              <a:t>Avalability</a:t>
            </a:r>
            <a:r>
              <a:rPr lang="en-US" u="sng" dirty="0"/>
              <a:t> of IT Support</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response_sheet2final!$A$149:$A$153</c:f>
              <c:numCache>
                <c:formatCode>General</c:formatCode>
                <c:ptCount val="5"/>
                <c:pt idx="0">
                  <c:v>1</c:v>
                </c:pt>
                <c:pt idx="1">
                  <c:v>2</c:v>
                </c:pt>
                <c:pt idx="2">
                  <c:v>3</c:v>
                </c:pt>
                <c:pt idx="3">
                  <c:v>4</c:v>
                </c:pt>
                <c:pt idx="4">
                  <c:v>5</c:v>
                </c:pt>
              </c:numCache>
            </c:numRef>
          </c:cat>
          <c:val>
            <c:numRef>
              <c:f>response_sheet2final!$B$149:$B$153</c:f>
              <c:numCache>
                <c:formatCode>General</c:formatCode>
                <c:ptCount val="5"/>
                <c:pt idx="0">
                  <c:v>1</c:v>
                </c:pt>
                <c:pt idx="1">
                  <c:v>6</c:v>
                </c:pt>
                <c:pt idx="2">
                  <c:v>8</c:v>
                </c:pt>
                <c:pt idx="3">
                  <c:v>7</c:v>
                </c:pt>
                <c:pt idx="4">
                  <c:v>3</c:v>
                </c:pt>
              </c:numCache>
            </c:numRef>
          </c:val>
        </c:ser>
        <c:dLbls>
          <c:dLblPos val="outEnd"/>
          <c:showLegendKey val="0"/>
          <c:showVal val="1"/>
          <c:showCatName val="0"/>
          <c:showSerName val="0"/>
          <c:showPercent val="0"/>
          <c:showBubbleSize val="0"/>
        </c:dLbls>
        <c:gapWidth val="100"/>
        <c:overlap val="-24"/>
        <c:axId val="405163136"/>
        <c:axId val="405160000"/>
      </c:barChart>
      <c:catAx>
        <c:axId val="40516313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Rating</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5160000"/>
        <c:crosses val="autoZero"/>
        <c:auto val="1"/>
        <c:lblAlgn val="ctr"/>
        <c:lblOffset val="100"/>
        <c:noMultiLvlLbl val="0"/>
      </c:catAx>
      <c:valAx>
        <c:axId val="4051600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No. of respondents</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5163136"/>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Quickness in Responding the Technical Issues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response_sheet2final!$A$156:$A$160</c:f>
              <c:numCache>
                <c:formatCode>General</c:formatCode>
                <c:ptCount val="5"/>
                <c:pt idx="0">
                  <c:v>1</c:v>
                </c:pt>
                <c:pt idx="1">
                  <c:v>2</c:v>
                </c:pt>
                <c:pt idx="2">
                  <c:v>3</c:v>
                </c:pt>
                <c:pt idx="3">
                  <c:v>4</c:v>
                </c:pt>
                <c:pt idx="4">
                  <c:v>5</c:v>
                </c:pt>
              </c:numCache>
            </c:numRef>
          </c:cat>
          <c:val>
            <c:numRef>
              <c:f>response_sheet2final!$B$156:$B$160</c:f>
              <c:numCache>
                <c:formatCode>General</c:formatCode>
                <c:ptCount val="5"/>
                <c:pt idx="0">
                  <c:v>1</c:v>
                </c:pt>
                <c:pt idx="1">
                  <c:v>6</c:v>
                </c:pt>
                <c:pt idx="2">
                  <c:v>7</c:v>
                </c:pt>
                <c:pt idx="3">
                  <c:v>9</c:v>
                </c:pt>
                <c:pt idx="4">
                  <c:v>2</c:v>
                </c:pt>
              </c:numCache>
            </c:numRef>
          </c:val>
        </c:ser>
        <c:dLbls>
          <c:dLblPos val="outEnd"/>
          <c:showLegendKey val="0"/>
          <c:showVal val="1"/>
          <c:showCatName val="0"/>
          <c:showSerName val="0"/>
          <c:showPercent val="0"/>
          <c:showBubbleSize val="0"/>
        </c:dLbls>
        <c:gapWidth val="100"/>
        <c:overlap val="-24"/>
        <c:axId val="346706696"/>
        <c:axId val="346709832"/>
      </c:barChart>
      <c:catAx>
        <c:axId val="34670669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6709832"/>
        <c:crosses val="autoZero"/>
        <c:auto val="1"/>
        <c:lblAlgn val="ctr"/>
        <c:lblOffset val="100"/>
        <c:noMultiLvlLbl val="0"/>
      </c:catAx>
      <c:valAx>
        <c:axId val="34670983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6706696"/>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Availability of Information</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response_sheet2final!$A$16:$A$20</c:f>
              <c:numCache>
                <c:formatCode>General</c:formatCode>
                <c:ptCount val="5"/>
                <c:pt idx="0">
                  <c:v>1</c:v>
                </c:pt>
                <c:pt idx="1">
                  <c:v>2</c:v>
                </c:pt>
                <c:pt idx="2">
                  <c:v>3</c:v>
                </c:pt>
                <c:pt idx="3">
                  <c:v>4</c:v>
                </c:pt>
                <c:pt idx="4">
                  <c:v>5</c:v>
                </c:pt>
              </c:numCache>
            </c:numRef>
          </c:cat>
          <c:val>
            <c:numRef>
              <c:f>response_sheet2final!$B$16:$B$20</c:f>
              <c:numCache>
                <c:formatCode>General</c:formatCode>
                <c:ptCount val="5"/>
                <c:pt idx="0">
                  <c:v>1</c:v>
                </c:pt>
                <c:pt idx="1">
                  <c:v>2</c:v>
                </c:pt>
                <c:pt idx="2">
                  <c:v>11</c:v>
                </c:pt>
                <c:pt idx="3">
                  <c:v>7</c:v>
                </c:pt>
                <c:pt idx="4">
                  <c:v>3</c:v>
                </c:pt>
              </c:numCache>
            </c:numRef>
          </c:val>
        </c:ser>
        <c:dLbls>
          <c:dLblPos val="inEnd"/>
          <c:showLegendKey val="0"/>
          <c:showVal val="1"/>
          <c:showCatName val="0"/>
          <c:showSerName val="0"/>
          <c:showPercent val="0"/>
          <c:showBubbleSize val="0"/>
        </c:dLbls>
        <c:gapWidth val="100"/>
        <c:overlap val="-24"/>
        <c:axId val="546771192"/>
        <c:axId val="546766096"/>
      </c:barChart>
      <c:catAx>
        <c:axId val="54677119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66096"/>
        <c:crosses val="autoZero"/>
        <c:auto val="1"/>
        <c:lblAlgn val="ctr"/>
        <c:lblOffset val="100"/>
        <c:noMultiLvlLbl val="0"/>
      </c:catAx>
      <c:valAx>
        <c:axId val="5467660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7119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Accuracy of Information</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response_sheet2final!$A$23:$A$27</c:f>
              <c:numCache>
                <c:formatCode>General</c:formatCode>
                <c:ptCount val="5"/>
                <c:pt idx="0">
                  <c:v>1</c:v>
                </c:pt>
                <c:pt idx="1">
                  <c:v>2</c:v>
                </c:pt>
                <c:pt idx="2">
                  <c:v>3</c:v>
                </c:pt>
                <c:pt idx="3">
                  <c:v>4</c:v>
                </c:pt>
                <c:pt idx="4">
                  <c:v>5</c:v>
                </c:pt>
              </c:numCache>
            </c:numRef>
          </c:cat>
          <c:val>
            <c:numRef>
              <c:f>response_sheet2final!$B$23:$B$27</c:f>
              <c:numCache>
                <c:formatCode>General</c:formatCode>
                <c:ptCount val="5"/>
                <c:pt idx="0">
                  <c:v>3</c:v>
                </c:pt>
                <c:pt idx="1">
                  <c:v>6</c:v>
                </c:pt>
                <c:pt idx="2">
                  <c:v>8</c:v>
                </c:pt>
                <c:pt idx="3">
                  <c:v>5</c:v>
                </c:pt>
                <c:pt idx="4">
                  <c:v>3</c:v>
                </c:pt>
              </c:numCache>
            </c:numRef>
          </c:val>
        </c:ser>
        <c:dLbls>
          <c:dLblPos val="inEnd"/>
          <c:showLegendKey val="0"/>
          <c:showVal val="1"/>
          <c:showCatName val="0"/>
          <c:showSerName val="0"/>
          <c:showPercent val="0"/>
          <c:showBubbleSize val="0"/>
        </c:dLbls>
        <c:gapWidth val="100"/>
        <c:overlap val="-24"/>
        <c:axId val="546767272"/>
        <c:axId val="546768056"/>
      </c:barChart>
      <c:catAx>
        <c:axId val="54676727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68056"/>
        <c:crosses val="autoZero"/>
        <c:auto val="1"/>
        <c:lblAlgn val="ctr"/>
        <c:lblOffset val="100"/>
        <c:noMultiLvlLbl val="0"/>
      </c:catAx>
      <c:valAx>
        <c:axId val="5467680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Information</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6727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Timeliness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response_sheet2final!$A$30:$A$34</c:f>
              <c:numCache>
                <c:formatCode>General</c:formatCode>
                <c:ptCount val="5"/>
                <c:pt idx="0">
                  <c:v>1</c:v>
                </c:pt>
                <c:pt idx="1">
                  <c:v>2</c:v>
                </c:pt>
                <c:pt idx="2">
                  <c:v>3</c:v>
                </c:pt>
                <c:pt idx="3">
                  <c:v>4</c:v>
                </c:pt>
                <c:pt idx="4">
                  <c:v>5</c:v>
                </c:pt>
              </c:numCache>
            </c:numRef>
          </c:cat>
          <c:val>
            <c:numRef>
              <c:f>response_sheet2final!$B$30:$B$34</c:f>
              <c:numCache>
                <c:formatCode>General</c:formatCode>
                <c:ptCount val="5"/>
                <c:pt idx="0">
                  <c:v>4</c:v>
                </c:pt>
                <c:pt idx="1">
                  <c:v>3</c:v>
                </c:pt>
                <c:pt idx="2">
                  <c:v>11</c:v>
                </c:pt>
                <c:pt idx="3">
                  <c:v>6</c:v>
                </c:pt>
                <c:pt idx="4">
                  <c:v>1</c:v>
                </c:pt>
              </c:numCache>
            </c:numRef>
          </c:val>
        </c:ser>
        <c:dLbls>
          <c:dLblPos val="outEnd"/>
          <c:showLegendKey val="0"/>
          <c:showVal val="1"/>
          <c:showCatName val="0"/>
          <c:showSerName val="0"/>
          <c:showPercent val="0"/>
          <c:showBubbleSize val="0"/>
        </c:dLbls>
        <c:gapWidth val="100"/>
        <c:overlap val="-24"/>
        <c:axId val="546769624"/>
        <c:axId val="544109984"/>
      </c:barChart>
      <c:catAx>
        <c:axId val="54676962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109984"/>
        <c:crosses val="autoZero"/>
        <c:auto val="1"/>
        <c:lblAlgn val="ctr"/>
        <c:lblOffset val="100"/>
        <c:noMultiLvlLbl val="0"/>
      </c:catAx>
      <c:valAx>
        <c:axId val="5441099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769624"/>
        <c:crosses val="autoZero"/>
        <c:crossBetween val="between"/>
      </c:valAx>
      <c:spPr>
        <a:noFill/>
        <a:ln>
          <a:noFill/>
        </a:ln>
        <a:effectLst/>
      </c:spPr>
    </c:plotArea>
    <c:plotVisOnly val="1"/>
    <c:dispBlanksAs val="gap"/>
    <c:showDLblsOverMax val="0"/>
  </c:chart>
  <c:spPr>
    <a:solidFill>
      <a:srgbClr val="002060"/>
    </a:soli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Response Time of the Software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response_sheet2final!$A$37:$A$41</c:f>
              <c:numCache>
                <c:formatCode>General</c:formatCode>
                <c:ptCount val="5"/>
                <c:pt idx="0">
                  <c:v>1</c:v>
                </c:pt>
                <c:pt idx="1">
                  <c:v>2</c:v>
                </c:pt>
                <c:pt idx="2">
                  <c:v>3</c:v>
                </c:pt>
                <c:pt idx="3">
                  <c:v>4</c:v>
                </c:pt>
                <c:pt idx="4">
                  <c:v>5</c:v>
                </c:pt>
              </c:numCache>
            </c:numRef>
          </c:cat>
          <c:val>
            <c:numRef>
              <c:f>response_sheet2final!$B$37:$B$41</c:f>
              <c:numCache>
                <c:formatCode>General</c:formatCode>
                <c:ptCount val="5"/>
                <c:pt idx="0">
                  <c:v>2</c:v>
                </c:pt>
                <c:pt idx="1">
                  <c:v>8</c:v>
                </c:pt>
                <c:pt idx="2">
                  <c:v>9</c:v>
                </c:pt>
                <c:pt idx="3">
                  <c:v>5</c:v>
                </c:pt>
                <c:pt idx="4">
                  <c:v>1</c:v>
                </c:pt>
              </c:numCache>
            </c:numRef>
          </c:val>
        </c:ser>
        <c:dLbls>
          <c:dLblPos val="outEnd"/>
          <c:showLegendKey val="0"/>
          <c:showVal val="1"/>
          <c:showCatName val="0"/>
          <c:showSerName val="0"/>
          <c:showPercent val="0"/>
          <c:showBubbleSize val="0"/>
        </c:dLbls>
        <c:gapWidth val="100"/>
        <c:overlap val="-24"/>
        <c:axId val="544103712"/>
        <c:axId val="544104104"/>
      </c:barChart>
      <c:catAx>
        <c:axId val="54410371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104104"/>
        <c:crosses val="autoZero"/>
        <c:auto val="1"/>
        <c:lblAlgn val="ctr"/>
        <c:lblOffset val="100"/>
        <c:noMultiLvlLbl val="0"/>
      </c:catAx>
      <c:valAx>
        <c:axId val="5441041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103712"/>
        <c:crosses val="autoZero"/>
        <c:crossBetween val="between"/>
      </c:valAx>
      <c:spPr>
        <a:noFill/>
        <a:ln>
          <a:noFill/>
        </a:ln>
        <a:effectLst/>
      </c:spPr>
    </c:plotArea>
    <c:plotVisOnly val="1"/>
    <c:dispBlanksAs val="gap"/>
    <c:showDLblsOverMax val="0"/>
  </c:chart>
  <c:spPr>
    <a:solidFill>
      <a:srgbClr val="002060"/>
    </a:soli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Reduction in technical issues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response_sheet2final!$A$44:$A$48</c:f>
              <c:numCache>
                <c:formatCode>General</c:formatCode>
                <c:ptCount val="5"/>
                <c:pt idx="0">
                  <c:v>1</c:v>
                </c:pt>
                <c:pt idx="1">
                  <c:v>2</c:v>
                </c:pt>
                <c:pt idx="2">
                  <c:v>3</c:v>
                </c:pt>
                <c:pt idx="3">
                  <c:v>4</c:v>
                </c:pt>
                <c:pt idx="4">
                  <c:v>5</c:v>
                </c:pt>
              </c:numCache>
            </c:numRef>
          </c:cat>
          <c:val>
            <c:numRef>
              <c:f>response_sheet2final!$B$44:$B$48</c:f>
              <c:numCache>
                <c:formatCode>General</c:formatCode>
                <c:ptCount val="5"/>
                <c:pt idx="0">
                  <c:v>2</c:v>
                </c:pt>
                <c:pt idx="1">
                  <c:v>7</c:v>
                </c:pt>
                <c:pt idx="2">
                  <c:v>9</c:v>
                </c:pt>
                <c:pt idx="3">
                  <c:v>6</c:v>
                </c:pt>
                <c:pt idx="4">
                  <c:v>1</c:v>
                </c:pt>
              </c:numCache>
            </c:numRef>
          </c:val>
        </c:ser>
        <c:dLbls>
          <c:dLblPos val="outEnd"/>
          <c:showLegendKey val="0"/>
          <c:showVal val="1"/>
          <c:showCatName val="0"/>
          <c:showSerName val="0"/>
          <c:showPercent val="0"/>
          <c:showBubbleSize val="0"/>
        </c:dLbls>
        <c:gapWidth val="100"/>
        <c:overlap val="-24"/>
        <c:axId val="544104888"/>
        <c:axId val="288228096"/>
      </c:barChart>
      <c:catAx>
        <c:axId val="54410488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8228096"/>
        <c:crosses val="autoZero"/>
        <c:auto val="1"/>
        <c:lblAlgn val="ctr"/>
        <c:lblOffset val="100"/>
        <c:noMultiLvlLbl val="0"/>
      </c:catAx>
      <c:valAx>
        <c:axId val="2882280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104888"/>
        <c:crosses val="autoZero"/>
        <c:crossBetween val="between"/>
      </c:valAx>
      <c:spPr>
        <a:noFill/>
        <a:ln>
          <a:noFill/>
        </a:ln>
        <a:effectLst/>
      </c:spPr>
    </c:plotArea>
    <c:plotVisOnly val="1"/>
    <c:dispBlanksAs val="gap"/>
    <c:showDLblsOverMax val="0"/>
  </c:chart>
  <c:spPr>
    <a:solidFill>
      <a:srgbClr val="002060"/>
    </a:solid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Upgrade Frequency</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response_sheet2final!$A$51:$A$55</c:f>
              <c:numCache>
                <c:formatCode>General</c:formatCode>
                <c:ptCount val="5"/>
                <c:pt idx="0">
                  <c:v>1</c:v>
                </c:pt>
                <c:pt idx="1">
                  <c:v>2</c:v>
                </c:pt>
                <c:pt idx="2">
                  <c:v>3</c:v>
                </c:pt>
                <c:pt idx="3">
                  <c:v>4</c:v>
                </c:pt>
                <c:pt idx="4">
                  <c:v>5</c:v>
                </c:pt>
              </c:numCache>
            </c:numRef>
          </c:cat>
          <c:val>
            <c:numRef>
              <c:f>response_sheet2final!$B$51:$B$55</c:f>
              <c:numCache>
                <c:formatCode>General</c:formatCode>
                <c:ptCount val="5"/>
                <c:pt idx="0">
                  <c:v>0</c:v>
                </c:pt>
                <c:pt idx="1">
                  <c:v>4</c:v>
                </c:pt>
                <c:pt idx="2">
                  <c:v>13</c:v>
                </c:pt>
                <c:pt idx="3">
                  <c:v>5</c:v>
                </c:pt>
                <c:pt idx="4">
                  <c:v>3</c:v>
                </c:pt>
              </c:numCache>
            </c:numRef>
          </c:val>
        </c:ser>
        <c:dLbls>
          <c:dLblPos val="outEnd"/>
          <c:showLegendKey val="0"/>
          <c:showVal val="1"/>
          <c:showCatName val="0"/>
          <c:showSerName val="0"/>
          <c:showPercent val="0"/>
          <c:showBubbleSize val="0"/>
        </c:dLbls>
        <c:gapWidth val="100"/>
        <c:overlap val="-24"/>
        <c:axId val="288225352"/>
        <c:axId val="288228488"/>
      </c:barChart>
      <c:catAx>
        <c:axId val="28822535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8228488"/>
        <c:crosses val="autoZero"/>
        <c:auto val="1"/>
        <c:lblAlgn val="ctr"/>
        <c:lblOffset val="100"/>
        <c:noMultiLvlLbl val="0"/>
      </c:catAx>
      <c:valAx>
        <c:axId val="2882284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8225352"/>
        <c:crosses val="autoZero"/>
        <c:crossBetween val="between"/>
      </c:valAx>
      <c:spPr>
        <a:noFill/>
        <a:ln>
          <a:noFill/>
        </a:ln>
        <a:effectLst/>
      </c:spPr>
    </c:plotArea>
    <c:plotVisOnly val="1"/>
    <c:dispBlanksAs val="gap"/>
    <c:showDLblsOverMax val="0"/>
  </c:chart>
  <c:spPr>
    <a:solidFill>
      <a:srgbClr val="002060"/>
    </a:solid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dirty="0"/>
              <a:t>Overall System Performance</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response_sheet2final!$A$58:$A$62</c:f>
              <c:numCache>
                <c:formatCode>General</c:formatCode>
                <c:ptCount val="5"/>
                <c:pt idx="0">
                  <c:v>1</c:v>
                </c:pt>
                <c:pt idx="1">
                  <c:v>2</c:v>
                </c:pt>
                <c:pt idx="2">
                  <c:v>3</c:v>
                </c:pt>
                <c:pt idx="3">
                  <c:v>4</c:v>
                </c:pt>
                <c:pt idx="4">
                  <c:v>5</c:v>
                </c:pt>
              </c:numCache>
            </c:numRef>
          </c:cat>
          <c:val>
            <c:numRef>
              <c:f>response_sheet2final!$B$58:$B$62</c:f>
              <c:numCache>
                <c:formatCode>General</c:formatCode>
                <c:ptCount val="5"/>
                <c:pt idx="0">
                  <c:v>2</c:v>
                </c:pt>
                <c:pt idx="1">
                  <c:v>4</c:v>
                </c:pt>
                <c:pt idx="2">
                  <c:v>13</c:v>
                </c:pt>
                <c:pt idx="3">
                  <c:v>5</c:v>
                </c:pt>
                <c:pt idx="4">
                  <c:v>1</c:v>
                </c:pt>
              </c:numCache>
            </c:numRef>
          </c:val>
        </c:ser>
        <c:dLbls>
          <c:dLblPos val="outEnd"/>
          <c:showLegendKey val="0"/>
          <c:showVal val="1"/>
          <c:showCatName val="0"/>
          <c:showSerName val="0"/>
          <c:showPercent val="0"/>
          <c:showBubbleSize val="0"/>
        </c:dLbls>
        <c:gapWidth val="100"/>
        <c:overlap val="-24"/>
        <c:axId val="288231232"/>
        <c:axId val="408350944"/>
      </c:barChart>
      <c:catAx>
        <c:axId val="28823123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Rating</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8350944"/>
        <c:crosses val="autoZero"/>
        <c:auto val="1"/>
        <c:lblAlgn val="ctr"/>
        <c:lblOffset val="100"/>
        <c:noMultiLvlLbl val="0"/>
      </c:catAx>
      <c:valAx>
        <c:axId val="4083509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of Respondents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8231232"/>
        <c:crosses val="autoZero"/>
        <c:crossBetween val="between"/>
      </c:valAx>
      <c:spPr>
        <a:noFill/>
        <a:ln>
          <a:noFill/>
        </a:ln>
        <a:effectLst/>
      </c:spPr>
    </c:plotArea>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391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819821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83506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5187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7261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276254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78169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220006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244887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58774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663347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6745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86041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021570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4464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45462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65862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67794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3619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2026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60702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44303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1411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92331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788256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84181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8380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38331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325816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117924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52866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333550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470251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8939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43539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335745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6372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540144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399221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407178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32464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161429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632862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655090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7077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394929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968888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33840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381481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68620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240480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455957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992805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222045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051239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3691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04110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2838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21118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011068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233544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842289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93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9345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047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8466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7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640147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2996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201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428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97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726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4C233-DDE5-4206-A96C-074184FDC388}" type="datetimeFigureOut">
              <a:rPr lang="en-US">
                <a:solidFill>
                  <a:prstClr val="black">
                    <a:tint val="75000"/>
                  </a:prstClr>
                </a:solidFill>
              </a:rPr>
              <a:pPr/>
              <a:t>6/18/2023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1199FB-59C9-4401-9D54-17319E2168A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26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723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135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1605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63989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9686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9572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45761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855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7169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63109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2628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3485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58670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2542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55665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96059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75634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6417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0422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7918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6449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16471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81794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6019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4033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54905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60586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8292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2258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15851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67327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34655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95471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87496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4561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4690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0174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55009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78702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4593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74779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43311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83505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9544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61672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95825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4272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058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16120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54699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75625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31788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9709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91080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4138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3795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27113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287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5505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29072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61721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64075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4224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7827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157077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7605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83166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57279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659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69769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54250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66658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79736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2421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79746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42377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48160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21290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3147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3363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02182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3837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19662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33711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solidFill>
                  <a:prstClr val="black">
                    <a:tint val="75000"/>
                  </a:prstClr>
                </a:solidFill>
              </a:rPr>
              <a:pPr/>
              <a:t>18-06-2023</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47651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solidFill>
                  <a:prstClr val="black">
                    <a:tint val="75000"/>
                  </a:prstClr>
                </a:solidFill>
              </a:rPr>
              <a:pPr/>
              <a:t>18-06-2023</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237533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solidFill>
                  <a:prstClr val="black">
                    <a:tint val="75000"/>
                  </a:prstClr>
                </a:solidFill>
              </a:rPr>
              <a:pPr/>
              <a:t>18-06-2023</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69316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15631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solidFill>
                  <a:prstClr val="black">
                    <a:tint val="75000"/>
                  </a:prstClr>
                </a:solidFill>
              </a:rPr>
              <a:pPr/>
              <a:t>18-06-2023</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410393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48077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106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82344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877952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92298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577996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557559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7732926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4C233-DDE5-4206-A96C-074184FDC388}" type="datetimeFigureOut">
              <a:rPr lang="en-US" smtClean="0">
                <a:solidFill>
                  <a:prstClr val="black">
                    <a:tint val="75000"/>
                  </a:prstClr>
                </a:solidFill>
              </a:rPr>
              <a:pPr/>
              <a:t>6/18/2023</a:t>
            </a:fld>
            <a:endParaRPr lang="en-US"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199FB-59C9-4401-9D54-17319E2168A5}"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8778010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8718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07870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181362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36130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507349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28324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28667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solidFill>
                  <a:prstClr val="black">
                    <a:tint val="75000"/>
                  </a:prstClr>
                </a:solidFill>
              </a:rPr>
              <a:pPr/>
              <a:t>18-06-2023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 are not allowed to add slides to this presentation</a:t>
            </a:r>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231673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160.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3.xml"/><Relationship Id="rId1" Type="http://schemas.openxmlformats.org/officeDocument/2006/relationships/slideLayout" Target="../slideLayouts/slideLayout160.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5.png"/><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8" Type="http://schemas.openxmlformats.org/officeDocument/2006/relationships/hyperlink" Target="https://www.sciencedirect.com/science/article/pii/S1386505606001158" TargetMode="External"/><Relationship Id="rId3" Type="http://schemas.openxmlformats.org/officeDocument/2006/relationships/hyperlink" Target="https://pubmed.ncbi.nlm.nih.gov/21818459/" TargetMode="External"/><Relationship Id="rId7" Type="http://schemas.openxmlformats.org/officeDocument/2006/relationships/hyperlink" Target="http://www.mdpi.com/1718-7729/21/5/1923" TargetMode="External"/><Relationship Id="rId2" Type="http://schemas.openxmlformats.org/officeDocument/2006/relationships/hyperlink" Target="http://dx.doi.org/10.4258/hir.2012.18.3.208" TargetMode="External"/><Relationship Id="rId1" Type="http://schemas.openxmlformats.org/officeDocument/2006/relationships/slideLayout" Target="../slideLayouts/slideLayout134.xml"/><Relationship Id="rId6" Type="http://schemas.openxmlformats.org/officeDocument/2006/relationships/hyperlink" Target="http://pubmed.ncbi.nlm.nih.gov/27919399/" TargetMode="External"/><Relationship Id="rId5" Type="http://schemas.openxmlformats.org/officeDocument/2006/relationships/hyperlink" Target="https://pubmed.ncbi.nlm.nih.gov/33625370/" TargetMode="External"/><Relationship Id="rId4" Type="http://schemas.openxmlformats.org/officeDocument/2006/relationships/hyperlink" Target="https://pubmed.ncbi.nlm.nih.gov/21818449/"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6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9BD04-9EFD-5298-48E0-BBFFD10429A7}"/>
              </a:ext>
            </a:extLst>
          </p:cNvPr>
          <p:cNvSpPr>
            <a:spLocks noGrp="1"/>
          </p:cNvSpPr>
          <p:nvPr>
            <p:ph type="ctrTitle"/>
          </p:nvPr>
        </p:nvSpPr>
        <p:spPr/>
        <p:txBody>
          <a:bodyPr>
            <a:normAutofit fontScale="90000"/>
          </a:bodyPr>
          <a:lstStyle/>
          <a:p>
            <a:r>
              <a:rPr lang="en-US" sz="2800" b="1" dirty="0">
                <a:solidFill>
                  <a:prstClr val="black"/>
                </a:solidFill>
                <a:latin typeface="Times New Roman" panose="02020603050405020304" pitchFamily="18" charset="0"/>
                <a:cs typeface="Times New Roman" panose="02020603050405020304" pitchFamily="18" charset="0"/>
              </a:rPr>
              <a:t>Study on post implementation evaluation of health information system implemented in a cancer hospital in Delhi</a:t>
            </a:r>
            <a:br>
              <a:rPr lang="en-US" sz="2800" b="1" dirty="0">
                <a:solidFill>
                  <a:prstClr val="black"/>
                </a:solidFill>
                <a:latin typeface="Times New Roman" panose="02020603050405020304" pitchFamily="18" charset="0"/>
                <a:cs typeface="Times New Roman" panose="02020603050405020304" pitchFamily="18" charset="0"/>
              </a:rPr>
            </a:br>
            <a:r>
              <a:rPr lang="en-US" sz="2800" b="1" dirty="0">
                <a:solidFill>
                  <a:prstClr val="black"/>
                </a:solidFill>
                <a:latin typeface="Times New Roman" panose="02020603050405020304" pitchFamily="18" charset="0"/>
                <a:cs typeface="Times New Roman" panose="02020603050405020304" pitchFamily="18" charset="0"/>
              </a:rPr>
              <a:t>At</a:t>
            </a:r>
            <a:r>
              <a:rPr lang="en-US" dirty="0">
                <a:solidFill>
                  <a:prstClr val="black"/>
                </a:solidFill>
                <a:latin typeface="Times New Roman" panose="02020603050405020304" pitchFamily="18" charset="0"/>
                <a:cs typeface="Times New Roman" panose="02020603050405020304" pitchFamily="18" charset="0"/>
              </a:rPr>
              <a:t/>
            </a:r>
            <a:br>
              <a:rPr lang="en-US" dirty="0">
                <a:solidFill>
                  <a:prstClr val="black"/>
                </a:solidFill>
                <a:latin typeface="Times New Roman" panose="02020603050405020304" pitchFamily="18" charset="0"/>
                <a:cs typeface="Times New Roman" panose="02020603050405020304" pitchFamily="18" charset="0"/>
              </a:rPr>
            </a:br>
            <a:r>
              <a:rPr lang="en-US" sz="3100" b="1" u="sng" dirty="0">
                <a:solidFill>
                  <a:prstClr val="black"/>
                </a:solidFill>
                <a:latin typeface="Times New Roman" panose="02020603050405020304" pitchFamily="18" charset="0"/>
                <a:cs typeface="Times New Roman" panose="02020603050405020304" pitchFamily="18" charset="0"/>
              </a:rPr>
              <a:t>Rajiv Gandhi Cancer Institute and Research Center</a:t>
            </a:r>
            <a:br>
              <a:rPr lang="en-US" sz="3100" b="1" u="sng" dirty="0">
                <a:solidFill>
                  <a:prstClr val="black"/>
                </a:solidFill>
                <a:latin typeface="Times New Roman" panose="02020603050405020304" pitchFamily="18" charset="0"/>
                <a:cs typeface="Times New Roman" panose="02020603050405020304" pitchFamily="18" charset="0"/>
              </a:rPr>
            </a:br>
            <a:r>
              <a:rPr lang="en-US" sz="2800" b="1" dirty="0">
                <a:solidFill>
                  <a:prstClr val="black"/>
                </a:solidFill>
                <a:latin typeface="Times New Roman" panose="02020603050405020304" pitchFamily="18" charset="0"/>
                <a:cs typeface="Times New Roman" panose="02020603050405020304" pitchFamily="18" charset="0"/>
              </a:rPr>
              <a:t>By</a:t>
            </a:r>
            <a:endParaRPr lang="en-IN" dirty="0"/>
          </a:p>
        </p:txBody>
      </p:sp>
      <p:sp>
        <p:nvSpPr>
          <p:cNvPr id="3" name="Subtitle 2">
            <a:extLst>
              <a:ext uri="{FF2B5EF4-FFF2-40B4-BE49-F238E27FC236}">
                <a16:creationId xmlns="" xmlns:a16="http://schemas.microsoft.com/office/drawing/2014/main" id="{7673AE62-677A-E7A9-D759-F10B648DEED4}"/>
              </a:ext>
            </a:extLst>
          </p:cNvPr>
          <p:cNvSpPr>
            <a:spLocks noGrp="1"/>
          </p:cNvSpPr>
          <p:nvPr>
            <p:ph type="subTitle" idx="1"/>
          </p:nvPr>
        </p:nvSpPr>
        <p:spPr/>
        <p:txBody>
          <a:bodyPr>
            <a:normAutofit lnSpcReduction="10000"/>
          </a:bodyPr>
          <a:lstStyle/>
          <a:p>
            <a:pPr lvl="0"/>
            <a:r>
              <a:rPr lang="en-US" b="1" dirty="0">
                <a:solidFill>
                  <a:prstClr val="black"/>
                </a:solidFill>
                <a:latin typeface="Times New Roman" panose="02020603050405020304" pitchFamily="18" charset="0"/>
                <a:cs typeface="Times New Roman" panose="02020603050405020304" pitchFamily="18" charset="0"/>
              </a:rPr>
              <a:t>KRITIKA SINGH</a:t>
            </a:r>
          </a:p>
          <a:p>
            <a:pPr lvl="0"/>
            <a:r>
              <a:rPr lang="en-US" b="1" dirty="0">
                <a:solidFill>
                  <a:prstClr val="black"/>
                </a:solidFill>
                <a:latin typeface="Times New Roman" panose="02020603050405020304" pitchFamily="18" charset="0"/>
                <a:cs typeface="Times New Roman" panose="02020603050405020304" pitchFamily="18" charset="0"/>
              </a:rPr>
              <a:t>Under Guidance of</a:t>
            </a:r>
            <a:endParaRPr lang="en-US" dirty="0">
              <a:solidFill>
                <a:prstClr val="black"/>
              </a:solidFill>
              <a:latin typeface="Times New Roman" panose="02020603050405020304" pitchFamily="18" charset="0"/>
              <a:cs typeface="Times New Roman" panose="02020603050405020304" pitchFamily="18" charset="0"/>
            </a:endParaRPr>
          </a:p>
          <a:p>
            <a:pPr lvl="0"/>
            <a:r>
              <a:rPr lang="en-US" b="1" dirty="0">
                <a:solidFill>
                  <a:prstClr val="black"/>
                </a:solidFill>
                <a:latin typeface="Times New Roman" panose="02020603050405020304" pitchFamily="18" charset="0"/>
                <a:cs typeface="Times New Roman" panose="02020603050405020304" pitchFamily="18" charset="0"/>
              </a:rPr>
              <a:t>Dr. </a:t>
            </a:r>
            <a:r>
              <a:rPr lang="en-US" b="1" dirty="0" err="1">
                <a:solidFill>
                  <a:prstClr val="black"/>
                </a:solidFill>
                <a:latin typeface="Times New Roman" panose="02020603050405020304" pitchFamily="18" charset="0"/>
                <a:cs typeface="Times New Roman" panose="02020603050405020304" pitchFamily="18" charset="0"/>
              </a:rPr>
              <a:t>Anandhi</a:t>
            </a:r>
            <a:r>
              <a:rPr lang="en-US" b="1" dirty="0">
                <a:solidFill>
                  <a:prstClr val="black"/>
                </a:solidFill>
                <a:latin typeface="Times New Roman" panose="02020603050405020304" pitchFamily="18" charset="0"/>
                <a:cs typeface="Times New Roman" panose="02020603050405020304" pitchFamily="18" charset="0"/>
              </a:rPr>
              <a:t> Ramachandran</a:t>
            </a:r>
            <a:endParaRPr lang="en-IN" dirty="0">
              <a:solidFill>
                <a:prstClr val="black"/>
              </a:solidFill>
              <a:latin typeface="Times New Roman" panose="02020603050405020304" pitchFamily="18" charset="0"/>
              <a:cs typeface="Times New Roman" panose="02020603050405020304" pitchFamily="18" charset="0"/>
            </a:endParaRPr>
          </a:p>
          <a:p>
            <a:pPr lvl="0"/>
            <a:r>
              <a:rPr lang="en-IN" dirty="0">
                <a:solidFill>
                  <a:prstClr val="black"/>
                </a:solidFill>
                <a:latin typeface="Times New Roman" panose="02020603050405020304" pitchFamily="18" charset="0"/>
                <a:cs typeface="Times New Roman" panose="02020603050405020304" pitchFamily="18" charset="0"/>
              </a:rPr>
              <a:t>IIHMR Delhi</a:t>
            </a:r>
          </a:p>
          <a:p>
            <a:endParaRPr lang="en-IN" dirty="0"/>
          </a:p>
        </p:txBody>
      </p:sp>
      <p:sp>
        <p:nvSpPr>
          <p:cNvPr id="4" name="Slide Number Placeholder 3">
            <a:extLst>
              <a:ext uri="{FF2B5EF4-FFF2-40B4-BE49-F238E27FC236}">
                <a16:creationId xmlns=""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D624A4A6-17A9-4392-BB4C-06FEF16CF7A3}"/>
              </a:ext>
            </a:extLst>
          </p:cNvPr>
          <p:cNvSpPr>
            <a:spLocks noGrp="1"/>
          </p:cNvSpPr>
          <p:nvPr>
            <p:ph type="ftr" sz="quarter" idx="11"/>
          </p:nvPr>
        </p:nvSpPr>
        <p:spPr>
          <a:xfrm>
            <a:off x="10942320" y="6265068"/>
            <a:ext cx="1249680" cy="547688"/>
          </a:xfrm>
        </p:spPr>
        <p:txBody>
          <a:bodyPr/>
          <a:lstStyle/>
          <a:p>
            <a:endParaRPr lang="en-IN" dirty="0">
              <a:solidFill>
                <a:prstClr val="black">
                  <a:tint val="75000"/>
                </a:prstClr>
              </a:solidFill>
            </a:endParaRPr>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76615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0"/>
            <a:ext cx="10515600" cy="931412"/>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395785" y="1281254"/>
          <a:ext cx="5595582" cy="3495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346209" y="1294902"/>
          <a:ext cx="5418161" cy="346816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36642" y="931412"/>
            <a:ext cx="359394" cy="369332"/>
          </a:xfrm>
          <a:prstGeom prst="rect">
            <a:avLst/>
          </a:prstGeom>
          <a:noFill/>
        </p:spPr>
        <p:txBody>
          <a:bodyPr wrap="none" rtlCol="0">
            <a:spAutoFit/>
          </a:bodyPr>
          <a:lstStyle/>
          <a:p>
            <a:r>
              <a:rPr lang="en-US" dirty="0" smtClean="0">
                <a:solidFill>
                  <a:prstClr val="black"/>
                </a:solidFill>
              </a:rPr>
              <a:t>5.</a:t>
            </a:r>
          </a:p>
        </p:txBody>
      </p:sp>
      <p:sp>
        <p:nvSpPr>
          <p:cNvPr id="8" name="TextBox 7"/>
          <p:cNvSpPr txBox="1"/>
          <p:nvPr/>
        </p:nvSpPr>
        <p:spPr>
          <a:xfrm>
            <a:off x="6318913" y="931412"/>
            <a:ext cx="359394" cy="369332"/>
          </a:xfrm>
          <a:prstGeom prst="rect">
            <a:avLst/>
          </a:prstGeom>
          <a:noFill/>
        </p:spPr>
        <p:txBody>
          <a:bodyPr wrap="none" rtlCol="0">
            <a:spAutoFit/>
          </a:bodyPr>
          <a:lstStyle/>
          <a:p>
            <a:r>
              <a:rPr lang="en-US" dirty="0" smtClean="0">
                <a:solidFill>
                  <a:prstClr val="black"/>
                </a:solidFill>
              </a:rPr>
              <a:t>6.</a:t>
            </a:r>
          </a:p>
        </p:txBody>
      </p:sp>
      <p:sp>
        <p:nvSpPr>
          <p:cNvPr id="9" name="TextBox 8"/>
          <p:cNvSpPr txBox="1"/>
          <p:nvPr/>
        </p:nvSpPr>
        <p:spPr>
          <a:xfrm>
            <a:off x="516339" y="4919006"/>
            <a:ext cx="5327549"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5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16% (4respondent)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44% (11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24% (6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 ( 1 respondents)</a:t>
            </a:r>
          </a:p>
          <a:p>
            <a:endParaRPr lang="en-US" dirty="0" smtClean="0">
              <a:solidFill>
                <a:prstClr val="black"/>
              </a:solidFill>
            </a:endParaRPr>
          </a:p>
        </p:txBody>
      </p:sp>
      <p:sp>
        <p:nvSpPr>
          <p:cNvPr id="10" name="TextBox 9"/>
          <p:cNvSpPr txBox="1"/>
          <p:nvPr/>
        </p:nvSpPr>
        <p:spPr>
          <a:xfrm>
            <a:off x="6498610" y="4919006"/>
            <a:ext cx="5327549"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6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8% (2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32% (8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36% (9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20% (5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 ( 1 respondents)</a:t>
            </a:r>
          </a:p>
          <a:p>
            <a:endParaRPr lang="en-US" dirty="0" smtClean="0">
              <a:solidFill>
                <a:prstClr val="black"/>
              </a:solidFill>
            </a:endParaRPr>
          </a:p>
        </p:txBody>
      </p:sp>
    </p:spTree>
    <p:extLst>
      <p:ext uri="{BB962C8B-B14F-4D97-AF65-F5344CB8AC3E}">
        <p14:creationId xmlns:p14="http://schemas.microsoft.com/office/powerpoint/2010/main" val="3574447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0"/>
            <a:ext cx="10515600" cy="931412"/>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477673" y="1132764"/>
          <a:ext cx="5513694"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416722" y="1146412"/>
          <a:ext cx="5347648"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92454" y="746746"/>
            <a:ext cx="359394" cy="369332"/>
          </a:xfrm>
          <a:prstGeom prst="rect">
            <a:avLst/>
          </a:prstGeom>
          <a:noFill/>
        </p:spPr>
        <p:txBody>
          <a:bodyPr wrap="none" rtlCol="0">
            <a:spAutoFit/>
          </a:bodyPr>
          <a:lstStyle/>
          <a:p>
            <a:r>
              <a:rPr lang="en-US" dirty="0" smtClean="0">
                <a:solidFill>
                  <a:prstClr val="black"/>
                </a:solidFill>
              </a:rPr>
              <a:t>7.</a:t>
            </a:r>
          </a:p>
        </p:txBody>
      </p:sp>
      <p:sp>
        <p:nvSpPr>
          <p:cNvPr id="8" name="TextBox 7"/>
          <p:cNvSpPr txBox="1"/>
          <p:nvPr/>
        </p:nvSpPr>
        <p:spPr>
          <a:xfrm>
            <a:off x="6387152" y="746746"/>
            <a:ext cx="359394" cy="369332"/>
          </a:xfrm>
          <a:prstGeom prst="rect">
            <a:avLst/>
          </a:prstGeom>
          <a:noFill/>
        </p:spPr>
        <p:txBody>
          <a:bodyPr wrap="none" rtlCol="0">
            <a:spAutoFit/>
          </a:bodyPr>
          <a:lstStyle/>
          <a:p>
            <a:r>
              <a:rPr lang="en-US" dirty="0" smtClean="0">
                <a:solidFill>
                  <a:prstClr val="black"/>
                </a:solidFill>
              </a:rPr>
              <a:t>8.</a:t>
            </a:r>
          </a:p>
        </p:txBody>
      </p:sp>
      <p:sp>
        <p:nvSpPr>
          <p:cNvPr id="9" name="TextBox 8"/>
          <p:cNvSpPr txBox="1"/>
          <p:nvPr/>
        </p:nvSpPr>
        <p:spPr>
          <a:xfrm>
            <a:off x="672151" y="4919007"/>
            <a:ext cx="5327549"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7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8% (2 respondents)</a:t>
            </a:r>
          </a:p>
          <a:p>
            <a:r>
              <a:rPr lang="en-US" sz="1600" dirty="0" smtClean="0">
                <a:solidFill>
                  <a:prstClr val="black"/>
                </a:solidFill>
                <a:latin typeface="Times New Roman" panose="02020603050405020304" pitchFamily="18" charset="0"/>
                <a:cs typeface="Times New Roman" panose="02020603050405020304" pitchFamily="18" charset="0"/>
              </a:rPr>
              <a:t>Unsatisfactory: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36% (9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24% (6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 ( 1 respondents)</a:t>
            </a:r>
          </a:p>
          <a:p>
            <a:endParaRPr lang="en-US" dirty="0" smtClean="0">
              <a:solidFill>
                <a:prstClr val="black"/>
              </a:solidFill>
            </a:endParaRPr>
          </a:p>
        </p:txBody>
      </p:sp>
      <p:sp>
        <p:nvSpPr>
          <p:cNvPr id="10" name="TextBox 9"/>
          <p:cNvSpPr txBox="1"/>
          <p:nvPr/>
        </p:nvSpPr>
        <p:spPr>
          <a:xfrm>
            <a:off x="6566849" y="4919006"/>
            <a:ext cx="5327549"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8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Poor:(0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52% (13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20% (5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Tree>
    <p:extLst>
      <p:ext uri="{BB962C8B-B14F-4D97-AF65-F5344CB8AC3E}">
        <p14:creationId xmlns:p14="http://schemas.microsoft.com/office/powerpoint/2010/main" val="571677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0"/>
            <a:ext cx="10515600" cy="849526"/>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graphicFrame>
        <p:nvGraphicFramePr>
          <p:cNvPr id="3" name="Chart 2"/>
          <p:cNvGraphicFramePr/>
          <p:nvPr/>
        </p:nvGraphicFramePr>
        <p:xfrm>
          <a:off x="382136" y="1183942"/>
          <a:ext cx="5571699" cy="322428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0" y="0"/>
            <a:ext cx="1392073" cy="655093"/>
          </a:xfrm>
          <a:prstGeom prst="rect">
            <a:avLst/>
          </a:prstGeom>
        </p:spPr>
      </p:pic>
      <p:graphicFrame>
        <p:nvGraphicFramePr>
          <p:cNvPr id="5" name="Chart 4"/>
          <p:cNvGraphicFramePr/>
          <p:nvPr/>
        </p:nvGraphicFramePr>
        <p:xfrm>
          <a:off x="6377667" y="1211657"/>
          <a:ext cx="5577771" cy="319656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36642" y="849526"/>
            <a:ext cx="359394" cy="369332"/>
          </a:xfrm>
          <a:prstGeom prst="rect">
            <a:avLst/>
          </a:prstGeom>
          <a:noFill/>
        </p:spPr>
        <p:txBody>
          <a:bodyPr wrap="none" rtlCol="0">
            <a:spAutoFit/>
          </a:bodyPr>
          <a:lstStyle/>
          <a:p>
            <a:r>
              <a:rPr lang="en-US" dirty="0" smtClean="0">
                <a:solidFill>
                  <a:prstClr val="black"/>
                </a:solidFill>
              </a:rPr>
              <a:t>9.</a:t>
            </a:r>
          </a:p>
        </p:txBody>
      </p:sp>
      <p:sp>
        <p:nvSpPr>
          <p:cNvPr id="7" name="TextBox 6"/>
          <p:cNvSpPr txBox="1"/>
          <p:nvPr/>
        </p:nvSpPr>
        <p:spPr>
          <a:xfrm>
            <a:off x="6373505" y="849526"/>
            <a:ext cx="476412" cy="369332"/>
          </a:xfrm>
          <a:prstGeom prst="rect">
            <a:avLst/>
          </a:prstGeom>
          <a:noFill/>
        </p:spPr>
        <p:txBody>
          <a:bodyPr wrap="none" rtlCol="0">
            <a:spAutoFit/>
          </a:bodyPr>
          <a:lstStyle/>
          <a:p>
            <a:r>
              <a:rPr lang="en-US" dirty="0" smtClean="0">
                <a:solidFill>
                  <a:prstClr val="black"/>
                </a:solidFill>
              </a:rPr>
              <a:t>10.</a:t>
            </a:r>
          </a:p>
        </p:txBody>
      </p:sp>
      <p:sp>
        <p:nvSpPr>
          <p:cNvPr id="8" name="TextBox 7"/>
          <p:cNvSpPr txBox="1"/>
          <p:nvPr/>
        </p:nvSpPr>
        <p:spPr>
          <a:xfrm>
            <a:off x="791570" y="4544704"/>
            <a:ext cx="5327549" cy="1815882"/>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9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8% (2 respondents)</a:t>
            </a:r>
          </a:p>
          <a:p>
            <a:r>
              <a:rPr lang="en-US" sz="1600" dirty="0" smtClean="0">
                <a:solidFill>
                  <a:prstClr val="black"/>
                </a:solidFill>
                <a:latin typeface="Times New Roman" panose="02020603050405020304" pitchFamily="18" charset="0"/>
                <a:cs typeface="Times New Roman" panose="02020603050405020304" pitchFamily="18" charset="0"/>
              </a:rPr>
              <a:t>Unsatisfactory: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52% (13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20% (5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 ( 1 respondents)</a:t>
            </a:r>
          </a:p>
          <a:p>
            <a:endParaRPr lang="en-US" sz="1600" dirty="0" smtClean="0">
              <a:solidFill>
                <a:prstClr val="black"/>
              </a:solidFill>
            </a:endParaRPr>
          </a:p>
        </p:txBody>
      </p:sp>
      <p:sp>
        <p:nvSpPr>
          <p:cNvPr id="9" name="TextBox 8"/>
          <p:cNvSpPr txBox="1"/>
          <p:nvPr/>
        </p:nvSpPr>
        <p:spPr>
          <a:xfrm>
            <a:off x="6611711" y="4544704"/>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10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20% (5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40% (10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56% (9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( 0 respondent)</a:t>
            </a:r>
          </a:p>
          <a:p>
            <a:endParaRPr lang="en-US" dirty="0" smtClean="0">
              <a:solidFill>
                <a:prstClr val="black"/>
              </a:solidFill>
            </a:endParaRPr>
          </a:p>
        </p:txBody>
      </p:sp>
    </p:spTree>
    <p:extLst>
      <p:ext uri="{BB962C8B-B14F-4D97-AF65-F5344CB8AC3E}">
        <p14:creationId xmlns:p14="http://schemas.microsoft.com/office/powerpoint/2010/main" val="3094223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0"/>
            <a:ext cx="10515600" cy="835878"/>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232011" y="1240312"/>
          <a:ext cx="5404514" cy="3604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5950424" y="1241945"/>
          <a:ext cx="5827594" cy="360301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11663" y="4926842"/>
            <a:ext cx="541879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11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Poor:(0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16.7%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45.8% (11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33.3% (8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4.2% ( 1 respondents)</a:t>
            </a:r>
          </a:p>
          <a:p>
            <a:endParaRPr lang="en-US" dirty="0" smtClean="0">
              <a:solidFill>
                <a:prstClr val="black"/>
              </a:solidFill>
            </a:endParaRPr>
          </a:p>
        </p:txBody>
      </p:sp>
      <p:sp>
        <p:nvSpPr>
          <p:cNvPr id="10" name="TextBox 9"/>
          <p:cNvSpPr txBox="1"/>
          <p:nvPr/>
        </p:nvSpPr>
        <p:spPr>
          <a:xfrm>
            <a:off x="219624" y="835878"/>
            <a:ext cx="476412" cy="369332"/>
          </a:xfrm>
          <a:prstGeom prst="rect">
            <a:avLst/>
          </a:prstGeom>
          <a:noFill/>
        </p:spPr>
        <p:txBody>
          <a:bodyPr wrap="none" rtlCol="0">
            <a:spAutoFit/>
          </a:bodyPr>
          <a:lstStyle/>
          <a:p>
            <a:r>
              <a:rPr lang="en-US" dirty="0" smtClean="0">
                <a:solidFill>
                  <a:prstClr val="black"/>
                </a:solidFill>
              </a:rPr>
              <a:t>11.</a:t>
            </a:r>
          </a:p>
        </p:txBody>
      </p:sp>
      <p:sp>
        <p:nvSpPr>
          <p:cNvPr id="11" name="TextBox 10"/>
          <p:cNvSpPr txBox="1"/>
          <p:nvPr/>
        </p:nvSpPr>
        <p:spPr>
          <a:xfrm>
            <a:off x="5844146" y="873783"/>
            <a:ext cx="476412" cy="369332"/>
          </a:xfrm>
          <a:prstGeom prst="rect">
            <a:avLst/>
          </a:prstGeom>
          <a:noFill/>
        </p:spPr>
        <p:txBody>
          <a:bodyPr wrap="none" rtlCol="0">
            <a:spAutoFit/>
          </a:bodyPr>
          <a:lstStyle/>
          <a:p>
            <a:r>
              <a:rPr lang="en-US" dirty="0" smtClean="0">
                <a:solidFill>
                  <a:prstClr val="black"/>
                </a:solidFill>
              </a:rPr>
              <a:t>12.</a:t>
            </a:r>
          </a:p>
        </p:txBody>
      </p:sp>
      <p:sp>
        <p:nvSpPr>
          <p:cNvPr id="12" name="TextBox 11"/>
          <p:cNvSpPr txBox="1"/>
          <p:nvPr/>
        </p:nvSpPr>
        <p:spPr>
          <a:xfrm>
            <a:off x="6769290" y="4926841"/>
            <a:ext cx="3829253"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12 interpretation:</a:t>
            </a:r>
          </a:p>
          <a:p>
            <a:r>
              <a:rPr lang="en-US" sz="1600" dirty="0" smtClean="0">
                <a:solidFill>
                  <a:prstClr val="black"/>
                </a:solidFill>
                <a:latin typeface="Times New Roman" panose="02020603050405020304" pitchFamily="18" charset="0"/>
                <a:cs typeface="Times New Roman" panose="02020603050405020304" pitchFamily="18" charset="0"/>
              </a:rPr>
              <a:t>Poor: 8% (2respondent)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44% (11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16% ( 4 respondents)</a:t>
            </a:r>
          </a:p>
          <a:p>
            <a:endParaRPr lang="en-US" dirty="0" smtClean="0">
              <a:solidFill>
                <a:prstClr val="black"/>
              </a:solidFill>
            </a:endParaRPr>
          </a:p>
        </p:txBody>
      </p:sp>
    </p:spTree>
    <p:extLst>
      <p:ext uri="{BB962C8B-B14F-4D97-AF65-F5344CB8AC3E}">
        <p14:creationId xmlns:p14="http://schemas.microsoft.com/office/powerpoint/2010/main" val="335094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7" y="0"/>
            <a:ext cx="10515600" cy="835878"/>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graphicFrame>
        <p:nvGraphicFramePr>
          <p:cNvPr id="3" name="Chart 2"/>
          <p:cNvGraphicFramePr/>
          <p:nvPr/>
        </p:nvGraphicFramePr>
        <p:xfrm>
          <a:off x="491319" y="1214651"/>
          <a:ext cx="5536441" cy="363030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0" y="0"/>
            <a:ext cx="1392073" cy="655093"/>
          </a:xfrm>
          <a:prstGeom prst="rect">
            <a:avLst/>
          </a:prstGeom>
        </p:spPr>
      </p:pic>
      <p:graphicFrame>
        <p:nvGraphicFramePr>
          <p:cNvPr id="5" name="Chart 4"/>
          <p:cNvGraphicFramePr/>
          <p:nvPr/>
        </p:nvGraphicFramePr>
        <p:xfrm>
          <a:off x="6509981" y="1211238"/>
          <a:ext cx="5418161" cy="363371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830" y="835878"/>
            <a:ext cx="476412" cy="369332"/>
          </a:xfrm>
          <a:prstGeom prst="rect">
            <a:avLst/>
          </a:prstGeom>
          <a:noFill/>
        </p:spPr>
        <p:txBody>
          <a:bodyPr wrap="none" rtlCol="0">
            <a:spAutoFit/>
          </a:bodyPr>
          <a:lstStyle/>
          <a:p>
            <a:r>
              <a:rPr lang="en-US" dirty="0" smtClean="0">
                <a:solidFill>
                  <a:prstClr val="black"/>
                </a:solidFill>
              </a:rPr>
              <a:t>13.</a:t>
            </a:r>
          </a:p>
        </p:txBody>
      </p:sp>
      <p:sp>
        <p:nvSpPr>
          <p:cNvPr id="7" name="TextBox 6"/>
          <p:cNvSpPr txBox="1"/>
          <p:nvPr/>
        </p:nvSpPr>
        <p:spPr>
          <a:xfrm>
            <a:off x="6509982" y="894676"/>
            <a:ext cx="476412" cy="369332"/>
          </a:xfrm>
          <a:prstGeom prst="rect">
            <a:avLst/>
          </a:prstGeom>
          <a:noFill/>
        </p:spPr>
        <p:txBody>
          <a:bodyPr wrap="none" rtlCol="0">
            <a:spAutoFit/>
          </a:bodyPr>
          <a:lstStyle/>
          <a:p>
            <a:r>
              <a:rPr lang="en-US" dirty="0" smtClean="0">
                <a:solidFill>
                  <a:prstClr val="black"/>
                </a:solidFill>
              </a:rPr>
              <a:t>14.</a:t>
            </a:r>
          </a:p>
        </p:txBody>
      </p:sp>
      <p:sp>
        <p:nvSpPr>
          <p:cNvPr id="8" name="TextBox 7"/>
          <p:cNvSpPr txBox="1"/>
          <p:nvPr/>
        </p:nvSpPr>
        <p:spPr>
          <a:xfrm>
            <a:off x="672486" y="4917577"/>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13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Poor:(0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48% (12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
        <p:nvSpPr>
          <p:cNvPr id="9" name="TextBox 8"/>
          <p:cNvSpPr txBox="1"/>
          <p:nvPr/>
        </p:nvSpPr>
        <p:spPr>
          <a:xfrm>
            <a:off x="6611682" y="4917576"/>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14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24% (6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48% (12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Tree>
    <p:extLst>
      <p:ext uri="{BB962C8B-B14F-4D97-AF65-F5344CB8AC3E}">
        <p14:creationId xmlns:p14="http://schemas.microsoft.com/office/powerpoint/2010/main" val="96627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7" y="0"/>
            <a:ext cx="10515600" cy="931412"/>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graphicFrame>
        <p:nvGraphicFramePr>
          <p:cNvPr id="3" name="Chart 2"/>
          <p:cNvGraphicFramePr/>
          <p:nvPr/>
        </p:nvGraphicFramePr>
        <p:xfrm>
          <a:off x="368489" y="1351128"/>
          <a:ext cx="5268035" cy="3548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6005015" y="1364776"/>
          <a:ext cx="5793474" cy="354841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0" y="0"/>
            <a:ext cx="1392073" cy="655093"/>
          </a:xfrm>
          <a:prstGeom prst="rect">
            <a:avLst/>
          </a:prstGeom>
        </p:spPr>
      </p:pic>
      <p:sp>
        <p:nvSpPr>
          <p:cNvPr id="6" name="TextBox 5"/>
          <p:cNvSpPr txBox="1"/>
          <p:nvPr/>
        </p:nvSpPr>
        <p:spPr>
          <a:xfrm>
            <a:off x="346226" y="1050878"/>
            <a:ext cx="476412" cy="369332"/>
          </a:xfrm>
          <a:prstGeom prst="rect">
            <a:avLst/>
          </a:prstGeom>
          <a:noFill/>
        </p:spPr>
        <p:txBody>
          <a:bodyPr wrap="none" rtlCol="0">
            <a:spAutoFit/>
          </a:bodyPr>
          <a:lstStyle/>
          <a:p>
            <a:r>
              <a:rPr lang="en-US" dirty="0" smtClean="0">
                <a:solidFill>
                  <a:prstClr val="black"/>
                </a:solidFill>
              </a:rPr>
              <a:t>15.</a:t>
            </a:r>
          </a:p>
        </p:txBody>
      </p:sp>
      <p:sp>
        <p:nvSpPr>
          <p:cNvPr id="7" name="TextBox 6"/>
          <p:cNvSpPr txBox="1"/>
          <p:nvPr/>
        </p:nvSpPr>
        <p:spPr>
          <a:xfrm>
            <a:off x="5994271" y="1050878"/>
            <a:ext cx="476412" cy="369332"/>
          </a:xfrm>
          <a:prstGeom prst="rect">
            <a:avLst/>
          </a:prstGeom>
          <a:noFill/>
        </p:spPr>
        <p:txBody>
          <a:bodyPr wrap="none" rtlCol="0">
            <a:spAutoFit/>
          </a:bodyPr>
          <a:lstStyle/>
          <a:p>
            <a:r>
              <a:rPr lang="en-US" dirty="0" smtClean="0">
                <a:solidFill>
                  <a:prstClr val="black"/>
                </a:solidFill>
              </a:rPr>
              <a:t>16.</a:t>
            </a:r>
          </a:p>
        </p:txBody>
      </p:sp>
      <p:sp>
        <p:nvSpPr>
          <p:cNvPr id="8" name="TextBox 7"/>
          <p:cNvSpPr txBox="1"/>
          <p:nvPr/>
        </p:nvSpPr>
        <p:spPr>
          <a:xfrm>
            <a:off x="487929" y="5011341"/>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15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52% (13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20% (5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
        <p:nvSpPr>
          <p:cNvPr id="9" name="TextBox 8"/>
          <p:cNvSpPr txBox="1"/>
          <p:nvPr/>
        </p:nvSpPr>
        <p:spPr>
          <a:xfrm>
            <a:off x="6232477" y="5011340"/>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16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8% (2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36% (9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Tree>
    <p:extLst>
      <p:ext uri="{BB962C8B-B14F-4D97-AF65-F5344CB8AC3E}">
        <p14:creationId xmlns:p14="http://schemas.microsoft.com/office/powerpoint/2010/main" val="25882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0"/>
            <a:ext cx="10515600" cy="873457"/>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428767" y="1433015"/>
          <a:ext cx="5712726" cy="3439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484962" y="1433016"/>
          <a:ext cx="5334000" cy="342558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54842" y="1132764"/>
            <a:ext cx="476412" cy="369332"/>
          </a:xfrm>
          <a:prstGeom prst="rect">
            <a:avLst/>
          </a:prstGeom>
          <a:noFill/>
        </p:spPr>
        <p:txBody>
          <a:bodyPr wrap="none" rtlCol="0">
            <a:spAutoFit/>
          </a:bodyPr>
          <a:lstStyle/>
          <a:p>
            <a:r>
              <a:rPr lang="en-US" dirty="0" smtClean="0">
                <a:solidFill>
                  <a:prstClr val="black"/>
                </a:solidFill>
              </a:rPr>
              <a:t>17.</a:t>
            </a:r>
          </a:p>
        </p:txBody>
      </p:sp>
      <p:sp>
        <p:nvSpPr>
          <p:cNvPr id="7" name="TextBox 6"/>
          <p:cNvSpPr txBox="1"/>
          <p:nvPr/>
        </p:nvSpPr>
        <p:spPr>
          <a:xfrm>
            <a:off x="6469039" y="1112713"/>
            <a:ext cx="476412" cy="369332"/>
          </a:xfrm>
          <a:prstGeom prst="rect">
            <a:avLst/>
          </a:prstGeom>
          <a:noFill/>
        </p:spPr>
        <p:txBody>
          <a:bodyPr wrap="none" rtlCol="0">
            <a:spAutoFit/>
          </a:bodyPr>
          <a:lstStyle/>
          <a:p>
            <a:r>
              <a:rPr lang="en-US" dirty="0" smtClean="0">
                <a:solidFill>
                  <a:prstClr val="black"/>
                </a:solidFill>
              </a:rPr>
              <a:t>18.</a:t>
            </a:r>
          </a:p>
        </p:txBody>
      </p:sp>
      <p:sp>
        <p:nvSpPr>
          <p:cNvPr id="8" name="TextBox 7"/>
          <p:cNvSpPr txBox="1"/>
          <p:nvPr/>
        </p:nvSpPr>
        <p:spPr>
          <a:xfrm>
            <a:off x="593048" y="5011341"/>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17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(0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32% (8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40% (7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16% ( 4 respondents)</a:t>
            </a:r>
          </a:p>
          <a:p>
            <a:endParaRPr lang="en-US" dirty="0" smtClean="0">
              <a:solidFill>
                <a:prstClr val="black"/>
              </a:solidFill>
            </a:endParaRPr>
          </a:p>
        </p:txBody>
      </p:sp>
      <p:sp>
        <p:nvSpPr>
          <p:cNvPr id="9" name="TextBox 8"/>
          <p:cNvSpPr txBox="1"/>
          <p:nvPr/>
        </p:nvSpPr>
        <p:spPr>
          <a:xfrm>
            <a:off x="6945451" y="5011341"/>
            <a:ext cx="4739246" cy="1815882"/>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3 interpretation from 1 to 5:</a:t>
            </a:r>
          </a:p>
          <a:p>
            <a:r>
              <a:rPr lang="en-US" sz="1600" dirty="0" smtClean="0">
                <a:solidFill>
                  <a:prstClr val="black"/>
                </a:solidFill>
                <a:latin typeface="Times New Roman" panose="02020603050405020304" pitchFamily="18" charset="0"/>
                <a:cs typeface="Times New Roman" panose="02020603050405020304" pitchFamily="18" charset="0"/>
              </a:rPr>
              <a:t>Poor: 16.7% (4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20.8% (5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45.8% (11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8.3% (2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8.3% ( 2 respondents)</a:t>
            </a:r>
          </a:p>
          <a:p>
            <a:endParaRPr lang="en-US" sz="1600" dirty="0" smtClean="0">
              <a:solidFill>
                <a:prstClr val="black"/>
              </a:solidFill>
            </a:endParaRPr>
          </a:p>
        </p:txBody>
      </p:sp>
    </p:spTree>
    <p:extLst>
      <p:ext uri="{BB962C8B-B14F-4D97-AF65-F5344CB8AC3E}">
        <p14:creationId xmlns:p14="http://schemas.microsoft.com/office/powerpoint/2010/main" val="2062978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29" y="0"/>
            <a:ext cx="10515600" cy="999651"/>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313900" y="1419367"/>
          <a:ext cx="5768452" cy="35484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387152" y="1419367"/>
          <a:ext cx="5404513" cy="354841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60567" y="1105469"/>
            <a:ext cx="476412" cy="369332"/>
          </a:xfrm>
          <a:prstGeom prst="rect">
            <a:avLst/>
          </a:prstGeom>
          <a:noFill/>
        </p:spPr>
        <p:txBody>
          <a:bodyPr wrap="none" rtlCol="0">
            <a:spAutoFit/>
          </a:bodyPr>
          <a:lstStyle/>
          <a:p>
            <a:r>
              <a:rPr lang="en-US" dirty="0" smtClean="0">
                <a:solidFill>
                  <a:prstClr val="black"/>
                </a:solidFill>
              </a:rPr>
              <a:t>19.</a:t>
            </a:r>
          </a:p>
        </p:txBody>
      </p:sp>
      <p:sp>
        <p:nvSpPr>
          <p:cNvPr id="7" name="TextBox 6"/>
          <p:cNvSpPr txBox="1"/>
          <p:nvPr/>
        </p:nvSpPr>
        <p:spPr>
          <a:xfrm>
            <a:off x="6346209" y="1105469"/>
            <a:ext cx="476412" cy="369332"/>
          </a:xfrm>
          <a:prstGeom prst="rect">
            <a:avLst/>
          </a:prstGeom>
          <a:noFill/>
        </p:spPr>
        <p:txBody>
          <a:bodyPr wrap="none" rtlCol="0">
            <a:spAutoFit/>
          </a:bodyPr>
          <a:lstStyle/>
          <a:p>
            <a:r>
              <a:rPr lang="en-US" dirty="0" smtClean="0">
                <a:solidFill>
                  <a:prstClr val="black"/>
                </a:solidFill>
              </a:rPr>
              <a:t>20.</a:t>
            </a:r>
          </a:p>
        </p:txBody>
      </p:sp>
      <p:sp>
        <p:nvSpPr>
          <p:cNvPr id="8" name="TextBox 7"/>
          <p:cNvSpPr txBox="1"/>
          <p:nvPr/>
        </p:nvSpPr>
        <p:spPr>
          <a:xfrm>
            <a:off x="600501" y="5011341"/>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19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8% (2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44% (11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16% ( 4 respondents)</a:t>
            </a:r>
          </a:p>
          <a:p>
            <a:endParaRPr lang="en-US" dirty="0" smtClean="0">
              <a:solidFill>
                <a:prstClr val="black"/>
              </a:solidFill>
            </a:endParaRPr>
          </a:p>
        </p:txBody>
      </p:sp>
      <p:sp>
        <p:nvSpPr>
          <p:cNvPr id="9" name="TextBox 8"/>
          <p:cNvSpPr txBox="1"/>
          <p:nvPr/>
        </p:nvSpPr>
        <p:spPr>
          <a:xfrm>
            <a:off x="6454142" y="5011341"/>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20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(0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44% (11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36% (9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4% ( 1 respondents)</a:t>
            </a:r>
          </a:p>
          <a:p>
            <a:endParaRPr lang="en-US" dirty="0" smtClean="0">
              <a:solidFill>
                <a:prstClr val="black"/>
              </a:solidFill>
            </a:endParaRPr>
          </a:p>
        </p:txBody>
      </p:sp>
    </p:spTree>
    <p:extLst>
      <p:ext uri="{BB962C8B-B14F-4D97-AF65-F5344CB8AC3E}">
        <p14:creationId xmlns:p14="http://schemas.microsoft.com/office/powerpoint/2010/main" val="81572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59" y="0"/>
            <a:ext cx="10515600" cy="958708"/>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343468" y="1306773"/>
          <a:ext cx="5647899" cy="3360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341659" y="1323832"/>
          <a:ext cx="5463654" cy="334370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31020" y="958708"/>
            <a:ext cx="476412" cy="369332"/>
          </a:xfrm>
          <a:prstGeom prst="rect">
            <a:avLst/>
          </a:prstGeom>
          <a:noFill/>
        </p:spPr>
        <p:txBody>
          <a:bodyPr wrap="none" rtlCol="0">
            <a:spAutoFit/>
          </a:bodyPr>
          <a:lstStyle/>
          <a:p>
            <a:r>
              <a:rPr lang="en-US" dirty="0" smtClean="0">
                <a:solidFill>
                  <a:prstClr val="black"/>
                </a:solidFill>
              </a:rPr>
              <a:t>21.</a:t>
            </a:r>
          </a:p>
        </p:txBody>
      </p:sp>
      <p:sp>
        <p:nvSpPr>
          <p:cNvPr id="7" name="TextBox 6"/>
          <p:cNvSpPr txBox="1"/>
          <p:nvPr/>
        </p:nvSpPr>
        <p:spPr>
          <a:xfrm>
            <a:off x="6341659" y="958708"/>
            <a:ext cx="476412" cy="369332"/>
          </a:xfrm>
          <a:prstGeom prst="rect">
            <a:avLst/>
          </a:prstGeom>
          <a:noFill/>
        </p:spPr>
        <p:txBody>
          <a:bodyPr wrap="none" rtlCol="0">
            <a:spAutoFit/>
          </a:bodyPr>
          <a:lstStyle/>
          <a:p>
            <a:r>
              <a:rPr lang="en-US" dirty="0" smtClean="0">
                <a:solidFill>
                  <a:prstClr val="black"/>
                </a:solidFill>
              </a:rPr>
              <a:t>22.</a:t>
            </a:r>
          </a:p>
        </p:txBody>
      </p:sp>
      <p:sp>
        <p:nvSpPr>
          <p:cNvPr id="8" name="TextBox 7"/>
          <p:cNvSpPr txBox="1"/>
          <p:nvPr/>
        </p:nvSpPr>
        <p:spPr>
          <a:xfrm>
            <a:off x="455258" y="4826675"/>
            <a:ext cx="5430141" cy="1815882"/>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21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8.3% (2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16.7% (4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33.3% (8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33.3% (8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8.3% ( 2 respondents)</a:t>
            </a:r>
          </a:p>
          <a:p>
            <a:endParaRPr lang="en-US" sz="1600" dirty="0" smtClean="0">
              <a:solidFill>
                <a:prstClr val="black"/>
              </a:solidFill>
            </a:endParaRPr>
          </a:p>
        </p:txBody>
      </p:sp>
      <p:sp>
        <p:nvSpPr>
          <p:cNvPr id="9" name="TextBox 8"/>
          <p:cNvSpPr txBox="1"/>
          <p:nvPr/>
        </p:nvSpPr>
        <p:spPr>
          <a:xfrm>
            <a:off x="6579865" y="4826675"/>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22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24% (6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32% (8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Tree>
    <p:extLst>
      <p:ext uri="{BB962C8B-B14F-4D97-AF65-F5344CB8AC3E}">
        <p14:creationId xmlns:p14="http://schemas.microsoft.com/office/powerpoint/2010/main" val="174138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30" y="0"/>
            <a:ext cx="10515600" cy="822230"/>
          </a:xfrm>
        </p:spPr>
        <p:txBody>
          <a:bodyPr/>
          <a:lstStyle/>
          <a:p>
            <a:pPr algn="ctr"/>
            <a:r>
              <a:rPr lang="en-US" b="1" dirty="0">
                <a:solidFill>
                  <a:prstClr val="black"/>
                </a:solidFill>
                <a:latin typeface="Times New Roman" panose="02020603050405020304" pitchFamily="18" charset="0"/>
                <a:cs typeface="Times New Roman" panose="02020603050405020304" pitchFamily="18" charset="0"/>
              </a:rPr>
              <a:t>Result</a:t>
            </a:r>
            <a:endParaRPr lang="en-US" dirty="0"/>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5" name="Chart 4"/>
          <p:cNvGraphicFramePr/>
          <p:nvPr/>
        </p:nvGraphicFramePr>
        <p:xfrm>
          <a:off x="2620371" y="1172073"/>
          <a:ext cx="6810233" cy="39048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16407" y="5186149"/>
            <a:ext cx="5430141"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23 interpretation from rating 1 to 5:</a:t>
            </a:r>
          </a:p>
          <a:p>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r>
              <a:rPr lang="en-US" sz="1600" dirty="0" smtClean="0">
                <a:solidFill>
                  <a:prstClr val="black"/>
                </a:solidFill>
                <a:latin typeface="Times New Roman" panose="02020603050405020304" pitchFamily="18" charset="0"/>
                <a:cs typeface="Times New Roman" panose="02020603050405020304" pitchFamily="18" charset="0"/>
              </a:rPr>
              <a:t>Unsatisfactory: 24% (6 respondents)</a:t>
            </a:r>
          </a:p>
          <a:p>
            <a:r>
              <a:rPr lang="en-US" sz="1600" dirty="0" smtClean="0">
                <a:solidFill>
                  <a:prstClr val="black"/>
                </a:solidFill>
                <a:latin typeface="Times New Roman" panose="02020603050405020304" pitchFamily="18" charset="0"/>
                <a:cs typeface="Times New Roman" panose="02020603050405020304" pitchFamily="18" charset="0"/>
              </a:rPr>
              <a:t>Satisfactory: 28% (7 respondents)</a:t>
            </a:r>
          </a:p>
          <a:p>
            <a:r>
              <a:rPr lang="en-US" sz="1600" dirty="0" smtClean="0">
                <a:solidFill>
                  <a:prstClr val="black"/>
                </a:solidFill>
                <a:latin typeface="Times New Roman" panose="02020603050405020304" pitchFamily="18" charset="0"/>
                <a:cs typeface="Times New Roman" panose="02020603050405020304" pitchFamily="18" charset="0"/>
              </a:rPr>
              <a:t>Very satisfactory: 36% (9 respondents)</a:t>
            </a:r>
          </a:p>
          <a:p>
            <a:r>
              <a:rPr lang="en-US" sz="1600" dirty="0" smtClean="0">
                <a:solidFill>
                  <a:prstClr val="black"/>
                </a:solidFill>
                <a:latin typeface="Times New Roman" panose="02020603050405020304" pitchFamily="18" charset="0"/>
                <a:cs typeface="Times New Roman" panose="02020603050405020304" pitchFamily="18" charset="0"/>
              </a:rPr>
              <a:t>Outstanding: 8% ( 2 respondents)</a:t>
            </a:r>
          </a:p>
          <a:p>
            <a:endParaRPr lang="en-US" dirty="0" smtClean="0">
              <a:solidFill>
                <a:prstClr val="black"/>
              </a:solidFill>
            </a:endParaRPr>
          </a:p>
        </p:txBody>
      </p:sp>
      <p:sp>
        <p:nvSpPr>
          <p:cNvPr id="7" name="TextBox 6"/>
          <p:cNvSpPr txBox="1"/>
          <p:nvPr/>
        </p:nvSpPr>
        <p:spPr>
          <a:xfrm>
            <a:off x="2593074" y="822230"/>
            <a:ext cx="476412" cy="369332"/>
          </a:xfrm>
          <a:prstGeom prst="rect">
            <a:avLst/>
          </a:prstGeom>
          <a:noFill/>
        </p:spPr>
        <p:txBody>
          <a:bodyPr wrap="none" rtlCol="0">
            <a:spAutoFit/>
          </a:bodyPr>
          <a:lstStyle/>
          <a:p>
            <a:r>
              <a:rPr lang="en-US" dirty="0" smtClean="0">
                <a:solidFill>
                  <a:prstClr val="black"/>
                </a:solidFill>
              </a:rPr>
              <a:t>23.</a:t>
            </a:r>
          </a:p>
        </p:txBody>
      </p:sp>
    </p:spTree>
    <p:extLst>
      <p:ext uri="{BB962C8B-B14F-4D97-AF65-F5344CB8AC3E}">
        <p14:creationId xmlns:p14="http://schemas.microsoft.com/office/powerpoint/2010/main" val="229216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5903" y="1799019"/>
            <a:ext cx="7338060" cy="4448999"/>
          </a:xfrm>
        </p:spPr>
      </p:pic>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264D377-7310-FC9A-E728-3B686E1BEA5E}"/>
              </a:ext>
            </a:extLst>
          </p:cNvPr>
          <p:cNvSpPr>
            <a:spLocks noGrp="1"/>
          </p:cNvSpPr>
          <p:nvPr>
            <p:ph type="ftr" sz="quarter" idx="11"/>
          </p:nvPr>
        </p:nvSpPr>
        <p:spPr>
          <a:xfrm>
            <a:off x="11125200" y="6356350"/>
            <a:ext cx="1066800" cy="365125"/>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20839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Bugs Identified</a:t>
            </a: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2934269" y="1442361"/>
            <a:ext cx="5841140" cy="3687264"/>
          </a:xfrm>
          <a:prstGeom prst="rect">
            <a:avLst/>
          </a:prstGeom>
        </p:spPr>
      </p:pic>
      <p:sp>
        <p:nvSpPr>
          <p:cNvPr id="4" name="Footer Placeholder 3"/>
          <p:cNvSpPr>
            <a:spLocks noGrp="1"/>
          </p:cNvSpPr>
          <p:nvPr>
            <p:ph type="ftr" sz="quarter" idx="11"/>
          </p:nvPr>
        </p:nvSpPr>
        <p:spPr>
          <a:xfrm>
            <a:off x="11353800" y="6288087"/>
            <a:ext cx="701040" cy="501650"/>
          </a:xfrm>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solidFill>
                  <a:prstClr val="black">
                    <a:tint val="75000"/>
                  </a:prstClr>
                </a:solidFill>
              </a:rPr>
              <a:pPr/>
              <a:t>20</a:t>
            </a:fld>
            <a:endParaRPr lang="en-IN">
              <a:solidFill>
                <a:prstClr val="black">
                  <a:tint val="75000"/>
                </a:prstClr>
              </a:solidFill>
            </a:endParaRPr>
          </a:p>
        </p:txBody>
      </p:sp>
      <p:sp>
        <p:nvSpPr>
          <p:cNvPr id="7" name="TextBox 6"/>
          <p:cNvSpPr txBox="1"/>
          <p:nvPr/>
        </p:nvSpPr>
        <p:spPr>
          <a:xfrm>
            <a:off x="1173707" y="5242532"/>
            <a:ext cx="9949218" cy="1200329"/>
          </a:xfrm>
          <a:prstGeom prst="rect">
            <a:avLst/>
          </a:prstGeom>
          <a:noFill/>
        </p:spPr>
        <p:txBody>
          <a:bodyPr wrap="square" rtlCol="0">
            <a:spAutoFit/>
          </a:bodyPr>
          <a:lstStyle/>
          <a:p>
            <a:pPr algn="ctr"/>
            <a:r>
              <a:rPr lang="en-US" dirty="0">
                <a:solidFill>
                  <a:prstClr val="black"/>
                </a:solidFill>
                <a:latin typeface="Times New Roman" panose="02020603050405020304" pitchFamily="18" charset="0"/>
                <a:cs typeface="Times New Roman" panose="02020603050405020304" pitchFamily="18" charset="0"/>
              </a:rPr>
              <a:t>There were a total of 28 issues reported under the HIS system. These issues were classified into two categories, namely bugs and change requests. Out of the 28 issues, 9 were classified as bugs, while 19 were classified as change requests</a:t>
            </a:r>
          </a:p>
          <a:p>
            <a:endParaRPr lang="en-US" dirty="0">
              <a:solidFill>
                <a:prstClr val="black"/>
              </a:solidFill>
            </a:endParaRPr>
          </a:p>
        </p:txBody>
      </p:sp>
      <p:pic>
        <p:nvPicPr>
          <p:cNvPr id="8" name="Picture 7"/>
          <p:cNvPicPr>
            <a:picLocks noChangeAspect="1"/>
          </p:cNvPicPr>
          <p:nvPr/>
        </p:nvPicPr>
        <p:blipFill>
          <a:blip r:embed="rId3"/>
          <a:stretch>
            <a:fillRect/>
          </a:stretch>
        </p:blipFill>
        <p:spPr>
          <a:xfrm>
            <a:off x="0" y="0"/>
            <a:ext cx="2435718" cy="1146220"/>
          </a:xfrm>
          <a:prstGeom prst="rect">
            <a:avLst/>
          </a:prstGeom>
        </p:spPr>
      </p:pic>
    </p:spTree>
    <p:extLst>
      <p:ext uri="{BB962C8B-B14F-4D97-AF65-F5344CB8AC3E}">
        <p14:creationId xmlns:p14="http://schemas.microsoft.com/office/powerpoint/2010/main" val="2811296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1811226" cy="850006"/>
          </a:xfrm>
          <a:prstGeom prst="rect">
            <a:avLst/>
          </a:prstGeom>
        </p:spPr>
      </p:pic>
      <p:pic>
        <p:nvPicPr>
          <p:cNvPr id="9" name="Content Placeholder 8"/>
          <p:cNvPicPr>
            <a:picLocks noGrp="1" noChangeAspect="1"/>
          </p:cNvPicPr>
          <p:nvPr>
            <p:ph idx="4294967295"/>
          </p:nvPr>
        </p:nvPicPr>
        <p:blipFill>
          <a:blip r:embed="rId3"/>
          <a:stretch>
            <a:fillRect/>
          </a:stretch>
        </p:blipFill>
        <p:spPr>
          <a:xfrm>
            <a:off x="652367" y="1133341"/>
            <a:ext cx="5481744" cy="3293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stretch>
            <a:fillRect/>
          </a:stretch>
        </p:blipFill>
        <p:spPr>
          <a:xfrm>
            <a:off x="6482687" y="1133341"/>
            <a:ext cx="5185572" cy="3299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838200" y="4264241"/>
            <a:ext cx="4921155" cy="3139321"/>
          </a:xfrm>
          <a:prstGeom prst="rect">
            <a:avLst/>
          </a:prstGeom>
          <a:noFill/>
        </p:spPr>
        <p:txBody>
          <a:bodyPr wrap="square" rtlCol="0">
            <a:spAutoFit/>
          </a:bodyPr>
          <a:lstStyle/>
          <a:p>
            <a:endParaRPr lang="en-US" dirty="0" smtClean="0">
              <a:solidFill>
                <a:prstClr val="black"/>
              </a:solidFill>
            </a:endParaRP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Closed Request: 53% of change requests have been resolved and closed, implying that the remaining requests are still open and being addressed.</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Development and Completed Request: 31% of change requests have been worked on and completed, which may include requests that are completed but not yet closed.</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Open Request: 16% of change requests are still open and awaiting action.</a:t>
            </a:r>
          </a:p>
          <a:p>
            <a:pPr marL="285750" indent="-285750">
              <a:buFont typeface="Arial" panose="020B0604020202020204" pitchFamily="34" charset="0"/>
              <a:buChar char="•"/>
            </a:pPr>
            <a:endParaRPr lang="en-US" dirty="0" smtClean="0">
              <a:solidFill>
                <a:prstClr val="black"/>
              </a:solidFill>
            </a:endParaRPr>
          </a:p>
          <a:p>
            <a:endParaRPr lang="en-US" dirty="0" smtClean="0">
              <a:solidFill>
                <a:prstClr val="black"/>
              </a:solidFill>
            </a:endParaRPr>
          </a:p>
        </p:txBody>
      </p:sp>
      <p:sp>
        <p:nvSpPr>
          <p:cNvPr id="13" name="TextBox 12"/>
          <p:cNvSpPr txBox="1"/>
          <p:nvPr/>
        </p:nvSpPr>
        <p:spPr>
          <a:xfrm>
            <a:off x="6582001" y="4732893"/>
            <a:ext cx="444161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45% of bugs have been closed, indicating resolution and no longer impacting the system.</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33% of bugs have been marked as development completed, undergoing testing before release.</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22% of bugs remain open, still affecting the system and being investigated or actively worked on.</a:t>
            </a:r>
          </a:p>
        </p:txBody>
      </p:sp>
    </p:spTree>
    <p:extLst>
      <p:ext uri="{BB962C8B-B14F-4D97-AF65-F5344CB8AC3E}">
        <p14:creationId xmlns:p14="http://schemas.microsoft.com/office/powerpoint/2010/main" val="298125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Findings</a:t>
            </a: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709684" y="1312207"/>
            <a:ext cx="10986447" cy="5275504"/>
          </a:xfrm>
          <a:prstGeom prst="rect">
            <a:avLst/>
          </a:prstGeom>
        </p:spPr>
      </p:pic>
      <p:sp>
        <p:nvSpPr>
          <p:cNvPr id="2" name="Footer Placeholder 1"/>
          <p:cNvSpPr>
            <a:spLocks noGrp="1"/>
          </p:cNvSpPr>
          <p:nvPr>
            <p:ph type="ftr" sz="quarter" idx="11"/>
          </p:nvPr>
        </p:nvSpPr>
        <p:spPr>
          <a:xfrm>
            <a:off x="11353800" y="6434777"/>
            <a:ext cx="660779" cy="365125"/>
          </a:xfrm>
        </p:spPr>
        <p:txBody>
          <a:bodyPr/>
          <a:lstStyle/>
          <a:p>
            <a:endParaRPr lang="en-IN"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6AD20E6-394B-4DF0-96A5-9647FF39C943}" type="slidenum">
              <a:rPr lang="en-IN" smtClean="0">
                <a:solidFill>
                  <a:prstClr val="black">
                    <a:tint val="75000"/>
                  </a:prstClr>
                </a:solidFill>
              </a:rPr>
              <a:pPr/>
              <a:t>22</a:t>
            </a:fld>
            <a:endParaRPr lang="en-IN">
              <a:solidFill>
                <a:prstClr val="black">
                  <a:tint val="75000"/>
                </a:prstClr>
              </a:solidFill>
            </a:endParaRPr>
          </a:p>
        </p:txBody>
      </p:sp>
    </p:spTree>
    <p:extLst>
      <p:ext uri="{BB962C8B-B14F-4D97-AF65-F5344CB8AC3E}">
        <p14:creationId xmlns:p14="http://schemas.microsoft.com/office/powerpoint/2010/main" val="2948670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1505063" y="6352843"/>
            <a:ext cx="578891" cy="365125"/>
          </a:xfrm>
        </p:spPr>
        <p:txBody>
          <a:bodyPr/>
          <a:lstStyle/>
          <a:p>
            <a:endParaRPr lang="en-IN"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6AD20E6-394B-4DF0-96A5-9647FF39C943}" type="slidenum">
              <a:rPr lang="en-IN" smtClean="0">
                <a:solidFill>
                  <a:prstClr val="black">
                    <a:tint val="75000"/>
                  </a:prstClr>
                </a:solidFill>
              </a:rPr>
              <a:pPr/>
              <a:t>23</a:t>
            </a:fld>
            <a:endParaRPr lang="en-IN">
              <a:solidFill>
                <a:prstClr val="black">
                  <a:tint val="75000"/>
                </a:prstClr>
              </a:solidFill>
            </a:endParaRPr>
          </a:p>
        </p:txBody>
      </p:sp>
      <p:pic>
        <p:nvPicPr>
          <p:cNvPr id="5" name="Picture 4"/>
          <p:cNvPicPr>
            <a:picLocks noChangeAspect="1"/>
          </p:cNvPicPr>
          <p:nvPr/>
        </p:nvPicPr>
        <p:blipFill>
          <a:blip r:embed="rId2"/>
          <a:stretch>
            <a:fillRect/>
          </a:stretch>
        </p:blipFill>
        <p:spPr>
          <a:xfrm>
            <a:off x="2397293" y="817069"/>
            <a:ext cx="6848747" cy="59008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4048165" y="109183"/>
            <a:ext cx="3580724" cy="707886"/>
          </a:xfrm>
          <a:prstGeom prst="rect">
            <a:avLst/>
          </a:prstGeom>
          <a:noFill/>
        </p:spPr>
        <p:txBody>
          <a:bodyPr wrap="none" rtlCol="0">
            <a:spAutoFit/>
          </a:bodyPr>
          <a:lstStyle/>
          <a:p>
            <a:r>
              <a:rPr lang="en-US" sz="4000" b="1" dirty="0">
                <a:solidFill>
                  <a:prstClr val="black"/>
                </a:solidFill>
                <a:latin typeface="Times New Roman" panose="02020603050405020304" pitchFamily="18" charset="0"/>
                <a:cs typeface="Times New Roman" panose="02020603050405020304" pitchFamily="18" charset="0"/>
              </a:rPr>
              <a:t>OPD Workflow</a:t>
            </a:r>
          </a:p>
        </p:txBody>
      </p:sp>
      <p:pic>
        <p:nvPicPr>
          <p:cNvPr id="4" name="Picture 3"/>
          <p:cNvPicPr>
            <a:picLocks noChangeAspect="1"/>
          </p:cNvPicPr>
          <p:nvPr/>
        </p:nvPicPr>
        <p:blipFill>
          <a:blip r:embed="rId3"/>
          <a:stretch>
            <a:fillRect/>
          </a:stretch>
        </p:blipFill>
        <p:spPr>
          <a:xfrm>
            <a:off x="-31638" y="0"/>
            <a:ext cx="2462652" cy="1158895"/>
          </a:xfrm>
          <a:prstGeom prst="rect">
            <a:avLst/>
          </a:prstGeom>
        </p:spPr>
      </p:pic>
    </p:spTree>
    <p:extLst>
      <p:ext uri="{BB962C8B-B14F-4D97-AF65-F5344CB8AC3E}">
        <p14:creationId xmlns:p14="http://schemas.microsoft.com/office/powerpoint/2010/main" val="146933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Discussion</a:t>
            </a:r>
            <a:endParaRPr lang="en-IN" b="1" dirty="0"/>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a:xfrm>
            <a:off x="838199" y="1433015"/>
            <a:ext cx="10707807" cy="5036024"/>
          </a:xfrm>
        </p:spPr>
        <p:txBody>
          <a:bodyPr>
            <a:normAutofit/>
          </a:bodyPr>
          <a:lstStyle/>
          <a:p>
            <a:r>
              <a:rPr lang="en-US" sz="2000" dirty="0">
                <a:solidFill>
                  <a:srgbClr val="374151"/>
                </a:solidFill>
                <a:latin typeface="Times New Roman" panose="02020603050405020304" pitchFamily="18" charset="0"/>
                <a:cs typeface="Times New Roman" panose="02020603050405020304" pitchFamily="18" charset="0"/>
              </a:rPr>
              <a:t>Ease of Access: The majority of users had mixed satisfaction levels, with a significant proportion rating it as average (44%) and some rating it as below average (20%). There is room for improvement to enhance user experience.</a:t>
            </a:r>
          </a:p>
          <a:p>
            <a:r>
              <a:rPr lang="en-US" sz="2000" dirty="0">
                <a:solidFill>
                  <a:srgbClr val="374151"/>
                </a:solidFill>
                <a:latin typeface="Times New Roman" panose="02020603050405020304" pitchFamily="18" charset="0"/>
                <a:cs typeface="Times New Roman" panose="02020603050405020304" pitchFamily="18" charset="0"/>
              </a:rPr>
              <a:t>Usefulness of Shared Information: The perception of usefulness was neutral, with the majority rating it as average (3), indicating a need for further improvement. However, a notable portion found the information valuable, but not essential (rated 4 or 5).</a:t>
            </a:r>
          </a:p>
          <a:p>
            <a:r>
              <a:rPr lang="en-US" sz="2000" dirty="0">
                <a:solidFill>
                  <a:srgbClr val="374151"/>
                </a:solidFill>
                <a:latin typeface="Times New Roman" panose="02020603050405020304" pitchFamily="18" charset="0"/>
                <a:cs typeface="Times New Roman" panose="02020603050405020304" pitchFamily="18" charset="0"/>
              </a:rPr>
              <a:t>Timely Availability of Information: The timeliness of information was perceived as moderate (rated 3) by the majority, but improvements are needed as some users found it untimely (16%). Both timely and untimely ratings (2 or 5) were received by 12% of respondents.</a:t>
            </a:r>
          </a:p>
          <a:p>
            <a:r>
              <a:rPr lang="en-US" sz="2000" dirty="0">
                <a:solidFill>
                  <a:srgbClr val="374151"/>
                </a:solidFill>
                <a:latin typeface="Times New Roman" panose="02020603050405020304" pitchFamily="18" charset="0"/>
                <a:cs typeface="Times New Roman" panose="02020603050405020304" pitchFamily="18" charset="0"/>
              </a:rPr>
              <a:t>Accuracy of Shared Information: The accuracy of shared information requires attention, as the majority rated it as average (32%) and a significant proportion rated it below average (24%). Enhancements are necessary to improve accuracy and reduce below-average ratings.</a:t>
            </a:r>
          </a:p>
          <a:p>
            <a:r>
              <a:rPr lang="en-US" sz="2000" dirty="0">
                <a:solidFill>
                  <a:srgbClr val="374151"/>
                </a:solidFill>
                <a:latin typeface="Times New Roman" panose="02020603050405020304" pitchFamily="18" charset="0"/>
                <a:cs typeface="Times New Roman" panose="02020603050405020304" pitchFamily="18" charset="0"/>
              </a:rPr>
              <a:t>Timeliness of Shared Information: Users' ratings for timeliness were mixed, with the majority rating it as moderate (44%). However, there is room for improvement, as some users found it highly timely (4%) while others perceived it as untimely (16%).</a:t>
            </a:r>
          </a:p>
          <a:p>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24</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DD6E8C70-D405-03BF-6CEE-48677636D9A7}"/>
              </a:ext>
            </a:extLst>
          </p:cNvPr>
          <p:cNvSpPr>
            <a:spLocks noGrp="1"/>
          </p:cNvSpPr>
          <p:nvPr>
            <p:ph type="ftr" sz="quarter" idx="11"/>
          </p:nvPr>
        </p:nvSpPr>
        <p:spPr>
          <a:xfrm>
            <a:off x="11353800" y="6369998"/>
            <a:ext cx="769961" cy="365125"/>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774851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Discussion</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a:xfrm>
            <a:off x="313899" y="1473958"/>
            <a:ext cx="11641539" cy="5384041"/>
          </a:xfrm>
        </p:spPr>
        <p:txBody>
          <a:bodyPr>
            <a:normAutofit lnSpcReduction="10000"/>
          </a:bodyPr>
          <a:lstStyle/>
          <a:p>
            <a:r>
              <a:rPr lang="en-US" sz="2200" dirty="0" smtClean="0">
                <a:latin typeface="Times New Roman" panose="02020603050405020304" pitchFamily="18" charset="0"/>
                <a:cs typeface="Times New Roman" panose="02020603050405020304" pitchFamily="18" charset="0"/>
              </a:rPr>
              <a:t>Response Time: The response time varied, with the majority receiving an average rating (68%). However, there is room for improvement, as a small percentage experienced slow (8%) or fast (4%) response times.</a:t>
            </a:r>
          </a:p>
          <a:p>
            <a:r>
              <a:rPr lang="en-US" sz="2200" dirty="0" smtClean="0">
                <a:latin typeface="Times New Roman" panose="02020603050405020304" pitchFamily="18" charset="0"/>
                <a:cs typeface="Times New Roman" panose="02020603050405020304" pitchFamily="18" charset="0"/>
              </a:rPr>
              <a:t>Reduction </a:t>
            </a:r>
            <a:r>
              <a:rPr lang="en-US" sz="2200" dirty="0">
                <a:latin typeface="Times New Roman" panose="02020603050405020304" pitchFamily="18" charset="0"/>
                <a:cs typeface="Times New Roman" panose="02020603050405020304" pitchFamily="18" charset="0"/>
              </a:rPr>
              <a:t>of Technical Issues: Users experienced a moderate level of improvement in reducing technical issues, but a significant portion still rated it low (32% rated 1 or 2), indicating the need for further enhancements.</a:t>
            </a:r>
          </a:p>
          <a:p>
            <a:r>
              <a:rPr lang="en-US" sz="2200" dirty="0">
                <a:latin typeface="Times New Roman" panose="02020603050405020304" pitchFamily="18" charset="0"/>
                <a:cs typeface="Times New Roman" panose="02020603050405020304" pitchFamily="18" charset="0"/>
              </a:rPr>
              <a:t>Upgrade Frequency: The upgrade frequency of the software was generally positively rated, indicating overall user satisfaction (majority rating of 3, 4, or 5). However, a small portion rated it below average (16% rated 2).</a:t>
            </a:r>
          </a:p>
          <a:p>
            <a:r>
              <a:rPr lang="en-US" sz="2200" dirty="0">
                <a:latin typeface="Times New Roman" panose="02020603050405020304" pitchFamily="18" charset="0"/>
                <a:cs typeface="Times New Roman" panose="02020603050405020304" pitchFamily="18" charset="0"/>
              </a:rPr>
              <a:t>System Performance: The system performance was perceived as moderately good, with ratings indicating a balanced distribution between not exceptionally good or bad, suggesting the need for ongoing monitoring and improvements.</a:t>
            </a:r>
          </a:p>
          <a:p>
            <a:r>
              <a:rPr lang="en-US" sz="2200" dirty="0">
                <a:latin typeface="Times New Roman" panose="02020603050405020304" pitchFamily="18" charset="0"/>
                <a:cs typeface="Times New Roman" panose="02020603050405020304" pitchFamily="18" charset="0"/>
              </a:rPr>
              <a:t>Integration with Other Technologies: The integration of the software with other technologies and hospital systems was generally perceived as satisfactory, with room for improvement as a significant portion rated it as average (2) or good (3). Ongoing efforts are needed to enhance integration capabilities</a:t>
            </a:r>
            <a:r>
              <a:rPr lang="en-US" dirty="0">
                <a:latin typeface="Times New Roman" panose="02020603050405020304" pitchFamily="18" charset="0"/>
                <a:cs typeface="Times New Roman" panose="02020603050405020304" pitchFamily="18" charset="0"/>
              </a:rPr>
              <a:t>.</a:t>
            </a: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25</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4604681-6BE2-30DB-6630-A78A118C216E}"/>
              </a:ext>
            </a:extLst>
          </p:cNvPr>
          <p:cNvSpPr>
            <a:spLocks noGrp="1"/>
          </p:cNvSpPr>
          <p:nvPr>
            <p:ph type="ftr" sz="quarter" idx="11"/>
          </p:nvPr>
        </p:nvSpPr>
        <p:spPr>
          <a:xfrm>
            <a:off x="11353800" y="6356350"/>
            <a:ext cx="810904" cy="365125"/>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5780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Recommendations</a:t>
            </a:r>
            <a:endParaRPr lang="en-IN" b="1" dirty="0"/>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For the component 1 sharing of information and communication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statistical analysis indicates that there is generally room for improvement in terms of information availability, accuracy, and timeliness. While the ease of access and usefulness received positive ratings, efforts should be made to enhance the software's performance in these areas to better meet users' needs and expectations</a:t>
            </a:r>
            <a:r>
              <a:rPr lang="en-US" sz="2000" dirty="0" smtClean="0">
                <a:latin typeface="Times New Roman" panose="02020603050405020304" pitchFamily="18" charset="0"/>
                <a:cs typeface="Times New Roman" panose="02020603050405020304" pitchFamily="18" charset="0"/>
              </a:rPr>
              <a:t>.</a:t>
            </a:r>
          </a:p>
          <a:p>
            <a:r>
              <a:rPr lang="en-US" sz="2000" b="1" dirty="0" smtClean="0">
                <a:latin typeface="Times New Roman" panose="02020603050405020304" pitchFamily="18" charset="0"/>
                <a:cs typeface="Times New Roman" panose="02020603050405020304" pitchFamily="18" charset="0"/>
              </a:rPr>
              <a:t>For the component 2 performance </a:t>
            </a:r>
            <a:r>
              <a:rPr lang="en-US" sz="2000" dirty="0">
                <a:latin typeface="Times New Roman" panose="02020603050405020304" pitchFamily="18" charset="0"/>
                <a:cs typeface="Times New Roman" panose="02020603050405020304" pitchFamily="18" charset="0"/>
              </a:rPr>
              <a:t>the statistical analysis reveals opportunities for improvement in response time, reduction of technical issues, upgrade frequency, and integration with other technologies. Addressing these areas could enhance user satisfaction and the software's performance in the hospital environment</a:t>
            </a:r>
            <a:r>
              <a:rPr lang="en-US" sz="2000" dirty="0" smtClean="0">
                <a:latin typeface="Times New Roman" panose="02020603050405020304" pitchFamily="18" charset="0"/>
                <a:cs typeface="Times New Roman" panose="02020603050405020304" pitchFamily="18" charset="0"/>
              </a:rPr>
              <a:t>.</a:t>
            </a:r>
          </a:p>
          <a:p>
            <a:r>
              <a:rPr lang="en-US" sz="2000" b="1" dirty="0" smtClean="0">
                <a:latin typeface="Times New Roman" panose="02020603050405020304" pitchFamily="18" charset="0"/>
                <a:cs typeface="Times New Roman" panose="02020603050405020304" pitchFamily="18" charset="0"/>
              </a:rPr>
              <a:t>For component 3 security </a:t>
            </a:r>
            <a:r>
              <a:rPr lang="en-US" sz="2000" dirty="0">
                <a:latin typeface="Times New Roman" panose="02020603050405020304" pitchFamily="18" charset="0"/>
                <a:cs typeface="Times New Roman" panose="02020603050405020304" pitchFamily="18" charset="0"/>
              </a:rPr>
              <a:t>the statistical analysis suggests that improvements can be made in enhancing the perceived security of the software's features, addressing reported suspicious activities, and potentially refining the features for prohibiting unauthorized access. These findings highlight the importance of continuous evaluation and enhancement of security measures to ensure user trust and protection of sensitive information.</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IN" sz="20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 xmlns:a16="http://schemas.microsoft.com/office/drawing/2014/main" id="{DD6E8C70-D405-03BF-6CEE-48677636D9A7}"/>
              </a:ext>
            </a:extLst>
          </p:cNvPr>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a:extLst>
              <a:ext uri="{FF2B5EF4-FFF2-40B4-BE49-F238E27FC236}">
                <a16:creationId xmlns=""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26</a:t>
            </a:fld>
            <a:endParaRPr lang="en-IN">
              <a:solidFill>
                <a:prstClr val="black">
                  <a:tint val="75000"/>
                </a:prstClr>
              </a:solidFill>
            </a:endParaRPr>
          </a:p>
        </p:txBody>
      </p:sp>
      <p:pic>
        <p:nvPicPr>
          <p:cNvPr id="6" name="Picture 5">
            <a:extLst>
              <a:ext uri="{FF2B5EF4-FFF2-40B4-BE49-F238E27FC236}">
                <a16:creationId xmlns=""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0479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59676-68AE-B31D-2B17-777B3CE4CB84}"/>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Recommendations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069AE405-828D-19A8-A3BF-17A9B1F9E370}"/>
              </a:ext>
            </a:extLst>
          </p:cNvPr>
          <p:cNvSpPr>
            <a:spLocks noGrp="1"/>
          </p:cNvSpPr>
          <p:nvPr>
            <p:ph idx="1"/>
          </p:nvPr>
        </p:nvSpPr>
        <p:spPr/>
        <p:txBody>
          <a:bodyPr>
            <a:normAutofit/>
          </a:bodyPr>
          <a:lstStyle/>
          <a:p>
            <a:r>
              <a:rPr lang="en-IN" sz="2000" b="1" dirty="0" smtClean="0">
                <a:latin typeface="Times New Roman" panose="02020603050405020304" pitchFamily="18" charset="0"/>
                <a:cs typeface="Times New Roman" panose="02020603050405020304" pitchFamily="18" charset="0"/>
              </a:rPr>
              <a:t>For the component 4 user acceptability </a:t>
            </a:r>
            <a:r>
              <a:rPr lang="en-US" sz="2000" dirty="0">
                <a:latin typeface="Times New Roman" panose="02020603050405020304" pitchFamily="18" charset="0"/>
                <a:cs typeface="Times New Roman" panose="02020603050405020304" pitchFamily="18" charset="0"/>
              </a:rPr>
              <a:t>the statistical analysis highlights the need for improvements in meeting end users' expectations, relevance for daily duties, department requirements, and overall user satisfaction. Addressing these areas can help enhance the software's performance, usability, and user satisfaction</a:t>
            </a:r>
            <a:r>
              <a:rPr lang="en-US" sz="2000" dirty="0" smtClean="0">
                <a:latin typeface="Times New Roman" panose="02020603050405020304" pitchFamily="18" charset="0"/>
                <a:cs typeface="Times New Roman" panose="02020603050405020304" pitchFamily="18" charset="0"/>
              </a:rPr>
              <a:t>.</a:t>
            </a:r>
          </a:p>
          <a:p>
            <a:r>
              <a:rPr lang="en-IN" sz="2000" b="1" dirty="0" smtClean="0">
                <a:latin typeface="Times New Roman" panose="02020603050405020304" pitchFamily="18" charset="0"/>
                <a:cs typeface="Times New Roman" panose="02020603050405020304" pitchFamily="18" charset="0"/>
              </a:rPr>
              <a:t>For the component 5 technical support </a:t>
            </a:r>
            <a:r>
              <a:rPr lang="en-US" sz="2000" dirty="0">
                <a:latin typeface="Times New Roman" panose="02020603050405020304" pitchFamily="18" charset="0"/>
                <a:cs typeface="Times New Roman" panose="02020603050405020304" pitchFamily="18" charset="0"/>
              </a:rPr>
              <a:t>the statistical analysis highlights areas where improvements can be made, such as enhancing pre-implementation training, strengthening software security monitoring, improving software maintenance support, optimizing IT support for software-related queries, and increasing the quickness in responding to technical issues. Addressing these areas can contribute to better user experiences, increased satisfaction, and improved overall performance of the software system.</a:t>
            </a:r>
            <a:endParaRPr lang="en-IN" sz="20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 xmlns:a16="http://schemas.microsoft.com/office/drawing/2014/main" id="{44604681-6BE2-30DB-6630-A78A118C216E}"/>
              </a:ext>
            </a:extLst>
          </p:cNvPr>
          <p:cNvSpPr>
            <a:spLocks noGrp="1"/>
          </p:cNvSpPr>
          <p:nvPr>
            <p:ph type="ftr" sz="quarter" idx="11"/>
          </p:nvPr>
        </p:nvSpPr>
        <p:spPr>
          <a:xfrm>
            <a:off x="11353800" y="6356350"/>
            <a:ext cx="457199" cy="365125"/>
          </a:xfrm>
        </p:spPr>
        <p:txBody>
          <a:bodyPr/>
          <a:lstStyle/>
          <a:p>
            <a:endParaRPr lang="en-IN" dirty="0">
              <a:solidFill>
                <a:prstClr val="black">
                  <a:tint val="75000"/>
                </a:prstClr>
              </a:solidFill>
            </a:endParaRPr>
          </a:p>
        </p:txBody>
      </p:sp>
      <p:sp>
        <p:nvSpPr>
          <p:cNvPr id="4" name="Slide Number Placeholder 3">
            <a:extLst>
              <a:ext uri="{FF2B5EF4-FFF2-40B4-BE49-F238E27FC236}">
                <a16:creationId xmlns=""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27</a:t>
            </a:fld>
            <a:endParaRPr lang="en-IN">
              <a:solidFill>
                <a:prstClr val="black">
                  <a:tint val="75000"/>
                </a:prstClr>
              </a:solidFill>
            </a:endParaRPr>
          </a:p>
        </p:txBody>
      </p:sp>
      <p:pic>
        <p:nvPicPr>
          <p:cNvPr id="6" name="Picture 5">
            <a:extLst>
              <a:ext uri="{FF2B5EF4-FFF2-40B4-BE49-F238E27FC236}">
                <a16:creationId xmlns=""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50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65BDE-C1E4-2068-7ED7-1D9DDC4B3A10}"/>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 xmlns:a16="http://schemas.microsoft.com/office/drawing/2014/main" id="{C37621F9-57FC-03A7-2EE3-925A45765D10}"/>
              </a:ext>
            </a:extLst>
          </p:cNvPr>
          <p:cNvSpPr>
            <a:spLocks noGrp="1"/>
          </p:cNvSpPr>
          <p:nvPr>
            <p:ph idx="1"/>
          </p:nvPr>
        </p:nvSpPr>
        <p:spPr/>
        <p:txBody>
          <a:bodyPr/>
          <a:lstStyle/>
          <a:p>
            <a:pPr marL="0" lvl="0" indent="0">
              <a:buNone/>
            </a:pPr>
            <a:r>
              <a:rPr lang="en-US" sz="2000" dirty="0">
                <a:solidFill>
                  <a:prstClr val="black"/>
                </a:solidFill>
                <a:latin typeface="Times New Roman" panose="02020603050405020304" pitchFamily="18" charset="0"/>
                <a:cs typeface="Times New Roman" panose="02020603050405020304" pitchFamily="18" charset="0"/>
              </a:rPr>
              <a:t>In conclusion, the analysis of the technical requirements under 5 components for HIS i.e</a:t>
            </a:r>
            <a:r>
              <a:rPr lang="en-US" sz="2000" b="1" dirty="0">
                <a:solidFill>
                  <a:prstClr val="black"/>
                </a:solidFill>
                <a:latin typeface="Times New Roman" panose="02020603050405020304" pitchFamily="18" charset="0"/>
                <a:cs typeface="Times New Roman" panose="02020603050405020304" pitchFamily="18" charset="0"/>
              </a:rPr>
              <a:t>. sharing information and communication, Performance, security, user acceptability, technical support </a:t>
            </a:r>
            <a:r>
              <a:rPr lang="en-US" sz="2000" dirty="0">
                <a:solidFill>
                  <a:prstClr val="black"/>
                </a:solidFill>
                <a:latin typeface="Times New Roman" panose="02020603050405020304" pitchFamily="18" charset="0"/>
                <a:cs typeface="Times New Roman" panose="02020603050405020304" pitchFamily="18" charset="0"/>
              </a:rPr>
              <a:t>has revealed several critical gaps that need to be addressed to improve the efficiency and effectiveness of healthcare delivery</a:t>
            </a:r>
            <a:r>
              <a:rPr lang="en-US" sz="2000" b="1" dirty="0">
                <a:solidFill>
                  <a:prstClr val="black"/>
                </a:solidFill>
                <a:latin typeface="Times New Roman" panose="02020603050405020304" pitchFamily="18" charset="0"/>
                <a:cs typeface="Times New Roman" panose="02020603050405020304" pitchFamily="18" charset="0"/>
              </a:rPr>
              <a:t>. The identified gaps span four critical areas, namely interoperability, data management, security and usability.</a:t>
            </a:r>
          </a:p>
          <a:p>
            <a:pPr marL="0" lvl="0" indent="0">
              <a:buNone/>
            </a:pPr>
            <a:r>
              <a:rPr lang="en-US" sz="2000" dirty="0">
                <a:solidFill>
                  <a:prstClr val="black"/>
                </a:solidFill>
                <a:latin typeface="Times New Roman" panose="02020603050405020304" pitchFamily="18" charset="0"/>
                <a:cs typeface="Times New Roman" panose="02020603050405020304" pitchFamily="18" charset="0"/>
              </a:rPr>
              <a:t>These gaps have the potential to negatively impact patient care, data accuracy, and security. Therefore, healthcare providers and policymakers must prioritize efforts to address these gaps and invest in HIS systems that are designed to meet these critical requirements.</a:t>
            </a:r>
          </a:p>
          <a:p>
            <a:pPr marL="0" lvl="0" indent="0">
              <a:buNone/>
            </a:pPr>
            <a:r>
              <a:rPr lang="en-US" sz="2000" dirty="0">
                <a:solidFill>
                  <a:prstClr val="black"/>
                </a:solidFill>
                <a:latin typeface="Times New Roman" panose="02020603050405020304" pitchFamily="18" charset="0"/>
                <a:cs typeface="Times New Roman" panose="02020603050405020304" pitchFamily="18" charset="0"/>
              </a:rPr>
              <a:t>Addressing the identified gaps is a crucial step towards achieving this goal, and it is essential for healthcare providers and policymakers to prioritize efforts to address these gaps and invest in HIS systems that are designed to meet these critical requirements.</a:t>
            </a:r>
          </a:p>
          <a:p>
            <a:pPr marL="0" indent="0">
              <a:buNone/>
            </a:pPr>
            <a:endParaRPr lang="en-IN" dirty="0"/>
          </a:p>
        </p:txBody>
      </p:sp>
      <p:sp>
        <p:nvSpPr>
          <p:cNvPr id="4" name="Slide Number Placeholder 3">
            <a:extLst>
              <a:ext uri="{FF2B5EF4-FFF2-40B4-BE49-F238E27FC236}">
                <a16:creationId xmlns=""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28</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8A4B806-E805-17DC-360E-E996C56D4D95}"/>
              </a:ext>
            </a:extLst>
          </p:cNvPr>
          <p:cNvSpPr>
            <a:spLocks noGrp="1"/>
          </p:cNvSpPr>
          <p:nvPr>
            <p:ph type="ftr" sz="quarter" idx="11"/>
          </p:nvPr>
        </p:nvSpPr>
        <p:spPr/>
        <p:txBody>
          <a:bodyPr/>
          <a:lstStyle/>
          <a:p>
            <a:r>
              <a:rPr lang="en-US">
                <a:solidFill>
                  <a:prstClr val="black">
                    <a:tint val="75000"/>
                  </a:prstClr>
                </a:solidFill>
              </a:rPr>
              <a:t>You are not allowed to add slides to this presentation</a:t>
            </a:r>
            <a:endParaRPr lang="en-IN">
              <a:solidFill>
                <a:prstClr val="black">
                  <a:tint val="75000"/>
                </a:prstClr>
              </a:solidFill>
            </a:endParaRPr>
          </a:p>
        </p:txBody>
      </p:sp>
      <p:pic>
        <p:nvPicPr>
          <p:cNvPr id="6" name="Picture 5">
            <a:extLst>
              <a:ext uri="{FF2B5EF4-FFF2-40B4-BE49-F238E27FC236}">
                <a16:creationId xmlns=""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0723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40CEC-B205-D614-ACFB-9620DEF0A59E}"/>
              </a:ext>
            </a:extLst>
          </p:cNvPr>
          <p:cNvSpPr>
            <a:spLocks noGrp="1"/>
          </p:cNvSpPr>
          <p:nvPr>
            <p:ph type="title"/>
          </p:nvPr>
        </p:nvSpPr>
        <p:spPr>
          <a:xfrm>
            <a:off x="838200" y="107548"/>
            <a:ext cx="10515600" cy="948520"/>
          </a:xfrm>
        </p:spPr>
        <p:txBody>
          <a:bodyPr/>
          <a:lstStyle/>
          <a:p>
            <a:pPr algn="ctr"/>
            <a:r>
              <a:rPr lang="en-IN" b="1" dirty="0" smtClean="0">
                <a:latin typeface="Times New Roman" panose="02020603050405020304" pitchFamily="18" charset="0"/>
                <a:cs typeface="Times New Roman" panose="02020603050405020304" pitchFamily="18" charset="0"/>
              </a:rPr>
              <a:t>References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3E6CD5A5-350C-07B1-88E3-70F677EEF1DB}"/>
              </a:ext>
            </a:extLst>
          </p:cNvPr>
          <p:cNvSpPr>
            <a:spLocks noGrp="1"/>
          </p:cNvSpPr>
          <p:nvPr>
            <p:ph idx="1"/>
          </p:nvPr>
        </p:nvSpPr>
        <p:spPr>
          <a:xfrm>
            <a:off x="838200" y="1081826"/>
            <a:ext cx="10515600" cy="5409126"/>
          </a:xfrm>
        </p:spPr>
        <p:txBody>
          <a:bodyPr>
            <a:noAutofit/>
          </a:bodyPr>
          <a:lstStyle/>
          <a:p>
            <a:pPr marL="514350" indent="-514350">
              <a:buFont typeface="+mj-lt"/>
              <a:buAutoNum type="arabicPeriod"/>
            </a:pPr>
            <a:r>
              <a:rPr lang="en-IN" sz="1600" dirty="0" smtClean="0"/>
              <a:t>Han </a:t>
            </a:r>
            <a:r>
              <a:rPr lang="en-IN" sz="1600" dirty="0"/>
              <a:t>JM, </a:t>
            </a:r>
            <a:r>
              <a:rPr lang="en-IN" sz="1600" dirty="0" err="1"/>
              <a:t>Chae</a:t>
            </a:r>
            <a:r>
              <a:rPr lang="en-IN" sz="1600" dirty="0"/>
              <a:t> YM, Boo EH, Kim JA, Yoon SJ, Kim SW. Performance analysis of hospital information system of the national health insurance corporation </a:t>
            </a:r>
            <a:r>
              <a:rPr lang="en-IN" sz="1600" dirty="0" err="1"/>
              <a:t>ilsan</a:t>
            </a:r>
            <a:r>
              <a:rPr lang="en-IN" sz="1600" dirty="0"/>
              <a:t> hospital. </a:t>
            </a:r>
            <a:r>
              <a:rPr lang="en-IN" sz="1600" dirty="0" err="1"/>
              <a:t>Healthc</a:t>
            </a:r>
            <a:r>
              <a:rPr lang="en-IN" sz="1600" dirty="0"/>
              <a:t> Inform Res [Internet]. 2012;18(3):208–14. Available from: </a:t>
            </a:r>
            <a:r>
              <a:rPr lang="en-IN" sz="1600" dirty="0">
                <a:hlinkClick r:id="rId2"/>
              </a:rPr>
              <a:t>http://</a:t>
            </a:r>
            <a:r>
              <a:rPr lang="en-IN" sz="1600" dirty="0" smtClean="0">
                <a:hlinkClick r:id="rId2"/>
              </a:rPr>
              <a:t>dx.doi.org/10.4258/hir.2012.18.3.208</a:t>
            </a:r>
            <a:endParaRPr lang="en-IN" sz="1600" dirty="0" smtClean="0"/>
          </a:p>
          <a:p>
            <a:pPr marL="514350" indent="-514350">
              <a:buFont typeface="+mj-lt"/>
              <a:buAutoNum type="arabicPeriod"/>
            </a:pPr>
            <a:r>
              <a:rPr lang="en-IN" sz="1600" dirty="0" smtClean="0"/>
              <a:t>Kim </a:t>
            </a:r>
            <a:r>
              <a:rPr lang="en-IN" sz="1600" dirty="0"/>
              <a:t>HH, Cho K-W, Kim HS, Kim J-S, Kim JH, Han SP, et al. New integrated information system for </a:t>
            </a:r>
            <a:r>
              <a:rPr lang="en-IN" sz="1600" dirty="0" err="1"/>
              <a:t>pusan</a:t>
            </a:r>
            <a:r>
              <a:rPr lang="en-IN" sz="1600" dirty="0"/>
              <a:t> national university hospital. </a:t>
            </a:r>
            <a:r>
              <a:rPr lang="en-IN" sz="1600" dirty="0" err="1"/>
              <a:t>Healthc</a:t>
            </a:r>
            <a:r>
              <a:rPr lang="en-IN" sz="1600" dirty="0"/>
              <a:t> Inform Res [Internet]. 2011 [cited 2023 Jun 13];17(1):67–75. Available from: </a:t>
            </a:r>
            <a:r>
              <a:rPr lang="en-IN" sz="1600" dirty="0">
                <a:hlinkClick r:id="rId3"/>
              </a:rPr>
              <a:t>https://pubmed.ncbi.nlm.nih.gov/21818459</a:t>
            </a:r>
            <a:r>
              <a:rPr lang="en-IN" sz="1600" dirty="0" smtClean="0">
                <a:hlinkClick r:id="rId3"/>
              </a:rPr>
              <a:t>/</a:t>
            </a:r>
            <a:endParaRPr lang="en-IN" sz="1600" dirty="0" smtClean="0"/>
          </a:p>
          <a:p>
            <a:pPr marL="514350" indent="-514350">
              <a:buFont typeface="+mj-lt"/>
              <a:buAutoNum type="arabicPeriod"/>
            </a:pPr>
            <a:r>
              <a:rPr lang="en-IN" sz="1600" dirty="0" smtClean="0"/>
              <a:t>Choi </a:t>
            </a:r>
            <a:r>
              <a:rPr lang="en-IN" sz="1600" dirty="0"/>
              <a:t>J, Kim JW, </a:t>
            </a:r>
            <a:r>
              <a:rPr lang="en-IN" sz="1600" dirty="0" err="1"/>
              <a:t>Seo</a:t>
            </a:r>
            <a:r>
              <a:rPr lang="en-IN" sz="1600" dirty="0"/>
              <a:t> J-W, Chung CK, Kim K-H, Kim JH, et al. Implementation of consolidated HIS: Improving quality and efficiency of healthcare. </a:t>
            </a:r>
            <a:r>
              <a:rPr lang="en-IN" sz="1600" dirty="0" err="1"/>
              <a:t>Healthc</a:t>
            </a:r>
            <a:r>
              <a:rPr lang="en-IN" sz="1600" dirty="0"/>
              <a:t> Inform Res [Internet]. 2010 [cited 2023 Jun 13];16(4):299–304. Available from: </a:t>
            </a:r>
            <a:r>
              <a:rPr lang="en-IN" sz="1600" dirty="0">
                <a:hlinkClick r:id="rId4"/>
              </a:rPr>
              <a:t>https://</a:t>
            </a:r>
            <a:r>
              <a:rPr lang="en-IN" sz="1600" dirty="0" smtClean="0">
                <a:hlinkClick r:id="rId4"/>
              </a:rPr>
              <a:t>pubmed.ncbi.nlm.nih.gov/21818449/</a:t>
            </a:r>
            <a:endParaRPr lang="en-IN" sz="1600" dirty="0" smtClean="0"/>
          </a:p>
          <a:p>
            <a:pPr marL="514350" indent="-514350">
              <a:buFont typeface="+mj-lt"/>
              <a:buAutoNum type="arabicPeriod"/>
            </a:pPr>
            <a:r>
              <a:rPr lang="en-IN" sz="1600" dirty="0" err="1" smtClean="0"/>
              <a:t>Jeyakumar</a:t>
            </a:r>
            <a:r>
              <a:rPr lang="en-IN" sz="1600" dirty="0" smtClean="0"/>
              <a:t> </a:t>
            </a:r>
            <a:r>
              <a:rPr lang="en-IN" sz="1600" dirty="0"/>
              <a:t>T, McClure S, Lowe M, Hodges B, Fur K, Javier-</a:t>
            </a:r>
            <a:r>
              <a:rPr lang="en-IN" sz="1600" dirty="0" err="1"/>
              <a:t>Brozo</a:t>
            </a:r>
            <a:r>
              <a:rPr lang="en-IN" sz="1600" dirty="0"/>
              <a:t> M, et al. An education framework for effective implementation of a Health Information System: Scoping review. J Med Internet Res [Internet]. 2021 [cited 2023 Jun 13];23(2):e24691. Available from: </a:t>
            </a:r>
            <a:r>
              <a:rPr lang="en-IN" sz="1600" dirty="0">
                <a:hlinkClick r:id="rId5"/>
              </a:rPr>
              <a:t>https://</a:t>
            </a:r>
            <a:r>
              <a:rPr lang="en-IN" sz="1600" dirty="0" smtClean="0">
                <a:hlinkClick r:id="rId5"/>
              </a:rPr>
              <a:t>pubmed.ncbi.nlm.nih.gov/33625370/</a:t>
            </a:r>
            <a:endParaRPr lang="en-IN" sz="1600" dirty="0" smtClean="0"/>
          </a:p>
          <a:p>
            <a:pPr marL="514350" indent="-514350">
              <a:buFont typeface="+mj-lt"/>
              <a:buAutoNum type="arabicPeriod"/>
            </a:pPr>
            <a:r>
              <a:rPr lang="en-IN" sz="1600" dirty="0" smtClean="0"/>
              <a:t>[cited </a:t>
            </a:r>
            <a:r>
              <a:rPr lang="en-IN" sz="1600" dirty="0"/>
              <a:t>2023 Jun 13]. Available from: </a:t>
            </a:r>
            <a:r>
              <a:rPr lang="en-IN" sz="1600" dirty="0">
                <a:hlinkClick r:id="rId6"/>
              </a:rPr>
              <a:t>http://://pubmed.ncbi.nlm.nih.gov/27919399</a:t>
            </a:r>
            <a:r>
              <a:rPr lang="en-IN" sz="1600" dirty="0" smtClean="0">
                <a:hlinkClick r:id="rId6"/>
              </a:rPr>
              <a:t>/</a:t>
            </a:r>
            <a:endParaRPr lang="en-IN" sz="1600" dirty="0" smtClean="0"/>
          </a:p>
          <a:p>
            <a:pPr marL="514350" indent="-514350">
              <a:buFont typeface="+mj-lt"/>
              <a:buAutoNum type="arabicPeriod"/>
            </a:pPr>
            <a:r>
              <a:rPr lang="en-IN" sz="1600" dirty="0" smtClean="0"/>
              <a:t>[cited </a:t>
            </a:r>
            <a:r>
              <a:rPr lang="en-IN" sz="1600" dirty="0"/>
              <a:t>2023 Jun 13]. Available from: </a:t>
            </a:r>
            <a:r>
              <a:rPr lang="en-IN" sz="1600" dirty="0">
                <a:hlinkClick r:id="rId7"/>
              </a:rPr>
              <a:t>http:////</a:t>
            </a:r>
            <a:r>
              <a:rPr lang="en-IN" sz="1600" dirty="0" smtClean="0">
                <a:hlinkClick r:id="rId7"/>
              </a:rPr>
              <a:t>www.mdpi.com/1718-7729/21/5/1923</a:t>
            </a:r>
            <a:endParaRPr lang="en-IN" sz="1600" dirty="0" smtClean="0"/>
          </a:p>
          <a:p>
            <a:pPr marL="514350" indent="-514350">
              <a:buFont typeface="+mj-lt"/>
              <a:buAutoNum type="arabicPeriod"/>
            </a:pPr>
            <a:r>
              <a:rPr lang="en-IN" sz="1600" dirty="0" err="1" smtClean="0"/>
              <a:t>Ammenwerth</a:t>
            </a:r>
            <a:r>
              <a:rPr lang="en-IN" sz="1600" dirty="0" smtClean="0"/>
              <a:t> </a:t>
            </a:r>
            <a:r>
              <a:rPr lang="en-IN" sz="1600" dirty="0"/>
              <a:t>E, Ehlers F, Hirsch B, </a:t>
            </a:r>
            <a:r>
              <a:rPr lang="en-IN" sz="1600" dirty="0" err="1"/>
              <a:t>Gratl</a:t>
            </a:r>
            <a:r>
              <a:rPr lang="en-IN" sz="1600" dirty="0"/>
              <a:t> G. HIS-Monitor: an approach to assess the quality of information processing in hospitals. </a:t>
            </a:r>
            <a:r>
              <a:rPr lang="en-IN" sz="1600" dirty="0" err="1"/>
              <a:t>Int</a:t>
            </a:r>
            <a:r>
              <a:rPr lang="en-IN" sz="1600" dirty="0"/>
              <a:t> J Med Inform [Internet]. 2007;76(2–3):216–25. Available from: </a:t>
            </a:r>
            <a:r>
              <a:rPr lang="en-IN" sz="1600" dirty="0">
                <a:hlinkClick r:id="rId8"/>
              </a:rPr>
              <a:t>https://</a:t>
            </a:r>
            <a:r>
              <a:rPr lang="en-IN" sz="1600" dirty="0" smtClean="0">
                <a:hlinkClick r:id="rId8"/>
              </a:rPr>
              <a:t>www.sciencedirect.com/science/article/pii/S1386505606001158</a:t>
            </a:r>
            <a:endParaRPr lang="en-IN" sz="1600" dirty="0" smtClean="0"/>
          </a:p>
          <a:p>
            <a:pPr marL="514350" indent="-514350">
              <a:buFont typeface="+mj-lt"/>
              <a:buAutoNum type="arabicPeriod"/>
            </a:pPr>
            <a:r>
              <a:rPr lang="en-IN" sz="1600" dirty="0" smtClean="0"/>
              <a:t>Ali </a:t>
            </a:r>
            <a:r>
              <a:rPr lang="en-IN" sz="1600" dirty="0"/>
              <a:t>M, </a:t>
            </a:r>
            <a:r>
              <a:rPr lang="en-IN" sz="1600" dirty="0" err="1"/>
              <a:t>Cornford</a:t>
            </a:r>
            <a:r>
              <a:rPr lang="en-IN" sz="1600" dirty="0"/>
              <a:t> T, </a:t>
            </a:r>
            <a:r>
              <a:rPr lang="en-IN" sz="1600" dirty="0" err="1"/>
              <a:t>Klecun</a:t>
            </a:r>
            <a:r>
              <a:rPr lang="en-IN" sz="1600" dirty="0"/>
              <a:t> E. Exploring control in health information systems implementation. Stud Health </a:t>
            </a:r>
            <a:r>
              <a:rPr lang="en-IN" sz="1600" dirty="0" err="1"/>
              <a:t>Technol</a:t>
            </a:r>
            <a:r>
              <a:rPr lang="en-IN" sz="1600" dirty="0"/>
              <a:t> Inform [Internet]. 2010 [cited 2023 Jun 13];160(</a:t>
            </a:r>
            <a:r>
              <a:rPr lang="en-IN" sz="1600" dirty="0" err="1"/>
              <a:t>Pt</a:t>
            </a:r>
            <a:r>
              <a:rPr lang="en-IN" sz="1600" dirty="0"/>
              <a:t> 1):681–5. Available from: https://pubmed.ncbi.nlm.nih.gov/20841773/</a:t>
            </a:r>
          </a:p>
        </p:txBody>
      </p:sp>
      <p:sp>
        <p:nvSpPr>
          <p:cNvPr id="4" name="Footer Placeholder 3">
            <a:extLst>
              <a:ext uri="{FF2B5EF4-FFF2-40B4-BE49-F238E27FC236}">
                <a16:creationId xmlns="" xmlns:a16="http://schemas.microsoft.com/office/drawing/2014/main" id="{BA6BC351-F8F3-57C7-6516-D8352B33A9A1}"/>
              </a:ext>
            </a:extLst>
          </p:cNvPr>
          <p:cNvSpPr>
            <a:spLocks noGrp="1"/>
          </p:cNvSpPr>
          <p:nvPr>
            <p:ph type="ftr" sz="quarter" idx="11"/>
          </p:nvPr>
        </p:nvSpPr>
        <p:spPr>
          <a:xfrm>
            <a:off x="11513712" y="6423651"/>
            <a:ext cx="525887" cy="365125"/>
          </a:xfrm>
        </p:spPr>
        <p:txBody>
          <a:bodyPr/>
          <a:lstStyle/>
          <a:p>
            <a:endParaRPr lang="en-IN" dirty="0">
              <a:solidFill>
                <a:prstClr val="black">
                  <a:tint val="75000"/>
                </a:prstClr>
              </a:solidFill>
            </a:endParaRPr>
          </a:p>
        </p:txBody>
      </p:sp>
      <p:sp>
        <p:nvSpPr>
          <p:cNvPr id="5" name="Slide Number Placeholder 4">
            <a:extLst>
              <a:ext uri="{FF2B5EF4-FFF2-40B4-BE49-F238E27FC236}">
                <a16:creationId xmlns=""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29</a:t>
            </a:fld>
            <a:endParaRPr lang="en-IN">
              <a:solidFill>
                <a:prstClr val="black">
                  <a:tint val="75000"/>
                </a:prstClr>
              </a:solidFill>
            </a:endParaRPr>
          </a:p>
        </p:txBody>
      </p:sp>
      <p:pic>
        <p:nvPicPr>
          <p:cNvPr id="6" name="Picture 5">
            <a:extLst>
              <a:ext uri="{FF2B5EF4-FFF2-40B4-BE49-F238E27FC236}">
                <a16:creationId xmlns="" xmlns:a16="http://schemas.microsoft.com/office/drawing/2014/main" id="{945CF6E8-DCFB-270F-3407-DF7FB02549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2421228" cy="1139670"/>
          </a:xfrm>
          <a:prstGeom prst="rect">
            <a:avLst/>
          </a:prstGeom>
        </p:spPr>
      </p:pic>
    </p:spTree>
    <p:extLst>
      <p:ext uri="{BB962C8B-B14F-4D97-AF65-F5344CB8AC3E}">
        <p14:creationId xmlns:p14="http://schemas.microsoft.com/office/powerpoint/2010/main" val="281475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Introduction</a:t>
            </a:r>
            <a:endParaRPr lang="en-IN" b="1" dirty="0"/>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Efficient </a:t>
            </a:r>
            <a:r>
              <a:rPr lang="en-US" sz="2000" dirty="0">
                <a:latin typeface="Times New Roman" panose="02020603050405020304" pitchFamily="18" charset="0"/>
                <a:cs typeface="Times New Roman" panose="02020603050405020304" pitchFamily="18" charset="0"/>
              </a:rPr>
              <a:t>information management in hospitals is crucial for delivering high-quality care, necessitating the adoption of Hospital Information Systems (HIS) to replace manual processes with technology-enabled systems.</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ongoing technological transformation in healthcare requires collaboration between clinical and technical departments, resulting in the development of new governance and organizational frameworks.</a:t>
            </a:r>
          </a:p>
          <a:p>
            <a:r>
              <a:rPr lang="en-US" sz="2000" dirty="0" smtClean="0">
                <a:latin typeface="Times New Roman" panose="02020603050405020304" pitchFamily="18" charset="0"/>
                <a:cs typeface="Times New Roman" panose="02020603050405020304" pitchFamily="18" charset="0"/>
              </a:rPr>
              <a:t>Successful </a:t>
            </a:r>
            <a:r>
              <a:rPr lang="en-US" sz="2000" dirty="0">
                <a:latin typeface="Times New Roman" panose="02020603050405020304" pitchFamily="18" charset="0"/>
                <a:cs typeface="Times New Roman" panose="02020603050405020304" pitchFamily="18" charset="0"/>
              </a:rPr>
              <a:t>implementation of evidence-based processes and fostering collaboration among healthcare professionals and IT staff enhances patient-centric care, productivity, safety, workflow efficiency, and treatment outcomes.</a:t>
            </a:r>
          </a:p>
          <a:p>
            <a:r>
              <a:rPr lang="en-US" sz="2000" dirty="0" smtClean="0">
                <a:latin typeface="Times New Roman" panose="02020603050405020304" pitchFamily="18" charset="0"/>
                <a:cs typeface="Times New Roman" panose="02020603050405020304" pitchFamily="18" charset="0"/>
              </a:rPr>
              <a:t>Leadership </a:t>
            </a:r>
            <a:r>
              <a:rPr lang="en-US" sz="2000" dirty="0">
                <a:latin typeface="Times New Roman" panose="02020603050405020304" pitchFamily="18" charset="0"/>
                <a:cs typeface="Times New Roman" panose="02020603050405020304" pitchFamily="18" charset="0"/>
              </a:rPr>
              <a:t>alignment, multidisciplinary team participation, clinical leader sponsorship, and IT facilitation are vital for managing the transition and ensuring effective and high-quality care in hospitals.</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3</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264D377-7310-FC9A-E728-3B686E1BEA5E}"/>
              </a:ext>
            </a:extLst>
          </p:cNvPr>
          <p:cNvSpPr>
            <a:spLocks noGrp="1"/>
          </p:cNvSpPr>
          <p:nvPr>
            <p:ph type="ftr" sz="quarter" idx="11"/>
          </p:nvPr>
        </p:nvSpPr>
        <p:spPr>
          <a:xfrm>
            <a:off x="11132820" y="6311900"/>
            <a:ext cx="906780" cy="409575"/>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03558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7A40DA-CCAF-AA4D-F02C-E8A499F3A7C1}"/>
              </a:ext>
            </a:extLst>
          </p:cNvPr>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 xmlns:a16="http://schemas.microsoft.com/office/drawing/2014/main" id="{14362A6F-B772-4C22-FFAA-7F43C56C049B}"/>
              </a:ext>
            </a:extLst>
          </p:cNvPr>
          <p:cNvSpPr>
            <a:spLocks noGrp="1"/>
          </p:cNvSpPr>
          <p:nvPr>
            <p:ph type="subTitle" idx="1"/>
          </p:nvPr>
        </p:nvSpPr>
        <p:spPr/>
        <p:txBody>
          <a:bodyPr/>
          <a:lstStyle/>
          <a:p>
            <a:r>
              <a:rPr lang="en-IN" dirty="0">
                <a:latin typeface="Times New Roman" panose="02020603050405020304" pitchFamily="18" charset="0"/>
                <a:cs typeface="Times New Roman" panose="02020603050405020304" pitchFamily="18" charset="0"/>
              </a:rPr>
              <a:t>Any Questions</a:t>
            </a:r>
          </a:p>
        </p:txBody>
      </p:sp>
      <p:sp>
        <p:nvSpPr>
          <p:cNvPr id="5" name="Footer Placeholder 4">
            <a:extLst>
              <a:ext uri="{FF2B5EF4-FFF2-40B4-BE49-F238E27FC236}">
                <a16:creationId xmlns="" xmlns:a16="http://schemas.microsoft.com/office/drawing/2014/main" id="{50FC9A4B-7D60-AC6E-3EFB-C49D8A77D0A3}"/>
              </a:ext>
            </a:extLst>
          </p:cNvPr>
          <p:cNvSpPr>
            <a:spLocks noGrp="1"/>
          </p:cNvSpPr>
          <p:nvPr>
            <p:ph type="ftr" sz="quarter" idx="11"/>
          </p:nvPr>
        </p:nvSpPr>
        <p:spPr>
          <a:xfrm>
            <a:off x="10499985" y="6492875"/>
            <a:ext cx="1707630" cy="365125"/>
          </a:xfrm>
        </p:spPr>
        <p:txBody>
          <a:bodyPr/>
          <a:lstStyle/>
          <a:p>
            <a:endParaRPr lang="en-IN" dirty="0">
              <a:solidFill>
                <a:prstClr val="black">
                  <a:tint val="75000"/>
                </a:prstClr>
              </a:solidFill>
            </a:endParaRPr>
          </a:p>
        </p:txBody>
      </p:sp>
      <p:sp>
        <p:nvSpPr>
          <p:cNvPr id="4" name="Slide Number Placeholder 3">
            <a:extLst>
              <a:ext uri="{FF2B5EF4-FFF2-40B4-BE49-F238E27FC236}">
                <a16:creationId xmlns=""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30</a:t>
            </a:fld>
            <a:endParaRPr lang="en-IN">
              <a:solidFill>
                <a:prstClr val="black">
                  <a:tint val="75000"/>
                </a:prstClr>
              </a:solidFill>
            </a:endParaRPr>
          </a:p>
        </p:txBody>
      </p:sp>
      <p:pic>
        <p:nvPicPr>
          <p:cNvPr id="6" name="Picture 5">
            <a:extLst>
              <a:ext uri="{FF2B5EF4-FFF2-40B4-BE49-F238E27FC236}">
                <a16:creationId xmlns=""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910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1393A-C23C-A11B-B552-8F3AB06E5AFD}"/>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Pictorial </a:t>
            </a:r>
            <a:r>
              <a:rPr lang="en-IN" b="1" dirty="0" smtClean="0">
                <a:latin typeface="Times New Roman" panose="02020603050405020304" pitchFamily="18" charset="0"/>
                <a:cs typeface="Times New Roman" panose="02020603050405020304" pitchFamily="18" charset="0"/>
              </a:rPr>
              <a:t>Journey</a:t>
            </a:r>
            <a:endParaRPr lang="en-IN"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455" y="1465017"/>
            <a:ext cx="797096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a:extLst>
              <a:ext uri="{FF2B5EF4-FFF2-40B4-BE49-F238E27FC236}">
                <a16:creationId xmlns="" xmlns:a16="http://schemas.microsoft.com/office/drawing/2014/main" id="{9B187AAF-6A0B-1393-C469-6E06803B7421}"/>
              </a:ext>
            </a:extLst>
          </p:cNvPr>
          <p:cNvSpPr>
            <a:spLocks noGrp="1"/>
          </p:cNvSpPr>
          <p:nvPr>
            <p:ph type="ftr" sz="quarter" idx="11"/>
          </p:nvPr>
        </p:nvSpPr>
        <p:spPr>
          <a:xfrm>
            <a:off x="9762186" y="6356349"/>
            <a:ext cx="2277414" cy="365125"/>
          </a:xfrm>
        </p:spPr>
        <p:txBody>
          <a:bodyPr/>
          <a:lstStyle/>
          <a:p>
            <a:endParaRPr lang="en-IN" dirty="0">
              <a:solidFill>
                <a:prstClr val="black">
                  <a:tint val="75000"/>
                </a:prstClr>
              </a:solidFill>
            </a:endParaRPr>
          </a:p>
        </p:txBody>
      </p:sp>
      <p:sp>
        <p:nvSpPr>
          <p:cNvPr id="4" name="Slide Number Placeholder 3">
            <a:extLst>
              <a:ext uri="{FF2B5EF4-FFF2-40B4-BE49-F238E27FC236}">
                <a16:creationId xmlns=""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31</a:t>
            </a:fld>
            <a:endParaRPr lang="en-IN">
              <a:solidFill>
                <a:prstClr val="black">
                  <a:tint val="75000"/>
                </a:prstClr>
              </a:solidFill>
            </a:endParaRPr>
          </a:p>
        </p:txBody>
      </p:sp>
      <p:sp>
        <p:nvSpPr>
          <p:cNvPr id="7" name="TextBox 6"/>
          <p:cNvSpPr txBox="1"/>
          <p:nvPr/>
        </p:nvSpPr>
        <p:spPr>
          <a:xfrm>
            <a:off x="2537814" y="5951083"/>
            <a:ext cx="7116372" cy="369332"/>
          </a:xfrm>
          <a:prstGeom prst="rect">
            <a:avLst/>
          </a:prstGeom>
          <a:noFill/>
        </p:spPr>
        <p:txBody>
          <a:bodyPr wrap="none" rtlCol="0">
            <a:spAutoFit/>
          </a:bodyPr>
          <a:lstStyle/>
          <a:p>
            <a:r>
              <a:rPr lang="en-US" b="1" dirty="0">
                <a:solidFill>
                  <a:prstClr val="black"/>
                </a:solidFill>
                <a:latin typeface="Times New Roman" panose="02020603050405020304" pitchFamily="18" charset="0"/>
                <a:cs typeface="Times New Roman" panose="02020603050405020304" pitchFamily="18" charset="0"/>
              </a:rPr>
              <a:t>Rajiv Gandhi Cancer Institute and Research Center New Delhi </a:t>
            </a:r>
            <a:r>
              <a:rPr lang="en-US" b="1" dirty="0" err="1">
                <a:solidFill>
                  <a:prstClr val="black"/>
                </a:solidFill>
                <a:latin typeface="Times New Roman" panose="02020603050405020304" pitchFamily="18" charset="0"/>
                <a:cs typeface="Times New Roman" panose="02020603050405020304" pitchFamily="18" charset="0"/>
              </a:rPr>
              <a:t>Rohini</a:t>
            </a:r>
            <a:endParaRPr lang="en-US" b="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EDC1BA95-363B-4D43-B4A1-2FAE931E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93789162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1393A-C23C-A11B-B552-8F3AB06E5AFD}"/>
              </a:ext>
            </a:extLst>
          </p:cNvPr>
          <p:cNvSpPr>
            <a:spLocks noGrp="1"/>
          </p:cNvSpPr>
          <p:nvPr>
            <p:ph type="title"/>
          </p:nvPr>
        </p:nvSpPr>
        <p:spPr>
          <a:xfrm>
            <a:off x="670775" y="0"/>
            <a:ext cx="10515600" cy="1171977"/>
          </a:xfrm>
        </p:spPr>
        <p:txBody>
          <a:bodyPr/>
          <a:lstStyle/>
          <a:p>
            <a:pPr algn="ctr"/>
            <a:r>
              <a:rPr lang="en-IN" b="1" dirty="0">
                <a:latin typeface="Times New Roman" panose="02020603050405020304" pitchFamily="18" charset="0"/>
                <a:cs typeface="Times New Roman" panose="02020603050405020304" pitchFamily="18" charset="0"/>
              </a:rPr>
              <a:t>Pictorial </a:t>
            </a:r>
            <a:r>
              <a:rPr lang="en-IN" b="1" dirty="0" smtClean="0">
                <a:latin typeface="Times New Roman" panose="02020603050405020304" pitchFamily="18" charset="0"/>
                <a:cs typeface="Times New Roman" panose="02020603050405020304" pitchFamily="18" charset="0"/>
              </a:rPr>
              <a:t>Journey</a:t>
            </a:r>
            <a:endParaRPr lang="en-IN"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3656" y="955295"/>
            <a:ext cx="5596944" cy="52081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Footer Placeholder 4">
            <a:extLst>
              <a:ext uri="{FF2B5EF4-FFF2-40B4-BE49-F238E27FC236}">
                <a16:creationId xmlns="" xmlns:a16="http://schemas.microsoft.com/office/drawing/2014/main" id="{68ABA5A0-C039-E6BF-8014-4934B4E407B2}"/>
              </a:ext>
            </a:extLst>
          </p:cNvPr>
          <p:cNvSpPr>
            <a:spLocks noGrp="1"/>
          </p:cNvSpPr>
          <p:nvPr>
            <p:ph type="ftr" sz="quarter" idx="11"/>
          </p:nvPr>
        </p:nvSpPr>
        <p:spPr>
          <a:xfrm>
            <a:off x="9813700" y="6356350"/>
            <a:ext cx="2087451" cy="365125"/>
          </a:xfrm>
        </p:spPr>
        <p:txBody>
          <a:bodyPr/>
          <a:lstStyle/>
          <a:p>
            <a:endParaRPr lang="en-IN" dirty="0">
              <a:solidFill>
                <a:prstClr val="black">
                  <a:tint val="75000"/>
                </a:prstClr>
              </a:solidFill>
            </a:endParaRPr>
          </a:p>
        </p:txBody>
      </p:sp>
      <p:sp>
        <p:nvSpPr>
          <p:cNvPr id="4" name="Slide Number Placeholder 3">
            <a:extLst>
              <a:ext uri="{FF2B5EF4-FFF2-40B4-BE49-F238E27FC236}">
                <a16:creationId xmlns=""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32</a:t>
            </a:fld>
            <a:endParaRPr lang="en-IN">
              <a:solidFill>
                <a:prstClr val="black">
                  <a:tint val="75000"/>
                </a:prstClr>
              </a:solidFill>
            </a:endParaRPr>
          </a:p>
        </p:txBody>
      </p:sp>
      <p:sp>
        <p:nvSpPr>
          <p:cNvPr id="7" name="TextBox 6"/>
          <p:cNvSpPr txBox="1"/>
          <p:nvPr/>
        </p:nvSpPr>
        <p:spPr>
          <a:xfrm>
            <a:off x="3919687" y="6215282"/>
            <a:ext cx="4002058" cy="369332"/>
          </a:xfrm>
          <a:prstGeom prst="rect">
            <a:avLst/>
          </a:prstGeom>
          <a:noFill/>
        </p:spPr>
        <p:txBody>
          <a:bodyPr wrap="none" rtlCol="0">
            <a:spAutoFit/>
          </a:bodyPr>
          <a:lstStyle/>
          <a:p>
            <a:r>
              <a:rPr lang="en-US" b="1" dirty="0">
                <a:solidFill>
                  <a:prstClr val="black"/>
                </a:solidFill>
                <a:latin typeface="Times New Roman" panose="02020603050405020304" pitchFamily="18" charset="0"/>
                <a:cs typeface="Times New Roman" panose="02020603050405020304" pitchFamily="18" charset="0"/>
              </a:rPr>
              <a:t>OPD Patient Care Service Department</a:t>
            </a:r>
          </a:p>
        </p:txBody>
      </p:sp>
      <p:pic>
        <p:nvPicPr>
          <p:cNvPr id="9" name="Picture 8">
            <a:extLst>
              <a:ext uri="{FF2B5EF4-FFF2-40B4-BE49-F238E27FC236}">
                <a16:creationId xmlns="" xmlns:a16="http://schemas.microsoft.com/office/drawing/2014/main" id="{EDC1BA95-363B-4D43-B4A1-2FAE931E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8543226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666" y="365125"/>
            <a:ext cx="8659134" cy="1325563"/>
          </a:xfrm>
        </p:spPr>
        <p:txBody>
          <a:bodyPr>
            <a:normAutofit/>
          </a:bodyPr>
          <a:lstStyle/>
          <a:p>
            <a:r>
              <a:rPr lang="en-US" sz="2800" b="1" dirty="0">
                <a:latin typeface="Times New Roman" panose="02020603050405020304" pitchFamily="18" charset="0"/>
                <a:cs typeface="Times New Roman" panose="02020603050405020304" pitchFamily="18" charset="0"/>
              </a:rPr>
              <a:t>The </a:t>
            </a:r>
            <a:r>
              <a:rPr lang="en-US" sz="2800" b="1" dirty="0" smtClean="0">
                <a:latin typeface="Times New Roman" panose="02020603050405020304" pitchFamily="18" charset="0"/>
                <a:cs typeface="Times New Roman" panose="02020603050405020304" pitchFamily="18" charset="0"/>
              </a:rPr>
              <a:t>Components </a:t>
            </a:r>
            <a:r>
              <a:rPr lang="en-US" sz="2800" b="1" dirty="0">
                <a:latin typeface="Times New Roman" panose="02020603050405020304" pitchFamily="18" charset="0"/>
                <a:cs typeface="Times New Roman" panose="02020603050405020304" pitchFamily="18" charset="0"/>
              </a:rPr>
              <a:t>of </a:t>
            </a:r>
            <a:r>
              <a:rPr lang="en-US" sz="2800" b="1" dirty="0" smtClean="0">
                <a:latin typeface="Times New Roman" panose="02020603050405020304" pitchFamily="18" charset="0"/>
                <a:cs typeface="Times New Roman" panose="02020603050405020304" pitchFamily="18" charset="0"/>
              </a:rPr>
              <a:t>Clinical Transformation Follow The Methodology </a:t>
            </a:r>
            <a:r>
              <a:rPr lang="en-US" sz="2800" b="1" dirty="0">
                <a:latin typeface="Times New Roman" panose="02020603050405020304" pitchFamily="18" charset="0"/>
                <a:cs typeface="Times New Roman" panose="02020603050405020304" pitchFamily="18" charset="0"/>
              </a:rPr>
              <a:t>and </a:t>
            </a:r>
            <a:r>
              <a:rPr lang="en-US" sz="2800" b="1" dirty="0" smtClean="0">
                <a:latin typeface="Times New Roman" panose="02020603050405020304" pitchFamily="18" charset="0"/>
                <a:cs typeface="Times New Roman" panose="02020603050405020304" pitchFamily="18" charset="0"/>
              </a:rPr>
              <a:t>Include</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pic>
        <p:nvPicPr>
          <p:cNvPr id="7" name="Content Placeholder 6"/>
          <p:cNvPicPr>
            <a:picLocks noGrp="1" noChangeAspect="1"/>
          </p:cNvPicPr>
          <p:nvPr>
            <p:ph idx="1"/>
          </p:nvPr>
        </p:nvPicPr>
        <p:blipFill>
          <a:blip r:embed="rId2"/>
          <a:stretch>
            <a:fillRect/>
          </a:stretch>
        </p:blipFill>
        <p:spPr>
          <a:xfrm>
            <a:off x="1146549" y="1318462"/>
            <a:ext cx="9597651" cy="5539538"/>
          </a:xfrm>
          <a:prstGeom prst="rect">
            <a:avLst/>
          </a:prstGeom>
        </p:spPr>
      </p:pic>
      <p:sp>
        <p:nvSpPr>
          <p:cNvPr id="4" name="Footer Placeholder 3"/>
          <p:cNvSpPr>
            <a:spLocks noGrp="1"/>
          </p:cNvSpPr>
          <p:nvPr>
            <p:ph type="ftr" sz="quarter" idx="11"/>
          </p:nvPr>
        </p:nvSpPr>
        <p:spPr>
          <a:xfrm>
            <a:off x="11353800" y="6334760"/>
            <a:ext cx="335280" cy="365125"/>
          </a:xfrm>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solidFill>
                  <a:prstClr val="black">
                    <a:tint val="75000"/>
                  </a:prstClr>
                </a:solidFill>
              </a:rPr>
              <a:pPr/>
              <a:t>4</a:t>
            </a:fld>
            <a:endParaRPr lang="en-IN">
              <a:solidFill>
                <a:prstClr val="black">
                  <a:tint val="75000"/>
                </a:prstClr>
              </a:solidFill>
            </a:endParaRPr>
          </a:p>
        </p:txBody>
      </p:sp>
      <p:pic>
        <p:nvPicPr>
          <p:cNvPr id="6" name="Picture 5"/>
          <p:cNvPicPr>
            <a:picLocks noChangeAspect="1"/>
          </p:cNvPicPr>
          <p:nvPr/>
        </p:nvPicPr>
        <p:blipFill>
          <a:blip r:embed="rId3"/>
          <a:stretch>
            <a:fillRect/>
          </a:stretch>
        </p:blipFill>
        <p:spPr>
          <a:xfrm>
            <a:off x="0" y="0"/>
            <a:ext cx="2694666" cy="1268078"/>
          </a:xfrm>
          <a:prstGeom prst="rect">
            <a:avLst/>
          </a:prstGeom>
        </p:spPr>
      </p:pic>
    </p:spTree>
    <p:extLst>
      <p:ext uri="{BB962C8B-B14F-4D97-AF65-F5344CB8AC3E}">
        <p14:creationId xmlns:p14="http://schemas.microsoft.com/office/powerpoint/2010/main" val="9391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904D3-A247-E528-2115-156C18874265}"/>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Objectives </a:t>
            </a:r>
            <a:r>
              <a:rPr lang="en-IN" b="1" dirty="0" smtClean="0">
                <a:latin typeface="Times New Roman" panose="02020603050405020304" pitchFamily="18" charset="0"/>
                <a:cs typeface="Times New Roman" panose="02020603050405020304" pitchFamily="18" charset="0"/>
              </a:rPr>
              <a:t>of Study</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C6D7DE2-7518-3B77-F975-509EE81FC92A}"/>
              </a:ext>
            </a:extLst>
          </p:cNvPr>
          <p:cNvSpPr>
            <a:spLocks noGrp="1"/>
          </p:cNvSpPr>
          <p:nvPr>
            <p:ph idx="1"/>
          </p:nvPr>
        </p:nvSpPr>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The objective of this study is</a:t>
            </a:r>
          </a:p>
          <a:p>
            <a:pPr marL="0" indent="0">
              <a:buNone/>
            </a:pPr>
            <a:r>
              <a:rPr lang="en-US" sz="2200" b="1" dirty="0">
                <a:latin typeface="Times New Roman" panose="02020603050405020304" pitchFamily="18" charset="0"/>
                <a:cs typeface="Times New Roman" panose="02020603050405020304" pitchFamily="18" charset="0"/>
              </a:rPr>
              <a:t>Primary Objective</a:t>
            </a:r>
          </a:p>
          <a:p>
            <a:pPr marL="0" indent="0">
              <a:buNone/>
            </a:pPr>
            <a:r>
              <a:rPr lang="en-US" sz="2200" dirty="0">
                <a:latin typeface="Times New Roman" panose="02020603050405020304" pitchFamily="18" charset="0"/>
                <a:cs typeface="Times New Roman" panose="02020603050405020304" pitchFamily="18" charset="0"/>
              </a:rPr>
              <a:t>To identify the gaps in technical requirements of the existing Hospital Information System (HIS) through post-implementation evaluation.</a:t>
            </a:r>
          </a:p>
          <a:p>
            <a:pPr marL="0" indent="0">
              <a:buNone/>
            </a:pPr>
            <a:r>
              <a:rPr lang="en-US" sz="2200" b="1" dirty="0">
                <a:latin typeface="Times New Roman" panose="02020603050405020304" pitchFamily="18" charset="0"/>
                <a:cs typeface="Times New Roman" panose="02020603050405020304" pitchFamily="18" charset="0"/>
              </a:rPr>
              <a:t>Specific Objectives</a:t>
            </a:r>
          </a:p>
          <a:p>
            <a:r>
              <a:rPr lang="en-US" sz="2200" dirty="0">
                <a:latin typeface="Times New Roman" panose="02020603050405020304" pitchFamily="18" charset="0"/>
                <a:cs typeface="Times New Roman" panose="02020603050405020304" pitchFamily="18" charset="0"/>
              </a:rPr>
              <a:t>To understand the workflow of the existing HIS in the tertiary cancer care hospital and identify gaps</a:t>
            </a:r>
          </a:p>
          <a:p>
            <a:r>
              <a:rPr lang="en-US" sz="2200" dirty="0">
                <a:latin typeface="Times New Roman" panose="02020603050405020304" pitchFamily="18" charset="0"/>
                <a:cs typeface="Times New Roman" panose="02020603050405020304" pitchFamily="18" charset="0"/>
              </a:rPr>
              <a:t> To analyze the perception of the stakeholders regarding the impact of identified gaps on the efficiency and usability of the system.</a:t>
            </a:r>
          </a:p>
          <a:p>
            <a:r>
              <a:rPr lang="en-US" sz="2200" dirty="0">
                <a:latin typeface="Times New Roman" panose="02020603050405020304" pitchFamily="18" charset="0"/>
                <a:cs typeface="Times New Roman" panose="02020603050405020304" pitchFamily="18" charset="0"/>
              </a:rPr>
              <a:t>Based on the above </a:t>
            </a:r>
            <a:r>
              <a:rPr lang="en-US" sz="2200" dirty="0" smtClean="0">
                <a:latin typeface="Times New Roman" panose="02020603050405020304" pitchFamily="18" charset="0"/>
                <a:cs typeface="Times New Roman" panose="02020603050405020304" pitchFamily="18" charset="0"/>
              </a:rPr>
              <a:t>recommend strategies </a:t>
            </a:r>
            <a:r>
              <a:rPr lang="en-US" sz="2200" dirty="0">
                <a:latin typeface="Times New Roman" panose="02020603050405020304" pitchFamily="18" charset="0"/>
                <a:cs typeface="Times New Roman" panose="02020603050405020304" pitchFamily="18" charset="0"/>
              </a:rPr>
              <a:t>for addressing any identified gaps to improve the overall functionality and performance of the HIS.</a:t>
            </a:r>
          </a:p>
          <a:p>
            <a:endParaRPr lang="en-IN" dirty="0"/>
          </a:p>
        </p:txBody>
      </p:sp>
      <p:sp>
        <p:nvSpPr>
          <p:cNvPr id="4" name="Slide Number Placeholder 3">
            <a:extLst>
              <a:ext uri="{FF2B5EF4-FFF2-40B4-BE49-F238E27FC236}">
                <a16:creationId xmlns=""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5</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844328F-626B-70E2-D0C5-F16A1E592868}"/>
              </a:ext>
            </a:extLst>
          </p:cNvPr>
          <p:cNvSpPr>
            <a:spLocks noGrp="1"/>
          </p:cNvSpPr>
          <p:nvPr>
            <p:ph type="ftr" sz="quarter" idx="11"/>
          </p:nvPr>
        </p:nvSpPr>
        <p:spPr>
          <a:xfrm>
            <a:off x="11262360" y="6356350"/>
            <a:ext cx="929640" cy="365125"/>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79912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6DAF6-311E-0255-B1ED-7410C0285961}"/>
              </a:ext>
            </a:extLst>
          </p:cNvPr>
          <p:cNvSpPr>
            <a:spLocks noGrp="1"/>
          </p:cNvSpPr>
          <p:nvPr>
            <p:ph type="title"/>
          </p:nvPr>
        </p:nvSpPr>
        <p:spPr/>
        <p:txBody>
          <a:bodyPr/>
          <a:lstStyle/>
          <a:p>
            <a:pPr algn="ctr"/>
            <a:r>
              <a:rPr lang="en-IN" b="1" dirty="0" smtClean="0">
                <a:latin typeface="Times New Roman" panose="02020603050405020304" pitchFamily="18" charset="0"/>
                <a:cs typeface="Times New Roman" panose="02020603050405020304" pitchFamily="18" charset="0"/>
              </a:rPr>
              <a:t>Methodology</a:t>
            </a:r>
            <a:endParaRPr lang="en-IN" b="1" dirty="0"/>
          </a:p>
        </p:txBody>
      </p:sp>
      <p:sp>
        <p:nvSpPr>
          <p:cNvPr id="3" name="Content Placeholder 2">
            <a:extLst>
              <a:ext uri="{FF2B5EF4-FFF2-40B4-BE49-F238E27FC236}">
                <a16:creationId xmlns="" xmlns:a16="http://schemas.microsoft.com/office/drawing/2014/main" id="{70665C76-273B-9A86-DBC1-54F437B85A44}"/>
              </a:ext>
            </a:extLst>
          </p:cNvPr>
          <p:cNvSpPr>
            <a:spLocks noGrp="1"/>
          </p:cNvSpPr>
          <p:nvPr>
            <p:ph idx="1"/>
          </p:nvPr>
        </p:nvSpPr>
        <p:spPr/>
        <p:txBody>
          <a:bodyPr/>
          <a:lstStyle/>
          <a:p>
            <a:pPr lvl="0">
              <a:buFont typeface="Wingdings" panose="05000000000000000000" pitchFamily="2" charset="2"/>
              <a:buChar char="v"/>
            </a:pPr>
            <a:r>
              <a:rPr lang="en-IN" sz="2000" b="1" dirty="0">
                <a:solidFill>
                  <a:prstClr val="black"/>
                </a:solidFill>
                <a:latin typeface="Times New Roman" panose="02020603050405020304" pitchFamily="18" charset="0"/>
                <a:cs typeface="Times New Roman" panose="02020603050405020304" pitchFamily="18" charset="0"/>
              </a:rPr>
              <a:t>Study Design: </a:t>
            </a:r>
            <a:r>
              <a:rPr lang="en-US" sz="2000" dirty="0">
                <a:solidFill>
                  <a:prstClr val="black"/>
                </a:solidFill>
                <a:latin typeface="Times New Roman" panose="02020603050405020304" pitchFamily="18" charset="0"/>
                <a:cs typeface="Times New Roman" panose="02020603050405020304" pitchFamily="18" charset="0"/>
              </a:rPr>
              <a:t>This study was designed as a </a:t>
            </a:r>
            <a:r>
              <a:rPr lang="en-US" sz="2000" b="1" dirty="0">
                <a:solidFill>
                  <a:prstClr val="black"/>
                </a:solidFill>
                <a:latin typeface="Times New Roman" panose="02020603050405020304" pitchFamily="18" charset="0"/>
                <a:cs typeface="Times New Roman" panose="02020603050405020304" pitchFamily="18" charset="0"/>
              </a:rPr>
              <a:t>cross-sectional study</a:t>
            </a:r>
            <a:r>
              <a:rPr lang="en-US" sz="2000" dirty="0">
                <a:solidFill>
                  <a:prstClr val="black"/>
                </a:solidFill>
                <a:latin typeface="Times New Roman" panose="02020603050405020304" pitchFamily="18" charset="0"/>
                <a:cs typeface="Times New Roman" panose="02020603050405020304" pitchFamily="18" charset="0"/>
              </a:rPr>
              <a:t>, which allowed for the collection of data at a single point in time.</a:t>
            </a:r>
          </a:p>
          <a:p>
            <a:pPr lvl="0">
              <a:buFont typeface="Wingdings" panose="05000000000000000000" pitchFamily="2" charset="2"/>
              <a:buChar char="v"/>
            </a:pPr>
            <a:r>
              <a:rPr lang="en-IN" sz="2000" b="1" dirty="0">
                <a:solidFill>
                  <a:prstClr val="black"/>
                </a:solidFill>
                <a:latin typeface="Times New Roman" panose="02020603050405020304" pitchFamily="18" charset="0"/>
                <a:cs typeface="Times New Roman" panose="02020603050405020304" pitchFamily="18" charset="0"/>
              </a:rPr>
              <a:t>Study Area: </a:t>
            </a:r>
            <a:r>
              <a:rPr lang="en-US" sz="2000" dirty="0">
                <a:solidFill>
                  <a:prstClr val="black"/>
                </a:solidFill>
                <a:latin typeface="Times New Roman" panose="02020603050405020304" pitchFamily="18" charset="0"/>
                <a:cs typeface="Times New Roman" panose="02020603050405020304" pitchFamily="18" charset="0"/>
              </a:rPr>
              <a:t>The study was conducted in the OPD area of the healthcare facility </a:t>
            </a:r>
            <a:r>
              <a:rPr lang="en-IN" sz="2000" dirty="0">
                <a:solidFill>
                  <a:prstClr val="black"/>
                </a:solidFill>
                <a:latin typeface="Times New Roman" panose="02020603050405020304" pitchFamily="18" charset="0"/>
                <a:cs typeface="Times New Roman" panose="02020603050405020304" pitchFamily="18" charset="0"/>
              </a:rPr>
              <a:t>RGCI New Delhi</a:t>
            </a:r>
          </a:p>
          <a:p>
            <a:pPr lvl="0">
              <a:buFont typeface="Wingdings" panose="05000000000000000000" pitchFamily="2" charset="2"/>
              <a:buChar char="v"/>
            </a:pPr>
            <a:r>
              <a:rPr lang="en-IN" sz="2000" b="1" dirty="0">
                <a:solidFill>
                  <a:prstClr val="black"/>
                </a:solidFill>
                <a:latin typeface="Times New Roman" panose="02020603050405020304" pitchFamily="18" charset="0"/>
                <a:cs typeface="Times New Roman" panose="02020603050405020304" pitchFamily="18" charset="0"/>
              </a:rPr>
              <a:t>Duration of the Study: </a:t>
            </a:r>
            <a:r>
              <a:rPr lang="en-IN" sz="2000" dirty="0">
                <a:solidFill>
                  <a:prstClr val="black"/>
                </a:solidFill>
                <a:latin typeface="Times New Roman" panose="02020603050405020304" pitchFamily="18" charset="0"/>
                <a:cs typeface="Times New Roman" panose="02020603050405020304" pitchFamily="18" charset="0"/>
              </a:rPr>
              <a:t>3 months (7</a:t>
            </a:r>
            <a:r>
              <a:rPr lang="en-IN" sz="2000" baseline="30000" dirty="0">
                <a:solidFill>
                  <a:prstClr val="black"/>
                </a:solidFill>
                <a:latin typeface="Times New Roman" panose="02020603050405020304" pitchFamily="18" charset="0"/>
                <a:cs typeface="Times New Roman" panose="02020603050405020304" pitchFamily="18" charset="0"/>
              </a:rPr>
              <a:t>th</a:t>
            </a:r>
            <a:r>
              <a:rPr lang="en-IN" sz="2000" dirty="0">
                <a:solidFill>
                  <a:prstClr val="black"/>
                </a:solidFill>
                <a:latin typeface="Times New Roman" panose="02020603050405020304" pitchFamily="18" charset="0"/>
                <a:cs typeface="Times New Roman" panose="02020603050405020304" pitchFamily="18" charset="0"/>
              </a:rPr>
              <a:t> February 2023 – 7</a:t>
            </a:r>
            <a:r>
              <a:rPr lang="en-IN" sz="2000" baseline="30000" dirty="0">
                <a:solidFill>
                  <a:prstClr val="black"/>
                </a:solidFill>
                <a:latin typeface="Times New Roman" panose="02020603050405020304" pitchFamily="18" charset="0"/>
                <a:cs typeface="Times New Roman" panose="02020603050405020304" pitchFamily="18" charset="0"/>
              </a:rPr>
              <a:t>th</a:t>
            </a:r>
            <a:r>
              <a:rPr lang="en-IN" sz="2000" dirty="0">
                <a:solidFill>
                  <a:prstClr val="black"/>
                </a:solidFill>
                <a:latin typeface="Times New Roman" panose="02020603050405020304" pitchFamily="18" charset="0"/>
                <a:cs typeface="Times New Roman" panose="02020603050405020304" pitchFamily="18" charset="0"/>
              </a:rPr>
              <a:t> May 2023)</a:t>
            </a:r>
          </a:p>
          <a:p>
            <a:pPr lvl="0">
              <a:buFont typeface="Wingdings" panose="05000000000000000000" pitchFamily="2" charset="2"/>
              <a:buChar char="v"/>
            </a:pPr>
            <a:r>
              <a:rPr lang="en-IN" sz="2000" b="1" dirty="0">
                <a:solidFill>
                  <a:prstClr val="black"/>
                </a:solidFill>
                <a:latin typeface="Times New Roman" panose="02020603050405020304" pitchFamily="18" charset="0"/>
                <a:cs typeface="Times New Roman" panose="02020603050405020304" pitchFamily="18" charset="0"/>
              </a:rPr>
              <a:t>Type of Data: </a:t>
            </a:r>
            <a:r>
              <a:rPr lang="en-US" sz="2000" dirty="0">
                <a:solidFill>
                  <a:prstClr val="black"/>
                </a:solidFill>
                <a:latin typeface="Times New Roman" panose="02020603050405020304" pitchFamily="18" charset="0"/>
                <a:cs typeface="Times New Roman" panose="02020603050405020304" pitchFamily="18" charset="0"/>
              </a:rPr>
              <a:t>The data used in this evaluation was </a:t>
            </a:r>
            <a:r>
              <a:rPr lang="en-US" sz="2000" b="1" dirty="0">
                <a:solidFill>
                  <a:prstClr val="black"/>
                </a:solidFill>
                <a:latin typeface="Times New Roman" panose="02020603050405020304" pitchFamily="18" charset="0"/>
                <a:cs typeface="Times New Roman" panose="02020603050405020304" pitchFamily="18" charset="0"/>
              </a:rPr>
              <a:t>secondary data</a:t>
            </a:r>
            <a:r>
              <a:rPr lang="en-US" sz="2000" dirty="0">
                <a:solidFill>
                  <a:prstClr val="black"/>
                </a:solidFill>
                <a:latin typeface="Times New Roman" panose="02020603050405020304" pitchFamily="18" charset="0"/>
                <a:cs typeface="Times New Roman" panose="02020603050405020304" pitchFamily="18" charset="0"/>
              </a:rPr>
              <a:t>. The data sources included existing feedbacks gathered from stakeholders through a checklist and an MIS report for a period of one month.</a:t>
            </a:r>
          </a:p>
          <a:p>
            <a:pPr lvl="0">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Sampling size: </a:t>
            </a:r>
            <a:r>
              <a:rPr lang="en-US" sz="2000" dirty="0">
                <a:solidFill>
                  <a:prstClr val="black"/>
                </a:solidFill>
                <a:latin typeface="Times New Roman" panose="02020603050405020304" pitchFamily="18" charset="0"/>
                <a:cs typeface="Times New Roman" panose="02020603050405020304" pitchFamily="18" charset="0"/>
              </a:rPr>
              <a:t>25</a:t>
            </a:r>
          </a:p>
          <a:p>
            <a:pPr lvl="0">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Sampling technique: convenience sampling </a:t>
            </a:r>
            <a:r>
              <a:rPr lang="en-US" sz="2000" dirty="0">
                <a:solidFill>
                  <a:prstClr val="black"/>
                </a:solidFill>
                <a:latin typeface="Times New Roman" panose="02020603050405020304" pitchFamily="18" charset="0"/>
                <a:cs typeface="Times New Roman" panose="02020603050405020304" pitchFamily="18" charset="0"/>
              </a:rPr>
              <a:t>is used due to the easy accessibility of the available samples. Online distribution of a Google Forms questionnaire allowed for a convenient and efficient data collection process.</a:t>
            </a:r>
          </a:p>
          <a:p>
            <a:pPr lvl="0">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Study population: </a:t>
            </a:r>
            <a:r>
              <a:rPr lang="en-US" sz="2000" dirty="0">
                <a:solidFill>
                  <a:prstClr val="black"/>
                </a:solidFill>
                <a:latin typeface="Times New Roman" panose="02020603050405020304" pitchFamily="18" charset="0"/>
                <a:cs typeface="Times New Roman" panose="02020603050405020304" pitchFamily="18" charset="0"/>
              </a:rPr>
              <a:t>End users (OPD patient care service staff and executives)</a:t>
            </a:r>
          </a:p>
          <a:p>
            <a:pPr lvl="0">
              <a:buFont typeface="Wingdings" panose="05000000000000000000" pitchFamily="2" charset="2"/>
              <a:buChar char="v"/>
            </a:pP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solidFill>
                  <a:prstClr val="black">
                    <a:tint val="75000"/>
                  </a:prstClr>
                </a:solidFill>
              </a:rPr>
              <a:pPr/>
              <a:t>6</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3826005-CE28-7D60-D38A-A20359BF8D20}"/>
              </a:ext>
            </a:extLst>
          </p:cNvPr>
          <p:cNvSpPr>
            <a:spLocks noGrp="1"/>
          </p:cNvSpPr>
          <p:nvPr>
            <p:ph type="ftr" sz="quarter" idx="11"/>
          </p:nvPr>
        </p:nvSpPr>
        <p:spPr>
          <a:xfrm>
            <a:off x="11353800" y="6619240"/>
            <a:ext cx="563880" cy="204470"/>
          </a:xfrm>
        </p:spPr>
        <p:txBody>
          <a:bodyPr/>
          <a:lstStyle/>
          <a:p>
            <a:endParaRPr lang="en-IN" dirty="0">
              <a:solidFill>
                <a:prstClr val="black">
                  <a:tint val="75000"/>
                </a:prstClr>
              </a:solidFill>
            </a:endParaRPr>
          </a:p>
        </p:txBody>
      </p:sp>
      <p:pic>
        <p:nvPicPr>
          <p:cNvPr id="6" name="Picture 5">
            <a:extLst>
              <a:ext uri="{FF2B5EF4-FFF2-40B4-BE49-F238E27FC236}">
                <a16:creationId xmlns=""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96909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278" y="365125"/>
            <a:ext cx="9388522" cy="1325563"/>
          </a:xfrm>
        </p:spPr>
        <p:txBody>
          <a:bodyPr/>
          <a:lstStyle/>
          <a:p>
            <a:pPr algn="ctr"/>
            <a:r>
              <a:rPr lang="en-IN" b="1" dirty="0">
                <a:latin typeface="Times New Roman" panose="02020603050405020304" pitchFamily="18" charset="0"/>
                <a:cs typeface="Times New Roman" panose="02020603050405020304" pitchFamily="18" charset="0"/>
              </a:rPr>
              <a:t>Methodology</a:t>
            </a:r>
            <a:endParaRPr lang="en-US" dirty="0"/>
          </a:p>
        </p:txBody>
      </p:sp>
      <p:sp>
        <p:nvSpPr>
          <p:cNvPr id="3" name="Content Placeholder 2"/>
          <p:cNvSpPr>
            <a:spLocks noGrp="1"/>
          </p:cNvSpPr>
          <p:nvPr>
            <p:ph idx="1"/>
          </p:nvPr>
        </p:nvSpPr>
        <p:spPr>
          <a:xfrm>
            <a:off x="734096" y="1463676"/>
            <a:ext cx="10831132" cy="4892674"/>
          </a:xfrm>
        </p:spPr>
        <p:txBody>
          <a:bodyPr>
            <a:normAutofit/>
          </a:bodyPr>
          <a:lstStyle/>
          <a:p>
            <a:pPr lvl="0">
              <a:buFont typeface="Wingdings" panose="05000000000000000000" pitchFamily="2" charset="2"/>
              <a:buChar char="v"/>
            </a:pPr>
            <a:r>
              <a:rPr lang="en-IN" sz="1900" b="1" dirty="0">
                <a:solidFill>
                  <a:prstClr val="black"/>
                </a:solidFill>
                <a:latin typeface="Times New Roman" panose="02020603050405020304" pitchFamily="18" charset="0"/>
                <a:cs typeface="Times New Roman" panose="02020603050405020304" pitchFamily="18" charset="0"/>
              </a:rPr>
              <a:t>Selection criteria:-</a:t>
            </a:r>
          </a:p>
          <a:p>
            <a:pPr lvl="0"/>
            <a:r>
              <a:rPr lang="en-IN" sz="1900" b="1" dirty="0">
                <a:solidFill>
                  <a:prstClr val="black"/>
                </a:solidFill>
                <a:latin typeface="Times New Roman" panose="02020603050405020304" pitchFamily="18" charset="0"/>
                <a:cs typeface="Times New Roman" panose="02020603050405020304" pitchFamily="18" charset="0"/>
              </a:rPr>
              <a:t> Inclusion criteria: </a:t>
            </a:r>
            <a:r>
              <a:rPr lang="en-IN" sz="1900" dirty="0">
                <a:solidFill>
                  <a:prstClr val="black"/>
                </a:solidFill>
                <a:latin typeface="Times New Roman" panose="02020603050405020304" pitchFamily="18" charset="0"/>
                <a:cs typeface="Times New Roman" panose="02020603050405020304" pitchFamily="18" charset="0"/>
              </a:rPr>
              <a:t>OPD patient care service providers and executive staff using PARAS actively on HIS. </a:t>
            </a:r>
          </a:p>
          <a:p>
            <a:pPr lvl="0"/>
            <a:r>
              <a:rPr lang="en-IN" sz="1900" b="1" dirty="0">
                <a:solidFill>
                  <a:prstClr val="black"/>
                </a:solidFill>
                <a:latin typeface="Times New Roman" panose="02020603050405020304" pitchFamily="18" charset="0"/>
                <a:cs typeface="Times New Roman" panose="02020603050405020304" pitchFamily="18" charset="0"/>
              </a:rPr>
              <a:t>Exclusion criteria: </a:t>
            </a:r>
            <a:r>
              <a:rPr lang="en-IN" sz="1900" dirty="0">
                <a:solidFill>
                  <a:prstClr val="black"/>
                </a:solidFill>
                <a:latin typeface="Times New Roman" panose="02020603050405020304" pitchFamily="18" charset="0"/>
                <a:cs typeface="Times New Roman" panose="02020603050405020304" pitchFamily="18" charset="0"/>
              </a:rPr>
              <a:t>Nursing staff that is not actively using HIS software.</a:t>
            </a:r>
          </a:p>
          <a:p>
            <a:pPr lvl="0">
              <a:buFont typeface="Wingdings" panose="05000000000000000000" pitchFamily="2" charset="2"/>
              <a:buChar char="v"/>
            </a:pPr>
            <a:r>
              <a:rPr lang="en-IN" sz="1900" b="1" dirty="0">
                <a:solidFill>
                  <a:prstClr val="black"/>
                </a:solidFill>
                <a:latin typeface="Times New Roman" panose="02020603050405020304" pitchFamily="18" charset="0"/>
                <a:cs typeface="Times New Roman" panose="02020603050405020304" pitchFamily="18" charset="0"/>
              </a:rPr>
              <a:t>Data collection tool: Structured Questionnaire </a:t>
            </a:r>
            <a:r>
              <a:rPr lang="en-IN" sz="1900" dirty="0">
                <a:solidFill>
                  <a:prstClr val="black"/>
                </a:solidFill>
                <a:latin typeface="Times New Roman" panose="02020603050405020304" pitchFamily="18" charset="0"/>
                <a:cs typeface="Times New Roman" panose="02020603050405020304" pitchFamily="18" charset="0"/>
              </a:rPr>
              <a:t>is used </a:t>
            </a:r>
            <a:r>
              <a:rPr lang="en-US" sz="1900" dirty="0">
                <a:solidFill>
                  <a:prstClr val="black"/>
                </a:solidFill>
                <a:latin typeface="Times New Roman" panose="02020603050405020304" pitchFamily="18" charset="0"/>
                <a:cs typeface="Times New Roman" panose="02020603050405020304" pitchFamily="18" charset="0"/>
              </a:rPr>
              <a:t>to survey all the employees who use the HIS, asking them to rate its effectiveness on the </a:t>
            </a:r>
            <a:r>
              <a:rPr lang="en-US" sz="1900" dirty="0" err="1">
                <a:solidFill>
                  <a:prstClr val="black"/>
                </a:solidFill>
                <a:latin typeface="Times New Roman" panose="02020603050405020304" pitchFamily="18" charset="0"/>
                <a:cs typeface="Times New Roman" panose="02020603050405020304" pitchFamily="18" charset="0"/>
              </a:rPr>
              <a:t>Likert</a:t>
            </a:r>
            <a:r>
              <a:rPr lang="en-US" sz="1900" dirty="0">
                <a:solidFill>
                  <a:prstClr val="black"/>
                </a:solidFill>
                <a:latin typeface="Times New Roman" panose="02020603050405020304" pitchFamily="18" charset="0"/>
                <a:cs typeface="Times New Roman" panose="02020603050405020304" pitchFamily="18" charset="0"/>
              </a:rPr>
              <a:t> scale of 1 to 5 where 1 being the least satisfactory and 5 being the most satisfactory. The 5 components of the evaluation were in terms of sharing of information &amp; communication, performance, security, user acceptability, and technical support.</a:t>
            </a:r>
          </a:p>
          <a:p>
            <a:pPr lvl="0">
              <a:buFont typeface="Wingdings" panose="05000000000000000000" pitchFamily="2" charset="2"/>
              <a:buChar char="v"/>
            </a:pPr>
            <a:r>
              <a:rPr lang="en-US" sz="1900" b="1" dirty="0">
                <a:solidFill>
                  <a:prstClr val="black"/>
                </a:solidFill>
                <a:latin typeface="Times New Roman" panose="02020603050405020304" pitchFamily="18" charset="0"/>
                <a:cs typeface="Times New Roman" panose="02020603050405020304" pitchFamily="18" charset="0"/>
              </a:rPr>
              <a:t>Data collection procedure: </a:t>
            </a:r>
            <a:r>
              <a:rPr lang="en-US" sz="1900" dirty="0">
                <a:solidFill>
                  <a:prstClr val="black"/>
                </a:solidFill>
                <a:latin typeface="Times New Roman" panose="02020603050405020304" pitchFamily="18" charset="0"/>
                <a:cs typeface="Times New Roman" panose="02020603050405020304" pitchFamily="18" charset="0"/>
              </a:rPr>
              <a:t>The data collected through the survey was analyzed using descriptive statistics. The mean were calculated for each component of the evaluation, i.e., sharing of information &amp; communication, performance, security, user acceptability, and technical support. The data collected through the MIS report was also analyzed using Microsoft excel. </a:t>
            </a:r>
          </a:p>
          <a:p>
            <a:pPr lvl="0">
              <a:buFont typeface="Wingdings" panose="05000000000000000000" pitchFamily="2" charset="2"/>
              <a:buChar char="v"/>
            </a:pPr>
            <a:r>
              <a:rPr lang="en-US" sz="1900" b="1" dirty="0">
                <a:solidFill>
                  <a:prstClr val="black"/>
                </a:solidFill>
                <a:latin typeface="Times New Roman" panose="02020603050405020304" pitchFamily="18" charset="0"/>
                <a:cs typeface="Times New Roman" panose="02020603050405020304" pitchFamily="18" charset="0"/>
              </a:rPr>
              <a:t>Ethical consideration: </a:t>
            </a:r>
            <a:r>
              <a:rPr lang="en-US" sz="1900" dirty="0">
                <a:solidFill>
                  <a:prstClr val="black"/>
                </a:solidFill>
                <a:latin typeface="Times New Roman" panose="02020603050405020304" pitchFamily="18" charset="0"/>
                <a:cs typeface="Times New Roman" panose="02020603050405020304" pitchFamily="18" charset="0"/>
              </a:rPr>
              <a:t>The</a:t>
            </a:r>
            <a:r>
              <a:rPr lang="en-US" sz="1900" b="1" dirty="0">
                <a:solidFill>
                  <a:prstClr val="black"/>
                </a:solidFill>
                <a:latin typeface="Times New Roman" panose="02020603050405020304" pitchFamily="18" charset="0"/>
                <a:cs typeface="Times New Roman" panose="02020603050405020304" pitchFamily="18" charset="0"/>
              </a:rPr>
              <a:t> </a:t>
            </a:r>
            <a:r>
              <a:rPr lang="en-US" sz="1900" dirty="0">
                <a:solidFill>
                  <a:prstClr val="black"/>
                </a:solidFill>
                <a:latin typeface="Times New Roman" panose="02020603050405020304" pitchFamily="18" charset="0"/>
                <a:cs typeface="Times New Roman" panose="02020603050405020304" pitchFamily="18" charset="0"/>
              </a:rPr>
              <a:t>study followed ethical guidelines, obtained approval from the healthcare facility, and ensured confidentiality of participant responses and collected data. The aggregated results were presented to maintain anonymity and data was used solely for the evaluation's purpose.</a:t>
            </a:r>
          </a:p>
          <a:p>
            <a:pPr marL="0" indent="0">
              <a:buNone/>
            </a:pPr>
            <a:endParaRPr lang="en-US" dirty="0"/>
          </a:p>
        </p:txBody>
      </p:sp>
      <p:sp>
        <p:nvSpPr>
          <p:cNvPr id="4" name="Footer Placeholder 3"/>
          <p:cNvSpPr>
            <a:spLocks noGrp="1"/>
          </p:cNvSpPr>
          <p:nvPr>
            <p:ph type="ftr" sz="quarter" idx="11"/>
          </p:nvPr>
        </p:nvSpPr>
        <p:spPr>
          <a:xfrm>
            <a:off x="11353800" y="6551948"/>
            <a:ext cx="662940" cy="182562"/>
          </a:xfrm>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solidFill>
                  <a:prstClr val="black">
                    <a:tint val="75000"/>
                  </a:prstClr>
                </a:solidFill>
              </a:rPr>
              <a:pPr/>
              <a:t>7</a:t>
            </a:fld>
            <a:endParaRPr lang="en-IN">
              <a:solidFill>
                <a:prstClr val="black">
                  <a:tint val="75000"/>
                </a:prstClr>
              </a:solidFill>
            </a:endParaRPr>
          </a:p>
        </p:txBody>
      </p:sp>
      <p:pic>
        <p:nvPicPr>
          <p:cNvPr id="6" name="Picture 5"/>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351773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141703"/>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Result</a:t>
            </a:r>
            <a:br>
              <a:rPr lang="en-US" b="1" dirty="0" smtClean="0">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The study includes 5 components, namely sharing of information &amp; communication, performance, security, user acceptability, and technical support, with each component consisting of 4 to 5 technical requirements, making a total of 23 covered in all the bar graphs.</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graphicFrame>
        <p:nvGraphicFramePr>
          <p:cNvPr id="14" name="Chart 13"/>
          <p:cNvGraphicFramePr/>
          <p:nvPr/>
        </p:nvGraphicFramePr>
        <p:xfrm>
          <a:off x="294066" y="1990857"/>
          <a:ext cx="5478938" cy="3031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6375041" y="1983345"/>
          <a:ext cx="5525037" cy="305877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73487" y="1506828"/>
            <a:ext cx="359394" cy="369332"/>
          </a:xfrm>
          <a:prstGeom prst="rect">
            <a:avLst/>
          </a:prstGeom>
          <a:noFill/>
        </p:spPr>
        <p:txBody>
          <a:bodyPr wrap="none" rtlCol="0">
            <a:spAutoFit/>
          </a:bodyPr>
          <a:lstStyle/>
          <a:p>
            <a:r>
              <a:rPr lang="en-US" dirty="0" smtClean="0">
                <a:solidFill>
                  <a:prstClr val="black"/>
                </a:solidFill>
              </a:rPr>
              <a:t>1.</a:t>
            </a:r>
          </a:p>
        </p:txBody>
      </p:sp>
      <p:sp>
        <p:nvSpPr>
          <p:cNvPr id="17" name="TextBox 16"/>
          <p:cNvSpPr txBox="1"/>
          <p:nvPr/>
        </p:nvSpPr>
        <p:spPr>
          <a:xfrm>
            <a:off x="6375042" y="1506828"/>
            <a:ext cx="359394" cy="369332"/>
          </a:xfrm>
          <a:prstGeom prst="rect">
            <a:avLst/>
          </a:prstGeom>
          <a:noFill/>
        </p:spPr>
        <p:txBody>
          <a:bodyPr wrap="none" rtlCol="0">
            <a:spAutoFit/>
          </a:bodyPr>
          <a:lstStyle/>
          <a:p>
            <a:r>
              <a:rPr lang="en-US" dirty="0" smtClean="0">
                <a:solidFill>
                  <a:prstClr val="black"/>
                </a:solidFill>
              </a:rPr>
              <a:t>2.</a:t>
            </a:r>
          </a:p>
        </p:txBody>
      </p:sp>
      <p:sp>
        <p:nvSpPr>
          <p:cNvPr id="18" name="TextBox 17"/>
          <p:cNvSpPr txBox="1"/>
          <p:nvPr/>
        </p:nvSpPr>
        <p:spPr>
          <a:xfrm>
            <a:off x="1078173" y="5042118"/>
            <a:ext cx="3998794" cy="1815882"/>
          </a:xfrm>
          <a:prstGeom prst="rect">
            <a:avLst/>
          </a:prstGeom>
          <a:noFill/>
        </p:spPr>
        <p:txBody>
          <a:bodyPr wrap="squar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1 interpretation from rating 1 to 5:</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Unsatisfactory: 20% (5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Satisfactory: 20% (5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Very satisfactory: 44% ( 11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p:txBody>
      </p:sp>
      <p:sp>
        <p:nvSpPr>
          <p:cNvPr id="19" name="TextBox 18"/>
          <p:cNvSpPr txBox="1"/>
          <p:nvPr/>
        </p:nvSpPr>
        <p:spPr>
          <a:xfrm>
            <a:off x="6554739" y="5151862"/>
            <a:ext cx="5327549" cy="1877437"/>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2 interpretation from rating 1 to 5:</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Unsatisfactory: 20% (5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Satisfactory: 44% (11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Very satisfactory: 16% (4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Outstanding: 16% (4 respondents</a:t>
            </a:r>
            <a:r>
              <a:rPr lang="en-US" dirty="0" smtClean="0">
                <a:solidFill>
                  <a:prstClr val="black"/>
                </a:solidFill>
                <a:latin typeface="Times New Roman" panose="02020603050405020304" pitchFamily="18" charset="0"/>
                <a:cs typeface="Times New Roman" panose="02020603050405020304" pitchFamily="18" charset="0"/>
              </a:rPr>
              <a:t>)</a:t>
            </a:r>
          </a:p>
          <a:p>
            <a:endParaRPr lang="en-US" dirty="0" smtClean="0">
              <a:solidFill>
                <a:prstClr val="black"/>
              </a:solidFill>
            </a:endParaRPr>
          </a:p>
        </p:txBody>
      </p:sp>
      <p:pic>
        <p:nvPicPr>
          <p:cNvPr id="20" name="Picture 19"/>
          <p:cNvPicPr>
            <a:picLocks noChangeAspect="1"/>
          </p:cNvPicPr>
          <p:nvPr/>
        </p:nvPicPr>
        <p:blipFill>
          <a:blip r:embed="rId4"/>
          <a:stretch>
            <a:fillRect/>
          </a:stretch>
        </p:blipFill>
        <p:spPr>
          <a:xfrm>
            <a:off x="0" y="0"/>
            <a:ext cx="1392073" cy="655093"/>
          </a:xfrm>
          <a:prstGeom prst="rect">
            <a:avLst/>
          </a:prstGeom>
        </p:spPr>
      </p:pic>
    </p:spTree>
    <p:extLst>
      <p:ext uri="{BB962C8B-B14F-4D97-AF65-F5344CB8AC3E}">
        <p14:creationId xmlns:p14="http://schemas.microsoft.com/office/powerpoint/2010/main" val="64765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160831"/>
            <a:ext cx="10515600" cy="698558"/>
          </a:xfrm>
        </p:spPr>
        <p:txBody>
          <a:bodyPr/>
          <a:lstStyle/>
          <a:p>
            <a:pPr algn="ctr"/>
            <a:r>
              <a:rPr lang="en-US" b="1" dirty="0" smtClean="0">
                <a:latin typeface="Times New Roman" panose="02020603050405020304" pitchFamily="18" charset="0"/>
                <a:cs typeface="Times New Roman" panose="02020603050405020304" pitchFamily="18" charset="0"/>
              </a:rPr>
              <a:t>Result</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0"/>
            <a:ext cx="1392073" cy="655093"/>
          </a:xfrm>
          <a:prstGeom prst="rect">
            <a:avLst/>
          </a:prstGeom>
        </p:spPr>
      </p:pic>
      <p:graphicFrame>
        <p:nvGraphicFramePr>
          <p:cNvPr id="4" name="Chart 3"/>
          <p:cNvGraphicFramePr/>
          <p:nvPr/>
        </p:nvGraphicFramePr>
        <p:xfrm>
          <a:off x="286603" y="1433015"/>
          <a:ext cx="5486399" cy="34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061880" y="1433015"/>
          <a:ext cx="5825320" cy="341193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39403" y="1063684"/>
            <a:ext cx="359394" cy="369332"/>
          </a:xfrm>
          <a:prstGeom prst="rect">
            <a:avLst/>
          </a:prstGeom>
          <a:noFill/>
        </p:spPr>
        <p:txBody>
          <a:bodyPr wrap="none" rtlCol="0">
            <a:spAutoFit/>
          </a:bodyPr>
          <a:lstStyle/>
          <a:p>
            <a:r>
              <a:rPr lang="en-US" dirty="0" smtClean="0">
                <a:solidFill>
                  <a:prstClr val="black"/>
                </a:solidFill>
              </a:rPr>
              <a:t>3.</a:t>
            </a:r>
          </a:p>
        </p:txBody>
      </p:sp>
      <p:sp>
        <p:nvSpPr>
          <p:cNvPr id="7" name="TextBox 6"/>
          <p:cNvSpPr txBox="1"/>
          <p:nvPr/>
        </p:nvSpPr>
        <p:spPr>
          <a:xfrm>
            <a:off x="6114197" y="1046674"/>
            <a:ext cx="359394" cy="369332"/>
          </a:xfrm>
          <a:prstGeom prst="rect">
            <a:avLst/>
          </a:prstGeom>
          <a:noFill/>
        </p:spPr>
        <p:txBody>
          <a:bodyPr wrap="none" rtlCol="0">
            <a:spAutoFit/>
          </a:bodyPr>
          <a:lstStyle/>
          <a:p>
            <a:r>
              <a:rPr lang="en-US" dirty="0" smtClean="0">
                <a:solidFill>
                  <a:prstClr val="black"/>
                </a:solidFill>
              </a:rPr>
              <a:t>4.</a:t>
            </a:r>
          </a:p>
        </p:txBody>
      </p:sp>
      <p:sp>
        <p:nvSpPr>
          <p:cNvPr id="9" name="TextBox 8"/>
          <p:cNvSpPr txBox="1"/>
          <p:nvPr/>
        </p:nvSpPr>
        <p:spPr>
          <a:xfrm>
            <a:off x="333608" y="4940487"/>
            <a:ext cx="5327549"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3 interpretation from rating 1 to 5:</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Poor: 4% (1 respondent)</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Unsatisfactory: 12% (3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Satisfactory: 44% (11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Very satisfactory: 28% (7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endParaRPr lang="en-US" dirty="0" smtClean="0">
              <a:solidFill>
                <a:prstClr val="black"/>
              </a:solidFill>
            </a:endParaRPr>
          </a:p>
        </p:txBody>
      </p:sp>
      <p:sp>
        <p:nvSpPr>
          <p:cNvPr id="10" name="TextBox 9"/>
          <p:cNvSpPr txBox="1"/>
          <p:nvPr/>
        </p:nvSpPr>
        <p:spPr>
          <a:xfrm>
            <a:off x="6741995" y="4940486"/>
            <a:ext cx="4739246" cy="1846659"/>
          </a:xfrm>
          <a:prstGeom prst="rect">
            <a:avLst/>
          </a:prstGeom>
          <a:noFill/>
        </p:spPr>
        <p:txBody>
          <a:bodyPr wrap="non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Technical Requirement 4 interpretation from 1 to 5:</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Poor: 12% (3 respondent)</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Unsatisfactory: 24% (6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Satisfactory: 32% (8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Very satisfactory: 20% (5 respondents)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Outstanding: 12% ( 3 respondents)</a:t>
            </a:r>
          </a:p>
          <a:p>
            <a:pPr marL="285750" indent="-285750">
              <a:buFont typeface="Arial" panose="020B0604020202020204" pitchFamily="34" charset="0"/>
              <a:buChar char="•"/>
            </a:pPr>
            <a:endParaRPr lang="en-US" dirty="0" smtClean="0">
              <a:solidFill>
                <a:prstClr val="black"/>
              </a:solidFill>
            </a:endParaRPr>
          </a:p>
        </p:txBody>
      </p:sp>
    </p:spTree>
    <p:extLst>
      <p:ext uri="{BB962C8B-B14F-4D97-AF65-F5344CB8AC3E}">
        <p14:creationId xmlns:p14="http://schemas.microsoft.com/office/powerpoint/2010/main" val="4070878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3491</Words>
  <Application>Microsoft Office PowerPoint</Application>
  <PresentationFormat>Widescreen</PresentationFormat>
  <Paragraphs>349</Paragraphs>
  <Slides>32</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32</vt:i4>
      </vt:variant>
    </vt:vector>
  </HeadingPairs>
  <TitlesOfParts>
    <vt:vector size="52" baseType="lpstr">
      <vt:lpstr>Arial</vt:lpstr>
      <vt:lpstr>Calibri</vt:lpstr>
      <vt:lpstr>Calibri Light</vt:lpstr>
      <vt:lpstr>Times New Roman</vt:lpstr>
      <vt:lpstr>Wingdings</vt:lpstr>
      <vt:lpstr>1_Office Theme</vt:lpstr>
      <vt:lpstr>Office Theme</vt:lpstr>
      <vt:lpstr>2_Office Theme</vt:lpstr>
      <vt:lpstr>3_Office Theme</vt:lpstr>
      <vt:lpstr>4_Office Theme</vt:lpstr>
      <vt:lpstr>5_Office Theme</vt:lpstr>
      <vt:lpstr>6_Office Theme</vt:lpstr>
      <vt:lpstr>7_Office Theme</vt:lpstr>
      <vt:lpstr>9_Office Theme</vt:lpstr>
      <vt:lpstr>10_Office Theme</vt:lpstr>
      <vt:lpstr>11_Office Theme</vt:lpstr>
      <vt:lpstr>12_Office Theme</vt:lpstr>
      <vt:lpstr>13_Office Theme</vt:lpstr>
      <vt:lpstr>14_Office Theme</vt:lpstr>
      <vt:lpstr>15_Office Theme</vt:lpstr>
      <vt:lpstr>Study on post implementation evaluation of health information system implemented in a cancer hospital in Delhi At Rajiv Gandhi Cancer Institute and Research Center By</vt:lpstr>
      <vt:lpstr>Mentor Approval</vt:lpstr>
      <vt:lpstr>Introduction</vt:lpstr>
      <vt:lpstr>The Components of Clinical Transformation Follow The Methodology and Include:  </vt:lpstr>
      <vt:lpstr>Objectives of Study</vt:lpstr>
      <vt:lpstr>Methodology</vt:lpstr>
      <vt:lpstr>Methodology</vt:lpstr>
      <vt:lpstr>Result The study includes 5 components, namely sharing of information &amp; communication, performance, security, user acceptability, and technical support, with each component consisting of 4 to 5 technical requirements, making a total of 23 covered in all the bar graphs.  </vt:lpstr>
      <vt:lpstr>Result</vt:lpstr>
      <vt:lpstr>Result</vt:lpstr>
      <vt:lpstr>Result</vt:lpstr>
      <vt:lpstr>Result</vt:lpstr>
      <vt:lpstr>Result</vt:lpstr>
      <vt:lpstr>Result</vt:lpstr>
      <vt:lpstr>Result</vt:lpstr>
      <vt:lpstr>Result</vt:lpstr>
      <vt:lpstr>Result</vt:lpstr>
      <vt:lpstr>Result</vt:lpstr>
      <vt:lpstr>Result</vt:lpstr>
      <vt:lpstr>Bugs Identified</vt:lpstr>
      <vt:lpstr>PowerPoint Presentation</vt:lpstr>
      <vt:lpstr>Findings</vt:lpstr>
      <vt:lpstr>PowerPoint Presentation</vt:lpstr>
      <vt:lpstr>Discussion</vt:lpstr>
      <vt:lpstr>Discussion</vt:lpstr>
      <vt:lpstr>Recommendations</vt:lpstr>
      <vt:lpstr>Recommendations</vt:lpstr>
      <vt:lpstr>Conclusion</vt:lpstr>
      <vt:lpstr>References</vt:lpstr>
      <vt:lpstr>Thank You</vt:lpstr>
      <vt:lpstr>Pictorial Journey</vt:lpstr>
      <vt:lpstr>Pictorial Journey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post implementation evaluation of health information system implemented in a cancer hospital in Delhi At Rajiv Gandhi Cancer Institute and Research Center By</dc:title>
  <dc:creator>SONY</dc:creator>
  <cp:lastModifiedBy>SONY</cp:lastModifiedBy>
  <cp:revision>11</cp:revision>
  <dcterms:created xsi:type="dcterms:W3CDTF">2023-06-16T08:20:06Z</dcterms:created>
  <dcterms:modified xsi:type="dcterms:W3CDTF">2023-06-19T06:58:16Z</dcterms:modified>
</cp:coreProperties>
</file>