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66" r:id="rId2"/>
    <p:sldId id="288" r:id="rId3"/>
    <p:sldId id="268" r:id="rId4"/>
    <p:sldId id="258" r:id="rId5"/>
    <p:sldId id="283" r:id="rId6"/>
    <p:sldId id="290" r:id="rId7"/>
    <p:sldId id="286" r:id="rId8"/>
    <p:sldId id="287" r:id="rId9"/>
    <p:sldId id="259" r:id="rId10"/>
    <p:sldId id="261" r:id="rId11"/>
    <p:sldId id="262" r:id="rId12"/>
    <p:sldId id="263" r:id="rId13"/>
    <p:sldId id="269" r:id="rId14"/>
    <p:sldId id="284" r:id="rId15"/>
    <p:sldId id="270" r:id="rId16"/>
    <p:sldId id="271" r:id="rId17"/>
    <p:sldId id="272" r:id="rId18"/>
    <p:sldId id="273" r:id="rId19"/>
    <p:sldId id="274" r:id="rId20"/>
    <p:sldId id="285" r:id="rId21"/>
    <p:sldId id="276" r:id="rId22"/>
    <p:sldId id="278" r:id="rId23"/>
    <p:sldId id="277" r:id="rId24"/>
    <p:sldId id="281" r:id="rId25"/>
    <p:sldId id="279" r:id="rId26"/>
    <p:sldId id="282" r:id="rId27"/>
    <p:sldId id="280" r:id="rId28"/>
    <p:sldId id="26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3A9C"/>
    <a:srgbClr val="25B13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[indian pocd list.xlsx]Sheet5!PivotTable17</c:name>
    <c:fmtId val="-1"/>
  </c:pivotSource>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Count of Device by Portability</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a:scene3d>
            <a:camera prst="orthographicFront">
              <a:rot lat="0" lon="0" rev="0"/>
            </a:camera>
            <a:lightRig rig="balanced" dir="t">
              <a:rot lat="0" lon="0" rev="1080000"/>
            </a:lightRig>
          </a:scene3d>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a:scene3d>
            <a:camera prst="orthographicFront">
              <a:rot lat="0" lon="0" rev="0"/>
            </a:camera>
            <a:lightRig rig="balanced" dir="t">
              <a:rot lat="0" lon="0" rev="1080000"/>
            </a:lightRig>
          </a:scene3d>
          <a:sp3d/>
        </c:spPr>
        <c:dLbl>
          <c:idx val="0"/>
          <c:layout>
            <c:manualLayout>
              <c:x val="2.5000000000000001E-2"/>
              <c:y val="-8.796296296296296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a:scene3d>
            <a:camera prst="orthographicFront">
              <a:rot lat="0" lon="0" rev="0"/>
            </a:camera>
            <a:lightRig rig="balanced" dir="t">
              <a:rot lat="0" lon="0" rev="1080000"/>
            </a:lightRig>
          </a:scene3d>
          <a:sp3d/>
        </c:spPr>
        <c:dLbl>
          <c:idx val="0"/>
          <c:layout>
            <c:manualLayout>
              <c:x val="2.4999999999999949E-2"/>
              <c:y val="-6.4814814814814894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a:scene3d>
            <a:camera prst="orthographicFront">
              <a:rot lat="0" lon="0" rev="0"/>
            </a:camera>
            <a:lightRig rig="balanced" dir="t">
              <a:rot lat="0" lon="0" rev="1080000"/>
            </a:lightRig>
          </a:scene3d>
          <a:sp3d/>
        </c:spPr>
        <c:dLbl>
          <c:idx val="0"/>
          <c:layout>
            <c:manualLayout>
              <c:x val="1.9444444444444445E-2"/>
              <c:y val="-5.555555555555555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a:scene3d>
            <a:camera prst="orthographicFront">
              <a:rot lat="0" lon="0" rev="0"/>
            </a:camera>
            <a:lightRig rig="balanced" dir="t">
              <a:rot lat="0" lon="0" rev="1080000"/>
            </a:lightRig>
          </a:scene3d>
          <a:sp3d/>
        </c:spPr>
        <c:dLbl>
          <c:idx val="0"/>
          <c:layout>
            <c:manualLayout>
              <c:x val="0"/>
              <c:y val="-3.703703703703703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a:scene3d>
            <a:camera prst="orthographicFront">
              <a:rot lat="0" lon="0" rev="0"/>
            </a:camera>
            <a:lightRig rig="balanced" dir="t">
              <a:rot lat="0" lon="0" rev="1080000"/>
            </a:lightRig>
          </a:scene3d>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a:scene3d>
            <a:camera prst="orthographicFront">
              <a:rot lat="0" lon="0" rev="0"/>
            </a:camera>
            <a:lightRig rig="balanced" dir="t">
              <a:rot lat="0" lon="0" rev="1080000"/>
            </a:lightRig>
          </a:scene3d>
          <a:sp3d/>
        </c:spPr>
        <c:dLbl>
          <c:idx val="0"/>
          <c:layout>
            <c:manualLayout>
              <c:x val="0"/>
              <c:y val="-3.703703703703703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a:scene3d>
            <a:camera prst="orthographicFront">
              <a:rot lat="0" lon="0" rev="0"/>
            </a:camera>
            <a:lightRig rig="balanced" dir="t">
              <a:rot lat="0" lon="0" rev="1080000"/>
            </a:lightRig>
          </a:scene3d>
          <a:sp3d/>
        </c:spPr>
        <c:dLbl>
          <c:idx val="0"/>
          <c:layout>
            <c:manualLayout>
              <c:x val="2.5000000000000001E-2"/>
              <c:y val="-8.796296296296296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a:scene3d>
            <a:camera prst="orthographicFront">
              <a:rot lat="0" lon="0" rev="0"/>
            </a:camera>
            <a:lightRig rig="balanced" dir="t">
              <a:rot lat="0" lon="0" rev="1080000"/>
            </a:lightRig>
          </a:scene3d>
          <a:sp3d/>
        </c:spPr>
        <c:dLbl>
          <c:idx val="0"/>
          <c:layout>
            <c:manualLayout>
              <c:x val="2.4999999999999949E-2"/>
              <c:y val="-6.4814814814814894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a:scene3d>
            <a:camera prst="orthographicFront">
              <a:rot lat="0" lon="0" rev="0"/>
            </a:camera>
            <a:lightRig rig="balanced" dir="t">
              <a:rot lat="0" lon="0" rev="1080000"/>
            </a:lightRig>
          </a:scene3d>
          <a:sp3d/>
        </c:spPr>
        <c:dLbl>
          <c:idx val="0"/>
          <c:layout>
            <c:manualLayout>
              <c:x val="1.9444444444444445E-2"/>
              <c:y val="-5.555555555555555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a:scene3d>
            <a:camera prst="orthographicFront">
              <a:rot lat="0" lon="0" rev="0"/>
            </a:camera>
            <a:lightRig rig="balanced" dir="t">
              <a:rot lat="0" lon="0" rev="1080000"/>
            </a:lightRig>
          </a:scene3d>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a:scene3d>
            <a:camera prst="orthographicFront">
              <a:rot lat="0" lon="0" rev="0"/>
            </a:camera>
            <a:lightRig rig="balanced" dir="t">
              <a:rot lat="0" lon="0" rev="1080000"/>
            </a:lightRig>
          </a:scene3d>
          <a:sp3d/>
        </c:spPr>
        <c:dLbl>
          <c:idx val="0"/>
          <c:layout>
            <c:manualLayout>
              <c:x val="0"/>
              <c:y val="-3.703703703703703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a:scene3d>
            <a:camera prst="orthographicFront">
              <a:rot lat="0" lon="0" rev="0"/>
            </a:camera>
            <a:lightRig rig="balanced" dir="t">
              <a:rot lat="0" lon="0" rev="1080000"/>
            </a:lightRig>
          </a:scene3d>
          <a:sp3d/>
        </c:spPr>
        <c:dLbl>
          <c:idx val="0"/>
          <c:layout>
            <c:manualLayout>
              <c:x val="2.5000000000000001E-2"/>
              <c:y val="-8.796296296296296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a:scene3d>
            <a:camera prst="orthographicFront">
              <a:rot lat="0" lon="0" rev="0"/>
            </a:camera>
            <a:lightRig rig="balanced" dir="t">
              <a:rot lat="0" lon="0" rev="1080000"/>
            </a:lightRig>
          </a:scene3d>
          <a:sp3d/>
        </c:spPr>
        <c:dLbl>
          <c:idx val="0"/>
          <c:layout>
            <c:manualLayout>
              <c:x val="2.4999999999999949E-2"/>
              <c:y val="-6.4814814814814894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a:scene3d>
            <a:camera prst="orthographicFront">
              <a:rot lat="0" lon="0" rev="0"/>
            </a:camera>
            <a:lightRig rig="balanced" dir="t">
              <a:rot lat="0" lon="0" rev="1080000"/>
            </a:lightRig>
          </a:scene3d>
          <a:sp3d/>
        </c:spPr>
        <c:dLbl>
          <c:idx val="0"/>
          <c:layout>
            <c:manualLayout>
              <c:x val="1.9444444444444445E-2"/>
              <c:y val="-5.555555555555555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view3D>
      <c:rotX val="15"/>
      <c:rotY val="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9347331583552061E-2"/>
          <c:y val="0.24476633129192185"/>
          <c:w val="0.71948775153105859"/>
          <c:h val="0.55626239428404778"/>
        </c:manualLayout>
      </c:layout>
      <c:area3DChart>
        <c:grouping val="standard"/>
        <c:varyColors val="0"/>
        <c:ser>
          <c:idx val="0"/>
          <c:order val="0"/>
          <c:tx>
            <c:strRef>
              <c:f>Sheet5!$B$3</c:f>
              <c:strCache>
                <c:ptCount val="1"/>
                <c:pt idx="0">
                  <c:v>Total</c:v>
                </c:pt>
              </c:strCache>
            </c:strRef>
          </c:tx>
          <c:spPr>
            <a:gradFill rotWithShape="1">
              <a:gsLst>
                <a:gs pos="0">
                  <a:schemeClr val="accent1">
                    <a:tint val="98000"/>
                    <a:satMod val="110000"/>
                    <a:lumMod val="104000"/>
                  </a:schemeClr>
                </a:gs>
                <a:gs pos="69000">
                  <a:schemeClr val="accent1">
                    <a:shade val="88000"/>
                    <a:satMod val="130000"/>
                    <a:lumMod val="92000"/>
                  </a:schemeClr>
                </a:gs>
                <a:gs pos="100000">
                  <a:schemeClr val="accent1">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c:spPr>
          <c:dLbls>
            <c:dLbl>
              <c:idx val="0"/>
              <c:layout>
                <c:manualLayout>
                  <c:x val="0"/>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41-4778-B1D3-7DF87EC4F828}"/>
                </c:ext>
              </c:extLst>
            </c:dLbl>
            <c:dLbl>
              <c:idx val="1"/>
              <c:layout>
                <c:manualLayout>
                  <c:x val="1.0833277293462267E-2"/>
                  <c:y val="-0.118060705165804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41-4778-B1D3-7DF87EC4F828}"/>
                </c:ext>
              </c:extLst>
            </c:dLbl>
            <c:dLbl>
              <c:idx val="2"/>
              <c:layout>
                <c:manualLayout>
                  <c:x val="2.2976134663969527E-2"/>
                  <c:y val="-0.109961548260192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41-4778-B1D3-7DF87EC4F828}"/>
                </c:ext>
              </c:extLst>
            </c:dLbl>
            <c:dLbl>
              <c:idx val="3"/>
              <c:layout>
                <c:manualLayout>
                  <c:x val="1.9444444444444445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41-4778-B1D3-7DF87EC4F828}"/>
                </c:ext>
              </c:extLst>
            </c:dLbl>
            <c:spPr>
              <a:noFill/>
              <a:ln>
                <a:noFill/>
              </a:ln>
              <a:effectLst/>
            </c:spPr>
            <c:txPr>
              <a:bodyPr rot="0" spcFirstLastPara="1" vertOverflow="ellipsis" vert="horz" wrap="square" lIns="38100" tIns="19050" rIns="38100" bIns="19050" anchor="ctr" anchorCtr="1">
                <a:spAutoFit/>
              </a:bodyPr>
              <a:lstStyle/>
              <a:p>
                <a:pPr>
                  <a:defRPr sz="127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Sheet5!$A$4:$A$8</c:f>
              <c:strCache>
                <c:ptCount val="4"/>
                <c:pt idx="0">
                  <c:v>Benchtop</c:v>
                </c:pt>
                <c:pt idx="1">
                  <c:v>Handheld</c:v>
                </c:pt>
                <c:pt idx="2">
                  <c:v>Portable</c:v>
                </c:pt>
                <c:pt idx="3">
                  <c:v>Wearable</c:v>
                </c:pt>
              </c:strCache>
            </c:strRef>
          </c:cat>
          <c:val>
            <c:numRef>
              <c:f>Sheet5!$B$4:$B$8</c:f>
              <c:numCache>
                <c:formatCode>General</c:formatCode>
                <c:ptCount val="4"/>
                <c:pt idx="0">
                  <c:v>1</c:v>
                </c:pt>
                <c:pt idx="1">
                  <c:v>69</c:v>
                </c:pt>
                <c:pt idx="2">
                  <c:v>44</c:v>
                </c:pt>
                <c:pt idx="3">
                  <c:v>2</c:v>
                </c:pt>
              </c:numCache>
            </c:numRef>
          </c:val>
          <c:extLst>
            <c:ext xmlns:c16="http://schemas.microsoft.com/office/drawing/2014/chart" uri="{C3380CC4-5D6E-409C-BE32-E72D297353CC}">
              <c16:uniqueId val="{00000004-4541-4778-B1D3-7DF87EC4F828}"/>
            </c:ext>
          </c:extLst>
        </c:ser>
        <c:dLbls>
          <c:showLegendKey val="0"/>
          <c:showVal val="0"/>
          <c:showCatName val="0"/>
          <c:showSerName val="0"/>
          <c:showPercent val="0"/>
          <c:showBubbleSize val="0"/>
        </c:dLbls>
        <c:axId val="431962560"/>
        <c:axId val="431958240"/>
        <c:axId val="703243808"/>
      </c:area3DChart>
      <c:catAx>
        <c:axId val="431962560"/>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1958240"/>
        <c:crosses val="autoZero"/>
        <c:auto val="1"/>
        <c:lblAlgn val="ctr"/>
        <c:lblOffset val="100"/>
        <c:noMultiLvlLbl val="0"/>
      </c:catAx>
      <c:valAx>
        <c:axId val="431958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1962560"/>
        <c:crosses val="autoZero"/>
        <c:crossBetween val="midCat"/>
      </c:valAx>
      <c:serAx>
        <c:axId val="703243808"/>
        <c:scaling>
          <c:orientation val="minMax"/>
        </c:scaling>
        <c:delete val="1"/>
        <c:axPos val="b"/>
        <c:majorTickMark val="out"/>
        <c:minorTickMark val="none"/>
        <c:tickLblPos val="nextTo"/>
        <c:crossAx val="431958240"/>
        <c:crosses val="autoZero"/>
      </c:ser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[indian pocd list.xlsx]Sheet4!PivotTable16</c:name>
    <c:fmtId val="-1"/>
  </c:pivotSource>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Count of Devices by Connectivity</a:t>
            </a:r>
          </a:p>
        </c:rich>
      </c:tx>
      <c:layout>
        <c:manualLayout>
          <c:xMode val="edge"/>
          <c:yMode val="edge"/>
          <c:x val="0.1206291591046582"/>
          <c:y val="7.112609727611800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1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1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1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pivotFmt>
      <c:pivotFmt>
        <c:idx val="8"/>
        <c:spPr>
          <a:solidFill>
            <a:schemeClr val="accent1"/>
          </a:solidFill>
          <a:ln w="25400">
            <a:solidFill>
              <a:schemeClr val="lt1"/>
            </a:solidFill>
          </a:ln>
          <a:effectLst/>
          <a:sp3d contourW="25400">
            <a:contourClr>
              <a:schemeClr val="lt1"/>
            </a:contourClr>
          </a:sp3d>
        </c:spPr>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Sheet4!$B$3</c:f>
              <c:strCache>
                <c:ptCount val="1"/>
                <c:pt idx="0">
                  <c:v>Total</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006A-4593-B9AC-95316DB90C8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006A-4593-B9AC-95316DB90C8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006A-4593-B9AC-95316DB90C8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Sheet4!$A$4:$A$7</c:f>
              <c:strCache>
                <c:ptCount val="3"/>
                <c:pt idx="0">
                  <c:v>Connected</c:v>
                </c:pt>
                <c:pt idx="1">
                  <c:v>Unconnected</c:v>
                </c:pt>
                <c:pt idx="2">
                  <c:v>(blank)</c:v>
                </c:pt>
              </c:strCache>
            </c:strRef>
          </c:cat>
          <c:val>
            <c:numRef>
              <c:f>Sheet4!$B$4:$B$7</c:f>
              <c:numCache>
                <c:formatCode>General</c:formatCode>
                <c:ptCount val="3"/>
                <c:pt idx="0">
                  <c:v>56</c:v>
                </c:pt>
                <c:pt idx="1">
                  <c:v>60</c:v>
                </c:pt>
              </c:numCache>
            </c:numRef>
          </c:val>
          <c:extLst>
            <c:ext xmlns:c16="http://schemas.microsoft.com/office/drawing/2014/chart" uri="{C3380CC4-5D6E-409C-BE32-E72D297353CC}">
              <c16:uniqueId val="{00000006-006A-4593-B9AC-95316DB90C8F}"/>
            </c:ext>
          </c:extLst>
        </c:ser>
        <c:dLbls>
          <c:dLblPos val="inEnd"/>
          <c:showLegendKey val="0"/>
          <c:showVal val="0"/>
          <c:showCatName val="1"/>
          <c:showSerName val="0"/>
          <c:showPercent val="0"/>
          <c:showBubbleSize val="0"/>
          <c:showLeaderLines val="1"/>
        </c:dLbls>
      </c:pie3DChart>
      <c:spPr>
        <a:noFill/>
        <a:ln>
          <a:noFill/>
        </a:ln>
        <a:effectLst/>
      </c:spPr>
    </c:plotArea>
    <c:legend>
      <c:legendPos val="r"/>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[indian pocd list.xlsx]Sheet4!PivotTable16</c:name>
    <c:fmtId val="-1"/>
  </c:pivotSource>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Count of devices by Connected Technology</a:t>
            </a:r>
          </a:p>
        </c:rich>
      </c:tx>
      <c:layout>
        <c:manualLayout>
          <c:xMode val="edge"/>
          <c:yMode val="edge"/>
          <c:x val="0.1683065595716198"/>
          <c:y val="2.6020290209837763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circle"/>
          <c:size val="5"/>
        </c:marker>
        <c:dLbl>
          <c:idx val="0"/>
          <c:spPr>
            <a:noFill/>
            <a:ln>
              <a:noFill/>
            </a:ln>
            <a:effectLst/>
          </c:spPr>
          <c:txPr>
            <a:bodyPr rot="0" spcFirstLastPara="1" vertOverflow="ellipsis" vert="horz" wrap="square" lIns="38100" tIns="19050" rIns="38100" bIns="19050" anchor="ctr" anchorCtr="1">
              <a:spAutoFit/>
            </a:bodyPr>
            <a:lstStyle/>
            <a:p>
              <a:pPr>
                <a:defRPr sz="1110" b="0" i="0" u="none" strike="noStrike" kern="1200" spc="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dLbl>
          <c:idx val="0"/>
          <c:layout>
            <c:manualLayout>
              <c:x val="-2.0632737276478678E-2"/>
              <c:y val="8.1433224755699338E-3"/>
            </c:manualLayout>
          </c:layout>
          <c:spPr>
            <a:noFill/>
            <a:ln>
              <a:noFill/>
            </a:ln>
            <a:effectLst/>
          </c:spPr>
          <c:txPr>
            <a:bodyPr rot="0" spcFirstLastPara="1" vertOverflow="ellipsis" vert="horz" wrap="square" lIns="38100" tIns="19050" rIns="38100" bIns="19050" anchor="ctr" anchorCtr="1">
              <a:spAutoFit/>
            </a:bodyPr>
            <a:lstStyle/>
            <a:p>
              <a:pPr>
                <a:defRPr sz="1110" b="0" i="0" u="none" strike="noStrike" kern="1200" spc="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10" b="0" i="0" u="none" strike="noStrike" kern="1200" spc="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pivotFmt>
      <c:pivotFmt>
        <c:idx val="8"/>
        <c:spPr>
          <a:solidFill>
            <a:schemeClr val="accent1"/>
          </a:solidFill>
          <a:ln w="25400">
            <a:solidFill>
              <a:schemeClr val="lt1"/>
            </a:solidFill>
          </a:ln>
          <a:effectLst/>
          <a:sp3d contourW="25400">
            <a:contourClr>
              <a:schemeClr val="lt1"/>
            </a:contourClr>
          </a:sp3d>
        </c:spPr>
      </c:pivotFmt>
      <c:pivotFmt>
        <c:idx val="9"/>
        <c:spPr>
          <a:solidFill>
            <a:schemeClr val="accent1"/>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pivotFmt>
      <c:pivotFmt>
        <c:idx val="11"/>
        <c:spPr>
          <a:solidFill>
            <a:schemeClr val="accent1"/>
          </a:solidFill>
          <a:ln w="25400">
            <a:solidFill>
              <a:schemeClr val="lt1"/>
            </a:solidFill>
          </a:ln>
          <a:effectLst/>
          <a:sp3d contourW="25400">
            <a:contourClr>
              <a:schemeClr val="lt1"/>
            </a:contourClr>
          </a:sp3d>
        </c:spPr>
      </c:pivotFmt>
      <c:pivotFmt>
        <c:idx val="12"/>
        <c:spPr>
          <a:solidFill>
            <a:schemeClr val="accent1"/>
          </a:solidFill>
          <a:ln w="25400">
            <a:solidFill>
              <a:schemeClr val="lt1"/>
            </a:solidFill>
          </a:ln>
          <a:effectLst/>
          <a:sp3d contourW="25400">
            <a:contourClr>
              <a:schemeClr val="lt1"/>
            </a:contourClr>
          </a:sp3d>
        </c:spPr>
      </c:pivotFmt>
      <c:pivotFmt>
        <c:idx val="13"/>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10" b="0" i="0" u="none" strike="noStrike" kern="1200" spc="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5400">
            <a:solidFill>
              <a:schemeClr val="lt1"/>
            </a:solidFill>
          </a:ln>
          <a:effectLst/>
          <a:sp3d contourW="25400">
            <a:contourClr>
              <a:schemeClr val="lt1"/>
            </a:contourClr>
          </a:sp3d>
        </c:spPr>
      </c:pivotFmt>
      <c:pivotFmt>
        <c:idx val="15"/>
        <c:spPr>
          <a:solidFill>
            <a:schemeClr val="accent1"/>
          </a:solidFill>
          <a:ln w="25400">
            <a:solidFill>
              <a:schemeClr val="lt1"/>
            </a:solidFill>
          </a:ln>
          <a:effectLst/>
          <a:sp3d contourW="25400">
            <a:contourClr>
              <a:schemeClr val="lt1"/>
            </a:contourClr>
          </a:sp3d>
        </c:spPr>
      </c:pivotFmt>
      <c:pivotFmt>
        <c:idx val="16"/>
        <c:spPr>
          <a:solidFill>
            <a:schemeClr val="accent1"/>
          </a:solidFill>
          <a:ln w="25400">
            <a:solidFill>
              <a:schemeClr val="lt1"/>
            </a:solidFill>
          </a:ln>
          <a:effectLst/>
          <a:sp3d contourW="25400">
            <a:contourClr>
              <a:schemeClr val="lt1"/>
            </a:contourClr>
          </a:sp3d>
        </c:spPr>
      </c:pivotFmt>
      <c:pivotFmt>
        <c:idx val="17"/>
        <c:spPr>
          <a:solidFill>
            <a:schemeClr val="accent1"/>
          </a:solidFill>
          <a:ln w="25400">
            <a:solidFill>
              <a:schemeClr val="lt1"/>
            </a:solidFill>
          </a:ln>
          <a:effectLst/>
          <a:sp3d contourW="25400">
            <a:contourClr>
              <a:schemeClr val="lt1"/>
            </a:contourClr>
          </a:sp3d>
        </c:spPr>
      </c:pivotFmt>
      <c:pivotFmt>
        <c:idx val="18"/>
        <c:spPr>
          <a:solidFill>
            <a:schemeClr val="accent1"/>
          </a:solidFill>
          <a:ln w="25400">
            <a:solidFill>
              <a:schemeClr val="lt1"/>
            </a:solidFill>
          </a:ln>
          <a:effectLst/>
          <a:sp3d contourW="25400">
            <a:contourClr>
              <a:schemeClr val="lt1"/>
            </a:contourClr>
          </a:sp3d>
        </c:spPr>
      </c:pivotFmt>
      <c:pivotFmt>
        <c:idx val="19"/>
        <c:spPr>
          <a:solidFill>
            <a:schemeClr val="accent1"/>
          </a:solidFill>
          <a:ln w="25400">
            <a:solidFill>
              <a:schemeClr val="lt1"/>
            </a:solidFill>
          </a:ln>
          <a:effectLst/>
          <a:sp3d contourW="25400">
            <a:contourClr>
              <a:schemeClr val="lt1"/>
            </a:contourClr>
          </a:sp3d>
        </c:spPr>
      </c:pivotFmt>
      <c:pivotFmt>
        <c:idx val="20"/>
        <c:spPr>
          <a:solidFill>
            <a:schemeClr val="accent1"/>
          </a:solidFill>
          <a:ln w="25400">
            <a:solidFill>
              <a:schemeClr val="lt1"/>
            </a:solidFill>
          </a:ln>
          <a:effectLst/>
          <a:sp3d contourW="25400">
            <a:contourClr>
              <a:schemeClr val="lt1"/>
            </a:contourClr>
          </a:sp3d>
        </c:spPr>
      </c:pivotFmt>
      <c:pivotFmt>
        <c:idx val="21"/>
        <c:spPr>
          <a:solidFill>
            <a:schemeClr val="accent1"/>
          </a:solidFill>
          <a:ln w="25400">
            <a:solidFill>
              <a:schemeClr val="lt1"/>
            </a:solidFill>
          </a:ln>
          <a:effectLst/>
          <a:sp3d contourW="25400">
            <a:contourClr>
              <a:schemeClr val="lt1"/>
            </a:contourClr>
          </a:sp3d>
        </c:spPr>
      </c:pivotFmt>
      <c:pivotFmt>
        <c:idx val="22"/>
        <c:spPr>
          <a:solidFill>
            <a:schemeClr val="accent1"/>
          </a:solidFill>
          <a:ln w="25400">
            <a:solidFill>
              <a:schemeClr val="lt1"/>
            </a:solidFill>
          </a:ln>
          <a:effectLst/>
          <a:sp3d contourW="25400">
            <a:contourClr>
              <a:schemeClr val="lt1"/>
            </a:contourClr>
          </a:sp3d>
        </c:spPr>
      </c:pivotFmt>
      <c:pivotFmt>
        <c:idx val="23"/>
        <c:spPr>
          <a:solidFill>
            <a:schemeClr val="accent1"/>
          </a:solidFill>
          <a:ln w="25400">
            <a:solidFill>
              <a:schemeClr val="lt1"/>
            </a:solidFill>
          </a:ln>
          <a:effectLst/>
          <a:sp3d contourW="25400">
            <a:contourClr>
              <a:schemeClr val="lt1"/>
            </a:contourClr>
          </a:sp3d>
        </c:spPr>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50328347510778"/>
          <c:y val="0.20609923759530058"/>
          <c:w val="0.67886374895909096"/>
          <c:h val="0.78596425446819151"/>
        </c:manualLayout>
      </c:layout>
      <c:pie3DChart>
        <c:varyColors val="1"/>
        <c:ser>
          <c:idx val="0"/>
          <c:order val="0"/>
          <c:tx>
            <c:strRef>
              <c:f>Sheet4!$B$3</c:f>
              <c:strCache>
                <c:ptCount val="1"/>
                <c:pt idx="0">
                  <c:v>Total</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C73-43C1-8DFA-D8BC6509EC0C}"/>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C73-43C1-8DFA-D8BC6509EC0C}"/>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C73-43C1-8DFA-D8BC6509EC0C}"/>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1C73-43C1-8DFA-D8BC6509EC0C}"/>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1C73-43C1-8DFA-D8BC6509EC0C}"/>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1C73-43C1-8DFA-D8BC6509EC0C}"/>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1C73-43C1-8DFA-D8BC6509EC0C}"/>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1C73-43C1-8DFA-D8BC6509EC0C}"/>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1C73-43C1-8DFA-D8BC6509EC0C}"/>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1C73-43C1-8DFA-D8BC6509EC0C}"/>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1-1C73-43C1-8DFA-D8BC6509EC0C}"/>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3-1C73-43C1-8DFA-D8BC6509EC0C}"/>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5-1C73-43C1-8DFA-D8BC6509EC0C}"/>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7-1C73-43C1-8DFA-D8BC6509EC0C}"/>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9-1C73-43C1-8DFA-D8BC6509EC0C}"/>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B-1C73-43C1-8DFA-D8BC6509EC0C}"/>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D-1C73-43C1-8DFA-D8BC6509EC0C}"/>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F-1C73-43C1-8DFA-D8BC6509EC0C}"/>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1-1C73-43C1-8DFA-D8BC6509EC0C}"/>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3-1C73-43C1-8DFA-D8BC6509EC0C}"/>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Sheet4!$A$4:$A$14</c:f>
              <c:strCache>
                <c:ptCount val="10"/>
                <c:pt idx="0">
                  <c:v>Bluetooth</c:v>
                </c:pt>
                <c:pt idx="1">
                  <c:v>Blutooth and Wifi</c:v>
                </c:pt>
                <c:pt idx="2">
                  <c:v>IoT</c:v>
                </c:pt>
                <c:pt idx="3">
                  <c:v>LIS</c:v>
                </c:pt>
                <c:pt idx="4">
                  <c:v>Mobile App</c:v>
                </c:pt>
                <c:pt idx="5">
                  <c:v>PC</c:v>
                </c:pt>
                <c:pt idx="6">
                  <c:v>USB</c:v>
                </c:pt>
                <c:pt idx="7">
                  <c:v>Web and Mobile App</c:v>
                </c:pt>
                <c:pt idx="8">
                  <c:v>Wifi</c:v>
                </c:pt>
                <c:pt idx="9">
                  <c:v>(blank)</c:v>
                </c:pt>
              </c:strCache>
            </c:strRef>
          </c:cat>
          <c:val>
            <c:numRef>
              <c:f>Sheet4!$B$4:$B$14</c:f>
              <c:numCache>
                <c:formatCode>General</c:formatCode>
                <c:ptCount val="10"/>
                <c:pt idx="0">
                  <c:v>5</c:v>
                </c:pt>
                <c:pt idx="1">
                  <c:v>5</c:v>
                </c:pt>
                <c:pt idx="2">
                  <c:v>10</c:v>
                </c:pt>
                <c:pt idx="3">
                  <c:v>3</c:v>
                </c:pt>
                <c:pt idx="4">
                  <c:v>20</c:v>
                </c:pt>
                <c:pt idx="5">
                  <c:v>1</c:v>
                </c:pt>
                <c:pt idx="6">
                  <c:v>3</c:v>
                </c:pt>
                <c:pt idx="7">
                  <c:v>7</c:v>
                </c:pt>
                <c:pt idx="8">
                  <c:v>1</c:v>
                </c:pt>
              </c:numCache>
            </c:numRef>
          </c:val>
          <c:extLst>
            <c:ext xmlns:c16="http://schemas.microsoft.com/office/drawing/2014/chart" uri="{C3380CC4-5D6E-409C-BE32-E72D297353CC}">
              <c16:uniqueId val="{00000014-1C73-43C1-8DFA-D8BC6509EC0C}"/>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[indian pocd list.xlsx]Sheet4!PivotTable16</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Count of Device by Test parameters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rgbClr val="25738B"/>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dLbl>
          <c:idx val="0"/>
          <c:layout>
            <c:manualLayout>
              <c:x val="-2.0632737276478678E-2"/>
              <c:y val="8.1433224755699338E-3"/>
            </c:manualLayout>
          </c:layout>
          <c:spPr>
            <a:noFill/>
            <a:ln>
              <a:noFill/>
            </a:ln>
            <a:effectLst/>
          </c:spPr>
          <c:txPr>
            <a:bodyPr rot="0" spcFirstLastPara="1" vertOverflow="ellipsis" vert="horz" wrap="square" lIns="38100" tIns="19050" rIns="38100" bIns="19050" anchor="ctr" anchorCtr="1">
              <a:spAutoFit/>
            </a:bodyPr>
            <a:lstStyle/>
            <a:p>
              <a:pPr>
                <a:defRPr sz="111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dLbl>
          <c:idx val="0"/>
          <c:layout>
            <c:manualLayout>
              <c:x val="1.9736842105263157E-2"/>
              <c:y val="-0.12393162393162394"/>
            </c:manualLayout>
          </c:layout>
          <c:showLegendKey val="0"/>
          <c:showVal val="1"/>
          <c:showCatName val="0"/>
          <c:showSerName val="0"/>
          <c:showPercent val="0"/>
          <c:showBubbleSize val="0"/>
          <c:extLst>
            <c:ext xmlns:c15="http://schemas.microsoft.com/office/drawing/2012/chart" uri="{CE6537A1-D6FC-4f65-9D91-7224C49458BB}"/>
          </c:extLst>
        </c:dLbl>
      </c:pivotFmt>
      <c:pivotFmt>
        <c:idx val="3"/>
        <c:dLbl>
          <c:idx val="0"/>
          <c:layout>
            <c:manualLayout>
              <c:x val="-8.0408427840126275E-17"/>
              <c:y val="-3.8461538461538464E-2"/>
            </c:manualLayout>
          </c:layout>
          <c:tx>
            <c:rich>
              <a:bodyPr/>
              <a:lstStyle/>
              <a:p>
                <a:fld id="{1AB8FAA4-FABF-4714-8E41-F05A56DFF981}" type="VALUE">
                  <a:rPr lang="en-US" u="none"/>
                  <a:pPr/>
                  <a:t>[VALUE]</a:t>
                </a:fld>
                <a:endParaRPr lang="en-I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pivotFmt>
      <c:pivotFmt>
        <c:idx val="4"/>
        <c:spPr>
          <a:solidFill>
            <a:srgbClr val="25738B"/>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25738B"/>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9.2593072247548008E-2"/>
          <c:y val="0.177596729834608"/>
          <c:w val="0.79579694392133582"/>
          <c:h val="0.525586155797511"/>
        </c:manualLayout>
      </c:layout>
      <c:areaChart>
        <c:grouping val="standard"/>
        <c:varyColors val="0"/>
        <c:ser>
          <c:idx val="0"/>
          <c:order val="0"/>
          <c:tx>
            <c:strRef>
              <c:f>Sheet4!$B$3</c:f>
              <c:strCache>
                <c:ptCount val="1"/>
                <c:pt idx="0">
                  <c:v>Total</c:v>
                </c:pt>
              </c:strCache>
            </c:strRef>
          </c:tx>
          <c:spPr>
            <a:solidFill>
              <a:schemeClr val="accent1">
                <a:alpha val="85000"/>
              </a:schemeClr>
            </a:solidFill>
            <a:ln>
              <a:noFill/>
            </a:ln>
            <a:effectLst>
              <a:innerShdw dist="12700" dir="16200000">
                <a:schemeClr val="lt1"/>
              </a:innerShdw>
            </a:effectLst>
          </c:spPr>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Sheet4!$A$4:$A$20</c:f>
              <c:strCache>
                <c:ptCount val="16"/>
                <c:pt idx="0">
                  <c:v>Biochemical</c:v>
                </c:pt>
                <c:pt idx="1">
                  <c:v>Cardiology</c:v>
                </c:pt>
                <c:pt idx="2">
                  <c:v>ENT and Dermatology </c:v>
                </c:pt>
                <c:pt idx="3">
                  <c:v>General Monitoring</c:v>
                </c:pt>
                <c:pt idx="4">
                  <c:v>Geriatric Care</c:v>
                </c:pt>
                <c:pt idx="5">
                  <c:v>Gynaecology</c:v>
                </c:pt>
                <c:pt idx="6">
                  <c:v>Gynaecology, Wellness</c:v>
                </c:pt>
                <c:pt idx="7">
                  <c:v>Hematology</c:v>
                </c:pt>
                <c:pt idx="8">
                  <c:v>Medicine</c:v>
                </c:pt>
                <c:pt idx="9">
                  <c:v>Microbiology</c:v>
                </c:pt>
                <c:pt idx="10">
                  <c:v>Oncology</c:v>
                </c:pt>
                <c:pt idx="11">
                  <c:v>Physiological</c:v>
                </c:pt>
                <c:pt idx="12">
                  <c:v>Pulmonology</c:v>
                </c:pt>
                <c:pt idx="13">
                  <c:v>Radiology</c:v>
                </c:pt>
                <c:pt idx="14">
                  <c:v>Remote Monitoring, Telemedicine</c:v>
                </c:pt>
                <c:pt idx="15">
                  <c:v>Urology</c:v>
                </c:pt>
              </c:strCache>
            </c:strRef>
          </c:cat>
          <c:val>
            <c:numRef>
              <c:f>Sheet4!$B$4:$B$20</c:f>
              <c:numCache>
                <c:formatCode>General</c:formatCode>
                <c:ptCount val="16"/>
                <c:pt idx="0">
                  <c:v>15</c:v>
                </c:pt>
                <c:pt idx="1">
                  <c:v>3</c:v>
                </c:pt>
                <c:pt idx="2">
                  <c:v>1</c:v>
                </c:pt>
                <c:pt idx="3">
                  <c:v>21</c:v>
                </c:pt>
                <c:pt idx="4">
                  <c:v>1</c:v>
                </c:pt>
                <c:pt idx="5">
                  <c:v>2</c:v>
                </c:pt>
                <c:pt idx="6">
                  <c:v>2</c:v>
                </c:pt>
                <c:pt idx="7">
                  <c:v>10</c:v>
                </c:pt>
                <c:pt idx="8">
                  <c:v>1</c:v>
                </c:pt>
                <c:pt idx="9">
                  <c:v>2</c:v>
                </c:pt>
                <c:pt idx="10">
                  <c:v>1</c:v>
                </c:pt>
                <c:pt idx="11">
                  <c:v>37</c:v>
                </c:pt>
                <c:pt idx="12">
                  <c:v>1</c:v>
                </c:pt>
                <c:pt idx="13">
                  <c:v>1</c:v>
                </c:pt>
                <c:pt idx="14">
                  <c:v>2</c:v>
                </c:pt>
                <c:pt idx="15">
                  <c:v>13</c:v>
                </c:pt>
              </c:numCache>
            </c:numRef>
          </c:val>
          <c:extLst>
            <c:ext xmlns:c16="http://schemas.microsoft.com/office/drawing/2014/chart" uri="{C3380CC4-5D6E-409C-BE32-E72D297353CC}">
              <c16:uniqueId val="{00000000-6256-4FD6-A218-A97250DAAE00}"/>
            </c:ext>
          </c:extLst>
        </c:ser>
        <c:dLbls>
          <c:showLegendKey val="0"/>
          <c:showVal val="0"/>
          <c:showCatName val="0"/>
          <c:showSerName val="0"/>
          <c:showPercent val="0"/>
          <c:showBubbleSize val="0"/>
        </c:dLbls>
        <c:axId val="610874496"/>
        <c:axId val="610887456"/>
      </c:areaChart>
      <c:catAx>
        <c:axId val="6108744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610887456"/>
        <c:crosses val="autoZero"/>
        <c:auto val="1"/>
        <c:lblAlgn val="ctr"/>
        <c:lblOffset val="100"/>
        <c:noMultiLvlLbl val="0"/>
      </c:catAx>
      <c:valAx>
        <c:axId val="61088745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610874496"/>
        <c:crosses val="autoZero"/>
        <c:crossBetween val="midCat"/>
      </c:valAx>
      <c:spPr>
        <a:noFill/>
        <a:ln>
          <a:noFill/>
        </a:ln>
        <a:effectLst/>
      </c:spPr>
    </c:plotArea>
    <c:legend>
      <c:legendPos val="r"/>
      <c:layout>
        <c:manualLayout>
          <c:xMode val="edge"/>
          <c:yMode val="edge"/>
          <c:x val="0.92935609172448952"/>
          <c:y val="0.52810973389091909"/>
          <c:w val="5.4592543909539389E-2"/>
          <c:h val="6.7285159929171529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[indian pocd list.xlsx]Sheet5!PivotTable17</c:name>
    <c:fmtId val="-1"/>
  </c:pivotSource>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Count</a:t>
            </a:r>
            <a:r>
              <a:rPr lang="en-US" baseline="0"/>
              <a:t> of </a:t>
            </a:r>
            <a:r>
              <a:rPr lang="en-US"/>
              <a:t> Devices</a:t>
            </a:r>
            <a:r>
              <a:rPr lang="en-US" baseline="0"/>
              <a:t> by Availability on Gem portal </a:t>
            </a:r>
            <a:endParaRPr lang="en-US"/>
          </a:p>
        </c:rich>
      </c:tx>
      <c:layout>
        <c:manualLayout>
          <c:xMode val="edge"/>
          <c:yMode val="edge"/>
          <c:x val="0.10299999999999999"/>
          <c:y val="2.675707203266258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1"/>
        <c:dLbl>
          <c:idx val="0"/>
          <c:layout>
            <c:manualLayout>
              <c:x val="2.5000000000000001E-2"/>
              <c:y val="-8.7962962962962965E-2"/>
            </c:manualLayout>
          </c:layout>
          <c:showLegendKey val="0"/>
          <c:showVal val="1"/>
          <c:showCatName val="0"/>
          <c:showSerName val="0"/>
          <c:showPercent val="0"/>
          <c:showBubbleSize val="0"/>
          <c:extLst>
            <c:ext xmlns:c15="http://schemas.microsoft.com/office/drawing/2012/chart" uri="{CE6537A1-D6FC-4f65-9D91-7224C49458BB}"/>
          </c:extLst>
        </c:dLbl>
      </c:pivotFmt>
      <c:pivotFmt>
        <c:idx val="2"/>
        <c:dLbl>
          <c:idx val="0"/>
          <c:layout>
            <c:manualLayout>
              <c:x val="2.4999999999999949E-2"/>
              <c:y val="-6.4814814814814894E-2"/>
            </c:manualLayout>
          </c:layout>
          <c:showLegendKey val="0"/>
          <c:showVal val="1"/>
          <c:showCatName val="0"/>
          <c:showSerName val="0"/>
          <c:showPercent val="0"/>
          <c:showBubbleSize val="0"/>
          <c:extLst>
            <c:ext xmlns:c15="http://schemas.microsoft.com/office/drawing/2012/chart" uri="{CE6537A1-D6FC-4f65-9D91-7224C49458BB}"/>
          </c:extLst>
        </c:dLbl>
      </c:pivotFmt>
      <c:pivotFmt>
        <c:idx val="3"/>
        <c:dLbl>
          <c:idx val="0"/>
          <c:layout>
            <c:manualLayout>
              <c:x val="1.9444444444444445E-2"/>
              <c:y val="-5.5555555555555552E-2"/>
            </c:manualLayout>
          </c:layout>
          <c:showLegendKey val="0"/>
          <c:showVal val="1"/>
          <c:showCatName val="0"/>
          <c:showSerName val="0"/>
          <c:showPercent val="0"/>
          <c:showBubbleSize val="0"/>
          <c:extLst>
            <c:ext xmlns:c15="http://schemas.microsoft.com/office/drawing/2012/chart" uri="{CE6537A1-D6FC-4f65-9D91-7224C49458BB}"/>
          </c:extLst>
        </c:dLbl>
      </c:pivotFmt>
      <c:pivotFmt>
        <c:idx val="4"/>
        <c:dLbl>
          <c:idx val="0"/>
          <c:layout>
            <c:manualLayout>
              <c:x val="0"/>
              <c:y val="-3.7037037037037035E-2"/>
            </c:manualLayout>
          </c:layou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254000" sx="102000" sy="102000" algn="ctr" rotWithShape="0">
              <a:prstClr val="black">
                <a:alpha val="20000"/>
              </a:prstClr>
            </a:outerShdw>
          </a:effectLst>
        </c:spPr>
      </c:pivotFmt>
      <c:pivotFmt>
        <c:idx val="7"/>
        <c:spPr>
          <a:solidFill>
            <a:schemeClr val="accent1"/>
          </a:solidFill>
          <a:ln>
            <a:noFill/>
          </a:ln>
          <a:effectLst>
            <a:outerShdw blurRad="254000" sx="102000" sy="102000" algn="ctr" rotWithShape="0">
              <a:prstClr val="black">
                <a:alpha val="20000"/>
              </a:prstClr>
            </a:outerShdw>
          </a:effectLst>
        </c:spPr>
      </c:pivotFmt>
      <c:pivotFmt>
        <c:idx val="8"/>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s>
    <c:plotArea>
      <c:layout>
        <c:manualLayout>
          <c:layoutTarget val="inner"/>
          <c:xMode val="edge"/>
          <c:yMode val="edge"/>
          <c:x val="7.9347331583552061E-2"/>
          <c:y val="0.24476633129192185"/>
          <c:w val="0.71948775153105859"/>
          <c:h val="0.55626239428404778"/>
        </c:manualLayout>
      </c:layout>
      <c:doughnutChart>
        <c:varyColors val="1"/>
        <c:ser>
          <c:idx val="0"/>
          <c:order val="0"/>
          <c:tx>
            <c:strRef>
              <c:f>Sheet5!$B$3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C4B-405D-90F3-2EBDE8D2C78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C4B-405D-90F3-2EBDE8D2C788}"/>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Sheet5!$A$4:$A$6</c:f>
              <c:strCache>
                <c:ptCount val="2"/>
                <c:pt idx="0">
                  <c:v>No</c:v>
                </c:pt>
                <c:pt idx="1">
                  <c:v>YES</c:v>
                </c:pt>
              </c:strCache>
            </c:strRef>
          </c:cat>
          <c:val>
            <c:numRef>
              <c:f>Sheet5!$B$4:$B$6</c:f>
              <c:numCache>
                <c:formatCode>General</c:formatCode>
                <c:ptCount val="2"/>
                <c:pt idx="0">
                  <c:v>74</c:v>
                </c:pt>
                <c:pt idx="1">
                  <c:v>42</c:v>
                </c:pt>
              </c:numCache>
            </c:numRef>
          </c:val>
          <c:extLst>
            <c:ext xmlns:c16="http://schemas.microsoft.com/office/drawing/2014/chart" uri="{C3380CC4-5D6E-409C-BE32-E72D297353CC}">
              <c16:uniqueId val="{00000004-EC4B-405D-90F3-2EBDE8D2C78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[indian pocd list.xlsx]Sheet5!PivotTable17</c:name>
    <c:fmtId val="-1"/>
  </c:pivotSource>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No of Devices  Approved</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ivotFmts>
      <c:pivotFmt>
        <c:idx val="0"/>
        <c:spPr>
          <a:solidFill>
            <a:schemeClr val="accent1"/>
          </a:solidFill>
          <a:ln>
            <a:noFill/>
          </a:ln>
          <a:effectLst/>
          <a:scene3d>
            <a:camera prst="orthographicFront">
              <a:rot lat="0" lon="0" rev="0"/>
            </a:camera>
            <a:lightRig rig="balanced" dir="t">
              <a:rot lat="0" lon="0" rev="1080000"/>
            </a:lightRig>
          </a:scene3d>
          <a:sp3d>
            <a:bevelT w="38100" h="12700" prst="softRound"/>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dLbl>
          <c:idx val="0"/>
          <c:layout>
            <c:manualLayout>
              <c:x val="2.5000000000000001E-2"/>
              <c:y val="-8.796296296296296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dLbl>
          <c:idx val="0"/>
          <c:layout>
            <c:manualLayout>
              <c:x val="2.4999999999999949E-2"/>
              <c:y val="-6.4814814814814894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dLbl>
          <c:idx val="0"/>
          <c:layout>
            <c:manualLayout>
              <c:x val="1.9444444444444445E-2"/>
              <c:y val="-5.555555555555555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dLbl>
          <c:idx val="0"/>
          <c:layout>
            <c:manualLayout>
              <c:x val="0"/>
              <c:y val="-3.7037037037037035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a:scene3d>
            <a:camera prst="orthographicFront">
              <a:rot lat="0" lon="0" rev="0"/>
            </a:camera>
            <a:lightRig rig="balanced" dir="t">
              <a:rot lat="0" lon="0" rev="1080000"/>
            </a:lightRig>
          </a:scene3d>
          <a:sp3d>
            <a:bevelT w="38100" h="12700" prst="softRound"/>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a:scene3d>
            <a:camera prst="orthographicFront">
              <a:rot lat="0" lon="0" rev="0"/>
            </a:camera>
            <a:lightRig rig="balanced" dir="t">
              <a:rot lat="0" lon="0" rev="1080000"/>
            </a:lightRig>
          </a:scene3d>
          <a:sp3d>
            <a:bevelT w="38100" h="12700" prst="softRound"/>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9347331583552061E-2"/>
          <c:y val="0.24476633129192185"/>
          <c:w val="0.71948775153105859"/>
          <c:h val="0.55626239428404778"/>
        </c:manualLayout>
      </c:layout>
      <c:barChart>
        <c:barDir val="col"/>
        <c:grouping val="stacked"/>
        <c:varyColors val="0"/>
        <c:ser>
          <c:idx val="0"/>
          <c:order val="0"/>
          <c:tx>
            <c:strRef>
              <c:f>Sheet5!$B$3</c:f>
              <c:strCache>
                <c:ptCount val="1"/>
                <c:pt idx="0">
                  <c:v>Total</c:v>
                </c:pt>
              </c:strCache>
            </c:strRef>
          </c:tx>
          <c:spPr>
            <a:gradFill rotWithShape="1">
              <a:gsLst>
                <a:gs pos="0">
                  <a:schemeClr val="accent1">
                    <a:tint val="98000"/>
                    <a:satMod val="110000"/>
                    <a:lumMod val="104000"/>
                  </a:schemeClr>
                </a:gs>
                <a:gs pos="69000">
                  <a:schemeClr val="accent1">
                    <a:shade val="88000"/>
                    <a:satMod val="130000"/>
                    <a:lumMod val="92000"/>
                  </a:schemeClr>
                </a:gs>
                <a:gs pos="100000">
                  <a:schemeClr val="accent1">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Sheet5!$A$4:$A$5</c:f>
              <c:strCache>
                <c:ptCount val="1"/>
                <c:pt idx="0">
                  <c:v>NA</c:v>
                </c:pt>
              </c:strCache>
            </c:strRef>
          </c:cat>
          <c:val>
            <c:numRef>
              <c:f>Sheet5!$B$4:$B$5</c:f>
              <c:numCache>
                <c:formatCode>General</c:formatCode>
                <c:ptCount val="1"/>
                <c:pt idx="0">
                  <c:v>48</c:v>
                </c:pt>
              </c:numCache>
            </c:numRef>
          </c:val>
          <c:extLst>
            <c:ext xmlns:c16="http://schemas.microsoft.com/office/drawing/2014/chart" uri="{C3380CC4-5D6E-409C-BE32-E72D297353CC}">
              <c16:uniqueId val="{00000000-01D8-46AC-80B0-6B7E27FD59C7}"/>
            </c:ext>
          </c:extLst>
        </c:ser>
        <c:dLbls>
          <c:showLegendKey val="0"/>
          <c:showVal val="0"/>
          <c:showCatName val="0"/>
          <c:showSerName val="0"/>
          <c:showPercent val="0"/>
          <c:showBubbleSize val="0"/>
        </c:dLbls>
        <c:gapWidth val="150"/>
        <c:overlap val="100"/>
        <c:axId val="431962560"/>
        <c:axId val="431958240"/>
      </c:barChart>
      <c:catAx>
        <c:axId val="43196256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31958240"/>
        <c:crosses val="autoZero"/>
        <c:auto val="1"/>
        <c:lblAlgn val="ctr"/>
        <c:lblOffset val="100"/>
        <c:noMultiLvlLbl val="0"/>
      </c:catAx>
      <c:valAx>
        <c:axId val="43195824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319625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9">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65000"/>
        <a:lumOff val="35000"/>
      </a:schemeClr>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effectLst>
        <a:innerShdw dist="12700" dir="16200000">
          <a:schemeClr val="lt1"/>
        </a:innerShdw>
      </a:effectLst>
    </cs:spPr>
  </cs:dataPoint>
  <cs:dataPoint3D>
    <cs:lnRef idx="0"/>
    <cs:fillRef idx="0">
      <cs:styleClr val="auto"/>
    </cs:fillRef>
    <cs:effectRef idx="0"/>
    <cs:fontRef idx="minor">
      <a:schemeClr val="dk1"/>
    </cs:fontRef>
    <cs:spPr>
      <a:solidFill>
        <a:schemeClr val="phClr">
          <a:alpha val="85000"/>
        </a:schemeClr>
      </a:solidFill>
      <a:effectLst>
        <a:innerShdw dist="12700" dir="16200000">
          <a:schemeClr val="lt1"/>
        </a:inn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94AAE-F16C-4583-BEE3-EDB773B9D82C}" type="doc">
      <dgm:prSet loTypeId="urn:microsoft.com/office/officeart/2005/8/layout/process4" loCatId="process" qsTypeId="urn:microsoft.com/office/officeart/2005/8/quickstyle/3d2" qsCatId="3D" csTypeId="urn:microsoft.com/office/officeart/2005/8/colors/accent1_2" csCatId="accent1" phldr="1"/>
      <dgm:spPr/>
      <dgm:t>
        <a:bodyPr/>
        <a:lstStyle/>
        <a:p>
          <a:endParaRPr lang="en-IN"/>
        </a:p>
      </dgm:t>
    </dgm:pt>
    <dgm:pt modelId="{2AEAF793-E103-4709-9B85-9E2F9F4955A9}">
      <dgm:prSet phldrT="[Text]" custT="1"/>
      <dgm:spPr/>
      <dgm:t>
        <a:bodyPr/>
        <a:lstStyle/>
        <a:p>
          <a:r>
            <a:rPr lang="en-US" sz="1600" b="1" dirty="0"/>
            <a:t> Identified the  diagnostic need of  primary Healthcare  System of India</a:t>
          </a:r>
          <a:endParaRPr lang="en-IN" sz="1600" dirty="0"/>
        </a:p>
      </dgm:t>
    </dgm:pt>
    <dgm:pt modelId="{40C66A10-9AB3-492E-A974-3FF86064AF30}" type="parTrans" cxnId="{0456CBB6-54C5-4EC4-A771-EC3DCC7320F9}">
      <dgm:prSet/>
      <dgm:spPr/>
      <dgm:t>
        <a:bodyPr/>
        <a:lstStyle/>
        <a:p>
          <a:endParaRPr lang="en-IN"/>
        </a:p>
      </dgm:t>
    </dgm:pt>
    <dgm:pt modelId="{ACF0863D-45BF-4420-A349-0026557FE764}" type="sibTrans" cxnId="{0456CBB6-54C5-4EC4-A771-EC3DCC7320F9}">
      <dgm:prSet/>
      <dgm:spPr/>
      <dgm:t>
        <a:bodyPr/>
        <a:lstStyle/>
        <a:p>
          <a:endParaRPr lang="en-IN"/>
        </a:p>
      </dgm:t>
    </dgm:pt>
    <dgm:pt modelId="{E3333DB3-8C4E-49E6-B256-9B0C15B5DF1B}">
      <dgm:prSet phldrT="[Text]" custT="1"/>
      <dgm:spPr/>
      <dgm:t>
        <a:bodyPr/>
        <a:lstStyle/>
        <a:p>
          <a:r>
            <a:rPr lang="en-US" sz="1600" b="1" dirty="0"/>
            <a:t>Identified  Parameters, categories on the basis of 12 Health and Wellness services </a:t>
          </a:r>
          <a:endParaRPr lang="en-IN" sz="1600" dirty="0"/>
        </a:p>
      </dgm:t>
    </dgm:pt>
    <dgm:pt modelId="{F0D9AF32-A95E-4CC6-9822-C4ABFB4CBA64}" type="parTrans" cxnId="{33FF9C0C-84FA-4017-8DC3-77833B4C2535}">
      <dgm:prSet/>
      <dgm:spPr/>
      <dgm:t>
        <a:bodyPr/>
        <a:lstStyle/>
        <a:p>
          <a:endParaRPr lang="en-IN"/>
        </a:p>
      </dgm:t>
    </dgm:pt>
    <dgm:pt modelId="{12DD3EC6-AA0F-438F-AC74-5971819FF5EA}" type="sibTrans" cxnId="{33FF9C0C-84FA-4017-8DC3-77833B4C2535}">
      <dgm:prSet/>
      <dgm:spPr/>
      <dgm:t>
        <a:bodyPr/>
        <a:lstStyle/>
        <a:p>
          <a:endParaRPr lang="en-IN"/>
        </a:p>
      </dgm:t>
    </dgm:pt>
    <dgm:pt modelId="{99F9128A-123C-4638-9F88-DB145E45A47C}">
      <dgm:prSet phldrT="[Text]" custT="1"/>
      <dgm:spPr/>
      <dgm:t>
        <a:bodyPr/>
        <a:lstStyle/>
        <a:p>
          <a:r>
            <a:rPr lang="en-US" sz="1600" b="1" dirty="0"/>
            <a:t>Searched devices on GEM portal, India Mart, other websites.</a:t>
          </a:r>
          <a:endParaRPr lang="en-IN" sz="1600" dirty="0"/>
        </a:p>
      </dgm:t>
    </dgm:pt>
    <dgm:pt modelId="{B2A5D0E1-9FC0-47AD-8B7D-ED2C03588461}" type="parTrans" cxnId="{A7EF67CC-70D0-4CC6-8189-32CDAAA1A036}">
      <dgm:prSet/>
      <dgm:spPr/>
      <dgm:t>
        <a:bodyPr/>
        <a:lstStyle/>
        <a:p>
          <a:endParaRPr lang="en-IN"/>
        </a:p>
      </dgm:t>
    </dgm:pt>
    <dgm:pt modelId="{05BFED46-A0D6-4E31-8C66-169FC6341DEC}" type="sibTrans" cxnId="{A7EF67CC-70D0-4CC6-8189-32CDAAA1A036}">
      <dgm:prSet/>
      <dgm:spPr/>
      <dgm:t>
        <a:bodyPr/>
        <a:lstStyle/>
        <a:p>
          <a:endParaRPr lang="en-IN"/>
        </a:p>
      </dgm:t>
    </dgm:pt>
    <dgm:pt modelId="{72DD3C4B-DC64-43F6-BBEA-C3C4D1F85384}">
      <dgm:prSet custT="1"/>
      <dgm:spPr/>
      <dgm:t>
        <a:bodyPr/>
        <a:lstStyle/>
        <a:p>
          <a:r>
            <a:rPr lang="en-US" sz="1600" b="1"/>
            <a:t>Total devices found , (n=370)</a:t>
          </a:r>
          <a:endParaRPr lang="en-IN" sz="1600"/>
        </a:p>
      </dgm:t>
    </dgm:pt>
    <dgm:pt modelId="{FF075932-1645-47D1-8714-A9EB220B56FC}" type="parTrans" cxnId="{AB1AD898-4DAF-4BE0-8575-A59EC92BFFB1}">
      <dgm:prSet/>
      <dgm:spPr/>
      <dgm:t>
        <a:bodyPr/>
        <a:lstStyle/>
        <a:p>
          <a:endParaRPr lang="en-IN"/>
        </a:p>
      </dgm:t>
    </dgm:pt>
    <dgm:pt modelId="{6A4799FC-7644-4513-8BD4-DA0DF8755026}" type="sibTrans" cxnId="{AB1AD898-4DAF-4BE0-8575-A59EC92BFFB1}">
      <dgm:prSet/>
      <dgm:spPr/>
      <dgm:t>
        <a:bodyPr/>
        <a:lstStyle/>
        <a:p>
          <a:endParaRPr lang="en-IN"/>
        </a:p>
      </dgm:t>
    </dgm:pt>
    <dgm:pt modelId="{F4934218-A9CC-4CC5-AF5A-F6AAE0318C52}">
      <dgm:prSet custT="1"/>
      <dgm:spPr/>
      <dgm:t>
        <a:bodyPr/>
        <a:lstStyle/>
        <a:p>
          <a:r>
            <a:rPr lang="en-US" sz="1600" b="1"/>
            <a:t>Removed SAMD, n=270.</a:t>
          </a:r>
          <a:endParaRPr lang="en-IN" sz="1600"/>
        </a:p>
      </dgm:t>
    </dgm:pt>
    <dgm:pt modelId="{25C7E154-5349-4795-B691-73E09206CC18}" type="parTrans" cxnId="{3EB60E4F-7DDC-415E-B76F-B2AD2BDADF8D}">
      <dgm:prSet/>
      <dgm:spPr/>
      <dgm:t>
        <a:bodyPr/>
        <a:lstStyle/>
        <a:p>
          <a:endParaRPr lang="en-IN"/>
        </a:p>
      </dgm:t>
    </dgm:pt>
    <dgm:pt modelId="{F85A7AB1-F727-4285-A504-4CB6F3CFBAFA}" type="sibTrans" cxnId="{3EB60E4F-7DDC-415E-B76F-B2AD2BDADF8D}">
      <dgm:prSet/>
      <dgm:spPr/>
      <dgm:t>
        <a:bodyPr/>
        <a:lstStyle/>
        <a:p>
          <a:endParaRPr lang="en-IN"/>
        </a:p>
      </dgm:t>
    </dgm:pt>
    <dgm:pt modelId="{DD2D66C8-E233-454C-B9E1-C60B8C159E87}">
      <dgm:prSet custT="1"/>
      <dgm:spPr/>
      <dgm:t>
        <a:bodyPr/>
        <a:lstStyle/>
        <a:p>
          <a:r>
            <a:rPr lang="en-US" sz="1600" b="1"/>
            <a:t>Record after duplication removal, n=319</a:t>
          </a:r>
          <a:endParaRPr lang="en-IN" sz="1600"/>
        </a:p>
      </dgm:t>
    </dgm:pt>
    <dgm:pt modelId="{01A72E5F-A118-47E9-9F9F-6484B1109875}" type="parTrans" cxnId="{F8B921D4-34D9-4CD3-B4CC-65ED3A18C812}">
      <dgm:prSet/>
      <dgm:spPr/>
      <dgm:t>
        <a:bodyPr/>
        <a:lstStyle/>
        <a:p>
          <a:endParaRPr lang="en-IN"/>
        </a:p>
      </dgm:t>
    </dgm:pt>
    <dgm:pt modelId="{E069D676-5D60-40E9-9198-484ECE788377}" type="sibTrans" cxnId="{F8B921D4-34D9-4CD3-B4CC-65ED3A18C812}">
      <dgm:prSet/>
      <dgm:spPr/>
      <dgm:t>
        <a:bodyPr/>
        <a:lstStyle/>
        <a:p>
          <a:endParaRPr lang="en-IN"/>
        </a:p>
      </dgm:t>
    </dgm:pt>
    <dgm:pt modelId="{95F70B24-D916-4189-86D8-8E843E61BF13}">
      <dgm:prSet custT="1"/>
      <dgm:spPr/>
      <dgm:t>
        <a:bodyPr/>
        <a:lstStyle/>
        <a:p>
          <a:r>
            <a:rPr lang="en-US" sz="1600" b="1"/>
            <a:t>Devices suitable for adoption in PHC and Health and Wellness centers. n=236 </a:t>
          </a:r>
          <a:endParaRPr lang="en-IN" sz="1600"/>
        </a:p>
      </dgm:t>
    </dgm:pt>
    <dgm:pt modelId="{F9227BB8-4F9D-47BC-AF5B-92B3B0BF7B3A}" type="parTrans" cxnId="{D2DD6A39-DB75-43F4-AAD2-9B9B9D8D5710}">
      <dgm:prSet/>
      <dgm:spPr/>
      <dgm:t>
        <a:bodyPr/>
        <a:lstStyle/>
        <a:p>
          <a:endParaRPr lang="en-IN"/>
        </a:p>
      </dgm:t>
    </dgm:pt>
    <dgm:pt modelId="{4AC467CB-91AA-4EF5-9E45-E645ABE0FC65}" type="sibTrans" cxnId="{D2DD6A39-DB75-43F4-AAD2-9B9B9D8D5710}">
      <dgm:prSet/>
      <dgm:spPr/>
      <dgm:t>
        <a:bodyPr/>
        <a:lstStyle/>
        <a:p>
          <a:endParaRPr lang="en-IN"/>
        </a:p>
      </dgm:t>
    </dgm:pt>
    <dgm:pt modelId="{707CD5CC-3304-4F90-9402-7651990A3D38}">
      <dgm:prSet custT="1"/>
      <dgm:spPr/>
      <dgm:t>
        <a:bodyPr/>
        <a:lstStyle/>
        <a:p>
          <a:r>
            <a:rPr lang="en-US" sz="1600" b="1" dirty="0"/>
            <a:t> Available in Indian Market, n=116   </a:t>
          </a:r>
          <a:endParaRPr lang="en-IN" sz="1600" dirty="0"/>
        </a:p>
      </dgm:t>
    </dgm:pt>
    <dgm:pt modelId="{95C3E82D-3CD6-4B8D-A640-994341188A10}" type="parTrans" cxnId="{28A24ECD-B303-46CD-9B64-6B30BA0FC0C0}">
      <dgm:prSet/>
      <dgm:spPr/>
      <dgm:t>
        <a:bodyPr/>
        <a:lstStyle/>
        <a:p>
          <a:endParaRPr lang="en-IN"/>
        </a:p>
      </dgm:t>
    </dgm:pt>
    <dgm:pt modelId="{C18384DA-0699-4BBA-86DE-8425714A9979}" type="sibTrans" cxnId="{28A24ECD-B303-46CD-9B64-6B30BA0FC0C0}">
      <dgm:prSet/>
      <dgm:spPr/>
      <dgm:t>
        <a:bodyPr/>
        <a:lstStyle/>
        <a:p>
          <a:endParaRPr lang="en-IN"/>
        </a:p>
      </dgm:t>
    </dgm:pt>
    <dgm:pt modelId="{D032655D-934C-4C13-88B8-47AF161AC182}">
      <dgm:prSet custT="1"/>
      <dgm:spPr/>
      <dgm:t>
        <a:bodyPr/>
        <a:lstStyle/>
        <a:p>
          <a:r>
            <a:rPr lang="en-US" sz="1600" b="1"/>
            <a:t>Total devices included in the study is 116.</a:t>
          </a:r>
          <a:endParaRPr lang="en-IN" sz="1600"/>
        </a:p>
      </dgm:t>
    </dgm:pt>
    <dgm:pt modelId="{FD667EBD-B4DC-4E0D-9CF3-2BD24AA49E84}" type="parTrans" cxnId="{2753BA09-B4C4-456C-8612-1A6C5BF34C90}">
      <dgm:prSet/>
      <dgm:spPr/>
      <dgm:t>
        <a:bodyPr/>
        <a:lstStyle/>
        <a:p>
          <a:endParaRPr lang="en-IN"/>
        </a:p>
      </dgm:t>
    </dgm:pt>
    <dgm:pt modelId="{22355830-D882-434E-AE32-B4C6CC57DA30}" type="sibTrans" cxnId="{2753BA09-B4C4-456C-8612-1A6C5BF34C90}">
      <dgm:prSet/>
      <dgm:spPr/>
      <dgm:t>
        <a:bodyPr/>
        <a:lstStyle/>
        <a:p>
          <a:endParaRPr lang="en-IN"/>
        </a:p>
      </dgm:t>
    </dgm:pt>
    <dgm:pt modelId="{129607A9-D041-4E06-8DDF-986D277D97FA}">
      <dgm:prSet custT="1"/>
      <dgm:spPr/>
      <dgm:t>
        <a:bodyPr/>
        <a:lstStyle/>
        <a:p>
          <a:r>
            <a:rPr lang="en-IN" sz="1800" dirty="0"/>
            <a:t>n=116</a:t>
          </a:r>
        </a:p>
      </dgm:t>
    </dgm:pt>
    <dgm:pt modelId="{CB539C7E-5101-4914-8FC3-BF959B046448}" type="parTrans" cxnId="{66B4B19D-1E94-4653-B753-1CCF928E427B}">
      <dgm:prSet/>
      <dgm:spPr/>
      <dgm:t>
        <a:bodyPr/>
        <a:lstStyle/>
        <a:p>
          <a:endParaRPr lang="en-IN"/>
        </a:p>
      </dgm:t>
    </dgm:pt>
    <dgm:pt modelId="{F9E3DB82-208C-43F6-BB96-EE04BF241F52}" type="sibTrans" cxnId="{66B4B19D-1E94-4653-B753-1CCF928E427B}">
      <dgm:prSet/>
      <dgm:spPr/>
      <dgm:t>
        <a:bodyPr/>
        <a:lstStyle/>
        <a:p>
          <a:endParaRPr lang="en-IN"/>
        </a:p>
      </dgm:t>
    </dgm:pt>
    <dgm:pt modelId="{0405527E-C968-4926-8DF7-695518A076FC}" type="pres">
      <dgm:prSet presAssocID="{D0094AAE-F16C-4583-BEE3-EDB773B9D82C}" presName="Name0" presStyleCnt="0">
        <dgm:presLayoutVars>
          <dgm:dir/>
          <dgm:animLvl val="lvl"/>
          <dgm:resizeHandles val="exact"/>
        </dgm:presLayoutVars>
      </dgm:prSet>
      <dgm:spPr/>
    </dgm:pt>
    <dgm:pt modelId="{6A5BCEC8-911A-4546-94E9-DC5251682512}" type="pres">
      <dgm:prSet presAssocID="{129607A9-D041-4E06-8DDF-986D277D97FA}" presName="boxAndChildren" presStyleCnt="0"/>
      <dgm:spPr/>
    </dgm:pt>
    <dgm:pt modelId="{3F4EC27A-445A-4871-BA1F-08FA2DCBAC1C}" type="pres">
      <dgm:prSet presAssocID="{129607A9-D041-4E06-8DDF-986D277D97FA}" presName="parentTextBox" presStyleLbl="node1" presStyleIdx="0" presStyleCnt="10" custLinFactNeighborX="261" custLinFactNeighborY="8861"/>
      <dgm:spPr/>
    </dgm:pt>
    <dgm:pt modelId="{79AA1800-0B49-4E56-A941-DCAF4F1AD498}" type="pres">
      <dgm:prSet presAssocID="{22355830-D882-434E-AE32-B4C6CC57DA30}" presName="sp" presStyleCnt="0"/>
      <dgm:spPr/>
    </dgm:pt>
    <dgm:pt modelId="{EA6DA8BE-A961-49A3-B0FD-FCB10CC86E16}" type="pres">
      <dgm:prSet presAssocID="{D032655D-934C-4C13-88B8-47AF161AC182}" presName="arrowAndChildren" presStyleCnt="0"/>
      <dgm:spPr/>
    </dgm:pt>
    <dgm:pt modelId="{36379A3B-64D0-4C47-823C-412DFB7BF353}" type="pres">
      <dgm:prSet presAssocID="{D032655D-934C-4C13-88B8-47AF161AC182}" presName="parentTextArrow" presStyleLbl="node1" presStyleIdx="1" presStyleCnt="10"/>
      <dgm:spPr/>
    </dgm:pt>
    <dgm:pt modelId="{9A422735-7C48-4D71-B867-679894D18A7B}" type="pres">
      <dgm:prSet presAssocID="{C18384DA-0699-4BBA-86DE-8425714A9979}" presName="sp" presStyleCnt="0"/>
      <dgm:spPr/>
    </dgm:pt>
    <dgm:pt modelId="{82792AAC-EFEA-4535-98C4-2243899BCCB9}" type="pres">
      <dgm:prSet presAssocID="{707CD5CC-3304-4F90-9402-7651990A3D38}" presName="arrowAndChildren" presStyleCnt="0"/>
      <dgm:spPr/>
    </dgm:pt>
    <dgm:pt modelId="{879A9287-2CB2-46AD-BD42-B0DED2BE741C}" type="pres">
      <dgm:prSet presAssocID="{707CD5CC-3304-4F90-9402-7651990A3D38}" presName="parentTextArrow" presStyleLbl="node1" presStyleIdx="2" presStyleCnt="10"/>
      <dgm:spPr/>
    </dgm:pt>
    <dgm:pt modelId="{34FD92B3-CCD9-4F7E-AA59-08409538C99C}" type="pres">
      <dgm:prSet presAssocID="{4AC467CB-91AA-4EF5-9E45-E645ABE0FC65}" presName="sp" presStyleCnt="0"/>
      <dgm:spPr/>
    </dgm:pt>
    <dgm:pt modelId="{861DA068-F93C-4A5A-9923-0CDB6CF3CD38}" type="pres">
      <dgm:prSet presAssocID="{95F70B24-D916-4189-86D8-8E843E61BF13}" presName="arrowAndChildren" presStyleCnt="0"/>
      <dgm:spPr/>
    </dgm:pt>
    <dgm:pt modelId="{DEFD31CF-D444-4B74-BD6B-5E46BA214F07}" type="pres">
      <dgm:prSet presAssocID="{95F70B24-D916-4189-86D8-8E843E61BF13}" presName="parentTextArrow" presStyleLbl="node1" presStyleIdx="3" presStyleCnt="10"/>
      <dgm:spPr/>
    </dgm:pt>
    <dgm:pt modelId="{59DE0879-B9B9-46BE-B3C7-C9BBF4D47EA4}" type="pres">
      <dgm:prSet presAssocID="{F85A7AB1-F727-4285-A504-4CB6F3CFBAFA}" presName="sp" presStyleCnt="0"/>
      <dgm:spPr/>
    </dgm:pt>
    <dgm:pt modelId="{868D4FE1-E91E-4AA7-BE73-0C556DEFD202}" type="pres">
      <dgm:prSet presAssocID="{F4934218-A9CC-4CC5-AF5A-F6AAE0318C52}" presName="arrowAndChildren" presStyleCnt="0"/>
      <dgm:spPr/>
    </dgm:pt>
    <dgm:pt modelId="{F27AC49B-FE72-4D9D-802A-3895DB177E48}" type="pres">
      <dgm:prSet presAssocID="{F4934218-A9CC-4CC5-AF5A-F6AAE0318C52}" presName="parentTextArrow" presStyleLbl="node1" presStyleIdx="4" presStyleCnt="10"/>
      <dgm:spPr/>
    </dgm:pt>
    <dgm:pt modelId="{1CA728AD-0D9D-4044-9052-9F8131CD3100}" type="pres">
      <dgm:prSet presAssocID="{E069D676-5D60-40E9-9198-484ECE788377}" presName="sp" presStyleCnt="0"/>
      <dgm:spPr/>
    </dgm:pt>
    <dgm:pt modelId="{D9690550-EDF6-4454-8EBE-4DF48EAE974A}" type="pres">
      <dgm:prSet presAssocID="{DD2D66C8-E233-454C-B9E1-C60B8C159E87}" presName="arrowAndChildren" presStyleCnt="0"/>
      <dgm:spPr/>
    </dgm:pt>
    <dgm:pt modelId="{2EE2991C-50E2-421E-81F6-507A6629347B}" type="pres">
      <dgm:prSet presAssocID="{DD2D66C8-E233-454C-B9E1-C60B8C159E87}" presName="parentTextArrow" presStyleLbl="node1" presStyleIdx="5" presStyleCnt="10"/>
      <dgm:spPr/>
    </dgm:pt>
    <dgm:pt modelId="{1A2EE93F-2D17-4551-ACE7-4D0A4BA8369E}" type="pres">
      <dgm:prSet presAssocID="{6A4799FC-7644-4513-8BD4-DA0DF8755026}" presName="sp" presStyleCnt="0"/>
      <dgm:spPr/>
    </dgm:pt>
    <dgm:pt modelId="{F947A966-BA01-4B0A-B7F7-6EA300645080}" type="pres">
      <dgm:prSet presAssocID="{72DD3C4B-DC64-43F6-BBEA-C3C4D1F85384}" presName="arrowAndChildren" presStyleCnt="0"/>
      <dgm:spPr/>
    </dgm:pt>
    <dgm:pt modelId="{3DC769BE-D955-4EA2-B0EA-CF0BAD20BBBC}" type="pres">
      <dgm:prSet presAssocID="{72DD3C4B-DC64-43F6-BBEA-C3C4D1F85384}" presName="parentTextArrow" presStyleLbl="node1" presStyleIdx="6" presStyleCnt="10"/>
      <dgm:spPr/>
    </dgm:pt>
    <dgm:pt modelId="{CFA0DA44-ACDD-4A5B-A1FC-CD5175EFF9F7}" type="pres">
      <dgm:prSet presAssocID="{05BFED46-A0D6-4E31-8C66-169FC6341DEC}" presName="sp" presStyleCnt="0"/>
      <dgm:spPr/>
    </dgm:pt>
    <dgm:pt modelId="{22995BA0-79C2-48A8-85ED-5F08B14BBE62}" type="pres">
      <dgm:prSet presAssocID="{99F9128A-123C-4638-9F88-DB145E45A47C}" presName="arrowAndChildren" presStyleCnt="0"/>
      <dgm:spPr/>
    </dgm:pt>
    <dgm:pt modelId="{9B6D3DF3-4903-4662-9896-AEF79EC7AA7E}" type="pres">
      <dgm:prSet presAssocID="{99F9128A-123C-4638-9F88-DB145E45A47C}" presName="parentTextArrow" presStyleLbl="node1" presStyleIdx="7" presStyleCnt="10" custScaleX="100000" custScaleY="101642" custLinFactNeighborX="3805"/>
      <dgm:spPr/>
    </dgm:pt>
    <dgm:pt modelId="{AB318331-2E7F-4992-8EF2-2758855B644A}" type="pres">
      <dgm:prSet presAssocID="{12DD3EC6-AA0F-438F-AC74-5971819FF5EA}" presName="sp" presStyleCnt="0"/>
      <dgm:spPr/>
    </dgm:pt>
    <dgm:pt modelId="{1E356847-68FA-4F49-9348-32146FDC55C9}" type="pres">
      <dgm:prSet presAssocID="{E3333DB3-8C4E-49E6-B256-9B0C15B5DF1B}" presName="arrowAndChildren" presStyleCnt="0"/>
      <dgm:spPr/>
    </dgm:pt>
    <dgm:pt modelId="{94C5AE3D-C762-4967-AB30-4B319F08ACFD}" type="pres">
      <dgm:prSet presAssocID="{E3333DB3-8C4E-49E6-B256-9B0C15B5DF1B}" presName="parentTextArrow" presStyleLbl="node1" presStyleIdx="8" presStyleCnt="10" custLinFactNeighborY="-1440"/>
      <dgm:spPr/>
    </dgm:pt>
    <dgm:pt modelId="{471E2623-1769-40F7-9B00-E536D5CCAFFB}" type="pres">
      <dgm:prSet presAssocID="{ACF0863D-45BF-4420-A349-0026557FE764}" presName="sp" presStyleCnt="0"/>
      <dgm:spPr/>
    </dgm:pt>
    <dgm:pt modelId="{35F0A9EB-D2C2-4B22-8025-2A9D7B0E4AA2}" type="pres">
      <dgm:prSet presAssocID="{2AEAF793-E103-4709-9B85-9E2F9F4955A9}" presName="arrowAndChildren" presStyleCnt="0"/>
      <dgm:spPr/>
    </dgm:pt>
    <dgm:pt modelId="{47298B6B-9472-4FD7-AD40-96CDC614DD3F}" type="pres">
      <dgm:prSet presAssocID="{2AEAF793-E103-4709-9B85-9E2F9F4955A9}" presName="parentTextArrow" presStyleLbl="node1" presStyleIdx="9" presStyleCnt="10" custLinFactNeighborX="-435" custLinFactNeighborY="-1452"/>
      <dgm:spPr/>
    </dgm:pt>
  </dgm:ptLst>
  <dgm:cxnLst>
    <dgm:cxn modelId="{D3162304-A36C-49E7-8D53-1344F1A6F473}" type="presOf" srcId="{DD2D66C8-E233-454C-B9E1-C60B8C159E87}" destId="{2EE2991C-50E2-421E-81F6-507A6629347B}" srcOrd="0" destOrd="0" presId="urn:microsoft.com/office/officeart/2005/8/layout/process4"/>
    <dgm:cxn modelId="{2753BA09-B4C4-456C-8612-1A6C5BF34C90}" srcId="{D0094AAE-F16C-4583-BEE3-EDB773B9D82C}" destId="{D032655D-934C-4C13-88B8-47AF161AC182}" srcOrd="8" destOrd="0" parTransId="{FD667EBD-B4DC-4E0D-9CF3-2BD24AA49E84}" sibTransId="{22355830-D882-434E-AE32-B4C6CC57DA30}"/>
    <dgm:cxn modelId="{33FF9C0C-84FA-4017-8DC3-77833B4C2535}" srcId="{D0094AAE-F16C-4583-BEE3-EDB773B9D82C}" destId="{E3333DB3-8C4E-49E6-B256-9B0C15B5DF1B}" srcOrd="1" destOrd="0" parTransId="{F0D9AF32-A95E-4CC6-9822-C4ABFB4CBA64}" sibTransId="{12DD3EC6-AA0F-438F-AC74-5971819FF5EA}"/>
    <dgm:cxn modelId="{2A3C2C22-273B-4490-98CC-6AEACA620D09}" type="presOf" srcId="{D0094AAE-F16C-4583-BEE3-EDB773B9D82C}" destId="{0405527E-C968-4926-8DF7-695518A076FC}" srcOrd="0" destOrd="0" presId="urn:microsoft.com/office/officeart/2005/8/layout/process4"/>
    <dgm:cxn modelId="{F9782229-E862-4C18-A00E-8270725417C8}" type="presOf" srcId="{95F70B24-D916-4189-86D8-8E843E61BF13}" destId="{DEFD31CF-D444-4B74-BD6B-5E46BA214F07}" srcOrd="0" destOrd="0" presId="urn:microsoft.com/office/officeart/2005/8/layout/process4"/>
    <dgm:cxn modelId="{D2DD6A39-DB75-43F4-AAD2-9B9B9D8D5710}" srcId="{D0094AAE-F16C-4583-BEE3-EDB773B9D82C}" destId="{95F70B24-D916-4189-86D8-8E843E61BF13}" srcOrd="6" destOrd="0" parTransId="{F9227BB8-4F9D-47BC-AF5B-92B3B0BF7B3A}" sibTransId="{4AC467CB-91AA-4EF5-9E45-E645ABE0FC65}"/>
    <dgm:cxn modelId="{8656DB3C-2CB0-481F-99C4-9A894EA2BD3F}" type="presOf" srcId="{129607A9-D041-4E06-8DDF-986D277D97FA}" destId="{3F4EC27A-445A-4871-BA1F-08FA2DCBAC1C}" srcOrd="0" destOrd="0" presId="urn:microsoft.com/office/officeart/2005/8/layout/process4"/>
    <dgm:cxn modelId="{41FD6869-7461-4698-8CE5-0335263BBD13}" type="presOf" srcId="{F4934218-A9CC-4CC5-AF5A-F6AAE0318C52}" destId="{F27AC49B-FE72-4D9D-802A-3895DB177E48}" srcOrd="0" destOrd="0" presId="urn:microsoft.com/office/officeart/2005/8/layout/process4"/>
    <dgm:cxn modelId="{3EB60E4F-7DDC-415E-B76F-B2AD2BDADF8D}" srcId="{D0094AAE-F16C-4583-BEE3-EDB773B9D82C}" destId="{F4934218-A9CC-4CC5-AF5A-F6AAE0318C52}" srcOrd="5" destOrd="0" parTransId="{25C7E154-5349-4795-B691-73E09206CC18}" sibTransId="{F85A7AB1-F727-4285-A504-4CB6F3CFBAFA}"/>
    <dgm:cxn modelId="{A59D7A4F-01C6-41CC-A5AB-0BAF0F14B611}" type="presOf" srcId="{72DD3C4B-DC64-43F6-BBEA-C3C4D1F85384}" destId="{3DC769BE-D955-4EA2-B0EA-CF0BAD20BBBC}" srcOrd="0" destOrd="0" presId="urn:microsoft.com/office/officeart/2005/8/layout/process4"/>
    <dgm:cxn modelId="{05E4804F-10DC-4737-8338-3DA673269D41}" type="presOf" srcId="{2AEAF793-E103-4709-9B85-9E2F9F4955A9}" destId="{47298B6B-9472-4FD7-AD40-96CDC614DD3F}" srcOrd="0" destOrd="0" presId="urn:microsoft.com/office/officeart/2005/8/layout/process4"/>
    <dgm:cxn modelId="{546AA196-6388-4527-ACD2-1859ADD106AF}" type="presOf" srcId="{99F9128A-123C-4638-9F88-DB145E45A47C}" destId="{9B6D3DF3-4903-4662-9896-AEF79EC7AA7E}" srcOrd="0" destOrd="0" presId="urn:microsoft.com/office/officeart/2005/8/layout/process4"/>
    <dgm:cxn modelId="{AB1AD898-4DAF-4BE0-8575-A59EC92BFFB1}" srcId="{D0094AAE-F16C-4583-BEE3-EDB773B9D82C}" destId="{72DD3C4B-DC64-43F6-BBEA-C3C4D1F85384}" srcOrd="3" destOrd="0" parTransId="{FF075932-1645-47D1-8714-A9EB220B56FC}" sibTransId="{6A4799FC-7644-4513-8BD4-DA0DF8755026}"/>
    <dgm:cxn modelId="{66B4B19D-1E94-4653-B753-1CCF928E427B}" srcId="{D0094AAE-F16C-4583-BEE3-EDB773B9D82C}" destId="{129607A9-D041-4E06-8DDF-986D277D97FA}" srcOrd="9" destOrd="0" parTransId="{CB539C7E-5101-4914-8FC3-BF959B046448}" sibTransId="{F9E3DB82-208C-43F6-BB96-EE04BF241F52}"/>
    <dgm:cxn modelId="{D6D12DB3-7D98-4471-B171-92CFA3027D88}" type="presOf" srcId="{D032655D-934C-4C13-88B8-47AF161AC182}" destId="{36379A3B-64D0-4C47-823C-412DFB7BF353}" srcOrd="0" destOrd="0" presId="urn:microsoft.com/office/officeart/2005/8/layout/process4"/>
    <dgm:cxn modelId="{0456CBB6-54C5-4EC4-A771-EC3DCC7320F9}" srcId="{D0094AAE-F16C-4583-BEE3-EDB773B9D82C}" destId="{2AEAF793-E103-4709-9B85-9E2F9F4955A9}" srcOrd="0" destOrd="0" parTransId="{40C66A10-9AB3-492E-A974-3FF86064AF30}" sibTransId="{ACF0863D-45BF-4420-A349-0026557FE764}"/>
    <dgm:cxn modelId="{A7EF67CC-70D0-4CC6-8189-32CDAAA1A036}" srcId="{D0094AAE-F16C-4583-BEE3-EDB773B9D82C}" destId="{99F9128A-123C-4638-9F88-DB145E45A47C}" srcOrd="2" destOrd="0" parTransId="{B2A5D0E1-9FC0-47AD-8B7D-ED2C03588461}" sibTransId="{05BFED46-A0D6-4E31-8C66-169FC6341DEC}"/>
    <dgm:cxn modelId="{28A24ECD-B303-46CD-9B64-6B30BA0FC0C0}" srcId="{D0094AAE-F16C-4583-BEE3-EDB773B9D82C}" destId="{707CD5CC-3304-4F90-9402-7651990A3D38}" srcOrd="7" destOrd="0" parTransId="{95C3E82D-3CD6-4B8D-A640-994341188A10}" sibTransId="{C18384DA-0699-4BBA-86DE-8425714A9979}"/>
    <dgm:cxn modelId="{F8B921D4-34D9-4CD3-B4CC-65ED3A18C812}" srcId="{D0094AAE-F16C-4583-BEE3-EDB773B9D82C}" destId="{DD2D66C8-E233-454C-B9E1-C60B8C159E87}" srcOrd="4" destOrd="0" parTransId="{01A72E5F-A118-47E9-9F9F-6484B1109875}" sibTransId="{E069D676-5D60-40E9-9198-484ECE788377}"/>
    <dgm:cxn modelId="{BF53FCEE-F37C-4C46-9244-17264A3CC472}" type="presOf" srcId="{E3333DB3-8C4E-49E6-B256-9B0C15B5DF1B}" destId="{94C5AE3D-C762-4967-AB30-4B319F08ACFD}" srcOrd="0" destOrd="0" presId="urn:microsoft.com/office/officeart/2005/8/layout/process4"/>
    <dgm:cxn modelId="{47C90CF1-D28E-4610-8FDA-FDC4A71D0FB0}" type="presOf" srcId="{707CD5CC-3304-4F90-9402-7651990A3D38}" destId="{879A9287-2CB2-46AD-BD42-B0DED2BE741C}" srcOrd="0" destOrd="0" presId="urn:microsoft.com/office/officeart/2005/8/layout/process4"/>
    <dgm:cxn modelId="{A3138313-CDDC-4FF6-9175-BE3D7C51C619}" type="presParOf" srcId="{0405527E-C968-4926-8DF7-695518A076FC}" destId="{6A5BCEC8-911A-4546-94E9-DC5251682512}" srcOrd="0" destOrd="0" presId="urn:microsoft.com/office/officeart/2005/8/layout/process4"/>
    <dgm:cxn modelId="{BF347A93-5317-4AC8-93D0-52C8BDE07763}" type="presParOf" srcId="{6A5BCEC8-911A-4546-94E9-DC5251682512}" destId="{3F4EC27A-445A-4871-BA1F-08FA2DCBAC1C}" srcOrd="0" destOrd="0" presId="urn:microsoft.com/office/officeart/2005/8/layout/process4"/>
    <dgm:cxn modelId="{188C8722-E664-4286-8DE3-771A97ACCCF2}" type="presParOf" srcId="{0405527E-C968-4926-8DF7-695518A076FC}" destId="{79AA1800-0B49-4E56-A941-DCAF4F1AD498}" srcOrd="1" destOrd="0" presId="urn:microsoft.com/office/officeart/2005/8/layout/process4"/>
    <dgm:cxn modelId="{486C72ED-437C-4DB0-93A0-2259D84C5DEE}" type="presParOf" srcId="{0405527E-C968-4926-8DF7-695518A076FC}" destId="{EA6DA8BE-A961-49A3-B0FD-FCB10CC86E16}" srcOrd="2" destOrd="0" presId="urn:microsoft.com/office/officeart/2005/8/layout/process4"/>
    <dgm:cxn modelId="{89FEAE45-CB03-4D58-A91D-70B512B50F6C}" type="presParOf" srcId="{EA6DA8BE-A961-49A3-B0FD-FCB10CC86E16}" destId="{36379A3B-64D0-4C47-823C-412DFB7BF353}" srcOrd="0" destOrd="0" presId="urn:microsoft.com/office/officeart/2005/8/layout/process4"/>
    <dgm:cxn modelId="{9953408A-14D5-46F9-B21C-99B60AB3013B}" type="presParOf" srcId="{0405527E-C968-4926-8DF7-695518A076FC}" destId="{9A422735-7C48-4D71-B867-679894D18A7B}" srcOrd="3" destOrd="0" presId="urn:microsoft.com/office/officeart/2005/8/layout/process4"/>
    <dgm:cxn modelId="{092EB34E-B4E4-4157-B86F-3D78CA9D3FDD}" type="presParOf" srcId="{0405527E-C968-4926-8DF7-695518A076FC}" destId="{82792AAC-EFEA-4535-98C4-2243899BCCB9}" srcOrd="4" destOrd="0" presId="urn:microsoft.com/office/officeart/2005/8/layout/process4"/>
    <dgm:cxn modelId="{A6CCDAA1-EEFC-482E-9626-E61F33ECA4AE}" type="presParOf" srcId="{82792AAC-EFEA-4535-98C4-2243899BCCB9}" destId="{879A9287-2CB2-46AD-BD42-B0DED2BE741C}" srcOrd="0" destOrd="0" presId="urn:microsoft.com/office/officeart/2005/8/layout/process4"/>
    <dgm:cxn modelId="{0859EA2E-4893-4E81-A23E-118191678EDB}" type="presParOf" srcId="{0405527E-C968-4926-8DF7-695518A076FC}" destId="{34FD92B3-CCD9-4F7E-AA59-08409538C99C}" srcOrd="5" destOrd="0" presId="urn:microsoft.com/office/officeart/2005/8/layout/process4"/>
    <dgm:cxn modelId="{BEC219E2-E777-46BE-A098-42A3CACAE802}" type="presParOf" srcId="{0405527E-C968-4926-8DF7-695518A076FC}" destId="{861DA068-F93C-4A5A-9923-0CDB6CF3CD38}" srcOrd="6" destOrd="0" presId="urn:microsoft.com/office/officeart/2005/8/layout/process4"/>
    <dgm:cxn modelId="{4B4BFA9C-B226-4F26-8000-95EF3099ADB1}" type="presParOf" srcId="{861DA068-F93C-4A5A-9923-0CDB6CF3CD38}" destId="{DEFD31CF-D444-4B74-BD6B-5E46BA214F07}" srcOrd="0" destOrd="0" presId="urn:microsoft.com/office/officeart/2005/8/layout/process4"/>
    <dgm:cxn modelId="{0903E1B6-FA76-4E12-A467-80C36BAC874C}" type="presParOf" srcId="{0405527E-C968-4926-8DF7-695518A076FC}" destId="{59DE0879-B9B9-46BE-B3C7-C9BBF4D47EA4}" srcOrd="7" destOrd="0" presId="urn:microsoft.com/office/officeart/2005/8/layout/process4"/>
    <dgm:cxn modelId="{925A9D01-CDEA-4A4C-AB41-8CBEA487373A}" type="presParOf" srcId="{0405527E-C968-4926-8DF7-695518A076FC}" destId="{868D4FE1-E91E-4AA7-BE73-0C556DEFD202}" srcOrd="8" destOrd="0" presId="urn:microsoft.com/office/officeart/2005/8/layout/process4"/>
    <dgm:cxn modelId="{D61A0806-72C1-48A6-B074-D47D50D352FD}" type="presParOf" srcId="{868D4FE1-E91E-4AA7-BE73-0C556DEFD202}" destId="{F27AC49B-FE72-4D9D-802A-3895DB177E48}" srcOrd="0" destOrd="0" presId="urn:microsoft.com/office/officeart/2005/8/layout/process4"/>
    <dgm:cxn modelId="{A67695F5-89AB-4396-8E55-40D557BEE7BC}" type="presParOf" srcId="{0405527E-C968-4926-8DF7-695518A076FC}" destId="{1CA728AD-0D9D-4044-9052-9F8131CD3100}" srcOrd="9" destOrd="0" presId="urn:microsoft.com/office/officeart/2005/8/layout/process4"/>
    <dgm:cxn modelId="{DCE340B8-FCD2-4292-BD72-8152D2972CA6}" type="presParOf" srcId="{0405527E-C968-4926-8DF7-695518A076FC}" destId="{D9690550-EDF6-4454-8EBE-4DF48EAE974A}" srcOrd="10" destOrd="0" presId="urn:microsoft.com/office/officeart/2005/8/layout/process4"/>
    <dgm:cxn modelId="{3DE6E228-A02A-4796-84A7-104A64FC806E}" type="presParOf" srcId="{D9690550-EDF6-4454-8EBE-4DF48EAE974A}" destId="{2EE2991C-50E2-421E-81F6-507A6629347B}" srcOrd="0" destOrd="0" presId="urn:microsoft.com/office/officeart/2005/8/layout/process4"/>
    <dgm:cxn modelId="{1A5F3A0A-E76F-4F3C-94B7-264CD0F4CB45}" type="presParOf" srcId="{0405527E-C968-4926-8DF7-695518A076FC}" destId="{1A2EE93F-2D17-4551-ACE7-4D0A4BA8369E}" srcOrd="11" destOrd="0" presId="urn:microsoft.com/office/officeart/2005/8/layout/process4"/>
    <dgm:cxn modelId="{B3B0B895-A793-410C-8B74-62952DE48C6C}" type="presParOf" srcId="{0405527E-C968-4926-8DF7-695518A076FC}" destId="{F947A966-BA01-4B0A-B7F7-6EA300645080}" srcOrd="12" destOrd="0" presId="urn:microsoft.com/office/officeart/2005/8/layout/process4"/>
    <dgm:cxn modelId="{9D12EE12-1797-4EE8-A83B-D3DC4731F9B1}" type="presParOf" srcId="{F947A966-BA01-4B0A-B7F7-6EA300645080}" destId="{3DC769BE-D955-4EA2-B0EA-CF0BAD20BBBC}" srcOrd="0" destOrd="0" presId="urn:microsoft.com/office/officeart/2005/8/layout/process4"/>
    <dgm:cxn modelId="{C4E22600-9229-4D81-8E74-2E602A3A106D}" type="presParOf" srcId="{0405527E-C968-4926-8DF7-695518A076FC}" destId="{CFA0DA44-ACDD-4A5B-A1FC-CD5175EFF9F7}" srcOrd="13" destOrd="0" presId="urn:microsoft.com/office/officeart/2005/8/layout/process4"/>
    <dgm:cxn modelId="{F6E8713B-E89C-4B95-B304-5DD4006F37E9}" type="presParOf" srcId="{0405527E-C968-4926-8DF7-695518A076FC}" destId="{22995BA0-79C2-48A8-85ED-5F08B14BBE62}" srcOrd="14" destOrd="0" presId="urn:microsoft.com/office/officeart/2005/8/layout/process4"/>
    <dgm:cxn modelId="{FECF70E4-7332-43EF-8676-B528C2F90823}" type="presParOf" srcId="{22995BA0-79C2-48A8-85ED-5F08B14BBE62}" destId="{9B6D3DF3-4903-4662-9896-AEF79EC7AA7E}" srcOrd="0" destOrd="0" presId="urn:microsoft.com/office/officeart/2005/8/layout/process4"/>
    <dgm:cxn modelId="{8099350D-532E-40C6-ADAD-B5A8EAF3EA86}" type="presParOf" srcId="{0405527E-C968-4926-8DF7-695518A076FC}" destId="{AB318331-2E7F-4992-8EF2-2758855B644A}" srcOrd="15" destOrd="0" presId="urn:microsoft.com/office/officeart/2005/8/layout/process4"/>
    <dgm:cxn modelId="{0DDDE472-0C51-4567-8F3D-F14CDFE6384E}" type="presParOf" srcId="{0405527E-C968-4926-8DF7-695518A076FC}" destId="{1E356847-68FA-4F49-9348-32146FDC55C9}" srcOrd="16" destOrd="0" presId="urn:microsoft.com/office/officeart/2005/8/layout/process4"/>
    <dgm:cxn modelId="{259ABA3C-470F-4CA1-9CF4-91BA76A44F73}" type="presParOf" srcId="{1E356847-68FA-4F49-9348-32146FDC55C9}" destId="{94C5AE3D-C762-4967-AB30-4B319F08ACFD}" srcOrd="0" destOrd="0" presId="urn:microsoft.com/office/officeart/2005/8/layout/process4"/>
    <dgm:cxn modelId="{9B24EA1A-6884-4E4C-916A-27E03C84D875}" type="presParOf" srcId="{0405527E-C968-4926-8DF7-695518A076FC}" destId="{471E2623-1769-40F7-9B00-E536D5CCAFFB}" srcOrd="17" destOrd="0" presId="urn:microsoft.com/office/officeart/2005/8/layout/process4"/>
    <dgm:cxn modelId="{33259A2D-D487-404C-8BF4-6228819BDAE7}" type="presParOf" srcId="{0405527E-C968-4926-8DF7-695518A076FC}" destId="{35F0A9EB-D2C2-4B22-8025-2A9D7B0E4AA2}" srcOrd="18" destOrd="0" presId="urn:microsoft.com/office/officeart/2005/8/layout/process4"/>
    <dgm:cxn modelId="{B65B58A6-34F3-4C8E-93E5-2ADCEFFD32F0}" type="presParOf" srcId="{35F0A9EB-D2C2-4B22-8025-2A9D7B0E4AA2}" destId="{47298B6B-9472-4FD7-AD40-96CDC614DD3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EC27A-445A-4871-BA1F-08FA2DCBAC1C}">
      <dsp:nvSpPr>
        <dsp:cNvPr id="0" name=""/>
        <dsp:cNvSpPr/>
      </dsp:nvSpPr>
      <dsp:spPr>
        <a:xfrm>
          <a:off x="0" y="5547721"/>
          <a:ext cx="10300447" cy="403946"/>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N" sz="1800" kern="1200" dirty="0"/>
            <a:t>n=116</a:t>
          </a:r>
        </a:p>
      </dsp:txBody>
      <dsp:txXfrm>
        <a:off x="0" y="5547721"/>
        <a:ext cx="10300447" cy="403946"/>
      </dsp:txXfrm>
    </dsp:sp>
    <dsp:sp modelId="{36379A3B-64D0-4C47-823C-412DFB7BF353}">
      <dsp:nvSpPr>
        <dsp:cNvPr id="0" name=""/>
        <dsp:cNvSpPr/>
      </dsp:nvSpPr>
      <dsp:spPr>
        <a:xfrm rot="10800000">
          <a:off x="0" y="4932196"/>
          <a:ext cx="10300447" cy="621269"/>
        </a:xfrm>
        <a:prstGeom prst="upArrowCallou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Total devices included in the study is 116.</a:t>
          </a:r>
          <a:endParaRPr lang="en-IN" sz="1600" kern="1200"/>
        </a:p>
      </dsp:txBody>
      <dsp:txXfrm rot="10800000">
        <a:off x="0" y="4932196"/>
        <a:ext cx="10300447" cy="403682"/>
      </dsp:txXfrm>
    </dsp:sp>
    <dsp:sp modelId="{879A9287-2CB2-46AD-BD42-B0DED2BE741C}">
      <dsp:nvSpPr>
        <dsp:cNvPr id="0" name=""/>
        <dsp:cNvSpPr/>
      </dsp:nvSpPr>
      <dsp:spPr>
        <a:xfrm rot="10800000">
          <a:off x="0" y="4316986"/>
          <a:ext cx="10300447" cy="621269"/>
        </a:xfrm>
        <a:prstGeom prst="upArrowCallou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 Available in Indian Market, n=116   </a:t>
          </a:r>
          <a:endParaRPr lang="en-IN" sz="1600" kern="1200" dirty="0"/>
        </a:p>
      </dsp:txBody>
      <dsp:txXfrm rot="10800000">
        <a:off x="0" y="4316986"/>
        <a:ext cx="10300447" cy="403682"/>
      </dsp:txXfrm>
    </dsp:sp>
    <dsp:sp modelId="{DEFD31CF-D444-4B74-BD6B-5E46BA214F07}">
      <dsp:nvSpPr>
        <dsp:cNvPr id="0" name=""/>
        <dsp:cNvSpPr/>
      </dsp:nvSpPr>
      <dsp:spPr>
        <a:xfrm rot="10800000">
          <a:off x="0" y="3701776"/>
          <a:ext cx="10300447" cy="621269"/>
        </a:xfrm>
        <a:prstGeom prst="upArrowCallou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Devices suitable for adoption in PHC and Health and Wellness centers. n=236 </a:t>
          </a:r>
          <a:endParaRPr lang="en-IN" sz="1600" kern="1200"/>
        </a:p>
      </dsp:txBody>
      <dsp:txXfrm rot="10800000">
        <a:off x="0" y="3701776"/>
        <a:ext cx="10300447" cy="403682"/>
      </dsp:txXfrm>
    </dsp:sp>
    <dsp:sp modelId="{F27AC49B-FE72-4D9D-802A-3895DB177E48}">
      <dsp:nvSpPr>
        <dsp:cNvPr id="0" name=""/>
        <dsp:cNvSpPr/>
      </dsp:nvSpPr>
      <dsp:spPr>
        <a:xfrm rot="10800000">
          <a:off x="0" y="3086566"/>
          <a:ext cx="10300447" cy="621269"/>
        </a:xfrm>
        <a:prstGeom prst="upArrowCallou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Removed SAMD, n=270.</a:t>
          </a:r>
          <a:endParaRPr lang="en-IN" sz="1600" kern="1200"/>
        </a:p>
      </dsp:txBody>
      <dsp:txXfrm rot="10800000">
        <a:off x="0" y="3086566"/>
        <a:ext cx="10300447" cy="403682"/>
      </dsp:txXfrm>
    </dsp:sp>
    <dsp:sp modelId="{2EE2991C-50E2-421E-81F6-507A6629347B}">
      <dsp:nvSpPr>
        <dsp:cNvPr id="0" name=""/>
        <dsp:cNvSpPr/>
      </dsp:nvSpPr>
      <dsp:spPr>
        <a:xfrm rot="10800000">
          <a:off x="0" y="2471356"/>
          <a:ext cx="10300447" cy="621269"/>
        </a:xfrm>
        <a:prstGeom prst="upArrowCallou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Record after duplication removal, n=319</a:t>
          </a:r>
          <a:endParaRPr lang="en-IN" sz="1600" kern="1200"/>
        </a:p>
      </dsp:txBody>
      <dsp:txXfrm rot="10800000">
        <a:off x="0" y="2471356"/>
        <a:ext cx="10300447" cy="403682"/>
      </dsp:txXfrm>
    </dsp:sp>
    <dsp:sp modelId="{3DC769BE-D955-4EA2-B0EA-CF0BAD20BBBC}">
      <dsp:nvSpPr>
        <dsp:cNvPr id="0" name=""/>
        <dsp:cNvSpPr/>
      </dsp:nvSpPr>
      <dsp:spPr>
        <a:xfrm rot="10800000">
          <a:off x="0" y="1856146"/>
          <a:ext cx="10300447" cy="621269"/>
        </a:xfrm>
        <a:prstGeom prst="upArrowCallou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Total devices found , (n=370)</a:t>
          </a:r>
          <a:endParaRPr lang="en-IN" sz="1600" kern="1200"/>
        </a:p>
      </dsp:txBody>
      <dsp:txXfrm rot="10800000">
        <a:off x="0" y="1856146"/>
        <a:ext cx="10300447" cy="403682"/>
      </dsp:txXfrm>
    </dsp:sp>
    <dsp:sp modelId="{9B6D3DF3-4903-4662-9896-AEF79EC7AA7E}">
      <dsp:nvSpPr>
        <dsp:cNvPr id="0" name=""/>
        <dsp:cNvSpPr/>
      </dsp:nvSpPr>
      <dsp:spPr>
        <a:xfrm rot="10800000">
          <a:off x="0" y="1230735"/>
          <a:ext cx="10300447" cy="631470"/>
        </a:xfrm>
        <a:prstGeom prst="upArrowCallou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Searched devices on GEM portal, India Mart, other websites.</a:t>
          </a:r>
          <a:endParaRPr lang="en-IN" sz="1600" kern="1200" dirty="0"/>
        </a:p>
      </dsp:txBody>
      <dsp:txXfrm rot="10800000">
        <a:off x="0" y="1230735"/>
        <a:ext cx="10300447" cy="410310"/>
      </dsp:txXfrm>
    </dsp:sp>
    <dsp:sp modelId="{94C5AE3D-C762-4967-AB30-4B319F08ACFD}">
      <dsp:nvSpPr>
        <dsp:cNvPr id="0" name=""/>
        <dsp:cNvSpPr/>
      </dsp:nvSpPr>
      <dsp:spPr>
        <a:xfrm rot="10800000">
          <a:off x="0" y="606578"/>
          <a:ext cx="10300447" cy="621269"/>
        </a:xfrm>
        <a:prstGeom prst="upArrowCallou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Identified  Parameters, categories on the basis of 12 Health and Wellness services </a:t>
          </a:r>
          <a:endParaRPr lang="en-IN" sz="1600" kern="1200" dirty="0"/>
        </a:p>
      </dsp:txBody>
      <dsp:txXfrm rot="10800000">
        <a:off x="0" y="606578"/>
        <a:ext cx="10300447" cy="403682"/>
      </dsp:txXfrm>
    </dsp:sp>
    <dsp:sp modelId="{47298B6B-9472-4FD7-AD40-96CDC614DD3F}">
      <dsp:nvSpPr>
        <dsp:cNvPr id="0" name=""/>
        <dsp:cNvSpPr/>
      </dsp:nvSpPr>
      <dsp:spPr>
        <a:xfrm rot="10800000">
          <a:off x="0" y="0"/>
          <a:ext cx="10300447" cy="621269"/>
        </a:xfrm>
        <a:prstGeom prst="upArrowCallou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 Identified the  diagnostic need of  primary Healthcare  System of India</a:t>
          </a:r>
          <a:endParaRPr lang="en-IN" sz="1600" kern="1200" dirty="0"/>
        </a:p>
      </dsp:txBody>
      <dsp:txXfrm rot="10800000">
        <a:off x="0" y="0"/>
        <a:ext cx="10300447" cy="4036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815DE4-2A97-492E-8639-9B79AF987A7D}" type="datetimeFigureOut">
              <a:rPr lang="en-IN" smtClean="0"/>
              <a:t>19-06-2023</a:t>
            </a:fld>
            <a:endParaRPr lang="en-IN"/>
          </a:p>
        </p:txBody>
      </p:sp>
      <p:sp>
        <p:nvSpPr>
          <p:cNvPr id="5" name="Footer Placeholder 4"/>
          <p:cNvSpPr>
            <a:spLocks noGrp="1"/>
          </p:cNvSpPr>
          <p:nvPr>
            <p:ph type="ftr" sz="quarter" idx="11"/>
          </p:nvPr>
        </p:nvSpPr>
        <p:spPr>
          <a:xfrm>
            <a:off x="2416500" y="329307"/>
            <a:ext cx="4973915" cy="309201"/>
          </a:xfrm>
        </p:spPr>
        <p:txBody>
          <a:bodyPr/>
          <a:lstStyle/>
          <a:p>
            <a:endParaRPr lang="en-IN"/>
          </a:p>
        </p:txBody>
      </p:sp>
      <p:sp>
        <p:nvSpPr>
          <p:cNvPr id="6" name="Slide Number Placeholder 5"/>
          <p:cNvSpPr>
            <a:spLocks noGrp="1"/>
          </p:cNvSpPr>
          <p:nvPr>
            <p:ph type="sldNum" sz="quarter" idx="12"/>
          </p:nvPr>
        </p:nvSpPr>
        <p:spPr>
          <a:xfrm>
            <a:off x="1437664" y="798973"/>
            <a:ext cx="811019" cy="503578"/>
          </a:xfrm>
        </p:spPr>
        <p:txBody>
          <a:bodyPr/>
          <a:lstStyle/>
          <a:p>
            <a:fld id="{7286A5AE-0D6C-433F-9BE9-8EF8E0A1D849}" type="slidenum">
              <a:rPr lang="en-IN" smtClean="0"/>
              <a:t>‹#›</a:t>
            </a:fld>
            <a:endParaRPr lang="en-I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732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815DE4-2A97-492E-8639-9B79AF987A7D}" type="datetimeFigureOut">
              <a:rPr lang="en-IN" smtClean="0"/>
              <a:t>19-06-2023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286A5AE-0D6C-433F-9BE9-8EF8E0A1D849}" type="slidenum">
              <a:rPr lang="en-IN" smtClean="0"/>
              <a:t>‹#›</a:t>
            </a:fld>
            <a:endParaRPr lang="en-I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6734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815DE4-2A97-492E-8639-9B79AF987A7D}" type="datetimeFigureOut">
              <a:rPr lang="en-IN" smtClean="0"/>
              <a:t>19-06-2023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286A5AE-0D6C-433F-9BE9-8EF8E0A1D849}" type="slidenum">
              <a:rPr lang="en-IN" smtClean="0"/>
              <a:t>‹#›</a:t>
            </a:fld>
            <a:endParaRPr lang="en-I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514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815DE4-2A97-492E-8639-9B79AF987A7D}" type="datetimeFigureOut">
              <a:rPr lang="en-IN" smtClean="0"/>
              <a:t>19-06-2023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286A5AE-0D6C-433F-9BE9-8EF8E0A1D849}" type="slidenum">
              <a:rPr lang="en-IN" smtClean="0"/>
              <a:t>‹#›</a:t>
            </a:fld>
            <a:endParaRPr lang="en-I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9622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815DE4-2A97-492E-8639-9B79AF987A7D}" type="datetimeFigureOut">
              <a:rPr lang="en-IN" smtClean="0"/>
              <a:t>19-06-2023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286A5AE-0D6C-433F-9BE9-8EF8E0A1D849}" type="slidenum">
              <a:rPr lang="en-IN" smtClean="0"/>
              <a:t>‹#›</a:t>
            </a:fld>
            <a:endParaRPr lang="en-I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760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815DE4-2A97-492E-8639-9B79AF987A7D}" type="datetimeFigureOut">
              <a:rPr lang="en-IN" smtClean="0"/>
              <a:t>19-06-2023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286A5AE-0D6C-433F-9BE9-8EF8E0A1D849}" type="slidenum">
              <a:rPr lang="en-IN" smtClean="0"/>
              <a:t>‹#›</a:t>
            </a:fld>
            <a:endParaRPr lang="en-I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461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815DE4-2A97-492E-8639-9B79AF987A7D}" type="datetimeFigureOut">
              <a:rPr lang="en-IN" smtClean="0"/>
              <a:t>19-06-2023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286A5AE-0D6C-433F-9BE9-8EF8E0A1D849}" type="slidenum">
              <a:rPr lang="en-IN" smtClean="0"/>
              <a:t>‹#›</a:t>
            </a:fld>
            <a:endParaRPr lang="en-I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1277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815DE4-2A97-492E-8639-9B79AF987A7D}" type="datetimeFigureOut">
              <a:rPr lang="en-IN" smtClean="0"/>
              <a:t>19-06-2023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286A5AE-0D6C-433F-9BE9-8EF8E0A1D849}" type="slidenum">
              <a:rPr lang="en-IN" smtClean="0"/>
              <a:t>‹#›</a:t>
            </a:fld>
            <a:endParaRPr lang="en-I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6303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15DE4-2A97-492E-8639-9B79AF987A7D}" type="datetimeFigureOut">
              <a:rPr lang="en-IN" smtClean="0"/>
              <a:t>19-06-2023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286A5AE-0D6C-433F-9BE9-8EF8E0A1D849}" type="slidenum">
              <a:rPr lang="en-IN" smtClean="0"/>
              <a:t>‹#›</a:t>
            </a:fld>
            <a:endParaRPr lang="en-IN"/>
          </a:p>
        </p:txBody>
      </p:sp>
    </p:spTree>
    <p:extLst>
      <p:ext uri="{BB962C8B-B14F-4D97-AF65-F5344CB8AC3E}">
        <p14:creationId xmlns:p14="http://schemas.microsoft.com/office/powerpoint/2010/main" val="65768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815DE4-2A97-492E-8639-9B79AF987A7D}" type="datetimeFigureOut">
              <a:rPr lang="en-IN" smtClean="0"/>
              <a:t>19-06-2023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286A5AE-0D6C-433F-9BE9-8EF8E0A1D849}" type="slidenum">
              <a:rPr lang="en-IN" smtClean="0"/>
              <a:t>‹#›</a:t>
            </a:fld>
            <a:endParaRPr lang="en-I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34202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D815DE4-2A97-492E-8639-9B79AF987A7D}" type="datetimeFigureOut">
              <a:rPr lang="en-IN" smtClean="0"/>
              <a:t>19-06-2023</a:t>
            </a:fld>
            <a:endParaRPr lang="en-IN"/>
          </a:p>
        </p:txBody>
      </p:sp>
      <p:sp>
        <p:nvSpPr>
          <p:cNvPr id="6" name="Footer Placeholder 5"/>
          <p:cNvSpPr>
            <a:spLocks noGrp="1"/>
          </p:cNvSpPr>
          <p:nvPr>
            <p:ph type="ftr" sz="quarter" idx="11"/>
          </p:nvPr>
        </p:nvSpPr>
        <p:spPr>
          <a:xfrm>
            <a:off x="1447382" y="318640"/>
            <a:ext cx="5541004" cy="320931"/>
          </a:xfrm>
        </p:spPr>
        <p:txBody>
          <a:bodyPr/>
          <a:lstStyle/>
          <a:p>
            <a:endParaRPr lang="en-IN"/>
          </a:p>
        </p:txBody>
      </p:sp>
      <p:sp>
        <p:nvSpPr>
          <p:cNvPr id="7" name="Slide Number Placeholder 6"/>
          <p:cNvSpPr>
            <a:spLocks noGrp="1"/>
          </p:cNvSpPr>
          <p:nvPr>
            <p:ph type="sldNum" sz="quarter" idx="12"/>
          </p:nvPr>
        </p:nvSpPr>
        <p:spPr/>
        <p:txBody>
          <a:bodyPr/>
          <a:lstStyle/>
          <a:p>
            <a:fld id="{7286A5AE-0D6C-433F-9BE9-8EF8E0A1D849}" type="slidenum">
              <a:rPr lang="en-IN" smtClean="0"/>
              <a:t>‹#›</a:t>
            </a:fld>
            <a:endParaRPr lang="en-I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4501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D815DE4-2A97-492E-8639-9B79AF987A7D}" type="datetimeFigureOut">
              <a:rPr lang="en-IN" smtClean="0"/>
              <a:t>19-06-2023</a:t>
            </a:fld>
            <a:endParaRPr lang="en-I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286A5AE-0D6C-433F-9BE9-8EF8E0A1D849}" type="slidenum">
              <a:rPr lang="en-IN" smtClean="0"/>
              <a:t>‹#›</a:t>
            </a:fld>
            <a:endParaRPr lang="en-I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04782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ab-hwc.nhp.gov.in/" TargetMode="External"/><Relationship Id="rId3" Type="http://schemas.openxmlformats.org/officeDocument/2006/relationships/hyperlink" Target="https://nhm.gov.in/index1.php?lang=1&amp;level=2&amp;sublinkid=1220&amp;lid=190" TargetMode="External"/><Relationship Id="rId7" Type="http://schemas.openxmlformats.org/officeDocument/2006/relationships/hyperlink" Target="http://dx.doi.org/10.4103/ijmr.ijmr_616_18" TargetMode="External"/><Relationship Id="rId2" Type="http://schemas.openxmlformats.org/officeDocument/2006/relationships/hyperlink" Target="http://nhsrcindia.org/sites/default/files/Operational%20Guidelines%20For%20Comprel" TargetMode="External"/><Relationship Id="rId1" Type="http://schemas.openxmlformats.org/officeDocument/2006/relationships/slideLayout" Target="../slideLayouts/slideLayout2.xml"/><Relationship Id="rId6" Type="http://schemas.openxmlformats.org/officeDocument/2006/relationships/hyperlink" Target="http://dx.doi.org/10.2147/ceor.s254946" TargetMode="External"/><Relationship Id="rId5" Type="http://schemas.openxmlformats.org/officeDocument/2006/relationships/hyperlink" Target="http://dx.doi.org/10.4103/ijcm.IJCM_61_19" TargetMode="External"/><Relationship Id="rId4" Type="http://schemas.openxmlformats.org/officeDocument/2006/relationships/hyperlink" Target="https://pib.gov.in/Pressreleaseshare.aspx?PRID=1848808"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britannica.com/science/diagnosis" TargetMode="External"/><Relationship Id="rId3" Type="http://schemas.openxmlformats.org/officeDocument/2006/relationships/hyperlink" Target="http://dx.doi.org/10.1186/s12889-020-09107-4" TargetMode="External"/><Relationship Id="rId7" Type="http://schemas.openxmlformats.org/officeDocument/2006/relationships/hyperlink" Target="http://dx.doi.org/10.1016/j.sintl.2020.100015" TargetMode="External"/><Relationship Id="rId2" Type="http://schemas.openxmlformats.org/officeDocument/2006/relationships/hyperlink" Target="http://dx.doi.org/10.1007/s12098-020-03359-z" TargetMode="External"/><Relationship Id="rId1" Type="http://schemas.openxmlformats.org/officeDocument/2006/relationships/slideLayout" Target="../slideLayouts/slideLayout7.xml"/><Relationship Id="rId6" Type="http://schemas.openxmlformats.org/officeDocument/2006/relationships/hyperlink" Target="https://gil.gujarat.gov.in/ghmis" TargetMode="External"/><Relationship Id="rId5" Type="http://schemas.openxmlformats.org/officeDocument/2006/relationships/hyperlink" Target="http://dx.doi.org/10.5455/aim.2009.17.135-138" TargetMode="External"/><Relationship Id="rId4" Type="http://schemas.openxmlformats.org/officeDocument/2006/relationships/hyperlink" Target="https://www.niti.gov.in/long-road-universal-health-coverage" TargetMode="External"/><Relationship Id="rId9" Type="http://schemas.openxmlformats.org/officeDocument/2006/relationships/hyperlink" Target="https://doi.org/10.1016/j.nantod.2021.10109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ebp"/><Relationship Id="rId7" Type="http://schemas.openxmlformats.org/officeDocument/2006/relationships/image" Target="../media/image10.webp"/><Relationship Id="rId2" Type="http://schemas.openxmlformats.org/officeDocument/2006/relationships/image" Target="../media/image5.webp"/><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webp"/><Relationship Id="rId4" Type="http://schemas.openxmlformats.org/officeDocument/2006/relationships/image" Target="../media/image7.webp"/></Relationships>
</file>

<file path=ppt/slides/_rels/slide8.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web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B05B-A8CF-BA9D-2F2A-C274FD0431C9}"/>
              </a:ext>
            </a:extLst>
          </p:cNvPr>
          <p:cNvSpPr>
            <a:spLocks noGrp="1"/>
          </p:cNvSpPr>
          <p:nvPr>
            <p:ph type="title"/>
          </p:nvPr>
        </p:nvSpPr>
        <p:spPr>
          <a:xfrm>
            <a:off x="1407459" y="197224"/>
            <a:ext cx="9639953" cy="1479177"/>
          </a:xfrm>
        </p:spPr>
        <p:txBody>
          <a:bodyPr>
            <a:noAutofit/>
          </a:bodyPr>
          <a:lstStyle/>
          <a:p>
            <a:r>
              <a:rPr lang="en-IN" sz="2800" dirty="0"/>
              <a:t>           </a:t>
            </a:r>
            <a:br>
              <a:rPr lang="en-IN" sz="2800" dirty="0"/>
            </a:br>
            <a:r>
              <a:rPr lang="en-IN" sz="2800" dirty="0"/>
              <a:t> </a:t>
            </a:r>
            <a:br>
              <a:rPr lang="en-IN" sz="2800" dirty="0"/>
            </a:br>
            <a:r>
              <a:rPr lang="en-US" sz="2800" dirty="0"/>
              <a:t>A LANDSCAPE OF POINT OF CARE  diagnostic DEVICES     FOR COMPREHENSIVE  PRIMARY CARE IN INDIA</a:t>
            </a:r>
            <a:r>
              <a:rPr lang="en-IN" sz="1800" dirty="0"/>
              <a:t> </a:t>
            </a:r>
            <a:br>
              <a:rPr lang="en-IN" sz="1800" dirty="0"/>
            </a:br>
            <a:endParaRPr lang="en-IN" sz="2800" dirty="0"/>
          </a:p>
        </p:txBody>
      </p:sp>
      <p:sp>
        <p:nvSpPr>
          <p:cNvPr id="3" name="Content Placeholder 2">
            <a:extLst>
              <a:ext uri="{FF2B5EF4-FFF2-40B4-BE49-F238E27FC236}">
                <a16:creationId xmlns:a16="http://schemas.microsoft.com/office/drawing/2014/main" id="{534C7C1A-D125-D79A-C516-3F1E38CA628E}"/>
              </a:ext>
            </a:extLst>
          </p:cNvPr>
          <p:cNvSpPr>
            <a:spLocks noGrp="1"/>
          </p:cNvSpPr>
          <p:nvPr>
            <p:ph idx="1"/>
          </p:nvPr>
        </p:nvSpPr>
        <p:spPr>
          <a:xfrm>
            <a:off x="1407458" y="1846730"/>
            <a:ext cx="9639953" cy="4034119"/>
          </a:xfrm>
        </p:spPr>
        <p:txBody>
          <a:bodyPr>
            <a:normAutofit fontScale="70000" lnSpcReduction="20000"/>
          </a:bodyPr>
          <a:lstStyle/>
          <a:p>
            <a:pPr marL="0" indent="0">
              <a:buNone/>
            </a:pPr>
            <a:r>
              <a:rPr lang="en-IN" sz="3600" dirty="0"/>
              <a:t>             At- JHPIEGO (Non profit organization in new Delhi)</a:t>
            </a:r>
            <a:br>
              <a:rPr lang="en-IN" sz="3600" dirty="0"/>
            </a:br>
            <a:r>
              <a:rPr lang="en-IN" sz="3600" dirty="0"/>
              <a:t>                                              </a:t>
            </a:r>
            <a:endParaRPr lang="en-IN" sz="3300" dirty="0"/>
          </a:p>
          <a:p>
            <a:pPr marL="0" indent="0">
              <a:buNone/>
            </a:pPr>
            <a:r>
              <a:rPr lang="en-IN" sz="3300" dirty="0"/>
              <a:t>                                              by </a:t>
            </a:r>
            <a:r>
              <a:rPr lang="en-IN" sz="3300" dirty="0" err="1"/>
              <a:t>Mishraba</a:t>
            </a:r>
            <a:endParaRPr lang="en-IN" sz="3300" dirty="0"/>
          </a:p>
          <a:p>
            <a:pPr marL="0" indent="0">
              <a:buNone/>
            </a:pPr>
            <a:r>
              <a:rPr lang="en-IN" sz="3300" dirty="0"/>
              <a:t>                            Mentor – Dr </a:t>
            </a:r>
            <a:r>
              <a:rPr lang="en-IN" sz="3300" dirty="0" err="1"/>
              <a:t>Anandhi</a:t>
            </a:r>
            <a:r>
              <a:rPr lang="en-IN" sz="3300" dirty="0"/>
              <a:t> Ramachandran.</a:t>
            </a:r>
          </a:p>
          <a:p>
            <a:pPr marL="0" indent="0">
              <a:buNone/>
            </a:pPr>
            <a:r>
              <a:rPr lang="en-IN" sz="3300" dirty="0"/>
              <a:t>             PGDM (HOSPITAL AND HEALTH MANAGEMENT) IIHMR DELHI</a:t>
            </a:r>
          </a:p>
          <a:p>
            <a:pPr marL="0" indent="0">
              <a:buNone/>
            </a:pPr>
            <a:r>
              <a:rPr lang="en-IN" sz="3300" dirty="0"/>
              <a:t>                                              2021-2023</a:t>
            </a:r>
          </a:p>
          <a:p>
            <a:pPr marL="0" indent="0">
              <a:buNone/>
            </a:pPr>
            <a:endParaRPr lang="en-IN" sz="2800" dirty="0"/>
          </a:p>
          <a:p>
            <a:pPr marL="0" indent="0">
              <a:buNone/>
            </a:pPr>
            <a:r>
              <a:rPr lang="en-IN" sz="2800" dirty="0"/>
              <a:t>                 </a:t>
            </a:r>
          </a:p>
        </p:txBody>
      </p:sp>
      <p:pic>
        <p:nvPicPr>
          <p:cNvPr id="4" name="Picture 3">
            <a:extLst>
              <a:ext uri="{FF2B5EF4-FFF2-40B4-BE49-F238E27FC236}">
                <a16:creationId xmlns:a16="http://schemas.microsoft.com/office/drawing/2014/main" id="{DA929320-FE81-B044-D8C7-C893A51A243F}"/>
              </a:ext>
            </a:extLst>
          </p:cNvPr>
          <p:cNvPicPr>
            <a:picLocks noChangeAspect="1"/>
          </p:cNvPicPr>
          <p:nvPr/>
        </p:nvPicPr>
        <p:blipFill>
          <a:blip r:embed="rId2"/>
          <a:stretch>
            <a:fillRect/>
          </a:stretch>
        </p:blipFill>
        <p:spPr>
          <a:xfrm>
            <a:off x="3908611" y="4706471"/>
            <a:ext cx="3083859" cy="1349748"/>
          </a:xfrm>
          <a:prstGeom prst="rect">
            <a:avLst/>
          </a:prstGeom>
        </p:spPr>
      </p:pic>
    </p:spTree>
    <p:extLst>
      <p:ext uri="{BB962C8B-B14F-4D97-AF65-F5344CB8AC3E}">
        <p14:creationId xmlns:p14="http://schemas.microsoft.com/office/powerpoint/2010/main" val="966349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B24BF-0666-0A8E-8DF8-62BF2526B76C}"/>
              </a:ext>
            </a:extLst>
          </p:cNvPr>
          <p:cNvSpPr>
            <a:spLocks noGrp="1"/>
          </p:cNvSpPr>
          <p:nvPr>
            <p:ph type="title"/>
          </p:nvPr>
        </p:nvSpPr>
        <p:spPr>
          <a:xfrm>
            <a:off x="914400" y="618518"/>
            <a:ext cx="10133011" cy="1478570"/>
          </a:xfrm>
        </p:spPr>
        <p:txBody>
          <a:bodyPr/>
          <a:lstStyle/>
          <a:p>
            <a:r>
              <a:rPr lang="en-US" dirty="0"/>
              <a:t>Some examples of non-connected point-of-care diagnostics include</a:t>
            </a:r>
            <a:endParaRPr lang="en-IN" dirty="0"/>
          </a:p>
        </p:txBody>
      </p:sp>
      <p:sp>
        <p:nvSpPr>
          <p:cNvPr id="3" name="Content Placeholder 2">
            <a:extLst>
              <a:ext uri="{FF2B5EF4-FFF2-40B4-BE49-F238E27FC236}">
                <a16:creationId xmlns:a16="http://schemas.microsoft.com/office/drawing/2014/main" id="{41104E7E-2548-F4F5-AA46-CD32B861C851}"/>
              </a:ext>
            </a:extLst>
          </p:cNvPr>
          <p:cNvSpPr>
            <a:spLocks noGrp="1"/>
          </p:cNvSpPr>
          <p:nvPr>
            <p:ph idx="1"/>
          </p:nvPr>
        </p:nvSpPr>
        <p:spPr>
          <a:xfrm>
            <a:off x="636494" y="1825624"/>
            <a:ext cx="11555506" cy="4324163"/>
          </a:xfrm>
        </p:spPr>
        <p:txBody>
          <a:bodyPr>
            <a:normAutofit fontScale="85000" lnSpcReduction="10000"/>
          </a:bodyPr>
          <a:lstStyle/>
          <a:p>
            <a:r>
              <a:rPr lang="en-US" sz="2800" b="1" dirty="0"/>
              <a:t>Lateral flow assays: </a:t>
            </a:r>
            <a:r>
              <a:rPr lang="en-US" dirty="0"/>
              <a:t>These quick diagnostic tests use an immunochromatographic assay to find a particular analyte, like a virus or bacteria, in a patient sample. They are often used in situations requiring rapid on-site testing, such as those involving remoteness or limited resources.</a:t>
            </a:r>
          </a:p>
          <a:p>
            <a:r>
              <a:rPr lang="en-US" sz="2800" b="1" dirty="0"/>
              <a:t>Dipsticks: </a:t>
            </a:r>
            <a:r>
              <a:rPr lang="en-US" dirty="0"/>
              <a:t>Dipsticks are tiny, single-use diagnostic procedures that are used to check for the presence of particular compounds in a patient sample, such as glucose or protein in urine. They are frequently utilized in hospitals and other point-of-care facilities.</a:t>
            </a:r>
          </a:p>
          <a:p>
            <a:r>
              <a:rPr lang="en-US" sz="2800" b="1" dirty="0"/>
              <a:t>Pregnancy tests: </a:t>
            </a:r>
            <a:r>
              <a:rPr lang="en-US" dirty="0"/>
              <a:t>These are diagnostic procedures that detect the pregnancy-indicating hormone human chorionic gonadotropin (</a:t>
            </a:r>
            <a:r>
              <a:rPr lang="en-US" dirty="0" err="1"/>
              <a:t>hCG</a:t>
            </a:r>
            <a:r>
              <a:rPr lang="en-US" dirty="0"/>
              <a:t>) in a woman's urine. These straightforward, non-invasive examinations can be carried either at home or in a medical facility.</a:t>
            </a:r>
          </a:p>
          <a:p>
            <a:r>
              <a:rPr lang="en-US" sz="2800" b="1" dirty="0"/>
              <a:t>Hemoglobin meters: </a:t>
            </a:r>
            <a:r>
              <a:rPr lang="en-US" dirty="0"/>
              <a:t>Portable devices called hemoglobin meters are used to gauge a patient's blood's hemoglobin level. They are often used in situations requiring ongoing hemoglobin level monitoring, such as the treatment of anemia.</a:t>
            </a:r>
          </a:p>
          <a:p>
            <a:endParaRPr lang="en-IN" dirty="0"/>
          </a:p>
        </p:txBody>
      </p:sp>
    </p:spTree>
    <p:extLst>
      <p:ext uri="{BB962C8B-B14F-4D97-AF65-F5344CB8AC3E}">
        <p14:creationId xmlns:p14="http://schemas.microsoft.com/office/powerpoint/2010/main" val="1752408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F608FC-8E32-CAEA-332F-AEC39DAB9C24}"/>
              </a:ext>
            </a:extLst>
          </p:cNvPr>
          <p:cNvSpPr txBox="1"/>
          <p:nvPr/>
        </p:nvSpPr>
        <p:spPr>
          <a:xfrm>
            <a:off x="98612" y="358588"/>
            <a:ext cx="11940987" cy="2431435"/>
          </a:xfrm>
          <a:prstGeom prst="rect">
            <a:avLst/>
          </a:prstGeom>
          <a:noFill/>
        </p:spPr>
        <p:txBody>
          <a:bodyPr wrap="square">
            <a:spAutoFit/>
          </a:bodyPr>
          <a:lstStyle/>
          <a:p>
            <a:r>
              <a:rPr lang="en-US" sz="3200" b="1" dirty="0"/>
              <a:t>Rationale of the Study –</a:t>
            </a:r>
          </a:p>
          <a:p>
            <a:r>
              <a:rPr lang="en-US" dirty="0"/>
              <a:t> </a:t>
            </a:r>
            <a:r>
              <a:rPr lang="en-US" sz="2400" dirty="0"/>
              <a:t>Currently not much information is available related to POC devices for primary care level in India. Their availability, cost, services provided etc. need to be known so they could be easily integrated with existing workflow in the primary health care levels. This will provide a solution for reducing the cost of service and increase quality of care. Hence such information need to be identified as need of the hour</a:t>
            </a:r>
            <a:r>
              <a:rPr lang="en-US" dirty="0"/>
              <a:t>.</a:t>
            </a:r>
          </a:p>
        </p:txBody>
      </p:sp>
      <p:sp>
        <p:nvSpPr>
          <p:cNvPr id="3" name="TextBox 2">
            <a:extLst>
              <a:ext uri="{FF2B5EF4-FFF2-40B4-BE49-F238E27FC236}">
                <a16:creationId xmlns:a16="http://schemas.microsoft.com/office/drawing/2014/main" id="{DA985838-79D7-F8D8-DC86-5CB9F7FF94A5}"/>
              </a:ext>
            </a:extLst>
          </p:cNvPr>
          <p:cNvSpPr txBox="1"/>
          <p:nvPr/>
        </p:nvSpPr>
        <p:spPr>
          <a:xfrm>
            <a:off x="98611" y="3200401"/>
            <a:ext cx="11851341" cy="1446550"/>
          </a:xfrm>
          <a:prstGeom prst="rect">
            <a:avLst/>
          </a:prstGeom>
          <a:noFill/>
        </p:spPr>
        <p:txBody>
          <a:bodyPr wrap="square">
            <a:spAutoFit/>
          </a:bodyPr>
          <a:lstStyle/>
          <a:p>
            <a:r>
              <a:rPr lang="en-US" sz="3200" b="1" dirty="0"/>
              <a:t>Objective of the study –</a:t>
            </a:r>
          </a:p>
          <a:p>
            <a:r>
              <a:rPr lang="en-US" sz="2800" dirty="0"/>
              <a:t>To explore the landscape of point of care devices available in India and to identify their suitability for adoption in the health and wellness centers.</a:t>
            </a:r>
          </a:p>
        </p:txBody>
      </p:sp>
    </p:spTree>
    <p:extLst>
      <p:ext uri="{BB962C8B-B14F-4D97-AF65-F5344CB8AC3E}">
        <p14:creationId xmlns:p14="http://schemas.microsoft.com/office/powerpoint/2010/main" val="464610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35DDBF6-B970-2341-5639-AAD0069A6FEC}"/>
              </a:ext>
            </a:extLst>
          </p:cNvPr>
          <p:cNvSpPr txBox="1"/>
          <p:nvPr/>
        </p:nvSpPr>
        <p:spPr>
          <a:xfrm>
            <a:off x="71719" y="412789"/>
            <a:ext cx="11851340" cy="6032421"/>
          </a:xfrm>
          <a:prstGeom prst="rect">
            <a:avLst/>
          </a:prstGeom>
          <a:noFill/>
        </p:spPr>
        <p:txBody>
          <a:bodyPr wrap="square">
            <a:spAutoFit/>
          </a:bodyPr>
          <a:lstStyle/>
          <a:p>
            <a:endParaRPr lang="en-US" dirty="0"/>
          </a:p>
          <a:p>
            <a:r>
              <a:rPr lang="en-US" sz="3200" b="1" dirty="0"/>
              <a:t>Study methodology:</a:t>
            </a:r>
          </a:p>
          <a:p>
            <a:endParaRPr lang="en-US" sz="2800" b="1" dirty="0"/>
          </a:p>
          <a:p>
            <a:r>
              <a:rPr lang="en-US" sz="2800" b="1" dirty="0"/>
              <a:t>Data Type </a:t>
            </a:r>
            <a:r>
              <a:rPr lang="en-US" sz="2800" dirty="0"/>
              <a:t>: Secondary data </a:t>
            </a:r>
          </a:p>
          <a:p>
            <a:r>
              <a:rPr lang="en-US" sz="2800" b="1" dirty="0"/>
              <a:t>Data source</a:t>
            </a:r>
            <a:r>
              <a:rPr lang="en-US" sz="2800" dirty="0"/>
              <a:t>: GEM Portal, India Mart, Amazon, other Ecommerce websites.</a:t>
            </a:r>
          </a:p>
          <a:p>
            <a:r>
              <a:rPr lang="en-US" sz="2800" b="1" dirty="0"/>
              <a:t>Data collection tool &amp; method:  </a:t>
            </a:r>
            <a:r>
              <a:rPr lang="en-US" sz="2800" dirty="0"/>
              <a:t>Literature reports &amp; websites based on checklist</a:t>
            </a:r>
          </a:p>
          <a:p>
            <a:r>
              <a:rPr lang="en-US" sz="2800" b="1" dirty="0"/>
              <a:t>Study design </a:t>
            </a:r>
            <a:r>
              <a:rPr lang="en-US" sz="2800" dirty="0"/>
              <a:t>–  Study based on secondary data analysis.</a:t>
            </a:r>
          </a:p>
          <a:p>
            <a:r>
              <a:rPr lang="en-US" sz="2800" b="1" dirty="0"/>
              <a:t>Sample size</a:t>
            </a:r>
            <a:r>
              <a:rPr lang="en-US" sz="2800" dirty="0"/>
              <a:t>- 116 POC Diagnostic Devices. Searched till no incremental gain.</a:t>
            </a:r>
          </a:p>
          <a:p>
            <a:r>
              <a:rPr lang="en-US" sz="2800" b="1" dirty="0"/>
              <a:t>Study Duration </a:t>
            </a:r>
            <a:r>
              <a:rPr lang="en-US" sz="2800" dirty="0"/>
              <a:t>:  3months (Feb 2023 –May  2023)</a:t>
            </a:r>
          </a:p>
          <a:p>
            <a:r>
              <a:rPr lang="en-US" sz="2800" b="1" dirty="0"/>
              <a:t>Geography</a:t>
            </a:r>
            <a:r>
              <a:rPr lang="en-US" sz="2800" dirty="0"/>
              <a:t> – India</a:t>
            </a:r>
          </a:p>
          <a:p>
            <a:r>
              <a:rPr lang="en-US" sz="2800" b="1" dirty="0"/>
              <a:t>Search terms: </a:t>
            </a:r>
            <a:r>
              <a:rPr lang="en-US" sz="2800" dirty="0"/>
              <a:t>point of care device, diagnostic devices, primary healthcare, health and wellness centers.</a:t>
            </a:r>
          </a:p>
          <a:p>
            <a:endParaRPr lang="en-US" sz="2800" dirty="0"/>
          </a:p>
        </p:txBody>
      </p:sp>
    </p:spTree>
    <p:extLst>
      <p:ext uri="{BB962C8B-B14F-4D97-AF65-F5344CB8AC3E}">
        <p14:creationId xmlns:p14="http://schemas.microsoft.com/office/powerpoint/2010/main" val="25611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3986B5C-8702-EFCC-4412-CC24B21E60D3}"/>
              </a:ext>
            </a:extLst>
          </p:cNvPr>
          <p:cNvGraphicFramePr/>
          <p:nvPr>
            <p:extLst>
              <p:ext uri="{D42A27DB-BD31-4B8C-83A1-F6EECF244321}">
                <p14:modId xmlns:p14="http://schemas.microsoft.com/office/powerpoint/2010/main" val="415086231"/>
              </p:ext>
            </p:extLst>
          </p:nvPr>
        </p:nvGraphicFramePr>
        <p:xfrm>
          <a:off x="1075765" y="251012"/>
          <a:ext cx="10300447" cy="5951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7668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0C9447-3471-1BC6-7503-4F893A2854BD}"/>
              </a:ext>
            </a:extLst>
          </p:cNvPr>
          <p:cNvSpPr txBox="1"/>
          <p:nvPr/>
        </p:nvSpPr>
        <p:spPr>
          <a:xfrm>
            <a:off x="869576" y="609600"/>
            <a:ext cx="11143130" cy="5519844"/>
          </a:xfrm>
          <a:prstGeom prst="rect">
            <a:avLst/>
          </a:prstGeom>
          <a:noFill/>
        </p:spPr>
        <p:txBody>
          <a:bodyPr wrap="square">
            <a:spAutoFit/>
          </a:bodyPr>
          <a:lstStyle/>
          <a:p>
            <a:r>
              <a:rPr lang="en-US" sz="2400" b="1" dirty="0"/>
              <a:t>Inclusion criteria </a:t>
            </a:r>
            <a:r>
              <a:rPr lang="en-US" sz="2400" dirty="0"/>
              <a:t>–</a:t>
            </a:r>
          </a:p>
          <a:p>
            <a:pPr marL="285750" indent="-285750">
              <a:buFont typeface="Arial" panose="020B0604020202020204" pitchFamily="34" charset="0"/>
              <a:buChar char="•"/>
            </a:pPr>
            <a:r>
              <a:rPr lang="en-US" sz="2400" dirty="0"/>
              <a:t> POC Devices adopted for PHC</a:t>
            </a:r>
          </a:p>
          <a:p>
            <a:pPr marL="285750" indent="-285750">
              <a:buFont typeface="Arial" panose="020B0604020202020204" pitchFamily="34" charset="0"/>
              <a:buChar char="•"/>
            </a:pPr>
            <a:r>
              <a:rPr lang="en-US" sz="2400" dirty="0"/>
              <a:t> POC Devices made in India and permission to sell out in India, For profit and not for profit.</a:t>
            </a:r>
          </a:p>
          <a:p>
            <a:endParaRPr lang="en-US" sz="2400" dirty="0"/>
          </a:p>
          <a:p>
            <a:r>
              <a:rPr lang="en-US" sz="2400" b="1" dirty="0"/>
              <a:t>Exclusions criteria </a:t>
            </a:r>
            <a:r>
              <a:rPr lang="en-US" sz="2400" dirty="0"/>
              <a:t>–</a:t>
            </a:r>
          </a:p>
          <a:p>
            <a:r>
              <a:rPr lang="en-US" sz="2400" dirty="0"/>
              <a:t>•	Devices which are used for  secondary and tertiary care hospital only.</a:t>
            </a:r>
          </a:p>
          <a:p>
            <a:r>
              <a:rPr lang="en-US" sz="2400" dirty="0"/>
              <a:t>•	SAMD(software as a medical devices)</a:t>
            </a:r>
          </a:p>
          <a:p>
            <a:endParaRPr lang="en-US" sz="2400" dirty="0"/>
          </a:p>
          <a:p>
            <a:r>
              <a:rPr lang="en-US" sz="2400" b="1" dirty="0"/>
              <a:t>Limitations – </a:t>
            </a:r>
          </a:p>
          <a:p>
            <a:pPr marL="342900" indent="-342900">
              <a:buFont typeface="Arial" panose="020B0604020202020204" pitchFamily="34" charset="0"/>
              <a:buChar char="•"/>
            </a:pPr>
            <a:r>
              <a:rPr lang="en-US" sz="2400" dirty="0"/>
              <a:t>Can not generalize the results, because market is growing day by day.</a:t>
            </a:r>
          </a:p>
          <a:p>
            <a:pPr marL="342900" lvl="0" indent="-342900" algn="just">
              <a:lnSpc>
                <a:spcPct val="107000"/>
              </a:lnSpc>
              <a:spcAft>
                <a:spcPts val="800"/>
              </a:spcAft>
              <a:buFont typeface="Symbol" panose="05050102010706020507" pitchFamily="18" charset="2"/>
              <a:buChar char=""/>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Scarcity of literature related to POC’s cost features etc.</a:t>
            </a:r>
            <a:endParaRPr lang="en-IN" sz="2400" dirty="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POCs adopted for PHC and HWC centers only. </a:t>
            </a:r>
            <a:endParaRPr lang="en-IN" sz="2400" dirty="0">
              <a:effectLst/>
              <a:latin typeface="Calibri" panose="020F0502020204030204" pitchFamily="34" charset="0"/>
              <a:ea typeface="SimSun" panose="02010600030101010101" pitchFamily="2" charset="-122"/>
              <a:cs typeface="Times New Roman" panose="02020603050405020304" pitchFamily="18" charset="0"/>
            </a:endParaRP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005848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1F4057-AB54-9CD1-0DD3-EB3783672812}"/>
              </a:ext>
            </a:extLst>
          </p:cNvPr>
          <p:cNvSpPr txBox="1"/>
          <p:nvPr/>
        </p:nvSpPr>
        <p:spPr>
          <a:xfrm>
            <a:off x="116541" y="295836"/>
            <a:ext cx="11967883" cy="2677656"/>
          </a:xfrm>
          <a:prstGeom prst="rect">
            <a:avLst/>
          </a:prstGeom>
          <a:noFill/>
        </p:spPr>
        <p:txBody>
          <a:bodyPr wrap="square">
            <a:spAutoFit/>
          </a:bodyPr>
          <a:lstStyle/>
          <a:p>
            <a:r>
              <a:rPr lang="en-US" sz="2800" b="1" dirty="0"/>
              <a:t>Expected Outcome</a:t>
            </a:r>
          </a:p>
          <a:p>
            <a:r>
              <a:rPr lang="en-US" sz="2800" dirty="0"/>
              <a:t>This landscaping review will provide an in-depth information of the type of point care devices available in the country, their features, and their suitability for adoption in the country. This would help the policy makers, and health care service providers to take decisions on utilization these POCs in for primary care in the country</a:t>
            </a:r>
            <a:r>
              <a:rPr lang="en-US" dirty="0"/>
              <a:t>.</a:t>
            </a:r>
          </a:p>
        </p:txBody>
      </p:sp>
    </p:spTree>
    <p:extLst>
      <p:ext uri="{BB962C8B-B14F-4D97-AF65-F5344CB8AC3E}">
        <p14:creationId xmlns:p14="http://schemas.microsoft.com/office/powerpoint/2010/main" val="2390400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7D089-5373-9209-6746-6A79AB599967}"/>
              </a:ext>
            </a:extLst>
          </p:cNvPr>
          <p:cNvSpPr>
            <a:spLocks noGrp="1"/>
          </p:cNvSpPr>
          <p:nvPr>
            <p:ph type="title"/>
          </p:nvPr>
        </p:nvSpPr>
        <p:spPr>
          <a:xfrm>
            <a:off x="905435" y="295835"/>
            <a:ext cx="10149419" cy="770965"/>
          </a:xfrm>
        </p:spPr>
        <p:txBody>
          <a:bodyPr/>
          <a:lstStyle/>
          <a:p>
            <a:r>
              <a:rPr lang="en-IN" dirty="0"/>
              <a:t>Results :</a:t>
            </a:r>
          </a:p>
        </p:txBody>
      </p:sp>
      <p:graphicFrame>
        <p:nvGraphicFramePr>
          <p:cNvPr id="4" name="Content Placeholder 3">
            <a:extLst>
              <a:ext uri="{FF2B5EF4-FFF2-40B4-BE49-F238E27FC236}">
                <a16:creationId xmlns:a16="http://schemas.microsoft.com/office/drawing/2014/main" id="{53402031-755B-7BBB-7B56-87584D22EE4D}"/>
              </a:ext>
            </a:extLst>
          </p:cNvPr>
          <p:cNvGraphicFramePr>
            <a:graphicFrameLocks noGrp="1"/>
          </p:cNvGraphicFramePr>
          <p:nvPr>
            <p:ph idx="1"/>
            <p:extLst>
              <p:ext uri="{D42A27DB-BD31-4B8C-83A1-F6EECF244321}">
                <p14:modId xmlns:p14="http://schemas.microsoft.com/office/powerpoint/2010/main" val="4273563061"/>
              </p:ext>
            </p:extLst>
          </p:nvPr>
        </p:nvGraphicFramePr>
        <p:xfrm>
          <a:off x="5602941" y="1828894"/>
          <a:ext cx="6275294" cy="42195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90F49CB-C148-D0C0-2C5D-9497CEB1A9D0}"/>
              </a:ext>
            </a:extLst>
          </p:cNvPr>
          <p:cNvSpPr txBox="1"/>
          <p:nvPr/>
        </p:nvSpPr>
        <p:spPr>
          <a:xfrm>
            <a:off x="1137147" y="1828893"/>
            <a:ext cx="4241678" cy="1664879"/>
          </a:xfrm>
          <a:prstGeom prst="rect">
            <a:avLst/>
          </a:prstGeom>
          <a:noFill/>
        </p:spPr>
        <p:txBody>
          <a:bodyPr wrap="square">
            <a:spAutoFit/>
          </a:bodyPr>
          <a:lstStyle/>
          <a:p>
            <a:pPr algn="just">
              <a:lnSpc>
                <a:spcPct val="115000"/>
              </a:lnSpc>
              <a:spcBef>
                <a:spcPts val="1400"/>
              </a:spcBef>
              <a:spcAft>
                <a:spcPts val="1400"/>
              </a:spcAft>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Portability: Among the 116 Devices 69 (59.48%) are handheld device, 44(37.93%) are portable, 2(1.72%) are wearable, and 1(0.86%) </a:t>
            </a:r>
            <a:r>
              <a:rPr lang="en-US" b="1" dirty="0">
                <a:latin typeface="Times New Roman" panose="02020603050405020304" pitchFamily="18" charset="0"/>
                <a:ea typeface="Times New Roman" panose="02020603050405020304" pitchFamily="18" charset="0"/>
                <a:cs typeface="Times New Roman" panose="02020603050405020304" pitchFamily="18" charset="0"/>
              </a:rPr>
              <a:t>is</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benchtop device.</a:t>
            </a:r>
            <a:endParaRPr lang="en-IN" sz="12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31643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4DF1C93-9598-E9A0-7C97-9BC694B39C48}"/>
              </a:ext>
            </a:extLst>
          </p:cNvPr>
          <p:cNvGraphicFramePr/>
          <p:nvPr>
            <p:extLst>
              <p:ext uri="{D42A27DB-BD31-4B8C-83A1-F6EECF244321}">
                <p14:modId xmlns:p14="http://schemas.microsoft.com/office/powerpoint/2010/main" val="2358581238"/>
              </p:ext>
            </p:extLst>
          </p:nvPr>
        </p:nvGraphicFramePr>
        <p:xfrm>
          <a:off x="546847" y="358589"/>
          <a:ext cx="4688541" cy="382793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F9F1BF0-B98E-6C6C-8EC8-44DD4E3E48B8}"/>
              </a:ext>
            </a:extLst>
          </p:cNvPr>
          <p:cNvSpPr txBox="1"/>
          <p:nvPr/>
        </p:nvSpPr>
        <p:spPr>
          <a:xfrm>
            <a:off x="744073" y="4040178"/>
            <a:ext cx="3505198" cy="1346331"/>
          </a:xfrm>
          <a:prstGeom prst="rect">
            <a:avLst/>
          </a:prstGeom>
          <a:noFill/>
        </p:spPr>
        <p:txBody>
          <a:bodyPr wrap="square">
            <a:spAutoFit/>
          </a:bodyPr>
          <a:lstStyle/>
          <a:p>
            <a:pPr algn="just">
              <a:lnSpc>
                <a:spcPct val="115000"/>
              </a:lnSpc>
              <a:spcBef>
                <a:spcPts val="1400"/>
              </a:spcBef>
              <a:spcAft>
                <a:spcPts val="1400"/>
              </a:spcAft>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Count of devices by Connectivity: Among 116 devices  56(48.28%) are connected , 60(51.72%) are unconnected devices.</a:t>
            </a:r>
            <a:endParaRPr lang="en-IN" sz="12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5" name="Chart 4">
            <a:extLst>
              <a:ext uri="{FF2B5EF4-FFF2-40B4-BE49-F238E27FC236}">
                <a16:creationId xmlns:a16="http://schemas.microsoft.com/office/drawing/2014/main" id="{74DF1C93-9598-E9A0-7C97-9BC694B39C48}"/>
              </a:ext>
            </a:extLst>
          </p:cNvPr>
          <p:cNvGraphicFramePr/>
          <p:nvPr>
            <p:extLst>
              <p:ext uri="{D42A27DB-BD31-4B8C-83A1-F6EECF244321}">
                <p14:modId xmlns:p14="http://schemas.microsoft.com/office/powerpoint/2010/main" val="4221955834"/>
              </p:ext>
            </p:extLst>
          </p:nvPr>
        </p:nvGraphicFramePr>
        <p:xfrm>
          <a:off x="5567083" y="494973"/>
          <a:ext cx="5880844" cy="354520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9ADC907-9926-3B99-C030-C6E84CF8E28C}"/>
              </a:ext>
            </a:extLst>
          </p:cNvPr>
          <p:cNvSpPr txBox="1"/>
          <p:nvPr/>
        </p:nvSpPr>
        <p:spPr>
          <a:xfrm>
            <a:off x="5432614" y="3887178"/>
            <a:ext cx="6589057" cy="1983428"/>
          </a:xfrm>
          <a:prstGeom prst="rect">
            <a:avLst/>
          </a:prstGeom>
          <a:noFill/>
        </p:spPr>
        <p:txBody>
          <a:bodyPr wrap="square">
            <a:spAutoFit/>
          </a:bodyPr>
          <a:lstStyle/>
          <a:p>
            <a:pPr algn="just">
              <a:lnSpc>
                <a:spcPct val="115000"/>
              </a:lnSpc>
              <a:spcBef>
                <a:spcPts val="1400"/>
              </a:spcBef>
              <a:spcAft>
                <a:spcPts val="1400"/>
              </a:spcAft>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Count of devices  by connected technology: Among 56 connected devices , 20 (36%) are mobile application based, 10(18%) are  IoT devices, 7 (13%) are connected through web and mobile application, 5 ( 9%) are Bluetooth and Wi-Fi connected devices, 5 ( 9%) are connected through Bluetooth only and remaining are connected through LIS, USB, Wi-Fi, Pc etc..</a:t>
            </a:r>
            <a:endParaRPr lang="en-IN" sz="12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70585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4DF1C93-9598-E9A0-7C97-9BC694B39C48}"/>
              </a:ext>
            </a:extLst>
          </p:cNvPr>
          <p:cNvGraphicFramePr/>
          <p:nvPr>
            <p:extLst>
              <p:ext uri="{D42A27DB-BD31-4B8C-83A1-F6EECF244321}">
                <p14:modId xmlns:p14="http://schemas.microsoft.com/office/powerpoint/2010/main" val="1078530111"/>
              </p:ext>
            </p:extLst>
          </p:nvPr>
        </p:nvGraphicFramePr>
        <p:xfrm>
          <a:off x="231681" y="133126"/>
          <a:ext cx="5645524" cy="390995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169DD73-25BE-427C-59B3-66639BB18B86}"/>
              </a:ext>
            </a:extLst>
          </p:cNvPr>
          <p:cNvSpPr txBox="1"/>
          <p:nvPr/>
        </p:nvSpPr>
        <p:spPr>
          <a:xfrm>
            <a:off x="127747" y="4248458"/>
            <a:ext cx="5645524" cy="1664879"/>
          </a:xfrm>
          <a:prstGeom prst="rect">
            <a:avLst/>
          </a:prstGeom>
          <a:noFill/>
        </p:spPr>
        <p:txBody>
          <a:bodyPr wrap="square">
            <a:spAutoFit/>
          </a:bodyPr>
          <a:lstStyle/>
          <a:p>
            <a:pPr algn="just">
              <a:lnSpc>
                <a:spcPct val="115000"/>
              </a:lnSpc>
              <a:spcBef>
                <a:spcPts val="1400"/>
              </a:spcBef>
              <a:spcAft>
                <a:spcPts val="1400"/>
              </a:spcAft>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Count of Devices by Test Parameters: Among 116 devices , 37 devices for physiological test , 21 are for general monitoring, 15 are for biochemical and 13 for urology test, 10 for Hematology , and remaining for other test.</a:t>
            </a:r>
            <a:endParaRPr lang="en-IN" sz="12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7" name="Chart 6">
            <a:extLst>
              <a:ext uri="{FF2B5EF4-FFF2-40B4-BE49-F238E27FC236}">
                <a16:creationId xmlns:a16="http://schemas.microsoft.com/office/drawing/2014/main" id="{53402031-755B-7BBB-7B56-87584D22EE4D}"/>
              </a:ext>
            </a:extLst>
          </p:cNvPr>
          <p:cNvGraphicFramePr/>
          <p:nvPr>
            <p:extLst>
              <p:ext uri="{D42A27DB-BD31-4B8C-83A1-F6EECF244321}">
                <p14:modId xmlns:p14="http://schemas.microsoft.com/office/powerpoint/2010/main" val="1197405343"/>
              </p:ext>
            </p:extLst>
          </p:nvPr>
        </p:nvGraphicFramePr>
        <p:xfrm>
          <a:off x="5862918" y="133126"/>
          <a:ext cx="5943600" cy="390995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F00CB68-9BDE-2F49-33CF-7C85312EF1F8}"/>
              </a:ext>
            </a:extLst>
          </p:cNvPr>
          <p:cNvSpPr txBox="1"/>
          <p:nvPr/>
        </p:nvSpPr>
        <p:spPr>
          <a:xfrm>
            <a:off x="6212541" y="4248458"/>
            <a:ext cx="5645524" cy="1027782"/>
          </a:xfrm>
          <a:prstGeom prst="rect">
            <a:avLst/>
          </a:prstGeom>
          <a:noFill/>
        </p:spPr>
        <p:txBody>
          <a:bodyPr wrap="square">
            <a:spAutoFit/>
          </a:bodyPr>
          <a:lstStyle/>
          <a:p>
            <a:pPr algn="just">
              <a:lnSpc>
                <a:spcPct val="115000"/>
              </a:lnSpc>
              <a:spcBef>
                <a:spcPts val="1400"/>
              </a:spcBef>
              <a:spcAft>
                <a:spcPts val="1400"/>
              </a:spcAft>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Devices Available on Government e Marketplace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GeM</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Portal) : 42( 36%)   devices are available on Gem portal and 74(64%) are not available on Gem portal.</a:t>
            </a:r>
            <a:endParaRPr lang="en-IN" sz="12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2070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3402031-755B-7BBB-7B56-87584D22EE4D}"/>
              </a:ext>
            </a:extLst>
          </p:cNvPr>
          <p:cNvGraphicFramePr/>
          <p:nvPr>
            <p:extLst>
              <p:ext uri="{D42A27DB-BD31-4B8C-83A1-F6EECF244321}">
                <p14:modId xmlns:p14="http://schemas.microsoft.com/office/powerpoint/2010/main" val="4238376220"/>
              </p:ext>
            </p:extLst>
          </p:nvPr>
        </p:nvGraphicFramePr>
        <p:xfrm>
          <a:off x="497541" y="965275"/>
          <a:ext cx="5029200" cy="311658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9B63ADEB-FC2D-9B90-F918-8DD79DCB7215}"/>
              </a:ext>
            </a:extLst>
          </p:cNvPr>
          <p:cNvSpPr txBox="1"/>
          <p:nvPr/>
        </p:nvSpPr>
        <p:spPr>
          <a:xfrm>
            <a:off x="755276" y="4369404"/>
            <a:ext cx="6100482" cy="369332"/>
          </a:xfrm>
          <a:prstGeom prst="rect">
            <a:avLst/>
          </a:prstGeom>
          <a:noFill/>
        </p:spPr>
        <p:txBody>
          <a:bodyPr wrap="square">
            <a:spAutoFit/>
          </a:bodyPr>
          <a:lstStyle/>
          <a:p>
            <a:r>
              <a:rPr lang="en-US" sz="1800" b="1" dirty="0">
                <a:effectLst/>
                <a:latin typeface="Times New Roman" panose="02020603050405020304" pitchFamily="18" charset="0"/>
                <a:ea typeface="Times New Roman" panose="02020603050405020304" pitchFamily="18" charset="0"/>
              </a:rPr>
              <a:t>Among total 116 devices 48 (41.37%) are approved .</a:t>
            </a:r>
            <a:endParaRPr lang="en-IN" dirty="0"/>
          </a:p>
        </p:txBody>
      </p:sp>
    </p:spTree>
    <p:extLst>
      <p:ext uri="{BB962C8B-B14F-4D97-AF65-F5344CB8AC3E}">
        <p14:creationId xmlns:p14="http://schemas.microsoft.com/office/powerpoint/2010/main" val="73290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167B63-3794-A35E-D126-D9752401F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28" y="161365"/>
            <a:ext cx="11743765" cy="5871882"/>
          </a:xfrm>
          <a:prstGeom prst="rect">
            <a:avLst/>
          </a:prstGeom>
        </p:spPr>
      </p:pic>
    </p:spTree>
    <p:extLst>
      <p:ext uri="{BB962C8B-B14F-4D97-AF65-F5344CB8AC3E}">
        <p14:creationId xmlns:p14="http://schemas.microsoft.com/office/powerpoint/2010/main" val="1017232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3B6A8-6554-0963-A757-D5148F3C4942}"/>
              </a:ext>
            </a:extLst>
          </p:cNvPr>
          <p:cNvSpPr>
            <a:spLocks noGrp="1"/>
          </p:cNvSpPr>
          <p:nvPr>
            <p:ph type="title"/>
          </p:nvPr>
        </p:nvSpPr>
        <p:spPr/>
        <p:txBody>
          <a:bodyPr/>
          <a:lstStyle/>
          <a:p>
            <a:r>
              <a:rPr lang="en-IN" dirty="0"/>
              <a:t>discussion</a:t>
            </a:r>
          </a:p>
        </p:txBody>
      </p:sp>
      <p:sp>
        <p:nvSpPr>
          <p:cNvPr id="3" name="Content Placeholder 2">
            <a:extLst>
              <a:ext uri="{FF2B5EF4-FFF2-40B4-BE49-F238E27FC236}">
                <a16:creationId xmlns:a16="http://schemas.microsoft.com/office/drawing/2014/main" id="{3B6286BD-2A29-CF0B-0261-2CEF4BCD7A5A}"/>
              </a:ext>
            </a:extLst>
          </p:cNvPr>
          <p:cNvSpPr>
            <a:spLocks noGrp="1"/>
          </p:cNvSpPr>
          <p:nvPr>
            <p:ph idx="1"/>
          </p:nvPr>
        </p:nvSpPr>
        <p:spPr>
          <a:xfrm>
            <a:off x="233082" y="1981200"/>
            <a:ext cx="11958918" cy="4545106"/>
          </a:xfrm>
        </p:spPr>
        <p:txBody>
          <a:bodyPr>
            <a:noAutofit/>
          </a:bodyPr>
          <a:lstStyle/>
          <a:p>
            <a:r>
              <a:rPr lang="en-US" dirty="0"/>
              <a:t>According to the results, it is evident that in the Indian market, the majority of point-of-care (POC) diagnostic devices are handheld, while only a few are benchtop devices. In terms of integration, approximately half of the devices are connected or integrated. The most commonly used technologies in these devices include mobile applications, IoT, Bluetooth, and Wi-Fi. Some devices also utilize USB, LIS, and PC connections.</a:t>
            </a:r>
          </a:p>
          <a:p>
            <a:r>
              <a:rPr lang="en-US" dirty="0"/>
              <a:t>The results also indicate that the majority of POC devices are designed for physiological tests, general monitoring, biochemical tests, and hematological tests. There are relatively fewer devices available for other tests such as cardiology, urology, oncology, and radiology.</a:t>
            </a:r>
          </a:p>
          <a:p>
            <a:r>
              <a:rPr lang="en-US" dirty="0"/>
              <a:t>When it comes to certification, around 41.37% of POC devices have been approved by ISO and other organizations.</a:t>
            </a:r>
            <a:endParaRPr lang="en-IN" dirty="0"/>
          </a:p>
        </p:txBody>
      </p:sp>
    </p:spTree>
    <p:extLst>
      <p:ext uri="{BB962C8B-B14F-4D97-AF65-F5344CB8AC3E}">
        <p14:creationId xmlns:p14="http://schemas.microsoft.com/office/powerpoint/2010/main" val="3430634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53DA-876E-944B-FDBB-074A7018C04B}"/>
              </a:ext>
            </a:extLst>
          </p:cNvPr>
          <p:cNvSpPr>
            <a:spLocks noGrp="1"/>
          </p:cNvSpPr>
          <p:nvPr>
            <p:ph type="title"/>
          </p:nvPr>
        </p:nvSpPr>
        <p:spPr>
          <a:xfrm>
            <a:off x="636494" y="804519"/>
            <a:ext cx="10418360" cy="853952"/>
          </a:xfrm>
        </p:spPr>
        <p:txBody>
          <a:bodyPr>
            <a:normAutofit fontScale="90000"/>
          </a:bodyPr>
          <a:lstStyle/>
          <a:p>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Conclusion: </a:t>
            </a:r>
            <a:br>
              <a:rPr lang="en-IN" sz="1800" dirty="0">
                <a:effectLst/>
                <a:latin typeface="Calibri" panose="020F0502020204030204" pitchFamily="34" charset="0"/>
                <a:ea typeface="SimSun" panose="02010600030101010101" pitchFamily="2" charset="-122"/>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6AAA6174-21CD-354C-A9AC-1CB90EC36EFE}"/>
              </a:ext>
            </a:extLst>
          </p:cNvPr>
          <p:cNvSpPr>
            <a:spLocks noGrp="1"/>
          </p:cNvSpPr>
          <p:nvPr>
            <p:ph idx="1"/>
          </p:nvPr>
        </p:nvSpPr>
        <p:spPr>
          <a:xfrm>
            <a:off x="331694" y="2015732"/>
            <a:ext cx="11689977" cy="4411962"/>
          </a:xfrm>
        </p:spPr>
        <p:txBody>
          <a:bodyPr>
            <a:normAutofit fontScale="62500" lnSpcReduction="20000"/>
          </a:bodyPr>
          <a:lstStyle/>
          <a:p>
            <a:pPr algn="just">
              <a:lnSpc>
                <a:spcPct val="115000"/>
              </a:lnSpc>
              <a:spcBef>
                <a:spcPts val="1400"/>
              </a:spcBef>
              <a:spcAft>
                <a:spcPts val="1400"/>
              </a:spcAft>
              <a:tabLst>
                <a:tab pos="457200" algn="l"/>
              </a:tabLs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a:effectLst/>
                <a:latin typeface="Times New Roman" panose="02020603050405020304" pitchFamily="18" charset="0"/>
                <a:ea typeface="Times New Roman" panose="02020603050405020304" pitchFamily="18" charset="0"/>
                <a:cs typeface="Times New Roman" panose="02020603050405020304" pitchFamily="18" charset="0"/>
              </a:rPr>
              <a:t>In this paper, we discuss different categories of POC diagnostic devices. The difference between connected and unconnected devices is only 4%. This indicates that the Indian market offers a good variety of connected POC devices, which can facilitate the flow of primary healthcare in India. Although we are aware that portable and handheld POC Diagnostic devices  which has connectivity may require some training, this training can be provided by facilitators. By using these POC diagnostic devices, healthcare provider  can easily and promptly provide diagnostics and treatments, which will undoubtedly improve patient satisfaction. If healthcare providers receive fast results, they can initiate treatment within an hour. As we know, the golden hour is crucial in emergency patient care. By using such devices in emergency or life-threatening situations, healthcare providers can save more lives, thus improving the quality and efficiency of primary healthcare and health and wellness centers in India. This will also help meet the healthcare needs of India.</a:t>
            </a:r>
            <a:endParaRPr lang="en-IN" sz="34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lgn="just">
              <a:lnSpc>
                <a:spcPct val="115000"/>
              </a:lnSpc>
              <a:buNone/>
              <a:tabLst>
                <a:tab pos="457200" algn="l"/>
              </a:tabLst>
            </a:pPr>
            <a:r>
              <a:rPr lang="en-US" sz="3400" b="1"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IN" sz="3400" dirty="0">
              <a:effectLst/>
              <a:latin typeface="Calibri" panose="020F0502020204030204" pitchFamily="34" charset="0"/>
              <a:ea typeface="SimSun" panose="02010600030101010101" pitchFamily="2" charset="-122"/>
              <a:cs typeface="Times New Roman" panose="02020603050405020304" pitchFamily="18" charset="0"/>
            </a:endParaRPr>
          </a:p>
          <a:p>
            <a:endParaRPr lang="en-IN" dirty="0"/>
          </a:p>
        </p:txBody>
      </p:sp>
    </p:spTree>
    <p:extLst>
      <p:ext uri="{BB962C8B-B14F-4D97-AF65-F5344CB8AC3E}">
        <p14:creationId xmlns:p14="http://schemas.microsoft.com/office/powerpoint/2010/main" val="4051788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52ED6-DE30-7685-3BEA-D3C358CDCA85}"/>
              </a:ext>
            </a:extLst>
          </p:cNvPr>
          <p:cNvSpPr>
            <a:spLocks noGrp="1"/>
          </p:cNvSpPr>
          <p:nvPr>
            <p:ph type="title"/>
          </p:nvPr>
        </p:nvSpPr>
        <p:spPr/>
        <p:txBody>
          <a:bodyPr/>
          <a:lstStyle/>
          <a:p>
            <a:r>
              <a:rPr lang="en-IN" dirty="0" err="1">
                <a:latin typeface="Algerian" panose="04020705040A02060702" pitchFamily="82" charset="0"/>
              </a:rPr>
              <a:t>Refrences</a:t>
            </a: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07E0C3FF-C052-5F27-398B-86A587E577D1}"/>
              </a:ext>
            </a:extLst>
          </p:cNvPr>
          <p:cNvSpPr>
            <a:spLocks noGrp="1"/>
          </p:cNvSpPr>
          <p:nvPr>
            <p:ph idx="1"/>
          </p:nvPr>
        </p:nvSpPr>
        <p:spPr>
          <a:xfrm>
            <a:off x="896471" y="1853754"/>
            <a:ext cx="10158383" cy="4403611"/>
          </a:xfrm>
        </p:spPr>
        <p:txBody>
          <a:bodyPr>
            <a:normAutofit fontScale="62500" lnSpcReduction="20000"/>
          </a:bodyPr>
          <a:lstStyle/>
          <a:p>
            <a:pPr marL="742950" lvl="1" indent="-285750" algn="just">
              <a:lnSpc>
                <a:spcPct val="115000"/>
              </a:lnSpc>
              <a:buSzPts val="1200"/>
              <a:buFont typeface="+mj-lt"/>
              <a:buAutoNum type="arabicPeriod"/>
              <a:tabLst>
                <a:tab pos="228600" algn="l"/>
              </a:tabLs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Ma S, Sood N. A comparison of the health systems in China and India. Rand Corporation; 2008.</a:t>
            </a:r>
            <a:endParaRPr lang="en-IN" sz="1800" dirty="0">
              <a:effectLst/>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lnSpc>
                <a:spcPct val="115000"/>
              </a:lnSpc>
              <a:buSzPts val="1200"/>
              <a:buFont typeface="+mj-lt"/>
              <a:buAutoNum type="arabicPeriod"/>
              <a:tabLst>
                <a:tab pos="228600" algn="l"/>
              </a:tabLs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Peters DH, Rao KS,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Fryatt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R. Lumping and splitting: the health policy agenda in India. Health policy and planning. 2003 Sep 1;18(3):249-60.</a:t>
            </a:r>
            <a:endParaRPr lang="en-IN" sz="1800" dirty="0">
              <a:effectLst/>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lnSpc>
                <a:spcPct val="115000"/>
              </a:lnSpc>
              <a:buSzPts val="1200"/>
              <a:buFont typeface="+mj-lt"/>
              <a:buAutoNum type="arabicPeriod"/>
              <a:tabLst>
                <a:tab pos="228600" algn="l"/>
              </a:tabLs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Chokshi M, Patil B, Khanna R,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Neogi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SB, Sharma J, Paul VK,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Zodpey</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S. Health systems in India. Journal of Perinatology. 2016 Dec;36(3):S9-12.</a:t>
            </a:r>
            <a:endParaRPr lang="en-IN" sz="1800" dirty="0">
              <a:effectLst/>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lnSpc>
                <a:spcPct val="115000"/>
              </a:lnSpc>
              <a:buSzPts val="1200"/>
              <a:buFont typeface="+mj-lt"/>
              <a:buAutoNum type="arabicPeriod"/>
              <a:tabLst>
                <a:tab pos="228600" algn="l"/>
              </a:tabLs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Ministry of Health and Family Welfare. Ayushman Bharat: comprehensive primary health care through health and wellness centers operational guidelines./ AYUSHMAN BHARAT-Comprehensive Primary Health Care through Health and Wellness Centers Operational Guidelines [Internet]. National Health Systems Resource Centre (NHSRC), New Delhi; [cited 2021 Apr 17]. Available from: </a:t>
            </a:r>
            <a:r>
              <a:rPr lang="en-US" sz="1800" u="sng"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hlinkClick r:id="rId2"/>
              </a:rPr>
              <a:t>http://nhsrcindia.org/sites/default/files/Operational%20Guidelines%20For%20Comprel</a:t>
            </a:r>
            <a:endParaRPr lang="en-IN" sz="1800" dirty="0">
              <a:effectLst/>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lnSpc>
                <a:spcPct val="115000"/>
              </a:lnSpc>
              <a:buSzPts val="1200"/>
              <a:buFont typeface="+mj-lt"/>
              <a:buAutoNum type="arabicPeriod"/>
              <a:tabLst>
                <a:tab pos="228600" algn="l"/>
              </a:tabLs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Ministry of Health, Family Welfare-Government of India. Infrastructure :: National Health Mission [Internet]. Gov.in. [cited 2023 Apr 13]. Available from: </a:t>
            </a:r>
            <a:r>
              <a:rPr lang="en-US" sz="1800" u="sng"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hlinkClick r:id="rId3"/>
              </a:rPr>
              <a:t>https://nhm.gov.in/index1.php?lang=1&amp;level=2&amp;sublinkid=1220&amp;lid=190</a:t>
            </a:r>
            <a:endParaRPr lang="en-IN" sz="1800" dirty="0">
              <a:effectLst/>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lnSpc>
                <a:spcPct val="115000"/>
              </a:lnSpc>
              <a:buSzPts val="1200"/>
              <a:buFont typeface="+mj-lt"/>
              <a:buAutoNum type="arabicPeriod"/>
              <a:tabLst>
                <a:tab pos="228600" algn="l"/>
              </a:tabLs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Steps to strengthen the healthcare system in India [Internet]. Gov.in. [cited 2023 Apr 13]. Available from: </a:t>
            </a:r>
            <a:r>
              <a:rPr lang="en-US" sz="1800" u="sng"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hlinkClick r:id="rId4"/>
              </a:rPr>
              <a:t>https://pib.gov.in/Pressreleaseshare.aspx?PRID=1848808</a:t>
            </a:r>
            <a:endParaRPr lang="en-IN" sz="1800" dirty="0">
              <a:effectLst/>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lnSpc>
                <a:spcPct val="115000"/>
              </a:lnSpc>
              <a:buSzPts val="1200"/>
              <a:buFont typeface="+mj-lt"/>
              <a:buAutoNum type="arabicPeriod"/>
              <a:tabLst>
                <a:tab pos="228600" algn="l"/>
              </a:tabLs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Kumar R. Achieving universal health coverage in India: The need for multisectoral public health action. Indian J Community Med [Internet]. 2020 [cited 2023 Apr 18];45(1):1–2. Available from: </a:t>
            </a:r>
            <a:r>
              <a:rPr lang="en-US" sz="1800" u="sng"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hlinkClick r:id="rId5"/>
              </a:rPr>
              <a:t>http://dx.doi.org/10.4103/ijcm.IJCM_61_19</a:t>
            </a:r>
            <a:endParaRPr lang="en-IN" sz="1800" dirty="0">
              <a:effectLst/>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lnSpc>
                <a:spcPct val="115000"/>
              </a:lnSpc>
              <a:buSzPts val="1200"/>
              <a:buFont typeface="+mj-lt"/>
              <a:buAutoNum type="arabicPeriod"/>
              <a:tabLst>
                <a:tab pos="228600" algn="l"/>
              </a:tabLst>
            </a:pP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Derakhshani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N,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Doshmangir</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L, Ahmadi A, Fakhri A, Sadeghi-</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Bazargani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H, Gordeev VS. Monitoring process barriers and enablers towards universal health coverage within the sustainable development goals: A systematic review and content analysis.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Clinicoecon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Outcomes Res [Internet]. 2020 [cited 2023 Apr 18];12:459–72. Available from: </a:t>
            </a:r>
            <a:r>
              <a:rPr lang="en-US" sz="1800" u="sng"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hlinkClick r:id="rId6"/>
              </a:rPr>
              <a:t>http://dx.doi.org/10.2147/ceor.s254946</a:t>
            </a:r>
            <a:endParaRPr lang="en-IN" sz="1800" dirty="0">
              <a:effectLst/>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lnSpc>
                <a:spcPct val="115000"/>
              </a:lnSpc>
              <a:buSzPts val="1200"/>
              <a:buFont typeface="+mj-lt"/>
              <a:buAutoNum type="arabicPeriod"/>
              <a:tabLst>
                <a:tab pos="228600" algn="l"/>
              </a:tabLst>
            </a:pP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Zodpey</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S, Farooqui H. Universal health coverage in India: Progress achieved &amp; the way forward. Indian J Med Res [Internet]. 2018 [cited 2023 Apr 18];147(4):327. Available from: </a:t>
            </a:r>
            <a:r>
              <a:rPr lang="en-US" sz="1800" u="sng"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hlinkClick r:id="rId7"/>
              </a:rPr>
              <a:t>http://dx.doi.org/10.4103/ijmr.ijmr_616_18</a:t>
            </a:r>
            <a:endParaRPr lang="en-IN" sz="1800" dirty="0">
              <a:effectLst/>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lnSpc>
                <a:spcPct val="115000"/>
              </a:lnSpc>
              <a:buSzPts val="1200"/>
              <a:buFont typeface="+mj-lt"/>
              <a:buAutoNum type="arabicPeriod"/>
              <a:tabLst>
                <a:tab pos="228600" algn="l"/>
              </a:tabLs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Official website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ayushman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Bharat [Internet]. Gov.in. [cited 2023 Apr 18]. Available from: </a:t>
            </a:r>
            <a:r>
              <a:rPr lang="en-US" sz="1800" u="sng"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hlinkClick r:id="rId8"/>
              </a:rPr>
              <a:t>https://ab-hwc.nhp.gov.in/</a:t>
            </a:r>
            <a:endParaRPr lang="en-IN"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en-IN" dirty="0"/>
          </a:p>
        </p:txBody>
      </p:sp>
    </p:spTree>
    <p:extLst>
      <p:ext uri="{BB962C8B-B14F-4D97-AF65-F5344CB8AC3E}">
        <p14:creationId xmlns:p14="http://schemas.microsoft.com/office/powerpoint/2010/main" val="783600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59BE9C-F0CD-40C0-485F-ACA73653823D}"/>
              </a:ext>
            </a:extLst>
          </p:cNvPr>
          <p:cNvSpPr txBox="1"/>
          <p:nvPr/>
        </p:nvSpPr>
        <p:spPr>
          <a:xfrm>
            <a:off x="80683" y="546847"/>
            <a:ext cx="11824446" cy="5329151"/>
          </a:xfrm>
          <a:prstGeom prst="rect">
            <a:avLst/>
          </a:prstGeom>
          <a:noFill/>
        </p:spPr>
        <p:txBody>
          <a:bodyPr wrap="square">
            <a:spAutoFit/>
          </a:bodyPr>
          <a:lstStyle/>
          <a:p>
            <a:pPr marL="742950" lvl="1" indent="-285750" algn="just">
              <a:lnSpc>
                <a:spcPct val="115000"/>
              </a:lnSpc>
              <a:buSzPts val="1200"/>
              <a:buFont typeface="+mj-lt"/>
              <a:buAutoNum type="arabicPeriod"/>
              <a:tabLst>
                <a:tab pos="228600" algn="l"/>
              </a:tabLst>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200" dirty="0" err="1">
                <a:effectLst/>
                <a:latin typeface="Times New Roman" panose="02020603050405020304" pitchFamily="18" charset="0"/>
                <a:ea typeface="SimSun" panose="02010600030101010101" pitchFamily="2" charset="-122"/>
                <a:cs typeface="Times New Roman" panose="02020603050405020304" pitchFamily="18" charset="0"/>
              </a:rPr>
              <a:t>Lahariya</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C. Health &amp; wellness centers to strengthen primary health care in India: Concept, progress and ways forward. Indian J </a:t>
            </a:r>
            <a:r>
              <a:rPr lang="en-US" sz="1200" dirty="0" err="1">
                <a:effectLst/>
                <a:latin typeface="Times New Roman" panose="02020603050405020304" pitchFamily="18" charset="0"/>
                <a:ea typeface="SimSun" panose="02010600030101010101" pitchFamily="2" charset="-122"/>
                <a:cs typeface="Times New Roman" panose="02020603050405020304" pitchFamily="18" charset="0"/>
              </a:rPr>
              <a:t>Pediatr</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[Internet]. 2020 [cited 2023 Apr 18];87(11):916–29. Available from: </a:t>
            </a:r>
            <a:r>
              <a:rPr lang="en-US" sz="1200" u="sng"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hlinkClick r:id="rId2"/>
              </a:rPr>
              <a:t>http://dx.doi.org/10.1007/s12098-020-03359-z</a:t>
            </a:r>
            <a:endParaRPr lang="en-IN" sz="1000" dirty="0">
              <a:effectLst/>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lnSpc>
                <a:spcPct val="115000"/>
              </a:lnSpc>
              <a:buSzPts val="1200"/>
              <a:buFont typeface="+mj-lt"/>
              <a:buAutoNum type="arabicPeriod"/>
              <a:tabLst>
                <a:tab pos="228600" algn="l"/>
              </a:tabLst>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Garg S, </a:t>
            </a:r>
            <a:r>
              <a:rPr lang="en-US" sz="1200" dirty="0" err="1">
                <a:effectLst/>
                <a:latin typeface="Times New Roman" panose="02020603050405020304" pitchFamily="18" charset="0"/>
                <a:ea typeface="SimSun" panose="02010600030101010101" pitchFamily="2" charset="-122"/>
                <a:cs typeface="Times New Roman" panose="02020603050405020304" pitchFamily="18" charset="0"/>
              </a:rPr>
              <a:t>Bebarta</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KK, Tripathi N. Performance of India’s national publicly funded health insurance scheme, Pradhan Mantri Jan </a:t>
            </a:r>
            <a:r>
              <a:rPr lang="en-US" sz="1200" dirty="0" err="1">
                <a:effectLst/>
                <a:latin typeface="Times New Roman" panose="02020603050405020304" pitchFamily="18" charset="0"/>
                <a:ea typeface="SimSun" panose="02010600030101010101" pitchFamily="2" charset="-122"/>
                <a:cs typeface="Times New Roman" panose="02020603050405020304" pitchFamily="18" charset="0"/>
              </a:rPr>
              <a:t>Arogaya</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Yojana (PMJAY), in improving access and financial protection for hospital care: findings from household surveys in Chhattisgarh state. BMC Public Health [Internet]. 2020 [cited 2023 Apr 18];20(1):949. Available from: </a:t>
            </a:r>
            <a:r>
              <a:rPr lang="en-US" sz="1200" u="sng"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hlinkClick r:id="rId3"/>
              </a:rPr>
              <a:t>http://dx.doi.org/10.1186/s12889-020-09107-4</a:t>
            </a:r>
            <a:endParaRPr lang="en-IN" sz="1000" dirty="0">
              <a:effectLst/>
              <a:latin typeface="Calibri" panose="020F0502020204030204" pitchFamily="34" charset="0"/>
              <a:ea typeface="SimSun" panose="02010600030101010101" pitchFamily="2" charset="-122"/>
              <a:cs typeface="Times New Roman" panose="02020603050405020304" pitchFamily="18" charset="0"/>
            </a:endParaRPr>
          </a:p>
          <a:p>
            <a:pPr marL="914400" algn="just">
              <a:lnSpc>
                <a:spcPct val="115000"/>
              </a:lnSpc>
              <a:tabLst>
                <a:tab pos="457200" algn="l"/>
                <a:tab pos="914400" algn="l"/>
              </a:tabLst>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IN" sz="1000" dirty="0">
              <a:effectLst/>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lnSpc>
                <a:spcPct val="115000"/>
              </a:lnSpc>
              <a:buSzPts val="1200"/>
              <a:buFont typeface="+mj-lt"/>
              <a:buAutoNum type="arabicPeriod"/>
              <a:tabLst>
                <a:tab pos="228600" algn="l"/>
              </a:tabLst>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200" dirty="0" err="1">
                <a:effectLst/>
                <a:latin typeface="Times New Roman" panose="02020603050405020304" pitchFamily="18" charset="0"/>
                <a:ea typeface="SimSun" panose="02010600030101010101" pitchFamily="2" charset="-122"/>
                <a:cs typeface="Times New Roman" panose="02020603050405020304" pitchFamily="18" charset="0"/>
              </a:rPr>
              <a:t>Sarwal</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R, Kumar A. The long road to universal health coverage [Internet]. 2021 [cited 2023 Apr 18]. Available from: </a:t>
            </a:r>
            <a:r>
              <a:rPr lang="en-US" sz="1200" u="sng"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hlinkClick r:id="rId4"/>
              </a:rPr>
              <a:t>https://www.niti.gov.in/long-road-universal-health-coverage</a:t>
            </a:r>
            <a:endParaRPr lang="en-IN" sz="1000" dirty="0">
              <a:effectLst/>
              <a:latin typeface="Calibri" panose="020F0502020204030204" pitchFamily="34" charset="0"/>
              <a:ea typeface="SimSun" panose="02010600030101010101" pitchFamily="2" charset="-122"/>
              <a:cs typeface="Times New Roman" panose="02020603050405020304" pitchFamily="18" charset="0"/>
            </a:endParaRPr>
          </a:p>
          <a:p>
            <a:pPr marL="457200" algn="just"/>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IN" sz="1000" dirty="0">
              <a:effectLst/>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lnSpc>
                <a:spcPct val="115000"/>
              </a:lnSpc>
              <a:buSzPts val="1200"/>
              <a:buFont typeface="+mj-lt"/>
              <a:buAutoNum type="arabicPeriod"/>
              <a:tabLst>
                <a:tab pos="228600" algn="l"/>
              </a:tabLst>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200" dirty="0" err="1">
                <a:effectLst/>
                <a:latin typeface="Times New Roman" panose="02020603050405020304" pitchFamily="18" charset="0"/>
                <a:ea typeface="SimSun" panose="02010600030101010101" pitchFamily="2" charset="-122"/>
                <a:cs typeface="Times New Roman" panose="02020603050405020304" pitchFamily="18" charset="0"/>
              </a:rPr>
              <a:t>Sabanovic</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Z, </a:t>
            </a:r>
            <a:r>
              <a:rPr lang="en-US" sz="1200" dirty="0" err="1">
                <a:effectLst/>
                <a:latin typeface="Times New Roman" panose="02020603050405020304" pitchFamily="18" charset="0"/>
                <a:ea typeface="SimSun" panose="02010600030101010101" pitchFamily="2" charset="-122"/>
                <a:cs typeface="Times New Roman" panose="02020603050405020304" pitchFamily="18" charset="0"/>
              </a:rPr>
              <a:t>Masic</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I, </a:t>
            </a:r>
            <a:r>
              <a:rPr lang="en-US" sz="1200" dirty="0" err="1">
                <a:effectLst/>
                <a:latin typeface="Times New Roman" panose="02020603050405020304" pitchFamily="18" charset="0"/>
                <a:ea typeface="SimSun" panose="02010600030101010101" pitchFamily="2" charset="-122"/>
                <a:cs typeface="Times New Roman" panose="02020603050405020304" pitchFamily="18" charset="0"/>
              </a:rPr>
              <a:t>Salihefendic</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N, </a:t>
            </a:r>
            <a:r>
              <a:rPr lang="en-US" sz="1200" dirty="0" err="1">
                <a:effectLst/>
                <a:latin typeface="Times New Roman" panose="02020603050405020304" pitchFamily="18" charset="0"/>
                <a:ea typeface="SimSun" panose="02010600030101010101" pitchFamily="2" charset="-122"/>
                <a:cs typeface="Times New Roman" panose="02020603050405020304" pitchFamily="18" charset="0"/>
              </a:rPr>
              <a:t>Zildzic</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M, Zunic L, </a:t>
            </a:r>
            <a:r>
              <a:rPr lang="en-US" sz="1200" dirty="0" err="1">
                <a:effectLst/>
                <a:latin typeface="Times New Roman" panose="02020603050405020304" pitchFamily="18" charset="0"/>
                <a:ea typeface="SimSun" panose="02010600030101010101" pitchFamily="2" charset="-122"/>
                <a:cs typeface="Times New Roman" panose="02020603050405020304" pitchFamily="18" charset="0"/>
              </a:rPr>
              <a:t>Dedovic</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S. E-health in </a:t>
            </a:r>
            <a:r>
              <a:rPr lang="en-US" sz="1200" dirty="0" err="1">
                <a:effectLst/>
                <a:latin typeface="Times New Roman" panose="02020603050405020304" pitchFamily="18" charset="0"/>
                <a:ea typeface="SimSun" panose="02010600030101010101" pitchFamily="2" charset="-122"/>
                <a:cs typeface="Times New Roman" panose="02020603050405020304" pitchFamily="18" charset="0"/>
              </a:rPr>
              <a:t>bosnia</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 starting from the ground-up. Acta Inform Med [Internet]. 2009 [cited 2023 Apr 18];17(3):135–8. Available from: </a:t>
            </a:r>
            <a:r>
              <a:rPr lang="en-US" sz="1200" u="sng"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hlinkClick r:id="rId5"/>
              </a:rPr>
              <a:t>http://dx.doi.org/10.5455/aim.2009.17.135-138</a:t>
            </a:r>
            <a:endParaRPr lang="en-IN" sz="1000" dirty="0">
              <a:effectLst/>
              <a:latin typeface="Calibri" panose="020F0502020204030204" pitchFamily="34" charset="0"/>
              <a:ea typeface="SimSun" panose="02010600030101010101" pitchFamily="2" charset="-122"/>
              <a:cs typeface="Times New Roman" panose="02020603050405020304" pitchFamily="18" charset="0"/>
            </a:endParaRPr>
          </a:p>
          <a:p>
            <a:pPr marL="457200" algn="just"/>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IN" sz="1000" dirty="0">
              <a:effectLst/>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lnSpc>
                <a:spcPct val="115000"/>
              </a:lnSpc>
              <a:buSzPts val="1200"/>
              <a:buFont typeface="+mj-lt"/>
              <a:buAutoNum type="arabicPeriod"/>
              <a:tabLst>
                <a:tab pos="228600" algn="l"/>
              </a:tabLst>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GIL - enabling e- Governance [Internet]. Gov.in. [cited 2023 Apr 18]. Available from: </a:t>
            </a:r>
            <a:r>
              <a:rPr lang="en-US" sz="1200" u="sng"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hlinkClick r:id="rId6"/>
              </a:rPr>
              <a:t>https://gil.gujarat.gov.in/ghmis</a:t>
            </a:r>
            <a:endParaRPr lang="en-IN" sz="1000" dirty="0">
              <a:effectLst/>
              <a:latin typeface="Calibri" panose="020F0502020204030204" pitchFamily="34" charset="0"/>
              <a:ea typeface="SimSun" panose="02010600030101010101" pitchFamily="2" charset="-122"/>
              <a:cs typeface="Times New Roman" panose="02020603050405020304" pitchFamily="18" charset="0"/>
            </a:endParaRPr>
          </a:p>
          <a:p>
            <a:pPr marL="457200" algn="just"/>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IN" sz="1000" dirty="0">
              <a:effectLst/>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lnSpc>
                <a:spcPct val="115000"/>
              </a:lnSpc>
              <a:buSzPts val="1200"/>
              <a:buFont typeface="+mj-lt"/>
              <a:buAutoNum type="arabicPeriod"/>
              <a:tabLst>
                <a:tab pos="228600" algn="l"/>
              </a:tabLst>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St John A, Price CP. Existing and emerging technologies for point-of-care testing. Clin </a:t>
            </a:r>
            <a:r>
              <a:rPr lang="en-US" sz="1200" dirty="0" err="1">
                <a:effectLst/>
                <a:latin typeface="Times New Roman" panose="02020603050405020304" pitchFamily="18" charset="0"/>
                <a:ea typeface="SimSun" panose="02010600030101010101" pitchFamily="2" charset="-122"/>
                <a:cs typeface="Times New Roman" panose="02020603050405020304" pitchFamily="18" charset="0"/>
              </a:rPr>
              <a:t>Biochem</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Rev. 2014;35(3):155–67.</a:t>
            </a:r>
            <a:endParaRPr lang="en-IN" sz="1000" dirty="0">
              <a:effectLst/>
              <a:latin typeface="Calibri" panose="020F0502020204030204" pitchFamily="34" charset="0"/>
              <a:ea typeface="SimSun" panose="02010600030101010101" pitchFamily="2" charset="-122"/>
              <a:cs typeface="Times New Roman" panose="02020603050405020304" pitchFamily="18" charset="0"/>
            </a:endParaRPr>
          </a:p>
          <a:p>
            <a:pPr marL="457200" algn="just"/>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IN" sz="1000" dirty="0">
              <a:effectLst/>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lnSpc>
                <a:spcPct val="115000"/>
              </a:lnSpc>
              <a:buSzPts val="1200"/>
              <a:buFont typeface="+mj-lt"/>
              <a:buAutoNum type="arabicPeriod"/>
              <a:tabLst>
                <a:tab pos="228600" algn="l"/>
              </a:tabLst>
            </a:pPr>
            <a:r>
              <a:rPr lang="en-IN" sz="1200" dirty="0" err="1">
                <a:effectLst/>
                <a:latin typeface="Times New Roman" panose="02020603050405020304" pitchFamily="18" charset="0"/>
                <a:ea typeface="Times New Roman" panose="02020603050405020304" pitchFamily="18" charset="0"/>
                <a:cs typeface="Times New Roman" panose="02020603050405020304" pitchFamily="18" charset="0"/>
              </a:rPr>
              <a:t>Konwar</a:t>
            </a: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IN" sz="1200" dirty="0" err="1">
                <a:effectLst/>
                <a:latin typeface="Times New Roman" panose="02020603050405020304" pitchFamily="18" charset="0"/>
                <a:ea typeface="Times New Roman" panose="02020603050405020304" pitchFamily="18" charset="0"/>
                <a:cs typeface="Times New Roman" panose="02020603050405020304" pitchFamily="18" charset="0"/>
              </a:rPr>
              <a:t>Borse</a:t>
            </a: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 V. Current status of point-of-care diagnostic devices in the Indian healthcare system with an update on COVID-19 pandemic. Sens Int [Internet]. 2020 [cited 2023 Apr 26];1(100015):100015. Available from: </a:t>
            </a:r>
            <a:r>
              <a:rPr lang="en-IN" sz="1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http://dx.doi.org/10.1016/j.sintl.2020.100015</a:t>
            </a:r>
            <a:endParaRPr lang="en-IN" sz="1000" dirty="0">
              <a:effectLst/>
              <a:latin typeface="Calibri" panose="020F0502020204030204" pitchFamily="34" charset="0"/>
              <a:ea typeface="SimSun" panose="02010600030101010101" pitchFamily="2" charset="-122"/>
              <a:cs typeface="Times New Roman" panose="02020603050405020304" pitchFamily="18" charset="0"/>
            </a:endParaRPr>
          </a:p>
          <a:p>
            <a:pPr marL="457200" algn="just"/>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IN" sz="1000" dirty="0">
              <a:effectLst/>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lnSpc>
                <a:spcPct val="115000"/>
              </a:lnSpc>
              <a:buSzPts val="1200"/>
              <a:buFont typeface="+mj-lt"/>
              <a:buAutoNum type="arabicPeriod"/>
              <a:tabLst>
                <a:tab pos="228600" algn="l"/>
              </a:tabLst>
            </a:pP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St John A, Price CP. Existing and emerging technologies for point-of-care testing. Clin </a:t>
            </a:r>
            <a:r>
              <a:rPr lang="en-IN" sz="1200" dirty="0" err="1">
                <a:effectLst/>
                <a:latin typeface="Times New Roman" panose="02020603050405020304" pitchFamily="18" charset="0"/>
                <a:ea typeface="Times New Roman" panose="02020603050405020304" pitchFamily="18" charset="0"/>
                <a:cs typeface="Times New Roman" panose="02020603050405020304" pitchFamily="18" charset="0"/>
              </a:rPr>
              <a:t>Biochem</a:t>
            </a:r>
            <a:r>
              <a:rPr lang="en-IN" sz="1200" dirty="0">
                <a:effectLst/>
                <a:latin typeface="Times New Roman" panose="02020603050405020304" pitchFamily="18" charset="0"/>
                <a:ea typeface="Times New Roman" panose="02020603050405020304" pitchFamily="18" charset="0"/>
                <a:cs typeface="Times New Roman" panose="02020603050405020304" pitchFamily="18" charset="0"/>
              </a:rPr>
              <a:t> Rev. 2014;35(3):155–67.</a:t>
            </a:r>
            <a:endParaRPr lang="en-IN" sz="1000" dirty="0">
              <a:effectLst/>
              <a:latin typeface="Calibri" panose="020F0502020204030204" pitchFamily="34" charset="0"/>
              <a:ea typeface="SimSun" panose="02010600030101010101" pitchFamily="2" charset="-122"/>
              <a:cs typeface="Times New Roman" panose="02020603050405020304" pitchFamily="18" charset="0"/>
            </a:endParaRPr>
          </a:p>
          <a:p>
            <a:pPr marL="457200" algn="just"/>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IN" sz="1000" dirty="0">
              <a:effectLst/>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lnSpc>
                <a:spcPct val="115000"/>
              </a:lnSpc>
              <a:buSzPts val="1200"/>
              <a:buFont typeface="+mj-lt"/>
              <a:buAutoNum type="arabicPeriod"/>
              <a:tabLst>
                <a:tab pos="228600" algn="l"/>
              </a:tabLst>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200" dirty="0" err="1">
                <a:effectLst/>
                <a:latin typeface="Times New Roman" panose="02020603050405020304" pitchFamily="18" charset="0"/>
                <a:ea typeface="SimSun" panose="02010600030101010101" pitchFamily="2" charset="-122"/>
                <a:cs typeface="Times New Roman" panose="02020603050405020304" pitchFamily="18" charset="0"/>
              </a:rPr>
              <a:t>Rakel</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Robert Edwin. "diagnosis". Encyclopedia Britannica, 18 Aug. 2022, </a:t>
            </a:r>
            <a:r>
              <a:rPr lang="en-US" sz="1200" u="sng"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hlinkClick r:id="rId8"/>
              </a:rPr>
              <a:t>https://www.britannica.com/science/diagnosis</a:t>
            </a:r>
            <a:endParaRPr lang="en-IN" sz="1000" dirty="0">
              <a:effectLst/>
              <a:latin typeface="Calibri" panose="020F0502020204030204" pitchFamily="34" charset="0"/>
              <a:ea typeface="SimSun" panose="02010600030101010101" pitchFamily="2" charset="-122"/>
              <a:cs typeface="Times New Roman" panose="02020603050405020304" pitchFamily="18" charset="0"/>
            </a:endParaRPr>
          </a:p>
          <a:p>
            <a:pPr algn="just">
              <a:lnSpc>
                <a:spcPct val="115000"/>
              </a:lnSpc>
              <a:tabLst>
                <a:tab pos="457200" algn="l"/>
                <a:tab pos="914400" algn="l"/>
              </a:tabLst>
            </a:pPr>
            <a:endParaRPr lang="en-IN" sz="10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en-US" sz="1200" dirty="0">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IN" sz="1000" dirty="0">
              <a:effectLst/>
              <a:latin typeface="Calibri" panose="020F0502020204030204" pitchFamily="34" charset="0"/>
              <a:ea typeface="SimSun" panose="02010600030101010101" pitchFamily="2" charset="-122"/>
              <a:cs typeface="Times New Roman" panose="02020603050405020304" pitchFamily="18" charset="0"/>
            </a:endParaRPr>
          </a:p>
          <a:p>
            <a:pPr marL="742950" lvl="1" indent="-285750" algn="just">
              <a:buSzPts val="1200"/>
              <a:buFont typeface="+mj-lt"/>
              <a:buAutoNum type="arabicPeriod"/>
              <a:tabLst>
                <a:tab pos="228600" algn="l"/>
              </a:tabLst>
            </a:pPr>
            <a:r>
              <a:rPr lang="en-US" sz="1200" dirty="0">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Wang, C., Liu, M., Wang, Z., Li, S., Deng, Y., &amp; He, N. (2021). Point-of-care diagnostics for infectious diseases: From methods to devices. </a:t>
            </a:r>
            <a:r>
              <a:rPr lang="en-US" sz="1200" i="1" dirty="0">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Nano Today</a:t>
            </a:r>
            <a:r>
              <a:rPr lang="en-US" sz="1200" dirty="0">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200" i="1" dirty="0">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37</a:t>
            </a:r>
            <a:r>
              <a:rPr lang="en-US" sz="1200" dirty="0">
                <a:solidFill>
                  <a:srgbClr val="2E2E2E"/>
                </a:solidFill>
                <a:effectLst/>
                <a:latin typeface="Times New Roman" panose="02020603050405020304" pitchFamily="18" charset="0"/>
                <a:ea typeface="SimSun" panose="02010600030101010101" pitchFamily="2" charset="-122"/>
                <a:cs typeface="Times New Roman" panose="02020603050405020304" pitchFamily="18" charset="0"/>
              </a:rPr>
              <a:t>(101092), 101092. </a:t>
            </a:r>
            <a:r>
              <a:rPr lang="en-US" sz="1200" u="sng"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hlinkClick r:id="rId9"/>
              </a:rPr>
              <a:t>https://doi.org/10.1016/j.nantod.2021.101092</a:t>
            </a:r>
            <a:endParaRPr lang="en-IN" sz="10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86549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372BF1-2390-90CA-70CA-AE8C9686E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82" y="-116541"/>
            <a:ext cx="7357222" cy="6221506"/>
          </a:xfrm>
          <a:prstGeom prst="rect">
            <a:avLst/>
          </a:prstGeom>
        </p:spPr>
      </p:pic>
      <p:pic>
        <p:nvPicPr>
          <p:cNvPr id="4" name="Picture 3">
            <a:extLst>
              <a:ext uri="{FF2B5EF4-FFF2-40B4-BE49-F238E27FC236}">
                <a16:creationId xmlns:a16="http://schemas.microsoft.com/office/drawing/2014/main" id="{4EEF55DC-02F8-49E7-08CD-E47B860AA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904" y="-116541"/>
            <a:ext cx="4754096" cy="6221506"/>
          </a:xfrm>
          <a:prstGeom prst="rect">
            <a:avLst/>
          </a:prstGeom>
        </p:spPr>
      </p:pic>
    </p:spTree>
    <p:extLst>
      <p:ext uri="{BB962C8B-B14F-4D97-AF65-F5344CB8AC3E}">
        <p14:creationId xmlns:p14="http://schemas.microsoft.com/office/powerpoint/2010/main" val="2136871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C5D25-D5C1-80F5-C898-18CDF3653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249" y="0"/>
            <a:ext cx="4634751" cy="6858000"/>
          </a:xfrm>
          <a:prstGeom prst="rect">
            <a:avLst/>
          </a:prstGeom>
        </p:spPr>
      </p:pic>
      <p:pic>
        <p:nvPicPr>
          <p:cNvPr id="9" name="Picture 8">
            <a:extLst>
              <a:ext uri="{FF2B5EF4-FFF2-40B4-BE49-F238E27FC236}">
                <a16:creationId xmlns:a16="http://schemas.microsoft.com/office/drawing/2014/main" id="{0AD6C278-93A7-5061-72DA-669FB53D8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3" y="0"/>
            <a:ext cx="7494496" cy="6858000"/>
          </a:xfrm>
          <a:prstGeom prst="rect">
            <a:avLst/>
          </a:prstGeom>
        </p:spPr>
      </p:pic>
    </p:spTree>
    <p:extLst>
      <p:ext uri="{BB962C8B-B14F-4D97-AF65-F5344CB8AC3E}">
        <p14:creationId xmlns:p14="http://schemas.microsoft.com/office/powerpoint/2010/main" val="2512228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ABCFB8-CA4C-D9E8-2DB8-76A5CFAF8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9976"/>
            <a:ext cx="12120282" cy="6777318"/>
          </a:xfrm>
          <a:prstGeom prst="rect">
            <a:avLst/>
          </a:prstGeom>
        </p:spPr>
      </p:pic>
    </p:spTree>
    <p:extLst>
      <p:ext uri="{BB962C8B-B14F-4D97-AF65-F5344CB8AC3E}">
        <p14:creationId xmlns:p14="http://schemas.microsoft.com/office/powerpoint/2010/main" val="3439720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6F9559-ECF5-709C-0216-4E7DB31C2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1958917" cy="6858000"/>
          </a:xfrm>
          <a:prstGeom prst="rect">
            <a:avLst/>
          </a:prstGeom>
        </p:spPr>
      </p:pic>
    </p:spTree>
    <p:extLst>
      <p:ext uri="{BB962C8B-B14F-4D97-AF65-F5344CB8AC3E}">
        <p14:creationId xmlns:p14="http://schemas.microsoft.com/office/powerpoint/2010/main" val="2373843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46D028-2548-EDDD-E17D-4C565A267E76}"/>
              </a:ext>
            </a:extLst>
          </p:cNvPr>
          <p:cNvPicPr>
            <a:picLocks noChangeAspect="1"/>
          </p:cNvPicPr>
          <p:nvPr/>
        </p:nvPicPr>
        <p:blipFill>
          <a:blip r:embed="rId2"/>
          <a:stretch>
            <a:fillRect/>
          </a:stretch>
        </p:blipFill>
        <p:spPr>
          <a:xfrm>
            <a:off x="905435" y="493059"/>
            <a:ext cx="10641106" cy="4845703"/>
          </a:xfrm>
          <a:prstGeom prst="rect">
            <a:avLst/>
          </a:prstGeom>
        </p:spPr>
      </p:pic>
    </p:spTree>
    <p:extLst>
      <p:ext uri="{BB962C8B-B14F-4D97-AF65-F5344CB8AC3E}">
        <p14:creationId xmlns:p14="http://schemas.microsoft.com/office/powerpoint/2010/main" val="3951105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EB23B5-C27D-A96A-F351-937E85709CD2}"/>
              </a:ext>
            </a:extLst>
          </p:cNvPr>
          <p:cNvSpPr txBox="1"/>
          <p:nvPr/>
        </p:nvSpPr>
        <p:spPr>
          <a:xfrm>
            <a:off x="1021976" y="1129553"/>
            <a:ext cx="10246659" cy="3046988"/>
          </a:xfrm>
          <a:prstGeom prst="rect">
            <a:avLst/>
          </a:prstGeom>
          <a:noFill/>
        </p:spPr>
        <p:txBody>
          <a:bodyPr wrap="square">
            <a:spAutoFit/>
          </a:bodyPr>
          <a:lstStyle/>
          <a:p>
            <a:r>
              <a:rPr lang="en-US" sz="3200" dirty="0"/>
              <a:t>JHPIEGO:</a:t>
            </a:r>
          </a:p>
          <a:p>
            <a:r>
              <a:rPr lang="en-US" sz="3200" dirty="0"/>
              <a:t>Jhpiego is a nonprofit organization for international health,  affiliated with Johns Hopkins University. The group was founded in 1973 and initially called the Johns Hopkins Program for International Education in Gynecology and Obstetrics, but is now referred to simply as Jhpiego.</a:t>
            </a:r>
            <a:endParaRPr lang="en-IN" sz="3200" dirty="0"/>
          </a:p>
        </p:txBody>
      </p:sp>
    </p:spTree>
    <p:extLst>
      <p:ext uri="{BB962C8B-B14F-4D97-AF65-F5344CB8AC3E}">
        <p14:creationId xmlns:p14="http://schemas.microsoft.com/office/powerpoint/2010/main" val="4023233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9FBEA3-EA8E-6C61-673F-D22E63D72093}"/>
              </a:ext>
            </a:extLst>
          </p:cNvPr>
          <p:cNvSpPr txBox="1"/>
          <p:nvPr/>
        </p:nvSpPr>
        <p:spPr>
          <a:xfrm>
            <a:off x="107576" y="1021976"/>
            <a:ext cx="11985812" cy="4162871"/>
          </a:xfrm>
          <a:prstGeom prst="rect">
            <a:avLst/>
          </a:prstGeom>
          <a:noFill/>
        </p:spPr>
        <p:txBody>
          <a:bodyPr wrap="square">
            <a:spAutoFit/>
          </a:bodyPr>
          <a:lstStyle/>
          <a:p>
            <a:pPr>
              <a:lnSpc>
                <a:spcPct val="107000"/>
              </a:lnSpc>
              <a:spcAft>
                <a:spcPts val="800"/>
              </a:spcAft>
            </a:pPr>
            <a:r>
              <a:rPr lang="en-IN" sz="4000" b="1" dirty="0">
                <a:effectLst/>
                <a:latin typeface="Calibri" panose="020F0502020204030204" pitchFamily="34" charset="0"/>
                <a:ea typeface="Calibri" panose="020F0502020204030204" pitchFamily="34" charset="0"/>
                <a:cs typeface="Times New Roman" panose="02020603050405020304" pitchFamily="18" charset="0"/>
              </a:rPr>
              <a:t>INTRODUCTION:</a:t>
            </a:r>
            <a:endParaRPr lang="en-IN" sz="4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2400" b="1" dirty="0">
                <a:effectLst/>
                <a:latin typeface="Calibri" panose="020F0502020204030204" pitchFamily="34" charset="0"/>
                <a:ea typeface="Calibri" panose="020F0502020204030204" pitchFamily="34" charset="0"/>
                <a:cs typeface="Times New Roman" panose="02020603050405020304" pitchFamily="18" charset="0"/>
              </a:rPr>
              <a:t>Point Of Care Diagnostic Device</a:t>
            </a:r>
          </a:p>
          <a:p>
            <a:pPr>
              <a:lnSpc>
                <a:spcPct val="107000"/>
              </a:lnSpc>
              <a:spcAft>
                <a:spcPts val="8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When a patient is being examined, point-of-care (POC) testing is done to collect specific clinical data and parameters. POC has many definitions, all of which explain the same concept—quick acquisition of test data so that the patient can begin receiving the proper care as soon as possible. Because of its user-friendly qualities, POC diagnostic devices are utilized by medical professionals, patients, and their families. As a result, the turnaround time is eventually shortened (TAT).</a:t>
            </a:r>
          </a:p>
        </p:txBody>
      </p:sp>
    </p:spTree>
    <p:extLst>
      <p:ext uri="{BB962C8B-B14F-4D97-AF65-F5344CB8AC3E}">
        <p14:creationId xmlns:p14="http://schemas.microsoft.com/office/powerpoint/2010/main" val="83277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DF54E7-0AF4-33B7-E00D-D30018C73C42}"/>
              </a:ext>
            </a:extLst>
          </p:cNvPr>
          <p:cNvSpPr txBox="1"/>
          <p:nvPr/>
        </p:nvSpPr>
        <p:spPr>
          <a:xfrm>
            <a:off x="197224" y="833718"/>
            <a:ext cx="11824447" cy="4154984"/>
          </a:xfrm>
          <a:prstGeom prst="rect">
            <a:avLst/>
          </a:prstGeom>
          <a:noFill/>
        </p:spPr>
        <p:txBody>
          <a:bodyPr wrap="square">
            <a:spAutoFit/>
          </a:bodyPr>
          <a:lstStyle/>
          <a:p>
            <a:r>
              <a:rPr lang="en-US" sz="2400" dirty="0"/>
              <a:t>WHO ASSURED guidelines:</a:t>
            </a:r>
          </a:p>
          <a:p>
            <a:endParaRPr lang="en-US" sz="2400" dirty="0"/>
          </a:p>
          <a:p>
            <a:r>
              <a:rPr lang="en-US" sz="2400" dirty="0"/>
              <a:t>The ASSURED guidelines that indicate the features that should be designed into all POCT devices.</a:t>
            </a:r>
          </a:p>
          <a:p>
            <a:r>
              <a:rPr lang="en-US" sz="2400" dirty="0"/>
              <a:t>•	</a:t>
            </a:r>
            <a:r>
              <a:rPr lang="en-US" sz="2400" b="1" dirty="0"/>
              <a:t>Affordab</a:t>
            </a:r>
            <a:r>
              <a:rPr lang="en-US" sz="2400" dirty="0"/>
              <a:t>le – for those at risk of infection</a:t>
            </a:r>
          </a:p>
          <a:p>
            <a:r>
              <a:rPr lang="en-US" sz="2400" dirty="0"/>
              <a:t>•	</a:t>
            </a:r>
            <a:r>
              <a:rPr lang="en-US" sz="2400" b="1" dirty="0"/>
              <a:t>Sensitive </a:t>
            </a:r>
            <a:r>
              <a:rPr lang="en-US" sz="2400" dirty="0"/>
              <a:t>– minimal false negatives</a:t>
            </a:r>
          </a:p>
          <a:p>
            <a:r>
              <a:rPr lang="en-US" sz="2400" dirty="0"/>
              <a:t>•	</a:t>
            </a:r>
            <a:r>
              <a:rPr lang="en-US" sz="2400" b="1" dirty="0"/>
              <a:t>Specifi</a:t>
            </a:r>
            <a:r>
              <a:rPr lang="en-US" sz="2400" dirty="0"/>
              <a:t>c – minimal false positives</a:t>
            </a:r>
          </a:p>
          <a:p>
            <a:r>
              <a:rPr lang="en-US" sz="2400" dirty="0"/>
              <a:t>•	</a:t>
            </a:r>
            <a:r>
              <a:rPr lang="en-US" sz="2400" b="1" dirty="0"/>
              <a:t>User-friendly </a:t>
            </a:r>
            <a:r>
              <a:rPr lang="en-US" sz="2400" dirty="0"/>
              <a:t>– minimal steps to carry out test</a:t>
            </a:r>
          </a:p>
          <a:p>
            <a:r>
              <a:rPr lang="en-US" sz="2400" dirty="0"/>
              <a:t>•	</a:t>
            </a:r>
            <a:r>
              <a:rPr lang="en-US" sz="2400" b="1" dirty="0"/>
              <a:t>Rapid &amp; Robust </a:t>
            </a:r>
            <a:r>
              <a:rPr lang="en-US" sz="2400" dirty="0"/>
              <a:t>– short turnaround time and no need for refrigerated storage</a:t>
            </a:r>
          </a:p>
          <a:p>
            <a:r>
              <a:rPr lang="en-US" sz="2400" dirty="0"/>
              <a:t>•	</a:t>
            </a:r>
            <a:r>
              <a:rPr lang="en-US" sz="2400" b="1" dirty="0"/>
              <a:t>Equipment-free</a:t>
            </a:r>
            <a:r>
              <a:rPr lang="en-US" sz="2400" dirty="0"/>
              <a:t> – no complex equipment</a:t>
            </a:r>
          </a:p>
          <a:p>
            <a:r>
              <a:rPr lang="en-US" sz="2400" dirty="0"/>
              <a:t>•	</a:t>
            </a:r>
            <a:r>
              <a:rPr lang="en-US" sz="2400" b="1" dirty="0"/>
              <a:t>Delivered </a:t>
            </a:r>
            <a:r>
              <a:rPr lang="en-US" sz="2400" dirty="0"/>
              <a:t>– to end users</a:t>
            </a:r>
          </a:p>
        </p:txBody>
      </p:sp>
    </p:spTree>
    <p:extLst>
      <p:ext uri="{BB962C8B-B14F-4D97-AF65-F5344CB8AC3E}">
        <p14:creationId xmlns:p14="http://schemas.microsoft.com/office/powerpoint/2010/main" val="155324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24B20-98CC-6DAF-9E2A-5F1F9EB43DDE}"/>
              </a:ext>
            </a:extLst>
          </p:cNvPr>
          <p:cNvSpPr>
            <a:spLocks noGrp="1"/>
          </p:cNvSpPr>
          <p:nvPr>
            <p:ph type="title"/>
          </p:nvPr>
        </p:nvSpPr>
        <p:spPr>
          <a:xfrm>
            <a:off x="636494" y="80683"/>
            <a:ext cx="10418361" cy="600635"/>
          </a:xfrm>
        </p:spPr>
        <p:txBody>
          <a:bodyPr>
            <a:normAutofit/>
          </a:bodyPr>
          <a:lstStyle/>
          <a:p>
            <a:r>
              <a:rPr lang="en-IN" sz="2800" dirty="0">
                <a:latin typeface="Algerian" panose="04020705040A02060702" pitchFamily="82" charset="0"/>
              </a:rPr>
              <a:t>Classification on the basis of their characteristics:</a:t>
            </a:r>
          </a:p>
        </p:txBody>
      </p:sp>
      <p:pic>
        <p:nvPicPr>
          <p:cNvPr id="4" name="Content Placeholder 3" descr="IMG_256">
            <a:extLst>
              <a:ext uri="{FF2B5EF4-FFF2-40B4-BE49-F238E27FC236}">
                <a16:creationId xmlns:a16="http://schemas.microsoft.com/office/drawing/2014/main" id="{D1A8E00E-BDAC-2370-9B9C-6CD9449C801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612" y="1658471"/>
            <a:ext cx="12093388" cy="5118847"/>
          </a:xfrm>
          <a:prstGeom prst="rect">
            <a:avLst/>
          </a:prstGeom>
          <a:noFill/>
          <a:ln>
            <a:noFill/>
          </a:ln>
        </p:spPr>
      </p:pic>
      <p:sp>
        <p:nvSpPr>
          <p:cNvPr id="3" name="Rectangle 2">
            <a:extLst>
              <a:ext uri="{FF2B5EF4-FFF2-40B4-BE49-F238E27FC236}">
                <a16:creationId xmlns:a16="http://schemas.microsoft.com/office/drawing/2014/main" id="{85DBDDF7-39E5-679B-C2B4-DF9BB2999C88}"/>
              </a:ext>
            </a:extLst>
          </p:cNvPr>
          <p:cNvSpPr/>
          <p:nvPr/>
        </p:nvSpPr>
        <p:spPr>
          <a:xfrm>
            <a:off x="2268072" y="844925"/>
            <a:ext cx="2330822" cy="600636"/>
          </a:xfrm>
          <a:prstGeom prst="rect">
            <a:avLst/>
          </a:prstGeom>
          <a:solidFill>
            <a:srgbClr val="CC33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IN"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Characteristics</a:t>
            </a:r>
            <a:endParaRPr lang="en-IN" dirty="0">
              <a:ln w="0"/>
              <a:solidFill>
                <a:schemeClr val="accent1"/>
              </a:solidFill>
              <a:effectLst>
                <a:outerShdw blurRad="38100" dist="25400" dir="5400000" algn="ctr" rotWithShape="0">
                  <a:srgbClr val="6E747A">
                    <a:alpha val="43000"/>
                  </a:srgbClr>
                </a:outerShdw>
              </a:effectLst>
            </a:endParaRPr>
          </a:p>
        </p:txBody>
      </p:sp>
      <p:sp>
        <p:nvSpPr>
          <p:cNvPr id="5" name="Rectangle 4">
            <a:extLst>
              <a:ext uri="{FF2B5EF4-FFF2-40B4-BE49-F238E27FC236}">
                <a16:creationId xmlns:a16="http://schemas.microsoft.com/office/drawing/2014/main" id="{214FC9B7-C0E5-7EC1-10A0-7E227912478B}"/>
              </a:ext>
            </a:extLst>
          </p:cNvPr>
          <p:cNvSpPr/>
          <p:nvPr/>
        </p:nvSpPr>
        <p:spPr>
          <a:xfrm>
            <a:off x="5369859" y="844925"/>
            <a:ext cx="2572870" cy="600636"/>
          </a:xfrm>
          <a:prstGeom prst="rect">
            <a:avLst/>
          </a:prstGeom>
          <a:solidFill>
            <a:srgbClr val="25B1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Types of POCT devices</a:t>
            </a:r>
          </a:p>
        </p:txBody>
      </p:sp>
      <p:sp>
        <p:nvSpPr>
          <p:cNvPr id="6" name="Rectangle 5">
            <a:extLst>
              <a:ext uri="{FF2B5EF4-FFF2-40B4-BE49-F238E27FC236}">
                <a16:creationId xmlns:a16="http://schemas.microsoft.com/office/drawing/2014/main" id="{5515A538-53A4-BA43-5534-ABBF65BF34C4}"/>
              </a:ext>
            </a:extLst>
          </p:cNvPr>
          <p:cNvSpPr/>
          <p:nvPr/>
        </p:nvSpPr>
        <p:spPr>
          <a:xfrm>
            <a:off x="8901953" y="844926"/>
            <a:ext cx="3191434" cy="600635"/>
          </a:xfrm>
          <a:prstGeom prst="rect">
            <a:avLst/>
          </a:prstGeom>
          <a:solidFill>
            <a:srgbClr val="543A9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Examples </a:t>
            </a:r>
          </a:p>
        </p:txBody>
      </p:sp>
    </p:spTree>
    <p:extLst>
      <p:ext uri="{BB962C8B-B14F-4D97-AF65-F5344CB8AC3E}">
        <p14:creationId xmlns:p14="http://schemas.microsoft.com/office/powerpoint/2010/main" val="2862570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A2486E-A17E-7326-0571-21E73415D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0964" y="248917"/>
            <a:ext cx="3648635" cy="4013566"/>
          </a:xfrm>
          <a:prstGeom prst="rect">
            <a:avLst/>
          </a:prstGeom>
        </p:spPr>
      </p:pic>
      <p:pic>
        <p:nvPicPr>
          <p:cNvPr id="5" name="Picture 4">
            <a:extLst>
              <a:ext uri="{FF2B5EF4-FFF2-40B4-BE49-F238E27FC236}">
                <a16:creationId xmlns:a16="http://schemas.microsoft.com/office/drawing/2014/main" id="{5B8396FE-CAD7-8944-9E75-D4AB70654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9205" y="4056528"/>
            <a:ext cx="3270395" cy="3336365"/>
          </a:xfrm>
          <a:prstGeom prst="rect">
            <a:avLst/>
          </a:prstGeom>
        </p:spPr>
      </p:pic>
      <p:pic>
        <p:nvPicPr>
          <p:cNvPr id="7" name="Picture 6">
            <a:extLst>
              <a:ext uri="{FF2B5EF4-FFF2-40B4-BE49-F238E27FC236}">
                <a16:creationId xmlns:a16="http://schemas.microsoft.com/office/drawing/2014/main" id="{A575B447-3F7F-4D01-1AF2-481320B85E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32" y="-1"/>
            <a:ext cx="4313503" cy="4013566"/>
          </a:xfrm>
          <a:prstGeom prst="rect">
            <a:avLst/>
          </a:prstGeom>
        </p:spPr>
      </p:pic>
      <p:pic>
        <p:nvPicPr>
          <p:cNvPr id="9" name="Picture 8">
            <a:extLst>
              <a:ext uri="{FF2B5EF4-FFF2-40B4-BE49-F238E27FC236}">
                <a16:creationId xmlns:a16="http://schemas.microsoft.com/office/drawing/2014/main" id="{B502B7A4-9433-1284-A5A5-DDA09D2200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4754" y="4215565"/>
            <a:ext cx="4096870" cy="3195405"/>
          </a:xfrm>
          <a:prstGeom prst="rect">
            <a:avLst/>
          </a:prstGeom>
        </p:spPr>
      </p:pic>
      <p:pic>
        <p:nvPicPr>
          <p:cNvPr id="11" name="Picture 10">
            <a:extLst>
              <a:ext uri="{FF2B5EF4-FFF2-40B4-BE49-F238E27FC236}">
                <a16:creationId xmlns:a16="http://schemas.microsoft.com/office/drawing/2014/main" id="{C209D6C0-527C-0DDB-7771-777CF75C7C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5447" y="295835"/>
            <a:ext cx="3805518" cy="4090332"/>
          </a:xfrm>
          <a:prstGeom prst="rect">
            <a:avLst/>
          </a:prstGeom>
        </p:spPr>
      </p:pic>
      <p:pic>
        <p:nvPicPr>
          <p:cNvPr id="13" name="Picture 12">
            <a:extLst>
              <a:ext uri="{FF2B5EF4-FFF2-40B4-BE49-F238E27FC236}">
                <a16:creationId xmlns:a16="http://schemas.microsoft.com/office/drawing/2014/main" id="{3244F3BD-2B4C-C5E3-1838-9B99BB77AE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6" y="4073845"/>
            <a:ext cx="4585447" cy="2876878"/>
          </a:xfrm>
          <a:prstGeom prst="rect">
            <a:avLst/>
          </a:prstGeom>
        </p:spPr>
      </p:pic>
    </p:spTree>
    <p:extLst>
      <p:ext uri="{BB962C8B-B14F-4D97-AF65-F5344CB8AC3E}">
        <p14:creationId xmlns:p14="http://schemas.microsoft.com/office/powerpoint/2010/main" val="76388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B2BAB3-703A-F368-82CF-1545DEE73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221" y="3489512"/>
            <a:ext cx="5549154" cy="3368488"/>
          </a:xfrm>
          <a:prstGeom prst="rect">
            <a:avLst/>
          </a:prstGeom>
        </p:spPr>
      </p:pic>
      <p:pic>
        <p:nvPicPr>
          <p:cNvPr id="5" name="Picture 4">
            <a:extLst>
              <a:ext uri="{FF2B5EF4-FFF2-40B4-BE49-F238E27FC236}">
                <a16:creationId xmlns:a16="http://schemas.microsoft.com/office/drawing/2014/main" id="{C687A967-3144-BFCC-0CE3-B6C21AFAB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41" y="3572433"/>
            <a:ext cx="5795680" cy="4103778"/>
          </a:xfrm>
          <a:prstGeom prst="rect">
            <a:avLst/>
          </a:prstGeom>
        </p:spPr>
      </p:pic>
      <p:pic>
        <p:nvPicPr>
          <p:cNvPr id="7" name="Picture 6">
            <a:extLst>
              <a:ext uri="{FF2B5EF4-FFF2-40B4-BE49-F238E27FC236}">
                <a16:creationId xmlns:a16="http://schemas.microsoft.com/office/drawing/2014/main" id="{EAD7CE4F-0A2B-8490-7390-D52C957735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540" y="82922"/>
            <a:ext cx="5795681" cy="3489511"/>
          </a:xfrm>
          <a:prstGeom prst="rect">
            <a:avLst/>
          </a:prstGeom>
        </p:spPr>
      </p:pic>
      <p:pic>
        <p:nvPicPr>
          <p:cNvPr id="9" name="Picture 8">
            <a:extLst>
              <a:ext uri="{FF2B5EF4-FFF2-40B4-BE49-F238E27FC236}">
                <a16:creationId xmlns:a16="http://schemas.microsoft.com/office/drawing/2014/main" id="{A97EFD3E-D251-C758-956A-BBFF4E5DA8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3221" y="0"/>
            <a:ext cx="5549154" cy="3546811"/>
          </a:xfrm>
          <a:prstGeom prst="rect">
            <a:avLst/>
          </a:prstGeom>
        </p:spPr>
      </p:pic>
    </p:spTree>
    <p:extLst>
      <p:ext uri="{BB962C8B-B14F-4D97-AF65-F5344CB8AC3E}">
        <p14:creationId xmlns:p14="http://schemas.microsoft.com/office/powerpoint/2010/main" val="2172378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F8D4CC-6494-F1D7-CE21-3380FACDF9B1}"/>
              </a:ext>
            </a:extLst>
          </p:cNvPr>
          <p:cNvSpPr txBox="1"/>
          <p:nvPr/>
        </p:nvSpPr>
        <p:spPr>
          <a:xfrm>
            <a:off x="165846" y="1166842"/>
            <a:ext cx="11860307" cy="4524315"/>
          </a:xfrm>
          <a:prstGeom prst="rect">
            <a:avLst/>
          </a:prstGeom>
          <a:noFill/>
        </p:spPr>
        <p:txBody>
          <a:bodyPr wrap="square">
            <a:spAutoFit/>
          </a:bodyPr>
          <a:lstStyle/>
          <a:p>
            <a:r>
              <a:rPr lang="en-US" sz="2400" b="1" dirty="0"/>
              <a:t>Connected  point of care diagnostics:</a:t>
            </a:r>
          </a:p>
          <a:p>
            <a:r>
              <a:rPr lang="en-US" sz="2400" dirty="0"/>
              <a:t>In order to increase the precision, effectiveness, and accessibility of medical diagnostic technologies and data, connected diagnostics are diagnostic systems that have been digitalized to adapt and integrate with the larger health care ecosystem.</a:t>
            </a:r>
          </a:p>
          <a:p>
            <a:r>
              <a:rPr lang="en-US" sz="2400" dirty="0"/>
              <a:t>For instance, connected diagnostics can be handheld diagnostics with internet connectivity, laboratory surveillance networks, mobile-based health applications, and more.</a:t>
            </a:r>
          </a:p>
          <a:p>
            <a:endParaRPr lang="en-US" sz="2400" dirty="0"/>
          </a:p>
          <a:p>
            <a:r>
              <a:rPr lang="en-US" sz="2400" b="1" dirty="0"/>
              <a:t>Non connected point of care diagnostics:</a:t>
            </a:r>
          </a:p>
          <a:p>
            <a:r>
              <a:rPr lang="en-US" sz="2400" dirty="0"/>
              <a:t>Point-of-care diagnostics are medical tests that can be performed at or near the site of patient care, without requiring the use of a centralized laboratory.</a:t>
            </a:r>
          </a:p>
          <a:p>
            <a:r>
              <a:rPr lang="en-US" sz="2400" dirty="0"/>
              <a:t>Point-of-care diagnostics that are not wirelessly connected to a central database or a healthcare practitioner are referred  as non-connected.</a:t>
            </a:r>
          </a:p>
        </p:txBody>
      </p:sp>
      <p:sp>
        <p:nvSpPr>
          <p:cNvPr id="2" name="Rectangle 1">
            <a:extLst>
              <a:ext uri="{FF2B5EF4-FFF2-40B4-BE49-F238E27FC236}">
                <a16:creationId xmlns:a16="http://schemas.microsoft.com/office/drawing/2014/main" id="{1209D19F-3AE9-1968-D37D-F632B485016C}"/>
              </a:ext>
            </a:extLst>
          </p:cNvPr>
          <p:cNvSpPr/>
          <p:nvPr/>
        </p:nvSpPr>
        <p:spPr>
          <a:xfrm>
            <a:off x="1927412" y="197224"/>
            <a:ext cx="6642848" cy="8516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400" b="1" dirty="0"/>
              <a:t>Types of POC Diagnostic devices according to connectivity</a:t>
            </a:r>
            <a:r>
              <a:rPr lang="en-IN" dirty="0"/>
              <a:t>:</a:t>
            </a:r>
          </a:p>
        </p:txBody>
      </p:sp>
    </p:spTree>
    <p:extLst>
      <p:ext uri="{BB962C8B-B14F-4D97-AF65-F5344CB8AC3E}">
        <p14:creationId xmlns:p14="http://schemas.microsoft.com/office/powerpoint/2010/main" val="133648521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Gallery</Template>
  <TotalTime>1314</TotalTime>
  <Words>2617</Words>
  <Application>Microsoft Office PowerPoint</Application>
  <PresentationFormat>Widescreen</PresentationFormat>
  <Paragraphs>142</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Algerian</vt:lpstr>
      <vt:lpstr>Arial</vt:lpstr>
      <vt:lpstr>Calibri</vt:lpstr>
      <vt:lpstr>Gill Sans MT</vt:lpstr>
      <vt:lpstr>Symbol</vt:lpstr>
      <vt:lpstr>Times New Roman</vt:lpstr>
      <vt:lpstr>Gallery</vt:lpstr>
      <vt:lpstr>              A LANDSCAPE OF POINT OF CARE  diagnostic DEVICES     FOR COMPREHENSIVE  PRIMARY CARE IN INDIA  </vt:lpstr>
      <vt:lpstr>PowerPoint Presentation</vt:lpstr>
      <vt:lpstr>PowerPoint Presentation</vt:lpstr>
      <vt:lpstr>PowerPoint Presentation</vt:lpstr>
      <vt:lpstr>PowerPoint Presentation</vt:lpstr>
      <vt:lpstr>Classification on the basis of their characteristics:</vt:lpstr>
      <vt:lpstr>PowerPoint Presentation</vt:lpstr>
      <vt:lpstr>PowerPoint Presentation</vt:lpstr>
      <vt:lpstr>PowerPoint Presentation</vt:lpstr>
      <vt:lpstr>Some examples of non-connected point-of-care diagnostics include</vt:lpstr>
      <vt:lpstr>PowerPoint Presentation</vt:lpstr>
      <vt:lpstr>PowerPoint Presentation</vt:lpstr>
      <vt:lpstr>PowerPoint Presentation</vt:lpstr>
      <vt:lpstr>PowerPoint Presentation</vt:lpstr>
      <vt:lpstr>PowerPoint Presentation</vt:lpstr>
      <vt:lpstr>Results :</vt:lpstr>
      <vt:lpstr>PowerPoint Presentation</vt:lpstr>
      <vt:lpstr>PowerPoint Presentation</vt:lpstr>
      <vt:lpstr>PowerPoint Presentation</vt:lpstr>
      <vt:lpstr>discussion</vt:lpstr>
      <vt:lpstr> Conclusion:  </vt:lpstr>
      <vt:lpstr>Refrences</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presentation</dc:title>
  <dc:creator>Raihan Ahmad</dc:creator>
  <cp:lastModifiedBy>Raihan Ahmad</cp:lastModifiedBy>
  <cp:revision>15</cp:revision>
  <dcterms:created xsi:type="dcterms:W3CDTF">2023-03-31T09:21:47Z</dcterms:created>
  <dcterms:modified xsi:type="dcterms:W3CDTF">2023-06-19T14:17:17Z</dcterms:modified>
</cp:coreProperties>
</file>