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68" r:id="rId4"/>
    <p:sldId id="257" r:id="rId5"/>
    <p:sldId id="258" r:id="rId6"/>
    <p:sldId id="260" r:id="rId7"/>
    <p:sldId id="261" r:id="rId8"/>
    <p:sldId id="262" r:id="rId9"/>
    <p:sldId id="263" r:id="rId10"/>
    <p:sldId id="270" r:id="rId11"/>
    <p:sldId id="264" r:id="rId12"/>
    <p:sldId id="358" r:id="rId13"/>
    <p:sldId id="265" r:id="rId14"/>
    <p:sldId id="266" r:id="rId15"/>
    <p:sldId id="267" r:id="rId16"/>
    <p:sldId id="356" r:id="rId17"/>
    <p:sldId id="359" r:id="rId18"/>
    <p:sldId id="357" r:id="rId19"/>
    <p:sldId id="369" r:id="rId20"/>
    <p:sldId id="370" r:id="rId21"/>
    <p:sldId id="371" r:id="rId22"/>
    <p:sldId id="363" r:id="rId23"/>
    <p:sldId id="372" r:id="rId24"/>
    <p:sldId id="365" r:id="rId25"/>
    <p:sldId id="364" r:id="rId26"/>
    <p:sldId id="366" r:id="rId27"/>
    <p:sldId id="3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99"/>
    <a:srgbClr val="6699FF"/>
    <a:srgbClr val="FFC000"/>
    <a:srgbClr val="0000CC"/>
    <a:srgbClr val="FFFFFF"/>
    <a:srgbClr val="3399FF"/>
    <a:srgbClr val="0066FF"/>
    <a:srgbClr val="1F497D"/>
    <a:srgbClr val="FFCC00"/>
    <a:srgbClr val="A39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ownloads\final%20list%20with%20before%20-%20aft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AppData\Local\Microsoft\Windows\INetCache\IE\LLZANJQM\final_list_with_before_-_after%5b1%5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DISSERTATION\analysis\final%20list%20with%20before%20-%20aft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esktop\DISSERTATION\analysis\final%20list%20with%20before%20-%20after.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Baseline Assessment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298437892083507E-2"/>
          <c:y val="0.14108896359697887"/>
          <c:w val="0.85791093475541547"/>
          <c:h val="0.6035189946516887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analysis'!$E$4:$E$10</c:f>
              <c:numCache>
                <c:formatCode>General</c:formatCode>
                <c:ptCount val="7"/>
              </c:numCache>
            </c:numRef>
          </c:val>
          <c:extLst>
            <c:ext xmlns:c16="http://schemas.microsoft.com/office/drawing/2014/chart" uri="{C3380CC4-5D6E-409C-BE32-E72D297353CC}">
              <c16:uniqueId val="{00000000-D281-4958-9A29-06B928C9232D}"/>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analysis'!$F$4:$F$10</c:f>
              <c:numCache>
                <c:formatCode>General</c:formatCode>
                <c:ptCount val="7"/>
              </c:numCache>
            </c:numRef>
          </c:val>
          <c:extLst>
            <c:ext xmlns:c16="http://schemas.microsoft.com/office/drawing/2014/chart" uri="{C3380CC4-5D6E-409C-BE32-E72D297353CC}">
              <c16:uniqueId val="{00000001-D281-4958-9A29-06B928C9232D}"/>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analysis'!$G$4:$G$10</c:f>
              <c:numCache>
                <c:formatCode>General</c:formatCode>
                <c:ptCount val="7"/>
              </c:numCache>
            </c:numRef>
          </c:val>
          <c:extLst>
            <c:ext xmlns:c16="http://schemas.microsoft.com/office/drawing/2014/chart" uri="{C3380CC4-5D6E-409C-BE32-E72D297353CC}">
              <c16:uniqueId val="{00000002-D281-4958-9A29-06B928C9232D}"/>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analysis'!$H$4:$H$10</c:f>
              <c:numCache>
                <c:formatCode>General</c:formatCode>
                <c:ptCount val="7"/>
              </c:numCache>
            </c:numRef>
          </c:val>
          <c:extLst>
            <c:ext xmlns:c16="http://schemas.microsoft.com/office/drawing/2014/chart" uri="{C3380CC4-5D6E-409C-BE32-E72D297353CC}">
              <c16:uniqueId val="{00000003-D281-4958-9A29-06B928C9232D}"/>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analysis'!$I$4:$I$10</c:f>
              <c:numCache>
                <c:formatCode>0.00%</c:formatCode>
                <c:ptCount val="7"/>
                <c:pt idx="0">
                  <c:v>0.23684210526315788</c:v>
                </c:pt>
                <c:pt idx="1">
                  <c:v>0.21710526315789475</c:v>
                </c:pt>
                <c:pt idx="2">
                  <c:v>0.66323024054982815</c:v>
                </c:pt>
                <c:pt idx="3">
                  <c:v>0.45714285714285713</c:v>
                </c:pt>
                <c:pt idx="4">
                  <c:v>0.4375</c:v>
                </c:pt>
                <c:pt idx="5">
                  <c:v>0.70142180094786732</c:v>
                </c:pt>
                <c:pt idx="6">
                  <c:v>0.66190476190476188</c:v>
                </c:pt>
              </c:numCache>
            </c:numRef>
          </c:val>
          <c:extLst>
            <c:ext xmlns:c16="http://schemas.microsoft.com/office/drawing/2014/chart" uri="{C3380CC4-5D6E-409C-BE32-E72D297353CC}">
              <c16:uniqueId val="{00000004-D281-4958-9A29-06B928C9232D}"/>
            </c:ext>
          </c:extLst>
        </c:ser>
        <c:dLbls>
          <c:showLegendKey val="0"/>
          <c:showVal val="1"/>
          <c:showCatName val="0"/>
          <c:showSerName val="0"/>
          <c:showPercent val="0"/>
          <c:showBubbleSize val="0"/>
        </c:dLbls>
        <c:gapWidth val="150"/>
        <c:overlap val="-25"/>
        <c:axId val="1169645728"/>
        <c:axId val="1169658688"/>
      </c:barChart>
      <c:catAx>
        <c:axId val="116964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9658688"/>
        <c:crosses val="autoZero"/>
        <c:auto val="1"/>
        <c:lblAlgn val="ctr"/>
        <c:lblOffset val="100"/>
        <c:noMultiLvlLbl val="0"/>
      </c:catAx>
      <c:valAx>
        <c:axId val="1169658688"/>
        <c:scaling>
          <c:orientation val="minMax"/>
        </c:scaling>
        <c:delete val="1"/>
        <c:axPos val="l"/>
        <c:numFmt formatCode="General" sourceLinked="1"/>
        <c:majorTickMark val="none"/>
        <c:minorTickMark val="none"/>
        <c:tickLblPos val="nextTo"/>
        <c:crossAx val="116964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Before- After 1st Training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417919128823978E-2"/>
          <c:y val="9.5994813900165954E-2"/>
          <c:w val="0.95092596665640261"/>
          <c:h val="0.6199064472261152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analysis'!$E$4:$E$10</c:f>
              <c:numCache>
                <c:formatCode>General</c:formatCode>
                <c:ptCount val="7"/>
              </c:numCache>
            </c:numRef>
          </c:val>
          <c:extLst>
            <c:ext xmlns:c16="http://schemas.microsoft.com/office/drawing/2014/chart" uri="{C3380CC4-5D6E-409C-BE32-E72D297353CC}">
              <c16:uniqueId val="{00000000-7E8F-484E-8D5A-0E149139E09E}"/>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analysis'!$F$4:$F$10</c:f>
              <c:numCache>
                <c:formatCode>General</c:formatCode>
                <c:ptCount val="7"/>
              </c:numCache>
            </c:numRef>
          </c:val>
          <c:extLst>
            <c:ext xmlns:c16="http://schemas.microsoft.com/office/drawing/2014/chart" uri="{C3380CC4-5D6E-409C-BE32-E72D297353CC}">
              <c16:uniqueId val="{00000001-7E8F-484E-8D5A-0E149139E09E}"/>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analysis'!$G$4:$G$10</c:f>
              <c:numCache>
                <c:formatCode>General</c:formatCode>
                <c:ptCount val="7"/>
              </c:numCache>
            </c:numRef>
          </c:val>
          <c:extLst>
            <c:ext xmlns:c16="http://schemas.microsoft.com/office/drawing/2014/chart" uri="{C3380CC4-5D6E-409C-BE32-E72D297353CC}">
              <c16:uniqueId val="{00000002-7E8F-484E-8D5A-0E149139E09E}"/>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analysis'!$H$4:$H$10</c:f>
              <c:numCache>
                <c:formatCode>General</c:formatCode>
                <c:ptCount val="7"/>
              </c:numCache>
            </c:numRef>
          </c:val>
          <c:extLst>
            <c:ext xmlns:c16="http://schemas.microsoft.com/office/drawing/2014/chart" uri="{C3380CC4-5D6E-409C-BE32-E72D297353CC}">
              <c16:uniqueId val="{00000003-7E8F-484E-8D5A-0E149139E09E}"/>
            </c:ext>
          </c:extLst>
        </c:ser>
        <c:ser>
          <c:idx val="4"/>
          <c:order val="4"/>
          <c:spPr>
            <a:solidFill>
              <a:srgbClr val="F79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analysis'!$L$4:$L$10</c:f>
              <c:numCache>
                <c:formatCode>0.0</c:formatCode>
                <c:ptCount val="7"/>
                <c:pt idx="0">
                  <c:v>76.38</c:v>
                </c:pt>
                <c:pt idx="1">
                  <c:v>78.290000000000006</c:v>
                </c:pt>
                <c:pt idx="2">
                  <c:v>33.68</c:v>
                </c:pt>
                <c:pt idx="3">
                  <c:v>54.29</c:v>
                </c:pt>
                <c:pt idx="4">
                  <c:v>56.25</c:v>
                </c:pt>
                <c:pt idx="5">
                  <c:v>29.86</c:v>
                </c:pt>
                <c:pt idx="6">
                  <c:v>33.81</c:v>
                </c:pt>
              </c:numCache>
            </c:numRef>
          </c:val>
          <c:extLst>
            <c:ext xmlns:c16="http://schemas.microsoft.com/office/drawing/2014/chart" uri="{C3380CC4-5D6E-409C-BE32-E72D297353CC}">
              <c16:uniqueId val="{00000004-7E8F-484E-8D5A-0E149139E09E}"/>
            </c:ext>
          </c:extLst>
        </c:ser>
        <c:ser>
          <c:idx val="5"/>
          <c:order val="5"/>
          <c:spPr>
            <a:solidFill>
              <a:srgbClr val="66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analysis'!$M$17:$M$23</c:f>
              <c:numCache>
                <c:formatCode>0.0</c:formatCode>
                <c:ptCount val="7"/>
                <c:pt idx="0">
                  <c:v>91.891891891891888</c:v>
                </c:pt>
                <c:pt idx="1">
                  <c:v>90.540540540540547</c:v>
                </c:pt>
                <c:pt idx="2">
                  <c:v>38.571428571428569</c:v>
                </c:pt>
                <c:pt idx="3">
                  <c:v>94.594594594594597</c:v>
                </c:pt>
                <c:pt idx="4">
                  <c:v>94.594594594594597</c:v>
                </c:pt>
                <c:pt idx="5">
                  <c:v>72.972972972972968</c:v>
                </c:pt>
                <c:pt idx="6">
                  <c:v>90.540540540540547</c:v>
                </c:pt>
              </c:numCache>
            </c:numRef>
          </c:val>
          <c:extLst>
            <c:ext xmlns:c16="http://schemas.microsoft.com/office/drawing/2014/chart" uri="{C3380CC4-5D6E-409C-BE32-E72D297353CC}">
              <c16:uniqueId val="{00000005-7E8F-484E-8D5A-0E149139E09E}"/>
            </c:ext>
          </c:extLst>
        </c:ser>
        <c:dLbls>
          <c:dLblPos val="outEnd"/>
          <c:showLegendKey val="0"/>
          <c:showVal val="1"/>
          <c:showCatName val="0"/>
          <c:showSerName val="0"/>
          <c:showPercent val="0"/>
          <c:showBubbleSize val="0"/>
        </c:dLbls>
        <c:gapWidth val="219"/>
        <c:overlap val="-27"/>
        <c:axId val="347028864"/>
        <c:axId val="347032704"/>
      </c:barChart>
      <c:catAx>
        <c:axId val="34702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47032704"/>
        <c:crosses val="autoZero"/>
        <c:auto val="1"/>
        <c:lblAlgn val="ctr"/>
        <c:lblOffset val="100"/>
        <c:noMultiLvlLbl val="0"/>
      </c:catAx>
      <c:valAx>
        <c:axId val="3470327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702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before-after 17 day of 2nd training</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analysis'!$E$4:$E$10</c:f>
              <c:numCache>
                <c:formatCode>General</c:formatCode>
                <c:ptCount val="7"/>
              </c:numCache>
            </c:numRef>
          </c:val>
          <c:extLst>
            <c:ext xmlns:c16="http://schemas.microsoft.com/office/drawing/2014/chart" uri="{C3380CC4-5D6E-409C-BE32-E72D297353CC}">
              <c16:uniqueId val="{00000000-BA9F-4A88-8AF3-419670551888}"/>
            </c:ext>
          </c:extLst>
        </c:ser>
        <c:ser>
          <c:idx val="1"/>
          <c:order val="1"/>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analysis'!$F$4:$F$10</c:f>
              <c:numCache>
                <c:formatCode>General</c:formatCode>
                <c:ptCount val="7"/>
              </c:numCache>
            </c:numRef>
          </c:val>
          <c:extLst>
            <c:ext xmlns:c16="http://schemas.microsoft.com/office/drawing/2014/chart" uri="{C3380CC4-5D6E-409C-BE32-E72D297353CC}">
              <c16:uniqueId val="{00000001-BA9F-4A88-8AF3-419670551888}"/>
            </c:ext>
          </c:extLst>
        </c:ser>
        <c:ser>
          <c:idx val="2"/>
          <c:order val="2"/>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analysis'!$G$4:$G$10</c:f>
              <c:numCache>
                <c:formatCode>General</c:formatCode>
                <c:ptCount val="7"/>
              </c:numCache>
            </c:numRef>
          </c:val>
          <c:extLst>
            <c:ext xmlns:c16="http://schemas.microsoft.com/office/drawing/2014/chart" uri="{C3380CC4-5D6E-409C-BE32-E72D297353CC}">
              <c16:uniqueId val="{00000002-BA9F-4A88-8AF3-419670551888}"/>
            </c:ext>
          </c:extLst>
        </c:ser>
        <c:ser>
          <c:idx val="3"/>
          <c:order val="3"/>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analysis'!$H$4:$H$10</c:f>
              <c:numCache>
                <c:formatCode>General</c:formatCode>
                <c:ptCount val="7"/>
              </c:numCache>
            </c:numRef>
          </c:val>
          <c:extLst>
            <c:ext xmlns:c16="http://schemas.microsoft.com/office/drawing/2014/chart" uri="{C3380CC4-5D6E-409C-BE32-E72D297353CC}">
              <c16:uniqueId val="{00000003-BA9F-4A88-8AF3-419670551888}"/>
            </c:ext>
          </c:extLst>
        </c:ser>
        <c:ser>
          <c:idx val="4"/>
          <c:order val="4"/>
          <c:spPr>
            <a:solidFill>
              <a:srgbClr val="F79699"/>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analysis'!$L$4:$L$10</c:f>
              <c:numCache>
                <c:formatCode>0.0</c:formatCode>
                <c:ptCount val="7"/>
                <c:pt idx="0">
                  <c:v>76.38</c:v>
                </c:pt>
                <c:pt idx="1">
                  <c:v>78.290000000000006</c:v>
                </c:pt>
                <c:pt idx="2">
                  <c:v>33.68</c:v>
                </c:pt>
                <c:pt idx="3">
                  <c:v>54.29</c:v>
                </c:pt>
                <c:pt idx="4">
                  <c:v>56.25</c:v>
                </c:pt>
                <c:pt idx="5">
                  <c:v>29.86</c:v>
                </c:pt>
                <c:pt idx="6">
                  <c:v>33.81</c:v>
                </c:pt>
              </c:numCache>
            </c:numRef>
          </c:val>
          <c:extLst>
            <c:ext xmlns:c16="http://schemas.microsoft.com/office/drawing/2014/chart" uri="{C3380CC4-5D6E-409C-BE32-E72D297353CC}">
              <c16:uniqueId val="{00000004-BA9F-4A88-8AF3-419670551888}"/>
            </c:ext>
          </c:extLst>
        </c:ser>
        <c:ser>
          <c:idx val="5"/>
          <c:order val="5"/>
          <c:spPr>
            <a:solidFill>
              <a:schemeClr val="accent6"/>
            </a:solidFill>
            <a:ln>
              <a:noFill/>
            </a:ln>
            <a:effectLst/>
          </c:spPr>
          <c:invertIfNegative val="0"/>
          <c:dPt>
            <c:idx val="0"/>
            <c:invertIfNegative val="0"/>
            <c:bubble3D val="0"/>
            <c:spPr>
              <a:solidFill>
                <a:srgbClr val="6699FF"/>
              </a:solidFill>
              <a:ln>
                <a:noFill/>
              </a:ln>
              <a:effectLst/>
            </c:spPr>
            <c:extLst>
              <c:ext xmlns:c16="http://schemas.microsoft.com/office/drawing/2014/chart" uri="{C3380CC4-5D6E-409C-BE32-E72D297353CC}">
                <c16:uniqueId val="{00000007-BA9F-4A88-8AF3-419670551888}"/>
              </c:ext>
            </c:extLst>
          </c:dPt>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analysis'!$M$17:$M$23</c:f>
              <c:numCache>
                <c:formatCode>0.0</c:formatCode>
                <c:ptCount val="7"/>
                <c:pt idx="0">
                  <c:v>91.891891891891888</c:v>
                </c:pt>
                <c:pt idx="1">
                  <c:v>90.540540540540547</c:v>
                </c:pt>
                <c:pt idx="2">
                  <c:v>38.571428571428569</c:v>
                </c:pt>
                <c:pt idx="3">
                  <c:v>94.594594594594597</c:v>
                </c:pt>
                <c:pt idx="4">
                  <c:v>94.594594594594597</c:v>
                </c:pt>
                <c:pt idx="5">
                  <c:v>72.972972972972968</c:v>
                </c:pt>
                <c:pt idx="6">
                  <c:v>90.540540540540547</c:v>
                </c:pt>
              </c:numCache>
            </c:numRef>
          </c:val>
          <c:extLst>
            <c:ext xmlns:c16="http://schemas.microsoft.com/office/drawing/2014/chart" uri="{C3380CC4-5D6E-409C-BE32-E72D297353CC}">
              <c16:uniqueId val="{00000005-BA9F-4A88-8AF3-419670551888}"/>
            </c:ext>
          </c:extLst>
        </c:ser>
        <c:ser>
          <c:idx val="6"/>
          <c:order val="6"/>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analysis'!$Y$18:$Y$24</c:f>
              <c:numCache>
                <c:formatCode>0.0</c:formatCode>
                <c:ptCount val="7"/>
                <c:pt idx="0">
                  <c:v>82.35294117647058</c:v>
                </c:pt>
                <c:pt idx="1">
                  <c:v>86.096256684491976</c:v>
                </c:pt>
                <c:pt idx="2">
                  <c:v>57.714285714285715</c:v>
                </c:pt>
                <c:pt idx="3">
                  <c:v>91.803278688524586</c:v>
                </c:pt>
                <c:pt idx="4">
                  <c:v>91.803278688524586</c:v>
                </c:pt>
                <c:pt idx="5">
                  <c:v>78.400000000000006</c:v>
                </c:pt>
                <c:pt idx="6">
                  <c:v>86.06557377049181</c:v>
                </c:pt>
              </c:numCache>
            </c:numRef>
          </c:val>
          <c:extLst>
            <c:ext xmlns:c16="http://schemas.microsoft.com/office/drawing/2014/chart" uri="{C3380CC4-5D6E-409C-BE32-E72D297353CC}">
              <c16:uniqueId val="{00000006-BA9F-4A88-8AF3-419670551888}"/>
            </c:ext>
          </c:extLst>
        </c:ser>
        <c:dLbls>
          <c:dLblPos val="outEnd"/>
          <c:showLegendKey val="0"/>
          <c:showVal val="1"/>
          <c:showCatName val="0"/>
          <c:showSerName val="0"/>
          <c:showPercent val="0"/>
          <c:showBubbleSize val="0"/>
        </c:dLbls>
        <c:gapWidth val="444"/>
        <c:overlap val="-90"/>
        <c:axId val="1215492351"/>
        <c:axId val="1215494271"/>
      </c:barChart>
      <c:catAx>
        <c:axId val="12154923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1215494271"/>
        <c:crosses val="autoZero"/>
        <c:auto val="1"/>
        <c:lblAlgn val="ctr"/>
        <c:lblOffset val="100"/>
        <c:noMultiLvlLbl val="0"/>
      </c:catAx>
      <c:valAx>
        <c:axId val="1215494271"/>
        <c:scaling>
          <c:orientation val="minMax"/>
        </c:scaling>
        <c:delete val="1"/>
        <c:axPos val="l"/>
        <c:numFmt formatCode="General" sourceLinked="1"/>
        <c:majorTickMark val="none"/>
        <c:minorTickMark val="none"/>
        <c:tickLblPos val="nextTo"/>
        <c:crossAx val="1215492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IN" dirty="0"/>
              <a:t>Before-after</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analysis'!$E$4:$E$10</c:f>
              <c:numCache>
                <c:formatCode>General</c:formatCode>
                <c:ptCount val="7"/>
              </c:numCache>
            </c:numRef>
          </c:val>
          <c:extLst>
            <c:ext xmlns:c16="http://schemas.microsoft.com/office/drawing/2014/chart" uri="{C3380CC4-5D6E-409C-BE32-E72D297353CC}">
              <c16:uniqueId val="{00000000-AE8E-488F-B5B8-1CF237833716}"/>
            </c:ext>
          </c:extLst>
        </c:ser>
        <c:ser>
          <c:idx val="1"/>
          <c:order val="1"/>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analysis'!$F$4:$F$10</c:f>
              <c:numCache>
                <c:formatCode>General</c:formatCode>
                <c:ptCount val="7"/>
              </c:numCache>
            </c:numRef>
          </c:val>
          <c:extLst>
            <c:ext xmlns:c16="http://schemas.microsoft.com/office/drawing/2014/chart" uri="{C3380CC4-5D6E-409C-BE32-E72D297353CC}">
              <c16:uniqueId val="{00000001-AE8E-488F-B5B8-1CF237833716}"/>
            </c:ext>
          </c:extLst>
        </c:ser>
        <c:ser>
          <c:idx val="2"/>
          <c:order val="2"/>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analysis'!$G$4:$G$10</c:f>
              <c:numCache>
                <c:formatCode>General</c:formatCode>
                <c:ptCount val="7"/>
              </c:numCache>
            </c:numRef>
          </c:val>
          <c:extLst>
            <c:ext xmlns:c16="http://schemas.microsoft.com/office/drawing/2014/chart" uri="{C3380CC4-5D6E-409C-BE32-E72D297353CC}">
              <c16:uniqueId val="{00000002-AE8E-488F-B5B8-1CF237833716}"/>
            </c:ext>
          </c:extLst>
        </c:ser>
        <c:ser>
          <c:idx val="3"/>
          <c:order val="3"/>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analysis'!$H$4:$H$10</c:f>
              <c:numCache>
                <c:formatCode>General</c:formatCode>
                <c:ptCount val="7"/>
              </c:numCache>
            </c:numRef>
          </c:val>
          <c:extLst>
            <c:ext xmlns:c16="http://schemas.microsoft.com/office/drawing/2014/chart" uri="{C3380CC4-5D6E-409C-BE32-E72D297353CC}">
              <c16:uniqueId val="{00000003-AE8E-488F-B5B8-1CF237833716}"/>
            </c:ext>
          </c:extLst>
        </c:ser>
        <c:ser>
          <c:idx val="4"/>
          <c:order val="4"/>
          <c:spPr>
            <a:solidFill>
              <a:srgbClr val="F79699"/>
            </a:solidFill>
            <a:ln>
              <a:noFill/>
            </a:ln>
            <a:effectLst/>
          </c:spPr>
          <c:invertIfNegative val="0"/>
          <c:dPt>
            <c:idx val="0"/>
            <c:invertIfNegative val="0"/>
            <c:bubble3D val="0"/>
            <c:spPr>
              <a:solidFill>
                <a:srgbClr val="F79699"/>
              </a:solidFill>
              <a:ln>
                <a:noFill/>
              </a:ln>
              <a:effectLst/>
            </c:spPr>
            <c:extLst>
              <c:ext xmlns:c16="http://schemas.microsoft.com/office/drawing/2014/chart" uri="{C3380CC4-5D6E-409C-BE32-E72D297353CC}">
                <c16:uniqueId val="{00000008-AE8E-488F-B5B8-1CF237833716}"/>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analysis'!$L$4:$L$10</c:f>
              <c:numCache>
                <c:formatCode>0.0</c:formatCode>
                <c:ptCount val="7"/>
                <c:pt idx="0">
                  <c:v>76.38</c:v>
                </c:pt>
                <c:pt idx="1">
                  <c:v>78.290000000000006</c:v>
                </c:pt>
                <c:pt idx="2">
                  <c:v>33.68</c:v>
                </c:pt>
                <c:pt idx="3">
                  <c:v>54.29</c:v>
                </c:pt>
                <c:pt idx="4">
                  <c:v>56.25</c:v>
                </c:pt>
                <c:pt idx="5">
                  <c:v>29.86</c:v>
                </c:pt>
                <c:pt idx="6">
                  <c:v>33.81</c:v>
                </c:pt>
              </c:numCache>
            </c:numRef>
          </c:val>
          <c:extLst>
            <c:ext xmlns:c16="http://schemas.microsoft.com/office/drawing/2014/chart" uri="{C3380CC4-5D6E-409C-BE32-E72D297353CC}">
              <c16:uniqueId val="{00000004-AE8E-488F-B5B8-1CF237833716}"/>
            </c:ext>
          </c:extLst>
        </c:ser>
        <c:ser>
          <c:idx val="5"/>
          <c:order val="5"/>
          <c:spPr>
            <a:solidFill>
              <a:srgbClr val="6699FF"/>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analysis'!$M$17:$M$23</c:f>
              <c:numCache>
                <c:formatCode>0.0</c:formatCode>
                <c:ptCount val="7"/>
                <c:pt idx="0">
                  <c:v>91.891891891891888</c:v>
                </c:pt>
                <c:pt idx="1">
                  <c:v>90.540540540540547</c:v>
                </c:pt>
                <c:pt idx="2">
                  <c:v>38.571428571428569</c:v>
                </c:pt>
                <c:pt idx="3">
                  <c:v>94.594594594594597</c:v>
                </c:pt>
                <c:pt idx="4">
                  <c:v>94.594594594594597</c:v>
                </c:pt>
                <c:pt idx="5">
                  <c:v>72.972972972972968</c:v>
                </c:pt>
                <c:pt idx="6">
                  <c:v>90.540540540540547</c:v>
                </c:pt>
              </c:numCache>
            </c:numRef>
          </c:val>
          <c:extLst>
            <c:ext xmlns:c16="http://schemas.microsoft.com/office/drawing/2014/chart" uri="{C3380CC4-5D6E-409C-BE32-E72D297353CC}">
              <c16:uniqueId val="{00000005-AE8E-488F-B5B8-1CF237833716}"/>
            </c:ext>
          </c:extLst>
        </c:ser>
        <c:ser>
          <c:idx val="6"/>
          <c:order val="6"/>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analysis'!$Y$18:$Y$24</c:f>
              <c:numCache>
                <c:formatCode>0.0</c:formatCode>
                <c:ptCount val="7"/>
                <c:pt idx="0">
                  <c:v>82.35294117647058</c:v>
                </c:pt>
                <c:pt idx="1">
                  <c:v>86.096256684491976</c:v>
                </c:pt>
                <c:pt idx="2">
                  <c:v>57.714285714285715</c:v>
                </c:pt>
                <c:pt idx="3">
                  <c:v>91.803278688524586</c:v>
                </c:pt>
                <c:pt idx="4">
                  <c:v>91.803278688524586</c:v>
                </c:pt>
                <c:pt idx="5">
                  <c:v>78.400000000000006</c:v>
                </c:pt>
                <c:pt idx="6">
                  <c:v>86.06557377049181</c:v>
                </c:pt>
              </c:numCache>
            </c:numRef>
          </c:val>
          <c:extLst>
            <c:ext xmlns:c16="http://schemas.microsoft.com/office/drawing/2014/chart" uri="{C3380CC4-5D6E-409C-BE32-E72D297353CC}">
              <c16:uniqueId val="{00000006-AE8E-488F-B5B8-1CF237833716}"/>
            </c:ext>
          </c:extLst>
        </c:ser>
        <c:ser>
          <c:idx val="7"/>
          <c:order val="7"/>
          <c:spPr>
            <a:solidFill>
              <a:srgbClr val="FFC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analysis'!$D$4:$D$10</c:f>
              <c:strCache>
                <c:ptCount val="7"/>
                <c:pt idx="0">
                  <c:v>RMO daily signature</c:v>
                </c:pt>
                <c:pt idx="1">
                  <c:v>Ward incharge daily signature</c:v>
                </c:pt>
                <c:pt idx="2">
                  <c:v>consultant sign within 24 hr of admission</c:v>
                </c:pt>
                <c:pt idx="3">
                  <c:v>Consent (no abbreviations to be used)</c:v>
                </c:pt>
                <c:pt idx="4">
                  <c:v>Consent  [Alternatives, Indication, Risk and benefits to be written]</c:v>
                </c:pt>
                <c:pt idx="5">
                  <c:v>Consent (signature of patient, witness &amp; doctor)</c:v>
                </c:pt>
                <c:pt idx="6">
                  <c:v>Consent (name of procedure/ surgery fill in capital)</c:v>
                </c:pt>
              </c:strCache>
            </c:strRef>
          </c:cat>
          <c:val>
            <c:numRef>
              <c:f>'all analysis'!$X$6:$X$12</c:f>
              <c:numCache>
                <c:formatCode>General</c:formatCode>
                <c:ptCount val="7"/>
                <c:pt idx="0" formatCode="0.0">
                  <c:v>85.066666666666663</c:v>
                </c:pt>
                <c:pt idx="1">
                  <c:v>85.6</c:v>
                </c:pt>
                <c:pt idx="2" formatCode="0.0">
                  <c:v>53.846153846153847</c:v>
                </c:pt>
                <c:pt idx="3" formatCode="0.0">
                  <c:v>94.067796610169495</c:v>
                </c:pt>
                <c:pt idx="4" formatCode="0.0">
                  <c:v>94.915254237288138</c:v>
                </c:pt>
                <c:pt idx="5" formatCode="0.0">
                  <c:v>76.2</c:v>
                </c:pt>
                <c:pt idx="6" formatCode="0.0">
                  <c:v>80.084745762711862</c:v>
                </c:pt>
              </c:numCache>
            </c:numRef>
          </c:val>
          <c:extLst>
            <c:ext xmlns:c16="http://schemas.microsoft.com/office/drawing/2014/chart" uri="{C3380CC4-5D6E-409C-BE32-E72D297353CC}">
              <c16:uniqueId val="{00000007-AE8E-488F-B5B8-1CF237833716}"/>
            </c:ext>
          </c:extLst>
        </c:ser>
        <c:dLbls>
          <c:dLblPos val="outEnd"/>
          <c:showLegendKey val="0"/>
          <c:showVal val="1"/>
          <c:showCatName val="0"/>
          <c:showSerName val="0"/>
          <c:showPercent val="0"/>
          <c:showBubbleSize val="0"/>
        </c:dLbls>
        <c:gapWidth val="444"/>
        <c:overlap val="-90"/>
        <c:axId val="1286862911"/>
        <c:axId val="1286863391"/>
      </c:barChart>
      <c:catAx>
        <c:axId val="12868629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1286863391"/>
        <c:crosses val="autoZero"/>
        <c:auto val="1"/>
        <c:lblAlgn val="ctr"/>
        <c:lblOffset val="100"/>
        <c:noMultiLvlLbl val="0"/>
      </c:catAx>
      <c:valAx>
        <c:axId val="1286863391"/>
        <c:scaling>
          <c:orientation val="minMax"/>
        </c:scaling>
        <c:delete val="1"/>
        <c:axPos val="l"/>
        <c:numFmt formatCode="General" sourceLinked="1"/>
        <c:majorTickMark val="none"/>
        <c:minorTickMark val="none"/>
        <c:tickLblPos val="nextTo"/>
        <c:crossAx val="1286862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B0C5-EC52-B51A-F7EB-E08827DDBB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F12CE37-CA25-909C-8A75-E8751422C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C1A1431-8158-D9B7-DDA8-2FD7CCF8A075}"/>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5" name="Footer Placeholder 4">
            <a:extLst>
              <a:ext uri="{FF2B5EF4-FFF2-40B4-BE49-F238E27FC236}">
                <a16:creationId xmlns:a16="http://schemas.microsoft.com/office/drawing/2014/main" id="{BD3F37D8-C159-B66D-36F7-85E78CBE77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593959-91F9-5C40-C6FB-A54A286CF6D8}"/>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292839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D810-B249-1DA7-3C54-383DDD64EA3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4E56737-8131-5FC1-456C-7E4A7896B1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9B235DC-1671-298E-8373-9BD5D480526F}"/>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5" name="Footer Placeholder 4">
            <a:extLst>
              <a:ext uri="{FF2B5EF4-FFF2-40B4-BE49-F238E27FC236}">
                <a16:creationId xmlns:a16="http://schemas.microsoft.com/office/drawing/2014/main" id="{392E4567-064F-9898-5670-0D40CC52C3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17B60E-33E7-17DE-C3CD-D377B50CEE34}"/>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415954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3BE57-FB59-BF08-CB23-5960842117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5663A5-942E-34FB-706E-D8EEDD5953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D616744-3EF4-18E8-D819-652EB5DCF99A}"/>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5" name="Footer Placeholder 4">
            <a:extLst>
              <a:ext uri="{FF2B5EF4-FFF2-40B4-BE49-F238E27FC236}">
                <a16:creationId xmlns:a16="http://schemas.microsoft.com/office/drawing/2014/main" id="{C2C870EF-85B9-8C6E-C2C2-F85F4833D3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1C0249-B8EC-50E4-B076-2F59836B55B2}"/>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148298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8" rIns="68595" bIns="34298" rtlCol="0" anchor="ctr"/>
          <a:lstStyle/>
          <a:p>
            <a:pPr algn="ctr"/>
            <a:endParaRPr lang="en-US" sz="1350">
              <a:solidFill>
                <a:prstClr val="white"/>
              </a:solidFill>
            </a:endParaRPr>
          </a:p>
        </p:txBody>
      </p:sp>
      <p:sp>
        <p:nvSpPr>
          <p:cNvPr id="2" name="Title 1"/>
          <p:cNvSpPr>
            <a:spLocks noGrp="1"/>
          </p:cNvSpPr>
          <p:nvPr>
            <p:ph type="ctrTitle"/>
          </p:nvPr>
        </p:nvSpPr>
        <p:spPr>
          <a:xfrm>
            <a:off x="914400" y="3887117"/>
            <a:ext cx="10363200" cy="610820"/>
          </a:xfrm>
        </p:spPr>
        <p:txBody>
          <a:bodyPr/>
          <a:lstStyle>
            <a:lvl1pPr algn="ctr">
              <a:defRPr lang="en-US" sz="3001"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0" cy="76444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3417745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3824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4059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76"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26">
                <a:solidFill>
                  <a:schemeClr val="tx1">
                    <a:tint val="75000"/>
                  </a:schemeClr>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0168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90239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50004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24358516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3" pos="382">
          <p15:clr>
            <a:srgbClr val="FBAE40"/>
          </p15:clr>
        </p15:guide>
        <p15:guide id="4" pos="7294">
          <p15:clr>
            <a:srgbClr val="FBAE40"/>
          </p15:clr>
        </p15:guide>
        <p15:guide id="5" pos="471">
          <p15:clr>
            <a:srgbClr val="FBAE40"/>
          </p15:clr>
        </p15:guide>
        <p15:guide id="6" orient="horz" pos="621">
          <p15:clr>
            <a:srgbClr val="FBAE40"/>
          </p15:clr>
        </p15:guide>
        <p15:guide id="7" orient="horz" pos="40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65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C89E-CF43-F010-9C95-93D385E37E1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43C050F-E614-DC92-BFA9-123FFECDF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C14E17C-8FEE-4298-7B11-64CD46CA21AB}"/>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5" name="Footer Placeholder 4">
            <a:extLst>
              <a:ext uri="{FF2B5EF4-FFF2-40B4-BE49-F238E27FC236}">
                <a16:creationId xmlns:a16="http://schemas.microsoft.com/office/drawing/2014/main" id="{F5D92CD8-70CE-6765-41EE-692C4550C3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0C3F8D-ED06-96C0-F156-A951501B4FA9}"/>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3503400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3471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2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26"/>
            </a:lvl1pPr>
            <a:lvl2pPr>
              <a:defRPr sz="2776"/>
            </a:lvl2pPr>
            <a:lvl3pPr>
              <a:defRPr sz="2401"/>
            </a:lvl3pPr>
            <a:lvl4pPr>
              <a:defRPr sz="2026"/>
            </a:lvl4pPr>
            <a:lvl5pPr>
              <a:defRPr sz="2026"/>
            </a:lvl5pPr>
            <a:lvl6pPr>
              <a:defRPr sz="2026"/>
            </a:lvl6pPr>
            <a:lvl7pPr>
              <a:defRPr sz="2026"/>
            </a:lvl7pPr>
            <a:lvl8pPr>
              <a:defRPr sz="2026"/>
            </a:lvl8pPr>
            <a:lvl9pPr>
              <a:defRPr sz="20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02027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26"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103231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99902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97491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31444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6515-3823-D0D7-59FB-413FFC00F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B62AC4A-0BED-C1E0-A97C-1F3A17CAF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CFBFE0-8375-F8EF-61EC-7FB699AC85AC}"/>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5" name="Footer Placeholder 4">
            <a:extLst>
              <a:ext uri="{FF2B5EF4-FFF2-40B4-BE49-F238E27FC236}">
                <a16:creationId xmlns:a16="http://schemas.microsoft.com/office/drawing/2014/main" id="{6672F165-8D8C-82CD-13FF-CAC162B99B4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93A4AA-51E1-792C-3576-73EEF2FEB50B}"/>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44026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93CB-0FCD-1418-5DFD-F28FA0C75D3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D5E11CF-97E1-60F4-CA8E-A7357F6B34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990A24E-5277-5C5A-A0B7-8E31F852E8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7748E87-4171-53F3-2E48-099E7D43BCB3}"/>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6" name="Footer Placeholder 5">
            <a:extLst>
              <a:ext uri="{FF2B5EF4-FFF2-40B4-BE49-F238E27FC236}">
                <a16:creationId xmlns:a16="http://schemas.microsoft.com/office/drawing/2014/main" id="{2ACF8A02-9AF4-733F-607A-700A2DBA769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83110D-90C9-53C7-25BC-6605A48C6E00}"/>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365081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CBEE-904A-5F90-EFAE-8F889AE990D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BB489C6-B61E-ABAD-6C3B-B21597D7F3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A6D44-F6CE-A81A-056A-2DFF430635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84B7A8C-2725-A726-B971-48278FB1B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68627B-8E80-5A6E-2271-3803B94B2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4B6F119-1357-6FCA-0FA8-99E2F83CCF38}"/>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8" name="Footer Placeholder 7">
            <a:extLst>
              <a:ext uri="{FF2B5EF4-FFF2-40B4-BE49-F238E27FC236}">
                <a16:creationId xmlns:a16="http://schemas.microsoft.com/office/drawing/2014/main" id="{1461CE95-F4C1-BC9E-81C7-0DA24A7C71C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A8CF812-4AB6-6A75-0679-01A70BD6A92D}"/>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339429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83AC-CC53-4E14-2794-E0BE0A63668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DE59E3C-9838-33CF-63AE-6972DA0BF5CD}"/>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4" name="Footer Placeholder 3">
            <a:extLst>
              <a:ext uri="{FF2B5EF4-FFF2-40B4-BE49-F238E27FC236}">
                <a16:creationId xmlns:a16="http://schemas.microsoft.com/office/drawing/2014/main" id="{0586308F-4650-13A2-C13E-B5024296B5E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8151F92-983C-CD2D-2476-A7EEA38FEAC7}"/>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213346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93747-D5A7-B592-C0E4-B1F92A33A24C}"/>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3" name="Footer Placeholder 2">
            <a:extLst>
              <a:ext uri="{FF2B5EF4-FFF2-40B4-BE49-F238E27FC236}">
                <a16:creationId xmlns:a16="http://schemas.microsoft.com/office/drawing/2014/main" id="{FC7EF9C1-5AA6-D6A2-7BBA-7D01A7C191D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B098B59-26E2-D1B8-CE3F-9F489A1061B3}"/>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200878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042B-6215-7DBB-2A96-B8D68B6B4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D6E56F0-FE2E-9312-5EAD-1FA224FEA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80F0FA5-0506-8AC0-D921-418884C6F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B465C-C803-15F8-1CDD-868C0065AD98}"/>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6" name="Footer Placeholder 5">
            <a:extLst>
              <a:ext uri="{FF2B5EF4-FFF2-40B4-BE49-F238E27FC236}">
                <a16:creationId xmlns:a16="http://schemas.microsoft.com/office/drawing/2014/main" id="{18B16603-0D18-11A8-F958-45D5CCFE265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9AB3F3D-92B9-9AEB-412E-8290CC07E348}"/>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126451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658A-2994-140D-414A-1E29E5620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3FEA291-8F52-AF0F-7EC1-16BC8907E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6B446FC-5591-EC8E-2BE0-8DC5D2F58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DE88D-25DF-DD27-075C-EFCCBA7605E5}"/>
              </a:ext>
            </a:extLst>
          </p:cNvPr>
          <p:cNvSpPr>
            <a:spLocks noGrp="1"/>
          </p:cNvSpPr>
          <p:nvPr>
            <p:ph type="dt" sz="half" idx="10"/>
          </p:nvPr>
        </p:nvSpPr>
        <p:spPr/>
        <p:txBody>
          <a:bodyPr/>
          <a:lstStyle/>
          <a:p>
            <a:fld id="{C4AF6348-09AA-4A75-A24E-200D4EC32EA6}" type="datetimeFigureOut">
              <a:rPr lang="en-IN" smtClean="0"/>
              <a:t>26-06-2023</a:t>
            </a:fld>
            <a:endParaRPr lang="en-IN"/>
          </a:p>
        </p:txBody>
      </p:sp>
      <p:sp>
        <p:nvSpPr>
          <p:cNvPr id="6" name="Footer Placeholder 5">
            <a:extLst>
              <a:ext uri="{FF2B5EF4-FFF2-40B4-BE49-F238E27FC236}">
                <a16:creationId xmlns:a16="http://schemas.microsoft.com/office/drawing/2014/main" id="{5004CEF9-6DE7-5660-E0C8-0FB346DD79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0FC25BF-21E9-E29A-34C7-E2C54BB4D96E}"/>
              </a:ext>
            </a:extLst>
          </p:cNvPr>
          <p:cNvSpPr>
            <a:spLocks noGrp="1"/>
          </p:cNvSpPr>
          <p:nvPr>
            <p:ph type="sldNum" sz="quarter" idx="12"/>
          </p:nvPr>
        </p:nvSpPr>
        <p:spPr/>
        <p:txBody>
          <a:bodyPr/>
          <a:lstStyle/>
          <a:p>
            <a:fld id="{7FCA6841-0553-4846-BE95-4705C65AA9ED}" type="slidenum">
              <a:rPr lang="en-IN" smtClean="0"/>
              <a:t>‹#›</a:t>
            </a:fld>
            <a:endParaRPr lang="en-IN"/>
          </a:p>
        </p:txBody>
      </p:sp>
    </p:spTree>
    <p:extLst>
      <p:ext uri="{BB962C8B-B14F-4D97-AF65-F5344CB8AC3E}">
        <p14:creationId xmlns:p14="http://schemas.microsoft.com/office/powerpoint/2010/main" val="96274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B6367-49D3-AFCD-C5BC-E2D9E2DEB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153054E-CACE-EF1C-D336-ACB6BC859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4D17C9-C4A6-677A-F2CF-CE76DF5818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F6348-09AA-4A75-A24E-200D4EC32EA6}" type="datetimeFigureOut">
              <a:rPr lang="en-IN" smtClean="0"/>
              <a:t>26-06-2023</a:t>
            </a:fld>
            <a:endParaRPr lang="en-IN"/>
          </a:p>
        </p:txBody>
      </p:sp>
      <p:sp>
        <p:nvSpPr>
          <p:cNvPr id="5" name="Footer Placeholder 4">
            <a:extLst>
              <a:ext uri="{FF2B5EF4-FFF2-40B4-BE49-F238E27FC236}">
                <a16:creationId xmlns:a16="http://schemas.microsoft.com/office/drawing/2014/main" id="{847AB308-D4B8-23E0-9718-0D9599B57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69139D0-290D-2DD9-D0BD-6F8FE1B49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A6841-0553-4846-BE95-4705C65AA9ED}" type="slidenum">
              <a:rPr lang="en-IN" smtClean="0"/>
              <a:t>‹#›</a:t>
            </a:fld>
            <a:endParaRPr lang="en-IN"/>
          </a:p>
        </p:txBody>
      </p:sp>
    </p:spTree>
    <p:extLst>
      <p:ext uri="{BB962C8B-B14F-4D97-AF65-F5344CB8AC3E}">
        <p14:creationId xmlns:p14="http://schemas.microsoft.com/office/powerpoint/2010/main" val="301451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0"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0"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425404F2-BE9A-4460-8815-8F645183555F}" type="datetimeFigureOut">
              <a:rPr lang="en-US" smtClean="0"/>
              <a:pPr/>
              <a:t>6/26/2023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542055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84" rtl="0" eaLnBrk="1" latinLnBrk="0" hangingPunct="1">
        <a:spcBef>
          <a:spcPct val="0"/>
        </a:spcBef>
        <a:buNone/>
        <a:defRPr sz="2701" kern="1200">
          <a:solidFill>
            <a:schemeClr val="tx1"/>
          </a:solidFill>
          <a:latin typeface="+mj-lt"/>
          <a:ea typeface="+mj-ea"/>
          <a:cs typeface="+mj-cs"/>
        </a:defRPr>
      </a:lvl1pPr>
    </p:titleStyle>
    <p:bodyStyle>
      <a:lvl1pPr marL="342931" indent="-342931" algn="l" defTabSz="914484" rtl="0" eaLnBrk="1" latinLnBrk="0" hangingPunct="1">
        <a:spcBef>
          <a:spcPct val="20000"/>
        </a:spcBef>
        <a:buFont typeface="Arial" pitchFamily="34" charset="0"/>
        <a:buChar char="•"/>
        <a:defRPr sz="2701" kern="1200">
          <a:solidFill>
            <a:schemeClr val="tx1"/>
          </a:solidFill>
          <a:latin typeface="+mj-lt"/>
          <a:ea typeface="+mn-ea"/>
          <a:cs typeface="+mn-cs"/>
        </a:defRPr>
      </a:lvl1pPr>
      <a:lvl2pPr marL="743018" indent="-285776" algn="l" defTabSz="914484" rtl="0" eaLnBrk="1" latinLnBrk="0" hangingPunct="1">
        <a:spcBef>
          <a:spcPct val="20000"/>
        </a:spcBef>
        <a:buFont typeface="Arial" pitchFamily="34" charset="0"/>
        <a:buChar char="–"/>
        <a:defRPr sz="2401" kern="1200">
          <a:solidFill>
            <a:schemeClr val="tx1"/>
          </a:solidFill>
          <a:latin typeface="+mj-lt"/>
          <a:ea typeface="+mn-ea"/>
          <a:cs typeface="+mn-cs"/>
        </a:defRPr>
      </a:lvl2pPr>
      <a:lvl3pPr marL="1143104" indent="-228621" algn="l" defTabSz="914484"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347"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589"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830"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073"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alysing medical x-ray results">
            <a:extLst>
              <a:ext uri="{FF2B5EF4-FFF2-40B4-BE49-F238E27FC236}">
                <a16:creationId xmlns:a16="http://schemas.microsoft.com/office/drawing/2014/main" id="{79F5FACC-57CB-34C8-1EC3-6A6557B0AA9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56000"/>
                    </a14:imgEffect>
                  </a14:imgLayer>
                </a14:imgProps>
              </a:ext>
            </a:extLst>
          </a:blip>
          <a:srcRect l="11019" t="6484" r="10079" b="-1"/>
          <a:stretch/>
        </p:blipFill>
        <p:spPr>
          <a:xfrm>
            <a:off x="5169986" y="10"/>
            <a:ext cx="7022014" cy="6857990"/>
          </a:xfrm>
          <a:prstGeom prst="rect">
            <a:avLst/>
          </a:prstGeom>
        </p:spPr>
      </p:pic>
      <p:sp>
        <p:nvSpPr>
          <p:cNvPr id="19" name="Rectangle 1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D5B384-9350-915E-1E05-F6F87D0AC8E3}"/>
              </a:ext>
            </a:extLst>
          </p:cNvPr>
          <p:cNvSpPr>
            <a:spLocks noGrp="1"/>
          </p:cNvSpPr>
          <p:nvPr>
            <p:ph type="ctrTitle"/>
          </p:nvPr>
        </p:nvSpPr>
        <p:spPr>
          <a:xfrm>
            <a:off x="262231" y="937252"/>
            <a:ext cx="4672839" cy="2621378"/>
          </a:xfrm>
        </p:spPr>
        <p:txBody>
          <a:bodyPr anchor="b">
            <a:normAutofit/>
          </a:bodyPr>
          <a:lstStyle/>
          <a:p>
            <a:r>
              <a:rPr lang="en-IN" sz="2600" dirty="0">
                <a:latin typeface="Times New Roman" panose="02020603050405020304" pitchFamily="18" charset="0"/>
                <a:cs typeface="Times New Roman" panose="02020603050405020304" pitchFamily="18" charset="0"/>
              </a:rPr>
              <a:t>Improving completeness of In-patient medical records in   200-Bedded Private Hospital of Delhi NCR</a:t>
            </a:r>
          </a:p>
        </p:txBody>
      </p:sp>
      <p:sp>
        <p:nvSpPr>
          <p:cNvPr id="3" name="Subtitle 2">
            <a:extLst>
              <a:ext uri="{FF2B5EF4-FFF2-40B4-BE49-F238E27FC236}">
                <a16:creationId xmlns:a16="http://schemas.microsoft.com/office/drawing/2014/main" id="{80A49634-60CC-F9D4-6303-A5337EA3352A}"/>
              </a:ext>
            </a:extLst>
          </p:cNvPr>
          <p:cNvSpPr>
            <a:spLocks noGrp="1"/>
          </p:cNvSpPr>
          <p:nvPr>
            <p:ph type="subTitle" idx="1"/>
          </p:nvPr>
        </p:nvSpPr>
        <p:spPr>
          <a:xfrm>
            <a:off x="7906871" y="5448850"/>
            <a:ext cx="3778623" cy="1208141"/>
          </a:xfrm>
        </p:spPr>
        <p:txBody>
          <a:bodyPr>
            <a:normAutofit/>
          </a:bodyPr>
          <a:lstStyle/>
          <a:p>
            <a:pPr algn="l"/>
            <a:r>
              <a:rPr lang="en-IN" sz="2000" b="1" dirty="0">
                <a:latin typeface="Times New Roman" panose="02020603050405020304" pitchFamily="18" charset="0"/>
                <a:cs typeface="Times New Roman" panose="02020603050405020304" pitchFamily="18" charset="0"/>
              </a:rPr>
              <a:t>Submitted by: </a:t>
            </a:r>
            <a:r>
              <a:rPr lang="en-IN" sz="2000" b="1" dirty="0" err="1">
                <a:latin typeface="Times New Roman" panose="02020603050405020304" pitchFamily="18" charset="0"/>
                <a:cs typeface="Times New Roman" panose="02020603050405020304" pitchFamily="18" charset="0"/>
              </a:rPr>
              <a:t>Dr.</a:t>
            </a:r>
            <a:r>
              <a:rPr lang="en-IN" sz="2000" b="1" dirty="0">
                <a:latin typeface="Times New Roman" panose="02020603050405020304" pitchFamily="18" charset="0"/>
                <a:cs typeface="Times New Roman" panose="02020603050405020304" pitchFamily="18" charset="0"/>
              </a:rPr>
              <a:t> Richa Verma</a:t>
            </a:r>
          </a:p>
          <a:p>
            <a:pPr algn="l"/>
            <a:r>
              <a:rPr lang="en-IN" sz="2000" b="1" dirty="0">
                <a:latin typeface="Times New Roman" panose="02020603050405020304" pitchFamily="18" charset="0"/>
                <a:cs typeface="Times New Roman" panose="02020603050405020304" pitchFamily="18" charset="0"/>
              </a:rPr>
              <a:t>Faculty Mentor: </a:t>
            </a:r>
            <a:r>
              <a:rPr lang="en-IN" sz="2000" b="1" dirty="0" err="1">
                <a:latin typeface="Times New Roman" panose="02020603050405020304" pitchFamily="18" charset="0"/>
                <a:cs typeface="Times New Roman" panose="02020603050405020304" pitchFamily="18" charset="0"/>
              </a:rPr>
              <a:t>Dr.</a:t>
            </a:r>
            <a:r>
              <a:rPr lang="en-IN" sz="2000" b="1" dirty="0">
                <a:latin typeface="Times New Roman" panose="02020603050405020304" pitchFamily="18" charset="0"/>
                <a:cs typeface="Times New Roman" panose="02020603050405020304" pitchFamily="18" charset="0"/>
              </a:rPr>
              <a:t> Preetha G.S</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font, graphics, typography, graphic design&#10;&#10;Description automatically generated">
            <a:extLst>
              <a:ext uri="{FF2B5EF4-FFF2-40B4-BE49-F238E27FC236}">
                <a16:creationId xmlns:a16="http://schemas.microsoft.com/office/drawing/2014/main" id="{85E16603-EBA0-BC9A-A386-BE875B18E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9806" y="-42530"/>
            <a:ext cx="1562194" cy="805195"/>
          </a:xfrm>
          <a:prstGeom prst="rect">
            <a:avLst/>
          </a:prstGeom>
        </p:spPr>
      </p:pic>
    </p:spTree>
    <p:extLst>
      <p:ext uri="{BB962C8B-B14F-4D97-AF65-F5344CB8AC3E}">
        <p14:creationId xmlns:p14="http://schemas.microsoft.com/office/powerpoint/2010/main" val="169899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AD1FF082-2845-9C88-BE49-BE92758B20C2}"/>
              </a:ext>
            </a:extLst>
          </p:cNvPr>
          <p:cNvPicPr>
            <a:picLocks noChangeAspect="1"/>
          </p:cNvPicPr>
          <p:nvPr/>
        </p:nvPicPr>
        <p:blipFill rotWithShape="1">
          <a:blip r:embed="rId2">
            <a:alphaModFix amt="50000"/>
          </a:blip>
          <a:srcRect t="1415" b="14315"/>
          <a:stretch/>
        </p:blipFill>
        <p:spPr>
          <a:xfrm>
            <a:off x="20" y="1"/>
            <a:ext cx="12191980" cy="6857999"/>
          </a:xfrm>
          <a:prstGeom prst="rect">
            <a:avLst/>
          </a:prstGeom>
        </p:spPr>
      </p:pic>
      <p:sp>
        <p:nvSpPr>
          <p:cNvPr id="2" name="Title 1">
            <a:extLst>
              <a:ext uri="{FF2B5EF4-FFF2-40B4-BE49-F238E27FC236}">
                <a16:creationId xmlns:a16="http://schemas.microsoft.com/office/drawing/2014/main" id="{3504DE74-FAC2-451D-67CB-36F002E5725A}"/>
              </a:ext>
            </a:extLst>
          </p:cNvPr>
          <p:cNvSpPr>
            <a:spLocks noGrp="1"/>
          </p:cNvSpPr>
          <p:nvPr>
            <p:ph type="title"/>
          </p:nvPr>
        </p:nvSpPr>
        <p:spPr>
          <a:xfrm>
            <a:off x="1524000" y="2275367"/>
            <a:ext cx="9144000" cy="1045764"/>
          </a:xfrm>
        </p:spPr>
        <p:txBody>
          <a:bodyPr vert="horz" lIns="91440" tIns="45720" rIns="91440" bIns="45720" rtlCol="0" anchor="b">
            <a:normAutofit/>
          </a:bodyPr>
          <a:lstStyle/>
          <a:p>
            <a:pPr algn="ctr"/>
            <a:r>
              <a:rPr lang="en-US" sz="6000" dirty="0">
                <a:solidFill>
                  <a:srgbClr val="FFFFFF"/>
                </a:solidFill>
                <a:latin typeface="Times New Roman" panose="02020603050405020304" pitchFamily="18" charset="0"/>
                <a:cs typeface="Times New Roman" panose="02020603050405020304" pitchFamily="18" charset="0"/>
              </a:rPr>
              <a:t>Baseline Survey</a:t>
            </a:r>
          </a:p>
        </p:txBody>
      </p:sp>
      <p:pic>
        <p:nvPicPr>
          <p:cNvPr id="3" name="Picture 2" descr="A picture containing font, graphics, typography, graphic design&#10;&#10;Description automatically generated">
            <a:extLst>
              <a:ext uri="{FF2B5EF4-FFF2-40B4-BE49-F238E27FC236}">
                <a16:creationId xmlns:a16="http://schemas.microsoft.com/office/drawing/2014/main" id="{5E499922-BD3E-66FD-8A99-B4572CDFA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186037765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FD54-7AAD-BD73-999D-368E79D9033D}"/>
              </a:ext>
            </a:extLst>
          </p:cNvPr>
          <p:cNvSpPr>
            <a:spLocks noGrp="1"/>
          </p:cNvSpPr>
          <p:nvPr>
            <p:ph type="title"/>
          </p:nvPr>
        </p:nvSpPr>
        <p:spPr/>
        <p:txBody>
          <a:bodyPr>
            <a:normAutofit/>
          </a:bodyPr>
          <a:lstStyle/>
          <a:p>
            <a:r>
              <a:rPr lang="en-IN" sz="3600" u="sng" dirty="0">
                <a:latin typeface="Times New Roman" panose="02020603050405020304" pitchFamily="18" charset="0"/>
                <a:cs typeface="Times New Roman" panose="02020603050405020304" pitchFamily="18" charset="0"/>
              </a:rPr>
              <a:t>Baseline Assessment</a:t>
            </a:r>
          </a:p>
        </p:txBody>
      </p:sp>
      <p:graphicFrame>
        <p:nvGraphicFramePr>
          <p:cNvPr id="7" name="Content Placeholder 6">
            <a:extLst>
              <a:ext uri="{FF2B5EF4-FFF2-40B4-BE49-F238E27FC236}">
                <a16:creationId xmlns:a16="http://schemas.microsoft.com/office/drawing/2014/main" id="{F9307C04-EF83-62AD-C5A6-80C3820F9091}"/>
              </a:ext>
            </a:extLst>
          </p:cNvPr>
          <p:cNvGraphicFramePr>
            <a:graphicFrameLocks noGrp="1"/>
          </p:cNvGraphicFramePr>
          <p:nvPr>
            <p:ph idx="1"/>
            <p:extLst>
              <p:ext uri="{D42A27DB-BD31-4B8C-83A1-F6EECF244321}">
                <p14:modId xmlns:p14="http://schemas.microsoft.com/office/powerpoint/2010/main" val="1535923444"/>
              </p:ext>
            </p:extLst>
          </p:nvPr>
        </p:nvGraphicFramePr>
        <p:xfrm>
          <a:off x="305307" y="2583710"/>
          <a:ext cx="6593034" cy="3526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09A41A60-E4C4-20AA-3B63-4829450EDB8C}"/>
              </a:ext>
            </a:extLst>
          </p:cNvPr>
          <p:cNvGraphicFramePr>
            <a:graphicFrameLocks noGrp="1"/>
          </p:cNvGraphicFramePr>
          <p:nvPr>
            <p:extLst>
              <p:ext uri="{D42A27DB-BD31-4B8C-83A1-F6EECF244321}">
                <p14:modId xmlns:p14="http://schemas.microsoft.com/office/powerpoint/2010/main" val="1975980775"/>
              </p:ext>
            </p:extLst>
          </p:nvPr>
        </p:nvGraphicFramePr>
        <p:xfrm>
          <a:off x="7325579" y="2583710"/>
          <a:ext cx="4561115" cy="3526163"/>
        </p:xfrm>
        <a:graphic>
          <a:graphicData uri="http://schemas.openxmlformats.org/drawingml/2006/table">
            <a:tbl>
              <a:tblPr>
                <a:tableStyleId>{5C22544A-7EE6-4342-B048-85BDC9FD1C3A}</a:tableStyleId>
              </a:tblPr>
              <a:tblGrid>
                <a:gridCol w="3648892">
                  <a:extLst>
                    <a:ext uri="{9D8B030D-6E8A-4147-A177-3AD203B41FA5}">
                      <a16:colId xmlns:a16="http://schemas.microsoft.com/office/drawing/2014/main" val="994759897"/>
                    </a:ext>
                  </a:extLst>
                </a:gridCol>
                <a:gridCol w="912223">
                  <a:extLst>
                    <a:ext uri="{9D8B030D-6E8A-4147-A177-3AD203B41FA5}">
                      <a16:colId xmlns:a16="http://schemas.microsoft.com/office/drawing/2014/main" val="362875272"/>
                    </a:ext>
                  </a:extLst>
                </a:gridCol>
              </a:tblGrid>
              <a:tr h="314578">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Parameters</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IN" sz="1600" b="1" u="none" strike="noStrike" dirty="0">
                          <a:effectLst/>
                          <a:latin typeface="Times New Roman" panose="02020603050405020304" pitchFamily="18" charset="0"/>
                          <a:cs typeface="Times New Roman" panose="02020603050405020304" pitchFamily="18" charset="0"/>
                        </a:rPr>
                        <a:t>C</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06706549"/>
                  </a:ext>
                </a:extLst>
              </a:tr>
              <a:tr h="421309">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RMO daily signature</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76.4</a:t>
                      </a:r>
                    </a:p>
                  </a:txBody>
                  <a:tcPr marL="6350" marR="6350" marT="6350" marB="0" anchor="b"/>
                </a:tc>
                <a:extLst>
                  <a:ext uri="{0D108BD9-81ED-4DB2-BD59-A6C34878D82A}">
                    <a16:rowId xmlns:a16="http://schemas.microsoft.com/office/drawing/2014/main" val="1455413863"/>
                  </a:ext>
                </a:extLst>
              </a:tr>
              <a:tr h="421309">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Ward in-charge daily signature</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78.3</a:t>
                      </a:r>
                    </a:p>
                  </a:txBody>
                  <a:tcPr marL="6350" marR="6350" marT="6350" marB="0" anchor="b"/>
                </a:tc>
                <a:extLst>
                  <a:ext uri="{0D108BD9-81ED-4DB2-BD59-A6C34878D82A}">
                    <a16:rowId xmlns:a16="http://schemas.microsoft.com/office/drawing/2014/main" val="2509777354"/>
                  </a:ext>
                </a:extLst>
              </a:tr>
              <a:tr h="421309">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Consultant sign within 24 </a:t>
                      </a:r>
                      <a:r>
                        <a:rPr lang="en-US" sz="1600" u="none" strike="noStrike" dirty="0" err="1">
                          <a:effectLst/>
                          <a:latin typeface="Times New Roman" panose="02020603050405020304" pitchFamily="18" charset="0"/>
                          <a:cs typeface="Times New Roman" panose="02020603050405020304" pitchFamily="18" charset="0"/>
                        </a:rPr>
                        <a:t>hrs</a:t>
                      </a:r>
                      <a:r>
                        <a:rPr lang="en-US" sz="1600" u="none" strike="noStrike" dirty="0">
                          <a:effectLst/>
                          <a:latin typeface="Times New Roman" panose="02020603050405020304" pitchFamily="18" charset="0"/>
                          <a:cs typeface="Times New Roman" panose="02020603050405020304" pitchFamily="18" charset="0"/>
                        </a:rPr>
                        <a:t> of admission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33.7</a:t>
                      </a:r>
                    </a:p>
                  </a:txBody>
                  <a:tcPr marL="6350" marR="6350" marT="6350" marB="0" anchor="b"/>
                </a:tc>
                <a:extLst>
                  <a:ext uri="{0D108BD9-81ED-4DB2-BD59-A6C34878D82A}">
                    <a16:rowId xmlns:a16="http://schemas.microsoft.com/office/drawing/2014/main" val="2450665417"/>
                  </a:ext>
                </a:extLst>
              </a:tr>
              <a:tr h="421309">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Consent (no abbreviations to be used)</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54.3</a:t>
                      </a:r>
                    </a:p>
                  </a:txBody>
                  <a:tcPr marL="6350" marR="6350" marT="6350" marB="0" anchor="b"/>
                </a:tc>
                <a:extLst>
                  <a:ext uri="{0D108BD9-81ED-4DB2-BD59-A6C34878D82A}">
                    <a16:rowId xmlns:a16="http://schemas.microsoft.com/office/drawing/2014/main" val="552560652"/>
                  </a:ext>
                </a:extLst>
              </a:tr>
              <a:tr h="508783">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Consent  [Alternatives, Indication, Risk and benefits to be written]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56.3</a:t>
                      </a:r>
                    </a:p>
                  </a:txBody>
                  <a:tcPr marL="6350" marR="6350" marT="6350" marB="0" anchor="b"/>
                </a:tc>
                <a:extLst>
                  <a:ext uri="{0D108BD9-81ED-4DB2-BD59-A6C34878D82A}">
                    <a16:rowId xmlns:a16="http://schemas.microsoft.com/office/drawing/2014/main" val="2254711317"/>
                  </a:ext>
                </a:extLst>
              </a:tr>
              <a:tr h="508783">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Consent (signature of patient, witness &amp; doctor)</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29.9</a:t>
                      </a:r>
                    </a:p>
                  </a:txBody>
                  <a:tcPr marL="6350" marR="6350" marT="6350" marB="0" anchor="b"/>
                </a:tc>
                <a:extLst>
                  <a:ext uri="{0D108BD9-81ED-4DB2-BD59-A6C34878D82A}">
                    <a16:rowId xmlns:a16="http://schemas.microsoft.com/office/drawing/2014/main" val="2552117532"/>
                  </a:ext>
                </a:extLst>
              </a:tr>
              <a:tr h="508783">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Consent (name of procedure/ surgery fill in capital)</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IN" sz="1600" b="1" i="0" u="none" strike="noStrike" dirty="0">
                          <a:solidFill>
                            <a:srgbClr val="000000"/>
                          </a:solidFill>
                          <a:effectLst/>
                          <a:latin typeface="Times New Roman" panose="02020603050405020304" pitchFamily="18" charset="0"/>
                          <a:cs typeface="Times New Roman" panose="02020603050405020304" pitchFamily="18" charset="0"/>
                        </a:rPr>
                        <a:t>33.8</a:t>
                      </a:r>
                    </a:p>
                  </a:txBody>
                  <a:tcPr marL="6350" marR="6350" marT="6350" marB="0" anchor="b"/>
                </a:tc>
                <a:extLst>
                  <a:ext uri="{0D108BD9-81ED-4DB2-BD59-A6C34878D82A}">
                    <a16:rowId xmlns:a16="http://schemas.microsoft.com/office/drawing/2014/main" val="2392204116"/>
                  </a:ext>
                </a:extLst>
              </a:tr>
            </a:tbl>
          </a:graphicData>
        </a:graphic>
      </p:graphicFrame>
      <p:pic>
        <p:nvPicPr>
          <p:cNvPr id="3" name="Picture 2" descr="A picture containing font, graphics, typography, graphic design&#10;&#10;Description automatically generated">
            <a:extLst>
              <a:ext uri="{FF2B5EF4-FFF2-40B4-BE49-F238E27FC236}">
                <a16:creationId xmlns:a16="http://schemas.microsoft.com/office/drawing/2014/main" id="{90A2FF33-DCAB-0D2B-185D-0D4D93AF5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
        <p:nvSpPr>
          <p:cNvPr id="4" name="Rectangle 3">
            <a:extLst>
              <a:ext uri="{FF2B5EF4-FFF2-40B4-BE49-F238E27FC236}">
                <a16:creationId xmlns:a16="http://schemas.microsoft.com/office/drawing/2014/main" id="{B2008A5C-A6A2-C055-7F48-5AA06ADE18ED}"/>
              </a:ext>
            </a:extLst>
          </p:cNvPr>
          <p:cNvSpPr/>
          <p:nvPr/>
        </p:nvSpPr>
        <p:spPr>
          <a:xfrm>
            <a:off x="1734671" y="2005627"/>
            <a:ext cx="3724835" cy="5780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Non-compliance (N=304)</a:t>
            </a:r>
          </a:p>
        </p:txBody>
      </p:sp>
      <p:sp>
        <p:nvSpPr>
          <p:cNvPr id="6" name="Rectangle 5">
            <a:extLst>
              <a:ext uri="{FF2B5EF4-FFF2-40B4-BE49-F238E27FC236}">
                <a16:creationId xmlns:a16="http://schemas.microsoft.com/office/drawing/2014/main" id="{EDB22921-A4BC-A39B-74EF-41646C9CA6B8}"/>
              </a:ext>
            </a:extLst>
          </p:cNvPr>
          <p:cNvSpPr/>
          <p:nvPr/>
        </p:nvSpPr>
        <p:spPr>
          <a:xfrm>
            <a:off x="7628965" y="2005626"/>
            <a:ext cx="3724835" cy="5780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Compliance </a:t>
            </a:r>
          </a:p>
        </p:txBody>
      </p:sp>
    </p:spTree>
    <p:extLst>
      <p:ext uri="{BB962C8B-B14F-4D97-AF65-F5344CB8AC3E}">
        <p14:creationId xmlns:p14="http://schemas.microsoft.com/office/powerpoint/2010/main" val="310622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4EE5-595B-BF54-2565-11617D1173C9}"/>
              </a:ext>
            </a:extLst>
          </p:cNvPr>
          <p:cNvSpPr>
            <a:spLocks noGrp="1"/>
          </p:cNvSpPr>
          <p:nvPr>
            <p:ph type="title"/>
          </p:nvPr>
        </p:nvSpPr>
        <p:spPr>
          <a:xfrm>
            <a:off x="838201" y="365125"/>
            <a:ext cx="5251316" cy="1807305"/>
          </a:xfrm>
        </p:spPr>
        <p:txBody>
          <a:bodyPr>
            <a:normAutofit/>
          </a:bodyPr>
          <a:lstStyle/>
          <a:p>
            <a:r>
              <a:rPr lang="en-IN" dirty="0">
                <a:latin typeface="Times New Roman" panose="02020603050405020304" pitchFamily="18" charset="0"/>
                <a:cs typeface="Times New Roman" panose="02020603050405020304" pitchFamily="18" charset="0"/>
              </a:rPr>
              <a:t>Outcome Of Baseline Assessment</a:t>
            </a:r>
          </a:p>
        </p:txBody>
      </p:sp>
      <p:sp>
        <p:nvSpPr>
          <p:cNvPr id="3" name="Content Placeholder 2">
            <a:extLst>
              <a:ext uri="{FF2B5EF4-FFF2-40B4-BE49-F238E27FC236}">
                <a16:creationId xmlns:a16="http://schemas.microsoft.com/office/drawing/2014/main" id="{AF23FFF3-CF21-1E66-C59B-03CA7D19680A}"/>
              </a:ext>
            </a:extLst>
          </p:cNvPr>
          <p:cNvSpPr>
            <a:spLocks noGrp="1"/>
          </p:cNvSpPr>
          <p:nvPr>
            <p:ph idx="1"/>
          </p:nvPr>
        </p:nvSpPr>
        <p:spPr>
          <a:xfrm>
            <a:off x="838200" y="2333297"/>
            <a:ext cx="5678714" cy="4038474"/>
          </a:xfrm>
        </p:spPr>
        <p:txBody>
          <a:bodyPr>
            <a:normAutofit/>
          </a:bodyPr>
          <a:lstStyle/>
          <a:p>
            <a:r>
              <a:rPr lang="en-IN" sz="2000" dirty="0">
                <a:latin typeface="Times New Roman" panose="02020603050405020304" pitchFamily="18" charset="0"/>
                <a:cs typeface="Times New Roman" panose="02020603050405020304" pitchFamily="18" charset="0"/>
              </a:rPr>
              <a:t>Consultant tends to forget to sign the assessment sheet during the rounds.</a:t>
            </a:r>
          </a:p>
          <a:p>
            <a:r>
              <a:rPr lang="en-IN" sz="2000" dirty="0">
                <a:latin typeface="Times New Roman" panose="02020603050405020304" pitchFamily="18" charset="0"/>
                <a:cs typeface="Times New Roman" panose="02020603050405020304" pitchFamily="18" charset="0"/>
              </a:rPr>
              <a:t>RMO have the burden of taking care of 2 floors at a time which leads to missing sign.</a:t>
            </a:r>
          </a:p>
          <a:p>
            <a:r>
              <a:rPr lang="en-IN" sz="2000" dirty="0">
                <a:latin typeface="Times New Roman" panose="02020603050405020304" pitchFamily="18" charset="0"/>
                <a:cs typeface="Times New Roman" panose="02020603050405020304" pitchFamily="18" charset="0"/>
              </a:rPr>
              <a:t>Nursing in-charges were not in the habit of signing the activity sheets</a:t>
            </a:r>
          </a:p>
          <a:p>
            <a:r>
              <a:rPr lang="en-IN" sz="2000" dirty="0">
                <a:latin typeface="Times New Roman" panose="02020603050405020304" pitchFamily="18" charset="0"/>
                <a:cs typeface="Times New Roman" panose="02020603050405020304" pitchFamily="18" charset="0"/>
              </a:rPr>
              <a:t>No streamlined process for taking signatures on consent forms.</a:t>
            </a:r>
          </a:p>
          <a:p>
            <a:r>
              <a:rPr lang="en-IN" sz="2000" dirty="0">
                <a:latin typeface="Times New Roman" panose="02020603050405020304" pitchFamily="18" charset="0"/>
                <a:cs typeface="Times New Roman" panose="02020603050405020304" pitchFamily="18" charset="0"/>
              </a:rPr>
              <a:t>Staff were not in the habit of writing procedure names in the capital in consent.</a:t>
            </a:r>
          </a:p>
          <a:p>
            <a:endParaRPr lang="en-IN" sz="2000" dirty="0"/>
          </a:p>
        </p:txBody>
      </p:sp>
      <p:pic>
        <p:nvPicPr>
          <p:cNvPr id="5" name="Picture 4" descr="Pen placed on top of a signature line">
            <a:extLst>
              <a:ext uri="{FF2B5EF4-FFF2-40B4-BE49-F238E27FC236}">
                <a16:creationId xmlns:a16="http://schemas.microsoft.com/office/drawing/2014/main" id="{4D471EF1-E51A-82F9-34CC-617A30C9A970}"/>
              </a:ext>
            </a:extLst>
          </p:cNvPr>
          <p:cNvPicPr>
            <a:picLocks noChangeAspect="1"/>
          </p:cNvPicPr>
          <p:nvPr/>
        </p:nvPicPr>
        <p:blipFill rotWithShape="1">
          <a:blip r:embed="rId2"/>
          <a:srcRect l="41964" r="-1" b="-1"/>
          <a:stretch/>
        </p:blipFill>
        <p:spPr>
          <a:xfrm>
            <a:off x="7257143" y="-14504"/>
            <a:ext cx="493485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picture containing font, graphics, typography, graphic design&#10;&#10;Description automatically generated">
            <a:extLst>
              <a:ext uri="{FF2B5EF4-FFF2-40B4-BE49-F238E27FC236}">
                <a16:creationId xmlns:a16="http://schemas.microsoft.com/office/drawing/2014/main" id="{07B5F120-920F-A914-17C8-BCED83810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14504"/>
            <a:ext cx="1562194" cy="805195"/>
          </a:xfrm>
          <a:prstGeom prst="rect">
            <a:avLst/>
          </a:prstGeom>
        </p:spPr>
      </p:pic>
    </p:spTree>
    <p:extLst>
      <p:ext uri="{BB962C8B-B14F-4D97-AF65-F5344CB8AC3E}">
        <p14:creationId xmlns:p14="http://schemas.microsoft.com/office/powerpoint/2010/main" val="79924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riting an appointment on a paper agenda">
            <a:extLst>
              <a:ext uri="{FF2B5EF4-FFF2-40B4-BE49-F238E27FC236}">
                <a16:creationId xmlns:a16="http://schemas.microsoft.com/office/drawing/2014/main" id="{C9993347-3D6C-3EF8-9BA4-116C9E8C94CA}"/>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99BFC1DC-410B-868B-6852-2887712E3C8F}"/>
              </a:ext>
            </a:extLst>
          </p:cNvPr>
          <p:cNvSpPr>
            <a:spLocks noGrp="1"/>
          </p:cNvSpPr>
          <p:nvPr>
            <p:ph type="title"/>
          </p:nvPr>
        </p:nvSpPr>
        <p:spPr>
          <a:xfrm>
            <a:off x="1864242" y="2211571"/>
            <a:ext cx="9144000" cy="1098927"/>
          </a:xfrm>
        </p:spPr>
        <p:txBody>
          <a:bodyPr vert="horz" lIns="91440" tIns="45720" rIns="91440" bIns="45720" rtlCol="0" anchor="b">
            <a:normAutofit/>
          </a:bodyPr>
          <a:lstStyle/>
          <a:p>
            <a:pPr algn="ctr"/>
            <a:r>
              <a:rPr lang="en-US" sz="4800" dirty="0">
                <a:solidFill>
                  <a:srgbClr val="FFFFFF"/>
                </a:solidFill>
                <a:latin typeface="Times New Roman" panose="02020603050405020304" pitchFamily="18" charset="0"/>
                <a:cs typeface="Times New Roman" panose="02020603050405020304" pitchFamily="18" charset="0"/>
              </a:rPr>
              <a:t>Developing And Testing Changes</a:t>
            </a:r>
          </a:p>
        </p:txBody>
      </p:sp>
      <p:pic>
        <p:nvPicPr>
          <p:cNvPr id="3" name="Picture 2" descr="A picture containing font, graphics, typography, graphic design&#10;&#10;Description automatically generated">
            <a:extLst>
              <a:ext uri="{FF2B5EF4-FFF2-40B4-BE49-F238E27FC236}">
                <a16:creationId xmlns:a16="http://schemas.microsoft.com/office/drawing/2014/main" id="{6CAD8930-8E86-6D9F-08B1-05CD080C1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30240611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87EAF-7828-6078-47D0-27077DD45283}"/>
              </a:ext>
            </a:extLst>
          </p:cNvPr>
          <p:cNvSpPr>
            <a:spLocks noGrp="1"/>
          </p:cNvSpPr>
          <p:nvPr>
            <p:ph type="title"/>
          </p:nvPr>
        </p:nvSpPr>
        <p:spPr>
          <a:xfrm>
            <a:off x="838201" y="365126"/>
            <a:ext cx="5251316" cy="1070270"/>
          </a:xfrm>
        </p:spPr>
        <p:txBody>
          <a:bodyPr>
            <a:normAutofit/>
          </a:bodyPr>
          <a:lstStyle/>
          <a:p>
            <a:r>
              <a:rPr lang="en-IN" dirty="0">
                <a:latin typeface="Times New Roman" panose="02020603050405020304" pitchFamily="18" charset="0"/>
                <a:cs typeface="Times New Roman" panose="02020603050405020304" pitchFamily="18" charset="0"/>
              </a:rPr>
              <a:t>Suggestions</a:t>
            </a:r>
          </a:p>
        </p:txBody>
      </p:sp>
      <p:sp>
        <p:nvSpPr>
          <p:cNvPr id="3" name="Content Placeholder 2">
            <a:extLst>
              <a:ext uri="{FF2B5EF4-FFF2-40B4-BE49-F238E27FC236}">
                <a16:creationId xmlns:a16="http://schemas.microsoft.com/office/drawing/2014/main" id="{BB7EDFFF-92B5-989C-A2B6-A886E6029358}"/>
              </a:ext>
            </a:extLst>
          </p:cNvPr>
          <p:cNvSpPr>
            <a:spLocks noGrp="1"/>
          </p:cNvSpPr>
          <p:nvPr>
            <p:ph idx="1"/>
          </p:nvPr>
        </p:nvSpPr>
        <p:spPr>
          <a:xfrm>
            <a:off x="838200" y="1562986"/>
            <a:ext cx="4619621" cy="4613977"/>
          </a:xfrm>
        </p:spPr>
        <p:txBody>
          <a:bodyPr>
            <a:normAutofit/>
          </a:bodyPr>
          <a:lstStyle/>
          <a:p>
            <a:r>
              <a:rPr lang="en-IN" sz="2000" dirty="0">
                <a:latin typeface="Times New Roman" panose="02020603050405020304" pitchFamily="18" charset="0"/>
                <a:cs typeface="Times New Roman" panose="02020603050405020304" pitchFamily="18" charset="0"/>
              </a:rPr>
              <a:t>Training of doctors and nurses.</a:t>
            </a:r>
          </a:p>
          <a:p>
            <a:r>
              <a:rPr lang="en-IN" sz="2000" dirty="0">
                <a:latin typeface="Times New Roman" panose="02020603050405020304" pitchFamily="18" charset="0"/>
                <a:cs typeface="Times New Roman" panose="02020603050405020304" pitchFamily="18" charset="0"/>
              </a:rPr>
              <a:t>Daily reporting and analysis of file audit.</a:t>
            </a:r>
          </a:p>
          <a:p>
            <a:r>
              <a:rPr lang="en-IN" sz="2000" dirty="0">
                <a:latin typeface="Times New Roman" panose="02020603050405020304" pitchFamily="18" charset="0"/>
                <a:cs typeface="Times New Roman" panose="02020603050405020304" pitchFamily="18" charset="0"/>
              </a:rPr>
              <a:t>Nursing staff will be given responsibility of taking signatures of doctors during visit.</a:t>
            </a:r>
          </a:p>
          <a:p>
            <a:r>
              <a:rPr lang="en-IN" sz="2000" dirty="0">
                <a:latin typeface="Times New Roman" panose="02020603050405020304" pitchFamily="18" charset="0"/>
                <a:cs typeface="Times New Roman" panose="02020603050405020304" pitchFamily="18" charset="0"/>
              </a:rPr>
              <a:t>Cross checking of file by floor coordinators and nursing in-charges before sending the file to MRD.</a:t>
            </a:r>
          </a:p>
          <a:p>
            <a:endParaRPr lang="en-IN" sz="2000" dirty="0"/>
          </a:p>
        </p:txBody>
      </p:sp>
      <p:pic>
        <p:nvPicPr>
          <p:cNvPr id="5" name="Picture 4" descr="Stethoscope">
            <a:extLst>
              <a:ext uri="{FF2B5EF4-FFF2-40B4-BE49-F238E27FC236}">
                <a16:creationId xmlns:a16="http://schemas.microsoft.com/office/drawing/2014/main" id="{2EBB97C5-062A-71DD-9F85-F2B27A9689C5}"/>
              </a:ext>
            </a:extLst>
          </p:cNvPr>
          <p:cNvPicPr>
            <a:picLocks noChangeAspect="1"/>
          </p:cNvPicPr>
          <p:nvPr/>
        </p:nvPicPr>
        <p:blipFill rotWithShape="1">
          <a:blip r:embed="rId2"/>
          <a:srcRect l="23745" r="18217" b="-1"/>
          <a:stretch/>
        </p:blipFill>
        <p:spPr>
          <a:xfrm>
            <a:off x="6848475" y="10"/>
            <a:ext cx="534352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picture containing font, graphics, typography, graphic design&#10;&#10;Description automatically generated">
            <a:extLst>
              <a:ext uri="{FF2B5EF4-FFF2-40B4-BE49-F238E27FC236}">
                <a16:creationId xmlns:a16="http://schemas.microsoft.com/office/drawing/2014/main" id="{CE70B28B-A697-C29F-95EA-A3693CF47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129444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CE97-6B43-2E4C-B2C0-7AA15AE1E77D}"/>
              </a:ext>
            </a:extLst>
          </p:cNvPr>
          <p:cNvSpPr>
            <a:spLocks noGrp="1"/>
          </p:cNvSpPr>
          <p:nvPr>
            <p:ph type="title"/>
          </p:nvPr>
        </p:nvSpPr>
        <p:spPr>
          <a:xfrm>
            <a:off x="1984953" y="532588"/>
            <a:ext cx="8229600" cy="711081"/>
          </a:xfrm>
        </p:spPr>
        <p:txBody>
          <a:bodyPr/>
          <a:lstStyle/>
          <a:p>
            <a:pPr algn="ctr"/>
            <a:r>
              <a:rPr lang="en-IN" dirty="0">
                <a:latin typeface="Times New Roman" panose="02020603050405020304" pitchFamily="18" charset="0"/>
                <a:cs typeface="Times New Roman" panose="02020603050405020304" pitchFamily="18" charset="0"/>
              </a:rPr>
              <a:t>PDCA CYCLE 1</a:t>
            </a:r>
            <a:endParaRPr lang="en-BR" dirty="0">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94ADA2C1-FA56-2747-8A15-0B61DBCB3529}"/>
              </a:ext>
            </a:extLst>
          </p:cNvPr>
          <p:cNvSpPr/>
          <p:nvPr/>
        </p:nvSpPr>
        <p:spPr>
          <a:xfrm>
            <a:off x="1790834" y="2425802"/>
            <a:ext cx="2034020" cy="2414669"/>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8836" y="3218720"/>
                  <a:pt x="0" y="3120806"/>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1"/>
            </a:solidFill>
            <a:prstDash val="solid"/>
            <a:miter/>
          </a:ln>
        </p:spPr>
        <p:txBody>
          <a:bodyPr rtlCol="0" anchor="ctr"/>
          <a:lstStyle/>
          <a:p>
            <a:pPr defTabSz="914484"/>
            <a:endParaRPr lang="en-BR" dirty="0">
              <a:solidFill>
                <a:srgbClr val="000000"/>
              </a:solidFill>
              <a:latin typeface="Calibri"/>
            </a:endParaRPr>
          </a:p>
        </p:txBody>
      </p:sp>
      <p:sp>
        <p:nvSpPr>
          <p:cNvPr id="9" name="Freeform 8">
            <a:extLst>
              <a:ext uri="{FF2B5EF4-FFF2-40B4-BE49-F238E27FC236}">
                <a16:creationId xmlns:a16="http://schemas.microsoft.com/office/drawing/2014/main" id="{D3D63D87-AFCA-0244-B053-83FD3281EBD1}"/>
              </a:ext>
            </a:extLst>
          </p:cNvPr>
          <p:cNvSpPr/>
          <p:nvPr/>
        </p:nvSpPr>
        <p:spPr>
          <a:xfrm>
            <a:off x="3981826" y="2421197"/>
            <a:ext cx="2034020" cy="2415336"/>
          </a:xfrm>
          <a:custGeom>
            <a:avLst/>
            <a:gdLst>
              <a:gd name="connsiteX0" fmla="*/ 2491382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2 w 2711320"/>
              <a:gd name="connsiteY5" fmla="*/ 0 h 3219610"/>
              <a:gd name="connsiteX6" fmla="*/ 2711315 w 2711320"/>
              <a:gd name="connsiteY6" fmla="*/ 219863 h 3219610"/>
              <a:gd name="connsiteX7" fmla="*/ 2711315 w 2711320"/>
              <a:gd name="connsiteY7" fmla="*/ 2998857 h 3219610"/>
              <a:gd name="connsiteX8" fmla="*/ 2491382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2" y="3219610"/>
                </a:moveTo>
                <a:lnTo>
                  <a:pt x="219933" y="3219610"/>
                </a:lnTo>
                <a:cubicBezTo>
                  <a:pt x="97946" y="3219610"/>
                  <a:pt x="0" y="3120806"/>
                  <a:pt x="0" y="2999748"/>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9610"/>
                  <a:pt x="2491382" y="3219610"/>
                </a:cubicBezTo>
                <a:close/>
              </a:path>
            </a:pathLst>
          </a:custGeom>
          <a:solidFill>
            <a:schemeClr val="bg2"/>
          </a:solidFill>
          <a:ln w="25400" cap="flat">
            <a:solidFill>
              <a:schemeClr val="accent2"/>
            </a:solidFill>
            <a:prstDash val="solid"/>
            <a:miter/>
          </a:ln>
        </p:spPr>
        <p:txBody>
          <a:bodyPr rtlCol="0" anchor="ctr"/>
          <a:lstStyle/>
          <a:p>
            <a:pPr defTabSz="914484"/>
            <a:r>
              <a:rPr lang="en-IN" dirty="0">
                <a:solidFill>
                  <a:srgbClr val="000000"/>
                </a:solidFill>
                <a:latin typeface="Times New Roman" panose="02020603050405020304" pitchFamily="18" charset="0"/>
                <a:cs typeface="Times New Roman" panose="02020603050405020304" pitchFamily="18" charset="0"/>
              </a:rPr>
              <a:t>Implementation of training program Use of standardized format of completing the file as per the NABH mandate.</a:t>
            </a:r>
            <a:endParaRPr lang="en-BR" dirty="0">
              <a:solidFill>
                <a:srgbClr val="000000"/>
              </a:solidFill>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B73D2077-3B63-7C43-9DB7-FFC89789FBAF}"/>
              </a:ext>
            </a:extLst>
          </p:cNvPr>
          <p:cNvSpPr/>
          <p:nvPr/>
        </p:nvSpPr>
        <p:spPr>
          <a:xfrm>
            <a:off x="2232710" y="2307606"/>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4" y="322228"/>
                  <a:pt x="0" y="250127"/>
                  <a:pt x="0" y="161114"/>
                </a:cubicBezTo>
                <a:lnTo>
                  <a:pt x="0" y="161114"/>
                </a:lnTo>
                <a:cubicBezTo>
                  <a:pt x="0" y="72101"/>
                  <a:pt x="72124" y="0"/>
                  <a:pt x="161165" y="0"/>
                </a:cubicBezTo>
                <a:lnTo>
                  <a:pt x="1372130" y="0"/>
                </a:lnTo>
                <a:cubicBezTo>
                  <a:pt x="1461172" y="0"/>
                  <a:pt x="1533295" y="72101"/>
                  <a:pt x="1533295" y="161114"/>
                </a:cubicBezTo>
                <a:lnTo>
                  <a:pt x="1533295" y="161114"/>
                </a:lnTo>
                <a:cubicBezTo>
                  <a:pt x="1533295" y="250127"/>
                  <a:pt x="1461172" y="322228"/>
                  <a:pt x="1372130" y="322228"/>
                </a:cubicBezTo>
                <a:close/>
              </a:path>
            </a:pathLst>
          </a:custGeom>
          <a:solidFill>
            <a:schemeClr val="accent1"/>
          </a:solidFill>
          <a:ln w="8897" cap="flat">
            <a:noFill/>
            <a:prstDash val="solid"/>
            <a:miter/>
          </a:ln>
        </p:spPr>
        <p:txBody>
          <a:bodyPr rtlCol="0" anchor="ctr"/>
          <a:lstStyle/>
          <a:p>
            <a:pPr defTabSz="914484"/>
            <a:endParaRPr lang="en-BR">
              <a:solidFill>
                <a:srgbClr val="000000"/>
              </a:solidFill>
              <a:latin typeface="Calibri"/>
            </a:endParaRPr>
          </a:p>
        </p:txBody>
      </p:sp>
      <p:sp>
        <p:nvSpPr>
          <p:cNvPr id="11" name="Freeform 10">
            <a:extLst>
              <a:ext uri="{FF2B5EF4-FFF2-40B4-BE49-F238E27FC236}">
                <a16:creationId xmlns:a16="http://schemas.microsoft.com/office/drawing/2014/main" id="{D558BFC7-CA51-8741-9DDE-AF421CE034D5}"/>
              </a:ext>
            </a:extLst>
          </p:cNvPr>
          <p:cNvSpPr/>
          <p:nvPr/>
        </p:nvSpPr>
        <p:spPr>
          <a:xfrm>
            <a:off x="4423703" y="2304900"/>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2"/>
          </a:solidFill>
          <a:ln w="8897" cap="flat">
            <a:noFill/>
            <a:prstDash val="solid"/>
            <a:miter/>
          </a:ln>
        </p:spPr>
        <p:txBody>
          <a:bodyPr rtlCol="0" anchor="ctr"/>
          <a:lstStyle/>
          <a:p>
            <a:pPr defTabSz="914484"/>
            <a:endParaRPr lang="en-BR">
              <a:solidFill>
                <a:srgbClr val="000000"/>
              </a:solidFill>
              <a:latin typeface="Calibri"/>
            </a:endParaRPr>
          </a:p>
        </p:txBody>
      </p:sp>
      <p:sp>
        <p:nvSpPr>
          <p:cNvPr id="12" name="Freeform 11">
            <a:extLst>
              <a:ext uri="{FF2B5EF4-FFF2-40B4-BE49-F238E27FC236}">
                <a16:creationId xmlns:a16="http://schemas.microsoft.com/office/drawing/2014/main" id="{50276FFE-30AD-8E42-80BF-FCB7E4D53268}"/>
              </a:ext>
            </a:extLst>
          </p:cNvPr>
          <p:cNvSpPr/>
          <p:nvPr/>
        </p:nvSpPr>
        <p:spPr>
          <a:xfrm>
            <a:off x="2558019" y="1721969"/>
            <a:ext cx="499653" cy="499494"/>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1"/>
          </a:solidFill>
          <a:ln w="8897" cap="flat">
            <a:noFill/>
            <a:prstDash val="solid"/>
            <a:miter/>
          </a:ln>
        </p:spPr>
        <p:txBody>
          <a:bodyPr rtlCol="0" anchor="ctr"/>
          <a:lstStyle/>
          <a:p>
            <a:pPr defTabSz="914484"/>
            <a:endParaRPr lang="en-BR">
              <a:solidFill>
                <a:srgbClr val="000000"/>
              </a:solidFill>
              <a:latin typeface="Calibri"/>
            </a:endParaRPr>
          </a:p>
        </p:txBody>
      </p:sp>
      <p:sp>
        <p:nvSpPr>
          <p:cNvPr id="13" name="Freeform 12">
            <a:extLst>
              <a:ext uri="{FF2B5EF4-FFF2-40B4-BE49-F238E27FC236}">
                <a16:creationId xmlns:a16="http://schemas.microsoft.com/office/drawing/2014/main" id="{142B84D7-A05D-204C-ABD3-BD98FE801C9C}"/>
              </a:ext>
            </a:extLst>
          </p:cNvPr>
          <p:cNvSpPr/>
          <p:nvPr/>
        </p:nvSpPr>
        <p:spPr>
          <a:xfrm>
            <a:off x="4749011" y="1721549"/>
            <a:ext cx="499653" cy="499494"/>
          </a:xfrm>
          <a:custGeom>
            <a:avLst/>
            <a:gdLst>
              <a:gd name="connsiteX0" fmla="*/ 666031 w 666030"/>
              <a:gd name="connsiteY0" fmla="*/ 332910 h 665819"/>
              <a:gd name="connsiteX1" fmla="*/ 333015 w 666030"/>
              <a:gd name="connsiteY1" fmla="*/ 665820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20"/>
                  <a:pt x="333015" y="665820"/>
                </a:cubicBezTo>
                <a:cubicBezTo>
                  <a:pt x="149096" y="665820"/>
                  <a:pt x="0" y="516771"/>
                  <a:pt x="0" y="332910"/>
                </a:cubicBezTo>
                <a:cubicBezTo>
                  <a:pt x="0" y="149049"/>
                  <a:pt x="149096" y="0"/>
                  <a:pt x="333015" y="0"/>
                </a:cubicBezTo>
                <a:cubicBezTo>
                  <a:pt x="516935" y="0"/>
                  <a:pt x="666031" y="149049"/>
                  <a:pt x="666031" y="332910"/>
                </a:cubicBezTo>
                <a:close/>
              </a:path>
            </a:pathLst>
          </a:custGeom>
          <a:solidFill>
            <a:schemeClr val="accent2"/>
          </a:solidFill>
          <a:ln w="8897" cap="flat">
            <a:noFill/>
            <a:prstDash val="solid"/>
            <a:miter/>
          </a:ln>
        </p:spPr>
        <p:txBody>
          <a:bodyPr rtlCol="0" anchor="ctr"/>
          <a:lstStyle/>
          <a:p>
            <a:pPr defTabSz="914484"/>
            <a:endParaRPr lang="en-BR">
              <a:solidFill>
                <a:srgbClr val="000000"/>
              </a:solidFill>
              <a:latin typeface="Calibri"/>
            </a:endParaRPr>
          </a:p>
        </p:txBody>
      </p:sp>
      <p:sp>
        <p:nvSpPr>
          <p:cNvPr id="14" name="Freeform 13">
            <a:extLst>
              <a:ext uri="{FF2B5EF4-FFF2-40B4-BE49-F238E27FC236}">
                <a16:creationId xmlns:a16="http://schemas.microsoft.com/office/drawing/2014/main" id="{24F1B89D-47C9-9843-A8A4-BF7BD8C80F7F}"/>
              </a:ext>
            </a:extLst>
          </p:cNvPr>
          <p:cNvSpPr/>
          <p:nvPr/>
        </p:nvSpPr>
        <p:spPr>
          <a:xfrm>
            <a:off x="6172818" y="2425802"/>
            <a:ext cx="2034020" cy="2414669"/>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7946" y="3218720"/>
                  <a:pt x="0" y="3119915"/>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3"/>
            </a:solidFill>
            <a:prstDash val="solid"/>
            <a:miter/>
          </a:ln>
        </p:spPr>
        <p:txBody>
          <a:bodyPr rtlCol="0" anchor="ctr"/>
          <a:lstStyle/>
          <a:p>
            <a:r>
              <a:rPr lang="en-IN" dirty="0">
                <a:solidFill>
                  <a:srgbClr val="000000"/>
                </a:solidFill>
                <a:latin typeface="Times New Roman" panose="02020603050405020304" pitchFamily="18" charset="0"/>
                <a:cs typeface="Times New Roman" panose="02020603050405020304" pitchFamily="18" charset="0"/>
              </a:rPr>
              <a:t>A slight improvement in the RMOs and nursing in-charges signatures, consultant signatures still not improved.</a:t>
            </a:r>
          </a:p>
        </p:txBody>
      </p:sp>
      <p:sp>
        <p:nvSpPr>
          <p:cNvPr id="15" name="Freeform 14">
            <a:extLst>
              <a:ext uri="{FF2B5EF4-FFF2-40B4-BE49-F238E27FC236}">
                <a16:creationId xmlns:a16="http://schemas.microsoft.com/office/drawing/2014/main" id="{08289802-40A1-764C-B018-00CA9F4BBA30}"/>
              </a:ext>
            </a:extLst>
          </p:cNvPr>
          <p:cNvSpPr/>
          <p:nvPr/>
        </p:nvSpPr>
        <p:spPr>
          <a:xfrm>
            <a:off x="8363810" y="2421197"/>
            <a:ext cx="2034020" cy="2415336"/>
          </a:xfrm>
          <a:custGeom>
            <a:avLst/>
            <a:gdLst>
              <a:gd name="connsiteX0" fmla="*/ 2491383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3 w 2711320"/>
              <a:gd name="connsiteY5" fmla="*/ 0 h 3219610"/>
              <a:gd name="connsiteX6" fmla="*/ 2711315 w 2711320"/>
              <a:gd name="connsiteY6" fmla="*/ 219863 h 3219610"/>
              <a:gd name="connsiteX7" fmla="*/ 2711315 w 2711320"/>
              <a:gd name="connsiteY7" fmla="*/ 2998857 h 3219610"/>
              <a:gd name="connsiteX8" fmla="*/ 2491383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3" y="3219610"/>
                </a:moveTo>
                <a:lnTo>
                  <a:pt x="219933" y="3219610"/>
                </a:lnTo>
                <a:cubicBezTo>
                  <a:pt x="97946" y="3219610"/>
                  <a:pt x="0" y="3120806"/>
                  <a:pt x="0" y="2999748"/>
                </a:cubicBezTo>
                <a:lnTo>
                  <a:pt x="0" y="219863"/>
                </a:lnTo>
                <a:cubicBezTo>
                  <a:pt x="0" y="97915"/>
                  <a:pt x="98836" y="0"/>
                  <a:pt x="219933" y="0"/>
                </a:cubicBezTo>
                <a:lnTo>
                  <a:pt x="2491383" y="0"/>
                </a:lnTo>
                <a:cubicBezTo>
                  <a:pt x="2613369" y="0"/>
                  <a:pt x="2711315" y="98805"/>
                  <a:pt x="2711315" y="219863"/>
                </a:cubicBezTo>
                <a:lnTo>
                  <a:pt x="2711315" y="2998857"/>
                </a:lnTo>
                <a:cubicBezTo>
                  <a:pt x="2712205" y="3120806"/>
                  <a:pt x="2613369" y="3219610"/>
                  <a:pt x="2491383" y="3219610"/>
                </a:cubicBezTo>
                <a:close/>
              </a:path>
            </a:pathLst>
          </a:custGeom>
          <a:solidFill>
            <a:schemeClr val="bg2"/>
          </a:solidFill>
          <a:ln w="25400" cap="flat">
            <a:solidFill>
              <a:schemeClr val="accent4"/>
            </a:solidFill>
            <a:prstDash val="solid"/>
            <a:miter/>
          </a:ln>
        </p:spPr>
        <p:txBody>
          <a:bodyPr rtlCol="0" anchor="ctr"/>
          <a:lstStyle/>
          <a:p>
            <a:r>
              <a:rPr lang="en-IN" dirty="0">
                <a:solidFill>
                  <a:srgbClr val="000000"/>
                </a:solidFill>
                <a:latin typeface="Times New Roman" panose="02020603050405020304" pitchFamily="18" charset="0"/>
                <a:cs typeface="Times New Roman" panose="02020603050405020304" pitchFamily="18" charset="0"/>
              </a:rPr>
              <a:t>Regular Monitoring by the quality team of the process cycle</a:t>
            </a:r>
          </a:p>
        </p:txBody>
      </p:sp>
      <p:sp>
        <p:nvSpPr>
          <p:cNvPr id="16" name="Freeform 15">
            <a:extLst>
              <a:ext uri="{FF2B5EF4-FFF2-40B4-BE49-F238E27FC236}">
                <a16:creationId xmlns:a16="http://schemas.microsoft.com/office/drawing/2014/main" id="{4D1D6135-A768-B44D-9231-01CBBD58A1D9}"/>
              </a:ext>
            </a:extLst>
          </p:cNvPr>
          <p:cNvSpPr/>
          <p:nvPr/>
        </p:nvSpPr>
        <p:spPr>
          <a:xfrm>
            <a:off x="6614695" y="2307606"/>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3"/>
          </a:solidFill>
          <a:ln w="8897" cap="flat">
            <a:noFill/>
            <a:prstDash val="solid"/>
            <a:miter/>
          </a:ln>
        </p:spPr>
        <p:txBody>
          <a:bodyPr rtlCol="0" anchor="ctr"/>
          <a:lstStyle/>
          <a:p>
            <a:pPr defTabSz="914484"/>
            <a:endParaRPr lang="en-BR">
              <a:solidFill>
                <a:srgbClr val="000000"/>
              </a:solidFill>
              <a:latin typeface="Calibri"/>
            </a:endParaRPr>
          </a:p>
        </p:txBody>
      </p:sp>
      <p:sp>
        <p:nvSpPr>
          <p:cNvPr id="17" name="Freeform 16">
            <a:extLst>
              <a:ext uri="{FF2B5EF4-FFF2-40B4-BE49-F238E27FC236}">
                <a16:creationId xmlns:a16="http://schemas.microsoft.com/office/drawing/2014/main" id="{081A4CE2-F30D-F04C-AE2D-DAA191C6B5B9}"/>
              </a:ext>
            </a:extLst>
          </p:cNvPr>
          <p:cNvSpPr/>
          <p:nvPr/>
        </p:nvSpPr>
        <p:spPr>
          <a:xfrm>
            <a:off x="8805687" y="2304900"/>
            <a:ext cx="1150271" cy="241734"/>
          </a:xfrm>
          <a:custGeom>
            <a:avLst/>
            <a:gdLst>
              <a:gd name="connsiteX0" fmla="*/ 1372131 w 1533295"/>
              <a:gd name="connsiteY0" fmla="*/ 322228 h 322228"/>
              <a:gd name="connsiteX1" fmla="*/ 161166 w 1533295"/>
              <a:gd name="connsiteY1" fmla="*/ 322228 h 322228"/>
              <a:gd name="connsiteX2" fmla="*/ 0 w 1533295"/>
              <a:gd name="connsiteY2" fmla="*/ 161114 h 322228"/>
              <a:gd name="connsiteX3" fmla="*/ 0 w 1533295"/>
              <a:gd name="connsiteY3" fmla="*/ 161114 h 322228"/>
              <a:gd name="connsiteX4" fmla="*/ 161166 w 1533295"/>
              <a:gd name="connsiteY4" fmla="*/ 0 h 322228"/>
              <a:gd name="connsiteX5" fmla="*/ 1372131 w 1533295"/>
              <a:gd name="connsiteY5" fmla="*/ 0 h 322228"/>
              <a:gd name="connsiteX6" fmla="*/ 1533296 w 1533295"/>
              <a:gd name="connsiteY6" fmla="*/ 161114 h 322228"/>
              <a:gd name="connsiteX7" fmla="*/ 1533296 w 1533295"/>
              <a:gd name="connsiteY7" fmla="*/ 161114 h 322228"/>
              <a:gd name="connsiteX8" fmla="*/ 1372131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1" y="322228"/>
                </a:moveTo>
                <a:lnTo>
                  <a:pt x="161166" y="322228"/>
                </a:lnTo>
                <a:cubicBezTo>
                  <a:pt x="72125" y="322228"/>
                  <a:pt x="0" y="250127"/>
                  <a:pt x="0" y="161114"/>
                </a:cubicBezTo>
                <a:lnTo>
                  <a:pt x="0" y="161114"/>
                </a:lnTo>
                <a:cubicBezTo>
                  <a:pt x="0" y="72101"/>
                  <a:pt x="72125" y="0"/>
                  <a:pt x="161166" y="0"/>
                </a:cubicBezTo>
                <a:lnTo>
                  <a:pt x="1372131" y="0"/>
                </a:lnTo>
                <a:cubicBezTo>
                  <a:pt x="1461172" y="0"/>
                  <a:pt x="1533296" y="72101"/>
                  <a:pt x="1533296" y="161114"/>
                </a:cubicBezTo>
                <a:lnTo>
                  <a:pt x="1533296" y="161114"/>
                </a:lnTo>
                <a:cubicBezTo>
                  <a:pt x="1533296" y="250127"/>
                  <a:pt x="1461172" y="322228"/>
                  <a:pt x="1372131" y="322228"/>
                </a:cubicBezTo>
                <a:close/>
              </a:path>
            </a:pathLst>
          </a:custGeom>
          <a:solidFill>
            <a:schemeClr val="accent4"/>
          </a:solidFill>
          <a:ln w="8897" cap="flat">
            <a:noFill/>
            <a:prstDash val="solid"/>
            <a:miter/>
          </a:ln>
        </p:spPr>
        <p:txBody>
          <a:bodyPr rtlCol="0" anchor="ctr"/>
          <a:lstStyle/>
          <a:p>
            <a:pPr defTabSz="914484"/>
            <a:endParaRPr lang="en-BR">
              <a:solidFill>
                <a:srgbClr val="000000"/>
              </a:solidFill>
              <a:latin typeface="Calibri"/>
            </a:endParaRPr>
          </a:p>
        </p:txBody>
      </p:sp>
      <p:sp>
        <p:nvSpPr>
          <p:cNvPr id="18" name="Freeform 17">
            <a:extLst>
              <a:ext uri="{FF2B5EF4-FFF2-40B4-BE49-F238E27FC236}">
                <a16:creationId xmlns:a16="http://schemas.microsoft.com/office/drawing/2014/main" id="{CCDEA08E-BCC6-EB4D-8E77-B390D586FB76}"/>
              </a:ext>
            </a:extLst>
          </p:cNvPr>
          <p:cNvSpPr/>
          <p:nvPr/>
        </p:nvSpPr>
        <p:spPr>
          <a:xfrm>
            <a:off x="6940003" y="1721969"/>
            <a:ext cx="499653" cy="499494"/>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3"/>
          </a:solidFill>
          <a:ln w="8897" cap="flat">
            <a:noFill/>
            <a:prstDash val="solid"/>
            <a:miter/>
          </a:ln>
        </p:spPr>
        <p:txBody>
          <a:bodyPr rtlCol="0" anchor="ctr"/>
          <a:lstStyle/>
          <a:p>
            <a:pPr defTabSz="914484"/>
            <a:endParaRPr lang="en-BR">
              <a:solidFill>
                <a:srgbClr val="000000"/>
              </a:solidFill>
              <a:latin typeface="Calibri"/>
            </a:endParaRPr>
          </a:p>
        </p:txBody>
      </p:sp>
      <p:sp>
        <p:nvSpPr>
          <p:cNvPr id="19" name="Freeform 18">
            <a:extLst>
              <a:ext uri="{FF2B5EF4-FFF2-40B4-BE49-F238E27FC236}">
                <a16:creationId xmlns:a16="http://schemas.microsoft.com/office/drawing/2014/main" id="{E935D461-4D4C-E345-84DC-1F1C8AA96DDB}"/>
              </a:ext>
            </a:extLst>
          </p:cNvPr>
          <p:cNvSpPr/>
          <p:nvPr/>
        </p:nvSpPr>
        <p:spPr>
          <a:xfrm>
            <a:off x="9130995" y="1721549"/>
            <a:ext cx="499653" cy="499494"/>
          </a:xfrm>
          <a:custGeom>
            <a:avLst/>
            <a:gdLst>
              <a:gd name="connsiteX0" fmla="*/ 666030 w 666030"/>
              <a:gd name="connsiteY0" fmla="*/ 332910 h 665819"/>
              <a:gd name="connsiteX1" fmla="*/ 333015 w 666030"/>
              <a:gd name="connsiteY1" fmla="*/ 665820 h 665819"/>
              <a:gd name="connsiteX2" fmla="*/ -1 w 666030"/>
              <a:gd name="connsiteY2" fmla="*/ 332910 h 665819"/>
              <a:gd name="connsiteX3" fmla="*/ 333015 w 666030"/>
              <a:gd name="connsiteY3" fmla="*/ 0 h 665819"/>
              <a:gd name="connsiteX4" fmla="*/ 666030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0" y="332910"/>
                </a:moveTo>
                <a:cubicBezTo>
                  <a:pt x="666030" y="516771"/>
                  <a:pt x="516935" y="665820"/>
                  <a:pt x="333015" y="665820"/>
                </a:cubicBezTo>
                <a:cubicBezTo>
                  <a:pt x="149096" y="665820"/>
                  <a:pt x="-1" y="516771"/>
                  <a:pt x="-1" y="332910"/>
                </a:cubicBezTo>
                <a:cubicBezTo>
                  <a:pt x="-1" y="149049"/>
                  <a:pt x="149095" y="0"/>
                  <a:pt x="333015" y="0"/>
                </a:cubicBezTo>
                <a:cubicBezTo>
                  <a:pt x="516933" y="0"/>
                  <a:pt x="666030" y="149049"/>
                  <a:pt x="666030" y="332910"/>
                </a:cubicBezTo>
                <a:close/>
              </a:path>
            </a:pathLst>
          </a:custGeom>
          <a:solidFill>
            <a:schemeClr val="accent4"/>
          </a:solidFill>
          <a:ln w="8897" cap="flat">
            <a:noFill/>
            <a:prstDash val="solid"/>
            <a:miter/>
          </a:ln>
        </p:spPr>
        <p:txBody>
          <a:bodyPr rtlCol="0" anchor="ctr"/>
          <a:lstStyle/>
          <a:p>
            <a:pPr defTabSz="914484"/>
            <a:endParaRPr lang="en-BR">
              <a:solidFill>
                <a:srgbClr val="000000"/>
              </a:solidFill>
              <a:latin typeface="Calibri"/>
            </a:endParaRPr>
          </a:p>
        </p:txBody>
      </p:sp>
      <p:sp>
        <p:nvSpPr>
          <p:cNvPr id="21" name="TextBox 20">
            <a:extLst>
              <a:ext uri="{FF2B5EF4-FFF2-40B4-BE49-F238E27FC236}">
                <a16:creationId xmlns:a16="http://schemas.microsoft.com/office/drawing/2014/main" id="{9FC4E000-7742-644B-8B57-7A325DA04FE9}"/>
              </a:ext>
            </a:extLst>
          </p:cNvPr>
          <p:cNvSpPr txBox="1"/>
          <p:nvPr/>
        </p:nvSpPr>
        <p:spPr>
          <a:xfrm>
            <a:off x="2563824" y="1833181"/>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P</a:t>
            </a:r>
            <a:endParaRPr lang="en-BR" b="1" dirty="0">
              <a:solidFill>
                <a:srgbClr val="FFFFFF"/>
              </a:solidFill>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65C1CC88-C7BF-D943-B098-C3BAD692B53F}"/>
              </a:ext>
            </a:extLst>
          </p:cNvPr>
          <p:cNvSpPr txBox="1"/>
          <p:nvPr/>
        </p:nvSpPr>
        <p:spPr>
          <a:xfrm>
            <a:off x="2133104" y="2276304"/>
            <a:ext cx="1150271" cy="300082"/>
          </a:xfrm>
          <a:prstGeom prst="rect">
            <a:avLst/>
          </a:prstGeom>
          <a:noFill/>
        </p:spPr>
        <p:txBody>
          <a:bodyPr wrap="square"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   PLAN</a:t>
            </a:r>
            <a:endParaRPr lang="en-BR" sz="1350" b="1" dirty="0">
              <a:solidFill>
                <a:srgbClr val="FFFFFF"/>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7A26906C-977A-F045-B9DA-A92A2D670747}"/>
              </a:ext>
            </a:extLst>
          </p:cNvPr>
          <p:cNvSpPr txBox="1"/>
          <p:nvPr/>
        </p:nvSpPr>
        <p:spPr>
          <a:xfrm>
            <a:off x="4523309" y="2324357"/>
            <a:ext cx="951059" cy="207749"/>
          </a:xfrm>
          <a:prstGeom prst="rect">
            <a:avLst/>
          </a:prstGeom>
          <a:noFill/>
        </p:spPr>
        <p:txBody>
          <a:bodyPr wrap="square" lIns="0" tIns="0" rIns="0" bIns="0"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DO</a:t>
            </a:r>
            <a:endParaRPr lang="en-BR" sz="1350" b="1" dirty="0">
              <a:solidFill>
                <a:srgbClr val="FFFFFF"/>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477D699-DDAA-C449-A36B-2309A37E9911}"/>
              </a:ext>
            </a:extLst>
          </p:cNvPr>
          <p:cNvSpPr txBox="1"/>
          <p:nvPr/>
        </p:nvSpPr>
        <p:spPr>
          <a:xfrm>
            <a:off x="6714301" y="2322473"/>
            <a:ext cx="951059" cy="207749"/>
          </a:xfrm>
          <a:prstGeom prst="rect">
            <a:avLst/>
          </a:prstGeom>
          <a:noFill/>
        </p:spPr>
        <p:txBody>
          <a:bodyPr wrap="square" lIns="0" tIns="0" rIns="0" bIns="0"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CHECK</a:t>
            </a:r>
            <a:endParaRPr lang="en-BR" sz="1350" b="1" dirty="0">
              <a:solidFill>
                <a:srgbClr val="FFFFFF"/>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C028A486-CF8E-9041-B882-453BE1DAB605}"/>
              </a:ext>
            </a:extLst>
          </p:cNvPr>
          <p:cNvSpPr txBox="1"/>
          <p:nvPr/>
        </p:nvSpPr>
        <p:spPr>
          <a:xfrm>
            <a:off x="8905293" y="2324357"/>
            <a:ext cx="951059" cy="207749"/>
          </a:xfrm>
          <a:prstGeom prst="rect">
            <a:avLst/>
          </a:prstGeom>
          <a:noFill/>
        </p:spPr>
        <p:txBody>
          <a:bodyPr wrap="square" lIns="0" tIns="0" rIns="0" bIns="0"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ACT</a:t>
            </a:r>
            <a:endParaRPr lang="en-BR" sz="1350" b="1" dirty="0">
              <a:solidFill>
                <a:srgbClr val="FFFFFF"/>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7D8633C8-A834-8F43-91FA-34CFDC090100}"/>
              </a:ext>
            </a:extLst>
          </p:cNvPr>
          <p:cNvSpPr txBox="1"/>
          <p:nvPr/>
        </p:nvSpPr>
        <p:spPr>
          <a:xfrm>
            <a:off x="1962102" y="2546634"/>
            <a:ext cx="1613960" cy="2154436"/>
          </a:xfrm>
          <a:prstGeom prst="rect">
            <a:avLst/>
          </a:prstGeom>
          <a:noFill/>
        </p:spPr>
        <p:txBody>
          <a:bodyPr wrap="square" lIns="0" tIns="0" rIns="0" bIns="0" rtlCol="0">
            <a:spAutoFit/>
          </a:bodyPr>
          <a:lstStyle/>
          <a:p>
            <a:pPr algn="ctr" defTabSz="914484"/>
            <a:endParaRPr lang="en-IN" sz="1400" b="1" dirty="0">
              <a:solidFill>
                <a:srgbClr val="000000"/>
              </a:solidFill>
              <a:latin typeface="Times New Roman" panose="02020603050405020304" pitchFamily="18" charset="0"/>
              <a:cs typeface="Times New Roman" panose="02020603050405020304" pitchFamily="18" charset="0"/>
            </a:endParaRPr>
          </a:p>
          <a:p>
            <a:pPr algn="ctr" defTabSz="914484"/>
            <a:r>
              <a:rPr lang="en-IN" sz="1400" dirty="0">
                <a:solidFill>
                  <a:srgbClr val="000000"/>
                </a:solidFill>
                <a:latin typeface="Times New Roman" panose="02020603050405020304" pitchFamily="18" charset="0"/>
                <a:cs typeface="Times New Roman" panose="02020603050405020304" pitchFamily="18" charset="0"/>
              </a:rPr>
              <a:t>Training planned for the on-duty doctors and nursing staff as per shift on signatures on various documents</a:t>
            </a:r>
            <a:r>
              <a:rPr lang="en-IN" sz="1400" b="1" dirty="0">
                <a:solidFill>
                  <a:srgbClr val="000000"/>
                </a:solidFill>
                <a:latin typeface="Times New Roman" panose="02020603050405020304" pitchFamily="18" charset="0"/>
                <a:cs typeface="Times New Roman" panose="02020603050405020304" pitchFamily="18" charset="0"/>
              </a:rPr>
              <a:t>,</a:t>
            </a:r>
          </a:p>
          <a:p>
            <a:pPr algn="ctr" defTabSz="914484"/>
            <a:r>
              <a:rPr lang="en-IN" sz="1400" dirty="0">
                <a:solidFill>
                  <a:srgbClr val="000000"/>
                </a:solidFill>
                <a:latin typeface="Times New Roman" panose="02020603050405020304" pitchFamily="18" charset="0"/>
                <a:cs typeface="Times New Roman" panose="02020603050405020304" pitchFamily="18" charset="0"/>
              </a:rPr>
              <a:t>Nurses were given instructions regarding Consent form deficit.  </a:t>
            </a:r>
          </a:p>
          <a:p>
            <a:pPr algn="ctr" defTabSz="914484"/>
            <a:r>
              <a:rPr lang="en-US" sz="1400" b="1" dirty="0">
                <a:solidFill>
                  <a:srgbClr val="000000">
                    <a:lumMod val="75000"/>
                    <a:lumOff val="25000"/>
                  </a:srgbClr>
                </a:solidFill>
                <a:latin typeface="Segoe UI" panose="020B0502040204020203" pitchFamily="34" charset="0"/>
                <a:cs typeface="Segoe UI" panose="020B0502040204020203" pitchFamily="34" charset="0"/>
              </a:rPr>
              <a:t>.</a:t>
            </a:r>
            <a:endParaRPr lang="en-BR" sz="1400" b="1" dirty="0">
              <a:solidFill>
                <a:srgbClr val="000000">
                  <a:lumMod val="75000"/>
                  <a:lumOff val="25000"/>
                </a:srgbClr>
              </a:solidFill>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7B4B0F64-6454-C44E-8642-6A0412F17602}"/>
              </a:ext>
            </a:extLst>
          </p:cNvPr>
          <p:cNvSpPr txBox="1"/>
          <p:nvPr/>
        </p:nvSpPr>
        <p:spPr>
          <a:xfrm>
            <a:off x="4754817" y="1832761"/>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D</a:t>
            </a:r>
            <a:endParaRPr lang="en-BR" b="1" dirty="0">
              <a:solidFill>
                <a:srgbClr val="FFFFFF"/>
              </a:solidFill>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DDA59AB2-9E9A-B44A-8E8A-A4E802B0BD03}"/>
              </a:ext>
            </a:extLst>
          </p:cNvPr>
          <p:cNvSpPr txBox="1"/>
          <p:nvPr/>
        </p:nvSpPr>
        <p:spPr>
          <a:xfrm>
            <a:off x="6945809" y="1833181"/>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C</a:t>
            </a:r>
            <a:endParaRPr lang="en-BR" b="1" dirty="0">
              <a:solidFill>
                <a:srgbClr val="FFFFFF"/>
              </a:solidFill>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8A9E11B7-39FE-DB4E-9685-0FC54B207F60}"/>
              </a:ext>
            </a:extLst>
          </p:cNvPr>
          <p:cNvSpPr txBox="1"/>
          <p:nvPr/>
        </p:nvSpPr>
        <p:spPr>
          <a:xfrm>
            <a:off x="9136801" y="1832761"/>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A</a:t>
            </a:r>
            <a:endParaRPr lang="en-BR" b="1" dirty="0">
              <a:solidFill>
                <a:srgbClr val="FFFFFF"/>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8E9E1C7C-796F-EE40-9244-EDF9237596EE}"/>
              </a:ext>
            </a:extLst>
          </p:cNvPr>
          <p:cNvSpPr txBox="1"/>
          <p:nvPr/>
        </p:nvSpPr>
        <p:spPr>
          <a:xfrm>
            <a:off x="8573840" y="2705514"/>
            <a:ext cx="1613960" cy="161583"/>
          </a:xfrm>
          <a:prstGeom prst="rect">
            <a:avLst/>
          </a:prstGeom>
          <a:noFill/>
        </p:spPr>
        <p:txBody>
          <a:bodyPr wrap="square" lIns="0" tIns="0" rIns="0" bIns="0" rtlCol="0">
            <a:spAutoFit/>
          </a:bodyPr>
          <a:lstStyle/>
          <a:p>
            <a:pPr algn="ctr" defTabSz="914484"/>
            <a:r>
              <a:rPr lang="en-US" sz="1050" dirty="0">
                <a:solidFill>
                  <a:srgbClr val="000000">
                    <a:lumMod val="75000"/>
                    <a:lumOff val="25000"/>
                  </a:srgbClr>
                </a:solidFill>
                <a:latin typeface="Segoe UI" panose="020B0502040204020203" pitchFamily="34" charset="0"/>
                <a:cs typeface="Segoe UI" panose="020B0502040204020203" pitchFamily="34" charset="0"/>
              </a:rPr>
              <a:t>.</a:t>
            </a:r>
            <a:endParaRPr lang="en-BR" sz="1050" dirty="0">
              <a:solidFill>
                <a:srgbClr val="000000">
                  <a:lumMod val="75000"/>
                  <a:lumOff val="25000"/>
                </a:srgbClr>
              </a:solidFill>
              <a:latin typeface="Segoe UI" panose="020B0502040204020203" pitchFamily="34" charset="0"/>
              <a:cs typeface="Segoe UI" panose="020B0502040204020203" pitchFamily="34" charset="0"/>
            </a:endParaRPr>
          </a:p>
        </p:txBody>
      </p:sp>
      <p:pic>
        <p:nvPicPr>
          <p:cNvPr id="37" name="Graphic 36" descr="Lightbulb with solid fill">
            <a:extLst>
              <a:ext uri="{FF2B5EF4-FFF2-40B4-BE49-F238E27FC236}">
                <a16:creationId xmlns:a16="http://schemas.microsoft.com/office/drawing/2014/main" id="{12B3F4D4-EC4A-9C40-9277-A4DCE18564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5810" y="4998935"/>
            <a:ext cx="730744" cy="730744"/>
          </a:xfrm>
          <a:prstGeom prst="rect">
            <a:avLst/>
          </a:prstGeom>
        </p:spPr>
      </p:pic>
      <p:pic>
        <p:nvPicPr>
          <p:cNvPr id="39" name="Graphic 38" descr="Thought bubble with solid fill">
            <a:extLst>
              <a:ext uri="{FF2B5EF4-FFF2-40B4-BE49-F238E27FC236}">
                <a16:creationId xmlns:a16="http://schemas.microsoft.com/office/drawing/2014/main" id="{DA062C9C-9F97-3540-8419-AB7C6F58C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2339" y="4958667"/>
            <a:ext cx="771013" cy="771013"/>
          </a:xfrm>
          <a:prstGeom prst="rect">
            <a:avLst/>
          </a:prstGeom>
        </p:spPr>
      </p:pic>
      <p:pic>
        <p:nvPicPr>
          <p:cNvPr id="41" name="Graphic 40" descr="Marketing with solid fill">
            <a:extLst>
              <a:ext uri="{FF2B5EF4-FFF2-40B4-BE49-F238E27FC236}">
                <a16:creationId xmlns:a16="http://schemas.microsoft.com/office/drawing/2014/main" id="{D94CDD6E-F0C7-0F4C-BF91-583BF85CE5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9604" y="4940635"/>
            <a:ext cx="807077" cy="807077"/>
          </a:xfrm>
          <a:prstGeom prst="rect">
            <a:avLst/>
          </a:prstGeom>
        </p:spPr>
      </p:pic>
      <p:pic>
        <p:nvPicPr>
          <p:cNvPr id="3" name="Graphic 2" descr="Clipboard Mixed with solid fill">
            <a:extLst>
              <a:ext uri="{FF2B5EF4-FFF2-40B4-BE49-F238E27FC236}">
                <a16:creationId xmlns:a16="http://schemas.microsoft.com/office/drawing/2014/main" id="{5F6670ED-DBEA-F1C9-7988-C904ECDFEE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772901" y="5006749"/>
            <a:ext cx="833853" cy="833853"/>
          </a:xfrm>
          <a:prstGeom prst="rect">
            <a:avLst/>
          </a:prstGeom>
        </p:spPr>
      </p:pic>
      <p:pic>
        <p:nvPicPr>
          <p:cNvPr id="4" name="Picture 3" descr="A picture containing font, graphics, typography, graphic design&#10;&#10;Description automatically generated">
            <a:extLst>
              <a:ext uri="{FF2B5EF4-FFF2-40B4-BE49-F238E27FC236}">
                <a16:creationId xmlns:a16="http://schemas.microsoft.com/office/drawing/2014/main" id="{1AEACF17-AE30-9FED-92BA-D6487CAC01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351221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B158-C30F-4029-B57A-A05C2755476E}"/>
              </a:ext>
            </a:extLst>
          </p:cNvPr>
          <p:cNvSpPr>
            <a:spLocks noGrp="1"/>
          </p:cNvSpPr>
          <p:nvPr>
            <p:ph type="title"/>
          </p:nvPr>
        </p:nvSpPr>
        <p:spPr>
          <a:xfrm>
            <a:off x="3670891" y="184372"/>
            <a:ext cx="4561116" cy="1325563"/>
          </a:xfrm>
        </p:spPr>
        <p:txBody>
          <a:bodyPr>
            <a:normAutofit/>
          </a:bodyPr>
          <a:lstStyle/>
          <a:p>
            <a:pPr algn="ctr"/>
            <a:r>
              <a:rPr lang="en-IN" sz="3200" dirty="0">
                <a:latin typeface="Times New Roman" panose="02020603050405020304" pitchFamily="18" charset="0"/>
                <a:cs typeface="Times New Roman" panose="02020603050405020304" pitchFamily="18" charset="0"/>
              </a:rPr>
              <a:t>Analysis After 1</a:t>
            </a:r>
            <a:r>
              <a:rPr lang="en-IN" sz="3200" baseline="30000" dirty="0">
                <a:latin typeface="Times New Roman" panose="02020603050405020304" pitchFamily="18" charset="0"/>
                <a:cs typeface="Times New Roman" panose="02020603050405020304" pitchFamily="18" charset="0"/>
              </a:rPr>
              <a:t>st</a:t>
            </a:r>
            <a:r>
              <a:rPr lang="en-IN" sz="3200" dirty="0">
                <a:latin typeface="Times New Roman" panose="02020603050405020304" pitchFamily="18" charset="0"/>
                <a:cs typeface="Times New Roman" panose="02020603050405020304" pitchFamily="18" charset="0"/>
              </a:rPr>
              <a:t> Training</a:t>
            </a:r>
          </a:p>
        </p:txBody>
      </p:sp>
      <p:graphicFrame>
        <p:nvGraphicFramePr>
          <p:cNvPr id="4" name="Content Placeholder 3">
            <a:extLst>
              <a:ext uri="{FF2B5EF4-FFF2-40B4-BE49-F238E27FC236}">
                <a16:creationId xmlns:a16="http://schemas.microsoft.com/office/drawing/2014/main" id="{F18FEF37-00EC-B1F7-2665-7C5869C83230}"/>
              </a:ext>
            </a:extLst>
          </p:cNvPr>
          <p:cNvGraphicFramePr>
            <a:graphicFrameLocks noGrp="1"/>
          </p:cNvGraphicFramePr>
          <p:nvPr>
            <p:ph idx="1"/>
            <p:extLst>
              <p:ext uri="{D42A27DB-BD31-4B8C-83A1-F6EECF244321}">
                <p14:modId xmlns:p14="http://schemas.microsoft.com/office/powerpoint/2010/main" val="1784630998"/>
              </p:ext>
            </p:extLst>
          </p:nvPr>
        </p:nvGraphicFramePr>
        <p:xfrm>
          <a:off x="838200" y="1270000"/>
          <a:ext cx="10229850" cy="490696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A picture containing font, graphics, typography, graphic design&#10;&#10;Description automatically generated">
            <a:extLst>
              <a:ext uri="{FF2B5EF4-FFF2-40B4-BE49-F238E27FC236}">
                <a16:creationId xmlns:a16="http://schemas.microsoft.com/office/drawing/2014/main" id="{B8B544A0-2C06-75CE-1DD6-1E9D846DE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
        <p:nvSpPr>
          <p:cNvPr id="7" name="Rectangle 6">
            <a:extLst>
              <a:ext uri="{FF2B5EF4-FFF2-40B4-BE49-F238E27FC236}">
                <a16:creationId xmlns:a16="http://schemas.microsoft.com/office/drawing/2014/main" id="{F324B287-9DEA-97D3-86C1-86829E894903}"/>
              </a:ext>
            </a:extLst>
          </p:cNvPr>
          <p:cNvSpPr/>
          <p:nvPr/>
        </p:nvSpPr>
        <p:spPr>
          <a:xfrm>
            <a:off x="3863788" y="6387352"/>
            <a:ext cx="188259" cy="215153"/>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7C44A547-240E-28DD-F14D-D4DD9E1B0B4D}"/>
              </a:ext>
            </a:extLst>
          </p:cNvPr>
          <p:cNvSpPr/>
          <p:nvPr/>
        </p:nvSpPr>
        <p:spPr>
          <a:xfrm>
            <a:off x="1371600" y="6387352"/>
            <a:ext cx="188259" cy="215153"/>
          </a:xfrm>
          <a:prstGeom prst="rect">
            <a:avLst/>
          </a:prstGeom>
          <a:solidFill>
            <a:srgbClr val="F79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11B3735D-FE69-6661-3399-921E76058617}"/>
              </a:ext>
            </a:extLst>
          </p:cNvPr>
          <p:cNvSpPr/>
          <p:nvPr/>
        </p:nvSpPr>
        <p:spPr>
          <a:xfrm>
            <a:off x="1727200" y="6387352"/>
            <a:ext cx="1371600" cy="2151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Baseline</a:t>
            </a:r>
          </a:p>
        </p:txBody>
      </p:sp>
      <p:sp>
        <p:nvSpPr>
          <p:cNvPr id="12" name="Rectangle 11">
            <a:extLst>
              <a:ext uri="{FF2B5EF4-FFF2-40B4-BE49-F238E27FC236}">
                <a16:creationId xmlns:a16="http://schemas.microsoft.com/office/drawing/2014/main" id="{AE4BD24F-89E6-6D4F-A8C5-6AAB2DFC471D}"/>
              </a:ext>
            </a:extLst>
          </p:cNvPr>
          <p:cNvSpPr/>
          <p:nvPr/>
        </p:nvSpPr>
        <p:spPr>
          <a:xfrm>
            <a:off x="4131234" y="6387352"/>
            <a:ext cx="2053665" cy="2151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After 1</a:t>
            </a:r>
            <a:r>
              <a:rPr lang="en-IN" baseline="30000" dirty="0"/>
              <a:t>st</a:t>
            </a:r>
            <a:r>
              <a:rPr lang="en-IN" dirty="0"/>
              <a:t> Training</a:t>
            </a:r>
          </a:p>
        </p:txBody>
      </p:sp>
    </p:spTree>
    <p:extLst>
      <p:ext uri="{BB962C8B-B14F-4D97-AF65-F5344CB8AC3E}">
        <p14:creationId xmlns:p14="http://schemas.microsoft.com/office/powerpoint/2010/main" val="277810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CE97-6B43-2E4C-B2C0-7AA15AE1E77D}"/>
              </a:ext>
            </a:extLst>
          </p:cNvPr>
          <p:cNvSpPr>
            <a:spLocks noGrp="1"/>
          </p:cNvSpPr>
          <p:nvPr>
            <p:ph type="title"/>
          </p:nvPr>
        </p:nvSpPr>
        <p:spPr>
          <a:xfrm>
            <a:off x="1984953" y="532588"/>
            <a:ext cx="8229600" cy="711081"/>
          </a:xfrm>
        </p:spPr>
        <p:txBody>
          <a:bodyPr/>
          <a:lstStyle/>
          <a:p>
            <a:pPr algn="ctr"/>
            <a:r>
              <a:rPr lang="en-IN" dirty="0">
                <a:latin typeface="Times New Roman" panose="02020603050405020304" pitchFamily="18" charset="0"/>
                <a:cs typeface="Times New Roman" panose="02020603050405020304" pitchFamily="18" charset="0"/>
              </a:rPr>
              <a:t>PDCA CYCLE 2</a:t>
            </a:r>
            <a:endParaRPr lang="en-BR" dirty="0">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94ADA2C1-FA56-2747-8A15-0B61DBCB3529}"/>
              </a:ext>
            </a:extLst>
          </p:cNvPr>
          <p:cNvSpPr/>
          <p:nvPr/>
        </p:nvSpPr>
        <p:spPr>
          <a:xfrm>
            <a:off x="1790834" y="2425802"/>
            <a:ext cx="2034020" cy="2414669"/>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8836" y="3218720"/>
                  <a:pt x="0" y="3120806"/>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1"/>
            </a:solidFill>
            <a:prstDash val="solid"/>
            <a:miter/>
          </a:ln>
        </p:spPr>
        <p:txBody>
          <a:bodyPr rtlCol="0" anchor="ctr"/>
          <a:lstStyle/>
          <a:p>
            <a:pPr defTabSz="914484"/>
            <a:endParaRPr lang="en-BR" dirty="0">
              <a:solidFill>
                <a:srgbClr val="000000"/>
              </a:solidFill>
              <a:latin typeface="Calibri"/>
            </a:endParaRPr>
          </a:p>
        </p:txBody>
      </p:sp>
      <p:sp>
        <p:nvSpPr>
          <p:cNvPr id="9" name="Freeform 8">
            <a:extLst>
              <a:ext uri="{FF2B5EF4-FFF2-40B4-BE49-F238E27FC236}">
                <a16:creationId xmlns:a16="http://schemas.microsoft.com/office/drawing/2014/main" id="{D3D63D87-AFCA-0244-B053-83FD3281EBD1}"/>
              </a:ext>
            </a:extLst>
          </p:cNvPr>
          <p:cNvSpPr/>
          <p:nvPr/>
        </p:nvSpPr>
        <p:spPr>
          <a:xfrm>
            <a:off x="3981826" y="2421197"/>
            <a:ext cx="2034020" cy="2415336"/>
          </a:xfrm>
          <a:custGeom>
            <a:avLst/>
            <a:gdLst>
              <a:gd name="connsiteX0" fmla="*/ 2491382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2 w 2711320"/>
              <a:gd name="connsiteY5" fmla="*/ 0 h 3219610"/>
              <a:gd name="connsiteX6" fmla="*/ 2711315 w 2711320"/>
              <a:gd name="connsiteY6" fmla="*/ 219863 h 3219610"/>
              <a:gd name="connsiteX7" fmla="*/ 2711315 w 2711320"/>
              <a:gd name="connsiteY7" fmla="*/ 2998857 h 3219610"/>
              <a:gd name="connsiteX8" fmla="*/ 2491382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2" y="3219610"/>
                </a:moveTo>
                <a:lnTo>
                  <a:pt x="219933" y="3219610"/>
                </a:lnTo>
                <a:cubicBezTo>
                  <a:pt x="97946" y="3219610"/>
                  <a:pt x="0" y="3120806"/>
                  <a:pt x="0" y="2999748"/>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9610"/>
                  <a:pt x="2491382" y="3219610"/>
                </a:cubicBezTo>
                <a:close/>
              </a:path>
            </a:pathLst>
          </a:custGeom>
          <a:solidFill>
            <a:schemeClr val="bg2"/>
          </a:solidFill>
          <a:ln w="25400" cap="flat">
            <a:solidFill>
              <a:schemeClr val="accent2"/>
            </a:solidFill>
            <a:prstDash val="solid"/>
            <a:miter/>
          </a:ln>
        </p:spPr>
        <p:txBody>
          <a:bodyPr rtlCol="0" anchor="ctr"/>
          <a:lstStyle/>
          <a:p>
            <a:pPr defTabSz="914484"/>
            <a:r>
              <a:rPr lang="en-IN" sz="1600" dirty="0">
                <a:solidFill>
                  <a:srgbClr val="000000"/>
                </a:solidFill>
                <a:latin typeface="Times New Roman" panose="02020603050405020304" pitchFamily="18" charset="0"/>
                <a:cs typeface="Times New Roman" panose="02020603050405020304" pitchFamily="18" charset="0"/>
              </a:rPr>
              <a:t>Continuing implementation of previous PDCA cycle along with the new cycle process</a:t>
            </a:r>
            <a:endParaRPr lang="en-BR" sz="1600" dirty="0">
              <a:solidFill>
                <a:srgbClr val="000000"/>
              </a:solidFill>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B73D2077-3B63-7C43-9DB7-FFC89789FBAF}"/>
              </a:ext>
            </a:extLst>
          </p:cNvPr>
          <p:cNvSpPr/>
          <p:nvPr/>
        </p:nvSpPr>
        <p:spPr>
          <a:xfrm>
            <a:off x="2232710" y="2307606"/>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4" y="322228"/>
                  <a:pt x="0" y="250127"/>
                  <a:pt x="0" y="161114"/>
                </a:cubicBezTo>
                <a:lnTo>
                  <a:pt x="0" y="161114"/>
                </a:lnTo>
                <a:cubicBezTo>
                  <a:pt x="0" y="72101"/>
                  <a:pt x="72124" y="0"/>
                  <a:pt x="161165" y="0"/>
                </a:cubicBezTo>
                <a:lnTo>
                  <a:pt x="1372130" y="0"/>
                </a:lnTo>
                <a:cubicBezTo>
                  <a:pt x="1461172" y="0"/>
                  <a:pt x="1533295" y="72101"/>
                  <a:pt x="1533295" y="161114"/>
                </a:cubicBezTo>
                <a:lnTo>
                  <a:pt x="1533295" y="161114"/>
                </a:lnTo>
                <a:cubicBezTo>
                  <a:pt x="1533295" y="250127"/>
                  <a:pt x="1461172" y="322228"/>
                  <a:pt x="1372130" y="322228"/>
                </a:cubicBezTo>
                <a:close/>
              </a:path>
            </a:pathLst>
          </a:custGeom>
          <a:solidFill>
            <a:schemeClr val="accent1"/>
          </a:solidFill>
          <a:ln w="8897" cap="flat">
            <a:noFill/>
            <a:prstDash val="solid"/>
            <a:miter/>
          </a:ln>
        </p:spPr>
        <p:txBody>
          <a:bodyPr rtlCol="0" anchor="ctr"/>
          <a:lstStyle/>
          <a:p>
            <a:pPr defTabSz="914484"/>
            <a:endParaRPr lang="en-BR">
              <a:solidFill>
                <a:srgbClr val="000000"/>
              </a:solidFill>
              <a:latin typeface="Calibri"/>
            </a:endParaRPr>
          </a:p>
        </p:txBody>
      </p:sp>
      <p:sp>
        <p:nvSpPr>
          <p:cNvPr id="11" name="Freeform 10">
            <a:extLst>
              <a:ext uri="{FF2B5EF4-FFF2-40B4-BE49-F238E27FC236}">
                <a16:creationId xmlns:a16="http://schemas.microsoft.com/office/drawing/2014/main" id="{D558BFC7-CA51-8741-9DDE-AF421CE034D5}"/>
              </a:ext>
            </a:extLst>
          </p:cNvPr>
          <p:cNvSpPr/>
          <p:nvPr/>
        </p:nvSpPr>
        <p:spPr>
          <a:xfrm>
            <a:off x="4423703" y="2304900"/>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2"/>
          </a:solidFill>
          <a:ln w="8897" cap="flat">
            <a:noFill/>
            <a:prstDash val="solid"/>
            <a:miter/>
          </a:ln>
        </p:spPr>
        <p:txBody>
          <a:bodyPr rtlCol="0" anchor="ctr"/>
          <a:lstStyle/>
          <a:p>
            <a:pPr defTabSz="914484"/>
            <a:endParaRPr lang="en-BR">
              <a:solidFill>
                <a:srgbClr val="000000"/>
              </a:solidFill>
              <a:latin typeface="Calibri"/>
            </a:endParaRPr>
          </a:p>
        </p:txBody>
      </p:sp>
      <p:sp>
        <p:nvSpPr>
          <p:cNvPr id="12" name="Freeform 11">
            <a:extLst>
              <a:ext uri="{FF2B5EF4-FFF2-40B4-BE49-F238E27FC236}">
                <a16:creationId xmlns:a16="http://schemas.microsoft.com/office/drawing/2014/main" id="{50276FFE-30AD-8E42-80BF-FCB7E4D53268}"/>
              </a:ext>
            </a:extLst>
          </p:cNvPr>
          <p:cNvSpPr/>
          <p:nvPr/>
        </p:nvSpPr>
        <p:spPr>
          <a:xfrm>
            <a:off x="2558019" y="1721969"/>
            <a:ext cx="499653" cy="499494"/>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1"/>
          </a:solidFill>
          <a:ln w="8897" cap="flat">
            <a:noFill/>
            <a:prstDash val="solid"/>
            <a:miter/>
          </a:ln>
        </p:spPr>
        <p:txBody>
          <a:bodyPr rtlCol="0" anchor="ctr"/>
          <a:lstStyle/>
          <a:p>
            <a:pPr defTabSz="914484"/>
            <a:endParaRPr lang="en-BR">
              <a:solidFill>
                <a:srgbClr val="000000"/>
              </a:solidFill>
              <a:latin typeface="Calibri"/>
            </a:endParaRPr>
          </a:p>
        </p:txBody>
      </p:sp>
      <p:sp>
        <p:nvSpPr>
          <p:cNvPr id="13" name="Freeform 12">
            <a:extLst>
              <a:ext uri="{FF2B5EF4-FFF2-40B4-BE49-F238E27FC236}">
                <a16:creationId xmlns:a16="http://schemas.microsoft.com/office/drawing/2014/main" id="{142B84D7-A05D-204C-ABD3-BD98FE801C9C}"/>
              </a:ext>
            </a:extLst>
          </p:cNvPr>
          <p:cNvSpPr/>
          <p:nvPr/>
        </p:nvSpPr>
        <p:spPr>
          <a:xfrm>
            <a:off x="4749011" y="1721549"/>
            <a:ext cx="499653" cy="499494"/>
          </a:xfrm>
          <a:custGeom>
            <a:avLst/>
            <a:gdLst>
              <a:gd name="connsiteX0" fmla="*/ 666031 w 666030"/>
              <a:gd name="connsiteY0" fmla="*/ 332910 h 665819"/>
              <a:gd name="connsiteX1" fmla="*/ 333015 w 666030"/>
              <a:gd name="connsiteY1" fmla="*/ 665820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20"/>
                  <a:pt x="333015" y="665820"/>
                </a:cubicBezTo>
                <a:cubicBezTo>
                  <a:pt x="149096" y="665820"/>
                  <a:pt x="0" y="516771"/>
                  <a:pt x="0" y="332910"/>
                </a:cubicBezTo>
                <a:cubicBezTo>
                  <a:pt x="0" y="149049"/>
                  <a:pt x="149096" y="0"/>
                  <a:pt x="333015" y="0"/>
                </a:cubicBezTo>
                <a:cubicBezTo>
                  <a:pt x="516935" y="0"/>
                  <a:pt x="666031" y="149049"/>
                  <a:pt x="666031" y="332910"/>
                </a:cubicBezTo>
                <a:close/>
              </a:path>
            </a:pathLst>
          </a:custGeom>
          <a:solidFill>
            <a:schemeClr val="accent2"/>
          </a:solidFill>
          <a:ln w="8897" cap="flat">
            <a:noFill/>
            <a:prstDash val="solid"/>
            <a:miter/>
          </a:ln>
        </p:spPr>
        <p:txBody>
          <a:bodyPr rtlCol="0" anchor="ctr"/>
          <a:lstStyle/>
          <a:p>
            <a:pPr defTabSz="914484"/>
            <a:endParaRPr lang="en-BR">
              <a:solidFill>
                <a:srgbClr val="000000"/>
              </a:solidFill>
              <a:latin typeface="Calibri"/>
            </a:endParaRPr>
          </a:p>
        </p:txBody>
      </p:sp>
      <p:sp>
        <p:nvSpPr>
          <p:cNvPr id="14" name="Freeform 13">
            <a:extLst>
              <a:ext uri="{FF2B5EF4-FFF2-40B4-BE49-F238E27FC236}">
                <a16:creationId xmlns:a16="http://schemas.microsoft.com/office/drawing/2014/main" id="{24F1B89D-47C9-9843-A8A4-BF7BD8C80F7F}"/>
              </a:ext>
            </a:extLst>
          </p:cNvPr>
          <p:cNvSpPr/>
          <p:nvPr/>
        </p:nvSpPr>
        <p:spPr>
          <a:xfrm>
            <a:off x="6172818" y="2446975"/>
            <a:ext cx="2034020" cy="2414669"/>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7946" y="3218720"/>
                  <a:pt x="0" y="3119915"/>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3"/>
            </a:solidFill>
            <a:prstDash val="solid"/>
            <a:miter/>
          </a:ln>
        </p:spPr>
        <p:txBody>
          <a:bodyPr rtlCol="0" anchor="ctr"/>
          <a:lstStyle/>
          <a:p>
            <a:r>
              <a:rPr lang="en-IN" sz="1600" dirty="0">
                <a:solidFill>
                  <a:srgbClr val="000000"/>
                </a:solidFill>
                <a:latin typeface="Times New Roman" panose="02020603050405020304" pitchFamily="18" charset="0"/>
                <a:cs typeface="Times New Roman" panose="02020603050405020304" pitchFamily="18" charset="0"/>
              </a:rPr>
              <a:t>A marked increase in the completion of files before sending them to the MRD.</a:t>
            </a:r>
          </a:p>
          <a:p>
            <a:r>
              <a:rPr lang="en-IN" sz="1600" dirty="0">
                <a:solidFill>
                  <a:srgbClr val="000000"/>
                </a:solidFill>
                <a:latin typeface="Times New Roman" panose="02020603050405020304" pitchFamily="18" charset="0"/>
                <a:cs typeface="Times New Roman" panose="02020603050405020304" pitchFamily="18" charset="0"/>
              </a:rPr>
              <a:t>The deficit after 1</a:t>
            </a:r>
            <a:r>
              <a:rPr lang="en-IN" sz="1600" baseline="30000" dirty="0">
                <a:solidFill>
                  <a:srgbClr val="000000"/>
                </a:solidFill>
                <a:latin typeface="Times New Roman" panose="02020603050405020304" pitchFamily="18" charset="0"/>
                <a:cs typeface="Times New Roman" panose="02020603050405020304" pitchFamily="18" charset="0"/>
              </a:rPr>
              <a:t>st</a:t>
            </a:r>
            <a:r>
              <a:rPr lang="en-IN" sz="1600" dirty="0">
                <a:solidFill>
                  <a:srgbClr val="000000"/>
                </a:solidFill>
                <a:latin typeface="Times New Roman" panose="02020603050405020304" pitchFamily="18" charset="0"/>
                <a:cs typeface="Times New Roman" panose="02020603050405020304" pitchFamily="18" charset="0"/>
              </a:rPr>
              <a:t> training is overcome in this.</a:t>
            </a:r>
          </a:p>
        </p:txBody>
      </p:sp>
      <p:sp>
        <p:nvSpPr>
          <p:cNvPr id="15" name="Freeform 14">
            <a:extLst>
              <a:ext uri="{FF2B5EF4-FFF2-40B4-BE49-F238E27FC236}">
                <a16:creationId xmlns:a16="http://schemas.microsoft.com/office/drawing/2014/main" id="{08289802-40A1-764C-B018-00CA9F4BBA30}"/>
              </a:ext>
            </a:extLst>
          </p:cNvPr>
          <p:cNvSpPr/>
          <p:nvPr/>
        </p:nvSpPr>
        <p:spPr>
          <a:xfrm>
            <a:off x="8363810" y="2421197"/>
            <a:ext cx="2034020" cy="2415336"/>
          </a:xfrm>
          <a:custGeom>
            <a:avLst/>
            <a:gdLst>
              <a:gd name="connsiteX0" fmla="*/ 2491383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3 w 2711320"/>
              <a:gd name="connsiteY5" fmla="*/ 0 h 3219610"/>
              <a:gd name="connsiteX6" fmla="*/ 2711315 w 2711320"/>
              <a:gd name="connsiteY6" fmla="*/ 219863 h 3219610"/>
              <a:gd name="connsiteX7" fmla="*/ 2711315 w 2711320"/>
              <a:gd name="connsiteY7" fmla="*/ 2998857 h 3219610"/>
              <a:gd name="connsiteX8" fmla="*/ 2491383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3" y="3219610"/>
                </a:moveTo>
                <a:lnTo>
                  <a:pt x="219933" y="3219610"/>
                </a:lnTo>
                <a:cubicBezTo>
                  <a:pt x="97946" y="3219610"/>
                  <a:pt x="0" y="3120806"/>
                  <a:pt x="0" y="2999748"/>
                </a:cubicBezTo>
                <a:lnTo>
                  <a:pt x="0" y="219863"/>
                </a:lnTo>
                <a:cubicBezTo>
                  <a:pt x="0" y="97915"/>
                  <a:pt x="98836" y="0"/>
                  <a:pt x="219933" y="0"/>
                </a:cubicBezTo>
                <a:lnTo>
                  <a:pt x="2491383" y="0"/>
                </a:lnTo>
                <a:cubicBezTo>
                  <a:pt x="2613369" y="0"/>
                  <a:pt x="2711315" y="98805"/>
                  <a:pt x="2711315" y="219863"/>
                </a:cubicBezTo>
                <a:lnTo>
                  <a:pt x="2711315" y="2998857"/>
                </a:lnTo>
                <a:cubicBezTo>
                  <a:pt x="2712205" y="3120806"/>
                  <a:pt x="2613369" y="3219610"/>
                  <a:pt x="2491383" y="3219610"/>
                </a:cubicBezTo>
                <a:close/>
              </a:path>
            </a:pathLst>
          </a:custGeom>
          <a:solidFill>
            <a:schemeClr val="bg2"/>
          </a:solidFill>
          <a:ln w="25400" cap="flat">
            <a:solidFill>
              <a:schemeClr val="accent4"/>
            </a:solidFill>
            <a:prstDash val="solid"/>
            <a:miter/>
          </a:ln>
        </p:spPr>
        <p:txBody>
          <a:bodyPr rtlCol="0" anchor="ctr"/>
          <a:lstStyle/>
          <a:p>
            <a:r>
              <a:rPr lang="en-IN" sz="1600" dirty="0">
                <a:solidFill>
                  <a:srgbClr val="000000"/>
                </a:solidFill>
                <a:latin typeface="Times New Roman" panose="02020603050405020304" pitchFamily="18" charset="0"/>
                <a:cs typeface="Times New Roman" panose="02020603050405020304" pitchFamily="18" charset="0"/>
              </a:rPr>
              <a:t>Regular Monitoring by the quality team of the process cycle</a:t>
            </a:r>
          </a:p>
        </p:txBody>
      </p:sp>
      <p:sp>
        <p:nvSpPr>
          <p:cNvPr id="16" name="Freeform 15">
            <a:extLst>
              <a:ext uri="{FF2B5EF4-FFF2-40B4-BE49-F238E27FC236}">
                <a16:creationId xmlns:a16="http://schemas.microsoft.com/office/drawing/2014/main" id="{4D1D6135-A768-B44D-9231-01CBBD58A1D9}"/>
              </a:ext>
            </a:extLst>
          </p:cNvPr>
          <p:cNvSpPr/>
          <p:nvPr/>
        </p:nvSpPr>
        <p:spPr>
          <a:xfrm>
            <a:off x="6614695" y="2307606"/>
            <a:ext cx="1150271" cy="241734"/>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3"/>
          </a:solidFill>
          <a:ln w="8897" cap="flat">
            <a:noFill/>
            <a:prstDash val="solid"/>
            <a:miter/>
          </a:ln>
        </p:spPr>
        <p:txBody>
          <a:bodyPr rtlCol="0" anchor="ctr"/>
          <a:lstStyle/>
          <a:p>
            <a:pPr defTabSz="914484"/>
            <a:endParaRPr lang="en-BR">
              <a:solidFill>
                <a:srgbClr val="000000"/>
              </a:solidFill>
              <a:latin typeface="Calibri"/>
            </a:endParaRPr>
          </a:p>
        </p:txBody>
      </p:sp>
      <p:sp>
        <p:nvSpPr>
          <p:cNvPr id="17" name="Freeform 16">
            <a:extLst>
              <a:ext uri="{FF2B5EF4-FFF2-40B4-BE49-F238E27FC236}">
                <a16:creationId xmlns:a16="http://schemas.microsoft.com/office/drawing/2014/main" id="{081A4CE2-F30D-F04C-AE2D-DAA191C6B5B9}"/>
              </a:ext>
            </a:extLst>
          </p:cNvPr>
          <p:cNvSpPr/>
          <p:nvPr/>
        </p:nvSpPr>
        <p:spPr>
          <a:xfrm>
            <a:off x="8805687" y="2304900"/>
            <a:ext cx="1150271" cy="241734"/>
          </a:xfrm>
          <a:custGeom>
            <a:avLst/>
            <a:gdLst>
              <a:gd name="connsiteX0" fmla="*/ 1372131 w 1533295"/>
              <a:gd name="connsiteY0" fmla="*/ 322228 h 322228"/>
              <a:gd name="connsiteX1" fmla="*/ 161166 w 1533295"/>
              <a:gd name="connsiteY1" fmla="*/ 322228 h 322228"/>
              <a:gd name="connsiteX2" fmla="*/ 0 w 1533295"/>
              <a:gd name="connsiteY2" fmla="*/ 161114 h 322228"/>
              <a:gd name="connsiteX3" fmla="*/ 0 w 1533295"/>
              <a:gd name="connsiteY3" fmla="*/ 161114 h 322228"/>
              <a:gd name="connsiteX4" fmla="*/ 161166 w 1533295"/>
              <a:gd name="connsiteY4" fmla="*/ 0 h 322228"/>
              <a:gd name="connsiteX5" fmla="*/ 1372131 w 1533295"/>
              <a:gd name="connsiteY5" fmla="*/ 0 h 322228"/>
              <a:gd name="connsiteX6" fmla="*/ 1533296 w 1533295"/>
              <a:gd name="connsiteY6" fmla="*/ 161114 h 322228"/>
              <a:gd name="connsiteX7" fmla="*/ 1533296 w 1533295"/>
              <a:gd name="connsiteY7" fmla="*/ 161114 h 322228"/>
              <a:gd name="connsiteX8" fmla="*/ 1372131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1" y="322228"/>
                </a:moveTo>
                <a:lnTo>
                  <a:pt x="161166" y="322228"/>
                </a:lnTo>
                <a:cubicBezTo>
                  <a:pt x="72125" y="322228"/>
                  <a:pt x="0" y="250127"/>
                  <a:pt x="0" y="161114"/>
                </a:cubicBezTo>
                <a:lnTo>
                  <a:pt x="0" y="161114"/>
                </a:lnTo>
                <a:cubicBezTo>
                  <a:pt x="0" y="72101"/>
                  <a:pt x="72125" y="0"/>
                  <a:pt x="161166" y="0"/>
                </a:cubicBezTo>
                <a:lnTo>
                  <a:pt x="1372131" y="0"/>
                </a:lnTo>
                <a:cubicBezTo>
                  <a:pt x="1461172" y="0"/>
                  <a:pt x="1533296" y="72101"/>
                  <a:pt x="1533296" y="161114"/>
                </a:cubicBezTo>
                <a:lnTo>
                  <a:pt x="1533296" y="161114"/>
                </a:lnTo>
                <a:cubicBezTo>
                  <a:pt x="1533296" y="250127"/>
                  <a:pt x="1461172" y="322228"/>
                  <a:pt x="1372131" y="322228"/>
                </a:cubicBezTo>
                <a:close/>
              </a:path>
            </a:pathLst>
          </a:custGeom>
          <a:solidFill>
            <a:schemeClr val="accent4"/>
          </a:solidFill>
          <a:ln w="8897" cap="flat">
            <a:noFill/>
            <a:prstDash val="solid"/>
            <a:miter/>
          </a:ln>
        </p:spPr>
        <p:txBody>
          <a:bodyPr rtlCol="0" anchor="ctr"/>
          <a:lstStyle/>
          <a:p>
            <a:pPr defTabSz="914484"/>
            <a:endParaRPr lang="en-BR">
              <a:solidFill>
                <a:srgbClr val="000000"/>
              </a:solidFill>
              <a:latin typeface="Calibri"/>
            </a:endParaRPr>
          </a:p>
        </p:txBody>
      </p:sp>
      <p:sp>
        <p:nvSpPr>
          <p:cNvPr id="18" name="Freeform 17">
            <a:extLst>
              <a:ext uri="{FF2B5EF4-FFF2-40B4-BE49-F238E27FC236}">
                <a16:creationId xmlns:a16="http://schemas.microsoft.com/office/drawing/2014/main" id="{CCDEA08E-BCC6-EB4D-8E77-B390D586FB76}"/>
              </a:ext>
            </a:extLst>
          </p:cNvPr>
          <p:cNvSpPr/>
          <p:nvPr/>
        </p:nvSpPr>
        <p:spPr>
          <a:xfrm>
            <a:off x="6940003" y="1721969"/>
            <a:ext cx="499653" cy="499494"/>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3"/>
          </a:solidFill>
          <a:ln w="8897" cap="flat">
            <a:noFill/>
            <a:prstDash val="solid"/>
            <a:miter/>
          </a:ln>
        </p:spPr>
        <p:txBody>
          <a:bodyPr rtlCol="0" anchor="ctr"/>
          <a:lstStyle/>
          <a:p>
            <a:pPr defTabSz="914484"/>
            <a:endParaRPr lang="en-BR">
              <a:solidFill>
                <a:srgbClr val="000000"/>
              </a:solidFill>
              <a:latin typeface="Calibri"/>
            </a:endParaRPr>
          </a:p>
        </p:txBody>
      </p:sp>
      <p:sp>
        <p:nvSpPr>
          <p:cNvPr id="19" name="Freeform 18">
            <a:extLst>
              <a:ext uri="{FF2B5EF4-FFF2-40B4-BE49-F238E27FC236}">
                <a16:creationId xmlns:a16="http://schemas.microsoft.com/office/drawing/2014/main" id="{E935D461-4D4C-E345-84DC-1F1C8AA96DDB}"/>
              </a:ext>
            </a:extLst>
          </p:cNvPr>
          <p:cNvSpPr/>
          <p:nvPr/>
        </p:nvSpPr>
        <p:spPr>
          <a:xfrm>
            <a:off x="9130995" y="1721549"/>
            <a:ext cx="499653" cy="499494"/>
          </a:xfrm>
          <a:custGeom>
            <a:avLst/>
            <a:gdLst>
              <a:gd name="connsiteX0" fmla="*/ 666030 w 666030"/>
              <a:gd name="connsiteY0" fmla="*/ 332910 h 665819"/>
              <a:gd name="connsiteX1" fmla="*/ 333015 w 666030"/>
              <a:gd name="connsiteY1" fmla="*/ 665820 h 665819"/>
              <a:gd name="connsiteX2" fmla="*/ -1 w 666030"/>
              <a:gd name="connsiteY2" fmla="*/ 332910 h 665819"/>
              <a:gd name="connsiteX3" fmla="*/ 333015 w 666030"/>
              <a:gd name="connsiteY3" fmla="*/ 0 h 665819"/>
              <a:gd name="connsiteX4" fmla="*/ 666030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0" y="332910"/>
                </a:moveTo>
                <a:cubicBezTo>
                  <a:pt x="666030" y="516771"/>
                  <a:pt x="516935" y="665820"/>
                  <a:pt x="333015" y="665820"/>
                </a:cubicBezTo>
                <a:cubicBezTo>
                  <a:pt x="149096" y="665820"/>
                  <a:pt x="-1" y="516771"/>
                  <a:pt x="-1" y="332910"/>
                </a:cubicBezTo>
                <a:cubicBezTo>
                  <a:pt x="-1" y="149049"/>
                  <a:pt x="149095" y="0"/>
                  <a:pt x="333015" y="0"/>
                </a:cubicBezTo>
                <a:cubicBezTo>
                  <a:pt x="516933" y="0"/>
                  <a:pt x="666030" y="149049"/>
                  <a:pt x="666030" y="332910"/>
                </a:cubicBezTo>
                <a:close/>
              </a:path>
            </a:pathLst>
          </a:custGeom>
          <a:solidFill>
            <a:schemeClr val="accent4"/>
          </a:solidFill>
          <a:ln w="8897" cap="flat">
            <a:noFill/>
            <a:prstDash val="solid"/>
            <a:miter/>
          </a:ln>
        </p:spPr>
        <p:txBody>
          <a:bodyPr rtlCol="0" anchor="ctr"/>
          <a:lstStyle/>
          <a:p>
            <a:pPr defTabSz="914484"/>
            <a:endParaRPr lang="en-BR">
              <a:solidFill>
                <a:srgbClr val="000000"/>
              </a:solidFill>
              <a:latin typeface="Calibri"/>
            </a:endParaRPr>
          </a:p>
        </p:txBody>
      </p:sp>
      <p:sp>
        <p:nvSpPr>
          <p:cNvPr id="21" name="TextBox 20">
            <a:extLst>
              <a:ext uri="{FF2B5EF4-FFF2-40B4-BE49-F238E27FC236}">
                <a16:creationId xmlns:a16="http://schemas.microsoft.com/office/drawing/2014/main" id="{9FC4E000-7742-644B-8B57-7A325DA04FE9}"/>
              </a:ext>
            </a:extLst>
          </p:cNvPr>
          <p:cNvSpPr txBox="1"/>
          <p:nvPr/>
        </p:nvSpPr>
        <p:spPr>
          <a:xfrm>
            <a:off x="2563824" y="1833181"/>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P</a:t>
            </a:r>
            <a:endParaRPr lang="en-BR" b="1" dirty="0">
              <a:solidFill>
                <a:srgbClr val="FFFFFF"/>
              </a:solidFill>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65C1CC88-C7BF-D943-B098-C3BAD692B53F}"/>
              </a:ext>
            </a:extLst>
          </p:cNvPr>
          <p:cNvSpPr txBox="1"/>
          <p:nvPr/>
        </p:nvSpPr>
        <p:spPr>
          <a:xfrm>
            <a:off x="2133104" y="2276304"/>
            <a:ext cx="1150271" cy="300082"/>
          </a:xfrm>
          <a:prstGeom prst="rect">
            <a:avLst/>
          </a:prstGeom>
          <a:noFill/>
        </p:spPr>
        <p:txBody>
          <a:bodyPr wrap="square"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   PLAN</a:t>
            </a:r>
            <a:endParaRPr lang="en-BR" sz="1350" b="1" dirty="0">
              <a:solidFill>
                <a:srgbClr val="FFFFFF"/>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7A26906C-977A-F045-B9DA-A92A2D670747}"/>
              </a:ext>
            </a:extLst>
          </p:cNvPr>
          <p:cNvSpPr txBox="1"/>
          <p:nvPr/>
        </p:nvSpPr>
        <p:spPr>
          <a:xfrm>
            <a:off x="4523309" y="2324357"/>
            <a:ext cx="951059" cy="207749"/>
          </a:xfrm>
          <a:prstGeom prst="rect">
            <a:avLst/>
          </a:prstGeom>
          <a:noFill/>
        </p:spPr>
        <p:txBody>
          <a:bodyPr wrap="square" lIns="0" tIns="0" rIns="0" bIns="0"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DO</a:t>
            </a:r>
            <a:endParaRPr lang="en-BR" sz="1350" b="1" dirty="0">
              <a:solidFill>
                <a:srgbClr val="FFFFFF"/>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477D699-DDAA-C449-A36B-2309A37E9911}"/>
              </a:ext>
            </a:extLst>
          </p:cNvPr>
          <p:cNvSpPr txBox="1"/>
          <p:nvPr/>
        </p:nvSpPr>
        <p:spPr>
          <a:xfrm>
            <a:off x="6714301" y="2322473"/>
            <a:ext cx="951059" cy="207749"/>
          </a:xfrm>
          <a:prstGeom prst="rect">
            <a:avLst/>
          </a:prstGeom>
          <a:noFill/>
        </p:spPr>
        <p:txBody>
          <a:bodyPr wrap="square" lIns="0" tIns="0" rIns="0" bIns="0"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CHECK</a:t>
            </a:r>
            <a:endParaRPr lang="en-BR" sz="1350" b="1" dirty="0">
              <a:solidFill>
                <a:srgbClr val="FFFFFF"/>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C028A486-CF8E-9041-B882-453BE1DAB605}"/>
              </a:ext>
            </a:extLst>
          </p:cNvPr>
          <p:cNvSpPr txBox="1"/>
          <p:nvPr/>
        </p:nvSpPr>
        <p:spPr>
          <a:xfrm>
            <a:off x="8905293" y="2324357"/>
            <a:ext cx="951059" cy="207749"/>
          </a:xfrm>
          <a:prstGeom prst="rect">
            <a:avLst/>
          </a:prstGeom>
          <a:noFill/>
        </p:spPr>
        <p:txBody>
          <a:bodyPr wrap="square" lIns="0" tIns="0" rIns="0" bIns="0" anchor="ctr" anchorCtr="0">
            <a:spAutoFit/>
          </a:bodyPr>
          <a:lstStyle/>
          <a:p>
            <a:pPr algn="ctr" defTabSz="914484"/>
            <a:r>
              <a:rPr lang="en-US" sz="1350" b="1" dirty="0">
                <a:solidFill>
                  <a:srgbClr val="FFFFFF"/>
                </a:solidFill>
                <a:latin typeface="Segoe UI" panose="020B0502040204020203" pitchFamily="34" charset="0"/>
                <a:cs typeface="Segoe UI" panose="020B0502040204020203" pitchFamily="34" charset="0"/>
              </a:rPr>
              <a:t>ACT</a:t>
            </a:r>
            <a:endParaRPr lang="en-BR" sz="1350" b="1" dirty="0">
              <a:solidFill>
                <a:srgbClr val="FFFFFF"/>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7D8633C8-A834-8F43-91FA-34CFDC090100}"/>
              </a:ext>
            </a:extLst>
          </p:cNvPr>
          <p:cNvSpPr txBox="1"/>
          <p:nvPr/>
        </p:nvSpPr>
        <p:spPr>
          <a:xfrm>
            <a:off x="1981200" y="2607688"/>
            <a:ext cx="1790596" cy="1969770"/>
          </a:xfrm>
          <a:prstGeom prst="rect">
            <a:avLst/>
          </a:prstGeom>
          <a:noFill/>
        </p:spPr>
        <p:txBody>
          <a:bodyPr wrap="square" lIns="0" tIns="0" rIns="0" bIns="0" rtlCol="0">
            <a:spAutoFit/>
          </a:bodyPr>
          <a:lstStyle/>
          <a:p>
            <a:pPr algn="ctr" defTabSz="914484"/>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Giving more emphasis of Consultant signatures and getting the signature of doctors on consent forms. </a:t>
            </a:r>
          </a:p>
          <a:p>
            <a:pPr algn="ctr" defTabSz="914484"/>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Attaching the MRD form on case sheet.</a:t>
            </a:r>
            <a:endParaRPr lang="en-BR" sz="1600"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7B4B0F64-6454-C44E-8642-6A0412F17602}"/>
              </a:ext>
            </a:extLst>
          </p:cNvPr>
          <p:cNvSpPr txBox="1"/>
          <p:nvPr/>
        </p:nvSpPr>
        <p:spPr>
          <a:xfrm>
            <a:off x="4754817" y="1832761"/>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D</a:t>
            </a:r>
            <a:endParaRPr lang="en-BR" b="1" dirty="0">
              <a:solidFill>
                <a:srgbClr val="FFFFFF"/>
              </a:solidFill>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DDA59AB2-9E9A-B44A-8E8A-A4E802B0BD03}"/>
              </a:ext>
            </a:extLst>
          </p:cNvPr>
          <p:cNvSpPr txBox="1"/>
          <p:nvPr/>
        </p:nvSpPr>
        <p:spPr>
          <a:xfrm>
            <a:off x="6945809" y="1833181"/>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C</a:t>
            </a:r>
            <a:endParaRPr lang="en-BR" b="1" dirty="0">
              <a:solidFill>
                <a:srgbClr val="FFFFFF"/>
              </a:solidFill>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8A9E11B7-39FE-DB4E-9685-0FC54B207F60}"/>
              </a:ext>
            </a:extLst>
          </p:cNvPr>
          <p:cNvSpPr txBox="1"/>
          <p:nvPr/>
        </p:nvSpPr>
        <p:spPr>
          <a:xfrm>
            <a:off x="9136801" y="1832761"/>
            <a:ext cx="488043" cy="276999"/>
          </a:xfrm>
          <a:prstGeom prst="rect">
            <a:avLst/>
          </a:prstGeom>
          <a:noFill/>
        </p:spPr>
        <p:txBody>
          <a:bodyPr wrap="square" lIns="0" tIns="0" rIns="0" bIns="0">
            <a:spAutoFit/>
          </a:bodyPr>
          <a:lstStyle/>
          <a:p>
            <a:pPr algn="ctr" defTabSz="914484"/>
            <a:r>
              <a:rPr lang="en-IN" b="1" dirty="0">
                <a:solidFill>
                  <a:srgbClr val="FFFFFF"/>
                </a:solidFill>
                <a:latin typeface="Segoe UI" panose="020B0502040204020203" pitchFamily="34" charset="0"/>
                <a:cs typeface="Segoe UI" panose="020B0502040204020203" pitchFamily="34" charset="0"/>
              </a:rPr>
              <a:t>A</a:t>
            </a:r>
            <a:endParaRPr lang="en-BR" b="1" dirty="0">
              <a:solidFill>
                <a:srgbClr val="FFFFFF"/>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8E9E1C7C-796F-EE40-9244-EDF9237596EE}"/>
              </a:ext>
            </a:extLst>
          </p:cNvPr>
          <p:cNvSpPr txBox="1"/>
          <p:nvPr/>
        </p:nvSpPr>
        <p:spPr>
          <a:xfrm>
            <a:off x="8573840" y="2705514"/>
            <a:ext cx="1613960" cy="161583"/>
          </a:xfrm>
          <a:prstGeom prst="rect">
            <a:avLst/>
          </a:prstGeom>
          <a:noFill/>
        </p:spPr>
        <p:txBody>
          <a:bodyPr wrap="square" lIns="0" tIns="0" rIns="0" bIns="0" rtlCol="0">
            <a:spAutoFit/>
          </a:bodyPr>
          <a:lstStyle/>
          <a:p>
            <a:pPr algn="ctr" defTabSz="914484"/>
            <a:r>
              <a:rPr lang="en-US" sz="1050" dirty="0">
                <a:solidFill>
                  <a:srgbClr val="000000">
                    <a:lumMod val="75000"/>
                    <a:lumOff val="25000"/>
                  </a:srgbClr>
                </a:solidFill>
                <a:latin typeface="Segoe UI" panose="020B0502040204020203" pitchFamily="34" charset="0"/>
                <a:cs typeface="Segoe UI" panose="020B0502040204020203" pitchFamily="34" charset="0"/>
              </a:rPr>
              <a:t>.</a:t>
            </a:r>
            <a:endParaRPr lang="en-BR" sz="1050" dirty="0">
              <a:solidFill>
                <a:srgbClr val="000000">
                  <a:lumMod val="75000"/>
                  <a:lumOff val="25000"/>
                </a:srgbClr>
              </a:solidFill>
              <a:latin typeface="Segoe UI" panose="020B0502040204020203" pitchFamily="34" charset="0"/>
              <a:cs typeface="Segoe UI" panose="020B0502040204020203" pitchFamily="34" charset="0"/>
            </a:endParaRPr>
          </a:p>
        </p:txBody>
      </p:sp>
      <p:pic>
        <p:nvPicPr>
          <p:cNvPr id="37" name="Graphic 36" descr="Lightbulb with solid fill">
            <a:extLst>
              <a:ext uri="{FF2B5EF4-FFF2-40B4-BE49-F238E27FC236}">
                <a16:creationId xmlns:a16="http://schemas.microsoft.com/office/drawing/2014/main" id="{12B3F4D4-EC4A-9C40-9277-A4DCE18564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5810" y="4998935"/>
            <a:ext cx="730744" cy="730744"/>
          </a:xfrm>
          <a:prstGeom prst="rect">
            <a:avLst/>
          </a:prstGeom>
        </p:spPr>
      </p:pic>
      <p:pic>
        <p:nvPicPr>
          <p:cNvPr id="39" name="Graphic 38" descr="Thought bubble with solid fill">
            <a:extLst>
              <a:ext uri="{FF2B5EF4-FFF2-40B4-BE49-F238E27FC236}">
                <a16:creationId xmlns:a16="http://schemas.microsoft.com/office/drawing/2014/main" id="{DA062C9C-9F97-3540-8419-AB7C6F58C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2339" y="4958667"/>
            <a:ext cx="771013" cy="771013"/>
          </a:xfrm>
          <a:prstGeom prst="rect">
            <a:avLst/>
          </a:prstGeom>
        </p:spPr>
      </p:pic>
      <p:pic>
        <p:nvPicPr>
          <p:cNvPr id="41" name="Graphic 40" descr="Marketing with solid fill">
            <a:extLst>
              <a:ext uri="{FF2B5EF4-FFF2-40B4-BE49-F238E27FC236}">
                <a16:creationId xmlns:a16="http://schemas.microsoft.com/office/drawing/2014/main" id="{D94CDD6E-F0C7-0F4C-BF91-583BF85CE5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9604" y="4940635"/>
            <a:ext cx="807077" cy="807077"/>
          </a:xfrm>
          <a:prstGeom prst="rect">
            <a:avLst/>
          </a:prstGeom>
        </p:spPr>
      </p:pic>
      <p:pic>
        <p:nvPicPr>
          <p:cNvPr id="3" name="Graphic 2" descr="Clipboard Mixed with solid fill">
            <a:extLst>
              <a:ext uri="{FF2B5EF4-FFF2-40B4-BE49-F238E27FC236}">
                <a16:creationId xmlns:a16="http://schemas.microsoft.com/office/drawing/2014/main" id="{D6EF2107-36F0-513F-B4A4-0B833CBD49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772901" y="4998934"/>
            <a:ext cx="833853" cy="730743"/>
          </a:xfrm>
          <a:prstGeom prst="rect">
            <a:avLst/>
          </a:prstGeom>
        </p:spPr>
      </p:pic>
      <p:pic>
        <p:nvPicPr>
          <p:cNvPr id="4" name="Picture 3" descr="A picture containing font, graphics, typography, graphic design&#10;&#10;Description automatically generated">
            <a:extLst>
              <a:ext uri="{FF2B5EF4-FFF2-40B4-BE49-F238E27FC236}">
                <a16:creationId xmlns:a16="http://schemas.microsoft.com/office/drawing/2014/main" id="{A5929BA7-65C5-BE9F-3BAF-F5971E8F22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155962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C71D-5989-500D-F153-BB306E56E02C}"/>
              </a:ext>
            </a:extLst>
          </p:cNvPr>
          <p:cNvSpPr>
            <a:spLocks noGrp="1"/>
          </p:cNvSpPr>
          <p:nvPr>
            <p:ph type="title"/>
          </p:nvPr>
        </p:nvSpPr>
        <p:spPr>
          <a:xfrm>
            <a:off x="784410" y="5983940"/>
            <a:ext cx="10972800" cy="711081"/>
          </a:xfrm>
        </p:spPr>
        <p:txBody>
          <a:bodyPr/>
          <a:lstStyle/>
          <a:p>
            <a:r>
              <a:rPr lang="en-IN" dirty="0"/>
              <a:t>               </a:t>
            </a:r>
            <a:r>
              <a:rPr lang="en-IN" sz="1800" dirty="0"/>
              <a:t>Baseline                                                           After 1</a:t>
            </a:r>
            <a:r>
              <a:rPr lang="en-IN" sz="1800" baseline="30000" dirty="0"/>
              <a:t>st</a:t>
            </a:r>
            <a:r>
              <a:rPr lang="en-IN" sz="1800" dirty="0"/>
              <a:t> Training                                After 2</a:t>
            </a:r>
            <a:r>
              <a:rPr lang="en-IN" sz="1800" baseline="30000" dirty="0"/>
              <a:t>nd</a:t>
            </a:r>
            <a:r>
              <a:rPr lang="en-IN" sz="1800" dirty="0"/>
              <a:t> Training</a:t>
            </a:r>
          </a:p>
        </p:txBody>
      </p:sp>
      <p:pic>
        <p:nvPicPr>
          <p:cNvPr id="3" name="Picture 2" descr="A picture containing font, graphics, typography, graphic design&#10;&#10;Description automatically generated">
            <a:extLst>
              <a:ext uri="{FF2B5EF4-FFF2-40B4-BE49-F238E27FC236}">
                <a16:creationId xmlns:a16="http://schemas.microsoft.com/office/drawing/2014/main" id="{BEA4B9BA-68B0-CC26-09CD-A10A0B6BE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
        <p:nvSpPr>
          <p:cNvPr id="11" name="Rectangle 10">
            <a:extLst>
              <a:ext uri="{FF2B5EF4-FFF2-40B4-BE49-F238E27FC236}">
                <a16:creationId xmlns:a16="http://schemas.microsoft.com/office/drawing/2014/main" id="{E7AD2DD4-4F55-5A6F-EE55-CDEB19E96B05}"/>
              </a:ext>
            </a:extLst>
          </p:cNvPr>
          <p:cNvSpPr/>
          <p:nvPr/>
        </p:nvSpPr>
        <p:spPr>
          <a:xfrm>
            <a:off x="1788459" y="6258581"/>
            <a:ext cx="188259" cy="215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957F17CD-5472-FFF4-4DDB-17A81E52D2F6}"/>
              </a:ext>
            </a:extLst>
          </p:cNvPr>
          <p:cNvSpPr/>
          <p:nvPr/>
        </p:nvSpPr>
        <p:spPr>
          <a:xfrm>
            <a:off x="5638800" y="6258581"/>
            <a:ext cx="188259" cy="215153"/>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6C12B3F7-B177-0BC9-0476-2BF5E14F3D5D}"/>
              </a:ext>
            </a:extLst>
          </p:cNvPr>
          <p:cNvSpPr/>
          <p:nvPr/>
        </p:nvSpPr>
        <p:spPr>
          <a:xfrm>
            <a:off x="8942293" y="6258581"/>
            <a:ext cx="188259" cy="21515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4" name="Chart 3">
            <a:extLst>
              <a:ext uri="{FF2B5EF4-FFF2-40B4-BE49-F238E27FC236}">
                <a16:creationId xmlns:a16="http://schemas.microsoft.com/office/drawing/2014/main" id="{07755A0B-2EDE-F452-3D19-DE2E721EE727}"/>
              </a:ext>
            </a:extLst>
          </p:cNvPr>
          <p:cNvGraphicFramePr>
            <a:graphicFrameLocks/>
          </p:cNvGraphicFramePr>
          <p:nvPr>
            <p:extLst>
              <p:ext uri="{D42A27DB-BD31-4B8C-83A1-F6EECF244321}">
                <p14:modId xmlns:p14="http://schemas.microsoft.com/office/powerpoint/2010/main" val="3309720459"/>
              </p:ext>
            </p:extLst>
          </p:nvPr>
        </p:nvGraphicFramePr>
        <p:xfrm>
          <a:off x="784410" y="805195"/>
          <a:ext cx="10667360" cy="5232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33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065528-0295-4C60-F1B7-BB41D085074E}"/>
              </a:ext>
            </a:extLst>
          </p:cNvPr>
          <p:cNvSpPr/>
          <p:nvPr/>
        </p:nvSpPr>
        <p:spPr>
          <a:xfrm>
            <a:off x="1371600" y="6367181"/>
            <a:ext cx="188259" cy="215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06A77169-F8E5-5388-6FC6-97DE5B1D3F02}"/>
              </a:ext>
            </a:extLst>
          </p:cNvPr>
          <p:cNvSpPr/>
          <p:nvPr/>
        </p:nvSpPr>
        <p:spPr>
          <a:xfrm>
            <a:off x="3863788" y="6387352"/>
            <a:ext cx="188259" cy="215153"/>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C29CBE14-2631-CF87-6287-981C32DDE2CE}"/>
              </a:ext>
            </a:extLst>
          </p:cNvPr>
          <p:cNvSpPr/>
          <p:nvPr/>
        </p:nvSpPr>
        <p:spPr>
          <a:xfrm>
            <a:off x="9408459" y="6367182"/>
            <a:ext cx="188259" cy="2151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A146E52C-3FBE-B561-51BD-AD5F7C4AD31A}"/>
              </a:ext>
            </a:extLst>
          </p:cNvPr>
          <p:cNvSpPr/>
          <p:nvPr/>
        </p:nvSpPr>
        <p:spPr>
          <a:xfrm>
            <a:off x="6225987" y="6387352"/>
            <a:ext cx="188259" cy="21515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 Placeholder 14">
            <a:extLst>
              <a:ext uri="{FF2B5EF4-FFF2-40B4-BE49-F238E27FC236}">
                <a16:creationId xmlns:a16="http://schemas.microsoft.com/office/drawing/2014/main" id="{B608CCA2-5064-3732-4F31-52AC0CC62309}"/>
              </a:ext>
            </a:extLst>
          </p:cNvPr>
          <p:cNvSpPr>
            <a:spLocks noGrp="1"/>
          </p:cNvSpPr>
          <p:nvPr>
            <p:ph type="body" sz="half" idx="2"/>
          </p:nvPr>
        </p:nvSpPr>
        <p:spPr>
          <a:xfrm>
            <a:off x="749299" y="6104966"/>
            <a:ext cx="10949641" cy="605116"/>
          </a:xfrm>
        </p:spPr>
        <p:txBody>
          <a:bodyPr>
            <a:normAutofit/>
          </a:bodyPr>
          <a:lstStyle/>
          <a:p>
            <a:r>
              <a:rPr lang="en-IN" dirty="0"/>
              <a:t>                  </a:t>
            </a:r>
          </a:p>
          <a:p>
            <a:r>
              <a:rPr lang="en-IN" dirty="0"/>
              <a:t>                  Baseline                                               After 1</a:t>
            </a:r>
            <a:r>
              <a:rPr lang="en-IN" baseline="30000" dirty="0"/>
              <a:t>st</a:t>
            </a:r>
            <a:r>
              <a:rPr lang="en-IN" dirty="0"/>
              <a:t> Training                          After 2</a:t>
            </a:r>
            <a:r>
              <a:rPr lang="en-IN" baseline="30000" dirty="0"/>
              <a:t>nd</a:t>
            </a:r>
            <a:r>
              <a:rPr lang="en-IN" dirty="0"/>
              <a:t> Training                                              Final</a:t>
            </a:r>
          </a:p>
        </p:txBody>
      </p:sp>
      <p:sp>
        <p:nvSpPr>
          <p:cNvPr id="2" name="Rectangle 1">
            <a:extLst>
              <a:ext uri="{FF2B5EF4-FFF2-40B4-BE49-F238E27FC236}">
                <a16:creationId xmlns:a16="http://schemas.microsoft.com/office/drawing/2014/main" id="{162B8705-0F42-AF21-6361-59152206721E}"/>
              </a:ext>
            </a:extLst>
          </p:cNvPr>
          <p:cNvSpPr/>
          <p:nvPr/>
        </p:nvSpPr>
        <p:spPr>
          <a:xfrm>
            <a:off x="749298" y="5593652"/>
            <a:ext cx="10949641" cy="63126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p- value   :  RMO sign(0.003),Ward In-charge(0.013),Consultant(&lt;0.001),No abbreviation(&lt;0.001),Alternative Indication(&lt;0.001),Signature of patient(&lt;0.001),Capital(&lt;0.001)</a:t>
            </a:r>
          </a:p>
        </p:txBody>
      </p:sp>
      <p:graphicFrame>
        <p:nvGraphicFramePr>
          <p:cNvPr id="3" name="Chart 2">
            <a:extLst>
              <a:ext uri="{FF2B5EF4-FFF2-40B4-BE49-F238E27FC236}">
                <a16:creationId xmlns:a16="http://schemas.microsoft.com/office/drawing/2014/main" id="{A941B4A3-1D00-BA55-AEE2-4A565E45FE1E}"/>
              </a:ext>
            </a:extLst>
          </p:cNvPr>
          <p:cNvGraphicFramePr>
            <a:graphicFrameLocks/>
          </p:cNvGraphicFramePr>
          <p:nvPr>
            <p:extLst>
              <p:ext uri="{D42A27DB-BD31-4B8C-83A1-F6EECF244321}">
                <p14:modId xmlns:p14="http://schemas.microsoft.com/office/powerpoint/2010/main" val="147850083"/>
              </p:ext>
            </p:extLst>
          </p:nvPr>
        </p:nvGraphicFramePr>
        <p:xfrm>
          <a:off x="304801" y="1"/>
          <a:ext cx="11538856" cy="5619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609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431E-07B6-BCBE-A55E-39FA83F9630E}"/>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Mentor Approval</a:t>
            </a:r>
          </a:p>
        </p:txBody>
      </p:sp>
      <p:pic>
        <p:nvPicPr>
          <p:cNvPr id="6" name="Content Placeholder 5">
            <a:extLst>
              <a:ext uri="{FF2B5EF4-FFF2-40B4-BE49-F238E27FC236}">
                <a16:creationId xmlns:a16="http://schemas.microsoft.com/office/drawing/2014/main" id="{A26A13B7-276F-4FA5-FCDA-98B5F68CF9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046" y="1491176"/>
            <a:ext cx="10720753" cy="5162842"/>
          </a:xfrm>
        </p:spPr>
      </p:pic>
      <p:pic>
        <p:nvPicPr>
          <p:cNvPr id="4" name="Picture 3" descr="A picture containing font, graphics, typography, graphic design&#10;&#10;Description automatically generated">
            <a:extLst>
              <a:ext uri="{FF2B5EF4-FFF2-40B4-BE49-F238E27FC236}">
                <a16:creationId xmlns:a16="http://schemas.microsoft.com/office/drawing/2014/main" id="{84ECA8EB-588C-0560-32C4-EE630A38E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10635"/>
            <a:ext cx="1562194" cy="805195"/>
          </a:xfrm>
          <a:prstGeom prst="rect">
            <a:avLst/>
          </a:prstGeom>
        </p:spPr>
      </p:pic>
    </p:spTree>
    <p:extLst>
      <p:ext uri="{BB962C8B-B14F-4D97-AF65-F5344CB8AC3E}">
        <p14:creationId xmlns:p14="http://schemas.microsoft.com/office/powerpoint/2010/main" val="211265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9249642-E7E9-CF68-2585-8A3087AEE6FE}"/>
              </a:ext>
            </a:extLst>
          </p:cNvPr>
          <p:cNvGraphicFramePr>
            <a:graphicFrameLocks noGrp="1"/>
          </p:cNvGraphicFramePr>
          <p:nvPr>
            <p:extLst>
              <p:ext uri="{D42A27DB-BD31-4B8C-83A1-F6EECF244321}">
                <p14:modId xmlns:p14="http://schemas.microsoft.com/office/powerpoint/2010/main" val="3868180398"/>
              </p:ext>
            </p:extLst>
          </p:nvPr>
        </p:nvGraphicFramePr>
        <p:xfrm>
          <a:off x="1331259" y="941296"/>
          <a:ext cx="9386048" cy="5109880"/>
        </p:xfrm>
        <a:graphic>
          <a:graphicData uri="http://schemas.openxmlformats.org/drawingml/2006/table">
            <a:tbl>
              <a:tblPr>
                <a:tableStyleId>{5C22544A-7EE6-4342-B048-85BDC9FD1C3A}</a:tableStyleId>
              </a:tblPr>
              <a:tblGrid>
                <a:gridCol w="1620613">
                  <a:extLst>
                    <a:ext uri="{9D8B030D-6E8A-4147-A177-3AD203B41FA5}">
                      <a16:colId xmlns:a16="http://schemas.microsoft.com/office/drawing/2014/main" val="2322262955"/>
                    </a:ext>
                  </a:extLst>
                </a:gridCol>
                <a:gridCol w="4524209">
                  <a:extLst>
                    <a:ext uri="{9D8B030D-6E8A-4147-A177-3AD203B41FA5}">
                      <a16:colId xmlns:a16="http://schemas.microsoft.com/office/drawing/2014/main" val="4231263608"/>
                    </a:ext>
                  </a:extLst>
                </a:gridCol>
                <a:gridCol w="1620613">
                  <a:extLst>
                    <a:ext uri="{9D8B030D-6E8A-4147-A177-3AD203B41FA5}">
                      <a16:colId xmlns:a16="http://schemas.microsoft.com/office/drawing/2014/main" val="262595887"/>
                    </a:ext>
                  </a:extLst>
                </a:gridCol>
                <a:gridCol w="1620613">
                  <a:extLst>
                    <a:ext uri="{9D8B030D-6E8A-4147-A177-3AD203B41FA5}">
                      <a16:colId xmlns:a16="http://schemas.microsoft.com/office/drawing/2014/main" val="3280769869"/>
                    </a:ext>
                  </a:extLst>
                </a:gridCol>
              </a:tblGrid>
              <a:tr h="794872">
                <a:tc>
                  <a:txBody>
                    <a:bodyPr/>
                    <a:lstStyle/>
                    <a:p>
                      <a:pPr lvl="1" algn="l" fontAlgn="b"/>
                      <a:r>
                        <a:rPr lang="en-IN" sz="1800" b="1" u="none" strike="noStrike" dirty="0">
                          <a:effectLst/>
                        </a:rPr>
                        <a:t>S. No.</a:t>
                      </a:r>
                      <a:endParaRPr lang="en-IN" sz="1800" b="1" i="0" u="none" strike="noStrike" dirty="0">
                        <a:solidFill>
                          <a:srgbClr val="000000"/>
                        </a:solidFill>
                        <a:effectLst/>
                        <a:latin typeface="Calibri" panose="020F0502020204030204" pitchFamily="34" charset="0"/>
                      </a:endParaRPr>
                    </a:p>
                  </a:txBody>
                  <a:tcPr marL="9525" marR="9525" marT="9525" marB="0"/>
                </a:tc>
                <a:tc>
                  <a:txBody>
                    <a:bodyPr/>
                    <a:lstStyle/>
                    <a:p>
                      <a:pPr lvl="1" algn="l" fontAlgn="b"/>
                      <a:r>
                        <a:rPr lang="en-IN" sz="1800" b="1" u="none" strike="noStrike" dirty="0">
                          <a:effectLst/>
                        </a:rPr>
                        <a:t>Phase</a:t>
                      </a:r>
                      <a:endParaRPr lang="en-IN" sz="1800" b="1" i="0" u="none" strike="noStrike" dirty="0">
                        <a:solidFill>
                          <a:srgbClr val="000000"/>
                        </a:solidFill>
                        <a:effectLst/>
                        <a:latin typeface="Calibri" panose="020F0502020204030204" pitchFamily="34" charset="0"/>
                      </a:endParaRPr>
                    </a:p>
                  </a:txBody>
                  <a:tcPr marL="9525" marR="9525" marT="9525" marB="0"/>
                </a:tc>
                <a:tc>
                  <a:txBody>
                    <a:bodyPr/>
                    <a:lstStyle/>
                    <a:p>
                      <a:pPr lvl="1" algn="l" fontAlgn="b"/>
                      <a:r>
                        <a:rPr lang="en-IN" sz="1800" b="1" u="none" strike="noStrike" dirty="0">
                          <a:effectLst/>
                        </a:rPr>
                        <a:t>N</a:t>
                      </a:r>
                      <a:endParaRPr lang="en-IN" sz="1800" b="1" i="0" u="none" strike="noStrike" dirty="0">
                        <a:solidFill>
                          <a:srgbClr val="000000"/>
                        </a:solidFill>
                        <a:effectLst/>
                        <a:latin typeface="Calibri" panose="020F0502020204030204" pitchFamily="34" charset="0"/>
                      </a:endParaRPr>
                    </a:p>
                  </a:txBody>
                  <a:tcPr marL="9525" marR="9525" marT="9525" marB="0"/>
                </a:tc>
                <a:tc>
                  <a:txBody>
                    <a:bodyPr/>
                    <a:lstStyle/>
                    <a:p>
                      <a:pPr lvl="1" algn="l" fontAlgn="b"/>
                      <a:endParaRPr lang="en-IN" sz="16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51815997"/>
                  </a:ext>
                </a:extLst>
              </a:tr>
              <a:tr h="757019">
                <a:tc>
                  <a:txBody>
                    <a:bodyPr/>
                    <a:lstStyle/>
                    <a:p>
                      <a:pPr algn="l" fontAlgn="b"/>
                      <a:r>
                        <a:rPr lang="en-IN" sz="1600" u="none" strike="noStrike" dirty="0">
                          <a:effectLst/>
                        </a:rPr>
                        <a:t>1</a:t>
                      </a:r>
                      <a:endParaRPr lang="en-IN"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Baseline</a:t>
                      </a:r>
                      <a:endParaRPr lang="en-IN"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304</a:t>
                      </a:r>
                      <a:endParaRPr lang="en-IN"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40days</a:t>
                      </a:r>
                      <a:endParaRPr lang="en-IN"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23654561"/>
                  </a:ext>
                </a:extLst>
              </a:tr>
              <a:tr h="1249081">
                <a:tc>
                  <a:txBody>
                    <a:bodyPr/>
                    <a:lstStyle/>
                    <a:p>
                      <a:pPr algn="l" fontAlgn="b"/>
                      <a:r>
                        <a:rPr lang="en-IN" sz="1600" u="none" strike="noStrike">
                          <a:effectLst/>
                        </a:rPr>
                        <a:t>2</a:t>
                      </a:r>
                      <a:endParaRPr lang="en-IN" sz="16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After 1st training</a:t>
                      </a:r>
                      <a:endParaRPr lang="en-IN"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74</a:t>
                      </a:r>
                      <a:endParaRPr lang="en-IN"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14 days</a:t>
                      </a:r>
                      <a:endParaRPr lang="en-IN"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565178113"/>
                  </a:ext>
                </a:extLst>
              </a:tr>
              <a:tr h="1324783">
                <a:tc>
                  <a:txBody>
                    <a:bodyPr/>
                    <a:lstStyle/>
                    <a:p>
                      <a:pPr algn="l" fontAlgn="b"/>
                      <a:r>
                        <a:rPr lang="en-IN" sz="1600" u="none" strike="noStrike">
                          <a:effectLst/>
                        </a:rPr>
                        <a:t>3</a:t>
                      </a:r>
                      <a:endParaRPr lang="en-IN" sz="16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After 2nd training</a:t>
                      </a:r>
                      <a:endParaRPr lang="en-IN"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187</a:t>
                      </a:r>
                      <a:endParaRPr lang="en-IN"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17 days</a:t>
                      </a:r>
                      <a:endParaRPr lang="en-IN"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033520518"/>
                  </a:ext>
                </a:extLst>
              </a:tr>
              <a:tr h="984125">
                <a:tc>
                  <a:txBody>
                    <a:bodyPr/>
                    <a:lstStyle/>
                    <a:p>
                      <a:pPr algn="l" fontAlgn="b"/>
                      <a:r>
                        <a:rPr lang="en-IN" sz="1600" u="none" strike="noStrike">
                          <a:effectLst/>
                        </a:rPr>
                        <a:t>4</a:t>
                      </a:r>
                      <a:endParaRPr lang="en-IN" sz="16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After</a:t>
                      </a:r>
                      <a:endParaRPr lang="en-IN"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375</a:t>
                      </a:r>
                      <a:endParaRPr lang="en-IN"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IN" sz="1600" u="none" strike="noStrike" dirty="0">
                          <a:effectLst/>
                        </a:rPr>
                        <a:t>38 days</a:t>
                      </a:r>
                      <a:endParaRPr lang="en-IN"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05405873"/>
                  </a:ext>
                </a:extLst>
              </a:tr>
            </a:tbl>
          </a:graphicData>
        </a:graphic>
      </p:graphicFrame>
    </p:spTree>
    <p:extLst>
      <p:ext uri="{BB962C8B-B14F-4D97-AF65-F5344CB8AC3E}">
        <p14:creationId xmlns:p14="http://schemas.microsoft.com/office/powerpoint/2010/main" val="101654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55B2-428D-7744-DAFC-5613ADBDC7C4}"/>
              </a:ext>
            </a:extLst>
          </p:cNvPr>
          <p:cNvSpPr>
            <a:spLocks noGrp="1"/>
          </p:cNvSpPr>
          <p:nvPr>
            <p:ph type="title"/>
          </p:nvPr>
        </p:nvSpPr>
        <p:spPr>
          <a:xfrm>
            <a:off x="609600" y="274641"/>
            <a:ext cx="10972800" cy="1473477"/>
          </a:xfrm>
        </p:spPr>
        <p:txBody>
          <a:bodyPr>
            <a:normAutofit/>
          </a:bodyPr>
          <a:lstStyle/>
          <a:p>
            <a:r>
              <a:rPr lang="en-IN" sz="4400" dirty="0">
                <a:latin typeface="Times New Roman" panose="02020603050405020304" pitchFamily="18" charset="0"/>
                <a:cs typeface="Times New Roman" panose="02020603050405020304" pitchFamily="18" charset="0"/>
              </a:rPr>
              <a:t>Conclusion</a:t>
            </a:r>
            <a:r>
              <a:rPr lang="en-IN" sz="36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4085FA41-0186-81FA-58A2-EF02A1936397}"/>
              </a:ext>
            </a:extLst>
          </p:cNvPr>
          <p:cNvSpPr>
            <a:spLocks noGrp="1"/>
          </p:cNvSpPr>
          <p:nvPr>
            <p:ph idx="1"/>
          </p:nvPr>
        </p:nvSpPr>
        <p:spPr>
          <a:xfrm>
            <a:off x="609600" y="1896035"/>
            <a:ext cx="8281182" cy="4230130"/>
          </a:xfrm>
        </p:spPr>
        <p:txBody>
          <a:bodyPr>
            <a:noAutofit/>
          </a:bodyPr>
          <a:lstStyle/>
          <a:p>
            <a:r>
              <a:rPr lang="en-IN" sz="2400" dirty="0">
                <a:latin typeface="Times New Roman" panose="02020603050405020304" pitchFamily="18" charset="0"/>
                <a:cs typeface="Times New Roman" panose="02020603050405020304" pitchFamily="18" charset="0"/>
              </a:rPr>
              <a:t>The study ultimately achieve its aim to decrease the number of incomplete medical records through QI intervention.</a:t>
            </a:r>
          </a:p>
          <a:p>
            <a:r>
              <a:rPr lang="en-IN" sz="2400" dirty="0">
                <a:latin typeface="Times New Roman" panose="02020603050405020304" pitchFamily="18" charset="0"/>
                <a:cs typeface="Times New Roman" panose="02020603050405020304" pitchFamily="18" charset="0"/>
              </a:rPr>
              <a:t>Training of nurses and interaction with RMOs and consultants has resulted in a decrease in the number of incomplete columns.</a:t>
            </a:r>
          </a:p>
          <a:p>
            <a:r>
              <a:rPr lang="en-IN" sz="2400" dirty="0">
                <a:latin typeface="Times New Roman" panose="02020603050405020304" pitchFamily="18" charset="0"/>
                <a:cs typeface="Times New Roman" panose="02020603050405020304" pitchFamily="18" charset="0"/>
              </a:rPr>
              <a:t>By attaching the MRD completion form to the medical record, we ensure the filling of incomplete records before sending them to the MRD.</a:t>
            </a:r>
          </a:p>
          <a:p>
            <a:r>
              <a:rPr lang="en-IN" sz="2400" dirty="0">
                <a:latin typeface="Times New Roman" panose="02020603050405020304" pitchFamily="18" charset="0"/>
                <a:cs typeface="Times New Roman" panose="02020603050405020304" pitchFamily="18" charset="0"/>
              </a:rPr>
              <a:t>One of the highlights of the study was the analysis of completeness of MRD filling by nurses was lower, it is necessary to do observation.</a:t>
            </a:r>
          </a:p>
        </p:txBody>
      </p:sp>
      <p:pic>
        <p:nvPicPr>
          <p:cNvPr id="6" name="Picture 5" descr="Desk with stethoscope and computer keyboard">
            <a:extLst>
              <a:ext uri="{FF2B5EF4-FFF2-40B4-BE49-F238E27FC236}">
                <a16:creationId xmlns:a16="http://schemas.microsoft.com/office/drawing/2014/main" id="{A7A959AD-9AA1-A4FE-91C4-5A1EF63853FD}"/>
              </a:ext>
            </a:extLst>
          </p:cNvPr>
          <p:cNvPicPr>
            <a:picLocks noChangeAspect="1"/>
          </p:cNvPicPr>
          <p:nvPr/>
        </p:nvPicPr>
        <p:blipFill rotWithShape="1">
          <a:blip r:embed="rId2"/>
          <a:srcRect l="51407" r="-1" b="-1"/>
          <a:stretch/>
        </p:blipFill>
        <p:spPr>
          <a:xfrm>
            <a:off x="9035987" y="0"/>
            <a:ext cx="3187637" cy="6886135"/>
          </a:xfrm>
          <a:prstGeom prst="rect">
            <a:avLst/>
          </a:prstGeom>
          <a:effectLst/>
        </p:spPr>
      </p:pic>
      <p:pic>
        <p:nvPicPr>
          <p:cNvPr id="7" name="Picture 6" descr="A picture containing font, graphics, typography, graphic design&#10;&#10;Description automatically generated">
            <a:extLst>
              <a:ext uri="{FF2B5EF4-FFF2-40B4-BE49-F238E27FC236}">
                <a16:creationId xmlns:a16="http://schemas.microsoft.com/office/drawing/2014/main" id="{BA4A0435-3A57-414C-AE27-C89CA54D3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0808" y="0"/>
            <a:ext cx="1562194" cy="805195"/>
          </a:xfrm>
          <a:prstGeom prst="rect">
            <a:avLst/>
          </a:prstGeom>
        </p:spPr>
      </p:pic>
    </p:spTree>
    <p:extLst>
      <p:ext uri="{BB962C8B-B14F-4D97-AF65-F5344CB8AC3E}">
        <p14:creationId xmlns:p14="http://schemas.microsoft.com/office/powerpoint/2010/main" val="82616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k with stethoscope and computer keyboard">
            <a:extLst>
              <a:ext uri="{FF2B5EF4-FFF2-40B4-BE49-F238E27FC236}">
                <a16:creationId xmlns:a16="http://schemas.microsoft.com/office/drawing/2014/main" id="{1C9C15AB-5AEC-A6BF-AE4E-4F567A26FCDD}"/>
              </a:ext>
            </a:extLst>
          </p:cNvPr>
          <p:cNvPicPr>
            <a:picLocks noChangeAspect="1"/>
          </p:cNvPicPr>
          <p:nvPr/>
        </p:nvPicPr>
        <p:blipFill rotWithShape="1">
          <a:blip r:embed="rId2"/>
          <a:srcRect l="51407" r="-1" b="-1"/>
          <a:stretch/>
        </p:blipFill>
        <p:spPr>
          <a:xfrm>
            <a:off x="8961120" y="10"/>
            <a:ext cx="3230879" cy="6857990"/>
          </a:xfrm>
          <a:prstGeom prst="rect">
            <a:avLst/>
          </a:prstGeom>
          <a:blipFill dpi="0" rotWithShape="1">
            <a:blip r:embed="rId3">
              <a:alphaModFix amt="99000"/>
            </a:blip>
            <a:srcRect/>
            <a:tile tx="0" ty="0" sx="100000" sy="100000" flip="none" algn="tl"/>
          </a:blipFill>
          <a:effectLst/>
        </p:spPr>
      </p:pic>
      <p:sp>
        <p:nvSpPr>
          <p:cNvPr id="2" name="Title 1">
            <a:extLst>
              <a:ext uri="{FF2B5EF4-FFF2-40B4-BE49-F238E27FC236}">
                <a16:creationId xmlns:a16="http://schemas.microsoft.com/office/drawing/2014/main" id="{721325D2-FF60-E169-674A-34A6799598E4}"/>
              </a:ext>
            </a:extLst>
          </p:cNvPr>
          <p:cNvSpPr>
            <a:spLocks noGrp="1"/>
          </p:cNvSpPr>
          <p:nvPr>
            <p:ph type="title"/>
          </p:nvPr>
        </p:nvSpPr>
        <p:spPr>
          <a:xfrm>
            <a:off x="609600" y="274641"/>
            <a:ext cx="10972800" cy="863785"/>
          </a:xfrm>
        </p:spPr>
        <p:txBody>
          <a:bodyPr>
            <a:normAutofit/>
          </a:bodyPr>
          <a:lstStyle/>
          <a:p>
            <a:r>
              <a:rPr lang="en-IN" sz="4400"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A7C689EF-43A0-AE51-49A4-8C68C44F3DF0}"/>
              </a:ext>
            </a:extLst>
          </p:cNvPr>
          <p:cNvSpPr>
            <a:spLocks noGrp="1"/>
          </p:cNvSpPr>
          <p:nvPr>
            <p:ph idx="1"/>
          </p:nvPr>
        </p:nvSpPr>
        <p:spPr>
          <a:xfrm>
            <a:off x="609601" y="1138426"/>
            <a:ext cx="7901354" cy="4987739"/>
          </a:xfrm>
        </p:spPr>
        <p:txBody>
          <a:bodyPr>
            <a:normAutofit fontScale="92500" lnSpcReduction="10000"/>
          </a:bodyPr>
          <a:lstStyle/>
          <a:p>
            <a:pPr marL="0" indent="0">
              <a:buNone/>
            </a:pPr>
            <a:endParaRPr lang="en-IN" dirty="0"/>
          </a:p>
          <a:p>
            <a:r>
              <a:rPr lang="en-IN" sz="2500" dirty="0">
                <a:latin typeface="Times New Roman" panose="02020603050405020304" pitchFamily="18" charset="0"/>
                <a:cs typeface="Times New Roman" panose="02020603050405020304" pitchFamily="18" charset="0"/>
              </a:rPr>
              <a:t>Responsibility for completeness of Medical Records is consultant treating and head of the room.</a:t>
            </a:r>
          </a:p>
          <a:p>
            <a:r>
              <a:rPr lang="en-IN" sz="2500" dirty="0">
                <a:latin typeface="Times New Roman" panose="02020603050405020304" pitchFamily="18" charset="0"/>
                <a:cs typeface="Times New Roman" panose="02020603050405020304" pitchFamily="18" charset="0"/>
              </a:rPr>
              <a:t>A marked improvement from 41% to 72% was found in a similar study in Ethiopia with QI intervention that focuses on continuous evaluation, leadership engagement, and innovative strategies. </a:t>
            </a:r>
          </a:p>
          <a:p>
            <a:r>
              <a:rPr lang="en-IN" sz="2500" dirty="0">
                <a:latin typeface="Times New Roman" panose="02020603050405020304" pitchFamily="18" charset="0"/>
                <a:cs typeface="Times New Roman" panose="02020603050405020304" pitchFamily="18" charset="0"/>
              </a:rPr>
              <a:t>One of the studies on MRD in Iran, also found attaching the form in the case sheet improved the filling of documents from 16.9% to 49.65%.</a:t>
            </a:r>
          </a:p>
          <a:p>
            <a:r>
              <a:rPr lang="en-IN" sz="2500" dirty="0">
                <a:latin typeface="Times New Roman" panose="02020603050405020304" pitchFamily="18" charset="0"/>
                <a:cs typeface="Times New Roman" panose="02020603050405020304" pitchFamily="18" charset="0"/>
              </a:rPr>
              <a:t>A study by Mondal et al. 2002, showed a marked reduction in medication error after applying the POQCI model, where the reduction is from 48% to 14% after applying 4 PDCA cycles.</a:t>
            </a:r>
          </a:p>
        </p:txBody>
      </p:sp>
      <p:pic>
        <p:nvPicPr>
          <p:cNvPr id="4" name="Picture 3" descr="A picture containing font, graphics, typography, graphic design&#10;&#10;Description automatically generated">
            <a:extLst>
              <a:ext uri="{FF2B5EF4-FFF2-40B4-BE49-F238E27FC236}">
                <a16:creationId xmlns:a16="http://schemas.microsoft.com/office/drawing/2014/main" id="{6AA77C34-B0F4-CE00-B3A1-7B94B610D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223052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42A7-2E50-EF2A-816A-FEFC7219A760}"/>
              </a:ext>
            </a:extLst>
          </p:cNvPr>
          <p:cNvSpPr>
            <a:spLocks noGrp="1"/>
          </p:cNvSpPr>
          <p:nvPr>
            <p:ph type="title"/>
          </p:nvPr>
        </p:nvSpPr>
        <p:spPr>
          <a:xfrm>
            <a:off x="609600" y="274641"/>
            <a:ext cx="7630633" cy="1216534"/>
          </a:xfrm>
        </p:spPr>
        <p:txBody>
          <a:bodyPr>
            <a:normAutofit/>
          </a:bodyPr>
          <a:lstStyle/>
          <a:p>
            <a:r>
              <a:rPr lang="en-IN" sz="4400" dirty="0">
                <a:latin typeface="Times New Roman" panose="02020603050405020304" pitchFamily="18" charset="0"/>
                <a:cs typeface="Times New Roman" panose="02020603050405020304" pitchFamily="18" charset="0"/>
              </a:rPr>
              <a:t>Limitation</a:t>
            </a:r>
          </a:p>
        </p:txBody>
      </p:sp>
      <p:sp>
        <p:nvSpPr>
          <p:cNvPr id="3" name="Content Placeholder 2">
            <a:extLst>
              <a:ext uri="{FF2B5EF4-FFF2-40B4-BE49-F238E27FC236}">
                <a16:creationId xmlns:a16="http://schemas.microsoft.com/office/drawing/2014/main" id="{44F5130D-7F9F-6F98-69C3-9853D8F06336}"/>
              </a:ext>
            </a:extLst>
          </p:cNvPr>
          <p:cNvSpPr>
            <a:spLocks noGrp="1"/>
          </p:cNvSpPr>
          <p:nvPr>
            <p:ph idx="1"/>
          </p:nvPr>
        </p:nvSpPr>
        <p:spPr>
          <a:xfrm>
            <a:off x="609600" y="1491175"/>
            <a:ext cx="8224911" cy="4525959"/>
          </a:xfrm>
        </p:spPr>
        <p:txBody>
          <a:bodyPr>
            <a:noAutofit/>
          </a:bodyPr>
          <a:lstStyle/>
          <a:p>
            <a:r>
              <a:rPr lang="en-IN" sz="2400" dirty="0">
                <a:latin typeface="Times New Roman" panose="02020603050405020304" pitchFamily="18" charset="0"/>
                <a:cs typeface="Times New Roman" panose="02020603050405020304" pitchFamily="18" charset="0"/>
              </a:rPr>
              <a:t>Limited number of studies available in this area with the POQCI model.</a:t>
            </a:r>
          </a:p>
          <a:p>
            <a:r>
              <a:rPr lang="en-IN" sz="2400" dirty="0">
                <a:latin typeface="Times New Roman" panose="02020603050405020304" pitchFamily="18" charset="0"/>
                <a:cs typeface="Times New Roman" panose="02020603050405020304" pitchFamily="18" charset="0"/>
              </a:rPr>
              <a:t>As was not employed over there, could not make changes in </a:t>
            </a:r>
            <a:r>
              <a:rPr lang="en-IN" sz="2400">
                <a:latin typeface="Times New Roman" panose="02020603050405020304" pitchFamily="18" charset="0"/>
                <a:cs typeface="Times New Roman" panose="02020603050405020304" pitchFamily="18" charset="0"/>
              </a:rPr>
              <a:t>any process.</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Members in quality teams are not enough according to the patient load of the hospital.</a:t>
            </a:r>
          </a:p>
          <a:p>
            <a:r>
              <a:rPr lang="en-IN" sz="2400" dirty="0">
                <a:latin typeface="Times New Roman" panose="02020603050405020304" pitchFamily="18" charset="0"/>
                <a:cs typeface="Times New Roman" panose="02020603050405020304" pitchFamily="18" charset="0"/>
              </a:rPr>
              <a:t>Members in Medical Record Department are not enough according to the load of the hospital.</a:t>
            </a:r>
          </a:p>
          <a:p>
            <a:r>
              <a:rPr lang="en-IN" sz="2400" dirty="0">
                <a:latin typeface="Times New Roman" panose="02020603050405020304" pitchFamily="18" charset="0"/>
                <a:cs typeface="Times New Roman" panose="02020603050405020304" pitchFamily="18" charset="0"/>
              </a:rPr>
              <a:t>Consultants were not able to join the meeting due to their busy schedules.</a:t>
            </a:r>
          </a:p>
          <a:p>
            <a:r>
              <a:rPr lang="en-IN" sz="2400" dirty="0">
                <a:latin typeface="Times New Roman" panose="02020603050405020304" pitchFamily="18" charset="0"/>
                <a:cs typeface="Times New Roman" panose="02020603050405020304" pitchFamily="18" charset="0"/>
              </a:rPr>
              <a:t>Not enough time for post-evaluation.</a:t>
            </a:r>
          </a:p>
        </p:txBody>
      </p:sp>
      <p:pic>
        <p:nvPicPr>
          <p:cNvPr id="6" name="Picture 5" descr="Desk with stethoscope and computer keyboard">
            <a:extLst>
              <a:ext uri="{FF2B5EF4-FFF2-40B4-BE49-F238E27FC236}">
                <a16:creationId xmlns:a16="http://schemas.microsoft.com/office/drawing/2014/main" id="{B7CB63D3-FD6C-2260-EDA3-80544F0C6859}"/>
              </a:ext>
            </a:extLst>
          </p:cNvPr>
          <p:cNvPicPr>
            <a:picLocks noChangeAspect="1"/>
          </p:cNvPicPr>
          <p:nvPr/>
        </p:nvPicPr>
        <p:blipFill rotWithShape="1">
          <a:blip r:embed="rId2"/>
          <a:srcRect l="51407" r="-1" b="-1"/>
          <a:stretch/>
        </p:blipFill>
        <p:spPr>
          <a:xfrm>
            <a:off x="9004363" y="0"/>
            <a:ext cx="3187637" cy="6858001"/>
          </a:xfrm>
          <a:prstGeom prst="rect">
            <a:avLst/>
          </a:prstGeom>
          <a:effectLst/>
        </p:spPr>
      </p:pic>
      <p:pic>
        <p:nvPicPr>
          <p:cNvPr id="9" name="Picture 8" descr="A picture containing font, graphics, typography, graphic design&#10;&#10;Description automatically generated">
            <a:extLst>
              <a:ext uri="{FF2B5EF4-FFF2-40B4-BE49-F238E27FC236}">
                <a16:creationId xmlns:a16="http://schemas.microsoft.com/office/drawing/2014/main" id="{11AB7B70-9850-6C80-3731-F83A04BA0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1289482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3B629-6154-D791-A440-848B732533E5}"/>
              </a:ext>
            </a:extLst>
          </p:cNvPr>
          <p:cNvSpPr>
            <a:spLocks noGrp="1"/>
          </p:cNvSpPr>
          <p:nvPr>
            <p:ph type="title"/>
          </p:nvPr>
        </p:nvSpPr>
        <p:spPr>
          <a:xfrm>
            <a:off x="609600" y="1035424"/>
            <a:ext cx="10972800" cy="1102658"/>
          </a:xfrm>
        </p:spPr>
        <p:txBody>
          <a:bodyPr>
            <a:noAutofit/>
          </a:bodyPr>
          <a:lstStyle/>
          <a:p>
            <a:r>
              <a:rPr lang="en-IN" sz="4400" dirty="0">
                <a:latin typeface="Times New Roman" panose="02020603050405020304" pitchFamily="18" charset="0"/>
                <a:cs typeface="Times New Roman" panose="02020603050405020304" pitchFamily="18" charset="0"/>
              </a:rPr>
              <a:t>Suggestions</a:t>
            </a:r>
          </a:p>
        </p:txBody>
      </p:sp>
      <p:sp>
        <p:nvSpPr>
          <p:cNvPr id="5" name="Content Placeholder 4">
            <a:extLst>
              <a:ext uri="{FF2B5EF4-FFF2-40B4-BE49-F238E27FC236}">
                <a16:creationId xmlns:a16="http://schemas.microsoft.com/office/drawing/2014/main" id="{A3EE65FA-048A-1CB6-8CB2-A3BA81EB5F16}"/>
              </a:ext>
            </a:extLst>
          </p:cNvPr>
          <p:cNvSpPr>
            <a:spLocks noGrp="1"/>
          </p:cNvSpPr>
          <p:nvPr>
            <p:ph idx="1"/>
          </p:nvPr>
        </p:nvSpPr>
        <p:spPr>
          <a:xfrm>
            <a:off x="609600" y="2259106"/>
            <a:ext cx="7985760" cy="3867059"/>
          </a:xfrm>
        </p:spPr>
        <p:txBody>
          <a:bodyPr>
            <a:normAutofit lnSpcReduction="10000"/>
          </a:bodyPr>
          <a:lstStyle/>
          <a:p>
            <a:r>
              <a:rPr lang="en-IN" dirty="0"/>
              <a:t> </a:t>
            </a:r>
            <a:r>
              <a:rPr lang="en-IN" sz="2400" dirty="0">
                <a:latin typeface="Times New Roman" panose="02020603050405020304" pitchFamily="18" charset="0"/>
                <a:cs typeface="Times New Roman" panose="02020603050405020304" pitchFamily="18" charset="0"/>
              </a:rPr>
              <a:t>Time-to-time training of nurses for filling of Medical records.</a:t>
            </a:r>
          </a:p>
          <a:p>
            <a:r>
              <a:rPr lang="en-IN" sz="2400" dirty="0">
                <a:latin typeface="Times New Roman" panose="02020603050405020304" pitchFamily="18" charset="0"/>
                <a:cs typeface="Times New Roman" panose="02020603050405020304" pitchFamily="18" charset="0"/>
              </a:rPr>
              <a:t>Team leaders should be assigned in the nursing team for proper supervision.</a:t>
            </a:r>
          </a:p>
          <a:p>
            <a:r>
              <a:rPr lang="en-IN" sz="2400" dirty="0">
                <a:latin typeface="Times New Roman" panose="02020603050405020304" pitchFamily="18" charset="0"/>
                <a:cs typeface="Times New Roman" panose="02020603050405020304" pitchFamily="18" charset="0"/>
              </a:rPr>
              <a:t>Increase the staff in the Medical record Department and Involve them during the meeting.</a:t>
            </a:r>
          </a:p>
          <a:p>
            <a:r>
              <a:rPr lang="en-IN" sz="2400" dirty="0">
                <a:latin typeface="Times New Roman" panose="02020603050405020304" pitchFamily="18" charset="0"/>
                <a:cs typeface="Times New Roman" panose="02020603050405020304" pitchFamily="18" charset="0"/>
              </a:rPr>
              <a:t>Increasing the number of RMOs in hospitals.</a:t>
            </a:r>
          </a:p>
          <a:p>
            <a:r>
              <a:rPr lang="en-IN" sz="2400" dirty="0">
                <a:latin typeface="Times New Roman" panose="02020603050405020304" pitchFamily="18" charset="0"/>
                <a:cs typeface="Times New Roman" panose="02020603050405020304" pitchFamily="18" charset="0"/>
              </a:rPr>
              <a:t>Tagging the incomplete file with RED </a:t>
            </a:r>
            <a:r>
              <a:rPr lang="en-IN" sz="2400">
                <a:latin typeface="Times New Roman" panose="02020603050405020304" pitchFamily="18" charset="0"/>
                <a:cs typeface="Times New Roman" panose="02020603050405020304" pitchFamily="18" charset="0"/>
              </a:rPr>
              <a:t>dot sticker.</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Streamline the process of taking signatures in case sheets of patients.</a:t>
            </a:r>
          </a:p>
        </p:txBody>
      </p:sp>
      <p:pic>
        <p:nvPicPr>
          <p:cNvPr id="3" name="Picture 2" descr="Desk with stethoscope and computer keyboard">
            <a:extLst>
              <a:ext uri="{FF2B5EF4-FFF2-40B4-BE49-F238E27FC236}">
                <a16:creationId xmlns:a16="http://schemas.microsoft.com/office/drawing/2014/main" id="{C32C74A2-1D21-FB63-5FAC-CBD5C02494B6}"/>
              </a:ext>
            </a:extLst>
          </p:cNvPr>
          <p:cNvPicPr>
            <a:picLocks noChangeAspect="1"/>
          </p:cNvPicPr>
          <p:nvPr/>
        </p:nvPicPr>
        <p:blipFill rotWithShape="1">
          <a:blip r:embed="rId2"/>
          <a:srcRect l="51407" r="-1" b="-1"/>
          <a:stretch/>
        </p:blipFill>
        <p:spPr>
          <a:xfrm>
            <a:off x="9004363" y="0"/>
            <a:ext cx="3187637" cy="6858001"/>
          </a:xfrm>
          <a:prstGeom prst="rect">
            <a:avLst/>
          </a:prstGeom>
          <a:effectLst/>
        </p:spPr>
      </p:pic>
      <p:pic>
        <p:nvPicPr>
          <p:cNvPr id="7" name="Picture 6" descr="A picture containing font, graphics, typography, graphic design&#10;&#10;Description automatically generated">
            <a:extLst>
              <a:ext uri="{FF2B5EF4-FFF2-40B4-BE49-F238E27FC236}">
                <a16:creationId xmlns:a16="http://schemas.microsoft.com/office/drawing/2014/main" id="{EC6E39E0-3DE6-B1ED-3D44-EA7832E19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18528"/>
            <a:ext cx="1562194" cy="805195"/>
          </a:xfrm>
          <a:prstGeom prst="rect">
            <a:avLst/>
          </a:prstGeom>
        </p:spPr>
      </p:pic>
    </p:spTree>
    <p:extLst>
      <p:ext uri="{BB962C8B-B14F-4D97-AF65-F5344CB8AC3E}">
        <p14:creationId xmlns:p14="http://schemas.microsoft.com/office/powerpoint/2010/main" val="68318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EF30-3456-92B3-1401-CBD4A71A5B86}"/>
              </a:ext>
            </a:extLst>
          </p:cNvPr>
          <p:cNvSpPr>
            <a:spLocks noGrp="1"/>
          </p:cNvSpPr>
          <p:nvPr>
            <p:ph type="title"/>
          </p:nvPr>
        </p:nvSpPr>
        <p:spPr>
          <a:xfrm>
            <a:off x="609600" y="731835"/>
            <a:ext cx="10972800" cy="868365"/>
          </a:xfrm>
        </p:spPr>
        <p:txBody>
          <a:bodyPr>
            <a:noAutofit/>
          </a:bodyPr>
          <a:lstStyle/>
          <a:p>
            <a:r>
              <a:rPr lang="en-IN" sz="44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EC6E7526-FFAB-F35D-C286-9FC122959E47}"/>
              </a:ext>
            </a:extLst>
          </p:cNvPr>
          <p:cNvSpPr>
            <a:spLocks noGrp="1"/>
          </p:cNvSpPr>
          <p:nvPr>
            <p:ph idx="1"/>
          </p:nvPr>
        </p:nvSpPr>
        <p:spPr>
          <a:xfrm>
            <a:off x="609600" y="1842247"/>
            <a:ext cx="10972800" cy="4283918"/>
          </a:xfrm>
        </p:spPr>
        <p:txBody>
          <a:bodyPr>
            <a:normAutofit lnSpcReduction="10000"/>
          </a:bodyPr>
          <a:lstStyle/>
          <a:p>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POCQI_Learner_Manual_Ver03_2020.pdf [Internet]. [cited 2023 Jan 19]. Available from: https://www.pocqi.org/POCQI_Learner_Manual_Ver03_2020.pdf</a:t>
            </a:r>
          </a:p>
          <a:p>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MOS. Incomplete Medical Records - Consequences and Solutions [Internet]. 2020 [cited 2023 Mar 17]. Available from: https://www.medicaltranscriptionservicecompany.com/blog/incomplete-medical-records-consequences-and-solutions/</a:t>
            </a:r>
          </a:p>
          <a:p>
            <a:r>
              <a:rPr lang="en-IN" sz="2000" dirty="0">
                <a:effectLst/>
                <a:latin typeface="Times New Roman" panose="02020603050405020304" pitchFamily="18" charset="0"/>
                <a:ea typeface="Calibri" panose="020F0502020204030204" pitchFamily="34" charset="0"/>
                <a:cs typeface="Times New Roman" panose="02020603050405020304" pitchFamily="18" charset="0"/>
              </a:rPr>
              <a:t>Mondal S, Banerjee M, Mandal S, Mallick A, Das N,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Basu</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B, et al. An initiative to reduce medication errors in neonatal care unit of a tertiary care hospital, Kolkata, West Bengal: a quality improvement report. BMJ Open Qual. 2022 May 10;11(</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Suppl</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1):e001468. </a:t>
            </a:r>
          </a:p>
          <a:p>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allzone</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12-Point Medical Record Checklist : What Is Included In a Medical Record [Internet]. </a:t>
            </a: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Allzone</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2023 [cited 2023 Apr 1]. Available from: https://www.allzonems.com/12-point-medical-record-checklist-what-is-included-in-a-medical-record/</a:t>
            </a:r>
          </a:p>
          <a:p>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Mishra AK, Bhattarai S, </a:t>
            </a: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Bhurtel</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P, Bista NR, Shrestha P, </a:t>
            </a: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Thakali</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K, et al. Need for improvement of medical records. JNMA J Nepal Med Assoc. 2009;48(174):103–6. </a:t>
            </a:r>
          </a:p>
          <a:p>
            <a:endParaRPr lang="en-IN" dirty="0"/>
          </a:p>
        </p:txBody>
      </p:sp>
      <p:pic>
        <p:nvPicPr>
          <p:cNvPr id="4" name="Picture 3" descr="A picture containing font, graphics, typography, graphic design&#10;&#10;Description automatically generated">
            <a:extLst>
              <a:ext uri="{FF2B5EF4-FFF2-40B4-BE49-F238E27FC236}">
                <a16:creationId xmlns:a16="http://schemas.microsoft.com/office/drawing/2014/main" id="{ACF226E3-17B6-B979-5F04-EC27118F1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1106831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21F0A-DB91-1337-AA46-863952B354EE}"/>
              </a:ext>
            </a:extLst>
          </p:cNvPr>
          <p:cNvSpPr>
            <a:spLocks noGrp="1"/>
          </p:cNvSpPr>
          <p:nvPr>
            <p:ph idx="1"/>
          </p:nvPr>
        </p:nvSpPr>
        <p:spPr>
          <a:xfrm>
            <a:off x="609600" y="2162820"/>
            <a:ext cx="10972800" cy="1005682"/>
          </a:xfrm>
        </p:spPr>
        <p:txBody>
          <a:bodyPr>
            <a:normAutofit/>
          </a:bodyPr>
          <a:lstStyle/>
          <a:p>
            <a:pPr marL="0" indent="0" algn="ctr">
              <a:buNone/>
            </a:pPr>
            <a:r>
              <a:rPr lang="en-IN" sz="4800" dirty="0">
                <a:latin typeface="Times New Roman" panose="02020603050405020304" pitchFamily="18" charset="0"/>
                <a:cs typeface="Times New Roman" panose="02020603050405020304" pitchFamily="18" charset="0"/>
              </a:rPr>
              <a:t>THANK YOU</a:t>
            </a:r>
          </a:p>
        </p:txBody>
      </p:sp>
      <p:pic>
        <p:nvPicPr>
          <p:cNvPr id="4" name="Picture 3" descr="Desk with stethoscope and computer keyboard">
            <a:extLst>
              <a:ext uri="{FF2B5EF4-FFF2-40B4-BE49-F238E27FC236}">
                <a16:creationId xmlns:a16="http://schemas.microsoft.com/office/drawing/2014/main" id="{1180E959-267A-E3E1-6AE1-D12AC68FED44}"/>
              </a:ext>
            </a:extLst>
          </p:cNvPr>
          <p:cNvPicPr>
            <a:picLocks noChangeAspect="1"/>
          </p:cNvPicPr>
          <p:nvPr/>
        </p:nvPicPr>
        <p:blipFill rotWithShape="1">
          <a:blip r:embed="rId2"/>
          <a:srcRect l="51407" r="-1" b="-1"/>
          <a:stretch/>
        </p:blipFill>
        <p:spPr>
          <a:xfrm>
            <a:off x="9004363" y="-1"/>
            <a:ext cx="3187637" cy="6858001"/>
          </a:xfrm>
          <a:prstGeom prst="rect">
            <a:avLst/>
          </a:prstGeom>
          <a:effectLst/>
        </p:spPr>
      </p:pic>
      <p:pic>
        <p:nvPicPr>
          <p:cNvPr id="5" name="Picture 4" descr="Desk with stethoscope and computer keyboard">
            <a:extLst>
              <a:ext uri="{FF2B5EF4-FFF2-40B4-BE49-F238E27FC236}">
                <a16:creationId xmlns:a16="http://schemas.microsoft.com/office/drawing/2014/main" id="{8B9DE804-1518-44FD-62FD-80F7E0606707}"/>
              </a:ext>
            </a:extLst>
          </p:cNvPr>
          <p:cNvPicPr>
            <a:picLocks noChangeAspect="1"/>
          </p:cNvPicPr>
          <p:nvPr/>
        </p:nvPicPr>
        <p:blipFill rotWithShape="1">
          <a:blip r:embed="rId2"/>
          <a:srcRect l="51407" r="-1" b="-1"/>
          <a:stretch/>
        </p:blipFill>
        <p:spPr>
          <a:xfrm>
            <a:off x="9004363" y="10545"/>
            <a:ext cx="3187637" cy="6858001"/>
          </a:xfrm>
          <a:prstGeom prst="rect">
            <a:avLst/>
          </a:prstGeom>
          <a:effectLst/>
        </p:spPr>
      </p:pic>
      <p:pic>
        <p:nvPicPr>
          <p:cNvPr id="6" name="Picture 5" descr="A picture containing font, graphics, typography, graphic design&#10;&#10;Description automatically generated">
            <a:extLst>
              <a:ext uri="{FF2B5EF4-FFF2-40B4-BE49-F238E27FC236}">
                <a16:creationId xmlns:a16="http://schemas.microsoft.com/office/drawing/2014/main" id="{470C8879-F6CE-BB8D-8C11-E8A3FDEA9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1"/>
            <a:ext cx="1562194" cy="805195"/>
          </a:xfrm>
          <a:prstGeom prst="rect">
            <a:avLst/>
          </a:prstGeom>
        </p:spPr>
      </p:pic>
    </p:spTree>
    <p:extLst>
      <p:ext uri="{BB962C8B-B14F-4D97-AF65-F5344CB8AC3E}">
        <p14:creationId xmlns:p14="http://schemas.microsoft.com/office/powerpoint/2010/main" val="153667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8B477-81A3-2D69-FBFC-29287F1E2F38}"/>
              </a:ext>
            </a:extLst>
          </p:cNvPr>
          <p:cNvSpPr>
            <a:spLocks noGrp="1"/>
          </p:cNvSpPr>
          <p:nvPr>
            <p:ph type="title"/>
          </p:nvPr>
        </p:nvSpPr>
        <p:spPr>
          <a:xfrm>
            <a:off x="648929" y="557190"/>
            <a:ext cx="5181510" cy="1671569"/>
          </a:xfrm>
        </p:spPr>
        <p:txBody>
          <a:bodyPr>
            <a:normAutofit/>
          </a:bodyPr>
          <a:lstStyle/>
          <a:p>
            <a:r>
              <a:rPr lang="en-IN" sz="4000" dirty="0">
                <a:latin typeface="Times New Roman" panose="02020603050405020304" pitchFamily="18" charset="0"/>
                <a:cs typeface="Times New Roman" panose="02020603050405020304" pitchFamily="18" charset="0"/>
              </a:rPr>
              <a:t>What are Medical Records</a:t>
            </a:r>
          </a:p>
        </p:txBody>
      </p:sp>
      <p:sp>
        <p:nvSpPr>
          <p:cNvPr id="3" name="Content Placeholder 2">
            <a:extLst>
              <a:ext uri="{FF2B5EF4-FFF2-40B4-BE49-F238E27FC236}">
                <a16:creationId xmlns:a16="http://schemas.microsoft.com/office/drawing/2014/main" id="{2A128E2B-24AA-D80B-6E9F-3579CAC965A9}"/>
              </a:ext>
            </a:extLst>
          </p:cNvPr>
          <p:cNvSpPr>
            <a:spLocks noGrp="1"/>
          </p:cNvSpPr>
          <p:nvPr>
            <p:ph idx="1"/>
          </p:nvPr>
        </p:nvSpPr>
        <p:spPr>
          <a:xfrm>
            <a:off x="648929" y="2406649"/>
            <a:ext cx="6272375" cy="4088279"/>
          </a:xfrm>
        </p:spPr>
        <p:txBody>
          <a:bodyPr>
            <a:noAutofit/>
          </a:bodyPr>
          <a:lstStyle/>
          <a:p>
            <a:pPr marL="0" indent="0">
              <a:buNone/>
            </a:pPr>
            <a:r>
              <a:rPr lang="en-US" sz="2400" b="0" i="0" dirty="0">
                <a:effectLst/>
                <a:latin typeface="Times New Roman" panose="02020603050405020304" pitchFamily="18" charset="0"/>
                <a:cs typeface="Times New Roman" panose="02020603050405020304" pitchFamily="18" charset="0"/>
              </a:rPr>
              <a:t>A medical record is a collection of information about an individual’s health and medical history. This record is typically created, maintained, and accessed by healthcare professionals such as doctors, nurses, pharmacists, and other clinicians. It contains information about the patient’s medical and treatment history, including symptoms, diagnoses, test results, treatments, medications, and other relevant clinical data.</a:t>
            </a:r>
          </a:p>
        </p:txBody>
      </p:sp>
      <p:pic>
        <p:nvPicPr>
          <p:cNvPr id="5" name="Picture 4" descr="Desk with stethoscope and computer keyboard">
            <a:extLst>
              <a:ext uri="{FF2B5EF4-FFF2-40B4-BE49-F238E27FC236}">
                <a16:creationId xmlns:a16="http://schemas.microsoft.com/office/drawing/2014/main" id="{C8D56BFA-D9BB-BBBF-EB8F-BCCA8EB86914}"/>
              </a:ext>
            </a:extLst>
          </p:cNvPr>
          <p:cNvPicPr>
            <a:picLocks noChangeAspect="1"/>
          </p:cNvPicPr>
          <p:nvPr/>
        </p:nvPicPr>
        <p:blipFill rotWithShape="1">
          <a:blip r:embed="rId2"/>
          <a:srcRect l="41574" r="-1" b="-1"/>
          <a:stretch/>
        </p:blipFill>
        <p:spPr>
          <a:xfrm>
            <a:off x="7570234" y="0"/>
            <a:ext cx="4618717" cy="6857990"/>
          </a:xfrm>
          <a:prstGeom prst="rect">
            <a:avLst/>
          </a:prstGeom>
          <a:effectLst/>
        </p:spPr>
      </p:pic>
      <p:pic>
        <p:nvPicPr>
          <p:cNvPr id="4" name="Picture 3" descr="A picture containing font, graphics, typography, graphic design&#10;&#10;Description automatically generated">
            <a:extLst>
              <a:ext uri="{FF2B5EF4-FFF2-40B4-BE49-F238E27FC236}">
                <a16:creationId xmlns:a16="http://schemas.microsoft.com/office/drawing/2014/main" id="{D006C470-72E3-69AD-CF80-5D5985FDC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1265881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BCB70-424E-CF15-983A-A3DAD4FD3CEC}"/>
              </a:ext>
            </a:extLst>
          </p:cNvPr>
          <p:cNvSpPr>
            <a:spLocks noGrp="1"/>
          </p:cNvSpPr>
          <p:nvPr>
            <p:ph type="title"/>
          </p:nvPr>
        </p:nvSpPr>
        <p:spPr>
          <a:xfrm>
            <a:off x="838200" y="365125"/>
            <a:ext cx="7552765" cy="1378615"/>
          </a:xfrm>
        </p:spPr>
        <p:txBody>
          <a:bodyPr>
            <a:normAutofit/>
          </a:bodyPr>
          <a:lstStyle/>
          <a:p>
            <a:r>
              <a:rPr lang="en-IN" sz="3600" u="sng" dirty="0">
                <a:latin typeface="Times New Roman" panose="02020603050405020304" pitchFamily="18" charset="0"/>
                <a:cs typeface="Times New Roman" panose="02020603050405020304" pitchFamily="18" charset="0"/>
              </a:rPr>
              <a:t>Importance of  Medical Records</a:t>
            </a:r>
          </a:p>
        </p:txBody>
      </p:sp>
      <p:sp>
        <p:nvSpPr>
          <p:cNvPr id="3" name="Content Placeholder 2">
            <a:extLst>
              <a:ext uri="{FF2B5EF4-FFF2-40B4-BE49-F238E27FC236}">
                <a16:creationId xmlns:a16="http://schemas.microsoft.com/office/drawing/2014/main" id="{D5B0413A-3EA3-82BC-B5FA-B5F234568392}"/>
              </a:ext>
            </a:extLst>
          </p:cNvPr>
          <p:cNvSpPr>
            <a:spLocks noGrp="1"/>
          </p:cNvSpPr>
          <p:nvPr>
            <p:ph idx="1"/>
          </p:nvPr>
        </p:nvSpPr>
        <p:spPr>
          <a:xfrm>
            <a:off x="838200" y="1743740"/>
            <a:ext cx="7924800" cy="4433223"/>
          </a:xfrm>
        </p:spPr>
        <p:txBody>
          <a:bodyPr>
            <a:normAutofit/>
          </a:bodyPr>
          <a:lstStyle/>
          <a:p>
            <a:r>
              <a:rPr lang="en-US" sz="2300" b="0" i="0" dirty="0">
                <a:effectLst/>
                <a:latin typeface="Times New Roman" panose="02020603050405020304" pitchFamily="18" charset="0"/>
                <a:cs typeface="Times New Roman" panose="02020603050405020304" pitchFamily="18" charset="0"/>
              </a:rPr>
              <a:t>Accuracy of a document in a healthcare facility is of utmost importance. It is because it carries importance regarding the patients health</a:t>
            </a:r>
          </a:p>
          <a:p>
            <a:r>
              <a:rPr lang="en-US" sz="2300" b="0" i="0" dirty="0">
                <a:effectLst/>
                <a:latin typeface="Times New Roman" panose="02020603050405020304" pitchFamily="18" charset="0"/>
                <a:cs typeface="Times New Roman" panose="02020603050405020304" pitchFamily="18" charset="0"/>
              </a:rPr>
              <a:t>The responsibility of </a:t>
            </a:r>
            <a:r>
              <a:rPr lang="en-US" sz="2300" dirty="0">
                <a:latin typeface="Times New Roman" panose="02020603050405020304" pitchFamily="18" charset="0"/>
                <a:cs typeface="Times New Roman" panose="02020603050405020304" pitchFamily="18" charset="0"/>
              </a:rPr>
              <a:t>maintaining medical records </a:t>
            </a:r>
            <a:r>
              <a:rPr lang="en-US" sz="2300" b="0" i="0" dirty="0">
                <a:effectLst/>
                <a:latin typeface="Times New Roman" panose="02020603050405020304" pitchFamily="18" charset="0"/>
                <a:cs typeface="Times New Roman" panose="02020603050405020304" pitchFamily="18" charset="0"/>
              </a:rPr>
              <a:t>has always been disputed between the patient and the hospital. </a:t>
            </a:r>
          </a:p>
          <a:p>
            <a:r>
              <a:rPr lang="en-US" sz="2300" b="0" i="0" dirty="0">
                <a:effectLst/>
                <a:latin typeface="Times New Roman" panose="02020603050405020304" pitchFamily="18" charset="0"/>
                <a:cs typeface="Times New Roman" panose="02020603050405020304" pitchFamily="18" charset="0"/>
              </a:rPr>
              <a:t>it is the responsibility of the doctor providing care to maintain records under his/her authority.</a:t>
            </a:r>
          </a:p>
          <a:p>
            <a:r>
              <a:rPr lang="en-US" sz="2300" b="0" i="0" dirty="0">
                <a:effectLst/>
                <a:latin typeface="Times New Roman" panose="02020603050405020304" pitchFamily="18" charset="0"/>
                <a:cs typeface="Times New Roman" panose="02020603050405020304" pitchFamily="18" charset="0"/>
              </a:rPr>
              <a:t> The doctors make sure the authenticity of the data in the document and is signed by them. A record that isn’t signed by the treating doctor has no legal validity. </a:t>
            </a:r>
          </a:p>
          <a:p>
            <a:pPr marL="0" indent="0">
              <a:buNone/>
            </a:pPr>
            <a:endParaRPr lang="en-IN"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1700" dirty="0"/>
          </a:p>
        </p:txBody>
      </p:sp>
      <p:pic>
        <p:nvPicPr>
          <p:cNvPr id="5" name="Picture 4" descr="Stethoscope">
            <a:extLst>
              <a:ext uri="{FF2B5EF4-FFF2-40B4-BE49-F238E27FC236}">
                <a16:creationId xmlns:a16="http://schemas.microsoft.com/office/drawing/2014/main" id="{D98A14ED-43AF-DCEA-F824-E538B340554F}"/>
              </a:ext>
            </a:extLst>
          </p:cNvPr>
          <p:cNvPicPr>
            <a:picLocks noChangeAspect="1"/>
          </p:cNvPicPr>
          <p:nvPr/>
        </p:nvPicPr>
        <p:blipFill rotWithShape="1">
          <a:blip r:embed="rId2"/>
          <a:srcRect l="23745" r="18217" b="-1"/>
          <a:stretch/>
        </p:blipFill>
        <p:spPr>
          <a:xfrm>
            <a:off x="8610600" y="10"/>
            <a:ext cx="35814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glow rad="127000">
              <a:schemeClr val="bg1">
                <a:alpha val="0"/>
              </a:schemeClr>
            </a:glow>
          </a:effectLst>
        </p:spPr>
      </p:pic>
      <p:pic>
        <p:nvPicPr>
          <p:cNvPr id="4" name="Picture 3" descr="A picture containing font, graphics, typography, graphic design&#10;&#10;Description automatically generated">
            <a:extLst>
              <a:ext uri="{FF2B5EF4-FFF2-40B4-BE49-F238E27FC236}">
                <a16:creationId xmlns:a16="http://schemas.microsoft.com/office/drawing/2014/main" id="{758A5A8E-5A39-96FB-41AC-551161A2C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228079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0CA69-CA1D-CA29-033E-9247F36DF046}"/>
              </a:ext>
            </a:extLst>
          </p:cNvPr>
          <p:cNvSpPr>
            <a:spLocks noGrp="1"/>
          </p:cNvSpPr>
          <p:nvPr>
            <p:ph type="title"/>
          </p:nvPr>
        </p:nvSpPr>
        <p:spPr>
          <a:xfrm>
            <a:off x="844685" y="175117"/>
            <a:ext cx="5251316" cy="1807305"/>
          </a:xfrm>
        </p:spPr>
        <p:txBody>
          <a:bodyPr>
            <a:normAutofit/>
          </a:bodyPr>
          <a:lstStyle/>
          <a:p>
            <a:r>
              <a:rPr lang="en-IN" u="sng" dirty="0">
                <a:latin typeface="Times New Roman" panose="02020603050405020304" pitchFamily="18" charset="0"/>
                <a:cs typeface="Times New Roman" panose="02020603050405020304" pitchFamily="18" charset="0"/>
              </a:rPr>
              <a:t>Objective</a:t>
            </a:r>
          </a:p>
        </p:txBody>
      </p:sp>
      <p:sp>
        <p:nvSpPr>
          <p:cNvPr id="3" name="Content Placeholder 2">
            <a:extLst>
              <a:ext uri="{FF2B5EF4-FFF2-40B4-BE49-F238E27FC236}">
                <a16:creationId xmlns:a16="http://schemas.microsoft.com/office/drawing/2014/main" id="{2E745B0D-C36F-839C-2D63-71206AEFECA5}"/>
              </a:ext>
            </a:extLst>
          </p:cNvPr>
          <p:cNvSpPr>
            <a:spLocks noGrp="1"/>
          </p:cNvSpPr>
          <p:nvPr>
            <p:ph idx="1"/>
          </p:nvPr>
        </p:nvSpPr>
        <p:spPr>
          <a:xfrm>
            <a:off x="804797" y="1982421"/>
            <a:ext cx="6158711" cy="4179227"/>
          </a:xfrm>
        </p:spPr>
        <p:txBody>
          <a:bodyPr>
            <a:normAutofit/>
          </a:bodyPr>
          <a:lstStyle/>
          <a:p>
            <a:pPr marL="0" indent="0">
              <a:buNone/>
            </a:pPr>
            <a:r>
              <a:rPr lang="en-IN" sz="2200" b="1" u="sng" dirty="0">
                <a:latin typeface="Times New Roman" panose="02020603050405020304" pitchFamily="18" charset="0"/>
                <a:cs typeface="Times New Roman" panose="02020603050405020304" pitchFamily="18" charset="0"/>
              </a:rPr>
              <a:t>Broad Objective</a:t>
            </a:r>
          </a:p>
          <a:p>
            <a:r>
              <a:rPr lang="en-IN" sz="2200" dirty="0">
                <a:latin typeface="Times New Roman" panose="02020603050405020304" pitchFamily="18" charset="0"/>
                <a:cs typeface="Times New Roman" panose="02020603050405020304" pitchFamily="18" charset="0"/>
              </a:rPr>
              <a:t>To evaluate and improve the medical </a:t>
            </a:r>
            <a:r>
              <a:rPr lang="en-IN" sz="2200">
                <a:latin typeface="Times New Roman" panose="02020603050405020304" pitchFamily="18" charset="0"/>
                <a:cs typeface="Times New Roman" panose="02020603050405020304" pitchFamily="18" charset="0"/>
              </a:rPr>
              <a:t>records documentation of </a:t>
            </a:r>
            <a:r>
              <a:rPr lang="en-IN" sz="2200" dirty="0">
                <a:latin typeface="Times New Roman" panose="02020603050405020304" pitchFamily="18" charset="0"/>
                <a:cs typeface="Times New Roman" panose="02020603050405020304" pitchFamily="18" charset="0"/>
              </a:rPr>
              <a:t>the patients admitted in the hospital.</a:t>
            </a:r>
          </a:p>
          <a:p>
            <a:pPr marL="0" indent="0">
              <a:buNone/>
            </a:pPr>
            <a:r>
              <a:rPr lang="en-IN" sz="2200" b="1" u="sng" dirty="0">
                <a:latin typeface="Times New Roman" panose="02020603050405020304" pitchFamily="18" charset="0"/>
                <a:cs typeface="Times New Roman" panose="02020603050405020304" pitchFamily="18" charset="0"/>
              </a:rPr>
              <a:t>Specific Objective</a:t>
            </a:r>
          </a:p>
          <a:p>
            <a:r>
              <a:rPr lang="en-IN" sz="2200" dirty="0">
                <a:latin typeface="Times New Roman" panose="02020603050405020304" pitchFamily="18" charset="0"/>
                <a:cs typeface="Times New Roman" panose="02020603050405020304" pitchFamily="18" charset="0"/>
              </a:rPr>
              <a:t>To understand the reason, consequences and solution for the incomplete patient's medical records before sending it to MRD.</a:t>
            </a:r>
          </a:p>
          <a:p>
            <a:r>
              <a:rPr lang="en-IN" sz="2200" dirty="0">
                <a:latin typeface="Times New Roman" panose="02020603050405020304" pitchFamily="18" charset="0"/>
                <a:cs typeface="Times New Roman" panose="02020603050405020304" pitchFamily="18" charset="0"/>
              </a:rPr>
              <a:t>To train healthcare officials using POCQI model to improve quality of the hospital in terms of medical records</a:t>
            </a:r>
          </a:p>
        </p:txBody>
      </p:sp>
      <p:pic>
        <p:nvPicPr>
          <p:cNvPr id="5" name="Picture 4" descr="Desk with stethoscope and computer keyboard">
            <a:extLst>
              <a:ext uri="{FF2B5EF4-FFF2-40B4-BE49-F238E27FC236}">
                <a16:creationId xmlns:a16="http://schemas.microsoft.com/office/drawing/2014/main" id="{56387D12-FB2A-F4A7-1627-9D5F26428D46}"/>
              </a:ext>
            </a:extLst>
          </p:cNvPr>
          <p:cNvPicPr>
            <a:picLocks noChangeAspect="1"/>
          </p:cNvPicPr>
          <p:nvPr/>
        </p:nvPicPr>
        <p:blipFill rotWithShape="1">
          <a:blip r:embed="rId2"/>
          <a:srcRect l="41964" r="-1" b="-1"/>
          <a:stretch/>
        </p:blipFill>
        <p:spPr>
          <a:xfrm>
            <a:off x="7441808" y="10"/>
            <a:ext cx="475019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picture containing font, graphics, typography, graphic design&#10;&#10;Description automatically generated">
            <a:extLst>
              <a:ext uri="{FF2B5EF4-FFF2-40B4-BE49-F238E27FC236}">
                <a16:creationId xmlns:a16="http://schemas.microsoft.com/office/drawing/2014/main" id="{D1B7BB01-026F-F408-ACC8-7FEFD7859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42530"/>
            <a:ext cx="1562194" cy="805195"/>
          </a:xfrm>
          <a:prstGeom prst="rect">
            <a:avLst/>
          </a:prstGeom>
        </p:spPr>
      </p:pic>
    </p:spTree>
    <p:extLst>
      <p:ext uri="{BB962C8B-B14F-4D97-AF65-F5344CB8AC3E}">
        <p14:creationId xmlns:p14="http://schemas.microsoft.com/office/powerpoint/2010/main" val="383642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9E441B-E81A-13AA-643E-1233610AFA85}"/>
              </a:ext>
            </a:extLst>
          </p:cNvPr>
          <p:cNvSpPr>
            <a:spLocks noGrp="1"/>
          </p:cNvSpPr>
          <p:nvPr>
            <p:ph type="title"/>
          </p:nvPr>
        </p:nvSpPr>
        <p:spPr>
          <a:xfrm>
            <a:off x="1371597" y="263805"/>
            <a:ext cx="10044023" cy="877729"/>
          </a:xfrm>
        </p:spPr>
        <p:txBody>
          <a:bodyPr anchor="ctr">
            <a:normAutofit/>
          </a:bodyPr>
          <a:lstStyle/>
          <a:p>
            <a:pPr algn="ctr"/>
            <a:r>
              <a:rPr lang="en-IN" sz="4000" dirty="0">
                <a:solidFill>
                  <a:srgbClr val="FFFFFF"/>
                </a:solidFill>
                <a:latin typeface="Times New Roman" panose="02020603050405020304" pitchFamily="18" charset="0"/>
                <a:cs typeface="Times New Roman" panose="02020603050405020304" pitchFamily="18" charset="0"/>
              </a:rPr>
              <a:t>POCQI MODEL</a:t>
            </a:r>
          </a:p>
        </p:txBody>
      </p:sp>
      <p:pic>
        <p:nvPicPr>
          <p:cNvPr id="4" name="Content Placeholder 3" descr="download.png">
            <a:extLst>
              <a:ext uri="{FF2B5EF4-FFF2-40B4-BE49-F238E27FC236}">
                <a16:creationId xmlns:a16="http://schemas.microsoft.com/office/drawing/2014/main" id="{88A26BA7-88D9-8A5A-E0A9-AFF19802D368}"/>
              </a:ext>
            </a:extLst>
          </p:cNvPr>
          <p:cNvPicPr>
            <a:picLocks noGrp="1" noChangeAspect="1"/>
          </p:cNvPicPr>
          <p:nvPr>
            <p:ph idx="1"/>
          </p:nvPr>
        </p:nvPicPr>
        <p:blipFill>
          <a:blip r:embed="rId2"/>
          <a:stretch>
            <a:fillRect/>
          </a:stretch>
        </p:blipFill>
        <p:spPr>
          <a:xfrm>
            <a:off x="793376" y="2255886"/>
            <a:ext cx="1185057" cy="1151898"/>
          </a:xfrm>
          <a:prstGeom prst="rect">
            <a:avLst/>
          </a:prstGeom>
        </p:spPr>
      </p:pic>
      <p:pic>
        <p:nvPicPr>
          <p:cNvPr id="5" name="Picture 4" descr="stock-vector-white-line-stethoscope-medical-instrument.jpeg">
            <a:extLst>
              <a:ext uri="{FF2B5EF4-FFF2-40B4-BE49-F238E27FC236}">
                <a16:creationId xmlns:a16="http://schemas.microsoft.com/office/drawing/2014/main" id="{FCBC9276-70C9-F6C2-6F89-8950FFC26499}"/>
              </a:ext>
            </a:extLst>
          </p:cNvPr>
          <p:cNvPicPr>
            <a:picLocks noChangeAspect="1"/>
          </p:cNvPicPr>
          <p:nvPr/>
        </p:nvPicPr>
        <p:blipFill>
          <a:blip r:embed="rId3" cstate="print"/>
          <a:stretch>
            <a:fillRect/>
          </a:stretch>
        </p:blipFill>
        <p:spPr>
          <a:xfrm>
            <a:off x="7098120" y="2255886"/>
            <a:ext cx="1149226" cy="1151898"/>
          </a:xfrm>
          <a:prstGeom prst="rect">
            <a:avLst/>
          </a:prstGeom>
        </p:spPr>
      </p:pic>
      <p:pic>
        <p:nvPicPr>
          <p:cNvPr id="6" name="Picture 5" descr="447-4478954_white-icon-on-blue-background-of-graph-line.png">
            <a:extLst>
              <a:ext uri="{FF2B5EF4-FFF2-40B4-BE49-F238E27FC236}">
                <a16:creationId xmlns:a16="http://schemas.microsoft.com/office/drawing/2014/main" id="{6307346D-99E2-B7D5-2CB5-A30EF5DAF9F6}"/>
              </a:ext>
            </a:extLst>
          </p:cNvPr>
          <p:cNvPicPr>
            <a:picLocks noChangeAspect="1"/>
          </p:cNvPicPr>
          <p:nvPr/>
        </p:nvPicPr>
        <p:blipFill>
          <a:blip r:embed="rId4" cstate="print"/>
          <a:stretch>
            <a:fillRect/>
          </a:stretch>
        </p:blipFill>
        <p:spPr>
          <a:xfrm>
            <a:off x="7098120" y="4895178"/>
            <a:ext cx="1149226" cy="1266898"/>
          </a:xfrm>
          <a:prstGeom prst="rect">
            <a:avLst/>
          </a:prstGeom>
        </p:spPr>
      </p:pic>
      <p:pic>
        <p:nvPicPr>
          <p:cNvPr id="7" name="Picture 6" descr="a110783f0d9e6160aec72268dfa89f72--test-tubes-chemist.jpg">
            <a:extLst>
              <a:ext uri="{FF2B5EF4-FFF2-40B4-BE49-F238E27FC236}">
                <a16:creationId xmlns:a16="http://schemas.microsoft.com/office/drawing/2014/main" id="{23A629F5-61E4-E63C-424A-5CBECF69E9F8}"/>
              </a:ext>
            </a:extLst>
          </p:cNvPr>
          <p:cNvPicPr>
            <a:picLocks noChangeAspect="1"/>
          </p:cNvPicPr>
          <p:nvPr/>
        </p:nvPicPr>
        <p:blipFill>
          <a:blip r:embed="rId5"/>
          <a:stretch>
            <a:fillRect/>
          </a:stretch>
        </p:blipFill>
        <p:spPr>
          <a:xfrm>
            <a:off x="793376" y="4936046"/>
            <a:ext cx="1185057" cy="1226030"/>
          </a:xfrm>
          <a:prstGeom prst="rect">
            <a:avLst/>
          </a:prstGeom>
        </p:spPr>
      </p:pic>
      <p:sp>
        <p:nvSpPr>
          <p:cNvPr id="8" name="TextBox 7">
            <a:extLst>
              <a:ext uri="{FF2B5EF4-FFF2-40B4-BE49-F238E27FC236}">
                <a16:creationId xmlns:a16="http://schemas.microsoft.com/office/drawing/2014/main" id="{521510D5-339E-CD7D-6BC0-644709AAE593}"/>
              </a:ext>
            </a:extLst>
          </p:cNvPr>
          <p:cNvSpPr txBox="1"/>
          <p:nvPr/>
        </p:nvSpPr>
        <p:spPr>
          <a:xfrm>
            <a:off x="2333888" y="2415555"/>
            <a:ext cx="2759994" cy="990403"/>
          </a:xfrm>
          <a:prstGeom prst="rect">
            <a:avLst/>
          </a:prstGeom>
          <a:noFill/>
        </p:spPr>
        <p:txBody>
          <a:bodyPr wrap="square" rtlCol="0">
            <a:spAutoFit/>
          </a:bodyPr>
          <a:lstStyle/>
          <a:p>
            <a:pPr defTabSz="978408">
              <a:spcAft>
                <a:spcPts val="600"/>
              </a:spcAft>
            </a:pPr>
            <a:r>
              <a:rPr lang="en-IN" sz="1926" kern="1200" dirty="0">
                <a:solidFill>
                  <a:schemeClr val="tx1"/>
                </a:solidFill>
                <a:latin typeface="Times New Roman" panose="02020603050405020304" pitchFamily="18" charset="0"/>
                <a:ea typeface="+mn-ea"/>
                <a:cs typeface="Times New Roman" panose="02020603050405020304" pitchFamily="18" charset="0"/>
              </a:rPr>
              <a:t>Identify the problems, forming a team and aim statement</a:t>
            </a:r>
            <a:endParaRPr lang="en-IN"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339CA46-F4C5-708B-C80C-4B29024E25FB}"/>
              </a:ext>
            </a:extLst>
          </p:cNvPr>
          <p:cNvSpPr txBox="1"/>
          <p:nvPr/>
        </p:nvSpPr>
        <p:spPr>
          <a:xfrm>
            <a:off x="8766270" y="2335721"/>
            <a:ext cx="2748590" cy="693282"/>
          </a:xfrm>
          <a:prstGeom prst="rect">
            <a:avLst/>
          </a:prstGeom>
          <a:noFill/>
        </p:spPr>
        <p:txBody>
          <a:bodyPr wrap="square" rtlCol="0">
            <a:spAutoFit/>
          </a:bodyPr>
          <a:lstStyle/>
          <a:p>
            <a:pPr defTabSz="978408">
              <a:spcAft>
                <a:spcPts val="600"/>
              </a:spcAft>
            </a:pPr>
            <a:r>
              <a:rPr lang="en-IN" sz="1926" kern="1200">
                <a:solidFill>
                  <a:schemeClr val="tx1"/>
                </a:solidFill>
                <a:latin typeface="Times New Roman" panose="02020603050405020304" pitchFamily="18" charset="0"/>
                <a:ea typeface="+mn-ea"/>
                <a:cs typeface="Times New Roman" panose="02020603050405020304" pitchFamily="18" charset="0"/>
              </a:rPr>
              <a:t>Analysis and measuring quality of care</a:t>
            </a:r>
            <a:endParaRPr lang="en-IN">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3966E8A-836C-DCA6-033F-6B311CD55765}"/>
              </a:ext>
            </a:extLst>
          </p:cNvPr>
          <p:cNvSpPr txBox="1"/>
          <p:nvPr/>
        </p:nvSpPr>
        <p:spPr>
          <a:xfrm>
            <a:off x="8823295" y="5050095"/>
            <a:ext cx="2748590" cy="396161"/>
          </a:xfrm>
          <a:prstGeom prst="rect">
            <a:avLst/>
          </a:prstGeom>
          <a:noFill/>
        </p:spPr>
        <p:txBody>
          <a:bodyPr wrap="square" rtlCol="0">
            <a:spAutoFit/>
          </a:bodyPr>
          <a:lstStyle/>
          <a:p>
            <a:pPr defTabSz="978408">
              <a:spcAft>
                <a:spcPts val="600"/>
              </a:spcAft>
            </a:pPr>
            <a:r>
              <a:rPr lang="en-IN" sz="1926" kern="1200">
                <a:solidFill>
                  <a:schemeClr val="tx1"/>
                </a:solidFill>
                <a:latin typeface="Times New Roman" panose="02020603050405020304" pitchFamily="18" charset="0"/>
                <a:ea typeface="+mn-ea"/>
                <a:cs typeface="Times New Roman" panose="02020603050405020304" pitchFamily="18" charset="0"/>
              </a:rPr>
              <a:t>Sustaining Improvement</a:t>
            </a:r>
            <a:endParaRPr lang="en-IN">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E354A61-7BCF-67F6-BAE6-502DAF7D04B6}"/>
              </a:ext>
            </a:extLst>
          </p:cNvPr>
          <p:cNvSpPr txBox="1"/>
          <p:nvPr/>
        </p:nvSpPr>
        <p:spPr>
          <a:xfrm>
            <a:off x="2596201" y="5050095"/>
            <a:ext cx="2326606" cy="693282"/>
          </a:xfrm>
          <a:prstGeom prst="rect">
            <a:avLst/>
          </a:prstGeom>
          <a:noFill/>
        </p:spPr>
        <p:txBody>
          <a:bodyPr wrap="square" rtlCol="0">
            <a:spAutoFit/>
          </a:bodyPr>
          <a:lstStyle/>
          <a:p>
            <a:pPr defTabSz="978408">
              <a:spcAft>
                <a:spcPts val="600"/>
              </a:spcAft>
            </a:pPr>
            <a:r>
              <a:rPr lang="en-IN" sz="1926" kern="1200">
                <a:solidFill>
                  <a:schemeClr val="tx1"/>
                </a:solidFill>
                <a:latin typeface="Times New Roman" panose="02020603050405020304" pitchFamily="18" charset="0"/>
                <a:ea typeface="+mn-ea"/>
                <a:cs typeface="Times New Roman" panose="02020603050405020304" pitchFamily="18" charset="0"/>
              </a:rPr>
              <a:t>Developing &amp; Testing changes</a:t>
            </a:r>
            <a:endParaRPr lang="en-IN">
              <a:latin typeface="Times New Roman" panose="02020603050405020304" pitchFamily="18" charset="0"/>
              <a:cs typeface="Times New Roman" panose="02020603050405020304" pitchFamily="18" charset="0"/>
            </a:endParaRPr>
          </a:p>
        </p:txBody>
      </p:sp>
      <p:pic>
        <p:nvPicPr>
          <p:cNvPr id="3" name="Picture 2" descr="A picture containing font, graphics, typography, graphic design&#10;&#10;Description automatically generated">
            <a:extLst>
              <a:ext uri="{FF2B5EF4-FFF2-40B4-BE49-F238E27FC236}">
                <a16:creationId xmlns:a16="http://schemas.microsoft.com/office/drawing/2014/main" id="{CD881078-E100-9671-0482-CB2291F53E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90503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EF14A-66B4-BF53-8ED6-B8804E70616B}"/>
              </a:ext>
            </a:extLst>
          </p:cNvPr>
          <p:cNvSpPr>
            <a:spLocks noGrp="1"/>
          </p:cNvSpPr>
          <p:nvPr>
            <p:ph type="title"/>
          </p:nvPr>
        </p:nvSpPr>
        <p:spPr>
          <a:xfrm>
            <a:off x="838201" y="365126"/>
            <a:ext cx="5251316" cy="836354"/>
          </a:xfrm>
        </p:spPr>
        <p:txBody>
          <a:bodyPr>
            <a:normAutofit/>
          </a:bodyPr>
          <a:lstStyle/>
          <a:p>
            <a:r>
              <a:rPr lang="en-IN" u="sng"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C8074820-6BC9-27F6-CFAE-D62F81116DF4}"/>
              </a:ext>
            </a:extLst>
          </p:cNvPr>
          <p:cNvSpPr>
            <a:spLocks noGrp="1"/>
          </p:cNvSpPr>
          <p:nvPr>
            <p:ph idx="1"/>
          </p:nvPr>
        </p:nvSpPr>
        <p:spPr>
          <a:xfrm>
            <a:off x="838200" y="1566606"/>
            <a:ext cx="5421923" cy="4721652"/>
          </a:xfrm>
        </p:spPr>
        <p:txBody>
          <a:bodyPr>
            <a:noAutofit/>
          </a:bodyPr>
          <a:lstStyle/>
          <a:p>
            <a:r>
              <a:rPr lang="en-GB" sz="2000" b="1" dirty="0">
                <a:latin typeface="Times New Roman" pitchFamily="18" charset="0"/>
                <a:cs typeface="Times New Roman" pitchFamily="18" charset="0"/>
              </a:rPr>
              <a:t>Type of Sampling Technique</a:t>
            </a:r>
            <a:r>
              <a:rPr lang="en-GB" sz="2000" dirty="0">
                <a:latin typeface="Times New Roman" pitchFamily="18" charset="0"/>
                <a:cs typeface="Times New Roman" pitchFamily="18" charset="0"/>
              </a:rPr>
              <a:t>: Convenient Sampling</a:t>
            </a:r>
          </a:p>
          <a:p>
            <a:r>
              <a:rPr lang="en-GB" sz="2000" b="1" dirty="0">
                <a:latin typeface="Times New Roman" pitchFamily="18" charset="0"/>
                <a:cs typeface="Times New Roman" pitchFamily="18" charset="0"/>
              </a:rPr>
              <a:t>Study Design</a:t>
            </a:r>
            <a:r>
              <a:rPr lang="en-GB" sz="2000" dirty="0">
                <a:latin typeface="Times New Roman" pitchFamily="18" charset="0"/>
                <a:cs typeface="Times New Roman" pitchFamily="18" charset="0"/>
              </a:rPr>
              <a:t>: Quasi-experimental (pre-post)</a:t>
            </a:r>
          </a:p>
          <a:p>
            <a:r>
              <a:rPr lang="en-GB" sz="2000" b="1" dirty="0">
                <a:latin typeface="Times New Roman" pitchFamily="18" charset="0"/>
                <a:cs typeface="Times New Roman" pitchFamily="18" charset="0"/>
              </a:rPr>
              <a:t>Study Duration</a:t>
            </a:r>
            <a:r>
              <a:rPr lang="en-GB" sz="2000" dirty="0">
                <a:latin typeface="Times New Roman" pitchFamily="18" charset="0"/>
                <a:cs typeface="Times New Roman" pitchFamily="18" charset="0"/>
              </a:rPr>
              <a:t>: 4 Months</a:t>
            </a:r>
          </a:p>
          <a:p>
            <a:r>
              <a:rPr lang="en-GB" sz="2000" b="1" dirty="0">
                <a:latin typeface="Times New Roman" pitchFamily="18" charset="0"/>
                <a:cs typeface="Times New Roman" pitchFamily="18" charset="0"/>
              </a:rPr>
              <a:t>Study Population</a:t>
            </a:r>
            <a:r>
              <a:rPr lang="en-GB" sz="2000" dirty="0">
                <a:latin typeface="Times New Roman" pitchFamily="18" charset="0"/>
                <a:cs typeface="Times New Roman" pitchFamily="18" charset="0"/>
              </a:rPr>
              <a:t>: Inpatients who are admitted in the hospital during the study duration</a:t>
            </a:r>
          </a:p>
          <a:p>
            <a:r>
              <a:rPr lang="en-GB" sz="2000" b="1" dirty="0">
                <a:latin typeface="Times New Roman" pitchFamily="18" charset="0"/>
                <a:cs typeface="Times New Roman" pitchFamily="18" charset="0"/>
              </a:rPr>
              <a:t>Inclusion Criteria</a:t>
            </a:r>
            <a:r>
              <a:rPr lang="en-GB" sz="2000" dirty="0">
                <a:latin typeface="Times New Roman" pitchFamily="18" charset="0"/>
                <a:cs typeface="Times New Roman" pitchFamily="18" charset="0"/>
              </a:rPr>
              <a:t>: All the patients admitted in the Hospital during the study period.</a:t>
            </a:r>
          </a:p>
          <a:p>
            <a:r>
              <a:rPr lang="en-GB" sz="2000" b="1" dirty="0">
                <a:latin typeface="Times New Roman" pitchFamily="18" charset="0"/>
                <a:cs typeface="Times New Roman" pitchFamily="18" charset="0"/>
              </a:rPr>
              <a:t>Exclusion Criteria</a:t>
            </a:r>
            <a:r>
              <a:rPr lang="en-GB" sz="2000" dirty="0">
                <a:latin typeface="Times New Roman" pitchFamily="18" charset="0"/>
                <a:cs typeface="Times New Roman" pitchFamily="18" charset="0"/>
              </a:rPr>
              <a:t>:</a:t>
            </a:r>
          </a:p>
          <a:p>
            <a:pPr lvl="1"/>
            <a:r>
              <a:rPr lang="en-GB" sz="2000" dirty="0">
                <a:latin typeface="Times New Roman" pitchFamily="18" charset="0"/>
                <a:cs typeface="Times New Roman" pitchFamily="18" charset="0"/>
              </a:rPr>
              <a:t>LAMA Patients</a:t>
            </a:r>
          </a:p>
          <a:p>
            <a:pPr lvl="1"/>
            <a:r>
              <a:rPr lang="en-GB" sz="2000" dirty="0">
                <a:latin typeface="Times New Roman" pitchFamily="18" charset="0"/>
                <a:cs typeface="Times New Roman" pitchFamily="18" charset="0"/>
              </a:rPr>
              <a:t>Day Care for Patients </a:t>
            </a:r>
          </a:p>
          <a:p>
            <a:r>
              <a:rPr lang="en-GB" sz="2000" b="1" dirty="0">
                <a:latin typeface="Times New Roman" panose="02020603050405020304" pitchFamily="18" charset="0"/>
                <a:cs typeface="Times New Roman" pitchFamily="18" charset="0"/>
              </a:rPr>
              <a:t>Statistical Analysis- </a:t>
            </a:r>
            <a:r>
              <a:rPr lang="en-GB" sz="2000" dirty="0">
                <a:latin typeface="Times New Roman" panose="02020603050405020304" pitchFamily="18" charset="0"/>
                <a:cs typeface="Times New Roman" pitchFamily="18" charset="0"/>
              </a:rPr>
              <a:t>Using Microsoft Excel</a:t>
            </a:r>
          </a:p>
          <a:p>
            <a:pPr marL="0" indent="0">
              <a:buNone/>
            </a:pPr>
            <a:r>
              <a:rPr lang="en-GB" sz="2000" dirty="0">
                <a:latin typeface="Times New Roman" panose="02020603050405020304" pitchFamily="18" charset="0"/>
                <a:cs typeface="Times New Roman" pitchFamily="18" charset="0"/>
              </a:rPr>
              <a:t>    Chi-square test using Open Epi software</a:t>
            </a:r>
          </a:p>
        </p:txBody>
      </p:sp>
      <p:pic>
        <p:nvPicPr>
          <p:cNvPr id="5" name="Picture 4" descr="Abstract blurred public library with bookshelves">
            <a:extLst>
              <a:ext uri="{FF2B5EF4-FFF2-40B4-BE49-F238E27FC236}">
                <a16:creationId xmlns:a16="http://schemas.microsoft.com/office/drawing/2014/main" id="{68F86559-C99E-D513-47A8-522947F7601B}"/>
              </a:ext>
            </a:extLst>
          </p:cNvPr>
          <p:cNvPicPr>
            <a:picLocks noChangeAspect="1"/>
          </p:cNvPicPr>
          <p:nvPr/>
        </p:nvPicPr>
        <p:blipFill rotWithShape="1">
          <a:blip r:embed="rId2"/>
          <a:srcRect l="9811" r="32151" b="-1"/>
          <a:stretch/>
        </p:blipFill>
        <p:spPr>
          <a:xfrm>
            <a:off x="6502400" y="10"/>
            <a:ext cx="56896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picture containing font, graphics, typography, graphic design&#10;&#10;Description automatically generated">
            <a:extLst>
              <a:ext uri="{FF2B5EF4-FFF2-40B4-BE49-F238E27FC236}">
                <a16:creationId xmlns:a16="http://schemas.microsoft.com/office/drawing/2014/main" id="{6FB1CE54-DD0A-6732-3523-622429D43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341808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5F2D1-0A23-234F-BE01-062E31B2D30A}"/>
              </a:ext>
            </a:extLst>
          </p:cNvPr>
          <p:cNvSpPr>
            <a:spLocks noGrp="1"/>
          </p:cNvSpPr>
          <p:nvPr>
            <p:ph type="title"/>
          </p:nvPr>
        </p:nvSpPr>
        <p:spPr>
          <a:xfrm>
            <a:off x="838201" y="322594"/>
            <a:ext cx="5251316" cy="921415"/>
          </a:xfrm>
        </p:spPr>
        <p:txBody>
          <a:bodyPr>
            <a:normAutofit/>
          </a:bodyPr>
          <a:lstStyle/>
          <a:p>
            <a:r>
              <a:rPr lang="en-IN" u="sng" dirty="0">
                <a:latin typeface="Times New Roman" panose="02020603050405020304" pitchFamily="18" charset="0"/>
                <a:cs typeface="Times New Roman" panose="02020603050405020304" pitchFamily="18" charset="0"/>
              </a:rPr>
              <a:t>Study Setting</a:t>
            </a:r>
          </a:p>
        </p:txBody>
      </p:sp>
      <p:sp>
        <p:nvSpPr>
          <p:cNvPr id="3" name="Content Placeholder 2">
            <a:extLst>
              <a:ext uri="{FF2B5EF4-FFF2-40B4-BE49-F238E27FC236}">
                <a16:creationId xmlns:a16="http://schemas.microsoft.com/office/drawing/2014/main" id="{F3B8BAFD-5049-C3EB-B939-DDF6FE8F2D53}"/>
              </a:ext>
            </a:extLst>
          </p:cNvPr>
          <p:cNvSpPr>
            <a:spLocks noGrp="1"/>
          </p:cNvSpPr>
          <p:nvPr>
            <p:ph idx="1"/>
          </p:nvPr>
        </p:nvSpPr>
        <p:spPr>
          <a:xfrm>
            <a:off x="478466" y="2333297"/>
            <a:ext cx="6974958" cy="3843666"/>
          </a:xfrm>
        </p:spPr>
        <p:txBody>
          <a:bodyPr>
            <a:normAutofit/>
          </a:bodyPr>
          <a:lstStyle/>
          <a:p>
            <a:r>
              <a:rPr lang="en-GB" sz="2000" dirty="0">
                <a:latin typeface="Times New Roman" pitchFamily="18" charset="0"/>
                <a:cs typeface="Times New Roman" pitchFamily="18" charset="0"/>
              </a:rPr>
              <a:t>200 Bedded Hospital in Delhi NCR</a:t>
            </a:r>
          </a:p>
          <a:p>
            <a:r>
              <a:rPr lang="en-GB" sz="2000" dirty="0">
                <a:latin typeface="Times New Roman" pitchFamily="18" charset="0"/>
                <a:cs typeface="Times New Roman" pitchFamily="18" charset="0"/>
              </a:rPr>
              <a:t>Average Monthly admission: 754 Patients</a:t>
            </a:r>
          </a:p>
          <a:p>
            <a:r>
              <a:rPr lang="en-GB" sz="2000" dirty="0">
                <a:latin typeface="Times New Roman" pitchFamily="18" charset="0"/>
                <a:cs typeface="Times New Roman" pitchFamily="18" charset="0"/>
              </a:rPr>
              <a:t>Number of Consultants:</a:t>
            </a:r>
          </a:p>
          <a:p>
            <a:pPr lvl="8"/>
            <a:r>
              <a:rPr lang="en-GB" sz="2000" dirty="0">
                <a:latin typeface="Times New Roman" pitchFamily="18" charset="0"/>
                <a:cs typeface="Times New Roman" pitchFamily="18" charset="0"/>
              </a:rPr>
              <a:t>In House Consultants: 40</a:t>
            </a:r>
          </a:p>
          <a:p>
            <a:pPr lvl="8"/>
            <a:r>
              <a:rPr lang="en-GB" sz="2000" dirty="0">
                <a:latin typeface="Times New Roman" pitchFamily="18" charset="0"/>
                <a:cs typeface="Times New Roman" pitchFamily="18" charset="0"/>
              </a:rPr>
              <a:t>On Call Consultants: 15</a:t>
            </a:r>
          </a:p>
          <a:p>
            <a:r>
              <a:rPr lang="en-GB" sz="2000" dirty="0">
                <a:latin typeface="Times New Roman" pitchFamily="18" charset="0"/>
                <a:cs typeface="Times New Roman" pitchFamily="18" charset="0"/>
              </a:rPr>
              <a:t>No. Of Nursing Staff: 145 (Excluding OT staff, technicians)</a:t>
            </a:r>
            <a:endParaRPr lang="en-US" sz="2000" dirty="0">
              <a:latin typeface="Times New Roman" pitchFamily="18" charset="0"/>
              <a:cs typeface="Times New Roman" pitchFamily="18" charset="0"/>
            </a:endParaRPr>
          </a:p>
          <a:p>
            <a:endParaRPr lang="en-IN" sz="1400" dirty="0"/>
          </a:p>
        </p:txBody>
      </p:sp>
      <p:pic>
        <p:nvPicPr>
          <p:cNvPr id="5" name="Picture 4" descr="Desk with stethoscope and computer keyboard">
            <a:extLst>
              <a:ext uri="{FF2B5EF4-FFF2-40B4-BE49-F238E27FC236}">
                <a16:creationId xmlns:a16="http://schemas.microsoft.com/office/drawing/2014/main" id="{A75CDEC4-A4B4-4F49-8013-3646332489EC}"/>
              </a:ext>
            </a:extLst>
          </p:cNvPr>
          <p:cNvPicPr>
            <a:picLocks noChangeAspect="1"/>
          </p:cNvPicPr>
          <p:nvPr/>
        </p:nvPicPr>
        <p:blipFill rotWithShape="1">
          <a:blip r:embed="rId2"/>
          <a:srcRect l="41964" r="-1" b="-1"/>
          <a:stretch/>
        </p:blipFill>
        <p:spPr>
          <a:xfrm>
            <a:off x="7569200" y="25410"/>
            <a:ext cx="46228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picture containing font, graphics, typography, graphic design&#10;&#10;Description automatically generated">
            <a:extLst>
              <a:ext uri="{FF2B5EF4-FFF2-40B4-BE49-F238E27FC236}">
                <a16:creationId xmlns:a16="http://schemas.microsoft.com/office/drawing/2014/main" id="{82629ABA-5B26-8879-4A99-1DE45E4BC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419623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D840FE-A4F6-FE4E-F3DE-A5DBA96A0D3B}"/>
              </a:ext>
            </a:extLst>
          </p:cNvPr>
          <p:cNvSpPr>
            <a:spLocks noGrp="1"/>
          </p:cNvSpPr>
          <p:nvPr>
            <p:ph idx="1"/>
          </p:nvPr>
        </p:nvSpPr>
        <p:spPr>
          <a:xfrm>
            <a:off x="836680" y="1012201"/>
            <a:ext cx="6002110" cy="4686849"/>
          </a:xfrm>
        </p:spPr>
        <p:txBody>
          <a:bodyPr>
            <a:normAutofit/>
          </a:bodyPr>
          <a:lstStyle/>
          <a:p>
            <a:r>
              <a:rPr lang="en-GB" sz="2400" dirty="0">
                <a:latin typeface="Times New Roman" pitchFamily="18" charset="0"/>
                <a:cs typeface="Times New Roman" pitchFamily="18" charset="0"/>
              </a:rPr>
              <a:t>A quality Improvement team of 9 members formed as per POCQI module (2 members of quality department, NS, ANS, DNS, MRD in charge, MS, AMS)</a:t>
            </a:r>
          </a:p>
          <a:p>
            <a:r>
              <a:rPr lang="en-GB" sz="2400" dirty="0">
                <a:latin typeface="Times New Roman" pitchFamily="18" charset="0"/>
                <a:cs typeface="Times New Roman" pitchFamily="18" charset="0"/>
              </a:rPr>
              <a:t>Weekly meeting to review the collected data.</a:t>
            </a:r>
          </a:p>
          <a:p>
            <a:r>
              <a:rPr lang="en-GB" sz="2400" dirty="0">
                <a:latin typeface="Times New Roman" pitchFamily="18" charset="0"/>
                <a:cs typeface="Times New Roman" pitchFamily="18" charset="0"/>
              </a:rPr>
              <a:t>Analysis of file audit using fishbone analysis.</a:t>
            </a:r>
          </a:p>
          <a:p>
            <a:r>
              <a:rPr lang="en-GB" sz="2400" dirty="0">
                <a:latin typeface="Times New Roman" pitchFamily="18" charset="0"/>
                <a:cs typeface="Times New Roman" pitchFamily="18" charset="0"/>
              </a:rPr>
              <a:t>Making PDCA cycle as per the collected data</a:t>
            </a:r>
          </a:p>
          <a:p>
            <a:endParaRPr lang="en-GB" sz="2400" dirty="0">
              <a:latin typeface="Times New Roman" pitchFamily="18" charset="0"/>
              <a:cs typeface="Times New Roman" pitchFamily="18" charset="0"/>
            </a:endParaRPr>
          </a:p>
          <a:p>
            <a:endParaRPr lang="en-IN" sz="2000" dirty="0"/>
          </a:p>
        </p:txBody>
      </p:sp>
      <p:pic>
        <p:nvPicPr>
          <p:cNvPr id="5" name="Picture 4" descr="Desk with stethoscope and computer keyboard">
            <a:extLst>
              <a:ext uri="{FF2B5EF4-FFF2-40B4-BE49-F238E27FC236}">
                <a16:creationId xmlns:a16="http://schemas.microsoft.com/office/drawing/2014/main" id="{BFD50297-922D-6092-E59C-36623EE55433}"/>
              </a:ext>
            </a:extLst>
          </p:cNvPr>
          <p:cNvPicPr>
            <a:picLocks noChangeAspect="1"/>
          </p:cNvPicPr>
          <p:nvPr/>
        </p:nvPicPr>
        <p:blipFill rotWithShape="1">
          <a:blip r:embed="rId2"/>
          <a:srcRect l="51407" r="-1" b="-1"/>
          <a:stretch/>
        </p:blipFill>
        <p:spPr>
          <a:xfrm>
            <a:off x="7274858" y="10"/>
            <a:ext cx="4917141" cy="6857990"/>
          </a:xfrm>
          <a:prstGeom prst="rect">
            <a:avLst/>
          </a:prstGeom>
          <a:effectLst/>
        </p:spPr>
      </p:pic>
      <p:pic>
        <p:nvPicPr>
          <p:cNvPr id="2" name="Picture 1" descr="A picture containing font, graphics, typography, graphic design&#10;&#10;Description automatically generated">
            <a:extLst>
              <a:ext uri="{FF2B5EF4-FFF2-40B4-BE49-F238E27FC236}">
                <a16:creationId xmlns:a16="http://schemas.microsoft.com/office/drawing/2014/main" id="{115E655D-3A2B-CCE0-80B8-102B66C7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806" y="0"/>
            <a:ext cx="1562194" cy="805195"/>
          </a:xfrm>
          <a:prstGeom prst="rect">
            <a:avLst/>
          </a:prstGeom>
        </p:spPr>
      </p:pic>
    </p:spTree>
    <p:extLst>
      <p:ext uri="{BB962C8B-B14F-4D97-AF65-F5344CB8AC3E}">
        <p14:creationId xmlns:p14="http://schemas.microsoft.com/office/powerpoint/2010/main" val="107494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ight-purple-pink-blue-green">
      <a:dk1>
        <a:srgbClr val="000000"/>
      </a:dk1>
      <a:lt1>
        <a:srgbClr val="FFFFFF"/>
      </a:lt1>
      <a:dk2>
        <a:srgbClr val="1F497D"/>
      </a:dk2>
      <a:lt2>
        <a:srgbClr val="F2F6FA"/>
      </a:lt2>
      <a:accent1>
        <a:srgbClr val="6F53FE"/>
      </a:accent1>
      <a:accent2>
        <a:srgbClr val="F79699"/>
      </a:accent2>
      <a:accent3>
        <a:srgbClr val="2FE8BD"/>
      </a:accent3>
      <a:accent4>
        <a:srgbClr val="99C9FF"/>
      </a:accent4>
      <a:accent5>
        <a:srgbClr val="61BCB3"/>
      </a:accent5>
      <a:accent6>
        <a:srgbClr val="98C62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11260</TotalTime>
  <Words>1497</Words>
  <Application>Microsoft Office PowerPoint</Application>
  <PresentationFormat>Widescreen</PresentationFormat>
  <Paragraphs>171</Paragraphs>
  <Slides>26</Slides>
  <Notes>0</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Segoe UI</vt:lpstr>
      <vt:lpstr>Times New Roman</vt:lpstr>
      <vt:lpstr>Office Theme</vt:lpstr>
      <vt:lpstr>1_Office Theme</vt:lpstr>
      <vt:lpstr>Improving completeness of In-patient medical records in   200-Bedded Private Hospital of Delhi NCR</vt:lpstr>
      <vt:lpstr>Mentor Approval</vt:lpstr>
      <vt:lpstr>What are Medical Records</vt:lpstr>
      <vt:lpstr>Importance of  Medical Records</vt:lpstr>
      <vt:lpstr>Objective</vt:lpstr>
      <vt:lpstr>POCQI MODEL</vt:lpstr>
      <vt:lpstr>Methodology</vt:lpstr>
      <vt:lpstr>Study Setting</vt:lpstr>
      <vt:lpstr>PowerPoint Presentation</vt:lpstr>
      <vt:lpstr>Baseline Survey</vt:lpstr>
      <vt:lpstr>Baseline Assessment</vt:lpstr>
      <vt:lpstr>Outcome Of Baseline Assessment</vt:lpstr>
      <vt:lpstr>Developing And Testing Changes</vt:lpstr>
      <vt:lpstr>Suggestions</vt:lpstr>
      <vt:lpstr>PDCA CYCLE 1</vt:lpstr>
      <vt:lpstr>Analysis After 1st Training</vt:lpstr>
      <vt:lpstr>PDCA CYCLE 2</vt:lpstr>
      <vt:lpstr>               Baseline                                                           After 1st Training                                After 2nd Training</vt:lpstr>
      <vt:lpstr>PowerPoint Presentation</vt:lpstr>
      <vt:lpstr>PowerPoint Presentation</vt:lpstr>
      <vt:lpstr>Conclusion </vt:lpstr>
      <vt:lpstr>Discussion</vt:lpstr>
      <vt:lpstr>Limitation</vt:lpstr>
      <vt:lpstr>Suggestions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records assessment for reasons and solution of incomplete, missing, or inadequate records before sending it to the Medical Record Department in Multi Speciality Hospital Of Delhi NCR</dc:title>
  <dc:creator>Avinash Kumar</dc:creator>
  <cp:lastModifiedBy>Richa</cp:lastModifiedBy>
  <cp:revision>34</cp:revision>
  <dcterms:created xsi:type="dcterms:W3CDTF">2023-06-06T04:56:59Z</dcterms:created>
  <dcterms:modified xsi:type="dcterms:W3CDTF">2023-06-26T06:42:48Z</dcterms:modified>
</cp:coreProperties>
</file>