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4" r:id="rId4"/>
    <p:sldId id="260" r:id="rId5"/>
    <p:sldId id="259" r:id="rId6"/>
    <p:sldId id="261" r:id="rId7"/>
    <p:sldId id="262" r:id="rId8"/>
    <p:sldId id="263" r:id="rId9"/>
    <p:sldId id="275" r:id="rId10"/>
    <p:sldId id="267" r:id="rId11"/>
    <p:sldId id="276" r:id="rId12"/>
    <p:sldId id="268" r:id="rId13"/>
    <p:sldId id="277"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720" y="-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RVESH\Downloads\Knowledge%20assessment\KW%204%20Block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2"/>
  <c:chart>
    <c:title>
      <c:tx>
        <c:rich>
          <a:bodyPr/>
          <a:lstStyle/>
          <a:p>
            <a:pPr>
              <a:defRPr/>
            </a:pPr>
            <a:r>
              <a:rPr lang="en-US" dirty="0"/>
              <a:t>Time</a:t>
            </a:r>
            <a:r>
              <a:rPr lang="en-US" baseline="0" dirty="0"/>
              <a:t> Since Training</a:t>
            </a:r>
            <a:endParaRPr lang="en-US" dirty="0"/>
          </a:p>
        </c:rich>
      </c:tx>
      <c:layout/>
    </c:title>
    <c:view3D>
      <c:rAngAx val="1"/>
    </c:view3D>
    <c:plotArea>
      <c:layout/>
      <c:bar3DChart>
        <c:barDir val="col"/>
        <c:grouping val="clustered"/>
        <c:ser>
          <c:idx val="0"/>
          <c:order val="0"/>
          <c:tx>
            <c:strRef>
              <c:f>Sheet4!$D$9</c:f>
              <c:strCache>
                <c:ptCount val="1"/>
                <c:pt idx="0">
                  <c:v>Responses</c:v>
                </c:pt>
              </c:strCache>
            </c:strRef>
          </c:tx>
          <c:dLbls>
            <c:dLbl>
              <c:idx val="0"/>
              <c:layout>
                <c:manualLayout>
                  <c:x val="8.4904705499003735E-3"/>
                  <c:y val="-1.4206952793204379E-2"/>
                </c:manualLayout>
              </c:layout>
              <c:tx>
                <c:rich>
                  <a:bodyPr/>
                  <a:lstStyle/>
                  <a:p>
                    <a:r>
                      <a:rPr lang="en-US" sz="1800" b="1" dirty="0"/>
                      <a:t>4</a:t>
                    </a:r>
                    <a:r>
                      <a:rPr lang="en-US" dirty="0"/>
                      <a:t>2.02%</a:t>
                    </a:r>
                  </a:p>
                </c:rich>
              </c:tx>
              <c:showVal val="1"/>
            </c:dLbl>
            <c:dLbl>
              <c:idx val="1"/>
              <c:layout>
                <c:manualLayout>
                  <c:x val="8.4904705499003735E-3"/>
                  <c:y val="-2.1310429189806572E-2"/>
                </c:manualLayout>
              </c:layout>
              <c:tx>
                <c:rich>
                  <a:bodyPr/>
                  <a:lstStyle/>
                  <a:p>
                    <a:r>
                      <a:rPr lang="en-US" sz="1800" b="1" dirty="0"/>
                      <a:t>2</a:t>
                    </a:r>
                    <a:r>
                      <a:rPr lang="en-US" dirty="0"/>
                      <a:t>3.41%</a:t>
                    </a:r>
                  </a:p>
                </c:rich>
              </c:tx>
              <c:showVal val="1"/>
            </c:dLbl>
            <c:dLbl>
              <c:idx val="2"/>
              <c:layout>
                <c:manualLayout>
                  <c:x val="1.1886658769860526E-2"/>
                  <c:y val="-3.9069120181312054E-2"/>
                </c:manualLayout>
              </c:layout>
              <c:tx>
                <c:rich>
                  <a:bodyPr/>
                  <a:lstStyle/>
                  <a:p>
                    <a:r>
                      <a:rPr lang="en-US" sz="1800" b="1" dirty="0"/>
                      <a:t>1</a:t>
                    </a:r>
                    <a:r>
                      <a:rPr lang="en-US" dirty="0"/>
                      <a:t>8.62%</a:t>
                    </a:r>
                  </a:p>
                </c:rich>
              </c:tx>
              <c:showVal val="1"/>
            </c:dLbl>
            <c:dLbl>
              <c:idx val="3"/>
              <c:layout>
                <c:manualLayout>
                  <c:x val="1.8679035209780814E-2"/>
                  <c:y val="-2.8413905586408782E-2"/>
                </c:manualLayout>
              </c:layout>
              <c:tx>
                <c:rich>
                  <a:bodyPr/>
                  <a:lstStyle/>
                  <a:p>
                    <a:r>
                      <a:rPr lang="en-US" sz="1800" b="1" dirty="0"/>
                      <a:t>1</a:t>
                    </a:r>
                    <a:r>
                      <a:rPr lang="en-US" dirty="0"/>
                      <a:t>2.77%</a:t>
                    </a:r>
                  </a:p>
                </c:rich>
              </c:tx>
              <c:showVal val="1"/>
            </c:dLbl>
            <c:dLbl>
              <c:idx val="4"/>
              <c:layout>
                <c:manualLayout>
                  <c:x val="1.8679035209780814E-2"/>
                  <c:y val="-3.5517381983010958E-2"/>
                </c:manualLayout>
              </c:layout>
              <c:tx>
                <c:rich>
                  <a:bodyPr/>
                  <a:lstStyle/>
                  <a:p>
                    <a:r>
                      <a:rPr lang="en-US" sz="1800" b="1" dirty="0"/>
                      <a:t>3</a:t>
                    </a:r>
                    <a:r>
                      <a:rPr lang="en-US" dirty="0"/>
                      <a:t>.72%</a:t>
                    </a:r>
                  </a:p>
                </c:rich>
              </c:tx>
              <c:showVal val="1"/>
            </c:dLbl>
            <c:txPr>
              <a:bodyPr/>
              <a:lstStyle/>
              <a:p>
                <a:pPr>
                  <a:defRPr sz="1800" b="1"/>
                </a:pPr>
                <a:endParaRPr lang="en-US"/>
              </a:p>
            </c:txPr>
            <c:showVal val="1"/>
          </c:dLbls>
          <c:cat>
            <c:strRef>
              <c:f>Sheet4!$C$10:$C$14</c:f>
              <c:strCache>
                <c:ptCount val="5"/>
                <c:pt idx="0">
                  <c:v>More than 7.5 Years</c:v>
                </c:pt>
                <c:pt idx="1">
                  <c:v>5 to 7.5 Years</c:v>
                </c:pt>
                <c:pt idx="2">
                  <c:v>2.5 to 5 Years</c:v>
                </c:pt>
                <c:pt idx="3">
                  <c:v> Less than 2.5 Years</c:v>
                </c:pt>
                <c:pt idx="4">
                  <c:v>Never</c:v>
                </c:pt>
              </c:strCache>
            </c:strRef>
          </c:cat>
          <c:val>
            <c:numRef>
              <c:f>Sheet4!$D$10:$D$14</c:f>
              <c:numCache>
                <c:formatCode>General</c:formatCode>
                <c:ptCount val="5"/>
                <c:pt idx="0">
                  <c:v>79</c:v>
                </c:pt>
                <c:pt idx="1">
                  <c:v>44</c:v>
                </c:pt>
                <c:pt idx="2">
                  <c:v>35</c:v>
                </c:pt>
                <c:pt idx="3">
                  <c:v>24</c:v>
                </c:pt>
                <c:pt idx="4">
                  <c:v>7</c:v>
                </c:pt>
              </c:numCache>
            </c:numRef>
          </c:val>
        </c:ser>
        <c:shape val="box"/>
        <c:axId val="94536064"/>
        <c:axId val="94537600"/>
        <c:axId val="0"/>
      </c:bar3DChart>
      <c:catAx>
        <c:axId val="94536064"/>
        <c:scaling>
          <c:orientation val="minMax"/>
        </c:scaling>
        <c:axPos val="b"/>
        <c:tickLblPos val="nextTo"/>
        <c:txPr>
          <a:bodyPr/>
          <a:lstStyle/>
          <a:p>
            <a:pPr>
              <a:defRPr b="1"/>
            </a:pPr>
            <a:endParaRPr lang="en-US"/>
          </a:p>
        </c:txPr>
        <c:crossAx val="94537600"/>
        <c:crosses val="autoZero"/>
        <c:auto val="1"/>
        <c:lblAlgn val="ctr"/>
        <c:lblOffset val="100"/>
      </c:catAx>
      <c:valAx>
        <c:axId val="94537600"/>
        <c:scaling>
          <c:orientation val="minMax"/>
        </c:scaling>
        <c:axPos val="l"/>
        <c:majorGridlines>
          <c:spPr>
            <a:ln>
              <a:solidFill>
                <a:schemeClr val="bg1"/>
              </a:solidFill>
            </a:ln>
          </c:spPr>
        </c:majorGridlines>
        <c:numFmt formatCode="General" sourceLinked="1"/>
        <c:tickLblPos val="nextTo"/>
        <c:txPr>
          <a:bodyPr/>
          <a:lstStyle/>
          <a:p>
            <a:pPr>
              <a:defRPr b="1"/>
            </a:pPr>
            <a:endParaRPr lang="en-US"/>
          </a:p>
        </c:txPr>
        <c:crossAx val="94536064"/>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pPr/>
              <a:t>17-06-2023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pPr/>
              <a:t>‹#›</a:t>
            </a:fld>
            <a:endParaRPr lang="en-IN" dirty="0"/>
          </a:p>
        </p:txBody>
      </p:sp>
    </p:spTree>
    <p:extLst>
      <p:ext uri="{BB962C8B-B14F-4D97-AF65-F5344CB8AC3E}">
        <p14:creationId xmlns:p14="http://schemas.microsoft.com/office/powerpoint/2010/main" xmlns=""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1330B9F-6AC3-446B-BE5D-168B172F7D31}"/>
              </a:ext>
            </a:extLst>
          </p:cNvPr>
          <p:cNvSpPr>
            <a:spLocks noGrp="1"/>
          </p:cNvSpPr>
          <p:nvPr>
            <p:ph type="dt" sz="half" idx="10"/>
          </p:nvPr>
        </p:nvSpPr>
        <p:spPr/>
        <p:txBody>
          <a:bodyPr/>
          <a:lstStyle/>
          <a:p>
            <a:fld id="{1147C0E5-F472-4823-852C-D183FA2F2488}" type="datetime1">
              <a:rPr lang="en-IN" smtClean="0"/>
              <a:pPr/>
              <a:t>17-06-2023</a:t>
            </a:fld>
            <a:endParaRPr lang="en-IN" dirty="0"/>
          </a:p>
        </p:txBody>
      </p:sp>
      <p:sp>
        <p:nvSpPr>
          <p:cNvPr id="5" name="Footer Placeholder 4">
            <a:extLst>
              <a:ext uri="{FF2B5EF4-FFF2-40B4-BE49-F238E27FC236}">
                <a16:creationId xmlns:a16="http://schemas.microsoft.com/office/drawing/2014/main" xmlns="" id="{150DD859-66CB-8ECC-6E50-6A57DFF25875}"/>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745186DF-C26B-58D8-1801-6CC6107B8085}"/>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26870305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0754F30-EF25-E3E3-BB1C-47025CFDEE9B}"/>
              </a:ext>
            </a:extLst>
          </p:cNvPr>
          <p:cNvSpPr>
            <a:spLocks noGrp="1"/>
          </p:cNvSpPr>
          <p:nvPr>
            <p:ph type="dt" sz="half" idx="10"/>
          </p:nvPr>
        </p:nvSpPr>
        <p:spPr/>
        <p:txBody>
          <a:bodyPr/>
          <a:lstStyle/>
          <a:p>
            <a:fld id="{0E9DCF6C-BC1F-457E-8C73-045A403582E6}" type="datetime1">
              <a:rPr lang="en-IN" smtClean="0"/>
              <a:pPr/>
              <a:t>17-06-2023</a:t>
            </a:fld>
            <a:endParaRPr lang="en-IN" dirty="0"/>
          </a:p>
        </p:txBody>
      </p:sp>
      <p:sp>
        <p:nvSpPr>
          <p:cNvPr id="5" name="Footer Placeholder 4">
            <a:extLst>
              <a:ext uri="{FF2B5EF4-FFF2-40B4-BE49-F238E27FC236}">
                <a16:creationId xmlns:a16="http://schemas.microsoft.com/office/drawing/2014/main" xmlns="" id="{367A5C90-C15D-39BC-189C-B04FF8FDA09C}"/>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C168025F-FDA9-0B8F-AD5D-453E4F100375}"/>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83263019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1CCAA96-007B-16EB-59B9-8466CF3A2B65}"/>
              </a:ext>
            </a:extLst>
          </p:cNvPr>
          <p:cNvSpPr>
            <a:spLocks noGrp="1"/>
          </p:cNvSpPr>
          <p:nvPr>
            <p:ph type="dt" sz="half" idx="10"/>
          </p:nvPr>
        </p:nvSpPr>
        <p:spPr/>
        <p:txBody>
          <a:bodyPr/>
          <a:lstStyle/>
          <a:p>
            <a:fld id="{FE1E070E-952C-41C9-9ABB-C56A7BE64D88}" type="datetime1">
              <a:rPr lang="en-IN" smtClean="0"/>
              <a:pPr/>
              <a:t>17-06-2023</a:t>
            </a:fld>
            <a:endParaRPr lang="en-IN" dirty="0"/>
          </a:p>
        </p:txBody>
      </p:sp>
      <p:sp>
        <p:nvSpPr>
          <p:cNvPr id="5" name="Footer Placeholder 4">
            <a:extLst>
              <a:ext uri="{FF2B5EF4-FFF2-40B4-BE49-F238E27FC236}">
                <a16:creationId xmlns:a16="http://schemas.microsoft.com/office/drawing/2014/main" xmlns="" id="{5B3D4BE2-2DF2-045A-8669-1F641EBCA970}"/>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E255D12E-7ED4-76EF-2510-3424364F40F6}"/>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3821113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5EF2B4-2DC2-6314-D99D-D61B5F64E224}"/>
              </a:ext>
            </a:extLst>
          </p:cNvPr>
          <p:cNvSpPr>
            <a:spLocks noGrp="1"/>
          </p:cNvSpPr>
          <p:nvPr>
            <p:ph type="dt" sz="half" idx="10"/>
          </p:nvPr>
        </p:nvSpPr>
        <p:spPr/>
        <p:txBody>
          <a:bodyPr/>
          <a:lstStyle/>
          <a:p>
            <a:fld id="{2CA2FBC0-878C-4FB7-8E1F-1D6F6FF7C223}" type="datetime1">
              <a:rPr lang="en-IN" smtClean="0"/>
              <a:pPr/>
              <a:t>17-06-2023</a:t>
            </a:fld>
            <a:endParaRPr lang="en-IN" dirty="0"/>
          </a:p>
        </p:txBody>
      </p:sp>
      <p:sp>
        <p:nvSpPr>
          <p:cNvPr id="5" name="Footer Placeholder 4">
            <a:extLst>
              <a:ext uri="{FF2B5EF4-FFF2-40B4-BE49-F238E27FC236}">
                <a16:creationId xmlns:a16="http://schemas.microsoft.com/office/drawing/2014/main" xmlns="" id="{C959C864-56F9-6F24-ACE2-6899436296E7}"/>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E20218AD-0394-8E9F-0B97-7A979B03DEC1}"/>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78601148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FE632E-3E25-D2A6-491C-E5592C333922}"/>
              </a:ext>
            </a:extLst>
          </p:cNvPr>
          <p:cNvSpPr>
            <a:spLocks noGrp="1"/>
          </p:cNvSpPr>
          <p:nvPr>
            <p:ph type="dt" sz="half" idx="10"/>
          </p:nvPr>
        </p:nvSpPr>
        <p:spPr/>
        <p:txBody>
          <a:bodyPr/>
          <a:lstStyle/>
          <a:p>
            <a:fld id="{CD685ADF-9D55-472F-A142-0A5A20BA4577}" type="datetime1">
              <a:rPr lang="en-IN" smtClean="0"/>
              <a:pPr/>
              <a:t>17-06-2023</a:t>
            </a:fld>
            <a:endParaRPr lang="en-IN" dirty="0"/>
          </a:p>
        </p:txBody>
      </p:sp>
      <p:sp>
        <p:nvSpPr>
          <p:cNvPr id="5" name="Footer Placeholder 4">
            <a:extLst>
              <a:ext uri="{FF2B5EF4-FFF2-40B4-BE49-F238E27FC236}">
                <a16:creationId xmlns:a16="http://schemas.microsoft.com/office/drawing/2014/main" xmlns="" id="{9868D8A7-1FEB-8F74-CC96-60F713D941D9}"/>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00764CDB-61F8-D5A9-1F23-AD369A512602}"/>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43090765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C319AC5-0DE1-5E65-1A58-599D06B824D5}"/>
              </a:ext>
            </a:extLst>
          </p:cNvPr>
          <p:cNvSpPr>
            <a:spLocks noGrp="1"/>
          </p:cNvSpPr>
          <p:nvPr>
            <p:ph type="dt" sz="half" idx="10"/>
          </p:nvPr>
        </p:nvSpPr>
        <p:spPr/>
        <p:txBody>
          <a:bodyPr/>
          <a:lstStyle/>
          <a:p>
            <a:fld id="{19B6A866-57B6-4C39-8809-FBA78A30FCC9}" type="datetime1">
              <a:rPr lang="en-IN" smtClean="0"/>
              <a:pPr/>
              <a:t>17-06-2023</a:t>
            </a:fld>
            <a:endParaRPr lang="en-IN" dirty="0"/>
          </a:p>
        </p:txBody>
      </p:sp>
      <p:sp>
        <p:nvSpPr>
          <p:cNvPr id="6" name="Footer Placeholder 5">
            <a:extLst>
              <a:ext uri="{FF2B5EF4-FFF2-40B4-BE49-F238E27FC236}">
                <a16:creationId xmlns:a16="http://schemas.microsoft.com/office/drawing/2014/main" xmlns="" id="{3B95DFD7-A0B2-3C6A-D7BA-B22A8C6829F4}"/>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xmlns="" id="{EDB4F3E3-D244-DE91-E177-93FD9910D81A}"/>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325229173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AC9A91A-EBEF-9BB2-B813-F1A9FBC746F3}"/>
              </a:ext>
            </a:extLst>
          </p:cNvPr>
          <p:cNvSpPr>
            <a:spLocks noGrp="1"/>
          </p:cNvSpPr>
          <p:nvPr>
            <p:ph type="dt" sz="half" idx="10"/>
          </p:nvPr>
        </p:nvSpPr>
        <p:spPr/>
        <p:txBody>
          <a:bodyPr/>
          <a:lstStyle/>
          <a:p>
            <a:fld id="{52B34237-4DA9-498D-81CC-7DEBFDE0146A}" type="datetime1">
              <a:rPr lang="en-IN" smtClean="0"/>
              <a:pPr/>
              <a:t>17-06-2023</a:t>
            </a:fld>
            <a:endParaRPr lang="en-IN" dirty="0"/>
          </a:p>
        </p:txBody>
      </p:sp>
      <p:sp>
        <p:nvSpPr>
          <p:cNvPr id="8" name="Footer Placeholder 7">
            <a:extLst>
              <a:ext uri="{FF2B5EF4-FFF2-40B4-BE49-F238E27FC236}">
                <a16:creationId xmlns:a16="http://schemas.microsoft.com/office/drawing/2014/main" xmlns="" id="{5356CC76-53AF-D09D-7090-C46C6BC2E385}"/>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9" name="Slide Number Placeholder 8">
            <a:extLst>
              <a:ext uri="{FF2B5EF4-FFF2-40B4-BE49-F238E27FC236}">
                <a16:creationId xmlns:a16="http://schemas.microsoft.com/office/drawing/2014/main" xmlns="" id="{D1AEB7F1-3FD9-614A-DD77-0F4054D21FBF}"/>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27843372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0654D79-6E0A-9D35-0EBD-FB1ECA55D2D3}"/>
              </a:ext>
            </a:extLst>
          </p:cNvPr>
          <p:cNvSpPr>
            <a:spLocks noGrp="1"/>
          </p:cNvSpPr>
          <p:nvPr>
            <p:ph type="dt" sz="half" idx="10"/>
          </p:nvPr>
        </p:nvSpPr>
        <p:spPr/>
        <p:txBody>
          <a:bodyPr/>
          <a:lstStyle/>
          <a:p>
            <a:fld id="{03D29E31-0E2B-4B8B-A4CD-804F6A5D47A9}" type="datetime1">
              <a:rPr lang="en-IN" smtClean="0"/>
              <a:pPr/>
              <a:t>17-06-2023</a:t>
            </a:fld>
            <a:endParaRPr lang="en-IN" dirty="0"/>
          </a:p>
        </p:txBody>
      </p:sp>
      <p:sp>
        <p:nvSpPr>
          <p:cNvPr id="4" name="Footer Placeholder 3">
            <a:extLst>
              <a:ext uri="{FF2B5EF4-FFF2-40B4-BE49-F238E27FC236}">
                <a16:creationId xmlns:a16="http://schemas.microsoft.com/office/drawing/2014/main" xmlns="" id="{A434C3BC-2067-8919-8B3E-4092015A76DD}"/>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5" name="Slide Number Placeholder 4">
            <a:extLst>
              <a:ext uri="{FF2B5EF4-FFF2-40B4-BE49-F238E27FC236}">
                <a16:creationId xmlns:a16="http://schemas.microsoft.com/office/drawing/2014/main" xmlns="" id="{CCEB87ED-C91F-42C9-2E08-5FC7E4892BE0}"/>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4088171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6467BF-AB2E-3DEF-67BB-BD30CABBCE82}"/>
              </a:ext>
            </a:extLst>
          </p:cNvPr>
          <p:cNvSpPr>
            <a:spLocks noGrp="1"/>
          </p:cNvSpPr>
          <p:nvPr>
            <p:ph type="dt" sz="half" idx="10"/>
          </p:nvPr>
        </p:nvSpPr>
        <p:spPr/>
        <p:txBody>
          <a:bodyPr/>
          <a:lstStyle/>
          <a:p>
            <a:fld id="{731C5607-A4BB-4D67-95B9-C9085ECC35A9}" type="datetime1">
              <a:rPr lang="en-IN" smtClean="0"/>
              <a:pPr/>
              <a:t>17-06-2023</a:t>
            </a:fld>
            <a:endParaRPr lang="en-IN" dirty="0"/>
          </a:p>
        </p:txBody>
      </p:sp>
      <p:sp>
        <p:nvSpPr>
          <p:cNvPr id="3" name="Footer Placeholder 2">
            <a:extLst>
              <a:ext uri="{FF2B5EF4-FFF2-40B4-BE49-F238E27FC236}">
                <a16:creationId xmlns:a16="http://schemas.microsoft.com/office/drawing/2014/main" xmlns="" id="{B6F09D29-4BFA-2AC9-ECDF-923DF9F3A342}"/>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4" name="Slide Number Placeholder 3">
            <a:extLst>
              <a:ext uri="{FF2B5EF4-FFF2-40B4-BE49-F238E27FC236}">
                <a16:creationId xmlns:a16="http://schemas.microsoft.com/office/drawing/2014/main" xmlns="" id="{64BA3FC0-FAB4-106E-CBFC-20A7CD3900A6}"/>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175088537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B0979A-120B-82A8-026D-4BE0C2466700}"/>
              </a:ext>
            </a:extLst>
          </p:cNvPr>
          <p:cNvSpPr>
            <a:spLocks noGrp="1"/>
          </p:cNvSpPr>
          <p:nvPr>
            <p:ph type="dt" sz="half" idx="10"/>
          </p:nvPr>
        </p:nvSpPr>
        <p:spPr/>
        <p:txBody>
          <a:bodyPr/>
          <a:lstStyle/>
          <a:p>
            <a:fld id="{C1C99E65-501E-4E79-B301-EC94E1C8867E}" type="datetime1">
              <a:rPr lang="en-IN" smtClean="0"/>
              <a:pPr/>
              <a:t>17-06-2023</a:t>
            </a:fld>
            <a:endParaRPr lang="en-IN" dirty="0"/>
          </a:p>
        </p:txBody>
      </p:sp>
      <p:sp>
        <p:nvSpPr>
          <p:cNvPr id="6" name="Footer Placeholder 5">
            <a:extLst>
              <a:ext uri="{FF2B5EF4-FFF2-40B4-BE49-F238E27FC236}">
                <a16:creationId xmlns:a16="http://schemas.microsoft.com/office/drawing/2014/main" xmlns="" id="{4AD45F37-3CB4-AE2D-2533-3877135BEEFF}"/>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xmlns="" id="{68D38491-67AF-16FC-0E0E-3D1128F13375}"/>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20949419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xmlns=""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42FAAF-4A7B-5286-4106-E767F58BB2BC}"/>
              </a:ext>
            </a:extLst>
          </p:cNvPr>
          <p:cNvSpPr>
            <a:spLocks noGrp="1"/>
          </p:cNvSpPr>
          <p:nvPr>
            <p:ph type="dt" sz="half" idx="10"/>
          </p:nvPr>
        </p:nvSpPr>
        <p:spPr/>
        <p:txBody>
          <a:bodyPr/>
          <a:lstStyle/>
          <a:p>
            <a:fld id="{2751C047-BE12-4A43-A323-58AFB768CD35}" type="datetime1">
              <a:rPr lang="en-IN" smtClean="0"/>
              <a:pPr/>
              <a:t>17-06-2023</a:t>
            </a:fld>
            <a:endParaRPr lang="en-IN" dirty="0"/>
          </a:p>
        </p:txBody>
      </p:sp>
      <p:sp>
        <p:nvSpPr>
          <p:cNvPr id="6" name="Footer Placeholder 5">
            <a:extLst>
              <a:ext uri="{FF2B5EF4-FFF2-40B4-BE49-F238E27FC236}">
                <a16:creationId xmlns:a16="http://schemas.microsoft.com/office/drawing/2014/main" xmlns="" id="{E0E331BE-AD49-7317-E681-91E7744CEDF8}"/>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xmlns="" id="{7136059E-4898-883B-FD49-34EA78AE0659}"/>
              </a:ext>
            </a:extLst>
          </p:cNvPr>
          <p:cNvSpPr>
            <a:spLocks noGrp="1"/>
          </p:cNvSpPr>
          <p:nvPr>
            <p:ph type="sldNum" sz="quarter" idx="12"/>
          </p:nvPr>
        </p:nvSpPr>
        <p:spPr/>
        <p:txBody>
          <a:body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249606384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pPr/>
              <a:t>17-06-2023</a:t>
            </a:fld>
            <a:endParaRPr lang="en-IN" dirty="0"/>
          </a:p>
        </p:txBody>
      </p:sp>
      <p:sp>
        <p:nvSpPr>
          <p:cNvPr id="5" name="Footer Placeholder 4">
            <a:extLst>
              <a:ext uri="{FF2B5EF4-FFF2-40B4-BE49-F238E27FC236}">
                <a16:creationId xmlns:a16="http://schemas.microsoft.com/office/drawing/2014/main" xmlns=""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xmlns=""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pPr/>
              <a:t>‹#›</a:t>
            </a:fld>
            <a:endParaRPr lang="en-IN" dirty="0"/>
          </a:p>
        </p:txBody>
      </p:sp>
    </p:spTree>
    <p:extLst>
      <p:ext uri="{BB962C8B-B14F-4D97-AF65-F5344CB8AC3E}">
        <p14:creationId xmlns:p14="http://schemas.microsoft.com/office/powerpoint/2010/main" xmlns=""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cd.nic.in/schemes/integrated-child-development-services-icds-scheme" TargetMode="External"/><Relationship Id="rId7" Type="http://schemas.openxmlformats.org/officeDocument/2006/relationships/hyperlink" Target="https://wcd.nic.in/sites/default/files/IcdsMission%20-%20Broad%20Framework.pdf" TargetMode="Externa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hyperlink" Target="https://sciresol.s3.us-east-2.amazonaws.com/srs-j/jnutres/Volume-2/11-Article%20Text-30-1-10-20190425.pdf" TargetMode="External"/><Relationship Id="rId5" Type="http://schemas.openxmlformats.org/officeDocument/2006/relationships/hyperlink" Target="https://www.ijournalhs.org/temp/indianjhealthsci103241-3691028_101510.pdf" TargetMode="External"/><Relationship Id="rId4" Type="http://schemas.openxmlformats.org/officeDocument/2006/relationships/hyperlink" Target="https://www.orfonline.org/research/nutrition-gardens-a-sustainable-model-for-food-security-and-diversity-6793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9BD04-9EFD-5298-48E0-BBFFD10429A7}"/>
              </a:ext>
            </a:extLst>
          </p:cNvPr>
          <p:cNvSpPr>
            <a:spLocks noGrp="1"/>
          </p:cNvSpPr>
          <p:nvPr>
            <p:ph type="ctrTitle"/>
          </p:nvPr>
        </p:nvSpPr>
        <p:spPr>
          <a:xfrm>
            <a:off x="504967" y="1545444"/>
            <a:ext cx="11327642" cy="2387600"/>
          </a:xfrm>
        </p:spPr>
        <p:txBody>
          <a:bodyPr>
            <a:normAutofit fontScale="90000"/>
          </a:bodyPr>
          <a:lstStyle/>
          <a:p>
            <a:r>
              <a:rPr lang="en-GB" sz="2800" dirty="0" smtClean="0">
                <a:latin typeface="+mn-lt"/>
              </a:rPr>
              <a:t>A Cross-Sectional Study on the Knowledge among Anganwadi Workers regarding services of ICDS(integrated child development services) in the Mandu Block of</a:t>
            </a:r>
            <a:r>
              <a:rPr lang="en-US" sz="2800" dirty="0" smtClean="0">
                <a:latin typeface="+mn-lt"/>
              </a:rPr>
              <a:t> Jharkhand and Harichandanpur, Rangeilunda &amp; Chatrapur Blocks of Odisha.</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TATA STEEL FOUNDATION</a:t>
            </a:r>
            <a:br>
              <a:rPr lang="en-US" sz="2800" dirty="0" smtClean="0">
                <a:latin typeface="+mn-lt"/>
              </a:rPr>
            </a:br>
            <a:r>
              <a:rPr lang="en-US" sz="2800" dirty="0" smtClean="0">
                <a:latin typeface="+mn-lt"/>
              </a:rPr>
              <a:t> </a:t>
            </a:r>
            <a:endParaRPr lang="en-US" sz="2800" dirty="0">
              <a:latin typeface="+mn-lt"/>
            </a:endParaRPr>
          </a:p>
        </p:txBody>
      </p:sp>
      <p:sp>
        <p:nvSpPr>
          <p:cNvPr id="4" name="Slide Number Placeholder 3">
            <a:extLst>
              <a:ext uri="{FF2B5EF4-FFF2-40B4-BE49-F238E27FC236}">
                <a16:creationId xmlns:a16="http://schemas.microsoft.com/office/drawing/2014/main" xmlns="" id="{40197BFF-5EB9-4347-6E13-67AD995EB819}"/>
              </a:ext>
            </a:extLst>
          </p:cNvPr>
          <p:cNvSpPr>
            <a:spLocks noGrp="1"/>
          </p:cNvSpPr>
          <p:nvPr>
            <p:ph type="sldNum" sz="quarter" idx="12"/>
          </p:nvPr>
        </p:nvSpPr>
        <p:spPr/>
        <p:txBody>
          <a:bodyPr/>
          <a:lstStyle/>
          <a:p>
            <a:fld id="{26AD20E6-394B-4DF0-96A5-9647FF39C943}" type="slidenum">
              <a:rPr lang="en-IN" smtClean="0"/>
              <a:pPr/>
              <a:t>1</a:t>
            </a:fld>
            <a:endParaRPr lang="en-IN" dirty="0"/>
          </a:p>
        </p:txBody>
      </p:sp>
      <p:pic>
        <p:nvPicPr>
          <p:cNvPr id="7" name="Picture 6">
            <a:extLst>
              <a:ext uri="{FF2B5EF4-FFF2-40B4-BE49-F238E27FC236}">
                <a16:creationId xmlns:a16="http://schemas.microsoft.com/office/drawing/2014/main" xmlns="" id="{6A5D235C-68B3-B360-0BE2-EE01D32938F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846933200"/>
              </p:ext>
            </p:extLst>
          </p:nvPr>
        </p:nvGraphicFramePr>
        <p:xfrm>
          <a:off x="141668" y="5304877"/>
          <a:ext cx="4063999" cy="1420180"/>
        </p:xfrm>
        <a:graphic>
          <a:graphicData uri="http://schemas.openxmlformats.org/drawingml/2006/table">
            <a:tbl>
              <a:tblPr firstRow="1" bandRow="1">
                <a:tableStyleId>{5DA37D80-6434-44D0-A028-1B22A696006F}</a:tableStyleId>
              </a:tblPr>
              <a:tblGrid>
                <a:gridCol w="4063999">
                  <a:extLst>
                    <a:ext uri="{9D8B030D-6E8A-4147-A177-3AD203B41FA5}">
                      <a16:colId xmlns:a16="http://schemas.microsoft.com/office/drawing/2014/main" xmlns="" val="20000"/>
                    </a:ext>
                  </a:extLst>
                </a:gridCol>
              </a:tblGrid>
              <a:tr h="780100">
                <a:tc>
                  <a:txBody>
                    <a:bodyPr/>
                    <a:lstStyle/>
                    <a:p>
                      <a:pPr algn="l"/>
                      <a:r>
                        <a:rPr lang="en-US" dirty="0"/>
                        <a:t>ORGANIZATIONAL</a:t>
                      </a:r>
                      <a:r>
                        <a:rPr lang="en-US" baseline="0" dirty="0"/>
                        <a:t> MENTOR </a:t>
                      </a:r>
                      <a:r>
                        <a:rPr lang="en-US" baseline="0" dirty="0" smtClean="0"/>
                        <a:t>–</a:t>
                      </a:r>
                      <a:endParaRPr lang="en-US" b="0" dirty="0" smtClean="0"/>
                    </a:p>
                    <a:p>
                      <a:r>
                        <a:rPr lang="en-US" b="0" dirty="0" smtClean="0"/>
                        <a:t>Ms Ruth Kerkatta</a:t>
                      </a:r>
                      <a:endParaRPr lang="en-US" b="0" dirty="0"/>
                    </a:p>
                  </a:txBody>
                  <a:tcPr/>
                </a:tc>
                <a:extLst>
                  <a:ext uri="{0D108BD9-81ED-4DB2-BD59-A6C34878D82A}">
                    <a16:rowId xmlns:a16="http://schemas.microsoft.com/office/drawing/2014/main" xmlns="" val="10000"/>
                  </a:ext>
                </a:extLst>
              </a:tr>
              <a:tr h="526796">
                <a:tc>
                  <a:txBody>
                    <a:bodyPr/>
                    <a:lstStyle/>
                    <a:p>
                      <a:pPr algn="l"/>
                      <a:r>
                        <a:rPr lang="en-US" b="1" dirty="0"/>
                        <a:t>INSTITUTIONAL</a:t>
                      </a:r>
                      <a:r>
                        <a:rPr lang="en-US" b="1" baseline="0" dirty="0"/>
                        <a:t> MENTOR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Dr. </a:t>
                      </a:r>
                      <a:r>
                        <a:rPr lang="en-US" dirty="0" smtClean="0"/>
                        <a:t>Sukesh Bhardwaj</a:t>
                      </a:r>
                      <a:endParaRPr lang="en-US" dirty="0"/>
                    </a:p>
                  </a:txBody>
                  <a:tcPr/>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500086770"/>
              </p:ext>
            </p:extLst>
          </p:nvPr>
        </p:nvGraphicFramePr>
        <p:xfrm>
          <a:off x="7986336" y="5312556"/>
          <a:ext cx="3963828" cy="1412527"/>
        </p:xfrm>
        <a:graphic>
          <a:graphicData uri="http://schemas.openxmlformats.org/drawingml/2006/table">
            <a:tbl>
              <a:tblPr firstRow="1" bandRow="1">
                <a:tableStyleId>{5DA37D80-6434-44D0-A028-1B22A696006F}</a:tableStyleId>
              </a:tblPr>
              <a:tblGrid>
                <a:gridCol w="3963828">
                  <a:extLst>
                    <a:ext uri="{9D8B030D-6E8A-4147-A177-3AD203B41FA5}">
                      <a16:colId xmlns:a16="http://schemas.microsoft.com/office/drawing/2014/main" xmlns="" val="20000"/>
                    </a:ext>
                  </a:extLst>
                </a:gridCol>
              </a:tblGrid>
              <a:tr h="1412527">
                <a:tc>
                  <a:txBody>
                    <a:bodyPr/>
                    <a:lstStyle/>
                    <a:p>
                      <a:pPr algn="l"/>
                      <a:r>
                        <a:rPr lang="en-US" dirty="0"/>
                        <a:t>SUBMITTED AND PRESENTED BY:</a:t>
                      </a:r>
                    </a:p>
                    <a:p>
                      <a:r>
                        <a:rPr lang="en-US" baseline="0" dirty="0"/>
                        <a:t>DR. </a:t>
                      </a:r>
                      <a:r>
                        <a:rPr lang="en-US" baseline="0" dirty="0" smtClean="0"/>
                        <a:t>SARVESH GUPTA</a:t>
                      </a:r>
                      <a:endParaRPr lang="en-US" baseline="0" dirty="0"/>
                    </a:p>
                    <a:p>
                      <a:r>
                        <a:rPr lang="en-US" baseline="0" dirty="0" smtClean="0"/>
                        <a:t>PG/21/92</a:t>
                      </a:r>
                      <a:endParaRPr lang="en-US" dirty="0"/>
                    </a:p>
                    <a:p>
                      <a:pPr algn="ctr"/>
                      <a:endParaRPr lang="en-US"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19922547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2">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D865BDE-C1E4-2068-7ED7-1D9DDC4B3A10}"/>
              </a:ext>
            </a:extLst>
          </p:cNvPr>
          <p:cNvSpPr>
            <a:spLocks noGrp="1"/>
          </p:cNvSpPr>
          <p:nvPr>
            <p:ph type="title"/>
          </p:nvPr>
        </p:nvSpPr>
        <p:spPr>
          <a:xfrm>
            <a:off x="838201" y="1274164"/>
            <a:ext cx="5251316" cy="898266"/>
          </a:xfrm>
        </p:spPr>
        <p:txBody>
          <a:bodyPr>
            <a:normAutofit/>
          </a:bodyPr>
          <a:lstStyle/>
          <a:p>
            <a:pPr algn="ctr"/>
            <a:r>
              <a:rPr lang="en-IN" b="1" dirty="0"/>
              <a:t>Conclusion</a:t>
            </a:r>
          </a:p>
        </p:txBody>
      </p:sp>
      <p:sp>
        <p:nvSpPr>
          <p:cNvPr id="3" name="Content Placeholder 2">
            <a:extLst>
              <a:ext uri="{FF2B5EF4-FFF2-40B4-BE49-F238E27FC236}">
                <a16:creationId xmlns:a16="http://schemas.microsoft.com/office/drawing/2014/main" xmlns="" id="{C37621F9-57FC-03A7-2EE3-925A45765D10}"/>
              </a:ext>
            </a:extLst>
          </p:cNvPr>
          <p:cNvSpPr>
            <a:spLocks noGrp="1"/>
          </p:cNvSpPr>
          <p:nvPr>
            <p:ph idx="1"/>
          </p:nvPr>
        </p:nvSpPr>
        <p:spPr>
          <a:xfrm>
            <a:off x="263384" y="2333297"/>
            <a:ext cx="5962784" cy="3843666"/>
          </a:xfrm>
        </p:spPr>
        <p:txBody>
          <a:bodyPr>
            <a:normAutofit/>
          </a:bodyPr>
          <a:lstStyle/>
          <a:p>
            <a:pPr algn="just"/>
            <a:r>
              <a:rPr lang="en-US" sz="2000" dirty="0" smtClean="0"/>
              <a:t>The survey results indicate that the majority of participants </a:t>
            </a:r>
            <a:r>
              <a:rPr lang="en-US" sz="2000" dirty="0" smtClean="0">
                <a:latin typeface="+mj-lt"/>
              </a:rPr>
              <a:t>demonstrated</a:t>
            </a:r>
            <a:r>
              <a:rPr lang="en-US" sz="2000" dirty="0" smtClean="0"/>
              <a:t> good knowledge and understanding of the management of MAM children, growth chart interpretation, the importance of supplementary nutrition, and the roles of AWWs in various aspects of ICDS. However, there were some areas where participants displayed relatively lower awareness, such as the meaning of 2SD in the growth chart and the role of AWWs in promoting early childhood education. These findings highlight the need for targeted training and awareness programs to address the knowledge gaps and improve the overall effectiveness of ICDS services.</a:t>
            </a:r>
          </a:p>
          <a:p>
            <a:endParaRPr lang="en-IN" sz="1700" dirty="0"/>
          </a:p>
        </p:txBody>
      </p:sp>
      <p:pic>
        <p:nvPicPr>
          <p:cNvPr id="8" name="Picture 7" descr="Arrows pointing towards light">
            <a:extLst>
              <a:ext uri="{FF2B5EF4-FFF2-40B4-BE49-F238E27FC236}">
                <a16:creationId xmlns:a16="http://schemas.microsoft.com/office/drawing/2014/main" xmlns="" id="{3A3F9193-939F-C85E-0A51-EE669F078D0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039" r="4092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xmlns="" id="{520413FC-7659-4BBD-06AF-798C6C1C0116}"/>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a:solidFill>
                  <a:srgbClr val="FFFFFF"/>
                </a:solidFill>
              </a:rPr>
              <a:pPr>
                <a:spcAft>
                  <a:spcPts val="600"/>
                </a:spcAft>
              </a:pPr>
              <a:t>10</a:t>
            </a:fld>
            <a:endParaRPr lang="en-IN" dirty="0">
              <a:solidFill>
                <a:srgbClr val="FFFFFF"/>
              </a:solidFill>
            </a:endParaRPr>
          </a:p>
        </p:txBody>
      </p:sp>
      <p:pic>
        <p:nvPicPr>
          <p:cNvPr id="9" name="Picture 8">
            <a:extLst>
              <a:ext uri="{FF2B5EF4-FFF2-40B4-BE49-F238E27FC236}">
                <a16:creationId xmlns:a16="http://schemas.microsoft.com/office/drawing/2014/main" xmlns="" id="{5C102BB1-5832-175C-B433-EC6E0C00665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164432792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1E95E-74BC-CA9E-D207-2DA0AF9F9D6D}"/>
              </a:ext>
            </a:extLst>
          </p:cNvPr>
          <p:cNvSpPr>
            <a:spLocks noGrp="1"/>
          </p:cNvSpPr>
          <p:nvPr>
            <p:ph type="title"/>
          </p:nvPr>
        </p:nvSpPr>
        <p:spPr>
          <a:xfrm>
            <a:off x="831850" y="352888"/>
            <a:ext cx="10515600" cy="1048210"/>
          </a:xfrm>
        </p:spPr>
        <p:txBody>
          <a:bodyPr/>
          <a:lstStyle/>
          <a:p>
            <a:pPr algn="ctr"/>
            <a:r>
              <a:rPr lang="en-US" dirty="0"/>
              <a:t>REFERENCES</a:t>
            </a:r>
            <a:endParaRPr lang="en-IN" dirty="0"/>
          </a:p>
        </p:txBody>
      </p:sp>
      <p:pic>
        <p:nvPicPr>
          <p:cNvPr id="3" name="Picture 2">
            <a:extLst>
              <a:ext uri="{FF2B5EF4-FFF2-40B4-BE49-F238E27FC236}">
                <a16:creationId xmlns:a16="http://schemas.microsoft.com/office/drawing/2014/main" xmlns="" id="{E46A0A07-8DF3-79F7-C65B-5AA2D199F06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
        <p:nvSpPr>
          <p:cNvPr id="10" name="TextBox 9"/>
          <p:cNvSpPr txBox="1"/>
          <p:nvPr/>
        </p:nvSpPr>
        <p:spPr>
          <a:xfrm>
            <a:off x="290286" y="1451430"/>
            <a:ext cx="11277599" cy="4616648"/>
          </a:xfrm>
          <a:prstGeom prst="rect">
            <a:avLst/>
          </a:prstGeom>
          <a:noFill/>
        </p:spPr>
        <p:txBody>
          <a:bodyPr wrap="square" rtlCol="0">
            <a:spAutoFit/>
          </a:bodyPr>
          <a:lstStyle/>
          <a:p>
            <a:pPr marL="342900" lvl="0" indent="-342900">
              <a:buFont typeface="+mj-lt"/>
              <a:buAutoNum type="arabicPeriod"/>
            </a:pPr>
            <a:r>
              <a:rPr lang="en-US" sz="1400" dirty="0" smtClean="0"/>
              <a:t>Ministry of Women and Child Development. Integrated Child Development Services (ICDS) Scheme [Internet]. [cited 2023 Mar 22]. Available from: </a:t>
            </a:r>
            <a:r>
              <a:rPr lang="en-US" sz="1400" u="sng" dirty="0" smtClean="0">
                <a:hlinkClick r:id="rId3"/>
              </a:rPr>
              <a:t>https://wcd.nic.in/schemes/integrated-child-development-services-icds-scheme</a:t>
            </a:r>
            <a:endParaRPr lang="en-US" sz="1400" dirty="0" smtClean="0"/>
          </a:p>
          <a:p>
            <a:pPr marL="342900" lvl="0" indent="-342900">
              <a:buFont typeface="+mj-lt"/>
              <a:buAutoNum type="arabicPeriod"/>
            </a:pPr>
            <a:r>
              <a:rPr lang="en-US" sz="1400" dirty="0" smtClean="0"/>
              <a:t>Ranjan R, Das M, Das S. Knowledge of anganwadi workers about integrated child development services: a study in Sitamarhi district of Bihar, India. Int J Res Med Sci 2019;7:4194-9.</a:t>
            </a:r>
          </a:p>
          <a:p>
            <a:pPr marL="342900" lvl="0" indent="-342900">
              <a:buFont typeface="+mj-lt"/>
              <a:buAutoNum type="arabicPeriod"/>
            </a:pPr>
            <a:r>
              <a:rPr lang="en-US" sz="1400" dirty="0" smtClean="0"/>
              <a:t>Nair N, Gupta N, Arora N, Panda A. Nutrition Gardens: A Sustainable Model for Food Security and Diversity. ORF Issue Brief No. 363 [Internet]. 2021 [cited 2023 Mar 22]. Available from: </a:t>
            </a:r>
            <a:r>
              <a:rPr lang="en-US" sz="1400" u="sng" dirty="0" smtClean="0">
                <a:hlinkClick r:id="rId4"/>
              </a:rPr>
              <a:t>https://www.orfonline.org/research/nutrition-gardens-a-sustainable-model-for-food-security-and-diversity-67933/</a:t>
            </a:r>
            <a:endParaRPr lang="en-US" sz="1400" dirty="0" smtClean="0"/>
          </a:p>
          <a:p>
            <a:pPr marL="342900" lvl="0" indent="-342900">
              <a:buFont typeface="+mj-lt"/>
              <a:buAutoNum type="arabicPeriod"/>
            </a:pPr>
            <a:r>
              <a:rPr lang="en-US" sz="1400" dirty="0" smtClean="0"/>
              <a:t>Dey D, Dey A. Anganwadi workers: on the forefront in the fight against malnutrition in India. J Family Med Prim Care. 2018;7(3):542-548. doi:10.4103/jfmpc.jfmpc_115_18</a:t>
            </a:r>
          </a:p>
          <a:p>
            <a:pPr marL="342900" lvl="0" indent="-342900">
              <a:buFont typeface="+mj-lt"/>
              <a:buAutoNum type="arabicPeriod"/>
            </a:pPr>
            <a:r>
              <a:rPr lang="en-US" sz="1400" dirty="0" smtClean="0"/>
              <a:t>Patel A, Prakash AA, Das PK, Nayak S, Suchitra MR, Pani SP. Anganwadi Workers: Potential Soldiers Against Malnutrition. J Trop Pediatr. 2021;67(4):fmab028. doi: 10.1093/tropej/fmab028</a:t>
            </a:r>
          </a:p>
          <a:p>
            <a:pPr marL="342900" lvl="0" indent="-342900">
              <a:buFont typeface="+mj-lt"/>
              <a:buAutoNum type="arabicPeriod"/>
            </a:pPr>
            <a:r>
              <a:rPr lang="en-US" sz="1400" dirty="0" smtClean="0"/>
              <a:t>Baxi R, Joshi R, Vadgama M, et al. Accelerating Actions Against Malnutrition: A Call for Strengthening the Capacity of Health and Nutrition Program Staff in Devbhumi Dwarka, Gujarat. Cureus. 2020;12(12):e10853. doi:10.7759/cureus.10853</a:t>
            </a:r>
          </a:p>
          <a:p>
            <a:pPr marL="342900" lvl="0" indent="-342900">
              <a:buFont typeface="+mj-lt"/>
              <a:buAutoNum type="arabicPeriod"/>
            </a:pPr>
            <a:r>
              <a:rPr lang="en-IN" sz="1400" dirty="0" smtClean="0"/>
              <a:t>Indian Journal of Health Sciences [Internet]. [cited 2023 Mar 22]. Available from: </a:t>
            </a:r>
            <a:r>
              <a:rPr lang="en-IN" sz="1400" u="sng" dirty="0" smtClean="0">
                <a:hlinkClick r:id="rId5"/>
              </a:rPr>
              <a:t>https://www.ijournalhs.org/temp/indianjhealthsci103241-3691028_101510.pdf</a:t>
            </a:r>
            <a:r>
              <a:rPr lang="en-IN" sz="1400" dirty="0" smtClean="0"/>
              <a:t>.</a:t>
            </a:r>
            <a:endParaRPr lang="en-US" sz="1400" dirty="0" smtClean="0"/>
          </a:p>
          <a:p>
            <a:pPr marL="342900" lvl="0" indent="-342900">
              <a:buFont typeface="+mj-lt"/>
              <a:buAutoNum type="arabicPeriod"/>
            </a:pPr>
            <a:r>
              <a:rPr lang="en-IN" sz="1400" dirty="0" smtClean="0"/>
              <a:t>Joshi K. Knowledge of Anganwadi workers and their problems in Rural ICDS block. J Paediatr Nurs Sci. 2018;1(1):8-14.</a:t>
            </a:r>
            <a:endParaRPr lang="en-US" sz="1400" dirty="0" smtClean="0"/>
          </a:p>
          <a:p>
            <a:pPr marL="342900" lvl="0" indent="-342900">
              <a:buFont typeface="+mj-lt"/>
              <a:buAutoNum type="arabicPeriod"/>
            </a:pPr>
            <a:r>
              <a:rPr lang="en-IN" sz="1400" dirty="0" smtClean="0"/>
              <a:t>J Nutr Res [Internet]. 2019 [cited 2023 Mar 22];2:30-35. Available from: </a:t>
            </a:r>
            <a:r>
              <a:rPr lang="en-IN" sz="1400" u="sng" dirty="0" smtClean="0">
                <a:hlinkClick r:id="rId6"/>
              </a:rPr>
              <a:t>https://sciresol.s3.us-east-2.amazonaws.com/srs-j/jnutres/Volume-2/11-Article%20Text-30-1-10-20190425.pdf</a:t>
            </a:r>
            <a:endParaRPr lang="en-US" sz="1400" dirty="0" smtClean="0"/>
          </a:p>
          <a:p>
            <a:pPr marL="342900" lvl="0" indent="-342900">
              <a:buFont typeface="+mj-lt"/>
              <a:buAutoNum type="arabicPeriod"/>
            </a:pPr>
            <a:r>
              <a:rPr lang="en-IN" sz="1400" dirty="0" smtClean="0"/>
              <a:t>Ministry of Women and Child Development. ICDS Mission - Broad Framework [Internet]. [cited 2023 Mar 22]. Available from: </a:t>
            </a:r>
            <a:r>
              <a:rPr lang="en-IN" sz="1400" u="sng" dirty="0" smtClean="0">
                <a:hlinkClick r:id="rId7"/>
              </a:rPr>
              <a:t>https://wcd.nic.in/sites/default/files/IcdsMission%20-%20Broad%20Framework.pdf</a:t>
            </a:r>
            <a:endParaRPr lang="en-US" sz="1400" dirty="0" smtClean="0"/>
          </a:p>
          <a:p>
            <a:endParaRPr lang="en-US" sz="1400" dirty="0"/>
          </a:p>
        </p:txBody>
      </p:sp>
    </p:spTree>
    <p:extLst>
      <p:ext uri="{BB962C8B-B14F-4D97-AF65-F5344CB8AC3E}">
        <p14:creationId xmlns:p14="http://schemas.microsoft.com/office/powerpoint/2010/main" xmlns="" val="113002701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DF05ACD0-FF4A-4F8F-B5C5-6A4EBD0D1B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4C9AFA28-B5ED-4346-9AF7-68A157F16C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2" name="Title 1">
            <a:extLst>
              <a:ext uri="{FF2B5EF4-FFF2-40B4-BE49-F238E27FC236}">
                <a16:creationId xmlns:a16="http://schemas.microsoft.com/office/drawing/2014/main" xmlns="" id="{0F7A40DA-CCAF-AA4D-F02C-E8A499F3A7C1}"/>
              </a:ext>
            </a:extLst>
          </p:cNvPr>
          <p:cNvSpPr>
            <a:spLocks noGrp="1"/>
          </p:cNvSpPr>
          <p:nvPr>
            <p:ph type="ctrTitle"/>
          </p:nvPr>
        </p:nvSpPr>
        <p:spPr>
          <a:xfrm>
            <a:off x="1472608" y="1380564"/>
            <a:ext cx="4561369" cy="2346229"/>
          </a:xfrm>
        </p:spPr>
        <p:txBody>
          <a:bodyPr anchor="b">
            <a:normAutofit/>
          </a:bodyPr>
          <a:lstStyle/>
          <a:p>
            <a:r>
              <a:rPr lang="en-IN" sz="3200" dirty="0">
                <a:solidFill>
                  <a:srgbClr val="595959"/>
                </a:solidFill>
              </a:rPr>
              <a:t>Thank You</a:t>
            </a:r>
          </a:p>
        </p:txBody>
      </p:sp>
      <p:pic>
        <p:nvPicPr>
          <p:cNvPr id="6" name="Picture 5">
            <a:extLst>
              <a:ext uri="{FF2B5EF4-FFF2-40B4-BE49-F238E27FC236}">
                <a16:creationId xmlns:a16="http://schemas.microsoft.com/office/drawing/2014/main" xmlns="" id="{EDC1BA95-363B-4D43-B4A1-2FAE931EE57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10935" y="2408695"/>
            <a:ext cx="4018430" cy="2040609"/>
          </a:xfrm>
          <a:prstGeom prst="rect">
            <a:avLst/>
          </a:prstGeom>
        </p:spPr>
      </p:pic>
      <p:sp>
        <p:nvSpPr>
          <p:cNvPr id="4" name="Slide Number Placeholder 3">
            <a:extLst>
              <a:ext uri="{FF2B5EF4-FFF2-40B4-BE49-F238E27FC236}">
                <a16:creationId xmlns:a16="http://schemas.microsoft.com/office/drawing/2014/main" xmlns="" id="{33C20748-CF29-ED49-B8D8-5DEBC4A531CC}"/>
              </a:ext>
            </a:extLst>
          </p:cNvPr>
          <p:cNvSpPr>
            <a:spLocks noGrp="1"/>
          </p:cNvSpPr>
          <p:nvPr>
            <p:ph type="sldNum" sz="quarter" idx="12"/>
          </p:nvPr>
        </p:nvSpPr>
        <p:spPr>
          <a:xfrm>
            <a:off x="9180576" y="6356350"/>
            <a:ext cx="2743200" cy="365125"/>
          </a:xfrm>
        </p:spPr>
        <p:txBody>
          <a:bodyPr>
            <a:normAutofit/>
          </a:bodyPr>
          <a:lstStyle/>
          <a:p>
            <a:pPr>
              <a:spcAft>
                <a:spcPts val="600"/>
              </a:spcAft>
            </a:pPr>
            <a:fld id="{26AD20E6-394B-4DF0-96A5-9647FF39C943}" type="slidenum">
              <a:rPr lang="en-IN" sz="900"/>
              <a:pPr>
                <a:spcAft>
                  <a:spcPts val="600"/>
                </a:spcAft>
              </a:pPr>
              <a:t>12</a:t>
            </a:fld>
            <a:endParaRPr lang="en-IN" sz="900" dirty="0"/>
          </a:p>
        </p:txBody>
      </p:sp>
    </p:spTree>
    <p:extLst>
      <p:ext uri="{BB962C8B-B14F-4D97-AF65-F5344CB8AC3E}">
        <p14:creationId xmlns:p14="http://schemas.microsoft.com/office/powerpoint/2010/main" xmlns="" val="367524627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Shape 44">
            <a:extLst>
              <a:ext uri="{FF2B5EF4-FFF2-40B4-BE49-F238E27FC236}">
                <a16:creationId xmlns="" xmlns:a16="http://schemas.microsoft.com/office/drawing/2014/main" id="{AFC51C34-26C0-4E2B-AD29-3F463F27A0B3}"/>
              </a:ext>
            </a:extLst>
          </p:cNvPr>
          <p:cNvSpPr/>
          <p:nvPr/>
        </p:nvSpPr>
        <p:spPr>
          <a:xfrm>
            <a:off x="0" y="0"/>
            <a:ext cx="5759388" cy="2610251"/>
          </a:xfrm>
          <a:custGeom>
            <a:avLst/>
            <a:gdLst>
              <a:gd name="connsiteX0" fmla="*/ 0 w 5759388"/>
              <a:gd name="connsiteY0" fmla="*/ 0 h 2610251"/>
              <a:gd name="connsiteX1" fmla="*/ 5759388 w 5759388"/>
              <a:gd name="connsiteY1" fmla="*/ 0 h 2610251"/>
              <a:gd name="connsiteX2" fmla="*/ 5759388 w 5759388"/>
              <a:gd name="connsiteY2" fmla="*/ 2610251 h 2610251"/>
              <a:gd name="connsiteX3" fmla="*/ 0 w 5759388"/>
              <a:gd name="connsiteY3" fmla="*/ 2610251 h 2610251"/>
              <a:gd name="connsiteX4" fmla="*/ 0 w 5759388"/>
              <a:gd name="connsiteY4" fmla="*/ 0 h 261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9388" h="2610251">
                <a:moveTo>
                  <a:pt x="0" y="0"/>
                </a:moveTo>
                <a:lnTo>
                  <a:pt x="5759388" y="0"/>
                </a:lnTo>
                <a:lnTo>
                  <a:pt x="5759388" y="2610251"/>
                </a:lnTo>
                <a:lnTo>
                  <a:pt x="0" y="2610251"/>
                </a:lnTo>
                <a:lnTo>
                  <a:pt x="0" y="0"/>
                </a:lnTo>
                <a:close/>
              </a:path>
            </a:pathLst>
          </a:cu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 xmlns:a16="http://schemas.microsoft.com/office/drawing/2014/main" id="{7D6BE0E4-6C9F-4A78-AAD6-FB63B1A135BC}"/>
              </a:ext>
            </a:extLst>
          </p:cNvPr>
          <p:cNvSpPr/>
          <p:nvPr/>
        </p:nvSpPr>
        <p:spPr>
          <a:xfrm>
            <a:off x="5939389" y="0"/>
            <a:ext cx="6149173" cy="3412991"/>
          </a:xfrm>
          <a:custGeom>
            <a:avLst/>
            <a:gdLst>
              <a:gd name="connsiteX0" fmla="*/ 0 w 6149173"/>
              <a:gd name="connsiteY0" fmla="*/ 0 h 3412991"/>
              <a:gd name="connsiteX1" fmla="*/ 6149173 w 6149173"/>
              <a:gd name="connsiteY1" fmla="*/ 0 h 3412991"/>
              <a:gd name="connsiteX2" fmla="*/ 0 w 6149173"/>
              <a:gd name="connsiteY2" fmla="*/ 3412991 h 3412991"/>
              <a:gd name="connsiteX3" fmla="*/ 0 w 6149173"/>
              <a:gd name="connsiteY3" fmla="*/ 0 h 3412991"/>
            </a:gdLst>
            <a:ahLst/>
            <a:cxnLst>
              <a:cxn ang="0">
                <a:pos x="connsiteX0" y="connsiteY0"/>
              </a:cxn>
              <a:cxn ang="0">
                <a:pos x="connsiteX1" y="connsiteY1"/>
              </a:cxn>
              <a:cxn ang="0">
                <a:pos x="connsiteX2" y="connsiteY2"/>
              </a:cxn>
              <a:cxn ang="0">
                <a:pos x="connsiteX3" y="connsiteY3"/>
              </a:cxn>
            </a:cxnLst>
            <a:rect l="l" t="t" r="r" b="b"/>
            <a:pathLst>
              <a:path w="6149173" h="3412991">
                <a:moveTo>
                  <a:pt x="0" y="0"/>
                </a:moveTo>
                <a:lnTo>
                  <a:pt x="6149173" y="0"/>
                </a:lnTo>
                <a:lnTo>
                  <a:pt x="0" y="3412991"/>
                </a:lnTo>
                <a:lnTo>
                  <a:pt x="0" y="0"/>
                </a:lnTo>
                <a:close/>
              </a:path>
            </a:pathLst>
          </a:cu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 xmlns:a16="http://schemas.microsoft.com/office/drawing/2014/main" id="{AD901368-5B19-4DF4-89D8-20DB142EBE7B}"/>
              </a:ext>
            </a:extLst>
          </p:cNvPr>
          <p:cNvSpPr/>
          <p:nvPr/>
        </p:nvSpPr>
        <p:spPr>
          <a:xfrm>
            <a:off x="6281456" y="148455"/>
            <a:ext cx="5910545" cy="3280545"/>
          </a:xfrm>
          <a:custGeom>
            <a:avLst/>
            <a:gdLst>
              <a:gd name="connsiteX0" fmla="*/ 5910545 w 5910545"/>
              <a:gd name="connsiteY0" fmla="*/ 0 h 3280545"/>
              <a:gd name="connsiteX1" fmla="*/ 5910545 w 5910545"/>
              <a:gd name="connsiteY1" fmla="*/ 3280545 h 3280545"/>
              <a:gd name="connsiteX2" fmla="*/ 0 w 5910545"/>
              <a:gd name="connsiteY2" fmla="*/ 3280545 h 3280545"/>
              <a:gd name="connsiteX3" fmla="*/ 5910545 w 5910545"/>
              <a:gd name="connsiteY3" fmla="*/ 0 h 3280545"/>
            </a:gdLst>
            <a:ahLst/>
            <a:cxnLst>
              <a:cxn ang="0">
                <a:pos x="connsiteX0" y="connsiteY0"/>
              </a:cxn>
              <a:cxn ang="0">
                <a:pos x="connsiteX1" y="connsiteY1"/>
              </a:cxn>
              <a:cxn ang="0">
                <a:pos x="connsiteX2" y="connsiteY2"/>
              </a:cxn>
              <a:cxn ang="0">
                <a:pos x="connsiteX3" y="connsiteY3"/>
              </a:cxn>
            </a:cxnLst>
            <a:rect l="l" t="t" r="r" b="b"/>
            <a:pathLst>
              <a:path w="5910545" h="3280545">
                <a:moveTo>
                  <a:pt x="5910545" y="0"/>
                </a:moveTo>
                <a:lnTo>
                  <a:pt x="5910545" y="3280545"/>
                </a:lnTo>
                <a:lnTo>
                  <a:pt x="0" y="3280545"/>
                </a:lnTo>
                <a:lnTo>
                  <a:pt x="5910545" y="0"/>
                </a:lnTo>
                <a:close/>
              </a:path>
            </a:pathLst>
          </a:cu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 xmlns:a16="http://schemas.microsoft.com/office/drawing/2014/main" id="{446B6F73-7ACA-42F2-9157-DBD3CEDCEA06}"/>
              </a:ext>
            </a:extLst>
          </p:cNvPr>
          <p:cNvSpPr/>
          <p:nvPr/>
        </p:nvSpPr>
        <p:spPr>
          <a:xfrm>
            <a:off x="0" y="2790251"/>
            <a:ext cx="5759388" cy="3919294"/>
          </a:xfrm>
          <a:custGeom>
            <a:avLst/>
            <a:gdLst>
              <a:gd name="connsiteX0" fmla="*/ 0 w 5759388"/>
              <a:gd name="connsiteY0" fmla="*/ 0 h 3919294"/>
              <a:gd name="connsiteX1" fmla="*/ 5759388 w 5759388"/>
              <a:gd name="connsiteY1" fmla="*/ 0 h 3919294"/>
              <a:gd name="connsiteX2" fmla="*/ 5759388 w 5759388"/>
              <a:gd name="connsiteY2" fmla="*/ 722646 h 3919294"/>
              <a:gd name="connsiteX3" fmla="*/ 0 w 5759388"/>
              <a:gd name="connsiteY3" fmla="*/ 3919294 h 3919294"/>
              <a:gd name="connsiteX4" fmla="*/ 0 w 5759388"/>
              <a:gd name="connsiteY4" fmla="*/ 0 h 3919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9388" h="3919294">
                <a:moveTo>
                  <a:pt x="0" y="0"/>
                </a:moveTo>
                <a:lnTo>
                  <a:pt x="5759388" y="0"/>
                </a:lnTo>
                <a:lnTo>
                  <a:pt x="5759388" y="722646"/>
                </a:lnTo>
                <a:lnTo>
                  <a:pt x="0" y="3919294"/>
                </a:lnTo>
                <a:lnTo>
                  <a:pt x="0" y="0"/>
                </a:lnTo>
                <a:close/>
              </a:path>
            </a:pathLst>
          </a:cu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 xmlns:a16="http://schemas.microsoft.com/office/drawing/2014/main" id="{886C21F7-CD4D-4287-9115-C289286F9E22}"/>
              </a:ext>
            </a:extLst>
          </p:cNvPr>
          <p:cNvSpPr/>
          <p:nvPr/>
        </p:nvSpPr>
        <p:spPr>
          <a:xfrm>
            <a:off x="5939388" y="3609000"/>
            <a:ext cx="6252612" cy="3249000"/>
          </a:xfrm>
          <a:custGeom>
            <a:avLst/>
            <a:gdLst>
              <a:gd name="connsiteX0" fmla="*/ 17762 w 6252612"/>
              <a:gd name="connsiteY0" fmla="*/ 0 h 3249000"/>
              <a:gd name="connsiteX1" fmla="*/ 6252612 w 6252612"/>
              <a:gd name="connsiteY1" fmla="*/ 0 h 3249000"/>
              <a:gd name="connsiteX2" fmla="*/ 6252612 w 6252612"/>
              <a:gd name="connsiteY2" fmla="*/ 3249000 h 3249000"/>
              <a:gd name="connsiteX3" fmla="*/ 0 w 6252612"/>
              <a:gd name="connsiteY3" fmla="*/ 3249000 h 3249000"/>
              <a:gd name="connsiteX4" fmla="*/ 0 w 6252612"/>
              <a:gd name="connsiteY4" fmla="*/ 9858 h 3249000"/>
              <a:gd name="connsiteX5" fmla="*/ 17762 w 6252612"/>
              <a:gd name="connsiteY5" fmla="*/ 0 h 324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2612" h="3249000">
                <a:moveTo>
                  <a:pt x="17762" y="0"/>
                </a:moveTo>
                <a:lnTo>
                  <a:pt x="6252612" y="0"/>
                </a:lnTo>
                <a:lnTo>
                  <a:pt x="6252612" y="3249000"/>
                </a:lnTo>
                <a:lnTo>
                  <a:pt x="0" y="3249000"/>
                </a:lnTo>
                <a:lnTo>
                  <a:pt x="0" y="9858"/>
                </a:lnTo>
                <a:lnTo>
                  <a:pt x="17762" y="0"/>
                </a:lnTo>
                <a:close/>
              </a:path>
            </a:pathLst>
          </a:custGeom>
          <a:blipFill dpi="0" rotWithShape="1">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 xmlns:a16="http://schemas.microsoft.com/office/drawing/2014/main" id="{6E38C762-978F-4743-8B66-3872DD0E5BF4}"/>
              </a:ext>
            </a:extLst>
          </p:cNvPr>
          <p:cNvSpPr/>
          <p:nvPr/>
        </p:nvSpPr>
        <p:spPr>
          <a:xfrm>
            <a:off x="103440" y="3718764"/>
            <a:ext cx="5655949" cy="3139236"/>
          </a:xfrm>
          <a:custGeom>
            <a:avLst/>
            <a:gdLst>
              <a:gd name="connsiteX0" fmla="*/ 5655949 w 5655949"/>
              <a:gd name="connsiteY0" fmla="*/ 0 h 3139236"/>
              <a:gd name="connsiteX1" fmla="*/ 5655949 w 5655949"/>
              <a:gd name="connsiteY1" fmla="*/ 3139236 h 3139236"/>
              <a:gd name="connsiteX2" fmla="*/ 0 w 5655949"/>
              <a:gd name="connsiteY2" fmla="*/ 3139236 h 3139236"/>
              <a:gd name="connsiteX3" fmla="*/ 5655949 w 5655949"/>
              <a:gd name="connsiteY3" fmla="*/ 0 h 3139236"/>
            </a:gdLst>
            <a:ahLst/>
            <a:cxnLst>
              <a:cxn ang="0">
                <a:pos x="connsiteX0" y="connsiteY0"/>
              </a:cxn>
              <a:cxn ang="0">
                <a:pos x="connsiteX1" y="connsiteY1"/>
              </a:cxn>
              <a:cxn ang="0">
                <a:pos x="connsiteX2" y="connsiteY2"/>
              </a:cxn>
              <a:cxn ang="0">
                <a:pos x="connsiteX3" y="connsiteY3"/>
              </a:cxn>
            </a:cxnLst>
            <a:rect l="l" t="t" r="r" b="b"/>
            <a:pathLst>
              <a:path w="5655949" h="3139236">
                <a:moveTo>
                  <a:pt x="5655949" y="0"/>
                </a:moveTo>
                <a:lnTo>
                  <a:pt x="5655949" y="3139236"/>
                </a:lnTo>
                <a:lnTo>
                  <a:pt x="0" y="3139236"/>
                </a:lnTo>
                <a:lnTo>
                  <a:pt x="5655949" y="0"/>
                </a:lnTo>
                <a:close/>
              </a:path>
            </a:pathLst>
          </a:custGeom>
          <a:blipFill dpi="0" rotWithShape="1">
            <a:blip r:embed="rId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xmlns="" id="{BC01393A-C23C-A11B-B552-8F3AB06E5AFD}"/>
              </a:ext>
            </a:extLst>
          </p:cNvPr>
          <p:cNvSpPr txBox="1">
            <a:spLocks/>
          </p:cNvSpPr>
          <p:nvPr/>
        </p:nvSpPr>
        <p:spPr>
          <a:xfrm>
            <a:off x="981075" y="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Pictorial Journey</a:t>
            </a:r>
            <a:endParaRPr kumimoji="0" lang="en-US" sz="4400" b="1"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 xmlns:p14="http://schemas.microsoft.com/office/powerpoint/2010/main" val="395225132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C01393A-C23C-A11B-B552-8F3AB06E5AF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Pictorial Journey</a:t>
            </a:r>
          </a:p>
        </p:txBody>
      </p:sp>
      <p:cxnSp>
        <p:nvCxnSpPr>
          <p:cNvPr id="18" name="Straight Connector 17">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xmlns="" id="{F7512292-B42A-7AC1-7086-3818B43D08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26AD20E6-394B-4DF0-96A5-9647FF39C943}" type="slidenum">
              <a:rPr lang="en-US">
                <a:solidFill>
                  <a:srgbClr val="FFFFFF"/>
                </a:solidFill>
              </a:rPr>
              <a:pPr defTabSz="457200">
                <a:spcAft>
                  <a:spcPts val="600"/>
                </a:spcAft>
              </a:pPr>
              <a:t>14</a:t>
            </a:fld>
            <a:endParaRPr lang="en-US" dirty="0">
              <a:solidFill>
                <a:srgbClr val="FFFFFF"/>
              </a:solidFill>
            </a:endParaRPr>
          </a:p>
        </p:txBody>
      </p:sp>
      <p:pic>
        <p:nvPicPr>
          <p:cNvPr id="12" name="Picture 11">
            <a:extLst>
              <a:ext uri="{FF2B5EF4-FFF2-40B4-BE49-F238E27FC236}">
                <a16:creationId xmlns:a16="http://schemas.microsoft.com/office/drawing/2014/main" xmlns="" id="{F2F757E1-4A61-96D6-AF42-2F336974A1B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pic>
        <p:nvPicPr>
          <p:cNvPr id="9" name="Picture 8" descr="WhatsApp Image 2023-05-22 at 23.14.40.jpeg"/>
          <p:cNvPicPr>
            <a:picLocks noChangeAspect="1"/>
          </p:cNvPicPr>
          <p:nvPr/>
        </p:nvPicPr>
        <p:blipFill>
          <a:blip r:embed="rId3" cstate="print"/>
          <a:stretch>
            <a:fillRect/>
          </a:stretch>
        </p:blipFill>
        <p:spPr>
          <a:xfrm>
            <a:off x="3524250" y="0"/>
            <a:ext cx="5143500" cy="6858000"/>
          </a:xfrm>
          <a:prstGeom prst="rect">
            <a:avLst/>
          </a:prstGeom>
        </p:spPr>
      </p:pic>
      <p:sp>
        <p:nvSpPr>
          <p:cNvPr id="13" name="Title 1">
            <a:extLst>
              <a:ext uri="{FF2B5EF4-FFF2-40B4-BE49-F238E27FC236}">
                <a16:creationId xmlns:a16="http://schemas.microsoft.com/office/drawing/2014/main" xmlns="" id="{BC01393A-C23C-A11B-B552-8F3AB06E5AFD}"/>
              </a:ext>
            </a:extLst>
          </p:cNvPr>
          <p:cNvSpPr txBox="1">
            <a:spLocks/>
          </p:cNvSpPr>
          <p:nvPr/>
        </p:nvSpPr>
        <p:spPr>
          <a:xfrm>
            <a:off x="8679542" y="464456"/>
            <a:ext cx="3294744" cy="219165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Pictorial Journey</a:t>
            </a:r>
            <a:endParaRPr kumimoji="0" lang="en-US" sz="4400" b="1"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411228429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Mentor Approval</a:t>
            </a:r>
          </a:p>
        </p:txBody>
      </p:sp>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a:xfrm>
            <a:off x="10926317" y="6423025"/>
            <a:ext cx="771525" cy="365125"/>
          </a:xfrm>
        </p:spPr>
        <p:txBody>
          <a:bodyPr vert="horz" lIns="91440" tIns="45720" rIns="91440" bIns="45720" rtlCol="0" anchor="ctr">
            <a:normAutofit/>
          </a:bodyPr>
          <a:lstStyle/>
          <a:p>
            <a:pPr>
              <a:spcAft>
                <a:spcPts val="600"/>
              </a:spcAft>
            </a:pPr>
            <a:fld id="{26AD20E6-394B-4DF0-96A5-9647FF39C943}" type="slidenum">
              <a:rPr lang="en-US" smtClean="0"/>
              <a:pPr>
                <a:spcAft>
                  <a:spcPts val="600"/>
                </a:spcAft>
              </a:pPr>
              <a:t>2</a:t>
            </a:fld>
            <a:endParaRPr lang="en-US" dirty="0"/>
          </a:p>
        </p:txBody>
      </p:sp>
      <p:pic>
        <p:nvPicPr>
          <p:cNvPr id="9" name="Picture 8">
            <a:extLst>
              <a:ext uri="{FF2B5EF4-FFF2-40B4-BE49-F238E27FC236}">
                <a16:creationId xmlns:a16="http://schemas.microsoft.com/office/drawing/2014/main" xmlns="" id="{6F8BAB63-5808-20A2-0CBE-FAB895FD23B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3274" y="366999"/>
            <a:ext cx="2695903" cy="1268959"/>
          </a:xfrm>
          <a:prstGeom prst="rect">
            <a:avLst/>
          </a:prstGeom>
        </p:spPr>
      </p:pic>
      <p:pic>
        <p:nvPicPr>
          <p:cNvPr id="8" name="Picture 7" descr="WhatsApp Image 2023-06-17 at 00.08.22.jpeg"/>
          <p:cNvPicPr>
            <a:picLocks noChangeAspect="1"/>
          </p:cNvPicPr>
          <p:nvPr/>
        </p:nvPicPr>
        <p:blipFill>
          <a:blip r:embed="rId3" cstate="print"/>
          <a:stretch>
            <a:fillRect/>
          </a:stretch>
        </p:blipFill>
        <p:spPr>
          <a:xfrm>
            <a:off x="6158936" y="286603"/>
            <a:ext cx="5506026" cy="6168788"/>
          </a:xfrm>
          <a:prstGeom prst="rect">
            <a:avLst/>
          </a:prstGeom>
        </p:spPr>
      </p:pic>
    </p:spTree>
    <p:extLst>
      <p:ext uri="{BB962C8B-B14F-4D97-AF65-F5344CB8AC3E}">
        <p14:creationId xmlns:p14="http://schemas.microsoft.com/office/powerpoint/2010/main" xmlns="" val="286109431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a:xfrm>
            <a:off x="838200" y="185737"/>
            <a:ext cx="10515600" cy="1107035"/>
          </a:xfrm>
        </p:spPr>
        <p:txBody>
          <a:bodyPr/>
          <a:lstStyle/>
          <a:p>
            <a:pPr algn="ctr"/>
            <a:r>
              <a:rPr lang="en-IN" b="1" dirty="0"/>
              <a:t>Introduction </a:t>
            </a:r>
          </a:p>
        </p:txBody>
      </p:sp>
      <p:sp>
        <p:nvSpPr>
          <p:cNvPr id="3" name="Content Placeholder 2">
            <a:extLst>
              <a:ext uri="{FF2B5EF4-FFF2-40B4-BE49-F238E27FC236}">
                <a16:creationId xmlns:a16="http://schemas.microsoft.com/office/drawing/2014/main" xmlns="" id="{2DB44169-B653-8FCC-211C-27ABE8FE014A}"/>
              </a:ext>
            </a:extLst>
          </p:cNvPr>
          <p:cNvSpPr>
            <a:spLocks noGrp="1"/>
          </p:cNvSpPr>
          <p:nvPr>
            <p:ph idx="1"/>
          </p:nvPr>
        </p:nvSpPr>
        <p:spPr>
          <a:xfrm>
            <a:off x="216109" y="1654630"/>
            <a:ext cx="11746041" cy="4579818"/>
          </a:xfrm>
        </p:spPr>
        <p:txBody>
          <a:bodyPr>
            <a:normAutofit/>
          </a:bodyPr>
          <a:lstStyle/>
          <a:p>
            <a:pPr algn="just"/>
            <a:r>
              <a:rPr lang="en-US" dirty="0" smtClean="0"/>
              <a:t>The Integrated Child Development Services (ICDS) program in India aims to combat malnutrition among children aged 0-6 years, with a focus on those under 3, pregnant women, and lactating mothers. </a:t>
            </a:r>
          </a:p>
          <a:p>
            <a:pPr algn="just"/>
            <a:endParaRPr lang="en-US" dirty="0" smtClean="0"/>
          </a:p>
          <a:p>
            <a:pPr algn="just"/>
            <a:r>
              <a:rPr lang="en-US" dirty="0" smtClean="0"/>
              <a:t>It is a large community-based scheme sponsored by the Indian government, implemented nationwide. The government plans to expand the program to all 7076 blocks. </a:t>
            </a:r>
            <a:endParaRPr lang="en-US" sz="4000" dirty="0"/>
          </a:p>
        </p:txBody>
      </p:sp>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p:txBody>
          <a:bodyPr/>
          <a:lstStyle/>
          <a:p>
            <a:fld id="{26AD20E6-394B-4DF0-96A5-9647FF39C943}" type="slidenum">
              <a:rPr lang="en-IN" smtClean="0"/>
              <a:pPr/>
              <a:t>3</a:t>
            </a:fld>
            <a:endParaRPr lang="en-IN" dirty="0"/>
          </a:p>
        </p:txBody>
      </p:sp>
      <p:pic>
        <p:nvPicPr>
          <p:cNvPr id="6" name="Picture 5">
            <a:extLst>
              <a:ext uri="{FF2B5EF4-FFF2-40B4-BE49-F238E27FC236}">
                <a16:creationId xmlns:a16="http://schemas.microsoft.com/office/drawing/2014/main" xmlns="" id="{623EA6A3-2D9E-C718-EBF4-5B7AFD95B08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293501047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904D3-A247-E528-2115-156C18874265}"/>
              </a:ext>
            </a:extLst>
          </p:cNvPr>
          <p:cNvSpPr>
            <a:spLocks noGrp="1"/>
          </p:cNvSpPr>
          <p:nvPr>
            <p:ph type="title"/>
          </p:nvPr>
        </p:nvSpPr>
        <p:spPr/>
        <p:txBody>
          <a:bodyPr/>
          <a:lstStyle/>
          <a:p>
            <a:pPr algn="ctr"/>
            <a:r>
              <a:rPr lang="en-IN" b="1" dirty="0"/>
              <a:t>Objectives of Your Study</a:t>
            </a:r>
          </a:p>
        </p:txBody>
      </p:sp>
      <p:sp>
        <p:nvSpPr>
          <p:cNvPr id="4" name="Slide Number Placeholder 3">
            <a:extLst>
              <a:ext uri="{FF2B5EF4-FFF2-40B4-BE49-F238E27FC236}">
                <a16:creationId xmlns:a16="http://schemas.microsoft.com/office/drawing/2014/main" xmlns="" id="{196429B0-60CE-36A6-DD5A-4112E4534701}"/>
              </a:ext>
            </a:extLst>
          </p:cNvPr>
          <p:cNvSpPr>
            <a:spLocks noGrp="1"/>
          </p:cNvSpPr>
          <p:nvPr>
            <p:ph type="sldNum" sz="quarter" idx="12"/>
          </p:nvPr>
        </p:nvSpPr>
        <p:spPr/>
        <p:txBody>
          <a:bodyPr/>
          <a:lstStyle/>
          <a:p>
            <a:fld id="{26AD20E6-394B-4DF0-96A5-9647FF39C943}" type="slidenum">
              <a:rPr lang="en-IN" smtClean="0"/>
              <a:pPr/>
              <a:t>4</a:t>
            </a:fld>
            <a:endParaRPr lang="en-IN" dirty="0"/>
          </a:p>
        </p:txBody>
      </p:sp>
      <p:pic>
        <p:nvPicPr>
          <p:cNvPr id="6" name="Picture 5">
            <a:extLst>
              <a:ext uri="{FF2B5EF4-FFF2-40B4-BE49-F238E27FC236}">
                <a16:creationId xmlns:a16="http://schemas.microsoft.com/office/drawing/2014/main" xmlns="" id="{59DE848F-23EA-DD10-7CA9-E5A35CA4CEC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
        <p:nvSpPr>
          <p:cNvPr id="7" name="TextBox 6"/>
          <p:cNvSpPr txBox="1"/>
          <p:nvPr/>
        </p:nvSpPr>
        <p:spPr>
          <a:xfrm>
            <a:off x="377372" y="2017485"/>
            <a:ext cx="10929257" cy="2862322"/>
          </a:xfrm>
          <a:prstGeom prst="rect">
            <a:avLst/>
          </a:prstGeom>
          <a:noFill/>
        </p:spPr>
        <p:txBody>
          <a:bodyPr wrap="square" rtlCol="0">
            <a:spAutoFit/>
          </a:bodyPr>
          <a:lstStyle/>
          <a:p>
            <a:pPr lvl="0" algn="just"/>
            <a:r>
              <a:rPr lang="en-GB" dirty="0" smtClean="0"/>
              <a:t>1. To assess the current level of knowledge of Anganwadi Workers (AWW) regarding nutrition-specific services of Integrated Child Development Services (ICDS) program in the Mandu Block of</a:t>
            </a:r>
            <a:r>
              <a:rPr lang="en-IN" dirty="0" smtClean="0"/>
              <a:t> Jharkhand and Harichandanpur, Rangeilunda &amp; Chatrapur Blocks of Odisha.</a:t>
            </a:r>
            <a:endParaRPr lang="en-US" dirty="0" smtClean="0"/>
          </a:p>
          <a:p>
            <a:pPr lvl="0" algn="just"/>
            <a:endParaRPr lang="en-GB" dirty="0" smtClean="0"/>
          </a:p>
          <a:p>
            <a:pPr lvl="0" algn="just"/>
            <a:endParaRPr lang="en-GB" dirty="0" smtClean="0"/>
          </a:p>
          <a:p>
            <a:pPr lvl="0" algn="just"/>
            <a:r>
              <a:rPr lang="en-GB" dirty="0" smtClean="0"/>
              <a:t>2. To identify the gaps in knowledge of AWW regarding ICDS services related to nutrition in the 4 </a:t>
            </a:r>
            <a:r>
              <a:rPr lang="en-IN" dirty="0" smtClean="0"/>
              <a:t>Blocks of Jharkhand and Odisha.</a:t>
            </a:r>
            <a:endParaRPr lang="en-US" dirty="0" smtClean="0"/>
          </a:p>
          <a:p>
            <a:pPr lvl="0" algn="just"/>
            <a:endParaRPr lang="en-GB" dirty="0" smtClean="0"/>
          </a:p>
          <a:p>
            <a:pPr lvl="0" algn="just"/>
            <a:endParaRPr lang="en-GB" dirty="0" smtClean="0"/>
          </a:p>
          <a:p>
            <a:pPr algn="just"/>
            <a:endParaRPr lang="en-US" dirty="0"/>
          </a:p>
        </p:txBody>
      </p:sp>
    </p:spTree>
    <p:extLst>
      <p:ext uri="{BB962C8B-B14F-4D97-AF65-F5344CB8AC3E}">
        <p14:creationId xmlns:p14="http://schemas.microsoft.com/office/powerpoint/2010/main" xmlns="" val="354468784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6DAF6-311E-0255-B1ED-7410C0285961}"/>
              </a:ext>
            </a:extLst>
          </p:cNvPr>
          <p:cNvSpPr>
            <a:spLocks noGrp="1"/>
          </p:cNvSpPr>
          <p:nvPr>
            <p:ph type="title"/>
          </p:nvPr>
        </p:nvSpPr>
        <p:spPr/>
        <p:txBody>
          <a:bodyPr/>
          <a:lstStyle/>
          <a:p>
            <a:pPr algn="ctr"/>
            <a:r>
              <a:rPr lang="en-IN" b="1" dirty="0"/>
              <a:t>Methodology</a:t>
            </a:r>
          </a:p>
        </p:txBody>
      </p:sp>
      <p:sp>
        <p:nvSpPr>
          <p:cNvPr id="3" name="Content Placeholder 2">
            <a:extLst>
              <a:ext uri="{FF2B5EF4-FFF2-40B4-BE49-F238E27FC236}">
                <a16:creationId xmlns:a16="http://schemas.microsoft.com/office/drawing/2014/main" xmlns="" id="{70665C76-273B-9A86-DBC1-54F437B85A44}"/>
              </a:ext>
            </a:extLst>
          </p:cNvPr>
          <p:cNvSpPr>
            <a:spLocks noGrp="1"/>
          </p:cNvSpPr>
          <p:nvPr>
            <p:ph idx="1"/>
          </p:nvPr>
        </p:nvSpPr>
        <p:spPr/>
        <p:txBody>
          <a:bodyPr>
            <a:normAutofit fontScale="77500" lnSpcReduction="20000"/>
          </a:bodyPr>
          <a:lstStyle/>
          <a:p>
            <a:pPr lvl="0"/>
            <a:r>
              <a:rPr lang="en-IN" b="1" u="sng" dirty="0" smtClean="0"/>
              <a:t>Study design</a:t>
            </a:r>
            <a:r>
              <a:rPr lang="en-IN" b="1" dirty="0" smtClean="0"/>
              <a:t>:- </a:t>
            </a:r>
            <a:r>
              <a:rPr lang="en-IN" dirty="0" smtClean="0"/>
              <a:t>Cross-sectional study </a:t>
            </a:r>
          </a:p>
          <a:p>
            <a:pPr lvl="0"/>
            <a:endParaRPr lang="en-US" dirty="0" smtClean="0"/>
          </a:p>
          <a:p>
            <a:pPr lvl="0" algn="just"/>
            <a:r>
              <a:rPr lang="en-IN" b="1" u="sng" dirty="0" smtClean="0"/>
              <a:t>Sampling Method</a:t>
            </a:r>
            <a:r>
              <a:rPr lang="en-IN" dirty="0" smtClean="0"/>
              <a:t>:</a:t>
            </a:r>
            <a:r>
              <a:rPr lang="en-US" dirty="0" smtClean="0"/>
              <a:t>- Simple Random Sampling</a:t>
            </a:r>
          </a:p>
          <a:p>
            <a:pPr>
              <a:buNone/>
            </a:pPr>
            <a:r>
              <a:rPr lang="en-US" b="1" dirty="0" smtClean="0"/>
              <a:t>                                          </a:t>
            </a:r>
            <a:endParaRPr lang="en-US" dirty="0" smtClean="0"/>
          </a:p>
          <a:p>
            <a:pPr lvl="0">
              <a:buNone/>
            </a:pPr>
            <a:r>
              <a:rPr lang="en-IN" b="1" dirty="0" smtClean="0"/>
              <a:t> </a:t>
            </a:r>
            <a:r>
              <a:rPr lang="en-US" dirty="0" smtClean="0"/>
              <a:t> </a:t>
            </a:r>
            <a:br>
              <a:rPr lang="en-US" dirty="0" smtClean="0"/>
            </a:br>
            <a:r>
              <a:rPr lang="en-IN" b="1" dirty="0" smtClean="0"/>
              <a:t>Sample Size Formula:-         </a:t>
            </a:r>
            <a:r>
              <a:rPr lang="en-US" b="1" dirty="0" smtClean="0"/>
              <a:t>N= 4PQ/d </a:t>
            </a:r>
            <a:r>
              <a:rPr lang="en-US" b="1" baseline="30000" dirty="0" smtClean="0"/>
              <a:t>2</a:t>
            </a:r>
            <a:r>
              <a:rPr lang="en-IN" b="1" dirty="0" smtClean="0"/>
              <a:t>                                 </a:t>
            </a:r>
            <a:endParaRPr lang="en-US" dirty="0" smtClean="0"/>
          </a:p>
          <a:p>
            <a:pPr>
              <a:buNone/>
            </a:pPr>
            <a:r>
              <a:rPr lang="en-US" dirty="0" smtClean="0"/>
              <a:t> Where, </a:t>
            </a:r>
          </a:p>
          <a:p>
            <a:pPr>
              <a:buNone/>
            </a:pPr>
            <a:r>
              <a:rPr lang="en-US" dirty="0" smtClean="0"/>
              <a:t>• P = Prevalence (from previous studies) </a:t>
            </a:r>
          </a:p>
          <a:p>
            <a:pPr>
              <a:buNone/>
            </a:pPr>
            <a:r>
              <a:rPr lang="en-US" dirty="0" smtClean="0"/>
              <a:t>• Q = 100 – P</a:t>
            </a:r>
          </a:p>
          <a:p>
            <a:pPr>
              <a:buNone/>
            </a:pPr>
            <a:r>
              <a:rPr lang="en-US" dirty="0" smtClean="0"/>
              <a:t>• d = allowable error (5-20% of P)</a:t>
            </a:r>
          </a:p>
          <a:p>
            <a:pPr>
              <a:buNone/>
            </a:pPr>
            <a:r>
              <a:rPr lang="en-US" dirty="0" smtClean="0"/>
              <a:t>So our, </a:t>
            </a:r>
            <a:r>
              <a:rPr lang="en-US" b="1" dirty="0" smtClean="0"/>
              <a:t>P= 68, Q= 32 &amp; d= 6.8</a:t>
            </a:r>
            <a:r>
              <a:rPr lang="en-US" dirty="0" smtClean="0"/>
              <a:t> (10% of  P).</a:t>
            </a:r>
          </a:p>
          <a:p>
            <a:pPr>
              <a:buNone/>
            </a:pPr>
            <a:r>
              <a:rPr lang="en-US" dirty="0" smtClean="0"/>
              <a:t>Sample Size comes out to be </a:t>
            </a:r>
            <a:r>
              <a:rPr lang="en-US" b="1" dirty="0" smtClean="0"/>
              <a:t>189</a:t>
            </a:r>
            <a:r>
              <a:rPr lang="en-US" dirty="0" smtClean="0"/>
              <a:t>.</a:t>
            </a:r>
            <a:endParaRPr lang="en-US" dirty="0"/>
          </a:p>
        </p:txBody>
      </p:sp>
      <p:sp>
        <p:nvSpPr>
          <p:cNvPr id="4" name="Slide Number Placeholder 3">
            <a:extLst>
              <a:ext uri="{FF2B5EF4-FFF2-40B4-BE49-F238E27FC236}">
                <a16:creationId xmlns:a16="http://schemas.microsoft.com/office/drawing/2014/main" xmlns="" id="{6E049770-9203-2BD7-A999-EDFBD11B0D06}"/>
              </a:ext>
            </a:extLst>
          </p:cNvPr>
          <p:cNvSpPr>
            <a:spLocks noGrp="1"/>
          </p:cNvSpPr>
          <p:nvPr>
            <p:ph type="sldNum" sz="quarter" idx="12"/>
          </p:nvPr>
        </p:nvSpPr>
        <p:spPr/>
        <p:txBody>
          <a:bodyPr/>
          <a:lstStyle/>
          <a:p>
            <a:fld id="{26AD20E6-394B-4DF0-96A5-9647FF39C943}" type="slidenum">
              <a:rPr lang="en-IN" smtClean="0"/>
              <a:pPr/>
              <a:t>5</a:t>
            </a:fld>
            <a:endParaRPr lang="en-IN" dirty="0"/>
          </a:p>
        </p:txBody>
      </p:sp>
      <p:pic>
        <p:nvPicPr>
          <p:cNvPr id="6" name="Picture 5">
            <a:extLst>
              <a:ext uri="{FF2B5EF4-FFF2-40B4-BE49-F238E27FC236}">
                <a16:creationId xmlns:a16="http://schemas.microsoft.com/office/drawing/2014/main" xmlns="" id="{096665F7-D441-D56F-3223-09638E62076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45910926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wipe(down)">
                                      <p:cBhvr>
                                        <p:cTn id="115" dur="580">
                                          <p:stCondLst>
                                            <p:cond delay="0"/>
                                          </p:stCondLst>
                                        </p:cTn>
                                        <p:tgtEl>
                                          <p:spTgt spid="3">
                                            <p:txEl>
                                              <p:pRg st="7" end="7"/>
                                            </p:txEl>
                                          </p:spTgt>
                                        </p:tgtEl>
                                      </p:cBhvr>
                                    </p:animEffect>
                                    <p:anim calcmode="lin" valueType="num">
                                      <p:cBhvr>
                                        <p:cTn id="11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7" end="7"/>
                                            </p:txEl>
                                          </p:spTgt>
                                        </p:tgtEl>
                                      </p:cBhvr>
                                      <p:to x="100000" y="60000"/>
                                    </p:animScale>
                                    <p:animScale>
                                      <p:cBhvr>
                                        <p:cTn id="122" dur="166" decel="50000">
                                          <p:stCondLst>
                                            <p:cond delay="676"/>
                                          </p:stCondLst>
                                        </p:cTn>
                                        <p:tgtEl>
                                          <p:spTgt spid="3">
                                            <p:txEl>
                                              <p:pRg st="7" end="7"/>
                                            </p:txEl>
                                          </p:spTgt>
                                        </p:tgtEl>
                                      </p:cBhvr>
                                      <p:to x="100000" y="100000"/>
                                    </p:animScale>
                                    <p:animScale>
                                      <p:cBhvr>
                                        <p:cTn id="123" dur="26">
                                          <p:stCondLst>
                                            <p:cond delay="1312"/>
                                          </p:stCondLst>
                                        </p:cTn>
                                        <p:tgtEl>
                                          <p:spTgt spid="3">
                                            <p:txEl>
                                              <p:pRg st="7" end="7"/>
                                            </p:txEl>
                                          </p:spTgt>
                                        </p:tgtEl>
                                      </p:cBhvr>
                                      <p:to x="100000" y="80000"/>
                                    </p:animScale>
                                    <p:animScale>
                                      <p:cBhvr>
                                        <p:cTn id="124" dur="166" decel="50000">
                                          <p:stCondLst>
                                            <p:cond delay="1338"/>
                                          </p:stCondLst>
                                        </p:cTn>
                                        <p:tgtEl>
                                          <p:spTgt spid="3">
                                            <p:txEl>
                                              <p:pRg st="7" end="7"/>
                                            </p:txEl>
                                          </p:spTgt>
                                        </p:tgtEl>
                                      </p:cBhvr>
                                      <p:to x="100000" y="100000"/>
                                    </p:animScale>
                                    <p:animScale>
                                      <p:cBhvr>
                                        <p:cTn id="125" dur="26">
                                          <p:stCondLst>
                                            <p:cond delay="1642"/>
                                          </p:stCondLst>
                                        </p:cTn>
                                        <p:tgtEl>
                                          <p:spTgt spid="3">
                                            <p:txEl>
                                              <p:pRg st="7" end="7"/>
                                            </p:txEl>
                                          </p:spTgt>
                                        </p:tgtEl>
                                      </p:cBhvr>
                                      <p:to x="100000" y="90000"/>
                                    </p:animScale>
                                    <p:animScale>
                                      <p:cBhvr>
                                        <p:cTn id="126" dur="166" decel="50000">
                                          <p:stCondLst>
                                            <p:cond delay="1668"/>
                                          </p:stCondLst>
                                        </p:cTn>
                                        <p:tgtEl>
                                          <p:spTgt spid="3">
                                            <p:txEl>
                                              <p:pRg st="7" end="7"/>
                                            </p:txEl>
                                          </p:spTgt>
                                        </p:tgtEl>
                                      </p:cBhvr>
                                      <p:to x="100000" y="100000"/>
                                    </p:animScale>
                                    <p:animScale>
                                      <p:cBhvr>
                                        <p:cTn id="127" dur="26">
                                          <p:stCondLst>
                                            <p:cond delay="1808"/>
                                          </p:stCondLst>
                                        </p:cTn>
                                        <p:tgtEl>
                                          <p:spTgt spid="3">
                                            <p:txEl>
                                              <p:pRg st="7" end="7"/>
                                            </p:txEl>
                                          </p:spTgt>
                                        </p:tgtEl>
                                      </p:cBhvr>
                                      <p:to x="100000" y="95000"/>
                                    </p:animScale>
                                    <p:animScale>
                                      <p:cBhvr>
                                        <p:cTn id="128" dur="166" decel="50000">
                                          <p:stCondLst>
                                            <p:cond delay="1834"/>
                                          </p:stCondLst>
                                        </p:cTn>
                                        <p:tgtEl>
                                          <p:spTgt spid="3">
                                            <p:txEl>
                                              <p:pRg st="7" end="7"/>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3">
                                            <p:txEl>
                                              <p:pRg st="8" end="8"/>
                                            </p:txEl>
                                          </p:spTgt>
                                        </p:tgtEl>
                                        <p:attrNameLst>
                                          <p:attrName>style.visibility</p:attrName>
                                        </p:attrNameLst>
                                      </p:cBhvr>
                                      <p:to>
                                        <p:strVal val="visible"/>
                                      </p:to>
                                    </p:set>
                                    <p:animEffect transition="in" filter="wipe(down)">
                                      <p:cBhvr>
                                        <p:cTn id="133" dur="580">
                                          <p:stCondLst>
                                            <p:cond delay="0"/>
                                          </p:stCondLst>
                                        </p:cTn>
                                        <p:tgtEl>
                                          <p:spTgt spid="3">
                                            <p:txEl>
                                              <p:pRg st="8" end="8"/>
                                            </p:txEl>
                                          </p:spTgt>
                                        </p:tgtEl>
                                      </p:cBhvr>
                                    </p:animEffect>
                                    <p:anim calcmode="lin" valueType="num">
                                      <p:cBhvr>
                                        <p:cTn id="13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8" end="8"/>
                                            </p:txEl>
                                          </p:spTgt>
                                        </p:tgtEl>
                                      </p:cBhvr>
                                      <p:to x="100000" y="60000"/>
                                    </p:animScale>
                                    <p:animScale>
                                      <p:cBhvr>
                                        <p:cTn id="140" dur="166" decel="50000">
                                          <p:stCondLst>
                                            <p:cond delay="676"/>
                                          </p:stCondLst>
                                        </p:cTn>
                                        <p:tgtEl>
                                          <p:spTgt spid="3">
                                            <p:txEl>
                                              <p:pRg st="8" end="8"/>
                                            </p:txEl>
                                          </p:spTgt>
                                        </p:tgtEl>
                                      </p:cBhvr>
                                      <p:to x="100000" y="100000"/>
                                    </p:animScale>
                                    <p:animScale>
                                      <p:cBhvr>
                                        <p:cTn id="141" dur="26">
                                          <p:stCondLst>
                                            <p:cond delay="1312"/>
                                          </p:stCondLst>
                                        </p:cTn>
                                        <p:tgtEl>
                                          <p:spTgt spid="3">
                                            <p:txEl>
                                              <p:pRg st="8" end="8"/>
                                            </p:txEl>
                                          </p:spTgt>
                                        </p:tgtEl>
                                      </p:cBhvr>
                                      <p:to x="100000" y="80000"/>
                                    </p:animScale>
                                    <p:animScale>
                                      <p:cBhvr>
                                        <p:cTn id="142" dur="166" decel="50000">
                                          <p:stCondLst>
                                            <p:cond delay="1338"/>
                                          </p:stCondLst>
                                        </p:cTn>
                                        <p:tgtEl>
                                          <p:spTgt spid="3">
                                            <p:txEl>
                                              <p:pRg st="8" end="8"/>
                                            </p:txEl>
                                          </p:spTgt>
                                        </p:tgtEl>
                                      </p:cBhvr>
                                      <p:to x="100000" y="100000"/>
                                    </p:animScale>
                                    <p:animScale>
                                      <p:cBhvr>
                                        <p:cTn id="143" dur="26">
                                          <p:stCondLst>
                                            <p:cond delay="1642"/>
                                          </p:stCondLst>
                                        </p:cTn>
                                        <p:tgtEl>
                                          <p:spTgt spid="3">
                                            <p:txEl>
                                              <p:pRg st="8" end="8"/>
                                            </p:txEl>
                                          </p:spTgt>
                                        </p:tgtEl>
                                      </p:cBhvr>
                                      <p:to x="100000" y="90000"/>
                                    </p:animScale>
                                    <p:animScale>
                                      <p:cBhvr>
                                        <p:cTn id="144" dur="166" decel="50000">
                                          <p:stCondLst>
                                            <p:cond delay="1668"/>
                                          </p:stCondLst>
                                        </p:cTn>
                                        <p:tgtEl>
                                          <p:spTgt spid="3">
                                            <p:txEl>
                                              <p:pRg st="8" end="8"/>
                                            </p:txEl>
                                          </p:spTgt>
                                        </p:tgtEl>
                                      </p:cBhvr>
                                      <p:to x="100000" y="100000"/>
                                    </p:animScale>
                                    <p:animScale>
                                      <p:cBhvr>
                                        <p:cTn id="145" dur="26">
                                          <p:stCondLst>
                                            <p:cond delay="1808"/>
                                          </p:stCondLst>
                                        </p:cTn>
                                        <p:tgtEl>
                                          <p:spTgt spid="3">
                                            <p:txEl>
                                              <p:pRg st="8" end="8"/>
                                            </p:txEl>
                                          </p:spTgt>
                                        </p:tgtEl>
                                      </p:cBhvr>
                                      <p:to x="100000" y="95000"/>
                                    </p:animScale>
                                    <p:animScale>
                                      <p:cBhvr>
                                        <p:cTn id="146" dur="166" decel="50000">
                                          <p:stCondLst>
                                            <p:cond delay="1834"/>
                                          </p:stCondLst>
                                        </p:cTn>
                                        <p:tgtEl>
                                          <p:spTgt spid="3">
                                            <p:txEl>
                                              <p:pRg st="8" end="8"/>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animEffect transition="in" filter="wipe(down)">
                                      <p:cBhvr>
                                        <p:cTn id="151" dur="580">
                                          <p:stCondLst>
                                            <p:cond delay="0"/>
                                          </p:stCondLst>
                                        </p:cTn>
                                        <p:tgtEl>
                                          <p:spTgt spid="3">
                                            <p:txEl>
                                              <p:pRg st="9" end="9"/>
                                            </p:txEl>
                                          </p:spTgt>
                                        </p:tgtEl>
                                      </p:cBhvr>
                                    </p:animEffect>
                                    <p:anim calcmode="lin" valueType="num">
                                      <p:cBhvr>
                                        <p:cTn id="15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9" end="9"/>
                                            </p:txEl>
                                          </p:spTgt>
                                        </p:tgtEl>
                                      </p:cBhvr>
                                      <p:to x="100000" y="60000"/>
                                    </p:animScale>
                                    <p:animScale>
                                      <p:cBhvr>
                                        <p:cTn id="158" dur="166" decel="50000">
                                          <p:stCondLst>
                                            <p:cond delay="676"/>
                                          </p:stCondLst>
                                        </p:cTn>
                                        <p:tgtEl>
                                          <p:spTgt spid="3">
                                            <p:txEl>
                                              <p:pRg st="9" end="9"/>
                                            </p:txEl>
                                          </p:spTgt>
                                        </p:tgtEl>
                                      </p:cBhvr>
                                      <p:to x="100000" y="100000"/>
                                    </p:animScale>
                                    <p:animScale>
                                      <p:cBhvr>
                                        <p:cTn id="159" dur="26">
                                          <p:stCondLst>
                                            <p:cond delay="1312"/>
                                          </p:stCondLst>
                                        </p:cTn>
                                        <p:tgtEl>
                                          <p:spTgt spid="3">
                                            <p:txEl>
                                              <p:pRg st="9" end="9"/>
                                            </p:txEl>
                                          </p:spTgt>
                                        </p:tgtEl>
                                      </p:cBhvr>
                                      <p:to x="100000" y="80000"/>
                                    </p:animScale>
                                    <p:animScale>
                                      <p:cBhvr>
                                        <p:cTn id="160" dur="166" decel="50000">
                                          <p:stCondLst>
                                            <p:cond delay="1338"/>
                                          </p:stCondLst>
                                        </p:cTn>
                                        <p:tgtEl>
                                          <p:spTgt spid="3">
                                            <p:txEl>
                                              <p:pRg st="9" end="9"/>
                                            </p:txEl>
                                          </p:spTgt>
                                        </p:tgtEl>
                                      </p:cBhvr>
                                      <p:to x="100000" y="100000"/>
                                    </p:animScale>
                                    <p:animScale>
                                      <p:cBhvr>
                                        <p:cTn id="161" dur="26">
                                          <p:stCondLst>
                                            <p:cond delay="1642"/>
                                          </p:stCondLst>
                                        </p:cTn>
                                        <p:tgtEl>
                                          <p:spTgt spid="3">
                                            <p:txEl>
                                              <p:pRg st="9" end="9"/>
                                            </p:txEl>
                                          </p:spTgt>
                                        </p:tgtEl>
                                      </p:cBhvr>
                                      <p:to x="100000" y="90000"/>
                                    </p:animScale>
                                    <p:animScale>
                                      <p:cBhvr>
                                        <p:cTn id="162" dur="166" decel="50000">
                                          <p:stCondLst>
                                            <p:cond delay="1668"/>
                                          </p:stCondLst>
                                        </p:cTn>
                                        <p:tgtEl>
                                          <p:spTgt spid="3">
                                            <p:txEl>
                                              <p:pRg st="9" end="9"/>
                                            </p:txEl>
                                          </p:spTgt>
                                        </p:tgtEl>
                                      </p:cBhvr>
                                      <p:to x="100000" y="100000"/>
                                    </p:animScale>
                                    <p:animScale>
                                      <p:cBhvr>
                                        <p:cTn id="163" dur="26">
                                          <p:stCondLst>
                                            <p:cond delay="1808"/>
                                          </p:stCondLst>
                                        </p:cTn>
                                        <p:tgtEl>
                                          <p:spTgt spid="3">
                                            <p:txEl>
                                              <p:pRg st="9" end="9"/>
                                            </p:txEl>
                                          </p:spTgt>
                                        </p:tgtEl>
                                      </p:cBhvr>
                                      <p:to x="100000" y="95000"/>
                                    </p:animScale>
                                    <p:animScale>
                                      <p:cBhvr>
                                        <p:cTn id="164" dur="166" decel="50000">
                                          <p:stCondLst>
                                            <p:cond delay="1834"/>
                                          </p:stCondLst>
                                        </p:cTn>
                                        <p:tgtEl>
                                          <p:spTgt spid="3">
                                            <p:txEl>
                                              <p:pRg st="9" end="9"/>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3">
                                            <p:txEl>
                                              <p:pRg st="10" end="10"/>
                                            </p:txEl>
                                          </p:spTgt>
                                        </p:tgtEl>
                                        <p:attrNameLst>
                                          <p:attrName>style.visibility</p:attrName>
                                        </p:attrNameLst>
                                      </p:cBhvr>
                                      <p:to>
                                        <p:strVal val="visible"/>
                                      </p:to>
                                    </p:set>
                                    <p:animEffect transition="in" filter="wipe(down)">
                                      <p:cBhvr>
                                        <p:cTn id="169" dur="580">
                                          <p:stCondLst>
                                            <p:cond delay="0"/>
                                          </p:stCondLst>
                                        </p:cTn>
                                        <p:tgtEl>
                                          <p:spTgt spid="3">
                                            <p:txEl>
                                              <p:pRg st="10" end="10"/>
                                            </p:txEl>
                                          </p:spTgt>
                                        </p:tgtEl>
                                      </p:cBhvr>
                                    </p:animEffect>
                                    <p:anim calcmode="lin" valueType="num">
                                      <p:cBhvr>
                                        <p:cTn id="170"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10" end="10"/>
                                            </p:txEl>
                                          </p:spTgt>
                                        </p:tgtEl>
                                      </p:cBhvr>
                                      <p:to x="100000" y="60000"/>
                                    </p:animScale>
                                    <p:animScale>
                                      <p:cBhvr>
                                        <p:cTn id="176" dur="166" decel="50000">
                                          <p:stCondLst>
                                            <p:cond delay="676"/>
                                          </p:stCondLst>
                                        </p:cTn>
                                        <p:tgtEl>
                                          <p:spTgt spid="3">
                                            <p:txEl>
                                              <p:pRg st="10" end="10"/>
                                            </p:txEl>
                                          </p:spTgt>
                                        </p:tgtEl>
                                      </p:cBhvr>
                                      <p:to x="100000" y="100000"/>
                                    </p:animScale>
                                    <p:animScale>
                                      <p:cBhvr>
                                        <p:cTn id="177" dur="26">
                                          <p:stCondLst>
                                            <p:cond delay="1312"/>
                                          </p:stCondLst>
                                        </p:cTn>
                                        <p:tgtEl>
                                          <p:spTgt spid="3">
                                            <p:txEl>
                                              <p:pRg st="10" end="10"/>
                                            </p:txEl>
                                          </p:spTgt>
                                        </p:tgtEl>
                                      </p:cBhvr>
                                      <p:to x="100000" y="80000"/>
                                    </p:animScale>
                                    <p:animScale>
                                      <p:cBhvr>
                                        <p:cTn id="178" dur="166" decel="50000">
                                          <p:stCondLst>
                                            <p:cond delay="1338"/>
                                          </p:stCondLst>
                                        </p:cTn>
                                        <p:tgtEl>
                                          <p:spTgt spid="3">
                                            <p:txEl>
                                              <p:pRg st="10" end="10"/>
                                            </p:txEl>
                                          </p:spTgt>
                                        </p:tgtEl>
                                      </p:cBhvr>
                                      <p:to x="100000" y="100000"/>
                                    </p:animScale>
                                    <p:animScale>
                                      <p:cBhvr>
                                        <p:cTn id="179" dur="26">
                                          <p:stCondLst>
                                            <p:cond delay="1642"/>
                                          </p:stCondLst>
                                        </p:cTn>
                                        <p:tgtEl>
                                          <p:spTgt spid="3">
                                            <p:txEl>
                                              <p:pRg st="10" end="10"/>
                                            </p:txEl>
                                          </p:spTgt>
                                        </p:tgtEl>
                                      </p:cBhvr>
                                      <p:to x="100000" y="90000"/>
                                    </p:animScale>
                                    <p:animScale>
                                      <p:cBhvr>
                                        <p:cTn id="180" dur="166" decel="50000">
                                          <p:stCondLst>
                                            <p:cond delay="1668"/>
                                          </p:stCondLst>
                                        </p:cTn>
                                        <p:tgtEl>
                                          <p:spTgt spid="3">
                                            <p:txEl>
                                              <p:pRg st="10" end="10"/>
                                            </p:txEl>
                                          </p:spTgt>
                                        </p:tgtEl>
                                      </p:cBhvr>
                                      <p:to x="100000" y="100000"/>
                                    </p:animScale>
                                    <p:animScale>
                                      <p:cBhvr>
                                        <p:cTn id="181" dur="26">
                                          <p:stCondLst>
                                            <p:cond delay="1808"/>
                                          </p:stCondLst>
                                        </p:cTn>
                                        <p:tgtEl>
                                          <p:spTgt spid="3">
                                            <p:txEl>
                                              <p:pRg st="10" end="10"/>
                                            </p:txEl>
                                          </p:spTgt>
                                        </p:tgtEl>
                                      </p:cBhvr>
                                      <p:to x="100000" y="95000"/>
                                    </p:animScale>
                                    <p:animScale>
                                      <p:cBhvr>
                                        <p:cTn id="182"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672BA-4BE1-529E-07EC-8F4A53233F03}"/>
              </a:ext>
            </a:extLst>
          </p:cNvPr>
          <p:cNvSpPr>
            <a:spLocks noGrp="1"/>
          </p:cNvSpPr>
          <p:nvPr>
            <p:ph type="title"/>
          </p:nvPr>
        </p:nvSpPr>
        <p:spPr/>
        <p:txBody>
          <a:bodyPr/>
          <a:lstStyle/>
          <a:p>
            <a:pPr algn="ctr"/>
            <a:r>
              <a:rPr lang="en-IN" b="1" dirty="0"/>
              <a:t>Methodology</a:t>
            </a:r>
            <a:endParaRPr lang="en-IN" dirty="0"/>
          </a:p>
        </p:txBody>
      </p:sp>
      <p:sp>
        <p:nvSpPr>
          <p:cNvPr id="3" name="Content Placeholder 2">
            <a:extLst>
              <a:ext uri="{FF2B5EF4-FFF2-40B4-BE49-F238E27FC236}">
                <a16:creationId xmlns:a16="http://schemas.microsoft.com/office/drawing/2014/main" xmlns="" id="{C69F77E6-6698-55B6-C98F-1338F8539D37}"/>
              </a:ext>
            </a:extLst>
          </p:cNvPr>
          <p:cNvSpPr>
            <a:spLocks noGrp="1"/>
          </p:cNvSpPr>
          <p:nvPr>
            <p:ph idx="1"/>
          </p:nvPr>
        </p:nvSpPr>
        <p:spPr/>
        <p:txBody>
          <a:bodyPr/>
          <a:lstStyle/>
          <a:p>
            <a:pPr marL="0" indent="0">
              <a:buNone/>
            </a:pPr>
            <a:r>
              <a:rPr lang="en-US" b="1" dirty="0" smtClean="0">
                <a:solidFill>
                  <a:schemeClr val="accent1">
                    <a:lumMod val="75000"/>
                  </a:schemeClr>
                </a:solidFill>
                <a:latin typeface="Times New Roman" panose="02020603050405020304" pitchFamily="18" charset="0"/>
                <a:cs typeface="Times New Roman" panose="02020603050405020304" pitchFamily="18" charset="0"/>
              </a:rPr>
              <a:t>METHOD </a:t>
            </a:r>
            <a:r>
              <a:rPr lang="en-US" b="1" dirty="0">
                <a:solidFill>
                  <a:schemeClr val="accent1">
                    <a:lumMod val="75000"/>
                  </a:schemeClr>
                </a:solidFill>
                <a:latin typeface="Times New Roman" panose="02020603050405020304" pitchFamily="18" charset="0"/>
                <a:cs typeface="Times New Roman" panose="02020603050405020304" pitchFamily="18" charset="0"/>
              </a:rPr>
              <a:t>OF DATA COLLECTION AND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ANALYSIS</a:t>
            </a:r>
          </a:p>
          <a:p>
            <a:pPr marL="0" indent="0">
              <a:buNone/>
            </a:pPr>
            <a:endParaRPr lang="en-US" b="1"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dirty="0" smtClean="0"/>
              <a:t>The data will be collected through a Pen &amp; paper personal interviews in the the Mandu Block  of Jharkhand and Harichandanpur Block,  Chatrapur block , &amp; Rangeilunda Block of Odisha. A checklist is prepared for the same.</a:t>
            </a:r>
          </a:p>
          <a:p>
            <a:r>
              <a:rPr lang="en-GB" dirty="0" smtClean="0"/>
              <a:t>Tools to be used – MS Excel , PowerBI Desktop</a:t>
            </a:r>
            <a:endParaRPr lang="en-US" dirty="0" smtClean="0"/>
          </a:p>
          <a:p>
            <a:pPr marL="0" indent="0">
              <a:buNone/>
            </a:pPr>
            <a:endParaRPr lang="en-IN" dirty="0"/>
          </a:p>
        </p:txBody>
      </p:sp>
      <p:sp>
        <p:nvSpPr>
          <p:cNvPr id="4" name="Slide Number Placeholder 3">
            <a:extLst>
              <a:ext uri="{FF2B5EF4-FFF2-40B4-BE49-F238E27FC236}">
                <a16:creationId xmlns:a16="http://schemas.microsoft.com/office/drawing/2014/main" xmlns="" id="{EEF90905-61DD-7573-FB83-64447E29ABB1}"/>
              </a:ext>
            </a:extLst>
          </p:cNvPr>
          <p:cNvSpPr>
            <a:spLocks noGrp="1"/>
          </p:cNvSpPr>
          <p:nvPr>
            <p:ph type="sldNum" sz="quarter" idx="12"/>
          </p:nvPr>
        </p:nvSpPr>
        <p:spPr/>
        <p:txBody>
          <a:bodyPr/>
          <a:lstStyle/>
          <a:p>
            <a:fld id="{26AD20E6-394B-4DF0-96A5-9647FF39C943}" type="slidenum">
              <a:rPr lang="en-IN" smtClean="0"/>
              <a:pPr/>
              <a:t>6</a:t>
            </a:fld>
            <a:endParaRPr lang="en-IN" dirty="0"/>
          </a:p>
        </p:txBody>
      </p:sp>
      <p:pic>
        <p:nvPicPr>
          <p:cNvPr id="6" name="Picture 5">
            <a:extLst>
              <a:ext uri="{FF2B5EF4-FFF2-40B4-BE49-F238E27FC236}">
                <a16:creationId xmlns:a16="http://schemas.microsoft.com/office/drawing/2014/main" xmlns="" id="{7CA07901-579C-BFCC-7D89-A24BBE44C4B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xmlns="" val="120624421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p:txBody>
          <a:bodyPr/>
          <a:lstStyle/>
          <a:p>
            <a:pPr algn="ctr"/>
            <a:r>
              <a:rPr lang="en-IN" b="1" dirty="0"/>
              <a:t>Results</a:t>
            </a:r>
          </a:p>
        </p:txBody>
      </p:sp>
      <p:sp>
        <p:nvSpPr>
          <p:cNvPr id="4" name="Slide Number Placeholder 3">
            <a:extLst>
              <a:ext uri="{FF2B5EF4-FFF2-40B4-BE49-F238E27FC236}">
                <a16:creationId xmlns:a16="http://schemas.microsoft.com/office/drawing/2014/main" xmlns="" id="{6849D843-D489-0698-8F13-E18D7AC34CCE}"/>
              </a:ext>
            </a:extLst>
          </p:cNvPr>
          <p:cNvSpPr>
            <a:spLocks noGrp="1"/>
          </p:cNvSpPr>
          <p:nvPr>
            <p:ph type="sldNum" sz="quarter" idx="12"/>
          </p:nvPr>
        </p:nvSpPr>
        <p:spPr/>
        <p:txBody>
          <a:bodyPr/>
          <a:lstStyle/>
          <a:p>
            <a:fld id="{26AD20E6-394B-4DF0-96A5-9647FF39C943}" type="slidenum">
              <a:rPr lang="en-IN" smtClean="0"/>
              <a:pPr/>
              <a:t>7</a:t>
            </a:fld>
            <a:endParaRPr lang="en-IN" dirty="0"/>
          </a:p>
        </p:txBody>
      </p:sp>
      <p:pic>
        <p:nvPicPr>
          <p:cNvPr id="6" name="Picture 5">
            <a:extLst>
              <a:ext uri="{FF2B5EF4-FFF2-40B4-BE49-F238E27FC236}">
                <a16:creationId xmlns:a16="http://schemas.microsoft.com/office/drawing/2014/main" xmlns="" id="{CC7E35C9-8D50-F7CA-E6F1-C10B29E0AEB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813"/>
            <a:ext cx="2695903" cy="1268959"/>
          </a:xfrm>
          <a:prstGeom prst="rect">
            <a:avLst/>
          </a:prstGeom>
        </p:spPr>
      </p:pic>
      <p:sp>
        <p:nvSpPr>
          <p:cNvPr id="9" name="Content Placeholder 8"/>
          <p:cNvSpPr>
            <a:spLocks noGrp="1"/>
          </p:cNvSpPr>
          <p:nvPr>
            <p:ph idx="1"/>
          </p:nvPr>
        </p:nvSpPr>
        <p:spPr/>
        <p:txBody>
          <a:bodyPr>
            <a:normAutofit lnSpcReduction="10000"/>
          </a:bodyPr>
          <a:lstStyle/>
          <a:p>
            <a:pPr marL="514350" indent="-514350" algn="just">
              <a:buFont typeface="+mj-lt"/>
              <a:buAutoNum type="arabicPeriod"/>
            </a:pPr>
            <a:r>
              <a:rPr lang="en-US" sz="2000" dirty="0" smtClean="0"/>
              <a:t>The majority of respondents are familiar with the program, its components, growth chart preparation, management of SAM and MAM in children, and the referral process to the NRC.</a:t>
            </a:r>
          </a:p>
          <a:p>
            <a:pPr marL="514350" indent="-514350" algn="just">
              <a:buFont typeface="+mj-lt"/>
              <a:buAutoNum type="arabicPeriod"/>
            </a:pPr>
            <a:endParaRPr lang="en-US" sz="2000" dirty="0" smtClean="0"/>
          </a:p>
          <a:p>
            <a:pPr marL="514350" indent="-514350" algn="just">
              <a:buFont typeface="+mj-lt"/>
              <a:buAutoNum type="arabicPeriod"/>
            </a:pPr>
            <a:r>
              <a:rPr lang="en-US" sz="2000" dirty="0" smtClean="0"/>
              <a:t>AWW have good understanding of the implications of different categories in the growth chart and the importance of supplementary nutrition under ICDS.</a:t>
            </a:r>
          </a:p>
          <a:p>
            <a:pPr marL="514350" indent="-514350" algn="just">
              <a:buFont typeface="+mj-lt"/>
              <a:buAutoNum type="arabicPeriod"/>
            </a:pPr>
            <a:endParaRPr lang="en-US" sz="2000" dirty="0" smtClean="0"/>
          </a:p>
          <a:p>
            <a:pPr marL="514350" indent="-514350" algn="just">
              <a:buFont typeface="+mj-lt"/>
              <a:buAutoNum type="arabicPeriod"/>
            </a:pPr>
            <a:r>
              <a:rPr lang="en-US" sz="2000" dirty="0" smtClean="0"/>
              <a:t>Respondents also demonstrated knowledge of the role of AWWs (Anganwadi Workers) in providing supplementary nutrition, promoting early childhood education, promoting immunization, and ensuring effective referral services under ICDS.</a:t>
            </a:r>
          </a:p>
          <a:p>
            <a:pPr marL="514350" indent="-514350" algn="just">
              <a:buFont typeface="+mj-lt"/>
              <a:buAutoNum type="arabicPeriod"/>
            </a:pPr>
            <a:endParaRPr lang="en-US" sz="2000" dirty="0" smtClean="0"/>
          </a:p>
          <a:p>
            <a:pPr marL="514350" indent="-514350" algn="just">
              <a:buFont typeface="+mj-lt"/>
              <a:buAutoNum type="arabicPeriod"/>
            </a:pPr>
            <a:r>
              <a:rPr lang="en-US" sz="2000" dirty="0" smtClean="0"/>
              <a:t>A lower percentage of respondents who are aware of the role of AWWs in assessing the nutrition status of beneficiaries, ensuring the quality of supplementary nutrition, and addressing common challenges faced by AWWs in implementing ICDS services.</a:t>
            </a:r>
          </a:p>
          <a:p>
            <a:pPr marL="514350" indent="-514350" algn="just">
              <a:buFont typeface="+mj-lt"/>
              <a:buAutoNum type="arabicPeriod"/>
            </a:pPr>
            <a:endParaRPr lang="en-US" sz="2000" dirty="0" smtClean="0"/>
          </a:p>
          <a:p>
            <a:pPr marL="514350" indent="-514350">
              <a:buFont typeface="+mj-lt"/>
              <a:buAutoNum type="arabicPeriod"/>
            </a:pPr>
            <a:endParaRPr lang="en-US" dirty="0"/>
          </a:p>
        </p:txBody>
      </p:sp>
    </p:spTree>
    <p:extLst>
      <p:ext uri="{BB962C8B-B14F-4D97-AF65-F5344CB8AC3E}">
        <p14:creationId xmlns:p14="http://schemas.microsoft.com/office/powerpoint/2010/main" xmlns="" val="137330615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B082622D-AAF3-4897-8629-FC918530D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382137" y="1266603"/>
            <a:ext cx="11255447" cy="5202436"/>
          </a:xfrm>
        </p:spPr>
        <p:txBody>
          <a:bodyPr>
            <a:normAutofit/>
          </a:bodyPr>
          <a:lstStyle/>
          <a:p>
            <a:pPr algn="just"/>
            <a:r>
              <a:rPr lang="en-IN" sz="2000" dirty="0" smtClean="0">
                <a:latin typeface="+mn-lt"/>
              </a:rPr>
              <a:t>5.  </a:t>
            </a:r>
            <a:r>
              <a:rPr lang="en-US" sz="2000" dirty="0" smtClean="0"/>
              <a:t>In terms of training, a significant portion of respondents (42.02%) had their last training more than 7.5 years ago, while 23.41% had training between 5 to 7.5 years ago, and 18.62% had training between 2.5 to 5 years ago. Only 12.77% of respondents had training less than 2.5 years ago, and 3.72% have never received training.</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IN" sz="2000" dirty="0">
              <a:latin typeface="+mn-lt"/>
            </a:endParaRPr>
          </a:p>
        </p:txBody>
      </p:sp>
      <p:sp>
        <p:nvSpPr>
          <p:cNvPr id="4" name="Slide Number Placeholder 3">
            <a:extLst>
              <a:ext uri="{FF2B5EF4-FFF2-40B4-BE49-F238E27FC236}">
                <a16:creationId xmlns:a16="http://schemas.microsoft.com/office/drawing/2014/main" xmlns="" id="{152510F1-C90F-1644-E1E6-E6F7AEB43F1B}"/>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a:solidFill>
                  <a:schemeClr val="tx1">
                    <a:lumMod val="50000"/>
                    <a:lumOff val="50000"/>
                  </a:schemeClr>
                </a:solidFill>
              </a:rPr>
              <a:pPr>
                <a:spcAft>
                  <a:spcPts val="600"/>
                </a:spcAft>
              </a:pPr>
              <a:t>8</a:t>
            </a:fld>
            <a:endParaRPr lang="en-IN"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67AF74AC-5DB5-734B-21C9-909B758179B5}"/>
              </a:ext>
            </a:extLst>
          </p:cNvPr>
          <p:cNvPicPr>
            <a:picLocks noChangeAspect="1"/>
          </p:cNvPicPr>
          <p:nvPr/>
        </p:nvPicPr>
        <p:blipFill>
          <a:blip r:embed="rId2" cstate="print"/>
          <a:stretch>
            <a:fillRect/>
          </a:stretch>
        </p:blipFill>
        <p:spPr>
          <a:xfrm>
            <a:off x="341559" y="190335"/>
            <a:ext cx="2694666" cy="1268078"/>
          </a:xfrm>
          <a:prstGeom prst="rect">
            <a:avLst/>
          </a:prstGeom>
        </p:spPr>
      </p:pic>
      <p:graphicFrame>
        <p:nvGraphicFramePr>
          <p:cNvPr id="10" name="Chart 9"/>
          <p:cNvGraphicFramePr/>
          <p:nvPr/>
        </p:nvGraphicFramePr>
        <p:xfrm>
          <a:off x="2115403" y="2947916"/>
          <a:ext cx="7478973" cy="3575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91127676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E91F5CA-B392-444C-88E3-BF5BAAEBD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erson reaching for a paper on a table full of paper and sticky notes">
            <a:extLst>
              <a:ext uri="{FF2B5EF4-FFF2-40B4-BE49-F238E27FC236}">
                <a16:creationId xmlns:a16="http://schemas.microsoft.com/office/drawing/2014/main" xmlns="" id="{1EFE80DB-4CD7-57C9-2453-E67E08739FF3}"/>
              </a:ext>
            </a:extLst>
          </p:cNvPr>
          <p:cNvPicPr>
            <a:picLocks noChangeAspect="1"/>
          </p:cNvPicPr>
          <p:nvPr/>
        </p:nvPicPr>
        <p:blipFill rotWithShape="1">
          <a:blip r:embed="rId2" cstate="print"/>
          <a:srcRect t="8913" b="6817"/>
          <a:stretch/>
        </p:blipFill>
        <p:spPr>
          <a:xfrm>
            <a:off x="20" y="1"/>
            <a:ext cx="12191979" cy="6857999"/>
          </a:xfrm>
          <a:prstGeom prst="rect">
            <a:avLst/>
          </a:prstGeom>
        </p:spPr>
      </p:pic>
      <p:sp useBgFill="1">
        <p:nvSpPr>
          <p:cNvPr id="13" name="Freeform: Shape 12">
            <a:extLst>
              <a:ext uri="{FF2B5EF4-FFF2-40B4-BE49-F238E27FC236}">
                <a16:creationId xmlns:a16="http://schemas.microsoft.com/office/drawing/2014/main" xmlns="" id="{561308AD-F95B-4430-886C-40173A45B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96538" y="470849"/>
            <a:ext cx="9662615" cy="1750949"/>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ln>
            <a:noFill/>
          </a:ln>
          <a:effectLst>
            <a:outerShdw blurRad="63500" dist="127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xmlns="" id="{DB8C0BEF-1AD9-4002-9C03-EBFDBBE57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96538" y="475883"/>
            <a:ext cx="9662615" cy="1750949"/>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4A09E496-1B59-AC01-7DD9-704026DEA654}"/>
              </a:ext>
            </a:extLst>
          </p:cNvPr>
          <p:cNvSpPr>
            <a:spLocks noGrp="1"/>
          </p:cNvSpPr>
          <p:nvPr>
            <p:ph type="title"/>
          </p:nvPr>
        </p:nvSpPr>
        <p:spPr>
          <a:xfrm>
            <a:off x="1887968" y="818775"/>
            <a:ext cx="8423238" cy="705227"/>
          </a:xfrm>
        </p:spPr>
        <p:txBody>
          <a:bodyPr vert="horz" lIns="91440" tIns="45720" rIns="91440" bIns="45720" rtlCol="0" anchor="b">
            <a:normAutofit/>
          </a:bodyPr>
          <a:lstStyle/>
          <a:p>
            <a:pPr algn="ctr"/>
            <a:r>
              <a:rPr lang="en-US" sz="3200" dirty="0"/>
              <a:t>DISCUSSION</a:t>
            </a:r>
          </a:p>
        </p:txBody>
      </p:sp>
      <p:sp>
        <p:nvSpPr>
          <p:cNvPr id="17" name="Rectangle 6">
            <a:extLst>
              <a:ext uri="{FF2B5EF4-FFF2-40B4-BE49-F238E27FC236}">
                <a16:creationId xmlns:a16="http://schemas.microsoft.com/office/drawing/2014/main" xmlns="" id="{DDCE5572-4319-4D42-813F-C8C69C08CA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6549" y="25635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xmlns="" id="{7E7A225B-2F7F-1B6C-2A66-BC063BDC78C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000" kern="1200" dirty="0">
                <a:solidFill>
                  <a:srgbClr val="FFFFFF"/>
                </a:solidFill>
                <a:latin typeface="Calibri" panose="020F0502020204030204"/>
                <a:ea typeface="+mn-ea"/>
                <a:cs typeface="+mn-cs"/>
              </a:rPr>
              <a:t>You are not allowed to add slides to this presentation</a:t>
            </a:r>
          </a:p>
        </p:txBody>
      </p:sp>
      <p:sp>
        <p:nvSpPr>
          <p:cNvPr id="5" name="Slide Number Placeholder 4">
            <a:extLst>
              <a:ext uri="{FF2B5EF4-FFF2-40B4-BE49-F238E27FC236}">
                <a16:creationId xmlns:a16="http://schemas.microsoft.com/office/drawing/2014/main" xmlns="" id="{EFFA4C6B-F2EF-EC0F-FD81-9693D09ECD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AD20E6-394B-4DF0-96A5-9647FF39C943}" type="slidenum">
              <a:rPr lang="en-US" sz="1000">
                <a:solidFill>
                  <a:srgbClr val="FFFFFF"/>
                </a:solidFill>
                <a:latin typeface="Calibri" panose="020F0502020204030204"/>
              </a:rPr>
              <a:pPr>
                <a:spcAft>
                  <a:spcPts val="600"/>
                </a:spcAft>
                <a:defRPr/>
              </a:pPr>
              <a:t>9</a:t>
            </a:fld>
            <a:endParaRPr lang="en-US" sz="1000" dirty="0">
              <a:solidFill>
                <a:srgbClr val="FFFFFF"/>
              </a:solidFill>
              <a:latin typeface="Calibri" panose="020F0502020204030204"/>
            </a:endParaRPr>
          </a:p>
        </p:txBody>
      </p:sp>
      <p:pic>
        <p:nvPicPr>
          <p:cNvPr id="6" name="Picture 5">
            <a:extLst>
              <a:ext uri="{FF2B5EF4-FFF2-40B4-BE49-F238E27FC236}">
                <a16:creationId xmlns:a16="http://schemas.microsoft.com/office/drawing/2014/main" xmlns="" id="{67E54A9D-4B6F-6671-1709-E2CF64355D4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685" y="475882"/>
            <a:ext cx="2695903" cy="1268959"/>
          </a:xfrm>
          <a:prstGeom prst="rect">
            <a:avLst/>
          </a:prstGeom>
        </p:spPr>
      </p:pic>
      <p:sp>
        <p:nvSpPr>
          <p:cNvPr id="14" name="Rectangle 13">
            <a:extLst>
              <a:ext uri="{FF2B5EF4-FFF2-40B4-BE49-F238E27FC236}">
                <a16:creationId xmlns:a16="http://schemas.microsoft.com/office/drawing/2014/main" xmlns="" id="{06CF1EBC-13A0-75CE-F2F1-0C6ADC760740}"/>
              </a:ext>
            </a:extLst>
          </p:cNvPr>
          <p:cNvSpPr/>
          <p:nvPr/>
        </p:nvSpPr>
        <p:spPr>
          <a:xfrm>
            <a:off x="299803" y="2187575"/>
            <a:ext cx="11617377" cy="435133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endParaRPr lang="en-US" sz="2400" dirty="0" smtClean="0"/>
          </a:p>
          <a:p>
            <a:pPr algn="just"/>
            <a:r>
              <a:rPr lang="en-US" sz="2400" dirty="0" smtClean="0"/>
              <a:t>The dataset shows good overall knowledge of the ICDS program among respondents. However, there is a need for improvement in certain areas, such as the role of AWWs in specific tasks and the need for more frequent and updated training. Targeted education campaigns and additional support for AWWs are recommended.</a:t>
            </a:r>
          </a:p>
          <a:p>
            <a:pPr algn="just"/>
            <a:r>
              <a:rPr lang="en-US" sz="2400" dirty="0" smtClean="0"/>
              <a:t/>
            </a:r>
            <a:br>
              <a:rPr lang="en-US" sz="2400" dirty="0" smtClean="0"/>
            </a:br>
            <a:endParaRPr lang="en-IN"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237657119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986</Words>
  <Application>Microsoft Office PowerPoint</Application>
  <PresentationFormat>Custom</PresentationFormat>
  <Paragraphs>85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 Cross-Sectional Study on the Knowledge among Anganwadi Workers regarding services of ICDS(integrated child development services) in the Mandu Block of Jharkhand and Harichandanpur, Rangeilunda &amp; Chatrapur Blocks of Odisha.  TATA STEEL FOUNDATION  </vt:lpstr>
      <vt:lpstr>Mentor Approval</vt:lpstr>
      <vt:lpstr>Introduction </vt:lpstr>
      <vt:lpstr>Objectives of Your Study</vt:lpstr>
      <vt:lpstr>Methodology</vt:lpstr>
      <vt:lpstr>Methodology</vt:lpstr>
      <vt:lpstr>Results</vt:lpstr>
      <vt:lpstr>5.  In terms of training, a significant portion of respondents (42.02%) had their last training more than 7.5 years ago, while 23.41% had training between 5 to 7.5 years ago, and 18.62% had training between 2.5 to 5 years ago. Only 12.77% of respondents had training less than 2.5 years ago, and 3.72% have never received training.           </vt:lpstr>
      <vt:lpstr>DISCUSSION</vt:lpstr>
      <vt:lpstr>Conclusion</vt:lpstr>
      <vt:lpstr>REFERENCES</vt:lpstr>
      <vt:lpstr>Thank You</vt:lpstr>
      <vt:lpstr>Slide 13</vt:lpstr>
      <vt:lpstr>Pictorial Journey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cp:lastModifiedBy>SARVESH GUPTA</cp:lastModifiedBy>
  <cp:revision>28</cp:revision>
  <dcterms:created xsi:type="dcterms:W3CDTF">2022-05-20T15:11:38Z</dcterms:created>
  <dcterms:modified xsi:type="dcterms:W3CDTF">2023-06-16T19:00:13Z</dcterms:modified>
</cp:coreProperties>
</file>