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9" r:id="rId2"/>
    <p:sldId id="284" r:id="rId3"/>
    <p:sldId id="270" r:id="rId4"/>
    <p:sldId id="257" r:id="rId5"/>
    <p:sldId id="260" r:id="rId6"/>
    <p:sldId id="258" r:id="rId7"/>
    <p:sldId id="261" r:id="rId8"/>
    <p:sldId id="262" r:id="rId9"/>
    <p:sldId id="272" r:id="rId10"/>
    <p:sldId id="292" r:id="rId11"/>
    <p:sldId id="271" r:id="rId12"/>
    <p:sldId id="291" r:id="rId13"/>
    <p:sldId id="273" r:id="rId14"/>
    <p:sldId id="286" r:id="rId15"/>
    <p:sldId id="283" r:id="rId16"/>
    <p:sldId id="288" r:id="rId17"/>
    <p:sldId id="274" r:id="rId18"/>
    <p:sldId id="276" r:id="rId19"/>
    <p:sldId id="275" r:id="rId20"/>
    <p:sldId id="287" r:id="rId21"/>
    <p:sldId id="289" r:id="rId22"/>
    <p:sldId id="290" r:id="rId23"/>
    <p:sldId id="277" r:id="rId24"/>
    <p:sldId id="293" r:id="rId25"/>
    <p:sldId id="279" r:id="rId26"/>
    <p:sldId id="281" r:id="rId27"/>
    <p:sldId id="267" r:id="rId28"/>
    <p:sldId id="265" r:id="rId29"/>
    <p:sldId id="264" r:id="rId30"/>
  </p:sldIdLst>
  <p:sldSz cx="18288000" cy="10287000"/>
  <p:notesSz cx="6858000" cy="9144000"/>
  <p:embeddedFontLst>
    <p:embeddedFont>
      <p:font typeface="Bodoni MT Black" panose="02070A03080606020203" pitchFamily="18" charset="0"/>
      <p:bold r:id="rId32"/>
      <p:boldItalic r:id="rId33"/>
    </p:embeddedFont>
    <p:embeddedFont>
      <p:font typeface="Calibri" panose="020F0502020204030204" pitchFamily="34" charset="0"/>
      <p:regular r:id="rId34"/>
      <p:bold r:id="rId35"/>
      <p:italic r:id="rId36"/>
      <p:boldItalic r:id="rId37"/>
    </p:embeddedFont>
    <p:embeddedFont>
      <p:font typeface="Nunito Light" pitchFamily="2" charset="0"/>
      <p:regular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F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20" y="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oleObject" Target="file:///F:\DISSERTATION\dissertation\analysis%20real%20incomplet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JOB%20-SENIOR%20RESEARCH%20OFFICER\Dissertation\refernces%20-%20Copy%20-%20Copy\all\ASSESS%20(2).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oleObject" Target="file:///F:\DISSERTATION\dissertation\analysis%20real%20incomple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DISSERTATION\dissertation\analysis%20real%20incomple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JOB%20-SENIOR%20RESEARCH%20OFFICER\Dissertation\refernces%20-%20Copy%20-%20Copy\all\asses(AutoRecover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DISSERTATION\dissertation\analysis%20real%20incomple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E:\JOB%20-SENIOR%20RESEARCH%20OFFICER\Dissertation\refernces%20-%20Copy%20-%20Copy\all\ASSESS%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JOB%20-SENIOR%20RESEARCH%20OFFICER\Dissertation\refernces%20-%20Copy%20-%20Copy\all\ASSESS%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JOB%20-SENIOR%20RESEARCH%20OFFICER\Dissertation\refernces%20-%20Copy%20-%20Copy\all\ASSESS%20(2).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E:\JOB%20-SENIOR%20RESEARCH%20OFFICER\Dissertation\refernces%20-%20Copy%20-%20Copy\all\ASSESS%20(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IN" sz="4000" b="1" i="0" u="none" strike="noStrike" kern="1200" spc="0" baseline="0" dirty="0">
                <a:solidFill>
                  <a:srgbClr val="000000">
                    <a:lumMod val="65000"/>
                    <a:lumOff val="35000"/>
                  </a:srgbClr>
                </a:solidFill>
              </a:rPr>
              <a:t>Graph 1 PERCENTAGE DISTRIBUTION OF ARTICLES FROM DIFFERENT SPECIALITIES</a:t>
            </a:r>
          </a:p>
        </c:rich>
      </c:tx>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tx>
                <c:rich>
                  <a:bodyPr/>
                  <a:lstStyle/>
                  <a:p>
                    <a:fld id="{56906A6F-FBF9-4798-A0C2-BF0025C273E6}"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54-4AC2-B94F-5CA401DE1E5B}"/>
                </c:ext>
              </c:extLst>
            </c:dLbl>
            <c:dLbl>
              <c:idx val="1"/>
              <c:tx>
                <c:rich>
                  <a:bodyPr/>
                  <a:lstStyle/>
                  <a:p>
                    <a:fld id="{8A989A0F-2063-4697-823E-724A03C9D18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54-4AC2-B94F-5CA401DE1E5B}"/>
                </c:ext>
              </c:extLst>
            </c:dLbl>
            <c:dLbl>
              <c:idx val="2"/>
              <c:tx>
                <c:rich>
                  <a:bodyPr/>
                  <a:lstStyle/>
                  <a:p>
                    <a:fld id="{5788D527-B074-45E8-A2F1-82DF3277876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F54-4AC2-B94F-5CA401DE1E5B}"/>
                </c:ext>
              </c:extLst>
            </c:dLbl>
            <c:dLbl>
              <c:idx val="3"/>
              <c:tx>
                <c:rich>
                  <a:bodyPr/>
                  <a:lstStyle/>
                  <a:p>
                    <a:fld id="{4B321EF0-BEAF-43C5-998A-B92AAA3B8BA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F54-4AC2-B94F-5CA401DE1E5B}"/>
                </c:ext>
              </c:extLst>
            </c:dLbl>
            <c:dLbl>
              <c:idx val="4"/>
              <c:tx>
                <c:rich>
                  <a:bodyPr/>
                  <a:lstStyle/>
                  <a:p>
                    <a:fld id="{1008EA50-AC8A-4226-BF7F-CF5EA4629CB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F54-4AC2-B94F-5CA401DE1E5B}"/>
                </c:ext>
              </c:extLst>
            </c:dLbl>
            <c:dLbl>
              <c:idx val="5"/>
              <c:tx>
                <c:rich>
                  <a:bodyPr/>
                  <a:lstStyle/>
                  <a:p>
                    <a:fld id="{64F32975-C358-48B8-8E12-D912B954338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F54-4AC2-B94F-5CA401DE1E5B}"/>
                </c:ext>
              </c:extLst>
            </c:dLbl>
            <c:dLbl>
              <c:idx val="6"/>
              <c:tx>
                <c:rich>
                  <a:bodyPr/>
                  <a:lstStyle/>
                  <a:p>
                    <a:fld id="{E6FFE3C5-8788-4DAB-BE8C-0AB82F41A1DD}"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5.905635178466194E-2"/>
                      <c:h val="7.1645923680090817E-2"/>
                    </c:manualLayout>
                  </c15:layout>
                  <c15:dlblFieldTable/>
                  <c15:showDataLabelsRange val="0"/>
                </c:ext>
                <c:ext xmlns:c16="http://schemas.microsoft.com/office/drawing/2014/chart" uri="{C3380CC4-5D6E-409C-BE32-E72D297353CC}">
                  <c16:uniqueId val="{00000007-0F54-4AC2-B94F-5CA401DE1E5B}"/>
                </c:ext>
              </c:extLst>
            </c:dLbl>
            <c:dLbl>
              <c:idx val="7"/>
              <c:tx>
                <c:rich>
                  <a:bodyPr/>
                  <a:lstStyle/>
                  <a:p>
                    <a:fld id="{0428F7E0-6E94-47EF-8BE1-952CBD243D2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F54-4AC2-B94F-5CA401DE1E5B}"/>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Sheet3!$A$1:$A$8</c:f>
              <c:strCache>
                <c:ptCount val="8"/>
                <c:pt idx="0">
                  <c:v>healthcare</c:v>
                </c:pt>
                <c:pt idx="1">
                  <c:v>medical</c:v>
                </c:pt>
                <c:pt idx="2">
                  <c:v>dental</c:v>
                </c:pt>
                <c:pt idx="3">
                  <c:v>paramedical</c:v>
                </c:pt>
                <c:pt idx="4">
                  <c:v>nursing </c:v>
                </c:pt>
                <c:pt idx="5">
                  <c:v>pharmacy</c:v>
                </c:pt>
                <c:pt idx="6">
                  <c:v>homeopathy</c:v>
                </c:pt>
                <c:pt idx="7">
                  <c:v>ayush</c:v>
                </c:pt>
              </c:strCache>
            </c:strRef>
          </c:cat>
          <c:val>
            <c:numRef>
              <c:f>Sheet3!$B$1:$B$8</c:f>
              <c:numCache>
                <c:formatCode>0</c:formatCode>
                <c:ptCount val="8"/>
                <c:pt idx="0">
                  <c:v>21.333333333333336</c:v>
                </c:pt>
                <c:pt idx="1">
                  <c:v>29.333333333333332</c:v>
                </c:pt>
                <c:pt idx="2">
                  <c:v>10.666666666666668</c:v>
                </c:pt>
                <c:pt idx="3">
                  <c:v>6.666666666666667</c:v>
                </c:pt>
                <c:pt idx="4">
                  <c:v>19.333333333333332</c:v>
                </c:pt>
                <c:pt idx="5">
                  <c:v>11.333333333333332</c:v>
                </c:pt>
                <c:pt idx="6">
                  <c:v>0.66666666666666674</c:v>
                </c:pt>
                <c:pt idx="7">
                  <c:v>0.66666666666666674</c:v>
                </c:pt>
              </c:numCache>
            </c:numRef>
          </c:val>
          <c:extLst>
            <c:ext xmlns:c16="http://schemas.microsoft.com/office/drawing/2014/chart" uri="{C3380CC4-5D6E-409C-BE32-E72D297353CC}">
              <c16:uniqueId val="{00000000-0F54-4AC2-B94F-5CA401DE1E5B}"/>
            </c:ext>
          </c:extLst>
        </c:ser>
        <c:dLbls>
          <c:showLegendKey val="0"/>
          <c:showVal val="1"/>
          <c:showCatName val="0"/>
          <c:showSerName val="0"/>
          <c:showPercent val="0"/>
          <c:showBubbleSize val="0"/>
        </c:dLbls>
        <c:gapWidth val="150"/>
        <c:shape val="box"/>
        <c:axId val="854508384"/>
        <c:axId val="855280736"/>
        <c:axId val="0"/>
      </c:bar3DChart>
      <c:catAx>
        <c:axId val="854508384"/>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IN" sz="2800"/>
                  <a:t>Different specialities</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5280736"/>
        <c:crosses val="autoZero"/>
        <c:auto val="1"/>
        <c:lblAlgn val="ctr"/>
        <c:lblOffset val="100"/>
        <c:noMultiLvlLbl val="0"/>
      </c:catAx>
      <c:valAx>
        <c:axId val="855280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IN" sz="2800"/>
                  <a:t>Number of studies</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54508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600" b="1" i="0" u="none" strike="noStrike" kern="1200" spc="0" baseline="0">
                <a:solidFill>
                  <a:schemeClr val="tx1">
                    <a:lumMod val="65000"/>
                    <a:lumOff val="35000"/>
                  </a:schemeClr>
                </a:solidFill>
                <a:latin typeface="+mn-lt"/>
                <a:ea typeface="+mn-ea"/>
                <a:cs typeface="+mn-cs"/>
              </a:defRPr>
            </a:pPr>
            <a:r>
              <a:rPr lang="en-IN" sz="3600" b="1" i="0" u="none" strike="noStrike" kern="1200" spc="0" baseline="0" dirty="0">
                <a:solidFill>
                  <a:schemeClr val="tx1"/>
                </a:solidFill>
              </a:rPr>
              <a:t>Graph 10: Assessment of Outcomes of digital tool implementation</a:t>
            </a:r>
            <a:endParaRPr lang="en-IN" sz="3600" b="1" dirty="0"/>
          </a:p>
        </c:rich>
      </c:tx>
      <c:overlay val="0"/>
      <c:spPr>
        <a:noFill/>
        <a:ln>
          <a:noFill/>
        </a:ln>
        <a:effectLst/>
      </c:spPr>
      <c:txPr>
        <a:bodyPr rot="0" spcFirstLastPara="1" vertOverflow="ellipsis" vert="horz" wrap="square" anchor="ctr" anchorCtr="1"/>
        <a:lstStyle/>
        <a:p>
          <a:pPr>
            <a:defRPr lang="en-US"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Sheet6!$A$1:$A$7</c:f>
              <c:strCache>
                <c:ptCount val="7"/>
                <c:pt idx="0">
                  <c:v>Knowledge</c:v>
                </c:pt>
                <c:pt idx="1">
                  <c:v>Skill</c:v>
                </c:pt>
                <c:pt idx="2">
                  <c:v>Satisfaction</c:v>
                </c:pt>
                <c:pt idx="3">
                  <c:v>Patient outcomes </c:v>
                </c:pt>
                <c:pt idx="4">
                  <c:v>Performance</c:v>
                </c:pt>
                <c:pt idx="5">
                  <c:v>Attitude</c:v>
                </c:pt>
                <c:pt idx="6">
                  <c:v>Behaviour</c:v>
                </c:pt>
              </c:strCache>
            </c:strRef>
          </c:cat>
          <c:val>
            <c:numRef>
              <c:f>Sheet6!$B$1:$B$7</c:f>
              <c:numCache>
                <c:formatCode>General</c:formatCode>
                <c:ptCount val="7"/>
                <c:pt idx="0">
                  <c:v>31</c:v>
                </c:pt>
                <c:pt idx="1">
                  <c:v>29</c:v>
                </c:pt>
                <c:pt idx="2">
                  <c:v>25</c:v>
                </c:pt>
                <c:pt idx="3">
                  <c:v>24</c:v>
                </c:pt>
                <c:pt idx="4">
                  <c:v>20</c:v>
                </c:pt>
                <c:pt idx="5">
                  <c:v>13</c:v>
                </c:pt>
                <c:pt idx="6">
                  <c:v>8</c:v>
                </c:pt>
              </c:numCache>
            </c:numRef>
          </c:val>
          <c:extLst>
            <c:ext xmlns:c16="http://schemas.microsoft.com/office/drawing/2014/chart" uri="{C3380CC4-5D6E-409C-BE32-E72D297353CC}">
              <c16:uniqueId val="{00000000-257D-4510-AD91-EF6F78D0274A}"/>
            </c:ext>
          </c:extLst>
        </c:ser>
        <c:dLbls>
          <c:showLegendKey val="0"/>
          <c:showVal val="1"/>
          <c:showCatName val="0"/>
          <c:showSerName val="0"/>
          <c:showPercent val="0"/>
          <c:showBubbleSize val="0"/>
        </c:dLbls>
        <c:gapWidth val="150"/>
        <c:axId val="157155488"/>
        <c:axId val="157153088"/>
      </c:barChart>
      <c:catAx>
        <c:axId val="157155488"/>
        <c:scaling>
          <c:orientation val="minMax"/>
        </c:scaling>
        <c:delete val="0"/>
        <c:axPos val="b"/>
        <c:title>
          <c:tx>
            <c:rich>
              <a:bodyPr rot="0" spcFirstLastPara="1" vertOverflow="ellipsis" vert="horz" wrap="square" anchor="ctr" anchorCtr="1"/>
              <a:lstStyle/>
              <a:p>
                <a:pPr>
                  <a:defRPr lang="en-US" sz="3200" b="0" i="0" u="none" strike="noStrike" kern="1200" baseline="0">
                    <a:solidFill>
                      <a:schemeClr val="tx1"/>
                    </a:solidFill>
                    <a:latin typeface="+mn-lt"/>
                    <a:ea typeface="+mn-ea"/>
                    <a:cs typeface="+mn-cs"/>
                  </a:defRPr>
                </a:pPr>
                <a:r>
                  <a:rPr lang="en-IN" sz="3200">
                    <a:solidFill>
                      <a:schemeClr val="tx1"/>
                    </a:solidFill>
                  </a:rPr>
                  <a:t>Various</a:t>
                </a:r>
                <a:r>
                  <a:rPr lang="en-IN" sz="3200" baseline="0">
                    <a:solidFill>
                      <a:schemeClr val="tx1"/>
                    </a:solidFill>
                  </a:rPr>
                  <a:t> outcomes of using digital tools for education</a:t>
                </a:r>
                <a:endParaRPr lang="en-IN" sz="3200">
                  <a:solidFill>
                    <a:schemeClr val="tx1"/>
                  </a:solidFill>
                </a:endParaRPr>
              </a:p>
            </c:rich>
          </c:tx>
          <c:overlay val="0"/>
          <c:spPr>
            <a:noFill/>
            <a:ln>
              <a:noFill/>
            </a:ln>
            <a:effectLst/>
          </c:spPr>
          <c:txPr>
            <a:bodyPr rot="0" spcFirstLastPara="1" vertOverflow="ellipsis" vert="horz" wrap="square" anchor="ctr" anchorCtr="1"/>
            <a:lstStyle/>
            <a:p>
              <a:pPr>
                <a:defRPr lang="en-US" sz="3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400" b="0" i="0" u="none" strike="noStrike" kern="1200" baseline="0">
                <a:solidFill>
                  <a:schemeClr val="tx1"/>
                </a:solidFill>
                <a:latin typeface="+mn-lt"/>
                <a:ea typeface="+mn-ea"/>
                <a:cs typeface="+mn-cs"/>
              </a:defRPr>
            </a:pPr>
            <a:endParaRPr lang="en-US"/>
          </a:p>
        </c:txPr>
        <c:crossAx val="157153088"/>
        <c:crosses val="autoZero"/>
        <c:auto val="1"/>
        <c:lblAlgn val="ctr"/>
        <c:lblOffset val="100"/>
        <c:noMultiLvlLbl val="0"/>
      </c:catAx>
      <c:valAx>
        <c:axId val="157153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400" b="0" i="0" u="none" strike="noStrike" kern="1200" baseline="0">
                    <a:solidFill>
                      <a:schemeClr val="tx1">
                        <a:lumMod val="65000"/>
                        <a:lumOff val="35000"/>
                      </a:schemeClr>
                    </a:solidFill>
                    <a:latin typeface="+mn-lt"/>
                    <a:ea typeface="+mn-ea"/>
                    <a:cs typeface="+mn-cs"/>
                  </a:defRPr>
                </a:pPr>
                <a:r>
                  <a:rPr lang="en-IN" sz="2400">
                    <a:solidFill>
                      <a:schemeClr val="tx1"/>
                    </a:solidFill>
                  </a:rPr>
                  <a:t>Number of Studies</a:t>
                </a:r>
              </a:p>
            </c:rich>
          </c:tx>
          <c:overlay val="0"/>
          <c:spPr>
            <a:noFill/>
            <a:ln>
              <a:noFill/>
            </a:ln>
            <a:effectLst/>
          </c:spPr>
          <c:txPr>
            <a:bodyPr rot="-5400000" spcFirstLastPara="1" vertOverflow="ellipsis" vert="horz" wrap="square" anchor="ctr" anchorCtr="1"/>
            <a:lstStyle/>
            <a:p>
              <a:pPr>
                <a:defRPr lang="en-US"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400" b="0" i="0" u="none" strike="noStrike" kern="1200" baseline="0">
                <a:solidFill>
                  <a:schemeClr val="tx1"/>
                </a:solidFill>
                <a:latin typeface="+mn-lt"/>
                <a:ea typeface="+mn-ea"/>
                <a:cs typeface="+mn-cs"/>
              </a:defRPr>
            </a:pPr>
            <a:endParaRPr lang="en-US"/>
          </a:p>
        </c:txPr>
        <c:crossAx val="157155488"/>
        <c:crosses val="autoZero"/>
        <c:crossBetween val="between"/>
      </c:valAx>
      <c:spPr>
        <a:noFill/>
        <a:ln>
          <a:noFill/>
        </a:ln>
        <a:effectLst/>
      </c:spPr>
    </c:plotArea>
    <c:plotVisOnly val="1"/>
    <c:dispBlanksAs val="gap"/>
    <c:showDLblsOverMax val="0"/>
  </c:chart>
  <c:spPr>
    <a:gradFill>
      <a:gsLst>
        <a:gs pos="48000">
          <a:schemeClr val="accent1">
            <a:lumMod val="5000"/>
            <a:lumOff val="95000"/>
          </a:schemeClr>
        </a:gs>
        <a:gs pos="0">
          <a:schemeClr val="accent6">
            <a:lumMod val="20000"/>
            <a:lumOff val="80000"/>
          </a:schemeClr>
        </a:gs>
        <a:gs pos="81000">
          <a:schemeClr val="accent2">
            <a:lumMod val="20000"/>
            <a:lumOff val="80000"/>
          </a:schemeClr>
        </a:gs>
        <a:gs pos="94000">
          <a:schemeClr val="accent1">
            <a:lumMod val="20000"/>
            <a:lumOff val="80000"/>
          </a:schemeClr>
        </a:gs>
      </a:gsLst>
      <a:lin ang="5400000" scaled="1"/>
    </a:gradFill>
    <a:ln w="9525" cap="flat" cmpd="sng" algn="ctr">
      <a:solidFill>
        <a:schemeClr val="tx1">
          <a:lumMod val="15000"/>
          <a:lumOff val="85000"/>
        </a:schemeClr>
      </a:solidFill>
      <a:round/>
    </a:ln>
    <a:effectLst/>
  </c:spPr>
  <c:txPr>
    <a:bodyPr/>
    <a:lstStyle/>
    <a:p>
      <a:pPr>
        <a:defRPr lang="en-US"/>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840" b="0" i="0" u="none" strike="noStrike" kern="1200" spc="0" baseline="0">
                <a:solidFill>
                  <a:schemeClr val="tx1">
                    <a:lumMod val="65000"/>
                    <a:lumOff val="35000"/>
                  </a:schemeClr>
                </a:solidFill>
                <a:latin typeface="+mn-lt"/>
                <a:ea typeface="+mn-ea"/>
                <a:cs typeface="+mn-cs"/>
              </a:defRPr>
            </a:pPr>
            <a:r>
              <a:rPr lang="en-IN"/>
              <a:t>Graph  2: STUDIES FROM DIFFERENT REGIONS OF THE WORLD</a:t>
            </a:r>
          </a:p>
        </c:rich>
      </c:tx>
      <c:overlay val="0"/>
      <c:spPr>
        <a:noFill/>
        <a:ln>
          <a:noFill/>
        </a:ln>
        <a:effectLst/>
      </c:spPr>
      <c:txPr>
        <a:bodyPr rot="0" spcFirstLastPara="1" vertOverflow="ellipsis" vert="horz" wrap="square" anchor="ctr" anchorCtr="1"/>
        <a:lstStyle/>
        <a:p>
          <a:pPr>
            <a:defRPr sz="38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Sheet2!$P$2:$P$7</c:f>
              <c:strCache>
                <c:ptCount val="6"/>
                <c:pt idx="0">
                  <c:v>North America</c:v>
                </c:pt>
                <c:pt idx="1">
                  <c:v>Asia</c:v>
                </c:pt>
                <c:pt idx="2">
                  <c:v>Africa</c:v>
                </c:pt>
                <c:pt idx="3">
                  <c:v>Europe</c:v>
                </c:pt>
                <c:pt idx="4">
                  <c:v>Australia</c:v>
                </c:pt>
                <c:pt idx="5">
                  <c:v>South America </c:v>
                </c:pt>
              </c:strCache>
            </c:strRef>
          </c:cat>
          <c:val>
            <c:numRef>
              <c:f>Sheet2!$Q$2:$Q$7</c:f>
              <c:numCache>
                <c:formatCode>General</c:formatCode>
                <c:ptCount val="6"/>
                <c:pt idx="0">
                  <c:v>37</c:v>
                </c:pt>
                <c:pt idx="1">
                  <c:v>44</c:v>
                </c:pt>
                <c:pt idx="2">
                  <c:v>9</c:v>
                </c:pt>
                <c:pt idx="3">
                  <c:v>47</c:v>
                </c:pt>
                <c:pt idx="4">
                  <c:v>11</c:v>
                </c:pt>
                <c:pt idx="5">
                  <c:v>2</c:v>
                </c:pt>
              </c:numCache>
            </c:numRef>
          </c:val>
          <c:extLst>
            <c:ext xmlns:c16="http://schemas.microsoft.com/office/drawing/2014/chart" uri="{C3380CC4-5D6E-409C-BE32-E72D297353CC}">
              <c16:uniqueId val="{00000000-4E6E-4FB0-B4AE-83E73F1AA5A2}"/>
            </c:ext>
          </c:extLst>
        </c:ser>
        <c:dLbls>
          <c:dLblPos val="outEnd"/>
          <c:showLegendKey val="0"/>
          <c:showVal val="1"/>
          <c:showCatName val="0"/>
          <c:showSerName val="0"/>
          <c:showPercent val="0"/>
          <c:showBubbleSize val="0"/>
        </c:dLbls>
        <c:gapWidth val="219"/>
        <c:overlap val="-27"/>
        <c:axId val="868290928"/>
        <c:axId val="868301488"/>
      </c:barChart>
      <c:catAx>
        <c:axId val="868290928"/>
        <c:scaling>
          <c:orientation val="minMax"/>
        </c:scaling>
        <c:delete val="0"/>
        <c:axPos val="b"/>
        <c:title>
          <c:tx>
            <c:rich>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IN"/>
                  <a:t>Different regions of the world</a:t>
                </a:r>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868301488"/>
        <c:crosses val="autoZero"/>
        <c:auto val="1"/>
        <c:lblAlgn val="ctr"/>
        <c:lblOffset val="100"/>
        <c:noMultiLvlLbl val="0"/>
      </c:catAx>
      <c:valAx>
        <c:axId val="868301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IN"/>
                  <a:t>Number of studies of the world</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8682909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3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4000" b="0" i="0" u="none" strike="noStrike" kern="1200" spc="0" baseline="0">
                <a:solidFill>
                  <a:schemeClr val="tx1">
                    <a:lumMod val="65000"/>
                    <a:lumOff val="35000"/>
                  </a:schemeClr>
                </a:solidFill>
                <a:latin typeface="+mn-lt"/>
                <a:ea typeface="+mn-ea"/>
                <a:cs typeface="+mn-cs"/>
              </a:defRPr>
            </a:pPr>
            <a:r>
              <a:rPr lang="en-IN" altLang="en-US" sz="4000" dirty="0"/>
              <a:t>Graph</a:t>
            </a:r>
            <a:r>
              <a:rPr lang="en-IN" altLang="en-US" sz="4000" baseline="0" dirty="0"/>
              <a:t> 3: </a:t>
            </a:r>
            <a:r>
              <a:rPr lang="en-IN" altLang="en-US" sz="4000" dirty="0"/>
              <a:t>DISTRIBUTION OF STUDIES FROM DIFFERENT COUNTRIES</a:t>
            </a:r>
          </a:p>
        </c:rich>
      </c:tx>
      <c:layout>
        <c:manualLayout>
          <c:xMode val="edge"/>
          <c:yMode val="edge"/>
          <c:x val="0.32738395679048127"/>
          <c:y val="9.2226615560372909E-3"/>
        </c:manualLayout>
      </c:layout>
      <c:overlay val="0"/>
      <c:spPr>
        <a:noFill/>
        <a:ln>
          <a:noFill/>
        </a:ln>
        <a:effectLst/>
      </c:spPr>
      <c:txPr>
        <a:bodyPr rot="0" spcFirstLastPara="0" vertOverflow="ellipsis" vert="horz" wrap="square" anchor="ctr" anchorCtr="1"/>
        <a:lstStyle/>
        <a:p>
          <a:pPr defTabSz="914400">
            <a:defRPr lang="en-US"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Sheet2!$M$2:$M$31</c:f>
              <c:strCache>
                <c:ptCount val="30"/>
                <c:pt idx="0">
                  <c:v>USA</c:v>
                </c:pt>
                <c:pt idx="1">
                  <c:v>UK</c:v>
                </c:pt>
                <c:pt idx="2">
                  <c:v>Canada</c:v>
                </c:pt>
                <c:pt idx="3">
                  <c:v>Australia</c:v>
                </c:pt>
                <c:pt idx="4">
                  <c:v>Netherlands</c:v>
                </c:pt>
                <c:pt idx="5">
                  <c:v>India</c:v>
                </c:pt>
                <c:pt idx="6">
                  <c:v>Russia</c:v>
                </c:pt>
                <c:pt idx="7">
                  <c:v>France</c:v>
                </c:pt>
                <c:pt idx="8">
                  <c:v>Switzerland </c:v>
                </c:pt>
                <c:pt idx="9">
                  <c:v>Norway</c:v>
                </c:pt>
                <c:pt idx="10">
                  <c:v>Japan</c:v>
                </c:pt>
                <c:pt idx="11">
                  <c:v>Finland</c:v>
                </c:pt>
                <c:pt idx="12">
                  <c:v>Iraq</c:v>
                </c:pt>
                <c:pt idx="13">
                  <c:v>China</c:v>
                </c:pt>
                <c:pt idx="14">
                  <c:v>Singapore</c:v>
                </c:pt>
                <c:pt idx="15">
                  <c:v>Egypt</c:v>
                </c:pt>
                <c:pt idx="16">
                  <c:v>Turkey</c:v>
                </c:pt>
                <c:pt idx="17">
                  <c:v>Korea</c:v>
                </c:pt>
                <c:pt idx="18">
                  <c:v>Saudi Arabia</c:v>
                </c:pt>
                <c:pt idx="19">
                  <c:v>Czech Republic</c:v>
                </c:pt>
                <c:pt idx="20">
                  <c:v>New Zealand</c:v>
                </c:pt>
                <c:pt idx="21">
                  <c:v>Kazakhstan</c:v>
                </c:pt>
                <c:pt idx="22">
                  <c:v>Italy</c:v>
                </c:pt>
                <c:pt idx="23">
                  <c:v>Germany</c:v>
                </c:pt>
                <c:pt idx="24">
                  <c:v>Columbia</c:v>
                </c:pt>
                <c:pt idx="25">
                  <c:v>Syria</c:v>
                </c:pt>
                <c:pt idx="26">
                  <c:v>Ethiopia</c:v>
                </c:pt>
                <c:pt idx="27">
                  <c:v>Portugal</c:v>
                </c:pt>
                <c:pt idx="28">
                  <c:v>Iran</c:v>
                </c:pt>
                <c:pt idx="29">
                  <c:v>Spain</c:v>
                </c:pt>
              </c:strCache>
            </c:strRef>
          </c:cat>
          <c:val>
            <c:numRef>
              <c:f>Sheet2!$N$2:$N$31</c:f>
              <c:numCache>
                <c:formatCode>General</c:formatCode>
                <c:ptCount val="30"/>
                <c:pt idx="0">
                  <c:v>21</c:v>
                </c:pt>
                <c:pt idx="1">
                  <c:v>12</c:v>
                </c:pt>
                <c:pt idx="2">
                  <c:v>16</c:v>
                </c:pt>
                <c:pt idx="3">
                  <c:v>3</c:v>
                </c:pt>
                <c:pt idx="4">
                  <c:v>2</c:v>
                </c:pt>
                <c:pt idx="5">
                  <c:v>11</c:v>
                </c:pt>
                <c:pt idx="6">
                  <c:v>3</c:v>
                </c:pt>
                <c:pt idx="7">
                  <c:v>3</c:v>
                </c:pt>
                <c:pt idx="8">
                  <c:v>6</c:v>
                </c:pt>
                <c:pt idx="9">
                  <c:v>3</c:v>
                </c:pt>
                <c:pt idx="10">
                  <c:v>5</c:v>
                </c:pt>
                <c:pt idx="11">
                  <c:v>2</c:v>
                </c:pt>
                <c:pt idx="12">
                  <c:v>1</c:v>
                </c:pt>
                <c:pt idx="13">
                  <c:v>7</c:v>
                </c:pt>
                <c:pt idx="14">
                  <c:v>6</c:v>
                </c:pt>
                <c:pt idx="15">
                  <c:v>3</c:v>
                </c:pt>
                <c:pt idx="16">
                  <c:v>3</c:v>
                </c:pt>
                <c:pt idx="17">
                  <c:v>2</c:v>
                </c:pt>
                <c:pt idx="18">
                  <c:v>5</c:v>
                </c:pt>
                <c:pt idx="19">
                  <c:v>2</c:v>
                </c:pt>
                <c:pt idx="20">
                  <c:v>7</c:v>
                </c:pt>
                <c:pt idx="21">
                  <c:v>2</c:v>
                </c:pt>
                <c:pt idx="22">
                  <c:v>4</c:v>
                </c:pt>
                <c:pt idx="23">
                  <c:v>7</c:v>
                </c:pt>
                <c:pt idx="24">
                  <c:v>2</c:v>
                </c:pt>
                <c:pt idx="25">
                  <c:v>1</c:v>
                </c:pt>
                <c:pt idx="26">
                  <c:v>4</c:v>
                </c:pt>
                <c:pt idx="27">
                  <c:v>2</c:v>
                </c:pt>
                <c:pt idx="28">
                  <c:v>2</c:v>
                </c:pt>
                <c:pt idx="29">
                  <c:v>3</c:v>
                </c:pt>
              </c:numCache>
            </c:numRef>
          </c:val>
          <c:extLst>
            <c:ext xmlns:c16="http://schemas.microsoft.com/office/drawing/2014/chart" uri="{C3380CC4-5D6E-409C-BE32-E72D297353CC}">
              <c16:uniqueId val="{00000000-ED84-408E-9829-7F8292747D1F}"/>
            </c:ext>
          </c:extLst>
        </c:ser>
        <c:dLbls>
          <c:showLegendKey val="0"/>
          <c:showVal val="1"/>
          <c:showCatName val="0"/>
          <c:showSerName val="0"/>
          <c:showPercent val="0"/>
          <c:showBubbleSize val="0"/>
        </c:dLbls>
        <c:gapWidth val="219"/>
        <c:overlap val="-27"/>
        <c:axId val="840695546"/>
        <c:axId val="709602936"/>
      </c:barChart>
      <c:catAx>
        <c:axId val="840695546"/>
        <c:scaling>
          <c:orientation val="minMax"/>
        </c:scaling>
        <c:delete val="0"/>
        <c:axPos val="b"/>
        <c:title>
          <c:tx>
            <c:rich>
              <a:bodyPr rot="0" spcFirstLastPara="0" vertOverflow="ellipsis" vert="horz" wrap="square" anchor="ctr" anchorCtr="1"/>
              <a:lstStyle/>
              <a:p>
                <a:pPr defTabSz="914400">
                  <a:defRPr lang="en-US" sz="3600" b="0" i="0" u="none" strike="noStrike" kern="1200" baseline="0">
                    <a:solidFill>
                      <a:schemeClr val="tx1">
                        <a:lumMod val="65000"/>
                        <a:lumOff val="35000"/>
                      </a:schemeClr>
                    </a:solidFill>
                    <a:latin typeface="+mn-lt"/>
                    <a:ea typeface="+mn-ea"/>
                    <a:cs typeface="+mn-cs"/>
                  </a:defRPr>
                </a:pPr>
                <a:r>
                  <a:rPr lang="en-IN" altLang="en-US" sz="3600"/>
                  <a:t>Various Countries</a:t>
                </a:r>
              </a:p>
            </c:rich>
          </c:tx>
          <c:layout>
            <c:manualLayout>
              <c:xMode val="edge"/>
              <c:yMode val="edge"/>
              <c:x val="0.50214235182094824"/>
              <c:y val="0.96080368838684149"/>
            </c:manualLayout>
          </c:layout>
          <c:overlay val="0"/>
          <c:spPr>
            <a:noFill/>
            <a:ln>
              <a:noFill/>
            </a:ln>
            <a:effectLst/>
          </c:spPr>
          <c:txPr>
            <a:bodyPr rot="0" spcFirstLastPara="0" vertOverflow="ellipsis" vert="horz" wrap="square" anchor="ctr" anchorCtr="1"/>
            <a:lstStyle/>
            <a:p>
              <a:pPr defTabSz="914400">
                <a:defRPr lang="en-US"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2800" b="0" i="0" u="none" strike="noStrike" kern="1200" baseline="0">
                <a:solidFill>
                  <a:schemeClr val="tx1">
                    <a:lumMod val="65000"/>
                    <a:lumOff val="35000"/>
                  </a:schemeClr>
                </a:solidFill>
                <a:latin typeface="+mn-lt"/>
                <a:ea typeface="+mn-ea"/>
                <a:cs typeface="+mn-cs"/>
              </a:defRPr>
            </a:pPr>
            <a:endParaRPr lang="en-US"/>
          </a:p>
        </c:txPr>
        <c:crossAx val="709602936"/>
        <c:crosses val="autoZero"/>
        <c:auto val="1"/>
        <c:lblAlgn val="ctr"/>
        <c:lblOffset val="100"/>
        <c:noMultiLvlLbl val="0"/>
      </c:catAx>
      <c:valAx>
        <c:axId val="709602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en-US" sz="2400" b="0" i="0" u="none" strike="noStrike" kern="1200" baseline="0">
                    <a:solidFill>
                      <a:schemeClr val="tx1">
                        <a:lumMod val="65000"/>
                        <a:lumOff val="35000"/>
                      </a:schemeClr>
                    </a:solidFill>
                    <a:latin typeface="+mn-lt"/>
                    <a:ea typeface="+mn-ea"/>
                    <a:cs typeface="+mn-cs"/>
                  </a:defRPr>
                </a:pPr>
                <a:r>
                  <a:rPr lang="en-IN" altLang="en-US" sz="2400"/>
                  <a:t>Number of studies</a:t>
                </a:r>
              </a:p>
            </c:rich>
          </c:tx>
          <c:overlay val="0"/>
          <c:spPr>
            <a:noFill/>
            <a:ln>
              <a:noFill/>
            </a:ln>
            <a:effectLst/>
          </c:spPr>
          <c:txPr>
            <a:bodyPr rot="-5400000" spcFirstLastPara="0" vertOverflow="ellipsis" vert="horz" wrap="square" anchor="ctr" anchorCtr="1"/>
            <a:lstStyle/>
            <a:p>
              <a:pPr defTabSz="914400">
                <a:defRPr lang="en-US"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2400" b="0" i="0" u="none" strike="noStrike" kern="1200" baseline="0">
                <a:solidFill>
                  <a:schemeClr val="tx1">
                    <a:lumMod val="65000"/>
                    <a:lumOff val="35000"/>
                  </a:schemeClr>
                </a:solidFill>
                <a:latin typeface="+mn-lt"/>
                <a:ea typeface="+mn-ea"/>
                <a:cs typeface="+mn-cs"/>
              </a:defRPr>
            </a:pPr>
            <a:endParaRPr lang="en-US"/>
          </a:p>
        </c:txPr>
        <c:crossAx val="840695546"/>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200" b="1" i="0" u="none" strike="noStrike" kern="1200" baseline="0">
                <a:solidFill>
                  <a:schemeClr val="dk1">
                    <a:lumMod val="65000"/>
                    <a:lumOff val="35000"/>
                  </a:schemeClr>
                </a:solidFill>
                <a:latin typeface="+mn-lt"/>
                <a:ea typeface="+mn-ea"/>
                <a:cs typeface="+mn-cs"/>
              </a:defRPr>
            </a:pPr>
            <a:r>
              <a:rPr lang="en-IN" sz="2800" dirty="0"/>
              <a:t>Graph 4: YEAR OF PUBLICATION </a:t>
            </a:r>
          </a:p>
        </c:rich>
      </c:tx>
      <c:overlay val="0"/>
      <c:spPr>
        <a:noFill/>
        <a:ln>
          <a:noFill/>
        </a:ln>
        <a:effectLst/>
      </c:spPr>
      <c:txPr>
        <a:bodyPr rot="0" spcFirstLastPara="1" vertOverflow="ellipsis" vert="horz" wrap="square" anchor="ctr" anchorCtr="1"/>
        <a:lstStyle/>
        <a:p>
          <a:pPr>
            <a:defRPr lang="en-US" sz="3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40E-4703-B661-B1CB700614AC}"/>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40E-4703-B661-B1CB700614AC}"/>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40E-4703-B661-B1CB700614AC}"/>
              </c:ext>
            </c:extLst>
          </c:dPt>
          <c:dLbls>
            <c:dLbl>
              <c:idx val="0"/>
              <c:tx>
                <c:rich>
                  <a:bodyPr/>
                  <a:lstStyle/>
                  <a:p>
                    <a:r>
                      <a:rPr lang="en-US" altLang="en-US"/>
                      <a:t>(90)</a:t>
                    </a:r>
                    <a:r>
                      <a:rPr lang="en-US"/>
                      <a:t>, 60%</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40E-4703-B661-B1CB700614AC}"/>
                </c:ext>
              </c:extLst>
            </c:dLbl>
            <c:dLbl>
              <c:idx val="1"/>
              <c:tx>
                <c:rich>
                  <a:bodyPr/>
                  <a:lstStyle/>
                  <a:p>
                    <a:r>
                      <a:rPr lang="en-US" altLang="en-US" dirty="0"/>
                      <a:t>(57)</a:t>
                    </a:r>
                    <a:r>
                      <a:rPr lang="en-US" dirty="0"/>
                      <a:t>, 38%</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40E-4703-B661-B1CB700614AC}"/>
                </c:ext>
              </c:extLst>
            </c:dLbl>
            <c:dLbl>
              <c:idx val="2"/>
              <c:tx>
                <c:rich>
                  <a:bodyPr/>
                  <a:lstStyle/>
                  <a:p>
                    <a:r>
                      <a:rPr lang="en-US" altLang="en-US" dirty="0"/>
                      <a:t>(3)</a:t>
                    </a:r>
                    <a:r>
                      <a:rPr lang="en-US" dirty="0"/>
                      <a:t>, 2%</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40E-4703-B661-B1CB700614AC}"/>
                </c:ext>
              </c:extLst>
            </c:dLbl>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Sheet2!$A$1:$A$3</c:f>
              <c:strCache>
                <c:ptCount val="3"/>
                <c:pt idx="0">
                  <c:v>2021-23</c:v>
                </c:pt>
                <c:pt idx="1">
                  <c:v>2018-20</c:v>
                </c:pt>
                <c:pt idx="2">
                  <c:v>2015-17</c:v>
                </c:pt>
              </c:strCache>
            </c:strRef>
          </c:cat>
          <c:val>
            <c:numRef>
              <c:f>Sheet2!$B$1:$B$3</c:f>
              <c:numCache>
                <c:formatCode>General</c:formatCode>
                <c:ptCount val="3"/>
                <c:pt idx="0">
                  <c:v>60</c:v>
                </c:pt>
                <c:pt idx="1">
                  <c:v>38</c:v>
                </c:pt>
                <c:pt idx="2">
                  <c:v>2</c:v>
                </c:pt>
              </c:numCache>
            </c:numRef>
          </c:val>
          <c:extLst>
            <c:ext xmlns:c16="http://schemas.microsoft.com/office/drawing/2014/chart" uri="{C3380CC4-5D6E-409C-BE32-E72D297353CC}">
              <c16:uniqueId val="{00000006-940E-4703-B661-B1CB700614AC}"/>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lang="en-US"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dk1">
          <a:lumMod val="15000"/>
          <a:lumOff val="85000"/>
        </a:schemeClr>
      </a:solidFill>
      <a:round/>
    </a:ln>
    <a:effectLst/>
  </c:spPr>
  <c:txPr>
    <a:bodyPr/>
    <a:lstStyle/>
    <a:p>
      <a:pPr>
        <a:defRPr lang="en-US"/>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en-IN" sz="3200" b="1" dirty="0">
                <a:solidFill>
                  <a:schemeClr val="tx1"/>
                </a:solidFill>
                <a:latin typeface="Times New Roman" panose="02020603050405020304" pitchFamily="18" charset="0"/>
                <a:cs typeface="Times New Roman" panose="02020603050405020304" pitchFamily="18" charset="0"/>
              </a:rPr>
              <a:t>Graph 5: Study design </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Sheet4!$C$1:$C$9</c:f>
              <c:strCache>
                <c:ptCount val="9"/>
                <c:pt idx="0">
                  <c:v>Scoping review</c:v>
                </c:pt>
                <c:pt idx="1">
                  <c:v>Meta-analysis</c:v>
                </c:pt>
                <c:pt idx="2">
                  <c:v>Bibliometric analysis</c:v>
                </c:pt>
                <c:pt idx="3">
                  <c:v>Systematic review</c:v>
                </c:pt>
                <c:pt idx="4">
                  <c:v>Cross-sectional study</c:v>
                </c:pt>
                <c:pt idx="5">
                  <c:v>Randomized control Trial</c:v>
                </c:pt>
                <c:pt idx="6">
                  <c:v>Mixed methods</c:v>
                </c:pt>
                <c:pt idx="7">
                  <c:v>Qualitative study</c:v>
                </c:pt>
                <c:pt idx="8">
                  <c:v>Cross-sectional survey</c:v>
                </c:pt>
              </c:strCache>
            </c:strRef>
          </c:cat>
          <c:val>
            <c:numRef>
              <c:f>Sheet4!$D$1:$D$9</c:f>
              <c:numCache>
                <c:formatCode>General</c:formatCode>
                <c:ptCount val="9"/>
                <c:pt idx="0">
                  <c:v>28</c:v>
                </c:pt>
                <c:pt idx="1">
                  <c:v>21</c:v>
                </c:pt>
                <c:pt idx="2">
                  <c:v>9</c:v>
                </c:pt>
                <c:pt idx="3">
                  <c:v>23</c:v>
                </c:pt>
                <c:pt idx="4">
                  <c:v>21</c:v>
                </c:pt>
                <c:pt idx="5">
                  <c:v>17</c:v>
                </c:pt>
                <c:pt idx="6">
                  <c:v>12</c:v>
                </c:pt>
                <c:pt idx="7">
                  <c:v>9</c:v>
                </c:pt>
                <c:pt idx="8">
                  <c:v>10</c:v>
                </c:pt>
              </c:numCache>
            </c:numRef>
          </c:val>
          <c:extLst>
            <c:ext xmlns:c16="http://schemas.microsoft.com/office/drawing/2014/chart" uri="{C3380CC4-5D6E-409C-BE32-E72D297353CC}">
              <c16:uniqueId val="{00000000-CC05-4691-8E95-642AE23E10A1}"/>
            </c:ext>
          </c:extLst>
        </c:ser>
        <c:dLbls>
          <c:showLegendKey val="0"/>
          <c:showVal val="1"/>
          <c:showCatName val="0"/>
          <c:showSerName val="0"/>
          <c:showPercent val="0"/>
          <c:showBubbleSize val="0"/>
        </c:dLbls>
        <c:gapWidth val="150"/>
        <c:shape val="box"/>
        <c:axId val="691494592"/>
        <c:axId val="1056200080"/>
        <c:axId val="0"/>
      </c:bar3DChart>
      <c:catAx>
        <c:axId val="691494592"/>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IN" sz="2400">
                    <a:solidFill>
                      <a:schemeClr val="tx1"/>
                    </a:solidFill>
                  </a:rPr>
                  <a:t>Different types of study</a:t>
                </a:r>
                <a:r>
                  <a:rPr lang="en-IN" sz="2400" baseline="0">
                    <a:solidFill>
                      <a:schemeClr val="tx1"/>
                    </a:solidFill>
                  </a:rPr>
                  <a:t> methodologies</a:t>
                </a:r>
                <a:endParaRPr lang="en-IN" sz="240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56200080"/>
        <c:crosses val="autoZero"/>
        <c:auto val="1"/>
        <c:lblAlgn val="ctr"/>
        <c:lblOffset val="100"/>
        <c:noMultiLvlLbl val="0"/>
      </c:catAx>
      <c:valAx>
        <c:axId val="1056200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mn-lt"/>
                    <a:ea typeface="+mn-ea"/>
                    <a:cs typeface="+mn-cs"/>
                  </a:defRPr>
                </a:pPr>
                <a:r>
                  <a:rPr lang="en-IN" sz="3200">
                    <a:solidFill>
                      <a:schemeClr val="tx1"/>
                    </a:solidFill>
                  </a:rPr>
                  <a:t>Number of studies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691494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defRPr lang="en-US" sz="4000" b="1" i="0" u="none" strike="noStrike" kern="1200" spc="0" baseline="0">
                <a:solidFill>
                  <a:schemeClr val="tx1"/>
                </a:solidFill>
                <a:latin typeface="+mn-lt"/>
                <a:ea typeface="+mn-ea"/>
                <a:cs typeface="+mn-cs"/>
              </a:defRPr>
            </a:pPr>
            <a:r>
              <a:rPr lang="en-US" sz="4000" b="1" dirty="0">
                <a:solidFill>
                  <a:schemeClr val="tx1"/>
                </a:solidFill>
                <a:effectLst/>
              </a:rPr>
              <a:t>Graph 6: Course Learning Objectives</a:t>
            </a:r>
            <a:endParaRPr lang="en-IN" sz="4000" b="1" dirty="0">
              <a:solidFill>
                <a:schemeClr val="tx1"/>
              </a:solidFill>
              <a:effectLst/>
            </a:endParaRPr>
          </a:p>
        </c:rich>
      </c:tx>
      <c:overlay val="0"/>
      <c:spPr>
        <a:noFill/>
        <a:ln>
          <a:noFill/>
        </a:ln>
        <a:effectLst/>
      </c:spPr>
    </c:title>
    <c:autoTitleDeleted val="0"/>
    <c:plotArea>
      <c:layout/>
      <c:barChart>
        <c:barDir val="col"/>
        <c:grouping val="clustered"/>
        <c:varyColors val="0"/>
        <c:ser>
          <c:idx val="0"/>
          <c:order val="0"/>
          <c:spPr>
            <a:solidFill>
              <a:schemeClr val="accent6">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'LEARNING OBJECTIVES'!$A$1:$A$6</c:f>
              <c:strCache>
                <c:ptCount val="6"/>
                <c:pt idx="0">
                  <c:v>Develop digital skills.</c:v>
                </c:pt>
                <c:pt idx="1">
                  <c:v>Prepare for future practice. </c:v>
                </c:pt>
                <c:pt idx="2">
                  <c:v>Build discipline specific remote caring skills </c:v>
                </c:pt>
                <c:pt idx="3">
                  <c:v>Assess student or patients online </c:v>
                </c:pt>
                <c:pt idx="4">
                  <c:v>Create an online tool </c:v>
                </c:pt>
                <c:pt idx="5">
                  <c:v>Understand </c:v>
                </c:pt>
              </c:strCache>
            </c:strRef>
          </c:cat>
          <c:val>
            <c:numRef>
              <c:f>'LEARNING OBJECTIVES'!$B$1:$B$6</c:f>
              <c:numCache>
                <c:formatCode>General</c:formatCode>
                <c:ptCount val="6"/>
                <c:pt idx="0">
                  <c:v>42</c:v>
                </c:pt>
                <c:pt idx="1">
                  <c:v>30</c:v>
                </c:pt>
                <c:pt idx="2">
                  <c:v>26</c:v>
                </c:pt>
                <c:pt idx="3">
                  <c:v>21</c:v>
                </c:pt>
                <c:pt idx="4">
                  <c:v>18</c:v>
                </c:pt>
                <c:pt idx="5">
                  <c:v>13</c:v>
                </c:pt>
              </c:numCache>
            </c:numRef>
          </c:val>
          <c:extLst>
            <c:ext xmlns:c16="http://schemas.microsoft.com/office/drawing/2014/chart" uri="{C3380CC4-5D6E-409C-BE32-E72D297353CC}">
              <c16:uniqueId val="{00000000-7E1C-4391-B15F-EB17189AEB8B}"/>
            </c:ext>
          </c:extLst>
        </c:ser>
        <c:dLbls>
          <c:showLegendKey val="0"/>
          <c:showVal val="0"/>
          <c:showCatName val="0"/>
          <c:showSerName val="0"/>
          <c:showPercent val="0"/>
          <c:showBubbleSize val="0"/>
        </c:dLbls>
        <c:gapWidth val="150"/>
        <c:axId val="81619200"/>
        <c:axId val="81637376"/>
      </c:barChart>
      <c:catAx>
        <c:axId val="81619200"/>
        <c:scaling>
          <c:orientation val="minMax"/>
        </c:scaling>
        <c:delete val="0"/>
        <c:axPos val="b"/>
        <c:title>
          <c:tx>
            <c:rich>
              <a:bodyPr rot="0" spcFirstLastPara="0" vertOverflow="ellipsis" vert="horz" wrap="square" anchor="ctr" anchorCtr="1"/>
              <a:lstStyle/>
              <a:p>
                <a:pPr>
                  <a:defRPr lang="en-US" sz="2400" b="1" i="0" u="none" strike="noStrike" kern="1200" baseline="0">
                    <a:solidFill>
                      <a:schemeClr val="tx1"/>
                    </a:solidFill>
                    <a:latin typeface="+mn-lt"/>
                    <a:ea typeface="+mn-ea"/>
                    <a:cs typeface="+mn-cs"/>
                  </a:defRPr>
                </a:pPr>
                <a:r>
                  <a:rPr lang="en-IN" sz="2400" dirty="0"/>
                  <a:t>VARIOUS LEARNING OBJECTIVES </a:t>
                </a:r>
              </a:p>
            </c:rich>
          </c:tx>
          <c:overlay val="0"/>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en-US" sz="2000" b="1" i="0" u="none" strike="noStrike" kern="1200" baseline="0">
                <a:solidFill>
                  <a:schemeClr val="tx1"/>
                </a:solidFill>
                <a:latin typeface="+mn-lt"/>
                <a:ea typeface="+mn-ea"/>
                <a:cs typeface="+mn-cs"/>
              </a:defRPr>
            </a:pPr>
            <a:endParaRPr lang="en-US"/>
          </a:p>
        </c:txPr>
        <c:crossAx val="81637376"/>
        <c:crosses val="autoZero"/>
        <c:auto val="1"/>
        <c:lblAlgn val="ctr"/>
        <c:lblOffset val="100"/>
        <c:noMultiLvlLbl val="0"/>
      </c:catAx>
      <c:valAx>
        <c:axId val="81637376"/>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0" vertOverflow="ellipsis" vert="horz" wrap="square" anchor="ctr" anchorCtr="1"/>
              <a:lstStyle/>
              <a:p>
                <a:pPr>
                  <a:defRPr lang="en-US" sz="2000" b="1" i="0" u="none" strike="noStrike" kern="1200" baseline="0">
                    <a:solidFill>
                      <a:schemeClr val="tx1"/>
                    </a:solidFill>
                    <a:latin typeface="+mn-lt"/>
                    <a:ea typeface="+mn-ea"/>
                    <a:cs typeface="+mn-cs"/>
                  </a:defRPr>
                </a:pPr>
                <a:r>
                  <a:rPr lang="en-IN" sz="2000"/>
                  <a:t>NUMBER OF STUDIES</a:t>
                </a:r>
              </a:p>
            </c:rich>
          </c:tx>
          <c:layout>
            <c:manualLayout>
              <c:xMode val="edge"/>
              <c:yMode val="edge"/>
              <c:x val="3.9733218034000402E-3"/>
              <c:y val="0.35991935790634899"/>
            </c:manualLayout>
          </c:layout>
          <c:overlay val="0"/>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en-US" sz="2400" b="1" i="0" u="none" strike="noStrike" kern="1200" baseline="0">
                <a:solidFill>
                  <a:schemeClr val="tx1"/>
                </a:solidFill>
                <a:latin typeface="+mn-lt"/>
                <a:ea typeface="+mn-ea"/>
                <a:cs typeface="+mn-cs"/>
              </a:defRPr>
            </a:pPr>
            <a:endParaRPr lang="en-US"/>
          </a:p>
        </c:txPr>
        <c:crossAx val="81619200"/>
        <c:crosses val="autoZero"/>
        <c:crossBetween val="between"/>
      </c:valAx>
      <c:spPr>
        <a:noFill/>
        <a:ln>
          <a:noFill/>
        </a:ln>
        <a:effectLst/>
      </c:spPr>
    </c:plotArea>
    <c:plotVisOnly val="1"/>
    <c:dispBlanksAs val="gap"/>
    <c:showDLblsOverMax val="0"/>
  </c:chart>
  <c:spPr>
    <a:gradFill>
      <a:gsLst>
        <a:gs pos="0">
          <a:schemeClr val="accent6">
            <a:lumMod val="40000"/>
            <a:lumOff val="60000"/>
          </a:schemeClr>
        </a:gs>
        <a:gs pos="51000">
          <a:schemeClr val="accent6">
            <a:lumMod val="20000"/>
            <a:lumOff val="80000"/>
          </a:schemeClr>
        </a:gs>
        <a:gs pos="83000">
          <a:schemeClr val="accent4">
            <a:lumMod val="20000"/>
            <a:lumOff val="80000"/>
          </a:schemeClr>
        </a:gs>
        <a:gs pos="100000">
          <a:schemeClr val="accent4">
            <a:lumMod val="20000"/>
            <a:lumOff val="80000"/>
          </a:schemeClr>
        </a:gs>
      </a:gsLst>
      <a:lin ang="5400000" scaled="1"/>
    </a:gradFill>
    <a:ln w="9525" cap="flat" cmpd="sng" algn="ctr">
      <a:solidFill>
        <a:schemeClr val="tx1">
          <a:lumMod val="15000"/>
          <a:lumOff val="85000"/>
        </a:schemeClr>
      </a:solidFill>
      <a:round/>
    </a:ln>
    <a:effectLst/>
  </c:spPr>
  <c:txPr>
    <a:bodyPr/>
    <a:lstStyle/>
    <a:p>
      <a:pPr>
        <a:defRPr lang="en-US"/>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600" b="0" i="0" u="none" strike="noStrike" kern="1200" spc="0" baseline="0">
                <a:solidFill>
                  <a:schemeClr val="tx1"/>
                </a:solidFill>
                <a:latin typeface="+mn-lt"/>
                <a:ea typeface="+mn-ea"/>
                <a:cs typeface="+mn-cs"/>
              </a:defRPr>
            </a:pPr>
            <a:r>
              <a:rPr lang="en-IN" sz="3600" b="1" dirty="0">
                <a:solidFill>
                  <a:schemeClr val="tx1"/>
                </a:solidFill>
              </a:rPr>
              <a:t>Graph 7: Instructional Methods</a:t>
            </a:r>
          </a:p>
        </c:rich>
      </c:tx>
      <c:overlay val="0"/>
      <c:spPr>
        <a:noFill/>
        <a:ln>
          <a:noFill/>
        </a:ln>
        <a:effectLst/>
      </c:spPr>
    </c:title>
    <c:autoTitleDeleted val="0"/>
    <c:plotArea>
      <c:layout/>
      <c:barChart>
        <c:barDir val="col"/>
        <c:grouping val="clustered"/>
        <c:varyColors val="0"/>
        <c:ser>
          <c:idx val="0"/>
          <c:order val="0"/>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'INSTRUCTIONAL METHODS'!$A$1:$A$6</c:f>
              <c:strCache>
                <c:ptCount val="6"/>
                <c:pt idx="0">
                  <c:v>Demonstration of remote care</c:v>
                </c:pt>
                <c:pt idx="1">
                  <c:v>Video conferencing</c:v>
                </c:pt>
                <c:pt idx="2">
                  <c:v>Online modules</c:v>
                </c:pt>
                <c:pt idx="3">
                  <c:v>Consultations with patients</c:v>
                </c:pt>
                <c:pt idx="4">
                  <c:v>Online discussion platforms </c:v>
                </c:pt>
                <c:pt idx="5">
                  <c:v>Reflection on learning</c:v>
                </c:pt>
              </c:strCache>
            </c:strRef>
          </c:cat>
          <c:val>
            <c:numRef>
              <c:f>'INSTRUCTIONAL METHODS'!$B$1:$B$6</c:f>
              <c:numCache>
                <c:formatCode>General</c:formatCode>
                <c:ptCount val="6"/>
                <c:pt idx="0">
                  <c:v>34</c:v>
                </c:pt>
                <c:pt idx="1">
                  <c:v>33</c:v>
                </c:pt>
                <c:pt idx="2">
                  <c:v>28</c:v>
                </c:pt>
                <c:pt idx="3">
                  <c:v>26</c:v>
                </c:pt>
                <c:pt idx="4">
                  <c:v>25</c:v>
                </c:pt>
                <c:pt idx="5">
                  <c:v>4</c:v>
                </c:pt>
              </c:numCache>
            </c:numRef>
          </c:val>
          <c:extLst>
            <c:ext xmlns:c16="http://schemas.microsoft.com/office/drawing/2014/chart" uri="{C3380CC4-5D6E-409C-BE32-E72D297353CC}">
              <c16:uniqueId val="{00000000-C951-4E31-BA25-EF8915CF6CBD}"/>
            </c:ext>
          </c:extLst>
        </c:ser>
        <c:dLbls>
          <c:showLegendKey val="0"/>
          <c:showVal val="0"/>
          <c:showCatName val="0"/>
          <c:showSerName val="0"/>
          <c:showPercent val="0"/>
          <c:showBubbleSize val="0"/>
        </c:dLbls>
        <c:gapWidth val="150"/>
        <c:axId val="81592704"/>
        <c:axId val="81594240"/>
      </c:barChart>
      <c:catAx>
        <c:axId val="81592704"/>
        <c:scaling>
          <c:orientation val="minMax"/>
        </c:scaling>
        <c:delete val="0"/>
        <c:axPos val="b"/>
        <c:title>
          <c:tx>
            <c:rich>
              <a:bodyPr rot="0" spcFirstLastPara="0" vertOverflow="ellipsis" vert="horz" wrap="square" anchor="ctr" anchorCtr="1"/>
              <a:lstStyle/>
              <a:p>
                <a:pPr>
                  <a:defRPr lang="en-US" sz="3200" b="1" i="0" u="none" strike="noStrike" kern="1200" baseline="0">
                    <a:solidFill>
                      <a:schemeClr val="tx1"/>
                    </a:solidFill>
                    <a:latin typeface="+mn-lt"/>
                    <a:ea typeface="+mn-ea"/>
                    <a:cs typeface="+mn-cs"/>
                  </a:defRPr>
                </a:pPr>
                <a:r>
                  <a:rPr lang="en-IN" sz="3200"/>
                  <a:t>DIFFERENT INSTRUCTIONAL</a:t>
                </a:r>
                <a:r>
                  <a:rPr lang="en-IN" sz="3200" baseline="0"/>
                  <a:t> METHODS</a:t>
                </a:r>
                <a:endParaRPr lang="en-IN" sz="3200"/>
              </a:p>
            </c:rich>
          </c:tx>
          <c:overlay val="0"/>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en-US" sz="2400" b="1" i="0" u="none" strike="noStrike" kern="1200" baseline="0">
                <a:solidFill>
                  <a:schemeClr val="tx1"/>
                </a:solidFill>
                <a:latin typeface="+mn-lt"/>
                <a:ea typeface="+mn-ea"/>
                <a:cs typeface="+mn-cs"/>
              </a:defRPr>
            </a:pPr>
            <a:endParaRPr lang="en-US"/>
          </a:p>
        </c:txPr>
        <c:crossAx val="81594240"/>
        <c:crosses val="autoZero"/>
        <c:auto val="1"/>
        <c:lblAlgn val="ctr"/>
        <c:lblOffset val="100"/>
        <c:noMultiLvlLbl val="0"/>
      </c:catAx>
      <c:valAx>
        <c:axId val="81594240"/>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0" vertOverflow="ellipsis" vert="horz" wrap="square" anchor="ctr" anchorCtr="1"/>
              <a:lstStyle/>
              <a:p>
                <a:pPr>
                  <a:defRPr lang="en-US" sz="2400" b="1" i="0" u="none" strike="noStrike" kern="1200" baseline="0">
                    <a:solidFill>
                      <a:schemeClr val="tx1"/>
                    </a:solidFill>
                    <a:latin typeface="+mn-lt"/>
                    <a:ea typeface="+mn-ea"/>
                    <a:cs typeface="+mn-cs"/>
                  </a:defRPr>
                </a:pPr>
                <a:r>
                  <a:rPr lang="en-IN" sz="2400"/>
                  <a:t>NUMBER OF STUDIES</a:t>
                </a:r>
              </a:p>
            </c:rich>
          </c:tx>
          <c:overlay val="0"/>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en-US" sz="2800" b="1" i="0" u="none" strike="noStrike" kern="1200" baseline="0">
                <a:solidFill>
                  <a:schemeClr val="tx1"/>
                </a:solidFill>
                <a:latin typeface="+mn-lt"/>
                <a:ea typeface="+mn-ea"/>
                <a:cs typeface="+mn-cs"/>
              </a:defRPr>
            </a:pPr>
            <a:endParaRPr lang="en-US"/>
          </a:p>
        </c:txPr>
        <c:crossAx val="81592704"/>
        <c:crosses val="autoZero"/>
        <c:crossBetween val="between"/>
      </c:valAx>
      <c:spPr>
        <a:noFill/>
        <a:ln>
          <a:noFill/>
        </a:ln>
        <a:effectLst/>
      </c:spPr>
    </c:plotArea>
    <c:plotVisOnly val="1"/>
    <c:dispBlanksAs val="gap"/>
    <c:showDLblsOverMax val="0"/>
  </c:chart>
  <c:spPr>
    <a:gradFill>
      <a:gsLst>
        <a:gs pos="0">
          <a:schemeClr val="accent2">
            <a:lumMod val="20000"/>
            <a:lumOff val="80000"/>
          </a:schemeClr>
        </a:gs>
        <a:gs pos="51000">
          <a:schemeClr val="accent2">
            <a:lumMod val="20000"/>
            <a:lumOff val="80000"/>
          </a:schemeClr>
        </a:gs>
        <a:gs pos="83000">
          <a:schemeClr val="accent1">
            <a:lumMod val="20000"/>
            <a:lumOff val="80000"/>
          </a:schemeClr>
        </a:gs>
        <a:gs pos="100000">
          <a:schemeClr val="accent1">
            <a:lumMod val="20000"/>
            <a:lumOff val="80000"/>
          </a:schemeClr>
        </a:gs>
      </a:gsLst>
      <a:lin ang="5400000" scaled="1"/>
    </a:gradFill>
    <a:ln w="9525" cap="flat" cmpd="sng" algn="ctr">
      <a:solidFill>
        <a:schemeClr val="tx1">
          <a:lumMod val="15000"/>
          <a:lumOff val="85000"/>
        </a:schemeClr>
      </a:solidFill>
      <a:round/>
    </a:ln>
    <a:effectLst/>
  </c:spPr>
  <c:txPr>
    <a:bodyPr/>
    <a:lstStyle/>
    <a:p>
      <a:pPr>
        <a:defRPr lang="en-US"/>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4400" b="0" i="0" u="none" strike="noStrike" kern="1200" cap="none" spc="0" normalizeH="0" baseline="0">
                <a:solidFill>
                  <a:schemeClr val="tx1"/>
                </a:solidFill>
                <a:latin typeface="+mj-lt"/>
                <a:ea typeface="+mj-ea"/>
                <a:cs typeface="+mj-cs"/>
              </a:defRPr>
            </a:pPr>
            <a:r>
              <a:rPr lang="en-US" sz="4400" b="1" dirty="0">
                <a:solidFill>
                  <a:schemeClr val="tx1"/>
                </a:solidFill>
                <a:effectLst/>
              </a:rPr>
              <a:t>Graph 8: Learning Assessments</a:t>
            </a:r>
            <a:endParaRPr lang="en-IN" sz="4400" b="1" dirty="0">
              <a:solidFill>
                <a:schemeClr val="tx1"/>
              </a:solidFill>
              <a:effectLst/>
            </a:endParaRPr>
          </a:p>
        </c:rich>
      </c:tx>
      <c:overlay val="0"/>
      <c:spPr>
        <a:noFill/>
        <a:ln>
          <a:noFill/>
        </a:ln>
        <a:effectLst/>
      </c:spPr>
    </c:title>
    <c:autoTitleDeleted val="0"/>
    <c:plotArea>
      <c:layout/>
      <c:barChart>
        <c:barDir val="col"/>
        <c:grouping val="clustered"/>
        <c:varyColors val="0"/>
        <c:ser>
          <c:idx val="0"/>
          <c:order val="0"/>
          <c:spPr>
            <a:solidFill>
              <a:schemeClr val="accent2">
                <a:lumMod val="75000"/>
              </a:schemeClr>
            </a:solidFill>
            <a:ln>
              <a:solidFill>
                <a:schemeClr val="accent2">
                  <a:lumMod val="75000"/>
                </a:schemeClr>
              </a:solidFill>
            </a:ln>
            <a:effectLst/>
            <a:sp3d>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'LEARNING ASSESSMENTS'!$A$1:$A$7</c:f>
              <c:strCache>
                <c:ptCount val="7"/>
                <c:pt idx="0">
                  <c:v>Performance based assessments</c:v>
                </c:pt>
                <c:pt idx="1">
                  <c:v>Discussions</c:v>
                </c:pt>
                <c:pt idx="2">
                  <c:v>Critical reflections </c:v>
                </c:pt>
                <c:pt idx="3">
                  <c:v>Clinical cases</c:v>
                </c:pt>
                <c:pt idx="4">
                  <c:v>Development of online tools</c:v>
                </c:pt>
                <c:pt idx="5">
                  <c:v>Tests and quizzes</c:v>
                </c:pt>
                <c:pt idx="6">
                  <c:v>Presentations </c:v>
                </c:pt>
              </c:strCache>
            </c:strRef>
          </c:cat>
          <c:val>
            <c:numRef>
              <c:f>'LEARNING ASSESSMENTS'!$B$1:$B$7</c:f>
              <c:numCache>
                <c:formatCode>General</c:formatCode>
                <c:ptCount val="7"/>
                <c:pt idx="0">
                  <c:v>33</c:v>
                </c:pt>
                <c:pt idx="1">
                  <c:v>32</c:v>
                </c:pt>
                <c:pt idx="2">
                  <c:v>30</c:v>
                </c:pt>
                <c:pt idx="3">
                  <c:v>27</c:v>
                </c:pt>
                <c:pt idx="4">
                  <c:v>17</c:v>
                </c:pt>
                <c:pt idx="5">
                  <c:v>6</c:v>
                </c:pt>
                <c:pt idx="6">
                  <c:v>5</c:v>
                </c:pt>
              </c:numCache>
            </c:numRef>
          </c:val>
          <c:extLst>
            <c:ext xmlns:c16="http://schemas.microsoft.com/office/drawing/2014/chart" uri="{C3380CC4-5D6E-409C-BE32-E72D297353CC}">
              <c16:uniqueId val="{00000000-8C25-47F9-BA83-36594B6BF88F}"/>
            </c:ext>
          </c:extLst>
        </c:ser>
        <c:dLbls>
          <c:showLegendKey val="0"/>
          <c:showVal val="0"/>
          <c:showCatName val="0"/>
          <c:showSerName val="0"/>
          <c:showPercent val="0"/>
          <c:showBubbleSize val="0"/>
        </c:dLbls>
        <c:gapWidth val="150"/>
        <c:axId val="82235776"/>
        <c:axId val="82237312"/>
      </c:barChart>
      <c:catAx>
        <c:axId val="82235776"/>
        <c:scaling>
          <c:orientation val="minMax"/>
        </c:scaling>
        <c:delete val="0"/>
        <c:axPos val="b"/>
        <c:title>
          <c:tx>
            <c:rich>
              <a:bodyPr rot="0" spcFirstLastPara="0" vertOverflow="ellipsis" vert="horz" wrap="square" anchor="ctr" anchorCtr="1"/>
              <a:lstStyle/>
              <a:p>
                <a:pPr>
                  <a:defRPr lang="en-US" sz="1000" b="1" i="0" u="none" strike="noStrike" kern="1200" baseline="0">
                    <a:solidFill>
                      <a:schemeClr val="tx1"/>
                    </a:solidFill>
                    <a:latin typeface="+mn-lt"/>
                    <a:ea typeface="+mn-ea"/>
                    <a:cs typeface="+mn-cs"/>
                  </a:defRPr>
                </a:pPr>
                <a:r>
                  <a:rPr lang="en-IN" sz="2800" dirty="0"/>
                  <a:t>METHODS OF ASSESSMENT</a:t>
                </a:r>
              </a:p>
            </c:rich>
          </c:tx>
          <c:overlay val="0"/>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en-US" sz="2000" b="1" i="0" u="none" strike="noStrike" kern="1200" cap="none" spc="0" normalizeH="0" baseline="0">
                <a:solidFill>
                  <a:schemeClr val="tx1"/>
                </a:solidFill>
                <a:latin typeface="+mn-lt"/>
                <a:ea typeface="+mn-ea"/>
                <a:cs typeface="+mn-cs"/>
              </a:defRPr>
            </a:pPr>
            <a:endParaRPr lang="en-US"/>
          </a:p>
        </c:txPr>
        <c:crossAx val="82237312"/>
        <c:crosses val="autoZero"/>
        <c:auto val="1"/>
        <c:lblAlgn val="ctr"/>
        <c:lblOffset val="100"/>
        <c:noMultiLvlLbl val="0"/>
      </c:catAx>
      <c:valAx>
        <c:axId val="82237312"/>
        <c:scaling>
          <c:orientation val="minMax"/>
        </c:scaling>
        <c:delete val="0"/>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title>
          <c:tx>
            <c:rich>
              <a:bodyPr rot="-5400000" spcFirstLastPara="0" vertOverflow="ellipsis" vert="horz" wrap="square" anchor="ctr" anchorCtr="1"/>
              <a:lstStyle/>
              <a:p>
                <a:pPr>
                  <a:defRPr lang="en-US" sz="2800" b="1" i="0" u="none" strike="noStrike" kern="1200" baseline="0">
                    <a:solidFill>
                      <a:schemeClr val="tx1"/>
                    </a:solidFill>
                    <a:latin typeface="+mn-lt"/>
                    <a:ea typeface="+mn-ea"/>
                    <a:cs typeface="+mn-cs"/>
                  </a:defRPr>
                </a:pPr>
                <a:r>
                  <a:rPr lang="en-IN" sz="2800" dirty="0"/>
                  <a:t>NUMBER OF STUDIES</a:t>
                </a:r>
              </a:p>
            </c:rich>
          </c:tx>
          <c:overlay val="0"/>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en-US" sz="2400" b="1" i="0" u="none" strike="noStrike" kern="1200" baseline="0">
                <a:solidFill>
                  <a:schemeClr val="tx1"/>
                </a:solidFill>
                <a:latin typeface="+mn-lt"/>
                <a:ea typeface="+mn-ea"/>
                <a:cs typeface="+mn-cs"/>
              </a:defRPr>
            </a:pPr>
            <a:endParaRPr lang="en-US"/>
          </a:p>
        </c:txPr>
        <c:crossAx val="82235776"/>
        <c:crosses val="autoZero"/>
        <c:crossBetween val="between"/>
      </c:valAx>
      <c:spPr>
        <a:noFill/>
        <a:ln>
          <a:noFill/>
        </a:ln>
        <a:effectLst/>
      </c:spPr>
    </c:plotArea>
    <c:plotVisOnly val="1"/>
    <c:dispBlanksAs val="gap"/>
    <c:showDLblsOverMax val="0"/>
  </c:chart>
  <c:sp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lang="en-US"/>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4000" b="0" i="0" u="none" strike="noStrike" kern="1200" cap="none" spc="20" baseline="0">
                <a:solidFill>
                  <a:schemeClr val="tx1"/>
                </a:solidFill>
                <a:latin typeface="+mn-lt"/>
                <a:ea typeface="+mn-ea"/>
                <a:cs typeface="+mn-cs"/>
              </a:defRPr>
            </a:pPr>
            <a:r>
              <a:rPr lang="en-IN" sz="4000" dirty="0">
                <a:solidFill>
                  <a:schemeClr val="tx1"/>
                </a:solidFill>
              </a:rPr>
              <a:t>Graph 9:</a:t>
            </a:r>
            <a:r>
              <a:rPr lang="en-IN" sz="4000" baseline="0" dirty="0">
                <a:solidFill>
                  <a:schemeClr val="tx1"/>
                </a:solidFill>
              </a:rPr>
              <a:t> </a:t>
            </a:r>
            <a:r>
              <a:rPr lang="en-IN" sz="4000" dirty="0">
                <a:solidFill>
                  <a:schemeClr val="tx1"/>
                </a:solidFill>
              </a:rPr>
              <a:t>Various Digital tools used in the studies </a:t>
            </a:r>
          </a:p>
        </c:rich>
      </c:tx>
      <c:overlay val="0"/>
      <c:spPr>
        <a:noFill/>
        <a:ln>
          <a:noFill/>
        </a:ln>
        <a:effectLst/>
      </c:spPr>
      <c:txPr>
        <a:bodyPr rot="0" spcFirstLastPara="1" vertOverflow="ellipsis" vert="horz" wrap="square" anchor="ctr" anchorCtr="1"/>
        <a:lstStyle/>
        <a:p>
          <a:pPr>
            <a:defRPr lang="en-US" sz="4000" b="0" i="0" u="none" strike="noStrike" kern="1200" cap="none" spc="2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'DIGITAL TOOLS'!$A$1:$A$10</c:f>
              <c:strCache>
                <c:ptCount val="10"/>
                <c:pt idx="0">
                  <c:v>Offline digital education</c:v>
                </c:pt>
                <c:pt idx="1">
                  <c:v>Open online course </c:v>
                </c:pt>
                <c:pt idx="2">
                  <c:v>Recorded Videos/Live Webinars</c:v>
                </c:pt>
                <c:pt idx="3">
                  <c:v>Mobile education </c:v>
                </c:pt>
                <c:pt idx="4">
                  <c:v>Serious games and gamification</c:v>
                </c:pt>
                <c:pt idx="5">
                  <c:v>AR/VR/MR</c:v>
                </c:pt>
                <c:pt idx="6">
                  <c:v>Virtual patient</c:v>
                </c:pt>
                <c:pt idx="7">
                  <c:v>High fidelity mannequins </c:v>
                </c:pt>
                <c:pt idx="8">
                  <c:v>Blended education</c:v>
                </c:pt>
                <c:pt idx="9">
                  <c:v>AI Tools/applications/GPT </c:v>
                </c:pt>
              </c:strCache>
            </c:strRef>
          </c:cat>
          <c:val>
            <c:numRef>
              <c:f>'DIGITAL TOOLS'!$B$1:$B$10</c:f>
              <c:numCache>
                <c:formatCode>General</c:formatCode>
                <c:ptCount val="10"/>
                <c:pt idx="0">
                  <c:v>20</c:v>
                </c:pt>
                <c:pt idx="1">
                  <c:v>18</c:v>
                </c:pt>
                <c:pt idx="2">
                  <c:v>18</c:v>
                </c:pt>
                <c:pt idx="3">
                  <c:v>17</c:v>
                </c:pt>
                <c:pt idx="4">
                  <c:v>16</c:v>
                </c:pt>
                <c:pt idx="5">
                  <c:v>15</c:v>
                </c:pt>
                <c:pt idx="6">
                  <c:v>14</c:v>
                </c:pt>
                <c:pt idx="7">
                  <c:v>13</c:v>
                </c:pt>
                <c:pt idx="8">
                  <c:v>13</c:v>
                </c:pt>
                <c:pt idx="9">
                  <c:v>6</c:v>
                </c:pt>
              </c:numCache>
            </c:numRef>
          </c:val>
          <c:extLst>
            <c:ext xmlns:c16="http://schemas.microsoft.com/office/drawing/2014/chart" uri="{C3380CC4-5D6E-409C-BE32-E72D297353CC}">
              <c16:uniqueId val="{00000000-D0FB-45AD-A3DE-45BFDF6C12E8}"/>
            </c:ext>
          </c:extLst>
        </c:ser>
        <c:dLbls>
          <c:showLegendKey val="0"/>
          <c:showVal val="1"/>
          <c:showCatName val="0"/>
          <c:showSerName val="0"/>
          <c:showPercent val="0"/>
          <c:showBubbleSize val="0"/>
        </c:dLbls>
        <c:gapWidth val="150"/>
        <c:axId val="268497104"/>
        <c:axId val="268500464"/>
      </c:barChart>
      <c:catAx>
        <c:axId val="268497104"/>
        <c:scaling>
          <c:orientation val="minMax"/>
        </c:scaling>
        <c:delete val="0"/>
        <c:axPos val="b"/>
        <c:title>
          <c:tx>
            <c:rich>
              <a:bodyPr rot="0" spcFirstLastPara="1" vertOverflow="ellipsis" vert="horz" wrap="square" anchor="ctr" anchorCtr="1"/>
              <a:lstStyle/>
              <a:p>
                <a:pPr>
                  <a:defRPr lang="en-US" sz="2800" b="0" i="0" u="none" strike="noStrike" kern="1200" cap="all" baseline="0">
                    <a:solidFill>
                      <a:schemeClr val="tx1"/>
                    </a:solidFill>
                    <a:latin typeface="+mn-lt"/>
                    <a:ea typeface="+mn-ea"/>
                    <a:cs typeface="+mn-cs"/>
                  </a:defRPr>
                </a:pPr>
                <a:r>
                  <a:rPr lang="en-IN" sz="2800">
                    <a:solidFill>
                      <a:schemeClr val="tx1"/>
                    </a:solidFill>
                  </a:rPr>
                  <a:t>digital tools used for education and training</a:t>
                </a:r>
              </a:p>
            </c:rich>
          </c:tx>
          <c:overlay val="0"/>
          <c:spPr>
            <a:noFill/>
            <a:ln>
              <a:noFill/>
            </a:ln>
            <a:effectLst/>
          </c:spPr>
          <c:txPr>
            <a:bodyPr rot="0" spcFirstLastPara="1" vertOverflow="ellipsis" vert="horz" wrap="square" anchor="ctr" anchorCtr="1"/>
            <a:lstStyle/>
            <a:p>
              <a:pPr>
                <a:defRPr lang="en-US" sz="2800"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268500464"/>
        <c:crosses val="autoZero"/>
        <c:auto val="1"/>
        <c:lblAlgn val="ctr"/>
        <c:lblOffset val="100"/>
        <c:noMultiLvlLbl val="0"/>
      </c:catAx>
      <c:valAx>
        <c:axId val="26850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400" b="0" i="0" u="none" strike="noStrike" kern="1200" cap="all" baseline="0">
                    <a:solidFill>
                      <a:schemeClr val="tx1"/>
                    </a:solidFill>
                    <a:latin typeface="+mn-lt"/>
                    <a:ea typeface="+mn-ea"/>
                    <a:cs typeface="+mn-cs"/>
                  </a:defRPr>
                </a:pPr>
                <a:r>
                  <a:rPr lang="en-IN" sz="2400">
                    <a:solidFill>
                      <a:schemeClr val="tx1"/>
                    </a:solidFill>
                  </a:rPr>
                  <a:t>Number of</a:t>
                </a:r>
                <a:r>
                  <a:rPr lang="en-IN" sz="2400" baseline="0">
                    <a:solidFill>
                      <a:schemeClr val="tx1"/>
                    </a:solidFill>
                  </a:rPr>
                  <a:t> studies</a:t>
                </a:r>
                <a:endParaRPr lang="en-IN" sz="2400">
                  <a:solidFill>
                    <a:schemeClr val="tx1"/>
                  </a:solidFill>
                </a:endParaRPr>
              </a:p>
            </c:rich>
          </c:tx>
          <c:overlay val="0"/>
          <c:spPr>
            <a:noFill/>
            <a:ln>
              <a:noFill/>
            </a:ln>
            <a:effectLst/>
          </c:spPr>
          <c:txPr>
            <a:bodyPr rot="-5400000" spcFirstLastPara="1" vertOverflow="ellipsis" vert="horz" wrap="square" anchor="ctr" anchorCtr="1"/>
            <a:lstStyle/>
            <a:p>
              <a:pPr>
                <a:defRPr lang="en-US" sz="2400"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400" b="0" i="0" u="none" strike="noStrike" kern="1200" baseline="0">
                <a:solidFill>
                  <a:schemeClr val="tx1"/>
                </a:solidFill>
                <a:latin typeface="+mn-lt"/>
                <a:ea typeface="+mn-ea"/>
                <a:cs typeface="+mn-cs"/>
              </a:defRPr>
            </a:pPr>
            <a:endParaRPr lang="en-US"/>
          </a:p>
        </c:txPr>
        <c:crossAx val="268497104"/>
        <c:crosses val="autoZero"/>
        <c:crossBetween val="between"/>
      </c:valAx>
      <c:spPr>
        <a:noFill/>
        <a:ln>
          <a:noFill/>
        </a:ln>
        <a:effectLst/>
      </c:spPr>
    </c:plotArea>
    <c:plotVisOnly val="1"/>
    <c:dispBlanksAs val="gap"/>
    <c:showDLblsOverMax val="0"/>
  </c:chart>
  <c:spPr>
    <a:gradFill>
      <a:gsLst>
        <a:gs pos="48000">
          <a:schemeClr val="accent1">
            <a:lumMod val="5000"/>
            <a:lumOff val="95000"/>
          </a:schemeClr>
        </a:gs>
        <a:gs pos="0">
          <a:schemeClr val="accent6">
            <a:lumMod val="20000"/>
            <a:lumOff val="80000"/>
          </a:schemeClr>
        </a:gs>
        <a:gs pos="88000">
          <a:schemeClr val="accent2">
            <a:lumMod val="20000"/>
            <a:lumOff val="80000"/>
          </a:schemeClr>
        </a:gs>
        <a:gs pos="100000">
          <a:schemeClr val="accent4">
            <a:lumMod val="20000"/>
            <a:lumOff val="80000"/>
          </a:schemeClr>
        </a:gs>
      </a:gsLst>
      <a:lin ang="5400000" scaled="1"/>
    </a:gradFill>
    <a:ln w="9525" cap="flat" cmpd="sng" algn="ctr">
      <a:solidFill>
        <a:schemeClr val="tx1">
          <a:lumMod val="15000"/>
          <a:lumOff val="85000"/>
        </a:schemeClr>
      </a:solidFill>
      <a:round/>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6"/>
          <p:cNvPicPr preferRelativeResize="0"/>
          <p:nvPr/>
        </p:nvPicPr>
        <p:blipFill rotWithShape="1">
          <a:blip r:embed="rId3"/>
          <a:srcRect l="2111" r="2110"/>
          <a:stretch>
            <a:fillRect/>
          </a:stretch>
        </p:blipFill>
        <p:spPr>
          <a:xfrm>
            <a:off x="0" y="33262"/>
            <a:ext cx="18288000" cy="10287000"/>
          </a:xfrm>
          <a:prstGeom prst="rect">
            <a:avLst/>
          </a:prstGeom>
          <a:noFill/>
          <a:ln>
            <a:noFill/>
          </a:ln>
        </p:spPr>
      </p:pic>
      <p:sp>
        <p:nvSpPr>
          <p:cNvPr id="141" name="Google Shape;141;p16"/>
          <p:cNvSpPr txBox="1"/>
          <p:nvPr/>
        </p:nvSpPr>
        <p:spPr>
          <a:xfrm>
            <a:off x="5640705" y="4249420"/>
            <a:ext cx="7989570" cy="4614981"/>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en-IN" alt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Guided By: Dr. Anandhi Ramachandran</a:t>
            </a:r>
          </a:p>
          <a:p>
            <a:pPr marL="0" marR="0" lvl="0" indent="0" algn="ctr" rtl="0">
              <a:lnSpc>
                <a:spcPct val="119000"/>
              </a:lnSpc>
              <a:spcBef>
                <a:spcPts val="0"/>
              </a:spcBef>
              <a:spcAft>
                <a:spcPts val="0"/>
              </a:spcAft>
              <a:buNone/>
            </a:pPr>
            <a:r>
              <a:rPr lang="en-IN" alt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Submitted By: </a:t>
            </a:r>
            <a:r>
              <a:rPr 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D</a:t>
            </a:r>
            <a:r>
              <a:rPr lang="en-IN" alt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r. Sharbari Dutta</a:t>
            </a:r>
          </a:p>
          <a:p>
            <a:pPr marL="0" marR="0" lvl="0" indent="0" algn="ctr" rtl="0">
              <a:lnSpc>
                <a:spcPct val="119000"/>
              </a:lnSpc>
              <a:spcBef>
                <a:spcPts val="0"/>
              </a:spcBef>
              <a:spcAft>
                <a:spcPts val="0"/>
              </a:spcAft>
              <a:buNone/>
            </a:pPr>
            <a:r>
              <a:rPr 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R</a:t>
            </a:r>
            <a:r>
              <a:rPr lang="en-IN" altLang="en-US" sz="3600" b="1" i="0" u="none" strike="noStrike" cap="none" dirty="0" err="1">
                <a:solidFill>
                  <a:srgbClr val="171616"/>
                </a:solidFill>
                <a:latin typeface="Times New Roman" panose="02020603050405020304" charset="0"/>
                <a:ea typeface="Nunito Sans ExtraLight"/>
                <a:cs typeface="Times New Roman" panose="02020603050405020304" charset="0"/>
                <a:sym typeface="Nunito Sans ExtraLight"/>
              </a:rPr>
              <a:t>oll</a:t>
            </a:r>
            <a:r>
              <a:rPr lang="en-IN" alt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 No </a:t>
            </a:r>
            <a:r>
              <a:rPr 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-94</a:t>
            </a:r>
          </a:p>
          <a:p>
            <a:pPr marL="0" marR="0" lvl="0" indent="0" algn="ctr" rtl="0">
              <a:lnSpc>
                <a:spcPct val="119000"/>
              </a:lnSpc>
              <a:spcBef>
                <a:spcPts val="0"/>
              </a:spcBef>
              <a:spcAft>
                <a:spcPts val="0"/>
              </a:spcAft>
              <a:buNone/>
            </a:pPr>
            <a:r>
              <a:rPr 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B</a:t>
            </a:r>
            <a:r>
              <a:rPr lang="en-IN" alt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ranch: Health Information Technology</a:t>
            </a:r>
          </a:p>
          <a:p>
            <a:pPr marL="0" marR="0" lvl="0" indent="0" algn="ctr" rtl="0">
              <a:lnSpc>
                <a:spcPct val="119000"/>
              </a:lnSpc>
              <a:spcBef>
                <a:spcPts val="0"/>
              </a:spcBef>
              <a:spcAft>
                <a:spcPts val="0"/>
              </a:spcAft>
              <a:buNone/>
            </a:pPr>
            <a:r>
              <a:rPr 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B</a:t>
            </a:r>
            <a:r>
              <a:rPr lang="en-IN" altLang="en-US" sz="3600" b="1" i="0" u="none" strike="noStrike" cap="none" dirty="0" err="1">
                <a:solidFill>
                  <a:srgbClr val="171616"/>
                </a:solidFill>
                <a:latin typeface="Times New Roman" panose="02020603050405020304" charset="0"/>
                <a:ea typeface="Nunito Sans ExtraLight"/>
                <a:cs typeface="Times New Roman" panose="02020603050405020304" charset="0"/>
                <a:sym typeface="Nunito Sans ExtraLight"/>
              </a:rPr>
              <a:t>atch</a:t>
            </a:r>
            <a:r>
              <a:rPr 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rPr>
              <a:t>: 2021-23</a:t>
            </a:r>
          </a:p>
          <a:p>
            <a:pPr marL="0" marR="0" lvl="0" indent="0" algn="ctr" rtl="0">
              <a:lnSpc>
                <a:spcPct val="119000"/>
              </a:lnSpc>
              <a:spcBef>
                <a:spcPts val="0"/>
              </a:spcBef>
              <a:spcAft>
                <a:spcPts val="0"/>
              </a:spcAft>
              <a:buNone/>
            </a:pPr>
            <a:endParaRPr 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endParaRPr>
          </a:p>
          <a:p>
            <a:pPr marL="0" marR="0" lvl="0" indent="0" algn="ctr" rtl="0">
              <a:lnSpc>
                <a:spcPct val="119000"/>
              </a:lnSpc>
              <a:spcBef>
                <a:spcPts val="0"/>
              </a:spcBef>
              <a:spcAft>
                <a:spcPts val="0"/>
              </a:spcAft>
              <a:buNone/>
            </a:pPr>
            <a:endParaRPr lang="en-US" sz="3600" b="1" i="0" u="none" strike="noStrike" cap="none" dirty="0">
              <a:solidFill>
                <a:srgbClr val="171616"/>
              </a:solidFill>
              <a:latin typeface="Times New Roman" panose="02020603050405020304" charset="0"/>
              <a:ea typeface="Nunito Sans ExtraLight"/>
              <a:cs typeface="Times New Roman" panose="02020603050405020304" charset="0"/>
              <a:sym typeface="Nunito Sans ExtraLight"/>
            </a:endParaRPr>
          </a:p>
        </p:txBody>
      </p:sp>
      <p:pic>
        <p:nvPicPr>
          <p:cNvPr id="144" name="Google Shape;144;p16"/>
          <p:cNvPicPr preferRelativeResize="0"/>
          <p:nvPr/>
        </p:nvPicPr>
        <p:blipFill rotWithShape="1">
          <a:blip r:embed="rId4"/>
          <a:srcRect/>
          <a:stretch>
            <a:fillRect/>
          </a:stretch>
        </p:blipFill>
        <p:spPr>
          <a:xfrm>
            <a:off x="187422" y="6556910"/>
            <a:ext cx="5605911" cy="3721451"/>
          </a:xfrm>
          <a:prstGeom prst="rect">
            <a:avLst/>
          </a:prstGeom>
          <a:noFill/>
          <a:ln>
            <a:noFill/>
          </a:ln>
        </p:spPr>
      </p:pic>
      <p:pic>
        <p:nvPicPr>
          <p:cNvPr id="145" name="Google Shape;145;p16"/>
          <p:cNvPicPr preferRelativeResize="0"/>
          <p:nvPr/>
        </p:nvPicPr>
        <p:blipFill rotWithShape="1">
          <a:blip r:embed="rId5"/>
          <a:srcRect/>
          <a:stretch>
            <a:fillRect/>
          </a:stretch>
        </p:blipFill>
        <p:spPr>
          <a:xfrm rot="10319627">
            <a:off x="14115586" y="-98816"/>
            <a:ext cx="4255900" cy="4280998"/>
          </a:xfrm>
          <a:prstGeom prst="rect">
            <a:avLst/>
          </a:prstGeom>
          <a:noFill/>
          <a:ln>
            <a:noFill/>
          </a:ln>
        </p:spPr>
      </p:pic>
      <p:pic>
        <p:nvPicPr>
          <p:cNvPr id="146" name="Google Shape;146;p16"/>
          <p:cNvPicPr preferRelativeResize="0"/>
          <p:nvPr/>
        </p:nvPicPr>
        <p:blipFill rotWithShape="1">
          <a:blip r:embed="rId6"/>
          <a:srcRect/>
          <a:stretch>
            <a:fillRect/>
          </a:stretch>
        </p:blipFill>
        <p:spPr>
          <a:xfrm>
            <a:off x="16661105" y="4307957"/>
            <a:ext cx="718220" cy="4114800"/>
          </a:xfrm>
          <a:prstGeom prst="rect">
            <a:avLst/>
          </a:prstGeom>
          <a:noFill/>
          <a:ln>
            <a:noFill/>
          </a:ln>
        </p:spPr>
      </p:pic>
      <p:pic>
        <p:nvPicPr>
          <p:cNvPr id="147" name="Google Shape;147;p16"/>
          <p:cNvPicPr preferRelativeResize="0"/>
          <p:nvPr/>
        </p:nvPicPr>
        <p:blipFill rotWithShape="1">
          <a:blip r:embed="rId7"/>
          <a:srcRect/>
          <a:stretch>
            <a:fillRect/>
          </a:stretch>
        </p:blipFill>
        <p:spPr>
          <a:xfrm>
            <a:off x="364344" y="2690558"/>
            <a:ext cx="2928466" cy="2921900"/>
          </a:xfrm>
          <a:prstGeom prst="rect">
            <a:avLst/>
          </a:prstGeom>
          <a:noFill/>
          <a:ln>
            <a:noFill/>
          </a:ln>
        </p:spPr>
      </p:pic>
      <p:pic>
        <p:nvPicPr>
          <p:cNvPr id="148" name="Google Shape;148;p16"/>
          <p:cNvPicPr preferRelativeResize="0"/>
          <p:nvPr/>
        </p:nvPicPr>
        <p:blipFill rotWithShape="1">
          <a:blip r:embed="rId8"/>
          <a:srcRect/>
          <a:stretch>
            <a:fillRect/>
          </a:stretch>
        </p:blipFill>
        <p:spPr>
          <a:xfrm rot="-4794640">
            <a:off x="634379" y="-36644"/>
            <a:ext cx="1470957" cy="2140281"/>
          </a:xfrm>
          <a:prstGeom prst="rect">
            <a:avLst/>
          </a:prstGeom>
          <a:noFill/>
          <a:ln>
            <a:noFill/>
          </a:ln>
        </p:spPr>
      </p:pic>
      <p:sp>
        <p:nvSpPr>
          <p:cNvPr id="2" name="Text Box 1"/>
          <p:cNvSpPr txBox="1"/>
          <p:nvPr/>
        </p:nvSpPr>
        <p:spPr>
          <a:xfrm>
            <a:off x="3820886" y="1835785"/>
            <a:ext cx="10431054" cy="1323439"/>
          </a:xfrm>
          <a:prstGeom prst="rect">
            <a:avLst/>
          </a:prstGeom>
          <a:noFill/>
        </p:spPr>
        <p:txBody>
          <a:bodyPr wrap="square" rtlCol="0">
            <a:spAutoFit/>
          </a:bodyPr>
          <a:lstStyle/>
          <a:p>
            <a:pPr algn="ctr"/>
            <a:r>
              <a:rPr lang="en-US" sz="4000" b="1" dirty="0">
                <a:solidFill>
                  <a:schemeClr val="tx1"/>
                </a:solidFill>
                <a:latin typeface="Times New Roman" panose="02020603050405020304" charset="0"/>
                <a:cs typeface="Times New Roman" panose="02020603050405020304" charset="0"/>
              </a:rPr>
              <a:t>D</a:t>
            </a:r>
            <a:r>
              <a:rPr lang="en-US" sz="4000" b="1" dirty="0">
                <a:latin typeface="Times New Roman" panose="02020603050405020304" charset="0"/>
                <a:cs typeface="Times New Roman" panose="02020603050405020304" charset="0"/>
              </a:rPr>
              <a:t>igital tools used in Healthcare Education: A narrative review</a:t>
            </a:r>
          </a:p>
        </p:txBody>
      </p:sp>
      <p:pic>
        <p:nvPicPr>
          <p:cNvPr id="3" name="Picture 2" descr="Top | Best Health Care Management Insititute - IIHMR Delh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7553" y="121920"/>
            <a:ext cx="2438400" cy="12382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Today is Education Technology Day: Benefits of educational technology"/>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3E32-BE6E-5EEA-4B42-74387E1DCED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C32CAD82-F8EF-84A0-AFE4-47C0CEB006E1}"/>
              </a:ext>
            </a:extLst>
          </p:cNvPr>
          <p:cNvSpPr>
            <a:spLocks noGrp="1"/>
          </p:cNvSpPr>
          <p:nvPr>
            <p:ph type="subTitle" idx="1"/>
          </p:nvPr>
        </p:nvSpPr>
        <p:spPr/>
        <p:txBody>
          <a:bodyPr/>
          <a:lstStyle/>
          <a:p>
            <a:endParaRPr lang="en-IN"/>
          </a:p>
        </p:txBody>
      </p:sp>
      <p:pic>
        <p:nvPicPr>
          <p:cNvPr id="4" name="Google Shape;184;p19">
            <a:extLst>
              <a:ext uri="{FF2B5EF4-FFF2-40B4-BE49-F238E27FC236}">
                <a16:creationId xmlns:a16="http://schemas.microsoft.com/office/drawing/2014/main" id="{264089DD-1F2B-A5D5-8A6A-6B31E29196BD}"/>
              </a:ext>
            </a:extLst>
          </p:cNvPr>
          <p:cNvPicPr preferRelativeResize="0"/>
          <p:nvPr/>
        </p:nvPicPr>
        <p:blipFill rotWithShape="1">
          <a:blip r:embed="rId2"/>
          <a:srcRect l="2111" r="2110"/>
          <a:stretch>
            <a:fillRect/>
          </a:stretch>
        </p:blipFill>
        <p:spPr>
          <a:xfrm>
            <a:off x="0" y="16329"/>
            <a:ext cx="18288000" cy="10287000"/>
          </a:xfrm>
          <a:prstGeom prst="rect">
            <a:avLst/>
          </a:prstGeom>
          <a:noFill/>
          <a:ln>
            <a:noFill/>
          </a:ln>
        </p:spPr>
      </p:pic>
      <p:graphicFrame>
        <p:nvGraphicFramePr>
          <p:cNvPr id="5" name="Chart 4">
            <a:extLst>
              <a:ext uri="{FF2B5EF4-FFF2-40B4-BE49-F238E27FC236}">
                <a16:creationId xmlns:a16="http://schemas.microsoft.com/office/drawing/2014/main" id="{73058310-9292-18CD-ACB5-6638A0D14F30}"/>
              </a:ext>
            </a:extLst>
          </p:cNvPr>
          <p:cNvGraphicFramePr>
            <a:graphicFrameLocks/>
          </p:cNvGraphicFramePr>
          <p:nvPr>
            <p:extLst>
              <p:ext uri="{D42A27DB-BD31-4B8C-83A1-F6EECF244321}">
                <p14:modId xmlns:p14="http://schemas.microsoft.com/office/powerpoint/2010/main" val="831971656"/>
              </p:ext>
            </p:extLst>
          </p:nvPr>
        </p:nvGraphicFramePr>
        <p:xfrm>
          <a:off x="2073729" y="1387929"/>
          <a:ext cx="14842671" cy="7870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17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pic>
        <p:nvPicPr>
          <p:cNvPr id="2" name="Picture 1"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09114" y="619125"/>
            <a:ext cx="3233057" cy="830997"/>
          </a:xfrm>
          <a:prstGeom prst="rect">
            <a:avLst/>
          </a:prstGeom>
          <a:noFill/>
        </p:spPr>
        <p:txBody>
          <a:bodyPr wrap="square" rtlCol="0">
            <a:spAutoFit/>
          </a:bodyPr>
          <a:lstStyle/>
          <a:p>
            <a:r>
              <a:rPr lang="en-US" sz="4800" b="1" dirty="0"/>
              <a:t>RESULTS</a:t>
            </a:r>
            <a:endParaRPr lang="en-IN" sz="4800" b="1" dirty="0"/>
          </a:p>
        </p:txBody>
      </p:sp>
      <p:graphicFrame>
        <p:nvGraphicFramePr>
          <p:cNvPr id="5" name="Chart 4">
            <a:extLst>
              <a:ext uri="{FF2B5EF4-FFF2-40B4-BE49-F238E27FC236}">
                <a16:creationId xmlns:a16="http://schemas.microsoft.com/office/drawing/2014/main" id="{1CB442EE-FD57-EF12-D0FD-87BC810EC1BA}"/>
              </a:ext>
            </a:extLst>
          </p:cNvPr>
          <p:cNvGraphicFramePr>
            <a:graphicFrameLocks/>
          </p:cNvGraphicFramePr>
          <p:nvPr>
            <p:extLst>
              <p:ext uri="{D42A27DB-BD31-4B8C-83A1-F6EECF244321}">
                <p14:modId xmlns:p14="http://schemas.microsoft.com/office/powerpoint/2010/main" val="391619686"/>
              </p:ext>
            </p:extLst>
          </p:nvPr>
        </p:nvGraphicFramePr>
        <p:xfrm>
          <a:off x="2367643" y="1616529"/>
          <a:ext cx="15724416" cy="842554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6737-0C20-7CB7-61B6-AC9421CBE1EA}"/>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751B4AA4-5743-10B3-48E1-D2A8358BE01F}"/>
              </a:ext>
            </a:extLst>
          </p:cNvPr>
          <p:cNvSpPr>
            <a:spLocks noGrp="1"/>
          </p:cNvSpPr>
          <p:nvPr>
            <p:ph type="subTitle" idx="1"/>
          </p:nvPr>
        </p:nvSpPr>
        <p:spPr/>
        <p:txBody>
          <a:bodyPr/>
          <a:lstStyle/>
          <a:p>
            <a:endParaRPr lang="en-IN"/>
          </a:p>
        </p:txBody>
      </p:sp>
      <p:pic>
        <p:nvPicPr>
          <p:cNvPr id="4" name="Google Shape;184;p19">
            <a:extLst>
              <a:ext uri="{FF2B5EF4-FFF2-40B4-BE49-F238E27FC236}">
                <a16:creationId xmlns:a16="http://schemas.microsoft.com/office/drawing/2014/main" id="{E165CBDC-F3BC-DB1A-E43A-FF7E7FC711DB}"/>
              </a:ext>
            </a:extLst>
          </p:cNvPr>
          <p:cNvPicPr preferRelativeResize="0"/>
          <p:nvPr/>
        </p:nvPicPr>
        <p:blipFill rotWithShape="1">
          <a:blip r:embed="rId2"/>
          <a:srcRect l="2111" r="2110"/>
          <a:stretch>
            <a:fillRect/>
          </a:stretch>
        </p:blipFill>
        <p:spPr>
          <a:xfrm>
            <a:off x="0" y="16329"/>
            <a:ext cx="18288000" cy="10287000"/>
          </a:xfrm>
          <a:prstGeom prst="rect">
            <a:avLst/>
          </a:prstGeom>
          <a:noFill/>
          <a:ln>
            <a:noFill/>
          </a:ln>
        </p:spPr>
      </p:pic>
      <p:graphicFrame>
        <p:nvGraphicFramePr>
          <p:cNvPr id="5" name="Chart 4">
            <a:extLst>
              <a:ext uri="{FF2B5EF4-FFF2-40B4-BE49-F238E27FC236}">
                <a16:creationId xmlns:a16="http://schemas.microsoft.com/office/drawing/2014/main" id="{30190401-829B-15D2-4AC0-B3154D3B0C17}"/>
              </a:ext>
            </a:extLst>
          </p:cNvPr>
          <p:cNvGraphicFramePr>
            <a:graphicFrameLocks/>
          </p:cNvGraphicFramePr>
          <p:nvPr>
            <p:extLst>
              <p:ext uri="{D42A27DB-BD31-4B8C-83A1-F6EECF244321}">
                <p14:modId xmlns:p14="http://schemas.microsoft.com/office/powerpoint/2010/main" val="3953365226"/>
              </p:ext>
            </p:extLst>
          </p:nvPr>
        </p:nvGraphicFramePr>
        <p:xfrm>
          <a:off x="244930" y="1028700"/>
          <a:ext cx="17700174" cy="8262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552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4"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graphicFrame>
        <p:nvGraphicFramePr>
          <p:cNvPr id="5" name="Chart 4"/>
          <p:cNvGraphicFramePr/>
          <p:nvPr>
            <p:extLst>
              <p:ext uri="{D42A27DB-BD31-4B8C-83A1-F6EECF244321}">
                <p14:modId xmlns:p14="http://schemas.microsoft.com/office/powerpoint/2010/main" val="4275495737"/>
              </p:ext>
            </p:extLst>
          </p:nvPr>
        </p:nvGraphicFramePr>
        <p:xfrm>
          <a:off x="661214" y="1560512"/>
          <a:ext cx="7772399" cy="716597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Top | Best Health Care Management Insititute - IIHMR Del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02927" y="465236"/>
            <a:ext cx="2873829" cy="707886"/>
          </a:xfrm>
          <a:prstGeom prst="rect">
            <a:avLst/>
          </a:prstGeom>
          <a:noFill/>
        </p:spPr>
        <p:txBody>
          <a:bodyPr wrap="square">
            <a:spAutoFit/>
          </a:bodyPr>
          <a:lstStyle/>
          <a:p>
            <a:r>
              <a:rPr lang="en-US" sz="4000" b="1" dirty="0"/>
              <a:t>RESULTS</a:t>
            </a:r>
            <a:endParaRPr lang="en-IN" sz="4000" b="1" dirty="0"/>
          </a:p>
        </p:txBody>
      </p:sp>
      <p:graphicFrame>
        <p:nvGraphicFramePr>
          <p:cNvPr id="8" name="Chart 7">
            <a:extLst>
              <a:ext uri="{FF2B5EF4-FFF2-40B4-BE49-F238E27FC236}">
                <a16:creationId xmlns:a16="http://schemas.microsoft.com/office/drawing/2014/main" id="{7C05A1F4-4205-865C-EF45-57BDC349372E}"/>
              </a:ext>
            </a:extLst>
          </p:cNvPr>
          <p:cNvGraphicFramePr>
            <a:graphicFrameLocks/>
          </p:cNvGraphicFramePr>
          <p:nvPr>
            <p:extLst>
              <p:ext uri="{D42A27DB-BD31-4B8C-83A1-F6EECF244321}">
                <p14:modId xmlns:p14="http://schemas.microsoft.com/office/powerpoint/2010/main" val="3545624716"/>
              </p:ext>
            </p:extLst>
          </p:nvPr>
        </p:nvGraphicFramePr>
        <p:xfrm>
          <a:off x="8605157" y="1238250"/>
          <a:ext cx="9454243" cy="748823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84;p19"/>
          <p:cNvPicPr preferRelativeResize="0"/>
          <p:nvPr/>
        </p:nvPicPr>
        <p:blipFill rotWithShape="1">
          <a:blip r:embed="rId2"/>
          <a:srcRect l="2111" r="2110"/>
          <a:stretch>
            <a:fillRect/>
          </a:stretch>
        </p:blipFill>
        <p:spPr>
          <a:xfrm>
            <a:off x="0" y="-8021"/>
            <a:ext cx="18288000" cy="10287000"/>
          </a:xfrm>
          <a:prstGeom prst="rect">
            <a:avLst/>
          </a:prstGeom>
          <a:noFill/>
          <a:ln>
            <a:noFill/>
          </a:ln>
        </p:spPr>
      </p:pic>
      <p:sp>
        <p:nvSpPr>
          <p:cNvPr id="2" name="Title 1"/>
          <p:cNvSpPr>
            <a:spLocks noGrp="1"/>
          </p:cNvSpPr>
          <p:nvPr>
            <p:ph type="ctrTitle"/>
          </p:nvPr>
        </p:nvSpPr>
        <p:spPr>
          <a:xfrm>
            <a:off x="6662055" y="266784"/>
            <a:ext cx="2677886" cy="955675"/>
          </a:xfrm>
        </p:spPr>
        <p:txBody>
          <a:bodyPr>
            <a:normAutofit/>
          </a:bodyPr>
          <a:lstStyle/>
          <a:p>
            <a:r>
              <a:rPr lang="en-US" sz="5400" b="1" dirty="0"/>
              <a:t>Themes</a:t>
            </a:r>
            <a:endParaRPr lang="en-IN" sz="5400" b="1" dirty="0"/>
          </a:p>
        </p:txBody>
      </p:sp>
      <p:sp>
        <p:nvSpPr>
          <p:cNvPr id="6" name="TextBox 5"/>
          <p:cNvSpPr txBox="1"/>
          <p:nvPr/>
        </p:nvSpPr>
        <p:spPr>
          <a:xfrm>
            <a:off x="1567542" y="1448312"/>
            <a:ext cx="7772399" cy="3728265"/>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en-US" sz="4000" b="1" kern="100" dirty="0">
                <a:effectLst/>
                <a:latin typeface="Calibri" panose="020F0502020204030204" pitchFamily="34" charset="0"/>
                <a:ea typeface="Calibri" panose="020F0502020204030204" pitchFamily="34" charset="0"/>
                <a:cs typeface="Times New Roman" panose="02020603050405020304" charset="0"/>
              </a:rPr>
              <a:t>1. Course Learning Objectives</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Develop digital skills.</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Prepare for future practice. </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Build discipline specific remote caring skills </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Assess student or patients online </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Create an online tool </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Understand </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charset="0"/>
              </a:rPr>
              <a:t> </a:t>
            </a:r>
            <a:endParaRPr lang="en-IN" sz="1800" kern="100" dirty="0">
              <a:effectLst/>
              <a:latin typeface="Calibri" panose="020F0502020204030204" pitchFamily="34" charset="0"/>
              <a:ea typeface="Calibri" panose="020F0502020204030204" pitchFamily="34" charset="0"/>
              <a:cs typeface="Times New Roman" panose="02020603050405020304" charset="0"/>
            </a:endParaRPr>
          </a:p>
        </p:txBody>
      </p:sp>
      <p:sp>
        <p:nvSpPr>
          <p:cNvPr id="9" name="TextBox 8"/>
          <p:cNvSpPr txBox="1"/>
          <p:nvPr/>
        </p:nvSpPr>
        <p:spPr>
          <a:xfrm>
            <a:off x="9495064" y="954976"/>
            <a:ext cx="6678386" cy="3327834"/>
          </a:xfrm>
          <a:prstGeom prst="rect">
            <a:avLst/>
          </a:prstGeom>
          <a:solidFill>
            <a:schemeClr val="accent3">
              <a:lumMod val="20000"/>
              <a:lumOff val="80000"/>
            </a:schemeClr>
          </a:solidFill>
        </p:spPr>
        <p:txBody>
          <a:bodyPr wrap="square">
            <a:spAutoFit/>
          </a:bodyPr>
          <a:lstStyle/>
          <a:p>
            <a:pPr>
              <a:lnSpc>
                <a:spcPct val="107000"/>
              </a:lnSpc>
              <a:spcAft>
                <a:spcPts val="800"/>
              </a:spcAft>
            </a:pPr>
            <a:r>
              <a:rPr lang="en-US" sz="4000" b="1" kern="100" dirty="0">
                <a:effectLst/>
                <a:latin typeface="Calibri" panose="020F0502020204030204" pitchFamily="34" charset="0"/>
                <a:ea typeface="Calibri" panose="020F0502020204030204" pitchFamily="34" charset="0"/>
                <a:cs typeface="Times New Roman" panose="02020603050405020304" charset="0"/>
              </a:rPr>
              <a:t>2. Instructional Methods</a:t>
            </a:r>
          </a:p>
          <a:p>
            <a:pPr>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charset="0"/>
              </a:rPr>
              <a:t>Demonstration of remote care</a:t>
            </a:r>
          </a:p>
          <a:p>
            <a:pPr>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charset="0"/>
              </a:rPr>
              <a:t>Video conferencing</a:t>
            </a:r>
            <a:endParaRPr lang="en-IN" sz="2000" kern="100" dirty="0">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charset="0"/>
              </a:rPr>
              <a:t>Online modules</a:t>
            </a:r>
          </a:p>
          <a:p>
            <a:pPr>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charset="0"/>
              </a:rPr>
              <a:t>Consultations with patients</a:t>
            </a:r>
            <a:endParaRPr lang="en-IN" sz="2000" kern="100" dirty="0">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charset="0"/>
              </a:rPr>
              <a:t>Online discussion platforms </a:t>
            </a:r>
          </a:p>
          <a:p>
            <a:pPr>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charset="0"/>
              </a:rPr>
              <a:t>Reflection on learning</a:t>
            </a:r>
          </a:p>
        </p:txBody>
      </p:sp>
      <p:sp>
        <p:nvSpPr>
          <p:cNvPr id="12" name="TextBox 11"/>
          <p:cNvSpPr txBox="1"/>
          <p:nvPr/>
        </p:nvSpPr>
        <p:spPr>
          <a:xfrm>
            <a:off x="587825" y="5744126"/>
            <a:ext cx="4898574" cy="4418389"/>
          </a:xfrm>
          <a:prstGeom prst="rect">
            <a:avLst/>
          </a:prstGeom>
          <a:solidFill>
            <a:srgbClr val="D2FEED"/>
          </a:solidFill>
        </p:spPr>
        <p:txBody>
          <a:bodyPr wrap="square">
            <a:spAutoFit/>
          </a:bodyPr>
          <a:lstStyle/>
          <a:p>
            <a:pPr>
              <a:lnSpc>
                <a:spcPct val="107000"/>
              </a:lnSpc>
              <a:spcAft>
                <a:spcPts val="800"/>
              </a:spcAft>
            </a:pPr>
            <a:r>
              <a:rPr lang="en-US" sz="4000" b="1" kern="100" dirty="0">
                <a:effectLst/>
                <a:latin typeface="Calibri" panose="020F0502020204030204" pitchFamily="34" charset="0"/>
                <a:ea typeface="Calibri" panose="020F0502020204030204" pitchFamily="34" charset="0"/>
                <a:cs typeface="Times New Roman" panose="02020603050405020304" charset="0"/>
              </a:rPr>
              <a:t>3. Learning Assessments</a:t>
            </a:r>
            <a:endParaRPr lang="en-IN" sz="4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Performance-based assessments</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Discussions</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Critical reflections </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Clinical cases</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Development of online tools</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Tests and quizzes</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Presentations </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p:txBody>
      </p:sp>
      <p:sp>
        <p:nvSpPr>
          <p:cNvPr id="4" name="TextBox 3"/>
          <p:cNvSpPr txBox="1"/>
          <p:nvPr/>
        </p:nvSpPr>
        <p:spPr>
          <a:xfrm>
            <a:off x="6849835" y="5211941"/>
            <a:ext cx="4588329" cy="5053499"/>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n-US" sz="4000" b="1" kern="100" dirty="0">
                <a:effectLst/>
                <a:latin typeface="Calibri" panose="020F0502020204030204" pitchFamily="34" charset="0"/>
                <a:ea typeface="Calibri" panose="020F0502020204030204" pitchFamily="34" charset="0"/>
                <a:cs typeface="Times New Roman" panose="02020603050405020304" charset="0"/>
              </a:rPr>
              <a:t>4. Digital Tools Used </a:t>
            </a:r>
            <a:endParaRPr lang="en-US" sz="1100" b="1"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Offline digital education</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Open online course </a:t>
            </a:r>
          </a:p>
          <a:p>
            <a:pPr>
              <a:lnSpc>
                <a:spcPct val="107000"/>
              </a:lnSpc>
              <a:spcAft>
                <a:spcPts val="800"/>
              </a:spcAft>
            </a:pPr>
            <a:r>
              <a:rPr lang="en-US" sz="2000" kern="100" dirty="0">
                <a:latin typeface="Calibri" panose="020F0502020204030204" pitchFamily="34" charset="0"/>
                <a:ea typeface="Calibri" panose="020F0502020204030204" pitchFamily="34" charset="0"/>
                <a:cs typeface="Times New Roman" panose="02020603050405020304" charset="0"/>
              </a:rPr>
              <a:t>Recorded Videos/Live Webinars</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Mobile education </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Serious games and gamification</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AR/VR/MR</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Virtual patient</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High fidelity mannequins </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Blended education</a:t>
            </a:r>
            <a:endParaRPr lang="en-IN" sz="2000" kern="100" dirty="0">
              <a:effectLst/>
              <a:latin typeface="Calibri" panose="020F0502020204030204" pitchFamily="34" charset="0"/>
              <a:ea typeface="Calibri" panose="020F0502020204030204" pitchFamily="34" charset="0"/>
              <a:cs typeface="Times New Roman" panose="02020603050405020304" charset="0"/>
            </a:endParaRPr>
          </a:p>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charset="0"/>
              </a:rPr>
              <a:t>AI Tools/applications/GPT </a:t>
            </a:r>
            <a:endParaRPr lang="en-IN" sz="2000" dirty="0"/>
          </a:p>
        </p:txBody>
      </p:sp>
      <p:sp>
        <p:nvSpPr>
          <p:cNvPr id="8" name="TextBox 7"/>
          <p:cNvSpPr txBox="1"/>
          <p:nvPr/>
        </p:nvSpPr>
        <p:spPr>
          <a:xfrm>
            <a:off x="12834257" y="4823898"/>
            <a:ext cx="4593771" cy="5324535"/>
          </a:xfrm>
          <a:prstGeom prst="rect">
            <a:avLst/>
          </a:prstGeom>
          <a:solidFill>
            <a:schemeClr val="accent4">
              <a:lumMod val="20000"/>
              <a:lumOff val="80000"/>
            </a:schemeClr>
          </a:solidFill>
        </p:spPr>
        <p:txBody>
          <a:bodyPr wrap="square">
            <a:spAutoFit/>
          </a:bodyPr>
          <a:lstStyle/>
          <a:p>
            <a:r>
              <a:rPr lang="en-IN" sz="4000" b="1" dirty="0">
                <a:solidFill>
                  <a:schemeClr val="tx1"/>
                </a:solidFill>
              </a:rPr>
              <a:t>5. Outcomes of digital tool implementation</a:t>
            </a:r>
          </a:p>
          <a:p>
            <a:endParaRPr lang="en-IN" sz="2000" dirty="0">
              <a:solidFill>
                <a:schemeClr val="tx1"/>
              </a:solidFill>
            </a:endParaRPr>
          </a:p>
          <a:p>
            <a:r>
              <a:rPr lang="en-IN" sz="2000" dirty="0">
                <a:solidFill>
                  <a:schemeClr val="tx1"/>
                </a:solidFill>
              </a:rPr>
              <a:t>Knowledge</a:t>
            </a:r>
          </a:p>
          <a:p>
            <a:r>
              <a:rPr lang="en-IN" sz="2000" dirty="0">
                <a:solidFill>
                  <a:schemeClr val="tx1"/>
                </a:solidFill>
              </a:rPr>
              <a:t>Skill</a:t>
            </a:r>
          </a:p>
          <a:p>
            <a:r>
              <a:rPr lang="en-IN" sz="2000" dirty="0">
                <a:solidFill>
                  <a:schemeClr val="tx1"/>
                </a:solidFill>
              </a:rPr>
              <a:t>Satisfaction</a:t>
            </a:r>
          </a:p>
          <a:p>
            <a:r>
              <a:rPr lang="en-IN" sz="2000" dirty="0">
                <a:solidFill>
                  <a:schemeClr val="tx1"/>
                </a:solidFill>
              </a:rPr>
              <a:t>Patient outcomes </a:t>
            </a:r>
          </a:p>
          <a:p>
            <a:r>
              <a:rPr lang="en-IN" sz="2000" dirty="0">
                <a:solidFill>
                  <a:schemeClr val="tx1"/>
                </a:solidFill>
              </a:rPr>
              <a:t>Performance</a:t>
            </a:r>
          </a:p>
          <a:p>
            <a:r>
              <a:rPr lang="en-IN" sz="2000" dirty="0">
                <a:solidFill>
                  <a:schemeClr val="tx1"/>
                </a:solidFill>
              </a:rPr>
              <a:t>Attitude</a:t>
            </a:r>
          </a:p>
          <a:p>
            <a:r>
              <a:rPr lang="en-IN" sz="2000" dirty="0">
                <a:solidFill>
                  <a:schemeClr val="tx1"/>
                </a:solidFill>
              </a:rPr>
              <a:t>Behaviour</a:t>
            </a:r>
          </a:p>
          <a:p>
            <a:endParaRPr lang="en-IN" sz="2000" dirty="0">
              <a:solidFill>
                <a:schemeClr val="tx1"/>
              </a:solidFill>
            </a:endParaRPr>
          </a:p>
          <a:p>
            <a:endParaRPr lang="en-IN" sz="2000" dirty="0">
              <a:solidFill>
                <a:schemeClr val="tx1"/>
              </a:solidFill>
            </a:endParaRPr>
          </a:p>
          <a:p>
            <a:endParaRPr lang="en-IN" sz="2000" dirty="0"/>
          </a:p>
        </p:txBody>
      </p:sp>
      <p:pic>
        <p:nvPicPr>
          <p:cNvPr id="10" name="Picture 9"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04" y="25845"/>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4"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pic>
        <p:nvPicPr>
          <p:cNvPr id="5" name="Picture 4"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p:nvPr>
            <p:extLst>
              <p:ext uri="{D42A27DB-BD31-4B8C-83A1-F6EECF244321}">
                <p14:modId xmlns:p14="http://schemas.microsoft.com/office/powerpoint/2010/main" val="1223139657"/>
              </p:ext>
            </p:extLst>
          </p:nvPr>
        </p:nvGraphicFramePr>
        <p:xfrm>
          <a:off x="2895600" y="1200150"/>
          <a:ext cx="13242472" cy="78867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462157" y="307688"/>
            <a:ext cx="2438400" cy="584775"/>
          </a:xfrm>
          <a:prstGeom prst="rect">
            <a:avLst/>
          </a:prstGeom>
          <a:noFill/>
        </p:spPr>
        <p:txBody>
          <a:bodyPr wrap="square">
            <a:spAutoFit/>
          </a:bodyPr>
          <a:lstStyle/>
          <a:p>
            <a:r>
              <a:rPr lang="en-US" sz="3200" b="1" dirty="0"/>
              <a:t>RESULTS</a:t>
            </a:r>
            <a:endParaRPr lang="en-IN" sz="3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pic>
        <p:nvPicPr>
          <p:cNvPr id="2" name="Picture 1"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p:cNvGraphicFramePr/>
          <p:nvPr>
            <p:extLst>
              <p:ext uri="{D42A27DB-BD31-4B8C-83A1-F6EECF244321}">
                <p14:modId xmlns:p14="http://schemas.microsoft.com/office/powerpoint/2010/main" val="3215507539"/>
              </p:ext>
            </p:extLst>
          </p:nvPr>
        </p:nvGraphicFramePr>
        <p:xfrm>
          <a:off x="2667000" y="1484539"/>
          <a:ext cx="14679385" cy="855617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7609115" y="588381"/>
            <a:ext cx="2438400" cy="646331"/>
          </a:xfrm>
          <a:prstGeom prst="rect">
            <a:avLst/>
          </a:prstGeom>
          <a:noFill/>
        </p:spPr>
        <p:txBody>
          <a:bodyPr wrap="square">
            <a:spAutoFit/>
          </a:bodyPr>
          <a:lstStyle/>
          <a:p>
            <a:r>
              <a:rPr lang="en-US" sz="3600" b="1" dirty="0"/>
              <a:t>RESULTS</a:t>
            </a:r>
            <a:endParaRPr lang="en-IN" sz="3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84;p19"/>
          <p:cNvPicPr preferRelativeResize="0"/>
          <p:nvPr/>
        </p:nvPicPr>
        <p:blipFill rotWithShape="1">
          <a:blip r:embed="rId2"/>
          <a:srcRect l="2111" r="2110"/>
          <a:stretch>
            <a:fillRect/>
          </a:stretch>
        </p:blipFill>
        <p:spPr>
          <a:xfrm>
            <a:off x="0" y="32658"/>
            <a:ext cx="18288000" cy="10287000"/>
          </a:xfrm>
          <a:prstGeom prst="rect">
            <a:avLst/>
          </a:prstGeom>
          <a:noFill/>
          <a:ln>
            <a:noFill/>
          </a:ln>
        </p:spPr>
      </p:pic>
      <p:pic>
        <p:nvPicPr>
          <p:cNvPr id="2" name="Picture 1"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p:cNvGraphicFramePr/>
          <p:nvPr>
            <p:extLst>
              <p:ext uri="{D42A27DB-BD31-4B8C-83A1-F6EECF244321}">
                <p14:modId xmlns:p14="http://schemas.microsoft.com/office/powerpoint/2010/main" val="3459973211"/>
              </p:ext>
            </p:extLst>
          </p:nvPr>
        </p:nvGraphicFramePr>
        <p:xfrm>
          <a:off x="2667000" y="1404257"/>
          <a:ext cx="13971814" cy="885008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7587342" y="418432"/>
            <a:ext cx="2890157" cy="707886"/>
          </a:xfrm>
          <a:prstGeom prst="rect">
            <a:avLst/>
          </a:prstGeom>
          <a:noFill/>
        </p:spPr>
        <p:txBody>
          <a:bodyPr wrap="square">
            <a:spAutoFit/>
          </a:bodyPr>
          <a:lstStyle/>
          <a:p>
            <a:r>
              <a:rPr lang="en-US" sz="4000" b="1" dirty="0"/>
              <a:t>RESULTS</a:t>
            </a:r>
            <a:endParaRPr lang="en-IN" sz="4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pic>
        <p:nvPicPr>
          <p:cNvPr id="2" name="Picture 1"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p:nvPr>
            <p:extLst>
              <p:ext uri="{D42A27DB-BD31-4B8C-83A1-F6EECF244321}">
                <p14:modId xmlns:p14="http://schemas.microsoft.com/office/powerpoint/2010/main" val="1528095480"/>
              </p:ext>
            </p:extLst>
          </p:nvPr>
        </p:nvGraphicFramePr>
        <p:xfrm>
          <a:off x="2667000" y="816429"/>
          <a:ext cx="14363700" cy="883375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375070" y="108543"/>
            <a:ext cx="3102429" cy="707886"/>
          </a:xfrm>
          <a:prstGeom prst="rect">
            <a:avLst/>
          </a:prstGeom>
          <a:noFill/>
        </p:spPr>
        <p:txBody>
          <a:bodyPr wrap="square">
            <a:spAutoFit/>
          </a:bodyPr>
          <a:lstStyle/>
          <a:p>
            <a:r>
              <a:rPr lang="en-US" sz="4000" b="1" dirty="0"/>
              <a:t>RESULTS</a:t>
            </a:r>
            <a:endParaRPr lang="en-IN" sz="4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pic>
        <p:nvPicPr>
          <p:cNvPr id="3" name="Picture 2"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p:cNvGraphicFramePr/>
          <p:nvPr>
            <p:extLst>
              <p:ext uri="{D42A27DB-BD31-4B8C-83A1-F6EECF244321}">
                <p14:modId xmlns:p14="http://schemas.microsoft.com/office/powerpoint/2010/main" val="2421043625"/>
              </p:ext>
            </p:extLst>
          </p:nvPr>
        </p:nvGraphicFramePr>
        <p:xfrm>
          <a:off x="3211285" y="1028700"/>
          <a:ext cx="14532429" cy="8458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7375070" y="108543"/>
            <a:ext cx="3102429" cy="707886"/>
          </a:xfrm>
          <a:prstGeom prst="rect">
            <a:avLst/>
          </a:prstGeom>
          <a:noFill/>
        </p:spPr>
        <p:txBody>
          <a:bodyPr wrap="square">
            <a:spAutoFit/>
          </a:bodyPr>
          <a:lstStyle/>
          <a:p>
            <a:r>
              <a:rPr lang="en-US" sz="4000" b="1" dirty="0"/>
              <a:t>RESULTS</a:t>
            </a:r>
            <a:endParaRPr lang="en-IN"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p16"/>
          <p:cNvPicPr preferRelativeResize="0"/>
          <p:nvPr/>
        </p:nvPicPr>
        <p:blipFill rotWithShape="1">
          <a:blip r:embed="rId2"/>
          <a:srcRect l="2111" r="2110"/>
          <a:stretch>
            <a:fillRect/>
          </a:stretch>
        </p:blipFill>
        <p:spPr>
          <a:xfrm>
            <a:off x="0" y="0"/>
            <a:ext cx="18288000" cy="10287000"/>
          </a:xfrm>
          <a:prstGeom prst="rect">
            <a:avLst/>
          </a:prstGeom>
          <a:noFill/>
          <a:ln>
            <a:noFill/>
          </a:ln>
        </p:spPr>
      </p:pic>
      <p:pic>
        <p:nvPicPr>
          <p:cNvPr id="3" name="Picture 2"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2514"/>
            <a:ext cx="2438400" cy="1238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0457" y="631639"/>
            <a:ext cx="5274129" cy="646331"/>
          </a:xfrm>
          <a:prstGeom prst="rect">
            <a:avLst/>
          </a:prstGeom>
          <a:noFill/>
        </p:spPr>
        <p:txBody>
          <a:bodyPr wrap="square" rtlCol="0">
            <a:spAutoFit/>
          </a:bodyPr>
          <a:lstStyle/>
          <a:p>
            <a:r>
              <a:rPr lang="en-US" sz="3600" dirty="0"/>
              <a:t>MENTOR’S APPROVAL</a:t>
            </a:r>
            <a:endParaRPr lang="en-IN" sz="3600" dirty="0"/>
          </a:p>
        </p:txBody>
      </p:sp>
      <p:pic>
        <p:nvPicPr>
          <p:cNvPr id="6" name="Picture 5"/>
          <p:cNvPicPr>
            <a:picLocks noChangeAspect="1"/>
          </p:cNvPicPr>
          <p:nvPr/>
        </p:nvPicPr>
        <p:blipFill>
          <a:blip r:embed="rId4"/>
          <a:stretch>
            <a:fillRect/>
          </a:stretch>
        </p:blipFill>
        <p:spPr>
          <a:xfrm>
            <a:off x="2145644" y="1438969"/>
            <a:ext cx="13725727" cy="82163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pic>
        <p:nvPicPr>
          <p:cNvPr id="2" name="Picture 1"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1823145"/>
            <a:ext cx="16197943" cy="7478970"/>
          </a:xfrm>
          <a:prstGeom prst="rect">
            <a:avLst/>
          </a:prstGeom>
          <a:noFill/>
        </p:spPr>
        <p:txBody>
          <a:bodyPr wrap="square">
            <a:spAutoFit/>
          </a:bodyPr>
          <a:lstStyle/>
          <a:p>
            <a:pPr marL="457200" indent="-457200" algn="just">
              <a:buFont typeface="Arial" panose="020B0604020202020204" pitchFamily="34" charset="0"/>
              <a:buChar char="•"/>
            </a:pPr>
            <a:r>
              <a:rPr lang="en-US" sz="3200" dirty="0">
                <a:solidFill>
                  <a:srgbClr val="000000"/>
                </a:solidFill>
                <a:effectLst/>
                <a:latin typeface="Times New Roman" panose="02020603050405020304" charset="0"/>
                <a:ea typeface="SimSun" panose="02010600030101010101" pitchFamily="2" charset="-122"/>
                <a:cs typeface="Times New Roman" panose="02020603050405020304" charset="0"/>
              </a:rPr>
              <a:t>Virtual patient simulation or gamification and use of applications for learning as students can manipulate virtual representations of these images, practice diagnosing conditions, and develop skills in medical image analysis and interpretation. </a:t>
            </a:r>
            <a:r>
              <a:rPr lang="en-US" sz="3200" dirty="0">
                <a:latin typeface="Times New Roman" panose="02020603050405020304" charset="0"/>
                <a:cs typeface="Times New Roman" panose="02020603050405020304" charset="0"/>
              </a:rPr>
              <a:t>Apps like </a:t>
            </a:r>
            <a:r>
              <a:rPr lang="en-US" sz="3200" b="1" i="1" dirty="0" err="1">
                <a:latin typeface="Times New Roman" panose="02020603050405020304" charset="0"/>
                <a:cs typeface="Times New Roman" panose="02020603050405020304" charset="0"/>
              </a:rPr>
              <a:t>EdApp</a:t>
            </a:r>
            <a:r>
              <a:rPr lang="en-US" sz="3200" b="1" i="1" dirty="0">
                <a:latin typeface="Times New Roman" panose="02020603050405020304" charset="0"/>
                <a:cs typeface="Times New Roman" panose="02020603050405020304" charset="0"/>
              </a:rPr>
              <a:t>, </a:t>
            </a:r>
            <a:r>
              <a:rPr lang="en-US" sz="3200" b="1" i="1" dirty="0" err="1">
                <a:latin typeface="Times New Roman" panose="02020603050405020304" charset="0"/>
                <a:cs typeface="Times New Roman" panose="02020603050405020304" charset="0"/>
              </a:rPr>
              <a:t>Edgagement</a:t>
            </a:r>
            <a:r>
              <a:rPr lang="en-US" sz="3200" b="1" i="1" dirty="0">
                <a:latin typeface="Times New Roman" panose="02020603050405020304" charset="0"/>
                <a:cs typeface="Times New Roman" panose="02020603050405020304" charset="0"/>
              </a:rPr>
              <a:t>, </a:t>
            </a:r>
            <a:r>
              <a:rPr lang="en-US" sz="3200" b="1" i="1" dirty="0" err="1">
                <a:latin typeface="Times New Roman" panose="02020603050405020304" charset="0"/>
                <a:cs typeface="Times New Roman" panose="02020603050405020304" charset="0"/>
              </a:rPr>
              <a:t>WizIQ</a:t>
            </a:r>
            <a:r>
              <a:rPr lang="en-US" sz="3200" b="1" i="1" dirty="0">
                <a:latin typeface="Times New Roman" panose="02020603050405020304" charset="0"/>
                <a:cs typeface="Times New Roman" panose="02020603050405020304" charset="0"/>
              </a:rPr>
              <a:t> </a:t>
            </a:r>
            <a:r>
              <a:rPr lang="en-US" sz="3200" dirty="0">
                <a:latin typeface="Times New Roman" panose="02020603050405020304" charset="0"/>
                <a:cs typeface="Times New Roman" panose="02020603050405020304" charset="0"/>
              </a:rPr>
              <a:t>use  gaming in the classroom aims to bring together the fun part of play with the content and concepts that students must learn; gamification increases student engagement, creates enthusiasm for the lesson, provides immediate feedback, and in general students learn better when they are having fun.</a:t>
            </a:r>
            <a:endParaRPr lang="en-US" sz="3200" dirty="0">
              <a:solidFill>
                <a:srgbClr val="000000"/>
              </a:solidFill>
              <a:effectLst/>
              <a:latin typeface="Times New Roman" panose="02020603050405020304" charset="0"/>
              <a:ea typeface="SimSun" panose="02010600030101010101" pitchFamily="2" charset="-122"/>
              <a:cs typeface="Times New Roman" panose="02020603050405020304" charset="0"/>
            </a:endParaRPr>
          </a:p>
          <a:p>
            <a:pPr marL="457200" indent="-457200" algn="just">
              <a:buFont typeface="Arial" panose="020B0604020202020204" pitchFamily="34" charset="0"/>
              <a:buChar char="•"/>
            </a:pPr>
            <a:endParaRPr lang="en-US" sz="3200" dirty="0">
              <a:latin typeface="Times New Roman" panose="02020603050405020304" charset="0"/>
              <a:ea typeface="SimSun" panose="02010600030101010101" pitchFamily="2" charset="-122"/>
              <a:cs typeface="Times New Roman" panose="02020603050405020304" charset="0"/>
            </a:endParaRPr>
          </a:p>
          <a:p>
            <a:pPr marL="457200" indent="-457200" algn="just">
              <a:buFont typeface="Arial" panose="020B0604020202020204" pitchFamily="34" charset="0"/>
              <a:buChar char="•"/>
            </a:pPr>
            <a:r>
              <a:rPr lang="en-US" sz="3200" dirty="0">
                <a:latin typeface="Times New Roman" panose="02020603050405020304" charset="0"/>
                <a:cs typeface="Times New Roman" panose="02020603050405020304" charset="0"/>
              </a:rPr>
              <a:t>Mobile learning has come across in various studies as the most widely used tool in digital learning and academic achievement has a high correlation in digital education.</a:t>
            </a:r>
          </a:p>
          <a:p>
            <a:pPr marL="457200" indent="-457200" algn="just">
              <a:buFont typeface="Arial" panose="020B0604020202020204" pitchFamily="34" charset="0"/>
              <a:buChar char="•"/>
            </a:pPr>
            <a:endParaRPr lang="en-US" sz="3200" dirty="0">
              <a:latin typeface="Times New Roman" panose="02020603050405020304" charset="0"/>
              <a:cs typeface="Times New Roman" panose="02020603050405020304" charset="0"/>
            </a:endParaRPr>
          </a:p>
          <a:p>
            <a:pPr marL="457200" indent="-457200" algn="just">
              <a:buFont typeface="Arial" panose="020B0604020202020204" pitchFamily="34" charset="0"/>
              <a:buChar char="•"/>
            </a:pPr>
            <a:r>
              <a:rPr lang="en-US" sz="3200" dirty="0">
                <a:solidFill>
                  <a:srgbClr val="000000"/>
                </a:solidFill>
                <a:effectLst/>
                <a:latin typeface="Times New Roman" panose="02020603050405020304" charset="0"/>
                <a:ea typeface="SimSun" panose="02010600030101010101" pitchFamily="2" charset="-122"/>
                <a:cs typeface="Times New Roman" panose="02020603050405020304" charset="0"/>
              </a:rPr>
              <a:t>Augmented reality (AR) or Virtual Reality (VR) or Mixed Reality (MR) to enhance the immersive quality of education and learning are mostly used for interactive training of healthcare students and develop future clinical skills E.g.  </a:t>
            </a:r>
            <a:r>
              <a:rPr lang="en-US" sz="3200" b="1" i="1" dirty="0">
                <a:solidFill>
                  <a:srgbClr val="000000"/>
                </a:solidFill>
                <a:effectLst/>
                <a:latin typeface="Times New Roman" panose="02020603050405020304" charset="0"/>
                <a:ea typeface="SimSun" panose="02010600030101010101" pitchFamily="2" charset="-122"/>
                <a:cs typeface="Times New Roman" panose="02020603050405020304" charset="0"/>
              </a:rPr>
              <a:t>HoloLens Headset.</a:t>
            </a:r>
            <a:endParaRPr lang="en-US" sz="3200" dirty="0">
              <a:latin typeface="Times New Roman" panose="02020603050405020304" charset="0"/>
              <a:cs typeface="Times New Roman" panose="02020603050405020304" charset="0"/>
            </a:endParaRPr>
          </a:p>
          <a:p>
            <a:pPr algn="just"/>
            <a:endParaRPr lang="en-US" sz="3200" dirty="0">
              <a:solidFill>
                <a:srgbClr val="000000"/>
              </a:solidFill>
              <a:effectLst/>
              <a:latin typeface="Times New Roman" panose="02020603050405020304" charset="0"/>
              <a:ea typeface="SimSun" panose="02010600030101010101" pitchFamily="2" charset="-122"/>
              <a:cs typeface="Times New Roman" panose="02020603050405020304" charset="0"/>
            </a:endParaRPr>
          </a:p>
        </p:txBody>
      </p:sp>
      <p:sp>
        <p:nvSpPr>
          <p:cNvPr id="6" name="TextBox 5"/>
          <p:cNvSpPr txBox="1"/>
          <p:nvPr/>
        </p:nvSpPr>
        <p:spPr>
          <a:xfrm>
            <a:off x="1371600" y="9707307"/>
            <a:ext cx="16622486" cy="380938"/>
          </a:xfrm>
          <a:prstGeom prst="rect">
            <a:avLst/>
          </a:prstGeom>
          <a:noFill/>
        </p:spPr>
        <p:txBody>
          <a:bodyPr wrap="square">
            <a:spAutoFit/>
          </a:bodyPr>
          <a:lstStyle/>
          <a:p>
            <a:pPr lvl="0" algn="just">
              <a:lnSpc>
                <a:spcPct val="150000"/>
              </a:lnSpc>
              <a:tabLst>
                <a:tab pos="269875" algn="l"/>
              </a:tabLst>
            </a:pPr>
            <a:r>
              <a:rPr lang="en-US" sz="1400" i="1" dirty="0">
                <a:solidFill>
                  <a:srgbClr val="000000"/>
                </a:solidFill>
                <a:effectLst/>
                <a:latin typeface="Times New Roman" panose="02020603050405020304" charset="0"/>
                <a:ea typeface="SimSun" panose="02010600030101010101" pitchFamily="2" charset="-122"/>
                <a:cs typeface="Times New Roman" panose="02020603050405020304" charset="0"/>
              </a:rPr>
              <a:t>Kaur G, </a:t>
            </a:r>
            <a:r>
              <a:rPr lang="en-US" sz="1400" i="1" dirty="0" err="1">
                <a:solidFill>
                  <a:srgbClr val="000000"/>
                </a:solidFill>
                <a:effectLst/>
                <a:latin typeface="Times New Roman" panose="02020603050405020304" charset="0"/>
                <a:ea typeface="SimSun" panose="02010600030101010101" pitchFamily="2" charset="-122"/>
                <a:cs typeface="Times New Roman" panose="02020603050405020304" charset="0"/>
              </a:rPr>
              <a:t>Ambinder</a:t>
            </a:r>
            <a:r>
              <a:rPr lang="en-US" sz="1400" i="1" dirty="0">
                <a:solidFill>
                  <a:srgbClr val="000000"/>
                </a:solidFill>
                <a:effectLst/>
                <a:latin typeface="Times New Roman" panose="02020603050405020304" charset="0"/>
                <a:ea typeface="SimSun" panose="02010600030101010101" pitchFamily="2" charset="-122"/>
                <a:cs typeface="Times New Roman" panose="02020603050405020304" charset="0"/>
              </a:rPr>
              <a:t> D, Goyal A. Consume, contribute, and create: succeeding as a learner and educator in the digital era. Methodist </a:t>
            </a:r>
            <a:r>
              <a:rPr lang="en-US" sz="1400" i="1" dirty="0" err="1">
                <a:solidFill>
                  <a:srgbClr val="000000"/>
                </a:solidFill>
                <a:effectLst/>
                <a:latin typeface="Times New Roman" panose="02020603050405020304" charset="0"/>
                <a:ea typeface="SimSun" panose="02010600030101010101" pitchFamily="2" charset="-122"/>
                <a:cs typeface="Times New Roman" panose="02020603050405020304" charset="0"/>
              </a:rPr>
              <a:t>DeBakey</a:t>
            </a:r>
            <a:r>
              <a:rPr lang="en-US" sz="1400" i="1" dirty="0">
                <a:solidFill>
                  <a:srgbClr val="000000"/>
                </a:solidFill>
                <a:effectLst/>
                <a:latin typeface="Times New Roman" panose="02020603050405020304" charset="0"/>
                <a:ea typeface="SimSun" panose="02010600030101010101" pitchFamily="2" charset="-122"/>
                <a:cs typeface="Times New Roman" panose="02020603050405020304" charset="0"/>
              </a:rPr>
              <a:t> Cardiovascular Journal. 2022;18(3):59.</a:t>
            </a:r>
            <a:endParaRPr lang="en-IN" sz="1000" dirty="0">
              <a:effectLst/>
              <a:latin typeface="Calibri" panose="020F0502020204030204" pitchFamily="34" charset="0"/>
              <a:ea typeface="SimSun" panose="02010600030101010101" pitchFamily="2" charset="-122"/>
              <a:cs typeface="Times New Roman" panose="02020603050405020304" charset="0"/>
            </a:endParaRPr>
          </a:p>
        </p:txBody>
      </p:sp>
      <p:sp>
        <p:nvSpPr>
          <p:cNvPr id="4" name="TextBox 3">
            <a:extLst>
              <a:ext uri="{FF2B5EF4-FFF2-40B4-BE49-F238E27FC236}">
                <a16:creationId xmlns:a16="http://schemas.microsoft.com/office/drawing/2014/main" id="{ECFD2FD9-7BF0-E4BC-DEE3-87719BF58D3F}"/>
              </a:ext>
            </a:extLst>
          </p:cNvPr>
          <p:cNvSpPr txBox="1"/>
          <p:nvPr/>
        </p:nvSpPr>
        <p:spPr>
          <a:xfrm>
            <a:off x="7375070" y="108543"/>
            <a:ext cx="3102429"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RESULTS</a:t>
            </a:r>
            <a:endParaRPr lang="en-IN"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pic>
        <p:nvPicPr>
          <p:cNvPr id="5" name="Picture 4"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7830" y="1962716"/>
            <a:ext cx="17210314" cy="7478970"/>
          </a:xfrm>
          <a:prstGeom prst="rect">
            <a:avLst/>
          </a:prstGeom>
          <a:noFill/>
        </p:spPr>
        <p:txBody>
          <a:bodyPr wrap="square">
            <a:spAutoFit/>
          </a:bodyPr>
          <a:lstStyle/>
          <a:p>
            <a:pPr marL="457200" indent="-457200" algn="just">
              <a:buFont typeface="Arial" panose="020B0604020202020204" pitchFamily="34" charset="0"/>
              <a:buChar char="•"/>
            </a:pPr>
            <a:r>
              <a:rPr lang="en-US" sz="3200" b="0" i="0" dirty="0">
                <a:solidFill>
                  <a:srgbClr val="0F0F0F"/>
                </a:solidFill>
                <a:effectLst/>
                <a:latin typeface="Times New Roman" panose="02020603050405020304" charset="0"/>
                <a:cs typeface="Times New Roman" panose="02020603050405020304" charset="0"/>
              </a:rPr>
              <a:t>AI algorithms and AI </a:t>
            </a:r>
            <a:r>
              <a:rPr lang="en-US" sz="3200" dirty="0">
                <a:solidFill>
                  <a:srgbClr val="0F0F0F"/>
                </a:solidFill>
                <a:latin typeface="Times New Roman" panose="02020603050405020304" charset="0"/>
                <a:cs typeface="Times New Roman" panose="02020603050405020304" charset="0"/>
              </a:rPr>
              <a:t>t</a:t>
            </a:r>
            <a:r>
              <a:rPr lang="en-US" sz="3200" b="0" i="0" dirty="0">
                <a:solidFill>
                  <a:srgbClr val="0F0F0F"/>
                </a:solidFill>
                <a:effectLst/>
                <a:latin typeface="Times New Roman" panose="02020603050405020304" charset="0"/>
                <a:cs typeface="Times New Roman" panose="02020603050405020304" charset="0"/>
              </a:rPr>
              <a:t>ools can be used to detect anomalies in health records and alert students and healthcare professionals so they can take the necessary steps to improve patient conditions. Additionally, </a:t>
            </a:r>
            <a:r>
              <a:rPr lang="en-IN" sz="3200" b="0" i="0" dirty="0">
                <a:solidFill>
                  <a:srgbClr val="0F0F0F"/>
                </a:solidFill>
                <a:effectLst/>
                <a:latin typeface="Times New Roman" panose="02020603050405020304" charset="0"/>
                <a:cs typeface="Times New Roman" panose="02020603050405020304" charset="0"/>
              </a:rPr>
              <a:t>solutions include </a:t>
            </a:r>
            <a:r>
              <a:rPr lang="en-IN" sz="3200" b="1" i="1" dirty="0" err="1">
                <a:solidFill>
                  <a:srgbClr val="0F0F0F"/>
                </a:solidFill>
                <a:effectLst/>
                <a:latin typeface="Times New Roman" panose="02020603050405020304" charset="0"/>
                <a:cs typeface="Times New Roman" panose="02020603050405020304" charset="0"/>
              </a:rPr>
              <a:t>Enlitic</a:t>
            </a:r>
            <a:r>
              <a:rPr lang="en-IN" sz="3200" b="1" i="1" dirty="0">
                <a:solidFill>
                  <a:srgbClr val="0F0F0F"/>
                </a:solidFill>
                <a:effectLst/>
                <a:latin typeface="Times New Roman" panose="02020603050405020304" charset="0"/>
                <a:cs typeface="Times New Roman" panose="02020603050405020304" charset="0"/>
              </a:rPr>
              <a:t> Curie™,</a:t>
            </a:r>
            <a:r>
              <a:rPr lang="en-US" sz="2400" b="1" i="1" dirty="0">
                <a:solidFill>
                  <a:srgbClr val="0F0F0F"/>
                </a:solidFill>
                <a:effectLst/>
                <a:latin typeface="Times New Roman" panose="02020603050405020304" charset="0"/>
                <a:cs typeface="Times New Roman" panose="02020603050405020304" charset="0"/>
              </a:rPr>
              <a:t> </a:t>
            </a:r>
            <a:r>
              <a:rPr lang="en-US" sz="3200" b="1" i="1" dirty="0">
                <a:solidFill>
                  <a:srgbClr val="0F0F0F"/>
                </a:solidFill>
                <a:effectLst/>
                <a:latin typeface="Times New Roman" panose="02020603050405020304" charset="0"/>
                <a:cs typeface="Times New Roman" panose="02020603050405020304" charset="0"/>
              </a:rPr>
              <a:t>Curie ENDEX™ , Viz ai </a:t>
            </a:r>
            <a:r>
              <a:rPr lang="en-US" sz="3200" b="0" i="0" dirty="0">
                <a:solidFill>
                  <a:srgbClr val="0F0F0F"/>
                </a:solidFill>
                <a:effectLst/>
                <a:latin typeface="Times New Roman" panose="02020603050405020304" charset="0"/>
                <a:cs typeface="Times New Roman" panose="02020603050405020304" charset="0"/>
              </a:rPr>
              <a:t>, helps healthcare providers understand how different treatment options interact with one another and how they affect a patient’s health. </a:t>
            </a:r>
            <a:r>
              <a:rPr lang="en-US" sz="3200" b="0" i="0" dirty="0">
                <a:solidFill>
                  <a:srgbClr val="212121"/>
                </a:solidFill>
                <a:effectLst/>
                <a:latin typeface="Times New Roman" panose="02020603050405020304" charset="0"/>
                <a:cs typeface="Times New Roman" panose="02020603050405020304" charset="0"/>
              </a:rPr>
              <a:t>AI is also used in assessment of learners for example </a:t>
            </a:r>
            <a:r>
              <a:rPr lang="en-US" sz="3200" b="1" i="1" dirty="0" err="1">
                <a:solidFill>
                  <a:srgbClr val="212121"/>
                </a:solidFill>
                <a:effectLst/>
                <a:latin typeface="Times New Roman" panose="02020603050405020304" charset="0"/>
                <a:cs typeface="Times New Roman" panose="02020603050405020304" charset="0"/>
              </a:rPr>
              <a:t>MethdAI</a:t>
            </a:r>
            <a:r>
              <a:rPr lang="en-US" sz="3200" b="1" i="1" dirty="0">
                <a:solidFill>
                  <a:srgbClr val="212121"/>
                </a:solidFill>
                <a:effectLst/>
                <a:latin typeface="Times New Roman" panose="02020603050405020304" charset="0"/>
                <a:cs typeface="Times New Roman" panose="02020603050405020304" charset="0"/>
              </a:rPr>
              <a:t>, </a:t>
            </a:r>
            <a:r>
              <a:rPr lang="en-US" sz="3200" b="1" i="1" dirty="0" err="1">
                <a:solidFill>
                  <a:srgbClr val="212121"/>
                </a:solidFill>
                <a:effectLst/>
                <a:latin typeface="Times New Roman" panose="02020603050405020304" charset="0"/>
                <a:cs typeface="Times New Roman" panose="02020603050405020304" charset="0"/>
              </a:rPr>
              <a:t>Replika</a:t>
            </a:r>
            <a:r>
              <a:rPr lang="en-US" sz="3200" b="1" i="1" dirty="0">
                <a:solidFill>
                  <a:srgbClr val="212121"/>
                </a:solidFill>
                <a:effectLst/>
                <a:latin typeface="Times New Roman" panose="02020603050405020304" charset="0"/>
                <a:cs typeface="Times New Roman" panose="02020603050405020304" charset="0"/>
              </a:rPr>
              <a:t> </a:t>
            </a:r>
            <a:r>
              <a:rPr lang="en-US" sz="3200" b="0" i="0" dirty="0">
                <a:solidFill>
                  <a:srgbClr val="212121"/>
                </a:solidFill>
                <a:effectLst/>
                <a:latin typeface="Times New Roman" panose="02020603050405020304" charset="0"/>
                <a:cs typeface="Times New Roman" panose="02020603050405020304" charset="0"/>
              </a:rPr>
              <a:t>like in assignment grading, (e.g. </a:t>
            </a:r>
            <a:r>
              <a:rPr lang="en-US" sz="3200" b="1" i="1" dirty="0" err="1">
                <a:solidFill>
                  <a:srgbClr val="212121"/>
                </a:solidFill>
                <a:effectLst/>
                <a:latin typeface="Times New Roman" panose="02020603050405020304" charset="0"/>
                <a:cs typeface="Times New Roman" panose="02020603050405020304" charset="0"/>
              </a:rPr>
              <a:t>Gradescope</a:t>
            </a:r>
            <a:r>
              <a:rPr lang="en-US" sz="3200" b="0" i="0" dirty="0">
                <a:solidFill>
                  <a:srgbClr val="212121"/>
                </a:solidFill>
                <a:effectLst/>
                <a:latin typeface="Times New Roman" panose="02020603050405020304" charset="0"/>
                <a:cs typeface="Times New Roman" panose="02020603050405020304" charset="0"/>
              </a:rPr>
              <a:t>) automated essay scoring using clinical decision-making questions, evaluation of basic laparoscopic skills, grading of student case summaries, attendance tracking to name a few</a:t>
            </a:r>
            <a:endParaRPr lang="en-US" sz="3200" dirty="0">
              <a:solidFill>
                <a:srgbClr val="000000"/>
              </a:solidFill>
              <a:effectLst/>
              <a:latin typeface="Times New Roman" panose="02020603050405020304" charset="0"/>
              <a:ea typeface="SimSun" panose="02010600030101010101" pitchFamily="2" charset="-122"/>
              <a:cs typeface="Times New Roman" panose="02020603050405020304" charset="0"/>
            </a:endParaRPr>
          </a:p>
          <a:p>
            <a:pPr marL="457200" indent="-457200" algn="just">
              <a:buFont typeface="Arial" panose="020B0604020202020204" pitchFamily="34" charset="0"/>
              <a:buChar char="•"/>
            </a:pPr>
            <a:endParaRPr lang="en-US" sz="3200" b="0" i="0" dirty="0">
              <a:solidFill>
                <a:srgbClr val="0F0F0F"/>
              </a:solidFill>
              <a:effectLst/>
              <a:latin typeface="Times New Roman" panose="02020603050405020304" charset="0"/>
              <a:cs typeface="Times New Roman" panose="02020603050405020304" charset="0"/>
            </a:endParaRPr>
          </a:p>
          <a:p>
            <a:pPr marL="457200" indent="-457200" algn="just">
              <a:buFont typeface="Arial" panose="020B0604020202020204" pitchFamily="34" charset="0"/>
              <a:buChar char="•"/>
            </a:pPr>
            <a:endParaRPr lang="en-US" sz="3200" dirty="0">
              <a:solidFill>
                <a:srgbClr val="0F0F0F"/>
              </a:solidFill>
              <a:latin typeface="Times New Roman" panose="02020603050405020304" charset="0"/>
              <a:cs typeface="Times New Roman" panose="02020603050405020304" charset="0"/>
            </a:endParaRPr>
          </a:p>
          <a:p>
            <a:pPr marL="457200" indent="-457200" algn="just">
              <a:buFont typeface="Arial" panose="020B0604020202020204" pitchFamily="34" charset="0"/>
              <a:buChar char="•"/>
            </a:pPr>
            <a:r>
              <a:rPr lang="en-US" sz="3200" b="0" i="0" dirty="0">
                <a:solidFill>
                  <a:srgbClr val="212121"/>
                </a:solidFill>
                <a:effectLst/>
                <a:latin typeface="Times New Roman" panose="02020603050405020304" charset="0"/>
                <a:cs typeface="Times New Roman" panose="02020603050405020304" charset="0"/>
              </a:rPr>
              <a:t>Chatbots like </a:t>
            </a:r>
            <a:r>
              <a:rPr lang="en-US" sz="3200" b="1" i="1" dirty="0">
                <a:solidFill>
                  <a:srgbClr val="212121"/>
                </a:solidFill>
                <a:effectLst/>
                <a:latin typeface="Times New Roman" panose="02020603050405020304" charset="0"/>
                <a:cs typeface="Times New Roman" panose="02020603050405020304" charset="0"/>
              </a:rPr>
              <a:t>ChatGPT, </a:t>
            </a:r>
            <a:r>
              <a:rPr lang="en-US" sz="3200" b="1" i="1" dirty="0" err="1">
                <a:solidFill>
                  <a:srgbClr val="212121"/>
                </a:solidFill>
                <a:effectLst/>
                <a:latin typeface="Times New Roman" panose="02020603050405020304" charset="0"/>
                <a:cs typeface="Times New Roman" panose="02020603050405020304" charset="0"/>
              </a:rPr>
              <a:t>Jasperchat</a:t>
            </a:r>
            <a:r>
              <a:rPr lang="en-US" sz="3200" b="1" i="1" dirty="0">
                <a:solidFill>
                  <a:srgbClr val="212121"/>
                </a:solidFill>
                <a:effectLst/>
                <a:latin typeface="Times New Roman" panose="02020603050405020304" charset="0"/>
                <a:cs typeface="Times New Roman" panose="02020603050405020304" charset="0"/>
              </a:rPr>
              <a:t>, </a:t>
            </a:r>
            <a:r>
              <a:rPr lang="en-US" sz="3200" b="1" i="1" dirty="0" err="1">
                <a:solidFill>
                  <a:srgbClr val="212121"/>
                </a:solidFill>
                <a:effectLst/>
                <a:latin typeface="Times New Roman" panose="02020603050405020304" charset="0"/>
                <a:cs typeface="Times New Roman" panose="02020603050405020304" charset="0"/>
              </a:rPr>
              <a:t>DialoGPT</a:t>
            </a:r>
            <a:r>
              <a:rPr lang="en-US" sz="3200" b="0" i="0" dirty="0">
                <a:solidFill>
                  <a:srgbClr val="212121"/>
                </a:solidFill>
                <a:effectLst/>
                <a:latin typeface="Times New Roman" panose="02020603050405020304" charset="0"/>
                <a:cs typeface="Times New Roman" panose="02020603050405020304" charset="0"/>
              </a:rPr>
              <a:t>, etc., and transcription technology like </a:t>
            </a:r>
            <a:r>
              <a:rPr lang="en-US" sz="3200" b="1" i="1" dirty="0">
                <a:solidFill>
                  <a:srgbClr val="212121"/>
                </a:solidFill>
                <a:effectLst/>
                <a:latin typeface="Times New Roman" panose="02020603050405020304" charset="0"/>
                <a:cs typeface="Times New Roman" panose="02020603050405020304" charset="0"/>
              </a:rPr>
              <a:t>Otter.ai. </a:t>
            </a:r>
            <a:r>
              <a:rPr lang="en-US" sz="3200" b="0" i="0" dirty="0">
                <a:solidFill>
                  <a:srgbClr val="212121"/>
                </a:solidFill>
                <a:effectLst/>
                <a:latin typeface="Times New Roman" panose="02020603050405020304" charset="0"/>
                <a:cs typeface="Times New Roman" panose="02020603050405020304" charset="0"/>
              </a:rPr>
              <a:t>ChatGPT is the most widely known of the list with an amazing ability of content generation. Along </a:t>
            </a:r>
            <a:r>
              <a:rPr lang="en-IN" sz="3200" dirty="0">
                <a:solidFill>
                  <a:srgbClr val="212121"/>
                </a:solidFill>
                <a:effectLst/>
                <a:latin typeface="Times New Roman" panose="02020603050405020304" charset="0"/>
                <a:cs typeface="Times New Roman" panose="02020603050405020304" charset="0"/>
              </a:rPr>
              <a:t>Personalized Learning, Research Assistance </a:t>
            </a:r>
            <a:r>
              <a:rPr lang="en-US" sz="3200" dirty="0">
                <a:solidFill>
                  <a:srgbClr val="212121"/>
                </a:solidFill>
                <a:effectLst/>
                <a:latin typeface="Times New Roman" panose="02020603050405020304" charset="0"/>
                <a:cs typeface="Times New Roman" panose="02020603050405020304" charset="0"/>
              </a:rPr>
              <a:t>ChatGPT can be effectively used to assess student papers and essays and analyze the sentence structure, vocabulary, grammar, and clarity of a paper. Generative Pre-trained Transformer (GPT), which was trained using a huge amount of textual data.</a:t>
            </a:r>
            <a:endParaRPr lang="en-US" sz="3200" dirty="0">
              <a:solidFill>
                <a:srgbClr val="0F0F0F"/>
              </a:solidFill>
              <a:effectLst/>
              <a:latin typeface="Times New Roman" panose="02020603050405020304" charset="0"/>
              <a:cs typeface="Times New Roman" panose="02020603050405020304" charset="0"/>
            </a:endParaRPr>
          </a:p>
        </p:txBody>
      </p:sp>
      <p:sp>
        <p:nvSpPr>
          <p:cNvPr id="2" name="TextBox 1">
            <a:extLst>
              <a:ext uri="{FF2B5EF4-FFF2-40B4-BE49-F238E27FC236}">
                <a16:creationId xmlns:a16="http://schemas.microsoft.com/office/drawing/2014/main" id="{E8F8F551-8666-264D-D799-7460FEE869E3}"/>
              </a:ext>
            </a:extLst>
          </p:cNvPr>
          <p:cNvSpPr txBox="1"/>
          <p:nvPr/>
        </p:nvSpPr>
        <p:spPr>
          <a:xfrm>
            <a:off x="7375070" y="108543"/>
            <a:ext cx="3102429"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RESULTS</a:t>
            </a:r>
            <a:endParaRPr lang="en-IN"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C786-4B2E-957C-8A8E-365B21A25BE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F2B232E-46E5-B8FF-4946-1BC54651034D}"/>
              </a:ext>
            </a:extLst>
          </p:cNvPr>
          <p:cNvSpPr>
            <a:spLocks noGrp="1"/>
          </p:cNvSpPr>
          <p:nvPr>
            <p:ph type="subTitle" idx="1"/>
          </p:nvPr>
        </p:nvSpPr>
        <p:spPr/>
        <p:txBody>
          <a:bodyPr/>
          <a:lstStyle/>
          <a:p>
            <a:endParaRPr lang="en-IN"/>
          </a:p>
        </p:txBody>
      </p:sp>
      <p:pic>
        <p:nvPicPr>
          <p:cNvPr id="4" name="Google Shape;184;p19">
            <a:extLst>
              <a:ext uri="{FF2B5EF4-FFF2-40B4-BE49-F238E27FC236}">
                <a16:creationId xmlns:a16="http://schemas.microsoft.com/office/drawing/2014/main" id="{2E7C813A-CAEE-B2E0-CC4E-1E0F978C15BB}"/>
              </a:ext>
            </a:extLst>
          </p:cNvPr>
          <p:cNvPicPr preferRelativeResize="0"/>
          <p:nvPr/>
        </p:nvPicPr>
        <p:blipFill rotWithShape="1">
          <a:blip r:embed="rId2"/>
          <a:srcRect l="2111" r="2110"/>
          <a:stretch>
            <a:fillRect/>
          </a:stretch>
        </p:blipFill>
        <p:spPr>
          <a:xfrm>
            <a:off x="-32657" y="0"/>
            <a:ext cx="18288000" cy="10287000"/>
          </a:xfrm>
          <a:prstGeom prst="rect">
            <a:avLst/>
          </a:prstGeom>
          <a:noFill/>
          <a:ln>
            <a:noFill/>
          </a:ln>
        </p:spPr>
      </p:pic>
      <p:sp>
        <p:nvSpPr>
          <p:cNvPr id="6" name="TextBox 5">
            <a:extLst>
              <a:ext uri="{FF2B5EF4-FFF2-40B4-BE49-F238E27FC236}">
                <a16:creationId xmlns:a16="http://schemas.microsoft.com/office/drawing/2014/main" id="{9C73B57E-8C0D-E2C9-73B1-235A80DE3116}"/>
              </a:ext>
            </a:extLst>
          </p:cNvPr>
          <p:cNvSpPr txBox="1"/>
          <p:nvPr/>
        </p:nvSpPr>
        <p:spPr>
          <a:xfrm>
            <a:off x="1796143" y="1429989"/>
            <a:ext cx="15430500" cy="7807265"/>
          </a:xfrm>
          <a:prstGeom prst="rect">
            <a:avLst/>
          </a:prstGeom>
          <a:noFill/>
        </p:spPr>
        <p:txBody>
          <a:bodyPr wrap="square">
            <a:spAutoFit/>
          </a:bodyPr>
          <a:lstStyle/>
          <a:p>
            <a:pPr algn="just"/>
            <a:r>
              <a:rPr lang="en-IN" sz="3200" dirty="0">
                <a:effectLst/>
                <a:latin typeface="Times New Roman" panose="02020603050405020304" pitchFamily="18" charset="0"/>
                <a:ea typeface="SimSun" panose="02010600030101010101" pitchFamily="2" charset="-122"/>
                <a:cs typeface="Times New Roman" panose="02020603050405020304" pitchFamily="18" charset="0"/>
              </a:rPr>
              <a:t>Medical education and training are undergoing a digital revolution from the traditional method of education and training to </a:t>
            </a:r>
            <a:r>
              <a:rPr lang="en-IN" sz="32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e-learning</a:t>
            </a:r>
            <a:r>
              <a:rPr lang="en-US" sz="32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IN" sz="32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making </a:t>
            </a:r>
            <a:r>
              <a:rPr lang="en-US" sz="32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learning</a:t>
            </a:r>
            <a:r>
              <a:rPr lang="en-IN" sz="32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 possible</a:t>
            </a:r>
            <a:r>
              <a:rPr lang="en-US" sz="32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 without any time and place restrictions. </a:t>
            </a:r>
          </a:p>
          <a:p>
            <a:pPr algn="just"/>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 use of </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tools of </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digital technology in </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 education of </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health profession</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al</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can</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overcom</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e </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health workforce–related challenges by </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giving</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more</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affordable, </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standardized, timely, and </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accessible</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medical education and </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relevant </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training</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IN" sz="3200" baseline="30000" dirty="0">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IN" sz="3200" baseline="30000" dirty="0">
              <a:effectLst/>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IN" sz="32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Technology has entered every aspect of human life which has enabled easier access to higher education in the twenty-first century as well as a platform for lifelong learning. Technology-enhanced learning (TEL)</a:t>
            </a:r>
            <a:r>
              <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which implements information and communication (ICT) into teaching and learning,</a:t>
            </a:r>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is commonplace in today’s world. </a:t>
            </a:r>
          </a:p>
          <a:p>
            <a:pPr algn="just"/>
            <a:endParaRPr lang="en-IN" sz="3200" dirty="0">
              <a:latin typeface="Times New Roman" panose="02020603050405020304" pitchFamily="18" charset="0"/>
              <a:ea typeface="Cambria" panose="02040503050406030204" pitchFamily="18" charset="0"/>
              <a:cs typeface="Times New Roman" panose="02020603050405020304" pitchFamily="18" charset="0"/>
            </a:endParaRPr>
          </a:p>
          <a:p>
            <a:pPr algn="just"/>
            <a:r>
              <a:rPr lang="en-IN"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Healthcare education and training in medicine is one such field that is highly influenced by technological advancement and this has its demands and brings in new requirements.</a:t>
            </a:r>
            <a:endParaRPr lang="en-IN" sz="32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13E8CE96-B687-A841-2AE5-5AAB458F47D1}"/>
              </a:ext>
            </a:extLst>
          </p:cNvPr>
          <p:cNvSpPr txBox="1"/>
          <p:nvPr/>
        </p:nvSpPr>
        <p:spPr>
          <a:xfrm>
            <a:off x="7298872" y="254373"/>
            <a:ext cx="4114800" cy="830997"/>
          </a:xfrm>
          <a:prstGeom prst="rect">
            <a:avLst/>
          </a:prstGeom>
          <a:noFill/>
        </p:spPr>
        <p:txBody>
          <a:bodyPr wrap="square" rtlCol="0">
            <a:spAutoFit/>
          </a:bodyPr>
          <a:lstStyle/>
          <a:p>
            <a:r>
              <a:rPr lang="en-US" sz="4800" b="1" dirty="0">
                <a:latin typeface="Times New Roman" panose="02020603050405020304" charset="0"/>
                <a:cs typeface="Times New Roman" panose="02020603050405020304" charset="0"/>
              </a:rPr>
              <a:t>DISCUSSION</a:t>
            </a:r>
            <a:endParaRPr lang="en-IN" sz="4800" b="1" dirty="0">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589810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4"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sp>
        <p:nvSpPr>
          <p:cNvPr id="5" name="TextBox 4"/>
          <p:cNvSpPr txBox="1"/>
          <p:nvPr/>
        </p:nvSpPr>
        <p:spPr>
          <a:xfrm>
            <a:off x="7298872" y="254373"/>
            <a:ext cx="4114800" cy="830997"/>
          </a:xfrm>
          <a:prstGeom prst="rect">
            <a:avLst/>
          </a:prstGeom>
          <a:noFill/>
        </p:spPr>
        <p:txBody>
          <a:bodyPr wrap="square" rtlCol="0">
            <a:spAutoFit/>
          </a:bodyPr>
          <a:lstStyle/>
          <a:p>
            <a:r>
              <a:rPr lang="en-US" sz="4800" b="1" dirty="0">
                <a:latin typeface="Times New Roman" panose="02020603050405020304" charset="0"/>
                <a:cs typeface="Times New Roman" panose="02020603050405020304" charset="0"/>
              </a:rPr>
              <a:t>DISCUSSION</a:t>
            </a:r>
            <a:endParaRPr lang="en-IN" sz="4800" b="1" dirty="0">
              <a:latin typeface="Times New Roman" panose="02020603050405020304" charset="0"/>
              <a:cs typeface="Times New Roman" panose="02020603050405020304" charset="0"/>
            </a:endParaRPr>
          </a:p>
        </p:txBody>
      </p:sp>
      <p:sp>
        <p:nvSpPr>
          <p:cNvPr id="7" name="TextBox 6"/>
          <p:cNvSpPr txBox="1"/>
          <p:nvPr/>
        </p:nvSpPr>
        <p:spPr>
          <a:xfrm>
            <a:off x="2457449" y="2283305"/>
            <a:ext cx="14744701" cy="6494085"/>
          </a:xfrm>
          <a:prstGeom prst="rect">
            <a:avLst/>
          </a:prstGeom>
          <a:noFill/>
        </p:spPr>
        <p:txBody>
          <a:bodyPr wrap="square">
            <a:spAutoFit/>
          </a:bodyPr>
          <a:lstStyle/>
          <a:p>
            <a:pPr marL="457200" indent="-457200" algn="just">
              <a:buFont typeface="Arial" panose="020B0604020202020204" pitchFamily="34" charset="0"/>
              <a:buChar char="•"/>
            </a:pPr>
            <a:r>
              <a:rPr lang="en-US" sz="3200" dirty="0">
                <a:latin typeface="Times New Roman" panose="02020603050405020304" charset="0"/>
                <a:ea typeface="SimSun" panose="02010600030101010101" pitchFamily="2" charset="-122"/>
              </a:rPr>
              <a:t>O</a:t>
            </a:r>
            <a:r>
              <a:rPr lang="en-US" sz="3200" dirty="0">
                <a:solidFill>
                  <a:srgbClr val="000000"/>
                </a:solidFill>
                <a:effectLst/>
                <a:latin typeface="Times New Roman" panose="02020603050405020304" charset="0"/>
                <a:ea typeface="SimSun" panose="02010600030101010101" pitchFamily="2" charset="-122"/>
              </a:rPr>
              <a:t>nline discussion assessments, e-consults, peer feedback, group discussions, and learning community forums provide valuable opportunities for students to actively engage in their learning, collaborate with peers, and demonstrate their understanding and application of technology in meaningful ways. </a:t>
            </a:r>
          </a:p>
          <a:p>
            <a:pPr algn="just"/>
            <a:endParaRPr lang="en-US" sz="3200" dirty="0">
              <a:latin typeface="Times New Roman" panose="02020603050405020304" charset="0"/>
              <a:ea typeface="SimSun" panose="02010600030101010101" pitchFamily="2" charset="-122"/>
            </a:endParaRPr>
          </a:p>
          <a:p>
            <a:pPr marL="457200" indent="-457200" algn="just">
              <a:buFont typeface="Arial" panose="020B0604020202020204" pitchFamily="34" charset="0"/>
              <a:buChar char="•"/>
            </a:pPr>
            <a:r>
              <a:rPr lang="en-US" sz="3200" kern="100" dirty="0">
                <a:effectLst/>
                <a:latin typeface="Times New Roman" panose="02020603050405020304" charset="0"/>
                <a:ea typeface="Calibri" panose="020F0502020204030204" pitchFamily="34" charset="0"/>
                <a:cs typeface="Times New Roman" panose="02020603050405020304" charset="0"/>
              </a:rPr>
              <a:t>The most common learning objectives of using digital media for learning and education were to develop digital skills in students of the healthcare domain, prepare them for future clinical practice using digital devices, </a:t>
            </a:r>
            <a:r>
              <a:rPr lang="en-US" sz="3200" kern="100" dirty="0">
                <a:latin typeface="Times New Roman" panose="02020603050405020304" charset="0"/>
                <a:ea typeface="Calibri" panose="020F0502020204030204" pitchFamily="34" charset="0"/>
                <a:cs typeface="Times New Roman" panose="02020603050405020304" charset="0"/>
              </a:rPr>
              <a:t>b</a:t>
            </a:r>
            <a:r>
              <a:rPr lang="en-US" sz="3200" kern="100" dirty="0">
                <a:effectLst/>
                <a:latin typeface="Times New Roman" panose="02020603050405020304" charset="0"/>
                <a:ea typeface="Calibri" panose="020F0502020204030204" pitchFamily="34" charset="0"/>
                <a:cs typeface="Times New Roman" panose="02020603050405020304" charset="0"/>
              </a:rPr>
              <a:t>uild domain and discipline-specific remote caring skills, create an online tool for imparting education </a:t>
            </a:r>
            <a:r>
              <a:rPr lang="en-IN" sz="3200" kern="100" dirty="0">
                <a:latin typeface="Times New Roman" panose="02020603050405020304" charset="0"/>
                <a:ea typeface="Calibri" panose="020F0502020204030204" pitchFamily="34" charset="0"/>
                <a:cs typeface="Times New Roman" panose="02020603050405020304" charset="0"/>
              </a:rPr>
              <a:t>or simply to improve u</a:t>
            </a:r>
            <a:r>
              <a:rPr lang="en-US" sz="3200" kern="100" dirty="0" err="1">
                <a:effectLst/>
                <a:latin typeface="Times New Roman" panose="02020603050405020304" charset="0"/>
                <a:ea typeface="Calibri" panose="020F0502020204030204" pitchFamily="34" charset="0"/>
                <a:cs typeface="Times New Roman" panose="02020603050405020304" charset="0"/>
              </a:rPr>
              <a:t>nderstand</a:t>
            </a:r>
            <a:r>
              <a:rPr lang="en-US" sz="3200" kern="100" dirty="0" err="1">
                <a:latin typeface="Times New Roman" panose="02020603050405020304" charset="0"/>
                <a:ea typeface="Calibri" panose="020F0502020204030204" pitchFamily="34" charset="0"/>
                <a:cs typeface="Times New Roman" panose="02020603050405020304" charset="0"/>
              </a:rPr>
              <a:t>ing</a:t>
            </a:r>
            <a:r>
              <a:rPr lang="en-US" sz="3200" kern="100" dirty="0">
                <a:latin typeface="Times New Roman" panose="02020603050405020304" charset="0"/>
                <a:ea typeface="Calibri" panose="020F0502020204030204" pitchFamily="34" charset="0"/>
                <a:cs typeface="Times New Roman" panose="02020603050405020304" charset="0"/>
              </a:rPr>
              <a:t> of students.</a:t>
            </a:r>
          </a:p>
          <a:p>
            <a:pPr marL="457200" indent="-457200" algn="just">
              <a:buFont typeface="Arial" panose="020B0604020202020204" pitchFamily="34" charset="0"/>
              <a:buChar char="•"/>
            </a:pPr>
            <a:r>
              <a:rPr lang="en-IN" sz="3200" dirty="0">
                <a:solidFill>
                  <a:srgbClr val="000000"/>
                </a:solidFill>
                <a:effectLst/>
                <a:latin typeface="Times New Roman" panose="02020603050405020304" pitchFamily="18" charset="0"/>
                <a:ea typeface="Cambria" panose="02040503050406030204" pitchFamily="18" charset="0"/>
              </a:rPr>
              <a:t>A plethora of published literature is available in recent times highlighting the effectiveness of different digital education modalities which serve as evidence that digital mode of education and training has grown substantially.</a:t>
            </a:r>
            <a:endParaRPr lang="en-US" sz="3200" kern="100" dirty="0">
              <a:latin typeface="Times New Roman" panose="02020603050405020304" charset="0"/>
              <a:ea typeface="Calibri" panose="020F0502020204030204" pitchFamily="34" charset="0"/>
              <a:cs typeface="Times New Roman" panose="02020603050405020304" charset="0"/>
            </a:endParaRPr>
          </a:p>
        </p:txBody>
      </p:sp>
      <p:sp>
        <p:nvSpPr>
          <p:cNvPr id="9" name="TextBox 8"/>
          <p:cNvSpPr txBox="1"/>
          <p:nvPr/>
        </p:nvSpPr>
        <p:spPr>
          <a:xfrm>
            <a:off x="4384221" y="9404904"/>
            <a:ext cx="9307286" cy="523220"/>
          </a:xfrm>
          <a:prstGeom prst="rect">
            <a:avLst/>
          </a:prstGeom>
          <a:noFill/>
        </p:spPr>
        <p:txBody>
          <a:bodyPr wrap="square">
            <a:spAutoFit/>
          </a:bodyPr>
          <a:lstStyle/>
          <a:p>
            <a:pPr marL="0" indent="0" algn="just"/>
            <a:r>
              <a:rPr lang="en-US" sz="1400" dirty="0">
                <a:solidFill>
                  <a:srgbClr val="222222"/>
                </a:solidFill>
                <a:latin typeface="Times New Roman" panose="02020603050405020304" charset="0"/>
                <a:ea typeface="SimSun" panose="02010600030101010101" pitchFamily="2" charset="-122"/>
                <a:cs typeface="Times New Roman" panose="02020603050405020304" charset="0"/>
              </a:rPr>
              <a:t>Park JC, Kwon HJ, Chung CW. Innovative digital tools for new trends in teaching and assessment methods in medical and dental education. Journal of Educational Evaluation for Health Professions. 2021 Jun 29;18.</a:t>
            </a:r>
          </a:p>
        </p:txBody>
      </p:sp>
      <p:pic>
        <p:nvPicPr>
          <p:cNvPr id="6" name="Picture 5"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3429-79B3-B37C-1B25-1F0AD741F2A7}"/>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0246F3F4-A323-47CA-A611-DBBE97D93519}"/>
              </a:ext>
            </a:extLst>
          </p:cNvPr>
          <p:cNvSpPr>
            <a:spLocks noGrp="1"/>
          </p:cNvSpPr>
          <p:nvPr>
            <p:ph type="subTitle" idx="1"/>
          </p:nvPr>
        </p:nvSpPr>
        <p:spPr/>
        <p:txBody>
          <a:bodyPr/>
          <a:lstStyle/>
          <a:p>
            <a:endParaRPr lang="en-IN"/>
          </a:p>
        </p:txBody>
      </p:sp>
      <p:pic>
        <p:nvPicPr>
          <p:cNvPr id="4" name="Google Shape;184;p19">
            <a:extLst>
              <a:ext uri="{FF2B5EF4-FFF2-40B4-BE49-F238E27FC236}">
                <a16:creationId xmlns:a16="http://schemas.microsoft.com/office/drawing/2014/main" id="{102CC257-DACD-1C36-B827-801FD316DB98}"/>
              </a:ext>
            </a:extLst>
          </p:cNvPr>
          <p:cNvPicPr preferRelativeResize="0"/>
          <p:nvPr/>
        </p:nvPicPr>
        <p:blipFill rotWithShape="1">
          <a:blip r:embed="rId2"/>
          <a:srcRect l="2111" r="2110"/>
          <a:stretch>
            <a:fillRect/>
          </a:stretch>
        </p:blipFill>
        <p:spPr>
          <a:xfrm>
            <a:off x="0" y="0"/>
            <a:ext cx="18288000" cy="10287000"/>
          </a:xfrm>
          <a:prstGeom prst="rect">
            <a:avLst/>
          </a:prstGeom>
          <a:noFill/>
          <a:ln>
            <a:noFill/>
          </a:ln>
        </p:spPr>
      </p:pic>
      <p:sp>
        <p:nvSpPr>
          <p:cNvPr id="7" name="TextBox 6">
            <a:extLst>
              <a:ext uri="{FF2B5EF4-FFF2-40B4-BE49-F238E27FC236}">
                <a16:creationId xmlns:a16="http://schemas.microsoft.com/office/drawing/2014/main" id="{EEEB61AC-5512-3FE3-18FF-F72189197BDC}"/>
              </a:ext>
            </a:extLst>
          </p:cNvPr>
          <p:cNvSpPr txBox="1"/>
          <p:nvPr/>
        </p:nvSpPr>
        <p:spPr>
          <a:xfrm>
            <a:off x="424543" y="1339744"/>
            <a:ext cx="16491857" cy="7478970"/>
          </a:xfrm>
          <a:prstGeom prst="rect">
            <a:avLst/>
          </a:prstGeom>
          <a:noFill/>
        </p:spPr>
        <p:txBody>
          <a:bodyPr wrap="square">
            <a:spAutoFit/>
          </a:bodyPr>
          <a:lstStyle/>
          <a:p>
            <a:pPr marL="457200" indent="-457200" algn="just">
              <a:buFont typeface="Arial" panose="020B0604020202020204" pitchFamily="34" charset="0"/>
              <a:buChar char="•"/>
            </a:pPr>
            <a:r>
              <a:rPr lang="en-IN" sz="3200" dirty="0">
                <a:solidFill>
                  <a:srgbClr val="000000"/>
                </a:solidFill>
                <a:effectLst/>
                <a:latin typeface="Times New Roman" panose="02020603050405020304" pitchFamily="18" charset="0"/>
                <a:ea typeface="Cambria" panose="02040503050406030204" pitchFamily="18" charset="0"/>
              </a:rPr>
              <a:t>Research gaps across the full scope of relevant material can guide us to find relevant research questions and reduce research waste. C</a:t>
            </a:r>
            <a:r>
              <a:rPr lang="en-US" sz="3200" dirty="0" err="1">
                <a:solidFill>
                  <a:srgbClr val="000000"/>
                </a:solidFill>
                <a:effectLst/>
                <a:latin typeface="Times New Roman" panose="02020603050405020304" pitchFamily="18" charset="0"/>
                <a:ea typeface="Cambria" panose="02040503050406030204" pitchFamily="18" charset="0"/>
              </a:rPr>
              <a:t>reat</a:t>
            </a:r>
            <a:r>
              <a:rPr lang="en-IN" sz="3200" dirty="0" err="1">
                <a:solidFill>
                  <a:srgbClr val="000000"/>
                </a:solidFill>
                <a:effectLst/>
                <a:latin typeface="Times New Roman" panose="02020603050405020304" pitchFamily="18" charset="0"/>
                <a:ea typeface="Cambria" panose="02040503050406030204" pitchFamily="18" charset="0"/>
              </a:rPr>
              <a:t>ing</a:t>
            </a:r>
            <a:r>
              <a:rPr lang="en-IN" sz="3200" dirty="0">
                <a:solidFill>
                  <a:srgbClr val="000000"/>
                </a:solidFill>
                <a:effectLst/>
                <a:latin typeface="Times New Roman" panose="02020603050405020304" pitchFamily="18" charset="0"/>
                <a:ea typeface="Cambria" panose="02040503050406030204" pitchFamily="18" charset="0"/>
              </a:rPr>
              <a:t> </a:t>
            </a:r>
            <a:r>
              <a:rPr lang="en-US" sz="3200" dirty="0">
                <a:solidFill>
                  <a:srgbClr val="000000"/>
                </a:solidFill>
                <a:effectLst/>
                <a:latin typeface="Times New Roman" panose="02020603050405020304" pitchFamily="18" charset="0"/>
                <a:ea typeface="Cambria" panose="02040503050406030204" pitchFamily="18" charset="0"/>
              </a:rPr>
              <a:t>a map of existing research</a:t>
            </a:r>
            <a:r>
              <a:rPr lang="en-IN" sz="3200" dirty="0">
                <a:solidFill>
                  <a:srgbClr val="000000"/>
                </a:solidFill>
                <a:effectLst/>
                <a:latin typeface="Times New Roman" panose="02020603050405020304" pitchFamily="18" charset="0"/>
                <a:ea typeface="Cambria" panose="02040503050406030204" pitchFamily="18" charset="0"/>
              </a:rPr>
              <a:t> followed by </a:t>
            </a:r>
            <a:r>
              <a:rPr lang="en-US" sz="3200" dirty="0">
                <a:solidFill>
                  <a:srgbClr val="000000"/>
                </a:solidFill>
                <a:effectLst/>
                <a:latin typeface="Times New Roman" panose="02020603050405020304" pitchFamily="18" charset="0"/>
                <a:ea typeface="Cambria" panose="02040503050406030204" pitchFamily="18" charset="0"/>
              </a:rPr>
              <a:t>develop</a:t>
            </a:r>
            <a:r>
              <a:rPr lang="en-IN" sz="3200" dirty="0" err="1">
                <a:solidFill>
                  <a:srgbClr val="000000"/>
                </a:solidFill>
                <a:effectLst/>
                <a:latin typeface="Times New Roman" panose="02020603050405020304" pitchFamily="18" charset="0"/>
                <a:ea typeface="Cambria" panose="02040503050406030204" pitchFamily="18" charset="0"/>
              </a:rPr>
              <a:t>ing</a:t>
            </a:r>
            <a:r>
              <a:rPr lang="en-US" sz="3200" dirty="0">
                <a:solidFill>
                  <a:srgbClr val="000000"/>
                </a:solidFill>
                <a:effectLst/>
                <a:latin typeface="Times New Roman" panose="02020603050405020304" pitchFamily="18" charset="0"/>
                <a:ea typeface="Cambria" panose="02040503050406030204" pitchFamily="18" charset="0"/>
              </a:rPr>
              <a:t> a conceptual framework </a:t>
            </a:r>
            <a:r>
              <a:rPr lang="en-IN" sz="3200" dirty="0">
                <a:solidFill>
                  <a:srgbClr val="000000"/>
                </a:solidFill>
                <a:effectLst/>
                <a:latin typeface="Times New Roman" panose="02020603050405020304" pitchFamily="18" charset="0"/>
                <a:ea typeface="Cambria" panose="02040503050406030204" pitchFamily="18" charset="0"/>
              </a:rPr>
              <a:t>indicating</a:t>
            </a:r>
            <a:r>
              <a:rPr lang="en-US" sz="3200" dirty="0">
                <a:solidFill>
                  <a:srgbClr val="000000"/>
                </a:solidFill>
                <a:effectLst/>
                <a:latin typeface="Times New Roman" panose="02020603050405020304" pitchFamily="18" charset="0"/>
                <a:ea typeface="Cambria" panose="02040503050406030204" pitchFamily="18" charset="0"/>
              </a:rPr>
              <a:t> key </a:t>
            </a:r>
            <a:r>
              <a:rPr lang="en-IN" sz="3200" dirty="0">
                <a:solidFill>
                  <a:srgbClr val="000000"/>
                </a:solidFill>
                <a:effectLst/>
                <a:latin typeface="Times New Roman" panose="02020603050405020304" pitchFamily="18" charset="0"/>
                <a:ea typeface="Cambria" panose="02040503050406030204" pitchFamily="18" charset="0"/>
              </a:rPr>
              <a:t>modules</a:t>
            </a:r>
            <a:r>
              <a:rPr lang="en-US" sz="3200" dirty="0">
                <a:solidFill>
                  <a:srgbClr val="000000"/>
                </a:solidFill>
                <a:effectLst/>
                <a:latin typeface="Times New Roman" panose="02020603050405020304" pitchFamily="18" charset="0"/>
                <a:ea typeface="Cambria" panose="02040503050406030204" pitchFamily="18" charset="0"/>
              </a:rPr>
              <a:t> of digital education, and</a:t>
            </a:r>
            <a:r>
              <a:rPr lang="en-IN" sz="3200" dirty="0">
                <a:solidFill>
                  <a:srgbClr val="000000"/>
                </a:solidFill>
                <a:effectLst/>
                <a:latin typeface="Times New Roman" panose="02020603050405020304" pitchFamily="18" charset="0"/>
                <a:ea typeface="Cambria" panose="02040503050406030204" pitchFamily="18" charset="0"/>
              </a:rPr>
              <a:t> focusing on</a:t>
            </a:r>
            <a:r>
              <a:rPr lang="en-US" sz="3200" dirty="0">
                <a:solidFill>
                  <a:srgbClr val="000000"/>
                </a:solidFill>
                <a:effectLst/>
                <a:latin typeface="Times New Roman" panose="02020603050405020304" pitchFamily="18" charset="0"/>
                <a:ea typeface="Cambria" panose="02040503050406030204" pitchFamily="18" charset="0"/>
              </a:rPr>
              <a:t> specific research questions across a comprehensive research framework</a:t>
            </a:r>
            <a:r>
              <a:rPr lang="en-IN" sz="3200" dirty="0">
                <a:solidFill>
                  <a:srgbClr val="000000"/>
                </a:solidFill>
                <a:effectLst/>
                <a:latin typeface="Times New Roman" panose="02020603050405020304" pitchFamily="18" charset="0"/>
                <a:ea typeface="Cambria" panose="02040503050406030204" pitchFamily="18" charset="0"/>
              </a:rPr>
              <a:t> can help us analyse critical issues with respect to </a:t>
            </a:r>
            <a:r>
              <a:rPr lang="en-US" sz="3200" dirty="0">
                <a:solidFill>
                  <a:srgbClr val="000000"/>
                </a:solidFill>
                <a:effectLst/>
                <a:latin typeface="Times New Roman" panose="02020603050405020304" pitchFamily="18" charset="0"/>
                <a:ea typeface="Cambria" panose="02040503050406030204" pitchFamily="18" charset="0"/>
              </a:rPr>
              <a:t>digital health education.</a:t>
            </a:r>
          </a:p>
          <a:p>
            <a:pPr marL="457200" indent="-457200" algn="just">
              <a:buFont typeface="Arial" panose="020B0604020202020204" pitchFamily="34" charset="0"/>
              <a:buChar char="•"/>
            </a:pPr>
            <a:endParaRPr lang="en-US" sz="3200" dirty="0">
              <a:latin typeface="Times New Roman" panose="02020603050405020304" pitchFamily="18" charset="0"/>
              <a:ea typeface="Cambria" panose="02040503050406030204" pitchFamily="18" charset="0"/>
            </a:endParaRPr>
          </a:p>
          <a:p>
            <a:pPr marL="457200" indent="-457200" algn="just">
              <a:buFont typeface="Arial" panose="020B0604020202020204" pitchFamily="34" charset="0"/>
              <a:buChar char="•"/>
            </a:pPr>
            <a:r>
              <a:rPr lang="en-IN" sz="3200" dirty="0">
                <a:solidFill>
                  <a:srgbClr val="000000"/>
                </a:solidFill>
                <a:effectLst/>
                <a:latin typeface="Times New Roman" panose="02020603050405020304" pitchFamily="18" charset="0"/>
                <a:ea typeface="Georgia" panose="02040502050405020303" pitchFamily="18" charset="0"/>
              </a:rPr>
              <a:t>T</a:t>
            </a:r>
            <a:r>
              <a:rPr lang="en-US" sz="3200" dirty="0">
                <a:solidFill>
                  <a:srgbClr val="000000"/>
                </a:solidFill>
                <a:effectLst/>
                <a:latin typeface="Times New Roman" panose="02020603050405020304" pitchFamily="18" charset="0"/>
                <a:ea typeface="Georgia" panose="02040502050405020303" pitchFamily="18" charset="0"/>
              </a:rPr>
              <a:t>he </a:t>
            </a:r>
            <a:r>
              <a:rPr lang="en-IN" sz="3200" dirty="0">
                <a:solidFill>
                  <a:srgbClr val="000000"/>
                </a:solidFill>
                <a:effectLst/>
                <a:latin typeface="Times New Roman" panose="02020603050405020304" pitchFamily="18" charset="0"/>
                <a:ea typeface="Georgia" panose="02040502050405020303" pitchFamily="18" charset="0"/>
              </a:rPr>
              <a:t>usage of digital tools </a:t>
            </a:r>
            <a:r>
              <a:rPr lang="en-US" sz="3200" dirty="0">
                <a:solidFill>
                  <a:srgbClr val="000000"/>
                </a:solidFill>
                <a:effectLst/>
                <a:latin typeface="Times New Roman" panose="02020603050405020304" pitchFamily="18" charset="0"/>
                <a:ea typeface="Georgia" panose="02040502050405020303" pitchFamily="18" charset="0"/>
              </a:rPr>
              <a:t>and </a:t>
            </a:r>
            <a:r>
              <a:rPr lang="en-IN" sz="3200" dirty="0">
                <a:solidFill>
                  <a:srgbClr val="000000"/>
                </a:solidFill>
                <a:effectLst/>
                <a:latin typeface="Times New Roman" panose="02020603050405020304" pitchFamily="18" charset="0"/>
                <a:ea typeface="Georgia" panose="02040502050405020303" pitchFamily="18" charset="0"/>
              </a:rPr>
              <a:t>the trends of </a:t>
            </a:r>
            <a:r>
              <a:rPr lang="en-US" sz="3200" dirty="0">
                <a:solidFill>
                  <a:srgbClr val="000000"/>
                </a:solidFill>
                <a:effectLst/>
                <a:latin typeface="Times New Roman" panose="02020603050405020304" pitchFamily="18" charset="0"/>
                <a:ea typeface="Georgia" panose="02040502050405020303" pitchFamily="18" charset="0"/>
              </a:rPr>
              <a:t>its</a:t>
            </a:r>
            <a:r>
              <a:rPr lang="en-IN" sz="3200" dirty="0">
                <a:solidFill>
                  <a:srgbClr val="000000"/>
                </a:solidFill>
                <a:effectLst/>
                <a:latin typeface="Times New Roman" panose="02020603050405020304" pitchFamily="18" charset="0"/>
                <a:ea typeface="Georgia" panose="02040502050405020303" pitchFamily="18" charset="0"/>
              </a:rPr>
              <a:t> effect</a:t>
            </a:r>
            <a:r>
              <a:rPr lang="en-US" sz="3200" dirty="0">
                <a:solidFill>
                  <a:srgbClr val="000000"/>
                </a:solidFill>
                <a:effectLst/>
                <a:latin typeface="Times New Roman" panose="02020603050405020304" pitchFamily="18" charset="0"/>
                <a:ea typeface="Georgia" panose="02040502050405020303" pitchFamily="18" charset="0"/>
              </a:rPr>
              <a:t> on </a:t>
            </a:r>
            <a:r>
              <a:rPr lang="en-IN" sz="3200" dirty="0">
                <a:solidFill>
                  <a:srgbClr val="000000"/>
                </a:solidFill>
                <a:effectLst/>
                <a:latin typeface="Times New Roman" panose="02020603050405020304" pitchFamily="18" charset="0"/>
                <a:ea typeface="Georgia" panose="02040502050405020303" pitchFamily="18" charset="0"/>
              </a:rPr>
              <a:t>education</a:t>
            </a:r>
            <a:r>
              <a:rPr lang="en-US" sz="3200" dirty="0">
                <a:solidFill>
                  <a:srgbClr val="000000"/>
                </a:solidFill>
                <a:effectLst/>
                <a:latin typeface="Times New Roman" panose="02020603050405020304" pitchFamily="18" charset="0"/>
                <a:ea typeface="Georgia" panose="02040502050405020303" pitchFamily="18" charset="0"/>
              </a:rPr>
              <a:t> among</a:t>
            </a:r>
            <a:r>
              <a:rPr lang="en-IN" sz="3200" dirty="0">
                <a:solidFill>
                  <a:srgbClr val="000000"/>
                </a:solidFill>
                <a:effectLst/>
                <a:latin typeface="Times New Roman" panose="02020603050405020304" pitchFamily="18" charset="0"/>
                <a:ea typeface="Georgia" panose="02040502050405020303" pitchFamily="18" charset="0"/>
              </a:rPr>
              <a:t> medicine and healthcare</a:t>
            </a:r>
            <a:r>
              <a:rPr lang="en-US" sz="3200" dirty="0">
                <a:solidFill>
                  <a:srgbClr val="000000"/>
                </a:solidFill>
                <a:effectLst/>
                <a:latin typeface="Times New Roman" panose="02020603050405020304" pitchFamily="18" charset="0"/>
                <a:ea typeface="Georgia" panose="02040502050405020303" pitchFamily="18" charset="0"/>
              </a:rPr>
              <a:t> students </a:t>
            </a:r>
            <a:r>
              <a:rPr lang="en-IN" sz="3200" dirty="0">
                <a:solidFill>
                  <a:srgbClr val="000000"/>
                </a:solidFill>
                <a:effectLst/>
                <a:latin typeface="Times New Roman" panose="02020603050405020304" pitchFamily="18" charset="0"/>
                <a:ea typeface="Georgia" panose="02040502050405020303" pitchFamily="18" charset="0"/>
              </a:rPr>
              <a:t>in </a:t>
            </a:r>
            <a:r>
              <a:rPr lang="en-US" sz="3200" dirty="0">
                <a:solidFill>
                  <a:srgbClr val="000000"/>
                </a:solidFill>
                <a:effectLst/>
                <a:latin typeface="Times New Roman" panose="02020603050405020304" pitchFamily="18" charset="0"/>
                <a:ea typeface="Georgia" panose="02040502050405020303" pitchFamily="18" charset="0"/>
              </a:rPr>
              <a:t>developed and developing nations are </a:t>
            </a:r>
            <a:r>
              <a:rPr lang="en-IN" sz="3200" dirty="0">
                <a:solidFill>
                  <a:srgbClr val="000000"/>
                </a:solidFill>
                <a:effectLst/>
                <a:latin typeface="Times New Roman" panose="02020603050405020304" pitchFamily="18" charset="0"/>
                <a:ea typeface="Georgia" panose="02040502050405020303" pitchFamily="18" charset="0"/>
              </a:rPr>
              <a:t>not </a:t>
            </a:r>
            <a:r>
              <a:rPr lang="en-US" sz="3200" dirty="0">
                <a:solidFill>
                  <a:srgbClr val="000000"/>
                </a:solidFill>
                <a:effectLst/>
                <a:latin typeface="Times New Roman" panose="02020603050405020304" pitchFamily="18" charset="0"/>
                <a:ea typeface="Georgia" panose="02040502050405020303" pitchFamily="18" charset="0"/>
              </a:rPr>
              <a:t>yet </a:t>
            </a:r>
            <a:r>
              <a:rPr lang="en-IN" sz="3200" dirty="0">
                <a:solidFill>
                  <a:srgbClr val="000000"/>
                </a:solidFill>
                <a:effectLst/>
                <a:latin typeface="Times New Roman" panose="02020603050405020304" pitchFamily="18" charset="0"/>
                <a:ea typeface="Georgia" panose="02040502050405020303" pitchFamily="18" charset="0"/>
              </a:rPr>
              <a:t>narrowed down</a:t>
            </a:r>
            <a:r>
              <a:rPr lang="en-US" sz="3200" dirty="0">
                <a:solidFill>
                  <a:srgbClr val="000000"/>
                </a:solidFill>
                <a:effectLst/>
                <a:latin typeface="Times New Roman" panose="02020603050405020304" pitchFamily="18" charset="0"/>
                <a:ea typeface="Cambria" panose="02040503050406030204" pitchFamily="18" charset="0"/>
              </a:rPr>
              <a:t>. </a:t>
            </a:r>
          </a:p>
          <a:p>
            <a:pPr marL="457200" indent="-457200" algn="just">
              <a:buFont typeface="Arial" panose="020B0604020202020204" pitchFamily="34" charset="0"/>
              <a:buChar char="•"/>
            </a:pPr>
            <a:endParaRPr lang="en-US" sz="3200" dirty="0">
              <a:latin typeface="Times New Roman" panose="02020603050405020304" pitchFamily="18" charset="0"/>
              <a:ea typeface="Cambria" panose="02040503050406030204" pitchFamily="18" charset="0"/>
            </a:endParaRPr>
          </a:p>
          <a:p>
            <a:pPr marL="457200" indent="-457200" algn="just">
              <a:buFont typeface="Arial" panose="020B0604020202020204" pitchFamily="34" charset="0"/>
              <a:buChar char="•"/>
            </a:pPr>
            <a:r>
              <a:rPr lang="en-US" sz="3200" dirty="0">
                <a:solidFill>
                  <a:srgbClr val="000000"/>
                </a:solidFill>
                <a:effectLst/>
                <a:latin typeface="Times New Roman" panose="02020603050405020304" pitchFamily="18" charset="0"/>
                <a:ea typeface="Cambria" panose="02040503050406030204" pitchFamily="18" charset="0"/>
              </a:rPr>
              <a:t>The social distancing measures </a:t>
            </a:r>
            <a:r>
              <a:rPr lang="en-IN" sz="3200" dirty="0">
                <a:solidFill>
                  <a:srgbClr val="000000"/>
                </a:solidFill>
                <a:effectLst/>
                <a:latin typeface="Times New Roman" panose="02020603050405020304" pitchFamily="18" charset="0"/>
                <a:ea typeface="Cambria" panose="02040503050406030204" pitchFamily="18" charset="0"/>
              </a:rPr>
              <a:t>during </a:t>
            </a:r>
            <a:r>
              <a:rPr lang="en-US" sz="3200" dirty="0">
                <a:solidFill>
                  <a:srgbClr val="000000"/>
                </a:solidFill>
                <a:effectLst/>
                <a:latin typeface="Times New Roman" panose="02020603050405020304" pitchFamily="18" charset="0"/>
                <a:ea typeface="Cambria" panose="02040503050406030204" pitchFamily="18" charset="0"/>
              </a:rPr>
              <a:t>the COVID-19 pandemic have changed the </a:t>
            </a:r>
            <a:r>
              <a:rPr lang="en-IN" sz="3200" dirty="0">
                <a:solidFill>
                  <a:srgbClr val="000000"/>
                </a:solidFill>
                <a:effectLst/>
                <a:latin typeface="Times New Roman" panose="02020603050405020304" pitchFamily="18" charset="0"/>
                <a:ea typeface="Cambria" panose="02040503050406030204" pitchFamily="18" charset="0"/>
              </a:rPr>
              <a:t>mode of delivering education worldwide including that</a:t>
            </a:r>
            <a:r>
              <a:rPr lang="en-US" sz="3200" dirty="0">
                <a:solidFill>
                  <a:srgbClr val="000000"/>
                </a:solidFill>
                <a:effectLst/>
                <a:latin typeface="Times New Roman" panose="02020603050405020304" pitchFamily="18" charset="0"/>
                <a:ea typeface="Cambria" panose="02040503050406030204" pitchFamily="18" charset="0"/>
              </a:rPr>
              <a:t> of health profession</a:t>
            </a:r>
            <a:r>
              <a:rPr lang="en-IN" sz="3200" dirty="0" err="1">
                <a:solidFill>
                  <a:srgbClr val="000000"/>
                </a:solidFill>
                <a:effectLst/>
                <a:latin typeface="Times New Roman" panose="02020603050405020304" pitchFamily="18" charset="0"/>
                <a:ea typeface="Cambria" panose="02040503050406030204" pitchFamily="18" charset="0"/>
              </a:rPr>
              <a:t>als</a:t>
            </a:r>
            <a:r>
              <a:rPr lang="en-IN" sz="3200" dirty="0">
                <a:solidFill>
                  <a:srgbClr val="000000"/>
                </a:solidFill>
                <a:effectLst/>
                <a:latin typeface="Times New Roman" panose="02020603050405020304" pitchFamily="18" charset="0"/>
                <a:ea typeface="Cambria" panose="02040503050406030204" pitchFamily="18" charset="0"/>
              </a:rPr>
              <a:t> as well</a:t>
            </a:r>
            <a:r>
              <a:rPr lang="en-US" sz="3200" dirty="0">
                <a:solidFill>
                  <a:srgbClr val="000000"/>
                </a:solidFill>
                <a:effectLst/>
                <a:latin typeface="Times New Roman" panose="02020603050405020304" pitchFamily="18" charset="0"/>
                <a:ea typeface="Cambria" panose="02040503050406030204" pitchFamily="18" charset="0"/>
              </a:rPr>
              <a:t>. </a:t>
            </a:r>
          </a:p>
          <a:p>
            <a:pPr marL="457200" indent="-457200" algn="just">
              <a:buFont typeface="Arial" panose="020B0604020202020204" pitchFamily="34" charset="0"/>
              <a:buChar char="•"/>
            </a:pPr>
            <a:endParaRPr lang="en-US" sz="3200" dirty="0">
              <a:latin typeface="Times New Roman" panose="02020603050405020304" pitchFamily="18" charset="0"/>
              <a:ea typeface="Cambria" panose="02040503050406030204" pitchFamily="18" charset="0"/>
            </a:endParaRPr>
          </a:p>
          <a:p>
            <a:pPr marL="457200" indent="-457200" algn="just">
              <a:buFont typeface="Arial" panose="020B0604020202020204" pitchFamily="34" charset="0"/>
              <a:buChar char="•"/>
            </a:pPr>
            <a:r>
              <a:rPr lang="en-US" sz="3200" dirty="0">
                <a:solidFill>
                  <a:srgbClr val="000000"/>
                </a:solidFill>
                <a:effectLst/>
                <a:latin typeface="Times New Roman" panose="02020603050405020304" pitchFamily="18" charset="0"/>
                <a:ea typeface="Cambria" panose="02040503050406030204" pitchFamily="18" charset="0"/>
              </a:rPr>
              <a:t>Many medical </a:t>
            </a:r>
            <a:r>
              <a:rPr lang="en-IN" sz="3200" dirty="0">
                <a:solidFill>
                  <a:srgbClr val="000000"/>
                </a:solidFill>
                <a:effectLst/>
                <a:latin typeface="Times New Roman" panose="02020603050405020304" pitchFamily="18" charset="0"/>
                <a:ea typeface="Cambria" panose="02040503050406030204" pitchFamily="18" charset="0"/>
              </a:rPr>
              <a:t>colleges</a:t>
            </a:r>
            <a:r>
              <a:rPr lang="en-US" sz="3200" dirty="0">
                <a:solidFill>
                  <a:srgbClr val="000000"/>
                </a:solidFill>
                <a:effectLst/>
                <a:latin typeface="Times New Roman" panose="02020603050405020304" pitchFamily="18" charset="0"/>
                <a:ea typeface="Cambria" panose="02040503050406030204" pitchFamily="18" charset="0"/>
              </a:rPr>
              <a:t> and </a:t>
            </a:r>
            <a:r>
              <a:rPr lang="en-IN" sz="3200" dirty="0">
                <a:solidFill>
                  <a:srgbClr val="000000"/>
                </a:solidFill>
                <a:effectLst/>
                <a:latin typeface="Times New Roman" panose="02020603050405020304" pitchFamily="18" charset="0"/>
                <a:ea typeface="Cambria" panose="02040503050406030204" pitchFamily="18" charset="0"/>
              </a:rPr>
              <a:t>allied </a:t>
            </a:r>
            <a:r>
              <a:rPr lang="en-US" sz="3200" dirty="0">
                <a:solidFill>
                  <a:srgbClr val="000000"/>
                </a:solidFill>
                <a:effectLst/>
                <a:latin typeface="Times New Roman" panose="02020603050405020304" pitchFamily="18" charset="0"/>
                <a:ea typeface="Cambria" panose="02040503050406030204" pitchFamily="18" charset="0"/>
              </a:rPr>
              <a:t>health</a:t>
            </a:r>
            <a:r>
              <a:rPr lang="en-IN" sz="3200" dirty="0">
                <a:solidFill>
                  <a:srgbClr val="000000"/>
                </a:solidFill>
                <a:effectLst/>
                <a:latin typeface="Times New Roman" panose="02020603050405020304" pitchFamily="18" charset="0"/>
                <a:ea typeface="Cambria" panose="02040503050406030204" pitchFamily="18" charset="0"/>
              </a:rPr>
              <a:t>care</a:t>
            </a:r>
            <a:r>
              <a:rPr lang="en-US" sz="3200" dirty="0">
                <a:solidFill>
                  <a:srgbClr val="000000"/>
                </a:solidFill>
                <a:effectLst/>
                <a:latin typeface="Times New Roman" panose="02020603050405020304" pitchFamily="18" charset="0"/>
                <a:ea typeface="Cambria" panose="02040503050406030204" pitchFamily="18" charset="0"/>
              </a:rPr>
              <a:t> education</a:t>
            </a:r>
            <a:r>
              <a:rPr lang="en-IN" sz="3200" dirty="0">
                <a:solidFill>
                  <a:srgbClr val="000000"/>
                </a:solidFill>
                <a:effectLst/>
                <a:latin typeface="Times New Roman" panose="02020603050405020304" pitchFamily="18" charset="0"/>
                <a:ea typeface="Cambria" panose="02040503050406030204" pitchFamily="18" charset="0"/>
              </a:rPr>
              <a:t>al</a:t>
            </a:r>
            <a:r>
              <a:rPr lang="en-US" sz="3200" dirty="0">
                <a:solidFill>
                  <a:srgbClr val="000000"/>
                </a:solidFill>
                <a:effectLst/>
                <a:latin typeface="Times New Roman" panose="02020603050405020304" pitchFamily="18" charset="0"/>
                <a:ea typeface="Cambria" panose="02040503050406030204" pitchFamily="18" charset="0"/>
              </a:rPr>
              <a:t> institutions had to </a:t>
            </a:r>
            <a:r>
              <a:rPr lang="en-IN" sz="3200" dirty="0">
                <a:solidFill>
                  <a:srgbClr val="000000"/>
                </a:solidFill>
                <a:effectLst/>
                <a:latin typeface="Times New Roman" panose="02020603050405020304" pitchFamily="18" charset="0"/>
                <a:ea typeface="Cambria" panose="02040503050406030204" pitchFamily="18" charset="0"/>
              </a:rPr>
              <a:t>depend on</a:t>
            </a:r>
            <a:r>
              <a:rPr lang="en-US" sz="3200" dirty="0">
                <a:solidFill>
                  <a:srgbClr val="000000"/>
                </a:solidFill>
                <a:effectLst/>
                <a:latin typeface="Times New Roman" panose="02020603050405020304" pitchFamily="18" charset="0"/>
                <a:ea typeface="Cambria" panose="02040503050406030204" pitchFamily="18" charset="0"/>
              </a:rPr>
              <a:t> digital education</a:t>
            </a:r>
            <a:r>
              <a:rPr lang="en-IN" sz="3200" dirty="0">
                <a:solidFill>
                  <a:srgbClr val="000000"/>
                </a:solidFill>
                <a:effectLst/>
                <a:latin typeface="Times New Roman" panose="02020603050405020304" pitchFamily="18" charset="0"/>
                <a:ea typeface="Cambria" panose="02040503050406030204" pitchFamily="18" charset="0"/>
              </a:rPr>
              <a:t> during these times</a:t>
            </a:r>
            <a:r>
              <a:rPr lang="en-US" sz="3200" dirty="0">
                <a:solidFill>
                  <a:srgbClr val="000000"/>
                </a:solidFill>
                <a:effectLst/>
                <a:latin typeface="Times New Roman" panose="02020603050405020304" pitchFamily="18" charset="0"/>
                <a:ea typeface="Cambria" panose="02040503050406030204" pitchFamily="18" charset="0"/>
              </a:rPr>
              <a:t>. Research and evidence are even more crucial in the education of digital health professionals as a result of this abrupt change.</a:t>
            </a:r>
            <a:endParaRPr lang="en-IN" sz="3200" dirty="0"/>
          </a:p>
        </p:txBody>
      </p:sp>
      <p:sp>
        <p:nvSpPr>
          <p:cNvPr id="8" name="TextBox 7">
            <a:extLst>
              <a:ext uri="{FF2B5EF4-FFF2-40B4-BE49-F238E27FC236}">
                <a16:creationId xmlns:a16="http://schemas.microsoft.com/office/drawing/2014/main" id="{A21670DC-CCBC-C270-A3A3-A51AF09E3050}"/>
              </a:ext>
            </a:extLst>
          </p:cNvPr>
          <p:cNvSpPr txBox="1"/>
          <p:nvPr/>
        </p:nvSpPr>
        <p:spPr>
          <a:xfrm>
            <a:off x="7298872" y="254373"/>
            <a:ext cx="4114800" cy="830997"/>
          </a:xfrm>
          <a:prstGeom prst="rect">
            <a:avLst/>
          </a:prstGeom>
          <a:noFill/>
        </p:spPr>
        <p:txBody>
          <a:bodyPr wrap="square" rtlCol="0">
            <a:spAutoFit/>
          </a:bodyPr>
          <a:lstStyle/>
          <a:p>
            <a:r>
              <a:rPr lang="en-US" sz="4800" b="1" dirty="0">
                <a:latin typeface="Times New Roman" panose="02020603050405020304" charset="0"/>
                <a:cs typeface="Times New Roman" panose="02020603050405020304" charset="0"/>
              </a:rPr>
              <a:t>DISCUSSION</a:t>
            </a:r>
            <a:endParaRPr lang="en-IN" sz="4800" b="1" dirty="0">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399153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sp>
        <p:nvSpPr>
          <p:cNvPr id="4" name="TextBox 3"/>
          <p:cNvSpPr txBox="1"/>
          <p:nvPr/>
        </p:nvSpPr>
        <p:spPr>
          <a:xfrm>
            <a:off x="1877785" y="930729"/>
            <a:ext cx="15087602" cy="8129148"/>
          </a:xfrm>
          <a:prstGeom prst="rect">
            <a:avLst/>
          </a:prstGeom>
          <a:noFill/>
        </p:spPr>
        <p:txBody>
          <a:bodyPr wrap="square">
            <a:spAutoFit/>
          </a:bodyPr>
          <a:lstStyle/>
          <a:p>
            <a:pPr algn="ctr">
              <a:lnSpc>
                <a:spcPct val="150000"/>
              </a:lnSpc>
            </a:pPr>
            <a:r>
              <a:rPr lang="en-IN" sz="3200" b="1" dirty="0">
                <a:effectLst/>
                <a:latin typeface="Times New Roman" panose="02020603050405020304" charset="0"/>
                <a:ea typeface="SimSun" panose="02010600030101010101" pitchFamily="2" charset="-122"/>
                <a:cs typeface="Times New Roman" panose="02020603050405020304" charset="0"/>
              </a:rPr>
              <a:t>LIMITATIONS OF THE STUDY:</a:t>
            </a:r>
            <a:endParaRPr lang="en-IN" sz="3200" b="1" dirty="0">
              <a:latin typeface="Times New Roman" panose="02020603050405020304" charset="0"/>
              <a:ea typeface="SimSun" panose="02010600030101010101" pitchFamily="2" charset="-122"/>
              <a:cs typeface="Times New Roman" panose="02020603050405020304" charset="0"/>
            </a:endParaRPr>
          </a:p>
          <a:p>
            <a:pPr marL="514350" indent="-514350" algn="just">
              <a:lnSpc>
                <a:spcPct val="150000"/>
              </a:lnSpc>
              <a:buFont typeface="+mj-lt"/>
              <a:buAutoNum type="arabicPeriod"/>
            </a:pPr>
            <a:r>
              <a:rPr lang="en-IN" sz="3200" dirty="0">
                <a:effectLst/>
                <a:latin typeface="Times New Roman" panose="02020603050405020304" charset="0"/>
                <a:ea typeface="SimSun" panose="02010600030101010101" pitchFamily="2" charset="-122"/>
                <a:cs typeface="Times New Roman" panose="02020603050405020304" charset="0"/>
              </a:rPr>
              <a:t>Common biases like researcher bias may be in the study eligibility criteria, identification of the research studies, extraction of the data and appraisal of the study though quality checks have been done to eliminate the same. </a:t>
            </a:r>
          </a:p>
          <a:p>
            <a:pPr marL="514350" indent="-514350" algn="just">
              <a:lnSpc>
                <a:spcPct val="150000"/>
              </a:lnSpc>
              <a:buFont typeface="+mj-lt"/>
              <a:buAutoNum type="arabicPeriod"/>
            </a:pPr>
            <a:r>
              <a:rPr lang="en-IN" sz="3200" dirty="0">
                <a:effectLst/>
                <a:latin typeface="Times New Roman" panose="02020603050405020304" charset="0"/>
                <a:ea typeface="SimSun" panose="02010600030101010101" pitchFamily="2" charset="-122"/>
                <a:cs typeface="Times New Roman" panose="02020603050405020304" charset="0"/>
              </a:rPr>
              <a:t>The study did not include articles from the Scopus or other databases.</a:t>
            </a:r>
          </a:p>
          <a:p>
            <a:pPr marL="514350" indent="-514350" algn="just">
              <a:lnSpc>
                <a:spcPct val="150000"/>
              </a:lnSpc>
              <a:buFont typeface="+mj-lt"/>
              <a:buAutoNum type="arabicPeriod"/>
            </a:pPr>
            <a:r>
              <a:rPr lang="en-IN" sz="3200" dirty="0">
                <a:effectLst/>
                <a:latin typeface="Times New Roman" panose="02020603050405020304" charset="0"/>
                <a:ea typeface="SimSun" panose="02010600030101010101" pitchFamily="2" charset="-122"/>
                <a:cs typeface="Times New Roman" panose="02020603050405020304" charset="0"/>
              </a:rPr>
              <a:t> Data availability bias may occur if the studies included do not have some data which might be related to the study results. </a:t>
            </a:r>
          </a:p>
          <a:p>
            <a:pPr marL="514350" indent="-514350" algn="just">
              <a:lnSpc>
                <a:spcPct val="150000"/>
              </a:lnSpc>
              <a:buFont typeface="+mj-lt"/>
              <a:buAutoNum type="arabicPeriod"/>
            </a:pPr>
            <a:r>
              <a:rPr lang="en-IN" sz="3200" dirty="0">
                <a:effectLst/>
                <a:latin typeface="Times New Roman" panose="02020603050405020304" charset="0"/>
                <a:ea typeface="SimSun" panose="02010600030101010101" pitchFamily="2" charset="-122"/>
                <a:cs typeface="Times New Roman" panose="02020603050405020304" charset="0"/>
              </a:rPr>
              <a:t>Sufficient number of studies within the review comparisons to conduct subgroup analyses were not available which were essential for the results of the comparative groups.</a:t>
            </a:r>
          </a:p>
          <a:p>
            <a:pPr algn="just">
              <a:lnSpc>
                <a:spcPct val="150000"/>
              </a:lnSpc>
            </a:pPr>
            <a:endParaRPr lang="en-IN" sz="3200" dirty="0">
              <a:effectLst/>
              <a:latin typeface="Times New Roman" panose="02020603050405020304" charset="0"/>
              <a:ea typeface="SimSun" panose="02010600030101010101" pitchFamily="2" charset="-122"/>
              <a:cs typeface="Times New Roman" panose="02020603050405020304" charset="0"/>
            </a:endParaRPr>
          </a:p>
        </p:txBody>
      </p:sp>
      <p:pic>
        <p:nvPicPr>
          <p:cNvPr id="3" name="Picture 2"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84;p19"/>
          <p:cNvPicPr preferRelativeResize="0"/>
          <p:nvPr/>
        </p:nvPicPr>
        <p:blipFill rotWithShape="1">
          <a:blip r:embed="rId2"/>
          <a:srcRect l="2111" r="2110"/>
          <a:stretch>
            <a:fillRect/>
          </a:stretch>
        </p:blipFill>
        <p:spPr>
          <a:xfrm>
            <a:off x="0" y="0"/>
            <a:ext cx="18288000" cy="10287000"/>
          </a:xfrm>
          <a:prstGeom prst="rect">
            <a:avLst/>
          </a:prstGeom>
          <a:noFill/>
          <a:ln>
            <a:noFill/>
          </a:ln>
        </p:spPr>
      </p:pic>
      <p:sp>
        <p:nvSpPr>
          <p:cNvPr id="4" name="TextBox 3"/>
          <p:cNvSpPr txBox="1"/>
          <p:nvPr/>
        </p:nvSpPr>
        <p:spPr>
          <a:xfrm>
            <a:off x="710293" y="1502227"/>
            <a:ext cx="16867414" cy="6001643"/>
          </a:xfrm>
          <a:prstGeom prst="rect">
            <a:avLst/>
          </a:prstGeom>
          <a:noFill/>
        </p:spPr>
        <p:txBody>
          <a:bodyPr wrap="square">
            <a:spAutoFit/>
          </a:bodyPr>
          <a:lstStyle/>
          <a:p>
            <a:pPr algn="ctr">
              <a:lnSpc>
                <a:spcPct val="150000"/>
              </a:lnSpc>
            </a:pPr>
            <a:r>
              <a:rPr lang="en-IN" sz="3200" b="1" dirty="0">
                <a:effectLst/>
                <a:latin typeface="Times New Roman" panose="02020603050405020304" charset="0"/>
                <a:ea typeface="SimSun" panose="02010600030101010101" pitchFamily="2" charset="-122"/>
                <a:cs typeface="Times New Roman" panose="02020603050405020304" charset="0"/>
              </a:rPr>
              <a:t>CONCLUSION:</a:t>
            </a:r>
            <a:endParaRPr lang="en-IN" sz="3200" dirty="0">
              <a:effectLst/>
              <a:latin typeface="Times New Roman" panose="02020603050405020304" charset="0"/>
              <a:ea typeface="SimSun" panose="02010600030101010101" pitchFamily="2" charset="-122"/>
              <a:cs typeface="Times New Roman" panose="02020603050405020304" charset="0"/>
            </a:endParaRPr>
          </a:p>
          <a:p>
            <a:pPr algn="just">
              <a:lnSpc>
                <a:spcPct val="150000"/>
              </a:lnSpc>
            </a:pPr>
            <a:r>
              <a:rPr lang="en-IN" sz="3200" b="1" dirty="0">
                <a:effectLst/>
                <a:latin typeface="Times New Roman" panose="02020603050405020304" charset="0"/>
                <a:ea typeface="SimSun" panose="02010600030101010101" pitchFamily="2" charset="-122"/>
                <a:cs typeface="Times New Roman" panose="02020603050405020304" charset="0"/>
              </a:rPr>
              <a:t> </a:t>
            </a:r>
            <a:endParaRPr lang="en-IN" sz="3200" dirty="0">
              <a:effectLst/>
              <a:latin typeface="Times New Roman" panose="02020603050405020304" charset="0"/>
              <a:ea typeface="SimSun" panose="02010600030101010101" pitchFamily="2" charset="-122"/>
              <a:cs typeface="Times New Roman" panose="02020603050405020304" charset="0"/>
            </a:endParaRPr>
          </a:p>
          <a:p>
            <a:pPr marL="457200" indent="-457200" algn="just">
              <a:buFont typeface="Arial" panose="020B0604020202020204" pitchFamily="34" charset="0"/>
              <a:buChar char="•"/>
            </a:pPr>
            <a:r>
              <a:rPr lang="en-IN" sz="3200" dirty="0">
                <a:effectLst/>
                <a:latin typeface="Times New Roman" panose="02020603050405020304" charset="0"/>
                <a:ea typeface="SimSun" panose="02010600030101010101" pitchFamily="2" charset="-122"/>
                <a:cs typeface="Times New Roman" panose="02020603050405020304" charset="0"/>
              </a:rPr>
              <a:t>Digital tools in education, training and teaching are here to stay</a:t>
            </a:r>
            <a:r>
              <a:rPr lang="en-IN" sz="3200" dirty="0">
                <a:latin typeface="Times New Roman" panose="02020603050405020304" charset="0"/>
                <a:ea typeface="SimSun" panose="02010600030101010101" pitchFamily="2" charset="-122"/>
                <a:cs typeface="Times New Roman" panose="02020603050405020304" charset="0"/>
              </a:rPr>
              <a:t> and </a:t>
            </a:r>
            <a:r>
              <a:rPr lang="en-IN" sz="3200" dirty="0">
                <a:effectLst/>
                <a:latin typeface="Times New Roman" panose="02020603050405020304" charset="0"/>
                <a:ea typeface="SimSun" panose="02010600030101010101" pitchFamily="2" charset="-122"/>
                <a:cs typeface="Times New Roman" panose="02020603050405020304" charset="0"/>
              </a:rPr>
              <a:t>are developing in the field of healthcare. </a:t>
            </a:r>
          </a:p>
          <a:p>
            <a:pPr marL="457200" indent="-457200" algn="just">
              <a:buFont typeface="Arial" panose="020B0604020202020204" pitchFamily="34" charset="0"/>
              <a:buChar char="•"/>
            </a:pPr>
            <a:endParaRPr lang="en-IN" sz="3200" dirty="0">
              <a:latin typeface="Times New Roman" panose="02020603050405020304" charset="0"/>
              <a:ea typeface="SimSun" panose="02010600030101010101" pitchFamily="2" charset="-122"/>
              <a:cs typeface="Times New Roman" panose="02020603050405020304" charset="0"/>
            </a:endParaRPr>
          </a:p>
          <a:p>
            <a:pPr marL="457200" indent="-457200" algn="just">
              <a:buFont typeface="Arial" panose="020B0604020202020204" pitchFamily="34" charset="0"/>
              <a:buChar char="•"/>
            </a:pPr>
            <a:r>
              <a:rPr lang="en-US" sz="3200" dirty="0">
                <a:effectLst/>
                <a:latin typeface="Times New Roman" panose="02020603050405020304" charset="0"/>
                <a:ea typeface="SimSun" panose="02010600030101010101" pitchFamily="2" charset="-122"/>
                <a:cs typeface="Times New Roman" panose="02020603050405020304" charset="0"/>
              </a:rPr>
              <a:t>The contemporary era of digital media opens a plethora of opportunities to chart a route through patient care and meet the unique needs of adult learners. </a:t>
            </a:r>
          </a:p>
          <a:p>
            <a:pPr marL="457200" indent="-457200" algn="just">
              <a:buFont typeface="Arial" panose="020B0604020202020204" pitchFamily="34" charset="0"/>
              <a:buChar char="•"/>
            </a:pPr>
            <a:endParaRPr lang="en-US" sz="3200" dirty="0">
              <a:latin typeface="Times New Roman" panose="02020603050405020304" charset="0"/>
              <a:ea typeface="SimSun" panose="02010600030101010101" pitchFamily="2" charset="-122"/>
              <a:cs typeface="Times New Roman" panose="02020603050405020304" charset="0"/>
            </a:endParaRPr>
          </a:p>
          <a:p>
            <a:pPr marL="457200" indent="-457200" algn="just">
              <a:buFont typeface="Arial" panose="020B0604020202020204" pitchFamily="34" charset="0"/>
              <a:buChar char="•"/>
            </a:pPr>
            <a:r>
              <a:rPr lang="en-US" sz="3200" dirty="0">
                <a:latin typeface="Times New Roman" panose="02020603050405020304" charset="0"/>
                <a:cs typeface="Times New Roman" panose="02020603050405020304" charset="0"/>
              </a:rPr>
              <a:t>The use of digital technology, in the learning and teaching process can contribute to the development of not only students’ skills but also their knowledge, motivation, and attitudes.</a:t>
            </a:r>
            <a:endParaRPr lang="en-US" sz="3200" dirty="0">
              <a:latin typeface="Times New Roman" panose="02020603050405020304" charset="0"/>
              <a:ea typeface="SimSun" panose="02010600030101010101" pitchFamily="2" charset="-122"/>
              <a:cs typeface="Times New Roman" panose="02020603050405020304" charset="0"/>
            </a:endParaRPr>
          </a:p>
          <a:p>
            <a:pPr algn="just"/>
            <a:endParaRPr lang="en-IN" sz="3200" dirty="0">
              <a:latin typeface="Times New Roman" panose="02020603050405020304" charset="0"/>
              <a:cs typeface="Times New Roman" panose="02020603050405020304" charset="0"/>
            </a:endParaRPr>
          </a:p>
        </p:txBody>
      </p:sp>
      <p:pic>
        <p:nvPicPr>
          <p:cNvPr id="3" name="Picture 2"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4"/>
          <p:cNvPicPr preferRelativeResize="0"/>
          <p:nvPr/>
        </p:nvPicPr>
        <p:blipFill rotWithShape="1">
          <a:blip r:embed="rId3"/>
          <a:srcRect l="2111" r="2110"/>
          <a:stretch>
            <a:fillRect/>
          </a:stretch>
        </p:blipFill>
        <p:spPr>
          <a:xfrm>
            <a:off x="0" y="0"/>
            <a:ext cx="18288000" cy="10287000"/>
          </a:xfrm>
          <a:prstGeom prst="rect">
            <a:avLst/>
          </a:prstGeom>
          <a:noFill/>
          <a:ln>
            <a:noFill/>
          </a:ln>
        </p:spPr>
      </p:pic>
      <p:pic>
        <p:nvPicPr>
          <p:cNvPr id="287" name="Google Shape;287;p24"/>
          <p:cNvPicPr preferRelativeResize="0"/>
          <p:nvPr/>
        </p:nvPicPr>
        <p:blipFill rotWithShape="1">
          <a:blip r:embed="rId4"/>
          <a:srcRect/>
          <a:stretch>
            <a:fillRect/>
          </a:stretch>
        </p:blipFill>
        <p:spPr>
          <a:xfrm>
            <a:off x="1566362" y="3712715"/>
            <a:ext cx="718220" cy="4114800"/>
          </a:xfrm>
          <a:prstGeom prst="rect">
            <a:avLst/>
          </a:prstGeom>
          <a:noFill/>
          <a:ln>
            <a:noFill/>
          </a:ln>
        </p:spPr>
      </p:pic>
      <p:pic>
        <p:nvPicPr>
          <p:cNvPr id="288" name="Google Shape;288;p24"/>
          <p:cNvPicPr preferRelativeResize="0"/>
          <p:nvPr/>
        </p:nvPicPr>
        <p:blipFill rotWithShape="1">
          <a:blip r:embed="rId5"/>
          <a:srcRect/>
          <a:stretch>
            <a:fillRect/>
          </a:stretch>
        </p:blipFill>
        <p:spPr>
          <a:xfrm>
            <a:off x="3616376" y="7565444"/>
            <a:ext cx="4391900" cy="5019315"/>
          </a:xfrm>
          <a:prstGeom prst="rect">
            <a:avLst/>
          </a:prstGeom>
          <a:noFill/>
          <a:ln>
            <a:noFill/>
          </a:ln>
        </p:spPr>
      </p:pic>
      <p:pic>
        <p:nvPicPr>
          <p:cNvPr id="289" name="Google Shape;289;p24"/>
          <p:cNvPicPr preferRelativeResize="0"/>
          <p:nvPr/>
        </p:nvPicPr>
        <p:blipFill rotWithShape="1">
          <a:blip r:embed="rId6"/>
          <a:srcRect/>
          <a:stretch>
            <a:fillRect/>
          </a:stretch>
        </p:blipFill>
        <p:spPr>
          <a:xfrm rot="-1045899">
            <a:off x="14086436" y="7020136"/>
            <a:ext cx="3878878" cy="2748994"/>
          </a:xfrm>
          <a:prstGeom prst="rect">
            <a:avLst/>
          </a:prstGeom>
          <a:noFill/>
          <a:ln>
            <a:noFill/>
          </a:ln>
        </p:spPr>
      </p:pic>
      <p:pic>
        <p:nvPicPr>
          <p:cNvPr id="290" name="Google Shape;290;p24"/>
          <p:cNvPicPr preferRelativeResize="0"/>
          <p:nvPr/>
        </p:nvPicPr>
        <p:blipFill rotWithShape="1">
          <a:blip r:embed="rId7"/>
          <a:srcRect/>
          <a:stretch>
            <a:fillRect/>
          </a:stretch>
        </p:blipFill>
        <p:spPr>
          <a:xfrm rot="-10486936">
            <a:off x="15968165" y="2532193"/>
            <a:ext cx="5878047" cy="8872524"/>
          </a:xfrm>
          <a:prstGeom prst="rect">
            <a:avLst/>
          </a:prstGeom>
          <a:noFill/>
          <a:ln>
            <a:noFill/>
          </a:ln>
        </p:spPr>
      </p:pic>
      <p:sp>
        <p:nvSpPr>
          <p:cNvPr id="2" name="Google Shape;282;p24"/>
          <p:cNvSpPr txBox="1"/>
          <p:nvPr/>
        </p:nvSpPr>
        <p:spPr>
          <a:xfrm>
            <a:off x="5410348" y="422500"/>
            <a:ext cx="7006717" cy="988695"/>
          </a:xfrm>
          <a:prstGeom prst="rect">
            <a:avLst/>
          </a:prstGeom>
          <a:noFill/>
          <a:ln>
            <a:noFill/>
          </a:ln>
        </p:spPr>
        <p:txBody>
          <a:bodyPr spcFirstLastPara="1" wrap="square" lIns="0" tIns="0" rIns="0" bIns="0" anchor="t" anchorCtr="0">
            <a:spAutoFit/>
          </a:bodyPr>
          <a:lstStyle/>
          <a:p>
            <a:pPr marL="0" indent="0" algn="ctr">
              <a:lnSpc>
                <a:spcPct val="119000"/>
              </a:lnSpc>
              <a:buNone/>
            </a:pPr>
            <a:r>
              <a:rPr lang="en-IN" altLang="en-US" sz="5400" cap="none" dirty="0">
                <a:solidFill>
                  <a:srgbClr val="171616"/>
                </a:solidFill>
                <a:latin typeface="Times New Roman" panose="02020603050405020304" charset="0"/>
                <a:ea typeface="Nunito Sans ExtraLight"/>
                <a:cs typeface="Times New Roman" panose="02020603050405020304" charset="0"/>
                <a:sym typeface="Nunito Sans ExtraLight"/>
              </a:rPr>
              <a:t>References:</a:t>
            </a:r>
          </a:p>
        </p:txBody>
      </p:sp>
      <p:sp>
        <p:nvSpPr>
          <p:cNvPr id="100" name="Text Box 99"/>
          <p:cNvSpPr txBox="1"/>
          <p:nvPr/>
        </p:nvSpPr>
        <p:spPr>
          <a:xfrm>
            <a:off x="2568575" y="2283460"/>
            <a:ext cx="12412980" cy="6123940"/>
          </a:xfrm>
          <a:prstGeom prst="rect">
            <a:avLst/>
          </a:prstGeom>
          <a:noFill/>
          <a:ln w="9525">
            <a:noFill/>
          </a:ln>
        </p:spPr>
        <p:txBody>
          <a:bodyPr wrap="square">
            <a:spAutoFit/>
          </a:bodyPr>
          <a:lstStyle/>
          <a:p>
            <a:pPr marL="0" indent="0" algn="just"/>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1. Park JC, Kwon HJ, Chung CW. Innovative digital tools for new trends in teaching and assessment methods in medical and dental education. Journal of Educational Evaluation for Health Professions. 2021 Jun 29;18.</a:t>
            </a:r>
          </a:p>
          <a:p>
            <a:pPr marL="0" indent="0" algn="just"/>
            <a:endParaRPr lang="en-US" sz="2800" dirty="0">
              <a:solidFill>
                <a:srgbClr val="222222"/>
              </a:solidFill>
              <a:latin typeface="Times New Roman" panose="02020603050405020304" charset="0"/>
              <a:ea typeface="SimSun" panose="02010600030101010101" pitchFamily="2" charset="-122"/>
              <a:cs typeface="Times New Roman" panose="02020603050405020304" charset="0"/>
            </a:endParaRPr>
          </a:p>
          <a:p>
            <a:pPr marL="0" indent="0" algn="just"/>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2. </a:t>
            </a:r>
            <a:r>
              <a:rPr lang="en-US" sz="2800" dirty="0" err="1">
                <a:solidFill>
                  <a:srgbClr val="222222"/>
                </a:solidFill>
                <a:latin typeface="Times New Roman" panose="02020603050405020304" charset="0"/>
                <a:ea typeface="SimSun" panose="02010600030101010101" pitchFamily="2" charset="-122"/>
                <a:cs typeface="Times New Roman" panose="02020603050405020304" charset="0"/>
              </a:rPr>
              <a:t>Guze</a:t>
            </a:r>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 PA. Using technology to meet the challenges of medical education. Transactions of the American clinical and climatological association. 2015;126:260.</a:t>
            </a:r>
          </a:p>
          <a:p>
            <a:pPr marL="0" indent="0" algn="just"/>
            <a:endParaRPr lang="en-US" sz="2800" dirty="0">
              <a:solidFill>
                <a:srgbClr val="222222"/>
              </a:solidFill>
              <a:latin typeface="Times New Roman" panose="02020603050405020304" charset="0"/>
              <a:ea typeface="SimSun" panose="02010600030101010101" pitchFamily="2" charset="-122"/>
              <a:cs typeface="Times New Roman" panose="02020603050405020304" charset="0"/>
            </a:endParaRPr>
          </a:p>
          <a:p>
            <a:pPr marL="0" indent="0" algn="just"/>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3. Brown TM, </a:t>
            </a:r>
            <a:r>
              <a:rPr lang="en-US" sz="2800" dirty="0" err="1">
                <a:solidFill>
                  <a:srgbClr val="222222"/>
                </a:solidFill>
                <a:latin typeface="Times New Roman" panose="02020603050405020304" charset="0"/>
                <a:ea typeface="SimSun" panose="02010600030101010101" pitchFamily="2" charset="-122"/>
                <a:cs typeface="Times New Roman" panose="02020603050405020304" charset="0"/>
              </a:rPr>
              <a:t>Bewick</a:t>
            </a:r>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 M. Digital health education: the need for a digitally ready workforce. Archives of Disease in Childhood-Education and Practice. 2022 Jun 13.</a:t>
            </a:r>
          </a:p>
          <a:p>
            <a:pPr marL="0" indent="0" algn="just"/>
            <a:endParaRPr lang="en-US" sz="2800" dirty="0">
              <a:solidFill>
                <a:srgbClr val="222222"/>
              </a:solidFill>
              <a:latin typeface="Times New Roman" panose="02020603050405020304" charset="0"/>
              <a:ea typeface="SimSun" panose="02010600030101010101" pitchFamily="2" charset="-122"/>
              <a:cs typeface="Times New Roman" panose="02020603050405020304" charset="0"/>
            </a:endParaRPr>
          </a:p>
          <a:p>
            <a:pPr marL="0" indent="0" algn="just"/>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4. </a:t>
            </a:r>
            <a:r>
              <a:rPr lang="en-US" sz="2800" dirty="0" err="1">
                <a:solidFill>
                  <a:srgbClr val="222222"/>
                </a:solidFill>
                <a:latin typeface="Times New Roman" panose="02020603050405020304" charset="0"/>
                <a:ea typeface="SimSun" panose="02010600030101010101" pitchFamily="2" charset="-122"/>
                <a:cs typeface="Times New Roman" panose="02020603050405020304" charset="0"/>
              </a:rPr>
              <a:t>Zitzmann</a:t>
            </a:r>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 NU, </a:t>
            </a:r>
            <a:r>
              <a:rPr lang="en-US" sz="2800" dirty="0" err="1">
                <a:solidFill>
                  <a:srgbClr val="222222"/>
                </a:solidFill>
                <a:latin typeface="Times New Roman" panose="02020603050405020304" charset="0"/>
                <a:ea typeface="SimSun" panose="02010600030101010101" pitchFamily="2" charset="-122"/>
                <a:cs typeface="Times New Roman" panose="02020603050405020304" charset="0"/>
              </a:rPr>
              <a:t>Matthisson</a:t>
            </a:r>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 L, </a:t>
            </a:r>
            <a:r>
              <a:rPr lang="en-US" sz="2800" dirty="0" err="1">
                <a:solidFill>
                  <a:srgbClr val="222222"/>
                </a:solidFill>
                <a:latin typeface="Times New Roman" panose="02020603050405020304" charset="0"/>
                <a:ea typeface="SimSun" panose="02010600030101010101" pitchFamily="2" charset="-122"/>
                <a:cs typeface="Times New Roman" panose="02020603050405020304" charset="0"/>
              </a:rPr>
              <a:t>Ohla</a:t>
            </a:r>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 H, </a:t>
            </a:r>
            <a:r>
              <a:rPr lang="en-US" sz="2800" dirty="0" err="1">
                <a:solidFill>
                  <a:srgbClr val="222222"/>
                </a:solidFill>
                <a:latin typeface="Times New Roman" panose="02020603050405020304" charset="0"/>
                <a:ea typeface="SimSun" panose="02010600030101010101" pitchFamily="2" charset="-122"/>
                <a:cs typeface="Times New Roman" panose="02020603050405020304" charset="0"/>
              </a:rPr>
              <a:t>Joda</a:t>
            </a:r>
            <a:r>
              <a:rPr lang="en-US" sz="2800" dirty="0">
                <a:solidFill>
                  <a:srgbClr val="222222"/>
                </a:solidFill>
                <a:latin typeface="Times New Roman" panose="02020603050405020304" charset="0"/>
                <a:ea typeface="SimSun" panose="02010600030101010101" pitchFamily="2" charset="-122"/>
                <a:cs typeface="Times New Roman" panose="02020603050405020304" charset="0"/>
              </a:rPr>
              <a:t> T. Digital undergraduate education in dentistry: a systematic review. International journal of environmental research and public health. 2020 May;17(9):3269.</a:t>
            </a:r>
            <a:endParaRPr lang="en-US" sz="2800" b="1" dirty="0">
              <a:latin typeface="Times New Roman" panose="02020603050405020304" charset="0"/>
              <a:ea typeface="SimSun" panose="02010600030101010101" pitchFamily="2" charset="-122"/>
              <a:cs typeface="Times New Roman" panose="02020603050405020304" charset="0"/>
            </a:endParaRPr>
          </a:p>
          <a:p>
            <a:pPr marL="0" indent="0" algn="just"/>
            <a:r>
              <a:rPr lang="en-US" sz="2800" b="1" dirty="0">
                <a:latin typeface="Times New Roman" panose="02020603050405020304" charset="0"/>
                <a:ea typeface="SimSun" panose="02010600030101010101" pitchFamily="2" charset="-122"/>
                <a:cs typeface="Times New Roman" panose="02020603050405020304" charset="0"/>
              </a:rPr>
              <a:t> </a:t>
            </a:r>
          </a:p>
        </p:txBody>
      </p:sp>
      <p:pic>
        <p:nvPicPr>
          <p:cNvPr id="3" name="Picture 2" descr="Top | Best Health Care Management Insititute - IIHMR Delh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2"/>
          <p:cNvPicPr preferRelativeResize="0"/>
          <p:nvPr/>
        </p:nvPicPr>
        <p:blipFill rotWithShape="1">
          <a:blip r:embed="rId3"/>
          <a:srcRect l="2111" r="2110"/>
          <a:stretch>
            <a:fillRect/>
          </a:stretch>
        </p:blipFill>
        <p:spPr>
          <a:xfrm>
            <a:off x="0" y="0"/>
            <a:ext cx="18288000" cy="10287000"/>
          </a:xfrm>
          <a:prstGeom prst="rect">
            <a:avLst/>
          </a:prstGeom>
          <a:noFill/>
          <a:ln>
            <a:noFill/>
          </a:ln>
        </p:spPr>
      </p:pic>
      <p:sp>
        <p:nvSpPr>
          <p:cNvPr id="246" name="Google Shape;246;p22"/>
          <p:cNvSpPr txBox="1"/>
          <p:nvPr/>
        </p:nvSpPr>
        <p:spPr>
          <a:xfrm>
            <a:off x="2449286" y="1387929"/>
            <a:ext cx="13450116" cy="8790099"/>
          </a:xfrm>
          <a:prstGeom prst="rect">
            <a:avLst/>
          </a:prstGeom>
          <a:noFill/>
          <a:ln>
            <a:noFill/>
          </a:ln>
        </p:spPr>
        <p:txBody>
          <a:bodyPr spcFirstLastPara="1" wrap="square" lIns="0" tIns="0" rIns="0" bIns="0" anchor="t" anchorCtr="0">
            <a:spAutoFit/>
          </a:bodyPr>
          <a:lstStyle/>
          <a:p>
            <a:pPr marL="514350" marR="0" lvl="0" indent="-514350" algn="just" rtl="0">
              <a:lnSpc>
                <a:spcPct val="140000"/>
              </a:lnSpc>
              <a:spcBef>
                <a:spcPts val="0"/>
              </a:spcBef>
              <a:spcAft>
                <a:spcPts val="0"/>
              </a:spcAft>
              <a:buFont typeface="Arial" panose="020B0604020202020204" pitchFamily="34" charset="0"/>
              <a:buChar char="•"/>
            </a:pP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Escher M, </a:t>
            </a:r>
            <a:r>
              <a:rPr lang="en-US" sz="2400" b="0" u="none" strike="noStrike" cap="none" dirty="0" err="1">
                <a:solidFill>
                  <a:srgbClr val="000000"/>
                </a:solidFill>
                <a:latin typeface="Times New Roman" panose="02020603050405020304" charset="0"/>
                <a:ea typeface="Nunito Light"/>
                <a:cs typeface="Times New Roman" panose="02020603050405020304" charset="0"/>
                <a:sym typeface="Nunito Light"/>
              </a:rPr>
              <a:t>Vollmar</a:t>
            </a: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 HC, </a:t>
            </a:r>
            <a:r>
              <a:rPr lang="en-US" sz="2400" b="0" u="none" strike="noStrike" cap="none" dirty="0" err="1">
                <a:solidFill>
                  <a:srgbClr val="000000"/>
                </a:solidFill>
                <a:latin typeface="Times New Roman" panose="02020603050405020304" charset="0"/>
                <a:ea typeface="Nunito Light"/>
                <a:cs typeface="Times New Roman" panose="02020603050405020304" charset="0"/>
                <a:sym typeface="Nunito Light"/>
              </a:rPr>
              <a:t>Holling</a:t>
            </a: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 A, </a:t>
            </a:r>
            <a:r>
              <a:rPr lang="en-US" sz="2400" b="0" u="none" strike="noStrike" cap="none" dirty="0" err="1">
                <a:solidFill>
                  <a:srgbClr val="000000"/>
                </a:solidFill>
                <a:latin typeface="Times New Roman" panose="02020603050405020304" charset="0"/>
                <a:ea typeface="Nunito Light"/>
                <a:cs typeface="Times New Roman" panose="02020603050405020304" charset="0"/>
                <a:sym typeface="Nunito Light"/>
              </a:rPr>
              <a:t>Raak</a:t>
            </a: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 C, Ostermann T. Usage and appraisal of educational media by homeopathic therapists–A cross sectional survey. BMC complementary and alternative medicine. 2012 Dec;12(1):1-8.</a:t>
            </a:r>
          </a:p>
          <a:p>
            <a:pPr marL="514350" marR="0" lvl="0" indent="-514350" algn="just" rtl="0">
              <a:lnSpc>
                <a:spcPct val="140000"/>
              </a:lnSpc>
              <a:spcBef>
                <a:spcPts val="0"/>
              </a:spcBef>
              <a:spcAft>
                <a:spcPts val="0"/>
              </a:spcAft>
              <a:buFont typeface="Arial" panose="020B0604020202020204" pitchFamily="34" charset="0"/>
              <a:buChar char="•"/>
            </a:pPr>
            <a:endPar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endParaRPr>
          </a:p>
          <a:p>
            <a:pPr marL="514350" marR="0" lvl="0" indent="-514350" algn="just" rtl="0">
              <a:lnSpc>
                <a:spcPct val="140000"/>
              </a:lnSpc>
              <a:spcBef>
                <a:spcPts val="0"/>
              </a:spcBef>
              <a:spcAft>
                <a:spcPts val="0"/>
              </a:spcAft>
              <a:buFont typeface="Arial" panose="020B0604020202020204" pitchFamily="34" charset="0"/>
              <a:buChar char="•"/>
            </a:pPr>
            <a:r>
              <a:rPr lang="en-US" sz="2400" b="0" u="none" strike="noStrike" cap="none" dirty="0" err="1">
                <a:solidFill>
                  <a:srgbClr val="000000"/>
                </a:solidFill>
                <a:latin typeface="Times New Roman" panose="02020603050405020304" charset="0"/>
                <a:ea typeface="Nunito Light"/>
                <a:cs typeface="Times New Roman" panose="02020603050405020304" charset="0"/>
                <a:sym typeface="Nunito Light"/>
              </a:rPr>
              <a:t>Harerimana</a:t>
            </a: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 A, Duma SE, </a:t>
            </a:r>
            <a:r>
              <a:rPr lang="en-US" sz="2400" b="0" u="none" strike="noStrike" cap="none" dirty="0" err="1">
                <a:solidFill>
                  <a:srgbClr val="000000"/>
                </a:solidFill>
                <a:latin typeface="Times New Roman" panose="02020603050405020304" charset="0"/>
                <a:ea typeface="Nunito Light"/>
                <a:cs typeface="Times New Roman" panose="02020603050405020304" charset="0"/>
                <a:sym typeface="Nunito Light"/>
              </a:rPr>
              <a:t>Mtshali</a:t>
            </a: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 NG. First-year nursing students’ digital literacy: A cross-sectional study. Journal of Nursing Education and Practice. 2023;13(1).</a:t>
            </a:r>
          </a:p>
          <a:p>
            <a:pPr marL="514350" marR="0" lvl="0" indent="-514350" algn="just" rtl="0">
              <a:lnSpc>
                <a:spcPct val="140000"/>
              </a:lnSpc>
              <a:spcBef>
                <a:spcPts val="0"/>
              </a:spcBef>
              <a:spcAft>
                <a:spcPts val="0"/>
              </a:spcAft>
              <a:buFont typeface="Arial" panose="020B0604020202020204" pitchFamily="34" charset="0"/>
              <a:buChar char="•"/>
            </a:pPr>
            <a:endPar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endParaRPr>
          </a:p>
          <a:p>
            <a:pPr marL="514350" indent="-514350" algn="just">
              <a:lnSpc>
                <a:spcPct val="140000"/>
              </a:lnSpc>
              <a:buFont typeface="Arial" panose="020B0604020202020204" pitchFamily="34" charset="0"/>
              <a:buChar char="•"/>
            </a:pPr>
            <a:r>
              <a:rPr lang="en-US" sz="2400" dirty="0">
                <a:solidFill>
                  <a:srgbClr val="212121"/>
                </a:solidFill>
                <a:effectLst/>
                <a:latin typeface="Times New Roman" panose="02020603050405020304" charset="0"/>
                <a:ea typeface="SimSun" panose="02010600030101010101" pitchFamily="2" charset="-122"/>
                <a:cs typeface="Times New Roman" panose="02020603050405020304" charset="0"/>
              </a:rPr>
              <a:t>Holland Brown TM, </a:t>
            </a:r>
            <a:r>
              <a:rPr lang="en-US" sz="2400" dirty="0" err="1">
                <a:solidFill>
                  <a:srgbClr val="212121"/>
                </a:solidFill>
                <a:effectLst/>
                <a:latin typeface="Times New Roman" panose="02020603050405020304" charset="0"/>
                <a:ea typeface="SimSun" panose="02010600030101010101" pitchFamily="2" charset="-122"/>
                <a:cs typeface="Times New Roman" panose="02020603050405020304" charset="0"/>
              </a:rPr>
              <a:t>Bewick</a:t>
            </a:r>
            <a:r>
              <a:rPr lang="en-US" sz="2400" dirty="0">
                <a:solidFill>
                  <a:srgbClr val="212121"/>
                </a:solidFill>
                <a:effectLst/>
                <a:latin typeface="Times New Roman" panose="02020603050405020304" charset="0"/>
                <a:ea typeface="SimSun" panose="02010600030101010101" pitchFamily="2" charset="-122"/>
                <a:cs typeface="Times New Roman" panose="02020603050405020304" charset="0"/>
              </a:rPr>
              <a:t> M. Digital health education: the need for a digitally ready workforce. Arch Dis Child Educ </a:t>
            </a:r>
            <a:r>
              <a:rPr lang="en-US" sz="2400" dirty="0" err="1">
                <a:solidFill>
                  <a:srgbClr val="212121"/>
                </a:solidFill>
                <a:effectLst/>
                <a:latin typeface="Times New Roman" panose="02020603050405020304" charset="0"/>
                <a:ea typeface="SimSun" panose="02010600030101010101" pitchFamily="2" charset="-122"/>
                <a:cs typeface="Times New Roman" panose="02020603050405020304" charset="0"/>
              </a:rPr>
              <a:t>Pract</a:t>
            </a:r>
            <a:r>
              <a:rPr lang="en-US" sz="2400" dirty="0">
                <a:solidFill>
                  <a:srgbClr val="212121"/>
                </a:solidFill>
                <a:effectLst/>
                <a:latin typeface="Times New Roman" panose="02020603050405020304" charset="0"/>
                <a:ea typeface="SimSun" panose="02010600030101010101" pitchFamily="2" charset="-122"/>
                <a:cs typeface="Times New Roman" panose="02020603050405020304" charset="0"/>
              </a:rPr>
              <a:t> Ed. 2023 Jun;108(3):214-217. </a:t>
            </a:r>
            <a:r>
              <a:rPr lang="en-US" sz="2400" dirty="0" err="1">
                <a:solidFill>
                  <a:srgbClr val="212121"/>
                </a:solidFill>
                <a:effectLst/>
                <a:latin typeface="Times New Roman" panose="02020603050405020304" charset="0"/>
                <a:ea typeface="SimSun" panose="02010600030101010101" pitchFamily="2" charset="-122"/>
                <a:cs typeface="Times New Roman" panose="02020603050405020304" charset="0"/>
              </a:rPr>
              <a:t>doi</a:t>
            </a:r>
            <a:r>
              <a:rPr lang="en-US" sz="2400" dirty="0">
                <a:solidFill>
                  <a:srgbClr val="212121"/>
                </a:solidFill>
                <a:effectLst/>
                <a:latin typeface="Times New Roman" panose="02020603050405020304" charset="0"/>
                <a:ea typeface="SimSun" panose="02010600030101010101" pitchFamily="2" charset="-122"/>
                <a:cs typeface="Times New Roman" panose="02020603050405020304" charset="0"/>
              </a:rPr>
              <a:t>: 10.1136/archdischild-2021-322022. </a:t>
            </a:r>
            <a:r>
              <a:rPr lang="en-US" sz="2400" dirty="0" err="1">
                <a:solidFill>
                  <a:srgbClr val="212121"/>
                </a:solidFill>
                <a:effectLst/>
                <a:latin typeface="Times New Roman" panose="02020603050405020304" charset="0"/>
                <a:ea typeface="SimSun" panose="02010600030101010101" pitchFamily="2" charset="-122"/>
                <a:cs typeface="Times New Roman" panose="02020603050405020304" charset="0"/>
              </a:rPr>
              <a:t>Epub</a:t>
            </a:r>
            <a:r>
              <a:rPr lang="en-US" sz="2400" dirty="0">
                <a:solidFill>
                  <a:srgbClr val="212121"/>
                </a:solidFill>
                <a:effectLst/>
                <a:latin typeface="Times New Roman" panose="02020603050405020304" charset="0"/>
                <a:ea typeface="SimSun" panose="02010600030101010101" pitchFamily="2" charset="-122"/>
                <a:cs typeface="Times New Roman" panose="02020603050405020304" charset="0"/>
              </a:rPr>
              <a:t> 2022 Jun 13. PMID: 35697475.</a:t>
            </a:r>
          </a:p>
          <a:p>
            <a:pPr marL="514350" indent="-514350" algn="just">
              <a:lnSpc>
                <a:spcPct val="140000"/>
              </a:lnSpc>
              <a:buFont typeface="Arial" panose="020B0604020202020204" pitchFamily="34" charset="0"/>
              <a:buChar char="•"/>
            </a:pPr>
            <a:endParaRPr lang="en-US" sz="2400" dirty="0">
              <a:solidFill>
                <a:srgbClr val="212121"/>
              </a:solidFill>
              <a:effectLst/>
              <a:latin typeface="Times New Roman" panose="02020603050405020304" charset="0"/>
              <a:ea typeface="SimSun" panose="02010600030101010101" pitchFamily="2" charset="-122"/>
              <a:cs typeface="Times New Roman" panose="02020603050405020304" charset="0"/>
            </a:endParaRPr>
          </a:p>
          <a:p>
            <a:pPr marL="514350" indent="-514350" algn="just">
              <a:lnSpc>
                <a:spcPct val="140000"/>
              </a:lnSpc>
              <a:buFont typeface="Arial" panose="020B0604020202020204" pitchFamily="34" charset="0"/>
              <a:buChar char="•"/>
            </a:pPr>
            <a:r>
              <a:rPr lang="en-US" sz="2400" dirty="0">
                <a:solidFill>
                  <a:srgbClr val="000000"/>
                </a:solidFill>
                <a:effectLst/>
                <a:latin typeface="Times New Roman" panose="02020603050405020304" charset="0"/>
                <a:ea typeface="SimSun" panose="02010600030101010101" pitchFamily="2" charset="-122"/>
                <a:cs typeface="Times New Roman" panose="02020603050405020304" charset="0"/>
              </a:rPr>
              <a:t>Kaur G, </a:t>
            </a:r>
            <a:r>
              <a:rPr lang="en-US" sz="2400" dirty="0" err="1">
                <a:solidFill>
                  <a:srgbClr val="000000"/>
                </a:solidFill>
                <a:effectLst/>
                <a:latin typeface="Times New Roman" panose="02020603050405020304" charset="0"/>
                <a:ea typeface="SimSun" panose="02010600030101010101" pitchFamily="2" charset="-122"/>
                <a:cs typeface="Times New Roman" panose="02020603050405020304" charset="0"/>
              </a:rPr>
              <a:t>Ambinder</a:t>
            </a:r>
            <a:r>
              <a:rPr lang="en-US" sz="2400" dirty="0">
                <a:solidFill>
                  <a:srgbClr val="000000"/>
                </a:solidFill>
                <a:effectLst/>
                <a:latin typeface="Times New Roman" panose="02020603050405020304" charset="0"/>
                <a:ea typeface="SimSun" panose="02010600030101010101" pitchFamily="2" charset="-122"/>
                <a:cs typeface="Times New Roman" panose="02020603050405020304" charset="0"/>
              </a:rPr>
              <a:t> D, Goyal A. Consume, contribute, and create: succeeding as a learner and educator in the digital era. Methodist </a:t>
            </a:r>
            <a:r>
              <a:rPr lang="en-US" sz="2400" dirty="0" err="1">
                <a:solidFill>
                  <a:srgbClr val="000000"/>
                </a:solidFill>
                <a:effectLst/>
                <a:latin typeface="Times New Roman" panose="02020603050405020304" charset="0"/>
                <a:ea typeface="SimSun" panose="02010600030101010101" pitchFamily="2" charset="-122"/>
                <a:cs typeface="Times New Roman" panose="02020603050405020304" charset="0"/>
              </a:rPr>
              <a:t>DeBakey</a:t>
            </a:r>
            <a:r>
              <a:rPr lang="en-US" sz="2400" dirty="0">
                <a:solidFill>
                  <a:srgbClr val="000000"/>
                </a:solidFill>
                <a:effectLst/>
                <a:latin typeface="Times New Roman" panose="02020603050405020304" charset="0"/>
                <a:ea typeface="SimSun" panose="02010600030101010101" pitchFamily="2" charset="-122"/>
                <a:cs typeface="Times New Roman" panose="02020603050405020304" charset="0"/>
              </a:rPr>
              <a:t> Cardiovascular Journal. 2022;18(3):59.</a:t>
            </a:r>
            <a:endParaRPr lang="en-IN" sz="1400" dirty="0">
              <a:effectLst/>
              <a:latin typeface="Times New Roman" panose="02020603050405020304" charset="0"/>
              <a:ea typeface="SimSun" panose="02010600030101010101" pitchFamily="2" charset="-122"/>
              <a:cs typeface="Times New Roman" panose="02020603050405020304" charset="0"/>
            </a:endParaRPr>
          </a:p>
          <a:p>
            <a:pPr marL="514350" indent="-514350" algn="just">
              <a:lnSpc>
                <a:spcPct val="140000"/>
              </a:lnSpc>
              <a:buFont typeface="Arial" panose="020B0604020202020204" pitchFamily="34" charset="0"/>
              <a:buChar char="•"/>
            </a:pPr>
            <a:endParaRPr lang="en-IN" sz="2400" dirty="0">
              <a:effectLst/>
              <a:latin typeface="Times New Roman" panose="02020603050405020304" charset="0"/>
              <a:ea typeface="SimSun" panose="02010600030101010101" pitchFamily="2" charset="-122"/>
              <a:cs typeface="Times New Roman" panose="02020603050405020304" charset="0"/>
            </a:endParaRPr>
          </a:p>
          <a:p>
            <a:pPr marL="514350" marR="0" lvl="0" indent="-514350" algn="just" rtl="0">
              <a:lnSpc>
                <a:spcPct val="140000"/>
              </a:lnSpc>
              <a:spcBef>
                <a:spcPts val="0"/>
              </a:spcBef>
              <a:spcAft>
                <a:spcPts val="0"/>
              </a:spcAft>
              <a:buFont typeface="Arial" panose="020B0604020202020204" pitchFamily="34" charset="0"/>
              <a:buChar char="•"/>
            </a:pPr>
            <a:endPar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endParaRPr>
          </a:p>
          <a:p>
            <a:pPr marL="514350" marR="0" lvl="0" indent="-514350" algn="just" rtl="0">
              <a:lnSpc>
                <a:spcPct val="140000"/>
              </a:lnSpc>
              <a:spcBef>
                <a:spcPts val="0"/>
              </a:spcBef>
              <a:spcAft>
                <a:spcPts val="0"/>
              </a:spcAft>
              <a:buFont typeface="Arial" panose="020B0604020202020204" pitchFamily="34" charset="0"/>
              <a:buChar char="•"/>
            </a:pPr>
            <a:r>
              <a:rPr lang="en-US" sz="2400" b="0" u="none" strike="noStrike" cap="none" dirty="0" err="1">
                <a:solidFill>
                  <a:srgbClr val="000000"/>
                </a:solidFill>
                <a:latin typeface="Times New Roman" panose="02020603050405020304" charset="0"/>
                <a:ea typeface="Nunito Light"/>
                <a:cs typeface="Times New Roman" panose="02020603050405020304" charset="0"/>
                <a:sym typeface="Nunito Light"/>
              </a:rPr>
              <a:t>Eyi</a:t>
            </a: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 S, </a:t>
            </a:r>
            <a:r>
              <a:rPr lang="en-US" sz="2400" b="0" u="none" strike="noStrike" cap="none" dirty="0" err="1">
                <a:solidFill>
                  <a:srgbClr val="000000"/>
                </a:solidFill>
                <a:latin typeface="Times New Roman" panose="02020603050405020304" charset="0"/>
                <a:ea typeface="Nunito Light"/>
                <a:cs typeface="Times New Roman" panose="02020603050405020304" charset="0"/>
                <a:sym typeface="Nunito Light"/>
              </a:rPr>
              <a:t>Demiralay</a:t>
            </a: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 T, </a:t>
            </a:r>
            <a:r>
              <a:rPr lang="en-US" sz="2400" b="0" u="none" strike="noStrike" cap="none" dirty="0" err="1">
                <a:solidFill>
                  <a:srgbClr val="000000"/>
                </a:solidFill>
                <a:latin typeface="Times New Roman" panose="02020603050405020304" charset="0"/>
                <a:ea typeface="Nunito Light"/>
                <a:cs typeface="Times New Roman" panose="02020603050405020304" charset="0"/>
                <a:sym typeface="Nunito Light"/>
              </a:rPr>
              <a:t>Öngün</a:t>
            </a: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 E. Effect of Individual Innovativeness and Digital Literacy in Adopting the Nursing Care Plan Mobile/Web Application Developed. Int Arch </a:t>
            </a:r>
            <a:r>
              <a:rPr lang="en-US" sz="2400" b="0" u="none" strike="noStrike" cap="none" dirty="0" err="1">
                <a:solidFill>
                  <a:srgbClr val="000000"/>
                </a:solidFill>
                <a:latin typeface="Times New Roman" panose="02020603050405020304" charset="0"/>
                <a:ea typeface="Nunito Light"/>
                <a:cs typeface="Times New Roman" panose="02020603050405020304" charset="0"/>
                <a:sym typeface="Nunito Light"/>
              </a:rPr>
              <a:t>Nurs</a:t>
            </a:r>
            <a:r>
              <a:rPr lang="en-US" sz="2400" b="0" u="none" strike="noStrike" cap="none" dirty="0">
                <a:solidFill>
                  <a:srgbClr val="000000"/>
                </a:solidFill>
                <a:latin typeface="Times New Roman" panose="02020603050405020304" charset="0"/>
                <a:ea typeface="Nunito Light"/>
                <a:cs typeface="Times New Roman" panose="02020603050405020304" charset="0"/>
                <a:sym typeface="Nunito Light"/>
              </a:rPr>
              <a:t> Health Care. 2022;8:170.</a:t>
            </a:r>
          </a:p>
        </p:txBody>
      </p:sp>
      <p:pic>
        <p:nvPicPr>
          <p:cNvPr id="254" name="Google Shape;254;p22"/>
          <p:cNvPicPr preferRelativeResize="0"/>
          <p:nvPr/>
        </p:nvPicPr>
        <p:blipFill rotWithShape="1">
          <a:blip r:embed="rId4"/>
          <a:srcRect/>
          <a:stretch>
            <a:fillRect/>
          </a:stretch>
        </p:blipFill>
        <p:spPr>
          <a:xfrm rot="-5400000">
            <a:off x="14361518" y="4357857"/>
            <a:ext cx="4416604" cy="2059242"/>
          </a:xfrm>
          <a:prstGeom prst="rect">
            <a:avLst/>
          </a:prstGeom>
          <a:noFill/>
          <a:ln>
            <a:noFill/>
          </a:ln>
        </p:spPr>
      </p:pic>
      <p:pic>
        <p:nvPicPr>
          <p:cNvPr id="2" name="Picture 1" descr="Top | Best Health Care Management Insititute - IIHMR Del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1645"/>
            <a:ext cx="2438400" cy="1238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3643" y="374014"/>
            <a:ext cx="9307286" cy="761940"/>
          </a:xfrm>
          <a:prstGeom prst="rect">
            <a:avLst/>
          </a:prstGeom>
          <a:noFill/>
        </p:spPr>
        <p:txBody>
          <a:bodyPr wrap="square">
            <a:spAutoFit/>
          </a:bodyPr>
          <a:lstStyle/>
          <a:p>
            <a:pPr marL="0" indent="0" algn="ctr">
              <a:lnSpc>
                <a:spcPct val="119000"/>
              </a:lnSpc>
              <a:buNone/>
            </a:pPr>
            <a:r>
              <a:rPr lang="en-IN" altLang="en-US" sz="4000" cap="none" dirty="0">
                <a:solidFill>
                  <a:srgbClr val="171616"/>
                </a:solidFill>
                <a:latin typeface="Times New Roman" panose="02020603050405020304" charset="0"/>
                <a:ea typeface="Nunito Sans ExtraLight"/>
                <a:cs typeface="Times New Roman" panose="02020603050405020304" charset="0"/>
                <a:sym typeface="Nunito Sans ExtraLight"/>
              </a:rPr>
              <a:t>References</a:t>
            </a:r>
            <a:r>
              <a:rPr lang="en-IN" altLang="en-US" sz="1400" cap="none" dirty="0">
                <a:solidFill>
                  <a:srgbClr val="171616"/>
                </a:solidFill>
                <a:latin typeface="Times New Roman" panose="02020603050405020304" charset="0"/>
                <a:ea typeface="Nunito Sans ExtraLight"/>
                <a:cs typeface="Times New Roman" panose="02020603050405020304" charset="0"/>
                <a:sym typeface="Nunito Sans ExtraLight"/>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1"/>
          <p:cNvPicPr preferRelativeResize="0"/>
          <p:nvPr/>
        </p:nvPicPr>
        <p:blipFill rotWithShape="1">
          <a:blip r:embed="rId3"/>
          <a:srcRect l="2111" r="2110"/>
          <a:stretch>
            <a:fillRect/>
          </a:stretch>
        </p:blipFill>
        <p:spPr>
          <a:xfrm>
            <a:off x="0" y="0"/>
            <a:ext cx="18288000" cy="10287000"/>
          </a:xfrm>
          <a:prstGeom prst="rect">
            <a:avLst/>
          </a:prstGeom>
          <a:noFill/>
          <a:ln>
            <a:noFill/>
          </a:ln>
        </p:spPr>
      </p:pic>
      <p:pic>
        <p:nvPicPr>
          <p:cNvPr id="221" name="Google Shape;221;p21"/>
          <p:cNvPicPr preferRelativeResize="0"/>
          <p:nvPr/>
        </p:nvPicPr>
        <p:blipFill rotWithShape="1">
          <a:blip r:embed="rId4"/>
          <a:srcRect/>
          <a:stretch>
            <a:fillRect/>
          </a:stretch>
        </p:blipFill>
        <p:spPr>
          <a:xfrm>
            <a:off x="-7419080" y="7810527"/>
            <a:ext cx="16230600" cy="7567517"/>
          </a:xfrm>
          <a:prstGeom prst="rect">
            <a:avLst/>
          </a:prstGeom>
          <a:noFill/>
          <a:ln>
            <a:noFill/>
          </a:ln>
        </p:spPr>
      </p:pic>
      <p:pic>
        <p:nvPicPr>
          <p:cNvPr id="222" name="Google Shape;222;p21"/>
          <p:cNvPicPr preferRelativeResize="0"/>
          <p:nvPr/>
        </p:nvPicPr>
        <p:blipFill rotWithShape="1">
          <a:blip r:embed="rId4"/>
          <a:srcRect/>
          <a:stretch>
            <a:fillRect/>
          </a:stretch>
        </p:blipFill>
        <p:spPr>
          <a:xfrm>
            <a:off x="-7419080" y="-4811670"/>
            <a:ext cx="16230600" cy="7567517"/>
          </a:xfrm>
          <a:prstGeom prst="rect">
            <a:avLst/>
          </a:prstGeom>
          <a:noFill/>
          <a:ln>
            <a:noFill/>
          </a:ln>
        </p:spPr>
      </p:pic>
      <p:pic>
        <p:nvPicPr>
          <p:cNvPr id="223" name="Google Shape;223;p21"/>
          <p:cNvPicPr preferRelativeResize="0"/>
          <p:nvPr/>
        </p:nvPicPr>
        <p:blipFill rotWithShape="1">
          <a:blip r:embed="rId4"/>
          <a:srcRect/>
          <a:stretch>
            <a:fillRect/>
          </a:stretch>
        </p:blipFill>
        <p:spPr>
          <a:xfrm>
            <a:off x="7316235" y="7482550"/>
            <a:ext cx="16230600" cy="7567517"/>
          </a:xfrm>
          <a:prstGeom prst="rect">
            <a:avLst/>
          </a:prstGeom>
          <a:noFill/>
          <a:ln>
            <a:noFill/>
          </a:ln>
        </p:spPr>
      </p:pic>
      <p:pic>
        <p:nvPicPr>
          <p:cNvPr id="224" name="Google Shape;224;p21"/>
          <p:cNvPicPr preferRelativeResize="0"/>
          <p:nvPr/>
        </p:nvPicPr>
        <p:blipFill rotWithShape="1">
          <a:blip r:embed="rId5"/>
          <a:srcRect/>
          <a:stretch>
            <a:fillRect/>
          </a:stretch>
        </p:blipFill>
        <p:spPr>
          <a:xfrm rot="-1491629">
            <a:off x="351041" y="8297700"/>
            <a:ext cx="4099683" cy="1006286"/>
          </a:xfrm>
          <a:prstGeom prst="rect">
            <a:avLst/>
          </a:prstGeom>
          <a:noFill/>
          <a:ln>
            <a:noFill/>
          </a:ln>
        </p:spPr>
      </p:pic>
      <p:pic>
        <p:nvPicPr>
          <p:cNvPr id="225" name="Google Shape;225;p21"/>
          <p:cNvPicPr preferRelativeResize="0"/>
          <p:nvPr/>
        </p:nvPicPr>
        <p:blipFill rotWithShape="1">
          <a:blip r:embed="rId4"/>
          <a:srcRect/>
          <a:stretch>
            <a:fillRect/>
          </a:stretch>
        </p:blipFill>
        <p:spPr>
          <a:xfrm>
            <a:off x="7316235" y="-5139647"/>
            <a:ext cx="16230600" cy="7567517"/>
          </a:xfrm>
          <a:prstGeom prst="rect">
            <a:avLst/>
          </a:prstGeom>
          <a:noFill/>
          <a:ln>
            <a:noFill/>
          </a:ln>
        </p:spPr>
      </p:pic>
      <p:pic>
        <p:nvPicPr>
          <p:cNvPr id="229" name="Google Shape;229;p21"/>
          <p:cNvPicPr preferRelativeResize="0"/>
          <p:nvPr/>
        </p:nvPicPr>
        <p:blipFill rotWithShape="1">
          <a:blip r:embed="rId6"/>
          <a:srcRect/>
          <a:stretch>
            <a:fillRect/>
          </a:stretch>
        </p:blipFill>
        <p:spPr>
          <a:xfrm>
            <a:off x="-6278404" y="5143500"/>
            <a:ext cx="9500260" cy="8229600"/>
          </a:xfrm>
          <a:prstGeom prst="rect">
            <a:avLst/>
          </a:prstGeom>
          <a:noFill/>
          <a:ln>
            <a:noFill/>
          </a:ln>
        </p:spPr>
      </p:pic>
      <p:pic>
        <p:nvPicPr>
          <p:cNvPr id="230" name="Google Shape;230;p21"/>
          <p:cNvPicPr preferRelativeResize="0"/>
          <p:nvPr/>
        </p:nvPicPr>
        <p:blipFill rotWithShape="1">
          <a:blip r:embed="rId6"/>
          <a:srcRect/>
          <a:stretch>
            <a:fillRect/>
          </a:stretch>
        </p:blipFill>
        <p:spPr>
          <a:xfrm>
            <a:off x="-3721430" y="-4114800"/>
            <a:ext cx="9500260" cy="8229600"/>
          </a:xfrm>
          <a:prstGeom prst="rect">
            <a:avLst/>
          </a:prstGeom>
          <a:noFill/>
          <a:ln>
            <a:noFill/>
          </a:ln>
        </p:spPr>
      </p:pic>
      <p:pic>
        <p:nvPicPr>
          <p:cNvPr id="231" name="Google Shape;231;p21"/>
          <p:cNvPicPr preferRelativeResize="0"/>
          <p:nvPr/>
        </p:nvPicPr>
        <p:blipFill rotWithShape="1">
          <a:blip r:embed="rId5"/>
          <a:srcRect/>
          <a:stretch>
            <a:fillRect/>
          </a:stretch>
        </p:blipFill>
        <p:spPr>
          <a:xfrm>
            <a:off x="16275225" y="4333131"/>
            <a:ext cx="4099683" cy="1006286"/>
          </a:xfrm>
          <a:prstGeom prst="rect">
            <a:avLst/>
          </a:prstGeom>
          <a:noFill/>
          <a:ln>
            <a:noFill/>
          </a:ln>
        </p:spPr>
      </p:pic>
      <p:pic>
        <p:nvPicPr>
          <p:cNvPr id="232" name="Google Shape;232;p21"/>
          <p:cNvPicPr preferRelativeResize="0"/>
          <p:nvPr/>
        </p:nvPicPr>
        <p:blipFill rotWithShape="1">
          <a:blip r:embed="rId6"/>
          <a:srcRect/>
          <a:stretch>
            <a:fillRect/>
          </a:stretch>
        </p:blipFill>
        <p:spPr>
          <a:xfrm>
            <a:off x="15815278" y="-4114800"/>
            <a:ext cx="9500260" cy="8229600"/>
          </a:xfrm>
          <a:prstGeom prst="rect">
            <a:avLst/>
          </a:prstGeom>
          <a:noFill/>
          <a:ln>
            <a:noFill/>
          </a:ln>
        </p:spPr>
      </p:pic>
      <p:pic>
        <p:nvPicPr>
          <p:cNvPr id="233" name="Google Shape;233;p21"/>
          <p:cNvPicPr preferRelativeResize="0"/>
          <p:nvPr/>
        </p:nvPicPr>
        <p:blipFill rotWithShape="1">
          <a:blip r:embed="rId7"/>
          <a:srcRect/>
          <a:stretch>
            <a:fillRect/>
          </a:stretch>
        </p:blipFill>
        <p:spPr>
          <a:xfrm rot="-8488100">
            <a:off x="-223852" y="3048764"/>
            <a:ext cx="3657600" cy="1669196"/>
          </a:xfrm>
          <a:prstGeom prst="rect">
            <a:avLst/>
          </a:prstGeom>
          <a:noFill/>
          <a:ln>
            <a:noFill/>
          </a:ln>
        </p:spPr>
      </p:pic>
      <p:pic>
        <p:nvPicPr>
          <p:cNvPr id="234" name="Google Shape;234;p21"/>
          <p:cNvPicPr preferRelativeResize="0"/>
          <p:nvPr/>
        </p:nvPicPr>
        <p:blipFill rotWithShape="1">
          <a:blip r:embed="rId8"/>
          <a:srcRect/>
          <a:stretch>
            <a:fillRect/>
          </a:stretch>
        </p:blipFill>
        <p:spPr>
          <a:xfrm rot="-2037012">
            <a:off x="14781553" y="5753127"/>
            <a:ext cx="718220" cy="4114800"/>
          </a:xfrm>
          <a:prstGeom prst="rect">
            <a:avLst/>
          </a:prstGeom>
          <a:noFill/>
          <a:ln>
            <a:noFill/>
          </a:ln>
        </p:spPr>
      </p:pic>
      <p:pic>
        <p:nvPicPr>
          <p:cNvPr id="235" name="Google Shape;235;p21"/>
          <p:cNvPicPr preferRelativeResize="0"/>
          <p:nvPr/>
        </p:nvPicPr>
        <p:blipFill rotWithShape="1">
          <a:blip r:embed="rId9"/>
          <a:srcRect/>
          <a:stretch>
            <a:fillRect/>
          </a:stretch>
        </p:blipFill>
        <p:spPr>
          <a:xfrm>
            <a:off x="15063350" y="5557748"/>
            <a:ext cx="4391900" cy="5019315"/>
          </a:xfrm>
          <a:prstGeom prst="rect">
            <a:avLst/>
          </a:prstGeom>
          <a:noFill/>
          <a:ln>
            <a:noFill/>
          </a:ln>
        </p:spPr>
      </p:pic>
      <p:sp>
        <p:nvSpPr>
          <p:cNvPr id="2" name="Google Shape;227;p21"/>
          <p:cNvSpPr txBox="1"/>
          <p:nvPr/>
        </p:nvSpPr>
        <p:spPr>
          <a:xfrm>
            <a:off x="5150028" y="4114991"/>
            <a:ext cx="7989215" cy="12922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IN" altLang="en-US" sz="6000" b="0" i="0" u="none" strike="noStrike" cap="none">
                <a:solidFill>
                  <a:srgbClr val="171616"/>
                </a:solidFill>
                <a:latin typeface="Times New Roman" panose="02020603050405020304" charset="0"/>
                <a:ea typeface="Nunito Light"/>
                <a:cs typeface="Times New Roman" panose="02020603050405020304" charset="0"/>
                <a:sym typeface="Nunito Light"/>
              </a:rPr>
              <a:t>THANK YOU</a:t>
            </a:r>
          </a:p>
        </p:txBody>
      </p:sp>
      <p:pic>
        <p:nvPicPr>
          <p:cNvPr id="3" name="Picture 2" descr="Top | Best Health Care Management Insititute - IIHMR Delh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39" name="Google Shape;139;p16"/>
          <p:cNvPicPr preferRelativeResize="0"/>
          <p:nvPr/>
        </p:nvPicPr>
        <p:blipFill rotWithShape="1">
          <a:blip r:embed="rId2"/>
          <a:srcRect l="2111" r="2110"/>
          <a:stretch>
            <a:fillRect/>
          </a:stretch>
        </p:blipFill>
        <p:spPr>
          <a:xfrm>
            <a:off x="0" y="0"/>
            <a:ext cx="18288000" cy="10287000"/>
          </a:xfrm>
          <a:prstGeom prst="rect">
            <a:avLst/>
          </a:prstGeom>
          <a:noFill/>
          <a:ln>
            <a:noFill/>
          </a:ln>
        </p:spPr>
      </p:pic>
      <p:sp>
        <p:nvSpPr>
          <p:cNvPr id="4" name="Text Box 3"/>
          <p:cNvSpPr txBox="1"/>
          <p:nvPr/>
        </p:nvSpPr>
        <p:spPr>
          <a:xfrm>
            <a:off x="3262992" y="2514868"/>
            <a:ext cx="10825843" cy="6247864"/>
          </a:xfrm>
          <a:prstGeom prst="rect">
            <a:avLst/>
          </a:prstGeom>
          <a:noFill/>
        </p:spPr>
        <p:txBody>
          <a:bodyPr wrap="square" rtlCol="0">
            <a:spAutoFit/>
          </a:bodyPr>
          <a:lstStyle/>
          <a:p>
            <a:pPr algn="ctr"/>
            <a:r>
              <a:rPr lang="en-IN" altLang="en-US" sz="4000" dirty="0"/>
              <a:t>CONTENTS:</a:t>
            </a:r>
          </a:p>
          <a:p>
            <a:pPr algn="ctr"/>
            <a:endParaRPr lang="en-IN" altLang="en-US" sz="4000" dirty="0"/>
          </a:p>
          <a:p>
            <a:pPr algn="ctr"/>
            <a:r>
              <a:rPr lang="en-IN" altLang="en-US" sz="4000" dirty="0"/>
              <a:t>1. Introduction</a:t>
            </a:r>
          </a:p>
          <a:p>
            <a:pPr algn="ctr"/>
            <a:r>
              <a:rPr lang="en-IN" altLang="en-US" sz="4000" dirty="0"/>
              <a:t>2. Objective</a:t>
            </a:r>
          </a:p>
          <a:p>
            <a:pPr algn="ctr"/>
            <a:r>
              <a:rPr lang="en-IN" altLang="en-US" sz="4000" dirty="0"/>
              <a:t>3. Methodology</a:t>
            </a:r>
          </a:p>
          <a:p>
            <a:pPr algn="ctr"/>
            <a:r>
              <a:rPr lang="en-IN" altLang="en-US" sz="4000" dirty="0"/>
              <a:t>4. Results</a:t>
            </a:r>
          </a:p>
          <a:p>
            <a:pPr algn="ctr"/>
            <a:r>
              <a:rPr lang="en-IN" altLang="en-US" sz="4000" dirty="0"/>
              <a:t>5. Discussion</a:t>
            </a:r>
          </a:p>
          <a:p>
            <a:pPr algn="ctr"/>
            <a:r>
              <a:rPr lang="en-IN" altLang="en-US" sz="4000" dirty="0"/>
              <a:t>6. Limitations </a:t>
            </a:r>
          </a:p>
          <a:p>
            <a:pPr algn="ctr"/>
            <a:r>
              <a:rPr lang="en-IN" altLang="en-US" sz="4000" dirty="0"/>
              <a:t>7.Conclusions </a:t>
            </a:r>
          </a:p>
          <a:p>
            <a:pPr algn="ctr"/>
            <a:r>
              <a:rPr lang="en-IN" altLang="en-US" sz="4000" dirty="0"/>
              <a:t>8. References</a:t>
            </a:r>
          </a:p>
        </p:txBody>
      </p:sp>
      <p:pic>
        <p:nvPicPr>
          <p:cNvPr id="1026" name="Picture 2" descr="Top | Best Health Care Management Insititute - IIHMR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2514"/>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4"/>
          <p:cNvPicPr preferRelativeResize="0"/>
          <p:nvPr/>
        </p:nvPicPr>
        <p:blipFill rotWithShape="1">
          <a:blip r:embed="rId3"/>
          <a:srcRect l="2111" r="2110"/>
          <a:stretch>
            <a:fillRect/>
          </a:stretch>
        </p:blipFill>
        <p:spPr>
          <a:xfrm>
            <a:off x="0" y="16933"/>
            <a:ext cx="18288000" cy="10287000"/>
          </a:xfrm>
          <a:prstGeom prst="rect">
            <a:avLst/>
          </a:prstGeom>
          <a:noFill/>
          <a:ln>
            <a:noFill/>
          </a:ln>
        </p:spPr>
      </p:pic>
      <p:sp>
        <p:nvSpPr>
          <p:cNvPr id="104" name="Google Shape;104;p14"/>
          <p:cNvSpPr txBox="1"/>
          <p:nvPr/>
        </p:nvSpPr>
        <p:spPr>
          <a:xfrm>
            <a:off x="5784215" y="722630"/>
            <a:ext cx="8829040" cy="12922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altLang="en-US" sz="6000" dirty="0">
                <a:solidFill>
                  <a:srgbClr val="171616"/>
                </a:solidFill>
                <a:latin typeface="Nunito Light"/>
                <a:ea typeface="Nunito Light"/>
                <a:cs typeface="Nunito Light"/>
                <a:sym typeface="Nunito Light"/>
              </a:rPr>
              <a:t>I</a:t>
            </a:r>
            <a:r>
              <a:rPr lang="en-IN" altLang="en-US" sz="6000" dirty="0">
                <a:solidFill>
                  <a:srgbClr val="171616"/>
                </a:solidFill>
                <a:latin typeface="Nunito Light"/>
                <a:ea typeface="Nunito Light"/>
                <a:cs typeface="Nunito Light"/>
                <a:sym typeface="Nunito Light"/>
              </a:rPr>
              <a:t>NTRODUCTION</a:t>
            </a:r>
            <a:endParaRPr lang="en-IN" altLang="en-US" sz="6000" b="0" i="0" u="none" strike="noStrike" cap="none" dirty="0">
              <a:solidFill>
                <a:srgbClr val="171616"/>
              </a:solidFill>
              <a:latin typeface="Nunito Light"/>
              <a:ea typeface="Nunito Light"/>
              <a:cs typeface="Nunito Light"/>
              <a:sym typeface="Nunito Light"/>
            </a:endParaRPr>
          </a:p>
        </p:txBody>
      </p:sp>
      <p:pic>
        <p:nvPicPr>
          <p:cNvPr id="112" name="Google Shape;112;p14"/>
          <p:cNvPicPr preferRelativeResize="0"/>
          <p:nvPr/>
        </p:nvPicPr>
        <p:blipFill rotWithShape="1">
          <a:blip r:embed="rId4"/>
          <a:srcRect/>
          <a:stretch>
            <a:fillRect/>
          </a:stretch>
        </p:blipFill>
        <p:spPr>
          <a:xfrm rot="10434098">
            <a:off x="13954635" y="7048893"/>
            <a:ext cx="4029415" cy="3170195"/>
          </a:xfrm>
          <a:prstGeom prst="rect">
            <a:avLst/>
          </a:prstGeom>
          <a:noFill/>
          <a:ln>
            <a:noFill/>
          </a:ln>
        </p:spPr>
      </p:pic>
      <p:pic>
        <p:nvPicPr>
          <p:cNvPr id="113" name="Google Shape;113;p14"/>
          <p:cNvPicPr preferRelativeResize="0"/>
          <p:nvPr/>
        </p:nvPicPr>
        <p:blipFill rotWithShape="1">
          <a:blip r:embed="rId5"/>
          <a:srcRect/>
          <a:stretch>
            <a:fillRect/>
          </a:stretch>
        </p:blipFill>
        <p:spPr>
          <a:xfrm>
            <a:off x="-69696" y="1768217"/>
            <a:ext cx="2359597" cy="2359597"/>
          </a:xfrm>
          <a:prstGeom prst="rect">
            <a:avLst/>
          </a:prstGeom>
          <a:noFill/>
          <a:ln>
            <a:noFill/>
          </a:ln>
        </p:spPr>
      </p:pic>
      <p:pic>
        <p:nvPicPr>
          <p:cNvPr id="115" name="Google Shape;115;p14"/>
          <p:cNvPicPr preferRelativeResize="0"/>
          <p:nvPr/>
        </p:nvPicPr>
        <p:blipFill rotWithShape="1">
          <a:blip r:embed="rId6"/>
          <a:srcRect/>
          <a:stretch>
            <a:fillRect/>
          </a:stretch>
        </p:blipFill>
        <p:spPr>
          <a:xfrm>
            <a:off x="15358049" y="416039"/>
            <a:ext cx="2438400" cy="1840147"/>
          </a:xfrm>
          <a:prstGeom prst="rect">
            <a:avLst/>
          </a:prstGeom>
          <a:noFill/>
          <a:ln>
            <a:noFill/>
          </a:ln>
        </p:spPr>
      </p:pic>
      <p:sp>
        <p:nvSpPr>
          <p:cNvPr id="2" name="Text Box 1"/>
          <p:cNvSpPr txBox="1"/>
          <p:nvPr/>
        </p:nvSpPr>
        <p:spPr>
          <a:xfrm>
            <a:off x="2190750" y="2973705"/>
            <a:ext cx="14994255" cy="526297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latin typeface="Times New Roman" panose="02020603050405020304" charset="0"/>
                <a:cs typeface="Times New Roman" panose="02020603050405020304" charset="0"/>
              </a:rPr>
              <a:t>Innovations in digital technology will lead the way toward a revolution in</a:t>
            </a:r>
            <a:r>
              <a:rPr lang="en-IN" altLang="en-US" sz="2800" dirty="0">
                <a:latin typeface="Times New Roman" panose="02020603050405020304" charset="0"/>
                <a:cs typeface="Times New Roman" panose="02020603050405020304" charset="0"/>
              </a:rPr>
              <a:t> healthcare</a:t>
            </a:r>
            <a:r>
              <a:rPr lang="en-US" sz="2800" dirty="0">
                <a:latin typeface="Times New Roman" panose="02020603050405020304" charset="0"/>
                <a:cs typeface="Times New Roman" panose="02020603050405020304" charset="0"/>
              </a:rPr>
              <a:t> education, allowing learning to be individualized, interactive, and efficient.</a:t>
            </a:r>
          </a:p>
          <a:p>
            <a:pPr marL="457200" indent="-457200" algn="just">
              <a:buFont typeface="Arial" panose="020B0604020202020204" pitchFamily="34" charset="0"/>
              <a:buChar char="•"/>
            </a:pPr>
            <a:endParaRPr lang="en-US" sz="2800" dirty="0">
              <a:latin typeface="Times New Roman" panose="02020603050405020304" charset="0"/>
              <a:cs typeface="Times New Roman" panose="02020603050405020304" charset="0"/>
            </a:endParaRPr>
          </a:p>
          <a:p>
            <a:pPr marL="457200" indent="-457200" algn="just">
              <a:buFont typeface="Arial" panose="020B0604020202020204" pitchFamily="34" charset="0"/>
              <a:buChar char="•"/>
            </a:pPr>
            <a:r>
              <a:rPr lang="en-US" sz="2800" dirty="0">
                <a:latin typeface="Times New Roman" panose="02020603050405020304" charset="0"/>
                <a:cs typeface="Times New Roman" panose="02020603050405020304" charset="0"/>
              </a:rPr>
              <a:t>New trends in teaching and assessment methods include computer-aided instruction, virtual patients, augmented reality, human patient simulations, and virtual reality for the assessment of students’ competency include Google Forms to collect students’ answers, YouTube livestreaming, google art </a:t>
            </a:r>
            <a:r>
              <a:rPr lang="en-IN" altLang="en-US" sz="2800" dirty="0">
                <a:latin typeface="Times New Roman" panose="02020603050405020304" charset="0"/>
                <a:cs typeface="Times New Roman" panose="02020603050405020304" charset="0"/>
              </a:rPr>
              <a:t>and </a:t>
            </a:r>
            <a:r>
              <a:rPr lang="en-US" sz="2800" dirty="0">
                <a:latin typeface="Times New Roman" panose="02020603050405020304" charset="0"/>
                <a:cs typeface="Times New Roman" panose="02020603050405020304" charset="0"/>
              </a:rPr>
              <a:t>culture (an online art museum). </a:t>
            </a:r>
          </a:p>
          <a:p>
            <a:pPr marL="457200" indent="-457200" algn="just">
              <a:buFont typeface="Arial" panose="020B0604020202020204" pitchFamily="34" charset="0"/>
              <a:buChar char="•"/>
            </a:pPr>
            <a:endParaRPr lang="en-US" sz="2800" dirty="0">
              <a:latin typeface="Times New Roman" panose="02020603050405020304" charset="0"/>
              <a:cs typeface="Times New Roman" panose="02020603050405020304" charset="0"/>
            </a:endParaRPr>
          </a:p>
          <a:p>
            <a:pPr marL="457200" indent="-457200" algn="just">
              <a:buFont typeface="Arial" panose="020B0604020202020204" pitchFamily="34" charset="0"/>
              <a:buChar char="•"/>
            </a:pPr>
            <a:r>
              <a:rPr lang="en-US" sz="2800" dirty="0">
                <a:latin typeface="Times New Roman" panose="02020603050405020304" charset="0"/>
                <a:cs typeface="Times New Roman" panose="02020603050405020304" charset="0"/>
              </a:rPr>
              <a:t>With the goal of providing optimal care to patients, student-centered active learning and the development of clinical competency have become vital components of the education of future physicians capable of sustainably coping with future challenges</a:t>
            </a:r>
          </a:p>
          <a:p>
            <a:pPr marL="457200" indent="-457200" algn="just">
              <a:buFont typeface="Arial" panose="020B0604020202020204" pitchFamily="34" charset="0"/>
              <a:buChar char="•"/>
            </a:pPr>
            <a:endParaRPr lang="en-US" sz="2800" dirty="0">
              <a:latin typeface="Times New Roman" panose="02020603050405020304" charset="0"/>
              <a:cs typeface="Times New Roman" panose="02020603050405020304" charset="0"/>
            </a:endParaRPr>
          </a:p>
        </p:txBody>
      </p:sp>
      <p:sp>
        <p:nvSpPr>
          <p:cNvPr id="3" name="Text Box 2"/>
          <p:cNvSpPr txBox="1"/>
          <p:nvPr/>
        </p:nvSpPr>
        <p:spPr>
          <a:xfrm>
            <a:off x="2698750" y="9011285"/>
            <a:ext cx="14913610" cy="521970"/>
          </a:xfrm>
          <a:prstGeom prst="rect">
            <a:avLst/>
          </a:prstGeom>
          <a:noFill/>
        </p:spPr>
        <p:txBody>
          <a:bodyPr wrap="square" rtlCol="0">
            <a:spAutoFit/>
          </a:bodyPr>
          <a:lstStyle/>
          <a:p>
            <a:r>
              <a:rPr lang="en-US" dirty="0"/>
              <a:t>Park JC, Kwon HJ, Chung CW. Innovative digital tools for new trends in teaching and assessment methods in medical and dental education. Journal of Educational Evaluation for Health Professions. 2021 Jun 29;18.</a:t>
            </a:r>
          </a:p>
        </p:txBody>
      </p:sp>
      <p:pic>
        <p:nvPicPr>
          <p:cNvPr id="4" name="Picture 3" descr="Top | Best Health Care Management Insititute - IIHMR Delh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8736"/>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7"/>
          <p:cNvPicPr preferRelativeResize="0"/>
          <p:nvPr/>
        </p:nvPicPr>
        <p:blipFill rotWithShape="1">
          <a:blip r:embed="rId3"/>
          <a:srcRect l="2111" r="2110"/>
          <a:stretch>
            <a:fillRect/>
          </a:stretch>
        </p:blipFill>
        <p:spPr>
          <a:xfrm>
            <a:off x="0" y="58597"/>
            <a:ext cx="18288000" cy="10287000"/>
          </a:xfrm>
          <a:prstGeom prst="rect">
            <a:avLst/>
          </a:prstGeom>
          <a:noFill/>
          <a:ln>
            <a:noFill/>
          </a:ln>
        </p:spPr>
      </p:pic>
      <p:pic>
        <p:nvPicPr>
          <p:cNvPr id="155" name="Google Shape;155;p17"/>
          <p:cNvPicPr preferRelativeResize="0"/>
          <p:nvPr/>
        </p:nvPicPr>
        <p:blipFill rotWithShape="1">
          <a:blip r:embed="rId4"/>
          <a:srcRect/>
          <a:stretch>
            <a:fillRect/>
          </a:stretch>
        </p:blipFill>
        <p:spPr>
          <a:xfrm rot="-7176145">
            <a:off x="919917" y="8320744"/>
            <a:ext cx="1470957" cy="2140281"/>
          </a:xfrm>
          <a:prstGeom prst="rect">
            <a:avLst/>
          </a:prstGeom>
          <a:noFill/>
          <a:ln>
            <a:noFill/>
          </a:ln>
        </p:spPr>
      </p:pic>
      <p:pic>
        <p:nvPicPr>
          <p:cNvPr id="157" name="Google Shape;157;p17"/>
          <p:cNvPicPr preferRelativeResize="0"/>
          <p:nvPr/>
        </p:nvPicPr>
        <p:blipFill rotWithShape="1">
          <a:blip r:embed="rId5"/>
          <a:srcRect/>
          <a:stretch>
            <a:fillRect/>
          </a:stretch>
        </p:blipFill>
        <p:spPr>
          <a:xfrm rot="-8488100">
            <a:off x="5926988" y="191894"/>
            <a:ext cx="3657600" cy="1669196"/>
          </a:xfrm>
          <a:prstGeom prst="rect">
            <a:avLst/>
          </a:prstGeom>
          <a:noFill/>
          <a:ln>
            <a:noFill/>
          </a:ln>
        </p:spPr>
      </p:pic>
      <p:sp>
        <p:nvSpPr>
          <p:cNvPr id="2" name="Google Shape;161;p17"/>
          <p:cNvSpPr txBox="1"/>
          <p:nvPr/>
        </p:nvSpPr>
        <p:spPr>
          <a:xfrm>
            <a:off x="2190080" y="1654447"/>
            <a:ext cx="14640560" cy="7626703"/>
          </a:xfrm>
          <a:prstGeom prst="rect">
            <a:avLst/>
          </a:prstGeom>
          <a:noFill/>
          <a:ln>
            <a:noFill/>
          </a:ln>
        </p:spPr>
        <p:txBody>
          <a:bodyPr spcFirstLastPara="1" wrap="square" lIns="0" tIns="0" rIns="0" bIns="0" anchor="t" anchorCtr="0">
            <a:spAutoFit/>
          </a:bodyPr>
          <a:lstStyle/>
          <a:p>
            <a:pPr marR="0" lvl="1" algn="just" rtl="0">
              <a:lnSpc>
                <a:spcPct val="140000"/>
              </a:lnSpc>
              <a:spcBef>
                <a:spcPts val="0"/>
              </a:spcBef>
              <a:spcAft>
                <a:spcPts val="0"/>
              </a:spcAft>
            </a:pPr>
            <a:r>
              <a:rPr lang="en-US" sz="5400" dirty="0">
                <a:latin typeface="Times New Roman" panose="02020603050405020304" charset="0"/>
                <a:cs typeface="Times New Roman" panose="02020603050405020304" charset="0"/>
              </a:rPr>
              <a:t>Rationale of the study:</a:t>
            </a:r>
            <a:endParaRPr lang="en-US" sz="3200" dirty="0">
              <a:latin typeface="Times New Roman" panose="02020603050405020304" charset="0"/>
              <a:cs typeface="Times New Roman" panose="02020603050405020304" charset="0"/>
            </a:endParaRPr>
          </a:p>
          <a:p>
            <a:pPr marL="342900" marR="0" lvl="1" indent="-342900" algn="just" rtl="0">
              <a:lnSpc>
                <a:spcPct val="140000"/>
              </a:lnSpc>
              <a:spcBef>
                <a:spcPts val="0"/>
              </a:spcBef>
              <a:spcAft>
                <a:spcPts val="0"/>
              </a:spcAft>
              <a:buFont typeface="Arial" panose="020B0604020202020204" pitchFamily="34" charset="0"/>
              <a:buChar char="•"/>
            </a:pPr>
            <a:r>
              <a:rPr lang="en-US" sz="3200" dirty="0">
                <a:latin typeface="Times New Roman" panose="02020603050405020304" charset="0"/>
                <a:cs typeface="Times New Roman" panose="02020603050405020304" charset="0"/>
              </a:rPr>
              <a:t>The global crisis caused by Covid19 has significantly altered the ways in which education is delivered and care is provided, requiring caring professions and higher education institutions to ensure that core caring competencies vital to care provision, continue to be taught and implemented in increasingly virtual environments </a:t>
            </a:r>
          </a:p>
          <a:p>
            <a:pPr marL="342900" marR="0" lvl="1" indent="-342900" algn="just" rtl="0">
              <a:lnSpc>
                <a:spcPct val="140000"/>
              </a:lnSpc>
              <a:spcBef>
                <a:spcPts val="0"/>
              </a:spcBef>
              <a:spcAft>
                <a:spcPts val="0"/>
              </a:spcAft>
              <a:buFont typeface="Arial" panose="020B0604020202020204" pitchFamily="34" charset="0"/>
              <a:buChar char="•"/>
            </a:pPr>
            <a:endParaRPr lang="en-US" sz="3200" b="0" i="0" u="none" strike="noStrike" cap="none" dirty="0">
              <a:solidFill>
                <a:schemeClr val="tx1"/>
              </a:solidFill>
              <a:latin typeface="Times New Roman" panose="02020603050405020304" charset="0"/>
              <a:ea typeface="Nunito Light"/>
              <a:cs typeface="Times New Roman" panose="02020603050405020304" charset="0"/>
              <a:sym typeface="Nunito Light"/>
            </a:endParaRPr>
          </a:p>
          <a:p>
            <a:pPr lvl="1" algn="just">
              <a:lnSpc>
                <a:spcPct val="140000"/>
              </a:lnSpc>
            </a:pPr>
            <a:r>
              <a:rPr lang="en-IN" altLang="en-US" sz="4800" b="0" i="0" u="none" strike="noStrike" cap="none" dirty="0">
                <a:solidFill>
                  <a:srgbClr val="171616"/>
                </a:solidFill>
                <a:latin typeface="Times New Roman" panose="02020603050405020304" charset="0"/>
                <a:ea typeface="Nunito Light"/>
                <a:cs typeface="Times New Roman" panose="02020603050405020304" charset="0"/>
                <a:sym typeface="Nunito Light"/>
              </a:rPr>
              <a:t>Objective:</a:t>
            </a:r>
            <a:endParaRPr lang="en-US" sz="3200" b="0" i="0" u="none" strike="noStrike" cap="none" dirty="0">
              <a:solidFill>
                <a:schemeClr val="tx1"/>
              </a:solidFill>
              <a:latin typeface="Times New Roman" panose="02020603050405020304" charset="0"/>
              <a:ea typeface="Nunito Light"/>
              <a:cs typeface="Times New Roman" panose="02020603050405020304" charset="0"/>
              <a:sym typeface="Nunito Light"/>
            </a:endParaRPr>
          </a:p>
          <a:p>
            <a:pPr marL="342900" marR="0" lvl="1" indent="-342900" algn="just" rtl="0">
              <a:lnSpc>
                <a:spcPct val="140000"/>
              </a:lnSpc>
              <a:spcBef>
                <a:spcPts val="0"/>
              </a:spcBef>
              <a:spcAft>
                <a:spcPts val="0"/>
              </a:spcAft>
              <a:buFont typeface="Arial" panose="020B0604020202020204" pitchFamily="34" charset="0"/>
              <a:buChar char="•"/>
            </a:pPr>
            <a:r>
              <a:rPr sz="3200" b="0" i="0" u="none" strike="noStrike" cap="none" dirty="0">
                <a:solidFill>
                  <a:schemeClr val="tx1"/>
                </a:solidFill>
                <a:latin typeface="Times New Roman" panose="02020603050405020304" charset="0"/>
                <a:ea typeface="Nunito Light"/>
                <a:cs typeface="Times New Roman" panose="02020603050405020304" charset="0"/>
                <a:sym typeface="Nunito Light"/>
              </a:rPr>
              <a:t>To identify </a:t>
            </a:r>
            <a:r>
              <a:rPr lang="en-US" sz="3200" b="0" i="0" u="none" strike="noStrike" cap="none" dirty="0">
                <a:solidFill>
                  <a:schemeClr val="tx1"/>
                </a:solidFill>
                <a:latin typeface="Times New Roman" panose="02020603050405020304" charset="0"/>
                <a:ea typeface="Nunito Light"/>
                <a:cs typeface="Times New Roman" panose="02020603050405020304" charset="0"/>
                <a:sym typeface="Nunito Light"/>
              </a:rPr>
              <a:t>the role of digital tools in healthcare education and assess their outcome</a:t>
            </a:r>
            <a:r>
              <a:rPr sz="3200" b="0" i="0" u="none" strike="noStrike" cap="none" dirty="0">
                <a:solidFill>
                  <a:schemeClr val="tx1"/>
                </a:solidFill>
                <a:latin typeface="Times New Roman" panose="02020603050405020304" charset="0"/>
                <a:ea typeface="Nunito Light"/>
                <a:cs typeface="Times New Roman" panose="02020603050405020304" charset="0"/>
                <a:sym typeface="Nunito Light"/>
              </a:rPr>
              <a:t> </a:t>
            </a:r>
            <a:r>
              <a:rPr lang="en-US" sz="3200" b="0" i="0" u="none" strike="noStrike" cap="none" dirty="0">
                <a:solidFill>
                  <a:schemeClr val="tx1"/>
                </a:solidFill>
                <a:latin typeface="Times New Roman" panose="02020603050405020304" charset="0"/>
                <a:ea typeface="Nunito Light"/>
                <a:cs typeface="Times New Roman" panose="02020603050405020304" charset="0"/>
                <a:sym typeface="Nunito Light"/>
              </a:rPr>
              <a:t>on</a:t>
            </a:r>
            <a:r>
              <a:rPr sz="3200" b="0" i="0" u="none" strike="noStrike" cap="none" dirty="0">
                <a:solidFill>
                  <a:schemeClr val="tx1"/>
                </a:solidFill>
                <a:latin typeface="Times New Roman" panose="02020603050405020304" charset="0"/>
                <a:ea typeface="Nunito Light"/>
                <a:cs typeface="Times New Roman" panose="02020603050405020304" charset="0"/>
                <a:sym typeface="Nunito Light"/>
              </a:rPr>
              <a:t> learning.</a:t>
            </a:r>
            <a:endParaRPr lang="en-US" sz="3200" b="0" i="0" u="none" strike="noStrike" cap="none" dirty="0">
              <a:solidFill>
                <a:schemeClr val="tx1"/>
              </a:solidFill>
              <a:latin typeface="Times New Roman" panose="02020603050405020304" charset="0"/>
              <a:ea typeface="Nunito Light"/>
              <a:cs typeface="Times New Roman" panose="02020603050405020304" charset="0"/>
              <a:sym typeface="Nunito Light"/>
            </a:endParaRPr>
          </a:p>
          <a:p>
            <a:pPr marL="342900" marR="0" lvl="1" indent="-342900" algn="just" rtl="0">
              <a:lnSpc>
                <a:spcPct val="140000"/>
              </a:lnSpc>
              <a:spcBef>
                <a:spcPts val="0"/>
              </a:spcBef>
              <a:spcAft>
                <a:spcPts val="0"/>
              </a:spcAft>
              <a:buFont typeface="Arial" panose="020B0604020202020204" pitchFamily="34" charset="0"/>
              <a:buChar char="•"/>
            </a:pPr>
            <a:endParaRPr sz="2800" b="0" i="0" u="none" strike="noStrike" cap="none" dirty="0">
              <a:solidFill>
                <a:schemeClr val="tx1"/>
              </a:solidFill>
              <a:latin typeface="Times New Roman" panose="02020603050405020304" charset="0"/>
              <a:ea typeface="Nunito Light"/>
              <a:cs typeface="Times New Roman" panose="02020603050405020304" charset="0"/>
              <a:sym typeface="Nunito Light"/>
            </a:endParaRPr>
          </a:p>
        </p:txBody>
      </p:sp>
      <p:sp>
        <p:nvSpPr>
          <p:cNvPr id="174" name="Google Shape;174;p18"/>
          <p:cNvSpPr txBox="1"/>
          <p:nvPr/>
        </p:nvSpPr>
        <p:spPr>
          <a:xfrm>
            <a:off x="2788175" y="1654447"/>
            <a:ext cx="4564697" cy="12922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lang="en-IN" altLang="en-US" sz="6000" b="0" i="0" u="none" strike="noStrike" cap="none" dirty="0">
              <a:solidFill>
                <a:srgbClr val="171616"/>
              </a:solidFill>
              <a:latin typeface="Times New Roman" panose="02020603050405020304" charset="0"/>
              <a:ea typeface="Nunito Light"/>
              <a:cs typeface="Times New Roman" panose="02020603050405020304" charset="0"/>
              <a:sym typeface="Nunito Light"/>
            </a:endParaRPr>
          </a:p>
        </p:txBody>
      </p:sp>
      <p:pic>
        <p:nvPicPr>
          <p:cNvPr id="3" name="Picture 2" descr="Top | Best Health Care Management Insititute - IIHMR Del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8736"/>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5"/>
          <p:cNvPicPr preferRelativeResize="0"/>
          <p:nvPr/>
        </p:nvPicPr>
        <p:blipFill rotWithShape="1">
          <a:blip r:embed="rId3"/>
          <a:srcRect l="2111" r="2110"/>
          <a:stretch>
            <a:fillRect/>
          </a:stretch>
        </p:blipFill>
        <p:spPr>
          <a:xfrm>
            <a:off x="-16510" y="32658"/>
            <a:ext cx="18288000" cy="10287000"/>
          </a:xfrm>
          <a:prstGeom prst="rect">
            <a:avLst/>
          </a:prstGeom>
          <a:noFill/>
          <a:ln>
            <a:noFill/>
          </a:ln>
        </p:spPr>
      </p:pic>
      <p:pic>
        <p:nvPicPr>
          <p:cNvPr id="133" name="Google Shape;133;p15"/>
          <p:cNvPicPr preferRelativeResize="0"/>
          <p:nvPr/>
        </p:nvPicPr>
        <p:blipFill rotWithShape="1">
          <a:blip r:embed="rId4"/>
          <a:srcRect/>
          <a:stretch>
            <a:fillRect/>
          </a:stretch>
        </p:blipFill>
        <p:spPr>
          <a:xfrm>
            <a:off x="589554" y="3270098"/>
            <a:ext cx="718220" cy="4114800"/>
          </a:xfrm>
          <a:prstGeom prst="rect">
            <a:avLst/>
          </a:prstGeom>
          <a:noFill/>
          <a:ln>
            <a:noFill/>
          </a:ln>
        </p:spPr>
      </p:pic>
      <p:pic>
        <p:nvPicPr>
          <p:cNvPr id="134" name="Google Shape;134;p15"/>
          <p:cNvPicPr preferRelativeResize="0"/>
          <p:nvPr/>
        </p:nvPicPr>
        <p:blipFill rotWithShape="1">
          <a:blip r:embed="rId5"/>
          <a:srcRect/>
          <a:stretch>
            <a:fillRect/>
          </a:stretch>
        </p:blipFill>
        <p:spPr>
          <a:xfrm>
            <a:off x="13835066" y="5031463"/>
            <a:ext cx="4391900" cy="5019315"/>
          </a:xfrm>
          <a:prstGeom prst="rect">
            <a:avLst/>
          </a:prstGeom>
          <a:noFill/>
          <a:ln>
            <a:noFill/>
          </a:ln>
        </p:spPr>
      </p:pic>
      <p:sp>
        <p:nvSpPr>
          <p:cNvPr id="2" name="Text Box 1"/>
          <p:cNvSpPr txBox="1"/>
          <p:nvPr/>
        </p:nvSpPr>
        <p:spPr>
          <a:xfrm>
            <a:off x="2784475" y="1908810"/>
            <a:ext cx="12719685" cy="5632311"/>
          </a:xfrm>
          <a:prstGeom prst="rect">
            <a:avLst/>
          </a:prstGeom>
          <a:noFill/>
        </p:spPr>
        <p:txBody>
          <a:bodyPr wrap="square" rtlCol="0">
            <a:spAutoFit/>
          </a:bodyPr>
          <a:lstStyle/>
          <a:p>
            <a:r>
              <a:rPr lang="en-US" sz="3600" b="1" dirty="0">
                <a:latin typeface="Times New Roman" panose="02020603050405020304" charset="0"/>
                <a:cs typeface="Times New Roman" panose="02020603050405020304" charset="0"/>
              </a:rPr>
              <a:t>Research Design: </a:t>
            </a:r>
            <a:r>
              <a:rPr lang="en-US" sz="3600" dirty="0">
                <a:latin typeface="Times New Roman" panose="02020603050405020304" charset="0"/>
                <a:cs typeface="Times New Roman" panose="02020603050405020304" charset="0"/>
              </a:rPr>
              <a:t>Narrative Review. </a:t>
            </a:r>
          </a:p>
          <a:p>
            <a:endParaRPr lang="en-US" sz="3600" dirty="0">
              <a:latin typeface="Times New Roman" panose="02020603050405020304" charset="0"/>
              <a:cs typeface="Times New Roman" panose="02020603050405020304" charset="0"/>
            </a:endParaRPr>
          </a:p>
          <a:p>
            <a:r>
              <a:rPr lang="en-IN" altLang="en-US" sz="3600" b="1" dirty="0">
                <a:latin typeface="Times New Roman" panose="02020603050405020304" charset="0"/>
                <a:cs typeface="Times New Roman" panose="02020603050405020304" charset="0"/>
              </a:rPr>
              <a:t>Databases:</a:t>
            </a:r>
            <a:r>
              <a:rPr lang="en-IN" altLang="en-US" sz="3600" dirty="0">
                <a:latin typeface="Times New Roman" panose="02020603050405020304" charset="0"/>
                <a:cs typeface="Times New Roman" panose="02020603050405020304" charset="0"/>
              </a:rPr>
              <a:t> </a:t>
            </a:r>
            <a:r>
              <a:rPr lang="en-US" sz="3600" dirty="0">
                <a:latin typeface="Times New Roman" panose="02020603050405020304" charset="0"/>
                <a:cs typeface="Times New Roman" panose="02020603050405020304" charset="0"/>
              </a:rPr>
              <a:t>Pub Med, Cochrane Library, Google Scholar, JGATE</a:t>
            </a:r>
          </a:p>
          <a:p>
            <a:endParaRPr lang="en-US" sz="3600" dirty="0">
              <a:latin typeface="Times New Roman" panose="02020603050405020304" charset="0"/>
              <a:cs typeface="Times New Roman" panose="02020603050405020304" charset="0"/>
            </a:endParaRPr>
          </a:p>
          <a:p>
            <a:r>
              <a:rPr lang="en-IN" altLang="en-US" sz="3600" b="1" dirty="0">
                <a:latin typeface="Times New Roman" panose="02020603050405020304" charset="0"/>
                <a:cs typeface="Times New Roman" panose="02020603050405020304" charset="0"/>
              </a:rPr>
              <a:t>Search terms: </a:t>
            </a:r>
            <a:r>
              <a:rPr lang="en-IN" altLang="en-US" sz="3600" dirty="0">
                <a:latin typeface="Times New Roman" panose="02020603050405020304" charset="0"/>
                <a:cs typeface="Times New Roman" panose="02020603050405020304" charset="0"/>
              </a:rPr>
              <a:t>Combination of</a:t>
            </a:r>
            <a:r>
              <a:rPr lang="en-IN" altLang="en-US" sz="3600" b="1" dirty="0">
                <a:latin typeface="Times New Roman" panose="02020603050405020304" charset="0"/>
                <a:cs typeface="Times New Roman" panose="02020603050405020304" charset="0"/>
              </a:rPr>
              <a:t> </a:t>
            </a:r>
            <a:r>
              <a:rPr lang="en-IN" altLang="en-US" sz="3600" dirty="0">
                <a:latin typeface="Times New Roman" panose="02020603050405020304" charset="0"/>
                <a:cs typeface="Times New Roman" panose="02020603050405020304" charset="0"/>
              </a:rPr>
              <a:t>terms Digital; Students; Healthcare; Medical; Dental; Nursing; Pharmacy; Paramedical; Ayush; Homeopathy; Education; Teaching; Training; Capacity Building; Self learning; </a:t>
            </a:r>
          </a:p>
          <a:p>
            <a:endParaRPr lang="en-IN" altLang="en-US" sz="3600" dirty="0">
              <a:latin typeface="Times New Roman" panose="02020603050405020304" charset="0"/>
              <a:cs typeface="Times New Roman" panose="02020603050405020304" charset="0"/>
            </a:endParaRPr>
          </a:p>
          <a:p>
            <a:endParaRPr lang="en-US" sz="3600" dirty="0">
              <a:latin typeface="Times New Roman" panose="02020603050405020304" charset="0"/>
              <a:cs typeface="Times New Roman" panose="02020603050405020304" charset="0"/>
            </a:endParaRPr>
          </a:p>
        </p:txBody>
      </p:sp>
      <p:sp>
        <p:nvSpPr>
          <p:cNvPr id="190" name="Google Shape;190;p19"/>
          <p:cNvSpPr txBox="1"/>
          <p:nvPr/>
        </p:nvSpPr>
        <p:spPr>
          <a:xfrm>
            <a:off x="5769610" y="207593"/>
            <a:ext cx="5562600" cy="12922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IN" altLang="en-US" sz="6000" b="0" i="0" u="none" strike="noStrike" cap="none">
                <a:solidFill>
                  <a:srgbClr val="000000"/>
                </a:solidFill>
                <a:latin typeface="Times New Roman" panose="02020603050405020304" charset="0"/>
                <a:ea typeface="Nunito Light"/>
                <a:cs typeface="Times New Roman" panose="02020603050405020304" charset="0"/>
                <a:sym typeface="Nunito Light"/>
              </a:rPr>
              <a:t>Methodology</a:t>
            </a:r>
          </a:p>
        </p:txBody>
      </p:sp>
      <p:pic>
        <p:nvPicPr>
          <p:cNvPr id="3" name="Picture 2" descr="Top | Best Health Care Management Insititute - IIHMR Del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8"/>
          <p:cNvPicPr preferRelativeResize="0"/>
          <p:nvPr/>
        </p:nvPicPr>
        <p:blipFill rotWithShape="1">
          <a:blip r:embed="rId3"/>
          <a:srcRect l="2111" r="2110"/>
          <a:stretch>
            <a:fillRect/>
          </a:stretch>
        </p:blipFill>
        <p:spPr>
          <a:xfrm>
            <a:off x="0" y="16329"/>
            <a:ext cx="18288000" cy="10287000"/>
          </a:xfrm>
          <a:prstGeom prst="rect">
            <a:avLst/>
          </a:prstGeom>
          <a:noFill/>
          <a:ln>
            <a:noFill/>
          </a:ln>
        </p:spPr>
      </p:pic>
      <p:pic>
        <p:nvPicPr>
          <p:cNvPr id="168" name="Google Shape;168;p18"/>
          <p:cNvPicPr preferRelativeResize="0"/>
          <p:nvPr/>
        </p:nvPicPr>
        <p:blipFill rotWithShape="1">
          <a:blip r:embed="rId4"/>
          <a:srcRect/>
          <a:stretch>
            <a:fillRect/>
          </a:stretch>
        </p:blipFill>
        <p:spPr>
          <a:xfrm rot="-1264042">
            <a:off x="9716606" y="8204318"/>
            <a:ext cx="3878878" cy="2748994"/>
          </a:xfrm>
          <a:prstGeom prst="rect">
            <a:avLst/>
          </a:prstGeom>
          <a:noFill/>
          <a:ln>
            <a:noFill/>
          </a:ln>
        </p:spPr>
      </p:pic>
      <p:pic>
        <p:nvPicPr>
          <p:cNvPr id="171" name="Google Shape;171;p18"/>
          <p:cNvPicPr preferRelativeResize="0"/>
          <p:nvPr/>
        </p:nvPicPr>
        <p:blipFill rotWithShape="1">
          <a:blip r:embed="rId5"/>
          <a:srcRect/>
          <a:stretch>
            <a:fillRect/>
          </a:stretch>
        </p:blipFill>
        <p:spPr>
          <a:xfrm>
            <a:off x="94336" y="6157654"/>
            <a:ext cx="4391900" cy="5019315"/>
          </a:xfrm>
          <a:prstGeom prst="rect">
            <a:avLst/>
          </a:prstGeom>
          <a:noFill/>
          <a:ln>
            <a:noFill/>
          </a:ln>
        </p:spPr>
      </p:pic>
      <p:pic>
        <p:nvPicPr>
          <p:cNvPr id="179" name="Google Shape;179;p18"/>
          <p:cNvPicPr preferRelativeResize="0"/>
          <p:nvPr/>
        </p:nvPicPr>
        <p:blipFill rotWithShape="1">
          <a:blip r:embed="rId4"/>
          <a:srcRect/>
          <a:stretch>
            <a:fillRect/>
          </a:stretch>
        </p:blipFill>
        <p:spPr>
          <a:xfrm>
            <a:off x="12678841" y="-904079"/>
            <a:ext cx="3878878" cy="2748994"/>
          </a:xfrm>
          <a:prstGeom prst="rect">
            <a:avLst/>
          </a:prstGeom>
          <a:noFill/>
          <a:ln>
            <a:noFill/>
          </a:ln>
        </p:spPr>
      </p:pic>
      <p:sp>
        <p:nvSpPr>
          <p:cNvPr id="3" name="Text Box 2"/>
          <p:cNvSpPr txBox="1"/>
          <p:nvPr/>
        </p:nvSpPr>
        <p:spPr>
          <a:xfrm>
            <a:off x="3032954" y="2438698"/>
            <a:ext cx="12638405" cy="7848302"/>
          </a:xfrm>
          <a:prstGeom prst="rect">
            <a:avLst/>
          </a:prstGeom>
          <a:noFill/>
        </p:spPr>
        <p:txBody>
          <a:bodyPr wrap="square" rtlCol="0">
            <a:spAutoFit/>
          </a:bodyPr>
          <a:lstStyle/>
          <a:p>
            <a:r>
              <a:rPr lang="en-US" sz="3600" b="1" dirty="0">
                <a:latin typeface="Times New Roman" panose="02020603050405020304" charset="0"/>
                <a:cs typeface="Times New Roman" panose="02020603050405020304" charset="0"/>
              </a:rPr>
              <a:t>Inclusion Criteria: </a:t>
            </a:r>
          </a:p>
          <a:p>
            <a:r>
              <a:rPr lang="en-US" sz="3600" dirty="0">
                <a:latin typeface="Times New Roman" panose="02020603050405020304" charset="0"/>
                <a:cs typeface="Times New Roman" panose="02020603050405020304" charset="0"/>
              </a:rPr>
              <a:t>1.English Language articles only</a:t>
            </a:r>
          </a:p>
          <a:p>
            <a:r>
              <a:rPr lang="en-US" sz="3600" dirty="0">
                <a:latin typeface="Times New Roman" panose="02020603050405020304" charset="0"/>
                <a:cs typeface="Times New Roman" panose="02020603050405020304" charset="0"/>
              </a:rPr>
              <a:t>2.Articles related to healthcare, Medical and Dental education.</a:t>
            </a:r>
          </a:p>
          <a:p>
            <a:r>
              <a:rPr lang="en-US" sz="3600" dirty="0">
                <a:latin typeface="Times New Roman" panose="02020603050405020304" charset="0"/>
                <a:cs typeface="Times New Roman" panose="02020603050405020304" charset="0"/>
              </a:rPr>
              <a:t>3. </a:t>
            </a:r>
            <a:r>
              <a:rPr lang="en-IN" altLang="en-US" sz="3600" dirty="0">
                <a:latin typeface="Times New Roman" panose="02020603050405020304" charset="0"/>
                <a:cs typeface="Times New Roman" panose="02020603050405020304" charset="0"/>
                <a:sym typeface="+mn-ea"/>
              </a:rPr>
              <a:t>Articles published from </a:t>
            </a:r>
            <a:r>
              <a:rPr lang="en-US" sz="3600" dirty="0">
                <a:latin typeface="Times New Roman" panose="02020603050405020304" charset="0"/>
                <a:cs typeface="Times New Roman" panose="02020603050405020304" charset="0"/>
                <a:sym typeface="+mn-ea"/>
              </a:rPr>
              <a:t>2010-2023</a:t>
            </a:r>
          </a:p>
          <a:p>
            <a:r>
              <a:rPr lang="en-US" sz="3600" dirty="0">
                <a:latin typeface="Times New Roman" panose="02020603050405020304" charset="0"/>
                <a:cs typeface="Times New Roman" panose="02020603050405020304" charset="0"/>
                <a:sym typeface="+mn-ea"/>
              </a:rPr>
              <a:t>4. </a:t>
            </a:r>
            <a:r>
              <a:rPr lang="en-US" sz="3600" dirty="0">
                <a:latin typeface="Times New Roman" panose="02020603050405020304" charset="0"/>
                <a:cs typeface="Times New Roman" panose="02020603050405020304" charset="0"/>
              </a:rPr>
              <a:t>Articles related </a:t>
            </a:r>
            <a:r>
              <a:rPr lang="en-US" sz="3600" dirty="0">
                <a:latin typeface="Times New Roman" panose="02020603050405020304" charset="0"/>
                <a:cs typeface="Times New Roman" panose="02020603050405020304" charset="0"/>
                <a:sym typeface="+mn-ea"/>
              </a:rPr>
              <a:t>to education and training of medical and healthcare students</a:t>
            </a:r>
            <a:endParaRPr lang="en-US" sz="3600" dirty="0">
              <a:latin typeface="Times New Roman" panose="02020603050405020304" charset="0"/>
              <a:cs typeface="Times New Roman" panose="02020603050405020304" charset="0"/>
            </a:endParaRPr>
          </a:p>
          <a:p>
            <a:endParaRPr lang="en-US" sz="3600" dirty="0">
              <a:latin typeface="Times New Roman" panose="02020603050405020304" charset="0"/>
              <a:cs typeface="Times New Roman" panose="02020603050405020304" charset="0"/>
            </a:endParaRPr>
          </a:p>
          <a:p>
            <a:r>
              <a:rPr lang="en-US" sz="3600" b="1" dirty="0">
                <a:latin typeface="Times New Roman" panose="02020603050405020304" charset="0"/>
                <a:cs typeface="Times New Roman" panose="02020603050405020304" charset="0"/>
              </a:rPr>
              <a:t>Exclusion Criteria:</a:t>
            </a:r>
          </a:p>
          <a:p>
            <a:r>
              <a:rPr lang="en-US" sz="3600" dirty="0">
                <a:latin typeface="Times New Roman" panose="02020603050405020304" charset="0"/>
                <a:cs typeface="Times New Roman" panose="02020603050405020304" charset="0"/>
              </a:rPr>
              <a:t>1.Articles describing development of teaching method</a:t>
            </a:r>
          </a:p>
          <a:p>
            <a:r>
              <a:rPr lang="en-US" sz="3600" dirty="0">
                <a:latin typeface="Times New Roman" panose="02020603050405020304" charset="0"/>
                <a:cs typeface="Times New Roman" panose="02020603050405020304" charset="0"/>
              </a:rPr>
              <a:t>2.Articles describing development of teaching method and its impact is not included</a:t>
            </a:r>
          </a:p>
          <a:p>
            <a:r>
              <a:rPr lang="en-US" sz="3600" dirty="0">
                <a:latin typeface="Times New Roman" panose="02020603050405020304" charset="0"/>
                <a:cs typeface="Times New Roman" panose="02020603050405020304" charset="0"/>
              </a:rPr>
              <a:t>3.Articles in languages other than English.</a:t>
            </a:r>
          </a:p>
          <a:p>
            <a:r>
              <a:rPr lang="en-US" sz="3600" dirty="0">
                <a:latin typeface="Times New Roman" panose="02020603050405020304" charset="0"/>
                <a:cs typeface="Times New Roman" panose="02020603050405020304" charset="0"/>
              </a:rPr>
              <a:t>4.Grey literature-reviews, editorial, notes, blogs, newspaper, articles.</a:t>
            </a:r>
          </a:p>
        </p:txBody>
      </p:sp>
      <p:sp>
        <p:nvSpPr>
          <p:cNvPr id="2" name="Text Box 1"/>
          <p:cNvSpPr txBox="1"/>
          <p:nvPr/>
        </p:nvSpPr>
        <p:spPr>
          <a:xfrm>
            <a:off x="5825490" y="1076325"/>
            <a:ext cx="6637020" cy="768350"/>
          </a:xfrm>
          <a:prstGeom prst="rect">
            <a:avLst/>
          </a:prstGeom>
          <a:noFill/>
        </p:spPr>
        <p:txBody>
          <a:bodyPr wrap="square" rtlCol="0">
            <a:spAutoFit/>
          </a:bodyPr>
          <a:lstStyle/>
          <a:p>
            <a:r>
              <a:rPr lang="en-IN" altLang="en-US" sz="4400" b="1">
                <a:latin typeface="Times New Roman" panose="02020603050405020304" charset="0"/>
                <a:cs typeface="Times New Roman" panose="02020603050405020304" charset="0"/>
              </a:rPr>
              <a:t>Eligibility Criteria</a:t>
            </a:r>
          </a:p>
        </p:txBody>
      </p:sp>
      <p:pic>
        <p:nvPicPr>
          <p:cNvPr id="4" name="Picture 3" descr="Top | Best Health Care Management Insititute - IIHMR Del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9"/>
          <p:cNvPicPr preferRelativeResize="0"/>
          <p:nvPr/>
        </p:nvPicPr>
        <p:blipFill rotWithShape="1">
          <a:blip r:embed="rId3"/>
          <a:srcRect l="2111" r="2110"/>
          <a:stretch>
            <a:fillRect/>
          </a:stretch>
        </p:blipFill>
        <p:spPr>
          <a:xfrm>
            <a:off x="0" y="16329"/>
            <a:ext cx="18288000" cy="10287000"/>
          </a:xfrm>
          <a:prstGeom prst="rect">
            <a:avLst/>
          </a:prstGeom>
          <a:noFill/>
          <a:ln>
            <a:noFill/>
          </a:ln>
        </p:spPr>
      </p:pic>
      <p:pic>
        <p:nvPicPr>
          <p:cNvPr id="193" name="Google Shape;193;p19"/>
          <p:cNvPicPr preferRelativeResize="0"/>
          <p:nvPr/>
        </p:nvPicPr>
        <p:blipFill rotWithShape="1">
          <a:blip r:embed="rId4"/>
          <a:srcRect/>
          <a:stretch>
            <a:fillRect/>
          </a:stretch>
        </p:blipFill>
        <p:spPr>
          <a:xfrm>
            <a:off x="-1179799" y="6898703"/>
            <a:ext cx="2359597" cy="2359597"/>
          </a:xfrm>
          <a:prstGeom prst="rect">
            <a:avLst/>
          </a:prstGeom>
          <a:noFill/>
          <a:ln>
            <a:noFill/>
          </a:ln>
        </p:spPr>
      </p:pic>
      <p:pic>
        <p:nvPicPr>
          <p:cNvPr id="196" name="Google Shape;196;p19"/>
          <p:cNvPicPr preferRelativeResize="0"/>
          <p:nvPr/>
        </p:nvPicPr>
        <p:blipFill rotWithShape="1">
          <a:blip r:embed="rId5"/>
          <a:srcRect/>
          <a:stretch>
            <a:fillRect/>
          </a:stretch>
        </p:blipFill>
        <p:spPr>
          <a:xfrm>
            <a:off x="-1040425" y="-3298133"/>
            <a:ext cx="5878047" cy="8872524"/>
          </a:xfrm>
          <a:prstGeom prst="rect">
            <a:avLst/>
          </a:prstGeom>
          <a:noFill/>
          <a:ln>
            <a:noFill/>
          </a:ln>
        </p:spPr>
      </p:pic>
      <p:sp>
        <p:nvSpPr>
          <p:cNvPr id="2" name="Text Box 1"/>
          <p:cNvSpPr txBox="1"/>
          <p:nvPr/>
        </p:nvSpPr>
        <p:spPr>
          <a:xfrm>
            <a:off x="2666999" y="865415"/>
            <a:ext cx="14265729" cy="7260642"/>
          </a:xfrm>
          <a:prstGeom prst="rect">
            <a:avLst/>
          </a:prstGeom>
          <a:noFill/>
        </p:spPr>
        <p:txBody>
          <a:bodyPr wrap="square" rtlCol="0">
            <a:spAutoFit/>
          </a:bodyPr>
          <a:lstStyle/>
          <a:p>
            <a:r>
              <a:rPr lang="en-US" sz="4000" b="1" dirty="0">
                <a:latin typeface="Times New Roman" panose="02020603050405020304" charset="0"/>
                <a:cs typeface="Times New Roman" panose="02020603050405020304" charset="0"/>
                <a:sym typeface="+mn-ea"/>
              </a:rPr>
              <a:t>Study Duration: </a:t>
            </a:r>
            <a:r>
              <a:rPr lang="en-IN" altLang="en-US" sz="4000" dirty="0">
                <a:latin typeface="Times New Roman" panose="02020603050405020304" charset="0"/>
                <a:cs typeface="Times New Roman" panose="02020603050405020304" charset="0"/>
                <a:sym typeface="+mn-ea"/>
              </a:rPr>
              <a:t>Articles published from </a:t>
            </a:r>
            <a:r>
              <a:rPr lang="en-US" sz="4000" dirty="0">
                <a:latin typeface="Times New Roman" panose="02020603050405020304" charset="0"/>
                <a:cs typeface="Times New Roman" panose="02020603050405020304" charset="0"/>
                <a:sym typeface="+mn-ea"/>
              </a:rPr>
              <a:t>2010-2023</a:t>
            </a:r>
            <a:endParaRPr lang="en-US" sz="4000" dirty="0">
              <a:latin typeface="Times New Roman" panose="02020603050405020304" charset="0"/>
              <a:cs typeface="Times New Roman" panose="02020603050405020304" charset="0"/>
            </a:endParaRPr>
          </a:p>
          <a:p>
            <a:endParaRPr lang="en-IN" altLang="en-US" sz="4000" dirty="0">
              <a:latin typeface="Times New Roman" panose="02020603050405020304" charset="0"/>
              <a:cs typeface="Times New Roman" panose="02020603050405020304" charset="0"/>
            </a:endParaRPr>
          </a:p>
          <a:p>
            <a:pPr marL="0" marR="0" lvl="0" indent="0" algn="just" rtl="0">
              <a:lnSpc>
                <a:spcPct val="140000"/>
              </a:lnSpc>
              <a:spcBef>
                <a:spcPts val="0"/>
              </a:spcBef>
              <a:spcAft>
                <a:spcPts val="0"/>
              </a:spcAft>
              <a:buNone/>
            </a:pPr>
            <a:r>
              <a:rPr lang="en-IN" altLang="en-US" sz="4000" b="1" dirty="0">
                <a:solidFill>
                  <a:srgbClr val="171616"/>
                </a:solidFill>
                <a:latin typeface="Times New Roman" panose="02020603050405020304" charset="0"/>
                <a:ea typeface="Nunito Light"/>
                <a:cs typeface="Times New Roman" panose="02020603050405020304" charset="0"/>
                <a:sym typeface="Nunito Light"/>
              </a:rPr>
              <a:t>Data Screening method : </a:t>
            </a:r>
            <a:r>
              <a:rPr lang="en-IN" altLang="en-US" sz="4000" dirty="0">
                <a:solidFill>
                  <a:srgbClr val="171616"/>
                </a:solidFill>
                <a:latin typeface="Times New Roman" panose="02020603050405020304" charset="0"/>
                <a:ea typeface="Nunito Light"/>
                <a:cs typeface="Times New Roman" panose="02020603050405020304" charset="0"/>
                <a:sym typeface="Nunito Light"/>
              </a:rPr>
              <a:t>Modified PRISMA guideline</a:t>
            </a:r>
            <a:endParaRPr lang="en-US" sz="4000" b="0" i="0" u="none" strike="noStrike" cap="none" dirty="0">
              <a:solidFill>
                <a:srgbClr val="171616"/>
              </a:solidFill>
              <a:latin typeface="Times New Roman" panose="02020603050405020304" charset="0"/>
              <a:ea typeface="Nunito Light"/>
              <a:cs typeface="Times New Roman" panose="02020603050405020304" charset="0"/>
              <a:sym typeface="Nunito Light"/>
            </a:endParaRPr>
          </a:p>
          <a:p>
            <a:pPr marL="0" marR="0" lvl="0" indent="0" algn="just" rtl="0">
              <a:lnSpc>
                <a:spcPct val="140000"/>
              </a:lnSpc>
              <a:spcBef>
                <a:spcPts val="0"/>
              </a:spcBef>
              <a:spcAft>
                <a:spcPts val="0"/>
              </a:spcAft>
              <a:buNone/>
            </a:pPr>
            <a:r>
              <a:rPr lang="en-IN" altLang="en-US" sz="4000" b="1" dirty="0">
                <a:solidFill>
                  <a:srgbClr val="171616"/>
                </a:solidFill>
                <a:latin typeface="Times New Roman" panose="02020603050405020304" charset="0"/>
                <a:ea typeface="Nunito Light"/>
                <a:cs typeface="Times New Roman" panose="02020603050405020304" charset="0"/>
                <a:sym typeface="Nunito Light"/>
              </a:rPr>
              <a:t>Data Analysis Tools:</a:t>
            </a:r>
            <a:r>
              <a:rPr lang="en-IN" altLang="en-US" sz="4000" dirty="0">
                <a:solidFill>
                  <a:srgbClr val="171616"/>
                </a:solidFill>
                <a:latin typeface="Times New Roman" panose="02020603050405020304" charset="0"/>
                <a:ea typeface="Nunito Light"/>
                <a:cs typeface="Times New Roman" panose="02020603050405020304" charset="0"/>
                <a:sym typeface="Nunito Light"/>
              </a:rPr>
              <a:t> Ms. Excel.</a:t>
            </a:r>
          </a:p>
          <a:p>
            <a:pPr marL="0" marR="0" lvl="0" indent="0" algn="just" rtl="0">
              <a:lnSpc>
                <a:spcPct val="140000"/>
              </a:lnSpc>
              <a:spcBef>
                <a:spcPts val="0"/>
              </a:spcBef>
              <a:spcAft>
                <a:spcPts val="0"/>
              </a:spcAft>
              <a:buNone/>
            </a:pPr>
            <a:endParaRPr lang="en-IN" altLang="en-US" sz="4000" b="0" i="0" u="none" strike="noStrike" cap="none" dirty="0">
              <a:solidFill>
                <a:srgbClr val="171616"/>
              </a:solidFill>
              <a:latin typeface="Times New Roman" panose="02020603050405020304" charset="0"/>
              <a:ea typeface="Nunito Light"/>
              <a:cs typeface="Times New Roman" panose="02020603050405020304" charset="0"/>
              <a:sym typeface="Nunito Light"/>
            </a:endParaRPr>
          </a:p>
          <a:p>
            <a:pPr marL="0" marR="0" lvl="1" indent="0" algn="just" rtl="0">
              <a:lnSpc>
                <a:spcPct val="140000"/>
              </a:lnSpc>
              <a:spcBef>
                <a:spcPts val="0"/>
              </a:spcBef>
              <a:spcAft>
                <a:spcPts val="0"/>
              </a:spcAft>
              <a:buNone/>
            </a:pPr>
            <a:r>
              <a:rPr lang="en-IN" altLang="en-US" sz="4000" b="1" dirty="0">
                <a:solidFill>
                  <a:srgbClr val="171616"/>
                </a:solidFill>
                <a:latin typeface="Times New Roman" panose="02020603050405020304" charset="0"/>
                <a:ea typeface="Nunito Light"/>
                <a:cs typeface="Times New Roman" panose="02020603050405020304" charset="0"/>
                <a:sym typeface="Nunito Light"/>
              </a:rPr>
              <a:t>Ethical Considerations: </a:t>
            </a:r>
            <a:r>
              <a:rPr lang="en-IN" altLang="en-US" sz="4000" dirty="0">
                <a:solidFill>
                  <a:srgbClr val="171616"/>
                </a:solidFill>
                <a:latin typeface="Times New Roman" panose="02020603050405020304" charset="0"/>
                <a:ea typeface="Nunito Light"/>
                <a:cs typeface="Times New Roman" panose="02020603050405020304" charset="0"/>
                <a:sym typeface="Nunito Light"/>
              </a:rPr>
              <a:t>Since data is collected from secondary data sources, ethical clearance for data collection was waived. The study has been approved by the IIHMR Institutional Scientific review board for this study.</a:t>
            </a:r>
            <a:endParaRPr lang="en-IN" altLang="en-US" sz="4000" dirty="0">
              <a:latin typeface="Times New Roman" panose="02020603050405020304" charset="0"/>
              <a:cs typeface="Times New Roman" panose="02020603050405020304" charset="0"/>
            </a:endParaRPr>
          </a:p>
        </p:txBody>
      </p:sp>
      <p:pic>
        <p:nvPicPr>
          <p:cNvPr id="3" name="Picture 2" descr="Top | Best Health Care Management Insititute - IIHMR Del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84;p19"/>
          <p:cNvPicPr preferRelativeResize="0"/>
          <p:nvPr/>
        </p:nvPicPr>
        <p:blipFill rotWithShape="1">
          <a:blip r:embed="rId2"/>
          <a:srcRect l="2111" r="2110"/>
          <a:stretch>
            <a:fillRect/>
          </a:stretch>
        </p:blipFill>
        <p:spPr>
          <a:xfrm>
            <a:off x="0" y="16329"/>
            <a:ext cx="18288000" cy="10287000"/>
          </a:xfrm>
          <a:prstGeom prst="rect">
            <a:avLst/>
          </a:prstGeom>
          <a:noFill/>
          <a:ln>
            <a:noFill/>
          </a:ln>
        </p:spPr>
      </p:pic>
      <p:sp>
        <p:nvSpPr>
          <p:cNvPr id="3" name="Title 12"/>
          <p:cNvSpPr txBox="1"/>
          <p:nvPr/>
        </p:nvSpPr>
        <p:spPr>
          <a:xfrm>
            <a:off x="3445328" y="619125"/>
            <a:ext cx="3853543" cy="89036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5400" dirty="0">
                <a:latin typeface="Bodoni MT Black" panose="02070A03080606020203" pitchFamily="18" charset="0"/>
              </a:rPr>
              <a:t>RESULTS</a:t>
            </a:r>
            <a:endParaRPr lang="en-IN" sz="5400" dirty="0">
              <a:latin typeface="Bodoni MT Black" panose="02070A03080606020203" pitchFamily="18" charset="0"/>
            </a:endParaRPr>
          </a:p>
        </p:txBody>
      </p:sp>
      <p:pic>
        <p:nvPicPr>
          <p:cNvPr id="6" name="Picture 5"/>
          <p:cNvPicPr>
            <a:picLocks noChangeAspect="1"/>
          </p:cNvPicPr>
          <p:nvPr/>
        </p:nvPicPr>
        <p:blipFill rotWithShape="1">
          <a:blip r:embed="rId3"/>
          <a:srcRect t="1745" b="1"/>
          <a:stretch>
            <a:fillRect/>
          </a:stretch>
        </p:blipFill>
        <p:spPr>
          <a:xfrm>
            <a:off x="7739743" y="0"/>
            <a:ext cx="8850086" cy="10433957"/>
          </a:xfrm>
          <a:prstGeom prst="rect">
            <a:avLst/>
          </a:prstGeom>
        </p:spPr>
      </p:pic>
      <p:pic>
        <p:nvPicPr>
          <p:cNvPr id="4" name="Picture 3" descr="Top | Best Health Care Management Insititute - IIHMR Del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24384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2242</Words>
  <Application>Microsoft Office PowerPoint</Application>
  <PresentationFormat>Custom</PresentationFormat>
  <Paragraphs>213</Paragraphs>
  <Slides>29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Nunito Light</vt:lpstr>
      <vt:lpstr>Arial</vt:lpstr>
      <vt:lpstr>Calibri</vt:lpstr>
      <vt:lpstr>Bodoni MT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Dr. Sharbari Dutta</cp:lastModifiedBy>
  <cp:revision>50</cp:revision>
  <dcterms:created xsi:type="dcterms:W3CDTF">2023-04-05T05:10:00Z</dcterms:created>
  <dcterms:modified xsi:type="dcterms:W3CDTF">2023-06-21T03:47:10Z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E0F4E712820D49D18077FDC21AFBF07F</vt:lpwstr>
  </property>
  <property fmtid="{D5CDD505-2E9C-101B-9397-08002B2CF9AE}" pid="3" name="KSOProductBuildVer">
    <vt:lpwstr>1033-11.2.0.11537</vt:lpwstr>
  </property>
</Properties>
</file>