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type="screen16x9" cy="6858000" cx="12192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9972" autoAdjust="0"/>
    <p:restoredTop sz="94660"/>
  </p:normalViewPr>
  <p:slideViewPr>
    <p:cSldViewPr snapToGrid="0">
      <p:cViewPr varScale="1">
        <p:scale>
          <a:sx n="86" d="100"/>
          <a:sy n="86" d="100"/>
        </p:scale>
        <p:origin x="96" y="888"/>
      </p:cViewPr>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tableStyles" Target="tableStyles.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77" name=""/>
        <p:cNvGrpSpPr/>
        <p:nvPr/>
      </p:nvGrpSpPr>
      <p:grpSpPr>
        <a:xfrm>
          <a:off x="0" y="0"/>
          <a:ext cx="0" cy="0"/>
          <a:chOff x="0" y="0"/>
          <a:chExt cx="0" cy="0"/>
        </a:xfrm>
      </p:grpSpPr>
      <p:sp>
        <p:nvSpPr>
          <p:cNvPr id="1048711"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712"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713"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714"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715"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716"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44" name=""/>
        <p:cNvGrpSpPr/>
        <p:nvPr/>
      </p:nvGrpSpPr>
      <p:grpSpPr>
        <a:xfrm>
          <a:off x="0" y="0"/>
          <a:ext cx="0" cy="0"/>
          <a:chOff x="0" y="0"/>
          <a:chExt cx="0" cy="0"/>
        </a:xfrm>
      </p:grpSpPr>
      <p:sp>
        <p:nvSpPr>
          <p:cNvPr id="1048599"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dirty="0" lang="en-US"/>
          </a:p>
        </p:txBody>
      </p:sp>
      <p:sp>
        <p:nvSpPr>
          <p:cNvPr id="1048600" name="Subtitle 2"/>
          <p:cNvSpPr>
            <a:spLocks noGrp="1"/>
          </p:cNvSpPr>
          <p:nvPr>
            <p:ph type="subTitle" idx="1"/>
          </p:nvPr>
        </p:nvSpPr>
        <p:spPr>
          <a:xfrm>
            <a:off x="1524000" y="3602038"/>
            <a:ext cx="9144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lang="en-US"/>
              <a:t>Click to edit Master subtitle style</a:t>
            </a:r>
            <a:endParaRPr dirty="0" lang="en-US"/>
          </a:p>
        </p:txBody>
      </p:sp>
      <p:sp>
        <p:nvSpPr>
          <p:cNvPr id="1048601" name="Date Placeholder 3"/>
          <p:cNvSpPr>
            <a:spLocks noGrp="1"/>
          </p:cNvSpPr>
          <p:nvPr>
            <p:ph type="dt" sz="half" idx="10"/>
          </p:nvPr>
        </p:nvSpPr>
        <p:spPr/>
        <p:txBody>
          <a:bodyPr/>
          <a:p>
            <a:fld id="{846CE7D5-CF57-46EF-B807-FDD0502418D4}" type="datetimeFigureOut">
              <a:rPr lang="en-US" smtClean="0"/>
              <a:t>6/27/2023</a:t>
            </a:fld>
            <a:endParaRPr lang="en-US"/>
          </a:p>
        </p:txBody>
      </p:sp>
      <p:sp>
        <p:nvSpPr>
          <p:cNvPr id="1048602" name="Footer Placeholder 4"/>
          <p:cNvSpPr>
            <a:spLocks noGrp="1"/>
          </p:cNvSpPr>
          <p:nvPr>
            <p:ph type="ftr" sz="quarter" idx="11"/>
          </p:nvPr>
        </p:nvSpPr>
        <p:spPr/>
        <p:txBody>
          <a:bodyPr/>
          <a:p>
            <a:endParaRPr lang="en-US"/>
          </a:p>
        </p:txBody>
      </p:sp>
      <p:sp>
        <p:nvSpPr>
          <p:cNvPr id="1048603" name="Slide Number Placeholder 5"/>
          <p:cNvSpPr>
            <a:spLocks noGrp="1"/>
          </p:cNvSpPr>
          <p:nvPr>
            <p:ph type="sldNum" sz="quarter" idx="12"/>
          </p:nvPr>
        </p:nvSpPr>
        <p:spPr/>
        <p:txBody>
          <a:bodyPr/>
          <a:p>
            <a:fld id="{330EA680-D336-4FF7-8B7A-9848BB0A1C3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71" name=""/>
        <p:cNvGrpSpPr/>
        <p:nvPr/>
      </p:nvGrpSpPr>
      <p:grpSpPr>
        <a:xfrm>
          <a:off x="0" y="0"/>
          <a:ext cx="0" cy="0"/>
          <a:chOff x="0" y="0"/>
          <a:chExt cx="0" cy="0"/>
        </a:xfrm>
      </p:grpSpPr>
      <p:sp>
        <p:nvSpPr>
          <p:cNvPr id="1048686" name="Title 1"/>
          <p:cNvSpPr>
            <a:spLocks noGrp="1"/>
          </p:cNvSpPr>
          <p:nvPr>
            <p:ph type="title"/>
          </p:nvPr>
        </p:nvSpPr>
        <p:spPr/>
        <p:txBody>
          <a:bodyPr/>
          <a:p>
            <a:r>
              <a:rPr lang="en-US"/>
              <a:t>Click to edit Master title style</a:t>
            </a:r>
            <a:endParaRPr dirty="0" lang="en-US"/>
          </a:p>
        </p:txBody>
      </p:sp>
      <p:sp>
        <p:nvSpPr>
          <p:cNvPr id="1048687" name="Vertical Text Placeholder 2"/>
          <p:cNvSpPr>
            <a:spLocks noGrp="1"/>
          </p:cNvSpPr>
          <p:nvPr>
            <p:ph type="body" orient="vert" idx="1"/>
          </p:nvPr>
        </p:nvSpPr>
        <p:spPr/>
        <p:txBody>
          <a:bodyPr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88" name="Date Placeholder 3"/>
          <p:cNvSpPr>
            <a:spLocks noGrp="1"/>
          </p:cNvSpPr>
          <p:nvPr>
            <p:ph type="dt" sz="half" idx="10"/>
          </p:nvPr>
        </p:nvSpPr>
        <p:spPr/>
        <p:txBody>
          <a:bodyPr/>
          <a:p>
            <a:fld id="{846CE7D5-CF57-46EF-B807-FDD0502418D4}" type="datetimeFigureOut">
              <a:rPr lang="en-US" smtClean="0"/>
              <a:t>6/27/2023</a:t>
            </a:fld>
            <a:endParaRPr lang="en-US"/>
          </a:p>
        </p:txBody>
      </p:sp>
      <p:sp>
        <p:nvSpPr>
          <p:cNvPr id="1048689" name="Footer Placeholder 4"/>
          <p:cNvSpPr>
            <a:spLocks noGrp="1"/>
          </p:cNvSpPr>
          <p:nvPr>
            <p:ph type="ftr" sz="quarter" idx="11"/>
          </p:nvPr>
        </p:nvSpPr>
        <p:spPr/>
        <p:txBody>
          <a:bodyPr/>
          <a:p>
            <a:endParaRPr lang="en-US"/>
          </a:p>
        </p:txBody>
      </p:sp>
      <p:sp>
        <p:nvSpPr>
          <p:cNvPr id="1048690" name="Slide Number Placeholder 5"/>
          <p:cNvSpPr>
            <a:spLocks noGrp="1"/>
          </p:cNvSpPr>
          <p:nvPr>
            <p:ph type="sldNum" sz="quarter" idx="12"/>
          </p:nvPr>
        </p:nvSpPr>
        <p:spPr/>
        <p:txBody>
          <a:bodyPr/>
          <a:p>
            <a:fld id="{330EA680-D336-4FF7-8B7A-9848BB0A1C3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69" name=""/>
        <p:cNvGrpSpPr/>
        <p:nvPr/>
      </p:nvGrpSpPr>
      <p:grpSpPr>
        <a:xfrm>
          <a:off x="0" y="0"/>
          <a:ext cx="0" cy="0"/>
          <a:chOff x="0" y="0"/>
          <a:chExt cx="0" cy="0"/>
        </a:xfrm>
      </p:grpSpPr>
      <p:sp>
        <p:nvSpPr>
          <p:cNvPr id="1048675" name="Vertical Title 1"/>
          <p:cNvSpPr>
            <a:spLocks noGrp="1"/>
          </p:cNvSpPr>
          <p:nvPr>
            <p:ph type="title" orient="vert"/>
          </p:nvPr>
        </p:nvSpPr>
        <p:spPr>
          <a:xfrm>
            <a:off x="8724900" y="365125"/>
            <a:ext cx="2628900" cy="5811838"/>
          </a:xfrm>
        </p:spPr>
        <p:txBody>
          <a:bodyPr vert="eaVert"/>
          <a:p>
            <a:r>
              <a:rPr lang="en-US"/>
              <a:t>Click to edit Master title style</a:t>
            </a:r>
            <a:endParaRPr dirty="0" lang="en-US"/>
          </a:p>
        </p:txBody>
      </p:sp>
      <p:sp>
        <p:nvSpPr>
          <p:cNvPr id="1048676" name="Vertical Text Placeholder 2"/>
          <p:cNvSpPr>
            <a:spLocks noGrp="1"/>
          </p:cNvSpPr>
          <p:nvPr>
            <p:ph type="body" orient="vert" idx="1"/>
          </p:nvPr>
        </p:nvSpPr>
        <p:spPr>
          <a:xfrm>
            <a:off x="838200" y="365125"/>
            <a:ext cx="7734300" cy="5811838"/>
          </a:xfrm>
        </p:spPr>
        <p:txBody>
          <a:bodyPr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77" name="Date Placeholder 3"/>
          <p:cNvSpPr>
            <a:spLocks noGrp="1"/>
          </p:cNvSpPr>
          <p:nvPr>
            <p:ph type="dt" sz="half" idx="10"/>
          </p:nvPr>
        </p:nvSpPr>
        <p:spPr/>
        <p:txBody>
          <a:bodyPr/>
          <a:p>
            <a:fld id="{846CE7D5-CF57-46EF-B807-FDD0502418D4}" type="datetimeFigureOut">
              <a:rPr lang="en-US" smtClean="0"/>
              <a:t>6/27/2023</a:t>
            </a:fld>
            <a:endParaRPr lang="en-US"/>
          </a:p>
        </p:txBody>
      </p:sp>
      <p:sp>
        <p:nvSpPr>
          <p:cNvPr id="1048678" name="Footer Placeholder 4"/>
          <p:cNvSpPr>
            <a:spLocks noGrp="1"/>
          </p:cNvSpPr>
          <p:nvPr>
            <p:ph type="ftr" sz="quarter" idx="11"/>
          </p:nvPr>
        </p:nvSpPr>
        <p:spPr/>
        <p:txBody>
          <a:bodyPr/>
          <a:p>
            <a:endParaRPr lang="en-US"/>
          </a:p>
        </p:txBody>
      </p:sp>
      <p:sp>
        <p:nvSpPr>
          <p:cNvPr id="1048679" name="Slide Number Placeholder 5"/>
          <p:cNvSpPr>
            <a:spLocks noGrp="1"/>
          </p:cNvSpPr>
          <p:nvPr>
            <p:ph type="sldNum" sz="quarter" idx="12"/>
          </p:nvPr>
        </p:nvSpPr>
        <p:spPr/>
        <p:txBody>
          <a:bodyPr/>
          <a:p>
            <a:fld id="{330EA680-D336-4FF7-8B7A-9848BB0A1C3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23" name=""/>
        <p:cNvGrpSpPr/>
        <p:nvPr/>
      </p:nvGrpSpPr>
      <p:grpSpPr>
        <a:xfrm>
          <a:off x="0" y="0"/>
          <a:ext cx="0" cy="0"/>
          <a:chOff x="0" y="0"/>
          <a:chExt cx="0" cy="0"/>
        </a:xfrm>
      </p:grpSpPr>
      <p:sp>
        <p:nvSpPr>
          <p:cNvPr id="1048581" name="Title 1"/>
          <p:cNvSpPr>
            <a:spLocks noGrp="1"/>
          </p:cNvSpPr>
          <p:nvPr>
            <p:ph type="title"/>
          </p:nvPr>
        </p:nvSpPr>
        <p:spPr/>
        <p:txBody>
          <a:bodyPr/>
          <a:p>
            <a:r>
              <a:rPr lang="en-US"/>
              <a:t>Click to edit Master title style</a:t>
            </a:r>
            <a:endParaRPr dirty="0" lang="en-US"/>
          </a:p>
        </p:txBody>
      </p:sp>
      <p:sp>
        <p:nvSpPr>
          <p:cNvPr id="1048582" name="Content Placeholder 2"/>
          <p:cNvSpPr>
            <a:spLocks noGrp="1"/>
          </p:cNvSpPr>
          <p:nvPr>
            <p:ph idx="1"/>
          </p:nvPr>
        </p:nvSpPr>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583" name="Date Placeholder 3"/>
          <p:cNvSpPr>
            <a:spLocks noGrp="1"/>
          </p:cNvSpPr>
          <p:nvPr>
            <p:ph type="dt" sz="half" idx="10"/>
          </p:nvPr>
        </p:nvSpPr>
        <p:spPr/>
        <p:txBody>
          <a:bodyPr/>
          <a:p>
            <a:fld id="{846CE7D5-CF57-46EF-B807-FDD0502418D4}" type="datetimeFigureOut">
              <a:rPr lang="en-US" smtClean="0"/>
              <a:t>6/27/2023</a:t>
            </a:fld>
            <a:endParaRPr lang="en-US"/>
          </a:p>
        </p:txBody>
      </p:sp>
      <p:sp>
        <p:nvSpPr>
          <p:cNvPr id="1048584" name="Footer Placeholder 4"/>
          <p:cNvSpPr>
            <a:spLocks noGrp="1"/>
          </p:cNvSpPr>
          <p:nvPr>
            <p:ph type="ftr" sz="quarter" idx="11"/>
          </p:nvPr>
        </p:nvSpPr>
        <p:spPr/>
        <p:txBody>
          <a:bodyPr/>
          <a:p>
            <a:endParaRPr lang="en-US"/>
          </a:p>
        </p:txBody>
      </p:sp>
      <p:sp>
        <p:nvSpPr>
          <p:cNvPr id="1048585" name="Slide Number Placeholder 5"/>
          <p:cNvSpPr>
            <a:spLocks noGrp="1"/>
          </p:cNvSpPr>
          <p:nvPr>
            <p:ph type="sldNum" sz="quarter" idx="12"/>
          </p:nvPr>
        </p:nvSpPr>
        <p:spPr/>
        <p:txBody>
          <a:bodyPr/>
          <a:p>
            <a:fld id="{330EA680-D336-4FF7-8B7A-9848BB0A1C3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72" name=""/>
        <p:cNvGrpSpPr/>
        <p:nvPr/>
      </p:nvGrpSpPr>
      <p:grpSpPr>
        <a:xfrm>
          <a:off x="0" y="0"/>
          <a:ext cx="0" cy="0"/>
          <a:chOff x="0" y="0"/>
          <a:chExt cx="0" cy="0"/>
        </a:xfrm>
      </p:grpSpPr>
      <p:sp>
        <p:nvSpPr>
          <p:cNvPr id="1048691"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dirty="0" lang="en-US"/>
          </a:p>
        </p:txBody>
      </p:sp>
      <p:sp>
        <p:nvSpPr>
          <p:cNvPr id="1048692" name="Text Placeholder 2"/>
          <p:cNvSpPr>
            <a:spLocks noGrp="1"/>
          </p:cNvSpPr>
          <p:nvPr>
            <p:ph type="body" idx="1"/>
          </p:nvPr>
        </p:nvSpPr>
        <p:spPr>
          <a:xfrm>
            <a:off x="831850" y="4589463"/>
            <a:ext cx="10515600" cy="1500187"/>
          </a:xfrm>
        </p:spPr>
        <p:txBody>
          <a:bodyPr/>
          <a:lstStyle>
            <a:lvl1pPr indent="0" marL="0">
              <a:buNone/>
              <a:defRPr sz="2400">
                <a:solidFill>
                  <a:schemeClr val="tx1">
                    <a:tint val="75000"/>
                  </a:schemeClr>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lang="en-US"/>
              <a:t>Click to edit Master text styles</a:t>
            </a:r>
          </a:p>
        </p:txBody>
      </p:sp>
      <p:sp>
        <p:nvSpPr>
          <p:cNvPr id="1048693" name="Date Placeholder 3"/>
          <p:cNvSpPr>
            <a:spLocks noGrp="1"/>
          </p:cNvSpPr>
          <p:nvPr>
            <p:ph type="dt" sz="half" idx="10"/>
          </p:nvPr>
        </p:nvSpPr>
        <p:spPr/>
        <p:txBody>
          <a:bodyPr/>
          <a:p>
            <a:fld id="{846CE7D5-CF57-46EF-B807-FDD0502418D4}" type="datetimeFigureOut">
              <a:rPr lang="en-US" smtClean="0"/>
              <a:t>6/27/2023</a:t>
            </a:fld>
            <a:endParaRPr lang="en-US"/>
          </a:p>
        </p:txBody>
      </p:sp>
      <p:sp>
        <p:nvSpPr>
          <p:cNvPr id="1048694" name="Footer Placeholder 4"/>
          <p:cNvSpPr>
            <a:spLocks noGrp="1"/>
          </p:cNvSpPr>
          <p:nvPr>
            <p:ph type="ftr" sz="quarter" idx="11"/>
          </p:nvPr>
        </p:nvSpPr>
        <p:spPr/>
        <p:txBody>
          <a:bodyPr/>
          <a:p>
            <a:endParaRPr lang="en-US"/>
          </a:p>
        </p:txBody>
      </p:sp>
      <p:sp>
        <p:nvSpPr>
          <p:cNvPr id="1048695" name="Slide Number Placeholder 5"/>
          <p:cNvSpPr>
            <a:spLocks noGrp="1"/>
          </p:cNvSpPr>
          <p:nvPr>
            <p:ph type="sldNum" sz="quarter" idx="12"/>
          </p:nvPr>
        </p:nvSpPr>
        <p:spPr/>
        <p:txBody>
          <a:bodyPr/>
          <a:p>
            <a:fld id="{330EA680-D336-4FF7-8B7A-9848BB0A1C3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73" name=""/>
        <p:cNvGrpSpPr/>
        <p:nvPr/>
      </p:nvGrpSpPr>
      <p:grpSpPr>
        <a:xfrm>
          <a:off x="0" y="0"/>
          <a:ext cx="0" cy="0"/>
          <a:chOff x="0" y="0"/>
          <a:chExt cx="0" cy="0"/>
        </a:xfrm>
      </p:grpSpPr>
      <p:sp>
        <p:nvSpPr>
          <p:cNvPr id="1048696" name="Title 1"/>
          <p:cNvSpPr>
            <a:spLocks noGrp="1"/>
          </p:cNvSpPr>
          <p:nvPr>
            <p:ph type="title"/>
          </p:nvPr>
        </p:nvSpPr>
        <p:spPr/>
        <p:txBody>
          <a:bodyPr/>
          <a:p>
            <a:r>
              <a:rPr lang="en-US"/>
              <a:t>Click to edit Master title style</a:t>
            </a:r>
            <a:endParaRPr dirty="0" lang="en-US"/>
          </a:p>
        </p:txBody>
      </p:sp>
      <p:sp>
        <p:nvSpPr>
          <p:cNvPr id="1048697" name="Content Placeholder 2"/>
          <p:cNvSpPr>
            <a:spLocks noGrp="1"/>
          </p:cNvSpPr>
          <p:nvPr>
            <p:ph sz="half" idx="1"/>
          </p:nvPr>
        </p:nvSpPr>
        <p:spPr>
          <a:xfrm>
            <a:off x="838200" y="1825625"/>
            <a:ext cx="5181600" cy="4351338"/>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98" name="Content Placeholder 3"/>
          <p:cNvSpPr>
            <a:spLocks noGrp="1"/>
          </p:cNvSpPr>
          <p:nvPr>
            <p:ph sz="half" idx="2"/>
          </p:nvPr>
        </p:nvSpPr>
        <p:spPr>
          <a:xfrm>
            <a:off x="6172200" y="1825625"/>
            <a:ext cx="5181600" cy="4351338"/>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99" name="Date Placeholder 4"/>
          <p:cNvSpPr>
            <a:spLocks noGrp="1"/>
          </p:cNvSpPr>
          <p:nvPr>
            <p:ph type="dt" sz="half" idx="10"/>
          </p:nvPr>
        </p:nvSpPr>
        <p:spPr/>
        <p:txBody>
          <a:bodyPr/>
          <a:p>
            <a:fld id="{846CE7D5-CF57-46EF-B807-FDD0502418D4}" type="datetimeFigureOut">
              <a:rPr lang="en-US" smtClean="0"/>
              <a:t>6/27/2023</a:t>
            </a:fld>
            <a:endParaRPr lang="en-US"/>
          </a:p>
        </p:txBody>
      </p:sp>
      <p:sp>
        <p:nvSpPr>
          <p:cNvPr id="1048700" name="Footer Placeholder 5"/>
          <p:cNvSpPr>
            <a:spLocks noGrp="1"/>
          </p:cNvSpPr>
          <p:nvPr>
            <p:ph type="ftr" sz="quarter" idx="11"/>
          </p:nvPr>
        </p:nvSpPr>
        <p:spPr/>
        <p:txBody>
          <a:bodyPr/>
          <a:p>
            <a:endParaRPr lang="en-US"/>
          </a:p>
        </p:txBody>
      </p:sp>
      <p:sp>
        <p:nvSpPr>
          <p:cNvPr id="1048701" name="Slide Number Placeholder 6"/>
          <p:cNvSpPr>
            <a:spLocks noGrp="1"/>
          </p:cNvSpPr>
          <p:nvPr>
            <p:ph type="sldNum" sz="quarter" idx="12"/>
          </p:nvPr>
        </p:nvSpPr>
        <p:spPr/>
        <p:txBody>
          <a:bodyPr/>
          <a:p>
            <a:fld id="{330EA680-D336-4FF7-8B7A-9848BB0A1C3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49" name=""/>
        <p:cNvGrpSpPr/>
        <p:nvPr/>
      </p:nvGrpSpPr>
      <p:grpSpPr>
        <a:xfrm>
          <a:off x="0" y="0"/>
          <a:ext cx="0" cy="0"/>
          <a:chOff x="0" y="0"/>
          <a:chExt cx="0" cy="0"/>
        </a:xfrm>
      </p:grpSpPr>
      <p:sp>
        <p:nvSpPr>
          <p:cNvPr id="1048621" name="Title 1"/>
          <p:cNvSpPr>
            <a:spLocks noGrp="1"/>
          </p:cNvSpPr>
          <p:nvPr>
            <p:ph type="title"/>
          </p:nvPr>
        </p:nvSpPr>
        <p:spPr>
          <a:xfrm>
            <a:off x="839788" y="365125"/>
            <a:ext cx="10515600" cy="1325563"/>
          </a:xfrm>
        </p:spPr>
        <p:txBody>
          <a:bodyPr/>
          <a:p>
            <a:r>
              <a:rPr lang="en-US"/>
              <a:t>Click to edit Master title style</a:t>
            </a:r>
            <a:endParaRPr dirty="0" lang="en-US"/>
          </a:p>
        </p:txBody>
      </p:sp>
      <p:sp>
        <p:nvSpPr>
          <p:cNvPr id="1048622" name="Text Placeholder 2"/>
          <p:cNvSpPr>
            <a:spLocks noGrp="1"/>
          </p:cNvSpPr>
          <p:nvPr>
            <p:ph type="body" idx="1"/>
          </p:nvPr>
        </p:nvSpPr>
        <p:spPr>
          <a:xfrm>
            <a:off x="839788" y="1681163"/>
            <a:ext cx="5157787"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Click to edit Master text styles</a:t>
            </a:r>
          </a:p>
        </p:txBody>
      </p:sp>
      <p:sp>
        <p:nvSpPr>
          <p:cNvPr id="1048623" name="Content Placeholder 3"/>
          <p:cNvSpPr>
            <a:spLocks noGrp="1"/>
          </p:cNvSpPr>
          <p:nvPr>
            <p:ph sz="half" idx="2"/>
          </p:nvPr>
        </p:nvSpPr>
        <p:spPr>
          <a:xfrm>
            <a:off x="839788" y="2505075"/>
            <a:ext cx="5157787" cy="3684588"/>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24" name="Text Placeholder 4"/>
          <p:cNvSpPr>
            <a:spLocks noGrp="1"/>
          </p:cNvSpPr>
          <p:nvPr>
            <p:ph type="body" sz="quarter" idx="3"/>
          </p:nvPr>
        </p:nvSpPr>
        <p:spPr>
          <a:xfrm>
            <a:off x="6172200" y="1681163"/>
            <a:ext cx="5183188"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Click to edit Master text styles</a:t>
            </a:r>
          </a:p>
        </p:txBody>
      </p:sp>
      <p:sp>
        <p:nvSpPr>
          <p:cNvPr id="1048625" name="Content Placeholder 5"/>
          <p:cNvSpPr>
            <a:spLocks noGrp="1"/>
          </p:cNvSpPr>
          <p:nvPr>
            <p:ph sz="quarter" idx="4"/>
          </p:nvPr>
        </p:nvSpPr>
        <p:spPr>
          <a:xfrm>
            <a:off x="6172200" y="2505075"/>
            <a:ext cx="5183188" cy="3684588"/>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626" name="Date Placeholder 6"/>
          <p:cNvSpPr>
            <a:spLocks noGrp="1"/>
          </p:cNvSpPr>
          <p:nvPr>
            <p:ph type="dt" sz="half" idx="10"/>
          </p:nvPr>
        </p:nvSpPr>
        <p:spPr/>
        <p:txBody>
          <a:bodyPr/>
          <a:p>
            <a:fld id="{846CE7D5-CF57-46EF-B807-FDD0502418D4}" type="datetimeFigureOut">
              <a:rPr lang="en-US" smtClean="0"/>
              <a:t>6/27/2023</a:t>
            </a:fld>
            <a:endParaRPr lang="en-US"/>
          </a:p>
        </p:txBody>
      </p:sp>
      <p:sp>
        <p:nvSpPr>
          <p:cNvPr id="1048627" name="Footer Placeholder 7"/>
          <p:cNvSpPr>
            <a:spLocks noGrp="1"/>
          </p:cNvSpPr>
          <p:nvPr>
            <p:ph type="ftr" sz="quarter" idx="11"/>
          </p:nvPr>
        </p:nvSpPr>
        <p:spPr/>
        <p:txBody>
          <a:bodyPr/>
          <a:p>
            <a:endParaRPr lang="en-US"/>
          </a:p>
        </p:txBody>
      </p:sp>
      <p:sp>
        <p:nvSpPr>
          <p:cNvPr id="1048628" name="Slide Number Placeholder 8"/>
          <p:cNvSpPr>
            <a:spLocks noGrp="1"/>
          </p:cNvSpPr>
          <p:nvPr>
            <p:ph type="sldNum" sz="quarter" idx="12"/>
          </p:nvPr>
        </p:nvSpPr>
        <p:spPr/>
        <p:txBody>
          <a:bodyPr/>
          <a:p>
            <a:fld id="{330EA680-D336-4FF7-8B7A-9848BB0A1C3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68" name=""/>
        <p:cNvGrpSpPr/>
        <p:nvPr/>
      </p:nvGrpSpPr>
      <p:grpSpPr>
        <a:xfrm>
          <a:off x="0" y="0"/>
          <a:ext cx="0" cy="0"/>
          <a:chOff x="0" y="0"/>
          <a:chExt cx="0" cy="0"/>
        </a:xfrm>
      </p:grpSpPr>
      <p:sp>
        <p:nvSpPr>
          <p:cNvPr id="1048671" name="Title 1"/>
          <p:cNvSpPr>
            <a:spLocks noGrp="1"/>
          </p:cNvSpPr>
          <p:nvPr>
            <p:ph type="title"/>
          </p:nvPr>
        </p:nvSpPr>
        <p:spPr/>
        <p:txBody>
          <a:bodyPr/>
          <a:p>
            <a:r>
              <a:rPr lang="en-US"/>
              <a:t>Click to edit Master title style</a:t>
            </a:r>
            <a:endParaRPr dirty="0" lang="en-US"/>
          </a:p>
        </p:txBody>
      </p:sp>
      <p:sp>
        <p:nvSpPr>
          <p:cNvPr id="1048672" name="Date Placeholder 2"/>
          <p:cNvSpPr>
            <a:spLocks noGrp="1"/>
          </p:cNvSpPr>
          <p:nvPr>
            <p:ph type="dt" sz="half" idx="10"/>
          </p:nvPr>
        </p:nvSpPr>
        <p:spPr/>
        <p:txBody>
          <a:bodyPr/>
          <a:p>
            <a:fld id="{846CE7D5-CF57-46EF-B807-FDD0502418D4}" type="datetimeFigureOut">
              <a:rPr lang="en-US" smtClean="0"/>
              <a:t>6/27/2023</a:t>
            </a:fld>
            <a:endParaRPr lang="en-US"/>
          </a:p>
        </p:txBody>
      </p:sp>
      <p:sp>
        <p:nvSpPr>
          <p:cNvPr id="1048673" name="Footer Placeholder 3"/>
          <p:cNvSpPr>
            <a:spLocks noGrp="1"/>
          </p:cNvSpPr>
          <p:nvPr>
            <p:ph type="ftr" sz="quarter" idx="11"/>
          </p:nvPr>
        </p:nvSpPr>
        <p:spPr/>
        <p:txBody>
          <a:bodyPr/>
          <a:p>
            <a:endParaRPr lang="en-US"/>
          </a:p>
        </p:txBody>
      </p:sp>
      <p:sp>
        <p:nvSpPr>
          <p:cNvPr id="1048674" name="Slide Number Placeholder 4"/>
          <p:cNvSpPr>
            <a:spLocks noGrp="1"/>
          </p:cNvSpPr>
          <p:nvPr>
            <p:ph type="sldNum" sz="quarter" idx="12"/>
          </p:nvPr>
        </p:nvSpPr>
        <p:spPr/>
        <p:txBody>
          <a:bodyPr/>
          <a:p>
            <a:fld id="{330EA680-D336-4FF7-8B7A-9848BB0A1C3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74" name=""/>
        <p:cNvGrpSpPr/>
        <p:nvPr/>
      </p:nvGrpSpPr>
      <p:grpSpPr>
        <a:xfrm>
          <a:off x="0" y="0"/>
          <a:ext cx="0" cy="0"/>
          <a:chOff x="0" y="0"/>
          <a:chExt cx="0" cy="0"/>
        </a:xfrm>
      </p:grpSpPr>
      <p:sp>
        <p:nvSpPr>
          <p:cNvPr id="1048702" name="Date Placeholder 1"/>
          <p:cNvSpPr>
            <a:spLocks noGrp="1"/>
          </p:cNvSpPr>
          <p:nvPr>
            <p:ph type="dt" sz="half" idx="10"/>
          </p:nvPr>
        </p:nvSpPr>
        <p:spPr/>
        <p:txBody>
          <a:bodyPr/>
          <a:p>
            <a:fld id="{846CE7D5-CF57-46EF-B807-FDD0502418D4}" type="datetimeFigureOut">
              <a:rPr lang="en-US" smtClean="0"/>
              <a:t>6/27/2023</a:t>
            </a:fld>
            <a:endParaRPr lang="en-US"/>
          </a:p>
        </p:txBody>
      </p:sp>
      <p:sp>
        <p:nvSpPr>
          <p:cNvPr id="1048703" name="Footer Placeholder 2"/>
          <p:cNvSpPr>
            <a:spLocks noGrp="1"/>
          </p:cNvSpPr>
          <p:nvPr>
            <p:ph type="ftr" sz="quarter" idx="11"/>
          </p:nvPr>
        </p:nvSpPr>
        <p:spPr/>
        <p:txBody>
          <a:bodyPr/>
          <a:p>
            <a:endParaRPr lang="en-US"/>
          </a:p>
        </p:txBody>
      </p:sp>
      <p:sp>
        <p:nvSpPr>
          <p:cNvPr id="1048704" name="Slide Number Placeholder 3"/>
          <p:cNvSpPr>
            <a:spLocks noGrp="1"/>
          </p:cNvSpPr>
          <p:nvPr>
            <p:ph type="sldNum" sz="quarter" idx="12"/>
          </p:nvPr>
        </p:nvSpPr>
        <p:spPr/>
        <p:txBody>
          <a:bodyPr/>
          <a:p>
            <a:fld id="{330EA680-D336-4FF7-8B7A-9848BB0A1C3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75" name=""/>
        <p:cNvGrpSpPr/>
        <p:nvPr/>
      </p:nvGrpSpPr>
      <p:grpSpPr>
        <a:xfrm>
          <a:off x="0" y="0"/>
          <a:ext cx="0" cy="0"/>
          <a:chOff x="0" y="0"/>
          <a:chExt cx="0" cy="0"/>
        </a:xfrm>
      </p:grpSpPr>
      <p:sp>
        <p:nvSpPr>
          <p:cNvPr id="1048705"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dirty="0" lang="en-US"/>
          </a:p>
        </p:txBody>
      </p:sp>
      <p:sp>
        <p:nvSpPr>
          <p:cNvPr id="1048706"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707" name="Text Placeholder 3"/>
          <p:cNvSpPr>
            <a:spLocks noGrp="1"/>
          </p:cNvSpPr>
          <p:nvPr>
            <p:ph type="body" sz="half" idx="2"/>
          </p:nvPr>
        </p:nvSpPr>
        <p:spPr>
          <a:xfrm>
            <a:off x="839788" y="2057400"/>
            <a:ext cx="393223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a:t>Click to edit Master text styles</a:t>
            </a:r>
          </a:p>
        </p:txBody>
      </p:sp>
      <p:sp>
        <p:nvSpPr>
          <p:cNvPr id="1048708" name="Date Placeholder 4"/>
          <p:cNvSpPr>
            <a:spLocks noGrp="1"/>
          </p:cNvSpPr>
          <p:nvPr>
            <p:ph type="dt" sz="half" idx="10"/>
          </p:nvPr>
        </p:nvSpPr>
        <p:spPr/>
        <p:txBody>
          <a:bodyPr/>
          <a:p>
            <a:fld id="{846CE7D5-CF57-46EF-B807-FDD0502418D4}" type="datetimeFigureOut">
              <a:rPr lang="en-US" smtClean="0"/>
              <a:t>6/27/2023</a:t>
            </a:fld>
            <a:endParaRPr lang="en-US"/>
          </a:p>
        </p:txBody>
      </p:sp>
      <p:sp>
        <p:nvSpPr>
          <p:cNvPr id="1048709" name="Footer Placeholder 5"/>
          <p:cNvSpPr>
            <a:spLocks noGrp="1"/>
          </p:cNvSpPr>
          <p:nvPr>
            <p:ph type="ftr" sz="quarter" idx="11"/>
          </p:nvPr>
        </p:nvSpPr>
        <p:spPr/>
        <p:txBody>
          <a:bodyPr/>
          <a:p>
            <a:endParaRPr lang="en-US"/>
          </a:p>
        </p:txBody>
      </p:sp>
      <p:sp>
        <p:nvSpPr>
          <p:cNvPr id="1048710" name="Slide Number Placeholder 6"/>
          <p:cNvSpPr>
            <a:spLocks noGrp="1"/>
          </p:cNvSpPr>
          <p:nvPr>
            <p:ph type="sldNum" sz="quarter" idx="12"/>
          </p:nvPr>
        </p:nvSpPr>
        <p:spPr/>
        <p:txBody>
          <a:bodyPr/>
          <a:p>
            <a:fld id="{330EA680-D336-4FF7-8B7A-9848BB0A1C3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70" name=""/>
        <p:cNvGrpSpPr/>
        <p:nvPr/>
      </p:nvGrpSpPr>
      <p:grpSpPr>
        <a:xfrm>
          <a:off x="0" y="0"/>
          <a:ext cx="0" cy="0"/>
          <a:chOff x="0" y="0"/>
          <a:chExt cx="0" cy="0"/>
        </a:xfrm>
      </p:grpSpPr>
      <p:sp>
        <p:nvSpPr>
          <p:cNvPr id="1048680"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dirty="0" lang="en-US"/>
          </a:p>
        </p:txBody>
      </p:sp>
      <p:sp>
        <p:nvSpPr>
          <p:cNvPr id="1048681" name="Picture Placeholder 2"/>
          <p:cNvSpPr>
            <a:spLocks noChangeAspect="1" noGrp="1"/>
          </p:cNvSpPr>
          <p:nvPr>
            <p:ph type="pic" idx="1"/>
          </p:nvPr>
        </p:nvSpPr>
        <p:spPr>
          <a:xfrm>
            <a:off x="5183188" y="987425"/>
            <a:ext cx="6172200" cy="4873625"/>
          </a:xfrm>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lang="en-US"/>
              <a:t>Click icon to add picture</a:t>
            </a:r>
            <a:endParaRPr dirty="0" lang="en-US"/>
          </a:p>
        </p:txBody>
      </p:sp>
      <p:sp>
        <p:nvSpPr>
          <p:cNvPr id="1048682" name="Text Placeholder 3"/>
          <p:cNvSpPr>
            <a:spLocks noGrp="1"/>
          </p:cNvSpPr>
          <p:nvPr>
            <p:ph type="body" sz="half" idx="2"/>
          </p:nvPr>
        </p:nvSpPr>
        <p:spPr>
          <a:xfrm>
            <a:off x="839788" y="2057400"/>
            <a:ext cx="393223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a:t>Click to edit Master text styles</a:t>
            </a:r>
          </a:p>
        </p:txBody>
      </p:sp>
      <p:sp>
        <p:nvSpPr>
          <p:cNvPr id="1048683" name="Date Placeholder 4"/>
          <p:cNvSpPr>
            <a:spLocks noGrp="1"/>
          </p:cNvSpPr>
          <p:nvPr>
            <p:ph type="dt" sz="half" idx="10"/>
          </p:nvPr>
        </p:nvSpPr>
        <p:spPr/>
        <p:txBody>
          <a:bodyPr/>
          <a:p>
            <a:fld id="{846CE7D5-CF57-46EF-B807-FDD0502418D4}" type="datetimeFigureOut">
              <a:rPr lang="en-US" smtClean="0"/>
              <a:t>6/27/2023</a:t>
            </a:fld>
            <a:endParaRPr lang="en-US"/>
          </a:p>
        </p:txBody>
      </p:sp>
      <p:sp>
        <p:nvSpPr>
          <p:cNvPr id="1048684" name="Footer Placeholder 5"/>
          <p:cNvSpPr>
            <a:spLocks noGrp="1"/>
          </p:cNvSpPr>
          <p:nvPr>
            <p:ph type="ftr" sz="quarter" idx="11"/>
          </p:nvPr>
        </p:nvSpPr>
        <p:spPr/>
        <p:txBody>
          <a:bodyPr/>
          <a:p>
            <a:endParaRPr lang="en-US"/>
          </a:p>
        </p:txBody>
      </p:sp>
      <p:sp>
        <p:nvSpPr>
          <p:cNvPr id="1048685" name="Slide Number Placeholder 6"/>
          <p:cNvSpPr>
            <a:spLocks noGrp="1"/>
          </p:cNvSpPr>
          <p:nvPr>
            <p:ph type="sldNum" sz="quarter" idx="12"/>
          </p:nvPr>
        </p:nvSpPr>
        <p:spPr/>
        <p:txBody>
          <a:bodyPr/>
          <a:p>
            <a:fld id="{330EA680-D336-4FF7-8B7A-9848BB0A1C3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1" name=""/>
        <p:cNvGrpSpPr/>
        <p:nvPr/>
      </p:nvGrpSpPr>
      <p:grpSpPr>
        <a:xfrm>
          <a:off x="0" y="0"/>
          <a:ext cx="0" cy="0"/>
          <a:chOff x="0" y="0"/>
          <a:chExt cx="0" cy="0"/>
        </a:xfrm>
      </p:grpSpPr>
      <p:sp>
        <p:nvSpPr>
          <p:cNvPr id="1048576" name="Title Placeholder 1"/>
          <p:cNvSpPr>
            <a:spLocks noGrp="1"/>
          </p:cNvSpPr>
          <p:nvPr>
            <p:ph type="title"/>
          </p:nvPr>
        </p:nvSpPr>
        <p:spPr>
          <a:xfrm>
            <a:off x="838200" y="365125"/>
            <a:ext cx="10515600" cy="1325563"/>
          </a:xfrm>
          <a:prstGeom prst="rect"/>
        </p:spPr>
        <p:txBody>
          <a:bodyPr anchor="ctr" bIns="45720" lIns="91440" rIns="91440" rtlCol="0" tIns="45720" vert="horz">
            <a:normAutofit/>
          </a:bodyPr>
          <a:p>
            <a:r>
              <a:rPr lang="en-US"/>
              <a:t>Click to edit Master title style</a:t>
            </a:r>
            <a:endParaRPr dirty="0" lang="en-US"/>
          </a:p>
        </p:txBody>
      </p:sp>
      <p:sp>
        <p:nvSpPr>
          <p:cNvPr id="1048577" name="Text Placeholder 2"/>
          <p:cNvSpPr>
            <a:spLocks noGrp="1"/>
          </p:cNvSpPr>
          <p:nvPr>
            <p:ph type="body" idx="1"/>
          </p:nvPr>
        </p:nvSpPr>
        <p:spPr>
          <a:xfrm>
            <a:off x="838200" y="1825625"/>
            <a:ext cx="10515600" cy="4351338"/>
          </a:xfrm>
          <a:prstGeom prst="rect"/>
        </p:spPr>
        <p:txBody>
          <a:bodyPr bIns="45720" lIns="91440" rIns="91440" rtlCol="0" tIns="45720" vert="horz">
            <a:normAutofit/>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lang="en-US"/>
          </a:p>
        </p:txBody>
      </p:sp>
      <p:sp>
        <p:nvSpPr>
          <p:cNvPr id="1048578" name="Date Placeholder 3"/>
          <p:cNvSpPr>
            <a:spLocks noGrp="1"/>
          </p:cNvSpPr>
          <p:nvPr>
            <p:ph type="dt" sz="half" idx="2"/>
          </p:nvPr>
        </p:nvSpPr>
        <p:spPr>
          <a:xfrm>
            <a:off x="838200" y="6356350"/>
            <a:ext cx="2743200" cy="365125"/>
          </a:xfrm>
          <a:prstGeom prst="rect"/>
        </p:spPr>
        <p:txBody>
          <a:bodyPr anchor="ctr" bIns="45720" lIns="91440" rIns="91440" rtlCol="0" tIns="45720" vert="horz"/>
          <a:lstStyle>
            <a:lvl1pPr algn="l">
              <a:defRPr sz="1200">
                <a:solidFill>
                  <a:schemeClr val="tx1">
                    <a:tint val="75000"/>
                  </a:schemeClr>
                </a:solidFill>
              </a:defRPr>
            </a:lvl1pPr>
          </a:lstStyle>
          <a:p>
            <a:fld id="{846CE7D5-CF57-46EF-B807-FDD0502418D4}" type="datetimeFigureOut">
              <a:rPr lang="en-US" smtClean="0"/>
              <a:t>6/27/2023</a:t>
            </a:fld>
            <a:endParaRPr lang="en-US"/>
          </a:p>
        </p:txBody>
      </p:sp>
      <p:sp>
        <p:nvSpPr>
          <p:cNvPr id="1048579" name="Footer Placeholder 4"/>
          <p:cNvSpPr>
            <a:spLocks noGrp="1"/>
          </p:cNvSpPr>
          <p:nvPr>
            <p:ph type="ftr" sz="quarter" idx="3"/>
          </p:nvPr>
        </p:nvSpPr>
        <p:spPr>
          <a:xfrm>
            <a:off x="4038600" y="6356350"/>
            <a:ext cx="4114800" cy="365125"/>
          </a:xfrm>
          <a:prstGeom prst="rect"/>
        </p:spPr>
        <p:txBody>
          <a:bodyPr anchor="ctr" bIns="45720" lIns="91440" rIns="91440" rtlCol="0" tIns="45720" vert="horz"/>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8610600" y="6356350"/>
            <a:ext cx="2743200" cy="365125"/>
          </a:xfrm>
          <a:prstGeom prst="rect"/>
        </p:spPr>
        <p:txBody>
          <a:bodyPr anchor="ctr" bIns="45720" lIns="91440" rIns="91440" rtlCol="0" tIns="45720" vert="horz"/>
          <a:lstStyle>
            <a:lvl1pPr algn="r">
              <a:defRPr sz="1200">
                <a:solidFill>
                  <a:schemeClr val="tx1">
                    <a:tint val="75000"/>
                  </a:schemeClr>
                </a:solidFill>
              </a:defRPr>
            </a:lvl1pPr>
          </a:lstStyle>
          <a:p>
            <a:fld id="{330EA680-D336-4FF7-8B7A-9848BB0A1C32}" type="slidenum">
              <a:rPr lang="en-US" smtClean="0"/>
              <a:t>‹#›</a:t>
            </a:fld>
            <a:endParaRPr lang="en-US"/>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7.png"/><Relationship Id="rId3"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image" Target="../media/image8.png"/><Relationship Id="rId2" Type="http://schemas.openxmlformats.org/officeDocument/2006/relationships/image" Target="../media/image1.png"/><Relationship Id="rId3"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image" Target="../media/image9.png"/><Relationship Id="rId2" Type="http://schemas.openxmlformats.org/officeDocument/2006/relationships/image" Target="../media/image1.png"/><Relationship Id="rId3" Type="http://schemas.openxmlformats.org/officeDocument/2006/relationships/image" Target="../media/image10.png"/><Relationship Id="rId4"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image" Target="../media/image11.png"/><Relationship Id="rId2" Type="http://schemas.openxmlformats.org/officeDocument/2006/relationships/image" Target="../media/image1.png"/><Relationship Id="rId3"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image" Target="../media/image12.png"/><Relationship Id="rId2" Type="http://schemas.openxmlformats.org/officeDocument/2006/relationships/image" Target="../media/image1.png"/><Relationship Id="rId3"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image" Target="../media/image13.png"/><Relationship Id="rId2" Type="http://schemas.openxmlformats.org/officeDocument/2006/relationships/image" Target="../media/image14.png"/><Relationship Id="rId3" Type="http://schemas.openxmlformats.org/officeDocument/2006/relationships/image" Target="../media/image1.png"/><Relationship Id="rId4"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image" Target="../media/image15.png"/><Relationship Id="rId2" Type="http://schemas.openxmlformats.org/officeDocument/2006/relationships/image" Target="../media/image16.png"/><Relationship Id="rId3" Type="http://schemas.openxmlformats.org/officeDocument/2006/relationships/image" Target="../media/image1.png"/><Relationship Id="rId4"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17.png"/><Relationship Id="rId3"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image" Target="../media/image18.png"/><Relationship Id="rId2" Type="http://schemas.openxmlformats.org/officeDocument/2006/relationships/image" Target="../media/image1.png"/><Relationship Id="rId3" Type="http://schemas.openxmlformats.org/officeDocument/2006/relationships/image" Target="../media/image19.png"/><Relationship Id="rId4"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image" Target="../media/image20.png"/><Relationship Id="rId2" Type="http://schemas.openxmlformats.org/officeDocument/2006/relationships/image" Target="../media/image21.png"/><Relationship Id="rId3" Type="http://schemas.openxmlformats.org/officeDocument/2006/relationships/image" Target="../media/image1.png"/><Relationship Id="rId4"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2.png"/><Relationship Id="rId3"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hyperlink" Target="HTTP://WWW.NARAYANAHEALTH.ORG" TargetMode="External"/><Relationship Id="rId2" Type="http://schemas.openxmlformats.org/officeDocument/2006/relationships/image" Target="../media/image1.png"/><Relationship Id="rId3"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hyperlink" Target="https://forms.gle/v2KSF4qJaKvDLisr5" TargetMode="External"/><Relationship Id="rId2" Type="http://schemas.openxmlformats.org/officeDocument/2006/relationships/image" Target="../media/image1.png"/><Relationship Id="rId3"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image" Target="../media/image1.png"/><Relationship Id="rId3"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image" Target="../media/image4.png"/><Relationship Id="rId2" Type="http://schemas.openxmlformats.org/officeDocument/2006/relationships/image" Target="../media/image5.png"/><Relationship Id="rId3" Type="http://schemas.openxmlformats.org/officeDocument/2006/relationships/image" Target="../media/image1.png"/><Relationship Id="rId4"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image" Target="../media/image6.png"/><Relationship Id="rId2" Type="http://schemas.openxmlformats.org/officeDocument/2006/relationships/image" Target="../media/image1.png"/><Relationship Id="rId3"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45" name=""/>
        <p:cNvGrpSpPr/>
        <p:nvPr/>
      </p:nvGrpSpPr>
      <p:grpSpPr>
        <a:xfrm>
          <a:off x="0" y="0"/>
          <a:ext cx="0" cy="0"/>
          <a:chOff x="0" y="0"/>
          <a:chExt cx="0" cy="0"/>
        </a:xfrm>
      </p:grpSpPr>
      <p:sp useBgFill="1">
        <p:nvSpPr>
          <p:cNvPr id="1048604" name="Rectangle 10"/>
          <p:cNvSpPr>
            <a:spLocks noChangeAspect="1" noMove="1" noResize="1" noRot="1" noGrp="1" noAdjustHandles="1" noEditPoints="1" noChangeArrowheads="1" noChangeShapeType="1" noTextEdit="1"/>
          </p:cNvSpPr>
          <p:nvPr/>
        </p:nvSpPr>
        <p:spPr>
          <a:xfrm>
            <a:off x="0" y="0"/>
            <a:ext cx="12188952" cy="6858000"/>
          </a:xfrm>
          <a:prstGeom prst="rect"/>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en-US"/>
          </a:p>
        </p:txBody>
      </p:sp>
      <p:sp>
        <p:nvSpPr>
          <p:cNvPr id="1048605" name="Freeform: Shape 12"/>
          <p:cNvSpPr>
            <a:spLocks noChangeAspect="1" noMove="1" noResize="1" noRot="1" noGrp="1" noAdjustHandles="1" noEditPoints="1" noChangeArrowheads="1" noChangeShapeType="1" noTextEdit="1"/>
          </p:cNvSpPr>
          <p:nvPr/>
        </p:nvSpPr>
        <p:spPr>
          <a:xfrm>
            <a:off x="0" y="1"/>
            <a:ext cx="12192000" cy="6054983"/>
          </a:xfrm>
          <a:custGeom>
            <a:avLst/>
            <a:gdLst>
              <a:gd name="connsiteX0" fmla="*/ 6788003 w 12188952"/>
              <a:gd name="connsiteY0" fmla="*/ 5986774 h 6054983"/>
              <a:gd name="connsiteX1" fmla="*/ 6787005 w 12188952"/>
              <a:gd name="connsiteY1" fmla="*/ 5986852 h 6054983"/>
              <a:gd name="connsiteX2" fmla="*/ 6786779 w 12188952"/>
              <a:gd name="connsiteY2" fmla="*/ 5987386 h 6054983"/>
              <a:gd name="connsiteX3" fmla="*/ 0 w 12188952"/>
              <a:gd name="connsiteY3" fmla="*/ 0 h 6054983"/>
              <a:gd name="connsiteX4" fmla="*/ 12188952 w 12188952"/>
              <a:gd name="connsiteY4" fmla="*/ 0 h 6054983"/>
              <a:gd name="connsiteX5" fmla="*/ 12188952 w 12188952"/>
              <a:gd name="connsiteY5" fmla="*/ 5092539 h 6054983"/>
              <a:gd name="connsiteX6" fmla="*/ 12058081 w 12188952"/>
              <a:gd name="connsiteY6" fmla="*/ 5131579 h 6054983"/>
              <a:gd name="connsiteX7" fmla="*/ 11673881 w 12188952"/>
              <a:gd name="connsiteY7" fmla="*/ 5235154 h 6054983"/>
              <a:gd name="connsiteX8" fmla="*/ 10422749 w 12188952"/>
              <a:gd name="connsiteY8" fmla="*/ 5518693 h 6054983"/>
              <a:gd name="connsiteX9" fmla="*/ 9421666 w 12188952"/>
              <a:gd name="connsiteY9" fmla="*/ 5693855 h 6054983"/>
              <a:gd name="connsiteX10" fmla="*/ 8456304 w 12188952"/>
              <a:gd name="connsiteY10" fmla="*/ 5827556 h 6054983"/>
              <a:gd name="connsiteX11" fmla="*/ 7714041 w 12188952"/>
              <a:gd name="connsiteY11" fmla="*/ 5907503 h 6054983"/>
              <a:gd name="connsiteX12" fmla="*/ 6949978 w 12188952"/>
              <a:gd name="connsiteY12" fmla="*/ 5973283 h 6054983"/>
              <a:gd name="connsiteX13" fmla="*/ 6934569 w 12188952"/>
              <a:gd name="connsiteY13" fmla="*/ 5975354 h 6054983"/>
              <a:gd name="connsiteX14" fmla="*/ 6788750 w 12188952"/>
              <a:gd name="connsiteY14" fmla="*/ 5986715 h 6054983"/>
              <a:gd name="connsiteX15" fmla="*/ 6798241 w 12188952"/>
              <a:gd name="connsiteY15" fmla="*/ 5988535 h 6054983"/>
              <a:gd name="connsiteX16" fmla="*/ 6833723 w 12188952"/>
              <a:gd name="connsiteY16" fmla="*/ 5986828 h 6054983"/>
              <a:gd name="connsiteX17" fmla="*/ 6882282 w 12188952"/>
              <a:gd name="connsiteY17" fmla="*/ 5983850 h 6054983"/>
              <a:gd name="connsiteX18" fmla="*/ 7576876 w 12188952"/>
              <a:gd name="connsiteY18" fmla="*/ 5951323 h 6054983"/>
              <a:gd name="connsiteX19" fmla="*/ 8621689 w 12188952"/>
              <a:gd name="connsiteY19" fmla="*/ 5864426 h 6054983"/>
              <a:gd name="connsiteX20" fmla="*/ 9477600 w 12188952"/>
              <a:gd name="connsiteY20" fmla="*/ 5760520 h 6054983"/>
              <a:gd name="connsiteX21" fmla="*/ 10626651 w 12188952"/>
              <a:gd name="connsiteY21" fmla="*/ 5566363 h 6054983"/>
              <a:gd name="connsiteX22" fmla="*/ 11995498 w 12188952"/>
              <a:gd name="connsiteY22" fmla="*/ 5240369 h 6054983"/>
              <a:gd name="connsiteX23" fmla="*/ 12188952 w 12188952"/>
              <a:gd name="connsiteY23" fmla="*/ 5183370 h 6054983"/>
              <a:gd name="connsiteX24" fmla="*/ 12188952 w 12188952"/>
              <a:gd name="connsiteY24" fmla="*/ 5238107 h 6054983"/>
              <a:gd name="connsiteX25" fmla="*/ 11826300 w 12188952"/>
              <a:gd name="connsiteY25" fmla="*/ 5343406 h 6054983"/>
              <a:gd name="connsiteX26" fmla="*/ 10936448 w 12188952"/>
              <a:gd name="connsiteY26" fmla="*/ 5557921 h 6054983"/>
              <a:gd name="connsiteX27" fmla="*/ 9983034 w 12188952"/>
              <a:gd name="connsiteY27" fmla="*/ 5737926 h 6054983"/>
              <a:gd name="connsiteX28" fmla="*/ 9184585 w 12188952"/>
              <a:gd name="connsiteY28" fmla="*/ 5853873 h 6054983"/>
              <a:gd name="connsiteX29" fmla="*/ 8576053 w 12188952"/>
              <a:gd name="connsiteY29" fmla="*/ 5923392 h 6054983"/>
              <a:gd name="connsiteX30" fmla="*/ 7862392 w 12188952"/>
              <a:gd name="connsiteY30" fmla="*/ 5984843 h 6054983"/>
              <a:gd name="connsiteX31" fmla="*/ 6933768 w 12188952"/>
              <a:gd name="connsiteY31" fmla="*/ 6036237 h 6054983"/>
              <a:gd name="connsiteX32" fmla="*/ 6476130 w 12188952"/>
              <a:gd name="connsiteY32" fmla="*/ 6050140 h 6054983"/>
              <a:gd name="connsiteX33" fmla="*/ 6360703 w 12188952"/>
              <a:gd name="connsiteY33" fmla="*/ 6054983 h 6054983"/>
              <a:gd name="connsiteX34" fmla="*/ 6055614 w 12188952"/>
              <a:gd name="connsiteY34" fmla="*/ 6054983 h 6054983"/>
              <a:gd name="connsiteX35" fmla="*/ 5976289 w 12188952"/>
              <a:gd name="connsiteY35" fmla="*/ 6050389 h 6054983"/>
              <a:gd name="connsiteX36" fmla="*/ 5263770 w 12188952"/>
              <a:gd name="connsiteY36" fmla="*/ 6014140 h 6054983"/>
              <a:gd name="connsiteX37" fmla="*/ 4345190 w 12188952"/>
              <a:gd name="connsiteY37" fmla="*/ 5952070 h 6054983"/>
              <a:gd name="connsiteX38" fmla="*/ 3372201 w 12188952"/>
              <a:gd name="connsiteY38" fmla="*/ 5853501 h 6054983"/>
              <a:gd name="connsiteX39" fmla="*/ 2361582 w 12188952"/>
              <a:gd name="connsiteY39" fmla="*/ 5734574 h 6054983"/>
              <a:gd name="connsiteX40" fmla="*/ 1232869 w 12188952"/>
              <a:gd name="connsiteY40" fmla="*/ 5561398 h 6054983"/>
              <a:gd name="connsiteX41" fmla="*/ 68483 w 12188952"/>
              <a:gd name="connsiteY41" fmla="*/ 5321691 h 6054983"/>
              <a:gd name="connsiteX42" fmla="*/ 0 w 12188952"/>
              <a:gd name="connsiteY42" fmla="*/ 5304336 h 6054983"/>
              <a:gd name="connsiteX43" fmla="*/ 0 w 12188952"/>
              <a:gd name="connsiteY43" fmla="*/ 5247847 h 6054983"/>
              <a:gd name="connsiteX44" fmla="*/ 72423 w 12188952"/>
              <a:gd name="connsiteY44" fmla="*/ 5266624 h 6054983"/>
              <a:gd name="connsiteX45" fmla="*/ 600566 w 12188952"/>
              <a:gd name="connsiteY45" fmla="*/ 5384994 h 6054983"/>
              <a:gd name="connsiteX46" fmla="*/ 1769069 w 12188952"/>
              <a:gd name="connsiteY46" fmla="*/ 5595162 h 6054983"/>
              <a:gd name="connsiteX47" fmla="*/ 2612900 w 12188952"/>
              <a:gd name="connsiteY47" fmla="*/ 5712104 h 6054983"/>
              <a:gd name="connsiteX48" fmla="*/ 2580488 w 12188952"/>
              <a:gd name="connsiteY48" fmla="*/ 5702173 h 6054983"/>
              <a:gd name="connsiteX49" fmla="*/ 1112357 w 12188952"/>
              <a:gd name="connsiteY49" fmla="*/ 5369476 h 6054983"/>
              <a:gd name="connsiteX50" fmla="*/ 420307 w 12188952"/>
              <a:gd name="connsiteY50" fmla="*/ 5170043 h 6054983"/>
              <a:gd name="connsiteX51" fmla="*/ 0 w 12188952"/>
              <a:gd name="connsiteY51" fmla="*/ 5031126 h 60549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2188952" h="6054983">
                <a:moveTo>
                  <a:pt x="6788003" y="5986774"/>
                </a:moveTo>
                <a:lnTo>
                  <a:pt x="6787005" y="5986852"/>
                </a:lnTo>
                <a:lnTo>
                  <a:pt x="6786779" y="5987386"/>
                </a:lnTo>
                <a:close/>
                <a:moveTo>
                  <a:pt x="0" y="0"/>
                </a:moveTo>
                <a:lnTo>
                  <a:pt x="12188952" y="0"/>
                </a:lnTo>
                <a:lnTo>
                  <a:pt x="12188952" y="5092539"/>
                </a:lnTo>
                <a:lnTo>
                  <a:pt x="12058081" y="5131579"/>
                </a:lnTo>
                <a:cubicBezTo>
                  <a:pt x="11930517" y="5167793"/>
                  <a:pt x="11802439" y="5202322"/>
                  <a:pt x="11673881" y="5235154"/>
                </a:cubicBezTo>
                <a:cubicBezTo>
                  <a:pt x="11259973" y="5342661"/>
                  <a:pt x="10842632" y="5436263"/>
                  <a:pt x="10422749" y="5518693"/>
                </a:cubicBezTo>
                <a:cubicBezTo>
                  <a:pt x="10090287" y="5583904"/>
                  <a:pt x="9756593" y="5642301"/>
                  <a:pt x="9421666" y="5693855"/>
                </a:cubicBezTo>
                <a:cubicBezTo>
                  <a:pt x="9100721" y="5743512"/>
                  <a:pt x="8778938" y="5788079"/>
                  <a:pt x="8456304" y="5827556"/>
                </a:cubicBezTo>
                <a:cubicBezTo>
                  <a:pt x="8209307" y="5857722"/>
                  <a:pt x="7961801" y="5883295"/>
                  <a:pt x="7714041" y="5907503"/>
                </a:cubicBezTo>
                <a:lnTo>
                  <a:pt x="6949978" y="5973283"/>
                </a:lnTo>
                <a:lnTo>
                  <a:pt x="6934569" y="5975354"/>
                </a:lnTo>
                <a:lnTo>
                  <a:pt x="6788750" y="5986715"/>
                </a:lnTo>
                <a:lnTo>
                  <a:pt x="6798241" y="5988535"/>
                </a:lnTo>
                <a:cubicBezTo>
                  <a:pt x="6809920" y="5989001"/>
                  <a:pt x="6822028" y="5986828"/>
                  <a:pt x="6833723" y="5986828"/>
                </a:cubicBezTo>
                <a:cubicBezTo>
                  <a:pt x="6849867" y="5986828"/>
                  <a:pt x="6866012" y="5984221"/>
                  <a:pt x="6882282" y="5983850"/>
                </a:cubicBezTo>
                <a:cubicBezTo>
                  <a:pt x="7114026" y="5978388"/>
                  <a:pt x="7345514" y="5966221"/>
                  <a:pt x="7576876" y="5951323"/>
                </a:cubicBezTo>
                <a:cubicBezTo>
                  <a:pt x="7925570" y="5928855"/>
                  <a:pt x="8274011" y="5900676"/>
                  <a:pt x="8621689" y="5864426"/>
                </a:cubicBezTo>
                <a:cubicBezTo>
                  <a:pt x="8907712" y="5835128"/>
                  <a:pt x="9193011" y="5800493"/>
                  <a:pt x="9477600" y="5760520"/>
                </a:cubicBezTo>
                <a:cubicBezTo>
                  <a:pt x="9862435" y="5706146"/>
                  <a:pt x="10245452" y="5641432"/>
                  <a:pt x="10626651" y="5566363"/>
                </a:cubicBezTo>
                <a:cubicBezTo>
                  <a:pt x="11087341" y="5475243"/>
                  <a:pt x="11544088" y="5367737"/>
                  <a:pt x="11995498" y="5240369"/>
                </a:cubicBezTo>
                <a:lnTo>
                  <a:pt x="12188952" y="5183370"/>
                </a:lnTo>
                <a:lnTo>
                  <a:pt x="12188952" y="5238107"/>
                </a:lnTo>
                <a:lnTo>
                  <a:pt x="11826300" y="5343406"/>
                </a:lnTo>
                <a:cubicBezTo>
                  <a:pt x="11531885" y="5423103"/>
                  <a:pt x="11235310" y="5493989"/>
                  <a:pt x="10936448" y="5557921"/>
                </a:cubicBezTo>
                <a:cubicBezTo>
                  <a:pt x="10620168" y="5625703"/>
                  <a:pt x="10302365" y="5685700"/>
                  <a:pt x="9983034" y="5737926"/>
                </a:cubicBezTo>
                <a:cubicBezTo>
                  <a:pt x="9717606" y="5781375"/>
                  <a:pt x="9451451" y="5820020"/>
                  <a:pt x="9184585" y="5853873"/>
                </a:cubicBezTo>
                <a:cubicBezTo>
                  <a:pt x="8981951" y="5879447"/>
                  <a:pt x="8779319" y="5903530"/>
                  <a:pt x="8576053" y="5923392"/>
                </a:cubicBezTo>
                <a:cubicBezTo>
                  <a:pt x="8338462" y="5946112"/>
                  <a:pt x="8100618" y="5967587"/>
                  <a:pt x="7862392" y="5984843"/>
                </a:cubicBezTo>
                <a:cubicBezTo>
                  <a:pt x="7553105" y="6007187"/>
                  <a:pt x="7243690" y="6025065"/>
                  <a:pt x="6933768" y="6036237"/>
                </a:cubicBezTo>
                <a:cubicBezTo>
                  <a:pt x="6781221" y="6041700"/>
                  <a:pt x="6628676" y="6045548"/>
                  <a:pt x="6476130" y="6050140"/>
                </a:cubicBezTo>
                <a:cubicBezTo>
                  <a:pt x="6437585" y="6048056"/>
                  <a:pt x="6398929" y="6049681"/>
                  <a:pt x="6360703" y="6054983"/>
                </a:cubicBezTo>
                <a:lnTo>
                  <a:pt x="6055614" y="6054983"/>
                </a:lnTo>
                <a:lnTo>
                  <a:pt x="5976289" y="6050389"/>
                </a:lnTo>
                <a:cubicBezTo>
                  <a:pt x="5738826" y="6037976"/>
                  <a:pt x="5501363" y="6024197"/>
                  <a:pt x="5263770" y="6014140"/>
                </a:cubicBezTo>
                <a:cubicBezTo>
                  <a:pt x="4957027" y="6001724"/>
                  <a:pt x="4650663" y="5981244"/>
                  <a:pt x="4345190" y="5952070"/>
                </a:cubicBezTo>
                <a:cubicBezTo>
                  <a:pt x="4020648" y="5921158"/>
                  <a:pt x="3696870" y="5886523"/>
                  <a:pt x="3372201" y="5853501"/>
                </a:cubicBezTo>
                <a:cubicBezTo>
                  <a:pt x="3034653" y="5819239"/>
                  <a:pt x="2697781" y="5779600"/>
                  <a:pt x="2361582" y="5734574"/>
                </a:cubicBezTo>
                <a:cubicBezTo>
                  <a:pt x="1984196" y="5684421"/>
                  <a:pt x="1607962" y="5626695"/>
                  <a:pt x="1232869" y="5561398"/>
                </a:cubicBezTo>
                <a:cubicBezTo>
                  <a:pt x="841970" y="5492685"/>
                  <a:pt x="453644" y="5414197"/>
                  <a:pt x="68483" y="5321691"/>
                </a:cubicBezTo>
                <a:lnTo>
                  <a:pt x="0" y="5304336"/>
                </a:lnTo>
                <a:lnTo>
                  <a:pt x="0" y="5247847"/>
                </a:lnTo>
                <a:lnTo>
                  <a:pt x="72423" y="5266624"/>
                </a:lnTo>
                <a:cubicBezTo>
                  <a:pt x="247899" y="5308802"/>
                  <a:pt x="424058" y="5348062"/>
                  <a:pt x="600566" y="5384994"/>
                </a:cubicBezTo>
                <a:cubicBezTo>
                  <a:pt x="988032" y="5465808"/>
                  <a:pt x="1377788" y="5534706"/>
                  <a:pt x="1769069" y="5595162"/>
                </a:cubicBezTo>
                <a:cubicBezTo>
                  <a:pt x="2051913" y="5638738"/>
                  <a:pt x="2335141" y="5678835"/>
                  <a:pt x="2612900" y="5712104"/>
                </a:cubicBezTo>
                <a:cubicBezTo>
                  <a:pt x="2604892" y="5714711"/>
                  <a:pt x="2593962" y="5704655"/>
                  <a:pt x="2580488" y="5702173"/>
                </a:cubicBezTo>
                <a:cubicBezTo>
                  <a:pt x="2086656" y="5610221"/>
                  <a:pt x="1597284" y="5499328"/>
                  <a:pt x="1112357" y="5369476"/>
                </a:cubicBezTo>
                <a:cubicBezTo>
                  <a:pt x="880233" y="5307405"/>
                  <a:pt x="649550" y="5240927"/>
                  <a:pt x="420307" y="5170043"/>
                </a:cubicBezTo>
                <a:lnTo>
                  <a:pt x="0" y="503112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p>
            <a:pPr algn="ctr"/>
            <a:endParaRPr lang="en-US"/>
          </a:p>
        </p:txBody>
      </p:sp>
      <p:sp>
        <p:nvSpPr>
          <p:cNvPr id="1048606" name="Title 1"/>
          <p:cNvSpPr>
            <a:spLocks noGrp="1"/>
          </p:cNvSpPr>
          <p:nvPr>
            <p:ph type="ctrTitle"/>
          </p:nvPr>
        </p:nvSpPr>
        <p:spPr>
          <a:xfrm>
            <a:off x="1524000" y="929452"/>
            <a:ext cx="9144000" cy="2526738"/>
          </a:xfrm>
        </p:spPr>
        <p:txBody>
          <a:bodyPr>
            <a:normAutofit fontScale="90196"/>
          </a:bodyPr>
          <a:p>
            <a:r>
              <a:rPr b="1" sz="5100" lang="en-US">
                <a:solidFill>
                  <a:srgbClr val="FFFFFF"/>
                </a:solidFill>
                <a:latin typeface="Calibri"/>
                <a:cs typeface="Calibri"/>
              </a:rPr>
              <a:t>A STUDY ON PATIENT SATISFACTION</a:t>
            </a:r>
            <a:br>
              <a:rPr b="1" sz="5100" lang="en-US">
                <a:solidFill>
                  <a:srgbClr val="FFFFFF"/>
                </a:solidFill>
                <a:latin typeface="Calibri"/>
                <a:cs typeface="Calibri"/>
              </a:rPr>
            </a:br>
            <a:r>
              <a:rPr b="1" sz="5100" lang="en-US">
                <a:solidFill>
                  <a:srgbClr val="FFFFFF"/>
                </a:solidFill>
                <a:latin typeface="Calibri"/>
                <a:cs typeface="Calibri"/>
              </a:rPr>
              <a:t> IN OUT PATIENT DEPARTMENT</a:t>
            </a:r>
            <a:endParaRPr sz="5100" lang="en-US">
              <a:solidFill>
                <a:srgbClr val="FFFFFF"/>
              </a:solidFill>
              <a:cs typeface="Calibri Light" panose="020F0302020204030204"/>
            </a:endParaRPr>
          </a:p>
        </p:txBody>
      </p:sp>
      <p:sp>
        <p:nvSpPr>
          <p:cNvPr id="1048607" name="Subtitle 2"/>
          <p:cNvSpPr>
            <a:spLocks noGrp="1"/>
          </p:cNvSpPr>
          <p:nvPr>
            <p:ph type="subTitle" idx="1"/>
          </p:nvPr>
        </p:nvSpPr>
        <p:spPr>
          <a:xfrm>
            <a:off x="1524000" y="3695230"/>
            <a:ext cx="9144000" cy="1626541"/>
          </a:xfrm>
        </p:spPr>
        <p:txBody>
          <a:bodyPr bIns="45720" lIns="91440" rIns="91440" rtlCol="0" tIns="45720" vert="horz">
            <a:normAutofit fontScale="94118"/>
          </a:bodyPr>
          <a:p>
            <a:pPr>
              <a:spcBef>
                <a:spcPct val="0"/>
              </a:spcBef>
              <a:spcAft>
                <a:spcPts val="600"/>
              </a:spcAft>
            </a:pPr>
            <a:r>
              <a:rPr b="1" sz="1700" lang="en-US">
                <a:solidFill>
                  <a:srgbClr val="FFFFFF"/>
                </a:solidFill>
                <a:cs typeface="Calibri"/>
              </a:rPr>
              <a:t>AT</a:t>
            </a:r>
            <a:endParaRPr sz="1700" lang="en-US">
              <a:solidFill>
                <a:srgbClr val="FFFFFF"/>
              </a:solidFill>
              <a:cs typeface="Calibri"/>
            </a:endParaRPr>
          </a:p>
          <a:p>
            <a:pPr>
              <a:spcBef>
                <a:spcPct val="0"/>
              </a:spcBef>
              <a:spcAft>
                <a:spcPts val="600"/>
              </a:spcAft>
            </a:pPr>
            <a:r>
              <a:rPr b="1" sz="1700" lang="en-US">
                <a:solidFill>
                  <a:srgbClr val="FFFFFF"/>
                </a:solidFill>
                <a:cs typeface="Calibri"/>
              </a:rPr>
              <a:t>    SARVODAYA HOSPITAL,GREATER NOIDA</a:t>
            </a:r>
            <a:endParaRPr sz="1700" lang="en-US">
              <a:solidFill>
                <a:srgbClr val="FFFFFF"/>
              </a:solidFill>
              <a:cs typeface="Calibri"/>
            </a:endParaRPr>
          </a:p>
          <a:p>
            <a:pPr>
              <a:spcBef>
                <a:spcPct val="0"/>
              </a:spcBef>
              <a:spcAft>
                <a:spcPts val="600"/>
              </a:spcAft>
            </a:pPr>
            <a:r>
              <a:rPr b="1" sz="1700" lang="en-US">
                <a:solidFill>
                  <a:srgbClr val="FFFFFF"/>
                </a:solidFill>
                <a:cs typeface="Calibri"/>
              </a:rPr>
              <a:t>   Under the guidance of </a:t>
            </a:r>
            <a:endParaRPr sz="1700" lang="en-US">
              <a:solidFill>
                <a:srgbClr val="FFFFFF"/>
              </a:solidFill>
              <a:cs typeface="Calibri"/>
            </a:endParaRPr>
          </a:p>
          <a:p>
            <a:pPr>
              <a:spcBef>
                <a:spcPct val="0"/>
              </a:spcBef>
              <a:spcAft>
                <a:spcPts val="600"/>
              </a:spcAft>
            </a:pPr>
            <a:r>
              <a:rPr b="1" sz="1700" lang="en-US">
                <a:solidFill>
                  <a:srgbClr val="FFFFFF"/>
                </a:solidFill>
                <a:cs typeface="Calibri"/>
              </a:rPr>
              <a:t>  Dr. Pankaj Talreja </a:t>
            </a:r>
            <a:endParaRPr sz="1700" lang="en-US">
              <a:solidFill>
                <a:srgbClr val="FFFFFF"/>
              </a:solidFill>
              <a:cs typeface="Calibri"/>
            </a:endParaRPr>
          </a:p>
          <a:p>
            <a:pPr>
              <a:spcBef>
                <a:spcPct val="0"/>
              </a:spcBef>
              <a:spcAft>
                <a:spcPts val="600"/>
              </a:spcAft>
            </a:pPr>
            <a:r>
              <a:rPr b="1" sz="1700" lang="en-US">
                <a:solidFill>
                  <a:srgbClr val="FFFFFF"/>
                </a:solidFill>
                <a:cs typeface="Calibri"/>
              </a:rPr>
              <a:t> IIHMR DELHI</a:t>
            </a:r>
            <a:endParaRPr sz="1700" lang="en-US">
              <a:solidFill>
                <a:srgbClr val="FFFFFF"/>
              </a:solidFill>
              <a:cs typeface="Calibri" panose="020F0502020204030204"/>
            </a:endParaRPr>
          </a:p>
        </p:txBody>
      </p:sp>
      <p:sp>
        <p:nvSpPr>
          <p:cNvPr id="1048608" name="sketch line"/>
          <p:cNvSpPr>
            <a:spLocks noChangeAspect="1" noMove="1" noResize="1" noRot="1" noGrp="1" noAdjustHandles="1" noEditPoints="1" noChangeArrowheads="1" noChangeShapeType="1" noTextEdit="1"/>
          </p:cNvSpPr>
          <p:nvPr/>
        </p:nvSpPr>
        <p:spPr>
          <a:xfrm>
            <a:off x="3974206" y="3566566"/>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rgbClr val="FFFFFF"/>
          </a:solidFill>
          <a:ln w="41275" cap="rnd">
            <a:solidFill>
              <a:srgbClr val="FFFFFF"/>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en-US"/>
          </a:p>
        </p:txBody>
      </p:sp>
      <p:pic>
        <p:nvPicPr>
          <p:cNvPr id="2097156" name="Picture 4" descr="Text  Description automatically generated"/>
          <p:cNvPicPr>
            <a:picLocks noChangeAspect="1"/>
          </p:cNvPicPr>
          <p:nvPr/>
        </p:nvPicPr>
        <p:blipFill>
          <a:blip xmlns:r="http://schemas.openxmlformats.org/officeDocument/2006/relationships" r:embed="rId1"/>
          <a:stretch>
            <a:fillRect/>
          </a:stretch>
        </p:blipFill>
        <p:spPr>
          <a:xfrm>
            <a:off x="2876" y="6290"/>
            <a:ext cx="1777042" cy="907571"/>
          </a:xfrm>
          <a:prstGeom prst="rect"/>
        </p:spPr>
      </p:pic>
      <p:pic>
        <p:nvPicPr>
          <p:cNvPr id="2097157" name="Picture 6"/>
          <p:cNvPicPr>
            <a:picLocks noChangeAspect="1"/>
          </p:cNvPicPr>
          <p:nvPr/>
        </p:nvPicPr>
        <p:blipFill>
          <a:blip xmlns:r="http://schemas.openxmlformats.org/officeDocument/2006/relationships" r:embed="rId2"/>
          <a:stretch>
            <a:fillRect/>
          </a:stretch>
        </p:blipFill>
        <p:spPr>
          <a:xfrm>
            <a:off x="10761003" y="-449"/>
            <a:ext cx="1424258" cy="877919"/>
          </a:xfrm>
          <a:prstGeom prst="rec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52" name=""/>
        <p:cNvGrpSpPr/>
        <p:nvPr/>
      </p:nvGrpSpPr>
      <p:grpSpPr>
        <a:xfrm>
          <a:off x="0" y="0"/>
          <a:ext cx="0" cy="0"/>
          <a:chOff x="0" y="0"/>
          <a:chExt cx="0" cy="0"/>
        </a:xfrm>
      </p:grpSpPr>
      <p:sp>
        <p:nvSpPr>
          <p:cNvPr id="1048633" name="Title 1"/>
          <p:cNvSpPr>
            <a:spLocks noGrp="1"/>
          </p:cNvSpPr>
          <p:nvPr>
            <p:ph type="title"/>
          </p:nvPr>
        </p:nvSpPr>
        <p:spPr/>
        <p:txBody>
          <a:bodyPr>
            <a:normAutofit fontScale="90000"/>
          </a:bodyPr>
          <a:p>
            <a:r>
              <a:rPr b="1" dirty="0" sz="4900" lang="en-US">
                <a:cs typeface="Calibri Light"/>
              </a:rPr>
              <a:t> RESULTS</a:t>
            </a:r>
            <a:br>
              <a:rPr dirty="0" lang="en-US">
                <a:cs typeface="Calibri Light"/>
              </a:rPr>
            </a:br>
            <a:br>
              <a:rPr dirty="0" lang="en-US">
                <a:cs typeface="Calibri Light"/>
              </a:rPr>
            </a:br>
            <a:r>
              <a:rPr dirty="0" lang="en-US">
                <a:cs typeface="Calibri Light"/>
              </a:rPr>
              <a:t>EXPERIENCE WITH CONSULTANT</a:t>
            </a:r>
          </a:p>
        </p:txBody>
      </p:sp>
      <p:pic>
        <p:nvPicPr>
          <p:cNvPr id="2097167" name="Picture 3" descr="Text  Description automatically generated"/>
          <p:cNvPicPr>
            <a:picLocks noChangeAspect="1"/>
          </p:cNvPicPr>
          <p:nvPr/>
        </p:nvPicPr>
        <p:blipFill>
          <a:blip xmlns:r="http://schemas.openxmlformats.org/officeDocument/2006/relationships" r:embed="rId1"/>
          <a:stretch>
            <a:fillRect/>
          </a:stretch>
        </p:blipFill>
        <p:spPr>
          <a:xfrm>
            <a:off x="2875" y="6290"/>
            <a:ext cx="1000666" cy="505007"/>
          </a:xfrm>
          <a:prstGeom prst="rect"/>
        </p:spPr>
      </p:pic>
      <p:graphicFrame>
        <p:nvGraphicFramePr>
          <p:cNvPr id="4194308" name="Table 11"/>
          <p:cNvGraphicFramePr>
            <a:graphicFrameLocks noGrp="1"/>
          </p:cNvGraphicFramePr>
          <p:nvPr/>
        </p:nvGraphicFramePr>
        <p:xfrm>
          <a:off x="1164566" y="2142226"/>
          <a:ext cx="3999178" cy="3188225"/>
        </p:xfrm>
        <a:graphic>
          <a:graphicData uri="http://schemas.openxmlformats.org/drawingml/2006/table">
            <a:tbl>
              <a:tblPr firstRow="1" bandRow="1">
                <a:tableStyleId>{5C22544A-7EE6-4342-B048-85BDC9FD1C3A}</a:tableStyleId>
              </a:tblPr>
              <a:tblGrid>
                <a:gridCol w="1999589"/>
                <a:gridCol w="1999589"/>
              </a:tblGrid>
              <a:tr h="966129">
                <a:tc gridSpan="2">
                  <a:txBody>
                    <a:bodyPr/>
                    <a:p>
                      <a:r>
                        <a:rPr lang="en-US">
                          <a:effectLst/>
                        </a:rPr>
                        <a:t>Satisfied with consultant</a:t>
                      </a:r>
                    </a:p>
                  </a:txBody>
                  <a:tcPr marL="0" marR="0" marT="0" marB="0" anchor="ctr"/>
                </a:tc>
                <a:tc hMerge="1">
                  <a:txBody>
                    <a:bodyPr/>
                    <a:p>
                      <a:endParaRPr lang="en-US"/>
                    </a:p>
                  </a:txBody>
                </a:tc>
              </a:tr>
              <a:tr h="289838">
                <a:tc>
                  <a:txBody>
                    <a:bodyPr/>
                    <a:p>
                      <a:r>
                        <a:rPr sz="1100" lang="en-US">
                          <a:effectLst/>
                        </a:rPr>
                        <a:t>Row Labels</a:t>
                      </a:r>
                      <a:endParaRPr b="1" sz="1100" lang="en-US">
                        <a:effectLst/>
                        <a:latin typeface="Calibri" panose="020F0502020204030204" pitchFamily="34" charset="0"/>
                      </a:endParaRPr>
                    </a:p>
                  </a:txBody>
                  <a:tcPr marL="0" marR="0" marT="0" marB="0" anchor="ctr"/>
                </a:tc>
                <a:tc>
                  <a:txBody>
                    <a:bodyPr/>
                    <a:p>
                      <a:r>
                        <a:rPr sz="1100" lang="en-US">
                          <a:effectLst/>
                        </a:rPr>
                        <a:t>Count of SN No</a:t>
                      </a:r>
                      <a:endParaRPr b="1" sz="1100" lang="en-US">
                        <a:effectLst/>
                        <a:latin typeface="Calibri" panose="020F0502020204030204" pitchFamily="34" charset="0"/>
                      </a:endParaRPr>
                    </a:p>
                  </a:txBody>
                  <a:tcPr marL="0" marR="0" marT="0" marB="0" anchor="ctr"/>
                </a:tc>
              </a:tr>
              <a:tr h="410605">
                <a:tc>
                  <a:txBody>
                    <a:bodyPr/>
                    <a:p>
                      <a:r>
                        <a:rPr lang="en-US">
                          <a:effectLst/>
                        </a:rPr>
                        <a:t>Extremely Satisfied</a:t>
                      </a:r>
                    </a:p>
                  </a:txBody>
                  <a:tcPr marL="0" marR="0" marT="0" marB="0" anchor="ctr"/>
                </a:tc>
                <a:tc>
                  <a:txBody>
                    <a:bodyPr/>
                    <a:p>
                      <a:pPr algn="r"/>
                      <a:r>
                        <a:rPr lang="en-US"/>
                        <a:t>38</a:t>
                      </a:r>
                    </a:p>
                  </a:txBody>
                  <a:tcPr marL="0" marR="0" marT="0" marB="0" anchor="ctr"/>
                </a:tc>
              </a:tr>
              <a:tr h="410605">
                <a:tc>
                  <a:txBody>
                    <a:bodyPr/>
                    <a:p>
                      <a:r>
                        <a:rPr lang="en-US">
                          <a:effectLst/>
                        </a:rPr>
                        <a:t>Neutral</a:t>
                      </a:r>
                    </a:p>
                  </a:txBody>
                  <a:tcPr marL="0" marR="0" marT="0" marB="0" anchor="ctr"/>
                </a:tc>
                <a:tc>
                  <a:txBody>
                    <a:bodyPr/>
                    <a:p>
                      <a:pPr algn="r"/>
                      <a:r>
                        <a:rPr lang="en-US"/>
                        <a:t>15</a:t>
                      </a:r>
                    </a:p>
                  </a:txBody>
                  <a:tcPr marL="0" marR="0" marT="0" marB="0" anchor="ctr"/>
                </a:tc>
              </a:tr>
              <a:tr h="410605">
                <a:tc>
                  <a:txBody>
                    <a:bodyPr/>
                    <a:p>
                      <a:r>
                        <a:rPr lang="en-US">
                          <a:effectLst/>
                        </a:rPr>
                        <a:t>Satisfied</a:t>
                      </a:r>
                    </a:p>
                  </a:txBody>
                  <a:tcPr marL="0" marR="0" marT="0" marB="0" anchor="ctr"/>
                </a:tc>
                <a:tc>
                  <a:txBody>
                    <a:bodyPr/>
                    <a:p>
                      <a:pPr algn="r"/>
                      <a:r>
                        <a:rPr lang="en-US"/>
                        <a:t>42</a:t>
                      </a:r>
                    </a:p>
                  </a:txBody>
                  <a:tcPr marL="0" marR="0" marT="0" marB="0" anchor="ctr"/>
                </a:tc>
              </a:tr>
              <a:tr h="410605">
                <a:tc>
                  <a:txBody>
                    <a:bodyPr/>
                    <a:p>
                      <a:r>
                        <a:rPr lang="en-US">
                          <a:effectLst/>
                        </a:rPr>
                        <a:t>Unsatisfied</a:t>
                      </a:r>
                    </a:p>
                  </a:txBody>
                  <a:tcPr marL="0" marR="0" marT="0" marB="0" anchor="ctr"/>
                </a:tc>
                <a:tc>
                  <a:txBody>
                    <a:bodyPr/>
                    <a:p>
                      <a:pPr algn="r"/>
                      <a:r>
                        <a:rPr lang="en-US"/>
                        <a:t>25</a:t>
                      </a:r>
                    </a:p>
                  </a:txBody>
                  <a:tcPr marL="0" marR="0" marT="0" marB="0" anchor="ctr"/>
                </a:tc>
              </a:tr>
              <a:tr h="289838">
                <a:tc>
                  <a:txBody>
                    <a:bodyPr/>
                    <a:p>
                      <a:r>
                        <a:rPr sz="1100" lang="en-US">
                          <a:effectLst/>
                        </a:rPr>
                        <a:t>Grand Total</a:t>
                      </a:r>
                      <a:endParaRPr b="1" sz="1100" lang="en-US">
                        <a:effectLst/>
                        <a:latin typeface="Calibri" panose="020F0502020204030204" pitchFamily="34" charset="0"/>
                      </a:endParaRPr>
                    </a:p>
                  </a:txBody>
                  <a:tcPr marL="0" marR="0" marT="0" marB="0" anchor="ctr"/>
                </a:tc>
                <a:tc>
                  <a:txBody>
                    <a:bodyPr/>
                    <a:p>
                      <a:pPr algn="r"/>
                      <a:r>
                        <a:rPr sz="1100" lang="en-US">
                          <a:effectLst/>
                        </a:rPr>
                        <a:t>120</a:t>
                      </a:r>
                      <a:endParaRPr b="1" sz="1100" lang="en-US">
                        <a:effectLst/>
                        <a:latin typeface="Calibri" panose="020F0502020204030204" pitchFamily="34" charset="0"/>
                      </a:endParaRPr>
                    </a:p>
                  </a:txBody>
                  <a:tcPr marL="0" marR="0" marT="0" marB="0" anchor="ctr"/>
                </a:tc>
              </a:tr>
            </a:tbl>
          </a:graphicData>
        </a:graphic>
      </p:graphicFrame>
      <p:pic>
        <p:nvPicPr>
          <p:cNvPr id="2097168" name="Picture 13" descr="Chart, bar chart  Description automatically generated"/>
          <p:cNvPicPr>
            <a:picLocks noChangeAspect="1"/>
          </p:cNvPicPr>
          <p:nvPr/>
        </p:nvPicPr>
        <p:blipFill>
          <a:blip xmlns:r="http://schemas.openxmlformats.org/officeDocument/2006/relationships" r:embed="rId2"/>
          <a:stretch>
            <a:fillRect/>
          </a:stretch>
        </p:blipFill>
        <p:spPr>
          <a:xfrm>
            <a:off x="5960853" y="2141958"/>
            <a:ext cx="4928558" cy="3149179"/>
          </a:xfrm>
          <a:prstGeom prst="rec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53" name=""/>
        <p:cNvGrpSpPr/>
        <p:nvPr/>
      </p:nvGrpSpPr>
      <p:grpSpPr>
        <a:xfrm>
          <a:off x="0" y="0"/>
          <a:ext cx="0" cy="0"/>
          <a:chOff x="0" y="0"/>
          <a:chExt cx="0" cy="0"/>
        </a:xfrm>
      </p:grpSpPr>
      <p:sp>
        <p:nvSpPr>
          <p:cNvPr id="1048634" name="Title 1"/>
          <p:cNvSpPr>
            <a:spLocks noGrp="1"/>
          </p:cNvSpPr>
          <p:nvPr>
            <p:ph type="title"/>
          </p:nvPr>
        </p:nvSpPr>
        <p:spPr/>
        <p:txBody>
          <a:bodyPr/>
          <a:p>
            <a:r>
              <a:rPr b="1" dirty="0" lang="en-US">
                <a:cs typeface="Calibri Light"/>
              </a:rPr>
              <a:t>RESULTS</a:t>
            </a:r>
          </a:p>
        </p:txBody>
      </p:sp>
      <p:graphicFrame>
        <p:nvGraphicFramePr>
          <p:cNvPr id="4194309" name="Content Placeholder 4"/>
          <p:cNvGraphicFramePr>
            <a:graphicFrameLocks noGrp="1"/>
          </p:cNvGraphicFramePr>
          <p:nvPr>
            <p:ph idx="1"/>
          </p:nvPr>
        </p:nvGraphicFramePr>
        <p:xfrm>
          <a:off x="838200" y="1825625"/>
          <a:ext cx="4038604" cy="4209749"/>
        </p:xfrm>
        <a:graphic>
          <a:graphicData uri="http://schemas.openxmlformats.org/drawingml/2006/table">
            <a:tbl>
              <a:tblPr firstRow="1" bandRow="1">
                <a:tableStyleId>{5C22544A-7EE6-4342-B048-85BDC9FD1C3A}</a:tableStyleId>
              </a:tblPr>
              <a:tblGrid>
                <a:gridCol w="3251595"/>
                <a:gridCol w="787009"/>
              </a:tblGrid>
              <a:tr h="1220218">
                <a:tc>
                  <a:txBody>
                    <a:bodyPr/>
                    <a:p>
                      <a:r>
                        <a:rPr lang="en-US">
                          <a:effectLst/>
                        </a:rPr>
                        <a:t>Physician took your health history in detail</a:t>
                      </a:r>
                    </a:p>
                  </a:txBody>
                  <a:tcPr marL="0" marR="0" marT="0" marB="0" anchor="ctr"/>
                </a:tc>
                <a:tc>
                  <a:txBody>
                    <a:bodyPr/>
                    <a:p>
                      <a:endParaRPr lang="en-US">
                        <a:effectLst/>
                      </a:endParaRPr>
                    </a:p>
                  </a:txBody>
                  <a:tcPr marL="0" marR="0" marT="0" marB="0" anchor="ctr"/>
                </a:tc>
              </a:tr>
              <a:tr h="732131">
                <a:tc>
                  <a:txBody>
                    <a:bodyPr/>
                    <a:p>
                      <a:r>
                        <a:rPr sz="1100" lang="en-US">
                          <a:effectLst/>
                        </a:rPr>
                        <a:t>Row Labels</a:t>
                      </a:r>
                      <a:endParaRPr b="1" sz="1100" lang="en-US">
                        <a:effectLst/>
                        <a:latin typeface="Calibri" panose="020F0502020204030204" pitchFamily="34" charset="0"/>
                      </a:endParaRPr>
                    </a:p>
                  </a:txBody>
                  <a:tcPr marL="0" marR="0" marT="0" marB="0" anchor="ctr"/>
                </a:tc>
                <a:tc>
                  <a:txBody>
                    <a:bodyPr/>
                    <a:p>
                      <a:r>
                        <a:rPr sz="1100" lang="en-US">
                          <a:effectLst/>
                        </a:rPr>
                        <a:t>Count of SNNO</a:t>
                      </a:r>
                      <a:endParaRPr b="1" sz="1100" lang="en-US">
                        <a:effectLst/>
                        <a:latin typeface="Calibri" panose="020F0502020204030204" pitchFamily="34" charset="0"/>
                      </a:endParaRPr>
                    </a:p>
                  </a:txBody>
                  <a:tcPr marL="0" marR="0" marT="0" marB="0" anchor="ctr"/>
                </a:tc>
              </a:tr>
              <a:tr h="610108">
                <a:tc>
                  <a:txBody>
                    <a:bodyPr/>
                    <a:p>
                      <a:r>
                        <a:rPr lang="en-US">
                          <a:effectLst/>
                        </a:rPr>
                        <a:t>Extremely Satisfied</a:t>
                      </a:r>
                    </a:p>
                  </a:txBody>
                  <a:tcPr marL="0" marR="0" marT="0" marB="0" anchor="ctr"/>
                </a:tc>
                <a:tc>
                  <a:txBody>
                    <a:bodyPr/>
                    <a:p>
                      <a:pPr algn="r"/>
                      <a:r>
                        <a:rPr lang="en-US"/>
                        <a:t>112</a:t>
                      </a:r>
                    </a:p>
                  </a:txBody>
                  <a:tcPr marL="0" marR="0" marT="0" marB="0" anchor="ctr"/>
                </a:tc>
              </a:tr>
              <a:tr h="610108">
                <a:tc>
                  <a:txBody>
                    <a:bodyPr/>
                    <a:p>
                      <a:r>
                        <a:rPr lang="en-US">
                          <a:effectLst/>
                        </a:rPr>
                        <a:t>Neutral</a:t>
                      </a:r>
                    </a:p>
                  </a:txBody>
                  <a:tcPr marL="0" marR="0" marT="0" marB="0" anchor="ctr"/>
                </a:tc>
                <a:tc>
                  <a:txBody>
                    <a:bodyPr/>
                    <a:p>
                      <a:pPr algn="r"/>
                      <a:r>
                        <a:rPr lang="en-US"/>
                        <a:t>4</a:t>
                      </a:r>
                    </a:p>
                  </a:txBody>
                  <a:tcPr marL="0" marR="0" marT="0" marB="0" anchor="ctr"/>
                </a:tc>
              </a:tr>
              <a:tr h="610108">
                <a:tc>
                  <a:txBody>
                    <a:bodyPr/>
                    <a:p>
                      <a:r>
                        <a:rPr lang="en-US">
                          <a:effectLst/>
                        </a:rPr>
                        <a:t>Satisfied</a:t>
                      </a:r>
                    </a:p>
                  </a:txBody>
                  <a:tcPr marL="0" marR="0" marT="0" marB="0" anchor="ctr"/>
                </a:tc>
                <a:tc>
                  <a:txBody>
                    <a:bodyPr/>
                    <a:p>
                      <a:pPr algn="r"/>
                      <a:r>
                        <a:rPr lang="en-US"/>
                        <a:t>4</a:t>
                      </a:r>
                    </a:p>
                  </a:txBody>
                  <a:tcPr marL="0" marR="0" marT="0" marB="0" anchor="ctr"/>
                </a:tc>
              </a:tr>
              <a:tr h="427076">
                <a:tc>
                  <a:txBody>
                    <a:bodyPr/>
                    <a:p>
                      <a:r>
                        <a:rPr sz="1100" lang="en-US">
                          <a:effectLst/>
                        </a:rPr>
                        <a:t>Grand Total</a:t>
                      </a:r>
                      <a:endParaRPr b="1" sz="1100" lang="en-US">
                        <a:effectLst/>
                        <a:latin typeface="Calibri" panose="020F0502020204030204" pitchFamily="34" charset="0"/>
                      </a:endParaRPr>
                    </a:p>
                  </a:txBody>
                  <a:tcPr marL="0" marR="0" marT="0" marB="0" anchor="ctr"/>
                </a:tc>
                <a:tc>
                  <a:txBody>
                    <a:bodyPr/>
                    <a:p>
                      <a:pPr algn="r"/>
                      <a:r>
                        <a:rPr sz="1100" lang="en-US">
                          <a:effectLst/>
                        </a:rPr>
                        <a:t>120</a:t>
                      </a:r>
                      <a:endParaRPr b="1" sz="1100" lang="en-US">
                        <a:effectLst/>
                        <a:latin typeface="Calibri" panose="020F0502020204030204" pitchFamily="34" charset="0"/>
                      </a:endParaRPr>
                    </a:p>
                  </a:txBody>
                  <a:tcPr marL="0" marR="0" marT="0" marB="0" anchor="ctr"/>
                </a:tc>
              </a:tr>
            </a:tbl>
          </a:graphicData>
        </a:graphic>
      </p:graphicFrame>
      <p:pic>
        <p:nvPicPr>
          <p:cNvPr id="2097169" name="Picture 6" descr="Chart, pie chart  Description automatically generated"/>
          <p:cNvPicPr>
            <a:picLocks noChangeAspect="1"/>
          </p:cNvPicPr>
          <p:nvPr/>
        </p:nvPicPr>
        <p:blipFill>
          <a:blip xmlns:r="http://schemas.openxmlformats.org/officeDocument/2006/relationships" r:embed="rId1"/>
          <a:stretch>
            <a:fillRect/>
          </a:stretch>
        </p:blipFill>
        <p:spPr>
          <a:xfrm>
            <a:off x="6032740" y="1826752"/>
            <a:ext cx="5000445" cy="4225287"/>
          </a:xfrm>
          <a:prstGeom prst="rect"/>
        </p:spPr>
      </p:pic>
      <p:pic>
        <p:nvPicPr>
          <p:cNvPr id="2097170" name="Picture 3" descr="Text  Description automatically generated"/>
          <p:cNvPicPr>
            <a:picLocks noChangeAspect="1"/>
          </p:cNvPicPr>
          <p:nvPr/>
        </p:nvPicPr>
        <p:blipFill>
          <a:blip xmlns:r="http://schemas.openxmlformats.org/officeDocument/2006/relationships" r:embed="rId2"/>
          <a:stretch>
            <a:fillRect/>
          </a:stretch>
        </p:blipFill>
        <p:spPr>
          <a:xfrm>
            <a:off x="2875" y="6290"/>
            <a:ext cx="1130062" cy="576894"/>
          </a:xfrm>
          <a:prstGeom prst="rec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54" name=""/>
        <p:cNvGrpSpPr/>
        <p:nvPr/>
      </p:nvGrpSpPr>
      <p:grpSpPr>
        <a:xfrm>
          <a:off x="0" y="0"/>
          <a:ext cx="0" cy="0"/>
          <a:chOff x="0" y="0"/>
          <a:chExt cx="0" cy="0"/>
        </a:xfrm>
      </p:grpSpPr>
      <p:sp>
        <p:nvSpPr>
          <p:cNvPr id="1048635" name="Title 1"/>
          <p:cNvSpPr>
            <a:spLocks noGrp="1"/>
          </p:cNvSpPr>
          <p:nvPr>
            <p:ph type="title"/>
          </p:nvPr>
        </p:nvSpPr>
        <p:spPr/>
        <p:txBody>
          <a:bodyPr/>
          <a:p>
            <a:r>
              <a:rPr b="1" dirty="0" lang="en-US">
                <a:cs typeface="Calibri Light"/>
              </a:rPr>
              <a:t>RESULTS</a:t>
            </a:r>
            <a:endParaRPr b="1" dirty="0" lang="en-US"/>
          </a:p>
        </p:txBody>
      </p:sp>
      <p:sp>
        <p:nvSpPr>
          <p:cNvPr id="1048636" name="Text Placeholder 2"/>
          <p:cNvSpPr>
            <a:spLocks noGrp="1"/>
          </p:cNvSpPr>
          <p:nvPr>
            <p:ph type="body" idx="1"/>
          </p:nvPr>
        </p:nvSpPr>
        <p:spPr/>
        <p:txBody>
          <a:bodyPr/>
          <a:p>
            <a:endParaRPr lang="en-US"/>
          </a:p>
        </p:txBody>
      </p:sp>
      <p:graphicFrame>
        <p:nvGraphicFramePr>
          <p:cNvPr id="4194310" name="Content Placeholder 7"/>
          <p:cNvGraphicFramePr>
            <a:graphicFrameLocks noGrp="1"/>
          </p:cNvGraphicFramePr>
          <p:nvPr>
            <p:ph sz="half" idx="2"/>
          </p:nvPr>
        </p:nvGraphicFramePr>
        <p:xfrm>
          <a:off x="839788" y="1699943"/>
          <a:ext cx="5157786" cy="1989511"/>
        </p:xfrm>
        <a:graphic>
          <a:graphicData uri="http://schemas.openxmlformats.org/drawingml/2006/table">
            <a:tbl>
              <a:tblPr firstRow="1" bandRow="1">
                <a:tableStyleId>{5C22544A-7EE6-4342-B048-85BDC9FD1C3A}</a:tableStyleId>
              </a:tblPr>
              <a:tblGrid>
                <a:gridCol w="4152679"/>
                <a:gridCol w="1005107"/>
              </a:tblGrid>
              <a:tr h="620582">
                <a:tc>
                  <a:txBody>
                    <a:bodyPr/>
                    <a:p>
                      <a:r>
                        <a:rPr dirty="0" lang="en-US">
                          <a:effectLst/>
                        </a:rPr>
                        <a:t>Physician spent enough time in consultation</a:t>
                      </a:r>
                    </a:p>
                  </a:txBody>
                  <a:tcPr marL="0" marR="0" marT="0" marB="0" anchor="ctr"/>
                </a:tc>
                <a:tc>
                  <a:txBody>
                    <a:bodyPr/>
                    <a:p>
                      <a:endParaRPr lang="en-US">
                        <a:effectLst/>
                      </a:endParaRPr>
                    </a:p>
                  </a:txBody>
                  <a:tcPr marL="0" marR="0" marT="0" marB="0" anchor="ctr"/>
                </a:tc>
              </a:tr>
              <a:tr h="219028">
                <a:tc>
                  <a:txBody>
                    <a:bodyPr/>
                    <a:p>
                      <a:r>
                        <a:rPr dirty="0" sz="1100" lang="en-US">
                          <a:effectLst/>
                        </a:rPr>
                        <a:t>Row Labels</a:t>
                      </a:r>
                      <a:endParaRPr b="1" dirty="0" sz="1100" lang="en-US">
                        <a:effectLst/>
                        <a:latin typeface="Calibri" panose="020F0502020204030204" pitchFamily="34" charset="0"/>
                      </a:endParaRPr>
                    </a:p>
                  </a:txBody>
                  <a:tcPr marL="0" marR="0" marT="0" marB="0" anchor="ctr"/>
                </a:tc>
                <a:tc>
                  <a:txBody>
                    <a:bodyPr/>
                    <a:p>
                      <a:r>
                        <a:rPr dirty="0" sz="1100" lang="en-US">
                          <a:effectLst/>
                        </a:rPr>
                        <a:t>Count of SNNO</a:t>
                      </a:r>
                      <a:endParaRPr b="1" dirty="0" sz="1100" lang="en-US">
                        <a:effectLst/>
                        <a:latin typeface="Calibri" panose="020F0502020204030204" pitchFamily="34" charset="0"/>
                      </a:endParaRPr>
                    </a:p>
                  </a:txBody>
                  <a:tcPr marL="0" marR="0" marT="0" marB="0" anchor="ctr"/>
                </a:tc>
              </a:tr>
              <a:tr h="310291">
                <a:tc>
                  <a:txBody>
                    <a:bodyPr/>
                    <a:p>
                      <a:r>
                        <a:rPr dirty="0" lang="en-US">
                          <a:effectLst/>
                        </a:rPr>
                        <a:t>Extremely Satisfied</a:t>
                      </a:r>
                    </a:p>
                  </a:txBody>
                  <a:tcPr marL="0" marR="0" marT="0" marB="0" anchor="ctr"/>
                </a:tc>
                <a:tc>
                  <a:txBody>
                    <a:bodyPr/>
                    <a:p>
                      <a:pPr algn="r"/>
                      <a:r>
                        <a:rPr dirty="0" lang="en-US"/>
                        <a:t>83</a:t>
                      </a:r>
                    </a:p>
                  </a:txBody>
                  <a:tcPr marL="0" marR="0" marT="0" marB="0" anchor="ctr"/>
                </a:tc>
              </a:tr>
              <a:tr h="310291">
                <a:tc>
                  <a:txBody>
                    <a:bodyPr/>
                    <a:p>
                      <a:r>
                        <a:rPr dirty="0" lang="en-US">
                          <a:effectLst/>
                        </a:rPr>
                        <a:t>Neutral</a:t>
                      </a:r>
                    </a:p>
                  </a:txBody>
                  <a:tcPr marL="0" marR="0" marT="0" marB="0" anchor="ctr"/>
                </a:tc>
                <a:tc>
                  <a:txBody>
                    <a:bodyPr/>
                    <a:p>
                      <a:pPr algn="r"/>
                      <a:r>
                        <a:rPr dirty="0" lang="en-US"/>
                        <a:t>5</a:t>
                      </a:r>
                    </a:p>
                  </a:txBody>
                  <a:tcPr marL="0" marR="0" marT="0" marB="0" anchor="ctr"/>
                </a:tc>
              </a:tr>
              <a:tr h="310291">
                <a:tc>
                  <a:txBody>
                    <a:bodyPr/>
                    <a:p>
                      <a:r>
                        <a:rPr dirty="0" lang="en-US">
                          <a:effectLst/>
                        </a:rPr>
                        <a:t>Satisfied</a:t>
                      </a:r>
                    </a:p>
                  </a:txBody>
                  <a:tcPr marL="0" marR="0" marT="0" marB="0" anchor="ctr"/>
                </a:tc>
                <a:tc>
                  <a:txBody>
                    <a:bodyPr/>
                    <a:p>
                      <a:pPr algn="r"/>
                      <a:r>
                        <a:rPr dirty="0" lang="en-US"/>
                        <a:t>32</a:t>
                      </a:r>
                    </a:p>
                  </a:txBody>
                  <a:tcPr marL="0" marR="0" marT="0" marB="0" anchor="ctr"/>
                </a:tc>
              </a:tr>
              <a:tr h="219028">
                <a:tc>
                  <a:txBody>
                    <a:bodyPr/>
                    <a:p>
                      <a:r>
                        <a:rPr dirty="0" sz="1100" lang="en-US">
                          <a:effectLst/>
                        </a:rPr>
                        <a:t>Grand Total</a:t>
                      </a:r>
                      <a:endParaRPr b="1" dirty="0" sz="1100" lang="en-US">
                        <a:effectLst/>
                        <a:latin typeface="Calibri" panose="020F0502020204030204" pitchFamily="34" charset="0"/>
                      </a:endParaRPr>
                    </a:p>
                  </a:txBody>
                  <a:tcPr marL="0" marR="0" marT="0" marB="0" anchor="ctr"/>
                </a:tc>
                <a:tc>
                  <a:txBody>
                    <a:bodyPr/>
                    <a:p>
                      <a:pPr algn="r"/>
                      <a:r>
                        <a:rPr dirty="0" sz="1100" lang="en-US">
                          <a:effectLst/>
                        </a:rPr>
                        <a:t>120</a:t>
                      </a:r>
                      <a:endParaRPr b="1" dirty="0" sz="1100" lang="en-US">
                        <a:effectLst/>
                        <a:latin typeface="Calibri" panose="020F0502020204030204" pitchFamily="34" charset="0"/>
                      </a:endParaRPr>
                    </a:p>
                  </a:txBody>
                  <a:tcPr marL="0" marR="0" marT="0" marB="0" anchor="ctr"/>
                </a:tc>
              </a:tr>
            </a:tbl>
          </a:graphicData>
        </a:graphic>
      </p:graphicFrame>
      <p:sp>
        <p:nvSpPr>
          <p:cNvPr id="1048637" name="Text Placeholder 4"/>
          <p:cNvSpPr>
            <a:spLocks noGrp="1"/>
          </p:cNvSpPr>
          <p:nvPr>
            <p:ph type="body" sz="quarter" idx="3"/>
          </p:nvPr>
        </p:nvSpPr>
        <p:spPr/>
        <p:txBody>
          <a:bodyPr/>
          <a:p>
            <a:endParaRPr lang="en-US"/>
          </a:p>
        </p:txBody>
      </p:sp>
      <p:pic>
        <p:nvPicPr>
          <p:cNvPr id="2097171" name="Picture 12" descr="Chart, pie chart  Description automatically generated"/>
          <p:cNvPicPr>
            <a:picLocks noChangeAspect="1"/>
          </p:cNvPicPr>
          <p:nvPr/>
        </p:nvPicPr>
        <p:blipFill>
          <a:blip xmlns:r="http://schemas.openxmlformats.org/officeDocument/2006/relationships" r:embed="rId1"/>
          <a:stretch>
            <a:fillRect/>
          </a:stretch>
        </p:blipFill>
        <p:spPr>
          <a:xfrm>
            <a:off x="842513" y="4026488"/>
            <a:ext cx="5172973" cy="2629401"/>
          </a:xfrm>
          <a:prstGeom prst="rect"/>
        </p:spPr>
      </p:pic>
      <p:pic>
        <p:nvPicPr>
          <p:cNvPr id="2097172" name="Picture 5" descr="Text  Description automatically generated"/>
          <p:cNvPicPr>
            <a:picLocks noChangeAspect="1"/>
          </p:cNvPicPr>
          <p:nvPr/>
        </p:nvPicPr>
        <p:blipFill>
          <a:blip xmlns:r="http://schemas.openxmlformats.org/officeDocument/2006/relationships" r:embed="rId2"/>
          <a:stretch>
            <a:fillRect/>
          </a:stretch>
        </p:blipFill>
        <p:spPr>
          <a:xfrm>
            <a:off x="2875" y="6290"/>
            <a:ext cx="1130062" cy="576894"/>
          </a:xfrm>
          <a:prstGeom prst="rect"/>
        </p:spPr>
      </p:pic>
      <p:graphicFrame>
        <p:nvGraphicFramePr>
          <p:cNvPr id="4194311" name="Content Placeholder 13"/>
          <p:cNvGraphicFramePr>
            <a:graphicFrameLocks noGrp="1"/>
          </p:cNvGraphicFramePr>
          <p:nvPr>
            <p:ph sz="quarter" idx="4"/>
          </p:nvPr>
        </p:nvGraphicFramePr>
        <p:xfrm>
          <a:off x="6172200" y="1699943"/>
          <a:ext cx="5183187" cy="1973269"/>
        </p:xfrm>
        <a:graphic>
          <a:graphicData uri="http://schemas.openxmlformats.org/drawingml/2006/table">
            <a:tbl>
              <a:tblPr firstRow="1" bandRow="1">
                <a:tableStyleId>{5C22544A-7EE6-4342-B048-85BDC9FD1C3A}</a:tableStyleId>
              </a:tblPr>
              <a:tblGrid>
                <a:gridCol w="3702277"/>
                <a:gridCol w="1480910"/>
              </a:tblGrid>
              <a:tr h="306197">
                <a:tc>
                  <a:txBody>
                    <a:bodyPr/>
                    <a:p>
                      <a:r>
                        <a:rPr lang="en-US">
                          <a:effectLst/>
                        </a:rPr>
                        <a:t>Physician were punctual and reachable</a:t>
                      </a:r>
                    </a:p>
                  </a:txBody>
                  <a:tcPr marL="0" marR="0" marT="0" marB="0" anchor="ctr"/>
                </a:tc>
                <a:tc>
                  <a:txBody>
                    <a:bodyPr/>
                    <a:p>
                      <a:endParaRPr lang="en-US">
                        <a:effectLst/>
                      </a:endParaRPr>
                    </a:p>
                  </a:txBody>
                  <a:tcPr marL="0" marR="0" marT="0" marB="0" anchor="ctr"/>
                </a:tc>
              </a:tr>
              <a:tr h="221142">
                <a:tc>
                  <a:txBody>
                    <a:bodyPr/>
                    <a:p>
                      <a:r>
                        <a:rPr sz="1100" lang="en-US">
                          <a:effectLst/>
                        </a:rPr>
                        <a:t>Row Labels</a:t>
                      </a:r>
                      <a:endParaRPr b="1" sz="1100" lang="en-US">
                        <a:effectLst/>
                        <a:latin typeface="Calibri" panose="020F0502020204030204" pitchFamily="34" charset="0"/>
                      </a:endParaRPr>
                    </a:p>
                  </a:txBody>
                  <a:tcPr marL="0" marR="0" marT="0" marB="0" anchor="ctr"/>
                </a:tc>
                <a:tc>
                  <a:txBody>
                    <a:bodyPr/>
                    <a:p>
                      <a:r>
                        <a:rPr sz="1100" lang="en-US">
                          <a:effectLst/>
                        </a:rPr>
                        <a:t>Count of SNNO</a:t>
                      </a:r>
                      <a:endParaRPr b="1" sz="1100" lang="en-US">
                        <a:effectLst/>
                        <a:latin typeface="Calibri" panose="020F0502020204030204" pitchFamily="34" charset="0"/>
                      </a:endParaRPr>
                    </a:p>
                  </a:txBody>
                  <a:tcPr marL="0" marR="0" marT="0" marB="0" anchor="ctr"/>
                </a:tc>
              </a:tr>
              <a:tr h="306197">
                <a:tc>
                  <a:txBody>
                    <a:bodyPr/>
                    <a:p>
                      <a:r>
                        <a:rPr lang="en-US">
                          <a:effectLst/>
                        </a:rPr>
                        <a:t>Extremely Satisfied</a:t>
                      </a:r>
                    </a:p>
                  </a:txBody>
                  <a:tcPr marL="0" marR="0" marT="0" marB="0" anchor="ctr"/>
                </a:tc>
                <a:tc>
                  <a:txBody>
                    <a:bodyPr/>
                    <a:p>
                      <a:pPr algn="r"/>
                      <a:r>
                        <a:rPr lang="en-US"/>
                        <a:t>30</a:t>
                      </a:r>
                    </a:p>
                  </a:txBody>
                  <a:tcPr marL="0" marR="0" marT="0" marB="0" anchor="ctr"/>
                </a:tc>
              </a:tr>
              <a:tr h="306197">
                <a:tc>
                  <a:txBody>
                    <a:bodyPr/>
                    <a:p>
                      <a:r>
                        <a:rPr lang="en-US">
                          <a:effectLst/>
                        </a:rPr>
                        <a:t>Neutral</a:t>
                      </a:r>
                    </a:p>
                  </a:txBody>
                  <a:tcPr marL="0" marR="0" marT="0" marB="0" anchor="ctr"/>
                </a:tc>
                <a:tc>
                  <a:txBody>
                    <a:bodyPr/>
                    <a:p>
                      <a:pPr algn="r"/>
                      <a:r>
                        <a:rPr lang="en-US"/>
                        <a:t>13</a:t>
                      </a:r>
                    </a:p>
                  </a:txBody>
                  <a:tcPr marL="0" marR="0" marT="0" marB="0" anchor="ctr"/>
                </a:tc>
              </a:tr>
              <a:tr h="306197">
                <a:tc>
                  <a:txBody>
                    <a:bodyPr/>
                    <a:p>
                      <a:r>
                        <a:rPr lang="en-US">
                          <a:effectLst/>
                        </a:rPr>
                        <a:t>Satisfied</a:t>
                      </a:r>
                    </a:p>
                  </a:txBody>
                  <a:tcPr marL="0" marR="0" marT="0" marB="0" anchor="ctr"/>
                </a:tc>
                <a:tc>
                  <a:txBody>
                    <a:bodyPr/>
                    <a:p>
                      <a:pPr algn="r"/>
                      <a:r>
                        <a:rPr lang="en-US"/>
                        <a:t>48</a:t>
                      </a:r>
                    </a:p>
                  </a:txBody>
                  <a:tcPr marL="0" marR="0" marT="0" marB="0" anchor="ctr"/>
                </a:tc>
              </a:tr>
              <a:tr h="306197">
                <a:tc>
                  <a:txBody>
                    <a:bodyPr/>
                    <a:p>
                      <a:r>
                        <a:rPr lang="en-US">
                          <a:effectLst/>
                        </a:rPr>
                        <a:t>Unsatisfied</a:t>
                      </a:r>
                    </a:p>
                  </a:txBody>
                  <a:tcPr marL="0" marR="0" marT="0" marB="0" anchor="ctr"/>
                </a:tc>
                <a:tc>
                  <a:txBody>
                    <a:bodyPr/>
                    <a:p>
                      <a:pPr algn="r"/>
                      <a:r>
                        <a:rPr lang="en-US"/>
                        <a:t>29</a:t>
                      </a:r>
                    </a:p>
                  </a:txBody>
                  <a:tcPr marL="0" marR="0" marT="0" marB="0" anchor="ctr"/>
                </a:tc>
              </a:tr>
              <a:tr h="221142">
                <a:tc>
                  <a:txBody>
                    <a:bodyPr/>
                    <a:p>
                      <a:r>
                        <a:rPr sz="1100" lang="en-US">
                          <a:effectLst/>
                        </a:rPr>
                        <a:t>Grand Total</a:t>
                      </a:r>
                      <a:endParaRPr b="1" sz="1100" lang="en-US">
                        <a:effectLst/>
                        <a:latin typeface="Calibri" panose="020F0502020204030204" pitchFamily="34" charset="0"/>
                      </a:endParaRPr>
                    </a:p>
                  </a:txBody>
                  <a:tcPr marL="0" marR="0" marT="0" marB="0" anchor="ctr"/>
                </a:tc>
                <a:tc>
                  <a:txBody>
                    <a:bodyPr/>
                    <a:p>
                      <a:pPr algn="r"/>
                      <a:r>
                        <a:rPr sz="1100" lang="en-US">
                          <a:effectLst/>
                        </a:rPr>
                        <a:t>120</a:t>
                      </a:r>
                      <a:endParaRPr b="1" sz="1100" lang="en-US">
                        <a:effectLst/>
                        <a:latin typeface="Calibri" panose="020F0502020204030204" pitchFamily="34" charset="0"/>
                      </a:endParaRPr>
                    </a:p>
                  </a:txBody>
                  <a:tcPr marL="0" marR="0" marT="0" marB="0" anchor="ctr"/>
                </a:tc>
              </a:tr>
            </a:tbl>
          </a:graphicData>
        </a:graphic>
      </p:graphicFrame>
      <p:pic>
        <p:nvPicPr>
          <p:cNvPr id="2097173" name="Picture 16" descr="Chart, pie chart  Description automatically generated"/>
          <p:cNvPicPr>
            <a:picLocks noChangeAspect="1"/>
          </p:cNvPicPr>
          <p:nvPr/>
        </p:nvPicPr>
        <p:blipFill>
          <a:blip xmlns:r="http://schemas.openxmlformats.org/officeDocument/2006/relationships" r:embed="rId3"/>
          <a:stretch>
            <a:fillRect/>
          </a:stretch>
        </p:blipFill>
        <p:spPr>
          <a:xfrm>
            <a:off x="6176513" y="4026488"/>
            <a:ext cx="5187350" cy="2629400"/>
          </a:xfrm>
          <a:prstGeom prst="rec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55" name=""/>
        <p:cNvGrpSpPr/>
        <p:nvPr/>
      </p:nvGrpSpPr>
      <p:grpSpPr>
        <a:xfrm>
          <a:off x="0" y="0"/>
          <a:ext cx="0" cy="0"/>
          <a:chOff x="0" y="0"/>
          <a:chExt cx="0" cy="0"/>
        </a:xfrm>
      </p:grpSpPr>
      <p:sp>
        <p:nvSpPr>
          <p:cNvPr id="1048638" name="Title 1"/>
          <p:cNvSpPr>
            <a:spLocks noGrp="1"/>
          </p:cNvSpPr>
          <p:nvPr>
            <p:ph type="title"/>
          </p:nvPr>
        </p:nvSpPr>
        <p:spPr/>
        <p:txBody>
          <a:bodyPr/>
          <a:p>
            <a:r>
              <a:rPr dirty="0" lang="en-US">
                <a:cs typeface="Calibri Light"/>
              </a:rPr>
              <a:t>RESULTS</a:t>
            </a:r>
            <a:endParaRPr dirty="0" lang="en-US"/>
          </a:p>
        </p:txBody>
      </p:sp>
      <p:pic>
        <p:nvPicPr>
          <p:cNvPr id="2097174" name="Picture 4" descr="Chart, pie chart  Description automatically generated"/>
          <p:cNvPicPr>
            <a:picLocks noChangeAspect="1" noGrp="1"/>
          </p:cNvPicPr>
          <p:nvPr>
            <p:ph idx="1"/>
          </p:nvPr>
        </p:nvPicPr>
        <p:blipFill>
          <a:blip xmlns:r="http://schemas.openxmlformats.org/officeDocument/2006/relationships" r:embed="rId1"/>
          <a:stretch>
            <a:fillRect/>
          </a:stretch>
        </p:blipFill>
        <p:spPr>
          <a:xfrm>
            <a:off x="5364102" y="1804164"/>
            <a:ext cx="6524625" cy="3876675"/>
          </a:xfrm>
        </p:spPr>
      </p:pic>
      <p:graphicFrame>
        <p:nvGraphicFramePr>
          <p:cNvPr id="4194312" name="Table 5"/>
          <p:cNvGraphicFramePr>
            <a:graphicFrameLocks noGrp="1"/>
          </p:cNvGraphicFramePr>
          <p:nvPr/>
        </p:nvGraphicFramePr>
        <p:xfrm>
          <a:off x="240821" y="1876964"/>
          <a:ext cx="4953000" cy="3828555"/>
        </p:xfrm>
        <a:graphic>
          <a:graphicData uri="http://schemas.openxmlformats.org/drawingml/2006/table">
            <a:tbl>
              <a:tblPr firstRow="1" bandRow="1">
                <a:tableStyleId>{5C22544A-7EE6-4342-B048-85BDC9FD1C3A}</a:tableStyleId>
              </a:tblPr>
              <a:tblGrid>
                <a:gridCol w="3987800"/>
                <a:gridCol w="965200"/>
              </a:tblGrid>
              <a:tr h="1194229">
                <a:tc>
                  <a:txBody>
                    <a:bodyPr/>
                    <a:p>
                      <a:r>
                        <a:rPr lang="en-US">
                          <a:effectLst/>
                        </a:rPr>
                        <a:t>Physician informed you the treatment process</a:t>
                      </a:r>
                    </a:p>
                  </a:txBody>
                  <a:tcPr marL="0" marR="0" marT="0" marB="0" anchor="ctr"/>
                </a:tc>
                <a:tc>
                  <a:txBody>
                    <a:bodyPr/>
                    <a:p>
                      <a:endParaRPr lang="en-US">
                        <a:effectLst/>
                      </a:endParaRPr>
                    </a:p>
                  </a:txBody>
                  <a:tcPr marL="0" marR="0" marT="0" marB="0" anchor="ctr"/>
                </a:tc>
              </a:tr>
              <a:tr h="421492">
                <a:tc>
                  <a:txBody>
                    <a:bodyPr/>
                    <a:p>
                      <a:r>
                        <a:rPr sz="1100" lang="en-US">
                          <a:effectLst/>
                        </a:rPr>
                        <a:t>Row Labels</a:t>
                      </a:r>
                      <a:endParaRPr b="1" sz="1100" lang="en-US">
                        <a:effectLst/>
                        <a:latin typeface="Calibri" panose="020F0502020204030204" pitchFamily="34" charset="0"/>
                      </a:endParaRPr>
                    </a:p>
                  </a:txBody>
                  <a:tcPr marL="0" marR="0" marT="0" marB="0" anchor="ctr"/>
                </a:tc>
                <a:tc>
                  <a:txBody>
                    <a:bodyPr/>
                    <a:p>
                      <a:r>
                        <a:rPr sz="1100" lang="en-US">
                          <a:effectLst/>
                        </a:rPr>
                        <a:t>Count of SNNO</a:t>
                      </a:r>
                      <a:endParaRPr b="1" sz="1100" lang="en-US">
                        <a:effectLst/>
                        <a:latin typeface="Calibri" panose="020F0502020204030204" pitchFamily="34" charset="0"/>
                      </a:endParaRPr>
                    </a:p>
                  </a:txBody>
                  <a:tcPr marL="0" marR="0" marT="0" marB="0" anchor="ctr"/>
                </a:tc>
              </a:tr>
              <a:tr h="597114">
                <a:tc>
                  <a:txBody>
                    <a:bodyPr/>
                    <a:p>
                      <a:r>
                        <a:rPr lang="en-US">
                          <a:effectLst/>
                        </a:rPr>
                        <a:t>Extremely Satisfied</a:t>
                      </a:r>
                    </a:p>
                  </a:txBody>
                  <a:tcPr marL="0" marR="0" marT="0" marB="0" anchor="ctr"/>
                </a:tc>
                <a:tc>
                  <a:txBody>
                    <a:bodyPr/>
                    <a:p>
                      <a:pPr algn="r"/>
                      <a:r>
                        <a:rPr lang="en-US"/>
                        <a:t>85</a:t>
                      </a:r>
                    </a:p>
                  </a:txBody>
                  <a:tcPr marL="0" marR="0" marT="0" marB="0" anchor="ctr"/>
                </a:tc>
              </a:tr>
              <a:tr h="597114">
                <a:tc>
                  <a:txBody>
                    <a:bodyPr/>
                    <a:p>
                      <a:r>
                        <a:rPr lang="en-US">
                          <a:effectLst/>
                        </a:rPr>
                        <a:t>Neutral</a:t>
                      </a:r>
                    </a:p>
                  </a:txBody>
                  <a:tcPr marL="0" marR="0" marT="0" marB="0" anchor="ctr"/>
                </a:tc>
                <a:tc>
                  <a:txBody>
                    <a:bodyPr/>
                    <a:p>
                      <a:pPr algn="r"/>
                      <a:r>
                        <a:rPr lang="en-US"/>
                        <a:t>3</a:t>
                      </a:r>
                    </a:p>
                  </a:txBody>
                  <a:tcPr marL="0" marR="0" marT="0" marB="0" anchor="ctr"/>
                </a:tc>
              </a:tr>
              <a:tr h="597114">
                <a:tc>
                  <a:txBody>
                    <a:bodyPr/>
                    <a:p>
                      <a:r>
                        <a:rPr lang="en-US">
                          <a:effectLst/>
                        </a:rPr>
                        <a:t>Satisfied</a:t>
                      </a:r>
                    </a:p>
                  </a:txBody>
                  <a:tcPr marL="0" marR="0" marT="0" marB="0" anchor="ctr"/>
                </a:tc>
                <a:tc>
                  <a:txBody>
                    <a:bodyPr/>
                    <a:p>
                      <a:pPr algn="r"/>
                      <a:r>
                        <a:rPr lang="en-US"/>
                        <a:t>32</a:t>
                      </a:r>
                    </a:p>
                  </a:txBody>
                  <a:tcPr marL="0" marR="0" marT="0" marB="0" anchor="ctr"/>
                </a:tc>
              </a:tr>
              <a:tr h="421492">
                <a:tc>
                  <a:txBody>
                    <a:bodyPr/>
                    <a:p>
                      <a:r>
                        <a:rPr sz="1100" lang="en-US">
                          <a:effectLst/>
                        </a:rPr>
                        <a:t>Grand Total</a:t>
                      </a:r>
                      <a:endParaRPr b="1" sz="1100" lang="en-US">
                        <a:effectLst/>
                        <a:latin typeface="Calibri" panose="020F0502020204030204" pitchFamily="34" charset="0"/>
                      </a:endParaRPr>
                    </a:p>
                  </a:txBody>
                  <a:tcPr marL="0" marR="0" marT="0" marB="0" anchor="ctr"/>
                </a:tc>
                <a:tc>
                  <a:txBody>
                    <a:bodyPr/>
                    <a:p>
                      <a:pPr algn="r"/>
                      <a:r>
                        <a:rPr sz="1100" lang="en-US">
                          <a:effectLst/>
                        </a:rPr>
                        <a:t>120</a:t>
                      </a:r>
                      <a:endParaRPr b="1" sz="1100" lang="en-US">
                        <a:effectLst/>
                        <a:latin typeface="Calibri" panose="020F0502020204030204" pitchFamily="34" charset="0"/>
                      </a:endParaRPr>
                    </a:p>
                  </a:txBody>
                  <a:tcPr marL="0" marR="0" marT="0" marB="0" anchor="ctr"/>
                </a:tc>
              </a:tr>
            </a:tbl>
          </a:graphicData>
        </a:graphic>
      </p:graphicFrame>
      <p:pic>
        <p:nvPicPr>
          <p:cNvPr id="2097175" name="Picture 4" descr="Text  Description automatically generated"/>
          <p:cNvPicPr>
            <a:picLocks noChangeAspect="1"/>
          </p:cNvPicPr>
          <p:nvPr/>
        </p:nvPicPr>
        <p:blipFill>
          <a:blip xmlns:r="http://schemas.openxmlformats.org/officeDocument/2006/relationships" r:embed="rId2"/>
          <a:stretch>
            <a:fillRect/>
          </a:stretch>
        </p:blipFill>
        <p:spPr>
          <a:xfrm>
            <a:off x="2875" y="6290"/>
            <a:ext cx="1043798" cy="533762"/>
          </a:xfrm>
          <a:prstGeom prst="rec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56" name=""/>
        <p:cNvGrpSpPr/>
        <p:nvPr/>
      </p:nvGrpSpPr>
      <p:grpSpPr>
        <a:xfrm>
          <a:off x="0" y="0"/>
          <a:ext cx="0" cy="0"/>
          <a:chOff x="0" y="0"/>
          <a:chExt cx="0" cy="0"/>
        </a:xfrm>
      </p:grpSpPr>
      <p:sp>
        <p:nvSpPr>
          <p:cNvPr id="1048639" name="Title 1"/>
          <p:cNvSpPr>
            <a:spLocks noGrp="1"/>
          </p:cNvSpPr>
          <p:nvPr>
            <p:ph type="title"/>
          </p:nvPr>
        </p:nvSpPr>
        <p:spPr/>
        <p:txBody>
          <a:bodyPr>
            <a:normAutofit/>
          </a:bodyPr>
          <a:p>
            <a:r>
              <a:rPr dirty="0" lang="en-US">
                <a:cs typeface="Calibri Light"/>
              </a:rPr>
              <a:t>RESULTS</a:t>
            </a:r>
            <a:br>
              <a:rPr dirty="0" lang="en-US">
                <a:cs typeface="Calibri Light"/>
              </a:rPr>
            </a:br>
            <a:r>
              <a:rPr dirty="0" lang="en-US">
                <a:cs typeface="Calibri Light"/>
              </a:rPr>
              <a:t>EXPERIENCE WITH NURSES</a:t>
            </a:r>
            <a:br>
              <a:rPr dirty="0" lang="en-US">
                <a:cs typeface="Calibri Light"/>
              </a:rPr>
            </a:br>
            <a:endParaRPr lang="en-US"/>
          </a:p>
        </p:txBody>
      </p:sp>
      <p:graphicFrame>
        <p:nvGraphicFramePr>
          <p:cNvPr id="4194313" name="Content Placeholder 4"/>
          <p:cNvGraphicFramePr>
            <a:graphicFrameLocks noGrp="1"/>
          </p:cNvGraphicFramePr>
          <p:nvPr>
            <p:ph idx="1"/>
          </p:nvPr>
        </p:nvGraphicFramePr>
        <p:xfrm>
          <a:off x="838200" y="1825625"/>
          <a:ext cx="4270481" cy="4108098"/>
        </p:xfrm>
        <a:graphic>
          <a:graphicData uri="http://schemas.openxmlformats.org/drawingml/2006/table">
            <a:tbl>
              <a:tblPr firstRow="1" bandRow="1">
                <a:tableStyleId>{5C22544A-7EE6-4342-B048-85BDC9FD1C3A}</a:tableStyleId>
              </a:tblPr>
              <a:tblGrid>
                <a:gridCol w="3438285"/>
                <a:gridCol w="832196"/>
              </a:tblGrid>
              <a:tr h="700985">
                <a:tc>
                  <a:txBody>
                    <a:bodyPr/>
                    <a:p>
                      <a:r>
                        <a:rPr dirty="0" lang="en-US">
                          <a:effectLst/>
                        </a:rPr>
                        <a:t>Satisfied with Nurses</a:t>
                      </a:r>
                    </a:p>
                  </a:txBody>
                  <a:tcPr marL="0" marR="0" marT="0" marB="0" anchor="ctr"/>
                </a:tc>
                <a:tc>
                  <a:txBody>
                    <a:bodyPr/>
                    <a:p>
                      <a:endParaRPr lang="en-US">
                        <a:effectLst/>
                      </a:endParaRPr>
                    </a:p>
                  </a:txBody>
                  <a:tcPr marL="0" marR="0" marT="0" marB="0" anchor="ctr"/>
                </a:tc>
              </a:tr>
              <a:tr h="815099">
                <a:tc>
                  <a:txBody>
                    <a:bodyPr/>
                    <a:p>
                      <a:r>
                        <a:rPr dirty="0" sz="1100" lang="en-US">
                          <a:effectLst/>
                        </a:rPr>
                        <a:t>Row Labels</a:t>
                      </a:r>
                      <a:endParaRPr b="1" dirty="0" sz="1100" lang="en-US">
                        <a:effectLst/>
                        <a:latin typeface="Calibri" panose="020F0502020204030204" pitchFamily="34" charset="0"/>
                      </a:endParaRPr>
                    </a:p>
                  </a:txBody>
                  <a:tcPr marL="0" marR="0" marT="0" marB="0" anchor="ctr"/>
                </a:tc>
                <a:tc>
                  <a:txBody>
                    <a:bodyPr/>
                    <a:p>
                      <a:r>
                        <a:rPr dirty="0" sz="1100" lang="en-US">
                          <a:effectLst/>
                        </a:rPr>
                        <a:t>Count of SNNO</a:t>
                      </a:r>
                      <a:endParaRPr b="1" dirty="0" sz="1100" lang="en-US">
                        <a:effectLst/>
                        <a:latin typeface="Calibri" panose="020F0502020204030204" pitchFamily="34" charset="0"/>
                      </a:endParaRPr>
                    </a:p>
                  </a:txBody>
                  <a:tcPr marL="0" marR="0" marT="0" marB="0" anchor="ctr"/>
                </a:tc>
              </a:tr>
              <a:tr h="700985">
                <a:tc>
                  <a:txBody>
                    <a:bodyPr/>
                    <a:p>
                      <a:r>
                        <a:rPr dirty="0" lang="en-US">
                          <a:effectLst/>
                        </a:rPr>
                        <a:t>Extremely Satisfied</a:t>
                      </a:r>
                    </a:p>
                  </a:txBody>
                  <a:tcPr marL="0" marR="0" marT="0" marB="0" anchor="ctr"/>
                </a:tc>
                <a:tc>
                  <a:txBody>
                    <a:bodyPr/>
                    <a:p>
                      <a:pPr algn="r"/>
                      <a:r>
                        <a:rPr dirty="0" lang="en-US"/>
                        <a:t>109</a:t>
                      </a:r>
                    </a:p>
                  </a:txBody>
                  <a:tcPr marL="0" marR="0" marT="0" marB="0" anchor="ctr"/>
                </a:tc>
              </a:tr>
              <a:tr h="700985">
                <a:tc>
                  <a:txBody>
                    <a:bodyPr/>
                    <a:p>
                      <a:r>
                        <a:rPr dirty="0" lang="en-US">
                          <a:effectLst/>
                        </a:rPr>
                        <a:t>Neutral</a:t>
                      </a:r>
                    </a:p>
                  </a:txBody>
                  <a:tcPr marL="0" marR="0" marT="0" marB="0" anchor="ctr"/>
                </a:tc>
                <a:tc>
                  <a:txBody>
                    <a:bodyPr/>
                    <a:p>
                      <a:pPr algn="r"/>
                      <a:r>
                        <a:rPr dirty="0" lang="en-US"/>
                        <a:t>4</a:t>
                      </a:r>
                    </a:p>
                  </a:txBody>
                  <a:tcPr marL="0" marR="0" marT="0" marB="0" anchor="ctr"/>
                </a:tc>
              </a:tr>
              <a:tr h="700985">
                <a:tc>
                  <a:txBody>
                    <a:bodyPr/>
                    <a:p>
                      <a:r>
                        <a:rPr dirty="0" lang="en-US">
                          <a:effectLst/>
                        </a:rPr>
                        <a:t>Satisfied</a:t>
                      </a:r>
                    </a:p>
                  </a:txBody>
                  <a:tcPr marL="0" marR="0" marT="0" marB="0" anchor="ctr"/>
                </a:tc>
                <a:tc>
                  <a:txBody>
                    <a:bodyPr/>
                    <a:p>
                      <a:pPr algn="r"/>
                      <a:r>
                        <a:rPr dirty="0" lang="en-US"/>
                        <a:t>7</a:t>
                      </a:r>
                    </a:p>
                  </a:txBody>
                  <a:tcPr marL="0" marR="0" marT="0" marB="0" anchor="ctr"/>
                </a:tc>
              </a:tr>
              <a:tr h="489059">
                <a:tc>
                  <a:txBody>
                    <a:bodyPr/>
                    <a:p>
                      <a:r>
                        <a:rPr dirty="0" sz="1100" lang="en-US">
                          <a:effectLst/>
                        </a:rPr>
                        <a:t>Grand Total</a:t>
                      </a:r>
                      <a:endParaRPr b="1" dirty="0" sz="1100" lang="en-US">
                        <a:effectLst/>
                        <a:latin typeface="Calibri" panose="020F0502020204030204" pitchFamily="34" charset="0"/>
                      </a:endParaRPr>
                    </a:p>
                  </a:txBody>
                  <a:tcPr marL="0" marR="0" marT="0" marB="0" anchor="ctr"/>
                </a:tc>
                <a:tc>
                  <a:txBody>
                    <a:bodyPr/>
                    <a:p>
                      <a:pPr algn="r"/>
                      <a:r>
                        <a:rPr dirty="0" sz="1100" lang="en-US">
                          <a:effectLst/>
                        </a:rPr>
                        <a:t>120</a:t>
                      </a:r>
                      <a:endParaRPr b="1" dirty="0" sz="1100" lang="en-US">
                        <a:effectLst/>
                        <a:latin typeface="Calibri" panose="020F0502020204030204" pitchFamily="34" charset="0"/>
                      </a:endParaRPr>
                    </a:p>
                  </a:txBody>
                  <a:tcPr marL="0" marR="0" marT="0" marB="0" anchor="ctr"/>
                </a:tc>
              </a:tr>
            </a:tbl>
          </a:graphicData>
        </a:graphic>
      </p:graphicFrame>
      <p:pic>
        <p:nvPicPr>
          <p:cNvPr id="2097176" name="Picture 6" descr="Chart  Description automatically generated"/>
          <p:cNvPicPr>
            <a:picLocks noChangeAspect="1"/>
          </p:cNvPicPr>
          <p:nvPr/>
        </p:nvPicPr>
        <p:blipFill>
          <a:blip xmlns:r="http://schemas.openxmlformats.org/officeDocument/2006/relationships" r:embed="rId1"/>
          <a:stretch>
            <a:fillRect/>
          </a:stretch>
        </p:blipFill>
        <p:spPr>
          <a:xfrm>
            <a:off x="6090250" y="1998054"/>
            <a:ext cx="5287992" cy="3925817"/>
          </a:xfrm>
          <a:prstGeom prst="rect"/>
        </p:spPr>
      </p:pic>
      <p:pic>
        <p:nvPicPr>
          <p:cNvPr id="2097177" name="Picture 3" descr="Text  Description automatically generated"/>
          <p:cNvPicPr>
            <a:picLocks noChangeAspect="1"/>
          </p:cNvPicPr>
          <p:nvPr/>
        </p:nvPicPr>
        <p:blipFill>
          <a:blip xmlns:r="http://schemas.openxmlformats.org/officeDocument/2006/relationships" r:embed="rId2"/>
          <a:stretch>
            <a:fillRect/>
          </a:stretch>
        </p:blipFill>
        <p:spPr>
          <a:xfrm>
            <a:off x="2875" y="6290"/>
            <a:ext cx="971911" cy="490629"/>
          </a:xfrm>
          <a:prstGeom prst="rec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57" name=""/>
        <p:cNvGrpSpPr/>
        <p:nvPr/>
      </p:nvGrpSpPr>
      <p:grpSpPr>
        <a:xfrm>
          <a:off x="0" y="0"/>
          <a:ext cx="0" cy="0"/>
          <a:chOff x="0" y="0"/>
          <a:chExt cx="0" cy="0"/>
        </a:xfrm>
      </p:grpSpPr>
      <p:sp>
        <p:nvSpPr>
          <p:cNvPr id="1048640" name="Title 1"/>
          <p:cNvSpPr>
            <a:spLocks noGrp="1"/>
          </p:cNvSpPr>
          <p:nvPr>
            <p:ph type="title"/>
          </p:nvPr>
        </p:nvSpPr>
        <p:spPr/>
        <p:txBody>
          <a:bodyPr/>
          <a:p>
            <a:r>
              <a:rPr dirty="0" lang="en-US">
                <a:cs typeface="Calibri Light"/>
              </a:rPr>
              <a:t>RESULTS</a:t>
            </a:r>
          </a:p>
        </p:txBody>
      </p:sp>
      <p:sp>
        <p:nvSpPr>
          <p:cNvPr id="1048641" name="Text Placeholder 2"/>
          <p:cNvSpPr>
            <a:spLocks noGrp="1"/>
          </p:cNvSpPr>
          <p:nvPr>
            <p:ph type="body" idx="1"/>
          </p:nvPr>
        </p:nvSpPr>
        <p:spPr/>
        <p:txBody>
          <a:bodyPr/>
          <a:p>
            <a:endParaRPr lang="en-US"/>
          </a:p>
        </p:txBody>
      </p:sp>
      <p:graphicFrame>
        <p:nvGraphicFramePr>
          <p:cNvPr id="4194314" name="Content Placeholder 7"/>
          <p:cNvGraphicFramePr>
            <a:graphicFrameLocks noGrp="1"/>
          </p:cNvGraphicFramePr>
          <p:nvPr>
            <p:ph sz="half" idx="2"/>
          </p:nvPr>
        </p:nvGraphicFramePr>
        <p:xfrm>
          <a:off x="839788" y="1685566"/>
          <a:ext cx="5157786" cy="1752600"/>
        </p:xfrm>
        <a:graphic>
          <a:graphicData uri="http://schemas.openxmlformats.org/drawingml/2006/table">
            <a:tbl>
              <a:tblPr firstRow="1" bandRow="1">
                <a:tableStyleId>{5C22544A-7EE6-4342-B048-85BDC9FD1C3A}</a:tableStyleId>
              </a:tblPr>
              <a:tblGrid>
                <a:gridCol w="4152679"/>
                <a:gridCol w="1005107"/>
              </a:tblGrid>
              <a:tr h="190500">
                <a:tc>
                  <a:txBody>
                    <a:bodyPr/>
                    <a:p>
                      <a:r>
                        <a:rPr lang="en-US">
                          <a:effectLst/>
                        </a:rPr>
                        <a:t>Nurses welcomed you with respect in initial assessment room</a:t>
                      </a:r>
                    </a:p>
                  </a:txBody>
                  <a:tcPr marL="0" marR="0" marT="0" marB="0" anchor="ctr"/>
                </a:tc>
                <a:tc>
                  <a:txBody>
                    <a:bodyPr/>
                    <a:p>
                      <a:endParaRPr lang="en-US">
                        <a:effectLst/>
                      </a:endParaRPr>
                    </a:p>
                  </a:txBody>
                  <a:tcPr marL="0" marR="0" marT="0" marB="0" anchor="ctr"/>
                </a:tc>
              </a:tr>
              <a:tr h="190500">
                <a:tc>
                  <a:txBody>
                    <a:bodyPr/>
                    <a:p>
                      <a:r>
                        <a:rPr sz="1100" lang="en-US">
                          <a:effectLst/>
                        </a:rPr>
                        <a:t>Row Labels</a:t>
                      </a:r>
                      <a:endParaRPr b="1" sz="1100" lang="en-US">
                        <a:effectLst/>
                        <a:latin typeface="Calibri" panose="020F0502020204030204" pitchFamily="34" charset="0"/>
                      </a:endParaRPr>
                    </a:p>
                  </a:txBody>
                  <a:tcPr marL="0" marR="0" marT="0" marB="0" anchor="ctr"/>
                </a:tc>
                <a:tc>
                  <a:txBody>
                    <a:bodyPr/>
                    <a:p>
                      <a:r>
                        <a:rPr sz="1100" lang="en-US">
                          <a:effectLst/>
                        </a:rPr>
                        <a:t>Count of SNNO</a:t>
                      </a:r>
                      <a:endParaRPr b="1" sz="1100" lang="en-US">
                        <a:effectLst/>
                        <a:latin typeface="Calibri" panose="020F0502020204030204" pitchFamily="34" charset="0"/>
                      </a:endParaRPr>
                    </a:p>
                  </a:txBody>
                  <a:tcPr marL="0" marR="0" marT="0" marB="0" anchor="ctr"/>
                </a:tc>
              </a:tr>
              <a:tr h="190500">
                <a:tc>
                  <a:txBody>
                    <a:bodyPr/>
                    <a:p>
                      <a:r>
                        <a:rPr lang="en-US">
                          <a:effectLst/>
                        </a:rPr>
                        <a:t>Extremely Satisfied</a:t>
                      </a:r>
                    </a:p>
                  </a:txBody>
                  <a:tcPr marL="0" marR="0" marT="0" marB="0" anchor="ctr"/>
                </a:tc>
                <a:tc>
                  <a:txBody>
                    <a:bodyPr/>
                    <a:p>
                      <a:pPr algn="r"/>
                      <a:r>
                        <a:rPr lang="en-US"/>
                        <a:t>93</a:t>
                      </a:r>
                    </a:p>
                  </a:txBody>
                  <a:tcPr marL="0" marR="0" marT="0" marB="0" anchor="ctr"/>
                </a:tc>
              </a:tr>
              <a:tr h="190500">
                <a:tc>
                  <a:txBody>
                    <a:bodyPr/>
                    <a:p>
                      <a:r>
                        <a:rPr lang="en-US">
                          <a:effectLst/>
                        </a:rPr>
                        <a:t>Neutral</a:t>
                      </a:r>
                    </a:p>
                  </a:txBody>
                  <a:tcPr marL="0" marR="0" marT="0" marB="0" anchor="ctr"/>
                </a:tc>
                <a:tc>
                  <a:txBody>
                    <a:bodyPr/>
                    <a:p>
                      <a:pPr algn="r"/>
                      <a:r>
                        <a:rPr lang="en-US"/>
                        <a:t>5</a:t>
                      </a:r>
                    </a:p>
                  </a:txBody>
                  <a:tcPr marL="0" marR="0" marT="0" marB="0" anchor="ctr"/>
                </a:tc>
              </a:tr>
              <a:tr h="190500">
                <a:tc>
                  <a:txBody>
                    <a:bodyPr/>
                    <a:p>
                      <a:r>
                        <a:rPr lang="en-US">
                          <a:effectLst/>
                        </a:rPr>
                        <a:t>Satisfied</a:t>
                      </a:r>
                    </a:p>
                  </a:txBody>
                  <a:tcPr marL="0" marR="0" marT="0" marB="0" anchor="ctr"/>
                </a:tc>
                <a:tc>
                  <a:txBody>
                    <a:bodyPr/>
                    <a:p>
                      <a:pPr algn="r"/>
                      <a:r>
                        <a:rPr lang="en-US"/>
                        <a:t>22</a:t>
                      </a:r>
                    </a:p>
                  </a:txBody>
                  <a:tcPr marL="0" marR="0" marT="0" marB="0" anchor="ctr"/>
                </a:tc>
              </a:tr>
              <a:tr h="190500">
                <a:tc>
                  <a:txBody>
                    <a:bodyPr/>
                    <a:p>
                      <a:r>
                        <a:rPr sz="1100" lang="en-US">
                          <a:effectLst/>
                        </a:rPr>
                        <a:t>Grand Total</a:t>
                      </a:r>
                      <a:endParaRPr b="1" sz="1100" lang="en-US">
                        <a:effectLst/>
                        <a:latin typeface="Calibri" panose="020F0502020204030204" pitchFamily="34" charset="0"/>
                      </a:endParaRPr>
                    </a:p>
                  </a:txBody>
                  <a:tcPr marL="0" marR="0" marT="0" marB="0" anchor="ctr"/>
                </a:tc>
                <a:tc>
                  <a:txBody>
                    <a:bodyPr/>
                    <a:p>
                      <a:pPr algn="r"/>
                      <a:r>
                        <a:rPr sz="1100" lang="en-US">
                          <a:effectLst/>
                        </a:rPr>
                        <a:t>120</a:t>
                      </a:r>
                      <a:endParaRPr b="1" sz="1100" lang="en-US">
                        <a:effectLst/>
                        <a:latin typeface="Calibri" panose="020F0502020204030204" pitchFamily="34" charset="0"/>
                      </a:endParaRPr>
                    </a:p>
                  </a:txBody>
                  <a:tcPr marL="0" marR="0" marT="0" marB="0" anchor="ctr"/>
                </a:tc>
              </a:tr>
            </a:tbl>
          </a:graphicData>
        </a:graphic>
      </p:graphicFrame>
      <p:sp>
        <p:nvSpPr>
          <p:cNvPr id="1048642" name="Text Placeholder 4"/>
          <p:cNvSpPr>
            <a:spLocks noGrp="1"/>
          </p:cNvSpPr>
          <p:nvPr>
            <p:ph type="body" sz="quarter" idx="3"/>
          </p:nvPr>
        </p:nvSpPr>
        <p:spPr/>
        <p:txBody>
          <a:bodyPr/>
          <a:p>
            <a:endParaRPr lang="en-US"/>
          </a:p>
        </p:txBody>
      </p:sp>
      <p:graphicFrame>
        <p:nvGraphicFramePr>
          <p:cNvPr id="4194315" name="Content Placeholder 9"/>
          <p:cNvGraphicFramePr>
            <a:graphicFrameLocks noGrp="1"/>
          </p:cNvGraphicFramePr>
          <p:nvPr>
            <p:ph sz="quarter" idx="4"/>
          </p:nvPr>
        </p:nvGraphicFramePr>
        <p:xfrm>
          <a:off x="6172200" y="1685566"/>
          <a:ext cx="5183187" cy="1786528"/>
        </p:xfrm>
        <a:graphic>
          <a:graphicData uri="http://schemas.openxmlformats.org/drawingml/2006/table">
            <a:tbl>
              <a:tblPr firstRow="1" bandRow="1">
                <a:tableStyleId>{5C22544A-7EE6-4342-B048-85BDC9FD1C3A}</a:tableStyleId>
              </a:tblPr>
              <a:tblGrid>
                <a:gridCol w="4173130"/>
                <a:gridCol w="1010057"/>
              </a:tblGrid>
              <a:tr h="329097">
                <a:tc>
                  <a:txBody>
                    <a:bodyPr/>
                    <a:p>
                      <a:r>
                        <a:rPr lang="en-US">
                          <a:effectLst/>
                        </a:rPr>
                        <a:t>Nurses answer to your questions gently</a:t>
                      </a:r>
                    </a:p>
                  </a:txBody>
                  <a:tcPr marL="0" marR="0" marT="0" marB="0" anchor="ctr"/>
                </a:tc>
                <a:tc>
                  <a:txBody>
                    <a:bodyPr/>
                    <a:p>
                      <a:endParaRPr lang="en-US">
                        <a:effectLst/>
                      </a:endParaRPr>
                    </a:p>
                  </a:txBody>
                  <a:tcPr marL="0" marR="0" marT="0" marB="0" anchor="ctr"/>
                </a:tc>
              </a:tr>
              <a:tr h="235070">
                <a:tc>
                  <a:txBody>
                    <a:bodyPr/>
                    <a:p>
                      <a:r>
                        <a:rPr sz="1100" lang="en-US">
                          <a:effectLst/>
                        </a:rPr>
                        <a:t>Row Labels</a:t>
                      </a:r>
                      <a:endParaRPr b="1" sz="1100" lang="en-US">
                        <a:effectLst/>
                        <a:latin typeface="Calibri" panose="020F0502020204030204" pitchFamily="34" charset="0"/>
                      </a:endParaRPr>
                    </a:p>
                  </a:txBody>
                  <a:tcPr marL="0" marR="0" marT="0" marB="0" anchor="ctr"/>
                </a:tc>
                <a:tc>
                  <a:txBody>
                    <a:bodyPr/>
                    <a:p>
                      <a:r>
                        <a:rPr sz="1100" lang="en-US">
                          <a:effectLst/>
                        </a:rPr>
                        <a:t>Count of SNNO</a:t>
                      </a:r>
                      <a:endParaRPr b="1" sz="1100" lang="en-US">
                        <a:effectLst/>
                        <a:latin typeface="Calibri" panose="020F0502020204030204" pitchFamily="34" charset="0"/>
                      </a:endParaRPr>
                    </a:p>
                  </a:txBody>
                  <a:tcPr marL="0" marR="0" marT="0" marB="0" anchor="ctr"/>
                </a:tc>
              </a:tr>
              <a:tr h="329097">
                <a:tc>
                  <a:txBody>
                    <a:bodyPr/>
                    <a:p>
                      <a:r>
                        <a:rPr lang="en-US">
                          <a:effectLst/>
                        </a:rPr>
                        <a:t>Extremely Satisfied</a:t>
                      </a:r>
                    </a:p>
                  </a:txBody>
                  <a:tcPr marL="0" marR="0" marT="0" marB="0" anchor="ctr"/>
                </a:tc>
                <a:tc>
                  <a:txBody>
                    <a:bodyPr/>
                    <a:p>
                      <a:pPr algn="r"/>
                      <a:r>
                        <a:rPr lang="en-US"/>
                        <a:t>91</a:t>
                      </a:r>
                    </a:p>
                  </a:txBody>
                  <a:tcPr marL="0" marR="0" marT="0" marB="0" anchor="ctr"/>
                </a:tc>
              </a:tr>
              <a:tr h="329097">
                <a:tc>
                  <a:txBody>
                    <a:bodyPr/>
                    <a:p>
                      <a:r>
                        <a:rPr lang="en-US">
                          <a:effectLst/>
                        </a:rPr>
                        <a:t>Neutral</a:t>
                      </a:r>
                    </a:p>
                  </a:txBody>
                  <a:tcPr marL="0" marR="0" marT="0" marB="0" anchor="ctr"/>
                </a:tc>
                <a:tc>
                  <a:txBody>
                    <a:bodyPr/>
                    <a:p>
                      <a:pPr algn="r"/>
                      <a:r>
                        <a:rPr lang="en-US"/>
                        <a:t>5</a:t>
                      </a:r>
                    </a:p>
                  </a:txBody>
                  <a:tcPr marL="0" marR="0" marT="0" marB="0" anchor="ctr"/>
                </a:tc>
              </a:tr>
              <a:tr h="329097">
                <a:tc>
                  <a:txBody>
                    <a:bodyPr/>
                    <a:p>
                      <a:r>
                        <a:rPr lang="en-US">
                          <a:effectLst/>
                        </a:rPr>
                        <a:t>Satisfied</a:t>
                      </a:r>
                    </a:p>
                  </a:txBody>
                  <a:tcPr marL="0" marR="0" marT="0" marB="0" anchor="ctr"/>
                </a:tc>
                <a:tc>
                  <a:txBody>
                    <a:bodyPr/>
                    <a:p>
                      <a:pPr algn="r"/>
                      <a:r>
                        <a:rPr lang="en-US"/>
                        <a:t>24</a:t>
                      </a:r>
                    </a:p>
                  </a:txBody>
                  <a:tcPr marL="0" marR="0" marT="0" marB="0" anchor="ctr"/>
                </a:tc>
              </a:tr>
              <a:tr h="235070">
                <a:tc>
                  <a:txBody>
                    <a:bodyPr/>
                    <a:p>
                      <a:r>
                        <a:rPr sz="1100" lang="en-US">
                          <a:effectLst/>
                        </a:rPr>
                        <a:t>Grand Total</a:t>
                      </a:r>
                      <a:endParaRPr b="1" sz="1100" lang="en-US">
                        <a:effectLst/>
                        <a:latin typeface="Calibri" panose="020F0502020204030204" pitchFamily="34" charset="0"/>
                      </a:endParaRPr>
                    </a:p>
                  </a:txBody>
                  <a:tcPr marL="0" marR="0" marT="0" marB="0" anchor="ctr"/>
                </a:tc>
                <a:tc>
                  <a:txBody>
                    <a:bodyPr/>
                    <a:p>
                      <a:pPr algn="r"/>
                      <a:r>
                        <a:rPr sz="1100" lang="en-US">
                          <a:effectLst/>
                        </a:rPr>
                        <a:t>120</a:t>
                      </a:r>
                      <a:endParaRPr b="1" sz="1100" lang="en-US">
                        <a:effectLst/>
                        <a:latin typeface="Calibri" panose="020F0502020204030204" pitchFamily="34" charset="0"/>
                      </a:endParaRPr>
                    </a:p>
                  </a:txBody>
                  <a:tcPr marL="0" marR="0" marT="0" marB="0" anchor="ctr"/>
                </a:tc>
              </a:tr>
            </a:tbl>
          </a:graphicData>
        </a:graphic>
      </p:graphicFrame>
      <p:pic>
        <p:nvPicPr>
          <p:cNvPr id="2097178" name="Picture 11" descr="Chart, pie chart  Description automatically generated"/>
          <p:cNvPicPr>
            <a:picLocks noChangeAspect="1"/>
          </p:cNvPicPr>
          <p:nvPr/>
        </p:nvPicPr>
        <p:blipFill>
          <a:blip xmlns:r="http://schemas.openxmlformats.org/officeDocument/2006/relationships" r:embed="rId1"/>
          <a:stretch>
            <a:fillRect/>
          </a:stretch>
        </p:blipFill>
        <p:spPr>
          <a:xfrm>
            <a:off x="842514" y="3852128"/>
            <a:ext cx="5172972" cy="2704951"/>
          </a:xfrm>
          <a:prstGeom prst="rect"/>
        </p:spPr>
      </p:pic>
      <p:pic>
        <p:nvPicPr>
          <p:cNvPr id="2097179" name="Picture 12" descr="Chart, pie chart  Description automatically generated"/>
          <p:cNvPicPr>
            <a:picLocks noChangeAspect="1"/>
          </p:cNvPicPr>
          <p:nvPr/>
        </p:nvPicPr>
        <p:blipFill>
          <a:blip xmlns:r="http://schemas.openxmlformats.org/officeDocument/2006/relationships" r:embed="rId2"/>
          <a:stretch>
            <a:fillRect/>
          </a:stretch>
        </p:blipFill>
        <p:spPr>
          <a:xfrm>
            <a:off x="6176514" y="3855885"/>
            <a:ext cx="5187349" cy="2697436"/>
          </a:xfrm>
          <a:prstGeom prst="rect"/>
        </p:spPr>
      </p:pic>
      <p:pic>
        <p:nvPicPr>
          <p:cNvPr id="2097180" name="Picture 5" descr="Text  Description automatically generated"/>
          <p:cNvPicPr>
            <a:picLocks noChangeAspect="1"/>
          </p:cNvPicPr>
          <p:nvPr/>
        </p:nvPicPr>
        <p:blipFill>
          <a:blip xmlns:r="http://schemas.openxmlformats.org/officeDocument/2006/relationships" r:embed="rId3"/>
          <a:stretch>
            <a:fillRect/>
          </a:stretch>
        </p:blipFill>
        <p:spPr>
          <a:xfrm>
            <a:off x="2875" y="6290"/>
            <a:ext cx="1115684" cy="562516"/>
          </a:xfrm>
          <a:prstGeom prst="rec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58" name=""/>
        <p:cNvGrpSpPr/>
        <p:nvPr/>
      </p:nvGrpSpPr>
      <p:grpSpPr>
        <a:xfrm>
          <a:off x="0" y="0"/>
          <a:ext cx="0" cy="0"/>
          <a:chOff x="0" y="0"/>
          <a:chExt cx="0" cy="0"/>
        </a:xfrm>
      </p:grpSpPr>
      <p:sp>
        <p:nvSpPr>
          <p:cNvPr id="1048643" name="Title 1"/>
          <p:cNvSpPr>
            <a:spLocks noGrp="1"/>
          </p:cNvSpPr>
          <p:nvPr>
            <p:ph type="title"/>
          </p:nvPr>
        </p:nvSpPr>
        <p:spPr/>
        <p:txBody>
          <a:bodyPr/>
          <a:p>
            <a:r>
              <a:rPr dirty="0" lang="en-US">
                <a:cs typeface="Calibri Light"/>
              </a:rPr>
              <a:t>RESULTS</a:t>
            </a:r>
            <a:br>
              <a:rPr dirty="0" lang="en-US">
                <a:cs typeface="Calibri Light"/>
              </a:rPr>
            </a:br>
            <a:r>
              <a:rPr dirty="0" lang="en-US">
                <a:cs typeface="Calibri Light"/>
              </a:rPr>
              <a:t>EXPERIENCE WITH RADIOLOGY SERVICES</a:t>
            </a:r>
            <a:endParaRPr dirty="0" lang="en-US"/>
          </a:p>
        </p:txBody>
      </p:sp>
      <p:sp>
        <p:nvSpPr>
          <p:cNvPr id="1048644" name="Text Placeholder 2"/>
          <p:cNvSpPr>
            <a:spLocks noGrp="1"/>
          </p:cNvSpPr>
          <p:nvPr>
            <p:ph type="body" idx="1"/>
          </p:nvPr>
        </p:nvSpPr>
        <p:spPr/>
        <p:txBody>
          <a:bodyPr/>
          <a:p>
            <a:endParaRPr lang="en-US"/>
          </a:p>
        </p:txBody>
      </p:sp>
      <p:graphicFrame>
        <p:nvGraphicFramePr>
          <p:cNvPr id="4194316" name="Content Placeholder 7"/>
          <p:cNvGraphicFramePr>
            <a:graphicFrameLocks noGrp="1"/>
          </p:cNvGraphicFramePr>
          <p:nvPr>
            <p:ph sz="half" idx="2"/>
          </p:nvPr>
        </p:nvGraphicFramePr>
        <p:xfrm>
          <a:off x="839788" y="1743075"/>
          <a:ext cx="5157786" cy="1691470"/>
        </p:xfrm>
        <a:graphic>
          <a:graphicData uri="http://schemas.openxmlformats.org/drawingml/2006/table">
            <a:tbl>
              <a:tblPr firstRow="1" bandRow="1">
                <a:tableStyleId>{5C22544A-7EE6-4342-B048-85BDC9FD1C3A}</a:tableStyleId>
              </a:tblPr>
              <a:tblGrid>
                <a:gridCol w="4152679"/>
                <a:gridCol w="1005107"/>
              </a:tblGrid>
              <a:tr h="312554">
                <a:tc>
                  <a:txBody>
                    <a:bodyPr/>
                    <a:p>
                      <a:r>
                        <a:rPr dirty="0" lang="en-US">
                          <a:effectLst/>
                        </a:rPr>
                        <a:t>Satisfied with Radiology Department</a:t>
                      </a:r>
                    </a:p>
                  </a:txBody>
                  <a:tcPr marL="0" marR="0" marT="0" marB="0" anchor="ctr"/>
                </a:tc>
                <a:tc>
                  <a:txBody>
                    <a:bodyPr/>
                    <a:p>
                      <a:endParaRPr lang="en-US">
                        <a:effectLst/>
                      </a:endParaRPr>
                    </a:p>
                  </a:txBody>
                  <a:tcPr marL="0" marR="0" marT="0" marB="0" anchor="ctr"/>
                </a:tc>
              </a:tr>
              <a:tr h="220627">
                <a:tc>
                  <a:txBody>
                    <a:bodyPr/>
                    <a:p>
                      <a:r>
                        <a:rPr dirty="0" sz="1100" lang="en-US">
                          <a:effectLst/>
                        </a:rPr>
                        <a:t>Row Labels</a:t>
                      </a:r>
                      <a:endParaRPr b="1" dirty="0" sz="1100" lang="en-US">
                        <a:effectLst/>
                        <a:latin typeface="Calibri" panose="020F0502020204030204" pitchFamily="34" charset="0"/>
                      </a:endParaRPr>
                    </a:p>
                  </a:txBody>
                  <a:tcPr marL="0" marR="0" marT="0" marB="0" anchor="ctr"/>
                </a:tc>
                <a:tc>
                  <a:txBody>
                    <a:bodyPr/>
                    <a:p>
                      <a:r>
                        <a:rPr dirty="0" sz="1100" lang="en-US">
                          <a:effectLst/>
                        </a:rPr>
                        <a:t>Count of SNNO</a:t>
                      </a:r>
                      <a:endParaRPr b="1" dirty="0" sz="1100" lang="en-US">
                        <a:effectLst/>
                        <a:latin typeface="Calibri" panose="020F0502020204030204" pitchFamily="34" charset="0"/>
                      </a:endParaRPr>
                    </a:p>
                  </a:txBody>
                  <a:tcPr marL="0" marR="0" marT="0" marB="0" anchor="ctr"/>
                </a:tc>
              </a:tr>
              <a:tr h="312554">
                <a:tc>
                  <a:txBody>
                    <a:bodyPr/>
                    <a:p>
                      <a:r>
                        <a:rPr dirty="0" lang="en-US">
                          <a:effectLst/>
                        </a:rPr>
                        <a:t>Extremely Satisfied</a:t>
                      </a:r>
                    </a:p>
                  </a:txBody>
                  <a:tcPr marL="0" marR="0" marT="0" marB="0" anchor="ctr"/>
                </a:tc>
                <a:tc>
                  <a:txBody>
                    <a:bodyPr/>
                    <a:p>
                      <a:pPr algn="r"/>
                      <a:r>
                        <a:rPr dirty="0" lang="en-US"/>
                        <a:t>102</a:t>
                      </a:r>
                    </a:p>
                  </a:txBody>
                  <a:tcPr marL="0" marR="0" marT="0" marB="0" anchor="ctr"/>
                </a:tc>
              </a:tr>
              <a:tr h="312554">
                <a:tc>
                  <a:txBody>
                    <a:bodyPr/>
                    <a:p>
                      <a:r>
                        <a:rPr dirty="0" lang="en-US">
                          <a:effectLst/>
                        </a:rPr>
                        <a:t>Neutral</a:t>
                      </a:r>
                    </a:p>
                  </a:txBody>
                  <a:tcPr marL="0" marR="0" marT="0" marB="0" anchor="ctr"/>
                </a:tc>
                <a:tc>
                  <a:txBody>
                    <a:bodyPr/>
                    <a:p>
                      <a:pPr algn="r"/>
                      <a:r>
                        <a:rPr dirty="0" lang="en-US"/>
                        <a:t>7</a:t>
                      </a:r>
                    </a:p>
                  </a:txBody>
                  <a:tcPr marL="0" marR="0" marT="0" marB="0" anchor="ctr"/>
                </a:tc>
              </a:tr>
              <a:tr h="312554">
                <a:tc>
                  <a:txBody>
                    <a:bodyPr/>
                    <a:p>
                      <a:r>
                        <a:rPr dirty="0" lang="en-US">
                          <a:effectLst/>
                        </a:rPr>
                        <a:t>Satisfied</a:t>
                      </a:r>
                    </a:p>
                  </a:txBody>
                  <a:tcPr marL="0" marR="0" marT="0" marB="0" anchor="ctr"/>
                </a:tc>
                <a:tc>
                  <a:txBody>
                    <a:bodyPr/>
                    <a:p>
                      <a:pPr algn="r"/>
                      <a:r>
                        <a:rPr dirty="0" lang="en-US"/>
                        <a:t>11</a:t>
                      </a:r>
                    </a:p>
                  </a:txBody>
                  <a:tcPr marL="0" marR="0" marT="0" marB="0" anchor="ctr"/>
                </a:tc>
              </a:tr>
              <a:tr h="220627">
                <a:tc>
                  <a:txBody>
                    <a:bodyPr/>
                    <a:p>
                      <a:r>
                        <a:rPr dirty="0" sz="1100" lang="en-US">
                          <a:effectLst/>
                        </a:rPr>
                        <a:t>Grand Total</a:t>
                      </a:r>
                      <a:endParaRPr b="1" dirty="0" sz="1100" lang="en-US">
                        <a:effectLst/>
                        <a:latin typeface="Calibri" panose="020F0502020204030204" pitchFamily="34" charset="0"/>
                      </a:endParaRPr>
                    </a:p>
                  </a:txBody>
                  <a:tcPr marL="0" marR="0" marT="0" marB="0" anchor="ctr"/>
                </a:tc>
                <a:tc>
                  <a:txBody>
                    <a:bodyPr/>
                    <a:p>
                      <a:pPr algn="r"/>
                      <a:r>
                        <a:rPr dirty="0" sz="1100" lang="en-US">
                          <a:effectLst/>
                        </a:rPr>
                        <a:t>120</a:t>
                      </a:r>
                      <a:endParaRPr b="1" dirty="0" sz="1100" lang="en-US">
                        <a:effectLst/>
                        <a:latin typeface="Calibri" panose="020F0502020204030204" pitchFamily="34" charset="0"/>
                      </a:endParaRPr>
                    </a:p>
                  </a:txBody>
                  <a:tcPr marL="0" marR="0" marT="0" marB="0" anchor="ctr"/>
                </a:tc>
              </a:tr>
            </a:tbl>
          </a:graphicData>
        </a:graphic>
      </p:graphicFrame>
      <p:sp>
        <p:nvSpPr>
          <p:cNvPr id="1048645" name="Text Placeholder 4"/>
          <p:cNvSpPr>
            <a:spLocks noGrp="1"/>
          </p:cNvSpPr>
          <p:nvPr>
            <p:ph type="body" sz="quarter" idx="3"/>
          </p:nvPr>
        </p:nvSpPr>
        <p:spPr/>
        <p:txBody>
          <a:bodyPr/>
          <a:p>
            <a:endParaRPr lang="en-US"/>
          </a:p>
        </p:txBody>
      </p:sp>
      <p:graphicFrame>
        <p:nvGraphicFramePr>
          <p:cNvPr id="4194317" name="Content Placeholder 9"/>
          <p:cNvGraphicFramePr>
            <a:graphicFrameLocks noGrp="1"/>
          </p:cNvGraphicFramePr>
          <p:nvPr>
            <p:ph sz="quarter" idx="4"/>
          </p:nvPr>
        </p:nvGraphicFramePr>
        <p:xfrm>
          <a:off x="6172200" y="1642433"/>
          <a:ext cx="5183187" cy="1752600"/>
        </p:xfrm>
        <a:graphic>
          <a:graphicData uri="http://schemas.openxmlformats.org/drawingml/2006/table">
            <a:tbl>
              <a:tblPr firstRow="1" bandRow="1">
                <a:tableStyleId>{5C22544A-7EE6-4342-B048-85BDC9FD1C3A}</a:tableStyleId>
              </a:tblPr>
              <a:tblGrid>
                <a:gridCol w="4173130"/>
                <a:gridCol w="1010057"/>
              </a:tblGrid>
              <a:tr h="190500">
                <a:tc>
                  <a:txBody>
                    <a:bodyPr/>
                    <a:p>
                      <a:r>
                        <a:rPr lang="en-US">
                          <a:effectLst/>
                        </a:rPr>
                        <a:t>Received  proper guidance and information about the procedure</a:t>
                      </a:r>
                    </a:p>
                  </a:txBody>
                  <a:tcPr marL="0" marR="0" marT="0" marB="0" anchor="ctr"/>
                </a:tc>
                <a:tc>
                  <a:txBody>
                    <a:bodyPr/>
                    <a:p>
                      <a:endParaRPr lang="en-US">
                        <a:effectLst/>
                      </a:endParaRPr>
                    </a:p>
                  </a:txBody>
                  <a:tcPr marL="0" marR="0" marT="0" marB="0" anchor="ctr"/>
                </a:tc>
              </a:tr>
              <a:tr h="190500">
                <a:tc>
                  <a:txBody>
                    <a:bodyPr/>
                    <a:p>
                      <a:r>
                        <a:rPr sz="1100" lang="en-US">
                          <a:effectLst/>
                        </a:rPr>
                        <a:t>Row Labels</a:t>
                      </a:r>
                      <a:endParaRPr b="1" sz="1100" lang="en-US">
                        <a:effectLst/>
                        <a:latin typeface="Calibri" panose="020F0502020204030204" pitchFamily="34" charset="0"/>
                      </a:endParaRPr>
                    </a:p>
                  </a:txBody>
                  <a:tcPr marL="0" marR="0" marT="0" marB="0" anchor="ctr"/>
                </a:tc>
                <a:tc>
                  <a:txBody>
                    <a:bodyPr/>
                    <a:p>
                      <a:r>
                        <a:rPr sz="1100" lang="en-US">
                          <a:effectLst/>
                        </a:rPr>
                        <a:t>Count of SNNO</a:t>
                      </a:r>
                      <a:endParaRPr b="1" sz="1100" lang="en-US">
                        <a:effectLst/>
                        <a:latin typeface="Calibri" panose="020F0502020204030204" pitchFamily="34" charset="0"/>
                      </a:endParaRPr>
                    </a:p>
                  </a:txBody>
                  <a:tcPr marL="0" marR="0" marT="0" marB="0" anchor="ctr"/>
                </a:tc>
              </a:tr>
              <a:tr h="190500">
                <a:tc>
                  <a:txBody>
                    <a:bodyPr/>
                    <a:p>
                      <a:r>
                        <a:rPr lang="en-US">
                          <a:effectLst/>
                        </a:rPr>
                        <a:t>Extremely Satisfied</a:t>
                      </a:r>
                    </a:p>
                  </a:txBody>
                  <a:tcPr marL="0" marR="0" marT="0" marB="0" anchor="ctr"/>
                </a:tc>
                <a:tc>
                  <a:txBody>
                    <a:bodyPr/>
                    <a:p>
                      <a:pPr algn="r"/>
                      <a:r>
                        <a:rPr lang="en-US"/>
                        <a:t>77</a:t>
                      </a:r>
                    </a:p>
                  </a:txBody>
                  <a:tcPr marL="0" marR="0" marT="0" marB="0" anchor="ctr"/>
                </a:tc>
              </a:tr>
              <a:tr h="190500">
                <a:tc>
                  <a:txBody>
                    <a:bodyPr/>
                    <a:p>
                      <a:r>
                        <a:rPr lang="en-US">
                          <a:effectLst/>
                        </a:rPr>
                        <a:t>Neutral</a:t>
                      </a:r>
                    </a:p>
                  </a:txBody>
                  <a:tcPr marL="0" marR="0" marT="0" marB="0" anchor="ctr"/>
                </a:tc>
                <a:tc>
                  <a:txBody>
                    <a:bodyPr/>
                    <a:p>
                      <a:pPr algn="r"/>
                      <a:r>
                        <a:rPr lang="en-US"/>
                        <a:t>8</a:t>
                      </a:r>
                    </a:p>
                  </a:txBody>
                  <a:tcPr marL="0" marR="0" marT="0" marB="0" anchor="ctr"/>
                </a:tc>
              </a:tr>
              <a:tr h="190500">
                <a:tc>
                  <a:txBody>
                    <a:bodyPr/>
                    <a:p>
                      <a:r>
                        <a:rPr lang="en-US">
                          <a:effectLst/>
                        </a:rPr>
                        <a:t>Satisfied</a:t>
                      </a:r>
                    </a:p>
                  </a:txBody>
                  <a:tcPr marL="0" marR="0" marT="0" marB="0" anchor="ctr"/>
                </a:tc>
                <a:tc>
                  <a:txBody>
                    <a:bodyPr/>
                    <a:p>
                      <a:pPr algn="r"/>
                      <a:r>
                        <a:rPr lang="en-US"/>
                        <a:t>35</a:t>
                      </a:r>
                    </a:p>
                  </a:txBody>
                  <a:tcPr marL="0" marR="0" marT="0" marB="0" anchor="ctr"/>
                </a:tc>
              </a:tr>
              <a:tr h="190500">
                <a:tc>
                  <a:txBody>
                    <a:bodyPr/>
                    <a:p>
                      <a:r>
                        <a:rPr sz="1100" lang="en-US">
                          <a:effectLst/>
                        </a:rPr>
                        <a:t>Grand Total</a:t>
                      </a:r>
                      <a:endParaRPr b="1" sz="1100" lang="en-US">
                        <a:effectLst/>
                        <a:latin typeface="Calibri" panose="020F0502020204030204" pitchFamily="34" charset="0"/>
                      </a:endParaRPr>
                    </a:p>
                  </a:txBody>
                  <a:tcPr marL="0" marR="0" marT="0" marB="0" anchor="ctr"/>
                </a:tc>
                <a:tc>
                  <a:txBody>
                    <a:bodyPr/>
                    <a:p>
                      <a:pPr algn="r"/>
                      <a:r>
                        <a:rPr sz="1100" lang="en-US">
                          <a:effectLst/>
                        </a:rPr>
                        <a:t>120</a:t>
                      </a:r>
                      <a:endParaRPr b="1" sz="1100" lang="en-US">
                        <a:effectLst/>
                        <a:latin typeface="Calibri" panose="020F0502020204030204" pitchFamily="34" charset="0"/>
                      </a:endParaRPr>
                    </a:p>
                  </a:txBody>
                  <a:tcPr marL="0" marR="0" marT="0" marB="0" anchor="ctr"/>
                </a:tc>
              </a:tr>
            </a:tbl>
          </a:graphicData>
        </a:graphic>
      </p:graphicFrame>
      <p:pic>
        <p:nvPicPr>
          <p:cNvPr id="2097181" name="Picture 11" descr="Chart, waterfall chart  Description automatically generated"/>
          <p:cNvPicPr>
            <a:picLocks noChangeAspect="1"/>
          </p:cNvPicPr>
          <p:nvPr/>
        </p:nvPicPr>
        <p:blipFill>
          <a:blip xmlns:r="http://schemas.openxmlformats.org/officeDocument/2006/relationships" r:embed="rId1"/>
          <a:stretch>
            <a:fillRect/>
          </a:stretch>
        </p:blipFill>
        <p:spPr>
          <a:xfrm>
            <a:off x="842513" y="3900266"/>
            <a:ext cx="5172973" cy="2594297"/>
          </a:xfrm>
          <a:prstGeom prst="rect"/>
        </p:spPr>
      </p:pic>
      <p:pic>
        <p:nvPicPr>
          <p:cNvPr id="2097182" name="Picture 12" descr="Chart, pie chart  Description automatically generated"/>
          <p:cNvPicPr>
            <a:picLocks noChangeAspect="1"/>
          </p:cNvPicPr>
          <p:nvPr/>
        </p:nvPicPr>
        <p:blipFill>
          <a:blip xmlns:r="http://schemas.openxmlformats.org/officeDocument/2006/relationships" r:embed="rId2"/>
          <a:stretch>
            <a:fillRect/>
          </a:stretch>
        </p:blipFill>
        <p:spPr>
          <a:xfrm>
            <a:off x="6090250" y="3896746"/>
            <a:ext cx="5273614" cy="2601337"/>
          </a:xfrm>
          <a:prstGeom prst="rect"/>
        </p:spPr>
      </p:pic>
      <p:pic>
        <p:nvPicPr>
          <p:cNvPr id="2097183" name="Picture 5" descr="Text  Description automatically generated"/>
          <p:cNvPicPr>
            <a:picLocks noChangeAspect="1"/>
          </p:cNvPicPr>
          <p:nvPr/>
        </p:nvPicPr>
        <p:blipFill>
          <a:blip xmlns:r="http://schemas.openxmlformats.org/officeDocument/2006/relationships" r:embed="rId3"/>
          <a:stretch>
            <a:fillRect/>
          </a:stretch>
        </p:blipFill>
        <p:spPr>
          <a:xfrm>
            <a:off x="2875" y="6290"/>
            <a:ext cx="1000666" cy="505007"/>
          </a:xfrm>
          <a:prstGeom prst="rec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59" name=""/>
        <p:cNvGrpSpPr/>
        <p:nvPr/>
      </p:nvGrpSpPr>
      <p:grpSpPr>
        <a:xfrm>
          <a:off x="0" y="0"/>
          <a:ext cx="0" cy="0"/>
          <a:chOff x="0" y="0"/>
          <a:chExt cx="0" cy="0"/>
        </a:xfrm>
      </p:grpSpPr>
      <p:sp>
        <p:nvSpPr>
          <p:cNvPr id="1048646" name="Title 1"/>
          <p:cNvSpPr>
            <a:spLocks noGrp="1"/>
          </p:cNvSpPr>
          <p:nvPr>
            <p:ph type="title"/>
          </p:nvPr>
        </p:nvSpPr>
        <p:spPr/>
        <p:txBody>
          <a:bodyPr/>
          <a:p>
            <a:r>
              <a:rPr dirty="0" lang="en-US">
                <a:cs typeface="Calibri Light"/>
              </a:rPr>
              <a:t>RESULTS</a:t>
            </a:r>
            <a:br>
              <a:rPr dirty="0" lang="en-US">
                <a:cs typeface="Calibri Light"/>
              </a:rPr>
            </a:br>
            <a:r>
              <a:rPr dirty="0" lang="en-US">
                <a:cs typeface="Calibri Light"/>
              </a:rPr>
              <a:t>EXPERIENCE WITH PHARMACY SERVICES</a:t>
            </a:r>
            <a:endParaRPr dirty="0" lang="en-US"/>
          </a:p>
        </p:txBody>
      </p:sp>
      <p:pic>
        <p:nvPicPr>
          <p:cNvPr id="2097184" name="Picture 3" descr="Text  Description automatically generated"/>
          <p:cNvPicPr>
            <a:picLocks noChangeAspect="1"/>
          </p:cNvPicPr>
          <p:nvPr/>
        </p:nvPicPr>
        <p:blipFill>
          <a:blip xmlns:r="http://schemas.openxmlformats.org/officeDocument/2006/relationships" r:embed="rId1"/>
          <a:stretch>
            <a:fillRect/>
          </a:stretch>
        </p:blipFill>
        <p:spPr>
          <a:xfrm>
            <a:off x="2875" y="6290"/>
            <a:ext cx="986288" cy="490629"/>
          </a:xfrm>
          <a:prstGeom prst="rect"/>
        </p:spPr>
      </p:pic>
      <p:graphicFrame>
        <p:nvGraphicFramePr>
          <p:cNvPr id="4194318" name="Table 10"/>
          <p:cNvGraphicFramePr>
            <a:graphicFrameLocks noGrp="1"/>
          </p:cNvGraphicFramePr>
          <p:nvPr/>
        </p:nvGraphicFramePr>
        <p:xfrm>
          <a:off x="1000544" y="2206493"/>
          <a:ext cx="3157828" cy="3406336"/>
        </p:xfrm>
        <a:graphic>
          <a:graphicData uri="http://schemas.openxmlformats.org/drawingml/2006/table">
            <a:tbl>
              <a:tblPr firstRow="1" bandRow="1">
                <a:tableStyleId>{5C22544A-7EE6-4342-B048-85BDC9FD1C3A}</a:tableStyleId>
              </a:tblPr>
              <a:tblGrid>
                <a:gridCol w="1578914"/>
                <a:gridCol w="1578914"/>
              </a:tblGrid>
              <a:tr h="459585">
                <a:tc gridSpan="2">
                  <a:txBody>
                    <a:bodyPr/>
                    <a:p>
                      <a:r>
                        <a:rPr lang="en-US">
                          <a:effectLst/>
                        </a:rPr>
                        <a:t>Satisfied with pharmacy services</a:t>
                      </a:r>
                    </a:p>
                  </a:txBody>
                  <a:tcPr marL="0" marR="0" marT="0" marB="0" anchor="ctr"/>
                </a:tc>
                <a:tc hMerge="1">
                  <a:txBody>
                    <a:bodyPr/>
                    <a:p>
                      <a:endParaRPr lang="en-US"/>
                    </a:p>
                  </a:txBody>
                </a:tc>
              </a:tr>
              <a:tr h="324413">
                <a:tc>
                  <a:txBody>
                    <a:bodyPr/>
                    <a:p>
                      <a:r>
                        <a:rPr sz="1100" lang="en-US">
                          <a:effectLst/>
                        </a:rPr>
                        <a:t>Row Labels</a:t>
                      </a:r>
                      <a:endParaRPr b="1" sz="1100" lang="en-US">
                        <a:effectLst/>
                        <a:latin typeface="Calibri" panose="020F0502020204030204" pitchFamily="34" charset="0"/>
                      </a:endParaRPr>
                    </a:p>
                  </a:txBody>
                  <a:tcPr marL="0" marR="0" marT="0" marB="0" anchor="ctr"/>
                </a:tc>
                <a:tc>
                  <a:txBody>
                    <a:bodyPr/>
                    <a:p>
                      <a:r>
                        <a:rPr sz="1100" lang="en-US">
                          <a:effectLst/>
                        </a:rPr>
                        <a:t>Count of SNNO</a:t>
                      </a:r>
                      <a:endParaRPr b="1" sz="1100" lang="en-US">
                        <a:effectLst/>
                        <a:latin typeface="Calibri" panose="020F0502020204030204" pitchFamily="34" charset="0"/>
                      </a:endParaRPr>
                    </a:p>
                  </a:txBody>
                  <a:tcPr marL="0" marR="0" marT="0" marB="0" anchor="ctr"/>
                </a:tc>
              </a:tr>
              <a:tr h="919170">
                <a:tc>
                  <a:txBody>
                    <a:bodyPr/>
                    <a:p>
                      <a:r>
                        <a:rPr lang="en-US">
                          <a:effectLst/>
                        </a:rPr>
                        <a:t>Extremely Satisfied</a:t>
                      </a:r>
                    </a:p>
                  </a:txBody>
                  <a:tcPr marL="0" marR="0" marT="0" marB="0" anchor="ctr"/>
                </a:tc>
                <a:tc>
                  <a:txBody>
                    <a:bodyPr/>
                    <a:p>
                      <a:pPr algn="r"/>
                      <a:r>
                        <a:rPr lang="en-US"/>
                        <a:t>25</a:t>
                      </a:r>
                    </a:p>
                  </a:txBody>
                  <a:tcPr marL="0" marR="0" marT="0" marB="0" anchor="ctr"/>
                </a:tc>
              </a:tr>
              <a:tr h="459585">
                <a:tc>
                  <a:txBody>
                    <a:bodyPr/>
                    <a:p>
                      <a:r>
                        <a:rPr lang="en-US">
                          <a:effectLst/>
                        </a:rPr>
                        <a:t>Neutral</a:t>
                      </a:r>
                    </a:p>
                  </a:txBody>
                  <a:tcPr marL="0" marR="0" marT="0" marB="0" anchor="ctr"/>
                </a:tc>
                <a:tc>
                  <a:txBody>
                    <a:bodyPr/>
                    <a:p>
                      <a:pPr algn="r"/>
                      <a:r>
                        <a:rPr lang="en-US"/>
                        <a:t>9</a:t>
                      </a:r>
                    </a:p>
                  </a:txBody>
                  <a:tcPr marL="0" marR="0" marT="0" marB="0" anchor="ctr"/>
                </a:tc>
              </a:tr>
              <a:tr h="459585">
                <a:tc>
                  <a:txBody>
                    <a:bodyPr/>
                    <a:p>
                      <a:r>
                        <a:rPr lang="en-US">
                          <a:effectLst/>
                        </a:rPr>
                        <a:t>Satisfied</a:t>
                      </a:r>
                    </a:p>
                  </a:txBody>
                  <a:tcPr marL="0" marR="0" marT="0" marB="0" anchor="ctr"/>
                </a:tc>
                <a:tc>
                  <a:txBody>
                    <a:bodyPr/>
                    <a:p>
                      <a:pPr algn="r"/>
                      <a:r>
                        <a:rPr lang="en-US"/>
                        <a:t>58</a:t>
                      </a:r>
                    </a:p>
                  </a:txBody>
                  <a:tcPr marL="0" marR="0" marT="0" marB="0" anchor="ctr"/>
                </a:tc>
              </a:tr>
              <a:tr h="459585">
                <a:tc>
                  <a:txBody>
                    <a:bodyPr/>
                    <a:p>
                      <a:r>
                        <a:rPr lang="en-US">
                          <a:effectLst/>
                        </a:rPr>
                        <a:t>Unsatisfied</a:t>
                      </a:r>
                    </a:p>
                  </a:txBody>
                  <a:tcPr marL="0" marR="0" marT="0" marB="0" anchor="ctr"/>
                </a:tc>
                <a:tc>
                  <a:txBody>
                    <a:bodyPr/>
                    <a:p>
                      <a:pPr algn="r"/>
                      <a:r>
                        <a:rPr lang="en-US"/>
                        <a:t>28</a:t>
                      </a:r>
                    </a:p>
                  </a:txBody>
                  <a:tcPr marL="0" marR="0" marT="0" marB="0" anchor="ctr"/>
                </a:tc>
              </a:tr>
              <a:tr h="324413">
                <a:tc>
                  <a:txBody>
                    <a:bodyPr/>
                    <a:p>
                      <a:r>
                        <a:rPr sz="1100" lang="en-US">
                          <a:effectLst/>
                        </a:rPr>
                        <a:t>Grand Total</a:t>
                      </a:r>
                      <a:endParaRPr b="1" sz="1100" lang="en-US">
                        <a:effectLst/>
                        <a:latin typeface="Calibri" panose="020F0502020204030204" pitchFamily="34" charset="0"/>
                      </a:endParaRPr>
                    </a:p>
                  </a:txBody>
                  <a:tcPr marL="0" marR="0" marT="0" marB="0" anchor="ctr"/>
                </a:tc>
                <a:tc>
                  <a:txBody>
                    <a:bodyPr/>
                    <a:p>
                      <a:pPr algn="r"/>
                      <a:r>
                        <a:rPr sz="1100" lang="en-US">
                          <a:effectLst/>
                        </a:rPr>
                        <a:t>120</a:t>
                      </a:r>
                      <a:endParaRPr b="1" sz="1100" lang="en-US">
                        <a:effectLst/>
                        <a:latin typeface="Calibri" panose="020F0502020204030204" pitchFamily="34" charset="0"/>
                      </a:endParaRPr>
                    </a:p>
                  </a:txBody>
                  <a:tcPr marL="0" marR="0" marT="0" marB="0" anchor="ctr"/>
                </a:tc>
              </a:tr>
            </a:tbl>
          </a:graphicData>
        </a:graphic>
      </p:graphicFrame>
      <p:pic>
        <p:nvPicPr>
          <p:cNvPr id="2097185" name="Picture 12" descr="Chart, bar chart  Description automatically generated"/>
          <p:cNvPicPr>
            <a:picLocks noChangeAspect="1"/>
          </p:cNvPicPr>
          <p:nvPr/>
        </p:nvPicPr>
        <p:blipFill>
          <a:blip xmlns:r="http://schemas.openxmlformats.org/officeDocument/2006/relationships" r:embed="rId2"/>
          <a:stretch>
            <a:fillRect/>
          </a:stretch>
        </p:blipFill>
        <p:spPr>
          <a:xfrm>
            <a:off x="5055079" y="2156335"/>
            <a:ext cx="6251275" cy="3422350"/>
          </a:xfrm>
          <a:prstGeom prst="rec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60" name=""/>
        <p:cNvGrpSpPr/>
        <p:nvPr/>
      </p:nvGrpSpPr>
      <p:grpSpPr>
        <a:xfrm>
          <a:off x="0" y="0"/>
          <a:ext cx="0" cy="0"/>
          <a:chOff x="0" y="0"/>
          <a:chExt cx="0" cy="0"/>
        </a:xfrm>
      </p:grpSpPr>
      <p:sp>
        <p:nvSpPr>
          <p:cNvPr id="1048647" name="Title 1"/>
          <p:cNvSpPr>
            <a:spLocks noGrp="1"/>
          </p:cNvSpPr>
          <p:nvPr>
            <p:ph type="title"/>
          </p:nvPr>
        </p:nvSpPr>
        <p:spPr/>
        <p:txBody>
          <a:bodyPr/>
          <a:p>
            <a:r>
              <a:rPr dirty="0" lang="en-US">
                <a:cs typeface="Calibri Light"/>
              </a:rPr>
              <a:t>RESULTS</a:t>
            </a:r>
          </a:p>
        </p:txBody>
      </p:sp>
      <p:sp>
        <p:nvSpPr>
          <p:cNvPr id="1048648" name="Text Placeholder 2"/>
          <p:cNvSpPr>
            <a:spLocks noGrp="1"/>
          </p:cNvSpPr>
          <p:nvPr>
            <p:ph type="body" idx="1"/>
          </p:nvPr>
        </p:nvSpPr>
        <p:spPr/>
        <p:txBody>
          <a:bodyPr/>
          <a:p>
            <a:endParaRPr lang="en-US"/>
          </a:p>
        </p:txBody>
      </p:sp>
      <p:sp>
        <p:nvSpPr>
          <p:cNvPr id="1048649" name="Text Placeholder 4"/>
          <p:cNvSpPr>
            <a:spLocks noGrp="1"/>
          </p:cNvSpPr>
          <p:nvPr>
            <p:ph type="body" sz="quarter" idx="3"/>
          </p:nvPr>
        </p:nvSpPr>
        <p:spPr/>
        <p:txBody>
          <a:bodyPr/>
          <a:p>
            <a:endParaRPr lang="en-US"/>
          </a:p>
        </p:txBody>
      </p:sp>
      <p:pic>
        <p:nvPicPr>
          <p:cNvPr id="2097186" name="Picture 11" descr="Chart, pie chart  Description automatically generated"/>
          <p:cNvPicPr>
            <a:picLocks noChangeAspect="1"/>
          </p:cNvPicPr>
          <p:nvPr/>
        </p:nvPicPr>
        <p:blipFill>
          <a:blip xmlns:r="http://schemas.openxmlformats.org/officeDocument/2006/relationships" r:embed="rId1"/>
          <a:stretch>
            <a:fillRect/>
          </a:stretch>
        </p:blipFill>
        <p:spPr>
          <a:xfrm>
            <a:off x="842513" y="3951571"/>
            <a:ext cx="5172973" cy="2549196"/>
          </a:xfrm>
          <a:prstGeom prst="rect"/>
        </p:spPr>
      </p:pic>
      <p:graphicFrame>
        <p:nvGraphicFramePr>
          <p:cNvPr id="4194319" name="Content Placeholder 15"/>
          <p:cNvGraphicFramePr>
            <a:graphicFrameLocks noGrp="1"/>
          </p:cNvGraphicFramePr>
          <p:nvPr>
            <p:ph sz="half" idx="2"/>
          </p:nvPr>
        </p:nvGraphicFramePr>
        <p:xfrm>
          <a:off x="839788" y="1771830"/>
          <a:ext cx="5157786" cy="1752600"/>
        </p:xfrm>
        <a:graphic>
          <a:graphicData uri="http://schemas.openxmlformats.org/drawingml/2006/table">
            <a:tbl>
              <a:tblPr firstRow="1" bandRow="1">
                <a:tableStyleId>{5C22544A-7EE6-4342-B048-85BDC9FD1C3A}</a:tableStyleId>
              </a:tblPr>
              <a:tblGrid>
                <a:gridCol w="4152679"/>
                <a:gridCol w="1005107"/>
              </a:tblGrid>
              <a:tr h="190500">
                <a:tc>
                  <a:txBody>
                    <a:bodyPr/>
                    <a:p>
                      <a:r>
                        <a:rPr lang="en-US">
                          <a:effectLst/>
                        </a:rPr>
                        <a:t>Pharmacist  explained  about the dosage intake</a:t>
                      </a:r>
                    </a:p>
                  </a:txBody>
                  <a:tcPr marL="0" marR="0" marT="0" marB="0" anchor="ctr"/>
                </a:tc>
                <a:tc>
                  <a:txBody>
                    <a:bodyPr/>
                    <a:p>
                      <a:endParaRPr lang="en-US">
                        <a:effectLst/>
                      </a:endParaRPr>
                    </a:p>
                  </a:txBody>
                  <a:tcPr marL="0" marR="0" marT="0" marB="0" anchor="ctr"/>
                </a:tc>
              </a:tr>
              <a:tr h="190500">
                <a:tc>
                  <a:txBody>
                    <a:bodyPr/>
                    <a:p>
                      <a:r>
                        <a:rPr sz="1100" lang="en-US">
                          <a:effectLst/>
                        </a:rPr>
                        <a:t>Row Labels</a:t>
                      </a:r>
                      <a:endParaRPr b="1" sz="1100" lang="en-US">
                        <a:effectLst/>
                        <a:latin typeface="Calibri" panose="020F0502020204030204" pitchFamily="34" charset="0"/>
                      </a:endParaRPr>
                    </a:p>
                  </a:txBody>
                  <a:tcPr marL="0" marR="0" marT="0" marB="0" anchor="ctr"/>
                </a:tc>
                <a:tc>
                  <a:txBody>
                    <a:bodyPr/>
                    <a:p>
                      <a:r>
                        <a:rPr sz="1100" lang="en-US">
                          <a:effectLst/>
                        </a:rPr>
                        <a:t>Count of SNNO</a:t>
                      </a:r>
                      <a:endParaRPr b="1" sz="1100" lang="en-US">
                        <a:effectLst/>
                        <a:latin typeface="Calibri" panose="020F0502020204030204" pitchFamily="34" charset="0"/>
                      </a:endParaRPr>
                    </a:p>
                  </a:txBody>
                  <a:tcPr marL="0" marR="0" marT="0" marB="0" anchor="ctr"/>
                </a:tc>
              </a:tr>
              <a:tr h="190500">
                <a:tc>
                  <a:txBody>
                    <a:bodyPr/>
                    <a:p>
                      <a:r>
                        <a:rPr lang="en-US">
                          <a:effectLst/>
                        </a:rPr>
                        <a:t>Extremely Satisfied</a:t>
                      </a:r>
                    </a:p>
                  </a:txBody>
                  <a:tcPr marL="0" marR="0" marT="0" marB="0" anchor="ctr"/>
                </a:tc>
                <a:tc>
                  <a:txBody>
                    <a:bodyPr/>
                    <a:p>
                      <a:pPr algn="r"/>
                      <a:r>
                        <a:rPr lang="en-US"/>
                        <a:t>77</a:t>
                      </a:r>
                    </a:p>
                  </a:txBody>
                  <a:tcPr marL="0" marR="0" marT="0" marB="0" anchor="ctr"/>
                </a:tc>
              </a:tr>
              <a:tr h="190500">
                <a:tc>
                  <a:txBody>
                    <a:bodyPr/>
                    <a:p>
                      <a:r>
                        <a:rPr lang="en-US">
                          <a:effectLst/>
                        </a:rPr>
                        <a:t>Neutral</a:t>
                      </a:r>
                    </a:p>
                  </a:txBody>
                  <a:tcPr marL="0" marR="0" marT="0" marB="0" anchor="ctr"/>
                </a:tc>
                <a:tc>
                  <a:txBody>
                    <a:bodyPr/>
                    <a:p>
                      <a:pPr algn="r"/>
                      <a:r>
                        <a:rPr lang="en-US"/>
                        <a:t>5</a:t>
                      </a:r>
                    </a:p>
                  </a:txBody>
                  <a:tcPr marL="0" marR="0" marT="0" marB="0" anchor="ctr"/>
                </a:tc>
              </a:tr>
              <a:tr h="190500">
                <a:tc>
                  <a:txBody>
                    <a:bodyPr/>
                    <a:p>
                      <a:r>
                        <a:rPr lang="en-US">
                          <a:effectLst/>
                        </a:rPr>
                        <a:t>Satisfied</a:t>
                      </a:r>
                    </a:p>
                  </a:txBody>
                  <a:tcPr marL="0" marR="0" marT="0" marB="0" anchor="ctr"/>
                </a:tc>
                <a:tc>
                  <a:txBody>
                    <a:bodyPr/>
                    <a:p>
                      <a:pPr algn="r"/>
                      <a:r>
                        <a:rPr lang="en-US"/>
                        <a:t>38</a:t>
                      </a:r>
                    </a:p>
                  </a:txBody>
                  <a:tcPr marL="0" marR="0" marT="0" marB="0" anchor="ctr"/>
                </a:tc>
              </a:tr>
              <a:tr h="190500">
                <a:tc>
                  <a:txBody>
                    <a:bodyPr/>
                    <a:p>
                      <a:r>
                        <a:rPr sz="1100" lang="en-US">
                          <a:effectLst/>
                        </a:rPr>
                        <a:t>Grand Total</a:t>
                      </a:r>
                      <a:endParaRPr b="1" sz="1100" lang="en-US">
                        <a:effectLst/>
                        <a:latin typeface="Calibri" panose="020F0502020204030204" pitchFamily="34" charset="0"/>
                      </a:endParaRPr>
                    </a:p>
                  </a:txBody>
                  <a:tcPr marL="0" marR="0" marT="0" marB="0" anchor="ctr"/>
                </a:tc>
                <a:tc>
                  <a:txBody>
                    <a:bodyPr/>
                    <a:p>
                      <a:pPr algn="r"/>
                      <a:r>
                        <a:rPr sz="1100" lang="en-US">
                          <a:effectLst/>
                        </a:rPr>
                        <a:t>120</a:t>
                      </a:r>
                      <a:endParaRPr b="1" sz="1100" lang="en-US">
                        <a:effectLst/>
                        <a:latin typeface="Calibri" panose="020F0502020204030204" pitchFamily="34" charset="0"/>
                      </a:endParaRPr>
                    </a:p>
                  </a:txBody>
                  <a:tcPr marL="0" marR="0" marT="0" marB="0" anchor="ctr"/>
                </a:tc>
              </a:tr>
            </a:tbl>
          </a:graphicData>
        </a:graphic>
      </p:graphicFrame>
      <p:pic>
        <p:nvPicPr>
          <p:cNvPr id="2097187" name="Picture 5" descr="Text  Description automatically generated"/>
          <p:cNvPicPr>
            <a:picLocks noChangeAspect="1"/>
          </p:cNvPicPr>
          <p:nvPr/>
        </p:nvPicPr>
        <p:blipFill>
          <a:blip xmlns:r="http://schemas.openxmlformats.org/officeDocument/2006/relationships" r:embed="rId2"/>
          <a:stretch>
            <a:fillRect/>
          </a:stretch>
        </p:blipFill>
        <p:spPr>
          <a:xfrm>
            <a:off x="2875" y="6290"/>
            <a:ext cx="1360099" cy="691912"/>
          </a:xfrm>
          <a:prstGeom prst="rect"/>
        </p:spPr>
      </p:pic>
      <p:graphicFrame>
        <p:nvGraphicFramePr>
          <p:cNvPr id="4194320" name="Content Placeholder 14"/>
          <p:cNvGraphicFramePr>
            <a:graphicFrameLocks noGrp="1"/>
          </p:cNvGraphicFramePr>
          <p:nvPr>
            <p:ph sz="quarter" idx="4"/>
          </p:nvPr>
        </p:nvGraphicFramePr>
        <p:xfrm>
          <a:off x="6172200" y="1699943"/>
          <a:ext cx="5183187" cy="2026920"/>
        </p:xfrm>
        <a:graphic>
          <a:graphicData uri="http://schemas.openxmlformats.org/drawingml/2006/table">
            <a:tbl>
              <a:tblPr firstRow="1" bandRow="1">
                <a:tableStyleId>{5C22544A-7EE6-4342-B048-85BDC9FD1C3A}</a:tableStyleId>
              </a:tblPr>
              <a:tblGrid>
                <a:gridCol w="3815402"/>
                <a:gridCol w="1367785"/>
              </a:tblGrid>
              <a:tr h="190500">
                <a:tc>
                  <a:txBody>
                    <a:bodyPr/>
                    <a:p>
                      <a:r>
                        <a:rPr lang="en-US">
                          <a:effectLst/>
                        </a:rPr>
                        <a:t>There were Adequate amount of medicines</a:t>
                      </a:r>
                    </a:p>
                  </a:txBody>
                  <a:tcPr marL="0" marR="0" marT="0" marB="0" anchor="ctr"/>
                </a:tc>
                <a:tc>
                  <a:txBody>
                    <a:bodyPr/>
                    <a:p>
                      <a:endParaRPr lang="en-US">
                        <a:effectLst/>
                      </a:endParaRPr>
                    </a:p>
                  </a:txBody>
                  <a:tcPr marL="0" marR="0" marT="0" marB="0" anchor="ctr"/>
                </a:tc>
              </a:tr>
              <a:tr h="190500">
                <a:tc>
                  <a:txBody>
                    <a:bodyPr/>
                    <a:p>
                      <a:r>
                        <a:rPr sz="1100" lang="en-US">
                          <a:effectLst/>
                        </a:rPr>
                        <a:t>Row Labels</a:t>
                      </a:r>
                      <a:endParaRPr b="1" sz="1100" lang="en-US">
                        <a:effectLst/>
                        <a:latin typeface="Calibri" panose="020F0502020204030204" pitchFamily="34" charset="0"/>
                      </a:endParaRPr>
                    </a:p>
                  </a:txBody>
                  <a:tcPr marL="0" marR="0" marT="0" marB="0" anchor="ctr"/>
                </a:tc>
                <a:tc>
                  <a:txBody>
                    <a:bodyPr/>
                    <a:p>
                      <a:r>
                        <a:rPr sz="1100" lang="en-US">
                          <a:effectLst/>
                        </a:rPr>
                        <a:t>Count of SNNO</a:t>
                      </a:r>
                      <a:endParaRPr b="1" sz="1100" lang="en-US">
                        <a:effectLst/>
                        <a:latin typeface="Calibri" panose="020F0502020204030204" pitchFamily="34" charset="0"/>
                      </a:endParaRPr>
                    </a:p>
                  </a:txBody>
                  <a:tcPr marL="0" marR="0" marT="0" marB="0" anchor="ctr"/>
                </a:tc>
              </a:tr>
              <a:tr h="190500">
                <a:tc>
                  <a:txBody>
                    <a:bodyPr/>
                    <a:p>
                      <a:r>
                        <a:rPr lang="en-US">
                          <a:effectLst/>
                        </a:rPr>
                        <a:t>Extremely Satisfied</a:t>
                      </a:r>
                    </a:p>
                  </a:txBody>
                  <a:tcPr marL="0" marR="0" marT="0" marB="0" anchor="ctr"/>
                </a:tc>
                <a:tc>
                  <a:txBody>
                    <a:bodyPr/>
                    <a:p>
                      <a:pPr algn="r"/>
                      <a:r>
                        <a:rPr lang="en-US"/>
                        <a:t>25</a:t>
                      </a:r>
                    </a:p>
                  </a:txBody>
                  <a:tcPr marL="0" marR="0" marT="0" marB="0" anchor="ctr"/>
                </a:tc>
              </a:tr>
              <a:tr h="190500">
                <a:tc>
                  <a:txBody>
                    <a:bodyPr/>
                    <a:p>
                      <a:r>
                        <a:rPr lang="en-US">
                          <a:effectLst/>
                        </a:rPr>
                        <a:t>Neutral</a:t>
                      </a:r>
                    </a:p>
                  </a:txBody>
                  <a:tcPr marL="0" marR="0" marT="0" marB="0" anchor="ctr"/>
                </a:tc>
                <a:tc>
                  <a:txBody>
                    <a:bodyPr/>
                    <a:p>
                      <a:pPr algn="r"/>
                      <a:r>
                        <a:rPr lang="en-US"/>
                        <a:t>9</a:t>
                      </a:r>
                    </a:p>
                  </a:txBody>
                  <a:tcPr marL="0" marR="0" marT="0" marB="0" anchor="ctr"/>
                </a:tc>
              </a:tr>
              <a:tr h="190500">
                <a:tc>
                  <a:txBody>
                    <a:bodyPr/>
                    <a:p>
                      <a:r>
                        <a:rPr lang="en-US">
                          <a:effectLst/>
                        </a:rPr>
                        <a:t>Satisfied</a:t>
                      </a:r>
                    </a:p>
                  </a:txBody>
                  <a:tcPr marL="0" marR="0" marT="0" marB="0" anchor="ctr"/>
                </a:tc>
                <a:tc>
                  <a:txBody>
                    <a:bodyPr/>
                    <a:p>
                      <a:pPr algn="r"/>
                      <a:r>
                        <a:rPr lang="en-US"/>
                        <a:t>62</a:t>
                      </a:r>
                    </a:p>
                  </a:txBody>
                  <a:tcPr marL="0" marR="0" marT="0" marB="0" anchor="ctr"/>
                </a:tc>
              </a:tr>
              <a:tr h="190500">
                <a:tc>
                  <a:txBody>
                    <a:bodyPr/>
                    <a:p>
                      <a:r>
                        <a:rPr lang="en-US">
                          <a:effectLst/>
                        </a:rPr>
                        <a:t>Unsatisfied</a:t>
                      </a:r>
                    </a:p>
                  </a:txBody>
                  <a:tcPr marL="0" marR="0" marT="0" marB="0" anchor="ctr"/>
                </a:tc>
                <a:tc>
                  <a:txBody>
                    <a:bodyPr/>
                    <a:p>
                      <a:pPr algn="r"/>
                      <a:r>
                        <a:rPr lang="en-US"/>
                        <a:t>24</a:t>
                      </a:r>
                    </a:p>
                  </a:txBody>
                  <a:tcPr marL="0" marR="0" marT="0" marB="0" anchor="ctr"/>
                </a:tc>
              </a:tr>
              <a:tr h="190500">
                <a:tc>
                  <a:txBody>
                    <a:bodyPr/>
                    <a:p>
                      <a:r>
                        <a:rPr sz="1100" lang="en-US">
                          <a:effectLst/>
                        </a:rPr>
                        <a:t>Grand Total</a:t>
                      </a:r>
                      <a:endParaRPr b="1" sz="1100" lang="en-US">
                        <a:effectLst/>
                        <a:latin typeface="Calibri" panose="020F0502020204030204" pitchFamily="34" charset="0"/>
                      </a:endParaRPr>
                    </a:p>
                  </a:txBody>
                  <a:tcPr marL="0" marR="0" marT="0" marB="0" anchor="ctr"/>
                </a:tc>
                <a:tc>
                  <a:txBody>
                    <a:bodyPr/>
                    <a:p>
                      <a:pPr algn="r"/>
                      <a:r>
                        <a:rPr sz="1100" lang="en-US">
                          <a:effectLst/>
                        </a:rPr>
                        <a:t>120</a:t>
                      </a:r>
                      <a:endParaRPr b="1" sz="1100" lang="en-US">
                        <a:effectLst/>
                        <a:latin typeface="Calibri" panose="020F0502020204030204" pitchFamily="34" charset="0"/>
                      </a:endParaRPr>
                    </a:p>
                  </a:txBody>
                  <a:tcPr marL="0" marR="0" marT="0" marB="0" anchor="ctr"/>
                </a:tc>
              </a:tr>
            </a:tbl>
          </a:graphicData>
        </a:graphic>
      </p:graphicFrame>
      <p:pic>
        <p:nvPicPr>
          <p:cNvPr id="2097188" name="Picture 17" descr="Chart, pie chart  Description automatically generated"/>
          <p:cNvPicPr>
            <a:picLocks noChangeAspect="1"/>
          </p:cNvPicPr>
          <p:nvPr/>
        </p:nvPicPr>
        <p:blipFill>
          <a:blip xmlns:r="http://schemas.openxmlformats.org/officeDocument/2006/relationships" r:embed="rId3"/>
          <a:stretch>
            <a:fillRect/>
          </a:stretch>
        </p:blipFill>
        <p:spPr>
          <a:xfrm>
            <a:off x="6176513" y="3954601"/>
            <a:ext cx="5187350" cy="2543137"/>
          </a:xfrm>
          <a:prstGeom prst="rec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61" name=""/>
        <p:cNvGrpSpPr/>
        <p:nvPr/>
      </p:nvGrpSpPr>
      <p:grpSpPr>
        <a:xfrm>
          <a:off x="0" y="0"/>
          <a:ext cx="0" cy="0"/>
          <a:chOff x="0" y="0"/>
          <a:chExt cx="0" cy="0"/>
        </a:xfrm>
      </p:grpSpPr>
      <p:sp>
        <p:nvSpPr>
          <p:cNvPr id="1048650" name="Title 1"/>
          <p:cNvSpPr>
            <a:spLocks noGrp="1"/>
          </p:cNvSpPr>
          <p:nvPr>
            <p:ph type="title"/>
          </p:nvPr>
        </p:nvSpPr>
        <p:spPr/>
        <p:txBody>
          <a:bodyPr/>
          <a:p>
            <a:r>
              <a:rPr dirty="0" lang="en-US">
                <a:cs typeface="Calibri Light"/>
              </a:rPr>
              <a:t>RESULTS</a:t>
            </a:r>
            <a:br>
              <a:rPr dirty="0" lang="en-US">
                <a:cs typeface="Calibri Light"/>
              </a:rPr>
            </a:br>
            <a:r>
              <a:rPr dirty="0" lang="en-US">
                <a:cs typeface="Calibri Light"/>
              </a:rPr>
              <a:t>EXPERIENCE WITH HOUSEKEEPING</a:t>
            </a:r>
            <a:endParaRPr dirty="0" lang="en-US"/>
          </a:p>
        </p:txBody>
      </p:sp>
      <p:sp>
        <p:nvSpPr>
          <p:cNvPr id="1048651" name="Text Placeholder 2"/>
          <p:cNvSpPr>
            <a:spLocks noGrp="1"/>
          </p:cNvSpPr>
          <p:nvPr>
            <p:ph type="body" idx="1"/>
          </p:nvPr>
        </p:nvSpPr>
        <p:spPr/>
        <p:txBody>
          <a:bodyPr/>
          <a:p>
            <a:endParaRPr lang="en-US"/>
          </a:p>
        </p:txBody>
      </p:sp>
      <p:graphicFrame>
        <p:nvGraphicFramePr>
          <p:cNvPr id="4194321" name="Content Placeholder 7"/>
          <p:cNvGraphicFramePr>
            <a:graphicFrameLocks noGrp="1"/>
          </p:cNvGraphicFramePr>
          <p:nvPr>
            <p:ph sz="half" idx="2"/>
          </p:nvPr>
        </p:nvGraphicFramePr>
        <p:xfrm>
          <a:off x="839788" y="1699943"/>
          <a:ext cx="5157786" cy="1478280"/>
        </p:xfrm>
        <a:graphic>
          <a:graphicData uri="http://schemas.openxmlformats.org/drawingml/2006/table">
            <a:tbl>
              <a:tblPr firstRow="1" bandRow="1">
                <a:tableStyleId>{5C22544A-7EE6-4342-B048-85BDC9FD1C3A}</a:tableStyleId>
              </a:tblPr>
              <a:tblGrid>
                <a:gridCol w="4152679"/>
                <a:gridCol w="1005107"/>
              </a:tblGrid>
              <a:tr h="190500">
                <a:tc>
                  <a:txBody>
                    <a:bodyPr/>
                    <a:p>
                      <a:r>
                        <a:rPr lang="en-US">
                          <a:effectLst/>
                        </a:rPr>
                        <a:t>Satisfied with Housekeeping</a:t>
                      </a:r>
                    </a:p>
                  </a:txBody>
                  <a:tcPr marL="0" marR="0" marT="0" marB="0" anchor="ctr"/>
                </a:tc>
                <a:tc>
                  <a:txBody>
                    <a:bodyPr/>
                    <a:p>
                      <a:endParaRPr lang="en-US">
                        <a:effectLst/>
                      </a:endParaRPr>
                    </a:p>
                  </a:txBody>
                  <a:tcPr marL="0" marR="0" marT="0" marB="0" anchor="ctr"/>
                </a:tc>
              </a:tr>
              <a:tr h="190500">
                <a:tc>
                  <a:txBody>
                    <a:bodyPr/>
                    <a:p>
                      <a:r>
                        <a:rPr sz="1100" lang="en-US">
                          <a:effectLst/>
                        </a:rPr>
                        <a:t>Row Labels</a:t>
                      </a:r>
                      <a:endParaRPr b="1" sz="1100" lang="en-US">
                        <a:effectLst/>
                        <a:latin typeface="Calibri" panose="020F0502020204030204" pitchFamily="34" charset="0"/>
                      </a:endParaRPr>
                    </a:p>
                  </a:txBody>
                  <a:tcPr marL="0" marR="0" marT="0" marB="0" anchor="ctr"/>
                </a:tc>
                <a:tc>
                  <a:txBody>
                    <a:bodyPr/>
                    <a:p>
                      <a:r>
                        <a:rPr sz="1100" lang="en-US">
                          <a:effectLst/>
                        </a:rPr>
                        <a:t>Count of SN No</a:t>
                      </a:r>
                      <a:endParaRPr b="1" sz="1100" lang="en-US">
                        <a:effectLst/>
                        <a:latin typeface="Calibri" panose="020F0502020204030204" pitchFamily="34" charset="0"/>
                      </a:endParaRPr>
                    </a:p>
                  </a:txBody>
                  <a:tcPr marL="0" marR="0" marT="0" marB="0" anchor="ctr"/>
                </a:tc>
              </a:tr>
              <a:tr h="190500">
                <a:tc>
                  <a:txBody>
                    <a:bodyPr/>
                    <a:p>
                      <a:r>
                        <a:rPr lang="en-US">
                          <a:effectLst/>
                        </a:rPr>
                        <a:t>Extremely Satisfied</a:t>
                      </a:r>
                    </a:p>
                  </a:txBody>
                  <a:tcPr marL="0" marR="0" marT="0" marB="0" anchor="ctr"/>
                </a:tc>
                <a:tc>
                  <a:txBody>
                    <a:bodyPr/>
                    <a:p>
                      <a:pPr algn="r"/>
                      <a:r>
                        <a:rPr lang="en-US"/>
                        <a:t>114</a:t>
                      </a:r>
                    </a:p>
                  </a:txBody>
                  <a:tcPr marL="0" marR="0" marT="0" marB="0" anchor="ctr"/>
                </a:tc>
              </a:tr>
              <a:tr h="190500">
                <a:tc>
                  <a:txBody>
                    <a:bodyPr/>
                    <a:p>
                      <a:r>
                        <a:rPr lang="en-US">
                          <a:effectLst/>
                        </a:rPr>
                        <a:t>Neutral</a:t>
                      </a:r>
                    </a:p>
                  </a:txBody>
                  <a:tcPr marL="0" marR="0" marT="0" marB="0" anchor="ctr"/>
                </a:tc>
                <a:tc>
                  <a:txBody>
                    <a:bodyPr/>
                    <a:p>
                      <a:pPr algn="r"/>
                      <a:r>
                        <a:rPr lang="en-US"/>
                        <a:t>3</a:t>
                      </a:r>
                    </a:p>
                  </a:txBody>
                  <a:tcPr marL="0" marR="0" marT="0" marB="0" anchor="ctr"/>
                </a:tc>
              </a:tr>
              <a:tr h="190500">
                <a:tc>
                  <a:txBody>
                    <a:bodyPr/>
                    <a:p>
                      <a:r>
                        <a:rPr lang="en-US">
                          <a:effectLst/>
                        </a:rPr>
                        <a:t>Satisfied</a:t>
                      </a:r>
                    </a:p>
                  </a:txBody>
                  <a:tcPr marL="0" marR="0" marT="0" marB="0" anchor="ctr"/>
                </a:tc>
                <a:tc>
                  <a:txBody>
                    <a:bodyPr/>
                    <a:p>
                      <a:pPr algn="r"/>
                      <a:r>
                        <a:rPr lang="en-US"/>
                        <a:t>3</a:t>
                      </a:r>
                    </a:p>
                  </a:txBody>
                  <a:tcPr marL="0" marR="0" marT="0" marB="0" anchor="ctr"/>
                </a:tc>
              </a:tr>
              <a:tr h="190500">
                <a:tc>
                  <a:txBody>
                    <a:bodyPr/>
                    <a:p>
                      <a:r>
                        <a:rPr sz="1100" lang="en-US">
                          <a:effectLst/>
                        </a:rPr>
                        <a:t>Grand Total</a:t>
                      </a:r>
                      <a:endParaRPr b="1" sz="1100" lang="en-US">
                        <a:effectLst/>
                        <a:latin typeface="Calibri" panose="020F0502020204030204" pitchFamily="34" charset="0"/>
                      </a:endParaRPr>
                    </a:p>
                  </a:txBody>
                  <a:tcPr marL="0" marR="0" marT="0" marB="0" anchor="ctr"/>
                </a:tc>
                <a:tc>
                  <a:txBody>
                    <a:bodyPr/>
                    <a:p>
                      <a:pPr algn="r"/>
                      <a:r>
                        <a:rPr sz="1100" lang="en-US">
                          <a:effectLst/>
                        </a:rPr>
                        <a:t>120</a:t>
                      </a:r>
                      <a:endParaRPr b="1" sz="1100" lang="en-US">
                        <a:effectLst/>
                        <a:latin typeface="Calibri" panose="020F0502020204030204" pitchFamily="34" charset="0"/>
                      </a:endParaRPr>
                    </a:p>
                  </a:txBody>
                  <a:tcPr marL="0" marR="0" marT="0" marB="0" anchor="ctr"/>
                </a:tc>
              </a:tr>
            </a:tbl>
          </a:graphicData>
        </a:graphic>
      </p:graphicFrame>
      <p:sp>
        <p:nvSpPr>
          <p:cNvPr id="1048652" name="Text Placeholder 4"/>
          <p:cNvSpPr>
            <a:spLocks noGrp="1"/>
          </p:cNvSpPr>
          <p:nvPr>
            <p:ph type="body" sz="quarter" idx="3"/>
          </p:nvPr>
        </p:nvSpPr>
        <p:spPr/>
        <p:txBody>
          <a:bodyPr/>
          <a:p>
            <a:endParaRPr lang="en-US"/>
          </a:p>
        </p:txBody>
      </p:sp>
      <p:graphicFrame>
        <p:nvGraphicFramePr>
          <p:cNvPr id="4194322" name="Content Placeholder 9"/>
          <p:cNvGraphicFramePr>
            <a:graphicFrameLocks noGrp="1"/>
          </p:cNvGraphicFramePr>
          <p:nvPr>
            <p:ph sz="quarter" idx="4"/>
          </p:nvPr>
        </p:nvGraphicFramePr>
        <p:xfrm>
          <a:off x="6172200" y="1699943"/>
          <a:ext cx="5183187" cy="1478280"/>
        </p:xfrm>
        <a:graphic>
          <a:graphicData uri="http://schemas.openxmlformats.org/drawingml/2006/table">
            <a:tbl>
              <a:tblPr firstRow="1" bandRow="1">
                <a:tableStyleId>{5C22544A-7EE6-4342-B048-85BDC9FD1C3A}</a:tableStyleId>
              </a:tblPr>
              <a:tblGrid>
                <a:gridCol w="4173130"/>
                <a:gridCol w="1010057"/>
              </a:tblGrid>
              <a:tr h="190500">
                <a:tc>
                  <a:txBody>
                    <a:bodyPr/>
                    <a:p>
                      <a:r>
                        <a:rPr lang="en-US">
                          <a:effectLst/>
                        </a:rPr>
                        <a:t>Cleanliness of the Hospital</a:t>
                      </a:r>
                    </a:p>
                  </a:txBody>
                  <a:tcPr marL="0" marR="0" marT="0" marB="0" anchor="ctr"/>
                </a:tc>
                <a:tc>
                  <a:txBody>
                    <a:bodyPr/>
                    <a:p>
                      <a:endParaRPr lang="en-US">
                        <a:effectLst/>
                      </a:endParaRPr>
                    </a:p>
                  </a:txBody>
                  <a:tcPr marL="0" marR="0" marT="0" marB="0" anchor="ctr"/>
                </a:tc>
              </a:tr>
              <a:tr h="190500">
                <a:tc>
                  <a:txBody>
                    <a:bodyPr/>
                    <a:p>
                      <a:r>
                        <a:rPr sz="1100" lang="en-US">
                          <a:effectLst/>
                        </a:rPr>
                        <a:t>Row Labels</a:t>
                      </a:r>
                      <a:endParaRPr b="1" sz="1100" lang="en-US">
                        <a:effectLst/>
                        <a:latin typeface="Calibri" panose="020F0502020204030204" pitchFamily="34" charset="0"/>
                      </a:endParaRPr>
                    </a:p>
                  </a:txBody>
                  <a:tcPr marL="0" marR="0" marT="0" marB="0" anchor="ctr"/>
                </a:tc>
                <a:tc>
                  <a:txBody>
                    <a:bodyPr/>
                    <a:p>
                      <a:r>
                        <a:rPr sz="1100" lang="en-US">
                          <a:effectLst/>
                        </a:rPr>
                        <a:t>Count of SN No</a:t>
                      </a:r>
                      <a:endParaRPr b="1" sz="1100" lang="en-US">
                        <a:effectLst/>
                        <a:latin typeface="Calibri" panose="020F0502020204030204" pitchFamily="34" charset="0"/>
                      </a:endParaRPr>
                    </a:p>
                  </a:txBody>
                  <a:tcPr marL="0" marR="0" marT="0" marB="0" anchor="ctr"/>
                </a:tc>
              </a:tr>
              <a:tr h="190500">
                <a:tc>
                  <a:txBody>
                    <a:bodyPr/>
                    <a:p>
                      <a:r>
                        <a:rPr lang="en-US">
                          <a:effectLst/>
                        </a:rPr>
                        <a:t>Extremely Satisfied</a:t>
                      </a:r>
                    </a:p>
                  </a:txBody>
                  <a:tcPr marL="0" marR="0" marT="0" marB="0" anchor="ctr"/>
                </a:tc>
                <a:tc>
                  <a:txBody>
                    <a:bodyPr/>
                    <a:p>
                      <a:pPr algn="r"/>
                      <a:r>
                        <a:rPr lang="en-US"/>
                        <a:t>101</a:t>
                      </a:r>
                    </a:p>
                  </a:txBody>
                  <a:tcPr marL="0" marR="0" marT="0" marB="0" anchor="ctr"/>
                </a:tc>
              </a:tr>
              <a:tr h="190500">
                <a:tc>
                  <a:txBody>
                    <a:bodyPr/>
                    <a:p>
                      <a:r>
                        <a:rPr lang="en-US">
                          <a:effectLst/>
                        </a:rPr>
                        <a:t>Neutral</a:t>
                      </a:r>
                    </a:p>
                  </a:txBody>
                  <a:tcPr marL="0" marR="0" marT="0" marB="0" anchor="ctr"/>
                </a:tc>
                <a:tc>
                  <a:txBody>
                    <a:bodyPr/>
                    <a:p>
                      <a:pPr algn="r"/>
                      <a:r>
                        <a:rPr lang="en-US"/>
                        <a:t>3</a:t>
                      </a:r>
                    </a:p>
                  </a:txBody>
                  <a:tcPr marL="0" marR="0" marT="0" marB="0" anchor="ctr"/>
                </a:tc>
              </a:tr>
              <a:tr h="190500">
                <a:tc>
                  <a:txBody>
                    <a:bodyPr/>
                    <a:p>
                      <a:r>
                        <a:rPr lang="en-US">
                          <a:effectLst/>
                        </a:rPr>
                        <a:t>Satisfied</a:t>
                      </a:r>
                    </a:p>
                  </a:txBody>
                  <a:tcPr marL="0" marR="0" marT="0" marB="0" anchor="ctr"/>
                </a:tc>
                <a:tc>
                  <a:txBody>
                    <a:bodyPr/>
                    <a:p>
                      <a:pPr algn="r"/>
                      <a:r>
                        <a:rPr lang="en-US"/>
                        <a:t>16</a:t>
                      </a:r>
                    </a:p>
                  </a:txBody>
                  <a:tcPr marL="0" marR="0" marT="0" marB="0" anchor="ctr"/>
                </a:tc>
              </a:tr>
              <a:tr h="190500">
                <a:tc>
                  <a:txBody>
                    <a:bodyPr/>
                    <a:p>
                      <a:r>
                        <a:rPr sz="1100" lang="en-US">
                          <a:effectLst/>
                        </a:rPr>
                        <a:t>Grand Total</a:t>
                      </a:r>
                      <a:endParaRPr b="1" sz="1100" lang="en-US">
                        <a:effectLst/>
                        <a:latin typeface="Calibri" panose="020F0502020204030204" pitchFamily="34" charset="0"/>
                      </a:endParaRPr>
                    </a:p>
                  </a:txBody>
                  <a:tcPr marL="0" marR="0" marT="0" marB="0" anchor="ctr"/>
                </a:tc>
                <a:tc>
                  <a:txBody>
                    <a:bodyPr/>
                    <a:p>
                      <a:pPr algn="r"/>
                      <a:r>
                        <a:rPr sz="1100" lang="en-US">
                          <a:effectLst/>
                        </a:rPr>
                        <a:t>120</a:t>
                      </a:r>
                      <a:endParaRPr b="1" sz="1100" lang="en-US">
                        <a:effectLst/>
                        <a:latin typeface="Calibri" panose="020F0502020204030204" pitchFamily="34" charset="0"/>
                      </a:endParaRPr>
                    </a:p>
                  </a:txBody>
                  <a:tcPr marL="0" marR="0" marT="0" marB="0" anchor="ctr"/>
                </a:tc>
              </a:tr>
            </a:tbl>
          </a:graphicData>
        </a:graphic>
      </p:graphicFrame>
      <p:pic>
        <p:nvPicPr>
          <p:cNvPr id="2097189" name="Picture 11" descr="Chart  Description automatically generated"/>
          <p:cNvPicPr>
            <a:picLocks noChangeAspect="1"/>
          </p:cNvPicPr>
          <p:nvPr/>
        </p:nvPicPr>
        <p:blipFill>
          <a:blip xmlns:r="http://schemas.openxmlformats.org/officeDocument/2006/relationships" r:embed="rId1"/>
          <a:stretch>
            <a:fillRect/>
          </a:stretch>
        </p:blipFill>
        <p:spPr>
          <a:xfrm>
            <a:off x="842513" y="3767695"/>
            <a:ext cx="5172973" cy="2845061"/>
          </a:xfrm>
          <a:prstGeom prst="rect"/>
        </p:spPr>
      </p:pic>
      <p:pic>
        <p:nvPicPr>
          <p:cNvPr id="2097190" name="Picture 12" descr="Chart, pie chart  Description automatically generated"/>
          <p:cNvPicPr>
            <a:picLocks noChangeAspect="1"/>
          </p:cNvPicPr>
          <p:nvPr/>
        </p:nvPicPr>
        <p:blipFill>
          <a:blip xmlns:r="http://schemas.openxmlformats.org/officeDocument/2006/relationships" r:embed="rId2"/>
          <a:stretch>
            <a:fillRect/>
          </a:stretch>
        </p:blipFill>
        <p:spPr>
          <a:xfrm>
            <a:off x="6176515" y="3772585"/>
            <a:ext cx="5201727" cy="2835282"/>
          </a:xfrm>
          <a:prstGeom prst="rect"/>
        </p:spPr>
      </p:pic>
      <p:pic>
        <p:nvPicPr>
          <p:cNvPr id="2097191" name="Picture 5" descr="Text  Description automatically generated"/>
          <p:cNvPicPr>
            <a:picLocks noChangeAspect="1"/>
          </p:cNvPicPr>
          <p:nvPr/>
        </p:nvPicPr>
        <p:blipFill>
          <a:blip xmlns:r="http://schemas.openxmlformats.org/officeDocument/2006/relationships" r:embed="rId3"/>
          <a:stretch>
            <a:fillRect/>
          </a:stretch>
        </p:blipFill>
        <p:spPr>
          <a:xfrm>
            <a:off x="2875" y="6290"/>
            <a:ext cx="1000666" cy="505007"/>
          </a:xfrm>
          <a:prstGeom prst="rec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24" name=""/>
        <p:cNvGrpSpPr/>
        <p:nvPr/>
      </p:nvGrpSpPr>
      <p:grpSpPr>
        <a:xfrm>
          <a:off x="0" y="0"/>
          <a:ext cx="0" cy="0"/>
          <a:chOff x="0" y="0"/>
          <a:chExt cx="0" cy="0"/>
        </a:xfrm>
      </p:grpSpPr>
      <p:sp useBgFill="1">
        <p:nvSpPr>
          <p:cNvPr id="1048586" name="Rectangle 7"/>
          <p:cNvSpPr>
            <a:spLocks noChangeAspect="1" noMove="1" noResize="1" noRot="1" noGrp="1" noAdjustHandles="1" noEditPoints="1" noChangeArrowheads="1" noChangeShapeType="1" noTextEdit="1"/>
          </p:cNvSpPr>
          <p:nvPr/>
        </p:nvSpPr>
        <p:spPr>
          <a:xfrm>
            <a:off x="0" y="0"/>
            <a:ext cx="12188952" cy="6858000"/>
          </a:xfrm>
          <a:prstGeom prst="rect"/>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en-US"/>
          </a:p>
        </p:txBody>
      </p:sp>
      <p:sp>
        <p:nvSpPr>
          <p:cNvPr id="1048587" name="Title 1"/>
          <p:cNvSpPr>
            <a:spLocks noGrp="1"/>
          </p:cNvSpPr>
          <p:nvPr>
            <p:ph type="title"/>
          </p:nvPr>
        </p:nvSpPr>
        <p:spPr>
          <a:xfrm>
            <a:off x="838200" y="365125"/>
            <a:ext cx="10515600" cy="1325563"/>
          </a:xfrm>
        </p:spPr>
        <p:txBody>
          <a:bodyPr>
            <a:normAutofit/>
          </a:bodyPr>
          <a:p>
            <a:r>
              <a:rPr b="1" dirty="0" sz="5400" lang="en-US">
                <a:latin typeface="Lucida Sans Unicode"/>
                <a:cs typeface="Lucida Sans Unicode"/>
              </a:rPr>
              <a:t>          INTRODUCTION</a:t>
            </a:r>
            <a:endParaRPr dirty="0" sz="5400" lang="en-US"/>
          </a:p>
        </p:txBody>
      </p:sp>
      <p:sp>
        <p:nvSpPr>
          <p:cNvPr id="1048588" name="sketch line"/>
          <p:cNvSpPr>
            <a:spLocks noChangeAspect="1" noMove="1" noResize="1" noRot="1" noGrp="1" noAdjustHandles="1" noEditPoints="1" noChangeArrowheads="1" noChangeShapeType="1" noTextEdit="1"/>
          </p:cNvSpPr>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en-US"/>
          </a:p>
        </p:txBody>
      </p:sp>
      <p:sp>
        <p:nvSpPr>
          <p:cNvPr id="1048589" name="Content Placeholder 2"/>
          <p:cNvSpPr>
            <a:spLocks noGrp="1"/>
          </p:cNvSpPr>
          <p:nvPr>
            <p:ph idx="1"/>
          </p:nvPr>
        </p:nvSpPr>
        <p:spPr>
          <a:xfrm>
            <a:off x="838200" y="1929384"/>
            <a:ext cx="10515600" cy="4251960"/>
          </a:xfrm>
        </p:spPr>
        <p:txBody>
          <a:bodyPr anchor="t" bIns="45720" lIns="91440" rIns="91440" rtlCol="0" tIns="45720" vert="horz">
            <a:normAutofit/>
          </a:bodyPr>
          <a:p>
            <a:r>
              <a:rPr dirty="0" lang="en-US">
                <a:cs typeface="Calibri"/>
              </a:rPr>
              <a:t>Sarvodaya  Hospital, Greater Noida West is a 220-bedded tertiary care hospital that brings a multidisciplinary team of doctors and compassionate staff dedicated to providing people with quality medical facilities and optimum care. </a:t>
            </a:r>
          </a:p>
          <a:p>
            <a:r>
              <a:rPr dirty="0" lang="en-US">
                <a:cs typeface="Calibri"/>
              </a:rPr>
              <a:t>The Current Study is a cross sectional descriptive study about assessment of patient satisfaction in out patient department at Sarvodaya </a:t>
            </a:r>
            <a:r>
              <a:rPr dirty="0" lang="en-US" err="1">
                <a:cs typeface="Calibri"/>
              </a:rPr>
              <a:t>hospital,Greater</a:t>
            </a:r>
            <a:r>
              <a:rPr dirty="0" lang="en-US">
                <a:cs typeface="Calibri"/>
              </a:rPr>
              <a:t> Noida </a:t>
            </a:r>
            <a:endParaRPr lang="en-US">
              <a:cs typeface="Calibri"/>
            </a:endParaRPr>
          </a:p>
          <a:p>
            <a:r>
              <a:rPr dirty="0" lang="en-US">
                <a:cs typeface="Calibri"/>
              </a:rPr>
              <a:t>Patient satisfaction is an important and commonly used indicator for measuring the quality of health care</a:t>
            </a:r>
            <a:endParaRPr dirty="0" sz="2200" lang="en-US">
              <a:cs typeface="Calibri" panose="020F0502020204030204"/>
            </a:endParaRPr>
          </a:p>
          <a:p>
            <a:endParaRPr sz="2200" lang="en-US">
              <a:cs typeface="Calibri"/>
            </a:endParaRPr>
          </a:p>
        </p:txBody>
      </p:sp>
      <p:pic>
        <p:nvPicPr>
          <p:cNvPr id="2097152" name="Picture 5" descr="Text  Description automatically generated"/>
          <p:cNvPicPr>
            <a:picLocks noChangeAspect="1"/>
          </p:cNvPicPr>
          <p:nvPr/>
        </p:nvPicPr>
        <p:blipFill>
          <a:blip xmlns:r="http://schemas.openxmlformats.org/officeDocument/2006/relationships" r:embed="rId1"/>
          <a:stretch>
            <a:fillRect/>
          </a:stretch>
        </p:blipFill>
        <p:spPr>
          <a:xfrm>
            <a:off x="2875" y="-51219"/>
            <a:ext cx="1590136" cy="806930"/>
          </a:xfrm>
          <a:prstGeom prst="rec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62" name=""/>
        <p:cNvGrpSpPr/>
        <p:nvPr/>
      </p:nvGrpSpPr>
      <p:grpSpPr>
        <a:xfrm>
          <a:off x="0" y="0"/>
          <a:ext cx="0" cy="0"/>
          <a:chOff x="0" y="0"/>
          <a:chExt cx="0" cy="0"/>
        </a:xfrm>
      </p:grpSpPr>
      <p:sp>
        <p:nvSpPr>
          <p:cNvPr id="1048653" name="Title 1"/>
          <p:cNvSpPr>
            <a:spLocks noGrp="1"/>
          </p:cNvSpPr>
          <p:nvPr>
            <p:ph type="title"/>
          </p:nvPr>
        </p:nvSpPr>
        <p:spPr/>
        <p:txBody>
          <a:bodyPr/>
          <a:p>
            <a:r>
              <a:rPr dirty="0" lang="en-US">
                <a:cs typeface="Calibri Light"/>
              </a:rPr>
              <a:t>RESULTS</a:t>
            </a:r>
            <a:br>
              <a:rPr dirty="0" lang="en-US">
                <a:cs typeface="Calibri Light"/>
              </a:rPr>
            </a:br>
            <a:r>
              <a:rPr dirty="0" lang="en-US">
                <a:cs typeface="Calibri Light"/>
              </a:rPr>
              <a:t>OVERALL SATISFACTION</a:t>
            </a:r>
          </a:p>
        </p:txBody>
      </p:sp>
      <p:pic>
        <p:nvPicPr>
          <p:cNvPr id="2097192" name="Picture 3" descr="Text  Description automatically generated"/>
          <p:cNvPicPr>
            <a:picLocks noChangeAspect="1"/>
          </p:cNvPicPr>
          <p:nvPr/>
        </p:nvPicPr>
        <p:blipFill>
          <a:blip xmlns:r="http://schemas.openxmlformats.org/officeDocument/2006/relationships" r:embed="rId1"/>
          <a:stretch>
            <a:fillRect/>
          </a:stretch>
        </p:blipFill>
        <p:spPr>
          <a:xfrm>
            <a:off x="2875" y="6290"/>
            <a:ext cx="900024" cy="447497"/>
          </a:xfrm>
          <a:prstGeom prst="rect"/>
        </p:spPr>
      </p:pic>
      <p:graphicFrame>
        <p:nvGraphicFramePr>
          <p:cNvPr id="4194323" name="Content Placeholder 9"/>
          <p:cNvGraphicFramePr>
            <a:graphicFrameLocks noGrp="1"/>
          </p:cNvGraphicFramePr>
          <p:nvPr>
            <p:ph idx="1"/>
          </p:nvPr>
        </p:nvGraphicFramePr>
        <p:xfrm>
          <a:off x="838200" y="1825625"/>
          <a:ext cx="3574568" cy="3226682"/>
        </p:xfrm>
        <a:graphic>
          <a:graphicData uri="http://schemas.openxmlformats.org/drawingml/2006/table">
            <a:tbl>
              <a:tblPr firstRow="1" bandRow="1">
                <a:tableStyleId>{5C22544A-7EE6-4342-B048-85BDC9FD1C3A}</a:tableStyleId>
              </a:tblPr>
              <a:tblGrid>
                <a:gridCol w="2004238"/>
                <a:gridCol w="1570330"/>
              </a:tblGrid>
              <a:tr h="503244">
                <a:tc>
                  <a:txBody>
                    <a:bodyPr/>
                    <a:p>
                      <a:r>
                        <a:rPr lang="en-US">
                          <a:effectLst/>
                        </a:rPr>
                        <a:t>Overall Satisfaction</a:t>
                      </a:r>
                    </a:p>
                  </a:txBody>
                  <a:tcPr marL="0" marR="0" marT="0" marB="0" anchor="ctr"/>
                </a:tc>
                <a:tc>
                  <a:txBody>
                    <a:bodyPr/>
                    <a:p>
                      <a:r>
                        <a:rPr lang="en-US">
                          <a:effectLst/>
                        </a:rPr>
                        <a:t> </a:t>
                      </a:r>
                    </a:p>
                  </a:txBody>
                  <a:tcPr marL="0" marR="0" marT="0" marB="0" anchor="ctr"/>
                </a:tc>
              </a:tr>
              <a:tr h="355231">
                <a:tc>
                  <a:txBody>
                    <a:bodyPr/>
                    <a:p>
                      <a:r>
                        <a:rPr sz="1100" lang="en-US">
                          <a:effectLst/>
                        </a:rPr>
                        <a:t>Row Labels</a:t>
                      </a:r>
                      <a:endParaRPr b="1" sz="1100" lang="en-US">
                        <a:effectLst/>
                        <a:latin typeface="Calibri" panose="020F0502020204030204" pitchFamily="34" charset="0"/>
                      </a:endParaRPr>
                    </a:p>
                  </a:txBody>
                  <a:tcPr marL="0" marR="0" marT="0" marB="0" anchor="ctr"/>
                </a:tc>
                <a:tc>
                  <a:txBody>
                    <a:bodyPr/>
                    <a:p>
                      <a:r>
                        <a:rPr sz="1100" lang="en-US">
                          <a:effectLst/>
                        </a:rPr>
                        <a:t>Count of SNNO</a:t>
                      </a:r>
                      <a:endParaRPr b="1" sz="1100" lang="en-US">
                        <a:effectLst/>
                        <a:latin typeface="Calibri" panose="020F0502020204030204" pitchFamily="34" charset="0"/>
                      </a:endParaRPr>
                    </a:p>
                  </a:txBody>
                  <a:tcPr marL="0" marR="0" marT="0" marB="0" anchor="ctr"/>
                </a:tc>
              </a:tr>
              <a:tr h="503244">
                <a:tc>
                  <a:txBody>
                    <a:bodyPr/>
                    <a:p>
                      <a:r>
                        <a:rPr lang="en-US">
                          <a:effectLst/>
                        </a:rPr>
                        <a:t>Extremely Satisfied</a:t>
                      </a:r>
                    </a:p>
                  </a:txBody>
                  <a:tcPr marL="0" marR="0" marT="0" marB="0" anchor="ctr"/>
                </a:tc>
                <a:tc>
                  <a:txBody>
                    <a:bodyPr/>
                    <a:p>
                      <a:pPr algn="r"/>
                      <a:r>
                        <a:rPr lang="en-US"/>
                        <a:t>30</a:t>
                      </a:r>
                    </a:p>
                  </a:txBody>
                  <a:tcPr marL="0" marR="0" marT="0" marB="0" anchor="ctr"/>
                </a:tc>
              </a:tr>
              <a:tr h="503244">
                <a:tc>
                  <a:txBody>
                    <a:bodyPr/>
                    <a:p>
                      <a:r>
                        <a:rPr lang="en-US">
                          <a:effectLst/>
                        </a:rPr>
                        <a:t>Neutral</a:t>
                      </a:r>
                    </a:p>
                  </a:txBody>
                  <a:tcPr marL="0" marR="0" marT="0" marB="0" anchor="ctr"/>
                </a:tc>
                <a:tc>
                  <a:txBody>
                    <a:bodyPr/>
                    <a:p>
                      <a:pPr algn="r"/>
                      <a:r>
                        <a:rPr lang="en-US"/>
                        <a:t>9</a:t>
                      </a:r>
                    </a:p>
                  </a:txBody>
                  <a:tcPr marL="0" marR="0" marT="0" marB="0" anchor="ctr"/>
                </a:tc>
              </a:tr>
              <a:tr h="503244">
                <a:tc>
                  <a:txBody>
                    <a:bodyPr/>
                    <a:p>
                      <a:r>
                        <a:rPr lang="en-US">
                          <a:effectLst/>
                        </a:rPr>
                        <a:t>Satisfied</a:t>
                      </a:r>
                    </a:p>
                  </a:txBody>
                  <a:tcPr marL="0" marR="0" marT="0" marB="0" anchor="ctr"/>
                </a:tc>
                <a:tc>
                  <a:txBody>
                    <a:bodyPr/>
                    <a:p>
                      <a:pPr algn="r"/>
                      <a:r>
                        <a:rPr lang="en-US"/>
                        <a:t>52</a:t>
                      </a:r>
                    </a:p>
                  </a:txBody>
                  <a:tcPr marL="0" marR="0" marT="0" marB="0" anchor="ctr"/>
                </a:tc>
              </a:tr>
              <a:tr h="503244">
                <a:tc>
                  <a:txBody>
                    <a:bodyPr/>
                    <a:p>
                      <a:r>
                        <a:rPr lang="en-US">
                          <a:effectLst/>
                        </a:rPr>
                        <a:t>Unsatisfied</a:t>
                      </a:r>
                    </a:p>
                  </a:txBody>
                  <a:tcPr marL="0" marR="0" marT="0" marB="0" anchor="ctr"/>
                </a:tc>
                <a:tc>
                  <a:txBody>
                    <a:bodyPr/>
                    <a:p>
                      <a:pPr algn="r"/>
                      <a:r>
                        <a:rPr lang="en-US"/>
                        <a:t>29</a:t>
                      </a:r>
                    </a:p>
                  </a:txBody>
                  <a:tcPr marL="0" marR="0" marT="0" marB="0" anchor="ctr"/>
                </a:tc>
              </a:tr>
              <a:tr h="355231">
                <a:tc>
                  <a:txBody>
                    <a:bodyPr/>
                    <a:p>
                      <a:r>
                        <a:rPr sz="1100" lang="en-US">
                          <a:effectLst/>
                        </a:rPr>
                        <a:t>Grand Total</a:t>
                      </a:r>
                      <a:endParaRPr b="1" sz="1100" lang="en-US">
                        <a:effectLst/>
                        <a:latin typeface="Calibri" panose="020F0502020204030204" pitchFamily="34" charset="0"/>
                      </a:endParaRPr>
                    </a:p>
                  </a:txBody>
                  <a:tcPr marL="0" marR="0" marT="0" marB="0" anchor="ctr"/>
                </a:tc>
                <a:tc>
                  <a:txBody>
                    <a:bodyPr/>
                    <a:p>
                      <a:pPr algn="r"/>
                      <a:r>
                        <a:rPr sz="1100" lang="en-US">
                          <a:effectLst/>
                        </a:rPr>
                        <a:t>120</a:t>
                      </a:r>
                      <a:endParaRPr b="1" sz="1100" lang="en-US">
                        <a:effectLst/>
                        <a:latin typeface="Calibri" panose="020F0502020204030204" pitchFamily="34" charset="0"/>
                      </a:endParaRPr>
                    </a:p>
                  </a:txBody>
                  <a:tcPr marL="0" marR="0" marT="0" marB="0" anchor="ctr"/>
                </a:tc>
              </a:tr>
            </a:tbl>
          </a:graphicData>
        </a:graphic>
      </p:graphicFrame>
      <p:pic>
        <p:nvPicPr>
          <p:cNvPr id="2097193" name="Picture 11" descr="Chart, pie chart  Description automatically generated"/>
          <p:cNvPicPr>
            <a:picLocks noChangeAspect="1"/>
          </p:cNvPicPr>
          <p:nvPr/>
        </p:nvPicPr>
        <p:blipFill>
          <a:blip xmlns:r="http://schemas.openxmlformats.org/officeDocument/2006/relationships" r:embed="rId2"/>
          <a:stretch>
            <a:fillRect/>
          </a:stretch>
        </p:blipFill>
        <p:spPr>
          <a:xfrm>
            <a:off x="6090249" y="1825656"/>
            <a:ext cx="5230481" cy="3221067"/>
          </a:xfrm>
          <a:prstGeom prst="rec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63" name=""/>
        <p:cNvGrpSpPr/>
        <p:nvPr/>
      </p:nvGrpSpPr>
      <p:grpSpPr>
        <a:xfrm>
          <a:off x="0" y="0"/>
          <a:ext cx="0" cy="0"/>
          <a:chOff x="0" y="0"/>
          <a:chExt cx="0" cy="0"/>
        </a:xfrm>
      </p:grpSpPr>
      <p:sp useBgFill="1">
        <p:nvSpPr>
          <p:cNvPr id="1048654" name="Rectangle 7"/>
          <p:cNvSpPr>
            <a:spLocks noChangeAspect="1" noMove="1" noResize="1" noRot="1" noGrp="1" noAdjustHandles="1" noEditPoints="1" noChangeArrowheads="1" noChangeShapeType="1" noTextEdit="1"/>
          </p:cNvSpPr>
          <p:nvPr/>
        </p:nvSpPr>
        <p:spPr>
          <a:xfrm>
            <a:off x="0" y="0"/>
            <a:ext cx="12188952" cy="6858000"/>
          </a:xfrm>
          <a:prstGeom prst="rect"/>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en-US"/>
          </a:p>
        </p:txBody>
      </p:sp>
      <p:sp>
        <p:nvSpPr>
          <p:cNvPr id="1048655" name="Title 1"/>
          <p:cNvSpPr>
            <a:spLocks noGrp="1"/>
          </p:cNvSpPr>
          <p:nvPr>
            <p:ph type="title"/>
          </p:nvPr>
        </p:nvSpPr>
        <p:spPr>
          <a:xfrm>
            <a:off x="838200" y="365125"/>
            <a:ext cx="10515600" cy="1325563"/>
          </a:xfrm>
        </p:spPr>
        <p:txBody>
          <a:bodyPr>
            <a:normAutofit/>
          </a:bodyPr>
          <a:p>
            <a:r>
              <a:rPr b="1" sz="5400" lang="en-US">
                <a:latin typeface="Lucida Sans Unicode"/>
                <a:cs typeface="Lucida Sans Unicode"/>
              </a:rPr>
              <a:t>DISCUSSION</a:t>
            </a:r>
            <a:endParaRPr sz="5400" lang="en-US"/>
          </a:p>
        </p:txBody>
      </p:sp>
      <p:sp>
        <p:nvSpPr>
          <p:cNvPr id="1048656" name="sketch line"/>
          <p:cNvSpPr>
            <a:spLocks noChangeAspect="1" noMove="1" noResize="1" noRot="1" noGrp="1" noAdjustHandles="1" noEditPoints="1" noChangeArrowheads="1" noChangeShapeType="1" noTextEdit="1"/>
          </p:cNvSpPr>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en-US"/>
          </a:p>
        </p:txBody>
      </p:sp>
      <p:sp>
        <p:nvSpPr>
          <p:cNvPr id="1048657" name="Content Placeholder 2"/>
          <p:cNvSpPr>
            <a:spLocks noGrp="1"/>
          </p:cNvSpPr>
          <p:nvPr>
            <p:ph idx="1"/>
          </p:nvPr>
        </p:nvSpPr>
        <p:spPr>
          <a:xfrm>
            <a:off x="838200" y="1929384"/>
            <a:ext cx="10515600" cy="4251960"/>
          </a:xfrm>
        </p:spPr>
        <p:txBody>
          <a:bodyPr bIns="45720" lIns="91440" rIns="91440" rtlCol="0" tIns="45720" vert="horz">
            <a:normAutofit/>
          </a:bodyPr>
          <a:p>
            <a:r>
              <a:rPr sz="2200" lang="en-US">
                <a:cs typeface="Calibri"/>
              </a:rPr>
              <a:t>Patient satisfaction surveys are essential in obtaining a comprehensive understanding of the patients need and their opinion of the service. In a survey conducted by, Amin Khan Mandokhali in 2007,Thailand the level of satisfaction among 225 OPD patients was 86.67 %.Physician and nurses were perceived as good by 82.67% and 82.22 %.Access to the services was perceived as poor by 35.11%.Satisfaction level was influenced by physical facilities , physician and nurse service , registration , radiology and pharmacy service. The study indicated the areas for improvement from the respondents points of perspective </a:t>
            </a:r>
          </a:p>
          <a:p>
            <a:r>
              <a:rPr sz="2200" lang="en-US">
                <a:cs typeface="Calibri"/>
              </a:rPr>
              <a:t> Low patient satisfaction level can lead to poor compliance with treatment and end up in poor health outcome.</a:t>
            </a:r>
            <a:endParaRPr sz="2200" lang="en-US"/>
          </a:p>
          <a:p>
            <a:endParaRPr sz="2200" lang="en-US">
              <a:cs typeface="Calibri"/>
            </a:endParaRPr>
          </a:p>
        </p:txBody>
      </p:sp>
      <p:pic>
        <p:nvPicPr>
          <p:cNvPr id="2097194" name="Picture 3" descr="Text  Description automatically generated"/>
          <p:cNvPicPr>
            <a:picLocks noChangeAspect="1"/>
          </p:cNvPicPr>
          <p:nvPr/>
        </p:nvPicPr>
        <p:blipFill>
          <a:blip xmlns:r="http://schemas.openxmlformats.org/officeDocument/2006/relationships" r:embed="rId1"/>
          <a:stretch>
            <a:fillRect/>
          </a:stretch>
        </p:blipFill>
        <p:spPr>
          <a:xfrm>
            <a:off x="2875" y="6290"/>
            <a:ext cx="1072552" cy="548139"/>
          </a:xfrm>
          <a:prstGeom prst="rec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64" name=""/>
        <p:cNvGrpSpPr/>
        <p:nvPr/>
      </p:nvGrpSpPr>
      <p:grpSpPr>
        <a:xfrm>
          <a:off x="0" y="0"/>
          <a:ext cx="0" cy="0"/>
          <a:chOff x="0" y="0"/>
          <a:chExt cx="0" cy="0"/>
        </a:xfrm>
      </p:grpSpPr>
      <p:sp useBgFill="1">
        <p:nvSpPr>
          <p:cNvPr id="1048658" name="Rectangle 9"/>
          <p:cNvSpPr>
            <a:spLocks noChangeAspect="1" noMove="1" noResize="1" noRot="1" noGrp="1" noAdjustHandles="1" noEditPoints="1" noChangeArrowheads="1" noChangeShapeType="1" noTextEdit="1"/>
          </p:cNvSpPr>
          <p:nvPr/>
        </p:nvSpPr>
        <p:spPr>
          <a:xfrm>
            <a:off x="0" y="0"/>
            <a:ext cx="12188952" cy="6858000"/>
          </a:xfrm>
          <a:prstGeom prst="rect"/>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en-US"/>
          </a:p>
        </p:txBody>
      </p:sp>
      <p:sp>
        <p:nvSpPr>
          <p:cNvPr id="1048659" name="Title 1"/>
          <p:cNvSpPr>
            <a:spLocks noGrp="1"/>
          </p:cNvSpPr>
          <p:nvPr>
            <p:ph type="title"/>
          </p:nvPr>
        </p:nvSpPr>
        <p:spPr>
          <a:xfrm>
            <a:off x="838200" y="365125"/>
            <a:ext cx="10515600" cy="1325563"/>
          </a:xfrm>
        </p:spPr>
        <p:txBody>
          <a:bodyPr>
            <a:normAutofit/>
          </a:bodyPr>
          <a:p>
            <a:r>
              <a:rPr sz="5400" lang="en-US">
                <a:cs typeface="Calibri Light"/>
              </a:rPr>
              <a:t>CONCLUSION</a:t>
            </a:r>
            <a:endParaRPr sz="5400" lang="en-US"/>
          </a:p>
        </p:txBody>
      </p:sp>
      <p:sp>
        <p:nvSpPr>
          <p:cNvPr id="1048660" name="sketch line"/>
          <p:cNvSpPr>
            <a:spLocks noChangeAspect="1" noMove="1" noResize="1" noRot="1" noGrp="1" noAdjustHandles="1" noEditPoints="1" noChangeArrowheads="1" noChangeShapeType="1" noTextEdit="1"/>
          </p:cNvSpPr>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en-US"/>
          </a:p>
        </p:txBody>
      </p:sp>
      <p:sp>
        <p:nvSpPr>
          <p:cNvPr id="1048661" name="Content Placeholder 2"/>
          <p:cNvSpPr>
            <a:spLocks noGrp="1"/>
          </p:cNvSpPr>
          <p:nvPr>
            <p:ph idx="1"/>
          </p:nvPr>
        </p:nvSpPr>
        <p:spPr>
          <a:xfrm>
            <a:off x="838200" y="1929384"/>
            <a:ext cx="10515600" cy="4251960"/>
          </a:xfrm>
        </p:spPr>
        <p:txBody>
          <a:bodyPr anchor="t" bIns="45720" lIns="91440" rIns="91440" rtlCol="0" tIns="45720" vert="horz">
            <a:normAutofit/>
          </a:bodyPr>
          <a:p>
            <a:r>
              <a:rPr dirty="0" sz="2200" lang="en-US">
                <a:cs typeface="Calibri" panose="020F0502020204030204"/>
              </a:rPr>
              <a:t>Patient receiving each hospital service are responsible for conveying the good image of the hospital therefore , securing high satisfaction of patient attending the hospital is equally important for hospital management team</a:t>
            </a:r>
          </a:p>
          <a:p>
            <a:r>
              <a:rPr dirty="0" sz="2200" lang="en-US">
                <a:cs typeface="Calibri" panose="020F0502020204030204"/>
              </a:rPr>
              <a:t>In this study , Out of 120 In the first stage of </a:t>
            </a:r>
            <a:r>
              <a:rPr dirty="0" sz="2200" lang="en-US" err="1">
                <a:cs typeface="Calibri" panose="020F0502020204030204"/>
              </a:rPr>
              <a:t>checkin</a:t>
            </a:r>
            <a:r>
              <a:rPr dirty="0" sz="2200" lang="en-US">
                <a:cs typeface="Calibri" panose="020F0502020204030204"/>
              </a:rPr>
              <a:t> registration ,59 patients were extremely satisfied with registration services. Second stage of Pre check up process(</a:t>
            </a:r>
            <a:r>
              <a:rPr dirty="0" sz="2200" lang="en-US" err="1">
                <a:cs typeface="Calibri" panose="020F0502020204030204"/>
              </a:rPr>
              <a:t>ie</a:t>
            </a:r>
            <a:r>
              <a:rPr dirty="0" sz="2200" lang="en-US">
                <a:cs typeface="Calibri" panose="020F0502020204030204"/>
              </a:rPr>
              <a:t> Initial assessment room)  101 patients were extremely satisfied with nurses. Third stage is consultation with doctor, 38 patients were extremely satisfied with physician. It is less because doctors are not available on given </a:t>
            </a:r>
            <a:r>
              <a:rPr dirty="0" sz="2200" lang="en-US" err="1">
                <a:cs typeface="Calibri" panose="020F0502020204030204"/>
              </a:rPr>
              <a:t>time.By</a:t>
            </a:r>
            <a:r>
              <a:rPr dirty="0" sz="2200" lang="en-US">
                <a:cs typeface="Calibri" panose="020F0502020204030204"/>
              </a:rPr>
              <a:t> radiology department ,102 patients were extremely </a:t>
            </a:r>
            <a:r>
              <a:rPr dirty="0" sz="2200" lang="en-US" err="1">
                <a:cs typeface="Calibri" panose="020F0502020204030204"/>
              </a:rPr>
              <a:t>satisfied,In</a:t>
            </a:r>
            <a:r>
              <a:rPr dirty="0" sz="2200" lang="en-US">
                <a:cs typeface="Calibri" panose="020F0502020204030204"/>
              </a:rPr>
              <a:t> Pharmacy Services 25 % were extremely satisfied ,It is also less because of the non availability of adequate no of medicines, In housekeeping services,114 patients were extremely satisfied with the cleanliness of the hospital.</a:t>
            </a:r>
            <a:endParaRPr dirty="0" sz="2200" lang="en-US"/>
          </a:p>
          <a:p>
            <a:endParaRPr sz="2200" lang="en-US">
              <a:cs typeface="Calibri"/>
            </a:endParaRPr>
          </a:p>
        </p:txBody>
      </p:sp>
      <p:pic>
        <p:nvPicPr>
          <p:cNvPr id="2097195" name="Picture 4" descr="Text  Description automatically generated"/>
          <p:cNvPicPr>
            <a:picLocks noChangeAspect="1"/>
          </p:cNvPicPr>
          <p:nvPr/>
        </p:nvPicPr>
        <p:blipFill>
          <a:blip xmlns:r="http://schemas.openxmlformats.org/officeDocument/2006/relationships" r:embed="rId1"/>
          <a:stretch>
            <a:fillRect/>
          </a:stretch>
        </p:blipFill>
        <p:spPr>
          <a:xfrm>
            <a:off x="2875" y="6290"/>
            <a:ext cx="1130062" cy="576894"/>
          </a:xfrm>
          <a:prstGeom prst="rec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65" name=""/>
        <p:cNvGrpSpPr/>
        <p:nvPr/>
      </p:nvGrpSpPr>
      <p:grpSpPr>
        <a:xfrm>
          <a:off x="0" y="0"/>
          <a:ext cx="0" cy="0"/>
          <a:chOff x="0" y="0"/>
          <a:chExt cx="0" cy="0"/>
        </a:xfrm>
      </p:grpSpPr>
      <p:sp useBgFill="1">
        <p:nvSpPr>
          <p:cNvPr id="1048662" name="Rectangle 7"/>
          <p:cNvSpPr>
            <a:spLocks noChangeAspect="1" noMove="1" noResize="1" noRot="1" noGrp="1" noAdjustHandles="1" noEditPoints="1" noChangeArrowheads="1" noChangeShapeType="1" noTextEdit="1"/>
          </p:cNvSpPr>
          <p:nvPr/>
        </p:nvSpPr>
        <p:spPr>
          <a:xfrm>
            <a:off x="0" y="0"/>
            <a:ext cx="12188952" cy="6858000"/>
          </a:xfrm>
          <a:prstGeom prst="rect"/>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en-US"/>
          </a:p>
        </p:txBody>
      </p:sp>
      <p:sp>
        <p:nvSpPr>
          <p:cNvPr id="1048663" name="Title 1"/>
          <p:cNvSpPr>
            <a:spLocks noGrp="1"/>
          </p:cNvSpPr>
          <p:nvPr>
            <p:ph type="title"/>
          </p:nvPr>
        </p:nvSpPr>
        <p:spPr>
          <a:xfrm>
            <a:off x="841248" y="548640"/>
            <a:ext cx="3600860" cy="5431536"/>
          </a:xfrm>
        </p:spPr>
        <p:txBody>
          <a:bodyPr>
            <a:normAutofit/>
          </a:bodyPr>
          <a:p>
            <a:r>
              <a:rPr b="1" sz="3800" lang="en-US">
                <a:latin typeface="Lucida Sans Unicode"/>
                <a:cs typeface="Lucida Sans Unicode"/>
              </a:rPr>
              <a:t>CONCLUSION</a:t>
            </a:r>
            <a:endParaRPr sz="3800" lang="en-US"/>
          </a:p>
        </p:txBody>
      </p:sp>
      <p:sp>
        <p:nvSpPr>
          <p:cNvPr id="1048664" name="sketch line"/>
          <p:cNvSpPr>
            <a:spLocks noChangeAspect="1" noMove="1" noResize="1" noRot="1" noGrp="1" noAdjustHandles="1" noEditPoints="1" noChangeArrowheads="1" noChangeShapeType="1" noTextEdit="1"/>
          </p:cNvSpPr>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en-US"/>
          </a:p>
        </p:txBody>
      </p:sp>
      <p:sp>
        <p:nvSpPr>
          <p:cNvPr id="1048665" name="Content Placeholder 2"/>
          <p:cNvSpPr>
            <a:spLocks noGrp="1"/>
          </p:cNvSpPr>
          <p:nvPr>
            <p:ph idx="1"/>
          </p:nvPr>
        </p:nvSpPr>
        <p:spPr>
          <a:xfrm>
            <a:off x="5083286" y="350808"/>
            <a:ext cx="6267467" cy="5632819"/>
          </a:xfrm>
        </p:spPr>
        <p:txBody>
          <a:bodyPr anchor="ctr" bIns="45720" lIns="91440" rIns="91440" rtlCol="0" tIns="45720" vert="horz">
            <a:normAutofit/>
          </a:bodyPr>
          <a:p>
            <a:pPr indent="0" marL="0">
              <a:buNone/>
            </a:pPr>
            <a:r>
              <a:rPr dirty="0" sz="2000" lang="en-US">
                <a:latin typeface="Lucida Sans Unicode"/>
                <a:cs typeface="Lucida Sans Unicode"/>
              </a:rPr>
              <a:t>The report concludes that  patient satisfaction is good in out patient department Almost 68% patients are satisfied with </a:t>
            </a:r>
            <a:r>
              <a:rPr dirty="0" sz="2000" lang="en-US" err="1">
                <a:latin typeface="Lucida Sans Unicode"/>
                <a:cs typeface="Lucida Sans Unicode"/>
              </a:rPr>
              <a:t>with</a:t>
            </a:r>
            <a:r>
              <a:rPr dirty="0" sz="2000" lang="en-US">
                <a:latin typeface="Lucida Sans Unicode"/>
                <a:cs typeface="Lucida Sans Unicode"/>
              </a:rPr>
              <a:t> OPD services and talking to other 32 % about their negative response I get to know that there is need to  work on few things like :</a:t>
            </a:r>
            <a:endParaRPr dirty="0" sz="2000" lang="en-US">
              <a:latin typeface="Calibri" panose="020F0502020204030204"/>
              <a:cs typeface="Calibri"/>
            </a:endParaRPr>
          </a:p>
          <a:p>
            <a:pPr indent="0" marL="0">
              <a:buNone/>
            </a:pPr>
            <a:r>
              <a:rPr b="1" dirty="0" sz="2000" lang="en-US">
                <a:latin typeface="Lucida Sans Unicode"/>
                <a:cs typeface="Lucida Sans Unicode"/>
              </a:rPr>
              <a:t>RECOMMENDATION</a:t>
            </a:r>
            <a:endParaRPr dirty="0" sz="2000" lang="en-US">
              <a:cs typeface="Calibri"/>
            </a:endParaRPr>
          </a:p>
          <a:p>
            <a:r>
              <a:rPr dirty="0" sz="2000" lang="en-US">
                <a:cs typeface="Calibri"/>
              </a:rPr>
              <a:t>Non availability of the consultants should be informed prior</a:t>
            </a:r>
            <a:endParaRPr dirty="0" sz="2000" lang="en-US"/>
          </a:p>
          <a:p>
            <a:r>
              <a:rPr dirty="0" sz="2000" lang="en-US">
                <a:cs typeface="Calibri"/>
              </a:rPr>
              <a:t>It is highly needed that adequate amount of drug should be available in pharmacy</a:t>
            </a:r>
            <a:endParaRPr dirty="0" sz="2000" lang="en-US"/>
          </a:p>
          <a:p>
            <a:r>
              <a:rPr dirty="0" sz="2000" lang="en-US">
                <a:cs typeface="Calibri"/>
              </a:rPr>
              <a:t>Method of getting daily feedback from the patients such as creating feedback box should be enhanced</a:t>
            </a:r>
            <a:endParaRPr dirty="0" sz="2000" lang="en-US"/>
          </a:p>
          <a:p>
            <a:r>
              <a:rPr dirty="0" sz="2000" lang="en-US">
                <a:cs typeface="Calibri"/>
              </a:rPr>
              <a:t>Feedback TAT should be maintained and monitored regularly as it plays important role for conversions and revenue generation</a:t>
            </a:r>
            <a:endParaRPr dirty="0" sz="2000" lang="en-US"/>
          </a:p>
          <a:p>
            <a:endParaRPr sz="2000" lang="en-US">
              <a:cs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66" name=""/>
        <p:cNvGrpSpPr/>
        <p:nvPr/>
      </p:nvGrpSpPr>
      <p:grpSpPr>
        <a:xfrm>
          <a:off x="0" y="0"/>
          <a:ext cx="0" cy="0"/>
          <a:chOff x="0" y="0"/>
          <a:chExt cx="0" cy="0"/>
        </a:xfrm>
      </p:grpSpPr>
      <p:sp>
        <p:nvSpPr>
          <p:cNvPr id="1048666" name="Title 1"/>
          <p:cNvSpPr>
            <a:spLocks noGrp="1"/>
          </p:cNvSpPr>
          <p:nvPr>
            <p:ph type="title"/>
          </p:nvPr>
        </p:nvSpPr>
        <p:spPr/>
        <p:txBody>
          <a:bodyPr/>
          <a:p>
            <a:r>
              <a:rPr b="1" dirty="0" sz="4100" lang="en-US">
                <a:solidFill>
                  <a:srgbClr val="464646"/>
                </a:solidFill>
                <a:latin typeface="Lucida Sans Unicode"/>
                <a:cs typeface="Lucida Sans Unicode"/>
              </a:rPr>
              <a:t>REFERENCES</a:t>
            </a:r>
            <a:endParaRPr dirty="0" lang="en-US"/>
          </a:p>
        </p:txBody>
      </p:sp>
      <p:sp>
        <p:nvSpPr>
          <p:cNvPr id="1048667" name="Content Placeholder 2"/>
          <p:cNvSpPr>
            <a:spLocks noGrp="1"/>
          </p:cNvSpPr>
          <p:nvPr>
            <p:ph idx="1"/>
          </p:nvPr>
        </p:nvSpPr>
        <p:spPr/>
        <p:txBody>
          <a:bodyPr anchor="t" bIns="45720" lIns="91440" rIns="91440" rtlCol="0" tIns="45720" vert="horz">
            <a:normAutofit/>
          </a:bodyPr>
          <a:p>
            <a:pPr indent="0" marL="0">
              <a:buNone/>
            </a:pPr>
            <a:r>
              <a:rPr dirty="0" sz="2000" lang="en-US">
                <a:latin typeface="Lucida Sans Unicode"/>
                <a:cs typeface="Lucida Sans Unicode"/>
              </a:rPr>
              <a:t> </a:t>
            </a:r>
            <a:r>
              <a:rPr dirty="0" sz="2400" lang="en-US">
                <a:cs typeface="Calibri"/>
                <a:hlinkClick r:id="rId1"/>
              </a:rPr>
              <a:t>HTTP://WWW.NARAYANAHEALTH.ORG</a:t>
            </a:r>
            <a:r>
              <a:rPr dirty="0" sz="2400" lang="en-US">
                <a:cs typeface="Calibri"/>
              </a:rPr>
              <a:t> </a:t>
            </a:r>
            <a:endParaRPr lang="en-US">
              <a:cs typeface="Calibri" panose="020F0502020204030204"/>
            </a:endParaRPr>
          </a:p>
          <a:p>
            <a:pPr indent="0" marL="0">
              <a:buNone/>
            </a:pPr>
            <a:r>
              <a:rPr dirty="0" sz="2400" lang="en-US">
                <a:cs typeface="Calibri"/>
              </a:rPr>
              <a:t> Hekkert K.D., Cihangir S., </a:t>
            </a:r>
            <a:r>
              <a:rPr dirty="0" sz="2400" lang="en-US" err="1">
                <a:cs typeface="Calibri"/>
              </a:rPr>
              <a:t>Kleefstra</a:t>
            </a:r>
            <a:r>
              <a:rPr dirty="0" sz="2400" lang="en-US">
                <a:cs typeface="Calibri"/>
              </a:rPr>
              <a:t> S.M., Van den Berg B., Kool R.B. (2009), Patient satisfaction revisited: a multilevel approach. Social Science &amp; Medicine; 69:68-75. </a:t>
            </a:r>
            <a:endParaRPr dirty="0" lang="en-US">
              <a:cs typeface="Calibri" panose="020F0502020204030204"/>
            </a:endParaRPr>
          </a:p>
          <a:p>
            <a:pPr indent="0" marL="0">
              <a:buNone/>
            </a:pPr>
            <a:r>
              <a:rPr dirty="0" sz="2400" lang="en-US">
                <a:latin typeface="Calibri"/>
                <a:cs typeface="Calibri"/>
              </a:rPr>
              <a:t>J</a:t>
            </a:r>
            <a:r>
              <a:rPr dirty="0" sz="2400" lang="en-US">
                <a:cs typeface="Calibri"/>
              </a:rPr>
              <a:t> </a:t>
            </a:r>
            <a:r>
              <a:rPr dirty="0" sz="2400" lang="en-US" err="1">
                <a:cs typeface="Calibri"/>
              </a:rPr>
              <a:t>Cutan</a:t>
            </a:r>
            <a:r>
              <a:rPr dirty="0" sz="2400" lang="en-US">
                <a:cs typeface="Calibri"/>
              </a:rPr>
              <a:t> </a:t>
            </a:r>
            <a:r>
              <a:rPr dirty="0" sz="2400" lang="en-US" err="1">
                <a:cs typeface="Calibri"/>
              </a:rPr>
              <a:t>Aesthet</a:t>
            </a:r>
            <a:r>
              <a:rPr dirty="0" sz="2400" lang="en-US">
                <a:cs typeface="Calibri"/>
              </a:rPr>
              <a:t> Surg. 2010 Sep-Dec 3(3) 151-155 Bhanu Prakash </a:t>
            </a:r>
            <a:r>
              <a:rPr dirty="0" sz="2400" lang="en-US">
                <a:ea typeface="+mn-lt"/>
                <a:cs typeface="+mn-lt"/>
              </a:rPr>
              <a:t>·</a:t>
            </a:r>
            <a:r>
              <a:rPr dirty="0" sz="2400" lang="en-US">
                <a:cs typeface="Calibri"/>
              </a:rPr>
              <a:t> </a:t>
            </a:r>
            <a:endParaRPr lang="en-US">
              <a:cs typeface="Calibri" panose="020F0502020204030204"/>
            </a:endParaRPr>
          </a:p>
          <a:p>
            <a:pPr indent="0" marL="0">
              <a:buNone/>
            </a:pPr>
            <a:r>
              <a:rPr dirty="0" sz="2400" lang="en-US" err="1">
                <a:latin typeface="Calibri"/>
                <a:cs typeface="Calibri"/>
              </a:rPr>
              <a:t>Nettleman</a:t>
            </a:r>
            <a:r>
              <a:rPr dirty="0" sz="2400" lang="en-US">
                <a:cs typeface="Calibri"/>
              </a:rPr>
              <a:t> MD Clinical Performance and Quality Health Care [01 Jan 1998, 6(1):33-37] </a:t>
            </a:r>
            <a:endParaRPr dirty="0" lang="en-US">
              <a:cs typeface="Calibri" panose="020F0502020204030204"/>
            </a:endParaRPr>
          </a:p>
          <a:p>
            <a:pPr indent="0" marL="0">
              <a:buNone/>
            </a:pPr>
            <a:r>
              <a:rPr dirty="0" sz="2400" lang="en-US">
                <a:cs typeface="Calibri"/>
              </a:rPr>
              <a:t> Redmond GM , Sorrell JM Outcomes Management for Nursing Practice [01 Apr 1999, 3(2):67-72] </a:t>
            </a:r>
            <a:endParaRPr dirty="0" lang="en-US">
              <a:cs typeface="Calibri"/>
            </a:endParaRPr>
          </a:p>
          <a:p>
            <a:pPr indent="0" marL="0">
              <a:buNone/>
            </a:pPr>
            <a:r>
              <a:rPr dirty="0" sz="2400" lang="en-US">
                <a:cs typeface="Calibri"/>
              </a:rPr>
              <a:t> Bell R , </a:t>
            </a:r>
            <a:r>
              <a:rPr sz="2400" lang="en-US" err="1">
                <a:cs typeface="Calibri"/>
              </a:rPr>
              <a:t>Krivich</a:t>
            </a:r>
            <a:r>
              <a:rPr dirty="0" sz="2400" lang="en-US">
                <a:cs typeface="Calibri"/>
              </a:rPr>
              <a:t> MJ , Boyd MS Marketing Health Services [01 Jan 1997, 17(2):22-29] </a:t>
            </a:r>
            <a:endParaRPr lang="en-US">
              <a:cs typeface="Calibri" panose="020F0502020204030204"/>
            </a:endParaRPr>
          </a:p>
          <a:p>
            <a:pPr indent="0" marL="0">
              <a:buNone/>
            </a:pPr>
            <a:r>
              <a:rPr dirty="0" sz="2400" lang="en-US">
                <a:cs typeface="Calibri"/>
              </a:rPr>
              <a:t> Rashid Al-Abri Rashid Al-Abri* and Amine Al-Balushi </a:t>
            </a:r>
            <a:endParaRPr lang="en-US">
              <a:cs typeface="Calibri" panose="020F0502020204030204"/>
            </a:endParaRPr>
          </a:p>
          <a:p>
            <a:pPr indent="0" marL="0">
              <a:buNone/>
            </a:pPr>
            <a:endParaRPr dirty="0" lang="en-US">
              <a:cs typeface="Calibri"/>
            </a:endParaRPr>
          </a:p>
        </p:txBody>
      </p:sp>
      <p:pic>
        <p:nvPicPr>
          <p:cNvPr id="2097196" name="Picture 4" descr="Text  Description automatically generated"/>
          <p:cNvPicPr>
            <a:picLocks noChangeAspect="1"/>
          </p:cNvPicPr>
          <p:nvPr/>
        </p:nvPicPr>
        <p:blipFill>
          <a:blip xmlns:r="http://schemas.openxmlformats.org/officeDocument/2006/relationships" r:embed="rId2"/>
          <a:stretch>
            <a:fillRect/>
          </a:stretch>
        </p:blipFill>
        <p:spPr>
          <a:xfrm>
            <a:off x="2875" y="6290"/>
            <a:ext cx="1130062" cy="576894"/>
          </a:xfrm>
          <a:prstGeom prst="rec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67" name=""/>
        <p:cNvGrpSpPr/>
        <p:nvPr/>
      </p:nvGrpSpPr>
      <p:grpSpPr>
        <a:xfrm>
          <a:off x="0" y="0"/>
          <a:ext cx="0" cy="0"/>
          <a:chOff x="0" y="0"/>
          <a:chExt cx="0" cy="0"/>
        </a:xfrm>
      </p:grpSpPr>
      <p:sp useBgFill="1">
        <p:nvSpPr>
          <p:cNvPr id="1048668" name="Rectangle 7"/>
          <p:cNvSpPr>
            <a:spLocks noChangeAspect="1" noMove="1" noResize="1" noRot="1" noGrp="1" noAdjustHandles="1" noEditPoints="1" noChangeArrowheads="1" noChangeShapeType="1" noTextEdit="1"/>
          </p:cNvSpPr>
          <p:nvPr/>
        </p:nvSpPr>
        <p:spPr>
          <a:xfrm>
            <a:off x="0" y="0"/>
            <a:ext cx="12188952" cy="6858000"/>
          </a:xfrm>
          <a:prstGeom prst="rect"/>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en-US"/>
          </a:p>
        </p:txBody>
      </p:sp>
      <p:sp>
        <p:nvSpPr>
          <p:cNvPr id="1048669" name="sketch line"/>
          <p:cNvSpPr>
            <a:spLocks noChangeAspect="1" noMove="1" noResize="1" noRot="1" noGrp="1" noAdjustHandles="1" noEditPoints="1" noChangeArrowheads="1" noChangeShapeType="1" noTextEdit="1"/>
          </p:cNvSpPr>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en-US"/>
          </a:p>
        </p:txBody>
      </p:sp>
      <p:sp>
        <p:nvSpPr>
          <p:cNvPr id="1048670" name="Content Placeholder 2"/>
          <p:cNvSpPr>
            <a:spLocks noGrp="1"/>
          </p:cNvSpPr>
          <p:nvPr>
            <p:ph idx="1"/>
          </p:nvPr>
        </p:nvSpPr>
        <p:spPr>
          <a:xfrm>
            <a:off x="838200" y="1929384"/>
            <a:ext cx="10515600" cy="4251960"/>
          </a:xfrm>
        </p:spPr>
        <p:txBody>
          <a:bodyPr anchor="t" bIns="45720" lIns="91440" rIns="91440" rtlCol="0" tIns="45720" vert="horz">
            <a:normAutofit/>
          </a:bodyPr>
          <a:p>
            <a:pPr>
              <a:buNone/>
            </a:pPr>
            <a:r>
              <a:rPr dirty="0" sz="6600" lang="en-US">
                <a:cs typeface="Calibri"/>
              </a:rPr>
              <a:t>THANK YOU !</a:t>
            </a:r>
          </a:p>
          <a:p>
            <a:pPr>
              <a:buNone/>
            </a:pPr>
            <a:r>
              <a:rPr dirty="0" sz="6600" lang="en-US">
                <a:cs typeface="Calibri"/>
              </a:rPr>
              <a:t>ANY QUESTIONS?</a:t>
            </a:r>
          </a:p>
        </p:txBody>
      </p:sp>
      <p:pic>
        <p:nvPicPr>
          <p:cNvPr id="2097197" name="Picture 4" descr="Text  Description automatically generated"/>
          <p:cNvPicPr>
            <a:picLocks noChangeAspect="1"/>
          </p:cNvPicPr>
          <p:nvPr/>
        </p:nvPicPr>
        <p:blipFill>
          <a:blip xmlns:r="http://schemas.openxmlformats.org/officeDocument/2006/relationships" r:embed="rId1"/>
          <a:stretch>
            <a:fillRect/>
          </a:stretch>
        </p:blipFill>
        <p:spPr>
          <a:xfrm>
            <a:off x="2875" y="6290"/>
            <a:ext cx="1130062" cy="576894"/>
          </a:xfrm>
          <a:prstGeom prst="rec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41" name=""/>
        <p:cNvGrpSpPr/>
        <p:nvPr/>
      </p:nvGrpSpPr>
      <p:grpSpPr>
        <a:xfrm>
          <a:off x="0" y="0"/>
          <a:ext cx="0" cy="0"/>
          <a:chOff x="0" y="0"/>
          <a:chExt cx="0" cy="0"/>
        </a:xfrm>
      </p:grpSpPr>
      <p:sp useBgFill="1">
        <p:nvSpPr>
          <p:cNvPr id="1048590" name="Rectangle 7"/>
          <p:cNvSpPr>
            <a:spLocks noChangeAspect="1" noMove="1" noResize="1" noRot="1" noGrp="1" noAdjustHandles="1" noEditPoints="1" noChangeArrowheads="1" noChangeShapeType="1" noTextEdit="1"/>
          </p:cNvSpPr>
          <p:nvPr/>
        </p:nvSpPr>
        <p:spPr>
          <a:xfrm>
            <a:off x="0" y="0"/>
            <a:ext cx="12188952" cy="6858000"/>
          </a:xfrm>
          <a:prstGeom prst="rect"/>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en-US"/>
          </a:p>
        </p:txBody>
      </p:sp>
      <p:sp>
        <p:nvSpPr>
          <p:cNvPr id="1048591" name="Title 1"/>
          <p:cNvSpPr>
            <a:spLocks noGrp="1"/>
          </p:cNvSpPr>
          <p:nvPr>
            <p:ph type="title"/>
          </p:nvPr>
        </p:nvSpPr>
        <p:spPr>
          <a:xfrm>
            <a:off x="838200" y="365125"/>
            <a:ext cx="10515600" cy="1325563"/>
          </a:xfrm>
        </p:spPr>
        <p:txBody>
          <a:bodyPr>
            <a:normAutofit fontScale="95238"/>
          </a:bodyPr>
          <a:p>
            <a:r>
              <a:rPr b="1" dirty="0" sz="4200" lang="en-US">
                <a:latin typeface="Lucida Sans Unicode"/>
                <a:cs typeface="Lucida Sans Unicode"/>
              </a:rPr>
              <a:t>               INTRODUCTION</a:t>
            </a:r>
            <a:br>
              <a:rPr b="1" dirty="0" sz="4200" lang="en-US">
                <a:latin typeface="Lucida Sans Unicode"/>
                <a:cs typeface="Lucida Sans Unicode"/>
              </a:rPr>
            </a:br>
            <a:endParaRPr b="1" sz="4200" lang="en-US">
              <a:latin typeface="Lucida Sans Unicode"/>
              <a:cs typeface="Lucida Sans Unicode"/>
            </a:endParaRPr>
          </a:p>
        </p:txBody>
      </p:sp>
      <p:sp>
        <p:nvSpPr>
          <p:cNvPr id="1048592" name="sketch line"/>
          <p:cNvSpPr>
            <a:spLocks noChangeAspect="1" noMove="1" noResize="1" noRot="1" noGrp="1" noAdjustHandles="1" noEditPoints="1" noChangeArrowheads="1" noChangeShapeType="1" noTextEdit="1"/>
          </p:cNvSpPr>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en-US"/>
          </a:p>
        </p:txBody>
      </p:sp>
      <p:sp>
        <p:nvSpPr>
          <p:cNvPr id="1048593" name="Content Placeholder 2"/>
          <p:cNvSpPr>
            <a:spLocks noGrp="1"/>
          </p:cNvSpPr>
          <p:nvPr>
            <p:ph idx="1"/>
          </p:nvPr>
        </p:nvSpPr>
        <p:spPr>
          <a:xfrm>
            <a:off x="838200" y="1929384"/>
            <a:ext cx="10515600" cy="4251960"/>
          </a:xfrm>
        </p:spPr>
        <p:txBody>
          <a:bodyPr anchor="t" bIns="45720" lIns="91440" rIns="91440" rtlCol="0" tIns="45720" vert="horz">
            <a:normAutofit/>
          </a:bodyPr>
          <a:p>
            <a:pPr indent="0" marL="0">
              <a:buNone/>
            </a:pPr>
            <a:r>
              <a:rPr b="1" dirty="0" lang="en-US">
                <a:cs typeface="Calibri" panose="020F0502020204030204"/>
              </a:rPr>
              <a:t>Components of Patient Satisfaction</a:t>
            </a:r>
            <a:endParaRPr b="1" lang="en-US">
              <a:cs typeface="Calibri"/>
            </a:endParaRPr>
          </a:p>
          <a:p>
            <a:pPr indent="0" marL="0">
              <a:buNone/>
            </a:pPr>
            <a:endParaRPr b="1" dirty="0" lang="en-US">
              <a:cs typeface="Calibri" panose="020F0502020204030204"/>
            </a:endParaRPr>
          </a:p>
          <a:p>
            <a:r>
              <a:rPr dirty="0" lang="en-US">
                <a:cs typeface="Calibri" panose="020F0502020204030204"/>
              </a:rPr>
              <a:t>Satisfaction in terms of convenience</a:t>
            </a:r>
            <a:endParaRPr lang="en-US">
              <a:cs typeface="Calibri" panose="020F0502020204030204"/>
            </a:endParaRPr>
          </a:p>
          <a:p>
            <a:r>
              <a:rPr dirty="0" lang="en-US">
                <a:cs typeface="Calibri" panose="020F0502020204030204"/>
              </a:rPr>
              <a:t>Satisfaction in terms of courtesy</a:t>
            </a:r>
            <a:endParaRPr lang="en-US">
              <a:cs typeface="Calibri" panose="020F0502020204030204"/>
            </a:endParaRPr>
          </a:p>
          <a:p>
            <a:r>
              <a:rPr dirty="0" lang="en-US">
                <a:cs typeface="Calibri" panose="020F0502020204030204"/>
              </a:rPr>
              <a:t>Satisfaction in terms of quality of care</a:t>
            </a:r>
            <a:endParaRPr dirty="0" lang="en-US"/>
          </a:p>
          <a:p>
            <a:endParaRPr dirty="0" lang="en-US">
              <a:cs typeface="Calibri"/>
            </a:endParaRPr>
          </a:p>
        </p:txBody>
      </p:sp>
      <p:pic>
        <p:nvPicPr>
          <p:cNvPr id="2097153" name="Picture 5" descr="Text  Description automatically generated"/>
          <p:cNvPicPr>
            <a:picLocks noChangeAspect="1"/>
          </p:cNvPicPr>
          <p:nvPr/>
        </p:nvPicPr>
        <p:blipFill>
          <a:blip xmlns:r="http://schemas.openxmlformats.org/officeDocument/2006/relationships" r:embed="rId1"/>
          <a:stretch>
            <a:fillRect/>
          </a:stretch>
        </p:blipFill>
        <p:spPr>
          <a:xfrm>
            <a:off x="2875" y="-51219"/>
            <a:ext cx="1460740" cy="735044"/>
          </a:xfrm>
          <a:prstGeom prst="rec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43" name=""/>
        <p:cNvGrpSpPr/>
        <p:nvPr/>
      </p:nvGrpSpPr>
      <p:grpSpPr>
        <a:xfrm>
          <a:off x="0" y="0"/>
          <a:ext cx="0" cy="0"/>
          <a:chOff x="0" y="0"/>
          <a:chExt cx="0" cy="0"/>
        </a:xfrm>
      </p:grpSpPr>
      <p:sp>
        <p:nvSpPr>
          <p:cNvPr id="1048597" name="Title 1"/>
          <p:cNvSpPr>
            <a:spLocks noGrp="1"/>
          </p:cNvSpPr>
          <p:nvPr>
            <p:ph type="title"/>
          </p:nvPr>
        </p:nvSpPr>
        <p:spPr/>
        <p:txBody>
          <a:bodyPr/>
          <a:p>
            <a:r>
              <a:rPr b="1" dirty="0" sz="4100" lang="en-US">
                <a:solidFill>
                  <a:srgbClr val="464646"/>
                </a:solidFill>
                <a:latin typeface="Lucida Sans Unicode"/>
                <a:cs typeface="Lucida Sans Unicode"/>
              </a:rPr>
              <a:t>OBJECTIVE</a:t>
            </a:r>
            <a:endParaRPr dirty="0" lang="en-US"/>
          </a:p>
        </p:txBody>
      </p:sp>
      <p:sp>
        <p:nvSpPr>
          <p:cNvPr id="1048598" name="Content Placeholder 2"/>
          <p:cNvSpPr>
            <a:spLocks noGrp="1"/>
          </p:cNvSpPr>
          <p:nvPr>
            <p:ph idx="1"/>
          </p:nvPr>
        </p:nvSpPr>
        <p:spPr/>
        <p:txBody>
          <a:bodyPr anchor="t" bIns="45720" lIns="91440" rIns="91440" rtlCol="0" tIns="45720" vert="horz">
            <a:normAutofit/>
          </a:bodyPr>
          <a:p>
            <a:r>
              <a:rPr dirty="0" lang="en-US">
                <a:cs typeface="Calibri"/>
              </a:rPr>
              <a:t>The main objective of the study was to assess the level of satisfaction of the patients </a:t>
            </a:r>
          </a:p>
          <a:p>
            <a:r>
              <a:rPr dirty="0" lang="en-US">
                <a:cs typeface="Calibri"/>
              </a:rPr>
              <a:t>To  identify areas that cause low satisfaction levels and providing suggestion for a better patient experience</a:t>
            </a:r>
          </a:p>
          <a:p>
            <a:endParaRPr dirty="0" lang="en-US"/>
          </a:p>
          <a:p>
            <a:endParaRPr dirty="0" lang="en-US">
              <a:cs typeface="Calibri"/>
            </a:endParaRPr>
          </a:p>
        </p:txBody>
      </p:sp>
      <p:pic>
        <p:nvPicPr>
          <p:cNvPr id="2097155" name="Picture 5" descr="Text  Description automatically generated"/>
          <p:cNvPicPr>
            <a:picLocks noChangeAspect="1"/>
          </p:cNvPicPr>
          <p:nvPr/>
        </p:nvPicPr>
        <p:blipFill>
          <a:blip xmlns:r="http://schemas.openxmlformats.org/officeDocument/2006/relationships" r:embed="rId1"/>
          <a:stretch>
            <a:fillRect/>
          </a:stretch>
        </p:blipFill>
        <p:spPr>
          <a:xfrm>
            <a:off x="2875" y="-51219"/>
            <a:ext cx="1460740" cy="735044"/>
          </a:xfrm>
          <a:prstGeom prst="rec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46" name=""/>
        <p:cNvGrpSpPr/>
        <p:nvPr/>
      </p:nvGrpSpPr>
      <p:grpSpPr>
        <a:xfrm>
          <a:off x="0" y="0"/>
          <a:ext cx="0" cy="0"/>
          <a:chOff x="0" y="0"/>
          <a:chExt cx="0" cy="0"/>
        </a:xfrm>
      </p:grpSpPr>
      <p:sp useBgFill="1">
        <p:nvSpPr>
          <p:cNvPr id="1048609" name="Rectangle 7"/>
          <p:cNvSpPr>
            <a:spLocks noChangeAspect="1" noMove="1" noResize="1" noRot="1" noGrp="1" noAdjustHandles="1" noEditPoints="1" noChangeArrowheads="1" noChangeShapeType="1" noTextEdit="1"/>
          </p:cNvSpPr>
          <p:nvPr/>
        </p:nvSpPr>
        <p:spPr>
          <a:xfrm>
            <a:off x="0" y="0"/>
            <a:ext cx="12188952" cy="6858000"/>
          </a:xfrm>
          <a:prstGeom prst="rect"/>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en-US"/>
          </a:p>
        </p:txBody>
      </p:sp>
      <p:sp>
        <p:nvSpPr>
          <p:cNvPr id="1048610" name="Title 1"/>
          <p:cNvSpPr>
            <a:spLocks noGrp="1"/>
          </p:cNvSpPr>
          <p:nvPr>
            <p:ph type="title"/>
          </p:nvPr>
        </p:nvSpPr>
        <p:spPr>
          <a:xfrm>
            <a:off x="838200" y="365125"/>
            <a:ext cx="10515600" cy="1325563"/>
          </a:xfrm>
        </p:spPr>
        <p:txBody>
          <a:bodyPr>
            <a:normAutofit/>
          </a:bodyPr>
          <a:p>
            <a:r>
              <a:rPr b="1" sz="5400" lang="en-US">
                <a:latin typeface="Lucida Sans Unicode"/>
                <a:cs typeface="Lucida Sans Unicode"/>
              </a:rPr>
              <a:t>METHODOLOGY</a:t>
            </a:r>
            <a:endParaRPr sz="5400" lang="en-US"/>
          </a:p>
        </p:txBody>
      </p:sp>
      <p:sp>
        <p:nvSpPr>
          <p:cNvPr id="1048611" name="sketch line"/>
          <p:cNvSpPr>
            <a:spLocks noChangeAspect="1" noMove="1" noResize="1" noRot="1" noGrp="1" noAdjustHandles="1" noEditPoints="1" noChangeArrowheads="1" noChangeShapeType="1" noTextEdit="1"/>
          </p:cNvSpPr>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en-US"/>
          </a:p>
        </p:txBody>
      </p:sp>
      <p:sp>
        <p:nvSpPr>
          <p:cNvPr id="1048612" name="Content Placeholder 2"/>
          <p:cNvSpPr>
            <a:spLocks noGrp="1"/>
          </p:cNvSpPr>
          <p:nvPr>
            <p:ph idx="1"/>
          </p:nvPr>
        </p:nvSpPr>
        <p:spPr>
          <a:xfrm>
            <a:off x="838200" y="1929384"/>
            <a:ext cx="10515600" cy="4251960"/>
          </a:xfrm>
        </p:spPr>
        <p:txBody>
          <a:bodyPr bIns="45720" lIns="91440" rIns="91440" rtlCol="0" tIns="45720" vert="horz">
            <a:normAutofit/>
          </a:bodyPr>
          <a:p>
            <a:r>
              <a:rPr b="1" sz="2200" lang="en-US">
                <a:cs typeface="Calibri"/>
              </a:rPr>
              <a:t>Study Area- Sarvodaya Hospital,Greater Noida </a:t>
            </a:r>
            <a:endParaRPr sz="2200" lang="en-US">
              <a:cs typeface="Calibri" panose="020F0502020204030204"/>
            </a:endParaRPr>
          </a:p>
          <a:p>
            <a:r>
              <a:rPr b="1" sz="2200" lang="en-US">
                <a:cs typeface="Calibri"/>
              </a:rPr>
              <a:t>Study Design- </a:t>
            </a:r>
            <a:r>
              <a:rPr sz="2200" lang="en-US">
                <a:cs typeface="Calibri"/>
              </a:rPr>
              <a:t>A cross-sectional study design was employed</a:t>
            </a:r>
            <a:endParaRPr sz="2200" lang="en-US"/>
          </a:p>
          <a:p>
            <a:r>
              <a:rPr b="1" sz="2200" lang="en-US">
                <a:cs typeface="Calibri"/>
              </a:rPr>
              <a:t>Time</a:t>
            </a:r>
            <a:r>
              <a:rPr sz="2200" lang="en-US">
                <a:cs typeface="Calibri"/>
              </a:rPr>
              <a:t>- 2 months for data collection</a:t>
            </a:r>
            <a:endParaRPr sz="2200" lang="en-US"/>
          </a:p>
          <a:p>
            <a:r>
              <a:rPr b="1" sz="2200" lang="en-US">
                <a:cs typeface="Calibri"/>
              </a:rPr>
              <a:t>Study Population-</a:t>
            </a:r>
            <a:r>
              <a:rPr sz="2200" lang="en-US">
                <a:cs typeface="Calibri"/>
              </a:rPr>
              <a:t>120 (No of people who responded)</a:t>
            </a:r>
            <a:endParaRPr sz="2200" lang="en-US"/>
          </a:p>
          <a:p>
            <a:r>
              <a:rPr sz="2200" lang="en-US">
                <a:cs typeface="Calibri"/>
              </a:rPr>
              <a:t>INCLUSION CRITERIA-Patient who are willing to give consent</a:t>
            </a:r>
            <a:endParaRPr sz="2200" lang="en-US"/>
          </a:p>
          <a:p>
            <a:r>
              <a:rPr sz="2200" lang="en-US">
                <a:cs typeface="Calibri"/>
              </a:rPr>
              <a:t>Patient who have at least visited OPD for times </a:t>
            </a:r>
            <a:endParaRPr sz="2200" lang="en-US"/>
          </a:p>
          <a:p>
            <a:r>
              <a:rPr sz="2200" lang="en-US">
                <a:cs typeface="Calibri"/>
              </a:rPr>
              <a:t>EXCLUSION CRITERIA-Patient who are in IPD</a:t>
            </a:r>
            <a:endParaRPr sz="2200" lang="en-US"/>
          </a:p>
          <a:p>
            <a:pPr indent="0" marL="0">
              <a:buNone/>
            </a:pPr>
            <a:endParaRPr sz="2200" lang="en-US">
              <a:cs typeface="Calibri"/>
            </a:endParaRPr>
          </a:p>
        </p:txBody>
      </p:sp>
      <p:pic>
        <p:nvPicPr>
          <p:cNvPr id="2097158" name="Picture 5" descr="Text  Description automatically generated"/>
          <p:cNvPicPr>
            <a:picLocks noChangeAspect="1"/>
          </p:cNvPicPr>
          <p:nvPr/>
        </p:nvPicPr>
        <p:blipFill>
          <a:blip xmlns:r="http://schemas.openxmlformats.org/officeDocument/2006/relationships" r:embed="rId1"/>
          <a:stretch>
            <a:fillRect/>
          </a:stretch>
        </p:blipFill>
        <p:spPr>
          <a:xfrm>
            <a:off x="-69012" y="6290"/>
            <a:ext cx="1460740" cy="735044"/>
          </a:xfrm>
          <a:prstGeom prst="rec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47" name=""/>
        <p:cNvGrpSpPr/>
        <p:nvPr/>
      </p:nvGrpSpPr>
      <p:grpSpPr>
        <a:xfrm>
          <a:off x="0" y="0"/>
          <a:ext cx="0" cy="0"/>
          <a:chOff x="0" y="0"/>
          <a:chExt cx="0" cy="0"/>
        </a:xfrm>
      </p:grpSpPr>
      <p:sp useBgFill="1">
        <p:nvSpPr>
          <p:cNvPr id="1048613" name="Rectangle 7"/>
          <p:cNvSpPr>
            <a:spLocks noChangeAspect="1" noMove="1" noResize="1" noRot="1" noGrp="1" noAdjustHandles="1" noEditPoints="1" noChangeArrowheads="1" noChangeShapeType="1" noTextEdit="1"/>
          </p:cNvSpPr>
          <p:nvPr/>
        </p:nvSpPr>
        <p:spPr>
          <a:xfrm>
            <a:off x="0" y="0"/>
            <a:ext cx="12188952" cy="6858000"/>
          </a:xfrm>
          <a:prstGeom prst="rect"/>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en-US"/>
          </a:p>
        </p:txBody>
      </p:sp>
      <p:sp>
        <p:nvSpPr>
          <p:cNvPr id="1048614" name="Title 1"/>
          <p:cNvSpPr>
            <a:spLocks noGrp="1"/>
          </p:cNvSpPr>
          <p:nvPr>
            <p:ph type="title"/>
          </p:nvPr>
        </p:nvSpPr>
        <p:spPr>
          <a:xfrm>
            <a:off x="838200" y="365125"/>
            <a:ext cx="10515600" cy="1325563"/>
          </a:xfrm>
        </p:spPr>
        <p:txBody>
          <a:bodyPr>
            <a:normAutofit/>
          </a:bodyPr>
          <a:p>
            <a:r>
              <a:rPr b="1" dirty="0" sz="5400" lang="en-US">
                <a:latin typeface="Lucida Sans Unicode"/>
                <a:cs typeface="Lucida Sans Unicode"/>
              </a:rPr>
              <a:t>       METHODOLOGY</a:t>
            </a:r>
            <a:endParaRPr dirty="0" sz="5400" lang="en-US"/>
          </a:p>
        </p:txBody>
      </p:sp>
      <p:sp>
        <p:nvSpPr>
          <p:cNvPr id="1048615" name="sketch line"/>
          <p:cNvSpPr>
            <a:spLocks noChangeAspect="1" noMove="1" noResize="1" noRot="1" noGrp="1" noAdjustHandles="1" noEditPoints="1" noChangeArrowheads="1" noChangeShapeType="1" noTextEdit="1"/>
          </p:cNvSpPr>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en-US"/>
          </a:p>
        </p:txBody>
      </p:sp>
      <p:sp>
        <p:nvSpPr>
          <p:cNvPr id="1048616" name="Content Placeholder 2"/>
          <p:cNvSpPr>
            <a:spLocks noGrp="1"/>
          </p:cNvSpPr>
          <p:nvPr>
            <p:ph idx="1"/>
          </p:nvPr>
        </p:nvSpPr>
        <p:spPr>
          <a:xfrm>
            <a:off x="838200" y="1929384"/>
            <a:ext cx="10515600" cy="4251960"/>
          </a:xfrm>
        </p:spPr>
        <p:txBody>
          <a:bodyPr bIns="45720" lIns="91440" rIns="91440" rtlCol="0" tIns="45720" vert="horz">
            <a:normAutofit/>
          </a:bodyPr>
          <a:p>
            <a:r>
              <a:rPr b="1" sz="2200" lang="en-US">
                <a:cs typeface="Calibri"/>
              </a:rPr>
              <a:t>DATA COLLECTION</a:t>
            </a:r>
            <a:r>
              <a:rPr sz="2200" lang="en-US">
                <a:cs typeface="Calibri" panose="020F0502020204030204"/>
              </a:rPr>
              <a:t>-Primary data was collected using pre structured questionnaire </a:t>
            </a:r>
          </a:p>
          <a:p>
            <a:r>
              <a:rPr sz="2200" lang="en-US">
                <a:cs typeface="Calibri" panose="020F0502020204030204"/>
              </a:rPr>
              <a:t>  Link- </a:t>
            </a:r>
            <a:r>
              <a:rPr sz="2200" lang="en-US">
                <a:cs typeface="Calibri"/>
                <a:hlinkClick r:id="rId1"/>
              </a:rPr>
              <a:t>https://forms.gle/v2KSF4qJaKvDLisr5</a:t>
            </a:r>
            <a:r>
              <a:rPr sz="2200" lang="en-US">
                <a:cs typeface="Calibri"/>
              </a:rPr>
              <a:t> </a:t>
            </a:r>
            <a:endParaRPr sz="2200" lang="en-US"/>
          </a:p>
          <a:p>
            <a:r>
              <a:rPr b="1" sz="2200" lang="en-US">
                <a:cs typeface="Calibri"/>
              </a:rPr>
              <a:t>DATA ANALYSIS </a:t>
            </a:r>
            <a:r>
              <a:rPr sz="2200" lang="en-US">
                <a:cs typeface="Calibri"/>
              </a:rPr>
              <a:t>–Data collected was analyzed using Microsoft Excel</a:t>
            </a:r>
            <a:endParaRPr sz="2200" lang="en-US"/>
          </a:p>
          <a:p>
            <a:endParaRPr sz="2200" lang="en-US">
              <a:cs typeface="Calibri"/>
            </a:endParaRPr>
          </a:p>
        </p:txBody>
      </p:sp>
      <p:pic>
        <p:nvPicPr>
          <p:cNvPr id="2097159" name="Picture 5" descr="Text  Description automatically generated"/>
          <p:cNvPicPr>
            <a:picLocks noChangeAspect="1"/>
          </p:cNvPicPr>
          <p:nvPr/>
        </p:nvPicPr>
        <p:blipFill>
          <a:blip xmlns:r="http://schemas.openxmlformats.org/officeDocument/2006/relationships" r:embed="rId2"/>
          <a:stretch>
            <a:fillRect/>
          </a:stretch>
        </p:blipFill>
        <p:spPr>
          <a:xfrm>
            <a:off x="-69012" y="6290"/>
            <a:ext cx="1460740" cy="735044"/>
          </a:xfrm>
          <a:prstGeom prst="rec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48" name=""/>
        <p:cNvGrpSpPr/>
        <p:nvPr/>
      </p:nvGrpSpPr>
      <p:grpSpPr>
        <a:xfrm>
          <a:off x="0" y="0"/>
          <a:ext cx="0" cy="0"/>
          <a:chOff x="0" y="0"/>
          <a:chExt cx="0" cy="0"/>
        </a:xfrm>
      </p:grpSpPr>
      <p:sp useBgFill="1">
        <p:nvSpPr>
          <p:cNvPr id="1048617" name="Rectangle 10"/>
          <p:cNvSpPr>
            <a:spLocks noChangeAspect="1" noMove="1" noResize="1" noRot="1" noGrp="1" noAdjustHandles="1" noEditPoints="1" noChangeArrowheads="1" noChangeShapeType="1" noTextEdit="1"/>
          </p:cNvSpPr>
          <p:nvPr/>
        </p:nvSpPr>
        <p:spPr>
          <a:xfrm>
            <a:off x="0" y="0"/>
            <a:ext cx="12192000" cy="6858000"/>
          </a:xfrm>
          <a:prstGeom prst="rect"/>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en-US"/>
          </a:p>
        </p:txBody>
      </p:sp>
      <p:sp>
        <p:nvSpPr>
          <p:cNvPr id="1048618" name="Title 1"/>
          <p:cNvSpPr>
            <a:spLocks noGrp="1"/>
          </p:cNvSpPr>
          <p:nvPr>
            <p:ph type="title"/>
          </p:nvPr>
        </p:nvSpPr>
        <p:spPr>
          <a:xfrm>
            <a:off x="841248" y="334644"/>
            <a:ext cx="10509504" cy="1076914"/>
          </a:xfrm>
        </p:spPr>
        <p:txBody>
          <a:bodyPr anchor="ctr">
            <a:normAutofit fontScale="90000"/>
          </a:bodyPr>
          <a:p>
            <a:r>
              <a:rPr b="1" dirty="0" lang="en-US">
                <a:cs typeface="Calibri Light"/>
              </a:rPr>
              <a:t>RESULTS</a:t>
            </a:r>
            <a:br>
              <a:rPr dirty="0" sz="2200" lang="en-US">
                <a:cs typeface="Calibri Light"/>
              </a:rPr>
            </a:br>
            <a:r>
              <a:rPr dirty="0" sz="2200" lang="en-US">
                <a:cs typeface="Calibri Light"/>
              </a:rPr>
              <a:t>EXPERIENCE TOWARDS REGISTRATION SERVICES</a:t>
            </a:r>
            <a:br>
              <a:rPr dirty="0" sz="2200" lang="en-US">
                <a:cs typeface="Calibri Light"/>
              </a:rPr>
            </a:br>
            <a:endParaRPr sz="2200" lang="en-US"/>
          </a:p>
        </p:txBody>
      </p:sp>
      <p:sp>
        <p:nvSpPr>
          <p:cNvPr id="1048619" name="Rectangle 12"/>
          <p:cNvSpPr>
            <a:spLocks noChangeAspect="1" noMove="1" noResize="1" noRot="1" noGrp="1" noAdjustHandles="1" noEditPoints="1" noChangeArrowheads="1" noChangeShapeType="1" noTextEdit="1"/>
          </p:cNvSpPr>
          <p:nvPr/>
        </p:nvSpPr>
        <p:spPr>
          <a:xfrm>
            <a:off x="842772" y="0"/>
            <a:ext cx="10506456" cy="191386"/>
          </a:xfrm>
          <a:prstGeom prst="rect"/>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p>
            <a:pPr algn="ctr"/>
            <a:endParaRPr lang="en-US">
              <a:solidFill>
                <a:prstClr val="white"/>
              </a:solidFill>
              <a:latin typeface="Calibri" panose="020F0502020204030204"/>
            </a:endParaRPr>
          </a:p>
        </p:txBody>
      </p:sp>
      <p:sp>
        <p:nvSpPr>
          <p:cNvPr id="1048620" name="Rectangle 14"/>
          <p:cNvSpPr>
            <a:spLocks noChangeAspect="1" noMove="1" noResize="1" noRot="1" noGrp="1" noAdjustHandles="1" noEditPoints="1" noChangeArrowheads="1" noChangeShapeType="1" noTextEdit="1"/>
          </p:cNvSpPr>
          <p:nvPr/>
        </p:nvSpPr>
        <p:spPr>
          <a:xfrm>
            <a:off x="841248" y="1512994"/>
            <a:ext cx="10506456" cy="18288"/>
          </a:xfrm>
          <a:prstGeom prst="rect"/>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p>
            <a:pPr algn="ctr" defTabSz="914400" eaLnBrk="1" fontAlgn="auto" hangingPunct="1" indent="0" latinLnBrk="0" lvl="0" marL="0" marR="0" rtl="0">
              <a:lnSpc>
                <a:spcPct val="100000"/>
              </a:lnSpc>
              <a:spcBef>
                <a:spcPts val="0"/>
              </a:spcBef>
              <a:spcAft>
                <a:spcPts val="0"/>
              </a:spcAft>
              <a:buClrTx/>
              <a:buSzTx/>
              <a:buFontTx/>
              <a:buNone/>
            </a:pPr>
            <a:endParaRPr baseline="0" b="0" cap="none" sz="1800" i="0" kern="1200" kumimoji="0" lang="en-US" noProof="0" normalizeH="0" spc="0" strike="noStrike" u="none">
              <a:ln>
                <a:noFill/>
              </a:ln>
              <a:solidFill>
                <a:prstClr val="white"/>
              </a:solidFill>
              <a:effectLst/>
              <a:uLnTx/>
              <a:uFillTx/>
              <a:latin typeface="Calibri" panose="020F0502020204030204"/>
              <a:ea typeface="+mn-ea"/>
              <a:cs typeface="+mn-cs"/>
            </a:endParaRPr>
          </a:p>
        </p:txBody>
      </p:sp>
      <p:graphicFrame>
        <p:nvGraphicFramePr>
          <p:cNvPr id="4194304" name="Content Placeholder 4"/>
          <p:cNvGraphicFramePr>
            <a:graphicFrameLocks noGrp="1"/>
          </p:cNvGraphicFramePr>
          <p:nvPr>
            <p:ph idx="1"/>
          </p:nvPr>
        </p:nvGraphicFramePr>
        <p:xfrm>
          <a:off x="838200" y="1897643"/>
          <a:ext cx="4048145" cy="4373944"/>
        </p:xfrm>
        <a:graphic>
          <a:graphicData uri="http://schemas.openxmlformats.org/drawingml/2006/table">
            <a:tbl>
              <a:tblPr firstRow="1" bandRow="1">
                <a:tableStyleId>{5C22544A-7EE6-4342-B048-85BDC9FD1C3A}</a:tableStyleId>
              </a:tblPr>
              <a:tblGrid>
                <a:gridCol w="3246842"/>
                <a:gridCol w="801303"/>
              </a:tblGrid>
              <a:tr h="885862">
                <a:tc>
                  <a:txBody>
                    <a:bodyPr/>
                    <a:p>
                      <a:r>
                        <a:rPr dirty="0" lang="en-US">
                          <a:effectLst/>
                        </a:rPr>
                        <a:t>SATISFIED WITH REGISTRATION SERVICES</a:t>
                      </a:r>
                    </a:p>
                  </a:txBody>
                  <a:tcPr marL="0" marR="0" marT="0" marB="0" anchor="ctr"/>
                </a:tc>
                <a:tc>
                  <a:txBody>
                    <a:bodyPr/>
                    <a:p>
                      <a:endParaRPr dirty="0" lang="en-US">
                        <a:effectLst/>
                      </a:endParaRPr>
                    </a:p>
                  </a:txBody>
                  <a:tcPr marL="0" marR="0" marT="0" marB="0" anchor="ctr"/>
                </a:tc>
              </a:tr>
              <a:tr h="442931">
                <a:tc>
                  <a:txBody>
                    <a:bodyPr/>
                    <a:p>
                      <a:r>
                        <a:rPr dirty="0" sz="1100" lang="en-US">
                          <a:effectLst/>
                        </a:rPr>
                        <a:t>Row Labels</a:t>
                      </a:r>
                      <a:endParaRPr b="1" dirty="0" sz="1100" lang="en-US">
                        <a:effectLst/>
                        <a:latin typeface="Calibri" panose="020F0502020204030204" pitchFamily="34" charset="0"/>
                      </a:endParaRPr>
                    </a:p>
                  </a:txBody>
                  <a:tcPr marL="0" marR="0" marT="0" marB="0" anchor="ctr"/>
                </a:tc>
                <a:tc>
                  <a:txBody>
                    <a:bodyPr/>
                    <a:p>
                      <a:r>
                        <a:rPr dirty="0" lang="en-US"/>
                        <a:t>TOTAL</a:t>
                      </a:r>
                    </a:p>
                  </a:txBody>
                  <a:tcPr marL="0" marR="0" marT="0" marB="0" anchor="ctr"/>
                </a:tc>
              </a:tr>
              <a:tr h="442931">
                <a:tc>
                  <a:txBody>
                    <a:bodyPr/>
                    <a:p>
                      <a:r>
                        <a:rPr dirty="0" lang="en-US">
                          <a:effectLst/>
                        </a:rPr>
                        <a:t>Extremely Satisfied</a:t>
                      </a:r>
                    </a:p>
                  </a:txBody>
                  <a:tcPr marL="0" marR="0" marT="0" marB="0" anchor="ctr"/>
                </a:tc>
                <a:tc>
                  <a:txBody>
                    <a:bodyPr/>
                    <a:p>
                      <a:pPr algn="r"/>
                      <a:r>
                        <a:rPr dirty="0" lang="en-US"/>
                        <a:t>59</a:t>
                      </a:r>
                    </a:p>
                  </a:txBody>
                  <a:tcPr marL="0" marR="0" marT="0" marB="0" anchor="ctr"/>
                </a:tc>
              </a:tr>
              <a:tr h="442931">
                <a:tc>
                  <a:txBody>
                    <a:bodyPr/>
                    <a:p>
                      <a:r>
                        <a:rPr dirty="0" lang="en-US">
                          <a:effectLst/>
                        </a:rPr>
                        <a:t>Neutral</a:t>
                      </a:r>
                    </a:p>
                  </a:txBody>
                  <a:tcPr marL="0" marR="0" marT="0" marB="0" anchor="ctr"/>
                </a:tc>
                <a:tc>
                  <a:txBody>
                    <a:bodyPr/>
                    <a:p>
                      <a:pPr algn="r"/>
                      <a:r>
                        <a:rPr dirty="0" lang="en-US"/>
                        <a:t>8</a:t>
                      </a:r>
                    </a:p>
                  </a:txBody>
                  <a:tcPr marL="0" marR="0" marT="0" marB="0" anchor="ctr"/>
                </a:tc>
              </a:tr>
              <a:tr h="442931">
                <a:tc>
                  <a:txBody>
                    <a:bodyPr/>
                    <a:p>
                      <a:r>
                        <a:rPr dirty="0" lang="en-US">
                          <a:effectLst/>
                        </a:rPr>
                        <a:t>Satisfied</a:t>
                      </a:r>
                    </a:p>
                  </a:txBody>
                  <a:tcPr marL="0" marR="0" marT="0" marB="0" anchor="ctr"/>
                </a:tc>
                <a:tc>
                  <a:txBody>
                    <a:bodyPr/>
                    <a:p>
                      <a:pPr algn="r"/>
                      <a:r>
                        <a:rPr dirty="0" lang="en-US"/>
                        <a:t>48</a:t>
                      </a:r>
                    </a:p>
                  </a:txBody>
                  <a:tcPr marL="0" marR="0" marT="0" marB="0" anchor="ctr"/>
                </a:tc>
              </a:tr>
              <a:tr h="442931">
                <a:tc>
                  <a:txBody>
                    <a:bodyPr/>
                    <a:p>
                      <a:r>
                        <a:rPr dirty="0" lang="en-US">
                          <a:effectLst/>
                        </a:rPr>
                        <a:t>Unsatisfied</a:t>
                      </a:r>
                    </a:p>
                  </a:txBody>
                  <a:tcPr marL="0" marR="0" marT="0" marB="0" anchor="ctr"/>
                </a:tc>
                <a:tc>
                  <a:txBody>
                    <a:bodyPr/>
                    <a:p>
                      <a:pPr algn="r"/>
                      <a:r>
                        <a:rPr dirty="0" lang="en-US"/>
                        <a:t>5</a:t>
                      </a:r>
                    </a:p>
                  </a:txBody>
                  <a:tcPr marL="0" marR="0" marT="0" marB="0" anchor="ctr"/>
                </a:tc>
              </a:tr>
              <a:tr h="1273427">
                <a:tc>
                  <a:txBody>
                    <a:bodyPr/>
                    <a:p>
                      <a:r>
                        <a:rPr dirty="0" sz="1100" lang="en-US">
                          <a:effectLst/>
                        </a:rPr>
                        <a:t>Grand Total</a:t>
                      </a:r>
                      <a:endParaRPr b="1" dirty="0" sz="1100" lang="en-US">
                        <a:effectLst/>
                        <a:latin typeface="Calibri" panose="020F0502020204030204" pitchFamily="34" charset="0"/>
                      </a:endParaRPr>
                    </a:p>
                  </a:txBody>
                  <a:tcPr marL="0" marR="0" marT="0" marB="0" anchor="ctr"/>
                </a:tc>
                <a:tc>
                  <a:txBody>
                    <a:bodyPr/>
                    <a:p>
                      <a:pPr algn="r"/>
                      <a:r>
                        <a:rPr dirty="0" lang="en-US"/>
                        <a:t>120</a:t>
                      </a:r>
                    </a:p>
                  </a:txBody>
                  <a:tcPr marL="0" marR="0" marT="0" marB="0" anchor="ctr"/>
                </a:tc>
              </a:tr>
            </a:tbl>
          </a:graphicData>
        </a:graphic>
      </p:graphicFrame>
      <p:pic>
        <p:nvPicPr>
          <p:cNvPr id="2097160" name="Picture 6" descr="Chart, waterfall chart  Description automatically generated"/>
          <p:cNvPicPr>
            <a:picLocks noChangeAspect="1"/>
          </p:cNvPicPr>
          <p:nvPr/>
        </p:nvPicPr>
        <p:blipFill>
          <a:blip xmlns:r="http://schemas.openxmlformats.org/officeDocument/2006/relationships" r:embed="rId1"/>
          <a:stretch>
            <a:fillRect/>
          </a:stretch>
        </p:blipFill>
        <p:spPr>
          <a:xfrm>
            <a:off x="5243704" y="1898685"/>
            <a:ext cx="6100952" cy="4213816"/>
          </a:xfrm>
          <a:prstGeom prst="rect"/>
        </p:spPr>
      </p:pic>
      <p:pic>
        <p:nvPicPr>
          <p:cNvPr id="2097161" name="Picture 5" descr="Text  Description automatically generated"/>
          <p:cNvPicPr>
            <a:picLocks noChangeAspect="1"/>
          </p:cNvPicPr>
          <p:nvPr/>
        </p:nvPicPr>
        <p:blipFill>
          <a:blip xmlns:r="http://schemas.openxmlformats.org/officeDocument/2006/relationships" r:embed="rId2"/>
          <a:stretch>
            <a:fillRect/>
          </a:stretch>
        </p:blipFill>
        <p:spPr>
          <a:xfrm>
            <a:off x="2875" y="6290"/>
            <a:ext cx="957533" cy="476252"/>
          </a:xfrm>
          <a:prstGeom prst="rec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50" name=""/>
        <p:cNvGrpSpPr/>
        <p:nvPr/>
      </p:nvGrpSpPr>
      <p:grpSpPr>
        <a:xfrm>
          <a:off x="0" y="0"/>
          <a:ext cx="0" cy="0"/>
          <a:chOff x="0" y="0"/>
          <a:chExt cx="0" cy="0"/>
        </a:xfrm>
      </p:grpSpPr>
      <p:sp>
        <p:nvSpPr>
          <p:cNvPr id="1048629" name="Title 1"/>
          <p:cNvSpPr>
            <a:spLocks noGrp="1"/>
          </p:cNvSpPr>
          <p:nvPr>
            <p:ph type="title"/>
          </p:nvPr>
        </p:nvSpPr>
        <p:spPr/>
        <p:txBody>
          <a:bodyPr/>
          <a:p>
            <a:r>
              <a:rPr dirty="0" lang="en-US">
                <a:cs typeface="Calibri Light"/>
              </a:rPr>
              <a:t>RESULTS</a:t>
            </a:r>
            <a:endParaRPr dirty="0" lang="en-US"/>
          </a:p>
        </p:txBody>
      </p:sp>
      <p:sp>
        <p:nvSpPr>
          <p:cNvPr id="1048630" name="Text Placeholder 2"/>
          <p:cNvSpPr>
            <a:spLocks noGrp="1"/>
          </p:cNvSpPr>
          <p:nvPr>
            <p:ph type="body" idx="1"/>
          </p:nvPr>
        </p:nvSpPr>
        <p:spPr/>
        <p:txBody>
          <a:bodyPr/>
          <a:p>
            <a:endParaRPr lang="en-US"/>
          </a:p>
        </p:txBody>
      </p:sp>
      <p:graphicFrame>
        <p:nvGraphicFramePr>
          <p:cNvPr id="4194305" name="Content Placeholder 7"/>
          <p:cNvGraphicFramePr>
            <a:graphicFrameLocks noGrp="1"/>
          </p:cNvGraphicFramePr>
          <p:nvPr>
            <p:ph sz="half" idx="2"/>
          </p:nvPr>
        </p:nvGraphicFramePr>
        <p:xfrm>
          <a:off x="839788" y="1714320"/>
          <a:ext cx="5157786" cy="2190704"/>
        </p:xfrm>
        <a:graphic>
          <a:graphicData uri="http://schemas.openxmlformats.org/drawingml/2006/table">
            <a:tbl>
              <a:tblPr firstRow="1" bandRow="1">
                <a:tableStyleId>{5C22544A-7EE6-4342-B048-85BDC9FD1C3A}</a:tableStyleId>
              </a:tblPr>
              <a:tblGrid>
                <a:gridCol w="2578893"/>
                <a:gridCol w="2578893"/>
              </a:tblGrid>
              <a:tr h="340776">
                <a:tc gridSpan="2">
                  <a:txBody>
                    <a:bodyPr/>
                    <a:p>
                      <a:r>
                        <a:rPr lang="en-US">
                          <a:effectLst/>
                        </a:rPr>
                        <a:t>Registration Staff Warmly Welcomed You</a:t>
                      </a:r>
                    </a:p>
                  </a:txBody>
                  <a:tcPr marL="0" marR="0" marT="0" marB="0" anchor="ctr"/>
                </a:tc>
                <a:tc hMerge="1">
                  <a:txBody>
                    <a:bodyPr/>
                    <a:p>
                      <a:endParaRPr lang="en-US"/>
                    </a:p>
                  </a:txBody>
                </a:tc>
              </a:tr>
              <a:tr h="243412">
                <a:tc>
                  <a:txBody>
                    <a:bodyPr/>
                    <a:p>
                      <a:r>
                        <a:rPr sz="1100" lang="en-US">
                          <a:effectLst/>
                        </a:rPr>
                        <a:t>Row Labels</a:t>
                      </a:r>
                      <a:endParaRPr b="1" sz="1100" lang="en-US">
                        <a:effectLst/>
                        <a:latin typeface="Calibri" panose="020F0502020204030204" pitchFamily="34" charset="0"/>
                      </a:endParaRPr>
                    </a:p>
                  </a:txBody>
                  <a:tcPr marL="0" marR="0" marT="0" marB="0" anchor="ctr"/>
                </a:tc>
                <a:tc>
                  <a:txBody>
                    <a:bodyPr/>
                    <a:p>
                      <a:r>
                        <a:rPr sz="1100" lang="en-US">
                          <a:effectLst/>
                        </a:rPr>
                        <a:t>Count of SNNO</a:t>
                      </a:r>
                      <a:endParaRPr b="1" sz="1100" lang="en-US">
                        <a:effectLst/>
                        <a:latin typeface="Calibri" panose="020F0502020204030204" pitchFamily="34" charset="0"/>
                      </a:endParaRPr>
                    </a:p>
                  </a:txBody>
                  <a:tcPr marL="0" marR="0" marT="0" marB="0" anchor="ctr"/>
                </a:tc>
              </a:tr>
              <a:tr h="340776">
                <a:tc>
                  <a:txBody>
                    <a:bodyPr/>
                    <a:p>
                      <a:r>
                        <a:rPr lang="en-US">
                          <a:effectLst/>
                        </a:rPr>
                        <a:t>Extremely Satisfied</a:t>
                      </a:r>
                    </a:p>
                  </a:txBody>
                  <a:tcPr marL="0" marR="0" marT="0" marB="0" anchor="ctr"/>
                </a:tc>
                <a:tc>
                  <a:txBody>
                    <a:bodyPr/>
                    <a:p>
                      <a:pPr algn="r"/>
                      <a:r>
                        <a:rPr lang="en-US">
                          <a:effectLst/>
                        </a:rPr>
                        <a:t>71</a:t>
                      </a:r>
                    </a:p>
                  </a:txBody>
                  <a:tcPr marL="0" marR="0" marT="0" marB="0" anchor="ctr"/>
                </a:tc>
              </a:tr>
              <a:tr h="340776">
                <a:tc>
                  <a:txBody>
                    <a:bodyPr/>
                    <a:p>
                      <a:r>
                        <a:rPr lang="en-US">
                          <a:effectLst/>
                        </a:rPr>
                        <a:t>Neutral</a:t>
                      </a:r>
                    </a:p>
                  </a:txBody>
                  <a:tcPr marL="0" marR="0" marT="0" marB="0" anchor="ctr"/>
                </a:tc>
                <a:tc>
                  <a:txBody>
                    <a:bodyPr/>
                    <a:p>
                      <a:pPr algn="r"/>
                      <a:r>
                        <a:rPr lang="en-US">
                          <a:effectLst/>
                        </a:rPr>
                        <a:t>7</a:t>
                      </a:r>
                    </a:p>
                  </a:txBody>
                  <a:tcPr marL="0" marR="0" marT="0" marB="0" anchor="ctr"/>
                </a:tc>
              </a:tr>
              <a:tr h="340776">
                <a:tc>
                  <a:txBody>
                    <a:bodyPr/>
                    <a:p>
                      <a:r>
                        <a:rPr lang="en-US">
                          <a:effectLst/>
                        </a:rPr>
                        <a:t>Satisfied</a:t>
                      </a:r>
                    </a:p>
                  </a:txBody>
                  <a:tcPr marL="0" marR="0" marT="0" marB="0" anchor="ctr"/>
                </a:tc>
                <a:tc>
                  <a:txBody>
                    <a:bodyPr/>
                    <a:p>
                      <a:pPr algn="r"/>
                      <a:r>
                        <a:rPr lang="en-US">
                          <a:effectLst/>
                        </a:rPr>
                        <a:t>40</a:t>
                      </a:r>
                    </a:p>
                  </a:txBody>
                  <a:tcPr marL="0" marR="0" marT="0" marB="0" anchor="ctr"/>
                </a:tc>
              </a:tr>
              <a:tr h="340776">
                <a:tc>
                  <a:txBody>
                    <a:bodyPr/>
                    <a:p>
                      <a:r>
                        <a:rPr lang="en-US">
                          <a:effectLst/>
                        </a:rPr>
                        <a:t>Unsatisfied</a:t>
                      </a:r>
                    </a:p>
                  </a:txBody>
                  <a:tcPr marL="0" marR="0" marT="0" marB="0" anchor="ctr"/>
                </a:tc>
                <a:tc>
                  <a:txBody>
                    <a:bodyPr/>
                    <a:p>
                      <a:pPr algn="r"/>
                      <a:r>
                        <a:rPr lang="en-US">
                          <a:effectLst/>
                        </a:rPr>
                        <a:t>2</a:t>
                      </a:r>
                    </a:p>
                  </a:txBody>
                  <a:tcPr marL="0" marR="0" marT="0" marB="0" anchor="ctr"/>
                </a:tc>
              </a:tr>
              <a:tr h="243412">
                <a:tc>
                  <a:txBody>
                    <a:bodyPr/>
                    <a:p>
                      <a:r>
                        <a:rPr sz="1100" lang="en-US">
                          <a:effectLst/>
                        </a:rPr>
                        <a:t>Grand Total</a:t>
                      </a:r>
                      <a:endParaRPr b="1" sz="1100" lang="en-US">
                        <a:effectLst/>
                        <a:latin typeface="Calibri" panose="020F0502020204030204" pitchFamily="34" charset="0"/>
                      </a:endParaRPr>
                    </a:p>
                  </a:txBody>
                  <a:tcPr marL="0" marR="0" marT="0" marB="0" anchor="ctr"/>
                </a:tc>
                <a:tc>
                  <a:txBody>
                    <a:bodyPr/>
                    <a:p>
                      <a:pPr algn="r"/>
                      <a:r>
                        <a:rPr sz="1100" lang="en-US">
                          <a:effectLst/>
                        </a:rPr>
                        <a:t>120</a:t>
                      </a:r>
                      <a:endParaRPr b="1" sz="1100" lang="en-US">
                        <a:effectLst/>
                        <a:latin typeface="Calibri" panose="020F0502020204030204" pitchFamily="34" charset="0"/>
                      </a:endParaRPr>
                    </a:p>
                  </a:txBody>
                  <a:tcPr marL="0" marR="0" marT="0" marB="0" anchor="ctr"/>
                </a:tc>
              </a:tr>
            </a:tbl>
          </a:graphicData>
        </a:graphic>
      </p:graphicFrame>
      <p:sp>
        <p:nvSpPr>
          <p:cNvPr id="1048631" name="Text Placeholder 4"/>
          <p:cNvSpPr>
            <a:spLocks noGrp="1"/>
          </p:cNvSpPr>
          <p:nvPr>
            <p:ph type="body" sz="quarter" idx="3"/>
          </p:nvPr>
        </p:nvSpPr>
        <p:spPr/>
        <p:txBody>
          <a:bodyPr/>
          <a:p>
            <a:endParaRPr lang="en-US"/>
          </a:p>
        </p:txBody>
      </p:sp>
      <p:graphicFrame>
        <p:nvGraphicFramePr>
          <p:cNvPr id="4194306" name="Content Placeholder 9"/>
          <p:cNvGraphicFramePr>
            <a:graphicFrameLocks noGrp="1"/>
          </p:cNvGraphicFramePr>
          <p:nvPr>
            <p:ph sz="quarter" idx="4"/>
          </p:nvPr>
        </p:nvGraphicFramePr>
        <p:xfrm>
          <a:off x="6229709" y="1699943"/>
          <a:ext cx="5183188" cy="2301240"/>
        </p:xfrm>
        <a:graphic>
          <a:graphicData uri="http://schemas.openxmlformats.org/drawingml/2006/table">
            <a:tbl>
              <a:tblPr firstRow="1" bandRow="1">
                <a:tableStyleId>{5C22544A-7EE6-4342-B048-85BDC9FD1C3A}</a:tableStyleId>
              </a:tblPr>
              <a:tblGrid>
                <a:gridCol w="2591594"/>
                <a:gridCol w="2591594"/>
              </a:tblGrid>
              <a:tr h="190500">
                <a:tc gridSpan="2">
                  <a:txBody>
                    <a:bodyPr/>
                    <a:p>
                      <a:r>
                        <a:rPr lang="en-US">
                          <a:effectLst/>
                        </a:rPr>
                        <a:t>Explained you about the payment and billing procedures</a:t>
                      </a:r>
                    </a:p>
                  </a:txBody>
                  <a:tcPr marL="0" marR="0" marT="0" marB="0" anchor="ctr"/>
                </a:tc>
                <a:tc hMerge="1">
                  <a:txBody>
                    <a:bodyPr/>
                    <a:p>
                      <a:endParaRPr lang="en-US"/>
                    </a:p>
                  </a:txBody>
                </a:tc>
              </a:tr>
              <a:tr h="190500">
                <a:tc>
                  <a:txBody>
                    <a:bodyPr/>
                    <a:p>
                      <a:r>
                        <a:rPr sz="1100" lang="en-US">
                          <a:effectLst/>
                        </a:rPr>
                        <a:t>Row Labels</a:t>
                      </a:r>
                      <a:endParaRPr b="1" sz="1100" lang="en-US">
                        <a:effectLst/>
                        <a:latin typeface="Calibri" panose="020F0502020204030204" pitchFamily="34" charset="0"/>
                      </a:endParaRPr>
                    </a:p>
                  </a:txBody>
                  <a:tcPr marL="0" marR="0" marT="0" marB="0" anchor="ctr"/>
                </a:tc>
                <a:tc>
                  <a:txBody>
                    <a:bodyPr/>
                    <a:p>
                      <a:r>
                        <a:rPr sz="1100" lang="en-US">
                          <a:effectLst/>
                        </a:rPr>
                        <a:t>Count of SNNO</a:t>
                      </a:r>
                      <a:endParaRPr b="1" sz="1100" lang="en-US">
                        <a:effectLst/>
                        <a:latin typeface="Calibri" panose="020F0502020204030204" pitchFamily="34" charset="0"/>
                      </a:endParaRPr>
                    </a:p>
                  </a:txBody>
                  <a:tcPr marL="0" marR="0" marT="0" marB="0" anchor="ctr"/>
                </a:tc>
              </a:tr>
              <a:tr h="190500">
                <a:tc>
                  <a:txBody>
                    <a:bodyPr/>
                    <a:p>
                      <a:r>
                        <a:rPr lang="en-US">
                          <a:effectLst/>
                        </a:rPr>
                        <a:t>Extremely Satisfied</a:t>
                      </a:r>
                    </a:p>
                  </a:txBody>
                  <a:tcPr marL="0" marR="0" marT="0" marB="0" anchor="ctr"/>
                </a:tc>
                <a:tc>
                  <a:txBody>
                    <a:bodyPr/>
                    <a:p>
                      <a:pPr algn="r"/>
                      <a:r>
                        <a:rPr lang="en-US">
                          <a:effectLst/>
                        </a:rPr>
                        <a:t>89</a:t>
                      </a:r>
                    </a:p>
                  </a:txBody>
                  <a:tcPr marL="0" marR="0" marT="0" marB="0" anchor="ctr"/>
                </a:tc>
              </a:tr>
              <a:tr h="190500">
                <a:tc>
                  <a:txBody>
                    <a:bodyPr/>
                    <a:p>
                      <a:r>
                        <a:rPr lang="en-US">
                          <a:effectLst/>
                        </a:rPr>
                        <a:t>Extremely Unsatisfied</a:t>
                      </a:r>
                    </a:p>
                  </a:txBody>
                  <a:tcPr marL="0" marR="0" marT="0" marB="0" anchor="ctr"/>
                </a:tc>
                <a:tc>
                  <a:txBody>
                    <a:bodyPr/>
                    <a:p>
                      <a:pPr algn="r"/>
                      <a:r>
                        <a:rPr lang="en-US">
                          <a:effectLst/>
                        </a:rPr>
                        <a:t>1</a:t>
                      </a:r>
                    </a:p>
                  </a:txBody>
                  <a:tcPr marL="0" marR="0" marT="0" marB="0" anchor="ctr"/>
                </a:tc>
              </a:tr>
              <a:tr h="190500">
                <a:tc>
                  <a:txBody>
                    <a:bodyPr/>
                    <a:p>
                      <a:r>
                        <a:rPr lang="en-US">
                          <a:effectLst/>
                        </a:rPr>
                        <a:t>Neutral</a:t>
                      </a:r>
                    </a:p>
                  </a:txBody>
                  <a:tcPr marL="0" marR="0" marT="0" marB="0" anchor="ctr"/>
                </a:tc>
                <a:tc>
                  <a:txBody>
                    <a:bodyPr/>
                    <a:p>
                      <a:pPr algn="r"/>
                      <a:r>
                        <a:rPr lang="en-US">
                          <a:effectLst/>
                        </a:rPr>
                        <a:t>2</a:t>
                      </a:r>
                    </a:p>
                  </a:txBody>
                  <a:tcPr marL="0" marR="0" marT="0" marB="0" anchor="ctr"/>
                </a:tc>
              </a:tr>
              <a:tr h="190500">
                <a:tc>
                  <a:txBody>
                    <a:bodyPr/>
                    <a:p>
                      <a:r>
                        <a:rPr lang="en-US">
                          <a:effectLst/>
                        </a:rPr>
                        <a:t>Satisfied</a:t>
                      </a:r>
                    </a:p>
                  </a:txBody>
                  <a:tcPr marL="0" marR="0" marT="0" marB="0" anchor="ctr"/>
                </a:tc>
                <a:tc>
                  <a:txBody>
                    <a:bodyPr/>
                    <a:p>
                      <a:pPr algn="r"/>
                      <a:r>
                        <a:rPr lang="en-US">
                          <a:effectLst/>
                        </a:rPr>
                        <a:t>27</a:t>
                      </a:r>
                    </a:p>
                  </a:txBody>
                  <a:tcPr marL="0" marR="0" marT="0" marB="0" anchor="ctr"/>
                </a:tc>
              </a:tr>
              <a:tr h="190500">
                <a:tc>
                  <a:txBody>
                    <a:bodyPr/>
                    <a:p>
                      <a:r>
                        <a:rPr lang="en-US">
                          <a:effectLst/>
                        </a:rPr>
                        <a:t>Unsatisfied</a:t>
                      </a:r>
                    </a:p>
                  </a:txBody>
                  <a:tcPr marL="0" marR="0" marT="0" marB="0" anchor="ctr"/>
                </a:tc>
                <a:tc>
                  <a:txBody>
                    <a:bodyPr/>
                    <a:p>
                      <a:pPr algn="r"/>
                      <a:r>
                        <a:rPr lang="en-US">
                          <a:effectLst/>
                        </a:rPr>
                        <a:t>1</a:t>
                      </a:r>
                    </a:p>
                  </a:txBody>
                  <a:tcPr marL="0" marR="0" marT="0" marB="0" anchor="ctr"/>
                </a:tc>
              </a:tr>
              <a:tr h="190500">
                <a:tc>
                  <a:txBody>
                    <a:bodyPr/>
                    <a:p>
                      <a:r>
                        <a:rPr sz="1100" lang="en-US">
                          <a:effectLst/>
                        </a:rPr>
                        <a:t>Grand Total</a:t>
                      </a:r>
                      <a:endParaRPr b="1" sz="1100" lang="en-US">
                        <a:effectLst/>
                        <a:latin typeface="Calibri" panose="020F0502020204030204" pitchFamily="34" charset="0"/>
                      </a:endParaRPr>
                    </a:p>
                  </a:txBody>
                  <a:tcPr marL="0" marR="0" marT="0" marB="0" anchor="ctr"/>
                </a:tc>
                <a:tc>
                  <a:txBody>
                    <a:bodyPr/>
                    <a:p>
                      <a:pPr algn="r"/>
                      <a:r>
                        <a:rPr sz="1100" lang="en-US">
                          <a:effectLst/>
                        </a:rPr>
                        <a:t>120</a:t>
                      </a:r>
                      <a:endParaRPr b="1" sz="1100" lang="en-US">
                        <a:effectLst/>
                        <a:latin typeface="Calibri" panose="020F0502020204030204" pitchFamily="34" charset="0"/>
                      </a:endParaRPr>
                    </a:p>
                  </a:txBody>
                  <a:tcPr marL="0" marR="0" marT="0" marB="0" anchor="ctr"/>
                </a:tc>
              </a:tr>
            </a:tbl>
          </a:graphicData>
        </a:graphic>
      </p:graphicFrame>
      <p:pic>
        <p:nvPicPr>
          <p:cNvPr id="2097162" name="Picture 11"/>
          <p:cNvPicPr>
            <a:picLocks noChangeAspect="1"/>
          </p:cNvPicPr>
          <p:nvPr/>
        </p:nvPicPr>
        <p:blipFill>
          <a:blip xmlns:r="http://schemas.openxmlformats.org/officeDocument/2006/relationships" r:embed="rId1"/>
          <a:stretch>
            <a:fillRect/>
          </a:stretch>
        </p:blipFill>
        <p:spPr>
          <a:xfrm>
            <a:off x="770627" y="4359667"/>
            <a:ext cx="5187350" cy="2293722"/>
          </a:xfrm>
          <a:prstGeom prst="rect"/>
        </p:spPr>
      </p:pic>
      <p:pic>
        <p:nvPicPr>
          <p:cNvPr id="2097163" name="Picture 12" descr="Chart, pie chart  Description automatically generated"/>
          <p:cNvPicPr>
            <a:picLocks noChangeAspect="1"/>
          </p:cNvPicPr>
          <p:nvPr/>
        </p:nvPicPr>
        <p:blipFill>
          <a:blip xmlns:r="http://schemas.openxmlformats.org/officeDocument/2006/relationships" r:embed="rId2"/>
          <a:stretch>
            <a:fillRect/>
          </a:stretch>
        </p:blipFill>
        <p:spPr>
          <a:xfrm>
            <a:off x="6234023" y="4368383"/>
            <a:ext cx="5201728" cy="2305046"/>
          </a:xfrm>
          <a:prstGeom prst="rect"/>
        </p:spPr>
      </p:pic>
      <p:pic>
        <p:nvPicPr>
          <p:cNvPr id="2097164" name="Picture 5" descr="Text  Description automatically generated"/>
          <p:cNvPicPr>
            <a:picLocks noChangeAspect="1"/>
          </p:cNvPicPr>
          <p:nvPr/>
        </p:nvPicPr>
        <p:blipFill>
          <a:blip xmlns:r="http://schemas.openxmlformats.org/officeDocument/2006/relationships" r:embed="rId3"/>
          <a:stretch>
            <a:fillRect/>
          </a:stretch>
        </p:blipFill>
        <p:spPr>
          <a:xfrm>
            <a:off x="2875" y="6290"/>
            <a:ext cx="1360099" cy="691912"/>
          </a:xfrm>
          <a:prstGeom prst="rec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51" name=""/>
        <p:cNvGrpSpPr/>
        <p:nvPr/>
      </p:nvGrpSpPr>
      <p:grpSpPr>
        <a:xfrm>
          <a:off x="0" y="0"/>
          <a:ext cx="0" cy="0"/>
          <a:chOff x="0" y="0"/>
          <a:chExt cx="0" cy="0"/>
        </a:xfrm>
      </p:grpSpPr>
      <p:sp>
        <p:nvSpPr>
          <p:cNvPr id="1048632" name="Title 1"/>
          <p:cNvSpPr>
            <a:spLocks noGrp="1"/>
          </p:cNvSpPr>
          <p:nvPr>
            <p:ph type="title"/>
          </p:nvPr>
        </p:nvSpPr>
        <p:spPr/>
        <p:txBody>
          <a:bodyPr/>
          <a:p>
            <a:r>
              <a:rPr b="1" dirty="0" lang="en-US">
                <a:cs typeface="Calibri Light"/>
              </a:rPr>
              <a:t>RESULTS</a:t>
            </a:r>
            <a:endParaRPr b="1" dirty="0" lang="en-US"/>
          </a:p>
        </p:txBody>
      </p:sp>
      <p:pic>
        <p:nvPicPr>
          <p:cNvPr id="2097165" name="Picture 4" descr="Chart, pie chart  Description automatically generated"/>
          <p:cNvPicPr>
            <a:picLocks noChangeAspect="1" noGrp="1"/>
          </p:cNvPicPr>
          <p:nvPr>
            <p:ph idx="1"/>
          </p:nvPr>
        </p:nvPicPr>
        <p:blipFill>
          <a:blip xmlns:r="http://schemas.openxmlformats.org/officeDocument/2006/relationships" r:embed="rId1"/>
          <a:stretch>
            <a:fillRect/>
          </a:stretch>
        </p:blipFill>
        <p:spPr>
          <a:xfrm>
            <a:off x="5506438" y="2297757"/>
            <a:ext cx="6067425" cy="3867150"/>
          </a:xfrm>
        </p:spPr>
      </p:pic>
      <p:graphicFrame>
        <p:nvGraphicFramePr>
          <p:cNvPr id="4194307" name="Table 5"/>
          <p:cNvGraphicFramePr>
            <a:graphicFrameLocks noGrp="1"/>
          </p:cNvGraphicFramePr>
          <p:nvPr/>
        </p:nvGraphicFramePr>
        <p:xfrm>
          <a:off x="287547" y="2372264"/>
          <a:ext cx="4940300" cy="3857764"/>
        </p:xfrm>
        <a:graphic>
          <a:graphicData uri="http://schemas.openxmlformats.org/drawingml/2006/table">
            <a:tbl>
              <a:tblPr firstRow="1" bandRow="1">
                <a:tableStyleId>{5C22544A-7EE6-4342-B048-85BDC9FD1C3A}</a:tableStyleId>
              </a:tblPr>
              <a:tblGrid>
                <a:gridCol w="3962400"/>
                <a:gridCol w="977900"/>
              </a:tblGrid>
              <a:tr h="582304">
                <a:tc>
                  <a:txBody>
                    <a:bodyPr/>
                    <a:p>
                      <a:r>
                        <a:rPr lang="en-US">
                          <a:effectLst/>
                        </a:rPr>
                        <a:t>Time Taken For Registration and Billing</a:t>
                      </a:r>
                    </a:p>
                  </a:txBody>
                  <a:tcPr marL="0" marR="0" marT="0" marB="0" anchor="ctr"/>
                </a:tc>
                <a:tc>
                  <a:txBody>
                    <a:bodyPr/>
                    <a:p>
                      <a:endParaRPr lang="en-US">
                        <a:effectLst/>
                      </a:endParaRPr>
                    </a:p>
                  </a:txBody>
                  <a:tcPr marL="0" marR="0" marT="0" marB="0" anchor="ctr"/>
                </a:tc>
              </a:tr>
              <a:tr h="363940">
                <a:tc>
                  <a:txBody>
                    <a:bodyPr/>
                    <a:p>
                      <a:r>
                        <a:rPr sz="1100" lang="en-US">
                          <a:effectLst/>
                        </a:rPr>
                        <a:t>Row Labels</a:t>
                      </a:r>
                      <a:endParaRPr b="1" sz="1100" lang="en-US">
                        <a:effectLst/>
                        <a:latin typeface="Calibri" panose="020F0502020204030204" pitchFamily="34" charset="0"/>
                      </a:endParaRPr>
                    </a:p>
                  </a:txBody>
                  <a:tcPr marL="0" marR="0" marT="0" marB="0" anchor="ctr"/>
                </a:tc>
                <a:tc>
                  <a:txBody>
                    <a:bodyPr/>
                    <a:p>
                      <a:r>
                        <a:rPr sz="1100" lang="en-US">
                          <a:effectLst/>
                        </a:rPr>
                        <a:t>Count of SNNO</a:t>
                      </a:r>
                      <a:endParaRPr b="1" sz="1100" lang="en-US">
                        <a:effectLst/>
                        <a:latin typeface="Calibri" panose="020F0502020204030204" pitchFamily="34" charset="0"/>
                      </a:endParaRPr>
                    </a:p>
                  </a:txBody>
                  <a:tcPr marL="0" marR="0" marT="0" marB="0" anchor="ctr"/>
                </a:tc>
              </a:tr>
              <a:tr h="509516">
                <a:tc>
                  <a:txBody>
                    <a:bodyPr/>
                    <a:p>
                      <a:r>
                        <a:rPr lang="en-US">
                          <a:effectLst/>
                        </a:rPr>
                        <a:t>Extremely Satisfied</a:t>
                      </a:r>
                    </a:p>
                  </a:txBody>
                  <a:tcPr marL="0" marR="0" marT="0" marB="0" anchor="ctr"/>
                </a:tc>
                <a:tc>
                  <a:txBody>
                    <a:bodyPr/>
                    <a:p>
                      <a:pPr algn="r"/>
                      <a:r>
                        <a:rPr lang="en-US"/>
                        <a:t>89</a:t>
                      </a:r>
                    </a:p>
                  </a:txBody>
                  <a:tcPr marL="0" marR="0" marT="0" marB="0" anchor="ctr"/>
                </a:tc>
              </a:tr>
              <a:tr h="509516">
                <a:tc>
                  <a:txBody>
                    <a:bodyPr/>
                    <a:p>
                      <a:r>
                        <a:rPr lang="en-US">
                          <a:effectLst/>
                        </a:rPr>
                        <a:t>Extremely Unsatisfied</a:t>
                      </a:r>
                    </a:p>
                  </a:txBody>
                  <a:tcPr marL="0" marR="0" marT="0" marB="0" anchor="ctr"/>
                </a:tc>
                <a:tc>
                  <a:txBody>
                    <a:bodyPr/>
                    <a:p>
                      <a:pPr algn="r"/>
                      <a:r>
                        <a:rPr lang="en-US"/>
                        <a:t>3</a:t>
                      </a:r>
                    </a:p>
                  </a:txBody>
                  <a:tcPr marL="0" marR="0" marT="0" marB="0" anchor="ctr"/>
                </a:tc>
              </a:tr>
              <a:tr h="509516">
                <a:tc>
                  <a:txBody>
                    <a:bodyPr/>
                    <a:p>
                      <a:r>
                        <a:rPr lang="en-US">
                          <a:effectLst/>
                        </a:rPr>
                        <a:t>Neutral</a:t>
                      </a:r>
                    </a:p>
                  </a:txBody>
                  <a:tcPr marL="0" marR="0" marT="0" marB="0" anchor="ctr"/>
                </a:tc>
                <a:tc>
                  <a:txBody>
                    <a:bodyPr/>
                    <a:p>
                      <a:pPr algn="r"/>
                      <a:r>
                        <a:rPr lang="en-US"/>
                        <a:t>16</a:t>
                      </a:r>
                    </a:p>
                  </a:txBody>
                  <a:tcPr marL="0" marR="0" marT="0" marB="0" anchor="ctr"/>
                </a:tc>
              </a:tr>
              <a:tr h="509516">
                <a:tc>
                  <a:txBody>
                    <a:bodyPr/>
                    <a:p>
                      <a:r>
                        <a:rPr lang="en-US">
                          <a:effectLst/>
                        </a:rPr>
                        <a:t>Satisfied</a:t>
                      </a:r>
                    </a:p>
                  </a:txBody>
                  <a:tcPr marL="0" marR="0" marT="0" marB="0" anchor="ctr"/>
                </a:tc>
                <a:tc>
                  <a:txBody>
                    <a:bodyPr/>
                    <a:p>
                      <a:pPr algn="r"/>
                      <a:r>
                        <a:rPr lang="en-US"/>
                        <a:t>10</a:t>
                      </a:r>
                    </a:p>
                  </a:txBody>
                  <a:tcPr marL="0" marR="0" marT="0" marB="0" anchor="ctr"/>
                </a:tc>
              </a:tr>
              <a:tr h="509516">
                <a:tc>
                  <a:txBody>
                    <a:bodyPr/>
                    <a:p>
                      <a:r>
                        <a:rPr lang="en-US">
                          <a:effectLst/>
                        </a:rPr>
                        <a:t>Unsatisfied</a:t>
                      </a:r>
                    </a:p>
                  </a:txBody>
                  <a:tcPr marL="0" marR="0" marT="0" marB="0" anchor="ctr"/>
                </a:tc>
                <a:tc>
                  <a:txBody>
                    <a:bodyPr/>
                    <a:p>
                      <a:pPr algn="r"/>
                      <a:r>
                        <a:rPr lang="en-US"/>
                        <a:t>2</a:t>
                      </a:r>
                    </a:p>
                  </a:txBody>
                  <a:tcPr marL="0" marR="0" marT="0" marB="0" anchor="ctr"/>
                </a:tc>
              </a:tr>
              <a:tr h="363940">
                <a:tc>
                  <a:txBody>
                    <a:bodyPr/>
                    <a:p>
                      <a:r>
                        <a:rPr sz="1100" lang="en-US">
                          <a:effectLst/>
                        </a:rPr>
                        <a:t>Grand Total</a:t>
                      </a:r>
                      <a:endParaRPr b="1" sz="1100" lang="en-US">
                        <a:effectLst/>
                        <a:latin typeface="Calibri" panose="020F0502020204030204" pitchFamily="34" charset="0"/>
                      </a:endParaRPr>
                    </a:p>
                  </a:txBody>
                  <a:tcPr marL="0" marR="0" marT="0" marB="0" anchor="ctr"/>
                </a:tc>
                <a:tc>
                  <a:txBody>
                    <a:bodyPr/>
                    <a:p>
                      <a:pPr algn="r"/>
                      <a:r>
                        <a:rPr sz="1100" lang="en-US">
                          <a:effectLst/>
                        </a:rPr>
                        <a:t>120</a:t>
                      </a:r>
                      <a:endParaRPr b="1" sz="1100" lang="en-US">
                        <a:effectLst/>
                        <a:latin typeface="Calibri" panose="020F0502020204030204" pitchFamily="34" charset="0"/>
                      </a:endParaRPr>
                    </a:p>
                  </a:txBody>
                  <a:tcPr marL="0" marR="0" marT="0" marB="0" anchor="ctr"/>
                </a:tc>
              </a:tr>
            </a:tbl>
          </a:graphicData>
        </a:graphic>
      </p:graphicFrame>
      <p:pic>
        <p:nvPicPr>
          <p:cNvPr id="2097166" name="Picture 4" descr="Text  Description automatically generated"/>
          <p:cNvPicPr>
            <a:picLocks noChangeAspect="1"/>
          </p:cNvPicPr>
          <p:nvPr/>
        </p:nvPicPr>
        <p:blipFill>
          <a:blip xmlns:r="http://schemas.openxmlformats.org/officeDocument/2006/relationships" r:embed="rId2"/>
          <a:stretch>
            <a:fillRect/>
          </a:stretch>
        </p:blipFill>
        <p:spPr>
          <a:xfrm>
            <a:off x="2875" y="6290"/>
            <a:ext cx="1360099" cy="691912"/>
          </a:xfrm>
          <a:prstGeom prst="rect"/>
        </p:spPr>
      </p:pic>
    </p:spTree>
  </p:cSld>
  <p:clrMapOvr>
    <a:masterClrMapping/>
  </p:clrMapOvr>
</p:sld>
</file>

<file path=ppt/theme/theme1.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itle>PowerPoint Presentation</dc:title>
  <dc:creator>IV2201</dc:creator>
  <dcterms:created xsi:type="dcterms:W3CDTF">2023-06-27T07:32:19Z</dcterms:created>
  <dcterms:modified xsi:type="dcterms:W3CDTF">2023-07-02T13:25:08Z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cc40cb91ebc64ddc87b470fc18a934c6</vt:lpwstr>
  </property>
</Properties>
</file>