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878" r:id="rId2"/>
  </p:sldMasterIdLst>
  <p:notesMasterIdLst>
    <p:notesMasterId r:id="rId20"/>
  </p:notesMasterIdLst>
  <p:sldIdLst>
    <p:sldId id="256" r:id="rId3"/>
    <p:sldId id="257" r:id="rId4"/>
    <p:sldId id="274" r:id="rId5"/>
    <p:sldId id="260" r:id="rId6"/>
    <p:sldId id="278" r:id="rId7"/>
    <p:sldId id="265" r:id="rId8"/>
    <p:sldId id="262" r:id="rId9"/>
    <p:sldId id="266" r:id="rId10"/>
    <p:sldId id="264" r:id="rId11"/>
    <p:sldId id="263" r:id="rId12"/>
    <p:sldId id="281" r:id="rId13"/>
    <p:sldId id="282" r:id="rId14"/>
    <p:sldId id="267" r:id="rId15"/>
    <p:sldId id="277" r:id="rId16"/>
    <p:sldId id="268"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65" autoAdjust="0"/>
  </p:normalViewPr>
  <p:slideViewPr>
    <p:cSldViewPr snapToGrid="0">
      <p:cViewPr>
        <p:scale>
          <a:sx n="70" d="100"/>
          <a:sy n="70" d="100"/>
        </p:scale>
        <p:origin x="-720"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3" Type="http://schemas.openxmlformats.org/officeDocument/2006/relationships/slide" Target="slides/slide1.xml" /><Relationship Id="rId21"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viewProps" Target="viewProps.xml" /></Relationships>
</file>

<file path=ppt/charts/_rels/chart1.xml.rels><?xml version="1.0" encoding="UTF-8" standalone="yes"?>
<Relationships xmlns="http://schemas.openxmlformats.org/package/2006/relationships"><Relationship Id="rId1" Type="http://schemas.openxmlformats.org/officeDocument/2006/relationships/oleObject" Target="file:///C:\Users\HP\Downloads\Master%20file%20final.xlsx" TargetMode="External" /></Relationships>
</file>

<file path=ppt/charts/_rels/chart2.xml.rels><?xml version="1.0" encoding="UTF-8" standalone="yes"?>
<Relationships xmlns="http://schemas.openxmlformats.org/package/2006/relationships"><Relationship Id="rId1" Type="http://schemas.openxmlformats.org/officeDocument/2006/relationships/oleObject" Target="file:///C:\Users\HP\Downloads\Master%20file%20final.xlsx" TargetMode="Externa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'[Master file final.xlsx]Comparison of Dependent V.'!$G$5</c:f>
              <c:strCache>
                <c:ptCount val="1"/>
                <c:pt idx="0">
                  <c:v>Children under 5 years who are stunted %</c:v>
                </c:pt>
              </c:strCache>
            </c:strRef>
          </c:tx>
          <c:invertIfNegative val="0"/>
          <c:cat>
            <c:strRef>
              <c:f>'[Master file final.xlsx]Comparison of Dependent V.'!$A$6:$A$14</c:f>
              <c:strCache>
                <c:ptCount val="9"/>
                <c:pt idx="0">
                  <c:v>India</c:v>
                </c:pt>
                <c:pt idx="1">
                  <c:v>Bihar </c:v>
                </c:pt>
                <c:pt idx="2">
                  <c:v>Chattisgarh</c:v>
                </c:pt>
                <c:pt idx="3">
                  <c:v>Jharkhand</c:v>
                </c:pt>
                <c:pt idx="4">
                  <c:v>Madhya Pradesh</c:v>
                </c:pt>
                <c:pt idx="5">
                  <c:v>Orrisa</c:v>
                </c:pt>
                <c:pt idx="6">
                  <c:v>Rajasthan</c:v>
                </c:pt>
                <c:pt idx="7">
                  <c:v>Uttaranchal</c:v>
                </c:pt>
                <c:pt idx="8">
                  <c:v>Uttar Pradesh </c:v>
                </c:pt>
              </c:strCache>
            </c:strRef>
          </c:cat>
          <c:val>
            <c:numRef>
              <c:f>'[Master file final.xlsx]Comparison of Dependent V.'!$G$6:$G$14</c:f>
              <c:numCache>
                <c:formatCode>0.0</c:formatCode>
                <c:ptCount val="9"/>
                <c:pt idx="0" formatCode="General">
                  <c:v>35.5</c:v>
                </c:pt>
                <c:pt idx="1">
                  <c:v>10.526315789473683</c:v>
                </c:pt>
                <c:pt idx="2">
                  <c:v>51.851851851851848</c:v>
                </c:pt>
                <c:pt idx="3">
                  <c:v>20.833333333333336</c:v>
                </c:pt>
                <c:pt idx="4">
                  <c:v>49.019607843137251</c:v>
                </c:pt>
                <c:pt idx="5">
                  <c:v>63.333333333333329</c:v>
                </c:pt>
                <c:pt idx="6">
                  <c:v>72.727272727272734</c:v>
                </c:pt>
                <c:pt idx="7">
                  <c:v>100</c:v>
                </c:pt>
                <c:pt idx="8">
                  <c:v>26.666666666666668</c:v>
                </c:pt>
              </c:numCache>
            </c:numRef>
          </c:val>
          <c:extLst>
            <c:ext xmlns:c16="http://schemas.microsoft.com/office/drawing/2014/chart" uri="{C3380CC4-5D6E-409C-BE32-E72D297353CC}">
              <c16:uniqueId val="{00000000-DF31-C94D-98A2-BA81F455481D}"/>
            </c:ext>
          </c:extLst>
        </c:ser>
        <c:ser>
          <c:idx val="1"/>
          <c:order val="1"/>
          <c:tx>
            <c:strRef>
              <c:f>'[Master file final.xlsx]Comparison of Dependent V.'!$H$5</c:f>
              <c:strCache>
                <c:ptCount val="1"/>
                <c:pt idx="0">
                  <c:v>Children under 5 years who are wasted %</c:v>
                </c:pt>
              </c:strCache>
            </c:strRef>
          </c:tx>
          <c:invertIfNegative val="0"/>
          <c:val>
            <c:numRef>
              <c:f>'[Master file final.xlsx]Comparison of Dependent V.'!$H$6:$H$14</c:f>
              <c:numCache>
                <c:formatCode>0.0</c:formatCode>
                <c:ptCount val="9"/>
                <c:pt idx="0" formatCode="General">
                  <c:v>19.3</c:v>
                </c:pt>
                <c:pt idx="1">
                  <c:v>18.421052631578945</c:v>
                </c:pt>
                <c:pt idx="2">
                  <c:v>44.444444444444443</c:v>
                </c:pt>
                <c:pt idx="3">
                  <c:v>33.333333333333329</c:v>
                </c:pt>
                <c:pt idx="4">
                  <c:v>50.980392156862742</c:v>
                </c:pt>
                <c:pt idx="5">
                  <c:v>56.666666666666664</c:v>
                </c:pt>
                <c:pt idx="6">
                  <c:v>60.606060606060609</c:v>
                </c:pt>
                <c:pt idx="7">
                  <c:v>100</c:v>
                </c:pt>
                <c:pt idx="8">
                  <c:v>60</c:v>
                </c:pt>
              </c:numCache>
            </c:numRef>
          </c:val>
          <c:extLst>
            <c:ext xmlns:c16="http://schemas.microsoft.com/office/drawing/2014/chart" uri="{C3380CC4-5D6E-409C-BE32-E72D297353CC}">
              <c16:uniqueId val="{00000001-DF31-C94D-98A2-BA81F455481D}"/>
            </c:ext>
          </c:extLst>
        </c:ser>
        <c:ser>
          <c:idx val="2"/>
          <c:order val="2"/>
          <c:tx>
            <c:strRef>
              <c:f>'[Master file final.xlsx]Comparison of Dependent V.'!$I$5</c:f>
              <c:strCache>
                <c:ptCount val="1"/>
                <c:pt idx="0">
                  <c:v>Children under 5 years who are underweight %</c:v>
                </c:pt>
              </c:strCache>
            </c:strRef>
          </c:tx>
          <c:invertIfNegative val="0"/>
          <c:val>
            <c:numRef>
              <c:f>'[Master file final.xlsx]Comparison of Dependent V.'!$I$6:$I$14</c:f>
              <c:numCache>
                <c:formatCode>0.0</c:formatCode>
                <c:ptCount val="9"/>
                <c:pt idx="0" formatCode="General">
                  <c:v>32.1</c:v>
                </c:pt>
                <c:pt idx="1">
                  <c:v>7.8947368421052628</c:v>
                </c:pt>
                <c:pt idx="2">
                  <c:v>51.851851851851848</c:v>
                </c:pt>
                <c:pt idx="3">
                  <c:v>8.3333333333333321</c:v>
                </c:pt>
                <c:pt idx="4">
                  <c:v>47.058823529411761</c:v>
                </c:pt>
                <c:pt idx="5">
                  <c:v>46.666666666666664</c:v>
                </c:pt>
                <c:pt idx="6">
                  <c:v>78.787878787878782</c:v>
                </c:pt>
                <c:pt idx="7">
                  <c:v>100</c:v>
                </c:pt>
                <c:pt idx="8">
                  <c:v>48</c:v>
                </c:pt>
              </c:numCache>
            </c:numRef>
          </c:val>
          <c:extLst>
            <c:ext xmlns:c16="http://schemas.microsoft.com/office/drawing/2014/chart" uri="{C3380CC4-5D6E-409C-BE32-E72D297353CC}">
              <c16:uniqueId val="{00000002-DF31-C94D-98A2-BA81F455481D}"/>
            </c:ext>
          </c:extLst>
        </c:ser>
        <c:ser>
          <c:idx val="3"/>
          <c:order val="3"/>
          <c:tx>
            <c:strRef>
              <c:f>'[Master file final.xlsx]Comparison of Dependent V.'!$J$5</c:f>
              <c:strCache>
                <c:ptCount val="1"/>
                <c:pt idx="0">
                  <c:v>Children under 5 years who are overweight %</c:v>
                </c:pt>
              </c:strCache>
            </c:strRef>
          </c:tx>
          <c:invertIfNegative val="0"/>
          <c:val>
            <c:numRef>
              <c:f>'[Master file final.xlsx]Comparison of Dependent V.'!$J$6:$J$14</c:f>
              <c:numCache>
                <c:formatCode>0.0</c:formatCode>
                <c:ptCount val="9"/>
                <c:pt idx="0" formatCode="General">
                  <c:v>3.4</c:v>
                </c:pt>
                <c:pt idx="1">
                  <c:v>73.68421052631578</c:v>
                </c:pt>
                <c:pt idx="2">
                  <c:v>37.037037037037038</c:v>
                </c:pt>
                <c:pt idx="3">
                  <c:v>66.666666666666657</c:v>
                </c:pt>
                <c:pt idx="4">
                  <c:v>88.235294117647058</c:v>
                </c:pt>
                <c:pt idx="5">
                  <c:v>53.333333333333336</c:v>
                </c:pt>
                <c:pt idx="6">
                  <c:v>57.575757575757578</c:v>
                </c:pt>
                <c:pt idx="7">
                  <c:v>23.076923076923077</c:v>
                </c:pt>
                <c:pt idx="8">
                  <c:v>58.666666666666664</c:v>
                </c:pt>
              </c:numCache>
            </c:numRef>
          </c:val>
          <c:extLst>
            <c:ext xmlns:c16="http://schemas.microsoft.com/office/drawing/2014/chart" uri="{C3380CC4-5D6E-409C-BE32-E72D297353CC}">
              <c16:uniqueId val="{00000003-DF31-C94D-98A2-BA81F455481D}"/>
            </c:ext>
          </c:extLst>
        </c:ser>
        <c:dLbls>
          <c:showLegendKey val="0"/>
          <c:showVal val="0"/>
          <c:showCatName val="0"/>
          <c:showSerName val="0"/>
          <c:showPercent val="0"/>
          <c:showBubbleSize val="0"/>
        </c:dLbls>
        <c:gapWidth val="150"/>
        <c:axId val="169897472"/>
        <c:axId val="151264000"/>
      </c:barChart>
      <c:catAx>
        <c:axId val="169897472"/>
        <c:scaling>
          <c:orientation val="minMax"/>
        </c:scaling>
        <c:delete val="0"/>
        <c:axPos val="b"/>
        <c:numFmt formatCode="General" sourceLinked="0"/>
        <c:majorTickMark val="none"/>
        <c:minorTickMark val="none"/>
        <c:tickLblPos val="nextTo"/>
        <c:crossAx val="151264000"/>
        <c:crosses val="autoZero"/>
        <c:auto val="1"/>
        <c:lblAlgn val="ctr"/>
        <c:lblOffset val="100"/>
        <c:noMultiLvlLbl val="0"/>
      </c:catAx>
      <c:valAx>
        <c:axId val="151264000"/>
        <c:scaling>
          <c:orientation val="minMax"/>
        </c:scaling>
        <c:delete val="0"/>
        <c:axPos val="l"/>
        <c:majorGridlines/>
        <c:title>
          <c:tx>
            <c:rich>
              <a:bodyPr/>
              <a:lstStyle/>
              <a:p>
                <a:pPr>
                  <a:defRPr/>
                </a:pPr>
                <a:r>
                  <a:rPr lang="en-US"/>
                  <a:t>Percentage</a:t>
                </a:r>
              </a:p>
            </c:rich>
          </c:tx>
          <c:layout>
            <c:manualLayout>
              <c:xMode val="edge"/>
              <c:yMode val="edge"/>
              <c:x val="0.19900095324946601"/>
              <c:y val="0.26097112860892391"/>
            </c:manualLayout>
          </c:layout>
          <c:overlay val="0"/>
        </c:title>
        <c:numFmt formatCode="General" sourceLinked="1"/>
        <c:majorTickMark val="none"/>
        <c:minorTickMark val="none"/>
        <c:tickLblPos val="nextTo"/>
        <c:crossAx val="169897472"/>
        <c:crosses val="autoZero"/>
        <c:crossBetween val="between"/>
      </c:valAx>
      <c:dTable>
        <c:showHorzBorder val="1"/>
        <c:showVertBorder val="1"/>
        <c:showOutline val="1"/>
        <c:showKeys val="1"/>
        <c:txPr>
          <a:bodyPr/>
          <a:lstStyle/>
          <a:p>
            <a:pPr rtl="0">
              <a:defRPr b="1"/>
            </a:pPr>
            <a:endParaRPr lang="en-US"/>
          </a:p>
        </c:txPr>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16273462771104"/>
          <c:y val="2.5347953001201951E-2"/>
          <c:w val="0.6328511381914963"/>
          <c:h val="0.6244001275541492"/>
        </c:manualLayout>
      </c:layout>
      <c:barChart>
        <c:barDir val="col"/>
        <c:grouping val="clustered"/>
        <c:varyColors val="0"/>
        <c:ser>
          <c:idx val="0"/>
          <c:order val="0"/>
          <c:tx>
            <c:strRef>
              <c:f>'[Master file final.xlsx]comparison of Independent V.'!$F$5</c:f>
              <c:strCache>
                <c:ptCount val="1"/>
                <c:pt idx="0">
                  <c:v>children under 3 years breastfed within one hour of birth (%)</c:v>
                </c:pt>
              </c:strCache>
            </c:strRef>
          </c:tx>
          <c:invertIfNegative val="0"/>
          <c:cat>
            <c:strRef>
              <c:f>'[Master file final.xlsx]comparison of Independent V.'!$A$6:$A$14</c:f>
              <c:strCache>
                <c:ptCount val="9"/>
                <c:pt idx="0">
                  <c:v>India</c:v>
                </c:pt>
                <c:pt idx="1">
                  <c:v>Bihar </c:v>
                </c:pt>
                <c:pt idx="2">
                  <c:v>Chattisgarh</c:v>
                </c:pt>
                <c:pt idx="3">
                  <c:v>Jharkhand</c:v>
                </c:pt>
                <c:pt idx="4">
                  <c:v>Madhya Pradesh</c:v>
                </c:pt>
                <c:pt idx="5">
                  <c:v>Orrisa</c:v>
                </c:pt>
                <c:pt idx="6">
                  <c:v>Rajasthan</c:v>
                </c:pt>
                <c:pt idx="7">
                  <c:v>Uttaranchal</c:v>
                </c:pt>
                <c:pt idx="8">
                  <c:v>Uttar Pradesh </c:v>
                </c:pt>
              </c:strCache>
            </c:strRef>
          </c:cat>
          <c:val>
            <c:numRef>
              <c:f>'[Master file final.xlsx]comparison of Independent V.'!$F$6:$F$14</c:f>
              <c:numCache>
                <c:formatCode>0.0</c:formatCode>
                <c:ptCount val="9"/>
                <c:pt idx="0" formatCode="General">
                  <c:v>41.8</c:v>
                </c:pt>
                <c:pt idx="1">
                  <c:v>13.157894736842104</c:v>
                </c:pt>
                <c:pt idx="2">
                  <c:v>7.4074074074074066</c:v>
                </c:pt>
                <c:pt idx="3">
                  <c:v>0</c:v>
                </c:pt>
                <c:pt idx="4">
                  <c:v>49.019607843137251</c:v>
                </c:pt>
                <c:pt idx="5">
                  <c:v>100</c:v>
                </c:pt>
                <c:pt idx="6">
                  <c:v>54.54545454545454</c:v>
                </c:pt>
                <c:pt idx="7">
                  <c:v>61.53846153846154</c:v>
                </c:pt>
                <c:pt idx="8">
                  <c:v>2.666666666666667</c:v>
                </c:pt>
              </c:numCache>
            </c:numRef>
          </c:val>
          <c:extLst>
            <c:ext xmlns:c16="http://schemas.microsoft.com/office/drawing/2014/chart" uri="{C3380CC4-5D6E-409C-BE32-E72D297353CC}">
              <c16:uniqueId val="{00000000-09DC-DD46-86BA-B6E83873E881}"/>
            </c:ext>
          </c:extLst>
        </c:ser>
        <c:ser>
          <c:idx val="1"/>
          <c:order val="1"/>
          <c:tx>
            <c:strRef>
              <c:f>'[Master file final.xlsx]comparison of Independent V.'!$G$5</c:f>
              <c:strCache>
                <c:ptCount val="1"/>
                <c:pt idx="0">
                  <c:v>Children under age 6 months exclusively breastfed (%) </c:v>
                </c:pt>
              </c:strCache>
            </c:strRef>
          </c:tx>
          <c:invertIfNegative val="0"/>
          <c:val>
            <c:numRef>
              <c:f>'[Master file final.xlsx]comparison of Independent V.'!$G$6:$G$14</c:f>
              <c:numCache>
                <c:formatCode>0.0</c:formatCode>
                <c:ptCount val="9"/>
                <c:pt idx="0" formatCode="General">
                  <c:v>63.7</c:v>
                </c:pt>
                <c:pt idx="1">
                  <c:v>34.210526315789473</c:v>
                </c:pt>
                <c:pt idx="2">
                  <c:v>100</c:v>
                </c:pt>
                <c:pt idx="3">
                  <c:v>95.833333333333343</c:v>
                </c:pt>
                <c:pt idx="4">
                  <c:v>70.588235294117652</c:v>
                </c:pt>
                <c:pt idx="5">
                  <c:v>56.666666666666664</c:v>
                </c:pt>
                <c:pt idx="6">
                  <c:v>84.848484848484844</c:v>
                </c:pt>
                <c:pt idx="7">
                  <c:v>15.384615384615385</c:v>
                </c:pt>
                <c:pt idx="8">
                  <c:v>33.333333333333329</c:v>
                </c:pt>
              </c:numCache>
            </c:numRef>
          </c:val>
          <c:extLst>
            <c:ext xmlns:c16="http://schemas.microsoft.com/office/drawing/2014/chart" uri="{C3380CC4-5D6E-409C-BE32-E72D297353CC}">
              <c16:uniqueId val="{00000001-09DC-DD46-86BA-B6E83873E881}"/>
            </c:ext>
          </c:extLst>
        </c:ser>
        <c:ser>
          <c:idx val="2"/>
          <c:order val="2"/>
          <c:tx>
            <c:strRef>
              <c:f>'[Master file final.xlsx]comparison of Independent V.'!$H$5</c:f>
              <c:strCache>
                <c:ptCount val="1"/>
                <c:pt idx="0">
                  <c:v>Total % children age 6-23 months receiving an adequate diet</c:v>
                </c:pt>
              </c:strCache>
            </c:strRef>
          </c:tx>
          <c:invertIfNegative val="0"/>
          <c:val>
            <c:numRef>
              <c:f>'[Master file final.xlsx]comparison of Independent V.'!$H$6:$H$14</c:f>
              <c:numCache>
                <c:formatCode>0.0</c:formatCode>
                <c:ptCount val="9"/>
                <c:pt idx="0" formatCode="General">
                  <c:v>11.3</c:v>
                </c:pt>
                <c:pt idx="1">
                  <c:v>44.736842105263158</c:v>
                </c:pt>
                <c:pt idx="2">
                  <c:v>37.037037037037038</c:v>
                </c:pt>
                <c:pt idx="3">
                  <c:v>29.166666666666668</c:v>
                </c:pt>
                <c:pt idx="4">
                  <c:v>25.490196078431371</c:v>
                </c:pt>
                <c:pt idx="5">
                  <c:v>100</c:v>
                </c:pt>
                <c:pt idx="6">
                  <c:v>12.121212121212121</c:v>
                </c:pt>
                <c:pt idx="7">
                  <c:v>46.153846153846153</c:v>
                </c:pt>
                <c:pt idx="8">
                  <c:v>6.666666666666667</c:v>
                </c:pt>
              </c:numCache>
            </c:numRef>
          </c:val>
          <c:extLst>
            <c:ext xmlns:c16="http://schemas.microsoft.com/office/drawing/2014/chart" uri="{C3380CC4-5D6E-409C-BE32-E72D297353CC}">
              <c16:uniqueId val="{00000002-09DC-DD46-86BA-B6E83873E881}"/>
            </c:ext>
          </c:extLst>
        </c:ser>
        <c:dLbls>
          <c:showLegendKey val="0"/>
          <c:showVal val="0"/>
          <c:showCatName val="0"/>
          <c:showSerName val="0"/>
          <c:showPercent val="0"/>
          <c:showBubbleSize val="0"/>
        </c:dLbls>
        <c:gapWidth val="150"/>
        <c:axId val="169894912"/>
        <c:axId val="184090624"/>
      </c:barChart>
      <c:catAx>
        <c:axId val="169894912"/>
        <c:scaling>
          <c:orientation val="minMax"/>
        </c:scaling>
        <c:delete val="0"/>
        <c:axPos val="b"/>
        <c:numFmt formatCode="General" sourceLinked="0"/>
        <c:majorTickMark val="none"/>
        <c:minorTickMark val="none"/>
        <c:tickLblPos val="nextTo"/>
        <c:crossAx val="184090624"/>
        <c:crosses val="autoZero"/>
        <c:auto val="1"/>
        <c:lblAlgn val="ctr"/>
        <c:lblOffset val="100"/>
        <c:noMultiLvlLbl val="0"/>
      </c:catAx>
      <c:valAx>
        <c:axId val="184090624"/>
        <c:scaling>
          <c:orientation val="minMax"/>
        </c:scaling>
        <c:delete val="0"/>
        <c:axPos val="l"/>
        <c:majorGridlines/>
        <c:title>
          <c:tx>
            <c:rich>
              <a:bodyPr/>
              <a:lstStyle/>
              <a:p>
                <a:pPr>
                  <a:defRPr/>
                </a:pPr>
                <a:r>
                  <a:rPr lang="en-US"/>
                  <a:t>Percentage</a:t>
                </a:r>
              </a:p>
            </c:rich>
          </c:tx>
          <c:layout>
            <c:manualLayout>
              <c:xMode val="edge"/>
              <c:yMode val="edge"/>
              <c:x val="0.27437379576107901"/>
              <c:y val="0.17703894489824287"/>
            </c:manualLayout>
          </c:layout>
          <c:overlay val="0"/>
        </c:title>
        <c:numFmt formatCode="General" sourceLinked="1"/>
        <c:majorTickMark val="none"/>
        <c:minorTickMark val="none"/>
        <c:tickLblPos val="nextTo"/>
        <c:crossAx val="169894912"/>
        <c:crosses val="autoZero"/>
        <c:crossBetween val="between"/>
      </c:valAx>
      <c:dTable>
        <c:showHorzBorder val="1"/>
        <c:showVertBorder val="1"/>
        <c:showOutline val="1"/>
        <c:showKeys val="1"/>
        <c:txPr>
          <a:bodyPr/>
          <a:lstStyle/>
          <a:p>
            <a:pPr rtl="0">
              <a:defRPr b="1"/>
            </a:pPr>
            <a:endParaRPr lang="en-US"/>
          </a:p>
        </c:txPr>
      </c:dTable>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28-07-2023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147C0E5-F472-4823-852C-D183FA2F2488}" type="datetime1">
              <a:rPr lang="en-IN" smtClean="0"/>
              <a:t>28-07-2023</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You are not allowed to add slides to this presentation</a:t>
            </a:r>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6AD20E6-394B-4DF0-96A5-9647FF39C943}"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9DCF6C-BC1F-457E-8C73-045A403582E6}" type="datetime1">
              <a:rPr lang="en-IN" smtClean="0"/>
              <a:t>28-07-2023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1E070E-952C-41C9-9ABB-C56A7BE64D88}" type="datetime1">
              <a:rPr lang="en-IN" smtClean="0"/>
              <a:t>28-07-2023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147C0E5-F472-4823-852C-D183FA2F2488}" type="datetime1">
              <a:rPr lang="en-IN" smtClean="0"/>
              <a:t>28-07-2023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833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A2FBC0-878C-4FB7-8E1F-1D6F6FF7C223}" type="datetime1">
              <a:rPr lang="en-IN" smtClean="0"/>
              <a:t>28-07-2023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98477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28-07-2023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69284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9B6A866-57B6-4C39-8809-FBA78A30FCC9}" type="datetime1">
              <a:rPr lang="en-IN" smtClean="0"/>
              <a:t>28-07-2023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98853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2B34237-4DA9-498D-81CC-7DEBFDE0146A}" type="datetime1">
              <a:rPr lang="en-IN" smtClean="0"/>
              <a:t>28-07-2023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752704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3D29E31-0E2B-4B8B-A4CD-804F6A5D47A9}" type="datetime1">
              <a:rPr lang="en-IN" smtClean="0"/>
              <a:t>28-07-2023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054999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28-07-2023</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967247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28-07-2023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5175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A2FBC0-878C-4FB7-8E1F-1D6F6FF7C223}" type="datetime1">
              <a:rPr lang="en-IN" smtClean="0"/>
              <a:t>28-07-2023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28-07-2023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7624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E9DCF6C-BC1F-457E-8C73-045A403582E6}" type="datetime1">
              <a:rPr lang="en-IN" smtClean="0"/>
              <a:t>28-07-2023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648816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E1E070E-952C-41C9-9ABB-C56A7BE64D88}" type="datetime1">
              <a:rPr lang="en-IN" smtClean="0"/>
              <a:t>28-07-2023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63009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28-07-2023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B6A866-57B6-4C39-8809-FBA78A30FCC9}" type="datetime1">
              <a:rPr lang="en-IN" smtClean="0"/>
              <a:t>28-07-2023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2B34237-4DA9-498D-81CC-7DEBFDE0146A}" type="datetime1">
              <a:rPr lang="en-IN" smtClean="0"/>
              <a:t>28-07-2023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D29E31-0E2B-4B8B-A4CD-804F6A5D47A9}" type="datetime1">
              <a:rPr lang="en-IN" smtClean="0"/>
              <a:t>28-07-2023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28-07-2023</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C1C99E65-501E-4E79-B301-EC94E1C8867E}" type="datetime1">
              <a:rPr lang="en-IN" smtClean="0"/>
              <a:t>28-07-2023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751C047-BE12-4A43-A323-58AFB768CD35}" type="datetime1">
              <a:rPr lang="en-IN" smtClean="0"/>
              <a:t>28-07-2023</a:t>
            </a:fld>
            <a:endParaRPr lang="en-IN"/>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6AD20E6-394B-4DF0-96A5-9647FF39C943}" type="slidenum">
              <a:rPr lang="en-IN" smtClean="0"/>
              <a:t>‹#›</a:t>
            </a:fld>
            <a:endParaRPr lang="en-IN"/>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EA12769F-3E27-4D36-A194-1A84EAEDBFA1}" type="datetime1">
              <a:rPr lang="en-IN" smtClean="0"/>
              <a:t>28-07-2023</a:t>
            </a:fld>
            <a:endParaRPr lang="en-IN"/>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US"/>
              <a:t>You are not allowed to add slides to this presentation</a:t>
            </a:r>
            <a:endParaRPr lang="en-IN"/>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26AD20E6-394B-4DF0-96A5-9647FF39C94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28-07-2023</a:t>
            </a:fld>
            <a:endParaRPr lang="en-IN"/>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7776339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4.pn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17.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chart" Target="../charts/chart2.xml" /><Relationship Id="rId2" Type="http://schemas.openxmlformats.org/officeDocument/2006/relationships/chart" Target="../charts/chart1.xml"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606296" y="23814"/>
            <a:ext cx="9144000" cy="4676774"/>
          </a:xfrm>
        </p:spPr>
        <p:txBody>
          <a:bodyPr>
            <a:noAutofit/>
          </a:bodyPr>
          <a:lstStyle/>
          <a:p>
            <a:pPr algn="ctr"/>
            <a:r>
              <a:rPr lang="en-US"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Association of child feeding practices with the nutritional status of the children in India, </a:t>
            </a:r>
            <a:br>
              <a:rPr lang="en-US"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br>
            <a:r>
              <a:rPr lang="en-US"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2019-21.</a:t>
            </a:r>
            <a:br>
              <a:rPr lang="en-IN" dirty="0">
                <a:effectLst>
                  <a:outerShdw blurRad="38100" dist="38100" dir="2700000" algn="tl">
                    <a:srgbClr val="000000">
                      <a:alpha val="43137"/>
                    </a:srgbClr>
                  </a:outerShdw>
                </a:effectLst>
              </a:rPr>
            </a:br>
            <a:br>
              <a:rPr lang="en-IN" dirty="0">
                <a:effectLst>
                  <a:outerShdw blurRad="38100" dist="38100" dir="2700000" algn="tl">
                    <a:srgbClr val="000000">
                      <a:alpha val="43137"/>
                    </a:srgbClr>
                  </a:outerShdw>
                </a:effectLst>
              </a:rPr>
            </a:br>
            <a:r>
              <a:rPr lang="en-IN" dirty="0">
                <a:effectLst>
                  <a:outerShdw blurRad="38100" dist="38100" dir="2700000" algn="tl">
                    <a:srgbClr val="000000">
                      <a:alpha val="43137"/>
                    </a:srgbClr>
                  </a:outerShdw>
                </a:effectLst>
              </a:rPr>
              <a:t>(Jindal Hospital, </a:t>
            </a:r>
            <a:r>
              <a:rPr lang="en-IN" dirty="0" err="1">
                <a:effectLst>
                  <a:outerShdw blurRad="38100" dist="38100" dir="2700000" algn="tl">
                    <a:srgbClr val="000000">
                      <a:alpha val="43137"/>
                    </a:srgbClr>
                  </a:outerShdw>
                </a:effectLst>
              </a:rPr>
              <a:t>Panipat</a:t>
            </a:r>
            <a:r>
              <a:rPr lang="en-IN" dirty="0">
                <a:effectLst>
                  <a:outerShdw blurRad="38100" dist="38100" dir="2700000" algn="tl">
                    <a:srgbClr val="000000">
                      <a:alpha val="43137"/>
                    </a:srgbClr>
                  </a:outerShdw>
                </a:effectLst>
              </a:rPr>
              <a:t>)</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360637" y="4837066"/>
            <a:ext cx="9144000" cy="1655762"/>
          </a:xfrm>
        </p:spPr>
        <p:txBody>
          <a:bodyPr>
            <a:noAutofit/>
          </a:bodyPr>
          <a:lstStyle/>
          <a:p>
            <a:pPr algn="ctr"/>
            <a:r>
              <a:rPr lang="en-US" sz="2400" b="1" dirty="0">
                <a:solidFill>
                  <a:srgbClr val="FF0000"/>
                </a:solidFill>
              </a:rPr>
              <a:t>Submitted By - Dr. Shreya Malik</a:t>
            </a:r>
          </a:p>
          <a:p>
            <a:pPr algn="ctr"/>
            <a:endParaRPr lang="en-US" sz="2400" b="1" dirty="0">
              <a:solidFill>
                <a:srgbClr val="FF0000"/>
              </a:solidFill>
            </a:endParaRPr>
          </a:p>
          <a:p>
            <a:pPr algn="ctr"/>
            <a:r>
              <a:rPr lang="en-US" sz="2400" b="1" dirty="0">
                <a:solidFill>
                  <a:srgbClr val="FF0000"/>
                </a:solidFill>
              </a:rPr>
              <a:t>Under the mentorship of : Dr. </a:t>
            </a:r>
            <a:r>
              <a:rPr lang="en-US" sz="2400" b="1" dirty="0" err="1">
                <a:solidFill>
                  <a:srgbClr val="FF0000"/>
                </a:solidFill>
              </a:rPr>
              <a:t>Pijush</a:t>
            </a:r>
            <a:r>
              <a:rPr lang="en-US" sz="2400" b="1" dirty="0">
                <a:solidFill>
                  <a:srgbClr val="FF0000"/>
                </a:solidFill>
              </a:rPr>
              <a:t> </a:t>
            </a:r>
            <a:r>
              <a:rPr lang="en-US" sz="2400" b="1" dirty="0" err="1">
                <a:solidFill>
                  <a:srgbClr val="FF0000"/>
                </a:solidFill>
              </a:rPr>
              <a:t>Kanti</a:t>
            </a:r>
            <a:r>
              <a:rPr lang="en-US" sz="2400" b="1" dirty="0">
                <a:solidFill>
                  <a:srgbClr val="FF0000"/>
                </a:solidFill>
              </a:rPr>
              <a:t> Khan</a:t>
            </a:r>
          </a:p>
          <a:p>
            <a:pPr algn="ctr"/>
            <a:r>
              <a:rPr lang="en-IN" sz="2400" b="1" dirty="0">
                <a:solidFill>
                  <a:srgbClr val="FF0000"/>
                </a:solidFill>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normAutofit/>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138428" cy="535857"/>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6663" y="176578"/>
            <a:ext cx="2770496" cy="646331"/>
          </a:xfrm>
          <a:prstGeom prst="rect">
            <a:avLst/>
          </a:prstGeom>
          <a:noFill/>
        </p:spPr>
        <p:txBody>
          <a:bodyPr wrap="square" rtlCol="0">
            <a:spAutoFit/>
          </a:bodyPr>
          <a:lstStyle/>
          <a:p>
            <a:pPr algn="ctr"/>
            <a:r>
              <a:rPr lang="en-IN" sz="3600" b="1" dirty="0"/>
              <a:t>BIHAR</a:t>
            </a:r>
          </a:p>
        </p:txBody>
      </p:sp>
      <p:graphicFrame>
        <p:nvGraphicFramePr>
          <p:cNvPr id="11" name="Table 10"/>
          <p:cNvGraphicFramePr>
            <a:graphicFrameLocks noGrp="1"/>
          </p:cNvGraphicFramePr>
          <p:nvPr>
            <p:extLst>
              <p:ext uri="{D42A27DB-BD31-4B8C-83A1-F6EECF244321}">
                <p14:modId xmlns:p14="http://schemas.microsoft.com/office/powerpoint/2010/main" val="1343771503"/>
              </p:ext>
            </p:extLst>
          </p:nvPr>
        </p:nvGraphicFramePr>
        <p:xfrm>
          <a:off x="241109" y="816553"/>
          <a:ext cx="5886735" cy="2581740"/>
        </p:xfrm>
        <a:graphic>
          <a:graphicData uri="http://schemas.openxmlformats.org/drawingml/2006/table">
            <a:tbl>
              <a:tblPr>
                <a:tableStyleId>{93296810-A885-4BE3-A3E7-6D5BEEA58F35}</a:tableStyleId>
              </a:tblPr>
              <a:tblGrid>
                <a:gridCol w="2611273">
                  <a:extLst>
                    <a:ext uri="{9D8B030D-6E8A-4147-A177-3AD203B41FA5}">
                      <a16:colId xmlns:a16="http://schemas.microsoft.com/office/drawing/2014/main" val="20000"/>
                    </a:ext>
                  </a:extLst>
                </a:gridCol>
                <a:gridCol w="1610436">
                  <a:extLst>
                    <a:ext uri="{9D8B030D-6E8A-4147-A177-3AD203B41FA5}">
                      <a16:colId xmlns:a16="http://schemas.microsoft.com/office/drawing/2014/main" val="20001"/>
                    </a:ext>
                  </a:extLst>
                </a:gridCol>
                <a:gridCol w="1665026">
                  <a:extLst>
                    <a:ext uri="{9D8B030D-6E8A-4147-A177-3AD203B41FA5}">
                      <a16:colId xmlns:a16="http://schemas.microsoft.com/office/drawing/2014/main" val="20002"/>
                    </a:ext>
                  </a:extLst>
                </a:gridCol>
              </a:tblGrid>
              <a:tr h="242533">
                <a:tc>
                  <a:txBody>
                    <a:bodyPr/>
                    <a:lstStyle/>
                    <a:p>
                      <a:pPr algn="l" fontAlgn="b"/>
                      <a:r>
                        <a:rPr lang="en-IN" sz="1200" u="none" strike="noStrike" dirty="0">
                          <a:effectLst/>
                        </a:rPr>
                        <a:t> </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a:effectLst/>
                        </a:rPr>
                        <a:t>Best Performing</a:t>
                      </a:r>
                      <a:r>
                        <a:rPr lang="en-IN" sz="1200" u="none" strike="noStrike" baseline="0" dirty="0">
                          <a:effectLst/>
                        </a:rPr>
                        <a:t> District</a:t>
                      </a:r>
                      <a:endParaRPr lang="en-IN" sz="1200" b="0" i="0" u="none" strike="noStrike" dirty="0">
                        <a:solidFill>
                          <a:srgbClr val="000000"/>
                        </a:solidFill>
                        <a:effectLst/>
                        <a:latin typeface="Calibri"/>
                      </a:endParaRPr>
                    </a:p>
                  </a:txBody>
                  <a:tcPr marL="9525" marR="9525" marT="9525" marB="0" anchor="b"/>
                </a:tc>
                <a:tc>
                  <a:txBody>
                    <a:bodyPr/>
                    <a:lstStyle/>
                    <a:p>
                      <a:pPr algn="l" fontAlgn="b"/>
                      <a:r>
                        <a:rPr lang="en-IN" sz="1200" u="none" strike="noStrike" dirty="0">
                          <a:effectLst/>
                        </a:rPr>
                        <a:t>Worst Performing</a:t>
                      </a:r>
                      <a:r>
                        <a:rPr lang="en-IN" sz="1200" u="none" strike="noStrike" baseline="0" dirty="0">
                          <a:effectLst/>
                        </a:rPr>
                        <a:t> District</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85065">
                <a:tc>
                  <a:txBody>
                    <a:bodyPr/>
                    <a:lstStyle/>
                    <a:p>
                      <a:pPr algn="ctr" fontAlgn="b"/>
                      <a:r>
                        <a:rPr lang="en-GB" sz="1200" u="none" strike="noStrike">
                          <a:effectLst/>
                        </a:rPr>
                        <a:t>children under 3 years beastfed within one hour of birth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Kaimur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Kishangarh</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85065">
                <a:tc>
                  <a:txBody>
                    <a:bodyPr/>
                    <a:lstStyle/>
                    <a:p>
                      <a:pPr algn="ctr" fontAlgn="b"/>
                      <a:r>
                        <a:rPr lang="en-GB" sz="1200" u="none" strike="noStrike">
                          <a:effectLst/>
                        </a:rPr>
                        <a:t>Children under age 6 months exclusively breastfed (%)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Gopalganj</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Patna</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85065">
                <a:tc>
                  <a:txBody>
                    <a:bodyPr/>
                    <a:lstStyle/>
                    <a:p>
                      <a:pPr algn="ctr" fontAlgn="b"/>
                      <a:r>
                        <a:rPr lang="en-GB" sz="1200" u="none" strike="noStrike">
                          <a:effectLst/>
                        </a:rPr>
                        <a:t>Total children age 6-23 months receiving an adequate diet</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Kaimur</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Rohtas</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42533">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Gopalganj</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Sitamarhi</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42533">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Paschim Chmaparan</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Arwal</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98946">
                <a:tc>
                  <a:txBody>
                    <a:bodyPr/>
                    <a:lstStyle/>
                    <a:p>
                      <a:pPr algn="ctr" fontAlgn="b"/>
                      <a:r>
                        <a:rPr lang="en-GB" sz="1200" u="none" strike="noStrike">
                          <a:effectLst/>
                        </a:rPr>
                        <a:t>Children under 5 years who are underweight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Gopalganj</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Arwal</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12" name="TextBox 11"/>
          <p:cNvSpPr txBox="1"/>
          <p:nvPr/>
        </p:nvSpPr>
        <p:spPr>
          <a:xfrm>
            <a:off x="6864853" y="175735"/>
            <a:ext cx="3684866" cy="646331"/>
          </a:xfrm>
          <a:prstGeom prst="rect">
            <a:avLst/>
          </a:prstGeom>
          <a:noFill/>
        </p:spPr>
        <p:txBody>
          <a:bodyPr wrap="square" rtlCol="0">
            <a:spAutoFit/>
          </a:bodyPr>
          <a:lstStyle/>
          <a:p>
            <a:pPr algn="ctr"/>
            <a:r>
              <a:rPr lang="en-IN" sz="3600" b="1" dirty="0"/>
              <a:t>CHATTISGARH</a:t>
            </a:r>
          </a:p>
        </p:txBody>
      </p:sp>
      <p:graphicFrame>
        <p:nvGraphicFramePr>
          <p:cNvPr id="15" name="Table 14"/>
          <p:cNvGraphicFramePr>
            <a:graphicFrameLocks noGrp="1"/>
          </p:cNvGraphicFramePr>
          <p:nvPr>
            <p:extLst>
              <p:ext uri="{D42A27DB-BD31-4B8C-83A1-F6EECF244321}">
                <p14:modId xmlns:p14="http://schemas.microsoft.com/office/powerpoint/2010/main" val="2525542626"/>
              </p:ext>
            </p:extLst>
          </p:nvPr>
        </p:nvGraphicFramePr>
        <p:xfrm>
          <a:off x="6170491" y="827947"/>
          <a:ext cx="5912811" cy="2593948"/>
        </p:xfrm>
        <a:graphic>
          <a:graphicData uri="http://schemas.openxmlformats.org/drawingml/2006/table">
            <a:tbl>
              <a:tblPr>
                <a:tableStyleId>{93296810-A885-4BE3-A3E7-6D5BEEA58F35}</a:tableStyleId>
              </a:tblPr>
              <a:tblGrid>
                <a:gridCol w="2550428">
                  <a:extLst>
                    <a:ext uri="{9D8B030D-6E8A-4147-A177-3AD203B41FA5}">
                      <a16:colId xmlns:a16="http://schemas.microsoft.com/office/drawing/2014/main" val="20000"/>
                    </a:ext>
                  </a:extLst>
                </a:gridCol>
                <a:gridCol w="1678675">
                  <a:extLst>
                    <a:ext uri="{9D8B030D-6E8A-4147-A177-3AD203B41FA5}">
                      <a16:colId xmlns:a16="http://schemas.microsoft.com/office/drawing/2014/main" val="20001"/>
                    </a:ext>
                  </a:extLst>
                </a:gridCol>
                <a:gridCol w="1683708">
                  <a:extLst>
                    <a:ext uri="{9D8B030D-6E8A-4147-A177-3AD203B41FA5}">
                      <a16:colId xmlns:a16="http://schemas.microsoft.com/office/drawing/2014/main" val="20002"/>
                    </a:ext>
                  </a:extLst>
                </a:gridCol>
              </a:tblGrid>
              <a:tr h="194683">
                <a:tc>
                  <a:txBody>
                    <a:bodyPr/>
                    <a:lstStyle/>
                    <a:p>
                      <a:pPr algn="l" fontAlgn="b"/>
                      <a:r>
                        <a:rPr lang="en-IN" sz="1200" u="none" strike="noStrike" dirty="0">
                          <a:effectLst/>
                        </a:rPr>
                        <a:t> </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a:effectLst/>
                        </a:rPr>
                        <a:t>Best Performing District</a:t>
                      </a:r>
                      <a:endParaRPr lang="en-IN" sz="1200" b="0" i="0" u="none" strike="noStrike" dirty="0">
                        <a:solidFill>
                          <a:srgbClr val="000000"/>
                        </a:solidFill>
                        <a:effectLst/>
                        <a:latin typeface="Calibri"/>
                      </a:endParaRPr>
                    </a:p>
                  </a:txBody>
                  <a:tcPr marL="9525" marR="9525" marT="9525" marB="0" anchor="b"/>
                </a:tc>
                <a:tc>
                  <a:txBody>
                    <a:bodyPr/>
                    <a:lstStyle/>
                    <a:p>
                      <a:pPr algn="l" fontAlgn="b"/>
                      <a:r>
                        <a:rPr lang="en-IN" sz="1200" u="none" strike="noStrike" dirty="0">
                          <a:effectLst/>
                        </a:rPr>
                        <a:t>Worst Performing District</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74587">
                <a:tc>
                  <a:txBody>
                    <a:bodyPr/>
                    <a:lstStyle/>
                    <a:p>
                      <a:pPr algn="ctr" fontAlgn="b"/>
                      <a:r>
                        <a:rPr lang="en-GB" sz="1200" u="none" strike="noStrike" dirty="0">
                          <a:effectLst/>
                        </a:rPr>
                        <a:t>children under 3 years breastfed within one hour of birth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Kabeerdham</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Durg</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78900">
                <a:tc>
                  <a:txBody>
                    <a:bodyPr/>
                    <a:lstStyle/>
                    <a:p>
                      <a:pPr algn="ctr" fontAlgn="b"/>
                      <a:r>
                        <a:rPr lang="en-GB" sz="1200" u="none" strike="noStrike" dirty="0">
                          <a:effectLst/>
                        </a:rPr>
                        <a:t>Children under age 6 months exclusively breastfed (%)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Mungeli</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Bemetara</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19923">
                <a:tc>
                  <a:txBody>
                    <a:bodyPr/>
                    <a:lstStyle/>
                    <a:p>
                      <a:pPr algn="ctr" fontAlgn="b"/>
                      <a:r>
                        <a:rPr lang="en-GB" sz="1200" u="none" strike="noStrike" dirty="0">
                          <a:effectLst/>
                        </a:rPr>
                        <a:t>Total children age 6-23 months receiving an adequate diet</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Sukma</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Balod</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62868">
                <a:tc>
                  <a:txBody>
                    <a:bodyPr/>
                    <a:lstStyle/>
                    <a:p>
                      <a:pPr algn="ctr" fontAlgn="b"/>
                      <a:r>
                        <a:rPr lang="en-GB" sz="1200" u="none" strike="noStrike" dirty="0">
                          <a:effectLst/>
                        </a:rPr>
                        <a:t>Children under 5 years who are stunted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Uttar bastar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Bijapur</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62868">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Kabeerdham</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Janjgir</a:t>
                      </a:r>
                      <a:r>
                        <a:rPr lang="en-IN" sz="1200" u="none" strike="noStrike" dirty="0">
                          <a:effectLst/>
                        </a:rPr>
                        <a:t> </a:t>
                      </a:r>
                      <a:r>
                        <a:rPr lang="en-IN" sz="1200" u="none" strike="noStrike" dirty="0" err="1">
                          <a:effectLst/>
                        </a:rPr>
                        <a:t>Champa</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62868">
                <a:tc>
                  <a:txBody>
                    <a:bodyPr/>
                    <a:lstStyle/>
                    <a:p>
                      <a:pPr algn="ctr" fontAlgn="b"/>
                      <a:r>
                        <a:rPr lang="en-GB" sz="1200" u="none" strike="noStrike" dirty="0">
                          <a:effectLst/>
                        </a:rPr>
                        <a:t>Children under 5 years who are underweight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Gariyabad</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Bijapur</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60032203"/>
              </p:ext>
            </p:extLst>
          </p:nvPr>
        </p:nvGraphicFramePr>
        <p:xfrm>
          <a:off x="237221" y="4367285"/>
          <a:ext cx="5876975" cy="2238231"/>
        </p:xfrm>
        <a:graphic>
          <a:graphicData uri="http://schemas.openxmlformats.org/drawingml/2006/table">
            <a:tbl>
              <a:tblPr>
                <a:tableStyleId>{93296810-A885-4BE3-A3E7-6D5BEEA58F35}</a:tableStyleId>
              </a:tblPr>
              <a:tblGrid>
                <a:gridCol w="3161953">
                  <a:extLst>
                    <a:ext uri="{9D8B030D-6E8A-4147-A177-3AD203B41FA5}">
                      <a16:colId xmlns:a16="http://schemas.microsoft.com/office/drawing/2014/main" val="20000"/>
                    </a:ext>
                  </a:extLst>
                </a:gridCol>
                <a:gridCol w="1279998">
                  <a:extLst>
                    <a:ext uri="{9D8B030D-6E8A-4147-A177-3AD203B41FA5}">
                      <a16:colId xmlns:a16="http://schemas.microsoft.com/office/drawing/2014/main" val="20001"/>
                    </a:ext>
                  </a:extLst>
                </a:gridCol>
                <a:gridCol w="1435024">
                  <a:extLst>
                    <a:ext uri="{9D8B030D-6E8A-4147-A177-3AD203B41FA5}">
                      <a16:colId xmlns:a16="http://schemas.microsoft.com/office/drawing/2014/main" val="20002"/>
                    </a:ext>
                  </a:extLst>
                </a:gridCol>
              </a:tblGrid>
              <a:tr h="211589">
                <a:tc>
                  <a:txBody>
                    <a:bodyPr/>
                    <a:lstStyle/>
                    <a:p>
                      <a:pPr algn="ctr" fontAlgn="b"/>
                      <a:r>
                        <a:rPr lang="en-IN" sz="1200" u="none" strike="noStrike" dirty="0">
                          <a:effectLst/>
                        </a:rPr>
                        <a:t> </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Best Performing</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Worst Performing</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82976">
                <a:tc>
                  <a:txBody>
                    <a:bodyPr/>
                    <a:lstStyle/>
                    <a:p>
                      <a:pPr algn="ctr" fontAlgn="b"/>
                      <a:r>
                        <a:rPr lang="en-GB" sz="1200" u="none" strike="noStrike" dirty="0">
                          <a:effectLst/>
                        </a:rPr>
                        <a:t>children under 3 years </a:t>
                      </a:r>
                      <a:r>
                        <a:rPr lang="en-GB" sz="1200" u="none" strike="noStrike" dirty="0" err="1">
                          <a:effectLst/>
                        </a:rPr>
                        <a:t>beastfed</a:t>
                      </a:r>
                      <a:r>
                        <a:rPr lang="en-GB" sz="1200" u="none" strike="noStrike" dirty="0">
                          <a:effectLst/>
                        </a:rPr>
                        <a:t> within one hour of birth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Lohardaga</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Jamtara</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23178">
                <a:tc>
                  <a:txBody>
                    <a:bodyPr/>
                    <a:lstStyle/>
                    <a:p>
                      <a:pPr algn="ctr" fontAlgn="b"/>
                      <a:r>
                        <a:rPr lang="en-GB" sz="1200" u="none" strike="noStrike" dirty="0">
                          <a:effectLst/>
                        </a:rPr>
                        <a:t>Children under age 6 months exclusively breastfed (%)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Ranchi</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Bokaro</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82976">
                <a:tc>
                  <a:txBody>
                    <a:bodyPr/>
                    <a:lstStyle/>
                    <a:p>
                      <a:pPr algn="ctr" fontAlgn="b"/>
                      <a:r>
                        <a:rPr lang="en-GB" sz="1200" u="none" strike="noStrike">
                          <a:effectLst/>
                        </a:rPr>
                        <a:t>Total children age 6-23 months receiving an adequate diet</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Ranchi</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Dhanbad</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61486">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Dhanbad</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Paschimi singhbhum</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72856">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Dhanbad</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Saraikela Kharsawan</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03170">
                <a:tc>
                  <a:txBody>
                    <a:bodyPr/>
                    <a:lstStyle/>
                    <a:p>
                      <a:pPr algn="ctr" fontAlgn="b"/>
                      <a:r>
                        <a:rPr lang="en-GB" sz="1200" u="none" strike="noStrike">
                          <a:effectLst/>
                        </a:rPr>
                        <a:t>Children under 5 years who are underweight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Dhanbad</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Paschimi</a:t>
                      </a:r>
                      <a:r>
                        <a:rPr lang="en-IN" sz="1200" u="none" strike="noStrike" dirty="0">
                          <a:effectLst/>
                        </a:rPr>
                        <a:t> </a:t>
                      </a:r>
                      <a:r>
                        <a:rPr lang="en-IN" sz="1200" u="none" strike="noStrike" dirty="0" err="1">
                          <a:effectLst/>
                        </a:rPr>
                        <a:t>singhbhum</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61795672"/>
              </p:ext>
            </p:extLst>
          </p:nvPr>
        </p:nvGraphicFramePr>
        <p:xfrm>
          <a:off x="6196085" y="4353635"/>
          <a:ext cx="5841034" cy="2315175"/>
        </p:xfrm>
        <a:graphic>
          <a:graphicData uri="http://schemas.openxmlformats.org/drawingml/2006/table">
            <a:tbl>
              <a:tblPr>
                <a:tableStyleId>{93296810-A885-4BE3-A3E7-6D5BEEA58F35}</a:tableStyleId>
              </a:tblPr>
              <a:tblGrid>
                <a:gridCol w="3173998">
                  <a:extLst>
                    <a:ext uri="{9D8B030D-6E8A-4147-A177-3AD203B41FA5}">
                      <a16:colId xmlns:a16="http://schemas.microsoft.com/office/drawing/2014/main" val="20000"/>
                    </a:ext>
                  </a:extLst>
                </a:gridCol>
                <a:gridCol w="1335152">
                  <a:extLst>
                    <a:ext uri="{9D8B030D-6E8A-4147-A177-3AD203B41FA5}">
                      <a16:colId xmlns:a16="http://schemas.microsoft.com/office/drawing/2014/main" val="20001"/>
                    </a:ext>
                  </a:extLst>
                </a:gridCol>
                <a:gridCol w="1331884">
                  <a:extLst>
                    <a:ext uri="{9D8B030D-6E8A-4147-A177-3AD203B41FA5}">
                      <a16:colId xmlns:a16="http://schemas.microsoft.com/office/drawing/2014/main" val="20002"/>
                    </a:ext>
                  </a:extLst>
                </a:gridCol>
              </a:tblGrid>
              <a:tr h="209968">
                <a:tc>
                  <a:txBody>
                    <a:bodyPr/>
                    <a:lstStyle/>
                    <a:p>
                      <a:pPr algn="ctr" fontAlgn="b"/>
                      <a:r>
                        <a:rPr lang="en-IN" sz="1200" u="none" strike="noStrike" dirty="0">
                          <a:effectLst/>
                        </a:rPr>
                        <a:t> </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Best Performing</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Worst Performing</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16475">
                <a:tc>
                  <a:txBody>
                    <a:bodyPr/>
                    <a:lstStyle/>
                    <a:p>
                      <a:pPr algn="ctr" fontAlgn="b"/>
                      <a:r>
                        <a:rPr lang="en-GB" sz="1200" u="none" strike="noStrike" dirty="0">
                          <a:effectLst/>
                        </a:rPr>
                        <a:t>children under 3 years breastfed within one hour of birth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Jabalpur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Satna</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19934">
                <a:tc>
                  <a:txBody>
                    <a:bodyPr/>
                    <a:lstStyle/>
                    <a:p>
                      <a:pPr algn="ctr" fontAlgn="b"/>
                      <a:r>
                        <a:rPr lang="en-GB" sz="1200" u="none" strike="noStrike" dirty="0">
                          <a:effectLst/>
                        </a:rPr>
                        <a:t>Children under age 6 months exclusively breastfed (%)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Seoni</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Datia</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19934">
                <a:tc>
                  <a:txBody>
                    <a:bodyPr/>
                    <a:lstStyle/>
                    <a:p>
                      <a:pPr algn="ctr" fontAlgn="b"/>
                      <a:r>
                        <a:rPr lang="en-GB" sz="1200" u="none" strike="noStrike" dirty="0">
                          <a:effectLst/>
                        </a:rPr>
                        <a:t>Total children age 6-23 months receiving an adequate diet</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Raisen</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a:effectLst/>
                        </a:rPr>
                        <a:t>Agar </a:t>
                      </a:r>
                      <a:r>
                        <a:rPr lang="en-IN" sz="1200" u="none" strike="noStrike" dirty="0" err="1">
                          <a:effectLst/>
                        </a:rPr>
                        <a:t>Malwa</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18398">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Jabalpur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Katni</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35070">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Guna</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Ujjain</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95396">
                <a:tc>
                  <a:txBody>
                    <a:bodyPr/>
                    <a:lstStyle/>
                    <a:p>
                      <a:pPr algn="ctr" fontAlgn="b"/>
                      <a:r>
                        <a:rPr lang="en-GB" sz="1200" u="none" strike="noStrike" dirty="0">
                          <a:effectLst/>
                        </a:rPr>
                        <a:t>Children under 5 years who are underweight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Mandsaur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Bhurhanpur</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10" name="TextBox 9"/>
          <p:cNvSpPr txBox="1"/>
          <p:nvPr/>
        </p:nvSpPr>
        <p:spPr>
          <a:xfrm>
            <a:off x="1460311" y="3753200"/>
            <a:ext cx="2702257" cy="646331"/>
          </a:xfrm>
          <a:prstGeom prst="rect">
            <a:avLst/>
          </a:prstGeom>
          <a:noFill/>
        </p:spPr>
        <p:txBody>
          <a:bodyPr wrap="square" rtlCol="0">
            <a:spAutoFit/>
          </a:bodyPr>
          <a:lstStyle/>
          <a:p>
            <a:pPr algn="ctr"/>
            <a:r>
              <a:rPr lang="en-IN" sz="3600" b="1" dirty="0"/>
              <a:t>JHARKHAND</a:t>
            </a:r>
          </a:p>
        </p:txBody>
      </p:sp>
      <p:sp>
        <p:nvSpPr>
          <p:cNvPr id="13" name="TextBox 12"/>
          <p:cNvSpPr txBox="1"/>
          <p:nvPr/>
        </p:nvSpPr>
        <p:spPr>
          <a:xfrm>
            <a:off x="6755643" y="3753200"/>
            <a:ext cx="4562902" cy="646331"/>
          </a:xfrm>
          <a:prstGeom prst="rect">
            <a:avLst/>
          </a:prstGeom>
          <a:noFill/>
        </p:spPr>
        <p:txBody>
          <a:bodyPr wrap="square" rtlCol="0">
            <a:spAutoFit/>
          </a:bodyPr>
          <a:lstStyle/>
          <a:p>
            <a:pPr algn="ctr"/>
            <a:r>
              <a:rPr lang="en-IN" sz="3600" b="1" dirty="0"/>
              <a:t>MADHYA PRADESH</a:t>
            </a:r>
          </a:p>
        </p:txBody>
      </p:sp>
    </p:spTree>
    <p:extLst>
      <p:ext uri="{BB962C8B-B14F-4D97-AF65-F5344CB8AC3E}">
        <p14:creationId xmlns:p14="http://schemas.microsoft.com/office/powerpoint/2010/main" val="191127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AD20E6-394B-4DF0-96A5-9647FF39C943}" type="slidenum">
              <a:rPr lang="en-IN" smtClean="0"/>
              <a:t>11</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2994068443"/>
              </p:ext>
            </p:extLst>
          </p:nvPr>
        </p:nvGraphicFramePr>
        <p:xfrm>
          <a:off x="276463" y="810104"/>
          <a:ext cx="5523836" cy="2451710"/>
        </p:xfrm>
        <a:graphic>
          <a:graphicData uri="http://schemas.openxmlformats.org/drawingml/2006/table">
            <a:tbl>
              <a:tblPr>
                <a:tableStyleId>{93296810-A885-4BE3-A3E7-6D5BEEA58F35}</a:tableStyleId>
              </a:tblPr>
              <a:tblGrid>
                <a:gridCol w="2656948">
                  <a:extLst>
                    <a:ext uri="{9D8B030D-6E8A-4147-A177-3AD203B41FA5}">
                      <a16:colId xmlns:a16="http://schemas.microsoft.com/office/drawing/2014/main" val="20000"/>
                    </a:ext>
                  </a:extLst>
                </a:gridCol>
                <a:gridCol w="1519789">
                  <a:extLst>
                    <a:ext uri="{9D8B030D-6E8A-4147-A177-3AD203B41FA5}">
                      <a16:colId xmlns:a16="http://schemas.microsoft.com/office/drawing/2014/main" val="20001"/>
                    </a:ext>
                  </a:extLst>
                </a:gridCol>
                <a:gridCol w="1347099">
                  <a:extLst>
                    <a:ext uri="{9D8B030D-6E8A-4147-A177-3AD203B41FA5}">
                      <a16:colId xmlns:a16="http://schemas.microsoft.com/office/drawing/2014/main" val="20002"/>
                    </a:ext>
                  </a:extLst>
                </a:gridCol>
              </a:tblGrid>
              <a:tr h="201437">
                <a:tc>
                  <a:txBody>
                    <a:bodyPr/>
                    <a:lstStyle/>
                    <a:p>
                      <a:pPr algn="ctr" fontAlgn="b"/>
                      <a:r>
                        <a:rPr lang="en-IN" sz="1200" u="none" strike="noStrike" dirty="0">
                          <a:effectLst/>
                        </a:rPr>
                        <a:t> </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Best Performing</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Worst Performing</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92901">
                <a:tc>
                  <a:txBody>
                    <a:bodyPr/>
                    <a:lstStyle/>
                    <a:p>
                      <a:pPr algn="ctr" fontAlgn="b"/>
                      <a:r>
                        <a:rPr lang="en-GB" sz="1200" u="none" strike="noStrike">
                          <a:effectLst/>
                        </a:rPr>
                        <a:t>children under 3 years beastfed within one hour of birth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Koraput</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Baleshwar</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92901">
                <a:tc>
                  <a:txBody>
                    <a:bodyPr/>
                    <a:lstStyle/>
                    <a:p>
                      <a:pPr algn="ctr" fontAlgn="b"/>
                      <a:r>
                        <a:rPr lang="en-GB" sz="1200" u="none" strike="noStrike" dirty="0">
                          <a:effectLst/>
                        </a:rPr>
                        <a:t>Children under age 6 months exclusively breastfed (%)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Naupada</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Jajapur</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92901">
                <a:tc>
                  <a:txBody>
                    <a:bodyPr/>
                    <a:lstStyle/>
                    <a:p>
                      <a:pPr algn="ctr" fontAlgn="b"/>
                      <a:r>
                        <a:rPr lang="en-GB" sz="1200" u="none" strike="noStrike">
                          <a:effectLst/>
                        </a:rPr>
                        <a:t>Total children age 6-23 months receiving an adequate diet</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jagatsinghapur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Debegarh</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92901">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jagatsinghapur</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Malkangiri</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85768">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Kendrapara</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Mayurbhanj</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92901">
                <a:tc>
                  <a:txBody>
                    <a:bodyPr/>
                    <a:lstStyle/>
                    <a:p>
                      <a:pPr algn="ctr" fontAlgn="b"/>
                      <a:r>
                        <a:rPr lang="en-GB" sz="1200" u="none" strike="noStrike" dirty="0">
                          <a:effectLst/>
                        </a:rPr>
                        <a:t>Children under 5 years who are underweight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jagatsinghapur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Nabarangapur</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8" name="TextBox 7"/>
          <p:cNvSpPr txBox="1"/>
          <p:nvPr/>
        </p:nvSpPr>
        <p:spPr>
          <a:xfrm>
            <a:off x="1487606" y="150124"/>
            <a:ext cx="3780429" cy="646331"/>
          </a:xfrm>
          <a:prstGeom prst="rect">
            <a:avLst/>
          </a:prstGeom>
          <a:noFill/>
        </p:spPr>
        <p:txBody>
          <a:bodyPr wrap="square" rtlCol="0">
            <a:spAutoFit/>
          </a:bodyPr>
          <a:lstStyle/>
          <a:p>
            <a:r>
              <a:rPr lang="en-IN" sz="3600" b="1" dirty="0"/>
              <a:t>ORRISA</a:t>
            </a:r>
          </a:p>
        </p:txBody>
      </p:sp>
      <p:sp>
        <p:nvSpPr>
          <p:cNvPr id="9" name="TextBox 8"/>
          <p:cNvSpPr txBox="1"/>
          <p:nvPr/>
        </p:nvSpPr>
        <p:spPr>
          <a:xfrm>
            <a:off x="7547211" y="150125"/>
            <a:ext cx="2552131" cy="646331"/>
          </a:xfrm>
          <a:prstGeom prst="rect">
            <a:avLst/>
          </a:prstGeom>
          <a:noFill/>
        </p:spPr>
        <p:txBody>
          <a:bodyPr wrap="square" rtlCol="0">
            <a:spAutoFit/>
          </a:bodyPr>
          <a:lstStyle/>
          <a:p>
            <a:r>
              <a:rPr lang="en-IN" sz="3600" b="1" dirty="0"/>
              <a:t>RAJASTHAN</a:t>
            </a:r>
          </a:p>
        </p:txBody>
      </p:sp>
      <p:graphicFrame>
        <p:nvGraphicFramePr>
          <p:cNvPr id="11" name="Table 10"/>
          <p:cNvGraphicFramePr>
            <a:graphicFrameLocks noGrp="1"/>
          </p:cNvGraphicFramePr>
          <p:nvPr>
            <p:extLst>
              <p:ext uri="{D42A27DB-BD31-4B8C-83A1-F6EECF244321}">
                <p14:modId xmlns:p14="http://schemas.microsoft.com/office/powerpoint/2010/main" val="2268939595"/>
              </p:ext>
            </p:extLst>
          </p:nvPr>
        </p:nvGraphicFramePr>
        <p:xfrm>
          <a:off x="5900499" y="823751"/>
          <a:ext cx="5850223" cy="2451711"/>
        </p:xfrm>
        <a:graphic>
          <a:graphicData uri="http://schemas.openxmlformats.org/drawingml/2006/table">
            <a:tbl>
              <a:tblPr>
                <a:tableStyleId>{93296810-A885-4BE3-A3E7-6D5BEEA58F35}</a:tableStyleId>
              </a:tblPr>
              <a:tblGrid>
                <a:gridCol w="3068575">
                  <a:extLst>
                    <a:ext uri="{9D8B030D-6E8A-4147-A177-3AD203B41FA5}">
                      <a16:colId xmlns:a16="http://schemas.microsoft.com/office/drawing/2014/main" val="20000"/>
                    </a:ext>
                  </a:extLst>
                </a:gridCol>
                <a:gridCol w="1551527">
                  <a:extLst>
                    <a:ext uri="{9D8B030D-6E8A-4147-A177-3AD203B41FA5}">
                      <a16:colId xmlns:a16="http://schemas.microsoft.com/office/drawing/2014/main" val="20001"/>
                    </a:ext>
                  </a:extLst>
                </a:gridCol>
                <a:gridCol w="1230121">
                  <a:extLst>
                    <a:ext uri="{9D8B030D-6E8A-4147-A177-3AD203B41FA5}">
                      <a16:colId xmlns:a16="http://schemas.microsoft.com/office/drawing/2014/main" val="20002"/>
                    </a:ext>
                  </a:extLst>
                </a:gridCol>
              </a:tblGrid>
              <a:tr h="228931">
                <a:tc>
                  <a:txBody>
                    <a:bodyPr/>
                    <a:lstStyle/>
                    <a:p>
                      <a:pPr algn="ctr" fontAlgn="b"/>
                      <a:r>
                        <a:rPr lang="en-IN" sz="1200" u="none" strike="noStrike" dirty="0">
                          <a:effectLst/>
                        </a:rPr>
                        <a:t> </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Best Performing</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Worst Performing</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57862">
                <a:tc>
                  <a:txBody>
                    <a:bodyPr/>
                    <a:lstStyle/>
                    <a:p>
                      <a:pPr algn="ctr" fontAlgn="b"/>
                      <a:r>
                        <a:rPr lang="en-GB" sz="1200" u="none" strike="noStrike" dirty="0">
                          <a:effectLst/>
                        </a:rPr>
                        <a:t>children under 3 years breastfed within one hour of birth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Baran</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a:effectLst/>
                        </a:rPr>
                        <a:t>Jodhpur</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57862">
                <a:tc>
                  <a:txBody>
                    <a:bodyPr/>
                    <a:lstStyle/>
                    <a:p>
                      <a:pPr algn="ctr" fontAlgn="b"/>
                      <a:r>
                        <a:rPr lang="en-GB" sz="1200" u="none" strike="noStrike" dirty="0">
                          <a:effectLst/>
                        </a:rPr>
                        <a:t>Children under age 6 months exclusively breastfed (%)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Hanumangarh</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Bharatpur</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57862">
                <a:tc>
                  <a:txBody>
                    <a:bodyPr/>
                    <a:lstStyle/>
                    <a:p>
                      <a:pPr algn="ctr" fontAlgn="b"/>
                      <a:r>
                        <a:rPr lang="en-GB" sz="1200" u="none" strike="noStrike">
                          <a:effectLst/>
                        </a:rPr>
                        <a:t>Total children age 6-23 months receiving an adequate diet</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Jodhpur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Sirohi</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23919">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Jhunjhunun</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Baran</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11619">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Udaipur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Jhalawar</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13656">
                <a:tc>
                  <a:txBody>
                    <a:bodyPr/>
                    <a:lstStyle/>
                    <a:p>
                      <a:pPr algn="ctr" fontAlgn="b"/>
                      <a:r>
                        <a:rPr lang="en-GB" sz="1200" u="none" strike="noStrike">
                          <a:effectLst/>
                        </a:rPr>
                        <a:t>Children under 5 years who are underweight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Sikar </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Baran</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12" name="TextBox 11"/>
          <p:cNvSpPr txBox="1"/>
          <p:nvPr/>
        </p:nvSpPr>
        <p:spPr>
          <a:xfrm>
            <a:off x="1296537" y="3694812"/>
            <a:ext cx="3493827" cy="646331"/>
          </a:xfrm>
          <a:prstGeom prst="rect">
            <a:avLst/>
          </a:prstGeom>
          <a:noFill/>
        </p:spPr>
        <p:txBody>
          <a:bodyPr wrap="square" rtlCol="0">
            <a:spAutoFit/>
          </a:bodyPr>
          <a:lstStyle/>
          <a:p>
            <a:pPr algn="ctr"/>
            <a:r>
              <a:rPr lang="en-IN" sz="3600" b="1" dirty="0"/>
              <a:t>UTTAR PRADESH</a:t>
            </a:r>
          </a:p>
        </p:txBody>
      </p:sp>
      <p:sp>
        <p:nvSpPr>
          <p:cNvPr id="13" name="TextBox 12"/>
          <p:cNvSpPr txBox="1"/>
          <p:nvPr/>
        </p:nvSpPr>
        <p:spPr>
          <a:xfrm>
            <a:off x="7441235" y="3662352"/>
            <a:ext cx="3326850" cy="646331"/>
          </a:xfrm>
          <a:prstGeom prst="rect">
            <a:avLst/>
          </a:prstGeom>
          <a:noFill/>
        </p:spPr>
        <p:txBody>
          <a:bodyPr wrap="square" rtlCol="0">
            <a:spAutoFit/>
          </a:bodyPr>
          <a:lstStyle/>
          <a:p>
            <a:r>
              <a:rPr lang="en-IN" sz="3600" b="1" dirty="0"/>
              <a:t>UTTARANCHAL</a:t>
            </a:r>
          </a:p>
        </p:txBody>
      </p:sp>
      <p:graphicFrame>
        <p:nvGraphicFramePr>
          <p:cNvPr id="14" name="Table 13"/>
          <p:cNvGraphicFramePr>
            <a:graphicFrameLocks noGrp="1"/>
          </p:cNvGraphicFramePr>
          <p:nvPr>
            <p:extLst>
              <p:ext uri="{D42A27DB-BD31-4B8C-83A1-F6EECF244321}">
                <p14:modId xmlns:p14="http://schemas.microsoft.com/office/powerpoint/2010/main" val="3094467366"/>
              </p:ext>
            </p:extLst>
          </p:nvPr>
        </p:nvGraphicFramePr>
        <p:xfrm>
          <a:off x="259307" y="4359677"/>
          <a:ext cx="5718412" cy="2364659"/>
        </p:xfrm>
        <a:graphic>
          <a:graphicData uri="http://schemas.openxmlformats.org/drawingml/2006/table">
            <a:tbl>
              <a:tblPr>
                <a:tableStyleId>{93296810-A885-4BE3-A3E7-6D5BEEA58F35}</a:tableStyleId>
              </a:tblPr>
              <a:tblGrid>
                <a:gridCol w="2828565">
                  <a:extLst>
                    <a:ext uri="{9D8B030D-6E8A-4147-A177-3AD203B41FA5}">
                      <a16:colId xmlns:a16="http://schemas.microsoft.com/office/drawing/2014/main" val="20000"/>
                    </a:ext>
                  </a:extLst>
                </a:gridCol>
                <a:gridCol w="1743262">
                  <a:extLst>
                    <a:ext uri="{9D8B030D-6E8A-4147-A177-3AD203B41FA5}">
                      <a16:colId xmlns:a16="http://schemas.microsoft.com/office/drawing/2014/main" val="20001"/>
                    </a:ext>
                  </a:extLst>
                </a:gridCol>
                <a:gridCol w="1146585">
                  <a:extLst>
                    <a:ext uri="{9D8B030D-6E8A-4147-A177-3AD203B41FA5}">
                      <a16:colId xmlns:a16="http://schemas.microsoft.com/office/drawing/2014/main" val="20002"/>
                    </a:ext>
                  </a:extLst>
                </a:gridCol>
              </a:tblGrid>
              <a:tr h="213962">
                <a:tc>
                  <a:txBody>
                    <a:bodyPr/>
                    <a:lstStyle/>
                    <a:p>
                      <a:pPr algn="ctr" fontAlgn="b"/>
                      <a:r>
                        <a:rPr lang="en-IN" sz="1200" u="none" strike="noStrike" dirty="0">
                          <a:effectLst/>
                        </a:rPr>
                        <a:t> </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Best Performing</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Worst Performing</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27923">
                <a:tc>
                  <a:txBody>
                    <a:bodyPr/>
                    <a:lstStyle/>
                    <a:p>
                      <a:pPr algn="ctr" fontAlgn="b"/>
                      <a:r>
                        <a:rPr lang="en-GB" sz="1200" u="none" strike="noStrike">
                          <a:effectLst/>
                        </a:rPr>
                        <a:t>children under 3 years beastfed within one hour of birth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Aligarh</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Bhadohi</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27923">
                <a:tc>
                  <a:txBody>
                    <a:bodyPr/>
                    <a:lstStyle/>
                    <a:p>
                      <a:pPr algn="ctr" fontAlgn="b"/>
                      <a:r>
                        <a:rPr lang="en-GB" sz="1200" u="none" strike="noStrike">
                          <a:effectLst/>
                        </a:rPr>
                        <a:t>Children under age 6 months exclusively breastfed (%)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Amethi</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Chitrakoot</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27923">
                <a:tc>
                  <a:txBody>
                    <a:bodyPr/>
                    <a:lstStyle/>
                    <a:p>
                      <a:pPr algn="ctr" fontAlgn="b"/>
                      <a:r>
                        <a:rPr lang="en-GB" sz="1200" u="none" strike="noStrike" dirty="0">
                          <a:effectLst/>
                        </a:rPr>
                        <a:t>Total children age 6-23 months receiving an adequate diet</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Jyotiba</a:t>
                      </a:r>
                      <a:r>
                        <a:rPr lang="en-IN" sz="1200" u="none" strike="noStrike" dirty="0">
                          <a:effectLst/>
                        </a:rPr>
                        <a:t> </a:t>
                      </a:r>
                      <a:r>
                        <a:rPr lang="en-IN" sz="1200" u="none" strike="noStrike" dirty="0" err="1">
                          <a:effectLst/>
                        </a:rPr>
                        <a:t>Phule</a:t>
                      </a:r>
                      <a:r>
                        <a:rPr lang="en-IN" sz="1200" u="none" strike="noStrike" dirty="0">
                          <a:effectLst/>
                        </a:rPr>
                        <a:t> Nagar</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Prayagraj, Azamgarh</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69113">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Mau</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Bahraich</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21900">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Bhadohi</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Sonbhadra</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75915">
                <a:tc>
                  <a:txBody>
                    <a:bodyPr/>
                    <a:lstStyle/>
                    <a:p>
                      <a:pPr algn="ctr" fontAlgn="b"/>
                      <a:r>
                        <a:rPr lang="en-GB" sz="1200" u="none" strike="noStrike">
                          <a:effectLst/>
                        </a:rPr>
                        <a:t>Children under 5 years who are underweight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a:effectLst/>
                        </a:rPr>
                        <a:t>Mathura</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a:effectLst/>
                        </a:rPr>
                        <a:t>Banda</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32693396"/>
              </p:ext>
            </p:extLst>
          </p:nvPr>
        </p:nvGraphicFramePr>
        <p:xfrm>
          <a:off x="6211435" y="4346029"/>
          <a:ext cx="5786449" cy="2481530"/>
        </p:xfrm>
        <a:graphic>
          <a:graphicData uri="http://schemas.openxmlformats.org/drawingml/2006/table">
            <a:tbl>
              <a:tblPr>
                <a:tableStyleId>{93296810-A885-4BE3-A3E7-6D5BEEA58F35}</a:tableStyleId>
              </a:tblPr>
              <a:tblGrid>
                <a:gridCol w="2661076">
                  <a:extLst>
                    <a:ext uri="{9D8B030D-6E8A-4147-A177-3AD203B41FA5}">
                      <a16:colId xmlns:a16="http://schemas.microsoft.com/office/drawing/2014/main" val="20000"/>
                    </a:ext>
                  </a:extLst>
                </a:gridCol>
                <a:gridCol w="1860069">
                  <a:extLst>
                    <a:ext uri="{9D8B030D-6E8A-4147-A177-3AD203B41FA5}">
                      <a16:colId xmlns:a16="http://schemas.microsoft.com/office/drawing/2014/main" val="20001"/>
                    </a:ext>
                  </a:extLst>
                </a:gridCol>
                <a:gridCol w="1265304">
                  <a:extLst>
                    <a:ext uri="{9D8B030D-6E8A-4147-A177-3AD203B41FA5}">
                      <a16:colId xmlns:a16="http://schemas.microsoft.com/office/drawing/2014/main" val="20002"/>
                    </a:ext>
                  </a:extLst>
                </a:gridCol>
              </a:tblGrid>
              <a:tr h="245927">
                <a:tc>
                  <a:txBody>
                    <a:bodyPr/>
                    <a:lstStyle/>
                    <a:p>
                      <a:pPr algn="l" fontAlgn="b"/>
                      <a:r>
                        <a:rPr lang="en-IN" sz="1200" u="none" strike="noStrike" dirty="0">
                          <a:effectLst/>
                        </a:rPr>
                        <a:t> </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Best Performing</a:t>
                      </a:r>
                      <a:endParaRPr lang="en-IN" sz="1200" b="0" i="0" u="none" strike="noStrike">
                        <a:solidFill>
                          <a:srgbClr val="000000"/>
                        </a:solidFill>
                        <a:effectLst/>
                        <a:latin typeface="Calibri"/>
                      </a:endParaRPr>
                    </a:p>
                  </a:txBody>
                  <a:tcPr marL="9525" marR="9525" marT="9525" marB="0" anchor="b"/>
                </a:tc>
                <a:tc>
                  <a:txBody>
                    <a:bodyPr/>
                    <a:lstStyle/>
                    <a:p>
                      <a:pPr algn="l" fontAlgn="b"/>
                      <a:r>
                        <a:rPr lang="en-IN" sz="1200" u="none" strike="noStrike">
                          <a:effectLst/>
                        </a:rPr>
                        <a:t>Worst Performing</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44529">
                <a:tc>
                  <a:txBody>
                    <a:bodyPr/>
                    <a:lstStyle/>
                    <a:p>
                      <a:pPr algn="ctr" fontAlgn="b"/>
                      <a:r>
                        <a:rPr lang="en-GB" sz="1200" u="none" strike="noStrike">
                          <a:effectLst/>
                        </a:rPr>
                        <a:t>children under 3 years beastfed within one hour of birth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Chamoli</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Nainital</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59858">
                <a:tc>
                  <a:txBody>
                    <a:bodyPr/>
                    <a:lstStyle/>
                    <a:p>
                      <a:pPr algn="ctr" fontAlgn="b"/>
                      <a:r>
                        <a:rPr lang="en-GB" sz="1200" u="none" strike="noStrike">
                          <a:effectLst/>
                        </a:rPr>
                        <a:t>Children under age 6 months exclusively breastfed (%)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Pauri Garhwal</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Nainital</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87271">
                <a:tc>
                  <a:txBody>
                    <a:bodyPr/>
                    <a:lstStyle/>
                    <a:p>
                      <a:pPr algn="ctr" fontAlgn="b"/>
                      <a:r>
                        <a:rPr lang="en-GB" sz="1200" u="none" strike="noStrike" dirty="0">
                          <a:effectLst/>
                        </a:rPr>
                        <a:t>Total children age 6-23 months receiving an adequate diet</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Nainital</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Tehri Garhwal</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62088">
                <a:tc>
                  <a:txBody>
                    <a:bodyPr/>
                    <a:lstStyle/>
                    <a:p>
                      <a:pPr algn="ctr" fontAlgn="b"/>
                      <a:r>
                        <a:rPr lang="en-GB" sz="1200" u="none" strike="noStrike" dirty="0">
                          <a:effectLst/>
                        </a:rPr>
                        <a:t>Children under 5 years who are stunted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Dehradun</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Chamoli ,Uttarkashi</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06572">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Bageshwar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Almora</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45259">
                <a:tc>
                  <a:txBody>
                    <a:bodyPr/>
                    <a:lstStyle/>
                    <a:p>
                      <a:pPr algn="ctr" fontAlgn="b"/>
                      <a:r>
                        <a:rPr lang="en-GB" sz="1200" u="none" strike="noStrike">
                          <a:effectLst/>
                        </a:rPr>
                        <a:t>Children under 5 years who are underweight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Rudraprayag</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Haridwar</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5111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Discussion</a:t>
            </a:r>
          </a:p>
        </p:txBody>
      </p:sp>
      <p:sp>
        <p:nvSpPr>
          <p:cNvPr id="5" name="Slide Number Placeholder 4"/>
          <p:cNvSpPr>
            <a:spLocks noGrp="1"/>
          </p:cNvSpPr>
          <p:nvPr>
            <p:ph type="sldNum" sz="quarter" idx="12"/>
          </p:nvPr>
        </p:nvSpPr>
        <p:spPr/>
        <p:txBody>
          <a:bodyPr/>
          <a:lstStyle/>
          <a:p>
            <a:fld id="{26AD20E6-394B-4DF0-96A5-9647FF39C943}" type="slidenum">
              <a:rPr lang="en-IN" smtClean="0"/>
              <a:t>12</a:t>
            </a:fld>
            <a:endParaRPr lang="en-IN"/>
          </a:p>
        </p:txBody>
      </p:sp>
      <p:sp>
        <p:nvSpPr>
          <p:cNvPr id="6" name="Content Placeholder 5"/>
          <p:cNvSpPr txBox="1">
            <a:spLocks noGrp="1"/>
          </p:cNvSpPr>
          <p:nvPr>
            <p:ph idx="1"/>
          </p:nvPr>
        </p:nvSpPr>
        <p:spPr>
          <a:xfrm>
            <a:off x="609600" y="1600203"/>
            <a:ext cx="10972800" cy="4856714"/>
          </a:xfrm>
          <a:prstGeom prst="rect">
            <a:avLst/>
          </a:prstGeom>
          <a:noFill/>
        </p:spPr>
        <p:txBody>
          <a:bodyPr wrap="square" rtlCol="0">
            <a:spAutoFit/>
          </a:bodyPr>
          <a:lstStyle/>
          <a:p>
            <a:r>
              <a:rPr lang="en-IN" sz="1800" dirty="0"/>
              <a:t>Out of all the 291 EAG districts, negative co-relation is seen for all the indicators except for the  children aged 6-23 months who are receiving an adequate diet with children under  years who are wasted.</a:t>
            </a:r>
          </a:p>
          <a:p>
            <a:r>
              <a:rPr lang="en-IN" sz="1800" dirty="0"/>
              <a:t>In Chhattisgarh, positive Co-relation is seen for all the indicators except for that in children under 6 months of age who are exclusively breastfed with children under 5 years who are stunted.</a:t>
            </a:r>
          </a:p>
          <a:p>
            <a:r>
              <a:rPr lang="en-IN" sz="1800" dirty="0"/>
              <a:t>In Jharkhand, positive Co-relation is seen for all the indicators except for that in children aged 6-23 months who receive adequate diet  with children under 5 years who are stunted.</a:t>
            </a:r>
          </a:p>
          <a:p>
            <a:endParaRPr lang="en-IN" sz="1800" dirty="0"/>
          </a:p>
          <a:p>
            <a:r>
              <a:rPr lang="en-IN" sz="1800" dirty="0"/>
              <a:t>Reasons noticed for  stunting, wasting and malnourishment :</a:t>
            </a:r>
          </a:p>
          <a:p>
            <a:pPr>
              <a:buAutoNum type="alphaLcPeriod"/>
            </a:pPr>
            <a:r>
              <a:rPr lang="en-IN" sz="1800" dirty="0"/>
              <a:t>Short birth intervals between children</a:t>
            </a:r>
          </a:p>
          <a:p>
            <a:pPr>
              <a:buAutoNum type="alphaLcPeriod"/>
            </a:pPr>
            <a:r>
              <a:rPr lang="en-IN" sz="1800" dirty="0"/>
              <a:t>No. of Children born to a couple</a:t>
            </a:r>
          </a:p>
          <a:p>
            <a:pPr>
              <a:buAutoNum type="alphaLcPeriod"/>
            </a:pPr>
            <a:r>
              <a:rPr lang="en-IN" sz="1800" dirty="0"/>
              <a:t>Parent working status </a:t>
            </a:r>
          </a:p>
          <a:p>
            <a:pPr>
              <a:buAutoNum type="alphaLcPeriod"/>
            </a:pPr>
            <a:r>
              <a:rPr lang="en-IN" sz="1800" dirty="0"/>
              <a:t>Child Vaccination status</a:t>
            </a:r>
          </a:p>
          <a:p>
            <a:pPr>
              <a:buAutoNum type="alphaLcPeriod"/>
            </a:pPr>
            <a:r>
              <a:rPr lang="en-IN" sz="1800" dirty="0"/>
              <a:t>Recurrent diarrhoea</a:t>
            </a:r>
          </a:p>
          <a:p>
            <a:endParaRPr lang="en-IN" sz="1800" dirty="0"/>
          </a:p>
          <a:p>
            <a:endParaRPr lang="en-IN" sz="1800" dirty="0"/>
          </a:p>
        </p:txBody>
      </p:sp>
    </p:spTree>
    <p:extLst>
      <p:ext uri="{BB962C8B-B14F-4D97-AF65-F5344CB8AC3E}">
        <p14:creationId xmlns:p14="http://schemas.microsoft.com/office/powerpoint/2010/main" val="72331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637921" y="2183642"/>
            <a:ext cx="11044564" cy="3595366"/>
          </a:xfrm>
        </p:spPr>
        <p:txBody>
          <a:bodyPr>
            <a:normAutofit/>
          </a:bodyPr>
          <a:lstStyle/>
          <a:p>
            <a:pPr marL="0" indent="0">
              <a:buNone/>
            </a:pPr>
            <a:r>
              <a:rPr lang="en-IN" sz="2000" dirty="0"/>
              <a:t>District level estimates from all the EAG states of India (NFHS-5) suggest Moderate to weak relationship between the child feeding practices (exclusively breastfeeding the child for 6 months, breastfeeding within 1</a:t>
            </a:r>
            <a:r>
              <a:rPr lang="en-IN" sz="2000" baseline="30000" dirty="0"/>
              <a:t>st</a:t>
            </a:r>
            <a:r>
              <a:rPr lang="en-IN" sz="2000" dirty="0"/>
              <a:t> hour of birth, adequate diet received for the children under 2 years) with stunting, wasting, &amp; underweight.</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10431715" y="6039539"/>
            <a:ext cx="753545" cy="365125"/>
          </a:xfrm>
        </p:spPr>
        <p:txBody>
          <a:bodyPr>
            <a:normAutofit/>
          </a:bodyPr>
          <a:lstStyle/>
          <a:p>
            <a:pPr algn="ctr"/>
            <a:fld id="{26AD20E6-394B-4DF0-96A5-9647FF39C943}" type="slidenum">
              <a:rPr lang="en-IN" smtClean="0"/>
              <a:pPr algn="ctr"/>
              <a:t>13</a:t>
            </a:fld>
            <a:endParaRPr lang="en-IN"/>
          </a:p>
        </p:txBody>
      </p:sp>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1007964" y="676284"/>
            <a:ext cx="10353761" cy="1326321"/>
          </a:xfrm>
        </p:spPr>
        <p:txBody>
          <a:bodyPr/>
          <a:lstStyle/>
          <a:p>
            <a:pPr algn="ctr"/>
            <a:r>
              <a:rPr lang="en-IN" b="1" dirty="0"/>
              <a:t>Conclusion</a:t>
            </a:r>
          </a:p>
        </p:txBody>
      </p:sp>
    </p:spTree>
    <p:extLst>
      <p:ext uri="{BB962C8B-B14F-4D97-AF65-F5344CB8AC3E}">
        <p14:creationId xmlns:p14="http://schemas.microsoft.com/office/powerpoint/2010/main" val="164432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75764" y="3259836"/>
            <a:ext cx="4169664" cy="667512"/>
          </a:xfrm>
        </p:spPr>
        <p:txBody>
          <a:bodyPr>
            <a:normAutofit fontScale="90000"/>
          </a:bodyPr>
          <a:lstStyle/>
          <a:p>
            <a:pPr>
              <a:lnSpc>
                <a:spcPct val="107000"/>
              </a:lnSpc>
              <a:spcAft>
                <a:spcPts val="800"/>
              </a:spcAft>
            </a:pPr>
            <a:r>
              <a:rPr lang="en-US" sz="4400" b="1" dirty="0">
                <a:effectLst/>
                <a:latin typeface="Calibri" panose="020F0502020204030204" pitchFamily="34" charset="0"/>
                <a:ea typeface="Calibri" panose="020F0502020204030204" pitchFamily="34" charset="0"/>
                <a:cs typeface="Calibri" panose="020F0502020204030204" pitchFamily="34" charset="0"/>
              </a:rPr>
              <a:t>REFERENCES </a:t>
            </a:r>
            <a:endParaRPr lang="en-IN"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5575429" y="1250019"/>
            <a:ext cx="5903679" cy="3743539"/>
          </a:xfrm>
        </p:spPr>
        <p:txBody>
          <a:bodyPr>
            <a:normAutofit fontScale="77500" lnSpcReduction="20000"/>
          </a:bodyPr>
          <a:lstStyle/>
          <a:p>
            <a:pPr marL="342900" lvl="0" indent="-342900" algn="just">
              <a:lnSpc>
                <a:spcPct val="107000"/>
              </a:lnSpc>
              <a:buFont typeface="+mj-lt"/>
              <a:buAutoNum type="arabicPeriod"/>
            </a:pPr>
            <a:r>
              <a:rPr lang="en-IN" sz="1800" dirty="0" err="1">
                <a:effectLst/>
                <a:latin typeface="Arial" panose="020B0604020202020204" pitchFamily="34" charset="0"/>
                <a:ea typeface="Calibri" panose="020F0502020204030204" pitchFamily="34" charset="0"/>
                <a:cs typeface="Times New Roman" panose="02020603050405020304" pitchFamily="18" charset="0"/>
              </a:rPr>
              <a:t>Mulatu</a:t>
            </a:r>
            <a:r>
              <a:rPr lang="en-IN" sz="1800" dirty="0">
                <a:effectLst/>
                <a:latin typeface="Arial" panose="020B0604020202020204" pitchFamily="34" charset="0"/>
                <a:ea typeface="Calibri" panose="020F0502020204030204" pitchFamily="34" charset="0"/>
                <a:cs typeface="Times New Roman" panose="02020603050405020304" pitchFamily="18" charset="0"/>
              </a:rPr>
              <a:t> T,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Yimer</a:t>
            </a:r>
            <a:r>
              <a:rPr lang="en-IN" sz="1800" dirty="0">
                <a:effectLst/>
                <a:latin typeface="Arial" panose="020B0604020202020204" pitchFamily="34" charset="0"/>
                <a:ea typeface="Calibri" panose="020F0502020204030204" pitchFamily="34" charset="0"/>
                <a:cs typeface="Times New Roman" panose="02020603050405020304" pitchFamily="18" charset="0"/>
              </a:rPr>
              <a:t> NB,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Alemnew</a:t>
            </a:r>
            <a:r>
              <a:rPr lang="en-IN" sz="1800" dirty="0">
                <a:effectLst/>
                <a:latin typeface="Arial" panose="020B0604020202020204" pitchFamily="34" charset="0"/>
                <a:ea typeface="Calibri" panose="020F0502020204030204" pitchFamily="34" charset="0"/>
                <a:cs typeface="Times New Roman" panose="02020603050405020304" pitchFamily="18" charset="0"/>
              </a:rPr>
              <a:t> B, Linger M,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Liben</a:t>
            </a:r>
            <a:r>
              <a:rPr lang="en-IN" sz="1800" dirty="0">
                <a:effectLst/>
                <a:latin typeface="Arial" panose="020B0604020202020204" pitchFamily="34" charset="0"/>
                <a:ea typeface="Calibri" panose="020F0502020204030204" pitchFamily="34" charset="0"/>
                <a:cs typeface="Times New Roman" panose="02020603050405020304" pitchFamily="18" charset="0"/>
              </a:rPr>
              <a:t> ML. Exclusive breastfeeding lowers the odds of childhood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diarrhea</a:t>
            </a:r>
            <a:r>
              <a:rPr lang="en-IN" sz="1800" dirty="0">
                <a:effectLst/>
                <a:latin typeface="Arial" panose="020B0604020202020204" pitchFamily="34" charset="0"/>
                <a:ea typeface="Calibri" panose="020F0502020204030204" pitchFamily="34" charset="0"/>
                <a:cs typeface="Times New Roman" panose="02020603050405020304" pitchFamily="18" charset="0"/>
              </a:rPr>
              <a:t> and other medical conditions: evidence from the 2016 Ethiopian demographic and health survey. Italian Journal of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Pediatrics</a:t>
            </a:r>
            <a:r>
              <a:rPr lang="en-IN" sz="1800" dirty="0">
                <a:effectLst/>
                <a:latin typeface="Arial" panose="020B0604020202020204" pitchFamily="34" charset="0"/>
                <a:ea typeface="Calibri" panose="020F0502020204030204" pitchFamily="34" charset="0"/>
                <a:cs typeface="Times New Roman" panose="02020603050405020304" pitchFamily="18" charset="0"/>
              </a:rPr>
              <a:t>. 2021 Dec;47(1):1-6.</a:t>
            </a:r>
            <a:r>
              <a:rPr lang="en-IN"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N" sz="1800" dirty="0">
                <a:effectLst/>
                <a:latin typeface="Arial" panose="020B0604020202020204" pitchFamily="34" charset="0"/>
                <a:ea typeface="Calibri" panose="020F0502020204030204" pitchFamily="34" charset="0"/>
                <a:cs typeface="Times New Roman" panose="02020603050405020304" pitchFamily="18" charset="0"/>
              </a:rPr>
              <a:t>Wu H, Zhao M, Magnussen CG, Xi B. Global prevalence of WHO infant feeding practices in 57 LMICs in 2010–2018 and time trends since 2000 for 44 LMICs.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EClinicalMedicine</a:t>
            </a:r>
            <a:r>
              <a:rPr lang="en-IN" sz="1800" dirty="0">
                <a:effectLst/>
                <a:latin typeface="Arial" panose="020B0604020202020204" pitchFamily="34" charset="0"/>
                <a:ea typeface="Calibri" panose="020F0502020204030204" pitchFamily="34" charset="0"/>
                <a:cs typeface="Times New Roman" panose="02020603050405020304" pitchFamily="18" charset="0"/>
              </a:rPr>
              <a:t>. 2021 Jul 1;37:100971.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N" sz="1800" dirty="0">
                <a:effectLst/>
                <a:latin typeface="Arial" panose="020B0604020202020204" pitchFamily="34" charset="0"/>
                <a:ea typeface="Calibri" panose="020F0502020204030204" pitchFamily="34" charset="0"/>
                <a:cs typeface="Times New Roman" panose="02020603050405020304" pitchFamily="18" charset="0"/>
              </a:rPr>
              <a:t>Williams J,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Kuttumuratova</a:t>
            </a:r>
            <a:r>
              <a:rPr lang="en-IN" sz="1800" dirty="0">
                <a:effectLst/>
                <a:latin typeface="Arial" panose="020B0604020202020204" pitchFamily="34" charset="0"/>
                <a:ea typeface="Calibri" panose="020F0502020204030204" pitchFamily="34" charset="0"/>
                <a:cs typeface="Times New Roman" panose="02020603050405020304" pitchFamily="18" charset="0"/>
              </a:rPr>
              <a:t> A, Breda J,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Wickramasinghe</a:t>
            </a:r>
            <a:r>
              <a:rPr lang="en-IN" sz="1800" dirty="0">
                <a:effectLst/>
                <a:latin typeface="Arial" panose="020B0604020202020204" pitchFamily="34" charset="0"/>
                <a:ea typeface="Calibri" panose="020F0502020204030204" pitchFamily="34" charset="0"/>
                <a:cs typeface="Times New Roman" panose="02020603050405020304" pitchFamily="18" charset="0"/>
              </a:rPr>
              <a:t> K,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Zhiteneva</a:t>
            </a:r>
            <a:r>
              <a:rPr lang="en-IN" sz="1800" dirty="0">
                <a:effectLst/>
                <a:latin typeface="Arial" panose="020B0604020202020204" pitchFamily="34" charset="0"/>
                <a:ea typeface="Calibri" panose="020F0502020204030204" pitchFamily="34" charset="0"/>
                <a:cs typeface="Times New Roman" panose="02020603050405020304" pitchFamily="18" charset="0"/>
              </a:rPr>
              <a:t> O, Weber MW. Improving the lagging rates of breastfeeding. The Lancet. Child &amp; adolescent health. 2021 Sep;5(9):606-7.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N" sz="1800" dirty="0">
                <a:effectLst/>
                <a:latin typeface="Arial" panose="020B0604020202020204" pitchFamily="34" charset="0"/>
                <a:ea typeface="Calibri" panose="020F0502020204030204" pitchFamily="34" charset="0"/>
                <a:cs typeface="Times New Roman" panose="02020603050405020304" pitchFamily="18" charset="0"/>
              </a:rPr>
              <a:t>Keats EC, Das JK, Salam RA, Lassi ZS,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Imdad</a:t>
            </a:r>
            <a:r>
              <a:rPr lang="en-IN" sz="1800" dirty="0">
                <a:effectLst/>
                <a:latin typeface="Arial" panose="020B0604020202020204" pitchFamily="34" charset="0"/>
                <a:ea typeface="Calibri" panose="020F0502020204030204" pitchFamily="34" charset="0"/>
                <a:cs typeface="Times New Roman" panose="02020603050405020304" pitchFamily="18" charset="0"/>
              </a:rPr>
              <a:t> A, Black RE,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Bhutta</a:t>
            </a:r>
            <a:r>
              <a:rPr lang="en-IN" sz="1800" dirty="0">
                <a:effectLst/>
                <a:latin typeface="Arial" panose="020B0604020202020204" pitchFamily="34" charset="0"/>
                <a:ea typeface="Calibri" panose="020F0502020204030204" pitchFamily="34" charset="0"/>
                <a:cs typeface="Times New Roman" panose="02020603050405020304" pitchFamily="18" charset="0"/>
              </a:rPr>
              <a:t> ZA. Effective interventions to address maternal and child malnutrition: an update of the evidence. The Lancet Child &amp; Adolescent Health. 2021 May 1;5(5):367-84.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N" sz="1800" dirty="0" err="1">
                <a:effectLst/>
                <a:latin typeface="Arial" panose="020B0604020202020204" pitchFamily="34" charset="0"/>
                <a:ea typeface="Calibri" panose="020F0502020204030204" pitchFamily="34" charset="0"/>
                <a:cs typeface="Times New Roman" panose="02020603050405020304" pitchFamily="18" charset="0"/>
              </a:rPr>
              <a:t>Victora</a:t>
            </a:r>
            <a:r>
              <a:rPr lang="en-IN" sz="1800" dirty="0">
                <a:effectLst/>
                <a:latin typeface="Arial" panose="020B0604020202020204" pitchFamily="34" charset="0"/>
                <a:ea typeface="Calibri" panose="020F0502020204030204" pitchFamily="34" charset="0"/>
                <a:cs typeface="Times New Roman" panose="02020603050405020304" pitchFamily="18" charset="0"/>
              </a:rPr>
              <a:t> CG, Bahl R, Barros AJ,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França</a:t>
            </a:r>
            <a:r>
              <a:rPr lang="en-IN" sz="1800" dirty="0">
                <a:effectLst/>
                <a:latin typeface="Arial" panose="020B0604020202020204" pitchFamily="34" charset="0"/>
                <a:ea typeface="Calibri" panose="020F0502020204030204" pitchFamily="34" charset="0"/>
                <a:cs typeface="Times New Roman" panose="02020603050405020304" pitchFamily="18" charset="0"/>
              </a:rPr>
              <a:t> GV, Horton S, </a:t>
            </a:r>
            <a:r>
              <a:rPr lang="en-IN" sz="1800" dirty="0" err="1">
                <a:effectLst/>
                <a:latin typeface="Arial" panose="020B0604020202020204" pitchFamily="34" charset="0"/>
                <a:ea typeface="Calibri" panose="020F0502020204030204" pitchFamily="34" charset="0"/>
                <a:cs typeface="Times New Roman" panose="02020603050405020304" pitchFamily="18" charset="0"/>
              </a:rPr>
              <a:t>Krasevec</a:t>
            </a:r>
            <a:r>
              <a:rPr lang="en-IN" sz="1800" dirty="0">
                <a:effectLst/>
                <a:latin typeface="Arial" panose="020B0604020202020204" pitchFamily="34" charset="0"/>
                <a:ea typeface="Calibri" panose="020F0502020204030204" pitchFamily="34" charset="0"/>
                <a:cs typeface="Times New Roman" panose="02020603050405020304" pitchFamily="18" charset="0"/>
              </a:rPr>
              <a:t> J, Murch S, Sankar MJ, Walker N, Rollins NC. Breastfeeding in the 21st century: epidemiology, mechanisms, and lifelong effect. The lancet. 2016 Jan 30;387(10017):475-90.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165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normAutofit/>
          </a:bodyPr>
          <a:lstStyle/>
          <a:p>
            <a:fld id="{26AD20E6-394B-4DF0-96A5-9647FF39C943}" type="slidenum">
              <a:rPr lang="en-IN" smtClean="0"/>
              <a:t>15</a:t>
            </a:fld>
            <a:endParaRPr lang="en-IN"/>
          </a:p>
        </p:txBody>
      </p:sp>
    </p:spTree>
    <p:extLst>
      <p:ext uri="{BB962C8B-B14F-4D97-AF65-F5344CB8AC3E}">
        <p14:creationId xmlns:p14="http://schemas.microsoft.com/office/powerpoint/2010/main" val="367524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normAutofit/>
          </a:bodyPr>
          <a:lstStyle/>
          <a:p>
            <a:fld id="{26AD20E6-394B-4DF0-96A5-9647FF39C943}" type="slidenum">
              <a:rPr lang="en-IN" smtClean="0"/>
              <a:t>16</a:t>
            </a:fld>
            <a:endParaRPr lang="en-IN"/>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74412" y="0"/>
            <a:ext cx="10515600" cy="1325563"/>
          </a:xfrm>
        </p:spPr>
        <p:txBody>
          <a:bodyPr/>
          <a:lstStyle/>
          <a:p>
            <a:pPr algn="ctr"/>
            <a:r>
              <a:rPr lang="en-IN" b="1" dirty="0"/>
              <a:t>Pictorial Journey</a:t>
            </a: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24146"/>
          <a:stretch/>
        </p:blipFill>
        <p:spPr>
          <a:xfrm>
            <a:off x="132324" y="1042417"/>
            <a:ext cx="8554475" cy="531393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4959"/>
          <a:stretch/>
        </p:blipFill>
        <p:spPr>
          <a:xfrm>
            <a:off x="8823960" y="274320"/>
            <a:ext cx="3235716" cy="6082030"/>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normAutofit/>
          </a:bodyPr>
          <a:lstStyle/>
          <a:p>
            <a:fld id="{26AD20E6-394B-4DF0-96A5-9647FF39C943}" type="slidenum">
              <a:rPr lang="en-IN" smtClean="0"/>
              <a:t>17</a:t>
            </a:fld>
            <a:endParaRPr lang="en-IN"/>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4248912" y="328549"/>
            <a:ext cx="7056120" cy="1325563"/>
          </a:xfrm>
        </p:spPr>
        <p:txBody>
          <a:bodyPr/>
          <a:lstStyle/>
          <a:p>
            <a:pPr algn="ctr"/>
            <a:r>
              <a:rPr lang="en-IN" b="1" dirty="0"/>
              <a:t>Pictorial Journey</a:t>
            </a: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0175" r="4461"/>
          <a:stretch/>
        </p:blipFill>
        <p:spPr>
          <a:xfrm>
            <a:off x="3483864" y="1824832"/>
            <a:ext cx="8586216" cy="453151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0133"/>
          <a:stretch/>
        </p:blipFill>
        <p:spPr>
          <a:xfrm>
            <a:off x="169164" y="193294"/>
            <a:ext cx="3086100" cy="6163056"/>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fld id="{26AD20E6-394B-4DF0-96A5-9647FF39C943}" type="slidenum">
              <a:rPr lang="en-IN" smtClean="0"/>
              <a:t>2</a:t>
            </a:fld>
            <a:endParaRPr lang="en-IN"/>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610436" cy="758031"/>
          </a:xfrm>
          <a:prstGeom prst="rect">
            <a:avLst/>
          </a:prstGeom>
        </p:spPr>
      </p:pic>
      <p:sp>
        <p:nvSpPr>
          <p:cNvPr id="5" name="AutoShape 2" descr="blob:https://web.whatsapp.com/c2b41a77-4f64-41e3-b021-14896b6ed85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4" descr="blob:https://web.whatsapp.com/c2b41a77-4f64-41e3-b021-14896b6ed85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8866" b="17233"/>
          <a:stretch/>
        </p:blipFill>
        <p:spPr bwMode="auto">
          <a:xfrm>
            <a:off x="4285396" y="1255593"/>
            <a:ext cx="3166329" cy="519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09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0" y="1364297"/>
            <a:ext cx="12023678" cy="5213923"/>
          </a:xfrm>
        </p:spPr>
        <p:txBody>
          <a:bodyPr>
            <a:noAutofit/>
          </a:bodyPr>
          <a:lstStyle/>
          <a:p>
            <a:pPr algn="just">
              <a:lnSpc>
                <a:spcPct val="107000"/>
              </a:lnSpc>
              <a:spcBef>
                <a:spcPts val="1200"/>
              </a:spcBef>
              <a:spcAft>
                <a:spcPts val="8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Breastfeeding within the first hour of life is recognized as one of the most important actions for infant survival. Yet in India, only 56.6 % of infants start breastfeeding within one hour of life. Optimal breastfeeding in the first year and complementary feeding practices together can prevent almost one-fifth of deaths in children under five years of age.</a:t>
            </a:r>
            <a:r>
              <a:rPr lang="en-US" sz="1700" baseline="30000" dirty="0">
                <a:latin typeface="Times New Roman" panose="02020603050405020304" pitchFamily="18" charset="0"/>
                <a:ea typeface="Calibri" panose="020F0502020204030204" pitchFamily="34" charset="0"/>
                <a:cs typeface="Times New Roman" panose="02020603050405020304" pitchFamily="18" charset="0"/>
              </a:rPr>
              <a:t>(1)</a:t>
            </a:r>
          </a:p>
          <a:p>
            <a:pPr algn="just">
              <a:lnSpc>
                <a:spcPct val="107000"/>
              </a:lnSpc>
              <a:spcBef>
                <a:spcPts val="1200"/>
              </a:spcBef>
              <a:spcAft>
                <a:spcPts val="8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Infants who are exclusively breastfed have a lower risk of developing illnesses like pneumonia and diarrhea, which are common causes of death in children under the age of five. A baby who is not exclusively breastfed has a mortality risk from all causes that is more than 14 times higher than a baby who is. Exclusive breastfeeding reduces the risk of fever, cough, and diarrheal illnesses. </a:t>
            </a:r>
            <a:r>
              <a:rPr lang="en-US" sz="1700" baseline="30000" dirty="0">
                <a:latin typeface="Times New Roman" panose="02020603050405020304" pitchFamily="18" charset="0"/>
                <a:ea typeface="Calibri" panose="020F0502020204030204" pitchFamily="34" charset="0"/>
                <a:cs typeface="Times New Roman" panose="02020603050405020304" pitchFamily="18" charset="0"/>
              </a:rPr>
              <a:t>(2)</a:t>
            </a:r>
            <a:endParaRPr lang="en-IN"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A child is the primary victim of the interaction of socioeconomic, nutritional, and health factors that contribute to malnutrition. The rapid increase in childhood malnutrition during the first two years of life is a sign of ineffective newborn feeding techniques. The nutritional status of children under the age of five is, the most sensitive indicator of development in a given area. </a:t>
            </a:r>
            <a:r>
              <a:rPr lang="en-US" sz="1700" baseline="30000" dirty="0">
                <a:latin typeface="Times New Roman" panose="02020603050405020304" pitchFamily="18" charset="0"/>
                <a:ea typeface="Calibri" panose="020F0502020204030204" pitchFamily="34" charset="0"/>
                <a:cs typeface="Times New Roman" panose="02020603050405020304" pitchFamily="18" charset="0"/>
              </a:rPr>
              <a:t>(3) </a:t>
            </a:r>
            <a:endParaRPr lang="en-IN"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Global weighted prevalence in 57 LMICs from 2010 to 2018 was 51.9% for early initiation of breastfeeding, 45.7% for exclusive breastfeeding under 6 months, 32.0% for exclusive breastfeeding at 4-5 months, 83.1% for continued breastfeeding at 1 year, 56.2% for continued breastfeeding at 2 years, and 14.9% for introducing solid, semi-solid, or soft foods before 6 months and 63.1% for introducing solid, semi-solid, or soft foods at 6-8 months. </a:t>
            </a:r>
            <a:r>
              <a:rPr lang="en-US" sz="1700" baseline="30000" dirty="0">
                <a:latin typeface="Times New Roman" panose="02020603050405020304" pitchFamily="18" charset="0"/>
                <a:ea typeface="Calibri" panose="020F0502020204030204" pitchFamily="34" charset="0"/>
                <a:cs typeface="Times New Roman" panose="02020603050405020304" pitchFamily="18" charset="0"/>
              </a:rPr>
              <a:t>(4)</a:t>
            </a:r>
            <a:endParaRPr lang="en-IN"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1014783" y="6201474"/>
            <a:ext cx="753545" cy="365125"/>
          </a:xfrm>
        </p:spPr>
        <p:txBody>
          <a:bodyPr>
            <a:normAutofit/>
          </a:bodyPr>
          <a:lstStyle/>
          <a:p>
            <a:fld id="{26AD20E6-394B-4DF0-96A5-9647FF39C943}" type="slidenum">
              <a:rPr lang="en-IN" smtClean="0"/>
              <a:t>3</a:t>
            </a:fld>
            <a:endParaRPr lang="en-IN" dirty="0"/>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40643" y="356175"/>
            <a:ext cx="10353761" cy="1326321"/>
          </a:xfrm>
        </p:spPr>
        <p:txBody>
          <a:bodyPr/>
          <a:lstStyle/>
          <a:p>
            <a:pPr algn="ctr"/>
            <a:r>
              <a:rPr lang="en-IN" b="1" dirty="0"/>
              <a:t>Introduction</a:t>
            </a:r>
          </a:p>
        </p:txBody>
      </p:sp>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922939" y="1565712"/>
            <a:ext cx="10353762" cy="4469328"/>
          </a:xfrm>
        </p:spPr>
        <p:txBody>
          <a:bodyPr>
            <a:normAutofit/>
          </a:bodyPr>
          <a:lstStyle/>
          <a:p>
            <a:pPr marL="0" indent="0" algn="just">
              <a:lnSpc>
                <a:spcPct val="115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To analyse the association of feeding patterns in children on </a:t>
            </a:r>
            <a:r>
              <a:rPr lang="en-US" dirty="0">
                <a:latin typeface="Times New Roman" panose="02020603050405020304" pitchFamily="18" charset="0"/>
                <a:ea typeface="Calibri" panose="020F0502020204030204" pitchFamily="34" charset="0"/>
                <a:cs typeface="Times New Roman" panose="02020603050405020304" pitchFamily="18" charset="0"/>
              </a:rPr>
              <a:t>stunting, wasting, and malnourishment </a:t>
            </a:r>
            <a:r>
              <a:rPr lang="en-IN" dirty="0">
                <a:latin typeface="Times New Roman" panose="02020603050405020304" pitchFamily="18" charset="0"/>
                <a:ea typeface="Calibri" panose="020F0502020204030204" pitchFamily="34" charset="0"/>
                <a:cs typeface="Times New Roman" panose="02020603050405020304" pitchFamily="18" charset="0"/>
              </a:rPr>
              <a:t>among children in EAG states.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15000"/>
              </a:lnSpc>
              <a:spcAft>
                <a:spcPts val="800"/>
              </a:spcAft>
              <a:buNone/>
            </a:pP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n-US" sz="3200" b="1" dirty="0">
                <a:latin typeface="Times New Roman" panose="02020603050405020304" pitchFamily="18" charset="0"/>
                <a:ea typeface="Calibri" panose="020F0502020204030204" pitchFamily="34" charset="0"/>
                <a:cs typeface="Times New Roman" panose="02020603050405020304" pitchFamily="18" charset="0"/>
              </a:rPr>
              <a:t>				Research Question </a:t>
            </a: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How do the different patterns of child feeding practice associate with the overall health outcome of the children?</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normAutofit/>
          </a:bodyPr>
          <a:lstStyle/>
          <a:p>
            <a:fld id="{26AD20E6-394B-4DF0-96A5-9647FF39C943}" type="slidenum">
              <a:rPr lang="en-IN" smtClean="0"/>
              <a:t>4</a:t>
            </a:fld>
            <a:endParaRPr lang="en-IN"/>
          </a:p>
        </p:txBody>
      </p:sp>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623248" y="411116"/>
            <a:ext cx="10972800" cy="1143000"/>
          </a:xfrm>
        </p:spPr>
        <p:txBody>
          <a:bodyPr/>
          <a:lstStyle/>
          <a:p>
            <a:pPr algn="ctr"/>
            <a:r>
              <a:rPr lang="en-IN" b="1" dirty="0"/>
              <a:t>Objective</a:t>
            </a:r>
          </a:p>
        </p:txBody>
      </p:sp>
    </p:spTree>
    <p:extLst>
      <p:ext uri="{BB962C8B-B14F-4D97-AF65-F5344CB8AC3E}">
        <p14:creationId xmlns:p14="http://schemas.microsoft.com/office/powerpoint/2010/main" val="35446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ECFF29AF-DE83-0C85-F2B4-679A624133C4}"/>
              </a:ext>
            </a:extLst>
          </p:cNvPr>
          <p:cNvSpPr>
            <a:spLocks noGrp="1"/>
          </p:cNvSpPr>
          <p:nvPr>
            <p:ph idx="1"/>
          </p:nvPr>
        </p:nvSpPr>
        <p:spPr>
          <a:xfrm>
            <a:off x="252697" y="1428182"/>
            <a:ext cx="11675447" cy="4650257"/>
          </a:xfrm>
        </p:spPr>
        <p:txBody>
          <a:bodyPr>
            <a:noAutofit/>
          </a:bodyPr>
          <a:lstStyle/>
          <a:p>
            <a:pPr>
              <a:lnSpc>
                <a:spcPct val="150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DATA : </a:t>
            </a:r>
          </a:p>
          <a:p>
            <a:pPr marL="0" indent="0" algn="just">
              <a:lnSpc>
                <a:spcPct val="150000"/>
              </a:lnSpc>
              <a:spcAft>
                <a:spcPts val="800"/>
              </a:spcAft>
              <a:buNone/>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Data from the National Family Health Survey 5 (NFHS 5), 2019-21. has been used for the analysis. The NFHS 5 is the fifth in the series of the repeated cross-sectional Demographic and Health Surveys (DHS), conducted during 2019-21. The primary aim of NFHS 5 was to provide reliable estimates of demographic, maternal and child health (MCH) and nutrition across all states and union territories of India.  A total of 6.37 lakh sample households, 7,24,115 women aged 15–49 years and 1,01,839 men aged 15–54 years were successfully interviewed during 2019-21. While maintaining comparability with earlier rounds, the NFHS 5 has included a number of new domains totalling to 131 indicators.</a:t>
            </a:r>
          </a:p>
          <a:p>
            <a:pPr marL="0" indent="0" algn="just">
              <a:lnSpc>
                <a:spcPct val="150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Study Population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women in the reproductive age group (15-49) and bearing children under 5 years of age.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Study Setting</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 EAG states of India.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FD5E8954-9BCB-7FD9-A210-38DC54382D45}"/>
              </a:ext>
            </a:extLst>
          </p:cNvPr>
          <p:cNvSpPr>
            <a:spLocks noGrp="1"/>
          </p:cNvSpPr>
          <p:nvPr>
            <p:ph type="title"/>
          </p:nvPr>
        </p:nvSpPr>
        <p:spPr>
          <a:xfrm>
            <a:off x="831909" y="145576"/>
            <a:ext cx="11009981" cy="1831848"/>
          </a:xfrm>
        </p:spPr>
        <p:txBody>
          <a:bodyPr>
            <a:normAutofit/>
          </a:bodyPr>
          <a:lstStyle/>
          <a:p>
            <a:pPr algn="ctr"/>
            <a:r>
              <a:rPr lang="en-US" sz="4400" dirty="0"/>
              <a:t>Data &amp; Method</a:t>
            </a:r>
          </a:p>
        </p:txBody>
      </p:sp>
    </p:spTree>
    <p:extLst>
      <p:ext uri="{BB962C8B-B14F-4D97-AF65-F5344CB8AC3E}">
        <p14:creationId xmlns:p14="http://schemas.microsoft.com/office/powerpoint/2010/main" val="371519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586854" y="1091822"/>
            <a:ext cx="10904561" cy="4830716"/>
          </a:xfrm>
        </p:spPr>
        <p:txBody>
          <a:bodyPr>
            <a:noAutofit/>
          </a:bodyPr>
          <a:lstStyle/>
          <a:p>
            <a:pPr algn="just"/>
            <a:r>
              <a:rPr lang="en-US" sz="1800" b="1" dirty="0">
                <a:latin typeface="Times New Roman" panose="02020603050405020304" pitchFamily="18" charset="0"/>
                <a:cs typeface="Times New Roman" panose="02020603050405020304" pitchFamily="18" charset="0"/>
              </a:rPr>
              <a:t>Analytical Strategy </a:t>
            </a:r>
            <a:r>
              <a:rPr lang="en-US" sz="1600" b="1" dirty="0">
                <a:latin typeface="Times New Roman" panose="02020603050405020304" pitchFamily="18" charset="0"/>
                <a:cs typeface="Times New Roman" panose="02020603050405020304" pitchFamily="18" charset="0"/>
              </a:rPr>
              <a:t>:</a:t>
            </a:r>
          </a:p>
          <a:p>
            <a:pPr marL="109728" indent="0" algn="just">
              <a:buNone/>
            </a:pPr>
            <a:endParaRPr lang="en-US" sz="1600" dirty="0">
              <a:latin typeface="Times New Roman" panose="02020603050405020304" pitchFamily="18" charset="0"/>
              <a:cs typeface="Times New Roman" panose="02020603050405020304" pitchFamily="18" charset="0"/>
            </a:endParaRPr>
          </a:p>
          <a:p>
            <a:pPr marL="0" indent="0" algn="just">
              <a:buNone/>
            </a:pPr>
            <a:r>
              <a:rPr lang="en-US" sz="1600" dirty="0">
                <a:latin typeface="Times New Roman" panose="02020603050405020304" pitchFamily="18" charset="0"/>
                <a:cs typeface="Times New Roman" panose="02020603050405020304" pitchFamily="18" charset="0"/>
              </a:rPr>
              <a:t>In order to find out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the effect of feeding patterns in young children on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stunting, wasting, and malnourishment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among children in EAG states in India, we consider the following :</a:t>
            </a:r>
          </a:p>
          <a:p>
            <a:pPr marL="0" indent="0" algn="just">
              <a:buNone/>
            </a:pPr>
            <a:endParaRPr lang="en-US" sz="16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1600" dirty="0">
                <a:latin typeface="Times New Roman" panose="02020603050405020304" pitchFamily="18" charset="0"/>
                <a:cs typeface="Times New Roman" panose="02020603050405020304" pitchFamily="18" charset="0"/>
              </a:rPr>
              <a:t>The study is conducted on all the (EAG) low performing states of India.</a:t>
            </a:r>
          </a:p>
          <a:p>
            <a:pPr marL="457200" indent="-457200" algn="just">
              <a:buFont typeface="+mj-lt"/>
              <a:buAutoNum type="arabicPeriod"/>
            </a:pPr>
            <a:r>
              <a:rPr lang="en-US" sz="1600" dirty="0">
                <a:latin typeface="Times New Roman" panose="02020603050405020304" pitchFamily="18" charset="0"/>
                <a:cs typeface="Times New Roman" panose="02020603050405020304" pitchFamily="18" charset="0"/>
              </a:rPr>
              <a:t>District of each EAG state has been taken as the unit of study. </a:t>
            </a:r>
            <a:r>
              <a:rPr lang="en-IN" sz="1600" dirty="0">
                <a:latin typeface="Times New Roman" panose="02020603050405020304" pitchFamily="18" charset="0"/>
                <a:cs typeface="Times New Roman" panose="02020603050405020304" pitchFamily="18" charset="0"/>
              </a:rPr>
              <a:t> Sample Size = 291</a:t>
            </a:r>
          </a:p>
          <a:p>
            <a:pPr marL="457200" indent="-457200" algn="just">
              <a:buFont typeface="+mj-lt"/>
              <a:buAutoNum type="arabicPeriod"/>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Study of </a:t>
            </a:r>
            <a:r>
              <a:rPr lang="en-IN" sz="1600" dirty="0">
                <a:latin typeface="Times New Roman" panose="02020603050405020304" pitchFamily="18" charset="0"/>
                <a:ea typeface="Calibri" panose="020F0502020204030204" pitchFamily="34" charset="0"/>
                <a:cs typeface="Times New Roman" panose="02020603050405020304" pitchFamily="18" charset="0"/>
              </a:rPr>
              <a:t>relation</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between the attitude of new mothers for feeding patterns &amp; methods for children under 6 months, and children under 5 years was conducted.</a:t>
            </a:r>
          </a:p>
          <a:p>
            <a:pPr marL="457200" indent="-457200" algn="just">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To capture the study objectives, we have used –</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10363699" y="5883275"/>
            <a:ext cx="753545" cy="365125"/>
          </a:xfrm>
        </p:spPr>
        <p:txBody>
          <a:bodyPr>
            <a:normAutofit/>
          </a:bodyPr>
          <a:lstStyle/>
          <a:p>
            <a:fld id="{26AD20E6-394B-4DF0-96A5-9647FF39C943}" type="slidenum">
              <a:rPr lang="en-IN" smtClean="0"/>
              <a:t>6</a:t>
            </a:fld>
            <a:endParaRPr lang="en-IN"/>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3372526" y="187247"/>
            <a:ext cx="5007199" cy="917447"/>
          </a:xfrm>
        </p:spPr>
        <p:txBody>
          <a:bodyPr/>
          <a:lstStyle/>
          <a:p>
            <a:pPr algn="ctr"/>
            <a:r>
              <a:rPr lang="en-IN" b="1" dirty="0"/>
              <a:t>Methodology</a:t>
            </a:r>
          </a:p>
        </p:txBody>
      </p:sp>
      <p:sp>
        <p:nvSpPr>
          <p:cNvPr id="5" name="Rectangle 4"/>
          <p:cNvSpPr/>
          <p:nvPr/>
        </p:nvSpPr>
        <p:spPr>
          <a:xfrm>
            <a:off x="5500048" y="5830411"/>
            <a:ext cx="6096000" cy="685059"/>
          </a:xfrm>
          <a:prstGeom prst="rect">
            <a:avLst/>
          </a:prstGeom>
          <a:solidFill>
            <a:schemeClr val="bg2">
              <a:lumMod val="90000"/>
            </a:schemeClr>
          </a:solidFill>
        </p:spPr>
        <p:txBody>
          <a:bodyPr>
            <a:spAutoFit/>
          </a:bodyPr>
          <a:lstStyle/>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Correlation has been assessed for all the independent and dependent variables. </a:t>
            </a:r>
            <a:endParaRPr lang="en-IN"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96286" y="4079837"/>
            <a:ext cx="4503762" cy="1815882"/>
          </a:xfrm>
          <a:prstGeom prst="rect">
            <a:avLst/>
          </a:prstGeom>
          <a:solidFill>
            <a:schemeClr val="accent3">
              <a:lumMod val="20000"/>
              <a:lumOff val="80000"/>
            </a:schemeClr>
          </a:solidFill>
        </p:spPr>
        <p:txBody>
          <a:bodyPr wrap="square" rtlCol="0">
            <a:spAutoFit/>
          </a:bodyPr>
          <a:lstStyle/>
          <a:p>
            <a:r>
              <a:rPr lang="en-IN" sz="1600" dirty="0">
                <a:latin typeface="Times New Roman" panose="02020603050405020304" pitchFamily="18" charset="0"/>
                <a:cs typeface="Times New Roman" panose="02020603050405020304" pitchFamily="18" charset="0"/>
              </a:rPr>
              <a:t>Independent Variables :</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Children under 3 years breastfed within one hour of birth (%)</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Children under 6 months of age exclusively breastfed (%)</a:t>
            </a:r>
          </a:p>
          <a:p>
            <a:pPr marL="285750" indent="-285750">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Total % children age 6-23 months receiving an adequate diet.</a:t>
            </a:r>
            <a:endParaRPr lang="en-IN"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895877" y="4079837"/>
            <a:ext cx="5363536" cy="1077218"/>
          </a:xfrm>
          <a:prstGeom prst="rect">
            <a:avLst/>
          </a:prstGeom>
          <a:solidFill>
            <a:schemeClr val="accent3">
              <a:lumMod val="20000"/>
              <a:lumOff val="80000"/>
            </a:schemeClr>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Dependent Variables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Children under 5 years who are stunted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Children under 5 years who are wasted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Children under 5 years who are underweight  (%)</a:t>
            </a:r>
          </a:p>
        </p:txBody>
      </p:sp>
    </p:spTree>
    <p:extLst>
      <p:ext uri="{BB962C8B-B14F-4D97-AF65-F5344CB8AC3E}">
        <p14:creationId xmlns:p14="http://schemas.microsoft.com/office/powerpoint/2010/main" val="261627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377218" y="6045958"/>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p:nvSpPr>
        <p:spPr>
          <a:xfrm>
            <a:off x="5377218" y="6416722"/>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p:cNvSpPr/>
          <p:nvPr/>
        </p:nvSpPr>
        <p:spPr>
          <a:xfrm>
            <a:off x="7340221" y="6050507"/>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p:nvSpPr>
        <p:spPr>
          <a:xfrm>
            <a:off x="8272819" y="6032310"/>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p:nvSpPr>
        <p:spPr>
          <a:xfrm>
            <a:off x="9294125" y="6032310"/>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p:cNvSpPr/>
          <p:nvPr/>
        </p:nvSpPr>
        <p:spPr>
          <a:xfrm>
            <a:off x="4449170" y="6628261"/>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p:cNvSpPr/>
          <p:nvPr/>
        </p:nvSpPr>
        <p:spPr>
          <a:xfrm>
            <a:off x="6416722" y="6637360"/>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p:cNvSpPr/>
          <p:nvPr/>
        </p:nvSpPr>
        <p:spPr>
          <a:xfrm>
            <a:off x="7340221" y="6637360"/>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p:cNvSpPr/>
          <p:nvPr/>
        </p:nvSpPr>
        <p:spPr>
          <a:xfrm>
            <a:off x="8309213" y="6630535"/>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p:cNvSpPr/>
          <p:nvPr/>
        </p:nvSpPr>
        <p:spPr>
          <a:xfrm>
            <a:off x="9294125" y="6630535"/>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p:cNvSpPr/>
          <p:nvPr/>
        </p:nvSpPr>
        <p:spPr>
          <a:xfrm>
            <a:off x="11275325" y="6637360"/>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p:cNvSpPr/>
          <p:nvPr/>
        </p:nvSpPr>
        <p:spPr>
          <a:xfrm>
            <a:off x="9266830" y="6416722"/>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p:cNvSpPr/>
          <p:nvPr/>
        </p:nvSpPr>
        <p:spPr>
          <a:xfrm>
            <a:off x="7351594" y="6227928"/>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p:cNvSpPr/>
          <p:nvPr/>
        </p:nvSpPr>
        <p:spPr>
          <a:xfrm>
            <a:off x="11275325" y="6246125"/>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p:cNvSpPr/>
          <p:nvPr/>
        </p:nvSpPr>
        <p:spPr>
          <a:xfrm>
            <a:off x="10276764" y="6032310"/>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p:cNvSpPr/>
          <p:nvPr/>
        </p:nvSpPr>
        <p:spPr>
          <a:xfrm>
            <a:off x="10276764" y="6227928"/>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p:cNvSpPr/>
          <p:nvPr/>
        </p:nvSpPr>
        <p:spPr>
          <a:xfrm>
            <a:off x="10285862" y="6416722"/>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p:cNvSpPr/>
          <p:nvPr/>
        </p:nvSpPr>
        <p:spPr>
          <a:xfrm>
            <a:off x="9307773" y="6227928"/>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p:cNvSpPr/>
          <p:nvPr/>
        </p:nvSpPr>
        <p:spPr>
          <a:xfrm>
            <a:off x="8311487" y="6227928"/>
            <a:ext cx="313898" cy="12283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val 3"/>
          <p:cNvSpPr/>
          <p:nvPr/>
        </p:nvSpPr>
        <p:spPr>
          <a:xfrm>
            <a:off x="10017457" y="2620370"/>
            <a:ext cx="313898" cy="1637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10756711" y="2608997"/>
            <a:ext cx="313898" cy="1637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8586717" y="2815987"/>
            <a:ext cx="313898" cy="1637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10017457" y="2815986"/>
            <a:ext cx="313898" cy="1637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7183272" y="2815987"/>
            <a:ext cx="313898" cy="1637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9294125" y="2815985"/>
            <a:ext cx="313898" cy="1637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7877033" y="2815984"/>
            <a:ext cx="313898" cy="1637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p:cNvSpPr/>
          <p:nvPr/>
        </p:nvSpPr>
        <p:spPr>
          <a:xfrm>
            <a:off x="9300949" y="3016146"/>
            <a:ext cx="313898" cy="1637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Oval 2"/>
          <p:cNvSpPr/>
          <p:nvPr/>
        </p:nvSpPr>
        <p:spPr>
          <a:xfrm>
            <a:off x="9266830" y="2620370"/>
            <a:ext cx="368489" cy="1637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3" name="Chart 12"/>
          <p:cNvGraphicFramePr>
            <a:graphicFrameLocks/>
          </p:cNvGraphicFramePr>
          <p:nvPr>
            <p:extLst>
              <p:ext uri="{D42A27DB-BD31-4B8C-83A1-F6EECF244321}">
                <p14:modId xmlns:p14="http://schemas.microsoft.com/office/powerpoint/2010/main" val="3467214307"/>
              </p:ext>
            </p:extLst>
          </p:nvPr>
        </p:nvGraphicFramePr>
        <p:xfrm>
          <a:off x="259307" y="3439236"/>
          <a:ext cx="11764371" cy="3418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715705684"/>
              </p:ext>
            </p:extLst>
          </p:nvPr>
        </p:nvGraphicFramePr>
        <p:xfrm>
          <a:off x="1842448" y="207915"/>
          <a:ext cx="10188268" cy="2985661"/>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40D59676-68AE-B31D-2B17-777B3CE4CB84}"/>
              </a:ext>
            </a:extLst>
          </p:cNvPr>
          <p:cNvSpPr>
            <a:spLocks noGrp="1"/>
          </p:cNvSpPr>
          <p:nvPr>
            <p:ph type="title"/>
          </p:nvPr>
        </p:nvSpPr>
        <p:spPr>
          <a:xfrm>
            <a:off x="0" y="269134"/>
            <a:ext cx="3057099" cy="917447"/>
          </a:xfrm>
        </p:spPr>
        <p:txBody>
          <a:bodyPr/>
          <a:lstStyle/>
          <a:p>
            <a:pPr algn="ctr"/>
            <a:r>
              <a:rPr lang="en-IN" b="1" dirty="0"/>
              <a:t>Results</a:t>
            </a:r>
          </a:p>
        </p:txBody>
      </p:sp>
      <p:sp>
        <p:nvSpPr>
          <p:cNvPr id="2" name="TextBox 1"/>
          <p:cNvSpPr txBox="1"/>
          <p:nvPr/>
        </p:nvSpPr>
        <p:spPr>
          <a:xfrm>
            <a:off x="1050878" y="1692322"/>
            <a:ext cx="3411940" cy="646331"/>
          </a:xfrm>
          <a:prstGeom prst="rect">
            <a:avLst/>
          </a:prstGeom>
          <a:noFill/>
        </p:spPr>
        <p:txBody>
          <a:bodyPr wrap="square" rtlCol="0">
            <a:spAutoFit/>
          </a:bodyPr>
          <a:lstStyle/>
          <a:p>
            <a:r>
              <a:rPr lang="en-IN" dirty="0"/>
              <a:t>Comparison Of EAG States with India for Independent Variables</a:t>
            </a:r>
          </a:p>
        </p:txBody>
      </p:sp>
      <p:sp>
        <p:nvSpPr>
          <p:cNvPr id="6" name="TextBox 5"/>
          <p:cNvSpPr txBox="1"/>
          <p:nvPr/>
        </p:nvSpPr>
        <p:spPr>
          <a:xfrm>
            <a:off x="138752" y="4339904"/>
            <a:ext cx="2290549" cy="923330"/>
          </a:xfrm>
          <a:prstGeom prst="rect">
            <a:avLst/>
          </a:prstGeom>
          <a:noFill/>
        </p:spPr>
        <p:txBody>
          <a:bodyPr wrap="square" rtlCol="0">
            <a:spAutoFit/>
          </a:bodyPr>
          <a:lstStyle/>
          <a:p>
            <a:r>
              <a:rPr lang="en-IN" dirty="0"/>
              <a:t>Comparison Of EAG States with India for Dependent Variables</a:t>
            </a:r>
          </a:p>
        </p:txBody>
      </p:sp>
    </p:spTree>
    <p:extLst>
      <p:ext uri="{BB962C8B-B14F-4D97-AF65-F5344CB8AC3E}">
        <p14:creationId xmlns:p14="http://schemas.microsoft.com/office/powerpoint/2010/main" val="13733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568655" y="124513"/>
            <a:ext cx="11236657" cy="1143000"/>
          </a:xfrm>
        </p:spPr>
        <p:txBody>
          <a:bodyPr>
            <a:normAutofit/>
          </a:bodyPr>
          <a:lstStyle/>
          <a:p>
            <a:pPr algn="ctr"/>
            <a:r>
              <a:rPr lang="en-IN" b="1" dirty="0"/>
              <a:t> Correlation from all EAG states combined</a:t>
            </a:r>
          </a:p>
        </p:txBody>
      </p:sp>
      <p:graphicFrame>
        <p:nvGraphicFramePr>
          <p:cNvPr id="4" name="Table 3"/>
          <p:cNvGraphicFramePr>
            <a:graphicFrameLocks noGrp="1"/>
          </p:cNvGraphicFramePr>
          <p:nvPr>
            <p:extLst>
              <p:ext uri="{D42A27DB-BD31-4B8C-83A1-F6EECF244321}">
                <p14:modId xmlns:p14="http://schemas.microsoft.com/office/powerpoint/2010/main" val="828309720"/>
              </p:ext>
            </p:extLst>
          </p:nvPr>
        </p:nvGraphicFramePr>
        <p:xfrm>
          <a:off x="478829" y="1050877"/>
          <a:ext cx="5229325" cy="5464413"/>
        </p:xfrm>
        <a:graphic>
          <a:graphicData uri="http://schemas.openxmlformats.org/drawingml/2006/table">
            <a:tbl>
              <a:tblPr>
                <a:tableStyleId>{5C22544A-7EE6-4342-B048-85BDC9FD1C3A}</a:tableStyleId>
              </a:tblPr>
              <a:tblGrid>
                <a:gridCol w="2038550">
                  <a:extLst>
                    <a:ext uri="{9D8B030D-6E8A-4147-A177-3AD203B41FA5}">
                      <a16:colId xmlns:a16="http://schemas.microsoft.com/office/drawing/2014/main" val="20000"/>
                    </a:ext>
                  </a:extLst>
                </a:gridCol>
                <a:gridCol w="1937256">
                  <a:extLst>
                    <a:ext uri="{9D8B030D-6E8A-4147-A177-3AD203B41FA5}">
                      <a16:colId xmlns:a16="http://schemas.microsoft.com/office/drawing/2014/main" val="20001"/>
                    </a:ext>
                  </a:extLst>
                </a:gridCol>
                <a:gridCol w="1253519">
                  <a:extLst>
                    <a:ext uri="{9D8B030D-6E8A-4147-A177-3AD203B41FA5}">
                      <a16:colId xmlns:a16="http://schemas.microsoft.com/office/drawing/2014/main" val="20002"/>
                    </a:ext>
                  </a:extLst>
                </a:gridCol>
              </a:tblGrid>
              <a:tr h="614573">
                <a:tc>
                  <a:txBody>
                    <a:bodyPr/>
                    <a:lstStyle/>
                    <a:p>
                      <a:pPr algn="ctr" fontAlgn="b"/>
                      <a:r>
                        <a:rPr lang="en-GB" sz="1200" u="none" strike="noStrike" dirty="0">
                          <a:effectLst/>
                        </a:rPr>
                        <a:t>children under 3 years breastfed within one hour of birth (%)</a:t>
                      </a:r>
                      <a:endParaRPr lang="en-GB" sz="1200" b="0" i="0" u="none" strike="noStrike" dirty="0">
                        <a:solidFill>
                          <a:srgbClr val="000000"/>
                        </a:solidFill>
                        <a:effectLst/>
                        <a:latin typeface="Calibri"/>
                      </a:endParaRPr>
                    </a:p>
                  </a:txBody>
                  <a:tcPr marL="9496" marR="9496" marT="9496" marB="0" anchor="b"/>
                </a:tc>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496" marR="9496" marT="9496" marB="0" anchor="b"/>
                </a:tc>
                <a:tc>
                  <a:txBody>
                    <a:bodyPr/>
                    <a:lstStyle/>
                    <a:p>
                      <a:pPr algn="r" fontAlgn="b"/>
                      <a:r>
                        <a:rPr lang="en-IN" sz="1200" u="none" strike="noStrike" dirty="0">
                          <a:effectLst/>
                        </a:rPr>
                        <a:t>-0.302299758</a:t>
                      </a:r>
                      <a:endParaRPr lang="en-IN" sz="1200" b="0" i="0" u="none" strike="noStrike" dirty="0">
                        <a:solidFill>
                          <a:srgbClr val="000000"/>
                        </a:solidFill>
                        <a:effectLst/>
                        <a:latin typeface="Calibri"/>
                      </a:endParaRPr>
                    </a:p>
                  </a:txBody>
                  <a:tcPr marL="9496" marR="9496" marT="9496" marB="0" anchor="b"/>
                </a:tc>
                <a:extLst>
                  <a:ext uri="{0D108BD9-81ED-4DB2-BD59-A6C34878D82A}">
                    <a16:rowId xmlns:a16="http://schemas.microsoft.com/office/drawing/2014/main" val="10000"/>
                  </a:ext>
                </a:extLst>
              </a:tr>
              <a:tr h="365926">
                <a:tc>
                  <a:txBody>
                    <a:bodyPr/>
                    <a:lstStyle/>
                    <a:p>
                      <a:pPr algn="ctr" fontAlgn="b"/>
                      <a:r>
                        <a:rPr lang="en-GB" sz="1200" u="none" strike="noStrike">
                          <a:effectLst/>
                        </a:rPr>
                        <a:t>children under 3 years beastfed within one hour of birth (%)</a:t>
                      </a:r>
                      <a:endParaRPr lang="en-GB" sz="1200" b="0" i="0" u="none" strike="noStrike">
                        <a:solidFill>
                          <a:srgbClr val="000000"/>
                        </a:solidFill>
                        <a:effectLst/>
                        <a:latin typeface="Calibri"/>
                      </a:endParaRPr>
                    </a:p>
                  </a:txBody>
                  <a:tcPr marL="9496" marR="9496" marT="9496" marB="0" anchor="b"/>
                </a:tc>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496" marR="9496" marT="9496" marB="0" anchor="b"/>
                </a:tc>
                <a:tc>
                  <a:txBody>
                    <a:bodyPr/>
                    <a:lstStyle/>
                    <a:p>
                      <a:pPr algn="r" fontAlgn="b"/>
                      <a:r>
                        <a:rPr lang="en-IN" sz="1200" u="none" strike="noStrike">
                          <a:effectLst/>
                        </a:rPr>
                        <a:t>-0.09175933</a:t>
                      </a:r>
                      <a:endParaRPr lang="en-IN" sz="1200" b="0" i="0" u="none" strike="noStrike">
                        <a:solidFill>
                          <a:srgbClr val="000000"/>
                        </a:solidFill>
                        <a:effectLst/>
                        <a:latin typeface="Calibri"/>
                      </a:endParaRPr>
                    </a:p>
                  </a:txBody>
                  <a:tcPr marL="9496" marR="9496" marT="9496" marB="0" anchor="b"/>
                </a:tc>
                <a:extLst>
                  <a:ext uri="{0D108BD9-81ED-4DB2-BD59-A6C34878D82A}">
                    <a16:rowId xmlns:a16="http://schemas.microsoft.com/office/drawing/2014/main" val="10001"/>
                  </a:ext>
                </a:extLst>
              </a:tr>
              <a:tr h="365926">
                <a:tc>
                  <a:txBody>
                    <a:bodyPr/>
                    <a:lstStyle/>
                    <a:p>
                      <a:pPr algn="ctr" fontAlgn="b"/>
                      <a:r>
                        <a:rPr lang="en-GB" sz="1200" u="none" strike="noStrike">
                          <a:effectLst/>
                        </a:rPr>
                        <a:t>children under 3 years beastfed within one hour of birth (%)</a:t>
                      </a:r>
                      <a:endParaRPr lang="en-GB" sz="1200" b="0" i="0" u="none" strike="noStrike">
                        <a:solidFill>
                          <a:srgbClr val="000000"/>
                        </a:solidFill>
                        <a:effectLst/>
                        <a:latin typeface="Calibri"/>
                      </a:endParaRPr>
                    </a:p>
                  </a:txBody>
                  <a:tcPr marL="9496" marR="9496" marT="9496" marB="0" anchor="b"/>
                </a:tc>
                <a:tc>
                  <a:txBody>
                    <a:bodyPr/>
                    <a:lstStyle/>
                    <a:p>
                      <a:pPr algn="ctr" fontAlgn="b"/>
                      <a:r>
                        <a:rPr lang="en-GB" sz="1200" u="none" strike="noStrike">
                          <a:effectLst/>
                        </a:rPr>
                        <a:t>Children under 5 years who are underweight </a:t>
                      </a:r>
                      <a:endParaRPr lang="en-GB" sz="1200" b="0" i="0" u="none" strike="noStrike">
                        <a:solidFill>
                          <a:srgbClr val="000000"/>
                        </a:solidFill>
                        <a:effectLst/>
                        <a:latin typeface="Calibri"/>
                      </a:endParaRPr>
                    </a:p>
                  </a:txBody>
                  <a:tcPr marL="9496" marR="9496" marT="9496" marB="0" anchor="b"/>
                </a:tc>
                <a:tc>
                  <a:txBody>
                    <a:bodyPr/>
                    <a:lstStyle/>
                    <a:p>
                      <a:pPr algn="r" fontAlgn="b"/>
                      <a:r>
                        <a:rPr lang="en-IN" sz="1200" u="none" strike="noStrike">
                          <a:effectLst/>
                        </a:rPr>
                        <a:t>-0.200328767</a:t>
                      </a:r>
                      <a:endParaRPr lang="en-IN" sz="1200" b="0" i="0" u="none" strike="noStrike">
                        <a:solidFill>
                          <a:srgbClr val="000000"/>
                        </a:solidFill>
                        <a:effectLst/>
                        <a:latin typeface="Calibri"/>
                      </a:endParaRPr>
                    </a:p>
                  </a:txBody>
                  <a:tcPr marL="9496" marR="9496" marT="9496" marB="0" anchor="b"/>
                </a:tc>
                <a:extLst>
                  <a:ext uri="{0D108BD9-81ED-4DB2-BD59-A6C34878D82A}">
                    <a16:rowId xmlns:a16="http://schemas.microsoft.com/office/drawing/2014/main" val="10002"/>
                  </a:ext>
                </a:extLst>
              </a:tr>
              <a:tr h="182963">
                <a:tc>
                  <a:txBody>
                    <a:bodyPr/>
                    <a:lstStyle/>
                    <a:p>
                      <a:pPr algn="l" fontAlgn="b"/>
                      <a:endParaRPr lang="en-IN" sz="1200" b="0" i="0" u="none" strike="noStrike" dirty="0">
                        <a:solidFill>
                          <a:srgbClr val="000000"/>
                        </a:solidFill>
                        <a:effectLst/>
                        <a:latin typeface="Calibri"/>
                      </a:endParaRPr>
                    </a:p>
                  </a:txBody>
                  <a:tcPr marL="9496" marR="9496" marT="9496" marB="0" anchor="b"/>
                </a:tc>
                <a:tc>
                  <a:txBody>
                    <a:bodyPr/>
                    <a:lstStyle/>
                    <a:p>
                      <a:pPr algn="l" fontAlgn="b"/>
                      <a:endParaRPr lang="en-IN" sz="1200" b="0" i="0" u="none" strike="noStrike">
                        <a:solidFill>
                          <a:srgbClr val="000000"/>
                        </a:solidFill>
                        <a:effectLst/>
                        <a:latin typeface="Calibri"/>
                      </a:endParaRPr>
                    </a:p>
                  </a:txBody>
                  <a:tcPr marL="9496" marR="9496" marT="9496" marB="0" anchor="b"/>
                </a:tc>
                <a:tc>
                  <a:txBody>
                    <a:bodyPr/>
                    <a:lstStyle/>
                    <a:p>
                      <a:pPr algn="l" fontAlgn="b"/>
                      <a:endParaRPr lang="en-IN" sz="1200" b="0" i="0" u="none" strike="noStrike">
                        <a:solidFill>
                          <a:srgbClr val="000000"/>
                        </a:solidFill>
                        <a:effectLst/>
                        <a:latin typeface="Calibri"/>
                      </a:endParaRPr>
                    </a:p>
                  </a:txBody>
                  <a:tcPr marL="9496" marR="9496" marT="9496" marB="0" anchor="b"/>
                </a:tc>
                <a:extLst>
                  <a:ext uri="{0D108BD9-81ED-4DB2-BD59-A6C34878D82A}">
                    <a16:rowId xmlns:a16="http://schemas.microsoft.com/office/drawing/2014/main" val="10003"/>
                  </a:ext>
                </a:extLst>
              </a:tr>
              <a:tr h="365926">
                <a:tc>
                  <a:txBody>
                    <a:bodyPr/>
                    <a:lstStyle/>
                    <a:p>
                      <a:pPr algn="ctr" fontAlgn="b"/>
                      <a:r>
                        <a:rPr lang="en-GB" sz="1200" u="none" strike="noStrike">
                          <a:effectLst/>
                        </a:rPr>
                        <a:t>Children under age 6 months exclusively breastfed (%) </a:t>
                      </a:r>
                      <a:endParaRPr lang="en-GB" sz="1200" b="0" i="0" u="none" strike="noStrike">
                        <a:solidFill>
                          <a:srgbClr val="000000"/>
                        </a:solidFill>
                        <a:effectLst/>
                        <a:latin typeface="Calibri"/>
                      </a:endParaRPr>
                    </a:p>
                  </a:txBody>
                  <a:tcPr marL="9496" marR="9496" marT="9496" marB="0" anchor="b"/>
                </a:tc>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496" marR="9496" marT="9496" marB="0" anchor="b"/>
                </a:tc>
                <a:tc>
                  <a:txBody>
                    <a:bodyPr/>
                    <a:lstStyle/>
                    <a:p>
                      <a:pPr algn="r" fontAlgn="b"/>
                      <a:r>
                        <a:rPr lang="en-IN" sz="1200" u="none" strike="noStrike">
                          <a:effectLst/>
                        </a:rPr>
                        <a:t>-0.15011587</a:t>
                      </a:r>
                      <a:endParaRPr lang="en-IN" sz="1200" b="0" i="0" u="none" strike="noStrike">
                        <a:solidFill>
                          <a:srgbClr val="000000"/>
                        </a:solidFill>
                        <a:effectLst/>
                        <a:latin typeface="Calibri"/>
                      </a:endParaRPr>
                    </a:p>
                  </a:txBody>
                  <a:tcPr marL="9496" marR="9496" marT="9496" marB="0" anchor="b"/>
                </a:tc>
                <a:extLst>
                  <a:ext uri="{0D108BD9-81ED-4DB2-BD59-A6C34878D82A}">
                    <a16:rowId xmlns:a16="http://schemas.microsoft.com/office/drawing/2014/main" val="10004"/>
                  </a:ext>
                </a:extLst>
              </a:tr>
              <a:tr h="365926">
                <a:tc>
                  <a:txBody>
                    <a:bodyPr/>
                    <a:lstStyle/>
                    <a:p>
                      <a:pPr algn="ctr" fontAlgn="b"/>
                      <a:r>
                        <a:rPr lang="en-GB" sz="1200" u="none" strike="noStrike">
                          <a:effectLst/>
                        </a:rPr>
                        <a:t>Children under age 6 months exclusively breastfed (%) </a:t>
                      </a:r>
                      <a:endParaRPr lang="en-GB" sz="1200" b="0" i="0" u="none" strike="noStrike">
                        <a:solidFill>
                          <a:srgbClr val="000000"/>
                        </a:solidFill>
                        <a:effectLst/>
                        <a:latin typeface="Calibri"/>
                      </a:endParaRPr>
                    </a:p>
                  </a:txBody>
                  <a:tcPr marL="9496" marR="9496" marT="9496" marB="0" anchor="b"/>
                </a:tc>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496" marR="9496" marT="9496" marB="0" anchor="b"/>
                </a:tc>
                <a:tc>
                  <a:txBody>
                    <a:bodyPr/>
                    <a:lstStyle/>
                    <a:p>
                      <a:pPr algn="r" fontAlgn="b"/>
                      <a:r>
                        <a:rPr lang="en-IN" sz="1200" u="none" strike="noStrike">
                          <a:effectLst/>
                        </a:rPr>
                        <a:t>-0.074834291</a:t>
                      </a:r>
                      <a:endParaRPr lang="en-IN" sz="1200" b="0" i="0" u="none" strike="noStrike">
                        <a:solidFill>
                          <a:srgbClr val="000000"/>
                        </a:solidFill>
                        <a:effectLst/>
                        <a:latin typeface="Calibri"/>
                      </a:endParaRPr>
                    </a:p>
                  </a:txBody>
                  <a:tcPr marL="9496" marR="9496" marT="9496" marB="0" anchor="b"/>
                </a:tc>
                <a:extLst>
                  <a:ext uri="{0D108BD9-81ED-4DB2-BD59-A6C34878D82A}">
                    <a16:rowId xmlns:a16="http://schemas.microsoft.com/office/drawing/2014/main" val="10005"/>
                  </a:ext>
                </a:extLst>
              </a:tr>
              <a:tr h="365926">
                <a:tc>
                  <a:txBody>
                    <a:bodyPr/>
                    <a:lstStyle/>
                    <a:p>
                      <a:pPr algn="ctr" fontAlgn="b"/>
                      <a:r>
                        <a:rPr lang="en-GB" sz="1200" u="none" strike="noStrike">
                          <a:effectLst/>
                        </a:rPr>
                        <a:t>Children under age 6 months exclusively breastfed (%) </a:t>
                      </a:r>
                      <a:endParaRPr lang="en-GB" sz="1200" b="0" i="0" u="none" strike="noStrike">
                        <a:solidFill>
                          <a:srgbClr val="000000"/>
                        </a:solidFill>
                        <a:effectLst/>
                        <a:latin typeface="Calibri"/>
                      </a:endParaRPr>
                    </a:p>
                  </a:txBody>
                  <a:tcPr marL="9496" marR="9496" marT="9496" marB="0" anchor="b"/>
                </a:tc>
                <a:tc>
                  <a:txBody>
                    <a:bodyPr/>
                    <a:lstStyle/>
                    <a:p>
                      <a:pPr algn="ctr" fontAlgn="b"/>
                      <a:r>
                        <a:rPr lang="en-GB" sz="1200" u="none" strike="noStrike">
                          <a:effectLst/>
                        </a:rPr>
                        <a:t>Children under 5 years who are underweight </a:t>
                      </a:r>
                      <a:endParaRPr lang="en-GB" sz="1200" b="0" i="0" u="none" strike="noStrike">
                        <a:solidFill>
                          <a:srgbClr val="000000"/>
                        </a:solidFill>
                        <a:effectLst/>
                        <a:latin typeface="Calibri"/>
                      </a:endParaRPr>
                    </a:p>
                  </a:txBody>
                  <a:tcPr marL="9496" marR="9496" marT="9496" marB="0" anchor="b"/>
                </a:tc>
                <a:tc>
                  <a:txBody>
                    <a:bodyPr/>
                    <a:lstStyle/>
                    <a:p>
                      <a:pPr algn="r" fontAlgn="b"/>
                      <a:r>
                        <a:rPr lang="en-IN" sz="1200" u="none" strike="noStrike">
                          <a:effectLst/>
                        </a:rPr>
                        <a:t>-0.068323456</a:t>
                      </a:r>
                      <a:endParaRPr lang="en-IN" sz="1200" b="0" i="0" u="none" strike="noStrike">
                        <a:solidFill>
                          <a:srgbClr val="000000"/>
                        </a:solidFill>
                        <a:effectLst/>
                        <a:latin typeface="Calibri"/>
                      </a:endParaRPr>
                    </a:p>
                  </a:txBody>
                  <a:tcPr marL="9496" marR="9496" marT="9496" marB="0" anchor="b"/>
                </a:tc>
                <a:extLst>
                  <a:ext uri="{0D108BD9-81ED-4DB2-BD59-A6C34878D82A}">
                    <a16:rowId xmlns:a16="http://schemas.microsoft.com/office/drawing/2014/main" val="10006"/>
                  </a:ext>
                </a:extLst>
              </a:tr>
              <a:tr h="182963">
                <a:tc>
                  <a:txBody>
                    <a:bodyPr/>
                    <a:lstStyle/>
                    <a:p>
                      <a:pPr algn="l" fontAlgn="b"/>
                      <a:endParaRPr lang="en-IN" sz="1200" b="0" i="0" u="none" strike="noStrike">
                        <a:solidFill>
                          <a:srgbClr val="000000"/>
                        </a:solidFill>
                        <a:effectLst/>
                        <a:latin typeface="Calibri"/>
                      </a:endParaRPr>
                    </a:p>
                  </a:txBody>
                  <a:tcPr marL="9496" marR="9496" marT="9496" marB="0" anchor="b"/>
                </a:tc>
                <a:tc>
                  <a:txBody>
                    <a:bodyPr/>
                    <a:lstStyle/>
                    <a:p>
                      <a:pPr algn="l" fontAlgn="b"/>
                      <a:endParaRPr lang="en-IN" sz="1200" b="0" i="0" u="none" strike="noStrike">
                        <a:solidFill>
                          <a:srgbClr val="000000"/>
                        </a:solidFill>
                        <a:effectLst/>
                        <a:latin typeface="Calibri"/>
                      </a:endParaRPr>
                    </a:p>
                  </a:txBody>
                  <a:tcPr marL="9496" marR="9496" marT="9496" marB="0" anchor="b"/>
                </a:tc>
                <a:tc>
                  <a:txBody>
                    <a:bodyPr/>
                    <a:lstStyle/>
                    <a:p>
                      <a:pPr algn="l" fontAlgn="b"/>
                      <a:endParaRPr lang="en-IN" sz="1200" b="0" i="0" u="none" strike="noStrike">
                        <a:solidFill>
                          <a:srgbClr val="000000"/>
                        </a:solidFill>
                        <a:effectLst/>
                        <a:latin typeface="Calibri"/>
                      </a:endParaRPr>
                    </a:p>
                  </a:txBody>
                  <a:tcPr marL="9496" marR="9496" marT="9496" marB="0" anchor="b"/>
                </a:tc>
                <a:extLst>
                  <a:ext uri="{0D108BD9-81ED-4DB2-BD59-A6C34878D82A}">
                    <a16:rowId xmlns:a16="http://schemas.microsoft.com/office/drawing/2014/main" val="10007"/>
                  </a:ext>
                </a:extLst>
              </a:tr>
              <a:tr h="365926">
                <a:tc>
                  <a:txBody>
                    <a:bodyPr/>
                    <a:lstStyle/>
                    <a:p>
                      <a:pPr algn="ctr" fontAlgn="b"/>
                      <a:r>
                        <a:rPr lang="en-GB" sz="1200" u="none" strike="noStrike" dirty="0">
                          <a:effectLst/>
                        </a:rPr>
                        <a:t>Total children age 6-23 months receiving an adequate diet</a:t>
                      </a:r>
                      <a:endParaRPr lang="en-GB" sz="1200" b="0" i="0" u="none" strike="noStrike" dirty="0">
                        <a:solidFill>
                          <a:srgbClr val="000000"/>
                        </a:solidFill>
                        <a:effectLst/>
                        <a:latin typeface="Calibri"/>
                      </a:endParaRPr>
                    </a:p>
                  </a:txBody>
                  <a:tcPr marL="9496" marR="9496" marT="9496" marB="0" anchor="b"/>
                </a:tc>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496" marR="9496" marT="9496" marB="0" anchor="b"/>
                </a:tc>
                <a:tc>
                  <a:txBody>
                    <a:bodyPr/>
                    <a:lstStyle/>
                    <a:p>
                      <a:pPr algn="r" fontAlgn="b"/>
                      <a:r>
                        <a:rPr lang="en-IN" sz="1200" u="none" strike="noStrike">
                          <a:effectLst/>
                        </a:rPr>
                        <a:t>-0.144819551</a:t>
                      </a:r>
                      <a:endParaRPr lang="en-IN" sz="1200" b="0" i="0" u="none" strike="noStrike">
                        <a:solidFill>
                          <a:srgbClr val="000000"/>
                        </a:solidFill>
                        <a:effectLst/>
                        <a:latin typeface="Calibri"/>
                      </a:endParaRPr>
                    </a:p>
                  </a:txBody>
                  <a:tcPr marL="9496" marR="9496" marT="9496" marB="0" anchor="b"/>
                </a:tc>
                <a:extLst>
                  <a:ext uri="{0D108BD9-81ED-4DB2-BD59-A6C34878D82A}">
                    <a16:rowId xmlns:a16="http://schemas.microsoft.com/office/drawing/2014/main" val="10008"/>
                  </a:ext>
                </a:extLst>
              </a:tr>
              <a:tr h="365926">
                <a:tc>
                  <a:txBody>
                    <a:bodyPr/>
                    <a:lstStyle/>
                    <a:p>
                      <a:pPr algn="ctr" fontAlgn="b"/>
                      <a:r>
                        <a:rPr lang="en-GB" sz="1200" u="none" strike="noStrike">
                          <a:effectLst/>
                        </a:rPr>
                        <a:t>Total children age 6-23 months receiving an adequate diet</a:t>
                      </a:r>
                      <a:endParaRPr lang="en-GB" sz="1200" b="0" i="0" u="none" strike="noStrike">
                        <a:solidFill>
                          <a:srgbClr val="000000"/>
                        </a:solidFill>
                        <a:effectLst/>
                        <a:latin typeface="Calibri"/>
                      </a:endParaRPr>
                    </a:p>
                  </a:txBody>
                  <a:tcPr marL="9496" marR="9496" marT="9496" marB="0" anchor="b"/>
                </a:tc>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496" marR="9496" marT="9496" marB="0" anchor="b"/>
                </a:tc>
                <a:tc>
                  <a:txBody>
                    <a:bodyPr/>
                    <a:lstStyle/>
                    <a:p>
                      <a:pPr algn="r" fontAlgn="b"/>
                      <a:r>
                        <a:rPr lang="en-IN" sz="1200" u="none" strike="noStrike">
                          <a:effectLst/>
                        </a:rPr>
                        <a:t>0.024716757</a:t>
                      </a:r>
                      <a:endParaRPr lang="en-IN" sz="1200" b="0" i="0" u="none" strike="noStrike">
                        <a:solidFill>
                          <a:srgbClr val="000000"/>
                        </a:solidFill>
                        <a:effectLst/>
                        <a:latin typeface="Calibri"/>
                      </a:endParaRPr>
                    </a:p>
                  </a:txBody>
                  <a:tcPr marL="9496" marR="9496" marT="9496" marB="0" anchor="b"/>
                </a:tc>
                <a:extLst>
                  <a:ext uri="{0D108BD9-81ED-4DB2-BD59-A6C34878D82A}">
                    <a16:rowId xmlns:a16="http://schemas.microsoft.com/office/drawing/2014/main" val="10009"/>
                  </a:ext>
                </a:extLst>
              </a:tr>
              <a:tr h="365926">
                <a:tc>
                  <a:txBody>
                    <a:bodyPr/>
                    <a:lstStyle/>
                    <a:p>
                      <a:pPr algn="ctr" fontAlgn="b"/>
                      <a:r>
                        <a:rPr lang="en-GB" sz="1200" u="none" strike="noStrike">
                          <a:effectLst/>
                        </a:rPr>
                        <a:t>Total children age 6-23 months receiving an adequate diet</a:t>
                      </a:r>
                      <a:endParaRPr lang="en-GB" sz="1200" b="0" i="0" u="none" strike="noStrike">
                        <a:solidFill>
                          <a:srgbClr val="000000"/>
                        </a:solidFill>
                        <a:effectLst/>
                        <a:latin typeface="Calibri"/>
                      </a:endParaRPr>
                    </a:p>
                  </a:txBody>
                  <a:tcPr marL="9496" marR="9496" marT="9496" marB="0" anchor="b"/>
                </a:tc>
                <a:tc>
                  <a:txBody>
                    <a:bodyPr/>
                    <a:lstStyle/>
                    <a:p>
                      <a:pPr algn="ctr" fontAlgn="b"/>
                      <a:r>
                        <a:rPr lang="en-GB" sz="1200" u="none" strike="noStrike">
                          <a:effectLst/>
                        </a:rPr>
                        <a:t>Children under 5 years who are underweight </a:t>
                      </a:r>
                      <a:endParaRPr lang="en-GB" sz="1200" b="0" i="0" u="none" strike="noStrike">
                        <a:solidFill>
                          <a:srgbClr val="000000"/>
                        </a:solidFill>
                        <a:effectLst/>
                        <a:latin typeface="Calibri"/>
                      </a:endParaRPr>
                    </a:p>
                  </a:txBody>
                  <a:tcPr marL="9496" marR="9496" marT="9496" marB="0" anchor="b"/>
                </a:tc>
                <a:tc>
                  <a:txBody>
                    <a:bodyPr/>
                    <a:lstStyle/>
                    <a:p>
                      <a:pPr algn="r" fontAlgn="b"/>
                      <a:r>
                        <a:rPr lang="en-IN" sz="1200" u="none" strike="noStrike" dirty="0">
                          <a:effectLst/>
                        </a:rPr>
                        <a:t>-0.043146247</a:t>
                      </a:r>
                      <a:endParaRPr lang="en-IN" sz="1200" b="0" i="0" u="none" strike="noStrike" dirty="0">
                        <a:solidFill>
                          <a:srgbClr val="000000"/>
                        </a:solidFill>
                        <a:effectLst/>
                        <a:latin typeface="Calibri"/>
                      </a:endParaRPr>
                    </a:p>
                  </a:txBody>
                  <a:tcPr marL="9496" marR="9496" marT="9496" marB="0" anchor="b"/>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5931742"/>
              </p:ext>
            </p:extLst>
          </p:nvPr>
        </p:nvGraphicFramePr>
        <p:xfrm>
          <a:off x="6121116" y="1651379"/>
          <a:ext cx="6011744" cy="4330591"/>
        </p:xfrm>
        <a:graphic>
          <a:graphicData uri="http://schemas.openxmlformats.org/drawingml/2006/table">
            <a:tbl>
              <a:tblPr>
                <a:tableStyleId>{F5AB1C69-6EDB-4FF4-983F-18BD219EF322}</a:tableStyleId>
              </a:tblPr>
              <a:tblGrid>
                <a:gridCol w="2044700">
                  <a:extLst>
                    <a:ext uri="{9D8B030D-6E8A-4147-A177-3AD203B41FA5}">
                      <a16:colId xmlns:a16="http://schemas.microsoft.com/office/drawing/2014/main" val="20000"/>
                    </a:ext>
                  </a:extLst>
                </a:gridCol>
                <a:gridCol w="1824345">
                  <a:extLst>
                    <a:ext uri="{9D8B030D-6E8A-4147-A177-3AD203B41FA5}">
                      <a16:colId xmlns:a16="http://schemas.microsoft.com/office/drawing/2014/main" val="20001"/>
                    </a:ext>
                  </a:extLst>
                </a:gridCol>
                <a:gridCol w="2142699">
                  <a:extLst>
                    <a:ext uri="{9D8B030D-6E8A-4147-A177-3AD203B41FA5}">
                      <a16:colId xmlns:a16="http://schemas.microsoft.com/office/drawing/2014/main" val="20002"/>
                    </a:ext>
                  </a:extLst>
                </a:gridCol>
              </a:tblGrid>
              <a:tr h="395785">
                <a:tc>
                  <a:txBody>
                    <a:bodyPr/>
                    <a:lstStyle/>
                    <a:p>
                      <a:pPr algn="ctr" fontAlgn="b"/>
                      <a:r>
                        <a:rPr lang="en-IN" sz="1200" u="none" strike="noStrike" dirty="0">
                          <a:effectLst/>
                        </a:rPr>
                        <a:t> </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a:effectLst/>
                        </a:rPr>
                        <a:t>Best Performing </a:t>
                      </a:r>
                    </a:p>
                    <a:p>
                      <a:pPr algn="ctr" fontAlgn="b"/>
                      <a:r>
                        <a:rPr lang="en-IN" sz="1200" u="none" strike="noStrike" dirty="0">
                          <a:effectLst/>
                        </a:rPr>
                        <a:t>District</a:t>
                      </a:r>
                      <a:endParaRPr lang="en-IN" sz="1200" b="1"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a:effectLst/>
                        </a:rPr>
                        <a:t>Worst Performing </a:t>
                      </a:r>
                    </a:p>
                    <a:p>
                      <a:pPr algn="ctr" fontAlgn="b"/>
                      <a:r>
                        <a:rPr lang="en-IN" sz="1200" u="none" strike="noStrike" dirty="0">
                          <a:effectLst/>
                        </a:rPr>
                        <a:t>District</a:t>
                      </a:r>
                      <a:endParaRPr lang="en-IN" sz="1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79512">
                <a:tc>
                  <a:txBody>
                    <a:bodyPr/>
                    <a:lstStyle/>
                    <a:p>
                      <a:pPr algn="ctr" fontAlgn="b"/>
                      <a:r>
                        <a:rPr lang="en-GB" sz="1200" u="none" strike="noStrike" dirty="0">
                          <a:effectLst/>
                        </a:rPr>
                        <a:t>children under 3 years </a:t>
                      </a:r>
                      <a:r>
                        <a:rPr lang="en-GB" sz="1200" u="none" strike="noStrike" dirty="0" err="1">
                          <a:effectLst/>
                        </a:rPr>
                        <a:t>beastfed</a:t>
                      </a:r>
                      <a:r>
                        <a:rPr lang="en-GB" sz="1200" u="none" strike="noStrike" dirty="0">
                          <a:effectLst/>
                        </a:rPr>
                        <a:t> within one hour of birth (%)</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Koraput</a:t>
                      </a:r>
                      <a:endParaRPr lang="en-IN" sz="1200" b="0" i="0" u="none" strike="noStrike" dirty="0">
                        <a:solidFill>
                          <a:srgbClr val="000000"/>
                        </a:solidFill>
                        <a:effectLst/>
                        <a:latin typeface="Calibri"/>
                      </a:endParaRPr>
                    </a:p>
                  </a:txBody>
                  <a:tcPr marL="9525" marR="9525" marT="9525" marB="0" anchor="b"/>
                </a:tc>
                <a:tc>
                  <a:txBody>
                    <a:bodyPr/>
                    <a:lstStyle/>
                    <a:p>
                      <a:pPr algn="ctr" fontAlgn="b"/>
                      <a:r>
                        <a:rPr lang="en-IN" sz="1200" u="none" strike="noStrike">
                          <a:effectLst/>
                        </a:rPr>
                        <a:t>Bhadohi</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779512">
                <a:tc>
                  <a:txBody>
                    <a:bodyPr/>
                    <a:lstStyle/>
                    <a:p>
                      <a:pPr algn="ctr" fontAlgn="b"/>
                      <a:r>
                        <a:rPr lang="en-GB" sz="1200" u="none" strike="noStrike">
                          <a:effectLst/>
                        </a:rPr>
                        <a:t>Children under age 6 months exclusively breastfed (%)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Mungeli</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Patna</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779512">
                <a:tc>
                  <a:txBody>
                    <a:bodyPr/>
                    <a:lstStyle/>
                    <a:p>
                      <a:pPr algn="ctr" fontAlgn="b"/>
                      <a:r>
                        <a:rPr lang="en-GB" sz="1200" u="none" strike="noStrike">
                          <a:effectLst/>
                        </a:rPr>
                        <a:t>Total children age 6-23 months receiving an adequate diet</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jagatsinghapur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Prayagraj ,Azamgarh, Agar Malwa</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32090">
                <a:tc>
                  <a:txBody>
                    <a:bodyPr/>
                    <a:lstStyle/>
                    <a:p>
                      <a:pPr algn="ctr" fontAlgn="b"/>
                      <a:r>
                        <a:rPr lang="en-GB" sz="1200" u="none" strike="noStrike">
                          <a:effectLst/>
                        </a:rPr>
                        <a:t>Children under 5 years who are stunted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jagatsinghapur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Paschimi singhbhum</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32090">
                <a:tc>
                  <a:txBody>
                    <a:bodyPr/>
                    <a:lstStyle/>
                    <a:p>
                      <a:pPr algn="ctr" fontAlgn="b"/>
                      <a:r>
                        <a:rPr lang="en-GB" sz="1200" u="none" strike="noStrike">
                          <a:effectLst/>
                        </a:rPr>
                        <a:t>Children under 5 years who are wasted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Bageshwar</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Arwal</a:t>
                      </a:r>
                      <a:endParaRPr lang="en-IN"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32090">
                <a:tc>
                  <a:txBody>
                    <a:bodyPr/>
                    <a:lstStyle/>
                    <a:p>
                      <a:pPr algn="ctr" fontAlgn="b"/>
                      <a:r>
                        <a:rPr lang="en-GB" sz="1200" u="none" strike="noStrike">
                          <a:effectLst/>
                        </a:rPr>
                        <a:t>Children under 5 years who are underweight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a:effectLst/>
                        </a:rPr>
                        <a:t>Rudraprayag</a:t>
                      </a:r>
                      <a:endParaRPr lang="en-IN" sz="1200" b="0" i="0" u="none" strike="noStrike">
                        <a:solidFill>
                          <a:srgbClr val="000000"/>
                        </a:solidFill>
                        <a:effectLst/>
                        <a:latin typeface="Calibri"/>
                      </a:endParaRPr>
                    </a:p>
                  </a:txBody>
                  <a:tcPr marL="9525" marR="9525" marT="9525" marB="0" anchor="b"/>
                </a:tc>
                <a:tc>
                  <a:txBody>
                    <a:bodyPr/>
                    <a:lstStyle/>
                    <a:p>
                      <a:pPr algn="ctr" fontAlgn="b"/>
                      <a:r>
                        <a:rPr lang="en-IN" sz="1200" u="none" strike="noStrike" dirty="0" err="1">
                          <a:effectLst/>
                        </a:rPr>
                        <a:t>Paschimi</a:t>
                      </a:r>
                      <a:r>
                        <a:rPr lang="en-IN" sz="1200" u="none" strike="noStrike" dirty="0">
                          <a:effectLst/>
                        </a:rPr>
                        <a:t> </a:t>
                      </a:r>
                      <a:r>
                        <a:rPr lang="en-IN" sz="1200" u="none" strike="noStrike" dirty="0" err="1">
                          <a:effectLst/>
                        </a:rPr>
                        <a:t>singhbhum</a:t>
                      </a:r>
                      <a:endParaRPr lang="en-IN"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836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64443500"/>
              </p:ext>
            </p:extLst>
          </p:nvPr>
        </p:nvGraphicFramePr>
        <p:xfrm>
          <a:off x="219027" y="1342366"/>
          <a:ext cx="5663158" cy="5031138"/>
        </p:xfrm>
        <a:graphic>
          <a:graphicData uri="http://schemas.openxmlformats.org/drawingml/2006/table">
            <a:tbl>
              <a:tblPr>
                <a:tableStyleId>{5C22544A-7EE6-4342-B048-85BDC9FD1C3A}</a:tableStyleId>
              </a:tblPr>
              <a:tblGrid>
                <a:gridCol w="2227127">
                  <a:extLst>
                    <a:ext uri="{9D8B030D-6E8A-4147-A177-3AD203B41FA5}">
                      <a16:colId xmlns:a16="http://schemas.microsoft.com/office/drawing/2014/main" val="20000"/>
                    </a:ext>
                  </a:extLst>
                </a:gridCol>
                <a:gridCol w="2074585">
                  <a:extLst>
                    <a:ext uri="{9D8B030D-6E8A-4147-A177-3AD203B41FA5}">
                      <a16:colId xmlns:a16="http://schemas.microsoft.com/office/drawing/2014/main" val="20001"/>
                    </a:ext>
                  </a:extLst>
                </a:gridCol>
                <a:gridCol w="1361446">
                  <a:extLst>
                    <a:ext uri="{9D8B030D-6E8A-4147-A177-3AD203B41FA5}">
                      <a16:colId xmlns:a16="http://schemas.microsoft.com/office/drawing/2014/main" val="20002"/>
                    </a:ext>
                  </a:extLst>
                </a:gridCol>
              </a:tblGrid>
              <a:tr h="592668">
                <a:tc>
                  <a:txBody>
                    <a:bodyPr/>
                    <a:lstStyle/>
                    <a:p>
                      <a:pPr algn="ctr" fontAlgn="b"/>
                      <a:r>
                        <a:rPr lang="en-GB" sz="1300" u="none" strike="noStrike" dirty="0">
                          <a:effectLst/>
                        </a:rPr>
                        <a:t>children under 3 years breastfed within one hour of birth (%)</a:t>
                      </a:r>
                      <a:endParaRPr lang="en-GB" sz="1300" b="0" i="0" u="none" strike="noStrike" dirty="0">
                        <a:solidFill>
                          <a:srgbClr val="000000"/>
                        </a:solidFill>
                        <a:effectLst/>
                        <a:latin typeface="Calibri"/>
                      </a:endParaRPr>
                    </a:p>
                  </a:txBody>
                  <a:tcPr marL="9525" marR="9525" marT="9525" marB="0" anchor="b"/>
                </a:tc>
                <a:tc>
                  <a:txBody>
                    <a:bodyPr/>
                    <a:lstStyle/>
                    <a:p>
                      <a:pPr algn="ctr" fontAlgn="b"/>
                      <a:r>
                        <a:rPr lang="en-GB" sz="1300" u="none" strike="noStrike">
                          <a:effectLst/>
                        </a:rPr>
                        <a:t>Children under 5 years who are stunted %</a:t>
                      </a:r>
                      <a:endParaRPr lang="en-GB" sz="1300" b="0" i="0" u="none" strike="noStrike">
                        <a:solidFill>
                          <a:srgbClr val="000000"/>
                        </a:solidFill>
                        <a:effectLst/>
                        <a:latin typeface="Calibri"/>
                      </a:endParaRPr>
                    </a:p>
                  </a:txBody>
                  <a:tcPr marL="9525" marR="9525" marT="9525" marB="0" anchor="b"/>
                </a:tc>
                <a:tc>
                  <a:txBody>
                    <a:bodyPr/>
                    <a:lstStyle/>
                    <a:p>
                      <a:pPr algn="r" fontAlgn="b"/>
                      <a:r>
                        <a:rPr lang="en-IN" sz="1300" u="none" strike="noStrike">
                          <a:effectLst/>
                        </a:rPr>
                        <a:t>0.133224619</a:t>
                      </a:r>
                      <a:endParaRPr lang="en-IN" sz="13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73216">
                <a:tc>
                  <a:txBody>
                    <a:bodyPr/>
                    <a:lstStyle/>
                    <a:p>
                      <a:pPr algn="ctr" fontAlgn="b"/>
                      <a:r>
                        <a:rPr lang="en-GB" sz="1300" u="none" strike="noStrike">
                          <a:effectLst/>
                        </a:rPr>
                        <a:t>children under 3 years beastfed within one hour of birth (%)</a:t>
                      </a:r>
                      <a:endParaRPr lang="en-GB" sz="1300" b="0" i="0" u="none" strike="noStrike">
                        <a:solidFill>
                          <a:srgbClr val="000000"/>
                        </a:solidFill>
                        <a:effectLst/>
                        <a:latin typeface="Calibri"/>
                      </a:endParaRPr>
                    </a:p>
                  </a:txBody>
                  <a:tcPr marL="9525" marR="9525" marT="9525" marB="0" anchor="b"/>
                </a:tc>
                <a:tc>
                  <a:txBody>
                    <a:bodyPr/>
                    <a:lstStyle/>
                    <a:p>
                      <a:pPr algn="ctr" fontAlgn="b"/>
                      <a:r>
                        <a:rPr lang="en-GB" sz="1300" u="none" strike="noStrike">
                          <a:effectLst/>
                        </a:rPr>
                        <a:t>Children under 5 years who are wasted %</a:t>
                      </a:r>
                      <a:endParaRPr lang="en-GB" sz="1300" b="0" i="0" u="none" strike="noStrike">
                        <a:solidFill>
                          <a:srgbClr val="000000"/>
                        </a:solidFill>
                        <a:effectLst/>
                        <a:latin typeface="Calibri"/>
                      </a:endParaRPr>
                    </a:p>
                  </a:txBody>
                  <a:tcPr marL="9525" marR="9525" marT="9525" marB="0" anchor="b"/>
                </a:tc>
                <a:tc>
                  <a:txBody>
                    <a:bodyPr/>
                    <a:lstStyle/>
                    <a:p>
                      <a:pPr algn="r" fontAlgn="b"/>
                      <a:r>
                        <a:rPr lang="en-IN" sz="1300" u="none" strike="noStrike">
                          <a:effectLst/>
                        </a:rPr>
                        <a:t>0.091055195</a:t>
                      </a:r>
                      <a:endParaRPr lang="en-IN" sz="13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73216">
                <a:tc>
                  <a:txBody>
                    <a:bodyPr/>
                    <a:lstStyle/>
                    <a:p>
                      <a:pPr algn="ctr" fontAlgn="b"/>
                      <a:r>
                        <a:rPr lang="en-GB" sz="1300" u="none" strike="noStrike">
                          <a:effectLst/>
                        </a:rPr>
                        <a:t>children under 3 years beastfed within one hour of birth (%)</a:t>
                      </a:r>
                      <a:endParaRPr lang="en-GB" sz="1300" b="0" i="0" u="none" strike="noStrike">
                        <a:solidFill>
                          <a:srgbClr val="000000"/>
                        </a:solidFill>
                        <a:effectLst/>
                        <a:latin typeface="Calibri"/>
                      </a:endParaRPr>
                    </a:p>
                  </a:txBody>
                  <a:tcPr marL="9525" marR="9525" marT="9525" marB="0" anchor="b"/>
                </a:tc>
                <a:tc>
                  <a:txBody>
                    <a:bodyPr/>
                    <a:lstStyle/>
                    <a:p>
                      <a:pPr algn="ctr" fontAlgn="b"/>
                      <a:r>
                        <a:rPr lang="en-GB" sz="1300" u="none" strike="noStrike">
                          <a:effectLst/>
                        </a:rPr>
                        <a:t>Children under 5 years who are underweight </a:t>
                      </a:r>
                      <a:endParaRPr lang="en-GB" sz="1300" b="0" i="0" u="none" strike="noStrike">
                        <a:solidFill>
                          <a:srgbClr val="000000"/>
                        </a:solidFill>
                        <a:effectLst/>
                        <a:latin typeface="Calibri"/>
                      </a:endParaRPr>
                    </a:p>
                  </a:txBody>
                  <a:tcPr marL="9525" marR="9525" marT="9525" marB="0" anchor="b"/>
                </a:tc>
                <a:tc>
                  <a:txBody>
                    <a:bodyPr/>
                    <a:lstStyle/>
                    <a:p>
                      <a:pPr algn="r" fontAlgn="b"/>
                      <a:r>
                        <a:rPr lang="en-IN" sz="1300" u="none" strike="noStrike">
                          <a:effectLst/>
                        </a:rPr>
                        <a:t>0.159991592</a:t>
                      </a:r>
                      <a:endParaRPr lang="en-IN" sz="13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61445">
                <a:tc>
                  <a:txBody>
                    <a:bodyPr/>
                    <a:lstStyle/>
                    <a:p>
                      <a:pPr algn="l" fontAlgn="b"/>
                      <a:endParaRPr lang="en-IN" sz="1300" b="0" i="0" u="none" strike="noStrike" dirty="0">
                        <a:solidFill>
                          <a:srgbClr val="000000"/>
                        </a:solidFill>
                        <a:effectLst/>
                        <a:latin typeface="Calibri"/>
                      </a:endParaRPr>
                    </a:p>
                  </a:txBody>
                  <a:tcPr marL="9525" marR="9525" marT="9525" marB="0" anchor="b"/>
                </a:tc>
                <a:tc>
                  <a:txBody>
                    <a:bodyPr/>
                    <a:lstStyle/>
                    <a:p>
                      <a:pPr algn="l" fontAlgn="b"/>
                      <a:endParaRPr lang="en-IN" sz="1300" b="0" i="0" u="none" strike="noStrike">
                        <a:solidFill>
                          <a:srgbClr val="000000"/>
                        </a:solidFill>
                        <a:effectLst/>
                        <a:latin typeface="Calibri"/>
                      </a:endParaRPr>
                    </a:p>
                  </a:txBody>
                  <a:tcPr marL="9525" marR="9525" marT="9525" marB="0" anchor="b"/>
                </a:tc>
                <a:tc>
                  <a:txBody>
                    <a:bodyPr/>
                    <a:lstStyle/>
                    <a:p>
                      <a:pPr algn="l" fontAlgn="b"/>
                      <a:endParaRPr lang="en-IN" sz="13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473216">
                <a:tc>
                  <a:txBody>
                    <a:bodyPr/>
                    <a:lstStyle/>
                    <a:p>
                      <a:pPr algn="ctr" fontAlgn="b"/>
                      <a:r>
                        <a:rPr lang="en-GB" sz="1300" u="none" strike="noStrike">
                          <a:effectLst/>
                        </a:rPr>
                        <a:t>Children under age 6 months exclusively breastfed (%) </a:t>
                      </a:r>
                      <a:endParaRPr lang="en-GB" sz="1300" b="0" i="0" u="none" strike="noStrike">
                        <a:solidFill>
                          <a:srgbClr val="000000"/>
                        </a:solidFill>
                        <a:effectLst/>
                        <a:latin typeface="Calibri"/>
                      </a:endParaRPr>
                    </a:p>
                  </a:txBody>
                  <a:tcPr marL="9525" marR="9525" marT="9525" marB="0" anchor="b"/>
                </a:tc>
                <a:tc>
                  <a:txBody>
                    <a:bodyPr/>
                    <a:lstStyle/>
                    <a:p>
                      <a:pPr algn="ctr" fontAlgn="b"/>
                      <a:r>
                        <a:rPr lang="en-GB" sz="1300" u="none" strike="noStrike">
                          <a:effectLst/>
                        </a:rPr>
                        <a:t>Children under 5 years who are stunted %</a:t>
                      </a:r>
                      <a:endParaRPr lang="en-GB" sz="1300" b="0" i="0" u="none" strike="noStrike">
                        <a:solidFill>
                          <a:srgbClr val="000000"/>
                        </a:solidFill>
                        <a:effectLst/>
                        <a:latin typeface="Calibri"/>
                      </a:endParaRPr>
                    </a:p>
                  </a:txBody>
                  <a:tcPr marL="9525" marR="9525" marT="9525" marB="0" anchor="b"/>
                </a:tc>
                <a:tc>
                  <a:txBody>
                    <a:bodyPr/>
                    <a:lstStyle/>
                    <a:p>
                      <a:pPr algn="r" fontAlgn="b"/>
                      <a:r>
                        <a:rPr lang="en-IN" sz="1300" u="none" strike="noStrike">
                          <a:effectLst/>
                        </a:rPr>
                        <a:t>0.075758832</a:t>
                      </a:r>
                      <a:endParaRPr lang="en-IN" sz="13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473216">
                <a:tc>
                  <a:txBody>
                    <a:bodyPr/>
                    <a:lstStyle/>
                    <a:p>
                      <a:pPr algn="ctr" fontAlgn="b"/>
                      <a:r>
                        <a:rPr lang="en-GB" sz="1300" u="none" strike="noStrike">
                          <a:effectLst/>
                        </a:rPr>
                        <a:t>Children under age 6 months exclusively breastfed (%) </a:t>
                      </a:r>
                      <a:endParaRPr lang="en-GB" sz="1300" b="0" i="0" u="none" strike="noStrike">
                        <a:solidFill>
                          <a:srgbClr val="000000"/>
                        </a:solidFill>
                        <a:effectLst/>
                        <a:latin typeface="Calibri"/>
                      </a:endParaRPr>
                    </a:p>
                  </a:txBody>
                  <a:tcPr marL="9525" marR="9525" marT="9525" marB="0" anchor="b"/>
                </a:tc>
                <a:tc>
                  <a:txBody>
                    <a:bodyPr/>
                    <a:lstStyle/>
                    <a:p>
                      <a:pPr algn="ctr" fontAlgn="b"/>
                      <a:r>
                        <a:rPr lang="en-GB" sz="1300" u="none" strike="noStrike" dirty="0">
                          <a:effectLst/>
                        </a:rPr>
                        <a:t>Children under 5 years who are wasted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IN" sz="1300" u="none" strike="noStrike">
                          <a:effectLst/>
                        </a:rPr>
                        <a:t>0.134000507</a:t>
                      </a:r>
                      <a:endParaRPr lang="en-IN" sz="13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73216">
                <a:tc>
                  <a:txBody>
                    <a:bodyPr/>
                    <a:lstStyle/>
                    <a:p>
                      <a:pPr algn="ctr" fontAlgn="b"/>
                      <a:r>
                        <a:rPr lang="en-GB" sz="1300" u="none" strike="noStrike">
                          <a:effectLst/>
                        </a:rPr>
                        <a:t>Children under age 6 months exclusively breastfed (%) </a:t>
                      </a:r>
                      <a:endParaRPr lang="en-GB" sz="1300" b="0" i="0" u="none" strike="noStrike">
                        <a:solidFill>
                          <a:srgbClr val="000000"/>
                        </a:solidFill>
                        <a:effectLst/>
                        <a:latin typeface="Calibri"/>
                      </a:endParaRPr>
                    </a:p>
                  </a:txBody>
                  <a:tcPr marL="9525" marR="9525" marT="9525" marB="0" anchor="b"/>
                </a:tc>
                <a:tc>
                  <a:txBody>
                    <a:bodyPr/>
                    <a:lstStyle/>
                    <a:p>
                      <a:pPr algn="ctr" fontAlgn="b"/>
                      <a:r>
                        <a:rPr lang="en-GB" sz="1300" u="none" strike="noStrike">
                          <a:effectLst/>
                        </a:rPr>
                        <a:t>Children under 5 years who are underweight </a:t>
                      </a:r>
                      <a:endParaRPr lang="en-GB" sz="1300" b="0" i="0" u="none" strike="noStrike">
                        <a:solidFill>
                          <a:srgbClr val="000000"/>
                        </a:solidFill>
                        <a:effectLst/>
                        <a:latin typeface="Calibri"/>
                      </a:endParaRPr>
                    </a:p>
                  </a:txBody>
                  <a:tcPr marL="9525" marR="9525" marT="9525" marB="0" anchor="b"/>
                </a:tc>
                <a:tc>
                  <a:txBody>
                    <a:bodyPr/>
                    <a:lstStyle/>
                    <a:p>
                      <a:pPr algn="r" fontAlgn="b"/>
                      <a:r>
                        <a:rPr lang="en-IN" sz="1300" u="none" strike="noStrike" dirty="0">
                          <a:effectLst/>
                        </a:rPr>
                        <a:t>0.185556887</a:t>
                      </a:r>
                      <a:endParaRPr lang="en-IN" sz="13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61445">
                <a:tc>
                  <a:txBody>
                    <a:bodyPr/>
                    <a:lstStyle/>
                    <a:p>
                      <a:pPr algn="l" fontAlgn="b"/>
                      <a:endParaRPr lang="en-IN" sz="1300" b="0" i="0" u="none" strike="noStrike" dirty="0">
                        <a:solidFill>
                          <a:srgbClr val="000000"/>
                        </a:solidFill>
                        <a:effectLst/>
                        <a:latin typeface="Calibri"/>
                      </a:endParaRPr>
                    </a:p>
                  </a:txBody>
                  <a:tcPr marL="9525" marR="9525" marT="9525" marB="0" anchor="b"/>
                </a:tc>
                <a:tc>
                  <a:txBody>
                    <a:bodyPr/>
                    <a:lstStyle/>
                    <a:p>
                      <a:pPr algn="l" fontAlgn="b"/>
                      <a:endParaRPr lang="en-IN" sz="1300" b="0" i="0" u="none" strike="noStrike" dirty="0">
                        <a:solidFill>
                          <a:srgbClr val="000000"/>
                        </a:solidFill>
                        <a:effectLst/>
                        <a:latin typeface="Calibri"/>
                      </a:endParaRPr>
                    </a:p>
                  </a:txBody>
                  <a:tcPr marL="9525" marR="9525" marT="9525" marB="0" anchor="b"/>
                </a:tc>
                <a:tc>
                  <a:txBody>
                    <a:bodyPr/>
                    <a:lstStyle/>
                    <a:p>
                      <a:pPr algn="l" fontAlgn="b"/>
                      <a:endParaRPr lang="en-IN" sz="13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522891">
                <a:tc>
                  <a:txBody>
                    <a:bodyPr/>
                    <a:lstStyle/>
                    <a:p>
                      <a:pPr algn="ctr" fontAlgn="b"/>
                      <a:r>
                        <a:rPr lang="en-GB" sz="1300" u="none" strike="noStrike">
                          <a:effectLst/>
                        </a:rPr>
                        <a:t>Total children age 6-23 months receiving an adequate diet</a:t>
                      </a:r>
                      <a:endParaRPr lang="en-GB" sz="1300" b="0" i="0" u="none" strike="noStrike">
                        <a:solidFill>
                          <a:srgbClr val="000000"/>
                        </a:solidFill>
                        <a:effectLst/>
                        <a:latin typeface="Calibri"/>
                      </a:endParaRPr>
                    </a:p>
                  </a:txBody>
                  <a:tcPr marL="9525" marR="9525" marT="9525" marB="0" anchor="b"/>
                </a:tc>
                <a:tc>
                  <a:txBody>
                    <a:bodyPr/>
                    <a:lstStyle/>
                    <a:p>
                      <a:pPr algn="ctr" fontAlgn="b"/>
                      <a:r>
                        <a:rPr lang="en-GB" sz="1300" u="none" strike="noStrike">
                          <a:effectLst/>
                        </a:rPr>
                        <a:t>Children under 5 years who are stunted %</a:t>
                      </a:r>
                      <a:endParaRPr lang="en-GB" sz="1300" b="0" i="0" u="none" strike="noStrike">
                        <a:solidFill>
                          <a:srgbClr val="000000"/>
                        </a:solidFill>
                        <a:effectLst/>
                        <a:latin typeface="Calibri"/>
                      </a:endParaRPr>
                    </a:p>
                  </a:txBody>
                  <a:tcPr marL="9525" marR="9525" marT="9525" marB="0" anchor="b"/>
                </a:tc>
                <a:tc>
                  <a:txBody>
                    <a:bodyPr/>
                    <a:lstStyle/>
                    <a:p>
                      <a:pPr algn="r" fontAlgn="b"/>
                      <a:r>
                        <a:rPr lang="en-IN" sz="1300" u="none" strike="noStrike">
                          <a:effectLst/>
                        </a:rPr>
                        <a:t>-0.242853812</a:t>
                      </a:r>
                      <a:endParaRPr lang="en-IN" sz="13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522891">
                <a:tc>
                  <a:txBody>
                    <a:bodyPr/>
                    <a:lstStyle/>
                    <a:p>
                      <a:pPr algn="ctr" fontAlgn="b"/>
                      <a:r>
                        <a:rPr lang="en-GB" sz="1300" u="none" strike="noStrike" dirty="0">
                          <a:effectLst/>
                        </a:rPr>
                        <a:t>Total children age 6-23 months receiving an adequate diet</a:t>
                      </a:r>
                      <a:endParaRPr lang="en-GB" sz="1300" b="0" i="0" u="none" strike="noStrike" dirty="0">
                        <a:solidFill>
                          <a:srgbClr val="000000"/>
                        </a:solidFill>
                        <a:effectLst/>
                        <a:latin typeface="Calibri"/>
                      </a:endParaRPr>
                    </a:p>
                  </a:txBody>
                  <a:tcPr marL="9525" marR="9525" marT="9525" marB="0" anchor="b"/>
                </a:tc>
                <a:tc>
                  <a:txBody>
                    <a:bodyPr/>
                    <a:lstStyle/>
                    <a:p>
                      <a:pPr algn="ctr" fontAlgn="b"/>
                      <a:r>
                        <a:rPr lang="en-GB" sz="1300" u="none" strike="noStrike" dirty="0">
                          <a:effectLst/>
                        </a:rPr>
                        <a:t>Children under 5 years who are wasted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IN" sz="1300" u="none" strike="noStrike">
                          <a:effectLst/>
                        </a:rPr>
                        <a:t>0.355866504</a:t>
                      </a:r>
                      <a:endParaRPr lang="en-IN" sz="13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503718">
                <a:tc>
                  <a:txBody>
                    <a:bodyPr/>
                    <a:lstStyle/>
                    <a:p>
                      <a:pPr algn="ctr" fontAlgn="b"/>
                      <a:r>
                        <a:rPr lang="en-GB" sz="1300" u="none" strike="noStrike">
                          <a:effectLst/>
                        </a:rPr>
                        <a:t>Total children age 6-23 months receiving an adequate diet</a:t>
                      </a:r>
                      <a:endParaRPr lang="en-GB" sz="1300" b="0" i="0" u="none" strike="noStrike">
                        <a:solidFill>
                          <a:srgbClr val="000000"/>
                        </a:solidFill>
                        <a:effectLst/>
                        <a:latin typeface="Calibri"/>
                      </a:endParaRPr>
                    </a:p>
                  </a:txBody>
                  <a:tcPr marL="9525" marR="9525" marT="9525" marB="0" anchor="b"/>
                </a:tc>
                <a:tc>
                  <a:txBody>
                    <a:bodyPr/>
                    <a:lstStyle/>
                    <a:p>
                      <a:pPr algn="ctr" fontAlgn="b"/>
                      <a:r>
                        <a:rPr lang="en-GB" sz="1300" u="none" strike="noStrike">
                          <a:effectLst/>
                        </a:rPr>
                        <a:t>Children under 5 years who are underweight </a:t>
                      </a:r>
                      <a:endParaRPr lang="en-GB" sz="1300" b="0" i="0" u="none" strike="noStrike">
                        <a:solidFill>
                          <a:srgbClr val="000000"/>
                        </a:solidFill>
                        <a:effectLst/>
                        <a:latin typeface="Calibri"/>
                      </a:endParaRPr>
                    </a:p>
                  </a:txBody>
                  <a:tcPr marL="9525" marR="9525" marT="9525" marB="0" anchor="b"/>
                </a:tc>
                <a:tc>
                  <a:txBody>
                    <a:bodyPr/>
                    <a:lstStyle/>
                    <a:p>
                      <a:pPr algn="r" fontAlgn="b"/>
                      <a:r>
                        <a:rPr lang="en-IN" sz="1300" u="none" strike="noStrike" dirty="0">
                          <a:effectLst/>
                        </a:rPr>
                        <a:t>0.029677472</a:t>
                      </a:r>
                      <a:endParaRPr lang="en-IN" sz="13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sp>
        <p:nvSpPr>
          <p:cNvPr id="11" name="TextBox 10"/>
          <p:cNvSpPr txBox="1"/>
          <p:nvPr/>
        </p:nvSpPr>
        <p:spPr>
          <a:xfrm>
            <a:off x="204716" y="187193"/>
            <a:ext cx="5636526" cy="1015663"/>
          </a:xfrm>
          <a:prstGeom prst="rect">
            <a:avLst/>
          </a:prstGeom>
          <a:noFill/>
        </p:spPr>
        <p:txBody>
          <a:bodyPr wrap="square" rtlCol="0">
            <a:spAutoFit/>
          </a:bodyPr>
          <a:lstStyle/>
          <a:p>
            <a:pPr algn="ctr"/>
            <a:r>
              <a:rPr lang="en-IN" sz="3600" b="1" dirty="0"/>
              <a:t>Correlation for JHARKHAND </a:t>
            </a:r>
            <a:r>
              <a:rPr lang="en-IN" sz="2400" b="1" dirty="0"/>
              <a:t>between different variables</a:t>
            </a:r>
          </a:p>
        </p:txBody>
      </p:sp>
      <p:graphicFrame>
        <p:nvGraphicFramePr>
          <p:cNvPr id="14" name="Table 13"/>
          <p:cNvGraphicFramePr>
            <a:graphicFrameLocks noGrp="1"/>
          </p:cNvGraphicFramePr>
          <p:nvPr>
            <p:extLst>
              <p:ext uri="{D42A27DB-BD31-4B8C-83A1-F6EECF244321}">
                <p14:modId xmlns:p14="http://schemas.microsoft.com/office/powerpoint/2010/main" val="701159768"/>
              </p:ext>
            </p:extLst>
          </p:nvPr>
        </p:nvGraphicFramePr>
        <p:xfrm>
          <a:off x="6154139" y="1337480"/>
          <a:ext cx="5574837" cy="5063319"/>
        </p:xfrm>
        <a:graphic>
          <a:graphicData uri="http://schemas.openxmlformats.org/drawingml/2006/table">
            <a:tbl>
              <a:tblPr>
                <a:tableStyleId>{5C22544A-7EE6-4342-B048-85BDC9FD1C3A}</a:tableStyleId>
              </a:tblPr>
              <a:tblGrid>
                <a:gridCol w="2343269">
                  <a:extLst>
                    <a:ext uri="{9D8B030D-6E8A-4147-A177-3AD203B41FA5}">
                      <a16:colId xmlns:a16="http://schemas.microsoft.com/office/drawing/2014/main" val="20000"/>
                    </a:ext>
                  </a:extLst>
                </a:gridCol>
                <a:gridCol w="1960382">
                  <a:extLst>
                    <a:ext uri="{9D8B030D-6E8A-4147-A177-3AD203B41FA5}">
                      <a16:colId xmlns:a16="http://schemas.microsoft.com/office/drawing/2014/main" val="20001"/>
                    </a:ext>
                  </a:extLst>
                </a:gridCol>
                <a:gridCol w="1271186">
                  <a:extLst>
                    <a:ext uri="{9D8B030D-6E8A-4147-A177-3AD203B41FA5}">
                      <a16:colId xmlns:a16="http://schemas.microsoft.com/office/drawing/2014/main" val="20002"/>
                    </a:ext>
                  </a:extLst>
                </a:gridCol>
              </a:tblGrid>
              <a:tr h="602879">
                <a:tc>
                  <a:txBody>
                    <a:bodyPr/>
                    <a:lstStyle/>
                    <a:p>
                      <a:pPr algn="ctr" fontAlgn="b"/>
                      <a:r>
                        <a:rPr lang="en-GB" sz="1300" u="none" strike="noStrike" dirty="0">
                          <a:effectLst/>
                        </a:rPr>
                        <a:t>children under 3 years breastfed within one hour of birth (%)</a:t>
                      </a:r>
                      <a:endParaRPr lang="en-GB" sz="1300" b="0" i="0" u="none" strike="noStrike" dirty="0">
                        <a:solidFill>
                          <a:srgbClr val="000000"/>
                        </a:solidFill>
                        <a:effectLst/>
                        <a:latin typeface="Calibri"/>
                      </a:endParaRPr>
                    </a:p>
                  </a:txBody>
                  <a:tcPr marL="9175" marR="9175" marT="9175" marB="0" anchor="b"/>
                </a:tc>
                <a:tc>
                  <a:txBody>
                    <a:bodyPr/>
                    <a:lstStyle/>
                    <a:p>
                      <a:pPr algn="ctr" fontAlgn="b"/>
                      <a:r>
                        <a:rPr lang="en-GB" sz="1300" u="none" strike="noStrike">
                          <a:effectLst/>
                        </a:rPr>
                        <a:t>Children under 5 years who are stunted %</a:t>
                      </a:r>
                      <a:endParaRPr lang="en-GB" sz="1300" b="0" i="0" u="none" strike="noStrike">
                        <a:solidFill>
                          <a:srgbClr val="000000"/>
                        </a:solidFill>
                        <a:effectLst/>
                        <a:latin typeface="Calibri"/>
                      </a:endParaRPr>
                    </a:p>
                  </a:txBody>
                  <a:tcPr marL="9175" marR="9175" marT="9175" marB="0" anchor="b"/>
                </a:tc>
                <a:tc>
                  <a:txBody>
                    <a:bodyPr/>
                    <a:lstStyle/>
                    <a:p>
                      <a:pPr algn="r" fontAlgn="b"/>
                      <a:r>
                        <a:rPr lang="en-IN" sz="1300" u="none" strike="noStrike">
                          <a:effectLst/>
                        </a:rPr>
                        <a:t>-0.156718209</a:t>
                      </a:r>
                      <a:endParaRPr lang="en-IN" sz="1300" b="0" i="0" u="none" strike="noStrike">
                        <a:solidFill>
                          <a:srgbClr val="000000"/>
                        </a:solidFill>
                        <a:effectLst/>
                        <a:latin typeface="Calibri"/>
                      </a:endParaRPr>
                    </a:p>
                  </a:txBody>
                  <a:tcPr marL="9175" marR="9175" marT="9175" marB="0" anchor="b"/>
                </a:tc>
                <a:extLst>
                  <a:ext uri="{0D108BD9-81ED-4DB2-BD59-A6C34878D82A}">
                    <a16:rowId xmlns:a16="http://schemas.microsoft.com/office/drawing/2014/main" val="10000"/>
                  </a:ext>
                </a:extLst>
              </a:tr>
              <a:tr h="473950">
                <a:tc>
                  <a:txBody>
                    <a:bodyPr/>
                    <a:lstStyle/>
                    <a:p>
                      <a:pPr algn="ctr" fontAlgn="b"/>
                      <a:r>
                        <a:rPr lang="en-GB" sz="1300" u="none" strike="noStrike">
                          <a:effectLst/>
                        </a:rPr>
                        <a:t>children under 3 years beastfed within one hour of birth (%)</a:t>
                      </a:r>
                      <a:endParaRPr lang="en-GB" sz="1300" b="0" i="0" u="none" strike="noStrike">
                        <a:solidFill>
                          <a:srgbClr val="000000"/>
                        </a:solidFill>
                        <a:effectLst/>
                        <a:latin typeface="Calibri"/>
                      </a:endParaRPr>
                    </a:p>
                  </a:txBody>
                  <a:tcPr marL="9175" marR="9175" marT="9175" marB="0" anchor="b"/>
                </a:tc>
                <a:tc>
                  <a:txBody>
                    <a:bodyPr/>
                    <a:lstStyle/>
                    <a:p>
                      <a:pPr algn="ctr" fontAlgn="b"/>
                      <a:r>
                        <a:rPr lang="en-GB" sz="1300" u="none" strike="noStrike">
                          <a:effectLst/>
                        </a:rPr>
                        <a:t>Children under 5 years who are wasted %</a:t>
                      </a:r>
                      <a:endParaRPr lang="en-GB" sz="1300" b="0" i="0" u="none" strike="noStrike">
                        <a:solidFill>
                          <a:srgbClr val="000000"/>
                        </a:solidFill>
                        <a:effectLst/>
                        <a:latin typeface="Calibri"/>
                      </a:endParaRPr>
                    </a:p>
                  </a:txBody>
                  <a:tcPr marL="9175" marR="9175" marT="9175" marB="0" anchor="b"/>
                </a:tc>
                <a:tc>
                  <a:txBody>
                    <a:bodyPr/>
                    <a:lstStyle/>
                    <a:p>
                      <a:pPr algn="r" fontAlgn="b"/>
                      <a:r>
                        <a:rPr lang="en-IN" sz="1300" u="none" strike="noStrike">
                          <a:effectLst/>
                        </a:rPr>
                        <a:t>-0.132884004</a:t>
                      </a:r>
                      <a:endParaRPr lang="en-IN" sz="1300" b="0" i="0" u="none" strike="noStrike">
                        <a:solidFill>
                          <a:srgbClr val="000000"/>
                        </a:solidFill>
                        <a:effectLst/>
                        <a:latin typeface="Calibri"/>
                      </a:endParaRPr>
                    </a:p>
                  </a:txBody>
                  <a:tcPr marL="9175" marR="9175" marT="9175" marB="0" anchor="b"/>
                </a:tc>
                <a:extLst>
                  <a:ext uri="{0D108BD9-81ED-4DB2-BD59-A6C34878D82A}">
                    <a16:rowId xmlns:a16="http://schemas.microsoft.com/office/drawing/2014/main" val="10001"/>
                  </a:ext>
                </a:extLst>
              </a:tr>
              <a:tr h="473950">
                <a:tc>
                  <a:txBody>
                    <a:bodyPr/>
                    <a:lstStyle/>
                    <a:p>
                      <a:pPr algn="ctr" fontAlgn="b"/>
                      <a:r>
                        <a:rPr lang="en-GB" sz="1300" u="none" strike="noStrike">
                          <a:effectLst/>
                        </a:rPr>
                        <a:t>children under 3 years beastfed within one hour of birth (%)</a:t>
                      </a:r>
                      <a:endParaRPr lang="en-GB" sz="1300" b="0" i="0" u="none" strike="noStrike">
                        <a:solidFill>
                          <a:srgbClr val="000000"/>
                        </a:solidFill>
                        <a:effectLst/>
                        <a:latin typeface="Calibri"/>
                      </a:endParaRPr>
                    </a:p>
                  </a:txBody>
                  <a:tcPr marL="9175" marR="9175" marT="9175" marB="0" anchor="b"/>
                </a:tc>
                <a:tc>
                  <a:txBody>
                    <a:bodyPr/>
                    <a:lstStyle/>
                    <a:p>
                      <a:pPr algn="ctr" fontAlgn="b"/>
                      <a:r>
                        <a:rPr lang="en-GB" sz="1300" u="none" strike="noStrike" dirty="0">
                          <a:effectLst/>
                        </a:rPr>
                        <a:t>Children under 5 years who are underweight </a:t>
                      </a:r>
                      <a:endParaRPr lang="en-GB" sz="1300" b="0" i="0" u="none" strike="noStrike" dirty="0">
                        <a:solidFill>
                          <a:srgbClr val="000000"/>
                        </a:solidFill>
                        <a:effectLst/>
                        <a:latin typeface="Calibri"/>
                      </a:endParaRPr>
                    </a:p>
                  </a:txBody>
                  <a:tcPr marL="9175" marR="9175" marT="9175" marB="0" anchor="b"/>
                </a:tc>
                <a:tc>
                  <a:txBody>
                    <a:bodyPr/>
                    <a:lstStyle/>
                    <a:p>
                      <a:pPr algn="r" fontAlgn="b"/>
                      <a:r>
                        <a:rPr lang="en-IN" sz="1300" u="none" strike="noStrike" dirty="0">
                          <a:effectLst/>
                        </a:rPr>
                        <a:t>0.021332527</a:t>
                      </a:r>
                      <a:endParaRPr lang="en-IN" sz="1300" b="0" i="0" u="none" strike="noStrike" dirty="0">
                        <a:solidFill>
                          <a:srgbClr val="000000"/>
                        </a:solidFill>
                        <a:effectLst/>
                        <a:latin typeface="Calibri"/>
                      </a:endParaRPr>
                    </a:p>
                  </a:txBody>
                  <a:tcPr marL="9175" marR="9175" marT="9175" marB="0" anchor="b"/>
                </a:tc>
                <a:extLst>
                  <a:ext uri="{0D108BD9-81ED-4DB2-BD59-A6C34878D82A}">
                    <a16:rowId xmlns:a16="http://schemas.microsoft.com/office/drawing/2014/main" val="10002"/>
                  </a:ext>
                </a:extLst>
              </a:tr>
              <a:tr h="252499">
                <a:tc>
                  <a:txBody>
                    <a:bodyPr/>
                    <a:lstStyle/>
                    <a:p>
                      <a:pPr algn="l" fontAlgn="b"/>
                      <a:endParaRPr lang="en-IN" sz="1300" b="0" i="0" u="none" strike="noStrike" dirty="0">
                        <a:solidFill>
                          <a:srgbClr val="000000"/>
                        </a:solidFill>
                        <a:effectLst/>
                        <a:latin typeface="Calibri"/>
                      </a:endParaRPr>
                    </a:p>
                  </a:txBody>
                  <a:tcPr marL="9175" marR="9175" marT="9175" marB="0" anchor="b"/>
                </a:tc>
                <a:tc>
                  <a:txBody>
                    <a:bodyPr/>
                    <a:lstStyle/>
                    <a:p>
                      <a:pPr algn="l" fontAlgn="b"/>
                      <a:endParaRPr lang="en-IN" sz="1300" b="0" i="0" u="none" strike="noStrike">
                        <a:solidFill>
                          <a:srgbClr val="000000"/>
                        </a:solidFill>
                        <a:effectLst/>
                        <a:latin typeface="Calibri"/>
                      </a:endParaRPr>
                    </a:p>
                  </a:txBody>
                  <a:tcPr marL="9175" marR="9175" marT="9175" marB="0" anchor="b"/>
                </a:tc>
                <a:tc>
                  <a:txBody>
                    <a:bodyPr/>
                    <a:lstStyle/>
                    <a:p>
                      <a:pPr algn="l" fontAlgn="b"/>
                      <a:endParaRPr lang="en-IN" sz="1300" b="0" i="0" u="none" strike="noStrike">
                        <a:solidFill>
                          <a:srgbClr val="000000"/>
                        </a:solidFill>
                        <a:effectLst/>
                        <a:latin typeface="Calibri"/>
                      </a:endParaRPr>
                    </a:p>
                  </a:txBody>
                  <a:tcPr marL="9175" marR="9175" marT="9175" marB="0" anchor="b"/>
                </a:tc>
                <a:extLst>
                  <a:ext uri="{0D108BD9-81ED-4DB2-BD59-A6C34878D82A}">
                    <a16:rowId xmlns:a16="http://schemas.microsoft.com/office/drawing/2014/main" val="10003"/>
                  </a:ext>
                </a:extLst>
              </a:tr>
              <a:tr h="473950">
                <a:tc>
                  <a:txBody>
                    <a:bodyPr/>
                    <a:lstStyle/>
                    <a:p>
                      <a:pPr algn="ctr" fontAlgn="b"/>
                      <a:r>
                        <a:rPr lang="en-GB" sz="1300" u="none" strike="noStrike" dirty="0">
                          <a:effectLst/>
                        </a:rPr>
                        <a:t>Children under age 6 months exclusively breastfed (%) </a:t>
                      </a:r>
                      <a:endParaRPr lang="en-GB" sz="1300" b="0" i="0" u="none" strike="noStrike" dirty="0">
                        <a:solidFill>
                          <a:srgbClr val="000000"/>
                        </a:solidFill>
                        <a:effectLst/>
                        <a:latin typeface="Calibri"/>
                      </a:endParaRPr>
                    </a:p>
                  </a:txBody>
                  <a:tcPr marL="9175" marR="9175" marT="9175" marB="0" anchor="b"/>
                </a:tc>
                <a:tc>
                  <a:txBody>
                    <a:bodyPr/>
                    <a:lstStyle/>
                    <a:p>
                      <a:pPr algn="ctr" fontAlgn="b"/>
                      <a:r>
                        <a:rPr lang="en-GB" sz="1300" u="none" strike="noStrike">
                          <a:effectLst/>
                        </a:rPr>
                        <a:t>Children under 5 years who are stunted %</a:t>
                      </a:r>
                      <a:endParaRPr lang="en-GB" sz="1300" b="0" i="0" u="none" strike="noStrike">
                        <a:solidFill>
                          <a:srgbClr val="000000"/>
                        </a:solidFill>
                        <a:effectLst/>
                        <a:latin typeface="Calibri"/>
                      </a:endParaRPr>
                    </a:p>
                  </a:txBody>
                  <a:tcPr marL="9175" marR="9175" marT="9175" marB="0" anchor="b"/>
                </a:tc>
                <a:tc>
                  <a:txBody>
                    <a:bodyPr/>
                    <a:lstStyle/>
                    <a:p>
                      <a:pPr algn="r" fontAlgn="b"/>
                      <a:r>
                        <a:rPr lang="en-IN" sz="1300" u="none" strike="noStrike">
                          <a:effectLst/>
                        </a:rPr>
                        <a:t>-0.29100782</a:t>
                      </a:r>
                      <a:endParaRPr lang="en-IN" sz="1300" b="0" i="0" u="none" strike="noStrike">
                        <a:solidFill>
                          <a:srgbClr val="000000"/>
                        </a:solidFill>
                        <a:effectLst/>
                        <a:latin typeface="Calibri"/>
                      </a:endParaRPr>
                    </a:p>
                  </a:txBody>
                  <a:tcPr marL="9175" marR="9175" marT="9175" marB="0" anchor="b"/>
                </a:tc>
                <a:extLst>
                  <a:ext uri="{0D108BD9-81ED-4DB2-BD59-A6C34878D82A}">
                    <a16:rowId xmlns:a16="http://schemas.microsoft.com/office/drawing/2014/main" val="10004"/>
                  </a:ext>
                </a:extLst>
              </a:tr>
              <a:tr h="495739">
                <a:tc>
                  <a:txBody>
                    <a:bodyPr/>
                    <a:lstStyle/>
                    <a:p>
                      <a:pPr algn="ctr" fontAlgn="b"/>
                      <a:r>
                        <a:rPr lang="en-GB" sz="1300" u="none" strike="noStrike">
                          <a:effectLst/>
                        </a:rPr>
                        <a:t>Children under age 6 months exclusively breastfed (%) </a:t>
                      </a:r>
                      <a:endParaRPr lang="en-GB" sz="1300" b="0" i="0" u="none" strike="noStrike">
                        <a:solidFill>
                          <a:srgbClr val="000000"/>
                        </a:solidFill>
                        <a:effectLst/>
                        <a:latin typeface="Calibri"/>
                      </a:endParaRPr>
                    </a:p>
                  </a:txBody>
                  <a:tcPr marL="9175" marR="9175" marT="9175" marB="0" anchor="b"/>
                </a:tc>
                <a:tc>
                  <a:txBody>
                    <a:bodyPr/>
                    <a:lstStyle/>
                    <a:p>
                      <a:pPr algn="ctr" fontAlgn="b"/>
                      <a:r>
                        <a:rPr lang="en-GB" sz="1300" u="none" strike="noStrike">
                          <a:effectLst/>
                        </a:rPr>
                        <a:t>Children under 5 years who are wasted %</a:t>
                      </a:r>
                      <a:endParaRPr lang="en-GB" sz="1300" b="0" i="0" u="none" strike="noStrike">
                        <a:solidFill>
                          <a:srgbClr val="000000"/>
                        </a:solidFill>
                        <a:effectLst/>
                        <a:latin typeface="Calibri"/>
                      </a:endParaRPr>
                    </a:p>
                  </a:txBody>
                  <a:tcPr marL="9175" marR="9175" marT="9175" marB="0" anchor="b"/>
                </a:tc>
                <a:tc>
                  <a:txBody>
                    <a:bodyPr/>
                    <a:lstStyle/>
                    <a:p>
                      <a:pPr algn="r" fontAlgn="b"/>
                      <a:r>
                        <a:rPr lang="en-IN" sz="1300" u="none" strike="noStrike" dirty="0">
                          <a:effectLst/>
                        </a:rPr>
                        <a:t>-0.298699155</a:t>
                      </a:r>
                      <a:endParaRPr lang="en-IN" sz="1300" b="0" i="0" u="none" strike="noStrike" dirty="0">
                        <a:solidFill>
                          <a:srgbClr val="000000"/>
                        </a:solidFill>
                        <a:effectLst/>
                        <a:latin typeface="Calibri"/>
                      </a:endParaRPr>
                    </a:p>
                  </a:txBody>
                  <a:tcPr marL="9175" marR="9175" marT="9175" marB="0" anchor="b"/>
                </a:tc>
                <a:extLst>
                  <a:ext uri="{0D108BD9-81ED-4DB2-BD59-A6C34878D82A}">
                    <a16:rowId xmlns:a16="http://schemas.microsoft.com/office/drawing/2014/main" val="10005"/>
                  </a:ext>
                </a:extLst>
              </a:tr>
              <a:tr h="473950">
                <a:tc>
                  <a:txBody>
                    <a:bodyPr/>
                    <a:lstStyle/>
                    <a:p>
                      <a:pPr algn="ctr" fontAlgn="b"/>
                      <a:r>
                        <a:rPr lang="en-GB" sz="1300" u="none" strike="noStrike">
                          <a:effectLst/>
                        </a:rPr>
                        <a:t>Children under age 6 months exclusively breastfed (%) </a:t>
                      </a:r>
                      <a:endParaRPr lang="en-GB" sz="1300" b="0" i="0" u="none" strike="noStrike">
                        <a:solidFill>
                          <a:srgbClr val="000000"/>
                        </a:solidFill>
                        <a:effectLst/>
                        <a:latin typeface="Calibri"/>
                      </a:endParaRPr>
                    </a:p>
                  </a:txBody>
                  <a:tcPr marL="9175" marR="9175" marT="9175" marB="0" anchor="b"/>
                </a:tc>
                <a:tc>
                  <a:txBody>
                    <a:bodyPr/>
                    <a:lstStyle/>
                    <a:p>
                      <a:pPr algn="ctr" fontAlgn="b"/>
                      <a:r>
                        <a:rPr lang="en-GB" sz="1300" u="none" strike="noStrike" dirty="0">
                          <a:effectLst/>
                        </a:rPr>
                        <a:t>Children under 5 years who are underweight </a:t>
                      </a:r>
                      <a:endParaRPr lang="en-GB" sz="1300" b="0" i="0" u="none" strike="noStrike" dirty="0">
                        <a:solidFill>
                          <a:srgbClr val="000000"/>
                        </a:solidFill>
                        <a:effectLst/>
                        <a:latin typeface="Calibri"/>
                      </a:endParaRPr>
                    </a:p>
                  </a:txBody>
                  <a:tcPr marL="9175" marR="9175" marT="9175" marB="0" anchor="b"/>
                </a:tc>
                <a:tc>
                  <a:txBody>
                    <a:bodyPr/>
                    <a:lstStyle/>
                    <a:p>
                      <a:pPr algn="r" fontAlgn="b"/>
                      <a:r>
                        <a:rPr lang="en-IN" sz="1300" u="none" strike="noStrike">
                          <a:effectLst/>
                        </a:rPr>
                        <a:t>-0.342886452</a:t>
                      </a:r>
                      <a:endParaRPr lang="en-IN" sz="1300" b="0" i="0" u="none" strike="noStrike">
                        <a:solidFill>
                          <a:srgbClr val="000000"/>
                        </a:solidFill>
                        <a:effectLst/>
                        <a:latin typeface="Calibri"/>
                      </a:endParaRPr>
                    </a:p>
                  </a:txBody>
                  <a:tcPr marL="9175" marR="9175" marT="9175" marB="0" anchor="b"/>
                </a:tc>
                <a:extLst>
                  <a:ext uri="{0D108BD9-81ED-4DB2-BD59-A6C34878D82A}">
                    <a16:rowId xmlns:a16="http://schemas.microsoft.com/office/drawing/2014/main" val="10006"/>
                  </a:ext>
                </a:extLst>
              </a:tr>
              <a:tr h="252499">
                <a:tc>
                  <a:txBody>
                    <a:bodyPr/>
                    <a:lstStyle/>
                    <a:p>
                      <a:pPr algn="l" fontAlgn="b"/>
                      <a:endParaRPr lang="en-IN" sz="1300" b="0" i="0" u="none" strike="noStrike">
                        <a:solidFill>
                          <a:srgbClr val="000000"/>
                        </a:solidFill>
                        <a:effectLst/>
                        <a:latin typeface="Calibri"/>
                      </a:endParaRPr>
                    </a:p>
                  </a:txBody>
                  <a:tcPr marL="9175" marR="9175" marT="9175" marB="0" anchor="b"/>
                </a:tc>
                <a:tc>
                  <a:txBody>
                    <a:bodyPr/>
                    <a:lstStyle/>
                    <a:p>
                      <a:pPr algn="l" fontAlgn="b"/>
                      <a:endParaRPr lang="en-IN" sz="1300" b="0" i="0" u="none" strike="noStrike">
                        <a:solidFill>
                          <a:srgbClr val="000000"/>
                        </a:solidFill>
                        <a:effectLst/>
                        <a:latin typeface="Calibri"/>
                      </a:endParaRPr>
                    </a:p>
                  </a:txBody>
                  <a:tcPr marL="9175" marR="9175" marT="9175" marB="0" anchor="b"/>
                </a:tc>
                <a:tc>
                  <a:txBody>
                    <a:bodyPr/>
                    <a:lstStyle/>
                    <a:p>
                      <a:pPr algn="l" fontAlgn="b"/>
                      <a:endParaRPr lang="en-IN" sz="1300" b="0" i="0" u="none" strike="noStrike">
                        <a:solidFill>
                          <a:srgbClr val="000000"/>
                        </a:solidFill>
                        <a:effectLst/>
                        <a:latin typeface="Calibri"/>
                      </a:endParaRPr>
                    </a:p>
                  </a:txBody>
                  <a:tcPr marL="9175" marR="9175" marT="9175" marB="0" anchor="b"/>
                </a:tc>
                <a:extLst>
                  <a:ext uri="{0D108BD9-81ED-4DB2-BD59-A6C34878D82A}">
                    <a16:rowId xmlns:a16="http://schemas.microsoft.com/office/drawing/2014/main" val="10007"/>
                  </a:ext>
                </a:extLst>
              </a:tr>
              <a:tr h="565597">
                <a:tc>
                  <a:txBody>
                    <a:bodyPr/>
                    <a:lstStyle/>
                    <a:p>
                      <a:pPr algn="ctr" fontAlgn="b"/>
                      <a:r>
                        <a:rPr lang="en-GB" sz="1300" u="none" strike="noStrike" dirty="0">
                          <a:effectLst/>
                        </a:rPr>
                        <a:t>Total children age 6-23 months receiving an adequate diet</a:t>
                      </a:r>
                      <a:endParaRPr lang="en-GB" sz="1300" b="0" i="0" u="none" strike="noStrike" dirty="0">
                        <a:solidFill>
                          <a:srgbClr val="000000"/>
                        </a:solidFill>
                        <a:effectLst/>
                        <a:latin typeface="Calibri"/>
                      </a:endParaRPr>
                    </a:p>
                  </a:txBody>
                  <a:tcPr marL="9175" marR="9175" marT="9175" marB="0" anchor="b"/>
                </a:tc>
                <a:tc>
                  <a:txBody>
                    <a:bodyPr/>
                    <a:lstStyle/>
                    <a:p>
                      <a:pPr algn="ctr" fontAlgn="b"/>
                      <a:r>
                        <a:rPr lang="en-GB" sz="1300" u="none" strike="noStrike" dirty="0">
                          <a:effectLst/>
                        </a:rPr>
                        <a:t>Children under 5 years who are stunted %</a:t>
                      </a:r>
                      <a:endParaRPr lang="en-GB" sz="1300" b="0" i="0" u="none" strike="noStrike" dirty="0">
                        <a:solidFill>
                          <a:srgbClr val="000000"/>
                        </a:solidFill>
                        <a:effectLst/>
                        <a:latin typeface="Calibri"/>
                      </a:endParaRPr>
                    </a:p>
                  </a:txBody>
                  <a:tcPr marL="9175" marR="9175" marT="9175" marB="0" anchor="b"/>
                </a:tc>
                <a:tc>
                  <a:txBody>
                    <a:bodyPr/>
                    <a:lstStyle/>
                    <a:p>
                      <a:pPr algn="r" fontAlgn="b"/>
                      <a:r>
                        <a:rPr lang="en-IN" sz="1300" u="none" strike="noStrike">
                          <a:effectLst/>
                        </a:rPr>
                        <a:t>-0.01080914</a:t>
                      </a:r>
                      <a:endParaRPr lang="en-IN" sz="1300" b="0" i="0" u="none" strike="noStrike">
                        <a:solidFill>
                          <a:srgbClr val="000000"/>
                        </a:solidFill>
                        <a:effectLst/>
                        <a:latin typeface="Calibri"/>
                      </a:endParaRPr>
                    </a:p>
                  </a:txBody>
                  <a:tcPr marL="9175" marR="9175" marT="9175" marB="0" anchor="b"/>
                </a:tc>
                <a:extLst>
                  <a:ext uri="{0D108BD9-81ED-4DB2-BD59-A6C34878D82A}">
                    <a16:rowId xmlns:a16="http://schemas.microsoft.com/office/drawing/2014/main" val="10008"/>
                  </a:ext>
                </a:extLst>
              </a:tr>
              <a:tr h="473950">
                <a:tc>
                  <a:txBody>
                    <a:bodyPr/>
                    <a:lstStyle/>
                    <a:p>
                      <a:pPr algn="ctr" fontAlgn="b"/>
                      <a:r>
                        <a:rPr lang="en-GB" sz="1300" u="none" strike="noStrike">
                          <a:effectLst/>
                        </a:rPr>
                        <a:t>Total children age 6-23 months receiving an adequate diet</a:t>
                      </a:r>
                      <a:endParaRPr lang="en-GB" sz="1300" b="0" i="0" u="none" strike="noStrike">
                        <a:solidFill>
                          <a:srgbClr val="000000"/>
                        </a:solidFill>
                        <a:effectLst/>
                        <a:latin typeface="Calibri"/>
                      </a:endParaRPr>
                    </a:p>
                  </a:txBody>
                  <a:tcPr marL="9175" marR="9175" marT="9175" marB="0" anchor="b"/>
                </a:tc>
                <a:tc>
                  <a:txBody>
                    <a:bodyPr/>
                    <a:lstStyle/>
                    <a:p>
                      <a:pPr algn="ctr" fontAlgn="b"/>
                      <a:r>
                        <a:rPr lang="en-GB" sz="1300" u="none" strike="noStrike">
                          <a:effectLst/>
                        </a:rPr>
                        <a:t>Children under 5 years who are wasted %</a:t>
                      </a:r>
                      <a:endParaRPr lang="en-GB" sz="1300" b="0" i="0" u="none" strike="noStrike">
                        <a:solidFill>
                          <a:srgbClr val="000000"/>
                        </a:solidFill>
                        <a:effectLst/>
                        <a:latin typeface="Calibri"/>
                      </a:endParaRPr>
                    </a:p>
                  </a:txBody>
                  <a:tcPr marL="9175" marR="9175" marT="9175" marB="0" anchor="b"/>
                </a:tc>
                <a:tc>
                  <a:txBody>
                    <a:bodyPr/>
                    <a:lstStyle/>
                    <a:p>
                      <a:pPr algn="r" fontAlgn="b"/>
                      <a:r>
                        <a:rPr lang="en-IN" sz="1300" u="none" strike="noStrike" dirty="0">
                          <a:effectLst/>
                        </a:rPr>
                        <a:t>-0.074953256</a:t>
                      </a:r>
                      <a:endParaRPr lang="en-IN" sz="1300" b="0" i="0" u="none" strike="noStrike" dirty="0">
                        <a:solidFill>
                          <a:srgbClr val="000000"/>
                        </a:solidFill>
                        <a:effectLst/>
                        <a:latin typeface="Calibri"/>
                      </a:endParaRPr>
                    </a:p>
                  </a:txBody>
                  <a:tcPr marL="9175" marR="9175" marT="9175" marB="0" anchor="b"/>
                </a:tc>
                <a:extLst>
                  <a:ext uri="{0D108BD9-81ED-4DB2-BD59-A6C34878D82A}">
                    <a16:rowId xmlns:a16="http://schemas.microsoft.com/office/drawing/2014/main" val="10009"/>
                  </a:ext>
                </a:extLst>
              </a:tr>
              <a:tr h="524356">
                <a:tc>
                  <a:txBody>
                    <a:bodyPr/>
                    <a:lstStyle/>
                    <a:p>
                      <a:pPr algn="ctr" fontAlgn="b"/>
                      <a:r>
                        <a:rPr lang="en-GB" sz="1300" u="none" strike="noStrike">
                          <a:effectLst/>
                        </a:rPr>
                        <a:t>Total children age 6-23 months receiving an adequate diet</a:t>
                      </a:r>
                      <a:endParaRPr lang="en-GB" sz="1300" b="0" i="0" u="none" strike="noStrike">
                        <a:solidFill>
                          <a:srgbClr val="000000"/>
                        </a:solidFill>
                        <a:effectLst/>
                        <a:latin typeface="Calibri"/>
                      </a:endParaRPr>
                    </a:p>
                  </a:txBody>
                  <a:tcPr marL="9175" marR="9175" marT="9175" marB="0" anchor="b"/>
                </a:tc>
                <a:tc>
                  <a:txBody>
                    <a:bodyPr/>
                    <a:lstStyle/>
                    <a:p>
                      <a:pPr algn="ctr" fontAlgn="b"/>
                      <a:r>
                        <a:rPr lang="en-GB" sz="1300" u="none" strike="noStrike" dirty="0">
                          <a:effectLst/>
                        </a:rPr>
                        <a:t>Children under 5 years who are underweight </a:t>
                      </a:r>
                      <a:endParaRPr lang="en-GB" sz="1300" b="0" i="0" u="none" strike="noStrike" dirty="0">
                        <a:solidFill>
                          <a:srgbClr val="000000"/>
                        </a:solidFill>
                        <a:effectLst/>
                        <a:latin typeface="Calibri"/>
                      </a:endParaRPr>
                    </a:p>
                  </a:txBody>
                  <a:tcPr marL="9175" marR="9175" marT="9175" marB="0" anchor="b"/>
                </a:tc>
                <a:tc>
                  <a:txBody>
                    <a:bodyPr/>
                    <a:lstStyle/>
                    <a:p>
                      <a:pPr algn="r" fontAlgn="b"/>
                      <a:r>
                        <a:rPr lang="en-IN" sz="1300" u="none" strike="noStrike" dirty="0">
                          <a:effectLst/>
                        </a:rPr>
                        <a:t>0.021332527</a:t>
                      </a:r>
                      <a:endParaRPr lang="en-IN" sz="1300" b="0" i="0" u="none" strike="noStrike" dirty="0">
                        <a:solidFill>
                          <a:srgbClr val="000000"/>
                        </a:solidFill>
                        <a:effectLst/>
                        <a:latin typeface="Calibri"/>
                      </a:endParaRPr>
                    </a:p>
                  </a:txBody>
                  <a:tcPr marL="9175" marR="9175" marT="9175" marB="0" anchor="b"/>
                </a:tc>
                <a:extLst>
                  <a:ext uri="{0D108BD9-81ED-4DB2-BD59-A6C34878D82A}">
                    <a16:rowId xmlns:a16="http://schemas.microsoft.com/office/drawing/2014/main" val="10010"/>
                  </a:ext>
                </a:extLst>
              </a:tr>
            </a:tbl>
          </a:graphicData>
        </a:graphic>
      </p:graphicFrame>
      <p:sp>
        <p:nvSpPr>
          <p:cNvPr id="8" name="TextBox 7"/>
          <p:cNvSpPr txBox="1"/>
          <p:nvPr/>
        </p:nvSpPr>
        <p:spPr>
          <a:xfrm>
            <a:off x="5977719" y="102751"/>
            <a:ext cx="5816221" cy="1200329"/>
          </a:xfrm>
          <a:prstGeom prst="rect">
            <a:avLst/>
          </a:prstGeom>
          <a:noFill/>
        </p:spPr>
        <p:txBody>
          <a:bodyPr wrap="square" rtlCol="0">
            <a:spAutoFit/>
          </a:bodyPr>
          <a:lstStyle/>
          <a:p>
            <a:pPr algn="ctr"/>
            <a:r>
              <a:rPr lang="en-IN" sz="3600" b="1" dirty="0"/>
              <a:t>Correlation for MADHYA PRADESH </a:t>
            </a:r>
            <a:r>
              <a:rPr lang="en-IN" sz="2400" b="1" dirty="0"/>
              <a:t>between different variables</a:t>
            </a:r>
          </a:p>
        </p:txBody>
      </p:sp>
    </p:spTree>
    <p:extLst>
      <p:ext uri="{BB962C8B-B14F-4D97-AF65-F5344CB8AC3E}">
        <p14:creationId xmlns:p14="http://schemas.microsoft.com/office/powerpoint/2010/main" val="1498613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3056</TotalTime>
  <Words>2321</Words>
  <Application>Microsoft Office PowerPoint</Application>
  <PresentationFormat>Widescreen</PresentationFormat>
  <Paragraphs>363</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Concourse</vt:lpstr>
      <vt:lpstr>Office Theme</vt:lpstr>
      <vt:lpstr>Association of child feeding practices with the nutritional status of the children in India,  2019-21.  (Jindal Hospital, Panipat)</vt:lpstr>
      <vt:lpstr>Mentor Approval</vt:lpstr>
      <vt:lpstr>Introduction</vt:lpstr>
      <vt:lpstr>Objective</vt:lpstr>
      <vt:lpstr>Data &amp; Method</vt:lpstr>
      <vt:lpstr>Methodology</vt:lpstr>
      <vt:lpstr>Results</vt:lpstr>
      <vt:lpstr> Correlation from all EAG states combined</vt:lpstr>
      <vt:lpstr>PowerPoint Presentation</vt:lpstr>
      <vt:lpstr>PowerPoint Presentation</vt:lpstr>
      <vt:lpstr>PowerPoint Presentation</vt:lpstr>
      <vt:lpstr>Discussion</vt:lpstr>
      <vt:lpstr>Conclusion</vt:lpstr>
      <vt:lpstr>REFERENCES </vt:lpstr>
      <vt:lpstr>Thank You</vt:lpstr>
      <vt:lpstr>Pictorial Journey</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Shreya malik</dc:creator>
  <cp:lastModifiedBy>917007218008</cp:lastModifiedBy>
  <cp:revision>78</cp:revision>
  <dcterms:created xsi:type="dcterms:W3CDTF">2022-05-20T15:11:38Z</dcterms:created>
  <dcterms:modified xsi:type="dcterms:W3CDTF">2023-07-28T06:32:11Z</dcterms:modified>
</cp:coreProperties>
</file>