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21"/>
  </p:notesMasterIdLst>
  <p:sldIdLst>
    <p:sldId id="256" r:id="rId2"/>
    <p:sldId id="277" r:id="rId3"/>
    <p:sldId id="257" r:id="rId4"/>
    <p:sldId id="272" r:id="rId5"/>
    <p:sldId id="266" r:id="rId6"/>
    <p:sldId id="261" r:id="rId7"/>
    <p:sldId id="263" r:id="rId8"/>
    <p:sldId id="264" r:id="rId9"/>
    <p:sldId id="258" r:id="rId10"/>
    <p:sldId id="278" r:id="rId11"/>
    <p:sldId id="269" r:id="rId12"/>
    <p:sldId id="270" r:id="rId13"/>
    <p:sldId id="279" r:id="rId14"/>
    <p:sldId id="271" r:id="rId15"/>
    <p:sldId id="259" r:id="rId16"/>
    <p:sldId id="280" r:id="rId17"/>
    <p:sldId id="273" r:id="rId18"/>
    <p:sldId id="274"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ownloads\analysis%20(Autosave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P\Downloads\analysis%20_%20sudhanshu.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wnloads\analysis%20_%20sudhansh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ownloads\analysis%20(Autosav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wnloads\analysis%20(Autosav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hosla\Desktop\analysis%20(Autosaved).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hosla\Desktop\analysis%20(Autosav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P\Downloads\analysis%20(Autosaved).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P\Downloads\analysis%20(Autosaved).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P\Downloads\analysis%20_%20sudhanshu.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a:t>ABDM</a:t>
            </a:r>
            <a:r>
              <a:rPr lang="en-IN" baseline="0"/>
              <a:t> Launch</a:t>
            </a:r>
            <a:endParaRPr lang="en-IN"/>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D7F-4AA9-B992-E7A68289C0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D7F-4AA9-B992-E7A68289C0C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D7F-4AA9-B992-E7A68289C0C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Sheet2!$B$13:$B$15</c:f>
              <c:strCache>
                <c:ptCount val="3"/>
                <c:pt idx="0">
                  <c:v>Aware</c:v>
                </c:pt>
                <c:pt idx="1">
                  <c:v>Not Aware </c:v>
                </c:pt>
                <c:pt idx="2">
                  <c:v>Wrong Answered </c:v>
                </c:pt>
              </c:strCache>
            </c:strRef>
          </c:cat>
          <c:val>
            <c:numRef>
              <c:f>Sheet2!$C$13:$C$15</c:f>
              <c:numCache>
                <c:formatCode>General</c:formatCode>
                <c:ptCount val="3"/>
                <c:pt idx="0" formatCode="0.00">
                  <c:v>58.333333333333336</c:v>
                </c:pt>
                <c:pt idx="1">
                  <c:v>25</c:v>
                </c:pt>
                <c:pt idx="2" formatCode="0.00">
                  <c:v>16.666666666666664</c:v>
                </c:pt>
              </c:numCache>
            </c:numRef>
          </c:val>
          <c:extLst>
            <c:ext xmlns:c16="http://schemas.microsoft.com/office/drawing/2014/chart" uri="{C3380CC4-5D6E-409C-BE32-E72D297353CC}">
              <c16:uniqueId val="{00000006-4D7F-4AA9-B992-E7A68289C0C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218339895013119"/>
          <c:y val="0.27726041041736299"/>
          <c:w val="0.29753882327209102"/>
          <c:h val="0.4993099858842826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tx1"/>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elete val="1"/>
          </c:dLbls>
          <c:cat>
            <c:strRef>
              <c:f>Sheet6!$H$43:$H$45</c:f>
              <c:strCache>
                <c:ptCount val="3"/>
                <c:pt idx="0">
                  <c:v>Aware</c:v>
                </c:pt>
                <c:pt idx="1">
                  <c:v>Not Aware</c:v>
                </c:pt>
                <c:pt idx="2">
                  <c:v>Slightly Aware</c:v>
                </c:pt>
              </c:strCache>
            </c:strRef>
          </c:cat>
          <c:val>
            <c:numRef>
              <c:f>Sheet6!$I$43:$I$45</c:f>
              <c:numCache>
                <c:formatCode>0.0</c:formatCode>
                <c:ptCount val="3"/>
                <c:pt idx="0" formatCode="General">
                  <c:v>70</c:v>
                </c:pt>
                <c:pt idx="1">
                  <c:v>16.666666666666664</c:v>
                </c:pt>
                <c:pt idx="2">
                  <c:v>13.333333333333334</c:v>
                </c:pt>
              </c:numCache>
            </c:numRef>
          </c:val>
          <c:extLst>
            <c:ext xmlns:c16="http://schemas.microsoft.com/office/drawing/2014/chart" uri="{C3380CC4-5D6E-409C-BE32-E72D297353CC}">
              <c16:uniqueId val="{00000000-5264-4E2B-8FE5-F49CD828EA1F}"/>
            </c:ext>
          </c:extLst>
        </c:ser>
        <c:dLbls>
          <c:showLegendKey val="0"/>
          <c:showVal val="1"/>
          <c:showCatName val="0"/>
          <c:showSerName val="0"/>
          <c:showPercent val="0"/>
          <c:showBubbleSize val="0"/>
        </c:dLbls>
        <c:gapWidth val="219"/>
        <c:overlap val="-27"/>
        <c:axId val="391652696"/>
        <c:axId val="391650344"/>
      </c:barChart>
      <c:catAx>
        <c:axId val="39165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1650344"/>
        <c:crosses val="autoZero"/>
        <c:auto val="1"/>
        <c:lblAlgn val="ctr"/>
        <c:lblOffset val="100"/>
        <c:noMultiLvlLbl val="0"/>
      </c:catAx>
      <c:valAx>
        <c:axId val="391650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16526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88231583728277E-2"/>
          <c:y val="3.998743072256343E-2"/>
          <c:w val="0.89069477252245732"/>
          <c:h val="0.85432578987770147"/>
        </c:manualLayout>
      </c:layout>
      <c:barChart>
        <c:barDir val="col"/>
        <c:grouping val="clustered"/>
        <c:varyColors val="0"/>
        <c:ser>
          <c:idx val="0"/>
          <c:order val="0"/>
          <c:spPr>
            <a:solidFill>
              <a:schemeClr val="accent1"/>
            </a:solidFill>
            <a:ln>
              <a:noFill/>
            </a:ln>
            <a:effectLst/>
          </c:spPr>
          <c:invertIfNegative val="0"/>
          <c:cat>
            <c:strRef>
              <c:f>Sheet3!$Q$24:$Q$25</c:f>
              <c:strCache>
                <c:ptCount val="2"/>
                <c:pt idx="0">
                  <c:v>Aware</c:v>
                </c:pt>
                <c:pt idx="1">
                  <c:v>Not Aware</c:v>
                </c:pt>
              </c:strCache>
            </c:strRef>
          </c:cat>
          <c:val>
            <c:numRef>
              <c:f>Sheet3!$R$24:$R$25</c:f>
              <c:numCache>
                <c:formatCode>General</c:formatCode>
                <c:ptCount val="2"/>
                <c:pt idx="0">
                  <c:v>100</c:v>
                </c:pt>
                <c:pt idx="1">
                  <c:v>0</c:v>
                </c:pt>
              </c:numCache>
            </c:numRef>
          </c:val>
          <c:extLst>
            <c:ext xmlns:c16="http://schemas.microsoft.com/office/drawing/2014/chart" uri="{C3380CC4-5D6E-409C-BE32-E72D297353CC}">
              <c16:uniqueId val="{00000000-E331-4AAB-9A9A-C17B08DE2BCB}"/>
            </c:ext>
          </c:extLst>
        </c:ser>
        <c:dLbls>
          <c:showLegendKey val="0"/>
          <c:showVal val="0"/>
          <c:showCatName val="0"/>
          <c:showSerName val="0"/>
          <c:showPercent val="0"/>
          <c:showBubbleSize val="0"/>
        </c:dLbls>
        <c:gapWidth val="219"/>
        <c:overlap val="-27"/>
        <c:axId val="386209800"/>
        <c:axId val="386209408"/>
      </c:barChart>
      <c:catAx>
        <c:axId val="38620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6209408"/>
        <c:crosses val="autoZero"/>
        <c:auto val="1"/>
        <c:lblAlgn val="ctr"/>
        <c:lblOffset val="100"/>
        <c:noMultiLvlLbl val="0"/>
      </c:catAx>
      <c:valAx>
        <c:axId val="386209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2098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IN"/>
              <a:t>Building</a:t>
            </a:r>
            <a:r>
              <a:rPr lang="en-IN" baseline="0"/>
              <a:t> Blocks of ABDM </a:t>
            </a:r>
            <a:endParaRPr lang="en-IN"/>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Sheet3!$H$12:$H$14</c:f>
              <c:strCache>
                <c:ptCount val="3"/>
                <c:pt idx="0">
                  <c:v>Aware</c:v>
                </c:pt>
                <c:pt idx="1">
                  <c:v>Not aware </c:v>
                </c:pt>
                <c:pt idx="2">
                  <c:v>Wrong Answered </c:v>
                </c:pt>
              </c:strCache>
            </c:strRef>
          </c:cat>
          <c:val>
            <c:numRef>
              <c:f>Sheet3!$I$12:$I$14</c:f>
              <c:numCache>
                <c:formatCode>General</c:formatCode>
                <c:ptCount val="3"/>
                <c:pt idx="0" formatCode="0.00">
                  <c:v>86.666666666666671</c:v>
                </c:pt>
                <c:pt idx="1">
                  <c:v>0</c:v>
                </c:pt>
                <c:pt idx="2" formatCode="0.00">
                  <c:v>11.666666666666666</c:v>
                </c:pt>
              </c:numCache>
            </c:numRef>
          </c:val>
          <c:extLst>
            <c:ext xmlns:c16="http://schemas.microsoft.com/office/drawing/2014/chart" uri="{C3380CC4-5D6E-409C-BE32-E72D297353CC}">
              <c16:uniqueId val="{00000000-D467-4832-81F8-5571935EBE76}"/>
            </c:ext>
          </c:extLst>
        </c:ser>
        <c:dLbls>
          <c:dLblPos val="outEnd"/>
          <c:showLegendKey val="0"/>
          <c:showVal val="1"/>
          <c:showCatName val="0"/>
          <c:showSerName val="0"/>
          <c:showPercent val="0"/>
          <c:showBubbleSize val="0"/>
        </c:dLbls>
        <c:gapWidth val="267"/>
        <c:overlap val="-43"/>
        <c:axId val="467176888"/>
        <c:axId val="467176104"/>
      </c:barChart>
      <c:catAx>
        <c:axId val="46717688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467176104"/>
        <c:crosses val="autoZero"/>
        <c:auto val="1"/>
        <c:lblAlgn val="ctr"/>
        <c:lblOffset val="100"/>
        <c:noMultiLvlLbl val="0"/>
      </c:catAx>
      <c:valAx>
        <c:axId val="467176104"/>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46717688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68882225194396"/>
          <c:y val="0.20177908873230188"/>
          <c:w val="0.38685905940853027"/>
          <c:h val="0.70403955317927591"/>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AF0-400D-8652-D7FC4A0E85B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AF0-400D-8652-D7FC4A0E85B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AF0-400D-8652-D7FC4A0E85B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Sheet4!$C$64:$C$66</c:f>
              <c:strCache>
                <c:ptCount val="3"/>
                <c:pt idx="0">
                  <c:v>Aware</c:v>
                </c:pt>
                <c:pt idx="1">
                  <c:v>Not Aware </c:v>
                </c:pt>
                <c:pt idx="2">
                  <c:v>Slightly Awared</c:v>
                </c:pt>
              </c:strCache>
            </c:strRef>
          </c:cat>
          <c:val>
            <c:numRef>
              <c:f>Sheet4!$D$64:$D$66</c:f>
              <c:numCache>
                <c:formatCode>0.00</c:formatCode>
                <c:ptCount val="3"/>
                <c:pt idx="0">
                  <c:v>58.333333333333336</c:v>
                </c:pt>
                <c:pt idx="1">
                  <c:v>28.333333333333332</c:v>
                </c:pt>
                <c:pt idx="2">
                  <c:v>13.333333333333334</c:v>
                </c:pt>
              </c:numCache>
            </c:numRef>
          </c:val>
          <c:extLst>
            <c:ext xmlns:c16="http://schemas.microsoft.com/office/drawing/2014/chart" uri="{C3380CC4-5D6E-409C-BE32-E72D297353CC}">
              <c16:uniqueId val="{00000006-AAF0-400D-8652-D7FC4A0E85B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1622393995838232"/>
          <c:y val="0.87821549457340864"/>
          <c:w val="0.88377606004161768"/>
          <c:h val="0.12038917251825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5664170460310825E-2"/>
          <c:y val="3.6617825959508264E-2"/>
          <c:w val="0.93888888888888899"/>
          <c:h val="0.83712962962963"/>
        </c:manualLayout>
      </c:layout>
      <c:barChart>
        <c:barDir val="col"/>
        <c:grouping val="clustered"/>
        <c:varyColors val="0"/>
        <c:ser>
          <c:idx val="1"/>
          <c:order val="1"/>
          <c:spPr>
            <a:pattFill prst="narHorz">
              <a:fgClr>
                <a:schemeClr val="accent2">
                  <a:shade val="76000"/>
                </a:schemeClr>
              </a:fgClr>
              <a:bgClr>
                <a:schemeClr val="accent2">
                  <a:shade val="76000"/>
                  <a:lumMod val="20000"/>
                  <a:lumOff val="80000"/>
                </a:schemeClr>
              </a:bgClr>
            </a:pattFill>
            <a:ln>
              <a:noFill/>
            </a:ln>
            <a:effectLst>
              <a:innerShdw blurRad="114300">
                <a:schemeClr val="accent2">
                  <a:shade val="76000"/>
                </a:schemeClr>
              </a:innerShdw>
            </a:effectLst>
          </c:spPr>
          <c:invertIfNegative val="0"/>
          <c:dLbls>
            <c:delete val="1"/>
          </c:dLbls>
          <c:cat>
            <c:strRef>
              <c:f>Sheet4!$I$64:$I$66</c:f>
              <c:strCache>
                <c:ptCount val="3"/>
                <c:pt idx="0">
                  <c:v>Correct Answer</c:v>
                </c:pt>
                <c:pt idx="1">
                  <c:v>Incorrect answer</c:v>
                </c:pt>
                <c:pt idx="2">
                  <c:v>Not aware </c:v>
                </c:pt>
              </c:strCache>
            </c:strRef>
          </c:cat>
          <c:val>
            <c:numRef>
              <c:f>Sheet4!$K$64:$K$66</c:f>
              <c:numCache>
                <c:formatCode>0.00</c:formatCode>
                <c:ptCount val="3"/>
                <c:pt idx="0" formatCode="General">
                  <c:v>50</c:v>
                </c:pt>
                <c:pt idx="1">
                  <c:v>21.6666666666667</c:v>
                </c:pt>
                <c:pt idx="2">
                  <c:v>28.3333333333333</c:v>
                </c:pt>
              </c:numCache>
            </c:numRef>
          </c:val>
          <c:extLst>
            <c:ext xmlns:c16="http://schemas.microsoft.com/office/drawing/2014/chart" uri="{C3380CC4-5D6E-409C-BE32-E72D297353CC}">
              <c16:uniqueId val="{00000000-5E80-47CC-BF9E-08E7A457E14F}"/>
            </c:ext>
          </c:extLst>
        </c:ser>
        <c:dLbls>
          <c:showLegendKey val="0"/>
          <c:showVal val="1"/>
          <c:showCatName val="0"/>
          <c:showSerName val="0"/>
          <c:showPercent val="0"/>
          <c:showBubbleSize val="0"/>
        </c:dLbls>
        <c:gapWidth val="164"/>
        <c:overlap val="-22"/>
        <c:axId val="484874208"/>
        <c:axId val="484871856"/>
        <c:extLst>
          <c:ext xmlns:c15="http://schemas.microsoft.com/office/drawing/2012/chart" uri="{02D57815-91ED-43cb-92C2-25804820EDAC}">
            <c15:filteredBarSeries>
              <c15:ser>
                <c:idx val="0"/>
                <c:order val="0"/>
                <c:spPr>
                  <a:pattFill prst="narHorz">
                    <a:fgClr>
                      <a:schemeClr val="accent2">
                        <a:tint val="77000"/>
                      </a:schemeClr>
                    </a:fgClr>
                    <a:bgClr>
                      <a:schemeClr val="accent2">
                        <a:tint val="77000"/>
                        <a:lumMod val="20000"/>
                        <a:lumOff val="80000"/>
                      </a:schemeClr>
                    </a:bgClr>
                  </a:pattFill>
                  <a:ln>
                    <a:noFill/>
                  </a:ln>
                  <a:effectLst>
                    <a:innerShdw blurRad="114300">
                      <a:schemeClr val="accent2">
                        <a:tint val="77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Sheet4!$I$64:$I$66</c15:sqref>
                        </c15:formulaRef>
                      </c:ext>
                    </c:extLst>
                    <c:strCache>
                      <c:ptCount val="3"/>
                      <c:pt idx="0">
                        <c:v>Correct Answer</c:v>
                      </c:pt>
                      <c:pt idx="1">
                        <c:v>Incorrect answer</c:v>
                      </c:pt>
                      <c:pt idx="2">
                        <c:v>Not aware </c:v>
                      </c:pt>
                    </c:strCache>
                  </c:strRef>
                </c:cat>
                <c:val>
                  <c:numRef>
                    <c:extLst>
                      <c:ext uri="{02D57815-91ED-43cb-92C2-25804820EDAC}">
                        <c15:formulaRef>
                          <c15:sqref>Sheet4!$J$64:$J$66</c15:sqref>
                        </c15:formulaRef>
                      </c:ext>
                    </c:extLst>
                    <c:numCache>
                      <c:formatCode>General</c:formatCode>
                      <c:ptCount val="3"/>
                    </c:numCache>
                  </c:numRef>
                </c:val>
                <c:extLst>
                  <c:ext xmlns:c16="http://schemas.microsoft.com/office/drawing/2014/chart" uri="{C3380CC4-5D6E-409C-BE32-E72D297353CC}">
                    <c16:uniqueId val="{00000001-5E80-47CC-BF9E-08E7A457E14F}"/>
                  </c:ext>
                </c:extLst>
              </c15:ser>
            </c15:filteredBarSeries>
          </c:ext>
        </c:extLst>
      </c:barChart>
      <c:catAx>
        <c:axId val="4848742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4871856"/>
        <c:crosses val="autoZero"/>
        <c:auto val="1"/>
        <c:lblAlgn val="ctr"/>
        <c:lblOffset val="100"/>
        <c:noMultiLvlLbl val="0"/>
      </c:catAx>
      <c:valAx>
        <c:axId val="4848718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487420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dPt>
            <c:idx val="0"/>
            <c:bubble3D val="0"/>
            <c:spPr>
              <a:gradFill>
                <a:gsLst>
                  <a:gs pos="100000">
                    <a:schemeClr val="accent2">
                      <a:shade val="76000"/>
                      <a:lumMod val="60000"/>
                      <a:lumOff val="40000"/>
                    </a:schemeClr>
                  </a:gs>
                  <a:gs pos="0">
                    <a:schemeClr val="accent2">
                      <a:shade val="76000"/>
                    </a:schemeClr>
                  </a:gs>
                </a:gsLst>
                <a:lin ang="5400000" scaled="0"/>
              </a:gradFill>
              <a:ln w="19050">
                <a:solidFill>
                  <a:schemeClr val="lt1"/>
                </a:solidFill>
              </a:ln>
              <a:effectLst/>
            </c:spPr>
            <c:extLst>
              <c:ext xmlns:c16="http://schemas.microsoft.com/office/drawing/2014/chart" uri="{C3380CC4-5D6E-409C-BE32-E72D297353CC}">
                <c16:uniqueId val="{00000001-C909-4B1C-8851-3CAA7C32D049}"/>
              </c:ext>
            </c:extLst>
          </c:dPt>
          <c:dPt>
            <c:idx val="1"/>
            <c:bubble3D val="0"/>
            <c:spPr>
              <a:gradFill>
                <a:gsLst>
                  <a:gs pos="100000">
                    <a:schemeClr val="accent2">
                      <a:tint val="77000"/>
                      <a:lumMod val="60000"/>
                      <a:lumOff val="40000"/>
                    </a:schemeClr>
                  </a:gs>
                  <a:gs pos="0">
                    <a:schemeClr val="accent2">
                      <a:tint val="77000"/>
                    </a:schemeClr>
                  </a:gs>
                </a:gsLst>
                <a:lin ang="5400000" scaled="0"/>
              </a:gradFill>
              <a:ln w="19050">
                <a:solidFill>
                  <a:schemeClr val="lt1"/>
                </a:solidFill>
              </a:ln>
              <a:effectLst/>
            </c:spPr>
            <c:extLst>
              <c:ext xmlns:c16="http://schemas.microsoft.com/office/drawing/2014/chart" uri="{C3380CC4-5D6E-409C-BE32-E72D297353CC}">
                <c16:uniqueId val="{00000003-C909-4B1C-8851-3CAA7C32D049}"/>
              </c:ext>
            </c:extLst>
          </c:dPt>
          <c:dLbls>
            <c:dLbl>
              <c:idx val="0"/>
              <c:layout>
                <c:manualLayout>
                  <c:x val="0.12844035150854205"/>
                  <c:y val="-9.2440216589346411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C909-4B1C-8851-3CAA7C32D049}"/>
                </c:ext>
              </c:extLst>
            </c:dLbl>
            <c:dLbl>
              <c:idx val="1"/>
              <c:layout>
                <c:manualLayout>
                  <c:x val="-3.2110087877135512E-2"/>
                  <c:y val="0"/>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C909-4B1C-8851-3CAA7C32D04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Sheet7!$G$7:$G$8</c:f>
              <c:strCache>
                <c:ptCount val="2"/>
                <c:pt idx="0">
                  <c:v>Have ABHA id</c:v>
                </c:pt>
                <c:pt idx="1">
                  <c:v>Does not have ABHA Id</c:v>
                </c:pt>
              </c:strCache>
            </c:strRef>
          </c:cat>
          <c:val>
            <c:numRef>
              <c:f>Sheet7!$H$7:$H$8</c:f>
              <c:numCache>
                <c:formatCode>General</c:formatCode>
                <c:ptCount val="2"/>
                <c:pt idx="0">
                  <c:v>86.6666666666667</c:v>
                </c:pt>
                <c:pt idx="1">
                  <c:v>13.3333333333333</c:v>
                </c:pt>
              </c:numCache>
            </c:numRef>
          </c:val>
          <c:extLst>
            <c:ext xmlns:c16="http://schemas.microsoft.com/office/drawing/2014/chart" uri="{C3380CC4-5D6E-409C-BE32-E72D297353CC}">
              <c16:uniqueId val="{00000004-C909-4B1C-8851-3CAA7C32D049}"/>
            </c:ext>
          </c:extLst>
        </c:ser>
        <c:dLbls>
          <c:showLegendKey val="0"/>
          <c:showVal val="0"/>
          <c:showCatName val="1"/>
          <c:showSerName val="0"/>
          <c:showPercent val="1"/>
          <c:showBubbleSize val="0"/>
          <c:showLeaderLines val="1"/>
        </c:dLbls>
        <c:firstSliceAng val="0"/>
      </c:pieChart>
      <c:spPr>
        <a:noFill/>
        <a:ln>
          <a:noFill/>
        </a:ln>
        <a:effectLst/>
      </c:spPr>
    </c:plotArea>
    <c:legend>
      <c:legendPos val="r"/>
      <c:layout>
        <c:manualLayout>
          <c:xMode val="edge"/>
          <c:yMode val="edge"/>
          <c:x val="0.59520514637901867"/>
          <c:y val="0.33027790956739705"/>
          <c:w val="0.38873980968241356"/>
          <c:h val="0.34784783691878296"/>
        </c:manualLayout>
      </c:layout>
      <c:overlay val="0"/>
      <c:spPr>
        <a:solidFill>
          <a:schemeClr val="lt1">
            <a:alpha val="50000"/>
          </a:schemeClr>
        </a:solidFill>
        <a:ln>
          <a:noFill/>
        </a:ln>
        <a:effectLst/>
      </c:spPr>
      <c:txPr>
        <a:bodyPr rot="0" spcFirstLastPara="1" vertOverflow="ellipsis" vert="horz" wrap="square" anchor="ctr" anchorCtr="1"/>
        <a:lstStyle/>
        <a:p>
          <a:pPr>
            <a:defRPr sz="16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tx1"/>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1043864963498"/>
          <c:y val="7.6555016008308371E-2"/>
          <c:w val="0.93888888888888888"/>
          <c:h val="0.83637192480126588"/>
        </c:manualLayout>
      </c:layout>
      <c:barChart>
        <c:barDir val="col"/>
        <c:grouping val="clustered"/>
        <c:varyColors val="0"/>
        <c:ser>
          <c:idx val="0"/>
          <c:order val="0"/>
          <c:spPr>
            <a:noFill/>
            <a:ln w="25400" cap="flat" cmpd="sng" algn="ctr">
              <a:solidFill>
                <a:schemeClr val="accent1"/>
              </a:solidFill>
              <a:miter lim="800000"/>
            </a:ln>
            <a:effectLst/>
          </c:spPr>
          <c:invertIfNegative val="0"/>
          <c:dLbls>
            <c:delete val="1"/>
          </c:dLbls>
          <c:cat>
            <c:strRef>
              <c:f>Sheet8!$C$6:$C$8</c:f>
              <c:strCache>
                <c:ptCount val="3"/>
                <c:pt idx="0">
                  <c:v>Aware</c:v>
                </c:pt>
                <c:pt idx="1">
                  <c:v>Not aware</c:v>
                </c:pt>
                <c:pt idx="2">
                  <c:v>Slightly aware</c:v>
                </c:pt>
              </c:strCache>
            </c:strRef>
          </c:cat>
          <c:val>
            <c:numRef>
              <c:f>Sheet8!$D$6:$D$8</c:f>
              <c:numCache>
                <c:formatCode>0.00</c:formatCode>
                <c:ptCount val="3"/>
                <c:pt idx="0">
                  <c:v>51.666666666666671</c:v>
                </c:pt>
                <c:pt idx="1">
                  <c:v>28.333333333333332</c:v>
                </c:pt>
                <c:pt idx="2" formatCode="General">
                  <c:v>20</c:v>
                </c:pt>
              </c:numCache>
            </c:numRef>
          </c:val>
          <c:extLst>
            <c:ext xmlns:c16="http://schemas.microsoft.com/office/drawing/2014/chart" uri="{C3380CC4-5D6E-409C-BE32-E72D297353CC}">
              <c16:uniqueId val="{00000000-5D17-489D-A70A-9BF86D19EC44}"/>
            </c:ext>
          </c:extLst>
        </c:ser>
        <c:dLbls>
          <c:dLblPos val="inEnd"/>
          <c:showLegendKey val="0"/>
          <c:showVal val="1"/>
          <c:showCatName val="0"/>
          <c:showSerName val="0"/>
          <c:showPercent val="0"/>
          <c:showBubbleSize val="0"/>
        </c:dLbls>
        <c:gapWidth val="164"/>
        <c:overlap val="-35"/>
        <c:axId val="595814392"/>
        <c:axId val="595814784"/>
      </c:barChart>
      <c:catAx>
        <c:axId val="595814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595814784"/>
        <c:crosses val="autoZero"/>
        <c:auto val="1"/>
        <c:lblAlgn val="ctr"/>
        <c:lblOffset val="100"/>
        <c:noMultiLvlLbl val="0"/>
      </c:catAx>
      <c:valAx>
        <c:axId val="59581478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9581439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78-47D3-B0B9-C468E78929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78-47D3-B0B9-C468E78929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78-47D3-B0B9-C468E7892989}"/>
              </c:ext>
            </c:extLst>
          </c:dPt>
          <c:cat>
            <c:strRef>
              <c:f>Sheet5!$G$12:$G$14</c:f>
              <c:strCache>
                <c:ptCount val="3"/>
                <c:pt idx="0">
                  <c:v>Not Aware</c:v>
                </c:pt>
                <c:pt idx="1">
                  <c:v>Aware</c:v>
                </c:pt>
                <c:pt idx="2">
                  <c:v>Slightly Aware</c:v>
                </c:pt>
              </c:strCache>
            </c:strRef>
          </c:cat>
          <c:val>
            <c:numRef>
              <c:f>Sheet5!$H$12:$H$14</c:f>
              <c:numCache>
                <c:formatCode>0.00</c:formatCode>
                <c:ptCount val="3"/>
                <c:pt idx="0">
                  <c:v>16.666666666666664</c:v>
                </c:pt>
                <c:pt idx="1">
                  <c:v>76.666666666666671</c:v>
                </c:pt>
                <c:pt idx="2">
                  <c:v>6.666666666666667</c:v>
                </c:pt>
              </c:numCache>
            </c:numRef>
          </c:val>
          <c:extLst>
            <c:ext xmlns:c16="http://schemas.microsoft.com/office/drawing/2014/chart" uri="{C3380CC4-5D6E-409C-BE32-E72D297353CC}">
              <c16:uniqueId val="{00000006-0978-47D3-B0B9-C468E789298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D65-486B-98CB-55FFFD13CC9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D65-486B-98CB-55FFFD13CC9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Sheet9!$C$65:$C$66</c:f>
              <c:strCache>
                <c:ptCount val="2"/>
                <c:pt idx="0">
                  <c:v>yes</c:v>
                </c:pt>
                <c:pt idx="1">
                  <c:v>no</c:v>
                </c:pt>
              </c:strCache>
            </c:strRef>
          </c:cat>
          <c:val>
            <c:numRef>
              <c:f>Sheet9!$D$65:$D$66</c:f>
              <c:numCache>
                <c:formatCode>0</c:formatCode>
                <c:ptCount val="2"/>
                <c:pt idx="0">
                  <c:v>61.666666666666671</c:v>
                </c:pt>
                <c:pt idx="1">
                  <c:v>38.333333333333336</c:v>
                </c:pt>
              </c:numCache>
            </c:numRef>
          </c:val>
          <c:extLst>
            <c:ext xmlns:c16="http://schemas.microsoft.com/office/drawing/2014/chart" uri="{C3380CC4-5D6E-409C-BE32-E72D297353CC}">
              <c16:uniqueId val="{00000004-0D65-486B-98CB-55FFFD13CC9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2089151356080494"/>
          <c:y val="0.37712088072324296"/>
          <c:w val="0.18744181977252844"/>
          <c:h val="0.3013137941090697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0.1659</cdr:x>
      <cdr:y>0.11729</cdr:y>
    </cdr:from>
    <cdr:to>
      <cdr:x>0.25845</cdr:x>
      <cdr:y>0.21923</cdr:y>
    </cdr:to>
    <cdr:sp macro="" textlink="">
      <cdr:nvSpPr>
        <cdr:cNvPr id="2" name="TextBox 1">
          <a:extLst xmlns:a="http://schemas.openxmlformats.org/drawingml/2006/main">
            <a:ext uri="{FF2B5EF4-FFF2-40B4-BE49-F238E27FC236}">
              <a16:creationId xmlns:a16="http://schemas.microsoft.com/office/drawing/2014/main" id="{43158B79-9276-A9E4-C3BA-BE507A7F5669}"/>
            </a:ext>
          </a:extLst>
        </cdr:cNvPr>
        <cdr:cNvSpPr txBox="1"/>
      </cdr:nvSpPr>
      <cdr:spPr>
        <a:xfrm xmlns:a="http://schemas.openxmlformats.org/drawingml/2006/main">
          <a:off x="875503" y="378516"/>
          <a:ext cx="488422" cy="3289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dirty="0"/>
            <a:t>50%</a:t>
          </a:r>
        </a:p>
      </cdr:txBody>
    </cdr:sp>
  </cdr:relSizeAnchor>
  <cdr:relSizeAnchor xmlns:cdr="http://schemas.openxmlformats.org/drawingml/2006/chartDrawing">
    <cdr:from>
      <cdr:x>0.47678</cdr:x>
      <cdr:y>0.5</cdr:y>
    </cdr:from>
    <cdr:to>
      <cdr:x>0.56934</cdr:x>
      <cdr:y>0.60194</cdr:y>
    </cdr:to>
    <cdr:sp macro="" textlink="">
      <cdr:nvSpPr>
        <cdr:cNvPr id="3" name="TextBox 1">
          <a:extLst xmlns:a="http://schemas.openxmlformats.org/drawingml/2006/main">
            <a:ext uri="{FF2B5EF4-FFF2-40B4-BE49-F238E27FC236}">
              <a16:creationId xmlns:a16="http://schemas.microsoft.com/office/drawing/2014/main" id="{FA0E2E5F-D375-6991-20D8-76D64D72F889}"/>
            </a:ext>
          </a:extLst>
        </cdr:cNvPr>
        <cdr:cNvSpPr txBox="1"/>
      </cdr:nvSpPr>
      <cdr:spPr>
        <a:xfrm xmlns:a="http://schemas.openxmlformats.org/drawingml/2006/main">
          <a:off x="2516160" y="1613613"/>
          <a:ext cx="488474" cy="328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dirty="0"/>
            <a:t>22</a:t>
          </a:r>
          <a:r>
            <a:rPr lang="en-IN" sz="1100" dirty="0"/>
            <a:t>%</a:t>
          </a:r>
        </a:p>
      </cdr:txBody>
    </cdr:sp>
  </cdr:relSizeAnchor>
  <cdr:relSizeAnchor xmlns:cdr="http://schemas.openxmlformats.org/drawingml/2006/chartDrawing">
    <cdr:from>
      <cdr:x>0.81608</cdr:x>
      <cdr:y>0.40821</cdr:y>
    </cdr:from>
    <cdr:to>
      <cdr:x>0.90864</cdr:x>
      <cdr:y>0.51015</cdr:y>
    </cdr:to>
    <cdr:sp macro="" textlink="">
      <cdr:nvSpPr>
        <cdr:cNvPr id="4" name="TextBox 1">
          <a:extLst xmlns:a="http://schemas.openxmlformats.org/drawingml/2006/main">
            <a:ext uri="{FF2B5EF4-FFF2-40B4-BE49-F238E27FC236}">
              <a16:creationId xmlns:a16="http://schemas.microsoft.com/office/drawing/2014/main" id="{FA0E2E5F-D375-6991-20D8-76D64D72F889}"/>
            </a:ext>
          </a:extLst>
        </cdr:cNvPr>
        <cdr:cNvSpPr txBox="1"/>
      </cdr:nvSpPr>
      <cdr:spPr>
        <a:xfrm xmlns:a="http://schemas.openxmlformats.org/drawingml/2006/main">
          <a:off x="4306786" y="1317371"/>
          <a:ext cx="488474" cy="3289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dirty="0"/>
            <a:t>28%</a:t>
          </a:r>
          <a:endParaRPr lang="en-IN"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0.2039</cdr:x>
      <cdr:y>0.21139</cdr:y>
    </cdr:from>
    <cdr:to>
      <cdr:x>0.29429</cdr:x>
      <cdr:y>0.31967</cdr:y>
    </cdr:to>
    <cdr:sp macro="" textlink="">
      <cdr:nvSpPr>
        <cdr:cNvPr id="2" name="TextBox 1">
          <a:extLst xmlns:a="http://schemas.openxmlformats.org/drawingml/2006/main">
            <a:ext uri="{FF2B5EF4-FFF2-40B4-BE49-F238E27FC236}">
              <a16:creationId xmlns:a16="http://schemas.microsoft.com/office/drawing/2014/main" id="{BB326C01-BAC7-D871-44B8-517D04713A08}"/>
            </a:ext>
          </a:extLst>
        </cdr:cNvPr>
        <cdr:cNvSpPr txBox="1"/>
      </cdr:nvSpPr>
      <cdr:spPr>
        <a:xfrm xmlns:a="http://schemas.openxmlformats.org/drawingml/2006/main">
          <a:off x="1020443" y="638939"/>
          <a:ext cx="452387" cy="3272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dirty="0"/>
            <a:t>52%</a:t>
          </a:r>
        </a:p>
      </cdr:txBody>
    </cdr:sp>
  </cdr:relSizeAnchor>
  <cdr:relSizeAnchor xmlns:cdr="http://schemas.openxmlformats.org/drawingml/2006/chartDrawing">
    <cdr:from>
      <cdr:x>0.50168</cdr:x>
      <cdr:y>0.5</cdr:y>
    </cdr:from>
    <cdr:to>
      <cdr:x>0.59207</cdr:x>
      <cdr:y>0.60827</cdr:y>
    </cdr:to>
    <cdr:sp macro="" textlink="">
      <cdr:nvSpPr>
        <cdr:cNvPr id="3" name="TextBox 1">
          <a:extLst xmlns:a="http://schemas.openxmlformats.org/drawingml/2006/main">
            <a:ext uri="{FF2B5EF4-FFF2-40B4-BE49-F238E27FC236}">
              <a16:creationId xmlns:a16="http://schemas.microsoft.com/office/drawing/2014/main" id="{D79C6A9B-CC05-4CCA-28B8-35887A62AB94}"/>
            </a:ext>
          </a:extLst>
        </cdr:cNvPr>
        <cdr:cNvSpPr txBox="1"/>
      </cdr:nvSpPr>
      <cdr:spPr>
        <a:xfrm xmlns:a="http://schemas.openxmlformats.org/drawingml/2006/main">
          <a:off x="2510708" y="1511246"/>
          <a:ext cx="452387" cy="3272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dirty="0"/>
            <a:t>28%</a:t>
          </a:r>
          <a:endParaRPr lang="en-IN" sz="1100" dirty="0"/>
        </a:p>
      </cdr:txBody>
    </cdr:sp>
  </cdr:relSizeAnchor>
  <cdr:relSizeAnchor xmlns:cdr="http://schemas.openxmlformats.org/drawingml/2006/chartDrawing">
    <cdr:from>
      <cdr:x>0.8017</cdr:x>
      <cdr:y>0.62524</cdr:y>
    </cdr:from>
    <cdr:to>
      <cdr:x>0.89209</cdr:x>
      <cdr:y>0.73352</cdr:y>
    </cdr:to>
    <cdr:sp macro="" textlink="">
      <cdr:nvSpPr>
        <cdr:cNvPr id="4" name="TextBox 1">
          <a:extLst xmlns:a="http://schemas.openxmlformats.org/drawingml/2006/main">
            <a:ext uri="{FF2B5EF4-FFF2-40B4-BE49-F238E27FC236}">
              <a16:creationId xmlns:a16="http://schemas.microsoft.com/office/drawing/2014/main" id="{D79C6A9B-CC05-4CCA-28B8-35887A62AB94}"/>
            </a:ext>
          </a:extLst>
        </cdr:cNvPr>
        <cdr:cNvSpPr txBox="1"/>
      </cdr:nvSpPr>
      <cdr:spPr>
        <a:xfrm xmlns:a="http://schemas.openxmlformats.org/drawingml/2006/main">
          <a:off x="4012201" y="1889790"/>
          <a:ext cx="452387" cy="3272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dirty="0"/>
            <a:t>20</a:t>
          </a:r>
          <a:r>
            <a:rPr lang="en-IN" sz="1100" dirty="0"/>
            <a:t>%</a:t>
          </a:r>
        </a:p>
      </cdr:txBody>
    </cdr:sp>
  </cdr:relSizeAnchor>
</c:userShapes>
</file>

<file path=ppt/drawings/drawing3.xml><?xml version="1.0" encoding="utf-8"?>
<c:userShapes xmlns:c="http://schemas.openxmlformats.org/drawingml/2006/chart">
  <cdr:relSizeAnchor xmlns:cdr="http://schemas.openxmlformats.org/drawingml/2006/chartDrawing">
    <cdr:from>
      <cdr:x>0.7121</cdr:x>
      <cdr:y>0.54288</cdr:y>
    </cdr:from>
    <cdr:to>
      <cdr:x>0.80048</cdr:x>
      <cdr:y>0.61256</cdr:y>
    </cdr:to>
    <cdr:sp macro="" textlink="">
      <cdr:nvSpPr>
        <cdr:cNvPr id="2" name="TextBox 1">
          <a:extLst xmlns:a="http://schemas.openxmlformats.org/drawingml/2006/main">
            <a:ext uri="{FF2B5EF4-FFF2-40B4-BE49-F238E27FC236}">
              <a16:creationId xmlns:a16="http://schemas.microsoft.com/office/drawing/2014/main" id="{BEC0AD91-81D5-40AE-8CE2-A595C1F847F5}"/>
            </a:ext>
          </a:extLst>
        </cdr:cNvPr>
        <cdr:cNvSpPr txBox="1"/>
      </cdr:nvSpPr>
      <cdr:spPr>
        <a:xfrm xmlns:a="http://schemas.openxmlformats.org/drawingml/2006/main">
          <a:off x="3837439" y="1781002"/>
          <a:ext cx="4762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dirty="0"/>
            <a:t>77%</a:t>
          </a:r>
        </a:p>
      </cdr:txBody>
    </cdr:sp>
  </cdr:relSizeAnchor>
  <cdr:relSizeAnchor xmlns:cdr="http://schemas.openxmlformats.org/drawingml/2006/chartDrawing">
    <cdr:from>
      <cdr:x>0.65116</cdr:x>
      <cdr:y>0.10304</cdr:y>
    </cdr:from>
    <cdr:to>
      <cdr:x>0.77606</cdr:x>
      <cdr:y>0.16498</cdr:y>
    </cdr:to>
    <cdr:sp macro="" textlink="">
      <cdr:nvSpPr>
        <cdr:cNvPr id="3" name="TextBox 2">
          <a:extLst xmlns:a="http://schemas.openxmlformats.org/drawingml/2006/main">
            <a:ext uri="{FF2B5EF4-FFF2-40B4-BE49-F238E27FC236}">
              <a16:creationId xmlns:a16="http://schemas.microsoft.com/office/drawing/2014/main" id="{F4DB94D0-3820-4F27-B688-C5A587E97E55}"/>
            </a:ext>
          </a:extLst>
        </cdr:cNvPr>
        <cdr:cNvSpPr txBox="1"/>
      </cdr:nvSpPr>
      <cdr:spPr>
        <a:xfrm xmlns:a="http://schemas.openxmlformats.org/drawingml/2006/main">
          <a:off x="3509008" y="338031"/>
          <a:ext cx="673100" cy="20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dirty="0"/>
            <a:t>16%</a:t>
          </a:r>
        </a:p>
      </cdr:txBody>
    </cdr:sp>
  </cdr:relSizeAnchor>
  <cdr:relSizeAnchor xmlns:cdr="http://schemas.openxmlformats.org/drawingml/2006/chartDrawing">
    <cdr:from>
      <cdr:x>0.40767</cdr:x>
      <cdr:y>0</cdr:y>
    </cdr:from>
    <cdr:to>
      <cdr:x>0.53257</cdr:x>
      <cdr:y>0.06194</cdr:y>
    </cdr:to>
    <cdr:sp macro="" textlink="">
      <cdr:nvSpPr>
        <cdr:cNvPr id="4" name="TextBox 1">
          <a:extLst xmlns:a="http://schemas.openxmlformats.org/drawingml/2006/main">
            <a:ext uri="{FF2B5EF4-FFF2-40B4-BE49-F238E27FC236}">
              <a16:creationId xmlns:a16="http://schemas.microsoft.com/office/drawing/2014/main" id="{643EC22C-05A5-4D40-9F9A-4EA219EF36C3}"/>
            </a:ext>
          </a:extLst>
        </cdr:cNvPr>
        <cdr:cNvSpPr txBox="1"/>
      </cdr:nvSpPr>
      <cdr:spPr>
        <a:xfrm xmlns:a="http://schemas.openxmlformats.org/drawingml/2006/main">
          <a:off x="2196876" y="-1785983"/>
          <a:ext cx="673100" cy="203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sz="1100" dirty="0"/>
            <a:t>7%</a:t>
          </a:r>
        </a:p>
      </cdr:txBody>
    </cdr:sp>
  </cdr:relSizeAnchor>
</c:userShapes>
</file>

<file path=ppt/drawings/drawing4.xml><?xml version="1.0" encoding="utf-8"?>
<c:userShapes xmlns:c="http://schemas.openxmlformats.org/drawingml/2006/chart">
  <cdr:relSizeAnchor xmlns:cdr="http://schemas.openxmlformats.org/drawingml/2006/chartDrawing">
    <cdr:from>
      <cdr:x>0.20147</cdr:x>
      <cdr:y>0.07935</cdr:y>
    </cdr:from>
    <cdr:to>
      <cdr:x>0.29723</cdr:x>
      <cdr:y>0.19511</cdr:y>
    </cdr:to>
    <cdr:sp macro="" textlink="">
      <cdr:nvSpPr>
        <cdr:cNvPr id="2" name="TextBox 1">
          <a:extLst xmlns:a="http://schemas.openxmlformats.org/drawingml/2006/main">
            <a:ext uri="{FF2B5EF4-FFF2-40B4-BE49-F238E27FC236}">
              <a16:creationId xmlns:a16="http://schemas.microsoft.com/office/drawing/2014/main" id="{F3108E8C-5915-8667-0507-8506CB2F0FFD}"/>
            </a:ext>
          </a:extLst>
        </cdr:cNvPr>
        <cdr:cNvSpPr txBox="1"/>
      </cdr:nvSpPr>
      <cdr:spPr>
        <a:xfrm xmlns:a="http://schemas.openxmlformats.org/drawingml/2006/main">
          <a:off x="1053017" y="239833"/>
          <a:ext cx="500513" cy="3498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dirty="0"/>
            <a:t>70%</a:t>
          </a:r>
        </a:p>
      </cdr:txBody>
    </cdr:sp>
  </cdr:relSizeAnchor>
  <cdr:relSizeAnchor xmlns:cdr="http://schemas.openxmlformats.org/drawingml/2006/chartDrawing">
    <cdr:from>
      <cdr:x>0.47488</cdr:x>
      <cdr:y>0.61524</cdr:y>
    </cdr:from>
    <cdr:to>
      <cdr:x>0.57064</cdr:x>
      <cdr:y>0.731</cdr:y>
    </cdr:to>
    <cdr:sp macro="" textlink="">
      <cdr:nvSpPr>
        <cdr:cNvPr id="3" name="TextBox 1">
          <a:extLst xmlns:a="http://schemas.openxmlformats.org/drawingml/2006/main">
            <a:ext uri="{FF2B5EF4-FFF2-40B4-BE49-F238E27FC236}">
              <a16:creationId xmlns:a16="http://schemas.microsoft.com/office/drawing/2014/main" id="{E6C69D92-16A6-7279-4D8D-8A65ADE02FBA}"/>
            </a:ext>
          </a:extLst>
        </cdr:cNvPr>
        <cdr:cNvSpPr txBox="1"/>
      </cdr:nvSpPr>
      <cdr:spPr>
        <a:xfrm xmlns:a="http://schemas.openxmlformats.org/drawingml/2006/main">
          <a:off x="2482057" y="1859551"/>
          <a:ext cx="500513" cy="349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dirty="0"/>
            <a:t>17</a:t>
          </a:r>
          <a:r>
            <a:rPr lang="en-IN" sz="1100" dirty="0"/>
            <a:t>%</a:t>
          </a:r>
        </a:p>
      </cdr:txBody>
    </cdr:sp>
  </cdr:relSizeAnchor>
  <cdr:relSizeAnchor xmlns:cdr="http://schemas.openxmlformats.org/drawingml/2006/chartDrawing">
    <cdr:from>
      <cdr:x>0.78854</cdr:x>
      <cdr:y>0.66563</cdr:y>
    </cdr:from>
    <cdr:to>
      <cdr:x>0.8843</cdr:x>
      <cdr:y>0.7814</cdr:y>
    </cdr:to>
    <cdr:sp macro="" textlink="">
      <cdr:nvSpPr>
        <cdr:cNvPr id="4" name="TextBox 1">
          <a:extLst xmlns:a="http://schemas.openxmlformats.org/drawingml/2006/main">
            <a:ext uri="{FF2B5EF4-FFF2-40B4-BE49-F238E27FC236}">
              <a16:creationId xmlns:a16="http://schemas.microsoft.com/office/drawing/2014/main" id="{E6C69D92-16A6-7279-4D8D-8A65ADE02FBA}"/>
            </a:ext>
          </a:extLst>
        </cdr:cNvPr>
        <cdr:cNvSpPr txBox="1"/>
      </cdr:nvSpPr>
      <cdr:spPr>
        <a:xfrm xmlns:a="http://schemas.openxmlformats.org/drawingml/2006/main">
          <a:off x="4121466" y="2011868"/>
          <a:ext cx="500513" cy="3498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dirty="0"/>
            <a:t>13%</a:t>
          </a:r>
          <a:endParaRPr lang="en-IN"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C1DEF-1AB2-497D-B0EC-E55E66C36ABB}" type="datetimeFigureOut">
              <a:rPr lang="en-IN" smtClean="0"/>
              <a:t>19-06-2023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173EA-31B0-4510-A865-1FDBD042E1A8}" type="slidenum">
              <a:rPr lang="en-IN" smtClean="0"/>
              <a:t>‹#›</a:t>
            </a:fld>
            <a:endParaRPr lang="en-IN"/>
          </a:p>
        </p:txBody>
      </p:sp>
    </p:spTree>
    <p:extLst>
      <p:ext uri="{BB962C8B-B14F-4D97-AF65-F5344CB8AC3E}">
        <p14:creationId xmlns:p14="http://schemas.microsoft.com/office/powerpoint/2010/main" val="143340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0173EA-31B0-4510-A865-1FDBD042E1A8}" type="slidenum">
              <a:rPr lang="en-IN" smtClean="0"/>
              <a:t>5</a:t>
            </a:fld>
            <a:endParaRPr lang="en-IN"/>
          </a:p>
        </p:txBody>
      </p:sp>
    </p:spTree>
    <p:extLst>
      <p:ext uri="{BB962C8B-B14F-4D97-AF65-F5344CB8AC3E}">
        <p14:creationId xmlns:p14="http://schemas.microsoft.com/office/powerpoint/2010/main" val="193665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0173EA-31B0-4510-A865-1FDBD042E1A8}" type="slidenum">
              <a:rPr lang="en-IN" smtClean="0"/>
              <a:t>12</a:t>
            </a:fld>
            <a:endParaRPr lang="en-IN"/>
          </a:p>
        </p:txBody>
      </p:sp>
    </p:spTree>
    <p:extLst>
      <p:ext uri="{BB962C8B-B14F-4D97-AF65-F5344CB8AC3E}">
        <p14:creationId xmlns:p14="http://schemas.microsoft.com/office/powerpoint/2010/main" val="188327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0173EA-31B0-4510-A865-1FDBD042E1A8}" type="slidenum">
              <a:rPr lang="en-IN" smtClean="0"/>
              <a:t>14</a:t>
            </a:fld>
            <a:endParaRPr lang="en-IN"/>
          </a:p>
        </p:txBody>
      </p:sp>
    </p:spTree>
    <p:extLst>
      <p:ext uri="{BB962C8B-B14F-4D97-AF65-F5344CB8AC3E}">
        <p14:creationId xmlns:p14="http://schemas.microsoft.com/office/powerpoint/2010/main" val="365993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9B1E-1651-0B71-8002-A54403D6C7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A5957ED-9D58-94AC-5840-934E7E8AF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9CFBF55-A7BA-2B6A-174C-FD094B9A4799}"/>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5" name="Footer Placeholder 4">
            <a:extLst>
              <a:ext uri="{FF2B5EF4-FFF2-40B4-BE49-F238E27FC236}">
                <a16:creationId xmlns:a16="http://schemas.microsoft.com/office/drawing/2014/main" id="{4D236CEF-E3B9-DB16-E2DA-5C68BF3171C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062C7C7-3D32-39E8-2101-FBA9E3EACD47}"/>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287729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5E9-AB1C-BCB5-965D-2DF24E9E877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585C89F-5DAF-6B3C-733D-AEC95816F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10F55A7-454E-25AA-ABA4-47E70E371509}"/>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5" name="Footer Placeholder 4">
            <a:extLst>
              <a:ext uri="{FF2B5EF4-FFF2-40B4-BE49-F238E27FC236}">
                <a16:creationId xmlns:a16="http://schemas.microsoft.com/office/drawing/2014/main" id="{D804B6E7-C2EC-64BF-EB1D-F37F1F777C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B1F7070-DC89-F0B8-03BF-766078423FDD}"/>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97962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6A32F2-93C0-36C9-15EA-6D1AB0E158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75BFC8-8F84-0DF7-C1C1-CDD701D58C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4F83CA-A0A5-A4C8-21A8-A7493D2FC38E}"/>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5" name="Footer Placeholder 4">
            <a:extLst>
              <a:ext uri="{FF2B5EF4-FFF2-40B4-BE49-F238E27FC236}">
                <a16:creationId xmlns:a16="http://schemas.microsoft.com/office/drawing/2014/main" id="{3F258825-EBFF-C994-7367-BC70919205A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165C8C2-684E-933A-816A-E02D8523F81C}"/>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2220027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1991-3A40-22F4-1506-77BA3CD2932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9046588-6B4B-224F-B00F-20F8DF635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A3B442-059B-FFE6-171E-B16E086636FD}"/>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5" name="Footer Placeholder 4">
            <a:extLst>
              <a:ext uri="{FF2B5EF4-FFF2-40B4-BE49-F238E27FC236}">
                <a16:creationId xmlns:a16="http://schemas.microsoft.com/office/drawing/2014/main" id="{7FF58316-8E59-4695-6376-4D3D318938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F9950EE-A754-2EDD-66C9-1CF2BD7B45E4}"/>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215141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F483-FDF3-6A2B-74E9-08CFF09247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2728604-E039-AF42-057C-CDEFB874C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D74D3-3F77-C816-251B-513627B4FDAC}"/>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5" name="Footer Placeholder 4">
            <a:extLst>
              <a:ext uri="{FF2B5EF4-FFF2-40B4-BE49-F238E27FC236}">
                <a16:creationId xmlns:a16="http://schemas.microsoft.com/office/drawing/2014/main" id="{77CEF410-AA78-5B8D-65A7-C2D0308148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7D64DDB-209A-4F68-A8AE-C15C3A09F20B}"/>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134044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AF24-C561-5189-9FB5-DFEA348FDF6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F29B4AA-085C-4F45-B29F-A7FDDC594C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63A2DDC-E915-C7D1-B096-504DBA169D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F6B3365-6488-5061-C4DA-D3E3DE28C8F2}"/>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6" name="Footer Placeholder 5">
            <a:extLst>
              <a:ext uri="{FF2B5EF4-FFF2-40B4-BE49-F238E27FC236}">
                <a16:creationId xmlns:a16="http://schemas.microsoft.com/office/drawing/2014/main" id="{335C57FE-A94A-6A71-7A0D-27F25B2F96B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1091A9A-5026-C27B-ECFA-E741971F92E5}"/>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237274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A8004-2A1E-72A8-8F69-1A1D6B01FEE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F783860-36BB-2796-F6CC-EE2323245F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DDE8D-135E-8855-6263-7625DCE15F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B461D0C-D21E-CC0F-757A-C310D672D5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7B18F-A9A8-98A5-D03B-C8FE250DD1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0AB2DCC-103A-C9D4-272B-1E7DFBEF3BCF}"/>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8" name="Footer Placeholder 7">
            <a:extLst>
              <a:ext uri="{FF2B5EF4-FFF2-40B4-BE49-F238E27FC236}">
                <a16:creationId xmlns:a16="http://schemas.microsoft.com/office/drawing/2014/main" id="{CF5090D6-1B7E-B1B7-09DA-8A0F01C3E02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2FBF89F-412F-AA3B-1E88-4473F9E23240}"/>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390468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98F2-C0C2-12B1-0C10-BEB42315BD8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0B45A12-7282-A6C7-8EFA-AC7F059BA01B}"/>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4" name="Footer Placeholder 3">
            <a:extLst>
              <a:ext uri="{FF2B5EF4-FFF2-40B4-BE49-F238E27FC236}">
                <a16:creationId xmlns:a16="http://schemas.microsoft.com/office/drawing/2014/main" id="{861B3322-6DCA-2792-9E40-1133E7FF8D0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FF3826C-B55F-C3DD-864A-B7402756D126}"/>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155132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3A538-F73C-C850-8CE5-2FBE4DE6BB12}"/>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3" name="Footer Placeholder 2">
            <a:extLst>
              <a:ext uri="{FF2B5EF4-FFF2-40B4-BE49-F238E27FC236}">
                <a16:creationId xmlns:a16="http://schemas.microsoft.com/office/drawing/2014/main" id="{4B91CD9C-9401-FE9E-AF14-89EE524185C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68856E82-9CCC-3785-FAAA-9556E71D2495}"/>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285442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A5E4-C603-1FF7-4BFE-9884ED866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F9CC842-E091-674E-4501-339B39F5D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80637CF-9540-9F4D-D19E-F6DAA17B1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B3805-60E9-4C98-6F62-3E0C382624E1}"/>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6" name="Footer Placeholder 5">
            <a:extLst>
              <a:ext uri="{FF2B5EF4-FFF2-40B4-BE49-F238E27FC236}">
                <a16:creationId xmlns:a16="http://schemas.microsoft.com/office/drawing/2014/main" id="{75A53638-BE61-6647-7340-1F29AF6546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AF50EC6-9101-9C71-DCCD-F025F15F2039}"/>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384484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DF00-DF81-C60D-6328-BF9D5DF6C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DDCF2B3-E3CB-F004-6FED-D3A93EDDB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0D756F0-6A52-C05D-FA65-BAA5D3021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023B7B-5575-6186-A0DE-DE8BB39C54D7}"/>
              </a:ext>
            </a:extLst>
          </p:cNvPr>
          <p:cNvSpPr>
            <a:spLocks noGrp="1"/>
          </p:cNvSpPr>
          <p:nvPr>
            <p:ph type="dt" sz="half" idx="10"/>
          </p:nvPr>
        </p:nvSpPr>
        <p:spPr/>
        <p:txBody>
          <a:bodyPr/>
          <a:lstStyle/>
          <a:p>
            <a:fld id="{CF027739-CE1A-483C-9C86-5046153CBF0D}" type="datetimeFigureOut">
              <a:rPr lang="en-IN" smtClean="0"/>
              <a:t>19-06-2023</a:t>
            </a:fld>
            <a:endParaRPr lang="en-IN"/>
          </a:p>
        </p:txBody>
      </p:sp>
      <p:sp>
        <p:nvSpPr>
          <p:cNvPr id="6" name="Footer Placeholder 5">
            <a:extLst>
              <a:ext uri="{FF2B5EF4-FFF2-40B4-BE49-F238E27FC236}">
                <a16:creationId xmlns:a16="http://schemas.microsoft.com/office/drawing/2014/main" id="{81815676-47A7-0672-12BF-EC82838B21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0D2616-9D75-E523-76CB-74F9D9784575}"/>
              </a:ext>
            </a:extLst>
          </p:cNvPr>
          <p:cNvSpPr>
            <a:spLocks noGrp="1"/>
          </p:cNvSpPr>
          <p:nvPr>
            <p:ph type="sldNum" sz="quarter" idx="12"/>
          </p:nvPr>
        </p:nvSpPr>
        <p:spPr/>
        <p:txBody>
          <a:bodyPr/>
          <a:lstStyle/>
          <a:p>
            <a:fld id="{3BC234E0-A96A-44E3-97D7-55B74D04DF33}" type="slidenum">
              <a:rPr lang="en-IN" smtClean="0"/>
              <a:t>‹#›</a:t>
            </a:fld>
            <a:endParaRPr lang="en-IN"/>
          </a:p>
        </p:txBody>
      </p:sp>
    </p:spTree>
    <p:extLst>
      <p:ext uri="{BB962C8B-B14F-4D97-AF65-F5344CB8AC3E}">
        <p14:creationId xmlns:p14="http://schemas.microsoft.com/office/powerpoint/2010/main" val="233608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4C90B5-D4F0-48FB-E323-E57F7DFE3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951FD3E-D1E0-8ECA-BEB9-39190D7CD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A3836B-2BAE-7B72-6AC6-4A66BE995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27739-CE1A-483C-9C86-5046153CBF0D}" type="datetimeFigureOut">
              <a:rPr lang="en-IN" smtClean="0"/>
              <a:t>19-06-2023</a:t>
            </a:fld>
            <a:endParaRPr lang="en-IN"/>
          </a:p>
        </p:txBody>
      </p:sp>
      <p:sp>
        <p:nvSpPr>
          <p:cNvPr id="5" name="Footer Placeholder 4">
            <a:extLst>
              <a:ext uri="{FF2B5EF4-FFF2-40B4-BE49-F238E27FC236}">
                <a16:creationId xmlns:a16="http://schemas.microsoft.com/office/drawing/2014/main" id="{C1D1E1C6-FE80-8DDD-BEB5-2DB924880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9894EF2-BB03-FE90-1972-06523E837E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234E0-A96A-44E3-97D7-55B74D04DF33}" type="slidenum">
              <a:rPr lang="en-IN" smtClean="0"/>
              <a:t>‹#›</a:t>
            </a:fld>
            <a:endParaRPr lang="en-IN"/>
          </a:p>
        </p:txBody>
      </p:sp>
    </p:spTree>
    <p:extLst>
      <p:ext uri="{BB962C8B-B14F-4D97-AF65-F5344CB8AC3E}">
        <p14:creationId xmlns:p14="http://schemas.microsoft.com/office/powerpoint/2010/main" val="174956644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bdm.gov.in/"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3"/>
          <p:cNvSpPr txBox="1">
            <a:spLocks/>
          </p:cNvSpPr>
          <p:nvPr/>
        </p:nvSpPr>
        <p:spPr>
          <a:xfrm>
            <a:off x="65894" y="694595"/>
            <a:ext cx="10778997" cy="1059897"/>
          </a:xfrm>
          <a:prstGeom prst="rect">
            <a:avLst/>
          </a:prstGeom>
        </p:spPr>
        <p:txBody>
          <a:bodyP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800" b="1" dirty="0">
                <a:solidFill>
                  <a:schemeClr val="tx1"/>
                </a:solidFill>
                <a:latin typeface="Arial" panose="020B0604020202020204" pitchFamily="34" charset="0"/>
              </a:rPr>
              <a:t>Study on knowledge and awareness about Ayushman Bharat    Digital Mission among National Health Authority employees</a:t>
            </a:r>
          </a:p>
        </p:txBody>
      </p:sp>
      <p:sp>
        <p:nvSpPr>
          <p:cNvPr id="5" name="TextBox 4"/>
          <p:cNvSpPr txBox="1"/>
          <p:nvPr/>
        </p:nvSpPr>
        <p:spPr>
          <a:xfrm flipH="1">
            <a:off x="3384644" y="1643462"/>
            <a:ext cx="358936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AT</a:t>
            </a:r>
            <a:endParaRPr lang="en-IN" b="1" dirty="0">
              <a:latin typeface="Arial" panose="020B0604020202020204" pitchFamily="34" charset="0"/>
              <a:cs typeface="Arial" panose="020B0604020202020204" pitchFamily="34" charset="0"/>
            </a:endParaRPr>
          </a:p>
        </p:txBody>
      </p:sp>
      <p:pic>
        <p:nvPicPr>
          <p:cNvPr id="6" name="Picture 5" descr="ey-logo-black"/>
          <p:cNvPicPr>
            <a:picLocks noChangeAspect="1"/>
          </p:cNvPicPr>
          <p:nvPr/>
        </p:nvPicPr>
        <p:blipFill>
          <a:blip r:embed="rId2"/>
          <a:stretch>
            <a:fillRect/>
          </a:stretch>
        </p:blipFill>
        <p:spPr>
          <a:xfrm>
            <a:off x="4782630" y="4299343"/>
            <a:ext cx="963652" cy="647433"/>
          </a:xfrm>
          <a:prstGeom prst="rect">
            <a:avLst/>
          </a:prstGeom>
        </p:spPr>
      </p:pic>
      <p:sp>
        <p:nvSpPr>
          <p:cNvPr id="7" name="Rectangle 6"/>
          <p:cNvSpPr/>
          <p:nvPr/>
        </p:nvSpPr>
        <p:spPr>
          <a:xfrm>
            <a:off x="2956126" y="3514050"/>
            <a:ext cx="4745403" cy="400110"/>
          </a:xfrm>
          <a:prstGeom prst="rect">
            <a:avLst/>
          </a:prstGeom>
        </p:spPr>
        <p:txBody>
          <a:bodyPr wrap="none">
            <a:spAutoFit/>
          </a:bodyPr>
          <a:lstStyle/>
          <a:p>
            <a:pPr algn="ctr"/>
            <a:r>
              <a:rPr lang="en-IN" altLang="en-US" sz="2000" b="1" i="1" dirty="0">
                <a:latin typeface="Arial" panose="020B0604020202020204" pitchFamily="34" charset="0"/>
                <a:cs typeface="Arial" panose="020B0604020202020204" pitchFamily="34" charset="0"/>
              </a:rPr>
              <a:t>PROJECT UNDER - </a:t>
            </a:r>
            <a:r>
              <a:rPr lang="en-IN" altLang="en-US" sz="2000" b="1" dirty="0">
                <a:latin typeface="Arial" panose="020B0604020202020204" pitchFamily="34" charset="0"/>
                <a:cs typeface="Arial" panose="020B0604020202020204" pitchFamily="34" charset="0"/>
              </a:rPr>
              <a:t>ERNST</a:t>
            </a:r>
            <a:r>
              <a:rPr lang="en-IN" altLang="en-US" sz="2000" b="1" i="1" dirty="0">
                <a:latin typeface="Arial" panose="020B0604020202020204" pitchFamily="34" charset="0"/>
                <a:cs typeface="Arial" panose="020B0604020202020204" pitchFamily="34" charset="0"/>
              </a:rPr>
              <a:t> &amp; YOUNG</a:t>
            </a:r>
          </a:p>
        </p:txBody>
      </p:sp>
      <p:sp>
        <p:nvSpPr>
          <p:cNvPr id="8" name="Rounded Rectangle 7"/>
          <p:cNvSpPr/>
          <p:nvPr/>
        </p:nvSpPr>
        <p:spPr>
          <a:xfrm>
            <a:off x="6353175" y="4905098"/>
            <a:ext cx="5838825" cy="193611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altLang="en-US" sz="2000" b="1" dirty="0">
                <a:solidFill>
                  <a:schemeClr val="tx1"/>
                </a:solidFill>
                <a:latin typeface="Arial" panose="020B0604020202020204" pitchFamily="34" charset="0"/>
                <a:cs typeface="Arial" panose="020B0604020202020204" pitchFamily="34" charset="0"/>
              </a:rPr>
              <a:t>PRESENTED BY- SUDHANSHU BATRA </a:t>
            </a:r>
          </a:p>
          <a:p>
            <a:pPr algn="just"/>
            <a:r>
              <a:rPr lang="en-IN" altLang="en-US" sz="2000" b="1" dirty="0">
                <a:solidFill>
                  <a:schemeClr val="tx1"/>
                </a:solidFill>
                <a:latin typeface="Arial" panose="020B0604020202020204" pitchFamily="34" charset="0"/>
                <a:cs typeface="Arial" panose="020B0604020202020204" pitchFamily="34" charset="0"/>
              </a:rPr>
              <a:t>                               PG/21/114 </a:t>
            </a:r>
          </a:p>
          <a:p>
            <a:pPr algn="ctr"/>
            <a:r>
              <a:rPr lang="en-IN" altLang="en-US" sz="2000" b="1" dirty="0">
                <a:solidFill>
                  <a:schemeClr val="tx1"/>
                </a:solidFill>
                <a:latin typeface="Arial" panose="020B0604020202020204" pitchFamily="34" charset="0"/>
                <a:cs typeface="Arial" panose="020B0604020202020204" pitchFamily="34" charset="0"/>
              </a:rPr>
              <a:t>  HEALTH IT</a:t>
            </a:r>
          </a:p>
          <a:p>
            <a:pPr algn="just"/>
            <a:endParaRPr lang="en-IN" altLang="en-US" sz="2000" b="1" dirty="0">
              <a:solidFill>
                <a:schemeClr val="tx1"/>
              </a:solidFill>
              <a:latin typeface="Arial" panose="020B0604020202020204" pitchFamily="34" charset="0"/>
              <a:cs typeface="Arial" panose="020B0604020202020204" pitchFamily="34" charset="0"/>
            </a:endParaRPr>
          </a:p>
          <a:p>
            <a:pPr algn="just"/>
            <a:r>
              <a:rPr lang="en-IN" altLang="en-US" sz="2000" b="1" dirty="0">
                <a:solidFill>
                  <a:schemeClr val="tx1"/>
                </a:solidFill>
                <a:latin typeface="Arial" panose="020B0604020202020204" pitchFamily="34" charset="0"/>
                <a:cs typeface="Arial" panose="020B0604020202020204" pitchFamily="34" charset="0"/>
              </a:rPr>
              <a:t>MENTOR - DR. ANANDHI RAMACHANDRAN </a:t>
            </a:r>
          </a:p>
        </p:txBody>
      </p:sp>
      <p:pic>
        <p:nvPicPr>
          <p:cNvPr id="1026" name="Picture 2" descr="Quality Council collaborates with National Health Authority">
            <a:extLst>
              <a:ext uri="{FF2B5EF4-FFF2-40B4-BE49-F238E27FC236}">
                <a16:creationId xmlns:a16="http://schemas.microsoft.com/office/drawing/2014/main" id="{555674D6-D7F4-1682-2744-92ABC072AB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563" y="2242737"/>
            <a:ext cx="1704437" cy="10384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2" descr="Partners | Green Yatra">
            <a:extLst>
              <a:ext uri="{FF2B5EF4-FFF2-40B4-BE49-F238E27FC236}">
                <a16:creationId xmlns:a16="http://schemas.microsoft.com/office/drawing/2014/main" id="{691945F3-1453-6AD0-861E-9FEDD97357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03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F5EAF-DF3D-418F-B713-F9972B2DB2BC}"/>
              </a:ext>
            </a:extLst>
          </p:cNvPr>
          <p:cNvSpPr txBox="1"/>
          <p:nvPr/>
        </p:nvSpPr>
        <p:spPr>
          <a:xfrm>
            <a:off x="705582" y="682435"/>
            <a:ext cx="6000306" cy="721672"/>
          </a:xfrm>
          <a:prstGeom prst="rect">
            <a:avLst/>
          </a:prstGeom>
          <a:noFill/>
        </p:spPr>
        <p:txBody>
          <a:bodyPr wrap="square">
            <a:spAutoFit/>
          </a:bodyPr>
          <a:lstStyle/>
          <a:p>
            <a:pPr lvl="0">
              <a:lnSpc>
                <a:spcPct val="106000"/>
              </a:lnSpc>
              <a:spcAft>
                <a:spcPts val="800"/>
              </a:spcAft>
              <a:tabLst>
                <a:tab pos="266700" algn="l"/>
              </a:tabLst>
            </a:pPr>
            <a:r>
              <a:rPr lang="en-US" sz="2000" b="1" dirty="0">
                <a:effectLst/>
                <a:latin typeface="Arial" panose="020B0604020202020204" pitchFamily="34" charset="0"/>
                <a:ea typeface="Times New Roman" panose="02020603050405020304" pitchFamily="18" charset="0"/>
                <a:cs typeface="Arial" panose="020B0604020202020204" pitchFamily="34" charset="0"/>
              </a:rPr>
              <a:t>Are you aware about the Building Blocks of ABDM? </a:t>
            </a:r>
            <a:endParaRPr lang="en-IN"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3">
            <a:extLst>
              <a:ext uri="{FF2B5EF4-FFF2-40B4-BE49-F238E27FC236}">
                <a16:creationId xmlns:a16="http://schemas.microsoft.com/office/drawing/2014/main" id="{99815C12-058C-4E33-A31D-C776136FE061}"/>
              </a:ext>
            </a:extLst>
          </p:cNvPr>
          <p:cNvSpPr>
            <a:spLocks noChangeArrowheads="1"/>
          </p:cNvSpPr>
          <p:nvPr/>
        </p:nvSpPr>
        <p:spPr bwMode="auto">
          <a:xfrm>
            <a:off x="2257922" y="5519600"/>
            <a:ext cx="415764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Figure 2  Awareness about the Building Blocks</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grpSp>
        <p:nvGrpSpPr>
          <p:cNvPr id="4" name="Group 3">
            <a:extLst>
              <a:ext uri="{FF2B5EF4-FFF2-40B4-BE49-F238E27FC236}">
                <a16:creationId xmlns:a16="http://schemas.microsoft.com/office/drawing/2014/main" id="{F9F5F138-79EC-4EB9-A776-5585F1C02477}"/>
              </a:ext>
            </a:extLst>
          </p:cNvPr>
          <p:cNvGrpSpPr/>
          <p:nvPr/>
        </p:nvGrpSpPr>
        <p:grpSpPr>
          <a:xfrm>
            <a:off x="1386303" y="5102171"/>
            <a:ext cx="1681600" cy="343402"/>
            <a:chOff x="7358018" y="5077592"/>
            <a:chExt cx="1729774" cy="307777"/>
          </a:xfrm>
        </p:grpSpPr>
        <p:sp>
          <p:nvSpPr>
            <p:cNvPr id="5" name="TextBox 4">
              <a:extLst>
                <a:ext uri="{FF2B5EF4-FFF2-40B4-BE49-F238E27FC236}">
                  <a16:creationId xmlns:a16="http://schemas.microsoft.com/office/drawing/2014/main" id="{054FC5D3-486D-4E81-9CC0-76DCE06AEF9F}"/>
                </a:ext>
              </a:extLst>
            </p:cNvPr>
            <p:cNvSpPr txBox="1"/>
            <p:nvPr/>
          </p:nvSpPr>
          <p:spPr>
            <a:xfrm>
              <a:off x="7358018" y="5077592"/>
              <a:ext cx="1729774" cy="307777"/>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Awareness Level</a:t>
              </a:r>
            </a:p>
          </p:txBody>
        </p:sp>
        <p:cxnSp>
          <p:nvCxnSpPr>
            <p:cNvPr id="6" name="Straight Arrow Connector 5">
              <a:extLst>
                <a:ext uri="{FF2B5EF4-FFF2-40B4-BE49-F238E27FC236}">
                  <a16:creationId xmlns:a16="http://schemas.microsoft.com/office/drawing/2014/main" id="{5EC704F7-524E-40C9-8A17-9057056CEA69}"/>
                </a:ext>
              </a:extLst>
            </p:cNvPr>
            <p:cNvCxnSpPr/>
            <p:nvPr/>
          </p:nvCxnSpPr>
          <p:spPr>
            <a:xfrm>
              <a:off x="7444558" y="5385369"/>
              <a:ext cx="5116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ADC8FE41-6F8B-4E83-89D6-82124E5A01BD}"/>
              </a:ext>
            </a:extLst>
          </p:cNvPr>
          <p:cNvSpPr txBox="1"/>
          <p:nvPr/>
        </p:nvSpPr>
        <p:spPr>
          <a:xfrm>
            <a:off x="4263359" y="2134346"/>
            <a:ext cx="5312441" cy="646331"/>
          </a:xfrm>
          <a:prstGeom prst="rect">
            <a:avLst/>
          </a:prstGeom>
          <a:noFill/>
        </p:spPr>
        <p:txBody>
          <a:bodyPr wrap="square" rtlCol="0">
            <a:spAutoFit/>
          </a:bodyPr>
          <a:lstStyle/>
          <a:p>
            <a:r>
              <a:rPr lang="en-IN" dirty="0"/>
              <a:t>n = 60 (Aware)</a:t>
            </a:r>
          </a:p>
          <a:p>
            <a:r>
              <a:rPr lang="en-IN" dirty="0"/>
              <a:t>n = 0 (Not Aware)</a:t>
            </a:r>
          </a:p>
        </p:txBody>
      </p:sp>
      <p:graphicFrame>
        <p:nvGraphicFramePr>
          <p:cNvPr id="8" name="Chart 7">
            <a:extLst>
              <a:ext uri="{FF2B5EF4-FFF2-40B4-BE49-F238E27FC236}">
                <a16:creationId xmlns:a16="http://schemas.microsoft.com/office/drawing/2014/main" id="{EBF87626-0CB0-493A-B8DD-1544785DA936}"/>
              </a:ext>
            </a:extLst>
          </p:cNvPr>
          <p:cNvGraphicFramePr>
            <a:graphicFrameLocks/>
          </p:cNvGraphicFramePr>
          <p:nvPr>
            <p:extLst>
              <p:ext uri="{D42A27DB-BD31-4B8C-83A1-F6EECF244321}">
                <p14:modId xmlns:p14="http://schemas.microsoft.com/office/powerpoint/2010/main" val="2773353444"/>
              </p:ext>
            </p:extLst>
          </p:nvPr>
        </p:nvGraphicFramePr>
        <p:xfrm>
          <a:off x="1418811" y="1854110"/>
          <a:ext cx="4592827" cy="3175998"/>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a:extLst>
              <a:ext uri="{FF2B5EF4-FFF2-40B4-BE49-F238E27FC236}">
                <a16:creationId xmlns:a16="http://schemas.microsoft.com/office/drawing/2014/main" id="{30350D1B-2F48-44B0-AC2B-42492ECF66E6}"/>
              </a:ext>
            </a:extLst>
          </p:cNvPr>
          <p:cNvGrpSpPr/>
          <p:nvPr/>
        </p:nvGrpSpPr>
        <p:grpSpPr>
          <a:xfrm>
            <a:off x="6604646" y="695252"/>
            <a:ext cx="5858119" cy="5019264"/>
            <a:chOff x="213656" y="1233320"/>
            <a:chExt cx="5858119" cy="5019264"/>
          </a:xfrm>
        </p:grpSpPr>
        <p:sp>
          <p:nvSpPr>
            <p:cNvPr id="11" name="Rectangle 3">
              <a:extLst>
                <a:ext uri="{FF2B5EF4-FFF2-40B4-BE49-F238E27FC236}">
                  <a16:creationId xmlns:a16="http://schemas.microsoft.com/office/drawing/2014/main" id="{D7D3D409-3AB2-4E3C-9AA9-5B05D00D58B7}"/>
                </a:ext>
              </a:extLst>
            </p:cNvPr>
            <p:cNvSpPr>
              <a:spLocks noChangeArrowheads="1"/>
            </p:cNvSpPr>
            <p:nvPr/>
          </p:nvSpPr>
          <p:spPr bwMode="auto">
            <a:xfrm>
              <a:off x="213656" y="1233320"/>
              <a:ext cx="4929899"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r>
                <a:rPr lang="en-US" sz="2000" b="1" dirty="0">
                  <a:effectLst/>
                  <a:ea typeface="Times New Roman" panose="02020603050405020304" pitchFamily="18" charset="0"/>
                  <a:cs typeface="Arial" panose="020B0604020202020204" pitchFamily="34" charset="0"/>
                </a:rPr>
                <a:t>How many Building Blocks of ABDM are?</a:t>
              </a:r>
              <a:endParaRPr lang="en-IN" sz="2000" dirty="0">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6700" algn="l"/>
                </a:tabLst>
              </a:pPr>
              <a:endParaRPr kumimoji="0" lang="en-US" altLang="en-US" sz="3600" b="0" i="0" u="none" strike="noStrike" cap="none" normalizeH="0" baseline="0" dirty="0">
                <a:ln>
                  <a:noFill/>
                </a:ln>
                <a:solidFill>
                  <a:schemeClr val="tx1"/>
                </a:solidFill>
                <a:effectLst/>
                <a:cs typeface="Arial" panose="020B0604020202020204" pitchFamily="34" charset="0"/>
              </a:endParaRPr>
            </a:p>
          </p:txBody>
        </p:sp>
        <p:sp>
          <p:nvSpPr>
            <p:cNvPr id="12" name="Rectangle 3">
              <a:extLst>
                <a:ext uri="{FF2B5EF4-FFF2-40B4-BE49-F238E27FC236}">
                  <a16:creationId xmlns:a16="http://schemas.microsoft.com/office/drawing/2014/main" id="{61AD348F-80AC-48CD-A0AA-176CE7B2609C}"/>
                </a:ext>
              </a:extLst>
            </p:cNvPr>
            <p:cNvSpPr>
              <a:spLocks noChangeArrowheads="1"/>
            </p:cNvSpPr>
            <p:nvPr/>
          </p:nvSpPr>
          <p:spPr bwMode="auto">
            <a:xfrm>
              <a:off x="1795020" y="6006363"/>
              <a:ext cx="427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Figure 3 Building Blocks of ABDM</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grpSp>
          <p:nvGrpSpPr>
            <p:cNvPr id="13" name="Group 12">
              <a:extLst>
                <a:ext uri="{FF2B5EF4-FFF2-40B4-BE49-F238E27FC236}">
                  <a16:creationId xmlns:a16="http://schemas.microsoft.com/office/drawing/2014/main" id="{1C4051F3-9E85-437E-A9EF-97DFF297F48F}"/>
                </a:ext>
              </a:extLst>
            </p:cNvPr>
            <p:cNvGrpSpPr/>
            <p:nvPr/>
          </p:nvGrpSpPr>
          <p:grpSpPr>
            <a:xfrm>
              <a:off x="250626" y="5531823"/>
              <a:ext cx="4061217" cy="307777"/>
              <a:chOff x="6864968" y="5033557"/>
              <a:chExt cx="4061217" cy="307777"/>
            </a:xfrm>
          </p:grpSpPr>
          <p:sp>
            <p:nvSpPr>
              <p:cNvPr id="17" name="TextBox 16">
                <a:extLst>
                  <a:ext uri="{FF2B5EF4-FFF2-40B4-BE49-F238E27FC236}">
                    <a16:creationId xmlns:a16="http://schemas.microsoft.com/office/drawing/2014/main" id="{B690FDA3-C71F-4B52-85E1-26ECA9222E51}"/>
                  </a:ext>
                </a:extLst>
              </p:cNvPr>
              <p:cNvSpPr txBox="1"/>
              <p:nvPr/>
            </p:nvSpPr>
            <p:spPr>
              <a:xfrm>
                <a:off x="6864968" y="5033557"/>
                <a:ext cx="4061217" cy="307777"/>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Awareness level of number of building blocks</a:t>
                </a:r>
              </a:p>
            </p:txBody>
          </p:sp>
          <p:cxnSp>
            <p:nvCxnSpPr>
              <p:cNvPr id="18" name="Straight Arrow Connector 17">
                <a:extLst>
                  <a:ext uri="{FF2B5EF4-FFF2-40B4-BE49-F238E27FC236}">
                    <a16:creationId xmlns:a16="http://schemas.microsoft.com/office/drawing/2014/main" id="{5929EDDC-9973-49DE-BB79-BB13DF29E2C9}"/>
                  </a:ext>
                </a:extLst>
              </p:cNvPr>
              <p:cNvCxnSpPr/>
              <p:nvPr/>
            </p:nvCxnSpPr>
            <p:spPr>
              <a:xfrm>
                <a:off x="6977742" y="5341334"/>
                <a:ext cx="5116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D664BBFA-C424-4E58-AE75-1EFAEB6B8365}"/>
                </a:ext>
              </a:extLst>
            </p:cNvPr>
            <p:cNvSpPr txBox="1"/>
            <p:nvPr/>
          </p:nvSpPr>
          <p:spPr>
            <a:xfrm>
              <a:off x="284300" y="1898860"/>
              <a:ext cx="2350401" cy="307777"/>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Number of respondents</a:t>
              </a:r>
            </a:p>
          </p:txBody>
        </p:sp>
        <p:graphicFrame>
          <p:nvGraphicFramePr>
            <p:cNvPr id="15" name="Chart 14">
              <a:extLst>
                <a:ext uri="{FF2B5EF4-FFF2-40B4-BE49-F238E27FC236}">
                  <a16:creationId xmlns:a16="http://schemas.microsoft.com/office/drawing/2014/main" id="{155F55CC-E0AF-4E4F-96AA-70AB75A677BE}"/>
                </a:ext>
              </a:extLst>
            </p:cNvPr>
            <p:cNvGraphicFramePr>
              <a:graphicFrameLocks/>
            </p:cNvGraphicFramePr>
            <p:nvPr>
              <p:extLst>
                <p:ext uri="{D42A27DB-BD31-4B8C-83A1-F6EECF244321}">
                  <p14:modId xmlns:p14="http://schemas.microsoft.com/office/powerpoint/2010/main" val="2894006281"/>
                </p:ext>
              </p:extLst>
            </p:nvPr>
          </p:nvGraphicFramePr>
          <p:xfrm>
            <a:off x="350675" y="2208797"/>
            <a:ext cx="4929899" cy="329703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5170871F-89DB-46A5-AE49-7C9B112823CD}"/>
                </a:ext>
              </a:extLst>
            </p:cNvPr>
            <p:cNvSpPr txBox="1"/>
            <p:nvPr/>
          </p:nvSpPr>
          <p:spPr>
            <a:xfrm>
              <a:off x="2678606" y="2651583"/>
              <a:ext cx="3038489" cy="830997"/>
            </a:xfrm>
            <a:prstGeom prst="rect">
              <a:avLst/>
            </a:prstGeom>
            <a:noFill/>
          </p:spPr>
          <p:txBody>
            <a:bodyPr wrap="square" rtlCol="0">
              <a:spAutoFit/>
            </a:bodyPr>
            <a:lstStyle/>
            <a:p>
              <a:r>
                <a:rPr lang="en-IN" sz="1600" dirty="0">
                  <a:latin typeface="Arial" panose="020B0604020202020204" pitchFamily="34" charset="0"/>
                  <a:cs typeface="Arial" panose="020B0604020202020204" pitchFamily="34" charset="0"/>
                </a:rPr>
                <a:t>n = 52 (Aware)</a:t>
              </a:r>
            </a:p>
            <a:p>
              <a:r>
                <a:rPr lang="en-IN" sz="1600" dirty="0">
                  <a:latin typeface="Arial" panose="020B0604020202020204" pitchFamily="34" charset="0"/>
                  <a:cs typeface="Arial" panose="020B0604020202020204" pitchFamily="34" charset="0"/>
                </a:rPr>
                <a:t>n = 0 (Not Aware)</a:t>
              </a:r>
            </a:p>
            <a:p>
              <a:r>
                <a:rPr lang="en-IN" sz="1600" dirty="0">
                  <a:latin typeface="Arial" panose="020B0604020202020204" pitchFamily="34" charset="0"/>
                  <a:cs typeface="Arial" panose="020B0604020202020204" pitchFamily="34" charset="0"/>
                </a:rPr>
                <a:t>n = 8 (Wrongly Answered)</a:t>
              </a:r>
            </a:p>
          </p:txBody>
        </p:sp>
      </p:grpSp>
      <p:sp>
        <p:nvSpPr>
          <p:cNvPr id="19" name="TextBox 18">
            <a:extLst>
              <a:ext uri="{FF2B5EF4-FFF2-40B4-BE49-F238E27FC236}">
                <a16:creationId xmlns:a16="http://schemas.microsoft.com/office/drawing/2014/main" id="{DACE41BD-39F1-4504-8B9D-B3ADFD973FA1}"/>
              </a:ext>
            </a:extLst>
          </p:cNvPr>
          <p:cNvSpPr txBox="1"/>
          <p:nvPr/>
        </p:nvSpPr>
        <p:spPr>
          <a:xfrm>
            <a:off x="7956127" y="2205849"/>
            <a:ext cx="793052" cy="338554"/>
          </a:xfrm>
          <a:prstGeom prst="rect">
            <a:avLst/>
          </a:prstGeom>
          <a:noFill/>
        </p:spPr>
        <p:txBody>
          <a:bodyPr wrap="square" rtlCol="0">
            <a:spAutoFit/>
          </a:bodyPr>
          <a:lstStyle/>
          <a:p>
            <a:r>
              <a:rPr lang="en-IN" sz="1600" dirty="0"/>
              <a:t>87%</a:t>
            </a:r>
          </a:p>
        </p:txBody>
      </p:sp>
      <p:sp>
        <p:nvSpPr>
          <p:cNvPr id="20" name="TextBox 19">
            <a:extLst>
              <a:ext uri="{FF2B5EF4-FFF2-40B4-BE49-F238E27FC236}">
                <a16:creationId xmlns:a16="http://schemas.microsoft.com/office/drawing/2014/main" id="{5809AB47-89FF-4644-A435-F27FD4CC469E}"/>
              </a:ext>
            </a:extLst>
          </p:cNvPr>
          <p:cNvSpPr txBox="1"/>
          <p:nvPr/>
        </p:nvSpPr>
        <p:spPr>
          <a:xfrm>
            <a:off x="10620721" y="3962774"/>
            <a:ext cx="793052" cy="338554"/>
          </a:xfrm>
          <a:prstGeom prst="rect">
            <a:avLst/>
          </a:prstGeom>
          <a:noFill/>
        </p:spPr>
        <p:txBody>
          <a:bodyPr wrap="square" rtlCol="0">
            <a:spAutoFit/>
          </a:bodyPr>
          <a:lstStyle/>
          <a:p>
            <a:r>
              <a:rPr lang="en-IN" sz="1600" dirty="0"/>
              <a:t>13%</a:t>
            </a:r>
          </a:p>
        </p:txBody>
      </p:sp>
      <p:sp>
        <p:nvSpPr>
          <p:cNvPr id="21" name="TextBox 20">
            <a:extLst>
              <a:ext uri="{FF2B5EF4-FFF2-40B4-BE49-F238E27FC236}">
                <a16:creationId xmlns:a16="http://schemas.microsoft.com/office/drawing/2014/main" id="{750B3F63-0AF5-42CC-AF6B-6CDE7E3BF34C}"/>
              </a:ext>
            </a:extLst>
          </p:cNvPr>
          <p:cNvSpPr txBox="1"/>
          <p:nvPr/>
        </p:nvSpPr>
        <p:spPr>
          <a:xfrm>
            <a:off x="83914" y="2205849"/>
            <a:ext cx="1243336" cy="523220"/>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Number of respondents</a:t>
            </a:r>
          </a:p>
        </p:txBody>
      </p:sp>
      <p:cxnSp>
        <p:nvCxnSpPr>
          <p:cNvPr id="22" name="Straight Arrow Connector 21">
            <a:extLst>
              <a:ext uri="{FF2B5EF4-FFF2-40B4-BE49-F238E27FC236}">
                <a16:creationId xmlns:a16="http://schemas.microsoft.com/office/drawing/2014/main" id="{23B23B3E-D4DC-4108-A4FB-41FE83D3D090}"/>
              </a:ext>
            </a:extLst>
          </p:cNvPr>
          <p:cNvCxnSpPr>
            <a:cxnSpLocks/>
          </p:cNvCxnSpPr>
          <p:nvPr/>
        </p:nvCxnSpPr>
        <p:spPr>
          <a:xfrm flipV="1">
            <a:off x="1202788" y="2215836"/>
            <a:ext cx="0" cy="4276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4F90FAD-1900-42A1-AA31-B79AB23FEE56}"/>
              </a:ext>
            </a:extLst>
          </p:cNvPr>
          <p:cNvCxnSpPr>
            <a:cxnSpLocks/>
          </p:cNvCxnSpPr>
          <p:nvPr/>
        </p:nvCxnSpPr>
        <p:spPr>
          <a:xfrm flipV="1">
            <a:off x="8672224" y="1357067"/>
            <a:ext cx="0" cy="276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E364DAC1-56E6-48E6-A895-56989BC2C4D6}"/>
              </a:ext>
            </a:extLst>
          </p:cNvPr>
          <p:cNvSpPr>
            <a:spLocks noGrp="1"/>
          </p:cNvSpPr>
          <p:nvPr/>
        </p:nvSpPr>
        <p:spPr>
          <a:xfrm>
            <a:off x="297691" y="50619"/>
            <a:ext cx="10967088" cy="766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3765">
              <a:lnSpc>
                <a:spcPct val="100000"/>
              </a:lnSpc>
            </a:pPr>
            <a:r>
              <a:rPr lang="en-IN" sz="2400" b="1" dirty="0">
                <a:solidFill>
                  <a:schemeClr val="bg2"/>
                </a:solidFill>
                <a:latin typeface="EYInterstate Light" panose="02000506000000020004" pitchFamily="2" charset="0"/>
              </a:rPr>
              <a:t>                                                   </a:t>
            </a:r>
            <a:r>
              <a:rPr lang="en-IN" sz="3600" b="1" dirty="0">
                <a:latin typeface="Arial" panose="020B0604020202020204" pitchFamily="34" charset="0"/>
                <a:cs typeface="Arial" panose="020B0604020202020204" pitchFamily="34" charset="0"/>
              </a:rPr>
              <a:t>RESULT (2/6)</a:t>
            </a:r>
            <a:br>
              <a:rPr lang="en-IN" sz="2400" b="1" dirty="0">
                <a:solidFill>
                  <a:schemeClr val="bg2"/>
                </a:solidFill>
                <a:latin typeface="EYInterstate Light" panose="02000506000000020004" pitchFamily="2" charset="0"/>
              </a:rPr>
            </a:br>
            <a:endParaRPr lang="en-IN" sz="2400" b="1" dirty="0">
              <a:solidFill>
                <a:schemeClr val="bg2"/>
              </a:solidFill>
              <a:latin typeface="EYInterstate Light" panose="02000506000000020004" pitchFamily="2" charset="0"/>
            </a:endParaRPr>
          </a:p>
        </p:txBody>
      </p:sp>
      <p:pic>
        <p:nvPicPr>
          <p:cNvPr id="30" name="Picture 2" descr="Partners | Green Yatra">
            <a:extLst>
              <a:ext uri="{FF2B5EF4-FFF2-40B4-BE49-F238E27FC236}">
                <a16:creationId xmlns:a16="http://schemas.microsoft.com/office/drawing/2014/main" id="{758B9160-B45E-4F25-8DD8-D0C13B1BFC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ey-logo-black">
            <a:extLst>
              <a:ext uri="{FF2B5EF4-FFF2-40B4-BE49-F238E27FC236}">
                <a16:creationId xmlns:a16="http://schemas.microsoft.com/office/drawing/2014/main" id="{10020084-F8B2-496E-A2F2-5BF6391ACDA0}"/>
              </a:ext>
            </a:extLst>
          </p:cNvPr>
          <p:cNvPicPr>
            <a:picLocks noChangeAspect="1"/>
          </p:cNvPicPr>
          <p:nvPr/>
        </p:nvPicPr>
        <p:blipFill>
          <a:blip r:embed="rId5"/>
          <a:stretch>
            <a:fillRect/>
          </a:stretch>
        </p:blipFill>
        <p:spPr>
          <a:xfrm>
            <a:off x="11330805" y="6318229"/>
            <a:ext cx="861195" cy="574277"/>
          </a:xfrm>
          <a:prstGeom prst="rect">
            <a:avLst/>
          </a:prstGeom>
        </p:spPr>
      </p:pic>
    </p:spTree>
    <p:extLst>
      <p:ext uri="{BB962C8B-B14F-4D97-AF65-F5344CB8AC3E}">
        <p14:creationId xmlns:p14="http://schemas.microsoft.com/office/powerpoint/2010/main" val="394838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ey-logo-black"/>
          <p:cNvPicPr>
            <a:picLocks noChangeAspect="1"/>
          </p:cNvPicPr>
          <p:nvPr/>
        </p:nvPicPr>
        <p:blipFill>
          <a:blip r:embed="rId2"/>
          <a:stretch>
            <a:fillRect/>
          </a:stretch>
        </p:blipFill>
        <p:spPr>
          <a:xfrm>
            <a:off x="11330805" y="6318229"/>
            <a:ext cx="861195" cy="574277"/>
          </a:xfrm>
          <a:prstGeom prst="rect">
            <a:avLst/>
          </a:prstGeom>
        </p:spPr>
      </p:pic>
      <p:sp>
        <p:nvSpPr>
          <p:cNvPr id="6" name="Title 1">
            <a:extLst>
              <a:ext uri="{FF2B5EF4-FFF2-40B4-BE49-F238E27FC236}">
                <a16:creationId xmlns:a16="http://schemas.microsoft.com/office/drawing/2014/main" id="{888FC840-D514-BF45-CD1B-3962A378856C}"/>
              </a:ext>
            </a:extLst>
          </p:cNvPr>
          <p:cNvSpPr>
            <a:spLocks noGrp="1"/>
          </p:cNvSpPr>
          <p:nvPr/>
        </p:nvSpPr>
        <p:spPr>
          <a:xfrm>
            <a:off x="248736" y="235470"/>
            <a:ext cx="10967088" cy="766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3765">
              <a:lnSpc>
                <a:spcPct val="100000"/>
              </a:lnSpc>
            </a:pPr>
            <a:r>
              <a:rPr lang="en-IN" sz="2400" b="1" dirty="0">
                <a:solidFill>
                  <a:schemeClr val="bg2"/>
                </a:solidFill>
                <a:latin typeface="EYInterstate Light" panose="02000506000000020004" pitchFamily="2" charset="0"/>
              </a:rPr>
              <a:t>                                                   </a:t>
            </a:r>
            <a:r>
              <a:rPr lang="en-IN" sz="3600" b="1" dirty="0">
                <a:latin typeface="Arial" panose="020B0604020202020204" pitchFamily="34" charset="0"/>
                <a:cs typeface="Arial" panose="020B0604020202020204" pitchFamily="34" charset="0"/>
              </a:rPr>
              <a:t>RESULT (3/6)</a:t>
            </a:r>
            <a:br>
              <a:rPr lang="en-IN" sz="2400" b="1" dirty="0">
                <a:solidFill>
                  <a:schemeClr val="bg2"/>
                </a:solidFill>
                <a:latin typeface="EYInterstate Light" panose="02000506000000020004" pitchFamily="2" charset="0"/>
              </a:rPr>
            </a:br>
            <a:endParaRPr lang="en-IN" sz="2400" b="1" dirty="0">
              <a:solidFill>
                <a:schemeClr val="bg2"/>
              </a:solidFill>
              <a:latin typeface="EYInterstate Light" panose="02000506000000020004" pitchFamily="2" charset="0"/>
            </a:endParaRPr>
          </a:p>
        </p:txBody>
      </p:sp>
      <p:sp>
        <p:nvSpPr>
          <p:cNvPr id="7" name="Rectangle 2">
            <a:extLst>
              <a:ext uri="{FF2B5EF4-FFF2-40B4-BE49-F238E27FC236}">
                <a16:creationId xmlns:a16="http://schemas.microsoft.com/office/drawing/2014/main" id="{B773954F-11AA-1E7F-E737-5495D8412272}"/>
              </a:ext>
            </a:extLst>
          </p:cNvPr>
          <p:cNvSpPr>
            <a:spLocks noChangeArrowheads="1"/>
          </p:cNvSpPr>
          <p:nvPr/>
        </p:nvSpPr>
        <p:spPr bwMode="auto">
          <a:xfrm>
            <a:off x="148287" y="6064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2" name="Picture 2" descr="Partners | Green Yatra">
            <a:extLst>
              <a:ext uri="{FF2B5EF4-FFF2-40B4-BE49-F238E27FC236}">
                <a16:creationId xmlns:a16="http://schemas.microsoft.com/office/drawing/2014/main" id="{E0B0B120-6191-3A7A-B59E-64CE82E3AF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1F8D4F7C-1D6E-4639-9859-1AAE0B398C54}"/>
              </a:ext>
            </a:extLst>
          </p:cNvPr>
          <p:cNvGrpSpPr/>
          <p:nvPr/>
        </p:nvGrpSpPr>
        <p:grpSpPr>
          <a:xfrm>
            <a:off x="148287" y="1135691"/>
            <a:ext cx="9169400" cy="4389420"/>
            <a:chOff x="6407573" y="1368808"/>
            <a:chExt cx="9498529" cy="4389420"/>
          </a:xfrm>
        </p:grpSpPr>
        <p:sp>
          <p:nvSpPr>
            <p:cNvPr id="15" name="TextBox 14">
              <a:extLst>
                <a:ext uri="{FF2B5EF4-FFF2-40B4-BE49-F238E27FC236}">
                  <a16:creationId xmlns:a16="http://schemas.microsoft.com/office/drawing/2014/main" id="{0819B0BA-FB14-9E7B-4ED8-424F4FDF4D8D}"/>
                </a:ext>
              </a:extLst>
            </p:cNvPr>
            <p:cNvSpPr txBox="1"/>
            <p:nvPr/>
          </p:nvSpPr>
          <p:spPr>
            <a:xfrm>
              <a:off x="6407573" y="1368808"/>
              <a:ext cx="6172200" cy="395429"/>
            </a:xfrm>
            <a:prstGeom prst="rect">
              <a:avLst/>
            </a:prstGeom>
            <a:noFill/>
          </p:spPr>
          <p:txBody>
            <a:bodyPr wrap="square">
              <a:spAutoFit/>
            </a:bodyPr>
            <a:lstStyle/>
            <a:p>
              <a:pPr lvl="0" algn="just">
                <a:lnSpc>
                  <a:spcPct val="106000"/>
                </a:lnSpc>
                <a:spcAft>
                  <a:spcPts val="800"/>
                </a:spcAft>
                <a:tabLst>
                  <a:tab pos="266700" algn="l"/>
                </a:tabLst>
              </a:pPr>
              <a:r>
                <a:rPr lang="en-US" sz="2000" b="1" dirty="0">
                  <a:latin typeface="Arial" panose="020B0604020202020204" pitchFamily="34" charset="0"/>
                  <a:ea typeface="Times New Roman" panose="02020603050405020304" pitchFamily="18" charset="0"/>
                  <a:cs typeface="Arial" panose="020B0604020202020204" pitchFamily="34" charset="0"/>
                </a:rPr>
                <a:t>Are you aware </a:t>
              </a:r>
              <a:r>
                <a:rPr lang="en-US" sz="2000" b="1" dirty="0">
                  <a:effectLst/>
                  <a:latin typeface="Arial" panose="020B0604020202020204" pitchFamily="34" charset="0"/>
                  <a:ea typeface="Times New Roman" panose="02020603050405020304" pitchFamily="18" charset="0"/>
                  <a:cs typeface="Arial" panose="020B0604020202020204" pitchFamily="34" charset="0"/>
                </a:rPr>
                <a:t>objectives of ABDM? </a:t>
              </a:r>
              <a:endParaRPr lang="en-IN"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Rectangle 3">
              <a:extLst>
                <a:ext uri="{FF2B5EF4-FFF2-40B4-BE49-F238E27FC236}">
                  <a16:creationId xmlns:a16="http://schemas.microsoft.com/office/drawing/2014/main" id="{00310B36-0445-6374-ACD4-7893051416B1}"/>
                </a:ext>
              </a:extLst>
            </p:cNvPr>
            <p:cNvSpPr>
              <a:spLocks noChangeArrowheads="1"/>
            </p:cNvSpPr>
            <p:nvPr/>
          </p:nvSpPr>
          <p:spPr bwMode="auto">
            <a:xfrm>
              <a:off x="7915245" y="5512007"/>
              <a:ext cx="427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Figure 4 Awareness about the ABDM Objective</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graphicFrame>
          <p:nvGraphicFramePr>
            <p:cNvPr id="21" name="Chart 20">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3071103984"/>
                </p:ext>
              </p:extLst>
            </p:nvPr>
          </p:nvGraphicFramePr>
          <p:xfrm>
            <a:off x="6407573" y="2145584"/>
            <a:ext cx="6096000" cy="3260783"/>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867917D4-3C60-7F4E-21A2-264B15701501}"/>
                </a:ext>
              </a:extLst>
            </p:cNvPr>
            <p:cNvSpPr txBox="1"/>
            <p:nvPr/>
          </p:nvSpPr>
          <p:spPr>
            <a:xfrm>
              <a:off x="10441473" y="2249733"/>
              <a:ext cx="5464629" cy="646331"/>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n = 35 (aware)</a:t>
              </a:r>
            </a:p>
            <a:p>
              <a:r>
                <a:rPr lang="en-IN" sz="1200" dirty="0">
                  <a:latin typeface="Arial" panose="020B0604020202020204" pitchFamily="34" charset="0"/>
                  <a:cs typeface="Arial" panose="020B0604020202020204" pitchFamily="34" charset="0"/>
                </a:rPr>
                <a:t>n = 17 (Not aware)</a:t>
              </a:r>
            </a:p>
            <a:p>
              <a:r>
                <a:rPr lang="en-IN" sz="1200" dirty="0">
                  <a:latin typeface="Arial" panose="020B0604020202020204" pitchFamily="34" charset="0"/>
                  <a:cs typeface="Arial" panose="020B0604020202020204" pitchFamily="34" charset="0"/>
                </a:rPr>
                <a:t>n = 8 (slightly aware)</a:t>
              </a:r>
            </a:p>
          </p:txBody>
        </p:sp>
      </p:grpSp>
      <p:grpSp>
        <p:nvGrpSpPr>
          <p:cNvPr id="25" name="Group 24">
            <a:extLst>
              <a:ext uri="{FF2B5EF4-FFF2-40B4-BE49-F238E27FC236}">
                <a16:creationId xmlns:a16="http://schemas.microsoft.com/office/drawing/2014/main" id="{4C184325-A825-4302-9BCD-D122062AEE12}"/>
              </a:ext>
            </a:extLst>
          </p:cNvPr>
          <p:cNvGrpSpPr/>
          <p:nvPr/>
        </p:nvGrpSpPr>
        <p:grpSpPr>
          <a:xfrm>
            <a:off x="6106617" y="1013528"/>
            <a:ext cx="6437958" cy="4827903"/>
            <a:chOff x="-51235" y="1368808"/>
            <a:chExt cx="6437958" cy="4827903"/>
          </a:xfrm>
        </p:grpSpPr>
        <p:grpSp>
          <p:nvGrpSpPr>
            <p:cNvPr id="26" name="Group 25">
              <a:extLst>
                <a:ext uri="{FF2B5EF4-FFF2-40B4-BE49-F238E27FC236}">
                  <a16:creationId xmlns:a16="http://schemas.microsoft.com/office/drawing/2014/main" id="{5810235C-DD63-4415-87FB-A13E6CFF03D8}"/>
                </a:ext>
              </a:extLst>
            </p:cNvPr>
            <p:cNvGrpSpPr/>
            <p:nvPr/>
          </p:nvGrpSpPr>
          <p:grpSpPr>
            <a:xfrm>
              <a:off x="-51235" y="1368808"/>
              <a:ext cx="6437958" cy="4827903"/>
              <a:chOff x="-51235" y="1368808"/>
              <a:chExt cx="5835663" cy="4827903"/>
            </a:xfrm>
          </p:grpSpPr>
          <p:sp>
            <p:nvSpPr>
              <p:cNvPr id="28" name="Rectangle 3">
                <a:extLst>
                  <a:ext uri="{FF2B5EF4-FFF2-40B4-BE49-F238E27FC236}">
                    <a16:creationId xmlns:a16="http://schemas.microsoft.com/office/drawing/2014/main" id="{D64D6855-AE1F-4DEA-A32B-1B869F6ADDD0}"/>
                  </a:ext>
                </a:extLst>
              </p:cNvPr>
              <p:cNvSpPr>
                <a:spLocks noChangeArrowheads="1"/>
              </p:cNvSpPr>
              <p:nvPr/>
            </p:nvSpPr>
            <p:spPr bwMode="auto">
              <a:xfrm>
                <a:off x="395532" y="1368808"/>
                <a:ext cx="538889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r>
                  <a:rPr lang="en-US" sz="2000" b="1" dirty="0">
                    <a:cs typeface="Arial" panose="020B0604020202020204" pitchFamily="34" charset="0"/>
                  </a:rPr>
                  <a:t>How many objectives are offered in ABDM?</a:t>
                </a:r>
                <a:endParaRPr lang="en-IN" sz="2000" b="1" dirty="0">
                  <a:cs typeface="Arial" panose="020B0604020202020204" pitchFamily="34" charset="0"/>
                </a:endParaRPr>
              </a:p>
              <a:p>
                <a:endParaRPr lang="en-IN" sz="2000" dirty="0">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6700" algn="l"/>
                  </a:tabLst>
                </a:pPr>
                <a:endParaRPr kumimoji="0" lang="en-US" altLang="en-US" sz="3600" b="0" i="0" u="none" strike="noStrike" cap="none" normalizeH="0" baseline="0" dirty="0">
                  <a:ln>
                    <a:noFill/>
                  </a:ln>
                  <a:solidFill>
                    <a:schemeClr val="tx1"/>
                  </a:solidFill>
                  <a:effectLst/>
                  <a:cs typeface="Arial" panose="020B0604020202020204" pitchFamily="34" charset="0"/>
                </a:endParaRPr>
              </a:p>
            </p:txBody>
          </p:sp>
          <p:sp>
            <p:nvSpPr>
              <p:cNvPr id="29" name="Rectangle 3">
                <a:extLst>
                  <a:ext uri="{FF2B5EF4-FFF2-40B4-BE49-F238E27FC236}">
                    <a16:creationId xmlns:a16="http://schemas.microsoft.com/office/drawing/2014/main" id="{069F74AB-CCDF-4E45-B043-C28FE424F2BC}"/>
                  </a:ext>
                </a:extLst>
              </p:cNvPr>
              <p:cNvSpPr>
                <a:spLocks noChangeArrowheads="1"/>
              </p:cNvSpPr>
              <p:nvPr/>
            </p:nvSpPr>
            <p:spPr bwMode="auto">
              <a:xfrm>
                <a:off x="1396775" y="5950490"/>
                <a:ext cx="427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Figure 5 </a:t>
                </a:r>
                <a:r>
                  <a:rPr lang="en-IN" sz="1000" b="1" dirty="0">
                    <a:cs typeface="Arial" panose="020B0604020202020204" pitchFamily="34" charset="0"/>
                  </a:rPr>
                  <a:t>Awareness about Number of objectives</a:t>
                </a:r>
                <a:endParaRPr lang="en-US" altLang="en-US" sz="1000" b="1" dirty="0">
                  <a:cs typeface="Arial" panose="020B0604020202020204" pitchFamily="34" charset="0"/>
                </a:endParaRPr>
              </a:p>
            </p:txBody>
          </p:sp>
          <p:graphicFrame>
            <p:nvGraphicFramePr>
              <p:cNvPr id="30" name="Chart 29">
                <a:extLst>
                  <a:ext uri="{FF2B5EF4-FFF2-40B4-BE49-F238E27FC236}">
                    <a16:creationId xmlns:a16="http://schemas.microsoft.com/office/drawing/2014/main" id="{E5348063-22D2-4026-82B1-8DDF28F96320}"/>
                  </a:ext>
                </a:extLst>
              </p:cNvPr>
              <p:cNvGraphicFramePr/>
              <p:nvPr>
                <p:extLst>
                  <p:ext uri="{D42A27DB-BD31-4B8C-83A1-F6EECF244321}">
                    <p14:modId xmlns:p14="http://schemas.microsoft.com/office/powerpoint/2010/main" val="652545462"/>
                  </p:ext>
                </p:extLst>
              </p:nvPr>
            </p:nvGraphicFramePr>
            <p:xfrm>
              <a:off x="587829" y="2246467"/>
              <a:ext cx="4783659" cy="3227226"/>
            </p:xfrm>
            <a:graphic>
              <a:graphicData uri="http://schemas.openxmlformats.org/drawingml/2006/chart">
                <c:chart xmlns:c="http://schemas.openxmlformats.org/drawingml/2006/chart" xmlns:r="http://schemas.openxmlformats.org/officeDocument/2006/relationships" r:id="rId5"/>
              </a:graphicData>
            </a:graphic>
          </p:graphicFrame>
          <p:grpSp>
            <p:nvGrpSpPr>
              <p:cNvPr id="31" name="Group 30">
                <a:extLst>
                  <a:ext uri="{FF2B5EF4-FFF2-40B4-BE49-F238E27FC236}">
                    <a16:creationId xmlns:a16="http://schemas.microsoft.com/office/drawing/2014/main" id="{4B605F48-B1C8-483F-9CE0-C896CD17C3EB}"/>
                  </a:ext>
                </a:extLst>
              </p:cNvPr>
              <p:cNvGrpSpPr/>
              <p:nvPr/>
            </p:nvGrpSpPr>
            <p:grpSpPr>
              <a:xfrm>
                <a:off x="-47122" y="5449503"/>
                <a:ext cx="1997003" cy="307777"/>
                <a:chOff x="6864969" y="5033557"/>
                <a:chExt cx="1997003" cy="307777"/>
              </a:xfrm>
            </p:grpSpPr>
            <p:sp>
              <p:nvSpPr>
                <p:cNvPr id="33" name="TextBox 32">
                  <a:extLst>
                    <a:ext uri="{FF2B5EF4-FFF2-40B4-BE49-F238E27FC236}">
                      <a16:creationId xmlns:a16="http://schemas.microsoft.com/office/drawing/2014/main" id="{702EEEE2-B8C6-41E4-B118-9ABDB446CC65}"/>
                    </a:ext>
                  </a:extLst>
                </p:cNvPr>
                <p:cNvSpPr txBox="1"/>
                <p:nvPr/>
              </p:nvSpPr>
              <p:spPr>
                <a:xfrm>
                  <a:off x="6864969" y="5033557"/>
                  <a:ext cx="1997003" cy="307777"/>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No. of objectives known</a:t>
                  </a:r>
                </a:p>
              </p:txBody>
            </p:sp>
            <p:cxnSp>
              <p:nvCxnSpPr>
                <p:cNvPr id="34" name="Straight Arrow Connector 33">
                  <a:extLst>
                    <a:ext uri="{FF2B5EF4-FFF2-40B4-BE49-F238E27FC236}">
                      <a16:creationId xmlns:a16="http://schemas.microsoft.com/office/drawing/2014/main" id="{A05B3060-ED7F-46C9-9566-EE31BF251303}"/>
                    </a:ext>
                  </a:extLst>
                </p:cNvPr>
                <p:cNvCxnSpPr/>
                <p:nvPr/>
              </p:nvCxnSpPr>
              <p:spPr>
                <a:xfrm>
                  <a:off x="6977742" y="5341334"/>
                  <a:ext cx="5116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DA0844DF-28A7-453D-A867-36A15C18BF50}"/>
                  </a:ext>
                </a:extLst>
              </p:cNvPr>
              <p:cNvSpPr txBox="1"/>
              <p:nvPr/>
            </p:nvSpPr>
            <p:spPr>
              <a:xfrm>
                <a:off x="-51235" y="1992950"/>
                <a:ext cx="1525292" cy="307777"/>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Awareness level</a:t>
                </a:r>
              </a:p>
            </p:txBody>
          </p:sp>
        </p:grpSp>
        <p:sp>
          <p:nvSpPr>
            <p:cNvPr id="27" name="TextBox 26">
              <a:extLst>
                <a:ext uri="{FF2B5EF4-FFF2-40B4-BE49-F238E27FC236}">
                  <a16:creationId xmlns:a16="http://schemas.microsoft.com/office/drawing/2014/main" id="{C5A0AB04-D7B4-41C1-8771-7B43D6B01309}"/>
                </a:ext>
              </a:extLst>
            </p:cNvPr>
            <p:cNvSpPr txBox="1"/>
            <p:nvPr/>
          </p:nvSpPr>
          <p:spPr>
            <a:xfrm>
              <a:off x="3389285" y="2371537"/>
              <a:ext cx="2683934" cy="830997"/>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n = 30 (Correct answer)</a:t>
              </a:r>
            </a:p>
            <a:p>
              <a:r>
                <a:rPr lang="en-IN" sz="1200" dirty="0">
                  <a:latin typeface="Arial" panose="020B0604020202020204" pitchFamily="34" charset="0"/>
                  <a:cs typeface="Arial" panose="020B0604020202020204" pitchFamily="34" charset="0"/>
                </a:rPr>
                <a:t>n = 17 (Not Aware)</a:t>
              </a:r>
            </a:p>
            <a:p>
              <a:r>
                <a:rPr lang="en-IN" sz="1200" dirty="0">
                  <a:latin typeface="Arial" panose="020B0604020202020204" pitchFamily="34" charset="0"/>
                  <a:cs typeface="Arial" panose="020B0604020202020204" pitchFamily="34" charset="0"/>
                </a:rPr>
                <a:t>n = 13 (Incorrect Answer)</a:t>
              </a:r>
            </a:p>
            <a:p>
              <a:endParaRPr lang="en-IN" sz="1200" dirty="0">
                <a:latin typeface="Arial" panose="020B0604020202020204" pitchFamily="34" charset="0"/>
                <a:cs typeface="Arial" panose="020B0604020202020204" pitchFamily="34" charset="0"/>
              </a:endParaRPr>
            </a:p>
          </p:txBody>
        </p:sp>
      </p:grpSp>
      <p:cxnSp>
        <p:nvCxnSpPr>
          <p:cNvPr id="35" name="Straight Arrow Connector 34">
            <a:extLst>
              <a:ext uri="{FF2B5EF4-FFF2-40B4-BE49-F238E27FC236}">
                <a16:creationId xmlns:a16="http://schemas.microsoft.com/office/drawing/2014/main" id="{C908CB45-16B2-4AC9-8BAE-320CD10E9BC7}"/>
              </a:ext>
            </a:extLst>
          </p:cNvPr>
          <p:cNvCxnSpPr>
            <a:cxnSpLocks/>
          </p:cNvCxnSpPr>
          <p:nvPr/>
        </p:nvCxnSpPr>
        <p:spPr>
          <a:xfrm flipV="1">
            <a:off x="7563091" y="1614441"/>
            <a:ext cx="0" cy="2767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54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ey-logo-black"/>
          <p:cNvPicPr>
            <a:picLocks noChangeAspect="1"/>
          </p:cNvPicPr>
          <p:nvPr/>
        </p:nvPicPr>
        <p:blipFill>
          <a:blip r:embed="rId3"/>
          <a:stretch>
            <a:fillRect/>
          </a:stretch>
        </p:blipFill>
        <p:spPr>
          <a:xfrm>
            <a:off x="11330805" y="6318229"/>
            <a:ext cx="861195" cy="574277"/>
          </a:xfrm>
          <a:prstGeom prst="rect">
            <a:avLst/>
          </a:prstGeom>
        </p:spPr>
      </p:pic>
      <p:sp>
        <p:nvSpPr>
          <p:cNvPr id="6" name="Title 1">
            <a:extLst>
              <a:ext uri="{FF2B5EF4-FFF2-40B4-BE49-F238E27FC236}">
                <a16:creationId xmlns:a16="http://schemas.microsoft.com/office/drawing/2014/main" id="{888FC840-D514-BF45-CD1B-3962A378856C}"/>
              </a:ext>
            </a:extLst>
          </p:cNvPr>
          <p:cNvSpPr>
            <a:spLocks noGrp="1"/>
          </p:cNvSpPr>
          <p:nvPr/>
        </p:nvSpPr>
        <p:spPr>
          <a:xfrm>
            <a:off x="338316" y="337011"/>
            <a:ext cx="10967088" cy="766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3765">
              <a:lnSpc>
                <a:spcPct val="100000"/>
              </a:lnSpc>
            </a:pPr>
            <a:r>
              <a:rPr lang="en-IN" sz="2400" b="1" dirty="0">
                <a:solidFill>
                  <a:schemeClr val="bg2"/>
                </a:solidFill>
                <a:latin typeface="EYInterstate Light" panose="02000506000000020004" pitchFamily="2" charset="0"/>
              </a:rPr>
              <a:t>                                                   </a:t>
            </a:r>
            <a:r>
              <a:rPr lang="en-IN" sz="3600" b="1" dirty="0">
                <a:latin typeface="Arial" panose="020B0604020202020204" pitchFamily="34" charset="0"/>
                <a:cs typeface="Arial" panose="020B0604020202020204" pitchFamily="34" charset="0"/>
              </a:rPr>
              <a:t>RESULT (4/6)</a:t>
            </a:r>
            <a:br>
              <a:rPr lang="en-IN" sz="2400" b="1" dirty="0">
                <a:solidFill>
                  <a:schemeClr val="bg2"/>
                </a:solidFill>
                <a:latin typeface="EYInterstate Light" panose="02000506000000020004" pitchFamily="2" charset="0"/>
              </a:rPr>
            </a:br>
            <a:endParaRPr lang="en-IN" sz="2400" b="1" dirty="0">
              <a:solidFill>
                <a:schemeClr val="bg2"/>
              </a:solidFill>
              <a:latin typeface="EYInterstate Light" panose="02000506000000020004" pitchFamily="2" charset="0"/>
            </a:endParaRPr>
          </a:p>
        </p:txBody>
      </p:sp>
      <p:sp>
        <p:nvSpPr>
          <p:cNvPr id="7" name="Rectangle 2">
            <a:extLst>
              <a:ext uri="{FF2B5EF4-FFF2-40B4-BE49-F238E27FC236}">
                <a16:creationId xmlns:a16="http://schemas.microsoft.com/office/drawing/2014/main" id="{B773954F-11AA-1E7F-E737-5495D8412272}"/>
              </a:ext>
            </a:extLst>
          </p:cNvPr>
          <p:cNvSpPr>
            <a:spLocks noChangeArrowheads="1"/>
          </p:cNvSpPr>
          <p:nvPr/>
        </p:nvSpPr>
        <p:spPr bwMode="auto">
          <a:xfrm>
            <a:off x="148287" y="6064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Picture 2" descr="Partners | Green Yatra">
            <a:extLst>
              <a:ext uri="{FF2B5EF4-FFF2-40B4-BE49-F238E27FC236}">
                <a16:creationId xmlns:a16="http://schemas.microsoft.com/office/drawing/2014/main" id="{0826F4B3-12E3-0A3C-8330-2604E77F35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4792A69C-44B8-4063-AB8C-0144B3E3B9BF}"/>
              </a:ext>
            </a:extLst>
          </p:cNvPr>
          <p:cNvGrpSpPr/>
          <p:nvPr/>
        </p:nvGrpSpPr>
        <p:grpSpPr>
          <a:xfrm>
            <a:off x="264660" y="1128692"/>
            <a:ext cx="8312073" cy="4346403"/>
            <a:chOff x="395532" y="1522696"/>
            <a:chExt cx="8099679" cy="4252742"/>
          </a:xfrm>
        </p:grpSpPr>
        <p:sp>
          <p:nvSpPr>
            <p:cNvPr id="28" name="Rectangle 3">
              <a:extLst>
                <a:ext uri="{FF2B5EF4-FFF2-40B4-BE49-F238E27FC236}">
                  <a16:creationId xmlns:a16="http://schemas.microsoft.com/office/drawing/2014/main" id="{910A8457-12FC-4A76-A49F-F0F3FF13A3F7}"/>
                </a:ext>
              </a:extLst>
            </p:cNvPr>
            <p:cNvSpPr>
              <a:spLocks noChangeArrowheads="1"/>
            </p:cNvSpPr>
            <p:nvPr/>
          </p:nvSpPr>
          <p:spPr bwMode="auto">
            <a:xfrm>
              <a:off x="395532" y="1522696"/>
              <a:ext cx="538889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r>
                <a:rPr lang="en-US" sz="2000" b="1" dirty="0">
                  <a:cs typeface="Arial" panose="020B0604020202020204" pitchFamily="34" charset="0"/>
                </a:rPr>
                <a:t>Do you have ABHA ID ?</a:t>
              </a:r>
              <a:endParaRPr lang="en-IN" sz="2000" b="1" dirty="0">
                <a:cs typeface="Arial" panose="020B0604020202020204" pitchFamily="34" charset="0"/>
              </a:endParaRPr>
            </a:p>
            <a:p>
              <a:endParaRPr lang="en-IN" sz="2000" dirty="0">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6700" algn="l"/>
                </a:tabLst>
              </a:pPr>
              <a:endParaRPr kumimoji="0" lang="en-US" altLang="en-US" sz="3600" b="0" i="0" u="none" strike="noStrike" cap="none" normalizeH="0" baseline="0" dirty="0">
                <a:ln>
                  <a:noFill/>
                </a:ln>
                <a:solidFill>
                  <a:schemeClr val="tx1"/>
                </a:solidFill>
                <a:effectLst/>
                <a:cs typeface="Arial" panose="020B0604020202020204" pitchFamily="34" charset="0"/>
              </a:endParaRPr>
            </a:p>
          </p:txBody>
        </p:sp>
        <p:sp>
          <p:nvSpPr>
            <p:cNvPr id="29" name="Rectangle 3">
              <a:extLst>
                <a:ext uri="{FF2B5EF4-FFF2-40B4-BE49-F238E27FC236}">
                  <a16:creationId xmlns:a16="http://schemas.microsoft.com/office/drawing/2014/main" id="{DA159972-2403-4C0C-9B75-416F8983CD1C}"/>
                </a:ext>
              </a:extLst>
            </p:cNvPr>
            <p:cNvSpPr>
              <a:spLocks noChangeArrowheads="1"/>
            </p:cNvSpPr>
            <p:nvPr/>
          </p:nvSpPr>
          <p:spPr bwMode="auto">
            <a:xfrm>
              <a:off x="1699502" y="5529217"/>
              <a:ext cx="427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        Figure 6 ABHA ID</a:t>
              </a:r>
            </a:p>
          </p:txBody>
        </p:sp>
        <p:graphicFrame>
          <p:nvGraphicFramePr>
            <p:cNvPr id="30" name="Chart 29">
              <a:extLst>
                <a:ext uri="{FF2B5EF4-FFF2-40B4-BE49-F238E27FC236}">
                  <a16:creationId xmlns:a16="http://schemas.microsoft.com/office/drawing/2014/main" id="{E70C3F1E-F23D-4E3B-A6E2-229A511C75A4}"/>
                </a:ext>
              </a:extLst>
            </p:cNvPr>
            <p:cNvGraphicFramePr/>
            <p:nvPr>
              <p:extLst>
                <p:ext uri="{D42A27DB-BD31-4B8C-83A1-F6EECF244321}">
                  <p14:modId xmlns:p14="http://schemas.microsoft.com/office/powerpoint/2010/main" val="1303221189"/>
                </p:ext>
              </p:extLst>
            </p:nvPr>
          </p:nvGraphicFramePr>
          <p:xfrm>
            <a:off x="511627" y="2387706"/>
            <a:ext cx="5037911" cy="3022494"/>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C88682EE-092E-459B-B67B-5199F46A0244}"/>
                </a:ext>
              </a:extLst>
            </p:cNvPr>
            <p:cNvSpPr txBox="1"/>
            <p:nvPr/>
          </p:nvSpPr>
          <p:spPr>
            <a:xfrm>
              <a:off x="3030582" y="2363013"/>
              <a:ext cx="5464629" cy="451717"/>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  n = 52 (ABHA ID)</a:t>
              </a:r>
            </a:p>
            <a:p>
              <a:r>
                <a:rPr lang="en-IN" sz="1200" dirty="0">
                  <a:latin typeface="Arial" panose="020B0604020202020204" pitchFamily="34" charset="0"/>
                  <a:cs typeface="Arial" panose="020B0604020202020204" pitchFamily="34" charset="0"/>
                </a:rPr>
                <a:t>  n = 8 (Does Not have ABHA ID)</a:t>
              </a:r>
            </a:p>
          </p:txBody>
        </p:sp>
      </p:grpSp>
      <p:grpSp>
        <p:nvGrpSpPr>
          <p:cNvPr id="37" name="Group 36">
            <a:extLst>
              <a:ext uri="{FF2B5EF4-FFF2-40B4-BE49-F238E27FC236}">
                <a16:creationId xmlns:a16="http://schemas.microsoft.com/office/drawing/2014/main" id="{F947EA45-3B21-4232-AA53-11C4B58AD7F4}"/>
              </a:ext>
            </a:extLst>
          </p:cNvPr>
          <p:cNvGrpSpPr/>
          <p:nvPr/>
        </p:nvGrpSpPr>
        <p:grpSpPr>
          <a:xfrm>
            <a:off x="6019540" y="969453"/>
            <a:ext cx="8206285" cy="4596958"/>
            <a:chOff x="6214742" y="1368808"/>
            <a:chExt cx="9755187" cy="4596958"/>
          </a:xfrm>
        </p:grpSpPr>
        <p:sp>
          <p:nvSpPr>
            <p:cNvPr id="38" name="TextBox 37">
              <a:extLst>
                <a:ext uri="{FF2B5EF4-FFF2-40B4-BE49-F238E27FC236}">
                  <a16:creationId xmlns:a16="http://schemas.microsoft.com/office/drawing/2014/main" id="{B96461C5-724E-48C6-97BA-C3CABA0927BD}"/>
                </a:ext>
              </a:extLst>
            </p:cNvPr>
            <p:cNvSpPr txBox="1"/>
            <p:nvPr/>
          </p:nvSpPr>
          <p:spPr>
            <a:xfrm>
              <a:off x="6407573" y="1368808"/>
              <a:ext cx="6172200" cy="721672"/>
            </a:xfrm>
            <a:prstGeom prst="rect">
              <a:avLst/>
            </a:prstGeom>
            <a:noFill/>
          </p:spPr>
          <p:txBody>
            <a:bodyPr wrap="square">
              <a:spAutoFit/>
            </a:bodyPr>
            <a:lstStyle/>
            <a:p>
              <a:pPr lvl="0">
                <a:lnSpc>
                  <a:spcPct val="106000"/>
                </a:lnSpc>
                <a:spcAft>
                  <a:spcPts val="800"/>
                </a:spcAft>
                <a:tabLst>
                  <a:tab pos="266700" algn="l"/>
                </a:tabLst>
              </a:pPr>
              <a:r>
                <a:rPr lang="en-US" sz="2000" b="1" dirty="0">
                  <a:latin typeface="Arial" panose="020B0604020202020204" pitchFamily="34" charset="0"/>
                  <a:cs typeface="Arial" panose="020B0604020202020204" pitchFamily="34" charset="0"/>
                </a:rPr>
                <a:t>Do you know, what is the benefit of having an ABHA number? (Awareness level)</a:t>
              </a:r>
              <a:endParaRPr lang="en-IN" sz="2000" b="1" dirty="0">
                <a:latin typeface="Arial" panose="020B0604020202020204" pitchFamily="34" charset="0"/>
                <a:cs typeface="Arial" panose="020B0604020202020204" pitchFamily="34" charset="0"/>
              </a:endParaRPr>
            </a:p>
          </p:txBody>
        </p:sp>
        <p:sp>
          <p:nvSpPr>
            <p:cNvPr id="39" name="Rectangle 3">
              <a:extLst>
                <a:ext uri="{FF2B5EF4-FFF2-40B4-BE49-F238E27FC236}">
                  <a16:creationId xmlns:a16="http://schemas.microsoft.com/office/drawing/2014/main" id="{6F7FED24-7164-4F4F-9F7C-683AAC604F18}"/>
                </a:ext>
              </a:extLst>
            </p:cNvPr>
            <p:cNvSpPr>
              <a:spLocks noChangeArrowheads="1"/>
            </p:cNvSpPr>
            <p:nvPr/>
          </p:nvSpPr>
          <p:spPr bwMode="auto">
            <a:xfrm>
              <a:off x="8366922" y="5719545"/>
              <a:ext cx="427675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Figure 7 </a:t>
              </a:r>
              <a:r>
                <a:rPr lang="en-IN" sz="1000" b="1" dirty="0">
                  <a:cs typeface="Arial" panose="020B0604020202020204" pitchFamily="34" charset="0"/>
                </a:rPr>
                <a:t>Benefit of ABHA Number</a:t>
              </a:r>
              <a:endParaRPr lang="en-US" altLang="en-US" sz="1000" b="1" dirty="0">
                <a:cs typeface="Arial" panose="020B0604020202020204" pitchFamily="34" charset="0"/>
              </a:endParaRPr>
            </a:p>
          </p:txBody>
        </p:sp>
        <p:graphicFrame>
          <p:nvGraphicFramePr>
            <p:cNvPr id="40" name="Chart 39">
              <a:extLst>
                <a:ext uri="{FF2B5EF4-FFF2-40B4-BE49-F238E27FC236}">
                  <a16:creationId xmlns:a16="http://schemas.microsoft.com/office/drawing/2014/main" id="{8D752497-F044-4164-802D-A008E1865828}"/>
                </a:ext>
              </a:extLst>
            </p:cNvPr>
            <p:cNvGraphicFramePr>
              <a:graphicFrameLocks/>
            </p:cNvGraphicFramePr>
            <p:nvPr>
              <p:extLst>
                <p:ext uri="{D42A27DB-BD31-4B8C-83A1-F6EECF244321}">
                  <p14:modId xmlns:p14="http://schemas.microsoft.com/office/powerpoint/2010/main" val="491285110"/>
                </p:ext>
              </p:extLst>
            </p:nvPr>
          </p:nvGraphicFramePr>
          <p:xfrm>
            <a:off x="6756769" y="2660205"/>
            <a:ext cx="6339219" cy="3022493"/>
          </p:xfrm>
          <a:graphic>
            <a:graphicData uri="http://schemas.openxmlformats.org/drawingml/2006/chart">
              <c:chart xmlns:c="http://schemas.openxmlformats.org/drawingml/2006/chart" xmlns:r="http://schemas.openxmlformats.org/officeDocument/2006/relationships" r:id="rId6"/>
            </a:graphicData>
          </a:graphic>
        </p:graphicFrame>
        <p:grpSp>
          <p:nvGrpSpPr>
            <p:cNvPr id="41" name="Group 40">
              <a:extLst>
                <a:ext uri="{FF2B5EF4-FFF2-40B4-BE49-F238E27FC236}">
                  <a16:creationId xmlns:a16="http://schemas.microsoft.com/office/drawing/2014/main" id="{E9833C08-6766-46E4-94A1-CC84FF0BC9A9}"/>
                </a:ext>
              </a:extLst>
            </p:cNvPr>
            <p:cNvGrpSpPr/>
            <p:nvPr/>
          </p:nvGrpSpPr>
          <p:grpSpPr>
            <a:xfrm>
              <a:off x="6214742" y="5622806"/>
              <a:ext cx="2287582" cy="342960"/>
              <a:chOff x="6371270" y="5553940"/>
              <a:chExt cx="2287582" cy="342960"/>
            </a:xfrm>
          </p:grpSpPr>
          <p:sp>
            <p:nvSpPr>
              <p:cNvPr id="44" name="TextBox 43">
                <a:extLst>
                  <a:ext uri="{FF2B5EF4-FFF2-40B4-BE49-F238E27FC236}">
                    <a16:creationId xmlns:a16="http://schemas.microsoft.com/office/drawing/2014/main" id="{A5949AD1-E23D-4BC3-9FEF-AE69AD7E0A3B}"/>
                  </a:ext>
                </a:extLst>
              </p:cNvPr>
              <p:cNvSpPr txBox="1"/>
              <p:nvPr/>
            </p:nvSpPr>
            <p:spPr>
              <a:xfrm>
                <a:off x="6371270" y="5553940"/>
                <a:ext cx="2287582" cy="307345"/>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Awareness level</a:t>
                </a:r>
              </a:p>
            </p:txBody>
          </p:sp>
          <p:cxnSp>
            <p:nvCxnSpPr>
              <p:cNvPr id="45" name="Straight Arrow Connector 44">
                <a:extLst>
                  <a:ext uri="{FF2B5EF4-FFF2-40B4-BE49-F238E27FC236}">
                    <a16:creationId xmlns:a16="http://schemas.microsoft.com/office/drawing/2014/main" id="{2E924E2A-1A12-4F28-913E-42E768543BBE}"/>
                  </a:ext>
                </a:extLst>
              </p:cNvPr>
              <p:cNvCxnSpPr/>
              <p:nvPr/>
            </p:nvCxnSpPr>
            <p:spPr>
              <a:xfrm>
                <a:off x="6817297" y="5896900"/>
                <a:ext cx="5116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78A9D02-075A-4C9F-AB2B-6D401DAB5699}"/>
                </a:ext>
              </a:extLst>
            </p:cNvPr>
            <p:cNvSpPr txBox="1"/>
            <p:nvPr/>
          </p:nvSpPr>
          <p:spPr>
            <a:xfrm>
              <a:off x="6660769" y="2157397"/>
              <a:ext cx="2765438" cy="523220"/>
            </a:xfrm>
            <a:prstGeom prst="rect">
              <a:avLst/>
            </a:prstGeom>
            <a:noFill/>
          </p:spPr>
          <p:txBody>
            <a:bodyPr wrap="square" rtlCol="0">
              <a:spAutoFit/>
            </a:bodyPr>
            <a:lstStyle/>
            <a:p>
              <a:endParaRPr lang="en-IN" sz="1400" dirty="0">
                <a:latin typeface="Arial" panose="020B0604020202020204" pitchFamily="34" charset="0"/>
                <a:cs typeface="Arial" panose="020B0604020202020204" pitchFamily="34" charset="0"/>
              </a:endParaRPr>
            </a:p>
            <a:p>
              <a:r>
                <a:rPr lang="en-IN" sz="1400" dirty="0">
                  <a:latin typeface="Arial" panose="020B0604020202020204" pitchFamily="34" charset="0"/>
                  <a:cs typeface="Arial" panose="020B0604020202020204" pitchFamily="34" charset="0"/>
                </a:rPr>
                <a:t>No. of respondents</a:t>
              </a:r>
            </a:p>
          </p:txBody>
        </p:sp>
        <p:sp>
          <p:nvSpPr>
            <p:cNvPr id="43" name="TextBox 42">
              <a:extLst>
                <a:ext uri="{FF2B5EF4-FFF2-40B4-BE49-F238E27FC236}">
                  <a16:creationId xmlns:a16="http://schemas.microsoft.com/office/drawing/2014/main" id="{30E5BB6F-B037-470C-BE6C-BFCF9DECD994}"/>
                </a:ext>
              </a:extLst>
            </p:cNvPr>
            <p:cNvSpPr txBox="1"/>
            <p:nvPr/>
          </p:nvSpPr>
          <p:spPr>
            <a:xfrm>
              <a:off x="10505300" y="2680617"/>
              <a:ext cx="5464629" cy="646331"/>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n = 31 (Aware)</a:t>
              </a:r>
            </a:p>
            <a:p>
              <a:r>
                <a:rPr lang="en-IN" sz="1200" dirty="0">
                  <a:latin typeface="Arial" panose="020B0604020202020204" pitchFamily="34" charset="0"/>
                  <a:cs typeface="Arial" panose="020B0604020202020204" pitchFamily="34" charset="0"/>
                </a:rPr>
                <a:t>n = 17 (Not Aware)</a:t>
              </a:r>
            </a:p>
            <a:p>
              <a:r>
                <a:rPr lang="en-IN" sz="1200" dirty="0">
                  <a:latin typeface="Arial" panose="020B0604020202020204" pitchFamily="34" charset="0"/>
                  <a:cs typeface="Arial" panose="020B0604020202020204" pitchFamily="34" charset="0"/>
                </a:rPr>
                <a:t>n = 12 (Slightly Aware)</a:t>
              </a:r>
            </a:p>
          </p:txBody>
        </p:sp>
      </p:grpSp>
    </p:spTree>
    <p:extLst>
      <p:ext uri="{BB962C8B-B14F-4D97-AF65-F5344CB8AC3E}">
        <p14:creationId xmlns:p14="http://schemas.microsoft.com/office/powerpoint/2010/main" val="1273332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D28CE2-7188-4E8D-AAF1-A47E8F61FC92}"/>
              </a:ext>
            </a:extLst>
          </p:cNvPr>
          <p:cNvGrpSpPr/>
          <p:nvPr/>
        </p:nvGrpSpPr>
        <p:grpSpPr>
          <a:xfrm>
            <a:off x="99407" y="1191337"/>
            <a:ext cx="6172200" cy="4475326"/>
            <a:chOff x="6054254" y="1424336"/>
            <a:chExt cx="6172200" cy="4475326"/>
          </a:xfrm>
        </p:grpSpPr>
        <p:sp>
          <p:nvSpPr>
            <p:cNvPr id="3" name="TextBox 2">
              <a:extLst>
                <a:ext uri="{FF2B5EF4-FFF2-40B4-BE49-F238E27FC236}">
                  <a16:creationId xmlns:a16="http://schemas.microsoft.com/office/drawing/2014/main" id="{711A1A79-8E5D-4934-B499-D072046F7BE0}"/>
                </a:ext>
              </a:extLst>
            </p:cNvPr>
            <p:cNvSpPr txBox="1"/>
            <p:nvPr/>
          </p:nvSpPr>
          <p:spPr>
            <a:xfrm>
              <a:off x="6054254" y="1424336"/>
              <a:ext cx="6172200" cy="729302"/>
            </a:xfrm>
            <a:prstGeom prst="rect">
              <a:avLst/>
            </a:prstGeom>
            <a:noFill/>
          </p:spPr>
          <p:txBody>
            <a:bodyPr wrap="square">
              <a:spAutoFit/>
            </a:bodyPr>
            <a:lstStyle/>
            <a:p>
              <a:pPr lvl="0" eaLnBrk="0" fontAlgn="base" hangingPunct="0">
                <a:lnSpc>
                  <a:spcPct val="106000"/>
                </a:lnSpc>
                <a:spcBef>
                  <a:spcPct val="0"/>
                </a:spcBef>
                <a:spcAft>
                  <a:spcPct val="0"/>
                </a:spcAft>
                <a:tabLst>
                  <a:tab pos="266700" algn="l"/>
                </a:tabLst>
              </a:pPr>
              <a:r>
                <a:rPr lang="en-IN" sz="2000" b="1" dirty="0">
                  <a:latin typeface="Arial" panose="020B0604020202020204" pitchFamily="34" charset="0"/>
                  <a:cs typeface="Arial" panose="020B0604020202020204" pitchFamily="34" charset="0"/>
                </a:rPr>
                <a:t>Are you aware what is the process for becoming ABDM compliant?</a:t>
              </a:r>
            </a:p>
          </p:txBody>
        </p:sp>
        <p:sp>
          <p:nvSpPr>
            <p:cNvPr id="4" name="Rectangle 3">
              <a:extLst>
                <a:ext uri="{FF2B5EF4-FFF2-40B4-BE49-F238E27FC236}">
                  <a16:creationId xmlns:a16="http://schemas.microsoft.com/office/drawing/2014/main" id="{6A5F49CC-7003-434D-97CD-D51C14E6DE40}"/>
                </a:ext>
              </a:extLst>
            </p:cNvPr>
            <p:cNvSpPr>
              <a:spLocks noChangeArrowheads="1"/>
            </p:cNvSpPr>
            <p:nvPr/>
          </p:nvSpPr>
          <p:spPr bwMode="auto">
            <a:xfrm>
              <a:off x="7327416" y="5499552"/>
              <a:ext cx="427675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Figure 8 </a:t>
              </a:r>
              <a:r>
                <a:rPr lang="en-IN" sz="1000" b="1" dirty="0">
                  <a:cs typeface="Arial" panose="020B0604020202020204" pitchFamily="34" charset="0"/>
                </a:rPr>
                <a:t>Awareness level about process of becoming ABDM compliant</a:t>
              </a:r>
              <a:endParaRPr lang="en-US" altLang="en-US" sz="1000" b="1" dirty="0">
                <a:cs typeface="Arial" panose="020B0604020202020204" pitchFamily="34" charset="0"/>
              </a:endParaRPr>
            </a:p>
          </p:txBody>
        </p:sp>
        <p:graphicFrame>
          <p:nvGraphicFramePr>
            <p:cNvPr id="5" name="Chart 4">
              <a:extLst>
                <a:ext uri="{FF2B5EF4-FFF2-40B4-BE49-F238E27FC236}">
                  <a16:creationId xmlns:a16="http://schemas.microsoft.com/office/drawing/2014/main" id="{DF57F004-C07C-4804-902B-FC2C6BEC977F}"/>
                </a:ext>
              </a:extLst>
            </p:cNvPr>
            <p:cNvGraphicFramePr>
              <a:graphicFrameLocks/>
            </p:cNvGraphicFramePr>
            <p:nvPr>
              <p:extLst>
                <p:ext uri="{D42A27DB-BD31-4B8C-83A1-F6EECF244321}">
                  <p14:modId xmlns:p14="http://schemas.microsoft.com/office/powerpoint/2010/main" val="253857864"/>
                </p:ext>
              </p:extLst>
            </p:nvPr>
          </p:nvGraphicFramePr>
          <p:xfrm>
            <a:off x="6231611" y="2104156"/>
            <a:ext cx="5388896" cy="32806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7538093-2604-4E0B-A5B8-9026E5B45D14}"/>
                </a:ext>
              </a:extLst>
            </p:cNvPr>
            <p:cNvSpPr txBox="1"/>
            <p:nvPr/>
          </p:nvSpPr>
          <p:spPr>
            <a:xfrm>
              <a:off x="6215276" y="2155202"/>
              <a:ext cx="2149792" cy="646331"/>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n = 10 (not aware)</a:t>
              </a:r>
            </a:p>
            <a:p>
              <a:r>
                <a:rPr lang="en-IN" sz="1200" dirty="0">
                  <a:latin typeface="Arial" panose="020B0604020202020204" pitchFamily="34" charset="0"/>
                  <a:cs typeface="Arial" panose="020B0604020202020204" pitchFamily="34" charset="0"/>
                </a:rPr>
                <a:t>n = 46 (aware)</a:t>
              </a:r>
            </a:p>
            <a:p>
              <a:r>
                <a:rPr lang="en-IN" sz="1200" dirty="0">
                  <a:latin typeface="Arial" panose="020B0604020202020204" pitchFamily="34" charset="0"/>
                  <a:cs typeface="Arial" panose="020B0604020202020204" pitchFamily="34" charset="0"/>
                </a:rPr>
                <a:t>n = 4 (slightly aware)</a:t>
              </a:r>
            </a:p>
          </p:txBody>
        </p:sp>
      </p:grpSp>
      <p:sp>
        <p:nvSpPr>
          <p:cNvPr id="7" name="Title 1">
            <a:extLst>
              <a:ext uri="{FF2B5EF4-FFF2-40B4-BE49-F238E27FC236}">
                <a16:creationId xmlns:a16="http://schemas.microsoft.com/office/drawing/2014/main" id="{E2074998-C6BA-4612-8A5F-0FD13A7771A4}"/>
              </a:ext>
            </a:extLst>
          </p:cNvPr>
          <p:cNvSpPr>
            <a:spLocks noGrp="1"/>
          </p:cNvSpPr>
          <p:nvPr/>
        </p:nvSpPr>
        <p:spPr>
          <a:xfrm>
            <a:off x="338316" y="337011"/>
            <a:ext cx="10967088" cy="766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3765">
              <a:lnSpc>
                <a:spcPct val="100000"/>
              </a:lnSpc>
            </a:pPr>
            <a:r>
              <a:rPr lang="en-IN" sz="2400" b="1" dirty="0">
                <a:solidFill>
                  <a:schemeClr val="bg2"/>
                </a:solidFill>
                <a:latin typeface="EYInterstate Light" panose="02000506000000020004" pitchFamily="2" charset="0"/>
              </a:rPr>
              <a:t>                                                   </a:t>
            </a:r>
            <a:r>
              <a:rPr lang="en-IN" sz="3600" b="1" dirty="0">
                <a:latin typeface="Arial" panose="020B0604020202020204" pitchFamily="34" charset="0"/>
                <a:cs typeface="Arial" panose="020B0604020202020204" pitchFamily="34" charset="0"/>
              </a:rPr>
              <a:t>RESULT (5/6)</a:t>
            </a:r>
            <a:br>
              <a:rPr lang="en-IN" sz="2400" b="1" dirty="0">
                <a:solidFill>
                  <a:schemeClr val="bg2"/>
                </a:solidFill>
                <a:latin typeface="EYInterstate Light" panose="02000506000000020004" pitchFamily="2" charset="0"/>
              </a:rPr>
            </a:br>
            <a:endParaRPr lang="en-IN" sz="2400" b="1" dirty="0">
              <a:solidFill>
                <a:schemeClr val="bg2"/>
              </a:solidFill>
              <a:latin typeface="EYInterstate Light" panose="02000506000000020004" pitchFamily="2" charset="0"/>
            </a:endParaRPr>
          </a:p>
        </p:txBody>
      </p:sp>
      <p:grpSp>
        <p:nvGrpSpPr>
          <p:cNvPr id="8" name="Group 7">
            <a:extLst>
              <a:ext uri="{FF2B5EF4-FFF2-40B4-BE49-F238E27FC236}">
                <a16:creationId xmlns:a16="http://schemas.microsoft.com/office/drawing/2014/main" id="{887AC132-0A18-4659-A660-175FDB09F688}"/>
              </a:ext>
            </a:extLst>
          </p:cNvPr>
          <p:cNvGrpSpPr/>
          <p:nvPr/>
        </p:nvGrpSpPr>
        <p:grpSpPr>
          <a:xfrm>
            <a:off x="6096000" y="1180293"/>
            <a:ext cx="7511627" cy="4266919"/>
            <a:chOff x="6407574" y="1312393"/>
            <a:chExt cx="6172200" cy="4266919"/>
          </a:xfrm>
        </p:grpSpPr>
        <p:sp>
          <p:nvSpPr>
            <p:cNvPr id="9" name="TextBox 8">
              <a:extLst>
                <a:ext uri="{FF2B5EF4-FFF2-40B4-BE49-F238E27FC236}">
                  <a16:creationId xmlns:a16="http://schemas.microsoft.com/office/drawing/2014/main" id="{1B9F0CA0-3B9A-4D67-ACA0-786C589ED6A9}"/>
                </a:ext>
              </a:extLst>
            </p:cNvPr>
            <p:cNvSpPr txBox="1"/>
            <p:nvPr/>
          </p:nvSpPr>
          <p:spPr>
            <a:xfrm>
              <a:off x="6407574" y="1312393"/>
              <a:ext cx="6172200" cy="824265"/>
            </a:xfrm>
            <a:prstGeom prst="rect">
              <a:avLst/>
            </a:prstGeom>
            <a:noFill/>
          </p:spPr>
          <p:txBody>
            <a:bodyPr wrap="square">
              <a:spAutoFit/>
            </a:bodyPr>
            <a:lstStyle/>
            <a:p>
              <a:pPr lvl="0">
                <a:lnSpc>
                  <a:spcPct val="106000"/>
                </a:lnSpc>
                <a:spcAft>
                  <a:spcPts val="800"/>
                </a:spcAft>
                <a:tabLst>
                  <a:tab pos="266700" algn="l"/>
                </a:tabLst>
              </a:pPr>
              <a:r>
                <a:rPr lang="en-US" sz="2000" b="1" dirty="0">
                  <a:latin typeface="Arial" panose="020B0604020202020204" pitchFamily="34" charset="0"/>
                  <a:cs typeface="Arial" panose="020B0604020202020204" pitchFamily="34" charset="0"/>
                </a:rPr>
                <a:t>Do you know, what is the process of ABDM </a:t>
              </a:r>
            </a:p>
            <a:p>
              <a:pPr lvl="0">
                <a:lnSpc>
                  <a:spcPct val="106000"/>
                </a:lnSpc>
                <a:spcAft>
                  <a:spcPts val="800"/>
                </a:spcAft>
                <a:tabLst>
                  <a:tab pos="266700" algn="l"/>
                </a:tabLst>
              </a:pPr>
              <a:r>
                <a:rPr lang="en-US" sz="2000" b="1" dirty="0">
                  <a:latin typeface="Arial" panose="020B0604020202020204" pitchFamily="34" charset="0"/>
                  <a:cs typeface="Arial" panose="020B0604020202020204" pitchFamily="34" charset="0"/>
                </a:rPr>
                <a:t>Implementation?</a:t>
              </a:r>
              <a:endParaRPr lang="en-IN" sz="2000" b="1" dirty="0">
                <a:latin typeface="Arial" panose="020B0604020202020204" pitchFamily="34" charset="0"/>
                <a:cs typeface="Arial" panose="020B0604020202020204" pitchFamily="34" charset="0"/>
              </a:endParaRPr>
            </a:p>
          </p:txBody>
        </p:sp>
        <p:sp>
          <p:nvSpPr>
            <p:cNvPr id="10" name="Rectangle 3">
              <a:extLst>
                <a:ext uri="{FF2B5EF4-FFF2-40B4-BE49-F238E27FC236}">
                  <a16:creationId xmlns:a16="http://schemas.microsoft.com/office/drawing/2014/main" id="{082E23CB-89B0-4B12-A643-A7A19B93B7A9}"/>
                </a:ext>
              </a:extLst>
            </p:cNvPr>
            <p:cNvSpPr>
              <a:spLocks noChangeArrowheads="1"/>
            </p:cNvSpPr>
            <p:nvPr/>
          </p:nvSpPr>
          <p:spPr bwMode="auto">
            <a:xfrm>
              <a:off x="8186040" y="5333091"/>
              <a:ext cx="427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Figure 9 </a:t>
              </a:r>
              <a:r>
                <a:rPr lang="en-IN" sz="1000" b="1" dirty="0">
                  <a:cs typeface="Arial" panose="020B0604020202020204" pitchFamily="34" charset="0"/>
                </a:rPr>
                <a:t>Benefit of ABHA Number</a:t>
              </a:r>
              <a:endParaRPr lang="en-US" altLang="en-US" sz="1000" b="1" dirty="0">
                <a:cs typeface="Arial" panose="020B0604020202020204" pitchFamily="34" charset="0"/>
              </a:endParaRPr>
            </a:p>
          </p:txBody>
        </p:sp>
        <p:graphicFrame>
          <p:nvGraphicFramePr>
            <p:cNvPr id="11" name="Chart 10">
              <a:extLst>
                <a:ext uri="{FF2B5EF4-FFF2-40B4-BE49-F238E27FC236}">
                  <a16:creationId xmlns:a16="http://schemas.microsoft.com/office/drawing/2014/main" id="{5E4EFF77-BEE0-40EE-9D86-801E5F386801}"/>
                </a:ext>
              </a:extLst>
            </p:cNvPr>
            <p:cNvGraphicFramePr>
              <a:graphicFrameLocks/>
            </p:cNvGraphicFramePr>
            <p:nvPr>
              <p:extLst>
                <p:ext uri="{D42A27DB-BD31-4B8C-83A1-F6EECF244321}">
                  <p14:modId xmlns:p14="http://schemas.microsoft.com/office/powerpoint/2010/main" val="767127544"/>
                </p:ext>
              </p:extLst>
            </p:nvPr>
          </p:nvGraphicFramePr>
          <p:xfrm>
            <a:off x="6551868" y="2178495"/>
            <a:ext cx="4780052" cy="31054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B2B9D9A-4CD3-4480-8C6E-5F0E36E7B181}"/>
                </a:ext>
              </a:extLst>
            </p:cNvPr>
            <p:cNvSpPr txBox="1"/>
            <p:nvPr/>
          </p:nvSpPr>
          <p:spPr>
            <a:xfrm>
              <a:off x="10240697" y="2356999"/>
              <a:ext cx="1196261" cy="461665"/>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n = 37 (Yes)</a:t>
              </a:r>
            </a:p>
            <a:p>
              <a:r>
                <a:rPr lang="en-IN" sz="1200" dirty="0">
                  <a:latin typeface="Arial" panose="020B0604020202020204" pitchFamily="34" charset="0"/>
                  <a:cs typeface="Arial" panose="020B0604020202020204" pitchFamily="34" charset="0"/>
                </a:rPr>
                <a:t>n = 23 (No)</a:t>
              </a:r>
            </a:p>
          </p:txBody>
        </p:sp>
      </p:grpSp>
      <p:pic>
        <p:nvPicPr>
          <p:cNvPr id="13" name="Picture 2" descr="Partners | Green Yatra">
            <a:extLst>
              <a:ext uri="{FF2B5EF4-FFF2-40B4-BE49-F238E27FC236}">
                <a16:creationId xmlns:a16="http://schemas.microsoft.com/office/drawing/2014/main" id="{01AAF405-4387-4E6A-AB4E-A366393A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ey-logo-black">
            <a:extLst>
              <a:ext uri="{FF2B5EF4-FFF2-40B4-BE49-F238E27FC236}">
                <a16:creationId xmlns:a16="http://schemas.microsoft.com/office/drawing/2014/main" id="{7A663914-82E6-49CF-A5B6-CB71BB8ED4DD}"/>
              </a:ext>
            </a:extLst>
          </p:cNvPr>
          <p:cNvPicPr>
            <a:picLocks noChangeAspect="1"/>
          </p:cNvPicPr>
          <p:nvPr/>
        </p:nvPicPr>
        <p:blipFill>
          <a:blip r:embed="rId5"/>
          <a:stretch>
            <a:fillRect/>
          </a:stretch>
        </p:blipFill>
        <p:spPr>
          <a:xfrm>
            <a:off x="11330805" y="6318229"/>
            <a:ext cx="861195" cy="574277"/>
          </a:xfrm>
          <a:prstGeom prst="rect">
            <a:avLst/>
          </a:prstGeom>
        </p:spPr>
      </p:pic>
    </p:spTree>
    <p:extLst>
      <p:ext uri="{BB962C8B-B14F-4D97-AF65-F5344CB8AC3E}">
        <p14:creationId xmlns:p14="http://schemas.microsoft.com/office/powerpoint/2010/main" val="261311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ey-logo-black"/>
          <p:cNvPicPr>
            <a:picLocks noChangeAspect="1"/>
          </p:cNvPicPr>
          <p:nvPr/>
        </p:nvPicPr>
        <p:blipFill>
          <a:blip r:embed="rId3"/>
          <a:stretch>
            <a:fillRect/>
          </a:stretch>
        </p:blipFill>
        <p:spPr>
          <a:xfrm>
            <a:off x="11330805" y="6318229"/>
            <a:ext cx="861195" cy="574277"/>
          </a:xfrm>
          <a:prstGeom prst="rect">
            <a:avLst/>
          </a:prstGeom>
        </p:spPr>
      </p:pic>
      <p:sp>
        <p:nvSpPr>
          <p:cNvPr id="6" name="Title 1">
            <a:extLst>
              <a:ext uri="{FF2B5EF4-FFF2-40B4-BE49-F238E27FC236}">
                <a16:creationId xmlns:a16="http://schemas.microsoft.com/office/drawing/2014/main" id="{888FC840-D514-BF45-CD1B-3962A378856C}"/>
              </a:ext>
            </a:extLst>
          </p:cNvPr>
          <p:cNvSpPr>
            <a:spLocks noGrp="1"/>
          </p:cNvSpPr>
          <p:nvPr/>
        </p:nvSpPr>
        <p:spPr>
          <a:xfrm>
            <a:off x="363717" y="326638"/>
            <a:ext cx="10967088" cy="766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3765">
              <a:lnSpc>
                <a:spcPct val="100000"/>
              </a:lnSpc>
            </a:pPr>
            <a:r>
              <a:rPr lang="en-IN" sz="2400" b="1" dirty="0">
                <a:solidFill>
                  <a:schemeClr val="bg2"/>
                </a:solidFill>
                <a:latin typeface="EYInterstate Light" panose="02000506000000020004" pitchFamily="2" charset="0"/>
              </a:rPr>
              <a:t>                                                   </a:t>
            </a:r>
            <a:r>
              <a:rPr lang="en-IN" sz="3600" b="1" dirty="0">
                <a:latin typeface="Arial" panose="020B0604020202020204" pitchFamily="34" charset="0"/>
                <a:cs typeface="Arial" panose="020B0604020202020204" pitchFamily="34" charset="0"/>
              </a:rPr>
              <a:t>RESULT (6/6)</a:t>
            </a:r>
            <a:br>
              <a:rPr lang="en-IN" sz="2400" b="1" dirty="0">
                <a:solidFill>
                  <a:schemeClr val="bg2"/>
                </a:solidFill>
                <a:latin typeface="EYInterstate Light" panose="02000506000000020004" pitchFamily="2" charset="0"/>
              </a:rPr>
            </a:br>
            <a:endParaRPr lang="en-IN" sz="2400" b="1" dirty="0">
              <a:solidFill>
                <a:schemeClr val="bg2"/>
              </a:solidFill>
              <a:latin typeface="EYInterstate Light" panose="02000506000000020004" pitchFamily="2" charset="0"/>
            </a:endParaRPr>
          </a:p>
        </p:txBody>
      </p:sp>
      <p:sp>
        <p:nvSpPr>
          <p:cNvPr id="7" name="Rectangle 2">
            <a:extLst>
              <a:ext uri="{FF2B5EF4-FFF2-40B4-BE49-F238E27FC236}">
                <a16:creationId xmlns:a16="http://schemas.microsoft.com/office/drawing/2014/main" id="{B773954F-11AA-1E7F-E737-5495D8412272}"/>
              </a:ext>
            </a:extLst>
          </p:cNvPr>
          <p:cNvSpPr>
            <a:spLocks noChangeArrowheads="1"/>
          </p:cNvSpPr>
          <p:nvPr/>
        </p:nvSpPr>
        <p:spPr bwMode="auto">
          <a:xfrm>
            <a:off x="148287" y="6064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8" name="Picture 2" descr="Partners | Green Yatra">
            <a:extLst>
              <a:ext uri="{FF2B5EF4-FFF2-40B4-BE49-F238E27FC236}">
                <a16:creationId xmlns:a16="http://schemas.microsoft.com/office/drawing/2014/main" id="{8C2CAC9C-DBD5-8F47-5B68-40AE1E6055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81E9AEF2-FAA1-44F9-9F70-487065D09955}"/>
              </a:ext>
            </a:extLst>
          </p:cNvPr>
          <p:cNvGrpSpPr/>
          <p:nvPr/>
        </p:nvGrpSpPr>
        <p:grpSpPr>
          <a:xfrm>
            <a:off x="1176867" y="1255406"/>
            <a:ext cx="13427100" cy="4311032"/>
            <a:chOff x="205541" y="1645807"/>
            <a:chExt cx="8501192" cy="4311032"/>
          </a:xfrm>
        </p:grpSpPr>
        <p:sp>
          <p:nvSpPr>
            <p:cNvPr id="22" name="Rectangle 3">
              <a:extLst>
                <a:ext uri="{FF2B5EF4-FFF2-40B4-BE49-F238E27FC236}">
                  <a16:creationId xmlns:a16="http://schemas.microsoft.com/office/drawing/2014/main" id="{C4B5429A-70BC-4AC4-9222-8D0E53924C56}"/>
                </a:ext>
              </a:extLst>
            </p:cNvPr>
            <p:cNvSpPr>
              <a:spLocks noChangeArrowheads="1"/>
            </p:cNvSpPr>
            <p:nvPr/>
          </p:nvSpPr>
          <p:spPr bwMode="auto">
            <a:xfrm>
              <a:off x="395532" y="1645807"/>
              <a:ext cx="687798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r>
                <a:rPr lang="en-US" sz="2000" b="1" i="0" u="none" strike="noStrike" dirty="0">
                  <a:solidFill>
                    <a:srgbClr val="000000"/>
                  </a:solidFill>
                  <a:effectLst/>
                  <a:cs typeface="Arial" panose="020B0604020202020204" pitchFamily="34" charset="0"/>
                </a:rPr>
                <a:t>What are the challenges occurred in the implementation of ABDM ?(Awareness level )</a:t>
              </a:r>
              <a:r>
                <a:rPr lang="en-US" sz="2000" b="1" dirty="0">
                  <a:cs typeface="Arial" panose="020B0604020202020204" pitchFamily="34" charset="0"/>
                </a:rPr>
                <a:t> </a:t>
              </a:r>
              <a:endParaRPr lang="en-IN" sz="2000" b="1" dirty="0">
                <a:cs typeface="Arial" panose="020B0604020202020204" pitchFamily="34" charset="0"/>
              </a:endParaRPr>
            </a:p>
            <a:p>
              <a:endParaRPr lang="en-IN" sz="2000" dirty="0">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6700" algn="l"/>
                </a:tabLst>
              </a:pPr>
              <a:endParaRPr kumimoji="0" lang="en-US" altLang="en-US" sz="2000" b="0" i="0" u="none" strike="noStrike" cap="none" normalizeH="0" baseline="0" dirty="0">
                <a:ln>
                  <a:noFill/>
                </a:ln>
                <a:solidFill>
                  <a:schemeClr val="tx1"/>
                </a:solidFill>
                <a:effectLst/>
                <a:cs typeface="Arial" panose="020B0604020202020204" pitchFamily="34" charset="0"/>
              </a:endParaRPr>
            </a:p>
          </p:txBody>
        </p:sp>
        <p:sp>
          <p:nvSpPr>
            <p:cNvPr id="23" name="Rectangle 3">
              <a:extLst>
                <a:ext uri="{FF2B5EF4-FFF2-40B4-BE49-F238E27FC236}">
                  <a16:creationId xmlns:a16="http://schemas.microsoft.com/office/drawing/2014/main" id="{6CCC6DDA-FD62-4361-9B42-8D95EA77C6FB}"/>
                </a:ext>
              </a:extLst>
            </p:cNvPr>
            <p:cNvSpPr>
              <a:spLocks noChangeArrowheads="1"/>
            </p:cNvSpPr>
            <p:nvPr/>
          </p:nvSpPr>
          <p:spPr bwMode="auto">
            <a:xfrm>
              <a:off x="1983585" y="5710618"/>
              <a:ext cx="427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Figure10 Awareness about challenges</a:t>
              </a:r>
            </a:p>
          </p:txBody>
        </p:sp>
        <p:graphicFrame>
          <p:nvGraphicFramePr>
            <p:cNvPr id="24" name="Chart 23">
              <a:extLst>
                <a:ext uri="{FF2B5EF4-FFF2-40B4-BE49-F238E27FC236}">
                  <a16:creationId xmlns:a16="http://schemas.microsoft.com/office/drawing/2014/main" id="{5BB60FB7-FC70-49D9-9D2F-968CF09B6367}"/>
                </a:ext>
              </a:extLst>
            </p:cNvPr>
            <p:cNvGraphicFramePr>
              <a:graphicFrameLocks/>
            </p:cNvGraphicFramePr>
            <p:nvPr>
              <p:extLst>
                <p:ext uri="{D42A27DB-BD31-4B8C-83A1-F6EECF244321}">
                  <p14:modId xmlns:p14="http://schemas.microsoft.com/office/powerpoint/2010/main" val="958442747"/>
                </p:ext>
              </p:extLst>
            </p:nvPr>
          </p:nvGraphicFramePr>
          <p:xfrm>
            <a:off x="477400" y="2639355"/>
            <a:ext cx="5226714" cy="3022493"/>
          </p:xfrm>
          <a:graphic>
            <a:graphicData uri="http://schemas.openxmlformats.org/drawingml/2006/chart">
              <c:chart xmlns:c="http://schemas.openxmlformats.org/drawingml/2006/chart" xmlns:r="http://schemas.openxmlformats.org/officeDocument/2006/relationships" r:id="rId5"/>
            </a:graphicData>
          </a:graphic>
        </p:graphicFrame>
        <p:grpSp>
          <p:nvGrpSpPr>
            <p:cNvPr id="25" name="Group 24">
              <a:extLst>
                <a:ext uri="{FF2B5EF4-FFF2-40B4-BE49-F238E27FC236}">
                  <a16:creationId xmlns:a16="http://schemas.microsoft.com/office/drawing/2014/main" id="{511FD97E-5AF3-40D2-B6FB-BE99D0AF13C8}"/>
                </a:ext>
              </a:extLst>
            </p:cNvPr>
            <p:cNvGrpSpPr/>
            <p:nvPr/>
          </p:nvGrpSpPr>
          <p:grpSpPr>
            <a:xfrm>
              <a:off x="232646" y="5645671"/>
              <a:ext cx="1638165" cy="307777"/>
              <a:chOff x="6864968" y="5033557"/>
              <a:chExt cx="1638165" cy="307777"/>
            </a:xfrm>
          </p:grpSpPr>
          <p:sp>
            <p:nvSpPr>
              <p:cNvPr id="28" name="TextBox 27">
                <a:extLst>
                  <a:ext uri="{FF2B5EF4-FFF2-40B4-BE49-F238E27FC236}">
                    <a16:creationId xmlns:a16="http://schemas.microsoft.com/office/drawing/2014/main" id="{5BFA5C88-395D-4277-93F7-23B0C9C2D0E3}"/>
                  </a:ext>
                </a:extLst>
              </p:cNvPr>
              <p:cNvSpPr txBox="1"/>
              <p:nvPr/>
            </p:nvSpPr>
            <p:spPr>
              <a:xfrm>
                <a:off x="6864968" y="5033557"/>
                <a:ext cx="1638165" cy="307777"/>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Awareness level</a:t>
                </a:r>
              </a:p>
            </p:txBody>
          </p:sp>
          <p:cxnSp>
            <p:nvCxnSpPr>
              <p:cNvPr id="29" name="Straight Arrow Connector 28">
                <a:extLst>
                  <a:ext uri="{FF2B5EF4-FFF2-40B4-BE49-F238E27FC236}">
                    <a16:creationId xmlns:a16="http://schemas.microsoft.com/office/drawing/2014/main" id="{030EB4B1-B98C-4F87-9BBF-FF1169176A6C}"/>
                  </a:ext>
                </a:extLst>
              </p:cNvPr>
              <p:cNvCxnSpPr/>
              <p:nvPr/>
            </p:nvCxnSpPr>
            <p:spPr>
              <a:xfrm>
                <a:off x="6977742" y="5341334"/>
                <a:ext cx="5116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9B199E5D-98B0-48AA-B825-A70AB738B494}"/>
                </a:ext>
              </a:extLst>
            </p:cNvPr>
            <p:cNvSpPr txBox="1"/>
            <p:nvPr/>
          </p:nvSpPr>
          <p:spPr>
            <a:xfrm>
              <a:off x="205541" y="2379520"/>
              <a:ext cx="2022322" cy="307777"/>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No. of respondents</a:t>
              </a:r>
            </a:p>
          </p:txBody>
        </p:sp>
        <p:sp>
          <p:nvSpPr>
            <p:cNvPr id="27" name="TextBox 26">
              <a:extLst>
                <a:ext uri="{FF2B5EF4-FFF2-40B4-BE49-F238E27FC236}">
                  <a16:creationId xmlns:a16="http://schemas.microsoft.com/office/drawing/2014/main" id="{1E30B770-61F0-4F8F-9CDA-9CD83A2CD271}"/>
                </a:ext>
              </a:extLst>
            </p:cNvPr>
            <p:cNvSpPr txBox="1"/>
            <p:nvPr/>
          </p:nvSpPr>
          <p:spPr>
            <a:xfrm>
              <a:off x="3242104" y="2797708"/>
              <a:ext cx="5464629" cy="646331"/>
            </a:xfrm>
            <a:prstGeom prst="rect">
              <a:avLst/>
            </a:prstGeom>
            <a:noFill/>
          </p:spPr>
          <p:txBody>
            <a:bodyPr wrap="square" rtlCol="0">
              <a:spAutoFit/>
            </a:bodyPr>
            <a:lstStyle/>
            <a:p>
              <a:r>
                <a:rPr lang="en-IN" sz="1200" dirty="0">
                  <a:latin typeface="Arial" panose="020B0604020202020204" pitchFamily="34" charset="0"/>
                  <a:cs typeface="Arial" panose="020B0604020202020204" pitchFamily="34" charset="0"/>
                </a:rPr>
                <a:t>n = 42 (Aware)</a:t>
              </a:r>
            </a:p>
            <a:p>
              <a:r>
                <a:rPr lang="en-IN" sz="1200" dirty="0">
                  <a:latin typeface="Arial" panose="020B0604020202020204" pitchFamily="34" charset="0"/>
                  <a:cs typeface="Arial" panose="020B0604020202020204" pitchFamily="34" charset="0"/>
                </a:rPr>
                <a:t>n = 10 (Not Aware)</a:t>
              </a:r>
            </a:p>
            <a:p>
              <a:r>
                <a:rPr lang="en-IN" sz="1200" dirty="0">
                  <a:latin typeface="Arial" panose="020B0604020202020204" pitchFamily="34" charset="0"/>
                  <a:cs typeface="Arial" panose="020B0604020202020204" pitchFamily="34" charset="0"/>
                </a:rPr>
                <a:t>n = 8 (Slightly Aware)</a:t>
              </a:r>
            </a:p>
          </p:txBody>
        </p:sp>
      </p:grpSp>
      <p:cxnSp>
        <p:nvCxnSpPr>
          <p:cNvPr id="30" name="Straight Arrow Connector 29">
            <a:extLst>
              <a:ext uri="{FF2B5EF4-FFF2-40B4-BE49-F238E27FC236}">
                <a16:creationId xmlns:a16="http://schemas.microsoft.com/office/drawing/2014/main" id="{531181BC-E595-409B-9F3E-3F5E17F0B3BA}"/>
              </a:ext>
            </a:extLst>
          </p:cNvPr>
          <p:cNvCxnSpPr>
            <a:cxnSpLocks/>
          </p:cNvCxnSpPr>
          <p:nvPr/>
        </p:nvCxnSpPr>
        <p:spPr>
          <a:xfrm flipV="1">
            <a:off x="2923053" y="1868563"/>
            <a:ext cx="0" cy="3476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28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4294495" y="208250"/>
            <a:ext cx="3603009" cy="7506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DISCUSSIONS</a:t>
            </a:r>
            <a:r>
              <a:rPr lang="en-US" sz="3200" b="1" dirty="0">
                <a:solidFill>
                  <a:schemeClr val="tx1"/>
                </a:solidFill>
                <a:latin typeface="Arial Black" panose="020B0A04020102020204" pitchFamily="34" charset="0"/>
              </a:rPr>
              <a:t> </a:t>
            </a:r>
            <a:endParaRPr lang="en-IN" sz="3200" b="1" dirty="0">
              <a:solidFill>
                <a:schemeClr val="tx1"/>
              </a:solidFill>
              <a:latin typeface="Arial Black" panose="020B0A04020102020204" pitchFamily="34" charset="0"/>
            </a:endParaRPr>
          </a:p>
        </p:txBody>
      </p:sp>
      <p:pic>
        <p:nvPicPr>
          <p:cNvPr id="2" name="Picture 1" descr="ey-logo-black">
            <a:extLst>
              <a:ext uri="{FF2B5EF4-FFF2-40B4-BE49-F238E27FC236}">
                <a16:creationId xmlns:a16="http://schemas.microsoft.com/office/drawing/2014/main" id="{27027354-EF67-B86C-C49C-11AAFDB109F0}"/>
              </a:ext>
            </a:extLst>
          </p:cNvPr>
          <p:cNvPicPr>
            <a:picLocks noChangeAspect="1"/>
          </p:cNvPicPr>
          <p:nvPr/>
        </p:nvPicPr>
        <p:blipFill>
          <a:blip r:embed="rId2"/>
          <a:stretch>
            <a:fillRect/>
          </a:stretch>
        </p:blipFill>
        <p:spPr>
          <a:xfrm>
            <a:off x="11330805" y="6283723"/>
            <a:ext cx="861195" cy="574277"/>
          </a:xfrm>
          <a:prstGeom prst="rect">
            <a:avLst/>
          </a:prstGeom>
        </p:spPr>
      </p:pic>
      <p:sp>
        <p:nvSpPr>
          <p:cNvPr id="9" name="TextBox 8">
            <a:extLst>
              <a:ext uri="{FF2B5EF4-FFF2-40B4-BE49-F238E27FC236}">
                <a16:creationId xmlns:a16="http://schemas.microsoft.com/office/drawing/2014/main" id="{725FB4B3-4831-115B-9F94-216402BC3DF4}"/>
              </a:ext>
            </a:extLst>
          </p:cNvPr>
          <p:cNvSpPr txBox="1"/>
          <p:nvPr/>
        </p:nvSpPr>
        <p:spPr>
          <a:xfrm>
            <a:off x="951888" y="1125222"/>
            <a:ext cx="10809514" cy="646330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sz="1800" dirty="0">
                <a:effectLst/>
                <a:latin typeface="Times New Roman" panose="02020603050405020304" pitchFamily="18" charset="0"/>
                <a:ea typeface="Times New Roman" panose="02020603050405020304" pitchFamily="18" charset="0"/>
              </a:rPr>
              <a:t>ABDM intends to create interoperability between different digital health systems. Therefore, there is no requirement for storing all the digital health records in one place or in one system</a:t>
            </a:r>
          </a:p>
          <a:p>
            <a:pPr marL="285750" indent="-285750" algn="just">
              <a:lnSpc>
                <a:spcPct val="150000"/>
              </a:lnSpc>
              <a:buFont typeface="Arial" panose="020B0604020202020204" pitchFamily="34" charset="0"/>
              <a:buChar char="•"/>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On a contrary, the data provides the information that out of 60 respondents, 35 respondents are aware about the launch of ABDM, while 52 respondents are aware about the building blocks of ABDM and 37 respondents were aware about the implementation process of ABDM</a:t>
            </a:r>
          </a:p>
          <a:p>
            <a:pPr marL="285750" indent="-285750" algn="just">
              <a:lnSpc>
                <a:spcPct val="150000"/>
              </a:lnSpc>
              <a:buFont typeface="Arial" panose="020B0604020202020204" pitchFamily="34" charset="0"/>
              <a:buChar char="•"/>
            </a:pPr>
            <a:r>
              <a:rPr lang="en-IN" sz="1800" dirty="0">
                <a:effectLst/>
                <a:latin typeface="Times New Roman" panose="02020603050405020304" pitchFamily="18" charset="0"/>
                <a:ea typeface="Times New Roman" panose="02020603050405020304" pitchFamily="18" charset="0"/>
              </a:rPr>
              <a:t>Creating ABHA is your starting point in the journey of the Ayushman Bharat Digital Mission. An ABHA allows you to store all your digital health records at one place and share these records with hospitals/doctors you visit, with your consent, with suitable applications</a:t>
            </a: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It has been observed that 87% of employees of NHA have ABHA ID &amp; among then 52% were aware about the benefit of having ABHA ID.</a:t>
            </a:r>
          </a:p>
          <a:p>
            <a:pPr marL="285750" indent="-285750" algn="just">
              <a:lnSpc>
                <a:spcPct val="150000"/>
              </a:lnSpc>
              <a:buFont typeface="Arial" panose="020B0604020202020204" pitchFamily="34" charset="0"/>
              <a:buChar char="•"/>
            </a:pPr>
            <a:endParaRPr lang="en-IN"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IN" sz="1800" b="1" i="1" dirty="0">
                <a:effectLst/>
                <a:latin typeface="Times New Roman" panose="02020603050405020304" pitchFamily="18" charset="0"/>
                <a:ea typeface="Times New Roman" panose="02020603050405020304" pitchFamily="18" charset="0"/>
                <a:cs typeface="Times New Roman" panose="02020603050405020304" pitchFamily="18" charset="0"/>
              </a:rPr>
              <a:t>These data from respondents gives the clear scenario about the ongoing status of awareness level of ABDM in NHA. </a:t>
            </a:r>
            <a:endParaRPr lang="en-IN" sz="18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IN" dirty="0"/>
          </a:p>
        </p:txBody>
      </p:sp>
      <p:pic>
        <p:nvPicPr>
          <p:cNvPr id="4" name="Picture 2" descr="Partners | Green Yatra">
            <a:extLst>
              <a:ext uri="{FF2B5EF4-FFF2-40B4-BE49-F238E27FC236}">
                <a16:creationId xmlns:a16="http://schemas.microsoft.com/office/drawing/2014/main" id="{596AACD8-0C7C-7FEA-BE94-DB94E7AF19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99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2835667" y="208251"/>
            <a:ext cx="5979560" cy="5200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RESEARCH OUTCOME</a:t>
            </a:r>
            <a:r>
              <a:rPr lang="en-US" sz="3200" b="1" dirty="0">
                <a:solidFill>
                  <a:schemeClr val="tx1"/>
                </a:solidFill>
                <a:latin typeface="Arial Black" panose="020B0A04020102020204" pitchFamily="34" charset="0"/>
              </a:rPr>
              <a:t> </a:t>
            </a:r>
            <a:endParaRPr lang="en-IN" sz="3200" b="1" dirty="0">
              <a:solidFill>
                <a:schemeClr val="tx1"/>
              </a:solidFill>
              <a:latin typeface="Arial Black" panose="020B0A04020102020204" pitchFamily="34" charset="0"/>
            </a:endParaRPr>
          </a:p>
        </p:txBody>
      </p:sp>
      <p:pic>
        <p:nvPicPr>
          <p:cNvPr id="2" name="Picture 1" descr="ey-logo-black">
            <a:extLst>
              <a:ext uri="{FF2B5EF4-FFF2-40B4-BE49-F238E27FC236}">
                <a16:creationId xmlns:a16="http://schemas.microsoft.com/office/drawing/2014/main" id="{27027354-EF67-B86C-C49C-11AAFDB109F0}"/>
              </a:ext>
            </a:extLst>
          </p:cNvPr>
          <p:cNvPicPr>
            <a:picLocks noChangeAspect="1"/>
          </p:cNvPicPr>
          <p:nvPr/>
        </p:nvPicPr>
        <p:blipFill>
          <a:blip r:embed="rId2"/>
          <a:stretch>
            <a:fillRect/>
          </a:stretch>
        </p:blipFill>
        <p:spPr>
          <a:xfrm>
            <a:off x="11330805" y="6283723"/>
            <a:ext cx="861195" cy="574277"/>
          </a:xfrm>
          <a:prstGeom prst="rect">
            <a:avLst/>
          </a:prstGeom>
        </p:spPr>
      </p:pic>
      <p:sp>
        <p:nvSpPr>
          <p:cNvPr id="9" name="TextBox 8">
            <a:extLst>
              <a:ext uri="{FF2B5EF4-FFF2-40B4-BE49-F238E27FC236}">
                <a16:creationId xmlns:a16="http://schemas.microsoft.com/office/drawing/2014/main" id="{725FB4B3-4831-115B-9F94-216402BC3DF4}"/>
              </a:ext>
            </a:extLst>
          </p:cNvPr>
          <p:cNvSpPr txBox="1"/>
          <p:nvPr/>
        </p:nvSpPr>
        <p:spPr>
          <a:xfrm>
            <a:off x="725855" y="886957"/>
            <a:ext cx="11109974" cy="646330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b="0" i="0" dirty="0">
                <a:solidFill>
                  <a:srgbClr val="374151"/>
                </a:solidFill>
                <a:effectLst/>
                <a:latin typeface="Times New Roman" panose="02020603050405020304" pitchFamily="18" charset="0"/>
                <a:cs typeface="Times New Roman" panose="02020603050405020304" pitchFamily="18" charset="0"/>
              </a:rPr>
              <a:t>The research indicates that out of the 60 respondents, 35 of them are aware of the launch of ABDM. This suggests that there is still a need to increase awareness among the target audience regarding the introduction of ABDM.</a:t>
            </a:r>
          </a:p>
          <a:p>
            <a:pPr marL="285750" indent="-285750" algn="just">
              <a:lnSpc>
                <a:spcPct val="150000"/>
              </a:lnSpc>
              <a:buFont typeface="Arial" panose="020B0604020202020204" pitchFamily="34" charset="0"/>
              <a:buChar char="•"/>
            </a:pPr>
            <a:r>
              <a:rPr lang="en-IN" b="0" i="0" dirty="0">
                <a:solidFill>
                  <a:srgbClr val="374151"/>
                </a:solidFill>
                <a:effectLst/>
                <a:latin typeface="Times New Roman" panose="02020603050405020304" pitchFamily="18" charset="0"/>
                <a:cs typeface="Times New Roman" panose="02020603050405020304" pitchFamily="18" charset="0"/>
              </a:rPr>
              <a:t>The data reveals that 52 respondents are aware of the building blocks of ABDM. This indicates a higher level of understanding among the employees of NHA about the different components and elements that constitute ABDM.</a:t>
            </a:r>
          </a:p>
          <a:p>
            <a:pPr marL="285750" indent="-285750" algn="just">
              <a:lnSpc>
                <a:spcPct val="150000"/>
              </a:lnSpc>
              <a:buFont typeface="Arial" panose="020B0604020202020204" pitchFamily="34" charset="0"/>
              <a:buChar char="•"/>
            </a:pPr>
            <a:r>
              <a:rPr lang="en-IN" b="0" i="0" dirty="0">
                <a:solidFill>
                  <a:srgbClr val="374151"/>
                </a:solidFill>
                <a:effectLst/>
                <a:latin typeface="Times New Roman" panose="02020603050405020304" pitchFamily="18" charset="0"/>
                <a:cs typeface="Times New Roman" panose="02020603050405020304" pitchFamily="18" charset="0"/>
              </a:rPr>
              <a:t>The research outcome shows that 37 respondents were aware of the implementation process of ABDM. This suggests that there is a need for further communication and education regarding how ABDM is being implemented to ensure a better understanding among the target audience.</a:t>
            </a:r>
          </a:p>
          <a:p>
            <a:pPr marL="285750" indent="-285750" algn="just">
              <a:lnSpc>
                <a:spcPct val="150000"/>
              </a:lnSpc>
              <a:buFont typeface="Arial" panose="020B0604020202020204" pitchFamily="34" charset="0"/>
              <a:buChar char="•"/>
            </a:pPr>
            <a:r>
              <a:rPr lang="en-IN" sz="1800" dirty="0">
                <a:effectLst/>
                <a:latin typeface="Times New Roman" panose="02020603050405020304" pitchFamily="18" charset="0"/>
                <a:ea typeface="Times New Roman" panose="02020603050405020304" pitchFamily="18" charset="0"/>
                <a:cs typeface="Times New Roman" panose="02020603050405020304" pitchFamily="18" charset="0"/>
              </a:rPr>
              <a:t>It has been observed that 87% of employees of NHA have ABHA ID &amp; among then 52% were aware about the benefit of having ABHA ID. </a:t>
            </a:r>
            <a:r>
              <a:rPr lang="en-IN" b="0" i="0" dirty="0">
                <a:solidFill>
                  <a:srgbClr val="374151"/>
                </a:solidFill>
                <a:effectLst/>
                <a:latin typeface="Times New Roman" panose="02020603050405020304" pitchFamily="18" charset="0"/>
                <a:cs typeface="Times New Roman" panose="02020603050405020304" pitchFamily="18" charset="0"/>
              </a:rPr>
              <a:t>This indicates a relatively high adoption rate of ABHA among the employees, which could be a positive sign for the overall acceptance and utilization of the Ayushman Bharat Digital Mission</a:t>
            </a:r>
          </a:p>
          <a:p>
            <a:pPr marL="285750" indent="-285750" algn="just">
              <a:lnSpc>
                <a:spcPct val="150000"/>
              </a:lnSpc>
              <a:buFont typeface="Arial" panose="020B0604020202020204" pitchFamily="34" charset="0"/>
              <a:buChar char="•"/>
            </a:pPr>
            <a:r>
              <a:rPr lang="en-IN" b="0" i="0" dirty="0">
                <a:solidFill>
                  <a:srgbClr val="374151"/>
                </a:solidFill>
                <a:effectLst/>
                <a:latin typeface="Times New Roman" panose="02020603050405020304" pitchFamily="18" charset="0"/>
                <a:cs typeface="Times New Roman" panose="02020603050405020304" pitchFamily="18" charset="0"/>
              </a:rPr>
              <a:t>Among NHA employees who have an ABHA ID, 52% of them were aware of the benefits associated with having an ABHA ID. This suggests that there is room for improvement in creating awareness about the advantages and functionalities of ABHA among the NHA workforce to maximize its potential benefits.</a:t>
            </a:r>
            <a:endParaRPr lang="en-IN"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IN"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IN" dirty="0">
              <a:latin typeface="Times New Roman" panose="02020603050405020304" pitchFamily="18" charset="0"/>
              <a:cs typeface="Times New Roman" panose="02020603050405020304" pitchFamily="18" charset="0"/>
            </a:endParaRPr>
          </a:p>
        </p:txBody>
      </p:sp>
      <p:pic>
        <p:nvPicPr>
          <p:cNvPr id="4" name="Picture 2" descr="Partners | Green Yatra">
            <a:extLst>
              <a:ext uri="{FF2B5EF4-FFF2-40B4-BE49-F238E27FC236}">
                <a16:creationId xmlns:a16="http://schemas.microsoft.com/office/drawing/2014/main" id="{596AACD8-0C7C-7FEA-BE94-DB94E7AF19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0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46641" y="1299667"/>
            <a:ext cx="11098717" cy="4972900"/>
          </a:xfrm>
          <a:prstGeom prst="rect">
            <a:avLst/>
          </a:prstGeom>
          <a:noFill/>
        </p:spPr>
        <p:txBody>
          <a:bodyPr wrap="square" rtlCol="0">
            <a:spAutoFit/>
          </a:bodyPr>
          <a:lstStyle/>
          <a:p>
            <a:pPr marL="342900" indent="-342900" algn="just">
              <a:lnSpc>
                <a:spcPct val="150000"/>
              </a:lnSpc>
              <a:buAutoNum type="arabicPeriod"/>
            </a:pPr>
            <a:r>
              <a:rPr lang="en-IN" sz="1400" b="0" i="0" dirty="0">
                <a:effectLst/>
                <a:latin typeface="Arial" panose="020B0604020202020204" pitchFamily="34" charset="0"/>
                <a:cs typeface="Arial" panose="020B0604020202020204" pitchFamily="34" charset="0"/>
              </a:rPr>
              <a:t>Sriee G V VP, Maiya GR. Coverage, utilization, and impact of Ayushman Bharat scheme among the rural field practice area of Saveetha Medical College and Hospital, Chennai. J Family Med Prim Care. 2021 Mar;10(3):1171-1176. doi: 10.4103/jfmpc.jfmpc_1789_20. Epub 2021 Apr 8. PMID: 34041146; PMCID: PMC8140258.</a:t>
            </a:r>
          </a:p>
          <a:p>
            <a:pPr marL="342900" indent="-342900" algn="just">
              <a:lnSpc>
                <a:spcPct val="150000"/>
              </a:lnSpc>
              <a:buAutoNum type="arabicPeriod"/>
            </a:pPr>
            <a:r>
              <a:rPr lang="en-IN" sz="1400" b="0" i="0" dirty="0">
                <a:effectLst/>
                <a:latin typeface="Roboto" panose="020F0502020204030204" pitchFamily="2" charset="0"/>
              </a:rPr>
              <a:t>Nirala SK, Kumar P, Naik BN, Pandey S, Singh C, Rao R, Bhardwaj M. Awareness and Readiness To Implement the Pradhan Mantri Jan Arogya Yojana: A Cross-Sectional Study Among Healthcare Workers of a Tertiary Care Hospital in Eastern India. Cureus. 2022 Apr 28;14(4):e24574. doi: 10.7759/cureus.24574. PMID: 35651396; PMCID: PMC9138266.</a:t>
            </a:r>
          </a:p>
          <a:p>
            <a:pPr marL="342900" indent="-342900" algn="just">
              <a:lnSpc>
                <a:spcPct val="150000"/>
              </a:lnSpc>
              <a:buAutoNum type="arabicPeriod"/>
            </a:pPr>
            <a:r>
              <a:rPr lang="en-US" sz="1400" b="0" i="0" dirty="0">
                <a:effectLst/>
                <a:latin typeface="BlinkMacSystemFont"/>
              </a:rPr>
              <a:t>Zodpey S, Farooqui HH. Universal health coverage in India: Progress achieved &amp; the way forward. Indian J Med Res. 2018 Apr;147(4):327-329. doi: 10.4103/ijmr.IJMR_616_18. PMID: 29998865; PMCID: PMC6057252.</a:t>
            </a:r>
            <a:endParaRPr lang="en-IN" sz="1400" dirty="0">
              <a:latin typeface="Roboto" panose="020F0502020204030204" pitchFamily="2" charset="0"/>
            </a:endParaRPr>
          </a:p>
          <a:p>
            <a:pPr marL="342900" indent="-342900" algn="just">
              <a:lnSpc>
                <a:spcPct val="150000"/>
              </a:lnSpc>
              <a:buAutoNum type="arabicPeriod"/>
            </a:pPr>
            <a:r>
              <a:rPr lang="en-IN" sz="1400" b="0" i="0" dirty="0">
                <a:effectLst/>
                <a:latin typeface="BlinkMacSystemFont"/>
              </a:rPr>
              <a:t>Reddy NKK, Bahurupi Y, Kishore S, Singh M, Aggarwal P, Jain B. Awareness and readiness of health care workers in implementing Pradhan Mantri Jan Arogya Yojana in a tertiary care hospital at Rishikesh. Nepal J Epidemiol. 2020 Jun 30;10(2):865-870. doi: 10.3126/nje.v10i2.27941. PMID: 32874700; PMCID: PMC7423403.</a:t>
            </a:r>
            <a:endParaRPr lang="en-IN" sz="1400" b="0" i="0" dirty="0">
              <a:effectLst/>
              <a:latin typeface="Roboto" panose="020F0502020204030204" pitchFamily="2" charset="0"/>
            </a:endParaRPr>
          </a:p>
          <a:p>
            <a:pPr marL="342900" indent="-342900" algn="just">
              <a:lnSpc>
                <a:spcPct val="150000"/>
              </a:lnSpc>
              <a:buAutoNum type="arabicPeriod"/>
            </a:pPr>
            <a:r>
              <a:rPr lang="en-IN" sz="1400" b="0" i="0" dirty="0">
                <a:effectLst/>
                <a:latin typeface="BlinkMacSystemFont"/>
              </a:rPr>
              <a:t>Chatterjee P. India launches Ayushman Bharat's secondary care component. Lancet. 2018 Sep 22;392(10152):997. doi: 10.1016/S0140-6736(18)32284-0. Epub 2018 Sep 20. PMID: 30264714.</a:t>
            </a:r>
          </a:p>
          <a:p>
            <a:pPr marL="342900" indent="-342900" algn="just">
              <a:lnSpc>
                <a:spcPct val="150000"/>
              </a:lnSpc>
              <a:buFontTx/>
              <a:buAutoNum type="arabicPeriod"/>
            </a:pPr>
            <a:r>
              <a:rPr lang="en-IN" sz="1400" u="sng" dirty="0">
                <a:latin typeface="BlinkMacSystemFont"/>
                <a:hlinkClick r:id="rId2">
                  <a:extLst>
                    <a:ext uri="{A12FA001-AC4F-418D-AE19-62706E023703}">
                      <ahyp:hlinkClr xmlns:ahyp="http://schemas.microsoft.com/office/drawing/2018/hyperlinkcolor" val="tx"/>
                    </a:ext>
                  </a:extLst>
                </a:hlinkClick>
              </a:rPr>
              <a:t>NHA | Official website Ayushman Bharat Digital Mission (abdm.gov.in)</a:t>
            </a:r>
            <a:endParaRPr lang="en-IN" sz="1400" u="sng" dirty="0">
              <a:latin typeface="BlinkMacSystemFont"/>
            </a:endParaRPr>
          </a:p>
          <a:p>
            <a:pPr marL="342900" indent="-342900" algn="just">
              <a:lnSpc>
                <a:spcPct val="150000"/>
              </a:lnSpc>
              <a:buAutoNum type="arabicPeriod"/>
            </a:pPr>
            <a:endParaRPr lang="en-IN" sz="1400" b="0" i="0" dirty="0">
              <a:effectLst/>
              <a:latin typeface="Arial" panose="020B0604020202020204" pitchFamily="34" charset="0"/>
              <a:cs typeface="Arial" panose="020B0604020202020204" pitchFamily="34" charset="0"/>
            </a:endParaRPr>
          </a:p>
        </p:txBody>
      </p:sp>
      <p:pic>
        <p:nvPicPr>
          <p:cNvPr id="2" name="Picture 1" descr="ey-logo-black">
            <a:extLst>
              <a:ext uri="{FF2B5EF4-FFF2-40B4-BE49-F238E27FC236}">
                <a16:creationId xmlns:a16="http://schemas.microsoft.com/office/drawing/2014/main" id="{27027354-EF67-B86C-C49C-11AAFDB109F0}"/>
              </a:ext>
            </a:extLst>
          </p:cNvPr>
          <p:cNvPicPr>
            <a:picLocks noChangeAspect="1"/>
          </p:cNvPicPr>
          <p:nvPr/>
        </p:nvPicPr>
        <p:blipFill>
          <a:blip r:embed="rId3"/>
          <a:stretch>
            <a:fillRect/>
          </a:stretch>
        </p:blipFill>
        <p:spPr>
          <a:xfrm>
            <a:off x="11330805" y="6318229"/>
            <a:ext cx="861195" cy="574277"/>
          </a:xfrm>
          <a:prstGeom prst="rect">
            <a:avLst/>
          </a:prstGeom>
        </p:spPr>
      </p:pic>
      <p:sp>
        <p:nvSpPr>
          <p:cNvPr id="8" name="TextBox 7">
            <a:extLst>
              <a:ext uri="{FF2B5EF4-FFF2-40B4-BE49-F238E27FC236}">
                <a16:creationId xmlns:a16="http://schemas.microsoft.com/office/drawing/2014/main" id="{2531788E-3115-31B4-BDAD-1ABEAC0CF4C8}"/>
              </a:ext>
            </a:extLst>
          </p:cNvPr>
          <p:cNvSpPr txBox="1"/>
          <p:nvPr/>
        </p:nvSpPr>
        <p:spPr>
          <a:xfrm>
            <a:off x="4245429" y="291176"/>
            <a:ext cx="4299857" cy="584775"/>
          </a:xfrm>
          <a:prstGeom prst="rect">
            <a:avLst/>
          </a:prstGeom>
          <a:noFill/>
        </p:spPr>
        <p:txBody>
          <a:bodyPr wrap="square" rtlCol="0">
            <a:spAutoFit/>
          </a:bodyPr>
          <a:lstStyle/>
          <a:p>
            <a:r>
              <a:rPr lang="en-IN" sz="3200" b="1" dirty="0">
                <a:latin typeface="Arial" panose="020B0604020202020204" pitchFamily="34" charset="0"/>
                <a:cs typeface="Arial" panose="020B0604020202020204" pitchFamily="34" charset="0"/>
              </a:rPr>
              <a:t>REFERENCES</a:t>
            </a:r>
          </a:p>
        </p:txBody>
      </p:sp>
      <p:pic>
        <p:nvPicPr>
          <p:cNvPr id="3" name="Picture 2" descr="Partners | Green Yatra">
            <a:extLst>
              <a:ext uri="{FF2B5EF4-FFF2-40B4-BE49-F238E27FC236}">
                <a16:creationId xmlns:a16="http://schemas.microsoft.com/office/drawing/2014/main" id="{00DBFDE0-F59D-4591-827F-460B56ED75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87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D971B5-A3D0-2D3A-EAA9-D5F38ED1FD8A}"/>
              </a:ext>
            </a:extLst>
          </p:cNvPr>
          <p:cNvPicPr>
            <a:picLocks noChangeAspect="1"/>
          </p:cNvPicPr>
          <p:nvPr/>
        </p:nvPicPr>
        <p:blipFill>
          <a:blip r:embed="rId2"/>
          <a:stretch>
            <a:fillRect/>
          </a:stretch>
        </p:blipFill>
        <p:spPr>
          <a:xfrm>
            <a:off x="0" y="1298006"/>
            <a:ext cx="5551714" cy="4499941"/>
          </a:xfrm>
          <a:prstGeom prst="rect">
            <a:avLst/>
          </a:prstGeom>
        </p:spPr>
      </p:pic>
      <p:pic>
        <p:nvPicPr>
          <p:cNvPr id="5" name="Picture 4">
            <a:extLst>
              <a:ext uri="{FF2B5EF4-FFF2-40B4-BE49-F238E27FC236}">
                <a16:creationId xmlns:a16="http://schemas.microsoft.com/office/drawing/2014/main" id="{C5EF2092-39D7-EB4F-A371-5621AA6A5D70}"/>
              </a:ext>
            </a:extLst>
          </p:cNvPr>
          <p:cNvPicPr>
            <a:picLocks noChangeAspect="1"/>
          </p:cNvPicPr>
          <p:nvPr/>
        </p:nvPicPr>
        <p:blipFill>
          <a:blip r:embed="rId3"/>
          <a:stretch>
            <a:fillRect/>
          </a:stretch>
        </p:blipFill>
        <p:spPr>
          <a:xfrm>
            <a:off x="6640286" y="2358059"/>
            <a:ext cx="5551714" cy="4499941"/>
          </a:xfrm>
          <a:prstGeom prst="rect">
            <a:avLst/>
          </a:prstGeom>
        </p:spPr>
      </p:pic>
      <p:sp>
        <p:nvSpPr>
          <p:cNvPr id="8" name="TextBox 7">
            <a:extLst>
              <a:ext uri="{FF2B5EF4-FFF2-40B4-BE49-F238E27FC236}">
                <a16:creationId xmlns:a16="http://schemas.microsoft.com/office/drawing/2014/main" id="{D94C4455-71F0-E768-A999-443E2BAB3B5D}"/>
              </a:ext>
            </a:extLst>
          </p:cNvPr>
          <p:cNvSpPr txBox="1"/>
          <p:nvPr/>
        </p:nvSpPr>
        <p:spPr>
          <a:xfrm>
            <a:off x="4245429" y="291176"/>
            <a:ext cx="4582885" cy="584775"/>
          </a:xfrm>
          <a:prstGeom prst="rect">
            <a:avLst/>
          </a:prstGeom>
          <a:noFill/>
        </p:spPr>
        <p:txBody>
          <a:bodyPr wrap="square" rtlCol="0">
            <a:spAutoFit/>
          </a:bodyPr>
          <a:lstStyle/>
          <a:p>
            <a:r>
              <a:rPr lang="en-IN" sz="3200" b="1" dirty="0">
                <a:latin typeface="Arial" panose="020B0604020202020204" pitchFamily="34" charset="0"/>
                <a:cs typeface="Arial" panose="020B0604020202020204" pitchFamily="34" charset="0"/>
              </a:rPr>
              <a:t>PICTORIAL JOURNEY</a:t>
            </a:r>
          </a:p>
        </p:txBody>
      </p:sp>
      <p:pic>
        <p:nvPicPr>
          <p:cNvPr id="10" name="Picture 9" descr="ey-logo-black">
            <a:extLst>
              <a:ext uri="{FF2B5EF4-FFF2-40B4-BE49-F238E27FC236}">
                <a16:creationId xmlns:a16="http://schemas.microsoft.com/office/drawing/2014/main" id="{0E91C307-0419-46E3-7FAE-12C677988339}"/>
              </a:ext>
            </a:extLst>
          </p:cNvPr>
          <p:cNvPicPr>
            <a:picLocks noChangeAspect="1"/>
          </p:cNvPicPr>
          <p:nvPr/>
        </p:nvPicPr>
        <p:blipFill>
          <a:blip r:embed="rId4"/>
          <a:stretch>
            <a:fillRect/>
          </a:stretch>
        </p:blipFill>
        <p:spPr>
          <a:xfrm>
            <a:off x="11247740" y="6104336"/>
            <a:ext cx="861195" cy="574277"/>
          </a:xfrm>
          <a:prstGeom prst="rect">
            <a:avLst/>
          </a:prstGeom>
        </p:spPr>
      </p:pic>
      <p:pic>
        <p:nvPicPr>
          <p:cNvPr id="2" name="Picture 2" descr="Partners | Green Yatra">
            <a:extLst>
              <a:ext uri="{FF2B5EF4-FFF2-40B4-BE49-F238E27FC236}">
                <a16:creationId xmlns:a16="http://schemas.microsoft.com/office/drawing/2014/main" id="{A752AEC7-C234-0330-93DD-1FDA9DC51F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Manual Input 2">
            <a:extLst>
              <a:ext uri="{FF2B5EF4-FFF2-40B4-BE49-F238E27FC236}">
                <a16:creationId xmlns:a16="http://schemas.microsoft.com/office/drawing/2014/main" id="{5F5A8702-834D-3A3F-D404-407821B047A3}"/>
              </a:ext>
            </a:extLst>
          </p:cNvPr>
          <p:cNvSpPr/>
          <p:nvPr/>
        </p:nvSpPr>
        <p:spPr>
          <a:xfrm>
            <a:off x="552089" y="776377"/>
            <a:ext cx="5658929" cy="3053751"/>
          </a:xfrm>
          <a:prstGeom prst="flowChartManualInp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6B44BBE9-CB99-9464-2948-7102FF831E12}"/>
              </a:ext>
            </a:extLst>
          </p:cNvPr>
          <p:cNvSpPr txBox="1"/>
          <p:nvPr/>
        </p:nvSpPr>
        <p:spPr>
          <a:xfrm>
            <a:off x="552088" y="1917577"/>
            <a:ext cx="5658929" cy="1323439"/>
          </a:xfrm>
          <a:prstGeom prst="rect">
            <a:avLst/>
          </a:prstGeom>
          <a:noFill/>
        </p:spPr>
        <p:txBody>
          <a:bodyPr wrap="square" rtlCol="0">
            <a:spAutoFit/>
          </a:bodyPr>
          <a:lstStyle/>
          <a:p>
            <a:r>
              <a:rPr lang="en-IN" sz="8000" b="1" dirty="0">
                <a:solidFill>
                  <a:schemeClr val="bg1"/>
                </a:solidFill>
              </a:rPr>
              <a:t>Thank You</a:t>
            </a:r>
            <a:r>
              <a:rPr lang="en-IN" sz="8000" b="1" dirty="0"/>
              <a:t> </a:t>
            </a:r>
          </a:p>
        </p:txBody>
      </p:sp>
      <p:pic>
        <p:nvPicPr>
          <p:cNvPr id="4" name="Picture 3" descr="ey-logo-black">
            <a:extLst>
              <a:ext uri="{FF2B5EF4-FFF2-40B4-BE49-F238E27FC236}">
                <a16:creationId xmlns:a16="http://schemas.microsoft.com/office/drawing/2014/main" id="{4561FB8D-1DE3-7B59-C188-70ECBD8C522A}"/>
              </a:ext>
            </a:extLst>
          </p:cNvPr>
          <p:cNvPicPr>
            <a:picLocks noChangeAspect="1"/>
          </p:cNvPicPr>
          <p:nvPr/>
        </p:nvPicPr>
        <p:blipFill>
          <a:blip r:embed="rId2"/>
          <a:stretch>
            <a:fillRect/>
          </a:stretch>
        </p:blipFill>
        <p:spPr>
          <a:xfrm>
            <a:off x="11330805" y="6283723"/>
            <a:ext cx="861195" cy="574277"/>
          </a:xfrm>
          <a:prstGeom prst="rect">
            <a:avLst/>
          </a:prstGeom>
        </p:spPr>
      </p:pic>
      <p:pic>
        <p:nvPicPr>
          <p:cNvPr id="5" name="Picture 2" descr="Partners | Green Yatra">
            <a:extLst>
              <a:ext uri="{FF2B5EF4-FFF2-40B4-BE49-F238E27FC236}">
                <a16:creationId xmlns:a16="http://schemas.microsoft.com/office/drawing/2014/main" id="{03B72465-F48E-767F-E6BC-CCF3F1F018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9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A9589A82-00B1-4B3F-B76B-D530FCBC0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53586"/>
            <a:ext cx="6951134" cy="5514394"/>
          </a:xfrm>
          <a:prstGeom prst="rect">
            <a:avLst/>
          </a:prstGeom>
        </p:spPr>
      </p:pic>
      <p:sp>
        <p:nvSpPr>
          <p:cNvPr id="4" name="TextBox 3">
            <a:extLst>
              <a:ext uri="{FF2B5EF4-FFF2-40B4-BE49-F238E27FC236}">
                <a16:creationId xmlns:a16="http://schemas.microsoft.com/office/drawing/2014/main" id="{72AD882A-CFE5-4EED-B3A4-5AFF2ABE2F6D}"/>
              </a:ext>
            </a:extLst>
          </p:cNvPr>
          <p:cNvSpPr txBox="1"/>
          <p:nvPr/>
        </p:nvSpPr>
        <p:spPr>
          <a:xfrm>
            <a:off x="6951133" y="1651000"/>
            <a:ext cx="3843867" cy="646331"/>
          </a:xfrm>
          <a:prstGeom prst="rect">
            <a:avLst/>
          </a:prstGeom>
          <a:noFill/>
        </p:spPr>
        <p:txBody>
          <a:bodyPr wrap="square" rtlCol="0">
            <a:spAutoFit/>
          </a:bodyPr>
          <a:lstStyle/>
          <a:p>
            <a:r>
              <a:rPr lang="en-IN" sz="3600" b="1" dirty="0">
                <a:latin typeface="Arial" panose="020B0604020202020204" pitchFamily="34" charset="0"/>
                <a:cs typeface="Arial" panose="020B0604020202020204" pitchFamily="34" charset="0"/>
              </a:rPr>
              <a:t>Mentor Approval</a:t>
            </a:r>
          </a:p>
        </p:txBody>
      </p:sp>
      <p:pic>
        <p:nvPicPr>
          <p:cNvPr id="6" name="Picture 2" descr="Partners | Green Yatra">
            <a:extLst>
              <a:ext uri="{FF2B5EF4-FFF2-40B4-BE49-F238E27FC236}">
                <a16:creationId xmlns:a16="http://schemas.microsoft.com/office/drawing/2014/main" id="{0316C010-C5B0-4D88-8279-FC488A2E82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y-logo-black">
            <a:extLst>
              <a:ext uri="{FF2B5EF4-FFF2-40B4-BE49-F238E27FC236}">
                <a16:creationId xmlns:a16="http://schemas.microsoft.com/office/drawing/2014/main" id="{12FFB36E-284B-4E7E-AC0A-7032386E99C8}"/>
              </a:ext>
            </a:extLst>
          </p:cNvPr>
          <p:cNvPicPr>
            <a:picLocks noChangeAspect="1"/>
          </p:cNvPicPr>
          <p:nvPr/>
        </p:nvPicPr>
        <p:blipFill>
          <a:blip r:embed="rId4"/>
          <a:stretch>
            <a:fillRect/>
          </a:stretch>
        </p:blipFill>
        <p:spPr>
          <a:xfrm>
            <a:off x="11330805" y="6318229"/>
            <a:ext cx="861195" cy="574277"/>
          </a:xfrm>
          <a:prstGeom prst="rect">
            <a:avLst/>
          </a:prstGeom>
        </p:spPr>
      </p:pic>
    </p:spTree>
    <p:extLst>
      <p:ext uri="{BB962C8B-B14F-4D97-AF65-F5344CB8AC3E}">
        <p14:creationId xmlns:p14="http://schemas.microsoft.com/office/powerpoint/2010/main" val="192000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stretch>
            <a:fillRect/>
          </a:stretch>
        </p:blipFill>
        <p:spPr>
          <a:xfrm>
            <a:off x="0" y="1837"/>
            <a:ext cx="12191559" cy="6854325"/>
          </a:xfrm>
          <a:prstGeom prst="rect">
            <a:avLst/>
          </a:prstGeom>
        </p:spPr>
      </p:pic>
      <p:sp>
        <p:nvSpPr>
          <p:cNvPr id="8" name="Rectangle 7"/>
          <p:cNvSpPr/>
          <p:nvPr/>
        </p:nvSpPr>
        <p:spPr>
          <a:xfrm>
            <a:off x="0" y="-60831"/>
            <a:ext cx="1917069" cy="691661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defTabSz="913765"/>
            <a:endParaRPr lang="en-IN" dirty="0">
              <a:solidFill>
                <a:srgbClr val="FFE600"/>
              </a:solidFill>
              <a:latin typeface="Cooper Black" panose="0208090404030B020404" pitchFamily="18" charset="0"/>
            </a:endParaRPr>
          </a:p>
        </p:txBody>
      </p:sp>
      <p:sp>
        <p:nvSpPr>
          <p:cNvPr id="9" name="TextBox 8"/>
          <p:cNvSpPr txBox="1"/>
          <p:nvPr/>
        </p:nvSpPr>
        <p:spPr>
          <a:xfrm>
            <a:off x="279779" y="252482"/>
            <a:ext cx="1446663" cy="6370975"/>
          </a:xfrm>
          <a:prstGeom prst="rect">
            <a:avLst/>
          </a:prstGeom>
          <a:noFill/>
        </p:spPr>
        <p:txBody>
          <a:bodyPr wrap="square" rtlCol="0">
            <a:spAutoFit/>
          </a:bodyPr>
          <a:lstStyle/>
          <a:p>
            <a:pPr algn="ctr"/>
            <a:r>
              <a:rPr lang="en-US" sz="2400" b="1" dirty="0">
                <a:latin typeface="Arial Black" panose="020B0A04020102020204" pitchFamily="34" charset="0"/>
              </a:rPr>
              <a:t>T</a:t>
            </a:r>
          </a:p>
          <a:p>
            <a:pPr algn="ctr"/>
            <a:r>
              <a:rPr lang="en-US" sz="2400" b="1" dirty="0">
                <a:latin typeface="Arial Black" panose="020B0A04020102020204" pitchFamily="34" charset="0"/>
              </a:rPr>
              <a:t>A</a:t>
            </a:r>
          </a:p>
          <a:p>
            <a:pPr algn="ctr"/>
            <a:r>
              <a:rPr lang="en-US" sz="2400" b="1" dirty="0">
                <a:latin typeface="Arial Black" panose="020B0A04020102020204" pitchFamily="34" charset="0"/>
              </a:rPr>
              <a:t>B</a:t>
            </a:r>
          </a:p>
          <a:p>
            <a:pPr algn="ctr"/>
            <a:r>
              <a:rPr lang="en-US" sz="2400" b="1" dirty="0">
                <a:latin typeface="Arial Black" panose="020B0A04020102020204" pitchFamily="34" charset="0"/>
              </a:rPr>
              <a:t>L</a:t>
            </a:r>
          </a:p>
          <a:p>
            <a:pPr algn="ctr"/>
            <a:r>
              <a:rPr lang="en-US" sz="2400" b="1" dirty="0">
                <a:latin typeface="Arial Black" panose="020B0A04020102020204" pitchFamily="34" charset="0"/>
              </a:rPr>
              <a:t>E</a:t>
            </a:r>
          </a:p>
          <a:p>
            <a:pPr algn="ctr"/>
            <a:endParaRPr lang="en-US" sz="2400" b="1" dirty="0">
              <a:latin typeface="Arial Black" panose="020B0A04020102020204" pitchFamily="34" charset="0"/>
            </a:endParaRPr>
          </a:p>
          <a:p>
            <a:pPr algn="ctr"/>
            <a:r>
              <a:rPr lang="en-US" sz="2400" b="1" dirty="0">
                <a:latin typeface="Arial Black" panose="020B0A04020102020204" pitchFamily="34" charset="0"/>
              </a:rPr>
              <a:t>O</a:t>
            </a:r>
          </a:p>
          <a:p>
            <a:pPr algn="ctr"/>
            <a:r>
              <a:rPr lang="en-US" sz="2400" b="1" dirty="0">
                <a:latin typeface="Arial Black" panose="020B0A04020102020204" pitchFamily="34" charset="0"/>
              </a:rPr>
              <a:t>F</a:t>
            </a:r>
          </a:p>
          <a:p>
            <a:pPr algn="ctr"/>
            <a:endParaRPr lang="en-US" sz="2400" b="1" dirty="0">
              <a:latin typeface="Arial Black" panose="020B0A04020102020204" pitchFamily="34" charset="0"/>
            </a:endParaRPr>
          </a:p>
          <a:p>
            <a:pPr algn="ctr"/>
            <a:r>
              <a:rPr lang="en-US" sz="2400" b="1" dirty="0">
                <a:latin typeface="Arial Black" panose="020B0A04020102020204" pitchFamily="34" charset="0"/>
              </a:rPr>
              <a:t>C</a:t>
            </a:r>
          </a:p>
          <a:p>
            <a:pPr algn="ctr"/>
            <a:r>
              <a:rPr lang="en-US" sz="2400" b="1" dirty="0">
                <a:latin typeface="Arial Black" panose="020B0A04020102020204" pitchFamily="34" charset="0"/>
              </a:rPr>
              <a:t>O</a:t>
            </a:r>
          </a:p>
          <a:p>
            <a:pPr algn="ctr"/>
            <a:r>
              <a:rPr lang="en-US" sz="2400" b="1" dirty="0">
                <a:latin typeface="Arial Black" panose="020B0A04020102020204" pitchFamily="34" charset="0"/>
              </a:rPr>
              <a:t>N</a:t>
            </a:r>
          </a:p>
          <a:p>
            <a:pPr algn="ctr"/>
            <a:r>
              <a:rPr lang="en-US" sz="2400" b="1" dirty="0">
                <a:latin typeface="Arial Black" panose="020B0A04020102020204" pitchFamily="34" charset="0"/>
              </a:rPr>
              <a:t>T</a:t>
            </a:r>
          </a:p>
          <a:p>
            <a:pPr algn="ctr"/>
            <a:r>
              <a:rPr lang="en-US" sz="2400" b="1" dirty="0">
                <a:latin typeface="Arial Black" panose="020B0A04020102020204" pitchFamily="34" charset="0"/>
              </a:rPr>
              <a:t>E</a:t>
            </a:r>
          </a:p>
          <a:p>
            <a:pPr algn="ctr"/>
            <a:r>
              <a:rPr lang="en-US" sz="2400" b="1" dirty="0">
                <a:latin typeface="Arial Black" panose="020B0A04020102020204" pitchFamily="34" charset="0"/>
              </a:rPr>
              <a:t>N</a:t>
            </a:r>
          </a:p>
          <a:p>
            <a:pPr algn="ctr"/>
            <a:r>
              <a:rPr lang="en-US" sz="2400" b="1" dirty="0">
                <a:latin typeface="Arial Black" panose="020B0A04020102020204" pitchFamily="34" charset="0"/>
              </a:rPr>
              <a:t>T</a:t>
            </a:r>
          </a:p>
          <a:p>
            <a:pPr algn="ctr"/>
            <a:r>
              <a:rPr lang="en-US" sz="2400" b="1" dirty="0">
                <a:latin typeface="Arial Black" panose="020B0A04020102020204" pitchFamily="34" charset="0"/>
              </a:rPr>
              <a:t>S</a:t>
            </a:r>
            <a:endParaRPr lang="en-IN" sz="2400" b="1" dirty="0">
              <a:latin typeface="Arial Black" panose="020B0A04020102020204" pitchFamily="34" charset="0"/>
            </a:endParaRPr>
          </a:p>
        </p:txBody>
      </p:sp>
      <p:sp>
        <p:nvSpPr>
          <p:cNvPr id="17" name="Rounded Rectangle 16"/>
          <p:cNvSpPr/>
          <p:nvPr/>
        </p:nvSpPr>
        <p:spPr>
          <a:xfrm>
            <a:off x="1828799" y="387507"/>
            <a:ext cx="3339372" cy="494811"/>
          </a:xfrm>
          <a:prstGeom prst="round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Arial" panose="020B0604020202020204" pitchFamily="34" charset="0"/>
                <a:cs typeface="Arial" panose="020B0604020202020204" pitchFamily="34" charset="0"/>
              </a:rPr>
              <a:t>INTRODUCTION</a:t>
            </a:r>
            <a:endParaRPr lang="en-IN" sz="2000" b="1" dirty="0">
              <a:latin typeface="Arial" panose="020B0604020202020204" pitchFamily="34" charset="0"/>
              <a:cs typeface="Arial" panose="020B0604020202020204" pitchFamily="34" charset="0"/>
            </a:endParaRPr>
          </a:p>
        </p:txBody>
      </p:sp>
      <p:sp>
        <p:nvSpPr>
          <p:cNvPr id="19" name="Rounded Rectangle 18"/>
          <p:cNvSpPr/>
          <p:nvPr/>
        </p:nvSpPr>
        <p:spPr>
          <a:xfrm>
            <a:off x="1828799" y="1233584"/>
            <a:ext cx="3339372" cy="591437"/>
          </a:xfrm>
          <a:prstGeom prst="round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Arial" panose="020B0604020202020204" pitchFamily="34" charset="0"/>
                <a:cs typeface="Arial" panose="020B0604020202020204" pitchFamily="34" charset="0"/>
              </a:rPr>
              <a:t>OBJECTIVES OF STUDY</a:t>
            </a:r>
            <a:endParaRPr lang="en-IN" sz="2000" b="1" dirty="0">
              <a:latin typeface="Arial" panose="020B0604020202020204" pitchFamily="34" charset="0"/>
              <a:cs typeface="Arial" panose="020B0604020202020204" pitchFamily="34" charset="0"/>
            </a:endParaRPr>
          </a:p>
        </p:txBody>
      </p:sp>
      <p:sp>
        <p:nvSpPr>
          <p:cNvPr id="20" name="Rounded Rectangle 19"/>
          <p:cNvSpPr/>
          <p:nvPr/>
        </p:nvSpPr>
        <p:spPr>
          <a:xfrm>
            <a:off x="1828799" y="2219236"/>
            <a:ext cx="3339372" cy="494811"/>
          </a:xfrm>
          <a:prstGeom prst="round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Arial" panose="020B0604020202020204" pitchFamily="34" charset="0"/>
                <a:cs typeface="Arial" panose="020B0604020202020204" pitchFamily="34" charset="0"/>
              </a:rPr>
              <a:t>METHODOLOGY</a:t>
            </a:r>
            <a:endParaRPr lang="en-IN" sz="2000" b="1" dirty="0">
              <a:latin typeface="Arial" panose="020B0604020202020204" pitchFamily="34" charset="0"/>
              <a:cs typeface="Arial" panose="020B0604020202020204" pitchFamily="34" charset="0"/>
            </a:endParaRPr>
          </a:p>
        </p:txBody>
      </p:sp>
      <p:sp>
        <p:nvSpPr>
          <p:cNvPr id="21" name="Rounded Rectangle 20"/>
          <p:cNvSpPr/>
          <p:nvPr/>
        </p:nvSpPr>
        <p:spPr>
          <a:xfrm>
            <a:off x="1828799" y="3108262"/>
            <a:ext cx="3339372" cy="494811"/>
          </a:xfrm>
          <a:prstGeom prst="round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Arial" panose="020B0604020202020204" pitchFamily="34" charset="0"/>
                <a:cs typeface="Arial" panose="020B0604020202020204" pitchFamily="34" charset="0"/>
              </a:rPr>
              <a:t>RESULT</a:t>
            </a:r>
            <a:endParaRPr lang="en-IN" sz="2000" b="1" dirty="0">
              <a:latin typeface="Arial" panose="020B0604020202020204" pitchFamily="34" charset="0"/>
              <a:cs typeface="Arial" panose="020B0604020202020204" pitchFamily="34" charset="0"/>
            </a:endParaRPr>
          </a:p>
        </p:txBody>
      </p:sp>
      <p:sp>
        <p:nvSpPr>
          <p:cNvPr id="22" name="Rounded Rectangle 21"/>
          <p:cNvSpPr/>
          <p:nvPr/>
        </p:nvSpPr>
        <p:spPr>
          <a:xfrm>
            <a:off x="1828799" y="3982755"/>
            <a:ext cx="3339372" cy="494811"/>
          </a:xfrm>
          <a:prstGeom prst="round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Arial" panose="020B0604020202020204" pitchFamily="34" charset="0"/>
                <a:cs typeface="Arial" panose="020B0604020202020204" pitchFamily="34" charset="0"/>
              </a:rPr>
              <a:t>DISCUSSIONS</a:t>
            </a:r>
            <a:endParaRPr lang="en-IN" sz="2000" b="1" dirty="0">
              <a:latin typeface="Arial" panose="020B0604020202020204" pitchFamily="34" charset="0"/>
              <a:cs typeface="Arial" panose="020B0604020202020204" pitchFamily="34" charset="0"/>
            </a:endParaRPr>
          </a:p>
        </p:txBody>
      </p:sp>
      <p:pic>
        <p:nvPicPr>
          <p:cNvPr id="2" name="Picture 1" descr="ey-logo-black">
            <a:extLst>
              <a:ext uri="{FF2B5EF4-FFF2-40B4-BE49-F238E27FC236}">
                <a16:creationId xmlns:a16="http://schemas.microsoft.com/office/drawing/2014/main" id="{BDED3035-9FF1-AF08-DA89-2A47B0928A36}"/>
              </a:ext>
            </a:extLst>
          </p:cNvPr>
          <p:cNvPicPr>
            <a:picLocks noChangeAspect="1"/>
          </p:cNvPicPr>
          <p:nvPr/>
        </p:nvPicPr>
        <p:blipFill>
          <a:blip r:embed="rId3"/>
          <a:stretch>
            <a:fillRect/>
          </a:stretch>
        </p:blipFill>
        <p:spPr>
          <a:xfrm>
            <a:off x="11330364" y="6198394"/>
            <a:ext cx="861195" cy="574277"/>
          </a:xfrm>
          <a:prstGeom prst="rect">
            <a:avLst/>
          </a:prstGeom>
        </p:spPr>
      </p:pic>
      <p:sp>
        <p:nvSpPr>
          <p:cNvPr id="5" name="Rounded Rectangle 21">
            <a:extLst>
              <a:ext uri="{FF2B5EF4-FFF2-40B4-BE49-F238E27FC236}">
                <a16:creationId xmlns:a16="http://schemas.microsoft.com/office/drawing/2014/main" id="{CD7F4C20-D8F0-9E24-3B07-367B7809757F}"/>
              </a:ext>
            </a:extLst>
          </p:cNvPr>
          <p:cNvSpPr/>
          <p:nvPr/>
        </p:nvSpPr>
        <p:spPr>
          <a:xfrm>
            <a:off x="1828799" y="4864009"/>
            <a:ext cx="3339372" cy="494811"/>
          </a:xfrm>
          <a:prstGeom prst="round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Arial" panose="020B0604020202020204" pitchFamily="34" charset="0"/>
                <a:cs typeface="Arial" panose="020B0604020202020204" pitchFamily="34" charset="0"/>
              </a:rPr>
              <a:t>REFERENCES</a:t>
            </a:r>
            <a:endParaRPr lang="en-IN" sz="2000" b="1" dirty="0">
              <a:latin typeface="Arial" panose="020B0604020202020204" pitchFamily="34" charset="0"/>
              <a:cs typeface="Arial" panose="020B0604020202020204" pitchFamily="34" charset="0"/>
            </a:endParaRPr>
          </a:p>
        </p:txBody>
      </p:sp>
      <p:sp>
        <p:nvSpPr>
          <p:cNvPr id="6" name="Rounded Rectangle 21">
            <a:extLst>
              <a:ext uri="{FF2B5EF4-FFF2-40B4-BE49-F238E27FC236}">
                <a16:creationId xmlns:a16="http://schemas.microsoft.com/office/drawing/2014/main" id="{B0D8EA36-77C2-4ED9-82EE-01F3D34D87A0}"/>
              </a:ext>
            </a:extLst>
          </p:cNvPr>
          <p:cNvSpPr/>
          <p:nvPr/>
        </p:nvSpPr>
        <p:spPr>
          <a:xfrm>
            <a:off x="1828799" y="5729496"/>
            <a:ext cx="3339372" cy="494811"/>
          </a:xfrm>
          <a:prstGeom prst="roundRect">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latin typeface="Arial" panose="020B0604020202020204" pitchFamily="34" charset="0"/>
                <a:cs typeface="Arial" panose="020B0604020202020204" pitchFamily="34" charset="0"/>
              </a:rPr>
              <a:t>PICTORIAL JOURNEY</a:t>
            </a:r>
            <a:endParaRPr lang="en-IN" sz="2000" b="1" dirty="0">
              <a:latin typeface="Arial" panose="020B0604020202020204" pitchFamily="34" charset="0"/>
              <a:cs typeface="Arial" panose="020B0604020202020204" pitchFamily="34" charset="0"/>
            </a:endParaRPr>
          </a:p>
        </p:txBody>
      </p:sp>
      <p:pic>
        <p:nvPicPr>
          <p:cNvPr id="4" name="Picture 2" descr="Partners | Green Yatra">
            <a:extLst>
              <a:ext uri="{FF2B5EF4-FFF2-40B4-BE49-F238E27FC236}">
                <a16:creationId xmlns:a16="http://schemas.microsoft.com/office/drawing/2014/main" id="{AFD4D9DA-6831-09C0-43F1-51D5BBF17E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8530" y="0"/>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57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6E4F61-741E-8460-7A75-05FC9A3F90E5}"/>
              </a:ext>
            </a:extLst>
          </p:cNvPr>
          <p:cNvSpPr txBox="1"/>
          <p:nvPr/>
        </p:nvSpPr>
        <p:spPr>
          <a:xfrm>
            <a:off x="-174173" y="690304"/>
            <a:ext cx="5301343" cy="523220"/>
          </a:xfrm>
          <a:prstGeom prst="rect">
            <a:avLst/>
          </a:prstGeom>
          <a:noFill/>
        </p:spPr>
        <p:txBody>
          <a:bodyPr wrap="square" rtlCol="0">
            <a:spAutoFit/>
          </a:bodyPr>
          <a:lstStyle/>
          <a:p>
            <a:pPr algn="ctr"/>
            <a:r>
              <a:rPr lang="en-IN" sz="2800" b="1" dirty="0">
                <a:latin typeface="Arial" panose="020B0604020202020204" pitchFamily="34" charset="0"/>
                <a:cs typeface="Arial" panose="020B0604020202020204" pitchFamily="34" charset="0"/>
              </a:rPr>
              <a:t>ABOUT ORGANISATION</a:t>
            </a:r>
          </a:p>
        </p:txBody>
      </p:sp>
      <p:sp>
        <p:nvSpPr>
          <p:cNvPr id="4" name="TextBox 3">
            <a:extLst>
              <a:ext uri="{FF2B5EF4-FFF2-40B4-BE49-F238E27FC236}">
                <a16:creationId xmlns:a16="http://schemas.microsoft.com/office/drawing/2014/main" id="{3E5A50DA-2C3F-0B1E-803D-E3DA343839A0}"/>
              </a:ext>
            </a:extLst>
          </p:cNvPr>
          <p:cNvSpPr txBox="1"/>
          <p:nvPr/>
        </p:nvSpPr>
        <p:spPr>
          <a:xfrm>
            <a:off x="642256" y="1245058"/>
            <a:ext cx="11255830" cy="6453562"/>
          </a:xfrm>
          <a:prstGeom prst="rect">
            <a:avLst/>
          </a:prstGeom>
          <a:noFill/>
        </p:spPr>
        <p:txBody>
          <a:bodyPr wrap="square">
            <a:spAutoFit/>
          </a:bodyPr>
          <a:lstStyle/>
          <a:p>
            <a:pPr marL="342900" indent="-342900">
              <a:lnSpc>
                <a:spcPct val="150000"/>
              </a:lnSpc>
              <a:spcAft>
                <a:spcPts val="8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Ernst &amp; Young Global Limited (EY) is a Multidisciplinary professional services organization with worldwide services network whose headquarter is located in London, England. </a:t>
            </a:r>
          </a:p>
          <a:p>
            <a:pPr marL="342900" indent="-342900">
              <a:lnSpc>
                <a:spcPct val="150000"/>
              </a:lnSpc>
              <a:spcAft>
                <a:spcPts val="8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It is one of the Big Four accounting firms along with Deloitte, KPMG and Price Waterhouse Coopers. </a:t>
            </a:r>
          </a:p>
          <a:p>
            <a:pPr marL="342900" indent="-342900">
              <a:lnSpc>
                <a:spcPct val="150000"/>
              </a:lnSpc>
              <a:spcAft>
                <a:spcPts val="8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Its main services to clients include assurance (which includes financial auditing), tax, consulting, and advisory. </a:t>
            </a:r>
          </a:p>
          <a:p>
            <a:pPr marL="342900" indent="-342900">
              <a:lnSpc>
                <a:spcPct val="150000"/>
              </a:lnSpc>
              <a:spcAft>
                <a:spcPts val="8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EY has extended beyond accounting into areas such as strategy, operations, human resources, technology, and financial services consulting. </a:t>
            </a:r>
          </a:p>
          <a:p>
            <a:pPr marL="342900" indent="-342900">
              <a:lnSpc>
                <a:spcPct val="150000"/>
              </a:lnSpc>
              <a:spcAft>
                <a:spcPts val="800"/>
              </a:spcAft>
              <a:buFont typeface="Arial" panose="020B0604020202020204" pitchFamily="34" charset="0"/>
              <a:buChar char="•"/>
            </a:pPr>
            <a:r>
              <a:rPr lang="en-IN" sz="1800" dirty="0">
                <a:effectLst/>
                <a:latin typeface="Arial" panose="020B0604020202020204" pitchFamily="34" charset="0"/>
                <a:ea typeface="Calibri" panose="020F0502020204030204" pitchFamily="34" charset="0"/>
                <a:cs typeface="Arial" panose="020B0604020202020204" pitchFamily="34" charset="0"/>
              </a:rPr>
              <a:t>Through these services, EY help their clients to subsidize on transformative opportunities and fulfilling regulatory requirements. They keep their investors informed and cater to all of their stakeholders' needs.</a:t>
            </a:r>
          </a:p>
          <a:p>
            <a:pPr>
              <a:lnSpc>
                <a:spcPct val="150000"/>
              </a:lnSpc>
              <a:spcAft>
                <a:spcPts val="800"/>
              </a:spcAft>
            </a:pPr>
            <a:endParaRPr lang="en-IN"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IN" sz="1800" b="1" dirty="0">
                <a:effectLst/>
                <a:latin typeface="Arial" panose="020B0604020202020204" pitchFamily="34" charset="0"/>
                <a:ea typeface="Calibri" panose="020F0502020204030204" pitchFamily="34" charset="0"/>
                <a:cs typeface="Arial" panose="020B0604020202020204" pitchFamily="34" charset="0"/>
              </a:rPr>
              <a:t>Project Location</a:t>
            </a:r>
            <a:r>
              <a:rPr lang="en-IN" sz="1800" dirty="0">
                <a:effectLst/>
                <a:latin typeface="Arial" panose="020B0604020202020204" pitchFamily="34" charset="0"/>
                <a:ea typeface="Calibri" panose="020F0502020204030204" pitchFamily="34" charset="0"/>
                <a:cs typeface="Arial" panose="020B0604020202020204" pitchFamily="34" charset="0"/>
              </a:rPr>
              <a:t>: National Health Authority (NHA ), New Delhi</a:t>
            </a:r>
          </a:p>
          <a:p>
            <a:pPr>
              <a:lnSpc>
                <a:spcPct val="200000"/>
              </a:lnSpc>
              <a:spcAft>
                <a:spcPts val="800"/>
              </a:spcAft>
            </a:pP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Aft>
                <a:spcPts val="800"/>
              </a:spcAft>
            </a:pPr>
            <a:endParaRPr lang="en-IN"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962A111-69EA-72C5-B58B-B4CD36B8EF11}"/>
              </a:ext>
            </a:extLst>
          </p:cNvPr>
          <p:cNvSpPr txBox="1"/>
          <p:nvPr/>
        </p:nvSpPr>
        <p:spPr>
          <a:xfrm>
            <a:off x="4245430" y="-10886"/>
            <a:ext cx="6097604" cy="584775"/>
          </a:xfrm>
          <a:prstGeom prst="rect">
            <a:avLst/>
          </a:prstGeom>
          <a:noFill/>
        </p:spPr>
        <p:txBody>
          <a:bodyPr wrap="square">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IN" alt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INTRODUCTION</a:t>
            </a:r>
          </a:p>
        </p:txBody>
      </p:sp>
      <p:pic>
        <p:nvPicPr>
          <p:cNvPr id="7" name="Picture 6" descr="ey-logo-black">
            <a:extLst>
              <a:ext uri="{FF2B5EF4-FFF2-40B4-BE49-F238E27FC236}">
                <a16:creationId xmlns:a16="http://schemas.microsoft.com/office/drawing/2014/main" id="{1AFF5BBF-A18B-9216-8083-F7E1BC2F3B0B}"/>
              </a:ext>
            </a:extLst>
          </p:cNvPr>
          <p:cNvPicPr>
            <a:picLocks noChangeAspect="1"/>
          </p:cNvPicPr>
          <p:nvPr/>
        </p:nvPicPr>
        <p:blipFill>
          <a:blip r:embed="rId2"/>
          <a:stretch>
            <a:fillRect/>
          </a:stretch>
        </p:blipFill>
        <p:spPr>
          <a:xfrm>
            <a:off x="11304926" y="6283723"/>
            <a:ext cx="861195" cy="574277"/>
          </a:xfrm>
          <a:prstGeom prst="rect">
            <a:avLst/>
          </a:prstGeom>
        </p:spPr>
      </p:pic>
      <p:pic>
        <p:nvPicPr>
          <p:cNvPr id="3" name="Picture 2" descr="Partners | Green Yatra">
            <a:extLst>
              <a:ext uri="{FF2B5EF4-FFF2-40B4-BE49-F238E27FC236}">
                <a16:creationId xmlns:a16="http://schemas.microsoft.com/office/drawing/2014/main" id="{B26DC022-B773-BF5A-24D6-6EFB54341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36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9B5AF0-0755-3140-F3DB-BC2E8F9E6163}"/>
              </a:ext>
            </a:extLst>
          </p:cNvPr>
          <p:cNvSpPr txBox="1"/>
          <p:nvPr/>
        </p:nvSpPr>
        <p:spPr>
          <a:xfrm>
            <a:off x="91101" y="180961"/>
            <a:ext cx="6097604" cy="523220"/>
          </a:xfrm>
          <a:prstGeom prst="rect">
            <a:avLst/>
          </a:prstGeom>
          <a:noFill/>
        </p:spPr>
        <p:txBody>
          <a:bodyPr wrap="square">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lang="en-IN" altLang="en-US" sz="2800" dirty="0">
                <a:latin typeface="Arial" panose="020B0604020202020204" pitchFamily="34" charset="0"/>
                <a:cs typeface="Arial" panose="020B0604020202020204" pitchFamily="34" charset="0"/>
              </a:rPr>
              <a:t>About the Project </a:t>
            </a:r>
            <a:endParaRPr kumimoji="0" lang="en-IN" altLang="en-US" sz="2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9C74829C-4559-40F5-08E2-6C820C841212}"/>
              </a:ext>
            </a:extLst>
          </p:cNvPr>
          <p:cNvSpPr/>
          <p:nvPr/>
        </p:nvSpPr>
        <p:spPr>
          <a:xfrm>
            <a:off x="1386037" y="1324656"/>
            <a:ext cx="2810578" cy="5847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0000"/>
              </a:lnSpc>
              <a:spcBef>
                <a:spcPct val="0"/>
              </a:spcBef>
              <a:spcAft>
                <a:spcPct val="35000"/>
              </a:spcAft>
            </a:pPr>
            <a:endParaRPr lang="en-IN" sz="1050" b="1" kern="1200" dirty="0">
              <a:solidFill>
                <a:schemeClr val="dk1"/>
              </a:solidFill>
              <a:latin typeface="Arial Black" panose="020B0A04020102020204" pitchFamily="34" charset="0"/>
              <a:ea typeface="+mn-ea"/>
              <a:cs typeface="Arial Black" panose="020B0A04020102020204" pitchFamily="34" charset="0"/>
            </a:endParaRPr>
          </a:p>
          <a:p>
            <a:pPr lvl="0" algn="ctr">
              <a:lnSpc>
                <a:spcPct val="100000"/>
              </a:lnSpc>
              <a:spcBef>
                <a:spcPct val="0"/>
              </a:spcBef>
              <a:spcAft>
                <a:spcPct val="35000"/>
              </a:spcAft>
            </a:pPr>
            <a:r>
              <a:rPr lang="en-IN" sz="1050" b="1" kern="1200" dirty="0">
                <a:solidFill>
                  <a:schemeClr val="dk1"/>
                </a:solidFill>
                <a:latin typeface="Arial Black" panose="020B0A04020102020204" pitchFamily="34" charset="0"/>
                <a:ea typeface="+mn-ea"/>
                <a:cs typeface="Arial Black" panose="020B0A04020102020204" pitchFamily="34" charset="0"/>
              </a:rPr>
              <a:t>36,45,88,547 </a:t>
            </a:r>
          </a:p>
          <a:p>
            <a:pPr lvl="0" algn="ctr">
              <a:lnSpc>
                <a:spcPct val="100000"/>
              </a:lnSpc>
              <a:spcBef>
                <a:spcPct val="0"/>
              </a:spcBef>
              <a:spcAft>
                <a:spcPct val="35000"/>
              </a:spcAft>
            </a:pPr>
            <a:r>
              <a:rPr lang="en-IN" sz="1050" b="1" kern="1200" dirty="0">
                <a:solidFill>
                  <a:schemeClr val="dk1"/>
                </a:solidFill>
                <a:latin typeface="Arial Black" panose="020B0A04020102020204" pitchFamily="34" charset="0"/>
                <a:ea typeface="+mn-ea"/>
                <a:cs typeface="Arial Black" panose="020B0A04020102020204" pitchFamily="34" charset="0"/>
              </a:rPr>
              <a:t>Health IDs (ABHA Number) created</a:t>
            </a:r>
          </a:p>
          <a:p>
            <a:pPr algn="ctr"/>
            <a:endParaRPr lang="en-IN" sz="1050" dirty="0"/>
          </a:p>
        </p:txBody>
      </p:sp>
      <p:sp>
        <p:nvSpPr>
          <p:cNvPr id="19" name="Rectangle: Rounded Corners 18">
            <a:extLst>
              <a:ext uri="{FF2B5EF4-FFF2-40B4-BE49-F238E27FC236}">
                <a16:creationId xmlns:a16="http://schemas.microsoft.com/office/drawing/2014/main" id="{271708F5-DE61-AB03-F937-26EA59158A40}"/>
              </a:ext>
            </a:extLst>
          </p:cNvPr>
          <p:cNvSpPr/>
          <p:nvPr/>
        </p:nvSpPr>
        <p:spPr>
          <a:xfrm>
            <a:off x="1386037" y="2844225"/>
            <a:ext cx="2810577" cy="5847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66800">
              <a:lnSpc>
                <a:spcPct val="90000"/>
              </a:lnSpc>
              <a:spcBef>
                <a:spcPct val="0"/>
              </a:spcBef>
              <a:spcAft>
                <a:spcPct val="35000"/>
              </a:spcAft>
            </a:pPr>
            <a:endParaRPr lang="en-IN" sz="1000" b="1" kern="1200" dirty="0">
              <a:solidFill>
                <a:schemeClr val="dk1"/>
              </a:solidFill>
              <a:latin typeface="Arial Black" panose="020B0A04020102020204" pitchFamily="34" charset="0"/>
              <a:ea typeface="+mn-ea"/>
              <a:cs typeface="Arial Black" panose="020B0A04020102020204" pitchFamily="34" charset="0"/>
            </a:endParaRPr>
          </a:p>
          <a:p>
            <a:pPr lvl="0" algn="ctr" defTabSz="1066800">
              <a:lnSpc>
                <a:spcPct val="90000"/>
              </a:lnSpc>
              <a:spcBef>
                <a:spcPct val="0"/>
              </a:spcBef>
              <a:spcAft>
                <a:spcPct val="35000"/>
              </a:spcAft>
            </a:pPr>
            <a:r>
              <a:rPr lang="en-IN" sz="1050" b="1" kern="1200" dirty="0">
                <a:solidFill>
                  <a:schemeClr val="dk1"/>
                </a:solidFill>
                <a:latin typeface="Arial Black" panose="020B0A04020102020204" pitchFamily="34" charset="0"/>
                <a:ea typeface="+mn-ea"/>
                <a:cs typeface="Arial Black" panose="020B0A04020102020204" pitchFamily="34" charset="0"/>
              </a:rPr>
              <a:t>25,98,27,033</a:t>
            </a:r>
          </a:p>
          <a:p>
            <a:pPr lvl="0" algn="ctr" defTabSz="1066800">
              <a:lnSpc>
                <a:spcPct val="90000"/>
              </a:lnSpc>
              <a:spcBef>
                <a:spcPct val="0"/>
              </a:spcBef>
              <a:spcAft>
                <a:spcPct val="35000"/>
              </a:spcAft>
            </a:pPr>
            <a:r>
              <a:rPr lang="en-IN" sz="1050" b="0" kern="1200" dirty="0">
                <a:solidFill>
                  <a:schemeClr val="dk1"/>
                </a:solidFill>
                <a:effectLst/>
                <a:latin typeface="Arial Black" panose="020B0A04020102020204" pitchFamily="34" charset="0"/>
                <a:ea typeface="+mn-ea"/>
                <a:cs typeface="Arial Black" panose="020B0A04020102020204" pitchFamily="34" charset="0"/>
              </a:rPr>
              <a:t>Total number of Health </a:t>
            </a:r>
            <a:r>
              <a:rPr lang="en-IN" sz="1050" dirty="0">
                <a:solidFill>
                  <a:schemeClr val="dk1"/>
                </a:solidFill>
                <a:latin typeface="Arial Black" panose="020B0A04020102020204" pitchFamily="34" charset="0"/>
                <a:cs typeface="Arial Black" panose="020B0A04020102020204" pitchFamily="34" charset="0"/>
              </a:rPr>
              <a:t>R</a:t>
            </a:r>
            <a:r>
              <a:rPr lang="en-IN" sz="1050" b="0" kern="1200" dirty="0">
                <a:solidFill>
                  <a:schemeClr val="dk1"/>
                </a:solidFill>
                <a:effectLst/>
                <a:latin typeface="Arial Black" panose="020B0A04020102020204" pitchFamily="34" charset="0"/>
                <a:ea typeface="+mn-ea"/>
                <a:cs typeface="Arial Black" panose="020B0A04020102020204" pitchFamily="34" charset="0"/>
              </a:rPr>
              <a:t>ecords linked</a:t>
            </a:r>
          </a:p>
          <a:p>
            <a:pPr algn="ctr"/>
            <a:endParaRPr lang="en-IN" sz="1000" dirty="0"/>
          </a:p>
        </p:txBody>
      </p:sp>
      <p:sp>
        <p:nvSpPr>
          <p:cNvPr id="21" name="Rectangle: Rounded Corners 20">
            <a:extLst>
              <a:ext uri="{FF2B5EF4-FFF2-40B4-BE49-F238E27FC236}">
                <a16:creationId xmlns:a16="http://schemas.microsoft.com/office/drawing/2014/main" id="{10F2443D-F21E-9201-9327-73D9A6986C56}"/>
              </a:ext>
            </a:extLst>
          </p:cNvPr>
          <p:cNvSpPr/>
          <p:nvPr/>
        </p:nvSpPr>
        <p:spPr>
          <a:xfrm>
            <a:off x="1386038" y="4062287"/>
            <a:ext cx="2810576" cy="5847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66800">
              <a:lnSpc>
                <a:spcPct val="90000"/>
              </a:lnSpc>
              <a:spcBef>
                <a:spcPct val="0"/>
              </a:spcBef>
              <a:spcAft>
                <a:spcPct val="35000"/>
              </a:spcAft>
            </a:pPr>
            <a:endParaRPr lang="en-US" sz="1050" b="1" kern="1200" dirty="0">
              <a:solidFill>
                <a:schemeClr val="dk1"/>
              </a:solidFill>
              <a:latin typeface="Arial Black" panose="020B0A04020102020204" pitchFamily="34" charset="0"/>
              <a:ea typeface="+mn-ea"/>
              <a:cs typeface="Arial Black" panose="020B0A04020102020204" pitchFamily="34" charset="0"/>
            </a:endParaRPr>
          </a:p>
          <a:p>
            <a:pPr lvl="0" algn="ctr" defTabSz="1066800">
              <a:lnSpc>
                <a:spcPct val="90000"/>
              </a:lnSpc>
              <a:spcBef>
                <a:spcPct val="0"/>
              </a:spcBef>
              <a:spcAft>
                <a:spcPct val="35000"/>
              </a:spcAft>
            </a:pPr>
            <a:r>
              <a:rPr lang="en-US" sz="1050" b="1" kern="1200" dirty="0">
                <a:solidFill>
                  <a:schemeClr val="dk1"/>
                </a:solidFill>
                <a:latin typeface="Arial Black" panose="020B0A04020102020204" pitchFamily="34" charset="0"/>
                <a:ea typeface="+mn-ea"/>
                <a:cs typeface="Arial Black" panose="020B0A04020102020204" pitchFamily="34" charset="0"/>
              </a:rPr>
              <a:t>1,52,448</a:t>
            </a:r>
          </a:p>
          <a:p>
            <a:pPr lvl="0" algn="ctr" defTabSz="1066800">
              <a:lnSpc>
                <a:spcPct val="90000"/>
              </a:lnSpc>
              <a:spcBef>
                <a:spcPct val="0"/>
              </a:spcBef>
              <a:spcAft>
                <a:spcPct val="35000"/>
              </a:spcAft>
            </a:pPr>
            <a:r>
              <a:rPr lang="en-US" sz="1050" b="1" dirty="0">
                <a:solidFill>
                  <a:schemeClr val="dk1"/>
                </a:solidFill>
                <a:latin typeface="Arial Black" panose="020B0A04020102020204" pitchFamily="34" charset="0"/>
                <a:cs typeface="Arial Black" panose="020B0A04020102020204" pitchFamily="34" charset="0"/>
                <a:sym typeface="+mn-ea"/>
              </a:rPr>
              <a:t>T</a:t>
            </a:r>
            <a:r>
              <a:rPr lang="en-US" sz="1050" kern="1200" dirty="0">
                <a:solidFill>
                  <a:schemeClr val="dk1"/>
                </a:solidFill>
                <a:effectLst/>
                <a:latin typeface="Arial Black" panose="020B0A04020102020204" pitchFamily="34" charset="0"/>
                <a:cs typeface="Arial Black" panose="020B0A04020102020204" pitchFamily="34" charset="0"/>
                <a:sym typeface="+mn-ea"/>
              </a:rPr>
              <a:t>otal number of Health Facilities </a:t>
            </a:r>
            <a:r>
              <a:rPr lang="en-US" sz="1050" dirty="0">
                <a:solidFill>
                  <a:schemeClr val="dk1"/>
                </a:solidFill>
                <a:latin typeface="Arial Black" panose="020B0A04020102020204" pitchFamily="34" charset="0"/>
                <a:cs typeface="Arial Black" panose="020B0A04020102020204" pitchFamily="34" charset="0"/>
                <a:sym typeface="+mn-ea"/>
              </a:rPr>
              <a:t>R</a:t>
            </a:r>
            <a:r>
              <a:rPr lang="en-US" sz="1050" kern="1200" dirty="0">
                <a:solidFill>
                  <a:schemeClr val="dk1"/>
                </a:solidFill>
                <a:effectLst/>
                <a:latin typeface="Arial Black" panose="020B0A04020102020204" pitchFamily="34" charset="0"/>
                <a:cs typeface="Arial Black" panose="020B0A04020102020204" pitchFamily="34" charset="0"/>
                <a:sym typeface="+mn-ea"/>
              </a:rPr>
              <a:t>egistered</a:t>
            </a:r>
            <a:endParaRPr lang="en-US" sz="1050" b="1" kern="1200" dirty="0">
              <a:solidFill>
                <a:schemeClr val="dk1"/>
              </a:solidFill>
              <a:effectLst/>
              <a:latin typeface="Arial Black" panose="020B0A04020102020204" pitchFamily="34" charset="0"/>
              <a:ea typeface="+mn-ea"/>
              <a:cs typeface="Arial Black" panose="020B0A04020102020204" pitchFamily="34" charset="0"/>
            </a:endParaRPr>
          </a:p>
          <a:p>
            <a:pPr algn="ctr"/>
            <a:endParaRPr lang="en-IN" sz="1050" dirty="0"/>
          </a:p>
        </p:txBody>
      </p:sp>
      <p:sp>
        <p:nvSpPr>
          <p:cNvPr id="22" name="Rectangle: Rounded Corners 21">
            <a:extLst>
              <a:ext uri="{FF2B5EF4-FFF2-40B4-BE49-F238E27FC236}">
                <a16:creationId xmlns:a16="http://schemas.microsoft.com/office/drawing/2014/main" id="{7D28E661-F49A-99C4-52E5-65C27E041D33}"/>
              </a:ext>
            </a:extLst>
          </p:cNvPr>
          <p:cNvSpPr/>
          <p:nvPr/>
        </p:nvSpPr>
        <p:spPr>
          <a:xfrm>
            <a:off x="1386036" y="5389010"/>
            <a:ext cx="2810577" cy="5847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066800">
              <a:lnSpc>
                <a:spcPct val="90000"/>
              </a:lnSpc>
              <a:spcBef>
                <a:spcPct val="0"/>
              </a:spcBef>
              <a:spcAft>
                <a:spcPct val="35000"/>
              </a:spcAft>
            </a:pPr>
            <a:endParaRPr lang="en-IN" sz="1050" dirty="0">
              <a:solidFill>
                <a:prstClr val="black"/>
              </a:solidFill>
              <a:effectLst/>
              <a:latin typeface="Arial Black" panose="020B0A04020102020204" pitchFamily="34" charset="0"/>
              <a:cs typeface="Arial Black" panose="020B0A04020102020204" pitchFamily="34" charset="0"/>
              <a:sym typeface="+mn-ea"/>
            </a:endParaRPr>
          </a:p>
          <a:p>
            <a:pPr lvl="0" algn="ctr" defTabSz="1066800">
              <a:lnSpc>
                <a:spcPct val="90000"/>
              </a:lnSpc>
              <a:spcBef>
                <a:spcPct val="0"/>
              </a:spcBef>
              <a:spcAft>
                <a:spcPct val="35000"/>
              </a:spcAft>
            </a:pPr>
            <a:r>
              <a:rPr lang="en-IN" sz="1050" dirty="0">
                <a:solidFill>
                  <a:prstClr val="black"/>
                </a:solidFill>
                <a:effectLst/>
                <a:latin typeface="Arial Black" panose="020B0A04020102020204" pitchFamily="34" charset="0"/>
                <a:cs typeface="Arial Black" panose="020B0A04020102020204" pitchFamily="34" charset="0"/>
                <a:sym typeface="+mn-ea"/>
              </a:rPr>
              <a:t>1,61,331</a:t>
            </a:r>
          </a:p>
          <a:p>
            <a:pPr lvl="0" algn="ctr" defTabSz="1066800">
              <a:lnSpc>
                <a:spcPct val="90000"/>
              </a:lnSpc>
              <a:spcBef>
                <a:spcPct val="0"/>
              </a:spcBef>
              <a:spcAft>
                <a:spcPct val="35000"/>
              </a:spcAft>
            </a:pPr>
            <a:r>
              <a:rPr lang="en-IN" sz="1050" dirty="0">
                <a:solidFill>
                  <a:prstClr val="black"/>
                </a:solidFill>
                <a:effectLst/>
                <a:latin typeface="Arial Black" panose="020B0A04020102020204" pitchFamily="34" charset="0"/>
                <a:cs typeface="Arial Black" panose="020B0A04020102020204" pitchFamily="34" charset="0"/>
                <a:sym typeface="+mn-ea"/>
              </a:rPr>
              <a:t>Total number of Healthcare </a:t>
            </a:r>
            <a:r>
              <a:rPr lang="en-IN" sz="1050" dirty="0">
                <a:solidFill>
                  <a:prstClr val="black"/>
                </a:solidFill>
                <a:latin typeface="Arial Black" panose="020B0A04020102020204" pitchFamily="34" charset="0"/>
                <a:cs typeface="Arial Black" panose="020B0A04020102020204" pitchFamily="34" charset="0"/>
                <a:sym typeface="+mn-ea"/>
              </a:rPr>
              <a:t>Pro</a:t>
            </a:r>
            <a:r>
              <a:rPr lang="en-IN" sz="1050" dirty="0">
                <a:solidFill>
                  <a:prstClr val="black"/>
                </a:solidFill>
                <a:effectLst/>
                <a:latin typeface="Arial Black" panose="020B0A04020102020204" pitchFamily="34" charset="0"/>
                <a:cs typeface="Arial Black" panose="020B0A04020102020204" pitchFamily="34" charset="0"/>
                <a:sym typeface="+mn-ea"/>
              </a:rPr>
              <a:t>fessionals </a:t>
            </a:r>
            <a:r>
              <a:rPr lang="en-IN" sz="1050" dirty="0">
                <a:solidFill>
                  <a:prstClr val="black"/>
                </a:solidFill>
                <a:latin typeface="Arial Black" panose="020B0A04020102020204" pitchFamily="34" charset="0"/>
                <a:cs typeface="Arial Black" panose="020B0A04020102020204" pitchFamily="34" charset="0"/>
                <a:sym typeface="+mn-ea"/>
              </a:rPr>
              <a:t>R</a:t>
            </a:r>
            <a:r>
              <a:rPr lang="en-IN" sz="1050" dirty="0">
                <a:solidFill>
                  <a:prstClr val="black"/>
                </a:solidFill>
                <a:effectLst/>
                <a:latin typeface="Arial Black" panose="020B0A04020102020204" pitchFamily="34" charset="0"/>
                <a:cs typeface="Arial Black" panose="020B0A04020102020204" pitchFamily="34" charset="0"/>
                <a:sym typeface="+mn-ea"/>
              </a:rPr>
              <a:t>egistered</a:t>
            </a:r>
          </a:p>
          <a:p>
            <a:pPr algn="ctr"/>
            <a:endParaRPr lang="en-IN" sz="1050" dirty="0"/>
          </a:p>
        </p:txBody>
      </p:sp>
      <p:sp>
        <p:nvSpPr>
          <p:cNvPr id="2" name="TextBox 1">
            <a:extLst>
              <a:ext uri="{FF2B5EF4-FFF2-40B4-BE49-F238E27FC236}">
                <a16:creationId xmlns:a16="http://schemas.microsoft.com/office/drawing/2014/main" id="{B617B2B5-9FE0-E3F2-DC49-6BD2E269B347}"/>
              </a:ext>
            </a:extLst>
          </p:cNvPr>
          <p:cNvSpPr txBox="1">
            <a:spLocks noChangeArrowheads="1"/>
          </p:cNvSpPr>
          <p:nvPr/>
        </p:nvSpPr>
        <p:spPr bwMode="auto">
          <a:xfrm>
            <a:off x="5895727" y="1211751"/>
            <a:ext cx="6043295" cy="1647825"/>
          </a:xfrm>
          <a:prstGeom prst="rect">
            <a:avLst/>
          </a:prstGeom>
          <a:noFill/>
          <a:ln w="19050">
            <a:solidFill>
              <a:srgbClr val="99999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0000" rIns="90000" bIns="90000" numCol="1" anchor="t" anchorCtr="0" compatLnSpc="1"/>
          <a:lstStyle>
            <a:lvl1pPr algn="l" rtl="0" eaLnBrk="0" fontAlgn="base" hangingPunct="0">
              <a:spcBef>
                <a:spcPct val="20000"/>
              </a:spcBef>
              <a:spcAft>
                <a:spcPct val="0"/>
              </a:spcAft>
              <a:buClr>
                <a:srgbClr val="FFD200"/>
              </a:buClr>
              <a:buSzPct val="75000"/>
              <a:buFont typeface="Arial" panose="020B0604020202020204" pitchFamily="34" charset="0"/>
              <a:defRPr sz="2400">
                <a:solidFill>
                  <a:schemeClr val="tx1"/>
                </a:solidFill>
                <a:latin typeface="EYInterstate Light" panose="02000506000000020004" pitchFamily="2" charset="0"/>
                <a:ea typeface="+mn-ea"/>
                <a:cs typeface="+mn-cs"/>
              </a:defRPr>
            </a:lvl1pPr>
            <a:lvl2pPr marL="1905" algn="l" rtl="0" eaLnBrk="0" fontAlgn="base" hangingPunct="0">
              <a:spcBef>
                <a:spcPct val="20000"/>
              </a:spcBef>
              <a:spcAft>
                <a:spcPct val="0"/>
              </a:spcAft>
              <a:buClr>
                <a:srgbClr val="FFD200"/>
              </a:buClr>
              <a:buSzPct val="75000"/>
              <a:buFont typeface="Arial" panose="020B0604020202020204" pitchFamily="34" charset="0"/>
              <a:defRPr sz="2400" b="1">
                <a:solidFill>
                  <a:schemeClr val="accent1"/>
                </a:solidFill>
                <a:latin typeface="EYInterstate Light" panose="02000506000000020004" pitchFamily="2" charset="0"/>
              </a:defRPr>
            </a:lvl2pPr>
            <a:lvl3pPr marL="357505" indent="-354330" algn="l" rtl="0" eaLnBrk="0" fontAlgn="base" hangingPunct="0">
              <a:spcBef>
                <a:spcPct val="20000"/>
              </a:spcBef>
              <a:spcAft>
                <a:spcPct val="0"/>
              </a:spcAft>
              <a:buClr>
                <a:srgbClr val="FFE600"/>
              </a:buClr>
              <a:buSzPct val="75000"/>
              <a:buFont typeface="Arial" panose="020B0604020202020204" pitchFamily="34" charset="0"/>
              <a:buChar char="►"/>
              <a:defRPr sz="2400">
                <a:solidFill>
                  <a:schemeClr val="tx1"/>
                </a:solidFill>
                <a:latin typeface="EYInterstate Light" panose="02000506000000020004" pitchFamily="2" charset="0"/>
              </a:defRPr>
            </a:lvl3pPr>
            <a:lvl4pPr marL="717550" indent="-358775" algn="l" rtl="0" eaLnBrk="0" fontAlgn="base" hangingPunct="0">
              <a:spcBef>
                <a:spcPct val="20000"/>
              </a:spcBef>
              <a:spcAft>
                <a:spcPct val="0"/>
              </a:spcAft>
              <a:buClr>
                <a:srgbClr val="FFE600"/>
              </a:buClr>
              <a:buSzPct val="75000"/>
              <a:buFont typeface="Arial" panose="020B0604020202020204" pitchFamily="34" charset="0"/>
              <a:buChar char="►"/>
              <a:defRPr sz="2000">
                <a:solidFill>
                  <a:schemeClr val="tx1"/>
                </a:solidFill>
                <a:latin typeface="EYInterstate Light" panose="02000506000000020004" pitchFamily="2" charset="0"/>
              </a:defRPr>
            </a:lvl4pPr>
            <a:lvl5pPr marL="1079500" indent="-360680" algn="l" rtl="0" eaLnBrk="0" fontAlgn="base" hangingPunct="0">
              <a:spcBef>
                <a:spcPct val="20000"/>
              </a:spcBef>
              <a:spcAft>
                <a:spcPct val="0"/>
              </a:spcAft>
              <a:buClr>
                <a:srgbClr val="FFE600"/>
              </a:buClr>
              <a:buSzPct val="75000"/>
              <a:buFont typeface="Arial" panose="020B0604020202020204" pitchFamily="34" charset="0"/>
              <a:buChar char="►"/>
              <a:defRPr>
                <a:solidFill>
                  <a:schemeClr val="tx1"/>
                </a:solidFill>
                <a:latin typeface="EYInterstate Light" panose="02000506000000020004" pitchFamily="2" charset="0"/>
              </a:defRPr>
            </a:lvl5pPr>
            <a:lvl6pPr marL="15367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6pPr>
            <a:lvl7pPr marL="19939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7pPr>
            <a:lvl8pPr marL="24511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8pPr>
            <a:lvl9pPr marL="29083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9pPr>
          </a:lstStyle>
          <a:p>
            <a:pPr marL="3175" marR="0" lvl="2" indent="0" algn="l" defTabSz="914400" rtl="0" eaLnBrk="1" fontAlgn="base" latinLnBrk="0" hangingPunct="1">
              <a:lnSpc>
                <a:spcPct val="100000"/>
              </a:lnSpc>
              <a:spcBef>
                <a:spcPct val="20000"/>
              </a:spcBef>
              <a:spcAft>
                <a:spcPct val="0"/>
              </a:spcAft>
              <a:buClr>
                <a:srgbClr val="FFE600"/>
              </a:buClr>
              <a:buSzPct val="75000"/>
              <a:buFont typeface="Arial" panose="020B0604020202020204" pitchFamily="34" charset="0"/>
              <a:buNone/>
              <a:defRPr/>
            </a:pPr>
            <a:r>
              <a:rPr kumimoji="0" lang="en-IN" sz="1400" b="0" i="0" u="none" strike="noStrike" kern="0" cap="none" spc="0" normalizeH="0" baseline="0" noProof="0" dirty="0">
                <a:ln>
                  <a:noFill/>
                </a:ln>
                <a:effectLst/>
                <a:uLnTx/>
                <a:uFillTx/>
                <a:latin typeface="EYInterstate Light" panose="02000506000000020004" pitchFamily="2" charset="0"/>
                <a:ea typeface="+mn-ea"/>
                <a:cs typeface="+mn-cs"/>
              </a:rPr>
              <a:t>ABDM</a:t>
            </a:r>
          </a:p>
          <a:p>
            <a:pPr marR="0" lvl="2"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Ø"/>
              <a:defRPr/>
            </a:pPr>
            <a:r>
              <a:rPr kumimoji="0" lang="en-IN" altLang="en-US" sz="1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It was Launched in 6 union territories on 15</a:t>
            </a:r>
            <a:r>
              <a:rPr kumimoji="0" lang="en-IN" altLang="en-US" sz="1400" b="0" i="0" u="none" strike="noStrike" kern="0" cap="none" spc="0" normalizeH="0" baseline="30000" noProof="0" dirty="0">
                <a:ln>
                  <a:noFill/>
                </a:ln>
                <a:effectLst/>
                <a:uLnTx/>
                <a:uFillTx/>
                <a:latin typeface="Arial" panose="020B0604020202020204" pitchFamily="34" charset="0"/>
                <a:ea typeface="+mn-ea"/>
                <a:cs typeface="Arial" panose="020B0604020202020204" pitchFamily="34" charset="0"/>
              </a:rPr>
              <a:t>th</a:t>
            </a:r>
            <a:r>
              <a:rPr kumimoji="0" lang="en-IN" altLang="en-US" sz="1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August 2020</a:t>
            </a:r>
          </a:p>
          <a:p>
            <a:pPr marR="0" lvl="2"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Char char="Ø"/>
              <a:defRPr/>
            </a:pPr>
            <a:r>
              <a:rPr kumimoji="0" lang="en-IN" sz="1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It aims to establish a National Digital Health Ecosystem by creating an online platform enabling interoperability of health data within the health ecosystem to create longitudinal electronic health record of citizens &amp; facilitate delivery of health services through this Digital Health Ecosystem</a:t>
            </a:r>
          </a:p>
          <a:p>
            <a:pPr marL="273050" marR="0" lvl="2" indent="-269875" algn="l" defTabSz="914400" rtl="0" eaLnBrk="1" fontAlgn="base" latinLnBrk="0" hangingPunct="1">
              <a:lnSpc>
                <a:spcPct val="100000"/>
              </a:lnSpc>
              <a:spcBef>
                <a:spcPct val="20000"/>
              </a:spcBef>
              <a:spcAft>
                <a:spcPct val="0"/>
              </a:spcAft>
              <a:buClr>
                <a:srgbClr val="FFE600"/>
              </a:buClr>
              <a:buSzPct val="75000"/>
              <a:buFont typeface="Arial" panose="020B0604020202020204" pitchFamily="34" charset="0"/>
              <a:buChar char="►"/>
              <a:defRPr/>
            </a:pPr>
            <a:endParaRPr kumimoji="0" lang="en-IN" sz="1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175" marR="0" lvl="2" indent="0" algn="l" defTabSz="914400" rtl="0" eaLnBrk="1" fontAlgn="base" latinLnBrk="0" hangingPunct="1">
              <a:lnSpc>
                <a:spcPct val="100000"/>
              </a:lnSpc>
              <a:spcBef>
                <a:spcPct val="20000"/>
              </a:spcBef>
              <a:spcAft>
                <a:spcPct val="0"/>
              </a:spcAft>
              <a:buClr>
                <a:srgbClr val="FFE600"/>
              </a:buClr>
              <a:buSzPct val="75000"/>
              <a:buFont typeface="Arial" panose="020B0604020202020204" pitchFamily="34" charset="0"/>
              <a:buNone/>
              <a:defRPr/>
            </a:pPr>
            <a:endParaRPr kumimoji="0" lang="en-IN" sz="1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73050" marR="0" lvl="2" indent="-269875" algn="l" defTabSz="914400" rtl="0" eaLnBrk="1" fontAlgn="base" latinLnBrk="0" hangingPunct="1">
              <a:lnSpc>
                <a:spcPct val="100000"/>
              </a:lnSpc>
              <a:spcBef>
                <a:spcPct val="20000"/>
              </a:spcBef>
              <a:spcAft>
                <a:spcPct val="0"/>
              </a:spcAft>
              <a:buClr>
                <a:srgbClr val="FFE600"/>
              </a:buClr>
              <a:buSzPct val="75000"/>
              <a:buFont typeface="Arial" panose="020B0604020202020204" pitchFamily="34" charset="0"/>
              <a:buChar char="►"/>
              <a:defRPr/>
            </a:pPr>
            <a:endParaRPr kumimoji="0" lang="en-IN" sz="14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5D0D697-4088-77D7-791B-4D3446195B6D}"/>
              </a:ext>
            </a:extLst>
          </p:cNvPr>
          <p:cNvSpPr txBox="1">
            <a:spLocks noChangeArrowheads="1"/>
          </p:cNvSpPr>
          <p:nvPr/>
        </p:nvSpPr>
        <p:spPr bwMode="auto">
          <a:xfrm>
            <a:off x="5917498" y="3011658"/>
            <a:ext cx="6043238" cy="590602"/>
          </a:xfrm>
          <a:prstGeom prst="rect">
            <a:avLst/>
          </a:prstGeom>
          <a:noFill/>
          <a:ln w="19050">
            <a:solidFill>
              <a:srgbClr val="99999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0000" rIns="90000" bIns="90000" numCol="1" anchor="t" anchorCtr="0" compatLnSpc="1"/>
          <a:lstStyle>
            <a:lvl1pPr algn="l" rtl="0" eaLnBrk="0" fontAlgn="base" hangingPunct="0">
              <a:spcBef>
                <a:spcPct val="20000"/>
              </a:spcBef>
              <a:spcAft>
                <a:spcPct val="0"/>
              </a:spcAft>
              <a:buClr>
                <a:srgbClr val="FFD200"/>
              </a:buClr>
              <a:buSzPct val="75000"/>
              <a:buFont typeface="Arial" panose="020B0604020202020204" pitchFamily="34" charset="0"/>
              <a:defRPr sz="2400">
                <a:solidFill>
                  <a:schemeClr val="tx1"/>
                </a:solidFill>
                <a:latin typeface="EYInterstate Light" panose="02000506000000020004" pitchFamily="2" charset="0"/>
                <a:ea typeface="+mn-ea"/>
                <a:cs typeface="+mn-cs"/>
              </a:defRPr>
            </a:lvl1pPr>
            <a:lvl2pPr marL="1905" algn="l" rtl="0" eaLnBrk="0" fontAlgn="base" hangingPunct="0">
              <a:spcBef>
                <a:spcPct val="20000"/>
              </a:spcBef>
              <a:spcAft>
                <a:spcPct val="0"/>
              </a:spcAft>
              <a:buClr>
                <a:srgbClr val="FFD200"/>
              </a:buClr>
              <a:buSzPct val="75000"/>
              <a:buFont typeface="Arial" panose="020B0604020202020204" pitchFamily="34" charset="0"/>
              <a:defRPr sz="2400" b="1">
                <a:solidFill>
                  <a:schemeClr val="accent1"/>
                </a:solidFill>
                <a:latin typeface="EYInterstate Light" panose="02000506000000020004" pitchFamily="2" charset="0"/>
              </a:defRPr>
            </a:lvl2pPr>
            <a:lvl3pPr marL="357505" indent="-354330" algn="l" rtl="0" eaLnBrk="0" fontAlgn="base" hangingPunct="0">
              <a:spcBef>
                <a:spcPct val="20000"/>
              </a:spcBef>
              <a:spcAft>
                <a:spcPct val="0"/>
              </a:spcAft>
              <a:buClr>
                <a:srgbClr val="FFE600"/>
              </a:buClr>
              <a:buSzPct val="75000"/>
              <a:buFont typeface="Arial" panose="020B0604020202020204" pitchFamily="34" charset="0"/>
              <a:buChar char="►"/>
              <a:defRPr sz="2400">
                <a:solidFill>
                  <a:schemeClr val="tx1"/>
                </a:solidFill>
                <a:latin typeface="EYInterstate Light" panose="02000506000000020004" pitchFamily="2" charset="0"/>
              </a:defRPr>
            </a:lvl3pPr>
            <a:lvl4pPr marL="717550" indent="-358775" algn="l" rtl="0" eaLnBrk="0" fontAlgn="base" hangingPunct="0">
              <a:spcBef>
                <a:spcPct val="20000"/>
              </a:spcBef>
              <a:spcAft>
                <a:spcPct val="0"/>
              </a:spcAft>
              <a:buClr>
                <a:srgbClr val="FFE600"/>
              </a:buClr>
              <a:buSzPct val="75000"/>
              <a:buFont typeface="Arial" panose="020B0604020202020204" pitchFamily="34" charset="0"/>
              <a:buChar char="►"/>
              <a:defRPr sz="2000">
                <a:solidFill>
                  <a:schemeClr val="tx1"/>
                </a:solidFill>
                <a:latin typeface="EYInterstate Light" panose="02000506000000020004" pitchFamily="2" charset="0"/>
              </a:defRPr>
            </a:lvl4pPr>
            <a:lvl5pPr marL="1079500" indent="-360680" algn="l" rtl="0" eaLnBrk="0" fontAlgn="base" hangingPunct="0">
              <a:spcBef>
                <a:spcPct val="20000"/>
              </a:spcBef>
              <a:spcAft>
                <a:spcPct val="0"/>
              </a:spcAft>
              <a:buClr>
                <a:srgbClr val="FFE600"/>
              </a:buClr>
              <a:buSzPct val="75000"/>
              <a:buFont typeface="Arial" panose="020B0604020202020204" pitchFamily="34" charset="0"/>
              <a:buChar char="►"/>
              <a:defRPr>
                <a:solidFill>
                  <a:schemeClr val="tx1"/>
                </a:solidFill>
                <a:latin typeface="EYInterstate Light" panose="02000506000000020004" pitchFamily="2" charset="0"/>
              </a:defRPr>
            </a:lvl5pPr>
            <a:lvl6pPr marL="15367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6pPr>
            <a:lvl7pPr marL="19939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7pPr>
            <a:lvl8pPr marL="24511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8pPr>
            <a:lvl9pPr marL="29083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9pPr>
          </a:lstStyle>
          <a:p>
            <a:pPr lvl="2" defTabSz="914400" eaLnBrk="1" hangingPunct="1">
              <a:buClr>
                <a:schemeClr val="tx1"/>
              </a:buClr>
              <a:buFont typeface="Wingdings" panose="05000000000000000000" pitchFamily="2" charset="2"/>
              <a:buChar char="Ø"/>
              <a:defRPr/>
            </a:pPr>
            <a:r>
              <a:rPr lang="en-IN" sz="1400" kern="0" dirty="0">
                <a:latin typeface="Arial" panose="020B0604020202020204" pitchFamily="34" charset="0"/>
                <a:cs typeface="Arial" panose="020B0604020202020204" pitchFamily="34" charset="0"/>
              </a:rPr>
              <a:t>On 27th  September 2021, the national rollout of the ABDM has been announced</a:t>
            </a:r>
          </a:p>
        </p:txBody>
      </p:sp>
      <p:sp>
        <p:nvSpPr>
          <p:cNvPr id="4" name="TextBox 3">
            <a:extLst>
              <a:ext uri="{FF2B5EF4-FFF2-40B4-BE49-F238E27FC236}">
                <a16:creationId xmlns:a16="http://schemas.microsoft.com/office/drawing/2014/main" id="{AB4DB6E9-A088-98AB-E5EA-A00D6D651B1D}"/>
              </a:ext>
            </a:extLst>
          </p:cNvPr>
          <p:cNvSpPr txBox="1">
            <a:spLocks noChangeArrowheads="1"/>
          </p:cNvSpPr>
          <p:nvPr/>
        </p:nvSpPr>
        <p:spPr bwMode="auto">
          <a:xfrm>
            <a:off x="5917498" y="3602522"/>
            <a:ext cx="6043238" cy="677436"/>
          </a:xfrm>
          <a:prstGeom prst="rect">
            <a:avLst/>
          </a:prstGeom>
          <a:noFill/>
          <a:ln w="19050">
            <a:solidFill>
              <a:srgbClr val="99999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0000" rIns="90000" bIns="90000" numCol="1" anchor="t" anchorCtr="0" compatLnSpc="1"/>
          <a:lstStyle>
            <a:lvl1pPr algn="l" rtl="0" eaLnBrk="0" fontAlgn="base" hangingPunct="0">
              <a:spcBef>
                <a:spcPct val="20000"/>
              </a:spcBef>
              <a:spcAft>
                <a:spcPct val="0"/>
              </a:spcAft>
              <a:buClr>
                <a:srgbClr val="FFD200"/>
              </a:buClr>
              <a:buSzPct val="75000"/>
              <a:buFont typeface="Arial" panose="020B0604020202020204" pitchFamily="34" charset="0"/>
              <a:defRPr sz="2400">
                <a:solidFill>
                  <a:schemeClr val="tx1"/>
                </a:solidFill>
                <a:latin typeface="EYInterstate Light" panose="02000506000000020004" pitchFamily="2" charset="0"/>
                <a:ea typeface="+mn-ea"/>
                <a:cs typeface="+mn-cs"/>
              </a:defRPr>
            </a:lvl1pPr>
            <a:lvl2pPr marL="1905" algn="l" rtl="0" eaLnBrk="0" fontAlgn="base" hangingPunct="0">
              <a:spcBef>
                <a:spcPct val="20000"/>
              </a:spcBef>
              <a:spcAft>
                <a:spcPct val="0"/>
              </a:spcAft>
              <a:buClr>
                <a:srgbClr val="FFD200"/>
              </a:buClr>
              <a:buSzPct val="75000"/>
              <a:buFont typeface="Arial" panose="020B0604020202020204" pitchFamily="34" charset="0"/>
              <a:defRPr sz="2400" b="1">
                <a:solidFill>
                  <a:schemeClr val="accent1"/>
                </a:solidFill>
                <a:latin typeface="EYInterstate Light" panose="02000506000000020004" pitchFamily="2" charset="0"/>
              </a:defRPr>
            </a:lvl2pPr>
            <a:lvl3pPr marL="357505" indent="-354330" algn="l" rtl="0" eaLnBrk="0" fontAlgn="base" hangingPunct="0">
              <a:spcBef>
                <a:spcPct val="20000"/>
              </a:spcBef>
              <a:spcAft>
                <a:spcPct val="0"/>
              </a:spcAft>
              <a:buClr>
                <a:srgbClr val="FFE600"/>
              </a:buClr>
              <a:buSzPct val="75000"/>
              <a:buFont typeface="Arial" panose="020B0604020202020204" pitchFamily="34" charset="0"/>
              <a:buChar char="►"/>
              <a:defRPr sz="2400">
                <a:solidFill>
                  <a:schemeClr val="tx1"/>
                </a:solidFill>
                <a:latin typeface="EYInterstate Light" panose="02000506000000020004" pitchFamily="2" charset="0"/>
              </a:defRPr>
            </a:lvl3pPr>
            <a:lvl4pPr marL="717550" indent="-358775" algn="l" rtl="0" eaLnBrk="0" fontAlgn="base" hangingPunct="0">
              <a:spcBef>
                <a:spcPct val="20000"/>
              </a:spcBef>
              <a:spcAft>
                <a:spcPct val="0"/>
              </a:spcAft>
              <a:buClr>
                <a:srgbClr val="FFE600"/>
              </a:buClr>
              <a:buSzPct val="75000"/>
              <a:buFont typeface="Arial" panose="020B0604020202020204" pitchFamily="34" charset="0"/>
              <a:buChar char="►"/>
              <a:defRPr sz="2000">
                <a:solidFill>
                  <a:schemeClr val="tx1"/>
                </a:solidFill>
                <a:latin typeface="EYInterstate Light" panose="02000506000000020004" pitchFamily="2" charset="0"/>
              </a:defRPr>
            </a:lvl4pPr>
            <a:lvl5pPr marL="1079500" indent="-360680" algn="l" rtl="0" eaLnBrk="0" fontAlgn="base" hangingPunct="0">
              <a:spcBef>
                <a:spcPct val="20000"/>
              </a:spcBef>
              <a:spcAft>
                <a:spcPct val="0"/>
              </a:spcAft>
              <a:buClr>
                <a:srgbClr val="FFE600"/>
              </a:buClr>
              <a:buSzPct val="75000"/>
              <a:buFont typeface="Arial" panose="020B0604020202020204" pitchFamily="34" charset="0"/>
              <a:buChar char="►"/>
              <a:defRPr>
                <a:solidFill>
                  <a:schemeClr val="tx1"/>
                </a:solidFill>
                <a:latin typeface="EYInterstate Light" panose="02000506000000020004" pitchFamily="2" charset="0"/>
              </a:defRPr>
            </a:lvl5pPr>
            <a:lvl6pPr marL="15367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6pPr>
            <a:lvl7pPr marL="19939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7pPr>
            <a:lvl8pPr marL="24511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8pPr>
            <a:lvl9pPr marL="29083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9pPr>
          </a:lstStyle>
          <a:p>
            <a:pPr marR="0" lvl="2" defTabSz="914400" eaLnBrk="1" hangingPunct="1">
              <a:lnSpc>
                <a:spcPct val="100000"/>
              </a:lnSpc>
              <a:buClr>
                <a:schemeClr val="tx1"/>
              </a:buClr>
              <a:buFont typeface="Wingdings" panose="05000000000000000000" pitchFamily="2" charset="2"/>
              <a:buChar char="Ø"/>
              <a:defRPr/>
            </a:pPr>
            <a:r>
              <a:rPr lang="en-IN" sz="1400" kern="0" dirty="0">
                <a:latin typeface="Arial" panose="020B0604020202020204" pitchFamily="34" charset="0"/>
                <a:cs typeface="Arial" panose="020B0604020202020204" pitchFamily="34" charset="0"/>
              </a:rPr>
              <a:t>Over 25 crore health records of individuals have been linked digitally to Ayushman Bharat Health Account.  </a:t>
            </a:r>
          </a:p>
        </p:txBody>
      </p:sp>
      <p:sp>
        <p:nvSpPr>
          <p:cNvPr id="6" name="TextBox 5">
            <a:extLst>
              <a:ext uri="{FF2B5EF4-FFF2-40B4-BE49-F238E27FC236}">
                <a16:creationId xmlns:a16="http://schemas.microsoft.com/office/drawing/2014/main" id="{B6BF7FF1-97AA-44FE-EDF0-5FB2C8B092B3}"/>
              </a:ext>
            </a:extLst>
          </p:cNvPr>
          <p:cNvSpPr txBox="1">
            <a:spLocks noChangeArrowheads="1"/>
          </p:cNvSpPr>
          <p:nvPr/>
        </p:nvSpPr>
        <p:spPr bwMode="auto">
          <a:xfrm>
            <a:off x="5917698" y="4279958"/>
            <a:ext cx="6043295" cy="1951989"/>
          </a:xfrm>
          <a:prstGeom prst="rect">
            <a:avLst/>
          </a:prstGeom>
          <a:noFill/>
          <a:ln w="19050">
            <a:solidFill>
              <a:srgbClr val="99999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0000" rIns="90000" bIns="90000" numCol="1" anchor="t" anchorCtr="0" compatLnSpc="1"/>
          <a:lstStyle>
            <a:lvl1pPr algn="l" rtl="0" eaLnBrk="0" fontAlgn="base" hangingPunct="0">
              <a:spcBef>
                <a:spcPct val="20000"/>
              </a:spcBef>
              <a:spcAft>
                <a:spcPct val="0"/>
              </a:spcAft>
              <a:buClr>
                <a:srgbClr val="FFD200"/>
              </a:buClr>
              <a:buSzPct val="75000"/>
              <a:buFont typeface="Arial" panose="020B0604020202020204" pitchFamily="34" charset="0"/>
              <a:defRPr sz="2400">
                <a:solidFill>
                  <a:schemeClr val="tx1"/>
                </a:solidFill>
                <a:latin typeface="EYInterstate Light" panose="02000506000000020004" pitchFamily="2" charset="0"/>
                <a:ea typeface="+mn-ea"/>
                <a:cs typeface="+mn-cs"/>
              </a:defRPr>
            </a:lvl1pPr>
            <a:lvl2pPr marL="1905" algn="l" rtl="0" eaLnBrk="0" fontAlgn="base" hangingPunct="0">
              <a:spcBef>
                <a:spcPct val="20000"/>
              </a:spcBef>
              <a:spcAft>
                <a:spcPct val="0"/>
              </a:spcAft>
              <a:buClr>
                <a:srgbClr val="FFD200"/>
              </a:buClr>
              <a:buSzPct val="75000"/>
              <a:buFont typeface="Arial" panose="020B0604020202020204" pitchFamily="34" charset="0"/>
              <a:defRPr sz="2400" b="1">
                <a:solidFill>
                  <a:schemeClr val="accent1"/>
                </a:solidFill>
                <a:latin typeface="EYInterstate Light" panose="02000506000000020004" pitchFamily="2" charset="0"/>
              </a:defRPr>
            </a:lvl2pPr>
            <a:lvl3pPr marL="357505" indent="-354330" algn="l" rtl="0" eaLnBrk="0" fontAlgn="base" hangingPunct="0">
              <a:spcBef>
                <a:spcPct val="20000"/>
              </a:spcBef>
              <a:spcAft>
                <a:spcPct val="0"/>
              </a:spcAft>
              <a:buClr>
                <a:srgbClr val="FFE600"/>
              </a:buClr>
              <a:buSzPct val="75000"/>
              <a:buFont typeface="Arial" panose="020B0604020202020204" pitchFamily="34" charset="0"/>
              <a:buChar char="►"/>
              <a:defRPr sz="2400">
                <a:solidFill>
                  <a:schemeClr val="tx1"/>
                </a:solidFill>
                <a:latin typeface="EYInterstate Light" panose="02000506000000020004" pitchFamily="2" charset="0"/>
              </a:defRPr>
            </a:lvl3pPr>
            <a:lvl4pPr marL="717550" indent="-358775" algn="l" rtl="0" eaLnBrk="0" fontAlgn="base" hangingPunct="0">
              <a:spcBef>
                <a:spcPct val="20000"/>
              </a:spcBef>
              <a:spcAft>
                <a:spcPct val="0"/>
              </a:spcAft>
              <a:buClr>
                <a:srgbClr val="FFE600"/>
              </a:buClr>
              <a:buSzPct val="75000"/>
              <a:buFont typeface="Arial" panose="020B0604020202020204" pitchFamily="34" charset="0"/>
              <a:buChar char="►"/>
              <a:defRPr sz="2000">
                <a:solidFill>
                  <a:schemeClr val="tx1"/>
                </a:solidFill>
                <a:latin typeface="EYInterstate Light" panose="02000506000000020004" pitchFamily="2" charset="0"/>
              </a:defRPr>
            </a:lvl4pPr>
            <a:lvl5pPr marL="1079500" indent="-360680" algn="l" rtl="0" eaLnBrk="0" fontAlgn="base" hangingPunct="0">
              <a:spcBef>
                <a:spcPct val="20000"/>
              </a:spcBef>
              <a:spcAft>
                <a:spcPct val="0"/>
              </a:spcAft>
              <a:buClr>
                <a:srgbClr val="FFE600"/>
              </a:buClr>
              <a:buSzPct val="75000"/>
              <a:buFont typeface="Arial" panose="020B0604020202020204" pitchFamily="34" charset="0"/>
              <a:buChar char="►"/>
              <a:defRPr>
                <a:solidFill>
                  <a:schemeClr val="tx1"/>
                </a:solidFill>
                <a:latin typeface="EYInterstate Light" panose="02000506000000020004" pitchFamily="2" charset="0"/>
              </a:defRPr>
            </a:lvl5pPr>
            <a:lvl6pPr marL="15367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6pPr>
            <a:lvl7pPr marL="19939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7pPr>
            <a:lvl8pPr marL="24511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8pPr>
            <a:lvl9pPr marL="29083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9pPr>
          </a:lstStyle>
          <a:p>
            <a:pPr lvl="2" defTabSz="914400" eaLnBrk="1" hangingPunct="1">
              <a:buClr>
                <a:schemeClr val="tx1"/>
              </a:buClr>
              <a:buFont typeface="Wingdings" panose="05000000000000000000" pitchFamily="2" charset="2"/>
              <a:buChar char="Ø"/>
              <a:defRPr/>
            </a:pPr>
            <a:r>
              <a:rPr lang="en-IN" sz="1400" kern="0" dirty="0">
                <a:latin typeface="Arial" panose="020B0604020202020204" pitchFamily="34" charset="0"/>
                <a:cs typeface="Arial" panose="020B0604020202020204" pitchFamily="34" charset="0"/>
              </a:rPr>
              <a:t>The digitally available health records will enable the Ayushman Bharat Health Account (ABHA) holders in availing of paperless health services across the ABDM network, a statement by the National Health Authority (NHA)</a:t>
            </a:r>
          </a:p>
          <a:p>
            <a:pPr lvl="2" defTabSz="914400" eaLnBrk="1" hangingPunct="1">
              <a:buClr>
                <a:schemeClr val="tx1"/>
              </a:buClr>
              <a:buFont typeface="Wingdings" panose="05000000000000000000" pitchFamily="2" charset="2"/>
              <a:buChar char="Ø"/>
              <a:defRPr/>
            </a:pPr>
            <a:r>
              <a:rPr lang="en-IN" sz="1400" kern="0" dirty="0">
                <a:latin typeface="Arial" panose="020B0604020202020204" pitchFamily="34" charset="0"/>
                <a:cs typeface="Arial" panose="020B0604020202020204" pitchFamily="34" charset="0"/>
                <a:sym typeface="+mn-ea"/>
              </a:rPr>
              <a:t>Individuals can use their Personal Health Records (PHR) apps to access their records across different health facilities like hospitals, clinics, and diagnostic labs, among others and store them in the app.   </a:t>
            </a:r>
            <a:r>
              <a:rPr lang="en-IN" sz="1400" kern="0"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27918CEC-E244-93BE-BB40-F4B8FF6B7495}"/>
              </a:ext>
            </a:extLst>
          </p:cNvPr>
          <p:cNvSpPr txBox="1">
            <a:spLocks noChangeArrowheads="1"/>
          </p:cNvSpPr>
          <p:nvPr/>
        </p:nvSpPr>
        <p:spPr bwMode="auto">
          <a:xfrm>
            <a:off x="5917498" y="6231948"/>
            <a:ext cx="6043238" cy="574278"/>
          </a:xfrm>
          <a:prstGeom prst="rect">
            <a:avLst/>
          </a:prstGeom>
          <a:noFill/>
          <a:ln w="19050">
            <a:solidFill>
              <a:srgbClr val="99999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90000" rIns="90000" bIns="90000" numCol="1" anchor="t" anchorCtr="0" compatLnSpc="1"/>
          <a:lstStyle>
            <a:lvl1pPr algn="l" rtl="0" eaLnBrk="0" fontAlgn="base" hangingPunct="0">
              <a:spcBef>
                <a:spcPct val="20000"/>
              </a:spcBef>
              <a:spcAft>
                <a:spcPct val="0"/>
              </a:spcAft>
              <a:buClr>
                <a:srgbClr val="FFD200"/>
              </a:buClr>
              <a:buSzPct val="75000"/>
              <a:buFont typeface="Arial" panose="020B0604020202020204" pitchFamily="34" charset="0"/>
              <a:defRPr sz="2400">
                <a:solidFill>
                  <a:schemeClr val="tx1"/>
                </a:solidFill>
                <a:latin typeface="EYInterstate Light" panose="02000506000000020004" pitchFamily="2" charset="0"/>
                <a:ea typeface="+mn-ea"/>
                <a:cs typeface="+mn-cs"/>
              </a:defRPr>
            </a:lvl1pPr>
            <a:lvl2pPr marL="1905" algn="l" rtl="0" eaLnBrk="0" fontAlgn="base" hangingPunct="0">
              <a:spcBef>
                <a:spcPct val="20000"/>
              </a:spcBef>
              <a:spcAft>
                <a:spcPct val="0"/>
              </a:spcAft>
              <a:buClr>
                <a:srgbClr val="FFD200"/>
              </a:buClr>
              <a:buSzPct val="75000"/>
              <a:buFont typeface="Arial" panose="020B0604020202020204" pitchFamily="34" charset="0"/>
              <a:defRPr sz="2400" b="1">
                <a:solidFill>
                  <a:schemeClr val="accent1"/>
                </a:solidFill>
                <a:latin typeface="EYInterstate Light" panose="02000506000000020004" pitchFamily="2" charset="0"/>
              </a:defRPr>
            </a:lvl2pPr>
            <a:lvl3pPr marL="357505" indent="-354330" algn="l" rtl="0" eaLnBrk="0" fontAlgn="base" hangingPunct="0">
              <a:spcBef>
                <a:spcPct val="20000"/>
              </a:spcBef>
              <a:spcAft>
                <a:spcPct val="0"/>
              </a:spcAft>
              <a:buClr>
                <a:srgbClr val="FFE600"/>
              </a:buClr>
              <a:buSzPct val="75000"/>
              <a:buFont typeface="Arial" panose="020B0604020202020204" pitchFamily="34" charset="0"/>
              <a:buChar char="►"/>
              <a:defRPr sz="2400">
                <a:solidFill>
                  <a:schemeClr val="tx1"/>
                </a:solidFill>
                <a:latin typeface="EYInterstate Light" panose="02000506000000020004" pitchFamily="2" charset="0"/>
              </a:defRPr>
            </a:lvl3pPr>
            <a:lvl4pPr marL="717550" indent="-358775" algn="l" rtl="0" eaLnBrk="0" fontAlgn="base" hangingPunct="0">
              <a:spcBef>
                <a:spcPct val="20000"/>
              </a:spcBef>
              <a:spcAft>
                <a:spcPct val="0"/>
              </a:spcAft>
              <a:buClr>
                <a:srgbClr val="FFE600"/>
              </a:buClr>
              <a:buSzPct val="75000"/>
              <a:buFont typeface="Arial" panose="020B0604020202020204" pitchFamily="34" charset="0"/>
              <a:buChar char="►"/>
              <a:defRPr sz="2000">
                <a:solidFill>
                  <a:schemeClr val="tx1"/>
                </a:solidFill>
                <a:latin typeface="EYInterstate Light" panose="02000506000000020004" pitchFamily="2" charset="0"/>
              </a:defRPr>
            </a:lvl4pPr>
            <a:lvl5pPr marL="1079500" indent="-360680" algn="l" rtl="0" eaLnBrk="0" fontAlgn="base" hangingPunct="0">
              <a:spcBef>
                <a:spcPct val="20000"/>
              </a:spcBef>
              <a:spcAft>
                <a:spcPct val="0"/>
              </a:spcAft>
              <a:buClr>
                <a:srgbClr val="FFE600"/>
              </a:buClr>
              <a:buSzPct val="75000"/>
              <a:buFont typeface="Arial" panose="020B0604020202020204" pitchFamily="34" charset="0"/>
              <a:buChar char="►"/>
              <a:defRPr>
                <a:solidFill>
                  <a:schemeClr val="tx1"/>
                </a:solidFill>
                <a:latin typeface="EYInterstate Light" panose="02000506000000020004" pitchFamily="2" charset="0"/>
              </a:defRPr>
            </a:lvl5pPr>
            <a:lvl6pPr marL="15367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6pPr>
            <a:lvl7pPr marL="19939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7pPr>
            <a:lvl8pPr marL="24511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8pPr>
            <a:lvl9pPr marL="2908300" indent="-360680" algn="l" rtl="0" fontAlgn="base">
              <a:spcBef>
                <a:spcPct val="20000"/>
              </a:spcBef>
              <a:spcAft>
                <a:spcPct val="0"/>
              </a:spcAft>
              <a:buClr>
                <a:schemeClr val="tx2"/>
              </a:buClr>
              <a:buSzPct val="75000"/>
              <a:buFont typeface="Arial" panose="020B0604020202020204" pitchFamily="34" charset="0"/>
              <a:buChar char="►"/>
              <a:defRPr>
                <a:solidFill>
                  <a:schemeClr val="tx1"/>
                </a:solidFill>
                <a:latin typeface="+mn-lt"/>
              </a:defRPr>
            </a:lvl9pPr>
          </a:lstStyle>
          <a:p>
            <a:pPr marR="0" lvl="2" defTabSz="914400" eaLnBrk="1" hangingPunct="1">
              <a:lnSpc>
                <a:spcPct val="100000"/>
              </a:lnSpc>
              <a:buClr>
                <a:schemeClr val="tx1"/>
              </a:buClr>
              <a:buFont typeface="Wingdings" panose="05000000000000000000" pitchFamily="2" charset="2"/>
              <a:buChar char="Ø"/>
              <a:defRPr/>
            </a:pPr>
            <a:r>
              <a:rPr lang="en-IN" sz="1400" kern="0" dirty="0">
                <a:latin typeface="Arial" panose="020B0604020202020204" pitchFamily="34" charset="0"/>
                <a:cs typeface="Arial" panose="020B0604020202020204" pitchFamily="34" charset="0"/>
              </a:rPr>
              <a:t>There are several building blocks of ABDM including HFR, HPR, ABHA ID, PHR</a:t>
            </a:r>
          </a:p>
        </p:txBody>
      </p:sp>
      <p:sp>
        <p:nvSpPr>
          <p:cNvPr id="18" name="TextBox 17">
            <a:extLst>
              <a:ext uri="{FF2B5EF4-FFF2-40B4-BE49-F238E27FC236}">
                <a16:creationId xmlns:a16="http://schemas.microsoft.com/office/drawing/2014/main" id="{661FC045-32ED-20A2-A5C3-127CC31423F0}"/>
              </a:ext>
            </a:extLst>
          </p:cNvPr>
          <p:cNvSpPr txBox="1"/>
          <p:nvPr/>
        </p:nvSpPr>
        <p:spPr>
          <a:xfrm>
            <a:off x="6673858" y="804477"/>
            <a:ext cx="4769885" cy="369332"/>
          </a:xfrm>
          <a:prstGeom prst="rect">
            <a:avLst/>
          </a:prstGeom>
          <a:noFill/>
        </p:spPr>
        <p:txBody>
          <a:bodyPr wrap="square" rtlCol="0">
            <a:spAutoFit/>
          </a:bodyPr>
          <a:lstStyle/>
          <a:p>
            <a:r>
              <a:rPr lang="en-IN" i="1" dirty="0"/>
              <a:t>Ayushman Bharat Digital Mission</a:t>
            </a:r>
          </a:p>
        </p:txBody>
      </p:sp>
      <p:sp>
        <p:nvSpPr>
          <p:cNvPr id="39" name="TextBox 38">
            <a:extLst>
              <a:ext uri="{FF2B5EF4-FFF2-40B4-BE49-F238E27FC236}">
                <a16:creationId xmlns:a16="http://schemas.microsoft.com/office/drawing/2014/main" id="{AC2FBCDA-4F49-0257-A542-598790BD48D2}"/>
              </a:ext>
            </a:extLst>
          </p:cNvPr>
          <p:cNvSpPr txBox="1"/>
          <p:nvPr/>
        </p:nvSpPr>
        <p:spPr>
          <a:xfrm>
            <a:off x="1386036" y="808962"/>
            <a:ext cx="3724977" cy="369332"/>
          </a:xfrm>
          <a:prstGeom prst="rect">
            <a:avLst/>
          </a:prstGeom>
          <a:noFill/>
        </p:spPr>
        <p:txBody>
          <a:bodyPr wrap="square" rtlCol="0">
            <a:spAutoFit/>
          </a:bodyPr>
          <a:lstStyle/>
          <a:p>
            <a:r>
              <a:rPr lang="en-IN" i="1" dirty="0"/>
              <a:t>Current Status of ABDM</a:t>
            </a:r>
          </a:p>
        </p:txBody>
      </p:sp>
      <p:pic>
        <p:nvPicPr>
          <p:cNvPr id="41" name="Picture 40" descr="ey-logo-black">
            <a:extLst>
              <a:ext uri="{FF2B5EF4-FFF2-40B4-BE49-F238E27FC236}">
                <a16:creationId xmlns:a16="http://schemas.microsoft.com/office/drawing/2014/main" id="{E998CB58-F6EF-89AE-C234-CAA52340C0D2}"/>
              </a:ext>
            </a:extLst>
          </p:cNvPr>
          <p:cNvPicPr>
            <a:picLocks noChangeAspect="1"/>
          </p:cNvPicPr>
          <p:nvPr/>
        </p:nvPicPr>
        <p:blipFill>
          <a:blip r:embed="rId3"/>
          <a:stretch>
            <a:fillRect/>
          </a:stretch>
        </p:blipFill>
        <p:spPr>
          <a:xfrm>
            <a:off x="11443744" y="6283723"/>
            <a:ext cx="783554" cy="522503"/>
          </a:xfrm>
          <a:prstGeom prst="rect">
            <a:avLst/>
          </a:prstGeom>
        </p:spPr>
      </p:pic>
      <p:pic>
        <p:nvPicPr>
          <p:cNvPr id="9" name="Picture 2" descr="Partners | Green Yatra">
            <a:extLst>
              <a:ext uri="{FF2B5EF4-FFF2-40B4-BE49-F238E27FC236}">
                <a16:creationId xmlns:a16="http://schemas.microsoft.com/office/drawing/2014/main" id="{51B22AB2-BDE3-B47C-C2EF-690F17BF80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0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s 7">
            <a:extLst>
              <a:ext uri="{FF2B5EF4-FFF2-40B4-BE49-F238E27FC236}">
                <a16:creationId xmlns:a16="http://schemas.microsoft.com/office/drawing/2014/main" id="{DF444655-623B-415A-3C44-AEAF87836C71}"/>
              </a:ext>
            </a:extLst>
          </p:cNvPr>
          <p:cNvSpPr/>
          <p:nvPr/>
        </p:nvSpPr>
        <p:spPr>
          <a:xfrm rot="21128201">
            <a:off x="438293" y="1397075"/>
            <a:ext cx="6027914" cy="10325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b="1" dirty="0">
                <a:solidFill>
                  <a:schemeClr val="tx1"/>
                </a:solidFill>
              </a:rPr>
              <a:t>PROBLEM STATEMENT </a:t>
            </a:r>
          </a:p>
        </p:txBody>
      </p:sp>
      <p:sp>
        <p:nvSpPr>
          <p:cNvPr id="3" name="Flowchart: Manual Input 2">
            <a:extLst>
              <a:ext uri="{FF2B5EF4-FFF2-40B4-BE49-F238E27FC236}">
                <a16:creationId xmlns:a16="http://schemas.microsoft.com/office/drawing/2014/main" id="{A2349FDA-EB21-DA6E-FD80-D6EE06D54A03}"/>
              </a:ext>
            </a:extLst>
          </p:cNvPr>
          <p:cNvSpPr/>
          <p:nvPr/>
        </p:nvSpPr>
        <p:spPr>
          <a:xfrm>
            <a:off x="519812" y="2031156"/>
            <a:ext cx="5988685" cy="3979545"/>
          </a:xfrm>
          <a:prstGeom prst="flowChartManualInput">
            <a:avLst/>
          </a:prstGeom>
          <a:solidFill>
            <a:schemeClr val="bg1">
              <a:lumMod val="65000"/>
            </a:schemeClr>
          </a:solidFill>
        </p:spPr>
        <p:style>
          <a:lnRef idx="1">
            <a:schemeClr val="accent4"/>
          </a:lnRef>
          <a:fillRef idx="2">
            <a:schemeClr val="accent4"/>
          </a:fillRef>
          <a:effectRef idx="1">
            <a:schemeClr val="accent4"/>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indent="-342900" algn="l">
              <a:buAutoNum type="arabicPeriod"/>
            </a:pPr>
            <a:r>
              <a:rPr lang="en-US" b="1" dirty="0">
                <a:latin typeface="Arial" panose="020B0604020202020204" pitchFamily="34" charset="0"/>
                <a:cs typeface="Arial" panose="020B0604020202020204" pitchFamily="34" charset="0"/>
              </a:rPr>
              <a:t>What is the awareness and perception  level of the NHA employees regarding ABDM building blocks and implementation process?</a:t>
            </a:r>
          </a:p>
          <a:p>
            <a:pPr marL="342900" indent="-342900" algn="l">
              <a:buAutoNum type="arabicPeriod"/>
            </a:pPr>
            <a:endParaRPr lang="en-US" b="1" dirty="0">
              <a:latin typeface="Arial" panose="020B0604020202020204" pitchFamily="34" charset="0"/>
              <a:cs typeface="Arial" panose="020B0604020202020204" pitchFamily="34" charset="0"/>
            </a:endParaRPr>
          </a:p>
          <a:p>
            <a:pPr marL="342900" indent="-342900" algn="l">
              <a:buAutoNum type="arabicPeriod"/>
            </a:pPr>
            <a:r>
              <a:rPr lang="en-US" b="1" dirty="0">
                <a:latin typeface="Arial" panose="020B0604020202020204" pitchFamily="34" charset="0"/>
                <a:cs typeface="Arial" panose="020B0604020202020204" pitchFamily="34" charset="0"/>
              </a:rPr>
              <a:t>What are the benefits of ABDM implementation as perceived by the NHA employees?</a:t>
            </a:r>
          </a:p>
        </p:txBody>
      </p:sp>
      <p:sp>
        <p:nvSpPr>
          <p:cNvPr id="4" name="Flowchart: Connector 3">
            <a:extLst>
              <a:ext uri="{FF2B5EF4-FFF2-40B4-BE49-F238E27FC236}">
                <a16:creationId xmlns:a16="http://schemas.microsoft.com/office/drawing/2014/main" id="{1F9F45A1-42BD-1CB0-99CC-7FF80BA81058}"/>
              </a:ext>
            </a:extLst>
          </p:cNvPr>
          <p:cNvSpPr/>
          <p:nvPr/>
        </p:nvSpPr>
        <p:spPr>
          <a:xfrm>
            <a:off x="7326085" y="1341255"/>
            <a:ext cx="3842658" cy="3731488"/>
          </a:xfrm>
          <a:prstGeom prst="flowChartConnector">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N" altLang="en-US" sz="2400" b="1" dirty="0">
                <a:solidFill>
                  <a:schemeClr val="tx1"/>
                </a:solidFill>
                <a:latin typeface="Arial" panose="020B0604020202020204" pitchFamily="34" charset="0"/>
                <a:cs typeface="Arial" panose="020B0604020202020204" pitchFamily="34" charset="0"/>
              </a:rPr>
              <a:t>OBJECTIVE  OF STUDY</a:t>
            </a:r>
          </a:p>
          <a:p>
            <a:pPr algn="just"/>
            <a:r>
              <a:rPr lang="en-US" altLang="en-US" dirty="0">
                <a:solidFill>
                  <a:schemeClr val="tx1"/>
                </a:solidFill>
                <a:latin typeface="Arial" panose="020B0604020202020204" pitchFamily="34" charset="0"/>
                <a:cs typeface="Arial" panose="020B0604020202020204" pitchFamily="34" charset="0"/>
              </a:rPr>
              <a:t>To understand the perception of the NHA employees regarding ABDM building blocks </a:t>
            </a:r>
            <a:endParaRPr lang="en-IN" altLang="en-US" dirty="0">
              <a:solidFill>
                <a:schemeClr val="tx1"/>
              </a:solidFill>
              <a:latin typeface="Arial" panose="020B0604020202020204" pitchFamily="34" charset="0"/>
              <a:cs typeface="Arial" panose="020B0604020202020204" pitchFamily="34" charset="0"/>
            </a:endParaRPr>
          </a:p>
        </p:txBody>
      </p:sp>
      <p:pic>
        <p:nvPicPr>
          <p:cNvPr id="7" name="Picture 6" descr="ey-logo-black">
            <a:extLst>
              <a:ext uri="{FF2B5EF4-FFF2-40B4-BE49-F238E27FC236}">
                <a16:creationId xmlns:a16="http://schemas.microsoft.com/office/drawing/2014/main" id="{AD4420DE-1F23-88AA-97F8-D66A202FF6DE}"/>
              </a:ext>
            </a:extLst>
          </p:cNvPr>
          <p:cNvPicPr>
            <a:picLocks noChangeAspect="1"/>
          </p:cNvPicPr>
          <p:nvPr/>
        </p:nvPicPr>
        <p:blipFill>
          <a:blip r:embed="rId2"/>
          <a:stretch>
            <a:fillRect/>
          </a:stretch>
        </p:blipFill>
        <p:spPr>
          <a:xfrm>
            <a:off x="11265582" y="6198486"/>
            <a:ext cx="861195" cy="574277"/>
          </a:xfrm>
          <a:prstGeom prst="rect">
            <a:avLst/>
          </a:prstGeom>
        </p:spPr>
      </p:pic>
      <p:pic>
        <p:nvPicPr>
          <p:cNvPr id="8" name="Picture 2" descr="Partners | Green Yatra">
            <a:extLst>
              <a:ext uri="{FF2B5EF4-FFF2-40B4-BE49-F238E27FC236}">
                <a16:creationId xmlns:a16="http://schemas.microsoft.com/office/drawing/2014/main" id="{D5E58B92-A4AC-C872-3AA2-EE6BF2BC68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01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EE303943-3C33-7B1B-D062-203F7DE458DA}"/>
              </a:ext>
            </a:extLst>
          </p:cNvPr>
          <p:cNvCxnSpPr>
            <a:cxnSpLocks/>
          </p:cNvCxnSpPr>
          <p:nvPr/>
        </p:nvCxnSpPr>
        <p:spPr>
          <a:xfrm>
            <a:off x="2941834" y="3509011"/>
            <a:ext cx="6512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8">
            <a:extLst>
              <a:ext uri="{FF2B5EF4-FFF2-40B4-BE49-F238E27FC236}">
                <a16:creationId xmlns:a16="http://schemas.microsoft.com/office/drawing/2014/main" id="{584F283C-AB84-B6C2-9D2B-7C64084EF54C}"/>
              </a:ext>
            </a:extLst>
          </p:cNvPr>
          <p:cNvSpPr/>
          <p:nvPr/>
        </p:nvSpPr>
        <p:spPr bwMode="auto">
          <a:xfrm>
            <a:off x="5312428" y="2176758"/>
            <a:ext cx="2717891" cy="2484496"/>
          </a:xfrm>
          <a:custGeom>
            <a:avLst/>
            <a:gdLst>
              <a:gd name="T0" fmla="*/ 0 w 1363"/>
              <a:gd name="T1" fmla="*/ 785 h 1570"/>
              <a:gd name="T2" fmla="*/ 1363 w 1363"/>
              <a:gd name="T3" fmla="*/ 1570 h 1570"/>
              <a:gd name="T4" fmla="*/ 1363 w 1363"/>
              <a:gd name="T5" fmla="*/ 1570 h 1570"/>
              <a:gd name="T6" fmla="*/ 1363 w 1363"/>
              <a:gd name="T7" fmla="*/ 0 h 1570"/>
              <a:gd name="T8" fmla="*/ 0 w 1363"/>
              <a:gd name="T9" fmla="*/ 785 h 1570"/>
            </a:gdLst>
            <a:ahLst/>
            <a:cxnLst>
              <a:cxn ang="0">
                <a:pos x="T0" y="T1"/>
              </a:cxn>
              <a:cxn ang="0">
                <a:pos x="T2" y="T3"/>
              </a:cxn>
              <a:cxn ang="0">
                <a:pos x="T4" y="T5"/>
              </a:cxn>
              <a:cxn ang="0">
                <a:pos x="T6" y="T7"/>
              </a:cxn>
              <a:cxn ang="0">
                <a:pos x="T8" y="T9"/>
              </a:cxn>
            </a:cxnLst>
            <a:rect l="0" t="0" r="r" b="b"/>
            <a:pathLst>
              <a:path w="1363" h="1570">
                <a:moveTo>
                  <a:pt x="0" y="785"/>
                </a:moveTo>
                <a:lnTo>
                  <a:pt x="1363" y="1570"/>
                </a:lnTo>
                <a:lnTo>
                  <a:pt x="1363" y="1570"/>
                </a:lnTo>
                <a:lnTo>
                  <a:pt x="1363" y="0"/>
                </a:lnTo>
                <a:lnTo>
                  <a:pt x="0" y="785"/>
                </a:lnTo>
                <a:close/>
              </a:path>
            </a:pathLst>
          </a:custGeom>
          <a:solidFill>
            <a:srgbClr val="FFE500"/>
          </a:solidFill>
          <a:ln w="9525">
            <a:solidFill>
              <a:schemeClr val="tx1"/>
            </a:solidFill>
            <a:round/>
          </a:ln>
        </p:spPr>
        <p:txBody>
          <a:bodyPr vert="horz" wrap="square" lIns="91392" tIns="45696" rIns="91392" bIns="456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endParaRPr kumimoji="0" lang="en-I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endParaRPr lang="en-IN" kern="0" dirty="0">
              <a:solidFill>
                <a:srgbClr val="000000"/>
              </a:solidFill>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endParaRPr lang="en-IN" kern="0" dirty="0">
              <a:solidFill>
                <a:srgbClr val="000000"/>
              </a:solidFill>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r>
              <a:rPr kumimoji="0" lang="en-I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IN"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Sample </a:t>
            </a:r>
          </a:p>
          <a:p>
            <a:pPr marL="0" marR="0" lvl="0" indent="0" defTabSz="1218565" eaLnBrk="1" fontAlgn="auto" latinLnBrk="0" hangingPunct="1">
              <a:lnSpc>
                <a:spcPct val="100000"/>
              </a:lnSpc>
              <a:spcBef>
                <a:spcPts val="0"/>
              </a:spcBef>
              <a:spcAft>
                <a:spcPts val="0"/>
              </a:spcAft>
              <a:buClrTx/>
              <a:buSzTx/>
              <a:buFontTx/>
              <a:buNone/>
              <a:defRPr/>
            </a:pPr>
            <a:r>
              <a:rPr lang="en-IN" b="1" kern="0" dirty="0">
                <a:solidFill>
                  <a:srgbClr val="000000"/>
                </a:solidFill>
                <a:latin typeface="Arial" panose="020B0604020202020204" pitchFamily="34" charset="0"/>
                <a:cs typeface="Arial" panose="020B0604020202020204" pitchFamily="34" charset="0"/>
              </a:rPr>
              <a:t>                         </a:t>
            </a:r>
            <a:r>
              <a:rPr kumimoji="0" lang="en-IN"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Size</a:t>
            </a:r>
          </a:p>
        </p:txBody>
      </p:sp>
      <p:sp>
        <p:nvSpPr>
          <p:cNvPr id="12" name="Freeform 19">
            <a:extLst>
              <a:ext uri="{FF2B5EF4-FFF2-40B4-BE49-F238E27FC236}">
                <a16:creationId xmlns:a16="http://schemas.microsoft.com/office/drawing/2014/main" id="{D7CE5AAF-7D23-6A84-AAE4-601C5B345CFA}"/>
              </a:ext>
            </a:extLst>
          </p:cNvPr>
          <p:cNvSpPr/>
          <p:nvPr/>
        </p:nvSpPr>
        <p:spPr bwMode="auto">
          <a:xfrm>
            <a:off x="3333786" y="2248982"/>
            <a:ext cx="2717890" cy="2345527"/>
          </a:xfrm>
          <a:custGeom>
            <a:avLst/>
            <a:gdLst>
              <a:gd name="T0" fmla="*/ 0 w 1363"/>
              <a:gd name="T1" fmla="*/ 0 h 1570"/>
              <a:gd name="T2" fmla="*/ 0 w 1363"/>
              <a:gd name="T3" fmla="*/ 0 h 1570"/>
              <a:gd name="T4" fmla="*/ 0 w 1363"/>
              <a:gd name="T5" fmla="*/ 1570 h 1570"/>
              <a:gd name="T6" fmla="*/ 1363 w 1363"/>
              <a:gd name="T7" fmla="*/ 785 h 1570"/>
              <a:gd name="T8" fmla="*/ 0 w 1363"/>
              <a:gd name="T9" fmla="*/ 0 h 1570"/>
            </a:gdLst>
            <a:ahLst/>
            <a:cxnLst>
              <a:cxn ang="0">
                <a:pos x="T0" y="T1"/>
              </a:cxn>
              <a:cxn ang="0">
                <a:pos x="T2" y="T3"/>
              </a:cxn>
              <a:cxn ang="0">
                <a:pos x="T4" y="T5"/>
              </a:cxn>
              <a:cxn ang="0">
                <a:pos x="T6" y="T7"/>
              </a:cxn>
              <a:cxn ang="0">
                <a:pos x="T8" y="T9"/>
              </a:cxn>
            </a:cxnLst>
            <a:rect l="0" t="0" r="r" b="b"/>
            <a:pathLst>
              <a:path w="1363" h="1570">
                <a:moveTo>
                  <a:pt x="0" y="0"/>
                </a:moveTo>
                <a:lnTo>
                  <a:pt x="0" y="0"/>
                </a:lnTo>
                <a:lnTo>
                  <a:pt x="0" y="1570"/>
                </a:lnTo>
                <a:lnTo>
                  <a:pt x="1363" y="785"/>
                </a:lnTo>
                <a:lnTo>
                  <a:pt x="0" y="0"/>
                </a:lnTo>
                <a:close/>
              </a:path>
            </a:pathLst>
          </a:custGeom>
          <a:solidFill>
            <a:schemeClr val="bg1"/>
          </a:solidFill>
          <a:ln w="9525">
            <a:solidFill>
              <a:schemeClr val="tx1"/>
            </a:solidFill>
            <a:round/>
          </a:ln>
        </p:spPr>
        <p:txBody>
          <a:bodyPr vert="horz" wrap="square" lIns="91392" tIns="45696" rIns="91392" bIns="456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endParaRPr lang="en-IN" kern="0" dirty="0">
              <a:solidFill>
                <a:schemeClr val="bg1"/>
              </a:solidFill>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endParaRPr lang="en-IN" kern="0" dirty="0">
              <a:solidFill>
                <a:schemeClr val="bg1"/>
              </a:solidFill>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endParaRPr lang="en-IN" kern="0" dirty="0">
              <a:solidFill>
                <a:schemeClr val="bg1"/>
              </a:solidFill>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r>
              <a:rPr lang="en-IN" kern="0" dirty="0">
                <a:solidFill>
                  <a:schemeClr val="bg1"/>
                </a:solidFill>
                <a:latin typeface="Arial" panose="020B0604020202020204" pitchFamily="34" charset="0"/>
                <a:cs typeface="Arial" panose="020B0604020202020204" pitchFamily="34" charset="0"/>
              </a:rPr>
              <a:t>    </a:t>
            </a:r>
            <a:r>
              <a:rPr lang="en-IN" b="1" kern="0" dirty="0">
                <a:latin typeface="Arial" panose="020B0604020202020204" pitchFamily="34" charset="0"/>
                <a:cs typeface="Arial" panose="020B0604020202020204" pitchFamily="34" charset="0"/>
              </a:rPr>
              <a:t>Study </a:t>
            </a:r>
          </a:p>
          <a:p>
            <a:pPr marL="0" marR="0" lvl="0" indent="0" defTabSz="1218565" eaLnBrk="1" fontAlgn="auto" latinLnBrk="0" hangingPunct="1">
              <a:lnSpc>
                <a:spcPct val="100000"/>
              </a:lnSpc>
              <a:spcBef>
                <a:spcPts val="0"/>
              </a:spcBef>
              <a:spcAft>
                <a:spcPts val="0"/>
              </a:spcAft>
              <a:buClrTx/>
              <a:buSzTx/>
              <a:buFontTx/>
              <a:buNone/>
              <a:defRPr/>
            </a:pPr>
            <a:r>
              <a:rPr lang="en-IN" b="1" kern="0" dirty="0">
                <a:latin typeface="Arial" panose="020B0604020202020204" pitchFamily="34" charset="0"/>
                <a:cs typeface="Arial" panose="020B0604020202020204" pitchFamily="34" charset="0"/>
              </a:rPr>
              <a:t>  Duration</a:t>
            </a:r>
            <a:endParaRPr kumimoji="0" lang="en-IN"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 name="Freeform 19">
            <a:extLst>
              <a:ext uri="{FF2B5EF4-FFF2-40B4-BE49-F238E27FC236}">
                <a16:creationId xmlns:a16="http://schemas.microsoft.com/office/drawing/2014/main" id="{B720A547-965C-5179-AA2A-A9D18E96B8CE}"/>
              </a:ext>
            </a:extLst>
          </p:cNvPr>
          <p:cNvSpPr/>
          <p:nvPr/>
        </p:nvSpPr>
        <p:spPr bwMode="auto">
          <a:xfrm>
            <a:off x="5549326" y="3503851"/>
            <a:ext cx="2486065" cy="2278782"/>
          </a:xfrm>
          <a:custGeom>
            <a:avLst/>
            <a:gdLst>
              <a:gd name="T0" fmla="*/ 0 w 1363"/>
              <a:gd name="T1" fmla="*/ 0 h 1570"/>
              <a:gd name="T2" fmla="*/ 0 w 1363"/>
              <a:gd name="T3" fmla="*/ 0 h 1570"/>
              <a:gd name="T4" fmla="*/ 0 w 1363"/>
              <a:gd name="T5" fmla="*/ 1570 h 1570"/>
              <a:gd name="T6" fmla="*/ 1363 w 1363"/>
              <a:gd name="T7" fmla="*/ 785 h 1570"/>
              <a:gd name="T8" fmla="*/ 0 w 1363"/>
              <a:gd name="T9" fmla="*/ 0 h 1570"/>
            </a:gdLst>
            <a:ahLst/>
            <a:cxnLst>
              <a:cxn ang="0">
                <a:pos x="T0" y="T1"/>
              </a:cxn>
              <a:cxn ang="0">
                <a:pos x="T2" y="T3"/>
              </a:cxn>
              <a:cxn ang="0">
                <a:pos x="T4" y="T5"/>
              </a:cxn>
              <a:cxn ang="0">
                <a:pos x="T6" y="T7"/>
              </a:cxn>
              <a:cxn ang="0">
                <a:pos x="T8" y="T9"/>
              </a:cxn>
            </a:cxnLst>
            <a:rect l="0" t="0" r="r" b="b"/>
            <a:pathLst>
              <a:path w="1363" h="1570">
                <a:moveTo>
                  <a:pt x="0" y="0"/>
                </a:moveTo>
                <a:lnTo>
                  <a:pt x="0" y="0"/>
                </a:lnTo>
                <a:lnTo>
                  <a:pt x="0" y="1570"/>
                </a:lnTo>
                <a:lnTo>
                  <a:pt x="1363" y="785"/>
                </a:lnTo>
                <a:lnTo>
                  <a:pt x="0" y="0"/>
                </a:lnTo>
                <a:close/>
              </a:path>
            </a:pathLst>
          </a:custGeom>
          <a:solidFill>
            <a:schemeClr val="bg1"/>
          </a:solidFill>
          <a:ln w="9525">
            <a:solidFill>
              <a:schemeClr val="tx1"/>
            </a:solidFill>
            <a:round/>
          </a:ln>
        </p:spPr>
        <p:txBody>
          <a:bodyPr vert="horz" wrap="square" lIns="91392" tIns="45696" rIns="91392" bIns="456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endParaRPr kumimoji="0" lang="en-IN" sz="1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endParaRPr lang="en-IN" kern="0" dirty="0">
              <a:solidFill>
                <a:schemeClr val="bg1"/>
              </a:solidFill>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endParaRPr kumimoji="0" lang="en-IN" sz="18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r>
              <a:rPr lang="en-IN" kern="0" dirty="0">
                <a:solidFill>
                  <a:schemeClr val="bg1"/>
                </a:solidFill>
                <a:latin typeface="Arial" panose="020B0604020202020204" pitchFamily="34" charset="0"/>
                <a:cs typeface="Arial" panose="020B0604020202020204" pitchFamily="34" charset="0"/>
              </a:rPr>
              <a:t>         </a:t>
            </a:r>
            <a:r>
              <a:rPr lang="en-IN" b="1" kern="0" dirty="0">
                <a:latin typeface="Arial" panose="020B0604020202020204" pitchFamily="34" charset="0"/>
                <a:cs typeface="Arial" panose="020B0604020202020204" pitchFamily="34" charset="0"/>
              </a:rPr>
              <a:t>Study </a:t>
            </a:r>
          </a:p>
          <a:p>
            <a:pPr marL="0" marR="0" lvl="0" indent="0" defTabSz="1218565" eaLnBrk="1" fontAlgn="auto" latinLnBrk="0" hangingPunct="1">
              <a:lnSpc>
                <a:spcPct val="100000"/>
              </a:lnSpc>
              <a:spcBef>
                <a:spcPts val="0"/>
              </a:spcBef>
              <a:spcAft>
                <a:spcPts val="0"/>
              </a:spcAft>
              <a:buClrTx/>
              <a:buSzTx/>
              <a:buFontTx/>
              <a:buNone/>
              <a:defRPr/>
            </a:pPr>
            <a:r>
              <a:rPr lang="en-IN" b="1" kern="0" dirty="0">
                <a:latin typeface="Arial" panose="020B0604020202020204" pitchFamily="34" charset="0"/>
                <a:cs typeface="Arial" panose="020B0604020202020204" pitchFamily="34" charset="0"/>
              </a:rPr>
              <a:t>      Population</a:t>
            </a:r>
            <a:endParaRPr kumimoji="0" lang="en-IN" sz="18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Freeform 18">
            <a:extLst>
              <a:ext uri="{FF2B5EF4-FFF2-40B4-BE49-F238E27FC236}">
                <a16:creationId xmlns:a16="http://schemas.microsoft.com/office/drawing/2014/main" id="{C141D03E-D98E-A302-8586-ED5BAAF66D2A}"/>
              </a:ext>
            </a:extLst>
          </p:cNvPr>
          <p:cNvSpPr/>
          <p:nvPr/>
        </p:nvSpPr>
        <p:spPr bwMode="auto">
          <a:xfrm>
            <a:off x="3333785" y="3428999"/>
            <a:ext cx="2220614" cy="2353634"/>
          </a:xfrm>
          <a:custGeom>
            <a:avLst/>
            <a:gdLst>
              <a:gd name="T0" fmla="*/ 0 w 1363"/>
              <a:gd name="T1" fmla="*/ 785 h 1570"/>
              <a:gd name="T2" fmla="*/ 1363 w 1363"/>
              <a:gd name="T3" fmla="*/ 1570 h 1570"/>
              <a:gd name="T4" fmla="*/ 1363 w 1363"/>
              <a:gd name="T5" fmla="*/ 1570 h 1570"/>
              <a:gd name="T6" fmla="*/ 1363 w 1363"/>
              <a:gd name="T7" fmla="*/ 0 h 1570"/>
              <a:gd name="T8" fmla="*/ 0 w 1363"/>
              <a:gd name="T9" fmla="*/ 785 h 1570"/>
            </a:gdLst>
            <a:ahLst/>
            <a:cxnLst>
              <a:cxn ang="0">
                <a:pos x="T0" y="T1"/>
              </a:cxn>
              <a:cxn ang="0">
                <a:pos x="T2" y="T3"/>
              </a:cxn>
              <a:cxn ang="0">
                <a:pos x="T4" y="T5"/>
              </a:cxn>
              <a:cxn ang="0">
                <a:pos x="T6" y="T7"/>
              </a:cxn>
              <a:cxn ang="0">
                <a:pos x="T8" y="T9"/>
              </a:cxn>
            </a:cxnLst>
            <a:rect l="0" t="0" r="r" b="b"/>
            <a:pathLst>
              <a:path w="1363" h="1570">
                <a:moveTo>
                  <a:pt x="0" y="785"/>
                </a:moveTo>
                <a:lnTo>
                  <a:pt x="1363" y="1570"/>
                </a:lnTo>
                <a:lnTo>
                  <a:pt x="1363" y="1570"/>
                </a:lnTo>
                <a:lnTo>
                  <a:pt x="1363" y="0"/>
                </a:lnTo>
                <a:lnTo>
                  <a:pt x="0" y="785"/>
                </a:lnTo>
                <a:close/>
              </a:path>
            </a:pathLst>
          </a:custGeom>
          <a:solidFill>
            <a:srgbClr val="FFE500"/>
          </a:solidFill>
          <a:ln w="9525">
            <a:solidFill>
              <a:schemeClr val="tx1"/>
            </a:solidFill>
            <a:round/>
          </a:ln>
        </p:spPr>
        <p:txBody>
          <a:bodyPr vert="horz" wrap="square" lIns="91392" tIns="45696" rIns="91392" bIns="456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I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defTabSz="1218565" eaLnBrk="1" fontAlgn="auto" latinLnBrk="0" hangingPunct="1">
              <a:lnSpc>
                <a:spcPct val="100000"/>
              </a:lnSpc>
              <a:spcBef>
                <a:spcPts val="0"/>
              </a:spcBef>
              <a:spcAft>
                <a:spcPts val="0"/>
              </a:spcAft>
              <a:buClrTx/>
              <a:buSzTx/>
              <a:buFontTx/>
              <a:buNone/>
              <a:defRPr/>
            </a:pPr>
            <a:endParaRPr lang="en-IN" kern="0" dirty="0">
              <a:solidFill>
                <a:srgbClr val="000000"/>
              </a:solidFill>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endParaRPr kumimoji="0" lang="en-I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r>
              <a:rPr lang="en-IN" kern="0" dirty="0">
                <a:solidFill>
                  <a:srgbClr val="000000"/>
                </a:solidFill>
                <a:latin typeface="Arial" panose="020B0604020202020204" pitchFamily="34" charset="0"/>
                <a:cs typeface="Arial" panose="020B0604020202020204" pitchFamily="34" charset="0"/>
              </a:rPr>
              <a:t>              </a:t>
            </a:r>
            <a:r>
              <a:rPr lang="en-IN" b="1" kern="0" dirty="0">
                <a:solidFill>
                  <a:srgbClr val="000000"/>
                </a:solidFill>
                <a:latin typeface="Arial" panose="020B0604020202020204" pitchFamily="34" charset="0"/>
                <a:cs typeface="Arial" panose="020B0604020202020204" pitchFamily="34" charset="0"/>
              </a:rPr>
              <a:t>Study</a:t>
            </a:r>
          </a:p>
          <a:p>
            <a:pPr marL="0" marR="0" lvl="0" indent="0" defTabSz="1218565" eaLnBrk="1" fontAlgn="auto" latinLnBrk="0" hangingPunct="1">
              <a:lnSpc>
                <a:spcPct val="100000"/>
              </a:lnSpc>
              <a:spcBef>
                <a:spcPts val="0"/>
              </a:spcBef>
              <a:spcAft>
                <a:spcPts val="0"/>
              </a:spcAft>
              <a:buClrTx/>
              <a:buSzTx/>
              <a:buFontTx/>
              <a:buNone/>
              <a:defRPr/>
            </a:pPr>
            <a:r>
              <a:rPr kumimoji="0" lang="en-IN"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lang="en-IN" b="1" kern="0" dirty="0">
                <a:solidFill>
                  <a:srgbClr val="000000"/>
                </a:solidFill>
                <a:latin typeface="Arial" panose="020B0604020202020204" pitchFamily="34" charset="0"/>
                <a:cs typeface="Arial" panose="020B0604020202020204" pitchFamily="34" charset="0"/>
              </a:rPr>
              <a:t>    Area</a:t>
            </a:r>
            <a:endParaRPr kumimoji="0" lang="en-IN"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Freeform 19">
            <a:extLst>
              <a:ext uri="{FF2B5EF4-FFF2-40B4-BE49-F238E27FC236}">
                <a16:creationId xmlns:a16="http://schemas.microsoft.com/office/drawing/2014/main" id="{86C60FD6-1BC3-5C7B-4942-D85A1E84E511}"/>
              </a:ext>
            </a:extLst>
          </p:cNvPr>
          <p:cNvSpPr/>
          <p:nvPr/>
        </p:nvSpPr>
        <p:spPr bwMode="auto">
          <a:xfrm>
            <a:off x="5544254" y="987546"/>
            <a:ext cx="2499802" cy="2441448"/>
          </a:xfrm>
          <a:custGeom>
            <a:avLst/>
            <a:gdLst>
              <a:gd name="T0" fmla="*/ 0 w 1363"/>
              <a:gd name="T1" fmla="*/ 0 h 1570"/>
              <a:gd name="T2" fmla="*/ 0 w 1363"/>
              <a:gd name="T3" fmla="*/ 0 h 1570"/>
              <a:gd name="T4" fmla="*/ 0 w 1363"/>
              <a:gd name="T5" fmla="*/ 1570 h 1570"/>
              <a:gd name="T6" fmla="*/ 1363 w 1363"/>
              <a:gd name="T7" fmla="*/ 785 h 1570"/>
              <a:gd name="T8" fmla="*/ 0 w 1363"/>
              <a:gd name="T9" fmla="*/ 0 h 1570"/>
            </a:gdLst>
            <a:ahLst/>
            <a:cxnLst>
              <a:cxn ang="0">
                <a:pos x="T0" y="T1"/>
              </a:cxn>
              <a:cxn ang="0">
                <a:pos x="T2" y="T3"/>
              </a:cxn>
              <a:cxn ang="0">
                <a:pos x="T4" y="T5"/>
              </a:cxn>
              <a:cxn ang="0">
                <a:pos x="T6" y="T7"/>
              </a:cxn>
              <a:cxn ang="0">
                <a:pos x="T8" y="T9"/>
              </a:cxn>
            </a:cxnLst>
            <a:rect l="0" t="0" r="r" b="b"/>
            <a:pathLst>
              <a:path w="1363" h="1570">
                <a:moveTo>
                  <a:pt x="0" y="0"/>
                </a:moveTo>
                <a:lnTo>
                  <a:pt x="0" y="0"/>
                </a:lnTo>
                <a:lnTo>
                  <a:pt x="0" y="1570"/>
                </a:lnTo>
                <a:lnTo>
                  <a:pt x="1363" y="785"/>
                </a:lnTo>
                <a:lnTo>
                  <a:pt x="0" y="0"/>
                </a:lnTo>
                <a:close/>
              </a:path>
            </a:pathLst>
          </a:custGeom>
          <a:solidFill>
            <a:schemeClr val="bg1"/>
          </a:solidFill>
          <a:ln w="9525">
            <a:solidFill>
              <a:schemeClr val="tx1"/>
            </a:solidFill>
            <a:round/>
          </a:ln>
        </p:spPr>
        <p:txBody>
          <a:bodyPr vert="horz" wrap="square" lIns="91392" tIns="45696" rIns="91392" bIns="456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eaLnBrk="1" fontAlgn="auto" latinLnBrk="0" hangingPunct="1">
              <a:lnSpc>
                <a:spcPct val="100000"/>
              </a:lnSpc>
              <a:spcBef>
                <a:spcPts val="0"/>
              </a:spcBef>
              <a:spcAft>
                <a:spcPts val="0"/>
              </a:spcAft>
              <a:buClrTx/>
              <a:buSzTx/>
              <a:buFontTx/>
              <a:buNone/>
              <a:defRPr/>
            </a:pPr>
            <a:endParaRPr lang="en-IN" kern="0" dirty="0">
              <a:solidFill>
                <a:schemeClr val="bg1"/>
              </a:solidFill>
              <a:latin typeface="Arial" panose="020B0604020202020204" pitchFamily="34" charset="0"/>
              <a:cs typeface="Arial" panose="020B0604020202020204" pitchFamily="34" charset="0"/>
            </a:endParaRPr>
          </a:p>
          <a:p>
            <a:pPr marL="0" marR="0" lvl="0" indent="0" algn="ctr" defTabSz="1218565" eaLnBrk="1" fontAlgn="auto" latinLnBrk="0" hangingPunct="1">
              <a:lnSpc>
                <a:spcPct val="100000"/>
              </a:lnSpc>
              <a:spcBef>
                <a:spcPts val="0"/>
              </a:spcBef>
              <a:spcAft>
                <a:spcPts val="0"/>
              </a:spcAft>
              <a:buClrTx/>
              <a:buSzTx/>
              <a:buFontTx/>
              <a:buNone/>
              <a:defRPr/>
            </a:pPr>
            <a:endParaRPr lang="en-IN" kern="0" dirty="0">
              <a:solidFill>
                <a:schemeClr val="bg1"/>
              </a:solidFill>
              <a:latin typeface="Arial" panose="020B0604020202020204" pitchFamily="34" charset="0"/>
              <a:cs typeface="Arial" panose="020B0604020202020204" pitchFamily="34" charset="0"/>
            </a:endParaRPr>
          </a:p>
          <a:p>
            <a:pPr marL="0" marR="0" lvl="0" indent="0" algn="ctr" defTabSz="1218565" eaLnBrk="1" fontAlgn="auto" latinLnBrk="0" hangingPunct="1">
              <a:lnSpc>
                <a:spcPct val="100000"/>
              </a:lnSpc>
              <a:spcBef>
                <a:spcPts val="0"/>
              </a:spcBef>
              <a:spcAft>
                <a:spcPts val="0"/>
              </a:spcAft>
              <a:buClrTx/>
              <a:buSzTx/>
              <a:buFontTx/>
              <a:buNone/>
              <a:defRPr/>
            </a:pPr>
            <a:endParaRPr lang="en-IN" kern="0" dirty="0">
              <a:solidFill>
                <a:schemeClr val="bg1"/>
              </a:solidFill>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r>
              <a:rPr lang="en-IN" kern="0" dirty="0">
                <a:solidFill>
                  <a:schemeClr val="bg1"/>
                </a:solidFill>
                <a:latin typeface="Arial" panose="020B0604020202020204" pitchFamily="34" charset="0"/>
                <a:cs typeface="Arial" panose="020B0604020202020204" pitchFamily="34" charset="0"/>
              </a:rPr>
              <a:t>       </a:t>
            </a:r>
            <a:r>
              <a:rPr lang="en-IN" b="1" kern="0" dirty="0">
                <a:latin typeface="Arial" panose="020B0604020202020204" pitchFamily="34" charset="0"/>
                <a:cs typeface="Arial" panose="020B0604020202020204" pitchFamily="34" charset="0"/>
              </a:rPr>
              <a:t>Sampling </a:t>
            </a:r>
          </a:p>
          <a:p>
            <a:pPr marL="0" marR="0" lvl="0" indent="0" defTabSz="1218565" eaLnBrk="1" fontAlgn="auto" latinLnBrk="0" hangingPunct="1">
              <a:lnSpc>
                <a:spcPct val="100000"/>
              </a:lnSpc>
              <a:spcBef>
                <a:spcPts val="0"/>
              </a:spcBef>
              <a:spcAft>
                <a:spcPts val="0"/>
              </a:spcAft>
              <a:buClrTx/>
              <a:buSzTx/>
              <a:buFontTx/>
              <a:buNone/>
              <a:defRPr/>
            </a:pPr>
            <a:r>
              <a:rPr kumimoji="0" lang="en-IN"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        Method</a:t>
            </a:r>
          </a:p>
        </p:txBody>
      </p:sp>
      <p:sp>
        <p:nvSpPr>
          <p:cNvPr id="7" name="Freeform 20">
            <a:extLst>
              <a:ext uri="{FF2B5EF4-FFF2-40B4-BE49-F238E27FC236}">
                <a16:creationId xmlns:a16="http://schemas.microsoft.com/office/drawing/2014/main" id="{8E525F41-97BE-A9BE-AA6A-C20EE4933AF0}"/>
              </a:ext>
            </a:extLst>
          </p:cNvPr>
          <p:cNvSpPr/>
          <p:nvPr/>
        </p:nvSpPr>
        <p:spPr bwMode="auto">
          <a:xfrm>
            <a:off x="3333787" y="1007864"/>
            <a:ext cx="2220613" cy="2471079"/>
          </a:xfrm>
          <a:custGeom>
            <a:avLst/>
            <a:gdLst>
              <a:gd name="T0" fmla="*/ 1362 w 1362"/>
              <a:gd name="T1" fmla="*/ 0 h 1569"/>
              <a:gd name="T2" fmla="*/ 1362 w 1362"/>
              <a:gd name="T3" fmla="*/ 0 h 1569"/>
              <a:gd name="T4" fmla="*/ 0 w 1362"/>
              <a:gd name="T5" fmla="*/ 784 h 1569"/>
              <a:gd name="T6" fmla="*/ 1362 w 1362"/>
              <a:gd name="T7" fmla="*/ 1569 h 1569"/>
              <a:gd name="T8" fmla="*/ 1362 w 1362"/>
              <a:gd name="T9" fmla="*/ 0 h 1569"/>
            </a:gdLst>
            <a:ahLst/>
            <a:cxnLst>
              <a:cxn ang="0">
                <a:pos x="T0" y="T1"/>
              </a:cxn>
              <a:cxn ang="0">
                <a:pos x="T2" y="T3"/>
              </a:cxn>
              <a:cxn ang="0">
                <a:pos x="T4" y="T5"/>
              </a:cxn>
              <a:cxn ang="0">
                <a:pos x="T6" y="T7"/>
              </a:cxn>
              <a:cxn ang="0">
                <a:pos x="T8" y="T9"/>
              </a:cxn>
            </a:cxnLst>
            <a:rect l="0" t="0" r="r" b="b"/>
            <a:pathLst>
              <a:path w="1362" h="1569">
                <a:moveTo>
                  <a:pt x="1362" y="0"/>
                </a:moveTo>
                <a:lnTo>
                  <a:pt x="1362" y="0"/>
                </a:lnTo>
                <a:lnTo>
                  <a:pt x="0" y="784"/>
                </a:lnTo>
                <a:lnTo>
                  <a:pt x="1362" y="1569"/>
                </a:lnTo>
                <a:lnTo>
                  <a:pt x="1362" y="0"/>
                </a:lnTo>
                <a:close/>
              </a:path>
            </a:pathLst>
          </a:custGeom>
          <a:solidFill>
            <a:srgbClr val="FFE500"/>
          </a:solidFill>
          <a:ln w="9525">
            <a:solidFill>
              <a:schemeClr val="tx1"/>
            </a:solidFill>
            <a:round/>
          </a:ln>
        </p:spPr>
        <p:txBody>
          <a:bodyPr vert="horz" wrap="square" lIns="91392" tIns="45696" rIns="91392" bIns="456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1218565" eaLnBrk="1" fontAlgn="auto" latinLnBrk="0" hangingPunct="1">
              <a:lnSpc>
                <a:spcPct val="100000"/>
              </a:lnSpc>
              <a:spcBef>
                <a:spcPts val="0"/>
              </a:spcBef>
              <a:spcAft>
                <a:spcPts val="0"/>
              </a:spcAft>
              <a:buClrTx/>
              <a:buSzTx/>
              <a:buFontTx/>
              <a:buNone/>
              <a:defRPr/>
            </a:pPr>
            <a:endParaRPr kumimoji="0" lang="en-I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endParaRPr lang="en-IN" kern="0" dirty="0">
              <a:solidFill>
                <a:srgbClr val="000000"/>
              </a:solidFill>
              <a:latin typeface="Arial" panose="020B0604020202020204" pitchFamily="34" charset="0"/>
              <a:cs typeface="Arial" panose="020B0604020202020204" pitchFamily="34" charset="0"/>
            </a:endParaRPr>
          </a:p>
          <a:p>
            <a:pPr marL="0" marR="0" lvl="0" indent="0" defTabSz="1218565" eaLnBrk="1" fontAlgn="auto" latinLnBrk="0" hangingPunct="1">
              <a:lnSpc>
                <a:spcPct val="100000"/>
              </a:lnSpc>
              <a:spcBef>
                <a:spcPts val="0"/>
              </a:spcBef>
              <a:spcAft>
                <a:spcPts val="0"/>
              </a:spcAft>
              <a:buClrTx/>
              <a:buSzTx/>
              <a:buFontTx/>
              <a:buNone/>
              <a:defRPr/>
            </a:pPr>
            <a:endParaRPr kumimoji="0" lang="en-I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1218565" eaLnBrk="1" fontAlgn="auto" latinLnBrk="0" hangingPunct="1">
              <a:lnSpc>
                <a:spcPct val="100000"/>
              </a:lnSpc>
              <a:spcBef>
                <a:spcPts val="0"/>
              </a:spcBef>
              <a:spcAft>
                <a:spcPts val="0"/>
              </a:spcAft>
              <a:buClrTx/>
              <a:buSzTx/>
              <a:buFontTx/>
              <a:buNone/>
              <a:defRPr/>
            </a:pPr>
            <a:r>
              <a:rPr kumimoji="0" lang="en-I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IN"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Study</a:t>
            </a:r>
          </a:p>
          <a:p>
            <a:pPr marL="0" marR="0" lvl="0" indent="0" algn="ctr" defTabSz="1218565" eaLnBrk="1" fontAlgn="auto" latinLnBrk="0" hangingPunct="1">
              <a:lnSpc>
                <a:spcPct val="100000"/>
              </a:lnSpc>
              <a:spcBef>
                <a:spcPts val="0"/>
              </a:spcBef>
              <a:spcAft>
                <a:spcPts val="0"/>
              </a:spcAft>
              <a:buClrTx/>
              <a:buSzTx/>
              <a:buFontTx/>
              <a:buNone/>
              <a:defRPr/>
            </a:pPr>
            <a:r>
              <a:rPr lang="en-IN" b="1" kern="0" dirty="0">
                <a:solidFill>
                  <a:srgbClr val="000000"/>
                </a:solidFill>
                <a:latin typeface="Arial" panose="020B0604020202020204" pitchFamily="34" charset="0"/>
                <a:cs typeface="Arial" panose="020B0604020202020204" pitchFamily="34" charset="0"/>
              </a:rPr>
              <a:t>  Design</a:t>
            </a:r>
            <a:endParaRPr kumimoji="0" lang="en-IN" sz="1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Freeform 22">
            <a:extLst>
              <a:ext uri="{FF2B5EF4-FFF2-40B4-BE49-F238E27FC236}">
                <a16:creationId xmlns:a16="http://schemas.microsoft.com/office/drawing/2014/main" id="{6A90A42A-A6AE-364B-5653-8B079C6663F8}"/>
              </a:ext>
            </a:extLst>
          </p:cNvPr>
          <p:cNvSpPr/>
          <p:nvPr/>
        </p:nvSpPr>
        <p:spPr bwMode="auto">
          <a:xfrm>
            <a:off x="4846796" y="2692008"/>
            <a:ext cx="1436706" cy="1534931"/>
          </a:xfrm>
          <a:custGeom>
            <a:avLst/>
            <a:gdLst>
              <a:gd name="T0" fmla="*/ 0 w 890"/>
              <a:gd name="T1" fmla="*/ 257 h 1025"/>
              <a:gd name="T2" fmla="*/ 445 w 890"/>
              <a:gd name="T3" fmla="*/ 0 h 1025"/>
              <a:gd name="T4" fmla="*/ 890 w 890"/>
              <a:gd name="T5" fmla="*/ 257 h 1025"/>
              <a:gd name="T6" fmla="*/ 890 w 890"/>
              <a:gd name="T7" fmla="*/ 768 h 1025"/>
              <a:gd name="T8" fmla="*/ 445 w 890"/>
              <a:gd name="T9" fmla="*/ 1025 h 1025"/>
              <a:gd name="T10" fmla="*/ 0 w 890"/>
              <a:gd name="T11" fmla="*/ 768 h 1025"/>
              <a:gd name="T12" fmla="*/ 0 w 890"/>
              <a:gd name="T13" fmla="*/ 257 h 1025"/>
            </a:gdLst>
            <a:ahLst/>
            <a:cxnLst>
              <a:cxn ang="0">
                <a:pos x="T0" y="T1"/>
              </a:cxn>
              <a:cxn ang="0">
                <a:pos x="T2" y="T3"/>
              </a:cxn>
              <a:cxn ang="0">
                <a:pos x="T4" y="T5"/>
              </a:cxn>
              <a:cxn ang="0">
                <a:pos x="T6" y="T7"/>
              </a:cxn>
              <a:cxn ang="0">
                <a:pos x="T8" y="T9"/>
              </a:cxn>
              <a:cxn ang="0">
                <a:pos x="T10" y="T11"/>
              </a:cxn>
              <a:cxn ang="0">
                <a:pos x="T12" y="T13"/>
              </a:cxn>
            </a:cxnLst>
            <a:rect l="0" t="0" r="r" b="b"/>
            <a:pathLst>
              <a:path w="890" h="1025">
                <a:moveTo>
                  <a:pt x="0" y="257"/>
                </a:moveTo>
                <a:lnTo>
                  <a:pt x="445" y="0"/>
                </a:lnTo>
                <a:lnTo>
                  <a:pt x="890" y="257"/>
                </a:lnTo>
                <a:lnTo>
                  <a:pt x="890" y="768"/>
                </a:lnTo>
                <a:lnTo>
                  <a:pt x="445" y="1025"/>
                </a:lnTo>
                <a:lnTo>
                  <a:pt x="0" y="768"/>
                </a:lnTo>
                <a:lnTo>
                  <a:pt x="0" y="257"/>
                </a:lnTo>
                <a:close/>
              </a:path>
            </a:pathLst>
          </a:custGeom>
          <a:solidFill>
            <a:sysClr val="window" lastClr="FFFFFF">
              <a:lumMod val="85000"/>
            </a:sysClr>
          </a:solidFill>
          <a:ln w="9525">
            <a:solidFill>
              <a:schemeClr val="tx1"/>
            </a:solidFill>
            <a:round/>
          </a:ln>
          <a:effectLst>
            <a:outerShdw blurRad="139700" dist="38100" dir="5400000" algn="t" rotWithShape="0">
              <a:prstClr val="black">
                <a:alpha val="38000"/>
              </a:prstClr>
            </a:outerShdw>
          </a:effectLst>
        </p:spPr>
        <p:txBody>
          <a:bodyPr vert="horz" wrap="square" lIns="91392" tIns="45696" rIns="91392" bIns="456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en-IN"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1218565" eaLnBrk="1" fontAlgn="auto" latinLnBrk="0" hangingPunct="1">
              <a:lnSpc>
                <a:spcPct val="100000"/>
              </a:lnSpc>
              <a:spcBef>
                <a:spcPts val="0"/>
              </a:spcBef>
              <a:spcAft>
                <a:spcPts val="0"/>
              </a:spcAft>
              <a:buClrTx/>
              <a:buSzTx/>
              <a:buFontTx/>
              <a:buNone/>
              <a:defRPr/>
            </a:pPr>
            <a:endParaRPr kumimoji="0" lang="en-IN"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1218565" eaLnBrk="1" fontAlgn="auto" latinLnBrk="0" hangingPunct="1">
              <a:lnSpc>
                <a:spcPct val="100000"/>
              </a:lnSpc>
              <a:spcBef>
                <a:spcPts val="0"/>
              </a:spcBef>
              <a:spcAft>
                <a:spcPts val="0"/>
              </a:spcAft>
              <a:buClrTx/>
              <a:buSzTx/>
              <a:buFontTx/>
              <a:buNone/>
              <a:defRPr/>
            </a:pPr>
            <a:r>
              <a:rPr lang="en-IN" sz="1400" b="1" kern="0" dirty="0">
                <a:solidFill>
                  <a:srgbClr val="000000"/>
                </a:solidFill>
                <a:latin typeface="Arial" panose="020B0604020202020204" pitchFamily="34" charset="0"/>
                <a:cs typeface="Arial" panose="020B0604020202020204" pitchFamily="34" charset="0"/>
              </a:rPr>
              <a:t>Project </a:t>
            </a:r>
          </a:p>
          <a:p>
            <a:pPr marL="0" marR="0" lvl="0" indent="0" algn="ctr" defTabSz="1218565" eaLnBrk="1" fontAlgn="auto" latinLnBrk="0" hangingPunct="1">
              <a:lnSpc>
                <a:spcPct val="100000"/>
              </a:lnSpc>
              <a:spcBef>
                <a:spcPts val="0"/>
              </a:spcBef>
              <a:spcAft>
                <a:spcPts val="0"/>
              </a:spcAft>
              <a:buClrTx/>
              <a:buSzTx/>
              <a:buFontTx/>
              <a:buNone/>
              <a:defRPr/>
            </a:pPr>
            <a:r>
              <a:rPr kumimoji="0" lang="en-IN"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Metho</a:t>
            </a:r>
            <a:r>
              <a:rPr lang="en-IN" sz="1400" b="1" kern="0" dirty="0" err="1">
                <a:solidFill>
                  <a:srgbClr val="000000"/>
                </a:solidFill>
                <a:latin typeface="Arial" panose="020B0604020202020204" pitchFamily="34" charset="0"/>
                <a:cs typeface="Arial" panose="020B0604020202020204" pitchFamily="34" charset="0"/>
              </a:rPr>
              <a:t>dology</a:t>
            </a:r>
            <a:endParaRPr kumimoji="0" lang="en-IN" sz="1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D4CE4AA8-D9CB-DA54-E1C3-FE812E234322}"/>
              </a:ext>
            </a:extLst>
          </p:cNvPr>
          <p:cNvSpPr/>
          <p:nvPr/>
        </p:nvSpPr>
        <p:spPr>
          <a:xfrm>
            <a:off x="95533" y="5782633"/>
            <a:ext cx="2991769" cy="488700"/>
          </a:xfrm>
          <a:prstGeom prst="roundRect">
            <a:avLst>
              <a:gd name="adj" fmla="val 6710"/>
            </a:avLst>
          </a:prstGeom>
          <a:solidFill>
            <a:srgbClr val="FFFFFF">
              <a:lumMod val="85000"/>
            </a:srgbClr>
          </a:solidFill>
          <a:ln w="9525" cap="flat" cmpd="sng" algn="ctr">
            <a:solidFill>
              <a:schemeClr val="tx1"/>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eaLnBrk="1" fontAlgn="auto" latinLnBrk="0" hangingPunct="1">
              <a:lnSpc>
                <a:spcPct val="100000"/>
              </a:lnSpc>
              <a:spcBef>
                <a:spcPts val="0"/>
              </a:spcBef>
              <a:spcAft>
                <a:spcPts val="0"/>
              </a:spcAft>
              <a:buClrTx/>
              <a:buSzTx/>
              <a:buFontTx/>
              <a:buNone/>
              <a:defRPr/>
            </a:pPr>
            <a:r>
              <a:rPr kumimoji="0" lang="en-IN" b="0" i="0" u="none" strike="noStrike" kern="0" cap="none" spc="0" normalizeH="0" baseline="0" noProof="0" dirty="0">
                <a:ln>
                  <a:noFill/>
                </a:ln>
                <a:effectLst/>
                <a:uLnTx/>
                <a:uFillTx/>
                <a:latin typeface="Arial" panose="020B0604020202020204" pitchFamily="34" charset="0"/>
                <a:cs typeface="Arial" panose="020B0604020202020204" pitchFamily="34" charset="0"/>
              </a:rPr>
              <a:t>NHA Office, New Delhi</a:t>
            </a:r>
          </a:p>
        </p:txBody>
      </p:sp>
      <p:cxnSp>
        <p:nvCxnSpPr>
          <p:cNvPr id="24" name="Straight Connector 23">
            <a:extLst>
              <a:ext uri="{FF2B5EF4-FFF2-40B4-BE49-F238E27FC236}">
                <a16:creationId xmlns:a16="http://schemas.microsoft.com/office/drawing/2014/main" id="{53246BC5-DBB2-6023-FB6C-00048DA2E85C}"/>
              </a:ext>
            </a:extLst>
          </p:cNvPr>
          <p:cNvCxnSpPr>
            <a:cxnSpLocks/>
            <a:stCxn id="14" idx="3"/>
          </p:cNvCxnSpPr>
          <p:nvPr/>
        </p:nvCxnSpPr>
        <p:spPr>
          <a:xfrm>
            <a:off x="3087302" y="6026983"/>
            <a:ext cx="6512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3F628CD-DCC5-181D-C0EA-91A2C8E8FCFB}"/>
              </a:ext>
            </a:extLst>
          </p:cNvPr>
          <p:cNvCxnSpPr>
            <a:cxnSpLocks/>
          </p:cNvCxnSpPr>
          <p:nvPr/>
        </p:nvCxnSpPr>
        <p:spPr>
          <a:xfrm flipV="1">
            <a:off x="3738520" y="5211271"/>
            <a:ext cx="700499" cy="8157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69632AE-C0EF-9748-EA7F-A8658C649F2C}"/>
              </a:ext>
            </a:extLst>
          </p:cNvPr>
          <p:cNvSpPr/>
          <p:nvPr/>
        </p:nvSpPr>
        <p:spPr>
          <a:xfrm>
            <a:off x="95533" y="3259501"/>
            <a:ext cx="2839432" cy="488700"/>
          </a:xfrm>
          <a:prstGeom prst="roundRect">
            <a:avLst>
              <a:gd name="adj" fmla="val 6710"/>
            </a:avLst>
          </a:prstGeom>
          <a:solidFill>
            <a:srgbClr val="FFFFFF">
              <a:lumMod val="85000"/>
            </a:srgbClr>
          </a:solidFill>
          <a:ln w="9525" cap="flat" cmpd="sng" algn="ctr">
            <a:solidFill>
              <a:schemeClr val="tx1"/>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eaLnBrk="1" fontAlgn="auto" latinLnBrk="0" hangingPunct="1">
              <a:lnSpc>
                <a:spcPct val="100000"/>
              </a:lnSpc>
              <a:spcBef>
                <a:spcPts val="0"/>
              </a:spcBef>
              <a:spcAft>
                <a:spcPts val="0"/>
              </a:spcAft>
              <a:buClrTx/>
              <a:buSzTx/>
              <a:buFontTx/>
              <a:buNone/>
              <a:defRPr/>
            </a:pPr>
            <a:r>
              <a:rPr lang="en-IN" kern="0" dirty="0">
                <a:latin typeface="Arial" panose="020B0604020202020204" pitchFamily="34" charset="0"/>
                <a:cs typeface="Arial" panose="020B0604020202020204" pitchFamily="34" charset="0"/>
              </a:rPr>
              <a:t>3 Months (Feb-April)</a:t>
            </a:r>
            <a:endParaRPr kumimoji="0" lang="en-IN"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785A8093-F4EC-0172-E176-D03F83A37BBD}"/>
              </a:ext>
            </a:extLst>
          </p:cNvPr>
          <p:cNvSpPr/>
          <p:nvPr/>
        </p:nvSpPr>
        <p:spPr>
          <a:xfrm>
            <a:off x="65573" y="894587"/>
            <a:ext cx="2915632" cy="786908"/>
          </a:xfrm>
          <a:prstGeom prst="roundRect">
            <a:avLst>
              <a:gd name="adj" fmla="val 6710"/>
            </a:avLst>
          </a:prstGeom>
          <a:solidFill>
            <a:srgbClr val="FFFFFF">
              <a:lumMod val="85000"/>
            </a:srgbClr>
          </a:solidFill>
          <a:ln w="9525" cap="flat" cmpd="sng" algn="ctr">
            <a:solidFill>
              <a:schemeClr val="tx1"/>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eaLnBrk="1" fontAlgn="auto" latinLnBrk="0" hangingPunct="1">
              <a:lnSpc>
                <a:spcPct val="100000"/>
              </a:lnSpc>
              <a:spcBef>
                <a:spcPts val="0"/>
              </a:spcBef>
              <a:spcAft>
                <a:spcPts val="0"/>
              </a:spcAft>
              <a:buClrTx/>
              <a:buSzTx/>
              <a:buFontTx/>
              <a:buNone/>
              <a:defRPr/>
            </a:pPr>
            <a:r>
              <a:rPr kumimoji="0" lang="en-IN" b="0" i="0" u="none" strike="noStrike" kern="0" cap="none" spc="0" normalizeH="0" baseline="0" noProof="0" dirty="0">
                <a:ln>
                  <a:noFill/>
                </a:ln>
                <a:effectLst/>
                <a:uLnTx/>
                <a:uFillTx/>
                <a:latin typeface="Arial" panose="020B0604020202020204" pitchFamily="34" charset="0"/>
                <a:cs typeface="Arial" panose="020B0604020202020204" pitchFamily="34" charset="0"/>
              </a:rPr>
              <a:t>Cross sectional study design</a:t>
            </a:r>
          </a:p>
        </p:txBody>
      </p:sp>
      <p:cxnSp>
        <p:nvCxnSpPr>
          <p:cNvPr id="38" name="Straight Connector 37">
            <a:extLst>
              <a:ext uri="{FF2B5EF4-FFF2-40B4-BE49-F238E27FC236}">
                <a16:creationId xmlns:a16="http://schemas.microsoft.com/office/drawing/2014/main" id="{E27F5E31-1F38-9519-67A0-55B7CB2D1311}"/>
              </a:ext>
            </a:extLst>
          </p:cNvPr>
          <p:cNvCxnSpPr>
            <a:cxnSpLocks/>
          </p:cNvCxnSpPr>
          <p:nvPr/>
        </p:nvCxnSpPr>
        <p:spPr>
          <a:xfrm>
            <a:off x="2981205" y="1146927"/>
            <a:ext cx="6512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74CF228-0E32-24CE-9305-DA73BEB49289}"/>
              </a:ext>
            </a:extLst>
          </p:cNvPr>
          <p:cNvCxnSpPr>
            <a:cxnSpLocks/>
          </p:cNvCxnSpPr>
          <p:nvPr/>
        </p:nvCxnSpPr>
        <p:spPr>
          <a:xfrm>
            <a:off x="3639142" y="1148887"/>
            <a:ext cx="638349" cy="5500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0EBA3619-EE85-3165-6DE1-B624CEB641E0}"/>
              </a:ext>
            </a:extLst>
          </p:cNvPr>
          <p:cNvSpPr/>
          <p:nvPr/>
        </p:nvSpPr>
        <p:spPr>
          <a:xfrm>
            <a:off x="8423033" y="902577"/>
            <a:ext cx="2867659" cy="488700"/>
          </a:xfrm>
          <a:prstGeom prst="roundRect">
            <a:avLst>
              <a:gd name="adj" fmla="val 6710"/>
            </a:avLst>
          </a:prstGeom>
          <a:solidFill>
            <a:srgbClr val="FFFFFF">
              <a:lumMod val="85000"/>
            </a:srgbClr>
          </a:solidFill>
          <a:ln w="9525" cap="flat" cmpd="sng" algn="ctr">
            <a:solidFill>
              <a:schemeClr val="tx1"/>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eaLnBrk="1" fontAlgn="auto" latinLnBrk="0" hangingPunct="1">
              <a:lnSpc>
                <a:spcPct val="100000"/>
              </a:lnSpc>
              <a:spcBef>
                <a:spcPts val="0"/>
              </a:spcBef>
              <a:spcAft>
                <a:spcPts val="0"/>
              </a:spcAft>
              <a:buClrTx/>
              <a:buSzTx/>
              <a:buFontTx/>
              <a:buNone/>
              <a:defRPr/>
            </a:pPr>
            <a:r>
              <a:rPr lang="en-IN" kern="0" dirty="0">
                <a:latin typeface="Arial" panose="020B0604020202020204" pitchFamily="34" charset="0"/>
                <a:cs typeface="Arial" panose="020B0604020202020204" pitchFamily="34" charset="0"/>
              </a:rPr>
              <a:t>Purposive Sampling</a:t>
            </a:r>
            <a:endParaRPr kumimoji="0" lang="en-IN"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81DBEFBF-2A78-A8B4-26C8-F5A76C4A436E}"/>
              </a:ext>
            </a:extLst>
          </p:cNvPr>
          <p:cNvSpPr/>
          <p:nvPr/>
        </p:nvSpPr>
        <p:spPr>
          <a:xfrm>
            <a:off x="8423033" y="3259501"/>
            <a:ext cx="3171854" cy="488700"/>
          </a:xfrm>
          <a:prstGeom prst="roundRect">
            <a:avLst>
              <a:gd name="adj" fmla="val 6710"/>
            </a:avLst>
          </a:prstGeom>
          <a:solidFill>
            <a:srgbClr val="FFFFFF">
              <a:lumMod val="85000"/>
            </a:srgbClr>
          </a:solidFill>
          <a:ln w="9525" cap="flat" cmpd="sng" algn="ctr">
            <a:solidFill>
              <a:schemeClr val="tx1"/>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3765" eaLnBrk="1" fontAlgn="auto" latinLnBrk="0" hangingPunct="1">
              <a:lnSpc>
                <a:spcPct val="100000"/>
              </a:lnSpc>
              <a:spcBef>
                <a:spcPts val="0"/>
              </a:spcBef>
              <a:spcAft>
                <a:spcPts val="0"/>
              </a:spcAft>
              <a:buClrTx/>
              <a:buSzTx/>
              <a:buFontTx/>
              <a:buNone/>
              <a:defRPr/>
            </a:pPr>
            <a:r>
              <a:rPr kumimoji="0" lang="en-IN" sz="2000" b="0" i="0" u="none" strike="noStrike" kern="0" cap="none" spc="0" normalizeH="0" baseline="0" noProof="0" dirty="0">
                <a:ln>
                  <a:noFill/>
                </a:ln>
                <a:effectLst/>
                <a:uLnTx/>
                <a:uFillTx/>
                <a:latin typeface="Arial" panose="020B0604020202020204" pitchFamily="34" charset="0"/>
                <a:cs typeface="Arial" panose="020B0604020202020204" pitchFamily="34" charset="0"/>
              </a:rPr>
              <a:t>100</a:t>
            </a:r>
          </a:p>
        </p:txBody>
      </p:sp>
      <p:cxnSp>
        <p:nvCxnSpPr>
          <p:cNvPr id="47" name="Straight Connector 46">
            <a:extLst>
              <a:ext uri="{FF2B5EF4-FFF2-40B4-BE49-F238E27FC236}">
                <a16:creationId xmlns:a16="http://schemas.microsoft.com/office/drawing/2014/main" id="{369B4484-7572-876C-5743-18285781CFC3}"/>
              </a:ext>
            </a:extLst>
          </p:cNvPr>
          <p:cNvCxnSpPr>
            <a:cxnSpLocks/>
            <a:endCxn id="46" idx="1"/>
          </p:cNvCxnSpPr>
          <p:nvPr/>
        </p:nvCxnSpPr>
        <p:spPr>
          <a:xfrm>
            <a:off x="8024609" y="3503851"/>
            <a:ext cx="3984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417030C-A242-3BC5-6E29-D655054DE00D}"/>
              </a:ext>
            </a:extLst>
          </p:cNvPr>
          <p:cNvCxnSpPr>
            <a:cxnSpLocks/>
          </p:cNvCxnSpPr>
          <p:nvPr/>
        </p:nvCxnSpPr>
        <p:spPr>
          <a:xfrm flipH="1">
            <a:off x="6939815" y="1146927"/>
            <a:ext cx="628414" cy="5345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36FB1A-FEAA-37D5-5C69-5ECA335649D8}"/>
              </a:ext>
            </a:extLst>
          </p:cNvPr>
          <p:cNvCxnSpPr>
            <a:cxnSpLocks/>
            <a:stCxn id="45" idx="1"/>
          </p:cNvCxnSpPr>
          <p:nvPr/>
        </p:nvCxnSpPr>
        <p:spPr>
          <a:xfrm flipH="1">
            <a:off x="7568229" y="1146927"/>
            <a:ext cx="854804" cy="34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46FAEF1B-4467-B0A8-0C20-1CF0A5B2FCD5}"/>
              </a:ext>
            </a:extLst>
          </p:cNvPr>
          <p:cNvSpPr/>
          <p:nvPr/>
        </p:nvSpPr>
        <p:spPr>
          <a:xfrm>
            <a:off x="7771290" y="5268147"/>
            <a:ext cx="4130364" cy="1480573"/>
          </a:xfrm>
          <a:prstGeom prst="roundRect">
            <a:avLst>
              <a:gd name="adj" fmla="val 6710"/>
            </a:avLst>
          </a:prstGeom>
          <a:solidFill>
            <a:srgbClr val="FFFFFF">
              <a:lumMod val="85000"/>
            </a:srgbClr>
          </a:solidFill>
          <a:ln w="9525" cap="flat" cmpd="sng" algn="ctr">
            <a:solidFill>
              <a:schemeClr val="tx1"/>
            </a:solidFill>
            <a:prstDash val="solid"/>
          </a:ln>
          <a:effectLst/>
        </p:spPr>
        <p:txBody>
          <a:bodyPr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913765">
              <a:defRPr/>
            </a:pPr>
            <a:r>
              <a:rPr kumimoji="0" lang="en-IN"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All NHA employees working in functional domain. There are  approximate </a:t>
            </a:r>
            <a:r>
              <a:rPr lang="en-IN" kern="0" dirty="0">
                <a:latin typeface="Arial" panose="020B0604020202020204" pitchFamily="34" charset="0"/>
                <a:cs typeface="Arial" panose="020B0604020202020204" pitchFamily="34" charset="0"/>
              </a:rPr>
              <a:t>500</a:t>
            </a:r>
            <a:r>
              <a:rPr kumimoji="0" lang="en-IN" sz="1800" b="0" i="0" u="none" strike="noStrike" kern="0" cap="none" spc="0" normalizeH="0" baseline="0" noProof="0" dirty="0">
                <a:ln>
                  <a:noFill/>
                </a:ln>
                <a:effectLst/>
                <a:uLnTx/>
                <a:uFillTx/>
                <a:latin typeface="Arial" panose="020B0604020202020204" pitchFamily="34" charset="0"/>
                <a:cs typeface="Arial" panose="020B0604020202020204" pitchFamily="34" charset="0"/>
              </a:rPr>
              <a:t> NHA employees in functional domain in Delhi</a:t>
            </a:r>
          </a:p>
          <a:p>
            <a:pPr marL="0" marR="0" lvl="0" indent="0" algn="ctr" defTabSz="913765" eaLnBrk="1" fontAlgn="auto" latinLnBrk="0" hangingPunct="1">
              <a:lnSpc>
                <a:spcPct val="100000"/>
              </a:lnSpc>
              <a:spcBef>
                <a:spcPts val="0"/>
              </a:spcBef>
              <a:spcAft>
                <a:spcPts val="0"/>
              </a:spcAft>
              <a:buClrTx/>
              <a:buSzTx/>
              <a:buFontTx/>
              <a:buNone/>
              <a:defRPr/>
            </a:pPr>
            <a:endParaRPr kumimoji="0" lang="en-IN"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58" name="Straight Arrow Connector 57">
            <a:extLst>
              <a:ext uri="{FF2B5EF4-FFF2-40B4-BE49-F238E27FC236}">
                <a16:creationId xmlns:a16="http://schemas.microsoft.com/office/drawing/2014/main" id="{DE1B4032-284E-9C4D-E839-0602EEE20843}"/>
              </a:ext>
            </a:extLst>
          </p:cNvPr>
          <p:cNvCxnSpPr>
            <a:cxnSpLocks/>
          </p:cNvCxnSpPr>
          <p:nvPr/>
        </p:nvCxnSpPr>
        <p:spPr>
          <a:xfrm flipH="1" flipV="1">
            <a:off x="6659633" y="5286696"/>
            <a:ext cx="491665" cy="7402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456F53A-EB51-CFA5-755F-BEAAD9E98380}"/>
              </a:ext>
            </a:extLst>
          </p:cNvPr>
          <p:cNvSpPr txBox="1"/>
          <p:nvPr/>
        </p:nvSpPr>
        <p:spPr>
          <a:xfrm>
            <a:off x="2923298" y="69775"/>
            <a:ext cx="6102416" cy="646331"/>
          </a:xfrm>
          <a:prstGeom prst="rect">
            <a:avLst/>
          </a:prstGeom>
          <a:noFill/>
        </p:spPr>
        <p:txBody>
          <a:bodyPr wrap="square">
            <a:spAutoFit/>
          </a:bodyPr>
          <a:lstStyle/>
          <a:p>
            <a:pPr algn="ctr"/>
            <a:r>
              <a:rPr lang="en-IN" sz="3600" b="1" dirty="0">
                <a:latin typeface="Arial" panose="020B0604020202020204" pitchFamily="34" charset="0"/>
                <a:cs typeface="Arial" panose="020B0604020202020204" pitchFamily="34" charset="0"/>
              </a:rPr>
              <a:t>METHODOLOGY (1/2)</a:t>
            </a:r>
            <a:endParaRPr lang="en-IN" b="1"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0E76BA7B-1AEF-1DCB-4385-87868F9F183F}"/>
              </a:ext>
            </a:extLst>
          </p:cNvPr>
          <p:cNvCxnSpPr>
            <a:cxnSpLocks/>
            <a:endCxn id="57" idx="1"/>
          </p:cNvCxnSpPr>
          <p:nvPr/>
        </p:nvCxnSpPr>
        <p:spPr>
          <a:xfrm>
            <a:off x="7151298" y="6008433"/>
            <a:ext cx="619992"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ey-logo-black">
            <a:extLst>
              <a:ext uri="{FF2B5EF4-FFF2-40B4-BE49-F238E27FC236}">
                <a16:creationId xmlns:a16="http://schemas.microsoft.com/office/drawing/2014/main" id="{2D22F917-A60F-0813-7D62-F16EB1E3A882}"/>
              </a:ext>
            </a:extLst>
          </p:cNvPr>
          <p:cNvPicPr>
            <a:picLocks noChangeAspect="1"/>
          </p:cNvPicPr>
          <p:nvPr/>
        </p:nvPicPr>
        <p:blipFill>
          <a:blip r:embed="rId2"/>
          <a:stretch>
            <a:fillRect/>
          </a:stretch>
        </p:blipFill>
        <p:spPr>
          <a:xfrm>
            <a:off x="11330805" y="6283723"/>
            <a:ext cx="861195" cy="574277"/>
          </a:xfrm>
          <a:prstGeom prst="rect">
            <a:avLst/>
          </a:prstGeom>
        </p:spPr>
      </p:pic>
      <p:pic>
        <p:nvPicPr>
          <p:cNvPr id="2" name="Picture 2" descr="Partners | Green Yatra">
            <a:extLst>
              <a:ext uri="{FF2B5EF4-FFF2-40B4-BE49-F238E27FC236}">
                <a16:creationId xmlns:a16="http://schemas.microsoft.com/office/drawing/2014/main" id="{C069D604-C207-A97B-28B9-0D92530581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55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0118-B01F-D8BE-D9EA-174B8F27D75A}"/>
              </a:ext>
            </a:extLst>
          </p:cNvPr>
          <p:cNvSpPr>
            <a:spLocks noGrp="1"/>
          </p:cNvSpPr>
          <p:nvPr/>
        </p:nvSpPr>
        <p:spPr>
          <a:xfrm>
            <a:off x="0" y="295465"/>
            <a:ext cx="10967088" cy="766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3765">
              <a:lnSpc>
                <a:spcPct val="100000"/>
              </a:lnSpc>
            </a:pPr>
            <a:r>
              <a:rPr lang="en-IN" sz="2400" b="1" dirty="0">
                <a:solidFill>
                  <a:schemeClr val="bg2"/>
                </a:solidFill>
                <a:latin typeface="EYInterstate Light" panose="02000506000000020004" pitchFamily="2" charset="0"/>
              </a:rPr>
              <a:t>                                                       </a:t>
            </a:r>
            <a:r>
              <a:rPr lang="en-IN" sz="3600" b="1" dirty="0">
                <a:latin typeface="Arial" panose="020B0604020202020204" pitchFamily="34" charset="0"/>
                <a:cs typeface="Arial" panose="020B0604020202020204" pitchFamily="34" charset="0"/>
              </a:rPr>
              <a:t>METHODOLOGY (2/2)</a:t>
            </a:r>
            <a:br>
              <a:rPr lang="en-IN" sz="2400" b="1" dirty="0">
                <a:solidFill>
                  <a:schemeClr val="bg2"/>
                </a:solidFill>
                <a:latin typeface="EYInterstate Light" panose="02000506000000020004" pitchFamily="2" charset="0"/>
              </a:rPr>
            </a:br>
            <a:endParaRPr lang="en-IN" sz="2400" b="1" dirty="0">
              <a:solidFill>
                <a:schemeClr val="bg2"/>
              </a:solidFill>
              <a:latin typeface="EYInterstate Light" panose="02000506000000020004" pitchFamily="2" charset="0"/>
            </a:endParaRPr>
          </a:p>
        </p:txBody>
      </p:sp>
      <p:sp>
        <p:nvSpPr>
          <p:cNvPr id="4" name="Rectangle 3">
            <a:extLst>
              <a:ext uri="{FF2B5EF4-FFF2-40B4-BE49-F238E27FC236}">
                <a16:creationId xmlns:a16="http://schemas.microsoft.com/office/drawing/2014/main" id="{06DF9587-BFDA-C986-BF32-93A33E75B7FE}"/>
              </a:ext>
            </a:extLst>
          </p:cNvPr>
          <p:cNvSpPr/>
          <p:nvPr/>
        </p:nvSpPr>
        <p:spPr>
          <a:xfrm>
            <a:off x="253346" y="1822341"/>
            <a:ext cx="5225365" cy="4873829"/>
          </a:xfrm>
          <a:prstGeom prst="rect">
            <a:avLst/>
          </a:prstGeom>
          <a:solidFill>
            <a:schemeClr val="bg1"/>
          </a:solidFill>
          <a:ln w="25400" cap="flat" cmpd="sng" algn="ctr">
            <a:solidFill>
              <a:srgbClr val="7D7D7D">
                <a:lumMod val="40000"/>
                <a:lumOff val="6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kumimoji="0" lang="en-IN" sz="1800" i="0" u="none" strike="noStrike" kern="0" cap="none" spc="0" normalizeH="0" baseline="0" noProof="0" dirty="0">
                <a:ln>
                  <a:noFill/>
                </a:ln>
                <a:effectLst/>
                <a:uLnTx/>
                <a:uFillTx/>
                <a:latin typeface="Arial" panose="020B0604020202020204" pitchFamily="34" charset="0"/>
                <a:cs typeface="Arial" panose="020B0604020202020204" pitchFamily="34" charset="0"/>
              </a:rPr>
              <a:t>1.</a:t>
            </a:r>
            <a:r>
              <a:rPr kumimoji="0" lang="en-IN" sz="1800" b="1" i="0" u="none" strike="noStrike" kern="0" cap="none" spc="0" normalizeH="0" baseline="0" noProof="0" dirty="0">
                <a:ln>
                  <a:noFill/>
                </a:ln>
                <a:effectLst/>
                <a:uLnTx/>
                <a:uFillTx/>
                <a:latin typeface="Arial" panose="020B0604020202020204" pitchFamily="34" charset="0"/>
                <a:cs typeface="Arial" panose="020B0604020202020204" pitchFamily="34" charset="0"/>
              </a:rPr>
              <a:t>Inclusion criteria </a:t>
            </a:r>
            <a:r>
              <a:rPr kumimoji="0" lang="en-IN" sz="1800" i="0" u="none" strike="noStrike" kern="0" cap="none" spc="0" normalizeH="0" baseline="0" noProof="0" dirty="0">
                <a:ln>
                  <a:noFill/>
                </a:ln>
                <a:effectLst/>
                <a:uLnTx/>
                <a:uFillTx/>
                <a:latin typeface="Arial" panose="020B0604020202020204" pitchFamily="34" charset="0"/>
                <a:cs typeface="Arial" panose="020B0604020202020204" pitchFamily="34" charset="0"/>
              </a:rPr>
              <a:t>- NHA employees having more then 1 </a:t>
            </a:r>
            <a:r>
              <a:rPr lang="en-IN" kern="0" dirty="0">
                <a:latin typeface="Arial" panose="020B0604020202020204" pitchFamily="34" charset="0"/>
                <a:cs typeface="Arial" panose="020B0604020202020204" pitchFamily="34" charset="0"/>
              </a:rPr>
              <a:t>month of experience  and currently working in functional/operation area.</a:t>
            </a:r>
          </a:p>
          <a:p>
            <a:pPr lvl="0" algn="just">
              <a:defRPr/>
            </a:pPr>
            <a:endParaRPr lang="en-IN" kern="0" dirty="0">
              <a:latin typeface="Arial" panose="020B0604020202020204" pitchFamily="34" charset="0"/>
              <a:cs typeface="Arial" panose="020B0604020202020204" pitchFamily="34" charset="0"/>
            </a:endParaRPr>
          </a:p>
          <a:p>
            <a:pPr lvl="0" algn="just">
              <a:defRPr/>
            </a:pPr>
            <a:endParaRPr lang="en-IN" kern="0" dirty="0">
              <a:latin typeface="Arial" panose="020B0604020202020204" pitchFamily="34" charset="0"/>
              <a:cs typeface="Arial" panose="020B0604020202020204" pitchFamily="34" charset="0"/>
            </a:endParaRPr>
          </a:p>
          <a:p>
            <a:pPr lvl="0" algn="just">
              <a:defRPr/>
            </a:pPr>
            <a:endParaRPr lang="en-IN" kern="0" dirty="0">
              <a:latin typeface="Arial" panose="020B0604020202020204" pitchFamily="34" charset="0"/>
              <a:cs typeface="Arial" panose="020B0604020202020204" pitchFamily="34" charset="0"/>
            </a:endParaRPr>
          </a:p>
          <a:p>
            <a:pPr lvl="0" algn="just">
              <a:defRPr/>
            </a:pPr>
            <a:r>
              <a:rPr lang="en-IN" kern="0" dirty="0">
                <a:latin typeface="Arial" panose="020B0604020202020204" pitchFamily="34" charset="0"/>
                <a:cs typeface="Arial" panose="020B0604020202020204" pitchFamily="34" charset="0"/>
              </a:rPr>
              <a:t>2.</a:t>
            </a:r>
            <a:r>
              <a:rPr lang="en-IN" b="1" kern="0" dirty="0">
                <a:latin typeface="Arial" panose="020B0604020202020204" pitchFamily="34" charset="0"/>
                <a:cs typeface="Arial" panose="020B0604020202020204" pitchFamily="34" charset="0"/>
              </a:rPr>
              <a:t>Exclusion criteria </a:t>
            </a:r>
            <a:r>
              <a:rPr lang="en-IN" kern="0" dirty="0">
                <a:latin typeface="Arial" panose="020B0604020202020204" pitchFamily="34" charset="0"/>
                <a:cs typeface="Arial" panose="020B0604020202020204" pitchFamily="34" charset="0"/>
              </a:rPr>
              <a:t>- NHA employees at higher official positions that include Strategy Planning, policy, Non Functional areas like Finance, HR, and Sales.</a:t>
            </a:r>
          </a:p>
        </p:txBody>
      </p:sp>
      <p:sp>
        <p:nvSpPr>
          <p:cNvPr id="5" name="Rounded Rectangle 4"/>
          <p:cNvSpPr/>
          <p:nvPr/>
        </p:nvSpPr>
        <p:spPr>
          <a:xfrm>
            <a:off x="1433014" y="1121403"/>
            <a:ext cx="2866030" cy="641444"/>
          </a:xfrm>
          <a:prstGeom prst="roundRect">
            <a:avLst/>
          </a:prstGeom>
          <a:solidFill>
            <a:schemeClr val="bg1"/>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a:p>
        </p:txBody>
      </p:sp>
      <p:sp>
        <p:nvSpPr>
          <p:cNvPr id="6" name="TextBox 5"/>
          <p:cNvSpPr txBox="1"/>
          <p:nvPr/>
        </p:nvSpPr>
        <p:spPr>
          <a:xfrm>
            <a:off x="1576314" y="1319879"/>
            <a:ext cx="2579427" cy="369332"/>
          </a:xfrm>
          <a:prstGeom prst="rect">
            <a:avLst/>
          </a:prstGeom>
          <a:noFill/>
          <a:ln>
            <a:solidFill>
              <a:schemeClr val="tx1"/>
            </a:solidFill>
          </a:ln>
        </p:spPr>
        <p:txBody>
          <a:bodyPr wrap="square" rtlCol="0">
            <a:spAutoFit/>
          </a:bodyPr>
          <a:lstStyle/>
          <a:p>
            <a:r>
              <a:rPr lang="en-US" b="1" dirty="0"/>
              <a:t>   SELECTION CRITERIA</a:t>
            </a:r>
            <a:endParaRPr lang="en-IN" b="1" dirty="0"/>
          </a:p>
        </p:txBody>
      </p:sp>
      <p:sp>
        <p:nvSpPr>
          <p:cNvPr id="7" name="Rectangle 6">
            <a:extLst>
              <a:ext uri="{FF2B5EF4-FFF2-40B4-BE49-F238E27FC236}">
                <a16:creationId xmlns:a16="http://schemas.microsoft.com/office/drawing/2014/main" id="{43790E99-479C-89F5-9BE2-213F61644FF8}"/>
              </a:ext>
            </a:extLst>
          </p:cNvPr>
          <p:cNvSpPr/>
          <p:nvPr/>
        </p:nvSpPr>
        <p:spPr>
          <a:xfrm>
            <a:off x="5820557" y="1702287"/>
            <a:ext cx="5854458" cy="4801870"/>
          </a:xfrm>
          <a:prstGeom prst="rect">
            <a:avLst/>
          </a:prstGeom>
          <a:solidFill>
            <a:schemeClr val="bg1"/>
          </a:solidFill>
          <a:ln w="25400" cap="flat" cmpd="sng" algn="ctr">
            <a:solidFill>
              <a:srgbClr val="7D7D7D"/>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0" cap="none" spc="0" normalizeH="0" baseline="0" noProof="0">
              <a:ln>
                <a:noFill/>
              </a:ln>
              <a:solidFill>
                <a:srgbClr val="FFFFFF"/>
              </a:solidFill>
              <a:effectLst/>
              <a:uLnTx/>
              <a:uFillTx/>
              <a:latin typeface="Calibri Light" panose="020F0302020204030204"/>
              <a:ea typeface="+mn-ea"/>
              <a:cs typeface="+mn-cs"/>
            </a:endParaRPr>
          </a:p>
        </p:txBody>
      </p:sp>
      <p:sp>
        <p:nvSpPr>
          <p:cNvPr id="8" name="Rectangle: Rounded Corners 6">
            <a:extLst>
              <a:ext uri="{FF2B5EF4-FFF2-40B4-BE49-F238E27FC236}">
                <a16:creationId xmlns:a16="http://schemas.microsoft.com/office/drawing/2014/main" id="{C6F2C4EA-924E-888B-8E96-206304916CF8}"/>
              </a:ext>
            </a:extLst>
          </p:cNvPr>
          <p:cNvSpPr/>
          <p:nvPr/>
        </p:nvSpPr>
        <p:spPr>
          <a:xfrm>
            <a:off x="5866371" y="1990407"/>
            <a:ext cx="2839720" cy="2170430"/>
          </a:xfrm>
          <a:prstGeom prst="roundRect">
            <a:avLst>
              <a:gd name="adj" fmla="val 7071"/>
            </a:avLst>
          </a:prstGeom>
          <a:solidFill>
            <a:schemeClr val="bg1">
              <a:lumMod val="65000"/>
            </a:schemeClr>
          </a:solidFill>
          <a:ln w="25400" cap="flat" cmpd="sng" algn="ctr">
            <a:solidFill>
              <a:schemeClr val="tx1"/>
            </a:solidFill>
            <a:prstDash val="solid"/>
          </a:ln>
          <a:effectLst>
            <a:outerShdw blurRad="63500" sx="102000" sy="102000" algn="ctr" rotWithShape="0">
              <a:prstClr val="black">
                <a:alpha val="40000"/>
              </a:prstClr>
            </a:outerShdw>
          </a:effectLst>
        </p:spPr>
        <p:txBody>
          <a:bodyPr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fontAlgn="auto">
              <a:lnSpc>
                <a:spcPct val="100000"/>
              </a:lnSpc>
              <a:spcBef>
                <a:spcPts val="0"/>
              </a:spcBef>
              <a:spcAft>
                <a:spcPts val="0"/>
              </a:spcAft>
              <a:buClrTx/>
              <a:buSzTx/>
              <a:buFontTx/>
              <a:buNone/>
              <a:defRPr/>
            </a:pPr>
            <a:r>
              <a:rPr lang="en-IN" sz="1200" b="1" dirty="0">
                <a:latin typeface="Arial" panose="020B0604020202020204" pitchFamily="34" charset="0"/>
                <a:cs typeface="Arial" panose="020B0604020202020204" pitchFamily="34" charset="0"/>
              </a:rPr>
              <a:t>STUDY TOOL - </a:t>
            </a:r>
          </a:p>
          <a:p>
            <a:pPr marL="228600" marR="0" lvl="0" indent="-228600" fontAlgn="auto">
              <a:lnSpc>
                <a:spcPct val="100000"/>
              </a:lnSpc>
              <a:spcBef>
                <a:spcPts val="0"/>
              </a:spcBef>
              <a:spcAft>
                <a:spcPts val="0"/>
              </a:spcAft>
              <a:buClrTx/>
              <a:buSzTx/>
              <a:buFont typeface="Arial" panose="020B0604020202020204" pitchFamily="34" charset="0"/>
              <a:buAutoNum type="arabicPeriod"/>
              <a:defRPr/>
            </a:pPr>
            <a:r>
              <a:rPr lang="en-IN" sz="1200" dirty="0">
                <a:latin typeface="Arial" panose="020B0604020202020204" pitchFamily="34" charset="0"/>
                <a:cs typeface="Arial" panose="020B0604020202020204" pitchFamily="34" charset="0"/>
              </a:rPr>
              <a:t>Semi structured questionnaire containing closed and open questions.</a:t>
            </a:r>
          </a:p>
          <a:p>
            <a:pPr marL="228600" marR="0" lvl="0" indent="-228600" fontAlgn="auto">
              <a:lnSpc>
                <a:spcPct val="100000"/>
              </a:lnSpc>
              <a:spcBef>
                <a:spcPts val="0"/>
              </a:spcBef>
              <a:spcAft>
                <a:spcPts val="0"/>
              </a:spcAft>
              <a:buClrTx/>
              <a:buSzTx/>
              <a:buFont typeface="Arial" panose="020B0604020202020204" pitchFamily="34" charset="0"/>
              <a:buAutoNum type="arabicPeriod"/>
              <a:defRPr/>
            </a:pPr>
            <a:r>
              <a:rPr lang="en-IN" sz="1200" dirty="0">
                <a:latin typeface="Arial" panose="020B0604020202020204" pitchFamily="34" charset="0"/>
                <a:cs typeface="Arial" panose="020B0604020202020204" pitchFamily="34" charset="0"/>
              </a:rPr>
              <a:t>The tool contains all the questions related to ABDM and its building blocks,.</a:t>
            </a:r>
          </a:p>
          <a:p>
            <a:pPr marR="0" lvl="0" fontAlgn="auto">
              <a:lnSpc>
                <a:spcPct val="100000"/>
              </a:lnSpc>
              <a:spcBef>
                <a:spcPts val="0"/>
              </a:spcBef>
              <a:spcAft>
                <a:spcPts val="0"/>
              </a:spcAft>
              <a:buClrTx/>
              <a:buSzTx/>
              <a:defRPr/>
            </a:pPr>
            <a:endParaRPr lang="en-IN" sz="1200" b="1" dirty="0">
              <a:latin typeface="Arial" panose="020B0604020202020204" pitchFamily="34" charset="0"/>
              <a:cs typeface="Arial" panose="020B0604020202020204" pitchFamily="34" charset="0"/>
            </a:endParaRPr>
          </a:p>
          <a:p>
            <a:pPr marL="228600" marR="0" lvl="0" indent="-228600" fontAlgn="auto">
              <a:lnSpc>
                <a:spcPct val="100000"/>
              </a:lnSpc>
              <a:spcBef>
                <a:spcPts val="0"/>
              </a:spcBef>
              <a:spcAft>
                <a:spcPts val="0"/>
              </a:spcAft>
              <a:buClrTx/>
              <a:buSzTx/>
              <a:buFont typeface="Arial" panose="020B0604020202020204" pitchFamily="34" charset="0"/>
              <a:buAutoNum type="arabicPeriod"/>
              <a:defRPr/>
            </a:pPr>
            <a:endParaRPr lang="en-IN" sz="1200" b="1" dirty="0">
              <a:latin typeface="Arial" panose="020B0604020202020204" pitchFamily="34" charset="0"/>
              <a:cs typeface="Arial" panose="020B0604020202020204" pitchFamily="34" charset="0"/>
            </a:endParaRPr>
          </a:p>
          <a:p>
            <a:pPr marR="0" lvl="0" fontAlgn="auto">
              <a:lnSpc>
                <a:spcPct val="100000"/>
              </a:lnSpc>
              <a:spcBef>
                <a:spcPts val="0"/>
              </a:spcBef>
              <a:spcAft>
                <a:spcPts val="0"/>
              </a:spcAft>
              <a:buClrTx/>
              <a:buSzTx/>
              <a:defRPr/>
            </a:pPr>
            <a:endParaRPr lang="en-IN" sz="1200" b="1"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A509EC9A-8DAC-CF70-6426-2899453CB1CD}"/>
              </a:ext>
            </a:extLst>
          </p:cNvPr>
          <p:cNvSpPr/>
          <p:nvPr/>
        </p:nvSpPr>
        <p:spPr>
          <a:xfrm>
            <a:off x="5907223" y="1762847"/>
            <a:ext cx="354502" cy="434581"/>
          </a:xfrm>
          <a:prstGeom prst="ellipse">
            <a:avLst/>
          </a:prstGeom>
          <a:solidFill>
            <a:schemeClr val="bg1">
              <a:lumMod val="85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IN" sz="1800" b="0" i="0" u="none" strike="noStrike" kern="0" cap="none" spc="0" normalizeH="0" baseline="0" noProof="0" dirty="0">
                <a:ln>
                  <a:noFill/>
                </a:ln>
                <a:effectLst/>
                <a:uLnTx/>
                <a:uFillTx/>
                <a:latin typeface="Calibri Light" panose="020F0302020204030204"/>
                <a:ea typeface="+mn-ea"/>
                <a:cs typeface="+mn-cs"/>
              </a:rPr>
              <a:t>1</a:t>
            </a:r>
          </a:p>
        </p:txBody>
      </p:sp>
      <p:sp>
        <p:nvSpPr>
          <p:cNvPr id="11" name="Rectangle: Rounded Corners 7">
            <a:extLst>
              <a:ext uri="{FF2B5EF4-FFF2-40B4-BE49-F238E27FC236}">
                <a16:creationId xmlns:a16="http://schemas.microsoft.com/office/drawing/2014/main" id="{CB167ED0-C8C1-B94F-54E0-F9F025D04088}"/>
              </a:ext>
            </a:extLst>
          </p:cNvPr>
          <p:cNvSpPr/>
          <p:nvPr/>
        </p:nvSpPr>
        <p:spPr>
          <a:xfrm>
            <a:off x="8895204" y="2002398"/>
            <a:ext cx="2705100" cy="2164080"/>
          </a:xfrm>
          <a:prstGeom prst="roundRect">
            <a:avLst>
              <a:gd name="adj" fmla="val 7071"/>
            </a:avLst>
          </a:prstGeom>
          <a:solidFill>
            <a:schemeClr val="bg1">
              <a:lumMod val="65000"/>
            </a:schemeClr>
          </a:solidFill>
          <a:ln w="25400" cap="flat" cmpd="sng" algn="ctr">
            <a:noFill/>
            <a:prstDash val="solid"/>
          </a:ln>
          <a:effectLst>
            <a:outerShdw blurRad="63500" sx="102000" sy="102000" algn="ctr" rotWithShape="0">
              <a:prstClr val="black">
                <a:alpha val="40000"/>
              </a:prstClr>
            </a:outerShdw>
          </a:effectLst>
        </p:spPr>
        <p:txBody>
          <a:bodyPr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Tx/>
              <a:buAutoNum type="arabicPeriod"/>
              <a:defRPr/>
            </a:pPr>
            <a:endParaRPr kumimoji="0" lang="en-IN" sz="1200" b="1" i="0" u="none" strike="noStrike" kern="0" cap="none" spc="0" normalizeH="0" baseline="0" noProof="0" dirty="0">
              <a:ln>
                <a:noFill/>
              </a:ln>
              <a:solidFill>
                <a:schemeClr val="tx1"/>
              </a:solidFill>
              <a:effectLst/>
              <a:uLnTx/>
              <a:uFillTx/>
              <a:latin typeface="EYInterstate Light" panose="02000506000000020004" pitchFamily="2"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endParaRPr kumimoji="0" lang="en-IN" sz="1200" b="1" i="0" u="none" strike="noStrike" kern="0" cap="none" spc="0" normalizeH="0" baseline="0" noProof="0" dirty="0">
              <a:ln>
                <a:noFill/>
              </a:ln>
              <a:solidFill>
                <a:schemeClr val="tx1"/>
              </a:solidFill>
              <a:effectLst/>
              <a:uLnTx/>
              <a:uFillTx/>
              <a:latin typeface="EYInterstate Light" panose="02000506000000020004" pitchFamily="2"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endParaRPr kumimoji="0" lang="en-IN" sz="1200" b="1" i="0" u="none" strike="noStrike" kern="0" cap="none" spc="0" normalizeH="0" baseline="0" noProof="0" dirty="0">
              <a:ln>
                <a:noFill/>
              </a:ln>
              <a:solidFill>
                <a:schemeClr val="tx1"/>
              </a:solidFill>
              <a:effectLst/>
              <a:uLnTx/>
              <a:uFillTx/>
              <a:latin typeface="EYInterstate Light" panose="02000506000000020004" pitchFamily="2"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endParaRPr kumimoji="0" lang="en-IN" sz="1200" b="1" i="0" u="none" strike="noStrike" kern="0" cap="none" spc="0" normalizeH="0" baseline="0" noProof="0" dirty="0">
              <a:ln>
                <a:noFill/>
              </a:ln>
              <a:solidFill>
                <a:schemeClr val="tx1"/>
              </a:solidFill>
              <a:effectLst/>
              <a:uLnTx/>
              <a:uFillTx/>
              <a:latin typeface="EYInterstate Light" panose="02000506000000020004" pitchFamily="2" charset="0"/>
              <a:ea typeface="+mn-ea"/>
              <a:cs typeface="+mn-cs"/>
            </a:endParaRPr>
          </a:p>
          <a:p>
            <a:pPr marR="0" lvl="0" indent="0" algn="l" defTabSz="914400" rtl="0" eaLnBrk="1" fontAlgn="auto" latinLnBrk="0" hangingPunct="1">
              <a:lnSpc>
                <a:spcPct val="100000"/>
              </a:lnSpc>
              <a:spcBef>
                <a:spcPts val="0"/>
              </a:spcBef>
              <a:spcAft>
                <a:spcPts val="0"/>
              </a:spcAft>
              <a:buClrTx/>
              <a:buSzTx/>
              <a:buFontTx/>
              <a:buNone/>
              <a:defRPr/>
            </a:pPr>
            <a:endParaRPr kumimoji="0" lang="en-IN" sz="1200" b="1" i="0" u="none" strike="noStrike" kern="0" cap="none" spc="0" normalizeH="0" baseline="0" noProof="0" dirty="0">
              <a:ln>
                <a:noFill/>
              </a:ln>
              <a:solidFill>
                <a:srgbClr val="000000">
                  <a:lumMod val="95000"/>
                  <a:lumOff val="5000"/>
                </a:srgbClr>
              </a:solidFill>
              <a:effectLst/>
              <a:uLnTx/>
              <a:uFillTx/>
              <a:latin typeface="EYInterstate Light" panose="02000506000000020004" pitchFamily="2" charset="0"/>
              <a:ea typeface="+mn-ea"/>
              <a:cs typeface="+mn-cs"/>
            </a:endParaRPr>
          </a:p>
          <a:p>
            <a:pPr marR="0" lvl="0" indent="0" algn="l" defTabSz="914400" rtl="0" eaLnBrk="1" fontAlgn="auto" latinLnBrk="0" hangingPunct="1">
              <a:lnSpc>
                <a:spcPct val="100000"/>
              </a:lnSpc>
              <a:spcBef>
                <a:spcPts val="0"/>
              </a:spcBef>
              <a:spcAft>
                <a:spcPts val="0"/>
              </a:spcAft>
              <a:buClrTx/>
              <a:buSzTx/>
              <a:buFontTx/>
              <a:buNone/>
              <a:defRPr/>
            </a:pPr>
            <a:endParaRPr kumimoji="0" lang="en-IN" sz="1200" b="1" i="0" u="none" strike="noStrike" kern="0" cap="none" spc="0" normalizeH="0" baseline="0" noProof="0" dirty="0">
              <a:ln>
                <a:noFill/>
              </a:ln>
              <a:solidFill>
                <a:srgbClr val="000000">
                  <a:lumMod val="95000"/>
                  <a:lumOff val="5000"/>
                </a:srgbClr>
              </a:solidFill>
              <a:effectLst/>
              <a:uLnTx/>
              <a:uFillTx/>
              <a:latin typeface="EYInterstate Light" panose="02000506000000020004" pitchFamily="2" charset="0"/>
              <a:ea typeface="+mn-ea"/>
              <a:cs typeface="+mn-cs"/>
            </a:endParaRPr>
          </a:p>
          <a:p>
            <a:pPr marR="0" lvl="0" indent="0" algn="l" defTabSz="914400" rtl="0" eaLnBrk="1" fontAlgn="auto" latinLnBrk="0" hangingPunct="1">
              <a:lnSpc>
                <a:spcPct val="100000"/>
              </a:lnSpc>
              <a:spcBef>
                <a:spcPts val="0"/>
              </a:spcBef>
              <a:spcAft>
                <a:spcPts val="0"/>
              </a:spcAft>
              <a:buClrTx/>
              <a:buSzTx/>
              <a:buFontTx/>
              <a:buNone/>
              <a:defRPr/>
            </a:pPr>
            <a:endParaRPr lang="en-IN" sz="1200" b="1" kern="0" dirty="0">
              <a:solidFill>
                <a:srgbClr val="000000">
                  <a:lumMod val="95000"/>
                  <a:lumOff val="5000"/>
                </a:srgbClr>
              </a:solidFill>
              <a:latin typeface="EYInterstate Light" panose="02000506000000020004" pitchFamily="2" charset="0"/>
            </a:endParaRPr>
          </a:p>
          <a:p>
            <a:pPr marR="0" lvl="0" indent="0" algn="l" defTabSz="914400" rtl="0" eaLnBrk="1" fontAlgn="auto" latinLnBrk="0" hangingPunct="1">
              <a:lnSpc>
                <a:spcPct val="100000"/>
              </a:lnSpc>
              <a:spcBef>
                <a:spcPts val="0"/>
              </a:spcBef>
              <a:spcAft>
                <a:spcPts val="0"/>
              </a:spcAft>
              <a:buClrTx/>
              <a:buSzTx/>
              <a:buFontTx/>
              <a:buNone/>
              <a:defRPr/>
            </a:pPr>
            <a:endParaRPr kumimoji="0" lang="en-IN" sz="1200" b="1" i="0" u="none" strike="noStrike" kern="0" cap="none" spc="0" normalizeH="0" baseline="0" noProof="0" dirty="0">
              <a:ln>
                <a:noFill/>
              </a:ln>
              <a:solidFill>
                <a:srgbClr val="000000">
                  <a:lumMod val="95000"/>
                  <a:lumOff val="5000"/>
                </a:srgbClr>
              </a:solidFill>
              <a:effectLst/>
              <a:uLnTx/>
              <a:uFillTx/>
              <a:latin typeface="EYInterstate Light" panose="02000506000000020004" pitchFamily="2" charset="0"/>
              <a:ea typeface="+mn-ea"/>
              <a:cs typeface="+mn-cs"/>
            </a:endParaRPr>
          </a:p>
          <a:p>
            <a:pPr marR="0" lvl="0" indent="0" algn="l" defTabSz="914400" rtl="0" eaLnBrk="1" fontAlgn="auto" latinLnBrk="0" hangingPunct="1">
              <a:lnSpc>
                <a:spcPct val="100000"/>
              </a:lnSpc>
              <a:spcBef>
                <a:spcPts val="0"/>
              </a:spcBef>
              <a:spcAft>
                <a:spcPts val="0"/>
              </a:spcAft>
              <a:buClrTx/>
              <a:buSzTx/>
              <a:buFontTx/>
              <a:buNone/>
              <a:defRPr/>
            </a:pPr>
            <a:endParaRPr lang="en-IN" sz="1200" b="1" kern="0" dirty="0">
              <a:solidFill>
                <a:srgbClr val="000000">
                  <a:lumMod val="95000"/>
                  <a:lumOff val="5000"/>
                </a:srgbClr>
              </a:solidFill>
              <a:latin typeface="EYInterstate Light" panose="02000506000000020004" pitchFamily="2" charset="0"/>
            </a:endParaRPr>
          </a:p>
          <a:p>
            <a:pPr marR="0" lvl="0" indent="0" algn="l" defTabSz="914400" rtl="0" eaLnBrk="1" fontAlgn="auto" latinLnBrk="0" hangingPunct="1">
              <a:lnSpc>
                <a:spcPct val="100000"/>
              </a:lnSpc>
              <a:spcBef>
                <a:spcPts val="0"/>
              </a:spcBef>
              <a:spcAft>
                <a:spcPts val="0"/>
              </a:spcAft>
              <a:buClrTx/>
              <a:buSzTx/>
              <a:buFontTx/>
              <a:buNone/>
              <a:defRPr/>
            </a:pPr>
            <a:r>
              <a:rPr kumimoji="0" lang="en-IN" sz="1200" b="1" i="0" u="none" strike="noStrike" kern="0" cap="none" spc="0" normalizeH="0" baseline="0" noProof="0" dirty="0">
                <a:ln>
                  <a:noFill/>
                </a:ln>
                <a:solidFill>
                  <a:srgbClr val="000000">
                    <a:lumMod val="95000"/>
                    <a:lumOff val="5000"/>
                  </a:srgbClr>
                </a:solidFill>
                <a:effectLst/>
                <a:uLnTx/>
                <a:uFillTx/>
                <a:latin typeface="EYInterstate Light" panose="02000506000000020004" pitchFamily="2" charset="0"/>
                <a:ea typeface="+mn-ea"/>
                <a:cs typeface="+mn-cs"/>
              </a:rPr>
              <a:t>METHOD OF DATA COLLECTION </a:t>
            </a: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r>
              <a:rPr kumimoji="0" lang="en-IN" sz="1200" b="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rPr>
              <a:t>The Google form was circulated among the eligible participants and their responses were recorded and stored in MS Excel Spreadsheet</a:t>
            </a: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endParaRPr lang="en-IN" sz="1200" kern="0" dirty="0">
              <a:solidFill>
                <a:srgbClr val="000000">
                  <a:lumMod val="95000"/>
                  <a:lumOff val="5000"/>
                </a:srgb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endParaRPr kumimoji="0" lang="en-IN" sz="1200" b="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endParaRPr lang="en-IN" sz="1200" kern="0" dirty="0">
              <a:solidFill>
                <a:srgbClr val="000000">
                  <a:lumMod val="95000"/>
                  <a:lumOff val="5000"/>
                </a:srgbClr>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defRPr/>
            </a:pPr>
            <a:endParaRPr lang="en-IN" sz="1200" kern="0" dirty="0">
              <a:solidFill>
                <a:srgbClr val="000000">
                  <a:lumMod val="95000"/>
                  <a:lumOff val="5000"/>
                </a:srgbClr>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defRPr/>
            </a:pPr>
            <a:endParaRPr lang="en-IN" sz="1200" kern="0" dirty="0">
              <a:solidFill>
                <a:srgbClr val="000000">
                  <a:lumMod val="95000"/>
                  <a:lumOff val="5000"/>
                </a:srgbClr>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64909FEF-777E-7D7D-61D4-95F23A03A30F}"/>
              </a:ext>
            </a:extLst>
          </p:cNvPr>
          <p:cNvSpPr/>
          <p:nvPr/>
        </p:nvSpPr>
        <p:spPr>
          <a:xfrm>
            <a:off x="8710091" y="1762847"/>
            <a:ext cx="380806" cy="381287"/>
          </a:xfrm>
          <a:prstGeom prst="ellipse">
            <a:avLst/>
          </a:prstGeom>
          <a:solidFill>
            <a:schemeClr val="bg1">
              <a:lumMod val="85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IN" sz="1800" b="0" i="0" u="none" strike="noStrike" kern="0" cap="none" spc="0" normalizeH="0" baseline="0" noProof="0" dirty="0">
                <a:ln>
                  <a:noFill/>
                </a:ln>
                <a:effectLst/>
                <a:uLnTx/>
                <a:uFillTx/>
                <a:latin typeface="Calibri Light" panose="020F0302020204030204"/>
                <a:ea typeface="+mn-ea"/>
                <a:cs typeface="+mn-cs"/>
              </a:rPr>
              <a:t>2</a:t>
            </a:r>
            <a:endParaRPr kumimoji="0" lang="en-IN" sz="1800" b="0" i="0" u="none" strike="noStrike" kern="0" cap="none" spc="0" normalizeH="0" baseline="0" noProof="0" dirty="0">
              <a:ln>
                <a:noFill/>
              </a:ln>
              <a:solidFill>
                <a:srgbClr val="000000"/>
              </a:solidFill>
              <a:effectLst/>
              <a:uLnTx/>
              <a:uFillTx/>
              <a:latin typeface="Calibri Light" panose="020F0302020204030204"/>
              <a:ea typeface="+mn-ea"/>
              <a:cs typeface="+mn-cs"/>
            </a:endParaRPr>
          </a:p>
        </p:txBody>
      </p:sp>
      <p:sp>
        <p:nvSpPr>
          <p:cNvPr id="13" name="Rectangle: Rounded Corners 9">
            <a:extLst>
              <a:ext uri="{FF2B5EF4-FFF2-40B4-BE49-F238E27FC236}">
                <a16:creationId xmlns:a16="http://schemas.microsoft.com/office/drawing/2014/main" id="{1D8A926F-FB5F-BE06-9999-30F60CAB7B16}"/>
              </a:ext>
            </a:extLst>
          </p:cNvPr>
          <p:cNvSpPr/>
          <p:nvPr/>
        </p:nvSpPr>
        <p:spPr>
          <a:xfrm>
            <a:off x="7478934" y="4490311"/>
            <a:ext cx="2726055" cy="1925351"/>
          </a:xfrm>
          <a:prstGeom prst="roundRect">
            <a:avLst>
              <a:gd name="adj" fmla="val 7071"/>
            </a:avLst>
          </a:prstGeom>
          <a:solidFill>
            <a:schemeClr val="bg1">
              <a:lumMod val="65000"/>
            </a:schemeClr>
          </a:solidFill>
          <a:ln w="25400" cap="flat" cmpd="sng" algn="ctr">
            <a:solidFill>
              <a:schemeClr val="tx1"/>
            </a:solidFill>
            <a:prstDash val="solid"/>
          </a:ln>
          <a:effectLst>
            <a:outerShdw blurRad="63500" sx="102000" sy="102000" algn="ctr" rotWithShape="0">
              <a:prstClr val="black">
                <a:alpha val="40000"/>
              </a:prstClr>
            </a:outerShdw>
          </a:effectLst>
        </p:spPr>
        <p:txBody>
          <a:bodyPr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0" cap="none" spc="0" normalizeH="0" baseline="0" noProof="0">
              <a:ln>
                <a:noFill/>
              </a:ln>
              <a:solidFill>
                <a:srgbClr val="000000">
                  <a:lumMod val="95000"/>
                  <a:lumOff val="5000"/>
                </a:srgbClr>
              </a:solidFill>
              <a:effectLst/>
              <a:uLnTx/>
              <a:uFillTx/>
              <a:latin typeface="EYInterstate Light" panose="02000506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0" cap="none" spc="0" normalizeH="0" baseline="0" noProof="0">
              <a:ln>
                <a:noFill/>
              </a:ln>
              <a:solidFill>
                <a:srgbClr val="000000">
                  <a:lumMod val="95000"/>
                  <a:lumOff val="5000"/>
                </a:srgbClr>
              </a:solidFill>
              <a:effectLst/>
              <a:uLnTx/>
              <a:uFillTx/>
              <a:latin typeface="EYInterstate Light" panose="020005060000000200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200" b="0" i="0" u="none" strike="noStrike" kern="0" cap="none" spc="0" normalizeH="0" baseline="0" noProof="0">
              <a:ln>
                <a:noFill/>
              </a:ln>
              <a:solidFill>
                <a:srgbClr val="000000">
                  <a:lumMod val="95000"/>
                  <a:lumOff val="5000"/>
                </a:srgbClr>
              </a:solidFill>
              <a:effectLst/>
              <a:uLnTx/>
              <a:uFillTx/>
              <a:latin typeface="EYInterstate Light" panose="02000506000000020004" pitchFamily="2" charset="0"/>
              <a:ea typeface="+mn-ea"/>
              <a:cs typeface="+mn-cs"/>
            </a:endParaRPr>
          </a:p>
        </p:txBody>
      </p:sp>
      <p:sp>
        <p:nvSpPr>
          <p:cNvPr id="14" name="Text Box 43">
            <a:extLst>
              <a:ext uri="{FF2B5EF4-FFF2-40B4-BE49-F238E27FC236}">
                <a16:creationId xmlns:a16="http://schemas.microsoft.com/office/drawing/2014/main" id="{5364CBE4-9DFE-7BB3-594C-CB902006B996}"/>
              </a:ext>
            </a:extLst>
          </p:cNvPr>
          <p:cNvSpPr txBox="1"/>
          <p:nvPr/>
        </p:nvSpPr>
        <p:spPr>
          <a:xfrm>
            <a:off x="7647843" y="4712379"/>
            <a:ext cx="238823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panose="020B0604020202020204" pitchFamily="34" charset="0"/>
                <a:cs typeface="Arial" panose="020B0604020202020204" pitchFamily="34" charset="0"/>
              </a:rPr>
              <a:t>ANALYSIS PLAN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Data Analysis was done on MS Excel</a:t>
            </a:r>
          </a:p>
        </p:txBody>
      </p:sp>
      <p:sp>
        <p:nvSpPr>
          <p:cNvPr id="16" name="Oval 15">
            <a:extLst>
              <a:ext uri="{FF2B5EF4-FFF2-40B4-BE49-F238E27FC236}">
                <a16:creationId xmlns:a16="http://schemas.microsoft.com/office/drawing/2014/main" id="{A509EC9A-8DAC-CF70-6426-2899453CB1CD}"/>
              </a:ext>
            </a:extLst>
          </p:cNvPr>
          <p:cNvSpPr/>
          <p:nvPr/>
        </p:nvSpPr>
        <p:spPr>
          <a:xfrm>
            <a:off x="7462251" y="4231666"/>
            <a:ext cx="354502" cy="434581"/>
          </a:xfrm>
          <a:prstGeom prst="ellipse">
            <a:avLst/>
          </a:prstGeom>
          <a:solidFill>
            <a:schemeClr val="bg1">
              <a:lumMod val="85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kern="0" dirty="0">
                <a:latin typeface="Calibri Light" panose="020F0302020204030204"/>
              </a:rPr>
              <a:t>3</a:t>
            </a:r>
            <a:endParaRPr kumimoji="0" lang="en-IN" sz="1800" b="0" i="0" u="none" strike="noStrike" kern="0" cap="none" spc="0" normalizeH="0" baseline="0" noProof="0" dirty="0">
              <a:ln>
                <a:noFill/>
              </a:ln>
              <a:effectLst/>
              <a:uLnTx/>
              <a:uFillTx/>
              <a:latin typeface="Calibri Light" panose="020F0302020204030204"/>
              <a:ea typeface="+mn-ea"/>
              <a:cs typeface="+mn-cs"/>
            </a:endParaRPr>
          </a:p>
        </p:txBody>
      </p:sp>
      <p:sp>
        <p:nvSpPr>
          <p:cNvPr id="20" name="Rounded Rectangle 19"/>
          <p:cNvSpPr/>
          <p:nvPr/>
        </p:nvSpPr>
        <p:spPr>
          <a:xfrm>
            <a:off x="7335019" y="1037777"/>
            <a:ext cx="3013881" cy="641444"/>
          </a:xfrm>
          <a:prstGeom prst="roundRect">
            <a:avLst/>
          </a:prstGeom>
          <a:solidFill>
            <a:schemeClr val="bg1"/>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a:p>
        </p:txBody>
      </p:sp>
      <p:sp>
        <p:nvSpPr>
          <p:cNvPr id="21" name="TextBox 20"/>
          <p:cNvSpPr txBox="1"/>
          <p:nvPr/>
        </p:nvSpPr>
        <p:spPr>
          <a:xfrm>
            <a:off x="7379804" y="1237216"/>
            <a:ext cx="2826760" cy="369332"/>
          </a:xfrm>
          <a:prstGeom prst="rect">
            <a:avLst/>
          </a:prstGeom>
          <a:noFill/>
          <a:ln>
            <a:solidFill>
              <a:schemeClr val="tx1"/>
            </a:solidFill>
          </a:ln>
        </p:spPr>
        <p:txBody>
          <a:bodyPr wrap="square" rtlCol="0">
            <a:spAutoFit/>
          </a:bodyPr>
          <a:lstStyle/>
          <a:p>
            <a:r>
              <a:rPr lang="en-US" b="1" dirty="0"/>
              <a:t>DATA &amp; ANALYSIS PLAN</a:t>
            </a:r>
            <a:endParaRPr lang="en-IN" b="1" dirty="0"/>
          </a:p>
        </p:txBody>
      </p:sp>
      <p:pic>
        <p:nvPicPr>
          <p:cNvPr id="3" name="Picture 2" descr="ey-logo-black">
            <a:extLst>
              <a:ext uri="{FF2B5EF4-FFF2-40B4-BE49-F238E27FC236}">
                <a16:creationId xmlns:a16="http://schemas.microsoft.com/office/drawing/2014/main" id="{977A0F04-C6F3-7997-6B5D-1668D78E54F9}"/>
              </a:ext>
            </a:extLst>
          </p:cNvPr>
          <p:cNvPicPr>
            <a:picLocks noChangeAspect="1"/>
          </p:cNvPicPr>
          <p:nvPr/>
        </p:nvPicPr>
        <p:blipFill>
          <a:blip r:embed="rId2"/>
          <a:stretch>
            <a:fillRect/>
          </a:stretch>
        </p:blipFill>
        <p:spPr>
          <a:xfrm>
            <a:off x="11330805" y="6318229"/>
            <a:ext cx="861195" cy="574277"/>
          </a:xfrm>
          <a:prstGeom prst="rect">
            <a:avLst/>
          </a:prstGeom>
        </p:spPr>
      </p:pic>
      <p:pic>
        <p:nvPicPr>
          <p:cNvPr id="15" name="Picture 2" descr="Partners | Green Yatra">
            <a:extLst>
              <a:ext uri="{FF2B5EF4-FFF2-40B4-BE49-F238E27FC236}">
                <a16:creationId xmlns:a16="http://schemas.microsoft.com/office/drawing/2014/main" id="{BDC08657-43C6-488A-F3CD-EBD67C55DA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35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ey-logo-black"/>
          <p:cNvPicPr>
            <a:picLocks noChangeAspect="1"/>
          </p:cNvPicPr>
          <p:nvPr/>
        </p:nvPicPr>
        <p:blipFill>
          <a:blip r:embed="rId2"/>
          <a:stretch>
            <a:fillRect/>
          </a:stretch>
        </p:blipFill>
        <p:spPr>
          <a:xfrm>
            <a:off x="11330805" y="6318229"/>
            <a:ext cx="861195" cy="574277"/>
          </a:xfrm>
          <a:prstGeom prst="rect">
            <a:avLst/>
          </a:prstGeom>
        </p:spPr>
      </p:pic>
      <p:sp>
        <p:nvSpPr>
          <p:cNvPr id="6" name="Title 1">
            <a:extLst>
              <a:ext uri="{FF2B5EF4-FFF2-40B4-BE49-F238E27FC236}">
                <a16:creationId xmlns:a16="http://schemas.microsoft.com/office/drawing/2014/main" id="{888FC840-D514-BF45-CD1B-3962A378856C}"/>
              </a:ext>
            </a:extLst>
          </p:cNvPr>
          <p:cNvSpPr>
            <a:spLocks noGrp="1"/>
          </p:cNvSpPr>
          <p:nvPr/>
        </p:nvSpPr>
        <p:spPr>
          <a:xfrm>
            <a:off x="289225" y="341405"/>
            <a:ext cx="10967088" cy="7664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3765">
              <a:lnSpc>
                <a:spcPct val="100000"/>
              </a:lnSpc>
            </a:pPr>
            <a:r>
              <a:rPr lang="en-IN" sz="2400" b="1" dirty="0">
                <a:solidFill>
                  <a:schemeClr val="bg2"/>
                </a:solidFill>
                <a:latin typeface="EYInterstate Light" panose="02000506000000020004" pitchFamily="2" charset="0"/>
              </a:rPr>
              <a:t>                                                   </a:t>
            </a:r>
            <a:r>
              <a:rPr lang="en-IN" sz="3600" b="1" dirty="0">
                <a:latin typeface="Arial" panose="020B0604020202020204" pitchFamily="34" charset="0"/>
                <a:cs typeface="Arial" panose="020B0604020202020204" pitchFamily="34" charset="0"/>
              </a:rPr>
              <a:t>RESULT (1/6)</a:t>
            </a:r>
            <a:br>
              <a:rPr lang="en-IN" sz="2400" b="1" dirty="0">
                <a:solidFill>
                  <a:schemeClr val="bg2"/>
                </a:solidFill>
                <a:latin typeface="EYInterstate Light" panose="02000506000000020004" pitchFamily="2" charset="0"/>
              </a:rPr>
            </a:br>
            <a:endParaRPr lang="en-IN" sz="2400" b="1" dirty="0">
              <a:solidFill>
                <a:schemeClr val="bg2"/>
              </a:solidFill>
              <a:latin typeface="EYInterstate Light" panose="02000506000000020004" pitchFamily="2" charset="0"/>
            </a:endParaRPr>
          </a:p>
        </p:txBody>
      </p:sp>
      <p:sp>
        <p:nvSpPr>
          <p:cNvPr id="7" name="Rectangle 2">
            <a:extLst>
              <a:ext uri="{FF2B5EF4-FFF2-40B4-BE49-F238E27FC236}">
                <a16:creationId xmlns:a16="http://schemas.microsoft.com/office/drawing/2014/main" id="{B773954F-11AA-1E7F-E737-5495D8412272}"/>
              </a:ext>
            </a:extLst>
          </p:cNvPr>
          <p:cNvSpPr>
            <a:spLocks noChangeArrowheads="1"/>
          </p:cNvSpPr>
          <p:nvPr/>
        </p:nvSpPr>
        <p:spPr bwMode="auto">
          <a:xfrm>
            <a:off x="148287" y="6064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57E13D65-C6F6-66E2-6269-B1ED6ABDE5C4}"/>
              </a:ext>
            </a:extLst>
          </p:cNvPr>
          <p:cNvSpPr>
            <a:spLocks noChangeArrowheads="1"/>
          </p:cNvSpPr>
          <p:nvPr/>
        </p:nvSpPr>
        <p:spPr bwMode="auto">
          <a:xfrm>
            <a:off x="414987" y="1320524"/>
            <a:ext cx="42767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kumimoji="0" lang="en-US" altLang="en-US" sz="2000" b="1"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What is ABDM and When ABDM was launched?</a:t>
            </a:r>
            <a:endParaRPr kumimoji="0" lang="en-US" altLang="en-US" sz="3200" b="0" i="0" u="none" strike="noStrike" cap="none" normalizeH="0" baseline="0" dirty="0">
              <a:ln>
                <a:noFill/>
              </a:ln>
              <a:solidFill>
                <a:schemeClr val="tx1"/>
              </a:solidFill>
              <a:effectLst/>
              <a:cs typeface="Arial" panose="020B0604020202020204" pitchFamily="34" charset="0"/>
            </a:endParaRPr>
          </a:p>
        </p:txBody>
      </p:sp>
      <p:sp>
        <p:nvSpPr>
          <p:cNvPr id="10" name="Rectangle 3">
            <a:extLst>
              <a:ext uri="{FF2B5EF4-FFF2-40B4-BE49-F238E27FC236}">
                <a16:creationId xmlns:a16="http://schemas.microsoft.com/office/drawing/2014/main" id="{890F91CD-D144-4E00-4F45-467C6A965EE7}"/>
              </a:ext>
            </a:extLst>
          </p:cNvPr>
          <p:cNvSpPr>
            <a:spLocks noChangeArrowheads="1"/>
          </p:cNvSpPr>
          <p:nvPr/>
        </p:nvSpPr>
        <p:spPr bwMode="auto">
          <a:xfrm>
            <a:off x="3273119" y="5887152"/>
            <a:ext cx="427675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6700" algn="l"/>
              </a:tabLst>
              <a:defRPr>
                <a:solidFill>
                  <a:schemeClr val="tx1"/>
                </a:solidFill>
                <a:latin typeface="Arial" panose="020B0604020202020204" pitchFamily="34" charset="0"/>
              </a:defRPr>
            </a:lvl1pPr>
            <a:lvl2pPr eaLnBrk="0" fontAlgn="base" hangingPunct="0">
              <a:spcBef>
                <a:spcPct val="0"/>
              </a:spcBef>
              <a:spcAft>
                <a:spcPct val="0"/>
              </a:spcAft>
              <a:tabLst>
                <a:tab pos="266700" algn="l"/>
              </a:tabLst>
              <a:defRPr>
                <a:solidFill>
                  <a:schemeClr val="tx1"/>
                </a:solidFill>
                <a:latin typeface="Arial" panose="020B0604020202020204" pitchFamily="34" charset="0"/>
              </a:defRPr>
            </a:lvl2pPr>
            <a:lvl3pPr eaLnBrk="0" fontAlgn="base" hangingPunct="0">
              <a:spcBef>
                <a:spcPct val="0"/>
              </a:spcBef>
              <a:spcAft>
                <a:spcPct val="0"/>
              </a:spcAft>
              <a:tabLst>
                <a:tab pos="266700" algn="l"/>
              </a:tabLst>
              <a:defRPr>
                <a:solidFill>
                  <a:schemeClr val="tx1"/>
                </a:solidFill>
                <a:latin typeface="Arial" panose="020B0604020202020204" pitchFamily="34" charset="0"/>
              </a:defRPr>
            </a:lvl3pPr>
            <a:lvl4pPr eaLnBrk="0" fontAlgn="base" hangingPunct="0">
              <a:spcBef>
                <a:spcPct val="0"/>
              </a:spcBef>
              <a:spcAft>
                <a:spcPct val="0"/>
              </a:spcAft>
              <a:tabLst>
                <a:tab pos="266700" algn="l"/>
              </a:tabLst>
              <a:defRPr>
                <a:solidFill>
                  <a:schemeClr val="tx1"/>
                </a:solidFill>
                <a:latin typeface="Arial" panose="020B0604020202020204" pitchFamily="34" charset="0"/>
              </a:defRPr>
            </a:lvl4pPr>
            <a:lvl5pPr eaLnBrk="0" fontAlgn="base" hangingPunct="0">
              <a:spcBef>
                <a:spcPct val="0"/>
              </a:spcBef>
              <a:spcAft>
                <a:spcPct val="0"/>
              </a:spcAft>
              <a:tabLst>
                <a:tab pos="266700" algn="l"/>
              </a:tabLst>
              <a:defRPr>
                <a:solidFill>
                  <a:schemeClr val="tx1"/>
                </a:solidFill>
                <a:latin typeface="Arial" panose="020B0604020202020204" pitchFamily="34" charset="0"/>
              </a:defRPr>
            </a:lvl5pPr>
            <a:lvl6pPr eaLnBrk="0" fontAlgn="base" hangingPunct="0">
              <a:spcBef>
                <a:spcPct val="0"/>
              </a:spcBef>
              <a:spcAft>
                <a:spcPct val="0"/>
              </a:spcAft>
              <a:tabLst>
                <a:tab pos="266700" algn="l"/>
              </a:tabLst>
              <a:defRPr>
                <a:solidFill>
                  <a:schemeClr val="tx1"/>
                </a:solidFill>
                <a:latin typeface="Arial" panose="020B0604020202020204" pitchFamily="34" charset="0"/>
              </a:defRPr>
            </a:lvl6pPr>
            <a:lvl7pPr eaLnBrk="0" fontAlgn="base" hangingPunct="0">
              <a:spcBef>
                <a:spcPct val="0"/>
              </a:spcBef>
              <a:spcAft>
                <a:spcPct val="0"/>
              </a:spcAft>
              <a:tabLst>
                <a:tab pos="266700" algn="l"/>
              </a:tabLst>
              <a:defRPr>
                <a:solidFill>
                  <a:schemeClr val="tx1"/>
                </a:solidFill>
                <a:latin typeface="Arial" panose="020B0604020202020204" pitchFamily="34" charset="0"/>
              </a:defRPr>
            </a:lvl7pPr>
            <a:lvl8pPr eaLnBrk="0" fontAlgn="base" hangingPunct="0">
              <a:spcBef>
                <a:spcPct val="0"/>
              </a:spcBef>
              <a:spcAft>
                <a:spcPct val="0"/>
              </a:spcAft>
              <a:tabLst>
                <a:tab pos="266700" algn="l"/>
              </a:tabLst>
              <a:defRPr>
                <a:solidFill>
                  <a:schemeClr val="tx1"/>
                </a:solidFill>
                <a:latin typeface="Arial" panose="020B0604020202020204" pitchFamily="34" charset="0"/>
              </a:defRPr>
            </a:lvl8pPr>
            <a:lvl9pPr eaLnBrk="0" fontAlgn="base" hangingPunct="0">
              <a:spcBef>
                <a:spcPct val="0"/>
              </a:spcBef>
              <a:spcAft>
                <a:spcPct val="0"/>
              </a:spcAft>
              <a:tabLst>
                <a:tab pos="2667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lang="en-US" altLang="en-US" sz="1000" b="1" dirty="0">
                <a:cs typeface="Arial" panose="020B0604020202020204" pitchFamily="34" charset="0"/>
              </a:rPr>
              <a:t>Figure 1 ABDM and Its launch</a:t>
            </a:r>
            <a:endParaRPr kumimoji="0" lang="en-US" altLang="en-US" sz="1200" b="0" i="0" u="none" strike="noStrike" cap="none" normalizeH="0" baseline="0" dirty="0">
              <a:ln>
                <a:noFill/>
              </a:ln>
              <a:solidFill>
                <a:schemeClr val="tx1"/>
              </a:solidFill>
              <a:effectLst/>
              <a:cs typeface="Arial" panose="020B0604020202020204" pitchFamily="34" charset="0"/>
            </a:endParaRPr>
          </a:p>
        </p:txBody>
      </p:sp>
      <p:graphicFrame>
        <p:nvGraphicFramePr>
          <p:cNvPr id="17" name="Chart 16">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741823167"/>
              </p:ext>
            </p:extLst>
          </p:nvPr>
        </p:nvGraphicFramePr>
        <p:xfrm>
          <a:off x="486229" y="2092312"/>
          <a:ext cx="7870371" cy="3647017"/>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2" descr="Partners | Green Yatra">
            <a:extLst>
              <a:ext uri="{FF2B5EF4-FFF2-40B4-BE49-F238E27FC236}">
                <a16:creationId xmlns:a16="http://schemas.microsoft.com/office/drawing/2014/main" id="{D411AC12-7125-FE6F-43B6-58B0643D70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8971" y="16787"/>
            <a:ext cx="1423029" cy="7115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FB7B85B-CB0B-4EBE-ACF2-D9CB55CFB30D}"/>
              </a:ext>
            </a:extLst>
          </p:cNvPr>
          <p:cNvSpPr txBox="1"/>
          <p:nvPr/>
        </p:nvSpPr>
        <p:spPr>
          <a:xfrm>
            <a:off x="8356600" y="2396921"/>
            <a:ext cx="3285066" cy="3693319"/>
          </a:xfrm>
          <a:prstGeom prst="rect">
            <a:avLst/>
          </a:prstGeom>
          <a:noFill/>
        </p:spPr>
        <p:txBody>
          <a:bodyPr wrap="square" rtlCol="0">
            <a:spAutoFit/>
          </a:bodyPr>
          <a:lstStyle/>
          <a:p>
            <a:r>
              <a:rPr lang="en-IN" dirty="0"/>
              <a:t>N= 60</a:t>
            </a:r>
          </a:p>
          <a:p>
            <a:endParaRPr lang="en-IN" dirty="0"/>
          </a:p>
          <a:p>
            <a:r>
              <a:rPr lang="en-IN" dirty="0"/>
              <a:t>n= 35 people were aware about the ABDM and its launched date</a:t>
            </a:r>
          </a:p>
          <a:p>
            <a:endParaRPr lang="en-IN" dirty="0"/>
          </a:p>
          <a:p>
            <a:r>
              <a:rPr lang="en-IN" dirty="0"/>
              <a:t>n= 10 people were not aware about the ABDM and its launched date</a:t>
            </a:r>
          </a:p>
          <a:p>
            <a:endParaRPr lang="en-IN" dirty="0"/>
          </a:p>
          <a:p>
            <a:r>
              <a:rPr lang="en-IN" dirty="0"/>
              <a:t>n=15 people were wrongly answered about the launched date of ABDM</a:t>
            </a:r>
          </a:p>
          <a:p>
            <a:endParaRPr lang="en-IN" dirty="0"/>
          </a:p>
        </p:txBody>
      </p:sp>
    </p:spTree>
    <p:extLst>
      <p:ext uri="{BB962C8B-B14F-4D97-AF65-F5344CB8AC3E}">
        <p14:creationId xmlns:p14="http://schemas.microsoft.com/office/powerpoint/2010/main" val="2671187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1033</TotalTime>
  <Words>1875</Words>
  <Application>Microsoft Office PowerPoint</Application>
  <PresentationFormat>Widescreen</PresentationFormat>
  <Paragraphs>259</Paragraphs>
  <Slides>19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Black</vt:lpstr>
      <vt:lpstr>BlinkMacSystemFont</vt:lpstr>
      <vt:lpstr>Calibri</vt:lpstr>
      <vt:lpstr>Calibri Light</vt:lpstr>
      <vt:lpstr>Cooper Black</vt:lpstr>
      <vt:lpstr>EYInterstate Light</vt:lpstr>
      <vt:lpstr>Roboto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Sudhanshu Batra</cp:lastModifiedBy>
  <cp:revision>17</cp:revision>
  <dcterms:created xsi:type="dcterms:W3CDTF">2023-03-31T17:46:31Z</dcterms:created>
  <dcterms:modified xsi:type="dcterms:W3CDTF">2023-06-19T12:15:15Z</dcterms:modified>
</cp:coreProperties>
</file>