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2.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6" r:id="rId2"/>
    <p:sldId id="257" r:id="rId3"/>
    <p:sldId id="274" r:id="rId4"/>
    <p:sldId id="275" r:id="rId5"/>
    <p:sldId id="260" r:id="rId6"/>
    <p:sldId id="259" r:id="rId7"/>
    <p:sldId id="262" r:id="rId8"/>
    <p:sldId id="283" r:id="rId9"/>
    <p:sldId id="277" r:id="rId10"/>
    <p:sldId id="286" r:id="rId11"/>
    <p:sldId id="263" r:id="rId12"/>
    <p:sldId id="264" r:id="rId13"/>
    <p:sldId id="265" r:id="rId14"/>
    <p:sldId id="266" r:id="rId15"/>
    <p:sldId id="267" r:id="rId16"/>
    <p:sldId id="285" r:id="rId17"/>
    <p:sldId id="268" r:id="rId18"/>
    <p:sldId id="288"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68" autoAdjust="0"/>
  </p:normalViewPr>
  <p:slideViewPr>
    <p:cSldViewPr snapToGrid="0">
      <p:cViewPr varScale="1">
        <p:scale>
          <a:sx n="77" d="100"/>
          <a:sy n="77" d="100"/>
        </p:scale>
        <p:origin x="4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_rels/chart9.xml.rels><?xml version="1.0" encoding="UTF-8" standalone="yes"?>
<Relationships xmlns="http://schemas.openxmlformats.org/package/2006/relationships"><Relationship Id="rId3" Type="http://schemas.openxmlformats.org/officeDocument/2006/relationships/oleObject" Target="file:///C:\Users\Versha%20yadav\Downloads\DIABETIC%20RETINOPATHY%20EXCEL.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[DIABETIC RETINOPATHY EXCEL.xlsx]Sheet21!PivotTable23</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Count of GENDER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Sheet21!$B$3</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Sheet21!$A$4:$A$5</c:f>
              <c:strCache>
                <c:ptCount val="2"/>
                <c:pt idx="0">
                  <c:v>FEMALE</c:v>
                </c:pt>
                <c:pt idx="1">
                  <c:v>MALE</c:v>
                </c:pt>
              </c:strCache>
            </c:strRef>
          </c:cat>
          <c:val>
            <c:numRef>
              <c:f>Sheet21!$B$4:$B$5</c:f>
              <c:numCache>
                <c:formatCode>General</c:formatCode>
                <c:ptCount val="2"/>
                <c:pt idx="0">
                  <c:v>26</c:v>
                </c:pt>
                <c:pt idx="1">
                  <c:v>39</c:v>
                </c:pt>
              </c:numCache>
            </c:numRef>
          </c:val>
          <c:extLst>
            <c:ext xmlns:c16="http://schemas.microsoft.com/office/drawing/2014/chart" uri="{C3380CC4-5D6E-409C-BE32-E72D297353CC}">
              <c16:uniqueId val="{00000000-14AC-482D-AFFF-0F6FF4F703FA}"/>
            </c:ext>
          </c:extLst>
        </c:ser>
        <c:dLbls>
          <c:showLegendKey val="0"/>
          <c:showVal val="0"/>
          <c:showCatName val="0"/>
          <c:showSerName val="0"/>
          <c:showPercent val="0"/>
          <c:showBubbleSize val="0"/>
        </c:dLbls>
        <c:gapWidth val="219"/>
        <c:overlap val="-27"/>
        <c:axId val="1974082736"/>
        <c:axId val="1974084176"/>
      </c:barChart>
      <c:catAx>
        <c:axId val="1974082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974084176"/>
        <c:crosses val="autoZero"/>
        <c:auto val="1"/>
        <c:lblAlgn val="ctr"/>
        <c:lblOffset val="100"/>
        <c:noMultiLvlLbl val="0"/>
      </c:catAx>
      <c:valAx>
        <c:axId val="19740841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4082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Sheet20!$B$2</c:f>
              <c:strCache>
                <c:ptCount val="1"/>
                <c:pt idx="0">
                  <c:v>NPDR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highlight>
                      <a:srgbClr val="FFFF00"/>
                    </a:highligh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Sheet20!$A$3:$A$4</c:f>
              <c:strCache>
                <c:ptCount val="2"/>
                <c:pt idx="0">
                  <c:v>DURATION OF DIABETIES LESS THEN 5 YEARS </c:v>
                </c:pt>
                <c:pt idx="1">
                  <c:v>DURATION OF DIABETIES MORE THEN 5 YEARS </c:v>
                </c:pt>
              </c:strCache>
            </c:strRef>
          </c:cat>
          <c:val>
            <c:numRef>
              <c:f>Sheet20!$B$3:$B$4</c:f>
              <c:numCache>
                <c:formatCode>0%</c:formatCode>
                <c:ptCount val="2"/>
                <c:pt idx="0">
                  <c:v>0.33</c:v>
                </c:pt>
                <c:pt idx="1">
                  <c:v>0.7</c:v>
                </c:pt>
              </c:numCache>
            </c:numRef>
          </c:val>
          <c:extLst>
            <c:ext xmlns:c16="http://schemas.microsoft.com/office/drawing/2014/chart" uri="{C3380CC4-5D6E-409C-BE32-E72D297353CC}">
              <c16:uniqueId val="{00000000-7447-4178-946E-35CBE750DD47}"/>
            </c:ext>
          </c:extLst>
        </c:ser>
        <c:ser>
          <c:idx val="1"/>
          <c:order val="1"/>
          <c:tx>
            <c:strRef>
              <c:f>Sheet20!$C$2</c:f>
              <c:strCache>
                <c:ptCount val="1"/>
                <c:pt idx="0">
                  <c:v>PDR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highlight>
                      <a:srgbClr val="FFFF00"/>
                    </a:highligh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Sheet20!$A$3:$A$4</c:f>
              <c:strCache>
                <c:ptCount val="2"/>
                <c:pt idx="0">
                  <c:v>DURATION OF DIABETIES LESS THEN 5 YEARS </c:v>
                </c:pt>
                <c:pt idx="1">
                  <c:v>DURATION OF DIABETIES MORE THEN 5 YEARS </c:v>
                </c:pt>
              </c:strCache>
            </c:strRef>
          </c:cat>
          <c:val>
            <c:numRef>
              <c:f>Sheet20!$C$3:$C$4</c:f>
              <c:numCache>
                <c:formatCode>0%</c:formatCode>
                <c:ptCount val="2"/>
                <c:pt idx="0">
                  <c:v>0.67</c:v>
                </c:pt>
                <c:pt idx="1">
                  <c:v>0.3</c:v>
                </c:pt>
              </c:numCache>
            </c:numRef>
          </c:val>
          <c:extLst>
            <c:ext xmlns:c16="http://schemas.microsoft.com/office/drawing/2014/chart" uri="{C3380CC4-5D6E-409C-BE32-E72D297353CC}">
              <c16:uniqueId val="{00000001-7447-4178-946E-35CBE750DD47}"/>
            </c:ext>
          </c:extLst>
        </c:ser>
        <c:dLbls>
          <c:showLegendKey val="0"/>
          <c:showVal val="0"/>
          <c:showCatName val="0"/>
          <c:showSerName val="0"/>
          <c:showPercent val="0"/>
          <c:showBubbleSize val="0"/>
        </c:dLbls>
        <c:gapWidth val="150"/>
        <c:overlap val="100"/>
        <c:axId val="2089550672"/>
        <c:axId val="2089563152"/>
      </c:barChart>
      <c:catAx>
        <c:axId val="2089550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9563152"/>
        <c:crosses val="autoZero"/>
        <c:auto val="1"/>
        <c:lblAlgn val="ctr"/>
        <c:lblOffset val="100"/>
        <c:noMultiLvlLbl val="0"/>
      </c:catAx>
      <c:valAx>
        <c:axId val="20895631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9550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Sheet23!$B$1</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Sheet23!$A$2:$A$5</c:f>
              <c:strCache>
                <c:ptCount val="4"/>
                <c:pt idx="0">
                  <c:v>20-30 YEAR</c:v>
                </c:pt>
                <c:pt idx="1">
                  <c:v>31-40 YEAR</c:v>
                </c:pt>
                <c:pt idx="2">
                  <c:v>41-60 YEAR</c:v>
                </c:pt>
                <c:pt idx="3">
                  <c:v>ABOVE 61 </c:v>
                </c:pt>
              </c:strCache>
            </c:strRef>
          </c:cat>
          <c:val>
            <c:numRef>
              <c:f>Sheet23!$B$2:$B$5</c:f>
              <c:numCache>
                <c:formatCode>0%</c:formatCode>
                <c:ptCount val="4"/>
                <c:pt idx="0">
                  <c:v>0.09</c:v>
                </c:pt>
                <c:pt idx="1">
                  <c:v>0.41</c:v>
                </c:pt>
                <c:pt idx="2">
                  <c:v>0.31</c:v>
                </c:pt>
                <c:pt idx="3">
                  <c:v>0.17</c:v>
                </c:pt>
              </c:numCache>
            </c:numRef>
          </c:val>
          <c:extLst>
            <c:ext xmlns:c16="http://schemas.microsoft.com/office/drawing/2014/chart" uri="{C3380CC4-5D6E-409C-BE32-E72D297353CC}">
              <c16:uniqueId val="{00000000-692B-447D-B280-13823A80084D}"/>
            </c:ext>
          </c:extLst>
        </c:ser>
        <c:dLbls>
          <c:dLblPos val="outEnd"/>
          <c:showLegendKey val="0"/>
          <c:showVal val="1"/>
          <c:showCatName val="0"/>
          <c:showSerName val="0"/>
          <c:showPercent val="0"/>
          <c:showBubbleSize val="0"/>
        </c:dLbls>
        <c:gapWidth val="219"/>
        <c:overlap val="-27"/>
        <c:axId val="1974092816"/>
        <c:axId val="1974085616"/>
      </c:barChart>
      <c:catAx>
        <c:axId val="1974092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974085616"/>
        <c:crosses val="autoZero"/>
        <c:auto val="1"/>
        <c:lblAlgn val="ctr"/>
        <c:lblOffset val="100"/>
        <c:noMultiLvlLbl val="0"/>
      </c:catAx>
      <c:valAx>
        <c:axId val="197408561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74092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Sheet15!$B$3</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Sheet15!$A$4:$A$7</c:f>
              <c:strCache>
                <c:ptCount val="4"/>
                <c:pt idx="0">
                  <c:v>ILLETRATE </c:v>
                </c:pt>
                <c:pt idx="1">
                  <c:v>PRIMARY EDUCATION </c:v>
                </c:pt>
                <c:pt idx="2">
                  <c:v>SECONDARY EDUCATION </c:v>
                </c:pt>
                <c:pt idx="3">
                  <c:v>HIGHER SECONDARY EDUCATION </c:v>
                </c:pt>
              </c:strCache>
            </c:strRef>
          </c:cat>
          <c:val>
            <c:numRef>
              <c:f>Sheet15!$B$4:$B$7</c:f>
              <c:numCache>
                <c:formatCode>0%</c:formatCode>
                <c:ptCount val="4"/>
                <c:pt idx="0">
                  <c:v>0.24</c:v>
                </c:pt>
                <c:pt idx="1">
                  <c:v>0.28999999999999998</c:v>
                </c:pt>
                <c:pt idx="2">
                  <c:v>0.37</c:v>
                </c:pt>
                <c:pt idx="3">
                  <c:v>0.1</c:v>
                </c:pt>
              </c:numCache>
            </c:numRef>
          </c:val>
          <c:extLst>
            <c:ext xmlns:c16="http://schemas.microsoft.com/office/drawing/2014/chart" uri="{C3380CC4-5D6E-409C-BE32-E72D297353CC}">
              <c16:uniqueId val="{00000000-86E9-47BE-82FD-74CE35E6A9EB}"/>
            </c:ext>
          </c:extLst>
        </c:ser>
        <c:dLbls>
          <c:dLblPos val="outEnd"/>
          <c:showLegendKey val="0"/>
          <c:showVal val="1"/>
          <c:showCatName val="0"/>
          <c:showSerName val="0"/>
          <c:showPercent val="0"/>
          <c:showBubbleSize val="0"/>
        </c:dLbls>
        <c:gapWidth val="219"/>
        <c:overlap val="-27"/>
        <c:axId val="1967197856"/>
        <c:axId val="1967204576"/>
      </c:barChart>
      <c:catAx>
        <c:axId val="196719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7204576"/>
        <c:crosses val="autoZero"/>
        <c:auto val="1"/>
        <c:lblAlgn val="ctr"/>
        <c:lblOffset val="100"/>
        <c:noMultiLvlLbl val="0"/>
      </c:catAx>
      <c:valAx>
        <c:axId val="196720457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71978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Sheet24!$B$11</c:f>
              <c:strCache>
                <c:ptCount val="1"/>
                <c:pt idx="0">
                  <c:v>disease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Sheet24!$A$12:$A$15</c:f>
              <c:strCache>
                <c:ptCount val="4"/>
                <c:pt idx="0">
                  <c:v>HYPERTENSION</c:v>
                </c:pt>
                <c:pt idx="1">
                  <c:v>HEART DISEASE</c:v>
                </c:pt>
                <c:pt idx="2">
                  <c:v>KIDNEY DISEASE</c:v>
                </c:pt>
                <c:pt idx="3">
                  <c:v>NONE </c:v>
                </c:pt>
              </c:strCache>
            </c:strRef>
          </c:cat>
          <c:val>
            <c:numRef>
              <c:f>Sheet24!$B$12:$B$15</c:f>
              <c:numCache>
                <c:formatCode>General</c:formatCode>
                <c:ptCount val="4"/>
                <c:pt idx="0">
                  <c:v>24</c:v>
                </c:pt>
                <c:pt idx="1">
                  <c:v>2</c:v>
                </c:pt>
                <c:pt idx="2">
                  <c:v>4</c:v>
                </c:pt>
                <c:pt idx="3">
                  <c:v>35</c:v>
                </c:pt>
              </c:numCache>
            </c:numRef>
          </c:val>
          <c:extLst>
            <c:ext xmlns:c16="http://schemas.microsoft.com/office/drawing/2014/chart" uri="{C3380CC4-5D6E-409C-BE32-E72D297353CC}">
              <c16:uniqueId val="{00000000-A242-4D4A-9E45-5321F044163F}"/>
            </c:ext>
          </c:extLst>
        </c:ser>
        <c:ser>
          <c:idx val="1"/>
          <c:order val="1"/>
          <c:tx>
            <c:strRef>
              <c:f>Sheet24!$C$11</c:f>
              <c:strCache>
                <c:ptCount val="1"/>
                <c:pt idx="0">
                  <c:v>no of patient with diabetic retinopathy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Sheet24!$A$12:$A$15</c:f>
              <c:strCache>
                <c:ptCount val="4"/>
                <c:pt idx="0">
                  <c:v>HYPERTENSION</c:v>
                </c:pt>
                <c:pt idx="1">
                  <c:v>HEART DISEASE</c:v>
                </c:pt>
                <c:pt idx="2">
                  <c:v>KIDNEY DISEASE</c:v>
                </c:pt>
                <c:pt idx="3">
                  <c:v>NONE </c:v>
                </c:pt>
              </c:strCache>
            </c:strRef>
          </c:cat>
          <c:val>
            <c:numRef>
              <c:f>Sheet24!$C$12:$C$15</c:f>
              <c:numCache>
                <c:formatCode>General</c:formatCode>
                <c:ptCount val="4"/>
                <c:pt idx="0">
                  <c:v>12</c:v>
                </c:pt>
                <c:pt idx="1">
                  <c:v>1</c:v>
                </c:pt>
                <c:pt idx="2">
                  <c:v>1</c:v>
                </c:pt>
                <c:pt idx="3">
                  <c:v>5</c:v>
                </c:pt>
              </c:numCache>
            </c:numRef>
          </c:val>
          <c:extLst>
            <c:ext xmlns:c16="http://schemas.microsoft.com/office/drawing/2014/chart" uri="{C3380CC4-5D6E-409C-BE32-E72D297353CC}">
              <c16:uniqueId val="{00000001-A242-4D4A-9E45-5321F044163F}"/>
            </c:ext>
          </c:extLst>
        </c:ser>
        <c:dLbls>
          <c:dLblPos val="outEnd"/>
          <c:showLegendKey val="0"/>
          <c:showVal val="1"/>
          <c:showCatName val="0"/>
          <c:showSerName val="0"/>
          <c:showPercent val="0"/>
          <c:showBubbleSize val="0"/>
        </c:dLbls>
        <c:gapWidth val="219"/>
        <c:overlap val="-27"/>
        <c:axId val="47255952"/>
        <c:axId val="47256912"/>
      </c:barChart>
      <c:catAx>
        <c:axId val="4725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256912"/>
        <c:crosses val="autoZero"/>
        <c:auto val="1"/>
        <c:lblAlgn val="ctr"/>
        <c:lblOffset val="100"/>
        <c:noMultiLvlLbl val="0"/>
      </c:catAx>
      <c:valAx>
        <c:axId val="4725691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25595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Sheet14!$B$2</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Sheet14!$A$3:$A$7</c:f>
              <c:strCache>
                <c:ptCount val="5"/>
                <c:pt idx="0">
                  <c:v>Does diabetes cause blindness</c:v>
                </c:pt>
                <c:pt idx="1">
                  <c:v>Does good blood sugar control prevent diabetic retinopathy</c:v>
                </c:pt>
                <c:pt idx="2">
                  <c:v>Is diabetic retinopathy treatable</c:v>
                </c:pt>
                <c:pt idx="3">
                  <c:v>Do you know DM will affect your eye</c:v>
                </c:pt>
                <c:pt idx="4">
                  <c:v>Do you know that DR requires eye screening</c:v>
                </c:pt>
              </c:strCache>
            </c:strRef>
          </c:cat>
          <c:val>
            <c:numRef>
              <c:f>Sheet14!$B$3:$B$7</c:f>
              <c:numCache>
                <c:formatCode>0%</c:formatCode>
                <c:ptCount val="5"/>
                <c:pt idx="0">
                  <c:v>0.25</c:v>
                </c:pt>
                <c:pt idx="1">
                  <c:v>0.3</c:v>
                </c:pt>
                <c:pt idx="2">
                  <c:v>0.2</c:v>
                </c:pt>
                <c:pt idx="3">
                  <c:v>0.35</c:v>
                </c:pt>
                <c:pt idx="4">
                  <c:v>0.35</c:v>
                </c:pt>
              </c:numCache>
            </c:numRef>
          </c:val>
          <c:extLst>
            <c:ext xmlns:c16="http://schemas.microsoft.com/office/drawing/2014/chart" uri="{C3380CC4-5D6E-409C-BE32-E72D297353CC}">
              <c16:uniqueId val="{00000000-B473-4779-BAC4-370EF15F28AB}"/>
            </c:ext>
          </c:extLst>
        </c:ser>
        <c:ser>
          <c:idx val="1"/>
          <c:order val="1"/>
          <c:tx>
            <c:strRef>
              <c:f>Sheet14!$C$2</c:f>
              <c:strCache>
                <c:ptCount val="1"/>
                <c:pt idx="0">
                  <c:v>NO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Sheet14!$A$3:$A$7</c:f>
              <c:strCache>
                <c:ptCount val="5"/>
                <c:pt idx="0">
                  <c:v>Does diabetes cause blindness</c:v>
                </c:pt>
                <c:pt idx="1">
                  <c:v>Does good blood sugar control prevent diabetic retinopathy</c:v>
                </c:pt>
                <c:pt idx="2">
                  <c:v>Is diabetic retinopathy treatable</c:v>
                </c:pt>
                <c:pt idx="3">
                  <c:v>Do you know DM will affect your eye</c:v>
                </c:pt>
                <c:pt idx="4">
                  <c:v>Do you know that DR requires eye screening</c:v>
                </c:pt>
              </c:strCache>
            </c:strRef>
          </c:cat>
          <c:val>
            <c:numRef>
              <c:f>Sheet14!$C$3:$C$7</c:f>
              <c:numCache>
                <c:formatCode>0%</c:formatCode>
                <c:ptCount val="5"/>
                <c:pt idx="0">
                  <c:v>0.75</c:v>
                </c:pt>
                <c:pt idx="1">
                  <c:v>0.7</c:v>
                </c:pt>
                <c:pt idx="2">
                  <c:v>0.8</c:v>
                </c:pt>
                <c:pt idx="3">
                  <c:v>0.65</c:v>
                </c:pt>
                <c:pt idx="4">
                  <c:v>0.65</c:v>
                </c:pt>
              </c:numCache>
            </c:numRef>
          </c:val>
          <c:extLst>
            <c:ext xmlns:c16="http://schemas.microsoft.com/office/drawing/2014/chart" uri="{C3380CC4-5D6E-409C-BE32-E72D297353CC}">
              <c16:uniqueId val="{00000001-B473-4779-BAC4-370EF15F28AB}"/>
            </c:ext>
          </c:extLst>
        </c:ser>
        <c:dLbls>
          <c:showLegendKey val="0"/>
          <c:showVal val="0"/>
          <c:showCatName val="0"/>
          <c:showSerName val="0"/>
          <c:showPercent val="0"/>
          <c:showBubbleSize val="0"/>
        </c:dLbls>
        <c:gapWidth val="150"/>
        <c:overlap val="100"/>
        <c:axId val="1965747568"/>
        <c:axId val="1965761968"/>
      </c:barChart>
      <c:catAx>
        <c:axId val="1965747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65761968"/>
        <c:crosses val="autoZero"/>
        <c:auto val="1"/>
        <c:lblAlgn val="ctr"/>
        <c:lblOffset val="100"/>
        <c:noMultiLvlLbl val="0"/>
      </c:catAx>
      <c:valAx>
        <c:axId val="19657619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5747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[DIABETIC RETINOPATHY EXCEL.xlsx]Sheet3!PivotTable5</c:name>
    <c:fmtId val="5"/>
  </c:pivotSource>
  <c:chart>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s>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en-US"/>
        </a:p>
      </c:txPr>
    </c:title>
    <c:autoTitleDeleted val="0"/>
    <c:plotArea>
      <c:layout/>
      <c:pieChart>
        <c:varyColors val="1"/>
        <c:ser>
          <c:idx val="0"/>
          <c:order val="0"/>
          <c:tx>
            <c:strRef>
              <c:f>Sheet26!$B$1</c:f>
              <c:strCache>
                <c:ptCount val="1"/>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AAED-407A-97EB-DF0D4CB5BDF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AAED-407A-97EB-DF0D4CB5BDF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AAED-407A-97EB-DF0D4CB5BDF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AAED-407A-97EB-DF0D4CB5BDF6}"/>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AAED-407A-97EB-DF0D4CB5BDF6}"/>
              </c:ext>
            </c:extLst>
          </c:dPt>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dk1">
                            <a:lumMod val="75000"/>
                            <a:lumOff val="25000"/>
                          </a:schemeClr>
                        </a:solidFill>
                        <a:highlight>
                          <a:srgbClr val="FFFF00"/>
                        </a:highlight>
                        <a:latin typeface="+mn-lt"/>
                        <a:ea typeface="+mn-ea"/>
                        <a:cs typeface="+mn-cs"/>
                      </a:defRPr>
                    </a:pPr>
                    <a:fld id="{5D0FA9D4-CB6D-410D-97F1-53A8F44C3B31}" type="VALUE">
                      <a:rPr lang="en-US" sz="1200" b="1">
                        <a:highlight>
                          <a:srgbClr val="FFFF00"/>
                        </a:highlight>
                      </a:rPr>
                      <a:pPr>
                        <a:defRPr sz="1200" b="1">
                          <a:highlight>
                            <a:srgbClr val="FFFF00"/>
                          </a:highlight>
                        </a:defRPr>
                      </a:pPr>
                      <a:t>[VALUE]</a:t>
                    </a:fld>
                    <a:r>
                      <a:rPr lang="en-US" sz="1200" b="1" baseline="0">
                        <a:highlight>
                          <a:srgbClr val="FFFF00"/>
                        </a:highlight>
                      </a:rPr>
                      <a:t>, </a:t>
                    </a: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dk1">
                          <a:lumMod val="75000"/>
                          <a:lumOff val="25000"/>
                        </a:schemeClr>
                      </a:solidFill>
                      <a:highlight>
                        <a:srgbClr val="FFFF00"/>
                      </a:highlight>
                      <a:latin typeface="+mn-lt"/>
                      <a:ea typeface="+mn-ea"/>
                      <a:cs typeface="+mn-cs"/>
                    </a:defRPr>
                  </a:pPr>
                  <a:endParaRPr lang="en-US"/>
                </a:p>
              </c:txPr>
              <c:dLblPos val="ctr"/>
              <c:showLegendKey val="0"/>
              <c:showVal val="1"/>
              <c:showCatName val="0"/>
              <c:showSerName val="0"/>
              <c:showPercent val="1"/>
              <c:showBubbleSize val="0"/>
              <c:extLst>
                <c:ext xmlns:c15="http://schemas.microsoft.com/office/drawing/2012/chart" uri="{CE6537A1-D6FC-4f65-9D91-7224C49458BB}">
                  <c15:layout>
                    <c:manualLayout>
                      <c:w val="0.12280825128926395"/>
                      <c:h val="8.1075976614034345E-2"/>
                    </c:manualLayout>
                  </c15:layout>
                  <c15:dlblFieldTable/>
                  <c15:showDataLabelsRange val="0"/>
                </c:ext>
                <c:ext xmlns:c16="http://schemas.microsoft.com/office/drawing/2014/chart" uri="{C3380CC4-5D6E-409C-BE32-E72D297353CC}">
                  <c16:uniqueId val="{00000001-AAED-407A-97EB-DF0D4CB5BDF6}"/>
                </c:ext>
              </c:extLst>
            </c:dLbl>
            <c:dLbl>
              <c:idx val="1"/>
              <c:tx>
                <c:rich>
                  <a:bodyPr/>
                  <a:lstStyle/>
                  <a:p>
                    <a:r>
                      <a:rPr lang="en-US" baseline="0"/>
                      <a:t> </a:t>
                    </a:r>
                    <a:fld id="{D7C9ABE9-241F-497D-8C41-E9CB4BCF8542}" type="PERCENTAGE">
                      <a:rPr lang="en-US" baseline="0"/>
                      <a:pPr/>
                      <a:t>[PERCENTAGE]</a:t>
                    </a:fld>
                    <a:endParaRPr lang="en-US" baseline="0"/>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AED-407A-97EB-DF0D4CB5BDF6}"/>
                </c:ext>
              </c:extLst>
            </c:dLbl>
            <c:dLbl>
              <c:idx val="2"/>
              <c:tx>
                <c:rich>
                  <a:bodyPr/>
                  <a:lstStyle/>
                  <a:p>
                    <a:fld id="{0C291B21-732A-44C2-BDC7-67FCF4169A02}" type="VALUE">
                      <a:rPr lang="en-US"/>
                      <a:pPr/>
                      <a:t>[VALUE]</a:t>
                    </a:fld>
                    <a:r>
                      <a:rPr lang="en-US" baseline="0"/>
                      <a:t>, </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AED-407A-97EB-DF0D4CB5BDF6}"/>
                </c:ext>
              </c:extLst>
            </c:dLbl>
            <c:dLbl>
              <c:idx val="3"/>
              <c:tx>
                <c:rich>
                  <a:bodyPr/>
                  <a:lstStyle/>
                  <a:p>
                    <a:fld id="{AEB3B38B-FE12-41F9-8652-4853EABBEC66}" type="VALUE">
                      <a:rPr lang="en-US"/>
                      <a:pPr/>
                      <a:t>[VALUE]</a:t>
                    </a:fld>
                    <a:r>
                      <a:rPr lang="en-US" baseline="0"/>
                      <a:t>, </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AED-407A-97EB-DF0D4CB5BDF6}"/>
                </c:ext>
              </c:extLst>
            </c:dLbl>
            <c:dLbl>
              <c:idx val="4"/>
              <c:tx>
                <c:rich>
                  <a:bodyPr/>
                  <a:lstStyle/>
                  <a:p>
                    <a:fld id="{C14D095F-91DD-4628-B1DB-DD8ABD487E1D}" type="VALUE">
                      <a:rPr lang="en-US"/>
                      <a:pPr/>
                      <a:t>[VALUE]</a:t>
                    </a:fld>
                    <a:r>
                      <a:rPr lang="en-US" baseline="0"/>
                      <a:t>, </a:t>
                    </a:r>
                  </a:p>
                </c:rich>
              </c:tx>
              <c:dLblPos val="ctr"/>
              <c:showLegendKey val="0"/>
              <c:showVal val="1"/>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AED-407A-97EB-DF0D4CB5BDF6}"/>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highlight>
                      <a:srgbClr val="FFFF00"/>
                    </a:highlight>
                    <a:latin typeface="+mn-lt"/>
                    <a:ea typeface="+mn-ea"/>
                    <a:cs typeface="+mn-cs"/>
                  </a:defRPr>
                </a:pPr>
                <a:endParaRPr lang="en-US"/>
              </a:p>
            </c:txPr>
            <c:dLblPos val="ctr"/>
            <c:showLegendKey val="0"/>
            <c:showVal val="1"/>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Sheet26!$A$2:$A$6</c:f>
              <c:strCache>
                <c:ptCount val="5"/>
                <c:pt idx="0">
                  <c:v>Lack of knowledge about DR</c:v>
                </c:pt>
                <c:pt idx="1">
                  <c:v>Lack of Money</c:v>
                </c:pt>
                <c:pt idx="2">
                  <c:v>Lack of time </c:v>
                </c:pt>
                <c:pt idx="3">
                  <c:v>No visual problem</c:v>
                </c:pt>
                <c:pt idx="4">
                  <c:v>Other reason</c:v>
                </c:pt>
              </c:strCache>
            </c:strRef>
          </c:cat>
          <c:val>
            <c:numRef>
              <c:f>Sheet26!$B$2:$B$6</c:f>
              <c:numCache>
                <c:formatCode>0%</c:formatCode>
                <c:ptCount val="5"/>
                <c:pt idx="0">
                  <c:v>0.7</c:v>
                </c:pt>
                <c:pt idx="1">
                  <c:v>7.0000000000000007E-2</c:v>
                </c:pt>
                <c:pt idx="2">
                  <c:v>0.05</c:v>
                </c:pt>
                <c:pt idx="3">
                  <c:v>0.08</c:v>
                </c:pt>
                <c:pt idx="4">
                  <c:v>0.1</c:v>
                </c:pt>
              </c:numCache>
            </c:numRef>
          </c:val>
          <c:extLst>
            <c:ext xmlns:c16="http://schemas.microsoft.com/office/drawing/2014/chart" uri="{C3380CC4-5D6E-409C-BE32-E72D297353CC}">
              <c16:uniqueId val="{0000000A-AAED-407A-97EB-DF0D4CB5BDF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9395989269629843"/>
          <c:y val="0.39294030557733428"/>
          <c:w val="0.2914025454374316"/>
          <c:h val="0.5650575285907028"/>
        </c:manualLayout>
      </c:layout>
      <c:overlay val="0"/>
      <c:spPr>
        <a:solidFill>
          <a:schemeClr val="lt1">
            <a:alpha val="50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Sheet22!$B$1</c:f>
              <c:strCache>
                <c:ptCount val="1"/>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00E-462C-AD70-9E01EC1CB96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00E-462C-AD70-9E01EC1CB963}"/>
              </c:ext>
            </c:extLst>
          </c:dPt>
          <c:dLbls>
            <c:dLbl>
              <c:idx val="0"/>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0E-462C-AD70-9E01EC1CB963}"/>
                </c:ext>
              </c:extLst>
            </c:dLbl>
            <c:dLbl>
              <c:idx val="1"/>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00E-462C-AD70-9E01EC1CB96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FF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Sheet22!$A$2:$A$3</c:f>
              <c:strCache>
                <c:ptCount val="2"/>
                <c:pt idx="0">
                  <c:v>YES</c:v>
                </c:pt>
                <c:pt idx="1">
                  <c:v>NO</c:v>
                </c:pt>
              </c:strCache>
            </c:strRef>
          </c:cat>
          <c:val>
            <c:numRef>
              <c:f>Sheet22!$B$2:$B$3</c:f>
              <c:numCache>
                <c:formatCode>0%</c:formatCode>
                <c:ptCount val="2"/>
                <c:pt idx="0">
                  <c:v>0.3</c:v>
                </c:pt>
                <c:pt idx="1">
                  <c:v>0.7</c:v>
                </c:pt>
              </c:numCache>
            </c:numRef>
          </c:val>
          <c:extLst>
            <c:ext xmlns:c16="http://schemas.microsoft.com/office/drawing/2014/chart" uri="{C3380CC4-5D6E-409C-BE32-E72D297353CC}">
              <c16:uniqueId val="{00000004-F00E-462C-AD70-9E01EC1CB96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Sheet23!$G$15</c:f>
              <c:strCache>
                <c:ptCount val="1"/>
                <c:pt idx="0">
                  <c:v>AGE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Sheet23!$F$16:$F$19</c:f>
              <c:strCache>
                <c:ptCount val="4"/>
                <c:pt idx="0">
                  <c:v>20-30 YEAR</c:v>
                </c:pt>
                <c:pt idx="1">
                  <c:v>31-40 YEAR</c:v>
                </c:pt>
                <c:pt idx="2">
                  <c:v>41-60 YEAR</c:v>
                </c:pt>
                <c:pt idx="3">
                  <c:v>ABOVE 61 </c:v>
                </c:pt>
              </c:strCache>
            </c:strRef>
          </c:cat>
          <c:val>
            <c:numRef>
              <c:f>Sheet23!$G$16:$G$19</c:f>
              <c:numCache>
                <c:formatCode>General</c:formatCode>
                <c:ptCount val="4"/>
                <c:pt idx="0">
                  <c:v>5</c:v>
                </c:pt>
                <c:pt idx="1">
                  <c:v>26</c:v>
                </c:pt>
                <c:pt idx="2">
                  <c:v>20</c:v>
                </c:pt>
                <c:pt idx="3">
                  <c:v>14</c:v>
                </c:pt>
              </c:numCache>
            </c:numRef>
          </c:val>
          <c:extLst>
            <c:ext xmlns:c16="http://schemas.microsoft.com/office/drawing/2014/chart" uri="{C3380CC4-5D6E-409C-BE32-E72D297353CC}">
              <c16:uniqueId val="{00000000-C522-4FE0-B595-6E4333A3D610}"/>
            </c:ext>
          </c:extLst>
        </c:ser>
        <c:ser>
          <c:idx val="1"/>
          <c:order val="1"/>
          <c:tx>
            <c:strRef>
              <c:f>Sheet23!$H$15</c:f>
              <c:strCache>
                <c:ptCount val="1"/>
                <c:pt idx="0">
                  <c:v>PREVELENCEOF DR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Sheet23!$F$16:$F$19</c:f>
              <c:strCache>
                <c:ptCount val="4"/>
                <c:pt idx="0">
                  <c:v>20-30 YEAR</c:v>
                </c:pt>
                <c:pt idx="1">
                  <c:v>31-40 YEAR</c:v>
                </c:pt>
                <c:pt idx="2">
                  <c:v>41-60 YEAR</c:v>
                </c:pt>
                <c:pt idx="3">
                  <c:v>ABOVE 61 </c:v>
                </c:pt>
              </c:strCache>
            </c:strRef>
          </c:cat>
          <c:val>
            <c:numRef>
              <c:f>Sheet23!$H$16:$H$19</c:f>
              <c:numCache>
                <c:formatCode>General</c:formatCode>
                <c:ptCount val="4"/>
                <c:pt idx="0">
                  <c:v>1</c:v>
                </c:pt>
                <c:pt idx="1">
                  <c:v>2</c:v>
                </c:pt>
                <c:pt idx="2">
                  <c:v>9</c:v>
                </c:pt>
                <c:pt idx="3">
                  <c:v>7</c:v>
                </c:pt>
              </c:numCache>
            </c:numRef>
          </c:val>
          <c:extLst>
            <c:ext xmlns:c16="http://schemas.microsoft.com/office/drawing/2014/chart" uri="{C3380CC4-5D6E-409C-BE32-E72D297353CC}">
              <c16:uniqueId val="{00000001-C522-4FE0-B595-6E4333A3D610}"/>
            </c:ext>
          </c:extLst>
        </c:ser>
        <c:dLbls>
          <c:showLegendKey val="0"/>
          <c:showVal val="0"/>
          <c:showCatName val="0"/>
          <c:showSerName val="0"/>
          <c:showPercent val="0"/>
          <c:showBubbleSize val="0"/>
        </c:dLbls>
        <c:gapWidth val="219"/>
        <c:overlap val="-27"/>
        <c:axId val="1967194976"/>
        <c:axId val="1967202176"/>
      </c:barChart>
      <c:catAx>
        <c:axId val="1967194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7202176"/>
        <c:crosses val="autoZero"/>
        <c:auto val="1"/>
        <c:lblAlgn val="ctr"/>
        <c:lblOffset val="100"/>
        <c:noMultiLvlLbl val="0"/>
      </c:catAx>
      <c:valAx>
        <c:axId val="19672021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71949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0.2922</cdr:x>
      <cdr:y>0.02688</cdr:y>
    </cdr:from>
    <cdr:to>
      <cdr:x>0.65816</cdr:x>
      <cdr:y>0.14097</cdr:y>
    </cdr:to>
    <cdr:sp macro="" textlink="">
      <cdr:nvSpPr>
        <cdr:cNvPr id="2" name="TextBox 1">
          <a:extLst xmlns:a="http://schemas.openxmlformats.org/drawingml/2006/main">
            <a:ext uri="{FF2B5EF4-FFF2-40B4-BE49-F238E27FC236}">
              <a16:creationId xmlns:a16="http://schemas.microsoft.com/office/drawing/2014/main" id="{700F5FA3-9D87-52C5-1A7A-4C9303767F34}"/>
            </a:ext>
          </a:extLst>
        </cdr:cNvPr>
        <cdr:cNvSpPr txBox="1"/>
      </cdr:nvSpPr>
      <cdr:spPr>
        <a:xfrm xmlns:a="http://schemas.openxmlformats.org/drawingml/2006/main">
          <a:off x="1335932" y="77923"/>
          <a:ext cx="1673157" cy="330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IN" sz="1100" dirty="0"/>
            <a:t>AGE OF PATIENT </a:t>
          </a:r>
        </a:p>
        <a:p xmlns:a="http://schemas.openxmlformats.org/drawingml/2006/main">
          <a:endParaRPr lang="en-IN"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0.67509</cdr:x>
      <cdr:y>0.75779</cdr:y>
    </cdr:from>
    <cdr:to>
      <cdr:x>0.99885</cdr:x>
      <cdr:y>1</cdr:y>
    </cdr:to>
    <cdr:sp macro="" textlink="">
      <cdr:nvSpPr>
        <cdr:cNvPr id="2" name="TextBox 1">
          <a:extLst xmlns:a="http://schemas.openxmlformats.org/drawingml/2006/main">
            <a:ext uri="{FF2B5EF4-FFF2-40B4-BE49-F238E27FC236}">
              <a16:creationId xmlns:a16="http://schemas.microsoft.com/office/drawing/2014/main" id="{0F4FB316-BD22-30E4-EFFE-39788641D7F2}"/>
            </a:ext>
          </a:extLst>
        </cdr:cNvPr>
        <cdr:cNvSpPr txBox="1"/>
      </cdr:nvSpPr>
      <cdr:spPr>
        <a:xfrm xmlns:a="http://schemas.openxmlformats.org/drawingml/2006/main">
          <a:off x="5719864" y="2966937"/>
          <a:ext cx="2743200" cy="9046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dirty="0"/>
        </a:p>
      </cdr:txBody>
    </cdr:sp>
  </cdr:relSizeAnchor>
  <cdr:relSizeAnchor xmlns:cdr="http://schemas.openxmlformats.org/drawingml/2006/chartDrawing">
    <cdr:from>
      <cdr:x>0.67738</cdr:x>
      <cdr:y>0.70058</cdr:y>
    </cdr:from>
    <cdr:to>
      <cdr:x>1</cdr:x>
      <cdr:y>0.96884</cdr:y>
    </cdr:to>
    <cdr:sp macro="" textlink="">
      <cdr:nvSpPr>
        <cdr:cNvPr id="3" name="TextBox 2">
          <a:extLst xmlns:a="http://schemas.openxmlformats.org/drawingml/2006/main">
            <a:ext uri="{FF2B5EF4-FFF2-40B4-BE49-F238E27FC236}">
              <a16:creationId xmlns:a16="http://schemas.microsoft.com/office/drawing/2014/main" id="{5140081C-D25C-F2E7-F429-36AC3874CA36}"/>
            </a:ext>
          </a:extLst>
        </cdr:cNvPr>
        <cdr:cNvSpPr txBox="1"/>
      </cdr:nvSpPr>
      <cdr:spPr>
        <a:xfrm xmlns:a="http://schemas.openxmlformats.org/drawingml/2006/main">
          <a:off x="5739319" y="2616740"/>
          <a:ext cx="2733472" cy="10019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IN" sz="1000" dirty="0"/>
            <a:t>PIE CHART SHOWING PREVALENCE OF DIABETIC RETINOPATHY </a:t>
          </a:r>
          <a:r>
            <a:rPr lang="en-IN" sz="1400" dirty="0"/>
            <a:t>IN STUDY POPULATION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07-07-2023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8</a:t>
            </a:fld>
            <a:endParaRPr lang="en-IN"/>
          </a:p>
        </p:txBody>
      </p:sp>
    </p:spTree>
    <p:extLst>
      <p:ext uri="{BB962C8B-B14F-4D97-AF65-F5344CB8AC3E}">
        <p14:creationId xmlns:p14="http://schemas.microsoft.com/office/powerpoint/2010/main" val="1453585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11</a:t>
            </a:fld>
            <a:endParaRPr lang="en-IN"/>
          </a:p>
        </p:txBody>
      </p:sp>
    </p:spTree>
    <p:extLst>
      <p:ext uri="{BB962C8B-B14F-4D97-AF65-F5344CB8AC3E}">
        <p14:creationId xmlns:p14="http://schemas.microsoft.com/office/powerpoint/2010/main" val="202868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07-07-2023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07-07-2023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07-07-2023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07-07-2023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07-07-2023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07-07-2023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07-07-2023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07-07-2023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07-07-2023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07-07-2023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07-07-2023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07-07-2023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ijcmr.com/uploads/7/7/4/6/77464738/ijcmr_2834_v1.pdf"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4EF3522-C8B8-56D2-50B0-3350D455C235}"/>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F93B82DD-8B06-5FA2-E67D-1BEED2756295}"/>
              </a:ext>
            </a:extLst>
          </p:cNvPr>
          <p:cNvSpPr>
            <a:spLocks noGrp="1"/>
          </p:cNvSpPr>
          <p:nvPr>
            <p:ph type="sldNum" sz="quarter" idx="12"/>
          </p:nvPr>
        </p:nvSpPr>
        <p:spPr/>
        <p:txBody>
          <a:bodyPr/>
          <a:lstStyle/>
          <a:p>
            <a:fld id="{26AD20E6-394B-4DF0-96A5-9647FF39C943}" type="slidenum">
              <a:rPr lang="en-IN" smtClean="0"/>
              <a:t>1</a:t>
            </a:fld>
            <a:endParaRPr lang="en-IN"/>
          </a:p>
        </p:txBody>
      </p:sp>
      <p:sp>
        <p:nvSpPr>
          <p:cNvPr id="7" name="TextBox 8">
            <a:extLst>
              <a:ext uri="{FF2B5EF4-FFF2-40B4-BE49-F238E27FC236}">
                <a16:creationId xmlns:a16="http://schemas.microsoft.com/office/drawing/2014/main" id="{13D68248-0826-0019-DA7E-AF48D0E64537}"/>
              </a:ext>
            </a:extLst>
          </p:cNvPr>
          <p:cNvSpPr txBox="1"/>
          <p:nvPr/>
        </p:nvSpPr>
        <p:spPr>
          <a:xfrm>
            <a:off x="2987040" y="561566"/>
            <a:ext cx="6724372" cy="9426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404110" marR="213995" indent="-2188845">
              <a:lnSpc>
                <a:spcPct val="107000"/>
              </a:lnSpc>
              <a:spcBef>
                <a:spcPts val="405"/>
              </a:spcBef>
            </a:pPr>
            <a:r>
              <a:rPr lang="en-US" b="1" dirty="0">
                <a:latin typeface="Times New Roman" panose="02020603050405020304" pitchFamily="18" charset="0"/>
                <a:ea typeface="Times New Roman" panose="02020603050405020304" pitchFamily="18" charset="0"/>
              </a:rPr>
              <a:t>International</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Institute</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Health</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Management </a:t>
            </a:r>
            <a:r>
              <a:rPr lang="en-US" b="1" spc="-53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Research</a:t>
            </a:r>
            <a:endParaRPr lang="en-IN" b="1" dirty="0">
              <a:latin typeface="Times New Roman" panose="02020603050405020304" pitchFamily="18" charset="0"/>
              <a:ea typeface="Times New Roman" panose="02020603050405020304" pitchFamily="18" charset="0"/>
            </a:endParaRPr>
          </a:p>
          <a:p>
            <a:pPr>
              <a:spcBef>
                <a:spcPts val="25"/>
              </a:spcBef>
            </a:pPr>
            <a:r>
              <a:rPr lang="en-US" b="1" dirty="0">
                <a:latin typeface="Times New Roman" panose="02020603050405020304" pitchFamily="18" charset="0"/>
                <a:ea typeface="Times New Roman" panose="02020603050405020304" pitchFamily="18" charset="0"/>
              </a:rPr>
              <a:t> </a:t>
            </a:r>
            <a:endParaRPr lang="en-IN" dirty="0">
              <a:latin typeface="Times New Roman" panose="02020603050405020304" pitchFamily="18" charset="0"/>
              <a:ea typeface="Times New Roman" panose="02020603050405020304" pitchFamily="18" charset="0"/>
            </a:endParaRPr>
          </a:p>
          <a:p>
            <a:endParaRPr lang="en-US" b="1" dirty="0"/>
          </a:p>
        </p:txBody>
      </p:sp>
      <p:sp>
        <p:nvSpPr>
          <p:cNvPr id="8" name="TextBox 7">
            <a:extLst>
              <a:ext uri="{FF2B5EF4-FFF2-40B4-BE49-F238E27FC236}">
                <a16:creationId xmlns:a16="http://schemas.microsoft.com/office/drawing/2014/main" id="{5ED4DE5A-FA33-4EB4-332B-EEE3DC4FD09F}"/>
              </a:ext>
            </a:extLst>
          </p:cNvPr>
          <p:cNvSpPr txBox="1"/>
          <p:nvPr/>
        </p:nvSpPr>
        <p:spPr>
          <a:xfrm>
            <a:off x="5472926" y="1274908"/>
            <a:ext cx="1501140" cy="369332"/>
          </a:xfrm>
          <a:prstGeom prst="rect">
            <a:avLst/>
          </a:prstGeom>
          <a:noFill/>
        </p:spPr>
        <p:txBody>
          <a:bodyPr wrap="square" rtlCol="0">
            <a:spAutoFit/>
          </a:bodyPr>
          <a:lstStyle/>
          <a:p>
            <a:r>
              <a:rPr lang="en-US" b="1" dirty="0"/>
              <a:t>TITLE</a:t>
            </a:r>
            <a:endParaRPr lang="en-IN" b="1" dirty="0"/>
          </a:p>
        </p:txBody>
      </p:sp>
      <p:sp>
        <p:nvSpPr>
          <p:cNvPr id="9" name="TextBox 8">
            <a:extLst>
              <a:ext uri="{FF2B5EF4-FFF2-40B4-BE49-F238E27FC236}">
                <a16:creationId xmlns:a16="http://schemas.microsoft.com/office/drawing/2014/main" id="{36B8C90C-DCD8-1BF5-C85F-4F40F186EABD}"/>
              </a:ext>
            </a:extLst>
          </p:cNvPr>
          <p:cNvSpPr txBox="1"/>
          <p:nvPr/>
        </p:nvSpPr>
        <p:spPr>
          <a:xfrm>
            <a:off x="1925816" y="1638533"/>
            <a:ext cx="9014460" cy="923330"/>
          </a:xfrm>
          <a:prstGeom prst="rect">
            <a:avLst/>
          </a:prstGeom>
          <a:noFill/>
        </p:spPr>
        <p:txBody>
          <a:bodyPr wrap="square" rtlCol="0">
            <a:spAutoFit/>
          </a:bodyPr>
          <a:lstStyle/>
          <a:p>
            <a:r>
              <a:rPr lang="en-IN" b="1"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Awareness and Assessment of Diabetic Retinopathy in Diabetic Patients in</a:t>
            </a:r>
            <a:r>
              <a:rPr lang="en-IN" b="1" kern="100" dirty="0">
                <a:latin typeface="Calibri" panose="020F0502020204030204" pitchFamily="34" charset="0"/>
                <a:ea typeface="Calibri" panose="020F0502020204030204" pitchFamily="34" charset="0"/>
                <a:cs typeface="Times New Roman" panose="02020603050405020304" pitchFamily="18" charset="0"/>
              </a:rPr>
              <a:t> Eye-Q Super Speciality Eye Hospital.</a:t>
            </a:r>
            <a:endParaRPr lang="en-IN" kern="1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10" name="TextBox 9">
            <a:extLst>
              <a:ext uri="{FF2B5EF4-FFF2-40B4-BE49-F238E27FC236}">
                <a16:creationId xmlns:a16="http://schemas.microsoft.com/office/drawing/2014/main" id="{E60FC1F5-9705-CDEE-6BAD-30A1470DC2E6}"/>
              </a:ext>
            </a:extLst>
          </p:cNvPr>
          <p:cNvSpPr txBox="1"/>
          <p:nvPr/>
        </p:nvSpPr>
        <p:spPr>
          <a:xfrm>
            <a:off x="3617456" y="2311150"/>
            <a:ext cx="5463540" cy="1077218"/>
          </a:xfrm>
          <a:prstGeom prst="rect">
            <a:avLst/>
          </a:prstGeom>
          <a:noFill/>
        </p:spPr>
        <p:txBody>
          <a:bodyPr wrap="square" rtlCol="0">
            <a:spAutoFit/>
          </a:bodyPr>
          <a:lstStyle/>
          <a:p>
            <a:pPr marL="1270" marR="1905" algn="ctr">
              <a:spcBef>
                <a:spcPts val="1240"/>
              </a:spcBef>
              <a:spcAft>
                <a:spcPts val="0"/>
              </a:spcAft>
            </a:pPr>
            <a:r>
              <a:rPr lang="en-US" b="1" dirty="0">
                <a:latin typeface="Times New Roman" panose="02020603050405020304" pitchFamily="18" charset="0"/>
                <a:ea typeface="Times New Roman" panose="02020603050405020304" pitchFamily="18" charset="0"/>
              </a:rPr>
              <a:t>Name</a:t>
            </a:r>
            <a:endParaRPr lang="en-IN" sz="1200" dirty="0">
              <a:latin typeface="Times New Roman" panose="02020603050405020304" pitchFamily="18" charset="0"/>
              <a:ea typeface="Times New Roman" panose="02020603050405020304" pitchFamily="18" charset="0"/>
            </a:endParaRPr>
          </a:p>
          <a:p>
            <a:pPr marL="1270" marR="1905" algn="ctr">
              <a:spcBef>
                <a:spcPts val="1240"/>
              </a:spcBef>
              <a:spcAft>
                <a:spcPts val="0"/>
              </a:spcAft>
            </a:pPr>
            <a:r>
              <a:rPr lang="en-IN" b="1" dirty="0" err="1">
                <a:latin typeface="Times New Roman" panose="02020603050405020304" pitchFamily="18" charset="0"/>
                <a:ea typeface="Times New Roman" panose="02020603050405020304" pitchFamily="18" charset="0"/>
              </a:rPr>
              <a:t>Dr.</a:t>
            </a:r>
            <a:r>
              <a:rPr lang="en-IN" b="1" dirty="0">
                <a:latin typeface="Times New Roman" panose="02020603050405020304" pitchFamily="18" charset="0"/>
                <a:ea typeface="Times New Roman" panose="02020603050405020304" pitchFamily="18" charset="0"/>
              </a:rPr>
              <a:t> Versha Yadav</a:t>
            </a:r>
          </a:p>
          <a:p>
            <a:endParaRPr lang="en-IN" dirty="0"/>
          </a:p>
        </p:txBody>
      </p:sp>
      <p:sp>
        <p:nvSpPr>
          <p:cNvPr id="11" name="TextBox 10">
            <a:extLst>
              <a:ext uri="{FF2B5EF4-FFF2-40B4-BE49-F238E27FC236}">
                <a16:creationId xmlns:a16="http://schemas.microsoft.com/office/drawing/2014/main" id="{484837B4-63BE-5EC5-AC7E-5BBE015C8ABC}"/>
              </a:ext>
            </a:extLst>
          </p:cNvPr>
          <p:cNvSpPr txBox="1"/>
          <p:nvPr/>
        </p:nvSpPr>
        <p:spPr>
          <a:xfrm>
            <a:off x="2987040" y="3587515"/>
            <a:ext cx="6892012" cy="1856919"/>
          </a:xfrm>
          <a:prstGeom prst="rect">
            <a:avLst/>
          </a:prstGeom>
          <a:noFill/>
        </p:spPr>
        <p:txBody>
          <a:bodyPr wrap="square" rtlCol="0">
            <a:spAutoFit/>
          </a:bodyPr>
          <a:lstStyle/>
          <a:p>
            <a:pPr marL="635" algn="ctr"/>
            <a:r>
              <a:rPr lang="en-US" b="1" dirty="0">
                <a:latin typeface="Times New Roman" panose="02020603050405020304" pitchFamily="18" charset="0"/>
                <a:ea typeface="Times New Roman" panose="02020603050405020304" pitchFamily="18" charset="0"/>
              </a:rPr>
              <a:t>Mentor</a:t>
            </a:r>
            <a:endParaRPr lang="en-IN" dirty="0">
              <a:latin typeface="Times New Roman" panose="02020603050405020304" pitchFamily="18" charset="0"/>
              <a:ea typeface="Times New Roman" panose="02020603050405020304" pitchFamily="18" charset="0"/>
            </a:endParaRPr>
          </a:p>
          <a:p>
            <a:pPr algn="ctr">
              <a:spcBef>
                <a:spcPts val="770"/>
              </a:spcBef>
            </a:pPr>
            <a:r>
              <a:rPr lang="en-US" b="1" dirty="0">
                <a:latin typeface="Times New Roman" panose="02020603050405020304" pitchFamily="18" charset="0"/>
                <a:ea typeface="Times New Roman" panose="02020603050405020304" pitchFamily="18" charset="0"/>
              </a:rPr>
              <a:t>Dr.</a:t>
            </a:r>
            <a:r>
              <a:rPr lang="en-US" b="1" spc="-15" dirty="0">
                <a:latin typeface="Times New Roman" panose="02020603050405020304" pitchFamily="18" charset="0"/>
                <a:ea typeface="Times New Roman" panose="02020603050405020304" pitchFamily="18" charset="0"/>
              </a:rPr>
              <a:t> Sumesh Kumar</a:t>
            </a:r>
            <a:endParaRPr lang="en-IN"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 </a:t>
            </a:r>
            <a:endParaRPr lang="en-IN" dirty="0">
              <a:latin typeface="Times New Roman" panose="02020603050405020304" pitchFamily="18" charset="0"/>
              <a:ea typeface="Times New Roman" panose="02020603050405020304" pitchFamily="18" charset="0"/>
            </a:endParaRPr>
          </a:p>
          <a:p>
            <a:pPr>
              <a:spcBef>
                <a:spcPts val="20"/>
              </a:spcBef>
            </a:pPr>
            <a:r>
              <a:rPr lang="en-US" b="1" dirty="0">
                <a:latin typeface="Times New Roman" panose="02020603050405020304" pitchFamily="18" charset="0"/>
                <a:ea typeface="Times New Roman" panose="02020603050405020304" pitchFamily="18" charset="0"/>
              </a:rPr>
              <a:t> </a:t>
            </a:r>
            <a:endParaRPr lang="en-IN" dirty="0">
              <a:latin typeface="Times New Roman" panose="02020603050405020304" pitchFamily="18" charset="0"/>
              <a:ea typeface="Times New Roman" panose="02020603050405020304" pitchFamily="18" charset="0"/>
            </a:endParaRPr>
          </a:p>
          <a:p>
            <a:pPr marL="1270" marR="1905" algn="ctr">
              <a:spcBef>
                <a:spcPts val="5"/>
              </a:spcBef>
              <a:spcAft>
                <a:spcPts val="0"/>
              </a:spcAft>
            </a:pPr>
            <a:r>
              <a:rPr lang="en-US" b="1" dirty="0">
                <a:latin typeface="Times New Roman" panose="02020603050405020304" pitchFamily="18" charset="0"/>
                <a:ea typeface="Times New Roman" panose="02020603050405020304" pitchFamily="18" charset="0"/>
              </a:rPr>
              <a:t>PGDM</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Hospital</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and</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Health Management</a:t>
            </a:r>
            <a:endParaRPr lang="en-IN" dirty="0">
              <a:latin typeface="Times New Roman" panose="02020603050405020304" pitchFamily="18" charset="0"/>
              <a:ea typeface="Times New Roman" panose="02020603050405020304" pitchFamily="18" charset="0"/>
            </a:endParaRPr>
          </a:p>
          <a:p>
            <a:endParaRPr lang="en-IN" dirty="0"/>
          </a:p>
        </p:txBody>
      </p:sp>
      <p:pic>
        <p:nvPicPr>
          <p:cNvPr id="12" name="Picture 11">
            <a:extLst>
              <a:ext uri="{FF2B5EF4-FFF2-40B4-BE49-F238E27FC236}">
                <a16:creationId xmlns:a16="http://schemas.microsoft.com/office/drawing/2014/main" id="{E875A854-CBC2-29CC-6B2E-C3332595C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740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FC89603-A765-83E2-4470-B30BB6B5BFDB}"/>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6FEF118A-0131-809D-AAAC-A01F552FE44C}"/>
              </a:ext>
            </a:extLst>
          </p:cNvPr>
          <p:cNvSpPr>
            <a:spLocks noGrp="1"/>
          </p:cNvSpPr>
          <p:nvPr>
            <p:ph type="sldNum" sz="quarter" idx="12"/>
          </p:nvPr>
        </p:nvSpPr>
        <p:spPr/>
        <p:txBody>
          <a:bodyPr/>
          <a:lstStyle/>
          <a:p>
            <a:fld id="{26AD20E6-394B-4DF0-96A5-9647FF39C943}" type="slidenum">
              <a:rPr lang="en-IN" smtClean="0"/>
              <a:t>10</a:t>
            </a:fld>
            <a:endParaRPr lang="en-IN"/>
          </a:p>
        </p:txBody>
      </p:sp>
      <p:graphicFrame>
        <p:nvGraphicFramePr>
          <p:cNvPr id="17" name="Content Placeholder 16">
            <a:extLst>
              <a:ext uri="{FF2B5EF4-FFF2-40B4-BE49-F238E27FC236}">
                <a16:creationId xmlns:a16="http://schemas.microsoft.com/office/drawing/2014/main" id="{0D43A7D0-0212-7169-3167-19B22DFA4B1B}"/>
              </a:ext>
            </a:extLst>
          </p:cNvPr>
          <p:cNvGraphicFramePr>
            <a:graphicFrameLocks noGrp="1"/>
          </p:cNvGraphicFramePr>
          <p:nvPr>
            <p:ph idx="4294967295"/>
            <p:extLst>
              <p:ext uri="{D42A27DB-BD31-4B8C-83A1-F6EECF244321}">
                <p14:modId xmlns:p14="http://schemas.microsoft.com/office/powerpoint/2010/main" val="655651860"/>
              </p:ext>
            </p:extLst>
          </p:nvPr>
        </p:nvGraphicFramePr>
        <p:xfrm>
          <a:off x="3305922" y="2743201"/>
          <a:ext cx="7100348" cy="3756990"/>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Box 18">
            <a:extLst>
              <a:ext uri="{FF2B5EF4-FFF2-40B4-BE49-F238E27FC236}">
                <a16:creationId xmlns:a16="http://schemas.microsoft.com/office/drawing/2014/main" id="{A2990D9F-0DA1-4C68-DE3E-B80D4E752136}"/>
              </a:ext>
            </a:extLst>
          </p:cNvPr>
          <p:cNvSpPr txBox="1"/>
          <p:nvPr/>
        </p:nvSpPr>
        <p:spPr>
          <a:xfrm>
            <a:off x="182005" y="588186"/>
            <a:ext cx="11827989" cy="2031325"/>
          </a:xfrm>
          <a:prstGeom prst="rect">
            <a:avLst/>
          </a:prstGeom>
          <a:noFill/>
        </p:spPr>
        <p:txBody>
          <a:bodyPr wrap="square" rtlCol="0">
            <a:spAutoFit/>
          </a:bodyPr>
          <a:lstStyle/>
          <a:p>
            <a:pPr marL="285750" indent="-285750">
              <a:buFont typeface="Arial" panose="020B0604020202020204" pitchFamily="34" charset="0"/>
              <a:buChar char="•"/>
            </a:pPr>
            <a:r>
              <a:rPr lang="en-IN" dirty="0"/>
              <a:t>It was found that 24 patient with hypertension along with diabetes ,in them 8 patient having diabetic retinopathy .</a:t>
            </a:r>
            <a:r>
              <a:rPr lang="en-US" b="0" i="0" dirty="0">
                <a:solidFill>
                  <a:srgbClr val="4D5156"/>
                </a:solidFill>
                <a:effectLst/>
                <a:latin typeface="Google Sans"/>
              </a:rPr>
              <a:t> It has been observed that diabetes and hypertension often exist together in the population.</a:t>
            </a:r>
          </a:p>
          <a:p>
            <a:pPr marL="285750" indent="-285750">
              <a:buFont typeface="Arial" panose="020B0604020202020204" pitchFamily="34" charset="0"/>
              <a:buChar char="•"/>
            </a:pPr>
            <a:r>
              <a:rPr lang="en-US" b="0" i="0" dirty="0">
                <a:solidFill>
                  <a:srgbClr val="4D5156"/>
                </a:solidFill>
                <a:effectLst/>
                <a:latin typeface="Google Sans"/>
              </a:rPr>
              <a:t> </a:t>
            </a:r>
            <a:r>
              <a:rPr lang="en-US" b="0" i="0" dirty="0">
                <a:solidFill>
                  <a:srgbClr val="040C28"/>
                </a:solidFill>
                <a:effectLst/>
                <a:latin typeface="Google Sans"/>
              </a:rPr>
              <a:t>The risk of developing hypertension is 1.5-2.0 times higher in diabetics as compared to non-diabetics</a:t>
            </a:r>
            <a:r>
              <a:rPr lang="en-US" b="0" i="0" dirty="0">
                <a:solidFill>
                  <a:srgbClr val="4D5156"/>
                </a:solidFill>
                <a:effectLst/>
                <a:latin typeface="Google Sans"/>
              </a:rPr>
              <a:t>, whereas around one-third of the hypertensives develop diabetes.</a:t>
            </a:r>
            <a:r>
              <a:rPr lang="en-IN" dirty="0"/>
              <a:t>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solidFill>
                  <a:srgbClr val="4D5156"/>
                </a:solidFill>
                <a:latin typeface="Google Sans"/>
              </a:rPr>
              <a:t>According to many studies h</a:t>
            </a:r>
            <a:r>
              <a:rPr lang="en-IN" b="0" i="0" dirty="0">
                <a:solidFill>
                  <a:srgbClr val="4D5156"/>
                </a:solidFill>
                <a:effectLst/>
                <a:latin typeface="Google Sans"/>
              </a:rPr>
              <a:t>ypertension also leads to more advanced diabetic retinopathy progression. </a:t>
            </a:r>
            <a:r>
              <a:rPr lang="en-IN" b="0" i="0" dirty="0">
                <a:solidFill>
                  <a:srgbClr val="040C28"/>
                </a:solidFill>
                <a:effectLst/>
                <a:latin typeface="Google Sans"/>
              </a:rPr>
              <a:t>Hypertensive optic neuropathy can cause chronic papilledema, leading to optic nerve atrophy and severe loss of visual acuity</a:t>
            </a:r>
            <a:r>
              <a:rPr lang="en-IN" b="0" i="0" dirty="0">
                <a:solidFill>
                  <a:srgbClr val="4D5156"/>
                </a:solidFill>
                <a:effectLst/>
                <a:latin typeface="Google Sans"/>
              </a:rPr>
              <a:t>.</a:t>
            </a:r>
            <a:endParaRPr lang="en-IN" dirty="0"/>
          </a:p>
        </p:txBody>
      </p:sp>
      <p:sp>
        <p:nvSpPr>
          <p:cNvPr id="2" name="TextBox 1">
            <a:extLst>
              <a:ext uri="{FF2B5EF4-FFF2-40B4-BE49-F238E27FC236}">
                <a16:creationId xmlns:a16="http://schemas.microsoft.com/office/drawing/2014/main" id="{9FAB3C27-6116-C9F1-7A66-BF29BAC91F6B}"/>
              </a:ext>
            </a:extLst>
          </p:cNvPr>
          <p:cNvSpPr txBox="1"/>
          <p:nvPr/>
        </p:nvSpPr>
        <p:spPr>
          <a:xfrm>
            <a:off x="4709808" y="46524"/>
            <a:ext cx="5262664" cy="523220"/>
          </a:xfrm>
          <a:prstGeom prst="rect">
            <a:avLst/>
          </a:prstGeom>
          <a:noFill/>
        </p:spPr>
        <p:txBody>
          <a:bodyPr wrap="square" rtlCol="0">
            <a:spAutoFit/>
          </a:bodyPr>
          <a:lstStyle/>
          <a:p>
            <a:r>
              <a:rPr lang="en-IN" sz="2800" b="1" dirty="0"/>
              <a:t>RESULT</a:t>
            </a:r>
          </a:p>
        </p:txBody>
      </p:sp>
    </p:spTree>
    <p:extLst>
      <p:ext uri="{BB962C8B-B14F-4D97-AF65-F5344CB8AC3E}">
        <p14:creationId xmlns:p14="http://schemas.microsoft.com/office/powerpoint/2010/main" val="3434150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541020" y="1449934"/>
            <a:ext cx="10515600" cy="4351338"/>
          </a:xfrm>
        </p:spPr>
        <p:txBody>
          <a:bodyPr/>
          <a:lstStyle/>
          <a:p>
            <a:pPr algn="l">
              <a:spcBef>
                <a:spcPts val="2000"/>
              </a:spcBef>
              <a:spcAft>
                <a:spcPts val="2000"/>
              </a:spcAft>
            </a:pPr>
            <a:r>
              <a:rPr lang="en-US" sz="1800" b="0" i="0" dirty="0">
                <a:solidFill>
                  <a:srgbClr val="212121"/>
                </a:solidFill>
                <a:effectLst/>
                <a:latin typeface="Cambria" panose="02040503050406030204" pitchFamily="18" charset="0"/>
              </a:rPr>
              <a:t>Data obtained showed that out of 65 participants, 25% were aware that DM damages the eyes and 35% reported that diabetes can lead to blindness </a:t>
            </a:r>
            <a:r>
              <a:rPr lang="en-US" sz="1800" b="0" i="0" u="sng" dirty="0">
                <a:solidFill>
                  <a:srgbClr val="376FAA"/>
                </a:solidFill>
                <a:effectLst/>
                <a:latin typeface="Cambria" panose="02040503050406030204" pitchFamily="18" charset="0"/>
              </a:rPr>
              <a:t>,</a:t>
            </a:r>
            <a:r>
              <a:rPr lang="en-US" sz="1800" b="0" i="0" dirty="0">
                <a:solidFill>
                  <a:srgbClr val="212121"/>
                </a:solidFill>
                <a:effectLst/>
                <a:latin typeface="Cambria" panose="02040503050406030204" pitchFamily="18" charset="0"/>
              </a:rPr>
              <a:t> shows awareness related to DR (based on the questionnaire)].</a:t>
            </a:r>
          </a:p>
          <a:p>
            <a:pPr algn="l">
              <a:spcBef>
                <a:spcPts val="2000"/>
              </a:spcBef>
              <a:spcAft>
                <a:spcPts val="2000"/>
              </a:spcAft>
            </a:pPr>
            <a:r>
              <a:rPr lang="en-US" sz="1800" dirty="0">
                <a:solidFill>
                  <a:srgbClr val="212121"/>
                </a:solidFill>
                <a:latin typeface="Cambria" panose="02040503050406030204" pitchFamily="18" charset="0"/>
              </a:rPr>
              <a:t>I</a:t>
            </a:r>
            <a:r>
              <a:rPr lang="en-US" sz="1800" b="0" i="0" dirty="0">
                <a:solidFill>
                  <a:srgbClr val="212121"/>
                </a:solidFill>
                <a:effectLst/>
                <a:latin typeface="Cambria" panose="02040503050406030204" pitchFamily="18" charset="0"/>
              </a:rPr>
              <a:t>n response to awareness related to prevention and treatment of DR, 30% subjects were aware that strict control of blood glucose levels can prevent the risk of DR, 20% were aware  that DR can be treated although details of treatment were not known. </a:t>
            </a:r>
          </a:p>
          <a:p>
            <a:pPr marL="0" indent="0">
              <a:buNone/>
            </a:pPr>
            <a:br>
              <a:rPr lang="en-US" sz="2000" dirty="0"/>
            </a:br>
            <a:endParaRPr lang="en-IN" sz="2000"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5" name="Footer Placeholder 4">
            <a:extLst>
              <a:ext uri="{FF2B5EF4-FFF2-40B4-BE49-F238E27FC236}">
                <a16:creationId xmlns:a16="http://schemas.microsoft.com/office/drawing/2014/main"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6D0FBE86-A2D7-E909-B537-C96637F79594}"/>
              </a:ext>
            </a:extLst>
          </p:cNvPr>
          <p:cNvGraphicFramePr>
            <a:graphicFrameLocks/>
          </p:cNvGraphicFramePr>
          <p:nvPr>
            <p:extLst>
              <p:ext uri="{D42A27DB-BD31-4B8C-83A1-F6EECF244321}">
                <p14:modId xmlns:p14="http://schemas.microsoft.com/office/powerpoint/2010/main" val="1274299985"/>
              </p:ext>
            </p:extLst>
          </p:nvPr>
        </p:nvGraphicFramePr>
        <p:xfrm>
          <a:off x="2101175" y="3472180"/>
          <a:ext cx="9138326" cy="28841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1127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normAutofit/>
          </a:bodyPr>
          <a:lstStyle/>
          <a:p>
            <a:r>
              <a:rPr lang="en-US" sz="1800" dirty="0">
                <a:solidFill>
                  <a:srgbClr val="212121"/>
                </a:solidFill>
                <a:latin typeface="Cambria" panose="02040503050406030204" pitchFamily="18" charset="0"/>
              </a:rPr>
              <a:t>T</a:t>
            </a:r>
            <a:r>
              <a:rPr lang="en-US" sz="1800" b="0" i="0" dirty="0">
                <a:solidFill>
                  <a:srgbClr val="212121"/>
                </a:solidFill>
                <a:effectLst/>
                <a:latin typeface="Cambria" panose="02040503050406030204" pitchFamily="18" charset="0"/>
              </a:rPr>
              <a:t>he reason for not undertaking eye examination was a lack of knowledge about screening for DR is </a:t>
            </a:r>
            <a:r>
              <a:rPr lang="en-US" sz="1800" dirty="0">
                <a:solidFill>
                  <a:srgbClr val="212121"/>
                </a:solidFill>
                <a:latin typeface="Cambria" panose="02040503050406030204" pitchFamily="18" charset="0"/>
              </a:rPr>
              <a:t>45</a:t>
            </a:r>
            <a:r>
              <a:rPr lang="en-US" sz="1800" b="0" i="0" dirty="0">
                <a:solidFill>
                  <a:srgbClr val="212121"/>
                </a:solidFill>
                <a:effectLst/>
                <a:latin typeface="Cambria" panose="02040503050406030204" pitchFamily="18" charset="0"/>
              </a:rPr>
              <a:t> (70%) patients and no visual problem in 6 (8%) patients , lack of time (5 %), lack of money (7%)and other reason 7(10</a:t>
            </a:r>
            <a:r>
              <a:rPr lang="en-US" sz="1800" b="0" i="0" u="sng" dirty="0">
                <a:solidFill>
                  <a:srgbClr val="376FAA"/>
                </a:solidFill>
                <a:effectLst/>
                <a:latin typeface="Cambria" panose="02040503050406030204" pitchFamily="18" charset="0"/>
              </a:rPr>
              <a:t>%</a:t>
            </a:r>
            <a:r>
              <a:rPr lang="en-US" sz="1800" b="0" i="0" dirty="0">
                <a:solidFill>
                  <a:srgbClr val="212121"/>
                </a:solidFill>
                <a:effectLst/>
                <a:latin typeface="Cambria" panose="02040503050406030204" pitchFamily="18" charset="0"/>
              </a:rPr>
              <a:t>) </a:t>
            </a:r>
          </a:p>
          <a:p>
            <a:r>
              <a:rPr lang="en-US" sz="1800" dirty="0"/>
              <a:t>Shows the reasons for not undergoing eye examination for DR screening</a:t>
            </a:r>
            <a:endParaRPr lang="en-IN" sz="1800" dirty="0"/>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5" name="Footer Placeholder 4">
            <a:extLst>
              <a:ext uri="{FF2B5EF4-FFF2-40B4-BE49-F238E27FC236}">
                <a16:creationId xmlns:a16="http://schemas.microsoft.com/office/drawing/2014/main"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20D62187-7625-45BE-AFDC-37ECCE7338BA}"/>
              </a:ext>
            </a:extLst>
          </p:cNvPr>
          <p:cNvGraphicFramePr>
            <a:graphicFrameLocks/>
          </p:cNvGraphicFramePr>
          <p:nvPr>
            <p:extLst>
              <p:ext uri="{D42A27DB-BD31-4B8C-83A1-F6EECF244321}">
                <p14:modId xmlns:p14="http://schemas.microsoft.com/office/powerpoint/2010/main" val="2104246158"/>
              </p:ext>
            </p:extLst>
          </p:nvPr>
        </p:nvGraphicFramePr>
        <p:xfrm>
          <a:off x="838200" y="2684834"/>
          <a:ext cx="11729936" cy="45136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C02E7F39-E370-8859-B98C-2C42951898DB}"/>
              </a:ext>
            </a:extLst>
          </p:cNvPr>
          <p:cNvGraphicFramePr>
            <a:graphicFrameLocks/>
          </p:cNvGraphicFramePr>
          <p:nvPr>
            <p:extLst>
              <p:ext uri="{D42A27DB-BD31-4B8C-83A1-F6EECF244321}">
                <p14:modId xmlns:p14="http://schemas.microsoft.com/office/powerpoint/2010/main" val="560409287"/>
              </p:ext>
            </p:extLst>
          </p:nvPr>
        </p:nvGraphicFramePr>
        <p:xfrm>
          <a:off x="5935980" y="3180521"/>
          <a:ext cx="5205785" cy="33123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8613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r>
              <a:rPr lang="en-US" sz="1800" b="0" i="0" dirty="0">
                <a:solidFill>
                  <a:srgbClr val="212121"/>
                </a:solidFill>
                <a:effectLst/>
                <a:latin typeface="Cambria" panose="02040503050406030204" pitchFamily="18" charset="0"/>
              </a:rPr>
              <a:t>The lack of awareness about DR is a major health concern as it interferes with the treatment and prevention of visual impairment due to diabetes.</a:t>
            </a:r>
          </a:p>
          <a:p>
            <a:r>
              <a:rPr lang="en-US" sz="1800" dirty="0"/>
              <a:t>In this study, the prevalence of diabetic retinopathy was 30%. It was found that diabetic retinopathy was higher among the males 39 but statistically there is no significant association between gender and diabetic retinopathy</a:t>
            </a:r>
            <a:r>
              <a:rPr lang="en-US" sz="2800" dirty="0"/>
              <a:t>.</a:t>
            </a:r>
            <a:endParaRPr lang="en-US" b="0" i="0" dirty="0">
              <a:solidFill>
                <a:srgbClr val="212121"/>
              </a:solidFill>
              <a:effectLst/>
              <a:latin typeface="Cambria" panose="02040503050406030204" pitchFamily="18" charset="0"/>
            </a:endParaRP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13</a:t>
            </a:fld>
            <a:endParaRPr lang="en-IN"/>
          </a:p>
        </p:txBody>
      </p:sp>
      <p:sp>
        <p:nvSpPr>
          <p:cNvPr id="5" name="Footer Placeholder 4">
            <a:extLst>
              <a:ext uri="{FF2B5EF4-FFF2-40B4-BE49-F238E27FC236}">
                <a16:creationId xmlns:a16="http://schemas.microsoft.com/office/drawing/2014/main"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Chart 7">
            <a:extLst>
              <a:ext uri="{FF2B5EF4-FFF2-40B4-BE49-F238E27FC236}">
                <a16:creationId xmlns:a16="http://schemas.microsoft.com/office/drawing/2014/main" id="{F9935810-2EF6-5188-A667-7B7088E187EA}"/>
              </a:ext>
            </a:extLst>
          </p:cNvPr>
          <p:cNvGraphicFramePr>
            <a:graphicFrameLocks/>
          </p:cNvGraphicFramePr>
          <p:nvPr>
            <p:extLst>
              <p:ext uri="{D42A27DB-BD31-4B8C-83A1-F6EECF244321}">
                <p14:modId xmlns:p14="http://schemas.microsoft.com/office/powerpoint/2010/main" val="3232343944"/>
              </p:ext>
            </p:extLst>
          </p:nvPr>
        </p:nvGraphicFramePr>
        <p:xfrm>
          <a:off x="7793477" y="2955201"/>
          <a:ext cx="3581400" cy="31599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AF757990-95C2-C107-3829-03610F5CAEF9}"/>
              </a:ext>
            </a:extLst>
          </p:cNvPr>
          <p:cNvGraphicFramePr>
            <a:graphicFrameLocks/>
          </p:cNvGraphicFramePr>
          <p:nvPr>
            <p:extLst>
              <p:ext uri="{D42A27DB-BD31-4B8C-83A1-F6EECF244321}">
                <p14:modId xmlns:p14="http://schemas.microsoft.com/office/powerpoint/2010/main" val="1781105577"/>
              </p:ext>
            </p:extLst>
          </p:nvPr>
        </p:nvGraphicFramePr>
        <p:xfrm>
          <a:off x="-81064" y="3389313"/>
          <a:ext cx="6365132" cy="29225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1627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340465" y="1690688"/>
            <a:ext cx="10515600" cy="4351338"/>
          </a:xfrm>
        </p:spPr>
        <p:txBody>
          <a:bodyPr>
            <a:normAutofit/>
          </a:bodyPr>
          <a:lstStyle/>
          <a:p>
            <a:r>
              <a:rPr lang="en-US" sz="1800" dirty="0"/>
              <a:t>A percentage of 35% patients were only aware that diabetes can affect the eye .65% patients are not aware that frequent screenings are required for diabetic retinopathy. More than half of patients were unaware that frequent eye screenings are required for diabetic patients. 80% of study population not aware that Diabetic retinopathy is treatable </a:t>
            </a:r>
          </a:p>
          <a:p>
            <a:r>
              <a:rPr lang="en-US" sz="1800" dirty="0"/>
              <a:t>In the present study, majority 70% patients with diabetic retinopathy had NPDR (Non – Proliferative Diabetic Retinopathy) AND Duration of DM is more than 5 years  followed by 30% patients had PDR.  Patients had PDR and there is significant association between duration of diabetes and diabetic retinopathy.</a:t>
            </a:r>
            <a:endParaRPr lang="en-IN" sz="1800"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5" name="Footer Placeholder 4">
            <a:extLst>
              <a:ext uri="{FF2B5EF4-FFF2-40B4-BE49-F238E27FC236}">
                <a16:creationId xmlns:a16="http://schemas.microsoft.com/office/drawing/2014/main"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C5A8B66C-F204-7917-75F1-32C4E370CC8A}"/>
              </a:ext>
            </a:extLst>
          </p:cNvPr>
          <p:cNvGraphicFramePr>
            <a:graphicFrameLocks/>
          </p:cNvGraphicFramePr>
          <p:nvPr>
            <p:extLst>
              <p:ext uri="{D42A27DB-BD31-4B8C-83A1-F6EECF244321}">
                <p14:modId xmlns:p14="http://schemas.microsoft.com/office/powerpoint/2010/main" val="2685746191"/>
              </p:ext>
            </p:extLst>
          </p:nvPr>
        </p:nvGraphicFramePr>
        <p:xfrm>
          <a:off x="2537460" y="3613150"/>
          <a:ext cx="710184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836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a:bodyPr>
          <a:lstStyle/>
          <a:p>
            <a:r>
              <a:rPr lang="en-US" sz="1800" dirty="0"/>
              <a:t>Retinopathy is strongly associated with patient’s age, duration of diabetic illness, having positive family history for diabetes.</a:t>
            </a:r>
          </a:p>
          <a:p>
            <a:r>
              <a:rPr lang="en-US" sz="1800" dirty="0"/>
              <a:t>Regular screening for diabetic retinopathy is highly advised because early identification can prevent  blindness. As a result, we infer that diabetic retinopathy is a multifactorial illness.</a:t>
            </a:r>
          </a:p>
          <a:p>
            <a:r>
              <a:rPr lang="en-US" sz="1800" dirty="0"/>
              <a:t>Diabetes mellitus duration is a primary risk factor for diabetic retinopathy. The risk of developing diabetic retinopathy increases with the duration of diabetes mellitus.</a:t>
            </a:r>
          </a:p>
          <a:p>
            <a:r>
              <a:rPr lang="en-US" sz="1800" b="0" i="0" dirty="0">
                <a:solidFill>
                  <a:srgbClr val="212121"/>
                </a:solidFill>
                <a:effectLst/>
                <a:latin typeface="Calibri" panose="020F0502020204030204" pitchFamily="34" charset="0"/>
                <a:cs typeface="Calibri" panose="020F0502020204030204" pitchFamily="34" charset="0"/>
              </a:rPr>
              <a:t>The study was conducted to assess the awareness of DR among known diabetes mellitus patients. The majority of patients were not aware of DR as a possible complication of diabetes but were not compliant with regard to management and screening to reduce the risk of sight-threatening complications of DR.</a:t>
            </a:r>
          </a:p>
          <a:p>
            <a:r>
              <a:rPr lang="en-US" sz="1800" b="0" i="0" dirty="0">
                <a:solidFill>
                  <a:srgbClr val="212121"/>
                </a:solidFill>
                <a:effectLst/>
                <a:latin typeface="Calibri" panose="020F0502020204030204" pitchFamily="34" charset="0"/>
                <a:cs typeface="Calibri" panose="020F0502020204030204" pitchFamily="34" charset="0"/>
              </a:rPr>
              <a:t>The major risk factors for the development DR in diabetic patients are longer diabetes, poor blood glucose control, and hypertension. Protection of sight from DR can be achieved through effective screening, timely laser treatment, intraocular injection of steroids and anti vascular endothelial growth-factor agents, and intraocular surgery .In this regard, the high level of awareness and knowledge about DR plays a significant role in the overall management of DR and prevention of severe visual impairment</a:t>
            </a:r>
            <a:r>
              <a:rPr lang="en-US" sz="1800" b="0" i="0" dirty="0">
                <a:solidFill>
                  <a:srgbClr val="212121"/>
                </a:solidFill>
                <a:effectLst/>
                <a:latin typeface="Cambria" panose="02040503050406030204" pitchFamily="18" charset="0"/>
              </a:rPr>
              <a:t>.</a:t>
            </a:r>
            <a:endParaRPr lang="en-IN" sz="1800"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15</a:t>
            </a:fld>
            <a:endParaRPr lang="en-IN"/>
          </a:p>
        </p:txBody>
      </p:sp>
      <p:sp>
        <p:nvSpPr>
          <p:cNvPr id="5" name="Footer Placeholder 4">
            <a:extLst>
              <a:ext uri="{FF2B5EF4-FFF2-40B4-BE49-F238E27FC236}">
                <a16:creationId xmlns:a16="http://schemas.microsoft.com/office/drawing/2014/main"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064999-F86D-763E-DD00-18D78158FD5E}"/>
              </a:ext>
            </a:extLst>
          </p:cNvPr>
          <p:cNvSpPr>
            <a:spLocks noGrp="1"/>
          </p:cNvSpPr>
          <p:nvPr>
            <p:ph type="title"/>
          </p:nvPr>
        </p:nvSpPr>
        <p:spPr/>
        <p:txBody>
          <a:bodyPr/>
          <a:lstStyle/>
          <a:p>
            <a:r>
              <a:rPr lang="en-IN" dirty="0"/>
              <a:t>Recommendations </a:t>
            </a:r>
          </a:p>
        </p:txBody>
      </p:sp>
      <p:sp>
        <p:nvSpPr>
          <p:cNvPr id="5" name="Content Placeholder 4">
            <a:extLst>
              <a:ext uri="{FF2B5EF4-FFF2-40B4-BE49-F238E27FC236}">
                <a16:creationId xmlns:a16="http://schemas.microsoft.com/office/drawing/2014/main" id="{6E18D752-DB4A-7575-4A14-DD6984894DCD}"/>
              </a:ext>
            </a:extLst>
          </p:cNvPr>
          <p:cNvSpPr>
            <a:spLocks noGrp="1"/>
          </p:cNvSpPr>
          <p:nvPr>
            <p:ph idx="1"/>
          </p:nvPr>
        </p:nvSpPr>
        <p:spPr/>
        <p:txBody>
          <a:bodyPr>
            <a:normAutofit/>
          </a:bodyPr>
          <a:lstStyle/>
          <a:p>
            <a:r>
              <a:rPr lang="en-US" sz="1800" dirty="0">
                <a:solidFill>
                  <a:srgbClr val="212121"/>
                </a:solidFill>
                <a:latin typeface="Cambria" panose="02040503050406030204" pitchFamily="18" charset="0"/>
              </a:rPr>
              <a:t>P</a:t>
            </a:r>
            <a:r>
              <a:rPr lang="en-US" sz="1800" b="0" i="0" dirty="0">
                <a:solidFill>
                  <a:srgbClr val="212121"/>
                </a:solidFill>
                <a:effectLst/>
                <a:latin typeface="Cambria" panose="02040503050406030204" pitchFamily="18" charset="0"/>
              </a:rPr>
              <a:t>hysicians and eye doctors were remained to be the most reliable source of information for the knowledge of Diabetic Retinopathy </a:t>
            </a:r>
          </a:p>
          <a:p>
            <a:r>
              <a:rPr lang="en-US" sz="1800" b="0" i="0" dirty="0">
                <a:solidFill>
                  <a:srgbClr val="212121"/>
                </a:solidFill>
                <a:effectLst/>
                <a:latin typeface="Cambria" panose="02040503050406030204" pitchFamily="18" charset="0"/>
              </a:rPr>
              <a:t>It is highly crucial for the hospital administration, eye care professionals, and physicians to come together for a strategic intervention to improve the knowledge of </a:t>
            </a:r>
            <a:r>
              <a:rPr lang="en-US" sz="1800" dirty="0">
                <a:solidFill>
                  <a:srgbClr val="212121"/>
                </a:solidFill>
                <a:latin typeface="Cambria" panose="02040503050406030204" pitchFamily="18" charset="0"/>
              </a:rPr>
              <a:t>Diabetic Retinopathy </a:t>
            </a:r>
            <a:r>
              <a:rPr lang="en-US" sz="1800" b="0" i="0" dirty="0">
                <a:solidFill>
                  <a:srgbClr val="212121"/>
                </a:solidFill>
                <a:effectLst/>
                <a:latin typeface="Cambria" panose="02040503050406030204" pitchFamily="18" charset="0"/>
              </a:rPr>
              <a:t>among diabetic patients through health education in the hospital. </a:t>
            </a:r>
          </a:p>
          <a:p>
            <a:r>
              <a:rPr lang="en-US" sz="1800" b="0" i="0" dirty="0">
                <a:solidFill>
                  <a:srgbClr val="212121"/>
                </a:solidFill>
                <a:effectLst/>
                <a:latin typeface="Cambria" panose="02040503050406030204" pitchFamily="18" charset="0"/>
              </a:rPr>
              <a:t>It is also important to involve diabetic educators and counselor to in the education of diabetic patients.</a:t>
            </a:r>
          </a:p>
          <a:p>
            <a:r>
              <a:rPr lang="en-US" sz="1800" dirty="0"/>
              <a:t>Conduct seminars for the physicians and diabetologists on diabetic eye complications with focus on eye screening and its importance</a:t>
            </a:r>
            <a:r>
              <a:rPr lang="en-US" sz="1200" dirty="0"/>
              <a:t>.</a:t>
            </a:r>
          </a:p>
          <a:p>
            <a:r>
              <a:rPr lang="en-US" sz="1800" dirty="0"/>
              <a:t>Display awareness posters at the PHCs, diabetologist’s clinic, hospitals etc.</a:t>
            </a:r>
            <a:endParaRPr lang="en-IN" sz="1800" dirty="0"/>
          </a:p>
        </p:txBody>
      </p:sp>
      <p:sp>
        <p:nvSpPr>
          <p:cNvPr id="2" name="Footer Placeholder 1">
            <a:extLst>
              <a:ext uri="{FF2B5EF4-FFF2-40B4-BE49-F238E27FC236}">
                <a16:creationId xmlns:a16="http://schemas.microsoft.com/office/drawing/2014/main" id="{8798D4C8-0631-4CC4-9AB3-D83BCFC2CDE3}"/>
              </a:ext>
            </a:extLst>
          </p:cNvPr>
          <p:cNvSpPr>
            <a:spLocks noGrp="1"/>
          </p:cNvSpPr>
          <p:nvPr>
            <p:ph type="ftr" sz="quarter" idx="11"/>
          </p:nvPr>
        </p:nvSpPr>
        <p:spPr/>
        <p:txBody>
          <a:bodyPr/>
          <a:lstStyle/>
          <a:p>
            <a:r>
              <a:rPr lang="en-US" dirty="0"/>
              <a:t>You are not allowed to add slides to this presentation</a:t>
            </a:r>
            <a:endParaRPr lang="en-IN" dirty="0"/>
          </a:p>
        </p:txBody>
      </p:sp>
      <p:sp>
        <p:nvSpPr>
          <p:cNvPr id="3" name="Slide Number Placeholder 2">
            <a:extLst>
              <a:ext uri="{FF2B5EF4-FFF2-40B4-BE49-F238E27FC236}">
                <a16:creationId xmlns:a16="http://schemas.microsoft.com/office/drawing/2014/main" id="{E68457AF-C086-081E-3950-BECF0CD326EC}"/>
              </a:ext>
            </a:extLst>
          </p:cNvPr>
          <p:cNvSpPr>
            <a:spLocks noGrp="1"/>
          </p:cNvSpPr>
          <p:nvPr>
            <p:ph type="sldNum" sz="quarter" idx="12"/>
          </p:nvPr>
        </p:nvSpPr>
        <p:spPr/>
        <p:txBody>
          <a:bodyPr/>
          <a:lstStyle/>
          <a:p>
            <a:fld id="{26AD20E6-394B-4DF0-96A5-9647FF39C943}" type="slidenum">
              <a:rPr lang="en-IN" smtClean="0"/>
              <a:t>16</a:t>
            </a:fld>
            <a:endParaRPr lang="en-IN"/>
          </a:p>
        </p:txBody>
      </p:sp>
    </p:spTree>
    <p:extLst>
      <p:ext uri="{BB962C8B-B14F-4D97-AF65-F5344CB8AC3E}">
        <p14:creationId xmlns:p14="http://schemas.microsoft.com/office/powerpoint/2010/main" val="2853606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1524000" y="835731"/>
            <a:ext cx="9144000" cy="2387600"/>
          </a:xfrm>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17</a:t>
            </a:fld>
            <a:endParaRPr lang="en-IN"/>
          </a:p>
        </p:txBody>
      </p:sp>
      <p:sp>
        <p:nvSpPr>
          <p:cNvPr id="5" name="Footer Placeholder 4">
            <a:extLst>
              <a:ext uri="{FF2B5EF4-FFF2-40B4-BE49-F238E27FC236}">
                <a16:creationId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Rectangle 1">
            <a:extLst>
              <a:ext uri="{FF2B5EF4-FFF2-40B4-BE49-F238E27FC236}">
                <a16:creationId xmlns:a16="http://schemas.microsoft.com/office/drawing/2014/main" id="{333390ED-0B2A-08B0-623D-DC8F75855EBA}"/>
              </a:ext>
            </a:extLst>
          </p:cNvPr>
          <p:cNvSpPr>
            <a:spLocks noChangeArrowheads="1"/>
          </p:cNvSpPr>
          <p:nvPr/>
        </p:nvSpPr>
        <p:spPr bwMode="auto">
          <a:xfrm>
            <a:off x="3689350" y="2535923"/>
            <a:ext cx="234820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75246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907888A-A0B8-75C7-EC31-110A742E3097}"/>
              </a:ext>
            </a:extLst>
          </p:cNvPr>
          <p:cNvSpPr>
            <a:spLocks noGrp="1"/>
          </p:cNvSpPr>
          <p:nvPr>
            <p:ph type="ftr" sz="quarter" idx="11"/>
          </p:nvPr>
        </p:nvSpPr>
        <p:spPr/>
        <p:txBody>
          <a:bodyPr/>
          <a:lstStyle/>
          <a:p>
            <a:r>
              <a:rPr lang="en-US"/>
              <a:t>You are not allowed to add slides to this presentation</a:t>
            </a:r>
            <a:endParaRPr lang="en-IN"/>
          </a:p>
        </p:txBody>
      </p:sp>
      <p:sp>
        <p:nvSpPr>
          <p:cNvPr id="3" name="Slide Number Placeholder 2">
            <a:extLst>
              <a:ext uri="{FF2B5EF4-FFF2-40B4-BE49-F238E27FC236}">
                <a16:creationId xmlns:a16="http://schemas.microsoft.com/office/drawing/2014/main" id="{3CB66C72-727F-5A11-D906-9E08F519765E}"/>
              </a:ext>
            </a:extLst>
          </p:cNvPr>
          <p:cNvSpPr>
            <a:spLocks noGrp="1"/>
          </p:cNvSpPr>
          <p:nvPr>
            <p:ph type="sldNum" sz="quarter" idx="12"/>
          </p:nvPr>
        </p:nvSpPr>
        <p:spPr/>
        <p:txBody>
          <a:bodyPr/>
          <a:lstStyle/>
          <a:p>
            <a:fld id="{26AD20E6-394B-4DF0-96A5-9647FF39C943}" type="slidenum">
              <a:rPr lang="en-IN" smtClean="0"/>
              <a:t>18</a:t>
            </a:fld>
            <a:endParaRPr lang="en-IN"/>
          </a:p>
        </p:txBody>
      </p:sp>
      <p:graphicFrame>
        <p:nvGraphicFramePr>
          <p:cNvPr id="6" name="Table 5">
            <a:extLst>
              <a:ext uri="{FF2B5EF4-FFF2-40B4-BE49-F238E27FC236}">
                <a16:creationId xmlns:a16="http://schemas.microsoft.com/office/drawing/2014/main" id="{ACDF0B31-E514-B881-14BA-4A352F39F4D4}"/>
              </a:ext>
            </a:extLst>
          </p:cNvPr>
          <p:cNvGraphicFramePr>
            <a:graphicFrameLocks noGrp="1"/>
          </p:cNvGraphicFramePr>
          <p:nvPr>
            <p:extLst>
              <p:ext uri="{D42A27DB-BD31-4B8C-83A1-F6EECF244321}">
                <p14:modId xmlns:p14="http://schemas.microsoft.com/office/powerpoint/2010/main" val="965010991"/>
              </p:ext>
            </p:extLst>
          </p:nvPr>
        </p:nvGraphicFramePr>
        <p:xfrm>
          <a:off x="603116" y="3986273"/>
          <a:ext cx="8599250" cy="1226421"/>
        </p:xfrm>
        <a:graphic>
          <a:graphicData uri="http://schemas.openxmlformats.org/drawingml/2006/table">
            <a:tbl>
              <a:tblPr/>
              <a:tblGrid>
                <a:gridCol w="490157">
                  <a:extLst>
                    <a:ext uri="{9D8B030D-6E8A-4147-A177-3AD203B41FA5}">
                      <a16:colId xmlns:a16="http://schemas.microsoft.com/office/drawing/2014/main" val="984381062"/>
                    </a:ext>
                  </a:extLst>
                </a:gridCol>
                <a:gridCol w="8109093">
                  <a:extLst>
                    <a:ext uri="{9D8B030D-6E8A-4147-A177-3AD203B41FA5}">
                      <a16:colId xmlns:a16="http://schemas.microsoft.com/office/drawing/2014/main" val="3309732501"/>
                    </a:ext>
                  </a:extLst>
                </a:gridCol>
              </a:tblGrid>
              <a:tr h="1226421">
                <a:tc>
                  <a:txBody>
                    <a:bodyPr/>
                    <a:lstStyle/>
                    <a:p>
                      <a:pPr algn="l" fontAlgn="t"/>
                      <a:endParaRPr lang="en-IN" dirty="0">
                        <a:effectLst/>
                      </a:endParaRPr>
                    </a:p>
                  </a:txBody>
                  <a:tcPr>
                    <a:lnL>
                      <a:noFill/>
                    </a:lnL>
                    <a:lnR>
                      <a:noFill/>
                    </a:lnR>
                    <a:lnT>
                      <a:noFill/>
                    </a:lnT>
                    <a:lnB>
                      <a:noFill/>
                    </a:lnB>
                  </a:tcPr>
                </a:tc>
                <a:tc>
                  <a:txBody>
                    <a:bodyPr/>
                    <a:lstStyle/>
                    <a:p>
                      <a:pPr algn="l" fontAlgn="t"/>
                      <a:r>
                        <a:rPr lang="en-IN" dirty="0">
                          <a:effectLst/>
                        </a:rPr>
                        <a:t>Liu L, Quang ND, Banu R, Kumar H, </a:t>
                      </a:r>
                      <a:r>
                        <a:rPr lang="en-IN" dirty="0" err="1">
                          <a:effectLst/>
                        </a:rPr>
                        <a:t>Tham</a:t>
                      </a:r>
                      <a:r>
                        <a:rPr lang="en-IN" dirty="0">
                          <a:effectLst/>
                        </a:rPr>
                        <a:t> Y-C, Cheng C-Y, et al. Hypertension, blood pressure control and diabetic retinopathy in a large population-based study. </a:t>
                      </a:r>
                      <a:r>
                        <a:rPr lang="en-IN" dirty="0" err="1">
                          <a:effectLst/>
                        </a:rPr>
                        <a:t>PLoS</a:t>
                      </a:r>
                      <a:r>
                        <a:rPr lang="en-IN" dirty="0">
                          <a:effectLst/>
                        </a:rPr>
                        <a:t> One [Internet]. 2020 [cited 2023 Jul 4];15(3):e0229665. Available from: http://dx.doi.org/10.1371/journal.pone.0229665</a:t>
                      </a:r>
                    </a:p>
                  </a:txBody>
                  <a:tcPr>
                    <a:lnL>
                      <a:noFill/>
                    </a:lnL>
                    <a:lnR>
                      <a:noFill/>
                    </a:lnR>
                    <a:lnT>
                      <a:noFill/>
                    </a:lnT>
                    <a:lnB>
                      <a:noFill/>
                    </a:lnB>
                  </a:tcPr>
                </a:tc>
                <a:extLst>
                  <a:ext uri="{0D108BD9-81ED-4DB2-BD59-A6C34878D82A}">
                    <a16:rowId xmlns:a16="http://schemas.microsoft.com/office/drawing/2014/main" val="2767616989"/>
                  </a:ext>
                </a:extLst>
              </a:tr>
            </a:tbl>
          </a:graphicData>
        </a:graphic>
      </p:graphicFrame>
      <p:sp>
        <p:nvSpPr>
          <p:cNvPr id="7" name="Rectangle 1">
            <a:extLst>
              <a:ext uri="{FF2B5EF4-FFF2-40B4-BE49-F238E27FC236}">
                <a16:creationId xmlns:a16="http://schemas.microsoft.com/office/drawing/2014/main" id="{3EE16EAF-CB09-4541-7424-0CDF276D94ED}"/>
              </a:ext>
            </a:extLst>
          </p:cNvPr>
          <p:cNvSpPr>
            <a:spLocks noChangeArrowheads="1"/>
          </p:cNvSpPr>
          <p:nvPr/>
        </p:nvSpPr>
        <p:spPr bwMode="auto">
          <a:xfrm>
            <a:off x="3689350" y="66153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AAD5820C-1918-9E4D-3649-6F02A0AC4379}"/>
              </a:ext>
            </a:extLst>
          </p:cNvPr>
          <p:cNvSpPr txBox="1"/>
          <p:nvPr/>
        </p:nvSpPr>
        <p:spPr>
          <a:xfrm>
            <a:off x="1089498" y="2405282"/>
            <a:ext cx="7722545" cy="1477328"/>
          </a:xfrm>
          <a:prstGeom prst="rect">
            <a:avLst/>
          </a:prstGeom>
          <a:noFill/>
        </p:spPr>
        <p:txBody>
          <a:bodyPr wrap="square">
            <a:spAutoFit/>
          </a:bodyPr>
          <a:lstStyle/>
          <a:p>
            <a:pPr algn="l" fontAlgn="t"/>
            <a:r>
              <a:rPr lang="en-IN" dirty="0" err="1">
                <a:effectLst/>
              </a:rPr>
              <a:t>Narsaiah</a:t>
            </a:r>
            <a:r>
              <a:rPr lang="en-IN" dirty="0">
                <a:effectLst/>
              </a:rPr>
              <a:t> C, Manoj P, Raju AG. Study on awareness and assessment of diabetic retinopathy in diabetic patients attending ophthalmology clinic at a tertiary care hospital, Telangana state. Int J </a:t>
            </a:r>
            <a:r>
              <a:rPr lang="en-IN" dirty="0" err="1">
                <a:effectLst/>
              </a:rPr>
              <a:t>Contemp</a:t>
            </a:r>
            <a:r>
              <a:rPr lang="en-IN" dirty="0">
                <a:effectLst/>
              </a:rPr>
              <a:t> Med Res [IJCMR] [Internet]. 2019;6(11). Available from: </a:t>
            </a:r>
            <a:r>
              <a:rPr lang="en-IN" dirty="0">
                <a:effectLst/>
                <a:hlinkClick r:id="rId2"/>
              </a:rPr>
              <a:t>https://www.ijcmr.com/uploads/7/7/4/6/77464738/ijcmr_2834_v1.pdf</a:t>
            </a:r>
            <a:endParaRPr lang="en-IN" dirty="0">
              <a:effectLst/>
            </a:endParaRPr>
          </a:p>
        </p:txBody>
      </p:sp>
      <p:graphicFrame>
        <p:nvGraphicFramePr>
          <p:cNvPr id="10" name="Table 9">
            <a:extLst>
              <a:ext uri="{FF2B5EF4-FFF2-40B4-BE49-F238E27FC236}">
                <a16:creationId xmlns:a16="http://schemas.microsoft.com/office/drawing/2014/main" id="{B71E934E-F474-9751-B8C0-E1993A4C1960}"/>
              </a:ext>
            </a:extLst>
          </p:cNvPr>
          <p:cNvGraphicFramePr>
            <a:graphicFrameLocks noGrp="1"/>
          </p:cNvGraphicFramePr>
          <p:nvPr>
            <p:extLst>
              <p:ext uri="{D42A27DB-BD31-4B8C-83A1-F6EECF244321}">
                <p14:modId xmlns:p14="http://schemas.microsoft.com/office/powerpoint/2010/main" val="1044145524"/>
              </p:ext>
            </p:extLst>
          </p:nvPr>
        </p:nvGraphicFramePr>
        <p:xfrm>
          <a:off x="501421" y="1602448"/>
          <a:ext cx="8950520" cy="640080"/>
        </p:xfrm>
        <a:graphic>
          <a:graphicData uri="http://schemas.openxmlformats.org/drawingml/2006/table">
            <a:tbl>
              <a:tblPr/>
              <a:tblGrid>
                <a:gridCol w="510180">
                  <a:extLst>
                    <a:ext uri="{9D8B030D-6E8A-4147-A177-3AD203B41FA5}">
                      <a16:colId xmlns:a16="http://schemas.microsoft.com/office/drawing/2014/main" val="1907979248"/>
                    </a:ext>
                  </a:extLst>
                </a:gridCol>
                <a:gridCol w="8440340">
                  <a:extLst>
                    <a:ext uri="{9D8B030D-6E8A-4147-A177-3AD203B41FA5}">
                      <a16:colId xmlns:a16="http://schemas.microsoft.com/office/drawing/2014/main" val="4168660631"/>
                    </a:ext>
                  </a:extLst>
                </a:gridCol>
              </a:tblGrid>
              <a:tr h="0">
                <a:tc>
                  <a:txBody>
                    <a:bodyPr/>
                    <a:lstStyle/>
                    <a:p>
                      <a:pPr algn="l" fontAlgn="t"/>
                      <a:endParaRPr lang="en-IN" dirty="0">
                        <a:effectLst/>
                      </a:endParaRPr>
                    </a:p>
                  </a:txBody>
                  <a:tcPr>
                    <a:lnL>
                      <a:noFill/>
                    </a:lnL>
                    <a:lnR>
                      <a:noFill/>
                    </a:lnR>
                    <a:lnT>
                      <a:noFill/>
                    </a:lnT>
                    <a:lnB>
                      <a:noFill/>
                    </a:lnB>
                  </a:tcPr>
                </a:tc>
                <a:tc>
                  <a:txBody>
                    <a:bodyPr/>
                    <a:lstStyle/>
                    <a:p>
                      <a:pPr algn="l" fontAlgn="t"/>
                      <a:r>
                        <a:rPr lang="en-US" dirty="0">
                          <a:effectLst/>
                        </a:rPr>
                        <a:t>[cited 2023 Jun 16]. Available from: http://ttps://www.ncbi.nlm.nih.gov/pmc/articles/PMC9067181/</a:t>
                      </a:r>
                    </a:p>
                  </a:txBody>
                  <a:tcPr>
                    <a:lnL>
                      <a:noFill/>
                    </a:lnL>
                    <a:lnR>
                      <a:noFill/>
                    </a:lnR>
                    <a:lnT>
                      <a:noFill/>
                    </a:lnT>
                    <a:lnB>
                      <a:noFill/>
                    </a:lnB>
                  </a:tcPr>
                </a:tc>
                <a:extLst>
                  <a:ext uri="{0D108BD9-81ED-4DB2-BD59-A6C34878D82A}">
                    <a16:rowId xmlns:a16="http://schemas.microsoft.com/office/drawing/2014/main" val="3430231262"/>
                  </a:ext>
                </a:extLst>
              </a:tr>
            </a:tbl>
          </a:graphicData>
        </a:graphic>
      </p:graphicFrame>
      <p:sp>
        <p:nvSpPr>
          <p:cNvPr id="11" name="TextBox 10">
            <a:extLst>
              <a:ext uri="{FF2B5EF4-FFF2-40B4-BE49-F238E27FC236}">
                <a16:creationId xmlns:a16="http://schemas.microsoft.com/office/drawing/2014/main" id="{D01D5FE5-50B6-6DD2-9197-DF734EB412F1}"/>
              </a:ext>
            </a:extLst>
          </p:cNvPr>
          <p:cNvSpPr txBox="1"/>
          <p:nvPr/>
        </p:nvSpPr>
        <p:spPr>
          <a:xfrm>
            <a:off x="4038600" y="274126"/>
            <a:ext cx="8060987" cy="646331"/>
          </a:xfrm>
          <a:prstGeom prst="rect">
            <a:avLst/>
          </a:prstGeom>
          <a:noFill/>
        </p:spPr>
        <p:txBody>
          <a:bodyPr wrap="square" rtlCol="0">
            <a:spAutoFit/>
          </a:bodyPr>
          <a:lstStyle/>
          <a:p>
            <a:r>
              <a:rPr lang="en-IN" sz="3600" b="1" dirty="0"/>
              <a:t>References</a:t>
            </a:r>
            <a:endParaRPr lang="en-IN" sz="3600" dirty="0"/>
          </a:p>
        </p:txBody>
      </p:sp>
    </p:spTree>
    <p:extLst>
      <p:ext uri="{BB962C8B-B14F-4D97-AF65-F5344CB8AC3E}">
        <p14:creationId xmlns:p14="http://schemas.microsoft.com/office/powerpoint/2010/main" val="3793497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
        <p:nvSpPr>
          <p:cNvPr id="5" name="Footer Placeholder 4">
            <a:extLst>
              <a:ext uri="{FF2B5EF4-FFF2-40B4-BE49-F238E27FC236}">
                <a16:creationId xmlns:a16="http://schemas.microsoft.com/office/drawing/2014/main"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B40FB947-5774-D725-07C5-980803A35A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303" y="1690688"/>
            <a:ext cx="4863830" cy="4351338"/>
          </a:xfrm>
          <a:prstGeom prst="rect">
            <a:avLst/>
          </a:prstGeom>
        </p:spPr>
      </p:pic>
      <p:pic>
        <p:nvPicPr>
          <p:cNvPr id="8" name="Picture 7">
            <a:extLst>
              <a:ext uri="{FF2B5EF4-FFF2-40B4-BE49-F238E27FC236}">
                <a16:creationId xmlns:a16="http://schemas.microsoft.com/office/drawing/2014/main" id="{0E64ED14-49B5-385A-071D-AF55439DE8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869" y="3538885"/>
            <a:ext cx="5006282" cy="2503141"/>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8" name="Content Placeholder 7">
            <a:extLst>
              <a:ext uri="{FF2B5EF4-FFF2-40B4-BE49-F238E27FC236}">
                <a16:creationId xmlns:a16="http://schemas.microsoft.com/office/drawing/2014/main" id="{E465D671-C302-B760-AB56-8BA3ED14EE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3855" y="1451221"/>
            <a:ext cx="9124545" cy="4725742"/>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br>
              <a:rPr lang="en-IN" b="1" dirty="0"/>
            </a:br>
            <a:endParaRPr lang="en-IN" b="1" dirty="0"/>
          </a:p>
        </p:txBody>
      </p:sp>
      <p:pic>
        <p:nvPicPr>
          <p:cNvPr id="7" name="Content Placeholder 6">
            <a:extLst>
              <a:ext uri="{FF2B5EF4-FFF2-40B4-BE49-F238E27FC236}">
                <a16:creationId xmlns:a16="http://schemas.microsoft.com/office/drawing/2014/main" id="{B59886A1-71E6-7715-1F03-BB0425C388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008" y="2042793"/>
            <a:ext cx="5875540" cy="2937770"/>
          </a:xfrm>
        </p:spPr>
      </p:pic>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sp>
        <p:nvSpPr>
          <p:cNvPr id="5" name="Footer Placeholder 4">
            <a:extLst>
              <a:ext uri="{FF2B5EF4-FFF2-40B4-BE49-F238E27FC236}">
                <a16:creationId xmlns:a16="http://schemas.microsoft.com/office/drawing/2014/main"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pic>
        <p:nvPicPr>
          <p:cNvPr id="9" name="Picture 8">
            <a:extLst>
              <a:ext uri="{FF2B5EF4-FFF2-40B4-BE49-F238E27FC236}">
                <a16:creationId xmlns:a16="http://schemas.microsoft.com/office/drawing/2014/main" id="{98F680DB-700C-62C0-589E-21EB377B4C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1737" y="3146376"/>
            <a:ext cx="4114800" cy="3086100"/>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r>
              <a:rPr lang="en-US" sz="1800" dirty="0"/>
              <a:t>Diabetes affects 422 million people globally, with a higher prevalence in developing countries.</a:t>
            </a:r>
          </a:p>
          <a:p>
            <a:r>
              <a:rPr lang="en-US" sz="1800" dirty="0"/>
              <a:t>It is currently the fourth most common cause of death worldwide.</a:t>
            </a:r>
          </a:p>
          <a:p>
            <a:r>
              <a:rPr lang="en-US" sz="1800" dirty="0"/>
              <a:t>The global estimates of diabetes among adults over the age of 18 increased from 4.7% in 1980 to 8.5% in 2014.</a:t>
            </a:r>
          </a:p>
          <a:p>
            <a:r>
              <a:rPr lang="en-US" sz="1800" dirty="0"/>
              <a:t>Diabetes can be controlled through various measures, including diet and exercise.</a:t>
            </a:r>
          </a:p>
          <a:p>
            <a:r>
              <a:rPr lang="en-US" sz="1800" dirty="0"/>
              <a:t>Regular screenings for complications and therapy can help prevent or delay the occurrence of complications.</a:t>
            </a:r>
          </a:p>
          <a:p>
            <a:r>
              <a:rPr lang="en-US" sz="1800" dirty="0"/>
              <a:t>Diabetic retinopathy, caused by long-term damage to the retina's blood vessels, is a leading cause of blindness.</a:t>
            </a:r>
          </a:p>
          <a:p>
            <a:r>
              <a:rPr lang="en-US" sz="1800" dirty="0"/>
              <a:t>Diabetes contributes to 2.6% of global blindness cases.</a:t>
            </a:r>
          </a:p>
          <a:p>
            <a:endParaRPr lang="en-IN" sz="16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286F658-E1A5-AB68-56B9-034E6BF6B267}"/>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498DC6E0-17E0-77AB-736E-159584784CAD}"/>
              </a:ext>
            </a:extLst>
          </p:cNvPr>
          <p:cNvSpPr>
            <a:spLocks noGrp="1"/>
          </p:cNvSpPr>
          <p:nvPr>
            <p:ph type="sldNum" sz="quarter" idx="12"/>
          </p:nvPr>
        </p:nvSpPr>
        <p:spPr/>
        <p:txBody>
          <a:bodyPr/>
          <a:lstStyle/>
          <a:p>
            <a:fld id="{26AD20E6-394B-4DF0-96A5-9647FF39C943}" type="slidenum">
              <a:rPr lang="en-IN" smtClean="0"/>
              <a:t>4</a:t>
            </a:fld>
            <a:endParaRPr lang="en-IN"/>
          </a:p>
        </p:txBody>
      </p:sp>
      <p:sp>
        <p:nvSpPr>
          <p:cNvPr id="3" name="Content Placeholder 2">
            <a:extLst>
              <a:ext uri="{FF2B5EF4-FFF2-40B4-BE49-F238E27FC236}">
                <a16:creationId xmlns:a16="http://schemas.microsoft.com/office/drawing/2014/main" id="{9275889C-E292-E3E9-12FD-96E2D41F8D89}"/>
              </a:ext>
            </a:extLst>
          </p:cNvPr>
          <p:cNvSpPr>
            <a:spLocks noGrp="1"/>
          </p:cNvSpPr>
          <p:nvPr>
            <p:ph idx="4294967295"/>
          </p:nvPr>
        </p:nvSpPr>
        <p:spPr>
          <a:xfrm>
            <a:off x="308492" y="2187574"/>
            <a:ext cx="10515600" cy="4351338"/>
          </a:xfrm>
        </p:spPr>
        <p:txBody>
          <a:bodyPr>
            <a:normAutofit/>
          </a:bodyPr>
          <a:lstStyle/>
          <a:p>
            <a:r>
              <a:rPr lang="en-US" sz="1800" dirty="0"/>
              <a:t>In India, the prevalence of diabetic retinopathy ranges between 7.3% and 25%.</a:t>
            </a:r>
          </a:p>
          <a:p>
            <a:r>
              <a:rPr lang="en-US" sz="1800" dirty="0"/>
              <a:t>Diabetic retinopathy is often asymptomatic in its early stages.</a:t>
            </a:r>
          </a:p>
          <a:p>
            <a:r>
              <a:rPr lang="en-US" sz="1800" dirty="0"/>
              <a:t>Screening diabetes individuals regularly and following up on a frequent basis is crucial to detect and treat diabetic retinopathy before it causes vision loss.</a:t>
            </a:r>
          </a:p>
          <a:p>
            <a:r>
              <a:rPr lang="en-US" sz="1800" dirty="0"/>
              <a:t>Increased awareness and knowledge of diabetes and its complications, including diabetic retinopathy and its effects on eyesight, are necessary for effective screening and timely therapy.</a:t>
            </a:r>
          </a:p>
          <a:p>
            <a:r>
              <a:rPr lang="en-US" sz="1800" dirty="0"/>
              <a:t>Lack of awareness can lead to delays in diagnosis and treatment</a:t>
            </a:r>
            <a:r>
              <a:rPr lang="en-US" sz="1800" b="0" i="0" dirty="0">
                <a:solidFill>
                  <a:srgbClr val="374151"/>
                </a:solidFill>
                <a:effectLst/>
                <a:latin typeface="Söhne"/>
              </a:rPr>
              <a:t>.</a:t>
            </a:r>
          </a:p>
          <a:p>
            <a:r>
              <a:rPr lang="en-US" sz="1800" dirty="0"/>
              <a:t>This study aims to assess the knowledge of diabetic retinopathy among the diabetics and estimate the occurrence of diabetic retinopathy among the study subjects</a:t>
            </a:r>
            <a:endParaRPr lang="en-IN" sz="1800" dirty="0"/>
          </a:p>
        </p:txBody>
      </p:sp>
      <p:pic>
        <p:nvPicPr>
          <p:cNvPr id="7" name="Picture 6">
            <a:extLst>
              <a:ext uri="{FF2B5EF4-FFF2-40B4-BE49-F238E27FC236}">
                <a16:creationId xmlns:a16="http://schemas.microsoft.com/office/drawing/2014/main" id="{34543DF0-D34D-3F2D-5E54-3963A17527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492" y="170848"/>
            <a:ext cx="2167793" cy="1020378"/>
          </a:xfrm>
          <a:prstGeom prst="rect">
            <a:avLst/>
          </a:prstGeom>
        </p:spPr>
      </p:pic>
    </p:spTree>
    <p:extLst>
      <p:ext uri="{BB962C8B-B14F-4D97-AF65-F5344CB8AC3E}">
        <p14:creationId xmlns:p14="http://schemas.microsoft.com/office/powerpoint/2010/main" val="337159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normAutofit/>
          </a:bodyPr>
          <a:lstStyle/>
          <a:p>
            <a:pPr algn="ctr"/>
            <a:r>
              <a:rPr lang="en-IN" sz="2800"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752273" y="2032000"/>
            <a:ext cx="10515600" cy="4351338"/>
          </a:xfrm>
        </p:spPr>
        <p:txBody>
          <a:bodyPr>
            <a:normAutofit/>
          </a:bodyPr>
          <a:lstStyle/>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PRIMARY OBJECTIVE</a:t>
            </a:r>
          </a:p>
          <a:p>
            <a:pPr marL="342900" lvl="0" indent="-342900">
              <a:lnSpc>
                <a:spcPct val="107000"/>
              </a:lnSpc>
              <a:spcAft>
                <a:spcPts val="800"/>
              </a:spcAft>
              <a:buFont typeface="Symbol" panose="05050102010706020507" pitchFamily="18" charset="2"/>
              <a:buChar char=""/>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Assess knowledge</a:t>
            </a:r>
            <a:r>
              <a:rPr lang="en-IN" sz="1800" kern="100" dirty="0">
                <a:latin typeface="Calibri" panose="020F0502020204030204" pitchFamily="34" charset="0"/>
                <a:ea typeface="Calibri" panose="020F0502020204030204" pitchFamily="34" charset="0"/>
                <a:cs typeface="Times New Roman" panose="02020603050405020304" pitchFamily="18" charset="0"/>
              </a:rPr>
              <a:t> and awareness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about diabetic retinopathy among patients already diagnosed as diabetes</a:t>
            </a:r>
          </a:p>
          <a:p>
            <a:pPr marL="0" indent="0">
              <a:lnSpc>
                <a:spcPct val="107000"/>
              </a:lnSpc>
              <a:spcAft>
                <a:spcPts val="800"/>
              </a:spcAft>
              <a:buNone/>
            </a:pPr>
            <a:r>
              <a:rPr lang="en-IN" sz="2000" b="1" kern="100" cap="all" dirty="0">
                <a:effectLst/>
                <a:latin typeface="Segoe UI" panose="020B0502040204020203" pitchFamily="34" charset="0"/>
                <a:ea typeface="Calibri" panose="020F0502020204030204" pitchFamily="34" charset="0"/>
                <a:cs typeface="Times New Roman" panose="02020603050405020304" pitchFamily="18" charset="0"/>
              </a:rPr>
              <a:t>secondary objective</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Assess prevalence of diabetic retinopathy among the diabetic patients attending the Eye-Q Super Speciality Eye Hospital.</a:t>
            </a:r>
          </a:p>
          <a:p>
            <a:pPr marL="342900" lvl="0" indent="-342900">
              <a:buFont typeface="Symbol" panose="05050102010706020507" pitchFamily="18" charset="2"/>
              <a:buChar char=""/>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Assess the other associated factors of diabetic retinopathy among diabetic patients</a:t>
            </a: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5" name="Footer Placeholder 4">
            <a:extLst>
              <a:ext uri="{FF2B5EF4-FFF2-40B4-BE49-F238E27FC236}">
                <a16:creationId xmlns:a16="http://schemas.microsoft.com/office/drawing/2014/main"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normAutofit/>
          </a:bodyPr>
          <a:lstStyle/>
          <a:p>
            <a:pPr algn="ctr"/>
            <a:r>
              <a:rPr lang="en-IN" sz="3600"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fontScale="92500" lnSpcReduction="10000"/>
          </a:bodyPr>
          <a:lstStyle/>
          <a:p>
            <a:pPr lvl="0"/>
            <a:r>
              <a:rPr lang="en-IN" sz="1900" b="1" dirty="0"/>
              <a:t>STUDY DESIGN </a:t>
            </a:r>
            <a:r>
              <a:rPr lang="en-IN" sz="2300" dirty="0"/>
              <a:t>– </a:t>
            </a:r>
            <a:r>
              <a:rPr lang="en-IN" sz="1900" dirty="0"/>
              <a:t>Descriptive Cross - Sectional study</a:t>
            </a:r>
            <a:endParaRPr lang="en-US" sz="1900" dirty="0"/>
          </a:p>
          <a:p>
            <a:pPr lvl="0"/>
            <a:r>
              <a:rPr lang="en-IN" sz="1900" b="1" dirty="0"/>
              <a:t>STUDY POPULATION</a:t>
            </a:r>
            <a:r>
              <a:rPr lang="en-IN" sz="1900" dirty="0"/>
              <a:t> –. Patients of age more than 20 years and already diagnosed as diabetics</a:t>
            </a:r>
            <a:endParaRPr lang="en-US" sz="1900" dirty="0"/>
          </a:p>
          <a:p>
            <a:pPr lvl="0"/>
            <a:r>
              <a:rPr lang="en-IN" sz="1900" b="1" cap="all" dirty="0"/>
              <a:t>Sample size</a:t>
            </a:r>
            <a:r>
              <a:rPr lang="en-IN" sz="1900" cap="all" dirty="0"/>
              <a:t>- </a:t>
            </a:r>
            <a:r>
              <a:rPr lang="en-IN" sz="1900" dirty="0"/>
              <a:t>65 Patient with diabetic mellitus </a:t>
            </a:r>
            <a:endParaRPr lang="en-US" sz="1900" dirty="0"/>
          </a:p>
          <a:p>
            <a:pPr lvl="0"/>
            <a:r>
              <a:rPr lang="en-IN" sz="1900" b="1" dirty="0"/>
              <a:t>STUDY SETTING</a:t>
            </a:r>
            <a:r>
              <a:rPr lang="en-IN" sz="1900" dirty="0"/>
              <a:t> – Hospital based </a:t>
            </a:r>
          </a:p>
          <a:p>
            <a:pPr lvl="0"/>
            <a:r>
              <a:rPr lang="en-IN" sz="1900" b="1" dirty="0"/>
              <a:t>STUDY DURATION- </a:t>
            </a:r>
            <a:r>
              <a:rPr lang="en-IN" sz="1900" dirty="0"/>
              <a:t>3 months</a:t>
            </a:r>
            <a:endParaRPr lang="en-US" sz="1900" dirty="0"/>
          </a:p>
          <a:p>
            <a:pPr lvl="0"/>
            <a:r>
              <a:rPr lang="en-IN" sz="1900" b="1" dirty="0"/>
              <a:t>CONTENT OF DATA COLLECTED</a:t>
            </a:r>
            <a:r>
              <a:rPr lang="en-IN" sz="1900" dirty="0"/>
              <a:t> – Data collection through Patient Medical Records Review  and Structured questionnaire.</a:t>
            </a:r>
          </a:p>
          <a:p>
            <a:pPr lvl="0"/>
            <a:endParaRPr lang="en-US" sz="1900" dirty="0"/>
          </a:p>
          <a:p>
            <a:pPr lvl="0"/>
            <a:r>
              <a:rPr lang="en-IN" sz="1900" dirty="0"/>
              <a:t> </a:t>
            </a:r>
            <a:r>
              <a:rPr lang="en-IN" sz="1900" b="1" cap="all" dirty="0"/>
              <a:t>Tool </a:t>
            </a:r>
            <a:r>
              <a:rPr lang="en-IN" sz="1900" dirty="0"/>
              <a:t>-Detailed history of study participants was collected by administering questionnaire, the questionnaire was assessed and responses are analysed knowledge on diabetic retinopathy and additional information like family history of diabetes , other disease and ophthalmological examination for diabetic retinopathy which was carried out by ophthalmologist</a:t>
            </a:r>
          </a:p>
          <a:p>
            <a:pPr lvl="0"/>
            <a:r>
              <a:rPr lang="en-IN" sz="1900" dirty="0"/>
              <a:t> </a:t>
            </a:r>
            <a:endParaRPr lang="en-US" sz="1900" dirty="0"/>
          </a:p>
          <a:p>
            <a:pPr marL="0" indent="0">
              <a:buNone/>
            </a:pPr>
            <a:r>
              <a:rPr lang="en-IN" sz="1900" b="1" cap="all" dirty="0"/>
              <a:t> </a:t>
            </a:r>
            <a:endParaRPr lang="en-US" sz="1900" dirty="0"/>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5" name="Footer Placeholder 4">
            <a:extLst>
              <a:ext uri="{FF2B5EF4-FFF2-40B4-BE49-F238E27FC236}">
                <a16:creationId xmlns:a16="http://schemas.microsoft.com/office/drawing/2014/main"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408561"/>
            <a:ext cx="10515600" cy="1701333"/>
          </a:xfrm>
        </p:spPr>
        <p:txBody>
          <a:bodyPr/>
          <a:lstStyle/>
          <a:p>
            <a:pPr algn="ctr"/>
            <a:r>
              <a:rPr lang="en-IN" b="1" dirty="0"/>
              <a:t>Results </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838200" y="1572705"/>
            <a:ext cx="10515600" cy="4351338"/>
          </a:xfrm>
        </p:spPr>
        <p:txBody>
          <a:bodyPr>
            <a:normAutofit/>
          </a:bodyPr>
          <a:lstStyle/>
          <a:p>
            <a:r>
              <a:rPr lang="en-IN" sz="1800" dirty="0"/>
              <a:t>A sample of 65 diabetic patient are included in this study out of which 26 were female and 39 were male. Among them 5(9%) were 20-30 years ,26 (41%) were 31-40 years ,20(31%) were 41-60 years followed by 14(17%)aged above 61 years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hart 6">
            <a:extLst>
              <a:ext uri="{FF2B5EF4-FFF2-40B4-BE49-F238E27FC236}">
                <a16:creationId xmlns:a16="http://schemas.microsoft.com/office/drawing/2014/main" id="{7F1078E6-3A4F-D4CC-8CE5-1053D7699574}"/>
              </a:ext>
            </a:extLst>
          </p:cNvPr>
          <p:cNvGraphicFramePr>
            <a:graphicFrameLocks/>
          </p:cNvGraphicFramePr>
          <p:nvPr>
            <p:extLst>
              <p:ext uri="{D42A27DB-BD31-4B8C-83A1-F6EECF244321}">
                <p14:modId xmlns:p14="http://schemas.microsoft.com/office/powerpoint/2010/main" val="4191646328"/>
              </p:ext>
            </p:extLst>
          </p:nvPr>
        </p:nvGraphicFramePr>
        <p:xfrm>
          <a:off x="6420255" y="3658208"/>
          <a:ext cx="5290307" cy="23431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9B06926C-D37D-0AF7-6F6C-B75C78B46B06}"/>
              </a:ext>
            </a:extLst>
          </p:cNvPr>
          <p:cNvGraphicFramePr>
            <a:graphicFrameLocks/>
          </p:cNvGraphicFramePr>
          <p:nvPr>
            <p:extLst>
              <p:ext uri="{D42A27DB-BD31-4B8C-83A1-F6EECF244321}">
                <p14:modId xmlns:p14="http://schemas.microsoft.com/office/powerpoint/2010/main" val="1243952693"/>
              </p:ext>
            </p:extLst>
          </p:nvPr>
        </p:nvGraphicFramePr>
        <p:xfrm>
          <a:off x="560962" y="3180843"/>
          <a:ext cx="4572000" cy="28989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3625122-D5B0-0EAD-0C74-6FFD1288A22E}"/>
              </a:ext>
            </a:extLst>
          </p:cNvPr>
          <p:cNvSpPr>
            <a:spLocks noGrp="1"/>
          </p:cNvSpPr>
          <p:nvPr>
            <p:ph type="ftr" sz="quarter" idx="11"/>
          </p:nvPr>
        </p:nvSpPr>
        <p:spPr/>
        <p:txBody>
          <a:bodyPr/>
          <a:lstStyle/>
          <a:p>
            <a:r>
              <a:rPr lang="en-US"/>
              <a:t>You are not allowed to add slides to this presentation</a:t>
            </a:r>
            <a:endParaRPr lang="en-IN"/>
          </a:p>
        </p:txBody>
      </p:sp>
      <p:sp>
        <p:nvSpPr>
          <p:cNvPr id="3" name="Slide Number Placeholder 2">
            <a:extLst>
              <a:ext uri="{FF2B5EF4-FFF2-40B4-BE49-F238E27FC236}">
                <a16:creationId xmlns:a16="http://schemas.microsoft.com/office/drawing/2014/main" id="{E71DFA93-C386-4009-C1BF-CB8320DF0AF0}"/>
              </a:ext>
            </a:extLst>
          </p:cNvPr>
          <p:cNvSpPr>
            <a:spLocks noGrp="1"/>
          </p:cNvSpPr>
          <p:nvPr>
            <p:ph type="sldNum" sz="quarter" idx="12"/>
          </p:nvPr>
        </p:nvSpPr>
        <p:spPr/>
        <p:txBody>
          <a:bodyPr/>
          <a:lstStyle/>
          <a:p>
            <a:fld id="{26AD20E6-394B-4DF0-96A5-9647FF39C943}" type="slidenum">
              <a:rPr lang="en-IN" smtClean="0"/>
              <a:t>8</a:t>
            </a:fld>
            <a:endParaRPr lang="en-IN"/>
          </a:p>
        </p:txBody>
      </p:sp>
      <p:graphicFrame>
        <p:nvGraphicFramePr>
          <p:cNvPr id="5" name="Table 4">
            <a:extLst>
              <a:ext uri="{FF2B5EF4-FFF2-40B4-BE49-F238E27FC236}">
                <a16:creationId xmlns:a16="http://schemas.microsoft.com/office/drawing/2014/main" id="{DC1D4777-D784-E5AB-6743-8734FBE6DA9F}"/>
              </a:ext>
            </a:extLst>
          </p:cNvPr>
          <p:cNvGraphicFramePr>
            <a:graphicFrameLocks noGrp="1"/>
          </p:cNvGraphicFramePr>
          <p:nvPr>
            <p:extLst>
              <p:ext uri="{D42A27DB-BD31-4B8C-83A1-F6EECF244321}">
                <p14:modId xmlns:p14="http://schemas.microsoft.com/office/powerpoint/2010/main" val="522146132"/>
              </p:ext>
            </p:extLst>
          </p:nvPr>
        </p:nvGraphicFramePr>
        <p:xfrm>
          <a:off x="155642" y="249895"/>
          <a:ext cx="11198158" cy="6358210"/>
        </p:xfrm>
        <a:graphic>
          <a:graphicData uri="http://schemas.openxmlformats.org/drawingml/2006/table">
            <a:tbl>
              <a:tblPr>
                <a:tableStyleId>{5C22544A-7EE6-4342-B048-85BDC9FD1C3A}</a:tableStyleId>
              </a:tblPr>
              <a:tblGrid>
                <a:gridCol w="5705480">
                  <a:extLst>
                    <a:ext uri="{9D8B030D-6E8A-4147-A177-3AD203B41FA5}">
                      <a16:colId xmlns:a16="http://schemas.microsoft.com/office/drawing/2014/main" val="58475460"/>
                    </a:ext>
                  </a:extLst>
                </a:gridCol>
                <a:gridCol w="1702884">
                  <a:extLst>
                    <a:ext uri="{9D8B030D-6E8A-4147-A177-3AD203B41FA5}">
                      <a16:colId xmlns:a16="http://schemas.microsoft.com/office/drawing/2014/main" val="636092267"/>
                    </a:ext>
                  </a:extLst>
                </a:gridCol>
                <a:gridCol w="3789794">
                  <a:extLst>
                    <a:ext uri="{9D8B030D-6E8A-4147-A177-3AD203B41FA5}">
                      <a16:colId xmlns:a16="http://schemas.microsoft.com/office/drawing/2014/main" val="3699258708"/>
                    </a:ext>
                  </a:extLst>
                </a:gridCol>
              </a:tblGrid>
              <a:tr h="223309">
                <a:tc>
                  <a:txBody>
                    <a:bodyPr/>
                    <a:lstStyle/>
                    <a:p>
                      <a:pPr algn="l" fontAlgn="b"/>
                      <a:r>
                        <a:rPr lang="en-IN" sz="1100" u="none" strike="noStrike" dirty="0">
                          <a:effectLst/>
                          <a:highlight>
                            <a:srgbClr val="FFFF00"/>
                          </a:highlight>
                        </a:rPr>
                        <a:t>Variable</a:t>
                      </a:r>
                      <a:endParaRPr lang="en-IN" sz="11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r>
                        <a:rPr lang="en-IN" sz="1400" u="none" strike="noStrike" dirty="0">
                          <a:effectLst/>
                          <a:highlight>
                            <a:srgbClr val="FFFF00"/>
                          </a:highlight>
                        </a:rPr>
                        <a:t>frequency</a:t>
                      </a:r>
                      <a:endParaRPr lang="en-IN"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200" u="none" strike="noStrike" dirty="0">
                          <a:effectLst/>
                          <a:highlight>
                            <a:srgbClr val="FFFF00"/>
                          </a:highlight>
                        </a:rPr>
                        <a:t> </a:t>
                      </a:r>
                      <a:r>
                        <a:rPr lang="en-IN" sz="1200" u="none" strike="noStrike" dirty="0">
                          <a:effectLst/>
                        </a:rPr>
                        <a:t>                                                  </a:t>
                      </a:r>
                      <a:r>
                        <a:rPr lang="en-IN" sz="1200" u="none" strike="noStrike" dirty="0">
                          <a:effectLst/>
                          <a:highlight>
                            <a:srgbClr val="FFFF00"/>
                          </a:highlight>
                        </a:rPr>
                        <a:t>percentage</a:t>
                      </a:r>
                      <a:endParaRPr lang="en-IN" sz="1200" b="0" i="0" u="none" strike="noStrike" dirty="0">
                        <a:solidFill>
                          <a:srgbClr val="000000"/>
                        </a:solidFill>
                        <a:effectLst/>
                        <a:highlight>
                          <a:srgbClr val="FFFF00"/>
                        </a:highlight>
                        <a:latin typeface="Calibri" panose="020F0502020204030204" pitchFamily="34" charset="0"/>
                      </a:endParaRPr>
                    </a:p>
                  </a:txBody>
                  <a:tcPr marL="6475" marR="6475" marT="6475" marB="0" anchor="b"/>
                </a:tc>
                <a:extLst>
                  <a:ext uri="{0D108BD9-81ED-4DB2-BD59-A6C34878D82A}">
                    <a16:rowId xmlns:a16="http://schemas.microsoft.com/office/drawing/2014/main" val="2701742578"/>
                  </a:ext>
                </a:extLst>
              </a:tr>
              <a:tr h="223309">
                <a:tc>
                  <a:txBody>
                    <a:bodyPr/>
                    <a:lstStyle/>
                    <a:p>
                      <a:pPr algn="l" fontAlgn="b"/>
                      <a:r>
                        <a:rPr lang="en-IN" sz="1400" u="none" strike="noStrike" dirty="0">
                          <a:effectLst/>
                        </a:rPr>
                        <a:t>Male</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39</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60%</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193999922"/>
                  </a:ext>
                </a:extLst>
              </a:tr>
              <a:tr h="223309">
                <a:tc>
                  <a:txBody>
                    <a:bodyPr/>
                    <a:lstStyle/>
                    <a:p>
                      <a:pPr algn="l" fontAlgn="b"/>
                      <a:r>
                        <a:rPr lang="en-IN" sz="1400" u="none" strike="noStrike" dirty="0">
                          <a:effectLst/>
                        </a:rPr>
                        <a:t>Female</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26</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40%</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154177632"/>
                  </a:ext>
                </a:extLst>
              </a:tr>
              <a:tr h="223309">
                <a:tc>
                  <a:txBody>
                    <a:bodyPr/>
                    <a:lstStyle/>
                    <a:p>
                      <a:pPr algn="l" fontAlgn="b"/>
                      <a:r>
                        <a:rPr lang="en-IN" sz="1400" u="none" strike="noStrike" dirty="0">
                          <a:effectLst/>
                        </a:rPr>
                        <a:t>Age (in years)</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285607698"/>
                  </a:ext>
                </a:extLst>
              </a:tr>
              <a:tr h="223309">
                <a:tc>
                  <a:txBody>
                    <a:bodyPr/>
                    <a:lstStyle/>
                    <a:p>
                      <a:pPr algn="l" fontAlgn="b"/>
                      <a:r>
                        <a:rPr lang="en-IN" sz="1400" u="none" strike="noStrike" dirty="0">
                          <a:effectLst/>
                        </a:rPr>
                        <a:t>20-30</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5</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9%</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019031628"/>
                  </a:ext>
                </a:extLst>
              </a:tr>
              <a:tr h="223309">
                <a:tc>
                  <a:txBody>
                    <a:bodyPr/>
                    <a:lstStyle/>
                    <a:p>
                      <a:pPr algn="l" fontAlgn="b"/>
                      <a:r>
                        <a:rPr lang="en-IN" sz="1400" u="none" strike="noStrike" dirty="0">
                          <a:effectLst/>
                        </a:rPr>
                        <a:t>31-40</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26</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41%</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1954824903"/>
                  </a:ext>
                </a:extLst>
              </a:tr>
              <a:tr h="223309">
                <a:tc>
                  <a:txBody>
                    <a:bodyPr/>
                    <a:lstStyle/>
                    <a:p>
                      <a:pPr algn="l" fontAlgn="b"/>
                      <a:r>
                        <a:rPr lang="en-IN" sz="1400" u="none" strike="noStrike" dirty="0">
                          <a:effectLst/>
                        </a:rPr>
                        <a:t>41-60</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20</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31%</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1853634400"/>
                  </a:ext>
                </a:extLst>
              </a:tr>
              <a:tr h="223309">
                <a:tc>
                  <a:txBody>
                    <a:bodyPr/>
                    <a:lstStyle/>
                    <a:p>
                      <a:pPr algn="l" fontAlgn="b"/>
                      <a:r>
                        <a:rPr lang="en-IN" sz="1400" u="none" strike="noStrike" dirty="0">
                          <a:effectLst/>
                        </a:rPr>
                        <a:t>&gt;60</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14</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17%</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4127216269"/>
                  </a:ext>
                </a:extLst>
              </a:tr>
              <a:tr h="223309">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a:effectLst/>
                        </a:rPr>
                        <a:t> </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4075284343"/>
                  </a:ext>
                </a:extLst>
              </a:tr>
              <a:tr h="223309">
                <a:tc>
                  <a:txBody>
                    <a:bodyPr/>
                    <a:lstStyle/>
                    <a:p>
                      <a:pPr algn="l" fontAlgn="b"/>
                      <a:r>
                        <a:rPr lang="en-IN" sz="1400" u="none" strike="noStrike" dirty="0">
                          <a:effectLst/>
                          <a:highlight>
                            <a:srgbClr val="FFFF00"/>
                          </a:highlight>
                        </a:rPr>
                        <a:t>overall education</a:t>
                      </a:r>
                      <a:endParaRPr lang="en-IN"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400" u="none" strike="noStrike">
                          <a:effectLst/>
                        </a:rPr>
                        <a:t> </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a:effectLst/>
                        </a:rPr>
                        <a:t> </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614767669"/>
                  </a:ext>
                </a:extLst>
              </a:tr>
              <a:tr h="223309">
                <a:tc>
                  <a:txBody>
                    <a:bodyPr/>
                    <a:lstStyle/>
                    <a:p>
                      <a:pPr algn="l" fontAlgn="b"/>
                      <a:r>
                        <a:rPr lang="en-IN" sz="1400" u="none" strike="noStrike">
                          <a:effectLst/>
                        </a:rPr>
                        <a:t>Illiterate</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15</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24%</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524633078"/>
                  </a:ext>
                </a:extLst>
              </a:tr>
              <a:tr h="223309">
                <a:tc>
                  <a:txBody>
                    <a:bodyPr/>
                    <a:lstStyle/>
                    <a:p>
                      <a:pPr algn="l" fontAlgn="b"/>
                      <a:r>
                        <a:rPr lang="en-IN" sz="1400" u="none" strike="noStrike" dirty="0">
                          <a:effectLst/>
                        </a:rPr>
                        <a:t>Primary</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18</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29%</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383004823"/>
                  </a:ext>
                </a:extLst>
              </a:tr>
              <a:tr h="223309">
                <a:tc>
                  <a:txBody>
                    <a:bodyPr/>
                    <a:lstStyle/>
                    <a:p>
                      <a:pPr algn="l" fontAlgn="b"/>
                      <a:r>
                        <a:rPr lang="en-IN" sz="1400" u="none" strike="noStrike">
                          <a:effectLst/>
                        </a:rPr>
                        <a:t>Secondary</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24</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37%</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931658715"/>
                  </a:ext>
                </a:extLst>
              </a:tr>
              <a:tr h="223309">
                <a:tc>
                  <a:txBody>
                    <a:bodyPr/>
                    <a:lstStyle/>
                    <a:p>
                      <a:pPr algn="l" fontAlgn="b"/>
                      <a:r>
                        <a:rPr lang="en-IN" sz="1400" u="none" strike="noStrike" dirty="0">
                          <a:effectLst/>
                        </a:rPr>
                        <a:t>Higher Secondary</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8</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10%</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473271417"/>
                  </a:ext>
                </a:extLst>
              </a:tr>
              <a:tr h="223309">
                <a:tc>
                  <a:txBody>
                    <a:bodyPr/>
                    <a:lstStyle/>
                    <a:p>
                      <a:pPr algn="l" fontAlgn="b"/>
                      <a:r>
                        <a:rPr lang="en-IN" sz="1400" u="none" strike="noStrike" dirty="0">
                          <a:effectLst/>
                          <a:highlight>
                            <a:srgbClr val="FFFF00"/>
                          </a:highlight>
                        </a:rPr>
                        <a:t>duration of diabetes</a:t>
                      </a:r>
                      <a:endParaRPr lang="en-IN"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a:effectLst/>
                        </a:rPr>
                        <a:t> </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571012108"/>
                  </a:ext>
                </a:extLst>
              </a:tr>
              <a:tr h="223309">
                <a:tc>
                  <a:txBody>
                    <a:bodyPr/>
                    <a:lstStyle/>
                    <a:p>
                      <a:pPr algn="l" fontAlgn="b"/>
                      <a:r>
                        <a:rPr lang="en-IN" sz="1400" u="none" strike="noStrike">
                          <a:effectLst/>
                        </a:rPr>
                        <a:t>&lt;5 years</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23</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b="0" i="0" u="none" strike="noStrike" dirty="0">
                          <a:solidFill>
                            <a:srgbClr val="000000"/>
                          </a:solidFill>
                          <a:effectLst/>
                          <a:latin typeface="Calibri" panose="020F0502020204030204" pitchFamily="34" charset="0"/>
                        </a:rPr>
                        <a:t>33%</a:t>
                      </a:r>
                    </a:p>
                  </a:txBody>
                  <a:tcPr marL="6475" marR="6475" marT="6475" marB="0" anchor="b"/>
                </a:tc>
                <a:extLst>
                  <a:ext uri="{0D108BD9-81ED-4DB2-BD59-A6C34878D82A}">
                    <a16:rowId xmlns:a16="http://schemas.microsoft.com/office/drawing/2014/main" val="2782615193"/>
                  </a:ext>
                </a:extLst>
              </a:tr>
              <a:tr h="223309">
                <a:tc>
                  <a:txBody>
                    <a:bodyPr/>
                    <a:lstStyle/>
                    <a:p>
                      <a:pPr algn="l" fontAlgn="b"/>
                      <a:r>
                        <a:rPr lang="en-IN" sz="1400" u="none" strike="noStrike" dirty="0">
                          <a:effectLst/>
                        </a:rPr>
                        <a:t>5-10 years</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9</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15%</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525179531"/>
                  </a:ext>
                </a:extLst>
              </a:tr>
              <a:tr h="223309">
                <a:tc>
                  <a:txBody>
                    <a:bodyPr/>
                    <a:lstStyle/>
                    <a:p>
                      <a:pPr algn="l" fontAlgn="b"/>
                      <a:r>
                        <a:rPr lang="en-IN" sz="1400" u="none" strike="noStrike" dirty="0">
                          <a:effectLst/>
                        </a:rPr>
                        <a:t>11-15 years</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18</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29%</a:t>
                      </a:r>
                    </a:p>
                  </a:txBody>
                  <a:tcPr marL="6475" marR="6475" marT="6475" marB="0" anchor="b"/>
                </a:tc>
                <a:extLst>
                  <a:ext uri="{0D108BD9-81ED-4DB2-BD59-A6C34878D82A}">
                    <a16:rowId xmlns:a16="http://schemas.microsoft.com/office/drawing/2014/main" val="4105360630"/>
                  </a:ext>
                </a:extLst>
              </a:tr>
              <a:tr h="223309">
                <a:tc>
                  <a:txBody>
                    <a:bodyPr/>
                    <a:lstStyle/>
                    <a:p>
                      <a:pPr algn="l" fontAlgn="b"/>
                      <a:r>
                        <a:rPr lang="en-IN" sz="1400" u="none" strike="noStrike" dirty="0">
                          <a:effectLst/>
                        </a:rPr>
                        <a:t>&gt;15 years</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15</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b="0" i="0" u="none" strike="noStrike" dirty="0">
                          <a:solidFill>
                            <a:srgbClr val="000000"/>
                          </a:solidFill>
                          <a:effectLst/>
                          <a:latin typeface="Calibri" panose="020F0502020204030204" pitchFamily="34" charset="0"/>
                        </a:rPr>
                        <a:t>23%</a:t>
                      </a:r>
                    </a:p>
                  </a:txBody>
                  <a:tcPr marL="6475" marR="6475" marT="6475" marB="0" anchor="b"/>
                </a:tc>
                <a:extLst>
                  <a:ext uri="{0D108BD9-81ED-4DB2-BD59-A6C34878D82A}">
                    <a16:rowId xmlns:a16="http://schemas.microsoft.com/office/drawing/2014/main" val="1508514741"/>
                  </a:ext>
                </a:extLst>
              </a:tr>
              <a:tr h="223309">
                <a:tc>
                  <a:txBody>
                    <a:bodyPr/>
                    <a:lstStyle/>
                    <a:p>
                      <a:pPr algn="l" fontAlgn="b"/>
                      <a:r>
                        <a:rPr lang="en-IN" sz="1400" u="none" strike="noStrike" dirty="0">
                          <a:effectLst/>
                          <a:highlight>
                            <a:srgbClr val="FFFF00"/>
                          </a:highlight>
                        </a:rPr>
                        <a:t>family history of diabetes</a:t>
                      </a:r>
                      <a:endParaRPr lang="en-IN"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978163671"/>
                  </a:ext>
                </a:extLst>
              </a:tr>
              <a:tr h="223309">
                <a:tc>
                  <a:txBody>
                    <a:bodyPr/>
                    <a:lstStyle/>
                    <a:p>
                      <a:pPr algn="l" fontAlgn="b"/>
                      <a:r>
                        <a:rPr lang="en-IN" sz="1400" u="none" strike="noStrike" dirty="0">
                          <a:effectLst/>
                        </a:rPr>
                        <a:t>yes</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26</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40%</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4165785618"/>
                  </a:ext>
                </a:extLst>
              </a:tr>
              <a:tr h="328867">
                <a:tc>
                  <a:txBody>
                    <a:bodyPr/>
                    <a:lstStyle/>
                    <a:p>
                      <a:pPr algn="l" fontAlgn="b"/>
                      <a:r>
                        <a:rPr lang="en-IN" sz="1400" u="none" strike="noStrike" dirty="0">
                          <a:effectLst/>
                        </a:rPr>
                        <a:t>no</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39</a:t>
                      </a:r>
                      <a:endParaRPr lang="en-IN" sz="1400" b="0" i="0" u="none" strike="noStrike">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60%</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526422255"/>
                  </a:ext>
                </a:extLst>
              </a:tr>
              <a:tr h="223309">
                <a:tc>
                  <a:txBody>
                    <a:bodyPr/>
                    <a:lstStyle/>
                    <a:p>
                      <a:pPr algn="l" fontAlgn="b"/>
                      <a:r>
                        <a:rPr lang="en-IN" sz="1400" u="none" strike="noStrike" dirty="0">
                          <a:effectLst/>
                          <a:highlight>
                            <a:srgbClr val="FFFF00"/>
                          </a:highlight>
                        </a:rPr>
                        <a:t>Any other disease</a:t>
                      </a:r>
                      <a:endParaRPr lang="en-IN"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l" fontAlgn="b"/>
                      <a:r>
                        <a:rPr lang="en-IN" sz="1400" u="none" strike="noStrike" dirty="0">
                          <a:effectLst/>
                        </a:rPr>
                        <a:t> </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963475447"/>
                  </a:ext>
                </a:extLst>
              </a:tr>
              <a:tr h="223309">
                <a:tc>
                  <a:txBody>
                    <a:bodyPr/>
                    <a:lstStyle/>
                    <a:p>
                      <a:pPr algn="l" fontAlgn="b"/>
                      <a:r>
                        <a:rPr lang="en-IN" sz="1400" u="none" strike="noStrike" dirty="0">
                          <a:effectLst/>
                        </a:rPr>
                        <a:t>Hypertension</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24</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37%</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3919194437"/>
                  </a:ext>
                </a:extLst>
              </a:tr>
              <a:tr h="223309">
                <a:tc>
                  <a:txBody>
                    <a:bodyPr/>
                    <a:lstStyle/>
                    <a:p>
                      <a:pPr algn="l" fontAlgn="b"/>
                      <a:r>
                        <a:rPr lang="en-IN" sz="1400" u="none" strike="noStrike" dirty="0">
                          <a:effectLst/>
                        </a:rPr>
                        <a:t>heart disease</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2</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1346616736"/>
                  </a:ext>
                </a:extLst>
              </a:tr>
              <a:tr h="223309">
                <a:tc>
                  <a:txBody>
                    <a:bodyPr/>
                    <a:lstStyle/>
                    <a:p>
                      <a:pPr algn="l" fontAlgn="b"/>
                      <a:r>
                        <a:rPr lang="en-IN" sz="1400" u="none" strike="noStrike" dirty="0">
                          <a:effectLst/>
                        </a:rPr>
                        <a:t>kidney disease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4</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5%</a:t>
                      </a:r>
                      <a:endParaRPr lang="en-IN" sz="1400" b="0" i="0" u="none" strike="noStrike" dirty="0">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428637912"/>
                  </a:ext>
                </a:extLst>
              </a:tr>
              <a:tr h="223309">
                <a:tc>
                  <a:txBody>
                    <a:bodyPr/>
                    <a:lstStyle/>
                    <a:p>
                      <a:pPr algn="l" fontAlgn="b"/>
                      <a:r>
                        <a:rPr lang="en-IN" sz="1400" u="none" strike="noStrike" dirty="0">
                          <a:effectLst/>
                        </a:rPr>
                        <a:t>none </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dirty="0">
                          <a:effectLst/>
                        </a:rPr>
                        <a:t>35</a:t>
                      </a:r>
                      <a:endParaRPr lang="en-IN" sz="1400" b="0" i="0" u="none" strike="noStrike" dirty="0">
                        <a:solidFill>
                          <a:srgbClr val="000000"/>
                        </a:solidFill>
                        <a:effectLst/>
                        <a:latin typeface="Calibri" panose="020F0502020204030204" pitchFamily="34" charset="0"/>
                      </a:endParaRPr>
                    </a:p>
                  </a:txBody>
                  <a:tcPr marL="6475" marR="6475" marT="6475" marB="0" anchor="b"/>
                </a:tc>
                <a:tc>
                  <a:txBody>
                    <a:bodyPr/>
                    <a:lstStyle/>
                    <a:p>
                      <a:pPr algn="r" fontAlgn="b"/>
                      <a:r>
                        <a:rPr lang="en-IN" sz="1400" u="none" strike="noStrike">
                          <a:effectLst/>
                        </a:rPr>
                        <a:t>55%</a:t>
                      </a:r>
                      <a:endParaRPr lang="en-IN" sz="1400" b="0" i="0" u="none" strike="noStrike">
                        <a:solidFill>
                          <a:srgbClr val="000000"/>
                        </a:solidFill>
                        <a:effectLst/>
                        <a:latin typeface="Calibri" panose="020F0502020204030204" pitchFamily="34" charset="0"/>
                      </a:endParaRPr>
                    </a:p>
                  </a:txBody>
                  <a:tcPr marL="6475" marR="6475" marT="6475" marB="0" anchor="b"/>
                </a:tc>
                <a:extLst>
                  <a:ext uri="{0D108BD9-81ED-4DB2-BD59-A6C34878D82A}">
                    <a16:rowId xmlns:a16="http://schemas.microsoft.com/office/drawing/2014/main" val="2306722931"/>
                  </a:ext>
                </a:extLst>
              </a:tr>
              <a:tr h="223309">
                <a:tc gridSpan="3">
                  <a:txBody>
                    <a:bodyPr/>
                    <a:lstStyle/>
                    <a:p>
                      <a:pPr algn="ctr" fontAlgn="b"/>
                      <a:r>
                        <a:rPr lang="en-US" sz="1400" u="none" strike="noStrike" dirty="0">
                          <a:effectLst/>
                          <a:highlight>
                            <a:srgbClr val="FFFF00"/>
                          </a:highlight>
                        </a:rPr>
                        <a:t>socio demographic profile of study population</a:t>
                      </a:r>
                      <a:endParaRPr lang="en-US" sz="1400" b="0" i="0" u="none" strike="noStrike" dirty="0">
                        <a:solidFill>
                          <a:srgbClr val="000000"/>
                        </a:solidFill>
                        <a:effectLst/>
                        <a:highlight>
                          <a:srgbClr val="FFFF00"/>
                        </a:highlight>
                        <a:latin typeface="Calibri" panose="020F0502020204030204" pitchFamily="34" charset="0"/>
                      </a:endParaRPr>
                    </a:p>
                  </a:txBody>
                  <a:tcPr marL="6475" marR="6475" marT="6475" marB="0" anchor="b"/>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748500404"/>
                  </a:ext>
                </a:extLst>
              </a:tr>
            </a:tbl>
          </a:graphicData>
        </a:graphic>
      </p:graphicFrame>
    </p:spTree>
    <p:extLst>
      <p:ext uri="{BB962C8B-B14F-4D97-AF65-F5344CB8AC3E}">
        <p14:creationId xmlns:p14="http://schemas.microsoft.com/office/powerpoint/2010/main" val="98848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2E6C69-852C-B548-D9EA-FAC18F3F598A}"/>
              </a:ext>
            </a:extLst>
          </p:cNvPr>
          <p:cNvSpPr>
            <a:spLocks noGrp="1"/>
          </p:cNvSpPr>
          <p:nvPr>
            <p:ph type="ftr" sz="quarter" idx="11"/>
          </p:nvPr>
        </p:nvSpPr>
        <p:spPr/>
        <p:txBody>
          <a:bodyPr/>
          <a:lstStyle/>
          <a:p>
            <a:r>
              <a:rPr lang="en-US"/>
              <a:t>You are not allowed to add slides to this presentation</a:t>
            </a:r>
            <a:endParaRPr lang="en-IN"/>
          </a:p>
        </p:txBody>
      </p:sp>
      <p:sp>
        <p:nvSpPr>
          <p:cNvPr id="3" name="Slide Number Placeholder 2">
            <a:extLst>
              <a:ext uri="{FF2B5EF4-FFF2-40B4-BE49-F238E27FC236}">
                <a16:creationId xmlns:a16="http://schemas.microsoft.com/office/drawing/2014/main" id="{5FB683D2-F00E-A47A-94D0-7D005426F49A}"/>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Content Placeholder 4">
            <a:extLst>
              <a:ext uri="{FF2B5EF4-FFF2-40B4-BE49-F238E27FC236}">
                <a16:creationId xmlns:a16="http://schemas.microsoft.com/office/drawing/2014/main" id="{0ECC5EFC-FC9B-E6E7-C54A-122AAB523677}"/>
              </a:ext>
            </a:extLst>
          </p:cNvPr>
          <p:cNvSpPr>
            <a:spLocks noGrp="1"/>
          </p:cNvSpPr>
          <p:nvPr>
            <p:ph idx="4294967295"/>
          </p:nvPr>
        </p:nvSpPr>
        <p:spPr>
          <a:xfrm>
            <a:off x="0" y="1825625"/>
            <a:ext cx="10515600" cy="4351338"/>
          </a:xfrm>
        </p:spPr>
        <p:txBody>
          <a:bodyPr/>
          <a:lstStyle/>
          <a:p>
            <a:r>
              <a:rPr lang="en-US" sz="1800" dirty="0"/>
              <a:t>Among them 15 (24%) were illiterate, (30%) patients have history of DM &lt; 5 </a:t>
            </a:r>
            <a:r>
              <a:rPr lang="en-US" sz="1800" dirty="0" err="1"/>
              <a:t>yrs</a:t>
            </a:r>
            <a:r>
              <a:rPr lang="en-US" sz="1800" dirty="0"/>
              <a:t>, 9(24.07%) 5-10 years duration, 12 (16.) 11-15 years and 31(28.7%) more than 15years.Among which only 13(20%) patients were having positive family history of diabetes, 24 (37%) suffering with hypertension,2 (3%) cardiac disease, 4 (5%) kidney disease and 35 (55%) are not having any other associated disease other than diabetes</a:t>
            </a:r>
            <a:endParaRPr lang="en-IN" sz="1800" dirty="0"/>
          </a:p>
          <a:p>
            <a:endParaRPr lang="en-IN" dirty="0"/>
          </a:p>
        </p:txBody>
      </p:sp>
      <p:graphicFrame>
        <p:nvGraphicFramePr>
          <p:cNvPr id="6" name="Chart 5">
            <a:extLst>
              <a:ext uri="{FF2B5EF4-FFF2-40B4-BE49-F238E27FC236}">
                <a16:creationId xmlns:a16="http://schemas.microsoft.com/office/drawing/2014/main" id="{9019E41D-17AB-836D-182B-938D58221656}"/>
              </a:ext>
            </a:extLst>
          </p:cNvPr>
          <p:cNvGraphicFramePr>
            <a:graphicFrameLocks/>
          </p:cNvGraphicFramePr>
          <p:nvPr>
            <p:extLst>
              <p:ext uri="{D42A27DB-BD31-4B8C-83A1-F6EECF244321}">
                <p14:modId xmlns:p14="http://schemas.microsoft.com/office/powerpoint/2010/main" val="4140123704"/>
              </p:ext>
            </p:extLst>
          </p:nvPr>
        </p:nvGraphicFramePr>
        <p:xfrm>
          <a:off x="838199" y="3098259"/>
          <a:ext cx="4969213" cy="3078704"/>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8">
            <a:extLst>
              <a:ext uri="{FF2B5EF4-FFF2-40B4-BE49-F238E27FC236}">
                <a16:creationId xmlns:a16="http://schemas.microsoft.com/office/drawing/2014/main" id="{699C54D9-F459-F430-2BE5-1D31D09F30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557"/>
            <a:ext cx="2695903" cy="1268959"/>
          </a:xfrm>
          <a:prstGeom prst="rect">
            <a:avLst/>
          </a:prstGeom>
        </p:spPr>
      </p:pic>
      <p:sp>
        <p:nvSpPr>
          <p:cNvPr id="4" name="TextBox 3">
            <a:extLst>
              <a:ext uri="{FF2B5EF4-FFF2-40B4-BE49-F238E27FC236}">
                <a16:creationId xmlns:a16="http://schemas.microsoft.com/office/drawing/2014/main" id="{1FBF60FA-1BAE-21AF-D10C-E01578593EE1}"/>
              </a:ext>
            </a:extLst>
          </p:cNvPr>
          <p:cNvSpPr txBox="1"/>
          <p:nvPr/>
        </p:nvSpPr>
        <p:spPr>
          <a:xfrm>
            <a:off x="4231532" y="681037"/>
            <a:ext cx="3784059" cy="646331"/>
          </a:xfrm>
          <a:prstGeom prst="rect">
            <a:avLst/>
          </a:prstGeom>
          <a:noFill/>
        </p:spPr>
        <p:txBody>
          <a:bodyPr wrap="square" rtlCol="0">
            <a:spAutoFit/>
          </a:bodyPr>
          <a:lstStyle/>
          <a:p>
            <a:r>
              <a:rPr lang="en-IN" sz="3600" dirty="0"/>
              <a:t>RESULT</a:t>
            </a:r>
          </a:p>
        </p:txBody>
      </p:sp>
    </p:spTree>
    <p:extLst>
      <p:ext uri="{BB962C8B-B14F-4D97-AF65-F5344CB8AC3E}">
        <p14:creationId xmlns:p14="http://schemas.microsoft.com/office/powerpoint/2010/main" val="390826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2773</TotalTime>
  <Words>1876</Words>
  <Application>Microsoft Office PowerPoint</Application>
  <PresentationFormat>Widescreen</PresentationFormat>
  <Paragraphs>223</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Calibri Light</vt:lpstr>
      <vt:lpstr>Cambria</vt:lpstr>
      <vt:lpstr>Google Sans</vt:lpstr>
      <vt:lpstr>Segoe UI</vt:lpstr>
      <vt:lpstr>Söhne</vt:lpstr>
      <vt:lpstr>Symbol</vt:lpstr>
      <vt:lpstr>Times New Roman</vt:lpstr>
      <vt:lpstr>Office Theme</vt:lpstr>
      <vt:lpstr>PowerPoint Presentation</vt:lpstr>
      <vt:lpstr>Mentor Approval</vt:lpstr>
      <vt:lpstr>Introduction </vt:lpstr>
      <vt:lpstr>PowerPoint Presentation</vt:lpstr>
      <vt:lpstr>Objectives</vt:lpstr>
      <vt:lpstr>Methodology </vt:lpstr>
      <vt:lpstr>Results </vt:lpstr>
      <vt:lpstr>PowerPoint Presentation</vt:lpstr>
      <vt:lpstr>PowerPoint Presentation</vt:lpstr>
      <vt:lpstr>PowerPoint Presentation</vt:lpstr>
      <vt:lpstr>Results</vt:lpstr>
      <vt:lpstr>Results </vt:lpstr>
      <vt:lpstr>Discussion</vt:lpstr>
      <vt:lpstr>Discussion</vt:lpstr>
      <vt:lpstr>Conclusion</vt:lpstr>
      <vt:lpstr>Recommendations </vt:lpstr>
      <vt:lpstr>Thank You</vt:lpstr>
      <vt:lpstr>PowerPoint Presentation</vt:lpstr>
      <vt:lpstr>Pictorial Journey </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Versha yadav</cp:lastModifiedBy>
  <cp:revision>37</cp:revision>
  <dcterms:created xsi:type="dcterms:W3CDTF">2022-05-20T15:11:38Z</dcterms:created>
  <dcterms:modified xsi:type="dcterms:W3CDTF">2023-07-07T18:32:04Z</dcterms:modified>
</cp:coreProperties>
</file>