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Ex1.xml" ContentType="application/vnd.ms-office.chartex+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74" r:id="rId4"/>
    <p:sldId id="276" r:id="rId5"/>
    <p:sldId id="260" r:id="rId6"/>
    <p:sldId id="259" r:id="rId7"/>
    <p:sldId id="261" r:id="rId8"/>
    <p:sldId id="302" r:id="rId9"/>
    <p:sldId id="303" r:id="rId10"/>
    <p:sldId id="299" r:id="rId11"/>
    <p:sldId id="262" r:id="rId12"/>
    <p:sldId id="385" r:id="rId13"/>
    <p:sldId id="387" r:id="rId14"/>
    <p:sldId id="384" r:id="rId15"/>
    <p:sldId id="388" r:id="rId16"/>
    <p:sldId id="263" r:id="rId17"/>
    <p:sldId id="395" r:id="rId18"/>
    <p:sldId id="404" r:id="rId19"/>
    <p:sldId id="406" r:id="rId20"/>
    <p:sldId id="265" r:id="rId21"/>
    <p:sldId id="266" r:id="rId22"/>
    <p:sldId id="267" r:id="rId23"/>
    <p:sldId id="273" r:id="rId24"/>
    <p:sldId id="394" r:id="rId25"/>
    <p:sldId id="270" r:id="rId26"/>
    <p:sldId id="26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viewProps" Target="viewProps.xml"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3" Type="http://schemas.openxmlformats.org/officeDocument/2006/relationships/oleObject" Target="file:///C:\Users\komal\OneDrive\Desktop\Komal%20IIHMR%20ER%20LAMA%20Cases%20sheet%20Dissertation%20Report.xlsx" TargetMode="External" /><Relationship Id="rId2" Type="http://schemas.microsoft.com/office/2011/relationships/chartColorStyle" Target="colors2.xml" /><Relationship Id="rId1" Type="http://schemas.microsoft.com/office/2011/relationships/chartStyle" Target="style2.xml" /></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 /><Relationship Id="rId2" Type="http://schemas.microsoft.com/office/2011/relationships/chartColorStyle" Target="colors3.xml" /><Relationship Id="rId1" Type="http://schemas.microsoft.com/office/2011/relationships/chartStyle" Target="style3.xml" /></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 /><Relationship Id="rId2" Type="http://schemas.microsoft.com/office/2011/relationships/chartColorStyle" Target="colors4.xml" /><Relationship Id="rId1" Type="http://schemas.microsoft.com/office/2011/relationships/chartStyle" Target="style4.xml" /></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 /><Relationship Id="rId2" Type="http://schemas.microsoft.com/office/2011/relationships/chartColorStyle" Target="colors5.xml" /><Relationship Id="rId1" Type="http://schemas.microsoft.com/office/2011/relationships/chartStyle" Target="style5.xml" /></Relationships>
</file>

<file path=ppt/charts/_rels/chart6.xml.rels><?xml version="1.0" encoding="UTF-8" standalone="yes"?>
<Relationships xmlns="http://schemas.openxmlformats.org/package/2006/relationships"><Relationship Id="rId3" Type="http://schemas.openxmlformats.org/officeDocument/2006/relationships/oleObject" Target="file:///C:\Users\komal\OneDrive\Desktop\ER%20LAMA%20excel.xlsx" TargetMode="External" /><Relationship Id="rId2" Type="http://schemas.microsoft.com/office/2011/relationships/chartColorStyle" Target="colors6.xml" /><Relationship Id="rId1" Type="http://schemas.microsoft.com/office/2011/relationships/chartStyle" Target="style6.xml" /></Relationships>
</file>

<file path=ppt/charts/_rels/chart7.xml.rels><?xml version="1.0" encoding="UTF-8" standalone="yes"?>
<Relationships xmlns="http://schemas.openxmlformats.org/package/2006/relationships"><Relationship Id="rId3" Type="http://schemas.openxmlformats.org/officeDocument/2006/relationships/oleObject" Target="file:///C:\Users\komal\OneDrive\Desktop\ER%20LAMA%20excel.xlsx" TargetMode="External" /><Relationship Id="rId2" Type="http://schemas.microsoft.com/office/2011/relationships/chartColorStyle" Target="colors7.xml" /><Relationship Id="rId1" Type="http://schemas.microsoft.com/office/2011/relationships/chartStyle" Target="style7.xml" /></Relationships>
</file>

<file path=ppt/charts/_rels/chartEx1.xml.rels><?xml version="1.0" encoding="UTF-8" standalone="yes"?>
<Relationships xmlns="http://schemas.openxmlformats.org/package/2006/relationships"><Relationship Id="rId2" Type="http://schemas.microsoft.com/office/2011/relationships/chartColorStyle" Target="colors8.xml" /><Relationship Id="rId1" Type="http://schemas.microsoft.com/office/2011/relationships/chartStyle" Target="style8.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[Komal ER LAMA CONVERSION SHEET7.xlsx]month wise data!PivotTable1</c:name>
    <c:fmtId val="4"/>
  </c:pivotSource>
  <c:chart>
    <c:title>
      <c:tx>
        <c:rich>
          <a:bodyPr rot="0" spcFirstLastPara="1" vertOverflow="ellipsis" vert="horz" wrap="square" anchor="ctr" anchorCtr="1"/>
          <a:lstStyle/>
          <a:p>
            <a:pPr>
              <a:defRPr sz="1400" b="0" i="0" u="none" strike="noStrike" kern="1200" spc="0" baseline="0">
                <a:solidFill>
                  <a:schemeClr val="tx1"/>
                </a:solidFill>
                <a:latin typeface="Arial Black" panose="020B0A04020102020204" pitchFamily="34" charset="0"/>
                <a:ea typeface="+mn-ea"/>
                <a:cs typeface="+mn-cs"/>
              </a:defRPr>
            </a:pPr>
            <a:r>
              <a:rPr lang="en-IN" dirty="0"/>
              <a:t>Total (Month</a:t>
            </a:r>
            <a:r>
              <a:rPr lang="en-IN" baseline="0" dirty="0"/>
              <a:t>ly) </a:t>
            </a:r>
            <a:r>
              <a:rPr lang="en-IN" dirty="0"/>
              <a:t>Lama Cases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Black" panose="020B0A04020102020204" pitchFamily="34" charset="0"/>
              <a:ea typeface="+mn-ea"/>
              <a:cs typeface="+mn-cs"/>
            </a:defRPr>
          </a:pPr>
          <a:endParaRPr lang="en-US"/>
        </a:p>
      </c:txPr>
    </c:title>
    <c:autoTitleDeleted val="0"/>
    <c:pivotFmts>
      <c:pivotFmt>
        <c:idx val="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'month wise data'!$B$3:$B$4</c:f>
              <c:strCache>
                <c:ptCount val="1"/>
                <c:pt idx="0">
                  <c:v>FEB</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 wise data'!$A$5</c:f>
              <c:strCache>
                <c:ptCount val="1"/>
                <c:pt idx="0">
                  <c:v>Total</c:v>
                </c:pt>
              </c:strCache>
            </c:strRef>
          </c:cat>
          <c:val>
            <c:numRef>
              <c:f>'month wise data'!$B$5</c:f>
              <c:numCache>
                <c:formatCode>General</c:formatCode>
                <c:ptCount val="1"/>
                <c:pt idx="0">
                  <c:v>68</c:v>
                </c:pt>
              </c:numCache>
            </c:numRef>
          </c:val>
          <c:extLst>
            <c:ext xmlns:c16="http://schemas.microsoft.com/office/drawing/2014/chart" uri="{C3380CC4-5D6E-409C-BE32-E72D297353CC}">
              <c16:uniqueId val="{00000000-F460-44B7-A0DD-0AE8C39B5097}"/>
            </c:ext>
          </c:extLst>
        </c:ser>
        <c:ser>
          <c:idx val="1"/>
          <c:order val="1"/>
          <c:tx>
            <c:strRef>
              <c:f>'month wise data'!$C$3:$C$4</c:f>
              <c:strCache>
                <c:ptCount val="1"/>
                <c:pt idx="0">
                  <c:v>MAR</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 wise data'!$A$5</c:f>
              <c:strCache>
                <c:ptCount val="1"/>
                <c:pt idx="0">
                  <c:v>Total</c:v>
                </c:pt>
              </c:strCache>
            </c:strRef>
          </c:cat>
          <c:val>
            <c:numRef>
              <c:f>'month wise data'!$C$5</c:f>
              <c:numCache>
                <c:formatCode>General</c:formatCode>
                <c:ptCount val="1"/>
                <c:pt idx="0">
                  <c:v>100</c:v>
                </c:pt>
              </c:numCache>
            </c:numRef>
          </c:val>
          <c:extLst>
            <c:ext xmlns:c16="http://schemas.microsoft.com/office/drawing/2014/chart" uri="{C3380CC4-5D6E-409C-BE32-E72D297353CC}">
              <c16:uniqueId val="{00000001-F460-44B7-A0DD-0AE8C39B5097}"/>
            </c:ext>
          </c:extLst>
        </c:ser>
        <c:ser>
          <c:idx val="2"/>
          <c:order val="2"/>
          <c:tx>
            <c:strRef>
              <c:f>'month wise data'!$D$3:$D$4</c:f>
              <c:strCache>
                <c:ptCount val="1"/>
                <c:pt idx="0">
                  <c:v>APRIL</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 wise data'!$A$5</c:f>
              <c:strCache>
                <c:ptCount val="1"/>
                <c:pt idx="0">
                  <c:v>Total</c:v>
                </c:pt>
              </c:strCache>
            </c:strRef>
          </c:cat>
          <c:val>
            <c:numRef>
              <c:f>'month wise data'!$D$5</c:f>
              <c:numCache>
                <c:formatCode>General</c:formatCode>
                <c:ptCount val="1"/>
                <c:pt idx="0">
                  <c:v>76</c:v>
                </c:pt>
              </c:numCache>
            </c:numRef>
          </c:val>
          <c:extLst>
            <c:ext xmlns:c16="http://schemas.microsoft.com/office/drawing/2014/chart" uri="{C3380CC4-5D6E-409C-BE32-E72D297353CC}">
              <c16:uniqueId val="{00000002-F460-44B7-A0DD-0AE8C39B5097}"/>
            </c:ext>
          </c:extLst>
        </c:ser>
        <c:dLbls>
          <c:showLegendKey val="0"/>
          <c:showVal val="1"/>
          <c:showCatName val="0"/>
          <c:showSerName val="0"/>
          <c:showPercent val="0"/>
          <c:showBubbleSize val="0"/>
        </c:dLbls>
        <c:gapWidth val="150"/>
        <c:shape val="box"/>
        <c:axId val="292847327"/>
        <c:axId val="292850207"/>
        <c:axId val="1243410175"/>
      </c:bar3DChart>
      <c:catAx>
        <c:axId val="292847327"/>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solidFill>
                    <a:latin typeface="Arial Black" panose="020B0A04020102020204" pitchFamily="34" charset="0"/>
                    <a:ea typeface="+mn-ea"/>
                    <a:cs typeface="+mn-cs"/>
                  </a:defRPr>
                </a:pPr>
                <a:r>
                  <a:rPr lang="en-IN"/>
                  <a:t>Month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Black" panose="020B0A04020102020204" pitchFamily="34" charset="0"/>
                  <a:ea typeface="+mn-ea"/>
                  <a:cs typeface="+mn-cs"/>
                </a:defRPr>
              </a:pPr>
              <a:endParaRPr lang="en-US"/>
            </a:p>
          </c:txPr>
        </c:title>
        <c:numFmt formatCode="General" sourceLinked="1"/>
        <c:majorTickMark val="none"/>
        <c:minorTickMark val="none"/>
        <c:tickLblPos val="nextTo"/>
        <c:crossAx val="292850207"/>
        <c:crosses val="autoZero"/>
        <c:auto val="1"/>
        <c:lblAlgn val="ctr"/>
        <c:lblOffset val="100"/>
        <c:noMultiLvlLbl val="0"/>
      </c:catAx>
      <c:valAx>
        <c:axId val="2928502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rial Black" panose="020B0A04020102020204" pitchFamily="34" charset="0"/>
                    <a:ea typeface="+mn-ea"/>
                    <a:cs typeface="+mn-cs"/>
                  </a:defRPr>
                </a:pPr>
                <a:r>
                  <a:rPr lang="en-IN"/>
                  <a:t>Total no.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Black" panose="020B0A040201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Black" panose="020B0A04020102020204" pitchFamily="34" charset="0"/>
                <a:ea typeface="+mn-ea"/>
                <a:cs typeface="+mn-cs"/>
              </a:defRPr>
            </a:pPr>
            <a:endParaRPr lang="en-US"/>
          </a:p>
        </c:txPr>
        <c:crossAx val="292847327"/>
        <c:crosses val="autoZero"/>
        <c:crossBetween val="between"/>
      </c:valAx>
      <c:serAx>
        <c:axId val="1243410175"/>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Black" panose="020B0A04020102020204" pitchFamily="34" charset="0"/>
                <a:ea typeface="+mn-ea"/>
                <a:cs typeface="+mn-cs"/>
              </a:defRPr>
            </a:pPr>
            <a:endParaRPr lang="en-US"/>
          </a:p>
        </c:txPr>
        <c:crossAx val="292850207"/>
        <c:crosses val="autoZero"/>
      </c:ser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Black" panose="020B0A04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Black" panose="020B0A040201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[Komal IIHMR ER LAMA Cases sheet Dissertation Report.xlsx]SEX!PivotTable2</c:name>
    <c:fmtId val="-1"/>
  </c:pivotSource>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IN"/>
              <a:t>Gender Status Month Wise.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w="9525" cap="flat" cmpd="sng" algn="ctr">
            <a:noFill/>
            <a:round/>
          </a:ln>
          <a:effectLst/>
          <a:scene3d>
            <a:camera prst="orthographicFront">
              <a:rot lat="0" lon="0" rev="0"/>
            </a:camera>
            <a:lightRig rig="balanced" dir="t">
              <a:rot lat="0" lon="0" rev="1200000"/>
            </a:lightRig>
          </a:scene3d>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9525" cap="flat" cmpd="sng" algn="ctr">
            <a:noFill/>
            <a:round/>
          </a:ln>
          <a:effectLst/>
          <a:scene3d>
            <a:camera prst="orthographicFront">
              <a:rot lat="0" lon="0" rev="0"/>
            </a:camera>
            <a:lightRig rig="balanced" dir="t">
              <a:rot lat="0" lon="0" rev="1200000"/>
            </a:lightRig>
          </a:scene3d>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9525" cap="flat" cmpd="sng" algn="ctr">
            <a:noFill/>
            <a:round/>
          </a:ln>
          <a:effectLst/>
          <a:scene3d>
            <a:camera prst="orthographicFront">
              <a:rot lat="0" lon="0" rev="0"/>
            </a:camera>
            <a:lightRig rig="balanced" dir="t">
              <a:rot lat="0" lon="0" rev="1200000"/>
            </a:lightRig>
          </a:scene3d>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9525" cap="flat" cmpd="sng" algn="ctr">
            <a:noFill/>
            <a:round/>
          </a:ln>
          <a:effectLst/>
          <a:scene3d>
            <a:camera prst="orthographicFront">
              <a:rot lat="0" lon="0" rev="0"/>
            </a:camera>
            <a:lightRig rig="balanced" dir="t">
              <a:rot lat="0" lon="0" rev="1200000"/>
            </a:lightRig>
          </a:scene3d>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9525" cap="flat" cmpd="sng" algn="ctr">
            <a:noFill/>
            <a:round/>
          </a:ln>
          <a:effectLst/>
          <a:scene3d>
            <a:camera prst="orthographicFront">
              <a:rot lat="0" lon="0" rev="0"/>
            </a:camera>
            <a:lightRig rig="balanced" dir="t">
              <a:rot lat="0" lon="0" rev="1200000"/>
            </a:lightRig>
          </a:scene3d>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9525" cap="flat" cmpd="sng" algn="ctr">
            <a:noFill/>
            <a:round/>
          </a:ln>
          <a:effectLst/>
          <a:scene3d>
            <a:camera prst="orthographicFront">
              <a:rot lat="0" lon="0" rev="0"/>
            </a:camera>
            <a:lightRig rig="balanced" dir="t">
              <a:rot lat="0" lon="0" rev="1200000"/>
            </a:lightRig>
          </a:scene3d>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9525" cap="flat" cmpd="sng" algn="ctr">
            <a:noFill/>
            <a:round/>
          </a:ln>
          <a:effectLst/>
          <a:scene3d>
            <a:camera prst="orthographicFront">
              <a:rot lat="0" lon="0" rev="0"/>
            </a:camera>
            <a:lightRig rig="balanced" dir="t">
              <a:rot lat="0" lon="0" rev="1200000"/>
            </a:lightRig>
          </a:scene3d>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9525" cap="flat" cmpd="sng" algn="ctr">
            <a:noFill/>
            <a:round/>
          </a:ln>
          <a:effectLst/>
          <a:scene3d>
            <a:camera prst="orthographicFront">
              <a:rot lat="0" lon="0" rev="0"/>
            </a:camera>
            <a:lightRig rig="balanced" dir="t">
              <a:rot lat="0" lon="0" rev="1200000"/>
            </a:lightRig>
          </a:scene3d>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9525" cap="flat" cmpd="sng" algn="ctr">
            <a:noFill/>
            <a:round/>
          </a:ln>
          <a:effectLst/>
          <a:scene3d>
            <a:camera prst="orthographicFront">
              <a:rot lat="0" lon="0" rev="0"/>
            </a:camera>
            <a:lightRig rig="balanced" dir="t">
              <a:rot lat="0" lon="0" rev="1200000"/>
            </a:lightRig>
          </a:scene3d>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9525" cap="flat" cmpd="sng" algn="ctr">
            <a:noFill/>
            <a:round/>
          </a:ln>
          <a:effectLst/>
          <a:scene3d>
            <a:camera prst="orthographicFront">
              <a:rot lat="0" lon="0" rev="0"/>
            </a:camera>
            <a:lightRig rig="balanced" dir="t">
              <a:rot lat="0" lon="0" rev="1200000"/>
            </a:lightRig>
          </a:scene3d>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SEX!$B$3:$B$4</c:f>
              <c:strCache>
                <c:ptCount val="1"/>
                <c:pt idx="0">
                  <c:v>FEB</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SEX!$A$5:$A$7</c:f>
              <c:strCache>
                <c:ptCount val="2"/>
                <c:pt idx="0">
                  <c:v>F</c:v>
                </c:pt>
                <c:pt idx="1">
                  <c:v>M</c:v>
                </c:pt>
              </c:strCache>
            </c:strRef>
          </c:cat>
          <c:val>
            <c:numRef>
              <c:f>SEX!$B$5:$B$7</c:f>
              <c:numCache>
                <c:formatCode>General</c:formatCode>
                <c:ptCount val="2"/>
                <c:pt idx="0">
                  <c:v>32</c:v>
                </c:pt>
                <c:pt idx="1">
                  <c:v>36</c:v>
                </c:pt>
              </c:numCache>
            </c:numRef>
          </c:val>
          <c:extLst>
            <c:ext xmlns:c16="http://schemas.microsoft.com/office/drawing/2014/chart" uri="{C3380CC4-5D6E-409C-BE32-E72D297353CC}">
              <c16:uniqueId val="{00000000-4651-426D-9637-55A0F0CD95E5}"/>
            </c:ext>
          </c:extLst>
        </c:ser>
        <c:ser>
          <c:idx val="1"/>
          <c:order val="1"/>
          <c:tx>
            <c:strRef>
              <c:f>SEX!$C$3:$C$4</c:f>
              <c:strCache>
                <c:ptCount val="1"/>
                <c:pt idx="0">
                  <c:v>MAR</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SEX!$A$5:$A$7</c:f>
              <c:strCache>
                <c:ptCount val="2"/>
                <c:pt idx="0">
                  <c:v>F</c:v>
                </c:pt>
                <c:pt idx="1">
                  <c:v>M</c:v>
                </c:pt>
              </c:strCache>
            </c:strRef>
          </c:cat>
          <c:val>
            <c:numRef>
              <c:f>SEX!$C$5:$C$7</c:f>
              <c:numCache>
                <c:formatCode>General</c:formatCode>
                <c:ptCount val="2"/>
                <c:pt idx="0">
                  <c:v>44</c:v>
                </c:pt>
                <c:pt idx="1">
                  <c:v>56</c:v>
                </c:pt>
              </c:numCache>
            </c:numRef>
          </c:val>
          <c:extLst>
            <c:ext xmlns:c16="http://schemas.microsoft.com/office/drawing/2014/chart" uri="{C3380CC4-5D6E-409C-BE32-E72D297353CC}">
              <c16:uniqueId val="{00000001-4651-426D-9637-55A0F0CD95E5}"/>
            </c:ext>
          </c:extLst>
        </c:ser>
        <c:ser>
          <c:idx val="2"/>
          <c:order val="2"/>
          <c:tx>
            <c:strRef>
              <c:f>SEX!$D$3:$D$4</c:f>
              <c:strCache>
                <c:ptCount val="1"/>
                <c:pt idx="0">
                  <c:v>APRIL</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SEX!$A$5:$A$7</c:f>
              <c:strCache>
                <c:ptCount val="2"/>
                <c:pt idx="0">
                  <c:v>F</c:v>
                </c:pt>
                <c:pt idx="1">
                  <c:v>M</c:v>
                </c:pt>
              </c:strCache>
            </c:strRef>
          </c:cat>
          <c:val>
            <c:numRef>
              <c:f>SEX!$D$5:$D$7</c:f>
              <c:numCache>
                <c:formatCode>General</c:formatCode>
                <c:ptCount val="2"/>
                <c:pt idx="0">
                  <c:v>31</c:v>
                </c:pt>
                <c:pt idx="1">
                  <c:v>45</c:v>
                </c:pt>
              </c:numCache>
            </c:numRef>
          </c:val>
          <c:extLst>
            <c:ext xmlns:c16="http://schemas.microsoft.com/office/drawing/2014/chart" uri="{C3380CC4-5D6E-409C-BE32-E72D297353CC}">
              <c16:uniqueId val="{00000002-4651-426D-9637-55A0F0CD95E5}"/>
            </c:ext>
          </c:extLst>
        </c:ser>
        <c:dLbls>
          <c:showLegendKey val="0"/>
          <c:showVal val="0"/>
          <c:showCatName val="0"/>
          <c:showSerName val="0"/>
          <c:showPercent val="0"/>
          <c:showBubbleSize val="0"/>
        </c:dLbls>
        <c:gapWidth val="65"/>
        <c:shape val="box"/>
        <c:axId val="1204398480"/>
        <c:axId val="1204397520"/>
        <c:axId val="0"/>
      </c:bar3DChart>
      <c:catAx>
        <c:axId val="1204398480"/>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IN"/>
                  <a:t>Gender</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1204397520"/>
        <c:crosses val="autoZero"/>
        <c:auto val="1"/>
        <c:lblAlgn val="ctr"/>
        <c:lblOffset val="100"/>
        <c:noMultiLvlLbl val="0"/>
      </c:catAx>
      <c:valAx>
        <c:axId val="120439752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IN"/>
                  <a:t>No.of Patients.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crossAx val="1204398480"/>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b="1"/>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US"/>
              <a:t>Age Status Of Lama Patients.</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465145177165354"/>
          <c:y val="0.11545311789781507"/>
          <c:w val="0.81568454724409445"/>
          <c:h val="0.68385250468427017"/>
        </c:manualLayout>
      </c:layout>
      <c:barChart>
        <c:barDir val="bar"/>
        <c:grouping val="clustered"/>
        <c:varyColors val="0"/>
        <c:ser>
          <c:idx val="0"/>
          <c:order val="0"/>
          <c:tx>
            <c:v>Number of Patient</c:v>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dLbls>
            <c:delete val="1"/>
          </c:dLbls>
          <c:cat>
            <c:strRef>
              <c:f>Sheet1!$A$2:$A$12</c:f>
              <c:strCache>
                <c:ptCount val="11"/>
                <c:pt idx="0">
                  <c:v>0 - 1</c:v>
                </c:pt>
                <c:pt idx="1">
                  <c:v>1 --  10</c:v>
                </c:pt>
                <c:pt idx="2">
                  <c:v>11 -- 20 </c:v>
                </c:pt>
                <c:pt idx="3">
                  <c:v>21 - 30</c:v>
                </c:pt>
                <c:pt idx="4">
                  <c:v>31 - 40</c:v>
                </c:pt>
                <c:pt idx="5">
                  <c:v>41 - 50</c:v>
                </c:pt>
                <c:pt idx="6">
                  <c:v>51 - 60</c:v>
                </c:pt>
                <c:pt idx="7">
                  <c:v>61 - 70</c:v>
                </c:pt>
                <c:pt idx="8">
                  <c:v>71 - 80</c:v>
                </c:pt>
                <c:pt idx="9">
                  <c:v>81 - 90</c:v>
                </c:pt>
                <c:pt idx="10">
                  <c:v>91 - 100</c:v>
                </c:pt>
              </c:strCache>
            </c:strRef>
          </c:cat>
          <c:val>
            <c:numRef>
              <c:f>Sheet1!$B$2:$B$12</c:f>
              <c:numCache>
                <c:formatCode>General</c:formatCode>
                <c:ptCount val="11"/>
                <c:pt idx="0">
                  <c:v>2</c:v>
                </c:pt>
                <c:pt idx="1">
                  <c:v>3</c:v>
                </c:pt>
                <c:pt idx="2">
                  <c:v>6</c:v>
                </c:pt>
                <c:pt idx="3">
                  <c:v>31</c:v>
                </c:pt>
                <c:pt idx="4">
                  <c:v>41</c:v>
                </c:pt>
                <c:pt idx="5">
                  <c:v>33</c:v>
                </c:pt>
                <c:pt idx="6">
                  <c:v>45</c:v>
                </c:pt>
                <c:pt idx="7">
                  <c:v>44</c:v>
                </c:pt>
                <c:pt idx="8">
                  <c:v>27</c:v>
                </c:pt>
                <c:pt idx="9">
                  <c:v>10</c:v>
                </c:pt>
                <c:pt idx="10">
                  <c:v>1</c:v>
                </c:pt>
              </c:numCache>
            </c:numRef>
          </c:val>
          <c:extLst>
            <c:ext xmlns:c16="http://schemas.microsoft.com/office/drawing/2014/chart" uri="{C3380CC4-5D6E-409C-BE32-E72D297353CC}">
              <c16:uniqueId val="{00000000-B2F4-4BEC-8B63-1F9763A7CEC8}"/>
            </c:ext>
          </c:extLst>
        </c:ser>
        <c:dLbls>
          <c:dLblPos val="inEnd"/>
          <c:showLegendKey val="0"/>
          <c:showVal val="1"/>
          <c:showCatName val="0"/>
          <c:showSerName val="0"/>
          <c:showPercent val="0"/>
          <c:showBubbleSize val="0"/>
        </c:dLbls>
        <c:gapWidth val="326"/>
        <c:overlap val="-58"/>
        <c:axId val="328601424"/>
        <c:axId val="328603888"/>
      </c:barChart>
      <c:catAx>
        <c:axId val="328601424"/>
        <c:scaling>
          <c:orientation val="minMax"/>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CA"/>
                  <a:t>Age Range</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28603888"/>
        <c:crosses val="autoZero"/>
        <c:auto val="1"/>
        <c:lblAlgn val="ctr"/>
        <c:lblOffset val="100"/>
        <c:noMultiLvlLbl val="0"/>
      </c:catAx>
      <c:valAx>
        <c:axId val="328603888"/>
        <c:scaling>
          <c:orientation val="minMax"/>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title>
          <c:tx>
            <c:rich>
              <a:bodyPr rot="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CA"/>
                  <a:t>Number of Patient</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28601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[Komal ER LAMA CONVERSION SHEET7.xlsx]PAYOR!PivotTable4</c:name>
    <c:fmtId val="6"/>
  </c:pivotSource>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a:t>PAYOR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
        <c:idx val="27"/>
        <c:spPr>
          <a:solidFill>
            <a:schemeClr val="accent1"/>
          </a:solidFill>
          <a:ln w="19050">
            <a:solidFill>
              <a:schemeClr val="lt1"/>
            </a:solidFill>
          </a:ln>
          <a:effectLst/>
        </c:spPr>
      </c:pivotFmt>
      <c:pivotFmt>
        <c:idx val="28"/>
        <c:spPr>
          <a:solidFill>
            <a:schemeClr val="accent1"/>
          </a:solidFill>
          <a:ln w="19050">
            <a:solidFill>
              <a:schemeClr val="lt1"/>
            </a:solidFill>
          </a:ln>
          <a:effectLst/>
        </c:spPr>
      </c:pivotFmt>
      <c:pivotFmt>
        <c:idx val="29"/>
        <c:spPr>
          <a:solidFill>
            <a:schemeClr val="accent1"/>
          </a:solidFill>
          <a:ln w="19050">
            <a:solidFill>
              <a:schemeClr val="lt1"/>
            </a:solidFill>
          </a:ln>
          <a:effectLst/>
        </c:spPr>
      </c:pivotFmt>
      <c:pivotFmt>
        <c:idx val="30"/>
        <c:spPr>
          <a:solidFill>
            <a:schemeClr val="accent1"/>
          </a:solidFill>
          <a:ln w="19050">
            <a:solidFill>
              <a:schemeClr val="lt1"/>
            </a:solidFill>
          </a:ln>
          <a:effectLst/>
        </c:spPr>
      </c:pivotFmt>
      <c:pivotFmt>
        <c:idx val="31"/>
        <c:spPr>
          <a:solidFill>
            <a:schemeClr val="accent1"/>
          </a:solidFill>
          <a:ln w="19050">
            <a:solidFill>
              <a:schemeClr val="lt1"/>
            </a:solidFill>
          </a:ln>
          <a:effectLst/>
        </c:spPr>
      </c:pivotFmt>
      <c:pivotFmt>
        <c:idx val="32"/>
        <c:spPr>
          <a:solidFill>
            <a:schemeClr val="accent1"/>
          </a:solidFill>
          <a:ln w="19050">
            <a:solidFill>
              <a:schemeClr val="lt1"/>
            </a:solidFill>
          </a:ln>
          <a:effectLst/>
        </c:spPr>
      </c:pivotFmt>
      <c:pivotFmt>
        <c:idx val="33"/>
        <c:spPr>
          <a:solidFill>
            <a:schemeClr val="accent1"/>
          </a:solidFill>
          <a:ln w="19050">
            <a:solidFill>
              <a:schemeClr val="lt1"/>
            </a:solidFill>
          </a:ln>
          <a:effectLst/>
        </c:spPr>
      </c:pivotFmt>
      <c:pivotFmt>
        <c:idx val="34"/>
        <c:spPr>
          <a:solidFill>
            <a:schemeClr val="accent1"/>
          </a:solidFill>
          <a:ln w="19050">
            <a:solidFill>
              <a:schemeClr val="lt1"/>
            </a:solidFill>
          </a:ln>
          <a:effectLst/>
        </c:spPr>
      </c:pivotFmt>
      <c:pivotFmt>
        <c:idx val="35"/>
        <c:spPr>
          <a:solidFill>
            <a:schemeClr val="accent1"/>
          </a:solidFill>
          <a:ln w="19050">
            <a:solidFill>
              <a:schemeClr val="lt1"/>
            </a:solidFill>
          </a:ln>
          <a:effectLst/>
        </c:spPr>
      </c:pivotFmt>
      <c:pivotFmt>
        <c:idx val="36"/>
        <c:spPr>
          <a:solidFill>
            <a:schemeClr val="accent1"/>
          </a:solidFill>
          <a:ln w="19050">
            <a:solidFill>
              <a:schemeClr val="lt1"/>
            </a:solidFill>
          </a:ln>
          <a:effectLst/>
        </c:spPr>
      </c:pivotFmt>
      <c:pivotFmt>
        <c:idx val="37"/>
        <c:spPr>
          <a:solidFill>
            <a:schemeClr val="accent1"/>
          </a:solidFill>
          <a:ln w="19050">
            <a:solidFill>
              <a:schemeClr val="lt1"/>
            </a:solidFill>
          </a:ln>
          <a:effectLst/>
        </c:spPr>
      </c:pivotFmt>
      <c:pivotFmt>
        <c:idx val="38"/>
        <c:spPr>
          <a:solidFill>
            <a:schemeClr val="accent1"/>
          </a:solidFill>
          <a:ln w="19050">
            <a:solidFill>
              <a:schemeClr val="lt1"/>
            </a:solidFill>
          </a:ln>
          <a:effectLst/>
        </c:spPr>
      </c:pivotFmt>
      <c:pivotFmt>
        <c:idx val="39"/>
        <c:spPr>
          <a:solidFill>
            <a:schemeClr val="accent1"/>
          </a:solidFill>
          <a:ln w="19050">
            <a:solidFill>
              <a:schemeClr val="lt1"/>
            </a:solidFill>
          </a:ln>
          <a:effectLst/>
        </c:spPr>
      </c:pivotFmt>
      <c:pivotFmt>
        <c:idx val="40"/>
        <c:spPr>
          <a:solidFill>
            <a:schemeClr val="accent1"/>
          </a:solidFill>
          <a:ln w="19050">
            <a:solidFill>
              <a:schemeClr val="lt1"/>
            </a:solidFill>
          </a:ln>
          <a:effectLst/>
        </c:spPr>
      </c:pivotFmt>
      <c:pivotFmt>
        <c:idx val="41"/>
        <c:spPr>
          <a:solidFill>
            <a:schemeClr val="accent1"/>
          </a:solidFill>
          <a:ln w="19050">
            <a:solidFill>
              <a:schemeClr val="lt1"/>
            </a:solidFill>
          </a:ln>
          <a:effectLst/>
        </c:spPr>
      </c:pivotFmt>
      <c:pivotFmt>
        <c:idx val="42"/>
        <c:spPr>
          <a:solidFill>
            <a:schemeClr val="accent1"/>
          </a:solidFill>
          <a:ln w="19050">
            <a:solidFill>
              <a:schemeClr val="lt1"/>
            </a:solidFill>
          </a:ln>
          <a:effectLst/>
        </c:spPr>
      </c:pivotFmt>
      <c:pivotFmt>
        <c:idx val="43"/>
        <c:spPr>
          <a:solidFill>
            <a:schemeClr val="accent1"/>
          </a:solidFill>
          <a:ln w="19050">
            <a:solidFill>
              <a:schemeClr val="lt1"/>
            </a:solidFill>
          </a:ln>
          <a:effectLst/>
        </c:spPr>
      </c:pivotFmt>
      <c:pivotFmt>
        <c:idx val="44"/>
        <c:spPr>
          <a:solidFill>
            <a:schemeClr val="accent1"/>
          </a:solidFill>
          <a:ln w="19050">
            <a:solidFill>
              <a:schemeClr val="lt1"/>
            </a:solidFill>
          </a:ln>
          <a:effectLst/>
        </c:spPr>
      </c:pivotFmt>
      <c:pivotFmt>
        <c:idx val="45"/>
        <c:spPr>
          <a:solidFill>
            <a:schemeClr val="accent1"/>
          </a:solidFill>
          <a:ln w="19050">
            <a:solidFill>
              <a:schemeClr val="lt1"/>
            </a:solidFill>
          </a:ln>
          <a:effectLst/>
        </c:spPr>
      </c:pivotFmt>
      <c:pivotFmt>
        <c:idx val="46"/>
        <c:spPr>
          <a:solidFill>
            <a:schemeClr val="accent1"/>
          </a:solidFill>
          <a:ln w="19050">
            <a:solidFill>
              <a:schemeClr val="lt1"/>
            </a:solidFill>
          </a:ln>
          <a:effectLst/>
        </c:spPr>
      </c:pivotFmt>
      <c:pivotFmt>
        <c:idx val="47"/>
        <c:spPr>
          <a:solidFill>
            <a:schemeClr val="accent1"/>
          </a:solidFill>
          <a:ln w="19050">
            <a:solidFill>
              <a:schemeClr val="lt1"/>
            </a:solidFill>
          </a:ln>
          <a:effectLst/>
        </c:spPr>
      </c:pivotFmt>
      <c:pivotFmt>
        <c:idx val="48"/>
        <c:spPr>
          <a:solidFill>
            <a:schemeClr val="accent1"/>
          </a:solidFill>
          <a:ln w="19050">
            <a:solidFill>
              <a:schemeClr val="lt1"/>
            </a:solidFill>
          </a:ln>
          <a:effectLst/>
        </c:spPr>
      </c:pivotFmt>
      <c:pivotFmt>
        <c:idx val="49"/>
        <c:spPr>
          <a:solidFill>
            <a:schemeClr val="accent1"/>
          </a:solidFill>
          <a:ln w="19050">
            <a:solidFill>
              <a:schemeClr val="lt1"/>
            </a:solidFill>
          </a:ln>
          <a:effectLst/>
        </c:spPr>
      </c:pivotFmt>
      <c:pivotFmt>
        <c:idx val="50"/>
        <c:spPr>
          <a:solidFill>
            <a:schemeClr val="accent1"/>
          </a:solidFill>
          <a:ln w="19050">
            <a:solidFill>
              <a:schemeClr val="lt1"/>
            </a:solidFill>
          </a:ln>
          <a:effectLst/>
        </c:spPr>
      </c:pivotFmt>
      <c:pivotFmt>
        <c:idx val="51"/>
        <c:spPr>
          <a:solidFill>
            <a:schemeClr val="accent1"/>
          </a:solidFill>
          <a:ln w="19050">
            <a:solidFill>
              <a:schemeClr val="lt1"/>
            </a:solidFill>
          </a:ln>
          <a:effectLst/>
        </c:spPr>
      </c:pivotFmt>
      <c:pivotFmt>
        <c:idx val="52"/>
        <c:spPr>
          <a:solidFill>
            <a:schemeClr val="accent1"/>
          </a:solidFill>
          <a:ln w="19050">
            <a:solidFill>
              <a:schemeClr val="lt1"/>
            </a:solidFill>
          </a:ln>
          <a:effectLst/>
        </c:spPr>
      </c:pivotFmt>
      <c:pivotFmt>
        <c:idx val="53"/>
        <c:spPr>
          <a:solidFill>
            <a:schemeClr val="accent1"/>
          </a:solidFill>
          <a:ln w="19050">
            <a:solidFill>
              <a:schemeClr val="lt1"/>
            </a:solidFill>
          </a:ln>
          <a:effectLst/>
        </c:spPr>
      </c:pivotFmt>
      <c:pivotFmt>
        <c:idx val="54"/>
        <c:spPr>
          <a:solidFill>
            <a:schemeClr val="accent1"/>
          </a:solidFill>
          <a:ln w="19050">
            <a:solidFill>
              <a:schemeClr val="lt1"/>
            </a:solidFill>
          </a:ln>
          <a:effectLst/>
        </c:spPr>
      </c:pivotFmt>
      <c:pivotFmt>
        <c:idx val="55"/>
        <c:spPr>
          <a:solidFill>
            <a:schemeClr val="accent1"/>
          </a:solidFill>
          <a:ln w="19050">
            <a:solidFill>
              <a:schemeClr val="lt1"/>
            </a:solidFill>
          </a:ln>
          <a:effectLst/>
        </c:spPr>
      </c:pivotFmt>
      <c:pivotFmt>
        <c:idx val="56"/>
        <c:spPr>
          <a:solidFill>
            <a:schemeClr val="accent1"/>
          </a:solidFill>
          <a:ln w="19050">
            <a:solidFill>
              <a:schemeClr val="lt1"/>
            </a:solidFill>
          </a:ln>
          <a:effectLst/>
        </c:spPr>
      </c:pivotFmt>
      <c:pivotFmt>
        <c:idx val="57"/>
        <c:spPr>
          <a:solidFill>
            <a:schemeClr val="accent1"/>
          </a:solidFill>
          <a:ln w="19050">
            <a:solidFill>
              <a:schemeClr val="lt1"/>
            </a:solidFill>
          </a:ln>
          <a:effectLst/>
        </c:spPr>
      </c:pivotFmt>
      <c:pivotFmt>
        <c:idx val="58"/>
        <c:spPr>
          <a:solidFill>
            <a:schemeClr val="accent1"/>
          </a:solidFill>
          <a:ln w="19050">
            <a:solidFill>
              <a:schemeClr val="lt1"/>
            </a:solidFill>
          </a:ln>
          <a:effectLst/>
        </c:spPr>
      </c:pivotFmt>
      <c:pivotFmt>
        <c:idx val="59"/>
        <c:spPr>
          <a:solidFill>
            <a:schemeClr val="accent1"/>
          </a:solidFill>
          <a:ln w="19050">
            <a:solidFill>
              <a:schemeClr val="lt1"/>
            </a:solidFill>
          </a:ln>
          <a:effectLst/>
        </c:spPr>
      </c:pivotFmt>
      <c:pivotFmt>
        <c:idx val="60"/>
        <c:spPr>
          <a:solidFill>
            <a:schemeClr val="accent1"/>
          </a:solidFill>
          <a:ln w="19050">
            <a:solidFill>
              <a:schemeClr val="lt1"/>
            </a:solidFill>
          </a:ln>
          <a:effectLst/>
        </c:spPr>
      </c:pivotFmt>
      <c:pivotFmt>
        <c:idx val="61"/>
        <c:spPr>
          <a:solidFill>
            <a:schemeClr val="accent1"/>
          </a:solidFill>
          <a:ln w="19050">
            <a:solidFill>
              <a:schemeClr val="lt1"/>
            </a:solidFill>
          </a:ln>
          <a:effectLst/>
        </c:spPr>
      </c:pivotFmt>
      <c:pivotFmt>
        <c:idx val="62"/>
        <c:spPr>
          <a:solidFill>
            <a:schemeClr val="accent1"/>
          </a:solidFill>
          <a:ln w="19050">
            <a:solidFill>
              <a:schemeClr val="lt1"/>
            </a:solidFill>
          </a:ln>
          <a:effectLst/>
        </c:spPr>
      </c:pivotFmt>
      <c:pivotFmt>
        <c:idx val="63"/>
        <c:spPr>
          <a:solidFill>
            <a:schemeClr val="accent1"/>
          </a:solidFill>
          <a:ln w="19050">
            <a:solidFill>
              <a:schemeClr val="lt1"/>
            </a:solidFill>
          </a:ln>
          <a:effectLst/>
        </c:spPr>
      </c:pivotFmt>
      <c:pivotFmt>
        <c:idx val="6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w="19050">
            <a:solidFill>
              <a:schemeClr val="lt1"/>
            </a:solidFill>
          </a:ln>
          <a:effectLst/>
        </c:spPr>
      </c:pivotFmt>
      <c:pivotFmt>
        <c:idx val="66"/>
        <c:spPr>
          <a:solidFill>
            <a:schemeClr val="accent1"/>
          </a:solidFill>
          <a:ln w="19050">
            <a:solidFill>
              <a:schemeClr val="lt1"/>
            </a:solidFill>
          </a:ln>
          <a:effectLst/>
        </c:spPr>
      </c:pivotFmt>
      <c:pivotFmt>
        <c:idx val="67"/>
        <c:spPr>
          <a:solidFill>
            <a:schemeClr val="accent1"/>
          </a:solidFill>
          <a:ln w="19050">
            <a:solidFill>
              <a:schemeClr val="lt1"/>
            </a:solidFill>
          </a:ln>
          <a:effectLst/>
        </c:spPr>
      </c:pivotFmt>
      <c:pivotFmt>
        <c:idx val="68"/>
        <c:spPr>
          <a:solidFill>
            <a:schemeClr val="accent1"/>
          </a:solidFill>
          <a:ln w="19050">
            <a:solidFill>
              <a:schemeClr val="lt1"/>
            </a:solidFill>
          </a:ln>
          <a:effectLst/>
        </c:spPr>
      </c:pivotFmt>
      <c:pivotFmt>
        <c:idx val="69"/>
        <c:spPr>
          <a:solidFill>
            <a:schemeClr val="accent1"/>
          </a:solidFill>
          <a:ln w="19050">
            <a:solidFill>
              <a:schemeClr val="lt1"/>
            </a:solidFill>
          </a:ln>
          <a:effectLst/>
        </c:spPr>
      </c:pivotFmt>
      <c:pivotFmt>
        <c:idx val="70"/>
        <c:spPr>
          <a:solidFill>
            <a:schemeClr val="accent1"/>
          </a:solidFill>
          <a:ln w="19050">
            <a:solidFill>
              <a:schemeClr val="lt1"/>
            </a:solidFill>
          </a:ln>
          <a:effectLst/>
        </c:spPr>
      </c:pivotFmt>
      <c:pivotFmt>
        <c:idx val="71"/>
        <c:spPr>
          <a:solidFill>
            <a:schemeClr val="accent1"/>
          </a:solidFill>
          <a:ln w="19050">
            <a:solidFill>
              <a:schemeClr val="lt1"/>
            </a:solidFill>
          </a:ln>
          <a:effectLst/>
        </c:spPr>
      </c:pivotFmt>
      <c:pivotFmt>
        <c:idx val="72"/>
        <c:spPr>
          <a:solidFill>
            <a:schemeClr val="accent1"/>
          </a:solidFill>
          <a:ln w="19050">
            <a:solidFill>
              <a:schemeClr val="lt1"/>
            </a:solidFill>
          </a:ln>
          <a:effectLst/>
        </c:spPr>
      </c:pivotFmt>
      <c:pivotFmt>
        <c:idx val="73"/>
        <c:spPr>
          <a:solidFill>
            <a:schemeClr val="accent1"/>
          </a:solidFill>
          <a:ln w="19050">
            <a:solidFill>
              <a:schemeClr val="lt1"/>
            </a:solidFill>
          </a:ln>
          <a:effectLst/>
        </c:spPr>
      </c:pivotFmt>
      <c:pivotFmt>
        <c:idx val="74"/>
        <c:spPr>
          <a:solidFill>
            <a:schemeClr val="accent1"/>
          </a:solidFill>
          <a:ln w="19050">
            <a:solidFill>
              <a:schemeClr val="lt1"/>
            </a:solidFill>
          </a:ln>
          <a:effectLst/>
        </c:spPr>
      </c:pivotFmt>
      <c:pivotFmt>
        <c:idx val="75"/>
        <c:spPr>
          <a:solidFill>
            <a:schemeClr val="accent1"/>
          </a:solidFill>
          <a:ln w="19050">
            <a:solidFill>
              <a:schemeClr val="lt1"/>
            </a:solidFill>
          </a:ln>
          <a:effectLst/>
        </c:spPr>
      </c:pivotFmt>
      <c:pivotFmt>
        <c:idx val="76"/>
        <c:spPr>
          <a:solidFill>
            <a:schemeClr val="accent1"/>
          </a:solidFill>
          <a:ln w="19050">
            <a:solidFill>
              <a:schemeClr val="lt1"/>
            </a:solidFill>
          </a:ln>
          <a:effectLst/>
        </c:spPr>
      </c:pivotFmt>
      <c:pivotFmt>
        <c:idx val="77"/>
        <c:spPr>
          <a:solidFill>
            <a:schemeClr val="accent1"/>
          </a:solidFill>
          <a:ln w="19050">
            <a:solidFill>
              <a:schemeClr val="lt1"/>
            </a:solidFill>
          </a:ln>
          <a:effectLst/>
        </c:spPr>
      </c:pivotFmt>
      <c:pivotFmt>
        <c:idx val="78"/>
        <c:spPr>
          <a:solidFill>
            <a:schemeClr val="accent1"/>
          </a:solidFill>
          <a:ln w="19050">
            <a:solidFill>
              <a:schemeClr val="lt1"/>
            </a:solidFill>
          </a:ln>
          <a:effectLst/>
        </c:spPr>
      </c:pivotFmt>
      <c:pivotFmt>
        <c:idx val="7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w="19050">
            <a:solidFill>
              <a:schemeClr val="lt1"/>
            </a:solidFill>
          </a:ln>
          <a:effectLst/>
        </c:spPr>
      </c:pivotFmt>
      <c:pivotFmt>
        <c:idx val="81"/>
        <c:spPr>
          <a:solidFill>
            <a:schemeClr val="accent1"/>
          </a:solidFill>
          <a:ln w="19050">
            <a:solidFill>
              <a:schemeClr val="lt1"/>
            </a:solidFill>
          </a:ln>
          <a:effectLst/>
        </c:spPr>
      </c:pivotFmt>
      <c:pivotFmt>
        <c:idx val="82"/>
        <c:spPr>
          <a:solidFill>
            <a:schemeClr val="accent1"/>
          </a:solidFill>
          <a:ln w="19050">
            <a:solidFill>
              <a:schemeClr val="lt1"/>
            </a:solidFill>
          </a:ln>
          <a:effectLst/>
        </c:spPr>
      </c:pivotFmt>
      <c:pivotFmt>
        <c:idx val="83"/>
        <c:spPr>
          <a:solidFill>
            <a:schemeClr val="accent1"/>
          </a:solidFill>
          <a:ln w="19050">
            <a:solidFill>
              <a:schemeClr val="lt1"/>
            </a:solidFill>
          </a:ln>
          <a:effectLst/>
        </c:spPr>
      </c:pivotFmt>
      <c:pivotFmt>
        <c:idx val="84"/>
        <c:spPr>
          <a:solidFill>
            <a:schemeClr val="accent1"/>
          </a:solidFill>
          <a:ln w="19050">
            <a:solidFill>
              <a:schemeClr val="lt1"/>
            </a:solidFill>
          </a:ln>
          <a:effectLst/>
        </c:spPr>
      </c:pivotFmt>
      <c:pivotFmt>
        <c:idx val="85"/>
        <c:spPr>
          <a:solidFill>
            <a:schemeClr val="accent1"/>
          </a:solidFill>
          <a:ln w="19050">
            <a:solidFill>
              <a:schemeClr val="lt1"/>
            </a:solidFill>
          </a:ln>
          <a:effectLst/>
        </c:spPr>
      </c:pivotFmt>
      <c:pivotFmt>
        <c:idx val="86"/>
        <c:spPr>
          <a:solidFill>
            <a:schemeClr val="accent1"/>
          </a:solidFill>
          <a:ln w="19050">
            <a:solidFill>
              <a:schemeClr val="lt1"/>
            </a:solidFill>
          </a:ln>
          <a:effectLst/>
        </c:spPr>
      </c:pivotFmt>
      <c:pivotFmt>
        <c:idx val="87"/>
        <c:spPr>
          <a:solidFill>
            <a:schemeClr val="accent1"/>
          </a:solidFill>
          <a:ln w="19050">
            <a:solidFill>
              <a:schemeClr val="lt1"/>
            </a:solidFill>
          </a:ln>
          <a:effectLst/>
        </c:spPr>
      </c:pivotFmt>
      <c:pivotFmt>
        <c:idx val="88"/>
        <c:spPr>
          <a:solidFill>
            <a:schemeClr val="accent1"/>
          </a:solidFill>
          <a:ln w="19050">
            <a:solidFill>
              <a:schemeClr val="lt1"/>
            </a:solidFill>
          </a:ln>
          <a:effectLst/>
        </c:spPr>
      </c:pivotFmt>
      <c:pivotFmt>
        <c:idx val="89"/>
        <c:spPr>
          <a:solidFill>
            <a:schemeClr val="accent1"/>
          </a:solidFill>
          <a:ln w="19050">
            <a:solidFill>
              <a:schemeClr val="lt1"/>
            </a:solidFill>
          </a:ln>
          <a:effectLst/>
        </c:spPr>
      </c:pivotFmt>
      <c:pivotFmt>
        <c:idx val="90"/>
        <c:spPr>
          <a:solidFill>
            <a:schemeClr val="accent1"/>
          </a:solidFill>
          <a:ln w="19050">
            <a:solidFill>
              <a:schemeClr val="lt1"/>
            </a:solidFill>
          </a:ln>
          <a:effectLst/>
        </c:spPr>
      </c:pivotFmt>
      <c:pivotFmt>
        <c:idx val="91"/>
        <c:spPr>
          <a:solidFill>
            <a:schemeClr val="accent1"/>
          </a:solidFill>
          <a:ln w="19050">
            <a:solidFill>
              <a:schemeClr val="lt1"/>
            </a:solidFill>
          </a:ln>
          <a:effectLst/>
        </c:spPr>
      </c:pivotFmt>
      <c:pivotFmt>
        <c:idx val="92"/>
        <c:spPr>
          <a:solidFill>
            <a:schemeClr val="accent1"/>
          </a:solidFill>
          <a:ln w="19050">
            <a:solidFill>
              <a:schemeClr val="lt1"/>
            </a:solidFill>
          </a:ln>
          <a:effectLst/>
        </c:spPr>
      </c:pivotFmt>
      <c:pivotFmt>
        <c:idx val="93"/>
        <c:spPr>
          <a:solidFill>
            <a:schemeClr val="accent1"/>
          </a:solidFill>
          <a:ln w="19050">
            <a:solidFill>
              <a:schemeClr val="lt1"/>
            </a:solidFill>
          </a:ln>
          <a:effectLst/>
        </c:spPr>
      </c:pivotFmt>
      <c:pivotFmt>
        <c:idx val="9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w="19050">
            <a:solidFill>
              <a:schemeClr val="lt1"/>
            </a:solidFill>
          </a:ln>
          <a:effectLst/>
        </c:spPr>
      </c:pivotFmt>
      <c:pivotFmt>
        <c:idx val="96"/>
        <c:spPr>
          <a:solidFill>
            <a:schemeClr val="accent1"/>
          </a:solidFill>
          <a:ln w="19050">
            <a:solidFill>
              <a:schemeClr val="lt1"/>
            </a:solidFill>
          </a:ln>
          <a:effectLst/>
        </c:spPr>
      </c:pivotFmt>
      <c:pivotFmt>
        <c:idx val="97"/>
        <c:spPr>
          <a:solidFill>
            <a:schemeClr val="accent1"/>
          </a:solidFill>
          <a:ln w="19050">
            <a:solidFill>
              <a:schemeClr val="lt1"/>
            </a:solidFill>
          </a:ln>
          <a:effectLst/>
        </c:spPr>
      </c:pivotFmt>
      <c:pivotFmt>
        <c:idx val="98"/>
        <c:spPr>
          <a:solidFill>
            <a:schemeClr val="accent1"/>
          </a:solidFill>
          <a:ln w="19050">
            <a:solidFill>
              <a:schemeClr val="lt1"/>
            </a:solidFill>
          </a:ln>
          <a:effectLst/>
        </c:spPr>
      </c:pivotFmt>
      <c:pivotFmt>
        <c:idx val="99"/>
        <c:spPr>
          <a:solidFill>
            <a:schemeClr val="accent1"/>
          </a:solidFill>
          <a:ln w="19050">
            <a:solidFill>
              <a:schemeClr val="lt1"/>
            </a:solidFill>
          </a:ln>
          <a:effectLst/>
        </c:spPr>
      </c:pivotFmt>
      <c:pivotFmt>
        <c:idx val="100"/>
        <c:spPr>
          <a:solidFill>
            <a:schemeClr val="accent1"/>
          </a:solidFill>
          <a:ln w="19050">
            <a:solidFill>
              <a:schemeClr val="lt1"/>
            </a:solidFill>
          </a:ln>
          <a:effectLst/>
        </c:spPr>
      </c:pivotFmt>
      <c:pivotFmt>
        <c:idx val="101"/>
        <c:spPr>
          <a:solidFill>
            <a:schemeClr val="accent1"/>
          </a:solidFill>
          <a:ln w="19050">
            <a:solidFill>
              <a:schemeClr val="lt1"/>
            </a:solidFill>
          </a:ln>
          <a:effectLst/>
        </c:spPr>
      </c:pivotFmt>
      <c:pivotFmt>
        <c:idx val="102"/>
        <c:spPr>
          <a:solidFill>
            <a:schemeClr val="accent1"/>
          </a:solidFill>
          <a:ln w="19050">
            <a:solidFill>
              <a:schemeClr val="lt1"/>
            </a:solidFill>
          </a:ln>
          <a:effectLst/>
        </c:spPr>
      </c:pivotFmt>
      <c:pivotFmt>
        <c:idx val="103"/>
        <c:spPr>
          <a:solidFill>
            <a:schemeClr val="accent1"/>
          </a:solidFill>
          <a:ln w="19050">
            <a:solidFill>
              <a:schemeClr val="lt1"/>
            </a:solidFill>
          </a:ln>
          <a:effectLst/>
        </c:spPr>
      </c:pivotFmt>
      <c:pivotFmt>
        <c:idx val="104"/>
        <c:spPr>
          <a:solidFill>
            <a:schemeClr val="accent1"/>
          </a:solidFill>
          <a:ln w="19050">
            <a:solidFill>
              <a:schemeClr val="lt1"/>
            </a:solidFill>
          </a:ln>
          <a:effectLst/>
        </c:spPr>
      </c:pivotFmt>
      <c:pivotFmt>
        <c:idx val="105"/>
        <c:spPr>
          <a:solidFill>
            <a:schemeClr val="accent1"/>
          </a:solidFill>
          <a:ln w="19050">
            <a:solidFill>
              <a:schemeClr val="lt1"/>
            </a:solidFill>
          </a:ln>
          <a:effectLst/>
        </c:spPr>
      </c:pivotFmt>
      <c:pivotFmt>
        <c:idx val="106"/>
        <c:spPr>
          <a:solidFill>
            <a:schemeClr val="accent1"/>
          </a:solidFill>
          <a:ln w="19050">
            <a:solidFill>
              <a:schemeClr val="lt1"/>
            </a:solidFill>
          </a:ln>
          <a:effectLst/>
        </c:spPr>
      </c:pivotFmt>
      <c:pivotFmt>
        <c:idx val="107"/>
        <c:spPr>
          <a:solidFill>
            <a:schemeClr val="accent1"/>
          </a:solidFill>
          <a:ln w="19050">
            <a:solidFill>
              <a:schemeClr val="lt1"/>
            </a:solidFill>
          </a:ln>
          <a:effectLst/>
        </c:spPr>
      </c:pivotFmt>
      <c:pivotFmt>
        <c:idx val="108"/>
        <c:spPr>
          <a:solidFill>
            <a:schemeClr val="accent1"/>
          </a:solidFill>
          <a:ln w="19050">
            <a:solidFill>
              <a:schemeClr val="lt1"/>
            </a:solidFill>
          </a:ln>
          <a:effectLst/>
        </c:spPr>
      </c:pivotFmt>
      <c:pivotFmt>
        <c:idx val="10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19050">
            <a:solidFill>
              <a:schemeClr val="lt1"/>
            </a:solidFill>
          </a:ln>
          <a:effectLst/>
        </c:spPr>
      </c:pivotFmt>
      <c:pivotFmt>
        <c:idx val="111"/>
        <c:spPr>
          <a:solidFill>
            <a:schemeClr val="accent1"/>
          </a:solidFill>
          <a:ln w="19050">
            <a:solidFill>
              <a:schemeClr val="lt1"/>
            </a:solidFill>
          </a:ln>
          <a:effectLst/>
        </c:spPr>
      </c:pivotFmt>
      <c:pivotFmt>
        <c:idx val="112"/>
        <c:spPr>
          <a:solidFill>
            <a:schemeClr val="accent1"/>
          </a:solidFill>
          <a:ln w="19050">
            <a:solidFill>
              <a:schemeClr val="lt1"/>
            </a:solidFill>
          </a:ln>
          <a:effectLst/>
        </c:spPr>
      </c:pivotFmt>
      <c:pivotFmt>
        <c:idx val="113"/>
        <c:spPr>
          <a:solidFill>
            <a:schemeClr val="accent1"/>
          </a:solidFill>
          <a:ln w="19050">
            <a:solidFill>
              <a:schemeClr val="lt1"/>
            </a:solidFill>
          </a:ln>
          <a:effectLst/>
        </c:spPr>
      </c:pivotFmt>
      <c:pivotFmt>
        <c:idx val="114"/>
        <c:spPr>
          <a:solidFill>
            <a:schemeClr val="accent1"/>
          </a:solidFill>
          <a:ln w="19050">
            <a:solidFill>
              <a:schemeClr val="lt1"/>
            </a:solidFill>
          </a:ln>
          <a:effectLst/>
        </c:spPr>
      </c:pivotFmt>
      <c:pivotFmt>
        <c:idx val="115"/>
        <c:spPr>
          <a:solidFill>
            <a:schemeClr val="accent1"/>
          </a:solidFill>
          <a:ln w="19050">
            <a:solidFill>
              <a:schemeClr val="lt1"/>
            </a:solidFill>
          </a:ln>
          <a:effectLst/>
        </c:spPr>
      </c:pivotFmt>
      <c:pivotFmt>
        <c:idx val="116"/>
        <c:spPr>
          <a:solidFill>
            <a:schemeClr val="accent1"/>
          </a:solidFill>
          <a:ln w="19050">
            <a:solidFill>
              <a:schemeClr val="lt1"/>
            </a:solidFill>
          </a:ln>
          <a:effectLst/>
        </c:spPr>
      </c:pivotFmt>
      <c:pivotFmt>
        <c:idx val="117"/>
        <c:spPr>
          <a:solidFill>
            <a:schemeClr val="accent1"/>
          </a:solidFill>
          <a:ln w="19050">
            <a:solidFill>
              <a:schemeClr val="lt1"/>
            </a:solidFill>
          </a:ln>
          <a:effectLst/>
        </c:spPr>
      </c:pivotFmt>
      <c:pivotFmt>
        <c:idx val="118"/>
        <c:spPr>
          <a:solidFill>
            <a:schemeClr val="accent1"/>
          </a:solidFill>
          <a:ln w="19050">
            <a:solidFill>
              <a:schemeClr val="lt1"/>
            </a:solidFill>
          </a:ln>
          <a:effectLst/>
        </c:spPr>
      </c:pivotFmt>
      <c:pivotFmt>
        <c:idx val="119"/>
        <c:spPr>
          <a:solidFill>
            <a:schemeClr val="accent1"/>
          </a:solidFill>
          <a:ln w="19050">
            <a:solidFill>
              <a:schemeClr val="lt1"/>
            </a:solidFill>
          </a:ln>
          <a:effectLst/>
        </c:spPr>
      </c:pivotFmt>
      <c:pivotFmt>
        <c:idx val="120"/>
        <c:spPr>
          <a:solidFill>
            <a:schemeClr val="accent1"/>
          </a:solidFill>
          <a:ln w="19050">
            <a:solidFill>
              <a:schemeClr val="lt1"/>
            </a:solidFill>
          </a:ln>
          <a:effectLst/>
        </c:spPr>
      </c:pivotFmt>
      <c:pivotFmt>
        <c:idx val="121"/>
        <c:spPr>
          <a:solidFill>
            <a:schemeClr val="accent1"/>
          </a:solidFill>
          <a:ln w="19050">
            <a:solidFill>
              <a:schemeClr val="lt1"/>
            </a:solidFill>
          </a:ln>
          <a:effectLst/>
        </c:spPr>
      </c:pivotFmt>
      <c:pivotFmt>
        <c:idx val="122"/>
        <c:spPr>
          <a:solidFill>
            <a:schemeClr val="accent1"/>
          </a:solidFill>
          <a:ln w="19050">
            <a:solidFill>
              <a:schemeClr val="lt1"/>
            </a:solidFill>
          </a:ln>
          <a:effectLst/>
        </c:spPr>
      </c:pivotFmt>
      <c:pivotFmt>
        <c:idx val="123"/>
        <c:spPr>
          <a:solidFill>
            <a:schemeClr val="accent1"/>
          </a:solidFill>
          <a:ln w="19050">
            <a:solidFill>
              <a:schemeClr val="lt1"/>
            </a:solidFill>
          </a:ln>
          <a:effectLst/>
        </c:spPr>
      </c:pivotFmt>
      <c:pivotFmt>
        <c:idx val="12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w="19050">
            <a:solidFill>
              <a:schemeClr val="lt1"/>
            </a:solidFill>
          </a:ln>
          <a:effectLst/>
        </c:spPr>
      </c:pivotFmt>
      <c:pivotFmt>
        <c:idx val="126"/>
        <c:spPr>
          <a:solidFill>
            <a:schemeClr val="accent1"/>
          </a:solidFill>
          <a:ln w="19050">
            <a:solidFill>
              <a:schemeClr val="lt1"/>
            </a:solidFill>
          </a:ln>
          <a:effectLst/>
        </c:spPr>
      </c:pivotFmt>
      <c:pivotFmt>
        <c:idx val="127"/>
        <c:spPr>
          <a:solidFill>
            <a:schemeClr val="accent1"/>
          </a:solidFill>
          <a:ln w="19050">
            <a:solidFill>
              <a:schemeClr val="lt1"/>
            </a:solidFill>
          </a:ln>
          <a:effectLst/>
        </c:spPr>
      </c:pivotFmt>
      <c:pivotFmt>
        <c:idx val="128"/>
        <c:spPr>
          <a:solidFill>
            <a:schemeClr val="accent1"/>
          </a:solidFill>
          <a:ln w="19050">
            <a:solidFill>
              <a:schemeClr val="lt1"/>
            </a:solidFill>
          </a:ln>
          <a:effectLst/>
        </c:spPr>
      </c:pivotFmt>
      <c:pivotFmt>
        <c:idx val="129"/>
        <c:spPr>
          <a:solidFill>
            <a:schemeClr val="accent1"/>
          </a:solidFill>
          <a:ln w="19050">
            <a:solidFill>
              <a:schemeClr val="lt1"/>
            </a:solidFill>
          </a:ln>
          <a:effectLst/>
        </c:spPr>
      </c:pivotFmt>
      <c:pivotFmt>
        <c:idx val="130"/>
        <c:spPr>
          <a:solidFill>
            <a:schemeClr val="accent1"/>
          </a:solidFill>
          <a:ln w="19050">
            <a:solidFill>
              <a:schemeClr val="lt1"/>
            </a:solidFill>
          </a:ln>
          <a:effectLst/>
        </c:spPr>
      </c:pivotFmt>
      <c:pivotFmt>
        <c:idx val="131"/>
        <c:spPr>
          <a:solidFill>
            <a:schemeClr val="accent1"/>
          </a:solidFill>
          <a:ln w="19050">
            <a:solidFill>
              <a:schemeClr val="lt1"/>
            </a:solidFill>
          </a:ln>
          <a:effectLst/>
        </c:spPr>
      </c:pivotFmt>
      <c:pivotFmt>
        <c:idx val="132"/>
        <c:spPr>
          <a:solidFill>
            <a:schemeClr val="accent1"/>
          </a:solidFill>
          <a:ln w="19050">
            <a:solidFill>
              <a:schemeClr val="lt1"/>
            </a:solidFill>
          </a:ln>
          <a:effectLst/>
        </c:spPr>
      </c:pivotFmt>
      <c:pivotFmt>
        <c:idx val="133"/>
        <c:spPr>
          <a:solidFill>
            <a:schemeClr val="accent1"/>
          </a:solidFill>
          <a:ln w="19050">
            <a:solidFill>
              <a:schemeClr val="lt1"/>
            </a:solidFill>
          </a:ln>
          <a:effectLst/>
        </c:spPr>
      </c:pivotFmt>
      <c:pivotFmt>
        <c:idx val="134"/>
        <c:spPr>
          <a:solidFill>
            <a:schemeClr val="accent1"/>
          </a:solidFill>
          <a:ln w="19050">
            <a:solidFill>
              <a:schemeClr val="lt1"/>
            </a:solidFill>
          </a:ln>
          <a:effectLst/>
        </c:spPr>
      </c:pivotFmt>
      <c:pivotFmt>
        <c:idx val="135"/>
        <c:spPr>
          <a:solidFill>
            <a:schemeClr val="accent1"/>
          </a:solidFill>
          <a:ln w="19050">
            <a:solidFill>
              <a:schemeClr val="lt1"/>
            </a:solidFill>
          </a:ln>
          <a:effectLst/>
        </c:spPr>
      </c:pivotFmt>
      <c:pivotFmt>
        <c:idx val="136"/>
        <c:spPr>
          <a:solidFill>
            <a:schemeClr val="accent1"/>
          </a:solidFill>
          <a:ln w="19050">
            <a:solidFill>
              <a:schemeClr val="lt1"/>
            </a:solidFill>
          </a:ln>
          <a:effectLst/>
        </c:spPr>
      </c:pivotFmt>
      <c:pivotFmt>
        <c:idx val="137"/>
        <c:spPr>
          <a:solidFill>
            <a:schemeClr val="accent1"/>
          </a:solidFill>
          <a:ln w="19050">
            <a:solidFill>
              <a:schemeClr val="lt1"/>
            </a:solidFill>
          </a:ln>
          <a:effectLst/>
        </c:spPr>
      </c:pivotFmt>
      <c:pivotFmt>
        <c:idx val="138"/>
        <c:spPr>
          <a:solidFill>
            <a:schemeClr val="accent1"/>
          </a:solidFill>
          <a:ln w="19050">
            <a:solidFill>
              <a:schemeClr val="lt1"/>
            </a:solidFill>
          </a:ln>
          <a:effectLst/>
        </c:spPr>
      </c:pivotFmt>
      <c:pivotFmt>
        <c:idx val="13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w="19050">
            <a:solidFill>
              <a:schemeClr val="lt1"/>
            </a:solidFill>
          </a:ln>
          <a:effectLst/>
        </c:spPr>
      </c:pivotFmt>
      <c:pivotFmt>
        <c:idx val="141"/>
        <c:spPr>
          <a:solidFill>
            <a:schemeClr val="accent1"/>
          </a:solidFill>
          <a:ln w="19050">
            <a:solidFill>
              <a:schemeClr val="lt1"/>
            </a:solidFill>
          </a:ln>
          <a:effectLst/>
        </c:spPr>
      </c:pivotFmt>
      <c:pivotFmt>
        <c:idx val="142"/>
        <c:spPr>
          <a:solidFill>
            <a:schemeClr val="accent1"/>
          </a:solidFill>
          <a:ln w="19050">
            <a:solidFill>
              <a:schemeClr val="lt1"/>
            </a:solidFill>
          </a:ln>
          <a:effectLst/>
        </c:spPr>
      </c:pivotFmt>
      <c:pivotFmt>
        <c:idx val="143"/>
        <c:spPr>
          <a:solidFill>
            <a:schemeClr val="accent1"/>
          </a:solidFill>
          <a:ln w="19050">
            <a:solidFill>
              <a:schemeClr val="lt1"/>
            </a:solidFill>
          </a:ln>
          <a:effectLst/>
        </c:spPr>
      </c:pivotFmt>
      <c:pivotFmt>
        <c:idx val="144"/>
        <c:spPr>
          <a:solidFill>
            <a:schemeClr val="accent1"/>
          </a:solidFill>
          <a:ln w="19050">
            <a:solidFill>
              <a:schemeClr val="lt1"/>
            </a:solidFill>
          </a:ln>
          <a:effectLst/>
        </c:spPr>
      </c:pivotFmt>
      <c:pivotFmt>
        <c:idx val="145"/>
        <c:spPr>
          <a:solidFill>
            <a:schemeClr val="accent1"/>
          </a:solidFill>
          <a:ln w="19050">
            <a:solidFill>
              <a:schemeClr val="lt1"/>
            </a:solidFill>
          </a:ln>
          <a:effectLst/>
        </c:spPr>
      </c:pivotFmt>
      <c:pivotFmt>
        <c:idx val="146"/>
        <c:spPr>
          <a:solidFill>
            <a:schemeClr val="accent1"/>
          </a:solidFill>
          <a:ln w="19050">
            <a:solidFill>
              <a:schemeClr val="lt1"/>
            </a:solidFill>
          </a:ln>
          <a:effectLst/>
        </c:spPr>
      </c:pivotFmt>
      <c:pivotFmt>
        <c:idx val="147"/>
        <c:spPr>
          <a:solidFill>
            <a:schemeClr val="accent1"/>
          </a:solidFill>
          <a:ln w="19050">
            <a:solidFill>
              <a:schemeClr val="lt1"/>
            </a:solidFill>
          </a:ln>
          <a:effectLst/>
        </c:spPr>
      </c:pivotFmt>
      <c:pivotFmt>
        <c:idx val="148"/>
        <c:spPr>
          <a:solidFill>
            <a:schemeClr val="accent1"/>
          </a:solidFill>
          <a:ln w="19050">
            <a:solidFill>
              <a:schemeClr val="lt1"/>
            </a:solidFill>
          </a:ln>
          <a:effectLst/>
        </c:spPr>
      </c:pivotFmt>
      <c:pivotFmt>
        <c:idx val="149"/>
        <c:spPr>
          <a:solidFill>
            <a:schemeClr val="accent1"/>
          </a:solidFill>
          <a:ln w="19050">
            <a:solidFill>
              <a:schemeClr val="lt1"/>
            </a:solidFill>
          </a:ln>
          <a:effectLst/>
        </c:spPr>
      </c:pivotFmt>
      <c:pivotFmt>
        <c:idx val="150"/>
        <c:spPr>
          <a:solidFill>
            <a:schemeClr val="accent1"/>
          </a:solidFill>
          <a:ln w="19050">
            <a:solidFill>
              <a:schemeClr val="lt1"/>
            </a:solidFill>
          </a:ln>
          <a:effectLst/>
        </c:spPr>
      </c:pivotFmt>
      <c:pivotFmt>
        <c:idx val="151"/>
        <c:spPr>
          <a:solidFill>
            <a:schemeClr val="accent1"/>
          </a:solidFill>
          <a:ln w="19050">
            <a:solidFill>
              <a:schemeClr val="lt1"/>
            </a:solidFill>
          </a:ln>
          <a:effectLst/>
        </c:spPr>
      </c:pivotFmt>
      <c:pivotFmt>
        <c:idx val="152"/>
        <c:spPr>
          <a:solidFill>
            <a:schemeClr val="accent1"/>
          </a:solidFill>
          <a:ln w="19050">
            <a:solidFill>
              <a:schemeClr val="lt1"/>
            </a:solidFill>
          </a:ln>
          <a:effectLst/>
        </c:spPr>
      </c:pivotFmt>
      <c:pivotFmt>
        <c:idx val="153"/>
        <c:spPr>
          <a:solidFill>
            <a:schemeClr val="accent1"/>
          </a:solidFill>
          <a:ln w="19050">
            <a:solidFill>
              <a:schemeClr val="lt1"/>
            </a:solidFill>
          </a:ln>
          <a:effectLst/>
        </c:spPr>
      </c:pivotFmt>
    </c:pivotFmts>
    <c:plotArea>
      <c:layout/>
      <c:doughnutChart>
        <c:varyColors val="1"/>
        <c:ser>
          <c:idx val="0"/>
          <c:order val="0"/>
          <c:tx>
            <c:strRef>
              <c:f>PAYOR!$B$3:$B$4</c:f>
              <c:strCache>
                <c:ptCount val="1"/>
                <c:pt idx="0">
                  <c:v>FEB</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7C-4724-9B34-3EE45414BE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7C-4724-9B34-3EE45414BE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37C-4724-9B34-3EE45414BE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37C-4724-9B34-3EE45414BE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37C-4724-9B34-3EE45414BE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37C-4724-9B34-3EE45414BED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37C-4724-9B34-3EE45414BED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37C-4724-9B34-3EE45414BED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37C-4724-9B34-3EE45414BED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337C-4724-9B34-3EE45414BED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337C-4724-9B34-3EE45414BED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337C-4724-9B34-3EE45414BED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337C-4724-9B34-3EE45414BED9}"/>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337C-4724-9B34-3EE45414BED9}"/>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337C-4724-9B34-3EE45414BE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PAYOR!$A$5:$A$19</c:f>
              <c:strCache>
                <c:ptCount val="14"/>
                <c:pt idx="0">
                  <c:v>AAI</c:v>
                </c:pt>
                <c:pt idx="1">
                  <c:v>BAJA ALLIANCE</c:v>
                </c:pt>
                <c:pt idx="2">
                  <c:v>CASH</c:v>
                </c:pt>
                <c:pt idx="3">
                  <c:v>CGHS</c:v>
                </c:pt>
                <c:pt idx="4">
                  <c:v>DDA</c:v>
                </c:pt>
                <c:pt idx="5">
                  <c:v>DGEHS</c:v>
                </c:pt>
                <c:pt idx="6">
                  <c:v>ECHS</c:v>
                </c:pt>
                <c:pt idx="7">
                  <c:v>ESIC</c:v>
                </c:pt>
                <c:pt idx="8">
                  <c:v>GIPSA INSURANCE</c:v>
                </c:pt>
                <c:pt idx="9">
                  <c:v>ICICI LOMBARD</c:v>
                </c:pt>
                <c:pt idx="10">
                  <c:v>INDIAN OIL</c:v>
                </c:pt>
                <c:pt idx="11">
                  <c:v>POWER GRID CORPORATION OF INDIA LTD</c:v>
                </c:pt>
                <c:pt idx="12">
                  <c:v>RTA</c:v>
                </c:pt>
                <c:pt idx="13">
                  <c:v>MEDICARE </c:v>
                </c:pt>
              </c:strCache>
            </c:strRef>
          </c:cat>
          <c:val>
            <c:numRef>
              <c:f>PAYOR!$B$5:$B$19</c:f>
              <c:numCache>
                <c:formatCode>General</c:formatCode>
                <c:ptCount val="14"/>
                <c:pt idx="0">
                  <c:v>2</c:v>
                </c:pt>
                <c:pt idx="1">
                  <c:v>1</c:v>
                </c:pt>
                <c:pt idx="2">
                  <c:v>40</c:v>
                </c:pt>
                <c:pt idx="3">
                  <c:v>13</c:v>
                </c:pt>
                <c:pt idx="4">
                  <c:v>1</c:v>
                </c:pt>
                <c:pt idx="5">
                  <c:v>4</c:v>
                </c:pt>
                <c:pt idx="6">
                  <c:v>3</c:v>
                </c:pt>
                <c:pt idx="7">
                  <c:v>1</c:v>
                </c:pt>
                <c:pt idx="8">
                  <c:v>1</c:v>
                </c:pt>
                <c:pt idx="11">
                  <c:v>1</c:v>
                </c:pt>
                <c:pt idx="13">
                  <c:v>1</c:v>
                </c:pt>
              </c:numCache>
            </c:numRef>
          </c:val>
          <c:extLst>
            <c:ext xmlns:c16="http://schemas.microsoft.com/office/drawing/2014/chart" uri="{C3380CC4-5D6E-409C-BE32-E72D297353CC}">
              <c16:uniqueId val="{0000001E-337C-4724-9B34-3EE45414BED9}"/>
            </c:ext>
          </c:extLst>
        </c:ser>
        <c:ser>
          <c:idx val="1"/>
          <c:order val="1"/>
          <c:tx>
            <c:strRef>
              <c:f>PAYOR!$C$3:$C$4</c:f>
              <c:strCache>
                <c:ptCount val="1"/>
                <c:pt idx="0">
                  <c:v>MAR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0-337C-4724-9B34-3EE45414BE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2-337C-4724-9B34-3EE45414BE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4-337C-4724-9B34-3EE45414BE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6-337C-4724-9B34-3EE45414BE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8-337C-4724-9B34-3EE45414BE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A-337C-4724-9B34-3EE45414BED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C-337C-4724-9B34-3EE45414BED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E-337C-4724-9B34-3EE45414BED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30-337C-4724-9B34-3EE45414BED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32-337C-4724-9B34-3EE45414BED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34-337C-4724-9B34-3EE45414BED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36-337C-4724-9B34-3EE45414BED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38-337C-4724-9B34-3EE45414BED9}"/>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3A-337C-4724-9B34-3EE45414BED9}"/>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3C-337C-4724-9B34-3EE45414BE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PAYOR!$A$5:$A$19</c:f>
              <c:strCache>
                <c:ptCount val="14"/>
                <c:pt idx="0">
                  <c:v>AAI</c:v>
                </c:pt>
                <c:pt idx="1">
                  <c:v>BAJA ALLIANCE</c:v>
                </c:pt>
                <c:pt idx="2">
                  <c:v>CASH</c:v>
                </c:pt>
                <c:pt idx="3">
                  <c:v>CGHS</c:v>
                </c:pt>
                <c:pt idx="4">
                  <c:v>DDA</c:v>
                </c:pt>
                <c:pt idx="5">
                  <c:v>DGEHS</c:v>
                </c:pt>
                <c:pt idx="6">
                  <c:v>ECHS</c:v>
                </c:pt>
                <c:pt idx="7">
                  <c:v>ESIC</c:v>
                </c:pt>
                <c:pt idx="8">
                  <c:v>GIPSA INSURANCE</c:v>
                </c:pt>
                <c:pt idx="9">
                  <c:v>ICICI LOMBARD</c:v>
                </c:pt>
                <c:pt idx="10">
                  <c:v>INDIAN OIL</c:v>
                </c:pt>
                <c:pt idx="11">
                  <c:v>POWER GRID CORPORATION OF INDIA LTD</c:v>
                </c:pt>
                <c:pt idx="12">
                  <c:v>RTA</c:v>
                </c:pt>
                <c:pt idx="13">
                  <c:v>MEDICARE </c:v>
                </c:pt>
              </c:strCache>
            </c:strRef>
          </c:cat>
          <c:val>
            <c:numRef>
              <c:f>PAYOR!$C$5:$C$19</c:f>
              <c:numCache>
                <c:formatCode>General</c:formatCode>
                <c:ptCount val="14"/>
                <c:pt idx="0">
                  <c:v>1</c:v>
                </c:pt>
                <c:pt idx="2">
                  <c:v>79</c:v>
                </c:pt>
                <c:pt idx="3">
                  <c:v>7</c:v>
                </c:pt>
                <c:pt idx="4">
                  <c:v>2</c:v>
                </c:pt>
                <c:pt idx="5">
                  <c:v>4</c:v>
                </c:pt>
                <c:pt idx="6">
                  <c:v>5</c:v>
                </c:pt>
                <c:pt idx="9">
                  <c:v>1</c:v>
                </c:pt>
                <c:pt idx="13">
                  <c:v>1</c:v>
                </c:pt>
              </c:numCache>
            </c:numRef>
          </c:val>
          <c:extLst>
            <c:ext xmlns:c16="http://schemas.microsoft.com/office/drawing/2014/chart" uri="{C3380CC4-5D6E-409C-BE32-E72D297353CC}">
              <c16:uniqueId val="{0000003D-337C-4724-9B34-3EE45414BED9}"/>
            </c:ext>
          </c:extLst>
        </c:ser>
        <c:ser>
          <c:idx val="2"/>
          <c:order val="2"/>
          <c:tx>
            <c:strRef>
              <c:f>PAYOR!$D$3:$D$4</c:f>
              <c:strCache>
                <c:ptCount val="1"/>
                <c:pt idx="0">
                  <c:v>APRIL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3F-337C-4724-9B34-3EE45414BE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41-337C-4724-9B34-3EE45414BE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43-337C-4724-9B34-3EE45414BE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45-337C-4724-9B34-3EE45414BE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47-337C-4724-9B34-3EE45414BE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49-337C-4724-9B34-3EE45414BED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4B-337C-4724-9B34-3EE45414BED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4D-337C-4724-9B34-3EE45414BED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4F-337C-4724-9B34-3EE45414BED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51-337C-4724-9B34-3EE45414BED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53-337C-4724-9B34-3EE45414BED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55-337C-4724-9B34-3EE45414BED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57-337C-4724-9B34-3EE45414BED9}"/>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59-337C-4724-9B34-3EE45414BED9}"/>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5B-337C-4724-9B34-3EE45414BE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PAYOR!$A$5:$A$19</c:f>
              <c:strCache>
                <c:ptCount val="14"/>
                <c:pt idx="0">
                  <c:v>AAI</c:v>
                </c:pt>
                <c:pt idx="1">
                  <c:v>BAJA ALLIANCE</c:v>
                </c:pt>
                <c:pt idx="2">
                  <c:v>CASH</c:v>
                </c:pt>
                <c:pt idx="3">
                  <c:v>CGHS</c:v>
                </c:pt>
                <c:pt idx="4">
                  <c:v>DDA</c:v>
                </c:pt>
                <c:pt idx="5">
                  <c:v>DGEHS</c:v>
                </c:pt>
                <c:pt idx="6">
                  <c:v>ECHS</c:v>
                </c:pt>
                <c:pt idx="7">
                  <c:v>ESIC</c:v>
                </c:pt>
                <c:pt idx="8">
                  <c:v>GIPSA INSURANCE</c:v>
                </c:pt>
                <c:pt idx="9">
                  <c:v>ICICI LOMBARD</c:v>
                </c:pt>
                <c:pt idx="10">
                  <c:v>INDIAN OIL</c:v>
                </c:pt>
                <c:pt idx="11">
                  <c:v>POWER GRID CORPORATION OF INDIA LTD</c:v>
                </c:pt>
                <c:pt idx="12">
                  <c:v>RTA</c:v>
                </c:pt>
                <c:pt idx="13">
                  <c:v>MEDICARE </c:v>
                </c:pt>
              </c:strCache>
            </c:strRef>
          </c:cat>
          <c:val>
            <c:numRef>
              <c:f>PAYOR!$D$5:$D$19</c:f>
              <c:numCache>
                <c:formatCode>General</c:formatCode>
                <c:ptCount val="14"/>
                <c:pt idx="0">
                  <c:v>2</c:v>
                </c:pt>
                <c:pt idx="2">
                  <c:v>46</c:v>
                </c:pt>
                <c:pt idx="3">
                  <c:v>20</c:v>
                </c:pt>
                <c:pt idx="4">
                  <c:v>1</c:v>
                </c:pt>
                <c:pt idx="5">
                  <c:v>2</c:v>
                </c:pt>
                <c:pt idx="6">
                  <c:v>3</c:v>
                </c:pt>
                <c:pt idx="10">
                  <c:v>1</c:v>
                </c:pt>
                <c:pt idx="12">
                  <c:v>1</c:v>
                </c:pt>
              </c:numCache>
            </c:numRef>
          </c:val>
          <c:extLst>
            <c:ext xmlns:c16="http://schemas.microsoft.com/office/drawing/2014/chart" uri="{C3380CC4-5D6E-409C-BE32-E72D297353CC}">
              <c16:uniqueId val="{0000005C-337C-4724-9B34-3EE45414BED9}"/>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67350577216049334"/>
          <c:y val="4.1515154260211247E-2"/>
          <c:w val="0.3175306429325368"/>
          <c:h val="0.904542697314233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IN" dirty="0"/>
              <a:t>Visited Status</a:t>
            </a:r>
            <a:r>
              <a:rPr lang="en-IN" baseline="0" dirty="0"/>
              <a:t> Of Lama Patients (DEPARTMENT Wise).</a:t>
            </a:r>
            <a:endParaRPr lang="en-IN" dirty="0"/>
          </a:p>
        </c:rich>
      </c:tx>
      <c:layout>
        <c:manualLayout>
          <c:xMode val="edge"/>
          <c:yMode val="edge"/>
          <c:x val="0.35663205172911883"/>
          <c:y val="4.9895065767986385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marker>
          <c:symbol val="circle"/>
          <c:size val="6"/>
          <c:spPr>
            <a:solidFill>
              <a:schemeClr val="accent1">
                <a:alpha val="85000"/>
              </a:schemeClr>
            </a:solidFill>
            <a:ln>
              <a:noFill/>
            </a:ln>
            <a:effectLst/>
          </c:spPr>
        </c:marker>
      </c:pivotFmt>
      <c:pivotFmt>
        <c:idx val="1"/>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marker>
          <c:symbol val="circle"/>
          <c:size val="6"/>
          <c:spPr>
            <a:solidFill>
              <a:schemeClr val="accent2">
                <a:alpha val="85000"/>
              </a:schemeClr>
            </a:solidFill>
            <a:ln>
              <a:noFill/>
            </a:ln>
            <a:effectLst/>
          </c:spPr>
        </c:marker>
      </c:pivotFmt>
      <c:pivotFmt>
        <c:idx val="2"/>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marker>
          <c:symbol val="circle"/>
          <c:size val="6"/>
          <c:spPr>
            <a:solidFill>
              <a:schemeClr val="accent3">
                <a:alpha val="85000"/>
              </a:schemeClr>
            </a:solidFill>
            <a:ln>
              <a:noFill/>
            </a:ln>
            <a:effectLst/>
          </c:spPr>
        </c:marker>
      </c:pivotFmt>
      <c:pivotFmt>
        <c:idx val="3"/>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9771639252897375E-2"/>
          <c:y val="0.12114008476213201"/>
          <c:w val="0.88086971433470995"/>
          <c:h val="0.3231523332310734"/>
        </c:manualLayout>
      </c:layout>
      <c:bar3DChart>
        <c:barDir val="col"/>
        <c:grouping val="standard"/>
        <c:varyColors val="0"/>
        <c:ser>
          <c:idx val="0"/>
          <c:order val="0"/>
          <c:tx>
            <c:v>FEB</c:v>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strLit>
              <c:ptCount val="17"/>
              <c:pt idx="0">
                <c:v>CARDIOLOGY</c:v>
              </c:pt>
              <c:pt idx="1">
                <c:v>EMERGENCY </c:v>
              </c:pt>
              <c:pt idx="2">
                <c:v>GASTROLOGY</c:v>
              </c:pt>
              <c:pt idx="3">
                <c:v>GENERAL SURGEON</c:v>
              </c:pt>
              <c:pt idx="4">
                <c:v>INTERNAL MEDICINE</c:v>
              </c:pt>
              <c:pt idx="5">
                <c:v>LIVER TRANSPLANT</c:v>
              </c:pt>
              <c:pt idx="6">
                <c:v>NEUROLOGY</c:v>
              </c:pt>
              <c:pt idx="7">
                <c:v>ONCOLOGY</c:v>
              </c:pt>
              <c:pt idx="8">
                <c:v>PEADIATRICS</c:v>
              </c:pt>
              <c:pt idx="9">
                <c:v>PLASTIC SURGEON</c:v>
              </c:pt>
              <c:pt idx="10">
                <c:v>RESPIRATORY</c:v>
              </c:pt>
              <c:pt idx="11">
                <c:v>SPINE CARE</c:v>
              </c:pt>
              <c:pt idx="12">
                <c:v>UROLOGY</c:v>
              </c:pt>
              <c:pt idx="13">
                <c:v>VASCULAR SURGERY</c:v>
              </c:pt>
              <c:pt idx="14">
                <c:v>NEPHROLOGY</c:v>
              </c:pt>
              <c:pt idx="15">
                <c:v>NEUROSURGEON</c:v>
              </c:pt>
              <c:pt idx="16">
                <c:v>ORTHOPEDIC</c:v>
              </c:pt>
            </c:strLit>
          </c:cat>
          <c:val>
            <c:numLit>
              <c:formatCode>General</c:formatCode>
              <c:ptCount val="17"/>
              <c:pt idx="0">
                <c:v>24</c:v>
              </c:pt>
              <c:pt idx="1">
                <c:v>7</c:v>
              </c:pt>
              <c:pt idx="2">
                <c:v>14</c:v>
              </c:pt>
              <c:pt idx="3">
                <c:v>0</c:v>
              </c:pt>
              <c:pt idx="4">
                <c:v>7</c:v>
              </c:pt>
              <c:pt idx="5">
                <c:v>0</c:v>
              </c:pt>
              <c:pt idx="6">
                <c:v>8</c:v>
              </c:pt>
              <c:pt idx="7">
                <c:v>0</c:v>
              </c:pt>
              <c:pt idx="8">
                <c:v>3</c:v>
              </c:pt>
              <c:pt idx="9">
                <c:v>0</c:v>
              </c:pt>
              <c:pt idx="10">
                <c:v>2</c:v>
              </c:pt>
              <c:pt idx="11">
                <c:v>1</c:v>
              </c:pt>
              <c:pt idx="12">
                <c:v>1</c:v>
              </c:pt>
              <c:pt idx="13">
                <c:v>0</c:v>
              </c:pt>
              <c:pt idx="14">
                <c:v>0</c:v>
              </c:pt>
              <c:pt idx="15">
                <c:v>0</c:v>
              </c:pt>
              <c:pt idx="16">
                <c:v>1</c:v>
              </c:pt>
            </c:numLit>
          </c:val>
          <c:extLst>
            <c:ext xmlns:c16="http://schemas.microsoft.com/office/drawing/2014/chart" uri="{C3380CC4-5D6E-409C-BE32-E72D297353CC}">
              <c16:uniqueId val="{00000000-86D9-4663-8209-B40C8D2448DA}"/>
            </c:ext>
          </c:extLst>
        </c:ser>
        <c:ser>
          <c:idx val="1"/>
          <c:order val="1"/>
          <c:tx>
            <c:v>MAR</c:v>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strLit>
              <c:ptCount val="17"/>
              <c:pt idx="0">
                <c:v>CARDIOLOGY</c:v>
              </c:pt>
              <c:pt idx="1">
                <c:v>EMERGENCY </c:v>
              </c:pt>
              <c:pt idx="2">
                <c:v>GASTROLOGY</c:v>
              </c:pt>
              <c:pt idx="3">
                <c:v>GENERAL SURGEON</c:v>
              </c:pt>
              <c:pt idx="4">
                <c:v>INTERNAL MEDICINE</c:v>
              </c:pt>
              <c:pt idx="5">
                <c:v>LIVER TRANSPLANT</c:v>
              </c:pt>
              <c:pt idx="6">
                <c:v>NEUROLOGY</c:v>
              </c:pt>
              <c:pt idx="7">
                <c:v>ONCOLOGY</c:v>
              </c:pt>
              <c:pt idx="8">
                <c:v>PEADIATRICS</c:v>
              </c:pt>
              <c:pt idx="9">
                <c:v>PLASTIC SURGEON</c:v>
              </c:pt>
              <c:pt idx="10">
                <c:v>RESPIRATORY</c:v>
              </c:pt>
              <c:pt idx="11">
                <c:v>SPINE CARE</c:v>
              </c:pt>
              <c:pt idx="12">
                <c:v>UROLOGY</c:v>
              </c:pt>
              <c:pt idx="13">
                <c:v>VASCULAR SURGERY</c:v>
              </c:pt>
              <c:pt idx="14">
                <c:v>NEPHROLOGY</c:v>
              </c:pt>
              <c:pt idx="15">
                <c:v>NEUROSURGEON</c:v>
              </c:pt>
              <c:pt idx="16">
                <c:v>ORTHOPEDIC</c:v>
              </c:pt>
            </c:strLit>
          </c:cat>
          <c:val>
            <c:numLit>
              <c:formatCode>General</c:formatCode>
              <c:ptCount val="17"/>
              <c:pt idx="0">
                <c:v>36</c:v>
              </c:pt>
              <c:pt idx="1">
                <c:v>2</c:v>
              </c:pt>
              <c:pt idx="2">
                <c:v>20</c:v>
              </c:pt>
              <c:pt idx="3">
                <c:v>1</c:v>
              </c:pt>
              <c:pt idx="4">
                <c:v>14</c:v>
              </c:pt>
              <c:pt idx="5">
                <c:v>1</c:v>
              </c:pt>
              <c:pt idx="6">
                <c:v>14</c:v>
              </c:pt>
              <c:pt idx="7">
                <c:v>0</c:v>
              </c:pt>
              <c:pt idx="8">
                <c:v>0</c:v>
              </c:pt>
              <c:pt idx="9">
                <c:v>1</c:v>
              </c:pt>
              <c:pt idx="10">
                <c:v>4</c:v>
              </c:pt>
              <c:pt idx="11">
                <c:v>0</c:v>
              </c:pt>
              <c:pt idx="12">
                <c:v>2</c:v>
              </c:pt>
              <c:pt idx="13">
                <c:v>0</c:v>
              </c:pt>
              <c:pt idx="14">
                <c:v>0</c:v>
              </c:pt>
              <c:pt idx="15">
                <c:v>0</c:v>
              </c:pt>
              <c:pt idx="16">
                <c:v>5</c:v>
              </c:pt>
            </c:numLit>
          </c:val>
          <c:extLst>
            <c:ext xmlns:c16="http://schemas.microsoft.com/office/drawing/2014/chart" uri="{C3380CC4-5D6E-409C-BE32-E72D297353CC}">
              <c16:uniqueId val="{00000001-86D9-4663-8209-B40C8D2448DA}"/>
            </c:ext>
          </c:extLst>
        </c:ser>
        <c:ser>
          <c:idx val="2"/>
          <c:order val="2"/>
          <c:tx>
            <c:v>APRIL</c:v>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cat>
            <c:strLit>
              <c:ptCount val="17"/>
              <c:pt idx="0">
                <c:v>CARDIOLOGY</c:v>
              </c:pt>
              <c:pt idx="1">
                <c:v>EMERGENCY </c:v>
              </c:pt>
              <c:pt idx="2">
                <c:v>GASTROLOGY</c:v>
              </c:pt>
              <c:pt idx="3">
                <c:v>GENERAL SURGEON</c:v>
              </c:pt>
              <c:pt idx="4">
                <c:v>INTERNAL MEDICINE</c:v>
              </c:pt>
              <c:pt idx="5">
                <c:v>LIVER TRANSPLANT</c:v>
              </c:pt>
              <c:pt idx="6">
                <c:v>NEUROLOGY</c:v>
              </c:pt>
              <c:pt idx="7">
                <c:v>ONCOLOGY</c:v>
              </c:pt>
              <c:pt idx="8">
                <c:v>PEADIATRICS</c:v>
              </c:pt>
              <c:pt idx="9">
                <c:v>PLASTIC SURGEON</c:v>
              </c:pt>
              <c:pt idx="10">
                <c:v>RESPIRATORY</c:v>
              </c:pt>
              <c:pt idx="11">
                <c:v>SPINE CARE</c:v>
              </c:pt>
              <c:pt idx="12">
                <c:v>UROLOGY</c:v>
              </c:pt>
              <c:pt idx="13">
                <c:v>VASCULAR SURGERY</c:v>
              </c:pt>
              <c:pt idx="14">
                <c:v>NEPHROLOGY</c:v>
              </c:pt>
              <c:pt idx="15">
                <c:v>NEUROSURGEON</c:v>
              </c:pt>
              <c:pt idx="16">
                <c:v>ORTHOPEDIC</c:v>
              </c:pt>
            </c:strLit>
          </c:cat>
          <c:val>
            <c:numLit>
              <c:formatCode>General</c:formatCode>
              <c:ptCount val="17"/>
              <c:pt idx="0">
                <c:v>25</c:v>
              </c:pt>
              <c:pt idx="1">
                <c:v>0</c:v>
              </c:pt>
              <c:pt idx="2">
                <c:v>18</c:v>
              </c:pt>
              <c:pt idx="3">
                <c:v>1</c:v>
              </c:pt>
              <c:pt idx="4">
                <c:v>12</c:v>
              </c:pt>
              <c:pt idx="5">
                <c:v>0</c:v>
              </c:pt>
              <c:pt idx="6">
                <c:v>9</c:v>
              </c:pt>
              <c:pt idx="7">
                <c:v>1</c:v>
              </c:pt>
              <c:pt idx="8">
                <c:v>0</c:v>
              </c:pt>
              <c:pt idx="9">
                <c:v>0</c:v>
              </c:pt>
              <c:pt idx="10">
                <c:v>3</c:v>
              </c:pt>
              <c:pt idx="11">
                <c:v>0</c:v>
              </c:pt>
              <c:pt idx="12">
                <c:v>0</c:v>
              </c:pt>
              <c:pt idx="13">
                <c:v>1</c:v>
              </c:pt>
              <c:pt idx="14">
                <c:v>1</c:v>
              </c:pt>
              <c:pt idx="15">
                <c:v>3</c:v>
              </c:pt>
              <c:pt idx="16">
                <c:v>2</c:v>
              </c:pt>
            </c:numLit>
          </c:val>
          <c:extLst>
            <c:ext xmlns:c16="http://schemas.microsoft.com/office/drawing/2014/chart" uri="{C3380CC4-5D6E-409C-BE32-E72D297353CC}">
              <c16:uniqueId val="{00000002-86D9-4663-8209-B40C8D2448DA}"/>
            </c:ext>
          </c:extLst>
        </c:ser>
        <c:dLbls>
          <c:showLegendKey val="0"/>
          <c:showVal val="0"/>
          <c:showCatName val="0"/>
          <c:showSerName val="0"/>
          <c:showPercent val="0"/>
          <c:showBubbleSize val="0"/>
        </c:dLbls>
        <c:gapWidth val="65"/>
        <c:shape val="box"/>
        <c:axId val="1204667632"/>
        <c:axId val="1204668592"/>
        <c:axId val="1812380448"/>
      </c:bar3DChart>
      <c:catAx>
        <c:axId val="1204667632"/>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IN"/>
                  <a:t>Specialities</a:t>
                </a:r>
              </a:p>
            </c:rich>
          </c:tx>
          <c:layout>
            <c:manualLayout>
              <c:xMode val="edge"/>
              <c:yMode val="edge"/>
              <c:x val="0.46967270507325826"/>
              <c:y val="0.60239923598659073"/>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204668592"/>
        <c:crosses val="autoZero"/>
        <c:auto val="1"/>
        <c:lblAlgn val="ctr"/>
        <c:lblOffset val="100"/>
        <c:noMultiLvlLbl val="0"/>
      </c:catAx>
      <c:valAx>
        <c:axId val="1204668592"/>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IN"/>
                  <a:t>No. of Patients.</a:t>
                </a:r>
              </a:p>
            </c:rich>
          </c:tx>
          <c:layout>
            <c:manualLayout>
              <c:xMode val="edge"/>
              <c:yMode val="edge"/>
              <c:x val="3.2550458486992929E-2"/>
              <c:y val="0.23565525843922974"/>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204667632"/>
        <c:crosses val="autoZero"/>
        <c:crossBetween val="between"/>
      </c:valAx>
      <c:serAx>
        <c:axId val="1812380448"/>
        <c:scaling>
          <c:orientation val="minMax"/>
        </c:scaling>
        <c:delete val="1"/>
        <c:axPos val="b"/>
        <c:majorTickMark val="none"/>
        <c:minorTickMark val="none"/>
        <c:tickLblPos val="nextTo"/>
        <c:crossAx val="1204668592"/>
        <c:crosses val="autoZero"/>
      </c:ser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0" i="0" u="none" strike="noStrike" kern="1200" baseline="0">
                <a:solidFill>
                  <a:schemeClr val="dk1">
                    <a:lumMod val="75000"/>
                    <a:lumOff val="25000"/>
                  </a:schemeClr>
                </a:solidFill>
                <a:latin typeface="+mn-lt"/>
                <a:ea typeface="+mn-ea"/>
                <a:cs typeface="+mn-cs"/>
              </a:defRPr>
            </a:pPr>
            <a:endParaRPr lang="en-US"/>
          </a:p>
        </c:txPr>
      </c:dTable>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[ER LAMA excel.xlsx]Sheet3!PivotTable2</c:name>
    <c:fmtId val="3"/>
  </c:pivotSource>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dirty="0"/>
              <a:t>Contributing</a:t>
            </a:r>
            <a:r>
              <a:rPr lang="en-US" baseline="0" dirty="0"/>
              <a:t> Factors associated to Lama Cases</a:t>
            </a:r>
          </a:p>
          <a:p>
            <a:pPr>
              <a:defRPr/>
            </a:pPr>
            <a:endParaRPr lang="en-US" dirty="0"/>
          </a:p>
        </c:rich>
      </c:tx>
      <c:layout>
        <c:manualLayout>
          <c:xMode val="edge"/>
          <c:yMode val="edge"/>
          <c:x val="0.38386363855230754"/>
          <c:y val="1.490713058864385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ivotFmts>
      <c:pivotFmt>
        <c:idx val="0"/>
        <c:spPr>
          <a:solidFill>
            <a:schemeClr val="accent2"/>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Sheet3!$B$3</c:f>
              <c:strCache>
                <c:ptCount val="1"/>
                <c:pt idx="0">
                  <c:v>Total</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Sheet3!$A$4:$A$15</c:f>
              <c:strCache>
                <c:ptCount val="11"/>
                <c:pt idx="0">
                  <c:v>                    ROOM AVAILABILITY</c:v>
                </c:pt>
                <c:pt idx="1">
                  <c:v>      DOCTORS SERVICES</c:v>
                </c:pt>
                <c:pt idx="2">
                  <c:v>CONVERTED</c:v>
                </c:pt>
                <c:pt idx="3">
                  <c:v>Feeling Better</c:v>
                </c:pt>
                <c:pt idx="4">
                  <c:v>Finance-Not Affordable</c:v>
                </c:pt>
                <c:pt idx="5">
                  <c:v>NA</c:v>
                </c:pt>
                <c:pt idx="6">
                  <c:v>Not Responding</c:v>
                </c:pt>
                <c:pt idx="7">
                  <c:v>Opted other hospital/Family Doctor</c:v>
                </c:pt>
                <c:pt idx="8">
                  <c:v>Panel Issue</c:v>
                </c:pt>
                <c:pt idx="9">
                  <c:v>REFFERED</c:v>
                </c:pt>
                <c:pt idx="10">
                  <c:v>Unsatisfied with staff services</c:v>
                </c:pt>
              </c:strCache>
            </c:strRef>
          </c:cat>
          <c:val>
            <c:numRef>
              <c:f>Sheet3!$B$4:$B$15</c:f>
              <c:numCache>
                <c:formatCode>General</c:formatCode>
                <c:ptCount val="11"/>
                <c:pt idx="0">
                  <c:v>1</c:v>
                </c:pt>
                <c:pt idx="1">
                  <c:v>1</c:v>
                </c:pt>
                <c:pt idx="2">
                  <c:v>65</c:v>
                </c:pt>
                <c:pt idx="3">
                  <c:v>46</c:v>
                </c:pt>
                <c:pt idx="4">
                  <c:v>7</c:v>
                </c:pt>
                <c:pt idx="5">
                  <c:v>1</c:v>
                </c:pt>
                <c:pt idx="6">
                  <c:v>51</c:v>
                </c:pt>
                <c:pt idx="7">
                  <c:v>65</c:v>
                </c:pt>
                <c:pt idx="8">
                  <c:v>5</c:v>
                </c:pt>
                <c:pt idx="9">
                  <c:v>1</c:v>
                </c:pt>
                <c:pt idx="10">
                  <c:v>1</c:v>
                </c:pt>
              </c:numCache>
            </c:numRef>
          </c:val>
          <c:extLst>
            <c:ext xmlns:c16="http://schemas.microsoft.com/office/drawing/2014/chart" uri="{C3380CC4-5D6E-409C-BE32-E72D297353CC}">
              <c16:uniqueId val="{00000000-6EE5-4C00-BA20-A6827DE6137F}"/>
            </c:ext>
          </c:extLst>
        </c:ser>
        <c:dLbls>
          <c:showLegendKey val="0"/>
          <c:showVal val="1"/>
          <c:showCatName val="0"/>
          <c:showSerName val="0"/>
          <c:showPercent val="0"/>
          <c:showBubbleSize val="0"/>
        </c:dLbls>
        <c:gapWidth val="150"/>
        <c:shape val="box"/>
        <c:axId val="556009375"/>
        <c:axId val="556008895"/>
        <c:axId val="0"/>
      </c:bar3DChart>
      <c:catAx>
        <c:axId val="556009375"/>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IN"/>
                  <a:t>Lama Contributing Factors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556008895"/>
        <c:crosses val="autoZero"/>
        <c:auto val="1"/>
        <c:lblAlgn val="ctr"/>
        <c:lblOffset val="100"/>
        <c:noMultiLvlLbl val="0"/>
      </c:catAx>
      <c:valAx>
        <c:axId val="5560088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IN"/>
                  <a:t>No. Of Patients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55600937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chemeClr val="tx1"/>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IN"/>
              <a:t>LAMA Cases Followup Conversions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c:f>
              <c:strCache>
                <c:ptCount val="1"/>
                <c:pt idx="0">
                  <c:v>Frequency</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12-45AB-919E-0E45337DA55C}"/>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12-45AB-919E-0E45337DA55C}"/>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12-45AB-919E-0E45337DA55C}"/>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OPD Conversion</c:v>
                </c:pt>
                <c:pt idx="1">
                  <c:v>Denial for IPD or OPD Conversion</c:v>
                </c:pt>
                <c:pt idx="2">
                  <c:v>IPD Conversion</c:v>
                </c:pt>
              </c:strCache>
            </c:strRef>
          </c:cat>
          <c:val>
            <c:numRef>
              <c:f>Sheet1!$B$3:$B$5</c:f>
              <c:numCache>
                <c:formatCode>General</c:formatCode>
                <c:ptCount val="3"/>
                <c:pt idx="0">
                  <c:v>51</c:v>
                </c:pt>
                <c:pt idx="1">
                  <c:v>179</c:v>
                </c:pt>
                <c:pt idx="2">
                  <c:v>14</c:v>
                </c:pt>
              </c:numCache>
            </c:numRef>
          </c:val>
          <c:extLst>
            <c:ext xmlns:c16="http://schemas.microsoft.com/office/drawing/2014/chart" uri="{C3380CC4-5D6E-409C-BE32-E72D297353CC}">
              <c16:uniqueId val="{00000003-6512-45AB-919E-0E45337DA55C}"/>
            </c:ext>
          </c:extLst>
        </c:ser>
        <c:ser>
          <c:idx val="1"/>
          <c:order val="1"/>
          <c:tx>
            <c:strRef>
              <c:f>Sheet1!$D$2</c:f>
              <c:strCache>
                <c:ptCount val="1"/>
                <c:pt idx="0">
                  <c:v>Percentage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OPD Conversion</c:v>
                </c:pt>
                <c:pt idx="1">
                  <c:v>Denial for IPD or OPD Conversion</c:v>
                </c:pt>
                <c:pt idx="2">
                  <c:v>IPD Conversion</c:v>
                </c:pt>
              </c:strCache>
            </c:strRef>
          </c:cat>
          <c:val>
            <c:numRef>
              <c:f>Sheet1!$D$3:$D$5</c:f>
              <c:numCache>
                <c:formatCode>0.00</c:formatCode>
                <c:ptCount val="3"/>
                <c:pt idx="0">
                  <c:v>20.901639344262296</c:v>
                </c:pt>
                <c:pt idx="1">
                  <c:v>73.360655737704917</c:v>
                </c:pt>
                <c:pt idx="2">
                  <c:v>5.7377049180327866</c:v>
                </c:pt>
              </c:numCache>
            </c:numRef>
          </c:val>
          <c:extLst>
            <c:ext xmlns:c16="http://schemas.microsoft.com/office/drawing/2014/chart" uri="{C3380CC4-5D6E-409C-BE32-E72D297353CC}">
              <c16:uniqueId val="{00000004-6512-45AB-919E-0E45337DA55C}"/>
            </c:ext>
          </c:extLst>
        </c:ser>
        <c:dLbls>
          <c:showLegendKey val="0"/>
          <c:showVal val="0"/>
          <c:showCatName val="0"/>
          <c:showSerName val="0"/>
          <c:showPercent val="0"/>
          <c:showBubbleSize val="0"/>
        </c:dLbls>
        <c:gapWidth val="219"/>
        <c:overlap val="-27"/>
        <c:axId val="1370798080"/>
        <c:axId val="1370799040"/>
      </c:barChart>
      <c:catAx>
        <c:axId val="137079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70799040"/>
        <c:crosses val="autoZero"/>
        <c:auto val="1"/>
        <c:lblAlgn val="ctr"/>
        <c:lblOffset val="100"/>
        <c:noMultiLvlLbl val="0"/>
      </c:catAx>
      <c:valAx>
        <c:axId val="1370799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70798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data id="0">
      <cx:strDim type="cat">
        <cx:f>Feb!$E$16:$E$26</cx:f>
        <cx:lvl ptCount="11">
          <cx:pt idx="0">Cardiology</cx:pt>
          <cx:pt idx="1">Internal Medicine </cx:pt>
          <cx:pt idx="2">Neurology </cx:pt>
          <cx:pt idx="3">Gastrology</cx:pt>
          <cx:pt idx="4">RESPIRATORY</cx:pt>
          <cx:pt idx="5">vascular surgery </cx:pt>
          <cx:pt idx="6">Liver Transplantation </cx:pt>
          <cx:pt idx="7">PEDIATRICS</cx:pt>
          <cx:pt idx="8">NEPHROLOGY</cx:pt>
          <cx:pt idx="9">PLASTIC SURGERY</cx:pt>
          <cx:pt idx="10">ONCOLOGY</cx:pt>
        </cx:lvl>
      </cx:strDim>
      <cx:numDim type="val">
        <cx:f>Feb!$F$16:$F$26</cx:f>
        <cx:lvl ptCount="11" formatCode="General">
          <cx:pt idx="0">18</cx:pt>
          <cx:pt idx="1">13</cx:pt>
          <cx:pt idx="2">8</cx:pt>
          <cx:pt idx="3">13</cx:pt>
          <cx:pt idx="4">3</cx:pt>
          <cx:pt idx="5">1</cx:pt>
          <cx:pt idx="6">2</cx:pt>
          <cx:pt idx="7">2</cx:pt>
          <cx:pt idx="8">1</cx:pt>
          <cx:pt idx="9">1</cx:pt>
          <cx:pt idx="10">2</cx:pt>
        </cx:lvl>
      </cx:numDim>
    </cx:data>
  </cx:chartData>
  <cx:chart>
    <cx:title pos="t" align="ctr" overlay="0">
      <cx:tx>
        <cx:txData>
          <cx:v>Conversion  Department </cx:v>
        </cx:txData>
      </cx:tx>
      <cx:txPr>
        <a:bodyPr spcFirstLastPara="1" vertOverflow="ellipsis" horzOverflow="overflow" wrap="square" lIns="0" tIns="0" rIns="0" bIns="0" anchor="ctr" anchorCtr="1"/>
        <a:lstStyle/>
        <a:p>
          <a:pPr algn="ctr" rtl="0">
            <a:defRPr b="1"/>
          </a:pPr>
          <a:r>
            <a:rPr lang="en-US" sz="1400" b="1" i="0" u="none" strike="noStrike" baseline="0">
              <a:solidFill>
                <a:sysClr val="windowText" lastClr="000000">
                  <a:lumMod val="65000"/>
                  <a:lumOff val="35000"/>
                </a:sysClr>
              </a:solidFill>
              <a:latin typeface="Calibri" panose="020F0502020204030204"/>
            </a:rPr>
            <a:t>Conversion  Department </a:t>
          </a:r>
        </a:p>
      </cx:txPr>
    </cx:title>
    <cx:plotArea>
      <cx:plotAreaRegion>
        <cx:series layoutId="clusteredColumn" uniqueId="{2F77B745-C003-46E3-983C-B6FC4851716E}">
          <cx:dataId val="0"/>
          <cx:layoutPr>
            <cx:aggregation/>
          </cx:layoutPr>
          <cx:axisId val="1"/>
        </cx:series>
        <cx:series layoutId="paretoLine" ownerIdx="0" uniqueId="{9A68D87B-764D-4213-85F2-68C592345B50}">
          <cx:axisId val="2"/>
        </cx:series>
      </cx:plotAreaRegion>
      <cx:axis id="0">
        <cx:catScaling gapWidth="0"/>
        <cx:title>
          <cx:tx>
            <cx:txData>
              <cx:v>Department</cx:v>
            </cx:txData>
          </cx:tx>
          <cx:txPr>
            <a:bodyPr spcFirstLastPara="1" vertOverflow="ellipsis" horzOverflow="overflow" wrap="square" lIns="0" tIns="0" rIns="0" bIns="0" anchor="ctr" anchorCtr="1"/>
            <a:lstStyle/>
            <a:p>
              <a:pPr algn="ctr" rtl="0">
                <a:defRPr b="1"/>
              </a:pPr>
              <a:r>
                <a:rPr lang="en-US" sz="900" b="1" i="0" u="none" strike="noStrike" baseline="0">
                  <a:solidFill>
                    <a:sysClr val="windowText" lastClr="000000">
                      <a:lumMod val="65000"/>
                      <a:lumOff val="35000"/>
                    </a:sysClr>
                  </a:solidFill>
                  <a:latin typeface="Calibri" panose="020F0502020204030204"/>
                </a:rPr>
                <a:t>Department</a:t>
              </a:r>
            </a:p>
          </cx:txPr>
        </cx:title>
        <cx:tickLabels/>
        <cx:txPr>
          <a:bodyPr vertOverflow="overflow" horzOverflow="overflow" wrap="square" lIns="0" tIns="0" rIns="0" bIns="0"/>
          <a:lstStyle/>
          <a:p>
            <a:pPr algn="ctr" rtl="0">
              <a:defRPr sz="900" b="1" i="0">
                <a:solidFill>
                  <a:srgbClr val="595959"/>
                </a:solidFill>
                <a:latin typeface="Tw Cen MT" panose="020B0602020104020603" pitchFamily="34" charset="0"/>
                <a:ea typeface="Tw Cen MT" panose="020B0602020104020603" pitchFamily="34" charset="0"/>
                <a:cs typeface="Tw Cen MT" panose="020B0602020104020603" pitchFamily="34" charset="0"/>
              </a:defRPr>
            </a:pPr>
            <a:endParaRPr lang="en-IN" b="1"/>
          </a:p>
        </cx:txPr>
      </cx:axis>
      <cx:axis id="1">
        <cx:valScaling/>
        <cx:title>
          <cx:tx>
            <cx:rich>
              <a:bodyPr spcFirstLastPara="1" vertOverflow="ellipsis" horzOverflow="overflow" wrap="square" lIns="0" tIns="0" rIns="0" bIns="0" anchor="ctr" anchorCtr="1"/>
              <a:lstStyle/>
              <a:p>
                <a:pPr algn="ctr" rtl="0">
                  <a:defRPr b="1"/>
                </a:pPr>
                <a:r>
                  <a:rPr lang="en-US" sz="900" b="1" i="0" u="none" strike="noStrike" baseline="0">
                    <a:solidFill>
                      <a:sysClr val="windowText" lastClr="000000">
                        <a:lumMod val="65000"/>
                        <a:lumOff val="35000"/>
                      </a:sysClr>
                    </a:solidFill>
                    <a:latin typeface="Calibri" panose="020F0502020204030204"/>
                  </a:rPr>
                  <a:t> No. of Patients</a:t>
                </a:r>
              </a:p>
              <a:p>
                <a:pPr algn="ctr" rtl="0">
                  <a:defRPr b="1"/>
                </a:pPr>
                <a:endParaRPr lang="en-US" sz="900" b="1" i="0" u="none" strike="noStrike" baseline="0">
                  <a:solidFill>
                    <a:sysClr val="windowText" lastClr="000000">
                      <a:lumMod val="65000"/>
                      <a:lumOff val="35000"/>
                    </a:sysClr>
                  </a:solidFill>
                  <a:latin typeface="Calibri" panose="020F0502020204030204"/>
                </a:endParaRPr>
              </a:p>
            </cx:rich>
          </cx:tx>
        </cx:title>
        <cx:majorGridlines/>
        <cx:tickLabels/>
        <cx:txPr>
          <a:bodyPr vertOverflow="overflow" horzOverflow="overflow" wrap="square" lIns="0" tIns="0" rIns="0" bIns="0"/>
          <a:lstStyle/>
          <a:p>
            <a:pPr algn="ctr" rtl="0">
              <a:defRPr sz="900" b="1" i="0">
                <a:solidFill>
                  <a:srgbClr val="595959"/>
                </a:solidFill>
                <a:latin typeface="Tw Cen MT" panose="020B0602020104020603" pitchFamily="34" charset="0"/>
                <a:ea typeface="Tw Cen MT" panose="020B0602020104020603" pitchFamily="34" charset="0"/>
                <a:cs typeface="Tw Cen MT" panose="020B0602020104020603" pitchFamily="34" charset="0"/>
              </a:defRPr>
            </a:pPr>
            <a:endParaRPr lang="en-IN" b="1"/>
          </a:p>
        </cx:txPr>
      </cx:axis>
      <cx:axis id="2">
        <cx:valScaling max="1" min="0"/>
        <cx:units unit="percentage"/>
        <cx:tickLabels/>
        <cx:txPr>
          <a:bodyPr vertOverflow="overflow" horzOverflow="overflow" wrap="square" lIns="0" tIns="0" rIns="0" bIns="0"/>
          <a:lstStyle/>
          <a:p>
            <a:pPr algn="ctr" rtl="0">
              <a:defRPr sz="900" b="1" i="0">
                <a:solidFill>
                  <a:srgbClr val="595959"/>
                </a:solidFill>
                <a:latin typeface="Tw Cen MT" panose="020B0602020104020603" pitchFamily="34" charset="0"/>
                <a:ea typeface="Tw Cen MT" panose="020B0602020104020603" pitchFamily="34" charset="0"/>
                <a:cs typeface="Tw Cen MT" panose="020B0602020104020603" pitchFamily="34" charset="0"/>
              </a:defRPr>
            </a:pPr>
            <a:endParaRPr lang="en-IN" b="1"/>
          </a:p>
        </cx:txPr>
      </cx:axis>
    </cx:plotArea>
    <cx:legend pos="t" align="ctr" overlay="0">
      <cx:txPr>
        <a:bodyPr vertOverflow="overflow" horzOverflow="overflow" wrap="square" lIns="0" tIns="0" rIns="0" bIns="0"/>
        <a:lstStyle/>
        <a:p>
          <a:pPr algn="ctr" rtl="0">
            <a:defRPr sz="900" b="1" i="0">
              <a:solidFill>
                <a:srgbClr val="595959"/>
              </a:solidFill>
              <a:latin typeface="Tw Cen MT" panose="020B0602020104020603" pitchFamily="34" charset="0"/>
              <a:ea typeface="Tw Cen MT" panose="020B0602020104020603" pitchFamily="34" charset="0"/>
              <a:cs typeface="Tw Cen MT" panose="020B0602020104020603" pitchFamily="34" charset="0"/>
            </a:defRPr>
          </a:pPr>
          <a:endParaRPr lang="en-IN" b="1"/>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B035B7-6D99-4EC1-ACD7-3B9C280FF71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IN"/>
        </a:p>
      </dgm:t>
    </dgm:pt>
    <dgm:pt modelId="{6FC04635-63EA-4604-9B5D-6B00C11C4A59}">
      <dgm:prSet/>
      <dgm:spPr/>
      <dgm:t>
        <a:bodyPr/>
        <a:lstStyle/>
        <a:p>
          <a:r>
            <a:rPr lang="en-IN" b="1" baseline="0"/>
            <a:t>A Descriptive Study to explore the factors contributing to patients leaving against medical advice and refusing treatment against medical advice in Manipal Hospital, Dwarka for a period of 3 months.</a:t>
          </a:r>
          <a:endParaRPr lang="en-IN"/>
        </a:p>
      </dgm:t>
    </dgm:pt>
    <dgm:pt modelId="{1CA529F3-8FEA-46C8-86DC-74A314F8D44D}" type="parTrans" cxnId="{83167A12-A443-4D03-858C-608A3DDD26F1}">
      <dgm:prSet/>
      <dgm:spPr/>
      <dgm:t>
        <a:bodyPr/>
        <a:lstStyle/>
        <a:p>
          <a:endParaRPr lang="en-IN"/>
        </a:p>
      </dgm:t>
    </dgm:pt>
    <dgm:pt modelId="{9DB3F98C-52F5-42DD-9EFF-B7AB9C46DD86}" type="sibTrans" cxnId="{83167A12-A443-4D03-858C-608A3DDD26F1}">
      <dgm:prSet/>
      <dgm:spPr/>
      <dgm:t>
        <a:bodyPr/>
        <a:lstStyle/>
        <a:p>
          <a:endParaRPr lang="en-IN"/>
        </a:p>
      </dgm:t>
    </dgm:pt>
    <dgm:pt modelId="{13C3ED62-249C-4D6F-A983-6C39ED1DC598}">
      <dgm:prSet/>
      <dgm:spPr/>
      <dgm:t>
        <a:bodyPr/>
        <a:lstStyle/>
        <a:p>
          <a:r>
            <a:rPr lang="en-US" baseline="0"/>
            <a:t>Study Approach: </a:t>
          </a:r>
          <a:r>
            <a:rPr lang="en-IN" baseline="0"/>
            <a:t>Quantitative research</a:t>
          </a:r>
          <a:endParaRPr lang="en-IN"/>
        </a:p>
      </dgm:t>
    </dgm:pt>
    <dgm:pt modelId="{D91A5232-36D2-460E-A45D-333907252227}" type="parTrans" cxnId="{2F7F02D9-7027-4735-AE26-14293121380C}">
      <dgm:prSet/>
      <dgm:spPr/>
      <dgm:t>
        <a:bodyPr/>
        <a:lstStyle/>
        <a:p>
          <a:endParaRPr lang="en-IN"/>
        </a:p>
      </dgm:t>
    </dgm:pt>
    <dgm:pt modelId="{FCC16D8F-BDA2-4B84-85DA-BA5C46193BC8}" type="sibTrans" cxnId="{2F7F02D9-7027-4735-AE26-14293121380C}">
      <dgm:prSet/>
      <dgm:spPr/>
      <dgm:t>
        <a:bodyPr/>
        <a:lstStyle/>
        <a:p>
          <a:endParaRPr lang="en-IN"/>
        </a:p>
      </dgm:t>
    </dgm:pt>
    <dgm:pt modelId="{0A8CD694-3153-4FC7-985E-FCE201A62228}">
      <dgm:prSet/>
      <dgm:spPr/>
      <dgm:t>
        <a:bodyPr/>
        <a:lstStyle/>
        <a:p>
          <a:r>
            <a:rPr lang="en-US" baseline="0"/>
            <a:t>Sample no.: 244</a:t>
          </a:r>
          <a:endParaRPr lang="en-IN"/>
        </a:p>
      </dgm:t>
    </dgm:pt>
    <dgm:pt modelId="{256F019F-9E5E-4D09-B4DC-7F134E5F5FD3}" type="parTrans" cxnId="{EFA2C7E2-DC89-43E3-87A4-0EC63BABB7FE}">
      <dgm:prSet/>
      <dgm:spPr/>
      <dgm:t>
        <a:bodyPr/>
        <a:lstStyle/>
        <a:p>
          <a:endParaRPr lang="en-IN"/>
        </a:p>
      </dgm:t>
    </dgm:pt>
    <dgm:pt modelId="{06AAD624-567A-425E-A35B-F068E99FF116}" type="sibTrans" cxnId="{EFA2C7E2-DC89-43E3-87A4-0EC63BABB7FE}">
      <dgm:prSet/>
      <dgm:spPr/>
      <dgm:t>
        <a:bodyPr/>
        <a:lstStyle/>
        <a:p>
          <a:endParaRPr lang="en-IN"/>
        </a:p>
      </dgm:t>
    </dgm:pt>
    <dgm:pt modelId="{6733F1C3-08DB-42D1-A938-388CE7D8D7DC}">
      <dgm:prSet/>
      <dgm:spPr/>
      <dgm:t>
        <a:bodyPr/>
        <a:lstStyle/>
        <a:p>
          <a:r>
            <a:rPr lang="en-US" baseline="0"/>
            <a:t>Sampling Criteria: </a:t>
          </a:r>
          <a:endParaRPr lang="en-IN"/>
        </a:p>
      </dgm:t>
    </dgm:pt>
    <dgm:pt modelId="{08E12B58-CED2-4D14-A40A-F6239DB6073B}" type="parTrans" cxnId="{DC1968E4-4E5E-4F19-AFD4-6323C8DB8132}">
      <dgm:prSet/>
      <dgm:spPr/>
      <dgm:t>
        <a:bodyPr/>
        <a:lstStyle/>
        <a:p>
          <a:endParaRPr lang="en-IN"/>
        </a:p>
      </dgm:t>
    </dgm:pt>
    <dgm:pt modelId="{74B7CAA5-1E2D-42C4-9BC8-818B79300560}" type="sibTrans" cxnId="{DC1968E4-4E5E-4F19-AFD4-6323C8DB8132}">
      <dgm:prSet/>
      <dgm:spPr/>
      <dgm:t>
        <a:bodyPr/>
        <a:lstStyle/>
        <a:p>
          <a:endParaRPr lang="en-IN"/>
        </a:p>
      </dgm:t>
    </dgm:pt>
    <dgm:pt modelId="{63EEE3DB-EE98-4B09-8939-B3FEEBAF3DDE}">
      <dgm:prSet/>
      <dgm:spPr/>
      <dgm:t>
        <a:bodyPr/>
        <a:lstStyle/>
        <a:p>
          <a:r>
            <a:rPr lang="en-IN" baseline="0"/>
            <a:t>Inclusion Criteria: All the patients refusing investigations and further management. </a:t>
          </a:r>
          <a:endParaRPr lang="en-IN"/>
        </a:p>
      </dgm:t>
    </dgm:pt>
    <dgm:pt modelId="{DCB6ACD4-D389-4B73-9A5D-2036A7969415}" type="parTrans" cxnId="{10781003-442A-4664-B754-F9AC0E73CFDA}">
      <dgm:prSet/>
      <dgm:spPr/>
      <dgm:t>
        <a:bodyPr/>
        <a:lstStyle/>
        <a:p>
          <a:endParaRPr lang="en-IN"/>
        </a:p>
      </dgm:t>
    </dgm:pt>
    <dgm:pt modelId="{0598536C-869E-49E0-8619-6163CBAD4D6F}" type="sibTrans" cxnId="{10781003-442A-4664-B754-F9AC0E73CFDA}">
      <dgm:prSet/>
      <dgm:spPr/>
      <dgm:t>
        <a:bodyPr/>
        <a:lstStyle/>
        <a:p>
          <a:endParaRPr lang="en-IN"/>
        </a:p>
      </dgm:t>
    </dgm:pt>
    <dgm:pt modelId="{A131A484-EDBE-4F51-8A85-ABBD3677CA6A}">
      <dgm:prSet/>
      <dgm:spPr/>
      <dgm:t>
        <a:bodyPr/>
        <a:lstStyle/>
        <a:p>
          <a:r>
            <a:rPr lang="en-IN" baseline="0"/>
            <a:t>Exclusion Criteria: All other Cases.</a:t>
          </a:r>
          <a:endParaRPr lang="en-IN"/>
        </a:p>
      </dgm:t>
    </dgm:pt>
    <dgm:pt modelId="{2949A4F8-E7E6-4519-B862-3781939FCA4C}" type="parTrans" cxnId="{37BCF9E3-646B-4676-8080-B5E794C7AD50}">
      <dgm:prSet/>
      <dgm:spPr/>
      <dgm:t>
        <a:bodyPr/>
        <a:lstStyle/>
        <a:p>
          <a:endParaRPr lang="en-IN"/>
        </a:p>
      </dgm:t>
    </dgm:pt>
    <dgm:pt modelId="{11AC617E-38D6-4D0C-AD8F-0B09BCC6FACD}" type="sibTrans" cxnId="{37BCF9E3-646B-4676-8080-B5E794C7AD50}">
      <dgm:prSet/>
      <dgm:spPr/>
      <dgm:t>
        <a:bodyPr/>
        <a:lstStyle/>
        <a:p>
          <a:endParaRPr lang="en-IN"/>
        </a:p>
      </dgm:t>
    </dgm:pt>
    <dgm:pt modelId="{938B885D-0943-4A0E-AA02-883AC557543F}">
      <dgm:prSet/>
      <dgm:spPr/>
      <dgm:t>
        <a:bodyPr/>
        <a:lstStyle/>
        <a:p>
          <a:r>
            <a:rPr lang="en-IN" baseline="0"/>
            <a:t>Study Variables: </a:t>
          </a:r>
          <a:endParaRPr lang="en-IN"/>
        </a:p>
      </dgm:t>
    </dgm:pt>
    <dgm:pt modelId="{49C64703-9C19-48E9-9C43-646E476E2CDC}" type="parTrans" cxnId="{2326C96C-F12C-4A59-A9F5-52DB4DE52992}">
      <dgm:prSet/>
      <dgm:spPr/>
      <dgm:t>
        <a:bodyPr/>
        <a:lstStyle/>
        <a:p>
          <a:endParaRPr lang="en-IN"/>
        </a:p>
      </dgm:t>
    </dgm:pt>
    <dgm:pt modelId="{82FB240F-5433-4163-AEAC-0C9B456FD0CE}" type="sibTrans" cxnId="{2326C96C-F12C-4A59-A9F5-52DB4DE52992}">
      <dgm:prSet/>
      <dgm:spPr/>
      <dgm:t>
        <a:bodyPr/>
        <a:lstStyle/>
        <a:p>
          <a:endParaRPr lang="en-IN"/>
        </a:p>
      </dgm:t>
    </dgm:pt>
    <dgm:pt modelId="{5FE5F1D7-42F1-4416-9F2B-22EA95A1B4E2}">
      <dgm:prSet/>
      <dgm:spPr/>
      <dgm:t>
        <a:bodyPr/>
        <a:lstStyle/>
        <a:p>
          <a:r>
            <a:rPr lang="en-IN" baseline="0"/>
            <a:t>Dependent Variable: Implementation of LAMA TRACKER.</a:t>
          </a:r>
          <a:endParaRPr lang="en-IN"/>
        </a:p>
      </dgm:t>
    </dgm:pt>
    <dgm:pt modelId="{39080EC4-B0FB-47AB-8AC1-15BCF810F911}" type="parTrans" cxnId="{15E1332B-CB8B-49CF-995E-C13ABDB98E33}">
      <dgm:prSet/>
      <dgm:spPr/>
      <dgm:t>
        <a:bodyPr/>
        <a:lstStyle/>
        <a:p>
          <a:endParaRPr lang="en-IN"/>
        </a:p>
      </dgm:t>
    </dgm:pt>
    <dgm:pt modelId="{686E9E0B-86C6-40D5-935F-5255C5F4B314}" type="sibTrans" cxnId="{15E1332B-CB8B-49CF-995E-C13ABDB98E33}">
      <dgm:prSet/>
      <dgm:spPr/>
      <dgm:t>
        <a:bodyPr/>
        <a:lstStyle/>
        <a:p>
          <a:endParaRPr lang="en-IN"/>
        </a:p>
      </dgm:t>
    </dgm:pt>
    <dgm:pt modelId="{0CC22E78-0102-42D3-89D8-C9F568477472}">
      <dgm:prSet/>
      <dgm:spPr/>
      <dgm:t>
        <a:bodyPr/>
        <a:lstStyle/>
        <a:p>
          <a:r>
            <a:rPr lang="en-IN" baseline="0"/>
            <a:t>Demographic Variable: Age, Gender, Department, Payor, Time.</a:t>
          </a:r>
          <a:endParaRPr lang="en-IN"/>
        </a:p>
      </dgm:t>
    </dgm:pt>
    <dgm:pt modelId="{5D509F0E-B055-4978-AA64-C96A1025B2F7}" type="parTrans" cxnId="{BB73755F-9E6B-461E-A542-9BB844E6C1A9}">
      <dgm:prSet/>
      <dgm:spPr/>
      <dgm:t>
        <a:bodyPr/>
        <a:lstStyle/>
        <a:p>
          <a:endParaRPr lang="en-IN"/>
        </a:p>
      </dgm:t>
    </dgm:pt>
    <dgm:pt modelId="{04525D54-306E-4A48-9135-65A92BF0C20E}" type="sibTrans" cxnId="{BB73755F-9E6B-461E-A542-9BB844E6C1A9}">
      <dgm:prSet/>
      <dgm:spPr/>
      <dgm:t>
        <a:bodyPr/>
        <a:lstStyle/>
        <a:p>
          <a:endParaRPr lang="en-IN"/>
        </a:p>
      </dgm:t>
    </dgm:pt>
    <dgm:pt modelId="{CF50F01E-29F3-4D10-B4FE-B598CEB1A214}" type="pres">
      <dgm:prSet presAssocID="{30B035B7-6D99-4EC1-ACD7-3B9C280FF712}" presName="linear" presStyleCnt="0">
        <dgm:presLayoutVars>
          <dgm:animLvl val="lvl"/>
          <dgm:resizeHandles val="exact"/>
        </dgm:presLayoutVars>
      </dgm:prSet>
      <dgm:spPr/>
    </dgm:pt>
    <dgm:pt modelId="{4B5CD3F6-159A-46AC-A847-0686622156BD}" type="pres">
      <dgm:prSet presAssocID="{6FC04635-63EA-4604-9B5D-6B00C11C4A59}" presName="parentText" presStyleLbl="node1" presStyleIdx="0" presStyleCnt="1">
        <dgm:presLayoutVars>
          <dgm:chMax val="0"/>
          <dgm:bulletEnabled val="1"/>
        </dgm:presLayoutVars>
      </dgm:prSet>
      <dgm:spPr/>
    </dgm:pt>
    <dgm:pt modelId="{D6040558-240D-4C76-A5F0-B3D169E49D32}" type="pres">
      <dgm:prSet presAssocID="{6FC04635-63EA-4604-9B5D-6B00C11C4A59}" presName="childText" presStyleLbl="revTx" presStyleIdx="0" presStyleCnt="1">
        <dgm:presLayoutVars>
          <dgm:bulletEnabled val="1"/>
        </dgm:presLayoutVars>
      </dgm:prSet>
      <dgm:spPr/>
    </dgm:pt>
  </dgm:ptLst>
  <dgm:cxnLst>
    <dgm:cxn modelId="{E3691B00-0D98-406F-9EE7-5FB91058EAE9}" type="presOf" srcId="{6733F1C3-08DB-42D1-A938-388CE7D8D7DC}" destId="{D6040558-240D-4C76-A5F0-B3D169E49D32}" srcOrd="0" destOrd="2" presId="urn:microsoft.com/office/officeart/2005/8/layout/vList2"/>
    <dgm:cxn modelId="{10781003-442A-4664-B754-F9AC0E73CFDA}" srcId="{6733F1C3-08DB-42D1-A938-388CE7D8D7DC}" destId="{63EEE3DB-EE98-4B09-8939-B3FEEBAF3DDE}" srcOrd="0" destOrd="0" parTransId="{DCB6ACD4-D389-4B73-9A5D-2036A7969415}" sibTransId="{0598536C-869E-49E0-8619-6163CBAD4D6F}"/>
    <dgm:cxn modelId="{83167A12-A443-4D03-858C-608A3DDD26F1}" srcId="{30B035B7-6D99-4EC1-ACD7-3B9C280FF712}" destId="{6FC04635-63EA-4604-9B5D-6B00C11C4A59}" srcOrd="0" destOrd="0" parTransId="{1CA529F3-8FEA-46C8-86DC-74A314F8D44D}" sibTransId="{9DB3F98C-52F5-42DD-9EFF-B7AB9C46DD86}"/>
    <dgm:cxn modelId="{15E1332B-CB8B-49CF-995E-C13ABDB98E33}" srcId="{938B885D-0943-4A0E-AA02-883AC557543F}" destId="{5FE5F1D7-42F1-4416-9F2B-22EA95A1B4E2}" srcOrd="0" destOrd="0" parTransId="{39080EC4-B0FB-47AB-8AC1-15BCF810F911}" sibTransId="{686E9E0B-86C6-40D5-935F-5255C5F4B314}"/>
    <dgm:cxn modelId="{BB73755F-9E6B-461E-A542-9BB844E6C1A9}" srcId="{938B885D-0943-4A0E-AA02-883AC557543F}" destId="{0CC22E78-0102-42D3-89D8-C9F568477472}" srcOrd="1" destOrd="0" parTransId="{5D509F0E-B055-4978-AA64-C96A1025B2F7}" sibTransId="{04525D54-306E-4A48-9135-65A92BF0C20E}"/>
    <dgm:cxn modelId="{9E301768-221E-4633-8B8D-4EA95B1665AD}" type="presOf" srcId="{0CC22E78-0102-42D3-89D8-C9F568477472}" destId="{D6040558-240D-4C76-A5F0-B3D169E49D32}" srcOrd="0" destOrd="7" presId="urn:microsoft.com/office/officeart/2005/8/layout/vList2"/>
    <dgm:cxn modelId="{2326C96C-F12C-4A59-A9F5-52DB4DE52992}" srcId="{6FC04635-63EA-4604-9B5D-6B00C11C4A59}" destId="{938B885D-0943-4A0E-AA02-883AC557543F}" srcOrd="3" destOrd="0" parTransId="{49C64703-9C19-48E9-9C43-646E476E2CDC}" sibTransId="{82FB240F-5433-4163-AEAC-0C9B456FD0CE}"/>
    <dgm:cxn modelId="{00D37671-173C-4807-8838-A6D29ABC6E30}" type="presOf" srcId="{5FE5F1D7-42F1-4416-9F2B-22EA95A1B4E2}" destId="{D6040558-240D-4C76-A5F0-B3D169E49D32}" srcOrd="0" destOrd="6" presId="urn:microsoft.com/office/officeart/2005/8/layout/vList2"/>
    <dgm:cxn modelId="{351B2852-7073-4F91-8BA3-6896A21FF495}" type="presOf" srcId="{938B885D-0943-4A0E-AA02-883AC557543F}" destId="{D6040558-240D-4C76-A5F0-B3D169E49D32}" srcOrd="0" destOrd="5" presId="urn:microsoft.com/office/officeart/2005/8/layout/vList2"/>
    <dgm:cxn modelId="{843C2A7B-0035-47C4-B96E-705252F7CCA6}" type="presOf" srcId="{30B035B7-6D99-4EC1-ACD7-3B9C280FF712}" destId="{CF50F01E-29F3-4D10-B4FE-B598CEB1A214}" srcOrd="0" destOrd="0" presId="urn:microsoft.com/office/officeart/2005/8/layout/vList2"/>
    <dgm:cxn modelId="{7BD49584-DB4B-4169-BA5D-8675A4BEA821}" type="presOf" srcId="{6FC04635-63EA-4604-9B5D-6B00C11C4A59}" destId="{4B5CD3F6-159A-46AC-A847-0686622156BD}" srcOrd="0" destOrd="0" presId="urn:microsoft.com/office/officeart/2005/8/layout/vList2"/>
    <dgm:cxn modelId="{804C588E-29DC-46A8-8A4C-385F3923FA6C}" type="presOf" srcId="{63EEE3DB-EE98-4B09-8939-B3FEEBAF3DDE}" destId="{D6040558-240D-4C76-A5F0-B3D169E49D32}" srcOrd="0" destOrd="3" presId="urn:microsoft.com/office/officeart/2005/8/layout/vList2"/>
    <dgm:cxn modelId="{57716DC2-7632-4C95-9898-64848FFB28F0}" type="presOf" srcId="{13C3ED62-249C-4D6F-A983-6C39ED1DC598}" destId="{D6040558-240D-4C76-A5F0-B3D169E49D32}" srcOrd="0" destOrd="0" presId="urn:microsoft.com/office/officeart/2005/8/layout/vList2"/>
    <dgm:cxn modelId="{5FCB70CC-BB5A-4835-8330-E88A87F83D88}" type="presOf" srcId="{0A8CD694-3153-4FC7-985E-FCE201A62228}" destId="{D6040558-240D-4C76-A5F0-B3D169E49D32}" srcOrd="0" destOrd="1" presId="urn:microsoft.com/office/officeart/2005/8/layout/vList2"/>
    <dgm:cxn modelId="{2F7F02D9-7027-4735-AE26-14293121380C}" srcId="{6FC04635-63EA-4604-9B5D-6B00C11C4A59}" destId="{13C3ED62-249C-4D6F-A983-6C39ED1DC598}" srcOrd="0" destOrd="0" parTransId="{D91A5232-36D2-460E-A45D-333907252227}" sibTransId="{FCC16D8F-BDA2-4B84-85DA-BA5C46193BC8}"/>
    <dgm:cxn modelId="{EFA2C7E2-DC89-43E3-87A4-0EC63BABB7FE}" srcId="{6FC04635-63EA-4604-9B5D-6B00C11C4A59}" destId="{0A8CD694-3153-4FC7-985E-FCE201A62228}" srcOrd="1" destOrd="0" parTransId="{256F019F-9E5E-4D09-B4DC-7F134E5F5FD3}" sibTransId="{06AAD624-567A-425E-A35B-F068E99FF116}"/>
    <dgm:cxn modelId="{37BCF9E3-646B-4676-8080-B5E794C7AD50}" srcId="{6733F1C3-08DB-42D1-A938-388CE7D8D7DC}" destId="{A131A484-EDBE-4F51-8A85-ABBD3677CA6A}" srcOrd="1" destOrd="0" parTransId="{2949A4F8-E7E6-4519-B862-3781939FCA4C}" sibTransId="{11AC617E-38D6-4D0C-AD8F-0B09BCC6FACD}"/>
    <dgm:cxn modelId="{DC1968E4-4E5E-4F19-AFD4-6323C8DB8132}" srcId="{6FC04635-63EA-4604-9B5D-6B00C11C4A59}" destId="{6733F1C3-08DB-42D1-A938-388CE7D8D7DC}" srcOrd="2" destOrd="0" parTransId="{08E12B58-CED2-4D14-A40A-F6239DB6073B}" sibTransId="{74B7CAA5-1E2D-42C4-9BC8-818B79300560}"/>
    <dgm:cxn modelId="{B1E96CF0-BBD0-4D1B-B7E6-41054DD84E79}" type="presOf" srcId="{A131A484-EDBE-4F51-8A85-ABBD3677CA6A}" destId="{D6040558-240D-4C76-A5F0-B3D169E49D32}" srcOrd="0" destOrd="4" presId="urn:microsoft.com/office/officeart/2005/8/layout/vList2"/>
    <dgm:cxn modelId="{9B16D84F-06CD-4949-A026-D9B401BF83C0}" type="presParOf" srcId="{CF50F01E-29F3-4D10-B4FE-B598CEB1A214}" destId="{4B5CD3F6-159A-46AC-A847-0686622156BD}" srcOrd="0" destOrd="0" presId="urn:microsoft.com/office/officeart/2005/8/layout/vList2"/>
    <dgm:cxn modelId="{9A26FCC7-D42F-4550-A89E-2F6D8818FDD4}" type="presParOf" srcId="{CF50F01E-29F3-4D10-B4FE-B598CEB1A214}" destId="{D6040558-240D-4C76-A5F0-B3D169E49D3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CD3F6-159A-46AC-A847-0686622156BD}">
      <dsp:nvSpPr>
        <dsp:cNvPr id="0" name=""/>
        <dsp:cNvSpPr/>
      </dsp:nvSpPr>
      <dsp:spPr>
        <a:xfrm>
          <a:off x="0" y="14653"/>
          <a:ext cx="10364452" cy="115713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1" kern="1200" baseline="0"/>
            <a:t>A Descriptive Study to explore the factors contributing to patients leaving against medical advice and refusing treatment against medical advice in Manipal Hospital, Dwarka for a period of 3 months.</a:t>
          </a:r>
          <a:endParaRPr lang="en-IN" sz="2300" kern="1200"/>
        </a:p>
      </dsp:txBody>
      <dsp:txXfrm>
        <a:off x="56486" y="71139"/>
        <a:ext cx="10251480" cy="1044158"/>
      </dsp:txXfrm>
    </dsp:sp>
    <dsp:sp modelId="{D6040558-240D-4C76-A5F0-B3D169E49D32}">
      <dsp:nvSpPr>
        <dsp:cNvPr id="0" name=""/>
        <dsp:cNvSpPr/>
      </dsp:nvSpPr>
      <dsp:spPr>
        <a:xfrm>
          <a:off x="0" y="1171783"/>
          <a:ext cx="10364452" cy="2237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7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baseline="0"/>
            <a:t>Study Approach: </a:t>
          </a:r>
          <a:r>
            <a:rPr lang="en-IN" sz="1800" kern="1200" baseline="0"/>
            <a:t>Quantitative research</a:t>
          </a:r>
          <a:endParaRPr lang="en-IN" sz="1800" kern="1200"/>
        </a:p>
        <a:p>
          <a:pPr marL="171450" lvl="1" indent="-171450" algn="l" defTabSz="800100">
            <a:lnSpc>
              <a:spcPct val="90000"/>
            </a:lnSpc>
            <a:spcBef>
              <a:spcPct val="0"/>
            </a:spcBef>
            <a:spcAft>
              <a:spcPct val="20000"/>
            </a:spcAft>
            <a:buChar char="•"/>
          </a:pPr>
          <a:r>
            <a:rPr lang="en-US" sz="1800" kern="1200" baseline="0"/>
            <a:t>Sample no.: 244</a:t>
          </a:r>
          <a:endParaRPr lang="en-IN" sz="1800" kern="1200"/>
        </a:p>
        <a:p>
          <a:pPr marL="171450" lvl="1" indent="-171450" algn="l" defTabSz="800100">
            <a:lnSpc>
              <a:spcPct val="90000"/>
            </a:lnSpc>
            <a:spcBef>
              <a:spcPct val="0"/>
            </a:spcBef>
            <a:spcAft>
              <a:spcPct val="20000"/>
            </a:spcAft>
            <a:buChar char="•"/>
          </a:pPr>
          <a:r>
            <a:rPr lang="en-US" sz="1800" kern="1200" baseline="0"/>
            <a:t>Sampling Criteria: </a:t>
          </a:r>
          <a:endParaRPr lang="en-IN" sz="1800" kern="1200"/>
        </a:p>
        <a:p>
          <a:pPr marL="342900" lvl="2" indent="-171450" algn="l" defTabSz="800100">
            <a:lnSpc>
              <a:spcPct val="90000"/>
            </a:lnSpc>
            <a:spcBef>
              <a:spcPct val="0"/>
            </a:spcBef>
            <a:spcAft>
              <a:spcPct val="20000"/>
            </a:spcAft>
            <a:buChar char="•"/>
          </a:pPr>
          <a:r>
            <a:rPr lang="en-IN" sz="1800" kern="1200" baseline="0"/>
            <a:t>Inclusion Criteria: All the patients refusing investigations and further management. </a:t>
          </a:r>
          <a:endParaRPr lang="en-IN" sz="1800" kern="1200"/>
        </a:p>
        <a:p>
          <a:pPr marL="342900" lvl="2" indent="-171450" algn="l" defTabSz="800100">
            <a:lnSpc>
              <a:spcPct val="90000"/>
            </a:lnSpc>
            <a:spcBef>
              <a:spcPct val="0"/>
            </a:spcBef>
            <a:spcAft>
              <a:spcPct val="20000"/>
            </a:spcAft>
            <a:buChar char="•"/>
          </a:pPr>
          <a:r>
            <a:rPr lang="en-IN" sz="1800" kern="1200" baseline="0"/>
            <a:t>Exclusion Criteria: All other Cases.</a:t>
          </a:r>
          <a:endParaRPr lang="en-IN" sz="1800" kern="1200"/>
        </a:p>
        <a:p>
          <a:pPr marL="171450" lvl="1" indent="-171450" algn="l" defTabSz="800100">
            <a:lnSpc>
              <a:spcPct val="90000"/>
            </a:lnSpc>
            <a:spcBef>
              <a:spcPct val="0"/>
            </a:spcBef>
            <a:spcAft>
              <a:spcPct val="20000"/>
            </a:spcAft>
            <a:buChar char="•"/>
          </a:pPr>
          <a:r>
            <a:rPr lang="en-IN" sz="1800" kern="1200" baseline="0"/>
            <a:t>Study Variables: </a:t>
          </a:r>
          <a:endParaRPr lang="en-IN" sz="1800" kern="1200"/>
        </a:p>
        <a:p>
          <a:pPr marL="342900" lvl="2" indent="-171450" algn="l" defTabSz="800100">
            <a:lnSpc>
              <a:spcPct val="90000"/>
            </a:lnSpc>
            <a:spcBef>
              <a:spcPct val="0"/>
            </a:spcBef>
            <a:spcAft>
              <a:spcPct val="20000"/>
            </a:spcAft>
            <a:buChar char="•"/>
          </a:pPr>
          <a:r>
            <a:rPr lang="en-IN" sz="1800" kern="1200" baseline="0"/>
            <a:t>Dependent Variable: Implementation of LAMA TRACKER.</a:t>
          </a:r>
          <a:endParaRPr lang="en-IN" sz="1800" kern="1200"/>
        </a:p>
        <a:p>
          <a:pPr marL="342900" lvl="2" indent="-171450" algn="l" defTabSz="800100">
            <a:lnSpc>
              <a:spcPct val="90000"/>
            </a:lnSpc>
            <a:spcBef>
              <a:spcPct val="0"/>
            </a:spcBef>
            <a:spcAft>
              <a:spcPct val="20000"/>
            </a:spcAft>
            <a:buChar char="•"/>
          </a:pPr>
          <a:r>
            <a:rPr lang="en-IN" sz="1800" kern="1200" baseline="0"/>
            <a:t>Demographic Variable: Age, Gender, Department, Payor, Time.</a:t>
          </a:r>
          <a:endParaRPr lang="en-IN" sz="1800" kern="1200"/>
        </a:p>
      </dsp:txBody>
      <dsp:txXfrm>
        <a:off x="0" y="1171783"/>
        <a:ext cx="10364452" cy="22376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01-08-2023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DBA1CC-15B6-478A-A0E9-68A4CF6D0424}" type="datetime1">
              <a:rPr lang="en-IN" smtClean="0"/>
              <a:t>01-08-2023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076962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F50EC5-292E-480F-AE28-13DE3D1DB916}" type="datetime1">
              <a:rPr lang="en-IN" smtClean="0"/>
              <a:t>01-08-2023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00023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559D1C-46B4-42E5-8E83-45B781F96E44}" type="datetime1">
              <a:rPr lang="en-IN" smtClean="0"/>
              <a:t>01-08-2023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05321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CE0E87-9D0A-4554-AC5D-32F71FE0EEBB}" type="datetime1">
              <a:rPr lang="en-IN" smtClean="0"/>
              <a:t>01-08-2023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15153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6B8E3D-FCC7-4AFB-9546-63E85A1D7E27}" type="datetime1">
              <a:rPr lang="en-IN" smtClean="0"/>
              <a:t>01-08-2023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821993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15BA21E-0BEE-49D2-8C4F-B21694ED0A24}" type="datetime1">
              <a:rPr lang="en-IN" smtClean="0"/>
              <a:t>01-08-2023</a:t>
            </a:fld>
            <a:endParaRPr lang="en-IN"/>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514371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20CB3FE-6E6A-4309-80B4-6BB550A67F9B}" type="datetime1">
              <a:rPr lang="en-IN" smtClean="0"/>
              <a:t>01-08-2023</a:t>
            </a:fld>
            <a:endParaRPr lang="en-IN"/>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903610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93A249-22B0-46C5-A824-1695C9223D8B}" type="datetime1">
              <a:rPr lang="en-IN" smtClean="0"/>
              <a:t>01-08-2023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4054727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4C771F-2FCD-4291-A0BE-B756B946A6AD}" type="datetime1">
              <a:rPr lang="en-IN" smtClean="0"/>
              <a:t>01-08-2023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704285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96B2B937-F1FE-4547-BD7D-C10A3F309D35}" type="datetime1">
              <a:rPr lang="en-IN" smtClean="0"/>
              <a:t>01-08-2023</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98426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C3629-3E83-4BAE-8157-6BE2778BE340}" type="datetime1">
              <a:rPr lang="en-IN" smtClean="0"/>
              <a:t>01-08-2023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5262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19691E-F70F-4777-85BC-92BDE8229A67}" type="datetime1">
              <a:rPr lang="en-IN" smtClean="0"/>
              <a:t>01-08-2023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38027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98B7FE-D7E4-4DDC-BF83-2CEC76A264CB}" type="datetime1">
              <a:rPr lang="en-IN" smtClean="0"/>
              <a:t>01-08-2023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405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6C5067-AB8F-42E9-AA1F-D7DF3E455AFC}" type="datetime1">
              <a:rPr lang="en-IN" smtClean="0"/>
              <a:t>01-08-2023</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3076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5C3EA8-0C5A-4A12-9F1D-F9BCE2CDBA71}" type="datetime1">
              <a:rPr lang="en-IN" smtClean="0"/>
              <a:t>01-08-2023</a:t>
            </a:fld>
            <a:endParaRPr lang="en-IN"/>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897761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DBF4C01-B8A8-41A5-A656-1D5F50DF6D61}" type="datetime1">
              <a:rPr lang="en-IN" smtClean="0"/>
              <a:t>01-08-2023</a:t>
            </a:fld>
            <a:endParaRPr lang="en-IN"/>
          </a:p>
        </p:txBody>
      </p:sp>
      <p:sp>
        <p:nvSpPr>
          <p:cNvPr id="3" name="Footer Placeholder 2"/>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709028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E4E7A6-CFDF-46DA-BD2C-A141FA9AF6CF}" type="datetime1">
              <a:rPr lang="en-IN" smtClean="0"/>
              <a:t>01-08-2023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5792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A55DE8-6DBE-448D-BC22-025DED177A6B}" type="datetime1">
              <a:rPr lang="en-IN" smtClean="0"/>
              <a:t>01-08-2023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541962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shade val="64000"/>
                <a:lumMod val="88000"/>
              </a:schemeClr>
            </a:gs>
          </a:gsLst>
          <a:lin ang="2700000" scaled="1"/>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41ABC45-52BC-4E4B-B97A-3577D7960787}" type="datetime1">
              <a:rPr lang="en-IN" smtClean="0"/>
              <a:t>01-08-2023</a:t>
            </a:fld>
            <a:endParaRPr lang="en-I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t>You are not allowed to add slides to this presentation</a:t>
            </a:r>
            <a:endParaRPr lang="en-I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2917040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9.jpg" /><Relationship Id="rId1" Type="http://schemas.openxmlformats.org/officeDocument/2006/relationships/slideLayout" Target="../slideLayouts/slideLayout18.xml" /><Relationship Id="rId5" Type="http://schemas.openxmlformats.org/officeDocument/2006/relationships/image" Target="../media/image10.jpg" /><Relationship Id="rId4" Type="http://schemas.openxmlformats.org/officeDocument/2006/relationships/image" Target="../media/image8.png" /></Relationships>
</file>

<file path=ppt/slides/_rels/slide1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8.xml" /></Relationships>
</file>

<file path=ppt/slides/_rels/slide12.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chart" Target="../charts/chart1.xml" /><Relationship Id="rId1" Type="http://schemas.openxmlformats.org/officeDocument/2006/relationships/slideLayout" Target="../slideLayouts/slideLayout7.xml" /><Relationship Id="rId4" Type="http://schemas.openxmlformats.org/officeDocument/2006/relationships/image" Target="../media/image8.png" /></Relationships>
</file>

<file path=ppt/slides/_rels/slide13.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jpeg" /><Relationship Id="rId1" Type="http://schemas.openxmlformats.org/officeDocument/2006/relationships/slideLayout" Target="../slideLayouts/slideLayout7.xml" /><Relationship Id="rId4" Type="http://schemas.openxmlformats.org/officeDocument/2006/relationships/chart" Target="../charts/chart2.xml" /></Relationships>
</file>

<file path=ppt/slides/_rels/slide1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chart" Target="../charts/chart3.xml" /><Relationship Id="rId1" Type="http://schemas.openxmlformats.org/officeDocument/2006/relationships/slideLayout" Target="../slideLayouts/slideLayout7.xml" /><Relationship Id="rId4" Type="http://schemas.openxmlformats.org/officeDocument/2006/relationships/image" Target="../media/image8.png" /></Relationships>
</file>

<file path=ppt/slides/_rels/slide15.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chart" Target="../charts/chart4.xml" /><Relationship Id="rId1" Type="http://schemas.openxmlformats.org/officeDocument/2006/relationships/slideLayout" Target="../slideLayouts/slideLayout7.xml" /><Relationship Id="rId4" Type="http://schemas.openxmlformats.org/officeDocument/2006/relationships/image" Target="../media/image8.png" /></Relationships>
</file>

<file path=ppt/slides/_rels/slide16.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chart" Target="../charts/chart5.xml" /><Relationship Id="rId1" Type="http://schemas.openxmlformats.org/officeDocument/2006/relationships/slideLayout" Target="../slideLayouts/slideLayout18.xml" /></Relationships>
</file>

<file path=ppt/slides/_rels/slide17.xml.rels><?xml version="1.0" encoding="UTF-8" standalone="yes"?>
<Relationships xmlns="http://schemas.openxmlformats.org/package/2006/relationships"><Relationship Id="rId3" Type="http://schemas.openxmlformats.org/officeDocument/2006/relationships/chart" Target="../charts/chart6.xml" /><Relationship Id="rId2" Type="http://schemas.openxmlformats.org/officeDocument/2006/relationships/image" Target="../media/image4.png" /><Relationship Id="rId1" Type="http://schemas.openxmlformats.org/officeDocument/2006/relationships/slideLayout" Target="../slideLayouts/slideLayout18.xml" /></Relationships>
</file>

<file path=ppt/slides/_rels/slide18.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chart" Target="../charts/chart7.xml" /><Relationship Id="rId1" Type="http://schemas.openxmlformats.org/officeDocument/2006/relationships/slideLayout" Target="../slideLayouts/slideLayout18.xml" /></Relationships>
</file>

<file path=ppt/slides/_rels/slide19.xml.rels><?xml version="1.0" encoding="UTF-8" standalone="yes"?>
<Relationships xmlns="http://schemas.openxmlformats.org/package/2006/relationships"><Relationship Id="rId3" Type="http://schemas.microsoft.com/office/2014/relationships/chartEx" Target="../charts/chartEx1.xml" /><Relationship Id="rId2" Type="http://schemas.openxmlformats.org/officeDocument/2006/relationships/image" Target="../media/image4.png" /><Relationship Id="rId1" Type="http://schemas.openxmlformats.org/officeDocument/2006/relationships/slideLayout" Target="../slideLayouts/slideLayout18.xml" /><Relationship Id="rId4" Type="http://schemas.openxmlformats.org/officeDocument/2006/relationships/image" Target="../media/image11.png"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5.jpg" /><Relationship Id="rId1" Type="http://schemas.openxmlformats.org/officeDocument/2006/relationships/slideLayout" Target="../slideLayouts/slideLayout18.xml" /></Relationships>
</file>

<file path=ppt/slides/_rels/slide20.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8.xml" /></Relationships>
</file>

<file path=ppt/slides/_rels/slide2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8.xml" /></Relationships>
</file>

<file path=ppt/slides/_rels/slide2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8.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4.xml.rels><?xml version="1.0" encoding="UTF-8" standalone="yes"?>
<Relationships xmlns="http://schemas.openxmlformats.org/package/2006/relationships"><Relationship Id="rId8" Type="http://schemas.openxmlformats.org/officeDocument/2006/relationships/image" Target="../media/image15.jpg" /><Relationship Id="rId3" Type="http://schemas.openxmlformats.org/officeDocument/2006/relationships/image" Target="../media/image8.png" /><Relationship Id="rId7" Type="http://schemas.openxmlformats.org/officeDocument/2006/relationships/image" Target="../media/image14.jpg" /><Relationship Id="rId2" Type="http://schemas.openxmlformats.org/officeDocument/2006/relationships/image" Target="../media/image7.jpeg" /><Relationship Id="rId1" Type="http://schemas.openxmlformats.org/officeDocument/2006/relationships/slideLayout" Target="../slideLayouts/slideLayout18.xml" /><Relationship Id="rId6" Type="http://schemas.openxmlformats.org/officeDocument/2006/relationships/image" Target="../media/image13.jpg" /><Relationship Id="rId5" Type="http://schemas.openxmlformats.org/officeDocument/2006/relationships/image" Target="../media/image12.jpg" /><Relationship Id="rId4" Type="http://schemas.openxmlformats.org/officeDocument/2006/relationships/image" Target="../media/image11.jpg" /><Relationship Id="rId9" Type="http://schemas.openxmlformats.org/officeDocument/2006/relationships/image" Target="../media/image16.jpg" /></Relationships>
</file>

<file path=ppt/slides/_rels/slide25.xml.rels><?xml version="1.0" encoding="UTF-8" standalone="yes"?>
<Relationships xmlns="http://schemas.openxmlformats.org/package/2006/relationships"><Relationship Id="rId3" Type="http://schemas.openxmlformats.org/officeDocument/2006/relationships/image" Target="../media/image18.jpg" /><Relationship Id="rId2" Type="http://schemas.openxmlformats.org/officeDocument/2006/relationships/image" Target="../media/image17.jpg" /><Relationship Id="rId1" Type="http://schemas.openxmlformats.org/officeDocument/2006/relationships/slideLayout" Target="../slideLayouts/slideLayout18.xml" /><Relationship Id="rId4" Type="http://schemas.openxmlformats.org/officeDocument/2006/relationships/image" Target="../media/image19.jpg" /></Relationships>
</file>

<file path=ppt/slides/_rels/slide2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6.webp" /><Relationship Id="rId2" Type="http://schemas.openxmlformats.org/officeDocument/2006/relationships/image" Target="../media/image4.png" /><Relationship Id="rId1" Type="http://schemas.openxmlformats.org/officeDocument/2006/relationships/slideLayout" Target="../slideLayouts/slideLayout18.xml" /></Relationships>
</file>

<file path=ppt/slides/_rels/slide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8.xml" /></Relationships>
</file>

<file path=ppt/slides/_rels/slide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8.xml" /></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 /><Relationship Id="rId7" Type="http://schemas.openxmlformats.org/officeDocument/2006/relationships/image" Target="../media/image4.png" /><Relationship Id="rId2" Type="http://schemas.openxmlformats.org/officeDocument/2006/relationships/diagramData" Target="../diagrams/data1.xml" /><Relationship Id="rId1" Type="http://schemas.openxmlformats.org/officeDocument/2006/relationships/slideLayout" Target="../slideLayouts/slideLayout18.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7.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8.xml" /></Relationships>
</file>

<file path=ppt/slides/_rels/slide8.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jpeg" /><Relationship Id="rId1" Type="http://schemas.openxmlformats.org/officeDocument/2006/relationships/slideLayout" Target="../slideLayouts/slideLayout18.xml" /></Relationships>
</file>

<file path=ppt/slides/_rels/slide9.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jpeg" /><Relationship Id="rId1" Type="http://schemas.openxmlformats.org/officeDocument/2006/relationships/slideLayout" Target="../slideLayouts/slideLayout1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524000" y="1129144"/>
            <a:ext cx="9144000" cy="2930237"/>
          </a:xfrm>
        </p:spPr>
        <p:txBody>
          <a:bodyPr>
            <a:normAutofit fontScale="90000"/>
          </a:bodyPr>
          <a:lstStyle/>
          <a:p>
            <a:r>
              <a:rPr lang="en-US" sz="2800" b="1" dirty="0">
                <a:solidFill>
                  <a:schemeClr val="accent1"/>
                </a:solidFill>
                <a:latin typeface="Algerian" panose="04020705040A02060702" pitchFamily="82" charset="0"/>
              </a:rPr>
              <a:t>DISSERTATION REPORT </a:t>
            </a:r>
            <a:br>
              <a:rPr lang="en-US" sz="2800" b="1" dirty="0">
                <a:solidFill>
                  <a:schemeClr val="accent1"/>
                </a:solidFill>
                <a:latin typeface="Algerian" panose="04020705040A02060702" pitchFamily="82" charset="0"/>
              </a:rPr>
            </a:br>
            <a:r>
              <a:rPr lang="en-US" sz="2800" b="1" dirty="0">
                <a:solidFill>
                  <a:schemeClr val="accent1"/>
                </a:solidFill>
                <a:latin typeface="Algerian" panose="04020705040A02060702" pitchFamily="82" charset="0"/>
              </a:rPr>
              <a:t>At </a:t>
            </a:r>
            <a:br>
              <a:rPr lang="en-US" sz="2800" b="1" dirty="0">
                <a:solidFill>
                  <a:schemeClr val="accent1"/>
                </a:solidFill>
                <a:latin typeface="Algerian" panose="04020705040A02060702" pitchFamily="82" charset="0"/>
              </a:rPr>
            </a:br>
            <a:r>
              <a:rPr lang="en-US" sz="2800" b="1" dirty="0">
                <a:solidFill>
                  <a:schemeClr val="accent1"/>
                </a:solidFill>
                <a:latin typeface="Algerian" panose="04020705040A02060702" pitchFamily="82" charset="0"/>
              </a:rPr>
              <a:t>Manipal Hospital Dwarka, Delhi.</a:t>
            </a:r>
            <a:br>
              <a:rPr lang="en-US" sz="2800" b="1" dirty="0">
                <a:solidFill>
                  <a:schemeClr val="accent1"/>
                </a:solidFill>
                <a:latin typeface="Algerian" panose="04020705040A02060702" pitchFamily="82" charset="0"/>
              </a:rPr>
            </a:br>
            <a:r>
              <a:rPr lang="en-US" sz="2800" b="1" dirty="0">
                <a:solidFill>
                  <a:schemeClr val="accent1"/>
                </a:solidFill>
                <a:latin typeface="Algerian" panose="04020705040A02060702" pitchFamily="82" charset="0"/>
              </a:rPr>
              <a:t>On</a:t>
            </a:r>
            <a:br>
              <a:rPr lang="en-US" sz="2800" dirty="0">
                <a:solidFill>
                  <a:schemeClr val="accent1"/>
                </a:solidFill>
                <a:latin typeface="Algerian" panose="04020705040A02060702" pitchFamily="82" charset="0"/>
              </a:rPr>
            </a:br>
            <a:r>
              <a:rPr lang="en-IN" sz="2200" b="1" dirty="0">
                <a:latin typeface="Times New Roman" panose="02020603050405020304" pitchFamily="18" charset="0"/>
                <a:ea typeface="Calibri" panose="020F0502020204030204" pitchFamily="34" charset="0"/>
                <a:cs typeface="Times New Roman" panose="02020603050405020304" pitchFamily="18" charset="0"/>
              </a:rPr>
              <a:t>A Descriptive Study to explore the factors contributing to patients leaving against medical advice and refusing treatment against medical advice in Manipal Hospital, Dwarka for a period of 3 months</a:t>
            </a:r>
            <a:r>
              <a:rPr lang="en-IN" sz="2200" b="1" dirty="0">
                <a:latin typeface="Arial" panose="020B0604020202020204" pitchFamily="34" charset="0"/>
                <a:ea typeface="Calibri" panose="020F0502020204030204" pitchFamily="34" charset="0"/>
                <a:cs typeface="Arial" panose="020B0604020202020204" pitchFamily="34" charset="0"/>
              </a:rPr>
              <a:t>.</a:t>
            </a:r>
            <a:br>
              <a:rPr lang="en-US" sz="2000" dirty="0">
                <a:latin typeface="Arial" panose="020B0604020202020204" pitchFamily="34" charset="0"/>
                <a:cs typeface="Arial" panose="020B0604020202020204" pitchFamily="34" charset="0"/>
              </a:rPr>
            </a:br>
            <a:br>
              <a:rPr lang="en-IN" sz="2000" dirty="0">
                <a:effectLst/>
                <a:latin typeface="Arial Black" panose="020B0A04020102020204" pitchFamily="34" charset="0"/>
                <a:ea typeface="Calibri" panose="020F0502020204030204" pitchFamily="34" charset="0"/>
                <a:cs typeface="Times New Roman" panose="02020603050405020304" pitchFamily="18" charset="0"/>
              </a:rPr>
            </a:br>
            <a:endParaRPr lang="en-IN" sz="2000" dirty="0"/>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524000" y="4412673"/>
            <a:ext cx="9144000" cy="1697182"/>
          </a:xfrm>
        </p:spPr>
        <p:txBody>
          <a:bodyPr>
            <a:normAutofit/>
          </a:bodyPr>
          <a:lstStyle/>
          <a:p>
            <a:r>
              <a:rPr lang="en-IN" sz="1400" b="1" dirty="0"/>
              <a:t>Name: Komal (PG/21/144)</a:t>
            </a:r>
          </a:p>
          <a:p>
            <a:r>
              <a:rPr lang="en-IN" sz="1400" b="1" dirty="0"/>
              <a:t>2021-2023</a:t>
            </a:r>
          </a:p>
          <a:p>
            <a:r>
              <a:rPr lang="en-IN" sz="1400" b="1" dirty="0"/>
              <a:t>Mentor: </a:t>
            </a:r>
            <a:r>
              <a:rPr lang="en-IN" sz="1400" b="1" dirty="0" err="1"/>
              <a:t>Dr.</a:t>
            </a:r>
            <a:r>
              <a:rPr lang="en-IN" sz="1400" b="1" dirty="0"/>
              <a:t> Rohini </a:t>
            </a:r>
            <a:r>
              <a:rPr lang="en-IN" sz="1400" b="1" dirty="0" err="1"/>
              <a:t>Ruhil</a:t>
            </a:r>
            <a:r>
              <a:rPr lang="en-IN" sz="1400" b="1" dirty="0"/>
              <a:t>, IIHMR Delhi.</a:t>
            </a:r>
          </a:p>
          <a:p>
            <a:r>
              <a:rPr lang="en-IN" sz="1400" b="1" dirty="0"/>
              <a:t>Mentor: </a:t>
            </a:r>
            <a:r>
              <a:rPr lang="en-IN" sz="1400" b="1" dirty="0" err="1"/>
              <a:t>Yogender</a:t>
            </a:r>
            <a:r>
              <a:rPr lang="en-IN" sz="1400" b="1" dirty="0"/>
              <a:t> Singh( Head Operations)</a:t>
            </a:r>
          </a:p>
          <a:p>
            <a:endParaRPr lang="en-IN" dirty="0"/>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C081-D184-66F7-66FC-8C87E04D90DB}"/>
              </a:ext>
            </a:extLst>
          </p:cNvPr>
          <p:cNvSpPr>
            <a:spLocks noGrp="1"/>
          </p:cNvSpPr>
          <p:nvPr>
            <p:ph type="title"/>
          </p:nvPr>
        </p:nvSpPr>
        <p:spPr>
          <a:xfrm>
            <a:off x="2810065" y="464343"/>
            <a:ext cx="6766560" cy="768096"/>
          </a:xfrm>
        </p:spPr>
        <p:txBody>
          <a:bodyPr>
            <a:normAutofit/>
          </a:bodyPr>
          <a:lstStyle/>
          <a:p>
            <a:r>
              <a:rPr lang="en-IN" sz="3200" dirty="0">
                <a:solidFill>
                  <a:srgbClr val="0070C0"/>
                </a:solidFill>
                <a:latin typeface="Algerian" panose="04020705040A02060702" pitchFamily="82" charset="0"/>
              </a:rPr>
              <a:t>LAMA/ROT Consent form.</a:t>
            </a:r>
          </a:p>
        </p:txBody>
      </p:sp>
      <p:pic>
        <p:nvPicPr>
          <p:cNvPr id="4" name="Picture 3">
            <a:extLst>
              <a:ext uri="{FF2B5EF4-FFF2-40B4-BE49-F238E27FC236}">
                <a16:creationId xmlns:a16="http://schemas.microsoft.com/office/drawing/2014/main" id="{B21B86FC-9309-4AEE-AEA2-9064A9610DBB}"/>
              </a:ext>
            </a:extLst>
          </p:cNvPr>
          <p:cNvPicPr>
            <a:picLocks noChangeAspect="1"/>
          </p:cNvPicPr>
          <p:nvPr/>
        </p:nvPicPr>
        <p:blipFill>
          <a:blip r:embed="rId2"/>
          <a:stretch>
            <a:fillRect/>
          </a:stretch>
        </p:blipFill>
        <p:spPr>
          <a:xfrm>
            <a:off x="506867" y="1498072"/>
            <a:ext cx="5301234" cy="5100637"/>
          </a:xfrm>
          <a:prstGeom prst="rect">
            <a:avLst/>
          </a:prstGeom>
        </p:spPr>
      </p:pic>
      <p:pic>
        <p:nvPicPr>
          <p:cNvPr id="3" name="Picture 2">
            <a:extLst>
              <a:ext uri="{FF2B5EF4-FFF2-40B4-BE49-F238E27FC236}">
                <a16:creationId xmlns:a16="http://schemas.microsoft.com/office/drawing/2014/main" id="{F260B762-0852-FBDE-52D3-1C90B00600FB}"/>
              </a:ext>
            </a:extLst>
          </p:cNvPr>
          <p:cNvPicPr>
            <a:picLocks noChangeAspect="1"/>
          </p:cNvPicPr>
          <p:nvPr/>
        </p:nvPicPr>
        <p:blipFill>
          <a:blip r:embed="rId3"/>
          <a:stretch>
            <a:fillRect/>
          </a:stretch>
        </p:blipFill>
        <p:spPr>
          <a:xfrm>
            <a:off x="0" y="0"/>
            <a:ext cx="2043113" cy="1313430"/>
          </a:xfrm>
          <a:prstGeom prst="rect">
            <a:avLst/>
          </a:prstGeom>
        </p:spPr>
      </p:pic>
      <p:pic>
        <p:nvPicPr>
          <p:cNvPr id="5" name="Picture 4" descr="Text, logo&#10;&#10;Description automatically generated">
            <a:extLst>
              <a:ext uri="{FF2B5EF4-FFF2-40B4-BE49-F238E27FC236}">
                <a16:creationId xmlns:a16="http://schemas.microsoft.com/office/drawing/2014/main" id="{BC39DF0E-3303-EDEC-742F-20D132B1A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8381" y="8150"/>
            <a:ext cx="2283619" cy="1354776"/>
          </a:xfrm>
          <a:prstGeom prst="rect">
            <a:avLst/>
          </a:prstGeom>
        </p:spPr>
      </p:pic>
      <p:pic>
        <p:nvPicPr>
          <p:cNvPr id="6" name="Picture 5">
            <a:extLst>
              <a:ext uri="{FF2B5EF4-FFF2-40B4-BE49-F238E27FC236}">
                <a16:creationId xmlns:a16="http://schemas.microsoft.com/office/drawing/2014/main" id="{5741FDAE-D880-F2DE-08E9-842746C49AD3}"/>
              </a:ext>
            </a:extLst>
          </p:cNvPr>
          <p:cNvPicPr>
            <a:picLocks noChangeAspect="1"/>
          </p:cNvPicPr>
          <p:nvPr/>
        </p:nvPicPr>
        <p:blipFill>
          <a:blip r:embed="rId5"/>
          <a:stretch>
            <a:fillRect/>
          </a:stretch>
        </p:blipFill>
        <p:spPr>
          <a:xfrm>
            <a:off x="6096000" y="1632088"/>
            <a:ext cx="4943665" cy="4966621"/>
          </a:xfrm>
          <a:prstGeom prst="rect">
            <a:avLst/>
          </a:prstGeom>
        </p:spPr>
      </p:pic>
      <p:sp>
        <p:nvSpPr>
          <p:cNvPr id="7" name="Slide Number Placeholder 6">
            <a:extLst>
              <a:ext uri="{FF2B5EF4-FFF2-40B4-BE49-F238E27FC236}">
                <a16:creationId xmlns:a16="http://schemas.microsoft.com/office/drawing/2014/main" id="{139DDB5E-6800-D5A8-0DD8-989D2B73C6E1}"/>
              </a:ext>
            </a:extLst>
          </p:cNvPr>
          <p:cNvSpPr>
            <a:spLocks noGrp="1"/>
          </p:cNvSpPr>
          <p:nvPr>
            <p:ph type="sldNum" sz="quarter" idx="12"/>
          </p:nvPr>
        </p:nvSpPr>
        <p:spPr/>
        <p:txBody>
          <a:bodyPr/>
          <a:lstStyle/>
          <a:p>
            <a:fld id="{26AD20E6-394B-4DF0-96A5-9647FF39C943}" type="slidenum">
              <a:rPr lang="en-IN" smtClean="0"/>
              <a:t>10</a:t>
            </a:fld>
            <a:endParaRPr lang="en-IN"/>
          </a:p>
        </p:txBody>
      </p:sp>
    </p:spTree>
    <p:extLst>
      <p:ext uri="{BB962C8B-B14F-4D97-AF65-F5344CB8AC3E}">
        <p14:creationId xmlns:p14="http://schemas.microsoft.com/office/powerpoint/2010/main" val="4261327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38200" y="351271"/>
            <a:ext cx="10515600" cy="1325563"/>
          </a:xfrm>
        </p:spPr>
        <p:txBody>
          <a:bodyPr/>
          <a:lstStyle/>
          <a:p>
            <a:pPr algn="ctr"/>
            <a:r>
              <a:rPr lang="en-IN" b="1" dirty="0"/>
              <a:t>Results (Monthly Lama Cases) </a:t>
            </a:r>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7" name="Table 6">
            <a:extLst>
              <a:ext uri="{FF2B5EF4-FFF2-40B4-BE49-F238E27FC236}">
                <a16:creationId xmlns:a16="http://schemas.microsoft.com/office/drawing/2014/main" id="{15C3CA1C-BD4B-B287-DCF9-3BF9AE653F3B}"/>
              </a:ext>
            </a:extLst>
          </p:cNvPr>
          <p:cNvGraphicFramePr>
            <a:graphicFrameLocks noGrp="1"/>
          </p:cNvGraphicFramePr>
          <p:nvPr>
            <p:extLst>
              <p:ext uri="{D42A27DB-BD31-4B8C-83A1-F6EECF244321}">
                <p14:modId xmlns:p14="http://schemas.microsoft.com/office/powerpoint/2010/main" val="362401593"/>
              </p:ext>
            </p:extLst>
          </p:nvPr>
        </p:nvGraphicFramePr>
        <p:xfrm>
          <a:off x="2093119" y="1676835"/>
          <a:ext cx="7691763" cy="3871909"/>
        </p:xfrm>
        <a:graphic>
          <a:graphicData uri="http://schemas.openxmlformats.org/drawingml/2006/table">
            <a:tbl>
              <a:tblPr firstRow="1" firstCol="1" bandRow="1">
                <a:tableStyleId>{5C22544A-7EE6-4342-B048-85BDC9FD1C3A}</a:tableStyleId>
              </a:tblPr>
              <a:tblGrid>
                <a:gridCol w="1678072">
                  <a:extLst>
                    <a:ext uri="{9D8B030D-6E8A-4147-A177-3AD203B41FA5}">
                      <a16:colId xmlns:a16="http://schemas.microsoft.com/office/drawing/2014/main" val="3933231278"/>
                    </a:ext>
                  </a:extLst>
                </a:gridCol>
                <a:gridCol w="1653094">
                  <a:extLst>
                    <a:ext uri="{9D8B030D-6E8A-4147-A177-3AD203B41FA5}">
                      <a16:colId xmlns:a16="http://schemas.microsoft.com/office/drawing/2014/main" val="3095157779"/>
                    </a:ext>
                  </a:extLst>
                </a:gridCol>
                <a:gridCol w="1534773">
                  <a:extLst>
                    <a:ext uri="{9D8B030D-6E8A-4147-A177-3AD203B41FA5}">
                      <a16:colId xmlns:a16="http://schemas.microsoft.com/office/drawing/2014/main" val="3316564483"/>
                    </a:ext>
                  </a:extLst>
                </a:gridCol>
                <a:gridCol w="1484495">
                  <a:extLst>
                    <a:ext uri="{9D8B030D-6E8A-4147-A177-3AD203B41FA5}">
                      <a16:colId xmlns:a16="http://schemas.microsoft.com/office/drawing/2014/main" val="1856832818"/>
                    </a:ext>
                  </a:extLst>
                </a:gridCol>
                <a:gridCol w="1341329">
                  <a:extLst>
                    <a:ext uri="{9D8B030D-6E8A-4147-A177-3AD203B41FA5}">
                      <a16:colId xmlns:a16="http://schemas.microsoft.com/office/drawing/2014/main" val="888810582"/>
                    </a:ext>
                  </a:extLst>
                </a:gridCol>
              </a:tblGrid>
              <a:tr h="187573">
                <a:tc>
                  <a:txBody>
                    <a:bodyPr/>
                    <a:lstStyle/>
                    <a:p>
                      <a:pPr>
                        <a:lnSpc>
                          <a:spcPct val="107000"/>
                        </a:lnSpc>
                        <a:spcAft>
                          <a:spcPts val="800"/>
                        </a:spcAft>
                      </a:pPr>
                      <a:r>
                        <a:rPr lang="en-IN" sz="1100" kern="100">
                          <a:effectLst/>
                          <a:latin typeface="Arial Black" panose="020B0A04020102020204" pitchFamily="34" charset="0"/>
                        </a:rPr>
                        <a:t> </a:t>
                      </a:r>
                      <a:endParaRPr lang="en-IN" sz="1100" kern="100" dirty="0">
                        <a:effectLst/>
                        <a:latin typeface="Arial Black" panose="020B0A04020102020204" pitchFamily="34" charset="0"/>
                      </a:endParaRPr>
                    </a:p>
                  </a:txBody>
                  <a:tcPr marL="68580" marR="68580" marT="0" marB="0"/>
                </a:tc>
                <a:tc>
                  <a:txBody>
                    <a:bodyPr/>
                    <a:lstStyle/>
                    <a:p>
                      <a:pPr>
                        <a:lnSpc>
                          <a:spcPct val="107000"/>
                        </a:lnSpc>
                        <a:spcAft>
                          <a:spcPts val="800"/>
                        </a:spcAft>
                      </a:pPr>
                      <a:r>
                        <a:rPr lang="en-IN" sz="1100" kern="100" dirty="0">
                          <a:effectLst/>
                          <a:latin typeface="Arial Black" panose="020B0A04020102020204" pitchFamily="34" charset="0"/>
                        </a:rPr>
                        <a:t> </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kern="100" dirty="0">
                          <a:effectLst/>
                          <a:latin typeface="Arial Black" panose="020B0A04020102020204" pitchFamily="34" charset="0"/>
                        </a:rPr>
                        <a:t> </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kern="100" dirty="0">
                          <a:effectLst/>
                          <a:latin typeface="Arial Black" panose="020B0A04020102020204" pitchFamily="34" charset="0"/>
                        </a:rPr>
                        <a:t> </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kern="100" dirty="0">
                          <a:effectLst/>
                          <a:latin typeface="Arial Black" panose="020B0A04020102020204" pitchFamily="34" charset="0"/>
                        </a:rPr>
                        <a:t> </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472356825"/>
                  </a:ext>
                </a:extLst>
              </a:tr>
              <a:tr h="288900">
                <a:tc>
                  <a:txBody>
                    <a:bodyPr/>
                    <a:lstStyle/>
                    <a:p>
                      <a:pPr>
                        <a:lnSpc>
                          <a:spcPct val="107000"/>
                        </a:lnSpc>
                        <a:spcAft>
                          <a:spcPts val="800"/>
                        </a:spcAft>
                      </a:pPr>
                      <a:r>
                        <a:rPr lang="en-IN" sz="1800" kern="100" dirty="0">
                          <a:solidFill>
                            <a:srgbClr val="FF0000"/>
                          </a:solidFill>
                          <a:effectLst/>
                          <a:latin typeface="Arial Black" panose="020B0A04020102020204" pitchFamily="34" charset="0"/>
                        </a:rPr>
                        <a:t>MONTH</a:t>
                      </a:r>
                      <a:endParaRPr lang="en-IN" sz="1800" kern="100" dirty="0">
                        <a:solidFill>
                          <a:srgbClr val="FF0000"/>
                        </a:solidFill>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800" kern="100" dirty="0">
                          <a:solidFill>
                            <a:srgbClr val="FF0000"/>
                          </a:solidFill>
                          <a:effectLst/>
                          <a:latin typeface="Arial Black" panose="020B0A04020102020204" pitchFamily="34" charset="0"/>
                        </a:rPr>
                        <a:t>FEBRUARY</a:t>
                      </a:r>
                      <a:endParaRPr lang="en-IN" sz="1800" kern="100" dirty="0">
                        <a:solidFill>
                          <a:srgbClr val="FF0000"/>
                        </a:solidFill>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800" kern="100" dirty="0">
                          <a:solidFill>
                            <a:srgbClr val="FF0000"/>
                          </a:solidFill>
                          <a:effectLst/>
                          <a:latin typeface="Arial Black" panose="020B0A04020102020204" pitchFamily="34" charset="0"/>
                        </a:rPr>
                        <a:t>MARCH</a:t>
                      </a:r>
                      <a:endParaRPr lang="en-IN" sz="1800" kern="100" dirty="0">
                        <a:solidFill>
                          <a:srgbClr val="FF0000"/>
                        </a:solidFill>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800" kern="100">
                          <a:solidFill>
                            <a:srgbClr val="FF0000"/>
                          </a:solidFill>
                          <a:effectLst/>
                          <a:latin typeface="Arial Black" panose="020B0A04020102020204" pitchFamily="34" charset="0"/>
                        </a:rPr>
                        <a:t>APRIL</a:t>
                      </a:r>
                      <a:endParaRPr lang="en-IN" sz="1800" kern="100">
                        <a:solidFill>
                          <a:srgbClr val="FF0000"/>
                        </a:solidFill>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800" kern="100" dirty="0">
                          <a:solidFill>
                            <a:srgbClr val="FF0000"/>
                          </a:solidFill>
                          <a:effectLst/>
                          <a:latin typeface="Arial Black" panose="020B0A04020102020204" pitchFamily="34" charset="0"/>
                        </a:rPr>
                        <a:t>SUM</a:t>
                      </a:r>
                      <a:endParaRPr lang="en-IN" sz="1800" kern="100" dirty="0">
                        <a:solidFill>
                          <a:srgbClr val="FF0000"/>
                        </a:solidFill>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39920802"/>
                  </a:ext>
                </a:extLst>
              </a:tr>
              <a:tr h="187573">
                <a:tc>
                  <a:txBody>
                    <a:bodyPr/>
                    <a:lstStyle/>
                    <a:p>
                      <a:pPr>
                        <a:lnSpc>
                          <a:spcPct val="107000"/>
                        </a:lnSpc>
                        <a:spcAft>
                          <a:spcPts val="800"/>
                        </a:spcAft>
                      </a:pPr>
                      <a:r>
                        <a:rPr lang="en-IN" sz="1100" kern="100" dirty="0">
                          <a:effectLst/>
                          <a:latin typeface="Arial Black" panose="020B0A04020102020204" pitchFamily="34" charset="0"/>
                        </a:rPr>
                        <a:t> </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kern="100" dirty="0">
                          <a:effectLst/>
                          <a:latin typeface="Arial Black" panose="020B0A04020102020204" pitchFamily="34" charset="0"/>
                        </a:rPr>
                        <a:t> </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kern="100">
                          <a:effectLst/>
                          <a:latin typeface="Arial Black" panose="020B0A04020102020204" pitchFamily="34" charset="0"/>
                        </a:rPr>
                        <a:t> </a:t>
                      </a:r>
                      <a:endParaRPr lang="en-IN" sz="1100" kern="10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kern="100">
                          <a:effectLst/>
                          <a:latin typeface="Arial Black" panose="020B0A04020102020204" pitchFamily="34" charset="0"/>
                        </a:rPr>
                        <a:t> </a:t>
                      </a:r>
                      <a:endParaRPr lang="en-IN" sz="1100" kern="10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kern="100" dirty="0">
                          <a:effectLst/>
                          <a:latin typeface="Arial Black" panose="020B0A04020102020204" pitchFamily="34" charset="0"/>
                        </a:rPr>
                        <a:t> </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090303184"/>
                  </a:ext>
                </a:extLst>
              </a:tr>
              <a:tr h="494987">
                <a:tc>
                  <a:txBody>
                    <a:bodyPr/>
                    <a:lstStyle/>
                    <a:p>
                      <a:pPr>
                        <a:lnSpc>
                          <a:spcPct val="107000"/>
                        </a:lnSpc>
                        <a:spcAft>
                          <a:spcPts val="800"/>
                        </a:spcAft>
                      </a:pPr>
                      <a:r>
                        <a:rPr lang="en-IN" sz="1100" kern="100">
                          <a:effectLst/>
                          <a:latin typeface="Arial Black" panose="020B0A04020102020204" pitchFamily="34" charset="0"/>
                        </a:rPr>
                        <a:t>TOTAL NO. OF PATIENT</a:t>
                      </a:r>
                      <a:endParaRPr lang="en-IN" sz="1100" kern="10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dirty="0">
                          <a:effectLst/>
                          <a:latin typeface="Arial Black" panose="020B0A04020102020204" pitchFamily="34" charset="0"/>
                        </a:rPr>
                        <a:t>1190</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dirty="0">
                          <a:effectLst/>
                          <a:latin typeface="Arial Black" panose="020B0A04020102020204" pitchFamily="34" charset="0"/>
                        </a:rPr>
                        <a:t>1625</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a:effectLst/>
                          <a:latin typeface="Arial Black" panose="020B0A04020102020204" pitchFamily="34" charset="0"/>
                        </a:rPr>
                        <a:t>1108</a:t>
                      </a:r>
                    </a:p>
                    <a:p>
                      <a:pPr algn="r">
                        <a:lnSpc>
                          <a:spcPct val="107000"/>
                        </a:lnSpc>
                        <a:spcAft>
                          <a:spcPts val="800"/>
                        </a:spcAft>
                      </a:pPr>
                      <a:r>
                        <a:rPr lang="en-IN" sz="1100" kern="100">
                          <a:effectLst/>
                          <a:latin typeface="Arial Black" panose="020B0A04020102020204" pitchFamily="34" charset="0"/>
                        </a:rPr>
                        <a:t> </a:t>
                      </a:r>
                      <a:endParaRPr lang="en-IN" sz="1100" kern="10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dirty="0">
                          <a:effectLst/>
                          <a:latin typeface="Arial Black" panose="020B0A04020102020204" pitchFamily="34" charset="0"/>
                        </a:rPr>
                        <a:t>3923</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221010467"/>
                  </a:ext>
                </a:extLst>
              </a:tr>
              <a:tr h="187573">
                <a:tc>
                  <a:txBody>
                    <a:bodyPr/>
                    <a:lstStyle/>
                    <a:p>
                      <a:pPr>
                        <a:lnSpc>
                          <a:spcPct val="107000"/>
                        </a:lnSpc>
                        <a:spcAft>
                          <a:spcPts val="800"/>
                        </a:spcAft>
                      </a:pPr>
                      <a:r>
                        <a:rPr lang="en-IN" sz="1100" kern="100">
                          <a:effectLst/>
                          <a:latin typeface="Arial Black" panose="020B0A04020102020204" pitchFamily="34" charset="0"/>
                        </a:rPr>
                        <a:t> </a:t>
                      </a:r>
                      <a:endParaRPr lang="en-IN" sz="1100" kern="10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dirty="0">
                          <a:effectLst/>
                          <a:latin typeface="Arial Black" panose="020B0A04020102020204" pitchFamily="34" charset="0"/>
                        </a:rPr>
                        <a:t> </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dirty="0">
                          <a:effectLst/>
                          <a:latin typeface="Arial Black" panose="020B0A04020102020204" pitchFamily="34" charset="0"/>
                        </a:rPr>
                        <a:t> </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a:effectLst/>
                          <a:latin typeface="Arial Black" panose="020B0A04020102020204" pitchFamily="34" charset="0"/>
                        </a:rPr>
                        <a:t> </a:t>
                      </a:r>
                      <a:endParaRPr lang="en-IN" sz="1100" kern="10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a:effectLst/>
                          <a:latin typeface="Arial Black" panose="020B0A04020102020204" pitchFamily="34" charset="0"/>
                        </a:rPr>
                        <a:t> </a:t>
                      </a:r>
                      <a:endParaRPr lang="en-IN" sz="1100" kern="10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099772635"/>
                  </a:ext>
                </a:extLst>
              </a:tr>
              <a:tr h="383835">
                <a:tc>
                  <a:txBody>
                    <a:bodyPr/>
                    <a:lstStyle/>
                    <a:p>
                      <a:pPr>
                        <a:lnSpc>
                          <a:spcPct val="107000"/>
                        </a:lnSpc>
                        <a:spcAft>
                          <a:spcPts val="800"/>
                        </a:spcAft>
                      </a:pPr>
                      <a:r>
                        <a:rPr lang="en-IN" sz="1100" kern="100">
                          <a:effectLst/>
                          <a:latin typeface="Arial Black" panose="020B0A04020102020204" pitchFamily="34" charset="0"/>
                        </a:rPr>
                        <a:t>TOTAL NO. OF LAMA CASES</a:t>
                      </a:r>
                      <a:endParaRPr lang="en-IN" sz="1100" kern="10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dirty="0">
                          <a:effectLst/>
                          <a:latin typeface="Arial Black" panose="020B0A04020102020204" pitchFamily="34" charset="0"/>
                        </a:rPr>
                        <a:t>68</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dirty="0">
                          <a:effectLst/>
                          <a:latin typeface="Arial Black" panose="020B0A04020102020204" pitchFamily="34" charset="0"/>
                        </a:rPr>
                        <a:t>100</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a:effectLst/>
                          <a:latin typeface="Arial Black" panose="020B0A04020102020204" pitchFamily="34" charset="0"/>
                        </a:rPr>
                        <a:t>76</a:t>
                      </a:r>
                      <a:endParaRPr lang="en-IN" sz="1100" kern="10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a:effectLst/>
                          <a:latin typeface="Arial Black" panose="020B0A04020102020204" pitchFamily="34" charset="0"/>
                        </a:rPr>
                        <a:t>244</a:t>
                      </a:r>
                      <a:endParaRPr lang="en-IN" sz="1100" kern="10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472815896"/>
                  </a:ext>
                </a:extLst>
              </a:tr>
              <a:tr h="187573">
                <a:tc>
                  <a:txBody>
                    <a:bodyPr/>
                    <a:lstStyle/>
                    <a:p>
                      <a:pPr>
                        <a:lnSpc>
                          <a:spcPct val="107000"/>
                        </a:lnSpc>
                        <a:spcAft>
                          <a:spcPts val="800"/>
                        </a:spcAft>
                      </a:pPr>
                      <a:r>
                        <a:rPr lang="en-IN" sz="1100" kern="100">
                          <a:effectLst/>
                          <a:latin typeface="Arial Black" panose="020B0A04020102020204" pitchFamily="34" charset="0"/>
                        </a:rPr>
                        <a:t> </a:t>
                      </a:r>
                      <a:endParaRPr lang="en-IN" sz="1100" kern="10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dirty="0">
                          <a:effectLst/>
                          <a:latin typeface="Arial Black" panose="020B0A04020102020204" pitchFamily="34" charset="0"/>
                        </a:rPr>
                        <a:t> </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dirty="0">
                          <a:effectLst/>
                          <a:latin typeface="Arial Black" panose="020B0A04020102020204" pitchFamily="34" charset="0"/>
                        </a:rPr>
                        <a:t> </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a:effectLst/>
                          <a:latin typeface="Arial Black" panose="020B0A04020102020204" pitchFamily="34" charset="0"/>
                        </a:rPr>
                        <a:t> </a:t>
                      </a:r>
                      <a:endParaRPr lang="en-IN" sz="1100" kern="10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a:effectLst/>
                          <a:latin typeface="Arial Black" panose="020B0A04020102020204" pitchFamily="34" charset="0"/>
                        </a:rPr>
                        <a:t> </a:t>
                      </a:r>
                      <a:endParaRPr lang="en-IN" sz="1100" kern="10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017571900"/>
                  </a:ext>
                </a:extLst>
              </a:tr>
              <a:tr h="691246">
                <a:tc>
                  <a:txBody>
                    <a:bodyPr/>
                    <a:lstStyle/>
                    <a:p>
                      <a:pPr>
                        <a:lnSpc>
                          <a:spcPct val="107000"/>
                        </a:lnSpc>
                        <a:spcAft>
                          <a:spcPts val="800"/>
                        </a:spcAft>
                      </a:pPr>
                      <a:r>
                        <a:rPr lang="en-IN" sz="1100" kern="100" dirty="0">
                          <a:effectLst/>
                          <a:latin typeface="Arial Black" panose="020B0A04020102020204" pitchFamily="34" charset="0"/>
                        </a:rPr>
                        <a:t>TOTAL </a:t>
                      </a:r>
                    </a:p>
                    <a:p>
                      <a:pPr>
                        <a:lnSpc>
                          <a:spcPct val="107000"/>
                        </a:lnSpc>
                        <a:spcAft>
                          <a:spcPts val="800"/>
                        </a:spcAft>
                      </a:pPr>
                      <a:r>
                        <a:rPr lang="en-IN" sz="1100" kern="100" dirty="0">
                          <a:effectLst/>
                          <a:latin typeface="Arial Black" panose="020B0A04020102020204" pitchFamily="34" charset="0"/>
                        </a:rPr>
                        <a:t>IP CONVERSION/ ADMISSION</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dirty="0">
                          <a:effectLst/>
                          <a:latin typeface="Arial Black" panose="020B0A04020102020204" pitchFamily="34" charset="0"/>
                        </a:rPr>
                        <a:t>492</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dirty="0">
                          <a:effectLst/>
                          <a:latin typeface="Arial Black" panose="020B0A04020102020204" pitchFamily="34" charset="0"/>
                        </a:rPr>
                        <a:t>716</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dirty="0">
                          <a:effectLst/>
                          <a:latin typeface="Arial Black" panose="020B0A04020102020204" pitchFamily="34" charset="0"/>
                        </a:rPr>
                        <a:t>489</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dirty="0">
                          <a:effectLst/>
                          <a:latin typeface="Arial Black" panose="020B0A04020102020204" pitchFamily="34" charset="0"/>
                        </a:rPr>
                        <a:t>1697</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09201125"/>
                  </a:ext>
                </a:extLst>
              </a:tr>
              <a:tr h="187573">
                <a:tc>
                  <a:txBody>
                    <a:bodyPr/>
                    <a:lstStyle/>
                    <a:p>
                      <a:pPr>
                        <a:lnSpc>
                          <a:spcPct val="107000"/>
                        </a:lnSpc>
                        <a:spcAft>
                          <a:spcPts val="800"/>
                        </a:spcAft>
                      </a:pPr>
                      <a:r>
                        <a:rPr lang="en-IN" sz="1100" kern="100">
                          <a:effectLst/>
                          <a:latin typeface="Arial Black" panose="020B0A04020102020204" pitchFamily="34" charset="0"/>
                        </a:rPr>
                        <a:t> </a:t>
                      </a:r>
                      <a:endParaRPr lang="en-IN" sz="1100" kern="10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a:effectLst/>
                          <a:latin typeface="Arial Black" panose="020B0A04020102020204" pitchFamily="34" charset="0"/>
                        </a:rPr>
                        <a:t> </a:t>
                      </a:r>
                      <a:endParaRPr lang="en-IN" sz="1100" kern="10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a:effectLst/>
                          <a:latin typeface="Arial Black" panose="020B0A04020102020204" pitchFamily="34" charset="0"/>
                        </a:rPr>
                        <a:t> </a:t>
                      </a:r>
                      <a:endParaRPr lang="en-IN" sz="1100" kern="10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dirty="0">
                          <a:effectLst/>
                          <a:latin typeface="Arial Black" panose="020B0A04020102020204" pitchFamily="34" charset="0"/>
                        </a:rPr>
                        <a:t> </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dirty="0">
                          <a:effectLst/>
                          <a:latin typeface="Arial Black" panose="020B0A04020102020204" pitchFamily="34" charset="0"/>
                        </a:rPr>
                        <a:t> </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182597017"/>
                  </a:ext>
                </a:extLst>
              </a:tr>
              <a:tr h="887503">
                <a:tc>
                  <a:txBody>
                    <a:bodyPr/>
                    <a:lstStyle/>
                    <a:p>
                      <a:pPr>
                        <a:lnSpc>
                          <a:spcPct val="107000"/>
                        </a:lnSpc>
                        <a:spcAft>
                          <a:spcPts val="800"/>
                        </a:spcAft>
                      </a:pPr>
                      <a:r>
                        <a:rPr lang="en-IN" sz="1100" kern="100" dirty="0">
                          <a:effectLst/>
                          <a:latin typeface="Arial Black" panose="020B0A04020102020204" pitchFamily="34" charset="0"/>
                        </a:rPr>
                        <a:t>TOTAL </a:t>
                      </a:r>
                    </a:p>
                    <a:p>
                      <a:pPr>
                        <a:lnSpc>
                          <a:spcPct val="107000"/>
                        </a:lnSpc>
                        <a:spcAft>
                          <a:spcPts val="800"/>
                        </a:spcAft>
                      </a:pPr>
                      <a:r>
                        <a:rPr lang="en-IN" sz="1100" kern="100" dirty="0">
                          <a:effectLst/>
                          <a:latin typeface="Arial Black" panose="020B0A04020102020204" pitchFamily="34" charset="0"/>
                        </a:rPr>
                        <a:t>NON-IP CONVERSION/ DISCHARGED</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gn="r">
                        <a:lnSpc>
                          <a:spcPct val="107000"/>
                        </a:lnSpc>
                        <a:spcAft>
                          <a:spcPts val="800"/>
                        </a:spcAft>
                      </a:pPr>
                      <a:r>
                        <a:rPr lang="en-IN" sz="1100" kern="100" dirty="0">
                          <a:effectLst/>
                          <a:latin typeface="Arial Black" panose="020B0A04020102020204" pitchFamily="34" charset="0"/>
                          <a:ea typeface="Calibri" panose="020F0502020204030204" pitchFamily="34" charset="0"/>
                          <a:cs typeface="Mangal" panose="02040503050203030202" pitchFamily="18" charset="0"/>
                        </a:rPr>
                        <a:t>630</a:t>
                      </a:r>
                    </a:p>
                  </a:txBody>
                  <a:tcPr marL="68580" marR="68580" marT="0" marB="0"/>
                </a:tc>
                <a:tc>
                  <a:txBody>
                    <a:bodyPr/>
                    <a:lstStyle/>
                    <a:p>
                      <a:pPr algn="r">
                        <a:lnSpc>
                          <a:spcPct val="107000"/>
                        </a:lnSpc>
                        <a:spcAft>
                          <a:spcPts val="800"/>
                        </a:spcAft>
                      </a:pPr>
                      <a:r>
                        <a:rPr lang="en-IN" sz="1100" kern="100" dirty="0">
                          <a:effectLst/>
                          <a:latin typeface="Arial Black" panose="020B0A04020102020204" pitchFamily="34" charset="0"/>
                          <a:ea typeface="Calibri" panose="020F0502020204030204" pitchFamily="34" charset="0"/>
                          <a:cs typeface="Mangal" panose="02040503050203030202" pitchFamily="18" charset="0"/>
                        </a:rPr>
                        <a:t>809</a:t>
                      </a:r>
                    </a:p>
                  </a:txBody>
                  <a:tcPr marL="68580" marR="68580" marT="0" marB="0"/>
                </a:tc>
                <a:tc>
                  <a:txBody>
                    <a:bodyPr/>
                    <a:lstStyle/>
                    <a:p>
                      <a:pPr algn="r">
                        <a:lnSpc>
                          <a:spcPct val="107000"/>
                        </a:lnSpc>
                        <a:spcAft>
                          <a:spcPts val="800"/>
                        </a:spcAft>
                      </a:pPr>
                      <a:r>
                        <a:rPr lang="en-IN" sz="1100" kern="100" dirty="0">
                          <a:effectLst/>
                          <a:latin typeface="Arial Black" panose="020B0A04020102020204" pitchFamily="34" charset="0"/>
                          <a:ea typeface="Calibri" panose="020F0502020204030204" pitchFamily="34" charset="0"/>
                          <a:cs typeface="Mangal" panose="02040503050203030202" pitchFamily="18" charset="0"/>
                        </a:rPr>
                        <a:t>543</a:t>
                      </a:r>
                    </a:p>
                  </a:txBody>
                  <a:tcPr marL="68580" marR="68580" marT="0" marB="0"/>
                </a:tc>
                <a:tc>
                  <a:txBody>
                    <a:bodyPr/>
                    <a:lstStyle/>
                    <a:p>
                      <a:pPr algn="r">
                        <a:lnSpc>
                          <a:spcPct val="107000"/>
                        </a:lnSpc>
                        <a:spcAft>
                          <a:spcPts val="800"/>
                        </a:spcAft>
                      </a:pPr>
                      <a:r>
                        <a:rPr lang="en-IN" sz="1100" kern="100" dirty="0">
                          <a:effectLst/>
                          <a:latin typeface="Arial Black" panose="020B0A04020102020204" pitchFamily="34" charset="0"/>
                          <a:ea typeface="Calibri" panose="020F0502020204030204" pitchFamily="34" charset="0"/>
                          <a:cs typeface="Mangal" panose="02040503050203030202" pitchFamily="18" charset="0"/>
                        </a:rPr>
                        <a:t>1982</a:t>
                      </a:r>
                    </a:p>
                  </a:txBody>
                  <a:tcPr marL="68580" marR="68580" marT="0" marB="0"/>
                </a:tc>
                <a:extLst>
                  <a:ext uri="{0D108BD9-81ED-4DB2-BD59-A6C34878D82A}">
                    <a16:rowId xmlns:a16="http://schemas.microsoft.com/office/drawing/2014/main" val="2621460432"/>
                  </a:ext>
                </a:extLst>
              </a:tr>
              <a:tr h="187573">
                <a:tc>
                  <a:txBody>
                    <a:bodyPr/>
                    <a:lstStyle/>
                    <a:p>
                      <a:pPr>
                        <a:lnSpc>
                          <a:spcPct val="107000"/>
                        </a:lnSpc>
                        <a:spcAft>
                          <a:spcPts val="800"/>
                        </a:spcAft>
                      </a:pPr>
                      <a:r>
                        <a:rPr lang="en-IN" sz="1100" kern="100">
                          <a:effectLst/>
                          <a:latin typeface="Arial Black" panose="020B0A04020102020204" pitchFamily="34" charset="0"/>
                        </a:rPr>
                        <a:t> </a:t>
                      </a:r>
                      <a:endParaRPr lang="en-IN" sz="1100" kern="10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kern="100">
                          <a:effectLst/>
                          <a:latin typeface="Arial Black" panose="020B0A04020102020204" pitchFamily="34" charset="0"/>
                        </a:rPr>
                        <a:t> </a:t>
                      </a:r>
                      <a:endParaRPr lang="en-IN" sz="1100" kern="10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kern="100" dirty="0">
                          <a:effectLst/>
                          <a:latin typeface="Arial Black" panose="020B0A04020102020204" pitchFamily="34" charset="0"/>
                        </a:rPr>
                        <a:t> </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kern="100">
                          <a:effectLst/>
                          <a:latin typeface="Arial Black" panose="020B0A04020102020204" pitchFamily="34" charset="0"/>
                        </a:rPr>
                        <a:t> </a:t>
                      </a:r>
                      <a:endParaRPr lang="en-IN" sz="1100" kern="10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100" kern="100" dirty="0">
                          <a:effectLst/>
                          <a:latin typeface="Arial Black" panose="020B0A04020102020204" pitchFamily="34" charset="0"/>
                        </a:rPr>
                        <a:t> </a:t>
                      </a:r>
                      <a:endParaRPr lang="en-IN" sz="1100" kern="100" dirty="0">
                        <a:effectLst/>
                        <a:latin typeface="Arial Black" panose="020B0A0402010202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58131780"/>
                  </a:ext>
                </a:extLst>
              </a:tr>
            </a:tbl>
          </a:graphicData>
        </a:graphic>
      </p:graphicFrame>
      <p:sp>
        <p:nvSpPr>
          <p:cNvPr id="3" name="Title 1">
            <a:extLst>
              <a:ext uri="{FF2B5EF4-FFF2-40B4-BE49-F238E27FC236}">
                <a16:creationId xmlns:a16="http://schemas.microsoft.com/office/drawing/2014/main" id="{7B949229-4C7A-C3B6-30DE-78839B4C45F1}"/>
              </a:ext>
            </a:extLst>
          </p:cNvPr>
          <p:cNvSpPr txBox="1">
            <a:spLocks/>
          </p:cNvSpPr>
          <p:nvPr/>
        </p:nvSpPr>
        <p:spPr>
          <a:xfrm>
            <a:off x="55418" y="5548744"/>
            <a:ext cx="11298382" cy="563788"/>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768985" marR="3810" indent="-229235" algn="ctr">
              <a:lnSpc>
                <a:spcPct val="107000"/>
              </a:lnSpc>
              <a:spcAft>
                <a:spcPts val="0"/>
              </a:spcAft>
            </a:pPr>
            <a:r>
              <a:rPr lang="en-IN" sz="1800" b="1" u="none" strike="noStrike" dirty="0">
                <a:effectLst/>
                <a:highlight>
                  <a:srgbClr val="FFFF00"/>
                </a:highlight>
                <a:latin typeface="Times New Roman" panose="02020603050405020304" pitchFamily="18" charset="0"/>
                <a:ea typeface="Calibri" panose="020F0502020204030204" pitchFamily="34" charset="0"/>
              </a:rPr>
              <a:t> </a:t>
            </a:r>
            <a:endParaRPr lang="en-IN" sz="1800" dirty="0">
              <a:effectLst/>
              <a:latin typeface="Times New Roman" panose="02020603050405020304" pitchFamily="18" charset="0"/>
              <a:ea typeface="Times New Roman" panose="02020603050405020304" pitchFamily="18" charset="0"/>
            </a:endParaRPr>
          </a:p>
          <a:p>
            <a:pPr marL="768985" marR="3810" indent="-229235" algn="ctr">
              <a:lnSpc>
                <a:spcPct val="107000"/>
              </a:lnSpc>
              <a:spcAft>
                <a:spcPts val="0"/>
              </a:spcAft>
            </a:pPr>
            <a:r>
              <a:rPr lang="en-IN" sz="1200" b="1" u="sng" dirty="0">
                <a:effectLst/>
                <a:highlight>
                  <a:srgbClr val="FFFF00"/>
                </a:highlight>
                <a:latin typeface="Times New Roman" panose="02020603050405020304" pitchFamily="18" charset="0"/>
                <a:ea typeface="Calibri" panose="020F0502020204030204" pitchFamily="34" charset="0"/>
              </a:rPr>
              <a:t>This table displays the total number of patients seen in the emergency room on a monthly basis.</a:t>
            </a:r>
            <a:endParaRPr lang="en-IN"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endParaRPr lang="en-IN" sz="1200" b="1"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310E99F-F9D8-7D3D-76B2-9EB9102D1ECE}"/>
              </a:ext>
            </a:extLst>
          </p:cNvPr>
          <p:cNvSpPr>
            <a:spLocks noGrp="1"/>
          </p:cNvSpPr>
          <p:nvPr>
            <p:ph type="sldNum" sz="quarter" idx="12"/>
          </p:nvPr>
        </p:nvSpPr>
        <p:spPr/>
        <p:txBody>
          <a:bodyPr/>
          <a:lstStyle/>
          <a:p>
            <a:fld id="{26AD20E6-394B-4DF0-96A5-9647FF39C943}" type="slidenum">
              <a:rPr lang="en-IN" smtClean="0"/>
              <a:t>11</a:t>
            </a:fld>
            <a:endParaRPr lang="en-IN"/>
          </a:p>
        </p:txBody>
      </p:sp>
    </p:spTree>
    <p:extLst>
      <p:ext uri="{BB962C8B-B14F-4D97-AF65-F5344CB8AC3E}">
        <p14:creationId xmlns:p14="http://schemas.microsoft.com/office/powerpoint/2010/main" val="1373306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077867B-AF8E-B70B-5AFA-FB99568A7F03}"/>
              </a:ext>
            </a:extLst>
          </p:cNvPr>
          <p:cNvGraphicFramePr>
            <a:graphicFrameLocks/>
          </p:cNvGraphicFramePr>
          <p:nvPr>
            <p:extLst>
              <p:ext uri="{D42A27DB-BD31-4B8C-83A1-F6EECF244321}">
                <p14:modId xmlns:p14="http://schemas.microsoft.com/office/powerpoint/2010/main" val="3054919160"/>
              </p:ext>
            </p:extLst>
          </p:nvPr>
        </p:nvGraphicFramePr>
        <p:xfrm>
          <a:off x="2264569" y="657226"/>
          <a:ext cx="7472362" cy="5279448"/>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232AF590-D331-6D0F-6291-23713619C65D}"/>
              </a:ext>
            </a:extLst>
          </p:cNvPr>
          <p:cNvPicPr>
            <a:picLocks noChangeAspect="1"/>
          </p:cNvPicPr>
          <p:nvPr/>
        </p:nvPicPr>
        <p:blipFill>
          <a:blip r:embed="rId3"/>
          <a:stretch>
            <a:fillRect/>
          </a:stretch>
        </p:blipFill>
        <p:spPr>
          <a:xfrm>
            <a:off x="50006" y="0"/>
            <a:ext cx="2043113" cy="1313430"/>
          </a:xfrm>
          <a:prstGeom prst="rect">
            <a:avLst/>
          </a:prstGeom>
        </p:spPr>
      </p:pic>
      <p:pic>
        <p:nvPicPr>
          <p:cNvPr id="4" name="Picture 3" descr="Text, logo&#10;&#10;Description automatically generated">
            <a:extLst>
              <a:ext uri="{FF2B5EF4-FFF2-40B4-BE49-F238E27FC236}">
                <a16:creationId xmlns:a16="http://schemas.microsoft.com/office/drawing/2014/main" id="{6C9E4D68-F53C-F7FB-CC26-9005ABC3C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8381" y="11842"/>
            <a:ext cx="2283619" cy="1354776"/>
          </a:xfrm>
          <a:prstGeom prst="rect">
            <a:avLst/>
          </a:prstGeom>
        </p:spPr>
      </p:pic>
      <p:sp>
        <p:nvSpPr>
          <p:cNvPr id="5" name="Title 1">
            <a:extLst>
              <a:ext uri="{FF2B5EF4-FFF2-40B4-BE49-F238E27FC236}">
                <a16:creationId xmlns:a16="http://schemas.microsoft.com/office/drawing/2014/main" id="{BE1EA2E3-86F8-46CD-0175-82677E6F86D1}"/>
              </a:ext>
            </a:extLst>
          </p:cNvPr>
          <p:cNvSpPr txBox="1">
            <a:spLocks/>
          </p:cNvSpPr>
          <p:nvPr/>
        </p:nvSpPr>
        <p:spPr>
          <a:xfrm>
            <a:off x="2777836" y="6183376"/>
            <a:ext cx="6959095" cy="1325563"/>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IN" sz="1100" b="1" u="sng" dirty="0">
                <a:effectLst/>
                <a:highlight>
                  <a:srgbClr val="FFFF00"/>
                </a:highlight>
                <a:latin typeface="Times New Roman" panose="02020603050405020304" pitchFamily="18" charset="0"/>
                <a:ea typeface="Calibri" panose="020F0502020204030204" pitchFamily="34" charset="0"/>
              </a:rPr>
              <a:t>In the 3 months of analysis of lama cases total lama cases were 244. In the month of February, 68 patients were lama, in March 100 patients&amp; in April 76 were lama.</a:t>
            </a:r>
            <a:endParaRPr lang="en-IN" sz="11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endParaRPr lang="en-IN" sz="1200" b="1"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CEF0FBCC-84E2-010C-4912-0ACBBE1C4E8E}"/>
              </a:ext>
            </a:extLst>
          </p:cNvPr>
          <p:cNvSpPr>
            <a:spLocks noGrp="1"/>
          </p:cNvSpPr>
          <p:nvPr>
            <p:ph type="sldNum" sz="quarter" idx="12"/>
          </p:nvPr>
        </p:nvSpPr>
        <p:spPr/>
        <p:txBody>
          <a:bodyPr/>
          <a:lstStyle/>
          <a:p>
            <a:fld id="{26AD20E6-394B-4DF0-96A5-9647FF39C943}" type="slidenum">
              <a:rPr lang="en-IN" smtClean="0"/>
              <a:t>12</a:t>
            </a:fld>
            <a:endParaRPr lang="en-IN"/>
          </a:p>
        </p:txBody>
      </p:sp>
    </p:spTree>
    <p:extLst>
      <p:ext uri="{BB962C8B-B14F-4D97-AF65-F5344CB8AC3E}">
        <p14:creationId xmlns:p14="http://schemas.microsoft.com/office/powerpoint/2010/main" val="21400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63737D-F332-7E9F-BCDD-369B3AB80522}"/>
              </a:ext>
            </a:extLst>
          </p:cNvPr>
          <p:cNvPicPr>
            <a:picLocks noChangeAspect="1"/>
          </p:cNvPicPr>
          <p:nvPr/>
        </p:nvPicPr>
        <p:blipFill>
          <a:blip r:embed="rId2"/>
          <a:stretch>
            <a:fillRect/>
          </a:stretch>
        </p:blipFill>
        <p:spPr>
          <a:xfrm>
            <a:off x="0" y="136751"/>
            <a:ext cx="2043113" cy="1313430"/>
          </a:xfrm>
          <a:prstGeom prst="rect">
            <a:avLst/>
          </a:prstGeom>
        </p:spPr>
      </p:pic>
      <p:pic>
        <p:nvPicPr>
          <p:cNvPr id="4" name="Picture 3" descr="Text, logo&#10;&#10;Description automatically generated">
            <a:extLst>
              <a:ext uri="{FF2B5EF4-FFF2-40B4-BE49-F238E27FC236}">
                <a16:creationId xmlns:a16="http://schemas.microsoft.com/office/drawing/2014/main" id="{A40D73EF-5C46-ABB0-B984-129751154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381" y="11842"/>
            <a:ext cx="2283619" cy="1354776"/>
          </a:xfrm>
          <a:prstGeom prst="rect">
            <a:avLst/>
          </a:prstGeom>
        </p:spPr>
      </p:pic>
      <p:graphicFrame>
        <p:nvGraphicFramePr>
          <p:cNvPr id="6" name="Content Placeholder 6">
            <a:extLst>
              <a:ext uri="{FF2B5EF4-FFF2-40B4-BE49-F238E27FC236}">
                <a16:creationId xmlns:a16="http://schemas.microsoft.com/office/drawing/2014/main" id="{D96DA6DC-DFDA-AC0D-1E2E-68459A6A331C}"/>
              </a:ext>
            </a:extLst>
          </p:cNvPr>
          <p:cNvGraphicFramePr>
            <a:graphicFrameLocks/>
          </p:cNvGraphicFramePr>
          <p:nvPr>
            <p:extLst>
              <p:ext uri="{D42A27DB-BD31-4B8C-83A1-F6EECF244321}">
                <p14:modId xmlns:p14="http://schemas.microsoft.com/office/powerpoint/2010/main" val="2248297910"/>
              </p:ext>
            </p:extLst>
          </p:nvPr>
        </p:nvGraphicFramePr>
        <p:xfrm>
          <a:off x="2183065" y="1450181"/>
          <a:ext cx="7585364"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701F2050-4224-8033-AB5B-2E3781A52D72}"/>
              </a:ext>
            </a:extLst>
          </p:cNvPr>
          <p:cNvSpPr txBox="1">
            <a:spLocks/>
          </p:cNvSpPr>
          <p:nvPr/>
        </p:nvSpPr>
        <p:spPr>
          <a:xfrm>
            <a:off x="304800" y="6183376"/>
            <a:ext cx="11298382" cy="1325563"/>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IN" sz="1200" b="1" u="sng" dirty="0">
                <a:effectLst/>
                <a:highlight>
                  <a:srgbClr val="FFFF00"/>
                </a:highlight>
                <a:latin typeface="Times New Roman" panose="02020603050405020304" pitchFamily="18" charset="0"/>
                <a:ea typeface="Calibri" panose="020F0502020204030204" pitchFamily="34" charset="0"/>
              </a:rPr>
              <a:t>In the 3 months of analysis of lama cases total lama cases were 244 and males were 137 (56.15%) and females 107 (43.85).</a:t>
            </a:r>
            <a:endParaRPr lang="en-IN"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endParaRPr lang="en-IN" sz="1200" b="1"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DF9E0933-9F95-A509-3A27-86989F7BD483}"/>
              </a:ext>
            </a:extLst>
          </p:cNvPr>
          <p:cNvSpPr>
            <a:spLocks noGrp="1"/>
          </p:cNvSpPr>
          <p:nvPr>
            <p:ph type="sldNum" sz="quarter" idx="12"/>
          </p:nvPr>
        </p:nvSpPr>
        <p:spPr/>
        <p:txBody>
          <a:bodyPr/>
          <a:lstStyle/>
          <a:p>
            <a:fld id="{26AD20E6-394B-4DF0-96A5-9647FF39C943}" type="slidenum">
              <a:rPr lang="en-IN" smtClean="0"/>
              <a:t>13</a:t>
            </a:fld>
            <a:endParaRPr lang="en-IN"/>
          </a:p>
        </p:txBody>
      </p:sp>
    </p:spTree>
    <p:extLst>
      <p:ext uri="{BB962C8B-B14F-4D97-AF65-F5344CB8AC3E}">
        <p14:creationId xmlns:p14="http://schemas.microsoft.com/office/powerpoint/2010/main" val="4224933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0856684-1F72-9501-DB18-F6BB9C86FB44}"/>
              </a:ext>
            </a:extLst>
          </p:cNvPr>
          <p:cNvGraphicFramePr/>
          <p:nvPr>
            <p:extLst>
              <p:ext uri="{D42A27DB-BD31-4B8C-83A1-F6EECF244321}">
                <p14:modId xmlns:p14="http://schemas.microsoft.com/office/powerpoint/2010/main" val="1638187988"/>
              </p:ext>
            </p:extLst>
          </p:nvPr>
        </p:nvGraphicFramePr>
        <p:xfrm>
          <a:off x="2133600" y="719667"/>
          <a:ext cx="7696200" cy="480829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a:extLst>
              <a:ext uri="{FF2B5EF4-FFF2-40B4-BE49-F238E27FC236}">
                <a16:creationId xmlns:a16="http://schemas.microsoft.com/office/drawing/2014/main" id="{08A5C336-2D4E-2BC9-8FC6-5F498DA0BF01}"/>
              </a:ext>
            </a:extLst>
          </p:cNvPr>
          <p:cNvPicPr>
            <a:picLocks noChangeAspect="1"/>
          </p:cNvPicPr>
          <p:nvPr/>
        </p:nvPicPr>
        <p:blipFill>
          <a:blip r:embed="rId3"/>
          <a:stretch>
            <a:fillRect/>
          </a:stretch>
        </p:blipFill>
        <p:spPr>
          <a:xfrm>
            <a:off x="0" y="32515"/>
            <a:ext cx="2043113" cy="1313430"/>
          </a:xfrm>
          <a:prstGeom prst="rect">
            <a:avLst/>
          </a:prstGeom>
        </p:spPr>
      </p:pic>
      <p:pic>
        <p:nvPicPr>
          <p:cNvPr id="3" name="Picture 2" descr="Text, logo&#10;&#10;Description automatically generated">
            <a:extLst>
              <a:ext uri="{FF2B5EF4-FFF2-40B4-BE49-F238E27FC236}">
                <a16:creationId xmlns:a16="http://schemas.microsoft.com/office/drawing/2014/main" id="{EB070943-8C38-5453-4B75-C246FD5AEF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8381" y="11842"/>
            <a:ext cx="2283619" cy="1354776"/>
          </a:xfrm>
          <a:prstGeom prst="rect">
            <a:avLst/>
          </a:prstGeom>
        </p:spPr>
      </p:pic>
      <p:sp>
        <p:nvSpPr>
          <p:cNvPr id="5" name="Title 1">
            <a:extLst>
              <a:ext uri="{FF2B5EF4-FFF2-40B4-BE49-F238E27FC236}">
                <a16:creationId xmlns:a16="http://schemas.microsoft.com/office/drawing/2014/main" id="{DABAAD9F-1F90-E8B9-9072-E7EE7019D6B4}"/>
              </a:ext>
            </a:extLst>
          </p:cNvPr>
          <p:cNvSpPr txBox="1">
            <a:spLocks/>
          </p:cNvSpPr>
          <p:nvPr/>
        </p:nvSpPr>
        <p:spPr>
          <a:xfrm>
            <a:off x="959428" y="5705395"/>
            <a:ext cx="10515600" cy="1325563"/>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just"/>
            <a:r>
              <a:rPr lang="en-IN" sz="1100" b="1" u="sng" dirty="0">
                <a:effectLst/>
                <a:highlight>
                  <a:srgbClr val="FFFF00"/>
                </a:highlight>
                <a:latin typeface="Times New Roman" panose="02020603050405020304" pitchFamily="18" charset="0"/>
                <a:ea typeface="Calibri" panose="020F0502020204030204" pitchFamily="34" charset="0"/>
              </a:rPr>
              <a:t>In the 3 months of analysis of lama cases the total percentage of children ( 0-20 years), was 4.51%, Young Adults ( 21-30 Years), 12.70%, Middle age Adult Adults (31-50 Years), 30.04%, Old age ( 51-100 Years),52.75% of Total lama case</a:t>
            </a:r>
            <a:endParaRPr lang="en-IN" sz="1100" dirty="0">
              <a:effectLst/>
              <a:latin typeface="Times New Roman" panose="02020603050405020304" pitchFamily="18" charset="0"/>
              <a:ea typeface="Times New Roman" panose="02020603050405020304" pitchFamily="18" charset="0"/>
            </a:endParaRPr>
          </a:p>
          <a:p>
            <a:pPr marL="171450" indent="-171450" algn="just">
              <a:buFont typeface="Arial" panose="020B0604020202020204" pitchFamily="34" charset="0"/>
              <a:buChar char="•"/>
            </a:pPr>
            <a:endParaRPr lang="en-IN" sz="1100" b="1" dirty="0">
              <a:solidFill>
                <a:srgbClr val="FF0000"/>
              </a:solidFill>
              <a:highlight>
                <a:srgbClr val="FFFF00"/>
              </a:highlight>
            </a:endParaRPr>
          </a:p>
        </p:txBody>
      </p:sp>
      <p:sp>
        <p:nvSpPr>
          <p:cNvPr id="6" name="Slide Number Placeholder 5">
            <a:extLst>
              <a:ext uri="{FF2B5EF4-FFF2-40B4-BE49-F238E27FC236}">
                <a16:creationId xmlns:a16="http://schemas.microsoft.com/office/drawing/2014/main" id="{F81A44EC-126B-BE0B-DDFA-FBF5BA2AB42F}"/>
              </a:ext>
            </a:extLst>
          </p:cNvPr>
          <p:cNvSpPr>
            <a:spLocks noGrp="1"/>
          </p:cNvSpPr>
          <p:nvPr>
            <p:ph type="sldNum" sz="quarter" idx="12"/>
          </p:nvPr>
        </p:nvSpPr>
        <p:spPr/>
        <p:txBody>
          <a:bodyPr/>
          <a:lstStyle/>
          <a:p>
            <a:fld id="{26AD20E6-394B-4DF0-96A5-9647FF39C943}" type="slidenum">
              <a:rPr lang="en-IN" smtClean="0"/>
              <a:t>14</a:t>
            </a:fld>
            <a:endParaRPr lang="en-IN"/>
          </a:p>
        </p:txBody>
      </p:sp>
    </p:spTree>
    <p:extLst>
      <p:ext uri="{BB962C8B-B14F-4D97-AF65-F5344CB8AC3E}">
        <p14:creationId xmlns:p14="http://schemas.microsoft.com/office/powerpoint/2010/main" val="424009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5B5896E-4FB8-9756-DE92-63697AAEF29F}"/>
              </a:ext>
            </a:extLst>
          </p:cNvPr>
          <p:cNvGraphicFramePr>
            <a:graphicFrameLocks/>
          </p:cNvGraphicFramePr>
          <p:nvPr>
            <p:extLst>
              <p:ext uri="{D42A27DB-BD31-4B8C-83A1-F6EECF244321}">
                <p14:modId xmlns:p14="http://schemas.microsoft.com/office/powerpoint/2010/main" val="1987358630"/>
              </p:ext>
            </p:extLst>
          </p:nvPr>
        </p:nvGraphicFramePr>
        <p:xfrm>
          <a:off x="1593272" y="460945"/>
          <a:ext cx="8501063" cy="5689239"/>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F36A734D-EAD5-1FEB-8868-1FB05FD1CCC9}"/>
              </a:ext>
            </a:extLst>
          </p:cNvPr>
          <p:cNvPicPr>
            <a:picLocks noChangeAspect="1"/>
          </p:cNvPicPr>
          <p:nvPr/>
        </p:nvPicPr>
        <p:blipFill>
          <a:blip r:embed="rId3"/>
          <a:stretch>
            <a:fillRect/>
          </a:stretch>
        </p:blipFill>
        <p:spPr>
          <a:xfrm>
            <a:off x="0" y="-15230"/>
            <a:ext cx="2043113" cy="1313430"/>
          </a:xfrm>
          <a:prstGeom prst="rect">
            <a:avLst/>
          </a:prstGeom>
        </p:spPr>
      </p:pic>
      <p:pic>
        <p:nvPicPr>
          <p:cNvPr id="4" name="Picture 3" descr="Text, logo&#10;&#10;Description automatically generated">
            <a:extLst>
              <a:ext uri="{FF2B5EF4-FFF2-40B4-BE49-F238E27FC236}">
                <a16:creationId xmlns:a16="http://schemas.microsoft.com/office/drawing/2014/main" id="{5C02FEBE-EE8A-32EC-061C-FA65EF7BDD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8381" y="11842"/>
            <a:ext cx="2283619" cy="1354776"/>
          </a:xfrm>
          <a:prstGeom prst="rect">
            <a:avLst/>
          </a:prstGeom>
        </p:spPr>
      </p:pic>
      <p:sp>
        <p:nvSpPr>
          <p:cNvPr id="5" name="Title 1">
            <a:extLst>
              <a:ext uri="{FF2B5EF4-FFF2-40B4-BE49-F238E27FC236}">
                <a16:creationId xmlns:a16="http://schemas.microsoft.com/office/drawing/2014/main" id="{50A42A91-55DE-FEC0-500C-B587143D2040}"/>
              </a:ext>
            </a:extLst>
          </p:cNvPr>
          <p:cNvSpPr txBox="1">
            <a:spLocks/>
          </p:cNvSpPr>
          <p:nvPr/>
        </p:nvSpPr>
        <p:spPr>
          <a:xfrm>
            <a:off x="810491" y="6213764"/>
            <a:ext cx="10664537" cy="817194"/>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endParaRPr lang="en-IN" sz="1200" b="1" dirty="0">
              <a:solidFill>
                <a:srgbClr val="FF0000"/>
              </a:solidFill>
              <a:highlight>
                <a:srgbClr val="FFFF00"/>
              </a:highlight>
            </a:endParaRPr>
          </a:p>
        </p:txBody>
      </p:sp>
      <p:sp>
        <p:nvSpPr>
          <p:cNvPr id="7" name="Title 1">
            <a:extLst>
              <a:ext uri="{FF2B5EF4-FFF2-40B4-BE49-F238E27FC236}">
                <a16:creationId xmlns:a16="http://schemas.microsoft.com/office/drawing/2014/main" id="{06D53206-944A-DCAB-AFB7-71BC5B85332A}"/>
              </a:ext>
            </a:extLst>
          </p:cNvPr>
          <p:cNvSpPr txBox="1">
            <a:spLocks/>
          </p:cNvSpPr>
          <p:nvPr/>
        </p:nvSpPr>
        <p:spPr>
          <a:xfrm>
            <a:off x="401783" y="6150184"/>
            <a:ext cx="11471562" cy="880774"/>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1200" b="1" u="sng" dirty="0">
                <a:effectLst/>
                <a:highlight>
                  <a:srgbClr val="FFFF00"/>
                </a:highlight>
                <a:latin typeface="Times New Roman" panose="02020603050405020304" pitchFamily="18" charset="0"/>
                <a:ea typeface="Calibri" panose="020F0502020204030204" pitchFamily="34" charset="0"/>
              </a:rPr>
              <a:t>In the 3 months of analysis of lama cases, the total percentage of Cash payors was 67.62%, the highest among all the payors</a:t>
            </a:r>
            <a:endParaRPr lang="en-IN"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endParaRPr lang="en-IN" sz="1200" b="1" dirty="0">
              <a:solidFill>
                <a:srgbClr val="FF0000"/>
              </a:solidFill>
              <a:highlight>
                <a:srgbClr val="FFFF00"/>
              </a:highlight>
            </a:endParaRPr>
          </a:p>
        </p:txBody>
      </p:sp>
      <p:sp>
        <p:nvSpPr>
          <p:cNvPr id="6" name="Slide Number Placeholder 5">
            <a:extLst>
              <a:ext uri="{FF2B5EF4-FFF2-40B4-BE49-F238E27FC236}">
                <a16:creationId xmlns:a16="http://schemas.microsoft.com/office/drawing/2014/main" id="{76D8BA2E-AF52-F06A-1365-4C45B7F191EB}"/>
              </a:ext>
            </a:extLst>
          </p:cNvPr>
          <p:cNvSpPr>
            <a:spLocks noGrp="1"/>
          </p:cNvSpPr>
          <p:nvPr>
            <p:ph type="sldNum" sz="quarter" idx="12"/>
          </p:nvPr>
        </p:nvSpPr>
        <p:spPr/>
        <p:txBody>
          <a:bodyPr/>
          <a:lstStyle/>
          <a:p>
            <a:fld id="{26AD20E6-394B-4DF0-96A5-9647FF39C943}" type="slidenum">
              <a:rPr lang="en-IN" smtClean="0"/>
              <a:t>15</a:t>
            </a:fld>
            <a:endParaRPr lang="en-IN"/>
          </a:p>
        </p:txBody>
      </p:sp>
    </p:spTree>
    <p:extLst>
      <p:ext uri="{BB962C8B-B14F-4D97-AF65-F5344CB8AC3E}">
        <p14:creationId xmlns:p14="http://schemas.microsoft.com/office/powerpoint/2010/main" val="85538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1385627A-50C3-5393-F9CF-E58A831B3D92}"/>
              </a:ext>
            </a:extLst>
          </p:cNvPr>
          <p:cNvGraphicFramePr>
            <a:graphicFrameLocks noGrp="1"/>
          </p:cNvGraphicFramePr>
          <p:nvPr>
            <p:ph idx="1"/>
            <p:extLst>
              <p:ext uri="{D42A27DB-BD31-4B8C-83A1-F6EECF244321}">
                <p14:modId xmlns:p14="http://schemas.microsoft.com/office/powerpoint/2010/main" val="846741746"/>
              </p:ext>
            </p:extLst>
          </p:nvPr>
        </p:nvGraphicFramePr>
        <p:xfrm>
          <a:off x="838199" y="1001486"/>
          <a:ext cx="11066417" cy="476200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16</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2" name="Title 1">
            <a:extLst>
              <a:ext uri="{FF2B5EF4-FFF2-40B4-BE49-F238E27FC236}">
                <a16:creationId xmlns:a16="http://schemas.microsoft.com/office/drawing/2014/main" id="{9E4D0617-A417-A1D7-D881-3949021426AA}"/>
              </a:ext>
            </a:extLst>
          </p:cNvPr>
          <p:cNvSpPr txBox="1">
            <a:spLocks/>
          </p:cNvSpPr>
          <p:nvPr/>
        </p:nvSpPr>
        <p:spPr>
          <a:xfrm>
            <a:off x="401783" y="6150184"/>
            <a:ext cx="11471562" cy="880774"/>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just"/>
            <a:r>
              <a:rPr lang="en-US" sz="1200" b="1" u="sng" dirty="0">
                <a:effectLst/>
                <a:highlight>
                  <a:srgbClr val="FFFF00"/>
                </a:highlight>
                <a:latin typeface="Times New Roman" panose="02020603050405020304" pitchFamily="18" charset="0"/>
                <a:ea typeface="Calibri" panose="020F0502020204030204" pitchFamily="34" charset="0"/>
              </a:rPr>
              <a:t>During the 3 months that lama cases were analyzed, the department that saw the most patients was cardiology, followed by gastroenterology, internal medicine, neurology, emergency, respiratory, orthopedics, and, at the lowest levels, neurosurgery, and general surgery.</a:t>
            </a:r>
            <a:endParaRPr lang="en-IN" sz="1200" dirty="0">
              <a:effectLst/>
              <a:latin typeface="Times New Roman" panose="02020603050405020304" pitchFamily="18" charset="0"/>
              <a:ea typeface="Times New Roman" panose="02020603050405020304" pitchFamily="18" charset="0"/>
            </a:endParaRPr>
          </a:p>
          <a:p>
            <a:endParaRPr lang="en-IN"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1276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A510C-C9C2-49DE-F8DD-CF7679798697}"/>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7" name="Picture 6">
            <a:extLst>
              <a:ext uri="{FF2B5EF4-FFF2-40B4-BE49-F238E27FC236}">
                <a16:creationId xmlns:a16="http://schemas.microsoft.com/office/drawing/2014/main" id="{15414DBF-36C2-1F2F-9428-A61DF3727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4"/>
            <a:ext cx="2576945" cy="1011158"/>
          </a:xfrm>
          <a:prstGeom prst="rect">
            <a:avLst/>
          </a:prstGeom>
        </p:spPr>
      </p:pic>
      <p:graphicFrame>
        <p:nvGraphicFramePr>
          <p:cNvPr id="3" name="Chart 2">
            <a:extLst>
              <a:ext uri="{FF2B5EF4-FFF2-40B4-BE49-F238E27FC236}">
                <a16:creationId xmlns:a16="http://schemas.microsoft.com/office/drawing/2014/main" id="{1635ADED-9E6F-603F-B42C-B90BFE27B87A}"/>
              </a:ext>
            </a:extLst>
          </p:cNvPr>
          <p:cNvGraphicFramePr>
            <a:graphicFrameLocks/>
          </p:cNvGraphicFramePr>
          <p:nvPr>
            <p:extLst>
              <p:ext uri="{D42A27DB-BD31-4B8C-83A1-F6EECF244321}">
                <p14:modId xmlns:p14="http://schemas.microsoft.com/office/powerpoint/2010/main" val="3073135529"/>
              </p:ext>
            </p:extLst>
          </p:nvPr>
        </p:nvGraphicFramePr>
        <p:xfrm>
          <a:off x="913774" y="447205"/>
          <a:ext cx="10862589" cy="557259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D98F537-1B78-03A8-CE0B-9F9F60FCED1F}"/>
              </a:ext>
            </a:extLst>
          </p:cNvPr>
          <p:cNvSpPr txBox="1">
            <a:spLocks/>
          </p:cNvSpPr>
          <p:nvPr/>
        </p:nvSpPr>
        <p:spPr>
          <a:xfrm>
            <a:off x="623455" y="6019800"/>
            <a:ext cx="11249890" cy="1011158"/>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just"/>
            <a:r>
              <a:rPr lang="en-IN" sz="1200" b="1" u="sng" dirty="0">
                <a:effectLst/>
                <a:highlight>
                  <a:srgbClr val="FFFF00"/>
                </a:highlight>
                <a:latin typeface="Times New Roman" panose="02020603050405020304" pitchFamily="18" charset="0"/>
                <a:ea typeface="Calibri" panose="020F0502020204030204" pitchFamily="34" charset="0"/>
              </a:rPr>
              <a:t>The top factor in the 3-month examination of lama instances was patients choosing to go to a different hospital or consulting a family doctor, followed by feeling better after receiving treatment, while some encountered financial and panel issues.</a:t>
            </a:r>
            <a:endParaRPr lang="en-IN" sz="1200" dirty="0">
              <a:effectLst/>
              <a:latin typeface="Times New Roman" panose="02020603050405020304" pitchFamily="18" charset="0"/>
              <a:ea typeface="Times New Roman" panose="02020603050405020304" pitchFamily="18" charset="0"/>
            </a:endParaRPr>
          </a:p>
          <a:p>
            <a:endParaRPr lang="en-IN"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308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7D1F9-53AA-F280-8DAA-93D4FB68C720}"/>
              </a:ext>
            </a:extLst>
          </p:cNvPr>
          <p:cNvSpPr>
            <a:spLocks noGrp="1"/>
          </p:cNvSpPr>
          <p:nvPr>
            <p:ph type="title"/>
          </p:nvPr>
        </p:nvSpPr>
        <p:spPr/>
        <p:txBody>
          <a:bodyPr/>
          <a:lstStyle/>
          <a:p>
            <a:r>
              <a:rPr lang="en-IN" dirty="0"/>
              <a:t>Result of lama cases conversions.</a:t>
            </a:r>
          </a:p>
        </p:txBody>
      </p:sp>
      <p:sp>
        <p:nvSpPr>
          <p:cNvPr id="5" name="Slide Number Placeholder 4">
            <a:extLst>
              <a:ext uri="{FF2B5EF4-FFF2-40B4-BE49-F238E27FC236}">
                <a16:creationId xmlns:a16="http://schemas.microsoft.com/office/drawing/2014/main" id="{4836654E-D896-20CF-D64D-2F98C397B4A3}"/>
              </a:ext>
            </a:extLst>
          </p:cNvPr>
          <p:cNvSpPr>
            <a:spLocks noGrp="1"/>
          </p:cNvSpPr>
          <p:nvPr>
            <p:ph type="sldNum" sz="quarter" idx="12"/>
          </p:nvPr>
        </p:nvSpPr>
        <p:spPr/>
        <p:txBody>
          <a:bodyPr/>
          <a:lstStyle/>
          <a:p>
            <a:fld id="{26AD20E6-394B-4DF0-96A5-9647FF39C943}" type="slidenum">
              <a:rPr lang="en-IN" smtClean="0"/>
              <a:t>18</a:t>
            </a:fld>
            <a:endParaRPr lang="en-IN"/>
          </a:p>
        </p:txBody>
      </p:sp>
      <p:graphicFrame>
        <p:nvGraphicFramePr>
          <p:cNvPr id="6" name="Content Placeholder 5">
            <a:extLst>
              <a:ext uri="{FF2B5EF4-FFF2-40B4-BE49-F238E27FC236}">
                <a16:creationId xmlns:a16="http://schemas.microsoft.com/office/drawing/2014/main" id="{AA4209E4-90D0-BC4D-AC51-83E84577DA63}"/>
              </a:ext>
            </a:extLst>
          </p:cNvPr>
          <p:cNvGraphicFramePr>
            <a:graphicFrameLocks noGrp="1"/>
          </p:cNvGraphicFramePr>
          <p:nvPr>
            <p:ph idx="1"/>
            <p:extLst>
              <p:ext uri="{D42A27DB-BD31-4B8C-83A1-F6EECF244321}">
                <p14:modId xmlns:p14="http://schemas.microsoft.com/office/powerpoint/2010/main" val="3799427423"/>
              </p:ext>
            </p:extLst>
          </p:nvPr>
        </p:nvGraphicFramePr>
        <p:xfrm>
          <a:off x="914400" y="2366963"/>
          <a:ext cx="10363200" cy="3424237"/>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E599DCC8-BB7A-46D2-39F5-9CF8180C8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4"/>
            <a:ext cx="2695903" cy="1133042"/>
          </a:xfrm>
          <a:prstGeom prst="rect">
            <a:avLst/>
          </a:prstGeom>
        </p:spPr>
      </p:pic>
      <p:sp>
        <p:nvSpPr>
          <p:cNvPr id="3" name="Title 1">
            <a:extLst>
              <a:ext uri="{FF2B5EF4-FFF2-40B4-BE49-F238E27FC236}">
                <a16:creationId xmlns:a16="http://schemas.microsoft.com/office/drawing/2014/main" id="{AE50998D-1A04-E0A9-4C9E-00D369A0E7FF}"/>
              </a:ext>
            </a:extLst>
          </p:cNvPr>
          <p:cNvSpPr txBox="1">
            <a:spLocks/>
          </p:cNvSpPr>
          <p:nvPr/>
        </p:nvSpPr>
        <p:spPr>
          <a:xfrm>
            <a:off x="401783" y="6150184"/>
            <a:ext cx="11471562" cy="880774"/>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just"/>
            <a:r>
              <a:rPr lang="en-US" sz="1200" b="1" u="sng" dirty="0">
                <a:effectLst/>
                <a:highlight>
                  <a:srgbClr val="FFFF00"/>
                </a:highlight>
                <a:latin typeface="Times New Roman" panose="02020603050405020304" pitchFamily="18" charset="0"/>
                <a:ea typeface="Times New Roman" panose="02020603050405020304" pitchFamily="18" charset="0"/>
              </a:rPr>
              <a:t>During the three months of examination of all cases, a total of 5.74% of patients were converted for hospitalization, and 20.90% for </a:t>
            </a:r>
            <a:r>
              <a:rPr lang="en-US" sz="1200" b="1" u="sng" dirty="0" err="1">
                <a:effectLst/>
                <a:highlight>
                  <a:srgbClr val="FFFF00"/>
                </a:highlight>
                <a:latin typeface="Times New Roman" panose="02020603050405020304" pitchFamily="18" charset="0"/>
                <a:ea typeface="Times New Roman" panose="02020603050405020304" pitchFamily="18" charset="0"/>
              </a:rPr>
              <a:t>Opd</a:t>
            </a:r>
            <a:r>
              <a:rPr lang="en-US" sz="1200" b="1" u="sng" dirty="0">
                <a:effectLst/>
                <a:highlight>
                  <a:srgbClr val="FFFF00"/>
                </a:highlight>
                <a:latin typeface="Times New Roman" panose="02020603050405020304" pitchFamily="18" charset="0"/>
                <a:ea typeface="Times New Roman" panose="02020603050405020304" pitchFamily="18" charset="0"/>
              </a:rPr>
              <a:t>, while 73.36% of patients showed no interest.</a:t>
            </a:r>
            <a:endParaRPr lang="en-IN" sz="1200" dirty="0">
              <a:effectLst/>
              <a:latin typeface="Times New Roman" panose="02020603050405020304" pitchFamily="18" charset="0"/>
              <a:ea typeface="Times New Roman" panose="02020603050405020304" pitchFamily="18" charset="0"/>
            </a:endParaRPr>
          </a:p>
          <a:p>
            <a:endParaRPr lang="en-IN" sz="1200" dirty="0">
              <a:effectLst/>
              <a:latin typeface="Times New Roman" panose="02020603050405020304" pitchFamily="18" charset="0"/>
              <a:ea typeface="Times New Roman" panose="02020603050405020304" pitchFamily="18" charset="0"/>
            </a:endParaRPr>
          </a:p>
        </p:txBody>
      </p:sp>
      <p:sp>
        <p:nvSpPr>
          <p:cNvPr id="4" name="Title 1">
            <a:extLst>
              <a:ext uri="{FF2B5EF4-FFF2-40B4-BE49-F238E27FC236}">
                <a16:creationId xmlns:a16="http://schemas.microsoft.com/office/drawing/2014/main" id="{C407AA51-C216-4874-875D-70DF19F375C7}"/>
              </a:ext>
            </a:extLst>
          </p:cNvPr>
          <p:cNvSpPr txBox="1">
            <a:spLocks/>
          </p:cNvSpPr>
          <p:nvPr/>
        </p:nvSpPr>
        <p:spPr>
          <a:xfrm>
            <a:off x="360219" y="6150184"/>
            <a:ext cx="11471562" cy="880774"/>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just"/>
            <a:r>
              <a:rPr lang="en-US" sz="1200" b="1" u="sng" dirty="0">
                <a:effectLst/>
                <a:highlight>
                  <a:srgbClr val="FFFF00"/>
                </a:highlight>
                <a:latin typeface="Times New Roman" panose="02020603050405020304" pitchFamily="18" charset="0"/>
                <a:ea typeface="Times New Roman" panose="02020603050405020304" pitchFamily="18" charset="0"/>
              </a:rPr>
              <a:t>During the three months of examination of all cases, a total of 5.74% of patients were converted for hospitalization, and 20.90% for </a:t>
            </a:r>
            <a:r>
              <a:rPr lang="en-US" sz="1200" b="1" u="sng" dirty="0" err="1">
                <a:effectLst/>
                <a:highlight>
                  <a:srgbClr val="FFFF00"/>
                </a:highlight>
                <a:latin typeface="Times New Roman" panose="02020603050405020304" pitchFamily="18" charset="0"/>
                <a:ea typeface="Times New Roman" panose="02020603050405020304" pitchFamily="18" charset="0"/>
              </a:rPr>
              <a:t>Opd</a:t>
            </a:r>
            <a:r>
              <a:rPr lang="en-US" sz="1200" b="1" u="sng" dirty="0">
                <a:effectLst/>
                <a:highlight>
                  <a:srgbClr val="FFFF00"/>
                </a:highlight>
                <a:latin typeface="Times New Roman" panose="02020603050405020304" pitchFamily="18" charset="0"/>
                <a:ea typeface="Times New Roman" panose="02020603050405020304" pitchFamily="18" charset="0"/>
              </a:rPr>
              <a:t>, while 73.36% of patients showed </a:t>
            </a:r>
            <a:r>
              <a:rPr lang="en-US" sz="1200" b="1" u="sng">
                <a:effectLst/>
                <a:highlight>
                  <a:srgbClr val="FFFF00"/>
                </a:highlight>
                <a:latin typeface="Times New Roman" panose="02020603050405020304" pitchFamily="18" charset="0"/>
                <a:ea typeface="Times New Roman" panose="02020603050405020304" pitchFamily="18" charset="0"/>
              </a:rPr>
              <a:t>no interest</a:t>
            </a:r>
            <a:endParaRPr lang="en-IN" sz="1200" dirty="0">
              <a:effectLst/>
              <a:latin typeface="Times New Roman" panose="02020603050405020304" pitchFamily="18" charset="0"/>
              <a:ea typeface="Times New Roman" panose="02020603050405020304" pitchFamily="18" charset="0"/>
            </a:endParaRPr>
          </a:p>
          <a:p>
            <a:endParaRPr lang="en-IN"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0694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36654E-D896-20CF-D64D-2F98C397B4A3}"/>
              </a:ext>
            </a:extLst>
          </p:cNvPr>
          <p:cNvSpPr>
            <a:spLocks noGrp="1"/>
          </p:cNvSpPr>
          <p:nvPr>
            <p:ph type="sldNum" sz="quarter" idx="12"/>
          </p:nvPr>
        </p:nvSpPr>
        <p:spPr>
          <a:xfrm>
            <a:off x="11092920" y="6068465"/>
            <a:ext cx="764215" cy="365125"/>
          </a:xfrm>
        </p:spPr>
        <p:txBody>
          <a:bodyPr/>
          <a:lstStyle/>
          <a:p>
            <a:fld id="{26AD20E6-394B-4DF0-96A5-9647FF39C943}" type="slidenum">
              <a:rPr lang="en-IN" smtClean="0"/>
              <a:t>19</a:t>
            </a:fld>
            <a:endParaRPr lang="en-IN" dirty="0"/>
          </a:p>
        </p:txBody>
      </p:sp>
      <p:pic>
        <p:nvPicPr>
          <p:cNvPr id="7" name="Picture 6">
            <a:extLst>
              <a:ext uri="{FF2B5EF4-FFF2-40B4-BE49-F238E27FC236}">
                <a16:creationId xmlns:a16="http://schemas.microsoft.com/office/drawing/2014/main" id="{E599DCC8-BB7A-46D2-39F5-9CF8180C8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mc:AlternateContent xmlns:mc="http://schemas.openxmlformats.org/markup-compatibility/2006" xmlns:cx1="http://schemas.microsoft.com/office/drawing/2015/9/8/chartex">
        <mc:Choice Requires="cx1">
          <p:graphicFrame>
            <p:nvGraphicFramePr>
              <p:cNvPr id="10" name="Content Placeholder 9">
                <a:extLst>
                  <a:ext uri="{FF2B5EF4-FFF2-40B4-BE49-F238E27FC236}">
                    <a16:creationId xmlns:a16="http://schemas.microsoft.com/office/drawing/2014/main" id="{E7F3C5A1-FDDA-2585-1627-856EA1CB6EB8}"/>
                  </a:ext>
                </a:extLst>
              </p:cNvPr>
              <p:cNvGraphicFramePr>
                <a:graphicFrameLocks noGrp="1"/>
              </p:cNvGraphicFramePr>
              <p:nvPr>
                <p:ph idx="1"/>
                <p:extLst>
                  <p:ext uri="{D42A27DB-BD31-4B8C-83A1-F6EECF244321}">
                    <p14:modId xmlns:p14="http://schemas.microsoft.com/office/powerpoint/2010/main" val="4058012707"/>
                  </p:ext>
                </p:extLst>
              </p:nvPr>
            </p:nvGraphicFramePr>
            <p:xfrm>
              <a:off x="637309" y="1392383"/>
              <a:ext cx="11263745" cy="441267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0" name="Content Placeholder 9">
                <a:extLst>
                  <a:ext uri="{FF2B5EF4-FFF2-40B4-BE49-F238E27FC236}">
                    <a16:creationId xmlns:a16="http://schemas.microsoft.com/office/drawing/2014/main" id="{E7F3C5A1-FDDA-2585-1627-856EA1CB6EB8}"/>
                  </a:ext>
                </a:extLst>
              </p:cNvPr>
              <p:cNvPicPr>
                <a:picLocks noGrp="1" noRot="1" noChangeAspect="1" noMove="1" noResize="1" noEditPoints="1" noAdjustHandles="1" noChangeArrowheads="1" noChangeShapeType="1"/>
              </p:cNvPicPr>
              <p:nvPr/>
            </p:nvPicPr>
            <p:blipFill>
              <a:blip r:embed="rId4"/>
              <a:stretch>
                <a:fillRect/>
              </a:stretch>
            </p:blipFill>
            <p:spPr>
              <a:xfrm>
                <a:off x="637309" y="1392383"/>
                <a:ext cx="11263745" cy="4412672"/>
              </a:xfrm>
              <a:prstGeom prst="rect">
                <a:avLst/>
              </a:prstGeom>
            </p:spPr>
          </p:pic>
        </mc:Fallback>
      </mc:AlternateContent>
      <p:sp>
        <p:nvSpPr>
          <p:cNvPr id="11" name="Title 1">
            <a:extLst>
              <a:ext uri="{FF2B5EF4-FFF2-40B4-BE49-F238E27FC236}">
                <a16:creationId xmlns:a16="http://schemas.microsoft.com/office/drawing/2014/main" id="{6DEAD026-C4F1-EC5B-BC2B-4474A955D82D}"/>
              </a:ext>
            </a:extLst>
          </p:cNvPr>
          <p:cNvSpPr txBox="1">
            <a:spLocks/>
          </p:cNvSpPr>
          <p:nvPr/>
        </p:nvSpPr>
        <p:spPr>
          <a:xfrm>
            <a:off x="959428" y="6396500"/>
            <a:ext cx="10515600" cy="634457"/>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171450" indent="-171450">
              <a:buFont typeface="Arial" panose="020B0604020202020204" pitchFamily="34" charset="0"/>
              <a:buChar char="•"/>
            </a:pPr>
            <a:endParaRPr lang="en-IN" sz="1200" b="1" dirty="0">
              <a:solidFill>
                <a:srgbClr val="FF0000"/>
              </a:solidFill>
              <a:highlight>
                <a:srgbClr val="FFFF00"/>
              </a:highlight>
            </a:endParaRPr>
          </a:p>
        </p:txBody>
      </p:sp>
      <p:sp>
        <p:nvSpPr>
          <p:cNvPr id="2" name="Title 1">
            <a:extLst>
              <a:ext uri="{FF2B5EF4-FFF2-40B4-BE49-F238E27FC236}">
                <a16:creationId xmlns:a16="http://schemas.microsoft.com/office/drawing/2014/main" id="{85BC57B7-CE53-B063-D28F-939A55AE82FA}"/>
              </a:ext>
            </a:extLst>
          </p:cNvPr>
          <p:cNvSpPr txBox="1">
            <a:spLocks/>
          </p:cNvSpPr>
          <p:nvPr/>
        </p:nvSpPr>
        <p:spPr>
          <a:xfrm>
            <a:off x="852055" y="5943600"/>
            <a:ext cx="10709563" cy="890587"/>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R="3810" algn="just"/>
            <a:r>
              <a:rPr lang="en-IN" sz="1200" b="1" u="sng" dirty="0">
                <a:effectLst/>
                <a:highlight>
                  <a:srgbClr val="FFFF00"/>
                </a:highlight>
                <a:latin typeface="Times New Roman" panose="02020603050405020304" pitchFamily="18" charset="0"/>
                <a:ea typeface="Times New Roman" panose="02020603050405020304" pitchFamily="18" charset="0"/>
              </a:rPr>
              <a:t>In the 3 months of analysis of lama cases the total percentage of converted department was Cardiology which is the highest among all the  27.69%.</a:t>
            </a:r>
            <a:endParaRPr lang="en-IN"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3563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Mentor Approval</a:t>
            </a:r>
          </a:p>
        </p:txBody>
      </p:sp>
      <p:pic>
        <p:nvPicPr>
          <p:cNvPr id="8" name="Content Placeholder 7">
            <a:extLst>
              <a:ext uri="{FF2B5EF4-FFF2-40B4-BE49-F238E27FC236}">
                <a16:creationId xmlns:a16="http://schemas.microsoft.com/office/drawing/2014/main" id="{5AFBDC0E-E2B5-C50C-9CA1-68BFBD1A51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2157" y="1842760"/>
            <a:ext cx="5360756" cy="4704623"/>
          </a:xfrm>
        </p:spPr>
      </p:pic>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861094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t>Discussion </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913775" y="1887477"/>
            <a:ext cx="10364452" cy="3903724"/>
          </a:xfrm>
        </p:spPr>
        <p:txBody>
          <a:bodyPr>
            <a:normAutofit/>
          </a:bodyPr>
          <a:lstStyle/>
          <a:p>
            <a:pPr marL="0" indent="0">
              <a:buNone/>
            </a:pPr>
            <a:endParaRPr lang="en-US" dirty="0"/>
          </a:p>
          <a:p>
            <a:r>
              <a:rPr lang="en-US" sz="1300" dirty="0"/>
              <a:t>Study findings highlight factors influencing LAMA decisions at Manipal Hospital.</a:t>
            </a:r>
          </a:p>
          <a:p>
            <a:r>
              <a:rPr lang="en-US" sz="1300" dirty="0"/>
              <a:t>Reasons for LAMA include opting for other hospitals and feeling better.</a:t>
            </a:r>
          </a:p>
          <a:p>
            <a:r>
              <a:rPr lang="en-US" sz="1300" dirty="0"/>
              <a:t>Patient satisfaction and effective communication can reduce seeking care elsewhere and treatment discontinuation.</a:t>
            </a:r>
          </a:p>
          <a:p>
            <a:r>
              <a:rPr lang="en-US" sz="1300" dirty="0"/>
              <a:t>Non-responsiveness and financial constraints contribute to LAMA cases.</a:t>
            </a:r>
          </a:p>
          <a:p>
            <a:r>
              <a:rPr lang="en-US" sz="1300" dirty="0"/>
              <a:t>Patient engagement, improved communication, and financial counseling can mitigate these issues.</a:t>
            </a:r>
          </a:p>
          <a:p>
            <a:r>
              <a:rPr lang="en-US" sz="1300" dirty="0"/>
              <a:t>Comprehensive approach needed to tackle LAMA cases.</a:t>
            </a:r>
          </a:p>
          <a:p>
            <a:r>
              <a:rPr lang="en-US" sz="1300" dirty="0"/>
              <a:t>Focus on improving patient satisfaction, communication, and addressing financial concerns.</a:t>
            </a:r>
          </a:p>
          <a:p>
            <a:r>
              <a:rPr lang="en-US" sz="1300" dirty="0"/>
              <a:t>Implement interventions to minimize treatment refusal and optimize patient care</a:t>
            </a:r>
            <a:r>
              <a:rPr lang="en-US" sz="1600" dirty="0"/>
              <a:t>.</a:t>
            </a:r>
            <a:endParaRPr lang="en-IN" sz="1600" dirty="0"/>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20</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t>Discussion </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p:txBody>
          <a:bodyPr>
            <a:normAutofit/>
          </a:bodyPr>
          <a:lstStyle/>
          <a:p>
            <a:r>
              <a:rPr lang="en-US" sz="1400" b="0" i="0" dirty="0">
                <a:effectLst/>
                <a:latin typeface="Times New Roman" panose="02020603050405020304" pitchFamily="18" charset="0"/>
                <a:cs typeface="Times New Roman" panose="02020603050405020304" pitchFamily="18" charset="0"/>
              </a:rPr>
              <a:t>LAMA is the patient's complete decision and cannot be denied by hospital staff once confirmed and </a:t>
            </a:r>
            <a:r>
              <a:rPr lang="en-US" sz="1400" dirty="0">
                <a:latin typeface="Times New Roman" panose="02020603050405020304" pitchFamily="18" charset="0"/>
                <a:cs typeface="Times New Roman" panose="02020603050405020304" pitchFamily="18" charset="0"/>
              </a:rPr>
              <a:t>is solely the decision of the patient and their attendants. </a:t>
            </a:r>
          </a:p>
          <a:p>
            <a:r>
              <a:rPr lang="en-US" sz="1400" dirty="0">
                <a:latin typeface="Times New Roman" panose="02020603050405020304" pitchFamily="18" charset="0"/>
                <a:cs typeface="Times New Roman" panose="02020603050405020304" pitchFamily="18" charset="0"/>
              </a:rPr>
              <a:t>LAMA impacts patient safety and can affect the hospital's economy and reputation.</a:t>
            </a:r>
          </a:p>
          <a:p>
            <a:r>
              <a:rPr lang="en-US" sz="1400" dirty="0">
                <a:latin typeface="Times New Roman" panose="02020603050405020304" pitchFamily="18" charset="0"/>
                <a:cs typeface="Times New Roman" panose="02020603050405020304" pitchFamily="18" charset="0"/>
              </a:rPr>
              <a:t>An increase in LAMA cases may indicate poor services and quality, impacting the hospital's financial status.</a:t>
            </a:r>
            <a:endParaRPr lang="en-US" sz="1400" b="0" i="0"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400" b="0" i="0" dirty="0">
                <a:effectLst/>
                <a:latin typeface="Times New Roman" panose="02020603050405020304" pitchFamily="18" charset="0"/>
                <a:cs typeface="Times New Roman" panose="02020603050405020304" pitchFamily="18" charset="0"/>
              </a:rPr>
              <a:t>Consider appointing a dedicated counselor to counsel the patient and attendant.</a:t>
            </a:r>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21</a:t>
            </a:fld>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388368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913775" y="2108007"/>
            <a:ext cx="10364452" cy="3683194"/>
          </a:xfrm>
        </p:spPr>
        <p:txBody>
          <a:bodyPr>
            <a:normAutofit/>
          </a:bodyPr>
          <a:lstStyle/>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In conclusion, a study was conducted at Manipal Hospital, which included 244 LAMA cases and 488 non-LAMA cases. The study aimed to explore contributing factors for LAMA and treatment refusal. The contributing factors identified included issues with contact information, staff dissatisfaction, feeling better, room availability, panel availability, referrals, non-responsiveness, financial constraints, choosing another hospital, and service-related issues. The highest number of patients (64) opted for another hospital. Data was collected and analyzed using an Excel sheet and a monthly dashboard. Demographic details, department-wise data, pair-wise data, and bed-wise data were collected to understand the patient flow and emergency department footfall. Patient consent was obtained, and no significant risks were involved in the study.</a:t>
            </a:r>
            <a:endParaRPr lang="en-IN" sz="1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22</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838200" y="0"/>
            <a:ext cx="10515600" cy="1325563"/>
          </a:xfrm>
        </p:spPr>
        <p:txBody>
          <a:bodyPr/>
          <a:lstStyle/>
          <a:p>
            <a:pPr algn="ctr"/>
            <a:r>
              <a:rPr lang="en-IN" b="1" dirty="0"/>
              <a:t>References</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213064" y="972487"/>
            <a:ext cx="11833934" cy="4910787"/>
          </a:xfrm>
        </p:spPr>
        <p:txBody>
          <a:bodyPr>
            <a:noAutofit/>
          </a:bodyPr>
          <a:lstStyle/>
          <a:p>
            <a:pPr marL="0" marR="457200" indent="0" algn="l">
              <a:buNone/>
            </a:pPr>
            <a:endParaRPr lang="en-US" sz="1600" b="0" i="0" dirty="0">
              <a:solidFill>
                <a:srgbClr val="000000"/>
              </a:solidFill>
              <a:effectLst/>
              <a:latin typeface="Times New Roman" panose="02020603050405020304" pitchFamily="18" charset="0"/>
              <a:cs typeface="Times New Roman" panose="02020603050405020304" pitchFamily="18" charset="0"/>
            </a:endParaRPr>
          </a:p>
          <a:p>
            <a:r>
              <a:rPr lang="en-US" sz="1600" b="0" i="0" dirty="0" err="1">
                <a:solidFill>
                  <a:srgbClr val="000000"/>
                </a:solidFill>
                <a:effectLst/>
                <a:latin typeface="Times New Roman" panose="02020603050405020304" pitchFamily="18" charset="0"/>
                <a:cs typeface="Times New Roman" panose="02020603050405020304" pitchFamily="18" charset="0"/>
              </a:rPr>
              <a:t>Eddieson</a:t>
            </a:r>
            <a:r>
              <a:rPr lang="en-US" sz="1600" b="0" i="0" dirty="0">
                <a:solidFill>
                  <a:srgbClr val="000000"/>
                </a:solidFill>
                <a:effectLst/>
                <a:latin typeface="Times New Roman" panose="02020603050405020304" pitchFamily="18" charset="0"/>
                <a:cs typeface="Times New Roman" panose="02020603050405020304" pitchFamily="18" charset="0"/>
              </a:rPr>
              <a:t> Pasay-an, Mostoles R, Villareal S, </a:t>
            </a:r>
            <a:r>
              <a:rPr lang="en-US" sz="1600" b="0" i="0" dirty="0" err="1">
                <a:solidFill>
                  <a:srgbClr val="000000"/>
                </a:solidFill>
                <a:effectLst/>
                <a:latin typeface="Times New Roman" panose="02020603050405020304" pitchFamily="18" charset="0"/>
                <a:cs typeface="Times New Roman" panose="02020603050405020304" pitchFamily="18" charset="0"/>
              </a:rPr>
              <a:t>Reynita</a:t>
            </a:r>
            <a:r>
              <a:rPr lang="en-US" sz="1600" b="0" i="0" dirty="0">
                <a:solidFill>
                  <a:srgbClr val="000000"/>
                </a:solidFill>
                <a:effectLst/>
                <a:latin typeface="Times New Roman" panose="02020603050405020304" pitchFamily="18" charset="0"/>
                <a:cs typeface="Times New Roman" panose="02020603050405020304" pitchFamily="18" charset="0"/>
              </a:rPr>
              <a:t> </a:t>
            </a:r>
            <a:r>
              <a:rPr lang="en-US" sz="1600" b="0" i="0" dirty="0" err="1">
                <a:solidFill>
                  <a:srgbClr val="000000"/>
                </a:solidFill>
                <a:effectLst/>
                <a:latin typeface="Times New Roman" panose="02020603050405020304" pitchFamily="18" charset="0"/>
                <a:cs typeface="Times New Roman" panose="02020603050405020304" pitchFamily="18" charset="0"/>
              </a:rPr>
              <a:t>Saguban</a:t>
            </a:r>
            <a:r>
              <a:rPr lang="en-US" sz="1600" b="0" i="0" dirty="0">
                <a:solidFill>
                  <a:srgbClr val="000000"/>
                </a:solidFill>
                <a:effectLst/>
                <a:latin typeface="Times New Roman" panose="02020603050405020304" pitchFamily="18" charset="0"/>
                <a:cs typeface="Times New Roman" panose="02020603050405020304" pitchFamily="18" charset="0"/>
              </a:rPr>
              <a:t>. Factors Contributing to Leaving Against Medical Advice (LAMA): A Consideration of the Patients’ Perspective. 2023 Feb 9;11(4):506–6.</a:t>
            </a:r>
          </a:p>
          <a:p>
            <a:pPr algn="l"/>
            <a:r>
              <a:rPr lang="en-US" sz="1600" b="0" i="0" dirty="0">
                <a:solidFill>
                  <a:srgbClr val="000000"/>
                </a:solidFill>
                <a:effectLst/>
                <a:latin typeface="Times New Roman" panose="02020603050405020304" pitchFamily="18" charset="0"/>
                <a:cs typeface="Times New Roman" panose="02020603050405020304" pitchFamily="18" charset="0"/>
              </a:rPr>
              <a:t>Gautam N, Sharma JP, Sharma A, Verma V, Arora P, Gautam PL. Retrospective Evaluation of Patients Who Leave against Medical Advice in a Tertiary Teaching Care Institute. Indian Journal of Critical Care Medicine: Peer-reviewed, Official Publication of Indian Society of Critical Care Medicine [Internet]. 2018 Aug 1;22(8):591–6. Available from: https://www.ncbi.nlm.nih.gov/pmc/articles/PMC6108296/</a:t>
            </a:r>
          </a:p>
          <a:p>
            <a:pPr algn="l"/>
            <a:r>
              <a:rPr lang="en-US" sz="1600" b="0" i="0" dirty="0" err="1">
                <a:solidFill>
                  <a:srgbClr val="000000"/>
                </a:solidFill>
                <a:effectLst/>
                <a:latin typeface="Times New Roman" panose="02020603050405020304" pitchFamily="18" charset="0"/>
                <a:cs typeface="Times New Roman" panose="02020603050405020304" pitchFamily="18" charset="0"/>
              </a:rPr>
              <a:t>Gunchan</a:t>
            </a:r>
            <a:r>
              <a:rPr lang="en-US" sz="1600" b="0" i="0" dirty="0">
                <a:solidFill>
                  <a:srgbClr val="000000"/>
                </a:solidFill>
                <a:effectLst/>
                <a:latin typeface="Times New Roman" panose="02020603050405020304" pitchFamily="18" charset="0"/>
                <a:cs typeface="Times New Roman" panose="02020603050405020304" pitchFamily="18" charset="0"/>
              </a:rPr>
              <a:t> P, PL G, Rubina K, S PB. Prospective Evaluation of Patients Leaving against Medical Advice of a Tertiary Care Hospital: Comparison of Emergency and Intensive Care Units. International Journal of Medicine and Public Health. 2018 Mar 12;8(1):18–23.</a:t>
            </a:r>
          </a:p>
          <a:p>
            <a:r>
              <a:rPr lang="en-US" sz="1600" b="0" i="0" dirty="0">
                <a:solidFill>
                  <a:srgbClr val="000000"/>
                </a:solidFill>
                <a:effectLst/>
                <a:latin typeface="Times New Roman" panose="02020603050405020304" pitchFamily="18" charset="0"/>
                <a:cs typeface="Times New Roman" panose="02020603050405020304" pitchFamily="18" charset="0"/>
              </a:rPr>
              <a:t>Hasan O, Adeel Samad M, Khan H, Sarfraz M, </a:t>
            </a:r>
            <a:r>
              <a:rPr lang="en-US" sz="1600" b="0" i="0" dirty="0" err="1">
                <a:solidFill>
                  <a:srgbClr val="000000"/>
                </a:solidFill>
                <a:effectLst/>
                <a:latin typeface="Times New Roman" panose="02020603050405020304" pitchFamily="18" charset="0"/>
                <a:cs typeface="Times New Roman" panose="02020603050405020304" pitchFamily="18" charset="0"/>
              </a:rPr>
              <a:t>Noordin</a:t>
            </a:r>
            <a:r>
              <a:rPr lang="en-US" sz="1600" b="0" i="0" dirty="0">
                <a:solidFill>
                  <a:srgbClr val="000000"/>
                </a:solidFill>
                <a:effectLst/>
                <a:latin typeface="Times New Roman" panose="02020603050405020304" pitchFamily="18" charset="0"/>
                <a:cs typeface="Times New Roman" panose="02020603050405020304" pitchFamily="18" charset="0"/>
              </a:rPr>
              <a:t> S, Ahmad T, et al. Leaving Against Medical Advice From In-patients Departments Rate, Reasons and Predicting Risk Factors for Re-visiting Hospital Retrospective Cohort From a Tertiary Care Hospital. International Journal of Health Policy and Management. 2019 May 18;8(8):474–9.</a:t>
            </a:r>
          </a:p>
          <a:p>
            <a:pPr marL="0" indent="0" algn="l">
              <a:buNone/>
            </a:pPr>
            <a:endParaRPr lang="en-US" sz="1600" b="0" i="0" dirty="0">
              <a:solidFill>
                <a:srgbClr val="000000"/>
              </a:solidFill>
              <a:effectLst/>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23</a:t>
            </a:fld>
            <a:endParaRPr lang="en-IN" dirty="0"/>
          </a:p>
        </p:txBody>
      </p:sp>
    </p:spTree>
    <p:extLst>
      <p:ext uri="{BB962C8B-B14F-4D97-AF65-F5344CB8AC3E}">
        <p14:creationId xmlns:p14="http://schemas.microsoft.com/office/powerpoint/2010/main" val="149243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28ADE-C7E0-FD3F-B679-78859338DC40}"/>
              </a:ext>
            </a:extLst>
          </p:cNvPr>
          <p:cNvSpPr>
            <a:spLocks noGrp="1"/>
          </p:cNvSpPr>
          <p:nvPr>
            <p:ph type="title"/>
          </p:nvPr>
        </p:nvSpPr>
        <p:spPr>
          <a:xfrm>
            <a:off x="3041073" y="157956"/>
            <a:ext cx="4945639" cy="563563"/>
          </a:xfrm>
        </p:spPr>
        <p:txBody>
          <a:bodyPr>
            <a:normAutofit fontScale="90000"/>
          </a:bodyPr>
          <a:lstStyle/>
          <a:p>
            <a:r>
              <a:rPr lang="en-IN" b="1" dirty="0"/>
              <a:t>Pictorial Journey (1/2)</a:t>
            </a:r>
            <a:endParaRPr lang="en-IN" dirty="0">
              <a:latin typeface="Algerian" panose="04020705040A02060702" pitchFamily="82" charset="0"/>
            </a:endParaRPr>
          </a:p>
        </p:txBody>
      </p:sp>
      <p:pic>
        <p:nvPicPr>
          <p:cNvPr id="4" name="Picture 3">
            <a:extLst>
              <a:ext uri="{FF2B5EF4-FFF2-40B4-BE49-F238E27FC236}">
                <a16:creationId xmlns:a16="http://schemas.microsoft.com/office/drawing/2014/main" id="{EE7E1064-666A-FE1C-20B1-2360DAE8F64E}"/>
              </a:ext>
            </a:extLst>
          </p:cNvPr>
          <p:cNvPicPr>
            <a:picLocks noChangeAspect="1"/>
          </p:cNvPicPr>
          <p:nvPr/>
        </p:nvPicPr>
        <p:blipFill>
          <a:blip r:embed="rId2"/>
          <a:stretch>
            <a:fillRect/>
          </a:stretch>
        </p:blipFill>
        <p:spPr>
          <a:xfrm>
            <a:off x="0" y="793"/>
            <a:ext cx="2043113" cy="1313430"/>
          </a:xfrm>
          <a:prstGeom prst="rect">
            <a:avLst/>
          </a:prstGeom>
        </p:spPr>
      </p:pic>
      <p:pic>
        <p:nvPicPr>
          <p:cNvPr id="5" name="Picture 4" descr="Text, logo&#10;&#10;Description automatically generated">
            <a:extLst>
              <a:ext uri="{FF2B5EF4-FFF2-40B4-BE49-F238E27FC236}">
                <a16:creationId xmlns:a16="http://schemas.microsoft.com/office/drawing/2014/main" id="{3DDA16B4-D9C4-DE6B-2218-11370BD46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6944" y="0"/>
            <a:ext cx="2283619" cy="1354776"/>
          </a:xfrm>
          <a:prstGeom prst="rect">
            <a:avLst/>
          </a:prstGeom>
        </p:spPr>
      </p:pic>
      <p:pic>
        <p:nvPicPr>
          <p:cNvPr id="9" name="Picture 8">
            <a:extLst>
              <a:ext uri="{FF2B5EF4-FFF2-40B4-BE49-F238E27FC236}">
                <a16:creationId xmlns:a16="http://schemas.microsoft.com/office/drawing/2014/main" id="{B17249EF-E6FD-3BE4-B561-BD728C5E99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5814" y="1354776"/>
            <a:ext cx="3577012" cy="2074224"/>
          </a:xfrm>
          <a:prstGeom prst="rect">
            <a:avLst/>
          </a:prstGeom>
        </p:spPr>
      </p:pic>
      <p:pic>
        <p:nvPicPr>
          <p:cNvPr id="11" name="Picture 10">
            <a:extLst>
              <a:ext uri="{FF2B5EF4-FFF2-40B4-BE49-F238E27FC236}">
                <a16:creationId xmlns:a16="http://schemas.microsoft.com/office/drawing/2014/main" id="{4AF239EA-19EF-A25C-5093-DCFA258823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02" y="1354776"/>
            <a:ext cx="3588541" cy="2074224"/>
          </a:xfrm>
          <a:prstGeom prst="rect">
            <a:avLst/>
          </a:prstGeom>
        </p:spPr>
      </p:pic>
      <p:pic>
        <p:nvPicPr>
          <p:cNvPr id="13" name="Picture 12">
            <a:extLst>
              <a:ext uri="{FF2B5EF4-FFF2-40B4-BE49-F238E27FC236}">
                <a16:creationId xmlns:a16="http://schemas.microsoft.com/office/drawing/2014/main" id="{7233B6B7-FDDB-872B-5A81-E6BD4365F8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1990" y="1483364"/>
            <a:ext cx="3352795" cy="2074224"/>
          </a:xfrm>
          <a:prstGeom prst="rect">
            <a:avLst/>
          </a:prstGeom>
        </p:spPr>
      </p:pic>
      <p:pic>
        <p:nvPicPr>
          <p:cNvPr id="22" name="Picture 21">
            <a:extLst>
              <a:ext uri="{FF2B5EF4-FFF2-40B4-BE49-F238E27FC236}">
                <a16:creationId xmlns:a16="http://schemas.microsoft.com/office/drawing/2014/main" id="{75D37AE0-DED4-DCEF-7FA8-A88E5CBABB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202" y="3950494"/>
            <a:ext cx="3588541" cy="2457450"/>
          </a:xfrm>
          <a:prstGeom prst="rect">
            <a:avLst/>
          </a:prstGeom>
        </p:spPr>
      </p:pic>
      <p:pic>
        <p:nvPicPr>
          <p:cNvPr id="24" name="Picture 23">
            <a:extLst>
              <a:ext uri="{FF2B5EF4-FFF2-40B4-BE49-F238E27FC236}">
                <a16:creationId xmlns:a16="http://schemas.microsoft.com/office/drawing/2014/main" id="{AE7388B4-468F-8694-661A-C5F3257B36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4367" y="3950493"/>
            <a:ext cx="3352795" cy="2457451"/>
          </a:xfrm>
          <a:prstGeom prst="rect">
            <a:avLst/>
          </a:prstGeom>
        </p:spPr>
      </p:pic>
      <p:pic>
        <p:nvPicPr>
          <p:cNvPr id="25" name="Picture 24">
            <a:extLst>
              <a:ext uri="{FF2B5EF4-FFF2-40B4-BE49-F238E27FC236}">
                <a16:creationId xmlns:a16="http://schemas.microsoft.com/office/drawing/2014/main" id="{C135ADFC-BCC5-27DB-1D0F-6122895B04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74285" y="3950494"/>
            <a:ext cx="3588541" cy="2457450"/>
          </a:xfrm>
          <a:prstGeom prst="rect">
            <a:avLst/>
          </a:prstGeom>
        </p:spPr>
      </p:pic>
      <p:sp>
        <p:nvSpPr>
          <p:cNvPr id="3" name="Slide Number Placeholder 2">
            <a:extLst>
              <a:ext uri="{FF2B5EF4-FFF2-40B4-BE49-F238E27FC236}">
                <a16:creationId xmlns:a16="http://schemas.microsoft.com/office/drawing/2014/main" id="{C005EBD8-0786-30DC-B8DF-7017729CF2A0}"/>
              </a:ext>
            </a:extLst>
          </p:cNvPr>
          <p:cNvSpPr>
            <a:spLocks noGrp="1"/>
          </p:cNvSpPr>
          <p:nvPr>
            <p:ph type="sldNum" sz="quarter" idx="12"/>
          </p:nvPr>
        </p:nvSpPr>
        <p:spPr/>
        <p:txBody>
          <a:bodyPr/>
          <a:lstStyle/>
          <a:p>
            <a:fld id="{26AD20E6-394B-4DF0-96A5-9647FF39C943}" type="slidenum">
              <a:rPr lang="en-IN" smtClean="0"/>
              <a:t>24</a:t>
            </a:fld>
            <a:endParaRPr lang="en-IN"/>
          </a:p>
        </p:txBody>
      </p:sp>
    </p:spTree>
    <p:extLst>
      <p:ext uri="{BB962C8B-B14F-4D97-AF65-F5344CB8AC3E}">
        <p14:creationId xmlns:p14="http://schemas.microsoft.com/office/powerpoint/2010/main" val="2901058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 (2)</a:t>
            </a:r>
          </a:p>
        </p:txBody>
      </p:sp>
      <p:pic>
        <p:nvPicPr>
          <p:cNvPr id="8" name="Content Placeholder 7">
            <a:extLst>
              <a:ext uri="{FF2B5EF4-FFF2-40B4-BE49-F238E27FC236}">
                <a16:creationId xmlns:a16="http://schemas.microsoft.com/office/drawing/2014/main" id="{85A1E0AA-2709-B452-71E0-3662A02035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613" y="1569315"/>
            <a:ext cx="2809388" cy="4498975"/>
          </a:xfrm>
        </p:spPr>
      </p:pic>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25</a:t>
            </a:fld>
            <a:endParaRPr lang="en-IN"/>
          </a:p>
        </p:txBody>
      </p:sp>
      <p:pic>
        <p:nvPicPr>
          <p:cNvPr id="10" name="Picture 9">
            <a:extLst>
              <a:ext uri="{FF2B5EF4-FFF2-40B4-BE49-F238E27FC236}">
                <a16:creationId xmlns:a16="http://schemas.microsoft.com/office/drawing/2014/main" id="{C9F4C176-0746-DE32-A4AD-6516390EA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790" y="1569315"/>
            <a:ext cx="3855749" cy="4589029"/>
          </a:xfrm>
          <a:prstGeom prst="rect">
            <a:avLst/>
          </a:prstGeom>
        </p:spPr>
      </p:pic>
      <p:pic>
        <p:nvPicPr>
          <p:cNvPr id="12" name="Picture 11">
            <a:extLst>
              <a:ext uri="{FF2B5EF4-FFF2-40B4-BE49-F238E27FC236}">
                <a16:creationId xmlns:a16="http://schemas.microsoft.com/office/drawing/2014/main" id="{5A104346-91EB-0C0E-021E-0CDA73D109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5318" y="1433511"/>
            <a:ext cx="3855749" cy="4724833"/>
          </a:xfrm>
          <a:prstGeom prst="rect">
            <a:avLst/>
          </a:prstGeom>
        </p:spPr>
      </p:pic>
    </p:spTree>
    <p:extLst>
      <p:ext uri="{BB962C8B-B14F-4D97-AF65-F5344CB8AC3E}">
        <p14:creationId xmlns:p14="http://schemas.microsoft.com/office/powerpoint/2010/main" val="2333934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26</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Introduction of Organization</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400594" y="2214694"/>
            <a:ext cx="6244046" cy="4075270"/>
          </a:xfrm>
        </p:spPr>
        <p:txBody>
          <a:bodyPr>
            <a:normAutofit/>
          </a:bodyPr>
          <a:lstStyle/>
          <a:p>
            <a:pPr marR="340360">
              <a:lnSpc>
                <a:spcPct val="115000"/>
              </a:lnSpc>
              <a:spcBef>
                <a:spcPts val="235"/>
              </a:spcBef>
            </a:pPr>
            <a:r>
              <a:rPr lang="en-US" sz="1200" dirty="0">
                <a:effectLst/>
                <a:latin typeface="Times New Roman" panose="02020603050405020304" pitchFamily="18" charset="0"/>
                <a:ea typeface="Times New Roman" panose="02020603050405020304" pitchFamily="18" charset="0"/>
              </a:rPr>
              <a:t>Dr. T.M.A. Pai founded Manipal Hospitals in 1953.</a:t>
            </a:r>
          </a:p>
          <a:p>
            <a:pPr marR="340360">
              <a:lnSpc>
                <a:spcPct val="115000"/>
              </a:lnSpc>
              <a:spcBef>
                <a:spcPts val="235"/>
              </a:spcBef>
            </a:pPr>
            <a:r>
              <a:rPr lang="en-US" sz="1200" dirty="0">
                <a:effectLst/>
                <a:latin typeface="Times New Roman" panose="02020603050405020304" pitchFamily="18" charset="0"/>
                <a:ea typeface="Times New Roman" panose="02020603050405020304" pitchFamily="18" charset="0"/>
              </a:rPr>
              <a:t>Manipal Hospitals opened its flagship hospital in Bangalore in 1991 (650 beds).</a:t>
            </a:r>
          </a:p>
          <a:p>
            <a:pPr marR="340360">
              <a:lnSpc>
                <a:spcPct val="115000"/>
              </a:lnSpc>
              <a:spcBef>
                <a:spcPts val="235"/>
              </a:spcBef>
            </a:pPr>
            <a:r>
              <a:rPr lang="en-US" sz="1200" dirty="0">
                <a:effectLst/>
                <a:latin typeface="Times New Roman" panose="02020603050405020304" pitchFamily="18" charset="0"/>
                <a:ea typeface="Times New Roman" panose="02020603050405020304" pitchFamily="18" charset="0"/>
              </a:rPr>
              <a:t>Top healthcare organization in India with 27 hospitals (approx. 7600 beds).</a:t>
            </a:r>
          </a:p>
          <a:p>
            <a:pPr marR="340360">
              <a:lnSpc>
                <a:spcPct val="115000"/>
              </a:lnSpc>
              <a:spcBef>
                <a:spcPts val="235"/>
              </a:spcBef>
            </a:pPr>
            <a:r>
              <a:rPr lang="en-US" sz="1200" dirty="0">
                <a:effectLst/>
                <a:latin typeface="Times New Roman" panose="02020603050405020304" pitchFamily="18" charset="0"/>
                <a:ea typeface="Times New Roman" panose="02020603050405020304" pitchFamily="18" charset="0"/>
              </a:rPr>
              <a:t>Manipal Hospital in Dwarka: 280 beds (118 critical care beds, 10 operation theaters, and other specialized departments.).</a:t>
            </a:r>
          </a:p>
          <a:p>
            <a:pPr marR="340360">
              <a:lnSpc>
                <a:spcPct val="115000"/>
              </a:lnSpc>
              <a:spcBef>
                <a:spcPts val="235"/>
              </a:spcBef>
            </a:pPr>
            <a:r>
              <a:rPr lang="en-US" sz="1200" dirty="0">
                <a:effectLst/>
                <a:latin typeface="Times New Roman" panose="02020603050405020304" pitchFamily="18" charset="0"/>
                <a:ea typeface="Times New Roman" panose="02020603050405020304" pitchFamily="18" charset="0"/>
              </a:rPr>
              <a:t>Compliant with international standards for radiodiagnosis, clinical procedures, and research.</a:t>
            </a:r>
          </a:p>
          <a:p>
            <a:pPr marR="340360">
              <a:lnSpc>
                <a:spcPct val="115000"/>
              </a:lnSpc>
              <a:spcBef>
                <a:spcPts val="235"/>
              </a:spcBef>
            </a:pPr>
            <a:r>
              <a:rPr lang="en-US" sz="1200" dirty="0">
                <a:effectLst/>
                <a:latin typeface="Times New Roman" panose="02020603050405020304" pitchFamily="18" charset="0"/>
                <a:ea typeface="Times New Roman" panose="02020603050405020304" pitchFamily="18" charset="0"/>
              </a:rPr>
              <a:t>Emphasizes patient care and goes above and beyond.</a:t>
            </a:r>
          </a:p>
          <a:p>
            <a:pPr marR="340360">
              <a:lnSpc>
                <a:spcPct val="115000"/>
              </a:lnSpc>
              <a:spcBef>
                <a:spcPts val="235"/>
              </a:spcBef>
            </a:pPr>
            <a:r>
              <a:rPr lang="en-US" sz="1200" dirty="0">
                <a:effectLst/>
                <a:latin typeface="Times New Roman" panose="02020603050405020304" pitchFamily="18" charset="0"/>
                <a:ea typeface="Times New Roman" panose="02020603050405020304" pitchFamily="18" charset="0"/>
              </a:rPr>
              <a:t>Emergency Department in Manipal Hospital Dwarka: 14 beds.</a:t>
            </a:r>
          </a:p>
          <a:p>
            <a:pPr marR="340360">
              <a:lnSpc>
                <a:spcPct val="115000"/>
              </a:lnSpc>
              <a:spcBef>
                <a:spcPts val="235"/>
              </a:spcBef>
            </a:pPr>
            <a:r>
              <a:rPr lang="en-US" sz="1200" dirty="0">
                <a:effectLst/>
                <a:latin typeface="Times New Roman" panose="02020603050405020304" pitchFamily="18" charset="0"/>
                <a:ea typeface="Times New Roman" panose="02020603050405020304" pitchFamily="18" charset="0"/>
              </a:rPr>
              <a:t>Staff: 3 doctors, 5 Head nurses, Head of Department, 2 Emergency doctors, 1 coordinator, 11-12 nursing staff, 3 Ground Duty Assistants (GDA), and 4 security guards</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Content Placeholder 6">
            <a:extLst>
              <a:ext uri="{FF2B5EF4-FFF2-40B4-BE49-F238E27FC236}">
                <a16:creationId xmlns:a16="http://schemas.microsoft.com/office/drawing/2014/main" id="{A07D0FC7-93B9-E915-AAD6-3CAFCEBCE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2353" y="1677376"/>
            <a:ext cx="4199844" cy="4248704"/>
          </a:xfrm>
          <a:prstGeom prst="rect">
            <a:avLst/>
          </a:prstGeom>
        </p:spPr>
      </p:pic>
    </p:spTree>
    <p:extLst>
      <p:ext uri="{BB962C8B-B14F-4D97-AF65-F5344CB8AC3E}">
        <p14:creationId xmlns:p14="http://schemas.microsoft.com/office/powerpoint/2010/main" val="293501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838200" y="365125"/>
            <a:ext cx="10515600" cy="927647"/>
          </a:xfrm>
        </p:spPr>
        <p:txBody>
          <a:bodyPr/>
          <a:lstStyle/>
          <a:p>
            <a:pPr algn="ctr"/>
            <a:r>
              <a:rPr lang="en-IN" b="1" dirty="0"/>
              <a:t>Introduction </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381740" y="1418483"/>
            <a:ext cx="11051959" cy="5249726"/>
          </a:xfrm>
        </p:spPr>
        <p:txBody>
          <a:bodyPr>
            <a:noAutofit/>
          </a:bodyPr>
          <a:lstStyle/>
          <a:p>
            <a:pPr lvl="0">
              <a:lnSpc>
                <a:spcPct val="107000"/>
              </a:lnSpc>
              <a:spcAft>
                <a:spcPts val="800"/>
              </a:spcAft>
              <a:buFont typeface="Wingdings" panose="05000000000000000000" pitchFamily="2" charset="2"/>
              <a:buChar char="q"/>
              <a:tabLst>
                <a:tab pos="457200" algn="l"/>
              </a:tabLst>
            </a:pPr>
            <a:endParaRPr lang="en-IN" sz="14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buFont typeface="Wingdings" panose="05000000000000000000" pitchFamily="2" charset="2"/>
              <a:buChar char="q"/>
              <a:tabLst>
                <a:tab pos="457200" algn="l"/>
              </a:tabLst>
            </a:pPr>
            <a:r>
              <a:rPr lang="en-IN" sz="12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LAMA</a:t>
            </a:r>
            <a:r>
              <a:rPr lang="en-IN" sz="12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IN"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Discharge against medical advice or leave against medical advice (DAMA or LAMA) is a global phenomenon</a:t>
            </a:r>
            <a:r>
              <a:rPr lang="en-IN" sz="12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Leaving against medical advice (LAMA), is a term used when patients leave the hospital before a treating physician advises.</a:t>
            </a:r>
            <a:r>
              <a:rPr lang="en-IN"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LAMA reasons are an area of concern for all involved in the healthcare delivery system.</a:t>
            </a:r>
          </a:p>
          <a:p>
            <a:pPr lvl="0">
              <a:lnSpc>
                <a:spcPct val="107000"/>
              </a:lnSpc>
              <a:spcAft>
                <a:spcPts val="800"/>
              </a:spcAft>
              <a:buFont typeface="Wingdings" panose="05000000000000000000" pitchFamily="2" charset="2"/>
              <a:buChar char="q"/>
              <a:tabLst>
                <a:tab pos="457200" algn="l"/>
              </a:tabLst>
            </a:pPr>
            <a:r>
              <a:rPr lang="en-IN" sz="12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REFUSAL OF TREATMENT </a:t>
            </a:r>
            <a:r>
              <a:rPr lang="en-IN"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2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Informed refusal is when a person has refused a recommended medical treatment based upon understanding the facts and implications of not following the treatment. Informed refusal is linked to the informed consent process, as a patient has a right to consent but may choose to refuse.</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en-US" sz="1200" dirty="0">
                <a:latin typeface="Times New Roman" panose="02020603050405020304" pitchFamily="18" charset="0"/>
                <a:cs typeface="Times New Roman" panose="02020603050405020304" pitchFamily="18" charset="0"/>
              </a:rPr>
              <a:t>- LAMA (Leaving Against Medical Advice) accounts for 2% of hospital discharges.</a:t>
            </a:r>
          </a:p>
          <a:p>
            <a:pPr>
              <a:buFont typeface="Wingdings" panose="05000000000000000000" pitchFamily="2" charset="2"/>
              <a:buChar char="q"/>
            </a:pPr>
            <a:r>
              <a:rPr lang="en-US" sz="1200" dirty="0">
                <a:latin typeface="Times New Roman" panose="02020603050405020304" pitchFamily="18" charset="0"/>
                <a:cs typeface="Times New Roman" panose="02020603050405020304" pitchFamily="18" charset="0"/>
              </a:rPr>
              <a:t>- 1-3% of LAMA visits in the emergency room are due to subpar services and walkouts.</a:t>
            </a:r>
          </a:p>
          <a:p>
            <a:pPr>
              <a:buFont typeface="Wingdings" panose="05000000000000000000" pitchFamily="2" charset="2"/>
              <a:buChar char="q"/>
            </a:pPr>
            <a:r>
              <a:rPr lang="en-US" sz="1200" dirty="0">
                <a:latin typeface="Times New Roman" panose="02020603050405020304" pitchFamily="18" charset="0"/>
                <a:cs typeface="Times New Roman" panose="02020603050405020304" pitchFamily="18" charset="0"/>
              </a:rPr>
              <a:t>- Managing LAMA cases is challenging due to ethical and legal implications.</a:t>
            </a:r>
          </a:p>
          <a:p>
            <a:pPr>
              <a:buFont typeface="Wingdings" panose="05000000000000000000" pitchFamily="2" charset="2"/>
              <a:buChar char="q"/>
            </a:pPr>
            <a:r>
              <a:rPr lang="en-US" sz="1200" dirty="0">
                <a:latin typeface="Times New Roman" panose="02020603050405020304" pitchFamily="18" charset="0"/>
                <a:cs typeface="Times New Roman" panose="02020603050405020304" pitchFamily="18" charset="0"/>
              </a:rPr>
              <a:t>- Improving patient understanding and communication is crucial to reduce LAMA cases.</a:t>
            </a:r>
          </a:p>
          <a:p>
            <a:pPr>
              <a:buFont typeface="Wingdings" panose="05000000000000000000" pitchFamily="2" charset="2"/>
              <a:buChar char="q"/>
            </a:pPr>
            <a:r>
              <a:rPr lang="en-US" sz="1200" dirty="0">
                <a:latin typeface="Times New Roman" panose="02020603050405020304" pitchFamily="18" charset="0"/>
                <a:cs typeface="Times New Roman" panose="02020603050405020304" pitchFamily="18" charset="0"/>
              </a:rPr>
              <a:t>- LAMA is associated with increased morbidity, mortality, readmissions, and higher costs.</a:t>
            </a:r>
          </a:p>
          <a:p>
            <a:pPr>
              <a:buFont typeface="Wingdings" panose="05000000000000000000" pitchFamily="2" charset="2"/>
              <a:buChar char="q"/>
            </a:pPr>
            <a:r>
              <a:rPr lang="en-US" sz="1200" dirty="0">
                <a:latin typeface="Times New Roman" panose="02020603050405020304" pitchFamily="18" charset="0"/>
                <a:cs typeface="Times New Roman" panose="02020603050405020304" pitchFamily="18" charset="0"/>
              </a:rPr>
              <a:t>- Factors contributing to LAMA include financial constraints and issues with services and availability.</a:t>
            </a:r>
          </a:p>
          <a:p>
            <a:pPr>
              <a:buFont typeface="Wingdings" panose="05000000000000000000" pitchFamily="2" charset="2"/>
              <a:buChar char="q"/>
            </a:pPr>
            <a:r>
              <a:rPr lang="en-US" sz="1200" dirty="0">
                <a:latin typeface="Times New Roman" panose="02020603050405020304" pitchFamily="18" charset="0"/>
                <a:cs typeface="Times New Roman" panose="02020603050405020304" pitchFamily="18" charset="0"/>
              </a:rPr>
              <a:t>- Analyzing LAMA cases helps improve emergency care and minimize refusals</a:t>
            </a:r>
            <a:r>
              <a:rPr lang="en-US" sz="1400" dirty="0">
                <a:latin typeface="Times New Roman" panose="02020603050405020304" pitchFamily="18"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767258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p:txBody>
          <a:bodyPr/>
          <a:lstStyle/>
          <a:p>
            <a:pPr algn="ctr"/>
            <a:r>
              <a:rPr lang="en-IN" b="1" dirty="0"/>
              <a:t>Objectives of Your 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p:txBody>
          <a:bodyPr/>
          <a:lstStyle/>
          <a:p>
            <a:pPr lvl="0">
              <a:lnSpc>
                <a:spcPct val="107000"/>
              </a:lnSpc>
              <a:spcAft>
                <a:spcPts val="800"/>
              </a:spcAft>
              <a:buFont typeface="Wingdings" panose="05000000000000000000" pitchFamily="2" charset="2"/>
              <a:buChar char="q"/>
              <a:tabLst>
                <a:tab pos="457200" algn="l"/>
              </a:tabLst>
            </a:pPr>
            <a:r>
              <a:rPr lang="en-IN" sz="1800" b="1" i="1" u="sng" dirty="0">
                <a:effectLst/>
                <a:latin typeface="Times New Roman" panose="02020603050405020304" pitchFamily="18" charset="0"/>
                <a:ea typeface="Calibri" panose="020F0502020204030204" pitchFamily="34" charset="0"/>
                <a:cs typeface="Times New Roman" panose="02020603050405020304" pitchFamily="18" charset="0"/>
              </a:rPr>
              <a:t>Primary Objective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400" dirty="0">
                <a:effectLst/>
                <a:latin typeface="Calibri" panose="020F0502020204030204" pitchFamily="34" charset="0"/>
                <a:ea typeface="Calibri" panose="020F0502020204030204" pitchFamily="34" charset="0"/>
                <a:cs typeface="Times New Roman" panose="02020603050405020304" pitchFamily="18" charset="0"/>
              </a:rPr>
              <a:t>To assess the implementation and conversion of all the Lama and Rot Cases to analyse the contributing factors.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Wingdings" panose="05000000000000000000" pitchFamily="2" charset="2"/>
              <a:buChar char="q"/>
              <a:tabLst>
                <a:tab pos="457200" algn="l"/>
              </a:tabLst>
            </a:pPr>
            <a:r>
              <a:rPr lang="en-IN" sz="1800" b="1" i="1" u="sng" dirty="0">
                <a:effectLst/>
                <a:latin typeface="Times New Roman" panose="02020603050405020304" pitchFamily="18" charset="0"/>
                <a:ea typeface="Calibri" panose="020F0502020204030204" pitchFamily="34" charset="0"/>
                <a:cs typeface="Times New Roman" panose="02020603050405020304" pitchFamily="18" charset="0"/>
              </a:rPr>
              <a:t>Secondary Objective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To find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association between the Demographic details</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Age, Gender, Department, </a:t>
            </a:r>
            <a:r>
              <a:rPr lang="en-IN" sz="1400" dirty="0">
                <a:latin typeface="Times New Roman" panose="02020603050405020304" pitchFamily="18" charset="0"/>
                <a:ea typeface="Calibri" panose="020F0502020204030204" pitchFamily="34" charset="0"/>
                <a:cs typeface="Times New Roman" panose="02020603050405020304" pitchFamily="18" charset="0"/>
              </a:rPr>
              <a:t>P</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ayor, and </a:t>
            </a:r>
            <a:r>
              <a:rPr lang="en-US" sz="1400" dirty="0">
                <a:latin typeface="Times New Roman" panose="02020603050405020304" pitchFamily="18" charset="0"/>
                <a:ea typeface="Calibri" panose="020F0502020204030204" pitchFamily="34" charset="0"/>
                <a:cs typeface="Times New Roman" panose="02020603050405020304" pitchFamily="18" charset="0"/>
              </a:rPr>
              <a:t>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onversions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dirty="0"/>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t>Methodology </a:t>
            </a:r>
          </a:p>
        </p:txBody>
      </p:sp>
      <p:graphicFrame>
        <p:nvGraphicFramePr>
          <p:cNvPr id="5" name="Content Placeholder 4">
            <a:extLst>
              <a:ext uri="{FF2B5EF4-FFF2-40B4-BE49-F238E27FC236}">
                <a16:creationId xmlns:a16="http://schemas.microsoft.com/office/drawing/2014/main" id="{EC7342AA-D520-0FAF-1B8D-9E7A3234F07E}"/>
              </a:ext>
            </a:extLst>
          </p:cNvPr>
          <p:cNvGraphicFramePr>
            <a:graphicFrameLocks noGrp="1"/>
          </p:cNvGraphicFramePr>
          <p:nvPr>
            <p:ph idx="1"/>
            <p:extLst>
              <p:ext uri="{D42A27DB-BD31-4B8C-83A1-F6EECF244321}">
                <p14:modId xmlns:p14="http://schemas.microsoft.com/office/powerpoint/2010/main" val="3723213743"/>
              </p:ext>
            </p:extLst>
          </p:nvPr>
        </p:nvGraphicFramePr>
        <p:xfrm>
          <a:off x="913775" y="2367093"/>
          <a:ext cx="10364452" cy="3424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lstStyle/>
          <a:p>
            <a:pPr algn="ctr"/>
            <a:r>
              <a:rPr lang="en-IN" b="1" dirty="0"/>
              <a:t>Methodology </a:t>
            </a:r>
            <a:endParaRPr lang="en-IN" dirty="0"/>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p:txBody>
          <a:bodyPr/>
          <a:lstStyle/>
          <a:p>
            <a:pPr lvl="0">
              <a:lnSpc>
                <a:spcPct val="107000"/>
              </a:lnSpc>
              <a:spcAft>
                <a:spcPts val="800"/>
              </a:spcAft>
              <a:buFont typeface="Wingdings" panose="05000000000000000000" pitchFamily="2" charset="2"/>
              <a:buChar char="q"/>
            </a:pPr>
            <a:r>
              <a:rPr lang="en-I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Sampling Method: </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Convenient Sampling Techniques</a:t>
            </a:r>
          </a:p>
          <a:p>
            <a:pPr lvl="0">
              <a:lnSpc>
                <a:spcPct val="107000"/>
              </a:lnSpc>
              <a:spcAft>
                <a:spcPts val="800"/>
              </a:spcAft>
              <a:buFont typeface="Wingdings" panose="05000000000000000000" pitchFamily="2" charset="2"/>
              <a:buChar char="q"/>
            </a:pPr>
            <a:r>
              <a:rPr lang="en-IN"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Sample size: </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100% As 24 hours of data is collected.</a:t>
            </a:r>
            <a:r>
              <a:rPr lang="en-IN" sz="1600" dirty="0">
                <a:latin typeface="Times New Roman" panose="02020603050405020304" pitchFamily="18" charset="0"/>
                <a:ea typeface="Calibri" panose="020F0502020204030204" pitchFamily="34" charset="0"/>
                <a:cs typeface="Times New Roman" panose="02020603050405020304" pitchFamily="18" charset="0"/>
              </a:rPr>
              <a:t> </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buFont typeface="Wingdings" panose="05000000000000000000" pitchFamily="2" charset="2"/>
              <a:buChar char="q"/>
            </a:pPr>
            <a:r>
              <a:rPr lang="en-I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Data collection: </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Through the observation audit in the ED, through signed consent forms.</a:t>
            </a:r>
          </a:p>
          <a:p>
            <a:pPr lvl="0">
              <a:lnSpc>
                <a:spcPct val="107000"/>
              </a:lnSpc>
              <a:buFont typeface="Wingdings" panose="05000000000000000000" pitchFamily="2" charset="2"/>
              <a:buChar char="q"/>
            </a:pPr>
            <a:r>
              <a:rPr lang="en-I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Data entry: </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The Data </a:t>
            </a:r>
            <a:r>
              <a:rPr lang="en-IN" sz="1600" dirty="0">
                <a:latin typeface="Times New Roman" panose="02020603050405020304" pitchFamily="18" charset="0"/>
                <a:ea typeface="Calibri" panose="020F0502020204030204" pitchFamily="34" charset="0"/>
                <a:cs typeface="Times New Roman" panose="02020603050405020304" pitchFamily="18" charset="0"/>
              </a:rPr>
              <a:t>have been </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entered in the Master Excel sheet. A Dashboard was created to </a:t>
            </a:r>
            <a:r>
              <a:rPr lang="en-IN" sz="1600" dirty="0" err="1">
                <a:effectLst/>
                <a:latin typeface="Times New Roman" panose="02020603050405020304" pitchFamily="18" charset="0"/>
                <a:ea typeface="Calibri" panose="020F0502020204030204" pitchFamily="34" charset="0"/>
                <a:cs typeface="Times New Roman" panose="02020603050405020304" pitchFamily="18" charset="0"/>
              </a:rPr>
              <a:t>analyze</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 the data in track care.</a:t>
            </a:r>
          </a:p>
          <a:p>
            <a:pPr lvl="0">
              <a:lnSpc>
                <a:spcPct val="107000"/>
              </a:lnSpc>
              <a:spcAft>
                <a:spcPts val="800"/>
              </a:spcAft>
              <a:buFont typeface="Wingdings" panose="05000000000000000000" pitchFamily="2" charset="2"/>
              <a:buChar char="q"/>
            </a:pPr>
            <a:r>
              <a:rPr lang="en-IN"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Analysis: </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The data </a:t>
            </a:r>
            <a:r>
              <a:rPr lang="en-IN" sz="1600" dirty="0">
                <a:latin typeface="Times New Roman" panose="02020603050405020304" pitchFamily="18" charset="0"/>
                <a:ea typeface="Calibri" panose="020F0502020204030204" pitchFamily="34" charset="0"/>
                <a:cs typeface="Times New Roman" panose="02020603050405020304" pitchFamily="18" charset="0"/>
              </a:rPr>
              <a:t>have been </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recorded in the Excel sheet and </a:t>
            </a:r>
            <a:r>
              <a:rPr lang="en-IN" sz="1600" dirty="0" err="1">
                <a:effectLst/>
                <a:latin typeface="Times New Roman" panose="02020603050405020304" pitchFamily="18" charset="0"/>
                <a:ea typeface="Calibri" panose="020F0502020204030204" pitchFamily="34" charset="0"/>
                <a:cs typeface="Times New Roman" panose="02020603050405020304" pitchFamily="18" charset="0"/>
              </a:rPr>
              <a:t>analyzed</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 by using descriptive statistics &amp; follow-up and by calling the patient.</a:t>
            </a:r>
          </a:p>
          <a:p>
            <a:endParaRPr lang="en-IN" dirty="0"/>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20624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F9F30-0B98-FE65-EF2E-7D42C353D06E}"/>
              </a:ext>
            </a:extLst>
          </p:cNvPr>
          <p:cNvSpPr>
            <a:spLocks noGrp="1"/>
          </p:cNvSpPr>
          <p:nvPr>
            <p:ph type="title"/>
          </p:nvPr>
        </p:nvSpPr>
        <p:spPr>
          <a:xfrm>
            <a:off x="2398301" y="639857"/>
            <a:ext cx="6766560" cy="768096"/>
          </a:xfrm>
        </p:spPr>
        <p:txBody>
          <a:bodyPr>
            <a:normAutofit/>
          </a:bodyPr>
          <a:lstStyle/>
          <a:p>
            <a:r>
              <a:rPr lang="en-IN" sz="3600" dirty="0">
                <a:solidFill>
                  <a:srgbClr val="0070C0"/>
                </a:solidFill>
                <a:latin typeface="Algerian" panose="04020705040A02060702" pitchFamily="82" charset="0"/>
              </a:rPr>
              <a:t>LAMA/ R.O.T TRACKER. </a:t>
            </a:r>
          </a:p>
        </p:txBody>
      </p:sp>
      <p:graphicFrame>
        <p:nvGraphicFramePr>
          <p:cNvPr id="6" name="Content Placeholder 5">
            <a:extLst>
              <a:ext uri="{FF2B5EF4-FFF2-40B4-BE49-F238E27FC236}">
                <a16:creationId xmlns:a16="http://schemas.microsoft.com/office/drawing/2014/main" id="{E67B76F7-9748-4F88-78E1-45FF9BF878B4}"/>
              </a:ext>
            </a:extLst>
          </p:cNvPr>
          <p:cNvGraphicFramePr>
            <a:graphicFrameLocks noGrp="1"/>
          </p:cNvGraphicFramePr>
          <p:nvPr>
            <p:ph idx="1"/>
          </p:nvPr>
        </p:nvGraphicFramePr>
        <p:xfrm>
          <a:off x="2398301" y="1814512"/>
          <a:ext cx="7150100" cy="4449674"/>
        </p:xfrm>
        <a:graphic>
          <a:graphicData uri="http://schemas.openxmlformats.org/drawingml/2006/table">
            <a:tbl>
              <a:tblPr firstRow="1" firstCol="1" bandRow="1"/>
              <a:tblGrid>
                <a:gridCol w="4395405">
                  <a:extLst>
                    <a:ext uri="{9D8B030D-6E8A-4147-A177-3AD203B41FA5}">
                      <a16:colId xmlns:a16="http://schemas.microsoft.com/office/drawing/2014/main" val="4291377594"/>
                    </a:ext>
                  </a:extLst>
                </a:gridCol>
                <a:gridCol w="2754695">
                  <a:extLst>
                    <a:ext uri="{9D8B030D-6E8A-4147-A177-3AD203B41FA5}">
                      <a16:colId xmlns:a16="http://schemas.microsoft.com/office/drawing/2014/main" val="2011393542"/>
                    </a:ext>
                  </a:extLst>
                </a:gridCol>
              </a:tblGrid>
              <a:tr h="215840">
                <a:tc>
                  <a:txBody>
                    <a:bodyPr/>
                    <a:lstStyle/>
                    <a:p>
                      <a:pPr>
                        <a:lnSpc>
                          <a:spcPct val="107000"/>
                        </a:lnSpc>
                        <a:spcAft>
                          <a:spcPts val="80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07000"/>
                        </a:lnSpc>
                        <a:spcAft>
                          <a:spcPts val="800"/>
                        </a:spcAft>
                      </a:pPr>
                      <a:r>
                        <a:rPr lang="en-IN"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996623553"/>
                  </a:ext>
                </a:extLst>
              </a:tr>
              <a:tr h="215840">
                <a:tc>
                  <a:txBody>
                    <a:bodyPr/>
                    <a:lstStyle/>
                    <a:p>
                      <a:pPr>
                        <a:lnSpc>
                          <a:spcPct val="107000"/>
                        </a:lnSpc>
                        <a:spcAft>
                          <a:spcPts val="800"/>
                        </a:spcAft>
                      </a:pPr>
                      <a:r>
                        <a:rPr lang="en-US" sz="1100" b="1" dirty="0">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S.NO</a:t>
                      </a:r>
                      <a:endParaRPr lang="en-IN" sz="11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3702014"/>
                  </a:ext>
                </a:extLst>
              </a:tr>
              <a:tr h="208266">
                <a:tc>
                  <a:txBody>
                    <a:bodyPr/>
                    <a:lstStyle/>
                    <a:p>
                      <a:pPr>
                        <a:lnSpc>
                          <a:spcPct val="107000"/>
                        </a:lnSpc>
                        <a:spcAft>
                          <a:spcPts val="800"/>
                        </a:spcAft>
                      </a:pPr>
                      <a:r>
                        <a:rPr lang="en-US" sz="1100" b="1">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MONTH</a:t>
                      </a:r>
                      <a:endParaRPr lang="en-IN" sz="110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2179145"/>
                  </a:ext>
                </a:extLst>
              </a:tr>
              <a:tr h="215840">
                <a:tc>
                  <a:txBody>
                    <a:bodyPr/>
                    <a:lstStyle/>
                    <a:p>
                      <a:pPr>
                        <a:lnSpc>
                          <a:spcPct val="107000"/>
                        </a:lnSpc>
                        <a:spcAft>
                          <a:spcPts val="800"/>
                        </a:spcAft>
                      </a:pPr>
                      <a:r>
                        <a:rPr lang="en-US" sz="1100" b="1">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DATE</a:t>
                      </a:r>
                      <a:endParaRPr lang="en-IN" sz="110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7752400"/>
                  </a:ext>
                </a:extLst>
              </a:tr>
              <a:tr h="215840">
                <a:tc>
                  <a:txBody>
                    <a:bodyPr/>
                    <a:lstStyle/>
                    <a:p>
                      <a:pPr>
                        <a:lnSpc>
                          <a:spcPct val="107000"/>
                        </a:lnSpc>
                        <a:spcAft>
                          <a:spcPts val="800"/>
                        </a:spcAft>
                      </a:pPr>
                      <a:r>
                        <a:rPr lang="en-US" sz="1100" b="1">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TIME</a:t>
                      </a:r>
                      <a:endParaRPr lang="en-IN" sz="110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3441488"/>
                  </a:ext>
                </a:extLst>
              </a:tr>
              <a:tr h="215840">
                <a:tc>
                  <a:txBody>
                    <a:bodyPr/>
                    <a:lstStyle/>
                    <a:p>
                      <a:pPr>
                        <a:lnSpc>
                          <a:spcPct val="107000"/>
                        </a:lnSpc>
                        <a:spcAft>
                          <a:spcPts val="800"/>
                        </a:spcAft>
                      </a:pPr>
                      <a:r>
                        <a:rPr lang="en-US" sz="1100" b="1">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PATIENT NAME</a:t>
                      </a:r>
                      <a:endParaRPr lang="en-IN" sz="110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5064732"/>
                  </a:ext>
                </a:extLst>
              </a:tr>
              <a:tr h="215840">
                <a:tc>
                  <a:txBody>
                    <a:bodyPr/>
                    <a:lstStyle/>
                    <a:p>
                      <a:pPr>
                        <a:lnSpc>
                          <a:spcPct val="107000"/>
                        </a:lnSpc>
                        <a:spcAft>
                          <a:spcPts val="800"/>
                        </a:spcAft>
                      </a:pPr>
                      <a:r>
                        <a:rPr lang="en-US" sz="1100" b="1">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PHONE NO.</a:t>
                      </a:r>
                      <a:endParaRPr lang="en-IN" sz="110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1950652"/>
                  </a:ext>
                </a:extLst>
              </a:tr>
              <a:tr h="215840">
                <a:tc>
                  <a:txBody>
                    <a:bodyPr/>
                    <a:lstStyle/>
                    <a:p>
                      <a:pPr>
                        <a:lnSpc>
                          <a:spcPct val="107000"/>
                        </a:lnSpc>
                        <a:spcAft>
                          <a:spcPts val="800"/>
                        </a:spcAft>
                      </a:pPr>
                      <a:r>
                        <a:rPr lang="en-US" sz="1100" b="1">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HOSPITAL ID</a:t>
                      </a:r>
                      <a:endParaRPr lang="en-IN" sz="110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1467286"/>
                  </a:ext>
                </a:extLst>
              </a:tr>
              <a:tr h="215840">
                <a:tc>
                  <a:txBody>
                    <a:bodyPr/>
                    <a:lstStyle/>
                    <a:p>
                      <a:pPr>
                        <a:lnSpc>
                          <a:spcPct val="107000"/>
                        </a:lnSpc>
                        <a:spcAft>
                          <a:spcPts val="800"/>
                        </a:spcAft>
                      </a:pPr>
                      <a:r>
                        <a:rPr lang="en-US" sz="1100" b="1">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DR. NAME</a:t>
                      </a:r>
                      <a:endParaRPr lang="en-IN" sz="110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1533251"/>
                  </a:ext>
                </a:extLst>
              </a:tr>
              <a:tr h="203420">
                <a:tc>
                  <a:txBody>
                    <a:bodyPr/>
                    <a:lstStyle/>
                    <a:p>
                      <a:pPr>
                        <a:lnSpc>
                          <a:spcPct val="107000"/>
                        </a:lnSpc>
                        <a:spcAft>
                          <a:spcPts val="800"/>
                        </a:spcAft>
                      </a:pPr>
                      <a:r>
                        <a:rPr lang="en-US" sz="1100" b="1">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DEPARTMENT</a:t>
                      </a:r>
                      <a:endParaRPr lang="en-IN" sz="110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0624396"/>
                  </a:ext>
                </a:extLst>
              </a:tr>
              <a:tr h="215840">
                <a:tc>
                  <a:txBody>
                    <a:bodyPr/>
                    <a:lstStyle/>
                    <a:p>
                      <a:pPr>
                        <a:lnSpc>
                          <a:spcPct val="107000"/>
                        </a:lnSpc>
                        <a:spcAft>
                          <a:spcPts val="800"/>
                        </a:spcAft>
                      </a:pPr>
                      <a:r>
                        <a:rPr lang="en-IN" sz="1100" b="1">
                          <a:solidFill>
                            <a:srgbClr val="000000"/>
                          </a:solidFill>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rPr>
                        <a:t>Treatment Advice: Admission/Investigations</a:t>
                      </a:r>
                      <a:endParaRPr lang="en-IN" sz="110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0242356"/>
                  </a:ext>
                </a:extLst>
              </a:tr>
              <a:tr h="277185">
                <a:tc>
                  <a:txBody>
                    <a:bodyPr/>
                    <a:lstStyle/>
                    <a:p>
                      <a:pPr>
                        <a:lnSpc>
                          <a:spcPct val="107000"/>
                        </a:lnSpc>
                        <a:spcAft>
                          <a:spcPts val="800"/>
                        </a:spcAft>
                      </a:pPr>
                      <a:r>
                        <a:rPr lang="en-IN" sz="1100" b="1">
                          <a:solidFill>
                            <a:srgbClr val="000000"/>
                          </a:solidFill>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rPr>
                        <a:t>Reason for ROT</a:t>
                      </a:r>
                      <a:endParaRPr lang="en-IN" sz="110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559323"/>
                  </a:ext>
                </a:extLst>
              </a:tr>
              <a:tr h="215840">
                <a:tc>
                  <a:txBody>
                    <a:bodyPr/>
                    <a:lstStyle/>
                    <a:p>
                      <a:pPr>
                        <a:lnSpc>
                          <a:spcPct val="107000"/>
                        </a:lnSpc>
                        <a:spcAft>
                          <a:spcPts val="800"/>
                        </a:spcAft>
                      </a:pPr>
                      <a:r>
                        <a:rPr lang="en-IN" sz="1100" b="1" dirty="0">
                          <a:solidFill>
                            <a:srgbClr val="000000"/>
                          </a:solidFill>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rPr>
                        <a:t>PAYOR</a:t>
                      </a:r>
                      <a:endParaRPr lang="en-IN" sz="11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3097641"/>
                  </a:ext>
                </a:extLst>
              </a:tr>
              <a:tr h="271125">
                <a:tc>
                  <a:txBody>
                    <a:bodyPr/>
                    <a:lstStyle/>
                    <a:p>
                      <a:pPr>
                        <a:lnSpc>
                          <a:spcPct val="107000"/>
                        </a:lnSpc>
                        <a:spcAft>
                          <a:spcPts val="800"/>
                        </a:spcAft>
                      </a:pPr>
                      <a:r>
                        <a:rPr lang="en-IN" sz="1100" b="1">
                          <a:solidFill>
                            <a:srgbClr val="000000"/>
                          </a:solidFill>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rPr>
                        <a:t>LAMA REASON</a:t>
                      </a:r>
                      <a:endParaRPr lang="en-IN" sz="110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348094"/>
                  </a:ext>
                </a:extLst>
              </a:tr>
              <a:tr h="215840">
                <a:tc>
                  <a:txBody>
                    <a:bodyPr/>
                    <a:lstStyle/>
                    <a:p>
                      <a:pPr>
                        <a:lnSpc>
                          <a:spcPct val="107000"/>
                        </a:lnSpc>
                        <a:spcAft>
                          <a:spcPts val="800"/>
                        </a:spcAft>
                      </a:pPr>
                      <a:r>
                        <a:rPr lang="en-US" sz="1100" b="1">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FOLLOW UP 1</a:t>
                      </a:r>
                      <a:endParaRPr lang="en-IN" sz="110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392302"/>
                  </a:ext>
                </a:extLst>
              </a:tr>
              <a:tr h="215840">
                <a:tc>
                  <a:txBody>
                    <a:bodyPr/>
                    <a:lstStyle/>
                    <a:p>
                      <a:pPr>
                        <a:lnSpc>
                          <a:spcPct val="107000"/>
                        </a:lnSpc>
                        <a:spcAft>
                          <a:spcPts val="800"/>
                        </a:spcAft>
                      </a:pPr>
                      <a:r>
                        <a:rPr lang="en-US" sz="1100" b="1" dirty="0">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FOLLOW UP 2</a:t>
                      </a:r>
                      <a:endParaRPr lang="en-IN" sz="11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0974008"/>
                  </a:ext>
                </a:extLst>
              </a:tr>
              <a:tr h="215840">
                <a:tc>
                  <a:txBody>
                    <a:bodyPr/>
                    <a:lstStyle/>
                    <a:p>
                      <a:pPr>
                        <a:lnSpc>
                          <a:spcPct val="107000"/>
                        </a:lnSpc>
                        <a:spcAft>
                          <a:spcPts val="800"/>
                        </a:spcAft>
                      </a:pPr>
                      <a:r>
                        <a:rPr lang="en-US" sz="1100" b="1">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FOLLOW UP 3</a:t>
                      </a:r>
                      <a:endParaRPr lang="en-IN" sz="110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8642795"/>
                  </a:ext>
                </a:extLst>
              </a:tr>
              <a:tr h="243861">
                <a:tc>
                  <a:txBody>
                    <a:bodyPr/>
                    <a:lstStyle/>
                    <a:p>
                      <a:pPr>
                        <a:lnSpc>
                          <a:spcPct val="107000"/>
                        </a:lnSpc>
                        <a:spcAft>
                          <a:spcPts val="800"/>
                        </a:spcAft>
                      </a:pPr>
                      <a:r>
                        <a:rPr lang="en-IN" sz="1100" b="1">
                          <a:solidFill>
                            <a:srgbClr val="000000"/>
                          </a:solidFill>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rPr>
                        <a:t>Status: OPD/Admission/NI/Plan/Open/CB</a:t>
                      </a:r>
                      <a:endParaRPr lang="en-IN" sz="110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8644858"/>
                  </a:ext>
                </a:extLst>
              </a:tr>
              <a:tr h="263266">
                <a:tc>
                  <a:txBody>
                    <a:bodyPr/>
                    <a:lstStyle/>
                    <a:p>
                      <a:pPr>
                        <a:lnSpc>
                          <a:spcPct val="107000"/>
                        </a:lnSpc>
                        <a:spcAft>
                          <a:spcPts val="800"/>
                        </a:spcAft>
                      </a:pPr>
                      <a:r>
                        <a:rPr lang="en-IN" sz="1100" b="1">
                          <a:solidFill>
                            <a:srgbClr val="000000"/>
                          </a:solidFill>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rPr>
                        <a:t>CLOSING/Plan DATE </a:t>
                      </a:r>
                      <a:endParaRPr lang="en-IN" sz="110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8577068"/>
                  </a:ext>
                </a:extLst>
              </a:tr>
              <a:tr h="176631">
                <a:tc>
                  <a:txBody>
                    <a:bodyPr/>
                    <a:lstStyle/>
                    <a:p>
                      <a:pPr>
                        <a:lnSpc>
                          <a:spcPct val="107000"/>
                        </a:lnSpc>
                        <a:spcAft>
                          <a:spcPts val="800"/>
                        </a:spcAft>
                      </a:pPr>
                      <a:r>
                        <a:rPr lang="en-IN" sz="1100" b="1" dirty="0">
                          <a:solidFill>
                            <a:srgbClr val="000000"/>
                          </a:solidFill>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rPr>
                        <a:t>NI REASONS</a:t>
                      </a:r>
                      <a:endParaRPr lang="en-IN" sz="11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2800152"/>
                  </a:ext>
                </a:extLst>
              </a:tr>
            </a:tbl>
          </a:graphicData>
        </a:graphic>
      </p:graphicFrame>
      <p:pic>
        <p:nvPicPr>
          <p:cNvPr id="3" name="Picture 2">
            <a:extLst>
              <a:ext uri="{FF2B5EF4-FFF2-40B4-BE49-F238E27FC236}">
                <a16:creationId xmlns:a16="http://schemas.microsoft.com/office/drawing/2014/main" id="{895B50FD-4133-721F-7605-F5100F4910AB}"/>
              </a:ext>
            </a:extLst>
          </p:cNvPr>
          <p:cNvPicPr>
            <a:picLocks noChangeAspect="1"/>
          </p:cNvPicPr>
          <p:nvPr/>
        </p:nvPicPr>
        <p:blipFill>
          <a:blip r:embed="rId2"/>
          <a:stretch>
            <a:fillRect/>
          </a:stretch>
        </p:blipFill>
        <p:spPr>
          <a:xfrm>
            <a:off x="0" y="0"/>
            <a:ext cx="2043113" cy="1313430"/>
          </a:xfrm>
          <a:prstGeom prst="rect">
            <a:avLst/>
          </a:prstGeom>
        </p:spPr>
      </p:pic>
      <p:pic>
        <p:nvPicPr>
          <p:cNvPr id="4" name="Picture 3" descr="Text, logo&#10;&#10;Description automatically generated">
            <a:extLst>
              <a:ext uri="{FF2B5EF4-FFF2-40B4-BE49-F238E27FC236}">
                <a16:creationId xmlns:a16="http://schemas.microsoft.com/office/drawing/2014/main" id="{4548D458-F4FB-DAFE-E460-75AE0B8524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381" y="0"/>
            <a:ext cx="2283619" cy="1354776"/>
          </a:xfrm>
          <a:prstGeom prst="rect">
            <a:avLst/>
          </a:prstGeom>
        </p:spPr>
      </p:pic>
      <p:sp>
        <p:nvSpPr>
          <p:cNvPr id="5" name="Slide Number Placeholder 4">
            <a:extLst>
              <a:ext uri="{FF2B5EF4-FFF2-40B4-BE49-F238E27FC236}">
                <a16:creationId xmlns:a16="http://schemas.microsoft.com/office/drawing/2014/main" id="{D21037F1-5036-492E-2C11-F0C4EB097E50}"/>
              </a:ext>
            </a:extLst>
          </p:cNvPr>
          <p:cNvSpPr>
            <a:spLocks noGrp="1"/>
          </p:cNvSpPr>
          <p:nvPr>
            <p:ph type="sldNum" sz="quarter" idx="12"/>
          </p:nvPr>
        </p:nvSpPr>
        <p:spPr/>
        <p:txBody>
          <a:bodyPr/>
          <a:lstStyle/>
          <a:p>
            <a:fld id="{26AD20E6-394B-4DF0-96A5-9647FF39C943}" type="slidenum">
              <a:rPr lang="en-IN" smtClean="0"/>
              <a:t>8</a:t>
            </a:fld>
            <a:endParaRPr lang="en-IN"/>
          </a:p>
        </p:txBody>
      </p:sp>
    </p:spTree>
    <p:extLst>
      <p:ext uri="{BB962C8B-B14F-4D97-AF65-F5344CB8AC3E}">
        <p14:creationId xmlns:p14="http://schemas.microsoft.com/office/powerpoint/2010/main" val="240243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1D23B-7824-1EB5-613C-28AF820CA25D}"/>
              </a:ext>
            </a:extLst>
          </p:cNvPr>
          <p:cNvSpPr>
            <a:spLocks noGrp="1"/>
          </p:cNvSpPr>
          <p:nvPr>
            <p:ph type="title"/>
          </p:nvPr>
        </p:nvSpPr>
        <p:spPr>
          <a:xfrm>
            <a:off x="2809875" y="1250157"/>
            <a:ext cx="8033861" cy="900111"/>
          </a:xfrm>
        </p:spPr>
        <p:txBody>
          <a:bodyPr>
            <a:normAutofit/>
          </a:bodyPr>
          <a:lstStyle/>
          <a:p>
            <a:r>
              <a:rPr lang="en-IN" sz="3600" dirty="0">
                <a:solidFill>
                  <a:srgbClr val="0070C0"/>
                </a:solidFill>
                <a:latin typeface="Algerian" panose="04020705040A02060702" pitchFamily="82" charset="0"/>
              </a:rPr>
              <a:t>LAMA/ROT REASONS.</a:t>
            </a:r>
          </a:p>
        </p:txBody>
      </p:sp>
      <p:graphicFrame>
        <p:nvGraphicFramePr>
          <p:cNvPr id="6" name="Content Placeholder 5">
            <a:extLst>
              <a:ext uri="{FF2B5EF4-FFF2-40B4-BE49-F238E27FC236}">
                <a16:creationId xmlns:a16="http://schemas.microsoft.com/office/drawing/2014/main" id="{DF6B79C9-0AE0-A543-C960-EFDE45335B69}"/>
              </a:ext>
            </a:extLst>
          </p:cNvPr>
          <p:cNvGraphicFramePr>
            <a:graphicFrameLocks noGrp="1"/>
          </p:cNvGraphicFramePr>
          <p:nvPr>
            <p:ph idx="1"/>
          </p:nvPr>
        </p:nvGraphicFramePr>
        <p:xfrm>
          <a:off x="2809875" y="2978944"/>
          <a:ext cx="6572250" cy="3107532"/>
        </p:xfrm>
        <a:graphic>
          <a:graphicData uri="http://schemas.openxmlformats.org/drawingml/2006/table">
            <a:tbl>
              <a:tblPr firstRow="1" firstCol="1" bandRow="1"/>
              <a:tblGrid>
                <a:gridCol w="3286125">
                  <a:extLst>
                    <a:ext uri="{9D8B030D-6E8A-4147-A177-3AD203B41FA5}">
                      <a16:colId xmlns:a16="http://schemas.microsoft.com/office/drawing/2014/main" val="1561548019"/>
                    </a:ext>
                  </a:extLst>
                </a:gridCol>
                <a:gridCol w="3286125">
                  <a:extLst>
                    <a:ext uri="{9D8B030D-6E8A-4147-A177-3AD203B41FA5}">
                      <a16:colId xmlns:a16="http://schemas.microsoft.com/office/drawing/2014/main" val="1785441547"/>
                    </a:ext>
                  </a:extLst>
                </a:gridCol>
              </a:tblGrid>
              <a:tr h="258961">
                <a:tc>
                  <a:txBody>
                    <a:bodyPr/>
                    <a:lstStyle/>
                    <a:p>
                      <a:pPr>
                        <a:lnSpc>
                          <a:spcPct val="107000"/>
                        </a:lnSpc>
                        <a:spcAft>
                          <a:spcPts val="800"/>
                        </a:spcAft>
                      </a:pPr>
                      <a:r>
                        <a:rPr lang="en-IN"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tc>
                  <a:txBody>
                    <a:bodyPr/>
                    <a:lstStyle/>
                    <a:p>
                      <a:pPr>
                        <a:lnSpc>
                          <a:spcPct val="107000"/>
                        </a:lnSpc>
                        <a:spcAft>
                          <a:spcPts val="800"/>
                        </a:spcAft>
                      </a:pPr>
                      <a:r>
                        <a:rPr lang="en-IN"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FFFF00"/>
                    </a:solidFill>
                  </a:tcPr>
                </a:tc>
                <a:extLst>
                  <a:ext uri="{0D108BD9-81ED-4DB2-BD59-A6C34878D82A}">
                    <a16:rowId xmlns:a16="http://schemas.microsoft.com/office/drawing/2014/main" val="589864538"/>
                  </a:ext>
                </a:extLst>
              </a:tr>
              <a:tr h="258961">
                <a:tc>
                  <a:txBody>
                    <a:bodyPr/>
                    <a:lstStyle/>
                    <a:p>
                      <a:pPr>
                        <a:lnSpc>
                          <a:spcPct val="107000"/>
                        </a:lnSpc>
                        <a:spcAft>
                          <a:spcPts val="800"/>
                        </a:spcAft>
                      </a:pPr>
                      <a:r>
                        <a:rPr lang="en-IN" sz="1100" b="1" dirty="0">
                          <a:solidFill>
                            <a:srgbClr val="0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Finance-Not Affordable</a:t>
                      </a:r>
                      <a:endParaRPr lang="en-IN" sz="1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800"/>
                        </a:spcAft>
                      </a:pPr>
                      <a:r>
                        <a:rPr lang="en-IN"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376121986"/>
                  </a:ext>
                </a:extLst>
              </a:tr>
              <a:tr h="258961">
                <a:tc>
                  <a:txBody>
                    <a:bodyPr/>
                    <a:lstStyle/>
                    <a:p>
                      <a:pPr>
                        <a:lnSpc>
                          <a:spcPct val="107000"/>
                        </a:lnSpc>
                        <a:spcAft>
                          <a:spcPts val="800"/>
                        </a:spcAft>
                      </a:pPr>
                      <a:r>
                        <a:rPr lang="en-IN" sz="1100" b="1" dirty="0">
                          <a:solidFill>
                            <a:srgbClr val="0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Not willing</a:t>
                      </a:r>
                      <a:endParaRPr lang="en-IN" sz="1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800"/>
                        </a:spcAft>
                      </a:pPr>
                      <a:r>
                        <a:rPr lang="en-IN"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017861973"/>
                  </a:ext>
                </a:extLst>
              </a:tr>
              <a:tr h="258961">
                <a:tc>
                  <a:txBody>
                    <a:bodyPr/>
                    <a:lstStyle/>
                    <a:p>
                      <a:pPr>
                        <a:lnSpc>
                          <a:spcPct val="107000"/>
                        </a:lnSpc>
                        <a:spcAft>
                          <a:spcPts val="800"/>
                        </a:spcAft>
                      </a:pPr>
                      <a:r>
                        <a:rPr lang="en-IN" sz="1100" b="1" dirty="0">
                          <a:solidFill>
                            <a:srgbClr val="0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Second Opinion</a:t>
                      </a:r>
                      <a:endParaRPr lang="en-IN" sz="1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800"/>
                        </a:spcAft>
                      </a:pPr>
                      <a:r>
                        <a:rPr lang="en-IN"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42012220"/>
                  </a:ext>
                </a:extLst>
              </a:tr>
              <a:tr h="258961">
                <a:tc>
                  <a:txBody>
                    <a:bodyPr/>
                    <a:lstStyle/>
                    <a:p>
                      <a:pPr>
                        <a:lnSpc>
                          <a:spcPct val="107000"/>
                        </a:lnSpc>
                        <a:spcAft>
                          <a:spcPts val="800"/>
                        </a:spcAft>
                      </a:pPr>
                      <a:r>
                        <a:rPr lang="en-IN" sz="1100" b="1" dirty="0">
                          <a:solidFill>
                            <a:srgbClr val="0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OPD Visit</a:t>
                      </a:r>
                      <a:endParaRPr lang="en-IN" sz="1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800"/>
                        </a:spcAft>
                      </a:pPr>
                      <a:r>
                        <a:rPr lang="en-IN"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967189025"/>
                  </a:ext>
                </a:extLst>
              </a:tr>
              <a:tr h="258961">
                <a:tc>
                  <a:txBody>
                    <a:bodyPr/>
                    <a:lstStyle/>
                    <a:p>
                      <a:pPr>
                        <a:lnSpc>
                          <a:spcPct val="107000"/>
                        </a:lnSpc>
                        <a:spcAft>
                          <a:spcPts val="800"/>
                        </a:spcAft>
                      </a:pPr>
                      <a:r>
                        <a:rPr lang="en-IN" sz="1100" b="1" dirty="0">
                          <a:solidFill>
                            <a:srgbClr val="0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Feeling Better</a:t>
                      </a:r>
                      <a:endParaRPr lang="en-IN" sz="1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800"/>
                        </a:spcAft>
                      </a:pPr>
                      <a:r>
                        <a:rPr lang="en-IN"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534645584"/>
                  </a:ext>
                </a:extLst>
              </a:tr>
              <a:tr h="258961">
                <a:tc>
                  <a:txBody>
                    <a:bodyPr/>
                    <a:lstStyle/>
                    <a:p>
                      <a:pPr>
                        <a:lnSpc>
                          <a:spcPct val="107000"/>
                        </a:lnSpc>
                        <a:spcAft>
                          <a:spcPts val="800"/>
                        </a:spcAft>
                      </a:pPr>
                      <a:r>
                        <a:rPr lang="en-IN" sz="1100" b="1" dirty="0">
                          <a:solidFill>
                            <a:srgbClr val="0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Nursing Services</a:t>
                      </a:r>
                      <a:endParaRPr lang="en-IN" sz="1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800"/>
                        </a:spcAft>
                      </a:pPr>
                      <a:r>
                        <a:rPr lang="en-IN"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558288911"/>
                  </a:ext>
                </a:extLst>
              </a:tr>
              <a:tr h="258961">
                <a:tc>
                  <a:txBody>
                    <a:bodyPr/>
                    <a:lstStyle/>
                    <a:p>
                      <a:pPr>
                        <a:lnSpc>
                          <a:spcPct val="107000"/>
                        </a:lnSpc>
                        <a:spcAft>
                          <a:spcPts val="800"/>
                        </a:spcAft>
                      </a:pPr>
                      <a:r>
                        <a:rPr lang="en-IN" sz="1100" b="1" dirty="0">
                          <a:solidFill>
                            <a:srgbClr val="0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Panel Issue</a:t>
                      </a:r>
                      <a:endParaRPr lang="en-IN" sz="1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800"/>
                        </a:spcAft>
                      </a:pPr>
                      <a:r>
                        <a:rPr lang="en-IN"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545249613"/>
                  </a:ext>
                </a:extLst>
              </a:tr>
              <a:tr h="258961">
                <a:tc>
                  <a:txBody>
                    <a:bodyPr/>
                    <a:lstStyle/>
                    <a:p>
                      <a:pPr>
                        <a:lnSpc>
                          <a:spcPct val="107000"/>
                        </a:lnSpc>
                        <a:spcAft>
                          <a:spcPts val="800"/>
                        </a:spcAft>
                      </a:pPr>
                      <a:r>
                        <a:rPr lang="en-IN" sz="1100" b="1">
                          <a:solidFill>
                            <a:srgbClr val="0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Room Availability</a:t>
                      </a:r>
                      <a:endParaRPr lang="en-IN" sz="110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800"/>
                        </a:spcAft>
                      </a:pPr>
                      <a:r>
                        <a:rPr lang="en-IN" sz="11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56754063"/>
                  </a:ext>
                </a:extLst>
              </a:tr>
              <a:tr h="258961">
                <a:tc>
                  <a:txBody>
                    <a:bodyPr/>
                    <a:lstStyle/>
                    <a:p>
                      <a:pPr>
                        <a:lnSpc>
                          <a:spcPct val="107000"/>
                        </a:lnSpc>
                        <a:spcAft>
                          <a:spcPts val="800"/>
                        </a:spcAft>
                      </a:pPr>
                      <a:r>
                        <a:rPr lang="en-IN" sz="1100" b="1">
                          <a:solidFill>
                            <a:srgbClr val="0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Not Responding</a:t>
                      </a:r>
                      <a:endParaRPr lang="en-IN" sz="110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800"/>
                        </a:spcAft>
                      </a:pPr>
                      <a:r>
                        <a:rPr lang="en-IN" sz="11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859551539"/>
                  </a:ext>
                </a:extLst>
              </a:tr>
              <a:tr h="258961">
                <a:tc>
                  <a:txBody>
                    <a:bodyPr/>
                    <a:lstStyle/>
                    <a:p>
                      <a:pPr>
                        <a:lnSpc>
                          <a:spcPct val="107000"/>
                        </a:lnSpc>
                        <a:spcAft>
                          <a:spcPts val="800"/>
                        </a:spcAft>
                      </a:pPr>
                      <a:r>
                        <a:rPr lang="en-IN" sz="1100" b="1" dirty="0">
                          <a:solidFill>
                            <a:srgbClr val="0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Panel issue</a:t>
                      </a:r>
                      <a:endParaRPr lang="en-IN" sz="1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800"/>
                        </a:spcAft>
                      </a:pPr>
                      <a:r>
                        <a:rPr lang="en-IN" sz="11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846043357"/>
                  </a:ext>
                </a:extLst>
              </a:tr>
              <a:tr h="258961">
                <a:tc>
                  <a:txBody>
                    <a:bodyPr/>
                    <a:lstStyle/>
                    <a:p>
                      <a:pPr>
                        <a:lnSpc>
                          <a:spcPct val="107000"/>
                        </a:lnSpc>
                        <a:spcAft>
                          <a:spcPts val="800"/>
                        </a:spcAft>
                      </a:pPr>
                      <a:r>
                        <a:rPr lang="en-IN" sz="1100" b="1" dirty="0">
                          <a:solidFill>
                            <a:srgbClr val="0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800"/>
                        </a:spcAft>
                      </a:pPr>
                      <a:r>
                        <a:rPr lang="en-IN" sz="11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241854224"/>
                  </a:ext>
                </a:extLst>
              </a:tr>
            </a:tbl>
          </a:graphicData>
        </a:graphic>
      </p:graphicFrame>
      <p:pic>
        <p:nvPicPr>
          <p:cNvPr id="3" name="Picture 2">
            <a:extLst>
              <a:ext uri="{FF2B5EF4-FFF2-40B4-BE49-F238E27FC236}">
                <a16:creationId xmlns:a16="http://schemas.microsoft.com/office/drawing/2014/main" id="{5B76D111-F18A-D42B-E216-1E218A7DB1E0}"/>
              </a:ext>
            </a:extLst>
          </p:cNvPr>
          <p:cNvPicPr>
            <a:picLocks noChangeAspect="1"/>
          </p:cNvPicPr>
          <p:nvPr/>
        </p:nvPicPr>
        <p:blipFill>
          <a:blip r:embed="rId2"/>
          <a:stretch>
            <a:fillRect/>
          </a:stretch>
        </p:blipFill>
        <p:spPr>
          <a:xfrm>
            <a:off x="78581" y="-63273"/>
            <a:ext cx="2043113" cy="1313430"/>
          </a:xfrm>
          <a:prstGeom prst="rect">
            <a:avLst/>
          </a:prstGeom>
        </p:spPr>
      </p:pic>
      <p:pic>
        <p:nvPicPr>
          <p:cNvPr id="4" name="Picture 3" descr="Text, logo&#10;&#10;Description automatically generated">
            <a:extLst>
              <a:ext uri="{FF2B5EF4-FFF2-40B4-BE49-F238E27FC236}">
                <a16:creationId xmlns:a16="http://schemas.microsoft.com/office/drawing/2014/main" id="{F7D3C73E-9B15-BFE2-8915-3EEDF9AD9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381" y="0"/>
            <a:ext cx="2283619" cy="1354776"/>
          </a:xfrm>
          <a:prstGeom prst="rect">
            <a:avLst/>
          </a:prstGeom>
        </p:spPr>
      </p:pic>
      <p:sp>
        <p:nvSpPr>
          <p:cNvPr id="5" name="Slide Number Placeholder 4">
            <a:extLst>
              <a:ext uri="{FF2B5EF4-FFF2-40B4-BE49-F238E27FC236}">
                <a16:creationId xmlns:a16="http://schemas.microsoft.com/office/drawing/2014/main" id="{829BAB3B-E3C4-E1AD-51D8-38798EAC928E}"/>
              </a:ext>
            </a:extLst>
          </p:cNvPr>
          <p:cNvSpPr>
            <a:spLocks noGrp="1"/>
          </p:cNvSpPr>
          <p:nvPr>
            <p:ph type="sldNum" sz="quarter" idx="12"/>
          </p:nvPr>
        </p:nvSpPr>
        <p:spPr/>
        <p:txBody>
          <a:bodyPr/>
          <a:lstStyle/>
          <a:p>
            <a:fld id="{26AD20E6-394B-4DF0-96A5-9647FF39C943}" type="slidenum">
              <a:rPr lang="en-IN" smtClean="0"/>
              <a:t>9</a:t>
            </a:fld>
            <a:endParaRPr lang="en-IN"/>
          </a:p>
        </p:txBody>
      </p:sp>
    </p:spTree>
    <p:extLst>
      <p:ext uri="{BB962C8B-B14F-4D97-AF65-F5344CB8AC3E}">
        <p14:creationId xmlns:p14="http://schemas.microsoft.com/office/powerpoint/2010/main" val="203773453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775</TotalTime>
  <Words>1858</Words>
  <Application>Microsoft Office PowerPoint</Application>
  <PresentationFormat>Widescreen</PresentationFormat>
  <Paragraphs>263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Droplet</vt:lpstr>
      <vt:lpstr>DISSERTATION REPORT  At  Manipal Hospital Dwarka, Delhi. On A Descriptive Study to explore the factors contributing to patients leaving against medical advice and refusing treatment against medical advice in Manipal Hospital, Dwarka for a period of 3 months.  </vt:lpstr>
      <vt:lpstr>Mentor Approval</vt:lpstr>
      <vt:lpstr>Introduction of Organization</vt:lpstr>
      <vt:lpstr>Introduction </vt:lpstr>
      <vt:lpstr>Objectives of Your Study</vt:lpstr>
      <vt:lpstr>Methodology </vt:lpstr>
      <vt:lpstr>Methodology </vt:lpstr>
      <vt:lpstr>LAMA/ R.O.T TRACKER. </vt:lpstr>
      <vt:lpstr>LAMA/ROT REASONS.</vt:lpstr>
      <vt:lpstr>LAMA/ROT Consent form.</vt:lpstr>
      <vt:lpstr>Results (Monthly Lama Cases) </vt:lpstr>
      <vt:lpstr>PowerPoint Presentation</vt:lpstr>
      <vt:lpstr>PowerPoint Presentation</vt:lpstr>
      <vt:lpstr>PowerPoint Presentation</vt:lpstr>
      <vt:lpstr>PowerPoint Presentation</vt:lpstr>
      <vt:lpstr>PowerPoint Presentation</vt:lpstr>
      <vt:lpstr>PowerPoint Presentation</vt:lpstr>
      <vt:lpstr>Result of lama cases conversions.</vt:lpstr>
      <vt:lpstr>PowerPoint Presentation</vt:lpstr>
      <vt:lpstr>Discussion </vt:lpstr>
      <vt:lpstr>Discussion </vt:lpstr>
      <vt:lpstr>Conclusion</vt:lpstr>
      <vt:lpstr>References</vt:lpstr>
      <vt:lpstr>Pictorial Journey (1/2)</vt:lpstr>
      <vt:lpstr>Pictorial Journey (2)</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Komal</cp:lastModifiedBy>
  <cp:revision>37</cp:revision>
  <dcterms:created xsi:type="dcterms:W3CDTF">2022-05-20T15:11:38Z</dcterms:created>
  <dcterms:modified xsi:type="dcterms:W3CDTF">2023-08-01T17:08:33Z</dcterms:modified>
</cp:coreProperties>
</file>