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Ex1.xml" ContentType="application/vnd.ms-office.chartex+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1.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xml" ContentType="application/vnd.openxmlformats-officedocument.presentationml.notesSlide+xml"/>
  <Override PartName="/ppt/charts/chart32.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5.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6.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xml" ContentType="application/vnd.openxmlformats-officedocument.presentationml.notesSlide+xml"/>
  <Override PartName="/ppt/charts/chart37.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8.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9.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0.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1.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2.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3.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4.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5.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6.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xml" ContentType="application/vnd.openxmlformats-officedocument.presentationml.notesSlide+xml"/>
  <Override PartName="/ppt/charts/chart47.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4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0.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1.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2.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3.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4.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4.xml" ContentType="application/vnd.openxmlformats-officedocument.presentationml.notesSlide+xml"/>
  <Override PartName="/ppt/charts/chart55.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6.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7.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8.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9.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0.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1.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2.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xml" ContentType="application/vnd.openxmlformats-officedocument.presentationml.notesSlide+xml"/>
  <Override PartName="/ppt/charts/chart63.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4.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5.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6.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7.xml" ContentType="application/vnd.openxmlformats-officedocument.drawingml.chart+xml"/>
  <Override PartName="/ppt/charts/style68.xml" ContentType="application/vnd.ms-office.chartstyle+xml"/>
  <Override PartName="/ppt/charts/colors6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2" r:id="rId2"/>
    <p:sldId id="287" r:id="rId3"/>
    <p:sldId id="257" r:id="rId4"/>
    <p:sldId id="298" r:id="rId5"/>
    <p:sldId id="300" r:id="rId6"/>
    <p:sldId id="286" r:id="rId7"/>
    <p:sldId id="285" r:id="rId8"/>
    <p:sldId id="284" r:id="rId9"/>
    <p:sldId id="276" r:id="rId10"/>
    <p:sldId id="275" r:id="rId11"/>
    <p:sldId id="274" r:id="rId12"/>
    <p:sldId id="273" r:id="rId13"/>
    <p:sldId id="272" r:id="rId14"/>
    <p:sldId id="271" r:id="rId15"/>
    <p:sldId id="268" r:id="rId16"/>
    <p:sldId id="291" r:id="rId17"/>
    <p:sldId id="270" r:id="rId18"/>
    <p:sldId id="269" r:id="rId19"/>
    <p:sldId id="292" r:id="rId20"/>
    <p:sldId id="293" r:id="rId21"/>
    <p:sldId id="294" r:id="rId22"/>
    <p:sldId id="295" r:id="rId23"/>
    <p:sldId id="296" r:id="rId24"/>
    <p:sldId id="297" r:id="rId25"/>
    <p:sldId id="303" r:id="rId26"/>
    <p:sldId id="259" r:id="rId27"/>
    <p:sldId id="301" r:id="rId28"/>
    <p:sldId id="282" r:id="rId29"/>
    <p:sldId id="283" r:id="rId30"/>
    <p:sldId id="267" r:id="rId31"/>
    <p:sldId id="2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74E8C9-6D96-4E3E-ABCA-0CDCD97716FF}">
          <p14:sldIdLst>
            <p14:sldId id="302"/>
            <p14:sldId id="287"/>
            <p14:sldId id="257"/>
            <p14:sldId id="298"/>
            <p14:sldId id="300"/>
            <p14:sldId id="286"/>
            <p14:sldId id="285"/>
            <p14:sldId id="284"/>
          </p14:sldIdLst>
        </p14:section>
        <p14:section name="Results Section" id="{0966CA6A-B6A8-4D5E-8231-3AF79C0AD24E}">
          <p14:sldIdLst>
            <p14:sldId id="276"/>
            <p14:sldId id="275"/>
            <p14:sldId id="274"/>
            <p14:sldId id="273"/>
            <p14:sldId id="272"/>
            <p14:sldId id="271"/>
            <p14:sldId id="268"/>
            <p14:sldId id="291"/>
            <p14:sldId id="270"/>
            <p14:sldId id="269"/>
            <p14:sldId id="292"/>
            <p14:sldId id="293"/>
            <p14:sldId id="294"/>
            <p14:sldId id="295"/>
            <p14:sldId id="296"/>
            <p14:sldId id="297"/>
            <p14:sldId id="303"/>
            <p14:sldId id="259"/>
            <p14:sldId id="301"/>
            <p14:sldId id="282"/>
            <p14:sldId id="283"/>
            <p14:sldId id="267"/>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D6"/>
    <a:srgbClr val="FFFEE6"/>
    <a:srgbClr val="94940A"/>
    <a:srgbClr val="FA7462"/>
    <a:srgbClr val="C2EAB4"/>
    <a:srgbClr val="FFEFFA"/>
    <a:srgbClr val="FFD1F0"/>
    <a:srgbClr val="8A8A05"/>
    <a:srgbClr val="F2CEEE"/>
    <a:srgbClr val="FCFB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59" d="100"/>
          <a:sy n="59" d="100"/>
        </p:scale>
        <p:origin x="956" y="52"/>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aura\AppData\Roaming\Microsoft\Excel\FP%20Program_dissertation%20table_Anmol%20(version%202).xlsb"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aura\AppData\Roaming\Microsoft\Excel\FP%20Program_dissertation%20table_Anmol%20(version%202).xlsb"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aura\AppData\Roaming\Microsoft\Excel\FP%20Program_dissertation%20table_Anmol%20(version%202).xlsb"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20(version%20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20(version%20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20(version%202).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20(version%202).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20(version%202).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20(version%202).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20(version%202).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20(version%202).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20(version%202).xlsx"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24.xml"/><Relationship Id="rId1" Type="http://schemas.microsoft.com/office/2011/relationships/chartStyle" Target="style24.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25.xml"/><Relationship Id="rId1" Type="http://schemas.microsoft.com/office/2011/relationships/chartStyle" Target="style25.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26.xml"/><Relationship Id="rId1" Type="http://schemas.microsoft.com/office/2011/relationships/chartStyle" Target="style26.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27.xml"/><Relationship Id="rId1" Type="http://schemas.microsoft.com/office/2011/relationships/chartStyle" Target="style27.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28.xml"/><Relationship Id="rId1" Type="http://schemas.microsoft.com/office/2011/relationships/chartStyle" Target="style28.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29.xml"/><Relationship Id="rId1" Type="http://schemas.microsoft.com/office/2011/relationships/chartStyle" Target="style29.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30.xml"/><Relationship Id="rId1" Type="http://schemas.microsoft.com/office/2011/relationships/chartStyle" Target="style30.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31.xml"/><Relationship Id="rId1" Type="http://schemas.microsoft.com/office/2011/relationships/chartStyle" Target="style31.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32.xml"/><Relationship Id="rId1" Type="http://schemas.microsoft.com/office/2011/relationships/chartStyle" Target="style32.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33.xml"/><Relationship Id="rId1" Type="http://schemas.microsoft.com/office/2011/relationships/chartStyle" Target="style33.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34.xml"/><Relationship Id="rId1" Type="http://schemas.microsoft.com/office/2011/relationships/chartStyle" Target="style34.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35.xml"/><Relationship Id="rId1" Type="http://schemas.microsoft.com/office/2011/relationships/chartStyle" Target="style35.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36.xml"/><Relationship Id="rId1" Type="http://schemas.microsoft.com/office/2011/relationships/chartStyle" Target="style36.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37.xml"/><Relationship Id="rId1" Type="http://schemas.microsoft.com/office/2011/relationships/chartStyle" Target="style37.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38.xml"/><Relationship Id="rId1" Type="http://schemas.microsoft.com/office/2011/relationships/chartStyle" Target="style38.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39.xml"/><Relationship Id="rId1" Type="http://schemas.microsoft.com/office/2011/relationships/chartStyle" Target="style39.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40.xml"/><Relationship Id="rId1" Type="http://schemas.microsoft.com/office/2011/relationships/chartStyle" Target="style4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41.xml"/><Relationship Id="rId1" Type="http://schemas.microsoft.com/office/2011/relationships/chartStyle" Target="style41.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42.xml"/><Relationship Id="rId1" Type="http://schemas.microsoft.com/office/2011/relationships/chartStyle" Target="style42.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43.xml"/><Relationship Id="rId1" Type="http://schemas.microsoft.com/office/2011/relationships/chartStyle" Target="style43.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44.xml"/><Relationship Id="rId1" Type="http://schemas.microsoft.com/office/2011/relationships/chartStyle" Target="style44.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45.xml"/><Relationship Id="rId1" Type="http://schemas.microsoft.com/office/2011/relationships/chartStyle" Target="style45.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saura\AppData\Local\Microsoft\Windows\INetCache\IE\06LG1SZR\FP%20Program_Dissertation%20Table(EXCEL)GraphST%5b1%5d.xlsx" TargetMode="External"/><Relationship Id="rId2" Type="http://schemas.microsoft.com/office/2011/relationships/chartColorStyle" Target="colors46.xml"/><Relationship Id="rId1" Type="http://schemas.microsoft.com/office/2011/relationships/chartStyle" Target="style46.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47.xml"/><Relationship Id="rId1" Type="http://schemas.microsoft.com/office/2011/relationships/chartStyle" Target="style47.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48.xml"/><Relationship Id="rId1" Type="http://schemas.microsoft.com/office/2011/relationships/chartStyle" Target="style48.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49.xml"/><Relationship Id="rId1" Type="http://schemas.microsoft.com/office/2011/relationships/chartStyle" Target="style49.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50.xml"/><Relationship Id="rId1" Type="http://schemas.microsoft.com/office/2011/relationships/chartStyle" Target="style50.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ura\AppData\Roaming\Microsoft\Excel\FP%20Program_dissertation%20table_Anmol%20(version%202).xlsb"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51.xml"/><Relationship Id="rId1" Type="http://schemas.microsoft.com/office/2011/relationships/chartStyle" Target="style51.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52.xml"/><Relationship Id="rId1" Type="http://schemas.microsoft.com/office/2011/relationships/chartStyle" Target="style52.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53.xml"/><Relationship Id="rId1" Type="http://schemas.microsoft.com/office/2011/relationships/chartStyle" Target="style53.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54.xml"/><Relationship Id="rId1" Type="http://schemas.microsoft.com/office/2011/relationships/chartStyle" Target="style54.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55.xml"/><Relationship Id="rId1" Type="http://schemas.microsoft.com/office/2011/relationships/chartStyle" Target="style55.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56.xml"/><Relationship Id="rId1" Type="http://schemas.microsoft.com/office/2011/relationships/chartStyle" Target="style56.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57.xml"/><Relationship Id="rId1" Type="http://schemas.microsoft.com/office/2011/relationships/chartStyle" Target="style57.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58.xml"/><Relationship Id="rId1" Type="http://schemas.microsoft.com/office/2011/relationships/chartStyle" Target="style58.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59.xml"/><Relationship Id="rId1" Type="http://schemas.microsoft.com/office/2011/relationships/chartStyle" Target="style59.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60.xml"/><Relationship Id="rId1" Type="http://schemas.microsoft.com/office/2011/relationships/chartStyle" Target="style60.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61.xml"/><Relationship Id="rId1" Type="http://schemas.microsoft.com/office/2011/relationships/chartStyle" Target="style61.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62.xml"/><Relationship Id="rId1" Type="http://schemas.microsoft.com/office/2011/relationships/chartStyle" Target="style62.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63.xml"/><Relationship Id="rId1" Type="http://schemas.microsoft.com/office/2011/relationships/chartStyle" Target="style63.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64.xml"/><Relationship Id="rId1" Type="http://schemas.microsoft.com/office/2011/relationships/chartStyle" Target="style64.xml"/></Relationships>
</file>

<file path=ppt/charts/_rels/chart64.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65.xml"/><Relationship Id="rId1" Type="http://schemas.microsoft.com/office/2011/relationships/chartStyle" Target="style65.xml"/></Relationships>
</file>

<file path=ppt/charts/_rels/chart65.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66.xml"/><Relationship Id="rId1" Type="http://schemas.microsoft.com/office/2011/relationships/chartStyle" Target="style66.xml"/></Relationships>
</file>

<file path=ppt/charts/_rels/chart66.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67.xml"/><Relationship Id="rId1" Type="http://schemas.microsoft.com/office/2011/relationships/chartStyle" Target="style67.xml"/></Relationships>
</file>

<file path=ppt/charts/_rels/chart67.xml.rels><?xml version="1.0" encoding="UTF-8" standalone="yes"?>
<Relationships xmlns="http://schemas.openxmlformats.org/package/2006/relationships"><Relationship Id="rId3" Type="http://schemas.openxmlformats.org/officeDocument/2006/relationships/oleObject" Target="file:///C:\Users\saura\OneDrive\Desktop\anmol%20result.xlsx" TargetMode="External"/><Relationship Id="rId2" Type="http://schemas.microsoft.com/office/2011/relationships/chartColorStyle" Target="colors68.xml"/><Relationship Id="rId1" Type="http://schemas.microsoft.com/office/2011/relationships/chartStyle" Target="style68.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aura\OneDrive\Desktop\FP%20Program_dissertation%20table_Anmol.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file:///C:\Users\saura\OneDrive\Desktop\FP%20Program_dissertation%20table_Anmol%20(version%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945749939820943"/>
          <c:y val="0.11168572127796436"/>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4511757927532"/>
          <c:y val="0.26208866243191892"/>
          <c:w val="0.61612073748452889"/>
          <c:h val="0.63775566834226893"/>
        </c:manualLayout>
      </c:layout>
      <c:doughnutChart>
        <c:varyColors val="1"/>
        <c:ser>
          <c:idx val="0"/>
          <c:order val="0"/>
          <c:tx>
            <c:strRef>
              <c:f>Graphs1!$T$43</c:f>
              <c:strCache>
                <c:ptCount val="1"/>
                <c:pt idx="0">
                  <c:v>Round-1</c:v>
                </c:pt>
              </c:strCache>
            </c:strRef>
          </c:tx>
          <c:spPr>
            <a:scene3d>
              <a:camera prst="orthographicFront"/>
              <a:lightRig rig="threePt" dir="t"/>
            </a:scene3d>
            <a:sp3d>
              <a:bevelT w="139700" h="139700"/>
            </a:sp3d>
          </c:spPr>
          <c:dPt>
            <c:idx val="0"/>
            <c:bubble3D val="0"/>
            <c:spPr>
              <a:solidFill>
                <a:schemeClr val="accent1"/>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1-9AF4-4A82-B0B4-F42C2A169EF7}"/>
              </c:ext>
            </c:extLst>
          </c:dPt>
          <c:dPt>
            <c:idx val="1"/>
            <c:bubble3D val="0"/>
            <c:spPr>
              <a:solidFill>
                <a:schemeClr val="accent2"/>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3-9AF4-4A82-B0B4-F42C2A169EF7}"/>
              </c:ext>
            </c:extLst>
          </c:dPt>
          <c:dPt>
            <c:idx val="2"/>
            <c:bubble3D val="0"/>
            <c:spPr>
              <a:solidFill>
                <a:schemeClr val="accent3"/>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5-9AF4-4A82-B0B4-F42C2A169EF7}"/>
              </c:ext>
            </c:extLst>
          </c:dPt>
          <c:dLbls>
            <c:dLbl>
              <c:idx val="0"/>
              <c:layout>
                <c:manualLayout>
                  <c:x val="0.1016281848832743"/>
                  <c:y val="-7.01312226964516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F4-4A82-B0B4-F42C2A169EF7}"/>
                </c:ext>
              </c:extLst>
            </c:dLbl>
            <c:dLbl>
              <c:idx val="1"/>
              <c:layout>
                <c:manualLayout>
                  <c:x val="-0.21680679441765183"/>
                  <c:y val="2.103936680893536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AF4-4A82-B0B4-F42C2A169EF7}"/>
                </c:ext>
              </c:extLst>
            </c:dLbl>
            <c:dLbl>
              <c:idx val="2"/>
              <c:layout>
                <c:manualLayout>
                  <c:x val="-0.13550424651103241"/>
                  <c:y val="-0.1051968340446774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AF4-4A82-B0B4-F42C2A169EF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Graphs1!$S$44:$S$46</c:f>
              <c:strCache>
                <c:ptCount val="3"/>
                <c:pt idx="0">
                  <c:v>SC/ST</c:v>
                </c:pt>
                <c:pt idx="1">
                  <c:v>OBC</c:v>
                </c:pt>
                <c:pt idx="2">
                  <c:v>Others</c:v>
                </c:pt>
              </c:strCache>
            </c:strRef>
          </c:cat>
          <c:val>
            <c:numRef>
              <c:f>Graphs1!$T$44:$T$46</c:f>
              <c:numCache>
                <c:formatCode>0%</c:formatCode>
                <c:ptCount val="3"/>
                <c:pt idx="0">
                  <c:v>0.27</c:v>
                </c:pt>
                <c:pt idx="1">
                  <c:v>0.6</c:v>
                </c:pt>
                <c:pt idx="2">
                  <c:v>0.13</c:v>
                </c:pt>
              </c:numCache>
            </c:numRef>
          </c:val>
          <c:extLst>
            <c:ext xmlns:c16="http://schemas.microsoft.com/office/drawing/2014/chart" uri="{C3380CC4-5D6E-409C-BE32-E72D297353CC}">
              <c16:uniqueId val="{00000006-9AF4-4A82-B0B4-F42C2A169EF7}"/>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51555486450482E-2"/>
          <c:y val="9.7346377279358312E-2"/>
          <c:w val="0.94809688902709899"/>
          <c:h val="0.81002460824265421"/>
        </c:manualLayout>
      </c:layout>
      <c:barChart>
        <c:barDir val="col"/>
        <c:grouping val="clustered"/>
        <c:varyColors val="0"/>
        <c:ser>
          <c:idx val="0"/>
          <c:order val="0"/>
          <c:tx>
            <c:strRef>
              <c:f>Graphs1!$AB$43</c:f>
              <c:strCache>
                <c:ptCount val="1"/>
                <c:pt idx="0">
                  <c:v>Round-1</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Graphs1!$AA$44:$AA$46</c:f>
              <c:strCache>
                <c:ptCount val="3"/>
                <c:pt idx="0">
                  <c:v>NO education</c:v>
                </c:pt>
                <c:pt idx="1">
                  <c:v>UPTO 8 YEARS</c:v>
                </c:pt>
                <c:pt idx="2">
                  <c:v>&gt;8 YEARS</c:v>
                </c:pt>
              </c:strCache>
            </c:strRef>
          </c:cat>
          <c:val>
            <c:numRef>
              <c:f>Graphs1!$AB$44:$AB$46</c:f>
              <c:numCache>
                <c:formatCode>0%</c:formatCode>
                <c:ptCount val="3"/>
                <c:pt idx="0">
                  <c:v>0.6</c:v>
                </c:pt>
                <c:pt idx="1">
                  <c:v>0.19</c:v>
                </c:pt>
                <c:pt idx="2">
                  <c:v>0.2</c:v>
                </c:pt>
              </c:numCache>
            </c:numRef>
          </c:val>
          <c:extLst>
            <c:ext xmlns:c16="http://schemas.microsoft.com/office/drawing/2014/chart" uri="{C3380CC4-5D6E-409C-BE32-E72D297353CC}">
              <c16:uniqueId val="{00000000-D6F8-470A-8C5D-E5A71385F894}"/>
            </c:ext>
          </c:extLst>
        </c:ser>
        <c:ser>
          <c:idx val="1"/>
          <c:order val="1"/>
          <c:tx>
            <c:strRef>
              <c:f>Graphs1!$AC$43</c:f>
              <c:strCache>
                <c:ptCount val="1"/>
                <c:pt idx="0">
                  <c:v>Round-2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Graphs1!$AA$44:$AA$46</c:f>
              <c:strCache>
                <c:ptCount val="3"/>
                <c:pt idx="0">
                  <c:v>NO education</c:v>
                </c:pt>
                <c:pt idx="1">
                  <c:v>UPTO 8 YEARS</c:v>
                </c:pt>
                <c:pt idx="2">
                  <c:v>&gt;8 YEARS</c:v>
                </c:pt>
              </c:strCache>
            </c:strRef>
          </c:cat>
          <c:val>
            <c:numRef>
              <c:f>Graphs1!$AC$44:$AC$46</c:f>
              <c:numCache>
                <c:formatCode>0%</c:formatCode>
                <c:ptCount val="3"/>
                <c:pt idx="0">
                  <c:v>0.55000000000000004</c:v>
                </c:pt>
                <c:pt idx="1">
                  <c:v>0.2</c:v>
                </c:pt>
                <c:pt idx="2">
                  <c:v>0.25</c:v>
                </c:pt>
              </c:numCache>
            </c:numRef>
          </c:val>
          <c:extLst>
            <c:ext xmlns:c16="http://schemas.microsoft.com/office/drawing/2014/chart" uri="{C3380CC4-5D6E-409C-BE32-E72D297353CC}">
              <c16:uniqueId val="{00000001-D6F8-470A-8C5D-E5A71385F894}"/>
            </c:ext>
          </c:extLst>
        </c:ser>
        <c:ser>
          <c:idx val="2"/>
          <c:order val="2"/>
          <c:tx>
            <c:strRef>
              <c:f>Graphs1!$AD$43</c:f>
              <c:strCache>
                <c:ptCount val="1"/>
                <c:pt idx="0">
                  <c:v>Round-3</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Graphs1!$AA$44:$AA$46</c:f>
              <c:strCache>
                <c:ptCount val="3"/>
                <c:pt idx="0">
                  <c:v>NO education</c:v>
                </c:pt>
                <c:pt idx="1">
                  <c:v>UPTO 8 YEARS</c:v>
                </c:pt>
                <c:pt idx="2">
                  <c:v>&gt;8 YEARS</c:v>
                </c:pt>
              </c:strCache>
            </c:strRef>
          </c:cat>
          <c:val>
            <c:numRef>
              <c:f>Graphs1!$AD$44:$AD$46</c:f>
              <c:numCache>
                <c:formatCode>0%</c:formatCode>
                <c:ptCount val="3"/>
                <c:pt idx="0">
                  <c:v>0.49</c:v>
                </c:pt>
                <c:pt idx="1">
                  <c:v>0.21</c:v>
                </c:pt>
                <c:pt idx="2">
                  <c:v>0.3</c:v>
                </c:pt>
              </c:numCache>
            </c:numRef>
          </c:val>
          <c:extLst>
            <c:ext xmlns:c16="http://schemas.microsoft.com/office/drawing/2014/chart" uri="{C3380CC4-5D6E-409C-BE32-E72D297353CC}">
              <c16:uniqueId val="{00000002-D6F8-470A-8C5D-E5A71385F894}"/>
            </c:ext>
          </c:extLst>
        </c:ser>
        <c:dLbls>
          <c:dLblPos val="outEnd"/>
          <c:showLegendKey val="0"/>
          <c:showVal val="1"/>
          <c:showCatName val="0"/>
          <c:showSerName val="0"/>
          <c:showPercent val="0"/>
          <c:showBubbleSize val="0"/>
        </c:dLbls>
        <c:gapWidth val="75"/>
        <c:overlap val="-25"/>
        <c:axId val="210672560"/>
        <c:axId val="210645680"/>
      </c:barChart>
      <c:catAx>
        <c:axId val="210672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0645680"/>
        <c:crosses val="autoZero"/>
        <c:auto val="1"/>
        <c:lblAlgn val="ctr"/>
        <c:lblOffset val="100"/>
        <c:noMultiLvlLbl val="0"/>
      </c:catAx>
      <c:valAx>
        <c:axId val="210645680"/>
        <c:scaling>
          <c:orientation val="minMax"/>
        </c:scaling>
        <c:delete val="1"/>
        <c:axPos val="l"/>
        <c:numFmt formatCode="0%" sourceLinked="1"/>
        <c:majorTickMark val="none"/>
        <c:minorTickMark val="none"/>
        <c:tickLblPos val="nextTo"/>
        <c:crossAx val="210672560"/>
        <c:crosses val="autoZero"/>
        <c:crossBetween val="between"/>
      </c:valAx>
      <c:spPr>
        <a:noFill/>
        <a:ln>
          <a:noFill/>
        </a:ln>
        <a:effectLst/>
      </c:spPr>
    </c:plotArea>
    <c:legend>
      <c:legendPos val="t"/>
      <c:layout>
        <c:manualLayout>
          <c:xMode val="edge"/>
          <c:yMode val="edge"/>
          <c:x val="0.7883426801659339"/>
          <c:y val="0.12590837439400399"/>
          <c:w val="0.17355033069192194"/>
          <c:h val="0.2232547516733623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Graphs1!$J$69</c:f>
              <c:strCache>
                <c:ptCount val="1"/>
                <c:pt idx="0">
                  <c:v>Round-1</c:v>
                </c:pt>
              </c:strCache>
            </c:strRef>
          </c:tx>
          <c:spPr>
            <a:solidFill>
              <a:schemeClr val="accent1"/>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Graphs1!$I$70:$I$73</c:f>
              <c:strCache>
                <c:ptCount val="4"/>
                <c:pt idx="0">
                  <c:v>Not working</c:v>
                </c:pt>
                <c:pt idx="1">
                  <c:v>Skilled labour</c:v>
                </c:pt>
                <c:pt idx="2">
                  <c:v>Unskilled labour</c:v>
                </c:pt>
                <c:pt idx="3">
                  <c:v>Salaried/Bussiness</c:v>
                </c:pt>
              </c:strCache>
            </c:strRef>
          </c:cat>
          <c:val>
            <c:numRef>
              <c:f>Graphs1!$J$70:$J$73</c:f>
              <c:numCache>
                <c:formatCode>0%</c:formatCode>
                <c:ptCount val="4"/>
                <c:pt idx="0">
                  <c:v>0.02</c:v>
                </c:pt>
                <c:pt idx="1">
                  <c:v>0.17</c:v>
                </c:pt>
                <c:pt idx="2">
                  <c:v>0.5</c:v>
                </c:pt>
                <c:pt idx="3">
                  <c:v>0.31</c:v>
                </c:pt>
              </c:numCache>
            </c:numRef>
          </c:val>
          <c:extLst>
            <c:ext xmlns:c16="http://schemas.microsoft.com/office/drawing/2014/chart" uri="{C3380CC4-5D6E-409C-BE32-E72D297353CC}">
              <c16:uniqueId val="{00000000-B82F-4C8D-8FF2-F4B9F6EEE7CB}"/>
            </c:ext>
          </c:extLst>
        </c:ser>
        <c:ser>
          <c:idx val="1"/>
          <c:order val="1"/>
          <c:tx>
            <c:strRef>
              <c:f>Graphs1!$K$69</c:f>
              <c:strCache>
                <c:ptCount val="1"/>
                <c:pt idx="0">
                  <c:v>Round-2</c:v>
                </c:pt>
              </c:strCache>
            </c:strRef>
          </c:tx>
          <c:spPr>
            <a:solidFill>
              <a:schemeClr val="accent2"/>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Graphs1!$I$70:$I$73</c:f>
              <c:strCache>
                <c:ptCount val="4"/>
                <c:pt idx="0">
                  <c:v>Not working</c:v>
                </c:pt>
                <c:pt idx="1">
                  <c:v>Skilled labour</c:v>
                </c:pt>
                <c:pt idx="2">
                  <c:v>Unskilled labour</c:v>
                </c:pt>
                <c:pt idx="3">
                  <c:v>Salaried/Bussiness</c:v>
                </c:pt>
              </c:strCache>
            </c:strRef>
          </c:cat>
          <c:val>
            <c:numRef>
              <c:f>Graphs1!$K$70:$K$73</c:f>
              <c:numCache>
                <c:formatCode>0%</c:formatCode>
                <c:ptCount val="4"/>
                <c:pt idx="0">
                  <c:v>0.02</c:v>
                </c:pt>
                <c:pt idx="1">
                  <c:v>0.17</c:v>
                </c:pt>
                <c:pt idx="2">
                  <c:v>0.45</c:v>
                </c:pt>
                <c:pt idx="3">
                  <c:v>0.36</c:v>
                </c:pt>
              </c:numCache>
            </c:numRef>
          </c:val>
          <c:extLst>
            <c:ext xmlns:c16="http://schemas.microsoft.com/office/drawing/2014/chart" uri="{C3380CC4-5D6E-409C-BE32-E72D297353CC}">
              <c16:uniqueId val="{00000001-B82F-4C8D-8FF2-F4B9F6EEE7CB}"/>
            </c:ext>
          </c:extLst>
        </c:ser>
        <c:ser>
          <c:idx val="2"/>
          <c:order val="2"/>
          <c:tx>
            <c:strRef>
              <c:f>Graphs1!$L$69</c:f>
              <c:strCache>
                <c:ptCount val="1"/>
                <c:pt idx="0">
                  <c:v>Round-3</c:v>
                </c:pt>
              </c:strCache>
            </c:strRef>
          </c:tx>
          <c:spPr>
            <a:solidFill>
              <a:schemeClr val="accent3"/>
            </a:solidFill>
            <a:ln>
              <a:no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Graphs1!$I$70:$I$73</c:f>
              <c:strCache>
                <c:ptCount val="4"/>
                <c:pt idx="0">
                  <c:v>Not working</c:v>
                </c:pt>
                <c:pt idx="1">
                  <c:v>Skilled labour</c:v>
                </c:pt>
                <c:pt idx="2">
                  <c:v>Unskilled labour</c:v>
                </c:pt>
                <c:pt idx="3">
                  <c:v>Salaried/Bussiness</c:v>
                </c:pt>
              </c:strCache>
            </c:strRef>
          </c:cat>
          <c:val>
            <c:numRef>
              <c:f>Graphs1!$L$70:$L$73</c:f>
              <c:numCache>
                <c:formatCode>0%</c:formatCode>
                <c:ptCount val="4"/>
                <c:pt idx="0">
                  <c:v>0.03</c:v>
                </c:pt>
                <c:pt idx="1">
                  <c:v>0.18</c:v>
                </c:pt>
                <c:pt idx="2">
                  <c:v>0.44</c:v>
                </c:pt>
                <c:pt idx="3">
                  <c:v>0.35</c:v>
                </c:pt>
              </c:numCache>
            </c:numRef>
          </c:val>
          <c:extLst>
            <c:ext xmlns:c16="http://schemas.microsoft.com/office/drawing/2014/chart" uri="{C3380CC4-5D6E-409C-BE32-E72D297353CC}">
              <c16:uniqueId val="{00000002-B82F-4C8D-8FF2-F4B9F6EEE7CB}"/>
            </c:ext>
          </c:extLst>
        </c:ser>
        <c:dLbls>
          <c:dLblPos val="outEnd"/>
          <c:showLegendKey val="0"/>
          <c:showVal val="1"/>
          <c:showCatName val="0"/>
          <c:showSerName val="0"/>
          <c:showPercent val="0"/>
          <c:showBubbleSize val="0"/>
        </c:dLbls>
        <c:gapWidth val="219"/>
        <c:overlap val="-27"/>
        <c:axId val="1944557520"/>
        <c:axId val="1944547920"/>
      </c:barChart>
      <c:catAx>
        <c:axId val="194455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944547920"/>
        <c:crosses val="autoZero"/>
        <c:auto val="1"/>
        <c:lblAlgn val="ctr"/>
        <c:lblOffset val="100"/>
        <c:noMultiLvlLbl val="0"/>
      </c:catAx>
      <c:valAx>
        <c:axId val="1944547920"/>
        <c:scaling>
          <c:orientation val="minMax"/>
        </c:scaling>
        <c:delete val="1"/>
        <c:axPos val="l"/>
        <c:numFmt formatCode="0%" sourceLinked="1"/>
        <c:majorTickMark val="none"/>
        <c:minorTickMark val="none"/>
        <c:tickLblPos val="nextTo"/>
        <c:crossAx val="1944557520"/>
        <c:crosses val="autoZero"/>
        <c:crossBetween val="between"/>
      </c:valAx>
      <c:spPr>
        <a:noFill/>
        <a:ln>
          <a:noFill/>
        </a:ln>
        <a:effectLst/>
      </c:spPr>
    </c:plotArea>
    <c:legend>
      <c:legendPos val="t"/>
      <c:layout>
        <c:manualLayout>
          <c:xMode val="edge"/>
          <c:yMode val="edge"/>
          <c:x val="1.8688705529772011E-2"/>
          <c:y val="5.6784693740676455E-2"/>
          <c:w val="9.8063084151265287E-2"/>
          <c:h val="0.36071247108939625"/>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12289278651434E-2"/>
          <c:y val="0.10406736268916905"/>
          <c:w val="0.94037542144269715"/>
          <c:h val="0.78068264741868876"/>
        </c:manualLayout>
      </c:layout>
      <c:barChart>
        <c:barDir val="col"/>
        <c:grouping val="clustered"/>
        <c:varyColors val="0"/>
        <c:ser>
          <c:idx val="0"/>
          <c:order val="0"/>
          <c:tx>
            <c:strRef>
              <c:f>Graphs1!$AE$69</c:f>
              <c:strCache>
                <c:ptCount val="1"/>
                <c:pt idx="0">
                  <c:v>Round-1</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Graphs1!$AD$70:$AD$71</c:f>
              <c:strCache>
                <c:ptCount val="2"/>
                <c:pt idx="0">
                  <c:v>Non-Migrant</c:v>
                </c:pt>
                <c:pt idx="1">
                  <c:v>Migrant</c:v>
                </c:pt>
              </c:strCache>
            </c:strRef>
          </c:cat>
          <c:val>
            <c:numRef>
              <c:f>Graphs1!$AE$70:$AE$71</c:f>
              <c:numCache>
                <c:formatCode>0%</c:formatCode>
                <c:ptCount val="2"/>
                <c:pt idx="0">
                  <c:v>0.8</c:v>
                </c:pt>
                <c:pt idx="1">
                  <c:v>0.2</c:v>
                </c:pt>
              </c:numCache>
            </c:numRef>
          </c:val>
          <c:extLst>
            <c:ext xmlns:c16="http://schemas.microsoft.com/office/drawing/2014/chart" uri="{C3380CC4-5D6E-409C-BE32-E72D297353CC}">
              <c16:uniqueId val="{00000000-3AC9-4AC7-A3BD-7B6CEF6A5110}"/>
            </c:ext>
          </c:extLst>
        </c:ser>
        <c:ser>
          <c:idx val="1"/>
          <c:order val="1"/>
          <c:tx>
            <c:strRef>
              <c:f>Graphs1!$AF$69</c:f>
              <c:strCache>
                <c:ptCount val="1"/>
                <c:pt idx="0">
                  <c:v>Round-2</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Graphs1!$AD$70:$AD$71</c:f>
              <c:strCache>
                <c:ptCount val="2"/>
                <c:pt idx="0">
                  <c:v>Non-Migrant</c:v>
                </c:pt>
                <c:pt idx="1">
                  <c:v>Migrant</c:v>
                </c:pt>
              </c:strCache>
            </c:strRef>
          </c:cat>
          <c:val>
            <c:numRef>
              <c:f>Graphs1!$AF$70:$AF$71</c:f>
              <c:numCache>
                <c:formatCode>0%</c:formatCode>
                <c:ptCount val="2"/>
                <c:pt idx="0">
                  <c:v>0.74</c:v>
                </c:pt>
                <c:pt idx="1">
                  <c:v>0.26</c:v>
                </c:pt>
              </c:numCache>
            </c:numRef>
          </c:val>
          <c:extLst>
            <c:ext xmlns:c16="http://schemas.microsoft.com/office/drawing/2014/chart" uri="{C3380CC4-5D6E-409C-BE32-E72D297353CC}">
              <c16:uniqueId val="{00000001-3AC9-4AC7-A3BD-7B6CEF6A5110}"/>
            </c:ext>
          </c:extLst>
        </c:ser>
        <c:ser>
          <c:idx val="2"/>
          <c:order val="2"/>
          <c:tx>
            <c:strRef>
              <c:f>Graphs1!$AG$69</c:f>
              <c:strCache>
                <c:ptCount val="1"/>
                <c:pt idx="0">
                  <c:v>Round-3</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Graphs1!$AD$70:$AD$71</c:f>
              <c:strCache>
                <c:ptCount val="2"/>
                <c:pt idx="0">
                  <c:v>Non-Migrant</c:v>
                </c:pt>
                <c:pt idx="1">
                  <c:v>Migrant</c:v>
                </c:pt>
              </c:strCache>
            </c:strRef>
          </c:cat>
          <c:val>
            <c:numRef>
              <c:f>Graphs1!$AG$70:$AG$71</c:f>
              <c:numCache>
                <c:formatCode>0%</c:formatCode>
                <c:ptCount val="2"/>
                <c:pt idx="0">
                  <c:v>0.78</c:v>
                </c:pt>
                <c:pt idx="1">
                  <c:v>0.22</c:v>
                </c:pt>
              </c:numCache>
            </c:numRef>
          </c:val>
          <c:extLst>
            <c:ext xmlns:c16="http://schemas.microsoft.com/office/drawing/2014/chart" uri="{C3380CC4-5D6E-409C-BE32-E72D297353CC}">
              <c16:uniqueId val="{00000002-3AC9-4AC7-A3BD-7B6CEF6A5110}"/>
            </c:ext>
          </c:extLst>
        </c:ser>
        <c:dLbls>
          <c:dLblPos val="outEnd"/>
          <c:showLegendKey val="0"/>
          <c:showVal val="1"/>
          <c:showCatName val="0"/>
          <c:showSerName val="0"/>
          <c:showPercent val="0"/>
          <c:showBubbleSize val="0"/>
        </c:dLbls>
        <c:gapWidth val="219"/>
        <c:overlap val="-27"/>
        <c:axId val="1607204928"/>
        <c:axId val="1607202528"/>
      </c:barChart>
      <c:catAx>
        <c:axId val="160720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607202528"/>
        <c:crosses val="autoZero"/>
        <c:auto val="1"/>
        <c:lblAlgn val="ctr"/>
        <c:lblOffset val="100"/>
        <c:noMultiLvlLbl val="0"/>
      </c:catAx>
      <c:valAx>
        <c:axId val="1607202528"/>
        <c:scaling>
          <c:orientation val="minMax"/>
        </c:scaling>
        <c:delete val="1"/>
        <c:axPos val="l"/>
        <c:numFmt formatCode="0%" sourceLinked="1"/>
        <c:majorTickMark val="none"/>
        <c:minorTickMark val="none"/>
        <c:tickLblPos val="nextTo"/>
        <c:crossAx val="1607204928"/>
        <c:crosses val="autoZero"/>
        <c:crossBetween val="between"/>
      </c:valAx>
      <c:spPr>
        <a:noFill/>
        <a:ln>
          <a:noFill/>
        </a:ln>
        <a:effectLst/>
      </c:spPr>
    </c:plotArea>
    <c:legend>
      <c:legendPos val="t"/>
      <c:layout>
        <c:manualLayout>
          <c:xMode val="edge"/>
          <c:yMode val="edge"/>
          <c:x val="0.76890375496133467"/>
          <c:y val="5.9822816123740588E-2"/>
          <c:w val="0.16955659501402803"/>
          <c:h val="0.32840292315319625"/>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b="1"/>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5229210014097E-2"/>
          <c:y val="5.8101488945471604E-2"/>
          <c:w val="0.96308477078998589"/>
          <c:h val="0.7687645007643864"/>
        </c:manualLayout>
      </c:layout>
      <c:barChart>
        <c:barDir val="col"/>
        <c:grouping val="clustered"/>
        <c:varyColors val="0"/>
        <c:ser>
          <c:idx val="0"/>
          <c:order val="0"/>
          <c:tx>
            <c:strRef>
              <c:f>Graphs1!$Q$69</c:f>
              <c:strCache>
                <c:ptCount val="1"/>
                <c:pt idx="0">
                  <c:v>Round-1</c:v>
                </c:pt>
              </c:strCache>
            </c:strRef>
          </c:tx>
          <c:spPr>
            <a:solidFill>
              <a:schemeClr val="accent1"/>
            </a:solidFill>
            <a:ln>
              <a:noFill/>
            </a:ln>
            <a:effectLst/>
          </c:spPr>
          <c:invertIfNegative val="0"/>
          <c:dLbls>
            <c:spPr>
              <a:solidFill>
                <a:srgbClr val="156082">
                  <a:lumMod val="20000"/>
                  <a:lumOff val="80000"/>
                </a:srgb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Graphs1!$P$70:$P$73</c:f>
              <c:strCache>
                <c:ptCount val="4"/>
                <c:pt idx="0">
                  <c:v>0</c:v>
                </c:pt>
                <c:pt idx="1">
                  <c:v>1</c:v>
                </c:pt>
                <c:pt idx="2">
                  <c:v>2</c:v>
                </c:pt>
                <c:pt idx="3">
                  <c:v>3 or more</c:v>
                </c:pt>
              </c:strCache>
            </c:strRef>
          </c:cat>
          <c:val>
            <c:numRef>
              <c:f>Graphs1!$Q$70:$Q$73</c:f>
              <c:numCache>
                <c:formatCode>0%</c:formatCode>
                <c:ptCount val="4"/>
                <c:pt idx="0">
                  <c:v>0.08</c:v>
                </c:pt>
                <c:pt idx="1">
                  <c:v>0.13</c:v>
                </c:pt>
                <c:pt idx="2">
                  <c:v>0.21</c:v>
                </c:pt>
                <c:pt idx="3">
                  <c:v>0.57999999999999996</c:v>
                </c:pt>
              </c:numCache>
            </c:numRef>
          </c:val>
          <c:extLst>
            <c:ext xmlns:c16="http://schemas.microsoft.com/office/drawing/2014/chart" uri="{C3380CC4-5D6E-409C-BE32-E72D297353CC}">
              <c16:uniqueId val="{00000000-48CA-41CA-9F76-0188C8D21C17}"/>
            </c:ext>
          </c:extLst>
        </c:ser>
        <c:ser>
          <c:idx val="1"/>
          <c:order val="1"/>
          <c:tx>
            <c:strRef>
              <c:f>Graphs1!$R$69</c:f>
              <c:strCache>
                <c:ptCount val="1"/>
                <c:pt idx="0">
                  <c:v>Round-2</c:v>
                </c:pt>
              </c:strCache>
            </c:strRef>
          </c:tx>
          <c:spPr>
            <a:solidFill>
              <a:schemeClr val="accent2"/>
            </a:solidFill>
            <a:ln>
              <a:noFill/>
            </a:ln>
            <a:effectLst/>
          </c:spPr>
          <c:invertIfNegative val="0"/>
          <c:dLbls>
            <c:dLbl>
              <c:idx val="0"/>
              <c:layout>
                <c:manualLayout>
                  <c:x val="3.3559299281830843E-3"/>
                  <c:y val="-0.17130784385665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CA-41CA-9F76-0188C8D21C17}"/>
                </c:ext>
              </c:extLst>
            </c:dLbl>
            <c:dLbl>
              <c:idx val="1"/>
              <c:layout>
                <c:manualLayout>
                  <c:x val="-3.3559299281830995E-3"/>
                  <c:y val="-0.185991373330085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CA-41CA-9F76-0188C8D21C17}"/>
                </c:ext>
              </c:extLst>
            </c:dLbl>
            <c:dLbl>
              <c:idx val="2"/>
              <c:layout>
                <c:manualLayout>
                  <c:x val="6.711859856366199E-3"/>
                  <c:y val="-0.161518824207706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CA-41CA-9F76-0188C8D21C17}"/>
                </c:ext>
              </c:extLst>
            </c:dLbl>
            <c:dLbl>
              <c:idx val="3"/>
              <c:layout>
                <c:manualLayout>
                  <c:x val="-1.2304934255687489E-16"/>
                  <c:y val="-0.122362745611898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CA-41CA-9F76-0188C8D21C17}"/>
                </c:ext>
              </c:extLst>
            </c:dLbl>
            <c:spPr>
              <a:solidFill>
                <a:srgbClr val="E97132">
                  <a:lumMod val="20000"/>
                  <a:lumOff val="80000"/>
                </a:srgb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Graphs1!$P$70:$P$73</c:f>
              <c:strCache>
                <c:ptCount val="4"/>
                <c:pt idx="0">
                  <c:v>0</c:v>
                </c:pt>
                <c:pt idx="1">
                  <c:v>1</c:v>
                </c:pt>
                <c:pt idx="2">
                  <c:v>2</c:v>
                </c:pt>
                <c:pt idx="3">
                  <c:v>3 or more</c:v>
                </c:pt>
              </c:strCache>
            </c:strRef>
          </c:cat>
          <c:val>
            <c:numRef>
              <c:f>Graphs1!$R$70:$R$73</c:f>
              <c:numCache>
                <c:formatCode>0%</c:formatCode>
                <c:ptCount val="4"/>
                <c:pt idx="0">
                  <c:v>0.08</c:v>
                </c:pt>
                <c:pt idx="1">
                  <c:v>0.14000000000000001</c:v>
                </c:pt>
                <c:pt idx="2">
                  <c:v>0.23</c:v>
                </c:pt>
                <c:pt idx="3">
                  <c:v>0.55000000000000004</c:v>
                </c:pt>
              </c:numCache>
            </c:numRef>
          </c:val>
          <c:extLst>
            <c:ext xmlns:c16="http://schemas.microsoft.com/office/drawing/2014/chart" uri="{C3380CC4-5D6E-409C-BE32-E72D297353CC}">
              <c16:uniqueId val="{00000001-48CA-41CA-9F76-0188C8D21C17}"/>
            </c:ext>
          </c:extLst>
        </c:ser>
        <c:ser>
          <c:idx val="2"/>
          <c:order val="2"/>
          <c:tx>
            <c:strRef>
              <c:f>Graphs1!$S$69</c:f>
              <c:strCache>
                <c:ptCount val="1"/>
                <c:pt idx="0">
                  <c:v>Round-3</c:v>
                </c:pt>
              </c:strCache>
            </c:strRef>
          </c:tx>
          <c:spPr>
            <a:solidFill>
              <a:schemeClr val="accent3"/>
            </a:solidFill>
            <a:ln>
              <a:noFill/>
            </a:ln>
            <a:effectLst/>
          </c:spPr>
          <c:invertIfNegative val="0"/>
          <c:dLbls>
            <c:spPr>
              <a:solidFill>
                <a:srgbClr val="4EA72E">
                  <a:lumMod val="20000"/>
                  <a:lumOff val="80000"/>
                </a:srgb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Graphs1!$P$70:$P$73</c:f>
              <c:strCache>
                <c:ptCount val="4"/>
                <c:pt idx="0">
                  <c:v>0</c:v>
                </c:pt>
                <c:pt idx="1">
                  <c:v>1</c:v>
                </c:pt>
                <c:pt idx="2">
                  <c:v>2</c:v>
                </c:pt>
                <c:pt idx="3">
                  <c:v>3 or more</c:v>
                </c:pt>
              </c:strCache>
            </c:strRef>
          </c:cat>
          <c:val>
            <c:numRef>
              <c:f>Graphs1!$S$70:$S$73</c:f>
              <c:numCache>
                <c:formatCode>0%</c:formatCode>
                <c:ptCount val="4"/>
                <c:pt idx="0">
                  <c:v>0.06</c:v>
                </c:pt>
                <c:pt idx="1">
                  <c:v>0.14000000000000001</c:v>
                </c:pt>
                <c:pt idx="2">
                  <c:v>0.24</c:v>
                </c:pt>
                <c:pt idx="3">
                  <c:v>0.56000000000000005</c:v>
                </c:pt>
              </c:numCache>
            </c:numRef>
          </c:val>
          <c:extLst>
            <c:ext xmlns:c16="http://schemas.microsoft.com/office/drawing/2014/chart" uri="{C3380CC4-5D6E-409C-BE32-E72D297353CC}">
              <c16:uniqueId val="{00000002-48CA-41CA-9F76-0188C8D21C17}"/>
            </c:ext>
          </c:extLst>
        </c:ser>
        <c:dLbls>
          <c:showLegendKey val="0"/>
          <c:showVal val="0"/>
          <c:showCatName val="0"/>
          <c:showSerName val="0"/>
          <c:showPercent val="0"/>
          <c:showBubbleSize val="0"/>
        </c:dLbls>
        <c:gapWidth val="219"/>
        <c:overlap val="-27"/>
        <c:axId val="268644784"/>
        <c:axId val="268646704"/>
      </c:barChart>
      <c:catAx>
        <c:axId val="26864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68646704"/>
        <c:crosses val="autoZero"/>
        <c:auto val="1"/>
        <c:lblAlgn val="ctr"/>
        <c:lblOffset val="100"/>
        <c:noMultiLvlLbl val="0"/>
      </c:catAx>
      <c:valAx>
        <c:axId val="268646704"/>
        <c:scaling>
          <c:orientation val="minMax"/>
        </c:scaling>
        <c:delete val="1"/>
        <c:axPos val="l"/>
        <c:numFmt formatCode="0%" sourceLinked="1"/>
        <c:majorTickMark val="none"/>
        <c:minorTickMark val="none"/>
        <c:tickLblPos val="nextTo"/>
        <c:crossAx val="268644784"/>
        <c:crosses val="autoZero"/>
        <c:crossBetween val="between"/>
      </c:valAx>
      <c:spPr>
        <a:noFill/>
        <a:ln>
          <a:noFill/>
        </a:ln>
        <a:effectLst/>
      </c:spPr>
    </c:plotArea>
    <c:legend>
      <c:legendPos val="t"/>
      <c:layout>
        <c:manualLayout>
          <c:xMode val="edge"/>
          <c:yMode val="edge"/>
          <c:x val="2.499639303594333E-2"/>
          <c:y val="5.1257797456174758E-2"/>
          <c:w val="0.18104954262533393"/>
          <c:h val="0.3257790848650521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Graphs1!$Y$69</c:f>
              <c:strCache>
                <c:ptCount val="1"/>
                <c:pt idx="0">
                  <c:v>Round-1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Graphs1!$W$70:$X$71</c:f>
              <c:multiLvlStrCache>
                <c:ptCount val="2"/>
                <c:lvl>
                  <c:pt idx="0">
                    <c:v>No</c:v>
                  </c:pt>
                  <c:pt idx="1">
                    <c:v>Yes</c:v>
                  </c:pt>
                </c:lvl>
                <c:lvl>
                  <c:pt idx="0">
                    <c:v>Any Abortion</c:v>
                  </c:pt>
                </c:lvl>
              </c:multiLvlStrCache>
            </c:multiLvlStrRef>
          </c:cat>
          <c:val>
            <c:numRef>
              <c:f>Graphs1!$Y$70:$Y$71</c:f>
              <c:numCache>
                <c:formatCode>0%</c:formatCode>
                <c:ptCount val="2"/>
                <c:pt idx="0">
                  <c:v>0.83</c:v>
                </c:pt>
                <c:pt idx="1">
                  <c:v>0.17</c:v>
                </c:pt>
              </c:numCache>
            </c:numRef>
          </c:val>
          <c:extLst>
            <c:ext xmlns:c16="http://schemas.microsoft.com/office/drawing/2014/chart" uri="{C3380CC4-5D6E-409C-BE32-E72D297353CC}">
              <c16:uniqueId val="{00000000-A495-451C-9D78-BA1964BFB7F9}"/>
            </c:ext>
          </c:extLst>
        </c:ser>
        <c:ser>
          <c:idx val="1"/>
          <c:order val="1"/>
          <c:tx>
            <c:strRef>
              <c:f>Graphs1!$Z$69</c:f>
              <c:strCache>
                <c:ptCount val="1"/>
                <c:pt idx="0">
                  <c:v>Round-2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Graphs1!$W$70:$X$71</c:f>
              <c:multiLvlStrCache>
                <c:ptCount val="2"/>
                <c:lvl>
                  <c:pt idx="0">
                    <c:v>No</c:v>
                  </c:pt>
                  <c:pt idx="1">
                    <c:v>Yes</c:v>
                  </c:pt>
                </c:lvl>
                <c:lvl>
                  <c:pt idx="0">
                    <c:v>Any Abortion</c:v>
                  </c:pt>
                </c:lvl>
              </c:multiLvlStrCache>
            </c:multiLvlStrRef>
          </c:cat>
          <c:val>
            <c:numRef>
              <c:f>Graphs1!$Z$70:$Z$71</c:f>
              <c:numCache>
                <c:formatCode>0%</c:formatCode>
                <c:ptCount val="2"/>
                <c:pt idx="0">
                  <c:v>0.78</c:v>
                </c:pt>
                <c:pt idx="1">
                  <c:v>0.22</c:v>
                </c:pt>
              </c:numCache>
            </c:numRef>
          </c:val>
          <c:extLst>
            <c:ext xmlns:c16="http://schemas.microsoft.com/office/drawing/2014/chart" uri="{C3380CC4-5D6E-409C-BE32-E72D297353CC}">
              <c16:uniqueId val="{00000001-A495-451C-9D78-BA1964BFB7F9}"/>
            </c:ext>
          </c:extLst>
        </c:ser>
        <c:ser>
          <c:idx val="2"/>
          <c:order val="2"/>
          <c:tx>
            <c:strRef>
              <c:f>Graphs1!$AA$69</c:f>
              <c:strCache>
                <c:ptCount val="1"/>
                <c:pt idx="0">
                  <c:v>Round-3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Graphs1!$W$70:$X$71</c:f>
              <c:multiLvlStrCache>
                <c:ptCount val="2"/>
                <c:lvl>
                  <c:pt idx="0">
                    <c:v>No</c:v>
                  </c:pt>
                  <c:pt idx="1">
                    <c:v>Yes</c:v>
                  </c:pt>
                </c:lvl>
                <c:lvl>
                  <c:pt idx="0">
                    <c:v>Any Abortion</c:v>
                  </c:pt>
                </c:lvl>
              </c:multiLvlStrCache>
            </c:multiLvlStrRef>
          </c:cat>
          <c:val>
            <c:numRef>
              <c:f>Graphs1!$AA$70:$AA$71</c:f>
              <c:numCache>
                <c:formatCode>0%</c:formatCode>
                <c:ptCount val="2"/>
                <c:pt idx="0">
                  <c:v>0.81</c:v>
                </c:pt>
                <c:pt idx="1">
                  <c:v>0.19</c:v>
                </c:pt>
              </c:numCache>
            </c:numRef>
          </c:val>
          <c:extLst>
            <c:ext xmlns:c16="http://schemas.microsoft.com/office/drawing/2014/chart" uri="{C3380CC4-5D6E-409C-BE32-E72D297353CC}">
              <c16:uniqueId val="{00000002-A495-451C-9D78-BA1964BFB7F9}"/>
            </c:ext>
          </c:extLst>
        </c:ser>
        <c:dLbls>
          <c:dLblPos val="outEnd"/>
          <c:showLegendKey val="0"/>
          <c:showVal val="1"/>
          <c:showCatName val="0"/>
          <c:showSerName val="0"/>
          <c:showPercent val="0"/>
          <c:showBubbleSize val="0"/>
        </c:dLbls>
        <c:gapWidth val="219"/>
        <c:overlap val="-27"/>
        <c:axId val="323102336"/>
        <c:axId val="323098496"/>
      </c:barChart>
      <c:catAx>
        <c:axId val="32310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323098496"/>
        <c:crosses val="autoZero"/>
        <c:auto val="1"/>
        <c:lblAlgn val="ctr"/>
        <c:lblOffset val="100"/>
        <c:noMultiLvlLbl val="0"/>
      </c:catAx>
      <c:valAx>
        <c:axId val="323098496"/>
        <c:scaling>
          <c:orientation val="minMax"/>
        </c:scaling>
        <c:delete val="1"/>
        <c:axPos val="l"/>
        <c:numFmt formatCode="0%" sourceLinked="1"/>
        <c:majorTickMark val="none"/>
        <c:minorTickMark val="none"/>
        <c:tickLblPos val="nextTo"/>
        <c:crossAx val="323102336"/>
        <c:crosses val="autoZero"/>
        <c:crossBetween val="between"/>
      </c:valAx>
      <c:spPr>
        <a:noFill/>
        <a:ln>
          <a:noFill/>
        </a:ln>
        <a:effectLst/>
      </c:spPr>
    </c:plotArea>
    <c:legend>
      <c:legendPos val="t"/>
      <c:layout>
        <c:manualLayout>
          <c:xMode val="edge"/>
          <c:yMode val="edge"/>
          <c:x val="0.71171916010498693"/>
          <c:y val="3.7037037037037035E-2"/>
          <c:w val="0.1710061242344707"/>
          <c:h val="0.2818292505103528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
          <c:y val="0.1551940389847426"/>
          <c:w val="1"/>
          <c:h val="0.66724393961167761"/>
        </c:manualLayout>
      </c:layout>
      <c:barChart>
        <c:barDir val="col"/>
        <c:grouping val="clustered"/>
        <c:varyColors val="0"/>
        <c:ser>
          <c:idx val="0"/>
          <c:order val="0"/>
          <c:tx>
            <c:strRef>
              <c:f>Graphs2!$B$29</c:f>
              <c:strCache>
                <c:ptCount val="1"/>
                <c:pt idx="0">
                  <c:v>Yes</c:v>
                </c:pt>
              </c:strCache>
            </c:strRef>
          </c:tx>
          <c:spPr>
            <a:solidFill>
              <a:srgbClr val="CC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Graphs2!$C$28:$E$28</c:f>
              <c:strCache>
                <c:ptCount val="3"/>
                <c:pt idx="0">
                  <c:v>Round-1</c:v>
                </c:pt>
                <c:pt idx="1">
                  <c:v>Round-2</c:v>
                </c:pt>
                <c:pt idx="2">
                  <c:v>Round-3</c:v>
                </c:pt>
              </c:strCache>
            </c:strRef>
          </c:cat>
          <c:val>
            <c:numRef>
              <c:f>Graphs2!$C$29:$E$29</c:f>
              <c:numCache>
                <c:formatCode>0%</c:formatCode>
                <c:ptCount val="3"/>
                <c:pt idx="0">
                  <c:v>0.16</c:v>
                </c:pt>
                <c:pt idx="1">
                  <c:v>0.33</c:v>
                </c:pt>
                <c:pt idx="2">
                  <c:v>0.38</c:v>
                </c:pt>
              </c:numCache>
            </c:numRef>
          </c:val>
          <c:extLst>
            <c:ext xmlns:c16="http://schemas.microsoft.com/office/drawing/2014/chart" uri="{C3380CC4-5D6E-409C-BE32-E72D297353CC}">
              <c16:uniqueId val="{00000000-61AA-410D-AC48-F94AB89DB7AD}"/>
            </c:ext>
          </c:extLst>
        </c:ser>
        <c:dLbls>
          <c:dLblPos val="inEnd"/>
          <c:showLegendKey val="0"/>
          <c:showVal val="1"/>
          <c:showCatName val="0"/>
          <c:showSerName val="0"/>
          <c:showPercent val="0"/>
          <c:showBubbleSize val="0"/>
        </c:dLbls>
        <c:gapWidth val="100"/>
        <c:overlap val="-24"/>
        <c:axId val="1607198688"/>
        <c:axId val="1607208768"/>
      </c:barChart>
      <c:catAx>
        <c:axId val="16071986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607208768"/>
        <c:crosses val="autoZero"/>
        <c:auto val="1"/>
        <c:lblAlgn val="ctr"/>
        <c:lblOffset val="100"/>
        <c:noMultiLvlLbl val="0"/>
      </c:catAx>
      <c:valAx>
        <c:axId val="1607208768"/>
        <c:scaling>
          <c:orientation val="minMax"/>
        </c:scaling>
        <c:delete val="1"/>
        <c:axPos val="l"/>
        <c:numFmt formatCode="0%" sourceLinked="1"/>
        <c:majorTickMark val="none"/>
        <c:minorTickMark val="none"/>
        <c:tickLblPos val="nextTo"/>
        <c:crossAx val="160719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65155459086823"/>
          <c:y val="6.1212167419002324E-2"/>
          <c:w val="0.81265865130051929"/>
          <c:h val="0.87757566516199537"/>
        </c:manualLayout>
      </c:layout>
      <c:barChart>
        <c:barDir val="bar"/>
        <c:grouping val="clustered"/>
        <c:varyColors val="0"/>
        <c:ser>
          <c:idx val="0"/>
          <c:order val="0"/>
          <c:tx>
            <c:strRef>
              <c:f>Graphs2!$H$29</c:f>
              <c:strCache>
                <c:ptCount val="1"/>
                <c:pt idx="0">
                  <c:v>No</c:v>
                </c:pt>
              </c:strCache>
            </c:strRef>
          </c:tx>
          <c:spPr>
            <a:solidFill>
              <a:srgbClr val="CCB9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Graphs2!$I$28:$K$28</c:f>
              <c:strCache>
                <c:ptCount val="3"/>
                <c:pt idx="0">
                  <c:v>Round-1</c:v>
                </c:pt>
                <c:pt idx="1">
                  <c:v>Round-2</c:v>
                </c:pt>
                <c:pt idx="2">
                  <c:v>Round-3</c:v>
                </c:pt>
              </c:strCache>
            </c:strRef>
          </c:cat>
          <c:val>
            <c:numRef>
              <c:f>Graphs2!$I$29:$K$29</c:f>
              <c:numCache>
                <c:formatCode>0%</c:formatCode>
                <c:ptCount val="3"/>
                <c:pt idx="0">
                  <c:v>0.9</c:v>
                </c:pt>
                <c:pt idx="1">
                  <c:v>0.92</c:v>
                </c:pt>
                <c:pt idx="2">
                  <c:v>0.94</c:v>
                </c:pt>
              </c:numCache>
            </c:numRef>
          </c:val>
          <c:extLst>
            <c:ext xmlns:c16="http://schemas.microsoft.com/office/drawing/2014/chart" uri="{C3380CC4-5D6E-409C-BE32-E72D297353CC}">
              <c16:uniqueId val="{00000000-170B-4AFF-BA75-EF15A1D99468}"/>
            </c:ext>
          </c:extLst>
        </c:ser>
        <c:ser>
          <c:idx val="1"/>
          <c:order val="1"/>
          <c:tx>
            <c:strRef>
              <c:f>Graphs2!$H$30</c:f>
              <c:strCache>
                <c:ptCount val="1"/>
                <c:pt idx="0">
                  <c:v>Yes</c:v>
                </c:pt>
              </c:strCache>
            </c:strRef>
          </c:tx>
          <c:spPr>
            <a:solidFill>
              <a:srgbClr val="3662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Graphs2!$I$28:$K$28</c:f>
              <c:strCache>
                <c:ptCount val="3"/>
                <c:pt idx="0">
                  <c:v>Round-1</c:v>
                </c:pt>
                <c:pt idx="1">
                  <c:v>Round-2</c:v>
                </c:pt>
                <c:pt idx="2">
                  <c:v>Round-3</c:v>
                </c:pt>
              </c:strCache>
            </c:strRef>
          </c:cat>
          <c:val>
            <c:numRef>
              <c:f>Graphs2!$I$30:$K$30</c:f>
              <c:numCache>
                <c:formatCode>0%</c:formatCode>
                <c:ptCount val="3"/>
                <c:pt idx="0">
                  <c:v>0.1</c:v>
                </c:pt>
                <c:pt idx="1">
                  <c:v>0.08</c:v>
                </c:pt>
                <c:pt idx="2">
                  <c:v>0.06</c:v>
                </c:pt>
              </c:numCache>
            </c:numRef>
          </c:val>
          <c:extLst>
            <c:ext xmlns:c16="http://schemas.microsoft.com/office/drawing/2014/chart" uri="{C3380CC4-5D6E-409C-BE32-E72D297353CC}">
              <c16:uniqueId val="{00000001-170B-4AFF-BA75-EF15A1D99468}"/>
            </c:ext>
          </c:extLst>
        </c:ser>
        <c:dLbls>
          <c:dLblPos val="outEnd"/>
          <c:showLegendKey val="0"/>
          <c:showVal val="1"/>
          <c:showCatName val="0"/>
          <c:showSerName val="0"/>
          <c:showPercent val="0"/>
          <c:showBubbleSize val="0"/>
        </c:dLbls>
        <c:gapWidth val="100"/>
        <c:axId val="1265651263"/>
        <c:axId val="1265667583"/>
      </c:barChart>
      <c:catAx>
        <c:axId val="1265651263"/>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65667583"/>
        <c:crosses val="autoZero"/>
        <c:auto val="1"/>
        <c:lblAlgn val="ctr"/>
        <c:lblOffset val="100"/>
        <c:noMultiLvlLbl val="0"/>
      </c:catAx>
      <c:valAx>
        <c:axId val="1265667583"/>
        <c:scaling>
          <c:orientation val="minMax"/>
        </c:scaling>
        <c:delete val="1"/>
        <c:axPos val="b"/>
        <c:numFmt formatCode="0%" sourceLinked="1"/>
        <c:majorTickMark val="none"/>
        <c:minorTickMark val="none"/>
        <c:tickLblPos val="nextTo"/>
        <c:crossAx val="1265651263"/>
        <c:crosses val="autoZero"/>
        <c:crossBetween val="between"/>
      </c:valAx>
      <c:spPr>
        <a:noFill/>
        <a:ln>
          <a:noFill/>
        </a:ln>
        <a:effectLst/>
      </c:spPr>
    </c:plotArea>
    <c:legend>
      <c:legendPos val="r"/>
      <c:layout>
        <c:manualLayout>
          <c:xMode val="edge"/>
          <c:yMode val="edge"/>
          <c:x val="0.81639826546831984"/>
          <c:y val="3.3388454955819449E-2"/>
          <c:w val="0.16791635120931836"/>
          <c:h val="0.1179199605998704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Graphs2!$N$29</c:f>
              <c:strCache>
                <c:ptCount val="1"/>
                <c:pt idx="0">
                  <c:v>Yes</c:v>
                </c:pt>
              </c:strCache>
            </c:strRef>
          </c:tx>
          <c:spPr>
            <a:solidFill>
              <a:srgbClr val="808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Graphs2!$O$28:$Q$28</c:f>
              <c:strCache>
                <c:ptCount val="3"/>
                <c:pt idx="0">
                  <c:v>Round-1</c:v>
                </c:pt>
                <c:pt idx="1">
                  <c:v>Round-2</c:v>
                </c:pt>
                <c:pt idx="2">
                  <c:v>Round-3</c:v>
                </c:pt>
              </c:strCache>
            </c:strRef>
          </c:cat>
          <c:val>
            <c:numRef>
              <c:f>Graphs2!$O$29:$Q$29</c:f>
              <c:numCache>
                <c:formatCode>0%</c:formatCode>
                <c:ptCount val="3"/>
                <c:pt idx="0">
                  <c:v>0.3</c:v>
                </c:pt>
                <c:pt idx="1">
                  <c:v>0.26</c:v>
                </c:pt>
                <c:pt idx="2">
                  <c:v>0.22</c:v>
                </c:pt>
              </c:numCache>
            </c:numRef>
          </c:val>
          <c:extLst>
            <c:ext xmlns:c16="http://schemas.microsoft.com/office/drawing/2014/chart" uri="{C3380CC4-5D6E-409C-BE32-E72D297353CC}">
              <c16:uniqueId val="{00000000-5DF5-403F-8834-B4BCC3E95A9C}"/>
            </c:ext>
          </c:extLst>
        </c:ser>
        <c:dLbls>
          <c:dLblPos val="inEnd"/>
          <c:showLegendKey val="0"/>
          <c:showVal val="1"/>
          <c:showCatName val="0"/>
          <c:showSerName val="0"/>
          <c:showPercent val="0"/>
          <c:showBubbleSize val="0"/>
        </c:dLbls>
        <c:gapWidth val="100"/>
        <c:overlap val="-24"/>
        <c:axId val="1607209248"/>
        <c:axId val="1607209728"/>
      </c:barChart>
      <c:catAx>
        <c:axId val="16072092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607209728"/>
        <c:crosses val="autoZero"/>
        <c:auto val="1"/>
        <c:lblAlgn val="ctr"/>
        <c:lblOffset val="100"/>
        <c:noMultiLvlLbl val="0"/>
      </c:catAx>
      <c:valAx>
        <c:axId val="1607209728"/>
        <c:scaling>
          <c:orientation val="minMax"/>
        </c:scaling>
        <c:delete val="1"/>
        <c:axPos val="l"/>
        <c:numFmt formatCode="0%" sourceLinked="1"/>
        <c:majorTickMark val="none"/>
        <c:minorTickMark val="none"/>
        <c:tickLblPos val="nextTo"/>
        <c:crossAx val="1607209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076925013633103"/>
          <c:y val="5.313348039585455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4.8271161449838819E-2"/>
          <c:y val="0.19424663537870224"/>
          <c:w val="0.90274455528709974"/>
          <c:h val="0.64158036942953112"/>
        </c:manualLayout>
      </c:layout>
      <c:ofPieChart>
        <c:ofPieType val="pie"/>
        <c:varyColors val="1"/>
        <c:ser>
          <c:idx val="0"/>
          <c:order val="0"/>
          <c:tx>
            <c:strRef>
              <c:f>Graphs2!$V$28</c:f>
              <c:strCache>
                <c:ptCount val="1"/>
                <c:pt idx="0">
                  <c:v>Round-3</c:v>
                </c:pt>
              </c:strCache>
            </c:strRef>
          </c:tx>
          <c:explosion val="3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CC9-4A5D-AA97-A3D21FB9914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dist="12700" dir="5400000" sx="167000" sy="167000" algn="ctr" rotWithShape="0">
                  <a:srgbClr val="FF0000">
                    <a:alpha val="43000"/>
                  </a:srgbClr>
                </a:outerShdw>
              </a:effectLst>
            </c:spPr>
            <c:extLst>
              <c:ext xmlns:c16="http://schemas.microsoft.com/office/drawing/2014/chart" uri="{C3380CC4-5D6E-409C-BE32-E72D297353CC}">
                <c16:uniqueId val="{00000003-3CC9-4A5D-AA97-A3D21FB9914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06A0-4394-89BC-3133E5856B31}"/>
              </c:ext>
            </c:extLst>
          </c:dPt>
          <c:dLbls>
            <c:dLbl>
              <c:idx val="1"/>
              <c:layout>
                <c:manualLayout>
                  <c:x val="0.11178906883013462"/>
                  <c:y val="1.38156394113632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CC9-4A5D-AA97-A3D21FB9914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Graphs2!$U$29:$U$30</c:f>
              <c:strCache>
                <c:ptCount val="2"/>
                <c:pt idx="0">
                  <c:v>No</c:v>
                </c:pt>
                <c:pt idx="1">
                  <c:v>Yes</c:v>
                </c:pt>
              </c:strCache>
            </c:strRef>
          </c:cat>
          <c:val>
            <c:numRef>
              <c:f>Graphs2!$V$29:$V$30</c:f>
              <c:numCache>
                <c:formatCode>0%</c:formatCode>
                <c:ptCount val="2"/>
                <c:pt idx="0">
                  <c:v>0.99</c:v>
                </c:pt>
                <c:pt idx="1">
                  <c:v>0.01</c:v>
                </c:pt>
              </c:numCache>
            </c:numRef>
          </c:val>
          <c:extLst>
            <c:ext xmlns:c16="http://schemas.microsoft.com/office/drawing/2014/chart" uri="{C3380CC4-5D6E-409C-BE32-E72D297353CC}">
              <c16:uniqueId val="{00000004-3CC9-4A5D-AA97-A3D21FB9914C}"/>
            </c:ext>
          </c:extLst>
        </c:ser>
        <c:dLbls>
          <c:dLblPos val="bestFit"/>
          <c:showLegendKey val="0"/>
          <c:showVal val="0"/>
          <c:showCatName val="0"/>
          <c:showSerName val="0"/>
          <c:showPercent val="1"/>
          <c:showBubbleSize val="0"/>
          <c:showLeaderLines val="1"/>
        </c:dLbls>
        <c:gapWidth val="100"/>
        <c:secondPieSize val="75"/>
        <c:serLines>
          <c:spPr>
            <a:ln w="9525">
              <a:solidFill>
                <a:schemeClr val="tx2">
                  <a:lumMod val="60000"/>
                  <a:lumOff val="40000"/>
                </a:schemeClr>
              </a:solidFill>
              <a:prstDash val="dash"/>
            </a:ln>
            <a:effectLst/>
          </c:spPr>
        </c:serLines>
      </c:ofPieChart>
      <c:spPr>
        <a:noFill/>
        <a:ln>
          <a:noFill/>
        </a:ln>
        <a:effectLst/>
      </c:spPr>
    </c:plotArea>
    <c:legend>
      <c:legendPos val="l"/>
      <c:layout>
        <c:manualLayout>
          <c:xMode val="edge"/>
          <c:yMode val="edge"/>
          <c:x val="2.0318932578741865E-2"/>
          <c:y val="0.71849749655953377"/>
          <c:w val="0.10110908840255592"/>
          <c:h val="0.1920781670325592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18178085044599"/>
          <c:y val="0.55222256907984979"/>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bg1"/>
              </a:solidFill>
              <a:latin typeface="+mn-lt"/>
              <a:ea typeface="+mn-ea"/>
              <a:cs typeface="+mn-cs"/>
            </a:defRPr>
          </a:pPr>
          <a:endParaRPr lang="en-US"/>
        </a:p>
      </c:txPr>
    </c:title>
    <c:autoTitleDeleted val="0"/>
    <c:plotArea>
      <c:layout>
        <c:manualLayout>
          <c:layoutTarget val="inner"/>
          <c:xMode val="edge"/>
          <c:yMode val="edge"/>
          <c:x val="0.30377630828460478"/>
          <c:y val="0.19325172719332268"/>
          <c:w val="0.39800877863510448"/>
          <c:h val="0.8023699727041691"/>
        </c:manualLayout>
      </c:layout>
      <c:pieChart>
        <c:varyColors val="1"/>
        <c:ser>
          <c:idx val="0"/>
          <c:order val="0"/>
          <c:tx>
            <c:strRef>
              <c:f>Graphs2!$AA$28</c:f>
              <c:strCache>
                <c:ptCount val="1"/>
                <c:pt idx="0">
                  <c:v>Round-3</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646-4034-BF50-A28EC40C7E1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3646-4034-BF50-A28EC40C7E1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Graphs2!$Z$29:$Z$30</c:f>
              <c:strCache>
                <c:ptCount val="2"/>
                <c:pt idx="0">
                  <c:v>No</c:v>
                </c:pt>
                <c:pt idx="1">
                  <c:v>Yes</c:v>
                </c:pt>
              </c:strCache>
            </c:strRef>
          </c:cat>
          <c:val>
            <c:numRef>
              <c:f>Graphs2!$AA$29:$AA$30</c:f>
              <c:numCache>
                <c:formatCode>0%</c:formatCode>
                <c:ptCount val="2"/>
                <c:pt idx="0">
                  <c:v>0.86</c:v>
                </c:pt>
                <c:pt idx="1">
                  <c:v>0.14000000000000001</c:v>
                </c:pt>
              </c:numCache>
            </c:numRef>
          </c:val>
          <c:extLst>
            <c:ext xmlns:c16="http://schemas.microsoft.com/office/drawing/2014/chart" uri="{C3380CC4-5D6E-409C-BE32-E72D297353CC}">
              <c16:uniqueId val="{00000004-3646-4034-BF50-A28EC40C7E1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476907332335792"/>
          <c:y val="0.1057212341679993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Graphs1!$U$43</c:f>
              <c:strCache>
                <c:ptCount val="1"/>
                <c:pt idx="0">
                  <c:v>Round-2</c:v>
                </c:pt>
              </c:strCache>
            </c:strRef>
          </c:tx>
          <c:spPr>
            <a:scene3d>
              <a:camera prst="orthographicFront"/>
              <a:lightRig rig="threePt" dir="t"/>
            </a:scene3d>
            <a:sp3d>
              <a:bevelT w="139700" h="139700"/>
            </a:sp3d>
          </c:spPr>
          <c:dPt>
            <c:idx val="0"/>
            <c:bubble3D val="0"/>
            <c:spPr>
              <a:solidFill>
                <a:schemeClr val="accent1"/>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1-CAF5-4ADE-91F7-C47DEEEED8B8}"/>
              </c:ext>
            </c:extLst>
          </c:dPt>
          <c:dPt>
            <c:idx val="1"/>
            <c:bubble3D val="0"/>
            <c:spPr>
              <a:solidFill>
                <a:schemeClr val="accent2"/>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3-CAF5-4ADE-91F7-C47DEEEED8B8}"/>
              </c:ext>
            </c:extLst>
          </c:dPt>
          <c:dPt>
            <c:idx val="2"/>
            <c:bubble3D val="0"/>
            <c:spPr>
              <a:solidFill>
                <a:schemeClr val="accent3"/>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5-CAF5-4ADE-91F7-C47DEEEED8B8}"/>
              </c:ext>
            </c:extLst>
          </c:dPt>
          <c:dLbls>
            <c:dLbl>
              <c:idx val="0"/>
              <c:layout>
                <c:manualLayout>
                  <c:x val="5.4054718697919724E-2"/>
                  <c:y val="-9.73294435616956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F5-4ADE-91F7-C47DEEEED8B8}"/>
                </c:ext>
              </c:extLst>
            </c:dLbl>
            <c:dLbl>
              <c:idx val="1"/>
              <c:layout>
                <c:manualLayout>
                  <c:x val="-6.0060798553244138E-3"/>
                  <c:y val="0.1232839618448144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F5-4ADE-91F7-C47DEEEED8B8}"/>
                </c:ext>
              </c:extLst>
            </c:dLbl>
            <c:dLbl>
              <c:idx val="2"/>
              <c:layout>
                <c:manualLayout>
                  <c:x val="-0.22823103450232773"/>
                  <c:y val="-5.19090365662376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AF5-4ADE-91F7-C47DEEEED8B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Graphs1!$S$44:$S$46</c:f>
              <c:strCache>
                <c:ptCount val="3"/>
                <c:pt idx="0">
                  <c:v>SC/ST</c:v>
                </c:pt>
                <c:pt idx="1">
                  <c:v>OBC</c:v>
                </c:pt>
                <c:pt idx="2">
                  <c:v>Others</c:v>
                </c:pt>
              </c:strCache>
            </c:strRef>
          </c:cat>
          <c:val>
            <c:numRef>
              <c:f>Graphs1!$U$44:$U$46</c:f>
              <c:numCache>
                <c:formatCode>0%</c:formatCode>
                <c:ptCount val="3"/>
                <c:pt idx="0">
                  <c:v>0.26</c:v>
                </c:pt>
                <c:pt idx="1">
                  <c:v>0.62</c:v>
                </c:pt>
                <c:pt idx="2">
                  <c:v>0.12</c:v>
                </c:pt>
              </c:numCache>
            </c:numRef>
          </c:val>
          <c:extLst>
            <c:ext xmlns:c16="http://schemas.microsoft.com/office/drawing/2014/chart" uri="{C3380CC4-5D6E-409C-BE32-E72D297353CC}">
              <c16:uniqueId val="{00000006-CAF5-4ADE-91F7-C47DEEEED8B8}"/>
            </c:ext>
          </c:extLst>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537890517486656"/>
          <c:y val="0.4259682356638271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69772787855764"/>
          <c:y val="4.1748327701472777E-2"/>
          <c:w val="0.72295313557960339"/>
          <c:h val="0.88094773706347751"/>
        </c:manualLayout>
      </c:layout>
      <c:doughnutChart>
        <c:varyColors val="1"/>
        <c:ser>
          <c:idx val="0"/>
          <c:order val="0"/>
          <c:tx>
            <c:strRef>
              <c:f>Graphs2!$AG$28</c:f>
              <c:strCache>
                <c:ptCount val="1"/>
                <c:pt idx="0">
                  <c:v>Round-2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09-4785-A2CC-E17930DCD7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09-4785-A2CC-E17930DCD707}"/>
              </c:ext>
            </c:extLst>
          </c:dPt>
          <c:dLbls>
            <c:dLbl>
              <c:idx val="0"/>
              <c:layout>
                <c:manualLayout>
                  <c:x val="0.13069770858491961"/>
                  <c:y val="-9.674976361509815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A09-4785-A2CC-E17930DCD707}"/>
                </c:ext>
              </c:extLst>
            </c:dLbl>
            <c:dLbl>
              <c:idx val="1"/>
              <c:layout>
                <c:manualLayout>
                  <c:x val="-0.21182042425831804"/>
                  <c:y val="-0.1650437144022262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A09-4785-A2CC-E17930DCD7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Graphs2!$AF$29:$AF$30</c:f>
              <c:strCache>
                <c:ptCount val="2"/>
                <c:pt idx="0">
                  <c:v>Aware </c:v>
                </c:pt>
                <c:pt idx="1">
                  <c:v>Not aware</c:v>
                </c:pt>
              </c:strCache>
            </c:strRef>
          </c:cat>
          <c:val>
            <c:numRef>
              <c:f>Graphs2!$AG$29:$AG$30</c:f>
              <c:numCache>
                <c:formatCode>0%</c:formatCode>
                <c:ptCount val="2"/>
                <c:pt idx="0">
                  <c:v>0.04</c:v>
                </c:pt>
                <c:pt idx="1">
                  <c:v>0.96</c:v>
                </c:pt>
              </c:numCache>
            </c:numRef>
          </c:val>
          <c:extLst>
            <c:ext xmlns:c16="http://schemas.microsoft.com/office/drawing/2014/chart" uri="{C3380CC4-5D6E-409C-BE32-E72D297353CC}">
              <c16:uniqueId val="{00000004-FA09-4785-A2CC-E17930DCD707}"/>
            </c:ext>
          </c:extLst>
        </c:ser>
        <c:dLbls>
          <c:showLegendKey val="0"/>
          <c:showVal val="1"/>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6.7740420442623033E-4"/>
          <c:y val="0.77578995379698823"/>
          <c:w val="0.28676984387195337"/>
          <c:h val="0.2242100462030118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662433495307902"/>
          <c:y val="0.5166669332467296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34132228165303"/>
          <c:y val="4.2448470653359917E-2"/>
          <c:w val="0.78523733960860043"/>
          <c:h val="0.88458879793486223"/>
        </c:manualLayout>
      </c:layout>
      <c:doughnutChart>
        <c:varyColors val="1"/>
        <c:ser>
          <c:idx val="0"/>
          <c:order val="0"/>
          <c:tx>
            <c:strRef>
              <c:f>Graphs2!$AH$28</c:f>
              <c:strCache>
                <c:ptCount val="1"/>
                <c:pt idx="0">
                  <c:v>Round-3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A0-4AFF-A5C1-E7A1185A47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9A0-4AFF-A5C1-E7A1185A47B3}"/>
              </c:ext>
            </c:extLst>
          </c:dPt>
          <c:dLbls>
            <c:dLbl>
              <c:idx val="0"/>
              <c:layout>
                <c:manualLayout>
                  <c:x val="0.1487249787345637"/>
                  <c:y val="-0.1252055764430682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9A0-4AFF-A5C1-E7A1185A47B3}"/>
                </c:ext>
              </c:extLst>
            </c:dLbl>
            <c:dLbl>
              <c:idx val="1"/>
              <c:layout>
                <c:manualLayout>
                  <c:x val="-0.23886132948278418"/>
                  <c:y val="-0.1707348769678202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9A0-4AFF-A5C1-E7A1185A47B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Graphs2!$AF$29:$AF$30</c:f>
              <c:strCache>
                <c:ptCount val="2"/>
                <c:pt idx="0">
                  <c:v>Aware </c:v>
                </c:pt>
                <c:pt idx="1">
                  <c:v>Not aware</c:v>
                </c:pt>
              </c:strCache>
            </c:strRef>
          </c:cat>
          <c:val>
            <c:numRef>
              <c:f>Graphs2!$AH$29:$AH$30</c:f>
              <c:numCache>
                <c:formatCode>0%</c:formatCode>
                <c:ptCount val="2"/>
                <c:pt idx="0">
                  <c:v>0.05</c:v>
                </c:pt>
                <c:pt idx="1">
                  <c:v>0.95</c:v>
                </c:pt>
              </c:numCache>
            </c:numRef>
          </c:val>
          <c:extLst>
            <c:ext xmlns:c16="http://schemas.microsoft.com/office/drawing/2014/chart" uri="{C3380CC4-5D6E-409C-BE32-E72D297353CC}">
              <c16:uniqueId val="{00000004-39A0-4AFF-A5C1-E7A1185A47B3}"/>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7083707572553E-2"/>
          <c:y val="5.4754102344314333E-2"/>
          <c:w val="0.94565832584854892"/>
          <c:h val="0.82519370684488991"/>
        </c:manualLayout>
      </c:layout>
      <c:barChart>
        <c:barDir val="col"/>
        <c:grouping val="clustered"/>
        <c:varyColors val="0"/>
        <c:ser>
          <c:idx val="0"/>
          <c:order val="0"/>
          <c:tx>
            <c:strRef>
              <c:f>Graphs2!$A$75</c:f>
              <c:strCache>
                <c:ptCount val="1"/>
                <c:pt idx="0">
                  <c:v>MCPR</c:v>
                </c:pt>
              </c:strCache>
            </c:strRef>
          </c:tx>
          <c:spPr>
            <a:solidFill>
              <a:schemeClr val="accent1"/>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Graphs2!$B$73:$D$73</c:f>
              <c:strCache>
                <c:ptCount val="3"/>
                <c:pt idx="0">
                  <c:v>Round-1</c:v>
                </c:pt>
                <c:pt idx="1">
                  <c:v>Round-2</c:v>
                </c:pt>
                <c:pt idx="2">
                  <c:v>Round-3</c:v>
                </c:pt>
              </c:strCache>
            </c:strRef>
          </c:cat>
          <c:val>
            <c:numRef>
              <c:f>Graphs2!$B$75:$D$75</c:f>
              <c:numCache>
                <c:formatCode>0%</c:formatCode>
                <c:ptCount val="3"/>
                <c:pt idx="0">
                  <c:v>0.38</c:v>
                </c:pt>
                <c:pt idx="1">
                  <c:v>0.39</c:v>
                </c:pt>
                <c:pt idx="2">
                  <c:v>0.44</c:v>
                </c:pt>
              </c:numCache>
            </c:numRef>
          </c:val>
          <c:extLst>
            <c:ext xmlns:c16="http://schemas.microsoft.com/office/drawing/2014/chart" uri="{C3380CC4-5D6E-409C-BE32-E72D297353CC}">
              <c16:uniqueId val="{00000000-8BD5-4FA1-BFF7-91E38883A359}"/>
            </c:ext>
          </c:extLst>
        </c:ser>
        <c:dLbls>
          <c:dLblPos val="outEnd"/>
          <c:showLegendKey val="0"/>
          <c:showVal val="1"/>
          <c:showCatName val="0"/>
          <c:showSerName val="0"/>
          <c:showPercent val="0"/>
          <c:showBubbleSize val="0"/>
        </c:dLbls>
        <c:gapWidth val="219"/>
        <c:axId val="674698751"/>
        <c:axId val="674699231"/>
      </c:barChart>
      <c:lineChart>
        <c:grouping val="standard"/>
        <c:varyColors val="0"/>
        <c:ser>
          <c:idx val="1"/>
          <c:order val="1"/>
          <c:tx>
            <c:strRef>
              <c:f>Graphs2!$A$76</c:f>
              <c:strCache>
                <c:ptCount val="1"/>
                <c:pt idx="0">
                  <c:v>MCPR</c:v>
                </c:pt>
              </c:strCache>
            </c:strRef>
          </c:tx>
          <c:spPr>
            <a:ln w="28575" cap="rnd">
              <a:solidFill>
                <a:schemeClr val="accent2"/>
              </a:solidFill>
              <a:round/>
            </a:ln>
            <a:effectLst/>
          </c:spPr>
          <c:marker>
            <c:symbol val="none"/>
          </c:marker>
          <c:cat>
            <c:strRef>
              <c:f>Graphs2!$B$73:$D$73</c:f>
              <c:strCache>
                <c:ptCount val="3"/>
                <c:pt idx="0">
                  <c:v>Round-1</c:v>
                </c:pt>
                <c:pt idx="1">
                  <c:v>Round-2</c:v>
                </c:pt>
                <c:pt idx="2">
                  <c:v>Round-3</c:v>
                </c:pt>
              </c:strCache>
            </c:strRef>
          </c:cat>
          <c:val>
            <c:numRef>
              <c:f>Graphs2!$B$76:$D$76</c:f>
              <c:numCache>
                <c:formatCode>0%</c:formatCode>
                <c:ptCount val="3"/>
                <c:pt idx="0">
                  <c:v>0.38</c:v>
                </c:pt>
                <c:pt idx="1">
                  <c:v>0.39</c:v>
                </c:pt>
                <c:pt idx="2">
                  <c:v>0.44</c:v>
                </c:pt>
              </c:numCache>
            </c:numRef>
          </c:val>
          <c:smooth val="0"/>
          <c:extLst>
            <c:ext xmlns:c16="http://schemas.microsoft.com/office/drawing/2014/chart" uri="{C3380CC4-5D6E-409C-BE32-E72D297353CC}">
              <c16:uniqueId val="{00000001-FBCA-4E16-8703-53B36D191C0A}"/>
            </c:ext>
          </c:extLst>
        </c:ser>
        <c:dLbls>
          <c:showLegendKey val="0"/>
          <c:showVal val="0"/>
          <c:showCatName val="0"/>
          <c:showSerName val="0"/>
          <c:showPercent val="0"/>
          <c:showBubbleSize val="0"/>
        </c:dLbls>
        <c:marker val="1"/>
        <c:smooth val="0"/>
        <c:axId val="674698751"/>
        <c:axId val="674699231"/>
      </c:lineChart>
      <c:catAx>
        <c:axId val="67469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674699231"/>
        <c:crosses val="autoZero"/>
        <c:auto val="1"/>
        <c:lblAlgn val="ctr"/>
        <c:lblOffset val="100"/>
        <c:noMultiLvlLbl val="0"/>
      </c:catAx>
      <c:valAx>
        <c:axId val="674699231"/>
        <c:scaling>
          <c:orientation val="minMax"/>
        </c:scaling>
        <c:delete val="1"/>
        <c:axPos val="l"/>
        <c:numFmt formatCode="0%" sourceLinked="1"/>
        <c:majorTickMark val="none"/>
        <c:minorTickMark val="none"/>
        <c:tickLblPos val="nextTo"/>
        <c:crossAx val="67469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cmpd="sng">
      <a:solidFill>
        <a:schemeClr val="accent1"/>
      </a:solid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Graphs2!$A$74</c:f>
              <c:strCache>
                <c:ptCount val="1"/>
                <c:pt idx="0">
                  <c:v>CPR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Graphs2!$B$73:$D$73</c:f>
              <c:strCache>
                <c:ptCount val="3"/>
                <c:pt idx="0">
                  <c:v>Round-1</c:v>
                </c:pt>
                <c:pt idx="1">
                  <c:v>Round-2</c:v>
                </c:pt>
                <c:pt idx="2">
                  <c:v>Round-3</c:v>
                </c:pt>
              </c:strCache>
            </c:strRef>
          </c:cat>
          <c:val>
            <c:numRef>
              <c:f>Graphs2!$B$74:$D$74</c:f>
              <c:numCache>
                <c:formatCode>0%</c:formatCode>
                <c:ptCount val="3"/>
                <c:pt idx="0">
                  <c:v>0.44</c:v>
                </c:pt>
                <c:pt idx="1">
                  <c:v>0.45</c:v>
                </c:pt>
                <c:pt idx="2">
                  <c:v>0.51</c:v>
                </c:pt>
              </c:numCache>
            </c:numRef>
          </c:val>
          <c:extLst>
            <c:ext xmlns:c16="http://schemas.microsoft.com/office/drawing/2014/chart" uri="{C3380CC4-5D6E-409C-BE32-E72D297353CC}">
              <c16:uniqueId val="{00000000-4403-4EA5-8974-4A3D30B2CCA9}"/>
            </c:ext>
          </c:extLst>
        </c:ser>
        <c:dLbls>
          <c:showLegendKey val="0"/>
          <c:showVal val="0"/>
          <c:showCatName val="0"/>
          <c:showSerName val="0"/>
          <c:showPercent val="0"/>
          <c:showBubbleSize val="0"/>
        </c:dLbls>
        <c:gapWidth val="150"/>
        <c:axId val="668095551"/>
        <c:axId val="668094111"/>
      </c:barChart>
      <c:lineChart>
        <c:grouping val="standard"/>
        <c:varyColors val="0"/>
        <c:ser>
          <c:idx val="1"/>
          <c:order val="1"/>
          <c:tx>
            <c:strRef>
              <c:f>Graphs2!$A$74</c:f>
              <c:strCache>
                <c:ptCount val="1"/>
                <c:pt idx="0">
                  <c:v>CPR</c:v>
                </c:pt>
              </c:strCache>
            </c:strRef>
          </c:tx>
          <c:spPr>
            <a:ln w="28575" cap="rnd">
              <a:solidFill>
                <a:schemeClr val="accent2"/>
              </a:solidFill>
              <a:round/>
            </a:ln>
            <a:effectLst/>
          </c:spPr>
          <c:marker>
            <c:symbol val="none"/>
          </c:marker>
          <c:val>
            <c:numRef>
              <c:f>Graphs2!$B$74:$D$74</c:f>
              <c:numCache>
                <c:formatCode>0%</c:formatCode>
                <c:ptCount val="3"/>
                <c:pt idx="0">
                  <c:v>0.44</c:v>
                </c:pt>
                <c:pt idx="1">
                  <c:v>0.45</c:v>
                </c:pt>
                <c:pt idx="2">
                  <c:v>0.51</c:v>
                </c:pt>
              </c:numCache>
            </c:numRef>
          </c:val>
          <c:smooth val="0"/>
          <c:extLst>
            <c:ext xmlns:c16="http://schemas.microsoft.com/office/drawing/2014/chart" uri="{C3380CC4-5D6E-409C-BE32-E72D297353CC}">
              <c16:uniqueId val="{00000001-4403-4EA5-8974-4A3D30B2CCA9}"/>
            </c:ext>
          </c:extLst>
        </c:ser>
        <c:dLbls>
          <c:showLegendKey val="0"/>
          <c:showVal val="0"/>
          <c:showCatName val="0"/>
          <c:showSerName val="0"/>
          <c:showPercent val="0"/>
          <c:showBubbleSize val="0"/>
        </c:dLbls>
        <c:marker val="1"/>
        <c:smooth val="0"/>
        <c:axId val="668095551"/>
        <c:axId val="668094111"/>
      </c:lineChart>
      <c:catAx>
        <c:axId val="6680955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668094111"/>
        <c:crosses val="autoZero"/>
        <c:auto val="1"/>
        <c:lblAlgn val="ctr"/>
        <c:lblOffset val="100"/>
        <c:noMultiLvlLbl val="0"/>
      </c:catAx>
      <c:valAx>
        <c:axId val="668094111"/>
        <c:scaling>
          <c:orientation val="minMax"/>
        </c:scaling>
        <c:delete val="1"/>
        <c:axPos val="l"/>
        <c:numFmt formatCode="0%" sourceLinked="1"/>
        <c:majorTickMark val="none"/>
        <c:minorTickMark val="none"/>
        <c:tickLblPos val="nextTo"/>
        <c:crossAx val="668095551"/>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For Limiting</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974348487051054"/>
          <c:w val="1"/>
          <c:h val="0.59940608037687593"/>
        </c:manualLayout>
      </c:layout>
      <c:barChart>
        <c:barDir val="col"/>
        <c:grouping val="clustered"/>
        <c:varyColors val="0"/>
        <c:ser>
          <c:idx val="0"/>
          <c:order val="0"/>
          <c:tx>
            <c:strRef>
              <c:f>Graphs2!$H$55</c:f>
              <c:strCache>
                <c:ptCount val="1"/>
                <c:pt idx="0">
                  <c:v>unmet need for limiting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Graphs2!$I$54:$K$54</c:f>
              <c:strCache>
                <c:ptCount val="3"/>
                <c:pt idx="0">
                  <c:v>Round-1</c:v>
                </c:pt>
                <c:pt idx="1">
                  <c:v>Round-2</c:v>
                </c:pt>
                <c:pt idx="2">
                  <c:v>Round-3</c:v>
                </c:pt>
              </c:strCache>
            </c:strRef>
          </c:cat>
          <c:val>
            <c:numRef>
              <c:f>Graphs2!$I$55:$K$55</c:f>
              <c:numCache>
                <c:formatCode>0%</c:formatCode>
                <c:ptCount val="3"/>
                <c:pt idx="0">
                  <c:v>0.23</c:v>
                </c:pt>
                <c:pt idx="1">
                  <c:v>0.23</c:v>
                </c:pt>
                <c:pt idx="2">
                  <c:v>0.22</c:v>
                </c:pt>
              </c:numCache>
            </c:numRef>
          </c:val>
          <c:extLst>
            <c:ext xmlns:c16="http://schemas.microsoft.com/office/drawing/2014/chart" uri="{C3380CC4-5D6E-409C-BE32-E72D297353CC}">
              <c16:uniqueId val="{00000000-781B-456B-AD78-87C8DB83725F}"/>
            </c:ext>
          </c:extLst>
        </c:ser>
        <c:dLbls>
          <c:dLblPos val="outEnd"/>
          <c:showLegendKey val="0"/>
          <c:showVal val="1"/>
          <c:showCatName val="0"/>
          <c:showSerName val="0"/>
          <c:showPercent val="0"/>
          <c:showBubbleSize val="0"/>
        </c:dLbls>
        <c:gapWidth val="219"/>
        <c:axId val="388583407"/>
        <c:axId val="388559887"/>
      </c:barChart>
      <c:lineChart>
        <c:grouping val="standard"/>
        <c:varyColors val="0"/>
        <c:ser>
          <c:idx val="1"/>
          <c:order val="1"/>
          <c:tx>
            <c:strRef>
              <c:f>Graphs2!$H$56</c:f>
              <c:strCache>
                <c:ptCount val="1"/>
                <c:pt idx="0">
                  <c:v>unmet need for limiting</c:v>
                </c:pt>
              </c:strCache>
            </c:strRef>
          </c:tx>
          <c:spPr>
            <a:ln w="28575" cap="rnd">
              <a:solidFill>
                <a:schemeClr val="accent2"/>
              </a:solidFill>
              <a:round/>
            </a:ln>
            <a:effectLst/>
          </c:spPr>
          <c:marker>
            <c:symbol val="none"/>
          </c:marker>
          <c:cat>
            <c:strRef>
              <c:f>Graphs2!$I$54:$K$54</c:f>
              <c:strCache>
                <c:ptCount val="3"/>
                <c:pt idx="0">
                  <c:v>Round-1</c:v>
                </c:pt>
                <c:pt idx="1">
                  <c:v>Round-2</c:v>
                </c:pt>
                <c:pt idx="2">
                  <c:v>Round-3</c:v>
                </c:pt>
              </c:strCache>
            </c:strRef>
          </c:cat>
          <c:val>
            <c:numRef>
              <c:f>Graphs2!$I$56:$K$56</c:f>
              <c:numCache>
                <c:formatCode>0%</c:formatCode>
                <c:ptCount val="3"/>
                <c:pt idx="0">
                  <c:v>0.23</c:v>
                </c:pt>
                <c:pt idx="1">
                  <c:v>0.23</c:v>
                </c:pt>
                <c:pt idx="2">
                  <c:v>0.22</c:v>
                </c:pt>
              </c:numCache>
            </c:numRef>
          </c:val>
          <c:smooth val="0"/>
          <c:extLst>
            <c:ext xmlns:c16="http://schemas.microsoft.com/office/drawing/2014/chart" uri="{C3380CC4-5D6E-409C-BE32-E72D297353CC}">
              <c16:uniqueId val="{00000001-A72A-411F-8E89-2C12B946559A}"/>
            </c:ext>
          </c:extLst>
        </c:ser>
        <c:dLbls>
          <c:showLegendKey val="0"/>
          <c:showVal val="0"/>
          <c:showCatName val="0"/>
          <c:showSerName val="0"/>
          <c:showPercent val="0"/>
          <c:showBubbleSize val="0"/>
        </c:dLbls>
        <c:marker val="1"/>
        <c:smooth val="0"/>
        <c:axId val="388583407"/>
        <c:axId val="388559887"/>
      </c:lineChart>
      <c:catAx>
        <c:axId val="38858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388559887"/>
        <c:crosses val="autoZero"/>
        <c:auto val="1"/>
        <c:lblAlgn val="ctr"/>
        <c:lblOffset val="100"/>
        <c:noMultiLvlLbl val="0"/>
      </c:catAx>
      <c:valAx>
        <c:axId val="388559887"/>
        <c:scaling>
          <c:orientation val="minMax"/>
        </c:scaling>
        <c:delete val="1"/>
        <c:axPos val="l"/>
        <c:numFmt formatCode="0%" sourceLinked="1"/>
        <c:majorTickMark val="none"/>
        <c:minorTickMark val="none"/>
        <c:tickLblPos val="nextTo"/>
        <c:crossAx val="388583407"/>
        <c:crosses val="autoZero"/>
        <c:crossBetween val="between"/>
      </c:valAx>
      <c:spPr>
        <a:noFill/>
        <a:ln>
          <a:noFill/>
          <a:prstDash val="solid"/>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Total Unmet Need</a:t>
            </a:r>
          </a:p>
        </c:rich>
      </c:tx>
      <c:layout>
        <c:manualLayout>
          <c:xMode val="edge"/>
          <c:yMode val="edge"/>
          <c:x val="0.34148600174978128"/>
          <c:y val="7.395530847710296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Graphs2!$O$55</c:f>
              <c:strCache>
                <c:ptCount val="1"/>
                <c:pt idx="0">
                  <c:v>unmetneed</c:v>
                </c:pt>
              </c:strCache>
            </c:strRef>
          </c:tx>
          <c:spPr>
            <a:solidFill>
              <a:schemeClr val="accent1"/>
            </a:solidFill>
            <a:ln>
              <a:noFill/>
            </a:ln>
            <a:effectLst/>
          </c:spPr>
          <c:invertIfNegative val="0"/>
          <c:dLbls>
            <c:dLbl>
              <c:idx val="0"/>
              <c:layout>
                <c:manualLayout>
                  <c:x val="-5.1428955554853641E-3"/>
                  <c:y val="-9.0389821472014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A-4E78-9E46-DFD5E08D2396}"/>
                </c:ext>
              </c:extLst>
            </c:dLbl>
            <c:dLbl>
              <c:idx val="2"/>
              <c:layout>
                <c:manualLayout>
                  <c:x val="2.571447777742682E-3"/>
                  <c:y val="-9.0389821472014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AA-4E78-9E46-DFD5E08D239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Graphs2!$P$54:$R$54</c:f>
              <c:strCache>
                <c:ptCount val="3"/>
                <c:pt idx="0">
                  <c:v>Round-1</c:v>
                </c:pt>
                <c:pt idx="1">
                  <c:v>Round-2</c:v>
                </c:pt>
                <c:pt idx="2">
                  <c:v>Round-3</c:v>
                </c:pt>
              </c:strCache>
            </c:strRef>
          </c:cat>
          <c:val>
            <c:numRef>
              <c:f>Graphs2!$P$55:$R$55</c:f>
              <c:numCache>
                <c:formatCode>0%</c:formatCode>
                <c:ptCount val="3"/>
                <c:pt idx="0">
                  <c:v>0.32</c:v>
                </c:pt>
                <c:pt idx="1">
                  <c:v>0.35</c:v>
                </c:pt>
                <c:pt idx="2">
                  <c:v>0.33</c:v>
                </c:pt>
              </c:numCache>
            </c:numRef>
          </c:val>
          <c:extLst>
            <c:ext xmlns:c16="http://schemas.microsoft.com/office/drawing/2014/chart" uri="{C3380CC4-5D6E-409C-BE32-E72D297353CC}">
              <c16:uniqueId val="{00000000-EB2F-4EEC-9FB3-1C27C5D5CE30}"/>
            </c:ext>
          </c:extLst>
        </c:ser>
        <c:dLbls>
          <c:dLblPos val="outEnd"/>
          <c:showLegendKey val="0"/>
          <c:showVal val="1"/>
          <c:showCatName val="0"/>
          <c:showSerName val="0"/>
          <c:showPercent val="0"/>
          <c:showBubbleSize val="0"/>
        </c:dLbls>
        <c:gapWidth val="219"/>
        <c:axId val="664716111"/>
        <c:axId val="664717071"/>
      </c:barChart>
      <c:lineChart>
        <c:grouping val="standard"/>
        <c:varyColors val="0"/>
        <c:ser>
          <c:idx val="1"/>
          <c:order val="1"/>
          <c:tx>
            <c:strRef>
              <c:f>Graphs2!$O$56</c:f>
              <c:strCache>
                <c:ptCount val="1"/>
                <c:pt idx="0">
                  <c:v>unmetneed</c:v>
                </c:pt>
              </c:strCache>
            </c:strRef>
          </c:tx>
          <c:spPr>
            <a:ln w="28575" cap="rnd">
              <a:solidFill>
                <a:schemeClr val="accent2"/>
              </a:solidFill>
              <a:round/>
            </a:ln>
            <a:effectLst/>
          </c:spPr>
          <c:marker>
            <c:symbol val="none"/>
          </c:marker>
          <c:cat>
            <c:strRef>
              <c:f>Graphs2!$P$54:$R$54</c:f>
              <c:strCache>
                <c:ptCount val="3"/>
                <c:pt idx="0">
                  <c:v>Round-1</c:v>
                </c:pt>
                <c:pt idx="1">
                  <c:v>Round-2</c:v>
                </c:pt>
                <c:pt idx="2">
                  <c:v>Round-3</c:v>
                </c:pt>
              </c:strCache>
            </c:strRef>
          </c:cat>
          <c:val>
            <c:numRef>
              <c:f>Graphs2!$P$56:$R$56</c:f>
              <c:numCache>
                <c:formatCode>0%</c:formatCode>
                <c:ptCount val="3"/>
                <c:pt idx="0">
                  <c:v>0.32</c:v>
                </c:pt>
                <c:pt idx="1">
                  <c:v>0.35</c:v>
                </c:pt>
                <c:pt idx="2">
                  <c:v>0.33</c:v>
                </c:pt>
              </c:numCache>
            </c:numRef>
          </c:val>
          <c:smooth val="0"/>
          <c:extLst>
            <c:ext xmlns:c16="http://schemas.microsoft.com/office/drawing/2014/chart" uri="{C3380CC4-5D6E-409C-BE32-E72D297353CC}">
              <c16:uniqueId val="{00000001-3D00-4A0B-B05C-A723057F2485}"/>
            </c:ext>
          </c:extLst>
        </c:ser>
        <c:dLbls>
          <c:showLegendKey val="0"/>
          <c:showVal val="0"/>
          <c:showCatName val="0"/>
          <c:showSerName val="0"/>
          <c:showPercent val="0"/>
          <c:showBubbleSize val="0"/>
        </c:dLbls>
        <c:marker val="1"/>
        <c:smooth val="0"/>
        <c:axId val="664716111"/>
        <c:axId val="664717071"/>
      </c:lineChart>
      <c:catAx>
        <c:axId val="664716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664717071"/>
        <c:crosses val="autoZero"/>
        <c:auto val="1"/>
        <c:lblAlgn val="ctr"/>
        <c:lblOffset val="100"/>
        <c:noMultiLvlLbl val="0"/>
      </c:catAx>
      <c:valAx>
        <c:axId val="664717071"/>
        <c:scaling>
          <c:orientation val="minMax"/>
        </c:scaling>
        <c:delete val="1"/>
        <c:axPos val="l"/>
        <c:numFmt formatCode="0%" sourceLinked="1"/>
        <c:majorTickMark val="none"/>
        <c:minorTickMark val="none"/>
        <c:tickLblPos val="nextTo"/>
        <c:crossAx val="6647161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For Spacing</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30477804349063881"/>
          <c:w val="1"/>
          <c:h val="0.50525322090573577"/>
        </c:manualLayout>
      </c:layout>
      <c:barChart>
        <c:barDir val="col"/>
        <c:grouping val="clustered"/>
        <c:varyColors val="0"/>
        <c:ser>
          <c:idx val="0"/>
          <c:order val="0"/>
          <c:tx>
            <c:strRef>
              <c:f>Graphs2!$A$55</c:f>
              <c:strCache>
                <c:ptCount val="1"/>
                <c:pt idx="0">
                  <c:v>unmet need for spacing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Graphs2!$B$54:$D$54</c:f>
              <c:strCache>
                <c:ptCount val="3"/>
                <c:pt idx="0">
                  <c:v>Round-1</c:v>
                </c:pt>
                <c:pt idx="1">
                  <c:v>Round-2</c:v>
                </c:pt>
                <c:pt idx="2">
                  <c:v>Round-3</c:v>
                </c:pt>
              </c:strCache>
            </c:strRef>
          </c:cat>
          <c:val>
            <c:numRef>
              <c:f>Graphs2!$B$55:$D$55</c:f>
              <c:numCache>
                <c:formatCode>0%</c:formatCode>
                <c:ptCount val="3"/>
                <c:pt idx="0">
                  <c:v>0.09</c:v>
                </c:pt>
                <c:pt idx="1">
                  <c:v>0.12</c:v>
                </c:pt>
                <c:pt idx="2">
                  <c:v>0.11</c:v>
                </c:pt>
              </c:numCache>
            </c:numRef>
          </c:val>
          <c:extLst>
            <c:ext xmlns:c16="http://schemas.microsoft.com/office/drawing/2014/chart" uri="{C3380CC4-5D6E-409C-BE32-E72D297353CC}">
              <c16:uniqueId val="{00000000-1A50-42F9-B6DD-E289BB286CB4}"/>
            </c:ext>
          </c:extLst>
        </c:ser>
        <c:dLbls>
          <c:dLblPos val="outEnd"/>
          <c:showLegendKey val="0"/>
          <c:showVal val="1"/>
          <c:showCatName val="0"/>
          <c:showSerName val="0"/>
          <c:showPercent val="0"/>
          <c:showBubbleSize val="0"/>
        </c:dLbls>
        <c:gapWidth val="219"/>
        <c:axId val="440394351"/>
        <c:axId val="440396271"/>
      </c:barChart>
      <c:lineChart>
        <c:grouping val="standard"/>
        <c:varyColors val="0"/>
        <c:ser>
          <c:idx val="1"/>
          <c:order val="1"/>
          <c:tx>
            <c:strRef>
              <c:f>Graphs2!$A$56</c:f>
              <c:strCache>
                <c:ptCount val="1"/>
                <c:pt idx="0">
                  <c:v>unmet need for spacing</c:v>
                </c:pt>
              </c:strCache>
            </c:strRef>
          </c:tx>
          <c:spPr>
            <a:ln w="28575" cap="rnd">
              <a:solidFill>
                <a:schemeClr val="accent2"/>
              </a:solidFill>
              <a:round/>
            </a:ln>
            <a:effectLst/>
          </c:spPr>
          <c:marker>
            <c:symbol val="none"/>
          </c:marker>
          <c:cat>
            <c:strRef>
              <c:f>Graphs2!$B$54:$D$54</c:f>
              <c:strCache>
                <c:ptCount val="3"/>
                <c:pt idx="0">
                  <c:v>Round-1</c:v>
                </c:pt>
                <c:pt idx="1">
                  <c:v>Round-2</c:v>
                </c:pt>
                <c:pt idx="2">
                  <c:v>Round-3</c:v>
                </c:pt>
              </c:strCache>
            </c:strRef>
          </c:cat>
          <c:val>
            <c:numRef>
              <c:f>Graphs2!$B$56:$D$56</c:f>
              <c:numCache>
                <c:formatCode>0%</c:formatCode>
                <c:ptCount val="3"/>
                <c:pt idx="0">
                  <c:v>0.09</c:v>
                </c:pt>
                <c:pt idx="1">
                  <c:v>0.12</c:v>
                </c:pt>
                <c:pt idx="2">
                  <c:v>0.11</c:v>
                </c:pt>
              </c:numCache>
            </c:numRef>
          </c:val>
          <c:smooth val="0"/>
          <c:extLst>
            <c:ext xmlns:c16="http://schemas.microsoft.com/office/drawing/2014/chart" uri="{C3380CC4-5D6E-409C-BE32-E72D297353CC}">
              <c16:uniqueId val="{00000001-1EFD-42EE-ACE0-911FC9328FD2}"/>
            </c:ext>
          </c:extLst>
        </c:ser>
        <c:dLbls>
          <c:showLegendKey val="0"/>
          <c:showVal val="0"/>
          <c:showCatName val="0"/>
          <c:showSerName val="0"/>
          <c:showPercent val="0"/>
          <c:showBubbleSize val="0"/>
        </c:dLbls>
        <c:marker val="1"/>
        <c:smooth val="0"/>
        <c:axId val="440394351"/>
        <c:axId val="440396271"/>
      </c:lineChart>
      <c:catAx>
        <c:axId val="440394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40396271"/>
        <c:crosses val="autoZero"/>
        <c:auto val="1"/>
        <c:lblAlgn val="ctr"/>
        <c:lblOffset val="100"/>
        <c:noMultiLvlLbl val="0"/>
      </c:catAx>
      <c:valAx>
        <c:axId val="440396271"/>
        <c:scaling>
          <c:orientation val="minMax"/>
        </c:scaling>
        <c:delete val="1"/>
        <c:axPos val="l"/>
        <c:numFmt formatCode="0%" sourceLinked="1"/>
        <c:majorTickMark val="none"/>
        <c:minorTickMark val="none"/>
        <c:tickLblPos val="nextTo"/>
        <c:crossAx val="4403943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Modern spacing</a:t>
            </a:r>
          </a:p>
        </c:rich>
      </c:tx>
      <c:layout>
        <c:manualLayout>
          <c:xMode val="edge"/>
          <c:yMode val="edge"/>
          <c:x val="0.3860277777777778"/>
          <c:y val="0.14708241841121675"/>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Graphs2!$V$55</c:f>
              <c:strCache>
                <c:ptCount val="1"/>
                <c:pt idx="0">
                  <c:v>Modern spacing method (Mspacing)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Graphs2!$W$54:$Y$54</c:f>
              <c:strCache>
                <c:ptCount val="3"/>
                <c:pt idx="0">
                  <c:v>Round-1</c:v>
                </c:pt>
                <c:pt idx="1">
                  <c:v>Round-2</c:v>
                </c:pt>
                <c:pt idx="2">
                  <c:v>Round-3</c:v>
                </c:pt>
              </c:strCache>
            </c:strRef>
          </c:cat>
          <c:val>
            <c:numRef>
              <c:f>Graphs2!$W$55:$Y$55</c:f>
              <c:numCache>
                <c:formatCode>0%</c:formatCode>
                <c:ptCount val="3"/>
                <c:pt idx="0">
                  <c:v>0.05</c:v>
                </c:pt>
                <c:pt idx="1">
                  <c:v>0.04</c:v>
                </c:pt>
                <c:pt idx="2">
                  <c:v>0.06</c:v>
                </c:pt>
              </c:numCache>
            </c:numRef>
          </c:val>
          <c:extLst>
            <c:ext xmlns:c16="http://schemas.microsoft.com/office/drawing/2014/chart" uri="{C3380CC4-5D6E-409C-BE32-E72D297353CC}">
              <c16:uniqueId val="{00000000-6D48-46E6-ADCF-F50D2BE145FB}"/>
            </c:ext>
          </c:extLst>
        </c:ser>
        <c:dLbls>
          <c:dLblPos val="outEnd"/>
          <c:showLegendKey val="0"/>
          <c:showVal val="1"/>
          <c:showCatName val="0"/>
          <c:showSerName val="0"/>
          <c:showPercent val="0"/>
          <c:showBubbleSize val="0"/>
        </c:dLbls>
        <c:gapWidth val="219"/>
        <c:axId val="1328385904"/>
        <c:axId val="1328386864"/>
      </c:barChart>
      <c:lineChart>
        <c:grouping val="standard"/>
        <c:varyColors val="0"/>
        <c:ser>
          <c:idx val="1"/>
          <c:order val="1"/>
          <c:tx>
            <c:strRef>
              <c:f>Graphs2!$V$56</c:f>
              <c:strCache>
                <c:ptCount val="1"/>
                <c:pt idx="0">
                  <c:v>Modern spacing method (Mspacing)</c:v>
                </c:pt>
              </c:strCache>
            </c:strRef>
          </c:tx>
          <c:spPr>
            <a:ln w="28575" cap="rnd">
              <a:solidFill>
                <a:schemeClr val="accent2"/>
              </a:solidFill>
              <a:round/>
            </a:ln>
            <a:effectLst/>
          </c:spPr>
          <c:marker>
            <c:symbol val="none"/>
          </c:marker>
          <c:cat>
            <c:strRef>
              <c:f>Graphs2!$W$54:$Y$54</c:f>
              <c:strCache>
                <c:ptCount val="3"/>
                <c:pt idx="0">
                  <c:v>Round-1</c:v>
                </c:pt>
                <c:pt idx="1">
                  <c:v>Round-2</c:v>
                </c:pt>
                <c:pt idx="2">
                  <c:v>Round-3</c:v>
                </c:pt>
              </c:strCache>
            </c:strRef>
          </c:cat>
          <c:val>
            <c:numRef>
              <c:f>Graphs2!$W$56:$Y$56</c:f>
              <c:numCache>
                <c:formatCode>0%</c:formatCode>
                <c:ptCount val="3"/>
                <c:pt idx="0">
                  <c:v>0.05</c:v>
                </c:pt>
                <c:pt idx="1">
                  <c:v>0.04</c:v>
                </c:pt>
                <c:pt idx="2">
                  <c:v>0.06</c:v>
                </c:pt>
              </c:numCache>
            </c:numRef>
          </c:val>
          <c:smooth val="0"/>
          <c:extLst>
            <c:ext xmlns:c16="http://schemas.microsoft.com/office/drawing/2014/chart" uri="{C3380CC4-5D6E-409C-BE32-E72D297353CC}">
              <c16:uniqueId val="{00000001-C3A2-4E6F-B8A3-932978BB0C96}"/>
            </c:ext>
          </c:extLst>
        </c:ser>
        <c:dLbls>
          <c:showLegendKey val="0"/>
          <c:showVal val="0"/>
          <c:showCatName val="0"/>
          <c:showSerName val="0"/>
          <c:showPercent val="0"/>
          <c:showBubbleSize val="0"/>
        </c:dLbls>
        <c:marker val="1"/>
        <c:smooth val="0"/>
        <c:axId val="1328385904"/>
        <c:axId val="1328386864"/>
      </c:lineChart>
      <c:catAx>
        <c:axId val="132838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28386864"/>
        <c:crosses val="autoZero"/>
        <c:auto val="1"/>
        <c:lblAlgn val="ctr"/>
        <c:lblOffset val="100"/>
        <c:noMultiLvlLbl val="0"/>
      </c:catAx>
      <c:valAx>
        <c:axId val="1328386864"/>
        <c:scaling>
          <c:orientation val="minMax"/>
          <c:max val="0.1"/>
        </c:scaling>
        <c:delete val="1"/>
        <c:axPos val="l"/>
        <c:numFmt formatCode="0%" sourceLinked="1"/>
        <c:majorTickMark val="none"/>
        <c:minorTickMark val="none"/>
        <c:tickLblPos val="nextTo"/>
        <c:crossAx val="132838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Permanent</a:t>
            </a:r>
          </a:p>
        </c:rich>
      </c:tx>
      <c:layout>
        <c:manualLayout>
          <c:xMode val="edge"/>
          <c:yMode val="edge"/>
          <c:x val="0.36945122484689408"/>
          <c:y val="6.227158911865270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Graphs2!$AB$55</c:f>
              <c:strCache>
                <c:ptCount val="1"/>
                <c:pt idx="0">
                  <c:v>Permanent method (permanent)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Graphs2!$AC$54:$AE$54</c:f>
              <c:strCache>
                <c:ptCount val="3"/>
                <c:pt idx="0">
                  <c:v>Round-1</c:v>
                </c:pt>
                <c:pt idx="1">
                  <c:v>Round-2</c:v>
                </c:pt>
                <c:pt idx="2">
                  <c:v>Round-3</c:v>
                </c:pt>
              </c:strCache>
            </c:strRef>
          </c:cat>
          <c:val>
            <c:numRef>
              <c:f>Graphs2!$AC$55:$AE$55</c:f>
              <c:numCache>
                <c:formatCode>0%</c:formatCode>
                <c:ptCount val="3"/>
                <c:pt idx="0">
                  <c:v>0.34</c:v>
                </c:pt>
                <c:pt idx="1">
                  <c:v>0.35</c:v>
                </c:pt>
                <c:pt idx="2">
                  <c:v>0.39</c:v>
                </c:pt>
              </c:numCache>
            </c:numRef>
          </c:val>
          <c:extLst>
            <c:ext xmlns:c16="http://schemas.microsoft.com/office/drawing/2014/chart" uri="{C3380CC4-5D6E-409C-BE32-E72D297353CC}">
              <c16:uniqueId val="{00000000-DDEF-40AC-896C-F1AB7DC4641B}"/>
            </c:ext>
          </c:extLst>
        </c:ser>
        <c:dLbls>
          <c:dLblPos val="outEnd"/>
          <c:showLegendKey val="0"/>
          <c:showVal val="1"/>
          <c:showCatName val="0"/>
          <c:showSerName val="0"/>
          <c:showPercent val="0"/>
          <c:showBubbleSize val="0"/>
        </c:dLbls>
        <c:gapWidth val="219"/>
        <c:axId val="1328389744"/>
        <c:axId val="1328411344"/>
      </c:barChart>
      <c:lineChart>
        <c:grouping val="standard"/>
        <c:varyColors val="0"/>
        <c:ser>
          <c:idx val="1"/>
          <c:order val="1"/>
          <c:tx>
            <c:strRef>
              <c:f>Graphs2!$AB$56</c:f>
              <c:strCache>
                <c:ptCount val="1"/>
                <c:pt idx="0">
                  <c:v>Permanent method (permanent)</c:v>
                </c:pt>
              </c:strCache>
            </c:strRef>
          </c:tx>
          <c:spPr>
            <a:ln w="28575" cap="rnd">
              <a:solidFill>
                <a:schemeClr val="accent2"/>
              </a:solidFill>
              <a:round/>
            </a:ln>
            <a:effectLst/>
          </c:spPr>
          <c:marker>
            <c:symbol val="none"/>
          </c:marker>
          <c:cat>
            <c:strRef>
              <c:f>Graphs2!$AC$54:$AE$54</c:f>
              <c:strCache>
                <c:ptCount val="3"/>
                <c:pt idx="0">
                  <c:v>Round-1</c:v>
                </c:pt>
                <c:pt idx="1">
                  <c:v>Round-2</c:v>
                </c:pt>
                <c:pt idx="2">
                  <c:v>Round-3</c:v>
                </c:pt>
              </c:strCache>
            </c:strRef>
          </c:cat>
          <c:val>
            <c:numRef>
              <c:f>Graphs2!$AC$56:$AE$56</c:f>
              <c:numCache>
                <c:formatCode>0%</c:formatCode>
                <c:ptCount val="3"/>
                <c:pt idx="0">
                  <c:v>0.34</c:v>
                </c:pt>
                <c:pt idx="1">
                  <c:v>0.35</c:v>
                </c:pt>
                <c:pt idx="2">
                  <c:v>0.39</c:v>
                </c:pt>
              </c:numCache>
            </c:numRef>
          </c:val>
          <c:smooth val="0"/>
          <c:extLst>
            <c:ext xmlns:c16="http://schemas.microsoft.com/office/drawing/2014/chart" uri="{C3380CC4-5D6E-409C-BE32-E72D297353CC}">
              <c16:uniqueId val="{00000001-44C6-46FE-A74B-B1B36AF39A13}"/>
            </c:ext>
          </c:extLst>
        </c:ser>
        <c:dLbls>
          <c:showLegendKey val="0"/>
          <c:showVal val="0"/>
          <c:showCatName val="0"/>
          <c:showSerName val="0"/>
          <c:showPercent val="0"/>
          <c:showBubbleSize val="0"/>
        </c:dLbls>
        <c:marker val="1"/>
        <c:smooth val="0"/>
        <c:axId val="1328389744"/>
        <c:axId val="1328411344"/>
      </c:lineChart>
      <c:catAx>
        <c:axId val="132838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28411344"/>
        <c:crosses val="autoZero"/>
        <c:auto val="1"/>
        <c:lblAlgn val="ctr"/>
        <c:lblOffset val="100"/>
        <c:noMultiLvlLbl val="0"/>
      </c:catAx>
      <c:valAx>
        <c:axId val="1328411344"/>
        <c:scaling>
          <c:orientation val="minMax"/>
        </c:scaling>
        <c:delete val="1"/>
        <c:axPos val="l"/>
        <c:numFmt formatCode="0%" sourceLinked="1"/>
        <c:majorTickMark val="none"/>
        <c:minorTickMark val="none"/>
        <c:tickLblPos val="nextTo"/>
        <c:crossAx val="1328389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Traditional method</a:t>
            </a:r>
          </a:p>
        </c:rich>
      </c:tx>
      <c:layout>
        <c:manualLayout>
          <c:xMode val="edge"/>
          <c:yMode val="edge"/>
          <c:x val="0.33422900262467192"/>
          <c:y val="0.12973333589926164"/>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Graphs2!$AI$55</c:f>
              <c:strCache>
                <c:ptCount val="1"/>
                <c:pt idx="0">
                  <c:v>Traditional method (Traditional_method)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Graphs2!$AJ$54:$AL$54</c:f>
              <c:strCache>
                <c:ptCount val="3"/>
                <c:pt idx="0">
                  <c:v>Round-1</c:v>
                </c:pt>
                <c:pt idx="1">
                  <c:v>Round-2</c:v>
                </c:pt>
                <c:pt idx="2">
                  <c:v>Round-3</c:v>
                </c:pt>
              </c:strCache>
            </c:strRef>
          </c:cat>
          <c:val>
            <c:numRef>
              <c:f>Graphs2!$AJ$55:$AL$55</c:f>
              <c:numCache>
                <c:formatCode>0%</c:formatCode>
                <c:ptCount val="3"/>
                <c:pt idx="0">
                  <c:v>7.0000000000000007E-2</c:v>
                </c:pt>
                <c:pt idx="1">
                  <c:v>0.06</c:v>
                </c:pt>
                <c:pt idx="2">
                  <c:v>0.08</c:v>
                </c:pt>
              </c:numCache>
            </c:numRef>
          </c:val>
          <c:extLst>
            <c:ext xmlns:c16="http://schemas.microsoft.com/office/drawing/2014/chart" uri="{C3380CC4-5D6E-409C-BE32-E72D297353CC}">
              <c16:uniqueId val="{00000000-A8B2-47CD-AD86-24EA404F111D}"/>
            </c:ext>
          </c:extLst>
        </c:ser>
        <c:dLbls>
          <c:dLblPos val="outEnd"/>
          <c:showLegendKey val="0"/>
          <c:showVal val="1"/>
          <c:showCatName val="0"/>
          <c:showSerName val="0"/>
          <c:showPercent val="0"/>
          <c:showBubbleSize val="0"/>
        </c:dLbls>
        <c:gapWidth val="219"/>
        <c:axId val="1335807568"/>
        <c:axId val="1335809488"/>
      </c:barChart>
      <c:lineChart>
        <c:grouping val="standard"/>
        <c:varyColors val="0"/>
        <c:ser>
          <c:idx val="1"/>
          <c:order val="1"/>
          <c:tx>
            <c:strRef>
              <c:f>Graphs2!$AI$56</c:f>
              <c:strCache>
                <c:ptCount val="1"/>
                <c:pt idx="0">
                  <c:v>Traditional method (Traditional_method)</c:v>
                </c:pt>
              </c:strCache>
            </c:strRef>
          </c:tx>
          <c:spPr>
            <a:ln w="28575" cap="rnd">
              <a:solidFill>
                <a:schemeClr val="accent2"/>
              </a:solidFill>
              <a:round/>
            </a:ln>
            <a:effectLst/>
          </c:spPr>
          <c:marker>
            <c:symbol val="none"/>
          </c:marker>
          <c:cat>
            <c:strRef>
              <c:f>Graphs2!$AJ$54:$AL$54</c:f>
              <c:strCache>
                <c:ptCount val="3"/>
                <c:pt idx="0">
                  <c:v>Round-1</c:v>
                </c:pt>
                <c:pt idx="1">
                  <c:v>Round-2</c:v>
                </c:pt>
                <c:pt idx="2">
                  <c:v>Round-3</c:v>
                </c:pt>
              </c:strCache>
            </c:strRef>
          </c:cat>
          <c:val>
            <c:numRef>
              <c:f>Graphs2!$AJ$56:$AL$56</c:f>
              <c:numCache>
                <c:formatCode>0%</c:formatCode>
                <c:ptCount val="3"/>
                <c:pt idx="0">
                  <c:v>7.0000000000000007E-2</c:v>
                </c:pt>
                <c:pt idx="1">
                  <c:v>0.06</c:v>
                </c:pt>
                <c:pt idx="2">
                  <c:v>0.08</c:v>
                </c:pt>
              </c:numCache>
            </c:numRef>
          </c:val>
          <c:smooth val="0"/>
          <c:extLst>
            <c:ext xmlns:c16="http://schemas.microsoft.com/office/drawing/2014/chart" uri="{C3380CC4-5D6E-409C-BE32-E72D297353CC}">
              <c16:uniqueId val="{00000001-AC60-42BE-A788-74BF9939E3B1}"/>
            </c:ext>
          </c:extLst>
        </c:ser>
        <c:dLbls>
          <c:showLegendKey val="0"/>
          <c:showVal val="0"/>
          <c:showCatName val="0"/>
          <c:showSerName val="0"/>
          <c:showPercent val="0"/>
          <c:showBubbleSize val="0"/>
        </c:dLbls>
        <c:marker val="1"/>
        <c:smooth val="0"/>
        <c:axId val="1335807568"/>
        <c:axId val="1335809488"/>
      </c:lineChart>
      <c:catAx>
        <c:axId val="133580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35809488"/>
        <c:crosses val="autoZero"/>
        <c:auto val="1"/>
        <c:lblAlgn val="ctr"/>
        <c:lblOffset val="100"/>
        <c:noMultiLvlLbl val="0"/>
      </c:catAx>
      <c:valAx>
        <c:axId val="1335809488"/>
        <c:scaling>
          <c:orientation val="minMax"/>
          <c:max val="0.1"/>
        </c:scaling>
        <c:delete val="1"/>
        <c:axPos val="l"/>
        <c:numFmt formatCode="0%" sourceLinked="1"/>
        <c:majorTickMark val="none"/>
        <c:minorTickMark val="none"/>
        <c:tickLblPos val="nextTo"/>
        <c:crossAx val="133580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289737212600669"/>
          <c:y val="8.635531227784934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454931916086988"/>
          <c:y val="0.30343671857171828"/>
          <c:w val="0.41096171571555379"/>
          <c:h val="0.38062108231909625"/>
        </c:manualLayout>
      </c:layout>
      <c:doughnutChart>
        <c:varyColors val="1"/>
        <c:ser>
          <c:idx val="0"/>
          <c:order val="0"/>
          <c:tx>
            <c:strRef>
              <c:f>Graphs1!$V$43</c:f>
              <c:strCache>
                <c:ptCount val="1"/>
                <c:pt idx="0">
                  <c:v>Round-3</c:v>
                </c:pt>
              </c:strCache>
            </c:strRef>
          </c:tx>
          <c:spPr>
            <a:scene3d>
              <a:camera prst="orthographicFront"/>
              <a:lightRig rig="threePt" dir="t"/>
            </a:scene3d>
            <a:sp3d>
              <a:bevelT w="139700" h="139700"/>
            </a:sp3d>
          </c:spPr>
          <c:dPt>
            <c:idx val="0"/>
            <c:bubble3D val="0"/>
            <c:spPr>
              <a:solidFill>
                <a:schemeClr val="accent1"/>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1-6B59-4599-B021-E3374F40F92F}"/>
              </c:ext>
            </c:extLst>
          </c:dPt>
          <c:dPt>
            <c:idx val="1"/>
            <c:bubble3D val="0"/>
            <c:spPr>
              <a:solidFill>
                <a:schemeClr val="accent2"/>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3-6B59-4599-B021-E3374F40F92F}"/>
              </c:ext>
            </c:extLst>
          </c:dPt>
          <c:dPt>
            <c:idx val="2"/>
            <c:bubble3D val="0"/>
            <c:spPr>
              <a:solidFill>
                <a:schemeClr val="accent3"/>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5-6B59-4599-B021-E3374F40F92F}"/>
              </c:ext>
            </c:extLst>
          </c:dPt>
          <c:dLbls>
            <c:dLbl>
              <c:idx val="0"/>
              <c:layout>
                <c:manualLayout>
                  <c:x val="5.4054744261471735E-2"/>
                  <c:y val="-0.1056906046615119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59-4599-B021-E3374F40F92F}"/>
                </c:ext>
              </c:extLst>
            </c:dLbl>
            <c:dLbl>
              <c:idx val="1"/>
              <c:layout>
                <c:manualLayout>
                  <c:x val="-0.2882919693945159"/>
                  <c:y val="5.562663403237470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59-4599-B021-E3374F40F92F}"/>
                </c:ext>
              </c:extLst>
            </c:dLbl>
            <c:dLbl>
              <c:idx val="2"/>
              <c:layout>
                <c:manualLayout>
                  <c:x val="-6.0060826957190817E-2"/>
                  <c:y val="-8.90026144517995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59-4599-B021-E3374F40F92F}"/>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Graphs1!$S$44:$S$46</c:f>
              <c:strCache>
                <c:ptCount val="3"/>
                <c:pt idx="0">
                  <c:v>SC/ST</c:v>
                </c:pt>
                <c:pt idx="1">
                  <c:v>OBC</c:v>
                </c:pt>
                <c:pt idx="2">
                  <c:v>Others</c:v>
                </c:pt>
              </c:strCache>
            </c:strRef>
          </c:cat>
          <c:val>
            <c:numRef>
              <c:f>Graphs1!$V$44:$V$46</c:f>
              <c:numCache>
                <c:formatCode>0%</c:formatCode>
                <c:ptCount val="3"/>
                <c:pt idx="0">
                  <c:v>0.2</c:v>
                </c:pt>
                <c:pt idx="1">
                  <c:v>0.64</c:v>
                </c:pt>
                <c:pt idx="2">
                  <c:v>0.16</c:v>
                </c:pt>
              </c:numCache>
            </c:numRef>
          </c:val>
          <c:extLst>
            <c:ext xmlns:c16="http://schemas.microsoft.com/office/drawing/2014/chart" uri="{C3380CC4-5D6E-409C-BE32-E72D297353CC}">
              <c16:uniqueId val="{00000006-6B59-4599-B021-E3374F40F92F}"/>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b"/>
      <c:layout>
        <c:manualLayout>
          <c:xMode val="edge"/>
          <c:yMode val="edge"/>
          <c:x val="0"/>
          <c:y val="0.78974621552736457"/>
          <c:w val="1"/>
          <c:h val="0.175532252716616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'TABLE-5'!$BI$5</c:f>
              <c:strCache>
                <c:ptCount val="1"/>
                <c:pt idx="0">
                  <c:v>15-19 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'TABLE-5'!$BJ$4:$BL$4</c:f>
              <c:numCache>
                <c:formatCode>General</c:formatCode>
                <c:ptCount val="3"/>
                <c:pt idx="0">
                  <c:v>2016</c:v>
                </c:pt>
                <c:pt idx="1">
                  <c:v>2018</c:v>
                </c:pt>
                <c:pt idx="2">
                  <c:v>2021</c:v>
                </c:pt>
              </c:numCache>
            </c:numRef>
          </c:cat>
          <c:val>
            <c:numRef>
              <c:f>'TABLE-5'!$BJ$5:$BL$5</c:f>
              <c:numCache>
                <c:formatCode>0%</c:formatCode>
                <c:ptCount val="3"/>
                <c:pt idx="0">
                  <c:v>0.06</c:v>
                </c:pt>
                <c:pt idx="1">
                  <c:v>0.05</c:v>
                </c:pt>
                <c:pt idx="2">
                  <c:v>0.08</c:v>
                </c:pt>
              </c:numCache>
            </c:numRef>
          </c:val>
          <c:extLst>
            <c:ext xmlns:c16="http://schemas.microsoft.com/office/drawing/2014/chart" uri="{C3380CC4-5D6E-409C-BE32-E72D297353CC}">
              <c16:uniqueId val="{00000000-228B-4B5F-AE6A-2A8002F299CA}"/>
            </c:ext>
          </c:extLst>
        </c:ser>
        <c:ser>
          <c:idx val="1"/>
          <c:order val="1"/>
          <c:tx>
            <c:strRef>
              <c:f>'TABLE-5'!$BI$6</c:f>
              <c:strCache>
                <c:ptCount val="1"/>
                <c:pt idx="0">
                  <c:v>20-24 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'TABLE-5'!$BJ$4:$BL$4</c:f>
              <c:numCache>
                <c:formatCode>General</c:formatCode>
                <c:ptCount val="3"/>
                <c:pt idx="0">
                  <c:v>2016</c:v>
                </c:pt>
                <c:pt idx="1">
                  <c:v>2018</c:v>
                </c:pt>
                <c:pt idx="2">
                  <c:v>2021</c:v>
                </c:pt>
              </c:numCache>
            </c:numRef>
          </c:cat>
          <c:val>
            <c:numRef>
              <c:f>'TABLE-5'!$BJ$6:$BL$6</c:f>
              <c:numCache>
                <c:formatCode>0%</c:formatCode>
                <c:ptCount val="3"/>
                <c:pt idx="0">
                  <c:v>0.08</c:v>
                </c:pt>
                <c:pt idx="1">
                  <c:v>0.08</c:v>
                </c:pt>
                <c:pt idx="2">
                  <c:v>0.09</c:v>
                </c:pt>
              </c:numCache>
            </c:numRef>
          </c:val>
          <c:extLst>
            <c:ext xmlns:c16="http://schemas.microsoft.com/office/drawing/2014/chart" uri="{C3380CC4-5D6E-409C-BE32-E72D297353CC}">
              <c16:uniqueId val="{00000001-228B-4B5F-AE6A-2A8002F299CA}"/>
            </c:ext>
          </c:extLst>
        </c:ser>
        <c:ser>
          <c:idx val="2"/>
          <c:order val="2"/>
          <c:tx>
            <c:strRef>
              <c:f>'TABLE-5'!$BI$7</c:f>
              <c:strCache>
                <c:ptCount val="1"/>
                <c:pt idx="0">
                  <c:v>25-29 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'TABLE-5'!$BJ$4:$BL$4</c:f>
              <c:numCache>
                <c:formatCode>General</c:formatCode>
                <c:ptCount val="3"/>
                <c:pt idx="0">
                  <c:v>2016</c:v>
                </c:pt>
                <c:pt idx="1">
                  <c:v>2018</c:v>
                </c:pt>
                <c:pt idx="2">
                  <c:v>2021</c:v>
                </c:pt>
              </c:numCache>
            </c:numRef>
          </c:cat>
          <c:val>
            <c:numRef>
              <c:f>'TABLE-5'!$BJ$7:$BL$7</c:f>
              <c:numCache>
                <c:formatCode>0%</c:formatCode>
                <c:ptCount val="3"/>
                <c:pt idx="0">
                  <c:v>0.08</c:v>
                </c:pt>
                <c:pt idx="1">
                  <c:v>0.09</c:v>
                </c:pt>
                <c:pt idx="2">
                  <c:v>0.09</c:v>
                </c:pt>
              </c:numCache>
            </c:numRef>
          </c:val>
          <c:extLst>
            <c:ext xmlns:c16="http://schemas.microsoft.com/office/drawing/2014/chart" uri="{C3380CC4-5D6E-409C-BE32-E72D297353CC}">
              <c16:uniqueId val="{00000002-228B-4B5F-AE6A-2A8002F299CA}"/>
            </c:ext>
          </c:extLst>
        </c:ser>
        <c:ser>
          <c:idx val="3"/>
          <c:order val="3"/>
          <c:tx>
            <c:strRef>
              <c:f>'TABLE-5'!$BI$8</c:f>
              <c:strCache>
                <c:ptCount val="1"/>
                <c:pt idx="0">
                  <c:v>30-34 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'TABLE-5'!$BJ$4:$BL$4</c:f>
              <c:numCache>
                <c:formatCode>General</c:formatCode>
                <c:ptCount val="3"/>
                <c:pt idx="0">
                  <c:v>2016</c:v>
                </c:pt>
                <c:pt idx="1">
                  <c:v>2018</c:v>
                </c:pt>
                <c:pt idx="2">
                  <c:v>2021</c:v>
                </c:pt>
              </c:numCache>
            </c:numRef>
          </c:cat>
          <c:val>
            <c:numRef>
              <c:f>'TABLE-5'!$BJ$8:$BL$8</c:f>
              <c:numCache>
                <c:formatCode>0%</c:formatCode>
                <c:ptCount val="3"/>
                <c:pt idx="0">
                  <c:v>0.08</c:v>
                </c:pt>
                <c:pt idx="1">
                  <c:v>7.0000000000000007E-2</c:v>
                </c:pt>
                <c:pt idx="2">
                  <c:v>0.08</c:v>
                </c:pt>
              </c:numCache>
            </c:numRef>
          </c:val>
          <c:extLst>
            <c:ext xmlns:c16="http://schemas.microsoft.com/office/drawing/2014/chart" uri="{C3380CC4-5D6E-409C-BE32-E72D297353CC}">
              <c16:uniqueId val="{00000003-228B-4B5F-AE6A-2A8002F299CA}"/>
            </c:ext>
          </c:extLst>
        </c:ser>
        <c:ser>
          <c:idx val="4"/>
          <c:order val="4"/>
          <c:tx>
            <c:strRef>
              <c:f>'TABLE-5'!$BI$9</c:f>
              <c:strCache>
                <c:ptCount val="1"/>
                <c:pt idx="0">
                  <c:v>35-39 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'TABLE-5'!$BJ$4:$BL$4</c:f>
              <c:numCache>
                <c:formatCode>General</c:formatCode>
                <c:ptCount val="3"/>
                <c:pt idx="0">
                  <c:v>2016</c:v>
                </c:pt>
                <c:pt idx="1">
                  <c:v>2018</c:v>
                </c:pt>
                <c:pt idx="2">
                  <c:v>2021</c:v>
                </c:pt>
              </c:numCache>
            </c:numRef>
          </c:cat>
          <c:val>
            <c:numRef>
              <c:f>'TABLE-5'!$BJ$9:$BL$9</c:f>
              <c:numCache>
                <c:formatCode>0%</c:formatCode>
                <c:ptCount val="3"/>
                <c:pt idx="0">
                  <c:v>0.08</c:v>
                </c:pt>
                <c:pt idx="1">
                  <c:v>0.06</c:v>
                </c:pt>
                <c:pt idx="2">
                  <c:v>7.0000000000000007E-2</c:v>
                </c:pt>
              </c:numCache>
            </c:numRef>
          </c:val>
          <c:extLst>
            <c:ext xmlns:c16="http://schemas.microsoft.com/office/drawing/2014/chart" uri="{C3380CC4-5D6E-409C-BE32-E72D297353CC}">
              <c16:uniqueId val="{00000004-228B-4B5F-AE6A-2A8002F299CA}"/>
            </c:ext>
          </c:extLst>
        </c:ser>
        <c:ser>
          <c:idx val="5"/>
          <c:order val="5"/>
          <c:tx>
            <c:strRef>
              <c:f>'TABLE-5'!$BI$10</c:f>
              <c:strCache>
                <c:ptCount val="1"/>
                <c:pt idx="0">
                  <c:v>40-44 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'TABLE-5'!$BJ$4:$BL$4</c:f>
              <c:numCache>
                <c:formatCode>General</c:formatCode>
                <c:ptCount val="3"/>
                <c:pt idx="0">
                  <c:v>2016</c:v>
                </c:pt>
                <c:pt idx="1">
                  <c:v>2018</c:v>
                </c:pt>
                <c:pt idx="2">
                  <c:v>2021</c:v>
                </c:pt>
              </c:numCache>
            </c:numRef>
          </c:cat>
          <c:val>
            <c:numRef>
              <c:f>'TABLE-5'!$BJ$10:$BL$10</c:f>
              <c:numCache>
                <c:formatCode>0%</c:formatCode>
                <c:ptCount val="3"/>
                <c:pt idx="0">
                  <c:v>0.08</c:v>
                </c:pt>
                <c:pt idx="1">
                  <c:v>0.05</c:v>
                </c:pt>
                <c:pt idx="2">
                  <c:v>0.05</c:v>
                </c:pt>
              </c:numCache>
            </c:numRef>
          </c:val>
          <c:extLst>
            <c:ext xmlns:c16="http://schemas.microsoft.com/office/drawing/2014/chart" uri="{C3380CC4-5D6E-409C-BE32-E72D297353CC}">
              <c16:uniqueId val="{00000005-228B-4B5F-AE6A-2A8002F299CA}"/>
            </c:ext>
          </c:extLst>
        </c:ser>
        <c:ser>
          <c:idx val="6"/>
          <c:order val="6"/>
          <c:tx>
            <c:strRef>
              <c:f>'TABLE-5'!$BI$11</c:f>
              <c:strCache>
                <c:ptCount val="1"/>
                <c:pt idx="0">
                  <c:v>45-49 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'TABLE-5'!$BJ$4:$BL$4</c:f>
              <c:numCache>
                <c:formatCode>General</c:formatCode>
                <c:ptCount val="3"/>
                <c:pt idx="0">
                  <c:v>2016</c:v>
                </c:pt>
                <c:pt idx="1">
                  <c:v>2018</c:v>
                </c:pt>
                <c:pt idx="2">
                  <c:v>2021</c:v>
                </c:pt>
              </c:numCache>
            </c:numRef>
          </c:cat>
          <c:val>
            <c:numRef>
              <c:f>'TABLE-5'!$BJ$11:$BL$11</c:f>
              <c:numCache>
                <c:formatCode>0%</c:formatCode>
                <c:ptCount val="3"/>
                <c:pt idx="0">
                  <c:v>0.05</c:v>
                </c:pt>
                <c:pt idx="1">
                  <c:v>0.02</c:v>
                </c:pt>
                <c:pt idx="2">
                  <c:v>0.04</c:v>
                </c:pt>
              </c:numCache>
            </c:numRef>
          </c:val>
          <c:extLst>
            <c:ext xmlns:c16="http://schemas.microsoft.com/office/drawing/2014/chart" uri="{C3380CC4-5D6E-409C-BE32-E72D297353CC}">
              <c16:uniqueId val="{00000006-228B-4B5F-AE6A-2A8002F299CA}"/>
            </c:ext>
          </c:extLst>
        </c:ser>
        <c:dLbls>
          <c:dLblPos val="outEnd"/>
          <c:showLegendKey val="0"/>
          <c:showVal val="1"/>
          <c:showCatName val="0"/>
          <c:showSerName val="0"/>
          <c:showPercent val="0"/>
          <c:showBubbleSize val="0"/>
        </c:dLbls>
        <c:gapWidth val="219"/>
        <c:overlap val="-27"/>
        <c:axId val="843595600"/>
        <c:axId val="1380440575"/>
      </c:barChart>
      <c:catAx>
        <c:axId val="84359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80440575"/>
        <c:crosses val="autoZero"/>
        <c:auto val="1"/>
        <c:lblAlgn val="ctr"/>
        <c:lblOffset val="100"/>
        <c:noMultiLvlLbl val="0"/>
      </c:catAx>
      <c:valAx>
        <c:axId val="1380440575"/>
        <c:scaling>
          <c:orientation val="minMax"/>
        </c:scaling>
        <c:delete val="1"/>
        <c:axPos val="l"/>
        <c:numFmt formatCode="0%" sourceLinked="1"/>
        <c:majorTickMark val="none"/>
        <c:minorTickMark val="none"/>
        <c:tickLblPos val="nextTo"/>
        <c:crossAx val="843595600"/>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1586962696281307"/>
          <c:w val="1"/>
          <c:h val="0.74697734399991988"/>
        </c:manualLayout>
      </c:layout>
      <c:bar3DChart>
        <c:barDir val="col"/>
        <c:grouping val="clustered"/>
        <c:varyColors val="0"/>
        <c:ser>
          <c:idx val="0"/>
          <c:order val="0"/>
          <c:tx>
            <c:strRef>
              <c:f>'TABLE-5'!$CC$31</c:f>
              <c:strCache>
                <c:ptCount val="1"/>
                <c:pt idx="0">
                  <c:v>No</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'TABLE-5'!$CD$30:$CF$30</c:f>
              <c:numCache>
                <c:formatCode>General</c:formatCode>
                <c:ptCount val="3"/>
                <c:pt idx="0">
                  <c:v>2016</c:v>
                </c:pt>
                <c:pt idx="1">
                  <c:v>2018</c:v>
                </c:pt>
                <c:pt idx="2">
                  <c:v>2021</c:v>
                </c:pt>
              </c:numCache>
            </c:numRef>
          </c:cat>
          <c:val>
            <c:numRef>
              <c:f>'TABLE-5'!$CD$31:$CF$31</c:f>
              <c:numCache>
                <c:formatCode>0%</c:formatCode>
                <c:ptCount val="3"/>
                <c:pt idx="0">
                  <c:v>0.08</c:v>
                </c:pt>
                <c:pt idx="1">
                  <c:v>0.08</c:v>
                </c:pt>
                <c:pt idx="2">
                  <c:v>0.08</c:v>
                </c:pt>
              </c:numCache>
            </c:numRef>
          </c:val>
          <c:extLst>
            <c:ext xmlns:c16="http://schemas.microsoft.com/office/drawing/2014/chart" uri="{C3380CC4-5D6E-409C-BE32-E72D297353CC}">
              <c16:uniqueId val="{00000000-9A69-4569-9280-E2F5B226A1D0}"/>
            </c:ext>
          </c:extLst>
        </c:ser>
        <c:ser>
          <c:idx val="1"/>
          <c:order val="1"/>
          <c:tx>
            <c:strRef>
              <c:f>'TABLE-5'!$CC$32</c:f>
              <c:strCache>
                <c:ptCount val="1"/>
                <c:pt idx="0">
                  <c:v>Yes</c:v>
                </c:pt>
              </c:strCache>
            </c:strRef>
          </c:tx>
          <c:spPr>
            <a:solidFill>
              <a:schemeClr val="accent2"/>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'TABLE-5'!$CD$30:$CF$30</c:f>
              <c:numCache>
                <c:formatCode>General</c:formatCode>
                <c:ptCount val="3"/>
                <c:pt idx="0">
                  <c:v>2016</c:v>
                </c:pt>
                <c:pt idx="1">
                  <c:v>2018</c:v>
                </c:pt>
                <c:pt idx="2">
                  <c:v>2021</c:v>
                </c:pt>
              </c:numCache>
            </c:numRef>
          </c:cat>
          <c:val>
            <c:numRef>
              <c:f>'TABLE-5'!$CD$32:$CF$32</c:f>
              <c:numCache>
                <c:formatCode>0%</c:formatCode>
                <c:ptCount val="3"/>
                <c:pt idx="0">
                  <c:v>0.05</c:v>
                </c:pt>
                <c:pt idx="1">
                  <c:v>0.04</c:v>
                </c:pt>
                <c:pt idx="2">
                  <c:v>0.05</c:v>
                </c:pt>
              </c:numCache>
            </c:numRef>
          </c:val>
          <c:extLst>
            <c:ext xmlns:c16="http://schemas.microsoft.com/office/drawing/2014/chart" uri="{C3380CC4-5D6E-409C-BE32-E72D297353CC}">
              <c16:uniqueId val="{00000001-9A69-4569-9280-E2F5B226A1D0}"/>
            </c:ext>
          </c:extLst>
        </c:ser>
        <c:dLbls>
          <c:showLegendKey val="0"/>
          <c:showVal val="0"/>
          <c:showCatName val="0"/>
          <c:showSerName val="0"/>
          <c:showPercent val="0"/>
          <c:showBubbleSize val="0"/>
        </c:dLbls>
        <c:gapWidth val="150"/>
        <c:shape val="box"/>
        <c:axId val="151469199"/>
        <c:axId val="151468239"/>
        <c:axId val="0"/>
      </c:bar3DChart>
      <c:catAx>
        <c:axId val="1514691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51468239"/>
        <c:crosses val="autoZero"/>
        <c:auto val="1"/>
        <c:lblAlgn val="ctr"/>
        <c:lblOffset val="100"/>
        <c:noMultiLvlLbl val="0"/>
      </c:catAx>
      <c:valAx>
        <c:axId val="151468239"/>
        <c:scaling>
          <c:orientation val="minMax"/>
        </c:scaling>
        <c:delete val="1"/>
        <c:axPos val="l"/>
        <c:numFmt formatCode="0%" sourceLinked="1"/>
        <c:majorTickMark val="none"/>
        <c:minorTickMark val="none"/>
        <c:tickLblPos val="nextTo"/>
        <c:crossAx val="1514691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2029388224524131E-2"/>
          <c:w val="0.94597445047702733"/>
          <c:h val="0.86227221314097735"/>
        </c:manualLayout>
      </c:layout>
      <c:bar3DChart>
        <c:barDir val="col"/>
        <c:grouping val="standard"/>
        <c:varyColors val="0"/>
        <c:ser>
          <c:idx val="0"/>
          <c:order val="0"/>
          <c:tx>
            <c:strRef>
              <c:f>'TABLE-5'!$BQ$44</c:f>
              <c:strCache>
                <c:ptCount val="1"/>
                <c:pt idx="0">
                  <c:v>No</c:v>
                </c:pt>
              </c:strCache>
            </c:strRef>
          </c:tx>
          <c:spPr>
            <a:solidFill>
              <a:schemeClr val="accent1"/>
            </a:solidFill>
            <a:ln>
              <a:noFill/>
            </a:ln>
            <a:effectLst/>
            <a:sp3d/>
          </c:spPr>
          <c:invertIfNegative val="0"/>
          <c:dLbls>
            <c:dLbl>
              <c:idx val="0"/>
              <c:layout>
                <c:manualLayout>
                  <c:x val="-1.0441927017343301E-2"/>
                  <c:y val="3.6144779152959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58-4640-8A3F-DDDFCC327E2B}"/>
                </c:ext>
              </c:extLst>
            </c:dLbl>
            <c:dLbl>
              <c:idx val="1"/>
              <c:layout>
                <c:manualLayout>
                  <c:x val="-7.6573246879835335E-17"/>
                  <c:y val="4.6471858910948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58-4640-8A3F-DDDFCC327E2B}"/>
                </c:ext>
              </c:extLst>
            </c:dLbl>
            <c:dLbl>
              <c:idx val="2"/>
              <c:layout>
                <c:manualLayout>
                  <c:x val="0"/>
                  <c:y val="4.6471858910948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58-4640-8A3F-DDDFCC327E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'TABLE-5'!$BR$43:$BT$43</c:f>
              <c:numCache>
                <c:formatCode>General</c:formatCode>
                <c:ptCount val="3"/>
                <c:pt idx="0">
                  <c:v>2016</c:v>
                </c:pt>
                <c:pt idx="1">
                  <c:v>2018</c:v>
                </c:pt>
                <c:pt idx="2">
                  <c:v>2021</c:v>
                </c:pt>
              </c:numCache>
            </c:numRef>
          </c:cat>
          <c:val>
            <c:numRef>
              <c:f>'TABLE-5'!$BR$44:$BT$44</c:f>
              <c:numCache>
                <c:formatCode>0%</c:formatCode>
                <c:ptCount val="3"/>
                <c:pt idx="0">
                  <c:v>0.08</c:v>
                </c:pt>
                <c:pt idx="1">
                  <c:v>7.0000000000000007E-2</c:v>
                </c:pt>
                <c:pt idx="2">
                  <c:v>7.0000000000000007E-2</c:v>
                </c:pt>
              </c:numCache>
            </c:numRef>
          </c:val>
          <c:extLst>
            <c:ext xmlns:c16="http://schemas.microsoft.com/office/drawing/2014/chart" uri="{C3380CC4-5D6E-409C-BE32-E72D297353CC}">
              <c16:uniqueId val="{00000000-C558-4640-8A3F-DDDFCC327E2B}"/>
            </c:ext>
          </c:extLst>
        </c:ser>
        <c:ser>
          <c:idx val="1"/>
          <c:order val="1"/>
          <c:tx>
            <c:strRef>
              <c:f>'TABLE-5'!$BQ$45</c:f>
              <c:strCache>
                <c:ptCount val="1"/>
                <c:pt idx="0">
                  <c:v>Yes</c:v>
                </c:pt>
              </c:strCache>
            </c:strRef>
          </c:tx>
          <c:spPr>
            <a:solidFill>
              <a:schemeClr val="accent2"/>
            </a:solidFill>
            <a:ln>
              <a:noFill/>
            </a:ln>
            <a:effectLst/>
            <a:sp3d/>
          </c:spPr>
          <c:invertIfNegative val="0"/>
          <c:dLbls>
            <c:dLbl>
              <c:idx val="0"/>
              <c:layout>
                <c:manualLayout>
                  <c:x val="6.2651562104059418E-3"/>
                  <c:y val="4.6471858910948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58-4640-8A3F-DDDFCC327E2B}"/>
                </c:ext>
              </c:extLst>
            </c:dLbl>
            <c:dLbl>
              <c:idx val="1"/>
              <c:layout>
                <c:manualLayout>
                  <c:x val="4.1767708069373206E-3"/>
                  <c:y val="2.5817699394971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58-4640-8A3F-DDDFCC327E2B}"/>
                </c:ext>
              </c:extLst>
            </c:dLbl>
            <c:dLbl>
              <c:idx val="2"/>
              <c:layout>
                <c:manualLayout>
                  <c:x val="-6.2651562104059809E-3"/>
                  <c:y val="4.6471858910948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58-4640-8A3F-DDDFCC327E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'TABLE-5'!$BR$43:$BT$43</c:f>
              <c:numCache>
                <c:formatCode>General</c:formatCode>
                <c:ptCount val="3"/>
                <c:pt idx="0">
                  <c:v>2016</c:v>
                </c:pt>
                <c:pt idx="1">
                  <c:v>2018</c:v>
                </c:pt>
                <c:pt idx="2">
                  <c:v>2021</c:v>
                </c:pt>
              </c:numCache>
            </c:numRef>
          </c:cat>
          <c:val>
            <c:numRef>
              <c:f>'TABLE-5'!$BR$45:$BT$45</c:f>
              <c:numCache>
                <c:formatCode>0%</c:formatCode>
                <c:ptCount val="3"/>
                <c:pt idx="0">
                  <c:v>0.13</c:v>
                </c:pt>
                <c:pt idx="1">
                  <c:v>0.11</c:v>
                </c:pt>
                <c:pt idx="2">
                  <c:v>0.13</c:v>
                </c:pt>
              </c:numCache>
            </c:numRef>
          </c:val>
          <c:extLst>
            <c:ext xmlns:c16="http://schemas.microsoft.com/office/drawing/2014/chart" uri="{C3380CC4-5D6E-409C-BE32-E72D297353CC}">
              <c16:uniqueId val="{00000001-C558-4640-8A3F-DDDFCC327E2B}"/>
            </c:ext>
          </c:extLst>
        </c:ser>
        <c:dLbls>
          <c:showLegendKey val="0"/>
          <c:showVal val="1"/>
          <c:showCatName val="0"/>
          <c:showSerName val="0"/>
          <c:showPercent val="0"/>
          <c:showBubbleSize val="0"/>
        </c:dLbls>
        <c:gapWidth val="150"/>
        <c:shape val="box"/>
        <c:axId val="1393311807"/>
        <c:axId val="1393319487"/>
        <c:axId val="1474628880"/>
      </c:bar3DChart>
      <c:catAx>
        <c:axId val="1393311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393319487"/>
        <c:crosses val="autoZero"/>
        <c:auto val="1"/>
        <c:lblAlgn val="ctr"/>
        <c:lblOffset val="100"/>
        <c:noMultiLvlLbl val="0"/>
      </c:catAx>
      <c:valAx>
        <c:axId val="1393319487"/>
        <c:scaling>
          <c:orientation val="minMax"/>
        </c:scaling>
        <c:delete val="1"/>
        <c:axPos val="l"/>
        <c:numFmt formatCode="0%" sourceLinked="1"/>
        <c:majorTickMark val="none"/>
        <c:minorTickMark val="none"/>
        <c:tickLblPos val="nextTo"/>
        <c:crossAx val="1393311807"/>
        <c:crosses val="autoZero"/>
        <c:crossBetween val="between"/>
      </c:valAx>
      <c:serAx>
        <c:axId val="1474628880"/>
        <c:scaling>
          <c:orientation val="minMax"/>
        </c:scaling>
        <c:delete val="1"/>
        <c:axPos val="b"/>
        <c:majorTickMark val="none"/>
        <c:minorTickMark val="none"/>
        <c:tickLblPos val="nextTo"/>
        <c:crossAx val="1393319487"/>
        <c:crosses val="autoZero"/>
      </c:serAx>
      <c:spPr>
        <a:noFill/>
        <a:ln>
          <a:noFill/>
        </a:ln>
        <a:effectLst/>
      </c:spPr>
    </c:plotArea>
    <c:legend>
      <c:legendPos val="b"/>
      <c:layout>
        <c:manualLayout>
          <c:xMode val="edge"/>
          <c:yMode val="edge"/>
          <c:x val="1.5833909019214661E-2"/>
          <c:y val="0.28036205303422207"/>
          <c:w val="0.12073973068033858"/>
          <c:h val="7.8125546806649168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02808239207214E-2"/>
          <c:y val="6.0300197432428815E-2"/>
          <c:w val="0.92262020345813556"/>
          <c:h val="0.84037842798205409"/>
        </c:manualLayout>
      </c:layout>
      <c:bar3DChart>
        <c:barDir val="col"/>
        <c:grouping val="standard"/>
        <c:varyColors val="0"/>
        <c:ser>
          <c:idx val="0"/>
          <c:order val="0"/>
          <c:tx>
            <c:strRef>
              <c:f>'TABLE-5'!$BW$44</c:f>
              <c:strCache>
                <c:ptCount val="1"/>
                <c:pt idx="0">
                  <c:v>Yes</c:v>
                </c:pt>
              </c:strCache>
            </c:strRef>
          </c:tx>
          <c:spPr>
            <a:solidFill>
              <a:schemeClr val="accent1"/>
            </a:solidFill>
            <a:ln>
              <a:noFill/>
            </a:ln>
            <a:effectLst/>
            <a:sp3d/>
          </c:spPr>
          <c:invertIfNegative val="0"/>
          <c:dLbls>
            <c:dLbl>
              <c:idx val="0"/>
              <c:layout>
                <c:manualLayout>
                  <c:x val="-4.1869240712858634E-3"/>
                  <c:y val="6.5782033562649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37-42C1-BC34-15171E5234F7}"/>
                </c:ext>
              </c:extLst>
            </c:dLbl>
            <c:dLbl>
              <c:idx val="1"/>
              <c:layout>
                <c:manualLayout>
                  <c:x val="1.046731017821461E-2"/>
                  <c:y val="4.3854689041766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37-42C1-BC34-15171E5234F7}"/>
                </c:ext>
              </c:extLst>
            </c:dLbl>
            <c:dLbl>
              <c:idx val="2"/>
              <c:layout>
                <c:manualLayout>
                  <c:x val="-7.6759387909241206E-17"/>
                  <c:y val="6.0300197432428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37-42C1-BC34-15171E5234F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'TABLE-5'!$BX$43:$BZ$43</c:f>
              <c:numCache>
                <c:formatCode>General</c:formatCode>
                <c:ptCount val="3"/>
                <c:pt idx="0">
                  <c:v>2016</c:v>
                </c:pt>
                <c:pt idx="1">
                  <c:v>2018</c:v>
                </c:pt>
                <c:pt idx="2">
                  <c:v>2021</c:v>
                </c:pt>
              </c:numCache>
            </c:numRef>
          </c:cat>
          <c:val>
            <c:numRef>
              <c:f>'TABLE-5'!$BX$44:$BZ$44</c:f>
              <c:numCache>
                <c:formatCode>0%</c:formatCode>
                <c:ptCount val="3"/>
                <c:pt idx="0">
                  <c:v>0.13</c:v>
                </c:pt>
                <c:pt idx="1">
                  <c:v>0.09</c:v>
                </c:pt>
                <c:pt idx="2">
                  <c:v>0.12</c:v>
                </c:pt>
              </c:numCache>
            </c:numRef>
          </c:val>
          <c:extLst>
            <c:ext xmlns:c16="http://schemas.microsoft.com/office/drawing/2014/chart" uri="{C3380CC4-5D6E-409C-BE32-E72D297353CC}">
              <c16:uniqueId val="{00000000-3737-42C1-BC34-15171E5234F7}"/>
            </c:ext>
          </c:extLst>
        </c:ser>
        <c:ser>
          <c:idx val="1"/>
          <c:order val="1"/>
          <c:tx>
            <c:strRef>
              <c:f>'TABLE-5'!$BW$45</c:f>
              <c:strCache>
                <c:ptCount val="1"/>
                <c:pt idx="0">
                  <c:v>No</c:v>
                </c:pt>
              </c:strCache>
            </c:strRef>
          </c:tx>
          <c:spPr>
            <a:solidFill>
              <a:schemeClr val="accent2"/>
            </a:solidFill>
            <a:ln>
              <a:noFill/>
            </a:ln>
            <a:effectLst/>
            <a:sp3d/>
          </c:spPr>
          <c:invertIfNegative val="0"/>
          <c:dLbls>
            <c:dLbl>
              <c:idx val="0"/>
              <c:layout>
                <c:manualLayout>
                  <c:x val="2.7215006463357987E-2"/>
                  <c:y val="4.933652517198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37-42C1-BC34-15171E5234F7}"/>
                </c:ext>
              </c:extLst>
            </c:dLbl>
            <c:dLbl>
              <c:idx val="1"/>
              <c:layout>
                <c:manualLayout>
                  <c:x val="1.2560772213857532E-2"/>
                  <c:y val="2.74091806511039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7-42C1-BC34-15171E5234F7}"/>
                </c:ext>
              </c:extLst>
            </c:dLbl>
            <c:dLbl>
              <c:idx val="2"/>
              <c:layout>
                <c:manualLayout>
                  <c:x val="3.9775778677215518E-2"/>
                  <c:y val="2.1927344520883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37-42C1-BC34-15171E5234F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'TABLE-5'!$BX$43:$BZ$43</c:f>
              <c:numCache>
                <c:formatCode>General</c:formatCode>
                <c:ptCount val="3"/>
                <c:pt idx="0">
                  <c:v>2016</c:v>
                </c:pt>
                <c:pt idx="1">
                  <c:v>2018</c:v>
                </c:pt>
                <c:pt idx="2">
                  <c:v>2021</c:v>
                </c:pt>
              </c:numCache>
            </c:numRef>
          </c:cat>
          <c:val>
            <c:numRef>
              <c:f>'TABLE-5'!$BX$45:$BZ$45</c:f>
              <c:numCache>
                <c:formatCode>0%</c:formatCode>
                <c:ptCount val="3"/>
                <c:pt idx="0">
                  <c:v>0.09</c:v>
                </c:pt>
                <c:pt idx="1">
                  <c:v>7.0000000000000007E-2</c:v>
                </c:pt>
                <c:pt idx="2">
                  <c:v>0.08</c:v>
                </c:pt>
              </c:numCache>
            </c:numRef>
          </c:val>
          <c:extLst>
            <c:ext xmlns:c16="http://schemas.microsoft.com/office/drawing/2014/chart" uri="{C3380CC4-5D6E-409C-BE32-E72D297353CC}">
              <c16:uniqueId val="{00000001-3737-42C1-BC34-15171E5234F7}"/>
            </c:ext>
          </c:extLst>
        </c:ser>
        <c:dLbls>
          <c:showLegendKey val="0"/>
          <c:showVal val="1"/>
          <c:showCatName val="0"/>
          <c:showSerName val="0"/>
          <c:showPercent val="0"/>
          <c:showBubbleSize val="0"/>
        </c:dLbls>
        <c:gapWidth val="150"/>
        <c:shape val="box"/>
        <c:axId val="1393320447"/>
        <c:axId val="1393306527"/>
        <c:axId val="1290266784"/>
      </c:bar3DChart>
      <c:catAx>
        <c:axId val="13933204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393306527"/>
        <c:crosses val="autoZero"/>
        <c:auto val="1"/>
        <c:lblAlgn val="ctr"/>
        <c:lblOffset val="100"/>
        <c:noMultiLvlLbl val="0"/>
      </c:catAx>
      <c:valAx>
        <c:axId val="1393306527"/>
        <c:scaling>
          <c:orientation val="minMax"/>
        </c:scaling>
        <c:delete val="1"/>
        <c:axPos val="l"/>
        <c:numFmt formatCode="0%" sourceLinked="1"/>
        <c:majorTickMark val="none"/>
        <c:minorTickMark val="none"/>
        <c:tickLblPos val="nextTo"/>
        <c:crossAx val="1393320447"/>
        <c:crosses val="autoZero"/>
        <c:crossBetween val="between"/>
      </c:valAx>
      <c:serAx>
        <c:axId val="1290266784"/>
        <c:scaling>
          <c:orientation val="minMax"/>
        </c:scaling>
        <c:delete val="1"/>
        <c:axPos val="b"/>
        <c:majorTickMark val="none"/>
        <c:minorTickMark val="none"/>
        <c:tickLblPos val="nextTo"/>
        <c:crossAx val="1393306527"/>
        <c:crosses val="autoZero"/>
      </c:serAx>
      <c:spPr>
        <a:noFill/>
        <a:ln>
          <a:noFill/>
        </a:ln>
        <a:effectLst/>
      </c:spPr>
    </c:plotArea>
    <c:legend>
      <c:legendPos val="b"/>
      <c:layout>
        <c:manualLayout>
          <c:xMode val="edge"/>
          <c:yMode val="edge"/>
          <c:x val="1.0050431005920051E-2"/>
          <c:y val="0.26063670447550918"/>
          <c:w val="0.13414031074888907"/>
          <c:h val="9.250663215843628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384230741929631"/>
          <c:w val="1"/>
          <c:h val="0.7836661764779691"/>
        </c:manualLayout>
      </c:layout>
      <c:bar3DChart>
        <c:barDir val="col"/>
        <c:grouping val="clustered"/>
        <c:varyColors val="0"/>
        <c:ser>
          <c:idx val="0"/>
          <c:order val="0"/>
          <c:tx>
            <c:strRef>
              <c:f>'TABLE-5'!$BW$31</c:f>
              <c:strCache>
                <c:ptCount val="1"/>
                <c:pt idx="0">
                  <c:v>No</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'TABLE-5'!$BX$30:$BZ$30</c:f>
              <c:numCache>
                <c:formatCode>General</c:formatCode>
                <c:ptCount val="3"/>
                <c:pt idx="0">
                  <c:v>2016</c:v>
                </c:pt>
                <c:pt idx="1">
                  <c:v>2018</c:v>
                </c:pt>
                <c:pt idx="2">
                  <c:v>2021</c:v>
                </c:pt>
              </c:numCache>
            </c:numRef>
          </c:cat>
          <c:val>
            <c:numRef>
              <c:f>'TABLE-5'!$BX$31:$BZ$31</c:f>
              <c:numCache>
                <c:formatCode>0%</c:formatCode>
                <c:ptCount val="3"/>
                <c:pt idx="0">
                  <c:v>7.0000000000000007E-2</c:v>
                </c:pt>
                <c:pt idx="1">
                  <c:v>7.0000000000000007E-2</c:v>
                </c:pt>
                <c:pt idx="2">
                  <c:v>7.0000000000000007E-2</c:v>
                </c:pt>
              </c:numCache>
            </c:numRef>
          </c:val>
          <c:extLst>
            <c:ext xmlns:c16="http://schemas.microsoft.com/office/drawing/2014/chart" uri="{C3380CC4-5D6E-409C-BE32-E72D297353CC}">
              <c16:uniqueId val="{00000000-42F1-41B5-A989-D76C30A72E1C}"/>
            </c:ext>
          </c:extLst>
        </c:ser>
        <c:ser>
          <c:idx val="1"/>
          <c:order val="1"/>
          <c:tx>
            <c:strRef>
              <c:f>'TABLE-5'!$BW$32</c:f>
              <c:strCache>
                <c:ptCount val="1"/>
                <c:pt idx="0">
                  <c:v>Yes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'TABLE-5'!$BX$30:$BZ$30</c:f>
              <c:numCache>
                <c:formatCode>General</c:formatCode>
                <c:ptCount val="3"/>
                <c:pt idx="0">
                  <c:v>2016</c:v>
                </c:pt>
                <c:pt idx="1">
                  <c:v>2018</c:v>
                </c:pt>
                <c:pt idx="2">
                  <c:v>2021</c:v>
                </c:pt>
              </c:numCache>
            </c:numRef>
          </c:cat>
          <c:val>
            <c:numRef>
              <c:f>'TABLE-5'!$BX$32:$BZ$32</c:f>
              <c:numCache>
                <c:formatCode>0%</c:formatCode>
                <c:ptCount val="3"/>
                <c:pt idx="0">
                  <c:v>0.11</c:v>
                </c:pt>
                <c:pt idx="1">
                  <c:v>7.0000000000000007E-2</c:v>
                </c:pt>
                <c:pt idx="2">
                  <c:v>0.1</c:v>
                </c:pt>
              </c:numCache>
            </c:numRef>
          </c:val>
          <c:extLst>
            <c:ext xmlns:c16="http://schemas.microsoft.com/office/drawing/2014/chart" uri="{C3380CC4-5D6E-409C-BE32-E72D297353CC}">
              <c16:uniqueId val="{00000001-42F1-41B5-A989-D76C30A72E1C}"/>
            </c:ext>
          </c:extLst>
        </c:ser>
        <c:dLbls>
          <c:showLegendKey val="0"/>
          <c:showVal val="1"/>
          <c:showCatName val="0"/>
          <c:showSerName val="0"/>
          <c:showPercent val="0"/>
          <c:showBubbleSize val="0"/>
        </c:dLbls>
        <c:gapWidth val="150"/>
        <c:shape val="box"/>
        <c:axId val="1391851535"/>
        <c:axId val="1391852015"/>
        <c:axId val="0"/>
      </c:bar3DChart>
      <c:catAx>
        <c:axId val="13918515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91852015"/>
        <c:crosses val="autoZero"/>
        <c:auto val="1"/>
        <c:lblAlgn val="ctr"/>
        <c:lblOffset val="100"/>
        <c:noMultiLvlLbl val="0"/>
      </c:catAx>
      <c:valAx>
        <c:axId val="1391852015"/>
        <c:scaling>
          <c:orientation val="minMax"/>
        </c:scaling>
        <c:delete val="1"/>
        <c:axPos val="l"/>
        <c:numFmt formatCode="0%" sourceLinked="1"/>
        <c:majorTickMark val="none"/>
        <c:minorTickMark val="none"/>
        <c:tickLblPos val="nextTo"/>
        <c:crossAx val="1391851535"/>
        <c:crosses val="autoZero"/>
        <c:crossBetween val="between"/>
      </c:valAx>
      <c:spPr>
        <a:noFill/>
        <a:ln>
          <a:noFill/>
        </a:ln>
        <a:effectLst/>
      </c:spPr>
    </c:plotArea>
    <c:legend>
      <c:legendPos val="b"/>
      <c:layout>
        <c:manualLayout>
          <c:xMode val="edge"/>
          <c:yMode val="edge"/>
          <c:x val="3.3206549204527751E-2"/>
          <c:y val="6.3029997110491787E-2"/>
          <c:w val="0.2457754369475954"/>
          <c:h val="7.8125546806649168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6081810905762003"/>
          <c:w val="1"/>
          <c:h val="0.75348349230788136"/>
        </c:manualLayout>
      </c:layout>
      <c:bar3DChart>
        <c:barDir val="col"/>
        <c:grouping val="clustered"/>
        <c:varyColors val="0"/>
        <c:ser>
          <c:idx val="0"/>
          <c:order val="0"/>
          <c:tx>
            <c:strRef>
              <c:f>'TABLE-5'!$BR$30</c:f>
              <c:strCache>
                <c:ptCount val="1"/>
                <c:pt idx="0">
                  <c:v>2016</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'TABLE-5'!$BQ$31:$BQ$34</c:f>
              <c:strCache>
                <c:ptCount val="4"/>
                <c:pt idx="0">
                  <c:v>0</c:v>
                </c:pt>
                <c:pt idx="1">
                  <c:v>1</c:v>
                </c:pt>
                <c:pt idx="2">
                  <c:v>2</c:v>
                </c:pt>
                <c:pt idx="3">
                  <c:v>3 or more</c:v>
                </c:pt>
              </c:strCache>
            </c:strRef>
          </c:cat>
          <c:val>
            <c:numRef>
              <c:f>'TABLE-5'!$BR$31:$BR$34</c:f>
              <c:numCache>
                <c:formatCode>0%</c:formatCode>
                <c:ptCount val="4"/>
                <c:pt idx="0">
                  <c:v>0.02</c:v>
                </c:pt>
                <c:pt idx="1">
                  <c:v>0.09</c:v>
                </c:pt>
                <c:pt idx="2">
                  <c:v>0.1</c:v>
                </c:pt>
                <c:pt idx="3">
                  <c:v>0.08</c:v>
                </c:pt>
              </c:numCache>
            </c:numRef>
          </c:val>
          <c:extLst>
            <c:ext xmlns:c16="http://schemas.microsoft.com/office/drawing/2014/chart" uri="{C3380CC4-5D6E-409C-BE32-E72D297353CC}">
              <c16:uniqueId val="{00000002-E005-4F67-ABF5-03FF614512DD}"/>
            </c:ext>
          </c:extLst>
        </c:ser>
        <c:ser>
          <c:idx val="1"/>
          <c:order val="1"/>
          <c:tx>
            <c:strRef>
              <c:f>'TABLE-5'!$BS$30</c:f>
              <c:strCache>
                <c:ptCount val="1"/>
                <c:pt idx="0">
                  <c:v>2018</c:v>
                </c:pt>
              </c:strCache>
            </c:strRef>
          </c:tx>
          <c:spPr>
            <a:solidFill>
              <a:schemeClr val="accent2"/>
            </a:solidFill>
            <a:ln>
              <a:noFill/>
            </a:ln>
            <a:effectLst/>
            <a:sp3d/>
          </c:spPr>
          <c:invertIfNegative val="0"/>
          <c:dLbls>
            <c:dLbl>
              <c:idx val="1"/>
              <c:layout>
                <c:manualLayout>
                  <c:x val="-2.8079714550908082E-3"/>
                  <c:y val="-3.31096476820639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09-4FD9-BBD9-150B582C8AEC}"/>
                </c:ext>
              </c:extLst>
            </c:dLbl>
            <c:dLbl>
              <c:idx val="2"/>
              <c:layout>
                <c:manualLayout>
                  <c:x val="0"/>
                  <c:y val="-0.146628275905477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8A-4BF1-BCF8-7DEEFB6057F6}"/>
                </c:ext>
              </c:extLst>
            </c:dLbl>
            <c:dLbl>
              <c:idx val="3"/>
              <c:layout>
                <c:manualLayout>
                  <c:x val="2.8079714550908082E-2"/>
                  <c:y val="-0.165548053441667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8A-4BF1-BCF8-7DEEFB6057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'TABLE-5'!$BQ$31:$BQ$34</c:f>
              <c:strCache>
                <c:ptCount val="4"/>
                <c:pt idx="0">
                  <c:v>0</c:v>
                </c:pt>
                <c:pt idx="1">
                  <c:v>1</c:v>
                </c:pt>
                <c:pt idx="2">
                  <c:v>2</c:v>
                </c:pt>
                <c:pt idx="3">
                  <c:v>3 or more</c:v>
                </c:pt>
              </c:strCache>
            </c:strRef>
          </c:cat>
          <c:val>
            <c:numRef>
              <c:f>'TABLE-5'!$BS$31:$BS$34</c:f>
              <c:numCache>
                <c:formatCode>0%</c:formatCode>
                <c:ptCount val="4"/>
                <c:pt idx="0">
                  <c:v>0.03</c:v>
                </c:pt>
                <c:pt idx="1">
                  <c:v>0.09</c:v>
                </c:pt>
                <c:pt idx="2">
                  <c:v>0.09</c:v>
                </c:pt>
                <c:pt idx="3">
                  <c:v>0.06</c:v>
                </c:pt>
              </c:numCache>
            </c:numRef>
          </c:val>
          <c:extLst>
            <c:ext xmlns:c16="http://schemas.microsoft.com/office/drawing/2014/chart" uri="{C3380CC4-5D6E-409C-BE32-E72D297353CC}">
              <c16:uniqueId val="{00000003-E005-4F67-ABF5-03FF614512DD}"/>
            </c:ext>
          </c:extLst>
        </c:ser>
        <c:ser>
          <c:idx val="2"/>
          <c:order val="2"/>
          <c:tx>
            <c:strRef>
              <c:f>'TABLE-5'!$BT$30</c:f>
              <c:strCache>
                <c:ptCount val="1"/>
                <c:pt idx="0">
                  <c:v>2021</c:v>
                </c:pt>
              </c:strCache>
            </c:strRef>
          </c:tx>
          <c:spPr>
            <a:solidFill>
              <a:schemeClr val="accent3"/>
            </a:solidFill>
            <a:ln>
              <a:noFill/>
            </a:ln>
            <a:effectLst/>
            <a:sp3d/>
          </c:spPr>
          <c:invertIfNegative val="0"/>
          <c:dLbls>
            <c:dLbl>
              <c:idx val="0"/>
              <c:layout>
                <c:manualLayout>
                  <c:x val="1.9655800185635657E-2"/>
                  <c:y val="-4.7299496688662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09-4FD9-BBD9-150B582C8AE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'TABLE-5'!$BQ$31:$BQ$34</c:f>
              <c:strCache>
                <c:ptCount val="4"/>
                <c:pt idx="0">
                  <c:v>0</c:v>
                </c:pt>
                <c:pt idx="1">
                  <c:v>1</c:v>
                </c:pt>
                <c:pt idx="2">
                  <c:v>2</c:v>
                </c:pt>
                <c:pt idx="3">
                  <c:v>3 or more</c:v>
                </c:pt>
              </c:strCache>
            </c:strRef>
          </c:cat>
          <c:val>
            <c:numRef>
              <c:f>'TABLE-5'!$BT$31:$BT$34</c:f>
              <c:numCache>
                <c:formatCode>0%</c:formatCode>
                <c:ptCount val="4"/>
                <c:pt idx="0">
                  <c:v>0.04</c:v>
                </c:pt>
                <c:pt idx="1">
                  <c:v>0.1</c:v>
                </c:pt>
                <c:pt idx="2">
                  <c:v>0.1</c:v>
                </c:pt>
                <c:pt idx="3">
                  <c:v>0.06</c:v>
                </c:pt>
              </c:numCache>
            </c:numRef>
          </c:val>
          <c:extLst>
            <c:ext xmlns:c16="http://schemas.microsoft.com/office/drawing/2014/chart" uri="{C3380CC4-5D6E-409C-BE32-E72D297353CC}">
              <c16:uniqueId val="{00000004-E005-4F67-ABF5-03FF614512DD}"/>
            </c:ext>
          </c:extLst>
        </c:ser>
        <c:dLbls>
          <c:showLegendKey val="0"/>
          <c:showVal val="1"/>
          <c:showCatName val="0"/>
          <c:showSerName val="0"/>
          <c:showPercent val="0"/>
          <c:showBubbleSize val="0"/>
        </c:dLbls>
        <c:gapWidth val="150"/>
        <c:shape val="box"/>
        <c:axId val="1766490160"/>
        <c:axId val="1766490640"/>
        <c:axId val="0"/>
      </c:bar3DChart>
      <c:catAx>
        <c:axId val="176649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66490640"/>
        <c:crosses val="autoZero"/>
        <c:auto val="1"/>
        <c:lblAlgn val="ctr"/>
        <c:lblOffset val="100"/>
        <c:noMultiLvlLbl val="0"/>
      </c:catAx>
      <c:valAx>
        <c:axId val="1766490640"/>
        <c:scaling>
          <c:orientation val="minMax"/>
        </c:scaling>
        <c:delete val="1"/>
        <c:axPos val="l"/>
        <c:numFmt formatCode="0%" sourceLinked="1"/>
        <c:majorTickMark val="none"/>
        <c:minorTickMark val="none"/>
        <c:tickLblPos val="nextTo"/>
        <c:crossAx val="1766490160"/>
        <c:crosses val="autoZero"/>
        <c:crossBetween val="between"/>
      </c:valAx>
      <c:spPr>
        <a:noFill/>
        <a:ln>
          <a:noFill/>
        </a:ln>
        <a:effectLst/>
      </c:spPr>
    </c:plotArea>
    <c:legend>
      <c:legendPos val="b"/>
      <c:layout>
        <c:manualLayout>
          <c:xMode val="edge"/>
          <c:yMode val="edge"/>
          <c:x val="0"/>
          <c:y val="5.9331818259691367E-2"/>
          <c:w val="0.35191673046353072"/>
          <c:h val="7.9818370135652572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4895347562941057E-2"/>
          <c:w val="1"/>
          <c:h val="0.76738746677438974"/>
        </c:manualLayout>
      </c:layout>
      <c:barChart>
        <c:barDir val="col"/>
        <c:grouping val="stacked"/>
        <c:varyColors val="0"/>
        <c:ser>
          <c:idx val="0"/>
          <c:order val="0"/>
          <c:tx>
            <c:strRef>
              <c:f>'TABLE-5'!$CH$31</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'TABLE-5'!$CI$30:$CK$30</c:f>
              <c:numCache>
                <c:formatCode>General</c:formatCode>
                <c:ptCount val="3"/>
                <c:pt idx="0">
                  <c:v>2016</c:v>
                </c:pt>
                <c:pt idx="1">
                  <c:v>2018</c:v>
                </c:pt>
                <c:pt idx="2">
                  <c:v>2021</c:v>
                </c:pt>
              </c:numCache>
            </c:numRef>
          </c:cat>
          <c:val>
            <c:numRef>
              <c:f>'TABLE-5'!$CI$31:$CK$31</c:f>
              <c:numCache>
                <c:formatCode>0%</c:formatCode>
                <c:ptCount val="3"/>
                <c:pt idx="0">
                  <c:v>7.0000000000000007E-2</c:v>
                </c:pt>
                <c:pt idx="1">
                  <c:v>0.06</c:v>
                </c:pt>
                <c:pt idx="2">
                  <c:v>7.0000000000000007E-2</c:v>
                </c:pt>
              </c:numCache>
            </c:numRef>
          </c:val>
          <c:extLst>
            <c:ext xmlns:c16="http://schemas.microsoft.com/office/drawing/2014/chart" uri="{C3380CC4-5D6E-409C-BE32-E72D297353CC}">
              <c16:uniqueId val="{00000000-CA9E-4795-9DF4-FCC4F4FD095E}"/>
            </c:ext>
          </c:extLst>
        </c:ser>
        <c:ser>
          <c:idx val="1"/>
          <c:order val="1"/>
          <c:tx>
            <c:strRef>
              <c:f>'TABLE-5'!$CH$32</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'TABLE-5'!$CI$30:$CK$30</c:f>
              <c:numCache>
                <c:formatCode>General</c:formatCode>
                <c:ptCount val="3"/>
                <c:pt idx="0">
                  <c:v>2016</c:v>
                </c:pt>
                <c:pt idx="1">
                  <c:v>2018</c:v>
                </c:pt>
                <c:pt idx="2">
                  <c:v>2021</c:v>
                </c:pt>
              </c:numCache>
            </c:numRef>
          </c:cat>
          <c:val>
            <c:numRef>
              <c:f>'TABLE-5'!$CI$32:$CK$32</c:f>
              <c:numCache>
                <c:formatCode>0%</c:formatCode>
                <c:ptCount val="3"/>
                <c:pt idx="0">
                  <c:v>0.11</c:v>
                </c:pt>
                <c:pt idx="1">
                  <c:v>0.1</c:v>
                </c:pt>
                <c:pt idx="2">
                  <c:v>0.11</c:v>
                </c:pt>
              </c:numCache>
            </c:numRef>
          </c:val>
          <c:extLst>
            <c:ext xmlns:c16="http://schemas.microsoft.com/office/drawing/2014/chart" uri="{C3380CC4-5D6E-409C-BE32-E72D297353CC}">
              <c16:uniqueId val="{00000001-CA9E-4795-9DF4-FCC4F4FD095E}"/>
            </c:ext>
          </c:extLst>
        </c:ser>
        <c:dLbls>
          <c:dLblPos val="ctr"/>
          <c:showLegendKey val="0"/>
          <c:showVal val="1"/>
          <c:showCatName val="0"/>
          <c:showSerName val="0"/>
          <c:showPercent val="0"/>
          <c:showBubbleSize val="0"/>
        </c:dLbls>
        <c:gapWidth val="150"/>
        <c:overlap val="100"/>
        <c:axId val="1391851535"/>
        <c:axId val="1391852015"/>
      </c:barChart>
      <c:catAx>
        <c:axId val="13918515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91852015"/>
        <c:crosses val="autoZero"/>
        <c:auto val="1"/>
        <c:lblAlgn val="ctr"/>
        <c:lblOffset val="100"/>
        <c:noMultiLvlLbl val="0"/>
      </c:catAx>
      <c:valAx>
        <c:axId val="1391852015"/>
        <c:scaling>
          <c:orientation val="minMax"/>
        </c:scaling>
        <c:delete val="1"/>
        <c:axPos val="l"/>
        <c:numFmt formatCode="0%" sourceLinked="1"/>
        <c:majorTickMark val="none"/>
        <c:minorTickMark val="none"/>
        <c:tickLblPos val="nextTo"/>
        <c:crossAx val="1391851535"/>
        <c:crosses val="autoZero"/>
        <c:crossBetween val="between"/>
      </c:valAx>
      <c:spPr>
        <a:noFill/>
        <a:ln>
          <a:noFill/>
        </a:ln>
        <a:effectLst/>
      </c:spPr>
    </c:plotArea>
    <c:legend>
      <c:legendPos val="b"/>
      <c:layout>
        <c:manualLayout>
          <c:xMode val="edge"/>
          <c:yMode val="edge"/>
          <c:x val="0.3460758519651212"/>
          <c:y val="3.3254372797211544E-2"/>
          <c:w val="0.28715698419030422"/>
          <c:h val="7.715425595107379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2029388224524131E-2"/>
          <c:w val="1"/>
          <c:h val="0.86227221314097735"/>
        </c:manualLayout>
      </c:layout>
      <c:bar3DChart>
        <c:barDir val="col"/>
        <c:grouping val="clustered"/>
        <c:varyColors val="0"/>
        <c:ser>
          <c:idx val="0"/>
          <c:order val="0"/>
          <c:tx>
            <c:strRef>
              <c:f>'TABLE-3'!$AK$31</c:f>
              <c:strCache>
                <c:ptCount val="1"/>
                <c:pt idx="0">
                  <c:v>2016</c:v>
                </c:pt>
              </c:strCache>
            </c:strRef>
          </c:tx>
          <c:spPr>
            <a:solidFill>
              <a:schemeClr val="accent1"/>
            </a:solidFill>
            <a:ln>
              <a:noFill/>
            </a:ln>
            <a:effectLst/>
            <a:sp3d/>
          </c:spPr>
          <c:invertIfNegative val="0"/>
          <c:dLbls>
            <c:dLbl>
              <c:idx val="2"/>
              <c:layout>
                <c:manualLayout>
                  <c:x val="-4.72222222222222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05-4F67-ABF5-03FF614512DD}"/>
                </c:ext>
              </c:extLst>
            </c:dLbl>
            <c:dLbl>
              <c:idx val="3"/>
              <c:layout>
                <c:manualLayout>
                  <c:x val="-3.61111111111111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05-4F67-ABF5-03FF614512D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'TABLE-3'!$AJ$32:$AJ$35</c:f>
              <c:strCache>
                <c:ptCount val="4"/>
                <c:pt idx="0">
                  <c:v>0</c:v>
                </c:pt>
                <c:pt idx="1">
                  <c:v>1</c:v>
                </c:pt>
                <c:pt idx="2">
                  <c:v>2</c:v>
                </c:pt>
                <c:pt idx="3">
                  <c:v>3 or more</c:v>
                </c:pt>
              </c:strCache>
            </c:strRef>
          </c:cat>
          <c:val>
            <c:numRef>
              <c:f>'TABLE-3'!$AK$32:$AK$35</c:f>
              <c:numCache>
                <c:formatCode>0%</c:formatCode>
                <c:ptCount val="4"/>
                <c:pt idx="0">
                  <c:v>0.02</c:v>
                </c:pt>
                <c:pt idx="1">
                  <c:v>7.0000000000000007E-2</c:v>
                </c:pt>
                <c:pt idx="2">
                  <c:v>0.34</c:v>
                </c:pt>
                <c:pt idx="3">
                  <c:v>0.52</c:v>
                </c:pt>
              </c:numCache>
            </c:numRef>
          </c:val>
          <c:extLst>
            <c:ext xmlns:c16="http://schemas.microsoft.com/office/drawing/2014/chart" uri="{C3380CC4-5D6E-409C-BE32-E72D297353CC}">
              <c16:uniqueId val="{00000002-E005-4F67-ABF5-03FF614512DD}"/>
            </c:ext>
          </c:extLst>
        </c:ser>
        <c:ser>
          <c:idx val="1"/>
          <c:order val="1"/>
          <c:tx>
            <c:strRef>
              <c:f>'TABLE-3'!$AL$31</c:f>
              <c:strCache>
                <c:ptCount val="1"/>
                <c:pt idx="0">
                  <c:v>2018</c:v>
                </c:pt>
              </c:strCache>
            </c:strRef>
          </c:tx>
          <c:spPr>
            <a:solidFill>
              <a:schemeClr val="accent2"/>
            </a:solidFill>
            <a:ln>
              <a:noFill/>
            </a:ln>
            <a:effectLst/>
            <a:sp3d/>
          </c:spPr>
          <c:invertIfNegative val="0"/>
          <c:dLbls>
            <c:dLbl>
              <c:idx val="0"/>
              <c:layout>
                <c:manualLayout>
                  <c:x val="8.4239162278012675E-3"/>
                  <c:y val="-7.7578208823721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99-4886-A751-0C7324D7699A}"/>
                </c:ext>
              </c:extLst>
            </c:dLbl>
            <c:dLbl>
              <c:idx val="1"/>
              <c:layout>
                <c:manualLayout>
                  <c:x val="0"/>
                  <c:y val="-3.6507392387633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99-4886-A751-0C7324D7699A}"/>
                </c:ext>
              </c:extLst>
            </c:dLbl>
            <c:dLbl>
              <c:idx val="2"/>
              <c:layout>
                <c:manualLayout>
                  <c:x val="-2.2463776607470044E-2"/>
                  <c:y val="-4.107081643608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99-4886-A751-0C7324D7699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'TABLE-3'!$AJ$32:$AJ$35</c:f>
              <c:strCache>
                <c:ptCount val="4"/>
                <c:pt idx="0">
                  <c:v>0</c:v>
                </c:pt>
                <c:pt idx="1">
                  <c:v>1</c:v>
                </c:pt>
                <c:pt idx="2">
                  <c:v>2</c:v>
                </c:pt>
                <c:pt idx="3">
                  <c:v>3 or more</c:v>
                </c:pt>
              </c:strCache>
            </c:strRef>
          </c:cat>
          <c:val>
            <c:numRef>
              <c:f>'TABLE-3'!$AL$32:$AL$35</c:f>
              <c:numCache>
                <c:formatCode>0%</c:formatCode>
                <c:ptCount val="4"/>
                <c:pt idx="0">
                  <c:v>0.01</c:v>
                </c:pt>
                <c:pt idx="1">
                  <c:v>0.08</c:v>
                </c:pt>
                <c:pt idx="2">
                  <c:v>0.35</c:v>
                </c:pt>
                <c:pt idx="3">
                  <c:v>0.54</c:v>
                </c:pt>
              </c:numCache>
            </c:numRef>
          </c:val>
          <c:extLst>
            <c:ext xmlns:c16="http://schemas.microsoft.com/office/drawing/2014/chart" uri="{C3380CC4-5D6E-409C-BE32-E72D297353CC}">
              <c16:uniqueId val="{00000003-E005-4F67-ABF5-03FF614512DD}"/>
            </c:ext>
          </c:extLst>
        </c:ser>
        <c:ser>
          <c:idx val="2"/>
          <c:order val="2"/>
          <c:tx>
            <c:strRef>
              <c:f>'TABLE-3'!$AM$31</c:f>
              <c:strCache>
                <c:ptCount val="1"/>
                <c:pt idx="0">
                  <c:v>2021</c:v>
                </c:pt>
              </c:strCache>
            </c:strRef>
          </c:tx>
          <c:spPr>
            <a:solidFill>
              <a:schemeClr val="accent3"/>
            </a:solidFill>
            <a:ln>
              <a:noFill/>
            </a:ln>
            <a:effectLst/>
            <a:sp3d/>
          </c:spPr>
          <c:invertIfNegative val="0"/>
          <c:dLbls>
            <c:dLbl>
              <c:idx val="1"/>
              <c:layout>
                <c:manualLayout>
                  <c:x val="-2.8079720759337555E-3"/>
                  <c:y val="-5.4761088581450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99-4886-A751-0C7324D7699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'TABLE-3'!$AJ$32:$AJ$35</c:f>
              <c:strCache>
                <c:ptCount val="4"/>
                <c:pt idx="0">
                  <c:v>0</c:v>
                </c:pt>
                <c:pt idx="1">
                  <c:v>1</c:v>
                </c:pt>
                <c:pt idx="2">
                  <c:v>2</c:v>
                </c:pt>
                <c:pt idx="3">
                  <c:v>3 or more</c:v>
                </c:pt>
              </c:strCache>
            </c:strRef>
          </c:cat>
          <c:val>
            <c:numRef>
              <c:f>'TABLE-3'!$AM$32:$AM$35</c:f>
              <c:numCache>
                <c:formatCode>0%</c:formatCode>
                <c:ptCount val="4"/>
                <c:pt idx="0">
                  <c:v>0.02</c:v>
                </c:pt>
                <c:pt idx="1">
                  <c:v>0.1</c:v>
                </c:pt>
                <c:pt idx="2">
                  <c:v>0.43</c:v>
                </c:pt>
                <c:pt idx="3">
                  <c:v>0.57999999999999996</c:v>
                </c:pt>
              </c:numCache>
            </c:numRef>
          </c:val>
          <c:extLst>
            <c:ext xmlns:c16="http://schemas.microsoft.com/office/drawing/2014/chart" uri="{C3380CC4-5D6E-409C-BE32-E72D297353CC}">
              <c16:uniqueId val="{00000004-E005-4F67-ABF5-03FF614512DD}"/>
            </c:ext>
          </c:extLst>
        </c:ser>
        <c:dLbls>
          <c:showLegendKey val="0"/>
          <c:showVal val="1"/>
          <c:showCatName val="0"/>
          <c:showSerName val="0"/>
          <c:showPercent val="0"/>
          <c:showBubbleSize val="0"/>
        </c:dLbls>
        <c:gapWidth val="150"/>
        <c:shape val="box"/>
        <c:axId val="1766490160"/>
        <c:axId val="1766490640"/>
        <c:axId val="0"/>
      </c:bar3DChart>
      <c:catAx>
        <c:axId val="176649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66490640"/>
        <c:crosses val="autoZero"/>
        <c:auto val="1"/>
        <c:lblAlgn val="ctr"/>
        <c:lblOffset val="100"/>
        <c:noMultiLvlLbl val="0"/>
      </c:catAx>
      <c:valAx>
        <c:axId val="1766490640"/>
        <c:scaling>
          <c:orientation val="minMax"/>
        </c:scaling>
        <c:delete val="1"/>
        <c:axPos val="l"/>
        <c:numFmt formatCode="0%" sourceLinked="1"/>
        <c:majorTickMark val="none"/>
        <c:minorTickMark val="none"/>
        <c:tickLblPos val="nextTo"/>
        <c:crossAx val="1766490160"/>
        <c:crosses val="autoZero"/>
        <c:crossBetween val="between"/>
      </c:valAx>
      <c:spPr>
        <a:noFill/>
        <a:ln>
          <a:noFill/>
        </a:ln>
        <a:effectLst/>
      </c:spPr>
    </c:plotArea>
    <c:legend>
      <c:legendPos val="b"/>
      <c:layout>
        <c:manualLayout>
          <c:xMode val="edge"/>
          <c:yMode val="edge"/>
          <c:x val="1.8039411175023806E-2"/>
          <c:y val="8.7711418271961342E-2"/>
          <c:w val="0.35191673046353072"/>
          <c:h val="7.9818370135652572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062990343507254E-2"/>
          <c:w val="1"/>
          <c:h val="0.90668875795095794"/>
        </c:manualLayout>
      </c:layout>
      <c:bar3DChart>
        <c:barDir val="col"/>
        <c:grouping val="clustered"/>
        <c:varyColors val="0"/>
        <c:ser>
          <c:idx val="0"/>
          <c:order val="0"/>
          <c:tx>
            <c:strRef>
              <c:f>'TABLE-3'!$AJ$37</c:f>
              <c:strCache>
                <c:ptCount val="1"/>
                <c:pt idx="0">
                  <c:v>No</c:v>
                </c:pt>
              </c:strCache>
            </c:strRef>
          </c:tx>
          <c:spPr>
            <a:solidFill>
              <a:schemeClr val="accent1"/>
            </a:solidFill>
            <a:ln>
              <a:noFill/>
            </a:ln>
            <a:effectLst/>
            <a:sp3d/>
          </c:spPr>
          <c:invertIfNegative val="0"/>
          <c:dLbls>
            <c:dLbl>
              <c:idx val="2"/>
              <c:layout>
                <c:manualLayout>
                  <c:x val="-8.12936814254962E-2"/>
                  <c:y val="-7.8967895819582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F1-41B5-A989-D76C30A72E1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'TABLE-3'!$AK$36:$AM$36</c:f>
              <c:numCache>
                <c:formatCode>General</c:formatCode>
                <c:ptCount val="3"/>
                <c:pt idx="0">
                  <c:v>2016</c:v>
                </c:pt>
                <c:pt idx="1">
                  <c:v>2018</c:v>
                </c:pt>
                <c:pt idx="2">
                  <c:v>2021</c:v>
                </c:pt>
              </c:numCache>
            </c:numRef>
          </c:cat>
          <c:val>
            <c:numRef>
              <c:f>'TABLE-3'!$AK$37:$AM$37</c:f>
              <c:numCache>
                <c:formatCode>0%</c:formatCode>
                <c:ptCount val="3"/>
                <c:pt idx="0">
                  <c:v>0.38</c:v>
                </c:pt>
                <c:pt idx="1">
                  <c:v>0.38</c:v>
                </c:pt>
                <c:pt idx="2">
                  <c:v>0.45</c:v>
                </c:pt>
              </c:numCache>
            </c:numRef>
          </c:val>
          <c:extLst>
            <c:ext xmlns:c16="http://schemas.microsoft.com/office/drawing/2014/chart" uri="{C3380CC4-5D6E-409C-BE32-E72D297353CC}">
              <c16:uniqueId val="{00000000-42F1-41B5-A989-D76C30A72E1C}"/>
            </c:ext>
          </c:extLst>
        </c:ser>
        <c:ser>
          <c:idx val="1"/>
          <c:order val="1"/>
          <c:tx>
            <c:strRef>
              <c:f>'TABLE-3'!$AJ$38</c:f>
              <c:strCache>
                <c:ptCount val="1"/>
                <c:pt idx="0">
                  <c:v>Yes</c:v>
                </c:pt>
              </c:strCache>
            </c:strRef>
          </c:tx>
          <c:spPr>
            <a:solidFill>
              <a:schemeClr val="accent2"/>
            </a:solidFill>
            <a:ln>
              <a:noFill/>
            </a:ln>
            <a:effectLst/>
            <a:sp3d/>
          </c:spPr>
          <c:invertIfNegative val="0"/>
          <c:dLbls>
            <c:dLbl>
              <c:idx val="2"/>
              <c:layout>
                <c:manualLayout>
                  <c:x val="5.720666470683055E-2"/>
                  <c:y val="-5.922592186468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F1-41B5-A989-D76C30A72E1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'TABLE-3'!$AK$36:$AM$36</c:f>
              <c:numCache>
                <c:formatCode>General</c:formatCode>
                <c:ptCount val="3"/>
                <c:pt idx="0">
                  <c:v>2016</c:v>
                </c:pt>
                <c:pt idx="1">
                  <c:v>2018</c:v>
                </c:pt>
                <c:pt idx="2">
                  <c:v>2021</c:v>
                </c:pt>
              </c:numCache>
            </c:numRef>
          </c:cat>
          <c:val>
            <c:numRef>
              <c:f>'TABLE-3'!$AK$38:$AM$38</c:f>
              <c:numCache>
                <c:formatCode>0%</c:formatCode>
                <c:ptCount val="3"/>
                <c:pt idx="0">
                  <c:v>0.4</c:v>
                </c:pt>
                <c:pt idx="1">
                  <c:v>0.4</c:v>
                </c:pt>
                <c:pt idx="2">
                  <c:v>0.43</c:v>
                </c:pt>
              </c:numCache>
            </c:numRef>
          </c:val>
          <c:extLst>
            <c:ext xmlns:c16="http://schemas.microsoft.com/office/drawing/2014/chart" uri="{C3380CC4-5D6E-409C-BE32-E72D297353CC}">
              <c16:uniqueId val="{00000001-42F1-41B5-A989-D76C30A72E1C}"/>
            </c:ext>
          </c:extLst>
        </c:ser>
        <c:dLbls>
          <c:showLegendKey val="0"/>
          <c:showVal val="1"/>
          <c:showCatName val="0"/>
          <c:showSerName val="0"/>
          <c:showPercent val="0"/>
          <c:showBubbleSize val="0"/>
        </c:dLbls>
        <c:gapWidth val="150"/>
        <c:shape val="box"/>
        <c:axId val="1391851535"/>
        <c:axId val="1391852015"/>
        <c:axId val="0"/>
      </c:bar3DChart>
      <c:catAx>
        <c:axId val="13918515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91852015"/>
        <c:crosses val="autoZero"/>
        <c:auto val="1"/>
        <c:lblAlgn val="ctr"/>
        <c:lblOffset val="100"/>
        <c:noMultiLvlLbl val="0"/>
      </c:catAx>
      <c:valAx>
        <c:axId val="1391852015"/>
        <c:scaling>
          <c:orientation val="minMax"/>
        </c:scaling>
        <c:delete val="1"/>
        <c:axPos val="l"/>
        <c:numFmt formatCode="0%" sourceLinked="1"/>
        <c:majorTickMark val="none"/>
        <c:minorTickMark val="none"/>
        <c:tickLblPos val="nextTo"/>
        <c:crossAx val="1391851535"/>
        <c:crosses val="autoZero"/>
        <c:crossBetween val="between"/>
      </c:valAx>
      <c:spPr>
        <a:noFill/>
        <a:ln>
          <a:noFill/>
        </a:ln>
        <a:effectLst/>
      </c:spPr>
    </c:plotArea>
    <c:legend>
      <c:legendPos val="b"/>
      <c:layout>
        <c:manualLayout>
          <c:xMode val="edge"/>
          <c:yMode val="edge"/>
          <c:x val="7.1811746246585928E-2"/>
          <c:y val="0.22238323244200134"/>
          <c:w val="0.2457754369475954"/>
          <c:h val="7.8125546806649168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4895347562941057E-2"/>
          <c:w val="0.99653708738510027"/>
          <c:h val="0.76738746677438974"/>
        </c:manualLayout>
      </c:layout>
      <c:barChart>
        <c:barDir val="col"/>
        <c:grouping val="stacked"/>
        <c:varyColors val="0"/>
        <c:ser>
          <c:idx val="0"/>
          <c:order val="0"/>
          <c:tx>
            <c:strRef>
              <c:f>'TABLE-3'!$AK$44</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'TABLE-3'!$AL$43:$AN$43</c:f>
              <c:numCache>
                <c:formatCode>General</c:formatCode>
                <c:ptCount val="3"/>
                <c:pt idx="0">
                  <c:v>2016</c:v>
                </c:pt>
                <c:pt idx="1">
                  <c:v>2018</c:v>
                </c:pt>
                <c:pt idx="2">
                  <c:v>2021</c:v>
                </c:pt>
              </c:numCache>
            </c:numRef>
          </c:cat>
          <c:val>
            <c:numRef>
              <c:f>'TABLE-3'!$AL$44:$AN$44</c:f>
              <c:numCache>
                <c:formatCode>0%</c:formatCode>
                <c:ptCount val="3"/>
                <c:pt idx="0">
                  <c:v>0.38</c:v>
                </c:pt>
                <c:pt idx="1">
                  <c:v>0.38</c:v>
                </c:pt>
                <c:pt idx="2">
                  <c:v>0.44</c:v>
                </c:pt>
              </c:numCache>
            </c:numRef>
          </c:val>
          <c:extLst>
            <c:ext xmlns:c16="http://schemas.microsoft.com/office/drawing/2014/chart" uri="{C3380CC4-5D6E-409C-BE32-E72D297353CC}">
              <c16:uniqueId val="{00000000-CA9E-4795-9DF4-FCC4F4FD095E}"/>
            </c:ext>
          </c:extLst>
        </c:ser>
        <c:ser>
          <c:idx val="1"/>
          <c:order val="1"/>
          <c:tx>
            <c:strRef>
              <c:f>'TABLE-3'!$AK$45</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'TABLE-3'!$AL$43:$AN$43</c:f>
              <c:numCache>
                <c:formatCode>General</c:formatCode>
                <c:ptCount val="3"/>
                <c:pt idx="0">
                  <c:v>2016</c:v>
                </c:pt>
                <c:pt idx="1">
                  <c:v>2018</c:v>
                </c:pt>
                <c:pt idx="2">
                  <c:v>2021</c:v>
                </c:pt>
              </c:numCache>
            </c:numRef>
          </c:cat>
          <c:val>
            <c:numRef>
              <c:f>'TABLE-3'!$AL$45:$AN$45</c:f>
              <c:numCache>
                <c:formatCode>0%</c:formatCode>
                <c:ptCount val="3"/>
                <c:pt idx="0">
                  <c:v>0.4</c:v>
                </c:pt>
                <c:pt idx="1">
                  <c:v>0.41</c:v>
                </c:pt>
                <c:pt idx="2">
                  <c:v>0.48</c:v>
                </c:pt>
              </c:numCache>
            </c:numRef>
          </c:val>
          <c:extLst>
            <c:ext xmlns:c16="http://schemas.microsoft.com/office/drawing/2014/chart" uri="{C3380CC4-5D6E-409C-BE32-E72D297353CC}">
              <c16:uniqueId val="{00000001-CA9E-4795-9DF4-FCC4F4FD095E}"/>
            </c:ext>
          </c:extLst>
        </c:ser>
        <c:dLbls>
          <c:dLblPos val="ctr"/>
          <c:showLegendKey val="0"/>
          <c:showVal val="1"/>
          <c:showCatName val="0"/>
          <c:showSerName val="0"/>
          <c:showPercent val="0"/>
          <c:showBubbleSize val="0"/>
        </c:dLbls>
        <c:gapWidth val="150"/>
        <c:overlap val="100"/>
        <c:axId val="1391851535"/>
        <c:axId val="1391852015"/>
      </c:barChart>
      <c:catAx>
        <c:axId val="13918515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91852015"/>
        <c:crosses val="autoZero"/>
        <c:auto val="1"/>
        <c:lblAlgn val="ctr"/>
        <c:lblOffset val="100"/>
        <c:noMultiLvlLbl val="0"/>
      </c:catAx>
      <c:valAx>
        <c:axId val="1391852015"/>
        <c:scaling>
          <c:orientation val="minMax"/>
        </c:scaling>
        <c:delete val="1"/>
        <c:axPos val="l"/>
        <c:numFmt formatCode="0%" sourceLinked="1"/>
        <c:majorTickMark val="none"/>
        <c:minorTickMark val="none"/>
        <c:tickLblPos val="nextTo"/>
        <c:crossAx val="1391851535"/>
        <c:crosses val="autoZero"/>
        <c:crossBetween val="between"/>
      </c:valAx>
      <c:spPr>
        <a:noFill/>
        <a:ln>
          <a:noFill/>
        </a:ln>
        <a:effectLst/>
      </c:spPr>
    </c:plotArea>
    <c:legend>
      <c:legendPos val="b"/>
      <c:layout>
        <c:manualLayout>
          <c:xMode val="edge"/>
          <c:yMode val="edge"/>
          <c:x val="5.8654104928433592E-2"/>
          <c:y val="4.9579981380506538E-2"/>
          <c:w val="0.28715698419030422"/>
          <c:h val="7.715425595107379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40438873752544E-2"/>
          <c:y val="5.1556759489746772E-2"/>
          <c:w val="0.89598920861470455"/>
          <c:h val="0.7276009499434426"/>
        </c:manualLayout>
      </c:layout>
      <c:barChart>
        <c:barDir val="col"/>
        <c:grouping val="clustered"/>
        <c:varyColors val="0"/>
        <c:ser>
          <c:idx val="0"/>
          <c:order val="0"/>
          <c:tx>
            <c:strRef>
              <c:f>Graphs1!$B$44</c:f>
              <c:strCache>
                <c:ptCount val="1"/>
                <c:pt idx="0">
                  <c:v>15-19 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Graphs1!$C$43:$E$43</c:f>
              <c:strCache>
                <c:ptCount val="3"/>
                <c:pt idx="0">
                  <c:v>Round-1</c:v>
                </c:pt>
                <c:pt idx="1">
                  <c:v>Round-2</c:v>
                </c:pt>
                <c:pt idx="2">
                  <c:v>Round-3</c:v>
                </c:pt>
              </c:strCache>
            </c:strRef>
          </c:cat>
          <c:val>
            <c:numRef>
              <c:f>Graphs1!$C$44:$E$44</c:f>
              <c:numCache>
                <c:formatCode>0%</c:formatCode>
                <c:ptCount val="3"/>
                <c:pt idx="0">
                  <c:v>7.0000000000000007E-2</c:v>
                </c:pt>
                <c:pt idx="1">
                  <c:v>0.08</c:v>
                </c:pt>
                <c:pt idx="2">
                  <c:v>0.05</c:v>
                </c:pt>
              </c:numCache>
            </c:numRef>
          </c:val>
          <c:extLst>
            <c:ext xmlns:c16="http://schemas.microsoft.com/office/drawing/2014/chart" uri="{C3380CC4-5D6E-409C-BE32-E72D297353CC}">
              <c16:uniqueId val="{00000000-4A90-4E23-A933-40105EC6BCA6}"/>
            </c:ext>
          </c:extLst>
        </c:ser>
        <c:ser>
          <c:idx val="1"/>
          <c:order val="1"/>
          <c:tx>
            <c:strRef>
              <c:f>Graphs1!$B$45</c:f>
              <c:strCache>
                <c:ptCount val="1"/>
                <c:pt idx="0">
                  <c:v>20-24 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Graphs1!$C$43:$E$43</c:f>
              <c:strCache>
                <c:ptCount val="3"/>
                <c:pt idx="0">
                  <c:v>Round-1</c:v>
                </c:pt>
                <c:pt idx="1">
                  <c:v>Round-2</c:v>
                </c:pt>
                <c:pt idx="2">
                  <c:v>Round-3</c:v>
                </c:pt>
              </c:strCache>
            </c:strRef>
          </c:cat>
          <c:val>
            <c:numRef>
              <c:f>Graphs1!$C$45:$E$45</c:f>
              <c:numCache>
                <c:formatCode>0%</c:formatCode>
                <c:ptCount val="3"/>
                <c:pt idx="0">
                  <c:v>0.22</c:v>
                </c:pt>
                <c:pt idx="1">
                  <c:v>0.23</c:v>
                </c:pt>
                <c:pt idx="2">
                  <c:v>0.19</c:v>
                </c:pt>
              </c:numCache>
            </c:numRef>
          </c:val>
          <c:extLst>
            <c:ext xmlns:c16="http://schemas.microsoft.com/office/drawing/2014/chart" uri="{C3380CC4-5D6E-409C-BE32-E72D297353CC}">
              <c16:uniqueId val="{00000001-4A90-4E23-A933-40105EC6BCA6}"/>
            </c:ext>
          </c:extLst>
        </c:ser>
        <c:ser>
          <c:idx val="2"/>
          <c:order val="2"/>
          <c:tx>
            <c:strRef>
              <c:f>Graphs1!$B$46</c:f>
              <c:strCache>
                <c:ptCount val="1"/>
                <c:pt idx="0">
                  <c:v>25-29 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Graphs1!$C$43:$E$43</c:f>
              <c:strCache>
                <c:ptCount val="3"/>
                <c:pt idx="0">
                  <c:v>Round-1</c:v>
                </c:pt>
                <c:pt idx="1">
                  <c:v>Round-2</c:v>
                </c:pt>
                <c:pt idx="2">
                  <c:v>Round-3</c:v>
                </c:pt>
              </c:strCache>
            </c:strRef>
          </c:cat>
          <c:val>
            <c:numRef>
              <c:f>Graphs1!$C$46:$E$46</c:f>
              <c:numCache>
                <c:formatCode>0%</c:formatCode>
                <c:ptCount val="3"/>
                <c:pt idx="0">
                  <c:v>0.22</c:v>
                </c:pt>
                <c:pt idx="1">
                  <c:v>0.22</c:v>
                </c:pt>
                <c:pt idx="2">
                  <c:v>0.22</c:v>
                </c:pt>
              </c:numCache>
            </c:numRef>
          </c:val>
          <c:extLst>
            <c:ext xmlns:c16="http://schemas.microsoft.com/office/drawing/2014/chart" uri="{C3380CC4-5D6E-409C-BE32-E72D297353CC}">
              <c16:uniqueId val="{00000002-4A90-4E23-A933-40105EC6BCA6}"/>
            </c:ext>
          </c:extLst>
        </c:ser>
        <c:ser>
          <c:idx val="3"/>
          <c:order val="3"/>
          <c:tx>
            <c:strRef>
              <c:f>Graphs1!$B$47</c:f>
              <c:strCache>
                <c:ptCount val="1"/>
                <c:pt idx="0">
                  <c:v>30-34 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Graphs1!$C$43:$E$43</c:f>
              <c:strCache>
                <c:ptCount val="3"/>
                <c:pt idx="0">
                  <c:v>Round-1</c:v>
                </c:pt>
                <c:pt idx="1">
                  <c:v>Round-2</c:v>
                </c:pt>
                <c:pt idx="2">
                  <c:v>Round-3</c:v>
                </c:pt>
              </c:strCache>
            </c:strRef>
          </c:cat>
          <c:val>
            <c:numRef>
              <c:f>Graphs1!$C$47:$E$47</c:f>
              <c:numCache>
                <c:formatCode>0%</c:formatCode>
                <c:ptCount val="3"/>
                <c:pt idx="0">
                  <c:v>0.19</c:v>
                </c:pt>
                <c:pt idx="1">
                  <c:v>0.18</c:v>
                </c:pt>
                <c:pt idx="2">
                  <c:v>0.19</c:v>
                </c:pt>
              </c:numCache>
            </c:numRef>
          </c:val>
          <c:extLst>
            <c:ext xmlns:c16="http://schemas.microsoft.com/office/drawing/2014/chart" uri="{C3380CC4-5D6E-409C-BE32-E72D297353CC}">
              <c16:uniqueId val="{00000003-4A90-4E23-A933-40105EC6BCA6}"/>
            </c:ext>
          </c:extLst>
        </c:ser>
        <c:ser>
          <c:idx val="4"/>
          <c:order val="4"/>
          <c:tx>
            <c:strRef>
              <c:f>Graphs1!$B$48</c:f>
              <c:strCache>
                <c:ptCount val="1"/>
                <c:pt idx="0">
                  <c:v>35-39 y</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Graphs1!$C$43:$E$43</c:f>
              <c:strCache>
                <c:ptCount val="3"/>
                <c:pt idx="0">
                  <c:v>Round-1</c:v>
                </c:pt>
                <c:pt idx="1">
                  <c:v>Round-2</c:v>
                </c:pt>
                <c:pt idx="2">
                  <c:v>Round-3</c:v>
                </c:pt>
              </c:strCache>
            </c:strRef>
          </c:cat>
          <c:val>
            <c:numRef>
              <c:f>Graphs1!$C$48:$E$48</c:f>
              <c:numCache>
                <c:formatCode>0%</c:formatCode>
                <c:ptCount val="3"/>
                <c:pt idx="0">
                  <c:v>0.15</c:v>
                </c:pt>
                <c:pt idx="1">
                  <c:v>0.15</c:v>
                </c:pt>
                <c:pt idx="2">
                  <c:v>0.17</c:v>
                </c:pt>
              </c:numCache>
            </c:numRef>
          </c:val>
          <c:extLst>
            <c:ext xmlns:c16="http://schemas.microsoft.com/office/drawing/2014/chart" uri="{C3380CC4-5D6E-409C-BE32-E72D297353CC}">
              <c16:uniqueId val="{00000004-4A90-4E23-A933-40105EC6BCA6}"/>
            </c:ext>
          </c:extLst>
        </c:ser>
        <c:ser>
          <c:idx val="5"/>
          <c:order val="5"/>
          <c:tx>
            <c:strRef>
              <c:f>Graphs1!$B$49</c:f>
              <c:strCache>
                <c:ptCount val="1"/>
                <c:pt idx="0">
                  <c:v>40-44 y</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Graphs1!$C$43:$E$43</c:f>
              <c:strCache>
                <c:ptCount val="3"/>
                <c:pt idx="0">
                  <c:v>Round-1</c:v>
                </c:pt>
                <c:pt idx="1">
                  <c:v>Round-2</c:v>
                </c:pt>
                <c:pt idx="2">
                  <c:v>Round-3</c:v>
                </c:pt>
              </c:strCache>
            </c:strRef>
          </c:cat>
          <c:val>
            <c:numRef>
              <c:f>Graphs1!$C$49:$E$49</c:f>
              <c:numCache>
                <c:formatCode>0%</c:formatCode>
                <c:ptCount val="3"/>
                <c:pt idx="0">
                  <c:v>0.1</c:v>
                </c:pt>
                <c:pt idx="1">
                  <c:v>0.09</c:v>
                </c:pt>
                <c:pt idx="2">
                  <c:v>0.11</c:v>
                </c:pt>
              </c:numCache>
            </c:numRef>
          </c:val>
          <c:extLst>
            <c:ext xmlns:c16="http://schemas.microsoft.com/office/drawing/2014/chart" uri="{C3380CC4-5D6E-409C-BE32-E72D297353CC}">
              <c16:uniqueId val="{00000005-4A90-4E23-A933-40105EC6BCA6}"/>
            </c:ext>
          </c:extLst>
        </c:ser>
        <c:ser>
          <c:idx val="6"/>
          <c:order val="6"/>
          <c:tx>
            <c:strRef>
              <c:f>Graphs1!$B$50</c:f>
              <c:strCache>
                <c:ptCount val="1"/>
                <c:pt idx="0">
                  <c:v>45-49 y</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Graphs1!$C$43:$E$43</c:f>
              <c:strCache>
                <c:ptCount val="3"/>
                <c:pt idx="0">
                  <c:v>Round-1</c:v>
                </c:pt>
                <c:pt idx="1">
                  <c:v>Round-2</c:v>
                </c:pt>
                <c:pt idx="2">
                  <c:v>Round-3</c:v>
                </c:pt>
              </c:strCache>
            </c:strRef>
          </c:cat>
          <c:val>
            <c:numRef>
              <c:f>Graphs1!$C$50:$E$50</c:f>
              <c:numCache>
                <c:formatCode>0%</c:formatCode>
                <c:ptCount val="3"/>
                <c:pt idx="0">
                  <c:v>0.06</c:v>
                </c:pt>
                <c:pt idx="1">
                  <c:v>0.05</c:v>
                </c:pt>
                <c:pt idx="2">
                  <c:v>0.08</c:v>
                </c:pt>
              </c:numCache>
            </c:numRef>
          </c:val>
          <c:extLst>
            <c:ext xmlns:c16="http://schemas.microsoft.com/office/drawing/2014/chart" uri="{C3380CC4-5D6E-409C-BE32-E72D297353CC}">
              <c16:uniqueId val="{00000006-4A90-4E23-A933-40105EC6BCA6}"/>
            </c:ext>
          </c:extLst>
        </c:ser>
        <c:dLbls>
          <c:dLblPos val="outEnd"/>
          <c:showLegendKey val="0"/>
          <c:showVal val="1"/>
          <c:showCatName val="0"/>
          <c:showSerName val="0"/>
          <c:showPercent val="0"/>
          <c:showBubbleSize val="0"/>
        </c:dLbls>
        <c:gapWidth val="100"/>
        <c:overlap val="-24"/>
        <c:axId val="210693200"/>
        <c:axId val="210678320"/>
      </c:barChart>
      <c:catAx>
        <c:axId val="210693200"/>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10678320"/>
        <c:crosses val="autoZero"/>
        <c:auto val="1"/>
        <c:lblAlgn val="ctr"/>
        <c:lblOffset val="100"/>
        <c:noMultiLvlLbl val="0"/>
      </c:catAx>
      <c:valAx>
        <c:axId val="210678320"/>
        <c:scaling>
          <c:orientation val="minMax"/>
          <c:max val="0.30000000000000004"/>
        </c:scaling>
        <c:delete val="1"/>
        <c:axPos val="l"/>
        <c:numFmt formatCode="0%" sourceLinked="1"/>
        <c:majorTickMark val="out"/>
        <c:minorTickMark val="none"/>
        <c:tickLblPos val="nextTo"/>
        <c:crossAx val="210693200"/>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2029388224524131E-2"/>
          <c:w val="0.94597445047702733"/>
          <c:h val="0.86227221314097735"/>
        </c:manualLayout>
      </c:layout>
      <c:bar3DChart>
        <c:barDir val="col"/>
        <c:grouping val="standard"/>
        <c:varyColors val="0"/>
        <c:ser>
          <c:idx val="0"/>
          <c:order val="0"/>
          <c:tx>
            <c:strRef>
              <c:f>'TABLE-3'!$AK$58</c:f>
              <c:strCache>
                <c:ptCount val="1"/>
                <c:pt idx="0">
                  <c:v>No</c:v>
                </c:pt>
              </c:strCache>
            </c:strRef>
          </c:tx>
          <c:spPr>
            <a:solidFill>
              <a:schemeClr val="accent1"/>
            </a:solidFill>
            <a:ln>
              <a:noFill/>
            </a:ln>
            <a:effectLst/>
            <a:sp3d/>
          </c:spPr>
          <c:invertIfNegative val="0"/>
          <c:dLbls>
            <c:dLbl>
              <c:idx val="0"/>
              <c:layout>
                <c:manualLayout>
                  <c:x val="-7.0582886817840019E-3"/>
                  <c:y val="6.6219221376667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58-4640-8A3F-DDDFCC327E2B}"/>
                </c:ext>
              </c:extLst>
            </c:dLbl>
            <c:dLbl>
              <c:idx val="1"/>
              <c:layout>
                <c:manualLayout>
                  <c:x val="-7.0582886817840453E-3"/>
                  <c:y val="4.729944384047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58-4640-8A3F-DDDFCC327E2B}"/>
                </c:ext>
              </c:extLst>
            </c:dLbl>
            <c:dLbl>
              <c:idx val="2"/>
              <c:layout>
                <c:manualLayout>
                  <c:x val="-2.3527628939280006E-3"/>
                  <c:y val="6.1489276992619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58-4640-8A3F-DDDFCC327E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'TABLE-3'!$AL$57:$AN$57</c:f>
              <c:numCache>
                <c:formatCode>General</c:formatCode>
                <c:ptCount val="3"/>
                <c:pt idx="0">
                  <c:v>2016</c:v>
                </c:pt>
                <c:pt idx="1">
                  <c:v>2018</c:v>
                </c:pt>
                <c:pt idx="2">
                  <c:v>2021</c:v>
                </c:pt>
              </c:numCache>
            </c:numRef>
          </c:cat>
          <c:val>
            <c:numRef>
              <c:f>'TABLE-3'!$AL$58:$AN$58</c:f>
              <c:numCache>
                <c:formatCode>0%</c:formatCode>
                <c:ptCount val="3"/>
                <c:pt idx="0">
                  <c:v>0.36</c:v>
                </c:pt>
                <c:pt idx="1">
                  <c:v>0.34</c:v>
                </c:pt>
                <c:pt idx="2">
                  <c:v>0.38</c:v>
                </c:pt>
              </c:numCache>
            </c:numRef>
          </c:val>
          <c:extLst>
            <c:ext xmlns:c16="http://schemas.microsoft.com/office/drawing/2014/chart" uri="{C3380CC4-5D6E-409C-BE32-E72D297353CC}">
              <c16:uniqueId val="{00000000-C558-4640-8A3F-DDDFCC327E2B}"/>
            </c:ext>
          </c:extLst>
        </c:ser>
        <c:ser>
          <c:idx val="1"/>
          <c:order val="1"/>
          <c:tx>
            <c:strRef>
              <c:f>'TABLE-3'!$AK$59</c:f>
              <c:strCache>
                <c:ptCount val="1"/>
                <c:pt idx="0">
                  <c:v>Yes</c:v>
                </c:pt>
              </c:strCache>
            </c:strRef>
          </c:tx>
          <c:spPr>
            <a:solidFill>
              <a:schemeClr val="accent2"/>
            </a:solidFill>
            <a:ln>
              <a:noFill/>
            </a:ln>
            <a:effectLst/>
            <a:sp3d/>
          </c:spPr>
          <c:invertIfNegative val="0"/>
          <c:dLbls>
            <c:dLbl>
              <c:idx val="0"/>
              <c:layout>
                <c:manualLayout>
                  <c:x val="-3.8286623439917667E-17"/>
                  <c:y val="9.6372796195080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58-4640-8A3F-DDDFCC327E2B}"/>
                </c:ext>
              </c:extLst>
            </c:dLbl>
            <c:dLbl>
              <c:idx val="1"/>
              <c:layout>
                <c:manualLayout>
                  <c:x val="4.1767708069373206E-3"/>
                  <c:y val="7.4851405926198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58-4640-8A3F-DDDFCC327E2B}"/>
                </c:ext>
              </c:extLst>
            </c:dLbl>
            <c:dLbl>
              <c:idx val="2"/>
              <c:layout>
                <c:manualLayout>
                  <c:x val="9.6488338834118566E-3"/>
                  <c:y val="0.121323264837147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58-4640-8A3F-DDDFCC327E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'TABLE-3'!$AL$57:$AN$57</c:f>
              <c:numCache>
                <c:formatCode>General</c:formatCode>
                <c:ptCount val="3"/>
                <c:pt idx="0">
                  <c:v>2016</c:v>
                </c:pt>
                <c:pt idx="1">
                  <c:v>2018</c:v>
                </c:pt>
                <c:pt idx="2">
                  <c:v>2021</c:v>
                </c:pt>
              </c:numCache>
            </c:numRef>
          </c:cat>
          <c:val>
            <c:numRef>
              <c:f>'TABLE-3'!$AL$59:$AN$59</c:f>
              <c:numCache>
                <c:formatCode>0%</c:formatCode>
                <c:ptCount val="3"/>
                <c:pt idx="0">
                  <c:v>0.48</c:v>
                </c:pt>
                <c:pt idx="1">
                  <c:v>0.49</c:v>
                </c:pt>
                <c:pt idx="2">
                  <c:v>0.55000000000000004</c:v>
                </c:pt>
              </c:numCache>
            </c:numRef>
          </c:val>
          <c:extLst>
            <c:ext xmlns:c16="http://schemas.microsoft.com/office/drawing/2014/chart" uri="{C3380CC4-5D6E-409C-BE32-E72D297353CC}">
              <c16:uniqueId val="{00000001-C558-4640-8A3F-DDDFCC327E2B}"/>
            </c:ext>
          </c:extLst>
        </c:ser>
        <c:dLbls>
          <c:showLegendKey val="0"/>
          <c:showVal val="1"/>
          <c:showCatName val="0"/>
          <c:showSerName val="0"/>
          <c:showPercent val="0"/>
          <c:showBubbleSize val="0"/>
        </c:dLbls>
        <c:gapWidth val="150"/>
        <c:shape val="box"/>
        <c:axId val="1393311807"/>
        <c:axId val="1393319487"/>
        <c:axId val="1474628880"/>
      </c:bar3DChart>
      <c:catAx>
        <c:axId val="1393311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393319487"/>
        <c:crosses val="autoZero"/>
        <c:auto val="1"/>
        <c:lblAlgn val="ctr"/>
        <c:lblOffset val="100"/>
        <c:noMultiLvlLbl val="0"/>
      </c:catAx>
      <c:valAx>
        <c:axId val="1393319487"/>
        <c:scaling>
          <c:orientation val="minMax"/>
        </c:scaling>
        <c:delete val="1"/>
        <c:axPos val="l"/>
        <c:numFmt formatCode="0%" sourceLinked="1"/>
        <c:majorTickMark val="none"/>
        <c:minorTickMark val="none"/>
        <c:tickLblPos val="nextTo"/>
        <c:crossAx val="1393311807"/>
        <c:crosses val="autoZero"/>
        <c:crossBetween val="between"/>
      </c:valAx>
      <c:serAx>
        <c:axId val="1474628880"/>
        <c:scaling>
          <c:orientation val="minMax"/>
        </c:scaling>
        <c:delete val="1"/>
        <c:axPos val="b"/>
        <c:majorTickMark val="none"/>
        <c:minorTickMark val="none"/>
        <c:tickLblPos val="nextTo"/>
        <c:crossAx val="1393319487"/>
        <c:crosses val="autoZero"/>
      </c:serAx>
      <c:spPr>
        <a:noFill/>
        <a:ln>
          <a:noFill/>
        </a:ln>
        <a:effectLst/>
      </c:spPr>
    </c:plotArea>
    <c:legend>
      <c:legendPos val="b"/>
      <c:layout>
        <c:manualLayout>
          <c:xMode val="edge"/>
          <c:yMode val="edge"/>
          <c:x val="1.5833909019214661E-2"/>
          <c:y val="0.28036205303422207"/>
          <c:w val="0.12073973068033858"/>
          <c:h val="7.8125546806649168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02808239207214E-2"/>
          <c:y val="6.0300197432428815E-2"/>
          <c:w val="0.92262020345813556"/>
          <c:h val="0.84037842798205409"/>
        </c:manualLayout>
      </c:layout>
      <c:bar3DChart>
        <c:barDir val="col"/>
        <c:grouping val="standard"/>
        <c:varyColors val="0"/>
        <c:ser>
          <c:idx val="0"/>
          <c:order val="0"/>
          <c:tx>
            <c:strRef>
              <c:f>'TABLE-3'!$AK$65</c:f>
              <c:strCache>
                <c:ptCount val="1"/>
                <c:pt idx="0">
                  <c:v>Yes</c:v>
                </c:pt>
              </c:strCache>
            </c:strRef>
          </c:tx>
          <c:spPr>
            <a:solidFill>
              <a:schemeClr val="accent1"/>
            </a:solidFill>
            <a:ln>
              <a:noFill/>
            </a:ln>
            <a:effectLst/>
            <a:sp3d/>
          </c:spPr>
          <c:invertIfNegative val="0"/>
          <c:dLbls>
            <c:dLbl>
              <c:idx val="0"/>
              <c:layout>
                <c:manualLayout>
                  <c:x val="-4.1869240712858634E-3"/>
                  <c:y val="6.0300197432428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37-42C1-BC34-15171E5234F7}"/>
                </c:ext>
              </c:extLst>
            </c:dLbl>
            <c:dLbl>
              <c:idx val="1"/>
              <c:layout>
                <c:manualLayout>
                  <c:x val="-2.0934620356429221E-3"/>
                  <c:y val="4.3854689041766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37-42C1-BC34-15171E5234F7}"/>
                </c:ext>
              </c:extLst>
            </c:dLbl>
            <c:dLbl>
              <c:idx val="2"/>
              <c:layout>
                <c:manualLayout>
                  <c:x val="-7.6759387909241206E-17"/>
                  <c:y val="4.3854689041766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37-42C1-BC34-15171E5234F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'TABLE-3'!$AL$64:$AN$64</c:f>
              <c:numCache>
                <c:formatCode>General</c:formatCode>
                <c:ptCount val="3"/>
                <c:pt idx="0">
                  <c:v>2016</c:v>
                </c:pt>
                <c:pt idx="1">
                  <c:v>2018</c:v>
                </c:pt>
                <c:pt idx="2">
                  <c:v>2021</c:v>
                </c:pt>
              </c:numCache>
            </c:numRef>
          </c:cat>
          <c:val>
            <c:numRef>
              <c:f>'TABLE-3'!$AL$65:$AN$65</c:f>
              <c:numCache>
                <c:formatCode>0%</c:formatCode>
                <c:ptCount val="3"/>
                <c:pt idx="0">
                  <c:v>0.28000000000000003</c:v>
                </c:pt>
                <c:pt idx="1">
                  <c:v>0.26</c:v>
                </c:pt>
                <c:pt idx="2">
                  <c:v>0.36</c:v>
                </c:pt>
              </c:numCache>
            </c:numRef>
          </c:val>
          <c:extLst>
            <c:ext xmlns:c16="http://schemas.microsoft.com/office/drawing/2014/chart" uri="{C3380CC4-5D6E-409C-BE32-E72D297353CC}">
              <c16:uniqueId val="{00000000-3737-42C1-BC34-15171E5234F7}"/>
            </c:ext>
          </c:extLst>
        </c:ser>
        <c:ser>
          <c:idx val="1"/>
          <c:order val="1"/>
          <c:tx>
            <c:strRef>
              <c:f>'TABLE-3'!$AK$66</c:f>
              <c:strCache>
                <c:ptCount val="1"/>
                <c:pt idx="0">
                  <c:v>No</c:v>
                </c:pt>
              </c:strCache>
            </c:strRef>
          </c:tx>
          <c:spPr>
            <a:solidFill>
              <a:schemeClr val="accent2"/>
            </a:solidFill>
            <a:ln>
              <a:noFill/>
            </a:ln>
            <a:effectLst/>
            <a:sp3d/>
          </c:spPr>
          <c:invertIfNegative val="0"/>
          <c:dLbls>
            <c:dLbl>
              <c:idx val="0"/>
              <c:layout>
                <c:manualLayout>
                  <c:x val="1.2560772213857532E-2"/>
                  <c:y val="4.9336525171987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37-42C1-BC34-15171E5234F7}"/>
                </c:ext>
              </c:extLst>
            </c:dLbl>
            <c:dLbl>
              <c:idx val="1"/>
              <c:layout>
                <c:manualLayout>
                  <c:x val="2.302808239207214E-2"/>
                  <c:y val="6.0300197432428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7-42C1-BC34-15171E5234F7}"/>
                </c:ext>
              </c:extLst>
            </c:dLbl>
            <c:dLbl>
              <c:idx val="2"/>
              <c:layout>
                <c:manualLayout>
                  <c:x val="1.2560772213857532E-2"/>
                  <c:y val="7.1263869692870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37-42C1-BC34-15171E5234F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'TABLE-3'!$AL$64:$AN$64</c:f>
              <c:numCache>
                <c:formatCode>General</c:formatCode>
                <c:ptCount val="3"/>
                <c:pt idx="0">
                  <c:v>2016</c:v>
                </c:pt>
                <c:pt idx="1">
                  <c:v>2018</c:v>
                </c:pt>
                <c:pt idx="2">
                  <c:v>2021</c:v>
                </c:pt>
              </c:numCache>
            </c:numRef>
          </c:cat>
          <c:val>
            <c:numRef>
              <c:f>'TABLE-3'!$AL$66:$AN$66</c:f>
              <c:numCache>
                <c:formatCode>0%</c:formatCode>
                <c:ptCount val="3"/>
                <c:pt idx="0">
                  <c:v>0.24</c:v>
                </c:pt>
                <c:pt idx="1">
                  <c:v>0.24</c:v>
                </c:pt>
                <c:pt idx="2">
                  <c:v>0.3</c:v>
                </c:pt>
              </c:numCache>
            </c:numRef>
          </c:val>
          <c:extLst>
            <c:ext xmlns:c16="http://schemas.microsoft.com/office/drawing/2014/chart" uri="{C3380CC4-5D6E-409C-BE32-E72D297353CC}">
              <c16:uniqueId val="{00000001-3737-42C1-BC34-15171E5234F7}"/>
            </c:ext>
          </c:extLst>
        </c:ser>
        <c:dLbls>
          <c:showLegendKey val="0"/>
          <c:showVal val="1"/>
          <c:showCatName val="0"/>
          <c:showSerName val="0"/>
          <c:showPercent val="0"/>
          <c:showBubbleSize val="0"/>
        </c:dLbls>
        <c:gapWidth val="150"/>
        <c:shape val="box"/>
        <c:axId val="1393320447"/>
        <c:axId val="1393306527"/>
        <c:axId val="1290266784"/>
      </c:bar3DChart>
      <c:catAx>
        <c:axId val="13933204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93306527"/>
        <c:crosses val="autoZero"/>
        <c:auto val="1"/>
        <c:lblAlgn val="ctr"/>
        <c:lblOffset val="100"/>
        <c:noMultiLvlLbl val="0"/>
      </c:catAx>
      <c:valAx>
        <c:axId val="1393306527"/>
        <c:scaling>
          <c:orientation val="minMax"/>
        </c:scaling>
        <c:delete val="1"/>
        <c:axPos val="l"/>
        <c:numFmt formatCode="0%" sourceLinked="1"/>
        <c:majorTickMark val="none"/>
        <c:minorTickMark val="none"/>
        <c:tickLblPos val="nextTo"/>
        <c:crossAx val="1393320447"/>
        <c:crosses val="autoZero"/>
        <c:crossBetween val="between"/>
      </c:valAx>
      <c:serAx>
        <c:axId val="1290266784"/>
        <c:scaling>
          <c:orientation val="minMax"/>
        </c:scaling>
        <c:delete val="1"/>
        <c:axPos val="b"/>
        <c:majorTickMark val="none"/>
        <c:minorTickMark val="none"/>
        <c:tickLblPos val="nextTo"/>
        <c:crossAx val="1393306527"/>
        <c:crosses val="autoZero"/>
      </c:serAx>
      <c:spPr>
        <a:noFill/>
        <a:ln>
          <a:noFill/>
        </a:ln>
        <a:effectLst/>
      </c:spPr>
    </c:plotArea>
    <c:legend>
      <c:legendPos val="b"/>
      <c:layout>
        <c:manualLayout>
          <c:xMode val="edge"/>
          <c:yMode val="edge"/>
          <c:x val="1.0050431005920051E-2"/>
          <c:y val="0.26063670447550918"/>
          <c:w val="0.13414031074888907"/>
          <c:h val="9.250663215843628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467370477677346"/>
          <c:w val="1"/>
          <c:h val="0.7955101791165331"/>
        </c:manualLayout>
      </c:layout>
      <c:barChart>
        <c:barDir val="col"/>
        <c:grouping val="clustered"/>
        <c:varyColors val="0"/>
        <c:ser>
          <c:idx val="0"/>
          <c:order val="0"/>
          <c:tx>
            <c:strRef>
              <c:f>'TABLE-3'!$AR$85:$AS$85</c:f>
              <c:strCache>
                <c:ptCount val="2"/>
                <c:pt idx="0">
                  <c:v>Aware about Nai Pahel Kit</c:v>
                </c:pt>
                <c:pt idx="1">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'TABLE-3'!$AT$84:$AU$84</c:f>
              <c:numCache>
                <c:formatCode>General</c:formatCode>
                <c:ptCount val="2"/>
                <c:pt idx="0">
                  <c:v>2018</c:v>
                </c:pt>
                <c:pt idx="1">
                  <c:v>2021</c:v>
                </c:pt>
              </c:numCache>
            </c:numRef>
          </c:cat>
          <c:val>
            <c:numRef>
              <c:f>'TABLE-3'!$AT$85:$AU$85</c:f>
              <c:numCache>
                <c:formatCode>0%</c:formatCode>
                <c:ptCount val="2"/>
                <c:pt idx="0">
                  <c:v>0.4</c:v>
                </c:pt>
                <c:pt idx="1">
                  <c:v>0.46</c:v>
                </c:pt>
              </c:numCache>
            </c:numRef>
          </c:val>
          <c:extLst>
            <c:ext xmlns:c16="http://schemas.microsoft.com/office/drawing/2014/chart" uri="{C3380CC4-5D6E-409C-BE32-E72D297353CC}">
              <c16:uniqueId val="{00000000-740D-4FF4-BEB7-DE5E1BE88544}"/>
            </c:ext>
          </c:extLst>
        </c:ser>
        <c:ser>
          <c:idx val="1"/>
          <c:order val="1"/>
          <c:tx>
            <c:strRef>
              <c:f>'TABLE-3'!$AR$86:$AS$86</c:f>
              <c:strCache>
                <c:ptCount val="2"/>
                <c:pt idx="0">
                  <c:v>Aware about Nai Pahel Kit</c:v>
                </c:pt>
                <c:pt idx="1">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'TABLE-3'!$AT$84:$AU$84</c:f>
              <c:numCache>
                <c:formatCode>General</c:formatCode>
                <c:ptCount val="2"/>
                <c:pt idx="0">
                  <c:v>2018</c:v>
                </c:pt>
                <c:pt idx="1">
                  <c:v>2021</c:v>
                </c:pt>
              </c:numCache>
            </c:numRef>
          </c:cat>
          <c:val>
            <c:numRef>
              <c:f>'TABLE-3'!$AT$86:$AU$86</c:f>
              <c:numCache>
                <c:formatCode>0%</c:formatCode>
                <c:ptCount val="2"/>
                <c:pt idx="0">
                  <c:v>0.39</c:v>
                </c:pt>
                <c:pt idx="1">
                  <c:v>0.44</c:v>
                </c:pt>
              </c:numCache>
            </c:numRef>
          </c:val>
          <c:extLst>
            <c:ext xmlns:c16="http://schemas.microsoft.com/office/drawing/2014/chart" uri="{C3380CC4-5D6E-409C-BE32-E72D297353CC}">
              <c16:uniqueId val="{00000001-740D-4FF4-BEB7-DE5E1BE88544}"/>
            </c:ext>
          </c:extLst>
        </c:ser>
        <c:dLbls>
          <c:dLblPos val="outEnd"/>
          <c:showLegendKey val="0"/>
          <c:showVal val="1"/>
          <c:showCatName val="0"/>
          <c:showSerName val="0"/>
          <c:showPercent val="0"/>
          <c:showBubbleSize val="0"/>
        </c:dLbls>
        <c:gapWidth val="219"/>
        <c:overlap val="-27"/>
        <c:axId val="1199694192"/>
        <c:axId val="1199689392"/>
      </c:barChart>
      <c:catAx>
        <c:axId val="119969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99689392"/>
        <c:crosses val="autoZero"/>
        <c:auto val="1"/>
        <c:lblAlgn val="ctr"/>
        <c:lblOffset val="100"/>
        <c:noMultiLvlLbl val="0"/>
      </c:catAx>
      <c:valAx>
        <c:axId val="1199689392"/>
        <c:scaling>
          <c:orientation val="minMax"/>
        </c:scaling>
        <c:delete val="1"/>
        <c:axPos val="l"/>
        <c:numFmt formatCode="0%" sourceLinked="1"/>
        <c:majorTickMark val="none"/>
        <c:minorTickMark val="none"/>
        <c:tickLblPos val="nextTo"/>
        <c:crossAx val="11996941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9.3655420063428876E-2"/>
          <c:w val="0.95416666666666672"/>
          <c:h val="0.6874303494748312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'TABLE-3'!$AE$81:$AF$84</c:f>
              <c:multiLvlStrCache>
                <c:ptCount val="4"/>
                <c:lvl>
                  <c:pt idx="0">
                    <c:v>No</c:v>
                  </c:pt>
                  <c:pt idx="1">
                    <c:v>Yes</c:v>
                  </c:pt>
                  <c:pt idx="2">
                    <c:v>No</c:v>
                  </c:pt>
                  <c:pt idx="3">
                    <c:v>Yes</c:v>
                  </c:pt>
                </c:lvl>
                <c:lvl>
                  <c:pt idx="0">
                    <c:v>Participated in Saas-Bahu Sammelan in last 12 month</c:v>
                  </c:pt>
                  <c:pt idx="2">
                    <c:v>Exposure of SARATHI VAN</c:v>
                  </c:pt>
                </c:lvl>
              </c:multiLvlStrCache>
            </c:multiLvlStrRef>
          </c:cat>
          <c:val>
            <c:numRef>
              <c:f>'TABLE-3'!$AG$81:$AG$84</c:f>
              <c:numCache>
                <c:formatCode>0%</c:formatCode>
                <c:ptCount val="4"/>
                <c:pt idx="0">
                  <c:v>0.44</c:v>
                </c:pt>
                <c:pt idx="1">
                  <c:v>0.47</c:v>
                </c:pt>
                <c:pt idx="2">
                  <c:v>0.44</c:v>
                </c:pt>
                <c:pt idx="3">
                  <c:v>0.45</c:v>
                </c:pt>
              </c:numCache>
            </c:numRef>
          </c:val>
          <c:extLst>
            <c:ext xmlns:c16="http://schemas.microsoft.com/office/drawing/2014/chart" uri="{C3380CC4-5D6E-409C-BE32-E72D297353CC}">
              <c16:uniqueId val="{00000000-E6BC-464A-A76A-54DECCEB49D5}"/>
            </c:ext>
          </c:extLst>
        </c:ser>
        <c:dLbls>
          <c:dLblPos val="outEnd"/>
          <c:showLegendKey val="0"/>
          <c:showVal val="1"/>
          <c:showCatName val="0"/>
          <c:showSerName val="0"/>
          <c:showPercent val="0"/>
          <c:showBubbleSize val="0"/>
        </c:dLbls>
        <c:gapWidth val="219"/>
        <c:overlap val="-27"/>
        <c:axId val="845437472"/>
        <c:axId val="845435072"/>
      </c:barChart>
      <c:catAx>
        <c:axId val="84543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45435072"/>
        <c:crosses val="autoZero"/>
        <c:auto val="1"/>
        <c:lblAlgn val="ctr"/>
        <c:lblOffset val="100"/>
        <c:noMultiLvlLbl val="0"/>
      </c:catAx>
      <c:valAx>
        <c:axId val="845435072"/>
        <c:scaling>
          <c:orientation val="minMax"/>
        </c:scaling>
        <c:delete val="1"/>
        <c:axPos val="l"/>
        <c:numFmt formatCode="0%" sourceLinked="1"/>
        <c:majorTickMark val="none"/>
        <c:minorTickMark val="none"/>
        <c:tickLblPos val="nextTo"/>
        <c:crossAx val="845437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33338117891903E-2"/>
          <c:y val="5.518737635183394E-2"/>
          <c:w val="0.93020832760895078"/>
          <c:h val="0.81440291762266848"/>
        </c:manualLayout>
      </c:layout>
      <c:barChart>
        <c:barDir val="col"/>
        <c:grouping val="clustered"/>
        <c:varyColors val="0"/>
        <c:ser>
          <c:idx val="0"/>
          <c:order val="0"/>
          <c:tx>
            <c:strRef>
              <c:f>'TABLE-3'!$AP$5</c:f>
              <c:strCache>
                <c:ptCount val="1"/>
                <c:pt idx="0">
                  <c:v>15-19 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'TABLE-3'!$AQ$4:$AS$4</c:f>
              <c:numCache>
                <c:formatCode>General</c:formatCode>
                <c:ptCount val="3"/>
                <c:pt idx="0">
                  <c:v>2016</c:v>
                </c:pt>
                <c:pt idx="1">
                  <c:v>2018</c:v>
                </c:pt>
                <c:pt idx="2">
                  <c:v>2021</c:v>
                </c:pt>
              </c:numCache>
            </c:numRef>
          </c:cat>
          <c:val>
            <c:numRef>
              <c:f>'TABLE-3'!$AQ$5:$AS$5</c:f>
              <c:numCache>
                <c:formatCode>0%</c:formatCode>
                <c:ptCount val="3"/>
                <c:pt idx="0">
                  <c:v>0.04</c:v>
                </c:pt>
                <c:pt idx="1">
                  <c:v>0.04</c:v>
                </c:pt>
                <c:pt idx="2">
                  <c:v>0.06</c:v>
                </c:pt>
              </c:numCache>
            </c:numRef>
          </c:val>
          <c:extLst>
            <c:ext xmlns:c16="http://schemas.microsoft.com/office/drawing/2014/chart" uri="{C3380CC4-5D6E-409C-BE32-E72D297353CC}">
              <c16:uniqueId val="{00000000-AA40-4EA9-B4A4-919884295BE6}"/>
            </c:ext>
          </c:extLst>
        </c:ser>
        <c:ser>
          <c:idx val="1"/>
          <c:order val="1"/>
          <c:tx>
            <c:strRef>
              <c:f>'TABLE-3'!$AP$6</c:f>
              <c:strCache>
                <c:ptCount val="1"/>
                <c:pt idx="0">
                  <c:v>20-24 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'TABLE-3'!$AQ$4:$AS$4</c:f>
              <c:numCache>
                <c:formatCode>General</c:formatCode>
                <c:ptCount val="3"/>
                <c:pt idx="0">
                  <c:v>2016</c:v>
                </c:pt>
                <c:pt idx="1">
                  <c:v>2018</c:v>
                </c:pt>
                <c:pt idx="2">
                  <c:v>2021</c:v>
                </c:pt>
              </c:numCache>
            </c:numRef>
          </c:cat>
          <c:val>
            <c:numRef>
              <c:f>'TABLE-3'!$AQ$6:$AS$6</c:f>
              <c:numCache>
                <c:formatCode>0%</c:formatCode>
                <c:ptCount val="3"/>
                <c:pt idx="0">
                  <c:v>0.16</c:v>
                </c:pt>
                <c:pt idx="1">
                  <c:v>0.15</c:v>
                </c:pt>
                <c:pt idx="2">
                  <c:v>0.18</c:v>
                </c:pt>
              </c:numCache>
            </c:numRef>
          </c:val>
          <c:extLst>
            <c:ext xmlns:c16="http://schemas.microsoft.com/office/drawing/2014/chart" uri="{C3380CC4-5D6E-409C-BE32-E72D297353CC}">
              <c16:uniqueId val="{00000001-AA40-4EA9-B4A4-919884295BE6}"/>
            </c:ext>
          </c:extLst>
        </c:ser>
        <c:ser>
          <c:idx val="2"/>
          <c:order val="2"/>
          <c:tx>
            <c:strRef>
              <c:f>'TABLE-3'!$AP$7</c:f>
              <c:strCache>
                <c:ptCount val="1"/>
                <c:pt idx="0">
                  <c:v>25-29 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'TABLE-3'!$AQ$4:$AS$4</c:f>
              <c:numCache>
                <c:formatCode>General</c:formatCode>
                <c:ptCount val="3"/>
                <c:pt idx="0">
                  <c:v>2016</c:v>
                </c:pt>
                <c:pt idx="1">
                  <c:v>2018</c:v>
                </c:pt>
                <c:pt idx="2">
                  <c:v>2021</c:v>
                </c:pt>
              </c:numCache>
            </c:numRef>
          </c:cat>
          <c:val>
            <c:numRef>
              <c:f>'TABLE-3'!$AQ$7:$AS$7</c:f>
              <c:numCache>
                <c:formatCode>0%</c:formatCode>
                <c:ptCount val="3"/>
                <c:pt idx="0">
                  <c:v>0.38</c:v>
                </c:pt>
                <c:pt idx="1">
                  <c:v>0.39</c:v>
                </c:pt>
                <c:pt idx="2">
                  <c:v>0.41</c:v>
                </c:pt>
              </c:numCache>
            </c:numRef>
          </c:val>
          <c:extLst>
            <c:ext xmlns:c16="http://schemas.microsoft.com/office/drawing/2014/chart" uri="{C3380CC4-5D6E-409C-BE32-E72D297353CC}">
              <c16:uniqueId val="{00000002-AA40-4EA9-B4A4-919884295BE6}"/>
            </c:ext>
          </c:extLst>
        </c:ser>
        <c:ser>
          <c:idx val="3"/>
          <c:order val="3"/>
          <c:tx>
            <c:strRef>
              <c:f>'TABLE-3'!$AP$8</c:f>
              <c:strCache>
                <c:ptCount val="1"/>
                <c:pt idx="0">
                  <c:v>30-34 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'TABLE-3'!$AQ$4:$AS$4</c:f>
              <c:numCache>
                <c:formatCode>General</c:formatCode>
                <c:ptCount val="3"/>
                <c:pt idx="0">
                  <c:v>2016</c:v>
                </c:pt>
                <c:pt idx="1">
                  <c:v>2018</c:v>
                </c:pt>
                <c:pt idx="2">
                  <c:v>2021</c:v>
                </c:pt>
              </c:numCache>
            </c:numRef>
          </c:cat>
          <c:val>
            <c:numRef>
              <c:f>'TABLE-3'!$AQ$8:$AS$8</c:f>
              <c:numCache>
                <c:formatCode>0%</c:formatCode>
                <c:ptCount val="3"/>
                <c:pt idx="0">
                  <c:v>0.53</c:v>
                </c:pt>
                <c:pt idx="1">
                  <c:v>0.55000000000000004</c:v>
                </c:pt>
                <c:pt idx="2">
                  <c:v>0.56000000000000005</c:v>
                </c:pt>
              </c:numCache>
            </c:numRef>
          </c:val>
          <c:extLst>
            <c:ext xmlns:c16="http://schemas.microsoft.com/office/drawing/2014/chart" uri="{C3380CC4-5D6E-409C-BE32-E72D297353CC}">
              <c16:uniqueId val="{00000003-AA40-4EA9-B4A4-919884295BE6}"/>
            </c:ext>
          </c:extLst>
        </c:ser>
        <c:ser>
          <c:idx val="4"/>
          <c:order val="4"/>
          <c:tx>
            <c:strRef>
              <c:f>'TABLE-3'!$AP$9</c:f>
              <c:strCache>
                <c:ptCount val="1"/>
                <c:pt idx="0">
                  <c:v>35-39 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'TABLE-3'!$AQ$4:$AS$4</c:f>
              <c:numCache>
                <c:formatCode>General</c:formatCode>
                <c:ptCount val="3"/>
                <c:pt idx="0">
                  <c:v>2016</c:v>
                </c:pt>
                <c:pt idx="1">
                  <c:v>2018</c:v>
                </c:pt>
                <c:pt idx="2">
                  <c:v>2021</c:v>
                </c:pt>
              </c:numCache>
            </c:numRef>
          </c:cat>
          <c:val>
            <c:numRef>
              <c:f>'TABLE-3'!$AQ$9:$AS$9</c:f>
              <c:numCache>
                <c:formatCode>0%</c:formatCode>
                <c:ptCount val="3"/>
                <c:pt idx="0">
                  <c:v>0.55000000000000004</c:v>
                </c:pt>
                <c:pt idx="1">
                  <c:v>0.6</c:v>
                </c:pt>
                <c:pt idx="2">
                  <c:v>0.61</c:v>
                </c:pt>
              </c:numCache>
            </c:numRef>
          </c:val>
          <c:extLst>
            <c:ext xmlns:c16="http://schemas.microsoft.com/office/drawing/2014/chart" uri="{C3380CC4-5D6E-409C-BE32-E72D297353CC}">
              <c16:uniqueId val="{00000004-AA40-4EA9-B4A4-919884295BE6}"/>
            </c:ext>
          </c:extLst>
        </c:ser>
        <c:ser>
          <c:idx val="5"/>
          <c:order val="5"/>
          <c:tx>
            <c:strRef>
              <c:f>'TABLE-3'!$AP$10</c:f>
              <c:strCache>
                <c:ptCount val="1"/>
                <c:pt idx="0">
                  <c:v>40-44 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'TABLE-3'!$AQ$4:$AS$4</c:f>
              <c:numCache>
                <c:formatCode>General</c:formatCode>
                <c:ptCount val="3"/>
                <c:pt idx="0">
                  <c:v>2016</c:v>
                </c:pt>
                <c:pt idx="1">
                  <c:v>2018</c:v>
                </c:pt>
                <c:pt idx="2">
                  <c:v>2021</c:v>
                </c:pt>
              </c:numCache>
            </c:numRef>
          </c:cat>
          <c:val>
            <c:numRef>
              <c:f>'TABLE-3'!$AQ$10:$AS$10</c:f>
              <c:numCache>
                <c:formatCode>0%</c:formatCode>
                <c:ptCount val="3"/>
                <c:pt idx="0">
                  <c:v>0.52</c:v>
                </c:pt>
                <c:pt idx="1">
                  <c:v>0.56000000000000005</c:v>
                </c:pt>
                <c:pt idx="2">
                  <c:v>0.61</c:v>
                </c:pt>
              </c:numCache>
            </c:numRef>
          </c:val>
          <c:extLst>
            <c:ext xmlns:c16="http://schemas.microsoft.com/office/drawing/2014/chart" uri="{C3380CC4-5D6E-409C-BE32-E72D297353CC}">
              <c16:uniqueId val="{00000005-AA40-4EA9-B4A4-919884295BE6}"/>
            </c:ext>
          </c:extLst>
        </c:ser>
        <c:ser>
          <c:idx val="6"/>
          <c:order val="6"/>
          <c:tx>
            <c:strRef>
              <c:f>'TABLE-3'!$AP$11</c:f>
              <c:strCache>
                <c:ptCount val="1"/>
                <c:pt idx="0">
                  <c:v>45-49 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'TABLE-3'!$AQ$4:$AS$4</c:f>
              <c:numCache>
                <c:formatCode>General</c:formatCode>
                <c:ptCount val="3"/>
                <c:pt idx="0">
                  <c:v>2016</c:v>
                </c:pt>
                <c:pt idx="1">
                  <c:v>2018</c:v>
                </c:pt>
                <c:pt idx="2">
                  <c:v>2021</c:v>
                </c:pt>
              </c:numCache>
            </c:numRef>
          </c:cat>
          <c:val>
            <c:numRef>
              <c:f>'TABLE-3'!$AQ$11:$AS$11</c:f>
              <c:numCache>
                <c:formatCode>0%</c:formatCode>
                <c:ptCount val="3"/>
                <c:pt idx="0">
                  <c:v>0.47</c:v>
                </c:pt>
                <c:pt idx="1">
                  <c:v>0.51</c:v>
                </c:pt>
                <c:pt idx="2">
                  <c:v>0.6</c:v>
                </c:pt>
              </c:numCache>
            </c:numRef>
          </c:val>
          <c:extLst>
            <c:ext xmlns:c16="http://schemas.microsoft.com/office/drawing/2014/chart" uri="{C3380CC4-5D6E-409C-BE32-E72D297353CC}">
              <c16:uniqueId val="{00000006-AA40-4EA9-B4A4-919884295BE6}"/>
            </c:ext>
          </c:extLst>
        </c:ser>
        <c:dLbls>
          <c:dLblPos val="outEnd"/>
          <c:showLegendKey val="0"/>
          <c:showVal val="1"/>
          <c:showCatName val="0"/>
          <c:showSerName val="0"/>
          <c:showPercent val="0"/>
          <c:showBubbleSize val="0"/>
        </c:dLbls>
        <c:gapWidth val="219"/>
        <c:overlap val="-27"/>
        <c:axId val="843595600"/>
        <c:axId val="1380440575"/>
      </c:barChart>
      <c:catAx>
        <c:axId val="84359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80440575"/>
        <c:crosses val="autoZero"/>
        <c:auto val="1"/>
        <c:lblAlgn val="ctr"/>
        <c:lblOffset val="100"/>
        <c:noMultiLvlLbl val="0"/>
      </c:catAx>
      <c:valAx>
        <c:axId val="1380440575"/>
        <c:scaling>
          <c:orientation val="minMax"/>
        </c:scaling>
        <c:delete val="1"/>
        <c:axPos val="l"/>
        <c:numFmt formatCode="0%" sourceLinked="1"/>
        <c:majorTickMark val="none"/>
        <c:minorTickMark val="none"/>
        <c:tickLblPos val="nextTo"/>
        <c:crossAx val="843595600"/>
        <c:crosses val="autoZero"/>
        <c:crossBetween val="between"/>
      </c:valAx>
      <c:spPr>
        <a:noFill/>
        <a:ln>
          <a:noFill/>
        </a:ln>
        <a:effectLst/>
      </c:spPr>
    </c:plotArea>
    <c:legend>
      <c:legendPos val="b"/>
      <c:layout>
        <c:manualLayout>
          <c:xMode val="edge"/>
          <c:yMode val="edge"/>
          <c:x val="7.307661360536513E-3"/>
          <c:y val="8.7526309801467667E-2"/>
          <c:w val="4.5801266880025171E-2"/>
          <c:h val="0.716809355860211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2029426560608855E-2"/>
          <c:w val="1"/>
          <c:h val="0.85700084507556695"/>
        </c:manualLayout>
      </c:layout>
      <c:bar3DChart>
        <c:barDir val="col"/>
        <c:grouping val="clustered"/>
        <c:varyColors val="0"/>
        <c:ser>
          <c:idx val="0"/>
          <c:order val="0"/>
          <c:tx>
            <c:strRef>
              <c:f>'TABLE-5'!$CC$31</c:f>
              <c:strCache>
                <c:ptCount val="1"/>
                <c:pt idx="0">
                  <c:v>No</c:v>
                </c:pt>
              </c:strCache>
            </c:strRef>
          </c:tx>
          <c:spPr>
            <a:solidFill>
              <a:schemeClr val="accent1"/>
            </a:solidFill>
            <a:ln>
              <a:noFill/>
            </a:ln>
            <a:effectLst/>
            <a:sp3d/>
          </c:spPr>
          <c:invertIfNegative val="0"/>
          <c:dLbls>
            <c:dLbl>
              <c:idx val="0"/>
              <c:layout>
                <c:manualLayout>
                  <c:x val="0"/>
                  <c:y val="6.8527493180456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5C-4C35-BCB3-4E2D7377FB8F}"/>
                </c:ext>
              </c:extLst>
            </c:dLbl>
            <c:dLbl>
              <c:idx val="1"/>
              <c:layout>
                <c:manualLayout>
                  <c:x val="0"/>
                  <c:y val="6.8527493180456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5C-4C35-BCB3-4E2D7377FB8F}"/>
                </c:ext>
              </c:extLst>
            </c:dLbl>
            <c:dLbl>
              <c:idx val="2"/>
              <c:layout>
                <c:manualLayout>
                  <c:x val="0"/>
                  <c:y val="6.8527493180456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5C-4C35-BCB3-4E2D7377FB8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'TABLE-5'!$CD$30:$CF$30</c:f>
              <c:numCache>
                <c:formatCode>General</c:formatCode>
                <c:ptCount val="3"/>
              </c:numCache>
            </c:numRef>
          </c:cat>
          <c:val>
            <c:numRef>
              <c:f>'TABLE-5'!$CD$31:$CF$31</c:f>
              <c:numCache>
                <c:formatCode>0%</c:formatCode>
                <c:ptCount val="3"/>
                <c:pt idx="0">
                  <c:v>0.05</c:v>
                </c:pt>
                <c:pt idx="1">
                  <c:v>0.05</c:v>
                </c:pt>
                <c:pt idx="2">
                  <c:v>0.06</c:v>
                </c:pt>
              </c:numCache>
            </c:numRef>
          </c:val>
          <c:extLst>
            <c:ext xmlns:c16="http://schemas.microsoft.com/office/drawing/2014/chart" uri="{C3380CC4-5D6E-409C-BE32-E72D297353CC}">
              <c16:uniqueId val="{00000003-875C-4C35-BCB3-4E2D7377FB8F}"/>
            </c:ext>
          </c:extLst>
        </c:ser>
        <c:ser>
          <c:idx val="1"/>
          <c:order val="1"/>
          <c:tx>
            <c:strRef>
              <c:f>'TABLE-5'!$CC$32</c:f>
              <c:strCache>
                <c:ptCount val="1"/>
                <c:pt idx="0">
                  <c:v>Yes</c:v>
                </c:pt>
              </c:strCache>
            </c:strRef>
          </c:tx>
          <c:spPr>
            <a:solidFill>
              <a:schemeClr val="accent2"/>
            </a:solidFill>
            <a:ln>
              <a:noFill/>
            </a:ln>
            <a:effectLst/>
            <a:sp3d/>
          </c:spPr>
          <c:invertIfNegative val="0"/>
          <c:dLbls>
            <c:dLbl>
              <c:idx val="0"/>
              <c:layout>
                <c:manualLayout>
                  <c:x val="8.3535416138746411E-3"/>
                  <c:y val="4.7442110663392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5C-4C35-BCB3-4E2D7377FB8F}"/>
                </c:ext>
              </c:extLst>
            </c:dLbl>
            <c:dLbl>
              <c:idx val="1"/>
              <c:layout>
                <c:manualLayout>
                  <c:x val="4.1767708069373206E-3"/>
                  <c:y val="6.3256147551190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5C-4C35-BCB3-4E2D7377FB8F}"/>
                </c:ext>
              </c:extLst>
            </c:dLbl>
            <c:dLbl>
              <c:idx val="2"/>
              <c:layout>
                <c:manualLayout>
                  <c:x val="-1.5314649375967067E-16"/>
                  <c:y val="6.3256147551190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5C-4C35-BCB3-4E2D7377FB8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'TABLE-5'!$CD$30:$CF$30</c:f>
              <c:numCache>
                <c:formatCode>General</c:formatCode>
                <c:ptCount val="3"/>
              </c:numCache>
            </c:numRef>
          </c:cat>
          <c:val>
            <c:numRef>
              <c:f>'TABLE-5'!$CD$32:$CF$32</c:f>
              <c:numCache>
                <c:formatCode>0%</c:formatCode>
                <c:ptCount val="3"/>
                <c:pt idx="0">
                  <c:v>0.03</c:v>
                </c:pt>
                <c:pt idx="1">
                  <c:v>0.03</c:v>
                </c:pt>
                <c:pt idx="2">
                  <c:v>0.04</c:v>
                </c:pt>
              </c:numCache>
            </c:numRef>
          </c:val>
          <c:extLst>
            <c:ext xmlns:c16="http://schemas.microsoft.com/office/drawing/2014/chart" uri="{C3380CC4-5D6E-409C-BE32-E72D297353CC}">
              <c16:uniqueId val="{00000007-875C-4C35-BCB3-4E2D7377FB8F}"/>
            </c:ext>
          </c:extLst>
        </c:ser>
        <c:dLbls>
          <c:showLegendKey val="0"/>
          <c:showVal val="1"/>
          <c:showCatName val="0"/>
          <c:showSerName val="0"/>
          <c:showPercent val="0"/>
          <c:showBubbleSize val="0"/>
        </c:dLbls>
        <c:gapWidth val="150"/>
        <c:shape val="box"/>
        <c:axId val="1393311807"/>
        <c:axId val="1393319487"/>
        <c:axId val="0"/>
      </c:bar3DChart>
      <c:catAx>
        <c:axId val="1393311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93319487"/>
        <c:crosses val="autoZero"/>
        <c:auto val="1"/>
        <c:lblAlgn val="ctr"/>
        <c:lblOffset val="100"/>
        <c:noMultiLvlLbl val="0"/>
      </c:catAx>
      <c:valAx>
        <c:axId val="1393319487"/>
        <c:scaling>
          <c:orientation val="minMax"/>
        </c:scaling>
        <c:delete val="1"/>
        <c:axPos val="l"/>
        <c:numFmt formatCode="0%" sourceLinked="1"/>
        <c:majorTickMark val="none"/>
        <c:minorTickMark val="none"/>
        <c:tickLblPos val="nextTo"/>
        <c:crossAx val="1393311807"/>
        <c:crosses val="autoZero"/>
        <c:crossBetween val="between"/>
      </c:valAx>
      <c:spPr>
        <a:noFill/>
        <a:ln>
          <a:noFill/>
        </a:ln>
        <a:effectLst/>
      </c:spPr>
    </c:plotArea>
    <c:legend>
      <c:legendPos val="b"/>
      <c:layout>
        <c:manualLayout>
          <c:xMode val="edge"/>
          <c:yMode val="edge"/>
          <c:x val="1.3745522509916954E-2"/>
          <c:y val="0.22764866439874284"/>
          <c:w val="7.4761730847244801E-2"/>
          <c:h val="0.2798183834650754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'TABLE-5'!$CO$5</c:f>
              <c:strCache>
                <c:ptCount val="1"/>
                <c:pt idx="0">
                  <c:v>15-19 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'TABLE-5'!$CP$4:$CR$4</c:f>
              <c:numCache>
                <c:formatCode>General</c:formatCode>
                <c:ptCount val="3"/>
                <c:pt idx="0">
                  <c:v>2016</c:v>
                </c:pt>
                <c:pt idx="1">
                  <c:v>2018</c:v>
                </c:pt>
                <c:pt idx="2">
                  <c:v>2021</c:v>
                </c:pt>
              </c:numCache>
            </c:numRef>
          </c:cat>
          <c:val>
            <c:numRef>
              <c:f>'TABLE-5'!$CP$5:$CR$5</c:f>
              <c:numCache>
                <c:formatCode>0%</c:formatCode>
                <c:ptCount val="3"/>
                <c:pt idx="0">
                  <c:v>0.03</c:v>
                </c:pt>
                <c:pt idx="1">
                  <c:v>0.02</c:v>
                </c:pt>
                <c:pt idx="2">
                  <c:v>0.05</c:v>
                </c:pt>
              </c:numCache>
            </c:numRef>
          </c:val>
          <c:extLst>
            <c:ext xmlns:c16="http://schemas.microsoft.com/office/drawing/2014/chart" uri="{C3380CC4-5D6E-409C-BE32-E72D297353CC}">
              <c16:uniqueId val="{00000000-ECED-439C-9AAA-B068D1F75A38}"/>
            </c:ext>
          </c:extLst>
        </c:ser>
        <c:ser>
          <c:idx val="1"/>
          <c:order val="1"/>
          <c:tx>
            <c:strRef>
              <c:f>'TABLE-5'!$CO$6</c:f>
              <c:strCache>
                <c:ptCount val="1"/>
                <c:pt idx="0">
                  <c:v>20-24 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'TABLE-5'!$CP$4:$CR$4</c:f>
              <c:numCache>
                <c:formatCode>General</c:formatCode>
                <c:ptCount val="3"/>
                <c:pt idx="0">
                  <c:v>2016</c:v>
                </c:pt>
                <c:pt idx="1">
                  <c:v>2018</c:v>
                </c:pt>
                <c:pt idx="2">
                  <c:v>2021</c:v>
                </c:pt>
              </c:numCache>
            </c:numRef>
          </c:cat>
          <c:val>
            <c:numRef>
              <c:f>'TABLE-5'!$CP$6:$CR$6</c:f>
              <c:numCache>
                <c:formatCode>0%</c:formatCode>
                <c:ptCount val="3"/>
                <c:pt idx="0">
                  <c:v>0.05</c:v>
                </c:pt>
                <c:pt idx="1">
                  <c:v>0.04</c:v>
                </c:pt>
                <c:pt idx="2">
                  <c:v>7.0000000000000007E-2</c:v>
                </c:pt>
              </c:numCache>
            </c:numRef>
          </c:val>
          <c:extLst>
            <c:ext xmlns:c16="http://schemas.microsoft.com/office/drawing/2014/chart" uri="{C3380CC4-5D6E-409C-BE32-E72D297353CC}">
              <c16:uniqueId val="{00000001-ECED-439C-9AAA-B068D1F75A38}"/>
            </c:ext>
          </c:extLst>
        </c:ser>
        <c:ser>
          <c:idx val="2"/>
          <c:order val="2"/>
          <c:tx>
            <c:strRef>
              <c:f>'TABLE-5'!$CO$7</c:f>
              <c:strCache>
                <c:ptCount val="1"/>
                <c:pt idx="0">
                  <c:v>25-29 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'TABLE-5'!$CP$4:$CR$4</c:f>
              <c:numCache>
                <c:formatCode>General</c:formatCode>
                <c:ptCount val="3"/>
                <c:pt idx="0">
                  <c:v>2016</c:v>
                </c:pt>
                <c:pt idx="1">
                  <c:v>2018</c:v>
                </c:pt>
                <c:pt idx="2">
                  <c:v>2021</c:v>
                </c:pt>
              </c:numCache>
            </c:numRef>
          </c:cat>
          <c:val>
            <c:numRef>
              <c:f>'TABLE-5'!$CP$7:$CR$7</c:f>
              <c:numCache>
                <c:formatCode>0%</c:formatCode>
                <c:ptCount val="3"/>
                <c:pt idx="0">
                  <c:v>0.06</c:v>
                </c:pt>
                <c:pt idx="1">
                  <c:v>0.06</c:v>
                </c:pt>
                <c:pt idx="2">
                  <c:v>0.08</c:v>
                </c:pt>
              </c:numCache>
            </c:numRef>
          </c:val>
          <c:extLst>
            <c:ext xmlns:c16="http://schemas.microsoft.com/office/drawing/2014/chart" uri="{C3380CC4-5D6E-409C-BE32-E72D297353CC}">
              <c16:uniqueId val="{00000002-ECED-439C-9AAA-B068D1F75A38}"/>
            </c:ext>
          </c:extLst>
        </c:ser>
        <c:ser>
          <c:idx val="3"/>
          <c:order val="3"/>
          <c:tx>
            <c:strRef>
              <c:f>'TABLE-5'!$CO$8</c:f>
              <c:strCache>
                <c:ptCount val="1"/>
                <c:pt idx="0">
                  <c:v>30-34 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'TABLE-5'!$CP$4:$CR$4</c:f>
              <c:numCache>
                <c:formatCode>General</c:formatCode>
                <c:ptCount val="3"/>
                <c:pt idx="0">
                  <c:v>2016</c:v>
                </c:pt>
                <c:pt idx="1">
                  <c:v>2018</c:v>
                </c:pt>
                <c:pt idx="2">
                  <c:v>2021</c:v>
                </c:pt>
              </c:numCache>
            </c:numRef>
          </c:cat>
          <c:val>
            <c:numRef>
              <c:f>'TABLE-5'!$CP$8:$CR$8</c:f>
              <c:numCache>
                <c:formatCode>0%</c:formatCode>
                <c:ptCount val="3"/>
                <c:pt idx="0">
                  <c:v>0.06</c:v>
                </c:pt>
                <c:pt idx="1">
                  <c:v>0.05</c:v>
                </c:pt>
                <c:pt idx="2">
                  <c:v>0.06</c:v>
                </c:pt>
              </c:numCache>
            </c:numRef>
          </c:val>
          <c:extLst>
            <c:ext xmlns:c16="http://schemas.microsoft.com/office/drawing/2014/chart" uri="{C3380CC4-5D6E-409C-BE32-E72D297353CC}">
              <c16:uniqueId val="{00000003-ECED-439C-9AAA-B068D1F75A38}"/>
            </c:ext>
          </c:extLst>
        </c:ser>
        <c:ser>
          <c:idx val="4"/>
          <c:order val="4"/>
          <c:tx>
            <c:strRef>
              <c:f>'TABLE-5'!$CO$9</c:f>
              <c:strCache>
                <c:ptCount val="1"/>
                <c:pt idx="0">
                  <c:v>35-39 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'TABLE-5'!$CP$4:$CR$4</c:f>
              <c:numCache>
                <c:formatCode>General</c:formatCode>
                <c:ptCount val="3"/>
                <c:pt idx="0">
                  <c:v>2016</c:v>
                </c:pt>
                <c:pt idx="1">
                  <c:v>2018</c:v>
                </c:pt>
                <c:pt idx="2">
                  <c:v>2021</c:v>
                </c:pt>
              </c:numCache>
            </c:numRef>
          </c:cat>
          <c:val>
            <c:numRef>
              <c:f>'TABLE-5'!$CP$9:$CR$9</c:f>
              <c:numCache>
                <c:formatCode>0%</c:formatCode>
                <c:ptCount val="3"/>
                <c:pt idx="0">
                  <c:v>0.04</c:v>
                </c:pt>
                <c:pt idx="1">
                  <c:v>0.03</c:v>
                </c:pt>
                <c:pt idx="2">
                  <c:v>0.05</c:v>
                </c:pt>
              </c:numCache>
            </c:numRef>
          </c:val>
          <c:extLst>
            <c:ext xmlns:c16="http://schemas.microsoft.com/office/drawing/2014/chart" uri="{C3380CC4-5D6E-409C-BE32-E72D297353CC}">
              <c16:uniqueId val="{00000004-ECED-439C-9AAA-B068D1F75A38}"/>
            </c:ext>
          </c:extLst>
        </c:ser>
        <c:ser>
          <c:idx val="5"/>
          <c:order val="5"/>
          <c:tx>
            <c:strRef>
              <c:f>'TABLE-5'!$CO$10</c:f>
              <c:strCache>
                <c:ptCount val="1"/>
                <c:pt idx="0">
                  <c:v>40-44 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'TABLE-5'!$CP$4:$CR$4</c:f>
              <c:numCache>
                <c:formatCode>General</c:formatCode>
                <c:ptCount val="3"/>
                <c:pt idx="0">
                  <c:v>2016</c:v>
                </c:pt>
                <c:pt idx="1">
                  <c:v>2018</c:v>
                </c:pt>
                <c:pt idx="2">
                  <c:v>2021</c:v>
                </c:pt>
              </c:numCache>
            </c:numRef>
          </c:cat>
          <c:val>
            <c:numRef>
              <c:f>'TABLE-5'!$CP$10:$CR$10</c:f>
              <c:numCache>
                <c:formatCode>0%</c:formatCode>
                <c:ptCount val="3"/>
                <c:pt idx="0">
                  <c:v>0.03</c:v>
                </c:pt>
                <c:pt idx="1">
                  <c:v>0.02</c:v>
                </c:pt>
                <c:pt idx="2">
                  <c:v>0.02</c:v>
                </c:pt>
              </c:numCache>
            </c:numRef>
          </c:val>
          <c:extLst>
            <c:ext xmlns:c16="http://schemas.microsoft.com/office/drawing/2014/chart" uri="{C3380CC4-5D6E-409C-BE32-E72D297353CC}">
              <c16:uniqueId val="{00000005-ECED-439C-9AAA-B068D1F75A38}"/>
            </c:ext>
          </c:extLst>
        </c:ser>
        <c:ser>
          <c:idx val="6"/>
          <c:order val="6"/>
          <c:tx>
            <c:strRef>
              <c:f>'TABLE-5'!$CO$11</c:f>
              <c:strCache>
                <c:ptCount val="1"/>
                <c:pt idx="0">
                  <c:v>45-49 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'TABLE-5'!$CP$4:$CR$4</c:f>
              <c:numCache>
                <c:formatCode>General</c:formatCode>
                <c:ptCount val="3"/>
                <c:pt idx="0">
                  <c:v>2016</c:v>
                </c:pt>
                <c:pt idx="1">
                  <c:v>2018</c:v>
                </c:pt>
                <c:pt idx="2">
                  <c:v>2021</c:v>
                </c:pt>
              </c:numCache>
            </c:numRef>
          </c:cat>
          <c:val>
            <c:numRef>
              <c:f>'TABLE-5'!$CP$11:$CR$11</c:f>
              <c:numCache>
                <c:formatCode>0%</c:formatCode>
                <c:ptCount val="3"/>
                <c:pt idx="0">
                  <c:v>0.02</c:v>
                </c:pt>
                <c:pt idx="1">
                  <c:v>0.01</c:v>
                </c:pt>
                <c:pt idx="2">
                  <c:v>0.02</c:v>
                </c:pt>
              </c:numCache>
            </c:numRef>
          </c:val>
          <c:extLst>
            <c:ext xmlns:c16="http://schemas.microsoft.com/office/drawing/2014/chart" uri="{C3380CC4-5D6E-409C-BE32-E72D297353CC}">
              <c16:uniqueId val="{00000006-ECED-439C-9AAA-B068D1F75A38}"/>
            </c:ext>
          </c:extLst>
        </c:ser>
        <c:dLbls>
          <c:dLblPos val="outEnd"/>
          <c:showLegendKey val="0"/>
          <c:showVal val="1"/>
          <c:showCatName val="0"/>
          <c:showSerName val="0"/>
          <c:showPercent val="0"/>
          <c:showBubbleSize val="0"/>
        </c:dLbls>
        <c:gapWidth val="219"/>
        <c:overlap val="-27"/>
        <c:axId val="843595600"/>
        <c:axId val="1380440575"/>
      </c:barChart>
      <c:catAx>
        <c:axId val="84359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80440575"/>
        <c:crosses val="autoZero"/>
        <c:auto val="1"/>
        <c:lblAlgn val="ctr"/>
        <c:lblOffset val="100"/>
        <c:noMultiLvlLbl val="0"/>
      </c:catAx>
      <c:valAx>
        <c:axId val="1380440575"/>
        <c:scaling>
          <c:orientation val="minMax"/>
        </c:scaling>
        <c:delete val="1"/>
        <c:axPos val="l"/>
        <c:numFmt formatCode="0%" sourceLinked="1"/>
        <c:majorTickMark val="none"/>
        <c:minorTickMark val="none"/>
        <c:tickLblPos val="nextTo"/>
        <c:crossAx val="843595600"/>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'TABLE-5'!$DE$27</c:f>
              <c:strCache>
                <c:ptCount val="1"/>
                <c:pt idx="0">
                  <c:v>2016</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'TABLE-5'!$DD$28:$DD$31</c:f>
              <c:strCache>
                <c:ptCount val="4"/>
                <c:pt idx="0">
                  <c:v>0</c:v>
                </c:pt>
                <c:pt idx="1">
                  <c:v>1</c:v>
                </c:pt>
                <c:pt idx="2">
                  <c:v>2</c:v>
                </c:pt>
                <c:pt idx="3">
                  <c:v>3 or more</c:v>
                </c:pt>
              </c:strCache>
            </c:strRef>
          </c:cat>
          <c:val>
            <c:numRef>
              <c:f>'TABLE-5'!$DE$28:$DE$31</c:f>
              <c:numCache>
                <c:formatCode>0%</c:formatCode>
                <c:ptCount val="4"/>
                <c:pt idx="0">
                  <c:v>0.01</c:v>
                </c:pt>
                <c:pt idx="1">
                  <c:v>0.05</c:v>
                </c:pt>
                <c:pt idx="2">
                  <c:v>7.0000000000000007E-2</c:v>
                </c:pt>
                <c:pt idx="3">
                  <c:v>0.05</c:v>
                </c:pt>
              </c:numCache>
            </c:numRef>
          </c:val>
          <c:extLst>
            <c:ext xmlns:c16="http://schemas.microsoft.com/office/drawing/2014/chart" uri="{C3380CC4-5D6E-409C-BE32-E72D297353CC}">
              <c16:uniqueId val="{00000000-510C-4696-AF20-1D39A9A6AEC9}"/>
            </c:ext>
          </c:extLst>
        </c:ser>
        <c:ser>
          <c:idx val="1"/>
          <c:order val="1"/>
          <c:tx>
            <c:strRef>
              <c:f>'TABLE-5'!$DF$27</c:f>
              <c:strCache>
                <c:ptCount val="1"/>
                <c:pt idx="0">
                  <c:v>2018</c:v>
                </c:pt>
              </c:strCache>
            </c:strRef>
          </c:tx>
          <c:spPr>
            <a:solidFill>
              <a:schemeClr val="accent2"/>
            </a:solidFill>
            <a:ln>
              <a:noFill/>
            </a:ln>
            <a:effectLst/>
            <a:sp3d/>
          </c:spPr>
          <c:invertIfNegative val="0"/>
          <c:dLbls>
            <c:dLbl>
              <c:idx val="0"/>
              <c:layout>
                <c:manualLayout>
                  <c:x val="2.7632772206740135E-3"/>
                  <c:y val="-3.4340473628138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E3-4C68-B723-6B15D340EF8A}"/>
                </c:ext>
              </c:extLst>
            </c:dLbl>
            <c:dLbl>
              <c:idx val="1"/>
              <c:layout>
                <c:manualLayout>
                  <c:x val="2.7632772206740135E-3"/>
                  <c:y val="-6.3775165309400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E3-4C68-B723-6B15D340EF8A}"/>
                </c:ext>
              </c:extLst>
            </c:dLbl>
            <c:dLbl>
              <c:idx val="2"/>
              <c:layout>
                <c:manualLayout>
                  <c:x val="-1.1186113365093484E-2"/>
                  <c:y val="-0.129088496974856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C-4696-AF20-1D39A9A6AEC9}"/>
                </c:ext>
              </c:extLst>
            </c:dLbl>
            <c:dLbl>
              <c:idx val="3"/>
              <c:layout>
                <c:manualLayout>
                  <c:x val="8.3895850238199336E-3"/>
                  <c:y val="-0.113597877337874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0C-4696-AF20-1D39A9A6AEC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'TABLE-5'!$DD$28:$DD$31</c:f>
              <c:strCache>
                <c:ptCount val="4"/>
                <c:pt idx="0">
                  <c:v>0</c:v>
                </c:pt>
                <c:pt idx="1">
                  <c:v>1</c:v>
                </c:pt>
                <c:pt idx="2">
                  <c:v>2</c:v>
                </c:pt>
                <c:pt idx="3">
                  <c:v>3 or more</c:v>
                </c:pt>
              </c:strCache>
            </c:strRef>
          </c:cat>
          <c:val>
            <c:numRef>
              <c:f>'TABLE-5'!$DF$28:$DF$31</c:f>
              <c:numCache>
                <c:formatCode>0%</c:formatCode>
                <c:ptCount val="4"/>
                <c:pt idx="0">
                  <c:v>0.01</c:v>
                </c:pt>
                <c:pt idx="1">
                  <c:v>0.05</c:v>
                </c:pt>
                <c:pt idx="2">
                  <c:v>0.06</c:v>
                </c:pt>
                <c:pt idx="3">
                  <c:v>0.04</c:v>
                </c:pt>
              </c:numCache>
            </c:numRef>
          </c:val>
          <c:extLst>
            <c:ext xmlns:c16="http://schemas.microsoft.com/office/drawing/2014/chart" uri="{C3380CC4-5D6E-409C-BE32-E72D297353CC}">
              <c16:uniqueId val="{00000001-510C-4696-AF20-1D39A9A6AEC9}"/>
            </c:ext>
          </c:extLst>
        </c:ser>
        <c:ser>
          <c:idx val="2"/>
          <c:order val="2"/>
          <c:tx>
            <c:strRef>
              <c:f>'TABLE-5'!$DG$27</c:f>
              <c:strCache>
                <c:ptCount val="1"/>
                <c:pt idx="0">
                  <c:v>2021</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'TABLE-5'!$DD$28:$DD$31</c:f>
              <c:strCache>
                <c:ptCount val="4"/>
                <c:pt idx="0">
                  <c:v>0</c:v>
                </c:pt>
                <c:pt idx="1">
                  <c:v>1</c:v>
                </c:pt>
                <c:pt idx="2">
                  <c:v>2</c:v>
                </c:pt>
                <c:pt idx="3">
                  <c:v>3 or more</c:v>
                </c:pt>
              </c:strCache>
            </c:strRef>
          </c:cat>
          <c:val>
            <c:numRef>
              <c:f>'TABLE-5'!$DG$28:$DG$31</c:f>
              <c:numCache>
                <c:formatCode>0%</c:formatCode>
                <c:ptCount val="4"/>
                <c:pt idx="0">
                  <c:v>0.02</c:v>
                </c:pt>
                <c:pt idx="1">
                  <c:v>0.08</c:v>
                </c:pt>
                <c:pt idx="2">
                  <c:v>0.08</c:v>
                </c:pt>
                <c:pt idx="3">
                  <c:v>0.04</c:v>
                </c:pt>
              </c:numCache>
            </c:numRef>
          </c:val>
          <c:extLst>
            <c:ext xmlns:c16="http://schemas.microsoft.com/office/drawing/2014/chart" uri="{C3380CC4-5D6E-409C-BE32-E72D297353CC}">
              <c16:uniqueId val="{00000002-510C-4696-AF20-1D39A9A6AEC9}"/>
            </c:ext>
          </c:extLst>
        </c:ser>
        <c:dLbls>
          <c:showLegendKey val="0"/>
          <c:showVal val="1"/>
          <c:showCatName val="0"/>
          <c:showSerName val="0"/>
          <c:showPercent val="0"/>
          <c:showBubbleSize val="0"/>
        </c:dLbls>
        <c:gapWidth val="150"/>
        <c:shape val="box"/>
        <c:axId val="1766490160"/>
        <c:axId val="1766490640"/>
        <c:axId val="0"/>
      </c:bar3DChart>
      <c:catAx>
        <c:axId val="176649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766490640"/>
        <c:crosses val="autoZero"/>
        <c:auto val="1"/>
        <c:lblAlgn val="ctr"/>
        <c:lblOffset val="100"/>
        <c:noMultiLvlLbl val="0"/>
      </c:catAx>
      <c:valAx>
        <c:axId val="1766490640"/>
        <c:scaling>
          <c:orientation val="minMax"/>
        </c:scaling>
        <c:delete val="1"/>
        <c:axPos val="l"/>
        <c:numFmt formatCode="0%" sourceLinked="1"/>
        <c:majorTickMark val="none"/>
        <c:minorTickMark val="none"/>
        <c:tickLblPos val="nextTo"/>
        <c:crossAx val="1766490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'TABLE-5'!$CW$29</c:f>
              <c:strCache>
                <c:ptCount val="1"/>
                <c:pt idx="0">
                  <c:v>No</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'TABLE-5'!$CX$28:$CZ$28</c:f>
              <c:numCache>
                <c:formatCode>General</c:formatCode>
                <c:ptCount val="3"/>
                <c:pt idx="0">
                  <c:v>2016</c:v>
                </c:pt>
                <c:pt idx="1">
                  <c:v>2018</c:v>
                </c:pt>
                <c:pt idx="2">
                  <c:v>2021</c:v>
                </c:pt>
              </c:numCache>
            </c:numRef>
          </c:cat>
          <c:val>
            <c:numRef>
              <c:f>'TABLE-5'!$CX$29:$CZ$29</c:f>
              <c:numCache>
                <c:formatCode>0%</c:formatCode>
                <c:ptCount val="3"/>
                <c:pt idx="0">
                  <c:v>0.05</c:v>
                </c:pt>
                <c:pt idx="1">
                  <c:v>0.04</c:v>
                </c:pt>
                <c:pt idx="2">
                  <c:v>0.05</c:v>
                </c:pt>
              </c:numCache>
            </c:numRef>
          </c:val>
          <c:extLst>
            <c:ext xmlns:c16="http://schemas.microsoft.com/office/drawing/2014/chart" uri="{C3380CC4-5D6E-409C-BE32-E72D297353CC}">
              <c16:uniqueId val="{00000000-36AF-418E-A9C8-1F92997B0977}"/>
            </c:ext>
          </c:extLst>
        </c:ser>
        <c:ser>
          <c:idx val="1"/>
          <c:order val="1"/>
          <c:tx>
            <c:strRef>
              <c:f>'TABLE-5'!$CW$30</c:f>
              <c:strCache>
                <c:ptCount val="1"/>
                <c:pt idx="0">
                  <c:v>Yes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'TABLE-5'!$CX$28:$CZ$28</c:f>
              <c:numCache>
                <c:formatCode>General</c:formatCode>
                <c:ptCount val="3"/>
                <c:pt idx="0">
                  <c:v>2016</c:v>
                </c:pt>
                <c:pt idx="1">
                  <c:v>2018</c:v>
                </c:pt>
                <c:pt idx="2">
                  <c:v>2021</c:v>
                </c:pt>
              </c:numCache>
            </c:numRef>
          </c:cat>
          <c:val>
            <c:numRef>
              <c:f>'TABLE-5'!$CX$30:$CZ$30</c:f>
              <c:numCache>
                <c:formatCode>0%</c:formatCode>
                <c:ptCount val="3"/>
                <c:pt idx="0">
                  <c:v>0.06</c:v>
                </c:pt>
                <c:pt idx="1">
                  <c:v>0.06</c:v>
                </c:pt>
                <c:pt idx="2">
                  <c:v>0.08</c:v>
                </c:pt>
              </c:numCache>
            </c:numRef>
          </c:val>
          <c:extLst>
            <c:ext xmlns:c16="http://schemas.microsoft.com/office/drawing/2014/chart" uri="{C3380CC4-5D6E-409C-BE32-E72D297353CC}">
              <c16:uniqueId val="{00000001-36AF-418E-A9C8-1F92997B0977}"/>
            </c:ext>
          </c:extLst>
        </c:ser>
        <c:dLbls>
          <c:showLegendKey val="0"/>
          <c:showVal val="1"/>
          <c:showCatName val="0"/>
          <c:showSerName val="0"/>
          <c:showPercent val="0"/>
          <c:showBubbleSize val="0"/>
        </c:dLbls>
        <c:gapWidth val="150"/>
        <c:shape val="box"/>
        <c:axId val="1391851535"/>
        <c:axId val="1391852015"/>
        <c:axId val="0"/>
      </c:bar3DChart>
      <c:catAx>
        <c:axId val="13918515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91852015"/>
        <c:crosses val="autoZero"/>
        <c:auto val="1"/>
        <c:lblAlgn val="ctr"/>
        <c:lblOffset val="100"/>
        <c:noMultiLvlLbl val="0"/>
      </c:catAx>
      <c:valAx>
        <c:axId val="1391852015"/>
        <c:scaling>
          <c:orientation val="minMax"/>
        </c:scaling>
        <c:delete val="1"/>
        <c:axPos val="l"/>
        <c:numFmt formatCode="0%" sourceLinked="1"/>
        <c:majorTickMark val="none"/>
        <c:minorTickMark val="none"/>
        <c:tickLblPos val="nextTo"/>
        <c:crossAx val="1391851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87889777625265E-2"/>
          <c:y val="6.7273256250803479E-2"/>
          <c:w val="0.92462422044474946"/>
          <c:h val="0.82817354715313485"/>
        </c:manualLayout>
      </c:layout>
      <c:barChart>
        <c:barDir val="col"/>
        <c:grouping val="stacked"/>
        <c:varyColors val="0"/>
        <c:ser>
          <c:idx val="0"/>
          <c:order val="0"/>
          <c:tx>
            <c:strRef>
              <c:f>'TABLE-5'!$DE$52</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'TABLE-5'!$DF$51:$DH$51</c:f>
              <c:numCache>
                <c:formatCode>General</c:formatCode>
                <c:ptCount val="3"/>
                <c:pt idx="0">
                  <c:v>2016</c:v>
                </c:pt>
                <c:pt idx="1">
                  <c:v>2018</c:v>
                </c:pt>
                <c:pt idx="2">
                  <c:v>2021</c:v>
                </c:pt>
              </c:numCache>
            </c:numRef>
          </c:cat>
          <c:val>
            <c:numRef>
              <c:f>'TABLE-5'!$DF$52:$DH$52</c:f>
              <c:numCache>
                <c:formatCode>0%</c:formatCode>
                <c:ptCount val="3"/>
                <c:pt idx="0">
                  <c:v>0.04</c:v>
                </c:pt>
                <c:pt idx="1">
                  <c:v>0.03</c:v>
                </c:pt>
                <c:pt idx="2">
                  <c:v>0.05</c:v>
                </c:pt>
              </c:numCache>
            </c:numRef>
          </c:val>
          <c:extLst>
            <c:ext xmlns:c16="http://schemas.microsoft.com/office/drawing/2014/chart" uri="{C3380CC4-5D6E-409C-BE32-E72D297353CC}">
              <c16:uniqueId val="{00000000-4002-44BA-8C11-558ACA113CC8}"/>
            </c:ext>
          </c:extLst>
        </c:ser>
        <c:ser>
          <c:idx val="1"/>
          <c:order val="1"/>
          <c:tx>
            <c:strRef>
              <c:f>'TABLE-5'!$DE$53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'TABLE-5'!$DF$51:$DH$51</c:f>
              <c:numCache>
                <c:formatCode>General</c:formatCode>
                <c:ptCount val="3"/>
                <c:pt idx="0">
                  <c:v>2016</c:v>
                </c:pt>
                <c:pt idx="1">
                  <c:v>2018</c:v>
                </c:pt>
                <c:pt idx="2">
                  <c:v>2021</c:v>
                </c:pt>
              </c:numCache>
            </c:numRef>
          </c:cat>
          <c:val>
            <c:numRef>
              <c:f>'TABLE-5'!$DF$53:$DH$53</c:f>
              <c:numCache>
                <c:formatCode>0%</c:formatCode>
                <c:ptCount val="3"/>
                <c:pt idx="0">
                  <c:v>0.08</c:v>
                </c:pt>
                <c:pt idx="1">
                  <c:v>7.0000000000000007E-2</c:v>
                </c:pt>
                <c:pt idx="2">
                  <c:v>0.1</c:v>
                </c:pt>
              </c:numCache>
            </c:numRef>
          </c:val>
          <c:extLst>
            <c:ext xmlns:c16="http://schemas.microsoft.com/office/drawing/2014/chart" uri="{C3380CC4-5D6E-409C-BE32-E72D297353CC}">
              <c16:uniqueId val="{00000001-4002-44BA-8C11-558ACA113CC8}"/>
            </c:ext>
          </c:extLst>
        </c:ser>
        <c:dLbls>
          <c:dLblPos val="ctr"/>
          <c:showLegendKey val="0"/>
          <c:showVal val="1"/>
          <c:showCatName val="0"/>
          <c:showSerName val="0"/>
          <c:showPercent val="0"/>
          <c:showBubbleSize val="0"/>
        </c:dLbls>
        <c:gapWidth val="150"/>
        <c:overlap val="100"/>
        <c:axId val="1391851535"/>
        <c:axId val="1391852015"/>
      </c:barChart>
      <c:catAx>
        <c:axId val="13918515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91852015"/>
        <c:crosses val="autoZero"/>
        <c:auto val="1"/>
        <c:lblAlgn val="ctr"/>
        <c:lblOffset val="100"/>
        <c:noMultiLvlLbl val="0"/>
      </c:catAx>
      <c:valAx>
        <c:axId val="1391852015"/>
        <c:scaling>
          <c:orientation val="minMax"/>
        </c:scaling>
        <c:delete val="1"/>
        <c:axPos val="l"/>
        <c:numFmt formatCode="0%" sourceLinked="1"/>
        <c:majorTickMark val="none"/>
        <c:minorTickMark val="none"/>
        <c:tickLblPos val="nextTo"/>
        <c:crossAx val="1391851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Graphs1!$L$43</c:f>
              <c:strCache>
                <c:ptCount val="1"/>
                <c:pt idx="0">
                  <c:v>Round-1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algn="l" rotWithShape="0">
                <a:prstClr val="black">
                  <a:alpha val="40000"/>
                </a:prst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Graphs1!$K$44:$K$45</c:f>
              <c:strCache>
                <c:ptCount val="2"/>
                <c:pt idx="0">
                  <c:v>Others</c:v>
                </c:pt>
                <c:pt idx="1">
                  <c:v>Hindu</c:v>
                </c:pt>
              </c:strCache>
            </c:strRef>
          </c:cat>
          <c:val>
            <c:numRef>
              <c:f>Graphs1!$L$44:$L$45</c:f>
              <c:numCache>
                <c:formatCode>0%</c:formatCode>
                <c:ptCount val="2"/>
                <c:pt idx="0">
                  <c:v>0.16</c:v>
                </c:pt>
                <c:pt idx="1">
                  <c:v>0.84</c:v>
                </c:pt>
              </c:numCache>
            </c:numRef>
          </c:val>
          <c:extLst>
            <c:ext xmlns:c16="http://schemas.microsoft.com/office/drawing/2014/chart" uri="{C3380CC4-5D6E-409C-BE32-E72D297353CC}">
              <c16:uniqueId val="{00000000-D49C-49AD-911C-0CE3EB36F7B9}"/>
            </c:ext>
          </c:extLst>
        </c:ser>
        <c:ser>
          <c:idx val="1"/>
          <c:order val="1"/>
          <c:tx>
            <c:strRef>
              <c:f>Graphs1!$M$43</c:f>
              <c:strCache>
                <c:ptCount val="1"/>
                <c:pt idx="0">
                  <c:v>Round-2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0800" dist="38100" algn="l" rotWithShape="0">
                <a:prstClr val="black">
                  <a:alpha val="40000"/>
                </a:prst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Graphs1!$K$44:$K$45</c:f>
              <c:strCache>
                <c:ptCount val="2"/>
                <c:pt idx="0">
                  <c:v>Others</c:v>
                </c:pt>
                <c:pt idx="1">
                  <c:v>Hindu</c:v>
                </c:pt>
              </c:strCache>
            </c:strRef>
          </c:cat>
          <c:val>
            <c:numRef>
              <c:f>Graphs1!$M$44:$M$45</c:f>
              <c:numCache>
                <c:formatCode>0%</c:formatCode>
                <c:ptCount val="2"/>
                <c:pt idx="0">
                  <c:v>0.15</c:v>
                </c:pt>
                <c:pt idx="1">
                  <c:v>0.85</c:v>
                </c:pt>
              </c:numCache>
            </c:numRef>
          </c:val>
          <c:extLst>
            <c:ext xmlns:c16="http://schemas.microsoft.com/office/drawing/2014/chart" uri="{C3380CC4-5D6E-409C-BE32-E72D297353CC}">
              <c16:uniqueId val="{00000001-D49C-49AD-911C-0CE3EB36F7B9}"/>
            </c:ext>
          </c:extLst>
        </c:ser>
        <c:ser>
          <c:idx val="2"/>
          <c:order val="2"/>
          <c:tx>
            <c:strRef>
              <c:f>Graphs1!$N$43</c:f>
              <c:strCache>
                <c:ptCount val="1"/>
                <c:pt idx="0">
                  <c:v>Round-3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0800" dist="38100" algn="l" rotWithShape="0">
                <a:prstClr val="black">
                  <a:alpha val="40000"/>
                </a:prst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Graphs1!$K$44:$K$45</c:f>
              <c:strCache>
                <c:ptCount val="2"/>
                <c:pt idx="0">
                  <c:v>Others</c:v>
                </c:pt>
                <c:pt idx="1">
                  <c:v>Hindu</c:v>
                </c:pt>
              </c:strCache>
            </c:strRef>
          </c:cat>
          <c:val>
            <c:numRef>
              <c:f>Graphs1!$N$44:$N$45</c:f>
              <c:numCache>
                <c:formatCode>0%</c:formatCode>
                <c:ptCount val="2"/>
                <c:pt idx="0">
                  <c:v>0.12</c:v>
                </c:pt>
                <c:pt idx="1">
                  <c:v>0.88</c:v>
                </c:pt>
              </c:numCache>
            </c:numRef>
          </c:val>
          <c:extLst>
            <c:ext xmlns:c16="http://schemas.microsoft.com/office/drawing/2014/chart" uri="{C3380CC4-5D6E-409C-BE32-E72D297353CC}">
              <c16:uniqueId val="{00000002-D49C-49AD-911C-0CE3EB36F7B9}"/>
            </c:ext>
          </c:extLst>
        </c:ser>
        <c:dLbls>
          <c:dLblPos val="outEnd"/>
          <c:showLegendKey val="0"/>
          <c:showVal val="1"/>
          <c:showCatName val="0"/>
          <c:showSerName val="0"/>
          <c:showPercent val="0"/>
          <c:showBubbleSize val="0"/>
        </c:dLbls>
        <c:gapWidth val="100"/>
        <c:overlap val="-24"/>
        <c:axId val="339120752"/>
        <c:axId val="339121712"/>
      </c:barChart>
      <c:catAx>
        <c:axId val="339120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39121712"/>
        <c:crosses val="autoZero"/>
        <c:auto val="1"/>
        <c:lblAlgn val="ctr"/>
        <c:lblOffset val="100"/>
        <c:noMultiLvlLbl val="0"/>
      </c:catAx>
      <c:valAx>
        <c:axId val="339121712"/>
        <c:scaling>
          <c:orientation val="minMax"/>
        </c:scaling>
        <c:delete val="1"/>
        <c:axPos val="l"/>
        <c:numFmt formatCode="0%" sourceLinked="1"/>
        <c:majorTickMark val="none"/>
        <c:minorTickMark val="none"/>
        <c:tickLblPos val="nextTo"/>
        <c:crossAx val="339120752"/>
        <c:crosses val="autoZero"/>
        <c:crossBetween val="between"/>
      </c:valAx>
      <c:spPr>
        <a:noFill/>
        <a:ln>
          <a:noFill/>
        </a:ln>
        <a:effectLst/>
      </c:spPr>
    </c:plotArea>
    <c:legend>
      <c:legendPos val="t"/>
      <c:layout>
        <c:manualLayout>
          <c:xMode val="edge"/>
          <c:yMode val="edge"/>
          <c:x val="3.1725633874701516E-2"/>
          <c:y val="0.13785220058225056"/>
          <c:w val="0.25690568097742594"/>
          <c:h val="0.22757553050452484"/>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0160349549474224E-2"/>
          <c:w val="0.99410352613126463"/>
          <c:h val="0.87662944675288212"/>
        </c:manualLayout>
      </c:layout>
      <c:bar3DChart>
        <c:barDir val="col"/>
        <c:grouping val="standard"/>
        <c:varyColors val="0"/>
        <c:ser>
          <c:idx val="0"/>
          <c:order val="0"/>
          <c:tx>
            <c:strRef>
              <c:f>'TABLE-5'!$CV$58</c:f>
              <c:strCache>
                <c:ptCount val="1"/>
                <c:pt idx="0">
                  <c:v>No</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'TABLE-5'!$CW$57:$CY$57</c:f>
              <c:numCache>
                <c:formatCode>General</c:formatCode>
                <c:ptCount val="3"/>
                <c:pt idx="0">
                  <c:v>2016</c:v>
                </c:pt>
                <c:pt idx="1">
                  <c:v>2018</c:v>
                </c:pt>
                <c:pt idx="2">
                  <c:v>2021</c:v>
                </c:pt>
              </c:numCache>
            </c:numRef>
          </c:cat>
          <c:val>
            <c:numRef>
              <c:f>'TABLE-5'!$CW$58:$CY$58</c:f>
              <c:numCache>
                <c:formatCode>0%</c:formatCode>
                <c:ptCount val="3"/>
                <c:pt idx="0">
                  <c:v>0.04</c:v>
                </c:pt>
                <c:pt idx="1">
                  <c:v>0.04</c:v>
                </c:pt>
                <c:pt idx="2">
                  <c:v>0.05</c:v>
                </c:pt>
              </c:numCache>
            </c:numRef>
          </c:val>
          <c:extLst>
            <c:ext xmlns:c16="http://schemas.microsoft.com/office/drawing/2014/chart" uri="{C3380CC4-5D6E-409C-BE32-E72D297353CC}">
              <c16:uniqueId val="{00000000-0416-4888-8B33-3AFA57DA18AE}"/>
            </c:ext>
          </c:extLst>
        </c:ser>
        <c:ser>
          <c:idx val="1"/>
          <c:order val="1"/>
          <c:tx>
            <c:strRef>
              <c:f>'TABLE-5'!$CV$59</c:f>
              <c:strCache>
                <c:ptCount val="1"/>
                <c:pt idx="0">
                  <c:v>Yes</c:v>
                </c:pt>
              </c:strCache>
            </c:strRef>
          </c:tx>
          <c:spPr>
            <a:solidFill>
              <a:schemeClr val="accent2"/>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'TABLE-5'!$CW$57:$CY$57</c:f>
              <c:numCache>
                <c:formatCode>General</c:formatCode>
                <c:ptCount val="3"/>
                <c:pt idx="0">
                  <c:v>2016</c:v>
                </c:pt>
                <c:pt idx="1">
                  <c:v>2018</c:v>
                </c:pt>
                <c:pt idx="2">
                  <c:v>2021</c:v>
                </c:pt>
              </c:numCache>
            </c:numRef>
          </c:cat>
          <c:val>
            <c:numRef>
              <c:f>'TABLE-5'!$CW$59:$CY$59</c:f>
              <c:numCache>
                <c:formatCode>0%</c:formatCode>
                <c:ptCount val="3"/>
                <c:pt idx="0">
                  <c:v>0.09</c:v>
                </c:pt>
                <c:pt idx="1">
                  <c:v>0.1</c:v>
                </c:pt>
                <c:pt idx="2">
                  <c:v>0.13</c:v>
                </c:pt>
              </c:numCache>
            </c:numRef>
          </c:val>
          <c:extLst>
            <c:ext xmlns:c16="http://schemas.microsoft.com/office/drawing/2014/chart" uri="{C3380CC4-5D6E-409C-BE32-E72D297353CC}">
              <c16:uniqueId val="{00000001-0416-4888-8B33-3AFA57DA18AE}"/>
            </c:ext>
          </c:extLst>
        </c:ser>
        <c:dLbls>
          <c:showLegendKey val="0"/>
          <c:showVal val="0"/>
          <c:showCatName val="0"/>
          <c:showSerName val="0"/>
          <c:showPercent val="0"/>
          <c:showBubbleSize val="0"/>
        </c:dLbls>
        <c:gapWidth val="150"/>
        <c:shape val="box"/>
        <c:axId val="1393311807"/>
        <c:axId val="1393319487"/>
        <c:axId val="1474628880"/>
      </c:bar3DChart>
      <c:catAx>
        <c:axId val="1393311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93319487"/>
        <c:crosses val="autoZero"/>
        <c:auto val="1"/>
        <c:lblAlgn val="ctr"/>
        <c:lblOffset val="100"/>
        <c:noMultiLvlLbl val="0"/>
      </c:catAx>
      <c:valAx>
        <c:axId val="1393319487"/>
        <c:scaling>
          <c:orientation val="minMax"/>
        </c:scaling>
        <c:delete val="1"/>
        <c:axPos val="l"/>
        <c:numFmt formatCode="0%" sourceLinked="1"/>
        <c:majorTickMark val="none"/>
        <c:minorTickMark val="none"/>
        <c:tickLblPos val="nextTo"/>
        <c:crossAx val="1393311807"/>
        <c:crosses val="autoZero"/>
        <c:crossBetween val="between"/>
      </c:valAx>
      <c:serAx>
        <c:axId val="1474628880"/>
        <c:scaling>
          <c:orientation val="minMax"/>
        </c:scaling>
        <c:delete val="1"/>
        <c:axPos val="b"/>
        <c:majorTickMark val="none"/>
        <c:minorTickMark val="none"/>
        <c:tickLblPos val="nextTo"/>
        <c:crossAx val="1393319487"/>
        <c:crosses val="autoZero"/>
      </c:ser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972235660605526E-2"/>
          <c:y val="5.2689799696080189E-2"/>
          <c:w val="0.97084071804927075"/>
          <c:h val="0.82396009130198589"/>
        </c:manualLayout>
      </c:layout>
      <c:bar3DChart>
        <c:barDir val="col"/>
        <c:grouping val="standard"/>
        <c:varyColors val="0"/>
        <c:ser>
          <c:idx val="0"/>
          <c:order val="0"/>
          <c:tx>
            <c:strRef>
              <c:f>'TABLE-5'!$DN$52</c:f>
              <c:strCache>
                <c:ptCount val="1"/>
                <c:pt idx="0">
                  <c:v>No</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'TABLE-5'!$DO$51:$DQ$51</c:f>
              <c:numCache>
                <c:formatCode>General</c:formatCode>
                <c:ptCount val="3"/>
                <c:pt idx="0">
                  <c:v>2016</c:v>
                </c:pt>
                <c:pt idx="1">
                  <c:v>2018</c:v>
                </c:pt>
                <c:pt idx="2">
                  <c:v>2021</c:v>
                </c:pt>
              </c:numCache>
            </c:numRef>
          </c:cat>
          <c:val>
            <c:numRef>
              <c:f>'TABLE-5'!$DO$52:$DQ$52</c:f>
              <c:numCache>
                <c:formatCode>0%</c:formatCode>
                <c:ptCount val="3"/>
                <c:pt idx="0">
                  <c:v>0.05</c:v>
                </c:pt>
                <c:pt idx="1">
                  <c:v>0.04</c:v>
                </c:pt>
                <c:pt idx="2">
                  <c:v>7.0000000000000007E-2</c:v>
                </c:pt>
              </c:numCache>
            </c:numRef>
          </c:val>
          <c:extLst>
            <c:ext xmlns:c16="http://schemas.microsoft.com/office/drawing/2014/chart" uri="{C3380CC4-5D6E-409C-BE32-E72D297353CC}">
              <c16:uniqueId val="{00000000-AC88-4526-907E-6443BE28BB38}"/>
            </c:ext>
          </c:extLst>
        </c:ser>
        <c:ser>
          <c:idx val="1"/>
          <c:order val="1"/>
          <c:tx>
            <c:strRef>
              <c:f>'TABLE-5'!$DN$53</c:f>
              <c:strCache>
                <c:ptCount val="1"/>
                <c:pt idx="0">
                  <c:v>Yes</c:v>
                </c:pt>
              </c:strCache>
            </c:strRef>
          </c:tx>
          <c:spPr>
            <a:solidFill>
              <a:schemeClr val="accent2"/>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'TABLE-5'!$DO$51:$DQ$51</c:f>
              <c:numCache>
                <c:formatCode>General</c:formatCode>
                <c:ptCount val="3"/>
                <c:pt idx="0">
                  <c:v>2016</c:v>
                </c:pt>
                <c:pt idx="1">
                  <c:v>2018</c:v>
                </c:pt>
                <c:pt idx="2">
                  <c:v>2021</c:v>
                </c:pt>
              </c:numCache>
            </c:numRef>
          </c:cat>
          <c:val>
            <c:numRef>
              <c:f>'TABLE-5'!$DO$53:$DQ$53</c:f>
              <c:numCache>
                <c:formatCode>0%</c:formatCode>
                <c:ptCount val="3"/>
                <c:pt idx="0">
                  <c:v>0.08</c:v>
                </c:pt>
                <c:pt idx="1">
                  <c:v>0.08</c:v>
                </c:pt>
                <c:pt idx="2">
                  <c:v>0.12</c:v>
                </c:pt>
              </c:numCache>
            </c:numRef>
          </c:val>
          <c:extLst>
            <c:ext xmlns:c16="http://schemas.microsoft.com/office/drawing/2014/chart" uri="{C3380CC4-5D6E-409C-BE32-E72D297353CC}">
              <c16:uniqueId val="{00000001-AC88-4526-907E-6443BE28BB38}"/>
            </c:ext>
          </c:extLst>
        </c:ser>
        <c:dLbls>
          <c:showLegendKey val="0"/>
          <c:showVal val="0"/>
          <c:showCatName val="0"/>
          <c:showSerName val="0"/>
          <c:showPercent val="0"/>
          <c:showBubbleSize val="0"/>
        </c:dLbls>
        <c:gapWidth val="150"/>
        <c:shape val="box"/>
        <c:axId val="1393311807"/>
        <c:axId val="1393319487"/>
        <c:axId val="1474628880"/>
      </c:bar3DChart>
      <c:catAx>
        <c:axId val="1393311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93319487"/>
        <c:crosses val="autoZero"/>
        <c:auto val="1"/>
        <c:lblAlgn val="ctr"/>
        <c:lblOffset val="100"/>
        <c:noMultiLvlLbl val="0"/>
      </c:catAx>
      <c:valAx>
        <c:axId val="1393319487"/>
        <c:scaling>
          <c:orientation val="minMax"/>
        </c:scaling>
        <c:delete val="1"/>
        <c:axPos val="l"/>
        <c:numFmt formatCode="0%" sourceLinked="1"/>
        <c:majorTickMark val="none"/>
        <c:minorTickMark val="none"/>
        <c:tickLblPos val="nextTo"/>
        <c:crossAx val="1393311807"/>
        <c:crosses val="autoZero"/>
        <c:crossBetween val="between"/>
      </c:valAx>
      <c:serAx>
        <c:axId val="1474628880"/>
        <c:scaling>
          <c:orientation val="minMax"/>
        </c:scaling>
        <c:delete val="1"/>
        <c:axPos val="b"/>
        <c:majorTickMark val="none"/>
        <c:minorTickMark val="none"/>
        <c:tickLblPos val="nextTo"/>
        <c:crossAx val="1393319487"/>
        <c:crosses val="autoZero"/>
      </c:serAx>
      <c:spPr>
        <a:noFill/>
        <a:ln>
          <a:noFill/>
        </a:ln>
        <a:effectLst/>
      </c:spPr>
    </c:plotArea>
    <c:legend>
      <c:legendPos val="t"/>
      <c:layout>
        <c:manualLayout>
          <c:xMode val="edge"/>
          <c:yMode val="edge"/>
          <c:x val="0.44353434341009274"/>
          <c:y val="6.9362986465184906E-2"/>
          <c:w val="0.12905973011487434"/>
          <c:h val="9.648345203324718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'TABLE-4'!$BL$6</c:f>
              <c:strCache>
                <c:ptCount val="1"/>
                <c:pt idx="0">
                  <c:v>15-19 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'TABLE-4'!$BM$5:$BO$5</c:f>
              <c:numCache>
                <c:formatCode>General</c:formatCode>
                <c:ptCount val="3"/>
                <c:pt idx="0">
                  <c:v>2016</c:v>
                </c:pt>
                <c:pt idx="1">
                  <c:v>2018</c:v>
                </c:pt>
                <c:pt idx="2">
                  <c:v>2021</c:v>
                </c:pt>
              </c:numCache>
            </c:numRef>
          </c:cat>
          <c:val>
            <c:numRef>
              <c:f>'TABLE-4'!$BM$6:$BO$6</c:f>
              <c:numCache>
                <c:formatCode>0%</c:formatCode>
                <c:ptCount val="3"/>
                <c:pt idx="0">
                  <c:v>0.3</c:v>
                </c:pt>
                <c:pt idx="1">
                  <c:v>0.37</c:v>
                </c:pt>
                <c:pt idx="2">
                  <c:v>0.38</c:v>
                </c:pt>
              </c:numCache>
            </c:numRef>
          </c:val>
          <c:extLst>
            <c:ext xmlns:c16="http://schemas.microsoft.com/office/drawing/2014/chart" uri="{C3380CC4-5D6E-409C-BE32-E72D297353CC}">
              <c16:uniqueId val="{00000000-ECED-439C-9AAA-B068D1F75A38}"/>
            </c:ext>
          </c:extLst>
        </c:ser>
        <c:ser>
          <c:idx val="1"/>
          <c:order val="1"/>
          <c:tx>
            <c:strRef>
              <c:f>'TABLE-4'!$BL$7</c:f>
              <c:strCache>
                <c:ptCount val="1"/>
                <c:pt idx="0">
                  <c:v>20-24 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'TABLE-4'!$BM$5:$BO$5</c:f>
              <c:numCache>
                <c:formatCode>General</c:formatCode>
                <c:ptCount val="3"/>
                <c:pt idx="0">
                  <c:v>2016</c:v>
                </c:pt>
                <c:pt idx="1">
                  <c:v>2018</c:v>
                </c:pt>
                <c:pt idx="2">
                  <c:v>2021</c:v>
                </c:pt>
              </c:numCache>
            </c:numRef>
          </c:cat>
          <c:val>
            <c:numRef>
              <c:f>'TABLE-4'!$BM$7:$BO$7</c:f>
              <c:numCache>
                <c:formatCode>0%</c:formatCode>
                <c:ptCount val="3"/>
                <c:pt idx="0">
                  <c:v>0.38</c:v>
                </c:pt>
                <c:pt idx="1">
                  <c:v>0.44</c:v>
                </c:pt>
                <c:pt idx="2">
                  <c:v>0.43</c:v>
                </c:pt>
              </c:numCache>
            </c:numRef>
          </c:val>
          <c:extLst>
            <c:ext xmlns:c16="http://schemas.microsoft.com/office/drawing/2014/chart" uri="{C3380CC4-5D6E-409C-BE32-E72D297353CC}">
              <c16:uniqueId val="{00000001-ECED-439C-9AAA-B068D1F75A38}"/>
            </c:ext>
          </c:extLst>
        </c:ser>
        <c:ser>
          <c:idx val="2"/>
          <c:order val="2"/>
          <c:tx>
            <c:strRef>
              <c:f>'TABLE-4'!$BL$8</c:f>
              <c:strCache>
                <c:ptCount val="1"/>
                <c:pt idx="0">
                  <c:v>25-29 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'TABLE-4'!$BM$5:$BO$5</c:f>
              <c:numCache>
                <c:formatCode>General</c:formatCode>
                <c:ptCount val="3"/>
                <c:pt idx="0">
                  <c:v>2016</c:v>
                </c:pt>
                <c:pt idx="1">
                  <c:v>2018</c:v>
                </c:pt>
                <c:pt idx="2">
                  <c:v>2021</c:v>
                </c:pt>
              </c:numCache>
            </c:numRef>
          </c:cat>
          <c:val>
            <c:numRef>
              <c:f>'TABLE-4'!$BM$8:$BO$8</c:f>
              <c:numCache>
                <c:formatCode>0%</c:formatCode>
                <c:ptCount val="3"/>
                <c:pt idx="0">
                  <c:v>0.34</c:v>
                </c:pt>
                <c:pt idx="1">
                  <c:v>0.36</c:v>
                </c:pt>
                <c:pt idx="2">
                  <c:v>0.35</c:v>
                </c:pt>
              </c:numCache>
            </c:numRef>
          </c:val>
          <c:extLst>
            <c:ext xmlns:c16="http://schemas.microsoft.com/office/drawing/2014/chart" uri="{C3380CC4-5D6E-409C-BE32-E72D297353CC}">
              <c16:uniqueId val="{00000002-ECED-439C-9AAA-B068D1F75A38}"/>
            </c:ext>
          </c:extLst>
        </c:ser>
        <c:ser>
          <c:idx val="3"/>
          <c:order val="3"/>
          <c:tx>
            <c:strRef>
              <c:f>'TABLE-4'!$BL$9</c:f>
              <c:strCache>
                <c:ptCount val="1"/>
                <c:pt idx="0">
                  <c:v>30-34 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'TABLE-4'!$BM$5:$BO$5</c:f>
              <c:numCache>
                <c:formatCode>General</c:formatCode>
                <c:ptCount val="3"/>
                <c:pt idx="0">
                  <c:v>2016</c:v>
                </c:pt>
                <c:pt idx="1">
                  <c:v>2018</c:v>
                </c:pt>
                <c:pt idx="2">
                  <c:v>2021</c:v>
                </c:pt>
              </c:numCache>
            </c:numRef>
          </c:cat>
          <c:val>
            <c:numRef>
              <c:f>'TABLE-4'!$BM$9:$BO$9</c:f>
              <c:numCache>
                <c:formatCode>0%</c:formatCode>
                <c:ptCount val="3"/>
                <c:pt idx="0">
                  <c:v>0.28000000000000003</c:v>
                </c:pt>
                <c:pt idx="1">
                  <c:v>0.28000000000000003</c:v>
                </c:pt>
                <c:pt idx="2">
                  <c:v>0.27</c:v>
                </c:pt>
              </c:numCache>
            </c:numRef>
          </c:val>
          <c:extLst>
            <c:ext xmlns:c16="http://schemas.microsoft.com/office/drawing/2014/chart" uri="{C3380CC4-5D6E-409C-BE32-E72D297353CC}">
              <c16:uniqueId val="{00000003-ECED-439C-9AAA-B068D1F75A38}"/>
            </c:ext>
          </c:extLst>
        </c:ser>
        <c:ser>
          <c:idx val="4"/>
          <c:order val="4"/>
          <c:tx>
            <c:strRef>
              <c:f>'TABLE-4'!$BL$10</c:f>
              <c:strCache>
                <c:ptCount val="1"/>
                <c:pt idx="0">
                  <c:v>35-39 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'TABLE-4'!$BM$5:$BO$5</c:f>
              <c:numCache>
                <c:formatCode>General</c:formatCode>
                <c:ptCount val="3"/>
                <c:pt idx="0">
                  <c:v>2016</c:v>
                </c:pt>
                <c:pt idx="1">
                  <c:v>2018</c:v>
                </c:pt>
                <c:pt idx="2">
                  <c:v>2021</c:v>
                </c:pt>
              </c:numCache>
            </c:numRef>
          </c:cat>
          <c:val>
            <c:numRef>
              <c:f>'TABLE-4'!$BM$10:$BO$10</c:f>
              <c:numCache>
                <c:formatCode>0%</c:formatCode>
                <c:ptCount val="3"/>
                <c:pt idx="0">
                  <c:v>0.27</c:v>
                </c:pt>
                <c:pt idx="1">
                  <c:v>0.26</c:v>
                </c:pt>
                <c:pt idx="2">
                  <c:v>0.25</c:v>
                </c:pt>
              </c:numCache>
            </c:numRef>
          </c:val>
          <c:extLst>
            <c:ext xmlns:c16="http://schemas.microsoft.com/office/drawing/2014/chart" uri="{C3380CC4-5D6E-409C-BE32-E72D297353CC}">
              <c16:uniqueId val="{00000004-ECED-439C-9AAA-B068D1F75A38}"/>
            </c:ext>
          </c:extLst>
        </c:ser>
        <c:ser>
          <c:idx val="5"/>
          <c:order val="5"/>
          <c:tx>
            <c:strRef>
              <c:f>'TABLE-4'!$BL$11</c:f>
              <c:strCache>
                <c:ptCount val="1"/>
                <c:pt idx="0">
                  <c:v>40-44 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'TABLE-4'!$BM$5:$BO$5</c:f>
              <c:numCache>
                <c:formatCode>General</c:formatCode>
                <c:ptCount val="3"/>
                <c:pt idx="0">
                  <c:v>2016</c:v>
                </c:pt>
                <c:pt idx="1">
                  <c:v>2018</c:v>
                </c:pt>
                <c:pt idx="2">
                  <c:v>2021</c:v>
                </c:pt>
              </c:numCache>
            </c:numRef>
          </c:cat>
          <c:val>
            <c:numRef>
              <c:f>'TABLE-4'!$BM$11:$BO$11</c:f>
              <c:numCache>
                <c:formatCode>0%</c:formatCode>
                <c:ptCount val="3"/>
                <c:pt idx="0">
                  <c:v>0.3</c:v>
                </c:pt>
                <c:pt idx="1">
                  <c:v>0.3</c:v>
                </c:pt>
                <c:pt idx="2">
                  <c:v>0.26</c:v>
                </c:pt>
              </c:numCache>
            </c:numRef>
          </c:val>
          <c:extLst>
            <c:ext xmlns:c16="http://schemas.microsoft.com/office/drawing/2014/chart" uri="{C3380CC4-5D6E-409C-BE32-E72D297353CC}">
              <c16:uniqueId val="{00000005-ECED-439C-9AAA-B068D1F75A38}"/>
            </c:ext>
          </c:extLst>
        </c:ser>
        <c:ser>
          <c:idx val="6"/>
          <c:order val="6"/>
          <c:tx>
            <c:strRef>
              <c:f>'TABLE-4'!$BL$12</c:f>
              <c:strCache>
                <c:ptCount val="1"/>
                <c:pt idx="0">
                  <c:v>45-49 y</c:v>
                </c:pt>
              </c:strCache>
            </c:strRef>
          </c:tx>
          <c:spPr>
            <a:solidFill>
              <a:schemeClr val="accent1">
                <a:lumMod val="60000"/>
              </a:schemeClr>
            </a:solidFill>
            <a:ln>
              <a:noFill/>
            </a:ln>
            <a:effectLst/>
          </c:spPr>
          <c:invertIfNegative val="0"/>
          <c:dLbls>
            <c:dLbl>
              <c:idx val="0"/>
              <c:tx>
                <c:rich>
                  <a:bodyPr/>
                  <a:lstStyle/>
                  <a:p>
                    <a:fld id="{633ECDDE-6927-4C89-8B36-DF8B1719257C}" type="VALUE">
                      <a:rPr lang="en-US" b="1"/>
                      <a:pPr/>
                      <a:t>[VALUE]</a:t>
                    </a:fld>
                    <a:endParaRPr lang="en-I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E0-4BCC-9F46-3A516E0F645C}"/>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0E0-4BCC-9F46-3A516E0F645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C0E0-4BCC-9F46-3A516E0F64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'TABLE-4'!$BM$5:$BO$5</c:f>
              <c:numCache>
                <c:formatCode>General</c:formatCode>
                <c:ptCount val="3"/>
                <c:pt idx="0">
                  <c:v>2016</c:v>
                </c:pt>
                <c:pt idx="1">
                  <c:v>2018</c:v>
                </c:pt>
                <c:pt idx="2">
                  <c:v>2021</c:v>
                </c:pt>
              </c:numCache>
            </c:numRef>
          </c:cat>
          <c:val>
            <c:numRef>
              <c:f>'TABLE-4'!$BM$12:$BO$12</c:f>
              <c:numCache>
                <c:formatCode>0%</c:formatCode>
                <c:ptCount val="3"/>
                <c:pt idx="0">
                  <c:v>0.3</c:v>
                </c:pt>
                <c:pt idx="1">
                  <c:v>0.34</c:v>
                </c:pt>
                <c:pt idx="2">
                  <c:v>0.25</c:v>
                </c:pt>
              </c:numCache>
            </c:numRef>
          </c:val>
          <c:extLst>
            <c:ext xmlns:c16="http://schemas.microsoft.com/office/drawing/2014/chart" uri="{C3380CC4-5D6E-409C-BE32-E72D297353CC}">
              <c16:uniqueId val="{00000006-ECED-439C-9AAA-B068D1F75A38}"/>
            </c:ext>
          </c:extLst>
        </c:ser>
        <c:dLbls>
          <c:dLblPos val="outEnd"/>
          <c:showLegendKey val="0"/>
          <c:showVal val="1"/>
          <c:showCatName val="0"/>
          <c:showSerName val="0"/>
          <c:showPercent val="0"/>
          <c:showBubbleSize val="0"/>
        </c:dLbls>
        <c:gapWidth val="219"/>
        <c:overlap val="-27"/>
        <c:axId val="843595600"/>
        <c:axId val="1380440575"/>
      </c:barChart>
      <c:catAx>
        <c:axId val="84359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80440575"/>
        <c:crosses val="autoZero"/>
        <c:auto val="1"/>
        <c:lblAlgn val="ctr"/>
        <c:lblOffset val="100"/>
        <c:noMultiLvlLbl val="0"/>
      </c:catAx>
      <c:valAx>
        <c:axId val="1380440575"/>
        <c:scaling>
          <c:orientation val="minMax"/>
        </c:scaling>
        <c:delete val="1"/>
        <c:axPos val="l"/>
        <c:numFmt formatCode="0%" sourceLinked="1"/>
        <c:majorTickMark val="none"/>
        <c:minorTickMark val="none"/>
        <c:tickLblPos val="nextTo"/>
        <c:crossAx val="843595600"/>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83860902962234E-3"/>
          <c:y val="6.1370580340767068E-2"/>
          <c:w val="0.99172456456738922"/>
          <c:h val="0.83754500106530894"/>
        </c:manualLayout>
      </c:layout>
      <c:bar3DChart>
        <c:barDir val="col"/>
        <c:grouping val="standard"/>
        <c:varyColors val="0"/>
        <c:ser>
          <c:idx val="0"/>
          <c:order val="0"/>
          <c:tx>
            <c:strRef>
              <c:f>'TABLE-4'!$BL$44</c:f>
              <c:strCache>
                <c:ptCount val="1"/>
                <c:pt idx="0">
                  <c:v>No</c:v>
                </c:pt>
              </c:strCache>
            </c:strRef>
          </c:tx>
          <c:spPr>
            <a:solidFill>
              <a:schemeClr val="accent1"/>
            </a:solidFill>
            <a:ln>
              <a:noFill/>
            </a:ln>
            <a:effectLst/>
            <a:sp3d/>
          </c:spPr>
          <c:invertIfNegative val="0"/>
          <c:dLbls>
            <c:dLbl>
              <c:idx val="0"/>
              <c:layout>
                <c:manualLayout>
                  <c:x val="0"/>
                  <c:y val="3.347486200405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38-42C7-87A9-D793D5BDC5FD}"/>
                </c:ext>
              </c:extLst>
            </c:dLbl>
            <c:dLbl>
              <c:idx val="1"/>
              <c:layout>
                <c:manualLayout>
                  <c:x val="0"/>
                  <c:y val="5.0212293006082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38-42C7-87A9-D793D5BDC5FD}"/>
                </c:ext>
              </c:extLst>
            </c:dLbl>
            <c:dLbl>
              <c:idx val="2"/>
              <c:layout>
                <c:manualLayout>
                  <c:x val="-2.0883860902962234E-3"/>
                  <c:y val="3.3474862004054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38-42C7-87A9-D793D5BDC5F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'TABLE-4'!$BM$43:$BO$43</c:f>
              <c:numCache>
                <c:formatCode>General</c:formatCode>
                <c:ptCount val="3"/>
                <c:pt idx="0">
                  <c:v>2016</c:v>
                </c:pt>
                <c:pt idx="1">
                  <c:v>2018</c:v>
                </c:pt>
                <c:pt idx="2">
                  <c:v>2021</c:v>
                </c:pt>
              </c:numCache>
            </c:numRef>
          </c:cat>
          <c:val>
            <c:numRef>
              <c:f>'TABLE-4'!$BM$44:$BO$44</c:f>
              <c:numCache>
                <c:formatCode>0%</c:formatCode>
                <c:ptCount val="3"/>
                <c:pt idx="0">
                  <c:v>0.3</c:v>
                </c:pt>
                <c:pt idx="1">
                  <c:v>0.32</c:v>
                </c:pt>
                <c:pt idx="2">
                  <c:v>0.28999999999999998</c:v>
                </c:pt>
              </c:numCache>
            </c:numRef>
          </c:val>
          <c:extLst>
            <c:ext xmlns:c16="http://schemas.microsoft.com/office/drawing/2014/chart" uri="{C3380CC4-5D6E-409C-BE32-E72D297353CC}">
              <c16:uniqueId val="{00000000-B838-42C7-87A9-D793D5BDC5FD}"/>
            </c:ext>
          </c:extLst>
        </c:ser>
        <c:ser>
          <c:idx val="1"/>
          <c:order val="1"/>
          <c:tx>
            <c:strRef>
              <c:f>'TABLE-4'!$BL$45</c:f>
              <c:strCache>
                <c:ptCount val="1"/>
                <c:pt idx="0">
                  <c:v>Yes</c:v>
                </c:pt>
              </c:strCache>
            </c:strRef>
          </c:tx>
          <c:spPr>
            <a:solidFill>
              <a:schemeClr val="accent2"/>
            </a:solidFill>
            <a:ln>
              <a:noFill/>
            </a:ln>
            <a:effectLst/>
            <a:sp3d/>
          </c:spPr>
          <c:invertIfNegative val="0"/>
          <c:dLbls>
            <c:dLbl>
              <c:idx val="0"/>
              <c:layout>
                <c:manualLayout>
                  <c:x val="4.1767721805924468E-3"/>
                  <c:y val="3.3474862004054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38-42C7-87A9-D793D5BDC5FD}"/>
                </c:ext>
              </c:extLst>
            </c:dLbl>
            <c:dLbl>
              <c:idx val="1"/>
              <c:layout>
                <c:manualLayout>
                  <c:x val="-2.0883860902962234E-3"/>
                  <c:y val="3.3474862004054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38-42C7-87A9-D793D5BDC5FD}"/>
                </c:ext>
              </c:extLst>
            </c:dLbl>
            <c:dLbl>
              <c:idx val="2"/>
              <c:layout>
                <c:manualLayout>
                  <c:x val="0"/>
                  <c:y val="3.9054005671397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38-42C7-87A9-D793D5BDC5F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'TABLE-4'!$BM$43:$BO$43</c:f>
              <c:numCache>
                <c:formatCode>General</c:formatCode>
                <c:ptCount val="3"/>
                <c:pt idx="0">
                  <c:v>2016</c:v>
                </c:pt>
                <c:pt idx="1">
                  <c:v>2018</c:v>
                </c:pt>
                <c:pt idx="2">
                  <c:v>2021</c:v>
                </c:pt>
              </c:numCache>
            </c:numRef>
          </c:cat>
          <c:val>
            <c:numRef>
              <c:f>'TABLE-4'!$BM$45:$BO$45</c:f>
              <c:numCache>
                <c:formatCode>0%</c:formatCode>
                <c:ptCount val="3"/>
                <c:pt idx="0">
                  <c:v>0.4</c:v>
                </c:pt>
                <c:pt idx="1">
                  <c:v>0.42</c:v>
                </c:pt>
                <c:pt idx="2">
                  <c:v>0.44</c:v>
                </c:pt>
              </c:numCache>
            </c:numRef>
          </c:val>
          <c:extLst>
            <c:ext xmlns:c16="http://schemas.microsoft.com/office/drawing/2014/chart" uri="{C3380CC4-5D6E-409C-BE32-E72D297353CC}">
              <c16:uniqueId val="{00000001-B838-42C7-87A9-D793D5BDC5FD}"/>
            </c:ext>
          </c:extLst>
        </c:ser>
        <c:dLbls>
          <c:showLegendKey val="0"/>
          <c:showVal val="1"/>
          <c:showCatName val="0"/>
          <c:showSerName val="0"/>
          <c:showPercent val="0"/>
          <c:showBubbleSize val="0"/>
        </c:dLbls>
        <c:gapWidth val="150"/>
        <c:shape val="box"/>
        <c:axId val="369853935"/>
        <c:axId val="369846735"/>
        <c:axId val="154835487"/>
      </c:bar3DChart>
      <c:catAx>
        <c:axId val="369853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69846735"/>
        <c:crosses val="autoZero"/>
        <c:auto val="1"/>
        <c:lblAlgn val="ctr"/>
        <c:lblOffset val="100"/>
        <c:noMultiLvlLbl val="0"/>
      </c:catAx>
      <c:valAx>
        <c:axId val="369846735"/>
        <c:scaling>
          <c:orientation val="minMax"/>
        </c:scaling>
        <c:delete val="1"/>
        <c:axPos val="l"/>
        <c:numFmt formatCode="0%" sourceLinked="1"/>
        <c:majorTickMark val="none"/>
        <c:minorTickMark val="none"/>
        <c:tickLblPos val="nextTo"/>
        <c:crossAx val="369853935"/>
        <c:crosses val="autoZero"/>
        <c:crossBetween val="between"/>
      </c:valAx>
      <c:serAx>
        <c:axId val="154835487"/>
        <c:scaling>
          <c:orientation val="minMax"/>
        </c:scaling>
        <c:delete val="1"/>
        <c:axPos val="b"/>
        <c:majorTickMark val="none"/>
        <c:minorTickMark val="none"/>
        <c:tickLblPos val="nextTo"/>
        <c:crossAx val="369846735"/>
        <c:crosses val="autoZero"/>
      </c:ser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1149974565308385E-2"/>
          <c:y val="0.54981755210588168"/>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'TABLE-4'!$BM$64</c:f>
              <c:strCache>
                <c:ptCount val="1"/>
                <c:pt idx="0">
                  <c:v>2021</c:v>
                </c:pt>
              </c:strCache>
            </c:strRef>
          </c:tx>
          <c:spPr>
            <a:solidFill>
              <a:schemeClr val="accent1"/>
            </a:solidFill>
            <a:ln>
              <a:noFill/>
            </a:ln>
            <a:effectLst/>
            <a:sp3d/>
          </c:spPr>
          <c:invertIfNegative val="0"/>
          <c:dLbls>
            <c:dLbl>
              <c:idx val="0"/>
              <c:layout>
                <c:manualLayout>
                  <c:x val="-3.9392754084080252E-2"/>
                  <c:y val="-0.24949687703802381"/>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114048634787215"/>
                      <c:h val="0.1509259401625859"/>
                    </c:manualLayout>
                  </c15:layout>
                </c:ext>
                <c:ext xmlns:c16="http://schemas.microsoft.com/office/drawing/2014/chart" uri="{C3380CC4-5D6E-409C-BE32-E72D297353CC}">
                  <c16:uniqueId val="{00000002-7989-4405-A9E2-24D5D98DD564}"/>
                </c:ext>
              </c:extLst>
            </c:dLbl>
            <c:dLbl>
              <c:idx val="1"/>
              <c:layout>
                <c:manualLayout>
                  <c:x val="5.1832571163263293E-2"/>
                  <c:y val="-0.1801923069926839"/>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7989-4405-A9E2-24D5D98DD56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'TABLE-4'!$BL$65:$BL$66</c:f>
              <c:strCache>
                <c:ptCount val="2"/>
                <c:pt idx="0">
                  <c:v>No</c:v>
                </c:pt>
                <c:pt idx="1">
                  <c:v>Yes</c:v>
                </c:pt>
              </c:strCache>
            </c:strRef>
          </c:cat>
          <c:val>
            <c:numRef>
              <c:f>'TABLE-4'!$BM$65:$BM$66</c:f>
              <c:numCache>
                <c:formatCode>0%</c:formatCode>
                <c:ptCount val="2"/>
                <c:pt idx="0">
                  <c:v>0.33</c:v>
                </c:pt>
                <c:pt idx="1">
                  <c:v>0.31</c:v>
                </c:pt>
              </c:numCache>
            </c:numRef>
          </c:val>
          <c:extLst>
            <c:ext xmlns:c16="http://schemas.microsoft.com/office/drawing/2014/chart" uri="{C3380CC4-5D6E-409C-BE32-E72D297353CC}">
              <c16:uniqueId val="{00000000-7989-4405-A9E2-24D5D98DD564}"/>
            </c:ext>
          </c:extLst>
        </c:ser>
        <c:dLbls>
          <c:showLegendKey val="0"/>
          <c:showVal val="1"/>
          <c:showCatName val="0"/>
          <c:showSerName val="0"/>
          <c:showPercent val="0"/>
          <c:showBubbleSize val="0"/>
        </c:dLbls>
        <c:gapWidth val="150"/>
        <c:shape val="box"/>
        <c:axId val="369848175"/>
        <c:axId val="369849615"/>
        <c:axId val="0"/>
      </c:bar3DChart>
      <c:catAx>
        <c:axId val="36984817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369849615"/>
        <c:crosses val="autoZero"/>
        <c:auto val="1"/>
        <c:lblAlgn val="ctr"/>
        <c:lblOffset val="100"/>
        <c:noMultiLvlLbl val="0"/>
      </c:catAx>
      <c:valAx>
        <c:axId val="369849615"/>
        <c:scaling>
          <c:orientation val="minMax"/>
        </c:scaling>
        <c:delete val="1"/>
        <c:axPos val="b"/>
        <c:numFmt formatCode="0%" sourceLinked="1"/>
        <c:majorTickMark val="none"/>
        <c:minorTickMark val="none"/>
        <c:tickLblPos val="nextTo"/>
        <c:crossAx val="369848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'TABLE-4'!$BM$30</c:f>
              <c:strCache>
                <c:ptCount val="1"/>
                <c:pt idx="0">
                  <c:v>2016</c:v>
                </c:pt>
              </c:strCache>
            </c:strRef>
          </c:tx>
          <c:spPr>
            <a:solidFill>
              <a:schemeClr val="accent1"/>
            </a:solidFill>
            <a:ln>
              <a:noFill/>
            </a:ln>
            <a:effectLst/>
            <a:sp3d/>
          </c:spPr>
          <c:invertIfNegative val="0"/>
          <c:dLbls>
            <c:dLbl>
              <c:idx val="1"/>
              <c:layout>
                <c:manualLayout>
                  <c:x val="-4.6975712751458225E-2"/>
                  <c:y val="-3.4340473628138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B3-417A-BE5D-679AAA7D363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'TABLE-4'!$BL$31:$BL$34</c:f>
              <c:strCache>
                <c:ptCount val="4"/>
                <c:pt idx="0">
                  <c:v>0</c:v>
                </c:pt>
                <c:pt idx="1">
                  <c:v>1</c:v>
                </c:pt>
                <c:pt idx="2">
                  <c:v>2</c:v>
                </c:pt>
                <c:pt idx="3">
                  <c:v>3 or more</c:v>
                </c:pt>
              </c:strCache>
            </c:strRef>
          </c:cat>
          <c:val>
            <c:numRef>
              <c:f>'TABLE-4'!$BM$31:$BM$34</c:f>
              <c:numCache>
                <c:formatCode>0%</c:formatCode>
                <c:ptCount val="4"/>
                <c:pt idx="0">
                  <c:v>0.05</c:v>
                </c:pt>
                <c:pt idx="1">
                  <c:v>0.41</c:v>
                </c:pt>
                <c:pt idx="2">
                  <c:v>0.38</c:v>
                </c:pt>
                <c:pt idx="3">
                  <c:v>0.32</c:v>
                </c:pt>
              </c:numCache>
            </c:numRef>
          </c:val>
          <c:extLst>
            <c:ext xmlns:c16="http://schemas.microsoft.com/office/drawing/2014/chart" uri="{C3380CC4-5D6E-409C-BE32-E72D297353CC}">
              <c16:uniqueId val="{00000000-510C-4696-AF20-1D39A9A6AEC9}"/>
            </c:ext>
          </c:extLst>
        </c:ser>
        <c:ser>
          <c:idx val="1"/>
          <c:order val="1"/>
          <c:tx>
            <c:strRef>
              <c:f>'TABLE-4'!$BN$30</c:f>
              <c:strCache>
                <c:ptCount val="1"/>
                <c:pt idx="0">
                  <c:v>2018</c:v>
                </c:pt>
              </c:strCache>
            </c:strRef>
          </c:tx>
          <c:spPr>
            <a:solidFill>
              <a:schemeClr val="accent2"/>
            </a:solidFill>
            <a:ln>
              <a:noFill/>
            </a:ln>
            <a:effectLst/>
            <a:sp3d/>
          </c:spPr>
          <c:invertIfNegative val="0"/>
          <c:dLbls>
            <c:dLbl>
              <c:idx val="2"/>
              <c:layout>
                <c:manualLayout>
                  <c:x val="2.7632772206740135E-3"/>
                  <c:y val="-4.9057819468769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C-4696-AF20-1D39A9A6AEC9}"/>
                </c:ext>
              </c:extLst>
            </c:dLbl>
            <c:dLbl>
              <c:idx val="3"/>
              <c:layout>
                <c:manualLayout>
                  <c:x val="2.7632772206740135E-3"/>
                  <c:y val="-5.3963601415646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0C-4696-AF20-1D39A9A6AEC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'TABLE-4'!$BL$31:$BL$34</c:f>
              <c:strCache>
                <c:ptCount val="4"/>
                <c:pt idx="0">
                  <c:v>0</c:v>
                </c:pt>
                <c:pt idx="1">
                  <c:v>1</c:v>
                </c:pt>
                <c:pt idx="2">
                  <c:v>2</c:v>
                </c:pt>
                <c:pt idx="3">
                  <c:v>3 or more</c:v>
                </c:pt>
              </c:strCache>
            </c:strRef>
          </c:cat>
          <c:val>
            <c:numRef>
              <c:f>'TABLE-4'!$BN$31:$BN$34</c:f>
              <c:numCache>
                <c:formatCode>0%</c:formatCode>
                <c:ptCount val="4"/>
                <c:pt idx="0">
                  <c:v>7.0000000000000007E-2</c:v>
                </c:pt>
                <c:pt idx="1">
                  <c:v>0.47</c:v>
                </c:pt>
                <c:pt idx="2">
                  <c:v>0.4</c:v>
                </c:pt>
                <c:pt idx="3">
                  <c:v>0.33</c:v>
                </c:pt>
              </c:numCache>
            </c:numRef>
          </c:val>
          <c:extLst>
            <c:ext xmlns:c16="http://schemas.microsoft.com/office/drawing/2014/chart" uri="{C3380CC4-5D6E-409C-BE32-E72D297353CC}">
              <c16:uniqueId val="{00000001-510C-4696-AF20-1D39A9A6AEC9}"/>
            </c:ext>
          </c:extLst>
        </c:ser>
        <c:ser>
          <c:idx val="2"/>
          <c:order val="2"/>
          <c:tx>
            <c:strRef>
              <c:f>'TABLE-4'!$BO$30</c:f>
              <c:strCache>
                <c:ptCount val="1"/>
                <c:pt idx="0">
                  <c:v>2021</c:v>
                </c:pt>
              </c:strCache>
            </c:strRef>
          </c:tx>
          <c:spPr>
            <a:solidFill>
              <a:schemeClr val="accent3"/>
            </a:solidFill>
            <a:ln>
              <a:noFill/>
            </a:ln>
            <a:effectLst/>
            <a:sp3d/>
          </c:spPr>
          <c:invertIfNegative val="0"/>
          <c:dLbls>
            <c:dLbl>
              <c:idx val="0"/>
              <c:layout>
                <c:manualLayout>
                  <c:x val="1.9342940544718069E-2"/>
                  <c:y val="-9.81156389375389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B3-417A-BE5D-679AAA7D363D}"/>
                </c:ext>
              </c:extLst>
            </c:dLbl>
            <c:dLbl>
              <c:idx val="1"/>
              <c:layout>
                <c:manualLayout>
                  <c:x val="8.2898316620220406E-3"/>
                  <c:y val="-2.4528909734384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B3-417A-BE5D-679AAA7D363D}"/>
                </c:ext>
              </c:extLst>
            </c:dLbl>
            <c:dLbl>
              <c:idx val="2"/>
              <c:layout>
                <c:manualLayout>
                  <c:x val="3.3159326648088162E-2"/>
                  <c:y val="-4.90578194687695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B3-417A-BE5D-679AAA7D363D}"/>
                </c:ext>
              </c:extLst>
            </c:dLbl>
            <c:dLbl>
              <c:idx val="3"/>
              <c:layout>
                <c:manualLayout>
                  <c:x val="5.5265544413480264E-2"/>
                  <c:y val="-7.3586729203154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B3-417A-BE5D-679AAA7D363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'TABLE-4'!$BL$31:$BL$34</c:f>
              <c:strCache>
                <c:ptCount val="4"/>
                <c:pt idx="0">
                  <c:v>0</c:v>
                </c:pt>
                <c:pt idx="1">
                  <c:v>1</c:v>
                </c:pt>
                <c:pt idx="2">
                  <c:v>2</c:v>
                </c:pt>
                <c:pt idx="3">
                  <c:v>3 or more</c:v>
                </c:pt>
              </c:strCache>
            </c:strRef>
          </c:cat>
          <c:val>
            <c:numRef>
              <c:f>'TABLE-4'!$BO$31:$BO$34</c:f>
              <c:numCache>
                <c:formatCode>0%</c:formatCode>
                <c:ptCount val="4"/>
                <c:pt idx="0">
                  <c:v>0.05</c:v>
                </c:pt>
                <c:pt idx="1">
                  <c:v>0.49</c:v>
                </c:pt>
                <c:pt idx="2">
                  <c:v>0.38</c:v>
                </c:pt>
                <c:pt idx="3">
                  <c:v>0.28999999999999998</c:v>
                </c:pt>
              </c:numCache>
            </c:numRef>
          </c:val>
          <c:extLst>
            <c:ext xmlns:c16="http://schemas.microsoft.com/office/drawing/2014/chart" uri="{C3380CC4-5D6E-409C-BE32-E72D297353CC}">
              <c16:uniqueId val="{00000002-510C-4696-AF20-1D39A9A6AEC9}"/>
            </c:ext>
          </c:extLst>
        </c:ser>
        <c:dLbls>
          <c:showLegendKey val="0"/>
          <c:showVal val="1"/>
          <c:showCatName val="0"/>
          <c:showSerName val="0"/>
          <c:showPercent val="0"/>
          <c:showBubbleSize val="0"/>
        </c:dLbls>
        <c:gapWidth val="150"/>
        <c:shape val="box"/>
        <c:axId val="1766490160"/>
        <c:axId val="1766490640"/>
        <c:axId val="0"/>
      </c:bar3DChart>
      <c:catAx>
        <c:axId val="176649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766490640"/>
        <c:crosses val="autoZero"/>
        <c:auto val="1"/>
        <c:lblAlgn val="ctr"/>
        <c:lblOffset val="100"/>
        <c:noMultiLvlLbl val="0"/>
      </c:catAx>
      <c:valAx>
        <c:axId val="1766490640"/>
        <c:scaling>
          <c:orientation val="minMax"/>
        </c:scaling>
        <c:delete val="1"/>
        <c:axPos val="l"/>
        <c:numFmt formatCode="0%" sourceLinked="1"/>
        <c:majorTickMark val="none"/>
        <c:minorTickMark val="none"/>
        <c:tickLblPos val="nextTo"/>
        <c:crossAx val="1766490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'TABLE-4'!$BL$39</c:f>
              <c:strCache>
                <c:ptCount val="1"/>
                <c:pt idx="0">
                  <c:v>No</c:v>
                </c:pt>
              </c:strCache>
            </c:strRef>
          </c:tx>
          <c:spPr>
            <a:solidFill>
              <a:schemeClr val="accent1"/>
            </a:solidFill>
            <a:ln>
              <a:noFill/>
            </a:ln>
            <a:effectLst/>
            <a:sp3d/>
          </c:spPr>
          <c:invertIfNegative val="0"/>
          <c:dLbls>
            <c:dLbl>
              <c:idx val="2"/>
              <c:layout>
                <c:manualLayout>
                  <c:x val="-1.6105587725868186E-2"/>
                  <c:y val="-3.3767409777583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3C-4C76-B291-1B4D0BB0D73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'TABLE-4'!$BM$38:$BO$38</c:f>
              <c:numCache>
                <c:formatCode>General</c:formatCode>
                <c:ptCount val="3"/>
                <c:pt idx="0">
                  <c:v>2016</c:v>
                </c:pt>
                <c:pt idx="1">
                  <c:v>2018</c:v>
                </c:pt>
                <c:pt idx="2">
                  <c:v>2021</c:v>
                </c:pt>
              </c:numCache>
            </c:numRef>
          </c:cat>
          <c:val>
            <c:numRef>
              <c:f>'TABLE-4'!$BM$39:$BO$39</c:f>
              <c:numCache>
                <c:formatCode>0%</c:formatCode>
                <c:ptCount val="3"/>
                <c:pt idx="0">
                  <c:v>0.33</c:v>
                </c:pt>
                <c:pt idx="1">
                  <c:v>0.35</c:v>
                </c:pt>
                <c:pt idx="2">
                  <c:v>0.32</c:v>
                </c:pt>
              </c:numCache>
            </c:numRef>
          </c:val>
          <c:extLst>
            <c:ext xmlns:c16="http://schemas.microsoft.com/office/drawing/2014/chart" uri="{C3380CC4-5D6E-409C-BE32-E72D297353CC}">
              <c16:uniqueId val="{00000000-36AF-418E-A9C8-1F92997B0977}"/>
            </c:ext>
          </c:extLst>
        </c:ser>
        <c:ser>
          <c:idx val="1"/>
          <c:order val="1"/>
          <c:tx>
            <c:strRef>
              <c:f>'TABLE-4'!$BL$40</c:f>
              <c:strCache>
                <c:ptCount val="1"/>
                <c:pt idx="0">
                  <c:v>Yes</c:v>
                </c:pt>
              </c:strCache>
            </c:strRef>
          </c:tx>
          <c:spPr>
            <a:solidFill>
              <a:schemeClr val="accent2"/>
            </a:solidFill>
            <a:ln>
              <a:noFill/>
            </a:ln>
            <a:effectLst/>
            <a:sp3d/>
          </c:spPr>
          <c:invertIfNegative val="0"/>
          <c:dLbls>
            <c:dLbl>
              <c:idx val="0"/>
              <c:layout>
                <c:manualLayout>
                  <c:x val="7.2475144766406804E-2"/>
                  <c:y val="-3.617936761883926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3530316930067002"/>
                      <c:h val="0.16126350126637282"/>
                    </c:manualLayout>
                  </c15:layout>
                </c:ext>
                <c:ext xmlns:c16="http://schemas.microsoft.com/office/drawing/2014/chart" uri="{C3380CC4-5D6E-409C-BE32-E72D297353CC}">
                  <c16:uniqueId val="{00000000-32C5-4419-8AB0-7F3EDDDE532D}"/>
                </c:ext>
              </c:extLst>
            </c:dLbl>
            <c:dLbl>
              <c:idx val="1"/>
              <c:layout>
                <c:manualLayout>
                  <c:x val="3.2211175451736372E-2"/>
                  <c:y val="-2.41195784125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C5-4419-8AB0-7F3EDDDE532D}"/>
                </c:ext>
              </c:extLst>
            </c:dLbl>
            <c:dLbl>
              <c:idx val="2"/>
              <c:layout>
                <c:manualLayout>
                  <c:x val="3.2211175451736372E-2"/>
                  <c:y val="-2.8943494095071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C5-4419-8AB0-7F3EDDDE532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'TABLE-4'!$BM$38:$BO$38</c:f>
              <c:numCache>
                <c:formatCode>General</c:formatCode>
                <c:ptCount val="3"/>
                <c:pt idx="0">
                  <c:v>2016</c:v>
                </c:pt>
                <c:pt idx="1">
                  <c:v>2018</c:v>
                </c:pt>
                <c:pt idx="2">
                  <c:v>2021</c:v>
                </c:pt>
              </c:numCache>
            </c:numRef>
          </c:cat>
          <c:val>
            <c:numRef>
              <c:f>'TABLE-4'!$BM$40:$BO$40</c:f>
              <c:numCache>
                <c:formatCode>0%</c:formatCode>
                <c:ptCount val="3"/>
                <c:pt idx="0">
                  <c:v>0.31</c:v>
                </c:pt>
                <c:pt idx="1">
                  <c:v>0.35</c:v>
                </c:pt>
                <c:pt idx="2">
                  <c:v>0.34</c:v>
                </c:pt>
              </c:numCache>
            </c:numRef>
          </c:val>
          <c:extLst>
            <c:ext xmlns:c16="http://schemas.microsoft.com/office/drawing/2014/chart" uri="{C3380CC4-5D6E-409C-BE32-E72D297353CC}">
              <c16:uniqueId val="{00000001-36AF-418E-A9C8-1F92997B0977}"/>
            </c:ext>
          </c:extLst>
        </c:ser>
        <c:dLbls>
          <c:showLegendKey val="0"/>
          <c:showVal val="1"/>
          <c:showCatName val="0"/>
          <c:showSerName val="0"/>
          <c:showPercent val="0"/>
          <c:showBubbleSize val="0"/>
        </c:dLbls>
        <c:gapWidth val="150"/>
        <c:shape val="box"/>
        <c:axId val="1391851535"/>
        <c:axId val="1391852015"/>
        <c:axId val="0"/>
      </c:bar3DChart>
      <c:catAx>
        <c:axId val="13918515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91852015"/>
        <c:crosses val="autoZero"/>
        <c:auto val="1"/>
        <c:lblAlgn val="ctr"/>
        <c:lblOffset val="100"/>
        <c:noMultiLvlLbl val="0"/>
      </c:catAx>
      <c:valAx>
        <c:axId val="1391852015"/>
        <c:scaling>
          <c:orientation val="minMax"/>
        </c:scaling>
        <c:delete val="1"/>
        <c:axPos val="l"/>
        <c:numFmt formatCode="0%" sourceLinked="1"/>
        <c:majorTickMark val="none"/>
        <c:minorTickMark val="none"/>
        <c:tickLblPos val="nextTo"/>
        <c:crossAx val="1391851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87889777625265E-2"/>
          <c:y val="6.7273256250803479E-2"/>
          <c:w val="0.92462422044474946"/>
          <c:h val="0.82817354715313485"/>
        </c:manualLayout>
      </c:layout>
      <c:barChart>
        <c:barDir val="col"/>
        <c:grouping val="stacked"/>
        <c:varyColors val="0"/>
        <c:ser>
          <c:idx val="0"/>
          <c:order val="0"/>
          <c:tx>
            <c:strRef>
              <c:f>'TABLE-4'!$BL$49</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'TABLE-4'!$BM$48:$BO$48</c:f>
              <c:numCache>
                <c:formatCode>General</c:formatCode>
                <c:ptCount val="3"/>
                <c:pt idx="0">
                  <c:v>2016</c:v>
                </c:pt>
                <c:pt idx="1">
                  <c:v>2018</c:v>
                </c:pt>
                <c:pt idx="2">
                  <c:v>2021</c:v>
                </c:pt>
              </c:numCache>
            </c:numRef>
          </c:cat>
          <c:val>
            <c:numRef>
              <c:f>'TABLE-4'!$BM$49:$BO$49</c:f>
              <c:numCache>
                <c:formatCode>0%</c:formatCode>
                <c:ptCount val="3"/>
                <c:pt idx="0">
                  <c:v>0.33</c:v>
                </c:pt>
                <c:pt idx="1">
                  <c:v>0.36</c:v>
                </c:pt>
                <c:pt idx="2">
                  <c:v>0.34</c:v>
                </c:pt>
              </c:numCache>
            </c:numRef>
          </c:val>
          <c:extLst>
            <c:ext xmlns:c16="http://schemas.microsoft.com/office/drawing/2014/chart" uri="{C3380CC4-5D6E-409C-BE32-E72D297353CC}">
              <c16:uniqueId val="{00000000-4002-44BA-8C11-558ACA113CC8}"/>
            </c:ext>
          </c:extLst>
        </c:ser>
        <c:ser>
          <c:idx val="1"/>
          <c:order val="1"/>
          <c:tx>
            <c:strRef>
              <c:f>'TABLE-4'!$BL$50</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'TABLE-4'!$BM$48:$BO$48</c:f>
              <c:numCache>
                <c:formatCode>General</c:formatCode>
                <c:ptCount val="3"/>
                <c:pt idx="0">
                  <c:v>2016</c:v>
                </c:pt>
                <c:pt idx="1">
                  <c:v>2018</c:v>
                </c:pt>
                <c:pt idx="2">
                  <c:v>2021</c:v>
                </c:pt>
              </c:numCache>
            </c:numRef>
          </c:cat>
          <c:val>
            <c:numRef>
              <c:f>'TABLE-4'!$BM$50:$BO$50</c:f>
              <c:numCache>
                <c:formatCode>0%</c:formatCode>
                <c:ptCount val="3"/>
                <c:pt idx="0">
                  <c:v>0.28999999999999998</c:v>
                </c:pt>
                <c:pt idx="1">
                  <c:v>0.31</c:v>
                </c:pt>
                <c:pt idx="2">
                  <c:v>0.27</c:v>
                </c:pt>
              </c:numCache>
            </c:numRef>
          </c:val>
          <c:extLst>
            <c:ext xmlns:c16="http://schemas.microsoft.com/office/drawing/2014/chart" uri="{C3380CC4-5D6E-409C-BE32-E72D297353CC}">
              <c16:uniqueId val="{00000001-4002-44BA-8C11-558ACA113CC8}"/>
            </c:ext>
          </c:extLst>
        </c:ser>
        <c:dLbls>
          <c:dLblPos val="ctr"/>
          <c:showLegendKey val="0"/>
          <c:showVal val="1"/>
          <c:showCatName val="0"/>
          <c:showSerName val="0"/>
          <c:showPercent val="0"/>
          <c:showBubbleSize val="0"/>
        </c:dLbls>
        <c:gapWidth val="150"/>
        <c:overlap val="100"/>
        <c:axId val="1391851535"/>
        <c:axId val="1391852015"/>
      </c:barChart>
      <c:catAx>
        <c:axId val="13918515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91852015"/>
        <c:crosses val="autoZero"/>
        <c:auto val="1"/>
        <c:lblAlgn val="ctr"/>
        <c:lblOffset val="100"/>
        <c:noMultiLvlLbl val="0"/>
      </c:catAx>
      <c:valAx>
        <c:axId val="1391852015"/>
        <c:scaling>
          <c:orientation val="minMax"/>
        </c:scaling>
        <c:delete val="1"/>
        <c:axPos val="l"/>
        <c:numFmt formatCode="0%" sourceLinked="1"/>
        <c:majorTickMark val="none"/>
        <c:minorTickMark val="none"/>
        <c:tickLblPos val="nextTo"/>
        <c:crossAx val="1391851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0160349549474224E-2"/>
          <c:w val="0.99410352613126463"/>
          <c:h val="0.87662944675288212"/>
        </c:manualLayout>
      </c:layout>
      <c:bar3DChart>
        <c:barDir val="col"/>
        <c:grouping val="standard"/>
        <c:varyColors val="0"/>
        <c:ser>
          <c:idx val="0"/>
          <c:order val="0"/>
          <c:tx>
            <c:strRef>
              <c:f>'TABLE-4'!$BL$55</c:f>
              <c:strCache>
                <c:ptCount val="1"/>
                <c:pt idx="0">
                  <c:v>No</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'TABLE-4'!$BM$54:$BO$54</c:f>
              <c:numCache>
                <c:formatCode>General</c:formatCode>
                <c:ptCount val="3"/>
                <c:pt idx="0">
                  <c:v>2016</c:v>
                </c:pt>
                <c:pt idx="1">
                  <c:v>2018</c:v>
                </c:pt>
                <c:pt idx="2">
                  <c:v>2021</c:v>
                </c:pt>
              </c:numCache>
            </c:numRef>
          </c:cat>
          <c:val>
            <c:numRef>
              <c:f>'TABLE-4'!$BM$55:$BO$55</c:f>
              <c:numCache>
                <c:formatCode>0%</c:formatCode>
                <c:ptCount val="3"/>
                <c:pt idx="0">
                  <c:v>0.33</c:v>
                </c:pt>
                <c:pt idx="1">
                  <c:v>0.36</c:v>
                </c:pt>
                <c:pt idx="2">
                  <c:v>0.35</c:v>
                </c:pt>
              </c:numCache>
            </c:numRef>
          </c:val>
          <c:extLst>
            <c:ext xmlns:c16="http://schemas.microsoft.com/office/drawing/2014/chart" uri="{C3380CC4-5D6E-409C-BE32-E72D297353CC}">
              <c16:uniqueId val="{00000000-0416-4888-8B33-3AFA57DA18AE}"/>
            </c:ext>
          </c:extLst>
        </c:ser>
        <c:ser>
          <c:idx val="1"/>
          <c:order val="1"/>
          <c:tx>
            <c:strRef>
              <c:f>'TABLE-4'!$BL$56</c:f>
              <c:strCache>
                <c:ptCount val="1"/>
                <c:pt idx="0">
                  <c:v>Yes</c:v>
                </c:pt>
              </c:strCache>
            </c:strRef>
          </c:tx>
          <c:spPr>
            <a:solidFill>
              <a:schemeClr val="accent2"/>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'TABLE-4'!$BM$54:$BO$54</c:f>
              <c:numCache>
                <c:formatCode>General</c:formatCode>
                <c:ptCount val="3"/>
                <c:pt idx="0">
                  <c:v>2016</c:v>
                </c:pt>
                <c:pt idx="1">
                  <c:v>2018</c:v>
                </c:pt>
                <c:pt idx="2">
                  <c:v>2021</c:v>
                </c:pt>
              </c:numCache>
            </c:numRef>
          </c:cat>
          <c:val>
            <c:numRef>
              <c:f>'TABLE-4'!$BM$56:$BO$56</c:f>
              <c:numCache>
                <c:formatCode>0%</c:formatCode>
                <c:ptCount val="3"/>
                <c:pt idx="0">
                  <c:v>0.28000000000000003</c:v>
                </c:pt>
                <c:pt idx="1">
                  <c:v>0.32</c:v>
                </c:pt>
                <c:pt idx="2">
                  <c:v>0.28000000000000003</c:v>
                </c:pt>
              </c:numCache>
            </c:numRef>
          </c:val>
          <c:extLst>
            <c:ext xmlns:c16="http://schemas.microsoft.com/office/drawing/2014/chart" uri="{C3380CC4-5D6E-409C-BE32-E72D297353CC}">
              <c16:uniqueId val="{00000001-0416-4888-8B33-3AFA57DA18AE}"/>
            </c:ext>
          </c:extLst>
        </c:ser>
        <c:dLbls>
          <c:showLegendKey val="0"/>
          <c:showVal val="0"/>
          <c:showCatName val="0"/>
          <c:showSerName val="0"/>
          <c:showPercent val="0"/>
          <c:showBubbleSize val="0"/>
        </c:dLbls>
        <c:gapWidth val="150"/>
        <c:shape val="box"/>
        <c:axId val="1393311807"/>
        <c:axId val="1393319487"/>
        <c:axId val="1474628880"/>
      </c:bar3DChart>
      <c:catAx>
        <c:axId val="1393311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93319487"/>
        <c:crosses val="autoZero"/>
        <c:auto val="1"/>
        <c:lblAlgn val="ctr"/>
        <c:lblOffset val="100"/>
        <c:noMultiLvlLbl val="0"/>
      </c:catAx>
      <c:valAx>
        <c:axId val="1393319487"/>
        <c:scaling>
          <c:orientation val="minMax"/>
        </c:scaling>
        <c:delete val="1"/>
        <c:axPos val="l"/>
        <c:numFmt formatCode="0%" sourceLinked="1"/>
        <c:majorTickMark val="none"/>
        <c:minorTickMark val="none"/>
        <c:tickLblPos val="nextTo"/>
        <c:crossAx val="1393311807"/>
        <c:crosses val="autoZero"/>
        <c:crossBetween val="between"/>
      </c:valAx>
      <c:serAx>
        <c:axId val="1474628880"/>
        <c:scaling>
          <c:orientation val="minMax"/>
        </c:scaling>
        <c:delete val="1"/>
        <c:axPos val="b"/>
        <c:majorTickMark val="none"/>
        <c:minorTickMark val="none"/>
        <c:tickLblPos val="nextTo"/>
        <c:crossAx val="1393319487"/>
        <c:crosses val="autoZero"/>
      </c:ser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972235660605526E-2"/>
          <c:y val="5.2689799696080189E-2"/>
          <c:w val="0.97084071804927075"/>
          <c:h val="0.82396009130198589"/>
        </c:manualLayout>
      </c:layout>
      <c:bar3DChart>
        <c:barDir val="col"/>
        <c:grouping val="standard"/>
        <c:varyColors val="0"/>
        <c:ser>
          <c:idx val="0"/>
          <c:order val="0"/>
          <c:tx>
            <c:strRef>
              <c:f>'TABLE-4'!$BL$60</c:f>
              <c:strCache>
                <c:ptCount val="1"/>
                <c:pt idx="0">
                  <c:v>Yes</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'TABLE-4'!$BM$58:$BO$59</c:f>
              <c:strCache>
                <c:ptCount val="3"/>
                <c:pt idx="0">
                  <c:v>2016</c:v>
                </c:pt>
                <c:pt idx="1">
                  <c:v>2018</c:v>
                </c:pt>
                <c:pt idx="2">
                  <c:v>2021</c:v>
                </c:pt>
              </c:strCache>
            </c:strRef>
          </c:cat>
          <c:val>
            <c:numRef>
              <c:f>'TABLE-4'!$BM$60:$BO$60</c:f>
              <c:numCache>
                <c:formatCode>0%</c:formatCode>
                <c:ptCount val="3"/>
                <c:pt idx="0">
                  <c:v>0.41</c:v>
                </c:pt>
                <c:pt idx="1">
                  <c:v>0.53</c:v>
                </c:pt>
                <c:pt idx="2">
                  <c:v>0.41</c:v>
                </c:pt>
              </c:numCache>
            </c:numRef>
          </c:val>
          <c:extLst>
            <c:ext xmlns:c16="http://schemas.microsoft.com/office/drawing/2014/chart" uri="{C3380CC4-5D6E-409C-BE32-E72D297353CC}">
              <c16:uniqueId val="{00000000-F5A5-4EB7-968F-B65686752BE5}"/>
            </c:ext>
          </c:extLst>
        </c:ser>
        <c:ser>
          <c:idx val="1"/>
          <c:order val="1"/>
          <c:tx>
            <c:strRef>
              <c:f>'TABLE-4'!$BL$61</c:f>
              <c:strCache>
                <c:ptCount val="1"/>
                <c:pt idx="0">
                  <c:v>No</c:v>
                </c:pt>
              </c:strCache>
            </c:strRef>
          </c:tx>
          <c:spPr>
            <a:solidFill>
              <a:schemeClr val="accent2"/>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'TABLE-4'!$BM$58:$BO$59</c:f>
              <c:strCache>
                <c:ptCount val="3"/>
                <c:pt idx="0">
                  <c:v>2016</c:v>
                </c:pt>
                <c:pt idx="1">
                  <c:v>2018</c:v>
                </c:pt>
                <c:pt idx="2">
                  <c:v>2021</c:v>
                </c:pt>
              </c:strCache>
            </c:strRef>
          </c:cat>
          <c:val>
            <c:numRef>
              <c:f>'TABLE-4'!$BM$61:$BO$61</c:f>
              <c:numCache>
                <c:formatCode>0%</c:formatCode>
                <c:ptCount val="3"/>
                <c:pt idx="0">
                  <c:v>0.44</c:v>
                </c:pt>
                <c:pt idx="1">
                  <c:v>0.47</c:v>
                </c:pt>
                <c:pt idx="2">
                  <c:v>0.46</c:v>
                </c:pt>
              </c:numCache>
            </c:numRef>
          </c:val>
          <c:extLst>
            <c:ext xmlns:c16="http://schemas.microsoft.com/office/drawing/2014/chart" uri="{C3380CC4-5D6E-409C-BE32-E72D297353CC}">
              <c16:uniqueId val="{00000001-F5A5-4EB7-968F-B65686752BE5}"/>
            </c:ext>
          </c:extLst>
        </c:ser>
        <c:dLbls>
          <c:showLegendKey val="0"/>
          <c:showVal val="0"/>
          <c:showCatName val="0"/>
          <c:showSerName val="0"/>
          <c:showPercent val="0"/>
          <c:showBubbleSize val="0"/>
        </c:dLbls>
        <c:gapWidth val="150"/>
        <c:shape val="box"/>
        <c:axId val="1393311807"/>
        <c:axId val="1393319487"/>
        <c:axId val="1474628880"/>
      </c:bar3DChart>
      <c:catAx>
        <c:axId val="1393311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93319487"/>
        <c:crosses val="autoZero"/>
        <c:auto val="1"/>
        <c:lblAlgn val="ctr"/>
        <c:lblOffset val="100"/>
        <c:noMultiLvlLbl val="0"/>
      </c:catAx>
      <c:valAx>
        <c:axId val="1393319487"/>
        <c:scaling>
          <c:orientation val="minMax"/>
        </c:scaling>
        <c:delete val="1"/>
        <c:axPos val="l"/>
        <c:numFmt formatCode="0%" sourceLinked="1"/>
        <c:majorTickMark val="none"/>
        <c:minorTickMark val="none"/>
        <c:tickLblPos val="nextTo"/>
        <c:crossAx val="1393311807"/>
        <c:crosses val="autoZero"/>
        <c:crossBetween val="between"/>
      </c:valAx>
      <c:serAx>
        <c:axId val="1474628880"/>
        <c:scaling>
          <c:orientation val="minMax"/>
        </c:scaling>
        <c:delete val="1"/>
        <c:axPos val="b"/>
        <c:majorTickMark val="none"/>
        <c:minorTickMark val="none"/>
        <c:tickLblPos val="nextTo"/>
        <c:crossAx val="1393319487"/>
        <c:crosses val="autoZero"/>
      </c:serAx>
      <c:spPr>
        <a:noFill/>
        <a:ln>
          <a:noFill/>
        </a:ln>
        <a:effectLst/>
      </c:spPr>
    </c:plotArea>
    <c:legend>
      <c:legendPos val="t"/>
      <c:layout>
        <c:manualLayout>
          <c:xMode val="edge"/>
          <c:yMode val="edge"/>
          <c:x val="0.44353434341009274"/>
          <c:y val="6.9362986465184906E-2"/>
          <c:w val="0.12905973011487434"/>
          <c:h val="9.648345203324718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Graphs1!$AH$43</c:f>
              <c:strCache>
                <c:ptCount val="1"/>
                <c:pt idx="0">
                  <c:v>Round-1</c:v>
                </c:pt>
              </c:strCache>
            </c:strRef>
          </c:tx>
          <c:spPr>
            <a:effectLst>
              <a:outerShdw blurRad="50800" dist="38100" algn="l" rotWithShape="0">
                <a:prstClr val="black">
                  <a:alpha val="40000"/>
                </a:prstClr>
              </a:outerShdw>
            </a:effectLst>
          </c:spPr>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EE78-441A-AF88-0E0D73EEB1B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EE78-441A-AF88-0E0D73EEB1B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EE78-441A-AF88-0E0D73EEB1B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Graphs1!$AG$44:$AG$46</c:f>
              <c:strCache>
                <c:ptCount val="3"/>
                <c:pt idx="0">
                  <c:v>Low</c:v>
                </c:pt>
                <c:pt idx="1">
                  <c:v>Middle</c:v>
                </c:pt>
                <c:pt idx="2">
                  <c:v>High</c:v>
                </c:pt>
              </c:strCache>
            </c:strRef>
          </c:cat>
          <c:val>
            <c:numRef>
              <c:f>Graphs1!$AH$44:$AH$46</c:f>
              <c:numCache>
                <c:formatCode>0%</c:formatCode>
                <c:ptCount val="3"/>
                <c:pt idx="0">
                  <c:v>0.34</c:v>
                </c:pt>
                <c:pt idx="1">
                  <c:v>0.33</c:v>
                </c:pt>
                <c:pt idx="2">
                  <c:v>0.33</c:v>
                </c:pt>
              </c:numCache>
            </c:numRef>
          </c:val>
          <c:extLst>
            <c:ext xmlns:c16="http://schemas.microsoft.com/office/drawing/2014/chart" uri="{C3380CC4-5D6E-409C-BE32-E72D297353CC}">
              <c16:uniqueId val="{00000006-EE78-441A-AF88-0E0D73EEB1B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'TABLE-4'!$BX$2</c:f>
              <c:strCache>
                <c:ptCount val="1"/>
                <c:pt idx="0">
                  <c:v>15-19 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'TABLE-4'!$BY$1:$CA$1</c:f>
              <c:numCache>
                <c:formatCode>General</c:formatCode>
                <c:ptCount val="3"/>
                <c:pt idx="0">
                  <c:v>2016</c:v>
                </c:pt>
                <c:pt idx="1">
                  <c:v>2018</c:v>
                </c:pt>
                <c:pt idx="2">
                  <c:v>2021</c:v>
                </c:pt>
              </c:numCache>
            </c:numRef>
          </c:cat>
          <c:val>
            <c:numRef>
              <c:f>'TABLE-4'!$BY$2:$CA$2</c:f>
              <c:numCache>
                <c:formatCode>0%</c:formatCode>
                <c:ptCount val="3"/>
                <c:pt idx="0">
                  <c:v>0.21</c:v>
                </c:pt>
                <c:pt idx="1">
                  <c:v>0.25</c:v>
                </c:pt>
                <c:pt idx="2">
                  <c:v>0.28999999999999998</c:v>
                </c:pt>
              </c:numCache>
            </c:numRef>
          </c:val>
          <c:extLst>
            <c:ext xmlns:c16="http://schemas.microsoft.com/office/drawing/2014/chart" uri="{C3380CC4-5D6E-409C-BE32-E72D297353CC}">
              <c16:uniqueId val="{00000000-ECED-439C-9AAA-B068D1F75A38}"/>
            </c:ext>
          </c:extLst>
        </c:ser>
        <c:ser>
          <c:idx val="1"/>
          <c:order val="1"/>
          <c:tx>
            <c:strRef>
              <c:f>'TABLE-4'!$BX$3</c:f>
              <c:strCache>
                <c:ptCount val="1"/>
                <c:pt idx="0">
                  <c:v>20-24 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'TABLE-4'!$BY$1:$CA$1</c:f>
              <c:numCache>
                <c:formatCode>General</c:formatCode>
                <c:ptCount val="3"/>
                <c:pt idx="0">
                  <c:v>2016</c:v>
                </c:pt>
                <c:pt idx="1">
                  <c:v>2018</c:v>
                </c:pt>
                <c:pt idx="2">
                  <c:v>2021</c:v>
                </c:pt>
              </c:numCache>
            </c:numRef>
          </c:cat>
          <c:val>
            <c:numRef>
              <c:f>'TABLE-4'!$BY$3:$CA$3</c:f>
              <c:numCache>
                <c:formatCode>0%</c:formatCode>
                <c:ptCount val="3"/>
                <c:pt idx="0">
                  <c:v>0.2</c:v>
                </c:pt>
                <c:pt idx="1">
                  <c:v>0.24</c:v>
                </c:pt>
                <c:pt idx="2">
                  <c:v>0.25</c:v>
                </c:pt>
              </c:numCache>
            </c:numRef>
          </c:val>
          <c:extLst>
            <c:ext xmlns:c16="http://schemas.microsoft.com/office/drawing/2014/chart" uri="{C3380CC4-5D6E-409C-BE32-E72D297353CC}">
              <c16:uniqueId val="{00000001-ECED-439C-9AAA-B068D1F75A38}"/>
            </c:ext>
          </c:extLst>
        </c:ser>
        <c:ser>
          <c:idx val="2"/>
          <c:order val="2"/>
          <c:tx>
            <c:strRef>
              <c:f>'TABLE-4'!$BX$4</c:f>
              <c:strCache>
                <c:ptCount val="1"/>
                <c:pt idx="0">
                  <c:v>25-29 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'TABLE-4'!$BY$1:$CA$1</c:f>
              <c:numCache>
                <c:formatCode>General</c:formatCode>
                <c:ptCount val="3"/>
                <c:pt idx="0">
                  <c:v>2016</c:v>
                </c:pt>
                <c:pt idx="1">
                  <c:v>2018</c:v>
                </c:pt>
                <c:pt idx="2">
                  <c:v>2021</c:v>
                </c:pt>
              </c:numCache>
            </c:numRef>
          </c:cat>
          <c:val>
            <c:numRef>
              <c:f>'TABLE-4'!$BY$4:$CA$4</c:f>
              <c:numCache>
                <c:formatCode>0%</c:formatCode>
                <c:ptCount val="3"/>
                <c:pt idx="0">
                  <c:v>0.09</c:v>
                </c:pt>
                <c:pt idx="1">
                  <c:v>0.11</c:v>
                </c:pt>
                <c:pt idx="2">
                  <c:v>0.11</c:v>
                </c:pt>
              </c:numCache>
            </c:numRef>
          </c:val>
          <c:extLst>
            <c:ext xmlns:c16="http://schemas.microsoft.com/office/drawing/2014/chart" uri="{C3380CC4-5D6E-409C-BE32-E72D297353CC}">
              <c16:uniqueId val="{00000002-ECED-439C-9AAA-B068D1F75A38}"/>
            </c:ext>
          </c:extLst>
        </c:ser>
        <c:ser>
          <c:idx val="3"/>
          <c:order val="3"/>
          <c:tx>
            <c:strRef>
              <c:f>'TABLE-4'!$BX$5</c:f>
              <c:strCache>
                <c:ptCount val="1"/>
                <c:pt idx="0">
                  <c:v>30-34 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'TABLE-4'!$BY$1:$CA$1</c:f>
              <c:numCache>
                <c:formatCode>General</c:formatCode>
                <c:ptCount val="3"/>
                <c:pt idx="0">
                  <c:v>2016</c:v>
                </c:pt>
                <c:pt idx="1">
                  <c:v>2018</c:v>
                </c:pt>
                <c:pt idx="2">
                  <c:v>2021</c:v>
                </c:pt>
              </c:numCache>
            </c:numRef>
          </c:cat>
          <c:val>
            <c:numRef>
              <c:f>'TABLE-4'!$BY$5:$CA$5</c:f>
              <c:numCache>
                <c:formatCode>0%</c:formatCode>
                <c:ptCount val="3"/>
                <c:pt idx="0">
                  <c:v>0.03</c:v>
                </c:pt>
                <c:pt idx="1">
                  <c:v>0.04</c:v>
                </c:pt>
                <c:pt idx="2">
                  <c:v>0.03</c:v>
                </c:pt>
              </c:numCache>
            </c:numRef>
          </c:val>
          <c:extLst>
            <c:ext xmlns:c16="http://schemas.microsoft.com/office/drawing/2014/chart" uri="{C3380CC4-5D6E-409C-BE32-E72D297353CC}">
              <c16:uniqueId val="{00000003-ECED-439C-9AAA-B068D1F75A38}"/>
            </c:ext>
          </c:extLst>
        </c:ser>
        <c:ser>
          <c:idx val="4"/>
          <c:order val="4"/>
          <c:tx>
            <c:strRef>
              <c:f>'TABLE-4'!$BX$6</c:f>
              <c:strCache>
                <c:ptCount val="1"/>
                <c:pt idx="0">
                  <c:v>35-39 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'TABLE-4'!$BY$1:$CA$1</c:f>
              <c:numCache>
                <c:formatCode>General</c:formatCode>
                <c:ptCount val="3"/>
                <c:pt idx="0">
                  <c:v>2016</c:v>
                </c:pt>
                <c:pt idx="1">
                  <c:v>2018</c:v>
                </c:pt>
                <c:pt idx="2">
                  <c:v>2021</c:v>
                </c:pt>
              </c:numCache>
            </c:numRef>
          </c:cat>
          <c:val>
            <c:numRef>
              <c:f>'TABLE-4'!$BY$6:$CA$6</c:f>
              <c:numCache>
                <c:formatCode>0%</c:formatCode>
                <c:ptCount val="3"/>
                <c:pt idx="0">
                  <c:v>0.01</c:v>
                </c:pt>
                <c:pt idx="1">
                  <c:v>0.02</c:v>
                </c:pt>
                <c:pt idx="2">
                  <c:v>0.02</c:v>
                </c:pt>
              </c:numCache>
            </c:numRef>
          </c:val>
          <c:extLst>
            <c:ext xmlns:c16="http://schemas.microsoft.com/office/drawing/2014/chart" uri="{C3380CC4-5D6E-409C-BE32-E72D297353CC}">
              <c16:uniqueId val="{00000004-ECED-439C-9AAA-B068D1F75A38}"/>
            </c:ext>
          </c:extLst>
        </c:ser>
        <c:ser>
          <c:idx val="5"/>
          <c:order val="5"/>
          <c:tx>
            <c:strRef>
              <c:f>'TABLE-4'!$BX$7</c:f>
              <c:strCache>
                <c:ptCount val="1"/>
                <c:pt idx="0">
                  <c:v>40-44 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'TABLE-4'!$BY$1:$CA$1</c:f>
              <c:numCache>
                <c:formatCode>General</c:formatCode>
                <c:ptCount val="3"/>
                <c:pt idx="0">
                  <c:v>2016</c:v>
                </c:pt>
                <c:pt idx="1">
                  <c:v>2018</c:v>
                </c:pt>
                <c:pt idx="2">
                  <c:v>2021</c:v>
                </c:pt>
              </c:numCache>
            </c:numRef>
          </c:cat>
          <c:val>
            <c:numRef>
              <c:f>'TABLE-4'!$BY$7:$CA$7</c:f>
              <c:numCache>
                <c:formatCode>0%</c:formatCode>
                <c:ptCount val="3"/>
                <c:pt idx="0">
                  <c:v>0.01</c:v>
                </c:pt>
                <c:pt idx="1">
                  <c:v>0</c:v>
                </c:pt>
                <c:pt idx="2">
                  <c:v>0</c:v>
                </c:pt>
              </c:numCache>
            </c:numRef>
          </c:val>
          <c:extLst>
            <c:ext xmlns:c16="http://schemas.microsoft.com/office/drawing/2014/chart" uri="{C3380CC4-5D6E-409C-BE32-E72D297353CC}">
              <c16:uniqueId val="{00000005-ECED-439C-9AAA-B068D1F75A38}"/>
            </c:ext>
          </c:extLst>
        </c:ser>
        <c:ser>
          <c:idx val="6"/>
          <c:order val="6"/>
          <c:tx>
            <c:strRef>
              <c:f>'TABLE-4'!$BX$8</c:f>
              <c:strCache>
                <c:ptCount val="1"/>
                <c:pt idx="0">
                  <c:v>45-49 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'TABLE-4'!$BY$1:$CA$1</c:f>
              <c:numCache>
                <c:formatCode>General</c:formatCode>
                <c:ptCount val="3"/>
                <c:pt idx="0">
                  <c:v>2016</c:v>
                </c:pt>
                <c:pt idx="1">
                  <c:v>2018</c:v>
                </c:pt>
                <c:pt idx="2">
                  <c:v>2021</c:v>
                </c:pt>
              </c:numCache>
            </c:numRef>
          </c:cat>
          <c:val>
            <c:numRef>
              <c:f>'TABLE-4'!$BY$8:$CA$8</c:f>
              <c:numCache>
                <c:formatCode>0%</c:formatCode>
                <c:ptCount val="3"/>
                <c:pt idx="0">
                  <c:v>0</c:v>
                </c:pt>
                <c:pt idx="1">
                  <c:v>0</c:v>
                </c:pt>
                <c:pt idx="2">
                  <c:v>0</c:v>
                </c:pt>
              </c:numCache>
            </c:numRef>
          </c:val>
          <c:extLst>
            <c:ext xmlns:c16="http://schemas.microsoft.com/office/drawing/2014/chart" uri="{C3380CC4-5D6E-409C-BE32-E72D297353CC}">
              <c16:uniqueId val="{00000006-ECED-439C-9AAA-B068D1F75A38}"/>
            </c:ext>
          </c:extLst>
        </c:ser>
        <c:dLbls>
          <c:dLblPos val="outEnd"/>
          <c:showLegendKey val="0"/>
          <c:showVal val="1"/>
          <c:showCatName val="0"/>
          <c:showSerName val="0"/>
          <c:showPercent val="0"/>
          <c:showBubbleSize val="0"/>
        </c:dLbls>
        <c:gapWidth val="219"/>
        <c:overlap val="-27"/>
        <c:axId val="843595600"/>
        <c:axId val="1380440575"/>
      </c:barChart>
      <c:catAx>
        <c:axId val="84359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80440575"/>
        <c:crosses val="autoZero"/>
        <c:auto val="1"/>
        <c:lblAlgn val="ctr"/>
        <c:lblOffset val="100"/>
        <c:noMultiLvlLbl val="0"/>
      </c:catAx>
      <c:valAx>
        <c:axId val="1380440575"/>
        <c:scaling>
          <c:orientation val="minMax"/>
        </c:scaling>
        <c:delete val="1"/>
        <c:axPos val="l"/>
        <c:numFmt formatCode="0%" sourceLinked="1"/>
        <c:majorTickMark val="none"/>
        <c:minorTickMark val="none"/>
        <c:tickLblPos val="nextTo"/>
        <c:crossAx val="843595600"/>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83860902962234E-3"/>
          <c:y val="6.1370580340767068E-2"/>
          <c:w val="0.99172456456738922"/>
          <c:h val="0.83754500106530894"/>
        </c:manualLayout>
      </c:layout>
      <c:bar3DChart>
        <c:barDir val="col"/>
        <c:grouping val="standard"/>
        <c:varyColors val="0"/>
        <c:ser>
          <c:idx val="0"/>
          <c:order val="0"/>
          <c:tx>
            <c:strRef>
              <c:f>'TABLE-4'!$BX$23</c:f>
              <c:strCache>
                <c:ptCount val="1"/>
                <c:pt idx="0">
                  <c:v>No</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'TABLE-4'!$BY$22:$CA$22</c:f>
              <c:numCache>
                <c:formatCode>General</c:formatCode>
                <c:ptCount val="3"/>
                <c:pt idx="0">
                  <c:v>2016</c:v>
                </c:pt>
                <c:pt idx="1">
                  <c:v>2018</c:v>
                </c:pt>
                <c:pt idx="2">
                  <c:v>2021</c:v>
                </c:pt>
              </c:numCache>
            </c:numRef>
          </c:cat>
          <c:val>
            <c:numRef>
              <c:f>'TABLE-4'!$BY$23:$CA$23</c:f>
              <c:numCache>
                <c:formatCode>0%</c:formatCode>
                <c:ptCount val="3"/>
                <c:pt idx="0">
                  <c:v>0.08</c:v>
                </c:pt>
                <c:pt idx="1">
                  <c:v>0.1</c:v>
                </c:pt>
                <c:pt idx="2">
                  <c:v>0.09</c:v>
                </c:pt>
              </c:numCache>
            </c:numRef>
          </c:val>
          <c:extLst>
            <c:ext xmlns:c16="http://schemas.microsoft.com/office/drawing/2014/chart" uri="{C3380CC4-5D6E-409C-BE32-E72D297353CC}">
              <c16:uniqueId val="{00000000-B838-42C7-87A9-D793D5BDC5FD}"/>
            </c:ext>
          </c:extLst>
        </c:ser>
        <c:ser>
          <c:idx val="1"/>
          <c:order val="1"/>
          <c:tx>
            <c:strRef>
              <c:f>'TABLE-4'!$BX$24</c:f>
              <c:strCache>
                <c:ptCount val="1"/>
                <c:pt idx="0">
                  <c:v>Yes</c:v>
                </c:pt>
              </c:strCache>
            </c:strRef>
          </c:tx>
          <c:spPr>
            <a:solidFill>
              <a:schemeClr val="accent2"/>
            </a:solidFill>
            <a:ln>
              <a:noFill/>
            </a:ln>
            <a:effectLst/>
            <a:sp3d/>
          </c:spPr>
          <c:invertIfNegative val="0"/>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0AF3-4C11-AFDF-3E573289598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'TABLE-4'!$BY$22:$CA$22</c:f>
              <c:numCache>
                <c:formatCode>General</c:formatCode>
                <c:ptCount val="3"/>
                <c:pt idx="0">
                  <c:v>2016</c:v>
                </c:pt>
                <c:pt idx="1">
                  <c:v>2018</c:v>
                </c:pt>
                <c:pt idx="2">
                  <c:v>2021</c:v>
                </c:pt>
              </c:numCache>
            </c:numRef>
          </c:cat>
          <c:val>
            <c:numRef>
              <c:f>'TABLE-4'!$BY$24:$CA$24</c:f>
              <c:numCache>
                <c:formatCode>0%</c:formatCode>
                <c:ptCount val="3"/>
                <c:pt idx="0">
                  <c:v>0.13</c:v>
                </c:pt>
                <c:pt idx="1">
                  <c:v>0.16</c:v>
                </c:pt>
                <c:pt idx="2">
                  <c:v>0.16</c:v>
                </c:pt>
              </c:numCache>
            </c:numRef>
          </c:val>
          <c:extLst>
            <c:ext xmlns:c16="http://schemas.microsoft.com/office/drawing/2014/chart" uri="{C3380CC4-5D6E-409C-BE32-E72D297353CC}">
              <c16:uniqueId val="{00000001-B838-42C7-87A9-D793D5BDC5FD}"/>
            </c:ext>
          </c:extLst>
        </c:ser>
        <c:dLbls>
          <c:showLegendKey val="0"/>
          <c:showVal val="0"/>
          <c:showCatName val="0"/>
          <c:showSerName val="0"/>
          <c:showPercent val="0"/>
          <c:showBubbleSize val="0"/>
        </c:dLbls>
        <c:gapWidth val="150"/>
        <c:shape val="box"/>
        <c:axId val="369853935"/>
        <c:axId val="369846735"/>
        <c:axId val="154835487"/>
      </c:bar3DChart>
      <c:catAx>
        <c:axId val="369853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69846735"/>
        <c:crosses val="autoZero"/>
        <c:auto val="1"/>
        <c:lblAlgn val="ctr"/>
        <c:lblOffset val="100"/>
        <c:noMultiLvlLbl val="0"/>
      </c:catAx>
      <c:valAx>
        <c:axId val="369846735"/>
        <c:scaling>
          <c:orientation val="minMax"/>
        </c:scaling>
        <c:delete val="1"/>
        <c:axPos val="l"/>
        <c:numFmt formatCode="0%" sourceLinked="1"/>
        <c:majorTickMark val="none"/>
        <c:minorTickMark val="none"/>
        <c:tickLblPos val="nextTo"/>
        <c:crossAx val="369853935"/>
        <c:crosses val="autoZero"/>
        <c:crossBetween val="between"/>
      </c:valAx>
      <c:serAx>
        <c:axId val="154835487"/>
        <c:scaling>
          <c:orientation val="minMax"/>
        </c:scaling>
        <c:delete val="1"/>
        <c:axPos val="b"/>
        <c:majorTickMark val="none"/>
        <c:minorTickMark val="none"/>
        <c:tickLblPos val="nextTo"/>
        <c:crossAx val="369846735"/>
        <c:crosses val="autoZero"/>
      </c:ser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1149974565308385E-2"/>
          <c:y val="0.54981755210588168"/>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'TABLE-4'!$BY$39</c:f>
              <c:strCache>
                <c:ptCount val="1"/>
                <c:pt idx="0">
                  <c:v>2021</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'TABLE-4'!$BX$40:$BX$41</c:f>
              <c:strCache>
                <c:ptCount val="2"/>
                <c:pt idx="0">
                  <c:v>No</c:v>
                </c:pt>
                <c:pt idx="1">
                  <c:v>Yes</c:v>
                </c:pt>
              </c:strCache>
            </c:strRef>
          </c:cat>
          <c:val>
            <c:numRef>
              <c:f>'TABLE-4'!$BY$40:$BY$41</c:f>
              <c:numCache>
                <c:formatCode>0%</c:formatCode>
                <c:ptCount val="2"/>
                <c:pt idx="0">
                  <c:v>0.11</c:v>
                </c:pt>
                <c:pt idx="1">
                  <c:v>0.11</c:v>
                </c:pt>
              </c:numCache>
            </c:numRef>
          </c:val>
          <c:extLst>
            <c:ext xmlns:c16="http://schemas.microsoft.com/office/drawing/2014/chart" uri="{C3380CC4-5D6E-409C-BE32-E72D297353CC}">
              <c16:uniqueId val="{00000000-7989-4405-A9E2-24D5D98DD564}"/>
            </c:ext>
          </c:extLst>
        </c:ser>
        <c:dLbls>
          <c:showLegendKey val="0"/>
          <c:showVal val="1"/>
          <c:showCatName val="0"/>
          <c:showSerName val="0"/>
          <c:showPercent val="0"/>
          <c:showBubbleSize val="0"/>
        </c:dLbls>
        <c:gapWidth val="150"/>
        <c:shape val="box"/>
        <c:axId val="369848175"/>
        <c:axId val="369849615"/>
        <c:axId val="0"/>
      </c:bar3DChart>
      <c:catAx>
        <c:axId val="36984817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69849615"/>
        <c:crosses val="autoZero"/>
        <c:auto val="1"/>
        <c:lblAlgn val="ctr"/>
        <c:lblOffset val="100"/>
        <c:noMultiLvlLbl val="0"/>
      </c:catAx>
      <c:valAx>
        <c:axId val="369849615"/>
        <c:scaling>
          <c:orientation val="minMax"/>
        </c:scaling>
        <c:delete val="1"/>
        <c:axPos val="b"/>
        <c:numFmt formatCode="0%" sourceLinked="1"/>
        <c:majorTickMark val="none"/>
        <c:minorTickMark val="none"/>
        <c:tickLblPos val="nextTo"/>
        <c:crossAx val="369848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'TABLE-4'!$BY$12</c:f>
              <c:strCache>
                <c:ptCount val="1"/>
                <c:pt idx="0">
                  <c:v>2016</c:v>
                </c:pt>
              </c:strCache>
            </c:strRef>
          </c:tx>
          <c:spPr>
            <a:solidFill>
              <a:schemeClr val="accent1"/>
            </a:solidFill>
            <a:ln>
              <a:noFill/>
            </a:ln>
            <a:effectLst/>
            <a:sp3d/>
          </c:spPr>
          <c:invertIfNegative val="0"/>
          <c:dLbls>
            <c:dLbl>
              <c:idx val="1"/>
              <c:layout>
                <c:manualLayout>
                  <c:x val="-4.14491583101102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91-49C8-9778-47D32216B35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'TABLE-4'!$BX$13:$BX$16</c:f>
              <c:strCache>
                <c:ptCount val="4"/>
                <c:pt idx="0">
                  <c:v>0</c:v>
                </c:pt>
                <c:pt idx="1">
                  <c:v>1</c:v>
                </c:pt>
                <c:pt idx="2">
                  <c:v>2</c:v>
                </c:pt>
                <c:pt idx="3">
                  <c:v>3 or more</c:v>
                </c:pt>
              </c:strCache>
            </c:strRef>
          </c:cat>
          <c:val>
            <c:numRef>
              <c:f>'TABLE-4'!$BY$13:$BY$16</c:f>
              <c:numCache>
                <c:formatCode>0%</c:formatCode>
                <c:ptCount val="4"/>
                <c:pt idx="0">
                  <c:v>0.01</c:v>
                </c:pt>
                <c:pt idx="1">
                  <c:v>0.31</c:v>
                </c:pt>
                <c:pt idx="2">
                  <c:v>0.13</c:v>
                </c:pt>
                <c:pt idx="3">
                  <c:v>0.04</c:v>
                </c:pt>
              </c:numCache>
            </c:numRef>
          </c:val>
          <c:extLst>
            <c:ext xmlns:c16="http://schemas.microsoft.com/office/drawing/2014/chart" uri="{C3380CC4-5D6E-409C-BE32-E72D297353CC}">
              <c16:uniqueId val="{00000000-510C-4696-AF20-1D39A9A6AEC9}"/>
            </c:ext>
          </c:extLst>
        </c:ser>
        <c:ser>
          <c:idx val="1"/>
          <c:order val="1"/>
          <c:tx>
            <c:strRef>
              <c:f>'TABLE-4'!$BZ$12</c:f>
              <c:strCache>
                <c:ptCount val="1"/>
                <c:pt idx="0">
                  <c:v>2018</c:v>
                </c:pt>
              </c:strCache>
            </c:strRef>
          </c:tx>
          <c:spPr>
            <a:solidFill>
              <a:schemeClr val="accent2"/>
            </a:solidFill>
            <a:ln>
              <a:noFill/>
            </a:ln>
            <a:effectLst/>
            <a:sp3d/>
          </c:spPr>
          <c:invertIfNegative val="0"/>
          <c:dLbls>
            <c:dLbl>
              <c:idx val="0"/>
              <c:layout>
                <c:manualLayout>
                  <c:x val="2.7632772206740135E-3"/>
                  <c:y val="-7.8492511150031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1-49C8-9778-47D32216B356}"/>
                </c:ext>
              </c:extLst>
            </c:dLbl>
            <c:dLbl>
              <c:idx val="1"/>
              <c:layout>
                <c:manualLayout>
                  <c:x val="-4.1449158310110201E-2"/>
                  <c:y val="-4.9057819468769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91-49C8-9778-47D32216B356}"/>
                </c:ext>
              </c:extLst>
            </c:dLbl>
            <c:dLbl>
              <c:idx val="2"/>
              <c:layout>
                <c:manualLayout>
                  <c:x val="-1.6579663324044081E-2"/>
                  <c:y val="-5.8869383362523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91-49C8-9778-47D32216B356}"/>
                </c:ext>
              </c:extLst>
            </c:dLbl>
            <c:dLbl>
              <c:idx val="3"/>
              <c:layout>
                <c:manualLayout>
                  <c:x val="-1.0131899431237897E-16"/>
                  <c:y val="-8.3398293096908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91-49C8-9778-47D32216B35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'TABLE-4'!$BX$13:$BX$16</c:f>
              <c:strCache>
                <c:ptCount val="4"/>
                <c:pt idx="0">
                  <c:v>0</c:v>
                </c:pt>
                <c:pt idx="1">
                  <c:v>1</c:v>
                </c:pt>
                <c:pt idx="2">
                  <c:v>2</c:v>
                </c:pt>
                <c:pt idx="3">
                  <c:v>3 or more</c:v>
                </c:pt>
              </c:strCache>
            </c:strRef>
          </c:cat>
          <c:val>
            <c:numRef>
              <c:f>'TABLE-4'!$BZ$13:$BZ$16</c:f>
              <c:numCache>
                <c:formatCode>0%</c:formatCode>
                <c:ptCount val="4"/>
                <c:pt idx="0">
                  <c:v>0.02</c:v>
                </c:pt>
                <c:pt idx="1">
                  <c:v>0.36</c:v>
                </c:pt>
                <c:pt idx="2">
                  <c:v>0.15</c:v>
                </c:pt>
                <c:pt idx="3">
                  <c:v>0.05</c:v>
                </c:pt>
              </c:numCache>
            </c:numRef>
          </c:val>
          <c:extLst>
            <c:ext xmlns:c16="http://schemas.microsoft.com/office/drawing/2014/chart" uri="{C3380CC4-5D6E-409C-BE32-E72D297353CC}">
              <c16:uniqueId val="{00000001-510C-4696-AF20-1D39A9A6AEC9}"/>
            </c:ext>
          </c:extLst>
        </c:ser>
        <c:ser>
          <c:idx val="2"/>
          <c:order val="2"/>
          <c:tx>
            <c:strRef>
              <c:f>'TABLE-4'!$CA$12</c:f>
              <c:strCache>
                <c:ptCount val="1"/>
                <c:pt idx="0">
                  <c:v>2021</c:v>
                </c:pt>
              </c:strCache>
            </c:strRef>
          </c:tx>
          <c:spPr>
            <a:solidFill>
              <a:schemeClr val="accent3"/>
            </a:solidFill>
            <a:ln>
              <a:noFill/>
            </a:ln>
            <a:effectLst/>
            <a:sp3d/>
          </c:spPr>
          <c:invertIfNegative val="0"/>
          <c:dLbls>
            <c:dLbl>
              <c:idx val="2"/>
              <c:layout>
                <c:manualLayout>
                  <c:x val="4.4212435530784112E-2"/>
                  <c:y val="-5.3963601415646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91-49C8-9778-47D32216B356}"/>
                </c:ext>
              </c:extLst>
            </c:dLbl>
            <c:dLbl>
              <c:idx val="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0853491476921613E-2"/>
                      <c:h val="0.12308606904714263"/>
                    </c:manualLayout>
                  </c15:layout>
                </c:ext>
                <c:ext xmlns:c16="http://schemas.microsoft.com/office/drawing/2014/chart" uri="{C3380CC4-5D6E-409C-BE32-E72D297353CC}">
                  <c16:uniqueId val="{00000001-C091-49C8-9778-47D32216B35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'TABLE-4'!$BX$13:$BX$16</c:f>
              <c:strCache>
                <c:ptCount val="4"/>
                <c:pt idx="0">
                  <c:v>0</c:v>
                </c:pt>
                <c:pt idx="1">
                  <c:v>1</c:v>
                </c:pt>
                <c:pt idx="2">
                  <c:v>2</c:v>
                </c:pt>
                <c:pt idx="3">
                  <c:v>3 or more</c:v>
                </c:pt>
              </c:strCache>
            </c:strRef>
          </c:cat>
          <c:val>
            <c:numRef>
              <c:f>'TABLE-4'!$CA$13:$CA$16</c:f>
              <c:numCache>
                <c:formatCode>0%</c:formatCode>
                <c:ptCount val="4"/>
                <c:pt idx="0">
                  <c:v>0.02</c:v>
                </c:pt>
                <c:pt idx="1">
                  <c:v>0.39</c:v>
                </c:pt>
                <c:pt idx="2">
                  <c:v>0.12</c:v>
                </c:pt>
                <c:pt idx="3">
                  <c:v>0.04</c:v>
                </c:pt>
              </c:numCache>
            </c:numRef>
          </c:val>
          <c:extLst>
            <c:ext xmlns:c16="http://schemas.microsoft.com/office/drawing/2014/chart" uri="{C3380CC4-5D6E-409C-BE32-E72D297353CC}">
              <c16:uniqueId val="{00000002-510C-4696-AF20-1D39A9A6AEC9}"/>
            </c:ext>
          </c:extLst>
        </c:ser>
        <c:dLbls>
          <c:showLegendKey val="0"/>
          <c:showVal val="1"/>
          <c:showCatName val="0"/>
          <c:showSerName val="0"/>
          <c:showPercent val="0"/>
          <c:showBubbleSize val="0"/>
        </c:dLbls>
        <c:gapWidth val="150"/>
        <c:shape val="box"/>
        <c:axId val="1766490160"/>
        <c:axId val="1766490640"/>
        <c:axId val="0"/>
      </c:bar3DChart>
      <c:catAx>
        <c:axId val="176649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66490640"/>
        <c:crosses val="autoZero"/>
        <c:auto val="1"/>
        <c:lblAlgn val="ctr"/>
        <c:lblOffset val="100"/>
        <c:noMultiLvlLbl val="0"/>
      </c:catAx>
      <c:valAx>
        <c:axId val="1766490640"/>
        <c:scaling>
          <c:orientation val="minMax"/>
        </c:scaling>
        <c:delete val="1"/>
        <c:axPos val="l"/>
        <c:numFmt formatCode="0%" sourceLinked="1"/>
        <c:majorTickMark val="none"/>
        <c:minorTickMark val="none"/>
        <c:tickLblPos val="nextTo"/>
        <c:crossAx val="1766490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'TABLE-4'!$BX$19</c:f>
              <c:strCache>
                <c:ptCount val="1"/>
                <c:pt idx="0">
                  <c:v>No</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'TABLE-4'!$BY$18:$CA$18</c:f>
              <c:numCache>
                <c:formatCode>General</c:formatCode>
                <c:ptCount val="3"/>
                <c:pt idx="0">
                  <c:v>2016</c:v>
                </c:pt>
                <c:pt idx="1">
                  <c:v>2018</c:v>
                </c:pt>
                <c:pt idx="2">
                  <c:v>2021</c:v>
                </c:pt>
              </c:numCache>
            </c:numRef>
          </c:cat>
          <c:val>
            <c:numRef>
              <c:f>'TABLE-4'!$BY$19:$CA$19</c:f>
              <c:numCache>
                <c:formatCode>0%</c:formatCode>
                <c:ptCount val="3"/>
                <c:pt idx="0">
                  <c:v>0.09</c:v>
                </c:pt>
                <c:pt idx="1">
                  <c:v>0.11</c:v>
                </c:pt>
                <c:pt idx="2">
                  <c:v>0.11</c:v>
                </c:pt>
              </c:numCache>
            </c:numRef>
          </c:val>
          <c:extLst>
            <c:ext xmlns:c16="http://schemas.microsoft.com/office/drawing/2014/chart" uri="{C3380CC4-5D6E-409C-BE32-E72D297353CC}">
              <c16:uniqueId val="{00000000-36AF-418E-A9C8-1F92997B0977}"/>
            </c:ext>
          </c:extLst>
        </c:ser>
        <c:ser>
          <c:idx val="1"/>
          <c:order val="1"/>
          <c:tx>
            <c:strRef>
              <c:f>'TABLE-4'!$BX$20</c:f>
              <c:strCache>
                <c:ptCount val="1"/>
                <c:pt idx="0">
                  <c:v>Yes</c:v>
                </c:pt>
              </c:strCache>
            </c:strRef>
          </c:tx>
          <c:spPr>
            <a:solidFill>
              <a:schemeClr val="accent2"/>
            </a:solidFill>
            <a:ln>
              <a:noFill/>
            </a:ln>
            <a:effectLst/>
            <a:sp3d/>
          </c:spPr>
          <c:invertIfNegative val="0"/>
          <c:dLbls>
            <c:dLbl>
              <c:idx val="2"/>
              <c:layout>
                <c:manualLayout>
                  <c:x val="2.8990057906562734E-2"/>
                  <c:y val="-7.7182650920190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0D-432B-A9D0-F2C8451B8FA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'TABLE-4'!$BY$18:$CA$18</c:f>
              <c:numCache>
                <c:formatCode>General</c:formatCode>
                <c:ptCount val="3"/>
                <c:pt idx="0">
                  <c:v>2016</c:v>
                </c:pt>
                <c:pt idx="1">
                  <c:v>2018</c:v>
                </c:pt>
                <c:pt idx="2">
                  <c:v>2021</c:v>
                </c:pt>
              </c:numCache>
            </c:numRef>
          </c:cat>
          <c:val>
            <c:numRef>
              <c:f>'TABLE-4'!$BY$20:$CA$20</c:f>
              <c:numCache>
                <c:formatCode>0%</c:formatCode>
                <c:ptCount val="3"/>
                <c:pt idx="0">
                  <c:v>0.12</c:v>
                </c:pt>
                <c:pt idx="1">
                  <c:v>0.14000000000000001</c:v>
                </c:pt>
                <c:pt idx="2">
                  <c:v>0.09</c:v>
                </c:pt>
              </c:numCache>
            </c:numRef>
          </c:val>
          <c:extLst>
            <c:ext xmlns:c16="http://schemas.microsoft.com/office/drawing/2014/chart" uri="{C3380CC4-5D6E-409C-BE32-E72D297353CC}">
              <c16:uniqueId val="{00000001-36AF-418E-A9C8-1F92997B0977}"/>
            </c:ext>
          </c:extLst>
        </c:ser>
        <c:dLbls>
          <c:showLegendKey val="0"/>
          <c:showVal val="1"/>
          <c:showCatName val="0"/>
          <c:showSerName val="0"/>
          <c:showPercent val="0"/>
          <c:showBubbleSize val="0"/>
        </c:dLbls>
        <c:gapWidth val="150"/>
        <c:shape val="box"/>
        <c:axId val="1391851535"/>
        <c:axId val="1391852015"/>
        <c:axId val="0"/>
      </c:bar3DChart>
      <c:catAx>
        <c:axId val="13918515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91852015"/>
        <c:crosses val="autoZero"/>
        <c:auto val="1"/>
        <c:lblAlgn val="ctr"/>
        <c:lblOffset val="100"/>
        <c:noMultiLvlLbl val="0"/>
      </c:catAx>
      <c:valAx>
        <c:axId val="1391852015"/>
        <c:scaling>
          <c:orientation val="minMax"/>
        </c:scaling>
        <c:delete val="1"/>
        <c:axPos val="l"/>
        <c:numFmt formatCode="0%" sourceLinked="1"/>
        <c:majorTickMark val="none"/>
        <c:minorTickMark val="none"/>
        <c:tickLblPos val="nextTo"/>
        <c:crossAx val="1391851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87889777625265E-2"/>
          <c:y val="6.7273256250803479E-2"/>
          <c:w val="0.92462422044474946"/>
          <c:h val="0.82817354715313485"/>
        </c:manualLayout>
      </c:layout>
      <c:barChart>
        <c:barDir val="col"/>
        <c:grouping val="stacked"/>
        <c:varyColors val="0"/>
        <c:ser>
          <c:idx val="0"/>
          <c:order val="0"/>
          <c:tx>
            <c:strRef>
              <c:f>'TABLE-4'!$BX$27</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'TABLE-4'!$BY$26:$CA$26</c:f>
              <c:numCache>
                <c:formatCode>General</c:formatCode>
                <c:ptCount val="3"/>
                <c:pt idx="0">
                  <c:v>2016</c:v>
                </c:pt>
                <c:pt idx="1">
                  <c:v>2018</c:v>
                </c:pt>
                <c:pt idx="2">
                  <c:v>2021</c:v>
                </c:pt>
              </c:numCache>
            </c:numRef>
          </c:cat>
          <c:val>
            <c:numRef>
              <c:f>'TABLE-4'!$BY$27:$CA$27</c:f>
              <c:numCache>
                <c:formatCode>0%</c:formatCode>
                <c:ptCount val="3"/>
                <c:pt idx="0">
                  <c:v>0.1</c:v>
                </c:pt>
                <c:pt idx="1">
                  <c:v>0.12</c:v>
                </c:pt>
                <c:pt idx="2">
                  <c:v>0.11</c:v>
                </c:pt>
              </c:numCache>
            </c:numRef>
          </c:val>
          <c:extLst>
            <c:ext xmlns:c16="http://schemas.microsoft.com/office/drawing/2014/chart" uri="{C3380CC4-5D6E-409C-BE32-E72D297353CC}">
              <c16:uniqueId val="{00000000-4002-44BA-8C11-558ACA113CC8}"/>
            </c:ext>
          </c:extLst>
        </c:ser>
        <c:ser>
          <c:idx val="1"/>
          <c:order val="1"/>
          <c:tx>
            <c:strRef>
              <c:f>'TABLE-4'!$BX$28</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'TABLE-4'!$BY$26:$CA$26</c:f>
              <c:numCache>
                <c:formatCode>General</c:formatCode>
                <c:ptCount val="3"/>
                <c:pt idx="0">
                  <c:v>2016</c:v>
                </c:pt>
                <c:pt idx="1">
                  <c:v>2018</c:v>
                </c:pt>
                <c:pt idx="2">
                  <c:v>2021</c:v>
                </c:pt>
              </c:numCache>
            </c:numRef>
          </c:cat>
          <c:val>
            <c:numRef>
              <c:f>'TABLE-4'!$BY$28:$CA$28</c:f>
              <c:numCache>
                <c:formatCode>0%</c:formatCode>
                <c:ptCount val="3"/>
                <c:pt idx="0">
                  <c:v>0.09</c:v>
                </c:pt>
                <c:pt idx="1">
                  <c:v>0.1</c:v>
                </c:pt>
                <c:pt idx="2">
                  <c:v>0.09</c:v>
                </c:pt>
              </c:numCache>
            </c:numRef>
          </c:val>
          <c:extLst>
            <c:ext xmlns:c16="http://schemas.microsoft.com/office/drawing/2014/chart" uri="{C3380CC4-5D6E-409C-BE32-E72D297353CC}">
              <c16:uniqueId val="{00000001-4002-44BA-8C11-558ACA113CC8}"/>
            </c:ext>
          </c:extLst>
        </c:ser>
        <c:dLbls>
          <c:dLblPos val="ctr"/>
          <c:showLegendKey val="0"/>
          <c:showVal val="1"/>
          <c:showCatName val="0"/>
          <c:showSerName val="0"/>
          <c:showPercent val="0"/>
          <c:showBubbleSize val="0"/>
        </c:dLbls>
        <c:gapWidth val="150"/>
        <c:overlap val="100"/>
        <c:axId val="1391851535"/>
        <c:axId val="1391852015"/>
      </c:barChart>
      <c:catAx>
        <c:axId val="13918515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91852015"/>
        <c:crosses val="autoZero"/>
        <c:auto val="1"/>
        <c:lblAlgn val="ctr"/>
        <c:lblOffset val="100"/>
        <c:noMultiLvlLbl val="0"/>
      </c:catAx>
      <c:valAx>
        <c:axId val="1391852015"/>
        <c:scaling>
          <c:orientation val="minMax"/>
        </c:scaling>
        <c:delete val="1"/>
        <c:axPos val="l"/>
        <c:numFmt formatCode="0%" sourceLinked="1"/>
        <c:majorTickMark val="none"/>
        <c:minorTickMark val="none"/>
        <c:tickLblPos val="nextTo"/>
        <c:crossAx val="13918515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0160349549474224E-2"/>
          <c:w val="0.99410352613126463"/>
          <c:h val="0.87662944675288212"/>
        </c:manualLayout>
      </c:layout>
      <c:bar3DChart>
        <c:barDir val="col"/>
        <c:grouping val="standard"/>
        <c:varyColors val="0"/>
        <c:ser>
          <c:idx val="0"/>
          <c:order val="0"/>
          <c:tx>
            <c:strRef>
              <c:f>'TABLE-4'!$BX$31</c:f>
              <c:strCache>
                <c:ptCount val="1"/>
                <c:pt idx="0">
                  <c:v>No</c:v>
                </c:pt>
              </c:strCache>
            </c:strRef>
          </c:tx>
          <c:spPr>
            <a:solidFill>
              <a:schemeClr val="accent1"/>
            </a:solidFill>
            <a:ln>
              <a:noFill/>
            </a:ln>
            <a:effectLst/>
            <a:sp3d/>
          </c:spPr>
          <c:invertIfNegative val="0"/>
          <c:dLbls>
            <c:dLbl>
              <c:idx val="0"/>
              <c:layout>
                <c:manualLayout>
                  <c:x val="-6.4897312407288091E-2"/>
                  <c:y val="-0.227577494318029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16-4888-8B33-3AFA57DA18AE}"/>
                </c:ext>
              </c:extLst>
            </c:dLbl>
            <c:dLbl>
              <c:idx val="1"/>
              <c:layout>
                <c:manualLayout>
                  <c:x val="-6.071038902617272E-2"/>
                  <c:y val="-0.140881306006398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16-4888-8B33-3AFA57DA18AE}"/>
                </c:ext>
              </c:extLst>
            </c:dLbl>
            <c:dLbl>
              <c:idx val="2"/>
              <c:layout>
                <c:manualLayout>
                  <c:x val="-6.2803850716730402E-3"/>
                  <c:y val="-0.173392376623260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16-4888-8B33-3AFA57DA18AE}"/>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'TABLE-4'!$BY$30:$CA$30</c:f>
              <c:numCache>
                <c:formatCode>General</c:formatCode>
                <c:ptCount val="3"/>
                <c:pt idx="0">
                  <c:v>2016</c:v>
                </c:pt>
                <c:pt idx="1">
                  <c:v>2018</c:v>
                </c:pt>
                <c:pt idx="2">
                  <c:v>2021</c:v>
                </c:pt>
              </c:numCache>
            </c:numRef>
          </c:cat>
          <c:val>
            <c:numRef>
              <c:f>'TABLE-4'!$BY$31:$CA$31</c:f>
              <c:numCache>
                <c:formatCode>0%</c:formatCode>
                <c:ptCount val="3"/>
                <c:pt idx="0">
                  <c:v>0.1</c:v>
                </c:pt>
                <c:pt idx="1">
                  <c:v>0.13</c:v>
                </c:pt>
                <c:pt idx="2">
                  <c:v>0.13</c:v>
                </c:pt>
              </c:numCache>
            </c:numRef>
          </c:val>
          <c:extLst>
            <c:ext xmlns:c16="http://schemas.microsoft.com/office/drawing/2014/chart" uri="{C3380CC4-5D6E-409C-BE32-E72D297353CC}">
              <c16:uniqueId val="{00000000-0416-4888-8B33-3AFA57DA18AE}"/>
            </c:ext>
          </c:extLst>
        </c:ser>
        <c:ser>
          <c:idx val="1"/>
          <c:order val="1"/>
          <c:tx>
            <c:strRef>
              <c:f>'TABLE-4'!$BX$32</c:f>
              <c:strCache>
                <c:ptCount val="1"/>
                <c:pt idx="0">
                  <c:v>Yes</c:v>
                </c:pt>
              </c:strCache>
            </c:strRef>
          </c:tx>
          <c:spPr>
            <a:solidFill>
              <a:schemeClr val="accent2"/>
            </a:solidFill>
            <a:ln>
              <a:noFill/>
            </a:ln>
            <a:effectLst/>
            <a:sp3d/>
          </c:spPr>
          <c:invertIfNegative val="0"/>
          <c:dLbls>
            <c:dLbl>
              <c:idx val="0"/>
              <c:layout>
                <c:manualLayout>
                  <c:x val="-2.7215001977249839E-2"/>
                  <c:y val="-0.184229400162214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16-4888-8B33-3AFA57DA18AE}"/>
                </c:ext>
              </c:extLst>
            </c:dLbl>
            <c:dLbl>
              <c:idx val="1"/>
              <c:layout>
                <c:manualLayout>
                  <c:x val="-7.6759375256261838E-17"/>
                  <c:y val="-0.119207258928491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16-4888-8B33-3AFA57DA18AE}"/>
                </c:ext>
              </c:extLst>
            </c:dLbl>
            <c:dLbl>
              <c:idx val="2"/>
              <c:layout>
                <c:manualLayout>
                  <c:x val="3.5588848739480407E-2"/>
                  <c:y val="-0.184229400162214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16-4888-8B33-3AFA57DA18AE}"/>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'TABLE-4'!$BY$30:$CA$30</c:f>
              <c:numCache>
                <c:formatCode>General</c:formatCode>
                <c:ptCount val="3"/>
                <c:pt idx="0">
                  <c:v>2016</c:v>
                </c:pt>
                <c:pt idx="1">
                  <c:v>2018</c:v>
                </c:pt>
                <c:pt idx="2">
                  <c:v>2021</c:v>
                </c:pt>
              </c:numCache>
            </c:numRef>
          </c:cat>
          <c:val>
            <c:numRef>
              <c:f>'TABLE-4'!$BY$32:$CA$32</c:f>
              <c:numCache>
                <c:formatCode>0%</c:formatCode>
                <c:ptCount val="3"/>
                <c:pt idx="0">
                  <c:v>0.06</c:v>
                </c:pt>
                <c:pt idx="1">
                  <c:v>0.08</c:v>
                </c:pt>
                <c:pt idx="2">
                  <c:v>7.0000000000000007E-2</c:v>
                </c:pt>
              </c:numCache>
            </c:numRef>
          </c:val>
          <c:extLst>
            <c:ext xmlns:c16="http://schemas.microsoft.com/office/drawing/2014/chart" uri="{C3380CC4-5D6E-409C-BE32-E72D297353CC}">
              <c16:uniqueId val="{00000001-0416-4888-8B33-3AFA57DA18AE}"/>
            </c:ext>
          </c:extLst>
        </c:ser>
        <c:dLbls>
          <c:showLegendKey val="0"/>
          <c:showVal val="0"/>
          <c:showCatName val="0"/>
          <c:showSerName val="0"/>
          <c:showPercent val="0"/>
          <c:showBubbleSize val="0"/>
        </c:dLbls>
        <c:gapWidth val="150"/>
        <c:shape val="box"/>
        <c:axId val="1393311807"/>
        <c:axId val="1393319487"/>
        <c:axId val="1474628880"/>
      </c:bar3DChart>
      <c:catAx>
        <c:axId val="1393311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93319487"/>
        <c:crosses val="autoZero"/>
        <c:auto val="1"/>
        <c:lblAlgn val="ctr"/>
        <c:lblOffset val="100"/>
        <c:noMultiLvlLbl val="0"/>
      </c:catAx>
      <c:valAx>
        <c:axId val="1393319487"/>
        <c:scaling>
          <c:orientation val="minMax"/>
        </c:scaling>
        <c:delete val="1"/>
        <c:axPos val="l"/>
        <c:numFmt formatCode="0%" sourceLinked="1"/>
        <c:majorTickMark val="none"/>
        <c:minorTickMark val="none"/>
        <c:tickLblPos val="nextTo"/>
        <c:crossAx val="1393311807"/>
        <c:crosses val="autoZero"/>
        <c:crossBetween val="between"/>
      </c:valAx>
      <c:serAx>
        <c:axId val="1474628880"/>
        <c:scaling>
          <c:orientation val="minMax"/>
        </c:scaling>
        <c:delete val="1"/>
        <c:axPos val="b"/>
        <c:majorTickMark val="none"/>
        <c:minorTickMark val="none"/>
        <c:tickLblPos val="nextTo"/>
        <c:crossAx val="1393319487"/>
        <c:crosses val="autoZero"/>
      </c:ser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972235660605526E-2"/>
          <c:y val="5.2689799696080189E-2"/>
          <c:w val="0.97084071804927075"/>
          <c:h val="0.82396009130198589"/>
        </c:manualLayout>
      </c:layout>
      <c:bar3DChart>
        <c:barDir val="col"/>
        <c:grouping val="standard"/>
        <c:varyColors val="0"/>
        <c:ser>
          <c:idx val="0"/>
          <c:order val="0"/>
          <c:tx>
            <c:strRef>
              <c:f>'TABLE-4'!$BX$35</c:f>
              <c:strCache>
                <c:ptCount val="1"/>
                <c:pt idx="0">
                  <c:v>Yes</c:v>
                </c:pt>
              </c:strCache>
            </c:strRef>
          </c:tx>
          <c:spPr>
            <a:solidFill>
              <a:schemeClr val="accent1"/>
            </a:solidFill>
            <a:ln>
              <a:noFill/>
            </a:ln>
            <a:effectLst/>
            <a:sp3d/>
          </c:spPr>
          <c:invertIfNegative val="0"/>
          <c:dLbls>
            <c:dLbl>
              <c:idx val="0"/>
              <c:layout>
                <c:manualLayout>
                  <c:x val="-3.7590931080990861E-2"/>
                  <c:y val="-0.154732815960797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02-42A7-AD4A-A81F9778B400}"/>
                </c:ext>
              </c:extLst>
            </c:dLbl>
            <c:dLbl>
              <c:idx val="1"/>
              <c:layout>
                <c:manualLayout>
                  <c:x val="-2.088385060055048E-2"/>
                  <c:y val="-9.6041058182563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02-42A7-AD4A-A81F9778B40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'TABLE-4'!$BY$34:$CA$34</c:f>
              <c:numCache>
                <c:formatCode>General</c:formatCode>
                <c:ptCount val="3"/>
                <c:pt idx="0">
                  <c:v>2016</c:v>
                </c:pt>
                <c:pt idx="1">
                  <c:v>2018</c:v>
                </c:pt>
                <c:pt idx="2">
                  <c:v>2021</c:v>
                </c:pt>
              </c:numCache>
            </c:numRef>
          </c:cat>
          <c:val>
            <c:numRef>
              <c:f>'TABLE-4'!$BY$35:$CA$35</c:f>
              <c:numCache>
                <c:formatCode>0%</c:formatCode>
                <c:ptCount val="3"/>
                <c:pt idx="0">
                  <c:v>0.13</c:v>
                </c:pt>
                <c:pt idx="1">
                  <c:v>0.19</c:v>
                </c:pt>
                <c:pt idx="2">
                  <c:v>0.15</c:v>
                </c:pt>
              </c:numCache>
            </c:numRef>
          </c:val>
          <c:extLst>
            <c:ext xmlns:c16="http://schemas.microsoft.com/office/drawing/2014/chart" uri="{C3380CC4-5D6E-409C-BE32-E72D297353CC}">
              <c16:uniqueId val="{00000000-F5A5-4EB7-968F-B65686752BE5}"/>
            </c:ext>
          </c:extLst>
        </c:ser>
        <c:ser>
          <c:idx val="1"/>
          <c:order val="1"/>
          <c:tx>
            <c:strRef>
              <c:f>'TABLE-4'!$BX$36</c:f>
              <c:strCache>
                <c:ptCount val="1"/>
                <c:pt idx="0">
                  <c:v>No</c:v>
                </c:pt>
              </c:strCache>
            </c:strRef>
          </c:tx>
          <c:spPr>
            <a:solidFill>
              <a:schemeClr val="accent2"/>
            </a:solidFill>
            <a:ln>
              <a:noFill/>
            </a:ln>
            <a:effectLst/>
            <a:sp3d/>
          </c:spPr>
          <c:invertIfNegative val="0"/>
          <c:dLbls>
            <c:dLbl>
              <c:idx val="0"/>
              <c:layout>
                <c:manualLayout>
                  <c:x val="-5.22096265013762E-2"/>
                  <c:y val="-0.101376672526039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2-42A7-AD4A-A81F9778B400}"/>
                </c:ext>
              </c:extLst>
            </c:dLbl>
            <c:dLbl>
              <c:idx val="2"/>
              <c:layout>
                <c:manualLayout>
                  <c:x val="-2.0883850600550481E-3"/>
                  <c:y val="-9.07054438390879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02-42A7-AD4A-A81F9778B40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'TABLE-4'!$BY$34:$CA$34</c:f>
              <c:numCache>
                <c:formatCode>General</c:formatCode>
                <c:ptCount val="3"/>
                <c:pt idx="0">
                  <c:v>2016</c:v>
                </c:pt>
                <c:pt idx="1">
                  <c:v>2018</c:v>
                </c:pt>
                <c:pt idx="2">
                  <c:v>2021</c:v>
                </c:pt>
              </c:numCache>
            </c:numRef>
          </c:cat>
          <c:val>
            <c:numRef>
              <c:f>'TABLE-4'!$BY$36:$CA$36</c:f>
              <c:numCache>
                <c:formatCode>0%</c:formatCode>
                <c:ptCount val="3"/>
                <c:pt idx="0">
                  <c:v>0.18</c:v>
                </c:pt>
                <c:pt idx="1">
                  <c:v>0.22</c:v>
                </c:pt>
                <c:pt idx="2">
                  <c:v>0.21</c:v>
                </c:pt>
              </c:numCache>
            </c:numRef>
          </c:val>
          <c:extLst>
            <c:ext xmlns:c16="http://schemas.microsoft.com/office/drawing/2014/chart" uri="{C3380CC4-5D6E-409C-BE32-E72D297353CC}">
              <c16:uniqueId val="{00000001-F5A5-4EB7-968F-B65686752BE5}"/>
            </c:ext>
          </c:extLst>
        </c:ser>
        <c:dLbls>
          <c:showLegendKey val="0"/>
          <c:showVal val="0"/>
          <c:showCatName val="0"/>
          <c:showSerName val="0"/>
          <c:showPercent val="0"/>
          <c:showBubbleSize val="0"/>
        </c:dLbls>
        <c:gapWidth val="150"/>
        <c:shape val="box"/>
        <c:axId val="1393311807"/>
        <c:axId val="1393319487"/>
        <c:axId val="1474628880"/>
      </c:bar3DChart>
      <c:catAx>
        <c:axId val="1393311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93319487"/>
        <c:crosses val="autoZero"/>
        <c:auto val="1"/>
        <c:lblAlgn val="ctr"/>
        <c:lblOffset val="100"/>
        <c:noMultiLvlLbl val="0"/>
      </c:catAx>
      <c:valAx>
        <c:axId val="1393319487"/>
        <c:scaling>
          <c:orientation val="minMax"/>
        </c:scaling>
        <c:delete val="1"/>
        <c:axPos val="l"/>
        <c:numFmt formatCode="0%" sourceLinked="1"/>
        <c:majorTickMark val="none"/>
        <c:minorTickMark val="none"/>
        <c:tickLblPos val="nextTo"/>
        <c:crossAx val="1393311807"/>
        <c:crosses val="autoZero"/>
        <c:crossBetween val="between"/>
      </c:valAx>
      <c:serAx>
        <c:axId val="1474628880"/>
        <c:scaling>
          <c:orientation val="minMax"/>
        </c:scaling>
        <c:delete val="1"/>
        <c:axPos val="b"/>
        <c:majorTickMark val="none"/>
        <c:minorTickMark val="none"/>
        <c:tickLblPos val="nextTo"/>
        <c:crossAx val="1393319487"/>
        <c:crosses val="autoZero"/>
      </c:serAx>
      <c:spPr>
        <a:noFill/>
        <a:ln>
          <a:noFill/>
        </a:ln>
        <a:effectLst/>
      </c:spPr>
    </c:plotArea>
    <c:legend>
      <c:legendPos val="t"/>
      <c:layout>
        <c:manualLayout>
          <c:xMode val="edge"/>
          <c:yMode val="edge"/>
          <c:x val="0.44353434341009274"/>
          <c:y val="6.9362986465184906E-2"/>
          <c:w val="0.12905973011487434"/>
          <c:h val="9.648345203324718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Graphs1!$AI$43</c:f>
              <c:strCache>
                <c:ptCount val="1"/>
                <c:pt idx="0">
                  <c:v>Round-2</c:v>
                </c:pt>
              </c:strCache>
            </c:strRef>
          </c:tx>
          <c:spPr>
            <a:effectLst>
              <a:outerShdw blurRad="50800" dist="38100" algn="l" rotWithShape="0">
                <a:prstClr val="black">
                  <a:alpha val="40000"/>
                </a:prstClr>
              </a:outerShdw>
            </a:effectLst>
          </c:spPr>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B9F6-4537-BAD9-967A4021E34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B9F6-4537-BAD9-967A4021E34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B9F6-4537-BAD9-967A4021E34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Graphs1!$AG$44:$AG$46</c:f>
              <c:strCache>
                <c:ptCount val="3"/>
                <c:pt idx="0">
                  <c:v>Low</c:v>
                </c:pt>
                <c:pt idx="1">
                  <c:v>Middle</c:v>
                </c:pt>
                <c:pt idx="2">
                  <c:v>High</c:v>
                </c:pt>
              </c:strCache>
            </c:strRef>
          </c:cat>
          <c:val>
            <c:numRef>
              <c:f>Graphs1!$AI$44:$AI$46</c:f>
              <c:numCache>
                <c:formatCode>0%</c:formatCode>
                <c:ptCount val="3"/>
                <c:pt idx="0">
                  <c:v>0.33</c:v>
                </c:pt>
                <c:pt idx="1">
                  <c:v>0.33</c:v>
                </c:pt>
                <c:pt idx="2">
                  <c:v>0.33</c:v>
                </c:pt>
              </c:numCache>
            </c:numRef>
          </c:val>
          <c:extLst>
            <c:ext xmlns:c16="http://schemas.microsoft.com/office/drawing/2014/chart" uri="{C3380CC4-5D6E-409C-BE32-E72D297353CC}">
              <c16:uniqueId val="{00000006-B9F6-4537-BAD9-967A4021E34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Graphs1!$AJ$43</c:f>
              <c:strCache>
                <c:ptCount val="1"/>
                <c:pt idx="0">
                  <c:v>Round-3</c:v>
                </c:pt>
              </c:strCache>
            </c:strRef>
          </c:tx>
          <c:spPr>
            <a:effectLst>
              <a:outerShdw blurRad="50800" dist="38100" algn="l" rotWithShape="0">
                <a:prstClr val="black">
                  <a:alpha val="40000"/>
                </a:prstClr>
              </a:outerShdw>
            </a:effectLst>
          </c:spPr>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FC25-41C8-BB9F-0B7EA6429E7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FC25-41C8-BB9F-0B7EA6429E7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FC25-41C8-BB9F-0B7EA6429E7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Graphs1!$AG$44:$AG$46</c:f>
              <c:strCache>
                <c:ptCount val="3"/>
                <c:pt idx="0">
                  <c:v>Low</c:v>
                </c:pt>
                <c:pt idx="1">
                  <c:v>Middle</c:v>
                </c:pt>
                <c:pt idx="2">
                  <c:v>High</c:v>
                </c:pt>
              </c:strCache>
            </c:strRef>
          </c:cat>
          <c:val>
            <c:numRef>
              <c:f>Graphs1!$AJ$44:$AJ$46</c:f>
              <c:numCache>
                <c:formatCode>0%</c:formatCode>
                <c:ptCount val="3"/>
                <c:pt idx="0">
                  <c:v>0.33</c:v>
                </c:pt>
                <c:pt idx="1">
                  <c:v>0.33</c:v>
                </c:pt>
                <c:pt idx="2">
                  <c:v>0.33</c:v>
                </c:pt>
              </c:numCache>
            </c:numRef>
          </c:val>
          <c:extLst>
            <c:ext xmlns:c16="http://schemas.microsoft.com/office/drawing/2014/chart" uri="{C3380CC4-5D6E-409C-BE32-E72D297353CC}">
              <c16:uniqueId val="{00000006-FC25-41C8-BB9F-0B7EA6429E79}"/>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755163560416706E-2"/>
          <c:y val="0.28260967290183908"/>
          <c:w val="0.81388888888888888"/>
          <c:h val="0.65755504520268304"/>
        </c:manualLayout>
      </c:layout>
      <c:pie3DChart>
        <c:varyColors val="1"/>
        <c:ser>
          <c:idx val="0"/>
          <c:order val="0"/>
          <c:tx>
            <c:strRef>
              <c:f>Graphs1!$C$69</c:f>
              <c:strCache>
                <c:ptCount val="1"/>
                <c:pt idx="0">
                  <c:v>Round-3</c:v>
                </c:pt>
              </c:strCache>
            </c:strRef>
          </c:tx>
          <c:spPr>
            <a:effectLst>
              <a:outerShdw blurRad="50800" dist="38100" algn="l" rotWithShape="0">
                <a:prstClr val="black">
                  <a:alpha val="40000"/>
                </a:prstClr>
              </a:outerShdw>
            </a:effectLst>
          </c:spPr>
          <c:dPt>
            <c:idx val="0"/>
            <c:bubble3D val="0"/>
            <c:spPr>
              <a:solidFill>
                <a:schemeClr val="accent2"/>
              </a:solidFill>
              <a:ln>
                <a:noFill/>
              </a:ln>
              <a:effectLst>
                <a:outerShdw blurRad="50800" dist="38100" algn="l" rotWithShape="0">
                  <a:prstClr val="black">
                    <a:alpha val="4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7AF-4353-A78F-C19E70EB6AAD}"/>
              </c:ext>
            </c:extLst>
          </c:dPt>
          <c:dPt>
            <c:idx val="1"/>
            <c:bubble3D val="0"/>
            <c:spPr>
              <a:solidFill>
                <a:schemeClr val="accent4"/>
              </a:solidFill>
              <a:ln>
                <a:noFill/>
              </a:ln>
              <a:effectLst>
                <a:outerShdw blurRad="50800" dist="38100" algn="l" rotWithShape="0">
                  <a:prstClr val="black">
                    <a:alpha val="4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7AF-4353-A78F-C19E70EB6AAD}"/>
              </c:ext>
            </c:extLst>
          </c:dPt>
          <c:dPt>
            <c:idx val="2"/>
            <c:bubble3D val="0"/>
            <c:spPr>
              <a:solidFill>
                <a:schemeClr val="accent6"/>
              </a:solidFill>
              <a:ln>
                <a:noFill/>
              </a:ln>
              <a:effectLst>
                <a:outerShdw blurRad="50800" dist="38100" algn="l" rotWithShape="0">
                  <a:prstClr val="black">
                    <a:alpha val="4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7AF-4353-A78F-C19E70EB6AAD}"/>
              </c:ext>
            </c:extLst>
          </c:dPt>
          <c:dPt>
            <c:idx val="3"/>
            <c:bubble3D val="0"/>
            <c:spPr>
              <a:solidFill>
                <a:schemeClr val="accent2">
                  <a:lumMod val="60000"/>
                </a:schemeClr>
              </a:solidFill>
              <a:ln>
                <a:noFill/>
              </a:ln>
              <a:effectLst>
                <a:outerShdw blurRad="50800" dist="38100" algn="l" rotWithShape="0">
                  <a:prstClr val="black">
                    <a:alpha val="4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7AF-4353-A78F-C19E70EB6AAD}"/>
              </c:ext>
            </c:extLst>
          </c:dPt>
          <c:dLbls>
            <c:dLbl>
              <c:idx val="0"/>
              <c:layout>
                <c:manualLayout>
                  <c:x val="4.9999999999999899E-2"/>
                  <c:y val="-0.59722222222222221"/>
                </c:manualLayout>
              </c:layout>
              <c:spPr>
                <a:solidFill>
                  <a:sysClr val="window" lastClr="FFFFFF"/>
                </a:solidFill>
                <a:ln>
                  <a:solidFill>
                    <a:srgbClr val="E97132"/>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D7AF-4353-A78F-C19E70EB6AAD}"/>
                </c:ext>
              </c:extLst>
            </c:dLbl>
            <c:dLbl>
              <c:idx val="1"/>
              <c:spPr>
                <a:solidFill>
                  <a:sysClr val="window" lastClr="FFFFFF"/>
                </a:solidFill>
                <a:ln>
                  <a:solidFill>
                    <a:srgbClr val="E97132"/>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D7AF-4353-A78F-C19E70EB6AAD}"/>
                </c:ext>
              </c:extLst>
            </c:dLbl>
            <c:dLbl>
              <c:idx val="2"/>
              <c:layout>
                <c:manualLayout>
                  <c:x val="6.1884825230382488E-2"/>
                  <c:y val="-6.9444444444444448E-2"/>
                </c:manualLayout>
              </c:layout>
              <c:spPr>
                <a:solidFill>
                  <a:sysClr val="window" lastClr="FFFFFF"/>
                </a:solidFill>
                <a:ln>
                  <a:solidFill>
                    <a:srgbClr val="E97132"/>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289801304628135"/>
                      <c:h val="0.12095650963301895"/>
                    </c:manualLayout>
                  </c15:layout>
                </c:ext>
                <c:ext xmlns:c16="http://schemas.microsoft.com/office/drawing/2014/chart" uri="{C3380CC4-5D6E-409C-BE32-E72D297353CC}">
                  <c16:uniqueId val="{00000005-D7AF-4353-A78F-C19E70EB6AAD}"/>
                </c:ext>
              </c:extLst>
            </c:dLbl>
            <c:dLbl>
              <c:idx val="3"/>
              <c:layout>
                <c:manualLayout>
                  <c:x val="0.16789303956811025"/>
                  <c:y val="-2.3148148148148147E-2"/>
                </c:manualLayout>
              </c:layout>
              <c:spPr>
                <a:solidFill>
                  <a:sysClr val="window" lastClr="FFFFFF"/>
                </a:solidFill>
                <a:ln>
                  <a:solidFill>
                    <a:srgbClr val="E97132"/>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689759308647463"/>
                      <c:h val="0.12095650963301895"/>
                    </c:manualLayout>
                  </c15:layout>
                </c:ext>
                <c:ext xmlns:c16="http://schemas.microsoft.com/office/drawing/2014/chart" uri="{C3380CC4-5D6E-409C-BE32-E72D297353CC}">
                  <c16:uniqueId val="{00000007-D7AF-4353-A78F-C19E70EB6AAD}"/>
                </c:ext>
              </c:extLst>
            </c:dLbl>
            <c:spPr>
              <a:solidFill>
                <a:sysClr val="window" lastClr="FFFFFF"/>
              </a:solidFill>
              <a:ln>
                <a:solidFill>
                  <a:srgbClr val="E97132"/>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Graphs1!$B$70:$B$73</c:f>
              <c:strCache>
                <c:ptCount val="4"/>
                <c:pt idx="0">
                  <c:v>Not working</c:v>
                </c:pt>
                <c:pt idx="1">
                  <c:v>Skilled labour</c:v>
                </c:pt>
                <c:pt idx="2">
                  <c:v>Unskilled labour</c:v>
                </c:pt>
                <c:pt idx="3">
                  <c:v>Salaried/Bussiness</c:v>
                </c:pt>
              </c:strCache>
            </c:strRef>
          </c:cat>
          <c:val>
            <c:numRef>
              <c:f>Graphs1!$C$70:$C$73</c:f>
              <c:numCache>
                <c:formatCode>0%</c:formatCode>
                <c:ptCount val="4"/>
                <c:pt idx="0">
                  <c:v>0.82</c:v>
                </c:pt>
                <c:pt idx="1">
                  <c:v>0.01</c:v>
                </c:pt>
                <c:pt idx="2">
                  <c:v>0.13</c:v>
                </c:pt>
                <c:pt idx="3">
                  <c:v>0.04</c:v>
                </c:pt>
              </c:numCache>
            </c:numRef>
          </c:val>
          <c:extLst>
            <c:ext xmlns:c16="http://schemas.microsoft.com/office/drawing/2014/chart" uri="{C3380CC4-5D6E-409C-BE32-E72D297353CC}">
              <c16:uniqueId val="{00000008-D7AF-4353-A78F-C19E70EB6AAD}"/>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14536517620100195"/>
          <c:y val="0.90824248226336646"/>
          <c:w val="0.70926947974835308"/>
          <c:h val="9.175751773663359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Graphs1!$AM$69:$AO$69</cx:f>
        <cx:lvl ptCount="3">
          <cx:pt idx="0">Round-1</cx:pt>
          <cx:pt idx="1">Round-2</cx:pt>
          <cx:pt idx="2">Round-3</cx:pt>
        </cx:lvl>
      </cx:strDim>
      <cx:numDim type="val">
        <cx:f dir="row">Graphs1!$AM$70:$AO$70</cx:f>
        <cx:lvl ptCount="3" formatCode="0%">
          <cx:pt idx="0">0.20999999999999996</cx:pt>
          <cx:pt idx="1">0.27000000000000002</cx:pt>
          <cx:pt idx="2">0.18000000000000005</cx:pt>
        </cx:lvl>
      </cx:numDim>
    </cx:data>
  </cx:chartData>
  <cx:chart>
    <cx:plotArea>
      <cx:plotAreaRegion>
        <cx:series layoutId="funnel" uniqueId="{55E4CCB7-1BCA-4822-B485-0150E5A1920C}">
          <cx:tx>
            <cx:txData>
              <cx:f>Graphs1!$AL$70</cx:f>
              <cx:v>Yes</cx:v>
            </cx:txData>
          </cx:tx>
          <cx:spPr>
            <a:solidFill>
              <a:srgbClr val="FF9900"/>
            </a:solidFill>
          </cx:spPr>
          <cx:dataLabels>
            <cx:txPr>
              <a:bodyPr spcFirstLastPara="1" vertOverflow="ellipsis" horzOverflow="overflow" wrap="square" lIns="0" tIns="0" rIns="0" bIns="0" anchor="ctr" anchorCtr="1"/>
              <a:lstStyle/>
              <a:p>
                <a:pPr algn="ctr" rtl="0">
                  <a:defRPr sz="1600" b="1">
                    <a:solidFill>
                      <a:schemeClr val="bg1"/>
                    </a:solidFill>
                  </a:defRPr>
                </a:pPr>
                <a:endParaRPr lang="en-US" sz="1600" b="1" i="0" u="none" strike="noStrike" baseline="0">
                  <a:solidFill>
                    <a:schemeClr val="bg1"/>
                  </a:solidFill>
                  <a:latin typeface="Aptos" panose="02110004020202020204"/>
                </a:endParaRPr>
              </a:p>
            </cx:txPr>
            <cx:visibility seriesName="0" categoryName="0" value="1"/>
          </cx:dataLabels>
          <cx:dataId val="0"/>
        </cx:series>
      </cx:plotAreaRegion>
      <cx:axis id="0">
        <cx:catScaling gapWidth="0.400000006"/>
        <cx:tickLabels/>
        <cx:txPr>
          <a:bodyPr spcFirstLastPara="1" vertOverflow="ellipsis" horzOverflow="overflow" wrap="square" lIns="0" tIns="0" rIns="0" bIns="0" anchor="ctr" anchorCtr="1"/>
          <a:lstStyle/>
          <a:p>
            <a:pPr algn="ctr" rtl="0">
              <a:defRPr b="1"/>
            </a:pPr>
            <a:endParaRPr lang="en-US" sz="1197" b="1" i="0" u="none" strike="noStrike" baseline="0">
              <a:solidFill>
                <a:srgbClr val="0E2841"/>
              </a:solidFill>
              <a:latin typeface="Aptos" panose="0211000402020202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Reversed" id="25">
  <a:schemeClr val="accent5"/>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426">
  <cs:axisTitle>
    <cs:lnRef idx="0"/>
    <cs:fillRef idx="0"/>
    <cs:effectRef idx="0"/>
    <cs:fontRef idx="minor">
      <a:schemeClr val="tx2"/>
    </cs:fontRef>
    <cs:defRPr sz="1197"/>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cs:chartArea>
  <cs:dataLabel>
    <cs:lnRef idx="0"/>
    <cs:fillRef idx="0"/>
    <cs:effectRef idx="0"/>
    <cs:fontRef idx="minor">
      <a:schemeClr val="tx2"/>
    </cs:fontRef>
    <cs:defRPr sz="1197"/>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197"/>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2128"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F396B-373F-4E8D-AB40-E54588C9A491}" type="datetimeFigureOut">
              <a:rPr lang="en-US" smtClean="0"/>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04F1D-562C-46A2-BBD4-F36DEFFC8475}" type="slidenum">
              <a:rPr lang="en-US" smtClean="0"/>
              <a:t>‹#›</a:t>
            </a:fld>
            <a:endParaRPr lang="en-US"/>
          </a:p>
        </p:txBody>
      </p:sp>
    </p:spTree>
    <p:extLst>
      <p:ext uri="{BB962C8B-B14F-4D97-AF65-F5344CB8AC3E}">
        <p14:creationId xmlns:p14="http://schemas.microsoft.com/office/powerpoint/2010/main" val="369871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604F1D-562C-46A2-BBD4-F36DEFFC8475}" type="slidenum">
              <a:rPr lang="en-US" smtClean="0"/>
              <a:t>16</a:t>
            </a:fld>
            <a:endParaRPr lang="en-US"/>
          </a:p>
        </p:txBody>
      </p:sp>
    </p:spTree>
    <p:extLst>
      <p:ext uri="{BB962C8B-B14F-4D97-AF65-F5344CB8AC3E}">
        <p14:creationId xmlns:p14="http://schemas.microsoft.com/office/powerpoint/2010/main" val="296554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604F1D-562C-46A2-BBD4-F36DEFFC8475}" type="slidenum">
              <a:rPr lang="en-US" smtClean="0"/>
              <a:t>17</a:t>
            </a:fld>
            <a:endParaRPr lang="en-US"/>
          </a:p>
        </p:txBody>
      </p:sp>
    </p:spTree>
    <p:extLst>
      <p:ext uri="{BB962C8B-B14F-4D97-AF65-F5344CB8AC3E}">
        <p14:creationId xmlns:p14="http://schemas.microsoft.com/office/powerpoint/2010/main" val="381098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604F1D-562C-46A2-BBD4-F36DEFFC8475}" type="slidenum">
              <a:rPr lang="en-US" smtClean="0"/>
              <a:t>20</a:t>
            </a:fld>
            <a:endParaRPr lang="en-US"/>
          </a:p>
        </p:txBody>
      </p:sp>
    </p:spTree>
    <p:extLst>
      <p:ext uri="{BB962C8B-B14F-4D97-AF65-F5344CB8AC3E}">
        <p14:creationId xmlns:p14="http://schemas.microsoft.com/office/powerpoint/2010/main" val="60444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604F1D-562C-46A2-BBD4-F36DEFFC8475}" type="slidenum">
              <a:rPr lang="en-US" smtClean="0"/>
              <a:t>22</a:t>
            </a:fld>
            <a:endParaRPr lang="en-US"/>
          </a:p>
        </p:txBody>
      </p:sp>
    </p:spTree>
    <p:extLst>
      <p:ext uri="{BB962C8B-B14F-4D97-AF65-F5344CB8AC3E}">
        <p14:creationId xmlns:p14="http://schemas.microsoft.com/office/powerpoint/2010/main" val="364923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604F1D-562C-46A2-BBD4-F36DEFFC8475}" type="slidenum">
              <a:rPr lang="en-US" smtClean="0"/>
              <a:t>24</a:t>
            </a:fld>
            <a:endParaRPr lang="en-US"/>
          </a:p>
        </p:txBody>
      </p:sp>
    </p:spTree>
    <p:extLst>
      <p:ext uri="{BB962C8B-B14F-4D97-AF65-F5344CB8AC3E}">
        <p14:creationId xmlns:p14="http://schemas.microsoft.com/office/powerpoint/2010/main" val="415010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46F0-7193-649C-7C04-04F253C829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E76EB97-A82A-7D5E-C738-AFA2E6B393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5081210-9A9C-FC1E-06B1-C248BCE7309F}"/>
              </a:ext>
            </a:extLst>
          </p:cNvPr>
          <p:cNvSpPr>
            <a:spLocks noGrp="1"/>
          </p:cNvSpPr>
          <p:nvPr>
            <p:ph type="dt" sz="half" idx="10"/>
          </p:nvPr>
        </p:nvSpPr>
        <p:spPr/>
        <p:txBody>
          <a:bodyPr/>
          <a:lstStyle/>
          <a:p>
            <a:fld id="{8156511E-1472-44DC-826F-E57229B6B9F7}" type="datetimeFigureOut">
              <a:rPr lang="en-IN" smtClean="0"/>
              <a:t>17-06-2024</a:t>
            </a:fld>
            <a:endParaRPr lang="en-IN"/>
          </a:p>
        </p:txBody>
      </p:sp>
      <p:sp>
        <p:nvSpPr>
          <p:cNvPr id="5" name="Footer Placeholder 4">
            <a:extLst>
              <a:ext uri="{FF2B5EF4-FFF2-40B4-BE49-F238E27FC236}">
                <a16:creationId xmlns:a16="http://schemas.microsoft.com/office/drawing/2014/main" id="{1F09E2FC-C883-06FC-14B5-2299E58B55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896DC6C-E5CD-CD56-F2D6-CD12CBF35296}"/>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204525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F78E-5066-CB38-7632-D6B94DF71A9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7AA2604-5850-D180-0687-3904D2549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8A7A83-3BC1-54E5-BBC9-9EFE096D670C}"/>
              </a:ext>
            </a:extLst>
          </p:cNvPr>
          <p:cNvSpPr>
            <a:spLocks noGrp="1"/>
          </p:cNvSpPr>
          <p:nvPr>
            <p:ph type="dt" sz="half" idx="10"/>
          </p:nvPr>
        </p:nvSpPr>
        <p:spPr/>
        <p:txBody>
          <a:bodyPr/>
          <a:lstStyle/>
          <a:p>
            <a:fld id="{8156511E-1472-44DC-826F-E57229B6B9F7}" type="datetimeFigureOut">
              <a:rPr lang="en-IN" smtClean="0"/>
              <a:t>17-06-2024</a:t>
            </a:fld>
            <a:endParaRPr lang="en-IN"/>
          </a:p>
        </p:txBody>
      </p:sp>
      <p:sp>
        <p:nvSpPr>
          <p:cNvPr id="5" name="Footer Placeholder 4">
            <a:extLst>
              <a:ext uri="{FF2B5EF4-FFF2-40B4-BE49-F238E27FC236}">
                <a16:creationId xmlns:a16="http://schemas.microsoft.com/office/drawing/2014/main" id="{D15FCCA5-7D0D-EC00-AADF-3ADFAD5B83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AED00DD-82A1-FE9D-5747-7C019F982FE7}"/>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93034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F0AFA-00E6-5B57-C4B5-128A74C1D0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D52A29E-3F20-FC9F-2705-D95CB428DD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F39BCB-AF71-59E3-1876-708A99226999}"/>
              </a:ext>
            </a:extLst>
          </p:cNvPr>
          <p:cNvSpPr>
            <a:spLocks noGrp="1"/>
          </p:cNvSpPr>
          <p:nvPr>
            <p:ph type="dt" sz="half" idx="10"/>
          </p:nvPr>
        </p:nvSpPr>
        <p:spPr/>
        <p:txBody>
          <a:bodyPr/>
          <a:lstStyle/>
          <a:p>
            <a:fld id="{8156511E-1472-44DC-826F-E57229B6B9F7}" type="datetimeFigureOut">
              <a:rPr lang="en-IN" smtClean="0"/>
              <a:t>17-06-2024</a:t>
            </a:fld>
            <a:endParaRPr lang="en-IN"/>
          </a:p>
        </p:txBody>
      </p:sp>
      <p:sp>
        <p:nvSpPr>
          <p:cNvPr id="5" name="Footer Placeholder 4">
            <a:extLst>
              <a:ext uri="{FF2B5EF4-FFF2-40B4-BE49-F238E27FC236}">
                <a16:creationId xmlns:a16="http://schemas.microsoft.com/office/drawing/2014/main" id="{BC4EDD1C-F7D5-D901-8593-4D9153C68A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8F35797-85D3-0D19-B28F-8331209AFA6C}"/>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71801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B084-E6F9-477A-B287-048E4916C8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DE9D05-7CBE-DA50-36E7-1724C01955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40DAE7-0D3B-6D25-81D5-3D24AB64CA0C}"/>
              </a:ext>
            </a:extLst>
          </p:cNvPr>
          <p:cNvSpPr>
            <a:spLocks noGrp="1"/>
          </p:cNvSpPr>
          <p:nvPr>
            <p:ph type="dt" sz="half" idx="10"/>
          </p:nvPr>
        </p:nvSpPr>
        <p:spPr/>
        <p:txBody>
          <a:bodyPr/>
          <a:lstStyle/>
          <a:p>
            <a:fld id="{8156511E-1472-44DC-826F-E57229B6B9F7}" type="datetimeFigureOut">
              <a:rPr lang="en-IN" smtClean="0"/>
              <a:t>17-06-2024</a:t>
            </a:fld>
            <a:endParaRPr lang="en-IN"/>
          </a:p>
        </p:txBody>
      </p:sp>
      <p:sp>
        <p:nvSpPr>
          <p:cNvPr id="5" name="Footer Placeholder 4">
            <a:extLst>
              <a:ext uri="{FF2B5EF4-FFF2-40B4-BE49-F238E27FC236}">
                <a16:creationId xmlns:a16="http://schemas.microsoft.com/office/drawing/2014/main" id="{EE272107-C22E-A465-05B9-15ECFB2AEC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9F45AF-7E30-FDFA-AFF7-2F315500C896}"/>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390114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2887-21E6-C7CF-0C2D-57B171949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07FE634-17CC-B8F9-884D-BE68857CCC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8BC0FC-EDD8-AC5E-C2D1-FABB19F40283}"/>
              </a:ext>
            </a:extLst>
          </p:cNvPr>
          <p:cNvSpPr>
            <a:spLocks noGrp="1"/>
          </p:cNvSpPr>
          <p:nvPr>
            <p:ph type="dt" sz="half" idx="10"/>
          </p:nvPr>
        </p:nvSpPr>
        <p:spPr/>
        <p:txBody>
          <a:bodyPr/>
          <a:lstStyle/>
          <a:p>
            <a:fld id="{8156511E-1472-44DC-826F-E57229B6B9F7}" type="datetimeFigureOut">
              <a:rPr lang="en-IN" smtClean="0"/>
              <a:t>17-06-2024</a:t>
            </a:fld>
            <a:endParaRPr lang="en-IN"/>
          </a:p>
        </p:txBody>
      </p:sp>
      <p:sp>
        <p:nvSpPr>
          <p:cNvPr id="5" name="Footer Placeholder 4">
            <a:extLst>
              <a:ext uri="{FF2B5EF4-FFF2-40B4-BE49-F238E27FC236}">
                <a16:creationId xmlns:a16="http://schemas.microsoft.com/office/drawing/2014/main" id="{3BA0AAEF-E4C5-A34A-DB46-CC3D33B011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62E3FA-AF5C-6066-8FA7-A2C30538773A}"/>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54639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DF0E-F99C-32D4-D632-0B052982F8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CCAE3A1-7C49-D81F-0D1A-0E49824D66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FFE5DE8-4B48-248C-E251-9B540D817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E58AA3A-B621-04C9-1717-D0A3E22ECAE0}"/>
              </a:ext>
            </a:extLst>
          </p:cNvPr>
          <p:cNvSpPr>
            <a:spLocks noGrp="1"/>
          </p:cNvSpPr>
          <p:nvPr>
            <p:ph type="dt" sz="half" idx="10"/>
          </p:nvPr>
        </p:nvSpPr>
        <p:spPr/>
        <p:txBody>
          <a:bodyPr/>
          <a:lstStyle/>
          <a:p>
            <a:fld id="{8156511E-1472-44DC-826F-E57229B6B9F7}" type="datetimeFigureOut">
              <a:rPr lang="en-IN" smtClean="0"/>
              <a:t>17-06-2024</a:t>
            </a:fld>
            <a:endParaRPr lang="en-IN"/>
          </a:p>
        </p:txBody>
      </p:sp>
      <p:sp>
        <p:nvSpPr>
          <p:cNvPr id="6" name="Footer Placeholder 5">
            <a:extLst>
              <a:ext uri="{FF2B5EF4-FFF2-40B4-BE49-F238E27FC236}">
                <a16:creationId xmlns:a16="http://schemas.microsoft.com/office/drawing/2014/main" id="{4DB31F9A-83BC-AC62-FD80-C9A8CAD4638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81F699E-9438-9BBB-D801-8818A24A789A}"/>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93305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8669-1808-B774-4CCA-A906F26703A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E2316DE-A907-E671-3628-DA7FA4E13D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B5615-4923-64A3-946F-169BE66C32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7F0C7EE-5C0D-908B-7863-E7F9D97F6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6E3A0A-29C2-7803-EF44-04597C4C4F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1CC4919-4B29-2C9D-E778-0AB073FBD503}"/>
              </a:ext>
            </a:extLst>
          </p:cNvPr>
          <p:cNvSpPr>
            <a:spLocks noGrp="1"/>
          </p:cNvSpPr>
          <p:nvPr>
            <p:ph type="dt" sz="half" idx="10"/>
          </p:nvPr>
        </p:nvSpPr>
        <p:spPr/>
        <p:txBody>
          <a:bodyPr/>
          <a:lstStyle/>
          <a:p>
            <a:fld id="{8156511E-1472-44DC-826F-E57229B6B9F7}" type="datetimeFigureOut">
              <a:rPr lang="en-IN" smtClean="0"/>
              <a:t>17-06-2024</a:t>
            </a:fld>
            <a:endParaRPr lang="en-IN"/>
          </a:p>
        </p:txBody>
      </p:sp>
      <p:sp>
        <p:nvSpPr>
          <p:cNvPr id="8" name="Footer Placeholder 7">
            <a:extLst>
              <a:ext uri="{FF2B5EF4-FFF2-40B4-BE49-F238E27FC236}">
                <a16:creationId xmlns:a16="http://schemas.microsoft.com/office/drawing/2014/main" id="{7D61568F-098C-DB25-046E-A9AA13523F9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0AECD85-AD43-4C4D-6E39-E0994DBC8DB7}"/>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0803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3A4B-356B-E031-FA36-BB34C84ECBF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B551CBA-10FB-4CDA-0043-4E839C5F863C}"/>
              </a:ext>
            </a:extLst>
          </p:cNvPr>
          <p:cNvSpPr>
            <a:spLocks noGrp="1"/>
          </p:cNvSpPr>
          <p:nvPr>
            <p:ph type="dt" sz="half" idx="10"/>
          </p:nvPr>
        </p:nvSpPr>
        <p:spPr/>
        <p:txBody>
          <a:bodyPr/>
          <a:lstStyle/>
          <a:p>
            <a:fld id="{8156511E-1472-44DC-826F-E57229B6B9F7}" type="datetimeFigureOut">
              <a:rPr lang="en-IN" smtClean="0"/>
              <a:t>17-06-2024</a:t>
            </a:fld>
            <a:endParaRPr lang="en-IN"/>
          </a:p>
        </p:txBody>
      </p:sp>
      <p:sp>
        <p:nvSpPr>
          <p:cNvPr id="4" name="Footer Placeholder 3">
            <a:extLst>
              <a:ext uri="{FF2B5EF4-FFF2-40B4-BE49-F238E27FC236}">
                <a16:creationId xmlns:a16="http://schemas.microsoft.com/office/drawing/2014/main" id="{69800B50-5DA0-538D-6F30-DF429361644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FA4F23F-8B93-426C-C3EA-2DD3FA4DB5F8}"/>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406885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8FE529-B968-A8F8-C099-4461DE37ECC5}"/>
              </a:ext>
            </a:extLst>
          </p:cNvPr>
          <p:cNvSpPr>
            <a:spLocks noGrp="1"/>
          </p:cNvSpPr>
          <p:nvPr>
            <p:ph type="dt" sz="half" idx="10"/>
          </p:nvPr>
        </p:nvSpPr>
        <p:spPr/>
        <p:txBody>
          <a:bodyPr/>
          <a:lstStyle/>
          <a:p>
            <a:fld id="{8156511E-1472-44DC-826F-E57229B6B9F7}" type="datetimeFigureOut">
              <a:rPr lang="en-IN" smtClean="0"/>
              <a:t>17-06-2024</a:t>
            </a:fld>
            <a:endParaRPr lang="en-IN"/>
          </a:p>
        </p:txBody>
      </p:sp>
      <p:sp>
        <p:nvSpPr>
          <p:cNvPr id="3" name="Footer Placeholder 2">
            <a:extLst>
              <a:ext uri="{FF2B5EF4-FFF2-40B4-BE49-F238E27FC236}">
                <a16:creationId xmlns:a16="http://schemas.microsoft.com/office/drawing/2014/main" id="{D7E96C40-E766-CDC4-33DC-808D353A6FA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FCE8E71-D833-6F70-1AF1-B6FD09B02E48}"/>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02594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196D-FC9F-CE40-F8AB-00D50258E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01FFDF1-042D-3BB9-9717-944C03A40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47166E7-F69F-853F-A841-AD74698B3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3C6AD9-0A91-A0E0-ACCA-27C12029680B}"/>
              </a:ext>
            </a:extLst>
          </p:cNvPr>
          <p:cNvSpPr>
            <a:spLocks noGrp="1"/>
          </p:cNvSpPr>
          <p:nvPr>
            <p:ph type="dt" sz="half" idx="10"/>
          </p:nvPr>
        </p:nvSpPr>
        <p:spPr/>
        <p:txBody>
          <a:bodyPr/>
          <a:lstStyle/>
          <a:p>
            <a:fld id="{8156511E-1472-44DC-826F-E57229B6B9F7}" type="datetimeFigureOut">
              <a:rPr lang="en-IN" smtClean="0"/>
              <a:t>17-06-2024</a:t>
            </a:fld>
            <a:endParaRPr lang="en-IN"/>
          </a:p>
        </p:txBody>
      </p:sp>
      <p:sp>
        <p:nvSpPr>
          <p:cNvPr id="6" name="Footer Placeholder 5">
            <a:extLst>
              <a:ext uri="{FF2B5EF4-FFF2-40B4-BE49-F238E27FC236}">
                <a16:creationId xmlns:a16="http://schemas.microsoft.com/office/drawing/2014/main" id="{9D3B1270-4BA1-8A12-B9C7-997E1D383B2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9952379-EA5F-9734-20E6-BBA5BF0ED574}"/>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377888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22FD-43EF-56B6-DC49-0EC9584CF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8848F99-C4BA-A84A-0267-35C214FFF0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1CD574F-C365-B052-A7F9-A7D1C2CE3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3C4FD-7D5C-B1E2-9CC4-82033963A6E0}"/>
              </a:ext>
            </a:extLst>
          </p:cNvPr>
          <p:cNvSpPr>
            <a:spLocks noGrp="1"/>
          </p:cNvSpPr>
          <p:nvPr>
            <p:ph type="dt" sz="half" idx="10"/>
          </p:nvPr>
        </p:nvSpPr>
        <p:spPr/>
        <p:txBody>
          <a:bodyPr/>
          <a:lstStyle/>
          <a:p>
            <a:fld id="{8156511E-1472-44DC-826F-E57229B6B9F7}" type="datetimeFigureOut">
              <a:rPr lang="en-IN" smtClean="0"/>
              <a:t>17-06-2024</a:t>
            </a:fld>
            <a:endParaRPr lang="en-IN"/>
          </a:p>
        </p:txBody>
      </p:sp>
      <p:sp>
        <p:nvSpPr>
          <p:cNvPr id="6" name="Footer Placeholder 5">
            <a:extLst>
              <a:ext uri="{FF2B5EF4-FFF2-40B4-BE49-F238E27FC236}">
                <a16:creationId xmlns:a16="http://schemas.microsoft.com/office/drawing/2014/main" id="{D62AE2F4-C26F-4C42-4A15-09F2A64AAFD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408FB8-2208-C9F7-0E66-BA8A80BC7977}"/>
              </a:ext>
            </a:extLst>
          </p:cNvPr>
          <p:cNvSpPr>
            <a:spLocks noGrp="1"/>
          </p:cNvSpPr>
          <p:nvPr>
            <p:ph type="sldNum" sz="quarter" idx="12"/>
          </p:nvPr>
        </p:nvSpPr>
        <p:spPr/>
        <p:txBody>
          <a:bodyPr/>
          <a:lstStyle/>
          <a:p>
            <a:fld id="{7DF17593-5BF0-4A9A-B0C7-812E117F7D58}" type="slidenum">
              <a:rPr lang="en-IN" smtClean="0"/>
              <a:t>‹#›</a:t>
            </a:fld>
            <a:endParaRPr lang="en-IN"/>
          </a:p>
        </p:txBody>
      </p:sp>
    </p:spTree>
    <p:extLst>
      <p:ext uri="{BB962C8B-B14F-4D97-AF65-F5344CB8AC3E}">
        <p14:creationId xmlns:p14="http://schemas.microsoft.com/office/powerpoint/2010/main" val="134536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74694E-4F00-DD5F-33B6-63B834DE4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F31B192-E0D1-D9C4-F1D7-F0A38D045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658C3F2-C477-6783-A16B-512320F705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56511E-1472-44DC-826F-E57229B6B9F7}" type="datetimeFigureOut">
              <a:rPr lang="en-IN" smtClean="0"/>
              <a:t>17-06-2024</a:t>
            </a:fld>
            <a:endParaRPr lang="en-IN"/>
          </a:p>
        </p:txBody>
      </p:sp>
      <p:sp>
        <p:nvSpPr>
          <p:cNvPr id="5" name="Footer Placeholder 4">
            <a:extLst>
              <a:ext uri="{FF2B5EF4-FFF2-40B4-BE49-F238E27FC236}">
                <a16:creationId xmlns:a16="http://schemas.microsoft.com/office/drawing/2014/main" id="{0A3037FB-0DBA-9022-2FBB-F07905448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30732D3C-B524-2414-23FC-07E6219CA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F17593-5BF0-4A9A-B0C7-812E117F7D58}" type="slidenum">
              <a:rPr lang="en-IN" smtClean="0"/>
              <a:t>‹#›</a:t>
            </a:fld>
            <a:endParaRPr lang="en-IN"/>
          </a:p>
        </p:txBody>
      </p:sp>
    </p:spTree>
    <p:extLst>
      <p:ext uri="{BB962C8B-B14F-4D97-AF65-F5344CB8AC3E}">
        <p14:creationId xmlns:p14="http://schemas.microsoft.com/office/powerpoint/2010/main" val="395358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7.xml"/><Relationship Id="rId7" Type="http://schemas.openxmlformats.org/officeDocument/2006/relationships/chart" Target="../charts/chart9.xml"/><Relationship Id="rId2" Type="http://schemas.openxmlformats.org/officeDocument/2006/relationships/chart" Target="../charts/chart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5.png"/><Relationship Id="rId7"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png"/><Relationship Id="rId7" Type="http://schemas.openxmlformats.org/officeDocument/2006/relationships/chart" Target="../charts/chart16.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hart" Target="../charts/chart15.xml"/><Relationship Id="rId5" Type="http://schemas.openxmlformats.org/officeDocument/2006/relationships/image" Target="../media/image150.png"/><Relationship Id="rId4" Type="http://schemas.microsoft.com/office/2014/relationships/chartEx" Target="../charts/chartEx1.xml"/></Relationships>
</file>

<file path=ppt/slides/_rels/slide13.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image" Target="../media/image2.png"/><Relationship Id="rId7" Type="http://schemas.openxmlformats.org/officeDocument/2006/relationships/chart" Target="../charts/chart2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 Id="rId9" Type="http://schemas.openxmlformats.org/officeDocument/2006/relationships/chart" Target="../charts/chart23.xml"/></Relationships>
</file>

<file path=ppt/slides/_rels/slide14.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image" Target="../media/image5.png"/><Relationship Id="rId7" Type="http://schemas.openxmlformats.org/officeDocument/2006/relationships/chart" Target="../charts/chart26.xml"/><Relationship Id="rId12" Type="http://schemas.openxmlformats.org/officeDocument/2006/relationships/image" Target="../media/image22.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25.xml"/><Relationship Id="rId11" Type="http://schemas.openxmlformats.org/officeDocument/2006/relationships/image" Target="../media/image21.png"/><Relationship Id="rId5" Type="http://schemas.openxmlformats.org/officeDocument/2006/relationships/chart" Target="../charts/chart24.xml"/><Relationship Id="rId10" Type="http://schemas.openxmlformats.org/officeDocument/2006/relationships/chart" Target="../charts/chart29.xml"/><Relationship Id="rId4" Type="http://schemas.openxmlformats.org/officeDocument/2006/relationships/image" Target="../media/image2.png"/><Relationship Id="rId9" Type="http://schemas.openxmlformats.org/officeDocument/2006/relationships/chart" Target="../charts/char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chart" Target="../charts/chart31.xml"/><Relationship Id="rId4" Type="http://schemas.openxmlformats.org/officeDocument/2006/relationships/chart" Target="../charts/chart30.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32.xml"/><Relationship Id="rId7" Type="http://schemas.openxmlformats.org/officeDocument/2006/relationships/chart" Target="../charts/chart3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image" Target="../media/image5.png"/><Relationship Id="rId7" Type="http://schemas.openxmlformats.org/officeDocument/2006/relationships/chart" Target="../charts/chart3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image" Target="../media/image2.png"/><Relationship Id="rId9" Type="http://schemas.openxmlformats.org/officeDocument/2006/relationships/chart" Target="../charts/chart4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chart" Target="../charts/chart46.xml"/><Relationship Id="rId4" Type="http://schemas.openxmlformats.org/officeDocument/2006/relationships/chart" Target="../charts/chart45.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hart" Target="../charts/chart50.xml"/><Relationship Id="rId3" Type="http://schemas.openxmlformats.org/officeDocument/2006/relationships/image" Target="../media/image5.png"/><Relationship Id="rId7" Type="http://schemas.openxmlformats.org/officeDocument/2006/relationships/chart" Target="../charts/chart4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image" Target="../media/image2.png"/><Relationship Id="rId9" Type="http://schemas.openxmlformats.org/officeDocument/2006/relationships/chart" Target="../charts/chart51.xml"/></Relationships>
</file>

<file path=ppt/slides/_rels/slide2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chart" Target="../charts/chart54.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55.xml"/><Relationship Id="rId7" Type="http://schemas.openxmlformats.org/officeDocument/2006/relationships/chart" Target="../charts/chart5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chart" Target="../charts/chart62.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63.xml"/><Relationship Id="rId7" Type="http://schemas.openxmlformats.org/officeDocument/2006/relationships/chart" Target="../charts/chart67.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chart" Target="../charts/chart5.xml"/><Relationship Id="rId5" Type="http://schemas.openxmlformats.org/officeDocument/2006/relationships/chart" Target="../charts/chart2.xml"/><Relationship Id="rId10" Type="http://schemas.openxmlformats.org/officeDocument/2006/relationships/chart" Target="../charts/chart4.xml"/><Relationship Id="rId4" Type="http://schemas.openxmlformats.org/officeDocument/2006/relationships/chart" Target="../charts/chart1.xml"/><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D33C4B-185C-9F8E-8C0F-9850177C7EBC}"/>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grpSp>
        <p:nvGrpSpPr>
          <p:cNvPr id="7" name="Group 6">
            <a:extLst>
              <a:ext uri="{FF2B5EF4-FFF2-40B4-BE49-F238E27FC236}">
                <a16:creationId xmlns:a16="http://schemas.microsoft.com/office/drawing/2014/main" id="{7063BC46-E07E-B212-FD4C-47613CAA5DFB}"/>
              </a:ext>
            </a:extLst>
          </p:cNvPr>
          <p:cNvGrpSpPr/>
          <p:nvPr/>
        </p:nvGrpSpPr>
        <p:grpSpPr>
          <a:xfrm>
            <a:off x="0" y="1371600"/>
            <a:ext cx="6302829" cy="5523946"/>
            <a:chOff x="185056" y="1170768"/>
            <a:chExt cx="6302829" cy="5523946"/>
          </a:xfrm>
          <a:gradFill>
            <a:gsLst>
              <a:gs pos="0">
                <a:srgbClr val="92D050">
                  <a:lumMod val="99000"/>
                  <a:lumOff val="1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 name="Flowchart: Document 1">
              <a:extLst>
                <a:ext uri="{FF2B5EF4-FFF2-40B4-BE49-F238E27FC236}">
                  <a16:creationId xmlns:a16="http://schemas.microsoft.com/office/drawing/2014/main" id="{B4676FF8-4656-4EFE-94D5-6F42FE4BA9CB}"/>
                </a:ext>
              </a:extLst>
            </p:cNvPr>
            <p:cNvSpPr/>
            <p:nvPr/>
          </p:nvSpPr>
          <p:spPr>
            <a:xfrm>
              <a:off x="185056" y="1170768"/>
              <a:ext cx="6302829" cy="5523946"/>
            </a:xfrm>
            <a:prstGeom prst="flowChartDocumen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IN" sz="3200" b="1" dirty="0">
                <a:solidFill>
                  <a:schemeClr val="tx1"/>
                </a:solidFill>
              </a:endParaRPr>
            </a:p>
            <a:p>
              <a:pPr algn="ctr"/>
              <a:r>
                <a:rPr lang="en-IN" sz="3200" b="1" dirty="0">
                  <a:solidFill>
                    <a:schemeClr val="tx1"/>
                  </a:solidFill>
                </a:rPr>
                <a:t>Family Planning Program Outcomes: </a:t>
              </a:r>
            </a:p>
            <a:p>
              <a:pPr algn="ctr"/>
              <a:r>
                <a:rPr lang="en-IN" sz="3200" b="1" dirty="0">
                  <a:solidFill>
                    <a:schemeClr val="tx1"/>
                  </a:solidFill>
                </a:rPr>
                <a:t>Patterns and Predictors in Bihar</a:t>
              </a:r>
              <a:endParaRPr lang="en-IN" sz="2000" b="1" dirty="0">
                <a:solidFill>
                  <a:schemeClr val="tx1"/>
                </a:solidFill>
              </a:endParaRPr>
            </a:p>
          </p:txBody>
        </p:sp>
        <p:sp>
          <p:nvSpPr>
            <p:cNvPr id="3" name="TextBox 2">
              <a:extLst>
                <a:ext uri="{FF2B5EF4-FFF2-40B4-BE49-F238E27FC236}">
                  <a16:creationId xmlns:a16="http://schemas.microsoft.com/office/drawing/2014/main" id="{2AEA87F9-E07B-E54B-C758-5EAA65FC3AD9}"/>
                </a:ext>
              </a:extLst>
            </p:cNvPr>
            <p:cNvSpPr txBox="1"/>
            <p:nvPr/>
          </p:nvSpPr>
          <p:spPr>
            <a:xfrm>
              <a:off x="272142" y="4758166"/>
              <a:ext cx="4365172" cy="1015663"/>
            </a:xfrm>
            <a:prstGeom prst="rect">
              <a:avLst/>
            </a:prstGeom>
            <a:grpFill/>
          </p:spPr>
          <p:txBody>
            <a:bodyPr wrap="square" rtlCol="0">
              <a:spAutoFit/>
            </a:bodyPr>
            <a:lstStyle/>
            <a:p>
              <a:r>
                <a:rPr lang="en-IN" sz="2000" b="1" dirty="0"/>
                <a:t>Presented by- Anmol Rai.</a:t>
              </a:r>
            </a:p>
            <a:p>
              <a:r>
                <a:rPr lang="en-IN" sz="2000" b="1" dirty="0"/>
                <a:t>Guided by- Sukesh Bhardwaj, IIHMR, Delhi.</a:t>
              </a:r>
            </a:p>
          </p:txBody>
        </p:sp>
      </p:grpSp>
      <p:pic>
        <p:nvPicPr>
          <p:cNvPr id="1026" name="Picture 2">
            <a:extLst>
              <a:ext uri="{FF2B5EF4-FFF2-40B4-BE49-F238E27FC236}">
                <a16:creationId xmlns:a16="http://schemas.microsoft.com/office/drawing/2014/main" id="{6E2B77C6-A644-C848-4B82-A5ED72E21F4F}"/>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411686" y="4733336"/>
            <a:ext cx="2467959" cy="200298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28CDBE6-DFEE-EF36-B7EE-91C61A000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5257" y="4655544"/>
            <a:ext cx="2732313" cy="215892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 name="Google Shape;1389;g282f8c6a360_1_714">
            <a:extLst>
              <a:ext uri="{FF2B5EF4-FFF2-40B4-BE49-F238E27FC236}">
                <a16:creationId xmlns:a16="http://schemas.microsoft.com/office/drawing/2014/main" id="{320D7685-36AD-E702-C59E-E02D9668B269}"/>
              </a:ext>
            </a:extLst>
          </p:cNvPr>
          <p:cNvPicPr preferRelativeResize="0"/>
          <p:nvPr/>
        </p:nvPicPr>
        <p:blipFill rotWithShape="1">
          <a:blip r:embed="rId6"/>
          <a:srcRect/>
          <a:stretch>
            <a:fillRect/>
          </a:stretch>
        </p:blipFill>
        <p:spPr>
          <a:xfrm>
            <a:off x="87086" y="97971"/>
            <a:ext cx="1600200" cy="772885"/>
          </a:xfrm>
          <a:prstGeom prst="rect">
            <a:avLst/>
          </a:prstGeom>
          <a:noFill/>
          <a:ln>
            <a:noFill/>
          </a:ln>
        </p:spPr>
      </p:pic>
      <p:pic>
        <p:nvPicPr>
          <p:cNvPr id="1034" name="Picture 10">
            <a:extLst>
              <a:ext uri="{FF2B5EF4-FFF2-40B4-BE49-F238E27FC236}">
                <a16:creationId xmlns:a16="http://schemas.microsoft.com/office/drawing/2014/main" id="{CD4714EE-1EB2-E21B-71C4-141F7C8B8A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7286" y="3440297"/>
            <a:ext cx="2433727" cy="11956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F1A081C-6D56-B8D1-04F7-0F5E8928F9F7}"/>
              </a:ext>
            </a:extLst>
          </p:cNvPr>
          <p:cNvGrpSpPr/>
          <p:nvPr/>
        </p:nvGrpSpPr>
        <p:grpSpPr>
          <a:xfrm>
            <a:off x="7077073" y="1020815"/>
            <a:ext cx="4357200" cy="3507645"/>
            <a:chOff x="7077073" y="1020815"/>
            <a:chExt cx="4357200" cy="3507645"/>
          </a:xfrm>
          <a:scene3d>
            <a:camera prst="orthographicFront">
              <a:rot lat="0" lon="0" rev="0"/>
            </a:camera>
            <a:lightRig rig="glow" dir="t">
              <a:rot lat="0" lon="0" rev="4800000"/>
            </a:lightRig>
          </a:scene3d>
        </p:grpSpPr>
        <p:pic>
          <p:nvPicPr>
            <p:cNvPr id="1032" name="Picture 8">
              <a:extLst>
                <a:ext uri="{FF2B5EF4-FFF2-40B4-BE49-F238E27FC236}">
                  <a16:creationId xmlns:a16="http://schemas.microsoft.com/office/drawing/2014/main" id="{D506BF75-2E23-92AD-8D91-633194FCA4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7074" y="2085171"/>
              <a:ext cx="4357199" cy="2443289"/>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A86F411-3C9C-1AA3-31FF-DED04FD540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7073" y="1020815"/>
              <a:ext cx="4357199" cy="1064356"/>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398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E530FBB-88A0-453D-E124-A10C58B8A585}"/>
              </a:ext>
            </a:extLst>
          </p:cNvPr>
          <p:cNvSpPr/>
          <p:nvPr/>
        </p:nvSpPr>
        <p:spPr>
          <a:xfrm>
            <a:off x="0" y="3604924"/>
            <a:ext cx="6103912" cy="3253075"/>
          </a:xfrm>
          <a:prstGeom prst="rect">
            <a:avLst/>
          </a:prstGeom>
          <a:solidFill>
            <a:srgbClr val="F9FD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30CEC68-3247-3BA5-25B9-F11F18A31F2F}"/>
              </a:ext>
            </a:extLst>
          </p:cNvPr>
          <p:cNvSpPr/>
          <p:nvPr/>
        </p:nvSpPr>
        <p:spPr>
          <a:xfrm>
            <a:off x="0" y="968405"/>
            <a:ext cx="6096000" cy="2567449"/>
          </a:xfrm>
          <a:prstGeom prst="rect">
            <a:avLst/>
          </a:prstGeom>
          <a:solidFill>
            <a:srgbClr val="F5DB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BB4449D-AD91-5877-D3D2-C2770632BE19}"/>
              </a:ext>
            </a:extLst>
          </p:cNvPr>
          <p:cNvSpPr/>
          <p:nvPr/>
        </p:nvSpPr>
        <p:spPr>
          <a:xfrm>
            <a:off x="6138671" y="968830"/>
            <a:ext cx="6053329" cy="5889170"/>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5EF6ECB4-CC9E-248A-8F6F-54C5598D80CC}"/>
              </a:ext>
            </a:extLst>
          </p:cNvPr>
          <p:cNvGraphicFramePr>
            <a:graphicFrameLocks/>
          </p:cNvGraphicFramePr>
          <p:nvPr>
            <p:extLst>
              <p:ext uri="{D42A27DB-BD31-4B8C-83A1-F6EECF244321}">
                <p14:modId xmlns:p14="http://schemas.microsoft.com/office/powerpoint/2010/main" val="902885515"/>
              </p:ext>
            </p:extLst>
          </p:nvPr>
        </p:nvGraphicFramePr>
        <p:xfrm>
          <a:off x="-297581" y="1497628"/>
          <a:ext cx="3008673" cy="20700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AED58047-E834-0895-C083-485455988558}"/>
              </a:ext>
            </a:extLst>
          </p:cNvPr>
          <p:cNvGraphicFramePr>
            <a:graphicFrameLocks/>
          </p:cNvGraphicFramePr>
          <p:nvPr>
            <p:extLst>
              <p:ext uri="{D42A27DB-BD31-4B8C-83A1-F6EECF244321}">
                <p14:modId xmlns:p14="http://schemas.microsoft.com/office/powerpoint/2010/main" val="3047179121"/>
              </p:ext>
            </p:extLst>
          </p:nvPr>
        </p:nvGraphicFramePr>
        <p:xfrm>
          <a:off x="1699243" y="1497628"/>
          <a:ext cx="3008673" cy="2070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617F3E54-998A-F30E-DC9C-BD111D0BD554}"/>
              </a:ext>
            </a:extLst>
          </p:cNvPr>
          <p:cNvGraphicFramePr>
            <a:graphicFrameLocks/>
          </p:cNvGraphicFramePr>
          <p:nvPr>
            <p:extLst>
              <p:ext uri="{D42A27DB-BD31-4B8C-83A1-F6EECF244321}">
                <p14:modId xmlns:p14="http://schemas.microsoft.com/office/powerpoint/2010/main" val="1326792604"/>
              </p:ext>
            </p:extLst>
          </p:nvPr>
        </p:nvGraphicFramePr>
        <p:xfrm>
          <a:off x="3696067" y="1546790"/>
          <a:ext cx="2731729" cy="197171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Descriptive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5"/>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8" name="Rectangle: Rounded Corners 7">
            <a:extLst>
              <a:ext uri="{FF2B5EF4-FFF2-40B4-BE49-F238E27FC236}">
                <a16:creationId xmlns:a16="http://schemas.microsoft.com/office/drawing/2014/main" id="{C2834F5E-C386-DE26-AF5B-A7F6F37C33DA}"/>
              </a:ext>
            </a:extLst>
          </p:cNvPr>
          <p:cNvSpPr/>
          <p:nvPr/>
        </p:nvSpPr>
        <p:spPr>
          <a:xfrm>
            <a:off x="0" y="3567671"/>
            <a:ext cx="6095999" cy="500562"/>
          </a:xfrm>
          <a:prstGeom prst="roundRect">
            <a:avLst>
              <a:gd name="adj" fmla="val 0"/>
            </a:avLst>
          </a:prstGeom>
          <a:solidFill>
            <a:srgbClr val="8D9800"/>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Respondent education</a:t>
            </a:r>
          </a:p>
        </p:txBody>
      </p:sp>
      <p:grpSp>
        <p:nvGrpSpPr>
          <p:cNvPr id="18" name="Group 17">
            <a:extLst>
              <a:ext uri="{FF2B5EF4-FFF2-40B4-BE49-F238E27FC236}">
                <a16:creationId xmlns:a16="http://schemas.microsoft.com/office/drawing/2014/main" id="{A5B4FE66-1F8C-A7C6-6C2D-D3BB79CACEE3}"/>
              </a:ext>
            </a:extLst>
          </p:cNvPr>
          <p:cNvGrpSpPr/>
          <p:nvPr/>
        </p:nvGrpSpPr>
        <p:grpSpPr>
          <a:xfrm>
            <a:off x="6138670" y="978784"/>
            <a:ext cx="6053330" cy="5364143"/>
            <a:chOff x="6138670" y="984027"/>
            <a:chExt cx="6053330" cy="4919062"/>
          </a:xfrm>
        </p:grpSpPr>
        <p:sp>
          <p:nvSpPr>
            <p:cNvPr id="7" name="Rectangle: Rounded Corners 6">
              <a:extLst>
                <a:ext uri="{FF2B5EF4-FFF2-40B4-BE49-F238E27FC236}">
                  <a16:creationId xmlns:a16="http://schemas.microsoft.com/office/drawing/2014/main" id="{42135DFF-5483-E67C-1659-E1E2CBA354A3}"/>
                </a:ext>
              </a:extLst>
            </p:cNvPr>
            <p:cNvSpPr/>
            <p:nvPr/>
          </p:nvSpPr>
          <p:spPr>
            <a:xfrm>
              <a:off x="6138670" y="984027"/>
              <a:ext cx="6053330" cy="491075"/>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a:solidFill>
                    <a:schemeClr val="bg1"/>
                  </a:solidFill>
                </a:rPr>
                <a:t>Respondent occupation</a:t>
              </a:r>
              <a:endParaRPr lang="en-IN" sz="1600" b="1" dirty="0">
                <a:solidFill>
                  <a:schemeClr val="bg1"/>
                </a:solidFill>
              </a:endParaRPr>
            </a:p>
          </p:txBody>
        </p:sp>
        <p:graphicFrame>
          <p:nvGraphicFramePr>
            <p:cNvPr id="14" name="Chart 13">
              <a:extLst>
                <a:ext uri="{FF2B5EF4-FFF2-40B4-BE49-F238E27FC236}">
                  <a16:creationId xmlns:a16="http://schemas.microsoft.com/office/drawing/2014/main" id="{C0C51127-FC4C-9BEA-1092-BEC8C7D93336}"/>
                </a:ext>
              </a:extLst>
            </p:cNvPr>
            <p:cNvGraphicFramePr>
              <a:graphicFrameLocks/>
            </p:cNvGraphicFramePr>
            <p:nvPr>
              <p:extLst>
                <p:ext uri="{D42A27DB-BD31-4B8C-83A1-F6EECF244321}">
                  <p14:modId xmlns:p14="http://schemas.microsoft.com/office/powerpoint/2010/main" val="2184887680"/>
                </p:ext>
              </p:extLst>
            </p:nvPr>
          </p:nvGraphicFramePr>
          <p:xfrm>
            <a:off x="6234287" y="1338384"/>
            <a:ext cx="5957713" cy="4564705"/>
          </p:xfrm>
          <a:graphic>
            <a:graphicData uri="http://schemas.openxmlformats.org/drawingml/2006/chart">
              <c:chart xmlns:c="http://schemas.openxmlformats.org/drawingml/2006/chart" xmlns:r="http://schemas.openxmlformats.org/officeDocument/2006/relationships" r:id="rId7"/>
            </a:graphicData>
          </a:graphic>
        </p:graphicFrame>
      </p:grpSp>
      <p:sp>
        <p:nvSpPr>
          <p:cNvPr id="17" name="Rectangle: Rounded Corners 16">
            <a:extLst>
              <a:ext uri="{FF2B5EF4-FFF2-40B4-BE49-F238E27FC236}">
                <a16:creationId xmlns:a16="http://schemas.microsoft.com/office/drawing/2014/main" id="{7CDD0880-DF44-11DA-5BE9-67EFBB6B4B5A}"/>
              </a:ext>
            </a:extLst>
          </p:cNvPr>
          <p:cNvSpPr/>
          <p:nvPr/>
        </p:nvSpPr>
        <p:spPr>
          <a:xfrm>
            <a:off x="0" y="968405"/>
            <a:ext cx="6095999" cy="535508"/>
          </a:xfrm>
          <a:prstGeom prst="roundRect">
            <a:avLst>
              <a:gd name="adj" fmla="val 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a:solidFill>
                  <a:schemeClr val="bg1"/>
                </a:solidFill>
              </a:rPr>
              <a:t>Wealth Index</a:t>
            </a:r>
            <a:endParaRPr lang="en-IN" sz="1600" b="1" dirty="0">
              <a:solidFill>
                <a:schemeClr val="bg1"/>
              </a:solidFill>
            </a:endParaRPr>
          </a:p>
        </p:txBody>
      </p:sp>
      <p:sp>
        <p:nvSpPr>
          <p:cNvPr id="19" name="TextBox 18">
            <a:extLst>
              <a:ext uri="{FF2B5EF4-FFF2-40B4-BE49-F238E27FC236}">
                <a16:creationId xmlns:a16="http://schemas.microsoft.com/office/drawing/2014/main" id="{F745A438-8EBC-DC05-4580-ED9F51A834E2}"/>
              </a:ext>
            </a:extLst>
          </p:cNvPr>
          <p:cNvSpPr txBox="1"/>
          <p:nvPr/>
        </p:nvSpPr>
        <p:spPr>
          <a:xfrm>
            <a:off x="8707562" y="1699080"/>
            <a:ext cx="2141317" cy="370390"/>
          </a:xfrm>
          <a:prstGeom prst="rect">
            <a:avLst/>
          </a:prstGeom>
          <a:noFill/>
        </p:spPr>
        <p:txBody>
          <a:bodyPr wrap="square" rtlCol="0">
            <a:spAutoFit/>
          </a:bodyPr>
          <a:lstStyle/>
          <a:p>
            <a:r>
              <a:rPr lang="en-US" b="1" dirty="0"/>
              <a:t>Round-3</a:t>
            </a:r>
          </a:p>
        </p:txBody>
      </p:sp>
      <p:graphicFrame>
        <p:nvGraphicFramePr>
          <p:cNvPr id="21" name="Chart 20">
            <a:extLst>
              <a:ext uri="{FF2B5EF4-FFF2-40B4-BE49-F238E27FC236}">
                <a16:creationId xmlns:a16="http://schemas.microsoft.com/office/drawing/2014/main" id="{1AF11382-9BE5-6826-FE9F-348D86E58906}"/>
              </a:ext>
            </a:extLst>
          </p:cNvPr>
          <p:cNvGraphicFramePr>
            <a:graphicFrameLocks/>
          </p:cNvGraphicFramePr>
          <p:nvPr>
            <p:extLst>
              <p:ext uri="{D42A27DB-BD31-4B8C-83A1-F6EECF244321}">
                <p14:modId xmlns:p14="http://schemas.microsoft.com/office/powerpoint/2010/main" val="1439121256"/>
              </p:ext>
            </p:extLst>
          </p:nvPr>
        </p:nvGraphicFramePr>
        <p:xfrm>
          <a:off x="377782" y="3901536"/>
          <a:ext cx="5383107" cy="2310506"/>
        </p:xfrm>
        <a:graphic>
          <a:graphicData uri="http://schemas.openxmlformats.org/drawingml/2006/chart">
            <c:chart xmlns:c="http://schemas.openxmlformats.org/drawingml/2006/chart" xmlns:r="http://schemas.openxmlformats.org/officeDocument/2006/relationships" r:id="rId8"/>
          </a:graphicData>
        </a:graphic>
      </p:graphicFrame>
      <p:grpSp>
        <p:nvGrpSpPr>
          <p:cNvPr id="26" name="Group 25">
            <a:extLst>
              <a:ext uri="{FF2B5EF4-FFF2-40B4-BE49-F238E27FC236}">
                <a16:creationId xmlns:a16="http://schemas.microsoft.com/office/drawing/2014/main" id="{3EB2421E-8771-EF96-356B-B5FCE355BBB8}"/>
              </a:ext>
            </a:extLst>
          </p:cNvPr>
          <p:cNvGrpSpPr/>
          <p:nvPr/>
        </p:nvGrpSpPr>
        <p:grpSpPr>
          <a:xfrm>
            <a:off x="610381" y="6377651"/>
            <a:ext cx="4745161" cy="445963"/>
            <a:chOff x="193693" y="6388887"/>
            <a:chExt cx="4745161" cy="445963"/>
          </a:xfrm>
        </p:grpSpPr>
        <p:sp>
          <p:nvSpPr>
            <p:cNvPr id="23" name="Rectangle 22">
              <a:extLst>
                <a:ext uri="{FF2B5EF4-FFF2-40B4-BE49-F238E27FC236}">
                  <a16:creationId xmlns:a16="http://schemas.microsoft.com/office/drawing/2014/main" id="{A48F3216-9F3E-0945-C402-7A53971086D6}"/>
                </a:ext>
              </a:extLst>
            </p:cNvPr>
            <p:cNvSpPr/>
            <p:nvPr/>
          </p:nvSpPr>
          <p:spPr>
            <a:xfrm>
              <a:off x="193693"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2016 R-1</a:t>
              </a:r>
            </a:p>
            <a:p>
              <a:pPr algn="ctr"/>
              <a:r>
                <a:rPr lang="en-US" sz="1200" b="1" dirty="0">
                  <a:solidFill>
                    <a:schemeClr val="tx1"/>
                  </a:solidFill>
                </a:rPr>
                <a:t>N= 22800</a:t>
              </a:r>
            </a:p>
          </p:txBody>
        </p:sp>
        <p:sp>
          <p:nvSpPr>
            <p:cNvPr id="24" name="Rectangle 23">
              <a:extLst>
                <a:ext uri="{FF2B5EF4-FFF2-40B4-BE49-F238E27FC236}">
                  <a16:creationId xmlns:a16="http://schemas.microsoft.com/office/drawing/2014/main" id="{75FF716F-A159-65D7-ABAB-A1D68A028549}"/>
                </a:ext>
              </a:extLst>
            </p:cNvPr>
            <p:cNvSpPr/>
            <p:nvPr/>
          </p:nvSpPr>
          <p:spPr>
            <a:xfrm>
              <a:off x="1819477"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2018 R-2</a:t>
              </a:r>
            </a:p>
            <a:p>
              <a:pPr algn="ctr"/>
              <a:r>
                <a:rPr lang="en-US" sz="1200" b="1" dirty="0">
                  <a:solidFill>
                    <a:schemeClr val="tx1"/>
                  </a:solidFill>
                </a:rPr>
                <a:t>N= 22800</a:t>
              </a:r>
            </a:p>
          </p:txBody>
        </p:sp>
        <p:sp>
          <p:nvSpPr>
            <p:cNvPr id="25" name="Rectangle 24">
              <a:extLst>
                <a:ext uri="{FF2B5EF4-FFF2-40B4-BE49-F238E27FC236}">
                  <a16:creationId xmlns:a16="http://schemas.microsoft.com/office/drawing/2014/main" id="{64EECCAB-A0E8-D993-D844-196A78D97FBC}"/>
                </a:ext>
              </a:extLst>
            </p:cNvPr>
            <p:cNvSpPr/>
            <p:nvPr/>
          </p:nvSpPr>
          <p:spPr>
            <a:xfrm>
              <a:off x="3445261"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2021 R-3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N= 22668</a:t>
              </a:r>
            </a:p>
          </p:txBody>
        </p:sp>
      </p:grpSp>
    </p:spTree>
    <p:extLst>
      <p:ext uri="{BB962C8B-B14F-4D97-AF65-F5344CB8AC3E}">
        <p14:creationId xmlns:p14="http://schemas.microsoft.com/office/powerpoint/2010/main" val="34328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69FF607-4893-59E4-C7CD-30D5FF759796}"/>
              </a:ext>
            </a:extLst>
          </p:cNvPr>
          <p:cNvSpPr/>
          <p:nvPr/>
        </p:nvSpPr>
        <p:spPr>
          <a:xfrm>
            <a:off x="8151826" y="3050342"/>
            <a:ext cx="4040173" cy="3807658"/>
          </a:xfrm>
          <a:prstGeom prst="rect">
            <a:avLst/>
          </a:prstGeom>
          <a:solidFill>
            <a:srgbClr val="FEFD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8053813-DACB-3CCE-FAE8-BC3450D12A05}"/>
              </a:ext>
            </a:extLst>
          </p:cNvPr>
          <p:cNvSpPr/>
          <p:nvPr/>
        </p:nvSpPr>
        <p:spPr>
          <a:xfrm>
            <a:off x="4354300" y="3057981"/>
            <a:ext cx="3728689" cy="3807658"/>
          </a:xfrm>
          <a:prstGeom prst="rect">
            <a:avLst/>
          </a:prstGeom>
          <a:solidFill>
            <a:srgbClr val="FEFD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994863C-EA8E-88C5-83C2-BD9FF4512F0F}"/>
              </a:ext>
            </a:extLst>
          </p:cNvPr>
          <p:cNvSpPr/>
          <p:nvPr/>
        </p:nvSpPr>
        <p:spPr>
          <a:xfrm>
            <a:off x="0" y="3050342"/>
            <a:ext cx="4298644" cy="3807658"/>
          </a:xfrm>
          <a:prstGeom prst="rect">
            <a:avLst/>
          </a:prstGeom>
          <a:solidFill>
            <a:srgbClr val="FEFD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19855FD-4C07-ED20-195B-0AB9E3EE90AF}"/>
              </a:ext>
            </a:extLst>
          </p:cNvPr>
          <p:cNvSpPr/>
          <p:nvPr/>
        </p:nvSpPr>
        <p:spPr>
          <a:xfrm>
            <a:off x="-1" y="968830"/>
            <a:ext cx="12192000" cy="2051572"/>
          </a:xfrm>
          <a:prstGeom prst="rect">
            <a:avLst/>
          </a:prstGeom>
          <a:solidFill>
            <a:srgbClr val="FEFD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Descriptive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9" name="Rectangle: Rounded Corners 8">
            <a:extLst>
              <a:ext uri="{FF2B5EF4-FFF2-40B4-BE49-F238E27FC236}">
                <a16:creationId xmlns:a16="http://schemas.microsoft.com/office/drawing/2014/main" id="{AF9D319C-89DE-1AF6-DF31-8C6358A34D51}"/>
              </a:ext>
            </a:extLst>
          </p:cNvPr>
          <p:cNvSpPr/>
          <p:nvPr/>
        </p:nvSpPr>
        <p:spPr>
          <a:xfrm>
            <a:off x="0" y="968829"/>
            <a:ext cx="2152891" cy="2050933"/>
          </a:xfrm>
          <a:prstGeom prst="roundRect">
            <a:avLst>
              <a:gd name="adj" fmla="val 0"/>
            </a:avLst>
          </a:prstGeom>
          <a:solidFill>
            <a:srgbClr val="808000"/>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a:solidFill>
                  <a:schemeClr val="bg1"/>
                </a:solidFill>
              </a:rPr>
              <a:t>Husband’s occupation</a:t>
            </a:r>
            <a:endParaRPr lang="en-IN" sz="1600" b="1" dirty="0">
              <a:solidFill>
                <a:schemeClr val="bg1"/>
              </a:solidFill>
            </a:endParaRPr>
          </a:p>
        </p:txBody>
      </p:sp>
      <p:grpSp>
        <p:nvGrpSpPr>
          <p:cNvPr id="8" name="Group 7">
            <a:extLst>
              <a:ext uri="{FF2B5EF4-FFF2-40B4-BE49-F238E27FC236}">
                <a16:creationId xmlns:a16="http://schemas.microsoft.com/office/drawing/2014/main" id="{815B123C-B7B9-4C77-D8AF-288FFEA38D4D}"/>
              </a:ext>
            </a:extLst>
          </p:cNvPr>
          <p:cNvGrpSpPr/>
          <p:nvPr/>
        </p:nvGrpSpPr>
        <p:grpSpPr>
          <a:xfrm>
            <a:off x="28314" y="6381457"/>
            <a:ext cx="4257150" cy="445963"/>
            <a:chOff x="193693" y="6388887"/>
            <a:chExt cx="4745161" cy="445963"/>
          </a:xfrm>
        </p:grpSpPr>
        <p:sp>
          <p:nvSpPr>
            <p:cNvPr id="10" name="Rectangle 9">
              <a:extLst>
                <a:ext uri="{FF2B5EF4-FFF2-40B4-BE49-F238E27FC236}">
                  <a16:creationId xmlns:a16="http://schemas.microsoft.com/office/drawing/2014/main" id="{17E00178-F52A-1DEA-EEB9-E29DAA594E14}"/>
                </a:ext>
              </a:extLst>
            </p:cNvPr>
            <p:cNvSpPr/>
            <p:nvPr/>
          </p:nvSpPr>
          <p:spPr>
            <a:xfrm>
              <a:off x="193693"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2016 R-1</a:t>
              </a:r>
            </a:p>
            <a:p>
              <a:pPr algn="ctr"/>
              <a:r>
                <a:rPr lang="en-US" sz="1200" b="1" dirty="0">
                  <a:solidFill>
                    <a:schemeClr val="tx1"/>
                  </a:solidFill>
                </a:rPr>
                <a:t>N= 22800</a:t>
              </a:r>
            </a:p>
          </p:txBody>
        </p:sp>
        <p:sp>
          <p:nvSpPr>
            <p:cNvPr id="12" name="Rectangle 11">
              <a:extLst>
                <a:ext uri="{FF2B5EF4-FFF2-40B4-BE49-F238E27FC236}">
                  <a16:creationId xmlns:a16="http://schemas.microsoft.com/office/drawing/2014/main" id="{29551E3C-229B-9503-9AA1-1D5B7226AF10}"/>
                </a:ext>
              </a:extLst>
            </p:cNvPr>
            <p:cNvSpPr/>
            <p:nvPr/>
          </p:nvSpPr>
          <p:spPr>
            <a:xfrm>
              <a:off x="1819477"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2018 R-2</a:t>
              </a:r>
            </a:p>
            <a:p>
              <a:pPr algn="ctr"/>
              <a:r>
                <a:rPr lang="en-US" sz="1200" b="1" dirty="0">
                  <a:solidFill>
                    <a:schemeClr val="tx1"/>
                  </a:solidFill>
                </a:rPr>
                <a:t>N= 22800</a:t>
              </a:r>
            </a:p>
          </p:txBody>
        </p:sp>
        <p:sp>
          <p:nvSpPr>
            <p:cNvPr id="13" name="Rectangle 12">
              <a:extLst>
                <a:ext uri="{FF2B5EF4-FFF2-40B4-BE49-F238E27FC236}">
                  <a16:creationId xmlns:a16="http://schemas.microsoft.com/office/drawing/2014/main" id="{C2290ED2-5594-0485-0308-3EC3706D9D41}"/>
                </a:ext>
              </a:extLst>
            </p:cNvPr>
            <p:cNvSpPr/>
            <p:nvPr/>
          </p:nvSpPr>
          <p:spPr>
            <a:xfrm>
              <a:off x="3445261"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2021 R-3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N= 22668</a:t>
              </a:r>
            </a:p>
          </p:txBody>
        </p:sp>
      </p:grpSp>
      <p:graphicFrame>
        <p:nvGraphicFramePr>
          <p:cNvPr id="15" name="Chart 14">
            <a:extLst>
              <a:ext uri="{FF2B5EF4-FFF2-40B4-BE49-F238E27FC236}">
                <a16:creationId xmlns:a16="http://schemas.microsoft.com/office/drawing/2014/main" id="{0642DF44-F54C-C760-8145-E139C906CBDD}"/>
              </a:ext>
            </a:extLst>
          </p:cNvPr>
          <p:cNvGraphicFramePr>
            <a:graphicFrameLocks/>
          </p:cNvGraphicFramePr>
          <p:nvPr>
            <p:extLst>
              <p:ext uri="{D42A27DB-BD31-4B8C-83A1-F6EECF244321}">
                <p14:modId xmlns:p14="http://schemas.microsoft.com/office/powerpoint/2010/main" val="1638535979"/>
              </p:ext>
            </p:extLst>
          </p:nvPr>
        </p:nvGraphicFramePr>
        <p:xfrm>
          <a:off x="2276546" y="968830"/>
          <a:ext cx="9915454" cy="2007710"/>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Rounded Corners 15">
            <a:extLst>
              <a:ext uri="{FF2B5EF4-FFF2-40B4-BE49-F238E27FC236}">
                <a16:creationId xmlns:a16="http://schemas.microsoft.com/office/drawing/2014/main" id="{D919125A-970A-09A5-CA83-858CDF04324E}"/>
              </a:ext>
            </a:extLst>
          </p:cNvPr>
          <p:cNvSpPr/>
          <p:nvPr/>
        </p:nvSpPr>
        <p:spPr>
          <a:xfrm>
            <a:off x="0" y="3057981"/>
            <a:ext cx="4285463" cy="684206"/>
          </a:xfrm>
          <a:prstGeom prst="roundRect">
            <a:avLst>
              <a:gd name="adj" fmla="val 0"/>
            </a:avLst>
          </a:prstGeom>
          <a:solidFill>
            <a:srgbClr val="808000"/>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Migrant Husband</a:t>
            </a:r>
          </a:p>
        </p:txBody>
      </p:sp>
      <p:graphicFrame>
        <p:nvGraphicFramePr>
          <p:cNvPr id="17" name="Chart 16">
            <a:extLst>
              <a:ext uri="{FF2B5EF4-FFF2-40B4-BE49-F238E27FC236}">
                <a16:creationId xmlns:a16="http://schemas.microsoft.com/office/drawing/2014/main" id="{A9B29CA4-2A53-79A9-40E0-1BF8405DD47D}"/>
              </a:ext>
            </a:extLst>
          </p:cNvPr>
          <p:cNvGraphicFramePr>
            <a:graphicFrameLocks/>
          </p:cNvGraphicFramePr>
          <p:nvPr>
            <p:extLst>
              <p:ext uri="{D42A27DB-BD31-4B8C-83A1-F6EECF244321}">
                <p14:modId xmlns:p14="http://schemas.microsoft.com/office/powerpoint/2010/main" val="1986094863"/>
              </p:ext>
            </p:extLst>
          </p:nvPr>
        </p:nvGraphicFramePr>
        <p:xfrm>
          <a:off x="87086" y="3772127"/>
          <a:ext cx="4021927" cy="2518787"/>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angle: Rounded Corners 20">
            <a:extLst>
              <a:ext uri="{FF2B5EF4-FFF2-40B4-BE49-F238E27FC236}">
                <a16:creationId xmlns:a16="http://schemas.microsoft.com/office/drawing/2014/main" id="{83134983-A46D-22E6-24FB-968205F60773}"/>
              </a:ext>
            </a:extLst>
          </p:cNvPr>
          <p:cNvSpPr/>
          <p:nvPr/>
        </p:nvSpPr>
        <p:spPr>
          <a:xfrm>
            <a:off x="4354300" y="3065411"/>
            <a:ext cx="3728689" cy="668854"/>
          </a:xfrm>
          <a:prstGeom prst="roundRect">
            <a:avLst>
              <a:gd name="adj" fmla="val 0"/>
            </a:avLst>
          </a:prstGeom>
          <a:solidFill>
            <a:srgbClr val="808000"/>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a:solidFill>
                  <a:schemeClr val="bg1"/>
                </a:solidFill>
              </a:rPr>
              <a:t>No of living children</a:t>
            </a:r>
            <a:endParaRPr lang="en-IN" sz="1600" b="1" dirty="0">
              <a:solidFill>
                <a:schemeClr val="bg1"/>
              </a:solidFill>
            </a:endParaRPr>
          </a:p>
        </p:txBody>
      </p:sp>
      <p:graphicFrame>
        <p:nvGraphicFramePr>
          <p:cNvPr id="19" name="Chart 18">
            <a:extLst>
              <a:ext uri="{FF2B5EF4-FFF2-40B4-BE49-F238E27FC236}">
                <a16:creationId xmlns:a16="http://schemas.microsoft.com/office/drawing/2014/main" id="{B09EB9B8-FF21-E4FB-9DDC-B61C4935E483}"/>
              </a:ext>
            </a:extLst>
          </p:cNvPr>
          <p:cNvGraphicFramePr>
            <a:graphicFrameLocks/>
          </p:cNvGraphicFramePr>
          <p:nvPr>
            <p:extLst>
              <p:ext uri="{D42A27DB-BD31-4B8C-83A1-F6EECF244321}">
                <p14:modId xmlns:p14="http://schemas.microsoft.com/office/powerpoint/2010/main" val="2352533741"/>
              </p:ext>
            </p:extLst>
          </p:nvPr>
        </p:nvGraphicFramePr>
        <p:xfrm>
          <a:off x="4298643" y="3749134"/>
          <a:ext cx="3784346" cy="3078286"/>
        </p:xfrm>
        <a:graphic>
          <a:graphicData uri="http://schemas.openxmlformats.org/drawingml/2006/chart">
            <c:chart xmlns:c="http://schemas.openxmlformats.org/drawingml/2006/chart" xmlns:r="http://schemas.openxmlformats.org/officeDocument/2006/relationships" r:id="rId7"/>
          </a:graphicData>
        </a:graphic>
      </p:graphicFrame>
      <p:sp>
        <p:nvSpPr>
          <p:cNvPr id="25" name="Rectangle: Rounded Corners 24">
            <a:extLst>
              <a:ext uri="{FF2B5EF4-FFF2-40B4-BE49-F238E27FC236}">
                <a16:creationId xmlns:a16="http://schemas.microsoft.com/office/drawing/2014/main" id="{E439D149-ECA9-CDB9-4FAE-754A095B86FE}"/>
              </a:ext>
            </a:extLst>
          </p:cNvPr>
          <p:cNvSpPr/>
          <p:nvPr/>
        </p:nvSpPr>
        <p:spPr>
          <a:xfrm>
            <a:off x="8151826" y="3057982"/>
            <a:ext cx="4040173" cy="676284"/>
          </a:xfrm>
          <a:prstGeom prst="roundRect">
            <a:avLst>
              <a:gd name="adj" fmla="val 0"/>
            </a:avLst>
          </a:prstGeom>
          <a:solidFill>
            <a:srgbClr val="808000"/>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a:solidFill>
                  <a:schemeClr val="bg1"/>
                </a:solidFill>
              </a:rPr>
              <a:t>History of abortion</a:t>
            </a:r>
            <a:endParaRPr lang="en-IN" sz="1600" b="1" dirty="0">
              <a:solidFill>
                <a:schemeClr val="bg1"/>
              </a:solidFill>
            </a:endParaRPr>
          </a:p>
        </p:txBody>
      </p:sp>
      <p:graphicFrame>
        <p:nvGraphicFramePr>
          <p:cNvPr id="20" name="Chart 19">
            <a:extLst>
              <a:ext uri="{FF2B5EF4-FFF2-40B4-BE49-F238E27FC236}">
                <a16:creationId xmlns:a16="http://schemas.microsoft.com/office/drawing/2014/main" id="{0D994F89-4196-1E8F-1AA7-7E1109EB4F90}"/>
              </a:ext>
            </a:extLst>
          </p:cNvPr>
          <p:cNvGraphicFramePr>
            <a:graphicFrameLocks/>
          </p:cNvGraphicFramePr>
          <p:nvPr>
            <p:extLst>
              <p:ext uri="{D42A27DB-BD31-4B8C-83A1-F6EECF244321}">
                <p14:modId xmlns:p14="http://schemas.microsoft.com/office/powerpoint/2010/main" val="3042948332"/>
              </p:ext>
            </p:extLst>
          </p:nvPr>
        </p:nvGraphicFramePr>
        <p:xfrm>
          <a:off x="7960704" y="3769564"/>
          <a:ext cx="45720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9973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C765E5-4848-577B-A427-5FFA7963E992}"/>
              </a:ext>
            </a:extLst>
          </p:cNvPr>
          <p:cNvSpPr/>
          <p:nvPr/>
        </p:nvSpPr>
        <p:spPr>
          <a:xfrm>
            <a:off x="6140978" y="3811585"/>
            <a:ext cx="6051022" cy="3046415"/>
          </a:xfrm>
          <a:prstGeom prst="rect">
            <a:avLst/>
          </a:prstGeom>
          <a:solidFill>
            <a:srgbClr val="F7D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861522-500E-1CBD-54CF-E9D58CCC91F6}"/>
              </a:ext>
            </a:extLst>
          </p:cNvPr>
          <p:cNvSpPr/>
          <p:nvPr/>
        </p:nvSpPr>
        <p:spPr>
          <a:xfrm>
            <a:off x="6140978" y="968827"/>
            <a:ext cx="6051022" cy="2758221"/>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72A7F2B-AB31-502B-92D4-7F70FEC11033}"/>
              </a:ext>
            </a:extLst>
          </p:cNvPr>
          <p:cNvSpPr/>
          <p:nvPr/>
        </p:nvSpPr>
        <p:spPr>
          <a:xfrm>
            <a:off x="0" y="3811585"/>
            <a:ext cx="6096000" cy="3046415"/>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01D3B02-797E-1C49-CB58-568B97A13608}"/>
              </a:ext>
            </a:extLst>
          </p:cNvPr>
          <p:cNvSpPr/>
          <p:nvPr/>
        </p:nvSpPr>
        <p:spPr>
          <a:xfrm>
            <a:off x="0" y="968827"/>
            <a:ext cx="6096000" cy="2758221"/>
          </a:xfrm>
          <a:prstGeom prst="rect">
            <a:avLst/>
          </a:prstGeom>
          <a:solidFill>
            <a:srgbClr val="F9FD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Descriptive</a:t>
            </a:r>
          </a:p>
          <a:p>
            <a:pPr algn="ctr"/>
            <a:endParaRPr lang="en-IN"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grpSp>
        <p:nvGrpSpPr>
          <p:cNvPr id="2" name="Group 1">
            <a:extLst>
              <a:ext uri="{FF2B5EF4-FFF2-40B4-BE49-F238E27FC236}">
                <a16:creationId xmlns:a16="http://schemas.microsoft.com/office/drawing/2014/main" id="{8AE1467F-B1EE-E7FE-E330-60A781F71E26}"/>
              </a:ext>
            </a:extLst>
          </p:cNvPr>
          <p:cNvGrpSpPr/>
          <p:nvPr/>
        </p:nvGrpSpPr>
        <p:grpSpPr>
          <a:xfrm>
            <a:off x="193693" y="6388887"/>
            <a:ext cx="4745161" cy="445963"/>
            <a:chOff x="193693" y="6388887"/>
            <a:chExt cx="4745161" cy="445963"/>
          </a:xfrm>
        </p:grpSpPr>
        <p:sp>
          <p:nvSpPr>
            <p:cNvPr id="3" name="Rectangle 2">
              <a:extLst>
                <a:ext uri="{FF2B5EF4-FFF2-40B4-BE49-F238E27FC236}">
                  <a16:creationId xmlns:a16="http://schemas.microsoft.com/office/drawing/2014/main" id="{DA31DF2F-B7A0-9F56-A3F1-1AFF548F5C73}"/>
                </a:ext>
              </a:extLst>
            </p:cNvPr>
            <p:cNvSpPr/>
            <p:nvPr/>
          </p:nvSpPr>
          <p:spPr>
            <a:xfrm>
              <a:off x="193693"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2016 R-1</a:t>
              </a:r>
            </a:p>
            <a:p>
              <a:pPr algn="ctr"/>
              <a:r>
                <a:rPr lang="en-US" sz="1200" b="1" dirty="0">
                  <a:solidFill>
                    <a:schemeClr val="tx1"/>
                  </a:solidFill>
                </a:rPr>
                <a:t>N= 22800</a:t>
              </a:r>
            </a:p>
          </p:txBody>
        </p:sp>
        <p:sp>
          <p:nvSpPr>
            <p:cNvPr id="7" name="Rectangle 6">
              <a:extLst>
                <a:ext uri="{FF2B5EF4-FFF2-40B4-BE49-F238E27FC236}">
                  <a16:creationId xmlns:a16="http://schemas.microsoft.com/office/drawing/2014/main" id="{CC5C5584-AA2E-A1B1-3BA6-C1055F848717}"/>
                </a:ext>
              </a:extLst>
            </p:cNvPr>
            <p:cNvSpPr/>
            <p:nvPr/>
          </p:nvSpPr>
          <p:spPr>
            <a:xfrm>
              <a:off x="1819477"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2018 R-2</a:t>
              </a:r>
            </a:p>
            <a:p>
              <a:pPr algn="ctr"/>
              <a:r>
                <a:rPr lang="en-US" sz="1200" b="1" dirty="0">
                  <a:solidFill>
                    <a:schemeClr val="tx1"/>
                  </a:solidFill>
                </a:rPr>
                <a:t>N= 22800</a:t>
              </a:r>
            </a:p>
          </p:txBody>
        </p:sp>
        <p:sp>
          <p:nvSpPr>
            <p:cNvPr id="8" name="Rectangle 7">
              <a:extLst>
                <a:ext uri="{FF2B5EF4-FFF2-40B4-BE49-F238E27FC236}">
                  <a16:creationId xmlns:a16="http://schemas.microsoft.com/office/drawing/2014/main" id="{520DDDD4-6594-47B5-5C00-5C64E92F9531}"/>
                </a:ext>
              </a:extLst>
            </p:cNvPr>
            <p:cNvSpPr/>
            <p:nvPr/>
          </p:nvSpPr>
          <p:spPr>
            <a:xfrm>
              <a:off x="3445261"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2021 R-3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N= 22668</a:t>
              </a:r>
            </a:p>
          </p:txBody>
        </p:sp>
      </p:grpSp>
      <mc:AlternateContent xmlns:mc="http://schemas.openxmlformats.org/markup-compatibility/2006" xmlns:cx2="http://schemas.microsoft.com/office/drawing/2015/10/21/chartex">
        <mc:Choice Requires="cx2">
          <p:graphicFrame>
            <p:nvGraphicFramePr>
              <p:cNvPr id="13" name="Chart 12">
                <a:extLst>
                  <a:ext uri="{FF2B5EF4-FFF2-40B4-BE49-F238E27FC236}">
                    <a16:creationId xmlns:a16="http://schemas.microsoft.com/office/drawing/2014/main" id="{485C0B2B-16D0-7A63-AF7A-07DAB06F5328}"/>
                  </a:ext>
                </a:extLst>
              </p:cNvPr>
              <p:cNvGraphicFramePr/>
              <p:nvPr>
                <p:extLst>
                  <p:ext uri="{D42A27DB-BD31-4B8C-83A1-F6EECF244321}">
                    <p14:modId xmlns:p14="http://schemas.microsoft.com/office/powerpoint/2010/main" val="129530950"/>
                  </p:ext>
                </p:extLst>
              </p:nvPr>
            </p:nvGraphicFramePr>
            <p:xfrm>
              <a:off x="-44979" y="1500304"/>
              <a:ext cx="6140979" cy="238019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3" name="Chart 12">
                <a:extLst>
                  <a:ext uri="{FF2B5EF4-FFF2-40B4-BE49-F238E27FC236}">
                    <a16:creationId xmlns:a16="http://schemas.microsoft.com/office/drawing/2014/main" id="{485C0B2B-16D0-7A63-AF7A-07DAB06F5328}"/>
                  </a:ext>
                </a:extLst>
              </p:cNvPr>
              <p:cNvPicPr>
                <a:picLocks noGrp="1" noRot="1" noChangeAspect="1" noMove="1" noResize="1" noEditPoints="1" noAdjustHandles="1" noChangeArrowheads="1" noChangeShapeType="1"/>
              </p:cNvPicPr>
              <p:nvPr/>
            </p:nvPicPr>
            <p:blipFill>
              <a:blip r:embed="rId5"/>
              <a:stretch>
                <a:fillRect/>
              </a:stretch>
            </p:blipFill>
            <p:spPr>
              <a:xfrm>
                <a:off x="-44979" y="1500304"/>
                <a:ext cx="6140979" cy="2380197"/>
              </a:xfrm>
              <a:prstGeom prst="rect">
                <a:avLst/>
              </a:prstGeom>
            </p:spPr>
          </p:pic>
        </mc:Fallback>
      </mc:AlternateContent>
      <p:sp>
        <p:nvSpPr>
          <p:cNvPr id="14" name="Rectangle: Rounded Corners 13">
            <a:extLst>
              <a:ext uri="{FF2B5EF4-FFF2-40B4-BE49-F238E27FC236}">
                <a16:creationId xmlns:a16="http://schemas.microsoft.com/office/drawing/2014/main" id="{D00AC3D1-81CC-209F-08D0-00B93193960B}"/>
              </a:ext>
            </a:extLst>
          </p:cNvPr>
          <p:cNvSpPr/>
          <p:nvPr/>
        </p:nvSpPr>
        <p:spPr>
          <a:xfrm>
            <a:off x="0" y="968827"/>
            <a:ext cx="6095999" cy="606299"/>
          </a:xfrm>
          <a:prstGeom prst="roundRect">
            <a:avLst>
              <a:gd name="adj" fmla="val 0"/>
            </a:avLst>
          </a:prstGeom>
          <a:solidFill>
            <a:srgbClr val="8D9800"/>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Media Exposure</a:t>
            </a:r>
          </a:p>
        </p:txBody>
      </p:sp>
      <p:graphicFrame>
        <p:nvGraphicFramePr>
          <p:cNvPr id="16" name="Chart 15">
            <a:extLst>
              <a:ext uri="{FF2B5EF4-FFF2-40B4-BE49-F238E27FC236}">
                <a16:creationId xmlns:a16="http://schemas.microsoft.com/office/drawing/2014/main" id="{B3F2B6EC-4A2E-1326-1A33-8AD9A11D07D6}"/>
              </a:ext>
            </a:extLst>
          </p:cNvPr>
          <p:cNvGraphicFramePr>
            <a:graphicFrameLocks/>
          </p:cNvGraphicFramePr>
          <p:nvPr>
            <p:extLst>
              <p:ext uri="{D42A27DB-BD31-4B8C-83A1-F6EECF244321}">
                <p14:modId xmlns:p14="http://schemas.microsoft.com/office/powerpoint/2010/main" val="3943150724"/>
              </p:ext>
            </p:extLst>
          </p:nvPr>
        </p:nvGraphicFramePr>
        <p:xfrm>
          <a:off x="761999" y="4334783"/>
          <a:ext cx="4572000" cy="2045826"/>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Rounded Corners 16">
            <a:extLst>
              <a:ext uri="{FF2B5EF4-FFF2-40B4-BE49-F238E27FC236}">
                <a16:creationId xmlns:a16="http://schemas.microsoft.com/office/drawing/2014/main" id="{31C94792-BA11-56B3-428F-52EECE49EEF0}"/>
              </a:ext>
            </a:extLst>
          </p:cNvPr>
          <p:cNvSpPr/>
          <p:nvPr/>
        </p:nvSpPr>
        <p:spPr>
          <a:xfrm>
            <a:off x="1" y="3769317"/>
            <a:ext cx="6095998" cy="531476"/>
          </a:xfrm>
          <a:prstGeom prst="roundRect">
            <a:avLst>
              <a:gd name="adj" fmla="val 360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a:solidFill>
                  <a:schemeClr val="bg1"/>
                </a:solidFill>
              </a:rPr>
              <a:t>SHG Membership</a:t>
            </a:r>
            <a:endParaRPr lang="en-IN" sz="1600" b="1" dirty="0">
              <a:solidFill>
                <a:schemeClr val="bg1"/>
              </a:solidFill>
            </a:endParaRPr>
          </a:p>
        </p:txBody>
      </p:sp>
      <p:graphicFrame>
        <p:nvGraphicFramePr>
          <p:cNvPr id="18" name="Chart 17">
            <a:extLst>
              <a:ext uri="{FF2B5EF4-FFF2-40B4-BE49-F238E27FC236}">
                <a16:creationId xmlns:a16="http://schemas.microsoft.com/office/drawing/2014/main" id="{31BE1371-7F89-A8A5-366A-FCCFB3B4587F}"/>
              </a:ext>
            </a:extLst>
          </p:cNvPr>
          <p:cNvGraphicFramePr>
            <a:graphicFrameLocks/>
          </p:cNvGraphicFramePr>
          <p:nvPr>
            <p:extLst>
              <p:ext uri="{D42A27DB-BD31-4B8C-83A1-F6EECF244321}">
                <p14:modId xmlns:p14="http://schemas.microsoft.com/office/powerpoint/2010/main" val="3984340241"/>
              </p:ext>
            </p:extLst>
          </p:nvPr>
        </p:nvGraphicFramePr>
        <p:xfrm>
          <a:off x="6524302" y="1598275"/>
          <a:ext cx="5667697" cy="2282226"/>
        </p:xfrm>
        <a:graphic>
          <a:graphicData uri="http://schemas.openxmlformats.org/drawingml/2006/chart">
            <c:chart xmlns:c="http://schemas.openxmlformats.org/drawingml/2006/chart" xmlns:r="http://schemas.openxmlformats.org/officeDocument/2006/relationships" r:id="rId7"/>
          </a:graphicData>
        </a:graphic>
      </p:graphicFrame>
      <p:sp>
        <p:nvSpPr>
          <p:cNvPr id="19" name="Rectangle: Rounded Corners 18">
            <a:extLst>
              <a:ext uri="{FF2B5EF4-FFF2-40B4-BE49-F238E27FC236}">
                <a16:creationId xmlns:a16="http://schemas.microsoft.com/office/drawing/2014/main" id="{44C307F5-B968-D684-15DF-ED7A9F740976}"/>
              </a:ext>
            </a:extLst>
          </p:cNvPr>
          <p:cNvSpPr/>
          <p:nvPr/>
        </p:nvSpPr>
        <p:spPr>
          <a:xfrm>
            <a:off x="6140977" y="968827"/>
            <a:ext cx="6051021" cy="606299"/>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FLW Interaction on FP in last </a:t>
            </a:r>
            <a:r>
              <a:rPr lang="en-US" sz="1600" b="1">
                <a:solidFill>
                  <a:schemeClr val="bg1"/>
                </a:solidFill>
              </a:rPr>
              <a:t>12 months</a:t>
            </a:r>
            <a:endParaRPr lang="en-IN" sz="1600" b="1" dirty="0">
              <a:solidFill>
                <a:schemeClr val="bg1"/>
              </a:solidFill>
            </a:endParaRPr>
          </a:p>
        </p:txBody>
      </p:sp>
      <p:sp>
        <p:nvSpPr>
          <p:cNvPr id="20" name="Rectangle: Rounded Corners 19">
            <a:extLst>
              <a:ext uri="{FF2B5EF4-FFF2-40B4-BE49-F238E27FC236}">
                <a16:creationId xmlns:a16="http://schemas.microsoft.com/office/drawing/2014/main" id="{59F4D5FF-6EF0-92D0-9BB0-F56961EB3CEC}"/>
              </a:ext>
            </a:extLst>
          </p:cNvPr>
          <p:cNvSpPr/>
          <p:nvPr/>
        </p:nvSpPr>
        <p:spPr>
          <a:xfrm>
            <a:off x="6140977" y="3769317"/>
            <a:ext cx="6051021" cy="531476"/>
          </a:xfrm>
          <a:prstGeom prst="roundRect">
            <a:avLst>
              <a:gd name="adj" fmla="val 0"/>
            </a:avLst>
          </a:prstGeom>
          <a:solidFill>
            <a:schemeClr val="accent2">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FP discussion during VHSND session</a:t>
            </a:r>
            <a:endParaRPr lang="en-IN" sz="1600" b="1" dirty="0">
              <a:solidFill>
                <a:schemeClr val="bg1"/>
              </a:solidFill>
            </a:endParaRPr>
          </a:p>
        </p:txBody>
      </p:sp>
      <p:graphicFrame>
        <p:nvGraphicFramePr>
          <p:cNvPr id="21" name="Chart 20">
            <a:extLst>
              <a:ext uri="{FF2B5EF4-FFF2-40B4-BE49-F238E27FC236}">
                <a16:creationId xmlns:a16="http://schemas.microsoft.com/office/drawing/2014/main" id="{989800EC-A574-5CE3-AEAB-3A8F8971017B}"/>
              </a:ext>
            </a:extLst>
          </p:cNvPr>
          <p:cNvGraphicFramePr>
            <a:graphicFrameLocks/>
          </p:cNvGraphicFramePr>
          <p:nvPr>
            <p:extLst>
              <p:ext uri="{D42A27DB-BD31-4B8C-83A1-F6EECF244321}">
                <p14:modId xmlns:p14="http://schemas.microsoft.com/office/powerpoint/2010/main" val="2115107308"/>
              </p:ext>
            </p:extLst>
          </p:nvPr>
        </p:nvGraphicFramePr>
        <p:xfrm>
          <a:off x="7253148" y="4343061"/>
          <a:ext cx="4070350" cy="24638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9779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Descriptive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grpSp>
        <p:nvGrpSpPr>
          <p:cNvPr id="33" name="Group 32">
            <a:extLst>
              <a:ext uri="{FF2B5EF4-FFF2-40B4-BE49-F238E27FC236}">
                <a16:creationId xmlns:a16="http://schemas.microsoft.com/office/drawing/2014/main" id="{BB9C5F2F-A05D-4EB5-4977-D9270AA79773}"/>
              </a:ext>
            </a:extLst>
          </p:cNvPr>
          <p:cNvGrpSpPr/>
          <p:nvPr/>
        </p:nvGrpSpPr>
        <p:grpSpPr>
          <a:xfrm>
            <a:off x="-20394" y="951265"/>
            <a:ext cx="12207478" cy="5906734"/>
            <a:chOff x="-20394" y="951265"/>
            <a:chExt cx="12207478" cy="5906734"/>
          </a:xfrm>
        </p:grpSpPr>
        <p:sp>
          <p:nvSpPr>
            <p:cNvPr id="31" name="Rectangle 30">
              <a:extLst>
                <a:ext uri="{FF2B5EF4-FFF2-40B4-BE49-F238E27FC236}">
                  <a16:creationId xmlns:a16="http://schemas.microsoft.com/office/drawing/2014/main" id="{CEA2175A-8C1F-BB95-5406-42AB460DEED4}"/>
                </a:ext>
              </a:extLst>
            </p:cNvPr>
            <p:cNvSpPr/>
            <p:nvPr/>
          </p:nvSpPr>
          <p:spPr>
            <a:xfrm>
              <a:off x="7057833" y="3757553"/>
              <a:ext cx="5121876" cy="3100445"/>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03A5961-54B5-BAF3-E393-4F9BE8A520DA}"/>
                </a:ext>
              </a:extLst>
            </p:cNvPr>
            <p:cNvSpPr/>
            <p:nvPr/>
          </p:nvSpPr>
          <p:spPr>
            <a:xfrm>
              <a:off x="7060290" y="951265"/>
              <a:ext cx="5121876" cy="2771499"/>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90D09BB-D1EB-C285-75BF-701D126C8694}"/>
                </a:ext>
              </a:extLst>
            </p:cNvPr>
            <p:cNvSpPr/>
            <p:nvPr/>
          </p:nvSpPr>
          <p:spPr>
            <a:xfrm>
              <a:off x="193693" y="6388549"/>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2018 R-2</a:t>
              </a:r>
            </a:p>
            <a:p>
              <a:pPr algn="ctr"/>
              <a:r>
                <a:rPr lang="en-US" sz="1200" b="1" dirty="0">
                  <a:solidFill>
                    <a:schemeClr val="tx1"/>
                  </a:solidFill>
                </a:rPr>
                <a:t>N= 22800</a:t>
              </a:r>
            </a:p>
          </p:txBody>
        </p:sp>
        <p:sp>
          <p:nvSpPr>
            <p:cNvPr id="8" name="Rectangle 7">
              <a:extLst>
                <a:ext uri="{FF2B5EF4-FFF2-40B4-BE49-F238E27FC236}">
                  <a16:creationId xmlns:a16="http://schemas.microsoft.com/office/drawing/2014/main" id="{938C722C-70CA-C99C-328E-5E6717DB1875}"/>
                </a:ext>
              </a:extLst>
            </p:cNvPr>
            <p:cNvSpPr/>
            <p:nvPr/>
          </p:nvSpPr>
          <p:spPr>
            <a:xfrm>
              <a:off x="1963702" y="6388548"/>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2021 R-3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N= 22668</a:t>
              </a:r>
            </a:p>
          </p:txBody>
        </p:sp>
        <p:sp>
          <p:nvSpPr>
            <p:cNvPr id="2" name="Rectangle 1">
              <a:extLst>
                <a:ext uri="{FF2B5EF4-FFF2-40B4-BE49-F238E27FC236}">
                  <a16:creationId xmlns:a16="http://schemas.microsoft.com/office/drawing/2014/main" id="{65F4AAF1-CF2B-AB75-9F47-20973EA523C9}"/>
                </a:ext>
              </a:extLst>
            </p:cNvPr>
            <p:cNvSpPr/>
            <p:nvPr/>
          </p:nvSpPr>
          <p:spPr>
            <a:xfrm>
              <a:off x="0" y="951265"/>
              <a:ext cx="3750197" cy="2746287"/>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99993051-BE83-8EC6-CA4D-35A9E831219D}"/>
                </a:ext>
              </a:extLst>
            </p:cNvPr>
            <p:cNvGraphicFramePr>
              <a:graphicFrameLocks/>
            </p:cNvGraphicFramePr>
            <p:nvPr>
              <p:extLst>
                <p:ext uri="{D42A27DB-BD31-4B8C-83A1-F6EECF244321}">
                  <p14:modId xmlns:p14="http://schemas.microsoft.com/office/powerpoint/2010/main" val="839824536"/>
                </p:ext>
              </p:extLst>
            </p:nvPr>
          </p:nvGraphicFramePr>
          <p:xfrm>
            <a:off x="0" y="1507453"/>
            <a:ext cx="3750197" cy="2231529"/>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Rounded Corners 9">
              <a:extLst>
                <a:ext uri="{FF2B5EF4-FFF2-40B4-BE49-F238E27FC236}">
                  <a16:creationId xmlns:a16="http://schemas.microsoft.com/office/drawing/2014/main" id="{7370B668-185F-FD0E-5EE0-B238C6065788}"/>
                </a:ext>
              </a:extLst>
            </p:cNvPr>
            <p:cNvSpPr/>
            <p:nvPr/>
          </p:nvSpPr>
          <p:spPr>
            <a:xfrm>
              <a:off x="9834" y="951265"/>
              <a:ext cx="3719969" cy="549038"/>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Participated in </a:t>
              </a:r>
              <a:r>
                <a:rPr lang="en-US" sz="1600" b="1" dirty="0" err="1">
                  <a:solidFill>
                    <a:schemeClr val="bg1"/>
                  </a:solidFill>
                </a:rPr>
                <a:t>Saas</a:t>
              </a:r>
              <a:r>
                <a:rPr lang="en-US" sz="1600" b="1" dirty="0">
                  <a:solidFill>
                    <a:schemeClr val="bg1"/>
                  </a:solidFill>
                </a:rPr>
                <a:t>-Bahu </a:t>
              </a:r>
              <a:r>
                <a:rPr lang="en-US" sz="1600" b="1" dirty="0" err="1">
                  <a:solidFill>
                    <a:schemeClr val="bg1"/>
                  </a:solidFill>
                </a:rPr>
                <a:t>Sammelan</a:t>
              </a:r>
              <a:r>
                <a:rPr lang="en-US" sz="1600" b="1" dirty="0">
                  <a:solidFill>
                    <a:schemeClr val="bg1"/>
                  </a:solidFill>
                </a:rPr>
                <a:t> in last 12 months</a:t>
              </a:r>
              <a:endParaRPr lang="en-IN" sz="1600" b="1" dirty="0">
                <a:solidFill>
                  <a:schemeClr val="bg1"/>
                </a:solidFill>
              </a:endParaRPr>
            </a:p>
          </p:txBody>
        </p:sp>
        <p:grpSp>
          <p:nvGrpSpPr>
            <p:cNvPr id="19" name="Group 18">
              <a:extLst>
                <a:ext uri="{FF2B5EF4-FFF2-40B4-BE49-F238E27FC236}">
                  <a16:creationId xmlns:a16="http://schemas.microsoft.com/office/drawing/2014/main" id="{8BBC3909-2510-9FDA-D3AB-0DC54C547FCD}"/>
                </a:ext>
              </a:extLst>
            </p:cNvPr>
            <p:cNvGrpSpPr/>
            <p:nvPr/>
          </p:nvGrpSpPr>
          <p:grpSpPr>
            <a:xfrm>
              <a:off x="-20394" y="3722764"/>
              <a:ext cx="3770592" cy="3135235"/>
              <a:chOff x="-20394" y="3722764"/>
              <a:chExt cx="3770592" cy="3135235"/>
            </a:xfrm>
          </p:grpSpPr>
          <p:sp>
            <p:nvSpPr>
              <p:cNvPr id="13" name="Rectangle 12">
                <a:extLst>
                  <a:ext uri="{FF2B5EF4-FFF2-40B4-BE49-F238E27FC236}">
                    <a16:creationId xmlns:a16="http://schemas.microsoft.com/office/drawing/2014/main" id="{70AD2454-CC9A-02D7-EB8C-A8EBE90700E7}"/>
                  </a:ext>
                </a:extLst>
              </p:cNvPr>
              <p:cNvSpPr/>
              <p:nvPr/>
            </p:nvSpPr>
            <p:spPr>
              <a:xfrm>
                <a:off x="-20394" y="3722764"/>
                <a:ext cx="3770592" cy="3135235"/>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4D0D053-5DD7-CD2B-DAD9-DFB022822838}"/>
                  </a:ext>
                </a:extLst>
              </p:cNvPr>
              <p:cNvSpPr/>
              <p:nvPr/>
            </p:nvSpPr>
            <p:spPr>
              <a:xfrm>
                <a:off x="0" y="3734198"/>
                <a:ext cx="3729804" cy="531476"/>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Exposure of SARATHI VAN</a:t>
                </a:r>
                <a:endParaRPr lang="en-IN" sz="1600" b="1" dirty="0">
                  <a:solidFill>
                    <a:schemeClr val="bg1"/>
                  </a:solidFill>
                </a:endParaRPr>
              </a:p>
            </p:txBody>
          </p:sp>
          <p:graphicFrame>
            <p:nvGraphicFramePr>
              <p:cNvPr id="12" name="Chart 11">
                <a:extLst>
                  <a:ext uri="{FF2B5EF4-FFF2-40B4-BE49-F238E27FC236}">
                    <a16:creationId xmlns:a16="http://schemas.microsoft.com/office/drawing/2014/main" id="{A561ED5A-030E-FB46-7ECE-E877CF526BE7}"/>
                  </a:ext>
                </a:extLst>
              </p:cNvPr>
              <p:cNvGraphicFramePr>
                <a:graphicFrameLocks/>
              </p:cNvGraphicFramePr>
              <p:nvPr>
                <p:extLst>
                  <p:ext uri="{D42A27DB-BD31-4B8C-83A1-F6EECF244321}">
                    <p14:modId xmlns:p14="http://schemas.microsoft.com/office/powerpoint/2010/main" val="1704061425"/>
                  </p:ext>
                </p:extLst>
              </p:nvPr>
            </p:nvGraphicFramePr>
            <p:xfrm>
              <a:off x="-20394" y="4399148"/>
              <a:ext cx="3750197" cy="1902798"/>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21" name="Group 20">
              <a:extLst>
                <a:ext uri="{FF2B5EF4-FFF2-40B4-BE49-F238E27FC236}">
                  <a16:creationId xmlns:a16="http://schemas.microsoft.com/office/drawing/2014/main" id="{C55B9C88-A0B5-4C7C-C9C8-136AEAC63B66}"/>
                </a:ext>
              </a:extLst>
            </p:cNvPr>
            <p:cNvGrpSpPr/>
            <p:nvPr/>
          </p:nvGrpSpPr>
          <p:grpSpPr>
            <a:xfrm>
              <a:off x="3770590" y="958415"/>
              <a:ext cx="8416494" cy="5899584"/>
              <a:chOff x="3770590" y="958415"/>
              <a:chExt cx="8416494" cy="5899584"/>
            </a:xfrm>
          </p:grpSpPr>
          <p:sp>
            <p:nvSpPr>
              <p:cNvPr id="18" name="Rectangle 17">
                <a:extLst>
                  <a:ext uri="{FF2B5EF4-FFF2-40B4-BE49-F238E27FC236}">
                    <a16:creationId xmlns:a16="http://schemas.microsoft.com/office/drawing/2014/main" id="{8DE75BCE-B82D-3B13-C525-0B2FE578C4F2}"/>
                  </a:ext>
                </a:extLst>
              </p:cNvPr>
              <p:cNvSpPr/>
              <p:nvPr/>
            </p:nvSpPr>
            <p:spPr>
              <a:xfrm>
                <a:off x="3780423" y="987911"/>
                <a:ext cx="3239809" cy="5870088"/>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hart 14">
                <a:extLst>
                  <a:ext uri="{FF2B5EF4-FFF2-40B4-BE49-F238E27FC236}">
                    <a16:creationId xmlns:a16="http://schemas.microsoft.com/office/drawing/2014/main" id="{2C7F51B4-224B-963A-D7E2-94B33B14EB00}"/>
                  </a:ext>
                </a:extLst>
              </p:cNvPr>
              <p:cNvGraphicFramePr>
                <a:graphicFrameLocks/>
              </p:cNvGraphicFramePr>
              <p:nvPr>
                <p:extLst>
                  <p:ext uri="{D42A27DB-BD31-4B8C-83A1-F6EECF244321}">
                    <p14:modId xmlns:p14="http://schemas.microsoft.com/office/powerpoint/2010/main" val="114924720"/>
                  </p:ext>
                </p:extLst>
              </p:nvPr>
            </p:nvGraphicFramePr>
            <p:xfrm>
              <a:off x="3780422" y="1537849"/>
              <a:ext cx="3229977" cy="26506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a:extLst>
                  <a:ext uri="{FF2B5EF4-FFF2-40B4-BE49-F238E27FC236}">
                    <a16:creationId xmlns:a16="http://schemas.microsoft.com/office/drawing/2014/main" id="{D70D55CB-07F0-60C1-36C2-841783ADC44E}"/>
                  </a:ext>
                </a:extLst>
              </p:cNvPr>
              <p:cNvGraphicFramePr>
                <a:graphicFrameLocks/>
              </p:cNvGraphicFramePr>
              <p:nvPr>
                <p:extLst>
                  <p:ext uri="{D42A27DB-BD31-4B8C-83A1-F6EECF244321}">
                    <p14:modId xmlns:p14="http://schemas.microsoft.com/office/powerpoint/2010/main" val="1734509601"/>
                  </p:ext>
                </p:extLst>
              </p:nvPr>
            </p:nvGraphicFramePr>
            <p:xfrm>
              <a:off x="3770590" y="3982065"/>
              <a:ext cx="3239809" cy="2875934"/>
            </p:xfrm>
            <a:graphic>
              <a:graphicData uri="http://schemas.openxmlformats.org/drawingml/2006/chart">
                <c:chart xmlns:c="http://schemas.openxmlformats.org/drawingml/2006/chart" xmlns:r="http://schemas.openxmlformats.org/officeDocument/2006/relationships" r:id="rId7"/>
              </a:graphicData>
            </a:graphic>
          </p:graphicFrame>
          <p:sp>
            <p:nvSpPr>
              <p:cNvPr id="20" name="Rectangle: Rounded Corners 19">
                <a:extLst>
                  <a:ext uri="{FF2B5EF4-FFF2-40B4-BE49-F238E27FC236}">
                    <a16:creationId xmlns:a16="http://schemas.microsoft.com/office/drawing/2014/main" id="{A7F3EB01-2262-B101-0E23-7F98590E544D}"/>
                  </a:ext>
                </a:extLst>
              </p:cNvPr>
              <p:cNvSpPr/>
              <p:nvPr/>
            </p:nvSpPr>
            <p:spPr>
              <a:xfrm>
                <a:off x="3770591" y="958415"/>
                <a:ext cx="3239808" cy="549038"/>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Awareness about Nai Pahal Kit </a:t>
                </a:r>
                <a:endParaRPr lang="en-IN" sz="1600" b="1" dirty="0">
                  <a:solidFill>
                    <a:schemeClr val="bg1"/>
                  </a:solidFill>
                </a:endParaRPr>
              </a:p>
            </p:txBody>
          </p:sp>
          <p:sp>
            <p:nvSpPr>
              <p:cNvPr id="28" name="Rectangle: Rounded Corners 27">
                <a:extLst>
                  <a:ext uri="{FF2B5EF4-FFF2-40B4-BE49-F238E27FC236}">
                    <a16:creationId xmlns:a16="http://schemas.microsoft.com/office/drawing/2014/main" id="{0EDE7D7E-DB6A-406B-57D1-6721D1EDEE0D}"/>
                  </a:ext>
                </a:extLst>
              </p:cNvPr>
              <p:cNvSpPr/>
              <p:nvPr/>
            </p:nvSpPr>
            <p:spPr>
              <a:xfrm>
                <a:off x="7050457" y="958415"/>
                <a:ext cx="5131709" cy="549038"/>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CPR</a:t>
                </a:r>
              </a:p>
            </p:txBody>
          </p:sp>
          <p:sp>
            <p:nvSpPr>
              <p:cNvPr id="29" name="Rectangle: Rounded Corners 28">
                <a:extLst>
                  <a:ext uri="{FF2B5EF4-FFF2-40B4-BE49-F238E27FC236}">
                    <a16:creationId xmlns:a16="http://schemas.microsoft.com/office/drawing/2014/main" id="{FBFA64DC-4F40-0B64-EEBC-5C264DE731B0}"/>
                  </a:ext>
                </a:extLst>
              </p:cNvPr>
              <p:cNvSpPr/>
              <p:nvPr/>
            </p:nvSpPr>
            <p:spPr>
              <a:xfrm>
                <a:off x="7050458" y="3757553"/>
                <a:ext cx="5136626" cy="549038"/>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bg1"/>
                    </a:solidFill>
                  </a:rPr>
                  <a:t>MCPR</a:t>
                </a:r>
                <a:endParaRPr lang="en-IN" sz="1600" b="1" dirty="0">
                  <a:solidFill>
                    <a:schemeClr val="bg1"/>
                  </a:solidFill>
                </a:endParaRPr>
              </a:p>
            </p:txBody>
          </p:sp>
        </p:grpSp>
        <p:graphicFrame>
          <p:nvGraphicFramePr>
            <p:cNvPr id="27" name="Chart 26">
              <a:extLst>
                <a:ext uri="{FF2B5EF4-FFF2-40B4-BE49-F238E27FC236}">
                  <a16:creationId xmlns:a16="http://schemas.microsoft.com/office/drawing/2014/main" id="{38D3B7B6-9376-FEB2-EBB8-29E0673EC9A2}"/>
                </a:ext>
              </a:extLst>
            </p:cNvPr>
            <p:cNvGraphicFramePr>
              <a:graphicFrameLocks/>
            </p:cNvGraphicFramePr>
            <p:nvPr>
              <p:extLst>
                <p:ext uri="{D42A27DB-BD31-4B8C-83A1-F6EECF244321}">
                  <p14:modId xmlns:p14="http://schemas.microsoft.com/office/powerpoint/2010/main" val="3125230274"/>
                </p:ext>
              </p:extLst>
            </p:nvPr>
          </p:nvGraphicFramePr>
          <p:xfrm>
            <a:off x="7040625" y="4306591"/>
            <a:ext cx="5141542" cy="2551407"/>
          </p:xfrm>
          <a:graphic>
            <a:graphicData uri="http://schemas.openxmlformats.org/drawingml/2006/chart">
              <c:chart xmlns:c="http://schemas.openxmlformats.org/drawingml/2006/chart" xmlns:r="http://schemas.openxmlformats.org/officeDocument/2006/relationships" r:id="rId8"/>
            </a:graphicData>
          </a:graphic>
        </p:graphicFrame>
      </p:grpSp>
      <p:graphicFrame>
        <p:nvGraphicFramePr>
          <p:cNvPr id="3" name="Chart 2">
            <a:extLst>
              <a:ext uri="{FF2B5EF4-FFF2-40B4-BE49-F238E27FC236}">
                <a16:creationId xmlns:a16="http://schemas.microsoft.com/office/drawing/2014/main" id="{50C03BED-E5F4-5808-9FF2-F3061B96665F}"/>
              </a:ext>
            </a:extLst>
          </p:cNvPr>
          <p:cNvGraphicFramePr>
            <a:graphicFrameLocks/>
          </p:cNvGraphicFramePr>
          <p:nvPr>
            <p:extLst>
              <p:ext uri="{D42A27DB-BD31-4B8C-83A1-F6EECF244321}">
                <p14:modId xmlns:p14="http://schemas.microsoft.com/office/powerpoint/2010/main" val="560060070"/>
              </p:ext>
            </p:extLst>
          </p:nvPr>
        </p:nvGraphicFramePr>
        <p:xfrm>
          <a:off x="7240537" y="1587862"/>
          <a:ext cx="4741718" cy="208213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6362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tile tx="927100" ty="1549400" sx="100000" sy="100000" flip="none" algn="tl"/>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98B0639-FD70-363C-EFD3-1D609F4F7FCE}"/>
              </a:ext>
            </a:extLst>
          </p:cNvPr>
          <p:cNvSpPr/>
          <p:nvPr/>
        </p:nvSpPr>
        <p:spPr>
          <a:xfrm>
            <a:off x="0" y="962889"/>
            <a:ext cx="4938854" cy="5901519"/>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20ED8E-7BEA-CBAC-6F2E-3A40CDDC8052}"/>
              </a:ext>
            </a:extLst>
          </p:cNvPr>
          <p:cNvSpPr/>
          <p:nvPr/>
        </p:nvSpPr>
        <p:spPr>
          <a:xfrm>
            <a:off x="7619998" y="968829"/>
            <a:ext cx="4572001" cy="5901519"/>
          </a:xfrm>
          <a:prstGeom prst="rect">
            <a:avLst/>
          </a:prstGeom>
          <a:solidFill>
            <a:srgbClr val="F9FD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Descriptive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grpSp>
        <p:nvGrpSpPr>
          <p:cNvPr id="2" name="Group 1">
            <a:extLst>
              <a:ext uri="{FF2B5EF4-FFF2-40B4-BE49-F238E27FC236}">
                <a16:creationId xmlns:a16="http://schemas.microsoft.com/office/drawing/2014/main" id="{27F95287-16D7-12F1-5E58-80DBE4BB82D5}"/>
              </a:ext>
            </a:extLst>
          </p:cNvPr>
          <p:cNvGrpSpPr/>
          <p:nvPr/>
        </p:nvGrpSpPr>
        <p:grpSpPr>
          <a:xfrm>
            <a:off x="193693" y="6388887"/>
            <a:ext cx="4745161" cy="445963"/>
            <a:chOff x="193693" y="6388887"/>
            <a:chExt cx="4745161" cy="445963"/>
          </a:xfrm>
        </p:grpSpPr>
        <p:sp>
          <p:nvSpPr>
            <p:cNvPr id="3" name="Rectangle 2">
              <a:extLst>
                <a:ext uri="{FF2B5EF4-FFF2-40B4-BE49-F238E27FC236}">
                  <a16:creationId xmlns:a16="http://schemas.microsoft.com/office/drawing/2014/main" id="{0C00B9BA-7633-2615-7FF9-09B737D8E95D}"/>
                </a:ext>
              </a:extLst>
            </p:cNvPr>
            <p:cNvSpPr/>
            <p:nvPr/>
          </p:nvSpPr>
          <p:spPr>
            <a:xfrm>
              <a:off x="193693"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2016 R-1</a:t>
              </a:r>
            </a:p>
            <a:p>
              <a:pPr algn="ctr"/>
              <a:r>
                <a:rPr lang="en-US" sz="1200" b="1" dirty="0">
                  <a:solidFill>
                    <a:schemeClr val="tx1"/>
                  </a:solidFill>
                </a:rPr>
                <a:t>N= 22800</a:t>
              </a:r>
            </a:p>
          </p:txBody>
        </p:sp>
        <p:sp>
          <p:nvSpPr>
            <p:cNvPr id="7" name="Rectangle 6">
              <a:extLst>
                <a:ext uri="{FF2B5EF4-FFF2-40B4-BE49-F238E27FC236}">
                  <a16:creationId xmlns:a16="http://schemas.microsoft.com/office/drawing/2014/main" id="{3748440B-A24B-5C31-518B-E454EB04E370}"/>
                </a:ext>
              </a:extLst>
            </p:cNvPr>
            <p:cNvSpPr/>
            <p:nvPr/>
          </p:nvSpPr>
          <p:spPr>
            <a:xfrm>
              <a:off x="1819477"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2018 R-2</a:t>
              </a:r>
            </a:p>
            <a:p>
              <a:pPr algn="ctr"/>
              <a:r>
                <a:rPr lang="en-US" sz="1200" b="1" dirty="0">
                  <a:solidFill>
                    <a:schemeClr val="tx1"/>
                  </a:solidFill>
                </a:rPr>
                <a:t>N= 22800</a:t>
              </a:r>
            </a:p>
          </p:txBody>
        </p:sp>
        <p:sp>
          <p:nvSpPr>
            <p:cNvPr id="8" name="Rectangle 7">
              <a:extLst>
                <a:ext uri="{FF2B5EF4-FFF2-40B4-BE49-F238E27FC236}">
                  <a16:creationId xmlns:a16="http://schemas.microsoft.com/office/drawing/2014/main" id="{40C19E06-559C-1976-F8A7-64246DE2138B}"/>
                </a:ext>
              </a:extLst>
            </p:cNvPr>
            <p:cNvSpPr/>
            <p:nvPr/>
          </p:nvSpPr>
          <p:spPr>
            <a:xfrm>
              <a:off x="3445261" y="6388887"/>
              <a:ext cx="1493593" cy="445963"/>
            </a:xfrm>
            <a:prstGeom prst="rect">
              <a:avLst/>
            </a:prstGeom>
            <a:solidFill>
              <a:schemeClr val="bg1"/>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2021 R-3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N= 22668</a:t>
              </a:r>
            </a:p>
          </p:txBody>
        </p:sp>
      </p:grpSp>
      <p:graphicFrame>
        <p:nvGraphicFramePr>
          <p:cNvPr id="9" name="Chart 8">
            <a:extLst>
              <a:ext uri="{FF2B5EF4-FFF2-40B4-BE49-F238E27FC236}">
                <a16:creationId xmlns:a16="http://schemas.microsoft.com/office/drawing/2014/main" id="{443E38DD-8DF6-83CA-F4F3-D629F3805316}"/>
              </a:ext>
            </a:extLst>
          </p:cNvPr>
          <p:cNvGraphicFramePr>
            <a:graphicFrameLocks/>
          </p:cNvGraphicFramePr>
          <p:nvPr>
            <p:extLst>
              <p:ext uri="{D42A27DB-BD31-4B8C-83A1-F6EECF244321}">
                <p14:modId xmlns:p14="http://schemas.microsoft.com/office/powerpoint/2010/main" val="3629898471"/>
              </p:ext>
            </p:extLst>
          </p:nvPr>
        </p:nvGraphicFramePr>
        <p:xfrm>
          <a:off x="0" y="1645528"/>
          <a:ext cx="4982393" cy="16234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0B1A02FF-CCB5-A046-4723-D912E2F3B1E4}"/>
              </a:ext>
            </a:extLst>
          </p:cNvPr>
          <p:cNvGraphicFramePr>
            <a:graphicFrameLocks/>
          </p:cNvGraphicFramePr>
          <p:nvPr>
            <p:extLst>
              <p:ext uri="{D42A27DB-BD31-4B8C-83A1-F6EECF244321}">
                <p14:modId xmlns:p14="http://schemas.microsoft.com/office/powerpoint/2010/main" val="3850370736"/>
              </p:ext>
            </p:extLst>
          </p:nvPr>
        </p:nvGraphicFramePr>
        <p:xfrm>
          <a:off x="0" y="4849793"/>
          <a:ext cx="4938852" cy="15455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id="{50CCB13C-1EDC-6F63-A554-38D194D81B36}"/>
              </a:ext>
            </a:extLst>
          </p:cNvPr>
          <p:cNvGraphicFramePr>
            <a:graphicFrameLocks/>
          </p:cNvGraphicFramePr>
          <p:nvPr>
            <p:extLst>
              <p:ext uri="{D42A27DB-BD31-4B8C-83A1-F6EECF244321}">
                <p14:modId xmlns:p14="http://schemas.microsoft.com/office/powerpoint/2010/main" val="3613472915"/>
              </p:ext>
            </p:extLst>
          </p:nvPr>
        </p:nvGraphicFramePr>
        <p:xfrm>
          <a:off x="0" y="3301048"/>
          <a:ext cx="4938852" cy="15455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C82035EB-3ACC-31A8-0CE0-0A0BE2995D98}"/>
              </a:ext>
            </a:extLst>
          </p:cNvPr>
          <p:cNvGraphicFramePr>
            <a:graphicFrameLocks/>
          </p:cNvGraphicFramePr>
          <p:nvPr>
            <p:extLst>
              <p:ext uri="{D42A27DB-BD31-4B8C-83A1-F6EECF244321}">
                <p14:modId xmlns:p14="http://schemas.microsoft.com/office/powerpoint/2010/main" val="3810868300"/>
              </p:ext>
            </p:extLst>
          </p:nvPr>
        </p:nvGraphicFramePr>
        <p:xfrm>
          <a:off x="7620002" y="3250605"/>
          <a:ext cx="4572000" cy="19159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a:extLst>
              <a:ext uri="{FF2B5EF4-FFF2-40B4-BE49-F238E27FC236}">
                <a16:creationId xmlns:a16="http://schemas.microsoft.com/office/drawing/2014/main" id="{4776FFC2-49ED-5F54-077F-462D5FF70A4C}"/>
              </a:ext>
            </a:extLst>
          </p:cNvPr>
          <p:cNvGraphicFramePr>
            <a:graphicFrameLocks/>
          </p:cNvGraphicFramePr>
          <p:nvPr>
            <p:extLst>
              <p:ext uri="{D42A27DB-BD31-4B8C-83A1-F6EECF244321}">
                <p14:modId xmlns:p14="http://schemas.microsoft.com/office/powerpoint/2010/main" val="100731934"/>
              </p:ext>
            </p:extLst>
          </p:nvPr>
        </p:nvGraphicFramePr>
        <p:xfrm>
          <a:off x="7753221" y="5034840"/>
          <a:ext cx="4572000" cy="183550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a:extLst>
              <a:ext uri="{FF2B5EF4-FFF2-40B4-BE49-F238E27FC236}">
                <a16:creationId xmlns:a16="http://schemas.microsoft.com/office/drawing/2014/main" id="{DB590FF0-FA26-782A-EDCD-1FF6F4B285AE}"/>
              </a:ext>
            </a:extLst>
          </p:cNvPr>
          <p:cNvGraphicFramePr>
            <a:graphicFrameLocks/>
          </p:cNvGraphicFramePr>
          <p:nvPr>
            <p:extLst>
              <p:ext uri="{D42A27DB-BD31-4B8C-83A1-F6EECF244321}">
                <p14:modId xmlns:p14="http://schemas.microsoft.com/office/powerpoint/2010/main" val="3463231361"/>
              </p:ext>
            </p:extLst>
          </p:nvPr>
        </p:nvGraphicFramePr>
        <p:xfrm>
          <a:off x="7753221" y="1460348"/>
          <a:ext cx="4572000" cy="1870668"/>
        </p:xfrm>
        <a:graphic>
          <a:graphicData uri="http://schemas.openxmlformats.org/drawingml/2006/chart">
            <c:chart xmlns:c="http://schemas.openxmlformats.org/drawingml/2006/chart" xmlns:r="http://schemas.openxmlformats.org/officeDocument/2006/relationships" r:id="rId10"/>
          </a:graphicData>
        </a:graphic>
      </p:graphicFrame>
      <p:sp>
        <p:nvSpPr>
          <p:cNvPr id="18" name="Rectangle: Rounded Corners 17">
            <a:extLst>
              <a:ext uri="{FF2B5EF4-FFF2-40B4-BE49-F238E27FC236}">
                <a16:creationId xmlns:a16="http://schemas.microsoft.com/office/drawing/2014/main" id="{6355912E-D57A-5E90-BA98-ED35F435C3D7}"/>
              </a:ext>
            </a:extLst>
          </p:cNvPr>
          <p:cNvSpPr/>
          <p:nvPr/>
        </p:nvSpPr>
        <p:spPr>
          <a:xfrm>
            <a:off x="7619998" y="968829"/>
            <a:ext cx="4572001" cy="519595"/>
          </a:xfrm>
          <a:prstGeom prst="roundRect">
            <a:avLst>
              <a:gd name="adj" fmla="val 0"/>
            </a:avLst>
          </a:prstGeom>
          <a:solidFill>
            <a:srgbClr val="8D9800"/>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Method Used</a:t>
            </a:r>
          </a:p>
        </p:txBody>
      </p:sp>
      <p:sp>
        <p:nvSpPr>
          <p:cNvPr id="20" name="Rectangle: Rounded Corners 19">
            <a:extLst>
              <a:ext uri="{FF2B5EF4-FFF2-40B4-BE49-F238E27FC236}">
                <a16:creationId xmlns:a16="http://schemas.microsoft.com/office/drawing/2014/main" id="{8A686D39-FC4B-BC3C-A535-7D8D9990A4FB}"/>
              </a:ext>
            </a:extLst>
          </p:cNvPr>
          <p:cNvSpPr/>
          <p:nvPr/>
        </p:nvSpPr>
        <p:spPr>
          <a:xfrm>
            <a:off x="1" y="962889"/>
            <a:ext cx="4938853" cy="531476"/>
          </a:xfrm>
          <a:prstGeom prst="roundRect">
            <a:avLst>
              <a:gd name="adj" fmla="val 360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Need</a:t>
            </a:r>
          </a:p>
        </p:txBody>
      </p:sp>
      <p:pic>
        <p:nvPicPr>
          <p:cNvPr id="12" name="Graphic 11" descr="Woman holding sign">
            <a:extLst>
              <a:ext uri="{FF2B5EF4-FFF2-40B4-BE49-F238E27FC236}">
                <a16:creationId xmlns:a16="http://schemas.microsoft.com/office/drawing/2014/main" id="{4CAD9AC8-4C53-6A52-B7A2-6FBB9180486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82393" y="1749712"/>
            <a:ext cx="2628900" cy="4648200"/>
          </a:xfrm>
          <a:prstGeom prst="rect">
            <a:avLst/>
          </a:prstGeom>
        </p:spPr>
      </p:pic>
      <p:sp>
        <p:nvSpPr>
          <p:cNvPr id="13" name="TextBox 12">
            <a:extLst>
              <a:ext uri="{FF2B5EF4-FFF2-40B4-BE49-F238E27FC236}">
                <a16:creationId xmlns:a16="http://schemas.microsoft.com/office/drawing/2014/main" id="{A5757DA0-8CA4-DCDC-502B-9EA7057BF72F}"/>
              </a:ext>
            </a:extLst>
          </p:cNvPr>
          <p:cNvSpPr txBox="1"/>
          <p:nvPr/>
        </p:nvSpPr>
        <p:spPr>
          <a:xfrm>
            <a:off x="5072072" y="2974206"/>
            <a:ext cx="2414704" cy="954107"/>
          </a:xfrm>
          <a:prstGeom prst="rect">
            <a:avLst/>
          </a:prstGeom>
          <a:noFill/>
        </p:spPr>
        <p:txBody>
          <a:bodyPr wrap="square" rtlCol="0">
            <a:spAutoFit/>
          </a:bodyPr>
          <a:lstStyle/>
          <a:p>
            <a:r>
              <a:rPr lang="hi-IN" sz="2800" b="0" i="0" dirty="0">
                <a:solidFill>
                  <a:srgbClr val="4D5156"/>
                </a:solidFill>
                <a:effectLst/>
                <a:highlight>
                  <a:srgbClr val="FFFFFF"/>
                </a:highlight>
                <a:latin typeface="Roboto" panose="02000000000000000000" pitchFamily="2" charset="0"/>
              </a:rPr>
              <a:t>छोटा परिवार सुखी परिवार </a:t>
            </a:r>
            <a:endParaRPr lang="en-IN" sz="2800" dirty="0"/>
          </a:p>
        </p:txBody>
      </p:sp>
    </p:spTree>
    <p:extLst>
      <p:ext uri="{BB962C8B-B14F-4D97-AF65-F5344CB8AC3E}">
        <p14:creationId xmlns:p14="http://schemas.microsoft.com/office/powerpoint/2010/main" val="1527239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6E3E49A-1F36-901C-8DA5-AE3E27F5E17E}"/>
              </a:ext>
            </a:extLst>
          </p:cNvPr>
          <p:cNvGrpSpPr/>
          <p:nvPr/>
        </p:nvGrpSpPr>
        <p:grpSpPr>
          <a:xfrm>
            <a:off x="-4" y="975718"/>
            <a:ext cx="6096003" cy="2793599"/>
            <a:chOff x="8539248" y="1032706"/>
            <a:chExt cx="4468764" cy="3187657"/>
          </a:xfrm>
        </p:grpSpPr>
        <p:sp>
          <p:nvSpPr>
            <p:cNvPr id="16" name="Rectangle 15">
              <a:extLst>
                <a:ext uri="{FF2B5EF4-FFF2-40B4-BE49-F238E27FC236}">
                  <a16:creationId xmlns:a16="http://schemas.microsoft.com/office/drawing/2014/main" id="{C6721A7D-F8B6-07F2-5D09-B47185DA8C4F}"/>
                </a:ext>
              </a:extLst>
            </p:cNvPr>
            <p:cNvSpPr/>
            <p:nvPr/>
          </p:nvSpPr>
          <p:spPr>
            <a:xfrm>
              <a:off x="8539248" y="1032706"/>
              <a:ext cx="4468764" cy="3187657"/>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FCBD51A-F193-8668-205B-99FB72B3E535}"/>
                </a:ext>
              </a:extLst>
            </p:cNvPr>
            <p:cNvSpPr/>
            <p:nvPr/>
          </p:nvSpPr>
          <p:spPr>
            <a:xfrm>
              <a:off x="8559642" y="1044140"/>
              <a:ext cx="4438536" cy="491202"/>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Traditional Method Use by Husband’s Migration</a:t>
              </a:r>
            </a:p>
          </p:txBody>
        </p:sp>
      </p:grpSp>
      <p:sp>
        <p:nvSpPr>
          <p:cNvPr id="10" name="Rectangle 9">
            <a:extLst>
              <a:ext uri="{FF2B5EF4-FFF2-40B4-BE49-F238E27FC236}">
                <a16:creationId xmlns:a16="http://schemas.microsoft.com/office/drawing/2014/main" id="{E6BB6369-3A28-DEFF-9A13-932936D45C9A}"/>
              </a:ext>
            </a:extLst>
          </p:cNvPr>
          <p:cNvSpPr/>
          <p:nvPr/>
        </p:nvSpPr>
        <p:spPr>
          <a:xfrm>
            <a:off x="2" y="3811585"/>
            <a:ext cx="12191998" cy="3046415"/>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1" name="Rectangle: Rounded Corners 10">
            <a:extLst>
              <a:ext uri="{FF2B5EF4-FFF2-40B4-BE49-F238E27FC236}">
                <a16:creationId xmlns:a16="http://schemas.microsoft.com/office/drawing/2014/main" id="{70CFE627-E9C7-8820-E4BA-E78850554775}"/>
              </a:ext>
            </a:extLst>
          </p:cNvPr>
          <p:cNvSpPr/>
          <p:nvPr/>
        </p:nvSpPr>
        <p:spPr>
          <a:xfrm>
            <a:off x="2" y="3769317"/>
            <a:ext cx="12191996" cy="531476"/>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Traditional Method Use by Different </a:t>
            </a:r>
            <a:r>
              <a:rPr lang="en-IN" sz="1600" b="1">
                <a:solidFill>
                  <a:schemeClr val="bg1"/>
                </a:solidFill>
              </a:rPr>
              <a:t>Age Group</a:t>
            </a:r>
            <a:endParaRPr lang="en-IN" sz="1600" b="1" dirty="0">
              <a:solidFill>
                <a:schemeClr val="bg1"/>
              </a:solidFill>
            </a:endParaRPr>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Stratified</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graphicFrame>
        <p:nvGraphicFramePr>
          <p:cNvPr id="2" name="Chart 1">
            <a:extLst>
              <a:ext uri="{FF2B5EF4-FFF2-40B4-BE49-F238E27FC236}">
                <a16:creationId xmlns:a16="http://schemas.microsoft.com/office/drawing/2014/main" id="{46DCC4D9-F181-43BD-8DC8-13811685EA60}"/>
              </a:ext>
            </a:extLst>
          </p:cNvPr>
          <p:cNvGraphicFramePr>
            <a:graphicFrameLocks/>
          </p:cNvGraphicFramePr>
          <p:nvPr>
            <p:extLst>
              <p:ext uri="{D42A27DB-BD31-4B8C-83A1-F6EECF244321}">
                <p14:modId xmlns:p14="http://schemas.microsoft.com/office/powerpoint/2010/main" val="2272115050"/>
              </p:ext>
            </p:extLst>
          </p:nvPr>
        </p:nvGraphicFramePr>
        <p:xfrm>
          <a:off x="304800" y="4343061"/>
          <a:ext cx="11887198" cy="25149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1E83E550-2950-2EA1-19C3-08564F21A106}"/>
              </a:ext>
            </a:extLst>
          </p:cNvPr>
          <p:cNvGraphicFramePr>
            <a:graphicFrameLocks/>
          </p:cNvGraphicFramePr>
          <p:nvPr>
            <p:extLst>
              <p:ext uri="{D42A27DB-BD31-4B8C-83A1-F6EECF244321}">
                <p14:modId xmlns:p14="http://schemas.microsoft.com/office/powerpoint/2010/main" val="2928179664"/>
              </p:ext>
            </p:extLst>
          </p:nvPr>
        </p:nvGraphicFramePr>
        <p:xfrm>
          <a:off x="235974" y="1378905"/>
          <a:ext cx="5845278" cy="2397643"/>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11" descr="A person holding a baby and a drawing of a person and a drawing of a person&#10;&#10;Description automatically generated">
            <a:extLst>
              <a:ext uri="{FF2B5EF4-FFF2-40B4-BE49-F238E27FC236}">
                <a16:creationId xmlns:a16="http://schemas.microsoft.com/office/drawing/2014/main" id="{A4E05C85-7ADE-96E2-4A00-BEB9533376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3819" y="993183"/>
            <a:ext cx="6040365" cy="2776134"/>
          </a:xfrm>
          <a:prstGeom prst="rect">
            <a:avLst/>
          </a:prstGeom>
        </p:spPr>
      </p:pic>
    </p:spTree>
    <p:extLst>
      <p:ext uri="{BB962C8B-B14F-4D97-AF65-F5344CB8AC3E}">
        <p14:creationId xmlns:p14="http://schemas.microsoft.com/office/powerpoint/2010/main" val="1922967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7A1D344-9CB9-700E-A20E-97FD57D9D4AB}"/>
              </a:ext>
            </a:extLst>
          </p:cNvPr>
          <p:cNvSpPr/>
          <p:nvPr/>
        </p:nvSpPr>
        <p:spPr>
          <a:xfrm>
            <a:off x="14746" y="4179386"/>
            <a:ext cx="6081254" cy="2685020"/>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2" name="Rectangle 31">
            <a:extLst>
              <a:ext uri="{FF2B5EF4-FFF2-40B4-BE49-F238E27FC236}">
                <a16:creationId xmlns:a16="http://schemas.microsoft.com/office/drawing/2014/main" id="{20264F1D-5BEB-66CC-C2A4-E36D1515A30A}"/>
              </a:ext>
            </a:extLst>
          </p:cNvPr>
          <p:cNvSpPr/>
          <p:nvPr/>
        </p:nvSpPr>
        <p:spPr>
          <a:xfrm>
            <a:off x="6095999" y="4179386"/>
            <a:ext cx="6081254" cy="2685020"/>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aphicFrame>
        <p:nvGraphicFramePr>
          <p:cNvPr id="23" name="Chart 22">
            <a:extLst>
              <a:ext uri="{FF2B5EF4-FFF2-40B4-BE49-F238E27FC236}">
                <a16:creationId xmlns:a16="http://schemas.microsoft.com/office/drawing/2014/main" id="{282193E5-16D6-E0DF-A886-EB7D79E71B0B}"/>
              </a:ext>
            </a:extLst>
          </p:cNvPr>
          <p:cNvGraphicFramePr>
            <a:graphicFrameLocks/>
          </p:cNvGraphicFramePr>
          <p:nvPr>
            <p:extLst>
              <p:ext uri="{D42A27DB-BD31-4B8C-83A1-F6EECF244321}">
                <p14:modId xmlns:p14="http://schemas.microsoft.com/office/powerpoint/2010/main" val="419429684"/>
              </p:ext>
            </p:extLst>
          </p:nvPr>
        </p:nvGraphicFramePr>
        <p:xfrm>
          <a:off x="-1" y="4404851"/>
          <a:ext cx="6081253" cy="2459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a:extLst>
              <a:ext uri="{FF2B5EF4-FFF2-40B4-BE49-F238E27FC236}">
                <a16:creationId xmlns:a16="http://schemas.microsoft.com/office/drawing/2014/main" id="{FAA98A0B-9A03-C813-3328-4F3F3FCC61EF}"/>
              </a:ext>
            </a:extLst>
          </p:cNvPr>
          <p:cNvGraphicFramePr>
            <a:graphicFrameLocks/>
          </p:cNvGraphicFramePr>
          <p:nvPr>
            <p:extLst>
              <p:ext uri="{D42A27DB-BD31-4B8C-83A1-F6EECF244321}">
                <p14:modId xmlns:p14="http://schemas.microsoft.com/office/powerpoint/2010/main" val="3061115242"/>
              </p:ext>
            </p:extLst>
          </p:nvPr>
        </p:nvGraphicFramePr>
        <p:xfrm>
          <a:off x="6110747" y="4541258"/>
          <a:ext cx="6066506" cy="2316742"/>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4F0B1C18-A487-7277-7D2E-061F05764C54}"/>
              </a:ext>
            </a:extLst>
          </p:cNvPr>
          <p:cNvSpPr/>
          <p:nvPr/>
        </p:nvSpPr>
        <p:spPr>
          <a:xfrm>
            <a:off x="-1" y="991726"/>
            <a:ext cx="4468764" cy="3187657"/>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8A2618-AA09-930D-9255-29A7E14C8962}"/>
              </a:ext>
            </a:extLst>
          </p:cNvPr>
          <p:cNvSpPr/>
          <p:nvPr/>
        </p:nvSpPr>
        <p:spPr>
          <a:xfrm>
            <a:off x="4513003" y="962889"/>
            <a:ext cx="3972235" cy="3216496"/>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91320984-F1A9-6D12-FAD9-6FC91F98836E}"/>
              </a:ext>
            </a:extLst>
          </p:cNvPr>
          <p:cNvGraphicFramePr>
            <a:graphicFrameLocks/>
          </p:cNvGraphicFramePr>
          <p:nvPr>
            <p:extLst>
              <p:ext uri="{D42A27DB-BD31-4B8C-83A1-F6EECF244321}">
                <p14:modId xmlns:p14="http://schemas.microsoft.com/office/powerpoint/2010/main" val="2432097648"/>
              </p:ext>
            </p:extLst>
          </p:nvPr>
        </p:nvGraphicFramePr>
        <p:xfrm>
          <a:off x="4522837" y="1389984"/>
          <a:ext cx="3947655" cy="278940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Rounded Corners 15">
            <a:extLst>
              <a:ext uri="{FF2B5EF4-FFF2-40B4-BE49-F238E27FC236}">
                <a16:creationId xmlns:a16="http://schemas.microsoft.com/office/drawing/2014/main" id="{866080C9-B54E-0D98-6ABE-794F180444A2}"/>
              </a:ext>
            </a:extLst>
          </p:cNvPr>
          <p:cNvSpPr/>
          <p:nvPr/>
        </p:nvSpPr>
        <p:spPr>
          <a:xfrm>
            <a:off x="4522838" y="962888"/>
            <a:ext cx="3972234" cy="531473"/>
          </a:xfrm>
          <a:prstGeom prst="roundRect">
            <a:avLst>
              <a:gd name="adj" fmla="val 360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Traditional Method Use by Any Abortion</a:t>
            </a:r>
          </a:p>
        </p:txBody>
      </p:sp>
      <p:graphicFrame>
        <p:nvGraphicFramePr>
          <p:cNvPr id="9" name="Chart 8">
            <a:extLst>
              <a:ext uri="{FF2B5EF4-FFF2-40B4-BE49-F238E27FC236}">
                <a16:creationId xmlns:a16="http://schemas.microsoft.com/office/drawing/2014/main" id="{0526EC97-03F8-82F1-52BE-E8365E33B32D}"/>
              </a:ext>
            </a:extLst>
          </p:cNvPr>
          <p:cNvGraphicFramePr>
            <a:graphicFrameLocks/>
          </p:cNvGraphicFramePr>
          <p:nvPr>
            <p:extLst>
              <p:ext uri="{D42A27DB-BD31-4B8C-83A1-F6EECF244321}">
                <p14:modId xmlns:p14="http://schemas.microsoft.com/office/powerpoint/2010/main" val="4066291972"/>
              </p:ext>
            </p:extLst>
          </p:nvPr>
        </p:nvGraphicFramePr>
        <p:xfrm>
          <a:off x="0" y="1494365"/>
          <a:ext cx="4522838" cy="2685018"/>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a:extLst>
              <a:ext uri="{FF2B5EF4-FFF2-40B4-BE49-F238E27FC236}">
                <a16:creationId xmlns:a16="http://schemas.microsoft.com/office/drawing/2014/main" id="{5BECBF2B-7A9C-6343-21C4-39E3B1ACC62D}"/>
              </a:ext>
            </a:extLst>
          </p:cNvPr>
          <p:cNvSpPr/>
          <p:nvPr/>
        </p:nvSpPr>
        <p:spPr>
          <a:xfrm>
            <a:off x="8485238" y="962889"/>
            <a:ext cx="3706761" cy="3216496"/>
          </a:xfrm>
          <a:prstGeom prst="rect">
            <a:avLst/>
          </a:prstGeom>
          <a:solidFill>
            <a:srgbClr val="CEF9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1" name="Rectangle: Rounded Corners 20">
            <a:extLst>
              <a:ext uri="{FF2B5EF4-FFF2-40B4-BE49-F238E27FC236}">
                <a16:creationId xmlns:a16="http://schemas.microsoft.com/office/drawing/2014/main" id="{1D8EA40D-2F2F-2D2C-E318-F8C4F76960BC}"/>
              </a:ext>
            </a:extLst>
          </p:cNvPr>
          <p:cNvSpPr/>
          <p:nvPr/>
        </p:nvSpPr>
        <p:spPr>
          <a:xfrm>
            <a:off x="8485239" y="975924"/>
            <a:ext cx="3706760" cy="512500"/>
          </a:xfrm>
          <a:prstGeom prst="roundRect">
            <a:avLst>
              <a:gd name="adj" fmla="val 360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Traditional Method Use by Media Exposure</a:t>
            </a:r>
          </a:p>
        </p:txBody>
      </p:sp>
      <p:sp>
        <p:nvSpPr>
          <p:cNvPr id="3" name="Rectangle: Rounded Corners 2">
            <a:extLst>
              <a:ext uri="{FF2B5EF4-FFF2-40B4-BE49-F238E27FC236}">
                <a16:creationId xmlns:a16="http://schemas.microsoft.com/office/drawing/2014/main" id="{07CA39C4-71B6-EEAE-003D-AE4AA38EC8E8}"/>
              </a:ext>
            </a:extLst>
          </p:cNvPr>
          <p:cNvSpPr/>
          <p:nvPr/>
        </p:nvSpPr>
        <p:spPr>
          <a:xfrm>
            <a:off x="20393" y="1003160"/>
            <a:ext cx="4438536" cy="491202"/>
          </a:xfrm>
          <a:prstGeom prst="roundRect">
            <a:avLst>
              <a:gd name="adj" fmla="val 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Traditional Method Use by No of living children</a:t>
            </a:r>
          </a:p>
        </p:txBody>
      </p:sp>
      <p:graphicFrame>
        <p:nvGraphicFramePr>
          <p:cNvPr id="22" name="Chart 21">
            <a:extLst>
              <a:ext uri="{FF2B5EF4-FFF2-40B4-BE49-F238E27FC236}">
                <a16:creationId xmlns:a16="http://schemas.microsoft.com/office/drawing/2014/main" id="{EBA8D0E9-5294-867F-73D5-F580CBD71BB2}"/>
              </a:ext>
            </a:extLst>
          </p:cNvPr>
          <p:cNvGraphicFramePr>
            <a:graphicFrameLocks/>
          </p:cNvGraphicFramePr>
          <p:nvPr>
            <p:extLst>
              <p:ext uri="{D42A27DB-BD31-4B8C-83A1-F6EECF244321}">
                <p14:modId xmlns:p14="http://schemas.microsoft.com/office/powerpoint/2010/main" val="3841089412"/>
              </p:ext>
            </p:extLst>
          </p:nvPr>
        </p:nvGraphicFramePr>
        <p:xfrm>
          <a:off x="8524566" y="1396390"/>
          <a:ext cx="3667433" cy="3111681"/>
        </p:xfrm>
        <a:graphic>
          <a:graphicData uri="http://schemas.openxmlformats.org/drawingml/2006/chart">
            <c:chart xmlns:c="http://schemas.openxmlformats.org/drawingml/2006/chart" xmlns:r="http://schemas.openxmlformats.org/officeDocument/2006/relationships" r:id="rId7"/>
          </a:graphicData>
        </a:graphic>
      </p:graphicFrame>
      <p:sp>
        <p:nvSpPr>
          <p:cNvPr id="28" name="Rectangle: Rounded Corners 27">
            <a:extLst>
              <a:ext uri="{FF2B5EF4-FFF2-40B4-BE49-F238E27FC236}">
                <a16:creationId xmlns:a16="http://schemas.microsoft.com/office/drawing/2014/main" id="{416172B5-42DC-23DE-EB32-3E6A2554F160}"/>
              </a:ext>
            </a:extLst>
          </p:cNvPr>
          <p:cNvSpPr/>
          <p:nvPr/>
        </p:nvSpPr>
        <p:spPr>
          <a:xfrm>
            <a:off x="14747" y="4179385"/>
            <a:ext cx="6081253" cy="361873"/>
          </a:xfrm>
          <a:prstGeom prst="roundRect">
            <a:avLst>
              <a:gd name="adj" fmla="val 360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Traditional Method Use by FLW Interaction</a:t>
            </a:r>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Stratified</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8"/>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33" name="Rectangle: Rounded Corners 32">
            <a:extLst>
              <a:ext uri="{FF2B5EF4-FFF2-40B4-BE49-F238E27FC236}">
                <a16:creationId xmlns:a16="http://schemas.microsoft.com/office/drawing/2014/main" id="{CED1331F-B8D9-4C58-02D8-35695AFA0A73}"/>
              </a:ext>
            </a:extLst>
          </p:cNvPr>
          <p:cNvSpPr/>
          <p:nvPr/>
        </p:nvSpPr>
        <p:spPr>
          <a:xfrm>
            <a:off x="6096000" y="4179385"/>
            <a:ext cx="6081253" cy="361873"/>
          </a:xfrm>
          <a:prstGeom prst="roundRect">
            <a:avLst>
              <a:gd name="adj" fmla="val 3600"/>
            </a:avLst>
          </a:prstGeom>
          <a:solidFill>
            <a:srgbClr val="008A98"/>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a:solidFill>
                  <a:schemeClr val="bg1"/>
                </a:solidFill>
              </a:rPr>
              <a:t>Traditional Method Use by Discussion on FP during VHSND</a:t>
            </a:r>
            <a:endParaRPr lang="en-IN" sz="1600" b="1" dirty="0">
              <a:solidFill>
                <a:schemeClr val="bg1"/>
              </a:solidFill>
            </a:endParaRPr>
          </a:p>
        </p:txBody>
      </p:sp>
    </p:spTree>
    <p:extLst>
      <p:ext uri="{BB962C8B-B14F-4D97-AF65-F5344CB8AC3E}">
        <p14:creationId xmlns:p14="http://schemas.microsoft.com/office/powerpoint/2010/main" val="240813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371945E-267C-0B0D-6544-5A36B58FF549}"/>
              </a:ext>
            </a:extLst>
          </p:cNvPr>
          <p:cNvGrpSpPr/>
          <p:nvPr/>
        </p:nvGrpSpPr>
        <p:grpSpPr>
          <a:xfrm>
            <a:off x="14746" y="4179385"/>
            <a:ext cx="6081254" cy="2685021"/>
            <a:chOff x="0" y="962887"/>
            <a:chExt cx="4938854" cy="5901521"/>
          </a:xfrm>
        </p:grpSpPr>
        <p:sp>
          <p:nvSpPr>
            <p:cNvPr id="27" name="Rectangle 26">
              <a:extLst>
                <a:ext uri="{FF2B5EF4-FFF2-40B4-BE49-F238E27FC236}">
                  <a16:creationId xmlns:a16="http://schemas.microsoft.com/office/drawing/2014/main" id="{C7A1D344-9CB9-700E-A20E-97FD57D9D4AB}"/>
                </a:ext>
              </a:extLst>
            </p:cNvPr>
            <p:cNvSpPr/>
            <p:nvPr/>
          </p:nvSpPr>
          <p:spPr>
            <a:xfrm>
              <a:off x="0" y="962889"/>
              <a:ext cx="4938854" cy="5901519"/>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416172B5-42DC-23DE-EB32-3E6A2554F160}"/>
                </a:ext>
              </a:extLst>
            </p:cNvPr>
            <p:cNvSpPr/>
            <p:nvPr/>
          </p:nvSpPr>
          <p:spPr>
            <a:xfrm>
              <a:off x="1" y="962887"/>
              <a:ext cx="4938853" cy="795375"/>
            </a:xfrm>
            <a:prstGeom prst="roundRect">
              <a:avLst>
                <a:gd name="adj" fmla="val 360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dirty="0">
                  <a:solidFill>
                    <a:schemeClr val="bg1"/>
                  </a:solidFill>
                </a:rPr>
                <a:t>Modern Contraceptive Use by SHG Membership</a:t>
              </a:r>
            </a:p>
          </p:txBody>
        </p:sp>
      </p:grpSp>
      <p:sp>
        <p:nvSpPr>
          <p:cNvPr id="15" name="Rectangle 14">
            <a:extLst>
              <a:ext uri="{FF2B5EF4-FFF2-40B4-BE49-F238E27FC236}">
                <a16:creationId xmlns:a16="http://schemas.microsoft.com/office/drawing/2014/main" id="{988A2618-AA09-930D-9255-29A7E14C8962}"/>
              </a:ext>
            </a:extLst>
          </p:cNvPr>
          <p:cNvSpPr/>
          <p:nvPr/>
        </p:nvSpPr>
        <p:spPr>
          <a:xfrm>
            <a:off x="4513003" y="962889"/>
            <a:ext cx="3972235" cy="3216496"/>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866080C9-B54E-0D98-6ABE-794F180444A2}"/>
              </a:ext>
            </a:extLst>
          </p:cNvPr>
          <p:cNvSpPr/>
          <p:nvPr/>
        </p:nvSpPr>
        <p:spPr>
          <a:xfrm>
            <a:off x="4522838" y="962889"/>
            <a:ext cx="3972234" cy="433502"/>
          </a:xfrm>
          <a:prstGeom prst="roundRect">
            <a:avLst>
              <a:gd name="adj" fmla="val 360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dirty="0">
                <a:solidFill>
                  <a:schemeClr val="bg1"/>
                </a:solidFill>
              </a:rPr>
              <a:t>Modern Contraceptive Use by Any Abortion</a:t>
            </a:r>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Stratified</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grpSp>
        <p:nvGrpSpPr>
          <p:cNvPr id="14" name="Group 13">
            <a:extLst>
              <a:ext uri="{FF2B5EF4-FFF2-40B4-BE49-F238E27FC236}">
                <a16:creationId xmlns:a16="http://schemas.microsoft.com/office/drawing/2014/main" id="{FB793B95-39A9-D04C-ACCF-00F7E745C63F}"/>
              </a:ext>
            </a:extLst>
          </p:cNvPr>
          <p:cNvGrpSpPr/>
          <p:nvPr/>
        </p:nvGrpSpPr>
        <p:grpSpPr>
          <a:xfrm>
            <a:off x="0" y="962889"/>
            <a:ext cx="4522839" cy="3216497"/>
            <a:chOff x="0" y="962889"/>
            <a:chExt cx="4938854" cy="3216497"/>
          </a:xfrm>
        </p:grpSpPr>
        <p:grpSp>
          <p:nvGrpSpPr>
            <p:cNvPr id="12" name="Group 11">
              <a:extLst>
                <a:ext uri="{FF2B5EF4-FFF2-40B4-BE49-F238E27FC236}">
                  <a16:creationId xmlns:a16="http://schemas.microsoft.com/office/drawing/2014/main" id="{BE0218E7-B193-6F8A-1953-C181BF28B48B}"/>
                </a:ext>
              </a:extLst>
            </p:cNvPr>
            <p:cNvGrpSpPr/>
            <p:nvPr/>
          </p:nvGrpSpPr>
          <p:grpSpPr>
            <a:xfrm>
              <a:off x="0" y="962889"/>
              <a:ext cx="4938854" cy="3216497"/>
              <a:chOff x="0" y="962887"/>
              <a:chExt cx="4938854" cy="5901521"/>
            </a:xfrm>
          </p:grpSpPr>
          <p:sp>
            <p:nvSpPr>
              <p:cNvPr id="10" name="Rectangle 9">
                <a:extLst>
                  <a:ext uri="{FF2B5EF4-FFF2-40B4-BE49-F238E27FC236}">
                    <a16:creationId xmlns:a16="http://schemas.microsoft.com/office/drawing/2014/main" id="{30F58E3E-473D-6E81-CE38-C54931DB20ED}"/>
                  </a:ext>
                </a:extLst>
              </p:cNvPr>
              <p:cNvSpPr/>
              <p:nvPr/>
            </p:nvSpPr>
            <p:spPr>
              <a:xfrm>
                <a:off x="0" y="962889"/>
                <a:ext cx="4938854" cy="5901519"/>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D4AD4BF-7F53-5E5F-56AB-472FB9388814}"/>
                  </a:ext>
                </a:extLst>
              </p:cNvPr>
              <p:cNvSpPr/>
              <p:nvPr/>
            </p:nvSpPr>
            <p:spPr>
              <a:xfrm>
                <a:off x="1" y="962887"/>
                <a:ext cx="4938853" cy="795375"/>
              </a:xfrm>
              <a:prstGeom prst="roundRect">
                <a:avLst>
                  <a:gd name="adj" fmla="val 360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a:solidFill>
                      <a:schemeClr val="bg1"/>
                    </a:solidFill>
                  </a:rPr>
                  <a:t>Modern Contraceptive Use by No of living children</a:t>
                </a:r>
                <a:endParaRPr lang="en-IN" sz="1400" b="1" dirty="0">
                  <a:solidFill>
                    <a:schemeClr val="bg1"/>
                  </a:solidFill>
                </a:endParaRPr>
              </a:p>
            </p:txBody>
          </p:sp>
        </p:grpSp>
        <p:graphicFrame>
          <p:nvGraphicFramePr>
            <p:cNvPr id="9" name="Chart 8">
              <a:extLst>
                <a:ext uri="{FF2B5EF4-FFF2-40B4-BE49-F238E27FC236}">
                  <a16:creationId xmlns:a16="http://schemas.microsoft.com/office/drawing/2014/main" id="{0526EC97-03F8-82F1-52BE-E8365E33B32D}"/>
                </a:ext>
              </a:extLst>
            </p:cNvPr>
            <p:cNvGraphicFramePr>
              <a:graphicFrameLocks/>
            </p:cNvGraphicFramePr>
            <p:nvPr>
              <p:extLst>
                <p:ext uri="{D42A27DB-BD31-4B8C-83A1-F6EECF244321}">
                  <p14:modId xmlns:p14="http://schemas.microsoft.com/office/powerpoint/2010/main" val="3674694192"/>
                </p:ext>
              </p:extLst>
            </p:nvPr>
          </p:nvGraphicFramePr>
          <p:xfrm>
            <a:off x="0" y="1396388"/>
            <a:ext cx="4938852" cy="2782998"/>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13" name="Chart 12">
            <a:extLst>
              <a:ext uri="{FF2B5EF4-FFF2-40B4-BE49-F238E27FC236}">
                <a16:creationId xmlns:a16="http://schemas.microsoft.com/office/drawing/2014/main" id="{91320984-F1A9-6D12-FAD9-6FC91F98836E}"/>
              </a:ext>
            </a:extLst>
          </p:cNvPr>
          <p:cNvGraphicFramePr>
            <a:graphicFrameLocks/>
          </p:cNvGraphicFramePr>
          <p:nvPr>
            <p:extLst>
              <p:ext uri="{D42A27DB-BD31-4B8C-83A1-F6EECF244321}">
                <p14:modId xmlns:p14="http://schemas.microsoft.com/office/powerpoint/2010/main" val="3506914088"/>
              </p:ext>
            </p:extLst>
          </p:nvPr>
        </p:nvGraphicFramePr>
        <p:xfrm>
          <a:off x="4522837" y="1396389"/>
          <a:ext cx="3947655" cy="2776590"/>
        </p:xfrm>
        <a:graphic>
          <a:graphicData uri="http://schemas.openxmlformats.org/drawingml/2006/chart">
            <c:chart xmlns:c="http://schemas.openxmlformats.org/drawingml/2006/chart" xmlns:r="http://schemas.openxmlformats.org/officeDocument/2006/relationships" r:id="rId6"/>
          </a:graphicData>
        </a:graphic>
      </p:graphicFrame>
      <p:grpSp>
        <p:nvGrpSpPr>
          <p:cNvPr id="18" name="Group 17">
            <a:extLst>
              <a:ext uri="{FF2B5EF4-FFF2-40B4-BE49-F238E27FC236}">
                <a16:creationId xmlns:a16="http://schemas.microsoft.com/office/drawing/2014/main" id="{F56BCDB8-8BC9-F2E6-ACF9-0079D5256F48}"/>
              </a:ext>
            </a:extLst>
          </p:cNvPr>
          <p:cNvGrpSpPr/>
          <p:nvPr/>
        </p:nvGrpSpPr>
        <p:grpSpPr>
          <a:xfrm>
            <a:off x="8485238" y="962888"/>
            <a:ext cx="3706761" cy="3216497"/>
            <a:chOff x="0" y="962887"/>
            <a:chExt cx="4938854" cy="5901521"/>
          </a:xfrm>
        </p:grpSpPr>
        <p:sp>
          <p:nvSpPr>
            <p:cNvPr id="20" name="Rectangle 19">
              <a:extLst>
                <a:ext uri="{FF2B5EF4-FFF2-40B4-BE49-F238E27FC236}">
                  <a16:creationId xmlns:a16="http://schemas.microsoft.com/office/drawing/2014/main" id="{5BECBF2B-7A9C-6343-21C4-39E3B1ACC62D}"/>
                </a:ext>
              </a:extLst>
            </p:cNvPr>
            <p:cNvSpPr/>
            <p:nvPr/>
          </p:nvSpPr>
          <p:spPr>
            <a:xfrm>
              <a:off x="0" y="962889"/>
              <a:ext cx="4938854" cy="5901519"/>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1D8EA40D-2F2F-2D2C-E318-F8C4F76960BC}"/>
                </a:ext>
              </a:extLst>
            </p:cNvPr>
            <p:cNvSpPr/>
            <p:nvPr/>
          </p:nvSpPr>
          <p:spPr>
            <a:xfrm>
              <a:off x="1" y="962887"/>
              <a:ext cx="4938853" cy="795375"/>
            </a:xfrm>
            <a:prstGeom prst="roundRect">
              <a:avLst>
                <a:gd name="adj" fmla="val 360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dirty="0">
                  <a:solidFill>
                    <a:schemeClr val="bg1"/>
                  </a:solidFill>
                </a:rPr>
                <a:t>Modern Contraceptive Use by Media Exposure</a:t>
              </a:r>
            </a:p>
          </p:txBody>
        </p:sp>
      </p:grpSp>
      <p:graphicFrame>
        <p:nvGraphicFramePr>
          <p:cNvPr id="22" name="Chart 21">
            <a:extLst>
              <a:ext uri="{FF2B5EF4-FFF2-40B4-BE49-F238E27FC236}">
                <a16:creationId xmlns:a16="http://schemas.microsoft.com/office/drawing/2014/main" id="{EBA8D0E9-5294-867F-73D5-F580CBD71BB2}"/>
              </a:ext>
            </a:extLst>
          </p:cNvPr>
          <p:cNvGraphicFramePr>
            <a:graphicFrameLocks/>
          </p:cNvGraphicFramePr>
          <p:nvPr>
            <p:extLst>
              <p:ext uri="{D42A27DB-BD31-4B8C-83A1-F6EECF244321}">
                <p14:modId xmlns:p14="http://schemas.microsoft.com/office/powerpoint/2010/main" val="1097841607"/>
              </p:ext>
            </p:extLst>
          </p:nvPr>
        </p:nvGraphicFramePr>
        <p:xfrm>
          <a:off x="8524566" y="1396390"/>
          <a:ext cx="3667433" cy="31116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a:extLst>
              <a:ext uri="{FF2B5EF4-FFF2-40B4-BE49-F238E27FC236}">
                <a16:creationId xmlns:a16="http://schemas.microsoft.com/office/drawing/2014/main" id="{282193E5-16D6-E0DF-A886-EB7D79E71B0B}"/>
              </a:ext>
            </a:extLst>
          </p:cNvPr>
          <p:cNvGraphicFramePr>
            <a:graphicFrameLocks/>
          </p:cNvGraphicFramePr>
          <p:nvPr>
            <p:extLst>
              <p:ext uri="{D42A27DB-BD31-4B8C-83A1-F6EECF244321}">
                <p14:modId xmlns:p14="http://schemas.microsoft.com/office/powerpoint/2010/main" val="2889721465"/>
              </p:ext>
            </p:extLst>
          </p:nvPr>
        </p:nvGraphicFramePr>
        <p:xfrm>
          <a:off x="-1" y="4404851"/>
          <a:ext cx="6081253" cy="2459553"/>
        </p:xfrm>
        <a:graphic>
          <a:graphicData uri="http://schemas.openxmlformats.org/drawingml/2006/chart">
            <c:chart xmlns:c="http://schemas.openxmlformats.org/drawingml/2006/chart" xmlns:r="http://schemas.openxmlformats.org/officeDocument/2006/relationships" r:id="rId8"/>
          </a:graphicData>
        </a:graphic>
      </p:graphicFrame>
      <p:grpSp>
        <p:nvGrpSpPr>
          <p:cNvPr id="31" name="Group 30">
            <a:extLst>
              <a:ext uri="{FF2B5EF4-FFF2-40B4-BE49-F238E27FC236}">
                <a16:creationId xmlns:a16="http://schemas.microsoft.com/office/drawing/2014/main" id="{E0F4541A-6D08-0443-F63E-6DA9D27B8D0E}"/>
              </a:ext>
            </a:extLst>
          </p:cNvPr>
          <p:cNvGrpSpPr/>
          <p:nvPr/>
        </p:nvGrpSpPr>
        <p:grpSpPr>
          <a:xfrm>
            <a:off x="6095999" y="4179385"/>
            <a:ext cx="6081254" cy="2685021"/>
            <a:chOff x="0" y="962887"/>
            <a:chExt cx="4938854" cy="5901521"/>
          </a:xfrm>
        </p:grpSpPr>
        <p:sp>
          <p:nvSpPr>
            <p:cNvPr id="32" name="Rectangle 31">
              <a:extLst>
                <a:ext uri="{FF2B5EF4-FFF2-40B4-BE49-F238E27FC236}">
                  <a16:creationId xmlns:a16="http://schemas.microsoft.com/office/drawing/2014/main" id="{20264F1D-5BEB-66CC-C2A4-E36D1515A30A}"/>
                </a:ext>
              </a:extLst>
            </p:cNvPr>
            <p:cNvSpPr/>
            <p:nvPr/>
          </p:nvSpPr>
          <p:spPr>
            <a:xfrm>
              <a:off x="0" y="962889"/>
              <a:ext cx="4938854" cy="5901519"/>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CED1331F-B8D9-4C58-02D8-35695AFA0A73}"/>
                </a:ext>
              </a:extLst>
            </p:cNvPr>
            <p:cNvSpPr/>
            <p:nvPr/>
          </p:nvSpPr>
          <p:spPr>
            <a:xfrm>
              <a:off x="1" y="962887"/>
              <a:ext cx="4938853" cy="795375"/>
            </a:xfrm>
            <a:prstGeom prst="roundRect">
              <a:avLst>
                <a:gd name="adj" fmla="val 360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dirty="0">
                  <a:solidFill>
                    <a:schemeClr val="bg1"/>
                  </a:solidFill>
                </a:rPr>
                <a:t>Modern Contraceptive Use by Discussion on FP during VHSND</a:t>
              </a:r>
            </a:p>
          </p:txBody>
        </p:sp>
      </p:grpSp>
      <p:graphicFrame>
        <p:nvGraphicFramePr>
          <p:cNvPr id="34" name="Chart 33">
            <a:extLst>
              <a:ext uri="{FF2B5EF4-FFF2-40B4-BE49-F238E27FC236}">
                <a16:creationId xmlns:a16="http://schemas.microsoft.com/office/drawing/2014/main" id="{FAA98A0B-9A03-C813-3328-4F3F3FCC61EF}"/>
              </a:ext>
            </a:extLst>
          </p:cNvPr>
          <p:cNvGraphicFramePr>
            <a:graphicFrameLocks/>
          </p:cNvGraphicFramePr>
          <p:nvPr>
            <p:extLst>
              <p:ext uri="{D42A27DB-BD31-4B8C-83A1-F6EECF244321}">
                <p14:modId xmlns:p14="http://schemas.microsoft.com/office/powerpoint/2010/main" val="2611806549"/>
              </p:ext>
            </p:extLst>
          </p:nvPr>
        </p:nvGraphicFramePr>
        <p:xfrm>
          <a:off x="6110747" y="4541258"/>
          <a:ext cx="6066506" cy="231674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909355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Stratified</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3" name="Rectangle 2">
            <a:extLst>
              <a:ext uri="{FF2B5EF4-FFF2-40B4-BE49-F238E27FC236}">
                <a16:creationId xmlns:a16="http://schemas.microsoft.com/office/drawing/2014/main" id="{8969FCB2-ED4F-FED6-D729-1D57BDFCE4B5}"/>
              </a:ext>
            </a:extLst>
          </p:cNvPr>
          <p:cNvSpPr/>
          <p:nvPr/>
        </p:nvSpPr>
        <p:spPr>
          <a:xfrm>
            <a:off x="0" y="968827"/>
            <a:ext cx="6096000" cy="2743201"/>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084B6E8-5A44-6F44-7504-F4E5491C015D}"/>
              </a:ext>
            </a:extLst>
          </p:cNvPr>
          <p:cNvSpPr/>
          <p:nvPr/>
        </p:nvSpPr>
        <p:spPr>
          <a:xfrm>
            <a:off x="0" y="968826"/>
            <a:ext cx="6096000" cy="535913"/>
          </a:xfrm>
          <a:prstGeom prst="roundRect">
            <a:avLst>
              <a:gd name="adj" fmla="val 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dirty="0">
                <a:solidFill>
                  <a:schemeClr val="bg1"/>
                </a:solidFill>
              </a:rPr>
              <a:t>Modern Contraceptive use by (Participation </a:t>
            </a:r>
            <a:r>
              <a:rPr lang="en-IN" sz="1400" b="1">
                <a:solidFill>
                  <a:schemeClr val="bg1"/>
                </a:solidFill>
              </a:rPr>
              <a:t>in Saas</a:t>
            </a:r>
            <a:r>
              <a:rPr lang="en-IN" sz="1400" b="1" dirty="0">
                <a:solidFill>
                  <a:schemeClr val="bg1"/>
                </a:solidFill>
              </a:rPr>
              <a:t> </a:t>
            </a:r>
            <a:r>
              <a:rPr lang="en-IN" sz="1400" b="1">
                <a:solidFill>
                  <a:schemeClr val="bg1"/>
                </a:solidFill>
              </a:rPr>
              <a:t>Bahu Sammelan</a:t>
            </a:r>
            <a:r>
              <a:rPr lang="en-IN" sz="1400" b="1" dirty="0">
                <a:solidFill>
                  <a:schemeClr val="bg1"/>
                </a:solidFill>
              </a:rPr>
              <a:t> and Exposure </a:t>
            </a:r>
            <a:r>
              <a:rPr lang="en-IN" sz="1400" b="1">
                <a:solidFill>
                  <a:schemeClr val="bg1"/>
                </a:solidFill>
              </a:rPr>
              <a:t>to Sarathi</a:t>
            </a:r>
            <a:r>
              <a:rPr lang="en-IN" sz="1400" b="1" dirty="0">
                <a:solidFill>
                  <a:schemeClr val="bg1"/>
                </a:solidFill>
              </a:rPr>
              <a:t> Van</a:t>
            </a:r>
          </a:p>
        </p:txBody>
      </p:sp>
      <p:sp>
        <p:nvSpPr>
          <p:cNvPr id="11" name="Rectangle 10">
            <a:extLst>
              <a:ext uri="{FF2B5EF4-FFF2-40B4-BE49-F238E27FC236}">
                <a16:creationId xmlns:a16="http://schemas.microsoft.com/office/drawing/2014/main" id="{9A29DC65-331E-672E-DC20-5C7AB4B83BEF}"/>
              </a:ext>
            </a:extLst>
          </p:cNvPr>
          <p:cNvSpPr/>
          <p:nvPr/>
        </p:nvSpPr>
        <p:spPr>
          <a:xfrm>
            <a:off x="6096000" y="968827"/>
            <a:ext cx="6096000" cy="2743201"/>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0732E26-A4BA-72A9-F8DD-A1FF84A554B6}"/>
              </a:ext>
            </a:extLst>
          </p:cNvPr>
          <p:cNvSpPr/>
          <p:nvPr/>
        </p:nvSpPr>
        <p:spPr>
          <a:xfrm>
            <a:off x="6096000" y="968827"/>
            <a:ext cx="6096000" cy="535912"/>
          </a:xfrm>
          <a:prstGeom prst="roundRect">
            <a:avLst>
              <a:gd name="adj" fmla="val 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dirty="0">
                <a:solidFill>
                  <a:schemeClr val="bg1"/>
                </a:solidFill>
              </a:rPr>
              <a:t>Modern Contraceptive use by Awareness of </a:t>
            </a:r>
            <a:r>
              <a:rPr lang="en-IN" sz="1400" b="1">
                <a:solidFill>
                  <a:schemeClr val="bg1"/>
                </a:solidFill>
              </a:rPr>
              <a:t>Nai Pahel</a:t>
            </a:r>
            <a:r>
              <a:rPr lang="en-IN" sz="1400" b="1" dirty="0">
                <a:solidFill>
                  <a:schemeClr val="bg1"/>
                </a:solidFill>
              </a:rPr>
              <a:t> Kit</a:t>
            </a:r>
          </a:p>
        </p:txBody>
      </p:sp>
      <p:graphicFrame>
        <p:nvGraphicFramePr>
          <p:cNvPr id="9" name="Chart 8">
            <a:extLst>
              <a:ext uri="{FF2B5EF4-FFF2-40B4-BE49-F238E27FC236}">
                <a16:creationId xmlns:a16="http://schemas.microsoft.com/office/drawing/2014/main" id="{7075911B-E0AA-0CE2-EA79-46EB12C9D5AC}"/>
              </a:ext>
            </a:extLst>
          </p:cNvPr>
          <p:cNvGraphicFramePr>
            <a:graphicFrameLocks/>
          </p:cNvGraphicFramePr>
          <p:nvPr>
            <p:extLst>
              <p:ext uri="{D42A27DB-BD31-4B8C-83A1-F6EECF244321}">
                <p14:modId xmlns:p14="http://schemas.microsoft.com/office/powerpoint/2010/main" val="4056036988"/>
              </p:ext>
            </p:extLst>
          </p:nvPr>
        </p:nvGraphicFramePr>
        <p:xfrm>
          <a:off x="6096000" y="1497205"/>
          <a:ext cx="6096000" cy="2214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488C31F8-97AB-567D-CE37-A1C2A443E168}"/>
              </a:ext>
            </a:extLst>
          </p:cNvPr>
          <p:cNvGraphicFramePr>
            <a:graphicFrameLocks/>
          </p:cNvGraphicFramePr>
          <p:nvPr>
            <p:extLst>
              <p:ext uri="{D42A27DB-BD31-4B8C-83A1-F6EECF244321}">
                <p14:modId xmlns:p14="http://schemas.microsoft.com/office/powerpoint/2010/main" val="1364386029"/>
              </p:ext>
            </p:extLst>
          </p:nvPr>
        </p:nvGraphicFramePr>
        <p:xfrm>
          <a:off x="0" y="1504739"/>
          <a:ext cx="6096000" cy="2207288"/>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a:extLst>
              <a:ext uri="{FF2B5EF4-FFF2-40B4-BE49-F238E27FC236}">
                <a16:creationId xmlns:a16="http://schemas.microsoft.com/office/drawing/2014/main" id="{B9D68A8C-A5E8-4C48-80E8-2EED1C06435D}"/>
              </a:ext>
            </a:extLst>
          </p:cNvPr>
          <p:cNvSpPr/>
          <p:nvPr/>
        </p:nvSpPr>
        <p:spPr>
          <a:xfrm>
            <a:off x="0" y="3712027"/>
            <a:ext cx="12192000" cy="3145972"/>
          </a:xfrm>
          <a:prstGeom prst="rect">
            <a:avLst/>
          </a:prstGeom>
          <a:solidFill>
            <a:srgbClr val="F3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7DCC2232-D071-A41F-4DE0-0658BD251B22}"/>
              </a:ext>
            </a:extLst>
          </p:cNvPr>
          <p:cNvSpPr/>
          <p:nvPr/>
        </p:nvSpPr>
        <p:spPr>
          <a:xfrm>
            <a:off x="0" y="3712026"/>
            <a:ext cx="12192000" cy="528378"/>
          </a:xfrm>
          <a:prstGeom prst="roundRect">
            <a:avLst>
              <a:gd name="adj" fmla="val 0"/>
            </a:avLst>
          </a:prstGeom>
          <a:solidFill>
            <a:srgbClr val="AC2E2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400" b="1" dirty="0">
                <a:solidFill>
                  <a:schemeClr val="bg1"/>
                </a:solidFill>
              </a:rPr>
              <a:t>Modern Contraceptive Use by Different Age Group</a:t>
            </a:r>
          </a:p>
        </p:txBody>
      </p:sp>
      <p:graphicFrame>
        <p:nvGraphicFramePr>
          <p:cNvPr id="13" name="Chart 12">
            <a:extLst>
              <a:ext uri="{FF2B5EF4-FFF2-40B4-BE49-F238E27FC236}">
                <a16:creationId xmlns:a16="http://schemas.microsoft.com/office/drawing/2014/main" id="{D668FC31-9EBD-ABE8-622B-6020D0CA67CB}"/>
              </a:ext>
            </a:extLst>
          </p:cNvPr>
          <p:cNvGraphicFramePr>
            <a:graphicFrameLocks/>
          </p:cNvGraphicFramePr>
          <p:nvPr>
            <p:extLst>
              <p:ext uri="{D42A27DB-BD31-4B8C-83A1-F6EECF244321}">
                <p14:modId xmlns:p14="http://schemas.microsoft.com/office/powerpoint/2010/main" val="4288350300"/>
              </p:ext>
            </p:extLst>
          </p:nvPr>
        </p:nvGraphicFramePr>
        <p:xfrm>
          <a:off x="0" y="4240404"/>
          <a:ext cx="12191999" cy="26175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7154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1E478E0-0658-0E1A-92AD-C927B81F5DB4}"/>
              </a:ext>
            </a:extLst>
          </p:cNvPr>
          <p:cNvGrpSpPr/>
          <p:nvPr/>
        </p:nvGrpSpPr>
        <p:grpSpPr>
          <a:xfrm>
            <a:off x="-7374" y="968827"/>
            <a:ext cx="6073879" cy="2800489"/>
            <a:chOff x="-1941139" y="205716"/>
            <a:chExt cx="6051023" cy="3088683"/>
          </a:xfrm>
        </p:grpSpPr>
        <p:sp>
          <p:nvSpPr>
            <p:cNvPr id="8" name="Rectangle 7">
              <a:extLst>
                <a:ext uri="{FF2B5EF4-FFF2-40B4-BE49-F238E27FC236}">
                  <a16:creationId xmlns:a16="http://schemas.microsoft.com/office/drawing/2014/main" id="{5D1CB5FA-F42E-FAF2-C252-3971859BDAAE}"/>
                </a:ext>
              </a:extLst>
            </p:cNvPr>
            <p:cNvSpPr/>
            <p:nvPr/>
          </p:nvSpPr>
          <p:spPr>
            <a:xfrm>
              <a:off x="-1941138" y="247984"/>
              <a:ext cx="6051022" cy="3046415"/>
            </a:xfrm>
            <a:prstGeom prst="rect">
              <a:avLst/>
            </a:prstGeom>
            <a:solidFill>
              <a:srgbClr val="F7D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444B5524-D250-004F-1A62-E61E9F61E322}"/>
                </a:ext>
              </a:extLst>
            </p:cNvPr>
            <p:cNvSpPr/>
            <p:nvPr/>
          </p:nvSpPr>
          <p:spPr>
            <a:xfrm>
              <a:off x="-1941139" y="205716"/>
              <a:ext cx="6051021" cy="531476"/>
            </a:xfrm>
            <a:prstGeom prst="roundRect">
              <a:avLst>
                <a:gd name="adj" fmla="val 0"/>
              </a:avLst>
            </a:prstGeom>
            <a:solidFill>
              <a:schemeClr val="accent2">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Modern Spacing Method Use by Husband’s Migration</a:t>
              </a:r>
            </a:p>
          </p:txBody>
        </p:sp>
      </p:grpSp>
      <p:grpSp>
        <p:nvGrpSpPr>
          <p:cNvPr id="12" name="Group 11">
            <a:extLst>
              <a:ext uri="{FF2B5EF4-FFF2-40B4-BE49-F238E27FC236}">
                <a16:creationId xmlns:a16="http://schemas.microsoft.com/office/drawing/2014/main" id="{CD613AC9-D063-A450-BA62-E9D710C34B1C}"/>
              </a:ext>
            </a:extLst>
          </p:cNvPr>
          <p:cNvGrpSpPr/>
          <p:nvPr/>
        </p:nvGrpSpPr>
        <p:grpSpPr>
          <a:xfrm>
            <a:off x="0" y="3769317"/>
            <a:ext cx="12192000" cy="3088683"/>
            <a:chOff x="-1941139" y="205716"/>
            <a:chExt cx="6051023" cy="3088683"/>
          </a:xfrm>
        </p:grpSpPr>
        <p:sp>
          <p:nvSpPr>
            <p:cNvPr id="10" name="Rectangle 9">
              <a:extLst>
                <a:ext uri="{FF2B5EF4-FFF2-40B4-BE49-F238E27FC236}">
                  <a16:creationId xmlns:a16="http://schemas.microsoft.com/office/drawing/2014/main" id="{E6BB6369-3A28-DEFF-9A13-932936D45C9A}"/>
                </a:ext>
              </a:extLst>
            </p:cNvPr>
            <p:cNvSpPr/>
            <p:nvPr/>
          </p:nvSpPr>
          <p:spPr>
            <a:xfrm>
              <a:off x="-1941138" y="247984"/>
              <a:ext cx="6051022" cy="3046415"/>
            </a:xfrm>
            <a:prstGeom prst="rect">
              <a:avLst/>
            </a:prstGeom>
            <a:solidFill>
              <a:srgbClr val="F7D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0CFE627-E9C7-8820-E4BA-E78850554775}"/>
                </a:ext>
              </a:extLst>
            </p:cNvPr>
            <p:cNvSpPr/>
            <p:nvPr/>
          </p:nvSpPr>
          <p:spPr>
            <a:xfrm>
              <a:off x="-1941139" y="205716"/>
              <a:ext cx="6051021" cy="531476"/>
            </a:xfrm>
            <a:prstGeom prst="roundRect">
              <a:avLst>
                <a:gd name="adj" fmla="val 0"/>
              </a:avLst>
            </a:prstGeom>
            <a:solidFill>
              <a:schemeClr val="accent2">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Modern Spacing Method Use by Different Age Group</a:t>
              </a:r>
            </a:p>
          </p:txBody>
        </p:sp>
      </p:gr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Stratified</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graphicFrame>
        <p:nvGraphicFramePr>
          <p:cNvPr id="2" name="Chart 1">
            <a:extLst>
              <a:ext uri="{FF2B5EF4-FFF2-40B4-BE49-F238E27FC236}">
                <a16:creationId xmlns:a16="http://schemas.microsoft.com/office/drawing/2014/main" id="{053A7C15-63A5-82FB-9D5C-15E4B8EE9086}"/>
              </a:ext>
            </a:extLst>
          </p:cNvPr>
          <p:cNvGraphicFramePr>
            <a:graphicFrameLocks/>
          </p:cNvGraphicFramePr>
          <p:nvPr>
            <p:extLst>
              <p:ext uri="{D42A27DB-BD31-4B8C-83A1-F6EECF244321}">
                <p14:modId xmlns:p14="http://schemas.microsoft.com/office/powerpoint/2010/main" val="1257339998"/>
              </p:ext>
            </p:extLst>
          </p:nvPr>
        </p:nvGraphicFramePr>
        <p:xfrm>
          <a:off x="-14748" y="1360064"/>
          <a:ext cx="6081253" cy="24092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D53C423C-FA64-2837-777C-6C477256FE26}"/>
              </a:ext>
            </a:extLst>
          </p:cNvPr>
          <p:cNvGraphicFramePr>
            <a:graphicFrameLocks/>
          </p:cNvGraphicFramePr>
          <p:nvPr>
            <p:extLst>
              <p:ext uri="{D42A27DB-BD31-4B8C-83A1-F6EECF244321}">
                <p14:modId xmlns:p14="http://schemas.microsoft.com/office/powerpoint/2010/main" val="907934107"/>
              </p:ext>
            </p:extLst>
          </p:nvPr>
        </p:nvGraphicFramePr>
        <p:xfrm>
          <a:off x="-14748" y="4381896"/>
          <a:ext cx="12206748" cy="2518372"/>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12" descr="A person holding a baby and a drawing of a person and a drawing of a person&#10;&#10;Description automatically generated">
            <a:extLst>
              <a:ext uri="{FF2B5EF4-FFF2-40B4-BE49-F238E27FC236}">
                <a16:creationId xmlns:a16="http://schemas.microsoft.com/office/drawing/2014/main" id="{A0291530-EBF9-4C2D-04D4-76879DF680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1251" y="993988"/>
            <a:ext cx="6073877" cy="2677356"/>
          </a:xfrm>
          <a:prstGeom prst="rect">
            <a:avLst/>
          </a:prstGeom>
        </p:spPr>
      </p:pic>
    </p:spTree>
    <p:extLst>
      <p:ext uri="{BB962C8B-B14F-4D97-AF65-F5344CB8AC3E}">
        <p14:creationId xmlns:p14="http://schemas.microsoft.com/office/powerpoint/2010/main" val="336759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hat">
            <a:extLst>
              <a:ext uri="{FF2B5EF4-FFF2-40B4-BE49-F238E27FC236}">
                <a16:creationId xmlns:a16="http://schemas.microsoft.com/office/drawing/2014/main" id="{E3AE7030-8D6E-9198-F7F2-13E67672FE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68829"/>
            <a:ext cx="12192000" cy="5889171"/>
          </a:xfrm>
        </p:spPr>
      </p:pic>
      <p:sp>
        <p:nvSpPr>
          <p:cNvPr id="4" name="Rectangle 3">
            <a:extLst>
              <a:ext uri="{FF2B5EF4-FFF2-40B4-BE49-F238E27FC236}">
                <a16:creationId xmlns:a16="http://schemas.microsoft.com/office/drawing/2014/main" id="{19B8050D-9D74-88BC-CF1B-4B9BE01FF693}"/>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Screenshot of approval</a:t>
            </a:r>
          </a:p>
        </p:txBody>
      </p:sp>
    </p:spTree>
    <p:extLst>
      <p:ext uri="{BB962C8B-B14F-4D97-AF65-F5344CB8AC3E}">
        <p14:creationId xmlns:p14="http://schemas.microsoft.com/office/powerpoint/2010/main" val="2336092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13084E6-FB78-3727-7D29-071A9A6BDECD}"/>
              </a:ext>
            </a:extLst>
          </p:cNvPr>
          <p:cNvGrpSpPr/>
          <p:nvPr/>
        </p:nvGrpSpPr>
        <p:grpSpPr>
          <a:xfrm>
            <a:off x="14745" y="968827"/>
            <a:ext cx="4488425" cy="3210556"/>
            <a:chOff x="-1941139" y="205716"/>
            <a:chExt cx="6051023" cy="3088683"/>
          </a:xfrm>
        </p:grpSpPr>
        <p:sp>
          <p:nvSpPr>
            <p:cNvPr id="8" name="Rectangle 7">
              <a:extLst>
                <a:ext uri="{FF2B5EF4-FFF2-40B4-BE49-F238E27FC236}">
                  <a16:creationId xmlns:a16="http://schemas.microsoft.com/office/drawing/2014/main" id="{433185A9-B8D8-5AC8-1321-D993CF7E0C0A}"/>
                </a:ext>
              </a:extLst>
            </p:cNvPr>
            <p:cNvSpPr/>
            <p:nvPr/>
          </p:nvSpPr>
          <p:spPr>
            <a:xfrm>
              <a:off x="-1941138" y="247984"/>
              <a:ext cx="6051022" cy="3046415"/>
            </a:xfrm>
            <a:prstGeom prst="rect">
              <a:avLst/>
            </a:prstGeom>
            <a:solidFill>
              <a:srgbClr val="F7D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1D74C8B-2708-09F8-2369-6B911AF5F7F5}"/>
                </a:ext>
              </a:extLst>
            </p:cNvPr>
            <p:cNvSpPr/>
            <p:nvPr/>
          </p:nvSpPr>
          <p:spPr>
            <a:xfrm>
              <a:off x="-1941139" y="205716"/>
              <a:ext cx="6051021" cy="531476"/>
            </a:xfrm>
            <a:prstGeom prst="roundRect">
              <a:avLst>
                <a:gd name="adj" fmla="val 0"/>
              </a:avLst>
            </a:prstGeom>
            <a:solidFill>
              <a:schemeClr val="accent2">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Modern Spacing Method Use by No.. Of Living Children</a:t>
              </a:r>
            </a:p>
          </p:txBody>
        </p:sp>
      </p:grpSp>
      <p:sp>
        <p:nvSpPr>
          <p:cNvPr id="27" name="Rectangle 26">
            <a:extLst>
              <a:ext uri="{FF2B5EF4-FFF2-40B4-BE49-F238E27FC236}">
                <a16:creationId xmlns:a16="http://schemas.microsoft.com/office/drawing/2014/main" id="{C7A1D344-9CB9-700E-A20E-97FD57D9D4AB}"/>
              </a:ext>
            </a:extLst>
          </p:cNvPr>
          <p:cNvSpPr/>
          <p:nvPr/>
        </p:nvSpPr>
        <p:spPr>
          <a:xfrm>
            <a:off x="14746" y="4179386"/>
            <a:ext cx="6081254" cy="2685020"/>
          </a:xfrm>
          <a:prstGeom prst="rect">
            <a:avLst/>
          </a:prstGeom>
          <a:solidFill>
            <a:srgbClr val="F7D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0264F1D-5BEB-66CC-C2A4-E36D1515A30A}"/>
              </a:ext>
            </a:extLst>
          </p:cNvPr>
          <p:cNvSpPr/>
          <p:nvPr/>
        </p:nvSpPr>
        <p:spPr>
          <a:xfrm>
            <a:off x="6095999" y="4179386"/>
            <a:ext cx="6081254" cy="2685020"/>
          </a:xfrm>
          <a:prstGeom prst="rect">
            <a:avLst/>
          </a:prstGeom>
          <a:solidFill>
            <a:srgbClr val="F7D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8A2618-AA09-930D-9255-29A7E14C8962}"/>
              </a:ext>
            </a:extLst>
          </p:cNvPr>
          <p:cNvSpPr/>
          <p:nvPr/>
        </p:nvSpPr>
        <p:spPr>
          <a:xfrm>
            <a:off x="4513003" y="962889"/>
            <a:ext cx="3972235" cy="3216496"/>
          </a:xfrm>
          <a:prstGeom prst="rect">
            <a:avLst/>
          </a:prstGeom>
          <a:solidFill>
            <a:srgbClr val="F7D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866080C9-B54E-0D98-6ABE-794F180444A2}"/>
              </a:ext>
            </a:extLst>
          </p:cNvPr>
          <p:cNvSpPr/>
          <p:nvPr/>
        </p:nvSpPr>
        <p:spPr>
          <a:xfrm>
            <a:off x="4522838" y="962888"/>
            <a:ext cx="3972234" cy="531473"/>
          </a:xfrm>
          <a:prstGeom prst="roundRect">
            <a:avLst>
              <a:gd name="adj" fmla="val 3600"/>
            </a:avLst>
          </a:prstGeom>
          <a:solidFill>
            <a:schemeClr val="accent2">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Modern Spacing Method Use by Any Abortion</a:t>
            </a:r>
          </a:p>
        </p:txBody>
      </p:sp>
      <p:sp>
        <p:nvSpPr>
          <p:cNvPr id="20" name="Rectangle 19">
            <a:extLst>
              <a:ext uri="{FF2B5EF4-FFF2-40B4-BE49-F238E27FC236}">
                <a16:creationId xmlns:a16="http://schemas.microsoft.com/office/drawing/2014/main" id="{5BECBF2B-7A9C-6343-21C4-39E3B1ACC62D}"/>
              </a:ext>
            </a:extLst>
          </p:cNvPr>
          <p:cNvSpPr/>
          <p:nvPr/>
        </p:nvSpPr>
        <p:spPr>
          <a:xfrm>
            <a:off x="8485238" y="962889"/>
            <a:ext cx="3706761" cy="3216496"/>
          </a:xfrm>
          <a:prstGeom prst="rect">
            <a:avLst/>
          </a:prstGeom>
          <a:solidFill>
            <a:srgbClr val="F7D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1D8EA40D-2F2F-2D2C-E318-F8C4F76960BC}"/>
              </a:ext>
            </a:extLst>
          </p:cNvPr>
          <p:cNvSpPr/>
          <p:nvPr/>
        </p:nvSpPr>
        <p:spPr>
          <a:xfrm>
            <a:off x="8485239" y="975924"/>
            <a:ext cx="3706760" cy="512500"/>
          </a:xfrm>
          <a:prstGeom prst="roundRect">
            <a:avLst>
              <a:gd name="adj" fmla="val 3600"/>
            </a:avLst>
          </a:prstGeom>
          <a:solidFill>
            <a:schemeClr val="accent2">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Modern Spacing Method Use by Media Exposure</a:t>
            </a:r>
          </a:p>
        </p:txBody>
      </p:sp>
      <p:sp>
        <p:nvSpPr>
          <p:cNvPr id="28" name="Rectangle: Rounded Corners 27">
            <a:extLst>
              <a:ext uri="{FF2B5EF4-FFF2-40B4-BE49-F238E27FC236}">
                <a16:creationId xmlns:a16="http://schemas.microsoft.com/office/drawing/2014/main" id="{416172B5-42DC-23DE-EB32-3E6A2554F160}"/>
              </a:ext>
            </a:extLst>
          </p:cNvPr>
          <p:cNvSpPr/>
          <p:nvPr/>
        </p:nvSpPr>
        <p:spPr>
          <a:xfrm>
            <a:off x="14747" y="4179385"/>
            <a:ext cx="6081253" cy="361873"/>
          </a:xfrm>
          <a:prstGeom prst="roundRect">
            <a:avLst>
              <a:gd name="adj" fmla="val 3600"/>
            </a:avLst>
          </a:prstGeom>
          <a:solidFill>
            <a:schemeClr val="accent2">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Modern Spacing Method Use by FLW Interaction</a:t>
            </a:r>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Stratified</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33" name="Rectangle: Rounded Corners 32">
            <a:extLst>
              <a:ext uri="{FF2B5EF4-FFF2-40B4-BE49-F238E27FC236}">
                <a16:creationId xmlns:a16="http://schemas.microsoft.com/office/drawing/2014/main" id="{CED1331F-B8D9-4C58-02D8-35695AFA0A73}"/>
              </a:ext>
            </a:extLst>
          </p:cNvPr>
          <p:cNvSpPr/>
          <p:nvPr/>
        </p:nvSpPr>
        <p:spPr>
          <a:xfrm>
            <a:off x="6096000" y="4179385"/>
            <a:ext cx="6081253" cy="361873"/>
          </a:xfrm>
          <a:prstGeom prst="roundRect">
            <a:avLst>
              <a:gd name="adj" fmla="val 3600"/>
            </a:avLst>
          </a:prstGeom>
          <a:solidFill>
            <a:schemeClr val="accent2">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Modern Spacing Method Use by Discussion on FP during VHSND</a:t>
            </a:r>
          </a:p>
        </p:txBody>
      </p:sp>
      <p:graphicFrame>
        <p:nvGraphicFramePr>
          <p:cNvPr id="11" name="Chart 10">
            <a:extLst>
              <a:ext uri="{FF2B5EF4-FFF2-40B4-BE49-F238E27FC236}">
                <a16:creationId xmlns:a16="http://schemas.microsoft.com/office/drawing/2014/main" id="{19F47301-8531-44EA-B572-B84312F04DA6}"/>
              </a:ext>
            </a:extLst>
          </p:cNvPr>
          <p:cNvGraphicFramePr>
            <a:graphicFrameLocks/>
          </p:cNvGraphicFramePr>
          <p:nvPr>
            <p:extLst>
              <p:ext uri="{D42A27DB-BD31-4B8C-83A1-F6EECF244321}">
                <p14:modId xmlns:p14="http://schemas.microsoft.com/office/powerpoint/2010/main" val="2685512680"/>
              </p:ext>
            </p:extLst>
          </p:nvPr>
        </p:nvGraphicFramePr>
        <p:xfrm>
          <a:off x="-102659" y="1565209"/>
          <a:ext cx="4595992" cy="25887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0B4BD937-87D4-4455-ADBE-C8552C1D6EC2}"/>
              </a:ext>
            </a:extLst>
          </p:cNvPr>
          <p:cNvGraphicFramePr>
            <a:graphicFrameLocks/>
          </p:cNvGraphicFramePr>
          <p:nvPr>
            <p:extLst>
              <p:ext uri="{D42A27DB-BD31-4B8C-83A1-F6EECF244321}">
                <p14:modId xmlns:p14="http://schemas.microsoft.com/office/powerpoint/2010/main" val="1565182599"/>
              </p:ext>
            </p:extLst>
          </p:nvPr>
        </p:nvGraphicFramePr>
        <p:xfrm>
          <a:off x="4522837" y="1521274"/>
          <a:ext cx="3942731" cy="26327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E2172555-7C0F-4D17-8145-2A04775587AD}"/>
              </a:ext>
            </a:extLst>
          </p:cNvPr>
          <p:cNvGraphicFramePr>
            <a:graphicFrameLocks/>
          </p:cNvGraphicFramePr>
          <p:nvPr>
            <p:extLst>
              <p:ext uri="{D42A27DB-BD31-4B8C-83A1-F6EECF244321}">
                <p14:modId xmlns:p14="http://schemas.microsoft.com/office/powerpoint/2010/main" val="2711926996"/>
              </p:ext>
            </p:extLst>
          </p:nvPr>
        </p:nvGraphicFramePr>
        <p:xfrm>
          <a:off x="8465568" y="1488339"/>
          <a:ext cx="3711684" cy="26327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4A4583AF-56E3-4EC4-8FFE-6A255E89DB88}"/>
              </a:ext>
            </a:extLst>
          </p:cNvPr>
          <p:cNvGraphicFramePr>
            <a:graphicFrameLocks/>
          </p:cNvGraphicFramePr>
          <p:nvPr>
            <p:extLst>
              <p:ext uri="{D42A27DB-BD31-4B8C-83A1-F6EECF244321}">
                <p14:modId xmlns:p14="http://schemas.microsoft.com/office/powerpoint/2010/main" val="2363520154"/>
              </p:ext>
            </p:extLst>
          </p:nvPr>
        </p:nvGraphicFramePr>
        <p:xfrm>
          <a:off x="14744" y="4514183"/>
          <a:ext cx="6066507" cy="23438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hart 17">
            <a:extLst>
              <a:ext uri="{FF2B5EF4-FFF2-40B4-BE49-F238E27FC236}">
                <a16:creationId xmlns:a16="http://schemas.microsoft.com/office/drawing/2014/main" id="{5DBB4C31-A588-7DAC-33FB-4B9089241DAF}"/>
              </a:ext>
            </a:extLst>
          </p:cNvPr>
          <p:cNvGraphicFramePr>
            <a:graphicFrameLocks/>
          </p:cNvGraphicFramePr>
          <p:nvPr>
            <p:extLst>
              <p:ext uri="{D42A27DB-BD31-4B8C-83A1-F6EECF244321}">
                <p14:modId xmlns:p14="http://schemas.microsoft.com/office/powerpoint/2010/main" val="3283133506"/>
              </p:ext>
            </p:extLst>
          </p:nvPr>
        </p:nvGraphicFramePr>
        <p:xfrm>
          <a:off x="6095998" y="4514183"/>
          <a:ext cx="6081254" cy="238023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73990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BB6369-3A28-DEFF-9A13-932936D45C9A}"/>
              </a:ext>
            </a:extLst>
          </p:cNvPr>
          <p:cNvSpPr/>
          <p:nvPr/>
        </p:nvSpPr>
        <p:spPr>
          <a:xfrm>
            <a:off x="2" y="3811585"/>
            <a:ext cx="12191998" cy="3046415"/>
          </a:xfrm>
          <a:prstGeom prst="rect">
            <a:avLst/>
          </a:prstGeom>
          <a:solidFill>
            <a:srgbClr val="C2EAB4"/>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1" name="Rectangle: Rounded Corners 10">
            <a:extLst>
              <a:ext uri="{FF2B5EF4-FFF2-40B4-BE49-F238E27FC236}">
                <a16:creationId xmlns:a16="http://schemas.microsoft.com/office/drawing/2014/main" id="{70CFE627-E9C7-8820-E4BA-E78850554775}"/>
              </a:ext>
            </a:extLst>
          </p:cNvPr>
          <p:cNvSpPr/>
          <p:nvPr/>
        </p:nvSpPr>
        <p:spPr>
          <a:xfrm>
            <a:off x="0" y="3769317"/>
            <a:ext cx="12191996" cy="531476"/>
          </a:xfrm>
          <a:prstGeom prst="roundRect">
            <a:avLst>
              <a:gd name="adj" fmla="val 0"/>
            </a:avLst>
          </a:prstGeom>
          <a:solidFill>
            <a:schemeClr val="accent6">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a:solidFill>
                  <a:schemeClr val="bg1"/>
                </a:solidFill>
              </a:rPr>
              <a:t>Unmet Need by </a:t>
            </a:r>
            <a:r>
              <a:rPr lang="en-IN" sz="1600" b="1" dirty="0">
                <a:solidFill>
                  <a:schemeClr val="bg1"/>
                </a:solidFill>
              </a:rPr>
              <a:t>Different </a:t>
            </a:r>
            <a:r>
              <a:rPr lang="en-IN" sz="1600" b="1">
                <a:solidFill>
                  <a:schemeClr val="bg1"/>
                </a:solidFill>
              </a:rPr>
              <a:t>Age Group</a:t>
            </a:r>
            <a:endParaRPr lang="en-IN" sz="1600" b="1" dirty="0">
              <a:solidFill>
                <a:schemeClr val="bg1"/>
              </a:solidFill>
            </a:endParaRPr>
          </a:p>
        </p:txBody>
      </p:sp>
      <p:sp>
        <p:nvSpPr>
          <p:cNvPr id="15" name="Rectangle 14">
            <a:extLst>
              <a:ext uri="{FF2B5EF4-FFF2-40B4-BE49-F238E27FC236}">
                <a16:creationId xmlns:a16="http://schemas.microsoft.com/office/drawing/2014/main" id="{9F9063E2-4477-F9B8-4851-C33D67A4BA23}"/>
              </a:ext>
            </a:extLst>
          </p:cNvPr>
          <p:cNvSpPr/>
          <p:nvPr/>
        </p:nvSpPr>
        <p:spPr>
          <a:xfrm>
            <a:off x="6092311" y="1009130"/>
            <a:ext cx="6073878" cy="2762165"/>
          </a:xfrm>
          <a:prstGeom prst="rect">
            <a:avLst/>
          </a:prstGeom>
          <a:solidFill>
            <a:srgbClr val="C2EAB4"/>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7" name="Rectangle: Rounded Corners 16">
            <a:extLst>
              <a:ext uri="{FF2B5EF4-FFF2-40B4-BE49-F238E27FC236}">
                <a16:creationId xmlns:a16="http://schemas.microsoft.com/office/drawing/2014/main" id="{F9BE5FE6-E4C8-FE55-F626-23CE342CEA3F}"/>
              </a:ext>
            </a:extLst>
          </p:cNvPr>
          <p:cNvSpPr/>
          <p:nvPr/>
        </p:nvSpPr>
        <p:spPr>
          <a:xfrm>
            <a:off x="6092310" y="970806"/>
            <a:ext cx="6073877" cy="481886"/>
          </a:xfrm>
          <a:prstGeom prst="roundRect">
            <a:avLst>
              <a:gd name="adj" fmla="val 0"/>
            </a:avLst>
          </a:prstGeom>
          <a:solidFill>
            <a:schemeClr val="accent6">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a:solidFill>
                  <a:schemeClr val="bg1"/>
                </a:solidFill>
              </a:rPr>
              <a:t>Unmet Need by Participation In Saas Bahu Sammelan</a:t>
            </a:r>
            <a:endParaRPr lang="en-IN" sz="1600" b="1" dirty="0">
              <a:solidFill>
                <a:schemeClr val="bg1"/>
              </a:solidFill>
            </a:endParaRPr>
          </a:p>
        </p:txBody>
      </p:sp>
      <p:sp>
        <p:nvSpPr>
          <p:cNvPr id="8" name="Rectangle 7">
            <a:extLst>
              <a:ext uri="{FF2B5EF4-FFF2-40B4-BE49-F238E27FC236}">
                <a16:creationId xmlns:a16="http://schemas.microsoft.com/office/drawing/2014/main" id="{5D1CB5FA-F42E-FAF2-C252-3971859BDAAE}"/>
              </a:ext>
            </a:extLst>
          </p:cNvPr>
          <p:cNvSpPr/>
          <p:nvPr/>
        </p:nvSpPr>
        <p:spPr>
          <a:xfrm>
            <a:off x="-7373" y="1007151"/>
            <a:ext cx="6073878" cy="2762165"/>
          </a:xfrm>
          <a:prstGeom prst="rect">
            <a:avLst/>
          </a:prstGeom>
          <a:solidFill>
            <a:srgbClr val="C2EAB4"/>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6" name="Rectangle: Rounded Corners 15">
            <a:extLst>
              <a:ext uri="{FF2B5EF4-FFF2-40B4-BE49-F238E27FC236}">
                <a16:creationId xmlns:a16="http://schemas.microsoft.com/office/drawing/2014/main" id="{444B5524-D250-004F-1A62-E61E9F61E322}"/>
              </a:ext>
            </a:extLst>
          </p:cNvPr>
          <p:cNvSpPr/>
          <p:nvPr/>
        </p:nvSpPr>
        <p:spPr>
          <a:xfrm>
            <a:off x="-7374" y="968827"/>
            <a:ext cx="6073877" cy="481886"/>
          </a:xfrm>
          <a:prstGeom prst="roundRect">
            <a:avLst>
              <a:gd name="adj" fmla="val 0"/>
            </a:avLst>
          </a:prstGeom>
          <a:solidFill>
            <a:schemeClr val="accent6">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Need by Husband’s Migration</a:t>
            </a:r>
          </a:p>
        </p:txBody>
      </p:sp>
      <p:graphicFrame>
        <p:nvGraphicFramePr>
          <p:cNvPr id="3" name="Chart 2">
            <a:extLst>
              <a:ext uri="{FF2B5EF4-FFF2-40B4-BE49-F238E27FC236}">
                <a16:creationId xmlns:a16="http://schemas.microsoft.com/office/drawing/2014/main" id="{D53C423C-FA64-2837-777C-6C477256FE26}"/>
              </a:ext>
            </a:extLst>
          </p:cNvPr>
          <p:cNvGraphicFramePr>
            <a:graphicFrameLocks/>
          </p:cNvGraphicFramePr>
          <p:nvPr>
            <p:extLst>
              <p:ext uri="{D42A27DB-BD31-4B8C-83A1-F6EECF244321}">
                <p14:modId xmlns:p14="http://schemas.microsoft.com/office/powerpoint/2010/main" val="3074352829"/>
              </p:ext>
            </p:extLst>
          </p:nvPr>
        </p:nvGraphicFramePr>
        <p:xfrm>
          <a:off x="-14748" y="4381896"/>
          <a:ext cx="12206748" cy="25183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83E8FF29-40CD-1B36-958D-CE1FF18AEA3B}"/>
              </a:ext>
            </a:extLst>
          </p:cNvPr>
          <p:cNvGraphicFramePr>
            <a:graphicFrameLocks/>
          </p:cNvGraphicFramePr>
          <p:nvPr>
            <p:extLst>
              <p:ext uri="{D42A27DB-BD31-4B8C-83A1-F6EECF244321}">
                <p14:modId xmlns:p14="http://schemas.microsoft.com/office/powerpoint/2010/main" val="1993660992"/>
              </p:ext>
            </p:extLst>
          </p:nvPr>
        </p:nvGraphicFramePr>
        <p:xfrm>
          <a:off x="-14748" y="1492981"/>
          <a:ext cx="6081251" cy="2276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C8C3FA2E-6EE8-7614-E3B8-4CABF6216236}"/>
              </a:ext>
            </a:extLst>
          </p:cNvPr>
          <p:cNvGraphicFramePr>
            <a:graphicFrameLocks/>
          </p:cNvGraphicFramePr>
          <p:nvPr>
            <p:extLst>
              <p:ext uri="{D42A27DB-BD31-4B8C-83A1-F6EECF244321}">
                <p14:modId xmlns:p14="http://schemas.microsoft.com/office/powerpoint/2010/main" val="1447356084"/>
              </p:ext>
            </p:extLst>
          </p:nvPr>
        </p:nvGraphicFramePr>
        <p:xfrm>
          <a:off x="6066504" y="1437276"/>
          <a:ext cx="6125492" cy="2276335"/>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Stratified</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5"/>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Tree>
    <p:extLst>
      <p:ext uri="{BB962C8B-B14F-4D97-AF65-F5344CB8AC3E}">
        <p14:creationId xmlns:p14="http://schemas.microsoft.com/office/powerpoint/2010/main" val="372299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3185A9-B8D8-5AC8-1321-D993CF7E0C0A}"/>
              </a:ext>
            </a:extLst>
          </p:cNvPr>
          <p:cNvSpPr/>
          <p:nvPr/>
        </p:nvSpPr>
        <p:spPr>
          <a:xfrm>
            <a:off x="14746" y="1012763"/>
            <a:ext cx="4488424" cy="3166620"/>
          </a:xfrm>
          <a:prstGeom prst="rect">
            <a:avLst/>
          </a:prstGeom>
          <a:solidFill>
            <a:srgbClr val="C2EAB4"/>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0" name="Rectangle: Rounded Corners 9">
            <a:extLst>
              <a:ext uri="{FF2B5EF4-FFF2-40B4-BE49-F238E27FC236}">
                <a16:creationId xmlns:a16="http://schemas.microsoft.com/office/drawing/2014/main" id="{51D74C8B-2708-09F8-2369-6B911AF5F7F5}"/>
              </a:ext>
            </a:extLst>
          </p:cNvPr>
          <p:cNvSpPr/>
          <p:nvPr/>
        </p:nvSpPr>
        <p:spPr>
          <a:xfrm>
            <a:off x="14745" y="968827"/>
            <a:ext cx="4488424" cy="552447"/>
          </a:xfrm>
          <a:prstGeom prst="roundRect">
            <a:avLst>
              <a:gd name="adj" fmla="val 0"/>
            </a:avLst>
          </a:prstGeom>
          <a:solidFill>
            <a:schemeClr val="accent6">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a:solidFill>
                  <a:schemeClr val="bg1"/>
                </a:solidFill>
              </a:rPr>
              <a:t>Unmet Need by </a:t>
            </a:r>
            <a:r>
              <a:rPr lang="en-IN" sz="1600" b="1" dirty="0">
                <a:solidFill>
                  <a:schemeClr val="bg1"/>
                </a:solidFill>
              </a:rPr>
              <a:t>No</a:t>
            </a:r>
            <a:r>
              <a:rPr lang="en-IN" sz="1600" b="1">
                <a:solidFill>
                  <a:schemeClr val="bg1"/>
                </a:solidFill>
              </a:rPr>
              <a:t>.. Of Living Children</a:t>
            </a:r>
            <a:endParaRPr lang="en-IN" sz="1600" b="1" dirty="0">
              <a:solidFill>
                <a:schemeClr val="bg1"/>
              </a:solidFill>
            </a:endParaRPr>
          </a:p>
        </p:txBody>
      </p:sp>
      <p:sp>
        <p:nvSpPr>
          <p:cNvPr id="27" name="Rectangle 26">
            <a:extLst>
              <a:ext uri="{FF2B5EF4-FFF2-40B4-BE49-F238E27FC236}">
                <a16:creationId xmlns:a16="http://schemas.microsoft.com/office/drawing/2014/main" id="{C7A1D344-9CB9-700E-A20E-97FD57D9D4AB}"/>
              </a:ext>
            </a:extLst>
          </p:cNvPr>
          <p:cNvSpPr/>
          <p:nvPr/>
        </p:nvSpPr>
        <p:spPr>
          <a:xfrm>
            <a:off x="14746" y="4179386"/>
            <a:ext cx="6081254" cy="2685020"/>
          </a:xfrm>
          <a:prstGeom prst="rect">
            <a:avLst/>
          </a:prstGeom>
          <a:solidFill>
            <a:srgbClr val="C2EAB4"/>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32" name="Rectangle 31">
            <a:extLst>
              <a:ext uri="{FF2B5EF4-FFF2-40B4-BE49-F238E27FC236}">
                <a16:creationId xmlns:a16="http://schemas.microsoft.com/office/drawing/2014/main" id="{20264F1D-5BEB-66CC-C2A4-E36D1515A30A}"/>
              </a:ext>
            </a:extLst>
          </p:cNvPr>
          <p:cNvSpPr/>
          <p:nvPr/>
        </p:nvSpPr>
        <p:spPr>
          <a:xfrm>
            <a:off x="6095999" y="4179386"/>
            <a:ext cx="6081254" cy="2685020"/>
          </a:xfrm>
          <a:prstGeom prst="rect">
            <a:avLst/>
          </a:prstGeom>
          <a:solidFill>
            <a:srgbClr val="C2EAB4"/>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5" name="Rectangle 14">
            <a:extLst>
              <a:ext uri="{FF2B5EF4-FFF2-40B4-BE49-F238E27FC236}">
                <a16:creationId xmlns:a16="http://schemas.microsoft.com/office/drawing/2014/main" id="{988A2618-AA09-930D-9255-29A7E14C8962}"/>
              </a:ext>
            </a:extLst>
          </p:cNvPr>
          <p:cNvSpPr/>
          <p:nvPr/>
        </p:nvSpPr>
        <p:spPr>
          <a:xfrm>
            <a:off x="4513003" y="962889"/>
            <a:ext cx="3972235" cy="3216496"/>
          </a:xfrm>
          <a:prstGeom prst="rect">
            <a:avLst/>
          </a:prstGeom>
          <a:solidFill>
            <a:srgbClr val="C2EAB4"/>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6" name="Rectangle: Rounded Corners 15">
            <a:extLst>
              <a:ext uri="{FF2B5EF4-FFF2-40B4-BE49-F238E27FC236}">
                <a16:creationId xmlns:a16="http://schemas.microsoft.com/office/drawing/2014/main" id="{866080C9-B54E-0D98-6ABE-794F180444A2}"/>
              </a:ext>
            </a:extLst>
          </p:cNvPr>
          <p:cNvSpPr/>
          <p:nvPr/>
        </p:nvSpPr>
        <p:spPr>
          <a:xfrm>
            <a:off x="4522838" y="962888"/>
            <a:ext cx="3972234" cy="531473"/>
          </a:xfrm>
          <a:prstGeom prst="roundRect">
            <a:avLst>
              <a:gd name="adj" fmla="val 3600"/>
            </a:avLst>
          </a:prstGeom>
          <a:solidFill>
            <a:schemeClr val="accent6">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a:t>
            </a:r>
            <a:r>
              <a:rPr lang="en-IN" sz="1600" b="1">
                <a:solidFill>
                  <a:schemeClr val="bg1"/>
                </a:solidFill>
              </a:rPr>
              <a:t>Need by Any Abortion</a:t>
            </a:r>
            <a:endParaRPr lang="en-IN" sz="1600" b="1" dirty="0">
              <a:solidFill>
                <a:schemeClr val="bg1"/>
              </a:solidFill>
            </a:endParaRPr>
          </a:p>
        </p:txBody>
      </p:sp>
      <p:sp>
        <p:nvSpPr>
          <p:cNvPr id="20" name="Rectangle 19">
            <a:extLst>
              <a:ext uri="{FF2B5EF4-FFF2-40B4-BE49-F238E27FC236}">
                <a16:creationId xmlns:a16="http://schemas.microsoft.com/office/drawing/2014/main" id="{5BECBF2B-7A9C-6343-21C4-39E3B1ACC62D}"/>
              </a:ext>
            </a:extLst>
          </p:cNvPr>
          <p:cNvSpPr/>
          <p:nvPr/>
        </p:nvSpPr>
        <p:spPr>
          <a:xfrm>
            <a:off x="8485238" y="962889"/>
            <a:ext cx="3706761" cy="3216496"/>
          </a:xfrm>
          <a:prstGeom prst="rect">
            <a:avLst/>
          </a:prstGeom>
          <a:solidFill>
            <a:srgbClr val="C2EAB4"/>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21" name="Rectangle: Rounded Corners 20">
            <a:extLst>
              <a:ext uri="{FF2B5EF4-FFF2-40B4-BE49-F238E27FC236}">
                <a16:creationId xmlns:a16="http://schemas.microsoft.com/office/drawing/2014/main" id="{1D8EA40D-2F2F-2D2C-E318-F8C4F76960BC}"/>
              </a:ext>
            </a:extLst>
          </p:cNvPr>
          <p:cNvSpPr/>
          <p:nvPr/>
        </p:nvSpPr>
        <p:spPr>
          <a:xfrm>
            <a:off x="8485239" y="975924"/>
            <a:ext cx="3706760" cy="512500"/>
          </a:xfrm>
          <a:prstGeom prst="roundRect">
            <a:avLst>
              <a:gd name="adj" fmla="val 3600"/>
            </a:avLst>
          </a:prstGeom>
          <a:solidFill>
            <a:schemeClr val="accent6">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a:t>
            </a:r>
            <a:r>
              <a:rPr lang="en-IN" sz="1600" b="1">
                <a:solidFill>
                  <a:schemeClr val="bg1"/>
                </a:solidFill>
              </a:rPr>
              <a:t>Need by Media Exposure</a:t>
            </a:r>
            <a:endParaRPr lang="en-IN" sz="1600" b="1" dirty="0">
              <a:solidFill>
                <a:schemeClr val="bg1"/>
              </a:solidFill>
            </a:endParaRPr>
          </a:p>
        </p:txBody>
      </p:sp>
      <p:sp>
        <p:nvSpPr>
          <p:cNvPr id="28" name="Rectangle: Rounded Corners 27">
            <a:extLst>
              <a:ext uri="{FF2B5EF4-FFF2-40B4-BE49-F238E27FC236}">
                <a16:creationId xmlns:a16="http://schemas.microsoft.com/office/drawing/2014/main" id="{416172B5-42DC-23DE-EB32-3E6A2554F160}"/>
              </a:ext>
            </a:extLst>
          </p:cNvPr>
          <p:cNvSpPr/>
          <p:nvPr/>
        </p:nvSpPr>
        <p:spPr>
          <a:xfrm>
            <a:off x="14747" y="4179385"/>
            <a:ext cx="6081253" cy="361873"/>
          </a:xfrm>
          <a:prstGeom prst="roundRect">
            <a:avLst>
              <a:gd name="adj" fmla="val 3600"/>
            </a:avLst>
          </a:prstGeom>
          <a:solidFill>
            <a:schemeClr val="accent6">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a:t>
            </a:r>
            <a:r>
              <a:rPr lang="en-IN" sz="1600" b="1">
                <a:solidFill>
                  <a:schemeClr val="bg1"/>
                </a:solidFill>
              </a:rPr>
              <a:t>Need </a:t>
            </a:r>
            <a:r>
              <a:rPr lang="en-IN" sz="1600" b="1" dirty="0">
                <a:solidFill>
                  <a:schemeClr val="bg1"/>
                </a:solidFill>
              </a:rPr>
              <a:t>by </a:t>
            </a:r>
            <a:r>
              <a:rPr lang="en-IN" sz="1600" b="1">
                <a:solidFill>
                  <a:schemeClr val="bg1"/>
                </a:solidFill>
              </a:rPr>
              <a:t>SHG Membership</a:t>
            </a:r>
            <a:endParaRPr lang="en-IN" sz="1600" b="1" dirty="0">
              <a:solidFill>
                <a:schemeClr val="bg1"/>
              </a:solidFill>
            </a:endParaRPr>
          </a:p>
        </p:txBody>
      </p:sp>
      <p:sp>
        <p:nvSpPr>
          <p:cNvPr id="33" name="Rectangle: Rounded Corners 32">
            <a:extLst>
              <a:ext uri="{FF2B5EF4-FFF2-40B4-BE49-F238E27FC236}">
                <a16:creationId xmlns:a16="http://schemas.microsoft.com/office/drawing/2014/main" id="{CED1331F-B8D9-4C58-02D8-35695AFA0A73}"/>
              </a:ext>
            </a:extLst>
          </p:cNvPr>
          <p:cNvSpPr/>
          <p:nvPr/>
        </p:nvSpPr>
        <p:spPr>
          <a:xfrm>
            <a:off x="6096000" y="4179385"/>
            <a:ext cx="6081253" cy="361873"/>
          </a:xfrm>
          <a:prstGeom prst="roundRect">
            <a:avLst>
              <a:gd name="adj" fmla="val 3600"/>
            </a:avLst>
          </a:prstGeom>
          <a:solidFill>
            <a:schemeClr val="accent6">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a:t>
            </a:r>
            <a:r>
              <a:rPr lang="en-IN" sz="1600" b="1">
                <a:solidFill>
                  <a:schemeClr val="bg1"/>
                </a:solidFill>
              </a:rPr>
              <a:t>Need by </a:t>
            </a:r>
            <a:r>
              <a:rPr lang="en-IN" sz="1600" b="1" dirty="0">
                <a:solidFill>
                  <a:schemeClr val="bg1"/>
                </a:solidFill>
              </a:rPr>
              <a:t>Discussion on FP </a:t>
            </a:r>
            <a:r>
              <a:rPr lang="en-IN" sz="1600" b="1">
                <a:solidFill>
                  <a:schemeClr val="bg1"/>
                </a:solidFill>
              </a:rPr>
              <a:t>during VHSND</a:t>
            </a:r>
            <a:endParaRPr lang="en-IN" sz="1600" b="1" dirty="0">
              <a:solidFill>
                <a:schemeClr val="bg1"/>
              </a:solidFill>
            </a:endParaRPr>
          </a:p>
        </p:txBody>
      </p:sp>
      <p:graphicFrame>
        <p:nvGraphicFramePr>
          <p:cNvPr id="11" name="Chart 10">
            <a:extLst>
              <a:ext uri="{FF2B5EF4-FFF2-40B4-BE49-F238E27FC236}">
                <a16:creationId xmlns:a16="http://schemas.microsoft.com/office/drawing/2014/main" id="{19F47301-8531-44EA-B572-B84312F04DA6}"/>
              </a:ext>
            </a:extLst>
          </p:cNvPr>
          <p:cNvGraphicFramePr>
            <a:graphicFrameLocks/>
          </p:cNvGraphicFramePr>
          <p:nvPr>
            <p:extLst>
              <p:ext uri="{D42A27DB-BD31-4B8C-83A1-F6EECF244321}">
                <p14:modId xmlns:p14="http://schemas.microsoft.com/office/powerpoint/2010/main" val="298487052"/>
              </p:ext>
            </p:extLst>
          </p:nvPr>
        </p:nvGraphicFramePr>
        <p:xfrm>
          <a:off x="-102659" y="1565209"/>
          <a:ext cx="4595992" cy="2588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B4BD937-87D4-4455-ADBE-C8552C1D6EC2}"/>
              </a:ext>
            </a:extLst>
          </p:cNvPr>
          <p:cNvGraphicFramePr>
            <a:graphicFrameLocks/>
          </p:cNvGraphicFramePr>
          <p:nvPr>
            <p:extLst>
              <p:ext uri="{D42A27DB-BD31-4B8C-83A1-F6EECF244321}">
                <p14:modId xmlns:p14="http://schemas.microsoft.com/office/powerpoint/2010/main" val="748297338"/>
              </p:ext>
            </p:extLst>
          </p:nvPr>
        </p:nvGraphicFramePr>
        <p:xfrm>
          <a:off x="4522837" y="1521274"/>
          <a:ext cx="3942731" cy="2632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E2172555-7C0F-4D17-8145-2A04775587AD}"/>
              </a:ext>
            </a:extLst>
          </p:cNvPr>
          <p:cNvGraphicFramePr>
            <a:graphicFrameLocks/>
          </p:cNvGraphicFramePr>
          <p:nvPr>
            <p:extLst>
              <p:ext uri="{D42A27DB-BD31-4B8C-83A1-F6EECF244321}">
                <p14:modId xmlns:p14="http://schemas.microsoft.com/office/powerpoint/2010/main" val="259709689"/>
              </p:ext>
            </p:extLst>
          </p:nvPr>
        </p:nvGraphicFramePr>
        <p:xfrm>
          <a:off x="8465568" y="1488339"/>
          <a:ext cx="3711684" cy="26327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4A4583AF-56E3-4EC4-8FFE-6A255E89DB88}"/>
              </a:ext>
            </a:extLst>
          </p:cNvPr>
          <p:cNvGraphicFramePr>
            <a:graphicFrameLocks/>
          </p:cNvGraphicFramePr>
          <p:nvPr>
            <p:extLst>
              <p:ext uri="{D42A27DB-BD31-4B8C-83A1-F6EECF244321}">
                <p14:modId xmlns:p14="http://schemas.microsoft.com/office/powerpoint/2010/main" val="1598047643"/>
              </p:ext>
            </p:extLst>
          </p:nvPr>
        </p:nvGraphicFramePr>
        <p:xfrm>
          <a:off x="14744" y="4514183"/>
          <a:ext cx="6066507" cy="23438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a:extLst>
              <a:ext uri="{FF2B5EF4-FFF2-40B4-BE49-F238E27FC236}">
                <a16:creationId xmlns:a16="http://schemas.microsoft.com/office/drawing/2014/main" id="{5DBB4C31-A588-7DAC-33FB-4B9089241DAF}"/>
              </a:ext>
            </a:extLst>
          </p:cNvPr>
          <p:cNvGraphicFramePr>
            <a:graphicFrameLocks/>
          </p:cNvGraphicFramePr>
          <p:nvPr>
            <p:extLst>
              <p:ext uri="{D42A27DB-BD31-4B8C-83A1-F6EECF244321}">
                <p14:modId xmlns:p14="http://schemas.microsoft.com/office/powerpoint/2010/main" val="915120044"/>
              </p:ext>
            </p:extLst>
          </p:nvPr>
        </p:nvGraphicFramePr>
        <p:xfrm>
          <a:off x="6095998" y="4514183"/>
          <a:ext cx="6081254" cy="2380232"/>
        </p:xfrm>
        <a:graphic>
          <a:graphicData uri="http://schemas.openxmlformats.org/drawingml/2006/chart">
            <c:chart xmlns:c="http://schemas.openxmlformats.org/drawingml/2006/chart" xmlns:r="http://schemas.openxmlformats.org/officeDocument/2006/relationships" r:id="rId7"/>
          </a:graphicData>
        </a:graphic>
      </p:graphicFrame>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Stratified</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8"/>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Tree>
    <p:extLst>
      <p:ext uri="{BB962C8B-B14F-4D97-AF65-F5344CB8AC3E}">
        <p14:creationId xmlns:p14="http://schemas.microsoft.com/office/powerpoint/2010/main" val="5994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BB6369-3A28-DEFF-9A13-932936D45C9A}"/>
              </a:ext>
            </a:extLst>
          </p:cNvPr>
          <p:cNvSpPr/>
          <p:nvPr/>
        </p:nvSpPr>
        <p:spPr>
          <a:xfrm>
            <a:off x="2" y="3811585"/>
            <a:ext cx="12191998" cy="3046415"/>
          </a:xfrm>
          <a:prstGeom prst="rect">
            <a:avLst/>
          </a:prstGeom>
          <a:solidFill>
            <a:srgbClr val="F2CEE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1" name="Rectangle: Rounded Corners 10">
            <a:extLst>
              <a:ext uri="{FF2B5EF4-FFF2-40B4-BE49-F238E27FC236}">
                <a16:creationId xmlns:a16="http://schemas.microsoft.com/office/drawing/2014/main" id="{70CFE627-E9C7-8820-E4BA-E78850554775}"/>
              </a:ext>
            </a:extLst>
          </p:cNvPr>
          <p:cNvSpPr/>
          <p:nvPr/>
        </p:nvSpPr>
        <p:spPr>
          <a:xfrm>
            <a:off x="0" y="3769317"/>
            <a:ext cx="12191996" cy="531476"/>
          </a:xfrm>
          <a:prstGeom prst="roundRect">
            <a:avLst>
              <a:gd name="adj" fmla="val 0"/>
            </a:avLst>
          </a:prstGeom>
          <a:solidFill>
            <a:schemeClr val="accent5">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Need For Spacing by Different Age Group</a:t>
            </a:r>
          </a:p>
        </p:txBody>
      </p:sp>
      <p:sp>
        <p:nvSpPr>
          <p:cNvPr id="15" name="Rectangle 14">
            <a:extLst>
              <a:ext uri="{FF2B5EF4-FFF2-40B4-BE49-F238E27FC236}">
                <a16:creationId xmlns:a16="http://schemas.microsoft.com/office/drawing/2014/main" id="{9F9063E2-4477-F9B8-4851-C33D67A4BA23}"/>
              </a:ext>
            </a:extLst>
          </p:cNvPr>
          <p:cNvSpPr/>
          <p:nvPr/>
        </p:nvSpPr>
        <p:spPr>
          <a:xfrm>
            <a:off x="6092311" y="1009130"/>
            <a:ext cx="6073878" cy="2762165"/>
          </a:xfrm>
          <a:prstGeom prst="rect">
            <a:avLst/>
          </a:prstGeom>
          <a:solidFill>
            <a:srgbClr val="F2CEE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7" name="Rectangle: Rounded Corners 16">
            <a:extLst>
              <a:ext uri="{FF2B5EF4-FFF2-40B4-BE49-F238E27FC236}">
                <a16:creationId xmlns:a16="http://schemas.microsoft.com/office/drawing/2014/main" id="{F9BE5FE6-E4C8-FE55-F626-23CE342CEA3F}"/>
              </a:ext>
            </a:extLst>
          </p:cNvPr>
          <p:cNvSpPr/>
          <p:nvPr/>
        </p:nvSpPr>
        <p:spPr>
          <a:xfrm>
            <a:off x="6092310" y="970806"/>
            <a:ext cx="6073877" cy="481886"/>
          </a:xfrm>
          <a:prstGeom prst="roundRect">
            <a:avLst>
              <a:gd name="adj" fmla="val 0"/>
            </a:avLst>
          </a:prstGeom>
          <a:solidFill>
            <a:schemeClr val="accent5">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Need For Spacing by Participation In </a:t>
            </a:r>
            <a:r>
              <a:rPr lang="en-IN" sz="1600" b="1" dirty="0" err="1">
                <a:solidFill>
                  <a:schemeClr val="bg1"/>
                </a:solidFill>
              </a:rPr>
              <a:t>Saas</a:t>
            </a:r>
            <a:r>
              <a:rPr lang="en-IN" sz="1600" b="1" dirty="0">
                <a:solidFill>
                  <a:schemeClr val="bg1"/>
                </a:solidFill>
              </a:rPr>
              <a:t> Bahu </a:t>
            </a:r>
            <a:r>
              <a:rPr lang="en-IN" sz="1600" b="1" dirty="0" err="1">
                <a:solidFill>
                  <a:schemeClr val="bg1"/>
                </a:solidFill>
              </a:rPr>
              <a:t>Sammelan</a:t>
            </a:r>
            <a:endParaRPr lang="en-IN" sz="1600" b="1" dirty="0">
              <a:solidFill>
                <a:schemeClr val="bg1"/>
              </a:solidFill>
            </a:endParaRPr>
          </a:p>
        </p:txBody>
      </p:sp>
      <p:sp>
        <p:nvSpPr>
          <p:cNvPr id="8" name="Rectangle 7">
            <a:extLst>
              <a:ext uri="{FF2B5EF4-FFF2-40B4-BE49-F238E27FC236}">
                <a16:creationId xmlns:a16="http://schemas.microsoft.com/office/drawing/2014/main" id="{5D1CB5FA-F42E-FAF2-C252-3971859BDAAE}"/>
              </a:ext>
            </a:extLst>
          </p:cNvPr>
          <p:cNvSpPr/>
          <p:nvPr/>
        </p:nvSpPr>
        <p:spPr>
          <a:xfrm>
            <a:off x="-7373" y="1007151"/>
            <a:ext cx="6073878" cy="2762165"/>
          </a:xfrm>
          <a:prstGeom prst="rect">
            <a:avLst/>
          </a:prstGeom>
          <a:solidFill>
            <a:srgbClr val="F2CEE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6" name="Rectangle: Rounded Corners 15">
            <a:extLst>
              <a:ext uri="{FF2B5EF4-FFF2-40B4-BE49-F238E27FC236}">
                <a16:creationId xmlns:a16="http://schemas.microsoft.com/office/drawing/2014/main" id="{444B5524-D250-004F-1A62-E61E9F61E322}"/>
              </a:ext>
            </a:extLst>
          </p:cNvPr>
          <p:cNvSpPr/>
          <p:nvPr/>
        </p:nvSpPr>
        <p:spPr>
          <a:xfrm>
            <a:off x="-7374" y="968827"/>
            <a:ext cx="6073877" cy="481886"/>
          </a:xfrm>
          <a:prstGeom prst="roundRect">
            <a:avLst>
              <a:gd name="adj" fmla="val 0"/>
            </a:avLst>
          </a:prstGeom>
          <a:solidFill>
            <a:schemeClr val="accent5">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Need  For Spacing by Husband’s Migration</a:t>
            </a:r>
          </a:p>
        </p:txBody>
      </p:sp>
      <p:graphicFrame>
        <p:nvGraphicFramePr>
          <p:cNvPr id="3" name="Chart 2">
            <a:extLst>
              <a:ext uri="{FF2B5EF4-FFF2-40B4-BE49-F238E27FC236}">
                <a16:creationId xmlns:a16="http://schemas.microsoft.com/office/drawing/2014/main" id="{D53C423C-FA64-2837-777C-6C477256FE26}"/>
              </a:ext>
            </a:extLst>
          </p:cNvPr>
          <p:cNvGraphicFramePr>
            <a:graphicFrameLocks/>
          </p:cNvGraphicFramePr>
          <p:nvPr>
            <p:extLst>
              <p:ext uri="{D42A27DB-BD31-4B8C-83A1-F6EECF244321}">
                <p14:modId xmlns:p14="http://schemas.microsoft.com/office/powerpoint/2010/main" val="3606105523"/>
              </p:ext>
            </p:extLst>
          </p:nvPr>
        </p:nvGraphicFramePr>
        <p:xfrm>
          <a:off x="-14748" y="4381896"/>
          <a:ext cx="12206748" cy="25183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83E8FF29-40CD-1B36-958D-CE1FF18AEA3B}"/>
              </a:ext>
            </a:extLst>
          </p:cNvPr>
          <p:cNvGraphicFramePr>
            <a:graphicFrameLocks/>
          </p:cNvGraphicFramePr>
          <p:nvPr>
            <p:extLst>
              <p:ext uri="{D42A27DB-BD31-4B8C-83A1-F6EECF244321}">
                <p14:modId xmlns:p14="http://schemas.microsoft.com/office/powerpoint/2010/main" val="179592567"/>
              </p:ext>
            </p:extLst>
          </p:nvPr>
        </p:nvGraphicFramePr>
        <p:xfrm>
          <a:off x="-14748" y="1492981"/>
          <a:ext cx="6081251" cy="2276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C8C3FA2E-6EE8-7614-E3B8-4CABF6216236}"/>
              </a:ext>
            </a:extLst>
          </p:cNvPr>
          <p:cNvGraphicFramePr>
            <a:graphicFrameLocks/>
          </p:cNvGraphicFramePr>
          <p:nvPr>
            <p:extLst>
              <p:ext uri="{D42A27DB-BD31-4B8C-83A1-F6EECF244321}">
                <p14:modId xmlns:p14="http://schemas.microsoft.com/office/powerpoint/2010/main" val="3391166956"/>
              </p:ext>
            </p:extLst>
          </p:nvPr>
        </p:nvGraphicFramePr>
        <p:xfrm>
          <a:off x="6066504" y="1437276"/>
          <a:ext cx="6125492" cy="2276335"/>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Stratified</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5"/>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Tree>
    <p:extLst>
      <p:ext uri="{BB962C8B-B14F-4D97-AF65-F5344CB8AC3E}">
        <p14:creationId xmlns:p14="http://schemas.microsoft.com/office/powerpoint/2010/main" val="2187538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3185A9-B8D8-5AC8-1321-D993CF7E0C0A}"/>
              </a:ext>
            </a:extLst>
          </p:cNvPr>
          <p:cNvSpPr/>
          <p:nvPr/>
        </p:nvSpPr>
        <p:spPr>
          <a:xfrm>
            <a:off x="14746" y="1012763"/>
            <a:ext cx="4488424" cy="3166620"/>
          </a:xfrm>
          <a:prstGeom prst="rect">
            <a:avLst/>
          </a:prstGeom>
          <a:solidFill>
            <a:srgbClr val="F2CEE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0" name="Rectangle: Rounded Corners 9">
            <a:extLst>
              <a:ext uri="{FF2B5EF4-FFF2-40B4-BE49-F238E27FC236}">
                <a16:creationId xmlns:a16="http://schemas.microsoft.com/office/drawing/2014/main" id="{51D74C8B-2708-09F8-2369-6B911AF5F7F5}"/>
              </a:ext>
            </a:extLst>
          </p:cNvPr>
          <p:cNvSpPr/>
          <p:nvPr/>
        </p:nvSpPr>
        <p:spPr>
          <a:xfrm>
            <a:off x="14745" y="968827"/>
            <a:ext cx="4488424" cy="552447"/>
          </a:xfrm>
          <a:prstGeom prst="roundRect">
            <a:avLst>
              <a:gd name="adj" fmla="val 0"/>
            </a:avLst>
          </a:prstGeom>
          <a:solidFill>
            <a:schemeClr val="accent5">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Need For Spacing by No.. Of Living Children</a:t>
            </a:r>
          </a:p>
        </p:txBody>
      </p:sp>
      <p:sp>
        <p:nvSpPr>
          <p:cNvPr id="27" name="Rectangle 26">
            <a:extLst>
              <a:ext uri="{FF2B5EF4-FFF2-40B4-BE49-F238E27FC236}">
                <a16:creationId xmlns:a16="http://schemas.microsoft.com/office/drawing/2014/main" id="{C7A1D344-9CB9-700E-A20E-97FD57D9D4AB}"/>
              </a:ext>
            </a:extLst>
          </p:cNvPr>
          <p:cNvSpPr/>
          <p:nvPr/>
        </p:nvSpPr>
        <p:spPr>
          <a:xfrm>
            <a:off x="14746" y="4179386"/>
            <a:ext cx="6081254" cy="2685020"/>
          </a:xfrm>
          <a:prstGeom prst="rect">
            <a:avLst/>
          </a:prstGeom>
          <a:solidFill>
            <a:srgbClr val="F2CEE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32" name="Rectangle 31">
            <a:extLst>
              <a:ext uri="{FF2B5EF4-FFF2-40B4-BE49-F238E27FC236}">
                <a16:creationId xmlns:a16="http://schemas.microsoft.com/office/drawing/2014/main" id="{20264F1D-5BEB-66CC-C2A4-E36D1515A30A}"/>
              </a:ext>
            </a:extLst>
          </p:cNvPr>
          <p:cNvSpPr/>
          <p:nvPr/>
        </p:nvSpPr>
        <p:spPr>
          <a:xfrm>
            <a:off x="6095999" y="4179386"/>
            <a:ext cx="6081254" cy="2685020"/>
          </a:xfrm>
          <a:prstGeom prst="rect">
            <a:avLst/>
          </a:prstGeom>
          <a:solidFill>
            <a:srgbClr val="F2CEE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5" name="Rectangle 14">
            <a:extLst>
              <a:ext uri="{FF2B5EF4-FFF2-40B4-BE49-F238E27FC236}">
                <a16:creationId xmlns:a16="http://schemas.microsoft.com/office/drawing/2014/main" id="{988A2618-AA09-930D-9255-29A7E14C8962}"/>
              </a:ext>
            </a:extLst>
          </p:cNvPr>
          <p:cNvSpPr/>
          <p:nvPr/>
        </p:nvSpPr>
        <p:spPr>
          <a:xfrm>
            <a:off x="4513003" y="962889"/>
            <a:ext cx="3972235" cy="3216496"/>
          </a:xfrm>
          <a:prstGeom prst="rect">
            <a:avLst/>
          </a:prstGeom>
          <a:solidFill>
            <a:srgbClr val="F2CEE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6" name="Rectangle: Rounded Corners 15">
            <a:extLst>
              <a:ext uri="{FF2B5EF4-FFF2-40B4-BE49-F238E27FC236}">
                <a16:creationId xmlns:a16="http://schemas.microsoft.com/office/drawing/2014/main" id="{866080C9-B54E-0D98-6ABE-794F180444A2}"/>
              </a:ext>
            </a:extLst>
          </p:cNvPr>
          <p:cNvSpPr/>
          <p:nvPr/>
        </p:nvSpPr>
        <p:spPr>
          <a:xfrm>
            <a:off x="4522838" y="962888"/>
            <a:ext cx="3972234" cy="531473"/>
          </a:xfrm>
          <a:prstGeom prst="roundRect">
            <a:avLst>
              <a:gd name="adj" fmla="val 3600"/>
            </a:avLst>
          </a:prstGeom>
          <a:solidFill>
            <a:schemeClr val="accent5">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Need For Spacing by Any Abortion</a:t>
            </a:r>
          </a:p>
        </p:txBody>
      </p:sp>
      <p:sp>
        <p:nvSpPr>
          <p:cNvPr id="20" name="Rectangle 19">
            <a:extLst>
              <a:ext uri="{FF2B5EF4-FFF2-40B4-BE49-F238E27FC236}">
                <a16:creationId xmlns:a16="http://schemas.microsoft.com/office/drawing/2014/main" id="{5BECBF2B-7A9C-6343-21C4-39E3B1ACC62D}"/>
              </a:ext>
            </a:extLst>
          </p:cNvPr>
          <p:cNvSpPr/>
          <p:nvPr/>
        </p:nvSpPr>
        <p:spPr>
          <a:xfrm>
            <a:off x="8485238" y="962889"/>
            <a:ext cx="3706761" cy="3216496"/>
          </a:xfrm>
          <a:prstGeom prst="rect">
            <a:avLst/>
          </a:prstGeom>
          <a:solidFill>
            <a:srgbClr val="F2CEEE"/>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21" name="Rectangle: Rounded Corners 20">
            <a:extLst>
              <a:ext uri="{FF2B5EF4-FFF2-40B4-BE49-F238E27FC236}">
                <a16:creationId xmlns:a16="http://schemas.microsoft.com/office/drawing/2014/main" id="{1D8EA40D-2F2F-2D2C-E318-F8C4F76960BC}"/>
              </a:ext>
            </a:extLst>
          </p:cNvPr>
          <p:cNvSpPr/>
          <p:nvPr/>
        </p:nvSpPr>
        <p:spPr>
          <a:xfrm>
            <a:off x="8485239" y="975924"/>
            <a:ext cx="3706760" cy="512500"/>
          </a:xfrm>
          <a:prstGeom prst="roundRect">
            <a:avLst>
              <a:gd name="adj" fmla="val 3600"/>
            </a:avLst>
          </a:prstGeom>
          <a:solidFill>
            <a:schemeClr val="accent5">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Need For Spacing by Media Exposure</a:t>
            </a:r>
          </a:p>
        </p:txBody>
      </p:sp>
      <p:sp>
        <p:nvSpPr>
          <p:cNvPr id="28" name="Rectangle: Rounded Corners 27">
            <a:extLst>
              <a:ext uri="{FF2B5EF4-FFF2-40B4-BE49-F238E27FC236}">
                <a16:creationId xmlns:a16="http://schemas.microsoft.com/office/drawing/2014/main" id="{416172B5-42DC-23DE-EB32-3E6A2554F160}"/>
              </a:ext>
            </a:extLst>
          </p:cNvPr>
          <p:cNvSpPr/>
          <p:nvPr/>
        </p:nvSpPr>
        <p:spPr>
          <a:xfrm>
            <a:off x="14747" y="4179385"/>
            <a:ext cx="6081253" cy="361873"/>
          </a:xfrm>
          <a:prstGeom prst="roundRect">
            <a:avLst>
              <a:gd name="adj" fmla="val 3600"/>
            </a:avLst>
          </a:prstGeom>
          <a:solidFill>
            <a:schemeClr val="accent5">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Need For Spacing by SHG Membership</a:t>
            </a:r>
          </a:p>
        </p:txBody>
      </p:sp>
      <p:sp>
        <p:nvSpPr>
          <p:cNvPr id="33" name="Rectangle: Rounded Corners 32">
            <a:extLst>
              <a:ext uri="{FF2B5EF4-FFF2-40B4-BE49-F238E27FC236}">
                <a16:creationId xmlns:a16="http://schemas.microsoft.com/office/drawing/2014/main" id="{CED1331F-B8D9-4C58-02D8-35695AFA0A73}"/>
              </a:ext>
            </a:extLst>
          </p:cNvPr>
          <p:cNvSpPr/>
          <p:nvPr/>
        </p:nvSpPr>
        <p:spPr>
          <a:xfrm>
            <a:off x="6096000" y="4179385"/>
            <a:ext cx="6081253" cy="361873"/>
          </a:xfrm>
          <a:prstGeom prst="roundRect">
            <a:avLst>
              <a:gd name="adj" fmla="val 3600"/>
            </a:avLst>
          </a:prstGeom>
          <a:solidFill>
            <a:schemeClr val="accent5">
              <a:lumMod val="75000"/>
            </a:schemeClr>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Unmet Need For Spacing by Discussion on FP during VHSND</a:t>
            </a:r>
          </a:p>
        </p:txBody>
      </p:sp>
      <p:graphicFrame>
        <p:nvGraphicFramePr>
          <p:cNvPr id="11" name="Chart 10">
            <a:extLst>
              <a:ext uri="{FF2B5EF4-FFF2-40B4-BE49-F238E27FC236}">
                <a16:creationId xmlns:a16="http://schemas.microsoft.com/office/drawing/2014/main" id="{19F47301-8531-44EA-B572-B84312F04DA6}"/>
              </a:ext>
            </a:extLst>
          </p:cNvPr>
          <p:cNvGraphicFramePr>
            <a:graphicFrameLocks/>
          </p:cNvGraphicFramePr>
          <p:nvPr>
            <p:extLst>
              <p:ext uri="{D42A27DB-BD31-4B8C-83A1-F6EECF244321}">
                <p14:modId xmlns:p14="http://schemas.microsoft.com/office/powerpoint/2010/main" val="2279524542"/>
              </p:ext>
            </p:extLst>
          </p:nvPr>
        </p:nvGraphicFramePr>
        <p:xfrm>
          <a:off x="-102659" y="1565209"/>
          <a:ext cx="4595992" cy="2588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B4BD937-87D4-4455-ADBE-C8552C1D6EC2}"/>
              </a:ext>
            </a:extLst>
          </p:cNvPr>
          <p:cNvGraphicFramePr>
            <a:graphicFrameLocks/>
          </p:cNvGraphicFramePr>
          <p:nvPr>
            <p:extLst>
              <p:ext uri="{D42A27DB-BD31-4B8C-83A1-F6EECF244321}">
                <p14:modId xmlns:p14="http://schemas.microsoft.com/office/powerpoint/2010/main" val="600866886"/>
              </p:ext>
            </p:extLst>
          </p:nvPr>
        </p:nvGraphicFramePr>
        <p:xfrm>
          <a:off x="4522837" y="1521274"/>
          <a:ext cx="3942731" cy="2632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E2172555-7C0F-4D17-8145-2A04775587AD}"/>
              </a:ext>
            </a:extLst>
          </p:cNvPr>
          <p:cNvGraphicFramePr>
            <a:graphicFrameLocks/>
          </p:cNvGraphicFramePr>
          <p:nvPr>
            <p:extLst>
              <p:ext uri="{D42A27DB-BD31-4B8C-83A1-F6EECF244321}">
                <p14:modId xmlns:p14="http://schemas.microsoft.com/office/powerpoint/2010/main" val="2477081342"/>
              </p:ext>
            </p:extLst>
          </p:nvPr>
        </p:nvGraphicFramePr>
        <p:xfrm>
          <a:off x="8465568" y="1488339"/>
          <a:ext cx="3711684" cy="26327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4A4583AF-56E3-4EC4-8FFE-6A255E89DB88}"/>
              </a:ext>
            </a:extLst>
          </p:cNvPr>
          <p:cNvGraphicFramePr>
            <a:graphicFrameLocks/>
          </p:cNvGraphicFramePr>
          <p:nvPr>
            <p:extLst>
              <p:ext uri="{D42A27DB-BD31-4B8C-83A1-F6EECF244321}">
                <p14:modId xmlns:p14="http://schemas.microsoft.com/office/powerpoint/2010/main" val="4122757601"/>
              </p:ext>
            </p:extLst>
          </p:nvPr>
        </p:nvGraphicFramePr>
        <p:xfrm>
          <a:off x="14744" y="4514183"/>
          <a:ext cx="6066507" cy="23438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a:extLst>
              <a:ext uri="{FF2B5EF4-FFF2-40B4-BE49-F238E27FC236}">
                <a16:creationId xmlns:a16="http://schemas.microsoft.com/office/drawing/2014/main" id="{5DBB4C31-A588-7DAC-33FB-4B9089241DAF}"/>
              </a:ext>
            </a:extLst>
          </p:cNvPr>
          <p:cNvGraphicFramePr>
            <a:graphicFrameLocks/>
          </p:cNvGraphicFramePr>
          <p:nvPr>
            <p:extLst>
              <p:ext uri="{D42A27DB-BD31-4B8C-83A1-F6EECF244321}">
                <p14:modId xmlns:p14="http://schemas.microsoft.com/office/powerpoint/2010/main" val="1158909999"/>
              </p:ext>
            </p:extLst>
          </p:nvPr>
        </p:nvGraphicFramePr>
        <p:xfrm>
          <a:off x="6095998" y="4514183"/>
          <a:ext cx="6081254" cy="2380232"/>
        </p:xfrm>
        <a:graphic>
          <a:graphicData uri="http://schemas.openxmlformats.org/drawingml/2006/chart">
            <c:chart xmlns:c="http://schemas.openxmlformats.org/drawingml/2006/chart" xmlns:r="http://schemas.openxmlformats.org/officeDocument/2006/relationships" r:id="rId7"/>
          </a:graphicData>
        </a:graphic>
      </p:graphicFrame>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Stratified</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8"/>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Tree>
    <p:extLst>
      <p:ext uri="{BB962C8B-B14F-4D97-AF65-F5344CB8AC3E}">
        <p14:creationId xmlns:p14="http://schemas.microsoft.com/office/powerpoint/2010/main" val="1213953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Discussion</a:t>
            </a:r>
            <a:endParaRPr lang="en-IN"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8" name="TextBox 7">
            <a:extLst>
              <a:ext uri="{FF2B5EF4-FFF2-40B4-BE49-F238E27FC236}">
                <a16:creationId xmlns:a16="http://schemas.microsoft.com/office/drawing/2014/main" id="{1C847666-DF1E-D5BE-8C44-B4EFA4C29418}"/>
              </a:ext>
            </a:extLst>
          </p:cNvPr>
          <p:cNvSpPr txBox="1"/>
          <p:nvPr/>
        </p:nvSpPr>
        <p:spPr>
          <a:xfrm>
            <a:off x="391887" y="1262742"/>
            <a:ext cx="11647714" cy="4832092"/>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Over recent years, there has been a noticeable increase in the use of modern contraceptive methods in Bihar.</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Government initiatives, such as the free distribution of contraceptives and awareness campaigns, have significantly contributed to this trend.</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However, traditional methods still prevail in some rural areas due to cultural preferences and lack of access to modern options.</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Community health workers (ASHAs) and local NGOs have played significant roles in spreading awareness and providing necessary information at the grassroots level.</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Initiatives like the National Family Planning Program and state-specific schemes have provided a robust framework for implementation</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618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Discussion</a:t>
            </a:r>
            <a:endParaRPr lang="en-IN"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3" name="TextBox 2">
            <a:extLst>
              <a:ext uri="{FF2B5EF4-FFF2-40B4-BE49-F238E27FC236}">
                <a16:creationId xmlns:a16="http://schemas.microsoft.com/office/drawing/2014/main" id="{F6FF1D23-41C1-E21B-771F-CF4327EA4192}"/>
              </a:ext>
            </a:extLst>
          </p:cNvPr>
          <p:cNvSpPr txBox="1"/>
          <p:nvPr/>
        </p:nvSpPr>
        <p:spPr>
          <a:xfrm>
            <a:off x="87086" y="1543193"/>
            <a:ext cx="12017828" cy="4247317"/>
          </a:xfrm>
          <a:prstGeom prst="rect">
            <a:avLst/>
          </a:prstGeom>
          <a:noFill/>
        </p:spPr>
        <p:txBody>
          <a:bodyPr wrap="square">
            <a:spAutoFit/>
          </a:bodyPr>
          <a:lstStyle/>
          <a:p>
            <a:pPr marL="457200" indent="-457200">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 The Total Fertility Rate (TFR) in Bihar has shown a downward trend, indicating the effectiveness of family planning initiatives.</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Improved spacing between births has led to better maternal health outcomes, including reduced maternal mortality rates.</a:t>
            </a:r>
            <a:endParaRPr lang="en-I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Contraceptive use is higher among more educated and economically stable families, highlighting the role of socioeconomic factors in family planning decisions.</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Strengthening educational and awareness campaigns to address myths and provide accurate information about family planning.</a:t>
            </a:r>
            <a:endParaRPr lang="en-IN"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417682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References</a:t>
            </a:r>
            <a:endParaRPr lang="en-IN"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3" name="TextBox 2">
            <a:extLst>
              <a:ext uri="{FF2B5EF4-FFF2-40B4-BE49-F238E27FC236}">
                <a16:creationId xmlns:a16="http://schemas.microsoft.com/office/drawing/2014/main" id="{D6DAC596-C160-7A50-7BB9-03076D7D248B}"/>
              </a:ext>
            </a:extLst>
          </p:cNvPr>
          <p:cNvSpPr txBox="1"/>
          <p:nvPr/>
        </p:nvSpPr>
        <p:spPr>
          <a:xfrm>
            <a:off x="190500" y="1174545"/>
            <a:ext cx="11811000" cy="4987134"/>
          </a:xfrm>
          <a:prstGeom prst="rect">
            <a:avLst/>
          </a:prstGeom>
          <a:noFill/>
        </p:spPr>
        <p:txBody>
          <a:bodyPr wrap="square">
            <a:spAutoFit/>
          </a:bodyPr>
          <a:lstStyle/>
          <a:p>
            <a:pPr>
              <a:lnSpc>
                <a:spcPct val="107000"/>
              </a:lnSpc>
              <a:spcAft>
                <a:spcPts val="800"/>
              </a:spcAft>
              <a:buFont typeface="Wingdings" panose="05000000000000000000" pitchFamily="2" charset="2"/>
              <a:buChar char="§"/>
            </a:pP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Government of Bihar. (n.d.). Health Management Information System. Retrieved from http://statehealthsocietybihar.org/hmis-dashboard</a:t>
            </a:r>
          </a:p>
          <a:p>
            <a:pPr>
              <a:lnSpc>
                <a:spcPct val="107000"/>
              </a:lnSpc>
              <a:spcAft>
                <a:spcPts val="800"/>
              </a:spcAft>
              <a:buFont typeface="Wingdings" panose="05000000000000000000" pitchFamily="2" charset="2"/>
              <a:buChar char="§"/>
            </a:pP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IIPS and ICF. (2017). National Family Health Survey (NFHS-4), 2015-16: India. Mumbai: IIPS. </a:t>
            </a:r>
          </a:p>
          <a:p>
            <a:pPr>
              <a:lnSpc>
                <a:spcPct val="107000"/>
              </a:lnSpc>
              <a:spcAft>
                <a:spcPts val="800"/>
              </a:spcAft>
              <a:buFont typeface="Wingdings" panose="05000000000000000000" pitchFamily="2" charset="2"/>
              <a:buChar char="§"/>
            </a:pPr>
            <a:r>
              <a:rPr lang="en-IN" sz="2400" kern="100" dirty="0" err="1">
                <a:effectLst/>
                <a:latin typeface="Times New Roman" panose="02020603050405020304" pitchFamily="18" charset="0"/>
                <a:ea typeface="Aptos" panose="020B0004020202020204" pitchFamily="34" charset="0"/>
                <a:cs typeface="Times New Roman" panose="02020603050405020304" pitchFamily="18" charset="0"/>
              </a:rPr>
              <a:t>Jejeebhoy</a:t>
            </a: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 S. J., &amp; Zavier, A. J. F. (2015). Assessing Progress, Impact, and Next Steps in India's Family Planning Programme. Mumbai: International Institute for Population Sciences.</a:t>
            </a:r>
          </a:p>
          <a:p>
            <a:pPr>
              <a:buFont typeface="Wingdings" panose="05000000000000000000" pitchFamily="2" charset="2"/>
              <a:buChar char="§"/>
            </a:pP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Raj, A., </a:t>
            </a:r>
            <a:r>
              <a:rPr lang="en-IN" sz="2400" kern="100" dirty="0" err="1">
                <a:effectLst/>
                <a:latin typeface="Times New Roman" panose="02020603050405020304" pitchFamily="18" charset="0"/>
                <a:ea typeface="Aptos" panose="020B0004020202020204" pitchFamily="34" charset="0"/>
                <a:cs typeface="Times New Roman" panose="02020603050405020304" pitchFamily="18" charset="0"/>
              </a:rPr>
              <a:t>Ghule</a:t>
            </a: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 M., </a:t>
            </a:r>
            <a:r>
              <a:rPr lang="en-IN" sz="2400" kern="100" dirty="0" err="1">
                <a:effectLst/>
                <a:latin typeface="Times New Roman" panose="02020603050405020304" pitchFamily="18" charset="0"/>
                <a:ea typeface="Aptos" panose="020B0004020202020204" pitchFamily="34" charset="0"/>
                <a:cs typeface="Times New Roman" panose="02020603050405020304" pitchFamily="18" charset="0"/>
              </a:rPr>
              <a:t>Battala</a:t>
            </a: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 M., Dasgupta, A., Ritter, J., Nair, S., ... &amp; Silverman, J. G. (2015). Brief Report: Prevalence and Predictors of Unintended Pregnancy Among Women: An Analysis of the Baseline Data From a Longitudinal Study of Women in Rural Maharashtra, India. BMC Public Health, 15(1), 1-9.</a:t>
            </a:r>
          </a:p>
          <a:p>
            <a:pPr>
              <a:buFont typeface="Wingdings" panose="05000000000000000000" pitchFamily="2" charset="2"/>
              <a:buChar char="§"/>
            </a:pPr>
            <a:r>
              <a:rPr lang="en-IN" sz="2400" kern="100" dirty="0" err="1">
                <a:effectLst/>
                <a:latin typeface="Times New Roman" panose="02020603050405020304" pitchFamily="18" charset="0"/>
                <a:ea typeface="Aptos" panose="020B0004020202020204" pitchFamily="34" charset="0"/>
                <a:cs typeface="Times New Roman" panose="02020603050405020304" pitchFamily="18" charset="0"/>
              </a:rPr>
              <a:t>Navaneetham</a:t>
            </a: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 K., &amp; </a:t>
            </a:r>
            <a:r>
              <a:rPr lang="en-IN" sz="2400" kern="100" dirty="0" err="1">
                <a:effectLst/>
                <a:latin typeface="Times New Roman" panose="02020603050405020304" pitchFamily="18" charset="0"/>
                <a:ea typeface="Aptos" panose="020B0004020202020204" pitchFamily="34" charset="0"/>
                <a:cs typeface="Times New Roman" panose="02020603050405020304" pitchFamily="18" charset="0"/>
              </a:rPr>
              <a:t>Dharmalingam</a:t>
            </a: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 A. (2002). Utilization of maternal health care services in Southern India. Social Science &amp; Medicine, 55(10), 1849-1869.</a:t>
            </a:r>
            <a:endParaRPr lang="en-IN" sz="2400" kern="100" dirty="0">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17994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References</a:t>
            </a:r>
            <a:endParaRPr lang="en-IN"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3" name="TextBox 2">
            <a:extLst>
              <a:ext uri="{FF2B5EF4-FFF2-40B4-BE49-F238E27FC236}">
                <a16:creationId xmlns:a16="http://schemas.microsoft.com/office/drawing/2014/main" id="{06C33247-0B0B-545F-3966-3659E9DF89C5}"/>
              </a:ext>
            </a:extLst>
          </p:cNvPr>
          <p:cNvSpPr txBox="1"/>
          <p:nvPr/>
        </p:nvSpPr>
        <p:spPr>
          <a:xfrm>
            <a:off x="0" y="1258197"/>
            <a:ext cx="12192000" cy="4893647"/>
          </a:xfrm>
          <a:prstGeom prst="rect">
            <a:avLst/>
          </a:prstGeom>
          <a:noFill/>
        </p:spPr>
        <p:txBody>
          <a:bodyPr wrap="square">
            <a:spAutoFit/>
          </a:bodyPr>
          <a:lstStyle/>
          <a:p>
            <a:pPr>
              <a:buFont typeface="Wingdings" panose="05000000000000000000" pitchFamily="2" charset="2"/>
              <a:buChar char="§"/>
            </a:pPr>
            <a:r>
              <a:rPr lang="en-IN" sz="2400" kern="100" dirty="0" err="1">
                <a:effectLst/>
                <a:latin typeface="Times New Roman" panose="02020603050405020304" pitchFamily="18" charset="0"/>
                <a:ea typeface="Aptos" panose="020B0004020202020204" pitchFamily="34" charset="0"/>
                <a:cs typeface="Times New Roman" panose="02020603050405020304" pitchFamily="18" charset="0"/>
              </a:rPr>
              <a:t>Jejeebhoy</a:t>
            </a: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 S. J. (2000). Women’s autonomy in rural India: Its dimensions, determinants, and the influence of context. In H. Presser &amp; G. Sen (Eds.), Women’s empowerment and demographic processes: Moving beyond Cairo (pp. 204–238). Oxford University Press.</a:t>
            </a:r>
            <a:endParaRPr lang="en-IN" sz="2400" kern="100" dirty="0">
              <a:latin typeface="Times New Roman" panose="02020603050405020304" pitchFamily="18" charset="0"/>
              <a:ea typeface="Aptos" panose="020B0004020202020204" pitchFamily="34" charset="0"/>
              <a:cs typeface="Times New Roman" panose="02020603050405020304" pitchFamily="18" charset="0"/>
            </a:endParaRPr>
          </a:p>
          <a:p>
            <a:pPr>
              <a:buFont typeface="Wingdings" panose="05000000000000000000" pitchFamily="2" charset="2"/>
              <a:buChar char="§"/>
            </a:pP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Sinha, R. K., &amp; Kaur, P. (2014). Health care infrastructure in Bihar: A critical analysis. Global Journal of Medicine and Public Health, 3(5), 1-9.</a:t>
            </a:r>
          </a:p>
          <a:p>
            <a:pPr>
              <a:buFont typeface="Wingdings" panose="05000000000000000000" pitchFamily="2" charset="2"/>
              <a:buChar char="§"/>
            </a:pP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Bhattacharyya, A., et al. (2012). Contraceptive practices and its relationship with quality of life in women. Journal of Clinical and Diagnostic Research, 6(8), 1382-1385.</a:t>
            </a:r>
            <a:endParaRPr lang="en-IN" sz="2400" kern="100" dirty="0">
              <a:latin typeface="Times New Roman" panose="02020603050405020304" pitchFamily="18" charset="0"/>
              <a:ea typeface="Aptos" panose="020B0004020202020204" pitchFamily="34" charset="0"/>
              <a:cs typeface="Times New Roman" panose="02020603050405020304" pitchFamily="18" charset="0"/>
            </a:endParaRPr>
          </a:p>
          <a:p>
            <a:pPr>
              <a:buFont typeface="Wingdings" panose="05000000000000000000" pitchFamily="2" charset="2"/>
              <a:buChar char="§"/>
            </a:pP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International Institute for Population Sciences [IIPS]. (2017). National Family Health Survey (NFHS-4), 2015-16: India. Mumbai: IIPS.</a:t>
            </a:r>
            <a:endParaRPr lang="en-IN" sz="2400" kern="100" dirty="0">
              <a:latin typeface="Times New Roman" panose="02020603050405020304" pitchFamily="18" charset="0"/>
              <a:ea typeface="Aptos" panose="020B0004020202020204" pitchFamily="34" charset="0"/>
              <a:cs typeface="Times New Roman" panose="02020603050405020304" pitchFamily="18" charset="0"/>
            </a:endParaRPr>
          </a:p>
          <a:p>
            <a:pPr>
              <a:buFont typeface="Wingdings" panose="05000000000000000000" pitchFamily="2" charset="2"/>
              <a:buChar char="§"/>
            </a:pP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Bajpai, N., &amp; Dholakia, R. H. (2013). Family planning and fertility </a:t>
            </a:r>
            <a:r>
              <a:rPr lang="en-IN" sz="2400" kern="1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 Evidence from Uttar Pradesh, Bihar, and Rajasthan. Economic and Political Weekly, 48(29), 71-81.</a:t>
            </a:r>
            <a:endParaRPr lang="en-IN" sz="2400" kern="100" dirty="0">
              <a:latin typeface="Times New Roman" panose="02020603050405020304" pitchFamily="18" charset="0"/>
              <a:ea typeface="Aptos" panose="020B0004020202020204" pitchFamily="34" charset="0"/>
              <a:cs typeface="Times New Roman" panose="02020603050405020304" pitchFamily="18" charset="0"/>
            </a:endParaRPr>
          </a:p>
          <a:p>
            <a:pPr>
              <a:buFont typeface="Wingdings" panose="05000000000000000000" pitchFamily="2" charset="2"/>
              <a:buChar char="§"/>
            </a:pPr>
            <a: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t>International Institute for Population Sciences [IIPS]. (2017). National Family Health Survey (NFHS-4), 2015-16: India. Mumbai: IIPS.</a:t>
            </a:r>
            <a:endParaRPr lang="en-IN" sz="2400" dirty="0"/>
          </a:p>
        </p:txBody>
      </p:sp>
    </p:spTree>
    <p:extLst>
      <p:ext uri="{BB962C8B-B14F-4D97-AF65-F5344CB8AC3E}">
        <p14:creationId xmlns:p14="http://schemas.microsoft.com/office/powerpoint/2010/main" val="3089937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6C48B2B-B049-2663-B761-6D5D4874ACE1}"/>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43543" y="968826"/>
            <a:ext cx="12148457" cy="58891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3" name="TextBox 2">
            <a:extLst>
              <a:ext uri="{FF2B5EF4-FFF2-40B4-BE49-F238E27FC236}">
                <a16:creationId xmlns:a16="http://schemas.microsoft.com/office/drawing/2014/main" id="{2B0F0385-74AD-E2C9-1682-82B91C50D566}"/>
              </a:ext>
            </a:extLst>
          </p:cNvPr>
          <p:cNvSpPr txBox="1"/>
          <p:nvPr/>
        </p:nvSpPr>
        <p:spPr>
          <a:xfrm>
            <a:off x="2922814" y="1508063"/>
            <a:ext cx="6106886" cy="4001095"/>
          </a:xfrm>
          <a:prstGeom prst="rect">
            <a:avLst/>
          </a:prstGeom>
          <a:noFill/>
        </p:spPr>
        <p:txBody>
          <a:bodyPr wrap="square">
            <a:spAutoFit/>
          </a:bodyPr>
          <a:lstStyle/>
          <a:p>
            <a:pPr algn="ctr"/>
            <a:r>
              <a:rPr lang="en-IN" sz="11500" b="1" dirty="0">
                <a:latin typeface="Times New Roman" panose="02020603050405020304" pitchFamily="18" charset="0"/>
                <a:cs typeface="Times New Roman" panose="02020603050405020304" pitchFamily="18" charset="0"/>
              </a:rPr>
              <a:t>Thank You!</a:t>
            </a:r>
          </a:p>
          <a:p>
            <a:pPr algn="ctr"/>
            <a:r>
              <a:rPr lang="en-IN" sz="2400" b="1" dirty="0">
                <a:latin typeface="Times New Roman" panose="02020603050405020304" pitchFamily="18" charset="0"/>
                <a:cs typeface="Times New Roman" panose="02020603050405020304" pitchFamily="18" charset="0"/>
              </a:rPr>
              <a:t>Any Questions???</a:t>
            </a:r>
          </a:p>
        </p:txBody>
      </p:sp>
    </p:spTree>
    <p:extLst>
      <p:ext uri="{BB962C8B-B14F-4D97-AF65-F5344CB8AC3E}">
        <p14:creationId xmlns:p14="http://schemas.microsoft.com/office/powerpoint/2010/main" val="386553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B224E1B-F8EF-15D5-06FF-61668F2140E1}"/>
              </a:ext>
            </a:extLst>
          </p:cNvPr>
          <p:cNvSpPr/>
          <p:nvPr/>
        </p:nvSpPr>
        <p:spPr>
          <a:xfrm>
            <a:off x="0" y="2559540"/>
            <a:ext cx="12192000" cy="421516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D61C7C-86FC-73EB-4DE0-1BB0E941782A}"/>
              </a:ext>
            </a:extLst>
          </p:cNvPr>
          <p:cNvSpPr/>
          <p:nvPr/>
        </p:nvSpPr>
        <p:spPr>
          <a:xfrm>
            <a:off x="0" y="1066801"/>
            <a:ext cx="12192000" cy="149274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t>Background</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10" name="TextBox 9">
            <a:extLst>
              <a:ext uri="{FF2B5EF4-FFF2-40B4-BE49-F238E27FC236}">
                <a16:creationId xmlns:a16="http://schemas.microsoft.com/office/drawing/2014/main" id="{F14B05E4-95C8-3EDB-E8C9-2B4497FB588C}"/>
              </a:ext>
            </a:extLst>
          </p:cNvPr>
          <p:cNvSpPr txBox="1"/>
          <p:nvPr/>
        </p:nvSpPr>
        <p:spPr>
          <a:xfrm>
            <a:off x="0" y="1174545"/>
            <a:ext cx="12192000" cy="1384995"/>
          </a:xfrm>
          <a:prstGeom prst="rect">
            <a:avLst/>
          </a:prstGeom>
          <a:solidFill>
            <a:schemeClr val="accent2">
              <a:lumMod val="20000"/>
              <a:lumOff val="80000"/>
            </a:schemeClr>
          </a:solidFill>
        </p:spPr>
        <p:txBody>
          <a:bodyPr wrap="square">
            <a:spAutoFit/>
          </a:bodyPr>
          <a:lstStyle/>
          <a:p>
            <a:r>
              <a:rPr lang="en-US" sz="2800" dirty="0">
                <a:latin typeface="Times New Roman" panose="02020603050405020304" pitchFamily="18" charset="0"/>
                <a:cs typeface="Times New Roman" panose="02020603050405020304" pitchFamily="18" charset="0"/>
              </a:rPr>
              <a:t>Family planning is the deliberate effort to regulate the number and spacing of children through contraception and other methods, enabling informed reproductive choices for individuals and couples</a:t>
            </a:r>
            <a:r>
              <a:rPr lang="en-US" sz="2800" b="1" dirty="0">
                <a:latin typeface="Times New Roman" panose="02020603050405020304" pitchFamily="18" charset="0"/>
                <a:cs typeface="Times New Roman" panose="02020603050405020304" pitchFamily="18" charset="0"/>
              </a:rPr>
              <a:t>(WHO)</a:t>
            </a:r>
          </a:p>
        </p:txBody>
      </p:sp>
      <p:sp>
        <p:nvSpPr>
          <p:cNvPr id="14" name="TextBox 13">
            <a:extLst>
              <a:ext uri="{FF2B5EF4-FFF2-40B4-BE49-F238E27FC236}">
                <a16:creationId xmlns:a16="http://schemas.microsoft.com/office/drawing/2014/main" id="{974A6FE3-97E3-F01A-FAD6-84B65F9C7373}"/>
              </a:ext>
            </a:extLst>
          </p:cNvPr>
          <p:cNvSpPr txBox="1"/>
          <p:nvPr/>
        </p:nvSpPr>
        <p:spPr>
          <a:xfrm>
            <a:off x="0" y="2681966"/>
            <a:ext cx="12192000" cy="3970318"/>
          </a:xfrm>
          <a:prstGeom prst="rect">
            <a:avLst/>
          </a:prstGeom>
          <a:solidFill>
            <a:schemeClr val="accent6">
              <a:lumMod val="20000"/>
              <a:lumOff val="80000"/>
            </a:schemeClr>
          </a:solidFill>
        </p:spPr>
        <p:txBody>
          <a:bodyPr wrap="square">
            <a:spAutoFit/>
          </a:bodyPr>
          <a:lstStyle/>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Family planning programs in Bihar aim to promote reproductive health and empower communities. Despite challenges like high fertility rates and limited access to healthcare, efforts by the government and NGOs have increased awareness and access to services. </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Socio-demographic factors and cultural norms still influence contraceptive use. Understanding these predictors is crucial for targeted interventions. </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By addressing barriers and improving care quality, policymakers can enhance family planning effectiveness and improve maternal and child health in Bihar.</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058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Pictorial Journey</a:t>
            </a:r>
            <a:endParaRPr lang="en-IN"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pic>
        <p:nvPicPr>
          <p:cNvPr id="3" name="Picture 2">
            <a:extLst>
              <a:ext uri="{FF2B5EF4-FFF2-40B4-BE49-F238E27FC236}">
                <a16:creationId xmlns:a16="http://schemas.microsoft.com/office/drawing/2014/main" id="{100E1C73-38A9-9A59-A5DF-0B1BF1640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2" y="968827"/>
            <a:ext cx="5226504" cy="3276602"/>
          </a:xfrm>
          <a:prstGeom prst="rect">
            <a:avLst/>
          </a:prstGeom>
        </p:spPr>
      </p:pic>
      <p:pic>
        <p:nvPicPr>
          <p:cNvPr id="8" name="Picture 7">
            <a:extLst>
              <a:ext uri="{FF2B5EF4-FFF2-40B4-BE49-F238E27FC236}">
                <a16:creationId xmlns:a16="http://schemas.microsoft.com/office/drawing/2014/main" id="{42AA439D-BF2A-6DCC-98AB-BE6DD8289A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8276" y="968826"/>
            <a:ext cx="6921952" cy="5889173"/>
          </a:xfrm>
          <a:prstGeom prst="rect">
            <a:avLst/>
          </a:prstGeom>
        </p:spPr>
      </p:pic>
      <p:pic>
        <p:nvPicPr>
          <p:cNvPr id="10" name="Picture 9">
            <a:extLst>
              <a:ext uri="{FF2B5EF4-FFF2-40B4-BE49-F238E27FC236}">
                <a16:creationId xmlns:a16="http://schemas.microsoft.com/office/drawing/2014/main" id="{8F7BEBE2-5164-D029-F5B3-73A284577D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72" y="4245429"/>
            <a:ext cx="5226504" cy="2612571"/>
          </a:xfrm>
          <a:prstGeom prst="rect">
            <a:avLst/>
          </a:prstGeom>
        </p:spPr>
      </p:pic>
    </p:spTree>
    <p:extLst>
      <p:ext uri="{BB962C8B-B14F-4D97-AF65-F5344CB8AC3E}">
        <p14:creationId xmlns:p14="http://schemas.microsoft.com/office/powerpoint/2010/main" val="1515530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Tree>
    <p:extLst>
      <p:ext uri="{BB962C8B-B14F-4D97-AF65-F5344CB8AC3E}">
        <p14:creationId xmlns:p14="http://schemas.microsoft.com/office/powerpoint/2010/main" val="7464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t>Objectives</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8" name="Slide Number Placeholder 1">
            <a:extLst>
              <a:ext uri="{FF2B5EF4-FFF2-40B4-BE49-F238E27FC236}">
                <a16:creationId xmlns:a16="http://schemas.microsoft.com/office/drawing/2014/main" id="{4C58CD95-B0D1-6E7F-159B-A2533462EC59}"/>
              </a:ext>
            </a:extLst>
          </p:cNvPr>
          <p:cNvSpPr>
            <a:spLocks noGrp="1"/>
          </p:cNvSpPr>
          <p:nvPr>
            <p:ph type="sldNum" sz="quarter" idx="12"/>
          </p:nvPr>
        </p:nvSpPr>
        <p:spPr>
          <a:xfrm>
            <a:off x="9374527" y="6310050"/>
            <a:ext cx="2743200" cy="365125"/>
          </a:xfrm>
        </p:spPr>
        <p:txBody>
          <a:bodyPr/>
          <a:lstStyle/>
          <a:p>
            <a:fld id="{D4F9442E-9437-4062-8DAD-965F8584E449}" type="slidenum">
              <a:rPr lang="en-US" b="1" smtClean="0">
                <a:solidFill>
                  <a:srgbClr val="DFEEEA"/>
                </a:solidFill>
                <a:latin typeface="Segoe UI" panose="020B0502040204020203" pitchFamily="34" charset="0"/>
                <a:cs typeface="Segoe UI" panose="020B0502040204020203" pitchFamily="34" charset="0"/>
              </a:rPr>
              <a:pPr/>
              <a:t>4</a:t>
            </a:fld>
            <a:endParaRPr lang="en-US" b="1" dirty="0">
              <a:solidFill>
                <a:srgbClr val="DFEEEA"/>
              </a:solidFill>
              <a:latin typeface="Segoe UI" panose="020B0502040204020203" pitchFamily="34" charset="0"/>
              <a:cs typeface="Segoe UI" panose="020B0502040204020203" pitchFamily="34" charset="0"/>
            </a:endParaRPr>
          </a:p>
        </p:txBody>
      </p:sp>
      <p:sp>
        <p:nvSpPr>
          <p:cNvPr id="11" name="Rectangle: Rounded Corners 10">
            <a:extLst>
              <a:ext uri="{FF2B5EF4-FFF2-40B4-BE49-F238E27FC236}">
                <a16:creationId xmlns:a16="http://schemas.microsoft.com/office/drawing/2014/main" id="{756A394B-598F-D490-366A-DE3CF8057CEC}"/>
              </a:ext>
            </a:extLst>
          </p:cNvPr>
          <p:cNvSpPr/>
          <p:nvPr/>
        </p:nvSpPr>
        <p:spPr>
          <a:xfrm>
            <a:off x="3632755" y="4882739"/>
            <a:ext cx="8034907" cy="1583409"/>
          </a:xfrm>
          <a:prstGeom prst="roundRect">
            <a:avLst>
              <a:gd name="adj" fmla="val 50000"/>
            </a:avLst>
          </a:prstGeom>
          <a:solidFill>
            <a:srgbClr val="293452"/>
          </a:solidFill>
          <a:effectLst/>
        </p:spPr>
        <p:txBody>
          <a:bodyPr wrap="square" lIns="1440000" tIns="0" rIns="0" bIns="0" anchor="ctr" anchorCtr="0">
            <a:noAutofit/>
          </a:bodyPr>
          <a:lstStyle/>
          <a:p>
            <a:r>
              <a:rPr lang="en-IN" sz="2800" b="1" kern="100" dirty="0">
                <a:solidFill>
                  <a:schemeClr val="bg1"/>
                </a:solidFill>
                <a:effectLst/>
                <a:latin typeface="Times New Roman" panose="02020603050405020304" pitchFamily="18" charset="0"/>
                <a:ea typeface="Aptos" panose="020B0004020202020204" pitchFamily="34" charset="0"/>
                <a:cs typeface="Mangal" panose="02040503050203030202" pitchFamily="18" charset="0"/>
              </a:rPr>
              <a:t>To identify key predictors influencing the success or failure of family planning initiatives in Bihar</a:t>
            </a:r>
            <a:endParaRPr lang="en-IN" sz="2800" b="1" dirty="0">
              <a:solidFill>
                <a:schemeClr val="bg1"/>
              </a:solidFill>
            </a:endParaRPr>
          </a:p>
        </p:txBody>
      </p:sp>
      <p:sp>
        <p:nvSpPr>
          <p:cNvPr id="12" name="Rectangle: Rounded Corners 11">
            <a:extLst>
              <a:ext uri="{FF2B5EF4-FFF2-40B4-BE49-F238E27FC236}">
                <a16:creationId xmlns:a16="http://schemas.microsoft.com/office/drawing/2014/main" id="{D08601DD-E910-4C16-CE59-8D271BDA4268}"/>
              </a:ext>
            </a:extLst>
          </p:cNvPr>
          <p:cNvSpPr/>
          <p:nvPr/>
        </p:nvSpPr>
        <p:spPr>
          <a:xfrm>
            <a:off x="3665050" y="1356107"/>
            <a:ext cx="8034907" cy="1583409"/>
          </a:xfrm>
          <a:prstGeom prst="roundRect">
            <a:avLst>
              <a:gd name="adj" fmla="val 50000"/>
            </a:avLst>
          </a:prstGeom>
          <a:solidFill>
            <a:srgbClr val="F3BE94"/>
          </a:solidFill>
          <a:effectLst/>
        </p:spPr>
        <p:txBody>
          <a:bodyPr wrap="square" lIns="1440000" tIns="0" rIns="0" bIns="0" anchor="ctr" anchorCtr="0">
            <a:noAutofit/>
          </a:bodyPr>
          <a:lstStyle/>
          <a:p>
            <a:r>
              <a:rPr lang="en-IN" sz="2800" b="1" kern="100" dirty="0">
                <a:effectLst/>
                <a:latin typeface="Times New Roman" panose="02020603050405020304" pitchFamily="18" charset="0"/>
                <a:ea typeface="Aptos" panose="020B0004020202020204" pitchFamily="34" charset="0"/>
                <a:cs typeface="Mangal" panose="02040503050203030202" pitchFamily="18" charset="0"/>
              </a:rPr>
              <a:t>To understand the patterns and trends of family planning programs in Bihar</a:t>
            </a:r>
            <a:endParaRPr lang="en-IN" sz="2800" b="1" kern="100" dirty="0">
              <a:effectLst/>
              <a:latin typeface="Aptos" panose="020B0004020202020204" pitchFamily="34" charset="0"/>
              <a:ea typeface="Aptos" panose="020B0004020202020204" pitchFamily="34" charset="0"/>
              <a:cs typeface="Mangal" panose="02040503050203030202" pitchFamily="18" charset="0"/>
            </a:endParaRPr>
          </a:p>
        </p:txBody>
      </p:sp>
      <p:sp>
        <p:nvSpPr>
          <p:cNvPr id="13" name="Oval 19">
            <a:extLst>
              <a:ext uri="{FF2B5EF4-FFF2-40B4-BE49-F238E27FC236}">
                <a16:creationId xmlns:a16="http://schemas.microsoft.com/office/drawing/2014/main" id="{C2F2D90B-C4F8-2812-06B4-0BA5A1DC40B6}"/>
              </a:ext>
            </a:extLst>
          </p:cNvPr>
          <p:cNvSpPr>
            <a:spLocks noChangeArrowheads="1"/>
          </p:cNvSpPr>
          <p:nvPr/>
        </p:nvSpPr>
        <p:spPr bwMode="auto">
          <a:xfrm>
            <a:off x="3122974" y="1394204"/>
            <a:ext cx="1583409" cy="1583409"/>
          </a:xfrm>
          <a:prstGeom prst="ellipse">
            <a:avLst/>
          </a:pr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 name="Oval 21">
            <a:extLst>
              <a:ext uri="{FF2B5EF4-FFF2-40B4-BE49-F238E27FC236}">
                <a16:creationId xmlns:a16="http://schemas.microsoft.com/office/drawing/2014/main" id="{59F318C5-9AAC-C9D9-E1FF-8DE5BF06F4C8}"/>
              </a:ext>
            </a:extLst>
          </p:cNvPr>
          <p:cNvSpPr>
            <a:spLocks noChangeArrowheads="1"/>
          </p:cNvSpPr>
          <p:nvPr/>
        </p:nvSpPr>
        <p:spPr bwMode="auto">
          <a:xfrm>
            <a:off x="3115053" y="4864829"/>
            <a:ext cx="1580659" cy="1583409"/>
          </a:xfrm>
          <a:prstGeom prst="ellipse">
            <a:avLst/>
          </a:pr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 name="Oval 15">
            <a:extLst>
              <a:ext uri="{FF2B5EF4-FFF2-40B4-BE49-F238E27FC236}">
                <a16:creationId xmlns:a16="http://schemas.microsoft.com/office/drawing/2014/main" id="{400E63AA-849A-F4FA-CD19-C29E26BEA8D6}"/>
              </a:ext>
            </a:extLst>
          </p:cNvPr>
          <p:cNvSpPr>
            <a:spLocks noChangeArrowheads="1"/>
          </p:cNvSpPr>
          <p:nvPr/>
        </p:nvSpPr>
        <p:spPr bwMode="auto">
          <a:xfrm>
            <a:off x="546100" y="2314127"/>
            <a:ext cx="3166175" cy="3166176"/>
          </a:xfrm>
          <a:prstGeom prst="ellipse">
            <a:avLst/>
          </a:prstGeom>
          <a:solidFill>
            <a:srgbClr val="293452"/>
          </a:solidFill>
          <a:ln w="15875" cap="flat">
            <a:noFill/>
            <a:prstDash val="solid"/>
            <a:miter lim="800000"/>
            <a:headEnd/>
            <a:tailEnd/>
          </a:ln>
          <a:effectLst>
            <a:outerShdw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 name="Oval 16">
            <a:extLst>
              <a:ext uri="{FF2B5EF4-FFF2-40B4-BE49-F238E27FC236}">
                <a16:creationId xmlns:a16="http://schemas.microsoft.com/office/drawing/2014/main" id="{C5F85AA8-3E8A-FC2C-D4AE-3B124EA20461}"/>
              </a:ext>
            </a:extLst>
          </p:cNvPr>
          <p:cNvSpPr>
            <a:spLocks noChangeArrowheads="1"/>
          </p:cNvSpPr>
          <p:nvPr/>
        </p:nvSpPr>
        <p:spPr bwMode="auto">
          <a:xfrm>
            <a:off x="806334" y="2572295"/>
            <a:ext cx="2645708" cy="2649839"/>
          </a:xfrm>
          <a:prstGeom prst="ellipse">
            <a:avLst/>
          </a:prstGeom>
          <a:solidFill>
            <a:srgbClr val="F5AE18"/>
          </a:solidFill>
          <a:ln w="38100" cap="flat">
            <a:noFill/>
            <a:prstDash val="solid"/>
            <a:miter lim="800000"/>
            <a:headEnd/>
            <a:tailEnd/>
          </a:ln>
          <a:effectLst>
            <a:outerShdw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 name="Oval 17">
            <a:extLst>
              <a:ext uri="{FF2B5EF4-FFF2-40B4-BE49-F238E27FC236}">
                <a16:creationId xmlns:a16="http://schemas.microsoft.com/office/drawing/2014/main" id="{234839EF-6D33-1E6D-E86B-1D4E498842BD}"/>
              </a:ext>
            </a:extLst>
          </p:cNvPr>
          <p:cNvSpPr>
            <a:spLocks noChangeArrowheads="1"/>
          </p:cNvSpPr>
          <p:nvPr/>
        </p:nvSpPr>
        <p:spPr bwMode="auto">
          <a:xfrm>
            <a:off x="1064502" y="2832528"/>
            <a:ext cx="2129371" cy="2129372"/>
          </a:xfrm>
          <a:prstGeom prst="ellipse">
            <a:avLst/>
          </a:prstGeom>
          <a:solidFill>
            <a:srgbClr val="F3BE94"/>
          </a:solidFill>
          <a:ln w="38100" cap="flat">
            <a:noFill/>
            <a:prstDash val="solid"/>
            <a:miter lim="800000"/>
            <a:headEnd/>
            <a:tailEnd/>
          </a:ln>
          <a:effectLst>
            <a:outerShdw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 name="Oval 18">
            <a:extLst>
              <a:ext uri="{FF2B5EF4-FFF2-40B4-BE49-F238E27FC236}">
                <a16:creationId xmlns:a16="http://schemas.microsoft.com/office/drawing/2014/main" id="{4CAD39DA-87FE-4F2A-60E6-4411BCE405E7}"/>
              </a:ext>
            </a:extLst>
          </p:cNvPr>
          <p:cNvSpPr>
            <a:spLocks noChangeArrowheads="1"/>
          </p:cNvSpPr>
          <p:nvPr/>
        </p:nvSpPr>
        <p:spPr bwMode="auto">
          <a:xfrm>
            <a:off x="1328865" y="3096893"/>
            <a:ext cx="1600643" cy="1600644"/>
          </a:xfrm>
          <a:prstGeom prst="ellipse">
            <a:avLst/>
          </a:prstGeom>
          <a:solidFill>
            <a:sysClr val="window" lastClr="FFFFFF"/>
          </a:solidFill>
          <a:ln w="15875" cap="flat">
            <a:noFill/>
            <a:prstDash val="solid"/>
            <a:miter lim="800000"/>
            <a:headEnd/>
            <a:tailEnd/>
          </a:ln>
          <a:effectLst>
            <a:outerShdw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 name="Oval 19">
            <a:extLst>
              <a:ext uri="{FF2B5EF4-FFF2-40B4-BE49-F238E27FC236}">
                <a16:creationId xmlns:a16="http://schemas.microsoft.com/office/drawing/2014/main" id="{4EBDE5F5-E58E-F613-3B82-C7422415FB19}"/>
              </a:ext>
            </a:extLst>
          </p:cNvPr>
          <p:cNvSpPr>
            <a:spLocks noChangeArrowheads="1"/>
          </p:cNvSpPr>
          <p:nvPr/>
        </p:nvSpPr>
        <p:spPr bwMode="auto">
          <a:xfrm>
            <a:off x="3319859" y="1529295"/>
            <a:ext cx="1189639" cy="1189639"/>
          </a:xfrm>
          <a:prstGeom prst="ellipse">
            <a:avLst/>
          </a:prstGeom>
          <a:solidFill>
            <a:srgbClr val="F3BE94"/>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5" name="Oval 21">
            <a:extLst>
              <a:ext uri="{FF2B5EF4-FFF2-40B4-BE49-F238E27FC236}">
                <a16:creationId xmlns:a16="http://schemas.microsoft.com/office/drawing/2014/main" id="{B3C6EF14-53D5-DFBE-04E4-F7FDC8C033B6}"/>
              </a:ext>
            </a:extLst>
          </p:cNvPr>
          <p:cNvSpPr>
            <a:spLocks noChangeArrowheads="1"/>
          </p:cNvSpPr>
          <p:nvPr/>
        </p:nvSpPr>
        <p:spPr bwMode="auto">
          <a:xfrm>
            <a:off x="3311597" y="5079625"/>
            <a:ext cx="1187573" cy="1189639"/>
          </a:xfrm>
          <a:prstGeom prst="ellipse">
            <a:avLst/>
          </a:prstGeom>
          <a:solidFill>
            <a:srgbClr val="29345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6" name="Freeform 22">
            <a:extLst>
              <a:ext uri="{FF2B5EF4-FFF2-40B4-BE49-F238E27FC236}">
                <a16:creationId xmlns:a16="http://schemas.microsoft.com/office/drawing/2014/main" id="{532BD2B2-E5A6-B277-BB0F-9BAED0227018}"/>
              </a:ext>
            </a:extLst>
          </p:cNvPr>
          <p:cNvSpPr>
            <a:spLocks/>
          </p:cNvSpPr>
          <p:nvPr/>
        </p:nvSpPr>
        <p:spPr bwMode="auto">
          <a:xfrm>
            <a:off x="2762216" y="2435983"/>
            <a:ext cx="828203" cy="826138"/>
          </a:xfrm>
          <a:custGeom>
            <a:avLst/>
            <a:gdLst>
              <a:gd name="T0" fmla="*/ 0 w 401"/>
              <a:gd name="T1" fmla="*/ 310 h 400"/>
              <a:gd name="T2" fmla="*/ 313 w 401"/>
              <a:gd name="T3" fmla="*/ 0 h 400"/>
              <a:gd name="T4" fmla="*/ 391 w 401"/>
              <a:gd name="T5" fmla="*/ 5 h 400"/>
              <a:gd name="T6" fmla="*/ 401 w 401"/>
              <a:gd name="T7" fmla="*/ 90 h 400"/>
              <a:gd name="T8" fmla="*/ 90 w 401"/>
              <a:gd name="T9" fmla="*/ 400 h 400"/>
              <a:gd name="T10" fmla="*/ 24 w 401"/>
              <a:gd name="T11" fmla="*/ 377 h 400"/>
              <a:gd name="T12" fmla="*/ 0 w 401"/>
              <a:gd name="T13" fmla="*/ 310 h 400"/>
            </a:gdLst>
            <a:ahLst/>
            <a:cxnLst>
              <a:cxn ang="0">
                <a:pos x="T0" y="T1"/>
              </a:cxn>
              <a:cxn ang="0">
                <a:pos x="T2" y="T3"/>
              </a:cxn>
              <a:cxn ang="0">
                <a:pos x="T4" y="T5"/>
              </a:cxn>
              <a:cxn ang="0">
                <a:pos x="T6" y="T7"/>
              </a:cxn>
              <a:cxn ang="0">
                <a:pos x="T8" y="T9"/>
              </a:cxn>
              <a:cxn ang="0">
                <a:pos x="T10" y="T11"/>
              </a:cxn>
              <a:cxn ang="0">
                <a:pos x="T12" y="T13"/>
              </a:cxn>
            </a:cxnLst>
            <a:rect l="0" t="0" r="r" b="b"/>
            <a:pathLst>
              <a:path w="401" h="400">
                <a:moveTo>
                  <a:pt x="0" y="310"/>
                </a:moveTo>
                <a:lnTo>
                  <a:pt x="313" y="0"/>
                </a:lnTo>
                <a:lnTo>
                  <a:pt x="391" y="5"/>
                </a:lnTo>
                <a:lnTo>
                  <a:pt x="401" y="90"/>
                </a:lnTo>
                <a:lnTo>
                  <a:pt x="90" y="400"/>
                </a:lnTo>
                <a:lnTo>
                  <a:pt x="24" y="377"/>
                </a:lnTo>
                <a:lnTo>
                  <a:pt x="0" y="310"/>
                </a:lnTo>
                <a:close/>
              </a:path>
            </a:pathLst>
          </a:custGeom>
          <a:solidFill>
            <a:srgbClr val="F3BE94"/>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 name="Freeform 24">
            <a:extLst>
              <a:ext uri="{FF2B5EF4-FFF2-40B4-BE49-F238E27FC236}">
                <a16:creationId xmlns:a16="http://schemas.microsoft.com/office/drawing/2014/main" id="{42343A55-5007-9162-4CD7-9B5E53FFAAC3}"/>
              </a:ext>
            </a:extLst>
          </p:cNvPr>
          <p:cNvSpPr>
            <a:spLocks/>
          </p:cNvSpPr>
          <p:nvPr/>
        </p:nvSpPr>
        <p:spPr bwMode="auto">
          <a:xfrm>
            <a:off x="3086475" y="4864829"/>
            <a:ext cx="518402" cy="493619"/>
          </a:xfrm>
          <a:custGeom>
            <a:avLst/>
            <a:gdLst>
              <a:gd name="T0" fmla="*/ 99 w 251"/>
              <a:gd name="T1" fmla="*/ 0 h 239"/>
              <a:gd name="T2" fmla="*/ 246 w 251"/>
              <a:gd name="T3" fmla="*/ 147 h 239"/>
              <a:gd name="T4" fmla="*/ 251 w 251"/>
              <a:gd name="T5" fmla="*/ 222 h 239"/>
              <a:gd name="T6" fmla="*/ 151 w 251"/>
              <a:gd name="T7" fmla="*/ 239 h 239"/>
              <a:gd name="T8" fmla="*/ 0 w 251"/>
              <a:gd name="T9" fmla="*/ 85 h 239"/>
              <a:gd name="T10" fmla="*/ 12 w 251"/>
              <a:gd name="T11" fmla="*/ 42 h 239"/>
              <a:gd name="T12" fmla="*/ 99 w 251"/>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251" h="239">
                <a:moveTo>
                  <a:pt x="99" y="0"/>
                </a:moveTo>
                <a:lnTo>
                  <a:pt x="246" y="147"/>
                </a:lnTo>
                <a:lnTo>
                  <a:pt x="251" y="222"/>
                </a:lnTo>
                <a:lnTo>
                  <a:pt x="151" y="239"/>
                </a:lnTo>
                <a:lnTo>
                  <a:pt x="0" y="85"/>
                </a:lnTo>
                <a:lnTo>
                  <a:pt x="12" y="42"/>
                </a:lnTo>
                <a:lnTo>
                  <a:pt x="99" y="0"/>
                </a:lnTo>
                <a:close/>
              </a:path>
            </a:pathLst>
          </a:custGeom>
          <a:solidFill>
            <a:srgbClr val="29345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9" name="Oval 18">
            <a:extLst>
              <a:ext uri="{FF2B5EF4-FFF2-40B4-BE49-F238E27FC236}">
                <a16:creationId xmlns:a16="http://schemas.microsoft.com/office/drawing/2014/main" id="{5A7C7869-CA58-AB94-1960-423BDD5C720B}"/>
              </a:ext>
            </a:extLst>
          </p:cNvPr>
          <p:cNvSpPr>
            <a:spLocks noChangeArrowheads="1"/>
          </p:cNvSpPr>
          <p:nvPr/>
        </p:nvSpPr>
        <p:spPr bwMode="auto">
          <a:xfrm>
            <a:off x="3503987" y="1713423"/>
            <a:ext cx="821384" cy="821383"/>
          </a:xfrm>
          <a:prstGeom prst="ellipse">
            <a:avLst/>
          </a:prstGeom>
          <a:solidFill>
            <a:sysClr val="window" lastClr="FFFFFF"/>
          </a:solidFill>
          <a:ln w="15875"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1" name="Oval 18">
            <a:extLst>
              <a:ext uri="{FF2B5EF4-FFF2-40B4-BE49-F238E27FC236}">
                <a16:creationId xmlns:a16="http://schemas.microsoft.com/office/drawing/2014/main" id="{5ADC17DD-98C5-3DA2-CE62-841D969ADDA4}"/>
              </a:ext>
            </a:extLst>
          </p:cNvPr>
          <p:cNvSpPr>
            <a:spLocks noChangeArrowheads="1"/>
          </p:cNvSpPr>
          <p:nvPr/>
        </p:nvSpPr>
        <p:spPr bwMode="auto">
          <a:xfrm>
            <a:off x="3494692" y="5263753"/>
            <a:ext cx="821384" cy="821383"/>
          </a:xfrm>
          <a:prstGeom prst="ellipse">
            <a:avLst/>
          </a:prstGeom>
          <a:solidFill>
            <a:sysClr val="window" lastClr="FFFFFF"/>
          </a:solidFill>
          <a:ln w="15875"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40" name="Graphic 39" descr="Inbox Check outline">
            <a:extLst>
              <a:ext uri="{FF2B5EF4-FFF2-40B4-BE49-F238E27FC236}">
                <a16:creationId xmlns:a16="http://schemas.microsoft.com/office/drawing/2014/main" id="{37FD165B-23F5-CE41-F81E-5AB606C2AA6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42050" y="1851485"/>
            <a:ext cx="545259" cy="545259"/>
          </a:xfrm>
          <a:prstGeom prst="rect">
            <a:avLst/>
          </a:prstGeom>
        </p:spPr>
      </p:pic>
      <p:pic>
        <p:nvPicPr>
          <p:cNvPr id="42" name="Graphic 41" descr="Folder Search outline">
            <a:extLst>
              <a:ext uri="{FF2B5EF4-FFF2-40B4-BE49-F238E27FC236}">
                <a16:creationId xmlns:a16="http://schemas.microsoft.com/office/drawing/2014/main" id="{A638B814-C3D6-DD72-BEC8-3799E38987E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32755" y="5401815"/>
            <a:ext cx="545259" cy="545259"/>
          </a:xfrm>
          <a:prstGeom prst="rect">
            <a:avLst/>
          </a:prstGeom>
        </p:spPr>
      </p:pic>
      <p:pic>
        <p:nvPicPr>
          <p:cNvPr id="43" name="Graphic 42" descr="Target outline">
            <a:extLst>
              <a:ext uri="{FF2B5EF4-FFF2-40B4-BE49-F238E27FC236}">
                <a16:creationId xmlns:a16="http://schemas.microsoft.com/office/drawing/2014/main" id="{EE5F78B0-844C-9143-CBE5-A7A13AC1B4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5665" y="3463694"/>
            <a:ext cx="867043" cy="867043"/>
          </a:xfrm>
          <a:prstGeom prst="rect">
            <a:avLst/>
          </a:prstGeom>
        </p:spPr>
      </p:pic>
    </p:spTree>
    <p:extLst>
      <p:ext uri="{BB962C8B-B14F-4D97-AF65-F5344CB8AC3E}">
        <p14:creationId xmlns:p14="http://schemas.microsoft.com/office/powerpoint/2010/main" val="404929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P spid="23" grpId="0" animBg="1"/>
      <p:bldP spid="25"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b="1" dirty="0"/>
              <a:t>Study Area</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3"/>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8" name="Slide Number Placeholder 1">
            <a:extLst>
              <a:ext uri="{FF2B5EF4-FFF2-40B4-BE49-F238E27FC236}">
                <a16:creationId xmlns:a16="http://schemas.microsoft.com/office/drawing/2014/main" id="{4C58CD95-B0D1-6E7F-159B-A2533462EC59}"/>
              </a:ext>
            </a:extLst>
          </p:cNvPr>
          <p:cNvSpPr>
            <a:spLocks noGrp="1"/>
          </p:cNvSpPr>
          <p:nvPr>
            <p:ph type="sldNum" sz="quarter" idx="12"/>
          </p:nvPr>
        </p:nvSpPr>
        <p:spPr>
          <a:xfrm>
            <a:off x="9374527" y="6310050"/>
            <a:ext cx="2743200" cy="365125"/>
          </a:xfrm>
        </p:spPr>
        <p:txBody>
          <a:bodyPr/>
          <a:lstStyle/>
          <a:p>
            <a:fld id="{D4F9442E-9437-4062-8DAD-965F8584E449}" type="slidenum">
              <a:rPr lang="en-US" b="1" smtClean="0">
                <a:solidFill>
                  <a:srgbClr val="DFEEEA"/>
                </a:solidFill>
                <a:latin typeface="Segoe UI" panose="020B0502040204020203" pitchFamily="34" charset="0"/>
                <a:cs typeface="Segoe UI" panose="020B0502040204020203" pitchFamily="34" charset="0"/>
              </a:rPr>
              <a:pPr/>
              <a:t>5</a:t>
            </a:fld>
            <a:endParaRPr lang="en-US" b="1" dirty="0">
              <a:solidFill>
                <a:srgbClr val="DFEEEA"/>
              </a:solidFill>
              <a:latin typeface="Segoe UI" panose="020B0502040204020203" pitchFamily="34" charset="0"/>
              <a:cs typeface="Segoe UI" panose="020B0502040204020203" pitchFamily="34" charset="0"/>
            </a:endParaRPr>
          </a:p>
        </p:txBody>
      </p:sp>
      <p:pic>
        <p:nvPicPr>
          <p:cNvPr id="2" name="Picture 1" descr="A map of different colored areas&#10;&#10;Description automatically generated">
            <a:extLst>
              <a:ext uri="{FF2B5EF4-FFF2-40B4-BE49-F238E27FC236}">
                <a16:creationId xmlns:a16="http://schemas.microsoft.com/office/drawing/2014/main" id="{0C24E081-E080-41C6-9B9C-3AF0ECFF2C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4687" y="-145892"/>
            <a:ext cx="16983573" cy="7346792"/>
          </a:xfrm>
          <a:prstGeom prst="rect">
            <a:avLst/>
          </a:prstGeom>
        </p:spPr>
      </p:pic>
    </p:spTree>
    <p:extLst>
      <p:ext uri="{BB962C8B-B14F-4D97-AF65-F5344CB8AC3E}">
        <p14:creationId xmlns:p14="http://schemas.microsoft.com/office/powerpoint/2010/main" val="177008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D192C2-CBCA-3E23-471E-73252C54BB8B}"/>
              </a:ext>
            </a:extLst>
          </p:cNvPr>
          <p:cNvSpPr/>
          <p:nvPr/>
        </p:nvSpPr>
        <p:spPr>
          <a:xfrm>
            <a:off x="87086" y="2760150"/>
            <a:ext cx="12006591" cy="393093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E826E3-ED3A-C18C-A3E9-7CFCE6C3F08B}"/>
              </a:ext>
            </a:extLst>
          </p:cNvPr>
          <p:cNvSpPr/>
          <p:nvPr/>
        </p:nvSpPr>
        <p:spPr>
          <a:xfrm>
            <a:off x="87086" y="1076573"/>
            <a:ext cx="12006591" cy="1585604"/>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Methodology</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3" name="Content Placeholder 2">
            <a:extLst>
              <a:ext uri="{FF2B5EF4-FFF2-40B4-BE49-F238E27FC236}">
                <a16:creationId xmlns:a16="http://schemas.microsoft.com/office/drawing/2014/main" id="{615AA06E-EC30-C2EF-F160-7369EC3D4323}"/>
              </a:ext>
            </a:extLst>
          </p:cNvPr>
          <p:cNvSpPr txBox="1">
            <a:spLocks/>
          </p:cNvSpPr>
          <p:nvPr/>
        </p:nvSpPr>
        <p:spPr>
          <a:xfrm>
            <a:off x="87086" y="978600"/>
            <a:ext cx="12192000" cy="12784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800"/>
              </a:spcAft>
            </a:pPr>
            <a:endParaRPr lang="en-US" sz="800" b="1" dirty="0">
              <a:latin typeface="Times New Roman" panose="02020603050405020304" pitchFamily="18" charset="0"/>
              <a:ea typeface="Aptos" panose="020B0004020202020204" pitchFamily="34" charset="0"/>
            </a:endParaRPr>
          </a:p>
          <a:p>
            <a:pPr algn="l">
              <a:lnSpc>
                <a:spcPct val="100000"/>
              </a:lnSpc>
              <a:spcAft>
                <a:spcPts val="800"/>
              </a:spcAft>
            </a:pPr>
            <a:r>
              <a:rPr lang="en-US" b="1" dirty="0">
                <a:latin typeface="Times New Roman" panose="02020603050405020304" pitchFamily="18" charset="0"/>
                <a:ea typeface="Aptos" panose="020B0004020202020204" pitchFamily="34" charset="0"/>
              </a:rPr>
              <a:t>This study has use the data collected and involves analysis of the program monitoring collected under the Bihar Technical Support Program (BTSP) working closely with the government of Bihar</a:t>
            </a:r>
            <a:endParaRPr lang="en-IN" sz="800" b="1" dirty="0">
              <a:latin typeface="Calibri" panose="020F0502020204030204" pitchFamily="34" charset="0"/>
              <a:ea typeface="Aptos" panose="020B0004020202020204" pitchFamily="34" charset="0"/>
            </a:endParaRPr>
          </a:p>
          <a:p>
            <a:pPr algn="l"/>
            <a:r>
              <a:rPr lang="en-US" sz="2000" dirty="0">
                <a:solidFill>
                  <a:srgbClr val="000000"/>
                </a:solidFill>
                <a:latin typeface="Times New Roman" panose="02020603050405020304" pitchFamily="18" charset="0"/>
                <a:cs typeface="Times New Roman" panose="02020603050405020304" pitchFamily="18" charset="0"/>
              </a:rPr>
              <a:t> </a:t>
            </a:r>
            <a:endParaRPr lang="en-IN" sz="2000" b="1" u="sng" dirty="0">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711288A4-4D58-A173-AF7D-31A5BADA9728}"/>
              </a:ext>
            </a:extLst>
          </p:cNvPr>
          <p:cNvSpPr txBox="1">
            <a:spLocks/>
          </p:cNvSpPr>
          <p:nvPr/>
        </p:nvSpPr>
        <p:spPr>
          <a:xfrm>
            <a:off x="355952" y="2927570"/>
            <a:ext cx="11468858" cy="35827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Ø"/>
            </a:pPr>
            <a:r>
              <a:rPr lang="en-IN" sz="2800" b="1" u="sng" dirty="0">
                <a:latin typeface="Times New Roman" panose="02020603050405020304" pitchFamily="18" charset="0"/>
                <a:cs typeface="Times New Roman" panose="02020603050405020304" pitchFamily="18" charset="0"/>
              </a:rPr>
              <a:t>Study Design:-</a:t>
            </a:r>
          </a:p>
          <a:p>
            <a:pPr lvl="1" algn="l"/>
            <a:r>
              <a:rPr lang="en-IN" kern="100" dirty="0">
                <a:latin typeface="Times New Roman" panose="02020603050405020304" pitchFamily="18" charset="0"/>
                <a:ea typeface="Aptos" panose="020B0004020202020204" pitchFamily="34" charset="0"/>
                <a:cs typeface="Times New Roman" panose="02020603050405020304" pitchFamily="18" charset="0"/>
              </a:rPr>
              <a:t>Community-based Cross-sectional study across 38 districts of Bihar conducted in three rounds-</a:t>
            </a:r>
            <a:r>
              <a:rPr lang="en-IN"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April-June 2016, September-December 2018, and February-April 2021.</a:t>
            </a:r>
          </a:p>
          <a:p>
            <a:pPr lvl="1" algn="l"/>
            <a:endParaRPr lang="en-IN"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Ø"/>
            </a:pPr>
            <a:r>
              <a:rPr lang="en-IN" sz="2800" b="1" u="sng" dirty="0">
                <a:latin typeface="Times New Roman" panose="02020603050405020304" pitchFamily="18" charset="0"/>
                <a:cs typeface="Times New Roman" panose="02020603050405020304" pitchFamily="18" charset="0"/>
              </a:rPr>
              <a:t>Sampling:-</a:t>
            </a:r>
          </a:p>
          <a:p>
            <a:pPr marL="857250" lvl="1" indent="-400050" algn="l">
              <a:buFont typeface="+mj-lt"/>
              <a:buAutoNum type="romanLcPeriod"/>
            </a:pPr>
            <a:r>
              <a:rPr lang="en-US" dirty="0">
                <a:solidFill>
                  <a:srgbClr val="000000"/>
                </a:solidFill>
                <a:latin typeface="Times New Roman" panose="02020603050405020304" pitchFamily="18" charset="0"/>
                <a:cs typeface="Times New Roman" panose="02020603050405020304" pitchFamily="18" charset="0"/>
              </a:rPr>
              <a:t>Multistage sampling(in three phases), with blocks as major sample units and Anganwadi facilities and municipal wards as secondary units for rural and urban regions.</a:t>
            </a:r>
          </a:p>
          <a:p>
            <a:pPr marL="857250" lvl="1" indent="-400050" algn="l">
              <a:buFont typeface="+mj-lt"/>
              <a:buAutoNum type="romanLcPeriod"/>
            </a:pPr>
            <a:r>
              <a:rPr lang="en-US" b="1" dirty="0">
                <a:solidFill>
                  <a:srgbClr val="000000"/>
                </a:solidFill>
                <a:latin typeface="Times New Roman" panose="02020603050405020304" pitchFamily="18" charset="0"/>
                <a:cs typeface="Times New Roman" panose="02020603050405020304" pitchFamily="18" charset="0"/>
              </a:rPr>
              <a:t>Cluster random sampling </a:t>
            </a:r>
            <a:r>
              <a:rPr lang="en-US" dirty="0">
                <a:solidFill>
                  <a:srgbClr val="000000"/>
                </a:solidFill>
                <a:latin typeface="Times New Roman" panose="02020603050405020304" pitchFamily="18" charset="0"/>
                <a:cs typeface="Times New Roman" panose="02020603050405020304" pitchFamily="18" charset="0"/>
              </a:rPr>
              <a:t>selected five blocks from each district, and</a:t>
            </a:r>
          </a:p>
          <a:p>
            <a:pPr marL="857250" lvl="1" indent="-400050" algn="l">
              <a:buFont typeface="+mj-lt"/>
              <a:buAutoNum type="romanLcPeriod"/>
            </a:pPr>
            <a:r>
              <a:rPr lang="en-US" dirty="0">
                <a:solidFill>
                  <a:srgbClr val="000000"/>
                </a:solidFill>
                <a:latin typeface="Times New Roman" panose="02020603050405020304" pitchFamily="18" charset="0"/>
                <a:cs typeface="Times New Roman" panose="02020603050405020304" pitchFamily="18" charset="0"/>
              </a:rPr>
              <a:t>SSUs were chosen based on reported populations using </a:t>
            </a:r>
            <a:r>
              <a:rPr lang="en-US" b="1" dirty="0">
                <a:solidFill>
                  <a:srgbClr val="000000"/>
                </a:solidFill>
                <a:latin typeface="Times New Roman" panose="02020603050405020304" pitchFamily="18" charset="0"/>
                <a:cs typeface="Times New Roman" panose="02020603050405020304" pitchFamily="18" charset="0"/>
              </a:rPr>
              <a:t>Probability Proportional to Size sampling</a:t>
            </a:r>
            <a:r>
              <a:rPr lang="en-US" dirty="0">
                <a:solidFill>
                  <a:srgbClr val="000000"/>
                </a:solidFill>
                <a:latin typeface="Times New Roman" panose="02020603050405020304" pitchFamily="18" charset="0"/>
                <a:cs typeface="Times New Roman" panose="02020603050405020304" pitchFamily="18" charset="0"/>
              </a:rPr>
              <a:t>. </a:t>
            </a:r>
          </a:p>
          <a:p>
            <a:pPr marL="857250" lvl="1" indent="-400050" algn="l">
              <a:buFont typeface="+mj-lt"/>
              <a:buAutoNum type="romanLcPeriod"/>
            </a:pPr>
            <a:r>
              <a:rPr lang="en-US" dirty="0">
                <a:solidFill>
                  <a:srgbClr val="000000"/>
                </a:solidFill>
                <a:latin typeface="Times New Roman" panose="02020603050405020304" pitchFamily="18" charset="0"/>
                <a:cs typeface="Times New Roman" panose="02020603050405020304" pitchFamily="18" charset="0"/>
              </a:rPr>
              <a:t>Samples for each round were newly selected to prevent overlap and ensure representativeness.</a:t>
            </a:r>
          </a:p>
        </p:txBody>
      </p:sp>
    </p:spTree>
    <p:extLst>
      <p:ext uri="{BB962C8B-B14F-4D97-AF65-F5344CB8AC3E}">
        <p14:creationId xmlns:p14="http://schemas.microsoft.com/office/powerpoint/2010/main" val="81826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88355-8A82-B8AD-4A56-A8B1B2408D9B}"/>
              </a:ext>
            </a:extLst>
          </p:cNvPr>
          <p:cNvSpPr/>
          <p:nvPr/>
        </p:nvSpPr>
        <p:spPr>
          <a:xfrm>
            <a:off x="0" y="4247536"/>
            <a:ext cx="12093677" cy="2550850"/>
          </a:xfrm>
          <a:prstGeom prst="rect">
            <a:avLst/>
          </a:prstGeom>
          <a:solidFill>
            <a:schemeClr val="tx2">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87B7D8-2656-74ED-351A-A940BEA3088E}"/>
              </a:ext>
            </a:extLst>
          </p:cNvPr>
          <p:cNvSpPr/>
          <p:nvPr/>
        </p:nvSpPr>
        <p:spPr>
          <a:xfrm>
            <a:off x="0" y="1076572"/>
            <a:ext cx="12093677" cy="3170963"/>
          </a:xfrm>
          <a:prstGeom prst="rect">
            <a:avLst/>
          </a:prstGeom>
          <a:solidFill>
            <a:srgbClr val="FEFDD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Methodology</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sp>
        <p:nvSpPr>
          <p:cNvPr id="3" name="TextBox 2">
            <a:extLst>
              <a:ext uri="{FF2B5EF4-FFF2-40B4-BE49-F238E27FC236}">
                <a16:creationId xmlns:a16="http://schemas.microsoft.com/office/drawing/2014/main" id="{74B92B71-0EEC-20D7-D1BE-7E487761A5F7}"/>
              </a:ext>
            </a:extLst>
          </p:cNvPr>
          <p:cNvSpPr txBox="1"/>
          <p:nvPr/>
        </p:nvSpPr>
        <p:spPr>
          <a:xfrm>
            <a:off x="-11237" y="1055743"/>
            <a:ext cx="12192000" cy="2862322"/>
          </a:xfrm>
          <a:prstGeom prst="rect">
            <a:avLst/>
          </a:prstGeom>
          <a:noFill/>
        </p:spPr>
        <p:txBody>
          <a:bodyPr wrap="square">
            <a:spAutoFit/>
          </a:bodyPr>
          <a:lstStyle/>
          <a:p>
            <a:r>
              <a:rPr lang="en-IN" sz="2000" b="1" u="sng" dirty="0">
                <a:latin typeface="Times New Roman" panose="02020603050405020304" pitchFamily="18" charset="0"/>
                <a:cs typeface="Times New Roman" panose="02020603050405020304" pitchFamily="18" charset="0"/>
              </a:rPr>
              <a:t>Inclusion criteria-</a:t>
            </a:r>
          </a:p>
          <a:p>
            <a:pPr marL="514350" indent="-514350">
              <a:buFont typeface="+mj-lt"/>
              <a:buAutoNum type="romanLcPeriod"/>
            </a:pPr>
            <a:r>
              <a:rPr lang="en-US" sz="2000" b="0" i="0" dirty="0">
                <a:solidFill>
                  <a:srgbClr val="000000"/>
                </a:solidFill>
                <a:effectLst/>
                <a:latin typeface="Times New Roman" panose="02020603050405020304" pitchFamily="18" charset="0"/>
                <a:cs typeface="Times New Roman" panose="02020603050405020304" pitchFamily="18" charset="0"/>
              </a:rPr>
              <a:t>Currently married women aged 15-49 residing in households for at least three months</a:t>
            </a:r>
            <a:endParaRPr lang="en-US" sz="2000" dirty="0">
              <a:solidFill>
                <a:srgbClr val="000000"/>
              </a:solidFill>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r>
              <a:rPr lang="en-IN" sz="2000" b="1" u="sng" dirty="0">
                <a:latin typeface="Times New Roman" panose="02020603050405020304" pitchFamily="18" charset="0"/>
                <a:cs typeface="Times New Roman" panose="02020603050405020304" pitchFamily="18" charset="0"/>
              </a:rPr>
              <a:t>Exclusion criteria-</a:t>
            </a:r>
          </a:p>
          <a:p>
            <a:pPr marL="514350" indent="-514350">
              <a:buFont typeface="+mj-lt"/>
              <a:buAutoNum type="romanLcPeriod"/>
            </a:pPr>
            <a:r>
              <a:rPr lang="en-US" sz="2000" b="0" i="0" dirty="0">
                <a:solidFill>
                  <a:srgbClr val="000000"/>
                </a:solidFill>
                <a:effectLst/>
                <a:latin typeface="Times New Roman" panose="02020603050405020304" pitchFamily="18" charset="0"/>
                <a:cs typeface="Times New Roman" panose="02020603050405020304" pitchFamily="18" charset="0"/>
              </a:rPr>
              <a:t>Women living in hostels,</a:t>
            </a:r>
          </a:p>
          <a:p>
            <a:pPr marL="514350" indent="-514350">
              <a:buFont typeface="+mj-lt"/>
              <a:buAutoNum type="romanLcPeriod"/>
            </a:pPr>
            <a:r>
              <a:rPr lang="en-US" sz="2000" b="0" i="0" dirty="0">
                <a:solidFill>
                  <a:srgbClr val="000000"/>
                </a:solidFill>
                <a:effectLst/>
                <a:latin typeface="Times New Roman" panose="02020603050405020304" pitchFamily="18" charset="0"/>
                <a:cs typeface="Times New Roman" panose="02020603050405020304" pitchFamily="18" charset="0"/>
              </a:rPr>
              <a:t> Widowed,</a:t>
            </a:r>
          </a:p>
          <a:p>
            <a:pPr marL="514350" indent="-514350">
              <a:buFont typeface="+mj-lt"/>
              <a:buAutoNum type="romanLcPeriod"/>
            </a:pPr>
            <a:r>
              <a:rPr lang="en-US" sz="2000" b="0" i="0" dirty="0">
                <a:solidFill>
                  <a:srgbClr val="000000"/>
                </a:solidFill>
                <a:effectLst/>
                <a:latin typeface="Times New Roman" panose="02020603050405020304" pitchFamily="18" charset="0"/>
                <a:cs typeface="Times New Roman" panose="02020603050405020304" pitchFamily="18" charset="0"/>
              </a:rPr>
              <a:t> Divorced,</a:t>
            </a:r>
          </a:p>
          <a:p>
            <a:pPr marL="514350" indent="-514350">
              <a:buFont typeface="+mj-lt"/>
              <a:buAutoNum type="romanLcPeriod"/>
            </a:pPr>
            <a:r>
              <a:rPr lang="en-US" sz="2000" b="0" i="0" dirty="0">
                <a:solidFill>
                  <a:srgbClr val="000000"/>
                </a:solidFill>
                <a:effectLst/>
                <a:latin typeface="Times New Roman" panose="02020603050405020304" pitchFamily="18" charset="0"/>
                <a:cs typeface="Times New Roman" panose="02020603050405020304" pitchFamily="18" charset="0"/>
              </a:rPr>
              <a:t> Separated, </a:t>
            </a:r>
          </a:p>
          <a:p>
            <a:pPr marL="514350" indent="-514350">
              <a:buFont typeface="+mj-lt"/>
              <a:buAutoNum type="romanLcPeriod"/>
            </a:pPr>
            <a:r>
              <a:rPr lang="en-US" sz="2000" dirty="0">
                <a:solidFill>
                  <a:srgbClr val="000000"/>
                </a:solidFill>
                <a:latin typeface="Times New Roman" panose="02020603050405020304" pitchFamily="18" charset="0"/>
                <a:cs typeface="Times New Roman" panose="02020603050405020304" pitchFamily="18" charset="0"/>
              </a:rPr>
              <a:t>Te</a:t>
            </a:r>
            <a:r>
              <a:rPr lang="en-US" sz="2000" b="0" i="0" dirty="0">
                <a:solidFill>
                  <a:srgbClr val="000000"/>
                </a:solidFill>
                <a:effectLst/>
                <a:latin typeface="Times New Roman" panose="02020603050405020304" pitchFamily="18" charset="0"/>
                <a:cs typeface="Times New Roman" panose="02020603050405020304" pitchFamily="18" charset="0"/>
              </a:rPr>
              <a:t>mporary visitors. </a:t>
            </a:r>
          </a:p>
        </p:txBody>
      </p:sp>
      <p:sp>
        <p:nvSpPr>
          <p:cNvPr id="7" name="TextBox 6">
            <a:extLst>
              <a:ext uri="{FF2B5EF4-FFF2-40B4-BE49-F238E27FC236}">
                <a16:creationId xmlns:a16="http://schemas.microsoft.com/office/drawing/2014/main" id="{6A0C2A6C-519D-0A79-CB60-122CFA6392E4}"/>
              </a:ext>
            </a:extLst>
          </p:cNvPr>
          <p:cNvSpPr txBox="1"/>
          <p:nvPr/>
        </p:nvSpPr>
        <p:spPr>
          <a:xfrm>
            <a:off x="75850" y="4123781"/>
            <a:ext cx="12104913" cy="2554545"/>
          </a:xfrm>
          <a:prstGeom prst="rect">
            <a:avLst/>
          </a:prstGeom>
          <a:noFill/>
        </p:spPr>
        <p:txBody>
          <a:bodyPr wrap="square">
            <a:spAutoFit/>
          </a:bodyPr>
          <a:lstStyle/>
          <a:p>
            <a:pPr marL="0" indent="0">
              <a:buNone/>
            </a:pPr>
            <a:endParaRPr lang="en-IN" sz="2000" b="1" u="sng" dirty="0">
              <a:latin typeface="Times New Roman" panose="02020603050405020304" pitchFamily="18" charset="0"/>
              <a:cs typeface="Times New Roman" panose="02020603050405020304" pitchFamily="18" charset="0"/>
            </a:endParaRPr>
          </a:p>
          <a:p>
            <a:r>
              <a:rPr lang="en-IN" sz="2000" b="1" u="sng" dirty="0">
                <a:latin typeface="Times New Roman" panose="02020603050405020304" pitchFamily="18" charset="0"/>
                <a:cs typeface="Times New Roman" panose="02020603050405020304" pitchFamily="18" charset="0"/>
              </a:rPr>
              <a:t>Sample size estimation-</a:t>
            </a:r>
          </a:p>
          <a:p>
            <a:pPr marL="514350" indent="-514350">
              <a:buFont typeface="+mj-lt"/>
              <a:buAutoNum type="romanLcPeriod"/>
            </a:pPr>
            <a:r>
              <a:rPr lang="en-US" sz="2000" dirty="0">
                <a:latin typeface="Times New Roman" panose="02020603050405020304" pitchFamily="18" charset="0"/>
                <a:cs typeface="Times New Roman" panose="02020603050405020304" pitchFamily="18" charset="0"/>
              </a:rPr>
              <a:t>The sample size for these indicators was calculated following the binomial formula assuming the most conservative estimate i.e. an indicator value (p)of 50% (or 0.5). At an α error of 5 and absolute precision of 10%, the desired sample size for each district turned out to be 384. Assuming a design effect of 1.5, the sample size was inflated to 576. To account for 2-4% data loss, a rounded figure of 600 per district was decided upon.</a:t>
            </a:r>
          </a:p>
          <a:p>
            <a:pPr marL="514350" indent="-514350">
              <a:buFont typeface="+mj-lt"/>
              <a:buAutoNum type="romanLcPeriod"/>
            </a:pPr>
            <a:r>
              <a:rPr lang="en-US" sz="2000" dirty="0">
                <a:latin typeface="Times New Roman" panose="02020603050405020304" pitchFamily="18" charset="0"/>
                <a:cs typeface="Times New Roman" panose="02020603050405020304" pitchFamily="18" charset="0"/>
              </a:rPr>
              <a:t> Thus, the total sample of MWRA respondents to be sampled per district turned out to be 600 or 22,800 (600*38 districts) MWRA respondents from the entire state.</a:t>
            </a:r>
            <a:endParaRPr lang="en-IN" sz="2000" dirty="0"/>
          </a:p>
        </p:txBody>
      </p:sp>
    </p:spTree>
    <p:extLst>
      <p:ext uri="{BB962C8B-B14F-4D97-AF65-F5344CB8AC3E}">
        <p14:creationId xmlns:p14="http://schemas.microsoft.com/office/powerpoint/2010/main" val="1663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kern="100" dirty="0">
                <a:latin typeface="Times New Roman" panose="02020603050405020304" pitchFamily="18" charset="0"/>
                <a:ea typeface="Aptos" panose="020B0004020202020204" pitchFamily="34" charset="0"/>
                <a:cs typeface="Mangal" panose="02040503050203030202" pitchFamily="18" charset="0"/>
              </a:rPr>
              <a:t>Variables</a:t>
            </a:r>
            <a:endParaRPr lang="en-IN" sz="2800" dirty="0"/>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graphicFrame>
        <p:nvGraphicFramePr>
          <p:cNvPr id="7" name="Table 6">
            <a:extLst>
              <a:ext uri="{FF2B5EF4-FFF2-40B4-BE49-F238E27FC236}">
                <a16:creationId xmlns:a16="http://schemas.microsoft.com/office/drawing/2014/main" id="{3C56A3EF-D24C-B81E-4406-A05324860F60}"/>
              </a:ext>
            </a:extLst>
          </p:cNvPr>
          <p:cNvGraphicFramePr>
            <a:graphicFrameLocks noGrp="1"/>
          </p:cNvGraphicFramePr>
          <p:nvPr>
            <p:extLst>
              <p:ext uri="{D42A27DB-BD31-4B8C-83A1-F6EECF244321}">
                <p14:modId xmlns:p14="http://schemas.microsoft.com/office/powerpoint/2010/main" val="4164016780"/>
              </p:ext>
            </p:extLst>
          </p:nvPr>
        </p:nvGraphicFramePr>
        <p:xfrm>
          <a:off x="-1" y="1009053"/>
          <a:ext cx="12192000" cy="5848947"/>
        </p:xfrm>
        <a:graphic>
          <a:graphicData uri="http://schemas.openxmlformats.org/drawingml/2006/table">
            <a:tbl>
              <a:tblPr firstRow="1" bandRow="1">
                <a:tableStyleId>{284E427A-3D55-4303-BF80-6455036E1DE7}</a:tableStyleId>
              </a:tblPr>
              <a:tblGrid>
                <a:gridCol w="3048000">
                  <a:extLst>
                    <a:ext uri="{9D8B030D-6E8A-4147-A177-3AD203B41FA5}">
                      <a16:colId xmlns:a16="http://schemas.microsoft.com/office/drawing/2014/main" val="4203975993"/>
                    </a:ext>
                  </a:extLst>
                </a:gridCol>
                <a:gridCol w="3048000">
                  <a:extLst>
                    <a:ext uri="{9D8B030D-6E8A-4147-A177-3AD203B41FA5}">
                      <a16:colId xmlns:a16="http://schemas.microsoft.com/office/drawing/2014/main" val="4184510181"/>
                    </a:ext>
                  </a:extLst>
                </a:gridCol>
                <a:gridCol w="3048000">
                  <a:extLst>
                    <a:ext uri="{9D8B030D-6E8A-4147-A177-3AD203B41FA5}">
                      <a16:colId xmlns:a16="http://schemas.microsoft.com/office/drawing/2014/main" val="2563699847"/>
                    </a:ext>
                  </a:extLst>
                </a:gridCol>
                <a:gridCol w="3048000">
                  <a:extLst>
                    <a:ext uri="{9D8B030D-6E8A-4147-A177-3AD203B41FA5}">
                      <a16:colId xmlns:a16="http://schemas.microsoft.com/office/drawing/2014/main" val="2990569406"/>
                    </a:ext>
                  </a:extLst>
                </a:gridCol>
              </a:tblGrid>
              <a:tr h="854937">
                <a:tc>
                  <a:txBody>
                    <a:bodyPr/>
                    <a:lstStyle/>
                    <a:p>
                      <a:r>
                        <a:rPr lang="en-IN" sz="1800" b="1" kern="1200" dirty="0">
                          <a:solidFill>
                            <a:schemeClr val="tx1"/>
                          </a:solidFill>
                          <a:effectLst/>
                        </a:rPr>
                        <a:t>Socio-demographic </a:t>
                      </a:r>
                      <a:endParaRPr lang="en-IN" sz="1800" dirty="0">
                        <a:solidFill>
                          <a:schemeClr val="tx1"/>
                        </a:solidFill>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r>
                        <a:rPr lang="en-IN" sz="1800" b="1" kern="1200" dirty="0">
                          <a:solidFill>
                            <a:schemeClr val="tx1"/>
                          </a:solidFill>
                          <a:effectLst/>
                        </a:rPr>
                        <a:t>Reproductive Profile </a:t>
                      </a:r>
                      <a:endParaRPr lang="en-IN" sz="1800" dirty="0">
                        <a:solidFill>
                          <a:schemeClr val="tx1"/>
                        </a:solidFill>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r>
                        <a:rPr lang="en-IN" sz="1800" b="1" kern="1200" dirty="0">
                          <a:solidFill>
                            <a:schemeClr val="tx1"/>
                          </a:solidFill>
                          <a:effectLst/>
                        </a:rPr>
                        <a:t>Exposure to media and programmatic platforms</a:t>
                      </a:r>
                      <a:endParaRPr lang="en-IN" sz="1800" dirty="0">
                        <a:solidFill>
                          <a:schemeClr val="tx1"/>
                        </a:solidFill>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r>
                        <a:rPr lang="en-IN" sz="1800" b="1" u="none" kern="100" dirty="0">
                          <a:solidFill>
                            <a:schemeClr val="tx1"/>
                          </a:solidFill>
                        </a:rPr>
                        <a:t>Outcomes Variables</a:t>
                      </a:r>
                      <a:endParaRPr lang="en-IN" sz="1800" u="none" dirty="0">
                        <a:solidFill>
                          <a:schemeClr val="tx1"/>
                        </a:solidFill>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extLst>
                  <a:ext uri="{0D108BD9-81ED-4DB2-BD59-A6C34878D82A}">
                    <a16:rowId xmlns:a16="http://schemas.microsoft.com/office/drawing/2014/main" val="3649874298"/>
                  </a:ext>
                </a:extLst>
              </a:tr>
              <a:tr h="663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00" dirty="0">
                          <a:effectLst/>
                        </a:rPr>
                        <a:t>Age of respondent</a:t>
                      </a:r>
                      <a:endParaRPr lang="en-IN"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lvl="0"/>
                      <a:r>
                        <a:rPr lang="en-US" sz="1800" kern="1200" dirty="0">
                          <a:solidFill>
                            <a:schemeClr val="dk1"/>
                          </a:solidFill>
                          <a:effectLst/>
                        </a:rPr>
                        <a:t>Number of Living Children</a:t>
                      </a:r>
                      <a:endParaRPr lang="en-IN"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Exposure to media</a:t>
                      </a:r>
                      <a:endParaRPr lang="en-IN" sz="1800" kern="1200" dirty="0">
                        <a:solidFill>
                          <a:schemeClr val="dk1"/>
                        </a:solidFill>
                        <a:effectLst/>
                      </a:endParaRPr>
                    </a:p>
                    <a:p>
                      <a:endParaRPr lang="en-IN" sz="1800" dirty="0">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0" kern="1200" dirty="0">
                          <a:solidFill>
                            <a:schemeClr val="tx1"/>
                          </a:solidFill>
                          <a:effectLst/>
                        </a:rPr>
                        <a:t>Unmet need for spacing, </a:t>
                      </a:r>
                    </a:p>
                  </a:txBody>
                  <a:tcPr>
                    <a:cell3D prstMaterial="dkEdge">
                      <a:bevel w="25400" h="25400" prst="angle"/>
                      <a:lightRig rig="flood" dir="t"/>
                    </a:cell3D>
                    <a:solidFill>
                      <a:schemeClr val="accent5">
                        <a:lumMod val="20000"/>
                        <a:lumOff val="80000"/>
                      </a:schemeClr>
                    </a:solidFill>
                  </a:tcPr>
                </a:tc>
                <a:extLst>
                  <a:ext uri="{0D108BD9-81ED-4DB2-BD59-A6C34878D82A}">
                    <a16:rowId xmlns:a16="http://schemas.microsoft.com/office/drawing/2014/main" val="1058406543"/>
                  </a:ext>
                </a:extLst>
              </a:tr>
              <a:tr h="379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00" dirty="0">
                          <a:effectLst/>
                        </a:rPr>
                        <a:t>Religion </a:t>
                      </a:r>
                      <a:endParaRPr lang="en-IN"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History of any abortion</a:t>
                      </a:r>
                      <a:endParaRPr lang="en-IN"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rPr>
                        <a:t>SHG membership</a:t>
                      </a:r>
                      <a:endParaRPr lang="en-IN"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tx1"/>
                          </a:solidFill>
                          <a:effectLst/>
                        </a:rPr>
                        <a:t>Overall Unmet need,</a:t>
                      </a:r>
                    </a:p>
                  </a:txBody>
                  <a:tcPr>
                    <a:cell3D prstMaterial="dkEdge">
                      <a:bevel w="25400" h="25400" prst="angle"/>
                      <a:lightRig rig="flood" dir="t"/>
                    </a:cell3D>
                    <a:solidFill>
                      <a:schemeClr val="accent5">
                        <a:lumMod val="20000"/>
                        <a:lumOff val="80000"/>
                      </a:schemeClr>
                    </a:solidFill>
                  </a:tcPr>
                </a:tc>
                <a:extLst>
                  <a:ext uri="{0D108BD9-81ED-4DB2-BD59-A6C34878D82A}">
                    <a16:rowId xmlns:a16="http://schemas.microsoft.com/office/drawing/2014/main" val="2798573299"/>
                  </a:ext>
                </a:extLst>
              </a:tr>
              <a:tr h="663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00" dirty="0">
                          <a:effectLst/>
                        </a:rPr>
                        <a:t>Caste </a:t>
                      </a:r>
                      <a:endParaRPr lang="en-IN"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Migrant husband</a:t>
                      </a:r>
                      <a:endParaRPr lang="en-IN" sz="1800" dirty="0">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rPr>
                        <a:t>Awareness about Nai Pahal Kit</a:t>
                      </a:r>
                      <a:endParaRPr lang="en-IN"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tx1"/>
                          </a:solidFill>
                          <a:effectLst/>
                        </a:rPr>
                        <a:t>Modern Contraceptive method use,</a:t>
                      </a:r>
                    </a:p>
                  </a:txBody>
                  <a:tcPr>
                    <a:cell3D prstMaterial="dkEdge">
                      <a:bevel w="25400" h="25400" prst="angle"/>
                      <a:lightRig rig="flood" dir="t"/>
                    </a:cell3D>
                    <a:solidFill>
                      <a:schemeClr val="accent5">
                        <a:lumMod val="20000"/>
                        <a:lumOff val="80000"/>
                      </a:schemeClr>
                    </a:solidFill>
                  </a:tcPr>
                </a:tc>
                <a:extLst>
                  <a:ext uri="{0D108BD9-81ED-4DB2-BD59-A6C34878D82A}">
                    <a16:rowId xmlns:a16="http://schemas.microsoft.com/office/drawing/2014/main" val="3453559283"/>
                  </a:ext>
                </a:extLst>
              </a:tr>
              <a:tr h="948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00" dirty="0">
                          <a:effectLst/>
                        </a:rPr>
                        <a:t>Respondent's education </a:t>
                      </a:r>
                      <a:endParaRPr lang="en-IN"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endParaRPr lang="en-IN" sz="1800" dirty="0">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rPr>
                        <a:t>Any discussion on FP took place during the VHSND session.</a:t>
                      </a:r>
                      <a:endParaRPr lang="en-IN"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tx1"/>
                          </a:solidFill>
                          <a:effectLst/>
                        </a:rPr>
                        <a:t>Traditional method uses, and</a:t>
                      </a:r>
                      <a:endParaRPr lang="en-IN" sz="1800" b="0" kern="1200" dirty="0">
                        <a:solidFill>
                          <a:schemeClr val="tx1"/>
                        </a:solidFill>
                        <a:effectLst/>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extLst>
                  <a:ext uri="{0D108BD9-81ED-4DB2-BD59-A6C34878D82A}">
                    <a16:rowId xmlns:a16="http://schemas.microsoft.com/office/drawing/2014/main" val="1198007693"/>
                  </a:ext>
                </a:extLst>
              </a:tr>
              <a:tr h="8549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00" dirty="0">
                          <a:effectLst/>
                        </a:rPr>
                        <a:t>Wealth index </a:t>
                      </a:r>
                      <a:endParaRPr lang="en-IN"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endParaRPr lang="en-IN" sz="1800" dirty="0">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r>
                        <a:rPr lang="en-IN" sz="1800" kern="1200" dirty="0">
                          <a:solidFill>
                            <a:schemeClr val="dk1"/>
                          </a:solidFill>
                          <a:effectLst/>
                        </a:rPr>
                        <a:t>FP-related interaction with FLW (in the last 12 months)</a:t>
                      </a:r>
                      <a:endParaRPr lang="en-IN" sz="1800" dirty="0">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0" kern="1200" dirty="0">
                          <a:solidFill>
                            <a:schemeClr val="tx1"/>
                          </a:solidFill>
                          <a:effectLst/>
                        </a:rPr>
                        <a:t>Modern spacing method use,  </a:t>
                      </a:r>
                      <a:endParaRPr lang="en-IN" sz="1800" b="0" kern="1200" dirty="0">
                        <a:solidFill>
                          <a:schemeClr val="tx1"/>
                        </a:solidFill>
                        <a:effectLst/>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extLst>
                  <a:ext uri="{0D108BD9-81ED-4DB2-BD59-A6C34878D82A}">
                    <a16:rowId xmlns:a16="http://schemas.microsoft.com/office/drawing/2014/main" val="2554070904"/>
                  </a:ext>
                </a:extLst>
              </a:tr>
              <a:tr h="8549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00" dirty="0">
                          <a:effectLst/>
                        </a:rPr>
                        <a:t>Respondent's occupation </a:t>
                      </a:r>
                      <a:endParaRPr lang="en-IN" sz="1800" kern="100" dirty="0">
                        <a:latin typeface="Times New Roman" panose="02020603050405020304" pitchFamily="18" charset="0"/>
                        <a:ea typeface="Aptos" panose="020B0004020202020204" pitchFamily="34"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endParaRPr lang="en-IN" sz="1800" dirty="0">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r>
                        <a:rPr lang="en-US" sz="1800" kern="1200" dirty="0">
                          <a:solidFill>
                            <a:schemeClr val="dk1"/>
                          </a:solidFill>
                          <a:effectLst/>
                          <a:latin typeface="+mn-lt"/>
                          <a:ea typeface="+mn-ea"/>
                          <a:cs typeface="+mn-cs"/>
                        </a:rPr>
                        <a:t>Participated in </a:t>
                      </a:r>
                      <a:r>
                        <a:rPr lang="en-US" sz="1800" kern="1200" dirty="0" err="1">
                          <a:solidFill>
                            <a:schemeClr val="dk1"/>
                          </a:solidFill>
                          <a:effectLst/>
                          <a:latin typeface="+mn-lt"/>
                          <a:ea typeface="+mn-ea"/>
                          <a:cs typeface="+mn-cs"/>
                        </a:rPr>
                        <a:t>Saas</a:t>
                      </a:r>
                      <a:r>
                        <a:rPr lang="en-US" sz="1800" kern="1200" dirty="0">
                          <a:solidFill>
                            <a:schemeClr val="dk1"/>
                          </a:solidFill>
                          <a:effectLst/>
                          <a:latin typeface="+mn-lt"/>
                          <a:ea typeface="+mn-ea"/>
                          <a:cs typeface="+mn-cs"/>
                        </a:rPr>
                        <a:t>-Bahu </a:t>
                      </a:r>
                      <a:r>
                        <a:rPr lang="en-US" sz="1800" kern="1200" dirty="0" err="1">
                          <a:solidFill>
                            <a:schemeClr val="dk1"/>
                          </a:solidFill>
                          <a:effectLst/>
                          <a:latin typeface="+mn-lt"/>
                          <a:ea typeface="+mn-ea"/>
                          <a:cs typeface="+mn-cs"/>
                        </a:rPr>
                        <a:t>Sammelan</a:t>
                      </a:r>
                      <a:r>
                        <a:rPr lang="en-US" sz="1800" kern="1200" dirty="0">
                          <a:solidFill>
                            <a:schemeClr val="dk1"/>
                          </a:solidFill>
                          <a:effectLst/>
                          <a:latin typeface="+mn-lt"/>
                          <a:ea typeface="+mn-ea"/>
                          <a:cs typeface="+mn-cs"/>
                        </a:rPr>
                        <a:t> in last 12 month</a:t>
                      </a:r>
                      <a:endParaRPr lang="en-IN" sz="1800" kern="1200" dirty="0">
                        <a:solidFill>
                          <a:schemeClr val="dk1"/>
                        </a:solidFill>
                        <a:effectLst/>
                        <a:latin typeface="+mn-lt"/>
                        <a:ea typeface="+mn-ea"/>
                        <a:cs typeface="+mn-cs"/>
                      </a:endParaRPr>
                    </a:p>
                  </a:txBody>
                  <a:tcPr>
                    <a:cell3D prstMaterial="dkEdge">
                      <a:bevel w="25400" h="25400" prst="angle"/>
                      <a:lightRig rig="flood" dir="t"/>
                    </a:cell3D>
                    <a:solidFill>
                      <a:schemeClr val="accent5">
                        <a:lumMod val="20000"/>
                        <a:lumOff val="80000"/>
                      </a:schemeClr>
                    </a:solidFill>
                  </a:tcPr>
                </a:tc>
                <a:tc>
                  <a:txBody>
                    <a:bodyPr/>
                    <a:lstStyle/>
                    <a:p>
                      <a:endParaRPr lang="en-IN" sz="1800" dirty="0">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extLst>
                  <a:ext uri="{0D108BD9-81ED-4DB2-BD59-A6C34878D82A}">
                    <a16:rowId xmlns:a16="http://schemas.microsoft.com/office/drawing/2014/main" val="3579694534"/>
                  </a:ext>
                </a:extLst>
              </a:tr>
              <a:tr h="629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rPr>
                        <a:t>Husband's occupation</a:t>
                      </a:r>
                      <a:endParaRPr lang="en-IN" sz="1800" dirty="0">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endParaRPr lang="en-IN" sz="1800" dirty="0">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tc>
                  <a:txBody>
                    <a:bodyPr/>
                    <a:lstStyle/>
                    <a:p>
                      <a:r>
                        <a:rPr lang="en-IN" sz="1800" kern="1200" dirty="0">
                          <a:solidFill>
                            <a:schemeClr val="dk1"/>
                          </a:solidFill>
                          <a:effectLst/>
                          <a:latin typeface="+mn-lt"/>
                          <a:ea typeface="+mn-ea"/>
                          <a:cs typeface="+mn-cs"/>
                        </a:rPr>
                        <a:t>Exposure of SARATHI VAN</a:t>
                      </a:r>
                    </a:p>
                  </a:txBody>
                  <a:tcPr>
                    <a:cell3D prstMaterial="dkEdge">
                      <a:bevel w="25400" h="25400" prst="angle"/>
                      <a:lightRig rig="flood" dir="t"/>
                    </a:cell3D>
                    <a:solidFill>
                      <a:schemeClr val="accent5">
                        <a:lumMod val="20000"/>
                        <a:lumOff val="80000"/>
                      </a:schemeClr>
                    </a:solidFill>
                  </a:tcPr>
                </a:tc>
                <a:tc>
                  <a:txBody>
                    <a:bodyPr/>
                    <a:lstStyle/>
                    <a:p>
                      <a:endParaRPr lang="en-IN" sz="1800" dirty="0">
                        <a:latin typeface="Times New Roman" panose="02020603050405020304" pitchFamily="18" charset="0"/>
                        <a:cs typeface="Times New Roman" panose="02020603050405020304" pitchFamily="18" charset="0"/>
                      </a:endParaRPr>
                    </a:p>
                  </a:txBody>
                  <a:tcPr>
                    <a:cell3D prstMaterial="dkEdge">
                      <a:bevel w="25400" h="25400" prst="angle"/>
                      <a:lightRig rig="flood" dir="t"/>
                    </a:cell3D>
                    <a:solidFill>
                      <a:schemeClr val="accent5">
                        <a:lumMod val="20000"/>
                        <a:lumOff val="80000"/>
                      </a:schemeClr>
                    </a:solidFill>
                  </a:tcPr>
                </a:tc>
                <a:extLst>
                  <a:ext uri="{0D108BD9-81ED-4DB2-BD59-A6C34878D82A}">
                    <a16:rowId xmlns:a16="http://schemas.microsoft.com/office/drawing/2014/main" val="4153654091"/>
                  </a:ext>
                </a:extLst>
              </a:tr>
            </a:tbl>
          </a:graphicData>
        </a:graphic>
      </p:graphicFrame>
    </p:spTree>
    <p:extLst>
      <p:ext uri="{BB962C8B-B14F-4D97-AF65-F5344CB8AC3E}">
        <p14:creationId xmlns:p14="http://schemas.microsoft.com/office/powerpoint/2010/main" val="276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7B44B3E-22AC-DD24-62C1-EB798580BBE4}"/>
              </a:ext>
            </a:extLst>
          </p:cNvPr>
          <p:cNvSpPr/>
          <p:nvPr/>
        </p:nvSpPr>
        <p:spPr>
          <a:xfrm>
            <a:off x="3320596" y="3760868"/>
            <a:ext cx="8871404" cy="3097132"/>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26A16BB-5901-0323-2E67-8A67EC2534F0}"/>
              </a:ext>
            </a:extLst>
          </p:cNvPr>
          <p:cNvSpPr/>
          <p:nvPr/>
        </p:nvSpPr>
        <p:spPr>
          <a:xfrm>
            <a:off x="6115542" y="963318"/>
            <a:ext cx="6076458" cy="276087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7DE45D6-F363-A9A0-B451-218A64774C1C}"/>
              </a:ext>
            </a:extLst>
          </p:cNvPr>
          <p:cNvSpPr/>
          <p:nvPr/>
        </p:nvSpPr>
        <p:spPr>
          <a:xfrm>
            <a:off x="1" y="968828"/>
            <a:ext cx="6076458" cy="275536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81">
            <a:extLst>
              <a:ext uri="{FF2B5EF4-FFF2-40B4-BE49-F238E27FC236}">
                <a16:creationId xmlns:a16="http://schemas.microsoft.com/office/drawing/2014/main" id="{7A7100C4-16EE-BAD6-003E-EF23375FECE0}"/>
              </a:ext>
            </a:extLst>
          </p:cNvPr>
          <p:cNvSpPr/>
          <p:nvPr/>
        </p:nvSpPr>
        <p:spPr>
          <a:xfrm>
            <a:off x="3320596" y="3786363"/>
            <a:ext cx="8836989" cy="693843"/>
          </a:xfrm>
          <a:prstGeom prst="rect">
            <a:avLst/>
          </a:prstGeom>
          <a:solidFill>
            <a:schemeClr val="accent1"/>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600" b="1" dirty="0">
                <a:solidFill>
                  <a:schemeClr val="bg1"/>
                </a:solidFill>
              </a:rPr>
              <a:t>Age of the respondents</a:t>
            </a:r>
          </a:p>
        </p:txBody>
      </p:sp>
      <p:sp>
        <p:nvSpPr>
          <p:cNvPr id="37" name="Rectangle: Rounded Corners 81">
            <a:extLst>
              <a:ext uri="{FF2B5EF4-FFF2-40B4-BE49-F238E27FC236}">
                <a16:creationId xmlns:a16="http://schemas.microsoft.com/office/drawing/2014/main" id="{7B592C87-32B5-A053-ABEB-5DDB86EF9FB0}"/>
              </a:ext>
            </a:extLst>
          </p:cNvPr>
          <p:cNvSpPr/>
          <p:nvPr/>
        </p:nvSpPr>
        <p:spPr>
          <a:xfrm>
            <a:off x="6115543" y="968828"/>
            <a:ext cx="1846770" cy="1891994"/>
          </a:xfrm>
          <a:prstGeom prst="rect">
            <a:avLst/>
          </a:prstGeom>
          <a:solidFill>
            <a:schemeClr val="accent1"/>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b="1" dirty="0">
              <a:solidFill>
                <a:schemeClr val="bg1"/>
              </a:solidFill>
            </a:endParaRPr>
          </a:p>
          <a:p>
            <a:pPr algn="ctr"/>
            <a:endParaRPr lang="en-IN" sz="1600" b="1" dirty="0">
              <a:solidFill>
                <a:schemeClr val="bg1"/>
              </a:solidFill>
            </a:endParaRPr>
          </a:p>
          <a:p>
            <a:pPr algn="ctr"/>
            <a:endParaRPr lang="en-IN" sz="1600" b="1" dirty="0">
              <a:solidFill>
                <a:schemeClr val="bg1"/>
              </a:solidFill>
            </a:endParaRPr>
          </a:p>
          <a:p>
            <a:pPr algn="ctr"/>
            <a:endParaRPr lang="en-IN" sz="1600" b="1" dirty="0">
              <a:solidFill>
                <a:schemeClr val="bg1"/>
              </a:solidFill>
            </a:endParaRPr>
          </a:p>
          <a:p>
            <a:pPr algn="ctr"/>
            <a:endParaRPr lang="en-IN" sz="1600" b="1" dirty="0">
              <a:solidFill>
                <a:schemeClr val="bg1"/>
              </a:solidFill>
            </a:endParaRPr>
          </a:p>
          <a:p>
            <a:pPr algn="ctr"/>
            <a:endParaRPr lang="en-IN" sz="1600" b="1" dirty="0">
              <a:solidFill>
                <a:schemeClr val="bg1"/>
              </a:solidFill>
            </a:endParaRPr>
          </a:p>
          <a:p>
            <a:pPr algn="ctr"/>
            <a:r>
              <a:rPr lang="en-IN" sz="1600" b="1" dirty="0">
                <a:solidFill>
                  <a:schemeClr val="bg1"/>
                </a:solidFill>
              </a:rPr>
              <a:t>Caste</a:t>
            </a:r>
          </a:p>
        </p:txBody>
      </p:sp>
      <p:sp>
        <p:nvSpPr>
          <p:cNvPr id="36" name="Rectangle: Rounded Corners 81">
            <a:extLst>
              <a:ext uri="{FF2B5EF4-FFF2-40B4-BE49-F238E27FC236}">
                <a16:creationId xmlns:a16="http://schemas.microsoft.com/office/drawing/2014/main" id="{08F8FC45-A974-8A59-765C-8BADEB4A9509}"/>
              </a:ext>
            </a:extLst>
          </p:cNvPr>
          <p:cNvSpPr/>
          <p:nvPr/>
        </p:nvSpPr>
        <p:spPr>
          <a:xfrm>
            <a:off x="27701" y="977887"/>
            <a:ext cx="2067317" cy="1885056"/>
          </a:xfrm>
          <a:prstGeom prst="rect">
            <a:avLst/>
          </a:prstGeom>
          <a:solidFill>
            <a:schemeClr val="accent1"/>
          </a:solid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b="1" dirty="0">
              <a:solidFill>
                <a:schemeClr val="bg1"/>
              </a:solidFill>
            </a:endParaRPr>
          </a:p>
          <a:p>
            <a:pPr algn="ctr"/>
            <a:endParaRPr lang="en-IN" sz="1600" b="1" dirty="0">
              <a:solidFill>
                <a:schemeClr val="bg1"/>
              </a:solidFill>
            </a:endParaRPr>
          </a:p>
          <a:p>
            <a:pPr algn="ctr"/>
            <a:endParaRPr lang="en-IN" sz="1600" b="1" dirty="0">
              <a:solidFill>
                <a:schemeClr val="bg1"/>
              </a:solidFill>
            </a:endParaRPr>
          </a:p>
          <a:p>
            <a:pPr algn="ctr"/>
            <a:endParaRPr lang="en-IN" sz="1600" b="1" dirty="0">
              <a:solidFill>
                <a:schemeClr val="bg1"/>
              </a:solidFill>
            </a:endParaRPr>
          </a:p>
          <a:p>
            <a:pPr algn="ctr"/>
            <a:endParaRPr lang="en-IN" sz="1600" b="1" dirty="0">
              <a:solidFill>
                <a:schemeClr val="bg1"/>
              </a:solidFill>
            </a:endParaRPr>
          </a:p>
          <a:p>
            <a:pPr algn="ctr"/>
            <a:endParaRPr lang="en-IN" sz="1600" b="1" dirty="0">
              <a:solidFill>
                <a:schemeClr val="bg1"/>
              </a:solidFill>
            </a:endParaRPr>
          </a:p>
          <a:p>
            <a:pPr algn="ctr"/>
            <a:r>
              <a:rPr lang="en-IN" sz="1600" b="1" dirty="0">
                <a:solidFill>
                  <a:schemeClr val="bg1"/>
                </a:solidFill>
              </a:rPr>
              <a:t>Religion</a:t>
            </a:r>
          </a:p>
        </p:txBody>
      </p:sp>
      <p:sp>
        <p:nvSpPr>
          <p:cNvPr id="4" name="Rectangle 3">
            <a:extLst>
              <a:ext uri="{FF2B5EF4-FFF2-40B4-BE49-F238E27FC236}">
                <a16:creationId xmlns:a16="http://schemas.microsoft.com/office/drawing/2014/main" id="{191BF629-A70D-29DB-1745-DC00FE4AABF9}"/>
              </a:ext>
            </a:extLst>
          </p:cNvPr>
          <p:cNvSpPr/>
          <p:nvPr/>
        </p:nvSpPr>
        <p:spPr>
          <a:xfrm>
            <a:off x="0" y="0"/>
            <a:ext cx="12192000" cy="968829"/>
          </a:xfrm>
          <a:prstGeom prst="rect">
            <a:avLst/>
          </a:prstGeom>
          <a:solidFill>
            <a:srgbClr val="CC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Results: Descriptive</a:t>
            </a:r>
          </a:p>
        </p:txBody>
      </p:sp>
      <p:pic>
        <p:nvPicPr>
          <p:cNvPr id="5" name="Google Shape;1389;g282f8c6a360_1_714">
            <a:extLst>
              <a:ext uri="{FF2B5EF4-FFF2-40B4-BE49-F238E27FC236}">
                <a16:creationId xmlns:a16="http://schemas.microsoft.com/office/drawing/2014/main" id="{814DD6F5-091E-9FD2-C574-1BB358D16427}"/>
              </a:ext>
            </a:extLst>
          </p:cNvPr>
          <p:cNvPicPr preferRelativeResize="0"/>
          <p:nvPr/>
        </p:nvPicPr>
        <p:blipFill rotWithShape="1">
          <a:blip r:embed="rId2"/>
          <a:srcRect/>
          <a:stretch>
            <a:fillRect/>
          </a:stretch>
        </p:blipFill>
        <p:spPr>
          <a:xfrm>
            <a:off x="87086" y="97971"/>
            <a:ext cx="1600200" cy="772885"/>
          </a:xfrm>
          <a:prstGeom prst="rect">
            <a:avLst/>
          </a:prstGeom>
          <a:noFill/>
          <a:ln>
            <a:noFill/>
          </a:ln>
        </p:spPr>
      </p:pic>
      <p:pic>
        <p:nvPicPr>
          <p:cNvPr id="6" name="Picture 5">
            <a:extLst>
              <a:ext uri="{FF2B5EF4-FFF2-40B4-BE49-F238E27FC236}">
                <a16:creationId xmlns:a16="http://schemas.microsoft.com/office/drawing/2014/main" id="{70C3B0D8-7D15-F10C-212A-53CEF6A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8910" y="205716"/>
            <a:ext cx="1413090" cy="665140"/>
          </a:xfrm>
          <a:prstGeom prst="rect">
            <a:avLst/>
          </a:prstGeom>
        </p:spPr>
      </p:pic>
      <p:graphicFrame>
        <p:nvGraphicFramePr>
          <p:cNvPr id="23" name="Chart 22">
            <a:extLst>
              <a:ext uri="{FF2B5EF4-FFF2-40B4-BE49-F238E27FC236}">
                <a16:creationId xmlns:a16="http://schemas.microsoft.com/office/drawing/2014/main" id="{DB77685F-0A08-B408-8A4C-FC4D3E928C56}"/>
              </a:ext>
            </a:extLst>
          </p:cNvPr>
          <p:cNvGraphicFramePr>
            <a:graphicFrameLocks/>
          </p:cNvGraphicFramePr>
          <p:nvPr>
            <p:extLst>
              <p:ext uri="{D42A27DB-BD31-4B8C-83A1-F6EECF244321}">
                <p14:modId xmlns:p14="http://schemas.microsoft.com/office/powerpoint/2010/main" val="1634920625"/>
              </p:ext>
            </p:extLst>
          </p:nvPr>
        </p:nvGraphicFramePr>
        <p:xfrm>
          <a:off x="7799851" y="778178"/>
          <a:ext cx="2114523" cy="19572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EC8285E8-BD89-442B-1C33-E676D1936BA1}"/>
              </a:ext>
            </a:extLst>
          </p:cNvPr>
          <p:cNvGraphicFramePr>
            <a:graphicFrameLocks/>
          </p:cNvGraphicFramePr>
          <p:nvPr>
            <p:extLst>
              <p:ext uri="{D42A27DB-BD31-4B8C-83A1-F6EECF244321}">
                <p14:modId xmlns:p14="http://schemas.microsoft.com/office/powerpoint/2010/main" val="3020360747"/>
              </p:ext>
            </p:extLst>
          </p:nvPr>
        </p:nvGraphicFramePr>
        <p:xfrm>
          <a:off x="10317520" y="760357"/>
          <a:ext cx="2114524" cy="19572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7703608D-91F4-4FEA-214C-7E06D3B0AB9E}"/>
              </a:ext>
            </a:extLst>
          </p:cNvPr>
          <p:cNvGraphicFramePr>
            <a:graphicFrameLocks/>
          </p:cNvGraphicFramePr>
          <p:nvPr>
            <p:extLst>
              <p:ext uri="{D42A27DB-BD31-4B8C-83A1-F6EECF244321}">
                <p14:modId xmlns:p14="http://schemas.microsoft.com/office/powerpoint/2010/main" val="1530340030"/>
              </p:ext>
            </p:extLst>
          </p:nvPr>
        </p:nvGraphicFramePr>
        <p:xfrm>
          <a:off x="9058686" y="1631213"/>
          <a:ext cx="2114523" cy="2283079"/>
        </p:xfrm>
        <a:graphic>
          <a:graphicData uri="http://schemas.openxmlformats.org/drawingml/2006/chart">
            <c:chart xmlns:c="http://schemas.openxmlformats.org/drawingml/2006/chart" xmlns:r="http://schemas.openxmlformats.org/officeDocument/2006/relationships" r:id="rId6"/>
          </a:graphicData>
        </a:graphic>
      </p:graphicFrame>
      <p:pic>
        <p:nvPicPr>
          <p:cNvPr id="26" name="Picture 6" descr="Religion Icon - Free Download Business Icons | IconScout">
            <a:extLst>
              <a:ext uri="{FF2B5EF4-FFF2-40B4-BE49-F238E27FC236}">
                <a16:creationId xmlns:a16="http://schemas.microsoft.com/office/drawing/2014/main" id="{22BAB096-2855-AF3F-A091-98FCC3ADF9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854" y="1164802"/>
            <a:ext cx="1392646" cy="1356852"/>
          </a:xfrm>
          <a:prstGeom prst="rect">
            <a:avLst/>
          </a:prstGeom>
          <a:noFill/>
          <a:extLst>
            <a:ext uri="{909E8E84-426E-40DD-AFC4-6F175D3DCCD1}">
              <a14:hiddenFill xmlns:a14="http://schemas.microsoft.com/office/drawing/2010/main">
                <a:solidFill>
                  <a:srgbClr val="FFFFFF"/>
                </a:solidFill>
              </a14:hiddenFill>
            </a:ext>
          </a:extLst>
        </p:spPr>
      </p:pic>
      <p:pic>
        <p:nvPicPr>
          <p:cNvPr id="28" name="Graphic 27" descr="Social network with solid fill">
            <a:extLst>
              <a:ext uri="{FF2B5EF4-FFF2-40B4-BE49-F238E27FC236}">
                <a16:creationId xmlns:a16="http://schemas.microsoft.com/office/drawing/2014/main" id="{3AF1587F-826D-2A94-CEDE-E884FB17CE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11835" y="1060861"/>
            <a:ext cx="1654226" cy="1564733"/>
          </a:xfrm>
          <a:prstGeom prst="rect">
            <a:avLst/>
          </a:prstGeom>
        </p:spPr>
      </p:pic>
      <p:grpSp>
        <p:nvGrpSpPr>
          <p:cNvPr id="54" name="Group 53">
            <a:extLst>
              <a:ext uri="{FF2B5EF4-FFF2-40B4-BE49-F238E27FC236}">
                <a16:creationId xmlns:a16="http://schemas.microsoft.com/office/drawing/2014/main" id="{F07B8696-0E8B-4827-04A6-46F44A2D869A}"/>
              </a:ext>
            </a:extLst>
          </p:cNvPr>
          <p:cNvGrpSpPr/>
          <p:nvPr/>
        </p:nvGrpSpPr>
        <p:grpSpPr>
          <a:xfrm>
            <a:off x="13011774" y="1180314"/>
            <a:ext cx="1729072" cy="776749"/>
            <a:chOff x="164641" y="2859783"/>
            <a:chExt cx="1729072" cy="776749"/>
          </a:xfrm>
        </p:grpSpPr>
        <p:sp>
          <p:nvSpPr>
            <p:cNvPr id="20" name="Oval 19">
              <a:extLst>
                <a:ext uri="{FF2B5EF4-FFF2-40B4-BE49-F238E27FC236}">
                  <a16:creationId xmlns:a16="http://schemas.microsoft.com/office/drawing/2014/main" id="{4A5648CC-53F8-8893-92AC-3830D779B743}"/>
                </a:ext>
              </a:extLst>
            </p:cNvPr>
            <p:cNvSpPr/>
            <p:nvPr/>
          </p:nvSpPr>
          <p:spPr>
            <a:xfrm>
              <a:off x="164641" y="2859783"/>
              <a:ext cx="1729072" cy="776749"/>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F4571D85-8DAF-42B8-6C5C-1BE1CCB4D946}"/>
                </a:ext>
              </a:extLst>
            </p:cNvPr>
            <p:cNvSpPr txBox="1"/>
            <p:nvPr/>
          </p:nvSpPr>
          <p:spPr>
            <a:xfrm>
              <a:off x="416642" y="2922990"/>
              <a:ext cx="1160206" cy="646331"/>
            </a:xfrm>
            <a:prstGeom prst="rect">
              <a:avLst/>
            </a:prstGeom>
            <a:noFill/>
          </p:spPr>
          <p:txBody>
            <a:bodyPr wrap="square" rtlCol="0">
              <a:spAutoFit/>
            </a:bodyPr>
            <a:lstStyle/>
            <a:p>
              <a:r>
                <a:rPr lang="en-US" sz="1200" b="1" dirty="0">
                  <a:solidFill>
                    <a:schemeClr val="bg1"/>
                  </a:solidFill>
                </a:rPr>
                <a:t>        R1-22800	</a:t>
              </a:r>
            </a:p>
            <a:p>
              <a:r>
                <a:rPr lang="en-US" sz="1200" b="1" dirty="0">
                  <a:solidFill>
                    <a:schemeClr val="bg1"/>
                  </a:solidFill>
                </a:rPr>
                <a:t>N=  R2-22800</a:t>
              </a:r>
            </a:p>
            <a:p>
              <a:r>
                <a:rPr lang="en-US" sz="1200" b="1" dirty="0">
                  <a:solidFill>
                    <a:schemeClr val="bg1"/>
                  </a:solidFill>
                </a:rPr>
                <a:t>        R3-22668</a:t>
              </a:r>
            </a:p>
          </p:txBody>
        </p:sp>
      </p:grpSp>
      <p:grpSp>
        <p:nvGrpSpPr>
          <p:cNvPr id="46" name="Group 45">
            <a:extLst>
              <a:ext uri="{FF2B5EF4-FFF2-40B4-BE49-F238E27FC236}">
                <a16:creationId xmlns:a16="http://schemas.microsoft.com/office/drawing/2014/main" id="{4A8C3B27-9259-B05F-DBAC-9EFCE2891CDF}"/>
              </a:ext>
            </a:extLst>
          </p:cNvPr>
          <p:cNvGrpSpPr/>
          <p:nvPr/>
        </p:nvGrpSpPr>
        <p:grpSpPr>
          <a:xfrm>
            <a:off x="13011774" y="284112"/>
            <a:ext cx="1729072" cy="776749"/>
            <a:chOff x="6187311" y="2859783"/>
            <a:chExt cx="1729072" cy="776749"/>
          </a:xfrm>
        </p:grpSpPr>
        <p:sp>
          <p:nvSpPr>
            <p:cNvPr id="3" name="Oval 2">
              <a:extLst>
                <a:ext uri="{FF2B5EF4-FFF2-40B4-BE49-F238E27FC236}">
                  <a16:creationId xmlns:a16="http://schemas.microsoft.com/office/drawing/2014/main" id="{7FC2EBF2-0FC0-78D3-DA90-CF50F4622A7B}"/>
                </a:ext>
              </a:extLst>
            </p:cNvPr>
            <p:cNvSpPr/>
            <p:nvPr/>
          </p:nvSpPr>
          <p:spPr>
            <a:xfrm>
              <a:off x="6187311" y="2859783"/>
              <a:ext cx="1729072" cy="776749"/>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F683736-59E8-908A-7C43-26E998F0EB24}"/>
                </a:ext>
              </a:extLst>
            </p:cNvPr>
            <p:cNvSpPr txBox="1"/>
            <p:nvPr/>
          </p:nvSpPr>
          <p:spPr>
            <a:xfrm>
              <a:off x="6423955" y="2922990"/>
              <a:ext cx="1160206" cy="646331"/>
            </a:xfrm>
            <a:prstGeom prst="rect">
              <a:avLst/>
            </a:prstGeom>
            <a:noFill/>
          </p:spPr>
          <p:txBody>
            <a:bodyPr wrap="square" rtlCol="0">
              <a:spAutoFit/>
            </a:bodyPr>
            <a:lstStyle/>
            <a:p>
              <a:r>
                <a:rPr lang="en-US" sz="1200" b="1" dirty="0">
                  <a:solidFill>
                    <a:schemeClr val="bg1"/>
                  </a:solidFill>
                </a:rPr>
                <a:t>        R1-22800	</a:t>
              </a:r>
            </a:p>
            <a:p>
              <a:r>
                <a:rPr lang="en-US" sz="1200" b="1" dirty="0">
                  <a:solidFill>
                    <a:schemeClr val="bg1"/>
                  </a:solidFill>
                </a:rPr>
                <a:t>N=  R2-22800</a:t>
              </a:r>
            </a:p>
            <a:p>
              <a:r>
                <a:rPr lang="en-US" sz="1200" b="1" dirty="0">
                  <a:solidFill>
                    <a:schemeClr val="bg1"/>
                  </a:solidFill>
                </a:rPr>
                <a:t>        R3-22668</a:t>
              </a:r>
            </a:p>
          </p:txBody>
        </p:sp>
      </p:grpSp>
      <p:graphicFrame>
        <p:nvGraphicFramePr>
          <p:cNvPr id="31" name="Chart 30">
            <a:extLst>
              <a:ext uri="{FF2B5EF4-FFF2-40B4-BE49-F238E27FC236}">
                <a16:creationId xmlns:a16="http://schemas.microsoft.com/office/drawing/2014/main" id="{02C8CB0C-FDF5-197B-F238-3EEF4E4E8DD0}"/>
              </a:ext>
            </a:extLst>
          </p:cNvPr>
          <p:cNvGraphicFramePr>
            <a:graphicFrameLocks/>
          </p:cNvGraphicFramePr>
          <p:nvPr>
            <p:extLst>
              <p:ext uri="{D42A27DB-BD31-4B8C-83A1-F6EECF244321}">
                <p14:modId xmlns:p14="http://schemas.microsoft.com/office/powerpoint/2010/main" val="2431310297"/>
              </p:ext>
            </p:extLst>
          </p:nvPr>
        </p:nvGraphicFramePr>
        <p:xfrm>
          <a:off x="3320596" y="4475956"/>
          <a:ext cx="8802577" cy="2709635"/>
        </p:xfrm>
        <a:graphic>
          <a:graphicData uri="http://schemas.openxmlformats.org/drawingml/2006/chart">
            <c:chart xmlns:c="http://schemas.openxmlformats.org/drawingml/2006/chart" xmlns:r="http://schemas.openxmlformats.org/officeDocument/2006/relationships" r:id="rId10"/>
          </a:graphicData>
        </a:graphic>
      </p:graphicFrame>
      <p:grpSp>
        <p:nvGrpSpPr>
          <p:cNvPr id="34" name="Group 33">
            <a:extLst>
              <a:ext uri="{FF2B5EF4-FFF2-40B4-BE49-F238E27FC236}">
                <a16:creationId xmlns:a16="http://schemas.microsoft.com/office/drawing/2014/main" id="{8E146923-4310-BBD7-5FD8-6D65F07654EA}"/>
              </a:ext>
            </a:extLst>
          </p:cNvPr>
          <p:cNvGrpSpPr/>
          <p:nvPr/>
        </p:nvGrpSpPr>
        <p:grpSpPr>
          <a:xfrm>
            <a:off x="10450629" y="3824114"/>
            <a:ext cx="1641986" cy="646331"/>
            <a:chOff x="8465574" y="3961804"/>
            <a:chExt cx="3657599" cy="646331"/>
          </a:xfrm>
        </p:grpSpPr>
        <p:sp>
          <p:nvSpPr>
            <p:cNvPr id="32" name="Rectangle 31">
              <a:extLst>
                <a:ext uri="{FF2B5EF4-FFF2-40B4-BE49-F238E27FC236}">
                  <a16:creationId xmlns:a16="http://schemas.microsoft.com/office/drawing/2014/main" id="{D2D503F5-43B2-BC34-D01E-9DA24E5FFB53}"/>
                </a:ext>
              </a:extLst>
            </p:cNvPr>
            <p:cNvSpPr/>
            <p:nvPr/>
          </p:nvSpPr>
          <p:spPr>
            <a:xfrm>
              <a:off x="8465574" y="3961804"/>
              <a:ext cx="3657599" cy="614872"/>
            </a:xfrm>
            <a:prstGeom prst="rect">
              <a:avLst/>
            </a:prstGeom>
            <a:noFill/>
            <a:ln w="38100">
              <a:solidFill>
                <a:srgbClr val="FF0000"/>
              </a:solidFill>
              <a:prstDash val="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i="1"/>
            </a:p>
          </p:txBody>
        </p:sp>
        <p:sp>
          <p:nvSpPr>
            <p:cNvPr id="33" name="TextBox 32">
              <a:extLst>
                <a:ext uri="{FF2B5EF4-FFF2-40B4-BE49-F238E27FC236}">
                  <a16:creationId xmlns:a16="http://schemas.microsoft.com/office/drawing/2014/main" id="{D091C54B-4579-82FA-CCA2-8E73CB2024AC}"/>
                </a:ext>
              </a:extLst>
            </p:cNvPr>
            <p:cNvSpPr txBox="1"/>
            <p:nvPr/>
          </p:nvSpPr>
          <p:spPr>
            <a:xfrm>
              <a:off x="8563898" y="3961804"/>
              <a:ext cx="3470788" cy="646331"/>
            </a:xfrm>
            <a:prstGeom prst="rect">
              <a:avLst/>
            </a:prstGeom>
            <a:noFill/>
          </p:spPr>
          <p:txBody>
            <a:bodyPr wrap="square" rtlCol="0">
              <a:spAutoFit/>
            </a:bodyPr>
            <a:lstStyle/>
            <a:p>
              <a:r>
                <a:rPr lang="en-US" sz="1200" dirty="0">
                  <a:solidFill>
                    <a:schemeClr val="bg1"/>
                  </a:solidFill>
                </a:rPr>
                <a:t>        R1-22800	</a:t>
              </a:r>
            </a:p>
            <a:p>
              <a:r>
                <a:rPr lang="en-US" sz="1200" dirty="0">
                  <a:solidFill>
                    <a:schemeClr val="bg1"/>
                  </a:solidFill>
                </a:rPr>
                <a:t>N=  R2-22800</a:t>
              </a:r>
            </a:p>
            <a:p>
              <a:r>
                <a:rPr lang="en-US" sz="1200" dirty="0">
                  <a:solidFill>
                    <a:schemeClr val="bg1"/>
                  </a:solidFill>
                </a:rPr>
                <a:t>        R3-22668</a:t>
              </a:r>
            </a:p>
          </p:txBody>
        </p:sp>
      </p:grpSp>
      <p:graphicFrame>
        <p:nvGraphicFramePr>
          <p:cNvPr id="35" name="Chart 34">
            <a:extLst>
              <a:ext uri="{FF2B5EF4-FFF2-40B4-BE49-F238E27FC236}">
                <a16:creationId xmlns:a16="http://schemas.microsoft.com/office/drawing/2014/main" id="{F910B027-31F0-2000-8153-A998CCB3B762}"/>
              </a:ext>
            </a:extLst>
          </p:cNvPr>
          <p:cNvGraphicFramePr>
            <a:graphicFrameLocks/>
          </p:cNvGraphicFramePr>
          <p:nvPr>
            <p:extLst>
              <p:ext uri="{D42A27DB-BD31-4B8C-83A1-F6EECF244321}">
                <p14:modId xmlns:p14="http://schemas.microsoft.com/office/powerpoint/2010/main" val="1415318077"/>
              </p:ext>
            </p:extLst>
          </p:nvPr>
        </p:nvGraphicFramePr>
        <p:xfrm>
          <a:off x="1951832" y="895662"/>
          <a:ext cx="4279158" cy="2671702"/>
        </p:xfrm>
        <a:graphic>
          <a:graphicData uri="http://schemas.openxmlformats.org/drawingml/2006/chart">
            <c:chart xmlns:c="http://schemas.openxmlformats.org/drawingml/2006/chart" xmlns:r="http://schemas.openxmlformats.org/officeDocument/2006/relationships" r:id="rId11"/>
          </a:graphicData>
        </a:graphic>
      </p:graphicFrame>
      <p:grpSp>
        <p:nvGrpSpPr>
          <p:cNvPr id="47" name="Group 46">
            <a:extLst>
              <a:ext uri="{FF2B5EF4-FFF2-40B4-BE49-F238E27FC236}">
                <a16:creationId xmlns:a16="http://schemas.microsoft.com/office/drawing/2014/main" id="{85A47988-964E-2AC3-6C63-30B2145BB858}"/>
              </a:ext>
            </a:extLst>
          </p:cNvPr>
          <p:cNvGrpSpPr/>
          <p:nvPr/>
        </p:nvGrpSpPr>
        <p:grpSpPr>
          <a:xfrm>
            <a:off x="6157865" y="2980511"/>
            <a:ext cx="1804448" cy="646331"/>
            <a:chOff x="8465574" y="3961804"/>
            <a:chExt cx="3657599" cy="646331"/>
          </a:xfrm>
        </p:grpSpPr>
        <p:sp>
          <p:nvSpPr>
            <p:cNvPr id="48" name="Rectangle 47">
              <a:extLst>
                <a:ext uri="{FF2B5EF4-FFF2-40B4-BE49-F238E27FC236}">
                  <a16:creationId xmlns:a16="http://schemas.microsoft.com/office/drawing/2014/main" id="{499B561C-10CC-0F60-01ED-2B624A8896F1}"/>
                </a:ext>
              </a:extLst>
            </p:cNvPr>
            <p:cNvSpPr/>
            <p:nvPr/>
          </p:nvSpPr>
          <p:spPr>
            <a:xfrm>
              <a:off x="8465574" y="3961804"/>
              <a:ext cx="3657599" cy="614872"/>
            </a:xfrm>
            <a:prstGeom prst="rect">
              <a:avLst/>
            </a:prstGeom>
            <a:noFill/>
            <a:ln w="38100">
              <a:solidFill>
                <a:srgbClr val="FF0000"/>
              </a:solidFill>
              <a:prstDash val="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i="1"/>
            </a:p>
          </p:txBody>
        </p:sp>
        <p:sp>
          <p:nvSpPr>
            <p:cNvPr id="49" name="TextBox 48">
              <a:extLst>
                <a:ext uri="{FF2B5EF4-FFF2-40B4-BE49-F238E27FC236}">
                  <a16:creationId xmlns:a16="http://schemas.microsoft.com/office/drawing/2014/main" id="{268659C9-E579-6AC7-7286-07A55DBEAE7F}"/>
                </a:ext>
              </a:extLst>
            </p:cNvPr>
            <p:cNvSpPr txBox="1"/>
            <p:nvPr/>
          </p:nvSpPr>
          <p:spPr>
            <a:xfrm>
              <a:off x="8563898" y="3961804"/>
              <a:ext cx="3470788" cy="646331"/>
            </a:xfrm>
            <a:prstGeom prst="rect">
              <a:avLst/>
            </a:prstGeom>
            <a:noFill/>
          </p:spPr>
          <p:txBody>
            <a:bodyPr wrap="square" rtlCol="0">
              <a:spAutoFit/>
            </a:bodyPr>
            <a:lstStyle/>
            <a:p>
              <a:r>
                <a:rPr lang="en-US" sz="1200" b="1" dirty="0"/>
                <a:t>        R1-22800	</a:t>
              </a:r>
            </a:p>
            <a:p>
              <a:r>
                <a:rPr lang="en-US" sz="1200" b="1" dirty="0"/>
                <a:t>N=  R2-22800</a:t>
              </a:r>
            </a:p>
            <a:p>
              <a:r>
                <a:rPr lang="en-US" sz="1200" b="1" dirty="0"/>
                <a:t>        R3-22668</a:t>
              </a:r>
            </a:p>
          </p:txBody>
        </p:sp>
      </p:grpSp>
      <p:grpSp>
        <p:nvGrpSpPr>
          <p:cNvPr id="51" name="Group 50">
            <a:extLst>
              <a:ext uri="{FF2B5EF4-FFF2-40B4-BE49-F238E27FC236}">
                <a16:creationId xmlns:a16="http://schemas.microsoft.com/office/drawing/2014/main" id="{A6FC9097-B08D-C271-F171-1D2F6CE24881}"/>
              </a:ext>
            </a:extLst>
          </p:cNvPr>
          <p:cNvGrpSpPr/>
          <p:nvPr/>
        </p:nvGrpSpPr>
        <p:grpSpPr>
          <a:xfrm>
            <a:off x="34466" y="3001974"/>
            <a:ext cx="2060552" cy="646331"/>
            <a:chOff x="8465574" y="3961804"/>
            <a:chExt cx="3657599" cy="668530"/>
          </a:xfrm>
        </p:grpSpPr>
        <p:sp>
          <p:nvSpPr>
            <p:cNvPr id="52" name="Rectangle 51">
              <a:extLst>
                <a:ext uri="{FF2B5EF4-FFF2-40B4-BE49-F238E27FC236}">
                  <a16:creationId xmlns:a16="http://schemas.microsoft.com/office/drawing/2014/main" id="{D61B66CE-3BB3-79C0-53DE-0485B1383B9A}"/>
                </a:ext>
              </a:extLst>
            </p:cNvPr>
            <p:cNvSpPr/>
            <p:nvPr/>
          </p:nvSpPr>
          <p:spPr>
            <a:xfrm>
              <a:off x="8465574" y="3961804"/>
              <a:ext cx="3657599" cy="614872"/>
            </a:xfrm>
            <a:prstGeom prst="rect">
              <a:avLst/>
            </a:prstGeom>
            <a:noFill/>
            <a:ln w="38100">
              <a:solidFill>
                <a:srgbClr val="FF0000"/>
              </a:solidFill>
              <a:prstDash val="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i="1"/>
            </a:p>
          </p:txBody>
        </p:sp>
        <p:sp>
          <p:nvSpPr>
            <p:cNvPr id="53" name="TextBox 52">
              <a:extLst>
                <a:ext uri="{FF2B5EF4-FFF2-40B4-BE49-F238E27FC236}">
                  <a16:creationId xmlns:a16="http://schemas.microsoft.com/office/drawing/2014/main" id="{F5C038A6-79F1-428D-C77C-43F715D098C0}"/>
                </a:ext>
              </a:extLst>
            </p:cNvPr>
            <p:cNvSpPr txBox="1"/>
            <p:nvPr/>
          </p:nvSpPr>
          <p:spPr>
            <a:xfrm>
              <a:off x="8563898" y="3961804"/>
              <a:ext cx="3470788" cy="668530"/>
            </a:xfrm>
            <a:prstGeom prst="rect">
              <a:avLst/>
            </a:prstGeom>
            <a:noFill/>
          </p:spPr>
          <p:txBody>
            <a:bodyPr wrap="square" rtlCol="0">
              <a:spAutoFit/>
            </a:bodyPr>
            <a:lstStyle/>
            <a:p>
              <a:r>
                <a:rPr lang="en-US" sz="1200" b="1" dirty="0"/>
                <a:t>        R1-22800	</a:t>
              </a:r>
            </a:p>
            <a:p>
              <a:r>
                <a:rPr lang="en-US" sz="1200" b="1" dirty="0"/>
                <a:t>N=  R2-22800</a:t>
              </a:r>
            </a:p>
            <a:p>
              <a:r>
                <a:rPr lang="en-US" sz="1200" b="1" dirty="0"/>
                <a:t>        R3-22668</a:t>
              </a:r>
            </a:p>
          </p:txBody>
        </p:sp>
      </p:grpSp>
      <p:pic>
        <p:nvPicPr>
          <p:cNvPr id="1028" name="Picture 4" descr="Blended care': The future of family planning - Degrees">
            <a:extLst>
              <a:ext uri="{FF2B5EF4-FFF2-40B4-BE49-F238E27FC236}">
                <a16:creationId xmlns:a16="http://schemas.microsoft.com/office/drawing/2014/main" id="{C85FA2F1-DCA4-C09C-38DF-1ED4064D49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4060723"/>
            <a:ext cx="3250314" cy="246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34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4757</TotalTime>
  <Words>1832</Words>
  <Application>Microsoft Office PowerPoint</Application>
  <PresentationFormat>Widescreen</PresentationFormat>
  <Paragraphs>363</Paragraphs>
  <Slides>31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Aptos</vt:lpstr>
      <vt:lpstr>Aptos Display</vt:lpstr>
      <vt:lpstr>Arial</vt:lpstr>
      <vt:lpstr>Calibri</vt:lpstr>
      <vt:lpstr>Roboto</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Anmol Rai</dc:creator>
  <cp:lastModifiedBy>Anmol Rai</cp:lastModifiedBy>
  <cp:revision>176</cp:revision>
  <dcterms:created xsi:type="dcterms:W3CDTF">2024-05-14T08:40:02Z</dcterms:created>
  <dcterms:modified xsi:type="dcterms:W3CDTF">2024-06-17T16:12:05Z</dcterms:modified>
</cp:coreProperties>
</file>