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media/image10.svg" ContentType="image/svg+xml"/>
  <Override PartName="/ppt/media/image2.svg" ContentType="image/svg+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7" r:id="rId5"/>
    <p:sldId id="258" r:id="rId6"/>
    <p:sldId id="259" r:id="rId7"/>
    <p:sldId id="260" r:id="rId8"/>
    <p:sldId id="261" r:id="rId9"/>
    <p:sldId id="265" r:id="rId10"/>
    <p:sldId id="262" r:id="rId11"/>
    <p:sldId id="263" r:id="rId12"/>
    <p:sldId id="264" r:id="rId13"/>
    <p:sldId id="276" r:id="rId14"/>
    <p:sldId id="266" r:id="rId15"/>
    <p:sldId id="277" r:id="rId16"/>
    <p:sldId id="267" r:id="rId17"/>
    <p:sldId id="268" r:id="rId18"/>
    <p:sldId id="275"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492" y="52"/>
      </p:cViewPr>
      <p:guideLst/>
    </p:cSldViewPr>
  </p:slideViewPr>
  <p:notesTextViewPr>
    <p:cViewPr>
      <p:scale>
        <a:sx n="1" d="1"/>
        <a:sy n="1" d="1"/>
      </p:scale>
      <p:origin x="0" y="0"/>
    </p:cViewPr>
  </p:notesTextViewPr>
  <p:sorterViewPr>
    <p:cViewPr>
      <p:scale>
        <a:sx n="100" d="100"/>
        <a:sy n="100" d="100"/>
      </p:scale>
      <p:origin x="0" y="-34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HELLIX\Desktop\EXCEL%20PATIENT%20DATA_mr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61126053459242"/>
          <c:y val="0.0586883656008888"/>
          <c:w val="0.955205585629921"/>
          <c:h val="0.816705289326692"/>
        </c:manualLayout>
      </c:layout>
      <c:barChart>
        <c:barDir val="col"/>
        <c:grouping val="clustered"/>
        <c:varyColors val="0"/>
        <c:ser>
          <c:idx val="0"/>
          <c:order val="0"/>
          <c:tx>
            <c:strRef>
              <c:f>Sheet1!$B$1</c:f>
              <c:strCache>
                <c:ptCount val="1"/>
                <c:pt idx="0">
                  <c:v>Waiting Time</c:v>
                </c:pt>
              </c:strCache>
            </c:strRef>
          </c:tx>
          <c:spPr>
            <a:solidFill>
              <a:schemeClr val="accent1"/>
            </a:solidFill>
            <a:ln>
              <a:noFill/>
            </a:ln>
            <a:effectLst/>
          </c:spPr>
          <c:invertIfNegative val="0"/>
          <c:dLbls>
            <c:delete val="1"/>
          </c:dLbls>
          <c:cat>
            <c:strRef>
              <c:f>Sheet1!$A$2:$A$5</c:f>
              <c:strCache>
                <c:ptCount val="4"/>
                <c:pt idx="0">
                  <c:v>11 to 20 April</c:v>
                </c:pt>
                <c:pt idx="1">
                  <c:v>21 April to 4 May</c:v>
                </c:pt>
                <c:pt idx="2">
                  <c:v>4 May to 28 May</c:v>
                </c:pt>
                <c:pt idx="3">
                  <c:v>28 May to 15 June</c:v>
                </c:pt>
              </c:strCache>
            </c:strRef>
          </c:cat>
          <c:val>
            <c:numRef>
              <c:f>Sheet1!$B$2:$B$5</c:f>
              <c:numCache>
                <c:formatCode>General</c:formatCode>
                <c:ptCount val="4"/>
                <c:pt idx="0">
                  <c:v>7.19</c:v>
                </c:pt>
                <c:pt idx="1">
                  <c:v>7.1</c:v>
                </c:pt>
                <c:pt idx="2">
                  <c:v>5.39</c:v>
                </c:pt>
                <c:pt idx="3">
                  <c:v>4.22</c:v>
                </c:pt>
              </c:numCache>
            </c:numRef>
          </c:val>
        </c:ser>
        <c:dLbls>
          <c:showLegendKey val="0"/>
          <c:showVal val="0"/>
          <c:showCatName val="0"/>
          <c:showSerName val="0"/>
          <c:showPercent val="0"/>
          <c:showBubbleSize val="0"/>
        </c:dLbls>
        <c:gapWidth val="219"/>
        <c:overlap val="-27"/>
        <c:axId val="296524832"/>
        <c:axId val="296524048"/>
      </c:barChart>
      <c:catAx>
        <c:axId val="2965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296524048"/>
        <c:crosses val="autoZero"/>
        <c:auto val="1"/>
        <c:lblAlgn val="ctr"/>
        <c:lblOffset val="100"/>
        <c:noMultiLvlLbl val="0"/>
      </c:catAx>
      <c:valAx>
        <c:axId val="29652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296524832"/>
        <c:crosses val="autoZero"/>
        <c:crossBetween val="between"/>
      </c:valAx>
      <c:spPr>
        <a:noFill/>
        <a:ln>
          <a:noFill/>
        </a:ln>
        <a:effectLst/>
      </c:spPr>
    </c:plotArea>
    <c:legend>
      <c:legendPos val="b"/>
      <c:layout>
        <c:manualLayout>
          <c:xMode val="edge"/>
          <c:yMode val="edge"/>
          <c:x val="0.360330938191317"/>
          <c:y val="0.94205170862637"/>
          <c:w val="0.262435414237272"/>
          <c:h val="0.0579482913736302"/>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440" b="0" i="0" u="none" strike="noStrike" kern="1200" spc="0" baseline="0">
              <a:solidFill>
                <a:sysClr val="windowText" lastClr="000000"/>
              </a:solidFill>
              <a:latin typeface="Times New Roman" panose="02020603050405020304" charset="0"/>
              <a:ea typeface="Tahoma" panose="020B0604030504040204" pitchFamily="34" charset="0"/>
              <a:cs typeface="Times New Roman" panose="02020603050405020304" charset="0"/>
            </a:defRPr>
          </a:pPr>
        </a:p>
      </c:txPr>
    </c:title>
    <c:autoTitleDeleted val="0"/>
    <c:plotArea>
      <c:layout>
        <c:manualLayout>
          <c:layoutTarget val="inner"/>
          <c:xMode val="edge"/>
          <c:yMode val="edge"/>
          <c:x val="0.0209806352327619"/>
          <c:y val="0.00641330166270784"/>
          <c:w val="0.961492754242722"/>
          <c:h val="0.833277909738717"/>
        </c:manualLayout>
      </c:layout>
      <c:barChart>
        <c:barDir val="col"/>
        <c:grouping val="clustered"/>
        <c:varyColors val="0"/>
        <c:ser>
          <c:idx val="0"/>
          <c:order val="0"/>
          <c:tx>
            <c:strRef>
              <c:f>'[EXCEL PATIENT DATA_mrr.xlsx]Sheet2'!$O$107</c:f>
              <c:strCache>
                <c:ptCount val="1"/>
                <c:pt idx="0">
                  <c:v>(in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200" b="0" i="0" u="none" strike="noStrike" kern="1200" baseline="0">
                    <a:solidFill>
                      <a:sysClr val="windowText" lastClr="000000"/>
                    </a:solidFill>
                    <a:latin typeface="Times New Roman" panose="02020603050405020304" charset="0"/>
                    <a:ea typeface="Tahoma" panose="020B0604030504040204" pitchFamily="34" charset="0"/>
                    <a:cs typeface="Times New Roman" panose="020206030504050203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'[EXCEL PATIENT DATA_mrr.xlsx]Sheet2'!$N$108:$N$114</c:f>
              <c:strCache>
                <c:ptCount val="7"/>
                <c:pt idx="0">
                  <c:v>TPA</c:v>
                </c:pt>
                <c:pt idx="1">
                  <c:v>A/B</c:v>
                </c:pt>
                <c:pt idx="2">
                  <c:v>CASH</c:v>
                </c:pt>
                <c:pt idx="3">
                  <c:v>H/G</c:v>
                </c:pt>
                <c:pt idx="5">
                  <c:v>Total [Without No Dues]</c:v>
                </c:pt>
                <c:pt idx="6">
                  <c:v>Total [With No Dues]</c:v>
                </c:pt>
              </c:strCache>
            </c:strRef>
          </c:cat>
          <c:val>
            <c:numRef>
              <c:f>'[EXCEL PATIENT DATA_mrr.xlsx]Sheet2'!$O$108:$O$114</c:f>
              <c:numCache>
                <c:formatCode>0_ </c:formatCode>
                <c:ptCount val="7"/>
                <c:pt idx="0">
                  <c:v>120.011111111111</c:v>
                </c:pt>
                <c:pt idx="1">
                  <c:v>150</c:v>
                </c:pt>
                <c:pt idx="2">
                  <c:v>180</c:v>
                </c:pt>
                <c:pt idx="3">
                  <c:v>240</c:v>
                </c:pt>
                <c:pt idx="5">
                  <c:v>240</c:v>
                </c:pt>
                <c:pt idx="6" c:formatCode="General">
                  <c:v>300</c:v>
                </c:pt>
              </c:numCache>
            </c:numRef>
          </c:val>
        </c:ser>
        <c:dLbls>
          <c:showLegendKey val="0"/>
          <c:showVal val="0"/>
          <c:showCatName val="0"/>
          <c:showSerName val="0"/>
          <c:showPercent val="0"/>
          <c:showBubbleSize val="0"/>
        </c:dLbls>
        <c:gapWidth val="219"/>
        <c:overlap val="-27"/>
        <c:axId val="296520912"/>
        <c:axId val="296526400"/>
      </c:barChart>
      <c:catAx>
        <c:axId val="29652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Times New Roman" panose="02020603050405020304" charset="0"/>
                <a:ea typeface="Tahoma" panose="020B0604030504040204" pitchFamily="34" charset="0"/>
                <a:cs typeface="Times New Roman" panose="02020603050405020304" charset="0"/>
              </a:defRPr>
            </a:pPr>
          </a:p>
        </c:txPr>
        <c:crossAx val="296526400"/>
        <c:crosses val="autoZero"/>
        <c:auto val="1"/>
        <c:lblAlgn val="ctr"/>
        <c:lblOffset val="100"/>
        <c:noMultiLvlLbl val="0"/>
      </c:catAx>
      <c:valAx>
        <c:axId val="29652640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Times New Roman" panose="02020603050405020304" charset="0"/>
                <a:ea typeface="Tahoma" panose="020B0604030504040204" pitchFamily="34" charset="0"/>
                <a:cs typeface="Times New Roman" panose="02020603050405020304" charset="0"/>
              </a:defRPr>
            </a:pPr>
          </a:p>
        </c:txPr>
        <c:crossAx val="296520912"/>
        <c:crosses val="autoZero"/>
        <c:crossBetween val="between"/>
      </c:valAx>
      <c:spPr>
        <a:noFill/>
        <a:ln>
          <a:noFill/>
        </a:ln>
        <a:effectLst/>
      </c:spPr>
    </c:plotArea>
    <c:plotVisOnly val="1"/>
    <c:dispBlanksAs val="gap"/>
    <c:showDLblsOverMax val="0"/>
  </c:chart>
  <c:spPr>
    <a:noFill/>
    <a:ln>
      <a:noFill/>
    </a:ln>
    <a:effectLst/>
  </c:spPr>
  <c:txPr>
    <a:bodyPr/>
    <a:lstStyle/>
    <a:p>
      <a:pPr>
        <a:defRPr lang="en-US" sz="1200">
          <a:solidFill>
            <a:sysClr val="windowText" lastClr="000000"/>
          </a:solidFill>
          <a:latin typeface="Times New Roman" panose="02020603050405020304" charset="0"/>
          <a:ea typeface="Tahoma" panose="020B0604030504040204" pitchFamily="34" charset="0"/>
          <a:cs typeface="Times New Roman" panose="0202060305040502030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A6740-C218-4FFE-87E2-BE6037E752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6740-C218-4FFE-87E2-BE6037E752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6740-C218-4FFE-87E2-BE6037E752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6740-C218-4FFE-87E2-BE6037E752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08A6740-C218-4FFE-87E2-BE6037E752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08A6740-C218-4FFE-87E2-BE6037E7524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08A6740-C218-4FFE-87E2-BE6037E7524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A6740-C218-4FFE-87E2-BE6037E7524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A6740-C218-4FFE-87E2-BE6037E7524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08A6740-C218-4FFE-87E2-BE6037E7524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08A6740-C218-4FFE-87E2-BE6037E7524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CECBD-F60F-44DD-A9F8-8620E630A34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6740-C218-4FFE-87E2-BE6037E7524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ECBD-F60F-44DD-A9F8-8620E630A34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5.xml"/><Relationship Id="rId7" Type="http://schemas.openxmlformats.org/officeDocument/2006/relationships/image" Target="../media/image2.svg"/><Relationship Id="rId6" Type="http://schemas.openxmlformats.org/officeDocument/2006/relationships/image" Target="../media/image12.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3" Type="http://schemas.openxmlformats.org/officeDocument/2006/relationships/slideLayout" Target="../slideLayouts/slideLayout7.xml"/><Relationship Id="rId12" Type="http://schemas.openxmlformats.org/officeDocument/2006/relationships/tags" Target="../tags/tag54.xml"/><Relationship Id="rId11" Type="http://schemas.openxmlformats.org/officeDocument/2006/relationships/image" Target="../media/image6.png"/><Relationship Id="rId10" Type="http://schemas.openxmlformats.org/officeDocument/2006/relationships/tags" Target="../tags/tag53.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png"/><Relationship Id="rId7"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2"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tags" Target="../tags/tag68.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5.png"/><Relationship Id="rId2" Type="http://schemas.openxmlformats.org/officeDocument/2006/relationships/tags" Target="../tags/tag70.xml"/><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2.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slideLayout" Target="../slideLayouts/slideLayout7.xml"/><Relationship Id="rId10" Type="http://schemas.openxmlformats.org/officeDocument/2006/relationships/image" Target="../media/image6.png"/><Relationship Id="rId1" Type="http://schemas.openxmlformats.org/officeDocument/2006/relationships/tags" Target="../tags/tag71.xml"/></Relationships>
</file>

<file path=ppt/slides/_rels/slide16.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12.png"/><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1" Type="http://schemas.openxmlformats.org/officeDocument/2006/relationships/slideLayout" Target="../slideLayouts/slideLayout7.xml"/><Relationship Id="rId10" Type="http://schemas.openxmlformats.org/officeDocument/2006/relationships/image" Target="../media/image6.png"/><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tags" Target="../tags/tag87.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ags" Target="../tags/tag88.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slideLayout" Target="../slideLayouts/slideLayout18.xml"/><Relationship Id="rId10" Type="http://schemas.openxmlformats.org/officeDocument/2006/relationships/image" Target="../media/image20.jpeg"/><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7.jpeg"/><Relationship Id="rId2" Type="http://schemas.openxmlformats.org/officeDocument/2006/relationships/image" Target="../media/image2.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media/image3.png"/><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slideLayout" Target="../slideLayouts/slideLayout18.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image" Target="../media/image12.pn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2" Type="http://schemas.openxmlformats.org/officeDocument/2006/relationships/slideLayout" Target="../slideLayouts/slideLayout29.xml"/><Relationship Id="rId11" Type="http://schemas.openxmlformats.org/officeDocument/2006/relationships/image" Target="../media/image3.png"/><Relationship Id="rId10" Type="http://schemas.openxmlformats.org/officeDocument/2006/relationships/tags" Target="../tags/tag110.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tags" Target="../tags/tag3.xml"/><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2.png"/><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tags" Target="../tags/tag1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2.png"/><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2"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tags" Target="../tags/tag19.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2.png"/><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2"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tags" Target="../tags/tag27.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2.png"/><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tags" Target="../tags/tag35.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2.sv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2.sv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02800" y="69004"/>
            <a:ext cx="2057400" cy="683895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4" name="TextBox 4"/>
            <p:cNvSpPr txBox="1"/>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5" name="Freeform 5"/>
          <p:cNvSpPr/>
          <p:nvPr/>
        </p:nvSpPr>
        <p:spPr>
          <a:xfrm>
            <a:off x="9601074" y="5410345"/>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7" name="Group 7"/>
          <p:cNvGrpSpPr/>
          <p:nvPr/>
        </p:nvGrpSpPr>
        <p:grpSpPr>
          <a:xfrm>
            <a:off x="69850" y="0"/>
            <a:ext cx="1686137" cy="681101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9" name="TextBox 9"/>
            <p:cNvSpPr txBox="1"/>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10" name="Group 10"/>
          <p:cNvGrpSpPr/>
          <p:nvPr/>
        </p:nvGrpSpPr>
        <p:grpSpPr>
          <a:xfrm>
            <a:off x="1574589" y="2872691"/>
            <a:ext cx="73491" cy="1879331"/>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sp>
        <p:sp>
          <p:nvSpPr>
            <p:cNvPr id="12" name="TextBox 12"/>
            <p:cNvSpPr txBox="1"/>
            <p:nvPr/>
          </p:nvSpPr>
          <p:spPr>
            <a:xfrm>
              <a:off x="0" y="-19050"/>
              <a:ext cx="26312" cy="691905"/>
            </a:xfrm>
            <a:prstGeom prst="rect">
              <a:avLst/>
            </a:prstGeom>
          </p:spPr>
          <p:txBody>
            <a:bodyPr lIns="33867" tIns="33867" rIns="33867" bIns="33867" rtlCol="0" anchor="ctr"/>
            <a:lstStyle/>
            <a:p>
              <a:pPr algn="ctr">
                <a:lnSpc>
                  <a:spcPts val="1905"/>
                </a:lnSpc>
              </a:pPr>
              <a:endParaRPr sz="1200"/>
            </a:p>
          </p:txBody>
        </p:sp>
      </p:grpSp>
      <p:sp>
        <p:nvSpPr>
          <p:cNvPr id="13" name="Freeform 13"/>
          <p:cNvSpPr/>
          <p:nvPr/>
        </p:nvSpPr>
        <p:spPr>
          <a:xfrm rot="5400000">
            <a:off x="9466581" y="528320"/>
            <a:ext cx="2537883" cy="1938867"/>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 Box 13"/>
          <p:cNvSpPr txBox="1"/>
          <p:nvPr/>
        </p:nvSpPr>
        <p:spPr>
          <a:xfrm>
            <a:off x="457200" y="1938021"/>
            <a:ext cx="753533" cy="637963"/>
          </a:xfrm>
          <a:prstGeom prst="rect">
            <a:avLst/>
          </a:prstGeom>
          <a:noFill/>
        </p:spPr>
        <p:txBody>
          <a:bodyPr wrap="square" rtlCol="0">
            <a:noAutofit/>
          </a:bodyPr>
          <a:lstStyle/>
          <a:p>
            <a:pPr algn="ctr"/>
            <a:r>
              <a:rPr lang="en-US" sz="9200">
                <a:solidFill>
                  <a:schemeClr val="bg1"/>
                </a:solidFill>
                <a:latin typeface="Times New Roman" panose="02020603050405020304" charset="0"/>
                <a:cs typeface="Times New Roman" panose="02020603050405020304" charset="0"/>
              </a:rPr>
              <a:t>S</a:t>
            </a:r>
            <a:endParaRPr lang="en-US" sz="9200">
              <a:solidFill>
                <a:schemeClr val="bg1"/>
              </a:solidFill>
              <a:latin typeface="Times New Roman" panose="02020603050405020304" charset="0"/>
              <a:cs typeface="Times New Roman" panose="02020603050405020304" charset="0"/>
            </a:endParaRPr>
          </a:p>
          <a:p>
            <a:pPr algn="ctr"/>
            <a:r>
              <a:rPr lang="en-US" sz="9200">
                <a:solidFill>
                  <a:schemeClr val="bg1"/>
                </a:solidFill>
                <a:latin typeface="Times New Roman" panose="02020603050405020304" charset="0"/>
                <a:cs typeface="Times New Roman" panose="02020603050405020304" charset="0"/>
              </a:rPr>
              <a:t>M</a:t>
            </a:r>
            <a:endParaRPr lang="en-US" sz="9200">
              <a:solidFill>
                <a:schemeClr val="bg1"/>
              </a:solidFill>
              <a:latin typeface="Times New Roman" panose="02020603050405020304" charset="0"/>
              <a:cs typeface="Times New Roman" panose="02020603050405020304" charset="0"/>
            </a:endParaRPr>
          </a:p>
          <a:p>
            <a:pPr algn="ctr"/>
            <a:r>
              <a:rPr lang="en-US" sz="9200">
                <a:solidFill>
                  <a:schemeClr val="bg1"/>
                </a:solidFill>
                <a:latin typeface="Times New Roman" panose="02020603050405020304" charset="0"/>
                <a:cs typeface="Times New Roman" panose="02020603050405020304" charset="0"/>
              </a:rPr>
              <a:t>S</a:t>
            </a:r>
            <a:endParaRPr lang="en-US" sz="9200">
              <a:solidFill>
                <a:schemeClr val="bg1"/>
              </a:solidFill>
              <a:latin typeface="Times New Roman" panose="02020603050405020304" charset="0"/>
              <a:cs typeface="Times New Roman" panose="02020603050405020304" charset="0"/>
            </a:endParaRPr>
          </a:p>
        </p:txBody>
      </p:sp>
      <p:sp>
        <p:nvSpPr>
          <p:cNvPr id="16" name="Text Box 15"/>
          <p:cNvSpPr txBox="1"/>
          <p:nvPr/>
        </p:nvSpPr>
        <p:spPr>
          <a:xfrm>
            <a:off x="2363047" y="533400"/>
            <a:ext cx="6732693" cy="2306955"/>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sym typeface="+mn-ea"/>
              </a:rPr>
              <a:t>STUDY ON DISCHARGE PROCESS IN SAPRA </a:t>
            </a:r>
            <a:endParaRPr lang="en-US" sz="3600" b="1" dirty="0">
              <a:latin typeface="Times New Roman" panose="02020603050405020304" charset="0"/>
              <a:cs typeface="Times New Roman" panose="02020603050405020304" charset="0"/>
            </a:endParaRPr>
          </a:p>
          <a:p>
            <a:r>
              <a:rPr lang="en-US" sz="3600" b="1" dirty="0">
                <a:latin typeface="Times New Roman" panose="02020603050405020304" charset="0"/>
                <a:cs typeface="Times New Roman" panose="02020603050405020304" charset="0"/>
                <a:sym typeface="+mn-ea"/>
              </a:rPr>
              <a:t>MULTISPECIALITY HOSPITAL, HISAR HARYANA</a:t>
            </a:r>
            <a:endParaRPr lang="en-US" sz="3600" b="1" dirty="0">
              <a:latin typeface="Times New Roman" panose="02020603050405020304" charset="0"/>
              <a:cs typeface="Times New Roman" panose="02020603050405020304" charset="0"/>
            </a:endParaRPr>
          </a:p>
        </p:txBody>
      </p:sp>
      <p:sp>
        <p:nvSpPr>
          <p:cNvPr id="18" name="Text Box 17"/>
          <p:cNvSpPr txBox="1"/>
          <p:nvPr/>
        </p:nvSpPr>
        <p:spPr>
          <a:xfrm>
            <a:off x="1828800" y="3683000"/>
            <a:ext cx="4504690" cy="2393950"/>
          </a:xfrm>
          <a:prstGeom prst="rect">
            <a:avLst/>
          </a:prstGeom>
          <a:noFill/>
        </p:spPr>
        <p:txBody>
          <a:bodyPr wrap="square" rtlCol="0">
            <a:spAutoFit/>
          </a:bodyPr>
          <a:lstStyle/>
          <a:p>
            <a:r>
              <a:rPr lang="en-US" sz="2135" b="1" dirty="0">
                <a:latin typeface="Times New Roman" panose="02020603050405020304" charset="0"/>
                <a:cs typeface="Times New Roman" panose="02020603050405020304" charset="0"/>
                <a:sym typeface="+mn-ea"/>
              </a:rPr>
              <a:t>Presented By : Ms. </a:t>
            </a:r>
            <a:r>
              <a:rPr lang="en-US" sz="2135" b="1" dirty="0" err="1">
                <a:latin typeface="Times New Roman" panose="02020603050405020304" charset="0"/>
                <a:cs typeface="Times New Roman" panose="02020603050405020304" charset="0"/>
                <a:sym typeface="+mn-ea"/>
              </a:rPr>
              <a:t>Arju</a:t>
            </a:r>
            <a:r>
              <a:rPr lang="en-US" sz="2135" b="1" dirty="0">
                <a:latin typeface="Times New Roman" panose="02020603050405020304" charset="0"/>
                <a:cs typeface="Times New Roman" panose="02020603050405020304" charset="0"/>
                <a:sym typeface="+mn-ea"/>
              </a:rPr>
              <a:t> (PG/22/013)</a:t>
            </a:r>
            <a:endParaRPr lang="en-US" sz="2135" b="1" dirty="0">
              <a:latin typeface="Times New Roman" panose="02020603050405020304" charset="0"/>
              <a:cs typeface="Times New Roman" panose="02020603050405020304" charset="0"/>
            </a:endParaRPr>
          </a:p>
          <a:p>
            <a:endParaRPr lang="en-US" sz="2135" b="1" dirty="0">
              <a:latin typeface="Times New Roman" panose="02020603050405020304" charset="0"/>
              <a:cs typeface="Times New Roman" panose="02020603050405020304" charset="0"/>
            </a:endParaRPr>
          </a:p>
          <a:p>
            <a:r>
              <a:rPr lang="en-US" sz="2135" b="1" dirty="0">
                <a:latin typeface="Times New Roman" panose="02020603050405020304" charset="0"/>
                <a:cs typeface="Times New Roman" panose="02020603050405020304" charset="0"/>
                <a:sym typeface="+mn-ea"/>
              </a:rPr>
              <a:t>Mentor : Dr. </a:t>
            </a:r>
            <a:r>
              <a:rPr lang="en-US" sz="2135" b="1" dirty="0" err="1">
                <a:latin typeface="Times New Roman" panose="02020603050405020304" charset="0"/>
                <a:cs typeface="Times New Roman" panose="02020603050405020304" charset="0"/>
                <a:sym typeface="+mn-ea"/>
              </a:rPr>
              <a:t>Anandhi</a:t>
            </a:r>
            <a:r>
              <a:rPr lang="en-US" sz="2135" b="1" dirty="0">
                <a:latin typeface="Times New Roman" panose="02020603050405020304" charset="0"/>
                <a:cs typeface="Times New Roman" panose="02020603050405020304" charset="0"/>
                <a:sym typeface="+mn-ea"/>
              </a:rPr>
              <a:t> Ramachandran</a:t>
            </a:r>
            <a:endParaRPr lang="en-US" sz="2135" b="1" dirty="0">
              <a:latin typeface="Times New Roman" panose="02020603050405020304" charset="0"/>
              <a:cs typeface="Times New Roman" panose="02020603050405020304" charset="0"/>
              <a:sym typeface="+mn-ea"/>
            </a:endParaRPr>
          </a:p>
          <a:p>
            <a:endParaRPr lang="en-US" sz="2135" b="1" dirty="0">
              <a:latin typeface="Times New Roman" panose="02020603050405020304" charset="0"/>
              <a:cs typeface="Times New Roman" panose="02020603050405020304" charset="0"/>
              <a:sym typeface="+mn-ea"/>
            </a:endParaRPr>
          </a:p>
          <a:p>
            <a:r>
              <a:rPr lang="en-US" sz="2135" b="1" dirty="0">
                <a:latin typeface="Times New Roman" panose="02020603050405020304" charset="0"/>
                <a:cs typeface="Times New Roman" panose="02020603050405020304" charset="0"/>
              </a:rPr>
              <a:t>the topic of my disser is </a:t>
            </a:r>
            <a:endParaRPr lang="en-US" sz="2135" b="1" dirty="0">
              <a:latin typeface="Times New Roman" panose="02020603050405020304" charset="0"/>
              <a:cs typeface="Times New Roman" panose="02020603050405020304" charset="0"/>
            </a:endParaRPr>
          </a:p>
          <a:p>
            <a:endParaRPr lang="en-US" sz="2135" b="1">
              <a:latin typeface="Times New Roman" panose="02020603050405020304" charset="0"/>
              <a:cs typeface="Times New Roman" panose="02020603050405020304" charset="0"/>
            </a:endParaRPr>
          </a:p>
        </p:txBody>
      </p:sp>
      <p:sp>
        <p:nvSpPr>
          <p:cNvPr id="19" name="Text Box 18"/>
          <p:cNvSpPr txBox="1"/>
          <p:nvPr/>
        </p:nvSpPr>
        <p:spPr>
          <a:xfrm>
            <a:off x="201084" y="6017260"/>
            <a:ext cx="1424517" cy="748795"/>
          </a:xfrm>
          <a:prstGeom prst="rect">
            <a:avLst/>
          </a:prstGeom>
          <a:noFill/>
        </p:spPr>
        <p:txBody>
          <a:bodyPr wrap="square" rtlCol="0">
            <a:spAutoFit/>
          </a:bodyPr>
          <a:lstStyle/>
          <a:p>
            <a:r>
              <a:rPr lang="en-US" sz="2135">
                <a:solidFill>
                  <a:schemeClr val="bg1"/>
                </a:solidFill>
                <a:latin typeface="Times New Roman" panose="02020603050405020304" charset="0"/>
                <a:cs typeface="Times New Roman" panose="02020603050405020304" charset="0"/>
              </a:rPr>
              <a:t>HOSPITAL</a:t>
            </a:r>
            <a:endParaRPr lang="en-US" sz="2135">
              <a:solidFill>
                <a:schemeClr val="bg1"/>
              </a:solidFill>
              <a:latin typeface="Times New Roman" panose="02020603050405020304" charset="0"/>
              <a:cs typeface="Times New Roman" panose="02020603050405020304" charset="0"/>
            </a:endParaRPr>
          </a:p>
        </p:txBody>
      </p:sp>
      <p:pic>
        <p:nvPicPr>
          <p:cNvPr id="17" name="Picture 16"/>
          <p:cNvPicPr/>
          <p:nvPr/>
        </p:nvPicPr>
        <p:blipFill>
          <a:blip r:embed="rId5"/>
        </p:blipFill>
        <p:spPr>
          <a:xfrm>
            <a:off x="6514677" y="2951904"/>
            <a:ext cx="5624407" cy="3779097"/>
          </a:xfrm>
          <a:prstGeom prst="rect">
            <a:avLst/>
          </a:prstGeom>
        </p:spPr>
      </p:pic>
      <p:pic>
        <p:nvPicPr>
          <p:cNvPr id="15" name="Picture 14"/>
          <p:cNvPicPr>
            <a:picLocks noChangeAspect="1"/>
          </p:cNvPicPr>
          <p:nvPr>
            <p:custDataLst>
              <p:tags r:id="rId6"/>
            </p:custDataLst>
          </p:nvPr>
        </p:nvPicPr>
        <p:blipFill>
          <a:blip r:embed="rId7"/>
          <a:stretch>
            <a:fillRect/>
          </a:stretch>
        </p:blipFill>
        <p:spPr>
          <a:xfrm>
            <a:off x="69850" y="0"/>
            <a:ext cx="1283390" cy="848783"/>
          </a:xfrm>
          <a:prstGeom prst="rect">
            <a:avLst/>
          </a:prstGeom>
        </p:spPr>
      </p:pic>
      <p:sp>
        <p:nvSpPr>
          <p:cNvPr id="6" name="Text Box 5"/>
          <p:cNvSpPr txBox="1"/>
          <p:nvPr/>
        </p:nvSpPr>
        <p:spPr>
          <a:xfrm>
            <a:off x="2641600" y="917787"/>
            <a:ext cx="3542030" cy="251037"/>
          </a:xfrm>
          <a:prstGeom prst="rect">
            <a:avLst/>
          </a:prstGeom>
          <a:noFill/>
        </p:spPr>
        <p:txBody>
          <a:bodyPr wrap="square" rtlCol="0">
            <a:noAutofit/>
          </a:bodyPr>
          <a:lstStyle/>
          <a:p>
            <a:endParaRPr lang="en-US"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52400" y="-32597"/>
            <a:ext cx="316653" cy="6890597"/>
            <a:chOff x="0" y="0"/>
            <a:chExt cx="812800" cy="2976105"/>
          </a:xfrm>
        </p:grpSpPr>
        <p:sp>
          <p:nvSpPr>
            <p:cNvPr id="6" name="Freeform 6"/>
            <p:cNvSpPr/>
            <p:nvPr>
              <p:custDataLst>
                <p:tags r:id="rId1"/>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2"/>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grpSp>
        <p:nvGrpSpPr>
          <p:cNvPr id="4" name="Group 5"/>
          <p:cNvGrpSpPr/>
          <p:nvPr/>
        </p:nvGrpSpPr>
        <p:grpSpPr>
          <a:xfrm>
            <a:off x="11734800" y="11430"/>
            <a:ext cx="292947" cy="6895253"/>
            <a:chOff x="0" y="0"/>
            <a:chExt cx="812800" cy="2976105"/>
          </a:xfrm>
        </p:grpSpPr>
        <p:sp>
          <p:nvSpPr>
            <p:cNvPr id="10"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sp>
        <p:nvSpPr>
          <p:cNvPr id="12" name="Freeform 2"/>
          <p:cNvSpPr/>
          <p:nvPr>
            <p:custDataLst>
              <p:tags r:id="rId5"/>
            </p:custDataLst>
          </p:nvPr>
        </p:nvSpPr>
        <p:spPr>
          <a:xfrm>
            <a:off x="10718801" y="5054600"/>
            <a:ext cx="1374563"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 name="Text Box 1"/>
          <p:cNvSpPr txBox="1"/>
          <p:nvPr/>
        </p:nvSpPr>
        <p:spPr>
          <a:xfrm>
            <a:off x="774344" y="2318085"/>
            <a:ext cx="10655165" cy="2558716"/>
          </a:xfrm>
          <a:prstGeom prst="rect">
            <a:avLst/>
          </a:prstGeom>
          <a:noFill/>
        </p:spPr>
        <p:txBody>
          <a:bodyPr wrap="square" rtlCol="0">
            <a:noAutofit/>
          </a:bodyPr>
          <a:lstStyle/>
          <a:p>
            <a:endParaRPr lang="en-US" sz="2400" smtClean="0">
              <a:solidFill>
                <a:prstClr val="black"/>
              </a:solidFill>
              <a:latin typeface="Times New Roman" panose="02020603050405020304" charset="0"/>
              <a:cs typeface="Times New Roman" panose="02020603050405020304" charset="0"/>
              <a:sym typeface="+mn-ea"/>
            </a:endParaRPr>
          </a:p>
          <a:p>
            <a:endParaRPr lang="en-US" sz="2400" smtClean="0">
              <a:solidFill>
                <a:prstClr val="black"/>
              </a:solidFill>
              <a:latin typeface="Times New Roman" panose="02020603050405020304" charset="0"/>
              <a:cs typeface="Times New Roman" panose="02020603050405020304" charset="0"/>
            </a:endParaRPr>
          </a:p>
          <a:p>
            <a:endParaRPr lang="en-US" sz="2400" dirty="0">
              <a:solidFill>
                <a:prstClr val="black"/>
              </a:solidFill>
              <a:latin typeface="Times New Roman" panose="02020603050405020304" charset="0"/>
              <a:cs typeface="Times New Roman" panose="02020603050405020304" charset="0"/>
            </a:endParaRPr>
          </a:p>
        </p:txBody>
      </p:sp>
      <p:pic>
        <p:nvPicPr>
          <p:cNvPr id="15" name="Picture 14"/>
          <p:cNvPicPr>
            <a:picLocks noChangeAspect="1"/>
          </p:cNvPicPr>
          <p:nvPr>
            <p:custDataLst>
              <p:tags r:id="rId8"/>
            </p:custDataLst>
          </p:nvPr>
        </p:nvPicPr>
        <p:blipFill>
          <a:blip r:embed="rId9"/>
          <a:stretch>
            <a:fillRect/>
          </a:stretch>
        </p:blipFill>
        <p:spPr>
          <a:xfrm>
            <a:off x="0" y="-32706"/>
            <a:ext cx="1394989" cy="848783"/>
          </a:xfrm>
          <a:prstGeom prst="rect">
            <a:avLst/>
          </a:prstGeom>
        </p:spPr>
      </p:pic>
      <p:pic>
        <p:nvPicPr>
          <p:cNvPr id="14" name="Picture 13"/>
          <p:cNvPicPr>
            <a:picLocks noChangeAspect="1"/>
          </p:cNvPicPr>
          <p:nvPr/>
        </p:nvPicPr>
        <p:blipFill rotWithShape="1">
          <a:blip r:embed="rId10"/>
          <a:srcRect t="-1" b="49393"/>
          <a:stretch>
            <a:fillRect/>
          </a:stretch>
        </p:blipFill>
        <p:spPr>
          <a:xfrm>
            <a:off x="697494" y="2037995"/>
            <a:ext cx="11373435" cy="3118895"/>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426329" y="226337"/>
            <a:ext cx="6545655" cy="523220"/>
          </a:xfrm>
          <a:prstGeom prst="rect">
            <a:avLst/>
          </a:prstGeom>
          <a:noFill/>
        </p:spPr>
        <p:txBody>
          <a:bodyPr wrap="square" rtlCol="0">
            <a:spAutoFit/>
          </a:bodyPr>
          <a:lstStyle/>
          <a:p>
            <a:pPr algn="ctr"/>
            <a:r>
              <a:rPr lang="en-US" sz="2800" b="1" u="sng" dirty="0" smtClean="0"/>
              <a:t>WORKFLOW PROCESS </a:t>
            </a:r>
            <a:r>
              <a:rPr lang="en-US" sz="2800" b="1" u="sng" dirty="0" smtClean="0"/>
              <a:t>MAPPING</a:t>
            </a:r>
            <a:endParaRPr lang="en-US" sz="28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336610" y="75437"/>
            <a:ext cx="3322622" cy="597385"/>
            <a:chOff x="0" y="0"/>
            <a:chExt cx="812800" cy="812800"/>
          </a:xfrm>
        </p:grpSpPr>
        <p:sp>
          <p:nvSpPr>
            <p:cNvPr id="8" name="Freeform 8"/>
            <p:cNvSpPr/>
            <p:nvPr>
              <p:custDataLst>
                <p:tags r:id="rId2"/>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3"/>
              </p:custDataLst>
            </p:nvPr>
          </p:nvSpPr>
          <p:spPr>
            <a:xfrm>
              <a:off x="76196" y="321318"/>
              <a:ext cx="660408" cy="438417"/>
            </a:xfrm>
            <a:prstGeom prst="rect">
              <a:avLst/>
            </a:prstGeom>
          </p:spPr>
          <p:txBody>
            <a:bodyPr lIns="33867" tIns="33867" rIns="33867" bIns="33867" rtlCol="0" anchor="ctr"/>
            <a:lstStyle/>
            <a:p>
              <a:pPr algn="ctr">
                <a:lnSpc>
                  <a:spcPts val="1905"/>
                </a:lnSpc>
                <a:spcBef>
                  <a:spcPct val="0"/>
                </a:spcBef>
              </a:pPr>
              <a:r>
                <a:rPr lang="en-US" sz="1600" b="1" dirty="0">
                  <a:solidFill>
                    <a:schemeClr val="bg1"/>
                  </a:solidFill>
                  <a:latin typeface="Times New Roman" panose="02020603050405020304" charset="0"/>
                  <a:cs typeface="Times New Roman" panose="02020603050405020304" charset="0"/>
                </a:rPr>
                <a:t>T</a:t>
              </a:r>
              <a:r>
                <a:rPr lang="en-US" sz="1600" b="1" dirty="0" smtClean="0">
                  <a:solidFill>
                    <a:schemeClr val="bg1"/>
                  </a:solidFill>
                  <a:latin typeface="Times New Roman" panose="02020603050405020304" charset="0"/>
                  <a:cs typeface="Times New Roman" panose="02020603050405020304" charset="0"/>
                </a:rPr>
                <a:t>IME PERIOD RESULTS</a:t>
              </a:r>
              <a:endParaRPr lang="en-US" sz="16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1600" b="1" dirty="0">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4"/>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5"/>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6"/>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7"/>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8"/>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9"/>
            <a:stretch>
              <a:fillRect/>
            </a:stretch>
          </a:blipFill>
        </p:spPr>
      </p:sp>
      <p:pic>
        <p:nvPicPr>
          <p:cNvPr id="15" name="Picture 14"/>
          <p:cNvPicPr>
            <a:picLocks noChangeAspect="1"/>
          </p:cNvPicPr>
          <p:nvPr>
            <p:custDataLst>
              <p:tags r:id="rId10"/>
            </p:custDataLst>
          </p:nvPr>
        </p:nvPicPr>
        <p:blipFill>
          <a:blip r:embed="rId11"/>
          <a:stretch>
            <a:fillRect/>
          </a:stretch>
        </p:blipFill>
        <p:spPr>
          <a:xfrm>
            <a:off x="20813" y="11430"/>
            <a:ext cx="1346907" cy="848783"/>
          </a:xfrm>
          <a:prstGeom prst="rect">
            <a:avLst/>
          </a:prstGeom>
        </p:spPr>
      </p:pic>
      <p:graphicFrame>
        <p:nvGraphicFramePr>
          <p:cNvPr id="2" name="Chart 1"/>
          <p:cNvGraphicFramePr/>
          <p:nvPr>
            <p:custDataLst>
              <p:tags r:id="rId12"/>
            </p:custDataLst>
          </p:nvPr>
        </p:nvGraphicFramePr>
        <p:xfrm>
          <a:off x="902666" y="1090507"/>
          <a:ext cx="4898646" cy="4727207"/>
        </p:xfrm>
        <a:graphic>
          <a:graphicData uri="http://schemas.openxmlformats.org/drawingml/2006/chart">
            <c:chart xmlns:c="http://schemas.openxmlformats.org/drawingml/2006/chart" xmlns:r="http://schemas.openxmlformats.org/officeDocument/2006/relationships" r:id="rId1"/>
          </a:graphicData>
        </a:graphic>
      </p:graphicFrame>
      <p:sp>
        <p:nvSpPr>
          <p:cNvPr id="14" name="TextBox 13"/>
          <p:cNvSpPr txBox="1"/>
          <p:nvPr/>
        </p:nvSpPr>
        <p:spPr>
          <a:xfrm>
            <a:off x="2473499" y="6046822"/>
            <a:ext cx="2906829" cy="400110"/>
          </a:xfrm>
          <a:prstGeom prst="rect">
            <a:avLst/>
          </a:prstGeom>
          <a:noFill/>
        </p:spPr>
        <p:txBody>
          <a:bodyPr wrap="square" rtlCol="0">
            <a:spAutoFit/>
          </a:bodyPr>
          <a:lstStyle/>
          <a:p>
            <a:r>
              <a:rPr lang="en-US" sz="2000" b="1" dirty="0" smtClean="0"/>
              <a:t>TIME </a:t>
            </a:r>
            <a:r>
              <a:rPr lang="en-US" sz="2000" b="1" dirty="0" smtClean="0">
                <a:latin typeface="Times New Roman" panose="02020603050405020304" charset="0"/>
                <a:cs typeface="Times New Roman" panose="02020603050405020304" charset="0"/>
              </a:rPr>
              <a:t>PERIOD</a:t>
            </a:r>
            <a:endParaRPr lang="en-US" sz="2000" b="1" dirty="0">
              <a:latin typeface="Times New Roman" panose="02020603050405020304" charset="0"/>
              <a:cs typeface="Times New Roman" panose="02020603050405020304" charset="0"/>
            </a:endParaRPr>
          </a:p>
        </p:txBody>
      </p:sp>
      <p:sp>
        <p:nvSpPr>
          <p:cNvPr id="19" name="TextBox 18"/>
          <p:cNvSpPr txBox="1"/>
          <p:nvPr/>
        </p:nvSpPr>
        <p:spPr>
          <a:xfrm rot="16200000">
            <a:off x="-80370" y="2797470"/>
            <a:ext cx="1622066" cy="523220"/>
          </a:xfrm>
          <a:prstGeom prst="rect">
            <a:avLst/>
          </a:prstGeom>
          <a:noFill/>
        </p:spPr>
        <p:txBody>
          <a:bodyPr wrap="square" rtlCol="0">
            <a:spAutoFit/>
          </a:bodyPr>
          <a:lstStyle/>
          <a:p>
            <a:r>
              <a:rPr lang="en-US" sz="2800" b="1" dirty="0" smtClean="0"/>
              <a:t>Hours</a:t>
            </a:r>
            <a:endParaRPr lang="en-US" sz="2800" b="1" dirty="0"/>
          </a:p>
        </p:txBody>
      </p:sp>
      <p:sp>
        <p:nvSpPr>
          <p:cNvPr id="21" name="TextBox 20"/>
          <p:cNvSpPr txBox="1"/>
          <p:nvPr/>
        </p:nvSpPr>
        <p:spPr>
          <a:xfrm>
            <a:off x="5860579" y="860213"/>
            <a:ext cx="5919094" cy="6247864"/>
          </a:xfrm>
          <a:prstGeom prst="rect">
            <a:avLst/>
          </a:prstGeom>
          <a:noFill/>
        </p:spPr>
        <p:txBody>
          <a:bodyPr wrap="square" rtlCol="0">
            <a:spAutoFit/>
          </a:bodyPr>
          <a:lstStyle/>
          <a:p>
            <a:r>
              <a:rPr lang="en-US" sz="1600" b="1" u="sng" dirty="0" smtClean="0">
                <a:latin typeface="Times New Roman" panose="02020603050405020304" charset="0"/>
                <a:cs typeface="Times New Roman" panose="02020603050405020304" charset="0"/>
              </a:rPr>
              <a:t>Result </a:t>
            </a:r>
            <a:r>
              <a:rPr lang="en-US" sz="1600" b="1" u="sng" dirty="0">
                <a:latin typeface="Times New Roman" panose="02020603050405020304" charset="0"/>
                <a:cs typeface="Times New Roman" panose="02020603050405020304" charset="0"/>
              </a:rPr>
              <a:t>1</a:t>
            </a:r>
            <a:r>
              <a:rPr lang="en-US" sz="1600" dirty="0">
                <a:latin typeface="Times New Roman" panose="02020603050405020304" charset="0"/>
                <a:cs typeface="Times New Roman" panose="02020603050405020304" charset="0"/>
              </a:rPr>
              <a:t>: From 11 April to 20 April, I observed significant waiting times in the discharge process at Sapra Multispecialty Hospital, averaging 7 hours and 20 </a:t>
            </a:r>
            <a:r>
              <a:rPr lang="en-US" sz="1600" dirty="0" smtClean="0">
                <a:latin typeface="Times New Roman" panose="02020603050405020304" charset="0"/>
                <a:cs typeface="Times New Roman" panose="02020603050405020304" charset="0"/>
              </a:rPr>
              <a:t>minutes.</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endParaRPr lang="en-US" sz="1600" dirty="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Result 2: </a:t>
            </a:r>
            <a:r>
              <a:rPr lang="en-US" sz="1600" dirty="0">
                <a:latin typeface="Times New Roman" panose="02020603050405020304" charset="0"/>
                <a:cs typeface="Times New Roman" panose="02020603050405020304" charset="0"/>
              </a:rPr>
              <a:t>From 21 April to 4 May, a Google Forms survey identified the Discharge Summary and No Dues Form as major time-consuming </a:t>
            </a:r>
            <a:r>
              <a:rPr lang="en-US" sz="1600" dirty="0" smtClean="0">
                <a:latin typeface="Times New Roman" panose="02020603050405020304" charset="0"/>
                <a:cs typeface="Times New Roman" panose="02020603050405020304" charset="0"/>
              </a:rPr>
              <a:t>elements.</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Intervention: </a:t>
            </a:r>
            <a:r>
              <a:rPr lang="en-US" sz="1600" dirty="0" smtClean="0">
                <a:latin typeface="Times New Roman" panose="02020603050405020304" charset="0"/>
                <a:cs typeface="Times New Roman" panose="02020603050405020304" charset="0"/>
              </a:rPr>
              <a:t>With </a:t>
            </a:r>
            <a:r>
              <a:rPr lang="en-US" sz="1600" dirty="0">
                <a:latin typeface="Times New Roman" panose="02020603050405020304" charset="0"/>
                <a:cs typeface="Times New Roman" panose="02020603050405020304" charset="0"/>
              </a:rPr>
              <a:t>personal patient assistance reducing the average time to 6 hours and 10 </a:t>
            </a:r>
            <a:r>
              <a:rPr lang="en-US" sz="1600" dirty="0" smtClean="0">
                <a:latin typeface="Times New Roman" panose="02020603050405020304" charset="0"/>
                <a:cs typeface="Times New Roman" panose="02020603050405020304" charset="0"/>
              </a:rPr>
              <a:t>minutes.</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Result 3: </a:t>
            </a:r>
            <a:r>
              <a:rPr lang="en-US" sz="1600" dirty="0">
                <a:latin typeface="Times New Roman" panose="02020603050405020304" charset="0"/>
                <a:cs typeface="Times New Roman" panose="02020603050405020304" charset="0"/>
              </a:rPr>
              <a:t>From 4 May to 28 May, </a:t>
            </a:r>
            <a:r>
              <a:rPr lang="en-US" sz="1600" dirty="0" smtClean="0">
                <a:latin typeface="Times New Roman" panose="02020603050405020304" charset="0"/>
                <a:cs typeface="Times New Roman" panose="02020603050405020304" charset="0"/>
              </a:rPr>
              <a:t>the average </a:t>
            </a:r>
            <a:r>
              <a:rPr lang="en-US" sz="1600" dirty="0">
                <a:latin typeface="Times New Roman" panose="02020603050405020304" charset="0"/>
                <a:cs typeface="Times New Roman" panose="02020603050405020304" charset="0"/>
              </a:rPr>
              <a:t>waiting time to 5 hours and 40 </a:t>
            </a:r>
            <a:r>
              <a:rPr lang="en-US" sz="1600" dirty="0" smtClean="0">
                <a:latin typeface="Times New Roman" panose="02020603050405020304" charset="0"/>
                <a:cs typeface="Times New Roman" panose="02020603050405020304" charset="0"/>
              </a:rPr>
              <a:t>minutes.</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Intervention: </a:t>
            </a:r>
            <a:r>
              <a:rPr lang="en-US" sz="1600" dirty="0" smtClean="0">
                <a:latin typeface="Times New Roman" panose="02020603050405020304" charset="0"/>
                <a:cs typeface="Times New Roman" panose="02020603050405020304" charset="0"/>
              </a:rPr>
              <a:t>Directed </a:t>
            </a:r>
            <a:r>
              <a:rPr lang="en-US" sz="1600" dirty="0">
                <a:latin typeface="Times New Roman" panose="02020603050405020304" charset="0"/>
                <a:cs typeface="Times New Roman" panose="02020603050405020304" charset="0"/>
              </a:rPr>
              <a:t>Medical Officers to prioritize the Discharge </a:t>
            </a:r>
            <a:r>
              <a:rPr lang="en-US" sz="1600" dirty="0" smtClean="0">
                <a:latin typeface="Times New Roman" panose="02020603050405020304" charset="0"/>
                <a:cs typeface="Times New Roman" panose="02020603050405020304" charset="0"/>
              </a:rPr>
              <a:t>Summary.</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Result 4: </a:t>
            </a:r>
            <a:r>
              <a:rPr lang="en-US" sz="1600" dirty="0" smtClean="0">
                <a:latin typeface="Times New Roman" panose="02020603050405020304" charset="0"/>
                <a:cs typeface="Times New Roman" panose="02020603050405020304" charset="0"/>
              </a:rPr>
              <a:t>Further Improvement has achieved between 28 May and 15 June, reduced the average waiting time to 4 hours 30 minutes.</a:t>
            </a:r>
            <a:endParaRPr lang="en-US" sz="1600" dirty="0" smtClean="0">
              <a:latin typeface="Times New Roman" panose="02020603050405020304" charset="0"/>
              <a:cs typeface="Times New Roman" panose="02020603050405020304" charset="0"/>
            </a:endParaRPr>
          </a:p>
          <a:p>
            <a:endParaRPr lang="en-US" sz="1600" dirty="0" smtClean="0">
              <a:latin typeface="Times New Roman" panose="02020603050405020304" charset="0"/>
              <a:cs typeface="Times New Roman" panose="02020603050405020304" charset="0"/>
            </a:endParaRPr>
          </a:p>
          <a:p>
            <a:r>
              <a:rPr lang="en-US" sz="1600" b="1" u="sng" dirty="0" smtClean="0">
                <a:latin typeface="Times New Roman" panose="02020603050405020304" charset="0"/>
                <a:cs typeface="Times New Roman" panose="02020603050405020304" charset="0"/>
              </a:rPr>
              <a:t>Intervention: </a:t>
            </a:r>
            <a:r>
              <a:rPr lang="en-US" sz="1600" dirty="0" smtClean="0">
                <a:latin typeface="Times New Roman" panose="02020603050405020304" charset="0"/>
                <a:cs typeface="Times New Roman" panose="02020603050405020304" charset="0"/>
              </a:rPr>
              <a:t>Dedicated </a:t>
            </a:r>
            <a:r>
              <a:rPr lang="en-US" sz="1600" dirty="0">
                <a:latin typeface="Times New Roman" panose="02020603050405020304" charset="0"/>
                <a:cs typeface="Times New Roman" panose="02020603050405020304" charset="0"/>
              </a:rPr>
              <a:t>personnel were hired to handle the No Dues </a:t>
            </a:r>
            <a:r>
              <a:rPr lang="en-US" sz="1600" dirty="0" smtClean="0">
                <a:latin typeface="Times New Roman" panose="02020603050405020304" charset="0"/>
                <a:cs typeface="Times New Roman" panose="02020603050405020304" charset="0"/>
              </a:rPr>
              <a:t>Form.</a:t>
            </a:r>
            <a:endParaRPr lang="en-US" sz="1600" b="1" u="sng" dirty="0" smtClean="0">
              <a:latin typeface="Times New Roman" panose="02020603050405020304" charset="0"/>
              <a:cs typeface="Times New Roman" panose="02020603050405020304" charset="0"/>
            </a:endParaRPr>
          </a:p>
          <a:p>
            <a:endParaRPr lang="en-US" sz="1600" dirty="0"/>
          </a:p>
          <a:p>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52400" y="-32597"/>
            <a:ext cx="316653" cy="6890597"/>
            <a:chOff x="0" y="0"/>
            <a:chExt cx="812800" cy="2976105"/>
          </a:xfrm>
        </p:grpSpPr>
        <p:sp>
          <p:nvSpPr>
            <p:cNvPr id="6" name="Freeform 6"/>
            <p:cNvSpPr/>
            <p:nvPr>
              <p:custDataLst>
                <p:tags r:id="rId1"/>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2"/>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grpSp>
        <p:nvGrpSpPr>
          <p:cNvPr id="4" name="Group 5"/>
          <p:cNvGrpSpPr/>
          <p:nvPr/>
        </p:nvGrpSpPr>
        <p:grpSpPr>
          <a:xfrm>
            <a:off x="11734800" y="11430"/>
            <a:ext cx="292947" cy="6895253"/>
            <a:chOff x="0" y="0"/>
            <a:chExt cx="812800" cy="2976105"/>
          </a:xfrm>
        </p:grpSpPr>
        <p:sp>
          <p:nvSpPr>
            <p:cNvPr id="10"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sp>
        <p:nvSpPr>
          <p:cNvPr id="12" name="Freeform 2"/>
          <p:cNvSpPr/>
          <p:nvPr>
            <p:custDataLst>
              <p:tags r:id="rId5"/>
            </p:custDataLst>
          </p:nvPr>
        </p:nvSpPr>
        <p:spPr>
          <a:xfrm>
            <a:off x="10718801" y="5054600"/>
            <a:ext cx="1374563"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6"/>
            <a:stretch>
              <a:fillRect/>
            </a:stretch>
          </a:blipFill>
        </p:spPr>
      </p:sp>
      <p:sp>
        <p:nvSpPr>
          <p:cNvPr id="2" name="Text Box 1"/>
          <p:cNvSpPr txBox="1"/>
          <p:nvPr/>
        </p:nvSpPr>
        <p:spPr>
          <a:xfrm>
            <a:off x="774344" y="2318085"/>
            <a:ext cx="10655165" cy="2558716"/>
          </a:xfrm>
          <a:prstGeom prst="rect">
            <a:avLst/>
          </a:prstGeom>
          <a:noFill/>
        </p:spPr>
        <p:txBody>
          <a:bodyPr wrap="square" rtlCol="0">
            <a:noAutofit/>
          </a:bodyPr>
          <a:lstStyle/>
          <a:p>
            <a:endParaRPr lang="en-US" sz="2400" smtClean="0">
              <a:solidFill>
                <a:prstClr val="black"/>
              </a:solidFill>
              <a:latin typeface="Times New Roman" panose="02020603050405020304" charset="0"/>
              <a:cs typeface="Times New Roman" panose="02020603050405020304" charset="0"/>
              <a:sym typeface="+mn-ea"/>
            </a:endParaRPr>
          </a:p>
          <a:p>
            <a:endParaRPr lang="en-US" sz="2400" smtClean="0">
              <a:solidFill>
                <a:prstClr val="black"/>
              </a:solidFill>
              <a:latin typeface="Times New Roman" panose="02020603050405020304" charset="0"/>
              <a:cs typeface="Times New Roman" panose="02020603050405020304" charset="0"/>
            </a:endParaRPr>
          </a:p>
          <a:p>
            <a:endParaRPr lang="en-US" sz="2400" dirty="0">
              <a:solidFill>
                <a:prstClr val="black"/>
              </a:solidFill>
              <a:latin typeface="Times New Roman" panose="02020603050405020304" charset="0"/>
              <a:cs typeface="Times New Roman" panose="02020603050405020304" charset="0"/>
            </a:endParaRPr>
          </a:p>
        </p:txBody>
      </p:sp>
      <p:pic>
        <p:nvPicPr>
          <p:cNvPr id="15" name="Picture 14"/>
          <p:cNvPicPr>
            <a:picLocks noChangeAspect="1"/>
          </p:cNvPicPr>
          <p:nvPr>
            <p:custDataLst>
              <p:tags r:id="rId7"/>
            </p:custDataLst>
          </p:nvPr>
        </p:nvPicPr>
        <p:blipFill>
          <a:blip r:embed="rId8"/>
          <a:stretch>
            <a:fillRect/>
          </a:stretch>
        </p:blipFill>
        <p:spPr>
          <a:xfrm>
            <a:off x="0" y="-32706"/>
            <a:ext cx="1394989" cy="848783"/>
          </a:xfrm>
          <a:prstGeom prst="rect">
            <a:avLst/>
          </a:prstGeom>
        </p:spPr>
      </p:pic>
      <p:graphicFrame>
        <p:nvGraphicFramePr>
          <p:cNvPr id="18" name="Table 17"/>
          <p:cNvGraphicFramePr>
            <a:graphicFrameLocks noGrp="1"/>
          </p:cNvGraphicFramePr>
          <p:nvPr/>
        </p:nvGraphicFramePr>
        <p:xfrm>
          <a:off x="1955601" y="2055136"/>
          <a:ext cx="8128000" cy="3291840"/>
        </p:xfrm>
        <a:graphic>
          <a:graphicData uri="http://schemas.openxmlformats.org/drawingml/2006/table">
            <a:tbl>
              <a:tblPr firstRow="1" bandRow="1">
                <a:tableStyleId>{93296810-A885-4BE3-A3E7-6D5BEEA58F35}</a:tableStyleId>
              </a:tblPr>
              <a:tblGrid>
                <a:gridCol w="4064000"/>
                <a:gridCol w="4064000"/>
              </a:tblGrid>
              <a:tr h="141749">
                <a:tc>
                  <a:txBody>
                    <a:bodyPr/>
                    <a:lstStyle/>
                    <a:p>
                      <a:pPr algn="ctr"/>
                      <a:r>
                        <a:rPr lang="en-US" dirty="0" smtClean="0">
                          <a:solidFill>
                            <a:schemeClr val="lt1"/>
                          </a:solidFill>
                        </a:rPr>
                        <a:t>Sr. No.</a:t>
                      </a:r>
                      <a:endParaRPr lang="en-US" dirty="0">
                        <a:solidFill>
                          <a:schemeClr val="tx1"/>
                        </a:solidFill>
                      </a:endParaRPr>
                    </a:p>
                  </a:txBody>
                  <a:tcPr/>
                </a:tc>
                <a:tc>
                  <a:txBody>
                    <a:bodyPr/>
                    <a:lstStyle/>
                    <a:p>
                      <a:pPr algn="ctr"/>
                      <a:r>
                        <a:rPr lang="en-US" dirty="0" smtClean="0">
                          <a:solidFill>
                            <a:schemeClr val="lt1"/>
                          </a:solidFill>
                        </a:rPr>
                        <a:t>ACTIVITY</a:t>
                      </a:r>
                      <a:endParaRPr lang="en-US" dirty="0">
                        <a:solidFill>
                          <a:schemeClr val="tx1"/>
                        </a:solidFill>
                      </a:endParaRPr>
                    </a:p>
                  </a:txBody>
                  <a:tcPr/>
                </a:tc>
              </a:tr>
              <a:tr h="355192">
                <a:tc>
                  <a:txBody>
                    <a:bodyPr/>
                    <a:lstStyle/>
                    <a:p>
                      <a:pPr algn="ctr"/>
                      <a:r>
                        <a:rPr lang="en-US" dirty="0" smtClean="0"/>
                        <a:t>1</a:t>
                      </a:r>
                      <a:endParaRPr lang="en-US" dirty="0"/>
                    </a:p>
                  </a:txBody>
                  <a:tcPr/>
                </a:tc>
                <a:tc>
                  <a:txBody>
                    <a:bodyPr/>
                    <a:lstStyle/>
                    <a:p>
                      <a:pPr algn="ctr"/>
                      <a:r>
                        <a:rPr lang="en-US" dirty="0" smtClean="0"/>
                        <a:t>Discharge Order</a:t>
                      </a:r>
                      <a:r>
                        <a:rPr lang="en-US" baseline="0" dirty="0" smtClean="0"/>
                        <a:t> entered in case sheet</a:t>
                      </a:r>
                      <a:endParaRPr lang="en-US" dirty="0">
                        <a:solidFill>
                          <a:schemeClr val="tx1"/>
                        </a:solidFill>
                      </a:endParaRPr>
                    </a:p>
                  </a:txBody>
                  <a:tcPr/>
                </a:tc>
              </a:tr>
              <a:tr h="355192">
                <a:tc>
                  <a:txBody>
                    <a:bodyPr/>
                    <a:lstStyle/>
                    <a:p>
                      <a:pPr algn="ctr"/>
                      <a:r>
                        <a:rPr lang="en-US" dirty="0" smtClean="0"/>
                        <a:t>2</a:t>
                      </a:r>
                      <a:endParaRPr lang="en-US" dirty="0"/>
                    </a:p>
                  </a:txBody>
                  <a:tcPr/>
                </a:tc>
                <a:tc>
                  <a:txBody>
                    <a:bodyPr/>
                    <a:lstStyle/>
                    <a:p>
                      <a:pPr algn="ctr"/>
                      <a:r>
                        <a:rPr lang="en-US" dirty="0" smtClean="0"/>
                        <a:t>Start of discharge summary preparation</a:t>
                      </a:r>
                      <a:endParaRPr lang="en-US" dirty="0">
                        <a:solidFill>
                          <a:schemeClr val="tx1"/>
                        </a:solidFill>
                      </a:endParaRPr>
                    </a:p>
                  </a:txBody>
                  <a:tcPr/>
                </a:tc>
              </a:tr>
              <a:tr h="355192">
                <a:tc>
                  <a:txBody>
                    <a:bodyPr/>
                    <a:lstStyle/>
                    <a:p>
                      <a:pPr algn="ctr"/>
                      <a:r>
                        <a:rPr lang="en-US" dirty="0" smtClean="0"/>
                        <a:t>3</a:t>
                      </a:r>
                      <a:endParaRPr lang="en-US" dirty="0"/>
                    </a:p>
                  </a:txBody>
                  <a:tcPr/>
                </a:tc>
                <a:tc>
                  <a:txBody>
                    <a:bodyPr/>
                    <a:lstStyle/>
                    <a:p>
                      <a:pPr algn="ctr"/>
                      <a:r>
                        <a:rPr lang="en-US" dirty="0" smtClean="0"/>
                        <a:t>End of discharge summary preparation</a:t>
                      </a:r>
                      <a:endParaRPr lang="en-US" dirty="0">
                        <a:solidFill>
                          <a:schemeClr val="tx1"/>
                        </a:solidFill>
                      </a:endParaRPr>
                    </a:p>
                  </a:txBody>
                  <a:tcPr/>
                </a:tc>
              </a:tr>
              <a:tr h="355192">
                <a:tc>
                  <a:txBody>
                    <a:bodyPr/>
                    <a:lstStyle/>
                    <a:p>
                      <a:pPr algn="ctr"/>
                      <a:r>
                        <a:rPr lang="en-US" dirty="0" smtClean="0"/>
                        <a:t>4</a:t>
                      </a:r>
                      <a:endParaRPr lang="en-US" dirty="0"/>
                    </a:p>
                  </a:txBody>
                  <a:tcPr/>
                </a:tc>
                <a:tc>
                  <a:txBody>
                    <a:bodyPr/>
                    <a:lstStyle/>
                    <a:p>
                      <a:pPr algn="ctr"/>
                      <a:r>
                        <a:rPr lang="en-US" dirty="0" smtClean="0"/>
                        <a:t>Chart</a:t>
                      </a:r>
                      <a:r>
                        <a:rPr lang="en-US" baseline="0" dirty="0" smtClean="0"/>
                        <a:t> picked from ward</a:t>
                      </a:r>
                      <a:endParaRPr lang="en-US" dirty="0">
                        <a:solidFill>
                          <a:schemeClr val="tx1"/>
                        </a:solidFill>
                      </a:endParaRPr>
                    </a:p>
                  </a:txBody>
                  <a:tcPr/>
                </a:tc>
              </a:tr>
              <a:tr h="355192">
                <a:tc>
                  <a:txBody>
                    <a:bodyPr/>
                    <a:lstStyle/>
                    <a:p>
                      <a:pPr algn="ctr"/>
                      <a:r>
                        <a:rPr lang="en-US" dirty="0" smtClean="0"/>
                        <a:t>5</a:t>
                      </a:r>
                      <a:endParaRPr lang="en-US" dirty="0"/>
                    </a:p>
                  </a:txBody>
                  <a:tcPr/>
                </a:tc>
                <a:tc>
                  <a:txBody>
                    <a:bodyPr/>
                    <a:lstStyle/>
                    <a:p>
                      <a:pPr algn="ctr"/>
                      <a:r>
                        <a:rPr lang="en-US" dirty="0" smtClean="0"/>
                        <a:t>Billing counter received summary</a:t>
                      </a:r>
                      <a:endParaRPr lang="en-US" dirty="0">
                        <a:solidFill>
                          <a:schemeClr val="tx1"/>
                        </a:solidFill>
                      </a:endParaRPr>
                    </a:p>
                  </a:txBody>
                  <a:tcPr/>
                </a:tc>
              </a:tr>
              <a:tr h="355192">
                <a:tc>
                  <a:txBody>
                    <a:bodyPr/>
                    <a:lstStyle/>
                    <a:p>
                      <a:pPr algn="ctr"/>
                      <a:r>
                        <a:rPr lang="en-US" dirty="0" smtClean="0"/>
                        <a:t>6</a:t>
                      </a:r>
                      <a:endParaRPr lang="en-US" dirty="0"/>
                    </a:p>
                  </a:txBody>
                  <a:tcPr/>
                </a:tc>
                <a:tc>
                  <a:txBody>
                    <a:bodyPr/>
                    <a:lstStyle/>
                    <a:p>
                      <a:pPr algn="ctr"/>
                      <a:r>
                        <a:rPr lang="en-US" dirty="0" smtClean="0"/>
                        <a:t>Bill</a:t>
                      </a:r>
                      <a:r>
                        <a:rPr lang="en-US" baseline="0" dirty="0" smtClean="0"/>
                        <a:t> generated</a:t>
                      </a:r>
                      <a:endParaRPr lang="en-US" dirty="0">
                        <a:solidFill>
                          <a:schemeClr val="tx1"/>
                        </a:solidFill>
                      </a:endParaRPr>
                    </a:p>
                  </a:txBody>
                  <a:tcPr/>
                </a:tc>
              </a:tr>
              <a:tr h="355192">
                <a:tc>
                  <a:txBody>
                    <a:bodyPr/>
                    <a:lstStyle/>
                    <a:p>
                      <a:pPr algn="ctr"/>
                      <a:r>
                        <a:rPr lang="en-US" dirty="0" smtClean="0"/>
                        <a:t>7</a:t>
                      </a:r>
                      <a:endParaRPr lang="en-US" dirty="0"/>
                    </a:p>
                  </a:txBody>
                  <a:tcPr/>
                </a:tc>
                <a:tc>
                  <a:txBody>
                    <a:bodyPr/>
                    <a:lstStyle/>
                    <a:p>
                      <a:pPr algn="ctr"/>
                      <a:r>
                        <a:rPr lang="en-US" dirty="0" smtClean="0"/>
                        <a:t>Bill</a:t>
                      </a:r>
                      <a:r>
                        <a:rPr lang="en-US" baseline="0" dirty="0" smtClean="0"/>
                        <a:t> clearance by patient</a:t>
                      </a:r>
                      <a:endParaRPr lang="en-US" dirty="0">
                        <a:solidFill>
                          <a:schemeClr val="tx1"/>
                        </a:solidFill>
                      </a:endParaRPr>
                    </a:p>
                  </a:txBody>
                  <a:tcPr/>
                </a:tc>
              </a:tr>
              <a:tr h="355192">
                <a:tc>
                  <a:txBody>
                    <a:bodyPr/>
                    <a:lstStyle/>
                    <a:p>
                      <a:pPr algn="ctr"/>
                      <a:r>
                        <a:rPr lang="en-US" dirty="0" smtClean="0"/>
                        <a:t>8</a:t>
                      </a:r>
                      <a:endParaRPr lang="en-US" dirty="0"/>
                    </a:p>
                  </a:txBody>
                  <a:tcPr/>
                </a:tc>
                <a:tc>
                  <a:txBody>
                    <a:bodyPr/>
                    <a:lstStyle/>
                    <a:p>
                      <a:pPr algn="ctr"/>
                      <a:r>
                        <a:rPr lang="en-US" dirty="0" smtClean="0"/>
                        <a:t>Patient physically leaving the ward</a:t>
                      </a:r>
                      <a:endParaRPr lang="en-US" dirty="0">
                        <a:solidFill>
                          <a:schemeClr val="tx1"/>
                        </a:solidFill>
                      </a:endParaRPr>
                    </a:p>
                  </a:txBody>
                  <a:tcPr/>
                </a:tc>
              </a:tr>
            </a:tbl>
          </a:graphicData>
        </a:graphic>
      </p:graphicFrame>
      <p:sp>
        <p:nvSpPr>
          <p:cNvPr id="19" name="TextBox 18"/>
          <p:cNvSpPr txBox="1"/>
          <p:nvPr/>
        </p:nvSpPr>
        <p:spPr>
          <a:xfrm>
            <a:off x="2829098" y="708376"/>
            <a:ext cx="6545655" cy="523220"/>
          </a:xfrm>
          <a:prstGeom prst="rect">
            <a:avLst/>
          </a:prstGeom>
          <a:noFill/>
        </p:spPr>
        <p:txBody>
          <a:bodyPr wrap="square" rtlCol="0">
            <a:spAutoFit/>
          </a:bodyPr>
          <a:lstStyle/>
          <a:p>
            <a:pPr algn="ctr"/>
            <a:r>
              <a:rPr lang="en-US" sz="2800" b="1" u="sng" dirty="0" smtClean="0">
                <a:solidFill>
                  <a:prstClr val="black"/>
                </a:solidFill>
              </a:rPr>
              <a:t>LIST OF ACTIVITIES</a:t>
            </a:r>
            <a:endParaRPr lang="en-US" sz="2800" b="1" u="sng"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49767" y="122750"/>
            <a:ext cx="4845897" cy="795780"/>
            <a:chOff x="0" y="0"/>
            <a:chExt cx="812800" cy="812800"/>
          </a:xfrm>
        </p:grpSpPr>
        <p:sp>
          <p:nvSpPr>
            <p:cNvPr id="8" name="Freeform 8"/>
            <p:cNvSpPr/>
            <p:nvPr>
              <p:custDataLst>
                <p:tags r:id="rId2"/>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3"/>
              </p:custDataLst>
            </p:nvPr>
          </p:nvSpPr>
          <p:spPr>
            <a:xfrm>
              <a:off x="85360" y="66674"/>
              <a:ext cx="660400" cy="679450"/>
            </a:xfrm>
            <a:prstGeom prst="rect">
              <a:avLst/>
            </a:prstGeom>
          </p:spPr>
          <p:txBody>
            <a:bodyPr lIns="33867" tIns="33867" rIns="33867" bIns="33867" rtlCol="0" anchor="ctr"/>
            <a:lstStyle/>
            <a:p>
              <a:pPr algn="ctr">
                <a:lnSpc>
                  <a:spcPts val="1905"/>
                </a:lnSpc>
                <a:spcBef>
                  <a:spcPct val="0"/>
                </a:spcBef>
              </a:pPr>
              <a:r>
                <a:rPr lang="en-US" sz="1600" b="1" dirty="0" smtClean="0">
                  <a:solidFill>
                    <a:schemeClr val="bg1"/>
                  </a:solidFill>
                  <a:latin typeface="Times New Roman" panose="02020603050405020304" charset="0"/>
                  <a:cs typeface="Times New Roman" panose="02020603050405020304" charset="0"/>
                </a:rPr>
                <a:t>ACTIVITY BASED RESULTS</a:t>
              </a:r>
              <a:endParaRPr lang="en-US" sz="1600" b="1" dirty="0">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4"/>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5"/>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6"/>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7"/>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8"/>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9"/>
            <a:stretch>
              <a:fillRect/>
            </a:stretch>
          </a:blipFill>
        </p:spPr>
      </p:sp>
      <p:sp>
        <p:nvSpPr>
          <p:cNvPr id="14" name="Text Box 13"/>
          <p:cNvSpPr txBox="1"/>
          <p:nvPr/>
        </p:nvSpPr>
        <p:spPr>
          <a:xfrm>
            <a:off x="817033" y="1654387"/>
            <a:ext cx="10511367" cy="4437380"/>
          </a:xfrm>
          <a:prstGeom prst="rect">
            <a:avLst/>
          </a:prstGeom>
          <a:noFill/>
        </p:spPr>
        <p:txBody>
          <a:bodyPr wrap="square" rtlCol="0">
            <a:noAutofit/>
          </a:bodyPr>
          <a:lstStyle/>
          <a:p>
            <a:endParaRPr lang="en-US" sz="2135">
              <a:latin typeface="Times New Roman" panose="02020603050405020304" charset="0"/>
              <a:cs typeface="Times New Roman" panose="02020603050405020304" charset="0"/>
            </a:endParaRPr>
          </a:p>
        </p:txBody>
      </p:sp>
      <p:pic>
        <p:nvPicPr>
          <p:cNvPr id="15" name="Picture 14"/>
          <p:cNvPicPr>
            <a:picLocks noChangeAspect="1"/>
          </p:cNvPicPr>
          <p:nvPr>
            <p:custDataLst>
              <p:tags r:id="rId10"/>
            </p:custDataLst>
          </p:nvPr>
        </p:nvPicPr>
        <p:blipFill>
          <a:blip r:embed="rId11"/>
          <a:stretch>
            <a:fillRect/>
          </a:stretch>
        </p:blipFill>
        <p:spPr>
          <a:xfrm>
            <a:off x="42412" y="424"/>
            <a:ext cx="1340196" cy="848783"/>
          </a:xfrm>
          <a:prstGeom prst="rect">
            <a:avLst/>
          </a:prstGeom>
        </p:spPr>
      </p:pic>
      <p:graphicFrame>
        <p:nvGraphicFramePr>
          <p:cNvPr id="2" name="Chart 1"/>
          <p:cNvGraphicFramePr/>
          <p:nvPr/>
        </p:nvGraphicFramePr>
        <p:xfrm>
          <a:off x="1323763" y="1154854"/>
          <a:ext cx="9903037" cy="3519170"/>
        </p:xfrm>
        <a:graphic>
          <a:graphicData uri="http://schemas.openxmlformats.org/drawingml/2006/chart">
            <c:chart xmlns:c="http://schemas.openxmlformats.org/drawingml/2006/chart" xmlns:r="http://schemas.openxmlformats.org/officeDocument/2006/relationships" r:id="rId1"/>
          </a:graphicData>
        </a:graphic>
      </p:graphicFrame>
      <p:sp>
        <p:nvSpPr>
          <p:cNvPr id="13" name="Text Box 12"/>
          <p:cNvSpPr txBox="1"/>
          <p:nvPr/>
        </p:nvSpPr>
        <p:spPr>
          <a:xfrm>
            <a:off x="1561538" y="5234206"/>
            <a:ext cx="9844193" cy="1077026"/>
          </a:xfrm>
          <a:prstGeom prst="rect">
            <a:avLst/>
          </a:prstGeom>
          <a:noFill/>
        </p:spPr>
        <p:txBody>
          <a:bodyPr wrap="square" rtlCol="0">
            <a:spAutoFit/>
          </a:bodyPr>
          <a:lstStyle/>
          <a:p>
            <a:r>
              <a:rPr lang="en-US" sz="2135" dirty="0">
                <a:latin typeface="Times New Roman" panose="02020603050405020304" charset="0"/>
                <a:cs typeface="Times New Roman" panose="02020603050405020304" charset="0"/>
              </a:rPr>
              <a:t>Average Discharge Time in TPA, A/B, Cash and H/G  is 120 min, 150 min, 180 min and 240 min respectively.  Total time without No Dues is 240 min while Total time with No Dues is 300 min.</a:t>
            </a:r>
            <a:endParaRPr lang="en-US" sz="2135" dirty="0">
              <a:latin typeface="Times New Roman" panose="02020603050405020304" charset="0"/>
              <a:cs typeface="Times New Roman" panose="02020603050405020304" charset="0"/>
            </a:endParaRPr>
          </a:p>
        </p:txBody>
      </p:sp>
      <p:sp>
        <p:nvSpPr>
          <p:cNvPr id="16" name="TextBox 15"/>
          <p:cNvSpPr txBox="1"/>
          <p:nvPr/>
        </p:nvSpPr>
        <p:spPr>
          <a:xfrm>
            <a:off x="4875079" y="4534092"/>
            <a:ext cx="2734320" cy="461665"/>
          </a:xfrm>
          <a:prstGeom prst="rect">
            <a:avLst/>
          </a:prstGeom>
          <a:noFill/>
        </p:spPr>
        <p:txBody>
          <a:bodyPr wrap="square" rtlCol="0">
            <a:spAutoFit/>
          </a:bodyPr>
          <a:lstStyle/>
          <a:p>
            <a:r>
              <a:rPr lang="en-US" sz="2400" b="1" dirty="0"/>
              <a:t>Types of Patient</a:t>
            </a:r>
            <a:endParaRPr lang="en-US" sz="2400" b="1" dirty="0"/>
          </a:p>
        </p:txBody>
      </p:sp>
      <p:sp>
        <p:nvSpPr>
          <p:cNvPr id="17" name="TextBox 16"/>
          <p:cNvSpPr txBox="1"/>
          <p:nvPr/>
        </p:nvSpPr>
        <p:spPr>
          <a:xfrm rot="16200000">
            <a:off x="-396625" y="1820207"/>
            <a:ext cx="2734320" cy="461665"/>
          </a:xfrm>
          <a:prstGeom prst="rect">
            <a:avLst/>
          </a:prstGeom>
          <a:noFill/>
        </p:spPr>
        <p:txBody>
          <a:bodyPr wrap="square" rtlCol="0">
            <a:spAutoFit/>
          </a:bodyPr>
          <a:lstStyle/>
          <a:p>
            <a:r>
              <a:rPr lang="en-US" sz="2400" b="1" dirty="0" smtClean="0"/>
              <a:t>Minutes</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35480" y="2919108"/>
            <a:ext cx="1268728" cy="136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13470" y="3587019"/>
            <a:ext cx="10122010" cy="15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70651" y="3141255"/>
            <a:ext cx="1351721" cy="923330"/>
          </a:xfrm>
          <a:prstGeom prst="rect">
            <a:avLst/>
          </a:prstGeom>
          <a:noFill/>
        </p:spPr>
        <p:txBody>
          <a:bodyPr wrap="square" rtlCol="0">
            <a:spAutoFit/>
          </a:bodyPr>
          <a:lstStyle/>
          <a:p>
            <a:r>
              <a:rPr lang="en-US" b="1" dirty="0"/>
              <a:t>Delay in discharge process</a:t>
            </a:r>
            <a:endParaRPr lang="en-US" b="1" dirty="0"/>
          </a:p>
        </p:txBody>
      </p:sp>
      <p:cxnSp>
        <p:nvCxnSpPr>
          <p:cNvPr id="13" name="Straight Arrow Connector 12"/>
          <p:cNvCxnSpPr/>
          <p:nvPr/>
        </p:nvCxnSpPr>
        <p:spPr>
          <a:xfrm>
            <a:off x="8754388" y="1551484"/>
            <a:ext cx="1200647" cy="2051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96826" y="1487873"/>
            <a:ext cx="1311965" cy="209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6626" y="1623046"/>
            <a:ext cx="1224501" cy="1979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62878" y="1702560"/>
            <a:ext cx="1176793" cy="1804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843962" y="845804"/>
            <a:ext cx="1502796" cy="7116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0770" y="821934"/>
            <a:ext cx="1715494" cy="805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46568" y="818967"/>
            <a:ext cx="1773141" cy="7782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424780" y="845805"/>
            <a:ext cx="1725433" cy="751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13668" y="1041220"/>
            <a:ext cx="1304013" cy="369332"/>
          </a:xfrm>
          <a:prstGeom prst="rect">
            <a:avLst/>
          </a:prstGeom>
          <a:noFill/>
        </p:spPr>
        <p:txBody>
          <a:bodyPr wrap="square" rtlCol="0">
            <a:spAutoFit/>
          </a:bodyPr>
          <a:lstStyle/>
          <a:p>
            <a:r>
              <a:rPr lang="en-US" dirty="0"/>
              <a:t>WARD</a:t>
            </a:r>
            <a:endParaRPr lang="en-US" dirty="0"/>
          </a:p>
        </p:txBody>
      </p:sp>
      <p:sp>
        <p:nvSpPr>
          <p:cNvPr id="25" name="TextBox 24"/>
          <p:cNvSpPr txBox="1"/>
          <p:nvPr/>
        </p:nvSpPr>
        <p:spPr>
          <a:xfrm>
            <a:off x="2961861" y="939234"/>
            <a:ext cx="1417321" cy="646331"/>
          </a:xfrm>
          <a:prstGeom prst="rect">
            <a:avLst/>
          </a:prstGeom>
          <a:noFill/>
        </p:spPr>
        <p:txBody>
          <a:bodyPr wrap="square" rtlCol="0">
            <a:spAutoFit/>
          </a:bodyPr>
          <a:lstStyle/>
          <a:p>
            <a:r>
              <a:rPr lang="en-US" dirty="0"/>
              <a:t>CORPORATE DESK</a:t>
            </a:r>
            <a:endParaRPr lang="en-US" dirty="0"/>
          </a:p>
        </p:txBody>
      </p:sp>
      <p:sp>
        <p:nvSpPr>
          <p:cNvPr id="26" name="TextBox 25"/>
          <p:cNvSpPr txBox="1"/>
          <p:nvPr/>
        </p:nvSpPr>
        <p:spPr>
          <a:xfrm>
            <a:off x="5621574" y="882278"/>
            <a:ext cx="1431234" cy="646331"/>
          </a:xfrm>
          <a:prstGeom prst="rect">
            <a:avLst/>
          </a:prstGeom>
          <a:noFill/>
        </p:spPr>
        <p:txBody>
          <a:bodyPr wrap="square" rtlCol="0">
            <a:spAutoFit/>
          </a:bodyPr>
          <a:lstStyle/>
          <a:p>
            <a:r>
              <a:rPr lang="en-US" dirty="0"/>
              <a:t>ADMISSION DESK</a:t>
            </a:r>
            <a:endParaRPr lang="en-US" dirty="0"/>
          </a:p>
        </p:txBody>
      </p:sp>
      <p:sp>
        <p:nvSpPr>
          <p:cNvPr id="27" name="TextBox 26"/>
          <p:cNvSpPr txBox="1"/>
          <p:nvPr/>
        </p:nvSpPr>
        <p:spPr>
          <a:xfrm>
            <a:off x="8087471" y="806004"/>
            <a:ext cx="1186730" cy="830997"/>
          </a:xfrm>
          <a:prstGeom prst="rect">
            <a:avLst/>
          </a:prstGeom>
          <a:noFill/>
        </p:spPr>
        <p:txBody>
          <a:bodyPr wrap="square" rtlCol="0">
            <a:spAutoFit/>
          </a:bodyPr>
          <a:lstStyle/>
          <a:p>
            <a:r>
              <a:rPr lang="en-US" sz="1600" dirty="0"/>
              <a:t>FROM PATIENT’S SIDE</a:t>
            </a:r>
            <a:endParaRPr lang="en-US" sz="1600" dirty="0"/>
          </a:p>
        </p:txBody>
      </p:sp>
      <p:cxnSp>
        <p:nvCxnSpPr>
          <p:cNvPr id="28" name="Straight Arrow Connector 27"/>
          <p:cNvCxnSpPr/>
          <p:nvPr/>
        </p:nvCxnSpPr>
        <p:spPr>
          <a:xfrm flipV="1">
            <a:off x="6988988" y="3587019"/>
            <a:ext cx="1431941" cy="2045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428876" y="3615136"/>
            <a:ext cx="1395324" cy="1947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19176" y="3626776"/>
            <a:ext cx="1545063" cy="1965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94850" y="5642574"/>
            <a:ext cx="1715494" cy="805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21436" y="5616590"/>
            <a:ext cx="1715494" cy="805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44598" y="5616592"/>
            <a:ext cx="1715494" cy="805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817311" y="5804356"/>
            <a:ext cx="1686931" cy="369332"/>
          </a:xfrm>
          <a:prstGeom prst="rect">
            <a:avLst/>
          </a:prstGeom>
          <a:noFill/>
        </p:spPr>
        <p:txBody>
          <a:bodyPr wrap="square" rtlCol="0">
            <a:spAutoFit/>
          </a:bodyPr>
          <a:lstStyle/>
          <a:p>
            <a:r>
              <a:rPr lang="en-US" dirty="0"/>
              <a:t>CONSULTANT</a:t>
            </a:r>
            <a:endParaRPr lang="en-US" dirty="0"/>
          </a:p>
        </p:txBody>
      </p:sp>
      <p:sp>
        <p:nvSpPr>
          <p:cNvPr id="42" name="TextBox 41"/>
          <p:cNvSpPr txBox="1"/>
          <p:nvPr/>
        </p:nvSpPr>
        <p:spPr>
          <a:xfrm>
            <a:off x="3662162" y="5804356"/>
            <a:ext cx="1612050" cy="369332"/>
          </a:xfrm>
          <a:prstGeom prst="rect">
            <a:avLst/>
          </a:prstGeom>
          <a:noFill/>
        </p:spPr>
        <p:txBody>
          <a:bodyPr wrap="square" rtlCol="0">
            <a:spAutoFit/>
          </a:bodyPr>
          <a:lstStyle/>
          <a:p>
            <a:r>
              <a:rPr lang="en-US" dirty="0"/>
              <a:t>SUMMARY</a:t>
            </a:r>
            <a:endParaRPr lang="en-US" dirty="0"/>
          </a:p>
        </p:txBody>
      </p:sp>
      <p:sp>
        <p:nvSpPr>
          <p:cNvPr id="43" name="TextBox 42"/>
          <p:cNvSpPr txBox="1"/>
          <p:nvPr/>
        </p:nvSpPr>
        <p:spPr>
          <a:xfrm>
            <a:off x="6772459" y="5860442"/>
            <a:ext cx="1648471" cy="369332"/>
          </a:xfrm>
          <a:prstGeom prst="rect">
            <a:avLst/>
          </a:prstGeom>
          <a:noFill/>
        </p:spPr>
        <p:txBody>
          <a:bodyPr wrap="square" rtlCol="0">
            <a:spAutoFit/>
          </a:bodyPr>
          <a:lstStyle/>
          <a:p>
            <a:r>
              <a:rPr lang="en-US" dirty="0"/>
              <a:t>BILLING</a:t>
            </a:r>
            <a:endParaRPr lang="en-US" dirty="0"/>
          </a:p>
        </p:txBody>
      </p:sp>
      <p:sp>
        <p:nvSpPr>
          <p:cNvPr id="44" name="TextBox 43"/>
          <p:cNvSpPr txBox="1"/>
          <p:nvPr/>
        </p:nvSpPr>
        <p:spPr>
          <a:xfrm>
            <a:off x="7668795" y="2209693"/>
            <a:ext cx="1556783" cy="923330"/>
          </a:xfrm>
          <a:prstGeom prst="rect">
            <a:avLst/>
          </a:prstGeom>
          <a:noFill/>
        </p:spPr>
        <p:txBody>
          <a:bodyPr wrap="square" rtlCol="0">
            <a:spAutoFit/>
          </a:bodyPr>
          <a:lstStyle/>
          <a:p>
            <a:r>
              <a:rPr lang="en-US" dirty="0"/>
              <a:t>Relatives of pt. not available</a:t>
            </a:r>
            <a:endParaRPr lang="en-US" dirty="0"/>
          </a:p>
        </p:txBody>
      </p:sp>
      <p:sp>
        <p:nvSpPr>
          <p:cNvPr id="45" name="TextBox 44"/>
          <p:cNvSpPr txBox="1"/>
          <p:nvPr/>
        </p:nvSpPr>
        <p:spPr>
          <a:xfrm>
            <a:off x="5401082" y="2402798"/>
            <a:ext cx="1772827" cy="646331"/>
          </a:xfrm>
          <a:prstGeom prst="rect">
            <a:avLst/>
          </a:prstGeom>
          <a:noFill/>
        </p:spPr>
        <p:txBody>
          <a:bodyPr wrap="square" rtlCol="0">
            <a:spAutoFit/>
          </a:bodyPr>
          <a:lstStyle/>
          <a:p>
            <a:r>
              <a:rPr lang="en-US" dirty="0"/>
              <a:t>Package (cost to treatment)</a:t>
            </a:r>
            <a:endParaRPr lang="en-US" dirty="0"/>
          </a:p>
        </p:txBody>
      </p:sp>
      <p:sp>
        <p:nvSpPr>
          <p:cNvPr id="46" name="TextBox 45"/>
          <p:cNvSpPr txBox="1"/>
          <p:nvPr/>
        </p:nvSpPr>
        <p:spPr>
          <a:xfrm>
            <a:off x="3092248" y="2494925"/>
            <a:ext cx="1596695" cy="646331"/>
          </a:xfrm>
          <a:prstGeom prst="rect">
            <a:avLst/>
          </a:prstGeom>
          <a:noFill/>
        </p:spPr>
        <p:txBody>
          <a:bodyPr wrap="square" rtlCol="0">
            <a:spAutoFit/>
          </a:bodyPr>
          <a:lstStyle/>
          <a:p>
            <a:r>
              <a:rPr lang="en-US" dirty="0"/>
              <a:t>Pt. Convert cash to credit</a:t>
            </a:r>
            <a:endParaRPr lang="en-US" dirty="0"/>
          </a:p>
        </p:txBody>
      </p:sp>
      <p:sp>
        <p:nvSpPr>
          <p:cNvPr id="47" name="TextBox 46"/>
          <p:cNvSpPr txBox="1"/>
          <p:nvPr/>
        </p:nvSpPr>
        <p:spPr>
          <a:xfrm>
            <a:off x="614029" y="2899463"/>
            <a:ext cx="1832775" cy="369332"/>
          </a:xfrm>
          <a:prstGeom prst="rect">
            <a:avLst/>
          </a:prstGeom>
          <a:noFill/>
        </p:spPr>
        <p:txBody>
          <a:bodyPr wrap="square" rtlCol="0">
            <a:spAutoFit/>
          </a:bodyPr>
          <a:lstStyle/>
          <a:p>
            <a:r>
              <a:rPr lang="en-US" dirty="0"/>
              <a:t>Nurse Mistake</a:t>
            </a:r>
            <a:endParaRPr lang="en-US" dirty="0"/>
          </a:p>
        </p:txBody>
      </p:sp>
      <p:sp>
        <p:nvSpPr>
          <p:cNvPr id="48" name="TextBox 47"/>
          <p:cNvSpPr txBox="1"/>
          <p:nvPr/>
        </p:nvSpPr>
        <p:spPr>
          <a:xfrm>
            <a:off x="70200" y="3841460"/>
            <a:ext cx="2405621" cy="1754326"/>
          </a:xfrm>
          <a:prstGeom prst="rect">
            <a:avLst/>
          </a:prstGeom>
          <a:noFill/>
        </p:spPr>
        <p:txBody>
          <a:bodyPr wrap="square" rtlCol="0">
            <a:spAutoFit/>
          </a:bodyPr>
          <a:lstStyle/>
          <a:p>
            <a:r>
              <a:rPr lang="en-US" dirty="0"/>
              <a:t>Round not on time files</a:t>
            </a:r>
            <a:endParaRPr lang="en-US" dirty="0"/>
          </a:p>
          <a:p>
            <a:endParaRPr lang="en-US" dirty="0"/>
          </a:p>
          <a:p>
            <a:r>
              <a:rPr lang="en-US" dirty="0"/>
              <a:t>Prescription not given</a:t>
            </a:r>
            <a:endParaRPr lang="en-US" dirty="0"/>
          </a:p>
          <a:p>
            <a:endParaRPr lang="en-US" dirty="0"/>
          </a:p>
          <a:p>
            <a:r>
              <a:rPr lang="en-US" dirty="0"/>
              <a:t>No planned discharge documentation</a:t>
            </a:r>
            <a:endParaRPr lang="en-US" dirty="0"/>
          </a:p>
        </p:txBody>
      </p:sp>
      <p:sp>
        <p:nvSpPr>
          <p:cNvPr id="49" name="TextBox 48"/>
          <p:cNvSpPr txBox="1"/>
          <p:nvPr/>
        </p:nvSpPr>
        <p:spPr>
          <a:xfrm>
            <a:off x="3087904" y="3854518"/>
            <a:ext cx="2011248" cy="1754326"/>
          </a:xfrm>
          <a:prstGeom prst="rect">
            <a:avLst/>
          </a:prstGeom>
          <a:noFill/>
        </p:spPr>
        <p:txBody>
          <a:bodyPr wrap="square" rtlCol="0">
            <a:spAutoFit/>
          </a:bodyPr>
          <a:lstStyle/>
          <a:p>
            <a:r>
              <a:rPr lang="en-US" dirty="0"/>
              <a:t>Summary not finalized</a:t>
            </a:r>
            <a:endParaRPr lang="en-US" dirty="0"/>
          </a:p>
          <a:p>
            <a:endParaRPr lang="en-US" dirty="0"/>
          </a:p>
          <a:p>
            <a:r>
              <a:rPr lang="en-US" dirty="0"/>
              <a:t>Summary not sent on time</a:t>
            </a:r>
            <a:endParaRPr lang="en-US" dirty="0"/>
          </a:p>
          <a:p>
            <a:endParaRPr lang="en-US" dirty="0"/>
          </a:p>
        </p:txBody>
      </p:sp>
      <p:sp>
        <p:nvSpPr>
          <p:cNvPr id="50" name="TextBox 49"/>
          <p:cNvSpPr txBox="1"/>
          <p:nvPr/>
        </p:nvSpPr>
        <p:spPr>
          <a:xfrm>
            <a:off x="5824200" y="3827386"/>
            <a:ext cx="2026079" cy="1754326"/>
          </a:xfrm>
          <a:prstGeom prst="rect">
            <a:avLst/>
          </a:prstGeom>
          <a:noFill/>
        </p:spPr>
        <p:txBody>
          <a:bodyPr wrap="square" rtlCol="0">
            <a:spAutoFit/>
          </a:bodyPr>
          <a:lstStyle/>
          <a:p>
            <a:r>
              <a:rPr lang="en-US" dirty="0"/>
              <a:t>Incomplete</a:t>
            </a:r>
            <a:endParaRPr lang="en-US" dirty="0"/>
          </a:p>
          <a:p>
            <a:endParaRPr lang="en-US" dirty="0"/>
          </a:p>
          <a:p>
            <a:r>
              <a:rPr lang="en-US" dirty="0"/>
              <a:t>Lack of manpower</a:t>
            </a:r>
            <a:endParaRPr lang="en-US" dirty="0"/>
          </a:p>
          <a:p>
            <a:endParaRPr lang="en-US" dirty="0"/>
          </a:p>
          <a:p>
            <a:r>
              <a:rPr lang="en-US" dirty="0"/>
              <a:t>Mismanagement of file improper</a:t>
            </a:r>
            <a:endParaRPr lang="en-US" dirty="0"/>
          </a:p>
        </p:txBody>
      </p:sp>
      <p:grpSp>
        <p:nvGrpSpPr>
          <p:cNvPr id="4" name="Group 5"/>
          <p:cNvGrpSpPr/>
          <p:nvPr/>
        </p:nvGrpSpPr>
        <p:grpSpPr>
          <a:xfrm rot="5400000">
            <a:off x="5732359" y="-5733203"/>
            <a:ext cx="706967" cy="12171680"/>
            <a:chOff x="0" y="0"/>
            <a:chExt cx="812800" cy="2976105"/>
          </a:xfrm>
        </p:grpSpPr>
        <p:sp>
          <p:nvSpPr>
            <p:cNvPr id="2" name="Freeform 6"/>
            <p:cNvSpPr/>
            <p:nvPr>
              <p:custDataLst>
                <p:tags r:id="rId1"/>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2"/>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6" name="Text Box 5"/>
          <p:cNvSpPr txBox="1"/>
          <p:nvPr/>
        </p:nvSpPr>
        <p:spPr>
          <a:xfrm>
            <a:off x="3521287" y="76200"/>
            <a:ext cx="5983393"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charset="0"/>
                <a:cs typeface="Times New Roman" panose="02020603050405020304" charset="0"/>
              </a:rPr>
              <a:t>Fishbone </a:t>
            </a:r>
            <a:r>
              <a:rPr lang="en-US" sz="3200" b="1" dirty="0">
                <a:solidFill>
                  <a:schemeClr val="bg1"/>
                </a:solidFill>
                <a:latin typeface="Times New Roman" panose="02020603050405020304" charset="0"/>
                <a:cs typeface="Times New Roman" panose="02020603050405020304" charset="0"/>
              </a:rPr>
              <a:t>Analysis</a:t>
            </a:r>
            <a:endParaRPr lang="en-US" sz="3200" b="1" dirty="0">
              <a:solidFill>
                <a:schemeClr val="bg1"/>
              </a:solidFill>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3"/>
          <a:stretch>
            <a:fillRect/>
          </a:stretch>
        </p:blipFill>
        <p:spPr>
          <a:xfrm flipV="1">
            <a:off x="10465531" y="6629247"/>
            <a:ext cx="1726469" cy="45719"/>
          </a:xfrm>
          <a:prstGeom prst="rect">
            <a:avLst/>
          </a:prstGeom>
        </p:spPr>
      </p:pic>
      <p:pic>
        <p:nvPicPr>
          <p:cNvPr id="51" name="Picture 50"/>
          <p:cNvPicPr>
            <a:picLocks noChangeAspect="1"/>
          </p:cNvPicPr>
          <p:nvPr/>
        </p:nvPicPr>
        <p:blipFill>
          <a:blip r:embed="rId3"/>
          <a:stretch>
            <a:fillRect/>
          </a:stretch>
        </p:blipFill>
        <p:spPr>
          <a:xfrm flipV="1">
            <a:off x="10483276" y="6385530"/>
            <a:ext cx="1726469" cy="45719"/>
          </a:xfrm>
          <a:prstGeom prst="rect">
            <a:avLst/>
          </a:prstGeom>
        </p:spPr>
      </p:pic>
      <p:pic>
        <p:nvPicPr>
          <p:cNvPr id="52" name="Picture 51"/>
          <p:cNvPicPr>
            <a:picLocks noChangeAspect="1"/>
          </p:cNvPicPr>
          <p:nvPr/>
        </p:nvPicPr>
        <p:blipFill>
          <a:blip r:embed="rId3"/>
          <a:stretch>
            <a:fillRect/>
          </a:stretch>
        </p:blipFill>
        <p:spPr>
          <a:xfrm flipV="1">
            <a:off x="10469007" y="6495959"/>
            <a:ext cx="1726469" cy="45719"/>
          </a:xfrm>
          <a:prstGeom prst="rect">
            <a:avLst/>
          </a:prstGeom>
        </p:spPr>
      </p:pic>
      <p:pic>
        <p:nvPicPr>
          <p:cNvPr id="53" name="Picture 52"/>
          <p:cNvPicPr>
            <a:picLocks noChangeAspect="1"/>
          </p:cNvPicPr>
          <p:nvPr/>
        </p:nvPicPr>
        <p:blipFill>
          <a:blip r:embed="rId3"/>
          <a:stretch>
            <a:fillRect/>
          </a:stretch>
        </p:blipFill>
        <p:spPr>
          <a:xfrm flipV="1">
            <a:off x="10465530" y="6745974"/>
            <a:ext cx="1726469" cy="45719"/>
          </a:xfrm>
          <a:prstGeom prst="rect">
            <a:avLst/>
          </a:prstGeom>
        </p:spPr>
      </p:pic>
      <p:pic>
        <p:nvPicPr>
          <p:cNvPr id="7" name="Picture 6"/>
          <p:cNvPicPr>
            <a:picLocks noChangeAspect="1"/>
          </p:cNvPicPr>
          <p:nvPr/>
        </p:nvPicPr>
        <p:blipFill>
          <a:blip r:embed="rId4"/>
          <a:stretch>
            <a:fillRect/>
          </a:stretch>
        </p:blipFill>
        <p:spPr>
          <a:xfrm>
            <a:off x="16552" y="-848"/>
            <a:ext cx="1513865" cy="6618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820864" y="69003"/>
            <a:ext cx="5306060" cy="1351199"/>
            <a:chOff x="32791" y="-35646"/>
            <a:chExt cx="812800" cy="830470"/>
          </a:xfrm>
        </p:grpSpPr>
        <p:sp>
          <p:nvSpPr>
            <p:cNvPr id="8" name="Freeform 8"/>
            <p:cNvSpPr/>
            <p:nvPr>
              <p:custDataLst>
                <p:tags r:id="rId1"/>
              </p:custDataLst>
            </p:nvPr>
          </p:nvSpPr>
          <p:spPr>
            <a:xfrm>
              <a:off x="32791" y="-1797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90962" y="-35646"/>
              <a:ext cx="660400" cy="679450"/>
            </a:xfrm>
            <a:prstGeom prst="rect">
              <a:avLst/>
            </a:prstGeom>
          </p:spPr>
          <p:txBody>
            <a:bodyPr lIns="33867" tIns="33867" rIns="33867" bIns="33867" rtlCol="0" anchor="ctr"/>
            <a:lstStyle/>
            <a:p>
              <a:pPr algn="ctr">
                <a:lnSpc>
                  <a:spcPts val="1905"/>
                </a:lnSpc>
                <a:spcBef>
                  <a:spcPct val="0"/>
                </a:spcBef>
              </a:pPr>
              <a:endParaRPr lang="en-US" sz="4400" b="1" dirty="0">
                <a:solidFill>
                  <a:prstClr val="white"/>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prstClr val="white"/>
                </a:solidFill>
                <a:latin typeface="Times New Roman" panose="02020603050405020304" charset="0"/>
                <a:cs typeface="Times New Roman" panose="02020603050405020304" charset="0"/>
              </a:endParaRPr>
            </a:p>
            <a:p>
              <a:pPr algn="ctr">
                <a:lnSpc>
                  <a:spcPts val="1905"/>
                </a:lnSpc>
                <a:spcBef>
                  <a:spcPct val="0"/>
                </a:spcBef>
              </a:pPr>
              <a:r>
                <a:rPr lang="en-US" sz="4400" b="1" dirty="0" smtClean="0">
                  <a:solidFill>
                    <a:prstClr val="white"/>
                  </a:solidFill>
                  <a:latin typeface="Times New Roman" panose="02020603050405020304" charset="0"/>
                  <a:cs typeface="Times New Roman" panose="02020603050405020304" charset="0"/>
                </a:rPr>
                <a:t>Discussion</a:t>
              </a:r>
              <a:endParaRPr lang="en-US" sz="4400" b="1" dirty="0">
                <a:solidFill>
                  <a:prstClr val="white"/>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prstClr val="white"/>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solidFill>
                  <a:prstClr val="black"/>
                </a:solidFill>
              </a:endParaRPr>
            </a:p>
          </p:txBody>
        </p:sp>
      </p:grpSp>
      <p:sp>
        <p:nvSpPr>
          <p:cNvPr id="12" name="Freeform 2"/>
          <p:cNvSpPr/>
          <p:nvPr>
            <p:custDataLst>
              <p:tags r:id="rId7"/>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stretch>
              <a:fillRect/>
            </a:stretch>
          </a:blipFill>
        </p:spPr>
      </p:sp>
      <p:pic>
        <p:nvPicPr>
          <p:cNvPr id="15" name="Picture 14"/>
          <p:cNvPicPr>
            <a:picLocks noChangeAspect="1"/>
          </p:cNvPicPr>
          <p:nvPr>
            <p:custDataLst>
              <p:tags r:id="rId9"/>
            </p:custDataLst>
          </p:nvPr>
        </p:nvPicPr>
        <p:blipFill>
          <a:blip r:embed="rId10"/>
          <a:stretch>
            <a:fillRect/>
          </a:stretch>
        </p:blipFill>
        <p:spPr>
          <a:xfrm>
            <a:off x="17353" y="424"/>
            <a:ext cx="1697567" cy="848783"/>
          </a:xfrm>
          <a:prstGeom prst="rect">
            <a:avLst/>
          </a:prstGeom>
        </p:spPr>
      </p:pic>
      <p:sp>
        <p:nvSpPr>
          <p:cNvPr id="2" name="Text Box 1"/>
          <p:cNvSpPr txBox="1"/>
          <p:nvPr/>
        </p:nvSpPr>
        <p:spPr>
          <a:xfrm>
            <a:off x="1122257" y="1623907"/>
            <a:ext cx="10002943" cy="420564"/>
          </a:xfrm>
          <a:prstGeom prst="rect">
            <a:avLst/>
          </a:prstGeom>
          <a:noFill/>
        </p:spPr>
        <p:txBody>
          <a:bodyPr wrap="square" rtlCol="0">
            <a:spAutoFit/>
          </a:bodyPr>
          <a:lstStyle/>
          <a:p>
            <a:endParaRPr lang="en-US" sz="2135" dirty="0">
              <a:solidFill>
                <a:prstClr val="black"/>
              </a:solidFill>
              <a:latin typeface="Times New Roman" panose="02020603050405020304" charset="0"/>
              <a:cs typeface="Times New Roman" panose="02020603050405020304" charset="0"/>
            </a:endParaRPr>
          </a:p>
        </p:txBody>
      </p:sp>
      <p:sp>
        <p:nvSpPr>
          <p:cNvPr id="13" name="Rectangle 12"/>
          <p:cNvSpPr/>
          <p:nvPr/>
        </p:nvSpPr>
        <p:spPr>
          <a:xfrm>
            <a:off x="1129453" y="1777063"/>
            <a:ext cx="9851298" cy="4524315"/>
          </a:xfrm>
          <a:prstGeom prst="rect">
            <a:avLst/>
          </a:prstGeom>
        </p:spPr>
        <p:txBody>
          <a:bodyPr wrap="square">
            <a:spAutoFit/>
          </a:bodyPr>
          <a:lstStyle/>
          <a:p>
            <a:pPr algn="just"/>
            <a:r>
              <a:rPr lang="en-US" dirty="0">
                <a:latin typeface="Times New Roman" panose="02020603050405020304" charset="0"/>
                <a:cs typeface="Times New Roman" panose="02020603050405020304" charset="0"/>
              </a:rPr>
              <a:t>The commitment of top management is critical to system improvement efforts </a:t>
            </a:r>
            <a:r>
              <a:rPr lang="en-US" dirty="0" smtClean="0">
                <a:latin typeface="Times New Roman" panose="02020603050405020304" charset="0"/>
                <a:cs typeface="Times New Roman" panose="02020603050405020304" charset="0"/>
              </a:rPr>
              <a:t>because </a:t>
            </a:r>
            <a:r>
              <a:rPr lang="en-US" dirty="0">
                <a:latin typeface="Times New Roman" panose="02020603050405020304" charset="0"/>
                <a:cs typeface="Times New Roman" panose="02020603050405020304" charset="0"/>
              </a:rPr>
              <a:t>hospitals are under many competing pressures. During the define </a:t>
            </a:r>
            <a:r>
              <a:rPr lang="en-US" dirty="0" smtClean="0">
                <a:latin typeface="Times New Roman" panose="02020603050405020304" charset="0"/>
                <a:cs typeface="Times New Roman" panose="02020603050405020304" charset="0"/>
              </a:rPr>
              <a:t>phase the </a:t>
            </a:r>
            <a:r>
              <a:rPr lang="en-US" dirty="0">
                <a:latin typeface="Times New Roman" panose="02020603050405020304" charset="0"/>
                <a:cs typeface="Times New Roman" panose="02020603050405020304" charset="0"/>
              </a:rPr>
              <a:t>problem was defined based on the inputs captured through patient feedback </a:t>
            </a:r>
            <a:r>
              <a:rPr lang="en-US" dirty="0" smtClean="0">
                <a:latin typeface="Times New Roman" panose="02020603050405020304" charset="0"/>
                <a:cs typeface="Times New Roman" panose="02020603050405020304" charset="0"/>
              </a:rPr>
              <a:t>forms</a:t>
            </a:r>
            <a:r>
              <a:rPr lang="en-US" dirty="0">
                <a:latin typeface="Times New Roman" panose="02020603050405020304" charset="0"/>
                <a:cs typeface="Times New Roman" panose="02020603050405020304" charset="0"/>
              </a:rPr>
              <a:t>. </a:t>
            </a:r>
            <a:r>
              <a:rPr lang="en-US" dirty="0" smtClean="0">
                <a:latin typeface="Times New Roman" panose="02020603050405020304" charset="0"/>
                <a:cs typeface="Times New Roman" panose="02020603050405020304" charset="0"/>
              </a:rPr>
              <a:t>The </a:t>
            </a:r>
            <a:r>
              <a:rPr lang="en-US" dirty="0">
                <a:latin typeface="Times New Roman" panose="02020603050405020304" charset="0"/>
                <a:cs typeface="Times New Roman" panose="02020603050405020304" charset="0"/>
              </a:rPr>
              <a:t>study observed the discharge process in the IPD of Sapra Multispecialty </a:t>
            </a:r>
            <a:r>
              <a:rPr lang="en-US" dirty="0" smtClean="0">
                <a:latin typeface="Times New Roman" panose="02020603050405020304" charset="0"/>
                <a:cs typeface="Times New Roman" panose="02020603050405020304" charset="0"/>
              </a:rPr>
              <a:t>Hospital. </a:t>
            </a:r>
            <a:r>
              <a:rPr lang="en-US" dirty="0">
                <a:latin typeface="Times New Roman" panose="02020603050405020304" charset="0"/>
                <a:cs typeface="Times New Roman" panose="02020603050405020304" charset="0"/>
              </a:rPr>
              <a:t>A total of 100 participants were included, based on the average number of inpatients over the past three </a:t>
            </a:r>
            <a:r>
              <a:rPr lang="en-US" dirty="0" smtClean="0">
                <a:latin typeface="Times New Roman" panose="02020603050405020304" charset="0"/>
                <a:cs typeface="Times New Roman" panose="02020603050405020304" charset="0"/>
              </a:rPr>
              <a:t>months. </a:t>
            </a:r>
            <a:r>
              <a:rPr lang="en-US" dirty="0">
                <a:latin typeface="Times New Roman" panose="02020603050405020304" charset="0"/>
                <a:cs typeface="Times New Roman" panose="02020603050405020304" charset="0"/>
              </a:rPr>
              <a:t>The whole process consists </a:t>
            </a:r>
            <a:r>
              <a:rPr lang="en-US" dirty="0" smtClean="0">
                <a:latin typeface="Times New Roman" panose="02020603050405020304" charset="0"/>
                <a:cs typeface="Times New Roman" panose="02020603050405020304" charset="0"/>
              </a:rPr>
              <a:t>of </a:t>
            </a:r>
            <a:r>
              <a:rPr lang="en-US" dirty="0">
                <a:latin typeface="Times New Roman" panose="02020603050405020304" charset="0"/>
                <a:cs typeface="Times New Roman" panose="02020603050405020304" charset="0"/>
              </a:rPr>
              <a:t>8 </a:t>
            </a:r>
            <a:r>
              <a:rPr lang="en-US" dirty="0" smtClean="0">
                <a:latin typeface="Times New Roman" panose="02020603050405020304" charset="0"/>
                <a:cs typeface="Times New Roman" panose="02020603050405020304" charset="0"/>
              </a:rPr>
              <a:t>activities which </a:t>
            </a:r>
            <a:r>
              <a:rPr lang="en-US" dirty="0">
                <a:latin typeface="Times New Roman" panose="02020603050405020304" charset="0"/>
                <a:cs typeface="Times New Roman" panose="02020603050405020304" charset="0"/>
              </a:rPr>
              <a:t>were shown </a:t>
            </a:r>
            <a:r>
              <a:rPr lang="en-US" dirty="0" smtClean="0">
                <a:latin typeface="Times New Roman" panose="02020603050405020304" charset="0"/>
                <a:cs typeface="Times New Roman" panose="02020603050405020304" charset="0"/>
              </a:rPr>
              <a:t>above based on </a:t>
            </a:r>
            <a:r>
              <a:rPr lang="en-US" dirty="0">
                <a:latin typeface="Times New Roman" panose="02020603050405020304" charset="0"/>
                <a:cs typeface="Times New Roman" panose="02020603050405020304" charset="0"/>
              </a:rPr>
              <a:t>TPA, A/B, Cash and H/G </a:t>
            </a:r>
            <a:r>
              <a:rPr lang="en-US" dirty="0" smtClean="0">
                <a:latin typeface="Times New Roman" panose="02020603050405020304" charset="0"/>
                <a:cs typeface="Times New Roman" panose="02020603050405020304" charset="0"/>
              </a:rPr>
              <a:t>type of patients.</a:t>
            </a:r>
            <a:endParaRPr lang="en-US" dirty="0" smtClean="0">
              <a:latin typeface="Times New Roman" panose="02020603050405020304" charset="0"/>
              <a:cs typeface="Times New Roman" panose="02020603050405020304" charset="0"/>
            </a:endParaRPr>
          </a:p>
          <a:p>
            <a:pPr algn="just"/>
            <a:endParaRPr lang="en-US" dirty="0">
              <a:latin typeface="Times New Roman" panose="02020603050405020304" charset="0"/>
              <a:cs typeface="Times New Roman" panose="02020603050405020304" charset="0"/>
            </a:endParaRPr>
          </a:p>
          <a:p>
            <a:pPr algn="just"/>
            <a:r>
              <a:rPr lang="en-US" dirty="0" smtClean="0">
                <a:latin typeface="Times New Roman" panose="02020603050405020304" charset="0"/>
                <a:cs typeface="Times New Roman" panose="02020603050405020304" charset="0"/>
              </a:rPr>
              <a:t> </a:t>
            </a:r>
            <a:r>
              <a:rPr lang="en-US" dirty="0">
                <a:latin typeface="Times New Roman" panose="02020603050405020304" charset="0"/>
                <a:cs typeface="Times New Roman" panose="02020603050405020304" charset="0"/>
              </a:rPr>
              <a:t>The </a:t>
            </a:r>
            <a:r>
              <a:rPr lang="en-US" dirty="0" smtClean="0">
                <a:latin typeface="Times New Roman" panose="02020603050405020304" charset="0"/>
                <a:cs typeface="Times New Roman" panose="02020603050405020304" charset="0"/>
              </a:rPr>
              <a:t>root </a:t>
            </a:r>
            <a:r>
              <a:rPr lang="en-US" dirty="0">
                <a:latin typeface="Times New Roman" panose="02020603050405020304" charset="0"/>
                <a:cs typeface="Times New Roman" panose="02020603050405020304" charset="0"/>
              </a:rPr>
              <a:t>cause analysis yielded critical issues contributing to the delay in </a:t>
            </a:r>
            <a:r>
              <a:rPr lang="en-US" dirty="0" smtClean="0">
                <a:latin typeface="Times New Roman" panose="02020603050405020304" charset="0"/>
                <a:cs typeface="Times New Roman" panose="02020603050405020304" charset="0"/>
              </a:rPr>
              <a:t>discharge process </a:t>
            </a:r>
            <a:r>
              <a:rPr lang="en-US" dirty="0">
                <a:latin typeface="Times New Roman" panose="02020603050405020304" charset="0"/>
                <a:cs typeface="Times New Roman" panose="02020603050405020304" charset="0"/>
              </a:rPr>
              <a:t>and these includes paperwork, medication processing, and patient transportation. Semi-structured feedback forms were used to gather patient concerns and satisfaction levels. All the critical issues identified in the a</a:t>
            </a:r>
            <a:r>
              <a:rPr lang="en-US" dirty="0" smtClean="0">
                <a:latin typeface="Times New Roman" panose="02020603050405020304" charset="0"/>
                <a:cs typeface="Times New Roman" panose="02020603050405020304" charset="0"/>
              </a:rPr>
              <a:t>nalyze </a:t>
            </a:r>
            <a:r>
              <a:rPr lang="en-US" dirty="0">
                <a:latin typeface="Times New Roman" panose="02020603050405020304" charset="0"/>
                <a:cs typeface="Times New Roman" panose="02020603050405020304" charset="0"/>
              </a:rPr>
              <a:t>phase was carefully evaluated and appropriate solutions were i</a:t>
            </a:r>
            <a:r>
              <a:rPr lang="en-US" dirty="0" smtClean="0">
                <a:latin typeface="Times New Roman" panose="02020603050405020304" charset="0"/>
                <a:cs typeface="Times New Roman" panose="02020603050405020304" charset="0"/>
              </a:rPr>
              <a:t>mplemented. Suggested </a:t>
            </a:r>
            <a:r>
              <a:rPr lang="en-US" dirty="0">
                <a:latin typeface="Times New Roman" panose="02020603050405020304" charset="0"/>
                <a:cs typeface="Times New Roman" panose="02020603050405020304" charset="0"/>
              </a:rPr>
              <a:t>improvements include streamlining paperwork through, pre-discharge medication planning, and enhancing communication between departments. After implementation of the improvement strategies the data on discharging time </a:t>
            </a:r>
            <a:r>
              <a:rPr lang="en-US" dirty="0" smtClean="0">
                <a:latin typeface="Times New Roman" panose="02020603050405020304" charset="0"/>
                <a:cs typeface="Times New Roman" panose="02020603050405020304" charset="0"/>
              </a:rPr>
              <a:t>was </a:t>
            </a:r>
            <a:r>
              <a:rPr lang="en-US" dirty="0">
                <a:latin typeface="Times New Roman" panose="02020603050405020304" charset="0"/>
                <a:cs typeface="Times New Roman" panose="02020603050405020304" charset="0"/>
              </a:rPr>
              <a:t>again collected. It was found that </a:t>
            </a:r>
            <a:r>
              <a:rPr lang="en-US" dirty="0" smtClean="0">
                <a:latin typeface="Times New Roman" panose="02020603050405020304" charset="0"/>
                <a:cs typeface="Times New Roman" panose="02020603050405020304" charset="0"/>
              </a:rPr>
              <a:t>the </a:t>
            </a:r>
            <a:r>
              <a:rPr lang="en-US" dirty="0">
                <a:latin typeface="Times New Roman" panose="02020603050405020304" charset="0"/>
                <a:cs typeface="Times New Roman" panose="02020603050405020304" charset="0"/>
              </a:rPr>
              <a:t>a</a:t>
            </a:r>
            <a:r>
              <a:rPr lang="en-US" dirty="0" smtClean="0">
                <a:latin typeface="Times New Roman" panose="02020603050405020304" charset="0"/>
                <a:cs typeface="Times New Roman" panose="02020603050405020304" charset="0"/>
              </a:rPr>
              <a:t>verage </a:t>
            </a:r>
            <a:r>
              <a:rPr lang="en-US" dirty="0">
                <a:latin typeface="Times New Roman" panose="02020603050405020304" charset="0"/>
                <a:cs typeface="Times New Roman" panose="02020603050405020304" charset="0"/>
              </a:rPr>
              <a:t>Discharge Time in TPA, A/B, Cash and H/G  is 120 min, 150 min, 180 min and 240 min respectively.  Total time without No Dues is 240 min while Total time with No Dues is 300 min.</a:t>
            </a:r>
            <a:endParaRPr lang="en-US"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496310" y="58032"/>
            <a:ext cx="5306060" cy="1322449"/>
            <a:chOff x="-16925" y="-8559"/>
            <a:chExt cx="812800" cy="812800"/>
          </a:xfrm>
        </p:grpSpPr>
        <p:sp>
          <p:nvSpPr>
            <p:cNvPr id="8" name="Freeform 8"/>
            <p:cNvSpPr/>
            <p:nvPr>
              <p:custDataLst>
                <p:tags r:id="rId1"/>
              </p:custDataLst>
            </p:nvPr>
          </p:nvSpPr>
          <p:spPr>
            <a:xfrm>
              <a:off x="-16925" y="-855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73444" y="-8559"/>
              <a:ext cx="660400" cy="679450"/>
            </a:xfrm>
            <a:prstGeom prst="rect">
              <a:avLst/>
            </a:prstGeom>
          </p:spPr>
          <p:txBody>
            <a:bodyPr lIns="33867" tIns="33867" rIns="33867" bIns="33867" rtlCol="0" anchor="ctr"/>
            <a:lstStyle/>
            <a:p>
              <a:pPr algn="ctr">
                <a:lnSpc>
                  <a:spcPts val="1905"/>
                </a:lnSpc>
                <a:spcBef>
                  <a:spcPct val="0"/>
                </a:spcBef>
              </a:pPr>
              <a:endParaRPr lang="en-US" sz="44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r>
                <a:rPr lang="en-US" sz="4400" b="1" dirty="0">
                  <a:solidFill>
                    <a:schemeClr val="bg1"/>
                  </a:solidFill>
                  <a:latin typeface="Times New Roman" panose="02020603050405020304" charset="0"/>
                  <a:cs typeface="Times New Roman" panose="02020603050405020304" charset="0"/>
                </a:rPr>
                <a:t>Limitations</a:t>
              </a:r>
              <a:endParaRPr lang="en-US" sz="44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7"/>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stretch>
              <a:fillRect/>
            </a:stretch>
          </a:blipFill>
        </p:spPr>
      </p:sp>
      <p:pic>
        <p:nvPicPr>
          <p:cNvPr id="15" name="Picture 14"/>
          <p:cNvPicPr>
            <a:picLocks noChangeAspect="1"/>
          </p:cNvPicPr>
          <p:nvPr>
            <p:custDataLst>
              <p:tags r:id="rId9"/>
            </p:custDataLst>
          </p:nvPr>
        </p:nvPicPr>
        <p:blipFill>
          <a:blip r:embed="rId10"/>
          <a:stretch>
            <a:fillRect/>
          </a:stretch>
        </p:blipFill>
        <p:spPr>
          <a:xfrm>
            <a:off x="121641" y="-32706"/>
            <a:ext cx="1697567" cy="848783"/>
          </a:xfrm>
          <a:prstGeom prst="rect">
            <a:avLst/>
          </a:prstGeom>
        </p:spPr>
      </p:pic>
      <p:sp>
        <p:nvSpPr>
          <p:cNvPr id="2" name="Text Box 1"/>
          <p:cNvSpPr txBox="1"/>
          <p:nvPr/>
        </p:nvSpPr>
        <p:spPr>
          <a:xfrm>
            <a:off x="1122257" y="1623907"/>
            <a:ext cx="10002943" cy="1589922"/>
          </a:xfrm>
          <a:prstGeom prst="rect">
            <a:avLst/>
          </a:prstGeom>
          <a:noFill/>
        </p:spPr>
        <p:txBody>
          <a:bodyPr wrap="square" rtlCol="0">
            <a:spAutoFit/>
          </a:bodyPr>
          <a:lstStyle/>
          <a:p>
            <a:endParaRPr lang="en-US" sz="1200"/>
          </a:p>
          <a:p>
            <a:pPr marL="304800" indent="-304800">
              <a:buFont typeface="Wingdings" panose="05000000000000000000" charset="0"/>
              <a:buChar char="§"/>
            </a:pPr>
            <a:r>
              <a:rPr lang="en-US" sz="2135">
                <a:latin typeface="Times New Roman" panose="02020603050405020304" charset="0"/>
                <a:cs typeface="Times New Roman" panose="02020603050405020304" charset="0"/>
              </a:rPr>
              <a:t>This study is focused on in Inpatient Department only.</a:t>
            </a:r>
            <a:endParaRPr lang="en-US" sz="2135">
              <a:latin typeface="Times New Roman" panose="02020603050405020304" charset="0"/>
              <a:cs typeface="Times New Roman" panose="02020603050405020304" charset="0"/>
            </a:endParaRPr>
          </a:p>
          <a:p>
            <a:pPr marL="304800" indent="-304800">
              <a:buFont typeface="Wingdings" panose="05000000000000000000" charset="0"/>
              <a:buChar char="§"/>
            </a:pPr>
            <a:endParaRPr lang="en-US" sz="2135">
              <a:latin typeface="Times New Roman" panose="02020603050405020304" charset="0"/>
              <a:cs typeface="Times New Roman" panose="02020603050405020304" charset="0"/>
            </a:endParaRPr>
          </a:p>
          <a:p>
            <a:pPr marL="304800" indent="-304800">
              <a:buFont typeface="Wingdings" panose="05000000000000000000" charset="0"/>
              <a:buChar char="§"/>
            </a:pPr>
            <a:r>
              <a:rPr lang="en-US" sz="2135">
                <a:latin typeface="Times New Roman" panose="02020603050405020304" charset="0"/>
                <a:cs typeface="Times New Roman" panose="02020603050405020304" charset="0"/>
              </a:rPr>
              <a:t>Study period is three months only.</a:t>
            </a:r>
            <a:endParaRPr lang="en-US" sz="2135">
              <a:latin typeface="Times New Roman" panose="02020603050405020304" charset="0"/>
              <a:cs typeface="Times New Roman" panose="02020603050405020304" charset="0"/>
            </a:endParaRPr>
          </a:p>
          <a:p>
            <a:pPr marL="304800" indent="-304800">
              <a:buFont typeface="Wingdings" panose="05000000000000000000" charset="0"/>
              <a:buChar char="§"/>
            </a:pPr>
            <a:endParaRPr lang="en-US" sz="2135">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1"/>
            <a:stretch>
              <a:fillRect t="-38888" b="-38888"/>
            </a:stretch>
          </a:blipFill>
        </p:spPr>
      </p:sp>
      <p:grpSp>
        <p:nvGrpSpPr>
          <p:cNvPr id="3" name="Group 3"/>
          <p:cNvGrpSpPr/>
          <p:nvPr/>
        </p:nvGrpSpPr>
        <p:grpSpPr>
          <a:xfrm>
            <a:off x="0" y="-48260"/>
            <a:ext cx="12191577" cy="1725083"/>
            <a:chOff x="0" y="-19066"/>
            <a:chExt cx="5016842" cy="831866"/>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sp>
        <p:sp>
          <p:nvSpPr>
            <p:cNvPr id="5" name="TextBox 5"/>
            <p:cNvSpPr txBox="1"/>
            <p:nvPr/>
          </p:nvSpPr>
          <p:spPr>
            <a:xfrm>
              <a:off x="0" y="-19066"/>
              <a:ext cx="4939954" cy="831866"/>
            </a:xfrm>
            <a:prstGeom prst="rect">
              <a:avLst/>
            </a:prstGeom>
          </p:spPr>
          <p:txBody>
            <a:bodyPr lIns="33867" tIns="33867" rIns="33867" bIns="33867" rtlCol="0" anchor="ctr"/>
            <a:lstStyle/>
            <a:p>
              <a:pPr algn="ctr">
                <a:lnSpc>
                  <a:spcPts val="1905"/>
                </a:lnSpc>
              </a:pPr>
              <a:endParaRPr sz="1200"/>
            </a:p>
          </p:txBody>
        </p:sp>
      </p:grpSp>
      <p:sp>
        <p:nvSpPr>
          <p:cNvPr id="28" name="Freeform 28"/>
          <p:cNvSpPr/>
          <p:nvPr/>
        </p:nvSpPr>
        <p:spPr>
          <a:xfrm>
            <a:off x="10363338" y="-1346112"/>
            <a:ext cx="2744237" cy="274423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2"/>
            <a:stretch>
              <a:fillRect/>
            </a:stretch>
          </a:blipFill>
        </p:spPr>
      </p:sp>
      <p:sp>
        <p:nvSpPr>
          <p:cNvPr id="29" name="Freeform 29"/>
          <p:cNvSpPr/>
          <p:nvPr/>
        </p:nvSpPr>
        <p:spPr>
          <a:xfrm>
            <a:off x="-864123" y="-482600"/>
            <a:ext cx="2170725" cy="217072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2"/>
            <a:stretch>
              <a:fillRect/>
            </a:stretch>
          </a:blipFill>
        </p:spPr>
      </p:sp>
      <p:sp>
        <p:nvSpPr>
          <p:cNvPr id="30" name="Text Box 29"/>
          <p:cNvSpPr txBox="1"/>
          <p:nvPr/>
        </p:nvSpPr>
        <p:spPr>
          <a:xfrm>
            <a:off x="2625513" y="273474"/>
            <a:ext cx="7331287" cy="830997"/>
          </a:xfrm>
          <a:prstGeom prst="rect">
            <a:avLst/>
          </a:prstGeom>
          <a:noFill/>
        </p:spPr>
        <p:txBody>
          <a:bodyPr wrap="square" rtlCol="0">
            <a:spAutoFit/>
          </a:bodyPr>
          <a:lstStyle/>
          <a:p>
            <a:pPr algn="ctr"/>
            <a:r>
              <a:rPr lang="en-US" sz="4800" b="1">
                <a:solidFill>
                  <a:schemeClr val="bg1"/>
                </a:solidFill>
                <a:latin typeface="Times New Roman" panose="02020603050405020304" charset="0"/>
                <a:cs typeface="Times New Roman" panose="02020603050405020304" charset="0"/>
              </a:rPr>
              <a:t>Conclusion</a:t>
            </a:r>
            <a:endParaRPr lang="en-US" sz="4800" b="1">
              <a:solidFill>
                <a:schemeClr val="bg1"/>
              </a:solidFill>
              <a:latin typeface="Times New Roman" panose="02020603050405020304" charset="0"/>
              <a:cs typeface="Times New Roman" panose="02020603050405020304" charset="0"/>
            </a:endParaRPr>
          </a:p>
        </p:txBody>
      </p:sp>
      <p:pic>
        <p:nvPicPr>
          <p:cNvPr id="15" name="Picture 14"/>
          <p:cNvPicPr>
            <a:picLocks noChangeAspect="1"/>
          </p:cNvPicPr>
          <p:nvPr>
            <p:custDataLst>
              <p:tags r:id="rId3"/>
            </p:custDataLst>
          </p:nvPr>
        </p:nvPicPr>
        <p:blipFill>
          <a:blip r:embed="rId4"/>
          <a:stretch>
            <a:fillRect/>
          </a:stretch>
        </p:blipFill>
        <p:spPr>
          <a:xfrm>
            <a:off x="50800" y="69004"/>
            <a:ext cx="1697567" cy="848783"/>
          </a:xfrm>
          <a:prstGeom prst="rect">
            <a:avLst/>
          </a:prstGeom>
        </p:spPr>
      </p:pic>
      <p:sp>
        <p:nvSpPr>
          <p:cNvPr id="7" name="Text Box 6"/>
          <p:cNvSpPr txBox="1"/>
          <p:nvPr/>
        </p:nvSpPr>
        <p:spPr>
          <a:xfrm>
            <a:off x="436880" y="1834727"/>
            <a:ext cx="11145520" cy="3372697"/>
          </a:xfrm>
          <a:prstGeom prst="rect">
            <a:avLst/>
          </a:prstGeom>
          <a:noFill/>
        </p:spPr>
        <p:txBody>
          <a:bodyPr wrap="square" rtlCol="0">
            <a:noAutofit/>
          </a:bodyPr>
          <a:lstStyle/>
          <a:p>
            <a:r>
              <a:rPr lang="en-US" sz="2135">
                <a:latin typeface="Times New Roman" panose="02020603050405020304" charset="0"/>
                <a:cs typeface="Times New Roman" panose="02020603050405020304" charset="0"/>
              </a:rPr>
              <a:t>The results demonstrated a positive impact in reducing the patient discharge time due to the application of suggested recommendations on the Discharge Summary &amp; No Dues Form. The patient discharge process was complex and not fully standardized and involved multi-departmental processing and sequential operations. Hence the improvement suggestions were given according to the various processes and departments. This project has provided analytic and valuable information to the top management and to take managerial decisions which can reduce the waiting time for the discharge process. Understanding process dynamics and improving collaboration between various departments ensured a significant and suitable impact on operations. Thus, this project will help us to increase the quality of services &amp; patient's overall satisfaction.</a:t>
            </a:r>
            <a:endParaRPr lang="en-US" sz="2135">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1"/>
            <a:stretch>
              <a:fillRect t="-38888" b="-38888"/>
            </a:stretch>
          </a:blipFill>
        </p:spPr>
      </p:sp>
      <p:grpSp>
        <p:nvGrpSpPr>
          <p:cNvPr id="19" name="Group 19"/>
          <p:cNvGrpSpPr/>
          <p:nvPr/>
        </p:nvGrpSpPr>
        <p:grpSpPr>
          <a:xfrm>
            <a:off x="0" y="0"/>
            <a:ext cx="12192000" cy="1616710"/>
            <a:chOff x="0" y="0"/>
            <a:chExt cx="4816593" cy="812800"/>
          </a:xfrm>
        </p:grpSpPr>
        <p:sp>
          <p:nvSpPr>
            <p:cNvPr id="20" name="Freeform 20"/>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5739"/>
            </a:solidFill>
          </p:spPr>
        </p:sp>
        <p:sp>
          <p:nvSpPr>
            <p:cNvPr id="21" name="TextBox 21"/>
            <p:cNvSpPr txBox="1"/>
            <p:nvPr/>
          </p:nvSpPr>
          <p:spPr>
            <a:xfrm>
              <a:off x="0" y="-19050"/>
              <a:ext cx="4816593" cy="831850"/>
            </a:xfrm>
            <a:prstGeom prst="rect">
              <a:avLst/>
            </a:prstGeom>
          </p:spPr>
          <p:txBody>
            <a:bodyPr lIns="33867" tIns="33867" rIns="33867" bIns="33867" rtlCol="0" anchor="ctr"/>
            <a:lstStyle/>
            <a:p>
              <a:pPr algn="ctr">
                <a:lnSpc>
                  <a:spcPts val="1905"/>
                </a:lnSpc>
              </a:pPr>
              <a:endParaRPr sz="1200">
                <a:solidFill>
                  <a:prstClr val="black"/>
                </a:solidFill>
              </a:endParaRPr>
            </a:p>
          </p:txBody>
        </p:sp>
      </p:grpSp>
      <p:sp>
        <p:nvSpPr>
          <p:cNvPr id="22" name="TextBox 22"/>
          <p:cNvSpPr txBox="1"/>
          <p:nvPr/>
        </p:nvSpPr>
        <p:spPr>
          <a:xfrm>
            <a:off x="1566212" y="4282508"/>
            <a:ext cx="1820789" cy="564257"/>
          </a:xfrm>
          <a:prstGeom prst="rect">
            <a:avLst/>
          </a:prstGeom>
        </p:spPr>
        <p:txBody>
          <a:bodyPr lIns="0" tIns="0" rIns="0" bIns="0" rtlCol="0" anchor="t">
            <a:spAutoFit/>
          </a:bodyPr>
          <a:lstStyle/>
          <a:p>
            <a:pPr algn="ctr">
              <a:lnSpc>
                <a:spcPts val="2190"/>
              </a:lnSpc>
            </a:pPr>
            <a:r>
              <a:rPr lang="en-US" sz="1825" spc="91">
                <a:solidFill>
                  <a:srgbClr val="FFFBFB"/>
                </a:solidFill>
                <a:latin typeface="Open Sauce" panose="00000500000000000000"/>
              </a:rPr>
              <a:t>Remy</a:t>
            </a:r>
            <a:endParaRPr lang="en-US" sz="1825" spc="91">
              <a:solidFill>
                <a:srgbClr val="FFFBFB"/>
              </a:solidFill>
              <a:latin typeface="Open Sauce" panose="00000500000000000000"/>
            </a:endParaRPr>
          </a:p>
          <a:p>
            <a:pPr algn="ctr">
              <a:lnSpc>
                <a:spcPts val="2190"/>
              </a:lnSpc>
            </a:pPr>
            <a:r>
              <a:rPr lang="en-US" sz="1825" spc="91">
                <a:solidFill>
                  <a:srgbClr val="FFFBFB"/>
                </a:solidFill>
                <a:latin typeface="Open Sauce" panose="00000500000000000000"/>
              </a:rPr>
              <a:t>Marsh</a:t>
            </a:r>
            <a:endParaRPr lang="en-US" sz="1825" spc="91">
              <a:solidFill>
                <a:srgbClr val="FFFBFB"/>
              </a:solidFill>
              <a:latin typeface="Open Sauce" panose="00000500000000000000"/>
            </a:endParaRPr>
          </a:p>
        </p:txBody>
      </p:sp>
      <p:sp>
        <p:nvSpPr>
          <p:cNvPr id="23" name="TextBox 23"/>
          <p:cNvSpPr txBox="1"/>
          <p:nvPr/>
        </p:nvSpPr>
        <p:spPr>
          <a:xfrm>
            <a:off x="1709241" y="4947878"/>
            <a:ext cx="1534731" cy="205184"/>
          </a:xfrm>
          <a:prstGeom prst="rect">
            <a:avLst/>
          </a:prstGeom>
        </p:spPr>
        <p:txBody>
          <a:bodyPr lIns="0" tIns="0" rIns="0" bIns="0" rtlCol="0" anchor="t">
            <a:spAutoFit/>
          </a:bodyPr>
          <a:lstStyle/>
          <a:p>
            <a:pPr algn="ctr">
              <a:lnSpc>
                <a:spcPts val="1645"/>
              </a:lnSpc>
            </a:pPr>
            <a:r>
              <a:rPr lang="en-US" sz="1370" spc="68">
                <a:solidFill>
                  <a:srgbClr val="FFFBFB"/>
                </a:solidFill>
                <a:latin typeface="Open Sauce" panose="00000500000000000000"/>
              </a:rPr>
              <a:t>Manager</a:t>
            </a:r>
            <a:endParaRPr lang="en-US" sz="1370" spc="68">
              <a:solidFill>
                <a:srgbClr val="FFFBFB"/>
              </a:solidFill>
              <a:latin typeface="Open Sauce" panose="00000500000000000000"/>
            </a:endParaRPr>
          </a:p>
        </p:txBody>
      </p:sp>
      <p:sp>
        <p:nvSpPr>
          <p:cNvPr id="24" name="TextBox 24"/>
          <p:cNvSpPr txBox="1"/>
          <p:nvPr/>
        </p:nvSpPr>
        <p:spPr>
          <a:xfrm>
            <a:off x="4051208" y="4282508"/>
            <a:ext cx="1677761" cy="564257"/>
          </a:xfrm>
          <a:prstGeom prst="rect">
            <a:avLst/>
          </a:prstGeom>
        </p:spPr>
        <p:txBody>
          <a:bodyPr lIns="0" tIns="0" rIns="0" bIns="0" rtlCol="0" anchor="t">
            <a:spAutoFit/>
          </a:bodyPr>
          <a:lstStyle/>
          <a:p>
            <a:pPr algn="ctr">
              <a:lnSpc>
                <a:spcPts val="2190"/>
              </a:lnSpc>
            </a:pPr>
            <a:r>
              <a:rPr lang="en-US" sz="1825" spc="91">
                <a:solidFill>
                  <a:srgbClr val="FFFBFB"/>
                </a:solidFill>
                <a:latin typeface="Open Sauce" panose="00000500000000000000"/>
              </a:rPr>
              <a:t>Everest Cantu</a:t>
            </a:r>
            <a:endParaRPr lang="en-US" sz="1825" spc="91">
              <a:solidFill>
                <a:srgbClr val="FFFBFB"/>
              </a:solidFill>
              <a:latin typeface="Open Sauce" panose="00000500000000000000"/>
            </a:endParaRPr>
          </a:p>
        </p:txBody>
      </p:sp>
      <p:sp>
        <p:nvSpPr>
          <p:cNvPr id="25" name="TextBox 25"/>
          <p:cNvSpPr txBox="1"/>
          <p:nvPr/>
        </p:nvSpPr>
        <p:spPr>
          <a:xfrm>
            <a:off x="4122723" y="4947878"/>
            <a:ext cx="1534731" cy="205184"/>
          </a:xfrm>
          <a:prstGeom prst="rect">
            <a:avLst/>
          </a:prstGeom>
        </p:spPr>
        <p:txBody>
          <a:bodyPr lIns="0" tIns="0" rIns="0" bIns="0" rtlCol="0" anchor="t">
            <a:spAutoFit/>
          </a:bodyPr>
          <a:lstStyle/>
          <a:p>
            <a:pPr algn="ctr">
              <a:lnSpc>
                <a:spcPts val="1645"/>
              </a:lnSpc>
            </a:pPr>
            <a:r>
              <a:rPr lang="en-US" sz="1370" spc="68">
                <a:solidFill>
                  <a:srgbClr val="FFFBFB"/>
                </a:solidFill>
                <a:latin typeface="Open Sauce" panose="00000500000000000000"/>
              </a:rPr>
              <a:t>Marketing </a:t>
            </a:r>
            <a:endParaRPr lang="en-US" sz="1370" spc="68">
              <a:solidFill>
                <a:srgbClr val="FFFBFB"/>
              </a:solidFill>
              <a:latin typeface="Open Sauce" panose="00000500000000000000"/>
            </a:endParaRPr>
          </a:p>
        </p:txBody>
      </p:sp>
      <p:sp>
        <p:nvSpPr>
          <p:cNvPr id="26" name="TextBox 26"/>
          <p:cNvSpPr txBox="1"/>
          <p:nvPr/>
        </p:nvSpPr>
        <p:spPr>
          <a:xfrm>
            <a:off x="6392346" y="4282508"/>
            <a:ext cx="1820789" cy="564257"/>
          </a:xfrm>
          <a:prstGeom prst="rect">
            <a:avLst/>
          </a:prstGeom>
        </p:spPr>
        <p:txBody>
          <a:bodyPr lIns="0" tIns="0" rIns="0" bIns="0" rtlCol="0" anchor="t">
            <a:spAutoFit/>
          </a:bodyPr>
          <a:lstStyle/>
          <a:p>
            <a:pPr algn="ctr">
              <a:lnSpc>
                <a:spcPts val="2190"/>
              </a:lnSpc>
            </a:pPr>
            <a:r>
              <a:rPr lang="en-US" sz="1825" spc="91">
                <a:solidFill>
                  <a:srgbClr val="FFFBFB"/>
                </a:solidFill>
                <a:latin typeface="Open Sauce" panose="00000500000000000000"/>
              </a:rPr>
              <a:t>Drew Holloway</a:t>
            </a:r>
            <a:endParaRPr lang="en-US" sz="1825" spc="91">
              <a:solidFill>
                <a:srgbClr val="FFFBFB"/>
              </a:solidFill>
              <a:latin typeface="Open Sauce" panose="00000500000000000000"/>
            </a:endParaRPr>
          </a:p>
        </p:txBody>
      </p:sp>
      <p:sp>
        <p:nvSpPr>
          <p:cNvPr id="27" name="TextBox 27"/>
          <p:cNvSpPr txBox="1"/>
          <p:nvPr/>
        </p:nvSpPr>
        <p:spPr>
          <a:xfrm>
            <a:off x="6535376" y="4947878"/>
            <a:ext cx="1534731" cy="205184"/>
          </a:xfrm>
          <a:prstGeom prst="rect">
            <a:avLst/>
          </a:prstGeom>
        </p:spPr>
        <p:txBody>
          <a:bodyPr lIns="0" tIns="0" rIns="0" bIns="0" rtlCol="0" anchor="t">
            <a:spAutoFit/>
          </a:bodyPr>
          <a:lstStyle/>
          <a:p>
            <a:pPr algn="ctr">
              <a:lnSpc>
                <a:spcPts val="1645"/>
              </a:lnSpc>
            </a:pPr>
            <a:r>
              <a:rPr lang="en-US" sz="1370" spc="68">
                <a:solidFill>
                  <a:srgbClr val="FFFBFB"/>
                </a:solidFill>
                <a:latin typeface="Open Sauce" panose="00000500000000000000"/>
              </a:rPr>
              <a:t>Business Head</a:t>
            </a:r>
            <a:endParaRPr lang="en-US" sz="1370" spc="68">
              <a:solidFill>
                <a:srgbClr val="FFFBFB"/>
              </a:solidFill>
              <a:latin typeface="Open Sauce" panose="00000500000000000000"/>
            </a:endParaRPr>
          </a:p>
        </p:txBody>
      </p:sp>
      <p:sp>
        <p:nvSpPr>
          <p:cNvPr id="28" name="TextBox 28"/>
          <p:cNvSpPr txBox="1"/>
          <p:nvPr/>
        </p:nvSpPr>
        <p:spPr>
          <a:xfrm>
            <a:off x="8804999" y="4282508"/>
            <a:ext cx="1820789" cy="564257"/>
          </a:xfrm>
          <a:prstGeom prst="rect">
            <a:avLst/>
          </a:prstGeom>
        </p:spPr>
        <p:txBody>
          <a:bodyPr lIns="0" tIns="0" rIns="0" bIns="0" rtlCol="0" anchor="t">
            <a:spAutoFit/>
          </a:bodyPr>
          <a:lstStyle/>
          <a:p>
            <a:pPr algn="ctr">
              <a:lnSpc>
                <a:spcPts val="2190"/>
              </a:lnSpc>
            </a:pPr>
            <a:r>
              <a:rPr lang="en-US" sz="1825" spc="91">
                <a:solidFill>
                  <a:srgbClr val="FFFBFB"/>
                </a:solidFill>
                <a:latin typeface="Open Sauce" panose="00000500000000000000"/>
              </a:rPr>
              <a:t>Morgan Maxwell</a:t>
            </a:r>
            <a:endParaRPr lang="en-US" sz="1825" spc="91">
              <a:solidFill>
                <a:srgbClr val="FFFBFB"/>
              </a:solidFill>
              <a:latin typeface="Open Sauce" panose="00000500000000000000"/>
            </a:endParaRPr>
          </a:p>
        </p:txBody>
      </p:sp>
      <p:sp>
        <p:nvSpPr>
          <p:cNvPr id="29" name="TextBox 29"/>
          <p:cNvSpPr txBox="1"/>
          <p:nvPr/>
        </p:nvSpPr>
        <p:spPr>
          <a:xfrm>
            <a:off x="8948029" y="4947878"/>
            <a:ext cx="1534731" cy="205184"/>
          </a:xfrm>
          <a:prstGeom prst="rect">
            <a:avLst/>
          </a:prstGeom>
        </p:spPr>
        <p:txBody>
          <a:bodyPr lIns="0" tIns="0" rIns="0" bIns="0" rtlCol="0" anchor="t">
            <a:spAutoFit/>
          </a:bodyPr>
          <a:lstStyle/>
          <a:p>
            <a:pPr algn="ctr">
              <a:lnSpc>
                <a:spcPts val="1645"/>
              </a:lnSpc>
            </a:pPr>
            <a:r>
              <a:rPr lang="en-US" sz="1370" spc="68">
                <a:solidFill>
                  <a:srgbClr val="FFFBFB"/>
                </a:solidFill>
                <a:latin typeface="Open Sauce" panose="00000500000000000000"/>
              </a:rPr>
              <a:t>Manager</a:t>
            </a:r>
            <a:endParaRPr lang="en-US" sz="1370" spc="68">
              <a:solidFill>
                <a:srgbClr val="FFFBFB"/>
              </a:solidFill>
              <a:latin typeface="Open Sauce" panose="00000500000000000000"/>
            </a:endParaRPr>
          </a:p>
        </p:txBody>
      </p:sp>
      <p:sp>
        <p:nvSpPr>
          <p:cNvPr id="31" name="Freeform 31"/>
          <p:cNvSpPr/>
          <p:nvPr/>
        </p:nvSpPr>
        <p:spPr>
          <a:xfrm>
            <a:off x="0" y="874968"/>
            <a:ext cx="2114550" cy="778149"/>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2"/>
            <a:stretch>
              <a:fillRect/>
            </a:stretch>
          </a:blipFill>
        </p:spPr>
      </p:sp>
      <p:sp>
        <p:nvSpPr>
          <p:cNvPr id="32" name="Freeform 32"/>
          <p:cNvSpPr/>
          <p:nvPr/>
        </p:nvSpPr>
        <p:spPr>
          <a:xfrm>
            <a:off x="50801" y="6143837"/>
            <a:ext cx="2537883" cy="655320"/>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stretch>
              <a:fillRect/>
            </a:stretch>
          </a:blipFill>
        </p:spPr>
      </p:sp>
      <p:sp>
        <p:nvSpPr>
          <p:cNvPr id="33" name="Freeform 33"/>
          <p:cNvSpPr/>
          <p:nvPr/>
        </p:nvSpPr>
        <p:spPr>
          <a:xfrm>
            <a:off x="9448674" y="76067"/>
            <a:ext cx="2537714" cy="1388821"/>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4"/>
            <a:stretch>
              <a:fillRect/>
            </a:stretch>
          </a:blipFill>
        </p:spPr>
      </p:sp>
      <p:sp>
        <p:nvSpPr>
          <p:cNvPr id="34" name="Text Box 33"/>
          <p:cNvSpPr txBox="1"/>
          <p:nvPr/>
        </p:nvSpPr>
        <p:spPr>
          <a:xfrm>
            <a:off x="2998470" y="635000"/>
            <a:ext cx="6430433" cy="769441"/>
          </a:xfrm>
          <a:prstGeom prst="rect">
            <a:avLst/>
          </a:prstGeom>
          <a:noFill/>
        </p:spPr>
        <p:txBody>
          <a:bodyPr wrap="square" rtlCol="0">
            <a:spAutoFit/>
          </a:bodyPr>
          <a:lstStyle/>
          <a:p>
            <a:pPr algn="ctr"/>
            <a:r>
              <a:rPr lang="en-US" sz="4400" b="1">
                <a:solidFill>
                  <a:prstClr val="white"/>
                </a:solidFill>
                <a:latin typeface="Times New Roman" panose="02020603050405020304" charset="0"/>
                <a:cs typeface="Times New Roman" panose="02020603050405020304" charset="0"/>
              </a:rPr>
              <a:t>References </a:t>
            </a:r>
            <a:endParaRPr lang="en-US" sz="4400" b="1">
              <a:solidFill>
                <a:prstClr val="white"/>
              </a:solidFill>
              <a:latin typeface="Times New Roman" panose="02020603050405020304" charset="0"/>
              <a:cs typeface="Times New Roman" panose="02020603050405020304" charset="0"/>
            </a:endParaRPr>
          </a:p>
        </p:txBody>
      </p:sp>
      <p:sp>
        <p:nvSpPr>
          <p:cNvPr id="35" name="Text Box 34"/>
          <p:cNvSpPr txBox="1"/>
          <p:nvPr/>
        </p:nvSpPr>
        <p:spPr>
          <a:xfrm>
            <a:off x="483447" y="1928283"/>
            <a:ext cx="11251353" cy="4278094"/>
          </a:xfrm>
          <a:prstGeom prst="rect">
            <a:avLst/>
          </a:prstGeom>
          <a:noFill/>
        </p:spPr>
        <p:txBody>
          <a:bodyPr wrap="square" rtlCol="0">
            <a:spAutoFit/>
          </a:bodyPr>
          <a:lstStyle/>
          <a:p>
            <a:pPr marL="190500" indent="-190500">
              <a:buFont typeface="Arial" panose="020B0604020202020204" pitchFamily="34" charset="0"/>
              <a:buChar char="•"/>
            </a:pPr>
            <a:r>
              <a:rPr lang="en-US" sz="1600" dirty="0">
                <a:solidFill>
                  <a:srgbClr val="4F81BD">
                    <a:lumMod val="75000"/>
                  </a:srgbClr>
                </a:solidFill>
                <a:latin typeface="Times New Roman" panose="02020603050405020304" charset="0"/>
                <a:cs typeface="Times New Roman" panose="02020603050405020304" charset="0"/>
                <a:sym typeface="+mn-ea"/>
              </a:rPr>
              <a:t>https://www.saprahospital.com/</a:t>
            </a:r>
            <a:endParaRPr lang="en-US" sz="1600" dirty="0">
              <a:solidFill>
                <a:srgbClr val="4F81BD">
                  <a:lumMod val="75000"/>
                </a:srgbClr>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r>
              <a:rPr lang="en-US" sz="1600" dirty="0" err="1">
                <a:solidFill>
                  <a:prstClr val="black"/>
                </a:solidFill>
                <a:latin typeface="Times New Roman" panose="02020603050405020304" charset="0"/>
                <a:cs typeface="Times New Roman" panose="02020603050405020304" charset="0"/>
                <a:sym typeface="+mn-ea"/>
              </a:rPr>
              <a:t>Pandit</a:t>
            </a:r>
            <a:r>
              <a:rPr lang="en-US" sz="1600" dirty="0">
                <a:solidFill>
                  <a:prstClr val="black"/>
                </a:solidFill>
                <a:latin typeface="Times New Roman" panose="02020603050405020304" charset="0"/>
                <a:cs typeface="Times New Roman" panose="02020603050405020304" charset="0"/>
                <a:sym typeface="+mn-ea"/>
              </a:rPr>
              <a:t>, A., &amp; </a:t>
            </a:r>
            <a:r>
              <a:rPr lang="en-US" sz="1600" dirty="0" err="1">
                <a:solidFill>
                  <a:prstClr val="black"/>
                </a:solidFill>
                <a:latin typeface="Times New Roman" panose="02020603050405020304" charset="0"/>
                <a:cs typeface="Times New Roman" panose="02020603050405020304" charset="0"/>
                <a:sym typeface="+mn-ea"/>
              </a:rPr>
              <a:t>Prashar</a:t>
            </a:r>
            <a:r>
              <a:rPr lang="en-US" sz="1600" dirty="0">
                <a:solidFill>
                  <a:prstClr val="black"/>
                </a:solidFill>
                <a:latin typeface="Times New Roman" panose="02020603050405020304" charset="0"/>
                <a:cs typeface="Times New Roman" panose="02020603050405020304" charset="0"/>
                <a:sym typeface="+mn-ea"/>
              </a:rPr>
              <a:t>, S. (2019). A study of the Discharge Process of a Multi-Specialty Hospital. SCOPUS IJPHRD CITATION SCORE, 10(5), 6.</a:t>
            </a: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r>
              <a:rPr lang="en-US" sz="1600" dirty="0" err="1">
                <a:solidFill>
                  <a:prstClr val="black"/>
                </a:solidFill>
                <a:latin typeface="Times New Roman" panose="02020603050405020304" charset="0"/>
                <a:cs typeface="Times New Roman" panose="02020603050405020304" charset="0"/>
                <a:sym typeface="+mn-ea"/>
              </a:rPr>
              <a:t>Chaudhari</a:t>
            </a:r>
            <a:r>
              <a:rPr lang="en-US" sz="1600" dirty="0">
                <a:solidFill>
                  <a:prstClr val="black"/>
                </a:solidFill>
                <a:latin typeface="Times New Roman" panose="02020603050405020304" charset="0"/>
                <a:cs typeface="Times New Roman" panose="02020603050405020304" charset="0"/>
                <a:sym typeface="+mn-ea"/>
              </a:rPr>
              <a:t>, P. S., </a:t>
            </a:r>
            <a:r>
              <a:rPr lang="en-US" sz="1600" dirty="0" err="1">
                <a:solidFill>
                  <a:prstClr val="black"/>
                </a:solidFill>
                <a:latin typeface="Times New Roman" panose="02020603050405020304" charset="0"/>
                <a:cs typeface="Times New Roman" panose="02020603050405020304" charset="0"/>
                <a:sym typeface="+mn-ea"/>
              </a:rPr>
              <a:t>Shinde</a:t>
            </a:r>
            <a:r>
              <a:rPr lang="en-US" sz="1600" dirty="0">
                <a:solidFill>
                  <a:prstClr val="black"/>
                </a:solidFill>
                <a:latin typeface="Times New Roman" panose="02020603050405020304" charset="0"/>
                <a:cs typeface="Times New Roman" panose="02020603050405020304" charset="0"/>
                <a:sym typeface="+mn-ea"/>
              </a:rPr>
              <a:t>, V., &amp; </a:t>
            </a:r>
            <a:r>
              <a:rPr lang="en-US" sz="1600" dirty="0" err="1">
                <a:solidFill>
                  <a:prstClr val="black"/>
                </a:solidFill>
                <a:latin typeface="Times New Roman" panose="02020603050405020304" charset="0"/>
                <a:cs typeface="Times New Roman" panose="02020603050405020304" charset="0"/>
                <a:sym typeface="+mn-ea"/>
              </a:rPr>
              <a:t>Gudhe</a:t>
            </a:r>
            <a:r>
              <a:rPr lang="en-US" sz="1600" dirty="0">
                <a:solidFill>
                  <a:prstClr val="black"/>
                </a:solidFill>
                <a:latin typeface="Times New Roman" panose="02020603050405020304" charset="0"/>
                <a:cs typeface="Times New Roman" panose="02020603050405020304" charset="0"/>
                <a:sym typeface="+mn-ea"/>
              </a:rPr>
              <a:t>, V. A Study on Reducing the Discharge Turnaround Time of IPD Patients at AVBRH., </a:t>
            </a:r>
            <a:r>
              <a:rPr lang="en-US" sz="1600" dirty="0" err="1">
                <a:solidFill>
                  <a:prstClr val="black"/>
                </a:solidFill>
                <a:latin typeface="Times New Roman" panose="02020603050405020304" charset="0"/>
                <a:cs typeface="Times New Roman" panose="02020603050405020304" charset="0"/>
                <a:sym typeface="+mn-ea"/>
              </a:rPr>
              <a:t>J.Pharma</a:t>
            </a:r>
            <a:r>
              <a:rPr lang="en-US" sz="1600" dirty="0">
                <a:solidFill>
                  <a:prstClr val="black"/>
                </a:solidFill>
                <a:latin typeface="Times New Roman" panose="02020603050405020304" charset="0"/>
                <a:cs typeface="Times New Roman" panose="02020603050405020304" charset="0"/>
                <a:sym typeface="+mn-ea"/>
              </a:rPr>
              <a:t> Research International, 2021 - Volume 33 [Issue 60B], Study Protocol</a:t>
            </a: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r>
              <a:rPr lang="en-US" sz="1600" dirty="0">
                <a:solidFill>
                  <a:prstClr val="black"/>
                </a:solidFill>
                <a:latin typeface="Times New Roman" panose="02020603050405020304" charset="0"/>
                <a:cs typeface="Times New Roman" panose="02020603050405020304" charset="0"/>
                <a:sym typeface="+mn-ea"/>
              </a:rPr>
              <a:t>Kumar, J. (2022). A study of the causes of delay in patient discharge process in a large multi-specialty hospital with recommendations to improve the turnaround time. QAI Journal for Healthcare Quality and Patient Safety, 3(1), 13-20. </a:t>
            </a: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r>
              <a:rPr lang="en-US" sz="1600" dirty="0" err="1">
                <a:solidFill>
                  <a:prstClr val="black"/>
                </a:solidFill>
                <a:latin typeface="Times New Roman" panose="02020603050405020304" charset="0"/>
                <a:cs typeface="Times New Roman" panose="02020603050405020304" charset="0"/>
                <a:sym typeface="+mn-ea"/>
              </a:rPr>
              <a:t>Mundodan</a:t>
            </a:r>
            <a:r>
              <a:rPr lang="en-US" sz="1600" dirty="0">
                <a:solidFill>
                  <a:prstClr val="black"/>
                </a:solidFill>
                <a:latin typeface="Times New Roman" panose="02020603050405020304" charset="0"/>
                <a:cs typeface="Times New Roman" panose="02020603050405020304" charset="0"/>
                <a:sym typeface="+mn-ea"/>
              </a:rPr>
              <a:t>, J. M., </a:t>
            </a:r>
            <a:r>
              <a:rPr lang="en-US" sz="1600" dirty="0" err="1">
                <a:solidFill>
                  <a:prstClr val="black"/>
                </a:solidFill>
                <a:latin typeface="Times New Roman" panose="02020603050405020304" charset="0"/>
                <a:cs typeface="Times New Roman" panose="02020603050405020304" charset="0"/>
                <a:sym typeface="+mn-ea"/>
              </a:rPr>
              <a:t>Sarala</a:t>
            </a:r>
            <a:r>
              <a:rPr lang="en-US" sz="1600" dirty="0">
                <a:solidFill>
                  <a:prstClr val="black"/>
                </a:solidFill>
                <a:latin typeface="Times New Roman" panose="02020603050405020304" charset="0"/>
                <a:cs typeface="Times New Roman" panose="02020603050405020304" charset="0"/>
                <a:sym typeface="+mn-ea"/>
              </a:rPr>
              <a:t>, K. S., &amp; </a:t>
            </a:r>
            <a:r>
              <a:rPr lang="en-US" sz="1600" dirty="0" err="1">
                <a:solidFill>
                  <a:prstClr val="black"/>
                </a:solidFill>
                <a:latin typeface="Times New Roman" panose="02020603050405020304" charset="0"/>
                <a:cs typeface="Times New Roman" panose="02020603050405020304" charset="0"/>
                <a:sym typeface="+mn-ea"/>
              </a:rPr>
              <a:t>Narendranath</a:t>
            </a:r>
            <a:r>
              <a:rPr lang="en-US" sz="1600" dirty="0">
                <a:solidFill>
                  <a:prstClr val="black"/>
                </a:solidFill>
                <a:latin typeface="Times New Roman" panose="02020603050405020304" charset="0"/>
                <a:cs typeface="Times New Roman" panose="02020603050405020304" charset="0"/>
                <a:sym typeface="+mn-ea"/>
              </a:rPr>
              <a:t>, V. (2019). A Study to Assess the Factors Contributing to Delay in Discharge Process in a Teaching Hospital. International Journal of Research Foundation of Hospital and Healthcare Administration, 7(2), 63-66.</a:t>
            </a: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endParaRPr lang="en-US" sz="1600" dirty="0">
              <a:solidFill>
                <a:prstClr val="black"/>
              </a:solidFill>
              <a:latin typeface="Times New Roman" panose="02020603050405020304" charset="0"/>
              <a:cs typeface="Times New Roman" panose="02020603050405020304" charset="0"/>
            </a:endParaRPr>
          </a:p>
          <a:p>
            <a:pPr marL="190500" indent="-190500">
              <a:buFont typeface="Arial" panose="020B0604020202020204" pitchFamily="34" charset="0"/>
              <a:buChar char="•"/>
            </a:pPr>
            <a:r>
              <a:rPr lang="en-US" sz="1600" dirty="0" err="1">
                <a:solidFill>
                  <a:prstClr val="black"/>
                </a:solidFill>
                <a:latin typeface="Times New Roman" panose="02020603050405020304" charset="0"/>
                <a:cs typeface="Times New Roman" panose="02020603050405020304" charset="0"/>
                <a:sym typeface="+mn-ea"/>
              </a:rPr>
              <a:t>Pirani</a:t>
            </a:r>
            <a:r>
              <a:rPr lang="en-US" sz="1600" dirty="0">
                <a:solidFill>
                  <a:prstClr val="black"/>
                </a:solidFill>
                <a:latin typeface="Times New Roman" panose="02020603050405020304" charset="0"/>
                <a:cs typeface="Times New Roman" panose="02020603050405020304" charset="0"/>
                <a:sym typeface="+mn-ea"/>
              </a:rPr>
              <a:t>, S. S. A. (2010). Prevention of delay in the patient discharge process: an emphasis on nurses' role. Journal for Nurses in Professional Development, 26(4), E1-E5.</a:t>
            </a:r>
            <a:endParaRPr lang="en-US" sz="1600" dirty="0">
              <a:solidFill>
                <a:prstClr val="black"/>
              </a:solidFill>
              <a:latin typeface="Times New Roman" panose="02020603050405020304" charset="0"/>
              <a:cs typeface="Times New Roman" panose="02020603050405020304" charset="0"/>
            </a:endParaRPr>
          </a:p>
        </p:txBody>
      </p:sp>
      <p:pic>
        <p:nvPicPr>
          <p:cNvPr id="30" name="Picture 29"/>
          <p:cNvPicPr>
            <a:picLocks noChangeAspect="1"/>
          </p:cNvPicPr>
          <p:nvPr>
            <p:custDataLst>
              <p:tags r:id="rId5"/>
            </p:custDataLst>
          </p:nvPr>
        </p:nvPicPr>
        <p:blipFill>
          <a:blip r:embed="rId6"/>
          <a:stretch>
            <a:fillRect/>
          </a:stretch>
        </p:blipFill>
        <p:spPr>
          <a:xfrm>
            <a:off x="0" y="-19316"/>
            <a:ext cx="1697567" cy="8487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5"/>
          <p:cNvGrpSpPr/>
          <p:nvPr/>
        </p:nvGrpSpPr>
        <p:grpSpPr>
          <a:xfrm>
            <a:off x="-1028700" y="-423"/>
            <a:ext cx="5289550" cy="6824980"/>
            <a:chOff x="0" y="0"/>
            <a:chExt cx="812800" cy="2976105"/>
          </a:xfrm>
        </p:grpSpPr>
        <p:sp>
          <p:nvSpPr>
            <p:cNvPr id="37" name="Freeform 6"/>
            <p:cNvSpPr/>
            <p:nvPr>
              <p:custDataLst>
                <p:tags r:id="rId1"/>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8" name="TextBox 7"/>
            <p:cNvSpPr txBox="1"/>
            <p:nvPr>
              <p:custDataLst>
                <p:tags r:id="rId2"/>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39" name="Text Box 38"/>
          <p:cNvSpPr txBox="1"/>
          <p:nvPr/>
        </p:nvSpPr>
        <p:spPr>
          <a:xfrm>
            <a:off x="422064" y="2006600"/>
            <a:ext cx="4301913" cy="2123658"/>
          </a:xfrm>
          <a:prstGeom prst="rect">
            <a:avLst/>
          </a:prstGeom>
          <a:noFill/>
        </p:spPr>
        <p:txBody>
          <a:bodyPr wrap="square" rtlCol="0">
            <a:spAutoFit/>
          </a:bodyPr>
          <a:lstStyle/>
          <a:p>
            <a:r>
              <a:rPr lang="en-IN" sz="4400" b="1" dirty="0">
                <a:solidFill>
                  <a:srgbClr val="FFFFFF"/>
                </a:solidFill>
                <a:latin typeface="Times New Roman" panose="02020603050405020304" charset="0"/>
                <a:ea typeface="+mj-ea"/>
                <a:cs typeface="Times New Roman" panose="02020603050405020304" charset="0"/>
                <a:sym typeface="+mn-ea"/>
              </a:rPr>
              <a:t>PICTORIAL </a:t>
            </a:r>
            <a:br>
              <a:rPr lang="en-IN" sz="4400" b="1" dirty="0">
                <a:solidFill>
                  <a:srgbClr val="FFFFFF"/>
                </a:solidFill>
                <a:latin typeface="Times New Roman" panose="02020603050405020304" charset="0"/>
                <a:ea typeface="+mj-ea"/>
                <a:cs typeface="Times New Roman" panose="02020603050405020304" charset="0"/>
                <a:sym typeface="+mn-ea"/>
              </a:rPr>
            </a:br>
            <a:r>
              <a:rPr lang="en-IN" sz="4400" b="1" dirty="0">
                <a:solidFill>
                  <a:srgbClr val="FFFFFF"/>
                </a:solidFill>
                <a:latin typeface="Times New Roman" panose="02020603050405020304" charset="0"/>
                <a:ea typeface="+mj-ea"/>
                <a:cs typeface="Times New Roman" panose="02020603050405020304" charset="0"/>
                <a:sym typeface="+mn-ea"/>
              </a:rPr>
              <a:t>JOURNEY</a:t>
            </a:r>
            <a:endParaRPr lang="en-US" sz="4400" b="1" dirty="0">
              <a:solidFill>
                <a:srgbClr val="FFFFFF"/>
              </a:solidFill>
              <a:latin typeface="Times New Roman" panose="02020603050405020304" charset="0"/>
              <a:ea typeface="+mj-ea"/>
              <a:cs typeface="Times New Roman" panose="02020603050405020304" charset="0"/>
            </a:endParaRPr>
          </a:p>
          <a:p>
            <a:endParaRPr lang="en-US" sz="4400" b="1">
              <a:latin typeface="Times New Roman" panose="02020603050405020304" charset="0"/>
              <a:cs typeface="Times New Roman" panose="02020603050405020304" charset="0"/>
            </a:endParaRPr>
          </a:p>
        </p:txBody>
      </p:sp>
      <p:sp>
        <p:nvSpPr>
          <p:cNvPr id="41" name="Freeform 13"/>
          <p:cNvSpPr/>
          <p:nvPr>
            <p:custDataLst>
              <p:tags r:id="rId3"/>
            </p:custDataLst>
          </p:nvPr>
        </p:nvSpPr>
        <p:spPr>
          <a:xfrm>
            <a:off x="1408600" y="5206960"/>
            <a:ext cx="2537714" cy="1388821"/>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stretch>
              <a:fillRect/>
            </a:stretch>
          </a:blipFill>
        </p:spPr>
      </p:sp>
      <p:sp>
        <p:nvSpPr>
          <p:cNvPr id="42" name="Freeform 13"/>
          <p:cNvSpPr/>
          <p:nvPr>
            <p:custDataLst>
              <p:tags r:id="rId5"/>
            </p:custDataLst>
          </p:nvPr>
        </p:nvSpPr>
        <p:spPr>
          <a:xfrm>
            <a:off x="-711030" y="118916"/>
            <a:ext cx="2537714" cy="1388821"/>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stretch>
              <a:fillRect/>
            </a:stretch>
          </a:blipFill>
        </p:spPr>
      </p:sp>
      <p:grpSp>
        <p:nvGrpSpPr>
          <p:cNvPr id="44" name="Group 16"/>
          <p:cNvGrpSpPr/>
          <p:nvPr/>
        </p:nvGrpSpPr>
        <p:grpSpPr>
          <a:xfrm>
            <a:off x="10709078" y="5379058"/>
            <a:ext cx="1482922" cy="1478935"/>
            <a:chOff x="0" y="0"/>
            <a:chExt cx="2409840" cy="2403360"/>
          </a:xfrm>
        </p:grpSpPr>
        <p:sp>
          <p:nvSpPr>
            <p:cNvPr id="46" name="Freeform 17"/>
            <p:cNvSpPr/>
            <p:nvPr>
              <p:custDataLst>
                <p:tags r:id="rId6"/>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47" name="Group 16"/>
          <p:cNvGrpSpPr/>
          <p:nvPr/>
        </p:nvGrpSpPr>
        <p:grpSpPr>
          <a:xfrm>
            <a:off x="9462123" y="5379065"/>
            <a:ext cx="1482922" cy="1478935"/>
            <a:chOff x="0" y="0"/>
            <a:chExt cx="2409840" cy="2403360"/>
          </a:xfrm>
        </p:grpSpPr>
        <p:sp>
          <p:nvSpPr>
            <p:cNvPr id="48" name="Freeform 17"/>
            <p:cNvSpPr/>
            <p:nvPr>
              <p:custDataLst>
                <p:tags r:id="rId7"/>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49" name="Group 16"/>
          <p:cNvGrpSpPr/>
          <p:nvPr/>
        </p:nvGrpSpPr>
        <p:grpSpPr>
          <a:xfrm>
            <a:off x="10261599" y="4546792"/>
            <a:ext cx="1482922" cy="1478935"/>
            <a:chOff x="0" y="0"/>
            <a:chExt cx="2409840" cy="2403360"/>
          </a:xfrm>
        </p:grpSpPr>
        <p:sp>
          <p:nvSpPr>
            <p:cNvPr id="50" name="Freeform 17"/>
            <p:cNvSpPr/>
            <p:nvPr>
              <p:custDataLst>
                <p:tags r:id="rId8"/>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567342" y="-2109700"/>
            <a:ext cx="3189483" cy="753658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3793" y="3253339"/>
            <a:ext cx="4268854" cy="36046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1753" y="1934465"/>
            <a:ext cx="933656" cy="4547816"/>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33867" tIns="33867" rIns="33867" bIns="33867" rtlCol="0" anchor="ctr"/>
            <a:lstStyle/>
            <a:p>
              <a:pPr algn="ctr">
                <a:lnSpc>
                  <a:spcPts val="1905"/>
                </a:lnSpc>
                <a:spcBef>
                  <a:spcPct val="0"/>
                </a:spcBef>
              </a:pPr>
              <a:endParaRPr sz="1200"/>
            </a:p>
          </p:txBody>
        </p:sp>
      </p:grpSp>
      <p:grpSp>
        <p:nvGrpSpPr>
          <p:cNvPr id="5" name="Group 5"/>
          <p:cNvGrpSpPr/>
          <p:nvPr/>
        </p:nvGrpSpPr>
        <p:grpSpPr>
          <a:xfrm>
            <a:off x="-1028700" y="-423"/>
            <a:ext cx="2057400" cy="682498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8" name="Group 8"/>
          <p:cNvGrpSpPr/>
          <p:nvPr/>
        </p:nvGrpSpPr>
        <p:grpSpPr>
          <a:xfrm>
            <a:off x="8128811" y="943631"/>
            <a:ext cx="3605989" cy="5319619"/>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1C5739"/>
            </a:solidFill>
          </p:spPr>
        </p:sp>
        <p:sp>
          <p:nvSpPr>
            <p:cNvPr id="10" name="TextBox 10"/>
            <p:cNvSpPr txBox="1"/>
            <p:nvPr/>
          </p:nvSpPr>
          <p:spPr>
            <a:xfrm>
              <a:off x="0" y="-19050"/>
              <a:ext cx="1424588" cy="2120628"/>
            </a:xfrm>
            <a:prstGeom prst="rect">
              <a:avLst/>
            </a:prstGeom>
          </p:spPr>
          <p:txBody>
            <a:bodyPr lIns="33867" tIns="33867" rIns="33867" bIns="33867" rtlCol="0" anchor="ctr"/>
            <a:lstStyle/>
            <a:p>
              <a:pPr algn="ctr">
                <a:lnSpc>
                  <a:spcPts val="1905"/>
                </a:lnSpc>
              </a:pPr>
              <a:endParaRPr sz="1200"/>
            </a:p>
          </p:txBody>
        </p:sp>
      </p:grpSp>
      <p:sp>
        <p:nvSpPr>
          <p:cNvPr id="11" name="Freeform 11"/>
          <p:cNvSpPr/>
          <p:nvPr/>
        </p:nvSpPr>
        <p:spPr>
          <a:xfrm>
            <a:off x="9499474" y="532102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 name="TextBox 13"/>
          <p:cNvSpPr txBox="1"/>
          <p:nvPr/>
        </p:nvSpPr>
        <p:spPr>
          <a:xfrm>
            <a:off x="3475408" y="877978"/>
            <a:ext cx="3774661" cy="923330"/>
          </a:xfrm>
          <a:prstGeom prst="rect">
            <a:avLst/>
          </a:prstGeom>
        </p:spPr>
        <p:txBody>
          <a:bodyPr lIns="0" tIns="0" rIns="0" bIns="0" rtlCol="0" anchor="t">
            <a:spAutoFit/>
          </a:bodyPr>
          <a:lstStyle/>
          <a:p>
            <a:pPr>
              <a:lnSpc>
                <a:spcPts val="7240"/>
              </a:lnSpc>
            </a:pPr>
            <a:r>
              <a:rPr lang="en-US" sz="5245" b="1" spc="514">
                <a:solidFill>
                  <a:srgbClr val="231F20"/>
                </a:solidFill>
                <a:latin typeface="Times New Roman" panose="02020603050405020304" charset="0"/>
                <a:cs typeface="Times New Roman" panose="02020603050405020304" charset="0"/>
              </a:rPr>
              <a:t>Content</a:t>
            </a:r>
            <a:endParaRPr lang="en-US" sz="5245" b="1" spc="514">
              <a:solidFill>
                <a:srgbClr val="231F20"/>
              </a:solidFill>
              <a:latin typeface="Times New Roman" panose="02020603050405020304" charset="0"/>
              <a:cs typeface="Times New Roman" panose="02020603050405020304" charset="0"/>
            </a:endParaRPr>
          </a:p>
        </p:txBody>
      </p:sp>
      <p:sp>
        <p:nvSpPr>
          <p:cNvPr id="14" name="TextBox 14"/>
          <p:cNvSpPr txBox="1"/>
          <p:nvPr/>
        </p:nvSpPr>
        <p:spPr>
          <a:xfrm>
            <a:off x="2683106" y="2112024"/>
            <a:ext cx="624813" cy="436017"/>
          </a:xfrm>
          <a:prstGeom prst="rect">
            <a:avLst/>
          </a:prstGeom>
        </p:spPr>
        <p:txBody>
          <a:bodyPr lIns="0" tIns="0" rIns="0" bIns="0" rtlCol="0" anchor="t">
            <a:spAutoFit/>
          </a:bodyPr>
          <a:lstStyle/>
          <a:p>
            <a:pPr algn="ctr">
              <a:lnSpc>
                <a:spcPts val="3415"/>
              </a:lnSpc>
            </a:pPr>
            <a:r>
              <a:rPr lang="en-US" sz="2845" spc="233">
                <a:solidFill>
                  <a:srgbClr val="FFFFFF"/>
                </a:solidFill>
                <a:latin typeface="Times New Roman" panose="02020603050405020304" charset="0"/>
                <a:cs typeface="Times New Roman" panose="02020603050405020304" charset="0"/>
              </a:rPr>
              <a:t>1</a:t>
            </a:r>
            <a:endParaRPr lang="en-US" sz="2845" spc="233">
              <a:solidFill>
                <a:srgbClr val="FFFFFF"/>
              </a:solidFill>
              <a:latin typeface="Times New Roman" panose="02020603050405020304" charset="0"/>
              <a:cs typeface="Times New Roman" panose="02020603050405020304" charset="0"/>
            </a:endParaRPr>
          </a:p>
        </p:txBody>
      </p:sp>
      <p:sp>
        <p:nvSpPr>
          <p:cNvPr id="15" name="TextBox 15"/>
          <p:cNvSpPr txBox="1"/>
          <p:nvPr/>
        </p:nvSpPr>
        <p:spPr>
          <a:xfrm>
            <a:off x="2683106" y="2643436"/>
            <a:ext cx="624813" cy="436017"/>
          </a:xfrm>
          <a:prstGeom prst="rect">
            <a:avLst/>
          </a:prstGeom>
        </p:spPr>
        <p:txBody>
          <a:bodyPr lIns="0" tIns="0" rIns="0" bIns="0" rtlCol="0" anchor="t">
            <a:spAutoFit/>
          </a:bodyPr>
          <a:lstStyle/>
          <a:p>
            <a:pPr algn="ctr">
              <a:lnSpc>
                <a:spcPts val="3415"/>
              </a:lnSpc>
            </a:pPr>
            <a:r>
              <a:rPr lang="en-US" sz="2845" spc="233">
                <a:solidFill>
                  <a:srgbClr val="FFFFFF"/>
                </a:solidFill>
                <a:latin typeface="Times New Roman" panose="02020603050405020304" charset="0"/>
                <a:cs typeface="Times New Roman" panose="02020603050405020304" charset="0"/>
              </a:rPr>
              <a:t>2</a:t>
            </a:r>
            <a:endParaRPr lang="en-US" sz="2845" spc="233">
              <a:solidFill>
                <a:srgbClr val="FFFFFF"/>
              </a:solidFill>
              <a:latin typeface="Times New Roman" panose="02020603050405020304" charset="0"/>
              <a:cs typeface="Times New Roman" panose="02020603050405020304" charset="0"/>
            </a:endParaRPr>
          </a:p>
        </p:txBody>
      </p:sp>
      <p:sp>
        <p:nvSpPr>
          <p:cNvPr id="16" name="TextBox 16"/>
          <p:cNvSpPr txBox="1"/>
          <p:nvPr/>
        </p:nvSpPr>
        <p:spPr>
          <a:xfrm>
            <a:off x="2683106" y="3230874"/>
            <a:ext cx="624813" cy="436017"/>
          </a:xfrm>
          <a:prstGeom prst="rect">
            <a:avLst/>
          </a:prstGeom>
        </p:spPr>
        <p:txBody>
          <a:bodyPr lIns="0" tIns="0" rIns="0" bIns="0" rtlCol="0" anchor="t">
            <a:spAutoFit/>
          </a:bodyPr>
          <a:lstStyle/>
          <a:p>
            <a:pPr algn="ctr">
              <a:lnSpc>
                <a:spcPts val="3415"/>
              </a:lnSpc>
            </a:pPr>
            <a:r>
              <a:rPr lang="en-US" sz="2845" spc="233">
                <a:solidFill>
                  <a:srgbClr val="FFFFFF"/>
                </a:solidFill>
                <a:latin typeface="Times New Roman" panose="02020603050405020304" charset="0"/>
                <a:cs typeface="Times New Roman" panose="02020603050405020304" charset="0"/>
              </a:rPr>
              <a:t>3</a:t>
            </a:r>
            <a:endParaRPr lang="en-US" sz="2845" spc="233">
              <a:solidFill>
                <a:srgbClr val="FFFFFF"/>
              </a:solidFill>
              <a:latin typeface="Times New Roman" panose="02020603050405020304" charset="0"/>
              <a:cs typeface="Times New Roman" panose="02020603050405020304" charset="0"/>
            </a:endParaRPr>
          </a:p>
        </p:txBody>
      </p:sp>
      <p:sp>
        <p:nvSpPr>
          <p:cNvPr id="17" name="TextBox 17"/>
          <p:cNvSpPr txBox="1"/>
          <p:nvPr/>
        </p:nvSpPr>
        <p:spPr>
          <a:xfrm>
            <a:off x="2683106" y="3762287"/>
            <a:ext cx="624813" cy="436017"/>
          </a:xfrm>
          <a:prstGeom prst="rect">
            <a:avLst/>
          </a:prstGeom>
        </p:spPr>
        <p:txBody>
          <a:bodyPr lIns="0" tIns="0" rIns="0" bIns="0" rtlCol="0" anchor="t">
            <a:spAutoFit/>
          </a:bodyPr>
          <a:lstStyle/>
          <a:p>
            <a:pPr algn="ctr">
              <a:lnSpc>
                <a:spcPts val="3415"/>
              </a:lnSpc>
            </a:pPr>
            <a:r>
              <a:rPr lang="en-US" sz="2845" spc="233">
                <a:solidFill>
                  <a:srgbClr val="FFFFFF"/>
                </a:solidFill>
                <a:latin typeface="Times New Roman" panose="02020603050405020304" charset="0"/>
                <a:cs typeface="Times New Roman" panose="02020603050405020304" charset="0"/>
              </a:rPr>
              <a:t>4</a:t>
            </a:r>
            <a:endParaRPr lang="en-US" sz="2845" spc="233">
              <a:solidFill>
                <a:srgbClr val="FFFFFF"/>
              </a:solidFill>
              <a:latin typeface="Times New Roman" panose="02020603050405020304" charset="0"/>
              <a:cs typeface="Times New Roman" panose="02020603050405020304" charset="0"/>
            </a:endParaRPr>
          </a:p>
        </p:txBody>
      </p:sp>
      <p:sp>
        <p:nvSpPr>
          <p:cNvPr id="18" name="TextBox 18"/>
          <p:cNvSpPr txBox="1"/>
          <p:nvPr/>
        </p:nvSpPr>
        <p:spPr>
          <a:xfrm>
            <a:off x="2696174" y="4290538"/>
            <a:ext cx="624813" cy="436017"/>
          </a:xfrm>
          <a:prstGeom prst="rect">
            <a:avLst/>
          </a:prstGeom>
        </p:spPr>
        <p:txBody>
          <a:bodyPr lIns="0" tIns="0" rIns="0" bIns="0" rtlCol="0" anchor="t">
            <a:spAutoFit/>
          </a:bodyPr>
          <a:lstStyle/>
          <a:p>
            <a:pPr algn="ctr">
              <a:lnSpc>
                <a:spcPts val="3415"/>
              </a:lnSpc>
            </a:pPr>
            <a:r>
              <a:rPr lang="en-US" sz="2845" spc="233">
                <a:solidFill>
                  <a:srgbClr val="FFFFFF"/>
                </a:solidFill>
                <a:latin typeface="Times New Roman" panose="02020603050405020304" charset="0"/>
                <a:cs typeface="Times New Roman" panose="02020603050405020304" charset="0"/>
              </a:rPr>
              <a:t>5</a:t>
            </a:r>
            <a:endParaRPr lang="en-US" sz="2845" spc="233">
              <a:solidFill>
                <a:srgbClr val="FFFFFF"/>
              </a:solidFill>
              <a:latin typeface="Times New Roman" panose="02020603050405020304" charset="0"/>
              <a:cs typeface="Times New Roman" panose="02020603050405020304" charset="0"/>
            </a:endParaRPr>
          </a:p>
        </p:txBody>
      </p:sp>
      <p:sp>
        <p:nvSpPr>
          <p:cNvPr id="19" name="TextBox 19"/>
          <p:cNvSpPr txBox="1"/>
          <p:nvPr/>
        </p:nvSpPr>
        <p:spPr>
          <a:xfrm>
            <a:off x="2696174" y="4844514"/>
            <a:ext cx="624813" cy="436017"/>
          </a:xfrm>
          <a:prstGeom prst="rect">
            <a:avLst/>
          </a:prstGeom>
        </p:spPr>
        <p:txBody>
          <a:bodyPr lIns="0" tIns="0" rIns="0" bIns="0" rtlCol="0" anchor="t">
            <a:spAutoFit/>
          </a:bodyPr>
          <a:lstStyle/>
          <a:p>
            <a:pPr algn="ctr">
              <a:lnSpc>
                <a:spcPts val="3415"/>
              </a:lnSpc>
            </a:pPr>
            <a:r>
              <a:rPr lang="en-US" sz="2845" spc="233" dirty="0">
                <a:solidFill>
                  <a:srgbClr val="FFFFFF"/>
                </a:solidFill>
                <a:latin typeface="Times New Roman" panose="02020603050405020304" charset="0"/>
                <a:cs typeface="Times New Roman" panose="02020603050405020304" charset="0"/>
              </a:rPr>
              <a:t>6</a:t>
            </a:r>
            <a:endParaRPr lang="en-US" sz="2845" spc="233" dirty="0">
              <a:solidFill>
                <a:srgbClr val="FFFFFF"/>
              </a:solidFill>
              <a:latin typeface="Times New Roman" panose="02020603050405020304" charset="0"/>
              <a:cs typeface="Times New Roman" panose="02020603050405020304" charset="0"/>
            </a:endParaRPr>
          </a:p>
        </p:txBody>
      </p:sp>
      <p:sp>
        <p:nvSpPr>
          <p:cNvPr id="20" name="TextBox 20"/>
          <p:cNvSpPr txBox="1"/>
          <p:nvPr/>
        </p:nvSpPr>
        <p:spPr>
          <a:xfrm>
            <a:off x="2696174" y="5411376"/>
            <a:ext cx="624813" cy="436017"/>
          </a:xfrm>
          <a:prstGeom prst="rect">
            <a:avLst/>
          </a:prstGeom>
        </p:spPr>
        <p:txBody>
          <a:bodyPr lIns="0" tIns="0" rIns="0" bIns="0" rtlCol="0" anchor="t">
            <a:spAutoFit/>
          </a:bodyPr>
          <a:lstStyle/>
          <a:p>
            <a:pPr algn="ctr">
              <a:lnSpc>
                <a:spcPts val="3415"/>
              </a:lnSpc>
            </a:pPr>
            <a:r>
              <a:rPr lang="en-US" sz="2845" spc="233" dirty="0">
                <a:solidFill>
                  <a:srgbClr val="FFFFFF"/>
                </a:solidFill>
                <a:latin typeface="Times New Roman" panose="02020603050405020304" charset="0"/>
                <a:cs typeface="Times New Roman" panose="02020603050405020304" charset="0"/>
              </a:rPr>
              <a:t>7</a:t>
            </a:r>
            <a:endParaRPr lang="en-US" sz="2845" spc="233" dirty="0">
              <a:solidFill>
                <a:srgbClr val="FFFFFF"/>
              </a:solidFill>
              <a:latin typeface="Times New Roman" panose="02020603050405020304" charset="0"/>
              <a:cs typeface="Times New Roman" panose="02020603050405020304" charset="0"/>
            </a:endParaRPr>
          </a:p>
        </p:txBody>
      </p:sp>
      <p:sp>
        <p:nvSpPr>
          <p:cNvPr id="21" name="TextBox 21"/>
          <p:cNvSpPr txBox="1"/>
          <p:nvPr/>
        </p:nvSpPr>
        <p:spPr>
          <a:xfrm>
            <a:off x="3600492" y="2222092"/>
            <a:ext cx="3860335" cy="294953"/>
          </a:xfrm>
          <a:prstGeom prst="rect">
            <a:avLst/>
          </a:prstGeom>
        </p:spPr>
        <p:txBody>
          <a:bodyPr lIns="0" tIns="0" rIns="0" bIns="0" rtlCol="0" anchor="t">
            <a:spAutoFit/>
          </a:bodyPr>
          <a:lstStyle/>
          <a:p>
            <a:pPr>
              <a:lnSpc>
                <a:spcPts val="2325"/>
              </a:lnSpc>
            </a:pPr>
            <a:r>
              <a:rPr lang="en-US" sz="1685" spc="165">
                <a:solidFill>
                  <a:srgbClr val="231F20"/>
                </a:solidFill>
                <a:latin typeface="Times New Roman" panose="02020603050405020304" charset="0"/>
                <a:cs typeface="Times New Roman" panose="02020603050405020304" charset="0"/>
              </a:rPr>
              <a:t>INTRODUCTION</a:t>
            </a:r>
            <a:endParaRPr lang="en-US" sz="1685" spc="165">
              <a:solidFill>
                <a:srgbClr val="231F20"/>
              </a:solidFill>
              <a:latin typeface="Times New Roman" panose="02020603050405020304" charset="0"/>
              <a:cs typeface="Times New Roman" panose="02020603050405020304" charset="0"/>
            </a:endParaRPr>
          </a:p>
        </p:txBody>
      </p:sp>
      <p:sp>
        <p:nvSpPr>
          <p:cNvPr id="22" name="TextBox 22"/>
          <p:cNvSpPr txBox="1"/>
          <p:nvPr/>
        </p:nvSpPr>
        <p:spPr>
          <a:xfrm>
            <a:off x="3600492" y="2751571"/>
            <a:ext cx="4051086" cy="294953"/>
          </a:xfrm>
          <a:prstGeom prst="rect">
            <a:avLst/>
          </a:prstGeom>
        </p:spPr>
        <p:txBody>
          <a:bodyPr lIns="0" tIns="0" rIns="0" bIns="0" rtlCol="0" anchor="t">
            <a:spAutoFit/>
          </a:bodyPr>
          <a:lstStyle/>
          <a:p>
            <a:pPr>
              <a:lnSpc>
                <a:spcPts val="2325"/>
              </a:lnSpc>
            </a:pPr>
            <a:r>
              <a:rPr lang="en-US" sz="1685" spc="165">
                <a:solidFill>
                  <a:srgbClr val="231F20"/>
                </a:solidFill>
                <a:latin typeface="Times New Roman" panose="02020603050405020304" charset="0"/>
                <a:cs typeface="Times New Roman" panose="02020603050405020304" charset="0"/>
              </a:rPr>
              <a:t>OBJECTIVES</a:t>
            </a:r>
            <a:endParaRPr lang="en-US" sz="1685" spc="165">
              <a:solidFill>
                <a:srgbClr val="231F20"/>
              </a:solidFill>
              <a:latin typeface="Times New Roman" panose="02020603050405020304" charset="0"/>
              <a:cs typeface="Times New Roman" panose="02020603050405020304" charset="0"/>
            </a:endParaRPr>
          </a:p>
        </p:txBody>
      </p:sp>
      <p:sp>
        <p:nvSpPr>
          <p:cNvPr id="23" name="TextBox 23"/>
          <p:cNvSpPr txBox="1"/>
          <p:nvPr/>
        </p:nvSpPr>
        <p:spPr>
          <a:xfrm>
            <a:off x="3600492" y="3364964"/>
            <a:ext cx="3860335" cy="294953"/>
          </a:xfrm>
          <a:prstGeom prst="rect">
            <a:avLst/>
          </a:prstGeom>
        </p:spPr>
        <p:txBody>
          <a:bodyPr lIns="0" tIns="0" rIns="0" bIns="0" rtlCol="0" anchor="t">
            <a:spAutoFit/>
          </a:bodyPr>
          <a:lstStyle/>
          <a:p>
            <a:pPr>
              <a:lnSpc>
                <a:spcPts val="2325"/>
              </a:lnSpc>
              <a:spcBef>
                <a:spcPct val="0"/>
              </a:spcBef>
            </a:pPr>
            <a:r>
              <a:rPr lang="en-US" sz="1685" spc="165">
                <a:solidFill>
                  <a:srgbClr val="231F20"/>
                </a:solidFill>
                <a:latin typeface="Times New Roman" panose="02020603050405020304" charset="0"/>
                <a:cs typeface="Times New Roman" panose="02020603050405020304" charset="0"/>
              </a:rPr>
              <a:t>RESEARCH METHODOLOGY</a:t>
            </a:r>
            <a:endParaRPr lang="en-US" sz="1685" spc="165">
              <a:solidFill>
                <a:srgbClr val="231F20"/>
              </a:solidFill>
              <a:latin typeface="Times New Roman" panose="02020603050405020304" charset="0"/>
              <a:cs typeface="Times New Roman" panose="02020603050405020304" charset="0"/>
            </a:endParaRPr>
          </a:p>
        </p:txBody>
      </p:sp>
      <p:sp>
        <p:nvSpPr>
          <p:cNvPr id="24" name="TextBox 24"/>
          <p:cNvSpPr txBox="1"/>
          <p:nvPr/>
        </p:nvSpPr>
        <p:spPr>
          <a:xfrm>
            <a:off x="3600492" y="3894443"/>
            <a:ext cx="4051086" cy="294953"/>
          </a:xfrm>
          <a:prstGeom prst="rect">
            <a:avLst/>
          </a:prstGeom>
        </p:spPr>
        <p:txBody>
          <a:bodyPr lIns="0" tIns="0" rIns="0" bIns="0" rtlCol="0" anchor="t">
            <a:spAutoFit/>
          </a:bodyPr>
          <a:lstStyle/>
          <a:p>
            <a:pPr>
              <a:lnSpc>
                <a:spcPts val="2325"/>
              </a:lnSpc>
              <a:spcBef>
                <a:spcPct val="0"/>
              </a:spcBef>
            </a:pPr>
            <a:r>
              <a:rPr lang="en-US" sz="1685" spc="165">
                <a:solidFill>
                  <a:srgbClr val="231F20"/>
                </a:solidFill>
                <a:latin typeface="Times New Roman" panose="02020603050405020304" charset="0"/>
                <a:cs typeface="Times New Roman" panose="02020603050405020304" charset="0"/>
              </a:rPr>
              <a:t>RESULTS</a:t>
            </a:r>
            <a:endParaRPr lang="en-US" sz="1685" spc="165">
              <a:solidFill>
                <a:srgbClr val="231F20"/>
              </a:solidFill>
              <a:latin typeface="Times New Roman" panose="02020603050405020304" charset="0"/>
              <a:cs typeface="Times New Roman" panose="02020603050405020304" charset="0"/>
            </a:endParaRPr>
          </a:p>
        </p:txBody>
      </p:sp>
      <p:sp>
        <p:nvSpPr>
          <p:cNvPr id="25" name="TextBox 25"/>
          <p:cNvSpPr txBox="1"/>
          <p:nvPr/>
        </p:nvSpPr>
        <p:spPr>
          <a:xfrm>
            <a:off x="3600492" y="4428339"/>
            <a:ext cx="4051086" cy="294953"/>
          </a:xfrm>
          <a:prstGeom prst="rect">
            <a:avLst/>
          </a:prstGeom>
        </p:spPr>
        <p:txBody>
          <a:bodyPr lIns="0" tIns="0" rIns="0" bIns="0" rtlCol="0" anchor="t">
            <a:spAutoFit/>
          </a:bodyPr>
          <a:lstStyle/>
          <a:p>
            <a:pPr>
              <a:lnSpc>
                <a:spcPts val="2325"/>
              </a:lnSpc>
              <a:spcBef>
                <a:spcPct val="0"/>
              </a:spcBef>
            </a:pPr>
            <a:r>
              <a:rPr lang="en-US" sz="1685" spc="165">
                <a:solidFill>
                  <a:srgbClr val="231F20"/>
                </a:solidFill>
                <a:latin typeface="Times New Roman" panose="02020603050405020304" charset="0"/>
                <a:cs typeface="Times New Roman" panose="02020603050405020304" charset="0"/>
              </a:rPr>
              <a:t>DISCUSSION</a:t>
            </a:r>
            <a:endParaRPr lang="en-US" sz="1685" spc="165">
              <a:solidFill>
                <a:srgbClr val="231F20"/>
              </a:solidFill>
              <a:latin typeface="Times New Roman" panose="02020603050405020304" charset="0"/>
              <a:cs typeface="Times New Roman" panose="02020603050405020304" charset="0"/>
            </a:endParaRPr>
          </a:p>
        </p:txBody>
      </p:sp>
      <p:sp>
        <p:nvSpPr>
          <p:cNvPr id="26" name="TextBox 26"/>
          <p:cNvSpPr txBox="1"/>
          <p:nvPr/>
        </p:nvSpPr>
        <p:spPr>
          <a:xfrm>
            <a:off x="3581837" y="5552440"/>
            <a:ext cx="3860335" cy="294953"/>
          </a:xfrm>
          <a:prstGeom prst="rect">
            <a:avLst/>
          </a:prstGeom>
        </p:spPr>
        <p:txBody>
          <a:bodyPr lIns="0" tIns="0" rIns="0" bIns="0" rtlCol="0" anchor="t">
            <a:spAutoFit/>
          </a:bodyPr>
          <a:lstStyle/>
          <a:p>
            <a:pPr>
              <a:lnSpc>
                <a:spcPts val="2325"/>
              </a:lnSpc>
              <a:spcBef>
                <a:spcPct val="0"/>
              </a:spcBef>
            </a:pPr>
            <a:r>
              <a:rPr lang="en-US" sz="1685" spc="165" dirty="0">
                <a:solidFill>
                  <a:srgbClr val="231F20"/>
                </a:solidFill>
                <a:latin typeface="Times New Roman" panose="02020603050405020304" charset="0"/>
                <a:cs typeface="Times New Roman" panose="02020603050405020304" charset="0"/>
              </a:rPr>
              <a:t>CONCLUSION</a:t>
            </a:r>
            <a:endParaRPr lang="en-US" sz="1685" spc="165" dirty="0">
              <a:solidFill>
                <a:srgbClr val="231F20"/>
              </a:solidFill>
              <a:latin typeface="Times New Roman" panose="02020603050405020304" charset="0"/>
              <a:cs typeface="Times New Roman" panose="02020603050405020304" charset="0"/>
            </a:endParaRPr>
          </a:p>
        </p:txBody>
      </p:sp>
      <p:sp>
        <p:nvSpPr>
          <p:cNvPr id="27" name="TextBox 27"/>
          <p:cNvSpPr txBox="1"/>
          <p:nvPr/>
        </p:nvSpPr>
        <p:spPr>
          <a:xfrm>
            <a:off x="3638354" y="5976353"/>
            <a:ext cx="4051086" cy="294953"/>
          </a:xfrm>
          <a:prstGeom prst="rect">
            <a:avLst/>
          </a:prstGeom>
        </p:spPr>
        <p:txBody>
          <a:bodyPr lIns="0" tIns="0" rIns="0" bIns="0" rtlCol="0" anchor="t">
            <a:spAutoFit/>
          </a:bodyPr>
          <a:lstStyle/>
          <a:p>
            <a:pPr>
              <a:lnSpc>
                <a:spcPts val="2325"/>
              </a:lnSpc>
              <a:spcBef>
                <a:spcPct val="0"/>
              </a:spcBef>
            </a:pPr>
            <a:r>
              <a:rPr lang="en-US" sz="1685" spc="165" dirty="0">
                <a:solidFill>
                  <a:srgbClr val="231F20"/>
                </a:solidFill>
                <a:latin typeface="Times New Roman" panose="02020603050405020304" charset="0"/>
                <a:cs typeface="Times New Roman" panose="02020603050405020304" charset="0"/>
              </a:rPr>
              <a:t>REFERENCES</a:t>
            </a:r>
            <a:endParaRPr lang="en-US" sz="1685" spc="165" dirty="0">
              <a:solidFill>
                <a:srgbClr val="231F20"/>
              </a:solidFill>
              <a:latin typeface="Times New Roman" panose="02020603050405020304" charset="0"/>
              <a:cs typeface="Times New Roman" panose="02020603050405020304" charset="0"/>
            </a:endParaRPr>
          </a:p>
        </p:txBody>
      </p:sp>
      <p:pic>
        <p:nvPicPr>
          <p:cNvPr id="28" name="Picture 27"/>
          <p:cNvPicPr/>
          <p:nvPr/>
        </p:nvPicPr>
        <p:blipFill>
          <a:blip r:embed="rId3"/>
        </p:blipFill>
        <p:spPr>
          <a:xfrm>
            <a:off x="7620000" y="1041400"/>
            <a:ext cx="3589867" cy="5070687"/>
          </a:xfrm>
          <a:prstGeom prst="rect">
            <a:avLst/>
          </a:prstGeom>
        </p:spPr>
      </p:pic>
      <p:pic>
        <p:nvPicPr>
          <p:cNvPr id="12" name="Picture 11"/>
          <p:cNvPicPr>
            <a:picLocks noChangeAspect="1"/>
          </p:cNvPicPr>
          <p:nvPr>
            <p:custDataLst>
              <p:tags r:id="rId4"/>
            </p:custDataLst>
          </p:nvPr>
        </p:nvPicPr>
        <p:blipFill>
          <a:blip r:embed="rId5"/>
          <a:stretch>
            <a:fillRect/>
          </a:stretch>
        </p:blipFill>
        <p:spPr>
          <a:xfrm>
            <a:off x="-1028700" y="0"/>
            <a:ext cx="1471462" cy="848783"/>
          </a:xfrm>
          <a:prstGeom prst="rect">
            <a:avLst/>
          </a:prstGeom>
        </p:spPr>
      </p:pic>
      <p:sp>
        <p:nvSpPr>
          <p:cNvPr id="29" name="TextBox 28"/>
          <p:cNvSpPr txBox="1"/>
          <p:nvPr/>
        </p:nvSpPr>
        <p:spPr>
          <a:xfrm>
            <a:off x="2831559" y="5875551"/>
            <a:ext cx="301150" cy="523220"/>
          </a:xfrm>
          <a:prstGeom prst="rect">
            <a:avLst/>
          </a:prstGeom>
          <a:noFill/>
        </p:spPr>
        <p:txBody>
          <a:bodyPr wrap="square" rtlCol="0">
            <a:spAutoFit/>
          </a:bodyPr>
          <a:lstStyle/>
          <a:p>
            <a:r>
              <a:rPr lang="en-US" sz="2800" dirty="0" smtClean="0">
                <a:solidFill>
                  <a:schemeClr val="bg1"/>
                </a:solidFill>
                <a:latin typeface="Times New Roman" panose="02020603050405020304" charset="0"/>
                <a:cs typeface="Times New Roman" panose="02020603050405020304" charset="0"/>
              </a:rPr>
              <a:t>8</a:t>
            </a:r>
            <a:endParaRPr lang="en-US" sz="2800" dirty="0">
              <a:solidFill>
                <a:schemeClr val="bg1"/>
              </a:solidFill>
              <a:latin typeface="Times New Roman" panose="02020603050405020304" charset="0"/>
              <a:cs typeface="Times New Roman" panose="02020603050405020304" charset="0"/>
            </a:endParaRPr>
          </a:p>
        </p:txBody>
      </p:sp>
      <p:sp>
        <p:nvSpPr>
          <p:cNvPr id="30" name="Rectangle 29"/>
          <p:cNvSpPr/>
          <p:nvPr/>
        </p:nvSpPr>
        <p:spPr>
          <a:xfrm>
            <a:off x="3498815" y="4939047"/>
            <a:ext cx="1860959" cy="387286"/>
          </a:xfrm>
          <a:prstGeom prst="rect">
            <a:avLst/>
          </a:prstGeom>
        </p:spPr>
        <p:txBody>
          <a:bodyPr wrap="none">
            <a:spAutoFit/>
          </a:bodyPr>
          <a:lstStyle/>
          <a:p>
            <a:pPr>
              <a:lnSpc>
                <a:spcPts val="2325"/>
              </a:lnSpc>
              <a:spcBef>
                <a:spcPct val="0"/>
              </a:spcBef>
            </a:pPr>
            <a:r>
              <a:rPr lang="en-US" spc="165" dirty="0" smtClean="0">
                <a:solidFill>
                  <a:srgbClr val="231F20"/>
                </a:solidFill>
                <a:latin typeface="Times New Roman" panose="02020603050405020304" charset="0"/>
                <a:cs typeface="Times New Roman" panose="02020603050405020304" charset="0"/>
              </a:rPr>
              <a:t>LIMITATIONS</a:t>
            </a:r>
            <a:endParaRPr lang="en-US" spc="165" dirty="0">
              <a:solidFill>
                <a:srgbClr val="231F2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5"/>
          <p:cNvGrpSpPr/>
          <p:nvPr/>
        </p:nvGrpSpPr>
        <p:grpSpPr>
          <a:xfrm>
            <a:off x="-1028700" y="-423"/>
            <a:ext cx="5289550" cy="6824980"/>
            <a:chOff x="0" y="0"/>
            <a:chExt cx="812800" cy="2976105"/>
          </a:xfrm>
        </p:grpSpPr>
        <p:sp>
          <p:nvSpPr>
            <p:cNvPr id="37" name="Freeform 6"/>
            <p:cNvSpPr/>
            <p:nvPr>
              <p:custDataLst>
                <p:tags r:id="rId1"/>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8" name="TextBox 7"/>
            <p:cNvSpPr txBox="1"/>
            <p:nvPr>
              <p:custDataLst>
                <p:tags r:id="rId2"/>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39" name="Text Box 38"/>
          <p:cNvSpPr txBox="1"/>
          <p:nvPr/>
        </p:nvSpPr>
        <p:spPr>
          <a:xfrm>
            <a:off x="254000" y="2159000"/>
            <a:ext cx="4301913" cy="2123658"/>
          </a:xfrm>
          <a:prstGeom prst="rect">
            <a:avLst/>
          </a:prstGeom>
          <a:noFill/>
        </p:spPr>
        <p:txBody>
          <a:bodyPr wrap="square" rtlCol="0">
            <a:spAutoFit/>
          </a:bodyPr>
          <a:lstStyle/>
          <a:p>
            <a:r>
              <a:rPr lang="en-IN" sz="4400" b="1" dirty="0">
                <a:solidFill>
                  <a:srgbClr val="FFFFFF"/>
                </a:solidFill>
                <a:latin typeface="Times New Roman" panose="02020603050405020304" charset="0"/>
                <a:ea typeface="+mj-ea"/>
                <a:cs typeface="Times New Roman" panose="02020603050405020304" charset="0"/>
                <a:sym typeface="+mn-ea"/>
              </a:rPr>
              <a:t>PICTORIAL </a:t>
            </a:r>
            <a:br>
              <a:rPr lang="en-IN" sz="4400" b="1" dirty="0">
                <a:solidFill>
                  <a:srgbClr val="FFFFFF"/>
                </a:solidFill>
                <a:latin typeface="Times New Roman" panose="02020603050405020304" charset="0"/>
                <a:ea typeface="+mj-ea"/>
                <a:cs typeface="Times New Roman" panose="02020603050405020304" charset="0"/>
                <a:sym typeface="+mn-ea"/>
              </a:rPr>
            </a:br>
            <a:r>
              <a:rPr lang="en-IN" sz="4400" b="1" dirty="0">
                <a:solidFill>
                  <a:srgbClr val="FFFFFF"/>
                </a:solidFill>
                <a:latin typeface="Times New Roman" panose="02020603050405020304" charset="0"/>
                <a:ea typeface="+mj-ea"/>
                <a:cs typeface="Times New Roman" panose="02020603050405020304" charset="0"/>
                <a:sym typeface="+mn-ea"/>
              </a:rPr>
              <a:t>JOURNEY</a:t>
            </a:r>
            <a:endParaRPr lang="en-US" sz="4400" b="1" dirty="0">
              <a:solidFill>
                <a:srgbClr val="FFFFFF"/>
              </a:solidFill>
              <a:latin typeface="Times New Roman" panose="02020603050405020304" charset="0"/>
              <a:ea typeface="+mj-ea"/>
              <a:cs typeface="Times New Roman" panose="02020603050405020304" charset="0"/>
            </a:endParaRPr>
          </a:p>
          <a:p>
            <a:endParaRPr lang="en-US" sz="4400" b="1">
              <a:latin typeface="Times New Roman" panose="02020603050405020304" charset="0"/>
              <a:cs typeface="Times New Roman" panose="02020603050405020304" charset="0"/>
            </a:endParaRPr>
          </a:p>
        </p:txBody>
      </p:sp>
      <p:sp>
        <p:nvSpPr>
          <p:cNvPr id="41" name="Freeform 13"/>
          <p:cNvSpPr/>
          <p:nvPr>
            <p:custDataLst>
              <p:tags r:id="rId3"/>
            </p:custDataLst>
          </p:nvPr>
        </p:nvSpPr>
        <p:spPr>
          <a:xfrm>
            <a:off x="1408600" y="5206960"/>
            <a:ext cx="2537714" cy="1388821"/>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stretch>
              <a:fillRect/>
            </a:stretch>
          </a:blipFill>
        </p:spPr>
      </p:sp>
      <p:sp>
        <p:nvSpPr>
          <p:cNvPr id="42" name="Freeform 13"/>
          <p:cNvSpPr/>
          <p:nvPr>
            <p:custDataLst>
              <p:tags r:id="rId5"/>
            </p:custDataLst>
          </p:nvPr>
        </p:nvSpPr>
        <p:spPr>
          <a:xfrm>
            <a:off x="-711030" y="118916"/>
            <a:ext cx="2537714" cy="1388821"/>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stretch>
              <a:fillRect/>
            </a:stretch>
          </a:blipFill>
        </p:spPr>
      </p:sp>
      <p:grpSp>
        <p:nvGrpSpPr>
          <p:cNvPr id="44" name="Group 16"/>
          <p:cNvGrpSpPr/>
          <p:nvPr/>
        </p:nvGrpSpPr>
        <p:grpSpPr>
          <a:xfrm>
            <a:off x="10709078" y="5389785"/>
            <a:ext cx="1482922" cy="1478935"/>
            <a:chOff x="0" y="0"/>
            <a:chExt cx="2409840" cy="2403360"/>
          </a:xfrm>
        </p:grpSpPr>
        <p:sp>
          <p:nvSpPr>
            <p:cNvPr id="46" name="Freeform 17"/>
            <p:cNvSpPr/>
            <p:nvPr>
              <p:custDataLst>
                <p:tags r:id="rId6"/>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47" name="Group 16"/>
          <p:cNvGrpSpPr/>
          <p:nvPr/>
        </p:nvGrpSpPr>
        <p:grpSpPr>
          <a:xfrm>
            <a:off x="10709147" y="0"/>
            <a:ext cx="1482922" cy="1478935"/>
            <a:chOff x="0" y="0"/>
            <a:chExt cx="2409840" cy="2403360"/>
          </a:xfrm>
        </p:grpSpPr>
        <p:sp>
          <p:nvSpPr>
            <p:cNvPr id="48" name="Freeform 17"/>
            <p:cNvSpPr/>
            <p:nvPr>
              <p:custDataLst>
                <p:tags r:id="rId7"/>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49" name="Group 16"/>
          <p:cNvGrpSpPr/>
          <p:nvPr/>
        </p:nvGrpSpPr>
        <p:grpSpPr>
          <a:xfrm>
            <a:off x="10261599" y="4546792"/>
            <a:ext cx="1482922" cy="1478935"/>
            <a:chOff x="0" y="0"/>
            <a:chExt cx="2409840" cy="2403360"/>
          </a:xfrm>
        </p:grpSpPr>
        <p:sp>
          <p:nvSpPr>
            <p:cNvPr id="50" name="Freeform 17"/>
            <p:cNvSpPr/>
            <p:nvPr>
              <p:custDataLst>
                <p:tags r:id="rId8"/>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5588613" y="-219374"/>
            <a:ext cx="5292994" cy="735839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50800" y="2159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1"/>
            <a:stretch>
              <a:fillRect t="-38888" b="-38888"/>
            </a:stretch>
          </a:blipFill>
        </p:spPr>
      </p:sp>
      <p:sp>
        <p:nvSpPr>
          <p:cNvPr id="3" name="TextBox 3"/>
          <p:cNvSpPr txBox="1"/>
          <p:nvPr/>
        </p:nvSpPr>
        <p:spPr>
          <a:xfrm>
            <a:off x="4419497" y="2870242"/>
            <a:ext cx="3623907" cy="1308050"/>
          </a:xfrm>
          <a:prstGeom prst="rect">
            <a:avLst/>
          </a:prstGeom>
        </p:spPr>
        <p:txBody>
          <a:bodyPr lIns="0" tIns="0" rIns="0" bIns="0" rtlCol="0" anchor="t">
            <a:spAutoFit/>
          </a:bodyPr>
          <a:lstStyle/>
          <a:p>
            <a:pPr algn="ctr">
              <a:lnSpc>
                <a:spcPts val="5065"/>
              </a:lnSpc>
            </a:pPr>
            <a:r>
              <a:rPr lang="en-US" sz="6400" spc="588">
                <a:solidFill>
                  <a:srgbClr val="231F20"/>
                </a:solidFill>
                <a:latin typeface="Codec Pro ExtraBold" panose="00000700000000000000"/>
              </a:rPr>
              <a:t>THANK YOU</a:t>
            </a:r>
            <a:endParaRPr lang="en-US" sz="6400" spc="588">
              <a:solidFill>
                <a:srgbClr val="231F20"/>
              </a:solidFill>
              <a:latin typeface="Codec Pro ExtraBold" panose="00000700000000000000"/>
            </a:endParaRPr>
          </a:p>
        </p:txBody>
      </p:sp>
      <p:grpSp>
        <p:nvGrpSpPr>
          <p:cNvPr id="6" name="Group 6"/>
          <p:cNvGrpSpPr/>
          <p:nvPr/>
        </p:nvGrpSpPr>
        <p:grpSpPr>
          <a:xfrm>
            <a:off x="0" y="35560"/>
            <a:ext cx="2176780" cy="2451947"/>
            <a:chOff x="0" y="0"/>
            <a:chExt cx="5537802" cy="3379601"/>
          </a:xfrm>
        </p:grpSpPr>
        <p:sp>
          <p:nvSpPr>
            <p:cNvPr id="7" name="Freeform 7"/>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sp>
        <p:sp>
          <p:nvSpPr>
            <p:cNvPr id="8" name="TextBox 8"/>
            <p:cNvSpPr txBox="1"/>
            <p:nvPr/>
          </p:nvSpPr>
          <p:spPr>
            <a:xfrm>
              <a:off x="0" y="-19050"/>
              <a:ext cx="5537802" cy="3398651"/>
            </a:xfrm>
            <a:prstGeom prst="rect">
              <a:avLst/>
            </a:prstGeom>
          </p:spPr>
          <p:txBody>
            <a:bodyPr lIns="33867" tIns="33867" rIns="33867" bIns="33867" rtlCol="0" anchor="ctr"/>
            <a:lstStyle/>
            <a:p>
              <a:pPr algn="ctr">
                <a:lnSpc>
                  <a:spcPts val="1905"/>
                </a:lnSpc>
              </a:pPr>
              <a:endParaRPr sz="1200">
                <a:solidFill>
                  <a:prstClr val="black"/>
                </a:solidFill>
              </a:endParaRPr>
            </a:p>
          </p:txBody>
        </p:sp>
      </p:grpSp>
      <p:grpSp>
        <p:nvGrpSpPr>
          <p:cNvPr id="9" name="Group 9"/>
          <p:cNvGrpSpPr/>
          <p:nvPr/>
        </p:nvGrpSpPr>
        <p:grpSpPr>
          <a:xfrm>
            <a:off x="999913" y="2103544"/>
            <a:ext cx="209127" cy="4685453"/>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1C5739"/>
            </a:solidFill>
          </p:spPr>
        </p:sp>
        <p:sp>
          <p:nvSpPr>
            <p:cNvPr id="11" name="TextBox 11"/>
            <p:cNvSpPr txBox="1"/>
            <p:nvPr/>
          </p:nvSpPr>
          <p:spPr>
            <a:xfrm>
              <a:off x="0" y="-19050"/>
              <a:ext cx="82656" cy="2253084"/>
            </a:xfrm>
            <a:prstGeom prst="rect">
              <a:avLst/>
            </a:prstGeom>
          </p:spPr>
          <p:txBody>
            <a:bodyPr lIns="33867" tIns="33867" rIns="33867" bIns="33867" rtlCol="0" anchor="ctr"/>
            <a:lstStyle/>
            <a:p>
              <a:pPr algn="ctr">
                <a:lnSpc>
                  <a:spcPts val="1905"/>
                </a:lnSpc>
              </a:pPr>
              <a:endParaRPr sz="1200">
                <a:solidFill>
                  <a:prstClr val="black"/>
                </a:solidFill>
              </a:endParaRPr>
            </a:p>
          </p:txBody>
        </p:sp>
      </p:grpSp>
      <p:grpSp>
        <p:nvGrpSpPr>
          <p:cNvPr id="12" name="Group 12"/>
          <p:cNvGrpSpPr/>
          <p:nvPr/>
        </p:nvGrpSpPr>
        <p:grpSpPr>
          <a:xfrm>
            <a:off x="10566400" y="-17780"/>
            <a:ext cx="1679787" cy="6865197"/>
            <a:chOff x="0" y="0"/>
            <a:chExt cx="82656" cy="2234034"/>
          </a:xfrm>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sp>
        <p:sp>
          <p:nvSpPr>
            <p:cNvPr id="14" name="TextBox 14"/>
            <p:cNvSpPr txBox="1"/>
            <p:nvPr/>
          </p:nvSpPr>
          <p:spPr>
            <a:xfrm>
              <a:off x="0" y="-19050"/>
              <a:ext cx="82656" cy="2253084"/>
            </a:xfrm>
            <a:prstGeom prst="rect">
              <a:avLst/>
            </a:prstGeom>
          </p:spPr>
          <p:txBody>
            <a:bodyPr lIns="33867" tIns="33867" rIns="33867" bIns="33867" rtlCol="0" anchor="ctr"/>
            <a:lstStyle/>
            <a:p>
              <a:pPr algn="ctr">
                <a:lnSpc>
                  <a:spcPts val="1905"/>
                </a:lnSpc>
              </a:pPr>
              <a:endParaRPr sz="1200">
                <a:solidFill>
                  <a:prstClr val="black"/>
                </a:solidFill>
              </a:endParaRPr>
            </a:p>
          </p:txBody>
        </p:sp>
      </p:grpSp>
      <p:sp>
        <p:nvSpPr>
          <p:cNvPr id="29" name="TextBox 8"/>
          <p:cNvSpPr txBox="1"/>
          <p:nvPr>
            <p:custDataLst>
              <p:tags r:id="rId2"/>
            </p:custDataLst>
          </p:nvPr>
        </p:nvSpPr>
        <p:spPr>
          <a:xfrm>
            <a:off x="50800" y="-32597"/>
            <a:ext cx="2176780" cy="2498513"/>
          </a:xfrm>
          <a:prstGeom prst="rect">
            <a:avLst/>
          </a:prstGeom>
        </p:spPr>
        <p:txBody>
          <a:bodyPr lIns="33867" tIns="33867" rIns="33867" bIns="33867" rtlCol="0" anchor="ctr"/>
          <a:lstStyle/>
          <a:p>
            <a:pPr algn="ctr">
              <a:lnSpc>
                <a:spcPts val="1905"/>
              </a:lnSpc>
            </a:pPr>
            <a:endParaRPr sz="1200">
              <a:solidFill>
                <a:prstClr val="black"/>
              </a:solidFill>
            </a:endParaRPr>
          </a:p>
        </p:txBody>
      </p:sp>
      <p:grpSp>
        <p:nvGrpSpPr>
          <p:cNvPr id="32" name="Group 16"/>
          <p:cNvGrpSpPr/>
          <p:nvPr/>
        </p:nvGrpSpPr>
        <p:grpSpPr>
          <a:xfrm>
            <a:off x="1209039" y="5410392"/>
            <a:ext cx="1482922" cy="1478935"/>
            <a:chOff x="0" y="0"/>
            <a:chExt cx="2409840" cy="2403360"/>
          </a:xfrm>
        </p:grpSpPr>
        <p:sp>
          <p:nvSpPr>
            <p:cNvPr id="33" name="Freeform 17"/>
            <p:cNvSpPr/>
            <p:nvPr>
              <p:custDataLst>
                <p:tags r:id="rId3"/>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34" name="Group 16"/>
          <p:cNvGrpSpPr/>
          <p:nvPr/>
        </p:nvGrpSpPr>
        <p:grpSpPr>
          <a:xfrm>
            <a:off x="8280399" y="5407852"/>
            <a:ext cx="1482922" cy="1478935"/>
            <a:chOff x="0" y="0"/>
            <a:chExt cx="2409840" cy="2403360"/>
          </a:xfrm>
        </p:grpSpPr>
        <p:sp>
          <p:nvSpPr>
            <p:cNvPr id="35" name="Freeform 17"/>
            <p:cNvSpPr/>
            <p:nvPr>
              <p:custDataLst>
                <p:tags r:id="rId4"/>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36" name="Group 16"/>
          <p:cNvGrpSpPr/>
          <p:nvPr/>
        </p:nvGrpSpPr>
        <p:grpSpPr>
          <a:xfrm>
            <a:off x="8889999" y="4495992"/>
            <a:ext cx="1482922" cy="1478935"/>
            <a:chOff x="0" y="0"/>
            <a:chExt cx="2409840" cy="2403360"/>
          </a:xfrm>
        </p:grpSpPr>
        <p:sp>
          <p:nvSpPr>
            <p:cNvPr id="37" name="Freeform 17"/>
            <p:cNvSpPr/>
            <p:nvPr>
              <p:custDataLst>
                <p:tags r:id="rId5"/>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grpSp>
        <p:nvGrpSpPr>
          <p:cNvPr id="38" name="Group 16"/>
          <p:cNvGrpSpPr/>
          <p:nvPr/>
        </p:nvGrpSpPr>
        <p:grpSpPr>
          <a:xfrm>
            <a:off x="9601199" y="5379065"/>
            <a:ext cx="1482922" cy="1478935"/>
            <a:chOff x="0" y="0"/>
            <a:chExt cx="2409840" cy="2403360"/>
          </a:xfrm>
        </p:grpSpPr>
        <p:sp>
          <p:nvSpPr>
            <p:cNvPr id="39" name="Freeform 17"/>
            <p:cNvSpPr/>
            <p:nvPr>
              <p:custDataLst>
                <p:tags r:id="rId6"/>
              </p:custDataLst>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sp>
      </p:grpSp>
      <p:sp>
        <p:nvSpPr>
          <p:cNvPr id="40" name="Freeform 2"/>
          <p:cNvSpPr/>
          <p:nvPr>
            <p:custDataLst>
              <p:tags r:id="rId7"/>
            </p:custDataLst>
          </p:nvPr>
        </p:nvSpPr>
        <p:spPr>
          <a:xfrm>
            <a:off x="8483600" y="0"/>
            <a:ext cx="3459057" cy="3618653"/>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stretch>
              <a:fillRect/>
            </a:stretch>
          </a:blipFill>
        </p:spPr>
      </p:sp>
      <p:sp>
        <p:nvSpPr>
          <p:cNvPr id="41" name="Freeform 2"/>
          <p:cNvSpPr/>
          <p:nvPr>
            <p:custDataLst>
              <p:tags r:id="rId9"/>
            </p:custDataLst>
          </p:nvPr>
        </p:nvSpPr>
        <p:spPr>
          <a:xfrm>
            <a:off x="0" y="4597400"/>
            <a:ext cx="193759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stretch>
              <a:fillRect/>
            </a:stretch>
          </a:blipFill>
        </p:spPr>
      </p:sp>
      <p:sp>
        <p:nvSpPr>
          <p:cNvPr id="45" name="Freeform 13"/>
          <p:cNvSpPr/>
          <p:nvPr>
            <p:custDataLst>
              <p:tags r:id="rId10"/>
            </p:custDataLst>
          </p:nvPr>
        </p:nvSpPr>
        <p:spPr>
          <a:xfrm>
            <a:off x="203200" y="177800"/>
            <a:ext cx="1675553" cy="1957070"/>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11"/>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9222" b="-9222"/>
            </a:stretch>
          </a:blipFill>
        </p:spPr>
      </p:sp>
      <p:sp>
        <p:nvSpPr>
          <p:cNvPr id="5" name="Freeform 5"/>
          <p:cNvSpPr/>
          <p:nvPr/>
        </p:nvSpPr>
        <p:spPr>
          <a:xfrm flipH="1" flipV="1">
            <a:off x="25824" y="0"/>
            <a:ext cx="2508250" cy="4497070"/>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9570720" y="2362200"/>
            <a:ext cx="2608157" cy="4497070"/>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 Box 6"/>
          <p:cNvSpPr txBox="1"/>
          <p:nvPr/>
        </p:nvSpPr>
        <p:spPr>
          <a:xfrm>
            <a:off x="3161453" y="78075"/>
            <a:ext cx="5869093" cy="769441"/>
          </a:xfrm>
          <a:prstGeom prst="rect">
            <a:avLst/>
          </a:prstGeom>
          <a:noFill/>
        </p:spPr>
        <p:txBody>
          <a:bodyPr wrap="square" rtlCol="0">
            <a:spAutoFit/>
          </a:bodyPr>
          <a:lstStyle/>
          <a:p>
            <a:pPr algn="ctr"/>
            <a:r>
              <a:rPr lang="en-US" sz="4400" b="1" dirty="0">
                <a:solidFill>
                  <a:schemeClr val="bg1"/>
                </a:solidFill>
                <a:latin typeface="Times New Roman" panose="02020603050405020304" charset="0"/>
                <a:cs typeface="Times New Roman" panose="02020603050405020304" charset="0"/>
              </a:rPr>
              <a:t>Mentor Approval</a:t>
            </a:r>
            <a:endParaRPr lang="en-US" sz="4400" b="1" dirty="0">
              <a:solidFill>
                <a:schemeClr val="bg1"/>
              </a:solidFill>
              <a:latin typeface="Times New Roman" panose="02020603050405020304" charset="0"/>
              <a:cs typeface="Times New Roman" panose="02020603050405020304" charset="0"/>
            </a:endParaRPr>
          </a:p>
        </p:txBody>
      </p:sp>
      <p:pic>
        <p:nvPicPr>
          <p:cNvPr id="15" name="Picture 14"/>
          <p:cNvPicPr>
            <a:picLocks noChangeAspect="1"/>
          </p:cNvPicPr>
          <p:nvPr>
            <p:custDataLst>
              <p:tags r:id="rId4"/>
            </p:custDataLst>
          </p:nvPr>
        </p:nvPicPr>
        <p:blipFill>
          <a:blip r:embed="rId5"/>
          <a:stretch>
            <a:fillRect/>
          </a:stretch>
        </p:blipFill>
        <p:spPr>
          <a:xfrm>
            <a:off x="1" y="1"/>
            <a:ext cx="1482290" cy="7026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455" y="1060272"/>
            <a:ext cx="5060888" cy="55849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06800" y="127000"/>
            <a:ext cx="5306060" cy="1501987"/>
            <a:chOff x="0" y="0"/>
            <a:chExt cx="812800" cy="923147"/>
          </a:xfrm>
        </p:grpSpPr>
        <p:sp>
          <p:nvSpPr>
            <p:cNvPr id="8" name="Freeform 8"/>
            <p:cNvSpPr/>
            <p:nvPr>
              <p:custDataLst>
                <p:tags r:id="rId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76218" y="243697"/>
              <a:ext cx="660400" cy="679450"/>
            </a:xfrm>
            <a:prstGeom prst="rect">
              <a:avLst/>
            </a:prstGeom>
          </p:spPr>
          <p:txBody>
            <a:bodyPr lIns="33867" tIns="33867" rIns="33867" bIns="33867" rtlCol="0" anchor="ctr"/>
            <a:lstStyle/>
            <a:p>
              <a:pPr algn="ctr">
                <a:lnSpc>
                  <a:spcPts val="1905"/>
                </a:lnSpc>
                <a:spcBef>
                  <a:spcPct val="0"/>
                </a:spcBef>
              </a:pPr>
              <a:r>
                <a:rPr lang="en-US" sz="4400">
                  <a:solidFill>
                    <a:schemeClr val="bg1"/>
                  </a:solidFill>
                  <a:latin typeface="Times New Roman" panose="02020603050405020304" charset="0"/>
                  <a:cs typeface="Times New Roman" panose="02020603050405020304" charset="0"/>
                  <a:sym typeface="+mn-ea"/>
                </a:rPr>
                <a:t>I</a:t>
              </a:r>
              <a:r>
                <a:rPr lang="en-US" sz="4400" b="1">
                  <a:solidFill>
                    <a:schemeClr val="bg1"/>
                  </a:solidFill>
                  <a:latin typeface="Times New Roman" panose="02020603050405020304" charset="0"/>
                  <a:cs typeface="Times New Roman" panose="02020603050405020304" charset="0"/>
                  <a:sym typeface="+mn-ea"/>
                </a:rPr>
                <a:t>ntroduction</a:t>
              </a:r>
              <a:endParaRPr lang="en-US" sz="4400" b="1">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7"/>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 Box 13"/>
          <p:cNvSpPr txBox="1"/>
          <p:nvPr/>
        </p:nvSpPr>
        <p:spPr>
          <a:xfrm>
            <a:off x="817033" y="1654387"/>
            <a:ext cx="10511367" cy="4437380"/>
          </a:xfrm>
          <a:prstGeom prst="rect">
            <a:avLst/>
          </a:prstGeom>
          <a:noFill/>
        </p:spPr>
        <p:txBody>
          <a:bodyPr wrap="square" rtlCol="0">
            <a:noAutofit/>
          </a:bodyPr>
          <a:lstStyle/>
          <a:p>
            <a:r>
              <a:rPr lang="en-US" sz="2135" dirty="0">
                <a:latin typeface="Times New Roman" panose="02020603050405020304" charset="0"/>
                <a:cs typeface="Times New Roman" panose="02020603050405020304" charset="0"/>
                <a:sym typeface="+mn-ea"/>
              </a:rPr>
              <a:t>Every multi-specialty hospital can provide two types of services, being outpatient or inpatient services out of which the outpatient is a person who receives ambulatory care in the hospital, which does not require an overnight hospital stay. An inpatient is a person who has been admitted to a hospital for purposes of receiving inpatient hospital services. The inpatient in a hospital must go through three different stages; admission followed by intervention and the final stage is discharge. During a discharge of patient after a necessary intervention, several procedures must take place by engaging various staff members and departments making the process complex. According to NABH, “Discharge is the process of activities that involves the patient and the team of individuals from various disciplines working together to facilitate the transfer of patient from one environment to another”. The discharge process starts when the consultant will declare discharge to the nurse. After that the nurse will tell the ward in charge and the ward in charge starts the billing process. Any delay in the discharge process affects the patient satisfaction and on the financial aspects of the hospital. The delay may be due to many reasons like late round of consultants, delay in correction of discharge summary, delay in insurance clearance, delay after billing settlement etc.</a:t>
            </a:r>
            <a:endParaRPr lang="en-US" sz="2135" dirty="0">
              <a:latin typeface="Times New Roman" panose="02020603050405020304" charset="0"/>
              <a:cs typeface="Times New Roman" panose="02020603050405020304" charset="0"/>
            </a:endParaRPr>
          </a:p>
          <a:p>
            <a:endParaRPr lang="en-US" sz="2135">
              <a:latin typeface="Times New Roman" panose="02020603050405020304" charset="0"/>
              <a:cs typeface="Times New Roman" panose="02020603050405020304" charset="0"/>
            </a:endParaRPr>
          </a:p>
        </p:txBody>
      </p:sp>
      <p:pic>
        <p:nvPicPr>
          <p:cNvPr id="15" name="Picture 14"/>
          <p:cNvPicPr>
            <a:picLocks noChangeAspect="1"/>
          </p:cNvPicPr>
          <p:nvPr>
            <p:custDataLst>
              <p:tags r:id="rId10"/>
            </p:custDataLst>
          </p:nvPr>
        </p:nvPicPr>
        <p:blipFill>
          <a:blip r:embed="rId11"/>
          <a:stretch>
            <a:fillRect/>
          </a:stretch>
        </p:blipFill>
        <p:spPr>
          <a:xfrm>
            <a:off x="0" y="11430"/>
            <a:ext cx="1530417" cy="8487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06800" y="127000"/>
            <a:ext cx="5306060" cy="1501987"/>
            <a:chOff x="0" y="0"/>
            <a:chExt cx="812800" cy="923147"/>
          </a:xfrm>
        </p:grpSpPr>
        <p:sp>
          <p:nvSpPr>
            <p:cNvPr id="8" name="Freeform 8"/>
            <p:cNvSpPr/>
            <p:nvPr>
              <p:custDataLst>
                <p:tags r:id="rId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76218" y="243697"/>
              <a:ext cx="660400" cy="679450"/>
            </a:xfrm>
            <a:prstGeom prst="rect">
              <a:avLst/>
            </a:prstGeom>
          </p:spPr>
          <p:txBody>
            <a:bodyPr lIns="33867" tIns="33867" rIns="33867" bIns="33867" rtlCol="0" anchor="ctr"/>
            <a:lstStyle/>
            <a:p>
              <a:pPr algn="ctr">
                <a:lnSpc>
                  <a:spcPts val="1905"/>
                </a:lnSpc>
                <a:spcBef>
                  <a:spcPct val="0"/>
                </a:spcBef>
              </a:pPr>
              <a:r>
                <a:rPr lang="en-US" sz="4400" b="1">
                  <a:solidFill>
                    <a:schemeClr val="bg1"/>
                  </a:solidFill>
                  <a:latin typeface="Times New Roman" panose="02020603050405020304" charset="0"/>
                  <a:cs typeface="Times New Roman" panose="02020603050405020304" charset="0"/>
                </a:rPr>
                <a:t>Background</a:t>
              </a:r>
              <a:endParaRPr lang="en-US" sz="4400" b="1">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7"/>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 Box 13"/>
          <p:cNvSpPr txBox="1"/>
          <p:nvPr/>
        </p:nvSpPr>
        <p:spPr>
          <a:xfrm>
            <a:off x="817033" y="1654387"/>
            <a:ext cx="10511367" cy="4437380"/>
          </a:xfrm>
          <a:prstGeom prst="rect">
            <a:avLst/>
          </a:prstGeom>
          <a:noFill/>
        </p:spPr>
        <p:txBody>
          <a:bodyPr wrap="square" rtlCol="0">
            <a:noAutofit/>
          </a:bodyPr>
          <a:lstStyle/>
          <a:p>
            <a:r>
              <a:rPr lang="en-US" sz="2400" dirty="0">
                <a:latin typeface="Times New Roman" panose="02020603050405020304" charset="0"/>
                <a:cs typeface="Times New Roman" panose="02020603050405020304" charset="0"/>
                <a:sym typeface="+mn-ea"/>
              </a:rPr>
              <a:t>Sapra Multi specialty Hospital, a 100 bedded hospital catering to super/multi-specialty health services and best of infrastructure was established in 1971. Despite all the facilities departments available in the hospital the discharge process is time-consuming. This has affected overall patient satisfaction despite the best the satisfaction related to medical services provided. Based on the feedback collected from the patients, the management of the hospital has decided to streamline the current procedures of hospital and modify them in such a way that maximum output of patient satisfaction is obtained from minimum input of manpower and resources. The current study has been proposed to assess the discharge process of the Sapra Multispecialty Hospital.</a:t>
            </a:r>
            <a:endParaRPr lang="en-US" sz="2400" dirty="0">
              <a:latin typeface="Times New Roman" panose="02020603050405020304" charset="0"/>
              <a:cs typeface="Times New Roman" panose="02020603050405020304" charset="0"/>
            </a:endParaRPr>
          </a:p>
          <a:p>
            <a:endParaRPr lang="en-US" sz="2400" dirty="0">
              <a:latin typeface="Times New Roman" panose="02020603050405020304" charset="0"/>
              <a:cs typeface="Times New Roman" panose="02020603050405020304" charset="0"/>
            </a:endParaRPr>
          </a:p>
        </p:txBody>
      </p:sp>
      <p:pic>
        <p:nvPicPr>
          <p:cNvPr id="15" name="Picture 14"/>
          <p:cNvPicPr>
            <a:picLocks noChangeAspect="1"/>
          </p:cNvPicPr>
          <p:nvPr>
            <p:custDataLst>
              <p:tags r:id="rId10"/>
            </p:custDataLst>
          </p:nvPr>
        </p:nvPicPr>
        <p:blipFill>
          <a:blip r:embed="rId11"/>
          <a:stretch>
            <a:fillRect/>
          </a:stretch>
        </p:blipFill>
        <p:spPr>
          <a:xfrm>
            <a:off x="0" y="11430"/>
            <a:ext cx="1376413" cy="8487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50827" y="119804"/>
            <a:ext cx="5306060" cy="1322449"/>
            <a:chOff x="0" y="0"/>
            <a:chExt cx="812800" cy="812800"/>
          </a:xfrm>
        </p:grpSpPr>
        <p:sp>
          <p:nvSpPr>
            <p:cNvPr id="8" name="Freeform 8"/>
            <p:cNvSpPr/>
            <p:nvPr>
              <p:custDataLst>
                <p:tags r:id="rId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70035" y="93668"/>
              <a:ext cx="736020" cy="679351"/>
            </a:xfrm>
            <a:prstGeom prst="rect">
              <a:avLst/>
            </a:prstGeom>
          </p:spPr>
          <p:txBody>
            <a:bodyPr lIns="33867" tIns="33867" rIns="33867" bIns="33867" rtlCol="0" anchor="ctr"/>
            <a:lstStyle/>
            <a:p>
              <a:r>
                <a:rPr lang="en-US" sz="2935" b="1" dirty="0">
                  <a:solidFill>
                    <a:schemeClr val="bg1"/>
                  </a:solidFill>
                  <a:latin typeface="Times New Roman" panose="02020603050405020304" charset="0"/>
                  <a:cs typeface="Times New Roman" panose="02020603050405020304" charset="0"/>
                  <a:sym typeface="+mn-ea"/>
                </a:rPr>
                <a:t>RESEARCH QUESTION </a:t>
              </a:r>
              <a:endParaRPr lang="en-US" sz="2935" b="1" dirty="0">
                <a:solidFill>
                  <a:schemeClr val="bg1"/>
                </a:solidFill>
                <a:latin typeface="Times New Roman" panose="02020603050405020304" charset="0"/>
                <a:cs typeface="Times New Roman" panose="02020603050405020304" charset="0"/>
                <a:sym typeface="+mn-ea"/>
              </a:endParaRPr>
            </a:p>
          </p:txBody>
        </p:sp>
      </p:grpSp>
      <p:grpSp>
        <p:nvGrpSpPr>
          <p:cNvPr id="5" name="Group 5"/>
          <p:cNvGrpSpPr/>
          <p:nvPr/>
        </p:nvGrpSpPr>
        <p:grpSpPr>
          <a:xfrm>
            <a:off x="152400" y="424"/>
            <a:ext cx="316653" cy="6879590"/>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856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7"/>
            </p:custDataLst>
          </p:nvPr>
        </p:nvSpPr>
        <p:spPr>
          <a:xfrm>
            <a:off x="10748433" y="5049097"/>
            <a:ext cx="1324187"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5" name="Picture 14"/>
          <p:cNvPicPr>
            <a:picLocks noChangeAspect="1"/>
          </p:cNvPicPr>
          <p:nvPr>
            <p:custDataLst>
              <p:tags r:id="rId10"/>
            </p:custDataLst>
          </p:nvPr>
        </p:nvPicPr>
        <p:blipFill>
          <a:blip r:embed="rId11"/>
          <a:stretch>
            <a:fillRect/>
          </a:stretch>
        </p:blipFill>
        <p:spPr>
          <a:xfrm>
            <a:off x="0" y="11430"/>
            <a:ext cx="1697567" cy="848783"/>
          </a:xfrm>
          <a:prstGeom prst="rect">
            <a:avLst/>
          </a:prstGeom>
        </p:spPr>
      </p:pic>
      <p:sp>
        <p:nvSpPr>
          <p:cNvPr id="2" name="Text Box 1"/>
          <p:cNvSpPr txBox="1"/>
          <p:nvPr/>
        </p:nvSpPr>
        <p:spPr>
          <a:xfrm>
            <a:off x="1066800" y="2362200"/>
            <a:ext cx="9890337" cy="1734064"/>
          </a:xfrm>
          <a:prstGeom prst="rect">
            <a:avLst/>
          </a:prstGeom>
          <a:noFill/>
        </p:spPr>
        <p:txBody>
          <a:bodyPr wrap="square" rtlCol="0">
            <a:spAutoFit/>
          </a:bodyPr>
          <a:lstStyle/>
          <a:p>
            <a:r>
              <a:rPr lang="en-US" sz="2665" b="1" dirty="0" smtClean="0">
                <a:latin typeface="Times New Roman" panose="02020603050405020304" charset="0"/>
                <a:cs typeface="Times New Roman" panose="02020603050405020304" charset="0"/>
                <a:sym typeface="+mn-ea"/>
              </a:rPr>
              <a:t>Question: </a:t>
            </a:r>
            <a:r>
              <a:rPr lang="en-US" sz="2665" dirty="0">
                <a:latin typeface="Times New Roman" panose="02020603050405020304" charset="0"/>
                <a:cs typeface="Times New Roman" panose="02020603050405020304" charset="0"/>
                <a:sym typeface="+mn-ea"/>
              </a:rPr>
              <a:t>What are the bottlenecks or gaps in existing process flow of Inpatient Department of 100 bedded hospital that are hindering the quality of services and overall patients’ satisfaction and roadmap for improving the quality of services?</a:t>
            </a:r>
            <a:endParaRPr lang="en-US" sz="266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16584" y="190631"/>
            <a:ext cx="4852247" cy="1065822"/>
            <a:chOff x="1639" y="59784"/>
            <a:chExt cx="812800" cy="1001378"/>
          </a:xfrm>
        </p:grpSpPr>
        <p:sp>
          <p:nvSpPr>
            <p:cNvPr id="8" name="Freeform 8"/>
            <p:cNvSpPr/>
            <p:nvPr>
              <p:custDataLst>
                <p:tags r:id="rId1"/>
              </p:custDataLst>
            </p:nvPr>
          </p:nvSpPr>
          <p:spPr>
            <a:xfrm>
              <a:off x="1639" y="5978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custDataLst>
                <p:tags r:id="rId2"/>
              </p:custDataLst>
            </p:nvPr>
          </p:nvSpPr>
          <p:spPr>
            <a:xfrm>
              <a:off x="77839" y="381712"/>
              <a:ext cx="660400" cy="679450"/>
            </a:xfrm>
            <a:prstGeom prst="rect">
              <a:avLst/>
            </a:prstGeom>
          </p:spPr>
          <p:txBody>
            <a:bodyPr lIns="33867" tIns="33867" rIns="33867" bIns="33867" rtlCol="0" anchor="ctr"/>
            <a:lstStyle/>
            <a:p>
              <a:pPr algn="ctr">
                <a:lnSpc>
                  <a:spcPts val="1905"/>
                </a:lnSpc>
                <a:spcBef>
                  <a:spcPct val="0"/>
                </a:spcBef>
              </a:pPr>
              <a:r>
                <a:rPr lang="en-US" sz="4400" b="1" dirty="0">
                  <a:solidFill>
                    <a:schemeClr val="bg1"/>
                  </a:solidFill>
                  <a:latin typeface="Times New Roman" panose="02020603050405020304" charset="0"/>
                  <a:cs typeface="Times New Roman" panose="02020603050405020304" charset="0"/>
                </a:rPr>
                <a:t>Objectives</a:t>
              </a:r>
              <a:endParaRPr lang="en-US" sz="4400" b="1" dirty="0">
                <a:solidFill>
                  <a:schemeClr val="bg1"/>
                </a:solidFill>
                <a:latin typeface="Times New Roman" panose="02020603050405020304" charset="0"/>
                <a:cs typeface="Times New Roman" panose="02020603050405020304" charset="0"/>
              </a:endParaRPr>
            </a:p>
            <a:p>
              <a:pPr algn="ctr">
                <a:lnSpc>
                  <a:spcPts val="1905"/>
                </a:lnSpc>
                <a:spcBef>
                  <a:spcPct val="0"/>
                </a:spcBef>
              </a:pPr>
              <a:endParaRPr lang="en-US" sz="4400" b="1" dirty="0">
                <a:solidFill>
                  <a:schemeClr val="bg1"/>
                </a:solidFill>
                <a:latin typeface="Times New Roman" panose="02020603050405020304" charset="0"/>
                <a:cs typeface="Times New Roman" panose="02020603050405020304" charset="0"/>
              </a:endParaRPr>
            </a:p>
          </p:txBody>
        </p:sp>
      </p:grpSp>
      <p:grpSp>
        <p:nvGrpSpPr>
          <p:cNvPr id="5" name="Group 5"/>
          <p:cNvGrpSpPr/>
          <p:nvPr/>
        </p:nvGrpSpPr>
        <p:grpSpPr>
          <a:xfrm>
            <a:off x="152400" y="-32597"/>
            <a:ext cx="316653" cy="6890597"/>
            <a:chOff x="0" y="0"/>
            <a:chExt cx="812800" cy="2976105"/>
          </a:xfrm>
        </p:grpSpPr>
        <p:sp>
          <p:nvSpPr>
            <p:cNvPr id="6" name="Freeform 6"/>
            <p:cNvSpPr/>
            <p:nvPr>
              <p:custDataLst>
                <p:tags r:id="rId3"/>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3" name="TextBox 7"/>
            <p:cNvSpPr txBox="1"/>
            <p:nvPr>
              <p:custDataLst>
                <p:tags r:id="rId4"/>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grpSp>
        <p:nvGrpSpPr>
          <p:cNvPr id="4" name="Group 5"/>
          <p:cNvGrpSpPr/>
          <p:nvPr/>
        </p:nvGrpSpPr>
        <p:grpSpPr>
          <a:xfrm>
            <a:off x="11734800" y="11430"/>
            <a:ext cx="292947" cy="6895253"/>
            <a:chOff x="0" y="0"/>
            <a:chExt cx="812800" cy="2976105"/>
          </a:xfrm>
        </p:grpSpPr>
        <p:sp>
          <p:nvSpPr>
            <p:cNvPr id="10" name="Freeform 6"/>
            <p:cNvSpPr/>
            <p:nvPr>
              <p:custDataLst>
                <p:tags r:id="rId5"/>
              </p:custDataLst>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11" name="TextBox 7"/>
            <p:cNvSpPr txBox="1"/>
            <p:nvPr>
              <p:custDataLst>
                <p:tags r:id="rId6"/>
              </p:custDataLst>
            </p:nvPr>
          </p:nvSpPr>
          <p:spPr>
            <a:xfrm>
              <a:off x="0" y="-19050"/>
              <a:ext cx="812800" cy="2995155"/>
            </a:xfrm>
            <a:prstGeom prst="rect">
              <a:avLst/>
            </a:prstGeom>
          </p:spPr>
          <p:txBody>
            <a:bodyPr lIns="33867" tIns="33867" rIns="33867" bIns="33867" rtlCol="0" anchor="ctr"/>
            <a:lstStyle/>
            <a:p>
              <a:pPr algn="ctr">
                <a:lnSpc>
                  <a:spcPts val="1905"/>
                </a:lnSpc>
              </a:pPr>
              <a:endParaRPr sz="1200"/>
            </a:p>
          </p:txBody>
        </p:sp>
      </p:grpSp>
      <p:sp>
        <p:nvSpPr>
          <p:cNvPr id="12" name="Freeform 2"/>
          <p:cNvSpPr/>
          <p:nvPr>
            <p:custDataLst>
              <p:tags r:id="rId7"/>
            </p:custDataLst>
          </p:nvPr>
        </p:nvSpPr>
        <p:spPr>
          <a:xfrm>
            <a:off x="10718801" y="5054600"/>
            <a:ext cx="1374563" cy="174371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 name="Text Box 1"/>
          <p:cNvSpPr txBox="1"/>
          <p:nvPr/>
        </p:nvSpPr>
        <p:spPr>
          <a:xfrm>
            <a:off x="1046904" y="1641002"/>
            <a:ext cx="9606280" cy="4075007"/>
          </a:xfrm>
          <a:prstGeom prst="rect">
            <a:avLst/>
          </a:prstGeom>
          <a:noFill/>
        </p:spPr>
        <p:txBody>
          <a:bodyPr wrap="square" rtlCol="0">
            <a:noAutofit/>
          </a:bodyPr>
          <a:lstStyle/>
          <a:p>
            <a:pPr marL="228600" indent="-228600">
              <a:buFont typeface="Wingdings" panose="05000000000000000000" pitchFamily="2" charset="2"/>
              <a:buChar char="§"/>
            </a:pPr>
            <a:r>
              <a:rPr lang="en-US" sz="2135" dirty="0">
                <a:latin typeface="Times New Roman" panose="02020603050405020304" charset="0"/>
                <a:cs typeface="Times New Roman" panose="02020603050405020304" charset="0"/>
                <a:sym typeface="+mn-ea"/>
              </a:rPr>
              <a:t>To study the current discharge process in the IPD of the Sapra Multispecialty hospital </a:t>
            </a:r>
            <a:r>
              <a:rPr lang="en-US" sz="2135" dirty="0" smtClean="0">
                <a:latin typeface="Times New Roman" panose="02020603050405020304" charset="0"/>
                <a:cs typeface="Times New Roman" panose="02020603050405020304" charset="0"/>
                <a:sym typeface="+mn-ea"/>
              </a:rPr>
              <a:t>and identify the activities associated with discharge process</a:t>
            </a:r>
            <a:endParaRPr lang="en-US" sz="2135" dirty="0" smtClean="0">
              <a:latin typeface="Times New Roman" panose="02020603050405020304" charset="0"/>
              <a:cs typeface="Times New Roman" panose="02020603050405020304" charset="0"/>
              <a:sym typeface="+mn-ea"/>
            </a:endParaRPr>
          </a:p>
          <a:p>
            <a:pPr marL="228600" indent="-228600">
              <a:buFont typeface="Wingdings" panose="05000000000000000000" pitchFamily="2" charset="2"/>
              <a:buChar char="§"/>
            </a:pPr>
            <a:endParaRPr lang="en-US" sz="2135" dirty="0" smtClean="0">
              <a:latin typeface="Times New Roman" panose="02020603050405020304" charset="0"/>
              <a:cs typeface="Times New Roman" panose="02020603050405020304" charset="0"/>
              <a:sym typeface="+mn-ea"/>
            </a:endParaRPr>
          </a:p>
          <a:p>
            <a:pPr marL="228600" indent="-228600">
              <a:buFont typeface="Wingdings" panose="05000000000000000000" pitchFamily="2" charset="2"/>
              <a:buChar char="§"/>
            </a:pPr>
            <a:r>
              <a:rPr lang="en-US" sz="2135" dirty="0" smtClean="0">
                <a:latin typeface="Times New Roman" panose="02020603050405020304" charset="0"/>
                <a:cs typeface="Times New Roman" panose="02020603050405020304" charset="0"/>
                <a:sym typeface="+mn-ea"/>
              </a:rPr>
              <a:t>To map the above activities and determine </a:t>
            </a:r>
            <a:r>
              <a:rPr lang="en-US" sz="2135" dirty="0">
                <a:latin typeface="Times New Roman" panose="02020603050405020304" charset="0"/>
                <a:cs typeface="Times New Roman" panose="02020603050405020304" charset="0"/>
                <a:sym typeface="+mn-ea"/>
              </a:rPr>
              <a:t>the delays and their root causes. </a:t>
            </a:r>
            <a:endParaRPr lang="en-US" sz="2135" dirty="0">
              <a:latin typeface="Times New Roman" panose="02020603050405020304" charset="0"/>
              <a:cs typeface="Times New Roman" panose="02020603050405020304" charset="0"/>
            </a:endParaRPr>
          </a:p>
          <a:p>
            <a:pPr marL="228600" indent="-228600">
              <a:buFont typeface="Wingdings" panose="05000000000000000000" pitchFamily="2" charset="2"/>
              <a:buChar char="§"/>
            </a:pPr>
            <a:endParaRPr lang="en-US" sz="2135" dirty="0">
              <a:latin typeface="Times New Roman" panose="02020603050405020304" charset="0"/>
              <a:cs typeface="Times New Roman" panose="02020603050405020304" charset="0"/>
            </a:endParaRPr>
          </a:p>
          <a:p>
            <a:endParaRPr lang="en-US" sz="2400" dirty="0">
              <a:latin typeface="Times New Roman" panose="02020603050405020304" charset="0"/>
              <a:cs typeface="Times New Roman" panose="02020603050405020304" charset="0"/>
            </a:endParaRPr>
          </a:p>
          <a:p>
            <a:endParaRPr lang="en-US" sz="2400" dirty="0">
              <a:latin typeface="Times New Roman" panose="02020603050405020304" charset="0"/>
              <a:cs typeface="Times New Roman" panose="02020603050405020304" charset="0"/>
            </a:endParaRPr>
          </a:p>
        </p:txBody>
      </p:sp>
      <p:pic>
        <p:nvPicPr>
          <p:cNvPr id="15" name="Picture 14"/>
          <p:cNvPicPr>
            <a:picLocks noChangeAspect="1"/>
          </p:cNvPicPr>
          <p:nvPr>
            <p:custDataLst>
              <p:tags r:id="rId10"/>
            </p:custDataLst>
          </p:nvPr>
        </p:nvPicPr>
        <p:blipFill>
          <a:blip r:embed="rId11"/>
          <a:stretch>
            <a:fillRect/>
          </a:stretch>
        </p:blipFill>
        <p:spPr>
          <a:xfrm>
            <a:off x="0" y="-32706"/>
            <a:ext cx="1394989" cy="8487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1"/>
          <p:cNvSpPr/>
          <p:nvPr/>
        </p:nvSpPr>
        <p:spPr>
          <a:xfrm>
            <a:off x="10626291" y="5427980"/>
            <a:ext cx="1514910" cy="1455420"/>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2" name="Freeform 52"/>
          <p:cNvSpPr/>
          <p:nvPr/>
        </p:nvSpPr>
        <p:spPr>
          <a:xfrm flipH="1" flipV="1">
            <a:off x="1482292" y="1"/>
            <a:ext cx="1716827" cy="1136108"/>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2" name="Group 14"/>
          <p:cNvGrpSpPr/>
          <p:nvPr/>
        </p:nvGrpSpPr>
        <p:grpSpPr>
          <a:xfrm>
            <a:off x="3810001" y="306917"/>
            <a:ext cx="5663777" cy="1050290"/>
            <a:chOff x="125831" y="241361"/>
            <a:chExt cx="7652211" cy="1963329"/>
          </a:xfrm>
        </p:grpSpPr>
        <p:sp>
          <p:nvSpPr>
            <p:cNvPr id="3" name="Freeform 15"/>
            <p:cNvSpPr/>
            <p:nvPr>
              <p:custDataLst>
                <p:tags r:id="rId3"/>
              </p:custDataLst>
            </p:nvPr>
          </p:nvSpPr>
          <p:spPr>
            <a:xfrm>
              <a:off x="125831" y="241361"/>
              <a:ext cx="7652211" cy="1963329"/>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4000" b="1">
                <a:solidFill>
                  <a:schemeClr val="bg1"/>
                </a:solidFill>
                <a:latin typeface="Times New Roman" panose="02020603050405020304" charset="0"/>
                <a:cs typeface="Times New Roman" panose="02020603050405020304" charset="0"/>
              </a:endParaRPr>
            </a:p>
          </p:txBody>
        </p:sp>
      </p:grpSp>
      <p:sp>
        <p:nvSpPr>
          <p:cNvPr id="32" name="Text Box 31"/>
          <p:cNvSpPr txBox="1"/>
          <p:nvPr/>
        </p:nvSpPr>
        <p:spPr>
          <a:xfrm>
            <a:off x="4457277" y="482601"/>
            <a:ext cx="4369647" cy="838623"/>
          </a:xfrm>
          <a:prstGeom prst="rect">
            <a:avLst/>
          </a:prstGeom>
          <a:noFill/>
        </p:spPr>
        <p:txBody>
          <a:bodyPr wrap="square" rtlCol="0">
            <a:noAutofit/>
          </a:bodyPr>
          <a:lstStyle/>
          <a:p>
            <a:pPr algn="ctr"/>
            <a:r>
              <a:rPr lang="en-US" sz="3200" b="1">
                <a:solidFill>
                  <a:schemeClr val="bg1"/>
                </a:solidFill>
                <a:latin typeface="Times New Roman" panose="02020603050405020304" charset="0"/>
                <a:cs typeface="Times New Roman" panose="02020603050405020304" charset="0"/>
              </a:rPr>
              <a:t>Research Methodology</a:t>
            </a:r>
            <a:endParaRPr lang="en-US" sz="3200" b="1">
              <a:solidFill>
                <a:schemeClr val="bg1"/>
              </a:solidFill>
              <a:latin typeface="Times New Roman" panose="02020603050405020304" charset="0"/>
              <a:cs typeface="Times New Roman" panose="02020603050405020304" charset="0"/>
            </a:endParaRPr>
          </a:p>
        </p:txBody>
      </p:sp>
      <p:grpSp>
        <p:nvGrpSpPr>
          <p:cNvPr id="33" name="Group 10"/>
          <p:cNvGrpSpPr/>
          <p:nvPr/>
        </p:nvGrpSpPr>
        <p:grpSpPr>
          <a:xfrm>
            <a:off x="3606800" y="338244"/>
            <a:ext cx="748030" cy="944457"/>
            <a:chOff x="0" y="0"/>
            <a:chExt cx="1451520" cy="2381040"/>
          </a:xfrm>
        </p:grpSpPr>
        <p:sp>
          <p:nvSpPr>
            <p:cNvPr id="34" name="Freeform 11"/>
            <p:cNvSpPr/>
            <p:nvPr>
              <p:custDataLst>
                <p:tags r:id="rId4"/>
              </p:custDataLst>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sp>
        <p:nvSpPr>
          <p:cNvPr id="35" name="Text Box 34"/>
          <p:cNvSpPr txBox="1"/>
          <p:nvPr/>
        </p:nvSpPr>
        <p:spPr>
          <a:xfrm>
            <a:off x="795444" y="1767417"/>
            <a:ext cx="9161357" cy="4390390"/>
          </a:xfrm>
          <a:prstGeom prst="rect">
            <a:avLst/>
          </a:prstGeom>
          <a:noFill/>
        </p:spPr>
        <p:txBody>
          <a:bodyPr wrap="square" rtlCol="0">
            <a:noAutofit/>
          </a:bodyPr>
          <a:lstStyle/>
          <a:p>
            <a:pPr marL="304800" indent="-304800">
              <a:buFont typeface="Wingdings" panose="05000000000000000000" charset="0"/>
              <a:buChar char="Ø"/>
            </a:pPr>
            <a:r>
              <a:rPr lang="en-US" sz="2000" b="1" dirty="0">
                <a:latin typeface="Times New Roman" panose="02020603050405020304" charset="0"/>
                <a:cs typeface="Times New Roman" panose="02020603050405020304" charset="0"/>
                <a:sym typeface="+mn-ea"/>
              </a:rPr>
              <a:t>Study Design- </a:t>
            </a:r>
            <a:r>
              <a:rPr lang="en-US" sz="2000" dirty="0">
                <a:latin typeface="Times New Roman" panose="02020603050405020304" charset="0"/>
                <a:cs typeface="Times New Roman" panose="02020603050405020304" charset="0"/>
                <a:sym typeface="+mn-ea"/>
              </a:rPr>
              <a:t>Cross-sectional Study </a:t>
            </a:r>
            <a:endParaRPr lang="en-US" sz="2000" dirty="0">
              <a:latin typeface="Times New Roman" panose="02020603050405020304" charset="0"/>
              <a:cs typeface="Times New Roman" panose="02020603050405020304" charset="0"/>
            </a:endParaRPr>
          </a:p>
          <a:p>
            <a:pPr marL="304800" indent="-304800">
              <a:buFont typeface="Wingdings" panose="05000000000000000000" charset="0"/>
              <a:buChar char="Ø"/>
            </a:pPr>
            <a:r>
              <a:rPr lang="en-US" sz="2000" b="1" dirty="0" smtClean="0">
                <a:latin typeface="Times New Roman" panose="02020603050405020304" charset="0"/>
                <a:cs typeface="Times New Roman" panose="02020603050405020304" charset="0"/>
                <a:sym typeface="+mn-ea"/>
              </a:rPr>
              <a:t>Study </a:t>
            </a:r>
            <a:r>
              <a:rPr lang="en-US" sz="2000" b="1" dirty="0">
                <a:latin typeface="Times New Roman" panose="02020603050405020304" charset="0"/>
                <a:cs typeface="Times New Roman" panose="02020603050405020304" charset="0"/>
                <a:sym typeface="+mn-ea"/>
              </a:rPr>
              <a:t>Area- </a:t>
            </a:r>
            <a:r>
              <a:rPr lang="en-US" sz="2000" dirty="0">
                <a:latin typeface="Times New Roman" panose="02020603050405020304" charset="0"/>
                <a:cs typeface="Times New Roman" panose="02020603050405020304" charset="0"/>
                <a:sym typeface="+mn-ea"/>
              </a:rPr>
              <a:t>IPD area </a:t>
            </a:r>
            <a:endParaRPr lang="en-US" sz="2000" dirty="0" smtClean="0">
              <a:latin typeface="Times New Roman" panose="02020603050405020304" charset="0"/>
              <a:cs typeface="Times New Roman" panose="02020603050405020304" charset="0"/>
              <a:sym typeface="+mn-ea"/>
            </a:endParaRPr>
          </a:p>
          <a:p>
            <a:pPr marL="304800" indent="-304800">
              <a:buFont typeface="Wingdings" panose="05000000000000000000" charset="0"/>
              <a:buChar char="Ø"/>
            </a:pPr>
            <a:r>
              <a:rPr lang="en-US" sz="2000" b="1" dirty="0" smtClean="0">
                <a:latin typeface="Times New Roman" panose="02020603050405020304" charset="0"/>
                <a:cs typeface="Times New Roman" panose="02020603050405020304" charset="0"/>
                <a:sym typeface="+mn-ea"/>
              </a:rPr>
              <a:t>Target Population – </a:t>
            </a:r>
            <a:r>
              <a:rPr lang="en-US" sz="2000" dirty="0" smtClean="0">
                <a:latin typeface="Times New Roman" panose="02020603050405020304" charset="0"/>
                <a:cs typeface="Times New Roman" panose="02020603050405020304" charset="0"/>
                <a:sym typeface="+mn-ea"/>
              </a:rPr>
              <a:t>IPD Patients</a:t>
            </a:r>
            <a:endParaRPr lang="en-US" sz="2000" dirty="0">
              <a:latin typeface="Times New Roman" panose="02020603050405020304" charset="0"/>
              <a:cs typeface="Times New Roman" panose="02020603050405020304" charset="0"/>
            </a:endParaRPr>
          </a:p>
          <a:p>
            <a:pPr marL="304800" indent="-304800">
              <a:buFont typeface="Wingdings" panose="05000000000000000000" charset="0"/>
              <a:buChar char="Ø"/>
            </a:pPr>
            <a:r>
              <a:rPr lang="en-US" sz="2000" b="1" dirty="0" smtClean="0">
                <a:latin typeface="Times New Roman" panose="02020603050405020304" charset="0"/>
                <a:cs typeface="Times New Roman" panose="02020603050405020304" charset="0"/>
                <a:sym typeface="+mn-ea"/>
              </a:rPr>
              <a:t>Sample </a:t>
            </a:r>
            <a:r>
              <a:rPr lang="en-US" sz="2000" b="1" dirty="0" smtClean="0">
                <a:latin typeface="Times New Roman" panose="02020603050405020304" charset="0"/>
                <a:cs typeface="Times New Roman" panose="02020603050405020304" charset="0"/>
                <a:sym typeface="+mn-ea"/>
              </a:rPr>
              <a:t>Size</a:t>
            </a:r>
            <a:r>
              <a:rPr lang="en-US" sz="2000" dirty="0" smtClean="0">
                <a:latin typeface="Times New Roman" panose="02020603050405020304" charset="0"/>
                <a:cs typeface="Times New Roman" panose="02020603050405020304" charset="0"/>
                <a:sym typeface="+mn-ea"/>
              </a:rPr>
              <a:t>- </a:t>
            </a:r>
            <a:r>
              <a:rPr lang="en-US" sz="2000" dirty="0" smtClean="0">
                <a:latin typeface="Times New Roman" panose="02020603050405020304" charset="0"/>
                <a:cs typeface="Times New Roman" panose="02020603050405020304" charset="0"/>
                <a:sym typeface="+mn-ea"/>
              </a:rPr>
              <a:t>100 participants. </a:t>
            </a:r>
            <a:endParaRPr lang="en-US" sz="2000" dirty="0" smtClean="0">
              <a:latin typeface="Times New Roman" panose="02020603050405020304" charset="0"/>
              <a:cs typeface="Times New Roman" panose="02020603050405020304" charset="0"/>
              <a:sym typeface="+mn-ea"/>
            </a:endParaRPr>
          </a:p>
          <a:p>
            <a:pPr marL="342900" indent="-342900">
              <a:buFont typeface="Courier New" panose="02070309020205020404" pitchFamily="49" charset="0"/>
              <a:buChar char="o"/>
            </a:pPr>
            <a:r>
              <a:rPr lang="en-US" sz="2000" i="1" dirty="0" smtClean="0">
                <a:latin typeface="Times New Roman" panose="02020603050405020304" charset="0"/>
                <a:cs typeface="Times New Roman" panose="02020603050405020304" charset="0"/>
                <a:sym typeface="+mn-ea"/>
              </a:rPr>
              <a:t>Justification: </a:t>
            </a:r>
            <a:r>
              <a:rPr lang="en-US" sz="2000" dirty="0" smtClean="0">
                <a:latin typeface="Times New Roman" panose="02020603050405020304" charset="0"/>
                <a:cs typeface="Times New Roman" panose="02020603050405020304" charset="0"/>
                <a:sym typeface="+mn-ea"/>
              </a:rPr>
              <a:t>The average </a:t>
            </a:r>
            <a:r>
              <a:rPr lang="en-US" sz="2000" dirty="0" smtClean="0">
                <a:latin typeface="Times New Roman" panose="02020603050405020304" charset="0"/>
                <a:cs typeface="Times New Roman" panose="02020603050405020304" charset="0"/>
                <a:sym typeface="+mn-ea"/>
              </a:rPr>
              <a:t>number of </a:t>
            </a:r>
            <a:r>
              <a:rPr lang="en-US" sz="2000" dirty="0" smtClean="0">
                <a:latin typeface="Times New Roman" panose="02020603050405020304" charset="0"/>
                <a:cs typeface="Times New Roman" panose="02020603050405020304" charset="0"/>
                <a:sym typeface="+mn-ea"/>
              </a:rPr>
              <a:t>inpatients (IPD)  </a:t>
            </a:r>
            <a:r>
              <a:rPr lang="en-US" sz="2000" dirty="0" smtClean="0">
                <a:latin typeface="Times New Roman" panose="02020603050405020304" charset="0"/>
                <a:cs typeface="Times New Roman" panose="02020603050405020304" charset="0"/>
                <a:sym typeface="+mn-ea"/>
              </a:rPr>
              <a:t>over a period of past 3 </a:t>
            </a:r>
            <a:r>
              <a:rPr lang="en-US" sz="2000" dirty="0" smtClean="0">
                <a:latin typeface="Times New Roman" panose="02020603050405020304" charset="0"/>
                <a:cs typeface="Times New Roman" panose="02020603050405020304" charset="0"/>
                <a:sym typeface="+mn-ea"/>
              </a:rPr>
              <a:t>months (Jan – March 2023) based on hospital data calculated to be 140.</a:t>
            </a:r>
            <a:endParaRPr lang="en-US" sz="2000" dirty="0" smtClean="0">
              <a:latin typeface="Times New Roman" panose="02020603050405020304" charset="0"/>
              <a:cs typeface="Times New Roman" panose="02020603050405020304" charset="0"/>
              <a:sym typeface="+mn-ea"/>
            </a:endParaRPr>
          </a:p>
          <a:p>
            <a:pPr marL="342900" indent="-342900">
              <a:buFont typeface="Courier New" panose="02070309020205020404" pitchFamily="49" charset="0"/>
              <a:buChar char="o"/>
            </a:pPr>
            <a:r>
              <a:rPr lang="en-US" sz="2000" dirty="0" smtClean="0">
                <a:latin typeface="Times New Roman" panose="02020603050405020304" charset="0"/>
                <a:cs typeface="Times New Roman" panose="02020603050405020304" charset="0"/>
                <a:sym typeface="+mn-ea"/>
              </a:rPr>
              <a:t> </a:t>
            </a:r>
            <a:r>
              <a:rPr lang="en-US" sz="2000" dirty="0" smtClean="0">
                <a:latin typeface="Times New Roman" panose="02020603050405020304" charset="0"/>
                <a:cs typeface="Times New Roman" panose="02020603050405020304" charset="0"/>
                <a:sym typeface="+mn-ea"/>
              </a:rPr>
              <a:t>Assuming 50% delay in the </a:t>
            </a:r>
            <a:r>
              <a:rPr lang="en-US" sz="2000" dirty="0" smtClean="0">
                <a:latin typeface="Times New Roman" panose="02020603050405020304" charset="0"/>
                <a:cs typeface="Times New Roman" panose="02020603050405020304" charset="0"/>
                <a:sym typeface="+mn-ea"/>
              </a:rPr>
              <a:t>IPD discharge process  </a:t>
            </a:r>
            <a:r>
              <a:rPr lang="en-US" sz="2000" dirty="0" smtClean="0">
                <a:latin typeface="Times New Roman" panose="02020603050405020304" charset="0"/>
                <a:cs typeface="Times New Roman" panose="02020603050405020304" charset="0"/>
                <a:sym typeface="+mn-ea"/>
              </a:rPr>
              <a:t>and confidence level of 95% &amp; margin of error of 5%, the final sample </a:t>
            </a:r>
            <a:r>
              <a:rPr lang="en-US" sz="2000" dirty="0" smtClean="0">
                <a:latin typeface="Times New Roman" panose="02020603050405020304" charset="0"/>
                <a:cs typeface="Times New Roman" panose="02020603050405020304" charset="0"/>
                <a:sym typeface="+mn-ea"/>
              </a:rPr>
              <a:t>was</a:t>
            </a:r>
            <a:r>
              <a:rPr lang="en-US" sz="2000" dirty="0" smtClean="0">
                <a:latin typeface="Times New Roman" panose="02020603050405020304" charset="0"/>
                <a:cs typeface="Times New Roman" panose="02020603050405020304" charset="0"/>
                <a:sym typeface="+mn-ea"/>
              </a:rPr>
              <a:t> </a:t>
            </a:r>
            <a:r>
              <a:rPr lang="en-US" sz="2000" dirty="0" smtClean="0">
                <a:latin typeface="Times New Roman" panose="02020603050405020304" charset="0"/>
                <a:cs typeface="Times New Roman" panose="02020603050405020304" charset="0"/>
                <a:sym typeface="+mn-ea"/>
              </a:rPr>
              <a:t>calculated to be 103 (z is equal to 1.96</a:t>
            </a:r>
            <a:r>
              <a:rPr lang="en-US" sz="2000" dirty="0" smtClean="0">
                <a:latin typeface="Times New Roman" panose="02020603050405020304" charset="0"/>
                <a:cs typeface="Times New Roman" panose="02020603050405020304" charset="0"/>
                <a:sym typeface="+mn-ea"/>
              </a:rPr>
              <a:t>).</a:t>
            </a:r>
            <a:endParaRPr lang="en-US" sz="2000" dirty="0" smtClean="0">
              <a:latin typeface="Times New Roman" panose="02020603050405020304" charset="0"/>
              <a:cs typeface="Times New Roman" panose="02020603050405020304" charset="0"/>
              <a:sym typeface="+mn-ea"/>
            </a:endParaRPr>
          </a:p>
          <a:p>
            <a:pPr marL="342900" indent="-342900">
              <a:buFont typeface="Courier New" panose="02070309020205020404" pitchFamily="49" charset="0"/>
              <a:buChar char="o"/>
            </a:pPr>
            <a:r>
              <a:rPr lang="en-US" sz="2000" dirty="0" smtClean="0">
                <a:latin typeface="Times New Roman" panose="02020603050405020304" charset="0"/>
                <a:cs typeface="Times New Roman" panose="02020603050405020304" charset="0"/>
                <a:sym typeface="+mn-ea"/>
              </a:rPr>
              <a:t>During the data collection period ( 2 months) the no patients  was observed to be 100</a:t>
            </a:r>
            <a:r>
              <a:rPr lang="en-US" sz="2000" dirty="0" smtClean="0">
                <a:latin typeface="Times New Roman" panose="02020603050405020304" charset="0"/>
                <a:cs typeface="Times New Roman" panose="02020603050405020304" charset="0"/>
                <a:sym typeface="+mn-ea"/>
              </a:rPr>
              <a:t> </a:t>
            </a:r>
            <a:endParaRPr lang="en-US" sz="2000" dirty="0">
              <a:latin typeface="Times New Roman" panose="02020603050405020304" charset="0"/>
              <a:cs typeface="Times New Roman" panose="02020603050405020304" charset="0"/>
            </a:endParaRPr>
          </a:p>
          <a:p>
            <a:pPr marL="304800" indent="-304800">
              <a:buFont typeface="Wingdings" panose="05000000000000000000" charset="0"/>
              <a:buChar char="Ø"/>
            </a:pPr>
            <a:r>
              <a:rPr lang="en-US" sz="2000" b="1" dirty="0">
                <a:latin typeface="Times New Roman" panose="02020603050405020304" charset="0"/>
                <a:cs typeface="Times New Roman" panose="02020603050405020304" charset="0"/>
                <a:sym typeface="+mn-ea"/>
              </a:rPr>
              <a:t>Inclusion Criteria</a:t>
            </a:r>
            <a:r>
              <a:rPr lang="en-US" sz="2000" dirty="0">
                <a:latin typeface="Times New Roman" panose="02020603050405020304" charset="0"/>
                <a:cs typeface="Times New Roman" panose="02020603050405020304" charset="0"/>
                <a:sym typeface="+mn-ea"/>
              </a:rPr>
              <a:t>- Patients getting discharged, caretakers. </a:t>
            </a:r>
            <a:endParaRPr lang="en-US" sz="2000" dirty="0" smtClean="0">
              <a:latin typeface="Times New Roman" panose="02020603050405020304" charset="0"/>
              <a:cs typeface="Times New Roman" panose="02020603050405020304" charset="0"/>
              <a:sym typeface="+mn-ea"/>
            </a:endParaRPr>
          </a:p>
          <a:p>
            <a:pPr marL="800100" lvl="1" indent="-342900">
              <a:buFont typeface="Courier New" panose="02070309020205020404" pitchFamily="49" charset="0"/>
              <a:buChar char="o"/>
            </a:pPr>
            <a:r>
              <a:rPr lang="en-US" sz="2000" dirty="0" smtClean="0">
                <a:latin typeface="Times New Roman" panose="02020603050405020304" charset="0"/>
                <a:cs typeface="Times New Roman" panose="02020603050405020304" charset="0"/>
                <a:sym typeface="+mn-ea"/>
              </a:rPr>
              <a:t>All t</a:t>
            </a:r>
            <a:r>
              <a:rPr lang="en-US" sz="2000" dirty="0" smtClean="0">
                <a:latin typeface="Times New Roman" panose="02020603050405020304" charset="0"/>
                <a:cs typeface="Times New Roman" panose="02020603050405020304" charset="0"/>
                <a:sym typeface="+mn-ea"/>
              </a:rPr>
              <a:t>ypes </a:t>
            </a:r>
            <a:r>
              <a:rPr lang="en-US" sz="2000" dirty="0">
                <a:latin typeface="Times New Roman" panose="02020603050405020304" charset="0"/>
                <a:cs typeface="Times New Roman" panose="02020603050405020304" charset="0"/>
                <a:sym typeface="+mn-ea"/>
              </a:rPr>
              <a:t>of </a:t>
            </a:r>
            <a:r>
              <a:rPr lang="en-US" sz="2000" dirty="0" smtClean="0">
                <a:latin typeface="Times New Roman" panose="02020603050405020304" charset="0"/>
                <a:cs typeface="Times New Roman" panose="02020603050405020304" charset="0"/>
                <a:sym typeface="+mn-ea"/>
              </a:rPr>
              <a:t>patients -  </a:t>
            </a:r>
            <a:r>
              <a:rPr lang="en-US" sz="2000" dirty="0">
                <a:latin typeface="Times New Roman" panose="02020603050405020304" charset="0"/>
                <a:cs typeface="Times New Roman" panose="02020603050405020304" charset="0"/>
                <a:sym typeface="+mn-ea"/>
              </a:rPr>
              <a:t>Policy Patients, TPA patients, Insurance Patient, Cash Patients.</a:t>
            </a:r>
            <a:endParaRPr lang="en-US" sz="2000" dirty="0">
              <a:latin typeface="Times New Roman" panose="02020603050405020304" charset="0"/>
              <a:cs typeface="Times New Roman" panose="02020603050405020304" charset="0"/>
            </a:endParaRPr>
          </a:p>
          <a:p>
            <a:r>
              <a:rPr lang="en-US" sz="2135" dirty="0">
                <a:latin typeface="Times New Roman" panose="02020603050405020304" charset="0"/>
                <a:cs typeface="Times New Roman" panose="02020603050405020304" charset="0"/>
                <a:sym typeface="+mn-ea"/>
              </a:rPr>
              <a:t> </a:t>
            </a:r>
            <a:endParaRPr lang="en-US" sz="2135" dirty="0">
              <a:latin typeface="Times New Roman" panose="02020603050405020304" charset="0"/>
              <a:cs typeface="Times New Roman" panose="02020603050405020304" charset="0"/>
            </a:endParaRPr>
          </a:p>
          <a:p>
            <a:endParaRPr lang="en-US" sz="2135" dirty="0">
              <a:latin typeface="Times New Roman" panose="02020603050405020304" charset="0"/>
              <a:cs typeface="Times New Roman" panose="02020603050405020304" charset="0"/>
            </a:endParaRPr>
          </a:p>
        </p:txBody>
      </p:sp>
      <p:pic>
        <p:nvPicPr>
          <p:cNvPr id="4" name="Picture 3"/>
          <p:cNvPicPr>
            <a:picLocks noChangeAspect="1"/>
          </p:cNvPicPr>
          <p:nvPr/>
        </p:nvPicPr>
        <p:blipFill>
          <a:blip r:embed="rId5"/>
          <a:stretch>
            <a:fillRect/>
          </a:stretch>
        </p:blipFill>
        <p:spPr>
          <a:xfrm>
            <a:off x="15276" y="1"/>
            <a:ext cx="1467016" cy="8535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1"/>
          <p:cNvSpPr/>
          <p:nvPr/>
        </p:nvSpPr>
        <p:spPr>
          <a:xfrm>
            <a:off x="10814784" y="5622202"/>
            <a:ext cx="1326417" cy="1261198"/>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2" name="Freeform 52"/>
          <p:cNvSpPr/>
          <p:nvPr/>
        </p:nvSpPr>
        <p:spPr>
          <a:xfrm flipH="1" flipV="1">
            <a:off x="1400374" y="44914"/>
            <a:ext cx="1514841" cy="1117778"/>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2" name="Group 14"/>
          <p:cNvGrpSpPr/>
          <p:nvPr/>
        </p:nvGrpSpPr>
        <p:grpSpPr>
          <a:xfrm>
            <a:off x="4459394" y="306917"/>
            <a:ext cx="5663777" cy="1050290"/>
            <a:chOff x="125831" y="241361"/>
            <a:chExt cx="7652211" cy="1963329"/>
          </a:xfrm>
        </p:grpSpPr>
        <p:sp>
          <p:nvSpPr>
            <p:cNvPr id="3" name="Freeform 15"/>
            <p:cNvSpPr/>
            <p:nvPr>
              <p:custDataLst>
                <p:tags r:id="rId3"/>
              </p:custDataLst>
            </p:nvPr>
          </p:nvSpPr>
          <p:spPr>
            <a:xfrm>
              <a:off x="125831" y="241361"/>
              <a:ext cx="7652211" cy="1963329"/>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4000" b="1">
                <a:solidFill>
                  <a:schemeClr val="bg1"/>
                </a:solidFill>
                <a:latin typeface="Times New Roman" panose="02020603050405020304" charset="0"/>
                <a:cs typeface="Times New Roman" panose="02020603050405020304" charset="0"/>
              </a:endParaRPr>
            </a:p>
          </p:txBody>
        </p:sp>
      </p:grpSp>
      <p:sp>
        <p:nvSpPr>
          <p:cNvPr id="32" name="Text Box 31"/>
          <p:cNvSpPr txBox="1"/>
          <p:nvPr/>
        </p:nvSpPr>
        <p:spPr>
          <a:xfrm>
            <a:off x="5283200" y="502074"/>
            <a:ext cx="4369647" cy="838623"/>
          </a:xfrm>
          <a:prstGeom prst="rect">
            <a:avLst/>
          </a:prstGeom>
          <a:noFill/>
        </p:spPr>
        <p:txBody>
          <a:bodyPr wrap="square" rtlCol="0">
            <a:noAutofit/>
          </a:bodyPr>
          <a:lstStyle/>
          <a:p>
            <a:pPr algn="ctr"/>
            <a:r>
              <a:rPr lang="en-US" sz="3200" b="1">
                <a:solidFill>
                  <a:schemeClr val="bg1"/>
                </a:solidFill>
                <a:latin typeface="Times New Roman" panose="02020603050405020304" charset="0"/>
                <a:cs typeface="Times New Roman" panose="02020603050405020304" charset="0"/>
              </a:rPr>
              <a:t>Research Methodology</a:t>
            </a:r>
            <a:endParaRPr lang="en-US" sz="3200" b="1">
              <a:solidFill>
                <a:schemeClr val="bg1"/>
              </a:solidFill>
              <a:latin typeface="Times New Roman" panose="02020603050405020304" charset="0"/>
              <a:cs typeface="Times New Roman" panose="02020603050405020304" charset="0"/>
            </a:endParaRPr>
          </a:p>
        </p:txBody>
      </p:sp>
      <p:grpSp>
        <p:nvGrpSpPr>
          <p:cNvPr id="33" name="Group 10"/>
          <p:cNvGrpSpPr/>
          <p:nvPr/>
        </p:nvGrpSpPr>
        <p:grpSpPr>
          <a:xfrm>
            <a:off x="4092364" y="378884"/>
            <a:ext cx="748030" cy="944457"/>
            <a:chOff x="0" y="0"/>
            <a:chExt cx="1451520" cy="2381040"/>
          </a:xfrm>
        </p:grpSpPr>
        <p:sp>
          <p:nvSpPr>
            <p:cNvPr id="34" name="Freeform 11"/>
            <p:cNvSpPr/>
            <p:nvPr>
              <p:custDataLst>
                <p:tags r:id="rId4"/>
              </p:custDataLst>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sp>
        <p:nvSpPr>
          <p:cNvPr id="35" name="Text Box 34"/>
          <p:cNvSpPr txBox="1"/>
          <p:nvPr/>
        </p:nvSpPr>
        <p:spPr>
          <a:xfrm>
            <a:off x="1111984" y="1481286"/>
            <a:ext cx="10413077" cy="5109637"/>
          </a:xfrm>
          <a:prstGeom prst="rect">
            <a:avLst/>
          </a:prstGeom>
          <a:noFill/>
        </p:spPr>
        <p:txBody>
          <a:bodyPr wrap="square" rtlCol="0">
            <a:noAutofit/>
          </a:bodyPr>
          <a:lstStyle/>
          <a:p>
            <a:pPr marL="304800" indent="-304800">
              <a:buFont typeface="Wingdings" panose="05000000000000000000" charset="0"/>
              <a:buChar char="Ø"/>
            </a:pPr>
            <a:r>
              <a:rPr lang="en-US" sz="2135" b="1" dirty="0">
                <a:latin typeface="Times New Roman" panose="02020603050405020304" charset="0"/>
                <a:cs typeface="Times New Roman" panose="02020603050405020304" charset="0"/>
                <a:sym typeface="+mn-ea"/>
              </a:rPr>
              <a:t>Exclusion Criteria</a:t>
            </a:r>
            <a:r>
              <a:rPr lang="en-US" sz="2135" dirty="0">
                <a:latin typeface="Times New Roman" panose="02020603050405020304" charset="0"/>
                <a:cs typeface="Times New Roman" panose="02020603050405020304" charset="0"/>
                <a:sym typeface="+mn-ea"/>
              </a:rPr>
              <a:t>: ICU cases, daycare patients </a:t>
            </a:r>
            <a:endParaRPr lang="en-US" sz="2135" dirty="0">
              <a:latin typeface="Times New Roman" panose="02020603050405020304" charset="0"/>
              <a:cs typeface="Times New Roman" panose="02020603050405020304" charset="0"/>
            </a:endParaRPr>
          </a:p>
          <a:p>
            <a:pPr marL="304800" indent="-304800">
              <a:buFont typeface="Wingdings" panose="05000000000000000000" charset="0"/>
              <a:buChar char="Ø"/>
            </a:pPr>
            <a:r>
              <a:rPr lang="en-US" sz="2135" b="1" dirty="0" smtClean="0">
                <a:latin typeface="Times New Roman" panose="02020603050405020304" charset="0"/>
                <a:cs typeface="Times New Roman" panose="02020603050405020304" charset="0"/>
                <a:sym typeface="+mn-ea"/>
              </a:rPr>
              <a:t>Sample Selection: Purposive  Sampling </a:t>
            </a:r>
            <a:endParaRPr lang="en-US" sz="2135" b="1" dirty="0" smtClean="0">
              <a:latin typeface="Times New Roman" panose="02020603050405020304" charset="0"/>
              <a:cs typeface="Times New Roman" panose="02020603050405020304" charset="0"/>
              <a:sym typeface="+mn-ea"/>
            </a:endParaRPr>
          </a:p>
          <a:p>
            <a:pPr marL="304800" indent="-304800">
              <a:buFont typeface="Wingdings" panose="05000000000000000000" charset="0"/>
              <a:buChar char="Ø"/>
            </a:pPr>
            <a:r>
              <a:rPr lang="en-US" sz="2135" b="1" dirty="0" smtClean="0">
                <a:latin typeface="Times New Roman" panose="02020603050405020304" charset="0"/>
                <a:cs typeface="Times New Roman" panose="02020603050405020304" charset="0"/>
                <a:sym typeface="+mn-ea"/>
              </a:rPr>
              <a:t>Data </a:t>
            </a:r>
            <a:r>
              <a:rPr lang="en-US" sz="2135" b="1" dirty="0">
                <a:latin typeface="Times New Roman" panose="02020603050405020304" charset="0"/>
                <a:cs typeface="Times New Roman" panose="02020603050405020304" charset="0"/>
                <a:sym typeface="+mn-ea"/>
              </a:rPr>
              <a:t>Collection Tool </a:t>
            </a:r>
            <a:endParaRPr lang="en-US" sz="2135" b="1" dirty="0">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sz="1865" dirty="0" smtClean="0">
                <a:latin typeface="Times New Roman" panose="02020603050405020304" charset="0"/>
                <a:cs typeface="Times New Roman" panose="02020603050405020304" charset="0"/>
                <a:sym typeface="+mn-ea"/>
              </a:rPr>
              <a:t>Semi </a:t>
            </a:r>
            <a:r>
              <a:rPr lang="en-US" sz="1865" dirty="0">
                <a:latin typeface="Times New Roman" panose="02020603050405020304" charset="0"/>
                <a:cs typeface="Times New Roman" panose="02020603050405020304" charset="0"/>
                <a:sym typeface="+mn-ea"/>
              </a:rPr>
              <a:t>structured feedback form used in the hospital (Patient Feedback Form)</a:t>
            </a:r>
            <a:endParaRPr lang="en-US" sz="1865" dirty="0">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sz="1865" dirty="0" smtClean="0">
                <a:latin typeface="Times New Roman" panose="02020603050405020304" charset="0"/>
                <a:cs typeface="Times New Roman" panose="02020603050405020304" charset="0"/>
                <a:sym typeface="+mn-ea"/>
              </a:rPr>
              <a:t>Checklist </a:t>
            </a:r>
            <a:r>
              <a:rPr lang="en-US" sz="1865" dirty="0" smtClean="0">
                <a:latin typeface="Times New Roman" panose="02020603050405020304" charset="0"/>
                <a:cs typeface="Times New Roman" panose="02020603050405020304" charset="0"/>
                <a:sym typeface="+mn-ea"/>
              </a:rPr>
              <a:t> for Process Mapping – To identify activities </a:t>
            </a:r>
            <a:endParaRPr lang="en-US" sz="1865" dirty="0">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endParaRPr lang="en-US" sz="1865" dirty="0">
              <a:latin typeface="Times New Roman" panose="02020603050405020304" charset="0"/>
              <a:cs typeface="Times New Roman" panose="02020603050405020304" charset="0"/>
              <a:sym typeface="+mn-ea"/>
            </a:endParaRPr>
          </a:p>
          <a:p>
            <a:endParaRPr lang="en-US" sz="1865" dirty="0">
              <a:latin typeface="Times New Roman" panose="02020603050405020304" charset="0"/>
              <a:cs typeface="Times New Roman" panose="02020603050405020304" charset="0"/>
              <a:sym typeface="+mn-ea"/>
            </a:endParaRPr>
          </a:p>
          <a:p>
            <a:endParaRPr lang="en-US" sz="1865" dirty="0">
              <a:latin typeface="Times New Roman" panose="02020603050405020304" charset="0"/>
              <a:cs typeface="Times New Roman" panose="02020603050405020304" charset="0"/>
              <a:sym typeface="+mn-ea"/>
            </a:endParaRPr>
          </a:p>
          <a:p>
            <a:endParaRPr lang="en-US" sz="1865" dirty="0">
              <a:latin typeface="Times New Roman" panose="02020603050405020304" charset="0"/>
              <a:cs typeface="Times New Roman" panose="02020603050405020304" charset="0"/>
              <a:sym typeface="+mn-ea"/>
            </a:endParaRPr>
          </a:p>
          <a:p>
            <a:endParaRPr lang="en-US" sz="2135" dirty="0">
              <a:sym typeface="+mn-ea"/>
            </a:endParaRPr>
          </a:p>
          <a:p>
            <a:endParaRPr lang="en-US" sz="2135" dirty="0"/>
          </a:p>
          <a:p>
            <a:endParaRPr lang="en-US" sz="2135" dirty="0">
              <a:latin typeface="Times New Roman" panose="02020603050405020304" charset="0"/>
              <a:cs typeface="Times New Roman" panose="02020603050405020304" charset="0"/>
            </a:endParaRPr>
          </a:p>
        </p:txBody>
      </p:sp>
      <p:sp>
        <p:nvSpPr>
          <p:cNvPr id="4" name="Text Box 3"/>
          <p:cNvSpPr txBox="1"/>
          <p:nvPr/>
        </p:nvSpPr>
        <p:spPr>
          <a:xfrm>
            <a:off x="1202518" y="2918106"/>
            <a:ext cx="9702800" cy="3334695"/>
          </a:xfrm>
          <a:prstGeom prst="rect">
            <a:avLst/>
          </a:prstGeom>
          <a:noFill/>
        </p:spPr>
        <p:txBody>
          <a:bodyPr wrap="square" rtlCol="0">
            <a:spAutoFit/>
          </a:bodyPr>
          <a:lstStyle/>
          <a:p>
            <a:endParaRPr lang="en-US" sz="2135" b="1" dirty="0" smtClean="0">
              <a:latin typeface="Times New Roman" panose="02020603050405020304" charset="0"/>
              <a:cs typeface="Times New Roman" panose="02020603050405020304" charset="0"/>
            </a:endParaRPr>
          </a:p>
          <a:p>
            <a:pPr marL="342900" indent="-342900">
              <a:buFont typeface="Wingdings" panose="05000000000000000000" pitchFamily="2" charset="2"/>
              <a:buChar char="Ø"/>
            </a:pPr>
            <a:r>
              <a:rPr lang="en-US" sz="2135" b="1" dirty="0" smtClean="0">
                <a:latin typeface="Times New Roman" panose="02020603050405020304" charset="0"/>
                <a:cs typeface="Times New Roman" panose="02020603050405020304" charset="0"/>
              </a:rPr>
              <a:t>Data </a:t>
            </a:r>
            <a:r>
              <a:rPr lang="en-US" sz="2135" b="1" dirty="0">
                <a:latin typeface="Times New Roman" panose="02020603050405020304" charset="0"/>
                <a:cs typeface="Times New Roman" panose="02020603050405020304" charset="0"/>
              </a:rPr>
              <a:t>Analysis</a:t>
            </a:r>
            <a:r>
              <a:rPr lang="en-US" sz="2135" dirty="0">
                <a:latin typeface="Times New Roman" panose="02020603050405020304" charset="0"/>
                <a:cs typeface="Times New Roman" panose="02020603050405020304" charset="0"/>
              </a:rPr>
              <a:t> </a:t>
            </a:r>
            <a:endParaRPr lang="en-US" sz="2135" dirty="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1865" dirty="0" smtClean="0">
                <a:latin typeface="Times New Roman" panose="02020603050405020304" charset="0"/>
                <a:cs typeface="Times New Roman" panose="02020603050405020304" charset="0"/>
              </a:rPr>
              <a:t>Ishikawa </a:t>
            </a:r>
            <a:r>
              <a:rPr lang="en-US" sz="1865" dirty="0">
                <a:latin typeface="Times New Roman" panose="02020603050405020304" charset="0"/>
                <a:cs typeface="Times New Roman" panose="02020603050405020304" charset="0"/>
              </a:rPr>
              <a:t>Diagram to perform Root Cause Analysis</a:t>
            </a:r>
            <a:endParaRPr lang="en-US" sz="1865" dirty="0">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sz="1865" dirty="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1865" dirty="0" smtClean="0">
                <a:latin typeface="Times New Roman" panose="02020603050405020304" charset="0"/>
                <a:cs typeface="Times New Roman" panose="02020603050405020304" charset="0"/>
              </a:rPr>
              <a:t>Average </a:t>
            </a:r>
            <a:r>
              <a:rPr lang="en-US" sz="1865" dirty="0">
                <a:latin typeface="Times New Roman" panose="02020603050405020304" charset="0"/>
                <a:cs typeface="Times New Roman" panose="02020603050405020304" charset="0"/>
              </a:rPr>
              <a:t>Discharge process time to be calculated based on the existing SOP guideline for discharge process and the actual time calculated by measuring individual activities</a:t>
            </a:r>
            <a:endParaRPr lang="en-US" sz="1865" dirty="0">
              <a:latin typeface="Times New Roman" panose="02020603050405020304" charset="0"/>
              <a:cs typeface="Times New Roman" panose="02020603050405020304" charset="0"/>
            </a:endParaRPr>
          </a:p>
          <a:p>
            <a:r>
              <a:rPr lang="en-US" sz="1865" dirty="0">
                <a:latin typeface="Times New Roman" panose="02020603050405020304" charset="0"/>
                <a:cs typeface="Times New Roman" panose="02020603050405020304" charset="0"/>
              </a:rPr>
              <a:t> </a:t>
            </a:r>
            <a:endParaRPr lang="en-US" sz="1865" dirty="0">
              <a:latin typeface="Times New Roman" panose="02020603050405020304" charset="0"/>
              <a:cs typeface="Times New Roman" panose="02020603050405020304" charset="0"/>
            </a:endParaRPr>
          </a:p>
          <a:p>
            <a:r>
              <a:rPr lang="en-US" sz="1865" dirty="0">
                <a:latin typeface="Times New Roman" panose="02020603050405020304" charset="0"/>
                <a:cs typeface="Times New Roman" panose="02020603050405020304" charset="0"/>
              </a:rPr>
              <a:t>o Average Discharge Time (ADT) = (Activity 1+ Activity 2+ Activity 3 + ……................)/Number of  </a:t>
            </a:r>
            <a:r>
              <a:rPr lang="en-US" sz="1865" dirty="0" smtClean="0">
                <a:latin typeface="Times New Roman" panose="02020603050405020304" charset="0"/>
                <a:cs typeface="Times New Roman" panose="02020603050405020304" charset="0"/>
              </a:rPr>
              <a:t>patients</a:t>
            </a:r>
            <a:endParaRPr lang="en-US" sz="1865" dirty="0" smtClean="0">
              <a:latin typeface="Times New Roman" panose="02020603050405020304" charset="0"/>
              <a:cs typeface="Times New Roman" panose="02020603050405020304" charset="0"/>
            </a:endParaRPr>
          </a:p>
          <a:p>
            <a:endParaRPr lang="en-US" sz="1865" dirty="0">
              <a:latin typeface="Times New Roman" panose="02020603050405020304" charset="0"/>
              <a:cs typeface="Times New Roman" panose="02020603050405020304" charset="0"/>
            </a:endParaRPr>
          </a:p>
          <a:p>
            <a:r>
              <a:rPr lang="en-US" sz="1865" dirty="0">
                <a:latin typeface="Times New Roman" panose="02020603050405020304" charset="0"/>
                <a:cs typeface="Times New Roman" panose="02020603050405020304" charset="0"/>
              </a:rPr>
              <a:t>o ADT will be calculated separately for different type of patients (CASH, TPA </a:t>
            </a:r>
            <a:r>
              <a:rPr lang="en-US" sz="1865" dirty="0" err="1">
                <a:latin typeface="Times New Roman" panose="02020603050405020304" charset="0"/>
                <a:cs typeface="Times New Roman" panose="02020603050405020304" charset="0"/>
              </a:rPr>
              <a:t>etc</a:t>
            </a:r>
            <a:r>
              <a:rPr lang="en-US" sz="1865" dirty="0">
                <a:latin typeface="Times New Roman" panose="02020603050405020304" charset="0"/>
                <a:cs typeface="Times New Roman" panose="02020603050405020304" charset="0"/>
              </a:rPr>
              <a:t>) </a:t>
            </a:r>
            <a:endParaRPr lang="en-US" sz="1865" dirty="0">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5"/>
          <a:stretch>
            <a:fillRect/>
          </a:stretch>
        </p:blipFill>
        <p:spPr>
          <a:xfrm>
            <a:off x="0" y="-37675"/>
            <a:ext cx="1318660" cy="85351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9574</Words>
  <Application>WPS Presentation</Application>
  <PresentationFormat>Widescreen</PresentationFormat>
  <Paragraphs>298</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vt:i4>
      </vt:variant>
    </vt:vector>
  </HeadingPairs>
  <TitlesOfParts>
    <vt:vector size="38" baseType="lpstr">
      <vt:lpstr>Arial</vt:lpstr>
      <vt:lpstr>SimSun</vt:lpstr>
      <vt:lpstr>Wingdings</vt:lpstr>
      <vt:lpstr>Times New Roman</vt:lpstr>
      <vt:lpstr>Wingdings</vt:lpstr>
      <vt:lpstr>Courier New</vt:lpstr>
      <vt:lpstr>Calibri</vt:lpstr>
      <vt:lpstr>Microsoft YaHei</vt:lpstr>
      <vt:lpstr>Arial Unicode MS</vt:lpstr>
      <vt:lpstr>Calibri Light</vt:lpstr>
      <vt:lpstr>Tahoma</vt:lpstr>
      <vt:lpstr>Open Sauce</vt:lpstr>
      <vt:lpstr>Segoe Print</vt:lpstr>
      <vt:lpstr>Codec Pro ExtraBold</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HELLIX</dc:creator>
  <cp:lastModifiedBy>Arju Yadav</cp:lastModifiedBy>
  <cp:revision>32</cp:revision>
  <dcterms:created xsi:type="dcterms:W3CDTF">2024-07-01T11:29:00Z</dcterms:created>
  <dcterms:modified xsi:type="dcterms:W3CDTF">2024-07-20T18:04:48Z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AE102C772C5F41FC9FEB11FE09EE5394_12</vt:lpwstr>
  </property>
  <property fmtid="{D5CDD505-2E9C-101B-9397-08002B2CF9AE}" pid="3" name="KSOProductBuildVer">
    <vt:lpwstr>1033-12.2.0.17153</vt:lpwstr>
  </property>
</Properties>
</file>