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79" r:id="rId2"/>
    <p:sldId id="389" r:id="rId3"/>
    <p:sldId id="378" r:id="rId4"/>
    <p:sldId id="412" r:id="rId5"/>
    <p:sldId id="379" r:id="rId6"/>
    <p:sldId id="402" r:id="rId7"/>
    <p:sldId id="321" r:id="rId8"/>
    <p:sldId id="418" r:id="rId9"/>
    <p:sldId id="411" r:id="rId10"/>
    <p:sldId id="436" r:id="rId11"/>
    <p:sldId id="371" r:id="rId12"/>
    <p:sldId id="405" r:id="rId13"/>
    <p:sldId id="413" r:id="rId14"/>
    <p:sldId id="414" r:id="rId15"/>
    <p:sldId id="437" r:id="rId16"/>
    <p:sldId id="415" r:id="rId17"/>
    <p:sldId id="416" r:id="rId18"/>
    <p:sldId id="401" r:id="rId19"/>
    <p:sldId id="400" r:id="rId20"/>
    <p:sldId id="390" r:id="rId21"/>
    <p:sldId id="417" r:id="rId22"/>
    <p:sldId id="367" r:id="rId23"/>
    <p:sldId id="384" r:id="rId24"/>
    <p:sldId id="39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5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5DC5"/>
    <a:srgbClr val="2452AE"/>
    <a:srgbClr val="296C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71"/>
  </p:normalViewPr>
  <p:slideViewPr>
    <p:cSldViewPr snapToGrid="0" showGuides="1">
      <p:cViewPr varScale="1">
        <p:scale>
          <a:sx n="73" d="100"/>
          <a:sy n="73" d="100"/>
        </p:scale>
        <p:origin x="618" y="54"/>
      </p:cViewPr>
      <p:guideLst>
        <p:guide orient="horz" pos="2160"/>
        <p:guide pos="3858"/>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IN" sz="1200" b="1">
                <a:effectLst/>
                <a:latin typeface="Times New Roman" panose="02020603050405020304" pitchFamily="18" charset="0"/>
                <a:cs typeface="Times New Roman" panose="02020603050405020304" pitchFamily="18" charset="0"/>
              </a:rPr>
              <a:t>Impact of Digital Advancement in Health Insurance Sector</a:t>
            </a:r>
            <a:endParaRPr lang="en-GB" sz="1200">
              <a:effectLst/>
              <a:latin typeface="Times New Roman" panose="02020603050405020304" pitchFamily="18" charset="0"/>
              <a:cs typeface="Times New Roman" panose="02020603050405020304" pitchFamily="18" charset="0"/>
            </a:endParaRPr>
          </a:p>
        </c:rich>
      </c:tx>
      <c:layout>
        <c:manualLayout>
          <c:xMode val="edge"/>
          <c:yMode val="edge"/>
          <c:x val="0.12037489063867017"/>
          <c:y val="4.6296296296296294E-2"/>
        </c:manualLayout>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dLbl>
              <c:idx val="0"/>
              <c:layout/>
              <c:showLegendKey val="0"/>
              <c:showVal val="1"/>
              <c:showCatName val="0"/>
              <c:showSerName val="0"/>
              <c:showPercent val="0"/>
              <c:showBubbleSize val="0"/>
              <c:extLst>
                <c:ext xmlns:c15="http://schemas.microsoft.com/office/drawing/2012/chart" uri="{CE6537A1-D6FC-4f65-9D91-7224C49458BB}">
                  <c15:layout/>
                </c:ext>
              </c:extLst>
            </c:dLbl>
            <c:dLbl>
              <c:idx val="1"/>
              <c:layout/>
              <c:showLegendKey val="0"/>
              <c:showVal val="1"/>
              <c:showCatName val="0"/>
              <c:showSerName val="0"/>
              <c:showPercent val="0"/>
              <c:showBubbleSize val="0"/>
              <c:extLst>
                <c:ext xmlns:c15="http://schemas.microsoft.com/office/drawing/2012/chart" uri="{CE6537A1-D6FC-4f65-9D91-7224C49458BB}">
                  <c15:layout/>
                </c:ext>
              </c:extLst>
            </c:dLbl>
            <c:dLbl>
              <c:idx val="2"/>
              <c:layout/>
              <c:showLegendKey val="0"/>
              <c:showVal val="1"/>
              <c:showCatName val="0"/>
              <c:showSerName val="0"/>
              <c:showPercent val="0"/>
              <c:showBubbleSize val="0"/>
              <c:extLst>
                <c:ext xmlns:c15="http://schemas.microsoft.com/office/drawing/2012/chart" uri="{CE6537A1-D6FC-4f65-9D91-7224C49458BB}">
                  <c15:layout/>
                </c:ext>
              </c:extLst>
            </c:dLbl>
            <c:dLbl>
              <c:idx val="3"/>
              <c:layout/>
              <c:showLegendKey val="0"/>
              <c:showVal val="1"/>
              <c:showCatName val="0"/>
              <c:showSerName val="0"/>
              <c:showPercent val="0"/>
              <c:showBubbleSize val="0"/>
              <c:extLst>
                <c:ext xmlns:c15="http://schemas.microsoft.com/office/drawing/2012/chart" uri="{CE6537A1-D6FC-4f65-9D91-7224C49458BB}">
                  <c15:layout/>
                </c:ext>
              </c:extLst>
            </c:dLbl>
            <c:dLbl>
              <c:idx val="4"/>
              <c:layout/>
              <c:dLblPos val="bestFi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Sheet1!$A$6:$E$6</c:f>
              <c:strCache>
                <c:ptCount val="5"/>
                <c:pt idx="0">
                  <c:v>Cost saving in claims processing and management</c:v>
                </c:pt>
                <c:pt idx="1">
                  <c:v>Implementation in fraud detection and prevention</c:v>
                </c:pt>
                <c:pt idx="2">
                  <c:v>Reduction in healthcare policy administrative workload</c:v>
                </c:pt>
                <c:pt idx="3">
                  <c:v>Streamline complex data analytics to improve customer retention</c:v>
                </c:pt>
                <c:pt idx="4">
                  <c:v>Increase self-service options in healthcare</c:v>
                </c:pt>
              </c:strCache>
            </c:strRef>
          </c:cat>
          <c:val>
            <c:numRef>
              <c:f>Sheet1!$A$7:$E$7</c:f>
              <c:numCache>
                <c:formatCode>0%</c:formatCode>
                <c:ptCount val="5"/>
                <c:pt idx="0">
                  <c:v>0.7</c:v>
                </c:pt>
                <c:pt idx="1">
                  <c:v>0.6</c:v>
                </c:pt>
                <c:pt idx="2">
                  <c:v>0.55000000000000004</c:v>
                </c:pt>
                <c:pt idx="3">
                  <c:v>0.47</c:v>
                </c:pt>
                <c:pt idx="4">
                  <c:v>0.3</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22189D4-A178-415D-9081-E3741CAD1207}" type="doc">
      <dgm:prSet loTypeId="urn:microsoft.com/office/officeart/2005/8/layout/process4" loCatId="process" qsTypeId="urn:microsoft.com/office/officeart/2005/8/quickstyle/3d4#1" qsCatId="3D" csTypeId="urn:microsoft.com/office/officeart/2005/8/colors/colorful5#1" csCatId="colorful" phldr="1"/>
      <dgm:spPr/>
      <dgm:t>
        <a:bodyPr/>
        <a:lstStyle/>
        <a:p>
          <a:endParaRPr lang="en-US"/>
        </a:p>
      </dgm:t>
    </dgm:pt>
    <dgm:pt modelId="{CCA8CBAD-0335-4E92-879C-2F94B2A08F71}">
      <dgm:prSet custT="1"/>
      <dgm:spPr>
        <a:solidFill>
          <a:schemeClr val="accent1">
            <a:lumMod val="60000"/>
            <a:lumOff val="40000"/>
          </a:schemeClr>
        </a:solidFill>
      </dgm:spPr>
      <dgm:t>
        <a:bodyPr/>
        <a:lstStyle/>
        <a:p>
          <a:r>
            <a:rPr lang="en-US" sz="1800" b="1" dirty="0">
              <a:solidFill>
                <a:schemeClr val="tx1"/>
              </a:solidFill>
              <a:latin typeface="Times New Roman" panose="02020603050405020304" pitchFamily="18" charset="0"/>
              <a:cs typeface="Times New Roman" panose="02020603050405020304" pitchFamily="18" charset="0"/>
            </a:rPr>
            <a:t>Search </a:t>
          </a:r>
          <a:r>
            <a:rPr lang="en-US" sz="1800" b="1" dirty="0" smtClean="0">
              <a:solidFill>
                <a:schemeClr val="tx1"/>
              </a:solidFill>
              <a:latin typeface="Times New Roman" panose="02020603050405020304" pitchFamily="18" charset="0"/>
              <a:cs typeface="Times New Roman" panose="02020603050405020304" pitchFamily="18" charset="0"/>
            </a:rPr>
            <a:t>Strategy: P</a:t>
          </a:r>
          <a:r>
            <a:rPr lang="en-US" sz="1800" dirty="0" smtClean="0">
              <a:solidFill>
                <a:schemeClr val="tx1"/>
              </a:solidFill>
              <a:latin typeface="Times New Roman" panose="02020603050405020304" pitchFamily="18" charset="0"/>
              <a:cs typeface="Times New Roman" panose="02020603050405020304" pitchFamily="18" charset="0"/>
            </a:rPr>
            <a:t>hrases </a:t>
          </a:r>
          <a:r>
            <a:rPr lang="en-US" sz="1800" dirty="0">
              <a:solidFill>
                <a:schemeClr val="tx1"/>
              </a:solidFill>
              <a:latin typeface="Times New Roman" panose="02020603050405020304" pitchFamily="18" charset="0"/>
              <a:cs typeface="Times New Roman" panose="02020603050405020304" pitchFamily="18" charset="0"/>
            </a:rPr>
            <a:t>like </a:t>
          </a:r>
          <a:r>
            <a:rPr lang="en-US" sz="1800" dirty="0" smtClean="0">
              <a:solidFill>
                <a:schemeClr val="tx1"/>
              </a:solidFill>
              <a:latin typeface="Times New Roman" panose="02020603050405020304" pitchFamily="18" charset="0"/>
              <a:cs typeface="Times New Roman" panose="02020603050405020304" pitchFamily="18" charset="0"/>
            </a:rPr>
            <a:t>‘Digital Technology’, ‘Health Insurance Industry’, ‘Digital Transformation’, ‘Fraud Detection Technology’, ‘Real-Time Monitoring’, ‘Latest Trends &amp; Innovations’, </a:t>
          </a:r>
          <a:r>
            <a:rPr lang="en-US" sz="1800" dirty="0">
              <a:solidFill>
                <a:schemeClr val="tx1"/>
              </a:solidFill>
              <a:latin typeface="Times New Roman" panose="02020603050405020304" pitchFamily="18" charset="0"/>
              <a:cs typeface="Times New Roman" panose="02020603050405020304" pitchFamily="18" charset="0"/>
            </a:rPr>
            <a:t>and </a:t>
          </a:r>
          <a:r>
            <a:rPr lang="en-US" sz="1800" dirty="0" smtClean="0">
              <a:solidFill>
                <a:schemeClr val="tx1"/>
              </a:solidFill>
              <a:latin typeface="Times New Roman" panose="02020603050405020304" pitchFamily="18" charset="0"/>
              <a:cs typeface="Times New Roman" panose="02020603050405020304" pitchFamily="18" charset="0"/>
            </a:rPr>
            <a:t>‘Digital Health Tools’</a:t>
          </a:r>
          <a:endParaRPr lang="en-US" sz="1800" dirty="0">
            <a:solidFill>
              <a:schemeClr val="tx1"/>
            </a:solidFill>
            <a:latin typeface="Times New Roman" panose="02020603050405020304" pitchFamily="18" charset="0"/>
            <a:cs typeface="Times New Roman" panose="02020603050405020304" pitchFamily="18" charset="0"/>
          </a:endParaRPr>
        </a:p>
      </dgm:t>
    </dgm:pt>
    <dgm:pt modelId="{A1C7E80B-F9D5-412D-8974-418387BD0B3C}" type="parTrans" cxnId="{97D21549-F98C-475E-B5A8-B6C24A668F68}">
      <dgm:prSet/>
      <dgm:spPr/>
      <dgm:t>
        <a:bodyPr/>
        <a:lstStyle/>
        <a:p>
          <a:endParaRPr lang="en-US"/>
        </a:p>
      </dgm:t>
    </dgm:pt>
    <dgm:pt modelId="{C0E9F4B9-0A33-4FC7-A52F-514554381A0F}" type="sibTrans" cxnId="{97D21549-F98C-475E-B5A8-B6C24A668F68}">
      <dgm:prSet/>
      <dgm:spPr/>
      <dgm:t>
        <a:bodyPr/>
        <a:lstStyle/>
        <a:p>
          <a:endParaRPr lang="en-US"/>
        </a:p>
      </dgm:t>
    </dgm:pt>
    <dgm:pt modelId="{A50B07C8-45C6-4717-B4F5-E1F2F41EB249}">
      <dgm:prSet custT="1"/>
      <dgm:spPr/>
      <dgm:t>
        <a:bodyPr/>
        <a:lstStyle/>
        <a:p>
          <a:r>
            <a:rPr lang="en-IN" sz="1800" b="1" dirty="0" smtClean="0">
              <a:solidFill>
                <a:schemeClr val="tx1"/>
              </a:solidFill>
              <a:latin typeface="Times New Roman" panose="02020603050405020304" pitchFamily="18" charset="0"/>
              <a:cs typeface="Times New Roman" panose="02020603050405020304" pitchFamily="18" charset="0"/>
            </a:rPr>
            <a:t>Electronic </a:t>
          </a:r>
          <a:r>
            <a:rPr lang="en-US" sz="1800" b="1" dirty="0" smtClean="0">
              <a:solidFill>
                <a:schemeClr val="tx1"/>
              </a:solidFill>
              <a:latin typeface="Times New Roman" panose="02020603050405020304" pitchFamily="18" charset="0"/>
              <a:cs typeface="Times New Roman" panose="02020603050405020304" pitchFamily="18" charset="0"/>
            </a:rPr>
            <a:t>Database Searched</a:t>
          </a:r>
          <a:r>
            <a:rPr lang="en-US" sz="1800" b="1" dirty="0">
              <a:solidFill>
                <a:schemeClr val="tx1"/>
              </a:solidFill>
              <a:latin typeface="Times New Roman" panose="02020603050405020304" pitchFamily="18" charset="0"/>
              <a:cs typeface="Times New Roman" panose="02020603050405020304" pitchFamily="18" charset="0"/>
            </a:rPr>
            <a:t>: </a:t>
          </a:r>
          <a:r>
            <a:rPr lang="en-US" sz="1800" dirty="0">
              <a:solidFill>
                <a:schemeClr val="tx1"/>
              </a:solidFill>
              <a:latin typeface="Times New Roman" panose="02020603050405020304" pitchFamily="18" charset="0"/>
              <a:cs typeface="Times New Roman" panose="02020603050405020304" pitchFamily="18" charset="0"/>
            </a:rPr>
            <a:t>PubMed, </a:t>
          </a:r>
          <a:r>
            <a:rPr lang="en-IN" sz="1800" dirty="0" smtClean="0">
              <a:solidFill>
                <a:schemeClr val="tx1"/>
              </a:solidFill>
              <a:latin typeface="Times New Roman" panose="02020603050405020304" pitchFamily="18" charset="0"/>
              <a:cs typeface="Times New Roman" panose="02020603050405020304" pitchFamily="18" charset="0"/>
            </a:rPr>
            <a:t>PsycINFO, Embase, </a:t>
          </a:r>
          <a:r>
            <a:rPr lang="en-US" sz="1800" dirty="0" smtClean="0">
              <a:solidFill>
                <a:schemeClr val="tx1"/>
              </a:solidFill>
              <a:latin typeface="Times New Roman" panose="02020603050405020304" pitchFamily="18" charset="0"/>
              <a:cs typeface="Times New Roman" panose="02020603050405020304" pitchFamily="18" charset="0"/>
            </a:rPr>
            <a:t>Google Scholar</a:t>
          </a:r>
          <a:r>
            <a:rPr lang="en-US" sz="1800" dirty="0">
              <a:solidFill>
                <a:schemeClr val="tx1"/>
              </a:solidFill>
              <a:latin typeface="Times New Roman" panose="02020603050405020304" pitchFamily="18" charset="0"/>
              <a:cs typeface="Times New Roman" panose="02020603050405020304" pitchFamily="18" charset="0"/>
            </a:rPr>
            <a:t>, Science </a:t>
          </a:r>
          <a:r>
            <a:rPr lang="en-US" sz="1800" dirty="0" smtClean="0">
              <a:solidFill>
                <a:schemeClr val="tx1"/>
              </a:solidFill>
              <a:latin typeface="Times New Roman" panose="02020603050405020304" pitchFamily="18" charset="0"/>
              <a:cs typeface="Times New Roman" panose="02020603050405020304" pitchFamily="18" charset="0"/>
            </a:rPr>
            <a:t>Direct and also grey literature</a:t>
          </a:r>
          <a:endParaRPr lang="en-US" sz="1800" dirty="0">
            <a:solidFill>
              <a:schemeClr val="tx1"/>
            </a:solidFill>
            <a:latin typeface="Times New Roman" panose="02020603050405020304" pitchFamily="18" charset="0"/>
            <a:cs typeface="Times New Roman" panose="02020603050405020304" pitchFamily="18" charset="0"/>
          </a:endParaRPr>
        </a:p>
      </dgm:t>
    </dgm:pt>
    <dgm:pt modelId="{30955630-C146-47B4-BE24-44BF86A7C268}" type="parTrans" cxnId="{83B2167C-2ABC-45A4-8222-41AE8030845E}">
      <dgm:prSet/>
      <dgm:spPr/>
      <dgm:t>
        <a:bodyPr/>
        <a:lstStyle/>
        <a:p>
          <a:endParaRPr lang="en-US"/>
        </a:p>
      </dgm:t>
    </dgm:pt>
    <dgm:pt modelId="{B5764339-1909-4292-9FB9-E82F4567F1E3}" type="sibTrans" cxnId="{83B2167C-2ABC-45A4-8222-41AE8030845E}">
      <dgm:prSet/>
      <dgm:spPr/>
      <dgm:t>
        <a:bodyPr/>
        <a:lstStyle/>
        <a:p>
          <a:endParaRPr lang="en-US"/>
        </a:p>
      </dgm:t>
    </dgm:pt>
    <dgm:pt modelId="{9E785A03-A526-4675-935A-24B2641DBECA}">
      <dgm:prSet custT="1"/>
      <dgm:spPr/>
      <dgm:t>
        <a:bodyPr/>
        <a:lstStyle/>
        <a:p>
          <a:r>
            <a:rPr lang="en-US" sz="1800" b="1" dirty="0">
              <a:solidFill>
                <a:schemeClr val="tx1"/>
              </a:solidFill>
              <a:latin typeface="Times New Roman" panose="02020603050405020304" pitchFamily="18" charset="0"/>
              <a:cs typeface="Times New Roman" panose="02020603050405020304" pitchFamily="18" charset="0"/>
            </a:rPr>
            <a:t>Selection </a:t>
          </a:r>
          <a:r>
            <a:rPr lang="en-US" sz="1800" b="1" dirty="0" smtClean="0">
              <a:solidFill>
                <a:schemeClr val="tx1"/>
              </a:solidFill>
              <a:latin typeface="Times New Roman" panose="02020603050405020304" pitchFamily="18" charset="0"/>
              <a:cs typeface="Times New Roman" panose="02020603050405020304" pitchFamily="18" charset="0"/>
            </a:rPr>
            <a:t>Process</a:t>
          </a:r>
          <a:r>
            <a:rPr lang="en-US" sz="1800" b="1" dirty="0">
              <a:solidFill>
                <a:schemeClr val="tx1"/>
              </a:solidFill>
              <a:latin typeface="Times New Roman" panose="02020603050405020304" pitchFamily="18" charset="0"/>
              <a:cs typeface="Times New Roman" panose="02020603050405020304" pitchFamily="18" charset="0"/>
            </a:rPr>
            <a:t>:</a:t>
          </a:r>
          <a:endParaRPr lang="en-US" sz="1800" dirty="0">
            <a:solidFill>
              <a:schemeClr val="tx1"/>
            </a:solidFill>
            <a:latin typeface="Times New Roman" panose="02020603050405020304" pitchFamily="18" charset="0"/>
            <a:cs typeface="Times New Roman" panose="02020603050405020304" pitchFamily="18" charset="0"/>
          </a:endParaRPr>
        </a:p>
      </dgm:t>
    </dgm:pt>
    <dgm:pt modelId="{11B2C90D-51D1-49FA-917A-07DFCC4A6FC2}" type="parTrans" cxnId="{20DF8B61-03F9-4E55-9E34-43F3E6897707}">
      <dgm:prSet/>
      <dgm:spPr/>
      <dgm:t>
        <a:bodyPr/>
        <a:lstStyle/>
        <a:p>
          <a:endParaRPr lang="en-US"/>
        </a:p>
      </dgm:t>
    </dgm:pt>
    <dgm:pt modelId="{F830667C-38D1-44CD-9432-AAAED3BD0926}" type="sibTrans" cxnId="{20DF8B61-03F9-4E55-9E34-43F3E6897707}">
      <dgm:prSet/>
      <dgm:spPr/>
      <dgm:t>
        <a:bodyPr/>
        <a:lstStyle/>
        <a:p>
          <a:endParaRPr lang="en-US"/>
        </a:p>
      </dgm:t>
    </dgm:pt>
    <dgm:pt modelId="{F70B780A-581E-4D28-9D54-BA459B0C26B1}">
      <dgm:prSet custT="1"/>
      <dgm:spPr/>
      <dgm:t>
        <a:bodyPr/>
        <a:lstStyle/>
        <a:p>
          <a:r>
            <a:rPr lang="en-IN" sz="1800" b="1" dirty="0">
              <a:latin typeface="Times New Roman" panose="02020603050405020304" pitchFamily="18" charset="0"/>
              <a:cs typeface="Times New Roman" panose="02020603050405020304" pitchFamily="18" charset="0"/>
            </a:rPr>
            <a:t>Initial Screening: </a:t>
          </a:r>
          <a:r>
            <a:rPr lang="en-IN" sz="1800" dirty="0">
              <a:latin typeface="Times New Roman" panose="02020603050405020304" pitchFamily="18" charset="0"/>
              <a:cs typeface="Times New Roman" panose="02020603050405020304" pitchFamily="18" charset="0"/>
            </a:rPr>
            <a:t>All identified </a:t>
          </a:r>
          <a:r>
            <a:rPr lang="en-IN" sz="1800" dirty="0" smtClean="0">
              <a:latin typeface="Times New Roman" panose="02020603050405020304" pitchFamily="18" charset="0"/>
              <a:cs typeface="Times New Roman" panose="02020603050405020304" pitchFamily="18" charset="0"/>
            </a:rPr>
            <a:t>papers </a:t>
          </a:r>
          <a:r>
            <a:rPr lang="en-IN" sz="1800" dirty="0">
              <a:latin typeface="Times New Roman" panose="02020603050405020304" pitchFamily="18" charset="0"/>
              <a:cs typeface="Times New Roman" panose="02020603050405020304" pitchFamily="18" charset="0"/>
            </a:rPr>
            <a:t>titles and abstracts were reviewed for relevance to the study topic. </a:t>
          </a:r>
          <a:endParaRPr lang="en-US" sz="1800" dirty="0">
            <a:latin typeface="Times New Roman" panose="02020603050405020304" pitchFamily="18" charset="0"/>
            <a:cs typeface="Times New Roman" panose="02020603050405020304" pitchFamily="18" charset="0"/>
          </a:endParaRPr>
        </a:p>
      </dgm:t>
    </dgm:pt>
    <dgm:pt modelId="{F328003D-D63F-41A0-973B-D82C1CBF2DB6}" type="parTrans" cxnId="{3075B909-CE16-477B-8681-08E79678CA94}">
      <dgm:prSet/>
      <dgm:spPr/>
      <dgm:t>
        <a:bodyPr/>
        <a:lstStyle/>
        <a:p>
          <a:endParaRPr lang="en-US"/>
        </a:p>
      </dgm:t>
    </dgm:pt>
    <dgm:pt modelId="{C6F020BA-9CF5-4467-871A-C662C3FF562F}" type="sibTrans" cxnId="{3075B909-CE16-477B-8681-08E79678CA94}">
      <dgm:prSet/>
      <dgm:spPr/>
      <dgm:t>
        <a:bodyPr/>
        <a:lstStyle/>
        <a:p>
          <a:endParaRPr lang="en-US"/>
        </a:p>
      </dgm:t>
    </dgm:pt>
    <dgm:pt modelId="{3FCB67DF-24F7-4D18-8536-9EA5A2F405A2}">
      <dgm:prSet custT="1"/>
      <dgm:spPr/>
      <dgm:t>
        <a:bodyPr/>
        <a:lstStyle/>
        <a:p>
          <a:pPr algn="ctr"/>
          <a:r>
            <a:rPr lang="en-US" sz="1600" b="1" dirty="0">
              <a:latin typeface="Times New Roman" panose="02020603050405020304" pitchFamily="18" charset="0"/>
              <a:cs typeface="Times New Roman" panose="02020603050405020304" pitchFamily="18" charset="0"/>
            </a:rPr>
            <a:t>Full </a:t>
          </a:r>
          <a:r>
            <a:rPr lang="en-US" sz="1600" b="1" dirty="0" smtClean="0">
              <a:latin typeface="Times New Roman" panose="02020603050405020304" pitchFamily="18" charset="0"/>
              <a:cs typeface="Times New Roman" panose="02020603050405020304" pitchFamily="18" charset="0"/>
            </a:rPr>
            <a:t>Text Review: </a:t>
          </a:r>
          <a:r>
            <a:rPr lang="en-GB" sz="1600" b="0" dirty="0" smtClean="0">
              <a:latin typeface="Times New Roman" panose="02020603050405020304" pitchFamily="18" charset="0"/>
              <a:cs typeface="Times New Roman" panose="02020603050405020304" pitchFamily="18" charset="0"/>
            </a:rPr>
            <a:t>Research articles that cleared the initial screening phase, underwent a comprehensive text analysis. Included in this analysis were studies that satisfied the inclusion criteria.</a:t>
          </a:r>
          <a:endParaRPr lang="en-US" sz="1600" b="0" dirty="0">
            <a:latin typeface="Times New Roman" panose="02020603050405020304" pitchFamily="18" charset="0"/>
            <a:cs typeface="Times New Roman" panose="02020603050405020304" pitchFamily="18" charset="0"/>
          </a:endParaRPr>
        </a:p>
      </dgm:t>
    </dgm:pt>
    <dgm:pt modelId="{2DA3B74D-F816-425B-8614-A1AEA85E2602}" type="parTrans" cxnId="{A6132277-C8B8-4F0B-A034-5ABD01537C9E}">
      <dgm:prSet/>
      <dgm:spPr/>
      <dgm:t>
        <a:bodyPr/>
        <a:lstStyle/>
        <a:p>
          <a:endParaRPr lang="en-US"/>
        </a:p>
      </dgm:t>
    </dgm:pt>
    <dgm:pt modelId="{0FD02619-61DF-48E7-962B-DA1225E00873}" type="sibTrans" cxnId="{A6132277-C8B8-4F0B-A034-5ABD01537C9E}">
      <dgm:prSet/>
      <dgm:spPr/>
      <dgm:t>
        <a:bodyPr/>
        <a:lstStyle/>
        <a:p>
          <a:endParaRPr lang="en-US"/>
        </a:p>
      </dgm:t>
    </dgm:pt>
    <dgm:pt modelId="{7438B5D5-8C5C-481D-B050-388D0A197B0F}">
      <dgm:prSet custT="1"/>
      <dgm:spPr/>
      <dgm:t>
        <a:bodyPr/>
        <a:lstStyle/>
        <a:p>
          <a:r>
            <a:rPr lang="en-IN" sz="1800" b="1" dirty="0">
              <a:latin typeface="Times New Roman" panose="02020603050405020304" pitchFamily="18" charset="0"/>
              <a:cs typeface="Times New Roman" panose="02020603050405020304" pitchFamily="18" charset="0"/>
            </a:rPr>
            <a:t>Data Extraction:</a:t>
          </a:r>
          <a:r>
            <a:rPr lang="en-IN" sz="1800" dirty="0">
              <a:latin typeface="Times New Roman" panose="02020603050405020304" pitchFamily="18" charset="0"/>
              <a:cs typeface="Times New Roman" panose="02020603050405020304" pitchFamily="18" charset="0"/>
            </a:rPr>
            <a:t> From the included studies, pertinent data was taken out and put into a structured format. </a:t>
          </a:r>
          <a:endParaRPr lang="en-US" sz="1800" dirty="0">
            <a:latin typeface="Times New Roman" panose="02020603050405020304" pitchFamily="18" charset="0"/>
            <a:cs typeface="Times New Roman" panose="02020603050405020304" pitchFamily="18" charset="0"/>
          </a:endParaRPr>
        </a:p>
      </dgm:t>
    </dgm:pt>
    <dgm:pt modelId="{B350BCEF-B9BD-4E21-9D64-7763CB2D4792}" type="parTrans" cxnId="{52AADA1E-57D1-413B-93AB-BF3AC84151C3}">
      <dgm:prSet/>
      <dgm:spPr/>
      <dgm:t>
        <a:bodyPr/>
        <a:lstStyle/>
        <a:p>
          <a:endParaRPr lang="en-US"/>
        </a:p>
      </dgm:t>
    </dgm:pt>
    <dgm:pt modelId="{9170F86E-FC6D-41A3-91F2-6204633EE092}" type="sibTrans" cxnId="{52AADA1E-57D1-413B-93AB-BF3AC84151C3}">
      <dgm:prSet/>
      <dgm:spPr/>
      <dgm:t>
        <a:bodyPr/>
        <a:lstStyle/>
        <a:p>
          <a:endParaRPr lang="en-US"/>
        </a:p>
      </dgm:t>
    </dgm:pt>
    <dgm:pt modelId="{7C4B75EC-3508-43FD-B581-1FADC735CAE2}">
      <dgm:prSet custT="1"/>
      <dgm:spPr>
        <a:solidFill>
          <a:schemeClr val="accent5">
            <a:lumMod val="20000"/>
            <a:lumOff val="80000"/>
            <a:alpha val="90000"/>
          </a:schemeClr>
        </a:solidFill>
      </dgm:spPr>
      <dgm:t>
        <a:bodyPr/>
        <a:lstStyle/>
        <a:p>
          <a:r>
            <a:rPr lang="en-IN" sz="1600" b="1" dirty="0">
              <a:latin typeface="Times New Roman" panose="02020603050405020304" pitchFamily="18" charset="0"/>
              <a:cs typeface="Times New Roman" panose="02020603050405020304" pitchFamily="18" charset="0"/>
            </a:rPr>
            <a:t>Synthesis and </a:t>
          </a:r>
          <a:r>
            <a:rPr lang="en-IN" sz="1600" b="1" dirty="0" smtClean="0">
              <a:latin typeface="Times New Roman" panose="02020603050405020304" pitchFamily="18" charset="0"/>
              <a:cs typeface="Times New Roman" panose="02020603050405020304" pitchFamily="18" charset="0"/>
            </a:rPr>
            <a:t>Analysis: </a:t>
          </a:r>
          <a:r>
            <a:rPr lang="en-GB" sz="1600" b="0" dirty="0" smtClean="0">
              <a:latin typeface="Times New Roman" panose="02020603050405020304" pitchFamily="18" charset="0"/>
              <a:cs typeface="Times New Roman" panose="02020603050405020304" pitchFamily="18" charset="0"/>
            </a:rPr>
            <a:t>Thematic synthesis of qualitative and quantitative data was done to analyse technological advancement in the insurance industry.</a:t>
          </a:r>
          <a:endParaRPr lang="en-US" sz="1600" dirty="0">
            <a:latin typeface="Times New Roman" panose="02020603050405020304" pitchFamily="18" charset="0"/>
            <a:cs typeface="Times New Roman" panose="02020603050405020304" pitchFamily="18" charset="0"/>
          </a:endParaRPr>
        </a:p>
      </dgm:t>
    </dgm:pt>
    <dgm:pt modelId="{27BA83B1-213D-44B1-B377-42A18B717685}" type="parTrans" cxnId="{D9F2F942-A881-4A5A-BA5E-F736D9B5A72D}">
      <dgm:prSet/>
      <dgm:spPr/>
      <dgm:t>
        <a:bodyPr/>
        <a:lstStyle/>
        <a:p>
          <a:endParaRPr lang="en-US"/>
        </a:p>
      </dgm:t>
    </dgm:pt>
    <dgm:pt modelId="{BEE39EBF-6109-4FB0-B2E1-560DBF666037}" type="sibTrans" cxnId="{D9F2F942-A881-4A5A-BA5E-F736D9B5A72D}">
      <dgm:prSet/>
      <dgm:spPr/>
      <dgm:t>
        <a:bodyPr/>
        <a:lstStyle/>
        <a:p>
          <a:endParaRPr lang="en-US"/>
        </a:p>
      </dgm:t>
    </dgm:pt>
    <dgm:pt modelId="{B68B9953-97A0-43AB-9E19-E553994A5759}" type="pres">
      <dgm:prSet presAssocID="{C22189D4-A178-415D-9081-E3741CAD1207}" presName="Name0" presStyleCnt="0">
        <dgm:presLayoutVars>
          <dgm:dir/>
          <dgm:animLvl val="lvl"/>
          <dgm:resizeHandles val="exact"/>
        </dgm:presLayoutVars>
      </dgm:prSet>
      <dgm:spPr/>
      <dgm:t>
        <a:bodyPr/>
        <a:lstStyle/>
        <a:p>
          <a:endParaRPr lang="en-GB"/>
        </a:p>
      </dgm:t>
    </dgm:pt>
    <dgm:pt modelId="{66E8E690-792A-4A7F-AA2C-DA01C074944F}" type="pres">
      <dgm:prSet presAssocID="{9E785A03-A526-4675-935A-24B2641DBECA}" presName="boxAndChildren" presStyleCnt="0"/>
      <dgm:spPr/>
      <dgm:t>
        <a:bodyPr/>
        <a:lstStyle/>
        <a:p>
          <a:endParaRPr lang="en-GB"/>
        </a:p>
      </dgm:t>
    </dgm:pt>
    <dgm:pt modelId="{C59912EA-5BEF-43A6-AAD4-3CE6F47332C9}" type="pres">
      <dgm:prSet presAssocID="{9E785A03-A526-4675-935A-24B2641DBECA}" presName="parentTextBox" presStyleLbl="node1" presStyleIdx="0" presStyleCnt="3"/>
      <dgm:spPr/>
      <dgm:t>
        <a:bodyPr/>
        <a:lstStyle/>
        <a:p>
          <a:endParaRPr lang="en-GB"/>
        </a:p>
      </dgm:t>
    </dgm:pt>
    <dgm:pt modelId="{81E56F0C-286C-456D-961E-A1A7FE9F5AE7}" type="pres">
      <dgm:prSet presAssocID="{9E785A03-A526-4675-935A-24B2641DBECA}" presName="entireBox" presStyleLbl="node1" presStyleIdx="0" presStyleCnt="3" custScaleY="49256"/>
      <dgm:spPr/>
      <dgm:t>
        <a:bodyPr/>
        <a:lstStyle/>
        <a:p>
          <a:endParaRPr lang="en-GB"/>
        </a:p>
      </dgm:t>
    </dgm:pt>
    <dgm:pt modelId="{F503442F-CC65-4464-A739-F5D0E83E2D5C}" type="pres">
      <dgm:prSet presAssocID="{9E785A03-A526-4675-935A-24B2641DBECA}" presName="descendantBox" presStyleCnt="0"/>
      <dgm:spPr/>
      <dgm:t>
        <a:bodyPr/>
        <a:lstStyle/>
        <a:p>
          <a:endParaRPr lang="en-GB"/>
        </a:p>
      </dgm:t>
    </dgm:pt>
    <dgm:pt modelId="{487B832A-DBBF-472D-805C-6787FBE8688B}" type="pres">
      <dgm:prSet presAssocID="{F70B780A-581E-4D28-9D54-BA459B0C26B1}" presName="childTextBox" presStyleLbl="fgAccFollowNode1" presStyleIdx="0" presStyleCnt="4" custScaleY="132876">
        <dgm:presLayoutVars>
          <dgm:bulletEnabled val="1"/>
        </dgm:presLayoutVars>
      </dgm:prSet>
      <dgm:spPr/>
      <dgm:t>
        <a:bodyPr/>
        <a:lstStyle/>
        <a:p>
          <a:endParaRPr lang="en-GB"/>
        </a:p>
      </dgm:t>
    </dgm:pt>
    <dgm:pt modelId="{418DA060-A5C0-4C19-AC69-760DA0DA957C}" type="pres">
      <dgm:prSet presAssocID="{3FCB67DF-24F7-4D18-8536-9EA5A2F405A2}" presName="childTextBox" presStyleLbl="fgAccFollowNode1" presStyleIdx="1" presStyleCnt="4" custScaleY="133755">
        <dgm:presLayoutVars>
          <dgm:bulletEnabled val="1"/>
        </dgm:presLayoutVars>
      </dgm:prSet>
      <dgm:spPr/>
      <dgm:t>
        <a:bodyPr/>
        <a:lstStyle/>
        <a:p>
          <a:endParaRPr lang="en-GB"/>
        </a:p>
      </dgm:t>
    </dgm:pt>
    <dgm:pt modelId="{775ADE63-00A1-4D37-AE82-AE47D147091C}" type="pres">
      <dgm:prSet presAssocID="{7438B5D5-8C5C-481D-B050-388D0A197B0F}" presName="childTextBox" presStyleLbl="fgAccFollowNode1" presStyleIdx="2" presStyleCnt="4" custScaleY="131266">
        <dgm:presLayoutVars>
          <dgm:bulletEnabled val="1"/>
        </dgm:presLayoutVars>
      </dgm:prSet>
      <dgm:spPr/>
      <dgm:t>
        <a:bodyPr/>
        <a:lstStyle/>
        <a:p>
          <a:endParaRPr lang="en-GB"/>
        </a:p>
      </dgm:t>
    </dgm:pt>
    <dgm:pt modelId="{93346C03-34DC-4340-9B13-0766165BDE8C}" type="pres">
      <dgm:prSet presAssocID="{7C4B75EC-3508-43FD-B581-1FADC735CAE2}" presName="childTextBox" presStyleLbl="fgAccFollowNode1" presStyleIdx="3" presStyleCnt="4" custScaleY="131266">
        <dgm:presLayoutVars>
          <dgm:bulletEnabled val="1"/>
        </dgm:presLayoutVars>
      </dgm:prSet>
      <dgm:spPr/>
      <dgm:t>
        <a:bodyPr/>
        <a:lstStyle/>
        <a:p>
          <a:endParaRPr lang="en-GB"/>
        </a:p>
      </dgm:t>
    </dgm:pt>
    <dgm:pt modelId="{60DCAE9A-6B7A-4D10-BBEB-FDEE54D7F4A2}" type="pres">
      <dgm:prSet presAssocID="{B5764339-1909-4292-9FB9-E82F4567F1E3}" presName="sp" presStyleCnt="0"/>
      <dgm:spPr/>
      <dgm:t>
        <a:bodyPr/>
        <a:lstStyle/>
        <a:p>
          <a:endParaRPr lang="en-GB"/>
        </a:p>
      </dgm:t>
    </dgm:pt>
    <dgm:pt modelId="{5EE65BFE-8C0E-4083-8B4E-23FE42C1D19D}" type="pres">
      <dgm:prSet presAssocID="{A50B07C8-45C6-4717-B4F5-E1F2F41EB249}" presName="arrowAndChildren" presStyleCnt="0"/>
      <dgm:spPr/>
      <dgm:t>
        <a:bodyPr/>
        <a:lstStyle/>
        <a:p>
          <a:endParaRPr lang="en-GB"/>
        </a:p>
      </dgm:t>
    </dgm:pt>
    <dgm:pt modelId="{0F1EE8EF-271A-4C9F-A837-790096EE1B6A}" type="pres">
      <dgm:prSet presAssocID="{A50B07C8-45C6-4717-B4F5-E1F2F41EB249}" presName="parentTextArrow" presStyleLbl="node1" presStyleIdx="1" presStyleCnt="3" custScaleY="18527"/>
      <dgm:spPr/>
      <dgm:t>
        <a:bodyPr/>
        <a:lstStyle/>
        <a:p>
          <a:endParaRPr lang="en-GB"/>
        </a:p>
      </dgm:t>
    </dgm:pt>
    <dgm:pt modelId="{B639EAF6-28D3-448B-B129-94205DBED6FE}" type="pres">
      <dgm:prSet presAssocID="{C0E9F4B9-0A33-4FC7-A52F-514554381A0F}" presName="sp" presStyleCnt="0"/>
      <dgm:spPr/>
      <dgm:t>
        <a:bodyPr/>
        <a:lstStyle/>
        <a:p>
          <a:endParaRPr lang="en-GB"/>
        </a:p>
      </dgm:t>
    </dgm:pt>
    <dgm:pt modelId="{1BA73A31-65C9-4C2F-90E1-6F87503A1D85}" type="pres">
      <dgm:prSet presAssocID="{CCA8CBAD-0335-4E92-879C-2F94B2A08F71}" presName="arrowAndChildren" presStyleCnt="0"/>
      <dgm:spPr/>
      <dgm:t>
        <a:bodyPr/>
        <a:lstStyle/>
        <a:p>
          <a:endParaRPr lang="en-GB"/>
        </a:p>
      </dgm:t>
    </dgm:pt>
    <dgm:pt modelId="{1F6B04E3-AE56-4454-934E-F707EF15A3FC}" type="pres">
      <dgm:prSet presAssocID="{CCA8CBAD-0335-4E92-879C-2F94B2A08F71}" presName="parentTextArrow" presStyleLbl="node1" presStyleIdx="2" presStyleCnt="3" custScaleY="34030"/>
      <dgm:spPr/>
      <dgm:t>
        <a:bodyPr/>
        <a:lstStyle/>
        <a:p>
          <a:endParaRPr lang="en-GB"/>
        </a:p>
      </dgm:t>
    </dgm:pt>
  </dgm:ptLst>
  <dgm:cxnLst>
    <dgm:cxn modelId="{83B2167C-2ABC-45A4-8222-41AE8030845E}" srcId="{C22189D4-A178-415D-9081-E3741CAD1207}" destId="{A50B07C8-45C6-4717-B4F5-E1F2F41EB249}" srcOrd="1" destOrd="0" parTransId="{30955630-C146-47B4-BE24-44BF86A7C268}" sibTransId="{B5764339-1909-4292-9FB9-E82F4567F1E3}"/>
    <dgm:cxn modelId="{A6132277-C8B8-4F0B-A034-5ABD01537C9E}" srcId="{9E785A03-A526-4675-935A-24B2641DBECA}" destId="{3FCB67DF-24F7-4D18-8536-9EA5A2F405A2}" srcOrd="1" destOrd="0" parTransId="{2DA3B74D-F816-425B-8614-A1AEA85E2602}" sibTransId="{0FD02619-61DF-48E7-962B-DA1225E00873}"/>
    <dgm:cxn modelId="{D9F2F942-A881-4A5A-BA5E-F736D9B5A72D}" srcId="{9E785A03-A526-4675-935A-24B2641DBECA}" destId="{7C4B75EC-3508-43FD-B581-1FADC735CAE2}" srcOrd="3" destOrd="0" parTransId="{27BA83B1-213D-44B1-B377-42A18B717685}" sibTransId="{BEE39EBF-6109-4FB0-B2E1-560DBF666037}"/>
    <dgm:cxn modelId="{52AADA1E-57D1-413B-93AB-BF3AC84151C3}" srcId="{9E785A03-A526-4675-935A-24B2641DBECA}" destId="{7438B5D5-8C5C-481D-B050-388D0A197B0F}" srcOrd="2" destOrd="0" parTransId="{B350BCEF-B9BD-4E21-9D64-7763CB2D4792}" sibTransId="{9170F86E-FC6D-41A3-91F2-6204633EE092}"/>
    <dgm:cxn modelId="{97D21549-F98C-475E-B5A8-B6C24A668F68}" srcId="{C22189D4-A178-415D-9081-E3741CAD1207}" destId="{CCA8CBAD-0335-4E92-879C-2F94B2A08F71}" srcOrd="0" destOrd="0" parTransId="{A1C7E80B-F9D5-412D-8974-418387BD0B3C}" sibTransId="{C0E9F4B9-0A33-4FC7-A52F-514554381A0F}"/>
    <dgm:cxn modelId="{61E08268-A712-40CC-B84A-9C11D246D261}" type="presOf" srcId="{CCA8CBAD-0335-4E92-879C-2F94B2A08F71}" destId="{1F6B04E3-AE56-4454-934E-F707EF15A3FC}" srcOrd="0" destOrd="0" presId="urn:microsoft.com/office/officeart/2005/8/layout/process4"/>
    <dgm:cxn modelId="{7C002C66-AAFC-4C52-97AB-11E9AA081144}" type="presOf" srcId="{3FCB67DF-24F7-4D18-8536-9EA5A2F405A2}" destId="{418DA060-A5C0-4C19-AC69-760DA0DA957C}" srcOrd="0" destOrd="0" presId="urn:microsoft.com/office/officeart/2005/8/layout/process4"/>
    <dgm:cxn modelId="{F4A47E8C-E4DA-447F-B8F4-027223F277B7}" type="presOf" srcId="{9E785A03-A526-4675-935A-24B2641DBECA}" destId="{81E56F0C-286C-456D-961E-A1A7FE9F5AE7}" srcOrd="1" destOrd="0" presId="urn:microsoft.com/office/officeart/2005/8/layout/process4"/>
    <dgm:cxn modelId="{6C59E31C-67D9-432D-B965-B67E73A61CD6}" type="presOf" srcId="{7C4B75EC-3508-43FD-B581-1FADC735CAE2}" destId="{93346C03-34DC-4340-9B13-0766165BDE8C}" srcOrd="0" destOrd="0" presId="urn:microsoft.com/office/officeart/2005/8/layout/process4"/>
    <dgm:cxn modelId="{5417BDF2-DCDB-4B67-AE12-67C60254220E}" type="presOf" srcId="{9E785A03-A526-4675-935A-24B2641DBECA}" destId="{C59912EA-5BEF-43A6-AAD4-3CE6F47332C9}" srcOrd="0" destOrd="0" presId="urn:microsoft.com/office/officeart/2005/8/layout/process4"/>
    <dgm:cxn modelId="{D6D30479-3012-4243-9FAB-D9DDF9545928}" type="presOf" srcId="{C22189D4-A178-415D-9081-E3741CAD1207}" destId="{B68B9953-97A0-43AB-9E19-E553994A5759}" srcOrd="0" destOrd="0" presId="urn:microsoft.com/office/officeart/2005/8/layout/process4"/>
    <dgm:cxn modelId="{3075B909-CE16-477B-8681-08E79678CA94}" srcId="{9E785A03-A526-4675-935A-24B2641DBECA}" destId="{F70B780A-581E-4D28-9D54-BA459B0C26B1}" srcOrd="0" destOrd="0" parTransId="{F328003D-D63F-41A0-973B-D82C1CBF2DB6}" sibTransId="{C6F020BA-9CF5-4467-871A-C662C3FF562F}"/>
    <dgm:cxn modelId="{20DF8B61-03F9-4E55-9E34-43F3E6897707}" srcId="{C22189D4-A178-415D-9081-E3741CAD1207}" destId="{9E785A03-A526-4675-935A-24B2641DBECA}" srcOrd="2" destOrd="0" parTransId="{11B2C90D-51D1-49FA-917A-07DFCC4A6FC2}" sibTransId="{F830667C-38D1-44CD-9432-AAAED3BD0926}"/>
    <dgm:cxn modelId="{A13A420A-97BD-471D-89E5-42579245379A}" type="presOf" srcId="{7438B5D5-8C5C-481D-B050-388D0A197B0F}" destId="{775ADE63-00A1-4D37-AE82-AE47D147091C}" srcOrd="0" destOrd="0" presId="urn:microsoft.com/office/officeart/2005/8/layout/process4"/>
    <dgm:cxn modelId="{89FA7BF4-ECEF-4D28-9E97-D2C0E4EF45F7}" type="presOf" srcId="{A50B07C8-45C6-4717-B4F5-E1F2F41EB249}" destId="{0F1EE8EF-271A-4C9F-A837-790096EE1B6A}" srcOrd="0" destOrd="0" presId="urn:microsoft.com/office/officeart/2005/8/layout/process4"/>
    <dgm:cxn modelId="{850CD8F2-0FBF-4E06-A5C4-C87CEF6E372E}" type="presOf" srcId="{F70B780A-581E-4D28-9D54-BA459B0C26B1}" destId="{487B832A-DBBF-472D-805C-6787FBE8688B}" srcOrd="0" destOrd="0" presId="urn:microsoft.com/office/officeart/2005/8/layout/process4"/>
    <dgm:cxn modelId="{67ED6ED3-1DF3-42B1-9564-81E9438FE7F6}" type="presParOf" srcId="{B68B9953-97A0-43AB-9E19-E553994A5759}" destId="{66E8E690-792A-4A7F-AA2C-DA01C074944F}" srcOrd="0" destOrd="0" presId="urn:microsoft.com/office/officeart/2005/8/layout/process4"/>
    <dgm:cxn modelId="{DAAB3714-D845-4760-A336-C4EFC66F29F7}" type="presParOf" srcId="{66E8E690-792A-4A7F-AA2C-DA01C074944F}" destId="{C59912EA-5BEF-43A6-AAD4-3CE6F47332C9}" srcOrd="0" destOrd="0" presId="urn:microsoft.com/office/officeart/2005/8/layout/process4"/>
    <dgm:cxn modelId="{3383565E-D97C-42E5-A961-849A40D67F8E}" type="presParOf" srcId="{66E8E690-792A-4A7F-AA2C-DA01C074944F}" destId="{81E56F0C-286C-456D-961E-A1A7FE9F5AE7}" srcOrd="1" destOrd="0" presId="urn:microsoft.com/office/officeart/2005/8/layout/process4"/>
    <dgm:cxn modelId="{F7EDC860-B4EE-42D9-BFE9-545E630D2771}" type="presParOf" srcId="{66E8E690-792A-4A7F-AA2C-DA01C074944F}" destId="{F503442F-CC65-4464-A739-F5D0E83E2D5C}" srcOrd="2" destOrd="0" presId="urn:microsoft.com/office/officeart/2005/8/layout/process4"/>
    <dgm:cxn modelId="{6CCA768B-5C2E-478E-BB7E-59CD8045061E}" type="presParOf" srcId="{F503442F-CC65-4464-A739-F5D0E83E2D5C}" destId="{487B832A-DBBF-472D-805C-6787FBE8688B}" srcOrd="0" destOrd="0" presId="urn:microsoft.com/office/officeart/2005/8/layout/process4"/>
    <dgm:cxn modelId="{AA1A2E2E-4587-4578-B50B-615E02E4A8B9}" type="presParOf" srcId="{F503442F-CC65-4464-A739-F5D0E83E2D5C}" destId="{418DA060-A5C0-4C19-AC69-760DA0DA957C}" srcOrd="1" destOrd="0" presId="urn:microsoft.com/office/officeart/2005/8/layout/process4"/>
    <dgm:cxn modelId="{FAE8B462-5900-410C-A5E3-07121E04F116}" type="presParOf" srcId="{F503442F-CC65-4464-A739-F5D0E83E2D5C}" destId="{775ADE63-00A1-4D37-AE82-AE47D147091C}" srcOrd="2" destOrd="0" presId="urn:microsoft.com/office/officeart/2005/8/layout/process4"/>
    <dgm:cxn modelId="{F61D0BC0-0816-4D62-9AD1-503CAE2AF173}" type="presParOf" srcId="{F503442F-CC65-4464-A739-F5D0E83E2D5C}" destId="{93346C03-34DC-4340-9B13-0766165BDE8C}" srcOrd="3" destOrd="0" presId="urn:microsoft.com/office/officeart/2005/8/layout/process4"/>
    <dgm:cxn modelId="{3BBEB1A3-53A4-476B-A84D-418B2211A8D0}" type="presParOf" srcId="{B68B9953-97A0-43AB-9E19-E553994A5759}" destId="{60DCAE9A-6B7A-4D10-BBEB-FDEE54D7F4A2}" srcOrd="1" destOrd="0" presId="urn:microsoft.com/office/officeart/2005/8/layout/process4"/>
    <dgm:cxn modelId="{61E0B341-A5E1-4F31-9E42-972D94D627BD}" type="presParOf" srcId="{B68B9953-97A0-43AB-9E19-E553994A5759}" destId="{5EE65BFE-8C0E-4083-8B4E-23FE42C1D19D}" srcOrd="2" destOrd="0" presId="urn:microsoft.com/office/officeart/2005/8/layout/process4"/>
    <dgm:cxn modelId="{BC115905-BB6C-40AE-B06F-80FBE9C4BA92}" type="presParOf" srcId="{5EE65BFE-8C0E-4083-8B4E-23FE42C1D19D}" destId="{0F1EE8EF-271A-4C9F-A837-790096EE1B6A}" srcOrd="0" destOrd="0" presId="urn:microsoft.com/office/officeart/2005/8/layout/process4"/>
    <dgm:cxn modelId="{0C263C68-5D02-4A8E-A760-F73FB5622655}" type="presParOf" srcId="{B68B9953-97A0-43AB-9E19-E553994A5759}" destId="{B639EAF6-28D3-448B-B129-94205DBED6FE}" srcOrd="3" destOrd="0" presId="urn:microsoft.com/office/officeart/2005/8/layout/process4"/>
    <dgm:cxn modelId="{BF4657B5-E641-4C50-887B-6E12E6EFF5F5}" type="presParOf" srcId="{B68B9953-97A0-43AB-9E19-E553994A5759}" destId="{1BA73A31-65C9-4C2F-90E1-6F87503A1D85}" srcOrd="4" destOrd="0" presId="urn:microsoft.com/office/officeart/2005/8/layout/process4"/>
    <dgm:cxn modelId="{096B6388-865B-473A-B8DD-A9CDBACDCD8A}" type="presParOf" srcId="{1BA73A31-65C9-4C2F-90E1-6F87503A1D85}" destId="{1F6B04E3-AE56-4454-934E-F707EF15A3F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B4EA4D-82C8-4A1A-9B40-10F50469B060}" type="doc">
      <dgm:prSet loTypeId="urn:microsoft.com/office/officeart/2008/layout/LinedList" loCatId="list" qsTypeId="urn:microsoft.com/office/officeart/2005/8/quickstyle/simple1#1" qsCatId="simple" csTypeId="urn:microsoft.com/office/officeart/2005/8/colors/accent1_2#1" csCatId="accent1" phldr="1"/>
      <dgm:spPr/>
      <dgm:t>
        <a:bodyPr/>
        <a:lstStyle/>
        <a:p>
          <a:endParaRPr lang="en-US"/>
        </a:p>
      </dgm:t>
    </dgm:pt>
    <dgm:pt modelId="{6EBAA2A0-B288-4EF0-B27F-182FCC8F0610}">
      <dgm:prSet custT="1"/>
      <dgm:spPr/>
      <dgm:t>
        <a:bodyPr/>
        <a:lstStyle/>
        <a:p>
          <a:pPr algn="just"/>
          <a:r>
            <a:rPr lang="en-US" sz="1800" dirty="0">
              <a:latin typeface="Times New Roman" panose="02020603050405020304" pitchFamily="18" charset="0"/>
              <a:cs typeface="Times New Roman" panose="02020603050405020304" pitchFamily="18" charset="0"/>
            </a:rPr>
            <a:t>The study indicate that </a:t>
          </a:r>
          <a:r>
            <a:rPr lang="en-US" sz="1800" dirty="0" smtClean="0">
              <a:latin typeface="Times New Roman" panose="02020603050405020304" pitchFamily="18" charset="0"/>
              <a:cs typeface="Times New Roman" panose="02020603050405020304" pitchFamily="18" charset="0"/>
            </a:rPr>
            <a:t>H</a:t>
          </a:r>
          <a:r>
            <a:rPr lang="en-US" altLang="en-US" sz="1800" dirty="0" smtClean="0">
              <a:latin typeface="Times New Roman" panose="02020603050405020304" pitchFamily="18" charset="0"/>
              <a:cs typeface="Times New Roman" panose="02020603050405020304" pitchFamily="18" charset="0"/>
            </a:rPr>
            <a:t>ealth Insurance Providers have embraced new technology with great speed, increasing efficiency and convenience. D</a:t>
          </a:r>
          <a:r>
            <a:rPr lang="en-US" sz="1800" dirty="0" smtClean="0">
              <a:latin typeface="Times New Roman" panose="02020603050405020304" pitchFamily="18" charset="0"/>
              <a:cs typeface="Times New Roman" panose="02020603050405020304" pitchFamily="18" charset="0"/>
            </a:rPr>
            <a:t>igital </a:t>
          </a:r>
          <a:r>
            <a:rPr lang="en-US" sz="1800" dirty="0">
              <a:latin typeface="Times New Roman" panose="02020603050405020304" pitchFamily="18" charset="0"/>
              <a:cs typeface="Times New Roman" panose="02020603050405020304" pitchFamily="18" charset="0"/>
            </a:rPr>
            <a:t>tools, particularly those integrating </a:t>
          </a:r>
          <a:r>
            <a:rPr lang="en-US" sz="1800" dirty="0" smtClean="0">
              <a:latin typeface="Times New Roman" panose="02020603050405020304" pitchFamily="18" charset="0"/>
              <a:cs typeface="Times New Roman" panose="02020603050405020304" pitchFamily="18" charset="0"/>
            </a:rPr>
            <a:t>Block chain, AI and automation significantly prevent frauds, </a:t>
          </a:r>
          <a:r>
            <a:rPr lang="en-GB" sz="1800" b="0" i="0" dirty="0" smtClean="0"/>
            <a:t>expedite claims processing,</a:t>
          </a:r>
          <a:r>
            <a:rPr lang="en-US" sz="1800" b="0" dirty="0" smtClean="0">
              <a:latin typeface="Times New Roman" panose="02020603050405020304" pitchFamily="18" charset="0"/>
              <a:cs typeface="Times New Roman" panose="02020603050405020304" pitchFamily="18" charset="0"/>
            </a:rPr>
            <a:t> cost reduction, improve employees efficiency and </a:t>
          </a:r>
          <a:r>
            <a:rPr lang="en-GB" sz="1800" b="0" i="0" dirty="0" smtClean="0"/>
            <a:t>enhanced customer experience</a:t>
          </a:r>
          <a:r>
            <a:rPr lang="en-US" sz="1800" b="0" dirty="0" smtClean="0">
              <a:latin typeface="Times New Roman" panose="02020603050405020304" pitchFamily="18" charset="0"/>
              <a:cs typeface="Times New Roman" panose="02020603050405020304" pitchFamily="18" charset="0"/>
            </a:rPr>
            <a:t>. </a:t>
          </a:r>
          <a:endParaRPr lang="en-IN" sz="1800" b="0" dirty="0">
            <a:latin typeface="Times New Roman" panose="02020603050405020304" pitchFamily="18" charset="0"/>
            <a:cs typeface="Times New Roman" panose="02020603050405020304" pitchFamily="18" charset="0"/>
          </a:endParaRPr>
        </a:p>
      </dgm:t>
    </dgm:pt>
    <dgm:pt modelId="{E7615999-9568-45B9-B411-7115A6B1BB84}" type="parTrans" cxnId="{95110091-4BC3-4E03-92CA-B6E33A7C5068}">
      <dgm:prSet/>
      <dgm:spPr/>
      <dgm:t>
        <a:bodyPr/>
        <a:lstStyle/>
        <a:p>
          <a:endParaRPr lang="en-US"/>
        </a:p>
      </dgm:t>
    </dgm:pt>
    <dgm:pt modelId="{A59EABB3-DCA7-45E5-8344-DDD957D3756C}" type="sibTrans" cxnId="{95110091-4BC3-4E03-92CA-B6E33A7C5068}">
      <dgm:prSet/>
      <dgm:spPr/>
      <dgm:t>
        <a:bodyPr/>
        <a:lstStyle/>
        <a:p>
          <a:endParaRPr lang="en-US"/>
        </a:p>
      </dgm:t>
    </dgm:pt>
    <dgm:pt modelId="{0220302E-C3B1-4DCC-9D0A-7FBA7F42CDC1}">
      <dgm:prSet custT="1"/>
      <dgm:spPr/>
      <dgm:t>
        <a:bodyPr/>
        <a:lstStyle/>
        <a:p>
          <a:pPr algn="just"/>
          <a:r>
            <a:rPr lang="en-US" sz="1800" dirty="0">
              <a:latin typeface="Times New Roman" panose="02020603050405020304" pitchFamily="18" charset="0"/>
              <a:cs typeface="Times New Roman" panose="02020603050405020304" pitchFamily="18" charset="0"/>
            </a:rPr>
            <a:t>For instance, AI-driven analytics can predict patient risks and personalize care plans, while telehealth services facilitate continuous patient engagement and monitoring. </a:t>
          </a:r>
        </a:p>
      </dgm:t>
    </dgm:pt>
    <dgm:pt modelId="{DF24411E-BDEA-480B-B066-272111CE4647}" type="parTrans" cxnId="{9BD83444-3E10-49A8-845A-D061782CEBBC}">
      <dgm:prSet/>
      <dgm:spPr/>
      <dgm:t>
        <a:bodyPr/>
        <a:lstStyle/>
        <a:p>
          <a:endParaRPr lang="en-US"/>
        </a:p>
      </dgm:t>
    </dgm:pt>
    <dgm:pt modelId="{A3499761-9E2A-496B-95B2-DA89A920B623}" type="sibTrans" cxnId="{9BD83444-3E10-49A8-845A-D061782CEBBC}">
      <dgm:prSet/>
      <dgm:spPr/>
      <dgm:t>
        <a:bodyPr/>
        <a:lstStyle/>
        <a:p>
          <a:endParaRPr lang="en-US"/>
        </a:p>
      </dgm:t>
    </dgm:pt>
    <dgm:pt modelId="{C0F14264-1F1F-43EF-AE51-83DB59D18734}">
      <dgm:prSet custT="1"/>
      <dgm:spPr/>
      <dgm:t>
        <a:bodyPr/>
        <a:lstStyle/>
        <a:p>
          <a:pPr algn="just"/>
          <a:r>
            <a:rPr lang="en-US" sz="1800" dirty="0">
              <a:latin typeface="Times New Roman" panose="02020603050405020304" pitchFamily="18" charset="0"/>
              <a:cs typeface="Times New Roman" panose="02020603050405020304" pitchFamily="18" charset="0"/>
            </a:rPr>
            <a:t>However, the effectiveness of these tools is contingent on factors such as healthcare provider communication, care coordination, and patient adherence to follow-up care.</a:t>
          </a:r>
        </a:p>
      </dgm:t>
    </dgm:pt>
    <dgm:pt modelId="{514F597D-E360-48AD-9426-297A076C584C}" type="parTrans" cxnId="{493243EA-9684-45FC-9212-BB841CA884D7}">
      <dgm:prSet/>
      <dgm:spPr/>
      <dgm:t>
        <a:bodyPr/>
        <a:lstStyle/>
        <a:p>
          <a:endParaRPr lang="en-US"/>
        </a:p>
      </dgm:t>
    </dgm:pt>
    <dgm:pt modelId="{371503CE-90AF-4DC2-B29C-0FDE3CE54EEF}" type="sibTrans" cxnId="{493243EA-9684-45FC-9212-BB841CA884D7}">
      <dgm:prSet/>
      <dgm:spPr/>
      <dgm:t>
        <a:bodyPr/>
        <a:lstStyle/>
        <a:p>
          <a:endParaRPr lang="en-US"/>
        </a:p>
      </dgm:t>
    </dgm:pt>
    <dgm:pt modelId="{4BF7B331-5B17-4AD2-BC5A-1092255512C8}">
      <dgm:prSet custT="1"/>
      <dgm:spPr/>
      <dgm:t>
        <a:bodyPr/>
        <a:lstStyle/>
        <a:p>
          <a:pPr algn="just"/>
          <a:r>
            <a:rPr lang="en-US" sz="1800" dirty="0">
              <a:latin typeface="Times New Roman" panose="02020603050405020304" pitchFamily="18" charset="0"/>
              <a:cs typeface="Times New Roman" panose="02020603050405020304" pitchFamily="18" charset="0"/>
            </a:rPr>
            <a:t>The constant challenge will </a:t>
          </a:r>
          <a:r>
            <a:rPr lang="en-US" sz="1800" dirty="0" smtClean="0">
              <a:latin typeface="Times New Roman" panose="02020603050405020304" pitchFamily="18" charset="0"/>
              <a:cs typeface="Times New Roman" panose="02020603050405020304" pitchFamily="18" charset="0"/>
            </a:rPr>
            <a:t>be data privacy and cyber security to </a:t>
          </a:r>
          <a:r>
            <a:rPr lang="en-GB" sz="1800" b="0" i="0" dirty="0" smtClean="0">
              <a:solidFill>
                <a:schemeClr val="dk1"/>
              </a:solidFill>
              <a:effectLst/>
              <a:latin typeface="Times New Roman" panose="02020603050405020304" pitchFamily="18" charset="0"/>
              <a:ea typeface="+mn-ea"/>
              <a:cs typeface="Times New Roman" panose="02020603050405020304" pitchFamily="18" charset="0"/>
            </a:rPr>
            <a:t>protect customer data and to </a:t>
          </a:r>
          <a:r>
            <a:rPr lang="en-US" sz="1800" dirty="0" smtClean="0">
              <a:latin typeface="Times New Roman" panose="02020603050405020304" pitchFamily="18" charset="0"/>
              <a:cs typeface="Times New Roman" panose="02020603050405020304" pitchFamily="18" charset="0"/>
            </a:rPr>
            <a:t>improve </a:t>
          </a:r>
          <a:r>
            <a:rPr lang="en-US" sz="1800" dirty="0">
              <a:latin typeface="Times New Roman" panose="02020603050405020304" pitchFamily="18" charset="0"/>
              <a:cs typeface="Times New Roman" panose="02020603050405020304" pitchFamily="18" charset="0"/>
            </a:rPr>
            <a:t>these </a:t>
          </a:r>
          <a:r>
            <a:rPr lang="en-US" sz="1800" dirty="0" smtClean="0">
              <a:latin typeface="Times New Roman" panose="02020603050405020304" pitchFamily="18" charset="0"/>
              <a:cs typeface="Times New Roman" panose="02020603050405020304" pitchFamily="18" charset="0"/>
            </a:rPr>
            <a:t>technologies </a:t>
          </a:r>
          <a:r>
            <a:rPr lang="en-US" sz="1800" dirty="0">
              <a:latin typeface="Times New Roman" panose="02020603050405020304" pitchFamily="18" charset="0"/>
              <a:cs typeface="Times New Roman" panose="02020603050405020304" pitchFamily="18" charset="0"/>
            </a:rPr>
            <a:t>while making sure all patients can use them and benefit from them.</a:t>
          </a:r>
        </a:p>
      </dgm:t>
    </dgm:pt>
    <dgm:pt modelId="{49EA1441-FA07-459A-B3CA-7FD53092BE71}" type="parTrans" cxnId="{AB7F1470-28AE-46DF-8533-C9703053074D}">
      <dgm:prSet/>
      <dgm:spPr/>
      <dgm:t>
        <a:bodyPr/>
        <a:lstStyle/>
        <a:p>
          <a:endParaRPr lang="en-US"/>
        </a:p>
      </dgm:t>
    </dgm:pt>
    <dgm:pt modelId="{A3177773-D96D-412A-86E3-3BFAE3490F6B}" type="sibTrans" cxnId="{AB7F1470-28AE-46DF-8533-C9703053074D}">
      <dgm:prSet/>
      <dgm:spPr/>
      <dgm:t>
        <a:bodyPr/>
        <a:lstStyle/>
        <a:p>
          <a:endParaRPr lang="en-US"/>
        </a:p>
      </dgm:t>
    </dgm:pt>
    <dgm:pt modelId="{522CD71B-84DB-4C1E-B3B8-964C190BC920}" type="pres">
      <dgm:prSet presAssocID="{FBB4EA4D-82C8-4A1A-9B40-10F50469B060}" presName="vert0" presStyleCnt="0">
        <dgm:presLayoutVars>
          <dgm:dir/>
          <dgm:animOne val="branch"/>
          <dgm:animLvl val="lvl"/>
        </dgm:presLayoutVars>
      </dgm:prSet>
      <dgm:spPr/>
      <dgm:t>
        <a:bodyPr/>
        <a:lstStyle/>
        <a:p>
          <a:endParaRPr lang="en-GB"/>
        </a:p>
      </dgm:t>
    </dgm:pt>
    <dgm:pt modelId="{698980DD-627A-4281-9A55-9B322BB0B42B}" type="pres">
      <dgm:prSet presAssocID="{6EBAA2A0-B288-4EF0-B27F-182FCC8F0610}" presName="thickLine" presStyleLbl="alignNode1" presStyleIdx="0" presStyleCnt="4"/>
      <dgm:spPr/>
    </dgm:pt>
    <dgm:pt modelId="{D6D74BAE-06AA-4A29-9ABD-E12EB3F50315}" type="pres">
      <dgm:prSet presAssocID="{6EBAA2A0-B288-4EF0-B27F-182FCC8F0610}" presName="horz1" presStyleCnt="0"/>
      <dgm:spPr/>
    </dgm:pt>
    <dgm:pt modelId="{69BE7D46-95D0-40BA-B458-B10908FD45DD}" type="pres">
      <dgm:prSet presAssocID="{6EBAA2A0-B288-4EF0-B27F-182FCC8F0610}" presName="tx1" presStyleLbl="revTx" presStyleIdx="0" presStyleCnt="4" custScaleY="133851" custLinFactNeighborX="-5711" custLinFactNeighborY="-85815"/>
      <dgm:spPr/>
      <dgm:t>
        <a:bodyPr/>
        <a:lstStyle/>
        <a:p>
          <a:endParaRPr lang="en-GB"/>
        </a:p>
      </dgm:t>
    </dgm:pt>
    <dgm:pt modelId="{41454A5D-48B9-44E8-9E6A-494E3185F202}" type="pres">
      <dgm:prSet presAssocID="{6EBAA2A0-B288-4EF0-B27F-182FCC8F0610}" presName="vert1" presStyleCnt="0"/>
      <dgm:spPr/>
    </dgm:pt>
    <dgm:pt modelId="{BF74A6DF-22D8-49A3-BCC4-9A4970DEDCC5}" type="pres">
      <dgm:prSet presAssocID="{0220302E-C3B1-4DCC-9D0A-7FBA7F42CDC1}" presName="thickLine" presStyleLbl="alignNode1" presStyleIdx="1" presStyleCnt="4"/>
      <dgm:spPr/>
    </dgm:pt>
    <dgm:pt modelId="{7DE06AAF-E4FD-4CE6-9580-BAA9534DE2EF}" type="pres">
      <dgm:prSet presAssocID="{0220302E-C3B1-4DCC-9D0A-7FBA7F42CDC1}" presName="horz1" presStyleCnt="0"/>
      <dgm:spPr/>
    </dgm:pt>
    <dgm:pt modelId="{887C0683-E366-49C6-BDC9-BB980B12F854}" type="pres">
      <dgm:prSet presAssocID="{0220302E-C3B1-4DCC-9D0A-7FBA7F42CDC1}" presName="tx1" presStyleLbl="revTx" presStyleIdx="1" presStyleCnt="4" custLinFactNeighborX="-130" custLinFactNeighborY="2781"/>
      <dgm:spPr/>
      <dgm:t>
        <a:bodyPr/>
        <a:lstStyle/>
        <a:p>
          <a:endParaRPr lang="en-GB"/>
        </a:p>
      </dgm:t>
    </dgm:pt>
    <dgm:pt modelId="{79846AB5-5F34-40D6-B25A-850605E84200}" type="pres">
      <dgm:prSet presAssocID="{0220302E-C3B1-4DCC-9D0A-7FBA7F42CDC1}" presName="vert1" presStyleCnt="0"/>
      <dgm:spPr/>
    </dgm:pt>
    <dgm:pt modelId="{56381BD3-7BC8-461D-8287-5B07349A0594}" type="pres">
      <dgm:prSet presAssocID="{C0F14264-1F1F-43EF-AE51-83DB59D18734}" presName="thickLine" presStyleLbl="alignNode1" presStyleIdx="2" presStyleCnt="4"/>
      <dgm:spPr/>
    </dgm:pt>
    <dgm:pt modelId="{30CE2711-3244-4EAD-A3B6-4DAE82E8F4F5}" type="pres">
      <dgm:prSet presAssocID="{C0F14264-1F1F-43EF-AE51-83DB59D18734}" presName="horz1" presStyleCnt="0"/>
      <dgm:spPr/>
    </dgm:pt>
    <dgm:pt modelId="{229FC4A6-4DDC-45B7-AC78-793DEDC2828E}" type="pres">
      <dgm:prSet presAssocID="{C0F14264-1F1F-43EF-AE51-83DB59D18734}" presName="tx1" presStyleLbl="revTx" presStyleIdx="2" presStyleCnt="4"/>
      <dgm:spPr/>
      <dgm:t>
        <a:bodyPr/>
        <a:lstStyle/>
        <a:p>
          <a:endParaRPr lang="en-GB"/>
        </a:p>
      </dgm:t>
    </dgm:pt>
    <dgm:pt modelId="{6354B8B4-A21D-4628-90D6-40BD4001C83A}" type="pres">
      <dgm:prSet presAssocID="{C0F14264-1F1F-43EF-AE51-83DB59D18734}" presName="vert1" presStyleCnt="0"/>
      <dgm:spPr/>
    </dgm:pt>
    <dgm:pt modelId="{801139A9-F3AD-43BC-81A9-237C1E5B0E9C}" type="pres">
      <dgm:prSet presAssocID="{4BF7B331-5B17-4AD2-BC5A-1092255512C8}" presName="thickLine" presStyleLbl="alignNode1" presStyleIdx="3" presStyleCnt="4"/>
      <dgm:spPr/>
    </dgm:pt>
    <dgm:pt modelId="{BA97DC7A-B852-496E-B2BB-EA530273F0EC}" type="pres">
      <dgm:prSet presAssocID="{4BF7B331-5B17-4AD2-BC5A-1092255512C8}" presName="horz1" presStyleCnt="0"/>
      <dgm:spPr/>
    </dgm:pt>
    <dgm:pt modelId="{58CE61F6-3A8E-4F9D-B4BA-D3D9AD9EAB58}" type="pres">
      <dgm:prSet presAssocID="{4BF7B331-5B17-4AD2-BC5A-1092255512C8}" presName="tx1" presStyleLbl="revTx" presStyleIdx="3" presStyleCnt="4"/>
      <dgm:spPr/>
      <dgm:t>
        <a:bodyPr/>
        <a:lstStyle/>
        <a:p>
          <a:endParaRPr lang="en-GB"/>
        </a:p>
      </dgm:t>
    </dgm:pt>
    <dgm:pt modelId="{0B2DE762-2514-445E-80AD-BBDBEC3BAEA7}" type="pres">
      <dgm:prSet presAssocID="{4BF7B331-5B17-4AD2-BC5A-1092255512C8}" presName="vert1" presStyleCnt="0"/>
      <dgm:spPr/>
    </dgm:pt>
  </dgm:ptLst>
  <dgm:cxnLst>
    <dgm:cxn modelId="{95110091-4BC3-4E03-92CA-B6E33A7C5068}" srcId="{FBB4EA4D-82C8-4A1A-9B40-10F50469B060}" destId="{6EBAA2A0-B288-4EF0-B27F-182FCC8F0610}" srcOrd="0" destOrd="0" parTransId="{E7615999-9568-45B9-B411-7115A6B1BB84}" sibTransId="{A59EABB3-DCA7-45E5-8344-DDD957D3756C}"/>
    <dgm:cxn modelId="{2F7BEE47-2DAD-45C2-BFDA-97BAD52935D4}" type="presOf" srcId="{FBB4EA4D-82C8-4A1A-9B40-10F50469B060}" destId="{522CD71B-84DB-4C1E-B3B8-964C190BC920}" srcOrd="0" destOrd="0" presId="urn:microsoft.com/office/officeart/2008/layout/LinedList"/>
    <dgm:cxn modelId="{493243EA-9684-45FC-9212-BB841CA884D7}" srcId="{FBB4EA4D-82C8-4A1A-9B40-10F50469B060}" destId="{C0F14264-1F1F-43EF-AE51-83DB59D18734}" srcOrd="2" destOrd="0" parTransId="{514F597D-E360-48AD-9426-297A076C584C}" sibTransId="{371503CE-90AF-4DC2-B29C-0FDE3CE54EEF}"/>
    <dgm:cxn modelId="{9BD83444-3E10-49A8-845A-D061782CEBBC}" srcId="{FBB4EA4D-82C8-4A1A-9B40-10F50469B060}" destId="{0220302E-C3B1-4DCC-9D0A-7FBA7F42CDC1}" srcOrd="1" destOrd="0" parTransId="{DF24411E-BDEA-480B-B066-272111CE4647}" sibTransId="{A3499761-9E2A-496B-95B2-DA89A920B623}"/>
    <dgm:cxn modelId="{348D8E47-24ED-4C5F-8C8C-5C6A88B8D06B}" type="presOf" srcId="{6EBAA2A0-B288-4EF0-B27F-182FCC8F0610}" destId="{69BE7D46-95D0-40BA-B458-B10908FD45DD}" srcOrd="0" destOrd="0" presId="urn:microsoft.com/office/officeart/2008/layout/LinedList"/>
    <dgm:cxn modelId="{C4292906-1FF8-4863-94AD-020FE7492D70}" type="presOf" srcId="{4BF7B331-5B17-4AD2-BC5A-1092255512C8}" destId="{58CE61F6-3A8E-4F9D-B4BA-D3D9AD9EAB58}" srcOrd="0" destOrd="0" presId="urn:microsoft.com/office/officeart/2008/layout/LinedList"/>
    <dgm:cxn modelId="{288521B5-62DE-417A-BCB4-C33A747CEC50}" type="presOf" srcId="{C0F14264-1F1F-43EF-AE51-83DB59D18734}" destId="{229FC4A6-4DDC-45B7-AC78-793DEDC2828E}" srcOrd="0" destOrd="0" presId="urn:microsoft.com/office/officeart/2008/layout/LinedList"/>
    <dgm:cxn modelId="{AB7F1470-28AE-46DF-8533-C9703053074D}" srcId="{FBB4EA4D-82C8-4A1A-9B40-10F50469B060}" destId="{4BF7B331-5B17-4AD2-BC5A-1092255512C8}" srcOrd="3" destOrd="0" parTransId="{49EA1441-FA07-459A-B3CA-7FD53092BE71}" sibTransId="{A3177773-D96D-412A-86E3-3BFAE3490F6B}"/>
    <dgm:cxn modelId="{74933DC9-F9C5-4E77-AF84-7379BFF364E7}" type="presOf" srcId="{0220302E-C3B1-4DCC-9D0A-7FBA7F42CDC1}" destId="{887C0683-E366-49C6-BDC9-BB980B12F854}" srcOrd="0" destOrd="0" presId="urn:microsoft.com/office/officeart/2008/layout/LinedList"/>
    <dgm:cxn modelId="{41CF1647-F334-47C4-9F07-718D25E4D77A}" type="presParOf" srcId="{522CD71B-84DB-4C1E-B3B8-964C190BC920}" destId="{698980DD-627A-4281-9A55-9B322BB0B42B}" srcOrd="0" destOrd="0" presId="urn:microsoft.com/office/officeart/2008/layout/LinedList"/>
    <dgm:cxn modelId="{A4B627BD-8A72-4A73-9D5D-1F144D4CA8DB}" type="presParOf" srcId="{522CD71B-84DB-4C1E-B3B8-964C190BC920}" destId="{D6D74BAE-06AA-4A29-9ABD-E12EB3F50315}" srcOrd="1" destOrd="0" presId="urn:microsoft.com/office/officeart/2008/layout/LinedList"/>
    <dgm:cxn modelId="{FA6B10E8-E344-4306-9021-CBBB0D81A15F}" type="presParOf" srcId="{D6D74BAE-06AA-4A29-9ABD-E12EB3F50315}" destId="{69BE7D46-95D0-40BA-B458-B10908FD45DD}" srcOrd="0" destOrd="0" presId="urn:microsoft.com/office/officeart/2008/layout/LinedList"/>
    <dgm:cxn modelId="{619C9979-A514-4C44-94D4-203A6831B129}" type="presParOf" srcId="{D6D74BAE-06AA-4A29-9ABD-E12EB3F50315}" destId="{41454A5D-48B9-44E8-9E6A-494E3185F202}" srcOrd="1" destOrd="0" presId="urn:microsoft.com/office/officeart/2008/layout/LinedList"/>
    <dgm:cxn modelId="{5C9AB3BA-1FDE-4AA5-AB11-75352EFA12AE}" type="presParOf" srcId="{522CD71B-84DB-4C1E-B3B8-964C190BC920}" destId="{BF74A6DF-22D8-49A3-BCC4-9A4970DEDCC5}" srcOrd="2" destOrd="0" presId="urn:microsoft.com/office/officeart/2008/layout/LinedList"/>
    <dgm:cxn modelId="{A9FADE82-27CB-435C-AF44-2A683AA4D349}" type="presParOf" srcId="{522CD71B-84DB-4C1E-B3B8-964C190BC920}" destId="{7DE06AAF-E4FD-4CE6-9580-BAA9534DE2EF}" srcOrd="3" destOrd="0" presId="urn:microsoft.com/office/officeart/2008/layout/LinedList"/>
    <dgm:cxn modelId="{23EA45B1-AF2D-4B2D-9BBA-25B46693E344}" type="presParOf" srcId="{7DE06AAF-E4FD-4CE6-9580-BAA9534DE2EF}" destId="{887C0683-E366-49C6-BDC9-BB980B12F854}" srcOrd="0" destOrd="0" presId="urn:microsoft.com/office/officeart/2008/layout/LinedList"/>
    <dgm:cxn modelId="{4472831E-0421-46D1-A018-F65B28C56176}" type="presParOf" srcId="{7DE06AAF-E4FD-4CE6-9580-BAA9534DE2EF}" destId="{79846AB5-5F34-40D6-B25A-850605E84200}" srcOrd="1" destOrd="0" presId="urn:microsoft.com/office/officeart/2008/layout/LinedList"/>
    <dgm:cxn modelId="{036B08D0-2969-4996-AFEF-AE75666EA623}" type="presParOf" srcId="{522CD71B-84DB-4C1E-B3B8-964C190BC920}" destId="{56381BD3-7BC8-461D-8287-5B07349A0594}" srcOrd="4" destOrd="0" presId="urn:microsoft.com/office/officeart/2008/layout/LinedList"/>
    <dgm:cxn modelId="{A96A5F7E-70FE-48FE-9CC9-418E7E42D153}" type="presParOf" srcId="{522CD71B-84DB-4C1E-B3B8-964C190BC920}" destId="{30CE2711-3244-4EAD-A3B6-4DAE82E8F4F5}" srcOrd="5" destOrd="0" presId="urn:microsoft.com/office/officeart/2008/layout/LinedList"/>
    <dgm:cxn modelId="{74276994-2871-44CE-8FEA-98049B7A3F54}" type="presParOf" srcId="{30CE2711-3244-4EAD-A3B6-4DAE82E8F4F5}" destId="{229FC4A6-4DDC-45B7-AC78-793DEDC2828E}" srcOrd="0" destOrd="0" presId="urn:microsoft.com/office/officeart/2008/layout/LinedList"/>
    <dgm:cxn modelId="{444DF96B-B794-494C-B28F-57D734C5CCBC}" type="presParOf" srcId="{30CE2711-3244-4EAD-A3B6-4DAE82E8F4F5}" destId="{6354B8B4-A21D-4628-90D6-40BD4001C83A}" srcOrd="1" destOrd="0" presId="urn:microsoft.com/office/officeart/2008/layout/LinedList"/>
    <dgm:cxn modelId="{192F629A-B90B-460D-8878-5D7C1648F7C9}" type="presParOf" srcId="{522CD71B-84DB-4C1E-B3B8-964C190BC920}" destId="{801139A9-F3AD-43BC-81A9-237C1E5B0E9C}" srcOrd="6" destOrd="0" presId="urn:microsoft.com/office/officeart/2008/layout/LinedList"/>
    <dgm:cxn modelId="{DB748A5D-B3A4-45FD-8659-E202CC246D50}" type="presParOf" srcId="{522CD71B-84DB-4C1E-B3B8-964C190BC920}" destId="{BA97DC7A-B852-496E-B2BB-EA530273F0EC}" srcOrd="7" destOrd="0" presId="urn:microsoft.com/office/officeart/2008/layout/LinedList"/>
    <dgm:cxn modelId="{3BA4C79C-B45C-4C9C-B63B-B6BC00A4BB0F}" type="presParOf" srcId="{BA97DC7A-B852-496E-B2BB-EA530273F0EC}" destId="{58CE61F6-3A8E-4F9D-B4BA-D3D9AD9EAB58}" srcOrd="0" destOrd="0" presId="urn:microsoft.com/office/officeart/2008/layout/LinedList"/>
    <dgm:cxn modelId="{9B09BA5A-D531-4CF0-9038-D8E324616B54}" type="presParOf" srcId="{BA97DC7A-B852-496E-B2BB-EA530273F0EC}" destId="{0B2DE762-2514-445E-80AD-BBDBEC3BAEA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56F0C-286C-456D-961E-A1A7FE9F5AE7}">
      <dsp:nvSpPr>
        <dsp:cNvPr id="0" name=""/>
        <dsp:cNvSpPr/>
      </dsp:nvSpPr>
      <dsp:spPr>
        <a:xfrm>
          <a:off x="0" y="2593540"/>
          <a:ext cx="10384885" cy="1640838"/>
        </a:xfrm>
        <a:prstGeom prst="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a:solidFill>
                <a:schemeClr val="tx1"/>
              </a:solidFill>
              <a:latin typeface="Times New Roman" panose="02020603050405020304" pitchFamily="18" charset="0"/>
              <a:cs typeface="Times New Roman" panose="02020603050405020304" pitchFamily="18" charset="0"/>
            </a:rPr>
            <a:t>Selection </a:t>
          </a:r>
          <a:r>
            <a:rPr lang="en-US" sz="1800" b="1" kern="1200" dirty="0" smtClean="0">
              <a:solidFill>
                <a:schemeClr val="tx1"/>
              </a:solidFill>
              <a:latin typeface="Times New Roman" panose="02020603050405020304" pitchFamily="18" charset="0"/>
              <a:cs typeface="Times New Roman" panose="02020603050405020304" pitchFamily="18" charset="0"/>
            </a:rPr>
            <a:t>Process</a:t>
          </a:r>
          <a:r>
            <a:rPr lang="en-US" sz="1800" b="1" kern="1200" dirty="0">
              <a:solidFill>
                <a:schemeClr val="tx1"/>
              </a:solidFill>
              <a:latin typeface="Times New Roman" panose="02020603050405020304" pitchFamily="18" charset="0"/>
              <a:cs typeface="Times New Roman" panose="02020603050405020304" pitchFamily="18" charset="0"/>
            </a:rPr>
            <a:t>:</a:t>
          </a:r>
          <a:endParaRPr lang="en-US" sz="1800" kern="1200" dirty="0">
            <a:solidFill>
              <a:schemeClr val="tx1"/>
            </a:solidFill>
            <a:latin typeface="Times New Roman" panose="02020603050405020304" pitchFamily="18" charset="0"/>
            <a:cs typeface="Times New Roman" panose="02020603050405020304" pitchFamily="18" charset="0"/>
          </a:endParaRPr>
        </a:p>
      </dsp:txBody>
      <dsp:txXfrm>
        <a:off x="0" y="2593540"/>
        <a:ext cx="10384885" cy="886052"/>
      </dsp:txXfrm>
    </dsp:sp>
    <dsp:sp modelId="{487B832A-DBBF-472D-805C-6787FBE8688B}">
      <dsp:nvSpPr>
        <dsp:cNvPr id="0" name=""/>
        <dsp:cNvSpPr/>
      </dsp:nvSpPr>
      <dsp:spPr>
        <a:xfrm>
          <a:off x="0" y="3228693"/>
          <a:ext cx="2596221" cy="2036156"/>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IN" sz="1800" b="1" kern="1200" dirty="0">
              <a:latin typeface="Times New Roman" panose="02020603050405020304" pitchFamily="18" charset="0"/>
              <a:cs typeface="Times New Roman" panose="02020603050405020304" pitchFamily="18" charset="0"/>
            </a:rPr>
            <a:t>Initial Screening: </a:t>
          </a:r>
          <a:r>
            <a:rPr lang="en-IN" sz="1800" kern="1200" dirty="0">
              <a:latin typeface="Times New Roman" panose="02020603050405020304" pitchFamily="18" charset="0"/>
              <a:cs typeface="Times New Roman" panose="02020603050405020304" pitchFamily="18" charset="0"/>
            </a:rPr>
            <a:t>All identified </a:t>
          </a:r>
          <a:r>
            <a:rPr lang="en-IN" sz="1800" kern="1200" dirty="0" smtClean="0">
              <a:latin typeface="Times New Roman" panose="02020603050405020304" pitchFamily="18" charset="0"/>
              <a:cs typeface="Times New Roman" panose="02020603050405020304" pitchFamily="18" charset="0"/>
            </a:rPr>
            <a:t>papers </a:t>
          </a:r>
          <a:r>
            <a:rPr lang="en-IN" sz="1800" kern="1200" dirty="0">
              <a:latin typeface="Times New Roman" panose="02020603050405020304" pitchFamily="18" charset="0"/>
              <a:cs typeface="Times New Roman" panose="02020603050405020304" pitchFamily="18" charset="0"/>
            </a:rPr>
            <a:t>titles and abstracts were reviewed for relevance to the study topic. </a:t>
          </a:r>
          <a:endParaRPr lang="en-US" sz="1800" kern="1200" dirty="0">
            <a:latin typeface="Times New Roman" panose="02020603050405020304" pitchFamily="18" charset="0"/>
            <a:cs typeface="Times New Roman" panose="02020603050405020304" pitchFamily="18" charset="0"/>
          </a:endParaRPr>
        </a:p>
      </dsp:txBody>
      <dsp:txXfrm>
        <a:off x="0" y="3228693"/>
        <a:ext cx="2596221" cy="2036156"/>
      </dsp:txXfrm>
    </dsp:sp>
    <dsp:sp modelId="{418DA060-A5C0-4C19-AC69-760DA0DA957C}">
      <dsp:nvSpPr>
        <dsp:cNvPr id="0" name=""/>
        <dsp:cNvSpPr/>
      </dsp:nvSpPr>
      <dsp:spPr>
        <a:xfrm>
          <a:off x="2596221" y="3221958"/>
          <a:ext cx="2596221" cy="2049625"/>
        </a:xfrm>
        <a:prstGeom prst="rect">
          <a:avLst/>
        </a:prstGeom>
        <a:solidFill>
          <a:schemeClr val="accent5">
            <a:tint val="40000"/>
            <a:alpha val="90000"/>
            <a:hueOff val="-2246587"/>
            <a:satOff val="-7611"/>
            <a:lumOff val="-976"/>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b="1" kern="1200" dirty="0">
              <a:latin typeface="Times New Roman" panose="02020603050405020304" pitchFamily="18" charset="0"/>
              <a:cs typeface="Times New Roman" panose="02020603050405020304" pitchFamily="18" charset="0"/>
            </a:rPr>
            <a:t>Full </a:t>
          </a:r>
          <a:r>
            <a:rPr lang="en-US" sz="1600" b="1" kern="1200" dirty="0" smtClean="0">
              <a:latin typeface="Times New Roman" panose="02020603050405020304" pitchFamily="18" charset="0"/>
              <a:cs typeface="Times New Roman" panose="02020603050405020304" pitchFamily="18" charset="0"/>
            </a:rPr>
            <a:t>Text Review: </a:t>
          </a:r>
          <a:r>
            <a:rPr lang="en-GB" sz="1600" b="0" kern="1200" dirty="0" smtClean="0">
              <a:latin typeface="Times New Roman" panose="02020603050405020304" pitchFamily="18" charset="0"/>
              <a:cs typeface="Times New Roman" panose="02020603050405020304" pitchFamily="18" charset="0"/>
            </a:rPr>
            <a:t>Research articles that cleared the initial screening phase, underwent a comprehensive text analysis. Included in this analysis were studies that satisfied the inclusion criteria.</a:t>
          </a:r>
          <a:endParaRPr lang="en-US" sz="1600" b="0" kern="1200" dirty="0">
            <a:latin typeface="Times New Roman" panose="02020603050405020304" pitchFamily="18" charset="0"/>
            <a:cs typeface="Times New Roman" panose="02020603050405020304" pitchFamily="18" charset="0"/>
          </a:endParaRPr>
        </a:p>
      </dsp:txBody>
      <dsp:txXfrm>
        <a:off x="2596221" y="3221958"/>
        <a:ext cx="2596221" cy="2049625"/>
      </dsp:txXfrm>
    </dsp:sp>
    <dsp:sp modelId="{775ADE63-00A1-4D37-AE82-AE47D147091C}">
      <dsp:nvSpPr>
        <dsp:cNvPr id="0" name=""/>
        <dsp:cNvSpPr/>
      </dsp:nvSpPr>
      <dsp:spPr>
        <a:xfrm>
          <a:off x="5192442" y="3241029"/>
          <a:ext cx="2596221" cy="2011485"/>
        </a:xfrm>
        <a:prstGeom prst="rect">
          <a:avLst/>
        </a:prstGeom>
        <a:solidFill>
          <a:schemeClr val="accent5">
            <a:tint val="40000"/>
            <a:alpha val="90000"/>
            <a:hueOff val="-4493175"/>
            <a:satOff val="-15221"/>
            <a:lumOff val="-1952"/>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IN" sz="1800" b="1" kern="1200" dirty="0">
              <a:latin typeface="Times New Roman" panose="02020603050405020304" pitchFamily="18" charset="0"/>
              <a:cs typeface="Times New Roman" panose="02020603050405020304" pitchFamily="18" charset="0"/>
            </a:rPr>
            <a:t>Data Extraction:</a:t>
          </a:r>
          <a:r>
            <a:rPr lang="en-IN" sz="1800" kern="1200" dirty="0">
              <a:latin typeface="Times New Roman" panose="02020603050405020304" pitchFamily="18" charset="0"/>
              <a:cs typeface="Times New Roman" panose="02020603050405020304" pitchFamily="18" charset="0"/>
            </a:rPr>
            <a:t> From the included studies, pertinent data was taken out and put into a structured format. </a:t>
          </a:r>
          <a:endParaRPr lang="en-US" sz="1800" kern="1200" dirty="0">
            <a:latin typeface="Times New Roman" panose="02020603050405020304" pitchFamily="18" charset="0"/>
            <a:cs typeface="Times New Roman" panose="02020603050405020304" pitchFamily="18" charset="0"/>
          </a:endParaRPr>
        </a:p>
      </dsp:txBody>
      <dsp:txXfrm>
        <a:off x="5192442" y="3241029"/>
        <a:ext cx="2596221" cy="2011485"/>
      </dsp:txXfrm>
    </dsp:sp>
    <dsp:sp modelId="{93346C03-34DC-4340-9B13-0766165BDE8C}">
      <dsp:nvSpPr>
        <dsp:cNvPr id="0" name=""/>
        <dsp:cNvSpPr/>
      </dsp:nvSpPr>
      <dsp:spPr>
        <a:xfrm>
          <a:off x="7788663" y="3241029"/>
          <a:ext cx="2596221" cy="2011485"/>
        </a:xfrm>
        <a:prstGeom prst="rect">
          <a:avLst/>
        </a:prstGeom>
        <a:solidFill>
          <a:schemeClr val="accent5">
            <a:lumMod val="20000"/>
            <a:lumOff val="80000"/>
            <a:alpha val="9000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IN" sz="1600" b="1" kern="1200" dirty="0">
              <a:latin typeface="Times New Roman" panose="02020603050405020304" pitchFamily="18" charset="0"/>
              <a:cs typeface="Times New Roman" panose="02020603050405020304" pitchFamily="18" charset="0"/>
            </a:rPr>
            <a:t>Synthesis and </a:t>
          </a:r>
          <a:r>
            <a:rPr lang="en-IN" sz="1600" b="1" kern="1200" dirty="0" smtClean="0">
              <a:latin typeface="Times New Roman" panose="02020603050405020304" pitchFamily="18" charset="0"/>
              <a:cs typeface="Times New Roman" panose="02020603050405020304" pitchFamily="18" charset="0"/>
            </a:rPr>
            <a:t>Analysis: </a:t>
          </a:r>
          <a:r>
            <a:rPr lang="en-GB" sz="1600" b="0" kern="1200" dirty="0" smtClean="0">
              <a:latin typeface="Times New Roman" panose="02020603050405020304" pitchFamily="18" charset="0"/>
              <a:cs typeface="Times New Roman" panose="02020603050405020304" pitchFamily="18" charset="0"/>
            </a:rPr>
            <a:t>Thematic synthesis of qualitative and quantitative data was done to analyse technological advancement in the insurance industry.</a:t>
          </a:r>
          <a:endParaRPr lang="en-US" sz="1600" kern="1200" dirty="0">
            <a:latin typeface="Times New Roman" panose="02020603050405020304" pitchFamily="18" charset="0"/>
            <a:cs typeface="Times New Roman" panose="02020603050405020304" pitchFamily="18" charset="0"/>
          </a:endParaRPr>
        </a:p>
      </dsp:txBody>
      <dsp:txXfrm>
        <a:off x="7788663" y="3241029"/>
        <a:ext cx="2596221" cy="2011485"/>
      </dsp:txXfrm>
    </dsp:sp>
    <dsp:sp modelId="{0F1EE8EF-271A-4C9F-A837-790096EE1B6A}">
      <dsp:nvSpPr>
        <dsp:cNvPr id="0" name=""/>
        <dsp:cNvSpPr/>
      </dsp:nvSpPr>
      <dsp:spPr>
        <a:xfrm rot="10800000">
          <a:off x="0" y="1694286"/>
          <a:ext cx="10384885" cy="949222"/>
        </a:xfrm>
        <a:prstGeom prst="upArrowCallout">
          <a:avLst/>
        </a:prstGeom>
        <a:solidFill>
          <a:schemeClr val="accent5">
            <a:hueOff val="-3379271"/>
            <a:satOff val="-8710"/>
            <a:lumOff val="-588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IN" sz="1800" b="1" kern="1200" dirty="0" smtClean="0">
              <a:solidFill>
                <a:schemeClr val="tx1"/>
              </a:solidFill>
              <a:latin typeface="Times New Roman" panose="02020603050405020304" pitchFamily="18" charset="0"/>
              <a:cs typeface="Times New Roman" panose="02020603050405020304" pitchFamily="18" charset="0"/>
            </a:rPr>
            <a:t>Electronic </a:t>
          </a:r>
          <a:r>
            <a:rPr lang="en-US" sz="1800" b="1" kern="1200" dirty="0" smtClean="0">
              <a:solidFill>
                <a:schemeClr val="tx1"/>
              </a:solidFill>
              <a:latin typeface="Times New Roman" panose="02020603050405020304" pitchFamily="18" charset="0"/>
              <a:cs typeface="Times New Roman" panose="02020603050405020304" pitchFamily="18" charset="0"/>
            </a:rPr>
            <a:t>Database Searched</a:t>
          </a:r>
          <a:r>
            <a:rPr lang="en-US" sz="1800" b="1" kern="1200" dirty="0">
              <a:solidFill>
                <a:schemeClr val="tx1"/>
              </a:solidFill>
              <a:latin typeface="Times New Roman" panose="02020603050405020304" pitchFamily="18" charset="0"/>
              <a:cs typeface="Times New Roman" panose="02020603050405020304" pitchFamily="18" charset="0"/>
            </a:rPr>
            <a:t>: </a:t>
          </a:r>
          <a:r>
            <a:rPr lang="en-US" sz="1800" kern="1200" dirty="0">
              <a:solidFill>
                <a:schemeClr val="tx1"/>
              </a:solidFill>
              <a:latin typeface="Times New Roman" panose="02020603050405020304" pitchFamily="18" charset="0"/>
              <a:cs typeface="Times New Roman" panose="02020603050405020304" pitchFamily="18" charset="0"/>
            </a:rPr>
            <a:t>PubMed, </a:t>
          </a:r>
          <a:r>
            <a:rPr lang="en-IN" sz="1800" kern="1200" dirty="0" smtClean="0">
              <a:solidFill>
                <a:schemeClr val="tx1"/>
              </a:solidFill>
              <a:latin typeface="Times New Roman" panose="02020603050405020304" pitchFamily="18" charset="0"/>
              <a:cs typeface="Times New Roman" panose="02020603050405020304" pitchFamily="18" charset="0"/>
            </a:rPr>
            <a:t>PsycINFO, Embase, </a:t>
          </a:r>
          <a:r>
            <a:rPr lang="en-US" sz="1800" kern="1200" dirty="0" smtClean="0">
              <a:solidFill>
                <a:schemeClr val="tx1"/>
              </a:solidFill>
              <a:latin typeface="Times New Roman" panose="02020603050405020304" pitchFamily="18" charset="0"/>
              <a:cs typeface="Times New Roman" panose="02020603050405020304" pitchFamily="18" charset="0"/>
            </a:rPr>
            <a:t>Google Scholar</a:t>
          </a:r>
          <a:r>
            <a:rPr lang="en-US" sz="1800" kern="1200" dirty="0">
              <a:solidFill>
                <a:schemeClr val="tx1"/>
              </a:solidFill>
              <a:latin typeface="Times New Roman" panose="02020603050405020304" pitchFamily="18" charset="0"/>
              <a:cs typeface="Times New Roman" panose="02020603050405020304" pitchFamily="18" charset="0"/>
            </a:rPr>
            <a:t>, Science </a:t>
          </a:r>
          <a:r>
            <a:rPr lang="en-US" sz="1800" kern="1200" dirty="0" smtClean="0">
              <a:solidFill>
                <a:schemeClr val="tx1"/>
              </a:solidFill>
              <a:latin typeface="Times New Roman" panose="02020603050405020304" pitchFamily="18" charset="0"/>
              <a:cs typeface="Times New Roman" panose="02020603050405020304" pitchFamily="18" charset="0"/>
            </a:rPr>
            <a:t>Direct and also grey literature</a:t>
          </a:r>
          <a:endParaRPr lang="en-US" sz="1800" kern="1200" dirty="0">
            <a:solidFill>
              <a:schemeClr val="tx1"/>
            </a:solidFill>
            <a:latin typeface="Times New Roman" panose="02020603050405020304" pitchFamily="18" charset="0"/>
            <a:cs typeface="Times New Roman" panose="02020603050405020304" pitchFamily="18" charset="0"/>
          </a:endParaRPr>
        </a:p>
      </dsp:txBody>
      <dsp:txXfrm rot="10800000">
        <a:off x="0" y="1694286"/>
        <a:ext cx="10384885" cy="616776"/>
      </dsp:txXfrm>
    </dsp:sp>
    <dsp:sp modelId="{1F6B04E3-AE56-4454-934E-F707EF15A3FC}">
      <dsp:nvSpPr>
        <dsp:cNvPr id="0" name=""/>
        <dsp:cNvSpPr/>
      </dsp:nvSpPr>
      <dsp:spPr>
        <a:xfrm rot="10800000">
          <a:off x="0" y="743"/>
          <a:ext cx="10384885" cy="1743512"/>
        </a:xfrm>
        <a:prstGeom prst="upArrowCallout">
          <a:avLst/>
        </a:prstGeom>
        <a:solidFill>
          <a:schemeClr val="accent1">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a:solidFill>
                <a:schemeClr val="tx1"/>
              </a:solidFill>
              <a:latin typeface="Times New Roman" panose="02020603050405020304" pitchFamily="18" charset="0"/>
              <a:cs typeface="Times New Roman" panose="02020603050405020304" pitchFamily="18" charset="0"/>
            </a:rPr>
            <a:t>Search </a:t>
          </a:r>
          <a:r>
            <a:rPr lang="en-US" sz="1800" b="1" kern="1200" dirty="0" smtClean="0">
              <a:solidFill>
                <a:schemeClr val="tx1"/>
              </a:solidFill>
              <a:latin typeface="Times New Roman" panose="02020603050405020304" pitchFamily="18" charset="0"/>
              <a:cs typeface="Times New Roman" panose="02020603050405020304" pitchFamily="18" charset="0"/>
            </a:rPr>
            <a:t>Strategy: P</a:t>
          </a:r>
          <a:r>
            <a:rPr lang="en-US" sz="1800" kern="1200" dirty="0" smtClean="0">
              <a:solidFill>
                <a:schemeClr val="tx1"/>
              </a:solidFill>
              <a:latin typeface="Times New Roman" panose="02020603050405020304" pitchFamily="18" charset="0"/>
              <a:cs typeface="Times New Roman" panose="02020603050405020304" pitchFamily="18" charset="0"/>
            </a:rPr>
            <a:t>hrases </a:t>
          </a:r>
          <a:r>
            <a:rPr lang="en-US" sz="1800" kern="1200" dirty="0">
              <a:solidFill>
                <a:schemeClr val="tx1"/>
              </a:solidFill>
              <a:latin typeface="Times New Roman" panose="02020603050405020304" pitchFamily="18" charset="0"/>
              <a:cs typeface="Times New Roman" panose="02020603050405020304" pitchFamily="18" charset="0"/>
            </a:rPr>
            <a:t>like </a:t>
          </a:r>
          <a:r>
            <a:rPr lang="en-US" sz="1800" kern="1200" dirty="0" smtClean="0">
              <a:solidFill>
                <a:schemeClr val="tx1"/>
              </a:solidFill>
              <a:latin typeface="Times New Roman" panose="02020603050405020304" pitchFamily="18" charset="0"/>
              <a:cs typeface="Times New Roman" panose="02020603050405020304" pitchFamily="18" charset="0"/>
            </a:rPr>
            <a:t>‘Digital Technology’, ‘Health Insurance Industry’, ‘Digital Transformation’, ‘Fraud Detection Technology’, ‘Real-Time Monitoring’, ‘Latest Trends &amp; Innovations’, </a:t>
          </a:r>
          <a:r>
            <a:rPr lang="en-US" sz="1800" kern="1200" dirty="0">
              <a:solidFill>
                <a:schemeClr val="tx1"/>
              </a:solidFill>
              <a:latin typeface="Times New Roman" panose="02020603050405020304" pitchFamily="18" charset="0"/>
              <a:cs typeface="Times New Roman" panose="02020603050405020304" pitchFamily="18" charset="0"/>
            </a:rPr>
            <a:t>and </a:t>
          </a:r>
          <a:r>
            <a:rPr lang="en-US" sz="1800" kern="1200" dirty="0" smtClean="0">
              <a:solidFill>
                <a:schemeClr val="tx1"/>
              </a:solidFill>
              <a:latin typeface="Times New Roman" panose="02020603050405020304" pitchFamily="18" charset="0"/>
              <a:cs typeface="Times New Roman" panose="02020603050405020304" pitchFamily="18" charset="0"/>
            </a:rPr>
            <a:t>‘Digital Health Tools’</a:t>
          </a:r>
          <a:endParaRPr lang="en-US" sz="1800" kern="1200" dirty="0">
            <a:solidFill>
              <a:schemeClr val="tx1"/>
            </a:solidFill>
            <a:latin typeface="Times New Roman" panose="02020603050405020304" pitchFamily="18" charset="0"/>
            <a:cs typeface="Times New Roman" panose="02020603050405020304" pitchFamily="18" charset="0"/>
          </a:endParaRPr>
        </a:p>
      </dsp:txBody>
      <dsp:txXfrm rot="10800000">
        <a:off x="0" y="743"/>
        <a:ext cx="10384885" cy="11328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8980DD-627A-4281-9A55-9B322BB0B42B}">
      <dsp:nvSpPr>
        <dsp:cNvPr id="0" name=""/>
        <dsp:cNvSpPr/>
      </dsp:nvSpPr>
      <dsp:spPr>
        <a:xfrm>
          <a:off x="0" y="22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BE7D46-95D0-40BA-B458-B10908FD45DD}">
      <dsp:nvSpPr>
        <dsp:cNvPr id="0" name=""/>
        <dsp:cNvSpPr/>
      </dsp:nvSpPr>
      <dsp:spPr>
        <a:xfrm>
          <a:off x="0" y="0"/>
          <a:ext cx="10505330" cy="1245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r>
            <a:rPr lang="en-US" sz="1800" kern="1200" dirty="0">
              <a:latin typeface="Times New Roman" panose="02020603050405020304" pitchFamily="18" charset="0"/>
              <a:cs typeface="Times New Roman" panose="02020603050405020304" pitchFamily="18" charset="0"/>
            </a:rPr>
            <a:t>The study indicate that </a:t>
          </a:r>
          <a:r>
            <a:rPr lang="en-US" sz="1800" kern="1200" dirty="0" smtClean="0">
              <a:latin typeface="Times New Roman" panose="02020603050405020304" pitchFamily="18" charset="0"/>
              <a:cs typeface="Times New Roman" panose="02020603050405020304" pitchFamily="18" charset="0"/>
            </a:rPr>
            <a:t>H</a:t>
          </a:r>
          <a:r>
            <a:rPr lang="en-US" altLang="en-US" sz="1800" kern="1200" dirty="0" smtClean="0">
              <a:latin typeface="Times New Roman" panose="02020603050405020304" pitchFamily="18" charset="0"/>
              <a:cs typeface="Times New Roman" panose="02020603050405020304" pitchFamily="18" charset="0"/>
            </a:rPr>
            <a:t>ealth Insurance Providers have embraced new technology with great speed, increasing efficiency and convenience. D</a:t>
          </a:r>
          <a:r>
            <a:rPr lang="en-US" sz="1800" kern="1200" dirty="0" smtClean="0">
              <a:latin typeface="Times New Roman" panose="02020603050405020304" pitchFamily="18" charset="0"/>
              <a:cs typeface="Times New Roman" panose="02020603050405020304" pitchFamily="18" charset="0"/>
            </a:rPr>
            <a:t>igital </a:t>
          </a:r>
          <a:r>
            <a:rPr lang="en-US" sz="1800" kern="1200" dirty="0">
              <a:latin typeface="Times New Roman" panose="02020603050405020304" pitchFamily="18" charset="0"/>
              <a:cs typeface="Times New Roman" panose="02020603050405020304" pitchFamily="18" charset="0"/>
            </a:rPr>
            <a:t>tools, particularly those integrating </a:t>
          </a:r>
          <a:r>
            <a:rPr lang="en-US" sz="1800" kern="1200" dirty="0" smtClean="0">
              <a:latin typeface="Times New Roman" panose="02020603050405020304" pitchFamily="18" charset="0"/>
              <a:cs typeface="Times New Roman" panose="02020603050405020304" pitchFamily="18" charset="0"/>
            </a:rPr>
            <a:t>Block chain, AI and automation significantly prevent frauds, </a:t>
          </a:r>
          <a:r>
            <a:rPr lang="en-GB" sz="1800" b="0" i="0" kern="1200" dirty="0" smtClean="0"/>
            <a:t>expedite claims processing,</a:t>
          </a:r>
          <a:r>
            <a:rPr lang="en-US" sz="1800" b="0" kern="1200" dirty="0" smtClean="0">
              <a:latin typeface="Times New Roman" panose="02020603050405020304" pitchFamily="18" charset="0"/>
              <a:cs typeface="Times New Roman" panose="02020603050405020304" pitchFamily="18" charset="0"/>
            </a:rPr>
            <a:t> cost reduction, improve employees efficiency and </a:t>
          </a:r>
          <a:r>
            <a:rPr lang="en-GB" sz="1800" b="0" i="0" kern="1200" dirty="0" smtClean="0"/>
            <a:t>enhanced customer experience</a:t>
          </a:r>
          <a:r>
            <a:rPr lang="en-US" sz="1800" b="0" kern="1200" dirty="0" smtClean="0">
              <a:latin typeface="Times New Roman" panose="02020603050405020304" pitchFamily="18" charset="0"/>
              <a:cs typeface="Times New Roman" panose="02020603050405020304" pitchFamily="18" charset="0"/>
            </a:rPr>
            <a:t>. </a:t>
          </a:r>
          <a:endParaRPr lang="en-IN" sz="1800" b="0" kern="1200" dirty="0">
            <a:latin typeface="Times New Roman" panose="02020603050405020304" pitchFamily="18" charset="0"/>
            <a:cs typeface="Times New Roman" panose="02020603050405020304" pitchFamily="18" charset="0"/>
          </a:endParaRPr>
        </a:p>
      </dsp:txBody>
      <dsp:txXfrm>
        <a:off x="0" y="0"/>
        <a:ext cx="10505330" cy="1245087"/>
      </dsp:txXfrm>
    </dsp:sp>
    <dsp:sp modelId="{BF74A6DF-22D8-49A3-BCC4-9A4970DEDCC5}">
      <dsp:nvSpPr>
        <dsp:cNvPr id="0" name=""/>
        <dsp:cNvSpPr/>
      </dsp:nvSpPr>
      <dsp:spPr>
        <a:xfrm>
          <a:off x="0" y="124530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7C0683-E366-49C6-BDC9-BB980B12F854}">
      <dsp:nvSpPr>
        <dsp:cNvPr id="0" name=""/>
        <dsp:cNvSpPr/>
      </dsp:nvSpPr>
      <dsp:spPr>
        <a:xfrm>
          <a:off x="0" y="1271176"/>
          <a:ext cx="10515600" cy="930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r>
            <a:rPr lang="en-US" sz="1800" kern="1200" dirty="0">
              <a:latin typeface="Times New Roman" panose="02020603050405020304" pitchFamily="18" charset="0"/>
              <a:cs typeface="Times New Roman" panose="02020603050405020304" pitchFamily="18" charset="0"/>
            </a:rPr>
            <a:t>For instance, AI-driven analytics can predict patient risks and personalize care plans, while telehealth services facilitate continuous patient engagement and monitoring. </a:t>
          </a:r>
        </a:p>
      </dsp:txBody>
      <dsp:txXfrm>
        <a:off x="0" y="1271176"/>
        <a:ext cx="10515600" cy="930204"/>
      </dsp:txXfrm>
    </dsp:sp>
    <dsp:sp modelId="{56381BD3-7BC8-461D-8287-5B07349A0594}">
      <dsp:nvSpPr>
        <dsp:cNvPr id="0" name=""/>
        <dsp:cNvSpPr/>
      </dsp:nvSpPr>
      <dsp:spPr>
        <a:xfrm>
          <a:off x="0" y="217551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9FC4A6-4DDC-45B7-AC78-793DEDC2828E}">
      <dsp:nvSpPr>
        <dsp:cNvPr id="0" name=""/>
        <dsp:cNvSpPr/>
      </dsp:nvSpPr>
      <dsp:spPr>
        <a:xfrm>
          <a:off x="0" y="2175512"/>
          <a:ext cx="10515600" cy="930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r>
            <a:rPr lang="en-US" sz="1800" kern="1200" dirty="0">
              <a:latin typeface="Times New Roman" panose="02020603050405020304" pitchFamily="18" charset="0"/>
              <a:cs typeface="Times New Roman" panose="02020603050405020304" pitchFamily="18" charset="0"/>
            </a:rPr>
            <a:t>However, the effectiveness of these tools is contingent on factors such as healthcare provider communication, care coordination, and patient adherence to follow-up care.</a:t>
          </a:r>
        </a:p>
      </dsp:txBody>
      <dsp:txXfrm>
        <a:off x="0" y="2175512"/>
        <a:ext cx="10515600" cy="930204"/>
      </dsp:txXfrm>
    </dsp:sp>
    <dsp:sp modelId="{801139A9-F3AD-43BC-81A9-237C1E5B0E9C}">
      <dsp:nvSpPr>
        <dsp:cNvPr id="0" name=""/>
        <dsp:cNvSpPr/>
      </dsp:nvSpPr>
      <dsp:spPr>
        <a:xfrm>
          <a:off x="0" y="310571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CE61F6-3A8E-4F9D-B4BA-D3D9AD9EAB58}">
      <dsp:nvSpPr>
        <dsp:cNvPr id="0" name=""/>
        <dsp:cNvSpPr/>
      </dsp:nvSpPr>
      <dsp:spPr>
        <a:xfrm>
          <a:off x="0" y="3105716"/>
          <a:ext cx="10515600" cy="930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r>
            <a:rPr lang="en-US" sz="1800" kern="1200" dirty="0">
              <a:latin typeface="Times New Roman" panose="02020603050405020304" pitchFamily="18" charset="0"/>
              <a:cs typeface="Times New Roman" panose="02020603050405020304" pitchFamily="18" charset="0"/>
            </a:rPr>
            <a:t>The constant challenge will </a:t>
          </a:r>
          <a:r>
            <a:rPr lang="en-US" sz="1800" kern="1200" dirty="0" smtClean="0">
              <a:latin typeface="Times New Roman" panose="02020603050405020304" pitchFamily="18" charset="0"/>
              <a:cs typeface="Times New Roman" panose="02020603050405020304" pitchFamily="18" charset="0"/>
            </a:rPr>
            <a:t>be data privacy and cyber security to </a:t>
          </a:r>
          <a:r>
            <a:rPr lang="en-GB" sz="1800" b="0" i="0" kern="1200" dirty="0" smtClean="0">
              <a:solidFill>
                <a:schemeClr val="dk1"/>
              </a:solidFill>
              <a:effectLst/>
              <a:latin typeface="Times New Roman" panose="02020603050405020304" pitchFamily="18" charset="0"/>
              <a:ea typeface="+mn-ea"/>
              <a:cs typeface="Times New Roman" panose="02020603050405020304" pitchFamily="18" charset="0"/>
            </a:rPr>
            <a:t>protect customer data and to </a:t>
          </a:r>
          <a:r>
            <a:rPr lang="en-US" sz="1800" kern="1200" dirty="0" smtClean="0">
              <a:latin typeface="Times New Roman" panose="02020603050405020304" pitchFamily="18" charset="0"/>
              <a:cs typeface="Times New Roman" panose="02020603050405020304" pitchFamily="18" charset="0"/>
            </a:rPr>
            <a:t>improve </a:t>
          </a:r>
          <a:r>
            <a:rPr lang="en-US" sz="1800" kern="1200" dirty="0">
              <a:latin typeface="Times New Roman" panose="02020603050405020304" pitchFamily="18" charset="0"/>
              <a:cs typeface="Times New Roman" panose="02020603050405020304" pitchFamily="18" charset="0"/>
            </a:rPr>
            <a:t>these </a:t>
          </a:r>
          <a:r>
            <a:rPr lang="en-US" sz="1800" kern="1200" dirty="0" smtClean="0">
              <a:latin typeface="Times New Roman" panose="02020603050405020304" pitchFamily="18" charset="0"/>
              <a:cs typeface="Times New Roman" panose="02020603050405020304" pitchFamily="18" charset="0"/>
            </a:rPr>
            <a:t>technologies </a:t>
          </a:r>
          <a:r>
            <a:rPr lang="en-US" sz="1800" kern="1200" dirty="0">
              <a:latin typeface="Times New Roman" panose="02020603050405020304" pitchFamily="18" charset="0"/>
              <a:cs typeface="Times New Roman" panose="02020603050405020304" pitchFamily="18" charset="0"/>
            </a:rPr>
            <a:t>while making sure all patients can use them and benefit from them.</a:t>
          </a:r>
        </a:p>
      </dsp:txBody>
      <dsp:txXfrm>
        <a:off x="0" y="3105716"/>
        <a:ext cx="10515600" cy="93020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1">
  <dgm:title val=""/>
  <dgm:desc val=""/>
  <dgm:catLst>
    <dgm:cat type="3D" pri="11400"/>
  </dgm:catLst>
  <dgm:scene3d>
    <a:camera prst="orthographicFront"/>
    <a:lightRig rig="threePt" dir="t"/>
  </dgm:scene3d>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31-07-2024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extLst>
      <p:ext uri="{BB962C8B-B14F-4D97-AF65-F5344CB8AC3E}">
        <p14:creationId xmlns:p14="http://schemas.microsoft.com/office/powerpoint/2010/main" val="4090075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1147C0E5-F472-4823-852C-D183FA2F2488}" type="datetime1">
              <a:rPr lang="en-IN" smtClean="0"/>
              <a:t>31-07-2024</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0E9DCF6C-BC1F-457E-8C73-045A403582E6}" type="datetime1">
              <a:rPr lang="en-IN" smtClean="0"/>
              <a:t>31-07-2024</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FE1E070E-952C-41C9-9ABB-C56A7BE64D88}" type="datetime1">
              <a:rPr lang="en-IN" smtClean="0"/>
              <a:t>31-07-2024</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CA2FBC0-878C-4FB7-8E1F-1D6F6FF7C223}" type="datetime1">
              <a:rPr lang="en-IN" smtClean="0"/>
              <a:t>31-07-2024</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685ADF-9D55-472F-A142-0A5A20BA4577}" type="datetime1">
              <a:rPr lang="en-IN" smtClean="0"/>
              <a:t>31-07-2024</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19B6A866-57B6-4C39-8809-FBA78A30FCC9}" type="datetime1">
              <a:rPr lang="en-IN" smtClean="0"/>
              <a:t>31-07-2024</a:t>
            </a:fld>
            <a:endParaRPr lang="en-IN"/>
          </a:p>
        </p:txBody>
      </p:sp>
      <p:sp>
        <p:nvSpPr>
          <p:cNvPr id="6" name="Footer Placeholder 5"/>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52B34237-4DA9-498D-81CC-7DEBFDE0146A}" type="datetime1">
              <a:rPr lang="en-IN" smtClean="0"/>
              <a:t>31-07-2024</a:t>
            </a:fld>
            <a:endParaRPr lang="en-IN"/>
          </a:p>
        </p:txBody>
      </p:sp>
      <p:sp>
        <p:nvSpPr>
          <p:cNvPr id="8" name="Footer Placeholder 7"/>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03D29E31-0E2B-4B8B-A4CD-804F6A5D47A9}" type="datetime1">
              <a:rPr lang="en-IN" smtClean="0"/>
              <a:t>31-07-2024</a:t>
            </a:fld>
            <a:endParaRPr lang="en-IN"/>
          </a:p>
        </p:txBody>
      </p:sp>
      <p:sp>
        <p:nvSpPr>
          <p:cNvPr id="4" name="Footer Placeholder 3"/>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1C5607-A4BB-4D67-95B9-C9085ECC35A9}" type="datetime1">
              <a:rPr lang="en-IN" smtClean="0"/>
              <a:t>31-07-2024</a:t>
            </a:fld>
            <a:endParaRPr lang="en-IN"/>
          </a:p>
        </p:txBody>
      </p:sp>
      <p:sp>
        <p:nvSpPr>
          <p:cNvPr id="3" name="Footer Placeholder 2"/>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C99E65-501E-4E79-B301-EC94E1C8867E}" type="datetime1">
              <a:rPr lang="en-IN" smtClean="0"/>
              <a:t>31-07-2024</a:t>
            </a:fld>
            <a:endParaRPr lang="en-IN"/>
          </a:p>
        </p:txBody>
      </p:sp>
      <p:sp>
        <p:nvSpPr>
          <p:cNvPr id="6" name="Footer Placeholder 5"/>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51C047-BE12-4A43-A323-58AFB768CD35}" type="datetime1">
              <a:rPr lang="en-IN" smtClean="0"/>
              <a:t>31-07-2024</a:t>
            </a:fld>
            <a:endParaRPr lang="en-IN"/>
          </a:p>
        </p:txBody>
      </p:sp>
      <p:sp>
        <p:nvSpPr>
          <p:cNvPr id="6" name="Footer Placeholder 5"/>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t>31-07-2024</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 are not allowed to add slides to this presentation</a:t>
            </a:r>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1.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hyperlink" Target="https://www.sciencedirect.com/science/article/pii/S0275531924000941" TargetMode="External"/><Relationship Id="rId2" Type="http://schemas.openxmlformats.org/officeDocument/2006/relationships/hyperlink" Target="https://www.sciencedirect.com/science/article/pii/S1877050923010694"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ciencedirect.com/science/article/pii/S2405844024060766"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6AD20E6-394B-4DF0-96A5-9647FF39C943}" type="slidenum">
              <a:rPr lang="en-IN" smtClean="0"/>
              <a:t>1</a:t>
            </a:fld>
            <a:endParaRPr lang="en-IN"/>
          </a:p>
        </p:txBody>
      </p:sp>
      <p:sp>
        <p:nvSpPr>
          <p:cNvPr id="5" name="Subtitle 4"/>
          <p:cNvSpPr>
            <a:spLocks noGrp="1"/>
          </p:cNvSpPr>
          <p:nvPr>
            <p:ph type="subTitle" idx="1"/>
          </p:nvPr>
        </p:nvSpPr>
        <p:spPr>
          <a:xfrm>
            <a:off x="1524001" y="5472317"/>
            <a:ext cx="9144000" cy="1655762"/>
          </a:xfrm>
        </p:spPr>
        <p:txBody>
          <a:bodyPr>
            <a:normAutofit/>
          </a:bodyPr>
          <a:lstStyle/>
          <a:p>
            <a:r>
              <a:rPr lang="en-GB" sz="1800" b="1" dirty="0" smtClean="0">
                <a:latin typeface="Times New Roman" panose="02020603050405020304" pitchFamily="18" charset="0"/>
                <a:cs typeface="Times New Roman" panose="02020603050405020304" pitchFamily="18" charset="0"/>
              </a:rPr>
              <a:t>Presented By: Dr. Chetna Yadav (PG/22/023) </a:t>
            </a:r>
          </a:p>
          <a:p>
            <a:r>
              <a:rPr lang="en-GB" sz="1800" b="1" dirty="0" smtClean="0">
                <a:latin typeface="Times New Roman" panose="02020603050405020304" pitchFamily="18" charset="0"/>
                <a:cs typeface="Times New Roman" panose="02020603050405020304" pitchFamily="18" charset="0"/>
              </a:rPr>
              <a:t> Faculty Mentor: Dr. Sumant Swain</a:t>
            </a:r>
          </a:p>
          <a:p>
            <a:r>
              <a:rPr lang="en-GB" sz="1800" b="1" dirty="0" smtClean="0">
                <a:latin typeface="Times New Roman" panose="02020603050405020304" pitchFamily="18" charset="0"/>
                <a:cs typeface="Times New Roman" panose="02020603050405020304" pitchFamily="18" charset="0"/>
              </a:rPr>
              <a:t>IIHMR Delhi</a:t>
            </a:r>
            <a:endParaRPr lang="en-GB" sz="1800" b="1"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3"/>
            <a:ext cx="1524000" cy="717345"/>
          </a:xfrm>
          <a:prstGeom prst="rect">
            <a:avLst/>
          </a:prstGeom>
        </p:spPr>
      </p:pic>
      <p:pic>
        <p:nvPicPr>
          <p:cNvPr id="3" name="Picture 2"/>
          <p:cNvPicPr>
            <a:picLocks noChangeAspect="1"/>
          </p:cNvPicPr>
          <p:nvPr/>
        </p:nvPicPr>
        <p:blipFill>
          <a:blip r:embed="rId3"/>
          <a:stretch>
            <a:fillRect/>
          </a:stretch>
        </p:blipFill>
        <p:spPr>
          <a:xfrm>
            <a:off x="5040360" y="4145762"/>
            <a:ext cx="2083427" cy="983377"/>
          </a:xfrm>
          <a:prstGeom prst="rect">
            <a:avLst/>
          </a:prstGeom>
        </p:spPr>
      </p:pic>
      <p:sp>
        <p:nvSpPr>
          <p:cNvPr id="10" name="Title 1"/>
          <p:cNvSpPr txBox="1"/>
          <p:nvPr/>
        </p:nvSpPr>
        <p:spPr>
          <a:xfrm>
            <a:off x="1" y="2811439"/>
            <a:ext cx="12192000" cy="1121717"/>
          </a:xfrm>
          <a:prstGeom prst="rect">
            <a:avLst/>
          </a:prstGeom>
          <a:solidFill>
            <a:schemeClr val="accent5">
              <a:lumMod val="20000"/>
              <a:lumOff val="80000"/>
            </a:schemeClr>
          </a:solidFill>
          <a:ln>
            <a:solidFill>
              <a:schemeClr val="accent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dirty="0" smtClean="0"/>
              <a:t>      </a:t>
            </a:r>
            <a:r>
              <a:rPr lang="en-IN" sz="3200" b="1" u="sng" dirty="0" smtClean="0">
                <a:latin typeface="Times New Roman" panose="02020603050405020304" pitchFamily="18" charset="0"/>
                <a:cs typeface="Times New Roman" panose="02020603050405020304" pitchFamily="18" charset="0"/>
              </a:rPr>
              <a:t>Role </a:t>
            </a:r>
            <a:r>
              <a:rPr lang="en-IN" sz="3200" b="1" u="sng" dirty="0">
                <a:latin typeface="Times New Roman" panose="02020603050405020304" pitchFamily="18" charset="0"/>
                <a:cs typeface="Times New Roman" panose="02020603050405020304" pitchFamily="18" charset="0"/>
              </a:rPr>
              <a:t>Of </a:t>
            </a:r>
            <a:r>
              <a:rPr lang="en-IN" sz="3200" b="1" u="sng" dirty="0" smtClean="0">
                <a:latin typeface="Times New Roman" panose="02020603050405020304" pitchFamily="18" charset="0"/>
                <a:cs typeface="Times New Roman" panose="02020603050405020304" pitchFamily="18" charset="0"/>
              </a:rPr>
              <a:t>Digital Technology </a:t>
            </a:r>
            <a:r>
              <a:rPr lang="en-IN" sz="3200" b="1" u="sng" dirty="0">
                <a:latin typeface="Times New Roman" panose="02020603050405020304" pitchFamily="18" charset="0"/>
                <a:cs typeface="Times New Roman" panose="02020603050405020304" pitchFamily="18" charset="0"/>
              </a:rPr>
              <a:t>In The Health Insurance Sector</a:t>
            </a:r>
            <a:r>
              <a:rPr lang="en-IN" sz="3200" b="1" dirty="0">
                <a:latin typeface="Times New Roman" panose="02020603050405020304" pitchFamily="18" charset="0"/>
                <a:cs typeface="Times New Roman" panose="02020603050405020304" pitchFamily="18" charset="0"/>
              </a:rPr>
              <a:t/>
            </a:r>
            <a:br>
              <a:rPr lang="en-IN" sz="3200" b="1" dirty="0">
                <a:latin typeface="Times New Roman" panose="02020603050405020304" pitchFamily="18" charset="0"/>
                <a:cs typeface="Times New Roman" panose="02020603050405020304" pitchFamily="18" charset="0"/>
              </a:rPr>
            </a:br>
            <a:r>
              <a:rPr lang="en-IN" sz="2800" b="1" dirty="0">
                <a:latin typeface="Times New Roman" panose="02020603050405020304" pitchFamily="18" charset="0"/>
                <a:cs typeface="Times New Roman" panose="02020603050405020304" pitchFamily="18" charset="0"/>
              </a:rPr>
              <a:t>A Rapid Review</a:t>
            </a:r>
            <a:endParaRPr lang="en-GB" sz="2800" b="1" dirty="0">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4"/>
          <a:stretch>
            <a:fillRect/>
          </a:stretch>
        </p:blipFill>
        <p:spPr>
          <a:xfrm>
            <a:off x="9143377" y="4041941"/>
            <a:ext cx="3048623" cy="2730789"/>
          </a:xfrm>
          <a:prstGeom prst="rect">
            <a:avLst/>
          </a:prstGeom>
        </p:spPr>
      </p:pic>
      <p:pic>
        <p:nvPicPr>
          <p:cNvPr id="2" name="Picture 1"/>
          <p:cNvPicPr>
            <a:picLocks noChangeAspect="1"/>
          </p:cNvPicPr>
          <p:nvPr/>
        </p:nvPicPr>
        <p:blipFill>
          <a:blip r:embed="rId5"/>
          <a:stretch>
            <a:fillRect/>
          </a:stretch>
        </p:blipFill>
        <p:spPr>
          <a:xfrm>
            <a:off x="3703104" y="-1"/>
            <a:ext cx="4757937" cy="281144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6AD20E6-394B-4DF0-96A5-9647FF39C943}" type="slidenum">
              <a:rPr lang="en-IN" smtClean="0"/>
              <a:t>10</a:t>
            </a:fld>
            <a:endParaRPr lang="en-IN"/>
          </a:p>
        </p:txBody>
      </p:sp>
      <p:sp>
        <p:nvSpPr>
          <p:cNvPr id="5" name="Rectangles 4"/>
          <p:cNvSpPr/>
          <p:nvPr>
            <p:custDataLst>
              <p:tags r:id="rId1"/>
            </p:custDataLst>
          </p:nvPr>
        </p:nvSpPr>
        <p:spPr>
          <a:xfrm>
            <a:off x="325120" y="3771901"/>
            <a:ext cx="2454910" cy="607828"/>
          </a:xfrm>
          <a:prstGeom prst="rect">
            <a:avLst/>
          </a:prstGeom>
          <a:no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GB" altLang="en-US"/>
          </a:p>
        </p:txBody>
      </p:sp>
      <p:sp>
        <p:nvSpPr>
          <p:cNvPr id="15" name="Right Arrow 14"/>
          <p:cNvSpPr/>
          <p:nvPr/>
        </p:nvSpPr>
        <p:spPr>
          <a:xfrm>
            <a:off x="5067935" y="3538855"/>
            <a:ext cx="332105" cy="23304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GB" altLang="en-US"/>
          </a:p>
        </p:txBody>
      </p:sp>
      <p:sp>
        <p:nvSpPr>
          <p:cNvPr id="16" name="Right Arrow 15"/>
          <p:cNvSpPr/>
          <p:nvPr>
            <p:custDataLst>
              <p:tags r:id="rId2"/>
            </p:custDataLst>
          </p:nvPr>
        </p:nvSpPr>
        <p:spPr>
          <a:xfrm>
            <a:off x="7214429" y="3538855"/>
            <a:ext cx="332105" cy="23304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GB" altLang="en-US"/>
          </a:p>
        </p:txBody>
      </p:sp>
      <p:sp>
        <p:nvSpPr>
          <p:cNvPr id="17" name="Right Arrow 16"/>
          <p:cNvSpPr/>
          <p:nvPr>
            <p:custDataLst>
              <p:tags r:id="rId3"/>
            </p:custDataLst>
          </p:nvPr>
        </p:nvSpPr>
        <p:spPr>
          <a:xfrm>
            <a:off x="9438286" y="3538855"/>
            <a:ext cx="332105" cy="23304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GB" altLang="en-US"/>
          </a:p>
        </p:txBody>
      </p:sp>
      <p:sp>
        <p:nvSpPr>
          <p:cNvPr id="29" name="Right Arrow 28"/>
          <p:cNvSpPr/>
          <p:nvPr>
            <p:custDataLst>
              <p:tags r:id="rId4"/>
            </p:custDataLst>
          </p:nvPr>
        </p:nvSpPr>
        <p:spPr>
          <a:xfrm rot="16200000">
            <a:off x="6132225" y="2671378"/>
            <a:ext cx="332105" cy="23304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GB" altLang="en-US"/>
          </a:p>
        </p:txBody>
      </p:sp>
      <p:sp>
        <p:nvSpPr>
          <p:cNvPr id="30" name="Right Arrow 29"/>
          <p:cNvSpPr/>
          <p:nvPr>
            <p:custDataLst>
              <p:tags r:id="rId5"/>
            </p:custDataLst>
          </p:nvPr>
        </p:nvSpPr>
        <p:spPr>
          <a:xfrm rot="5400000">
            <a:off x="8354941" y="4357882"/>
            <a:ext cx="332105" cy="23304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GB" altLang="en-US"/>
          </a:p>
        </p:txBody>
      </p:sp>
      <p:sp>
        <p:nvSpPr>
          <p:cNvPr id="32" name="Right Arrow 31"/>
          <p:cNvSpPr/>
          <p:nvPr/>
        </p:nvSpPr>
        <p:spPr>
          <a:xfrm>
            <a:off x="2720340" y="3561715"/>
            <a:ext cx="308610" cy="16129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GB" altLang="en-US"/>
          </a:p>
        </p:txBody>
      </p:sp>
      <p:grpSp>
        <p:nvGrpSpPr>
          <p:cNvPr id="2" name="Group 1"/>
          <p:cNvGrpSpPr/>
          <p:nvPr/>
        </p:nvGrpSpPr>
        <p:grpSpPr>
          <a:xfrm>
            <a:off x="324485" y="957520"/>
            <a:ext cx="11432510" cy="5479544"/>
            <a:chOff x="324485" y="957520"/>
            <a:chExt cx="11432510" cy="5479544"/>
          </a:xfrm>
        </p:grpSpPr>
        <p:sp>
          <p:nvSpPr>
            <p:cNvPr id="4" name="Rectangles 3"/>
            <p:cNvSpPr/>
            <p:nvPr/>
          </p:nvSpPr>
          <p:spPr>
            <a:xfrm>
              <a:off x="324485" y="2803525"/>
              <a:ext cx="2455545" cy="709295"/>
            </a:xfrm>
            <a:prstGeom prst="rect">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GB" altLang="en-US" sz="1600" dirty="0">
                  <a:solidFill>
                    <a:schemeClr val="tx1"/>
                  </a:solidFill>
                  <a:latin typeface="Times New Roman" panose="02020603050405020304" pitchFamily="18" charset="0"/>
                  <a:cs typeface="Times New Roman" panose="02020603050405020304" pitchFamily="18" charset="0"/>
                </a:rPr>
                <a:t>Records Identified by Database searching </a:t>
              </a:r>
            </a:p>
            <a:p>
              <a:pPr algn="ctr"/>
              <a:r>
                <a:rPr lang="en-GB" altLang="en-US" sz="1600" dirty="0" smtClean="0">
                  <a:solidFill>
                    <a:schemeClr val="tx1"/>
                  </a:solidFill>
                  <a:latin typeface="Times New Roman" panose="02020603050405020304" pitchFamily="18" charset="0"/>
                  <a:cs typeface="Times New Roman" panose="02020603050405020304" pitchFamily="18" charset="0"/>
                </a:rPr>
                <a:t>(n=350</a:t>
              </a:r>
              <a:r>
                <a:rPr lang="en-GB" altLang="en-US" sz="1600" dirty="0">
                  <a:solidFill>
                    <a:schemeClr val="tx1"/>
                  </a:solidFill>
                  <a:latin typeface="Times New Roman" panose="02020603050405020304" pitchFamily="18" charset="0"/>
                  <a:cs typeface="Times New Roman" panose="02020603050405020304" pitchFamily="18" charset="0"/>
                </a:rPr>
                <a:t>)</a:t>
              </a:r>
            </a:p>
          </p:txBody>
        </p:sp>
        <p:sp>
          <p:nvSpPr>
            <p:cNvPr id="10" name="Text Box 9"/>
            <p:cNvSpPr txBox="1"/>
            <p:nvPr/>
          </p:nvSpPr>
          <p:spPr>
            <a:xfrm>
              <a:off x="368438" y="3782128"/>
              <a:ext cx="2494460" cy="633464"/>
            </a:xfrm>
            <a:prstGeom prst="rect">
              <a:avLst/>
            </a:prstGeom>
            <a:noFill/>
          </p:spPr>
          <p:txBody>
            <a:bodyPr wrap="square" rtlCol="0">
              <a:noAutofit/>
            </a:bodyPr>
            <a:lstStyle/>
            <a:p>
              <a:r>
                <a:rPr lang="en-GB" altLang="en-US" sz="1600" dirty="0">
                  <a:latin typeface="Times New Roman" panose="02020603050405020304" pitchFamily="18" charset="0"/>
                  <a:cs typeface="Times New Roman" panose="02020603050405020304" pitchFamily="18" charset="0"/>
                </a:rPr>
                <a:t>Additional Records through </a:t>
              </a:r>
              <a:r>
                <a:rPr lang="en-GB" altLang="en-US" sz="1600" dirty="0" smtClean="0">
                  <a:latin typeface="Times New Roman" panose="02020603050405020304" pitchFamily="18" charset="0"/>
                  <a:cs typeface="Times New Roman" panose="02020603050405020304" pitchFamily="18" charset="0"/>
                </a:rPr>
                <a:t>other sources 50 </a:t>
              </a:r>
              <a:r>
                <a:rPr lang="en-GB" altLang="en-US" sz="1600" dirty="0">
                  <a:latin typeface="Times New Roman" panose="02020603050405020304" pitchFamily="18" charset="0"/>
                  <a:cs typeface="Times New Roman" panose="02020603050405020304" pitchFamily="18" charset="0"/>
                </a:rPr>
                <a:t>(</a:t>
              </a:r>
              <a:r>
                <a:rPr lang="en-GB" altLang="en-US" sz="1600" dirty="0" smtClean="0">
                  <a:latin typeface="Times New Roman" panose="02020603050405020304" pitchFamily="18" charset="0"/>
                  <a:cs typeface="Times New Roman" panose="02020603050405020304" pitchFamily="18" charset="0"/>
                </a:rPr>
                <a:t>n=400</a:t>
              </a:r>
              <a:r>
                <a:rPr lang="en-GB" altLang="en-US" sz="1600" dirty="0">
                  <a:latin typeface="Times New Roman" panose="02020603050405020304" pitchFamily="18" charset="0"/>
                  <a:cs typeface="Times New Roman" panose="02020603050405020304" pitchFamily="18" charset="0"/>
                </a:rPr>
                <a:t>)</a:t>
              </a:r>
            </a:p>
          </p:txBody>
        </p:sp>
        <p:sp>
          <p:nvSpPr>
            <p:cNvPr id="11" name="Flowchart: Connector 10"/>
            <p:cNvSpPr/>
            <p:nvPr/>
          </p:nvSpPr>
          <p:spPr>
            <a:xfrm>
              <a:off x="3088005" y="2989997"/>
              <a:ext cx="1892935" cy="1224855"/>
            </a:xfrm>
            <a:prstGeom prst="flowChartConnector">
              <a:avLst/>
            </a:prstGeom>
            <a:no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GB" altLang="en-US" sz="1600" dirty="0">
                  <a:solidFill>
                    <a:schemeClr val="tx1"/>
                  </a:solidFill>
                  <a:latin typeface="Times New Roman" panose="02020603050405020304" pitchFamily="18" charset="0"/>
                  <a:cs typeface="Times New Roman" panose="02020603050405020304" pitchFamily="18" charset="0"/>
                  <a:sym typeface="+mn-ea"/>
                </a:rPr>
                <a:t>Records after Duplicates removed </a:t>
              </a:r>
              <a:endParaRPr lang="en-GB" altLang="en-US" sz="1600" dirty="0" smtClean="0">
                <a:solidFill>
                  <a:schemeClr val="tx1"/>
                </a:solidFill>
                <a:latin typeface="Times New Roman" panose="02020603050405020304" pitchFamily="18" charset="0"/>
                <a:cs typeface="Times New Roman" panose="02020603050405020304" pitchFamily="18" charset="0"/>
                <a:sym typeface="+mn-ea"/>
              </a:endParaRPr>
            </a:p>
            <a:p>
              <a:pPr algn="ctr"/>
              <a:r>
                <a:rPr lang="en-GB" altLang="en-US" sz="1600" dirty="0" smtClean="0">
                  <a:solidFill>
                    <a:schemeClr val="tx1"/>
                  </a:solidFill>
                  <a:latin typeface="Times New Roman" panose="02020603050405020304" pitchFamily="18" charset="0"/>
                  <a:cs typeface="Times New Roman" panose="02020603050405020304" pitchFamily="18" charset="0"/>
                  <a:sym typeface="+mn-ea"/>
                </a:rPr>
                <a:t>(n=380</a:t>
              </a:r>
              <a:r>
                <a:rPr lang="en-GB" altLang="en-US" sz="1600" dirty="0">
                  <a:solidFill>
                    <a:schemeClr val="tx1"/>
                  </a:solidFill>
                  <a:latin typeface="Times New Roman" panose="02020603050405020304" pitchFamily="18" charset="0"/>
                  <a:cs typeface="Times New Roman" panose="02020603050405020304" pitchFamily="18" charset="0"/>
                  <a:sym typeface="+mn-ea"/>
                </a:rPr>
                <a:t>)</a:t>
              </a:r>
              <a:endParaRPr lang="en-GB" altLang="en-US" sz="1600" dirty="0">
                <a:latin typeface="Times New Roman" panose="02020603050405020304" pitchFamily="18" charset="0"/>
                <a:cs typeface="Times New Roman" panose="02020603050405020304" pitchFamily="18" charset="0"/>
              </a:endParaRPr>
            </a:p>
          </p:txBody>
        </p:sp>
        <p:sp>
          <p:nvSpPr>
            <p:cNvPr id="12" name="Flowchart: Connector 11"/>
            <p:cNvSpPr/>
            <p:nvPr>
              <p:custDataLst>
                <p:tags r:id="rId6"/>
              </p:custDataLst>
            </p:nvPr>
          </p:nvSpPr>
          <p:spPr>
            <a:xfrm>
              <a:off x="5487035" y="3035310"/>
              <a:ext cx="1622486" cy="1179542"/>
            </a:xfrm>
            <a:prstGeom prst="flowChartConnector">
              <a:avLst/>
            </a:prstGeom>
            <a:no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GB" altLang="en-US" sz="1600" dirty="0">
                  <a:solidFill>
                    <a:schemeClr val="tx1"/>
                  </a:solidFill>
                  <a:latin typeface="Times New Roman" panose="02020603050405020304" pitchFamily="18" charset="0"/>
                  <a:cs typeface="Times New Roman" panose="02020603050405020304" pitchFamily="18" charset="0"/>
                  <a:sym typeface="+mn-ea"/>
                </a:rPr>
                <a:t>Records Screened </a:t>
              </a:r>
              <a:endParaRPr lang="en-GB" altLang="en-US" sz="1600" dirty="0" smtClean="0">
                <a:solidFill>
                  <a:schemeClr val="tx1"/>
                </a:solidFill>
                <a:latin typeface="Times New Roman" panose="02020603050405020304" pitchFamily="18" charset="0"/>
                <a:cs typeface="Times New Roman" panose="02020603050405020304" pitchFamily="18" charset="0"/>
                <a:sym typeface="+mn-ea"/>
              </a:endParaRPr>
            </a:p>
            <a:p>
              <a:pPr algn="ctr"/>
              <a:r>
                <a:rPr lang="en-GB" altLang="en-US" sz="1600" dirty="0" smtClean="0">
                  <a:solidFill>
                    <a:schemeClr val="tx1"/>
                  </a:solidFill>
                  <a:latin typeface="Times New Roman" panose="02020603050405020304" pitchFamily="18" charset="0"/>
                  <a:cs typeface="Times New Roman" panose="02020603050405020304" pitchFamily="18" charset="0"/>
                  <a:sym typeface="+mn-ea"/>
                </a:rPr>
                <a:t>(n=380</a:t>
              </a:r>
              <a:r>
                <a:rPr lang="en-GB" altLang="en-US" sz="1600" dirty="0">
                  <a:solidFill>
                    <a:schemeClr val="tx1"/>
                  </a:solidFill>
                  <a:latin typeface="Times New Roman" panose="02020603050405020304" pitchFamily="18" charset="0"/>
                  <a:cs typeface="Times New Roman" panose="02020603050405020304" pitchFamily="18" charset="0"/>
                  <a:sym typeface="+mn-ea"/>
                </a:rPr>
                <a:t>)</a:t>
              </a:r>
              <a:endParaRPr lang="en-GB" altLang="en-US" sz="1600" dirty="0">
                <a:latin typeface="Times New Roman" panose="02020603050405020304" pitchFamily="18" charset="0"/>
                <a:cs typeface="Times New Roman" panose="02020603050405020304" pitchFamily="18" charset="0"/>
              </a:endParaRPr>
            </a:p>
          </p:txBody>
        </p:sp>
        <p:sp>
          <p:nvSpPr>
            <p:cNvPr id="13" name="Flowchart: Connector 12"/>
            <p:cNvSpPr/>
            <p:nvPr>
              <p:custDataLst>
                <p:tags r:id="rId7"/>
              </p:custDataLst>
            </p:nvPr>
          </p:nvSpPr>
          <p:spPr>
            <a:xfrm>
              <a:off x="7674539" y="3059872"/>
              <a:ext cx="1692910" cy="1154980"/>
            </a:xfrm>
            <a:prstGeom prst="flowChartConnector">
              <a:avLst/>
            </a:prstGeom>
            <a:no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GB" altLang="en-US" sz="1600" dirty="0">
                  <a:solidFill>
                    <a:schemeClr val="tx1"/>
                  </a:solidFill>
                  <a:latin typeface="Times New Roman" panose="02020603050405020304" pitchFamily="18" charset="0"/>
                  <a:cs typeface="Times New Roman" panose="02020603050405020304" pitchFamily="18" charset="0"/>
                  <a:sym typeface="+mn-ea"/>
                </a:rPr>
                <a:t>Articles assessed for Eligibility </a:t>
              </a:r>
              <a:endParaRPr lang="en-GB" altLang="en-US" sz="1600" dirty="0" smtClean="0">
                <a:solidFill>
                  <a:schemeClr val="tx1"/>
                </a:solidFill>
                <a:latin typeface="Times New Roman" panose="02020603050405020304" pitchFamily="18" charset="0"/>
                <a:cs typeface="Times New Roman" panose="02020603050405020304" pitchFamily="18" charset="0"/>
                <a:sym typeface="+mn-ea"/>
              </a:endParaRPr>
            </a:p>
            <a:p>
              <a:pPr algn="ctr"/>
              <a:r>
                <a:rPr lang="en-GB" altLang="en-US" sz="1600" dirty="0" smtClean="0">
                  <a:solidFill>
                    <a:schemeClr val="tx1"/>
                  </a:solidFill>
                  <a:latin typeface="Times New Roman" panose="02020603050405020304" pitchFamily="18" charset="0"/>
                  <a:cs typeface="Times New Roman" panose="02020603050405020304" pitchFamily="18" charset="0"/>
                  <a:sym typeface="+mn-ea"/>
                </a:rPr>
                <a:t>(n=100</a:t>
              </a:r>
              <a:r>
                <a:rPr lang="en-GB" altLang="en-US" sz="1600" dirty="0">
                  <a:solidFill>
                    <a:schemeClr val="tx1"/>
                  </a:solidFill>
                  <a:latin typeface="Times New Roman" panose="02020603050405020304" pitchFamily="18" charset="0"/>
                  <a:cs typeface="Times New Roman" panose="02020603050405020304" pitchFamily="18" charset="0"/>
                  <a:sym typeface="+mn-ea"/>
                </a:rPr>
                <a:t>)</a:t>
              </a:r>
              <a:endParaRPr lang="en-GB" altLang="en-US" sz="1600" dirty="0">
                <a:latin typeface="Times New Roman" panose="02020603050405020304" pitchFamily="18" charset="0"/>
                <a:cs typeface="Times New Roman" panose="02020603050405020304" pitchFamily="18" charset="0"/>
              </a:endParaRPr>
            </a:p>
          </p:txBody>
        </p:sp>
        <p:sp>
          <p:nvSpPr>
            <p:cNvPr id="14" name="Flowchart: Connector 13"/>
            <p:cNvSpPr/>
            <p:nvPr>
              <p:custDataLst>
                <p:tags r:id="rId8"/>
              </p:custDataLst>
            </p:nvPr>
          </p:nvSpPr>
          <p:spPr>
            <a:xfrm>
              <a:off x="9841228" y="2977487"/>
              <a:ext cx="1915767" cy="1291457"/>
            </a:xfrm>
            <a:prstGeom prst="flowChartConnector">
              <a:avLst/>
            </a:prstGeom>
            <a:no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GB" altLang="en-US" sz="1600" dirty="0">
                  <a:solidFill>
                    <a:schemeClr val="tx1"/>
                  </a:solidFill>
                  <a:latin typeface="Times New Roman" panose="02020603050405020304" pitchFamily="18" charset="0"/>
                  <a:cs typeface="Times New Roman" panose="02020603050405020304" pitchFamily="18" charset="0"/>
                  <a:sym typeface="+mn-ea"/>
                </a:rPr>
                <a:t>Studies Included in Qualitative Synthesis </a:t>
              </a:r>
              <a:endParaRPr lang="en-GB" altLang="en-US" sz="1600" dirty="0" smtClean="0">
                <a:solidFill>
                  <a:schemeClr val="tx1"/>
                </a:solidFill>
                <a:latin typeface="Times New Roman" panose="02020603050405020304" pitchFamily="18" charset="0"/>
                <a:cs typeface="Times New Roman" panose="02020603050405020304" pitchFamily="18" charset="0"/>
                <a:sym typeface="+mn-ea"/>
              </a:endParaRPr>
            </a:p>
            <a:p>
              <a:pPr algn="ctr"/>
              <a:r>
                <a:rPr lang="en-GB" altLang="en-US" sz="1600" dirty="0" smtClean="0">
                  <a:solidFill>
                    <a:schemeClr val="tx1"/>
                  </a:solidFill>
                  <a:latin typeface="Times New Roman" panose="02020603050405020304" pitchFamily="18" charset="0"/>
                  <a:cs typeface="Times New Roman" panose="02020603050405020304" pitchFamily="18" charset="0"/>
                  <a:sym typeface="+mn-ea"/>
                </a:rPr>
                <a:t>(n=30</a:t>
              </a:r>
              <a:r>
                <a:rPr lang="en-GB" altLang="en-US" sz="1600" dirty="0">
                  <a:solidFill>
                    <a:schemeClr val="tx1"/>
                  </a:solidFill>
                  <a:latin typeface="Times New Roman" panose="02020603050405020304" pitchFamily="18" charset="0"/>
                  <a:cs typeface="Times New Roman" panose="02020603050405020304" pitchFamily="18" charset="0"/>
                  <a:sym typeface="+mn-ea"/>
                </a:rPr>
                <a:t>)</a:t>
              </a:r>
              <a:endParaRPr lang="en-GB" altLang="en-US" sz="1600" dirty="0">
                <a:latin typeface="Times New Roman" panose="02020603050405020304" pitchFamily="18" charset="0"/>
                <a:cs typeface="Times New Roman" panose="02020603050405020304" pitchFamily="18" charset="0"/>
              </a:endParaRPr>
            </a:p>
          </p:txBody>
        </p:sp>
        <p:sp>
          <p:nvSpPr>
            <p:cNvPr id="27" name="Rectangles 26"/>
            <p:cNvSpPr/>
            <p:nvPr>
              <p:custDataLst>
                <p:tags r:id="rId9"/>
              </p:custDataLst>
            </p:nvPr>
          </p:nvSpPr>
          <p:spPr>
            <a:xfrm>
              <a:off x="5021470" y="1555845"/>
              <a:ext cx="2653679" cy="1005505"/>
            </a:xfrm>
            <a:prstGeom prst="rect">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r>
                <a:rPr lang="en-GB" altLang="en-US" sz="1600" dirty="0">
                  <a:solidFill>
                    <a:schemeClr val="tx1"/>
                  </a:solidFill>
                  <a:latin typeface="Times New Roman" panose="02020603050405020304" pitchFamily="18" charset="0"/>
                  <a:cs typeface="Times New Roman" panose="02020603050405020304" pitchFamily="18" charset="0"/>
                  <a:sym typeface="+mn-ea"/>
                </a:rPr>
                <a:t>Records Excluded-(n=280)</a:t>
              </a:r>
            </a:p>
            <a:p>
              <a:pPr marL="285750" indent="-285750">
                <a:buFont typeface="Arial" panose="020B0604020202020204" pitchFamily="34" charset="0"/>
                <a:buChar char="•"/>
              </a:pPr>
              <a:r>
                <a:rPr lang="en-GB" altLang="en-US" sz="1600" dirty="0">
                  <a:solidFill>
                    <a:schemeClr val="tx1"/>
                  </a:solidFill>
                  <a:latin typeface="Times New Roman" panose="02020603050405020304" pitchFamily="18" charset="0"/>
                  <a:cs typeface="Times New Roman" panose="02020603050405020304" pitchFamily="18" charset="0"/>
                </a:rPr>
                <a:t>Not Relevant-(n=100)</a:t>
              </a:r>
            </a:p>
            <a:p>
              <a:pPr marL="285750" indent="-285750">
                <a:buFont typeface="Arial" panose="020B0604020202020204" pitchFamily="34" charset="0"/>
                <a:buChar char="•"/>
              </a:pPr>
              <a:r>
                <a:rPr lang="en-GB" altLang="en-US" sz="1600" dirty="0">
                  <a:solidFill>
                    <a:schemeClr val="tx1"/>
                  </a:solidFill>
                  <a:latin typeface="Times New Roman" panose="02020603050405020304" pitchFamily="18" charset="0"/>
                  <a:cs typeface="Times New Roman" panose="02020603050405020304" pitchFamily="18" charset="0"/>
                </a:rPr>
                <a:t>F</a:t>
              </a:r>
              <a:r>
                <a:rPr lang="en-GB" altLang="en-US" sz="1600" dirty="0" smtClean="0">
                  <a:solidFill>
                    <a:schemeClr val="tx1"/>
                  </a:solidFill>
                  <a:latin typeface="Times New Roman" panose="02020603050405020304" pitchFamily="18" charset="0"/>
                  <a:cs typeface="Times New Roman" panose="02020603050405020304" pitchFamily="18" charset="0"/>
                </a:rPr>
                <a:t>ailing </a:t>
              </a:r>
              <a:r>
                <a:rPr lang="en-GB" altLang="en-US" sz="1600" dirty="0">
                  <a:solidFill>
                    <a:schemeClr val="tx1"/>
                  </a:solidFill>
                  <a:latin typeface="Times New Roman" panose="02020603050405020304" pitchFamily="18" charset="0"/>
                  <a:cs typeface="Times New Roman" panose="02020603050405020304" pitchFamily="18" charset="0"/>
                </a:rPr>
                <a:t>to meet the criteria for inclusion(n=180) </a:t>
              </a:r>
            </a:p>
          </p:txBody>
        </p:sp>
        <p:sp>
          <p:nvSpPr>
            <p:cNvPr id="28" name="Rectangles 27"/>
            <p:cNvSpPr/>
            <p:nvPr>
              <p:custDataLst>
                <p:tags r:id="rId10"/>
              </p:custDataLst>
            </p:nvPr>
          </p:nvSpPr>
          <p:spPr>
            <a:xfrm>
              <a:off x="6735159" y="4713374"/>
              <a:ext cx="4060266" cy="1315085"/>
            </a:xfrm>
            <a:prstGeom prst="rect">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r>
                <a:rPr lang="en-GB" altLang="en-US" sz="1600" dirty="0">
                  <a:solidFill>
                    <a:schemeClr val="tx1"/>
                  </a:solidFill>
                  <a:latin typeface="Times New Roman" panose="02020603050405020304" pitchFamily="18" charset="0"/>
                  <a:cs typeface="Times New Roman" panose="02020603050405020304" pitchFamily="18" charset="0"/>
                </a:rPr>
                <a:t>Full Text Articles excluded with reason (n= 70)</a:t>
              </a:r>
            </a:p>
            <a:p>
              <a:pPr marL="285750" indent="-285750">
                <a:buFont typeface="Arial" panose="020B0604020202020204" pitchFamily="34" charset="0"/>
                <a:buChar char="•"/>
              </a:pPr>
              <a:r>
                <a:rPr lang="en-GB" altLang="en-US" sz="1600" dirty="0">
                  <a:solidFill>
                    <a:schemeClr val="tx1"/>
                  </a:solidFill>
                  <a:latin typeface="Times New Roman" panose="02020603050405020304" pitchFamily="18" charset="0"/>
                  <a:cs typeface="Times New Roman" panose="02020603050405020304" pitchFamily="18" charset="0"/>
                </a:rPr>
                <a:t>Not Published b/w 2014- 2024( n=15)</a:t>
              </a:r>
            </a:p>
            <a:p>
              <a:pPr marL="285750" indent="-285750">
                <a:buFont typeface="Arial" panose="020B0604020202020204" pitchFamily="34" charset="0"/>
                <a:buChar char="•"/>
              </a:pPr>
              <a:r>
                <a:rPr lang="en-GB" altLang="en-US" sz="1600" dirty="0" smtClean="0">
                  <a:solidFill>
                    <a:schemeClr val="tx1"/>
                  </a:solidFill>
                  <a:latin typeface="Times New Roman" panose="02020603050405020304" pitchFamily="18" charset="0"/>
                  <a:cs typeface="Times New Roman" panose="02020603050405020304" pitchFamily="18" charset="0"/>
                </a:rPr>
                <a:t>Not meeting objective (n=20</a:t>
              </a:r>
              <a:r>
                <a:rPr lang="en-GB" altLang="en-US" sz="1600" dirty="0">
                  <a:solidFill>
                    <a:schemeClr val="tx1"/>
                  </a:solidFill>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GB" altLang="en-US" sz="1600" dirty="0">
                  <a:solidFill>
                    <a:schemeClr val="tx1"/>
                  </a:solidFill>
                  <a:latin typeface="Times New Roman" panose="02020603050405020304" pitchFamily="18" charset="0"/>
                  <a:cs typeface="Times New Roman" panose="02020603050405020304" pitchFamily="18" charset="0"/>
                </a:rPr>
                <a:t>Not </a:t>
              </a:r>
              <a:r>
                <a:rPr lang="en-GB" altLang="en-US" sz="1600" dirty="0" smtClean="0">
                  <a:solidFill>
                    <a:schemeClr val="tx1"/>
                  </a:solidFill>
                  <a:latin typeface="Times New Roman" panose="02020603050405020304" pitchFamily="18" charset="0"/>
                  <a:cs typeface="Times New Roman" panose="02020603050405020304" pitchFamily="18" charset="0"/>
                </a:rPr>
                <a:t>using real time monitoring (n=15</a:t>
              </a:r>
              <a:r>
                <a:rPr lang="en-GB" altLang="en-US" sz="1600" dirty="0">
                  <a:solidFill>
                    <a:schemeClr val="tx1"/>
                  </a:solidFill>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GB" altLang="en-US" sz="1600" dirty="0" smtClean="0">
                  <a:solidFill>
                    <a:schemeClr val="tx1"/>
                  </a:solidFill>
                  <a:latin typeface="Times New Roman" panose="02020603050405020304" pitchFamily="18" charset="0"/>
                  <a:cs typeface="Times New Roman" panose="02020603050405020304" pitchFamily="18" charset="0"/>
                </a:rPr>
                <a:t>Using traditional technology (n=20</a:t>
              </a:r>
              <a:r>
                <a:rPr lang="en-GB" altLang="en-US" sz="1600" dirty="0">
                  <a:solidFill>
                    <a:schemeClr val="tx1"/>
                  </a:solidFill>
                  <a:latin typeface="Times New Roman" panose="02020603050405020304" pitchFamily="18" charset="0"/>
                  <a:cs typeface="Times New Roman" panose="02020603050405020304" pitchFamily="18" charset="0"/>
                </a:rPr>
                <a:t>)</a:t>
              </a:r>
            </a:p>
          </p:txBody>
        </p:sp>
        <p:sp>
          <p:nvSpPr>
            <p:cNvPr id="33" name="Rectangles 32"/>
            <p:cNvSpPr/>
            <p:nvPr/>
          </p:nvSpPr>
          <p:spPr>
            <a:xfrm>
              <a:off x="324485" y="6085850"/>
              <a:ext cx="2137544" cy="338298"/>
            </a:xfrm>
            <a:prstGeom prst="rect">
              <a:avLst/>
            </a:prstGeom>
            <a:solidFill>
              <a:srgbClr val="92D05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GB" altLang="en-US" sz="1600" b="1" dirty="0">
                  <a:solidFill>
                    <a:schemeClr val="tx1"/>
                  </a:solidFill>
                  <a:latin typeface="Times New Roman" panose="02020603050405020304" pitchFamily="18" charset="0"/>
                  <a:cs typeface="Times New Roman" panose="02020603050405020304" pitchFamily="18" charset="0"/>
                </a:rPr>
                <a:t>Identification</a:t>
              </a:r>
            </a:p>
          </p:txBody>
        </p:sp>
        <p:sp>
          <p:nvSpPr>
            <p:cNvPr id="34" name="Rectangles 33"/>
            <p:cNvSpPr/>
            <p:nvPr>
              <p:custDataLst>
                <p:tags r:id="rId11"/>
              </p:custDataLst>
            </p:nvPr>
          </p:nvSpPr>
          <p:spPr>
            <a:xfrm>
              <a:off x="3079770" y="6085850"/>
              <a:ext cx="1983606" cy="335688"/>
            </a:xfrm>
            <a:prstGeom prst="rect">
              <a:avLst/>
            </a:prstGeom>
            <a:solidFill>
              <a:srgbClr val="92D05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GB" altLang="en-US" sz="1600" b="1" dirty="0">
                  <a:solidFill>
                    <a:schemeClr val="tx1"/>
                  </a:solidFill>
                  <a:latin typeface="Times New Roman" panose="02020603050405020304" pitchFamily="18" charset="0"/>
                  <a:cs typeface="Times New Roman" panose="02020603050405020304" pitchFamily="18" charset="0"/>
                </a:rPr>
                <a:t>Screening</a:t>
              </a:r>
            </a:p>
          </p:txBody>
        </p:sp>
        <p:sp>
          <p:nvSpPr>
            <p:cNvPr id="35" name="Rectangles 34"/>
            <p:cNvSpPr/>
            <p:nvPr>
              <p:custDataLst>
                <p:tags r:id="rId12"/>
              </p:custDataLst>
            </p:nvPr>
          </p:nvSpPr>
          <p:spPr>
            <a:xfrm>
              <a:off x="9868569" y="6102203"/>
              <a:ext cx="1888426" cy="321945"/>
            </a:xfrm>
            <a:prstGeom prst="rect">
              <a:avLst/>
            </a:prstGeom>
            <a:solidFill>
              <a:srgbClr val="92D05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GB" altLang="en-US" sz="1600" b="1" dirty="0">
                  <a:solidFill>
                    <a:schemeClr val="tx1"/>
                  </a:solidFill>
                  <a:latin typeface="Times New Roman" panose="02020603050405020304" pitchFamily="18" charset="0"/>
                  <a:cs typeface="Times New Roman" panose="02020603050405020304" pitchFamily="18" charset="0"/>
                </a:rPr>
                <a:t>Included</a:t>
              </a:r>
            </a:p>
          </p:txBody>
        </p:sp>
        <p:sp>
          <p:nvSpPr>
            <p:cNvPr id="37" name="Rectangles 36"/>
            <p:cNvSpPr/>
            <p:nvPr>
              <p:custDataLst>
                <p:tags r:id="rId13"/>
              </p:custDataLst>
            </p:nvPr>
          </p:nvSpPr>
          <p:spPr>
            <a:xfrm>
              <a:off x="7664724" y="6101376"/>
              <a:ext cx="1891752" cy="335688"/>
            </a:xfrm>
            <a:prstGeom prst="rect">
              <a:avLst/>
            </a:prstGeom>
            <a:solidFill>
              <a:srgbClr val="92D05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GB" altLang="en-US" sz="1600" b="1" dirty="0">
                  <a:solidFill>
                    <a:schemeClr val="tx1"/>
                  </a:solidFill>
                  <a:latin typeface="Times New Roman" panose="02020603050405020304" pitchFamily="18" charset="0"/>
                  <a:cs typeface="Times New Roman" panose="02020603050405020304" pitchFamily="18" charset="0"/>
                </a:rPr>
                <a:t>Eligibility</a:t>
              </a:r>
            </a:p>
          </p:txBody>
        </p:sp>
        <p:sp>
          <p:nvSpPr>
            <p:cNvPr id="39" name="Rectangles 38"/>
            <p:cNvSpPr/>
            <p:nvPr/>
          </p:nvSpPr>
          <p:spPr>
            <a:xfrm>
              <a:off x="407034" y="1611902"/>
              <a:ext cx="2290445" cy="826135"/>
            </a:xfrm>
            <a:prstGeom prst="rect">
              <a:avLst/>
            </a:prstGeom>
            <a:solidFill>
              <a:schemeClr val="accent1">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GB" altLang="en-US" sz="1600" b="1" dirty="0">
                  <a:latin typeface="Times New Roman" panose="02020603050405020304" pitchFamily="18" charset="0"/>
                  <a:cs typeface="Times New Roman" panose="02020603050405020304" pitchFamily="18" charset="0"/>
                </a:rPr>
                <a:t>Identification</a:t>
              </a:r>
              <a:r>
                <a:rPr lang="en-GB" altLang="en-US" sz="1600" b="1" dirty="0"/>
                <a:t> of studies via Databases &amp; Registries</a:t>
              </a:r>
            </a:p>
          </p:txBody>
        </p:sp>
        <p:sp>
          <p:nvSpPr>
            <p:cNvPr id="24" name="TextBox 23"/>
            <p:cNvSpPr txBox="1"/>
            <p:nvPr/>
          </p:nvSpPr>
          <p:spPr>
            <a:xfrm>
              <a:off x="4846065" y="957520"/>
              <a:ext cx="2904423"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IN" sz="2000" b="1" dirty="0" smtClean="0">
                  <a:latin typeface="Times New Roman" panose="02020603050405020304" pitchFamily="18" charset="0"/>
                  <a:cs typeface="Times New Roman" panose="02020603050405020304" pitchFamily="18" charset="0"/>
                </a:rPr>
                <a:t>PRISMA </a:t>
              </a:r>
              <a:r>
                <a:rPr lang="en-IN" sz="2000" b="1" dirty="0">
                  <a:latin typeface="Times New Roman" panose="02020603050405020304" pitchFamily="18" charset="0"/>
                  <a:cs typeface="Times New Roman" panose="02020603050405020304" pitchFamily="18" charset="0"/>
                </a:rPr>
                <a:t>Flow Diagram</a:t>
              </a:r>
            </a:p>
          </p:txBody>
        </p:sp>
        <p:sp>
          <p:nvSpPr>
            <p:cNvPr id="7" name="TextBox 6"/>
            <p:cNvSpPr txBox="1"/>
            <p:nvPr/>
          </p:nvSpPr>
          <p:spPr>
            <a:xfrm>
              <a:off x="3028950" y="5516601"/>
              <a:ext cx="2458085" cy="584775"/>
            </a:xfrm>
            <a:prstGeom prst="rect">
              <a:avLst/>
            </a:prstGeom>
            <a:noFill/>
          </p:spPr>
          <p:txBody>
            <a:bodyPr wrap="square" rtlCol="0">
              <a:spAutoFit/>
            </a:bodyPr>
            <a:lstStyle/>
            <a:p>
              <a:r>
                <a:rPr lang="en-GB" sz="1600" b="1" dirty="0" smtClean="0">
                  <a:latin typeface="Times New Roman" panose="02020603050405020304" pitchFamily="18" charset="0"/>
                  <a:cs typeface="Times New Roman" panose="02020603050405020304" pitchFamily="18" charset="0"/>
                </a:rPr>
                <a:t>(20 duplicates removed while screening)</a:t>
              </a:r>
              <a:endParaRPr lang="en-GB" sz="1600" b="1" dirty="0">
                <a:latin typeface="Times New Roman" panose="02020603050405020304" pitchFamily="18" charset="0"/>
                <a:cs typeface="Times New Roman" panose="02020603050405020304" pitchFamily="18" charset="0"/>
              </a:endParaRPr>
            </a:p>
          </p:txBody>
        </p:sp>
      </p:grpSp>
      <p:pic>
        <p:nvPicPr>
          <p:cNvPr id="31" name="Picture 3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 y="23813"/>
            <a:ext cx="1524000" cy="71734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98892"/>
            <a:ext cx="12192000" cy="972355"/>
          </a:xfrm>
          <a:solidFill>
            <a:schemeClr val="accent1">
              <a:lumMod val="20000"/>
              <a:lumOff val="80000"/>
            </a:schemeClr>
          </a:solidFill>
          <a:ln>
            <a:solidFill>
              <a:schemeClr val="accent1"/>
            </a:solidFill>
          </a:ln>
        </p:spPr>
        <p:txBody>
          <a:bodyPr>
            <a:normAutofit/>
          </a:bodyPr>
          <a:lstStyle/>
          <a:p>
            <a:r>
              <a:rPr lang="en-GB" sz="4000" b="1" dirty="0" smtClean="0"/>
              <a:t>                                            </a:t>
            </a:r>
            <a:r>
              <a:rPr lang="en-GB" sz="4200" b="1" dirty="0" smtClean="0">
                <a:latin typeface="Times New Roman" panose="02020603050405020304" pitchFamily="18" charset="0"/>
                <a:cs typeface="Times New Roman" panose="02020603050405020304" pitchFamily="18" charset="0"/>
              </a:rPr>
              <a:t>RESULTS</a:t>
            </a:r>
            <a:endParaRPr lang="en-GB" sz="42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26AD20E6-394B-4DF0-96A5-9647FF39C943}" type="slidenum">
              <a:rPr lang="en-IN" smtClean="0"/>
              <a:t>11</a:t>
            </a:fld>
            <a:endParaRPr lang="en-IN"/>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3"/>
            <a:ext cx="1524000" cy="71734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latin typeface="Times New Roman" panose="02020603050405020304" pitchFamily="18" charset="0"/>
                <a:cs typeface="Times New Roman" panose="02020603050405020304" pitchFamily="18" charset="0"/>
              </a:rPr>
              <a:t>Results</a:t>
            </a:r>
            <a:endParaRPr lang="en-GB" sz="36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26AD20E6-394B-4DF0-96A5-9647FF39C943}" type="slidenum">
              <a:rPr lang="en-IN" smtClean="0"/>
              <a:t>12</a:t>
            </a:fld>
            <a:endParaRPr lang="en-IN"/>
          </a:p>
        </p:txBody>
      </p:sp>
      <p:sp>
        <p:nvSpPr>
          <p:cNvPr id="6" name="TextBox 5"/>
          <p:cNvSpPr txBox="1"/>
          <p:nvPr/>
        </p:nvSpPr>
        <p:spPr>
          <a:xfrm>
            <a:off x="838200" y="2780460"/>
            <a:ext cx="3010469" cy="34163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b="1" dirty="0" smtClean="0">
                <a:latin typeface="Times New Roman" panose="02020603050405020304" pitchFamily="18" charset="0"/>
                <a:cs typeface="Times New Roman" panose="02020603050405020304" pitchFamily="18" charset="0"/>
              </a:rPr>
              <a:t>Consumers</a:t>
            </a:r>
            <a:r>
              <a:rPr lang="en-GB" b="1"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Technological developments have </a:t>
            </a:r>
            <a:r>
              <a:rPr lang="en-GB" b="1" dirty="0">
                <a:latin typeface="Times New Roman" panose="02020603050405020304" pitchFamily="18" charset="0"/>
                <a:cs typeface="Times New Roman" panose="02020603050405020304" pitchFamily="18" charset="0"/>
              </a:rPr>
              <a:t>increased</a:t>
            </a:r>
            <a:r>
              <a:rPr lang="en-GB" dirty="0">
                <a:latin typeface="Times New Roman" panose="02020603050405020304" pitchFamily="18" charset="0"/>
                <a:cs typeface="Times New Roman" panose="02020603050405020304" pitchFamily="18" charset="0"/>
              </a:rPr>
              <a:t> </a:t>
            </a:r>
            <a:r>
              <a:rPr lang="en-GB" b="1" dirty="0">
                <a:latin typeface="Times New Roman" panose="02020603050405020304" pitchFamily="18" charset="0"/>
                <a:cs typeface="Times New Roman" panose="02020603050405020304" pitchFamily="18" charset="0"/>
              </a:rPr>
              <a:t>consumer access </a:t>
            </a:r>
            <a:r>
              <a:rPr lang="en-GB" dirty="0">
                <a:latin typeface="Times New Roman" panose="02020603050405020304" pitchFamily="18" charset="0"/>
                <a:cs typeface="Times New Roman" panose="02020603050405020304" pitchFamily="18" charset="0"/>
              </a:rPr>
              <a:t>to </a:t>
            </a:r>
            <a:r>
              <a:rPr lang="en-GB" dirty="0" smtClean="0">
                <a:latin typeface="Times New Roman" panose="02020603050405020304" pitchFamily="18" charset="0"/>
                <a:cs typeface="Times New Roman" panose="02020603050405020304" pitchFamily="18" charset="0"/>
              </a:rPr>
              <a:t>healthcare services. </a:t>
            </a:r>
            <a:r>
              <a:rPr lang="en-GB" dirty="0">
                <a:latin typeface="Times New Roman" panose="02020603050405020304" pitchFamily="18" charset="0"/>
                <a:cs typeface="Times New Roman" panose="02020603050405020304" pitchFamily="18" charset="0"/>
              </a:rPr>
              <a:t>Nowadays, patients may </a:t>
            </a:r>
            <a:r>
              <a:rPr lang="en-GB" b="1" dirty="0">
                <a:latin typeface="Times New Roman" panose="02020603050405020304" pitchFamily="18" charset="0"/>
                <a:cs typeface="Times New Roman" panose="02020603050405020304" pitchFamily="18" charset="0"/>
              </a:rPr>
              <a:t>maintain their medical data online, obtain virtual care </a:t>
            </a:r>
            <a:r>
              <a:rPr lang="en-GB" dirty="0">
                <a:latin typeface="Times New Roman" panose="02020603050405020304" pitchFamily="18" charset="0"/>
                <a:cs typeface="Times New Roman" panose="02020603050405020304" pitchFamily="18" charset="0"/>
              </a:rPr>
              <a:t>from the convenience of their homes, and </a:t>
            </a:r>
            <a:r>
              <a:rPr lang="en-GB" b="1" dirty="0">
                <a:latin typeface="Times New Roman" panose="02020603050405020304" pitchFamily="18" charset="0"/>
                <a:cs typeface="Times New Roman" panose="02020603050405020304" pitchFamily="18" charset="0"/>
              </a:rPr>
              <a:t>get real-time health information</a:t>
            </a:r>
            <a:r>
              <a:rPr lang="en-GB" dirty="0">
                <a:latin typeface="Times New Roman" panose="02020603050405020304" pitchFamily="18" charset="0"/>
                <a:cs typeface="Times New Roman" panose="02020603050405020304" pitchFamily="18" charset="0"/>
              </a:rPr>
              <a:t> from wearable technology. </a:t>
            </a:r>
          </a:p>
          <a:p>
            <a:endParaRPr lang="en-GB"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628865" y="3104826"/>
            <a:ext cx="2934269" cy="258532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b="1" dirty="0">
                <a:latin typeface="Times New Roman" panose="02020603050405020304" pitchFamily="18" charset="0"/>
                <a:cs typeface="Times New Roman" panose="02020603050405020304" pitchFamily="18" charset="0"/>
              </a:rPr>
              <a:t>Insurers: </a:t>
            </a:r>
            <a:r>
              <a:rPr lang="en-GB" dirty="0">
                <a:latin typeface="Times New Roman" panose="02020603050405020304" pitchFamily="18" charset="0"/>
                <a:cs typeface="Times New Roman" panose="02020603050405020304" pitchFamily="18" charset="0"/>
              </a:rPr>
              <a:t>With more data available, </a:t>
            </a:r>
            <a:r>
              <a:rPr lang="en-GB" b="1" dirty="0">
                <a:latin typeface="Times New Roman" panose="02020603050405020304" pitchFamily="18" charset="0"/>
                <a:cs typeface="Times New Roman" panose="02020603050405020304" pitchFamily="18" charset="0"/>
              </a:rPr>
              <a:t>insurers can now anticipate patient outcomes more precisely and adjust premiums </a:t>
            </a:r>
            <a:r>
              <a:rPr lang="en-GB" dirty="0">
                <a:latin typeface="Times New Roman" panose="02020603050405020304" pitchFamily="18" charset="0"/>
                <a:cs typeface="Times New Roman" panose="02020603050405020304" pitchFamily="18" charset="0"/>
              </a:rPr>
              <a:t>appropriately. Furthermore, </a:t>
            </a:r>
            <a:r>
              <a:rPr lang="en-GB" b="1" dirty="0">
                <a:latin typeface="Times New Roman" panose="02020603050405020304" pitchFamily="18" charset="0"/>
                <a:cs typeface="Times New Roman" panose="02020603050405020304" pitchFamily="18" charset="0"/>
              </a:rPr>
              <a:t>fraud may now be detected</a:t>
            </a:r>
            <a:r>
              <a:rPr lang="en-GB" dirty="0">
                <a:latin typeface="Times New Roman" panose="02020603050405020304" pitchFamily="18" charset="0"/>
                <a:cs typeface="Times New Roman" panose="02020603050405020304" pitchFamily="18" charset="0"/>
              </a:rPr>
              <a:t> and stopped by insurers with greater ease, saving </a:t>
            </a:r>
            <a:r>
              <a:rPr lang="en-GB" dirty="0" smtClean="0">
                <a:latin typeface="Times New Roman" panose="02020603050405020304" pitchFamily="18" charset="0"/>
                <a:cs typeface="Times New Roman" panose="02020603050405020304" pitchFamily="18" charset="0"/>
              </a:rPr>
              <a:t>money.</a:t>
            </a:r>
            <a:endParaRPr lang="en-GB" dirty="0">
              <a:latin typeface="Times New Roman" panose="02020603050405020304" pitchFamily="18" charset="0"/>
              <a:cs typeface="Times New Roman" panose="02020603050405020304" pitchFamily="18" charset="0"/>
            </a:endParaRPr>
          </a:p>
        </p:txBody>
      </p:sp>
      <p:sp>
        <p:nvSpPr>
          <p:cNvPr id="8" name="TextBox 7"/>
          <p:cNvSpPr txBox="1"/>
          <p:nvPr/>
        </p:nvSpPr>
        <p:spPr>
          <a:xfrm>
            <a:off x="8235288" y="2827827"/>
            <a:ext cx="3010469" cy="34163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b="1" dirty="0">
                <a:latin typeface="Times New Roman" panose="02020603050405020304" pitchFamily="18" charset="0"/>
                <a:cs typeface="Times New Roman" panose="02020603050405020304" pitchFamily="18" charset="0"/>
              </a:rPr>
              <a:t>Healthcare Providers: </a:t>
            </a:r>
            <a:r>
              <a:rPr lang="en-GB" dirty="0">
                <a:latin typeface="Times New Roman" panose="02020603050405020304" pitchFamily="18" charset="0"/>
                <a:cs typeface="Times New Roman" panose="02020603050405020304" pitchFamily="18" charset="0"/>
              </a:rPr>
              <a:t>The use of </a:t>
            </a:r>
            <a:r>
              <a:rPr lang="en-GB" b="1" dirty="0">
                <a:latin typeface="Times New Roman" panose="02020603050405020304" pitchFamily="18" charset="0"/>
                <a:cs typeface="Times New Roman" panose="02020603050405020304" pitchFamily="18" charset="0"/>
              </a:rPr>
              <a:t>electronic health records </a:t>
            </a:r>
            <a:r>
              <a:rPr lang="en-GB" dirty="0">
                <a:latin typeface="Times New Roman" panose="02020603050405020304" pitchFamily="18" charset="0"/>
                <a:cs typeface="Times New Roman" panose="02020603050405020304" pitchFamily="18" charset="0"/>
              </a:rPr>
              <a:t>by healthcare professionals has made it easier to monitor patient health outcomes and enhance </a:t>
            </a:r>
            <a:r>
              <a:rPr lang="en-GB" dirty="0" smtClean="0">
                <a:latin typeface="Times New Roman" panose="02020603050405020304" pitchFamily="18" charset="0"/>
                <a:cs typeface="Times New Roman" panose="02020603050405020304" pitchFamily="18" charset="0"/>
              </a:rPr>
              <a:t>inter provider </a:t>
            </a:r>
            <a:r>
              <a:rPr lang="en-GB" dirty="0">
                <a:latin typeface="Times New Roman" panose="02020603050405020304" pitchFamily="18" charset="0"/>
                <a:cs typeface="Times New Roman" panose="02020603050405020304" pitchFamily="18" charset="0"/>
              </a:rPr>
              <a:t>care coordination. Furthermore, </a:t>
            </a:r>
            <a:r>
              <a:rPr lang="en-GB" b="1" dirty="0">
                <a:latin typeface="Times New Roman" panose="02020603050405020304" pitchFamily="18" charset="0"/>
                <a:cs typeface="Times New Roman" panose="02020603050405020304" pitchFamily="18" charset="0"/>
              </a:rPr>
              <a:t>telemedicine </a:t>
            </a:r>
            <a:r>
              <a:rPr lang="en-GB" dirty="0">
                <a:latin typeface="Times New Roman" panose="02020603050405020304" pitchFamily="18" charset="0"/>
                <a:cs typeface="Times New Roman" panose="02020603050405020304" pitchFamily="18" charset="0"/>
              </a:rPr>
              <a:t>may make care more accessible to individuals who otherwise might not have been able to get it.</a:t>
            </a:r>
          </a:p>
        </p:txBody>
      </p:sp>
      <p:sp>
        <p:nvSpPr>
          <p:cNvPr id="9" name="TextBox 8"/>
          <p:cNvSpPr txBox="1"/>
          <p:nvPr/>
        </p:nvSpPr>
        <p:spPr>
          <a:xfrm>
            <a:off x="3364171" y="1734796"/>
            <a:ext cx="5083793" cy="769441"/>
          </a:xfrm>
          <a:prstGeom prst="rect">
            <a:avLst/>
          </a:prstGeom>
          <a:solidFill>
            <a:schemeClr val="accent1">
              <a:lumMod val="60000"/>
              <a:lumOff val="4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GB" sz="2200" dirty="0" smtClean="0">
                <a:solidFill>
                  <a:schemeClr val="bg1"/>
                </a:solidFill>
                <a:latin typeface="Times New Roman" panose="02020603050405020304" pitchFamily="18" charset="0"/>
                <a:cs typeface="Times New Roman" panose="02020603050405020304" pitchFamily="18" charset="0"/>
              </a:rPr>
              <a:t>Advancement In INSURANCE INDUSTRY</a:t>
            </a:r>
            <a:endParaRPr lang="en-GB" sz="2200" dirty="0">
              <a:solidFill>
                <a:schemeClr val="bg1"/>
              </a:solidFill>
              <a:latin typeface="Times New Roman" panose="02020603050405020304" pitchFamily="18" charset="0"/>
              <a:cs typeface="Times New Roman" panose="02020603050405020304" pitchFamily="18" charset="0"/>
            </a:endParaRPr>
          </a:p>
        </p:txBody>
      </p:sp>
      <p:cxnSp>
        <p:nvCxnSpPr>
          <p:cNvPr id="11" name="Straight Connector 10"/>
          <p:cNvCxnSpPr>
            <a:endCxn id="7" idx="0"/>
          </p:cNvCxnSpPr>
          <p:nvPr/>
        </p:nvCxnSpPr>
        <p:spPr>
          <a:xfrm>
            <a:off x="6086901" y="2504237"/>
            <a:ext cx="9099" cy="6005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9" idx="3"/>
          </p:cNvCxnSpPr>
          <p:nvPr/>
        </p:nvCxnSpPr>
        <p:spPr>
          <a:xfrm flipV="1">
            <a:off x="8447964" y="1965629"/>
            <a:ext cx="1292558" cy="1538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8" idx="0"/>
          </p:cNvCxnSpPr>
          <p:nvPr/>
        </p:nvCxnSpPr>
        <p:spPr>
          <a:xfrm>
            <a:off x="9740522" y="1965628"/>
            <a:ext cx="1" cy="8621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9" idx="1"/>
          </p:cNvCxnSpPr>
          <p:nvPr/>
        </p:nvCxnSpPr>
        <p:spPr>
          <a:xfrm flipH="1" flipV="1">
            <a:off x="2071613" y="1965629"/>
            <a:ext cx="1292558" cy="1538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088107" y="1965628"/>
            <a:ext cx="13648" cy="814832"/>
          </a:xfrm>
          <a:prstGeom prst="line">
            <a:avLst/>
          </a:prstGeom>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3"/>
            <a:ext cx="1524000" cy="71734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6AD20E6-394B-4DF0-96A5-9647FF39C943}" type="slidenum">
              <a:rPr lang="en-IN" smtClean="0"/>
              <a:t>13</a:t>
            </a:fld>
            <a:endParaRPr lang="en-IN"/>
          </a:p>
        </p:txBody>
      </p:sp>
      <p:sp>
        <p:nvSpPr>
          <p:cNvPr id="5" name="Rounded Rectangle 4"/>
          <p:cNvSpPr/>
          <p:nvPr/>
        </p:nvSpPr>
        <p:spPr>
          <a:xfrm>
            <a:off x="266701" y="1266501"/>
            <a:ext cx="1882682" cy="842535"/>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Times New Roman" panose="02020603050405020304" pitchFamily="18" charset="0"/>
                <a:cs typeface="Times New Roman" panose="02020603050405020304" pitchFamily="18" charset="0"/>
              </a:rPr>
              <a:t>Buying </a:t>
            </a:r>
            <a:endParaRPr lang="en-GB" sz="1600" b="1" dirty="0" smtClean="0">
              <a:solidFill>
                <a:schemeClr val="tx1"/>
              </a:solidFill>
              <a:latin typeface="Times New Roman" panose="02020603050405020304" pitchFamily="18" charset="0"/>
              <a:cs typeface="Times New Roman" panose="02020603050405020304" pitchFamily="18" charset="0"/>
            </a:endParaRPr>
          </a:p>
          <a:p>
            <a:pPr algn="ctr"/>
            <a:r>
              <a:rPr lang="en-GB" sz="1600" b="1" dirty="0" smtClean="0">
                <a:solidFill>
                  <a:schemeClr val="tx1"/>
                </a:solidFill>
                <a:latin typeface="Times New Roman" panose="02020603050405020304" pitchFamily="18" charset="0"/>
                <a:cs typeface="Times New Roman" panose="02020603050405020304" pitchFamily="18" charset="0"/>
              </a:rPr>
              <a:t>Hassle-Free</a:t>
            </a:r>
            <a:endParaRPr lang="en-GB" sz="1600" b="1" dirty="0">
              <a:solidFill>
                <a:schemeClr val="tx1"/>
              </a:solidFill>
              <a:latin typeface="Times New Roman" panose="02020603050405020304" pitchFamily="18" charset="0"/>
              <a:cs typeface="Times New Roman" panose="02020603050405020304" pitchFamily="18" charset="0"/>
            </a:endParaRPr>
          </a:p>
          <a:p>
            <a:r>
              <a:rPr lang="en-GB" sz="1600" b="1" dirty="0">
                <a:solidFill>
                  <a:schemeClr val="tx1"/>
                </a:solidFill>
                <a:latin typeface="Times New Roman" panose="02020603050405020304" pitchFamily="18" charset="0"/>
                <a:cs typeface="Times New Roman" panose="02020603050405020304" pitchFamily="18" charset="0"/>
              </a:rPr>
              <a:t>Insurance Online</a:t>
            </a:r>
          </a:p>
        </p:txBody>
      </p:sp>
      <p:graphicFrame>
        <p:nvGraphicFramePr>
          <p:cNvPr id="7" name="Table 6"/>
          <p:cNvGraphicFramePr>
            <a:graphicFrameLocks noGrp="1"/>
          </p:cNvGraphicFramePr>
          <p:nvPr>
            <p:extLst>
              <p:ext uri="{D42A27DB-BD31-4B8C-83A1-F6EECF244321}">
                <p14:modId xmlns:p14="http://schemas.microsoft.com/office/powerpoint/2010/main" val="4204996868"/>
              </p:ext>
            </p:extLst>
          </p:nvPr>
        </p:nvGraphicFramePr>
        <p:xfrm>
          <a:off x="2362200" y="2585635"/>
          <a:ext cx="9511351" cy="797365"/>
        </p:xfrm>
        <a:graphic>
          <a:graphicData uri="http://schemas.openxmlformats.org/drawingml/2006/table">
            <a:tbl>
              <a:tblPr/>
              <a:tblGrid>
                <a:gridCol w="9511351"/>
              </a:tblGrid>
              <a:tr h="797365">
                <a:tc>
                  <a:txBody>
                    <a:bodyPr/>
                    <a:lstStyle/>
                    <a:p>
                      <a:pPr algn="just"/>
                      <a:r>
                        <a:rPr lang="en-GB" sz="1600" b="0" i="0" kern="1200" dirty="0" smtClean="0">
                          <a:solidFill>
                            <a:schemeClr val="tx1"/>
                          </a:solidFill>
                          <a:effectLst/>
                          <a:latin typeface="Times New Roman" panose="02020603050405020304" pitchFamily="18" charset="0"/>
                          <a:ea typeface="+mn-ea"/>
                          <a:cs typeface="Times New Roman" panose="02020603050405020304" pitchFamily="18" charset="0"/>
                        </a:rPr>
                        <a:t>Al and automation technologies are used by insurance companies to </a:t>
                      </a:r>
                      <a:r>
                        <a:rPr lang="en-GB" sz="1600" b="1" i="0" kern="1200" dirty="0" smtClean="0">
                          <a:solidFill>
                            <a:schemeClr val="tx1"/>
                          </a:solidFill>
                          <a:effectLst/>
                          <a:latin typeface="Times New Roman" panose="02020603050405020304" pitchFamily="18" charset="0"/>
                          <a:ea typeface="+mn-ea"/>
                          <a:cs typeface="Times New Roman" panose="02020603050405020304" pitchFamily="18" charset="0"/>
                        </a:rPr>
                        <a:t>expedite the claims process. </a:t>
                      </a:r>
                      <a:r>
                        <a:rPr lang="en-GB" sz="1600" b="0" i="0" kern="1200" dirty="0" smtClean="0">
                          <a:solidFill>
                            <a:schemeClr val="tx1"/>
                          </a:solidFill>
                          <a:effectLst/>
                          <a:latin typeface="Times New Roman" panose="02020603050405020304" pitchFamily="18" charset="0"/>
                          <a:ea typeface="+mn-ea"/>
                          <a:cs typeface="Times New Roman" panose="02020603050405020304" pitchFamily="18" charset="0"/>
                        </a:rPr>
                        <a:t>Al algorithms can quickly assess claims, detect fraudulent activities, and automate routine tasks, leading to faster claim settlements and improved customer satisfaction.</a:t>
                      </a:r>
                      <a:endParaRPr lang="en-GB" sz="1600" dirty="0">
                        <a:effectLst/>
                        <a:latin typeface="Times New Roman" panose="02020603050405020304" pitchFamily="18" charset="0"/>
                        <a:cs typeface="Times New Roman" panose="02020603050405020304" pitchFamily="18" charset="0"/>
                      </a:endParaRPr>
                    </a:p>
                  </a:txBody>
                  <a:tcPr marL="0" marR="0" marT="0" marB="0">
                    <a:lnL>
                      <a:noFill/>
                    </a:lnL>
                    <a:lnR>
                      <a:noFill/>
                    </a:lnR>
                    <a:lnT>
                      <a:noFill/>
                    </a:lnT>
                    <a:lnB>
                      <a:noFill/>
                    </a:lnB>
                    <a:solidFill>
                      <a:schemeClr val="accent1">
                        <a:lumMod val="60000"/>
                        <a:lumOff val="40000"/>
                      </a:schemeClr>
                    </a:solidFill>
                  </a:tcPr>
                </a:tc>
              </a:tr>
            </a:tbl>
          </a:graphicData>
        </a:graphic>
      </p:graphicFrame>
      <p:sp>
        <p:nvSpPr>
          <p:cNvPr id="8" name="Rounded Rectangle 7"/>
          <p:cNvSpPr/>
          <p:nvPr/>
        </p:nvSpPr>
        <p:spPr>
          <a:xfrm>
            <a:off x="266701" y="2476660"/>
            <a:ext cx="1882682" cy="101531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Times New Roman" panose="02020603050405020304" pitchFamily="18" charset="0"/>
                <a:cs typeface="Times New Roman" panose="02020603050405020304" pitchFamily="18" charset="0"/>
              </a:rPr>
              <a:t>Al and Automation for </a:t>
            </a:r>
            <a:r>
              <a:rPr lang="en-GB" sz="1600" b="1" dirty="0" smtClean="0">
                <a:solidFill>
                  <a:schemeClr val="tx1"/>
                </a:solidFill>
                <a:latin typeface="Times New Roman" panose="02020603050405020304" pitchFamily="18" charset="0"/>
                <a:cs typeface="Times New Roman" panose="02020603050405020304" pitchFamily="18" charset="0"/>
              </a:rPr>
              <a:t>Faster Claims</a:t>
            </a:r>
            <a:endParaRPr lang="en-GB" sz="1600" b="1" dirty="0">
              <a:solidFill>
                <a:schemeClr val="tx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057501" y="445885"/>
            <a:ext cx="4277567" cy="369332"/>
          </a:xfrm>
          <a:prstGeom prst="rect">
            <a:avLst/>
          </a:prstGeom>
          <a:solidFill>
            <a:schemeClr val="accent1">
              <a:lumMod val="20000"/>
              <a:lumOff val="80000"/>
            </a:schemeClr>
          </a:solidFill>
        </p:spPr>
        <p:txBody>
          <a:bodyPr wrap="square" rtlCol="0">
            <a:spAutoFit/>
          </a:bodyPr>
          <a:lstStyle/>
          <a:p>
            <a:r>
              <a:rPr lang="en-GB" b="1" dirty="0">
                <a:latin typeface="Times New Roman" panose="02020603050405020304" pitchFamily="18" charset="0"/>
                <a:cs typeface="Times New Roman" panose="02020603050405020304" pitchFamily="18" charset="0"/>
              </a:rPr>
              <a:t>Digital Trends in Insurance Industry</a:t>
            </a:r>
            <a:endParaRPr lang="en-GB"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2362200" y="1266501"/>
            <a:ext cx="9511351" cy="830997"/>
          </a:xfrm>
          <a:prstGeom prst="rect">
            <a:avLst/>
          </a:prstGeom>
          <a:solidFill>
            <a:schemeClr val="accent1">
              <a:lumMod val="20000"/>
              <a:lumOff val="80000"/>
            </a:schemeClr>
          </a:solidFill>
        </p:spPr>
        <p:txBody>
          <a:bodyPr wrap="square" rtlCol="0">
            <a:spAutoFit/>
          </a:bodyPr>
          <a:lstStyle/>
          <a:p>
            <a:pPr algn="just"/>
            <a:r>
              <a:rPr lang="en-GB" sz="1600" dirty="0" smtClean="0">
                <a:latin typeface="Times New Roman" panose="02020603050405020304" pitchFamily="18" charset="0"/>
                <a:cs typeface="Times New Roman" panose="02020603050405020304" pitchFamily="18" charset="0"/>
              </a:rPr>
              <a:t>With </a:t>
            </a:r>
            <a:r>
              <a:rPr lang="en-GB" sz="1600" dirty="0">
                <a:latin typeface="Times New Roman" panose="02020603050405020304" pitchFamily="18" charset="0"/>
                <a:cs typeface="Times New Roman" panose="02020603050405020304" pitchFamily="18" charset="0"/>
              </a:rPr>
              <a:t>the widespread availability of internet and proliferation of smartphones, </a:t>
            </a:r>
            <a:r>
              <a:rPr lang="en-GB" sz="1600" dirty="0" smtClean="0">
                <a:latin typeface="Times New Roman" panose="02020603050405020304" pitchFamily="18" charset="0"/>
                <a:cs typeface="Times New Roman" panose="02020603050405020304" pitchFamily="18" charset="0"/>
              </a:rPr>
              <a:t>we </a:t>
            </a:r>
            <a:r>
              <a:rPr lang="en-GB" sz="1600" dirty="0">
                <a:latin typeface="Times New Roman" panose="02020603050405020304" pitchFamily="18" charset="0"/>
                <a:cs typeface="Times New Roman" panose="02020603050405020304" pitchFamily="18" charset="0"/>
              </a:rPr>
              <a:t>are </a:t>
            </a:r>
            <a:r>
              <a:rPr lang="en-GB" sz="1600" dirty="0" smtClean="0">
                <a:latin typeface="Times New Roman" panose="02020603050405020304" pitchFamily="18" charset="0"/>
                <a:cs typeface="Times New Roman" panose="02020603050405020304" pitchFamily="18" charset="0"/>
              </a:rPr>
              <a:t>turning </a:t>
            </a:r>
            <a:r>
              <a:rPr lang="en-GB" sz="1600" dirty="0">
                <a:latin typeface="Times New Roman" panose="02020603050405020304" pitchFamily="18" charset="0"/>
                <a:cs typeface="Times New Roman" panose="02020603050405020304" pitchFamily="18" charset="0"/>
              </a:rPr>
              <a:t>to online channels to purchase insurance. Insurers are providing </a:t>
            </a:r>
            <a:r>
              <a:rPr lang="en-GB" sz="1600" b="1" dirty="0" smtClean="0">
                <a:latin typeface="Times New Roman" panose="02020603050405020304" pitchFamily="18" charset="0"/>
                <a:cs typeface="Times New Roman" panose="02020603050405020304" pitchFamily="18" charset="0"/>
              </a:rPr>
              <a:t>user-friendly </a:t>
            </a:r>
            <a:r>
              <a:rPr lang="en-GB" sz="1600" b="1" dirty="0">
                <a:latin typeface="Times New Roman" panose="02020603050405020304" pitchFamily="18" charset="0"/>
                <a:cs typeface="Times New Roman" panose="02020603050405020304" pitchFamily="18" charset="0"/>
              </a:rPr>
              <a:t>websites and mobile apps </a:t>
            </a:r>
            <a:r>
              <a:rPr lang="en-GB" sz="1600" dirty="0">
                <a:latin typeface="Times New Roman" panose="02020603050405020304" pitchFamily="18" charset="0"/>
                <a:cs typeface="Times New Roman" panose="02020603050405020304" pitchFamily="18" charset="0"/>
              </a:rPr>
              <a:t>that enable customers to research, compare, and buy insurance policies conveniently from the comfort of their homes</a:t>
            </a:r>
            <a:r>
              <a:rPr lang="en-GB" sz="1600" dirty="0" smtClean="0">
                <a:latin typeface="Times New Roman" panose="02020603050405020304" pitchFamily="18" charset="0"/>
                <a:cs typeface="Times New Roman" panose="02020603050405020304" pitchFamily="18" charset="0"/>
              </a:rPr>
              <a:t>.</a:t>
            </a:r>
            <a:endParaRPr lang="en-GB" sz="1600" dirty="0">
              <a:latin typeface="Times New Roman" panose="02020603050405020304" pitchFamily="18" charset="0"/>
              <a:cs typeface="Times New Roman" panose="02020603050405020304" pitchFamily="18" charset="0"/>
            </a:endParaRPr>
          </a:p>
        </p:txBody>
      </p:sp>
      <p:sp>
        <p:nvSpPr>
          <p:cNvPr id="11" name="Rounded Rectangle 10"/>
          <p:cNvSpPr/>
          <p:nvPr/>
        </p:nvSpPr>
        <p:spPr>
          <a:xfrm>
            <a:off x="341266" y="3998666"/>
            <a:ext cx="1808117" cy="1018903"/>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Times New Roman" panose="02020603050405020304" pitchFamily="18" charset="0"/>
                <a:cs typeface="Times New Roman" panose="02020603050405020304" pitchFamily="18" charset="0"/>
              </a:rPr>
              <a:t>New Customised Products for Personalisation</a:t>
            </a:r>
          </a:p>
        </p:txBody>
      </p:sp>
      <p:sp>
        <p:nvSpPr>
          <p:cNvPr id="12" name="TextBox 11"/>
          <p:cNvSpPr txBox="1"/>
          <p:nvPr/>
        </p:nvSpPr>
        <p:spPr>
          <a:xfrm>
            <a:off x="2362200" y="3998666"/>
            <a:ext cx="9511351" cy="830997"/>
          </a:xfrm>
          <a:prstGeom prst="rect">
            <a:avLst/>
          </a:prstGeom>
          <a:solidFill>
            <a:schemeClr val="accent1">
              <a:lumMod val="20000"/>
              <a:lumOff val="80000"/>
            </a:schemeClr>
          </a:solidFill>
        </p:spPr>
        <p:txBody>
          <a:bodyPr wrap="square" rtlCol="0">
            <a:spAutoFit/>
          </a:bodyPr>
          <a:lstStyle/>
          <a:p>
            <a:pPr algn="just"/>
            <a:r>
              <a:rPr lang="en-GB" sz="1600" dirty="0" smtClean="0">
                <a:latin typeface="Times New Roman" panose="02020603050405020304" pitchFamily="18" charset="0"/>
                <a:cs typeface="Times New Roman" panose="02020603050405020304" pitchFamily="18" charset="0"/>
              </a:rPr>
              <a:t>Insurers are </a:t>
            </a:r>
            <a:r>
              <a:rPr lang="en-GB" sz="1600" b="1" dirty="0">
                <a:latin typeface="Times New Roman" panose="02020603050405020304" pitchFamily="18" charset="0"/>
                <a:cs typeface="Times New Roman" panose="02020603050405020304" pitchFamily="18" charset="0"/>
              </a:rPr>
              <a:t>introducing personalized insurance products </a:t>
            </a:r>
            <a:r>
              <a:rPr lang="en-GB" sz="1600" dirty="0">
                <a:latin typeface="Times New Roman" panose="02020603050405020304" pitchFamily="18" charset="0"/>
                <a:cs typeface="Times New Roman" panose="02020603050405020304" pitchFamily="18" charset="0"/>
              </a:rPr>
              <a:t>tailored to individual needs and preferences. Using data analytics and customer insights, insurers can provide customised coverage options, flexible policy terms and personalised pricing</a:t>
            </a:r>
            <a:r>
              <a:rPr lang="en-GB" sz="1600" dirty="0" smtClean="0">
                <a:latin typeface="Times New Roman" panose="02020603050405020304" pitchFamily="18" charset="0"/>
                <a:cs typeface="Times New Roman" panose="02020603050405020304" pitchFamily="18" charset="0"/>
              </a:rPr>
              <a:t>.</a:t>
            </a:r>
            <a:endParaRPr lang="en-GB" sz="1600" dirty="0">
              <a:latin typeface="Times New Roman" panose="02020603050405020304" pitchFamily="18" charset="0"/>
              <a:cs typeface="Times New Roman" panose="02020603050405020304" pitchFamily="18" charset="0"/>
            </a:endParaRPr>
          </a:p>
        </p:txBody>
      </p:sp>
      <p:sp>
        <p:nvSpPr>
          <p:cNvPr id="14" name="Rounded Rectangle 13"/>
          <p:cNvSpPr/>
          <p:nvPr/>
        </p:nvSpPr>
        <p:spPr>
          <a:xfrm>
            <a:off x="484958" y="5546839"/>
            <a:ext cx="1664425" cy="77441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Times New Roman" panose="02020603050405020304" pitchFamily="18" charset="0"/>
                <a:cs typeface="Times New Roman" panose="02020603050405020304" pitchFamily="18" charset="0"/>
              </a:rPr>
              <a:t>Social </a:t>
            </a:r>
            <a:r>
              <a:rPr lang="en-GB" sz="1600" b="1" dirty="0" smtClean="0">
                <a:solidFill>
                  <a:schemeClr val="tx1"/>
                </a:solidFill>
                <a:latin typeface="Times New Roman" panose="02020603050405020304" pitchFamily="18" charset="0"/>
                <a:cs typeface="Times New Roman" panose="02020603050405020304" pitchFamily="18" charset="0"/>
              </a:rPr>
              <a:t>Media</a:t>
            </a:r>
            <a:endParaRPr lang="en-GB" sz="16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521622836"/>
              </p:ext>
            </p:extLst>
          </p:nvPr>
        </p:nvGraphicFramePr>
        <p:xfrm>
          <a:off x="2362201" y="5473337"/>
          <a:ext cx="9511351" cy="897243"/>
        </p:xfrm>
        <a:graphic>
          <a:graphicData uri="http://schemas.openxmlformats.org/drawingml/2006/table">
            <a:tbl>
              <a:tblPr/>
              <a:tblGrid>
                <a:gridCol w="9511351"/>
              </a:tblGrid>
              <a:tr h="897243">
                <a:tc>
                  <a:txBody>
                    <a:bodyPr/>
                    <a:lstStyle/>
                    <a:p>
                      <a:pPr algn="just"/>
                      <a:r>
                        <a:rPr lang="en-GB" sz="1600" dirty="0" smtClean="0">
                          <a:effectLst/>
                          <a:latin typeface="Times New Roman" panose="02020603050405020304" pitchFamily="18" charset="0"/>
                          <a:cs typeface="Times New Roman" panose="02020603050405020304" pitchFamily="18" charset="0"/>
                        </a:rPr>
                        <a:t>Social </a:t>
                      </a:r>
                      <a:r>
                        <a:rPr lang="en-GB" sz="1600" dirty="0">
                          <a:effectLst/>
                          <a:latin typeface="Times New Roman" panose="02020603050405020304" pitchFamily="18" charset="0"/>
                          <a:cs typeface="Times New Roman" panose="02020603050405020304" pitchFamily="18" charset="0"/>
                        </a:rPr>
                        <a:t>media platforms are becoming integral to the </a:t>
                      </a:r>
                      <a:r>
                        <a:rPr lang="en-GB" sz="1600" b="1" dirty="0">
                          <a:effectLst/>
                          <a:latin typeface="Times New Roman" panose="02020603050405020304" pitchFamily="18" charset="0"/>
                          <a:cs typeface="Times New Roman" panose="02020603050405020304" pitchFamily="18" charset="0"/>
                        </a:rPr>
                        <a:t>marketing and customer engagement strategies </a:t>
                      </a:r>
                      <a:r>
                        <a:rPr lang="en-GB" sz="1600" dirty="0">
                          <a:effectLst/>
                          <a:latin typeface="Times New Roman" panose="02020603050405020304" pitchFamily="18" charset="0"/>
                          <a:cs typeface="Times New Roman" panose="02020603050405020304" pitchFamily="18" charset="0"/>
                        </a:rPr>
                        <a:t>of insurance </a:t>
                      </a:r>
                      <a:r>
                        <a:rPr lang="en-GB" sz="1600" dirty="0" smtClean="0">
                          <a:effectLst/>
                          <a:latin typeface="Times New Roman" panose="02020603050405020304" pitchFamily="18" charset="0"/>
                          <a:cs typeface="Times New Roman" panose="02020603050405020304" pitchFamily="18" charset="0"/>
                        </a:rPr>
                        <a:t>companies. </a:t>
                      </a:r>
                      <a:r>
                        <a:rPr lang="en-GB" sz="1600" b="1" dirty="0">
                          <a:effectLst/>
                          <a:latin typeface="Times New Roman" panose="02020603050405020304" pitchFamily="18" charset="0"/>
                          <a:cs typeface="Times New Roman" panose="02020603050405020304" pitchFamily="18" charset="0"/>
                        </a:rPr>
                        <a:t>Insurers utilize social media channels such as Facebook, Twitter, </a:t>
                      </a:r>
                      <a:r>
                        <a:rPr lang="en-GB" sz="1600" b="1" dirty="0" smtClean="0">
                          <a:effectLst/>
                          <a:latin typeface="Times New Roman" panose="02020603050405020304" pitchFamily="18" charset="0"/>
                          <a:cs typeface="Times New Roman" panose="02020603050405020304" pitchFamily="18" charset="0"/>
                        </a:rPr>
                        <a:t>Linkedin, </a:t>
                      </a:r>
                      <a:r>
                        <a:rPr lang="en-GB" sz="1600" b="1" dirty="0">
                          <a:effectLst/>
                          <a:latin typeface="Times New Roman" panose="02020603050405020304" pitchFamily="18" charset="0"/>
                          <a:cs typeface="Times New Roman" panose="02020603050405020304" pitchFamily="18" charset="0"/>
                        </a:rPr>
                        <a:t>and Instagram to connect with customers, share educational content, promote products, and address customer </a:t>
                      </a:r>
                      <a:r>
                        <a:rPr lang="en-GB" sz="1600" b="1" dirty="0" smtClean="0">
                          <a:effectLst/>
                          <a:latin typeface="Times New Roman" panose="02020603050405020304" pitchFamily="18" charset="0"/>
                          <a:cs typeface="Times New Roman" panose="02020603050405020304" pitchFamily="18" charset="0"/>
                        </a:rPr>
                        <a:t>queries.</a:t>
                      </a:r>
                      <a:endParaRPr lang="en-GB" sz="1600" b="1" dirty="0">
                        <a:effectLst/>
                        <a:latin typeface="Times New Roman" panose="02020603050405020304" pitchFamily="18" charset="0"/>
                        <a:cs typeface="Times New Roman" panose="02020603050405020304" pitchFamily="18" charset="0"/>
                      </a:endParaRPr>
                    </a:p>
                  </a:txBody>
                  <a:tcPr marL="0" marR="0" marT="0" marB="0">
                    <a:lnL>
                      <a:noFill/>
                    </a:lnL>
                    <a:lnR>
                      <a:noFill/>
                    </a:lnR>
                    <a:lnT>
                      <a:noFill/>
                    </a:lnT>
                    <a:lnB>
                      <a:noFill/>
                    </a:lnB>
                    <a:solidFill>
                      <a:schemeClr val="accent1">
                        <a:lumMod val="60000"/>
                        <a:lumOff val="40000"/>
                      </a:schemeClr>
                    </a:solidFill>
                  </a:tcPr>
                </a:tc>
              </a:tr>
            </a:tbl>
          </a:graphicData>
        </a:graphic>
      </p:graphicFrame>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3"/>
            <a:ext cx="1524000" cy="71734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6AD20E6-394B-4DF0-96A5-9647FF39C943}" type="slidenum">
              <a:rPr lang="en-IN" smtClean="0"/>
              <a:t>14</a:t>
            </a:fld>
            <a:endParaRPr lang="en-IN"/>
          </a:p>
        </p:txBody>
      </p:sp>
      <p:sp>
        <p:nvSpPr>
          <p:cNvPr id="4" name="TextBox 3"/>
          <p:cNvSpPr txBox="1"/>
          <p:nvPr/>
        </p:nvSpPr>
        <p:spPr>
          <a:xfrm>
            <a:off x="4715171" y="686915"/>
            <a:ext cx="3895429" cy="369332"/>
          </a:xfrm>
          <a:prstGeom prst="rect">
            <a:avLst/>
          </a:prstGeom>
          <a:solidFill>
            <a:schemeClr val="accent1">
              <a:lumMod val="20000"/>
              <a:lumOff val="80000"/>
            </a:schemeClr>
          </a:solidFill>
        </p:spPr>
        <p:txBody>
          <a:bodyPr wrap="square" rtlCol="0">
            <a:spAutoFit/>
          </a:bodyPr>
          <a:lstStyle/>
          <a:p>
            <a:r>
              <a:rPr lang="en-GB" b="1" dirty="0">
                <a:latin typeface="Times New Roman" panose="02020603050405020304" pitchFamily="18" charset="0"/>
                <a:cs typeface="Times New Roman" panose="02020603050405020304" pitchFamily="18" charset="0"/>
              </a:rPr>
              <a:t>Digital Trends in Insurance Industry</a:t>
            </a:r>
            <a:endParaRPr lang="en-GB" dirty="0">
              <a:latin typeface="Times New Roman" panose="02020603050405020304" pitchFamily="18" charset="0"/>
              <a:cs typeface="Times New Roman" panose="02020603050405020304" pitchFamily="18" charset="0"/>
            </a:endParaRPr>
          </a:p>
        </p:txBody>
      </p:sp>
      <p:sp>
        <p:nvSpPr>
          <p:cNvPr id="5" name="Rounded Rectangle 4"/>
          <p:cNvSpPr/>
          <p:nvPr/>
        </p:nvSpPr>
        <p:spPr>
          <a:xfrm>
            <a:off x="504967" y="1783080"/>
            <a:ext cx="1705970" cy="83099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Times New Roman" panose="02020603050405020304" pitchFamily="18" charset="0"/>
                <a:cs typeface="Times New Roman" panose="02020603050405020304" pitchFamily="18" charset="0"/>
              </a:rPr>
              <a:t>Internet of Things (loT)</a:t>
            </a:r>
          </a:p>
        </p:txBody>
      </p:sp>
      <p:sp>
        <p:nvSpPr>
          <p:cNvPr id="6" name="TextBox 5"/>
          <p:cNvSpPr txBox="1"/>
          <p:nvPr/>
        </p:nvSpPr>
        <p:spPr>
          <a:xfrm>
            <a:off x="2403566" y="1783080"/>
            <a:ext cx="9444445" cy="830997"/>
          </a:xfrm>
          <a:prstGeom prst="rect">
            <a:avLst/>
          </a:prstGeom>
          <a:solidFill>
            <a:schemeClr val="accent1">
              <a:lumMod val="20000"/>
              <a:lumOff val="80000"/>
            </a:schemeClr>
          </a:solidFill>
        </p:spPr>
        <p:txBody>
          <a:bodyPr wrap="square" rtlCol="0">
            <a:spAutoFit/>
          </a:bodyPr>
          <a:lstStyle/>
          <a:p>
            <a:pPr algn="just"/>
            <a:r>
              <a:rPr lang="en-GB" sz="1600" dirty="0">
                <a:latin typeface="Times New Roman" panose="02020603050405020304" pitchFamily="18" charset="0"/>
                <a:cs typeface="Times New Roman" panose="02020603050405020304" pitchFamily="18" charset="0"/>
              </a:rPr>
              <a:t>I</a:t>
            </a:r>
            <a:r>
              <a:rPr lang="en-GB" sz="1600" dirty="0" smtClean="0">
                <a:latin typeface="Times New Roman" panose="02020603050405020304" pitchFamily="18" charset="0"/>
                <a:cs typeface="Times New Roman" panose="02020603050405020304" pitchFamily="18" charset="0"/>
              </a:rPr>
              <a:t>oT </a:t>
            </a:r>
            <a:r>
              <a:rPr lang="en-GB" sz="1600" dirty="0">
                <a:latin typeface="Times New Roman" panose="02020603050405020304" pitchFamily="18" charset="0"/>
                <a:cs typeface="Times New Roman" panose="02020603050405020304" pitchFamily="18" charset="0"/>
              </a:rPr>
              <a:t>is reforming the insurance </a:t>
            </a:r>
            <a:r>
              <a:rPr lang="en-GB" sz="1600" dirty="0" smtClean="0">
                <a:latin typeface="Times New Roman" panose="02020603050405020304" pitchFamily="18" charset="0"/>
                <a:cs typeface="Times New Roman" panose="02020603050405020304" pitchFamily="18" charset="0"/>
              </a:rPr>
              <a:t>industry </a:t>
            </a:r>
            <a:r>
              <a:rPr lang="en-GB" sz="1600" b="1" dirty="0">
                <a:latin typeface="Times New Roman" panose="02020603050405020304" pitchFamily="18" charset="0"/>
                <a:cs typeface="Times New Roman" panose="02020603050405020304" pitchFamily="18" charset="0"/>
              </a:rPr>
              <a:t>by enabling insurers to gather rear time data from connected devices </a:t>
            </a:r>
            <a:r>
              <a:rPr lang="en-GB" sz="1600" dirty="0">
                <a:latin typeface="Times New Roman" panose="02020603050405020304" pitchFamily="18" charset="0"/>
                <a:cs typeface="Times New Roman" panose="02020603050405020304" pitchFamily="18" charset="0"/>
              </a:rPr>
              <a:t>such as smart home devices, wearable gadgets, and telematics sensors. loT data </a:t>
            </a:r>
            <a:r>
              <a:rPr lang="en-GB" sz="1600" b="1" dirty="0">
                <a:latin typeface="Times New Roman" panose="02020603050405020304" pitchFamily="18" charset="0"/>
                <a:cs typeface="Times New Roman" panose="02020603050405020304" pitchFamily="18" charset="0"/>
              </a:rPr>
              <a:t>provides valuable insights into customer behaviour, risk factors and loss prevention opportunities</a:t>
            </a:r>
            <a:r>
              <a:rPr lang="en-GB" sz="1600" b="1" dirty="0" smtClean="0">
                <a:latin typeface="Times New Roman" panose="02020603050405020304" pitchFamily="18" charset="0"/>
                <a:cs typeface="Times New Roman" panose="02020603050405020304" pitchFamily="18" charset="0"/>
              </a:rPr>
              <a:t>.</a:t>
            </a:r>
            <a:endParaRPr lang="en-GB" sz="1600" b="1" dirty="0">
              <a:latin typeface="Times New Roman" panose="02020603050405020304" pitchFamily="18" charset="0"/>
              <a:cs typeface="Times New Roman" panose="02020603050405020304" pitchFamily="18" charset="0"/>
            </a:endParaRPr>
          </a:p>
        </p:txBody>
      </p:sp>
      <p:sp>
        <p:nvSpPr>
          <p:cNvPr id="7" name="Rectangle 6"/>
          <p:cNvSpPr/>
          <p:nvPr/>
        </p:nvSpPr>
        <p:spPr>
          <a:xfrm>
            <a:off x="2403566" y="3088913"/>
            <a:ext cx="9444445" cy="1219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IN" sz="1600" dirty="0">
                <a:latin typeface="Times New Roman" panose="02020603050405020304" pitchFamily="18" charset="0"/>
                <a:cs typeface="Times New Roman" panose="02020603050405020304" pitchFamily="18" charset="0"/>
              </a:rPr>
              <a:t>Health insurers are </a:t>
            </a:r>
            <a:r>
              <a:rPr lang="en-IN" sz="1600" b="1" dirty="0">
                <a:latin typeface="Times New Roman" panose="02020603050405020304" pitchFamily="18" charset="0"/>
                <a:cs typeface="Times New Roman" panose="02020603050405020304" pitchFamily="18" charset="0"/>
              </a:rPr>
              <a:t>offering incentives to policyholders who participate in wellness programs </a:t>
            </a:r>
            <a:r>
              <a:rPr lang="en-IN" sz="1600" dirty="0">
                <a:latin typeface="Times New Roman" panose="02020603050405020304" pitchFamily="18" charset="0"/>
                <a:cs typeface="Times New Roman" panose="02020603050405020304" pitchFamily="18" charset="0"/>
              </a:rPr>
              <a:t>including nutrition counselling, gym memberships and smoking cessation programs, </a:t>
            </a:r>
            <a:r>
              <a:rPr lang="en-IN" sz="1600" dirty="0" smtClean="0">
                <a:latin typeface="Times New Roman" panose="02020603050405020304" pitchFamily="18" charset="0"/>
                <a:cs typeface="Times New Roman" panose="02020603050405020304" pitchFamily="18" charset="0"/>
              </a:rPr>
              <a:t>among. </a:t>
            </a:r>
            <a:r>
              <a:rPr lang="en-IN" sz="1600" dirty="0">
                <a:latin typeface="Times New Roman" panose="02020603050405020304" pitchFamily="18" charset="0"/>
                <a:cs typeface="Times New Roman" panose="02020603050405020304" pitchFamily="18" charset="0"/>
              </a:rPr>
              <a:t>By </a:t>
            </a:r>
            <a:r>
              <a:rPr lang="en-IN" sz="1600" dirty="0" smtClean="0">
                <a:latin typeface="Times New Roman" panose="02020603050405020304" pitchFamily="18" charset="0"/>
                <a:cs typeface="Times New Roman" panose="02020603050405020304" pitchFamily="18" charset="0"/>
              </a:rPr>
              <a:t>offering </a:t>
            </a:r>
            <a:r>
              <a:rPr lang="en-IN" sz="1600" dirty="0">
                <a:latin typeface="Times New Roman" panose="02020603050405020304" pitchFamily="18" charset="0"/>
                <a:cs typeface="Times New Roman" panose="02020603050405020304" pitchFamily="18" charset="0"/>
              </a:rPr>
              <a:t>these </a:t>
            </a:r>
            <a:r>
              <a:rPr lang="en-IN" sz="1600" dirty="0" smtClean="0">
                <a:latin typeface="Times New Roman" panose="02020603050405020304" pitchFamily="18" charset="0"/>
                <a:cs typeface="Times New Roman" panose="02020603050405020304" pitchFamily="18" charset="0"/>
              </a:rPr>
              <a:t>programs</a:t>
            </a:r>
            <a:r>
              <a:rPr lang="en-IN" sz="1600" dirty="0">
                <a:latin typeface="Times New Roman" panose="02020603050405020304" pitchFamily="18" charset="0"/>
                <a:cs typeface="Times New Roman" panose="02020603050405020304" pitchFamily="18" charset="0"/>
              </a:rPr>
              <a:t>, </a:t>
            </a:r>
            <a:r>
              <a:rPr lang="en-IN" sz="1600" b="1" dirty="0">
                <a:latin typeface="Times New Roman" panose="02020603050405020304" pitchFamily="18" charset="0"/>
                <a:cs typeface="Times New Roman" panose="02020603050405020304" pitchFamily="18" charset="0"/>
              </a:rPr>
              <a:t>insurers are helping policyholders </a:t>
            </a:r>
            <a:r>
              <a:rPr lang="en-IN" sz="1600" b="1" dirty="0" smtClean="0">
                <a:latin typeface="Times New Roman" panose="02020603050405020304" pitchFamily="18" charset="0"/>
                <a:cs typeface="Times New Roman" panose="02020603050405020304" pitchFamily="18" charset="0"/>
              </a:rPr>
              <a:t>to reduce </a:t>
            </a:r>
            <a:r>
              <a:rPr lang="en-IN" sz="1600" b="1" dirty="0">
                <a:latin typeface="Times New Roman" panose="02020603050405020304" pitchFamily="18" charset="0"/>
                <a:cs typeface="Times New Roman" panose="02020603050405020304" pitchFamily="18" charset="0"/>
              </a:rPr>
              <a:t>their chances of contracting chronic diseases</a:t>
            </a:r>
            <a:r>
              <a:rPr lang="en-IN" sz="1600" dirty="0">
                <a:latin typeface="Times New Roman" panose="02020603050405020304" pitchFamily="18" charset="0"/>
                <a:cs typeface="Times New Roman" panose="02020603050405020304" pitchFamily="18" charset="0"/>
              </a:rPr>
              <a:t>, which ultimately leads to fewer claims and reduced healthcare costs. </a:t>
            </a:r>
            <a:endParaRPr lang="en-GB" sz="1600" dirty="0">
              <a:latin typeface="Times New Roman" panose="02020603050405020304" pitchFamily="18" charset="0"/>
              <a:cs typeface="Times New Roman" panose="02020603050405020304" pitchFamily="18" charset="0"/>
            </a:endParaRPr>
          </a:p>
        </p:txBody>
      </p:sp>
      <p:sp>
        <p:nvSpPr>
          <p:cNvPr id="8" name="Rounded Rectangle 7"/>
          <p:cNvSpPr/>
          <p:nvPr/>
        </p:nvSpPr>
        <p:spPr>
          <a:xfrm>
            <a:off x="504967" y="3088913"/>
            <a:ext cx="1705970" cy="11737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chemeClr val="tx1"/>
                </a:solidFill>
                <a:latin typeface="Times New Roman" panose="02020603050405020304" pitchFamily="18" charset="0"/>
                <a:cs typeface="Times New Roman" panose="02020603050405020304" pitchFamily="18" charset="0"/>
              </a:rPr>
              <a:t>Incentivizing W</a:t>
            </a:r>
            <a:r>
              <a:rPr lang="en-IN" sz="1600" b="1" dirty="0" smtClean="0">
                <a:solidFill>
                  <a:schemeClr val="tx1"/>
                </a:solidFill>
                <a:latin typeface="Times New Roman" panose="02020603050405020304" pitchFamily="18" charset="0"/>
                <a:cs typeface="Times New Roman" panose="02020603050405020304" pitchFamily="18" charset="0"/>
              </a:rPr>
              <a:t>ellness Program </a:t>
            </a:r>
            <a:r>
              <a:rPr lang="en-IN" sz="1600" b="1" dirty="0">
                <a:solidFill>
                  <a:schemeClr val="tx1"/>
                </a:solidFill>
                <a:latin typeface="Times New Roman" panose="02020603050405020304" pitchFamily="18" charset="0"/>
                <a:cs typeface="Times New Roman" panose="02020603050405020304" pitchFamily="18" charset="0"/>
              </a:rPr>
              <a:t>P</a:t>
            </a:r>
            <a:r>
              <a:rPr lang="en-IN" sz="1600" b="1" dirty="0" smtClean="0">
                <a:solidFill>
                  <a:schemeClr val="tx1"/>
                </a:solidFill>
                <a:latin typeface="Times New Roman" panose="02020603050405020304" pitchFamily="18" charset="0"/>
                <a:cs typeface="Times New Roman" panose="02020603050405020304" pitchFamily="18" charset="0"/>
              </a:rPr>
              <a:t>articipants</a:t>
            </a:r>
            <a:endParaRPr lang="en-GB" sz="1600" dirty="0">
              <a:solidFill>
                <a:schemeClr val="tx1"/>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3"/>
            <a:ext cx="1524000" cy="717345"/>
          </a:xfrm>
          <a:prstGeom prst="rect">
            <a:avLst/>
          </a:prstGeom>
        </p:spPr>
      </p:pic>
      <p:sp>
        <p:nvSpPr>
          <p:cNvPr id="13" name="Rectangle 12"/>
          <p:cNvSpPr/>
          <p:nvPr/>
        </p:nvSpPr>
        <p:spPr>
          <a:xfrm>
            <a:off x="2403566" y="4915115"/>
            <a:ext cx="9444445" cy="88710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1600" dirty="0" smtClean="0">
                <a:solidFill>
                  <a:schemeClr val="tx1"/>
                </a:solidFill>
                <a:latin typeface="Times New Roman" panose="02020603050405020304" pitchFamily="18" charset="0"/>
                <a:cs typeface="Times New Roman" panose="02020603050405020304" pitchFamily="18" charset="0"/>
              </a:rPr>
              <a:t>With </a:t>
            </a:r>
            <a:r>
              <a:rPr lang="en-IN" sz="1600" dirty="0">
                <a:solidFill>
                  <a:schemeClr val="tx1"/>
                </a:solidFill>
                <a:latin typeface="Times New Roman" panose="02020603050405020304" pitchFamily="18" charset="0"/>
                <a:cs typeface="Times New Roman" panose="02020603050405020304" pitchFamily="18" charset="0"/>
              </a:rPr>
              <a:t>this technology, </a:t>
            </a:r>
            <a:r>
              <a:rPr lang="en-IN" sz="1600" b="1" dirty="0">
                <a:solidFill>
                  <a:schemeClr val="tx1"/>
                </a:solidFill>
                <a:latin typeface="Times New Roman" panose="02020603050405020304" pitchFamily="18" charset="0"/>
                <a:cs typeface="Times New Roman" panose="02020603050405020304" pitchFamily="18" charset="0"/>
              </a:rPr>
              <a:t>insurers are employing efficient methods to integrate, access, and disseminate data. </a:t>
            </a:r>
            <a:r>
              <a:rPr lang="en-IN" sz="1600" dirty="0">
                <a:solidFill>
                  <a:schemeClr val="tx1"/>
                </a:solidFill>
                <a:latin typeface="Times New Roman" panose="02020603050405020304" pitchFamily="18" charset="0"/>
                <a:cs typeface="Times New Roman" panose="02020603050405020304" pitchFamily="18" charset="0"/>
              </a:rPr>
              <a:t>APIs </a:t>
            </a:r>
            <a:r>
              <a:rPr lang="en-IN" sz="1600" dirty="0" smtClean="0">
                <a:solidFill>
                  <a:schemeClr val="tx1"/>
                </a:solidFill>
                <a:latin typeface="Times New Roman" panose="02020603050405020304" pitchFamily="18" charset="0"/>
                <a:cs typeface="Times New Roman" panose="02020603050405020304" pitchFamily="18" charset="0"/>
              </a:rPr>
              <a:t>make digital </a:t>
            </a:r>
            <a:r>
              <a:rPr lang="en-IN" sz="1600" dirty="0">
                <a:solidFill>
                  <a:schemeClr val="tx1"/>
                </a:solidFill>
                <a:latin typeface="Times New Roman" panose="02020603050405020304" pitchFamily="18" charset="0"/>
                <a:cs typeface="Times New Roman" panose="02020603050405020304" pitchFamily="18" charset="0"/>
              </a:rPr>
              <a:t>claims management process </a:t>
            </a:r>
            <a:r>
              <a:rPr lang="en-IN" sz="1600" dirty="0" smtClean="0">
                <a:solidFill>
                  <a:schemeClr val="tx1"/>
                </a:solidFill>
                <a:latin typeface="Times New Roman" panose="02020603050405020304" pitchFamily="18" charset="0"/>
                <a:cs typeface="Times New Roman" panose="02020603050405020304" pitchFamily="18" charset="0"/>
              </a:rPr>
              <a:t>more efficient</a:t>
            </a:r>
            <a:r>
              <a:rPr lang="en-IN" sz="1600" dirty="0">
                <a:solidFill>
                  <a:schemeClr val="tx1"/>
                </a:solidFill>
                <a:latin typeface="Times New Roman" panose="02020603050405020304" pitchFamily="18" charset="0"/>
                <a:cs typeface="Times New Roman" panose="02020603050405020304" pitchFamily="18" charset="0"/>
              </a:rPr>
              <a:t>. </a:t>
            </a:r>
            <a:r>
              <a:rPr lang="en-IN" sz="1600" dirty="0" smtClean="0">
                <a:solidFill>
                  <a:schemeClr val="tx1"/>
                </a:solidFill>
                <a:latin typeface="Times New Roman" panose="02020603050405020304" pitchFamily="18" charset="0"/>
                <a:cs typeface="Times New Roman" panose="02020603050405020304" pitchFamily="18" charset="0"/>
              </a:rPr>
              <a:t>Example: NHCX Model.</a:t>
            </a:r>
            <a:endParaRPr lang="en-GB" sz="1600" dirty="0">
              <a:solidFill>
                <a:schemeClr val="tx1"/>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614149" y="4764990"/>
            <a:ext cx="1596788" cy="1187356"/>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chemeClr val="tx1"/>
                </a:solidFill>
                <a:latin typeface="Times New Roman" panose="02020603050405020304" pitchFamily="18" charset="0"/>
                <a:cs typeface="Times New Roman" panose="02020603050405020304" pitchFamily="18" charset="0"/>
              </a:rPr>
              <a:t>Using Application Programming Interface (API) </a:t>
            </a:r>
            <a:endParaRPr lang="en-GB" sz="16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6AD20E6-394B-4DF0-96A5-9647FF39C943}" type="slidenum">
              <a:rPr lang="en-IN" smtClean="0"/>
              <a:t>15</a:t>
            </a:fld>
            <a:endParaRPr lang="en-IN"/>
          </a:p>
        </p:txBody>
      </p:sp>
      <p:graphicFrame>
        <p:nvGraphicFramePr>
          <p:cNvPr id="4" name="Table 3"/>
          <p:cNvGraphicFramePr>
            <a:graphicFrameLocks noGrp="1"/>
          </p:cNvGraphicFramePr>
          <p:nvPr>
            <p:extLst>
              <p:ext uri="{D42A27DB-BD31-4B8C-83A1-F6EECF244321}">
                <p14:modId xmlns:p14="http://schemas.microsoft.com/office/powerpoint/2010/main" val="737386099"/>
              </p:ext>
            </p:extLst>
          </p:nvPr>
        </p:nvGraphicFramePr>
        <p:xfrm>
          <a:off x="1190200" y="4865589"/>
          <a:ext cx="9975375" cy="1490761"/>
        </p:xfrm>
        <a:graphic>
          <a:graphicData uri="http://schemas.openxmlformats.org/drawingml/2006/table">
            <a:tbl>
              <a:tblPr firstRow="1" bandRow="1">
                <a:tableStyleId>{5C22544A-7EE6-4342-B048-85BDC9FD1C3A}</a:tableStyleId>
              </a:tblPr>
              <a:tblGrid>
                <a:gridCol w="1995075"/>
                <a:gridCol w="1995075"/>
                <a:gridCol w="1995075"/>
                <a:gridCol w="1995075"/>
                <a:gridCol w="1995075"/>
              </a:tblGrid>
              <a:tr h="1117482">
                <a:tc>
                  <a:txBody>
                    <a:bodyPr/>
                    <a:lstStyle/>
                    <a:p>
                      <a:r>
                        <a:rPr lang="en-GB" sz="1600" dirty="0" smtClean="0">
                          <a:latin typeface="Times New Roman" panose="02020603050405020304" pitchFamily="18" charset="0"/>
                          <a:cs typeface="Times New Roman" panose="02020603050405020304" pitchFamily="18" charset="0"/>
                        </a:rPr>
                        <a:t>Cost saving in claims processing and management</a:t>
                      </a:r>
                      <a:endParaRPr lang="en-GB" sz="1600" dirty="0">
                        <a:latin typeface="Times New Roman" panose="02020603050405020304" pitchFamily="18" charset="0"/>
                        <a:cs typeface="Times New Roman" panose="02020603050405020304" pitchFamily="18" charset="0"/>
                      </a:endParaRPr>
                    </a:p>
                  </a:txBody>
                  <a:tcPr/>
                </a:tc>
                <a:tc>
                  <a:txBody>
                    <a:bodyPr/>
                    <a:lstStyle/>
                    <a:p>
                      <a:r>
                        <a:rPr lang="en-GB" sz="1600" dirty="0" smtClean="0">
                          <a:latin typeface="Times New Roman" panose="02020603050405020304" pitchFamily="18" charset="0"/>
                          <a:cs typeface="Times New Roman" panose="02020603050405020304" pitchFamily="18" charset="0"/>
                        </a:rPr>
                        <a:t>Implementation in fraud detection and prevention</a:t>
                      </a:r>
                      <a:endParaRPr lang="en-GB" sz="1600" dirty="0">
                        <a:latin typeface="Times New Roman" panose="02020603050405020304" pitchFamily="18" charset="0"/>
                        <a:cs typeface="Times New Roman" panose="02020603050405020304" pitchFamily="18" charset="0"/>
                      </a:endParaRPr>
                    </a:p>
                  </a:txBody>
                  <a:tcPr/>
                </a:tc>
                <a:tc>
                  <a:txBody>
                    <a:bodyPr/>
                    <a:lstStyle/>
                    <a:p>
                      <a:r>
                        <a:rPr lang="en-GB" sz="1600" dirty="0" smtClean="0">
                          <a:latin typeface="Times New Roman" panose="02020603050405020304" pitchFamily="18" charset="0"/>
                          <a:cs typeface="Times New Roman" panose="02020603050405020304" pitchFamily="18" charset="0"/>
                        </a:rPr>
                        <a:t>Reduction in healthcare policy administrative workload</a:t>
                      </a:r>
                      <a:endParaRPr lang="en-GB" sz="1600" dirty="0">
                        <a:latin typeface="Times New Roman" panose="02020603050405020304" pitchFamily="18" charset="0"/>
                        <a:cs typeface="Times New Roman" panose="02020603050405020304" pitchFamily="18" charset="0"/>
                      </a:endParaRPr>
                    </a:p>
                  </a:txBody>
                  <a:tcPr/>
                </a:tc>
                <a:tc>
                  <a:txBody>
                    <a:bodyPr/>
                    <a:lstStyle/>
                    <a:p>
                      <a:r>
                        <a:rPr lang="en-GB" sz="1600" dirty="0" smtClean="0">
                          <a:latin typeface="Times New Roman" panose="02020603050405020304" pitchFamily="18" charset="0"/>
                          <a:cs typeface="Times New Roman" panose="02020603050405020304" pitchFamily="18" charset="0"/>
                        </a:rPr>
                        <a:t>Streamline</a:t>
                      </a:r>
                      <a:r>
                        <a:rPr lang="en-GB" sz="1600" baseline="0" dirty="0" smtClean="0">
                          <a:latin typeface="Times New Roman" panose="02020603050405020304" pitchFamily="18" charset="0"/>
                          <a:cs typeface="Times New Roman" panose="02020603050405020304" pitchFamily="18" charset="0"/>
                        </a:rPr>
                        <a:t> complex data analytics to improve customer retention</a:t>
                      </a:r>
                      <a:endParaRPr lang="en-GB" sz="1600" dirty="0">
                        <a:latin typeface="Times New Roman" panose="02020603050405020304" pitchFamily="18" charset="0"/>
                        <a:cs typeface="Times New Roman" panose="02020603050405020304" pitchFamily="18" charset="0"/>
                      </a:endParaRPr>
                    </a:p>
                  </a:txBody>
                  <a:tcPr/>
                </a:tc>
                <a:tc>
                  <a:txBody>
                    <a:bodyPr/>
                    <a:lstStyle/>
                    <a:p>
                      <a:r>
                        <a:rPr lang="en-GB" sz="1600" dirty="0" smtClean="0">
                          <a:latin typeface="Times New Roman" panose="02020603050405020304" pitchFamily="18" charset="0"/>
                          <a:cs typeface="Times New Roman" panose="02020603050405020304" pitchFamily="18" charset="0"/>
                        </a:rPr>
                        <a:t>Increase self-service options in healthcare</a:t>
                      </a:r>
                      <a:endParaRPr lang="en-GB" sz="1600" dirty="0">
                        <a:latin typeface="Times New Roman" panose="02020603050405020304" pitchFamily="18" charset="0"/>
                        <a:cs typeface="Times New Roman" panose="02020603050405020304" pitchFamily="18" charset="0"/>
                      </a:endParaRPr>
                    </a:p>
                  </a:txBody>
                  <a:tcPr/>
                </a:tc>
              </a:tr>
              <a:tr h="373279">
                <a:tc>
                  <a:txBody>
                    <a:bodyPr/>
                    <a:lstStyle/>
                    <a:p>
                      <a:r>
                        <a:rPr lang="en-GB" sz="1600" b="1" dirty="0" smtClean="0">
                          <a:latin typeface="Times New Roman" panose="02020603050405020304" pitchFamily="18" charset="0"/>
                          <a:cs typeface="Times New Roman" panose="02020603050405020304" pitchFamily="18" charset="0"/>
                        </a:rPr>
                        <a:t>70%</a:t>
                      </a:r>
                      <a:endParaRPr lang="en-GB" sz="1600" b="1" dirty="0">
                        <a:latin typeface="Times New Roman" panose="02020603050405020304" pitchFamily="18" charset="0"/>
                        <a:cs typeface="Times New Roman" panose="02020603050405020304" pitchFamily="18" charset="0"/>
                      </a:endParaRPr>
                    </a:p>
                  </a:txBody>
                  <a:tcPr/>
                </a:tc>
                <a:tc>
                  <a:txBody>
                    <a:bodyPr/>
                    <a:lstStyle/>
                    <a:p>
                      <a:r>
                        <a:rPr lang="en-GB" sz="1600" b="1" dirty="0" smtClean="0">
                          <a:latin typeface="Times New Roman" panose="02020603050405020304" pitchFamily="18" charset="0"/>
                          <a:cs typeface="Times New Roman" panose="02020603050405020304" pitchFamily="18" charset="0"/>
                        </a:rPr>
                        <a:t>60%</a:t>
                      </a:r>
                      <a:endParaRPr lang="en-GB" sz="1600" b="1" dirty="0">
                        <a:latin typeface="Times New Roman" panose="02020603050405020304" pitchFamily="18" charset="0"/>
                        <a:cs typeface="Times New Roman" panose="02020603050405020304" pitchFamily="18" charset="0"/>
                      </a:endParaRPr>
                    </a:p>
                  </a:txBody>
                  <a:tcPr/>
                </a:tc>
                <a:tc>
                  <a:txBody>
                    <a:bodyPr/>
                    <a:lstStyle/>
                    <a:p>
                      <a:r>
                        <a:rPr lang="en-GB" sz="1600" b="1" dirty="0" smtClean="0">
                          <a:latin typeface="Times New Roman" panose="02020603050405020304" pitchFamily="18" charset="0"/>
                          <a:cs typeface="Times New Roman" panose="02020603050405020304" pitchFamily="18" charset="0"/>
                        </a:rPr>
                        <a:t>55%</a:t>
                      </a:r>
                      <a:endParaRPr lang="en-GB" sz="1600" b="1" dirty="0">
                        <a:latin typeface="Times New Roman" panose="02020603050405020304" pitchFamily="18" charset="0"/>
                        <a:cs typeface="Times New Roman" panose="02020603050405020304" pitchFamily="18" charset="0"/>
                      </a:endParaRPr>
                    </a:p>
                  </a:txBody>
                  <a:tcPr/>
                </a:tc>
                <a:tc>
                  <a:txBody>
                    <a:bodyPr/>
                    <a:lstStyle/>
                    <a:p>
                      <a:r>
                        <a:rPr lang="en-GB" sz="1600" b="1" dirty="0" smtClean="0">
                          <a:latin typeface="Times New Roman" panose="02020603050405020304" pitchFamily="18" charset="0"/>
                          <a:cs typeface="Times New Roman" panose="02020603050405020304" pitchFamily="18" charset="0"/>
                        </a:rPr>
                        <a:t>47%</a:t>
                      </a:r>
                      <a:endParaRPr lang="en-GB" sz="1600" b="1" dirty="0">
                        <a:latin typeface="Times New Roman" panose="02020603050405020304" pitchFamily="18" charset="0"/>
                        <a:cs typeface="Times New Roman" panose="02020603050405020304" pitchFamily="18" charset="0"/>
                      </a:endParaRPr>
                    </a:p>
                  </a:txBody>
                  <a:tcPr/>
                </a:tc>
                <a:tc>
                  <a:txBody>
                    <a:bodyPr/>
                    <a:lstStyle/>
                    <a:p>
                      <a:r>
                        <a:rPr lang="en-GB" sz="1600" b="1" dirty="0" smtClean="0">
                          <a:latin typeface="Times New Roman" panose="02020603050405020304" pitchFamily="18" charset="0"/>
                          <a:cs typeface="Times New Roman" panose="02020603050405020304" pitchFamily="18" charset="0"/>
                        </a:rPr>
                        <a:t>30%</a:t>
                      </a:r>
                      <a:endParaRPr lang="en-GB" sz="1600" b="1" dirty="0">
                        <a:latin typeface="Times New Roman" panose="02020603050405020304" pitchFamily="18" charset="0"/>
                        <a:cs typeface="Times New Roman" panose="02020603050405020304" pitchFamily="18" charset="0"/>
                      </a:endParaRPr>
                    </a:p>
                  </a:txBody>
                  <a:tcPr/>
                </a:tc>
              </a:tr>
            </a:tbl>
          </a:graphicData>
        </a:graphic>
      </p:graphicFrame>
      <p:sp>
        <p:nvSpPr>
          <p:cNvPr id="6" name="TextBox 5"/>
          <p:cNvSpPr txBox="1"/>
          <p:nvPr/>
        </p:nvSpPr>
        <p:spPr>
          <a:xfrm>
            <a:off x="3356716" y="937206"/>
            <a:ext cx="5937409" cy="369332"/>
          </a:xfrm>
          <a:prstGeom prst="rect">
            <a:avLst/>
          </a:prstGeom>
          <a:solidFill>
            <a:schemeClr val="accent1">
              <a:lumMod val="20000"/>
              <a:lumOff val="80000"/>
            </a:schemeClr>
          </a:solidFill>
        </p:spPr>
        <p:txBody>
          <a:bodyPr wrap="square" rtlCol="0">
            <a:spAutoFit/>
          </a:bodyPr>
          <a:lstStyle/>
          <a:p>
            <a:r>
              <a:rPr lang="en-IN" b="1" dirty="0" smtClean="0">
                <a:latin typeface="Times New Roman" panose="02020603050405020304" pitchFamily="18" charset="0"/>
                <a:cs typeface="Times New Roman" panose="02020603050405020304" pitchFamily="18" charset="0"/>
              </a:rPr>
              <a:t>Impact of Digital </a:t>
            </a:r>
            <a:r>
              <a:rPr lang="en-IN" b="1" dirty="0">
                <a:latin typeface="Times New Roman" panose="02020603050405020304" pitchFamily="18" charset="0"/>
                <a:cs typeface="Times New Roman" panose="02020603050405020304" pitchFamily="18" charset="0"/>
              </a:rPr>
              <a:t>Advancement in Health Insurance Sector</a:t>
            </a:r>
            <a:endParaRPr lang="en-GB"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3"/>
            <a:ext cx="1524000" cy="717345"/>
          </a:xfrm>
          <a:prstGeom prst="rect">
            <a:avLst/>
          </a:prstGeom>
        </p:spPr>
      </p:pic>
      <p:graphicFrame>
        <p:nvGraphicFramePr>
          <p:cNvPr id="9" name="Chart 8"/>
          <p:cNvGraphicFramePr/>
          <p:nvPr>
            <p:extLst>
              <p:ext uri="{D42A27DB-BD31-4B8C-83A1-F6EECF244321}">
                <p14:modId xmlns:p14="http://schemas.microsoft.com/office/powerpoint/2010/main" val="773092679"/>
              </p:ext>
            </p:extLst>
          </p:nvPr>
        </p:nvGraphicFramePr>
        <p:xfrm>
          <a:off x="4039420" y="1756954"/>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9927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6AD20E6-394B-4DF0-96A5-9647FF39C943}" type="slidenum">
              <a:rPr lang="en-IN" smtClean="0"/>
              <a:t>16</a:t>
            </a:fld>
            <a:endParaRPr lang="en-IN"/>
          </a:p>
        </p:txBody>
      </p:sp>
      <p:graphicFrame>
        <p:nvGraphicFramePr>
          <p:cNvPr id="4" name="Table 3"/>
          <p:cNvGraphicFramePr>
            <a:graphicFrameLocks noGrp="1"/>
          </p:cNvGraphicFramePr>
          <p:nvPr>
            <p:extLst>
              <p:ext uri="{D42A27DB-BD31-4B8C-83A1-F6EECF244321}">
                <p14:modId xmlns:p14="http://schemas.microsoft.com/office/powerpoint/2010/main" val="3077231316"/>
              </p:ext>
            </p:extLst>
          </p:nvPr>
        </p:nvGraphicFramePr>
        <p:xfrm>
          <a:off x="320767" y="992779"/>
          <a:ext cx="2722880" cy="5626525"/>
        </p:xfrm>
        <a:graphic>
          <a:graphicData uri="http://schemas.openxmlformats.org/drawingml/2006/table">
            <a:tbl>
              <a:tblPr firstRow="1" bandRow="1">
                <a:tableStyleId>{5C22544A-7EE6-4342-B048-85BDC9FD1C3A}</a:tableStyleId>
              </a:tblPr>
              <a:tblGrid>
                <a:gridCol w="2722880"/>
              </a:tblGrid>
              <a:tr h="383965">
                <a:tc>
                  <a:txBody>
                    <a:bodyPr/>
                    <a:lstStyle/>
                    <a:p>
                      <a:pPr algn="just"/>
                      <a:r>
                        <a:rPr lang="en-GB" sz="1600" b="1" i="0" kern="1200" dirty="0" smtClean="0">
                          <a:solidFill>
                            <a:schemeClr val="lt1"/>
                          </a:solidFill>
                          <a:effectLst/>
                          <a:latin typeface="Times New Roman" panose="02020603050405020304" pitchFamily="18" charset="0"/>
                          <a:ea typeface="+mn-ea"/>
                          <a:cs typeface="Times New Roman" panose="02020603050405020304" pitchFamily="18" charset="0"/>
                        </a:rPr>
                        <a:t>Data Privacy Concerns</a:t>
                      </a:r>
                      <a:endParaRPr lang="en-GB" sz="1600" b="1" dirty="0">
                        <a:latin typeface="Times New Roman" panose="02020603050405020304" pitchFamily="18" charset="0"/>
                        <a:cs typeface="Times New Roman" panose="02020603050405020304" pitchFamily="18" charset="0"/>
                      </a:endParaRPr>
                    </a:p>
                  </a:txBody>
                  <a:tcPr/>
                </a:tc>
              </a:tr>
              <a:tr h="5109916">
                <a:tc>
                  <a:txBody>
                    <a:bodyPr/>
                    <a:lstStyle/>
                    <a:p>
                      <a:pPr marL="0" algn="l" defTabSz="914400" rtl="0" eaLnBrk="1" latinLnBrk="0" hangingPunct="1"/>
                      <a:r>
                        <a:rPr lang="en-GB" sz="1600" b="0" i="0" kern="1200" dirty="0" smtClean="0">
                          <a:solidFill>
                            <a:schemeClr val="dk1"/>
                          </a:solidFill>
                          <a:effectLst/>
                          <a:latin typeface="Times New Roman" panose="02020603050405020304" pitchFamily="18" charset="0"/>
                          <a:ea typeface="+mn-ea"/>
                          <a:cs typeface="Times New Roman" panose="02020603050405020304" pitchFamily="18" charset="0"/>
                        </a:rPr>
                        <a:t>A significant challenge in digital insurance is the </a:t>
                      </a:r>
                      <a:r>
                        <a:rPr lang="en-GB" sz="1600" b="1" i="0" kern="1200" dirty="0" smtClean="0">
                          <a:solidFill>
                            <a:schemeClr val="dk1"/>
                          </a:solidFill>
                          <a:effectLst/>
                          <a:latin typeface="Times New Roman" panose="02020603050405020304" pitchFamily="18" charset="0"/>
                          <a:ea typeface="+mn-ea"/>
                          <a:cs typeface="Times New Roman" panose="02020603050405020304" pitchFamily="18" charset="0"/>
                        </a:rPr>
                        <a:t>protection of customer data and privacy</a:t>
                      </a:r>
                      <a:r>
                        <a:rPr lang="en-GB" sz="1600" b="0" i="0" kern="1200" dirty="0" smtClean="0">
                          <a:solidFill>
                            <a:schemeClr val="dk1"/>
                          </a:solidFill>
                          <a:effectLst/>
                          <a:latin typeface="Times New Roman" panose="02020603050405020304" pitchFamily="18" charset="0"/>
                          <a:ea typeface="+mn-ea"/>
                          <a:cs typeface="Times New Roman" panose="02020603050405020304" pitchFamily="18" charset="0"/>
                        </a:rPr>
                        <a:t>. With the increasing digitisation of insurance processes and the collection of vast amounts of personal data</a:t>
                      </a:r>
                      <a:r>
                        <a:rPr lang="en-GB" sz="1600" b="1" i="0" kern="1200" dirty="0" smtClean="0">
                          <a:solidFill>
                            <a:schemeClr val="dk1"/>
                          </a:solidFill>
                          <a:effectLst/>
                          <a:latin typeface="Times New Roman" panose="02020603050405020304" pitchFamily="18" charset="0"/>
                          <a:ea typeface="+mn-ea"/>
                          <a:cs typeface="Times New Roman" panose="02020603050405020304" pitchFamily="18" charset="0"/>
                        </a:rPr>
                        <a:t>, there are concerns about data breaches, unauthorised access, and misuse of customer information.</a:t>
                      </a:r>
                    </a:p>
                    <a:p>
                      <a:pPr marL="0" algn="l" defTabSz="914400" rtl="0" eaLnBrk="1" latinLnBrk="0" hangingPunct="1"/>
                      <a:endParaRPr lang="en-GB" sz="1600" b="0" i="0"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algn="l" defTabSz="914400" rtl="0" eaLnBrk="1" latinLnBrk="0" hangingPunct="1"/>
                      <a:r>
                        <a:rPr lang="en-GB" sz="1600" b="1" i="0" kern="1200" dirty="0" smtClean="0">
                          <a:solidFill>
                            <a:schemeClr val="dk1"/>
                          </a:solidFill>
                          <a:effectLst/>
                          <a:latin typeface="Times New Roman" panose="02020603050405020304" pitchFamily="18" charset="0"/>
                          <a:ea typeface="+mn-ea"/>
                          <a:cs typeface="Times New Roman" panose="02020603050405020304" pitchFamily="18" charset="0"/>
                        </a:rPr>
                        <a:t>Insurers must comply with </a:t>
                      </a:r>
                      <a:r>
                        <a:rPr lang="en-GB" sz="1600" b="1" i="0" u="sng" kern="1200" dirty="0" smtClean="0">
                          <a:solidFill>
                            <a:schemeClr val="dk1"/>
                          </a:solidFill>
                          <a:effectLst/>
                          <a:latin typeface="Times New Roman" panose="02020603050405020304" pitchFamily="18" charset="0"/>
                          <a:ea typeface="+mn-ea"/>
                          <a:cs typeface="Times New Roman" panose="02020603050405020304" pitchFamily="18" charset="0"/>
                        </a:rPr>
                        <a:t>data protection laws, such as the Personal Data Protection Bill</a:t>
                      </a:r>
                      <a:r>
                        <a:rPr lang="en-GB" sz="1600" b="1" i="0" kern="1200" dirty="0" smtClean="0">
                          <a:solidFill>
                            <a:schemeClr val="dk1"/>
                          </a:solidFill>
                          <a:effectLst/>
                          <a:latin typeface="Times New Roman" panose="02020603050405020304" pitchFamily="18" charset="0"/>
                          <a:ea typeface="+mn-ea"/>
                          <a:cs typeface="Times New Roman" panose="02020603050405020304" pitchFamily="18" charset="0"/>
                        </a:rPr>
                        <a:t>, which aims to regulate the processing of personal data and establish measures to safeguard data privacy.</a:t>
                      </a:r>
                    </a:p>
                    <a:p>
                      <a:pPr algn="just"/>
                      <a:endParaRPr lang="en-GB" dirty="0">
                        <a:latin typeface="Times New Roman" panose="02020603050405020304" pitchFamily="18" charset="0"/>
                        <a:cs typeface="Times New Roman" panose="02020603050405020304" pitchFamily="18" charset="0"/>
                      </a:endParaRPr>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864902305"/>
              </p:ext>
            </p:extLst>
          </p:nvPr>
        </p:nvGraphicFramePr>
        <p:xfrm>
          <a:off x="9261566" y="1018903"/>
          <a:ext cx="2573383" cy="5520009"/>
        </p:xfrm>
        <a:graphic>
          <a:graphicData uri="http://schemas.openxmlformats.org/drawingml/2006/table">
            <a:tbl>
              <a:tblPr firstRow="1" bandRow="1">
                <a:tableStyleId>{5C22544A-7EE6-4342-B048-85BDC9FD1C3A}</a:tableStyleId>
              </a:tblPr>
              <a:tblGrid>
                <a:gridCol w="2573383"/>
              </a:tblGrid>
              <a:tr h="457587">
                <a:tc>
                  <a:txBody>
                    <a:bodyPr/>
                    <a:lstStyle/>
                    <a:p>
                      <a:r>
                        <a:rPr lang="en-GB" sz="1600" b="1" i="0" kern="1200" dirty="0" smtClean="0">
                          <a:solidFill>
                            <a:schemeClr val="lt1"/>
                          </a:solidFill>
                          <a:effectLst/>
                          <a:latin typeface="Times New Roman" panose="02020603050405020304" pitchFamily="18" charset="0"/>
                          <a:ea typeface="+mn-ea"/>
                          <a:cs typeface="Times New Roman" panose="02020603050405020304" pitchFamily="18" charset="0"/>
                        </a:rPr>
                        <a:t>Technology</a:t>
                      </a:r>
                      <a:r>
                        <a:rPr lang="en-GB" sz="1600" b="1" i="0" kern="1200" baseline="0" dirty="0" smtClean="0">
                          <a:solidFill>
                            <a:schemeClr val="lt1"/>
                          </a:solidFill>
                          <a:effectLst/>
                          <a:latin typeface="Times New Roman" panose="02020603050405020304" pitchFamily="18" charset="0"/>
                          <a:ea typeface="+mn-ea"/>
                          <a:cs typeface="Times New Roman" panose="02020603050405020304" pitchFamily="18" charset="0"/>
                        </a:rPr>
                        <a:t> </a:t>
                      </a:r>
                      <a:r>
                        <a:rPr lang="en-GB" sz="1600" b="1" i="0" kern="1200" dirty="0" smtClean="0">
                          <a:solidFill>
                            <a:schemeClr val="lt1"/>
                          </a:solidFill>
                          <a:effectLst/>
                          <a:latin typeface="Times New Roman" panose="02020603050405020304" pitchFamily="18" charset="0"/>
                          <a:ea typeface="+mn-ea"/>
                          <a:cs typeface="Times New Roman" panose="02020603050405020304" pitchFamily="18" charset="0"/>
                        </a:rPr>
                        <a:t>Infrastructure</a:t>
                      </a:r>
                      <a:endParaRPr lang="en-GB" sz="1600" b="1" i="0" kern="1200" dirty="0">
                        <a:solidFill>
                          <a:schemeClr val="lt1"/>
                        </a:solidFill>
                        <a:effectLst/>
                        <a:latin typeface="Times New Roman" panose="02020603050405020304" pitchFamily="18" charset="0"/>
                        <a:ea typeface="+mn-ea"/>
                        <a:cs typeface="Times New Roman" panose="02020603050405020304" pitchFamily="18" charset="0"/>
                      </a:endParaRPr>
                    </a:p>
                  </a:txBody>
                  <a:tcPr/>
                </a:tc>
              </a:tr>
              <a:tr h="5062422">
                <a:tc>
                  <a:txBody>
                    <a:bodyPr/>
                    <a:lstStyle/>
                    <a:p>
                      <a:r>
                        <a:rPr lang="en-GB" sz="1600" b="1" i="0" kern="1200" dirty="0" smtClean="0">
                          <a:solidFill>
                            <a:schemeClr val="dk1"/>
                          </a:solidFill>
                          <a:effectLst/>
                          <a:latin typeface="Times New Roman" panose="02020603050405020304" pitchFamily="18" charset="0"/>
                          <a:ea typeface="+mn-ea"/>
                          <a:cs typeface="Times New Roman" panose="02020603050405020304" pitchFamily="18" charset="0"/>
                        </a:rPr>
                        <a:t>Building and maintaining robust technology infrastructure </a:t>
                      </a:r>
                      <a:r>
                        <a:rPr lang="en-GB" sz="1600" b="0" i="0" kern="1200" dirty="0" smtClean="0">
                          <a:solidFill>
                            <a:schemeClr val="dk1"/>
                          </a:solidFill>
                          <a:effectLst/>
                          <a:latin typeface="Times New Roman" panose="02020603050405020304" pitchFamily="18" charset="0"/>
                          <a:ea typeface="+mn-ea"/>
                          <a:cs typeface="Times New Roman" panose="02020603050405020304" pitchFamily="18" charset="0"/>
                        </a:rPr>
                        <a:t>capable of supporting digital</a:t>
                      </a:r>
                    </a:p>
                    <a:p>
                      <a:r>
                        <a:rPr lang="en-GB" sz="1600" b="0" i="0" kern="1200" dirty="0" smtClean="0">
                          <a:solidFill>
                            <a:schemeClr val="dk1"/>
                          </a:solidFill>
                          <a:effectLst/>
                          <a:latin typeface="Times New Roman" panose="02020603050405020304" pitchFamily="18" charset="0"/>
                          <a:ea typeface="+mn-ea"/>
                          <a:cs typeface="Times New Roman" panose="02020603050405020304" pitchFamily="18" charset="0"/>
                        </a:rPr>
                        <a:t>insurance operations is</a:t>
                      </a:r>
                    </a:p>
                    <a:p>
                      <a:r>
                        <a:rPr lang="en-GB" sz="1600" b="0" i="0" kern="1200" dirty="0" smtClean="0">
                          <a:solidFill>
                            <a:schemeClr val="dk1"/>
                          </a:solidFill>
                          <a:effectLst/>
                          <a:latin typeface="Times New Roman" panose="02020603050405020304" pitchFamily="18" charset="0"/>
                          <a:ea typeface="+mn-ea"/>
                          <a:cs typeface="Times New Roman" panose="02020603050405020304" pitchFamily="18" charset="0"/>
                        </a:rPr>
                        <a:t>another challenge. </a:t>
                      </a:r>
                    </a:p>
                    <a:p>
                      <a:endParaRPr lang="en-GB" sz="1600" b="0" i="0" kern="1200" dirty="0" smtClean="0">
                        <a:solidFill>
                          <a:schemeClr val="dk1"/>
                        </a:solidFill>
                        <a:effectLst/>
                        <a:latin typeface="Times New Roman" panose="02020603050405020304" pitchFamily="18" charset="0"/>
                        <a:ea typeface="+mn-ea"/>
                        <a:cs typeface="Times New Roman" panose="02020603050405020304" pitchFamily="18" charset="0"/>
                      </a:endParaRPr>
                    </a:p>
                    <a:p>
                      <a:r>
                        <a:rPr lang="en-GB" sz="1600" b="1" i="0" u="sng" kern="1200" dirty="0" smtClean="0">
                          <a:solidFill>
                            <a:schemeClr val="dk1"/>
                          </a:solidFill>
                          <a:effectLst/>
                          <a:latin typeface="Times New Roman" panose="02020603050405020304" pitchFamily="18" charset="0"/>
                          <a:ea typeface="+mn-ea"/>
                          <a:cs typeface="Times New Roman" panose="02020603050405020304" pitchFamily="18" charset="0"/>
                        </a:rPr>
                        <a:t>Insurers</a:t>
                      </a:r>
                      <a:r>
                        <a:rPr lang="en-GB" sz="1600" b="1" i="0" u="sng"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GB" sz="1600" b="1" i="0" u="sng" kern="1200" dirty="0" smtClean="0">
                          <a:solidFill>
                            <a:schemeClr val="dk1"/>
                          </a:solidFill>
                          <a:effectLst/>
                          <a:latin typeface="Times New Roman" panose="02020603050405020304" pitchFamily="18" charset="0"/>
                          <a:ea typeface="+mn-ea"/>
                          <a:cs typeface="Times New Roman" panose="02020603050405020304" pitchFamily="18" charset="0"/>
                        </a:rPr>
                        <a:t>need to invest in scalable, secure, and</a:t>
                      </a:r>
                      <a:r>
                        <a:rPr lang="en-GB" sz="1600" b="1" i="0" u="sng"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GB" sz="1600" b="1" i="0" u="sng" kern="1200" dirty="0" smtClean="0">
                          <a:solidFill>
                            <a:schemeClr val="dk1"/>
                          </a:solidFill>
                          <a:effectLst/>
                          <a:latin typeface="Times New Roman" panose="02020603050405020304" pitchFamily="18" charset="0"/>
                          <a:ea typeface="+mn-ea"/>
                          <a:cs typeface="Times New Roman" panose="02020603050405020304" pitchFamily="18" charset="0"/>
                        </a:rPr>
                        <a:t>interoperable</a:t>
                      </a:r>
                      <a:r>
                        <a:rPr lang="en-GB" sz="1600" b="1" i="0" u="sng"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GB" sz="1600" b="1" i="0" u="sng" kern="1200" dirty="0" smtClean="0">
                          <a:solidFill>
                            <a:schemeClr val="dk1"/>
                          </a:solidFill>
                          <a:effectLst/>
                          <a:latin typeface="Times New Roman" panose="02020603050405020304" pitchFamily="18" charset="0"/>
                          <a:ea typeface="+mn-ea"/>
                          <a:cs typeface="Times New Roman" panose="02020603050405020304" pitchFamily="18" charset="0"/>
                        </a:rPr>
                        <a:t>IT systems, digital platforms </a:t>
                      </a:r>
                      <a:r>
                        <a:rPr lang="en-GB" sz="1600" b="1" i="0" kern="1200" dirty="0" smtClean="0">
                          <a:solidFill>
                            <a:schemeClr val="dk1"/>
                          </a:solidFill>
                          <a:effectLst/>
                          <a:latin typeface="Times New Roman" panose="02020603050405020304" pitchFamily="18" charset="0"/>
                          <a:ea typeface="+mn-ea"/>
                          <a:cs typeface="Times New Roman" panose="02020603050405020304" pitchFamily="18" charset="0"/>
                        </a:rPr>
                        <a:t>and data analytics to deliver seamless customer experiences, automate processes and ensure regulatory compliance.</a:t>
                      </a:r>
                    </a:p>
                    <a:p>
                      <a:endParaRPr lang="en-GB" sz="1600" dirty="0">
                        <a:latin typeface="Times New Roman" panose="02020603050405020304" pitchFamily="18" charset="0"/>
                        <a:cs typeface="Times New Roman" panose="02020603050405020304" pitchFamily="18" charset="0"/>
                      </a:endParaRPr>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997835130"/>
              </p:ext>
            </p:extLst>
          </p:nvPr>
        </p:nvGraphicFramePr>
        <p:xfrm>
          <a:off x="6238242" y="1018903"/>
          <a:ext cx="2840444" cy="5520009"/>
        </p:xfrm>
        <a:graphic>
          <a:graphicData uri="http://schemas.openxmlformats.org/drawingml/2006/table">
            <a:tbl>
              <a:tblPr firstRow="1" bandRow="1">
                <a:tableStyleId>{5C22544A-7EE6-4342-B048-85BDC9FD1C3A}</a:tableStyleId>
              </a:tblPr>
              <a:tblGrid>
                <a:gridCol w="2840444"/>
              </a:tblGrid>
              <a:tr h="465169">
                <a:tc>
                  <a:txBody>
                    <a:bodyPr/>
                    <a:lstStyle/>
                    <a:p>
                      <a:pPr algn="l"/>
                      <a:r>
                        <a:rPr lang="en-GB" sz="1600" b="1" i="0" kern="1200" dirty="0" smtClean="0">
                          <a:solidFill>
                            <a:schemeClr val="lt1"/>
                          </a:solidFill>
                          <a:effectLst/>
                          <a:latin typeface="Times New Roman" panose="02020603050405020304" pitchFamily="18" charset="0"/>
                          <a:ea typeface="+mn-ea"/>
                          <a:cs typeface="Times New Roman" panose="02020603050405020304" pitchFamily="18" charset="0"/>
                        </a:rPr>
                        <a:t>Regulatory Compliance</a:t>
                      </a:r>
                      <a:endParaRPr lang="en-GB" sz="1600" b="1" dirty="0">
                        <a:latin typeface="Times New Roman" panose="02020603050405020304" pitchFamily="18" charset="0"/>
                        <a:cs typeface="Times New Roman" panose="02020603050405020304" pitchFamily="18" charset="0"/>
                      </a:endParaRPr>
                    </a:p>
                  </a:txBody>
                  <a:tcPr/>
                </a:tc>
              </a:tr>
              <a:tr h="5054840">
                <a:tc>
                  <a:txBody>
                    <a:bodyPr/>
                    <a:lstStyle/>
                    <a:p>
                      <a:pPr algn="l"/>
                      <a:r>
                        <a:rPr lang="en-GB" sz="1600" b="0" i="0" kern="1200" dirty="0" smtClean="0">
                          <a:solidFill>
                            <a:schemeClr val="dk1"/>
                          </a:solidFill>
                          <a:effectLst/>
                          <a:latin typeface="Times New Roman" panose="02020603050405020304" pitchFamily="18" charset="0"/>
                          <a:ea typeface="+mn-ea"/>
                          <a:cs typeface="Times New Roman" panose="02020603050405020304" pitchFamily="18" charset="0"/>
                        </a:rPr>
                        <a:t>Ensuring regulatory compliance poses a challenge for insurers operating in the digital space. </a:t>
                      </a:r>
                      <a:r>
                        <a:rPr lang="en-GB" sz="1600" b="1" i="0" kern="1200" dirty="0" smtClean="0">
                          <a:solidFill>
                            <a:schemeClr val="dk1"/>
                          </a:solidFill>
                          <a:effectLst/>
                          <a:latin typeface="Times New Roman" panose="02020603050405020304" pitchFamily="18" charset="0"/>
                          <a:ea typeface="+mn-ea"/>
                          <a:cs typeface="Times New Roman" panose="02020603050405020304" pitchFamily="18" charset="0"/>
                        </a:rPr>
                        <a:t>Insurers must adhere to various regulatory requirements set forth by the IRDAI</a:t>
                      </a:r>
                      <a:r>
                        <a:rPr lang="en-GB" sz="1600" b="0" i="0" kern="1200" dirty="0" smtClean="0">
                          <a:solidFill>
                            <a:schemeClr val="dk1"/>
                          </a:solidFill>
                          <a:effectLst/>
                          <a:latin typeface="Times New Roman" panose="02020603050405020304" pitchFamily="18" charset="0"/>
                          <a:ea typeface="+mn-ea"/>
                          <a:cs typeface="Times New Roman" panose="02020603050405020304" pitchFamily="18" charset="0"/>
                        </a:rPr>
                        <a:t>, including licensing requirements, product approval processes, disclosure norms and reporting obligations.</a:t>
                      </a:r>
                    </a:p>
                    <a:p>
                      <a:pPr algn="l"/>
                      <a:endParaRPr lang="en-GB" sz="1600" b="0" i="0" kern="1200" dirty="0" smtClean="0">
                        <a:solidFill>
                          <a:schemeClr val="dk1"/>
                        </a:solidFill>
                        <a:effectLst/>
                        <a:latin typeface="Times New Roman" panose="02020603050405020304" pitchFamily="18" charset="0"/>
                        <a:ea typeface="+mn-ea"/>
                        <a:cs typeface="Times New Roman" panose="02020603050405020304" pitchFamily="18" charset="0"/>
                      </a:endParaRPr>
                    </a:p>
                    <a:p>
                      <a:pPr algn="l"/>
                      <a:r>
                        <a:rPr lang="en-GB" sz="1600" b="1" i="0" kern="1200" dirty="0" smtClean="0">
                          <a:solidFill>
                            <a:schemeClr val="dk1"/>
                          </a:solidFill>
                          <a:effectLst/>
                          <a:latin typeface="Times New Roman" panose="02020603050405020304" pitchFamily="18" charset="0"/>
                          <a:ea typeface="+mn-ea"/>
                          <a:cs typeface="Times New Roman" panose="02020603050405020304" pitchFamily="18" charset="0"/>
                        </a:rPr>
                        <a:t>Strict adherence to</a:t>
                      </a:r>
                      <a:r>
                        <a:rPr lang="en-GB" sz="1600" b="1" i="0" u="sng" kern="1200" dirty="0" smtClean="0">
                          <a:solidFill>
                            <a:schemeClr val="dk1"/>
                          </a:solidFill>
                          <a:effectLst/>
                          <a:latin typeface="Times New Roman" panose="02020603050405020304" pitchFamily="18" charset="0"/>
                          <a:ea typeface="+mn-ea"/>
                          <a:cs typeface="Times New Roman" panose="02020603050405020304" pitchFamily="18" charset="0"/>
                        </a:rPr>
                        <a:t> anti-money laundering (AML) and know-your-customer</a:t>
                      </a:r>
                      <a:br>
                        <a:rPr lang="en-GB" sz="1600" b="1" i="0" u="sng" kern="1200" dirty="0" smtClean="0">
                          <a:solidFill>
                            <a:schemeClr val="dk1"/>
                          </a:solidFill>
                          <a:effectLst/>
                          <a:latin typeface="Times New Roman" panose="02020603050405020304" pitchFamily="18" charset="0"/>
                          <a:ea typeface="+mn-ea"/>
                          <a:cs typeface="Times New Roman" panose="02020603050405020304" pitchFamily="18" charset="0"/>
                        </a:rPr>
                      </a:br>
                      <a:r>
                        <a:rPr lang="en-GB" sz="1600" b="1" i="0" u="sng" kern="1200" dirty="0" smtClean="0">
                          <a:solidFill>
                            <a:schemeClr val="dk1"/>
                          </a:solidFill>
                          <a:effectLst/>
                          <a:latin typeface="Times New Roman" panose="02020603050405020304" pitchFamily="18" charset="0"/>
                          <a:ea typeface="+mn-ea"/>
                          <a:cs typeface="Times New Roman" panose="02020603050405020304" pitchFamily="18" charset="0"/>
                        </a:rPr>
                        <a:t>(KYC) regulations </a:t>
                      </a:r>
                      <a:r>
                        <a:rPr lang="en-GB" sz="1600" b="1" i="0" kern="1200" dirty="0" smtClean="0">
                          <a:solidFill>
                            <a:schemeClr val="dk1"/>
                          </a:solidFill>
                          <a:effectLst/>
                          <a:latin typeface="Times New Roman" panose="02020603050405020304" pitchFamily="18" charset="0"/>
                          <a:ea typeface="+mn-ea"/>
                          <a:cs typeface="Times New Roman" panose="02020603050405020304" pitchFamily="18" charset="0"/>
                        </a:rPr>
                        <a:t>is essential for digital customer onboarding processes to prevent financial crimes.</a:t>
                      </a:r>
                    </a:p>
                    <a:p>
                      <a:pPr algn="l"/>
                      <a:endParaRPr lang="en-GB" sz="1600" dirty="0">
                        <a:latin typeface="Times New Roman" panose="02020603050405020304" pitchFamily="18" charset="0"/>
                        <a:cs typeface="Times New Roman" panose="02020603050405020304" pitchFamily="18" charset="0"/>
                      </a:endParaRPr>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917086756"/>
              </p:ext>
            </p:extLst>
          </p:nvPr>
        </p:nvGraphicFramePr>
        <p:xfrm>
          <a:off x="3254830" y="1032875"/>
          <a:ext cx="2793274" cy="5492975"/>
        </p:xfrm>
        <a:graphic>
          <a:graphicData uri="http://schemas.openxmlformats.org/drawingml/2006/table">
            <a:tbl>
              <a:tblPr firstRow="1" bandRow="1">
                <a:tableStyleId>{5C22544A-7EE6-4342-B048-85BDC9FD1C3A}</a:tableStyleId>
              </a:tblPr>
              <a:tblGrid>
                <a:gridCol w="2793274"/>
              </a:tblGrid>
              <a:tr h="412593">
                <a:tc>
                  <a:txBody>
                    <a:bodyPr/>
                    <a:lstStyle/>
                    <a:p>
                      <a:pPr algn="l"/>
                      <a:r>
                        <a:rPr lang="en-GB" sz="1600" b="1" i="0" kern="1200" dirty="0" smtClean="0">
                          <a:solidFill>
                            <a:schemeClr val="lt1"/>
                          </a:solidFill>
                          <a:effectLst/>
                          <a:latin typeface="Times New Roman" panose="02020603050405020304" pitchFamily="18" charset="0"/>
                          <a:ea typeface="+mn-ea"/>
                          <a:cs typeface="Times New Roman" panose="02020603050405020304" pitchFamily="18" charset="0"/>
                        </a:rPr>
                        <a:t>Cybersecurity Risks</a:t>
                      </a:r>
                      <a:endParaRPr lang="en-GB" sz="1600" b="1" dirty="0">
                        <a:latin typeface="Times New Roman" panose="02020603050405020304" pitchFamily="18" charset="0"/>
                        <a:cs typeface="Times New Roman" panose="02020603050405020304" pitchFamily="18" charset="0"/>
                      </a:endParaRPr>
                    </a:p>
                  </a:txBody>
                  <a:tcPr/>
                </a:tc>
              </a:tr>
              <a:tr h="5080382">
                <a:tc>
                  <a:txBody>
                    <a:bodyPr/>
                    <a:lstStyle/>
                    <a:p>
                      <a:pPr algn="l"/>
                      <a:r>
                        <a:rPr lang="en-GB" sz="1600" b="0" i="0" kern="1200" dirty="0" smtClean="0">
                          <a:solidFill>
                            <a:schemeClr val="dk1"/>
                          </a:solidFill>
                          <a:effectLst/>
                          <a:latin typeface="Times New Roman" panose="02020603050405020304" pitchFamily="18" charset="0"/>
                          <a:ea typeface="+mn-ea"/>
                          <a:cs typeface="Times New Roman" panose="02020603050405020304" pitchFamily="18" charset="0"/>
                        </a:rPr>
                        <a:t>The digitalisation of insurance </a:t>
                      </a:r>
                      <a:r>
                        <a:rPr lang="en-GB" sz="1600" b="1" i="0" kern="1200" dirty="0" smtClean="0">
                          <a:solidFill>
                            <a:schemeClr val="dk1"/>
                          </a:solidFill>
                          <a:effectLst/>
                          <a:latin typeface="Times New Roman" panose="02020603050405020304" pitchFamily="18" charset="0"/>
                          <a:ea typeface="+mn-ea"/>
                          <a:cs typeface="Times New Roman" panose="02020603050405020304" pitchFamily="18" charset="0"/>
                        </a:rPr>
                        <a:t>processes exposes insurers to cybersecurity risks, including phishing scams malware attacks and ransomware threats.</a:t>
                      </a:r>
                      <a:r>
                        <a:rPr lang="en-GB" sz="1600" b="1" i="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en-GB" sz="1600" b="0" i="0" kern="1200" dirty="0" smtClean="0">
                          <a:solidFill>
                            <a:schemeClr val="dk1"/>
                          </a:solidFill>
                          <a:effectLst/>
                          <a:latin typeface="Times New Roman" panose="02020603050405020304" pitchFamily="18" charset="0"/>
                          <a:ea typeface="+mn-ea"/>
                          <a:cs typeface="Times New Roman" panose="02020603050405020304" pitchFamily="18" charset="0"/>
                        </a:rPr>
                        <a:t>Insurers need to establish </a:t>
                      </a:r>
                      <a:r>
                        <a:rPr lang="en-GB" sz="1600" b="1" i="0" kern="1200" dirty="0" smtClean="0">
                          <a:solidFill>
                            <a:schemeClr val="dk1"/>
                          </a:solidFill>
                          <a:effectLst/>
                          <a:latin typeface="Times New Roman" panose="02020603050405020304" pitchFamily="18" charset="0"/>
                          <a:ea typeface="+mn-ea"/>
                          <a:cs typeface="Times New Roman" panose="02020603050405020304" pitchFamily="18" charset="0"/>
                        </a:rPr>
                        <a:t>robust cybersecurity measures</a:t>
                      </a:r>
                      <a:r>
                        <a:rPr lang="en-GB" sz="1600" b="0" i="0" kern="1200" dirty="0" smtClean="0">
                          <a:solidFill>
                            <a:schemeClr val="dk1"/>
                          </a:solidFill>
                          <a:effectLst/>
                          <a:latin typeface="Times New Roman" panose="02020603050405020304" pitchFamily="18" charset="0"/>
                          <a:ea typeface="+mn-ea"/>
                          <a:cs typeface="Times New Roman" panose="02020603050405020304" pitchFamily="18" charset="0"/>
                        </a:rPr>
                        <a:t> to protect sensitive information, secure online transactions and protect against cyber threats.</a:t>
                      </a:r>
                    </a:p>
                    <a:p>
                      <a:pPr algn="l"/>
                      <a:endParaRPr lang="en-GB" sz="1600" b="0" i="0" kern="1200" dirty="0" smtClean="0">
                        <a:solidFill>
                          <a:schemeClr val="dk1"/>
                        </a:solidFill>
                        <a:effectLst/>
                        <a:latin typeface="Times New Roman" panose="02020603050405020304" pitchFamily="18" charset="0"/>
                        <a:ea typeface="+mn-ea"/>
                        <a:cs typeface="Times New Roman" panose="02020603050405020304" pitchFamily="18" charset="0"/>
                      </a:endParaRPr>
                    </a:p>
                    <a:p>
                      <a:pPr algn="l"/>
                      <a:r>
                        <a:rPr lang="en-GB" sz="1600" b="1" i="0" kern="1200" dirty="0" smtClean="0">
                          <a:solidFill>
                            <a:schemeClr val="dk1"/>
                          </a:solidFill>
                          <a:effectLst/>
                          <a:latin typeface="Times New Roman" panose="02020603050405020304" pitchFamily="18" charset="0"/>
                          <a:ea typeface="+mn-ea"/>
                          <a:cs typeface="Times New Roman" panose="02020603050405020304" pitchFamily="18" charset="0"/>
                        </a:rPr>
                        <a:t>The IRDAl has issued </a:t>
                      </a:r>
                      <a:r>
                        <a:rPr lang="en-GB" sz="1600" b="1" i="0" u="sng" kern="1200" dirty="0" smtClean="0">
                          <a:solidFill>
                            <a:schemeClr val="dk1"/>
                          </a:solidFill>
                          <a:effectLst/>
                          <a:latin typeface="Times New Roman" panose="02020603050405020304" pitchFamily="18" charset="0"/>
                          <a:ea typeface="+mn-ea"/>
                          <a:cs typeface="Times New Roman" panose="02020603050405020304" pitchFamily="18" charset="0"/>
                        </a:rPr>
                        <a:t>guidelines on information and cyber security for insurers</a:t>
                      </a:r>
                      <a:r>
                        <a:rPr lang="en-GB" sz="1600" b="1" i="0" kern="1200" dirty="0" smtClean="0">
                          <a:solidFill>
                            <a:schemeClr val="dk1"/>
                          </a:solidFill>
                          <a:effectLst/>
                          <a:latin typeface="Times New Roman" panose="02020603050405020304" pitchFamily="18" charset="0"/>
                          <a:ea typeface="+mn-ea"/>
                          <a:cs typeface="Times New Roman" panose="02020603050405020304" pitchFamily="18" charset="0"/>
                        </a:rPr>
                        <a:t>, requiring the implementation of cybersecurity frameworks, incident response plans, and routine security audits to mitigate risks effectively.</a:t>
                      </a:r>
                      <a:endParaRPr lang="en-GB" sz="1600" b="1" i="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r>
            </a:tbl>
          </a:graphicData>
        </a:graphic>
      </p:graphicFrame>
      <p:sp>
        <p:nvSpPr>
          <p:cNvPr id="10" name="TextBox 9"/>
          <p:cNvSpPr txBox="1"/>
          <p:nvPr/>
        </p:nvSpPr>
        <p:spPr>
          <a:xfrm>
            <a:off x="3659776" y="313509"/>
            <a:ext cx="5456928" cy="400110"/>
          </a:xfrm>
          <a:prstGeom prst="rect">
            <a:avLst/>
          </a:prstGeom>
          <a:solidFill>
            <a:schemeClr val="accent5">
              <a:lumMod val="60000"/>
              <a:lumOff val="40000"/>
            </a:schemeClr>
          </a:solidFill>
          <a:ln>
            <a:solidFill>
              <a:schemeClr val="accent2">
                <a:lumMod val="20000"/>
                <a:lumOff val="80000"/>
              </a:schemeClr>
            </a:solidFill>
          </a:ln>
        </p:spPr>
        <p:txBody>
          <a:bodyPr wrap="square" rtlCol="0">
            <a:spAutoFit/>
          </a:bodyPr>
          <a:lstStyle/>
          <a:p>
            <a:r>
              <a:rPr lang="en-GB" sz="2000" b="1" dirty="0">
                <a:latin typeface="Times New Roman" panose="02020603050405020304" pitchFamily="18" charset="0"/>
                <a:cs typeface="Times New Roman" panose="02020603050405020304" pitchFamily="18" charset="0"/>
              </a:rPr>
              <a:t>Challenges Associated with Digital Insurance</a:t>
            </a:r>
            <a:endParaRPr lang="en-GB" sz="2000"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3"/>
            <a:ext cx="1524000" cy="71734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6AD20E6-394B-4DF0-96A5-9647FF39C943}" type="slidenum">
              <a:rPr lang="en-IN" smtClean="0"/>
              <a:t>17</a:t>
            </a:fld>
            <a:endParaRPr lang="en-IN"/>
          </a:p>
        </p:txBody>
      </p:sp>
      <p:sp>
        <p:nvSpPr>
          <p:cNvPr id="5" name="Rounded Rectangle 4"/>
          <p:cNvSpPr/>
          <p:nvPr/>
        </p:nvSpPr>
        <p:spPr>
          <a:xfrm>
            <a:off x="313899" y="1772806"/>
            <a:ext cx="1760559" cy="731149"/>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Times New Roman" panose="02020603050405020304" pitchFamily="18" charset="0"/>
                <a:cs typeface="Times New Roman" panose="02020603050405020304" pitchFamily="18" charset="0"/>
              </a:rPr>
              <a:t>Enhanced Customer </a:t>
            </a:r>
            <a:r>
              <a:rPr lang="en-GB" sz="1600" b="1" dirty="0" smtClean="0">
                <a:solidFill>
                  <a:schemeClr val="tx1"/>
                </a:solidFill>
                <a:latin typeface="Times New Roman" panose="02020603050405020304" pitchFamily="18" charset="0"/>
                <a:cs typeface="Times New Roman" panose="02020603050405020304" pitchFamily="18" charset="0"/>
              </a:rPr>
              <a:t>Engagement</a:t>
            </a:r>
            <a:endParaRPr lang="en-GB" sz="1600" b="1"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342948" y="3023268"/>
            <a:ext cx="1731511" cy="644419"/>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Times New Roman" panose="02020603050405020304" pitchFamily="18" charset="0"/>
                <a:cs typeface="Times New Roman" panose="02020603050405020304" pitchFamily="18" charset="0"/>
              </a:rPr>
              <a:t>Agility and Flexibility</a:t>
            </a:r>
          </a:p>
        </p:txBody>
      </p:sp>
      <p:sp>
        <p:nvSpPr>
          <p:cNvPr id="7" name="Rounded Rectangle 6"/>
          <p:cNvSpPr/>
          <p:nvPr/>
        </p:nvSpPr>
        <p:spPr>
          <a:xfrm>
            <a:off x="342948" y="4339684"/>
            <a:ext cx="1731510" cy="592063"/>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Times New Roman" panose="02020603050405020304" pitchFamily="18" charset="0"/>
                <a:cs typeface="Times New Roman" panose="02020603050405020304" pitchFamily="18" charset="0"/>
              </a:rPr>
              <a:t>Ecosystem </a:t>
            </a:r>
            <a:r>
              <a:rPr lang="en-GB" sz="1600" b="1" dirty="0" smtClean="0">
                <a:solidFill>
                  <a:schemeClr val="tx1"/>
                </a:solidFill>
                <a:latin typeface="Times New Roman" panose="02020603050405020304" pitchFamily="18" charset="0"/>
                <a:cs typeface="Times New Roman" panose="02020603050405020304" pitchFamily="18" charset="0"/>
              </a:rPr>
              <a:t>Partnerships</a:t>
            </a:r>
            <a:endParaRPr lang="en-GB" sz="1600" b="1" dirty="0">
              <a:solidFill>
                <a:schemeClr val="tx1"/>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313899" y="5641842"/>
            <a:ext cx="1760559" cy="71450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Times New Roman" panose="02020603050405020304" pitchFamily="18" charset="0"/>
                <a:cs typeface="Times New Roman" panose="02020603050405020304" pitchFamily="18" charset="0"/>
              </a:rPr>
              <a:t>Investment in Technology and Talent</a:t>
            </a:r>
          </a:p>
        </p:txBody>
      </p:sp>
      <p:sp>
        <p:nvSpPr>
          <p:cNvPr id="9" name="Rectangle 8"/>
          <p:cNvSpPr/>
          <p:nvPr/>
        </p:nvSpPr>
        <p:spPr>
          <a:xfrm>
            <a:off x="2228484" y="1822449"/>
            <a:ext cx="9627325" cy="579453"/>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latin typeface="Times New Roman" panose="02020603050405020304" pitchFamily="18" charset="0"/>
                <a:cs typeface="Times New Roman" panose="02020603050405020304" pitchFamily="18" charset="0"/>
              </a:rPr>
              <a:t>• Insurers can improve customer engagement by offering personalised communication, interactive digital tools, and self service options. </a:t>
            </a:r>
            <a:r>
              <a:rPr lang="en-GB" sz="1600" b="1" dirty="0">
                <a:latin typeface="Times New Roman" panose="02020603050405020304" pitchFamily="18" charset="0"/>
                <a:cs typeface="Times New Roman" panose="02020603050405020304" pitchFamily="18" charset="0"/>
              </a:rPr>
              <a:t>Using chatbots, virtual assistants and mobile </a:t>
            </a:r>
            <a:r>
              <a:rPr lang="en-GB" sz="1600" b="1" dirty="0" smtClean="0">
                <a:latin typeface="Times New Roman" panose="02020603050405020304" pitchFamily="18" charset="0"/>
                <a:cs typeface="Times New Roman" panose="02020603050405020304" pitchFamily="18" charset="0"/>
              </a:rPr>
              <a:t>apps.</a:t>
            </a:r>
            <a:endParaRPr lang="en-GB" sz="1600" b="1" dirty="0">
              <a:latin typeface="Times New Roman" panose="02020603050405020304" pitchFamily="18" charset="0"/>
              <a:cs typeface="Times New Roman" panose="02020603050405020304" pitchFamily="18" charset="0"/>
            </a:endParaRPr>
          </a:p>
        </p:txBody>
      </p:sp>
      <p:sp>
        <p:nvSpPr>
          <p:cNvPr id="10" name="Rectangle 9"/>
          <p:cNvSpPr/>
          <p:nvPr/>
        </p:nvSpPr>
        <p:spPr>
          <a:xfrm>
            <a:off x="2228484" y="3039800"/>
            <a:ext cx="9627324" cy="6113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latin typeface="Times New Roman" panose="02020603050405020304" pitchFamily="18" charset="0"/>
                <a:cs typeface="Times New Roman" panose="02020603050405020304" pitchFamily="18" charset="0"/>
              </a:rPr>
              <a:t>• Insurers should adopt agile methodologies and </a:t>
            </a:r>
            <a:r>
              <a:rPr lang="en-GB" sz="1600" dirty="0" smtClean="0">
                <a:latin typeface="Times New Roman" panose="02020603050405020304" pitchFamily="18" charset="0"/>
                <a:cs typeface="Times New Roman" panose="02020603050405020304" pitchFamily="18" charset="0"/>
              </a:rPr>
              <a:t>flexible </a:t>
            </a:r>
            <a:r>
              <a:rPr lang="en-GB" sz="1600" dirty="0">
                <a:latin typeface="Times New Roman" panose="02020603050405020304" pitchFamily="18" charset="0"/>
                <a:cs typeface="Times New Roman" panose="02020603050405020304" pitchFamily="18" charset="0"/>
              </a:rPr>
              <a:t>models to promptly adapt to changing market dynamics and evolving customer preferences</a:t>
            </a:r>
            <a:r>
              <a:rPr lang="en-GB" sz="1600" dirty="0" smtClean="0">
                <a:latin typeface="Times New Roman" panose="02020603050405020304" pitchFamily="18" charset="0"/>
                <a:cs typeface="Times New Roman" panose="02020603050405020304" pitchFamily="18" charset="0"/>
              </a:rPr>
              <a:t>.</a:t>
            </a:r>
            <a:endParaRPr lang="en-GB" sz="1600" dirty="0">
              <a:latin typeface="Times New Roman" panose="02020603050405020304" pitchFamily="18" charset="0"/>
              <a:cs typeface="Times New Roman" panose="02020603050405020304" pitchFamily="18" charset="0"/>
            </a:endParaRPr>
          </a:p>
        </p:txBody>
      </p:sp>
      <p:sp>
        <p:nvSpPr>
          <p:cNvPr id="11" name="Rectangle 10"/>
          <p:cNvSpPr/>
          <p:nvPr/>
        </p:nvSpPr>
        <p:spPr>
          <a:xfrm>
            <a:off x="2228484" y="4320689"/>
            <a:ext cx="9627324" cy="611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latin typeface="Times New Roman" panose="02020603050405020304" pitchFamily="18" charset="0"/>
                <a:cs typeface="Times New Roman" panose="02020603050405020304" pitchFamily="18" charset="0"/>
              </a:rPr>
              <a:t>• Insurers can leverage partnerships with </a:t>
            </a:r>
            <a:r>
              <a:rPr lang="en-GB" sz="1600" b="1" dirty="0">
                <a:latin typeface="Times New Roman" panose="02020603050405020304" pitchFamily="18" charset="0"/>
                <a:cs typeface="Times New Roman" panose="02020603050405020304" pitchFamily="18" charset="0"/>
              </a:rPr>
              <a:t>Insurtech </a:t>
            </a:r>
            <a:r>
              <a:rPr lang="en-GB" sz="1600" b="1" dirty="0" smtClean="0">
                <a:latin typeface="Times New Roman" panose="02020603050405020304" pitchFamily="18" charset="0"/>
                <a:cs typeface="Times New Roman" panose="02020603050405020304" pitchFamily="18" charset="0"/>
              </a:rPr>
              <a:t>start-ups, </a:t>
            </a:r>
            <a:r>
              <a:rPr lang="en-GB" sz="1600" b="1" dirty="0">
                <a:latin typeface="Times New Roman" panose="02020603050405020304" pitchFamily="18" charset="0"/>
                <a:cs typeface="Times New Roman" panose="02020603050405020304" pitchFamily="18" charset="0"/>
              </a:rPr>
              <a:t>technology firms and ecosystem players </a:t>
            </a:r>
            <a:r>
              <a:rPr lang="en-GB" sz="1600" dirty="0">
                <a:latin typeface="Times New Roman" panose="02020603050405020304" pitchFamily="18" charset="0"/>
                <a:cs typeface="Times New Roman" panose="02020603050405020304" pitchFamily="18" charset="0"/>
              </a:rPr>
              <a:t>to drive innovation and expand their digital </a:t>
            </a:r>
            <a:r>
              <a:rPr lang="en-GB" sz="1600" dirty="0" smtClean="0">
                <a:latin typeface="Times New Roman" panose="02020603050405020304" pitchFamily="18" charset="0"/>
                <a:cs typeface="Times New Roman" panose="02020603050405020304" pitchFamily="18" charset="0"/>
              </a:rPr>
              <a:t>capabilities. </a:t>
            </a:r>
            <a:endParaRPr lang="en-GB" sz="1600" dirty="0">
              <a:latin typeface="Times New Roman" panose="02020603050405020304" pitchFamily="18" charset="0"/>
              <a:cs typeface="Times New Roman" panose="02020603050405020304" pitchFamily="18" charset="0"/>
            </a:endParaRPr>
          </a:p>
        </p:txBody>
      </p:sp>
      <p:sp>
        <p:nvSpPr>
          <p:cNvPr id="12" name="Rectangle 11"/>
          <p:cNvSpPr/>
          <p:nvPr/>
        </p:nvSpPr>
        <p:spPr>
          <a:xfrm>
            <a:off x="2228484" y="5571445"/>
            <a:ext cx="9627323" cy="8553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latin typeface="Times New Roman" panose="02020603050405020304" pitchFamily="18" charset="0"/>
                <a:cs typeface="Times New Roman" panose="02020603050405020304" pitchFamily="18" charset="0"/>
              </a:rPr>
              <a:t>• Insurers should invest in cutting edge technologies, such as Al, machine </a:t>
            </a:r>
            <a:r>
              <a:rPr lang="en-GB" sz="1600" dirty="0" smtClean="0">
                <a:latin typeface="Times New Roman" panose="02020603050405020304" pitchFamily="18" charset="0"/>
                <a:cs typeface="Times New Roman" panose="02020603050405020304" pitchFamily="18" charset="0"/>
              </a:rPr>
              <a:t>learning</a:t>
            </a:r>
            <a:r>
              <a:rPr lang="en-GB" sz="1600" dirty="0">
                <a:latin typeface="Times New Roman" panose="02020603050405020304" pitchFamily="18" charset="0"/>
                <a:cs typeface="Times New Roman" panose="02020603050405020304" pitchFamily="18" charset="0"/>
              </a:rPr>
              <a:t>, blockchain and loT, to enhance digital </a:t>
            </a:r>
            <a:r>
              <a:rPr lang="en-GB" sz="1600" dirty="0" smtClean="0">
                <a:latin typeface="Times New Roman" panose="02020603050405020304" pitchFamily="18" charset="0"/>
                <a:cs typeface="Times New Roman" panose="02020603050405020304" pitchFamily="18" charset="0"/>
              </a:rPr>
              <a:t>capabilities </a:t>
            </a:r>
            <a:r>
              <a:rPr lang="en-GB" sz="1600" dirty="0">
                <a:latin typeface="Times New Roman" panose="02020603050405020304" pitchFamily="18" charset="0"/>
                <a:cs typeface="Times New Roman" panose="02020603050405020304" pitchFamily="18" charset="0"/>
              </a:rPr>
              <a:t>and stay competitive in the digital age. Likewise, allocating resources towards talent acquisition and training </a:t>
            </a:r>
            <a:r>
              <a:rPr lang="en-GB" sz="1600" dirty="0" smtClean="0">
                <a:latin typeface="Times New Roman" panose="02020603050405020304" pitchFamily="18" charset="0"/>
                <a:cs typeface="Times New Roman" panose="02020603050405020304" pitchFamily="18" charset="0"/>
              </a:rPr>
              <a:t>programs.</a:t>
            </a:r>
            <a:endParaRPr lang="en-GB" sz="1600" dirty="0">
              <a:latin typeface="Times New Roman" panose="02020603050405020304" pitchFamily="18" charset="0"/>
              <a:cs typeface="Times New Roman" panose="02020603050405020304" pitchFamily="18" charset="0"/>
            </a:endParaRPr>
          </a:p>
        </p:txBody>
      </p:sp>
      <p:sp>
        <p:nvSpPr>
          <p:cNvPr id="13" name="Rectangle 12"/>
          <p:cNvSpPr/>
          <p:nvPr/>
        </p:nvSpPr>
        <p:spPr>
          <a:xfrm>
            <a:off x="5418161" y="538499"/>
            <a:ext cx="2674961" cy="5942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Times New Roman" panose="02020603050405020304" pitchFamily="18" charset="0"/>
                <a:cs typeface="Times New Roman" panose="02020603050405020304" pitchFamily="18" charset="0"/>
              </a:rPr>
              <a:t>Potential </a:t>
            </a:r>
            <a:r>
              <a:rPr lang="en-GB" sz="2200" b="1" dirty="0" smtClean="0">
                <a:latin typeface="Times New Roman" panose="02020603050405020304" pitchFamily="18" charset="0"/>
                <a:cs typeface="Times New Roman" panose="02020603050405020304" pitchFamily="18" charset="0"/>
              </a:rPr>
              <a:t>Solutions</a:t>
            </a:r>
            <a:r>
              <a:rPr lang="en-GB" b="1" dirty="0">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3"/>
            <a:ext cx="1524000" cy="71734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6AD20E6-394B-4DF0-96A5-9647FF39C943}" type="slidenum">
              <a:rPr lang="en-IN" smtClean="0"/>
              <a:t>18</a:t>
            </a:fld>
            <a:endParaRPr lang="en-IN"/>
          </a:p>
        </p:txBody>
      </p:sp>
      <p:sp>
        <p:nvSpPr>
          <p:cNvPr id="6" name="TextBox 5"/>
          <p:cNvSpPr txBox="1"/>
          <p:nvPr/>
        </p:nvSpPr>
        <p:spPr>
          <a:xfrm>
            <a:off x="309696" y="1825130"/>
            <a:ext cx="3878578"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b="1" dirty="0" smtClean="0">
                <a:latin typeface="Times New Roman" panose="02020603050405020304" pitchFamily="18" charset="0"/>
                <a:cs typeface="Times New Roman" panose="02020603050405020304" pitchFamily="18" charset="0"/>
              </a:rPr>
              <a:t>Developed By: </a:t>
            </a:r>
            <a:r>
              <a:rPr lang="en-GB" dirty="0" smtClean="0">
                <a:latin typeface="Times New Roman" panose="02020603050405020304" pitchFamily="18" charset="0"/>
                <a:cs typeface="Times New Roman" panose="02020603050405020304" pitchFamily="18" charset="0"/>
              </a:rPr>
              <a:t>NHA and Union Ministry of Health &amp; Family Welfare</a:t>
            </a:r>
            <a:endParaRPr lang="en-GB" dirty="0">
              <a:latin typeface="Times New Roman" panose="02020603050405020304" pitchFamily="18" charset="0"/>
              <a:cs typeface="Times New Roman" panose="02020603050405020304" pitchFamily="18" charset="0"/>
            </a:endParaRPr>
          </a:p>
        </p:txBody>
      </p:sp>
      <p:sp>
        <p:nvSpPr>
          <p:cNvPr id="7" name="TextBox 6"/>
          <p:cNvSpPr txBox="1"/>
          <p:nvPr/>
        </p:nvSpPr>
        <p:spPr>
          <a:xfrm>
            <a:off x="7053942" y="3434118"/>
            <a:ext cx="4956087"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b="1" dirty="0" smtClean="0">
                <a:latin typeface="Times New Roman" panose="02020603050405020304" pitchFamily="18" charset="0"/>
                <a:cs typeface="Times New Roman" panose="02020603050405020304" pitchFamily="18" charset="0"/>
              </a:rPr>
              <a:t>Communication Between: </a:t>
            </a:r>
            <a:r>
              <a:rPr lang="en-GB" dirty="0" smtClean="0">
                <a:latin typeface="Times New Roman" panose="02020603050405020304" pitchFamily="18" charset="0"/>
                <a:cs typeface="Times New Roman" panose="02020603050405020304" pitchFamily="18" charset="0"/>
              </a:rPr>
              <a:t>Payers and Providers</a:t>
            </a:r>
            <a:endParaRPr lang="en-GB" dirty="0">
              <a:latin typeface="Times New Roman" panose="02020603050405020304" pitchFamily="18" charset="0"/>
              <a:cs typeface="Times New Roman" panose="02020603050405020304" pitchFamily="18" charset="0"/>
            </a:endParaRPr>
          </a:p>
        </p:txBody>
      </p:sp>
      <p:sp>
        <p:nvSpPr>
          <p:cNvPr id="8" name="TextBox 7"/>
          <p:cNvSpPr txBox="1"/>
          <p:nvPr/>
        </p:nvSpPr>
        <p:spPr>
          <a:xfrm>
            <a:off x="7331528" y="2636116"/>
            <a:ext cx="4022271"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b="1" dirty="0" smtClean="0">
                <a:latin typeface="Times New Roman" panose="02020603050405020304" pitchFamily="18" charset="0"/>
                <a:cs typeface="Times New Roman" panose="02020603050405020304" pitchFamily="18" charset="0"/>
              </a:rPr>
              <a:t>Joint Network Group: </a:t>
            </a:r>
            <a:r>
              <a:rPr lang="en-GB" dirty="0" smtClean="0">
                <a:latin typeface="Times New Roman" panose="02020603050405020304" pitchFamily="18" charset="0"/>
                <a:cs typeface="Times New Roman" panose="02020603050405020304" pitchFamily="18" charset="0"/>
              </a:rPr>
              <a:t>IRDAI and NHA</a:t>
            </a:r>
            <a:endParaRPr lang="en-GB" dirty="0">
              <a:latin typeface="Times New Roman" panose="02020603050405020304" pitchFamily="18" charset="0"/>
              <a:cs typeface="Times New Roman" panose="02020603050405020304" pitchFamily="18" charset="0"/>
            </a:endParaRPr>
          </a:p>
        </p:txBody>
      </p:sp>
      <p:sp>
        <p:nvSpPr>
          <p:cNvPr id="9" name="TextBox 8"/>
          <p:cNvSpPr txBox="1"/>
          <p:nvPr/>
        </p:nvSpPr>
        <p:spPr>
          <a:xfrm>
            <a:off x="6583680" y="1860647"/>
            <a:ext cx="505786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b="1" dirty="0" smtClean="0">
                <a:latin typeface="Times New Roman" panose="02020603050405020304" pitchFamily="18" charset="0"/>
                <a:cs typeface="Times New Roman" panose="02020603050405020304" pitchFamily="18" charset="0"/>
              </a:rPr>
              <a:t>Initiative Under: </a:t>
            </a:r>
            <a:r>
              <a:rPr lang="en-GB" dirty="0" smtClean="0">
                <a:latin typeface="Times New Roman" panose="02020603050405020304" pitchFamily="18" charset="0"/>
                <a:cs typeface="Times New Roman" panose="02020603050405020304" pitchFamily="18" charset="0"/>
              </a:rPr>
              <a:t>Ayushman Bharat Digital Mission</a:t>
            </a:r>
            <a:endParaRPr lang="en-GB"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309696" y="3004670"/>
            <a:ext cx="3702775"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b="1" dirty="0" smtClean="0">
                <a:latin typeface="Times New Roman" panose="02020603050405020304" pitchFamily="18" charset="0"/>
                <a:cs typeface="Times New Roman" panose="02020603050405020304" pitchFamily="18" charset="0"/>
              </a:rPr>
              <a:t>Exclusive Focus On </a:t>
            </a:r>
            <a:r>
              <a:rPr lang="en-GB" dirty="0" smtClean="0">
                <a:latin typeface="Times New Roman" panose="02020603050405020304" pitchFamily="18" charset="0"/>
                <a:cs typeface="Times New Roman" panose="02020603050405020304" pitchFamily="18" charset="0"/>
              </a:rPr>
              <a:t>Cashless Claims</a:t>
            </a:r>
            <a:endParaRPr lang="en-GB"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053983" y="5433020"/>
            <a:ext cx="6062721"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b="1" dirty="0" smtClean="0">
                <a:latin typeface="Times New Roman" panose="02020603050405020304" pitchFamily="18" charset="0"/>
                <a:cs typeface="Times New Roman" panose="02020603050405020304" pitchFamily="18" charset="0"/>
              </a:rPr>
              <a:t>Impacts On Insured: </a:t>
            </a:r>
            <a:r>
              <a:rPr lang="en-GB" dirty="0" smtClean="0">
                <a:latin typeface="Times New Roman" panose="02020603050405020304" pitchFamily="18" charset="0"/>
                <a:cs typeface="Times New Roman" panose="02020603050405020304" pitchFamily="18" charset="0"/>
              </a:rPr>
              <a:t>Faster Pre-authorization, Direct Link to ABHA Number and Insurance Information, Cheaper Premiums</a:t>
            </a:r>
            <a:endParaRPr lang="en-GB"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7720146" y="4325024"/>
            <a:ext cx="3633654"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b="1" dirty="0" smtClean="0">
                <a:latin typeface="Times New Roman" panose="02020603050405020304" pitchFamily="18" charset="0"/>
                <a:cs typeface="Times New Roman" panose="02020603050405020304" pitchFamily="18" charset="0"/>
              </a:rPr>
              <a:t>Benefits For Hospital: </a:t>
            </a:r>
            <a:r>
              <a:rPr lang="en-GB" dirty="0" smtClean="0">
                <a:latin typeface="Times New Roman" panose="02020603050405020304" pitchFamily="18" charset="0"/>
                <a:cs typeface="Times New Roman" panose="02020603050405020304" pitchFamily="18" charset="0"/>
              </a:rPr>
              <a:t>Easier Administrative Tasks and Less Errors</a:t>
            </a:r>
            <a:endParaRPr lang="en-GB"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752744" y="3908752"/>
            <a:ext cx="2992485"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b="1" dirty="0" smtClean="0">
                <a:latin typeface="Times New Roman" panose="02020603050405020304" pitchFamily="18" charset="0"/>
                <a:cs typeface="Times New Roman" panose="02020603050405020304" pitchFamily="18" charset="0"/>
              </a:rPr>
              <a:t>Benefits For Insurance: </a:t>
            </a:r>
            <a:r>
              <a:rPr lang="en-GB" dirty="0" smtClean="0">
                <a:latin typeface="Times New Roman" panose="02020603050405020304" pitchFamily="18" charset="0"/>
                <a:cs typeface="Times New Roman" panose="02020603050405020304" pitchFamily="18" charset="0"/>
              </a:rPr>
              <a:t>Lower Operational Costs and Fraud Detection</a:t>
            </a:r>
            <a:endParaRPr lang="en-GB"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1750419" y="595549"/>
            <a:ext cx="8177351"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IN" b="1" dirty="0">
                <a:latin typeface="Times New Roman" panose="02020603050405020304" pitchFamily="18" charset="0"/>
                <a:cs typeface="Times New Roman" panose="02020603050405020304" pitchFamily="18" charset="0"/>
              </a:rPr>
              <a:t>NHCX platform is a single-window digital platform </a:t>
            </a:r>
            <a:r>
              <a:rPr lang="en-IN" b="1" dirty="0" smtClean="0">
                <a:latin typeface="Times New Roman" panose="02020603050405020304" pitchFamily="18" charset="0"/>
                <a:cs typeface="Times New Roman" panose="02020603050405020304" pitchFamily="18" charset="0"/>
              </a:rPr>
              <a:t>which enables </a:t>
            </a:r>
            <a:r>
              <a:rPr lang="en-IN" b="1" dirty="0">
                <a:latin typeface="Times New Roman" panose="02020603050405020304" pitchFamily="18" charset="0"/>
                <a:cs typeface="Times New Roman" panose="02020603050405020304" pitchFamily="18" charset="0"/>
              </a:rPr>
              <a:t>standardized and faster claims processing for better patient experience with reduced operations costs</a:t>
            </a:r>
            <a:endParaRPr lang="en-GB" b="1" dirty="0">
              <a:latin typeface="Times New Roman" panose="02020603050405020304" pitchFamily="18" charset="0"/>
              <a:cs typeface="Times New Roman" panose="02020603050405020304" pitchFamily="18" charset="0"/>
            </a:endParaRPr>
          </a:p>
        </p:txBody>
      </p:sp>
      <p:sp>
        <p:nvSpPr>
          <p:cNvPr id="15" name="Oval 14"/>
          <p:cNvSpPr/>
          <p:nvPr/>
        </p:nvSpPr>
        <p:spPr>
          <a:xfrm>
            <a:off x="4784271" y="2568720"/>
            <a:ext cx="1799409" cy="1226395"/>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smtClean="0">
                <a:solidFill>
                  <a:schemeClr val="tx1"/>
                </a:solidFill>
                <a:latin typeface="Times New Roman" panose="02020603050405020304" pitchFamily="18" charset="0"/>
                <a:cs typeface="Times New Roman" panose="02020603050405020304" pitchFamily="18" charset="0"/>
              </a:rPr>
              <a:t>NHCX PLATFORM</a:t>
            </a:r>
            <a:endParaRPr lang="en-GB" sz="1500" b="1" dirty="0">
              <a:solidFill>
                <a:schemeClr val="tx1"/>
              </a:solidFill>
              <a:latin typeface="Times New Roman" panose="02020603050405020304" pitchFamily="18" charset="0"/>
              <a:cs typeface="Times New Roman" panose="02020603050405020304" pitchFamily="18" charset="0"/>
            </a:endParaRPr>
          </a:p>
        </p:txBody>
      </p:sp>
      <p:cxnSp>
        <p:nvCxnSpPr>
          <p:cNvPr id="20" name="Straight Connector 19"/>
          <p:cNvCxnSpPr>
            <a:endCxn id="15" idx="0"/>
          </p:cNvCxnSpPr>
          <p:nvPr/>
        </p:nvCxnSpPr>
        <p:spPr>
          <a:xfrm>
            <a:off x="5683975" y="1518879"/>
            <a:ext cx="1" cy="104984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5" idx="4"/>
          </p:cNvCxnSpPr>
          <p:nvPr/>
        </p:nvCxnSpPr>
        <p:spPr>
          <a:xfrm flipH="1">
            <a:off x="5683975" y="3795115"/>
            <a:ext cx="1" cy="163790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0" idx="3"/>
            <a:endCxn id="15" idx="2"/>
          </p:cNvCxnSpPr>
          <p:nvPr/>
        </p:nvCxnSpPr>
        <p:spPr>
          <a:xfrm flipV="1">
            <a:off x="4012471" y="3181918"/>
            <a:ext cx="771800" cy="74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8" idx="1"/>
          </p:cNvCxnSpPr>
          <p:nvPr/>
        </p:nvCxnSpPr>
        <p:spPr>
          <a:xfrm flipV="1">
            <a:off x="6426926" y="2820782"/>
            <a:ext cx="904602" cy="10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endCxn id="15" idx="1"/>
          </p:cNvCxnSpPr>
          <p:nvPr/>
        </p:nvCxnSpPr>
        <p:spPr>
          <a:xfrm>
            <a:off x="4188274" y="2471461"/>
            <a:ext cx="859514" cy="2768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6204858" y="2203595"/>
            <a:ext cx="401682" cy="4846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544492" y="3338250"/>
            <a:ext cx="509451" cy="280534"/>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5" idx="5"/>
          </p:cNvCxnSpPr>
          <p:nvPr/>
        </p:nvCxnSpPr>
        <p:spPr>
          <a:xfrm>
            <a:off x="6320163" y="3615514"/>
            <a:ext cx="1399983" cy="121656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5" idx="3"/>
            <a:endCxn id="13" idx="3"/>
          </p:cNvCxnSpPr>
          <p:nvPr/>
        </p:nvCxnSpPr>
        <p:spPr>
          <a:xfrm flipH="1">
            <a:off x="3745229" y="3615514"/>
            <a:ext cx="1302559" cy="754903"/>
          </a:xfrm>
          <a:prstGeom prst="line">
            <a:avLst/>
          </a:prstGeom>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214654" cy="57173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6AD20E6-394B-4DF0-96A5-9647FF39C943}" type="slidenum">
              <a:rPr lang="en-IN" smtClean="0"/>
              <a:t>19</a:t>
            </a:fld>
            <a:endParaRPr lang="en-IN"/>
          </a:p>
        </p:txBody>
      </p:sp>
      <p:pic>
        <p:nvPicPr>
          <p:cNvPr id="4" name="Picture 3"/>
          <p:cNvPicPr>
            <a:picLocks noChangeAspect="1"/>
          </p:cNvPicPr>
          <p:nvPr/>
        </p:nvPicPr>
        <p:blipFill>
          <a:blip r:embed="rId2"/>
          <a:stretch>
            <a:fillRect/>
          </a:stretch>
        </p:blipFill>
        <p:spPr>
          <a:xfrm>
            <a:off x="507079" y="1180800"/>
            <a:ext cx="5334163" cy="4532787"/>
          </a:xfrm>
          <a:prstGeom prst="rect">
            <a:avLst/>
          </a:prstGeom>
        </p:spPr>
      </p:pic>
      <p:pic>
        <p:nvPicPr>
          <p:cNvPr id="5" name="Picture 4"/>
          <p:cNvPicPr>
            <a:picLocks noChangeAspect="1"/>
          </p:cNvPicPr>
          <p:nvPr/>
        </p:nvPicPr>
        <p:blipFill>
          <a:blip r:embed="rId3"/>
          <a:stretch>
            <a:fillRect/>
          </a:stretch>
        </p:blipFill>
        <p:spPr>
          <a:xfrm>
            <a:off x="6146072" y="1113401"/>
            <a:ext cx="5522763" cy="4600186"/>
          </a:xfrm>
          <a:prstGeom prst="rect">
            <a:avLst/>
          </a:prstGeom>
        </p:spPr>
      </p:pic>
      <p:sp>
        <p:nvSpPr>
          <p:cNvPr id="6" name="TextBox 5"/>
          <p:cNvSpPr txBox="1"/>
          <p:nvPr/>
        </p:nvSpPr>
        <p:spPr>
          <a:xfrm>
            <a:off x="206828" y="5954137"/>
            <a:ext cx="11878491" cy="58477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GB" sz="1600" dirty="0"/>
              <a:t>Parthanil Ghosh, Director and CBO at </a:t>
            </a:r>
            <a:r>
              <a:rPr lang="en-IN" sz="1600" dirty="0" smtClean="0"/>
              <a:t>HDFC </a:t>
            </a:r>
            <a:r>
              <a:rPr lang="en-IN" sz="1600" dirty="0"/>
              <a:t>Ergo said on Tuesday, July 9, 2024, that they have successfully processed its first claim through </a:t>
            </a:r>
            <a:r>
              <a:rPr lang="en-IN" sz="1600" dirty="0" smtClean="0"/>
              <a:t>the NHCX platform which will enhance </a:t>
            </a:r>
            <a:r>
              <a:rPr lang="en-IN" sz="1600" dirty="0"/>
              <a:t>customer experience by building a cohesive technology-driven system</a:t>
            </a:r>
            <a:r>
              <a:rPr lang="en-IN" sz="1600" dirty="0" smtClean="0"/>
              <a:t>. </a:t>
            </a:r>
            <a:r>
              <a:rPr lang="en-IN" sz="1600" u="sng" dirty="0" smtClean="0"/>
              <a:t>Source: Economic Times</a:t>
            </a:r>
            <a:endParaRPr lang="en-GB" sz="1600" u="sng" dirty="0"/>
          </a:p>
        </p:txBody>
      </p:sp>
      <p:sp>
        <p:nvSpPr>
          <p:cNvPr id="2" name="TextBox 1"/>
          <p:cNvSpPr txBox="1"/>
          <p:nvPr/>
        </p:nvSpPr>
        <p:spPr>
          <a:xfrm>
            <a:off x="4763069" y="318110"/>
            <a:ext cx="2183642" cy="52322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GB" sz="2800" dirty="0" smtClean="0"/>
              <a:t>NHCX MODEL</a:t>
            </a:r>
            <a:endParaRPr lang="en-GB" sz="28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813"/>
            <a:ext cx="1524000" cy="71734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5303" y="382485"/>
            <a:ext cx="7143206" cy="954224"/>
          </a:xfrm>
        </p:spPr>
        <p:txBody>
          <a:bodyPr>
            <a:normAutofit/>
          </a:bodyPr>
          <a:lstStyle/>
          <a:p>
            <a:pPr algn="ctr"/>
            <a:r>
              <a:rPr lang="en-GB" sz="3600" b="1" dirty="0" smtClean="0">
                <a:latin typeface="Times New Roman" panose="02020603050405020304" pitchFamily="18" charset="0"/>
                <a:cs typeface="Times New Roman" panose="02020603050405020304" pitchFamily="18" charset="0"/>
              </a:rPr>
              <a:t>Mentor Approval</a:t>
            </a:r>
            <a:endParaRPr lang="en-GB" sz="3600" b="1"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26AD20E6-394B-4DF0-96A5-9647FF39C943}" type="slidenum">
              <a:rPr lang="en-IN" smtClean="0"/>
              <a:t>2</a:t>
            </a:fld>
            <a:endParaRPr lang="en-IN"/>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3"/>
            <a:ext cx="1524000" cy="717345"/>
          </a:xfrm>
          <a:prstGeom prst="rect">
            <a:avLst/>
          </a:prstGeom>
        </p:spPr>
      </p:pic>
      <p:sp>
        <p:nvSpPr>
          <p:cNvPr id="3" name="AutoShape 2" descr="https://mail.google.com/mail/u/0?ui=2&amp;ik=cbc0200b55&amp;attid=0.1&amp;permmsgid=msg-a:r-6044115782645770763&amp;th=190cb8f1cb7fc525&amp;view=fimg&amp;fur=ip&amp;sz=s0-l75-ft&amp;attbid=ANGjdJ_BUBEUYbsAxdm74Oz9bIikYabbEC5Z44FaD7dvz6MhdbPERHC5UdScHV95PbjtDvvAv3KXROEa32CfrU5Nike4LXioP7_-Jx0YQlOJOcex1w6D3Qk9OgpoHWw&amp;disp=emb&amp;realattid=F52EC387-DA1C-470F-8AA7-073E19289C0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3"/>
          <a:stretch>
            <a:fillRect/>
          </a:stretch>
        </p:blipFill>
        <p:spPr>
          <a:xfrm>
            <a:off x="4796991" y="1603734"/>
            <a:ext cx="2939829" cy="448559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smtClean="0">
                <a:latin typeface="Times New Roman" panose="02020603050405020304" pitchFamily="18" charset="0"/>
                <a:cs typeface="Times New Roman" panose="02020603050405020304" pitchFamily="18" charset="0"/>
              </a:rPr>
              <a:t>Discussion</a:t>
            </a:r>
            <a:endParaRPr lang="en-GB"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algn="just"/>
            <a:r>
              <a:rPr lang="en-US" sz="1800" dirty="0">
                <a:latin typeface="Times New Roman" panose="02020603050405020304" pitchFamily="18" charset="0"/>
                <a:cs typeface="Times New Roman" panose="02020603050405020304" pitchFamily="18" charset="0"/>
              </a:rPr>
              <a:t>The integration of digital tools such as AI-driven analytics </a:t>
            </a:r>
            <a:r>
              <a:rPr lang="en-US" sz="1800" dirty="0" smtClean="0">
                <a:latin typeface="Times New Roman" panose="02020603050405020304" pitchFamily="18" charset="0"/>
                <a:cs typeface="Times New Roman" panose="02020603050405020304" pitchFamily="18" charset="0"/>
              </a:rPr>
              <a:t>have services </a:t>
            </a:r>
            <a:r>
              <a:rPr lang="en-US" sz="1800" dirty="0">
                <a:latin typeface="Times New Roman" panose="02020603050405020304" pitchFamily="18" charset="0"/>
                <a:cs typeface="Times New Roman" panose="02020603050405020304" pitchFamily="18" charset="0"/>
              </a:rPr>
              <a:t>significantly reduced </a:t>
            </a:r>
            <a:r>
              <a:rPr lang="en-GB" sz="1800" dirty="0">
                <a:latin typeface="Times New Roman" panose="02020603050405020304" pitchFamily="18" charset="0"/>
                <a:cs typeface="Times New Roman" panose="02020603050405020304" pitchFamily="18" charset="0"/>
              </a:rPr>
              <a:t>claims processing </a:t>
            </a:r>
            <a:r>
              <a:rPr lang="en-GB" sz="1800" dirty="0" smtClean="0">
                <a:latin typeface="Times New Roman" panose="02020603050405020304" pitchFamily="18" charset="0"/>
                <a:cs typeface="Times New Roman" panose="02020603050405020304" pitchFamily="18" charset="0"/>
              </a:rPr>
              <a:t>costs, fraud cases, administrative workload and increased </a:t>
            </a:r>
            <a:r>
              <a:rPr lang="en-GB" sz="1800" dirty="0">
                <a:latin typeface="Times New Roman" panose="02020603050405020304" pitchFamily="18" charset="0"/>
                <a:cs typeface="Times New Roman" panose="02020603050405020304" pitchFamily="18" charset="0"/>
              </a:rPr>
              <a:t>self-service options in </a:t>
            </a:r>
            <a:r>
              <a:rPr lang="en-GB" sz="1800" dirty="0" smtClean="0">
                <a:latin typeface="Times New Roman" panose="02020603050405020304" pitchFamily="18" charset="0"/>
                <a:cs typeface="Times New Roman" panose="02020603050405020304" pitchFamily="18" charset="0"/>
              </a:rPr>
              <a:t>healthcare leading to </a:t>
            </a:r>
            <a:r>
              <a:rPr lang="en-GB" sz="1800" dirty="0">
                <a:latin typeface="Times New Roman" panose="02020603050405020304" pitchFamily="18" charset="0"/>
                <a:cs typeface="Times New Roman" panose="02020603050405020304" pitchFamily="18" charset="0"/>
              </a:rPr>
              <a:t>improved </a:t>
            </a:r>
            <a:r>
              <a:rPr lang="en-GB" sz="1800" dirty="0" smtClean="0">
                <a:latin typeface="Times New Roman" panose="02020603050405020304" pitchFamily="18" charset="0"/>
                <a:cs typeface="Times New Roman" panose="02020603050405020304" pitchFamily="18" charset="0"/>
              </a:rPr>
              <a:t>customer satisfaction.</a:t>
            </a:r>
          </a:p>
          <a:p>
            <a:pPr algn="just"/>
            <a:endParaRPr lang="en-GB" sz="1800" dirty="0">
              <a:latin typeface="Times New Roman" panose="02020603050405020304" pitchFamily="18" charset="0"/>
              <a:cs typeface="Times New Roman" panose="02020603050405020304" pitchFamily="18" charset="0"/>
            </a:endParaRPr>
          </a:p>
          <a:p>
            <a:pPr algn="just"/>
            <a:r>
              <a:rPr lang="en-GB" sz="1800" dirty="0" smtClean="0">
                <a:latin typeface="Times New Roman" panose="02020603050405020304" pitchFamily="18" charset="0"/>
                <a:cs typeface="Times New Roman" panose="02020603050405020304" pitchFamily="18" charset="0"/>
              </a:rPr>
              <a:t>Emerging </a:t>
            </a:r>
            <a:r>
              <a:rPr lang="en-GB" sz="1800" dirty="0">
                <a:latin typeface="Times New Roman" panose="02020603050405020304" pitchFamily="18" charset="0"/>
                <a:cs typeface="Times New Roman" panose="02020603050405020304" pitchFamily="18" charset="0"/>
              </a:rPr>
              <a:t>technologies such </a:t>
            </a:r>
            <a:r>
              <a:rPr lang="en-GB" sz="1800" dirty="0" smtClean="0">
                <a:latin typeface="Times New Roman" panose="02020603050405020304" pitchFamily="18" charset="0"/>
                <a:cs typeface="Times New Roman" panose="02020603050405020304" pitchFamily="18" charset="0"/>
              </a:rPr>
              <a:t>as </a:t>
            </a:r>
            <a:r>
              <a:rPr lang="en-US" sz="1800" dirty="0" smtClean="0">
                <a:latin typeface="Times New Roman" panose="02020603050405020304" pitchFamily="18" charset="0"/>
                <a:cs typeface="Times New Roman" panose="02020603050405020304" pitchFamily="18" charset="0"/>
              </a:rPr>
              <a:t>AI-driven systems,</a:t>
            </a:r>
            <a:r>
              <a:rPr lang="en-GB" sz="1800" dirty="0" smtClean="0">
                <a:latin typeface="Times New Roman" panose="02020603050405020304" pitchFamily="18" charset="0"/>
                <a:cs typeface="Times New Roman" panose="02020603050405020304" pitchFamily="18" charset="0"/>
              </a:rPr>
              <a:t> </a:t>
            </a:r>
            <a:r>
              <a:rPr lang="en-GB" sz="1800" dirty="0">
                <a:latin typeface="Times New Roman" panose="02020603050405020304" pitchFamily="18" charset="0"/>
                <a:cs typeface="Times New Roman" panose="02020603050405020304" pitchFamily="18" charset="0"/>
              </a:rPr>
              <a:t>blockchain for </a:t>
            </a:r>
            <a:r>
              <a:rPr lang="en-GB" sz="1800" dirty="0" smtClean="0">
                <a:latin typeface="Times New Roman" panose="02020603050405020304" pitchFamily="18" charset="0"/>
                <a:cs typeface="Times New Roman" panose="02020603050405020304" pitchFamily="18" charset="0"/>
              </a:rPr>
              <a:t>securing </a:t>
            </a:r>
            <a:r>
              <a:rPr lang="en-GB" sz="1800" dirty="0">
                <a:latin typeface="Times New Roman" panose="02020603050405020304" pitchFamily="18" charset="0"/>
                <a:cs typeface="Times New Roman" panose="02020603050405020304" pitchFamily="18" charset="0"/>
              </a:rPr>
              <a:t>data management, telemedicine for remote healthcare </a:t>
            </a:r>
            <a:r>
              <a:rPr lang="en-GB" sz="1800" dirty="0" smtClean="0">
                <a:latin typeface="Times New Roman" panose="02020603050405020304" pitchFamily="18" charset="0"/>
                <a:cs typeface="Times New Roman" panose="02020603050405020304" pitchFamily="18" charset="0"/>
              </a:rPr>
              <a:t>delivery.</a:t>
            </a:r>
          </a:p>
          <a:p>
            <a:pPr algn="just"/>
            <a:endParaRPr lang="en-GB" sz="1800" b="1" dirty="0" smtClean="0">
              <a:latin typeface="Times New Roman" panose="02020603050405020304" pitchFamily="18" charset="0"/>
              <a:cs typeface="Times New Roman" panose="02020603050405020304" pitchFamily="18" charset="0"/>
            </a:endParaRPr>
          </a:p>
          <a:p>
            <a:pPr algn="just"/>
            <a:r>
              <a:rPr lang="en-GB" sz="1800" dirty="0" smtClean="0">
                <a:latin typeface="Times New Roman" panose="02020603050405020304" pitchFamily="18" charset="0"/>
                <a:cs typeface="Times New Roman" panose="02020603050405020304" pitchFamily="18" charset="0"/>
              </a:rPr>
              <a:t>While these technological </a:t>
            </a:r>
            <a:r>
              <a:rPr lang="en-GB" sz="1800" dirty="0">
                <a:latin typeface="Times New Roman" panose="02020603050405020304" pitchFamily="18" charset="0"/>
                <a:cs typeface="Times New Roman" panose="02020603050405020304" pitchFamily="18" charset="0"/>
              </a:rPr>
              <a:t>advancements present immense opportunities for innovation and improvement in the health insurance industry, addressing associated challenges will be crucial</a:t>
            </a:r>
            <a:r>
              <a:rPr lang="en-GB" sz="1800" dirty="0" smtClean="0">
                <a:latin typeface="Times New Roman" panose="02020603050405020304" pitchFamily="18" charset="0"/>
                <a:cs typeface="Times New Roman" panose="02020603050405020304" pitchFamily="18" charset="0"/>
              </a:rPr>
              <a:t>.</a:t>
            </a:r>
          </a:p>
          <a:p>
            <a:pPr marL="0" indent="0" algn="just">
              <a:buNone/>
            </a:pPr>
            <a:endParaRPr lang="en-GB" sz="1800" dirty="0">
              <a:latin typeface="Times New Roman" panose="02020603050405020304" pitchFamily="18" charset="0"/>
              <a:cs typeface="Times New Roman" panose="02020603050405020304" pitchFamily="18" charset="0"/>
            </a:endParaRPr>
          </a:p>
          <a:p>
            <a:pPr algn="just"/>
            <a:r>
              <a:rPr lang="en-GB" sz="1800" dirty="0" smtClean="0">
                <a:latin typeface="Times New Roman" panose="02020603050405020304" pitchFamily="18" charset="0"/>
                <a:cs typeface="Times New Roman" panose="02020603050405020304" pitchFamily="18" charset="0"/>
              </a:rPr>
              <a:t>These </a:t>
            </a:r>
            <a:r>
              <a:rPr lang="en-GB" sz="1800" dirty="0">
                <a:latin typeface="Times New Roman" panose="02020603050405020304" pitchFamily="18" charset="0"/>
                <a:cs typeface="Times New Roman" panose="02020603050405020304" pitchFamily="18" charset="0"/>
              </a:rPr>
              <a:t>include concerns about data security and privacy, interoperability issues among different technological platforms, regulatory compliance, and the need for ongoing investment in IT infrastructure and skilled workforce</a:t>
            </a:r>
            <a:r>
              <a:rPr lang="en-GB" sz="1800" dirty="0" smtClean="0">
                <a:latin typeface="Times New Roman" panose="02020603050405020304" pitchFamily="18" charset="0"/>
                <a:cs typeface="Times New Roman" panose="02020603050405020304" pitchFamily="18" charset="0"/>
              </a:rPr>
              <a:t>.</a:t>
            </a:r>
            <a:endParaRPr lang="en-GB" sz="1800" b="1" dirty="0" smtClean="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26AD20E6-394B-4DF0-96A5-9647FF39C943}" type="slidenum">
              <a:rPr lang="en-IN" smtClean="0"/>
              <a:t>20</a:t>
            </a:fld>
            <a:endParaRPr lang="en-IN"/>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3"/>
            <a:ext cx="1524000" cy="71734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6AD20E6-394B-4DF0-96A5-9647FF39C943}" type="slidenum">
              <a:rPr lang="en-IN" smtClean="0"/>
              <a:t>21</a:t>
            </a:fld>
            <a:endParaRPr lang="en-IN"/>
          </a:p>
        </p:txBody>
      </p:sp>
      <p:graphicFrame>
        <p:nvGraphicFramePr>
          <p:cNvPr id="5" name="Content Placeholder 2"/>
          <p:cNvGraphicFramePr/>
          <p:nvPr>
            <p:extLst>
              <p:ext uri="{D42A27DB-BD31-4B8C-83A1-F6EECF244321}">
                <p14:modId xmlns:p14="http://schemas.microsoft.com/office/powerpoint/2010/main" val="1578132356"/>
              </p:ext>
            </p:extLst>
          </p:nvPr>
        </p:nvGraphicFramePr>
        <p:xfrm>
          <a:off x="976952" y="2095296"/>
          <a:ext cx="10515600" cy="40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txBox="1"/>
          <p:nvPr/>
        </p:nvSpPr>
        <p:spPr>
          <a:xfrm>
            <a:off x="963304" y="40834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smtClean="0">
                <a:latin typeface="Times New Roman" panose="02020603050405020304" pitchFamily="18" charset="0"/>
                <a:cs typeface="Times New Roman" panose="02020603050405020304" pitchFamily="18" charset="0"/>
              </a:rPr>
              <a:t>Conclusion</a:t>
            </a:r>
            <a:endParaRPr lang="en-GB" sz="3600"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23813"/>
            <a:ext cx="1524000" cy="71734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5108" y="189986"/>
            <a:ext cx="3624618" cy="1325563"/>
          </a:xfrm>
        </p:spPr>
        <p:txBody>
          <a:bodyPr>
            <a:normAutofit/>
          </a:bodyPr>
          <a:lstStyle/>
          <a:p>
            <a:r>
              <a:rPr lang="en-GB" sz="3600" b="1" dirty="0" smtClean="0">
                <a:latin typeface="Times New Roman" panose="02020603050405020304" pitchFamily="18" charset="0"/>
                <a:cs typeface="Times New Roman" panose="02020603050405020304" pitchFamily="18" charset="0"/>
              </a:rPr>
              <a:t>References</a:t>
            </a:r>
            <a:endParaRPr lang="en-GB"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41127" y="1681644"/>
            <a:ext cx="10515600" cy="4351338"/>
          </a:xfrm>
        </p:spPr>
        <p:txBody>
          <a:bodyPr>
            <a:normAutofit fontScale="85000" lnSpcReduction="20000"/>
          </a:bodyPr>
          <a:lstStyle/>
          <a:p>
            <a:pPr lvl="0"/>
            <a:r>
              <a:rPr lang="en-GB" sz="2000" dirty="0" err="1" smtClean="0">
                <a:latin typeface="Times New Roman" panose="02020603050405020304" pitchFamily="18" charset="0"/>
                <a:cs typeface="Times New Roman" panose="02020603050405020304" pitchFamily="18" charset="0"/>
              </a:rPr>
              <a:t>Kose</a:t>
            </a:r>
            <a:r>
              <a:rPr lang="en-GB" sz="2000" dirty="0" smtClean="0">
                <a:latin typeface="Times New Roman" panose="02020603050405020304" pitchFamily="18" charset="0"/>
                <a:cs typeface="Times New Roman" panose="02020603050405020304" pitchFamily="18" charset="0"/>
              </a:rPr>
              <a:t> </a:t>
            </a:r>
            <a:r>
              <a:rPr lang="en-GB" sz="2000" dirty="0">
                <a:latin typeface="Times New Roman" panose="02020603050405020304" pitchFamily="18" charset="0"/>
                <a:cs typeface="Times New Roman" panose="02020603050405020304" pitchFamily="18" charset="0"/>
              </a:rPr>
              <a:t>I, </a:t>
            </a:r>
            <a:r>
              <a:rPr lang="en-GB" sz="2000" dirty="0" err="1">
                <a:latin typeface="Times New Roman" panose="02020603050405020304" pitchFamily="18" charset="0"/>
                <a:cs typeface="Times New Roman" panose="02020603050405020304" pitchFamily="18" charset="0"/>
              </a:rPr>
              <a:t>Gokturk</a:t>
            </a:r>
            <a:r>
              <a:rPr lang="en-GB" sz="2000" dirty="0">
                <a:latin typeface="Times New Roman" panose="02020603050405020304" pitchFamily="18" charset="0"/>
                <a:cs typeface="Times New Roman" panose="02020603050405020304" pitchFamily="18" charset="0"/>
              </a:rPr>
              <a:t> M, </a:t>
            </a:r>
            <a:r>
              <a:rPr lang="en-GB" sz="2000" dirty="0" err="1">
                <a:latin typeface="Times New Roman" panose="02020603050405020304" pitchFamily="18" charset="0"/>
                <a:cs typeface="Times New Roman" panose="02020603050405020304" pitchFamily="18" charset="0"/>
              </a:rPr>
              <a:t>Kilic</a:t>
            </a:r>
            <a:r>
              <a:rPr lang="en-GB" sz="2000" dirty="0">
                <a:latin typeface="Times New Roman" panose="02020603050405020304" pitchFamily="18" charset="0"/>
                <a:cs typeface="Times New Roman" panose="02020603050405020304" pitchFamily="18" charset="0"/>
              </a:rPr>
              <a:t> K. An interactive machine-learning-based electronic fraud and abuse detection system in healthcare insurance. Applied Soft Computing. 2015 Nov;36:283–99.</a:t>
            </a:r>
          </a:p>
          <a:p>
            <a:pPr marL="0" indent="0">
              <a:buNone/>
            </a:pPr>
            <a:endParaRPr lang="en-GB" sz="2000" dirty="0">
              <a:latin typeface="Times New Roman" panose="02020603050405020304" pitchFamily="18" charset="0"/>
              <a:cs typeface="Times New Roman" panose="02020603050405020304" pitchFamily="18" charset="0"/>
            </a:endParaRPr>
          </a:p>
          <a:p>
            <a:pPr lvl="0"/>
            <a:r>
              <a:rPr lang="en-GB" sz="2000" dirty="0">
                <a:latin typeface="Times New Roman" panose="02020603050405020304" pitchFamily="18" charset="0"/>
                <a:cs typeface="Times New Roman" panose="02020603050405020304" pitchFamily="18" charset="0"/>
              </a:rPr>
              <a:t>El-</a:t>
            </a:r>
            <a:r>
              <a:rPr lang="en-GB" sz="2000" dirty="0" err="1">
                <a:latin typeface="Times New Roman" panose="02020603050405020304" pitchFamily="18" charset="0"/>
                <a:cs typeface="Times New Roman" panose="02020603050405020304" pitchFamily="18" charset="0"/>
              </a:rPr>
              <a:t>Samad</a:t>
            </a:r>
            <a:r>
              <a:rPr lang="en-GB" sz="2000" dirty="0">
                <a:latin typeface="Times New Roman" panose="02020603050405020304" pitchFamily="18" charset="0"/>
                <a:cs typeface="Times New Roman" panose="02020603050405020304" pitchFamily="18" charset="0"/>
              </a:rPr>
              <a:t> W, </a:t>
            </a:r>
            <a:r>
              <a:rPr lang="en-GB" sz="2000" dirty="0" err="1">
                <a:latin typeface="Times New Roman" panose="02020603050405020304" pitchFamily="18" charset="0"/>
                <a:cs typeface="Times New Roman" panose="02020603050405020304" pitchFamily="18" charset="0"/>
              </a:rPr>
              <a:t>Atieh</a:t>
            </a:r>
            <a:r>
              <a:rPr lang="en-GB" sz="2000" dirty="0">
                <a:latin typeface="Times New Roman" panose="02020603050405020304" pitchFamily="18" charset="0"/>
                <a:cs typeface="Times New Roman" panose="02020603050405020304" pitchFamily="18" charset="0"/>
              </a:rPr>
              <a:t> M, </a:t>
            </a:r>
            <a:r>
              <a:rPr lang="en-GB" sz="2000" dirty="0" err="1">
                <a:latin typeface="Times New Roman" panose="02020603050405020304" pitchFamily="18" charset="0"/>
                <a:cs typeface="Times New Roman" panose="02020603050405020304" pitchFamily="18" charset="0"/>
              </a:rPr>
              <a:t>Adda</a:t>
            </a:r>
            <a:r>
              <a:rPr lang="en-GB" sz="2000" dirty="0">
                <a:latin typeface="Times New Roman" panose="02020603050405020304" pitchFamily="18" charset="0"/>
                <a:cs typeface="Times New Roman" panose="02020603050405020304" pitchFamily="18" charset="0"/>
              </a:rPr>
              <a:t> M. Transforming Health Insurance Claims Adjudication with </a:t>
            </a:r>
            <a:r>
              <a:rPr lang="en-GB" sz="2000" dirty="0" err="1">
                <a:latin typeface="Times New Roman" panose="02020603050405020304" pitchFamily="18" charset="0"/>
                <a:cs typeface="Times New Roman" panose="02020603050405020304" pitchFamily="18" charset="0"/>
              </a:rPr>
              <a:t>Blockchain</a:t>
            </a:r>
            <a:r>
              <a:rPr lang="en-GB" sz="2000" dirty="0">
                <a:latin typeface="Times New Roman" panose="02020603050405020304" pitchFamily="18" charset="0"/>
                <a:cs typeface="Times New Roman" panose="02020603050405020304" pitchFamily="18" charset="0"/>
              </a:rPr>
              <a:t>-based Solutions. </a:t>
            </a:r>
            <a:r>
              <a:rPr lang="en-GB" sz="2000" dirty="0" err="1">
                <a:latin typeface="Times New Roman" panose="02020603050405020304" pitchFamily="18" charset="0"/>
                <a:cs typeface="Times New Roman" panose="02020603050405020304" pitchFamily="18" charset="0"/>
              </a:rPr>
              <a:t>Procedia</a:t>
            </a:r>
            <a:r>
              <a:rPr lang="en-GB" sz="2000" dirty="0">
                <a:latin typeface="Times New Roman" panose="02020603050405020304" pitchFamily="18" charset="0"/>
                <a:cs typeface="Times New Roman" panose="02020603050405020304" pitchFamily="18" charset="0"/>
              </a:rPr>
              <a:t> Computer Science [Internet]. 2023 Jan 1 [cited 2024 May 24];224:147–54. Available from: </a:t>
            </a:r>
            <a:r>
              <a:rPr lang="en-GB" sz="2000" u="sng" dirty="0">
                <a:latin typeface="Times New Roman" panose="02020603050405020304" pitchFamily="18" charset="0"/>
                <a:cs typeface="Times New Roman" panose="02020603050405020304" pitchFamily="18" charset="0"/>
                <a:hlinkClick r:id="rId2"/>
              </a:rPr>
              <a:t>https://www.sciencedirect.com/science/article/pii/S1877050923010694</a:t>
            </a:r>
            <a:endParaRPr lang="en-GB" sz="2000" dirty="0">
              <a:latin typeface="Times New Roman" panose="02020603050405020304" pitchFamily="18" charset="0"/>
              <a:cs typeface="Times New Roman" panose="02020603050405020304" pitchFamily="18" charset="0"/>
            </a:endParaRPr>
          </a:p>
          <a:p>
            <a:pPr marL="0" indent="0">
              <a:buNone/>
            </a:pPr>
            <a:endParaRPr lang="en-GB" sz="2000" dirty="0">
              <a:latin typeface="Times New Roman" panose="02020603050405020304" pitchFamily="18" charset="0"/>
              <a:cs typeface="Times New Roman" panose="02020603050405020304" pitchFamily="18" charset="0"/>
            </a:endParaRPr>
          </a:p>
          <a:p>
            <a:pPr lvl="0"/>
            <a:r>
              <a:rPr lang="en-GB" sz="2000" dirty="0">
                <a:latin typeface="Times New Roman" panose="02020603050405020304" pitchFamily="18" charset="0"/>
                <a:cs typeface="Times New Roman" panose="02020603050405020304" pitchFamily="18" charset="0"/>
              </a:rPr>
              <a:t>Pauch D, </a:t>
            </a:r>
            <a:r>
              <a:rPr lang="en-GB" sz="2000" dirty="0" err="1">
                <a:latin typeface="Times New Roman" panose="02020603050405020304" pitchFamily="18" charset="0"/>
                <a:cs typeface="Times New Roman" panose="02020603050405020304" pitchFamily="18" charset="0"/>
              </a:rPr>
              <a:t>Bera</a:t>
            </a:r>
            <a:r>
              <a:rPr lang="en-GB" sz="2000" dirty="0">
                <a:latin typeface="Times New Roman" panose="02020603050405020304" pitchFamily="18" charset="0"/>
                <a:cs typeface="Times New Roman" panose="02020603050405020304" pitchFamily="18" charset="0"/>
              </a:rPr>
              <a:t> A. Digitization in the insurance sector – challenges in the face of the Covid-19 pandemic. </a:t>
            </a:r>
            <a:r>
              <a:rPr lang="en-GB" sz="2000" dirty="0" err="1">
                <a:latin typeface="Times New Roman" panose="02020603050405020304" pitchFamily="18" charset="0"/>
                <a:cs typeface="Times New Roman" panose="02020603050405020304" pitchFamily="18" charset="0"/>
              </a:rPr>
              <a:t>Procedia</a:t>
            </a:r>
            <a:r>
              <a:rPr lang="en-GB" sz="2000" dirty="0">
                <a:latin typeface="Times New Roman" panose="02020603050405020304" pitchFamily="18" charset="0"/>
                <a:cs typeface="Times New Roman" panose="02020603050405020304" pitchFamily="18" charset="0"/>
              </a:rPr>
              <a:t> Computer Science. 2022;207:1677–84.</a:t>
            </a:r>
          </a:p>
          <a:p>
            <a:pPr marL="0" indent="0">
              <a:buNone/>
            </a:pPr>
            <a:endParaRPr lang="en-GB" sz="2000" dirty="0">
              <a:latin typeface="Times New Roman" panose="02020603050405020304" pitchFamily="18" charset="0"/>
              <a:cs typeface="Times New Roman" panose="02020603050405020304" pitchFamily="18" charset="0"/>
            </a:endParaRPr>
          </a:p>
          <a:p>
            <a:pPr lvl="0"/>
            <a:r>
              <a:rPr lang="en-GB" sz="2000" dirty="0" err="1">
                <a:latin typeface="Times New Roman" panose="02020603050405020304" pitchFamily="18" charset="0"/>
                <a:cs typeface="Times New Roman" panose="02020603050405020304" pitchFamily="18" charset="0"/>
              </a:rPr>
              <a:t>Cosma</a:t>
            </a:r>
            <a:r>
              <a:rPr lang="en-GB" sz="2000" dirty="0">
                <a:latin typeface="Times New Roman" panose="02020603050405020304" pitchFamily="18" charset="0"/>
                <a:cs typeface="Times New Roman" panose="02020603050405020304" pitchFamily="18" charset="0"/>
              </a:rPr>
              <a:t> S, </a:t>
            </a:r>
            <a:r>
              <a:rPr lang="en-GB" sz="2000" dirty="0" err="1">
                <a:latin typeface="Times New Roman" panose="02020603050405020304" pitchFamily="18" charset="0"/>
                <a:cs typeface="Times New Roman" panose="02020603050405020304" pitchFamily="18" charset="0"/>
              </a:rPr>
              <a:t>Rimo</a:t>
            </a:r>
            <a:r>
              <a:rPr lang="en-GB" sz="2000" dirty="0">
                <a:latin typeface="Times New Roman" panose="02020603050405020304" pitchFamily="18" charset="0"/>
                <a:cs typeface="Times New Roman" panose="02020603050405020304" pitchFamily="18" charset="0"/>
              </a:rPr>
              <a:t> G. Redefining insurance through technology: Achievements and perspectives in Insurtech. Research in International Business and Finance [Internet]. 2024 Jun 1;70:102301. Available from: </a:t>
            </a:r>
            <a:r>
              <a:rPr lang="en-GB" sz="2000" u="sng" dirty="0">
                <a:latin typeface="Times New Roman" panose="02020603050405020304" pitchFamily="18" charset="0"/>
                <a:cs typeface="Times New Roman" panose="02020603050405020304" pitchFamily="18" charset="0"/>
                <a:hlinkClick r:id="rId3"/>
              </a:rPr>
              <a:t>https://www.sciencedirect.com/science/article/pii/S0275531924000941</a:t>
            </a:r>
            <a:endParaRPr lang="en-GB" sz="2000" dirty="0">
              <a:latin typeface="Times New Roman" panose="02020603050405020304" pitchFamily="18" charset="0"/>
              <a:cs typeface="Times New Roman" panose="02020603050405020304" pitchFamily="18" charset="0"/>
            </a:endParaRPr>
          </a:p>
          <a:p>
            <a:pPr marL="0" indent="0">
              <a:buNone/>
            </a:pPr>
            <a:endParaRPr lang="en-GB" sz="2000" dirty="0">
              <a:latin typeface="Times New Roman" panose="02020603050405020304" pitchFamily="18" charset="0"/>
              <a:cs typeface="Times New Roman" panose="02020603050405020304" pitchFamily="18" charset="0"/>
            </a:endParaRPr>
          </a:p>
          <a:p>
            <a:pPr lvl="0"/>
            <a:r>
              <a:rPr lang="en-GB" sz="2000" dirty="0">
                <a:latin typeface="Times New Roman" panose="02020603050405020304" pitchFamily="18" charset="0"/>
                <a:cs typeface="Times New Roman" panose="02020603050405020304" pitchFamily="18" charset="0"/>
              </a:rPr>
              <a:t>Gupta S, </a:t>
            </a:r>
            <a:r>
              <a:rPr lang="en-GB" sz="2000" dirty="0" err="1">
                <a:latin typeface="Times New Roman" panose="02020603050405020304" pitchFamily="18" charset="0"/>
                <a:cs typeface="Times New Roman" panose="02020603050405020304" pitchFamily="18" charset="0"/>
              </a:rPr>
              <a:t>Ghardallou</a:t>
            </a:r>
            <a:r>
              <a:rPr lang="en-GB" sz="2000" dirty="0">
                <a:latin typeface="Times New Roman" panose="02020603050405020304" pitchFamily="18" charset="0"/>
                <a:cs typeface="Times New Roman" panose="02020603050405020304" pitchFamily="18" charset="0"/>
              </a:rPr>
              <a:t> W, Pandey DK, </a:t>
            </a:r>
            <a:r>
              <a:rPr lang="en-GB" sz="2000" dirty="0" err="1">
                <a:latin typeface="Times New Roman" panose="02020603050405020304" pitchFamily="18" charset="0"/>
                <a:cs typeface="Times New Roman" panose="02020603050405020304" pitchFamily="18" charset="0"/>
              </a:rPr>
              <a:t>Sahu</a:t>
            </a:r>
            <a:r>
              <a:rPr lang="en-GB" sz="2000" dirty="0">
                <a:latin typeface="Times New Roman" panose="02020603050405020304" pitchFamily="18" charset="0"/>
                <a:cs typeface="Times New Roman" panose="02020603050405020304" pitchFamily="18" charset="0"/>
              </a:rPr>
              <a:t> GP. Artificial intelligence adoption in the insurance industry: Evidence using the technology–organization–environment framework. Research in International Business and Finance. 2022 Dec;63:101757.</a:t>
            </a:r>
          </a:p>
          <a:p>
            <a:endParaRPr lang="en-GB" sz="20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26AD20E6-394B-4DF0-96A5-9647FF39C943}" type="slidenum">
              <a:rPr lang="en-IN" smtClean="0"/>
              <a:t>22</a:t>
            </a:fld>
            <a:endParaRPr lang="en-IN"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813"/>
            <a:ext cx="1524000" cy="71734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1" y="235480"/>
            <a:ext cx="10515600" cy="1325563"/>
          </a:xfrm>
        </p:spPr>
        <p:txBody>
          <a:bodyPr>
            <a:normAutofit/>
          </a:bodyPr>
          <a:lstStyle/>
          <a:p>
            <a:pPr algn="ctr"/>
            <a:r>
              <a:rPr lang="en-GB" sz="3600" b="1" dirty="0" smtClean="0">
                <a:latin typeface="Times New Roman" panose="02020603050405020304" pitchFamily="18" charset="0"/>
                <a:cs typeface="Times New Roman" panose="02020603050405020304" pitchFamily="18" charset="0"/>
              </a:rPr>
              <a:t>References</a:t>
            </a:r>
            <a:endParaRPr lang="en-GB"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709033"/>
            <a:ext cx="10515600" cy="4351338"/>
          </a:xfrm>
        </p:spPr>
        <p:txBody>
          <a:bodyPr>
            <a:noAutofit/>
          </a:bodyPr>
          <a:lstStyle/>
          <a:p>
            <a:r>
              <a:rPr lang="en-GB" sz="1600" dirty="0" err="1" smtClean="0">
                <a:latin typeface="Times New Roman" panose="02020603050405020304" pitchFamily="18" charset="0"/>
                <a:cs typeface="Times New Roman" panose="02020603050405020304" pitchFamily="18" charset="0"/>
              </a:rPr>
              <a:t>Rawat</a:t>
            </a:r>
            <a:r>
              <a:rPr lang="en-GB" sz="1600" dirty="0" smtClean="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S, </a:t>
            </a:r>
            <a:r>
              <a:rPr lang="en-GB" sz="1600" dirty="0" err="1">
                <a:latin typeface="Times New Roman" panose="02020603050405020304" pitchFamily="18" charset="0"/>
                <a:cs typeface="Times New Roman" panose="02020603050405020304" pitchFamily="18" charset="0"/>
              </a:rPr>
              <a:t>Rawat</a:t>
            </a:r>
            <a:r>
              <a:rPr lang="en-GB" sz="1600" dirty="0">
                <a:latin typeface="Times New Roman" panose="02020603050405020304" pitchFamily="18" charset="0"/>
                <a:cs typeface="Times New Roman" panose="02020603050405020304" pitchFamily="18" charset="0"/>
              </a:rPr>
              <a:t> A, Kumar D, </a:t>
            </a:r>
            <a:r>
              <a:rPr lang="en-GB" sz="1600" dirty="0" err="1">
                <a:latin typeface="Times New Roman" panose="02020603050405020304" pitchFamily="18" charset="0"/>
                <a:cs typeface="Times New Roman" panose="02020603050405020304" pitchFamily="18" charset="0"/>
              </a:rPr>
              <a:t>Sabitha</a:t>
            </a:r>
            <a:r>
              <a:rPr lang="en-GB" sz="1600" dirty="0">
                <a:latin typeface="Times New Roman" panose="02020603050405020304" pitchFamily="18" charset="0"/>
                <a:cs typeface="Times New Roman" panose="02020603050405020304" pitchFamily="18" charset="0"/>
              </a:rPr>
              <a:t> AS. Application of machine learning and data visualization techniques for decision support in the insurance sector. International Journal of Information Management Data Insights. 2021 Nov;1(2):100012.</a:t>
            </a:r>
          </a:p>
          <a:p>
            <a:pPr marL="0" indent="0">
              <a:buNone/>
            </a:pPr>
            <a:endParaRPr lang="en-GB" sz="1600" dirty="0">
              <a:latin typeface="Times New Roman" panose="02020603050405020304" pitchFamily="18" charset="0"/>
              <a:cs typeface="Times New Roman" panose="02020603050405020304" pitchFamily="18" charset="0"/>
            </a:endParaRPr>
          </a:p>
          <a:p>
            <a:pPr lvl="0"/>
            <a:r>
              <a:rPr lang="en-GB" sz="1600" dirty="0" err="1">
                <a:latin typeface="Times New Roman" panose="02020603050405020304" pitchFamily="18" charset="0"/>
                <a:cs typeface="Times New Roman" panose="02020603050405020304" pitchFamily="18" charset="0"/>
              </a:rPr>
              <a:t>Nayak</a:t>
            </a:r>
            <a:r>
              <a:rPr lang="en-GB" sz="1600" dirty="0">
                <a:latin typeface="Times New Roman" panose="02020603050405020304" pitchFamily="18" charset="0"/>
                <a:cs typeface="Times New Roman" panose="02020603050405020304" pitchFamily="18" charset="0"/>
              </a:rPr>
              <a:t> B, Bhattacharyya SS, </a:t>
            </a:r>
            <a:r>
              <a:rPr lang="en-GB" sz="1600" dirty="0" err="1">
                <a:latin typeface="Times New Roman" panose="02020603050405020304" pitchFamily="18" charset="0"/>
                <a:cs typeface="Times New Roman" panose="02020603050405020304" pitchFamily="18" charset="0"/>
              </a:rPr>
              <a:t>Krishnamoorthy</a:t>
            </a:r>
            <a:r>
              <a:rPr lang="en-GB" sz="1600" dirty="0">
                <a:latin typeface="Times New Roman" panose="02020603050405020304" pitchFamily="18" charset="0"/>
                <a:cs typeface="Times New Roman" panose="02020603050405020304" pitchFamily="18" charset="0"/>
              </a:rPr>
              <a:t> B. Explicating the role of emerging technologies and firm capabilities towards attainment of competitive advantage in health insurance service firms. Technological Forecasting and Social Change. 2021 Sep;170:120892.</a:t>
            </a:r>
          </a:p>
          <a:p>
            <a:pPr marL="0" indent="0">
              <a:buNone/>
            </a:pPr>
            <a:endParaRPr lang="en-GB" sz="1600" dirty="0">
              <a:latin typeface="Times New Roman" panose="02020603050405020304" pitchFamily="18" charset="0"/>
              <a:cs typeface="Times New Roman" panose="02020603050405020304" pitchFamily="18" charset="0"/>
            </a:endParaRPr>
          </a:p>
          <a:p>
            <a:pPr lvl="0"/>
            <a:r>
              <a:rPr lang="en-GB" sz="1600" dirty="0">
                <a:latin typeface="Times New Roman" panose="02020603050405020304" pitchFamily="18" charset="0"/>
                <a:cs typeface="Times New Roman" panose="02020603050405020304" pitchFamily="18" charset="0"/>
              </a:rPr>
              <a:t>Amponsah AA, </a:t>
            </a:r>
            <a:r>
              <a:rPr lang="en-GB" sz="1600" dirty="0" err="1">
                <a:latin typeface="Times New Roman" panose="02020603050405020304" pitchFamily="18" charset="0"/>
                <a:cs typeface="Times New Roman" panose="02020603050405020304" pitchFamily="18" charset="0"/>
              </a:rPr>
              <a:t>Adekoya</a:t>
            </a:r>
            <a:r>
              <a:rPr lang="en-GB" sz="1600" dirty="0">
                <a:latin typeface="Times New Roman" panose="02020603050405020304" pitchFamily="18" charset="0"/>
                <a:cs typeface="Times New Roman" panose="02020603050405020304" pitchFamily="18" charset="0"/>
              </a:rPr>
              <a:t> AF, </a:t>
            </a:r>
            <a:r>
              <a:rPr lang="en-GB" sz="1600" dirty="0" err="1">
                <a:latin typeface="Times New Roman" panose="02020603050405020304" pitchFamily="18" charset="0"/>
                <a:cs typeface="Times New Roman" panose="02020603050405020304" pitchFamily="18" charset="0"/>
              </a:rPr>
              <a:t>Weyori</a:t>
            </a:r>
            <a:r>
              <a:rPr lang="en-GB" sz="1600" dirty="0">
                <a:latin typeface="Times New Roman" panose="02020603050405020304" pitchFamily="18" charset="0"/>
                <a:cs typeface="Times New Roman" panose="02020603050405020304" pitchFamily="18" charset="0"/>
              </a:rPr>
              <a:t> BA. A novel fraud detection and prevention method for healthcare claim processing using machine learning and </a:t>
            </a:r>
            <a:r>
              <a:rPr lang="en-GB" sz="1600" dirty="0" err="1">
                <a:latin typeface="Times New Roman" panose="02020603050405020304" pitchFamily="18" charset="0"/>
                <a:cs typeface="Times New Roman" panose="02020603050405020304" pitchFamily="18" charset="0"/>
              </a:rPr>
              <a:t>blockchain</a:t>
            </a:r>
            <a:r>
              <a:rPr lang="en-GB" sz="1600" dirty="0">
                <a:latin typeface="Times New Roman" panose="02020603050405020304" pitchFamily="18" charset="0"/>
                <a:cs typeface="Times New Roman" panose="02020603050405020304" pitchFamily="18" charset="0"/>
              </a:rPr>
              <a:t> technology. Decision Analytics Journal. 2022 Sep;1(2):100122.</a:t>
            </a:r>
          </a:p>
          <a:p>
            <a:pPr marL="0" indent="0">
              <a:buNone/>
            </a:pPr>
            <a:endParaRPr lang="en-GB" sz="1600" dirty="0">
              <a:latin typeface="Times New Roman" panose="02020603050405020304" pitchFamily="18" charset="0"/>
              <a:cs typeface="Times New Roman" panose="02020603050405020304" pitchFamily="18" charset="0"/>
            </a:endParaRPr>
          </a:p>
          <a:p>
            <a:pPr lvl="0"/>
            <a:r>
              <a:rPr lang="en-GB" sz="1600" dirty="0">
                <a:latin typeface="Times New Roman" panose="02020603050405020304" pitchFamily="18" charset="0"/>
                <a:cs typeface="Times New Roman" panose="02020603050405020304" pitchFamily="18" charset="0"/>
              </a:rPr>
              <a:t>Hong B, Lu P, Xu H, Lu J, Lin K, Yang F. Health insurance fraud detection based on multi-channel heterogeneous graph structure learning. </a:t>
            </a:r>
            <a:r>
              <a:rPr lang="en-GB" sz="1600" dirty="0" err="1">
                <a:latin typeface="Times New Roman" panose="02020603050405020304" pitchFamily="18" charset="0"/>
                <a:cs typeface="Times New Roman" panose="02020603050405020304" pitchFamily="18" charset="0"/>
              </a:rPr>
              <a:t>Heliyon</a:t>
            </a:r>
            <a:r>
              <a:rPr lang="en-GB" sz="1600" dirty="0">
                <a:latin typeface="Times New Roman" panose="02020603050405020304" pitchFamily="18" charset="0"/>
                <a:cs typeface="Times New Roman" panose="02020603050405020304" pitchFamily="18" charset="0"/>
              </a:rPr>
              <a:t> [Internet]. 2024 May 15;10(9):e30045. Available from: </a:t>
            </a:r>
            <a:r>
              <a:rPr lang="en-GB" sz="1600" u="sng" dirty="0">
                <a:latin typeface="Times New Roman" panose="02020603050405020304" pitchFamily="18" charset="0"/>
                <a:cs typeface="Times New Roman" panose="02020603050405020304" pitchFamily="18" charset="0"/>
                <a:hlinkClick r:id="rId2"/>
              </a:rPr>
              <a:t>https://www.sciencedirect.com/science/article/pii/S2405844024060766</a:t>
            </a:r>
            <a:endParaRPr lang="en-GB" sz="1600" dirty="0">
              <a:latin typeface="Times New Roman" panose="02020603050405020304" pitchFamily="18" charset="0"/>
              <a:cs typeface="Times New Roman" panose="02020603050405020304" pitchFamily="18" charset="0"/>
            </a:endParaRPr>
          </a:p>
          <a:p>
            <a:pPr marL="0" indent="0">
              <a:buNone/>
            </a:pPr>
            <a:endParaRPr lang="en-GB" sz="1600" dirty="0">
              <a:latin typeface="Times New Roman" panose="02020603050405020304" pitchFamily="18" charset="0"/>
              <a:cs typeface="Times New Roman" panose="02020603050405020304" pitchFamily="18" charset="0"/>
            </a:endParaRPr>
          </a:p>
          <a:p>
            <a:pPr lvl="0"/>
            <a:r>
              <a:rPr lang="en-GB" sz="1600" dirty="0" err="1">
                <a:latin typeface="Times New Roman" panose="02020603050405020304" pitchFamily="18" charset="0"/>
                <a:cs typeface="Times New Roman" panose="02020603050405020304" pitchFamily="18" charset="0"/>
              </a:rPr>
              <a:t>Bian</a:t>
            </a:r>
            <a:r>
              <a:rPr lang="en-GB" sz="1600" dirty="0">
                <a:latin typeface="Times New Roman" panose="02020603050405020304" pitchFamily="18" charset="0"/>
                <a:cs typeface="Times New Roman" panose="02020603050405020304" pitchFamily="18" charset="0"/>
              </a:rPr>
              <a:t> W, </a:t>
            </a:r>
            <a:r>
              <a:rPr lang="en-GB" sz="1600" dirty="0" err="1">
                <a:latin typeface="Times New Roman" panose="02020603050405020304" pitchFamily="18" charset="0"/>
                <a:cs typeface="Times New Roman" panose="02020603050405020304" pitchFamily="18" charset="0"/>
              </a:rPr>
              <a:t>Ge</a:t>
            </a:r>
            <a:r>
              <a:rPr lang="en-GB" sz="1600" dirty="0">
                <a:latin typeface="Times New Roman" panose="02020603050405020304" pitchFamily="18" charset="0"/>
                <a:cs typeface="Times New Roman" panose="02020603050405020304" pitchFamily="18" charset="0"/>
              </a:rPr>
              <a:t> T, </a:t>
            </a:r>
            <a:r>
              <a:rPr lang="en-GB" sz="1600" dirty="0" err="1">
                <a:latin typeface="Times New Roman" panose="02020603050405020304" pitchFamily="18" charset="0"/>
                <a:cs typeface="Times New Roman" panose="02020603050405020304" pitchFamily="18" charset="0"/>
              </a:rPr>
              <a:t>Ji</a:t>
            </a:r>
            <a:r>
              <a:rPr lang="en-GB" sz="1600" dirty="0">
                <a:latin typeface="Times New Roman" panose="02020603050405020304" pitchFamily="18" charset="0"/>
                <a:cs typeface="Times New Roman" panose="02020603050405020304" pitchFamily="18" charset="0"/>
              </a:rPr>
              <a:t> Y, Wang X. How is Fintech reshaping the traditional financial markets? New evidence from </a:t>
            </a:r>
            <a:r>
              <a:rPr lang="en-GB" sz="1600" dirty="0" err="1">
                <a:latin typeface="Times New Roman" panose="02020603050405020304" pitchFamily="18" charset="0"/>
                <a:cs typeface="Times New Roman" panose="02020603050405020304" pitchFamily="18" charset="0"/>
              </a:rPr>
              <a:t>InsurTech</a:t>
            </a:r>
            <a:r>
              <a:rPr lang="en-GB" sz="1600" dirty="0">
                <a:latin typeface="Times New Roman" panose="02020603050405020304" pitchFamily="18" charset="0"/>
                <a:cs typeface="Times New Roman" panose="02020603050405020304" pitchFamily="18" charset="0"/>
              </a:rPr>
              <a:t> and insurance sectors in China. 2023 Aug 1;80:102004–4.</a:t>
            </a:r>
          </a:p>
          <a:p>
            <a:endParaRPr lang="en-GB" sz="16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26AD20E6-394B-4DF0-96A5-9647FF39C943}" type="slidenum">
              <a:rPr lang="en-IN" smtClean="0"/>
              <a:t>23</a:t>
            </a:fld>
            <a:endParaRPr lang="en-IN"/>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3"/>
            <a:ext cx="1524000" cy="71734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6AD20E6-394B-4DF0-96A5-9647FF39C943}" type="slidenum">
              <a:rPr lang="en-IN" smtClean="0"/>
              <a:t>24</a:t>
            </a:fld>
            <a:endParaRPr lang="en-IN"/>
          </a:p>
        </p:txBody>
      </p:sp>
      <p:pic>
        <p:nvPicPr>
          <p:cNvPr id="5" name="Picture 4"/>
          <p:cNvPicPr>
            <a:picLocks noChangeAspect="1"/>
          </p:cNvPicPr>
          <p:nvPr/>
        </p:nvPicPr>
        <p:blipFill>
          <a:blip r:embed="rId2"/>
          <a:stretch>
            <a:fillRect/>
          </a:stretch>
        </p:blipFill>
        <p:spPr>
          <a:xfrm>
            <a:off x="3262693" y="1778100"/>
            <a:ext cx="5347907" cy="355878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7942" y="746320"/>
            <a:ext cx="5523411" cy="993412"/>
          </a:xfrm>
        </p:spPr>
        <p:txBody>
          <a:bodyPr>
            <a:normAutofit fontScale="90000"/>
          </a:bodyPr>
          <a:lstStyle/>
          <a:p>
            <a:pPr algn="ctr"/>
            <a:r>
              <a:rPr lang="en-GB" sz="4000" b="1" dirty="0" smtClean="0">
                <a:latin typeface="Times New Roman" panose="02020603050405020304" pitchFamily="18" charset="0"/>
                <a:cs typeface="Times New Roman" panose="02020603050405020304" pitchFamily="18" charset="0"/>
              </a:rPr>
              <a:t>Introduction</a:t>
            </a:r>
            <a:r>
              <a:rPr lang="en-GB" dirty="0"/>
              <a:t/>
            </a:r>
            <a:br>
              <a:rPr lang="en-GB" dirty="0"/>
            </a:br>
            <a:endParaRPr lang="en-GB" dirty="0"/>
          </a:p>
        </p:txBody>
      </p:sp>
      <p:sp>
        <p:nvSpPr>
          <p:cNvPr id="3" name="Content Placeholder 2"/>
          <p:cNvSpPr>
            <a:spLocks noGrp="1"/>
          </p:cNvSpPr>
          <p:nvPr>
            <p:ph idx="1"/>
          </p:nvPr>
        </p:nvSpPr>
        <p:spPr>
          <a:xfrm>
            <a:off x="906438" y="2311536"/>
            <a:ext cx="6285931" cy="4224949"/>
          </a:xfrm>
        </p:spPr>
        <p:txBody>
          <a:bodyPr>
            <a:normAutofit/>
          </a:bodyPr>
          <a:lstStyle/>
          <a:p>
            <a:pPr algn="just"/>
            <a:r>
              <a:rPr lang="en-GB" sz="1800" b="1" dirty="0">
                <a:latin typeface="Times New Roman" panose="02020603050405020304" pitchFamily="18" charset="0"/>
                <a:cs typeface="Times New Roman" panose="02020603050405020304" pitchFamily="18" charset="0"/>
              </a:rPr>
              <a:t>Health </a:t>
            </a:r>
            <a:r>
              <a:rPr lang="en-GB" sz="1800" b="1" dirty="0" smtClean="0">
                <a:latin typeface="Times New Roman" panose="02020603050405020304" pitchFamily="18" charset="0"/>
                <a:cs typeface="Times New Roman" panose="02020603050405020304" pitchFamily="18" charset="0"/>
              </a:rPr>
              <a:t>Insurance </a:t>
            </a:r>
            <a:r>
              <a:rPr lang="en-GB" sz="1800" dirty="0">
                <a:latin typeface="Times New Roman" panose="02020603050405020304" pitchFamily="18" charset="0"/>
                <a:cs typeface="Times New Roman" panose="02020603050405020304" pitchFamily="18" charset="0"/>
              </a:rPr>
              <a:t>is a leading contributor to the growth for the </a:t>
            </a:r>
            <a:r>
              <a:rPr lang="en-GB" sz="1800" dirty="0" smtClean="0">
                <a:latin typeface="Times New Roman" panose="02020603050405020304" pitchFamily="18" charset="0"/>
                <a:cs typeface="Times New Roman" panose="02020603050405020304" pitchFamily="18" charset="0"/>
              </a:rPr>
              <a:t>General Insurance Industry </a:t>
            </a:r>
            <a:r>
              <a:rPr lang="en-GB" sz="1800" dirty="0">
                <a:latin typeface="Times New Roman" panose="02020603050405020304" pitchFamily="18" charset="0"/>
                <a:cs typeface="Times New Roman" panose="02020603050405020304" pitchFamily="18" charset="0"/>
              </a:rPr>
              <a:t>in India. </a:t>
            </a:r>
            <a:r>
              <a:rPr lang="en-GB" sz="1800" b="1" dirty="0">
                <a:latin typeface="Times New Roman" panose="02020603050405020304" pitchFamily="18" charset="0"/>
                <a:cs typeface="Times New Roman" panose="02020603050405020304" pitchFamily="18" charset="0"/>
              </a:rPr>
              <a:t>H</a:t>
            </a:r>
            <a:r>
              <a:rPr lang="en-GB" sz="1800" b="1" dirty="0" smtClean="0">
                <a:latin typeface="Times New Roman" panose="02020603050405020304" pitchFamily="18" charset="0"/>
                <a:cs typeface="Times New Roman" panose="02020603050405020304" pitchFamily="18" charset="0"/>
              </a:rPr>
              <a:t>ealth Insurance </a:t>
            </a:r>
            <a:r>
              <a:rPr lang="en-GB" sz="1800" b="1" dirty="0">
                <a:latin typeface="Times New Roman" panose="02020603050405020304" pitchFamily="18" charset="0"/>
                <a:cs typeface="Times New Roman" panose="02020603050405020304" pitchFamily="18" charset="0"/>
              </a:rPr>
              <a:t>accounts for around 29% </a:t>
            </a:r>
            <a:r>
              <a:rPr lang="en-GB" sz="1800" dirty="0">
                <a:latin typeface="Times New Roman" panose="02020603050405020304" pitchFamily="18" charset="0"/>
                <a:cs typeface="Times New Roman" panose="02020603050405020304" pitchFamily="18" charset="0"/>
              </a:rPr>
              <a:t>of the total income earned in the Indian </a:t>
            </a:r>
            <a:r>
              <a:rPr lang="en-GB" sz="1800" dirty="0" smtClean="0">
                <a:latin typeface="Times New Roman" panose="02020603050405020304" pitchFamily="18" charset="0"/>
                <a:cs typeface="Times New Roman" panose="02020603050405020304" pitchFamily="18" charset="0"/>
              </a:rPr>
              <a:t>General Insurance Industry (By Researcher: Dutta </a:t>
            </a:r>
            <a:r>
              <a:rPr lang="en-GB" sz="1800" dirty="0">
                <a:latin typeface="Times New Roman" panose="02020603050405020304" pitchFamily="18" charset="0"/>
                <a:cs typeface="Times New Roman" panose="02020603050405020304" pitchFamily="18" charset="0"/>
              </a:rPr>
              <a:t>et </a:t>
            </a:r>
            <a:r>
              <a:rPr lang="en-GB" sz="1800" dirty="0" smtClean="0">
                <a:latin typeface="Times New Roman" panose="02020603050405020304" pitchFamily="18" charset="0"/>
                <a:cs typeface="Times New Roman" panose="02020603050405020304" pitchFamily="18" charset="0"/>
              </a:rPr>
              <a:t>al). </a:t>
            </a:r>
          </a:p>
          <a:p>
            <a:pPr marL="0" indent="0" algn="just">
              <a:buNone/>
            </a:pPr>
            <a:endParaRPr lang="en-GB" sz="1800" dirty="0" smtClean="0">
              <a:latin typeface="Times New Roman" panose="02020603050405020304" pitchFamily="18" charset="0"/>
              <a:cs typeface="Times New Roman" panose="02020603050405020304" pitchFamily="18" charset="0"/>
            </a:endParaRPr>
          </a:p>
          <a:p>
            <a:pPr algn="just"/>
            <a:r>
              <a:rPr lang="en-GB" sz="1800" b="1" dirty="0" smtClean="0">
                <a:latin typeface="Times New Roman" panose="02020603050405020304" pitchFamily="18" charset="0"/>
                <a:cs typeface="Times New Roman" panose="02020603050405020304" pitchFamily="18" charset="0"/>
              </a:rPr>
              <a:t>Digital </a:t>
            </a:r>
            <a:r>
              <a:rPr lang="en-GB" sz="1800" b="1" dirty="0">
                <a:latin typeface="Times New Roman" panose="02020603050405020304" pitchFamily="18" charset="0"/>
                <a:cs typeface="Times New Roman" panose="02020603050405020304" pitchFamily="18" charset="0"/>
              </a:rPr>
              <a:t>T</a:t>
            </a:r>
            <a:r>
              <a:rPr lang="en-GB" sz="1800" b="1" dirty="0" smtClean="0">
                <a:latin typeface="Times New Roman" panose="02020603050405020304" pitchFamily="18" charset="0"/>
                <a:cs typeface="Times New Roman" panose="02020603050405020304" pitchFamily="18" charset="0"/>
              </a:rPr>
              <a:t>echnology </a:t>
            </a:r>
            <a:r>
              <a:rPr lang="en-GB" sz="1800" dirty="0">
                <a:latin typeface="Times New Roman" panose="02020603050405020304" pitchFamily="18" charset="0"/>
                <a:cs typeface="Times New Roman" panose="02020603050405020304" pitchFamily="18" charset="0"/>
              </a:rPr>
              <a:t>has become a transformative force in the H</a:t>
            </a:r>
            <a:r>
              <a:rPr lang="en-GB" sz="1800" dirty="0" smtClean="0">
                <a:latin typeface="Times New Roman" panose="02020603050405020304" pitchFamily="18" charset="0"/>
                <a:cs typeface="Times New Roman" panose="02020603050405020304" pitchFamily="18" charset="0"/>
              </a:rPr>
              <a:t>ealth </a:t>
            </a:r>
            <a:r>
              <a:rPr lang="en-GB" sz="1800" dirty="0">
                <a:latin typeface="Times New Roman" panose="02020603050405020304" pitchFamily="18" charset="0"/>
                <a:cs typeface="Times New Roman" panose="02020603050405020304" pitchFamily="18" charset="0"/>
              </a:rPr>
              <a:t>I</a:t>
            </a:r>
            <a:r>
              <a:rPr lang="en-GB" sz="1800" dirty="0" smtClean="0">
                <a:latin typeface="Times New Roman" panose="02020603050405020304" pitchFamily="18" charset="0"/>
                <a:cs typeface="Times New Roman" panose="02020603050405020304" pitchFamily="18" charset="0"/>
              </a:rPr>
              <a:t>nsurance Sector</a:t>
            </a:r>
            <a:r>
              <a:rPr lang="en-GB" sz="1800" dirty="0">
                <a:latin typeface="Times New Roman" panose="02020603050405020304" pitchFamily="18" charset="0"/>
                <a:cs typeface="Times New Roman" panose="02020603050405020304" pitchFamily="18" charset="0"/>
              </a:rPr>
              <a:t>, revolutionizing traditional </a:t>
            </a:r>
            <a:r>
              <a:rPr lang="en-GB" sz="1800" dirty="0" smtClean="0">
                <a:latin typeface="Times New Roman" panose="02020603050405020304" pitchFamily="18" charset="0"/>
                <a:cs typeface="Times New Roman" panose="02020603050405020304" pitchFamily="18" charset="0"/>
              </a:rPr>
              <a:t>practices.</a:t>
            </a:r>
          </a:p>
          <a:p>
            <a:pPr marL="0" indent="0" algn="just">
              <a:buNone/>
            </a:pPr>
            <a:endParaRPr lang="en-GB" sz="1800" dirty="0">
              <a:latin typeface="Times New Roman" panose="02020603050405020304" pitchFamily="18" charset="0"/>
              <a:cs typeface="Times New Roman" panose="02020603050405020304" pitchFamily="18" charset="0"/>
            </a:endParaRPr>
          </a:p>
          <a:p>
            <a:pPr algn="just"/>
            <a:r>
              <a:rPr lang="en-GB" sz="1800" dirty="0">
                <a:latin typeface="Times New Roman" panose="02020603050405020304" pitchFamily="18" charset="0"/>
                <a:cs typeface="Times New Roman" panose="02020603050405020304" pitchFamily="18" charset="0"/>
              </a:rPr>
              <a:t>The adoption of </a:t>
            </a:r>
            <a:r>
              <a:rPr lang="en-GB" sz="1800" b="1" dirty="0">
                <a:latin typeface="Times New Roman" panose="02020603050405020304" pitchFamily="18" charset="0"/>
                <a:cs typeface="Times New Roman" panose="02020603050405020304" pitchFamily="18" charset="0"/>
              </a:rPr>
              <a:t>D</a:t>
            </a:r>
            <a:r>
              <a:rPr lang="en-GB" sz="1800" b="1" dirty="0" smtClean="0">
                <a:latin typeface="Times New Roman" panose="02020603050405020304" pitchFamily="18" charset="0"/>
                <a:cs typeface="Times New Roman" panose="02020603050405020304" pitchFamily="18" charset="0"/>
              </a:rPr>
              <a:t>igital </a:t>
            </a:r>
            <a:r>
              <a:rPr lang="en-GB" sz="1800" b="1" dirty="0">
                <a:latin typeface="Times New Roman" panose="02020603050405020304" pitchFamily="18" charset="0"/>
                <a:cs typeface="Times New Roman" panose="02020603050405020304" pitchFamily="18" charset="0"/>
              </a:rPr>
              <a:t>T</a:t>
            </a:r>
            <a:r>
              <a:rPr lang="en-GB" sz="1800" b="1" dirty="0" smtClean="0">
                <a:latin typeface="Times New Roman" panose="02020603050405020304" pitchFamily="18" charset="0"/>
                <a:cs typeface="Times New Roman" panose="02020603050405020304" pitchFamily="18" charset="0"/>
              </a:rPr>
              <a:t>ools </a:t>
            </a:r>
            <a:r>
              <a:rPr lang="en-GB" sz="1800" b="1" dirty="0">
                <a:latin typeface="Times New Roman" panose="02020603050405020304" pitchFamily="18" charset="0"/>
                <a:cs typeface="Times New Roman" panose="02020603050405020304" pitchFamily="18" charset="0"/>
              </a:rPr>
              <a:t>and </a:t>
            </a:r>
            <a:r>
              <a:rPr lang="en-GB" sz="1800" b="1" dirty="0" smtClean="0">
                <a:latin typeface="Times New Roman" panose="02020603050405020304" pitchFamily="18" charset="0"/>
                <a:cs typeface="Times New Roman" panose="02020603050405020304" pitchFamily="18" charset="0"/>
              </a:rPr>
              <a:t>Platforms </a:t>
            </a:r>
            <a:r>
              <a:rPr lang="en-GB" sz="1800" dirty="0">
                <a:latin typeface="Times New Roman" panose="02020603050405020304" pitchFamily="18" charset="0"/>
                <a:cs typeface="Times New Roman" panose="02020603050405020304" pitchFamily="18" charset="0"/>
              </a:rPr>
              <a:t>has streamlined administrative processes, improved access to care, and empowered consumers to </a:t>
            </a:r>
            <a:r>
              <a:rPr lang="en-GB" sz="1800" dirty="0" smtClean="0">
                <a:latin typeface="Times New Roman" panose="02020603050405020304" pitchFamily="18" charset="0"/>
                <a:cs typeface="Times New Roman" panose="02020603050405020304" pitchFamily="18" charset="0"/>
              </a:rPr>
              <a:t>take more </a:t>
            </a:r>
            <a:r>
              <a:rPr lang="en-GB" sz="1800" dirty="0">
                <a:latin typeface="Times New Roman" panose="02020603050405020304" pitchFamily="18" charset="0"/>
                <a:cs typeface="Times New Roman" panose="02020603050405020304" pitchFamily="18" charset="0"/>
              </a:rPr>
              <a:t>active role in managing their health insurance needs</a:t>
            </a:r>
            <a:r>
              <a:rPr lang="en-GB" sz="1800" dirty="0" smtClean="0">
                <a:latin typeface="Times New Roman" panose="02020603050405020304" pitchFamily="18" charset="0"/>
                <a:cs typeface="Times New Roman" panose="02020603050405020304" pitchFamily="18" charset="0"/>
              </a:rPr>
              <a:t>.</a:t>
            </a:r>
          </a:p>
        </p:txBody>
      </p:sp>
      <p:sp>
        <p:nvSpPr>
          <p:cNvPr id="5" name="Slide Number Placeholder 4"/>
          <p:cNvSpPr>
            <a:spLocks noGrp="1"/>
          </p:cNvSpPr>
          <p:nvPr>
            <p:ph type="sldNum" sz="quarter" idx="12"/>
          </p:nvPr>
        </p:nvSpPr>
        <p:spPr/>
        <p:txBody>
          <a:bodyPr/>
          <a:lstStyle/>
          <a:p>
            <a:fld id="{26AD20E6-394B-4DF0-96A5-9647FF39C943}" type="slidenum">
              <a:rPr lang="en-IN" smtClean="0"/>
              <a:t>3</a:t>
            </a:fld>
            <a:endParaRPr lang="en-IN"/>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3"/>
            <a:ext cx="1524000" cy="717345"/>
          </a:xfrm>
          <a:prstGeom prst="rect">
            <a:avLst/>
          </a:prstGeom>
        </p:spPr>
      </p:pic>
      <p:pic>
        <p:nvPicPr>
          <p:cNvPr id="4" name="Picture 3"/>
          <p:cNvPicPr>
            <a:picLocks noChangeAspect="1"/>
          </p:cNvPicPr>
          <p:nvPr/>
        </p:nvPicPr>
        <p:blipFill>
          <a:blip r:embed="rId3"/>
          <a:stretch>
            <a:fillRect/>
          </a:stretch>
        </p:blipFill>
        <p:spPr>
          <a:xfrm>
            <a:off x="7356143" y="2311536"/>
            <a:ext cx="4645555" cy="334612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latin typeface="Times New Roman" panose="02020603050405020304" pitchFamily="18" charset="0"/>
                <a:cs typeface="Times New Roman" panose="02020603050405020304" pitchFamily="18" charset="0"/>
              </a:rPr>
              <a:t>Introduction</a:t>
            </a:r>
            <a:endParaRPr lang="en-GB"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2763224"/>
            <a:ext cx="7459639" cy="4351338"/>
          </a:xfrm>
        </p:spPr>
        <p:txBody>
          <a:bodyPr>
            <a:normAutofit/>
          </a:bodyPr>
          <a:lstStyle/>
          <a:p>
            <a:pPr algn="just"/>
            <a:r>
              <a:rPr lang="en-GB" sz="1800" b="1" dirty="0">
                <a:latin typeface="Times New Roman" panose="02020603050405020304" pitchFamily="18" charset="0"/>
                <a:cs typeface="Times New Roman" panose="02020603050405020304" pitchFamily="18" charset="0"/>
              </a:rPr>
              <a:t>Telemedicine and </a:t>
            </a:r>
            <a:r>
              <a:rPr lang="en-GB" sz="1800" b="1" dirty="0" smtClean="0">
                <a:latin typeface="Times New Roman" panose="02020603050405020304" pitchFamily="18" charset="0"/>
                <a:cs typeface="Times New Roman" panose="02020603050405020304" pitchFamily="18" charset="0"/>
              </a:rPr>
              <a:t>Virtual </a:t>
            </a:r>
            <a:r>
              <a:rPr lang="en-GB" sz="1800" dirty="0">
                <a:latin typeface="Times New Roman" panose="02020603050405020304" pitchFamily="18" charset="0"/>
                <a:cs typeface="Times New Roman" panose="02020603050405020304" pitchFamily="18" charset="0"/>
              </a:rPr>
              <a:t>healthcare services have emerged as key components of digital health technology, enabling insurers to offer remote consultations, diagnosis, and treatment options to policyholders</a:t>
            </a:r>
            <a:r>
              <a:rPr lang="en-GB" sz="1800" dirty="0" smtClean="0">
                <a:latin typeface="Times New Roman" panose="02020603050405020304" pitchFamily="18" charset="0"/>
                <a:cs typeface="Times New Roman" panose="02020603050405020304" pitchFamily="18" charset="0"/>
              </a:rPr>
              <a:t>.</a:t>
            </a:r>
          </a:p>
          <a:p>
            <a:pPr algn="just"/>
            <a:endParaRPr lang="en-GB" sz="1800" dirty="0">
              <a:latin typeface="Times New Roman" panose="02020603050405020304" pitchFamily="18" charset="0"/>
              <a:cs typeface="Times New Roman" panose="02020603050405020304" pitchFamily="18" charset="0"/>
            </a:endParaRPr>
          </a:p>
          <a:p>
            <a:pPr algn="just"/>
            <a:r>
              <a:rPr lang="en-GB" sz="1800" b="1" dirty="0" smtClean="0">
                <a:latin typeface="Times New Roman" panose="02020603050405020304" pitchFamily="18" charset="0"/>
                <a:cs typeface="Times New Roman" panose="02020603050405020304" pitchFamily="18" charset="0"/>
              </a:rPr>
              <a:t>Data </a:t>
            </a:r>
            <a:r>
              <a:rPr lang="en-GB" sz="1800" b="1" dirty="0">
                <a:latin typeface="Times New Roman" panose="02020603050405020304" pitchFamily="18" charset="0"/>
                <a:cs typeface="Times New Roman" panose="02020603050405020304" pitchFamily="18" charset="0"/>
              </a:rPr>
              <a:t>A</a:t>
            </a:r>
            <a:r>
              <a:rPr lang="en-GB" sz="1800" b="1" dirty="0" smtClean="0">
                <a:latin typeface="Times New Roman" panose="02020603050405020304" pitchFamily="18" charset="0"/>
                <a:cs typeface="Times New Roman" panose="02020603050405020304" pitchFamily="18" charset="0"/>
              </a:rPr>
              <a:t>nalytics </a:t>
            </a:r>
            <a:r>
              <a:rPr lang="en-GB" sz="1800" b="1" dirty="0">
                <a:latin typeface="Times New Roman" panose="02020603050405020304" pitchFamily="18" charset="0"/>
                <a:cs typeface="Times New Roman" panose="02020603050405020304" pitchFamily="18" charset="0"/>
              </a:rPr>
              <a:t>and </a:t>
            </a:r>
            <a:r>
              <a:rPr lang="en-GB" sz="1800" b="1" dirty="0" smtClean="0">
                <a:latin typeface="Times New Roman" panose="02020603050405020304" pitchFamily="18" charset="0"/>
                <a:cs typeface="Times New Roman" panose="02020603050405020304" pitchFamily="18" charset="0"/>
              </a:rPr>
              <a:t>Artificial </a:t>
            </a:r>
            <a:r>
              <a:rPr lang="en-GB" sz="1800" b="1" dirty="0">
                <a:latin typeface="Times New Roman" panose="02020603050405020304" pitchFamily="18" charset="0"/>
                <a:cs typeface="Times New Roman" panose="02020603050405020304" pitchFamily="18" charset="0"/>
              </a:rPr>
              <a:t>I</a:t>
            </a:r>
            <a:r>
              <a:rPr lang="en-GB" sz="1800" b="1" dirty="0" smtClean="0">
                <a:latin typeface="Times New Roman" panose="02020603050405020304" pitchFamily="18" charset="0"/>
                <a:cs typeface="Times New Roman" panose="02020603050405020304" pitchFamily="18" charset="0"/>
              </a:rPr>
              <a:t>ntelligence </a:t>
            </a:r>
            <a:r>
              <a:rPr lang="en-GB" sz="1800" dirty="0">
                <a:latin typeface="Times New Roman" panose="02020603050405020304" pitchFamily="18" charset="0"/>
                <a:cs typeface="Times New Roman" panose="02020603050405020304" pitchFamily="18" charset="0"/>
              </a:rPr>
              <a:t>are driving innovation in health insurance, enabling insurers to leverage insights for personalized care, predictive modeling, and fraud detection. </a:t>
            </a:r>
          </a:p>
        </p:txBody>
      </p:sp>
      <p:sp>
        <p:nvSpPr>
          <p:cNvPr id="5" name="Slide Number Placeholder 4"/>
          <p:cNvSpPr>
            <a:spLocks noGrp="1"/>
          </p:cNvSpPr>
          <p:nvPr>
            <p:ph type="sldNum" sz="quarter" idx="12"/>
          </p:nvPr>
        </p:nvSpPr>
        <p:spPr/>
        <p:txBody>
          <a:bodyPr/>
          <a:lstStyle/>
          <a:p>
            <a:fld id="{26AD20E6-394B-4DF0-96A5-9647FF39C943}" type="slidenum">
              <a:rPr lang="en-IN" smtClean="0"/>
              <a:t>4</a:t>
            </a:fld>
            <a:endParaRPr lang="en-IN"/>
          </a:p>
        </p:txBody>
      </p:sp>
      <p:pic>
        <p:nvPicPr>
          <p:cNvPr id="8" name="Picture 7"/>
          <p:cNvPicPr>
            <a:picLocks noChangeAspect="1"/>
          </p:cNvPicPr>
          <p:nvPr/>
        </p:nvPicPr>
        <p:blipFill>
          <a:blip r:embed="rId2"/>
          <a:stretch>
            <a:fillRect/>
          </a:stretch>
        </p:blipFill>
        <p:spPr>
          <a:xfrm>
            <a:off x="8371764" y="2763224"/>
            <a:ext cx="3767388" cy="188369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3"/>
            <a:ext cx="1524000" cy="71734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3600" b="1" dirty="0">
                <a:latin typeface="Times New Roman" panose="02020603050405020304" pitchFamily="18" charset="0"/>
                <a:cs typeface="Times New Roman" panose="02020603050405020304" pitchFamily="18" charset="0"/>
              </a:rPr>
              <a:t>Literature R</a:t>
            </a:r>
            <a:r>
              <a:rPr lang="en-IN" sz="3600" b="1" dirty="0" smtClean="0">
                <a:latin typeface="Times New Roman" panose="02020603050405020304" pitchFamily="18" charset="0"/>
                <a:cs typeface="Times New Roman" panose="02020603050405020304" pitchFamily="18" charset="0"/>
              </a:rPr>
              <a:t>eview</a:t>
            </a:r>
            <a:endParaRPr lang="en-GB"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25625"/>
            <a:ext cx="10515600" cy="4895850"/>
          </a:xfrm>
        </p:spPr>
        <p:txBody>
          <a:bodyPr>
            <a:normAutofit/>
          </a:bodyPr>
          <a:lstStyle/>
          <a:p>
            <a:pPr marL="0" indent="0" algn="just">
              <a:buNone/>
            </a:pPr>
            <a:r>
              <a:rPr lang="en-IN" sz="1800" b="1" dirty="0" smtClean="0">
                <a:latin typeface="Times New Roman" panose="02020603050405020304" pitchFamily="18" charset="0"/>
                <a:cs typeface="Times New Roman" panose="02020603050405020304" pitchFamily="18" charset="0"/>
              </a:rPr>
              <a:t>Some </a:t>
            </a:r>
            <a:r>
              <a:rPr lang="en-IN" sz="1800" b="1" dirty="0">
                <a:latin typeface="Times New Roman" panose="02020603050405020304" pitchFamily="18" charset="0"/>
                <a:cs typeface="Times New Roman" panose="02020603050405020304" pitchFamily="18" charset="0"/>
              </a:rPr>
              <a:t>studies related to Role of technology in transforming the health insurance sector are</a:t>
            </a:r>
            <a:r>
              <a:rPr lang="en-IN" sz="1800" b="1" dirty="0" smtClean="0">
                <a:latin typeface="Times New Roman" panose="02020603050405020304" pitchFamily="18" charset="0"/>
                <a:cs typeface="Times New Roman" panose="02020603050405020304" pitchFamily="18" charset="0"/>
              </a:rPr>
              <a:t>:-</a:t>
            </a:r>
          </a:p>
          <a:p>
            <a:pPr algn="just"/>
            <a:endParaRPr lang="en-GB" sz="1800" dirty="0">
              <a:latin typeface="Times New Roman" panose="02020603050405020304" pitchFamily="18" charset="0"/>
              <a:cs typeface="Times New Roman" panose="02020603050405020304" pitchFamily="18" charset="0"/>
            </a:endParaRPr>
          </a:p>
          <a:p>
            <a:pPr lvl="0" algn="just"/>
            <a:r>
              <a:rPr lang="en-IN" sz="1800" dirty="0" smtClean="0">
                <a:latin typeface="Times New Roman" panose="02020603050405020304" pitchFamily="18" charset="0"/>
                <a:cs typeface="Times New Roman" panose="02020603050405020304" pitchFamily="18" charset="0"/>
              </a:rPr>
              <a:t>Dariusz</a:t>
            </a:r>
            <a:r>
              <a:rPr lang="en-IN" sz="1800" dirty="0">
                <a:latin typeface="Times New Roman" panose="02020603050405020304" pitchFamily="18" charset="0"/>
                <a:cs typeface="Times New Roman" panose="02020603050405020304" pitchFamily="18" charset="0"/>
              </a:rPr>
              <a:t> Pauch </a:t>
            </a:r>
            <a:r>
              <a:rPr lang="en-IN" sz="1800" b="1" dirty="0">
                <a:latin typeface="Times New Roman" panose="02020603050405020304" pitchFamily="18" charset="0"/>
                <a:cs typeface="Times New Roman" panose="02020603050405020304" pitchFamily="18" charset="0"/>
              </a:rPr>
              <a:t>(2022) </a:t>
            </a:r>
            <a:r>
              <a:rPr lang="en-IN" sz="1800" dirty="0">
                <a:latin typeface="Times New Roman" panose="02020603050405020304" pitchFamily="18" charset="0"/>
                <a:cs typeface="Times New Roman" panose="02020603050405020304" pitchFamily="18" charset="0"/>
              </a:rPr>
              <a:t>has done a study on the need for insurance firms to undergo a digital transformation due to the Covid-19 pandemic, and it is now more than just a strategic choice to enhance their offerings, boost client satisfaction, and streamline operations</a:t>
            </a:r>
            <a:r>
              <a:rPr lang="en-IN" sz="1800" dirty="0" smtClean="0">
                <a:latin typeface="Times New Roman" panose="02020603050405020304" pitchFamily="18" charset="0"/>
                <a:cs typeface="Times New Roman" panose="02020603050405020304" pitchFamily="18" charset="0"/>
              </a:rPr>
              <a:t>.</a:t>
            </a:r>
          </a:p>
          <a:p>
            <a:pPr lvl="0" algn="just"/>
            <a:endParaRPr lang="en-IN" sz="1800" dirty="0" smtClean="0">
              <a:latin typeface="Times New Roman" panose="02020603050405020304" pitchFamily="18" charset="0"/>
              <a:cs typeface="Times New Roman" panose="02020603050405020304" pitchFamily="18" charset="0"/>
            </a:endParaRPr>
          </a:p>
          <a:p>
            <a:pPr algn="just"/>
            <a:r>
              <a:rPr lang="en-IN" sz="1800" dirty="0">
                <a:latin typeface="Times New Roman" panose="02020603050405020304" pitchFamily="18" charset="0"/>
                <a:cs typeface="Times New Roman" panose="02020603050405020304" pitchFamily="18" charset="0"/>
              </a:rPr>
              <a:t>Soumya Gupta </a:t>
            </a:r>
            <a:r>
              <a:rPr lang="en-IN" sz="1800" b="1" dirty="0">
                <a:latin typeface="Times New Roman" panose="02020603050405020304" pitchFamily="18" charset="0"/>
                <a:cs typeface="Times New Roman" panose="02020603050405020304" pitchFamily="18" charset="0"/>
              </a:rPr>
              <a:t>(2022) </a:t>
            </a:r>
            <a:r>
              <a:rPr lang="en-IN" sz="1800" dirty="0">
                <a:latin typeface="Times New Roman" panose="02020603050405020304" pitchFamily="18" charset="0"/>
                <a:cs typeface="Times New Roman" panose="02020603050405020304" pitchFamily="18" charset="0"/>
              </a:rPr>
              <a:t>has done a study to analyze factors impacting the adoption of AI in the insurance sector using the TOE framework. This study looks at the behavioral intention of insurance sector personnel to adopt artificial intelligence (AI)-enabled applications using the technology–organization–environment framework</a:t>
            </a:r>
            <a:r>
              <a:rPr lang="en-IN" sz="1800" dirty="0" smtClean="0">
                <a:latin typeface="Times New Roman" panose="02020603050405020304" pitchFamily="18" charset="0"/>
                <a:cs typeface="Times New Roman" panose="02020603050405020304" pitchFamily="18" charset="0"/>
              </a:rPr>
              <a:t>.</a:t>
            </a:r>
          </a:p>
          <a:p>
            <a:pPr algn="just"/>
            <a:endParaRPr lang="en-IN" sz="1800" dirty="0">
              <a:latin typeface="Times New Roman" panose="02020603050405020304" pitchFamily="18" charset="0"/>
              <a:cs typeface="Times New Roman" panose="02020603050405020304" pitchFamily="18" charset="0"/>
            </a:endParaRPr>
          </a:p>
          <a:p>
            <a:pPr lvl="0" algn="just"/>
            <a:r>
              <a:rPr lang="en-IN" sz="1800" dirty="0">
                <a:latin typeface="Times New Roman" panose="02020603050405020304" pitchFamily="18" charset="0"/>
                <a:cs typeface="Times New Roman" panose="02020603050405020304" pitchFamily="18" charset="0"/>
              </a:rPr>
              <a:t>A study done by Anokye Acheampong Amponsah </a:t>
            </a:r>
            <a:r>
              <a:rPr lang="en-IN" sz="1800" b="1" dirty="0">
                <a:latin typeface="Times New Roman" panose="02020603050405020304" pitchFamily="18" charset="0"/>
                <a:cs typeface="Times New Roman" panose="02020603050405020304" pitchFamily="18" charset="0"/>
              </a:rPr>
              <a:t>(2022) </a:t>
            </a:r>
            <a:r>
              <a:rPr lang="en-IN" sz="1800" dirty="0">
                <a:latin typeface="Times New Roman" panose="02020603050405020304" pitchFamily="18" charset="0"/>
                <a:cs typeface="Times New Roman" panose="02020603050405020304" pitchFamily="18" charset="0"/>
              </a:rPr>
              <a:t>suggested a cutting-edge approach that combines machine learning and Block chain technology to identify and stop fraud in the healthcare industry. Healthcare fraud is a worldwide issue that affects both developed and poor nations. To identify and stop healthcare fraud, the extracted knowledge is encoded into an Ethereum block chain smart contract.</a:t>
            </a:r>
          </a:p>
          <a:p>
            <a:pPr algn="just"/>
            <a:endParaRPr lang="en-IN" sz="1800" dirty="0">
              <a:latin typeface="Times New Roman" panose="02020603050405020304" pitchFamily="18" charset="0"/>
              <a:cs typeface="Times New Roman" panose="02020603050405020304" pitchFamily="18" charset="0"/>
            </a:endParaRPr>
          </a:p>
          <a:p>
            <a:pPr lvl="0" algn="just"/>
            <a:endParaRPr lang="en-GB" sz="18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26AD20E6-394B-4DF0-96A5-9647FF39C943}" type="slidenum">
              <a:rPr lang="en-IN" smtClean="0"/>
              <a:t>5</a:t>
            </a:fld>
            <a:endParaRPr lang="en-IN"/>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3"/>
            <a:ext cx="1524000" cy="71734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3600" b="1" dirty="0">
                <a:latin typeface="Times New Roman" panose="02020603050405020304" pitchFamily="18" charset="0"/>
                <a:cs typeface="Times New Roman" panose="02020603050405020304" pitchFamily="18" charset="0"/>
              </a:rPr>
              <a:t>Literature Review</a:t>
            </a:r>
            <a:endParaRPr lang="en-GB"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25624"/>
            <a:ext cx="10515600" cy="4895851"/>
          </a:xfrm>
        </p:spPr>
        <p:txBody>
          <a:bodyPr>
            <a:noAutofit/>
          </a:bodyPr>
          <a:lstStyle/>
          <a:p>
            <a:pPr algn="just"/>
            <a:r>
              <a:rPr lang="en-GB" sz="1800" b="1" dirty="0">
                <a:latin typeface="Times New Roman" panose="02020603050405020304" pitchFamily="18" charset="0"/>
                <a:cs typeface="Times New Roman" panose="02020603050405020304" pitchFamily="18" charset="0"/>
              </a:rPr>
              <a:t>Artificial intelligence </a:t>
            </a:r>
            <a:r>
              <a:rPr lang="en-GB" sz="1800" dirty="0">
                <a:latin typeface="Times New Roman" panose="02020603050405020304" pitchFamily="18" charset="0"/>
                <a:cs typeface="Times New Roman" panose="02020603050405020304" pitchFamily="18" charset="0"/>
              </a:rPr>
              <a:t>is transforming the health insurance market by improving decision-making and operational effectiveness. Predictive analytics, fraud detection, and customized policy suggestions are all made possible by AI algorithms. Bresnick </a:t>
            </a:r>
            <a:r>
              <a:rPr lang="en-GB" sz="1800" b="1" dirty="0">
                <a:latin typeface="Times New Roman" panose="02020603050405020304" pitchFamily="18" charset="0"/>
                <a:cs typeface="Times New Roman" panose="02020603050405020304" pitchFamily="18" charset="0"/>
              </a:rPr>
              <a:t>(2018) </a:t>
            </a:r>
            <a:r>
              <a:rPr lang="en-GB" sz="1800" dirty="0">
                <a:latin typeface="Times New Roman" panose="02020603050405020304" pitchFamily="18" charset="0"/>
                <a:cs typeface="Times New Roman" panose="02020603050405020304" pitchFamily="18" charset="0"/>
              </a:rPr>
              <a:t>asserts that the use of AI in health insurance has significantly reduced costs and increased claim processing accuracy. </a:t>
            </a:r>
            <a:endParaRPr lang="en-GB" sz="1800" dirty="0" smtClean="0">
              <a:latin typeface="Times New Roman" panose="02020603050405020304" pitchFamily="18" charset="0"/>
              <a:cs typeface="Times New Roman" panose="02020603050405020304" pitchFamily="18" charset="0"/>
            </a:endParaRPr>
          </a:p>
          <a:p>
            <a:pPr marL="0" indent="0" algn="just">
              <a:buNone/>
            </a:pPr>
            <a:endParaRPr lang="en-GB" sz="1800" dirty="0">
              <a:latin typeface="Times New Roman" panose="02020603050405020304" pitchFamily="18" charset="0"/>
              <a:cs typeface="Times New Roman" panose="02020603050405020304" pitchFamily="18" charset="0"/>
            </a:endParaRPr>
          </a:p>
          <a:p>
            <a:pPr lvl="0" algn="just"/>
            <a:r>
              <a:rPr lang="en-GB" sz="1800" b="1" dirty="0" smtClean="0">
                <a:latin typeface="Times New Roman" panose="02020603050405020304" pitchFamily="18" charset="0"/>
                <a:cs typeface="Times New Roman" panose="02020603050405020304" pitchFamily="18" charset="0"/>
              </a:rPr>
              <a:t>Block </a:t>
            </a:r>
            <a:r>
              <a:rPr lang="en-GB" sz="1800" b="1" dirty="0">
                <a:latin typeface="Times New Roman" panose="02020603050405020304" pitchFamily="18" charset="0"/>
                <a:cs typeface="Times New Roman" panose="02020603050405020304" pitchFamily="18" charset="0"/>
              </a:rPr>
              <a:t>chain </a:t>
            </a:r>
            <a:r>
              <a:rPr lang="en-GB" sz="1800" dirty="0">
                <a:latin typeface="Times New Roman" panose="02020603050405020304" pitchFamily="18" charset="0"/>
                <a:cs typeface="Times New Roman" panose="02020603050405020304" pitchFamily="18" charset="0"/>
              </a:rPr>
              <a:t>technology solves data integrity and fraud concerns by providing a transparent and safe method of managing health insurance data. Block chain can expedite administrative procedures and enhance transaction traceability, according to Lavanya and Viknesh </a:t>
            </a:r>
            <a:r>
              <a:rPr lang="en-GB" sz="1800" b="1" dirty="0">
                <a:latin typeface="Times New Roman" panose="02020603050405020304" pitchFamily="18" charset="0"/>
                <a:cs typeface="Times New Roman" panose="02020603050405020304" pitchFamily="18" charset="0"/>
              </a:rPr>
              <a:t>(2020). </a:t>
            </a:r>
            <a:r>
              <a:rPr lang="en-GB" sz="1800" dirty="0">
                <a:latin typeface="Times New Roman" panose="02020603050405020304" pitchFamily="18" charset="0"/>
                <a:cs typeface="Times New Roman" panose="02020603050405020304" pitchFamily="18" charset="0"/>
              </a:rPr>
              <a:t>Block chain lowers the possibility of fraudulent claims and builds confidence between policyholders and insurers by producing unchangeable data. </a:t>
            </a:r>
            <a:endParaRPr lang="en-GB" sz="1800" dirty="0" smtClean="0">
              <a:latin typeface="Times New Roman" panose="02020603050405020304" pitchFamily="18" charset="0"/>
              <a:cs typeface="Times New Roman" panose="02020603050405020304" pitchFamily="18" charset="0"/>
            </a:endParaRPr>
          </a:p>
          <a:p>
            <a:pPr lvl="0" algn="just"/>
            <a:endParaRPr lang="en-GB" sz="1800" dirty="0">
              <a:latin typeface="Times New Roman" panose="02020603050405020304" pitchFamily="18" charset="0"/>
              <a:cs typeface="Times New Roman" panose="02020603050405020304" pitchFamily="18" charset="0"/>
            </a:endParaRPr>
          </a:p>
          <a:p>
            <a:pPr lvl="0" algn="just"/>
            <a:r>
              <a:rPr lang="en-GB" sz="1800" b="1" dirty="0">
                <a:latin typeface="Times New Roman" panose="02020603050405020304" pitchFamily="18" charset="0"/>
                <a:cs typeface="Times New Roman" panose="02020603050405020304" pitchFamily="18" charset="0"/>
              </a:rPr>
              <a:t>Big data analytics </a:t>
            </a:r>
            <a:r>
              <a:rPr lang="en-GB" sz="1800" dirty="0">
                <a:latin typeface="Times New Roman" panose="02020603050405020304" pitchFamily="18" charset="0"/>
                <a:cs typeface="Times New Roman" panose="02020603050405020304" pitchFamily="18" charset="0"/>
              </a:rPr>
              <a:t>is enabling more individualized services and more educated decision-making, which is fundamentally changing the health insurance industry. According to Yogesh and Kumar </a:t>
            </a:r>
            <a:r>
              <a:rPr lang="en-GB" sz="1800" b="1" dirty="0">
                <a:latin typeface="Times New Roman" panose="02020603050405020304" pitchFamily="18" charset="0"/>
                <a:cs typeface="Times New Roman" panose="02020603050405020304" pitchFamily="18" charset="0"/>
              </a:rPr>
              <a:t>(2020), </a:t>
            </a:r>
            <a:r>
              <a:rPr lang="en-GB" sz="1800" dirty="0">
                <a:latin typeface="Times New Roman" panose="02020603050405020304" pitchFamily="18" charset="0"/>
                <a:cs typeface="Times New Roman" panose="02020603050405020304" pitchFamily="18" charset="0"/>
              </a:rPr>
              <a:t>big data tools are capable of analyzing patient data in order to spot health patterns, evaluate risk profiles, and customize insurance policies to meet specific needs. In addition to raising consumer satisfaction, this data-driven strategy aids insurers in risk management. </a:t>
            </a:r>
          </a:p>
          <a:p>
            <a:pPr algn="just"/>
            <a:endParaRPr lang="en-GB" sz="18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26AD20E6-394B-4DF0-96A5-9647FF39C943}" type="slidenum">
              <a:rPr lang="en-IN" smtClean="0"/>
              <a:t>6</a:t>
            </a:fld>
            <a:endParaRPr lang="en-IN"/>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3"/>
            <a:ext cx="1524000" cy="71734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5513" y="208704"/>
            <a:ext cx="6004446" cy="1207874"/>
          </a:xfrm>
        </p:spPr>
        <p:txBody>
          <a:bodyPr>
            <a:normAutofit/>
          </a:bodyPr>
          <a:lstStyle/>
          <a:p>
            <a:r>
              <a:rPr lang="en-IN" sz="3600" b="1" dirty="0" smtClean="0">
                <a:latin typeface="Times New Roman" panose="02020603050405020304" pitchFamily="18" charset="0"/>
                <a:cs typeface="Times New Roman" panose="02020603050405020304" pitchFamily="18" charset="0"/>
              </a:rPr>
              <a:t>Objective Of The Study</a:t>
            </a:r>
            <a:endParaRPr lang="en-GB"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784032"/>
            <a:ext cx="10515600" cy="4754880"/>
          </a:xfrm>
        </p:spPr>
        <p:txBody>
          <a:bodyPr>
            <a:normAutofit/>
          </a:bodyPr>
          <a:lstStyle/>
          <a:p>
            <a:pPr marL="0" indent="0" algn="just">
              <a:buNone/>
            </a:pPr>
            <a:endParaRPr lang="en-US" sz="1800" dirty="0">
              <a:latin typeface="Times New Roman" panose="02020603050405020304" pitchFamily="18" charset="0"/>
              <a:ea typeface="+mn-lt"/>
              <a:cs typeface="Times New Roman" panose="02020603050405020304" pitchFamily="18" charset="0"/>
            </a:endParaRPr>
          </a:p>
          <a:p>
            <a:pPr marL="0" indent="0">
              <a:buNone/>
            </a:pPr>
            <a:r>
              <a:rPr lang="en-IN" sz="1800" b="1" dirty="0" smtClean="0">
                <a:latin typeface="Times New Roman" panose="02020603050405020304" pitchFamily="18" charset="0"/>
                <a:cs typeface="Times New Roman" panose="02020603050405020304" pitchFamily="18" charset="0"/>
              </a:rPr>
              <a:t>    </a:t>
            </a:r>
            <a:r>
              <a:rPr lang="en-IN" sz="1800" b="1" u="sng" dirty="0" smtClean="0">
                <a:latin typeface="Times New Roman" panose="02020603050405020304" pitchFamily="18" charset="0"/>
                <a:cs typeface="Times New Roman" panose="02020603050405020304" pitchFamily="18" charset="0"/>
              </a:rPr>
              <a:t>Study Objective</a:t>
            </a:r>
            <a:endParaRPr lang="en-GB" sz="1800" u="sng" dirty="0">
              <a:latin typeface="Times New Roman" panose="02020603050405020304" pitchFamily="18" charset="0"/>
              <a:cs typeface="Times New Roman" panose="02020603050405020304" pitchFamily="18" charset="0"/>
            </a:endParaRPr>
          </a:p>
          <a:p>
            <a:r>
              <a:rPr lang="en-IN" sz="1800" b="1" dirty="0">
                <a:latin typeface="Times New Roman" panose="02020603050405020304" pitchFamily="18" charset="0"/>
                <a:cs typeface="Times New Roman" panose="02020603050405020304" pitchFamily="18" charset="0"/>
              </a:rPr>
              <a:t>General Objective: </a:t>
            </a:r>
            <a:r>
              <a:rPr lang="en-IN" sz="1800" dirty="0">
                <a:latin typeface="Times New Roman" panose="02020603050405020304" pitchFamily="18" charset="0"/>
                <a:cs typeface="Times New Roman" panose="02020603050405020304" pitchFamily="18" charset="0"/>
              </a:rPr>
              <a:t>To review and analyze the role of technology in transforming Health Insurance Sector</a:t>
            </a:r>
            <a:r>
              <a:rPr lang="en-IN" sz="1800" dirty="0" smtClean="0">
                <a:latin typeface="Times New Roman" panose="02020603050405020304" pitchFamily="18" charset="0"/>
                <a:cs typeface="Times New Roman" panose="02020603050405020304" pitchFamily="18" charset="0"/>
              </a:rPr>
              <a:t>.</a:t>
            </a:r>
          </a:p>
          <a:p>
            <a:endParaRPr lang="en-GB" sz="1800" dirty="0">
              <a:latin typeface="Times New Roman" panose="02020603050405020304" pitchFamily="18" charset="0"/>
              <a:cs typeface="Times New Roman" panose="02020603050405020304" pitchFamily="18" charset="0"/>
            </a:endParaRPr>
          </a:p>
          <a:p>
            <a:r>
              <a:rPr lang="en-IN" sz="1800" b="1" dirty="0">
                <a:latin typeface="Times New Roman" panose="02020603050405020304" pitchFamily="18" charset="0"/>
                <a:cs typeface="Times New Roman" panose="02020603050405020304" pitchFamily="18" charset="0"/>
              </a:rPr>
              <a:t>Specific Objectives: </a:t>
            </a:r>
            <a:endParaRPr lang="en-IN" sz="1800" b="1" dirty="0" smtClean="0">
              <a:latin typeface="Times New Roman" panose="02020603050405020304" pitchFamily="18" charset="0"/>
              <a:cs typeface="Times New Roman" panose="02020603050405020304" pitchFamily="18" charset="0"/>
            </a:endParaRPr>
          </a:p>
          <a:p>
            <a:r>
              <a:rPr lang="en-IN" sz="1800" dirty="0" smtClean="0">
                <a:latin typeface="Times New Roman" panose="02020603050405020304" pitchFamily="18" charset="0"/>
                <a:cs typeface="Times New Roman" panose="02020603050405020304" pitchFamily="18" charset="0"/>
              </a:rPr>
              <a:t>To analyze Digital Trends/Recent </a:t>
            </a:r>
            <a:r>
              <a:rPr lang="en-IN" sz="1800" dirty="0">
                <a:latin typeface="Times New Roman" panose="02020603050405020304" pitchFamily="18" charset="0"/>
                <a:cs typeface="Times New Roman" panose="02020603050405020304" pitchFamily="18" charset="0"/>
              </a:rPr>
              <a:t>A</a:t>
            </a:r>
            <a:r>
              <a:rPr lang="en-IN" sz="1800" dirty="0" smtClean="0">
                <a:latin typeface="Times New Roman" panose="02020603050405020304" pitchFamily="18" charset="0"/>
                <a:cs typeface="Times New Roman" panose="02020603050405020304" pitchFamily="18" charset="0"/>
              </a:rPr>
              <a:t>dvancement in Health Insurance Sector.</a:t>
            </a:r>
            <a:endParaRPr lang="en-GB" sz="1800" dirty="0">
              <a:latin typeface="Times New Roman" panose="02020603050405020304" pitchFamily="18" charset="0"/>
              <a:cs typeface="Times New Roman" panose="02020603050405020304" pitchFamily="18" charset="0"/>
            </a:endParaRPr>
          </a:p>
          <a:p>
            <a:pPr lvl="0"/>
            <a:r>
              <a:rPr lang="en-IN" sz="1800" dirty="0" smtClean="0">
                <a:latin typeface="Times New Roman" panose="02020603050405020304" pitchFamily="18" charset="0"/>
                <a:cs typeface="Times New Roman" panose="02020603050405020304" pitchFamily="18" charset="0"/>
              </a:rPr>
              <a:t>To </a:t>
            </a:r>
            <a:r>
              <a:rPr lang="en-IN" sz="1800" dirty="0">
                <a:latin typeface="Times New Roman" panose="02020603050405020304" pitchFamily="18" charset="0"/>
                <a:cs typeface="Times New Roman" panose="02020603050405020304" pitchFamily="18" charset="0"/>
              </a:rPr>
              <a:t>analyze the impact of Digital Platforms and Real-Time monitoring</a:t>
            </a:r>
            <a:r>
              <a:rPr lang="en-IN" sz="1800" dirty="0" smtClean="0">
                <a:latin typeface="Times New Roman" panose="02020603050405020304" pitchFamily="18" charset="0"/>
                <a:cs typeface="Times New Roman" panose="02020603050405020304" pitchFamily="18" charset="0"/>
              </a:rPr>
              <a:t>.</a:t>
            </a:r>
          </a:p>
          <a:p>
            <a:pPr lvl="0"/>
            <a:r>
              <a:rPr lang="en-IN" sz="1800" dirty="0" smtClean="0">
                <a:latin typeface="Times New Roman" panose="02020603050405020304" pitchFamily="18" charset="0"/>
                <a:cs typeface="Times New Roman" panose="02020603050405020304" pitchFamily="18" charset="0"/>
              </a:rPr>
              <a:t>To identify challenges</a:t>
            </a:r>
            <a:r>
              <a:rPr lang="en-IN" sz="1800" dirty="0">
                <a:latin typeface="Times New Roman" panose="02020603050405020304" pitchFamily="18" charset="0"/>
                <a:cs typeface="Times New Roman" panose="02020603050405020304" pitchFamily="18" charset="0"/>
              </a:rPr>
              <a:t>, and opportunities for improving use of technology in the </a:t>
            </a:r>
            <a:r>
              <a:rPr lang="en-IN" sz="1800" dirty="0" smtClean="0">
                <a:latin typeface="Times New Roman" panose="02020603050405020304" pitchFamily="18" charset="0"/>
                <a:cs typeface="Times New Roman" panose="02020603050405020304" pitchFamily="18" charset="0"/>
              </a:rPr>
              <a:t>Health </a:t>
            </a:r>
            <a:r>
              <a:rPr lang="en-IN" sz="1800" dirty="0">
                <a:latin typeface="Times New Roman" panose="02020603050405020304" pitchFamily="18" charset="0"/>
                <a:cs typeface="Times New Roman" panose="02020603050405020304" pitchFamily="18" charset="0"/>
              </a:rPr>
              <a:t>I</a:t>
            </a:r>
            <a:r>
              <a:rPr lang="en-IN" sz="1800" dirty="0" smtClean="0">
                <a:latin typeface="Times New Roman" panose="02020603050405020304" pitchFamily="18" charset="0"/>
                <a:cs typeface="Times New Roman" panose="02020603050405020304" pitchFamily="18" charset="0"/>
              </a:rPr>
              <a:t>nsurance Sector</a:t>
            </a:r>
            <a:r>
              <a:rPr lang="en-IN" sz="1800" dirty="0">
                <a:latin typeface="Times New Roman" panose="02020603050405020304" pitchFamily="18" charset="0"/>
                <a:cs typeface="Times New Roman" panose="02020603050405020304" pitchFamily="18" charset="0"/>
              </a:rPr>
              <a:t>. </a:t>
            </a:r>
            <a:endParaRPr lang="en-US" sz="1800" dirty="0" smtClean="0">
              <a:latin typeface="Times New Roman" panose="02020603050405020304" pitchFamily="18" charset="0"/>
              <a:ea typeface="+mn-lt"/>
              <a:cs typeface="Times New Roman" panose="02020603050405020304" pitchFamily="18" charset="0"/>
            </a:endParaRPr>
          </a:p>
          <a:p>
            <a:pPr marL="0" indent="0" algn="just">
              <a:buNone/>
            </a:pPr>
            <a:endParaRPr lang="en-IN" sz="1800" dirty="0">
              <a:latin typeface="Times New Roman" panose="02020603050405020304" pitchFamily="18" charset="0"/>
              <a:ea typeface="+mn-lt"/>
              <a:cs typeface="Times New Roman" panose="02020603050405020304" pitchFamily="18" charset="0"/>
            </a:endParaRPr>
          </a:p>
          <a:p>
            <a:pPr marL="0" indent="0" algn="just">
              <a:buNone/>
            </a:pPr>
            <a:endParaRPr lang="en-US" sz="18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26AD20E6-394B-4DF0-96A5-9647FF39C943}" type="slidenum">
              <a:rPr lang="en-IN" smtClean="0"/>
              <a:t>7</a:t>
            </a:fld>
            <a:endParaRPr lang="en-IN"/>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3"/>
            <a:ext cx="1524000" cy="71734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1" y="202791"/>
            <a:ext cx="10515600" cy="1325563"/>
          </a:xfrm>
        </p:spPr>
        <p:txBody>
          <a:bodyPr>
            <a:normAutofit/>
          </a:bodyPr>
          <a:lstStyle/>
          <a:p>
            <a:pPr algn="ctr"/>
            <a:r>
              <a:rPr lang="en-IN" sz="3600" b="1" dirty="0">
                <a:latin typeface="Times New Roman" panose="02020603050405020304" pitchFamily="18" charset="0"/>
                <a:cs typeface="Times New Roman" panose="02020603050405020304" pitchFamily="18" charset="0"/>
              </a:rPr>
              <a:t>Methodology</a:t>
            </a:r>
            <a:endParaRPr lang="en-GB" sz="3600" dirty="0"/>
          </a:p>
        </p:txBody>
      </p:sp>
      <p:sp>
        <p:nvSpPr>
          <p:cNvPr id="3" name="Content Placeholder 2"/>
          <p:cNvSpPr>
            <a:spLocks noGrp="1"/>
          </p:cNvSpPr>
          <p:nvPr>
            <p:ph idx="1"/>
          </p:nvPr>
        </p:nvSpPr>
        <p:spPr>
          <a:xfrm>
            <a:off x="838200" y="1528354"/>
            <a:ext cx="10515600" cy="5193121"/>
          </a:xfrm>
        </p:spPr>
        <p:txBody>
          <a:bodyPr>
            <a:normAutofit lnSpcReduction="10000"/>
          </a:bodyPr>
          <a:lstStyle/>
          <a:p>
            <a:pPr algn="just"/>
            <a:r>
              <a:rPr lang="en-IN" sz="1800" b="1" dirty="0" smtClean="0">
                <a:latin typeface="Times New Roman" panose="02020603050405020304" pitchFamily="18" charset="0"/>
                <a:cs typeface="Times New Roman" panose="02020603050405020304" pitchFamily="18" charset="0"/>
              </a:rPr>
              <a:t>Study </a:t>
            </a:r>
            <a:r>
              <a:rPr lang="en-IN" sz="1800" b="1" dirty="0">
                <a:latin typeface="Times New Roman" panose="02020603050405020304" pitchFamily="18" charset="0"/>
                <a:cs typeface="Times New Roman" panose="02020603050405020304" pitchFamily="18" charset="0"/>
              </a:rPr>
              <a:t>Design:</a:t>
            </a:r>
            <a:r>
              <a:rPr lang="en-IN" sz="1800" dirty="0">
                <a:latin typeface="Times New Roman" panose="02020603050405020304" pitchFamily="18" charset="0"/>
                <a:cs typeface="Times New Roman" panose="02020603050405020304" pitchFamily="18" charset="0"/>
              </a:rPr>
              <a:t> </a:t>
            </a:r>
            <a:r>
              <a:rPr lang="en-IN" sz="1800" dirty="0" smtClean="0">
                <a:latin typeface="Times New Roman" panose="02020603050405020304" pitchFamily="18" charset="0"/>
                <a:cs typeface="Times New Roman" panose="02020603050405020304" pitchFamily="18" charset="0"/>
              </a:rPr>
              <a:t>PRISMA guidelines which involved </a:t>
            </a:r>
            <a:r>
              <a:rPr lang="en-IN" sz="1800" dirty="0">
                <a:latin typeface="Times New Roman" panose="02020603050405020304" pitchFamily="18" charset="0"/>
                <a:cs typeface="Times New Roman" panose="02020603050405020304" pitchFamily="18" charset="0"/>
              </a:rPr>
              <a:t>a rigorous search, selection, and synthesis of relevant literature</a:t>
            </a:r>
            <a:r>
              <a:rPr lang="en-IN" sz="1800" dirty="0" smtClean="0">
                <a:latin typeface="Times New Roman" panose="02020603050405020304" pitchFamily="18" charset="0"/>
                <a:cs typeface="Times New Roman" panose="02020603050405020304" pitchFamily="18" charset="0"/>
              </a:rPr>
              <a:t>.</a:t>
            </a:r>
          </a:p>
          <a:p>
            <a:pPr algn="just"/>
            <a:endParaRPr lang="en-GB" sz="1800" dirty="0">
              <a:latin typeface="Times New Roman" panose="02020603050405020304" pitchFamily="18" charset="0"/>
              <a:cs typeface="Times New Roman" panose="02020603050405020304" pitchFamily="18" charset="0"/>
            </a:endParaRPr>
          </a:p>
          <a:p>
            <a:pPr algn="just"/>
            <a:r>
              <a:rPr lang="en-IN" sz="1800" b="1" dirty="0">
                <a:latin typeface="Times New Roman" panose="02020603050405020304" pitchFamily="18" charset="0"/>
                <a:cs typeface="Times New Roman" panose="02020603050405020304" pitchFamily="18" charset="0"/>
              </a:rPr>
              <a:t>Study Area:</a:t>
            </a:r>
            <a:r>
              <a:rPr lang="en-IN" sz="1800" dirty="0">
                <a:latin typeface="Times New Roman" panose="02020603050405020304" pitchFamily="18" charset="0"/>
                <a:cs typeface="Times New Roman" panose="02020603050405020304" pitchFamily="18" charset="0"/>
              </a:rPr>
              <a:t> R</a:t>
            </a:r>
            <a:r>
              <a:rPr lang="en-IN" sz="1800" dirty="0" smtClean="0">
                <a:latin typeface="Times New Roman" panose="02020603050405020304" pitchFamily="18" charset="0"/>
                <a:cs typeface="Times New Roman" panose="02020603050405020304" pitchFamily="18" charset="0"/>
              </a:rPr>
              <a:t>esearch </a:t>
            </a:r>
            <a:r>
              <a:rPr lang="en-IN" sz="1800" dirty="0">
                <a:latin typeface="Times New Roman" panose="02020603050405020304" pitchFamily="18" charset="0"/>
                <a:cs typeface="Times New Roman" panose="02020603050405020304" pitchFamily="18" charset="0"/>
              </a:rPr>
              <a:t>conducted in India and outside India. </a:t>
            </a:r>
            <a:endParaRPr lang="en-IN" sz="1800" dirty="0" smtClean="0">
              <a:latin typeface="Times New Roman" panose="02020603050405020304" pitchFamily="18" charset="0"/>
              <a:cs typeface="Times New Roman" panose="02020603050405020304" pitchFamily="18" charset="0"/>
            </a:endParaRPr>
          </a:p>
          <a:p>
            <a:pPr algn="just"/>
            <a:endParaRPr lang="en-GB" sz="1800" dirty="0">
              <a:latin typeface="Times New Roman" panose="02020603050405020304" pitchFamily="18" charset="0"/>
              <a:cs typeface="Times New Roman" panose="02020603050405020304" pitchFamily="18" charset="0"/>
            </a:endParaRPr>
          </a:p>
          <a:p>
            <a:pPr algn="just"/>
            <a:r>
              <a:rPr lang="en-IN" sz="1800" b="1" dirty="0">
                <a:latin typeface="Times New Roman" panose="02020603050405020304" pitchFamily="18" charset="0"/>
                <a:cs typeface="Times New Roman" panose="02020603050405020304" pitchFamily="18" charset="0"/>
              </a:rPr>
              <a:t>Study Participants:</a:t>
            </a:r>
            <a:r>
              <a:rPr lang="en-IN" sz="1800" dirty="0">
                <a:latin typeface="Times New Roman" panose="02020603050405020304" pitchFamily="18" charset="0"/>
                <a:cs typeface="Times New Roman" panose="02020603050405020304" pitchFamily="18" charset="0"/>
              </a:rPr>
              <a:t> </a:t>
            </a:r>
            <a:r>
              <a:rPr lang="en-IN" sz="1800" dirty="0" smtClean="0">
                <a:latin typeface="Times New Roman" panose="02020603050405020304" pitchFamily="18" charset="0"/>
                <a:cs typeface="Times New Roman" panose="02020603050405020304" pitchFamily="18" charset="0"/>
              </a:rPr>
              <a:t>The study participants were researchers</a:t>
            </a:r>
            <a:r>
              <a:rPr lang="en-IN" sz="1800" dirty="0">
                <a:latin typeface="Times New Roman" panose="02020603050405020304" pitchFamily="18" charset="0"/>
                <a:cs typeface="Times New Roman" panose="02020603050405020304" pitchFamily="18" charset="0"/>
              </a:rPr>
              <a:t>, policymakers, healthcare insurance providers, and users. </a:t>
            </a:r>
            <a:endParaRPr lang="en-IN" sz="1800" dirty="0" smtClean="0">
              <a:latin typeface="Times New Roman" panose="02020603050405020304" pitchFamily="18" charset="0"/>
              <a:cs typeface="Times New Roman" panose="02020603050405020304" pitchFamily="18" charset="0"/>
            </a:endParaRPr>
          </a:p>
          <a:p>
            <a:pPr algn="just"/>
            <a:endParaRPr lang="en-GB" sz="1800" dirty="0">
              <a:latin typeface="Times New Roman" panose="02020603050405020304" pitchFamily="18" charset="0"/>
              <a:cs typeface="Times New Roman" panose="02020603050405020304" pitchFamily="18" charset="0"/>
            </a:endParaRPr>
          </a:p>
          <a:p>
            <a:pPr algn="just"/>
            <a:r>
              <a:rPr lang="en-IN" sz="1800" b="1" dirty="0" smtClean="0">
                <a:latin typeface="Times New Roman" panose="02020603050405020304" pitchFamily="18" charset="0"/>
                <a:cs typeface="Times New Roman" panose="02020603050405020304" pitchFamily="18" charset="0"/>
              </a:rPr>
              <a:t>Sample size:</a:t>
            </a:r>
            <a:r>
              <a:rPr lang="en-IN" sz="1800" dirty="0" smtClean="0">
                <a:latin typeface="Times New Roman" panose="02020603050405020304" pitchFamily="18" charset="0"/>
                <a:cs typeface="Times New Roman" panose="02020603050405020304" pitchFamily="18" charset="0"/>
              </a:rPr>
              <a:t> The sample size was determined by the number of relevant studies meeting the inclusion criteria for the rapid review (n=30).</a:t>
            </a:r>
          </a:p>
          <a:p>
            <a:pPr algn="just"/>
            <a:endParaRPr lang="en-GB" sz="1800" dirty="0" smtClean="0">
              <a:latin typeface="Times New Roman" panose="02020603050405020304" pitchFamily="18" charset="0"/>
              <a:cs typeface="Times New Roman" panose="02020603050405020304" pitchFamily="18" charset="0"/>
            </a:endParaRPr>
          </a:p>
          <a:p>
            <a:pPr algn="just"/>
            <a:r>
              <a:rPr lang="en-IN" sz="1800" b="1" dirty="0" smtClean="0">
                <a:latin typeface="Times New Roman" panose="02020603050405020304" pitchFamily="18" charset="0"/>
                <a:cs typeface="Times New Roman" panose="02020603050405020304" pitchFamily="18" charset="0"/>
              </a:rPr>
              <a:t>Data Analysis:</a:t>
            </a:r>
            <a:r>
              <a:rPr lang="en-IN" sz="1800" dirty="0" smtClean="0">
                <a:latin typeface="Times New Roman" panose="02020603050405020304" pitchFamily="18" charset="0"/>
                <a:cs typeface="Times New Roman" panose="02020603050405020304" pitchFamily="18" charset="0"/>
              </a:rPr>
              <a:t> Data analysis involved thematic synthesis of qualitative data and quantitative analysis of the use of technology, opportunities and challenges in the insurance sector.</a:t>
            </a:r>
          </a:p>
          <a:p>
            <a:pPr algn="just"/>
            <a:endParaRPr lang="en-IN" sz="1800" dirty="0" smtClean="0">
              <a:latin typeface="Times New Roman" panose="02020603050405020304" pitchFamily="18" charset="0"/>
              <a:cs typeface="Times New Roman" panose="02020603050405020304" pitchFamily="18" charset="0"/>
            </a:endParaRPr>
          </a:p>
          <a:p>
            <a:pPr algn="just"/>
            <a:r>
              <a:rPr lang="en-IN" sz="1800" b="1" dirty="0" smtClean="0">
                <a:latin typeface="Times New Roman" panose="02020603050405020304" pitchFamily="18" charset="0"/>
                <a:cs typeface="Times New Roman" panose="02020603050405020304" pitchFamily="18" charset="0"/>
              </a:rPr>
              <a:t>Ethics </a:t>
            </a:r>
            <a:r>
              <a:rPr lang="en-IN" sz="1800" b="1" dirty="0">
                <a:latin typeface="Times New Roman" panose="02020603050405020304" pitchFamily="18" charset="0"/>
                <a:cs typeface="Times New Roman" panose="02020603050405020304" pitchFamily="18" charset="0"/>
              </a:rPr>
              <a:t>and Consent:</a:t>
            </a:r>
            <a:r>
              <a:rPr lang="en-IN" sz="1800" dirty="0">
                <a:latin typeface="Times New Roman" panose="02020603050405020304" pitchFamily="18" charset="0"/>
                <a:cs typeface="Times New Roman" panose="02020603050405020304" pitchFamily="18" charset="0"/>
              </a:rPr>
              <a:t> Since this was a rapid review of existing literature, ethical approval and informed consent are not applicable.</a:t>
            </a:r>
            <a:endParaRPr lang="en-GB" sz="1800" dirty="0">
              <a:latin typeface="Times New Roman" panose="02020603050405020304" pitchFamily="18" charset="0"/>
              <a:cs typeface="Times New Roman" panose="02020603050405020304" pitchFamily="18" charset="0"/>
            </a:endParaRPr>
          </a:p>
          <a:p>
            <a:pPr algn="just"/>
            <a:endParaRPr lang="en-GB" sz="18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26AD20E6-394B-4DF0-96A5-9647FF39C943}" type="slidenum">
              <a:rPr lang="en-IN" smtClean="0"/>
              <a:t>8</a:t>
            </a:fld>
            <a:endParaRPr lang="en-IN"/>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750"/>
            <a:ext cx="1524000" cy="71734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705"/>
            <a:ext cx="10515600" cy="1325563"/>
          </a:xfrm>
        </p:spPr>
        <p:txBody>
          <a:bodyPr>
            <a:normAutofit/>
          </a:bodyPr>
          <a:lstStyle/>
          <a:p>
            <a:pPr algn="ctr"/>
            <a:r>
              <a:rPr lang="en-IN" sz="3600" b="1" dirty="0">
                <a:latin typeface="Times New Roman" panose="02020603050405020304" pitchFamily="18" charset="0"/>
                <a:cs typeface="Times New Roman" panose="02020603050405020304" pitchFamily="18" charset="0"/>
              </a:rPr>
              <a:t>Methodology</a:t>
            </a:r>
            <a:endParaRPr lang="en-GB" sz="3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26AD20E6-394B-4DF0-96A5-9647FF39C943}" type="slidenum">
              <a:rPr lang="en-IN" smtClean="0"/>
              <a:t>9</a:t>
            </a:fld>
            <a:endParaRPr lang="en-IN"/>
          </a:p>
        </p:txBody>
      </p:sp>
      <p:graphicFrame>
        <p:nvGraphicFramePr>
          <p:cNvPr id="5" name="Content Placeholder 2"/>
          <p:cNvGraphicFramePr/>
          <p:nvPr>
            <p:extLst>
              <p:ext uri="{D42A27DB-BD31-4B8C-83A1-F6EECF244321}">
                <p14:modId xmlns:p14="http://schemas.microsoft.com/office/powerpoint/2010/main" val="198581100"/>
              </p:ext>
            </p:extLst>
          </p:nvPr>
        </p:nvGraphicFramePr>
        <p:xfrm>
          <a:off x="968915" y="1252936"/>
          <a:ext cx="10384885" cy="5272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23813"/>
            <a:ext cx="1524000" cy="717345"/>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1658</TotalTime>
  <Words>2585</Words>
  <Application>Microsoft Office PowerPoint</Application>
  <PresentationFormat>Widescreen</PresentationFormat>
  <Paragraphs>222</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Office Theme</vt:lpstr>
      <vt:lpstr>PowerPoint Presentation</vt:lpstr>
      <vt:lpstr>Mentor Approval</vt:lpstr>
      <vt:lpstr>Introduction </vt:lpstr>
      <vt:lpstr>Introduction</vt:lpstr>
      <vt:lpstr>Literature Review</vt:lpstr>
      <vt:lpstr>Literature Review</vt:lpstr>
      <vt:lpstr>Objective Of The Study</vt:lpstr>
      <vt:lpstr>Methodology</vt:lpstr>
      <vt:lpstr>Methodology</vt:lpstr>
      <vt:lpstr>PowerPoint Presentation</vt:lpstr>
      <vt:lpstr>                                            RESULTS</vt:lpstr>
      <vt:lpstr>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vt:lpstr>
      <vt:lpstr>PowerPoint Presentation</vt:lpstr>
      <vt:lpstr>References</vt:lpstr>
      <vt:lpstr>References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hp</cp:lastModifiedBy>
  <cp:revision>417</cp:revision>
  <dcterms:created xsi:type="dcterms:W3CDTF">2022-05-20T15:11:00Z</dcterms:created>
  <dcterms:modified xsi:type="dcterms:W3CDTF">2024-07-31T18:01:31Z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9038979349094971954164D7F595B648_13</vt:lpwstr>
  </property>
  <property fmtid="{D5CDD505-2E9C-101B-9397-08002B2CF9AE}" pid="3" name="KSOProductBuildVer">
    <vt:lpwstr>2057-12.2.0.17119</vt:lpwstr>
  </property>
</Properties>
</file>