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4" r:id="rId4"/>
    <p:sldId id="275" r:id="rId5"/>
    <p:sldId id="260" r:id="rId6"/>
    <p:sldId id="259" r:id="rId7"/>
    <p:sldId id="262" r:id="rId8"/>
    <p:sldId id="278" r:id="rId9"/>
    <p:sldId id="276" r:id="rId10"/>
    <p:sldId id="265" r:id="rId11"/>
    <p:sldId id="267" r:id="rId12"/>
    <p:sldId id="273" r:id="rId13"/>
    <p:sldId id="280"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sz="1862" b="0" i="0" u="none" strike="noStrike" baseline="0" dirty="0"/>
              <a:t>Initial Assessment in Wards</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&lt;60 min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No. of patients</c:v>
                </c:pt>
                <c:pt idx="1">
                  <c:v>total no. of patients</c:v>
                </c:pt>
                <c:pt idx="2">
                  <c:v>Percentage</c:v>
                </c:pt>
              </c:strCache>
            </c:strRef>
          </c:cat>
          <c:val>
            <c:numRef>
              <c:f>Sheet1!$B$2:$B$5</c:f>
              <c:numCache>
                <c:formatCode>General</c:formatCode>
                <c:ptCount val="4"/>
                <c:pt idx="0">
                  <c:v>170</c:v>
                </c:pt>
                <c:pt idx="1">
                  <c:v>190</c:v>
                </c:pt>
                <c:pt idx="2">
                  <c:v>89.47</c:v>
                </c:pt>
              </c:numCache>
            </c:numRef>
          </c:val>
          <c:extLst>
            <c:ext xmlns:c16="http://schemas.microsoft.com/office/drawing/2014/chart" uri="{C3380CC4-5D6E-409C-BE32-E72D297353CC}">
              <c16:uniqueId val="{00000000-FEC7-4091-B6D1-1E54DD0FA0E9}"/>
            </c:ext>
          </c:extLst>
        </c:ser>
        <c:ser>
          <c:idx val="1"/>
          <c:order val="1"/>
          <c:tx>
            <c:strRef>
              <c:f>Sheet1!$C$1</c:f>
              <c:strCache>
                <c:ptCount val="1"/>
                <c:pt idx="0">
                  <c:v>&gt;60 min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No. of patients</c:v>
                </c:pt>
                <c:pt idx="1">
                  <c:v>total no. of patients</c:v>
                </c:pt>
                <c:pt idx="2">
                  <c:v>Percentage</c:v>
                </c:pt>
              </c:strCache>
            </c:strRef>
          </c:cat>
          <c:val>
            <c:numRef>
              <c:f>Sheet1!$C$2:$C$5</c:f>
              <c:numCache>
                <c:formatCode>General</c:formatCode>
                <c:ptCount val="4"/>
                <c:pt idx="0">
                  <c:v>20</c:v>
                </c:pt>
                <c:pt idx="1">
                  <c:v>190</c:v>
                </c:pt>
                <c:pt idx="2">
                  <c:v>10.52</c:v>
                </c:pt>
              </c:numCache>
            </c:numRef>
          </c:val>
          <c:extLst>
            <c:ext xmlns:c16="http://schemas.microsoft.com/office/drawing/2014/chart" uri="{C3380CC4-5D6E-409C-BE32-E72D297353CC}">
              <c16:uniqueId val="{00000001-FEC7-4091-B6D1-1E54DD0FA0E9}"/>
            </c:ext>
          </c:extLst>
        </c:ser>
        <c:dLbls>
          <c:showLegendKey val="0"/>
          <c:showVal val="1"/>
          <c:showCatName val="0"/>
          <c:showSerName val="0"/>
          <c:showPercent val="0"/>
          <c:showBubbleSize val="0"/>
        </c:dLbls>
        <c:gapWidth val="150"/>
        <c:shape val="box"/>
        <c:axId val="1163695663"/>
        <c:axId val="1163694703"/>
        <c:axId val="0"/>
      </c:bar3DChart>
      <c:catAx>
        <c:axId val="11636956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3694703"/>
        <c:crosses val="autoZero"/>
        <c:auto val="1"/>
        <c:lblAlgn val="ctr"/>
        <c:lblOffset val="100"/>
        <c:noMultiLvlLbl val="0"/>
      </c:catAx>
      <c:valAx>
        <c:axId val="116369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369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sz="1862" b="0" i="0" u="none" strike="noStrike" baseline="0" dirty="0"/>
              <a:t>Initial Assessment in ICUs</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&lt;30 min</c:v>
                </c:pt>
              </c:strCache>
            </c:strRef>
          </c:tx>
          <c:spPr>
            <a:solidFill>
              <a:schemeClr val="accent1"/>
            </a:solidFill>
            <a:ln>
              <a:noFill/>
            </a:ln>
            <a:effectLst/>
            <a:sp3d/>
          </c:spPr>
          <c:invertIfNegative val="0"/>
          <c:cat>
            <c:strRef>
              <c:f>Sheet1!$A$2:$A$4</c:f>
              <c:strCache>
                <c:ptCount val="3"/>
                <c:pt idx="0">
                  <c:v>no. of patients</c:v>
                </c:pt>
                <c:pt idx="1">
                  <c:v>total no. of patients</c:v>
                </c:pt>
                <c:pt idx="2">
                  <c:v>percentage</c:v>
                </c:pt>
              </c:strCache>
            </c:strRef>
          </c:cat>
          <c:val>
            <c:numRef>
              <c:f>Sheet1!$B$2:$B$4</c:f>
              <c:numCache>
                <c:formatCode>General</c:formatCode>
                <c:ptCount val="3"/>
                <c:pt idx="0">
                  <c:v>32</c:v>
                </c:pt>
                <c:pt idx="1">
                  <c:v>50</c:v>
                </c:pt>
                <c:pt idx="2">
                  <c:v>64</c:v>
                </c:pt>
              </c:numCache>
            </c:numRef>
          </c:val>
          <c:extLst>
            <c:ext xmlns:c16="http://schemas.microsoft.com/office/drawing/2014/chart" uri="{C3380CC4-5D6E-409C-BE32-E72D297353CC}">
              <c16:uniqueId val="{00000000-6A7B-40B1-82BB-216118D0AD2D}"/>
            </c:ext>
          </c:extLst>
        </c:ser>
        <c:ser>
          <c:idx val="1"/>
          <c:order val="1"/>
          <c:tx>
            <c:strRef>
              <c:f>Sheet1!$C$1</c:f>
              <c:strCache>
                <c:ptCount val="1"/>
                <c:pt idx="0">
                  <c:v>&gt;30 min</c:v>
                </c:pt>
              </c:strCache>
            </c:strRef>
          </c:tx>
          <c:spPr>
            <a:solidFill>
              <a:schemeClr val="accent2"/>
            </a:solidFill>
            <a:ln>
              <a:noFill/>
            </a:ln>
            <a:effectLst/>
            <a:sp3d/>
          </c:spPr>
          <c:invertIfNegative val="0"/>
          <c:cat>
            <c:strRef>
              <c:f>Sheet1!$A$2:$A$4</c:f>
              <c:strCache>
                <c:ptCount val="3"/>
                <c:pt idx="0">
                  <c:v>no. of patients</c:v>
                </c:pt>
                <c:pt idx="1">
                  <c:v>total no. of patients</c:v>
                </c:pt>
                <c:pt idx="2">
                  <c:v>percentage</c:v>
                </c:pt>
              </c:strCache>
            </c:strRef>
          </c:cat>
          <c:val>
            <c:numRef>
              <c:f>Sheet1!$C$2:$C$4</c:f>
              <c:numCache>
                <c:formatCode>General</c:formatCode>
                <c:ptCount val="3"/>
                <c:pt idx="0">
                  <c:v>18</c:v>
                </c:pt>
                <c:pt idx="1">
                  <c:v>50</c:v>
                </c:pt>
                <c:pt idx="2">
                  <c:v>36</c:v>
                </c:pt>
              </c:numCache>
            </c:numRef>
          </c:val>
          <c:extLst>
            <c:ext xmlns:c16="http://schemas.microsoft.com/office/drawing/2014/chart" uri="{C3380CC4-5D6E-409C-BE32-E72D297353CC}">
              <c16:uniqueId val="{00000001-6A7B-40B1-82BB-216118D0AD2D}"/>
            </c:ext>
          </c:extLst>
        </c:ser>
        <c:dLbls>
          <c:showLegendKey val="0"/>
          <c:showVal val="0"/>
          <c:showCatName val="0"/>
          <c:showSerName val="0"/>
          <c:showPercent val="0"/>
          <c:showBubbleSize val="0"/>
        </c:dLbls>
        <c:gapWidth val="150"/>
        <c:shape val="box"/>
        <c:axId val="1128455663"/>
        <c:axId val="1128458543"/>
        <c:axId val="0"/>
      </c:bar3DChart>
      <c:catAx>
        <c:axId val="11284556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8458543"/>
        <c:crosses val="autoZero"/>
        <c:auto val="1"/>
        <c:lblAlgn val="ctr"/>
        <c:lblOffset val="100"/>
        <c:noMultiLvlLbl val="0"/>
      </c:catAx>
      <c:valAx>
        <c:axId val="1128458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845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9T10:19:20.305"/>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141 165 24575,'0'0'0,"4"0"0,6 0 0,4 0 0,5 0 0,2 0 0,2 0 0,1 0 0,0 0 0,1 0 0,-1 0 0,0 0 0,5 0 0,-1-4 0,1-1 0,-2 0 0,4-4 0,-1 1 0,0-3 0,-3 1 0,0 2 0,3-3 0,-1 3 0,0-4 0,-2 3 0,-1 1 0,-1 3 0,4 2 0,0 1 0,-1 1 0,-1 1 0,4 0 0,-1-4 0,-1 0 0,-1-1 0,-2 1 0,0 1 0,-2 2 0,-5-5 0,0 0 0,-1 1 0,1 2 0,2 0 0,0 1 0,1 6 0,1 1 0,-4 4 0,0 5 0,-5 4 0,1 2 0,-3 2 0,-4 2 0,2 0 0,-2 0 0,-2 1 0,-2-1 0,-1 0 0,3-5 0,4 0 0,-1-1 0,-5-3 0,-7-4 0,-7-4 0,-6 2 0,-4-2 0,2 3 0,-1-2 0,-1 4 0,-1-2 0,-1-2 0,-1-2 0,0-3 0,0-1 0,-1-1 0,1 4 0,-1-1 0,0 1 0,1-2 0,-6 0 0,-4 3 0,0 0 0,-4-1 0,2-1 0,-3 3 0,3-1 0,2 0 0,-1-2 0,-3-1 0,-3-1 0,-2-1 0,-3 4 0,-1 0 0,-1-1 0,4 0 0,5-1 0,5-2 0,4 0 0,3 0 0,2-1 0,0-1 0,2 1 0,-1 0 0,1 0 0,-1 0 0,0 0 0,-1 0 0,1 0 0,4-5 0,5-5 0,5-4 0,4-5 0,2-2 0,3-2 0,0-1 0,1 0 0,0-1 0,0 1 0,0 0 0,-1 0 0,0 0 0,1 0 0,3 1 0,5-1 0,6 5 0,3 1 0,3 4 0,2 4 0,6 4 0,0 3 0,5-4 0,4 2 0,3 1 0,3 1 0,2 1 0,-3 0 0,-5 2 0,0 0 0,-4 0 0,2 0 0,2 0 0,2 0 0,3 1 0,-3-1 0,2 0 0,-5 0 0,-3 0 0,-4 0 0,-2 0 0,-3 0 0,-1 4 0,-1 1 0,0 0 0,0-1 0,0 4 0,0-2 0,-5 5 0,1-2 0,-1 3 0,2-1 0,1-2 0,0-3 0,-3 2 0,0-1 0,-4 3 0,-15-10 0,1 0 0,1 0 0,-1 1 0,0-1 0,0 0 0,0 1 0,1-1 0,-1 0 0,0 1 0,0-1 0,0 0 0,0 1 0,0-1 0,1 0 0,-1 1 0,0-1 0,0 1 0,0-1 0,0 0 0,0 1 0,0-1 0,0 0 0,0 1 0,-1-1 0,1 1 0,-8 11 0,-12-2 0,-5 3 0,-4-2 0,-5-3 0,-4-2 0,-4 2 0,2-1 0,-1-1 0,3-2 0,4-2 0,3-1 0,3 0 0,3-1 0,1 0 0,1 0 0,0-1 0,0 1 0,0 0 0,0 0 0,0 4 0,0 1 0,-1 5 0,5 3 0,1 0 0,-1-3 0,0-2 0,-2 2 0,-1 2 0,4 4 0,0 2 0,4 3 0,-1-3 0,-1 1 0,-2-5 0,-2-3 0,-1-4 0,3 2 0,0-3 0,8-1 0,9-6 0,14-7 0,6-5 0,10-5 0,-2-3 0,5-2 0,4-2 0,3 1 0,-1-1 0,2 1 0,2 4 0,-3 6 0,1-1 0,-4 5 0,-3 3 0,-3-2 0,-3 2 0,-1-3 0,-3-4 0,-4-3 0,-10 2 0,-10 3 0,-14 4 0,-10 2 0,-6 4 0,-6 0 0,-5 2 0,-2 1 0,-7-1 0,3 1 0,0 4 0,1 0 0,5 5 0,5-1 0,4-1 0,5-3 0,7 4 0,-3 3 0,1-2 0,0 4 0,-5 2 0,-6 3 0,-4-3 0,1-3 0,2-4 0,2 1 0,4-3 0,2 4 0,2 2 0,11-1 0,9-2 0,6-10 0,0 1 0,-1 0 0,0-1 0,1 0 0,-1 1 0,0-1 0,1 1 0,-1-1 0,1 1 0,-1-1 0,1 0 0,-1 1 0,1-1 0,-1 0 0,1 0 0,0 1 0,-1-1 0,2 0 0,16 5 0,21-3 0,7-1 0,10-1 0,2 0 0,5 0 0,8-1 0,6 1 0,2-1 0,1 1 0,-3 0 0,4 0 0,-7-5 0,-6-4 0,-7-6 0,-10-3 0,-5 2 0,-7-2 0,-6-1 0,-14 3 0,-12 3 0,-8 13 0,1-1 0,0 1 0,0 0 0,-1-1 0,1 1 0,0-1 0,-1 1 0,1-1 0,0 1 0,-1 0 0,1-1 0,0 1 0,-1 0 0,1-1 0,-1 1 0,1 0 0,0-1 0,-1 1 0,1 0 0,-1 0 0,1 0 0,-1-1 0,0 1 0,-23-5 0,-10 3 0,-8 1 0,-5 1 0,3 1 0,-1 0 0,5 4 0,4 6 0,0 3 0,3 0 0,3 3 0,-3 1 0,2 2 0,2-3 0,6 0 0,7-3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9T10:19:34.803"/>
    </inkml:context>
    <inkml:brush xml:id="br0">
      <inkml:brushProperty name="width" value="0.1" units="cm"/>
      <inkml:brushProperty name="height" value="0.1" units="cm"/>
      <inkml:brushProperty name="color" value="#AE198D"/>
      <inkml:brushProperty name="inkEffects" value="galaxy"/>
      <inkml:brushProperty name="anchorX" value="-1306.32007"/>
      <inkml:brushProperty name="anchorY" value="-1085.74121"/>
      <inkml:brushProperty name="scaleFactor" value="0.5"/>
    </inkml:brush>
  </inkml:definitions>
  <inkml:trace contextRef="#ctx0" brushRef="#br0">0 133 24575,'0'0'0,"2"-1"0,1-1 0,3 0 0,1-1 0,1 0 0,4-1 0,0 0 0,5-1 0,-3-1 0,0 0 0,2 0 0,1-1 0,3 1 0,1-2 0,1 0 0,0 0 0,-1-1 0,1 2 0,0 2 0,-2 0 0,-1 1 0,0 1 0,-2 1 0,-1 1 0,-2 1 0,-2 0 0,-1 0 0,-1-2 0,-1 1 0,0-1 0,0 1 0,1 0 0,0 0 0,2 1 0,2-1 0,3 1 0,1 0 0,1 1 0,2-1 0,0-2 0,-1 0 0,2 1 0,-1-1 0,1 1 0,1 0 0,3 1 0,1 0 0,1 0 0,3 0 0,0 0 0,0 0 0,-1 0 0,-1 0 0,1 0 0,-1 0 0,-1 0 0,2 0 0,1 0 0,0 0 0,-1 0 0,-1 0 0,-1 0 0,-3 0 0,-1 0 0,-3 0 0,-2 0 0,0 0 0,-3 0 0,-1 0 0,-1 0 0,-2 0 0,-1 0 0,0 0 0,0 0 0,0 0 0,-1 0 0,-1 0 0,1 0 0,-1 0 0,-1 0 0,1 0 0,2 0 0,-1 0 0,1 0 0,-1 0 0,0 2 0,-1 0 0,1-1 0,0 1 0,3-1 0,-1 0 0,2-1 0,-1 0 0,-1 2 0,0 1 0,-4 3 0,-2 1 0,-2 1 0,-4 0 0,-4 1 0,-5 0 0,-4 0 0,-2 1 0,-4-3 0,-3 0 0,-1-2 0,-3-1 0,0 0 0,1-1 0,1 1 0,1 0 0,1 0 0,2 0 0,0-1 0,1-1 0,1 1 0,2-1 0,-1 0 0,0 0 0,-1-1 0,2 0 0,1-1 0,1 0 0,1 0 0,0 0 0,-1 1 0,-1 1 0,-3 1 0,-1 3 0,0-2 0,-3 2 0,-1-1 0,-1-2 0,1 0 0,1 0 0,2 0 0,-1-1 0,-2-1 0,2 2 0,-2 1 0,-2 0 0,0 1 0,2-1 0,1 1 0,1 0 0,0-2 0,1-1 0,-1 0 0,-2-2 0,1 1 0,-1-1 0,-1-1 0,1 1 0,-1 0 0,2 0 0,-3 0 0,5 1 0,1 1 0,1 0 0,3 1 0,0 0 0,2 0 0,1-2 0,1 2 0,-2 2 0,0 0 0,1 1 0,0-2 0,1-1 0,1-1 0,1-1 0,0 0 0,0-1 0,1 0 0,-1-1 0,0-1 0,2-1 0,2-3 0,0 1 0,-1-1 0,0-1 0,-1-2 0,-2-3 0,-1-2 0,-1 0 0,1-1 0,0 1 0,0 1 0,2 2 0,1 2 0,4 3 0,2 2 0,8 2 0,4 1 0,4 1 0,2 1 0,1-1 0,3 1 0,-1-1 0,3 1 0,0-1 0,0 0 0,0 0 0,5 0 0,1 0 0,0 0 0,2 0 0,-1 0 0,-2 0 0,-1 0 0,-3 0 0,0 0 0,-1 0 0,-3 0 0,-2 0 0,-1 0 0,-3 0 0,-1 0 0,-2 0 0,-1 0 0,-1 0 0,-1 0 0,1 0 0,-1-2 0,1 0 0,-1 0 0,3 1 0,-1 0 0,3-2 0,-1 1 0,1 0 0,2 1 0,0 0 0,2 0 0,0 1 0,-1 0 0,0 0 0,0 0 0,0 0 0,1 0 0,-1 0 0,-3 0 0,-1 0 0,-1-2 0,-3-1 0,-2-1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9T10:20:37.3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0 123,'42'-8,"48"-2,128-7,-111 16,189-6,-185-7,-78 10,1 1,66 4,-32 1,177 12,-36-1,246-12,-199-1,26-2,-125-16,-41 4,-13 2,-69 8,64-17,-23 5,-65 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9T10:20:45.22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89,'1'0,"-1"-1,0 1,1-1,-1 1,1-1,-1 1,0-1,1 1,0-1,-1 1,1 0,-1-1,1 1,-1 0,1-1,0 1,-1 0,1 0,-1 0,1 0,0-1,-1 1,1 0,0 0,1 1,23-3,-21 2,767-18,-475 1,67-1,-161 9,1 1,-25-1,-27 8,156 2,-157 13,-83-6,180 5,-96-13,-143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9T10:22:02.43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777 10,'136'1,"139"-3,-226-1,45-2,-5 4,212 12,-257-6,-6-2,0 2,40 12,-41-9,-30-8,1 1,-1 1,0-1,-1 1,1 1,0-1,0 1,-1 0,0 1,7 4,-13-8,0 0,0 0,1 0,-1 0,0 0,0 1,0-1,1 0,-1 0,0 0,0 0,0 1,0-1,0 0,1 0,-1 1,0-1,0 0,0 0,0 0,0 1,0-1,0 0,0 0,0 1,0-1,0 0,0 0,0 1,0-1,0 0,0 0,0 1,0-1,-1 0,1 0,0 1,-10 5,-15-2,-209 0,125-6,-166-8,-286 11,547 0,0 0,1 1,-23 7,-10 1,29-6,0 0,-18 8,-11 2,26-11,-9 1,28-4,0 1,0-1,-1 0,1 1,0-1,0 1,0-1,0 1,0 0,0-1,0 1,0 0,1 0,-1-1,0 1,0 0,1 0,-2 2,2-3,0 1,0-1,0 0,0 1,0-1,0 1,0-1,0 0,0 1,1-1,-1 0,0 1,0-1,0 0,1 1,-1-1,0 0,0 0,1 1,-1-1,0 0,0 0,1 1,-1-1,0 0,1 0,-1 0,0 0,1 1,-1-1,0 0,1 0,-1 0,1 0,18 5,-14-5,28 9,39 8,86 11,52-12,9 0,77-1,-289-14,340-1,6 0,-314 3,41 8,-45-6,61 3,-94-8,0 0,0 0,0 0,0 1,0-1,0 0,0 1,0-1,0 1,0 0,0 0,0 0,0 0,2 2,-4-3,0 0,0 0,1 1,-1-1,0 0,0 0,0 1,0-1,0 0,1 1,-1-1,0 0,0 0,0 1,0-1,0 0,0 1,0-1,0 0,0 1,0-1,0 0,0 1,0-1,0 0,0 1,0-1,-1 0,1 0,0 1,0-1,-1 2,0-1,0 0,-1 0,1 0,0-1,0 1,-1 0,1 0,0-1,-1 1,-1 0,-14 4,1-1,-1 0,0-2,-24 2,-4 0,-364 24,-2-28,162-2,164 1,1 5,-84 13,131-11,-92 20,-226 73,304-87,-97 11,95-16,5 1,28-4,-1-1,-36 1,27-1,26-2,21-2,873-20,-464 59,-154-8,-260-29,533 27,-471-28,123-3,-153 0,-1-2,64-16,-59 9,0-3,-1-2,71-35,-114 50,-1-1,1 1,0-1,-1 0,1 0,-1 0,0 0,5-7,-8 9,1 1,-1-1,1 0,-1 0,0 0,1 0,-1 0,0 1,0-1,1 0,-1 0,0 0,0 0,0 0,0 0,0 0,0 0,0 0,-1 0,1 0,0 1,0-1,-1 0,1 0,-1 0,1 0,-1 1,1-1,-1 0,1 0,-1 1,0-1,1 0,-1 1,0-1,1 1,-1-1,0 1,0-1,0 1,0-1,1 1,-1 0,0 0,0-1,0 1,-1 0,-16-4,0 0,0 1,0 1,-1 1,1 1,-30 3,-2-2,40-1,0 0,0 1,0 0,0 0,0 1,0 1,1-1,-1 2,1-1,-1 1,-14 10,12-9,1 0,-1-1,0 0,0-1,0 0,-21 2,-9 2,-154 19,48-9,73-9,-102-1,64-5,17 2,-324 17,258-3,79-8,40-7,-68-4,-26 1,132 1,0 1,0-1,-1 0,1 1,-9 5,-18 5,0-5,1 1,-1 2,2 1,-47 23,77-34,-1 0,1 1,-1-1,1 0,-1 1,1-1,-1 0,1 1,-1-1,1 0,-1 1,1-1,0 1,-1-1,1 1,-1-1,1 1,0-1,0 1,-1-1,1 1,0 0,0 0,0-1,0 1,0-1,1 1,-1-1,0 1,0-1,1 1,-1-1,0 0,1 1,-1-1,1 0,-1 1,1-1,-1 0,0 1,1-1,-1 0,1 0,0 1,30 6,512 5,-348-14,294-5,-436 2,1-2,84-23,-83 13,0-3,101-52,-121 55,-33 16,0 0,0 0,0 0,0 0,0 0,0-1,0 1,-1 0,1-1,0 0,-1 1,0-1,1 0,-1 0,0 0,0 1,0-1,0 0,0-1,0-1,-1 2,0 1,0-1,0 0,-1 1,1-1,-1 0,1 1,-1-1,1 1,-1-1,0 1,0-1,0 1,0 0,0-1,0 1,0 0,-1 0,1 0,0 0,-1 0,1 0,-1 0,1 0,-1 0,1 1,-3-2,-8-3,-1 1,1 0,-1 0,0 1,0 1,-18-2,-83 2,76 3,-112-2,-152 3,94 24,120-13,21-7,-125-5,123-3,-165-7,-88 0,252 10,-85-2,147 1,1-1,-1 0,1 0,0 0,0-1,0 0,-8-4,55-1,70-8,178-3,51 10,-149-1,-170 3,-17 0,-13 0,-8 2,0 1,0 0,-29 0,3 1,-259-17,302 19,0 0,0 0,0 0,0 0,0 0,0 0,0 0,0 0,0 0,0-1,0 1,0 0,0-1,0 1,1-1,-1 1,0-1,0 1,-1-2,2 1,0 1,-1-1,1 1,0-1,0 0,0 1,0-1,0 0,-1 1,1-1,1 0,-1 1,0-1,0 1,0-1,0 0,0 1,0-1,1 1,-1-1,0 0,1 0,1-2,0 0,0 0,1 0,-1 0,1 0,-1 1,1-1,0 1,4-3,9-2,1 0,0 1,0 1,0 1,0 0,36-2,6-3,-42 3,-17 6,0-1,0 1,0 0,0-1,-1 1,1 0,0 0,0-1,-1 1,1 0,0-1,0 1,-1 0,1 0,0 0,0-1,-1 1,1 0,0 0,-1 0,1 0,0 0,-1 0,1 0,0-1,-1 1,0 0,-36-7,-57-5,-169-17,248 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9T10:22:14.631"/>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1,'26'9,"-12"-2,203 44,-146-37,-41-9,0-2,1-1,-1-1,42-5,-69 3,1 0,-1 0,1 0,-1-1,0 1,0-1,0 0,0 0,0 0,5-5,13-8,-13 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9T10:22:51.17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222 523,'8'-2,"-1"0,1 0,-1-1,8-3,10-4,12 0,1 2,0 1,49-2,-5 1,-25 2,-37 5,0-1,0-1,0-1,-1 0,1-1,34-15,3-4,-40 19,-1-2,18-9,-25 10,1 0,0 1,0 1,1 0,-1 0,1 1,0 0,0 1,14-1,22-6,-37 7,0 0,1 0,14 0,-11 0,0 0,-1 0,1-2,0 1,-1-2,16-7,18-5,-27 9,-1 0,24-14,-2 0,-8 5,41-31,-12 8,-54 34,0 0,0-1,-1 1,0-1,-1-1,12-15,-18 22,1 1,-1-1,0 1,1-1,-1 1,0-1,0 1,1-1,-1 1,0-1,0 1,0-1,0 0,0 1,0-1,0 1,0-1,0 1,0-1,0 0,0 1,0-1,0 1,-1-1,1 1,0-1,0 1,-1-1,1 0,-1 0,-1 0,1 0,0 1,0-1,0 0,-1 1,1-1,0 1,0-1,-1 1,1 0,-2-1,-46 0,42 1,-60 1,29-2,1 2,-1 1,1 2,-60 14,72-11,-28 2,29-5,-42 12,3 2,41-12,0 0,0 2,-36 17,38-15,-37 12,19-7,-12 2,-77 16,102-27,-11 5,0 2,1 1,-56 32,14-8,30-12,0 2,-56 44,47-31,55-40,-9 5,0 2,0 0,-15 16,23-22,1 0,-1-1,1 1,-1 0,1 0,0 0,0 0,0 0,0 0,0 0,0 1,1-1,-1 0,1 0,-1 1,1-1,0 0,0 0,0 1,0-1,0 0,1 1,-1-1,1 0,-1 0,1 1,0-1,2 3,-2-3,1-1,-1 1,1 0,0-1,0 1,0-1,0 0,0 0,0 1,0-1,0-1,0 1,4 1,37 7,-25-5,24 4,1-2,57 2,88-8,-89-2,-55 1,0-3,48-9,86-27,-108 23,4 4,-48 9,43-11,93-49,4-1,-58 27,-67 22,2 1,53-10,80-10,-176 35,1-1,-1 1,1 0,-1 0,1 0,0 0,-1-1,1 1,-1 0,1 0,-1 0,1 0,0 0,-1 0,1 1,-1-1,1 0,0 0,-1 0,1 0,-1 1,1-1,-1 0,1 1,-1-1,1 0,-1 1,1-1,-1 1,0-1,1 0,0 2,-1-1,0 0,0 1,0-1,0 0,0 1,0-1,0 1,0-1,-1 0,1 1,-1-1,1 0,-1 2,-3 5,0-1,0 0,-9 12,5-11,1 0,-1-1,-1-1,1 1,-1-1,0-1,0 1,-1-2,-10 5,-17 4,-44 10,43-13,-145 33,116-30,1 3,0 3,-67 28,109-37,0-2,-41 8,-22 8,-73 29,-43-2,-141 33,315-77,6-2,0 1,1 1,-24 11,-14 19,59-37,0 0,0 0,0 1,0-1,1 1,-1-1,0 0,0 1,0-1,1 1,-1 0,0-1,1 1,-1 0,0-1,1 1,-1 0,1 0,-1-1,1 1,0 0,-1 0,1 0,0 0,-1-1,1 1,0 0,0 0,0 0,0 0,0 0,0 0,0 0,0 0,0 0,0-1,1 1,-1 0,0 0,1 0,-1 0,0 0,1-1,-1 1,1 0,0 0,-1-1,1 1,-1 0,1-1,0 1,1 0,2 3,1 0,0-1,0 0,0 0,0-1,11 5,14 1,1 0,59 5,64-5,-125-7,-18-1,0 0,0-2,0 1,0-1,-1-1,1 0,-1 0,16-8,7-6,37-25,-15 8,-38 24,1 1,0 0,1 1,0 1,0 1,0 0,1 2,38-4,277-17,-274 17,93-22,-72 12,-47 10,-1-2,61-26,60-41,-139 68,0-1,-1-1,-1 0,0-1,20-22,54-75,-85 104,0 1,-1-1,0 0,0 0,-1 0,0 0,1-1,-2 1,1 0,0 0,-1-6,0 1,-1 1,1 0,-1-1,-1 1,-4-14,4 18,0 0,-1 0,1 0,-1 1,-1-1,1 1,-1 0,1 0,-1 0,0 0,-1 1,1-1,0 1,-1 0,0 1,0-1,0 1,0 0,0 0,0 0,-1 1,1 0,-6-1,-11-1,1 1,-1 2,0 0,-32 4,24 1,0 2,0 1,1 1,-54 26,-22 6,87-34,0 1,1 1,1 0,-18 14,18-13,1 0,-1 0,-1-2,-26 11,-48 7,33-10,-72 30,107-38,0-1,0 0,-1-2,0-1,0-1,-24-1,19-2,0-2,0-1,-52-13,-35-4,81 19,25 1,0 0,0-1,-17-2,27 3,0 0,0 0,0 0,0 0,0 0,-1 0,1 0,0 0,0 0,0 0,0 0,0 0,-1 0,1 0,0 0,0 0,0 0,0 0,0 0,0-1,-1 1,1 0,0 0,0 0,0 0,0 0,0 0,0 0,0 0,0 0,-1-1,1 1,0 0,0 0,0 0,0 0,0 0,0 0,0-1,0 1,0 0,0 0,0 0,0 0,0 0,0-1,0 1,0 0,0 0,0 0,0 0,9-5,13 0,84-9,128-1,-187 12,0-2,0-2,-1-2,76-25,-34 10,-56 17,0-1,40-18,-46 16,-19 8,0-1,0 0,0 0,-1 0,0-1,12-8,-14 9,-1 0,1-1,-1 1,0 0,1-1,-2 0,1 0,0 0,-1 0,0 0,0 0,0 0,0-1,-1 1,1-1,-1 0,0 1,-1-1,1 0,-1 1,0-1,-1-9,0 11,0 0,1 0,-1 0,0 0,-1 0,1 0,0 0,-1 0,0 1,0-1,0 0,0 1,0 0,-4-4,1 2,0 1,0-1,-1 1,1 1,-1-1,1 1,-8-2,-6-1,1 1,-1 1,-36 0,34 3,1 1,-1 1,1 1,0 0,-1 2,2 0,-1 2,-36 16,2 6,-85 60,119-77,0 0,-1-2,0 0,-1-1,-32 9,-116 18,108-25,6-4,63-12,9-2,40-12,1 3,1 3,65-7,180-4,-261 22,1 2,-1 2,0 2,0 2,-1 1,79 26,-101-27,-10-4,1 1,-1 1,0 0,17 9,-24-12,0 1,0 0,0-1,0 1,0 0,-1 0,1 0,0 0,-1 1,0-1,1 0,-1 1,0-1,0 1,0-1,-1 1,1-1,-1 1,1-1,-1 1,0 0,0-1,0 4,0-2,-1 0,0 0,0 0,0 0,0 0,0 0,-1 0,1 0,-1-1,0 1,-1-1,1 1,0-1,-1 0,0 0,0 0,0 0,0 0,0-1,0 1,-7 2,-5 3,-1-1,0-1,0-1,-18 5,-3 0,-7 4,16-7,-41 18,69-25,-1 1,1-1,-1 0,1 0,-1 0,1 0,0 0,-1 0,1 1,-1-1,1 0,0 0,-1 1,1-1,0 0,-1 1,1-1,0 0,0 1,-1-1,1 0,0 1,0-1,-1 0,1 1,0-1,0 1,0-1,0 1,0 0,11 4,27 0,-37-5,439 3,-415-3,-11-1,105-5,-101 4,1-1,-1-1,1 0,21-9,-39 13,1-1,-1 1,1-1,-1 0,1 1,-1-1,0 0,1 0,-1 0,0 0,1 0,-1 0,0 0,0 0,0 0,0-1,0 1,0 0,-1-1,2-1,-2 2,0 1,0-1,0 1,0-1,0 1,-1 0,1-1,0 1,0-1,0 1,0 0,-1-1,1 1,0-1,0 1,-1 0,1-1,0 1,-1 0,1 0,0-1,-1 1,1 0,-1-1,-20-4,-54 2,-85 8,110 1,1 2,-64 18,-10 3,-26 7,-39 6,-154 4,225-22,-20 3,123-25,0 1,1 0,-1 1,1 1,0 0,1 1,-1 0,-17 12,22-13,0 0,-1-1,1 1,-1-2,0 1,0-1,0-1,-1 1,1-2,-1 1,-11-1,6-2,-1-1,1 0,-1-1,1-1,0-1,-15-6,-21-6,49 17,-1-1,1 1,0-1,0 0,-1 0,1 0,0 0,0 0,0-1,0 1,0 0,0-1,0 0,1 1,-1-1,-2-3,3 2,0-1,0 1,0-1,0 0,1 1,-1-1,1 0,0 1,0-1,1-3,0-16,8-35,1 2,-10 54,0-6,1 0,1 0,-1 1,4-11,-4 18,-1-1,1 1,0 0,-1-1,1 1,-1 0,1-1,-1 1,1 0,0 0,-1 0,1 0,0-1,-1 1,1 0,0 0,-1 0,1 0,0 1,-1-1,1 0,0 0,-1 0,1 0,-1 1,1-1,0 0,-1 0,1 1,-1-1,1 1,0-1,24 16,-21-13,-3-2,22 13,37 20,-51-31,0 1,0-1,0 0,1-1,-1 0,1-1,18 1,-4-2,31-4,-46 2,0 0,-1 0,1 0,-1-1,1-1,14-7,-15 7,1 1,-1 0,1 0,0 1,0 0,0 1,1 0,16 0,23-3,16-4,1 4,89 5,-52 1,417-16,-471 11,92-19,-126 19,0 1,0 1,0 0,0 1,21 2,-36-2,1 0,-1 0,1 0,0 0,-1 0,1 0,-1 0,1 0,-1 0,1 0,-1 1,1-1,-1 0,1 0,-1 0,1 1,-1-1,1 0,-1 1,0-1,1 0,-1 1,1-1,-1 1,0-1,0 1,1-1,-1 1,0-1,1 1,-1 0,-1 0,1 0,0 0,0 0,-1 0,1 0,0 0,-1 0,1 0,-1 0,1 0,-1-1,0 1,0 1,-4 3,1-1,-1 0,0 0,-6 4,-3-1,1 0,-1-2,0 1,-27 5,-60 5,76-14,1 1,-1 1,1 2,1 0,-36 15,45-14,1-1,-1-1,0 0,0-1,-22 4,30-7,0 1,1 0,-1 0,1 0,0 1,0-1,0 1,-7 5,5-3,1-1,-2 0,-10 5,-36 9,-107 21,-11-1,149-32,1 1,-1 1,2 1,-27 15,-39 15,77-36,1 1,-1 0,-17 12,21-12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9T10:22:53.681"/>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61 1,'4'-1,"0"1,-1 0,1 1,0-1,-1 0,1 1,-1 0,1 0,-1 0,1 0,-1 1,1-1,-1 1,0 0,0 0,0 0,0 0,0 1,-1-1,1 1,-1 0,1 0,-1-1,0 1,0 1,0-1,-1 0,1 0,-1 1,0-1,2 5,4 37,-6-37,0 0,0 0,1 0,0 0,0 0,5 11,-3-13,-1 1,0 0,-1 0,0 0,3 12,-5-19,-1 0,1 1,0-1,0 1,-1-1,1 0,0 1,0-1,-1 0,1 1,0-1,-1 0,1 0,0 1,-1-1,1 0,-1 0,1 0,0 1,-1-1,1 0,-1 0,1 0,-1 0,1 0,0 0,-1 0,1 0,-1 0,1 0,-1 0,1 0,-1 0,1 0,0-1,-1 1,-21-5,20 4,-11-2,1 1,-1 0,0 1,-23 1,-16-1,39-4,9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02-08-2024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9</a:t>
            </a:fld>
            <a:endParaRPr lang="en-IN"/>
          </a:p>
        </p:txBody>
      </p:sp>
    </p:spTree>
    <p:extLst>
      <p:ext uri="{BB962C8B-B14F-4D97-AF65-F5344CB8AC3E}">
        <p14:creationId xmlns:p14="http://schemas.microsoft.com/office/powerpoint/2010/main" val="246517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02-08-2024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02-08-2024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02-08-2024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02-08-2024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02-08-2024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02-08-2024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02-08-2024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02-08-2024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02-08-2024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02-08-2024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02-08-2024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02-08-2024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image" Target="../media/image15.svg" /></Relationships>
</file>

<file path=ppt/slides/_rels/slide12.xml.rels><?xml version="1.0" encoding="UTF-8" standalone="yes"?>
<Relationships xmlns="http://schemas.openxmlformats.org/package/2006/relationships"><Relationship Id="rId3" Type="http://schemas.openxmlformats.org/officeDocument/2006/relationships/hyperlink" Target="https://www.dialremedy.com/blog/sample-policy-initial-re-assessment-policy" TargetMode="External" /><Relationship Id="rId2" Type="http://schemas.openxmlformats.org/officeDocument/2006/relationships/hyperlink" Target="https://www.ncbi.nlm.nih.gov/books/NBK493211/" TargetMode="External" /><Relationship Id="rId1" Type="http://schemas.openxmlformats.org/officeDocument/2006/relationships/slideLayout" Target="../slideLayouts/slideLayout2.xml" /><Relationship Id="rId6" Type="http://schemas.openxmlformats.org/officeDocument/2006/relationships/image" Target="../media/image1.png" /><Relationship Id="rId5" Type="http://schemas.openxmlformats.org/officeDocument/2006/relationships/hyperlink" Target="https://study.com/learn/lesson/initial-assessment-" TargetMode="External" /><Relationship Id="rId4" Type="http://schemas.openxmlformats.org/officeDocument/2006/relationships/hyperlink" Target="https://www.researchgate.net/publication/7641746_Ways_to_reduce_patient_turnaround_time_and_improve_service_quality_in_emergency_departments" TargetMode="External" /></Relationships>
</file>

<file path=ppt/slides/_rels/slide13.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image" Target="../media/image17.png" /></Relationships>
</file>

<file path=ppt/slides/_rels/slide1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3.jfif"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chart" Target="../charts/chart2.xml" /></Relationships>
</file>

<file path=ppt/slides/_rels/slide8.xml.rels><?xml version="1.0" encoding="UTF-8" standalone="yes"?>
<Relationships xmlns="http://schemas.openxmlformats.org/package/2006/relationships"><Relationship Id="rId8" Type="http://schemas.openxmlformats.org/officeDocument/2006/relationships/customXml" Target="../ink/ink2.xml" /><Relationship Id="rId13" Type="http://schemas.openxmlformats.org/officeDocument/2006/relationships/image" Target="../media/image9.png" /><Relationship Id="rId18" Type="http://schemas.openxmlformats.org/officeDocument/2006/relationships/customXml" Target="../ink/ink7.xml" /><Relationship Id="rId3" Type="http://schemas.openxmlformats.org/officeDocument/2006/relationships/image" Target="../media/image4.png" /><Relationship Id="rId21" Type="http://schemas.openxmlformats.org/officeDocument/2006/relationships/image" Target="../media/image13.png" /><Relationship Id="rId7" Type="http://schemas.openxmlformats.org/officeDocument/2006/relationships/image" Target="../media/image7.png" /><Relationship Id="rId12" Type="http://schemas.openxmlformats.org/officeDocument/2006/relationships/customXml" Target="../ink/ink4.xml" /><Relationship Id="rId17" Type="http://schemas.openxmlformats.org/officeDocument/2006/relationships/image" Target="../media/image11.png" /><Relationship Id="rId2" Type="http://schemas.openxmlformats.org/officeDocument/2006/relationships/image" Target="../media/image1.png" /><Relationship Id="rId16" Type="http://schemas.openxmlformats.org/officeDocument/2006/relationships/customXml" Target="../ink/ink6.xml" /><Relationship Id="rId20" Type="http://schemas.openxmlformats.org/officeDocument/2006/relationships/customXml" Target="../ink/ink8.xml" /><Relationship Id="rId1" Type="http://schemas.openxmlformats.org/officeDocument/2006/relationships/slideLayout" Target="../slideLayouts/slideLayout2.xml" /><Relationship Id="rId6" Type="http://schemas.openxmlformats.org/officeDocument/2006/relationships/customXml" Target="../ink/ink1.xml" /><Relationship Id="rId11" Type="http://schemas.openxmlformats.org/officeDocument/2006/relationships/image" Target="../media/image80.png" /><Relationship Id="rId5" Type="http://schemas.openxmlformats.org/officeDocument/2006/relationships/image" Target="../media/image6.png" /><Relationship Id="rId15" Type="http://schemas.openxmlformats.org/officeDocument/2006/relationships/image" Target="../media/image10.png" /><Relationship Id="rId10" Type="http://schemas.openxmlformats.org/officeDocument/2006/relationships/customXml" Target="../ink/ink3.xml" /><Relationship Id="rId19" Type="http://schemas.openxmlformats.org/officeDocument/2006/relationships/image" Target="../media/image12.png" /><Relationship Id="rId4" Type="http://schemas.openxmlformats.org/officeDocument/2006/relationships/image" Target="../media/image5.png" /><Relationship Id="rId9" Type="http://schemas.openxmlformats.org/officeDocument/2006/relationships/image" Target="../media/image8.png" /><Relationship Id="rId14" Type="http://schemas.openxmlformats.org/officeDocument/2006/relationships/customXml" Target="../ink/ink5.xml" /></Relationships>
</file>

<file path=ppt/slides/_rels/slide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5353549"/>
            <a:ext cx="9144000" cy="1312343"/>
          </a:xfrm>
        </p:spPr>
        <p:txBody>
          <a:bodyPr>
            <a:normAutofit/>
          </a:bodyPr>
          <a:lstStyle/>
          <a:p>
            <a:pPr>
              <a:lnSpc>
                <a:spcPct val="100000"/>
              </a:lnSpc>
            </a:pPr>
            <a:r>
              <a:rPr lang="en-IN" sz="2000" dirty="0"/>
              <a:t>Name- Harshit Sharma</a:t>
            </a:r>
          </a:p>
          <a:p>
            <a:pPr>
              <a:lnSpc>
                <a:spcPct val="100000"/>
              </a:lnSpc>
            </a:pPr>
            <a:r>
              <a:rPr lang="en-IN" sz="2000" dirty="0"/>
              <a:t>Faculty Mentor- </a:t>
            </a:r>
            <a:r>
              <a:rPr lang="en-IN" sz="2000" dirty="0" err="1"/>
              <a:t>Dr.</a:t>
            </a:r>
            <a:r>
              <a:rPr lang="en-IN" sz="2000" dirty="0"/>
              <a:t> Vinay </a:t>
            </a:r>
            <a:r>
              <a:rPr lang="en-IN" sz="2000" dirty="0" err="1"/>
              <a:t>tripathi</a:t>
            </a:r>
            <a:endParaRPr lang="en-IN" sz="2000" dirty="0"/>
          </a:p>
          <a:p>
            <a:pPr>
              <a:lnSpc>
                <a:spcPct val="100000"/>
              </a:lnSpc>
            </a:pPr>
            <a:r>
              <a:rPr lang="en-IN" sz="2000"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6" name="Rectangle 2">
            <a:extLst>
              <a:ext uri="{FF2B5EF4-FFF2-40B4-BE49-F238E27FC236}">
                <a16:creationId xmlns:a16="http://schemas.microsoft.com/office/drawing/2014/main" id="{03250D64-6856-8149-B0E9-B3907509529F}"/>
              </a:ext>
            </a:extLst>
          </p:cNvPr>
          <p:cNvSpPr>
            <a:spLocks noGrp="1" noChangeArrowheads="1"/>
          </p:cNvSpPr>
          <p:nvPr>
            <p:ph type="ctrTitle"/>
          </p:nvPr>
        </p:nvSpPr>
        <p:spPr bwMode="auto">
          <a:xfrm>
            <a:off x="391406" y="1504451"/>
            <a:ext cx="116576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56082"/>
                </a:solidFill>
                <a:effectLst/>
                <a:latin typeface="Times New Roman" panose="02020603050405020304" pitchFamily="18" charset="0"/>
                <a:ea typeface="Times New Roman" panose="02020603050405020304" pitchFamily="18" charset="0"/>
                <a:cs typeface="Times New Roman" panose="02020603050405020304" pitchFamily="18" charset="0"/>
              </a:rPr>
              <a:t>An observational study to analyze the NABH compliance of TAT (turnaround time) for patients in wards and ICUs for initial assessments in Venkateshwar Hospital</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8ADDEE68-CC8C-D7FF-FD6F-E160A1AFAAF7}"/>
              </a:ext>
            </a:extLst>
          </p:cNvPr>
          <p:cNvPicPr>
            <a:picLocks noChangeAspect="1"/>
          </p:cNvPicPr>
          <p:nvPr/>
        </p:nvPicPr>
        <p:blipFill>
          <a:blip r:embed="rId3"/>
          <a:stretch>
            <a:fillRect/>
          </a:stretch>
        </p:blipFill>
        <p:spPr>
          <a:xfrm>
            <a:off x="2344132" y="2530404"/>
            <a:ext cx="7503735" cy="26281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365125"/>
            <a:ext cx="10515600" cy="1162017"/>
          </a:xfrm>
        </p:spPr>
        <p:txBody>
          <a:bodyPr/>
          <a:lstStyle/>
          <a:p>
            <a:pPr algn="ctr"/>
            <a:r>
              <a:rPr lang="en-IN" b="1" dirty="0"/>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838200" y="1273073"/>
            <a:ext cx="10515600" cy="5316263"/>
          </a:xfrm>
        </p:spPr>
        <p:txBody>
          <a:bodyPr>
            <a:normAutofit fontScale="70000" lnSpcReduction="20000"/>
          </a:bodyPr>
          <a:lstStyle/>
          <a:p>
            <a:pPr marL="0" indent="0">
              <a:buNone/>
            </a:pPr>
            <a:endParaRPr lang="en-US" dirty="0"/>
          </a:p>
          <a:p>
            <a:pPr marL="514350" indent="-514350">
              <a:lnSpc>
                <a:spcPct val="170000"/>
              </a:lnSpc>
              <a:buFont typeface="+mj-lt"/>
              <a:buAutoNum type="arabicPeriod"/>
            </a:pPr>
            <a:r>
              <a:rPr lang="en-US" dirty="0">
                <a:cs typeface="Arial" panose="020B0604020202020204" pitchFamily="34" charset="0"/>
              </a:rPr>
              <a:t>TAT for ICU needs more attention as it acts as a critical center for patients requiring immediate attention.</a:t>
            </a:r>
          </a:p>
          <a:p>
            <a:pPr marL="514350" indent="-514350">
              <a:lnSpc>
                <a:spcPct val="170000"/>
              </a:lnSpc>
              <a:buFont typeface="+mj-lt"/>
              <a:buAutoNum type="arabicPeriod"/>
            </a:pPr>
            <a:r>
              <a:rPr lang="en-US" dirty="0">
                <a:cs typeface="Arial" panose="020B0604020202020204" pitchFamily="34" charset="0"/>
              </a:rPr>
              <a:t>Optimizing these factors would reduce the initial assessment turnaround time (TAT) to an optimal level.</a:t>
            </a:r>
          </a:p>
          <a:p>
            <a:pPr marL="514350" indent="-514350">
              <a:buFont typeface="+mj-lt"/>
              <a:buAutoNum type="arabicPeriod"/>
            </a:pPr>
            <a:r>
              <a:rPr lang="en-US" dirty="0">
                <a:cs typeface="Arial" panose="020B0604020202020204" pitchFamily="34" charset="0"/>
              </a:rPr>
              <a:t>Resolving these issues would bring the first assessment TAT down to its ideal level.</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Wards and ICUs should have regular doctor rounds.</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Each level should be staffed with dedicated doctors, as recommended by experts.</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Improved communication between nursing and medical staff will help achieve the desired outcomes.</a:t>
            </a:r>
          </a:p>
          <a:p>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838200" y="1825625"/>
            <a:ext cx="5336357" cy="4351338"/>
          </a:xfrm>
        </p:spPr>
        <p:txBody>
          <a:bodyPr>
            <a:normAutofit/>
          </a:bodyPr>
          <a:lstStyle/>
          <a:p>
            <a:pPr marL="0" indent="0" algn="just">
              <a:buNone/>
            </a:pPr>
            <a:r>
              <a:rPr lang="en-US" sz="2000" dirty="0"/>
              <a:t>In conclusion, addressing the turnaround time (TAT) for ICU assessments is crucial, given its role as a critical center for patients needing urgent care. Optimizing these factors can significantly reduce the initial assessment TAT to an optimal level, enhancing efficiency and patient outcomes. Implementing regular doctor rounds in both wards and ICUs, along with assigning dedicated doctors at each level as recommended, is essential. Furthermore, fostering improved communication between nursing and medical staff is paramount for achieving desired outcomes in patient care and treatment.</a:t>
            </a:r>
            <a:endParaRPr lang="en-IN" sz="2000"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8" name="Graphic 7" descr="Lightbulb and pencil">
            <a:extLst>
              <a:ext uri="{FF2B5EF4-FFF2-40B4-BE49-F238E27FC236}">
                <a16:creationId xmlns:a16="http://schemas.microsoft.com/office/drawing/2014/main" id="{29CB4C93-009A-C2A6-69B8-5318D7E7BA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4627" y="1864936"/>
            <a:ext cx="3668597" cy="3668597"/>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a:t>
            </a:r>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6" name="Rectangle 1">
            <a:extLst>
              <a:ext uri="{FF2B5EF4-FFF2-40B4-BE49-F238E27FC236}">
                <a16:creationId xmlns:a16="http://schemas.microsoft.com/office/drawing/2014/main" id="{8F24DEE4-FE6D-4838-6803-9243C09F3614}"/>
              </a:ext>
            </a:extLst>
          </p:cNvPr>
          <p:cNvSpPr>
            <a:spLocks noGrp="1" noChangeArrowheads="1"/>
          </p:cNvSpPr>
          <p:nvPr>
            <p:ph idx="1"/>
          </p:nvPr>
        </p:nvSpPr>
        <p:spPr bwMode="auto">
          <a:xfrm>
            <a:off x="1509413" y="1560015"/>
            <a:ext cx="9173174" cy="447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rPr>
              <a:t>nabh.co. Available from: https://www.nabh.co/Announcement/AYUSH%20Hosp%20Entry%20Level.pdf</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rPr>
              <a:t>ncbi.nlm.nih.gov. Available from: </a:t>
            </a:r>
            <a:r>
              <a:rPr kumimoji="0" lang="en-US" altLang="en-US" sz="2000" b="0" i="0" u="none" strike="noStrike" cap="none" normalizeH="0" baseline="0" dirty="0">
                <a:ln>
                  <a:noFill/>
                </a:ln>
                <a:solidFill>
                  <a:schemeClr val="tx1"/>
                </a:solidFill>
                <a:effectLst/>
                <a:hlinkClick r:id="rId2"/>
              </a:rPr>
              <a:t>https://www.ncbi.nlm.nih.gov/books/NBK493211/</a:t>
            </a:r>
            <a:endParaRPr kumimoji="0" lang="en-US" altLang="en-US" sz="20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rPr>
              <a:t>dialremedy.com. Available from: </a:t>
            </a:r>
            <a:r>
              <a:rPr kumimoji="0" lang="en-US" altLang="en-US" sz="2000" b="0" i="0" u="none" strike="noStrike" cap="none" normalizeH="0" baseline="0" dirty="0">
                <a:ln>
                  <a:noFill/>
                </a:ln>
                <a:solidFill>
                  <a:schemeClr val="tx1"/>
                </a:solidFill>
                <a:effectLst/>
                <a:hlinkClick r:id="rId3"/>
              </a:rPr>
              <a:t>https://www.dialremedy.com/blog/sample-policy-initial-re-assessment-policy</a:t>
            </a:r>
            <a:endParaRPr kumimoji="0" lang="en-US" altLang="en-US" sz="20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rPr>
              <a:t>researchgate.net. Available from: </a:t>
            </a:r>
            <a:r>
              <a:rPr kumimoji="0" lang="en-US" altLang="en-US" sz="2000" b="0" i="0" u="none" strike="noStrike" cap="none" normalizeH="0" baseline="0" dirty="0">
                <a:ln>
                  <a:noFill/>
                </a:ln>
                <a:solidFill>
                  <a:schemeClr val="tx1"/>
                </a:solidFill>
                <a:effectLst/>
                <a:hlinkClick r:id="rId4"/>
              </a:rPr>
              <a:t>https://www.researchgate.net/publication/7641746_Ways_to_reduce_patient_turnaround_time_and_improve_service_quality_in_emergency_departments</a:t>
            </a:r>
            <a:endParaRPr kumimoji="0" lang="en-US" altLang="en-US" sz="20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rPr>
              <a:t>study.com. Available from: </a:t>
            </a:r>
            <a:r>
              <a:rPr kumimoji="0" lang="en-US" altLang="en-US" sz="2000" b="0" i="0" u="none" strike="noStrike" cap="none" normalizeH="0" baseline="0" dirty="0">
                <a:ln>
                  <a:noFill/>
                </a:ln>
                <a:solidFill>
                  <a:schemeClr val="tx1"/>
                </a:solidFill>
                <a:effectLst/>
                <a:hlinkClick r:id="rId5"/>
              </a:rPr>
              <a:t>https://study.com/learn/lesson/initial-assessment</a:t>
            </a:r>
            <a:r>
              <a:rPr kumimoji="0" lang="en-US" altLang="en-US" sz="2000" b="0" i="0" u="none" strike="noStrike" cap="none" normalizeH="0" baseline="0" dirty="0">
                <a:ln>
                  <a:noFill/>
                </a:ln>
                <a:solidFill>
                  <a:schemeClr val="tx1"/>
                </a:solidFill>
                <a:effectLst/>
              </a:rPr>
              <a:t> </a:t>
            </a:r>
          </a:p>
        </p:txBody>
      </p:sp>
      <p:pic>
        <p:nvPicPr>
          <p:cNvPr id="7" name="Picture 6">
            <a:extLst>
              <a:ext uri="{FF2B5EF4-FFF2-40B4-BE49-F238E27FC236}">
                <a16:creationId xmlns:a16="http://schemas.microsoft.com/office/drawing/2014/main" id="{F91D301C-E7AF-64B7-42D3-E337F4F022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Pictorial Journey</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5" name="Picture 4">
            <a:extLst>
              <a:ext uri="{FF2B5EF4-FFF2-40B4-BE49-F238E27FC236}">
                <a16:creationId xmlns:a16="http://schemas.microsoft.com/office/drawing/2014/main" id="{7C25EA8C-787F-127A-ABEE-1FDD7E0B1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60" y="1900021"/>
            <a:ext cx="5651403" cy="383506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C4FD1B9-BFA0-B0DE-055B-F1C922B2F53F}"/>
              </a:ext>
            </a:extLst>
          </p:cNvPr>
          <p:cNvPicPr>
            <a:picLocks noChangeAspect="1"/>
          </p:cNvPicPr>
          <p:nvPr/>
        </p:nvPicPr>
        <p:blipFill>
          <a:blip r:embed="rId4"/>
          <a:stretch>
            <a:fillRect/>
          </a:stretch>
        </p:blipFill>
        <p:spPr>
          <a:xfrm>
            <a:off x="7484883" y="1664652"/>
            <a:ext cx="3746957" cy="4279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744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524000" y="2235200"/>
            <a:ext cx="9144000" cy="2387600"/>
          </a:xfrm>
        </p:spPr>
        <p:txBody>
          <a:bodyPr>
            <a:normAutofit fontScale="90000"/>
          </a:bodyPr>
          <a:lstStyle/>
          <a:p>
            <a:r>
              <a:rPr lang="en-IN" sz="16600" b="1" dirty="0">
                <a:solidFill>
                  <a:schemeClr val="accent2">
                    <a:lumMod val="75000"/>
                  </a:schemeClr>
                </a:solidFill>
                <a:latin typeface="Brush Script MT" panose="03060802040406070304" pitchFamily="66" charset="0"/>
              </a:rPr>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Content Placeholder 6">
            <a:extLst>
              <a:ext uri="{FF2B5EF4-FFF2-40B4-BE49-F238E27FC236}">
                <a16:creationId xmlns:a16="http://schemas.microsoft.com/office/drawing/2014/main" id="{E239083A-D20C-DCED-F221-1385A862E8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6586" y="1690688"/>
            <a:ext cx="5164014" cy="4665661"/>
          </a:xfrm>
        </p:spPr>
      </p:pic>
    </p:spTree>
    <p:extLst>
      <p:ext uri="{BB962C8B-B14F-4D97-AF65-F5344CB8AC3E}">
        <p14:creationId xmlns:p14="http://schemas.microsoft.com/office/powerpoint/2010/main" val="286109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38200" y="1501251"/>
            <a:ext cx="10515600" cy="4675712"/>
          </a:xfrm>
        </p:spPr>
        <p:txBody>
          <a:bodyPr>
            <a:normAutofit/>
          </a:bodyPr>
          <a:lstStyle/>
          <a:p>
            <a:pPr marL="0" lvl="0" indent="0" eaLnBrk="0" fontAlgn="base" hangingPunct="0">
              <a:lnSpc>
                <a:spcPct val="100000"/>
              </a:lnSpc>
              <a:spcBef>
                <a:spcPct val="0"/>
              </a:spcBef>
              <a:spcAft>
                <a:spcPct val="0"/>
              </a:spcAft>
              <a:buNone/>
            </a:pPr>
            <a:endParaRPr lang="en-US" altLang="en-US" sz="2000" dirty="0">
              <a:latin typeface="Arial" panose="020B0604020202020204" pitchFamily="34" charset="0"/>
            </a:endParaRPr>
          </a:p>
          <a:p>
            <a:pPr marL="0" lvl="0" indent="0" eaLnBrk="0" fontAlgn="base" hangingPunct="0">
              <a:lnSpc>
                <a:spcPct val="150000"/>
              </a:lnSpc>
              <a:spcBef>
                <a:spcPct val="0"/>
              </a:spcBef>
              <a:spcAft>
                <a:spcPct val="0"/>
              </a:spcAft>
              <a:buFontTx/>
              <a:buChar char="•"/>
            </a:pPr>
            <a:r>
              <a:rPr lang="en-US" altLang="en-US" sz="2000" dirty="0"/>
              <a:t>Cornerstone for treatment decisions and interventions.</a:t>
            </a:r>
          </a:p>
          <a:p>
            <a:pPr marL="0" lvl="0" indent="0" eaLnBrk="0" fontAlgn="base" hangingPunct="0">
              <a:lnSpc>
                <a:spcPct val="150000"/>
              </a:lnSpc>
              <a:spcBef>
                <a:spcPct val="0"/>
              </a:spcBef>
              <a:spcAft>
                <a:spcPct val="0"/>
              </a:spcAft>
              <a:buFontTx/>
              <a:buChar char="•"/>
            </a:pPr>
            <a:r>
              <a:rPr lang="en-US" altLang="en-US" sz="2000" dirty="0"/>
              <a:t>Identifies the cause and nature of the patient's issues comprehensively.</a:t>
            </a:r>
          </a:p>
          <a:p>
            <a:pPr marL="0" lvl="0" indent="0" eaLnBrk="0" fontAlgn="base" hangingPunct="0">
              <a:lnSpc>
                <a:spcPct val="150000"/>
              </a:lnSpc>
              <a:spcBef>
                <a:spcPct val="0"/>
              </a:spcBef>
              <a:spcAft>
                <a:spcPct val="0"/>
              </a:spcAft>
              <a:buFontTx/>
              <a:buChar char="•"/>
            </a:pPr>
            <a:r>
              <a:rPr lang="en-US" altLang="en-US" sz="2000" dirty="0"/>
              <a:t>Establishes database for informed patient care decisions</a:t>
            </a:r>
            <a:endParaRPr lang="en-US" sz="2000" dirty="0"/>
          </a:p>
          <a:p>
            <a:pPr marL="0" lvl="0" indent="0" eaLnBrk="0" fontAlgn="base" hangingPunct="0">
              <a:lnSpc>
                <a:spcPct val="150000"/>
              </a:lnSpc>
              <a:spcBef>
                <a:spcPct val="0"/>
              </a:spcBef>
              <a:spcAft>
                <a:spcPct val="0"/>
              </a:spcAft>
              <a:buFontTx/>
              <a:buChar char="•"/>
            </a:pPr>
            <a:r>
              <a:rPr lang="en-US" altLang="en-US" sz="2000" dirty="0"/>
              <a:t>Crucial in conditions like incontinence for stability and timely intervention.</a:t>
            </a:r>
          </a:p>
          <a:p>
            <a:pPr marL="0" lvl="0" indent="0" eaLnBrk="0" fontAlgn="base" hangingPunct="0">
              <a:lnSpc>
                <a:spcPct val="150000"/>
              </a:lnSpc>
              <a:spcBef>
                <a:spcPct val="0"/>
              </a:spcBef>
              <a:spcAft>
                <a:spcPct val="0"/>
              </a:spcAft>
              <a:buFontTx/>
              <a:buChar char="•"/>
            </a:pPr>
            <a:r>
              <a:rPr lang="en-US" altLang="en-US" sz="2000" dirty="0"/>
              <a:t>Significantly improves patient outcomes and reduces morbidity/mortality rates.</a:t>
            </a:r>
          </a:p>
          <a:p>
            <a:pPr marL="0" lvl="0" indent="0" eaLnBrk="0" fontAlgn="base" hangingPunct="0">
              <a:lnSpc>
                <a:spcPct val="150000"/>
              </a:lnSpc>
              <a:spcBef>
                <a:spcPct val="0"/>
              </a:spcBef>
              <a:spcAft>
                <a:spcPct val="0"/>
              </a:spcAft>
              <a:buNone/>
            </a:pPr>
            <a:r>
              <a:rPr lang="en-US" altLang="en-US" sz="2000" dirty="0"/>
              <a:t> </a:t>
            </a:r>
          </a:p>
          <a:p>
            <a:pPr lvl="0" eaLnBrk="0" fontAlgn="base" hangingPunct="0">
              <a:lnSpc>
                <a:spcPct val="150000"/>
              </a:lnSpc>
              <a:spcBef>
                <a:spcPct val="0"/>
              </a:spcBef>
              <a:spcAft>
                <a:spcPct val="0"/>
              </a:spcAft>
              <a:buFont typeface="Wingdings" panose="05000000000000000000" pitchFamily="2" charset="2"/>
              <a:buChar char="Ø"/>
            </a:pPr>
            <a:r>
              <a:rPr lang="en-US" altLang="en-US" sz="2000" b="1" dirty="0"/>
              <a:t>Recognition of Physiological Abnormalities:</a:t>
            </a:r>
            <a:endParaRPr lang="en-US" altLang="en-US" sz="2000" dirty="0"/>
          </a:p>
          <a:p>
            <a:pPr marL="0" lvl="0" indent="0" eaLnBrk="0" fontAlgn="base" hangingPunct="0">
              <a:lnSpc>
                <a:spcPct val="150000"/>
              </a:lnSpc>
              <a:spcBef>
                <a:spcPct val="0"/>
              </a:spcBef>
              <a:spcAft>
                <a:spcPct val="0"/>
              </a:spcAft>
              <a:buFontTx/>
              <a:buChar char="•"/>
            </a:pPr>
            <a:r>
              <a:rPr lang="en-US" altLang="en-US" sz="2000" dirty="0"/>
              <a:t>Identifies changes in vital signs and other indicators.</a:t>
            </a:r>
          </a:p>
          <a:p>
            <a:pPr marL="0" lvl="0" indent="0" eaLnBrk="0" fontAlgn="base" hangingPunct="0">
              <a:lnSpc>
                <a:spcPct val="150000"/>
              </a:lnSpc>
              <a:spcBef>
                <a:spcPct val="0"/>
              </a:spcBef>
              <a:spcAft>
                <a:spcPct val="0"/>
              </a:spcAft>
              <a:buFontTx/>
              <a:buChar char="•"/>
            </a:pPr>
            <a:r>
              <a:rPr lang="en-US" altLang="en-US" sz="2000" dirty="0"/>
              <a:t>Helps uncover underlying health issues promptly.</a:t>
            </a:r>
            <a:endParaRPr lang="en-US" altLang="en-US" sz="2000" dirty="0">
              <a:latin typeface="Arial" panose="020B0604020202020204" pitchFamily="34" charset="0"/>
            </a:endParaRP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5" name="Rectangle 1">
            <a:extLst>
              <a:ext uri="{FF2B5EF4-FFF2-40B4-BE49-F238E27FC236}">
                <a16:creationId xmlns:a16="http://schemas.microsoft.com/office/drawing/2014/main" id="{8EF343F3-B369-B1F3-C05A-3DC8001CD71C}"/>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654058-5A9C-0B01-D760-4C776B6B4E35}"/>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6" name="Rectangle 1">
            <a:extLst>
              <a:ext uri="{FF2B5EF4-FFF2-40B4-BE49-F238E27FC236}">
                <a16:creationId xmlns:a16="http://schemas.microsoft.com/office/drawing/2014/main" id="{15222BA3-1D2E-CA44-F01F-2C9E5FE51D55}"/>
              </a:ext>
            </a:extLst>
          </p:cNvPr>
          <p:cNvSpPr>
            <a:spLocks noGrp="1" noChangeArrowheads="1"/>
          </p:cNvSpPr>
          <p:nvPr>
            <p:ph idx="1"/>
          </p:nvPr>
        </p:nvSpPr>
        <p:spPr bwMode="auto">
          <a:xfrm>
            <a:off x="1347951" y="1632792"/>
            <a:ext cx="9692148"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buFont typeface="Wingdings" panose="05000000000000000000" pitchFamily="2" charset="2"/>
              <a:buChar char="Ø"/>
            </a:pPr>
            <a:r>
              <a:rPr lang="en-US" altLang="en-US" sz="2000" b="1" dirty="0"/>
              <a:t>Timely Interventions:</a:t>
            </a:r>
            <a:endParaRPr lang="en-US" altLang="en-US" sz="2000" dirty="0"/>
          </a:p>
          <a:p>
            <a:pPr marL="0" lvl="0" indent="0" eaLnBrk="0" fontAlgn="base" hangingPunct="0">
              <a:lnSpc>
                <a:spcPct val="150000"/>
              </a:lnSpc>
              <a:spcBef>
                <a:spcPct val="0"/>
              </a:spcBef>
              <a:spcAft>
                <a:spcPct val="0"/>
              </a:spcAft>
              <a:buFontTx/>
              <a:buChar char="•"/>
            </a:pPr>
            <a:r>
              <a:rPr lang="en-US" altLang="en-US" sz="2000" dirty="0"/>
              <a:t>Detailed evaluation enables immediate actions to prevent negative outcomes.</a:t>
            </a:r>
          </a:p>
          <a:p>
            <a:pPr marL="0" lvl="0" indent="0" eaLnBrk="0" fontAlgn="base" hangingPunct="0">
              <a:lnSpc>
                <a:spcPct val="150000"/>
              </a:lnSpc>
              <a:spcBef>
                <a:spcPct val="0"/>
              </a:spcBef>
              <a:spcAft>
                <a:spcPct val="0"/>
              </a:spcAft>
              <a:buFontTx/>
              <a:buChar char="•"/>
            </a:pPr>
            <a:r>
              <a:rPr lang="en-US" altLang="en-US" sz="2000" dirty="0"/>
              <a:t>Facilitates timely interventions to optimize patient care.</a:t>
            </a:r>
          </a:p>
          <a:p>
            <a:pPr marL="0" lvl="0" indent="0" eaLnBrk="0" fontAlgn="base" hangingPunct="0">
              <a:lnSpc>
                <a:spcPct val="150000"/>
              </a:lnSpc>
              <a:spcBef>
                <a:spcPct val="0"/>
              </a:spcBef>
              <a:spcAft>
                <a:spcPct val="0"/>
              </a:spcAft>
              <a:buNone/>
            </a:pPr>
            <a:endParaRPr lang="en-US" sz="2000" b="1" dirty="0"/>
          </a:p>
          <a:p>
            <a:pPr>
              <a:buFont typeface="Wingdings" panose="05000000000000000000" pitchFamily="2" charset="2"/>
              <a:buChar char="Ø"/>
            </a:pPr>
            <a:r>
              <a:rPr lang="en-US" sz="2000" b="1" dirty="0"/>
              <a:t>Turnaround Time (TAT) Standards: </a:t>
            </a:r>
            <a:endParaRPr lang="en-US" sz="2000" dirty="0"/>
          </a:p>
          <a:p>
            <a:pPr>
              <a:buFont typeface="Arial" panose="020B0604020202020204" pitchFamily="34" charset="0"/>
              <a:buChar char="•"/>
            </a:pPr>
            <a:r>
              <a:rPr lang="en-US" sz="2000" dirty="0"/>
              <a:t>Ensures timely and efficient assessment in ICUs (within 30 minutes) and wards (within 60 minutes).</a:t>
            </a:r>
          </a:p>
          <a:p>
            <a:pPr>
              <a:buFont typeface="Arial" panose="020B0604020202020204" pitchFamily="34" charset="0"/>
              <a:buChar char="•"/>
            </a:pPr>
            <a:r>
              <a:rPr lang="en-US" sz="2000" dirty="0"/>
              <a:t>Initial evaluation reports include medical history, physical exam findings, vital signs, and allergies.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01BACFE5-056D-A03F-6D02-CF6C6BB9B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92647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the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a:bodyPr>
          <a:lstStyle/>
          <a:p>
            <a:pPr>
              <a:lnSpc>
                <a:spcPct val="150000"/>
              </a:lnSpc>
              <a:spcAft>
                <a:spcPts val="800"/>
              </a:spcAft>
            </a:pPr>
            <a:r>
              <a:rPr lang="en-IN" sz="2000" b="1" kern="100" dirty="0">
                <a:effectLst/>
                <a:ea typeface="Aptos" panose="020B0004020202020204" pitchFamily="34" charset="0"/>
                <a:cs typeface="Arial" panose="020B0604020202020204" pitchFamily="34" charset="0"/>
              </a:rPr>
              <a:t>Primary Objective: </a:t>
            </a:r>
            <a:r>
              <a:rPr lang="en-IN" sz="2000" dirty="0">
                <a:effectLst/>
                <a:ea typeface="Aptos" panose="020B0004020202020204" pitchFamily="34" charset="0"/>
                <a:cs typeface="Arial" panose="020B0604020202020204" pitchFamily="34" charset="0"/>
              </a:rPr>
              <a:t>To assess the TAT for the initial assessment of patients in ICUs and wards according to guidelines in </a:t>
            </a:r>
            <a:r>
              <a:rPr lang="en-IN" sz="2000" dirty="0" err="1">
                <a:effectLst/>
                <a:ea typeface="Aptos" panose="020B0004020202020204" pitchFamily="34" charset="0"/>
                <a:cs typeface="Arial" panose="020B0604020202020204" pitchFamily="34" charset="0"/>
              </a:rPr>
              <a:t>Venkateshwar</a:t>
            </a:r>
            <a:r>
              <a:rPr lang="en-IN" sz="2000" dirty="0">
                <a:effectLst/>
                <a:ea typeface="Aptos" panose="020B0004020202020204" pitchFamily="34" charset="0"/>
                <a:cs typeface="Arial" panose="020B0604020202020204" pitchFamily="34" charset="0"/>
              </a:rPr>
              <a:t> Hospital.</a:t>
            </a:r>
            <a:endParaRPr lang="en-IN" kern="100" dirty="0">
              <a:effectLst/>
              <a:ea typeface="Aptos" panose="020B0004020202020204" pitchFamily="34" charset="0"/>
              <a:cs typeface="Arial" panose="020B0604020202020204" pitchFamily="34" charset="0"/>
            </a:endParaRPr>
          </a:p>
          <a:p>
            <a:pPr>
              <a:lnSpc>
                <a:spcPct val="107000"/>
              </a:lnSpc>
              <a:spcAft>
                <a:spcPts val="800"/>
              </a:spcAft>
            </a:pPr>
            <a:r>
              <a:rPr lang="en-IN" sz="2000" b="1" kern="100" dirty="0">
                <a:effectLst/>
                <a:ea typeface="Aptos" panose="020B0004020202020204" pitchFamily="34" charset="0"/>
                <a:cs typeface="Arial" panose="020B0604020202020204" pitchFamily="34" charset="0"/>
              </a:rPr>
              <a:t>Secondary Objective:</a:t>
            </a:r>
            <a:r>
              <a:rPr lang="en-IN" sz="2000" kern="100" dirty="0">
                <a:effectLst/>
                <a:ea typeface="Aptos" panose="020B0004020202020204" pitchFamily="34" charset="0"/>
                <a:cs typeface="Arial" panose="020B0604020202020204" pitchFamily="34" charset="0"/>
              </a:rPr>
              <a:t> </a:t>
            </a:r>
          </a:p>
          <a:p>
            <a:pPr marL="0" indent="0">
              <a:lnSpc>
                <a:spcPct val="107000"/>
              </a:lnSpc>
              <a:spcAft>
                <a:spcPts val="800"/>
              </a:spcAft>
              <a:buNone/>
            </a:pPr>
            <a:r>
              <a:rPr lang="en-IN" sz="2000" kern="100" dirty="0">
                <a:effectLst/>
                <a:ea typeface="Aptos" panose="020B0004020202020204" pitchFamily="34" charset="0"/>
                <a:cs typeface="Arial" panose="020B0604020202020204" pitchFamily="34" charset="0"/>
              </a:rPr>
              <a:t>1. To perform a process gap analysis using the data acquired.</a:t>
            </a:r>
          </a:p>
          <a:p>
            <a:pPr marL="0" indent="0">
              <a:lnSpc>
                <a:spcPct val="107000"/>
              </a:lnSpc>
              <a:spcAft>
                <a:spcPts val="800"/>
              </a:spcAft>
              <a:buNone/>
            </a:pPr>
            <a:r>
              <a:rPr lang="en-IN" sz="2000" kern="100" dirty="0">
                <a:effectLst/>
                <a:ea typeface="Aptos" panose="020B0004020202020204" pitchFamily="34" charset="0"/>
                <a:cs typeface="Arial" panose="020B0604020202020204" pitchFamily="34" charset="0"/>
              </a:rPr>
              <a:t>2. To identify the factors responsible for the existing scenario in the hospital.</a:t>
            </a:r>
          </a:p>
          <a:p>
            <a:pPr>
              <a:lnSpc>
                <a:spcPct val="150000"/>
              </a:lnSpc>
              <a:spcAft>
                <a:spcPts val="800"/>
              </a:spcAft>
            </a:pPr>
            <a:endParaRPr lang="en-IN"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Rectangle 1">
            <a:extLst>
              <a:ext uri="{FF2B5EF4-FFF2-40B4-BE49-F238E27FC236}">
                <a16:creationId xmlns:a16="http://schemas.microsoft.com/office/drawing/2014/main" id="{98BE35FA-C852-161D-28EC-6BC80455A0D4}"/>
              </a:ext>
            </a:extLst>
          </p:cNvPr>
          <p:cNvSpPr>
            <a:spLocks noGrp="1" noChangeArrowheads="1"/>
          </p:cNvSpPr>
          <p:nvPr>
            <p:ph idx="1"/>
          </p:nvPr>
        </p:nvSpPr>
        <p:spPr bwMode="auto">
          <a:xfrm>
            <a:off x="984156" y="2055924"/>
            <a:ext cx="10515600" cy="435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IN" sz="2000" b="1" kern="100" dirty="0">
                <a:effectLst/>
                <a:ea typeface="Aptos" panose="020B0004020202020204" pitchFamily="34" charset="0"/>
                <a:cs typeface="Arial" panose="020B0604020202020204" pitchFamily="34" charset="0"/>
              </a:rPr>
              <a:t>Study design: </a:t>
            </a:r>
            <a:r>
              <a:rPr lang="en-IN" sz="2000" kern="100" dirty="0">
                <a:effectLst/>
                <a:ea typeface="Aptos" panose="020B0004020202020204" pitchFamily="34" charset="0"/>
                <a:cs typeface="Arial" panose="020B0604020202020204" pitchFamily="34" charset="0"/>
              </a:rPr>
              <a:t>Observational, descriptive study.</a:t>
            </a:r>
          </a:p>
          <a:p>
            <a:pPr>
              <a:lnSpc>
                <a:spcPct val="107000"/>
              </a:lnSpc>
              <a:spcAft>
                <a:spcPts val="800"/>
              </a:spcAft>
            </a:pPr>
            <a:r>
              <a:rPr lang="en-IN" sz="2000" b="1" kern="100" dirty="0">
                <a:effectLst/>
                <a:ea typeface="Aptos" panose="020B0004020202020204" pitchFamily="34" charset="0"/>
                <a:cs typeface="Arial" panose="020B0604020202020204" pitchFamily="34" charset="0"/>
              </a:rPr>
              <a:t>Data Source: </a:t>
            </a:r>
            <a:r>
              <a:rPr lang="en-IN" sz="2000" kern="100" dirty="0">
                <a:effectLst/>
                <a:ea typeface="Aptos" panose="020B0004020202020204" pitchFamily="34" charset="0"/>
                <a:cs typeface="Arial" panose="020B0604020202020204" pitchFamily="34" charset="0"/>
              </a:rPr>
              <a:t>Secondary data was provided by the </a:t>
            </a:r>
            <a:r>
              <a:rPr lang="en-IN" sz="2000" kern="100" dirty="0" err="1">
                <a:effectLst/>
                <a:ea typeface="Aptos" panose="020B0004020202020204" pitchFamily="34" charset="0"/>
                <a:cs typeface="Arial" panose="020B0604020202020204" pitchFamily="34" charset="0"/>
              </a:rPr>
              <a:t>Venkateshwar</a:t>
            </a:r>
            <a:r>
              <a:rPr lang="en-IN" sz="2000" kern="100" dirty="0">
                <a:effectLst/>
                <a:ea typeface="Aptos" panose="020B0004020202020204" pitchFamily="34" charset="0"/>
                <a:cs typeface="Arial" panose="020B0604020202020204" pitchFamily="34" charset="0"/>
              </a:rPr>
              <a:t> Hospital through observation</a:t>
            </a:r>
            <a:r>
              <a:rPr lang="en-US" sz="2000" kern="100" dirty="0">
                <a:effectLst/>
                <a:ea typeface="Aptos" panose="020B0004020202020204" pitchFamily="34" charset="0"/>
                <a:cs typeface="Arial" panose="020B0604020202020204" pitchFamily="34" charset="0"/>
              </a:rPr>
              <a:t>, and patient files were used </a:t>
            </a:r>
            <a:r>
              <a:rPr lang="en-IN" sz="2000" kern="100" dirty="0">
                <a:effectLst/>
                <a:ea typeface="Aptos" panose="020B0004020202020204" pitchFamily="34" charset="0"/>
                <a:cs typeface="Arial" panose="020B0604020202020204" pitchFamily="34" charset="0"/>
              </a:rPr>
              <a:t>to conduct the research.</a:t>
            </a:r>
          </a:p>
          <a:p>
            <a:pPr>
              <a:lnSpc>
                <a:spcPct val="107000"/>
              </a:lnSpc>
              <a:spcAft>
                <a:spcPts val="800"/>
              </a:spcAft>
            </a:pPr>
            <a:r>
              <a:rPr lang="en-IN" sz="2000" b="1" kern="100" dirty="0">
                <a:effectLst/>
                <a:ea typeface="Aptos" panose="020B0004020202020204" pitchFamily="34" charset="0"/>
                <a:cs typeface="Arial" panose="020B0604020202020204" pitchFamily="34" charset="0"/>
              </a:rPr>
              <a:t>Study Variable: </a:t>
            </a:r>
            <a:r>
              <a:rPr lang="en-IN" sz="2000" kern="100" dirty="0">
                <a:effectLst/>
                <a:ea typeface="Aptos" panose="020B0004020202020204" pitchFamily="34" charset="0"/>
                <a:cs typeface="Arial" panose="020B0604020202020204" pitchFamily="34" charset="0"/>
              </a:rPr>
              <a:t>TAT (turnaround time) for initial assessment of patients in ICUs and wards, and patient flow in wards and ICUs.</a:t>
            </a:r>
          </a:p>
          <a:p>
            <a:pPr>
              <a:lnSpc>
                <a:spcPct val="107000"/>
              </a:lnSpc>
              <a:spcAft>
                <a:spcPts val="800"/>
              </a:spcAft>
            </a:pPr>
            <a:r>
              <a:rPr lang="en-IN" sz="2000" b="1" kern="100" dirty="0">
                <a:effectLst/>
                <a:ea typeface="Aptos" panose="020B0004020202020204" pitchFamily="34" charset="0"/>
                <a:cs typeface="Arial" panose="020B0604020202020204" pitchFamily="34" charset="0"/>
              </a:rPr>
              <a:t>Data analysis: </a:t>
            </a:r>
            <a:r>
              <a:rPr lang="en-IN" sz="2000" kern="100" dirty="0">
                <a:effectLst/>
                <a:ea typeface="Aptos" panose="020B0004020202020204" pitchFamily="34" charset="0"/>
                <a:cs typeface="Arial" panose="020B0604020202020204" pitchFamily="34" charset="0"/>
              </a:rPr>
              <a:t>First, the data collected through secondary sources were arranged in order to produce a structured self-list. The sample consists of 190 patients from wards and 50 from ICUs. Data analysis was conducted through advanced Microsoft Excel features.</a:t>
            </a:r>
          </a:p>
          <a:p>
            <a:pPr>
              <a:lnSpc>
                <a:spcPct val="107000"/>
              </a:lnSpc>
              <a:spcAft>
                <a:spcPts val="800"/>
              </a:spcAft>
            </a:pPr>
            <a:r>
              <a:rPr lang="en-IN" sz="2000" kern="100" dirty="0">
                <a:ea typeface="Aptos" panose="020B0004020202020204" pitchFamily="34" charset="0"/>
                <a:cs typeface="Arial" panose="020B0604020202020204" pitchFamily="34" charset="0"/>
              </a:rPr>
              <a:t>Convenient Sampling was used due to operational restrictions within a hospital.</a:t>
            </a:r>
            <a:endParaRPr lang="en-IN" sz="2000" kern="100" dirty="0">
              <a:effectLst/>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10" name="Content Placeholder 9">
            <a:extLst>
              <a:ext uri="{FF2B5EF4-FFF2-40B4-BE49-F238E27FC236}">
                <a16:creationId xmlns:a16="http://schemas.microsoft.com/office/drawing/2014/main" id="{1F8E077F-0B6F-6651-F2B2-FFA566643037}"/>
              </a:ext>
            </a:extLst>
          </p:cNvPr>
          <p:cNvGraphicFramePr>
            <a:graphicFrameLocks noGrp="1"/>
          </p:cNvGraphicFramePr>
          <p:nvPr>
            <p:ph idx="1"/>
            <p:extLst>
              <p:ext uri="{D42A27DB-BD31-4B8C-83A1-F6EECF244321}">
                <p14:modId xmlns:p14="http://schemas.microsoft.com/office/powerpoint/2010/main" val="1875069717"/>
              </p:ext>
            </p:extLst>
          </p:nvPr>
        </p:nvGraphicFramePr>
        <p:xfrm>
          <a:off x="838201" y="1825625"/>
          <a:ext cx="5808406"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6AA4A6E-18A9-2E50-2950-9BF50477A99B}"/>
              </a:ext>
            </a:extLst>
          </p:cNvPr>
          <p:cNvGraphicFramePr/>
          <p:nvPr>
            <p:extLst>
              <p:ext uri="{D42A27DB-BD31-4B8C-83A1-F6EECF244321}">
                <p14:modId xmlns:p14="http://schemas.microsoft.com/office/powerpoint/2010/main" val="3503555864"/>
              </p:ext>
            </p:extLst>
          </p:nvPr>
        </p:nvGraphicFramePr>
        <p:xfrm>
          <a:off x="6236110" y="1825625"/>
          <a:ext cx="5594554" cy="3990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33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a:extLst>
              <a:ext uri="{FF2B5EF4-FFF2-40B4-BE49-F238E27FC236}">
                <a16:creationId xmlns:a16="http://schemas.microsoft.com/office/drawing/2014/main" id="{AEA11291-BEC2-9BEE-2CCF-92EF3BD0ED8D}"/>
              </a:ext>
            </a:extLst>
          </p:cNvPr>
          <p:cNvPicPr>
            <a:picLocks noChangeAspect="1"/>
          </p:cNvPicPr>
          <p:nvPr/>
        </p:nvPicPr>
        <p:blipFill rotWithShape="1">
          <a:blip r:embed="rId3"/>
          <a:srcRect b="5266"/>
          <a:stretch/>
        </p:blipFill>
        <p:spPr>
          <a:xfrm>
            <a:off x="614509" y="1679112"/>
            <a:ext cx="3811009" cy="5011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FEEDE396-F315-9346-3F59-EB0DF7B71602}"/>
              </a:ext>
            </a:extLst>
          </p:cNvPr>
          <p:cNvSpPr/>
          <p:nvPr/>
        </p:nvSpPr>
        <p:spPr>
          <a:xfrm>
            <a:off x="4649210" y="1634084"/>
            <a:ext cx="7275698" cy="5056433"/>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BAEC4140-7A8F-CA6D-D2A4-39DCE06FCE5E}"/>
              </a:ext>
            </a:extLst>
          </p:cNvPr>
          <p:cNvPicPr>
            <a:picLocks noChangeAspect="1"/>
          </p:cNvPicPr>
          <p:nvPr/>
        </p:nvPicPr>
        <p:blipFill>
          <a:blip r:embed="rId4"/>
          <a:stretch>
            <a:fillRect/>
          </a:stretch>
        </p:blipFill>
        <p:spPr>
          <a:xfrm>
            <a:off x="4849902" y="1791011"/>
            <a:ext cx="3464539" cy="4701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6F3F9F00-CA77-9941-7618-D91BAB75F6FE}"/>
              </a:ext>
            </a:extLst>
          </p:cNvPr>
          <p:cNvPicPr>
            <a:picLocks noChangeAspect="1"/>
          </p:cNvPicPr>
          <p:nvPr/>
        </p:nvPicPr>
        <p:blipFill>
          <a:blip r:embed="rId5"/>
          <a:stretch>
            <a:fillRect/>
          </a:stretch>
        </p:blipFill>
        <p:spPr>
          <a:xfrm>
            <a:off x="8531258" y="1791010"/>
            <a:ext cx="3227006" cy="4701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3" name="Ink 2">
                <a:extLst>
                  <a:ext uri="{FF2B5EF4-FFF2-40B4-BE49-F238E27FC236}">
                    <a16:creationId xmlns:a16="http://schemas.microsoft.com/office/drawing/2014/main" id="{60B73FFA-CD04-D793-204F-BFF1098E2D00}"/>
                  </a:ext>
                </a:extLst>
              </p14:cNvPr>
              <p14:cNvContentPartPr/>
              <p14:nvPr/>
            </p14:nvContentPartPr>
            <p14:xfrm>
              <a:off x="5757520" y="2709213"/>
              <a:ext cx="501840" cy="184680"/>
            </p14:xfrm>
          </p:contentPart>
        </mc:Choice>
        <mc:Fallback>
          <p:pic>
            <p:nvPicPr>
              <p:cNvPr id="3" name="Ink 2">
                <a:extLst>
                  <a:ext uri="{FF2B5EF4-FFF2-40B4-BE49-F238E27FC236}">
                    <a16:creationId xmlns:a16="http://schemas.microsoft.com/office/drawing/2014/main" id="{60B73FFA-CD04-D793-204F-BFF1098E2D00}"/>
                  </a:ext>
                </a:extLst>
              </p:cNvPr>
              <p:cNvPicPr/>
              <p:nvPr/>
            </p:nvPicPr>
            <p:blipFill>
              <a:blip r:embed="rId7"/>
              <a:stretch>
                <a:fillRect/>
              </a:stretch>
            </p:blipFill>
            <p:spPr>
              <a:xfrm>
                <a:off x="5739520" y="2691213"/>
                <a:ext cx="537480" cy="220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5" name="Ink 4">
                <a:extLst>
                  <a:ext uri="{FF2B5EF4-FFF2-40B4-BE49-F238E27FC236}">
                    <a16:creationId xmlns:a16="http://schemas.microsoft.com/office/drawing/2014/main" id="{4F11BF08-5FCD-D40D-14FA-02D884A3DE3B}"/>
                  </a:ext>
                </a:extLst>
              </p14:cNvPr>
              <p14:cNvContentPartPr/>
              <p14:nvPr/>
            </p14:nvContentPartPr>
            <p14:xfrm>
              <a:off x="5905460" y="2866620"/>
              <a:ext cx="587520" cy="96120"/>
            </p14:xfrm>
          </p:contentPart>
        </mc:Choice>
        <mc:Fallback>
          <p:pic>
            <p:nvPicPr>
              <p:cNvPr id="5" name="Ink 4">
                <a:extLst>
                  <a:ext uri="{FF2B5EF4-FFF2-40B4-BE49-F238E27FC236}">
                    <a16:creationId xmlns:a16="http://schemas.microsoft.com/office/drawing/2014/main" id="{4F11BF08-5FCD-D40D-14FA-02D884A3DE3B}"/>
                  </a:ext>
                </a:extLst>
              </p:cNvPr>
              <p:cNvPicPr/>
              <p:nvPr/>
            </p:nvPicPr>
            <p:blipFill>
              <a:blip r:embed="rId9"/>
              <a:stretch>
                <a:fillRect/>
              </a:stretch>
            </p:blipFill>
            <p:spPr>
              <a:xfrm>
                <a:off x="5887460" y="2848980"/>
                <a:ext cx="623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AC9AD705-1A3C-8727-5ECF-B7CF0672C156}"/>
                  </a:ext>
                </a:extLst>
              </p14:cNvPr>
              <p14:cNvContentPartPr/>
              <p14:nvPr/>
            </p14:nvContentPartPr>
            <p14:xfrm>
              <a:off x="6480020" y="3063900"/>
              <a:ext cx="1130400" cy="44640"/>
            </p14:xfrm>
          </p:contentPart>
        </mc:Choice>
        <mc:Fallback xmlns="">
          <p:pic>
            <p:nvPicPr>
              <p:cNvPr id="12" name="Ink 11">
                <a:extLst>
                  <a:ext uri="{FF2B5EF4-FFF2-40B4-BE49-F238E27FC236}">
                    <a16:creationId xmlns:a16="http://schemas.microsoft.com/office/drawing/2014/main" id="{AC9AD705-1A3C-8727-5ECF-B7CF0672C156}"/>
                  </a:ext>
                </a:extLst>
              </p:cNvPr>
              <p:cNvPicPr/>
              <p:nvPr/>
            </p:nvPicPr>
            <p:blipFill>
              <a:blip r:embed="rId11"/>
              <a:stretch>
                <a:fillRect/>
              </a:stretch>
            </p:blipFill>
            <p:spPr>
              <a:xfrm>
                <a:off x="6426020" y="2956260"/>
                <a:ext cx="12380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D0F093FF-9955-3603-EA72-6A042C118F54}"/>
                  </a:ext>
                </a:extLst>
              </p14:cNvPr>
              <p14:cNvContentPartPr/>
              <p14:nvPr/>
            </p14:nvContentPartPr>
            <p14:xfrm>
              <a:off x="6505580" y="3060300"/>
              <a:ext cx="1130400" cy="32400"/>
            </p14:xfrm>
          </p:contentPart>
        </mc:Choice>
        <mc:Fallback xmlns="">
          <p:pic>
            <p:nvPicPr>
              <p:cNvPr id="13" name="Ink 12">
                <a:extLst>
                  <a:ext uri="{FF2B5EF4-FFF2-40B4-BE49-F238E27FC236}">
                    <a16:creationId xmlns:a16="http://schemas.microsoft.com/office/drawing/2014/main" id="{D0F093FF-9955-3603-EA72-6A042C118F54}"/>
                  </a:ext>
                </a:extLst>
              </p:cNvPr>
              <p:cNvPicPr/>
              <p:nvPr/>
            </p:nvPicPr>
            <p:blipFill>
              <a:blip r:embed="rId13"/>
              <a:stretch>
                <a:fillRect/>
              </a:stretch>
            </p:blipFill>
            <p:spPr>
              <a:xfrm>
                <a:off x="6451580" y="2952300"/>
                <a:ext cx="12380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A92591DC-1C35-0879-4078-F6E153A26A0E}"/>
                  </a:ext>
                </a:extLst>
              </p14:cNvPr>
              <p14:cNvContentPartPr/>
              <p14:nvPr/>
            </p14:nvContentPartPr>
            <p14:xfrm>
              <a:off x="7044860" y="5406780"/>
              <a:ext cx="1054440" cy="286920"/>
            </p14:xfrm>
          </p:contentPart>
        </mc:Choice>
        <mc:Fallback xmlns="">
          <p:pic>
            <p:nvPicPr>
              <p:cNvPr id="15" name="Ink 14">
                <a:extLst>
                  <a:ext uri="{FF2B5EF4-FFF2-40B4-BE49-F238E27FC236}">
                    <a16:creationId xmlns:a16="http://schemas.microsoft.com/office/drawing/2014/main" id="{A92591DC-1C35-0879-4078-F6E153A26A0E}"/>
                  </a:ext>
                </a:extLst>
              </p:cNvPr>
              <p:cNvPicPr/>
              <p:nvPr/>
            </p:nvPicPr>
            <p:blipFill>
              <a:blip r:embed="rId15"/>
              <a:stretch>
                <a:fillRect/>
              </a:stretch>
            </p:blipFill>
            <p:spPr>
              <a:xfrm>
                <a:off x="7026860" y="5370780"/>
                <a:ext cx="10900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48804749-9062-1021-AF40-EC9C3715E86B}"/>
                  </a:ext>
                </a:extLst>
              </p14:cNvPr>
              <p14:cNvContentPartPr/>
              <p14:nvPr/>
            </p14:nvContentPartPr>
            <p14:xfrm>
              <a:off x="5886380" y="2679370"/>
              <a:ext cx="212760" cy="33480"/>
            </p14:xfrm>
          </p:contentPart>
        </mc:Choice>
        <mc:Fallback xmlns="">
          <p:pic>
            <p:nvPicPr>
              <p:cNvPr id="16" name="Ink 15">
                <a:extLst>
                  <a:ext uri="{FF2B5EF4-FFF2-40B4-BE49-F238E27FC236}">
                    <a16:creationId xmlns:a16="http://schemas.microsoft.com/office/drawing/2014/main" id="{48804749-9062-1021-AF40-EC9C3715E86B}"/>
                  </a:ext>
                </a:extLst>
              </p:cNvPr>
              <p:cNvPicPr/>
              <p:nvPr/>
            </p:nvPicPr>
            <p:blipFill>
              <a:blip r:embed="rId17"/>
              <a:stretch>
                <a:fillRect/>
              </a:stretch>
            </p:blipFill>
            <p:spPr>
              <a:xfrm>
                <a:off x="5868380" y="2643730"/>
                <a:ext cx="248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F1A24846-7722-8B4A-ED80-0B736AB83532}"/>
                  </a:ext>
                </a:extLst>
              </p14:cNvPr>
              <p14:cNvContentPartPr/>
              <p14:nvPr/>
            </p14:nvContentPartPr>
            <p14:xfrm>
              <a:off x="10753285" y="6082450"/>
              <a:ext cx="751320" cy="382680"/>
            </p14:xfrm>
          </p:contentPart>
        </mc:Choice>
        <mc:Fallback xmlns="">
          <p:pic>
            <p:nvPicPr>
              <p:cNvPr id="17" name="Ink 16">
                <a:extLst>
                  <a:ext uri="{FF2B5EF4-FFF2-40B4-BE49-F238E27FC236}">
                    <a16:creationId xmlns:a16="http://schemas.microsoft.com/office/drawing/2014/main" id="{F1A24846-7722-8B4A-ED80-0B736AB83532}"/>
                  </a:ext>
                </a:extLst>
              </p:cNvPr>
              <p:cNvPicPr/>
              <p:nvPr/>
            </p:nvPicPr>
            <p:blipFill>
              <a:blip r:embed="rId19"/>
              <a:stretch>
                <a:fillRect/>
              </a:stretch>
            </p:blipFill>
            <p:spPr>
              <a:xfrm>
                <a:off x="10735645" y="6046810"/>
                <a:ext cx="78696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24D2D3A3-CCCE-A026-462C-E4145188070D}"/>
                  </a:ext>
                </a:extLst>
              </p14:cNvPr>
              <p14:cNvContentPartPr/>
              <p14:nvPr/>
            </p14:nvContentPartPr>
            <p14:xfrm>
              <a:off x="11363485" y="6079930"/>
              <a:ext cx="69840" cy="85680"/>
            </p14:xfrm>
          </p:contentPart>
        </mc:Choice>
        <mc:Fallback xmlns="">
          <p:pic>
            <p:nvPicPr>
              <p:cNvPr id="18" name="Ink 17">
                <a:extLst>
                  <a:ext uri="{FF2B5EF4-FFF2-40B4-BE49-F238E27FC236}">
                    <a16:creationId xmlns:a16="http://schemas.microsoft.com/office/drawing/2014/main" id="{24D2D3A3-CCCE-A026-462C-E4145188070D}"/>
                  </a:ext>
                </a:extLst>
              </p:cNvPr>
              <p:cNvPicPr/>
              <p:nvPr/>
            </p:nvPicPr>
            <p:blipFill>
              <a:blip r:embed="rId21"/>
              <a:stretch>
                <a:fillRect/>
              </a:stretch>
            </p:blipFill>
            <p:spPr>
              <a:xfrm>
                <a:off x="11345485" y="6043930"/>
                <a:ext cx="105480" cy="157320"/>
              </a:xfrm>
              <a:prstGeom prst="rect">
                <a:avLst/>
              </a:prstGeom>
            </p:spPr>
          </p:pic>
        </mc:Fallback>
      </mc:AlternateContent>
    </p:spTree>
    <p:extLst>
      <p:ext uri="{BB962C8B-B14F-4D97-AF65-F5344CB8AC3E}">
        <p14:creationId xmlns:p14="http://schemas.microsoft.com/office/powerpoint/2010/main" val="372658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5" name="Content Placeholder 4">
            <a:extLst>
              <a:ext uri="{FF2B5EF4-FFF2-40B4-BE49-F238E27FC236}">
                <a16:creationId xmlns:a16="http://schemas.microsoft.com/office/drawing/2014/main" id="{D926C044-72AD-45F3-DDDD-D0DF3EA3B60F}"/>
              </a:ext>
            </a:extLst>
          </p:cNvPr>
          <p:cNvSpPr>
            <a:spLocks noGrp="1"/>
          </p:cNvSpPr>
          <p:nvPr>
            <p:ph idx="1"/>
          </p:nvPr>
        </p:nvSpPr>
        <p:spPr>
          <a:xfrm>
            <a:off x="989676" y="2117617"/>
            <a:ext cx="9741308" cy="3015971"/>
          </a:xfrm>
        </p:spPr>
        <p:txBody>
          <a:bodyPr>
            <a:normAutofit/>
          </a:bodyPr>
          <a:lstStyle/>
          <a:p>
            <a:pPr marL="0" indent="0">
              <a:buNone/>
            </a:pPr>
            <a:r>
              <a:rPr lang="en-US" sz="2000" dirty="0"/>
              <a:t>Causes that delayed the initial assessment Turnaround time of patients in wards and ICUs were –</a:t>
            </a:r>
          </a:p>
          <a:p>
            <a:r>
              <a:rPr lang="en-US" sz="2000" dirty="0"/>
              <a:t>Lengthy duration since doctors were frequently preoccupied with other patients. </a:t>
            </a:r>
          </a:p>
          <a:p>
            <a:r>
              <a:rPr lang="en-US" sz="2000" dirty="0"/>
              <a:t>Poor communication between the medical and nursing staff. </a:t>
            </a:r>
          </a:p>
          <a:p>
            <a:r>
              <a:rPr lang="en-US" sz="2000" dirty="0"/>
              <a:t>Single doctor appointed for two floors.</a:t>
            </a:r>
            <a:endParaRPr lang="en-IN" sz="2000" dirty="0"/>
          </a:p>
        </p:txBody>
      </p:sp>
    </p:spTree>
    <p:extLst>
      <p:ext uri="{BB962C8B-B14F-4D97-AF65-F5344CB8AC3E}">
        <p14:creationId xmlns:p14="http://schemas.microsoft.com/office/powerpoint/2010/main" val="253214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762</Words>
  <Application>Microsoft Office PowerPoint</Application>
  <PresentationFormat>Widescreen</PresentationFormat>
  <Paragraphs>85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An observational study to analyze the NABH compliance of TAT (turnaround time) for patients in wards and ICUs for initial assessments in Venkateshwar Hospital</vt:lpstr>
      <vt:lpstr>Mentor Approval</vt:lpstr>
      <vt:lpstr>Introduction</vt:lpstr>
      <vt:lpstr>PowerPoint Presentation</vt:lpstr>
      <vt:lpstr>Objectives of the Study</vt:lpstr>
      <vt:lpstr>Methodology</vt:lpstr>
      <vt:lpstr>Results</vt:lpstr>
      <vt:lpstr>Results</vt:lpstr>
      <vt:lpstr>Results</vt:lpstr>
      <vt:lpstr>Discussion</vt:lpstr>
      <vt:lpstr>Conclusion</vt:lpstr>
      <vt:lpstr>References</vt:lpstr>
      <vt:lpstr>Pictorial Journey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Nancy Dhillon</cp:lastModifiedBy>
  <cp:revision>14</cp:revision>
  <dcterms:created xsi:type="dcterms:W3CDTF">2022-05-20T15:11:38Z</dcterms:created>
  <dcterms:modified xsi:type="dcterms:W3CDTF">2024-08-02T09:15:09Z</dcterms:modified>
</cp:coreProperties>
</file>