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6" r:id="rId3"/>
    <p:sldId id="258" r:id="rId4"/>
    <p:sldId id="273" r:id="rId5"/>
    <p:sldId id="259" r:id="rId6"/>
    <p:sldId id="274" r:id="rId7"/>
    <p:sldId id="270" r:id="rId8"/>
    <p:sldId id="260" r:id="rId9"/>
    <p:sldId id="267" r:id="rId10"/>
    <p:sldId id="268" r:id="rId11"/>
    <p:sldId id="261" r:id="rId12"/>
    <p:sldId id="263" r:id="rId13"/>
    <p:sldId id="26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08FBE-0D4D-4A2A-A133-E765096320CC}" v="10" dt="2024-06-30T14:08:09.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4660"/>
  </p:normalViewPr>
  <p:slideViewPr>
    <p:cSldViewPr snapToGrid="0">
      <p:cViewPr varScale="1">
        <p:scale>
          <a:sx n="79" d="100"/>
          <a:sy n="79" d="100"/>
        </p:scale>
        <p:origin x="135" y="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cer\AppData\Local\Microsoft\Windows\INetCache\IE\D7M0682H\graph%5b1%5d.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332983894764633E-2"/>
          <c:y val="0.12113345832141995"/>
          <c:w val="0.88510108412534738"/>
          <c:h val="0.79483458277985963"/>
        </c:manualLayout>
      </c:layout>
      <c:barChart>
        <c:barDir val="col"/>
        <c:grouping val="clustered"/>
        <c:varyColors val="0"/>
        <c:ser>
          <c:idx val="0"/>
          <c:order val="0"/>
          <c:tx>
            <c:strRef>
              <c:f>Sheet1!$O$1</c:f>
              <c:strCache>
                <c:ptCount val="1"/>
                <c:pt idx="0">
                  <c:v>pH</c:v>
                </c:pt>
              </c:strCache>
            </c:strRef>
          </c:tx>
          <c:spPr>
            <a:solidFill>
              <a:schemeClr val="accent2"/>
            </a:solidFill>
            <a:ln>
              <a:noFill/>
            </a:ln>
            <a:effectLst/>
          </c:spPr>
          <c:invertIfNegative val="0"/>
          <c:cat>
            <c:strRef>
              <c:f>Sheet1!$N$2:$N$24</c:f>
              <c:strCache>
                <c:ptCount val="23"/>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S17</c:v>
                </c:pt>
                <c:pt idx="17">
                  <c:v>S18</c:v>
                </c:pt>
                <c:pt idx="18">
                  <c:v>S19</c:v>
                </c:pt>
                <c:pt idx="19">
                  <c:v>S20</c:v>
                </c:pt>
                <c:pt idx="20">
                  <c:v>S21</c:v>
                </c:pt>
                <c:pt idx="21">
                  <c:v>S22</c:v>
                </c:pt>
                <c:pt idx="22">
                  <c:v>S23</c:v>
                </c:pt>
              </c:strCache>
            </c:strRef>
          </c:cat>
          <c:val>
            <c:numRef>
              <c:f>Sheet1!$O$2:$O$24</c:f>
              <c:numCache>
                <c:formatCode>General</c:formatCode>
                <c:ptCount val="23"/>
                <c:pt idx="0">
                  <c:v>5</c:v>
                </c:pt>
                <c:pt idx="1">
                  <c:v>7</c:v>
                </c:pt>
                <c:pt idx="2">
                  <c:v>6</c:v>
                </c:pt>
                <c:pt idx="3">
                  <c:v>5</c:v>
                </c:pt>
                <c:pt idx="4">
                  <c:v>5</c:v>
                </c:pt>
                <c:pt idx="5">
                  <c:v>9</c:v>
                </c:pt>
                <c:pt idx="6">
                  <c:v>6</c:v>
                </c:pt>
                <c:pt idx="7">
                  <c:v>6</c:v>
                </c:pt>
                <c:pt idx="8">
                  <c:v>7</c:v>
                </c:pt>
                <c:pt idx="9">
                  <c:v>5</c:v>
                </c:pt>
                <c:pt idx="10">
                  <c:v>7</c:v>
                </c:pt>
                <c:pt idx="11">
                  <c:v>8</c:v>
                </c:pt>
                <c:pt idx="12">
                  <c:v>7</c:v>
                </c:pt>
                <c:pt idx="13">
                  <c:v>3</c:v>
                </c:pt>
                <c:pt idx="14">
                  <c:v>6</c:v>
                </c:pt>
                <c:pt idx="15">
                  <c:v>3</c:v>
                </c:pt>
                <c:pt idx="16">
                  <c:v>8</c:v>
                </c:pt>
                <c:pt idx="17">
                  <c:v>6</c:v>
                </c:pt>
                <c:pt idx="18">
                  <c:v>8</c:v>
                </c:pt>
                <c:pt idx="19">
                  <c:v>7</c:v>
                </c:pt>
                <c:pt idx="20">
                  <c:v>8</c:v>
                </c:pt>
                <c:pt idx="21">
                  <c:v>7</c:v>
                </c:pt>
                <c:pt idx="22">
                  <c:v>5</c:v>
                </c:pt>
              </c:numCache>
            </c:numRef>
          </c:val>
          <c:extLst>
            <c:ext xmlns:c16="http://schemas.microsoft.com/office/drawing/2014/chart" uri="{C3380CC4-5D6E-409C-BE32-E72D297353CC}">
              <c16:uniqueId val="{00000000-019B-4533-855E-E3FCF3D78D73}"/>
            </c:ext>
          </c:extLst>
        </c:ser>
        <c:ser>
          <c:idx val="1"/>
          <c:order val="1"/>
          <c:tx>
            <c:strRef>
              <c:f>Sheet1!$P$1</c:f>
              <c:strCache>
                <c:ptCount val="1"/>
                <c:pt idx="0">
                  <c:v>pH Range</c:v>
                </c:pt>
              </c:strCache>
            </c:strRef>
          </c:tx>
          <c:spPr>
            <a:solidFill>
              <a:schemeClr val="accent2"/>
            </a:solidFill>
            <a:ln>
              <a:noFill/>
            </a:ln>
            <a:effectLst/>
          </c:spPr>
          <c:invertIfNegative val="0"/>
          <c:cat>
            <c:strRef>
              <c:f>Sheet1!$N$2:$N$24</c:f>
              <c:strCache>
                <c:ptCount val="23"/>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S17</c:v>
                </c:pt>
                <c:pt idx="17">
                  <c:v>S18</c:v>
                </c:pt>
                <c:pt idx="18">
                  <c:v>S19</c:v>
                </c:pt>
                <c:pt idx="19">
                  <c:v>S20</c:v>
                </c:pt>
                <c:pt idx="20">
                  <c:v>S21</c:v>
                </c:pt>
                <c:pt idx="21">
                  <c:v>S22</c:v>
                </c:pt>
                <c:pt idx="22">
                  <c:v>S23</c:v>
                </c:pt>
              </c:strCache>
            </c:strRef>
          </c:cat>
          <c:val>
            <c:numRef>
              <c:f>Sheet1!$P$2:$P$24</c:f>
              <c:numCache>
                <c:formatCode>General</c:formatCode>
                <c:ptCount val="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numCache>
            </c:numRef>
          </c:val>
          <c:extLst>
            <c:ext xmlns:c16="http://schemas.microsoft.com/office/drawing/2014/chart" uri="{C3380CC4-5D6E-409C-BE32-E72D297353CC}">
              <c16:uniqueId val="{00000001-019B-4533-855E-E3FCF3D78D73}"/>
            </c:ext>
          </c:extLst>
        </c:ser>
        <c:dLbls>
          <c:showLegendKey val="0"/>
          <c:showVal val="0"/>
          <c:showCatName val="0"/>
          <c:showSerName val="0"/>
          <c:showPercent val="0"/>
          <c:showBubbleSize val="0"/>
        </c:dLbls>
        <c:gapWidth val="182"/>
        <c:axId val="808174176"/>
        <c:axId val="1463645280"/>
      </c:barChart>
      <c:catAx>
        <c:axId val="8081741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Sample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645280"/>
        <c:crosses val="autoZero"/>
        <c:auto val="1"/>
        <c:lblAlgn val="ctr"/>
        <c:lblOffset val="100"/>
        <c:noMultiLvlLbl val="0"/>
      </c:catAx>
      <c:valAx>
        <c:axId val="146364528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 PH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817417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0.43776</cdr:x>
      <cdr:y>0.36371</cdr:y>
    </cdr:from>
    <cdr:to>
      <cdr:x>0.56224</cdr:x>
      <cdr:y>0.63629</cdr:y>
    </cdr:to>
    <cdr:sp macro="" textlink="">
      <cdr:nvSpPr>
        <cdr:cNvPr id="4" name="TextBox 3">
          <a:extLst xmlns:a="http://schemas.openxmlformats.org/drawingml/2006/main">
            <a:ext uri="{FF2B5EF4-FFF2-40B4-BE49-F238E27FC236}">
              <a16:creationId xmlns:a16="http://schemas.microsoft.com/office/drawing/2014/main" id="{C2439A29-8F39-7A56-E486-DBA93538057D}"/>
            </a:ext>
          </a:extLst>
        </cdr:cNvPr>
        <cdr:cNvSpPr txBox="1"/>
      </cdr:nvSpPr>
      <cdr:spPr>
        <a:xfrm xmlns:a="http://schemas.openxmlformats.org/drawingml/2006/main">
          <a:off x="3215640" y="1220143"/>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6CF8C-97B5-47B1-92C1-097BF63E27D0}" type="datetimeFigureOut">
              <a:rPr lang="en-IN" smtClean="0"/>
              <a:t>02-07-2024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D9FC4-B21F-4EF2-B6D8-9D5A277F103A}" type="slidenum">
              <a:rPr lang="en-IN" smtClean="0"/>
              <a:t>‹#›</a:t>
            </a:fld>
            <a:endParaRPr lang="en-IN"/>
          </a:p>
        </p:txBody>
      </p:sp>
    </p:spTree>
    <p:extLst>
      <p:ext uri="{BB962C8B-B14F-4D97-AF65-F5344CB8AC3E}">
        <p14:creationId xmlns:p14="http://schemas.microsoft.com/office/powerpoint/2010/main" val="366992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34D9FC4-B21F-4EF2-B6D8-9D5A277F103A}" type="slidenum">
              <a:rPr lang="en-IN" smtClean="0"/>
              <a:t>5</a:t>
            </a:fld>
            <a:endParaRPr lang="en-IN"/>
          </a:p>
        </p:txBody>
      </p:sp>
    </p:spTree>
    <p:extLst>
      <p:ext uri="{BB962C8B-B14F-4D97-AF65-F5344CB8AC3E}">
        <p14:creationId xmlns:p14="http://schemas.microsoft.com/office/powerpoint/2010/main" val="3986860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67A10-FB74-AB8C-5A50-C194AB401B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E2CD03B-1CFF-C9AA-8E00-0B520F92AA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85CEAAD-8C3F-2E9E-93B0-69494CC691A6}"/>
              </a:ext>
            </a:extLst>
          </p:cNvPr>
          <p:cNvSpPr>
            <a:spLocks noGrp="1"/>
          </p:cNvSpPr>
          <p:nvPr>
            <p:ph type="dt" sz="half" idx="10"/>
          </p:nvPr>
        </p:nvSpPr>
        <p:spPr/>
        <p:txBody>
          <a:bodyPr/>
          <a:lstStyle/>
          <a:p>
            <a:fld id="{A316ED44-B13E-4D2E-9BE6-215AA1A10D53}" type="datetimeFigureOut">
              <a:rPr lang="en-IN" smtClean="0"/>
              <a:t>02-07-2024</a:t>
            </a:fld>
            <a:endParaRPr lang="en-IN"/>
          </a:p>
        </p:txBody>
      </p:sp>
      <p:sp>
        <p:nvSpPr>
          <p:cNvPr id="5" name="Footer Placeholder 4">
            <a:extLst>
              <a:ext uri="{FF2B5EF4-FFF2-40B4-BE49-F238E27FC236}">
                <a16:creationId xmlns:a16="http://schemas.microsoft.com/office/drawing/2014/main" id="{61BF828E-ED9E-69C8-57E5-9D106C4B014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4DB5B79-0930-6500-C026-12DC24551E5E}"/>
              </a:ext>
            </a:extLst>
          </p:cNvPr>
          <p:cNvSpPr>
            <a:spLocks noGrp="1"/>
          </p:cNvSpPr>
          <p:nvPr>
            <p:ph type="sldNum" sz="quarter" idx="12"/>
          </p:nvPr>
        </p:nvSpPr>
        <p:spPr/>
        <p:txBody>
          <a:bodyPr/>
          <a:lstStyle/>
          <a:p>
            <a:fld id="{B5F73CCE-86E1-4267-8898-4A328DF47F08}" type="slidenum">
              <a:rPr lang="en-IN" smtClean="0"/>
              <a:t>‹#›</a:t>
            </a:fld>
            <a:endParaRPr lang="en-IN"/>
          </a:p>
        </p:txBody>
      </p:sp>
    </p:spTree>
    <p:extLst>
      <p:ext uri="{BB962C8B-B14F-4D97-AF65-F5344CB8AC3E}">
        <p14:creationId xmlns:p14="http://schemas.microsoft.com/office/powerpoint/2010/main" val="401248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5B73-F0D7-49B2-AF34-DB710818A8B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D1B7DE8-03A6-9B43-3A7A-5C7BE68A3D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0A9703-15BF-A8DF-DFA6-643927EC714F}"/>
              </a:ext>
            </a:extLst>
          </p:cNvPr>
          <p:cNvSpPr>
            <a:spLocks noGrp="1"/>
          </p:cNvSpPr>
          <p:nvPr>
            <p:ph type="dt" sz="half" idx="10"/>
          </p:nvPr>
        </p:nvSpPr>
        <p:spPr/>
        <p:txBody>
          <a:bodyPr/>
          <a:lstStyle/>
          <a:p>
            <a:fld id="{A316ED44-B13E-4D2E-9BE6-215AA1A10D53}" type="datetimeFigureOut">
              <a:rPr lang="en-IN" smtClean="0"/>
              <a:t>02-07-2024</a:t>
            </a:fld>
            <a:endParaRPr lang="en-IN"/>
          </a:p>
        </p:txBody>
      </p:sp>
      <p:sp>
        <p:nvSpPr>
          <p:cNvPr id="5" name="Footer Placeholder 4">
            <a:extLst>
              <a:ext uri="{FF2B5EF4-FFF2-40B4-BE49-F238E27FC236}">
                <a16:creationId xmlns:a16="http://schemas.microsoft.com/office/drawing/2014/main" id="{815759E8-67A4-FBFB-1EDB-3AC79D4C960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BEBFDD6-79FC-3676-4D79-90B8FB501CBD}"/>
              </a:ext>
            </a:extLst>
          </p:cNvPr>
          <p:cNvSpPr>
            <a:spLocks noGrp="1"/>
          </p:cNvSpPr>
          <p:nvPr>
            <p:ph type="sldNum" sz="quarter" idx="12"/>
          </p:nvPr>
        </p:nvSpPr>
        <p:spPr/>
        <p:txBody>
          <a:bodyPr/>
          <a:lstStyle/>
          <a:p>
            <a:fld id="{B5F73CCE-86E1-4267-8898-4A328DF47F08}" type="slidenum">
              <a:rPr lang="en-IN" smtClean="0"/>
              <a:t>‹#›</a:t>
            </a:fld>
            <a:endParaRPr lang="en-IN"/>
          </a:p>
        </p:txBody>
      </p:sp>
    </p:spTree>
    <p:extLst>
      <p:ext uri="{BB962C8B-B14F-4D97-AF65-F5344CB8AC3E}">
        <p14:creationId xmlns:p14="http://schemas.microsoft.com/office/powerpoint/2010/main" val="2418088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7CA47F-F5BE-65A4-E04E-6483C1AE5D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D933318-6577-75A7-0440-EB2260BC48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B3866F4-A959-4A99-9FEA-499680C89ACB}"/>
              </a:ext>
            </a:extLst>
          </p:cNvPr>
          <p:cNvSpPr>
            <a:spLocks noGrp="1"/>
          </p:cNvSpPr>
          <p:nvPr>
            <p:ph type="dt" sz="half" idx="10"/>
          </p:nvPr>
        </p:nvSpPr>
        <p:spPr/>
        <p:txBody>
          <a:bodyPr/>
          <a:lstStyle/>
          <a:p>
            <a:fld id="{A316ED44-B13E-4D2E-9BE6-215AA1A10D53}" type="datetimeFigureOut">
              <a:rPr lang="en-IN" smtClean="0"/>
              <a:t>02-07-2024</a:t>
            </a:fld>
            <a:endParaRPr lang="en-IN"/>
          </a:p>
        </p:txBody>
      </p:sp>
      <p:sp>
        <p:nvSpPr>
          <p:cNvPr id="5" name="Footer Placeholder 4">
            <a:extLst>
              <a:ext uri="{FF2B5EF4-FFF2-40B4-BE49-F238E27FC236}">
                <a16:creationId xmlns:a16="http://schemas.microsoft.com/office/drawing/2014/main" id="{AF6CC729-FBFF-1BCE-626B-D08FE611BBB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0A80A46-0C0C-1B48-6057-D187393AB232}"/>
              </a:ext>
            </a:extLst>
          </p:cNvPr>
          <p:cNvSpPr>
            <a:spLocks noGrp="1"/>
          </p:cNvSpPr>
          <p:nvPr>
            <p:ph type="sldNum" sz="quarter" idx="12"/>
          </p:nvPr>
        </p:nvSpPr>
        <p:spPr/>
        <p:txBody>
          <a:bodyPr/>
          <a:lstStyle/>
          <a:p>
            <a:fld id="{B5F73CCE-86E1-4267-8898-4A328DF47F08}" type="slidenum">
              <a:rPr lang="en-IN" smtClean="0"/>
              <a:t>‹#›</a:t>
            </a:fld>
            <a:endParaRPr lang="en-IN"/>
          </a:p>
        </p:txBody>
      </p:sp>
    </p:spTree>
    <p:extLst>
      <p:ext uri="{BB962C8B-B14F-4D97-AF65-F5344CB8AC3E}">
        <p14:creationId xmlns:p14="http://schemas.microsoft.com/office/powerpoint/2010/main" val="250402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49321-D205-60FE-1906-38434C74391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07C3772-F359-5FFF-D190-FEB839FD8F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FCB33D3-13E4-EC93-CC03-76379334CC0C}"/>
              </a:ext>
            </a:extLst>
          </p:cNvPr>
          <p:cNvSpPr>
            <a:spLocks noGrp="1"/>
          </p:cNvSpPr>
          <p:nvPr>
            <p:ph type="dt" sz="half" idx="10"/>
          </p:nvPr>
        </p:nvSpPr>
        <p:spPr/>
        <p:txBody>
          <a:bodyPr/>
          <a:lstStyle/>
          <a:p>
            <a:fld id="{A316ED44-B13E-4D2E-9BE6-215AA1A10D53}" type="datetimeFigureOut">
              <a:rPr lang="en-IN" smtClean="0"/>
              <a:t>02-07-2024</a:t>
            </a:fld>
            <a:endParaRPr lang="en-IN"/>
          </a:p>
        </p:txBody>
      </p:sp>
      <p:sp>
        <p:nvSpPr>
          <p:cNvPr id="5" name="Footer Placeholder 4">
            <a:extLst>
              <a:ext uri="{FF2B5EF4-FFF2-40B4-BE49-F238E27FC236}">
                <a16:creationId xmlns:a16="http://schemas.microsoft.com/office/drawing/2014/main" id="{9F944EB2-E2CE-5830-B58F-534230F2A04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027479-D9B5-B10D-E359-CD1E815854F4}"/>
              </a:ext>
            </a:extLst>
          </p:cNvPr>
          <p:cNvSpPr>
            <a:spLocks noGrp="1"/>
          </p:cNvSpPr>
          <p:nvPr>
            <p:ph type="sldNum" sz="quarter" idx="12"/>
          </p:nvPr>
        </p:nvSpPr>
        <p:spPr/>
        <p:txBody>
          <a:bodyPr/>
          <a:lstStyle/>
          <a:p>
            <a:fld id="{B5F73CCE-86E1-4267-8898-4A328DF47F08}" type="slidenum">
              <a:rPr lang="en-IN" smtClean="0"/>
              <a:t>‹#›</a:t>
            </a:fld>
            <a:endParaRPr lang="en-IN"/>
          </a:p>
        </p:txBody>
      </p:sp>
    </p:spTree>
    <p:extLst>
      <p:ext uri="{BB962C8B-B14F-4D97-AF65-F5344CB8AC3E}">
        <p14:creationId xmlns:p14="http://schemas.microsoft.com/office/powerpoint/2010/main" val="871271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45994-55FC-38A9-A765-733DB85E8D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99EF7DE-656B-5154-BB25-9DEE967A66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53717D-66A5-4580-8407-5DEBFA4A75E9}"/>
              </a:ext>
            </a:extLst>
          </p:cNvPr>
          <p:cNvSpPr>
            <a:spLocks noGrp="1"/>
          </p:cNvSpPr>
          <p:nvPr>
            <p:ph type="dt" sz="half" idx="10"/>
          </p:nvPr>
        </p:nvSpPr>
        <p:spPr/>
        <p:txBody>
          <a:bodyPr/>
          <a:lstStyle/>
          <a:p>
            <a:fld id="{A316ED44-B13E-4D2E-9BE6-215AA1A10D53}" type="datetimeFigureOut">
              <a:rPr lang="en-IN" smtClean="0"/>
              <a:t>02-07-2024</a:t>
            </a:fld>
            <a:endParaRPr lang="en-IN"/>
          </a:p>
        </p:txBody>
      </p:sp>
      <p:sp>
        <p:nvSpPr>
          <p:cNvPr id="5" name="Footer Placeholder 4">
            <a:extLst>
              <a:ext uri="{FF2B5EF4-FFF2-40B4-BE49-F238E27FC236}">
                <a16:creationId xmlns:a16="http://schemas.microsoft.com/office/drawing/2014/main" id="{2D347F21-EB92-89BE-5098-D07ED634C93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2B66878-6891-045C-A867-682DDF1E2BED}"/>
              </a:ext>
            </a:extLst>
          </p:cNvPr>
          <p:cNvSpPr>
            <a:spLocks noGrp="1"/>
          </p:cNvSpPr>
          <p:nvPr>
            <p:ph type="sldNum" sz="quarter" idx="12"/>
          </p:nvPr>
        </p:nvSpPr>
        <p:spPr/>
        <p:txBody>
          <a:bodyPr/>
          <a:lstStyle/>
          <a:p>
            <a:fld id="{B5F73CCE-86E1-4267-8898-4A328DF47F08}" type="slidenum">
              <a:rPr lang="en-IN" smtClean="0"/>
              <a:t>‹#›</a:t>
            </a:fld>
            <a:endParaRPr lang="en-IN"/>
          </a:p>
        </p:txBody>
      </p:sp>
    </p:spTree>
    <p:extLst>
      <p:ext uri="{BB962C8B-B14F-4D97-AF65-F5344CB8AC3E}">
        <p14:creationId xmlns:p14="http://schemas.microsoft.com/office/powerpoint/2010/main" val="97129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4B06B-E7FF-8087-4143-EF61CFCB1DE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B37574A-168A-0F7B-9D05-E5B232B71F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718E5B8-E6A9-F319-859A-D4397A9641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D277CE5-F806-2A3A-4A9F-FB33E6887A9B}"/>
              </a:ext>
            </a:extLst>
          </p:cNvPr>
          <p:cNvSpPr>
            <a:spLocks noGrp="1"/>
          </p:cNvSpPr>
          <p:nvPr>
            <p:ph type="dt" sz="half" idx="10"/>
          </p:nvPr>
        </p:nvSpPr>
        <p:spPr/>
        <p:txBody>
          <a:bodyPr/>
          <a:lstStyle/>
          <a:p>
            <a:fld id="{A316ED44-B13E-4D2E-9BE6-215AA1A10D53}" type="datetimeFigureOut">
              <a:rPr lang="en-IN" smtClean="0"/>
              <a:t>02-07-2024</a:t>
            </a:fld>
            <a:endParaRPr lang="en-IN"/>
          </a:p>
        </p:txBody>
      </p:sp>
      <p:sp>
        <p:nvSpPr>
          <p:cNvPr id="6" name="Footer Placeholder 5">
            <a:extLst>
              <a:ext uri="{FF2B5EF4-FFF2-40B4-BE49-F238E27FC236}">
                <a16:creationId xmlns:a16="http://schemas.microsoft.com/office/drawing/2014/main" id="{7388C407-A990-880C-2EC1-8E05EF7A743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D17E066-77BE-5E0D-5B64-5DAE16C33541}"/>
              </a:ext>
            </a:extLst>
          </p:cNvPr>
          <p:cNvSpPr>
            <a:spLocks noGrp="1"/>
          </p:cNvSpPr>
          <p:nvPr>
            <p:ph type="sldNum" sz="quarter" idx="12"/>
          </p:nvPr>
        </p:nvSpPr>
        <p:spPr/>
        <p:txBody>
          <a:bodyPr/>
          <a:lstStyle/>
          <a:p>
            <a:fld id="{B5F73CCE-86E1-4267-8898-4A328DF47F08}" type="slidenum">
              <a:rPr lang="en-IN" smtClean="0"/>
              <a:t>‹#›</a:t>
            </a:fld>
            <a:endParaRPr lang="en-IN"/>
          </a:p>
        </p:txBody>
      </p:sp>
    </p:spTree>
    <p:extLst>
      <p:ext uri="{BB962C8B-B14F-4D97-AF65-F5344CB8AC3E}">
        <p14:creationId xmlns:p14="http://schemas.microsoft.com/office/powerpoint/2010/main" val="908914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F51F5-A7DC-1DDA-BE00-42270D6EAF5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C1156B5-935C-4A50-F1B2-E37E72FBF0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610C5-4F5C-DCC7-554E-FFCD17BC00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4021877-95F4-F6C0-8F6A-9A8435E7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2EE1F0-C568-2A18-3A42-8F3BAF4BAF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E900938-7E31-69D1-F897-F401F907C021}"/>
              </a:ext>
            </a:extLst>
          </p:cNvPr>
          <p:cNvSpPr>
            <a:spLocks noGrp="1"/>
          </p:cNvSpPr>
          <p:nvPr>
            <p:ph type="dt" sz="half" idx="10"/>
          </p:nvPr>
        </p:nvSpPr>
        <p:spPr/>
        <p:txBody>
          <a:bodyPr/>
          <a:lstStyle/>
          <a:p>
            <a:fld id="{A316ED44-B13E-4D2E-9BE6-215AA1A10D53}" type="datetimeFigureOut">
              <a:rPr lang="en-IN" smtClean="0"/>
              <a:t>02-07-2024</a:t>
            </a:fld>
            <a:endParaRPr lang="en-IN"/>
          </a:p>
        </p:txBody>
      </p:sp>
      <p:sp>
        <p:nvSpPr>
          <p:cNvPr id="8" name="Footer Placeholder 7">
            <a:extLst>
              <a:ext uri="{FF2B5EF4-FFF2-40B4-BE49-F238E27FC236}">
                <a16:creationId xmlns:a16="http://schemas.microsoft.com/office/drawing/2014/main" id="{94C0A1C7-5D0A-09D3-04BD-E8A20B593F8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D191B7F-A768-8E95-885E-A91CF124E9EA}"/>
              </a:ext>
            </a:extLst>
          </p:cNvPr>
          <p:cNvSpPr>
            <a:spLocks noGrp="1"/>
          </p:cNvSpPr>
          <p:nvPr>
            <p:ph type="sldNum" sz="quarter" idx="12"/>
          </p:nvPr>
        </p:nvSpPr>
        <p:spPr/>
        <p:txBody>
          <a:bodyPr/>
          <a:lstStyle/>
          <a:p>
            <a:fld id="{B5F73CCE-86E1-4267-8898-4A328DF47F08}" type="slidenum">
              <a:rPr lang="en-IN" smtClean="0"/>
              <a:t>‹#›</a:t>
            </a:fld>
            <a:endParaRPr lang="en-IN"/>
          </a:p>
        </p:txBody>
      </p:sp>
    </p:spTree>
    <p:extLst>
      <p:ext uri="{BB962C8B-B14F-4D97-AF65-F5344CB8AC3E}">
        <p14:creationId xmlns:p14="http://schemas.microsoft.com/office/powerpoint/2010/main" val="385959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CFFF7-9EC8-53B5-E22D-B9FDA63F352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BF675A4-0953-1859-CD52-041D6D20E499}"/>
              </a:ext>
            </a:extLst>
          </p:cNvPr>
          <p:cNvSpPr>
            <a:spLocks noGrp="1"/>
          </p:cNvSpPr>
          <p:nvPr>
            <p:ph type="dt" sz="half" idx="10"/>
          </p:nvPr>
        </p:nvSpPr>
        <p:spPr/>
        <p:txBody>
          <a:bodyPr/>
          <a:lstStyle/>
          <a:p>
            <a:fld id="{A316ED44-B13E-4D2E-9BE6-215AA1A10D53}" type="datetimeFigureOut">
              <a:rPr lang="en-IN" smtClean="0"/>
              <a:t>02-07-2024</a:t>
            </a:fld>
            <a:endParaRPr lang="en-IN"/>
          </a:p>
        </p:txBody>
      </p:sp>
      <p:sp>
        <p:nvSpPr>
          <p:cNvPr id="4" name="Footer Placeholder 3">
            <a:extLst>
              <a:ext uri="{FF2B5EF4-FFF2-40B4-BE49-F238E27FC236}">
                <a16:creationId xmlns:a16="http://schemas.microsoft.com/office/drawing/2014/main" id="{38504708-8E19-A147-2D97-9AA0AF9947D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1BD2EE8-054C-8B19-6B49-0F5B6D255C6A}"/>
              </a:ext>
            </a:extLst>
          </p:cNvPr>
          <p:cNvSpPr>
            <a:spLocks noGrp="1"/>
          </p:cNvSpPr>
          <p:nvPr>
            <p:ph type="sldNum" sz="quarter" idx="12"/>
          </p:nvPr>
        </p:nvSpPr>
        <p:spPr/>
        <p:txBody>
          <a:bodyPr/>
          <a:lstStyle/>
          <a:p>
            <a:fld id="{B5F73CCE-86E1-4267-8898-4A328DF47F08}" type="slidenum">
              <a:rPr lang="en-IN" smtClean="0"/>
              <a:t>‹#›</a:t>
            </a:fld>
            <a:endParaRPr lang="en-IN"/>
          </a:p>
        </p:txBody>
      </p:sp>
    </p:spTree>
    <p:extLst>
      <p:ext uri="{BB962C8B-B14F-4D97-AF65-F5344CB8AC3E}">
        <p14:creationId xmlns:p14="http://schemas.microsoft.com/office/powerpoint/2010/main" val="639066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1FBF35-AF33-236C-1496-B361E4EAC2BC}"/>
              </a:ext>
            </a:extLst>
          </p:cNvPr>
          <p:cNvSpPr>
            <a:spLocks noGrp="1"/>
          </p:cNvSpPr>
          <p:nvPr>
            <p:ph type="dt" sz="half" idx="10"/>
          </p:nvPr>
        </p:nvSpPr>
        <p:spPr/>
        <p:txBody>
          <a:bodyPr/>
          <a:lstStyle/>
          <a:p>
            <a:fld id="{A316ED44-B13E-4D2E-9BE6-215AA1A10D53}" type="datetimeFigureOut">
              <a:rPr lang="en-IN" smtClean="0"/>
              <a:t>02-07-2024</a:t>
            </a:fld>
            <a:endParaRPr lang="en-IN"/>
          </a:p>
        </p:txBody>
      </p:sp>
      <p:sp>
        <p:nvSpPr>
          <p:cNvPr id="3" name="Footer Placeholder 2">
            <a:extLst>
              <a:ext uri="{FF2B5EF4-FFF2-40B4-BE49-F238E27FC236}">
                <a16:creationId xmlns:a16="http://schemas.microsoft.com/office/drawing/2014/main" id="{BDA6F03C-66F2-B604-DA04-3F909303774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60B3635-65C8-728E-88C4-B391D2728F30}"/>
              </a:ext>
            </a:extLst>
          </p:cNvPr>
          <p:cNvSpPr>
            <a:spLocks noGrp="1"/>
          </p:cNvSpPr>
          <p:nvPr>
            <p:ph type="sldNum" sz="quarter" idx="12"/>
          </p:nvPr>
        </p:nvSpPr>
        <p:spPr/>
        <p:txBody>
          <a:bodyPr/>
          <a:lstStyle/>
          <a:p>
            <a:fld id="{B5F73CCE-86E1-4267-8898-4A328DF47F08}" type="slidenum">
              <a:rPr lang="en-IN" smtClean="0"/>
              <a:t>‹#›</a:t>
            </a:fld>
            <a:endParaRPr lang="en-IN"/>
          </a:p>
        </p:txBody>
      </p:sp>
    </p:spTree>
    <p:extLst>
      <p:ext uri="{BB962C8B-B14F-4D97-AF65-F5344CB8AC3E}">
        <p14:creationId xmlns:p14="http://schemas.microsoft.com/office/powerpoint/2010/main" val="163999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95CF-7C64-FABB-F594-786B074C25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1EF73DF-2C10-E3C5-E64B-1AD2E8D798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4330976-3840-B8EB-0E29-BB0D192F2D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00B4F4-3D2D-89F3-A035-D6A3F1E5905B}"/>
              </a:ext>
            </a:extLst>
          </p:cNvPr>
          <p:cNvSpPr>
            <a:spLocks noGrp="1"/>
          </p:cNvSpPr>
          <p:nvPr>
            <p:ph type="dt" sz="half" idx="10"/>
          </p:nvPr>
        </p:nvSpPr>
        <p:spPr/>
        <p:txBody>
          <a:bodyPr/>
          <a:lstStyle/>
          <a:p>
            <a:fld id="{A316ED44-B13E-4D2E-9BE6-215AA1A10D53}" type="datetimeFigureOut">
              <a:rPr lang="en-IN" smtClean="0"/>
              <a:t>02-07-2024</a:t>
            </a:fld>
            <a:endParaRPr lang="en-IN"/>
          </a:p>
        </p:txBody>
      </p:sp>
      <p:sp>
        <p:nvSpPr>
          <p:cNvPr id="6" name="Footer Placeholder 5">
            <a:extLst>
              <a:ext uri="{FF2B5EF4-FFF2-40B4-BE49-F238E27FC236}">
                <a16:creationId xmlns:a16="http://schemas.microsoft.com/office/drawing/2014/main" id="{841C5B48-FCBE-BA44-C970-175FE3763F0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04089EE-BE4B-5294-EE6B-63A998B8A4FC}"/>
              </a:ext>
            </a:extLst>
          </p:cNvPr>
          <p:cNvSpPr>
            <a:spLocks noGrp="1"/>
          </p:cNvSpPr>
          <p:nvPr>
            <p:ph type="sldNum" sz="quarter" idx="12"/>
          </p:nvPr>
        </p:nvSpPr>
        <p:spPr/>
        <p:txBody>
          <a:bodyPr/>
          <a:lstStyle/>
          <a:p>
            <a:fld id="{B5F73CCE-86E1-4267-8898-4A328DF47F08}" type="slidenum">
              <a:rPr lang="en-IN" smtClean="0"/>
              <a:t>‹#›</a:t>
            </a:fld>
            <a:endParaRPr lang="en-IN"/>
          </a:p>
        </p:txBody>
      </p:sp>
    </p:spTree>
    <p:extLst>
      <p:ext uri="{BB962C8B-B14F-4D97-AF65-F5344CB8AC3E}">
        <p14:creationId xmlns:p14="http://schemas.microsoft.com/office/powerpoint/2010/main" val="212509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07E42-72B6-255B-0E4E-5C7C4B2F7D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D8E40F8-5D7D-1366-1792-0D8457CC7F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C40658B-ADAE-7E50-89CD-E1E055B67C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1D5B3E-1052-4F18-252D-F41986F9B8E2}"/>
              </a:ext>
            </a:extLst>
          </p:cNvPr>
          <p:cNvSpPr>
            <a:spLocks noGrp="1"/>
          </p:cNvSpPr>
          <p:nvPr>
            <p:ph type="dt" sz="half" idx="10"/>
          </p:nvPr>
        </p:nvSpPr>
        <p:spPr/>
        <p:txBody>
          <a:bodyPr/>
          <a:lstStyle/>
          <a:p>
            <a:fld id="{A316ED44-B13E-4D2E-9BE6-215AA1A10D53}" type="datetimeFigureOut">
              <a:rPr lang="en-IN" smtClean="0"/>
              <a:t>02-07-2024</a:t>
            </a:fld>
            <a:endParaRPr lang="en-IN"/>
          </a:p>
        </p:txBody>
      </p:sp>
      <p:sp>
        <p:nvSpPr>
          <p:cNvPr id="6" name="Footer Placeholder 5">
            <a:extLst>
              <a:ext uri="{FF2B5EF4-FFF2-40B4-BE49-F238E27FC236}">
                <a16:creationId xmlns:a16="http://schemas.microsoft.com/office/drawing/2014/main" id="{B42030EB-24FA-24B2-A4AD-A199172F768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D1F155B-9FAF-EACC-689F-CA0FD7469E2F}"/>
              </a:ext>
            </a:extLst>
          </p:cNvPr>
          <p:cNvSpPr>
            <a:spLocks noGrp="1"/>
          </p:cNvSpPr>
          <p:nvPr>
            <p:ph type="sldNum" sz="quarter" idx="12"/>
          </p:nvPr>
        </p:nvSpPr>
        <p:spPr/>
        <p:txBody>
          <a:bodyPr/>
          <a:lstStyle/>
          <a:p>
            <a:fld id="{B5F73CCE-86E1-4267-8898-4A328DF47F08}" type="slidenum">
              <a:rPr lang="en-IN" smtClean="0"/>
              <a:t>‹#›</a:t>
            </a:fld>
            <a:endParaRPr lang="en-IN"/>
          </a:p>
        </p:txBody>
      </p:sp>
    </p:spTree>
    <p:extLst>
      <p:ext uri="{BB962C8B-B14F-4D97-AF65-F5344CB8AC3E}">
        <p14:creationId xmlns:p14="http://schemas.microsoft.com/office/powerpoint/2010/main" val="381868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A81408-47CF-9E5C-AC43-926D65098B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4EDB107-C8F7-8B3E-4B46-AE856875D9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7DA4519-ED8D-077B-2033-87A3AD2FE4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16ED44-B13E-4D2E-9BE6-215AA1A10D53}" type="datetimeFigureOut">
              <a:rPr lang="en-IN" smtClean="0"/>
              <a:t>02-07-2024</a:t>
            </a:fld>
            <a:endParaRPr lang="en-IN"/>
          </a:p>
        </p:txBody>
      </p:sp>
      <p:sp>
        <p:nvSpPr>
          <p:cNvPr id="5" name="Footer Placeholder 4">
            <a:extLst>
              <a:ext uri="{FF2B5EF4-FFF2-40B4-BE49-F238E27FC236}">
                <a16:creationId xmlns:a16="http://schemas.microsoft.com/office/drawing/2014/main" id="{8F5AE646-90BB-541C-9445-D835C12693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095FECB3-5C3C-99EC-0801-18ECB7070C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F73CCE-86E1-4267-8898-4A328DF47F08}" type="slidenum">
              <a:rPr lang="en-IN" smtClean="0"/>
              <a:t>‹#›</a:t>
            </a:fld>
            <a:endParaRPr lang="en-IN"/>
          </a:p>
        </p:txBody>
      </p:sp>
    </p:spTree>
    <p:extLst>
      <p:ext uri="{BB962C8B-B14F-4D97-AF65-F5344CB8AC3E}">
        <p14:creationId xmlns:p14="http://schemas.microsoft.com/office/powerpoint/2010/main" val="105390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jalshakti-ddws.gov.in/sites/default/files/WQMS-Framework.pdf" TargetMode="External"/><Relationship Id="rId13" Type="http://schemas.openxmlformats.org/officeDocument/2006/relationships/hyperlink" Target="https://www.semanticscholar.org/paper/Integrated-urban-water-management-in-India-%3A-the-of-Singh-Singh/004fa77c95efa6fc8d8b59cf9f008fbd55e34e63" TargetMode="External"/><Relationship Id="rId3" Type="http://schemas.openxmlformats.org/officeDocument/2006/relationships/hyperlink" Target="https://www.who.int/publications/i/item/9789241548151" TargetMode="External"/><Relationship Id="rId7" Type="http://schemas.openxmlformats.org/officeDocument/2006/relationships/hyperlink" Target="https://www.frontiersin.org/journals/water/articles/10.3389/frwa.2022.848018/full" TargetMode="External"/><Relationship Id="rId12" Type="http://schemas.openxmlformats.org/officeDocument/2006/relationships/hyperlink" Target="https://www.researchgate.net/publication/361600426_Water_Problems_and_Challenges_A_%20Case_Study_of_Delhi_NCR"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indiawaterportal.org/faqs/everything-you-want-know-about-drinking-water" TargetMode="External"/><Relationship Id="rId11" Type="http://schemas.openxmlformats.org/officeDocument/2006/relationships/hyperlink" Target="https://delhijalboard.delhi.gov.in/" TargetMode="External"/><Relationship Id="rId5" Type="http://schemas.openxmlformats.org/officeDocument/2006/relationships/hyperlink" Target="https://cpcb.nic.in/who-guidelines-for-drinking-water-quality/" TargetMode="External"/><Relationship Id="rId15" Type="http://schemas.openxmlformats.org/officeDocument/2006/relationships/hyperlink" Target="https://dmsouth.delhi.gov.in/sdm-hauz-khas/" TargetMode="External"/><Relationship Id="rId10" Type="http://schemas.openxmlformats.org/officeDocument/2006/relationships/hyperlink" Target="https://www.orfonline.org/research/water-supply-in-delhi-five-key-issues/" TargetMode="External"/><Relationship Id="rId4" Type="http://schemas.openxmlformats.org/officeDocument/2006/relationships/hyperlink" Target="https://sdgs.un.org/goals/goal6" TargetMode="External"/><Relationship Id="rId9" Type="http://schemas.openxmlformats.org/officeDocument/2006/relationships/hyperlink" Target="https://worldpopulationreview.com/world-cities/delhi-population" TargetMode="External"/><Relationship Id="rId14" Type="http://schemas.openxmlformats.org/officeDocument/2006/relationships/hyperlink" Target="http://taraenviro.com/certificates.aspx"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7.jpg"/><Relationship Id="rId9"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75FF8992-F340-0644-4071-D785E5A1ABC0}"/>
              </a:ext>
            </a:extLst>
          </p:cNvPr>
          <p:cNvSpPr>
            <a:spLocks noGrp="1"/>
          </p:cNvSpPr>
          <p:nvPr>
            <p:ph type="ctrTitle"/>
          </p:nvPr>
        </p:nvSpPr>
        <p:spPr>
          <a:xfrm>
            <a:off x="903609" y="912622"/>
            <a:ext cx="6491977" cy="1341521"/>
          </a:xfrm>
        </p:spPr>
        <p:txBody>
          <a:bodyPr anchor="b">
            <a:normAutofit/>
          </a:bodyPr>
          <a:lstStyle/>
          <a:p>
            <a:pPr algn="l"/>
            <a:r>
              <a:rPr lang="en-US" sz="2700" b="1" kern="100" dirty="0">
                <a:effectLst/>
                <a:latin typeface="Times New Roman" panose="02020603050405020304" pitchFamily="18" charset="0"/>
                <a:ea typeface="Calibri" panose="020F0502020204030204" pitchFamily="34" charset="0"/>
                <a:cs typeface="Times New Roman" panose="02020603050405020304" pitchFamily="18" charset="0"/>
              </a:rPr>
              <a:t>Topic :</a:t>
            </a:r>
            <a:r>
              <a:rPr lang="en-US" sz="27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u="sng" kern="100" dirty="0">
                <a:effectLst/>
                <a:latin typeface="Times New Roman" panose="02020603050405020304" pitchFamily="18" charset="0"/>
                <a:ea typeface="Calibri" panose="020F0502020204030204" pitchFamily="34" charset="0"/>
                <a:cs typeface="Times New Roman" panose="02020603050405020304" pitchFamily="18" charset="0"/>
              </a:rPr>
              <a:t>Assessment  of Drinking Water Quality in Public Drinking Points in Hauz Khas Subdivision, South Delhi District of National Capital Region</a:t>
            </a:r>
            <a:endParaRPr lang="en-IN" sz="2400" u="sng"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CB12F528-6328-6337-37C2-713560347BF8}"/>
              </a:ext>
            </a:extLst>
          </p:cNvPr>
          <p:cNvSpPr>
            <a:spLocks noGrp="1"/>
          </p:cNvSpPr>
          <p:nvPr>
            <p:ph type="subTitle" idx="1"/>
          </p:nvPr>
        </p:nvSpPr>
        <p:spPr>
          <a:xfrm>
            <a:off x="616560" y="4048065"/>
            <a:ext cx="3112081" cy="2101890"/>
          </a:xfrm>
        </p:spPr>
        <p:txBody>
          <a:bodyPr anchor="t">
            <a:normAutofit fontScale="25000" lnSpcReduction="20000"/>
          </a:bodyPr>
          <a:lstStyle/>
          <a:p>
            <a:pPr algn="l"/>
            <a:r>
              <a:rPr lang="en-IN" sz="8000" b="1" dirty="0">
                <a:latin typeface="Calibri" panose="020F0502020204030204" pitchFamily="34" charset="0"/>
                <a:ea typeface="Calibri" panose="020F0502020204030204" pitchFamily="34" charset="0"/>
                <a:cs typeface="Calibri" panose="020F0502020204030204" pitchFamily="34" charset="0"/>
              </a:rPr>
              <a:t>Presented by: </a:t>
            </a:r>
          </a:p>
          <a:p>
            <a:pPr algn="l"/>
            <a:r>
              <a:rPr lang="en-IN" sz="8000" dirty="0">
                <a:latin typeface="Calibri" panose="020F0502020204030204" pitchFamily="34" charset="0"/>
                <a:ea typeface="Calibri" panose="020F0502020204030204" pitchFamily="34" charset="0"/>
                <a:cs typeface="Calibri" panose="020F0502020204030204" pitchFamily="34" charset="0"/>
              </a:rPr>
              <a:t>Dr Nancy Chakma</a:t>
            </a:r>
          </a:p>
          <a:p>
            <a:pPr algn="l"/>
            <a:r>
              <a:rPr lang="en-IN" sz="8000" dirty="0">
                <a:latin typeface="Calibri" panose="020F0502020204030204" pitchFamily="34" charset="0"/>
                <a:ea typeface="Calibri" panose="020F0502020204030204" pitchFamily="34" charset="0"/>
                <a:cs typeface="Calibri" panose="020F0502020204030204" pitchFamily="34" charset="0"/>
              </a:rPr>
              <a:t>PG/22/056</a:t>
            </a:r>
          </a:p>
          <a:p>
            <a:pPr algn="l"/>
            <a:endParaRPr lang="en-IN" sz="500" dirty="0">
              <a:solidFill>
                <a:srgbClr val="595959"/>
              </a:solidFill>
              <a:latin typeface="Calibri" panose="020F0502020204030204" pitchFamily="34" charset="0"/>
              <a:ea typeface="Calibri" panose="020F0502020204030204" pitchFamily="34" charset="0"/>
              <a:cs typeface="Calibri" panose="020F0502020204030204" pitchFamily="34" charset="0"/>
            </a:endParaRPr>
          </a:p>
          <a:p>
            <a:pPr algn="l"/>
            <a:r>
              <a:rPr lang="en-IN" sz="8000" b="1" dirty="0">
                <a:latin typeface="Calibri" panose="020F0502020204030204" pitchFamily="34" charset="0"/>
                <a:ea typeface="Calibri" panose="020F0502020204030204" pitchFamily="34" charset="0"/>
                <a:cs typeface="Calibri" panose="020F0502020204030204" pitchFamily="34" charset="0"/>
              </a:rPr>
              <a:t>Mentor</a:t>
            </a:r>
            <a:r>
              <a:rPr lang="en-IN" sz="8000" dirty="0">
                <a:latin typeface="Calibri" panose="020F0502020204030204" pitchFamily="34" charset="0"/>
                <a:ea typeface="Calibri" panose="020F0502020204030204" pitchFamily="34" charset="0"/>
                <a:cs typeface="Calibri" panose="020F0502020204030204" pitchFamily="34" charset="0"/>
              </a:rPr>
              <a:t>:</a:t>
            </a:r>
          </a:p>
          <a:p>
            <a:pPr algn="l"/>
            <a:r>
              <a:rPr lang="en-IN" sz="8000" dirty="0">
                <a:latin typeface="Calibri" panose="020F0502020204030204" pitchFamily="34" charset="0"/>
                <a:ea typeface="Calibri" panose="020F0502020204030204" pitchFamily="34" charset="0"/>
                <a:cs typeface="Calibri" panose="020F0502020204030204" pitchFamily="34" charset="0"/>
              </a:rPr>
              <a:t>Dr Punit Yadav</a:t>
            </a:r>
          </a:p>
          <a:p>
            <a:pPr algn="l"/>
            <a:r>
              <a:rPr lang="en-IN" sz="8000" dirty="0">
                <a:latin typeface="Calibri" panose="020F0502020204030204" pitchFamily="34" charset="0"/>
                <a:ea typeface="Calibri" panose="020F0502020204030204" pitchFamily="34" charset="0"/>
                <a:cs typeface="Calibri" panose="020F0502020204030204" pitchFamily="34" charset="0"/>
              </a:rPr>
              <a:t>IIHMR, Delhi</a:t>
            </a:r>
          </a:p>
          <a:p>
            <a:endParaRPr lang="en-IN" sz="500" dirty="0">
              <a:solidFill>
                <a:srgbClr val="595959"/>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601862F-EC77-D935-0C25-59F7B285AC4D}"/>
              </a:ext>
            </a:extLst>
          </p:cNvPr>
          <p:cNvPicPr>
            <a:picLocks noChangeAspect="1"/>
          </p:cNvPicPr>
          <p:nvPr/>
        </p:nvPicPr>
        <p:blipFill rotWithShape="1">
          <a:blip r:embed="rId2"/>
          <a:srcRect l="30359" r="20734"/>
          <a:stretch/>
        </p:blipFill>
        <p:spPr>
          <a:xfrm>
            <a:off x="7541540" y="1149453"/>
            <a:ext cx="3562056" cy="4096870"/>
          </a:xfrm>
          <a:prstGeom prst="rect">
            <a:avLst/>
          </a:prstGeom>
        </p:spPr>
      </p:pic>
      <p:pic>
        <p:nvPicPr>
          <p:cNvPr id="6" name="Picture 5">
            <a:extLst>
              <a:ext uri="{FF2B5EF4-FFF2-40B4-BE49-F238E27FC236}">
                <a16:creationId xmlns:a16="http://schemas.microsoft.com/office/drawing/2014/main" id="{4695AEF2-01B2-4D0D-9E70-32EB56FBF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16" y="1"/>
            <a:ext cx="1138289" cy="562708"/>
          </a:xfrm>
          <a:prstGeom prst="rect">
            <a:avLst/>
          </a:prstGeom>
        </p:spPr>
      </p:pic>
    </p:spTree>
    <p:extLst>
      <p:ext uri="{BB962C8B-B14F-4D97-AF65-F5344CB8AC3E}">
        <p14:creationId xmlns:p14="http://schemas.microsoft.com/office/powerpoint/2010/main" val="1178556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400406B-F305-715E-4A5C-213A16495261}"/>
              </a:ext>
            </a:extLst>
          </p:cNvPr>
          <p:cNvGraphicFramePr>
            <a:graphicFrameLocks/>
          </p:cNvGraphicFramePr>
          <p:nvPr>
            <p:extLst>
              <p:ext uri="{D42A27DB-BD31-4B8C-83A1-F6EECF244321}">
                <p14:modId xmlns:p14="http://schemas.microsoft.com/office/powerpoint/2010/main" val="1635219289"/>
              </p:ext>
            </p:extLst>
          </p:nvPr>
        </p:nvGraphicFramePr>
        <p:xfrm>
          <a:off x="2184400" y="3149600"/>
          <a:ext cx="7345680" cy="3354687"/>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12D4602F-1E9E-6073-48B0-86398A797A4C}"/>
              </a:ext>
            </a:extLst>
          </p:cNvPr>
          <p:cNvPicPr>
            <a:picLocks noChangeAspect="1"/>
          </p:cNvPicPr>
          <p:nvPr/>
        </p:nvPicPr>
        <p:blipFill>
          <a:blip r:embed="rId3"/>
          <a:stretch>
            <a:fillRect/>
          </a:stretch>
        </p:blipFill>
        <p:spPr>
          <a:xfrm>
            <a:off x="2948257" y="184665"/>
            <a:ext cx="5817965" cy="2432759"/>
          </a:xfrm>
          <a:prstGeom prst="rect">
            <a:avLst/>
          </a:prstGeom>
        </p:spPr>
      </p:pic>
      <p:sp>
        <p:nvSpPr>
          <p:cNvPr id="4" name="TextBox 3">
            <a:extLst>
              <a:ext uri="{FF2B5EF4-FFF2-40B4-BE49-F238E27FC236}">
                <a16:creationId xmlns:a16="http://schemas.microsoft.com/office/drawing/2014/main" id="{4BAF7B76-2ACC-D118-2A85-C626DDA59FF0}"/>
              </a:ext>
            </a:extLst>
          </p:cNvPr>
          <p:cNvSpPr txBox="1"/>
          <p:nvPr/>
        </p:nvSpPr>
        <p:spPr>
          <a:xfrm>
            <a:off x="1676400" y="1216378"/>
            <a:ext cx="1656080" cy="369332"/>
          </a:xfrm>
          <a:prstGeom prst="rect">
            <a:avLst/>
          </a:prstGeom>
          <a:noFill/>
        </p:spPr>
        <p:txBody>
          <a:bodyPr wrap="square" rtlCol="0">
            <a:spAutoFit/>
          </a:bodyPr>
          <a:lstStyle/>
          <a:p>
            <a:r>
              <a:rPr lang="en-IN" u="sng" dirty="0"/>
              <a:t>pH Scale </a:t>
            </a:r>
          </a:p>
        </p:txBody>
      </p:sp>
    </p:spTree>
    <p:extLst>
      <p:ext uri="{BB962C8B-B14F-4D97-AF65-F5344CB8AC3E}">
        <p14:creationId xmlns:p14="http://schemas.microsoft.com/office/powerpoint/2010/main" val="2836227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52B0E9-BDA4-65C4-827F-6E64A1D5AE05}"/>
              </a:ext>
            </a:extLst>
          </p:cNvPr>
          <p:cNvSpPr/>
          <p:nvPr/>
        </p:nvSpPr>
        <p:spPr>
          <a:xfrm>
            <a:off x="0" y="0"/>
            <a:ext cx="12192000" cy="651301"/>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Conclusion/Discussion  </a:t>
            </a:r>
          </a:p>
        </p:txBody>
      </p:sp>
      <p:pic>
        <p:nvPicPr>
          <p:cNvPr id="3" name="Picture 2">
            <a:extLst>
              <a:ext uri="{FF2B5EF4-FFF2-40B4-BE49-F238E27FC236}">
                <a16:creationId xmlns:a16="http://schemas.microsoft.com/office/drawing/2014/main" id="{3EB65DF2-2FE6-B0AF-4052-777EA6CAF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12" y="57585"/>
            <a:ext cx="1138289" cy="562708"/>
          </a:xfrm>
          <a:prstGeom prst="rect">
            <a:avLst/>
          </a:prstGeom>
        </p:spPr>
      </p:pic>
      <p:sp>
        <p:nvSpPr>
          <p:cNvPr id="4" name="TextBox 3">
            <a:extLst>
              <a:ext uri="{FF2B5EF4-FFF2-40B4-BE49-F238E27FC236}">
                <a16:creationId xmlns:a16="http://schemas.microsoft.com/office/drawing/2014/main" id="{3D01C2EB-DC43-2F64-F89C-42B61C789C4D}"/>
              </a:ext>
            </a:extLst>
          </p:cNvPr>
          <p:cNvSpPr txBox="1"/>
          <p:nvPr/>
        </p:nvSpPr>
        <p:spPr>
          <a:xfrm>
            <a:off x="398054" y="1463403"/>
            <a:ext cx="10940143" cy="4401205"/>
          </a:xfrm>
          <a:prstGeom prst="rect">
            <a:avLst/>
          </a:prstGeom>
          <a:noFill/>
        </p:spPr>
        <p:txBody>
          <a:bodyPr wrap="square" rtlCol="0">
            <a:spAutoFit/>
          </a:bodyPr>
          <a:lstStyle/>
          <a:p>
            <a:pPr marL="285750" indent="-285750">
              <a:buFont typeface="Arial" panose="020B0604020202020204" pitchFamily="34" charset="0"/>
              <a:buChar char="•"/>
            </a:pPr>
            <a:r>
              <a:rPr lang="en-IN" sz="2000" dirty="0">
                <a:latin typeface="Calibri" panose="020F0502020204030204" pitchFamily="34" charset="0"/>
                <a:ea typeface="Calibri" panose="020F0502020204030204" pitchFamily="34" charset="0"/>
                <a:cs typeface="Calibri" panose="020F0502020204030204" pitchFamily="34" charset="0"/>
              </a:rPr>
              <a:t>Based on the findings of the study , </a:t>
            </a:r>
            <a:r>
              <a:rPr lang="en-US" sz="2000" dirty="0">
                <a:latin typeface="Calibri" panose="020F0502020204030204" pitchFamily="34" charset="0"/>
                <a:ea typeface="Calibri" panose="020F0502020204030204" pitchFamily="34" charset="0"/>
                <a:cs typeface="Calibri" panose="020F0502020204030204" pitchFamily="34" charset="0"/>
              </a:rPr>
              <a:t>conducted on potable water samples, most of the parameters were within the permissible range, but some levels crossed the desirable limits. </a:t>
            </a:r>
          </a:p>
          <a:p>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According to the guidelines of BIS (Bureau of Indian Standards), it was found that the pH, nitrate , ammonia, residual chlorine,  chloride ion, and total hardness of almost all the water samples analyzed was within the desirable and permissible  range. </a:t>
            </a:r>
          </a:p>
          <a:p>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Addressing water quality challenges will mean deploying real-time, low-cost, rapid, and reliable management technologies and building capacity and expertise in sustaining our lifeline. Management of water quality is essentially of great importance for the nation's overall growth. Also, proper evaluation is important to understand its true impact on the health of mankind. </a:t>
            </a:r>
          </a:p>
          <a:p>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The Biological parameters need to be checked on regular basis in the water samples for </a:t>
            </a:r>
            <a:r>
              <a:rPr lang="en-US" sz="2000" dirty="0" err="1">
                <a:latin typeface="Calibri" panose="020F0502020204030204" pitchFamily="34" charset="0"/>
                <a:ea typeface="Calibri" panose="020F0502020204030204" pitchFamily="34" charset="0"/>
                <a:cs typeface="Calibri" panose="020F0502020204030204" pitchFamily="34" charset="0"/>
              </a:rPr>
              <a:t>analysing</a:t>
            </a:r>
            <a:r>
              <a:rPr lang="en-US" sz="2000" dirty="0">
                <a:latin typeface="Calibri" panose="020F0502020204030204" pitchFamily="34" charset="0"/>
                <a:ea typeface="Calibri" panose="020F0502020204030204" pitchFamily="34" charset="0"/>
                <a:cs typeface="Calibri" panose="020F0502020204030204" pitchFamily="34" charset="0"/>
              </a:rPr>
              <a:t> the overall quality of water .</a:t>
            </a:r>
            <a:endParaRPr lang="en-IN"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6816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52B0E9-BDA4-65C4-827F-6E64A1D5AE05}"/>
              </a:ext>
            </a:extLst>
          </p:cNvPr>
          <p:cNvSpPr/>
          <p:nvPr/>
        </p:nvSpPr>
        <p:spPr>
          <a:xfrm>
            <a:off x="0" y="0"/>
            <a:ext cx="12192000" cy="651301"/>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u="sng" dirty="0" err="1">
                <a:solidFill>
                  <a:schemeClr val="tx1"/>
                </a:solidFill>
                <a:latin typeface="Calibri" panose="020F0502020204030204" pitchFamily="34" charset="0"/>
                <a:ea typeface="Calibri" panose="020F0502020204030204" pitchFamily="34" charset="0"/>
                <a:cs typeface="Calibri" panose="020F0502020204030204" pitchFamily="34" charset="0"/>
              </a:rPr>
              <a:t>Refrences</a:t>
            </a:r>
            <a:r>
              <a:rPr lang="en-IN"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p>
        </p:txBody>
      </p:sp>
      <p:pic>
        <p:nvPicPr>
          <p:cNvPr id="3" name="Picture 2">
            <a:extLst>
              <a:ext uri="{FF2B5EF4-FFF2-40B4-BE49-F238E27FC236}">
                <a16:creationId xmlns:a16="http://schemas.microsoft.com/office/drawing/2014/main" id="{3EB65DF2-2FE6-B0AF-4052-777EA6CAF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12" y="57585"/>
            <a:ext cx="1138289" cy="562708"/>
          </a:xfrm>
          <a:prstGeom prst="rect">
            <a:avLst/>
          </a:prstGeom>
        </p:spPr>
      </p:pic>
      <p:sp>
        <p:nvSpPr>
          <p:cNvPr id="5" name="TextBox 4">
            <a:extLst>
              <a:ext uri="{FF2B5EF4-FFF2-40B4-BE49-F238E27FC236}">
                <a16:creationId xmlns:a16="http://schemas.microsoft.com/office/drawing/2014/main" id="{7D45B8A1-2D69-A208-F885-A1F062985AE0}"/>
              </a:ext>
            </a:extLst>
          </p:cNvPr>
          <p:cNvSpPr txBox="1"/>
          <p:nvPr/>
        </p:nvSpPr>
        <p:spPr>
          <a:xfrm>
            <a:off x="269240" y="930436"/>
            <a:ext cx="11653520" cy="5783122"/>
          </a:xfrm>
          <a:prstGeom prst="rect">
            <a:avLst/>
          </a:prstGeom>
          <a:noFill/>
        </p:spPr>
        <p:txBody>
          <a:bodyPr wrap="square">
            <a:spAutoFit/>
          </a:bodyPr>
          <a:lstStyle/>
          <a:p>
            <a:pPr>
              <a:spcAft>
                <a:spcPts val="600"/>
              </a:spcAft>
            </a:pPr>
            <a:r>
              <a:rPr lang="en-IN" sz="1800" kern="100" baseline="30000" dirty="0">
                <a:effectLst/>
                <a:latin typeface="Calibri" panose="020F0502020204030204" pitchFamily="34" charset="0"/>
                <a:ea typeface="Calibri" panose="020F0502020204030204" pitchFamily="34" charset="0"/>
                <a:cs typeface="Calibri" panose="020F0502020204030204" pitchFamily="34" charset="0"/>
              </a:rPr>
              <a:t>. Guidelines for drinking-water quality, 4th edition [Internet]. Who.int. World Health Organization; 2011 [cited 2024 Apr 7]. Available from:  </a:t>
            </a:r>
            <a:r>
              <a:rPr lang="en-IN" sz="1800" u="sng" kern="100" baseline="300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https://www.who.int/publications/i/item/9789241548151</a:t>
            </a:r>
            <a:r>
              <a:rPr lang="en-IN" sz="1800" kern="100" baseline="3000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600"/>
              </a:spcAft>
            </a:pPr>
            <a:r>
              <a:rPr lang="en-IN"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b="1" u="sng" kern="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https://sdgs.un.org/goals/goal6</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IN"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u="sng" kern="100" dirty="0">
                <a:solidFill>
                  <a:srgbClr val="0000FF"/>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5"/>
              </a:rPr>
              <a:t>https://cpcb.nic.in/who-guidelines-for-drinking-water-quality/</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IN" sz="1800" kern="100" dirty="0">
                <a:effectLst/>
                <a:latin typeface="Calibri" panose="020F0502020204030204" pitchFamily="34" charset="0"/>
                <a:ea typeface="Calibri" panose="020F0502020204030204" pitchFamily="34" charset="0"/>
                <a:cs typeface="Calibri" panose="020F0502020204030204" pitchFamily="34" charset="0"/>
              </a:rPr>
              <a:t>. </a:t>
            </a:r>
            <a:r>
              <a:rPr lang="en-IN" sz="18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https://www.indiawaterportal.org/faqs/everything-you-want-know-about-drinking-water</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IN" sz="1800" kern="100" dirty="0">
                <a:effectLst/>
                <a:latin typeface="Calibri" panose="020F0502020204030204" pitchFamily="34" charset="0"/>
                <a:ea typeface="Calibri" panose="020F0502020204030204" pitchFamily="34" charset="0"/>
                <a:cs typeface="Calibri" panose="020F0502020204030204" pitchFamily="34" charset="0"/>
              </a:rPr>
              <a:t>. </a:t>
            </a:r>
            <a:r>
              <a:rPr lang="en-IN" sz="18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https://www.frontiersin.org/journals/water/articles/10.3389/frwa.2022.848018/full</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IN" sz="1800" kern="100" dirty="0">
                <a:effectLst/>
                <a:latin typeface="Calibri" panose="020F0502020204030204" pitchFamily="34" charset="0"/>
                <a:ea typeface="Calibri" panose="020F0502020204030204" pitchFamily="34" charset="0"/>
                <a:cs typeface="Calibri" panose="020F0502020204030204" pitchFamily="34" charset="0"/>
              </a:rPr>
              <a:t>. </a:t>
            </a:r>
            <a:r>
              <a:rPr lang="en-IN" sz="18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8"/>
              </a:rPr>
              <a:t>https://jalshakti-ddws.gov.in/sites/default/files/WQMS-Framework.pdf</a:t>
            </a:r>
            <a:r>
              <a:rPr lang="en-IN" sz="1800" kern="100" dirty="0">
                <a:effectLst/>
                <a:latin typeface="Calibri" panose="020F0502020204030204" pitchFamily="34" charset="0"/>
                <a:ea typeface="Calibri" panose="020F0502020204030204" pitchFamily="34" charset="0"/>
                <a:cs typeface="Calibri" panose="020F0502020204030204" pitchFamily="34" charset="0"/>
              </a:rPr>
              <a:t> </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IN" sz="1800" kern="100" dirty="0">
                <a:effectLst/>
                <a:latin typeface="Calibri" panose="020F0502020204030204" pitchFamily="34" charset="0"/>
                <a:ea typeface="Calibri" panose="020F0502020204030204" pitchFamily="34" charset="0"/>
                <a:cs typeface="Calibri" panose="020F0502020204030204" pitchFamily="34" charset="0"/>
              </a:rPr>
              <a:t>. </a:t>
            </a:r>
            <a:r>
              <a:rPr lang="en-IN" sz="18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9"/>
              </a:rPr>
              <a:t>https://worldpopulationreview.com/world-cities/delhi-population</a:t>
            </a:r>
            <a:r>
              <a:rPr lang="en-IN" sz="1800" kern="100" dirty="0">
                <a:effectLst/>
                <a:latin typeface="Calibri" panose="020F0502020204030204" pitchFamily="34" charset="0"/>
                <a:ea typeface="Calibri" panose="020F0502020204030204" pitchFamily="34" charset="0"/>
                <a:cs typeface="Calibri" panose="020F0502020204030204" pitchFamily="34" charset="0"/>
              </a:rPr>
              <a:t> </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IN" sz="1800" kern="100" dirty="0">
                <a:effectLst/>
                <a:latin typeface="Calibri" panose="020F0502020204030204" pitchFamily="34" charset="0"/>
                <a:ea typeface="Calibri" panose="020F0502020204030204" pitchFamily="34" charset="0"/>
                <a:cs typeface="Calibri" panose="020F0502020204030204" pitchFamily="34" charset="0"/>
              </a:rPr>
              <a:t>. Orfonline.org. [cited 2024 Apr 7]. Available from: </a:t>
            </a:r>
            <a:r>
              <a:rPr lang="en-IN" sz="18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10"/>
              </a:rPr>
              <a:t>https://www.orfonline.org/research/water-supply-in-delhi-five-key-issues/</a:t>
            </a:r>
            <a:r>
              <a:rPr lang="en-IN" sz="1800" kern="100" dirty="0">
                <a:effectLst/>
                <a:latin typeface="Calibri" panose="020F0502020204030204" pitchFamily="34" charset="0"/>
                <a:ea typeface="Calibri" panose="020F0502020204030204" pitchFamily="34" charset="0"/>
                <a:cs typeface="Calibri" panose="020F0502020204030204" pitchFamily="34"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IN" sz="1800" kern="100" dirty="0">
                <a:effectLst/>
                <a:latin typeface="Calibri" panose="020F0502020204030204" pitchFamily="34" charset="0"/>
                <a:ea typeface="Calibri" panose="020F0502020204030204" pitchFamily="34" charset="0"/>
                <a:cs typeface="Calibri" panose="020F0502020204030204" pitchFamily="34" charset="0"/>
              </a:rPr>
              <a:t>. </a:t>
            </a:r>
            <a:r>
              <a:rPr lang="en-IN" sz="1800" u="sng" kern="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11"/>
              </a:rPr>
              <a:t>https://delhijalboard.delhi.gov.in/</a:t>
            </a:r>
            <a:r>
              <a:rPr lang="en-IN"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IN" sz="1800" kern="100" dirty="0">
                <a:effectLst/>
                <a:latin typeface="Calibri" panose="020F0502020204030204" pitchFamily="34" charset="0"/>
                <a:ea typeface="Calibri" panose="020F0502020204030204" pitchFamily="34" charset="0"/>
                <a:cs typeface="Calibri" panose="020F0502020204030204" pitchFamily="34" charset="0"/>
              </a:rPr>
              <a:t>. </a:t>
            </a:r>
            <a:r>
              <a:rPr lang="en-IN" sz="18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12"/>
              </a:rPr>
              <a:t>https://www.researchgate.net/publication/361600426_Water_Problems_and_Challenges_A_ </a:t>
            </a:r>
            <a:r>
              <a:rPr lang="en-IN" sz="1800" u="sng" kern="1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12"/>
              </a:rPr>
              <a:t>Case_Study_of_Delhi_NCR</a:t>
            </a:r>
            <a:r>
              <a:rPr lang="en-IN" sz="1800" kern="100" dirty="0">
                <a:effectLst/>
                <a:latin typeface="Calibri" panose="020F0502020204030204" pitchFamily="34" charset="0"/>
                <a:ea typeface="Calibri" panose="020F0502020204030204" pitchFamily="34" charset="0"/>
                <a:cs typeface="Calibri" panose="020F0502020204030204" pitchFamily="34" charset="0"/>
              </a:rPr>
              <a:t> </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IN" sz="1800" kern="100" dirty="0">
                <a:effectLst/>
                <a:latin typeface="Calibri" panose="020F0502020204030204" pitchFamily="34" charset="0"/>
                <a:ea typeface="Calibri" panose="020F0502020204030204" pitchFamily="34" charset="0"/>
                <a:cs typeface="Calibri" panose="020F0502020204030204" pitchFamily="34" charset="0"/>
              </a:rPr>
              <a:t>. </a:t>
            </a:r>
            <a:r>
              <a:rPr lang="en-IN" sz="18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13"/>
              </a:rPr>
              <a:t>https://www.semanticscholar.org/paper/Integrated-urban-water-management-in-India-%3A-the-of-Singh-Singh/004fa77c95efa6fc8d8b59cf9f008fbd55e34e63</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IN" sz="1800" kern="100" dirty="0">
                <a:effectLst/>
                <a:latin typeface="Calibri" panose="020F0502020204030204" pitchFamily="34" charset="0"/>
                <a:ea typeface="Calibri" panose="020F0502020204030204" pitchFamily="34" charset="0"/>
                <a:cs typeface="Calibri" panose="020F0502020204030204" pitchFamily="34" charset="0"/>
              </a:rPr>
              <a:t>. </a:t>
            </a:r>
            <a:r>
              <a:rPr lang="en-IN" sz="1800" u="sng" kern="100" spc="1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14"/>
              </a:rPr>
              <a:t>http://taraenviro.com/certificates.aspx</a:t>
            </a:r>
            <a:r>
              <a:rPr lang="en-IN" sz="1800" kern="100" spc="10" dirty="0">
                <a:effectLst/>
                <a:latin typeface="Calibri" panose="020F0502020204030204" pitchFamily="34" charset="0"/>
                <a:ea typeface="Calibri" panose="020F0502020204030204" pitchFamily="34" charset="0"/>
                <a:cs typeface="Calibri" panose="020F0502020204030204" pitchFamily="34" charset="0"/>
              </a:rPr>
              <a:t>. </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IN" sz="1800" kern="100" spc="10" dirty="0">
                <a:effectLst/>
                <a:latin typeface="Calibri" panose="020F0502020204030204" pitchFamily="34" charset="0"/>
                <a:ea typeface="Calibri" panose="020F0502020204030204" pitchFamily="34" charset="0"/>
                <a:cs typeface="Calibri" panose="020F0502020204030204" pitchFamily="34" charset="0"/>
              </a:rPr>
              <a:t> </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15"/>
              </a:rPr>
              <a:t>https://dmsouth.delhi.gov.in/sdm-hauz-khas/</a:t>
            </a:r>
            <a:endParaRPr lang="en-IN" dirty="0"/>
          </a:p>
        </p:txBody>
      </p:sp>
    </p:spTree>
    <p:extLst>
      <p:ext uri="{BB962C8B-B14F-4D97-AF65-F5344CB8AC3E}">
        <p14:creationId xmlns:p14="http://schemas.microsoft.com/office/powerpoint/2010/main" val="911674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52B0E9-BDA4-65C4-827F-6E64A1D5AE05}"/>
              </a:ext>
            </a:extLst>
          </p:cNvPr>
          <p:cNvSpPr/>
          <p:nvPr/>
        </p:nvSpPr>
        <p:spPr>
          <a:xfrm>
            <a:off x="0" y="0"/>
            <a:ext cx="12192000" cy="651301"/>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Pictorial Journey  </a:t>
            </a:r>
          </a:p>
        </p:txBody>
      </p:sp>
      <p:pic>
        <p:nvPicPr>
          <p:cNvPr id="3" name="Picture 2">
            <a:extLst>
              <a:ext uri="{FF2B5EF4-FFF2-40B4-BE49-F238E27FC236}">
                <a16:creationId xmlns:a16="http://schemas.microsoft.com/office/drawing/2014/main" id="{3EB65DF2-2FE6-B0AF-4052-777EA6CAF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12" y="57585"/>
            <a:ext cx="1138289" cy="562708"/>
          </a:xfrm>
          <a:prstGeom prst="rect">
            <a:avLst/>
          </a:prstGeom>
        </p:spPr>
      </p:pic>
      <p:pic>
        <p:nvPicPr>
          <p:cNvPr id="9" name="Picture 8">
            <a:extLst>
              <a:ext uri="{FF2B5EF4-FFF2-40B4-BE49-F238E27FC236}">
                <a16:creationId xmlns:a16="http://schemas.microsoft.com/office/drawing/2014/main" id="{841372F2-18F3-24B2-9337-C395807E7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391" y="812258"/>
            <a:ext cx="1928813" cy="3429001"/>
          </a:xfrm>
          <a:prstGeom prst="rect">
            <a:avLst/>
          </a:prstGeom>
        </p:spPr>
      </p:pic>
      <p:pic>
        <p:nvPicPr>
          <p:cNvPr id="11" name="Picture 10">
            <a:extLst>
              <a:ext uri="{FF2B5EF4-FFF2-40B4-BE49-F238E27FC236}">
                <a16:creationId xmlns:a16="http://schemas.microsoft.com/office/drawing/2014/main" id="{2C758624-C579-6FF1-8B4A-D1AA2D6421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1919" y="3777388"/>
            <a:ext cx="2742315" cy="2966396"/>
          </a:xfrm>
          <a:prstGeom prst="rect">
            <a:avLst/>
          </a:prstGeom>
        </p:spPr>
      </p:pic>
      <p:pic>
        <p:nvPicPr>
          <p:cNvPr id="13" name="Picture 12">
            <a:extLst>
              <a:ext uri="{FF2B5EF4-FFF2-40B4-BE49-F238E27FC236}">
                <a16:creationId xmlns:a16="http://schemas.microsoft.com/office/drawing/2014/main" id="{586081BA-3995-9CD1-76DF-14FE8E0A203E}"/>
              </a:ext>
            </a:extLst>
          </p:cNvPr>
          <p:cNvPicPr>
            <a:picLocks noChangeAspect="1"/>
          </p:cNvPicPr>
          <p:nvPr/>
        </p:nvPicPr>
        <p:blipFill rotWithShape="1">
          <a:blip r:embed="rId5">
            <a:extLst>
              <a:ext uri="{28A0092B-C50C-407E-A947-70E740481C1C}">
                <a14:useLocalDpi xmlns:a14="http://schemas.microsoft.com/office/drawing/2010/main" val="0"/>
              </a:ext>
            </a:extLst>
          </a:blip>
          <a:srcRect t="2269" r="14760" b="1703"/>
          <a:stretch/>
        </p:blipFill>
        <p:spPr>
          <a:xfrm rot="16200000">
            <a:off x="8762677" y="250357"/>
            <a:ext cx="2540800" cy="3816485"/>
          </a:xfrm>
          <a:prstGeom prst="rect">
            <a:avLst/>
          </a:prstGeom>
        </p:spPr>
      </p:pic>
      <p:pic>
        <p:nvPicPr>
          <p:cNvPr id="15" name="Picture 14">
            <a:extLst>
              <a:ext uri="{FF2B5EF4-FFF2-40B4-BE49-F238E27FC236}">
                <a16:creationId xmlns:a16="http://schemas.microsoft.com/office/drawing/2014/main" id="{877399D0-D2B6-45D1-6A38-FA42EFEC49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5048" y="781469"/>
            <a:ext cx="2653321" cy="3436160"/>
          </a:xfrm>
          <a:prstGeom prst="rect">
            <a:avLst/>
          </a:prstGeom>
        </p:spPr>
      </p:pic>
      <p:pic>
        <p:nvPicPr>
          <p:cNvPr id="17" name="Picture 16">
            <a:extLst>
              <a:ext uri="{FF2B5EF4-FFF2-40B4-BE49-F238E27FC236}">
                <a16:creationId xmlns:a16="http://schemas.microsoft.com/office/drawing/2014/main" id="{92877724-EF1F-2680-0451-6C2E19BC7C06}"/>
              </a:ext>
            </a:extLst>
          </p:cNvPr>
          <p:cNvPicPr>
            <a:picLocks noChangeAspect="1"/>
          </p:cNvPicPr>
          <p:nvPr/>
        </p:nvPicPr>
        <p:blipFill rotWithShape="1">
          <a:blip r:embed="rId7">
            <a:extLst>
              <a:ext uri="{28A0092B-C50C-407E-A947-70E740481C1C}">
                <a14:useLocalDpi xmlns:a14="http://schemas.microsoft.com/office/drawing/2010/main" val="0"/>
              </a:ext>
            </a:extLst>
          </a:blip>
          <a:srcRect l="1" t="21047" r="-1886" b="26498"/>
          <a:stretch/>
        </p:blipFill>
        <p:spPr>
          <a:xfrm>
            <a:off x="4711954" y="4431368"/>
            <a:ext cx="3279508" cy="2251264"/>
          </a:xfrm>
          <a:prstGeom prst="rect">
            <a:avLst/>
          </a:prstGeom>
        </p:spPr>
      </p:pic>
      <p:pic>
        <p:nvPicPr>
          <p:cNvPr id="19" name="Picture 18">
            <a:extLst>
              <a:ext uri="{FF2B5EF4-FFF2-40B4-BE49-F238E27FC236}">
                <a16:creationId xmlns:a16="http://schemas.microsoft.com/office/drawing/2014/main" id="{9739D292-D8B0-B7F7-5501-C3355F1628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4821" y="788630"/>
            <a:ext cx="1928812" cy="3428998"/>
          </a:xfrm>
          <a:prstGeom prst="rect">
            <a:avLst/>
          </a:prstGeom>
        </p:spPr>
      </p:pic>
      <p:pic>
        <p:nvPicPr>
          <p:cNvPr id="21" name="Picture 20">
            <a:extLst>
              <a:ext uri="{FF2B5EF4-FFF2-40B4-BE49-F238E27FC236}">
                <a16:creationId xmlns:a16="http://schemas.microsoft.com/office/drawing/2014/main" id="{90080C0E-818E-7E21-9C83-BC7AEBE8D551}"/>
              </a:ext>
            </a:extLst>
          </p:cNvPr>
          <p:cNvPicPr>
            <a:picLocks noChangeAspect="1"/>
          </p:cNvPicPr>
          <p:nvPr/>
        </p:nvPicPr>
        <p:blipFill rotWithShape="1">
          <a:blip r:embed="rId9">
            <a:extLst>
              <a:ext uri="{28A0092B-C50C-407E-A947-70E740481C1C}">
                <a14:useLocalDpi xmlns:a14="http://schemas.microsoft.com/office/drawing/2010/main" val="0"/>
              </a:ext>
            </a:extLst>
          </a:blip>
          <a:srcRect t="40725"/>
          <a:stretch/>
        </p:blipFill>
        <p:spPr>
          <a:xfrm>
            <a:off x="957002" y="4402216"/>
            <a:ext cx="2742315" cy="2423064"/>
          </a:xfrm>
          <a:prstGeom prst="rect">
            <a:avLst/>
          </a:prstGeom>
        </p:spPr>
      </p:pic>
    </p:spTree>
    <p:extLst>
      <p:ext uri="{BB962C8B-B14F-4D97-AF65-F5344CB8AC3E}">
        <p14:creationId xmlns:p14="http://schemas.microsoft.com/office/powerpoint/2010/main" val="3547731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B65DF2-2FE6-B0AF-4052-777EA6CAF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12" y="57585"/>
            <a:ext cx="1138289" cy="562708"/>
          </a:xfrm>
          <a:prstGeom prst="rect">
            <a:avLst/>
          </a:prstGeom>
        </p:spPr>
      </p:pic>
      <p:pic>
        <p:nvPicPr>
          <p:cNvPr id="5" name="Picture 4" descr="A blue and white liquid with black text&#10;&#10;Description automatically generated">
            <a:extLst>
              <a:ext uri="{FF2B5EF4-FFF2-40B4-BE49-F238E27FC236}">
                <a16:creationId xmlns:a16="http://schemas.microsoft.com/office/drawing/2014/main" id="{78B1B926-7CC9-F554-CBBD-634D31521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47" y="1041348"/>
            <a:ext cx="6925642" cy="3991532"/>
          </a:xfrm>
          <a:prstGeom prst="rect">
            <a:avLst/>
          </a:prstGeom>
        </p:spPr>
      </p:pic>
    </p:spTree>
    <p:extLst>
      <p:ext uri="{BB962C8B-B14F-4D97-AF65-F5344CB8AC3E}">
        <p14:creationId xmlns:p14="http://schemas.microsoft.com/office/powerpoint/2010/main" val="1303752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0ADA52-F493-349C-EC55-EBA4BDCC058A}"/>
              </a:ext>
            </a:extLst>
          </p:cNvPr>
          <p:cNvSpPr/>
          <p:nvPr/>
        </p:nvSpPr>
        <p:spPr>
          <a:xfrm>
            <a:off x="0" y="-9379"/>
            <a:ext cx="12192000" cy="651301"/>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Screenshot of approval </a:t>
            </a:r>
          </a:p>
        </p:txBody>
      </p:sp>
      <p:pic>
        <p:nvPicPr>
          <p:cNvPr id="3" name="Picture 2">
            <a:extLst>
              <a:ext uri="{FF2B5EF4-FFF2-40B4-BE49-F238E27FC236}">
                <a16:creationId xmlns:a16="http://schemas.microsoft.com/office/drawing/2014/main" id="{5B5157E5-71AF-6DFD-6CF0-BF56F78CDB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296"/>
            <a:ext cx="1138289" cy="562708"/>
          </a:xfrm>
          <a:prstGeom prst="rect">
            <a:avLst/>
          </a:prstGeom>
        </p:spPr>
      </p:pic>
      <p:pic>
        <p:nvPicPr>
          <p:cNvPr id="5" name="Picture 4">
            <a:extLst>
              <a:ext uri="{FF2B5EF4-FFF2-40B4-BE49-F238E27FC236}">
                <a16:creationId xmlns:a16="http://schemas.microsoft.com/office/drawing/2014/main" id="{6317EC1E-B4F9-BB57-0B47-A745F1B2A99E}"/>
              </a:ext>
            </a:extLst>
          </p:cNvPr>
          <p:cNvPicPr>
            <a:picLocks noChangeAspect="1"/>
          </p:cNvPicPr>
          <p:nvPr/>
        </p:nvPicPr>
        <p:blipFill rotWithShape="1">
          <a:blip r:embed="rId3">
            <a:extLst>
              <a:ext uri="{28A0092B-C50C-407E-A947-70E740481C1C}">
                <a14:useLocalDpi xmlns:a14="http://schemas.microsoft.com/office/drawing/2010/main" val="0"/>
              </a:ext>
            </a:extLst>
          </a:blip>
          <a:srcRect t="56000" b="16444"/>
          <a:stretch/>
        </p:blipFill>
        <p:spPr>
          <a:xfrm>
            <a:off x="2083990" y="1310640"/>
            <a:ext cx="7476570" cy="4460536"/>
          </a:xfrm>
          <a:prstGeom prst="rect">
            <a:avLst/>
          </a:prstGeom>
        </p:spPr>
      </p:pic>
    </p:spTree>
    <p:extLst>
      <p:ext uri="{BB962C8B-B14F-4D97-AF65-F5344CB8AC3E}">
        <p14:creationId xmlns:p14="http://schemas.microsoft.com/office/powerpoint/2010/main" val="2457418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6A8300-A6D1-AFF2-15DC-0E3CA44F181B}"/>
              </a:ext>
            </a:extLst>
          </p:cNvPr>
          <p:cNvSpPr/>
          <p:nvPr/>
        </p:nvSpPr>
        <p:spPr>
          <a:xfrm>
            <a:off x="0" y="0"/>
            <a:ext cx="12192000" cy="651301"/>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Introduction  </a:t>
            </a:r>
          </a:p>
        </p:txBody>
      </p:sp>
      <p:pic>
        <p:nvPicPr>
          <p:cNvPr id="5" name="Picture 4">
            <a:extLst>
              <a:ext uri="{FF2B5EF4-FFF2-40B4-BE49-F238E27FC236}">
                <a16:creationId xmlns:a16="http://schemas.microsoft.com/office/drawing/2014/main" id="{18AB2747-7891-1B9B-E6E8-9E8AAD687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296"/>
            <a:ext cx="1138289" cy="562708"/>
          </a:xfrm>
          <a:prstGeom prst="rect">
            <a:avLst/>
          </a:prstGeom>
        </p:spPr>
      </p:pic>
      <p:pic>
        <p:nvPicPr>
          <p:cNvPr id="11" name="Picture 10" descr="A faucet pouring water into a glass&#10;&#10;Description automatically generated">
            <a:extLst>
              <a:ext uri="{FF2B5EF4-FFF2-40B4-BE49-F238E27FC236}">
                <a16:creationId xmlns:a16="http://schemas.microsoft.com/office/drawing/2014/main" id="{AF014641-FFA1-C9B9-B3BB-19D980DF7482}"/>
              </a:ext>
            </a:extLst>
          </p:cNvPr>
          <p:cNvPicPr>
            <a:picLocks noChangeAspect="1"/>
          </p:cNvPicPr>
          <p:nvPr/>
        </p:nvPicPr>
        <p:blipFill>
          <a:blip r:embed="rId3">
            <a:alphaModFix amt="32000"/>
            <a:extLst>
              <a:ext uri="{28A0092B-C50C-407E-A947-70E740481C1C}">
                <a14:useLocalDpi xmlns:a14="http://schemas.microsoft.com/office/drawing/2010/main" val="0"/>
              </a:ext>
            </a:extLst>
          </a:blip>
          <a:stretch>
            <a:fillRect/>
          </a:stretch>
        </p:blipFill>
        <p:spPr>
          <a:xfrm>
            <a:off x="0" y="5417946"/>
            <a:ext cx="12192000" cy="1443492"/>
          </a:xfrm>
          <a:prstGeom prst="rect">
            <a:avLst/>
          </a:prstGeom>
          <a:effectLst/>
        </p:spPr>
      </p:pic>
      <p:sp>
        <p:nvSpPr>
          <p:cNvPr id="12" name="TextBox 11">
            <a:extLst>
              <a:ext uri="{FF2B5EF4-FFF2-40B4-BE49-F238E27FC236}">
                <a16:creationId xmlns:a16="http://schemas.microsoft.com/office/drawing/2014/main" id="{EC980278-84FB-8563-EFE2-FD93DA2E64F9}"/>
              </a:ext>
            </a:extLst>
          </p:cNvPr>
          <p:cNvSpPr txBox="1"/>
          <p:nvPr/>
        </p:nvSpPr>
        <p:spPr>
          <a:xfrm>
            <a:off x="-111760" y="1182575"/>
            <a:ext cx="12192000" cy="3724096"/>
          </a:xfrm>
          <a:prstGeom prst="rect">
            <a:avLst/>
          </a:prstGeom>
          <a:noFill/>
        </p:spPr>
        <p:txBody>
          <a:bodyPr wrap="square" rtlCol="0">
            <a:spAutoFit/>
          </a:bodyPr>
          <a:lstStyle/>
          <a:p>
            <a:pPr marL="285750" indent="-285750">
              <a:buFont typeface="Wingdings" panose="05000000000000000000" pitchFamily="2" charset="2"/>
              <a:buChar char="Ø"/>
            </a:pPr>
            <a:r>
              <a:rPr lang="en-US" sz="2000" i="0" dirty="0">
                <a:solidFill>
                  <a:srgbClr val="13343B"/>
                </a:solidFill>
                <a:effectLst/>
                <a:highlight>
                  <a:srgbClr val="FCFCF9"/>
                </a:highlight>
                <a:latin typeface="Calibri" panose="020F0502020204030204" pitchFamily="34" charset="0"/>
                <a:ea typeface="Calibri" panose="020F0502020204030204" pitchFamily="34" charset="0"/>
                <a:cs typeface="Calibri" panose="020F0502020204030204" pitchFamily="34" charset="0"/>
              </a:rPr>
              <a:t>Access to safe and reliable drinking water is a fundamental human right and a critical component of public health, and ensuring the quality of drinking water in public spaces is essential for the well-being of the community.</a:t>
            </a:r>
          </a:p>
          <a:p>
            <a:pPr algn="just">
              <a:lnSpc>
                <a:spcPct val="115000"/>
              </a:lnSpc>
              <a:spcAft>
                <a:spcPts val="1200"/>
              </a:spcAft>
            </a:pPr>
            <a:r>
              <a:rPr lang="en-IN" sz="2000" kern="100" dirty="0">
                <a:effectLst/>
                <a:latin typeface="Calibri" panose="020F0502020204030204" pitchFamily="34" charset="0"/>
                <a:ea typeface="Calibri" panose="020F0502020204030204" pitchFamily="34" charset="0"/>
                <a:cs typeface="Calibri" panose="020F0502020204030204" pitchFamily="34" charset="0"/>
              </a:rPr>
              <a:t>its quality can vary significantly depending on the region and the level of contamination</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Wingdings" panose="05000000000000000000" pitchFamily="2" charset="2"/>
              <a:buChar char="Ø"/>
            </a:pPr>
            <a:r>
              <a:rPr lang="en-IN" sz="2000" dirty="0">
                <a:effectLst/>
                <a:latin typeface="Calibri" panose="020F0502020204030204" pitchFamily="34" charset="0"/>
                <a:ea typeface="Calibri" panose="020F0502020204030204" pitchFamily="34" charset="0"/>
              </a:rPr>
              <a:t>The Govt of India launched the Jal Jeevan mission to provide tap water to rural and urban households in the country.   framework has outlined basic water quality parameters which include 16 measures. </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IN" sz="20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2000" dirty="0">
                <a:solidFill>
                  <a:srgbClr val="13343B"/>
                </a:solidFill>
                <a:highlight>
                  <a:srgbClr val="FCFCF9"/>
                </a:highlight>
                <a:latin typeface="Calibri" panose="020F0502020204030204" pitchFamily="34" charset="0"/>
                <a:ea typeface="Calibri" panose="020F0502020204030204" pitchFamily="34" charset="0"/>
                <a:cs typeface="Calibri" panose="020F0502020204030204" pitchFamily="34" charset="0"/>
              </a:rPr>
              <a:t>T</a:t>
            </a:r>
            <a:r>
              <a:rPr lang="en-US" sz="2000" i="0" dirty="0">
                <a:solidFill>
                  <a:srgbClr val="13343B"/>
                </a:solidFill>
                <a:effectLst/>
                <a:highlight>
                  <a:srgbClr val="FCFCF9"/>
                </a:highlight>
                <a:latin typeface="Calibri" panose="020F0502020204030204" pitchFamily="34" charset="0"/>
                <a:ea typeface="Calibri" panose="020F0502020204030204" pitchFamily="34" charset="0"/>
                <a:cs typeface="Calibri" panose="020F0502020204030204" pitchFamily="34" charset="0"/>
              </a:rPr>
              <a:t>he quality of drinking water in India's state capitals is a major concern</a:t>
            </a:r>
            <a:r>
              <a:rPr lang="en-US" sz="2000" dirty="0">
                <a:solidFill>
                  <a:srgbClr val="13343B"/>
                </a:solidFill>
                <a:highlight>
                  <a:srgbClr val="FCFCF9"/>
                </a:highlight>
                <a:latin typeface="Calibri" panose="020F0502020204030204" pitchFamily="34" charset="0"/>
                <a:ea typeface="Calibri" panose="020F0502020204030204" pitchFamily="34" charset="0"/>
                <a:cs typeface="Calibri" panose="020F0502020204030204" pitchFamily="34" charset="0"/>
              </a:rPr>
              <a:t>. </a:t>
            </a:r>
            <a:r>
              <a:rPr lang="en-US" sz="2000" i="0" dirty="0">
                <a:solidFill>
                  <a:srgbClr val="13343B"/>
                </a:solidFill>
                <a:effectLst/>
                <a:highlight>
                  <a:srgbClr val="FCFCF9"/>
                </a:highlight>
                <a:latin typeface="Calibri" panose="020F0502020204030204" pitchFamily="34" charset="0"/>
                <a:ea typeface="Calibri" panose="020F0502020204030204" pitchFamily="34" charset="0"/>
                <a:cs typeface="Calibri" panose="020F0502020204030204" pitchFamily="34" charset="0"/>
              </a:rPr>
              <a:t>Delhi depends heavily on neighboring states like Haryana, Uttar Pradesh, and Himachal Pradesh to fulfill its drinking water needs, with around 40% of its raw water supply coming from the Yamuna river through Haryana.</a:t>
            </a:r>
          </a:p>
          <a:p>
            <a:endParaRPr lang="en-US" sz="2000" i="0" dirty="0">
              <a:solidFill>
                <a:srgbClr val="13343B"/>
              </a:solidFill>
              <a:effectLst/>
              <a:highlight>
                <a:srgbClr val="FCFCF9"/>
              </a:highlight>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IN" dirty="0"/>
          </a:p>
        </p:txBody>
      </p:sp>
    </p:spTree>
    <p:extLst>
      <p:ext uri="{BB962C8B-B14F-4D97-AF65-F5344CB8AC3E}">
        <p14:creationId xmlns:p14="http://schemas.microsoft.com/office/powerpoint/2010/main" val="130478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E1ECEC-4340-AD6C-0FFA-BEBD7134CA2E}"/>
              </a:ext>
            </a:extLst>
          </p:cNvPr>
          <p:cNvSpPr/>
          <p:nvPr/>
        </p:nvSpPr>
        <p:spPr>
          <a:xfrm>
            <a:off x="0" y="0"/>
            <a:ext cx="12192000" cy="651301"/>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Objective </a:t>
            </a:r>
          </a:p>
        </p:txBody>
      </p:sp>
      <p:sp>
        <p:nvSpPr>
          <p:cNvPr id="5" name="TextBox 4">
            <a:extLst>
              <a:ext uri="{FF2B5EF4-FFF2-40B4-BE49-F238E27FC236}">
                <a16:creationId xmlns:a16="http://schemas.microsoft.com/office/drawing/2014/main" id="{CE9413C8-B4E8-E0AF-7E5F-34DAB0CFEC92}"/>
              </a:ext>
            </a:extLst>
          </p:cNvPr>
          <p:cNvSpPr txBox="1"/>
          <p:nvPr/>
        </p:nvSpPr>
        <p:spPr>
          <a:xfrm>
            <a:off x="1932940" y="1881034"/>
            <a:ext cx="8326120" cy="1029256"/>
          </a:xfrm>
          <a:prstGeom prst="rect">
            <a:avLst/>
          </a:prstGeom>
          <a:noFill/>
        </p:spPr>
        <p:txBody>
          <a:bodyPr wrap="square">
            <a:spAutoFit/>
          </a:bodyPr>
          <a:lstStyle/>
          <a:p>
            <a:pPr marL="285750" indent="-285750" algn="just" fontAlgn="base">
              <a:lnSpc>
                <a:spcPct val="115000"/>
              </a:lnSpc>
              <a:spcAft>
                <a:spcPts val="1200"/>
              </a:spcAft>
              <a:buFont typeface="Arial" panose="020B0604020202020204" pitchFamily="34" charset="0"/>
              <a:buChar char="•"/>
            </a:pPr>
            <a:r>
              <a:rPr lang="en-IN" kern="100" dirty="0">
                <a:effectLst/>
                <a:latin typeface="Calibri" panose="020F0502020204030204" pitchFamily="34" charset="0"/>
                <a:ea typeface="Calibri" panose="020F0502020204030204" pitchFamily="34" charset="0"/>
                <a:cs typeface="Calibri" panose="020F0502020204030204" pitchFamily="34" charset="0"/>
              </a:rPr>
              <a:t>The objective of this study is to assess the water quality at various public drinking sources in Hauz Khas Sub Division of South Delhi District and determine the compliance to water quality standards as laid down by BIS . </a:t>
            </a:r>
          </a:p>
        </p:txBody>
      </p:sp>
      <p:pic>
        <p:nvPicPr>
          <p:cNvPr id="6" name="Picture 5">
            <a:extLst>
              <a:ext uri="{FF2B5EF4-FFF2-40B4-BE49-F238E27FC236}">
                <a16:creationId xmlns:a16="http://schemas.microsoft.com/office/drawing/2014/main" id="{1B8F624E-80DF-2E13-11B6-6AA2AB5CDA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296"/>
            <a:ext cx="1138289" cy="562708"/>
          </a:xfrm>
          <a:prstGeom prst="rect">
            <a:avLst/>
          </a:prstGeom>
        </p:spPr>
      </p:pic>
    </p:spTree>
    <p:extLst>
      <p:ext uri="{BB962C8B-B14F-4D97-AF65-F5344CB8AC3E}">
        <p14:creationId xmlns:p14="http://schemas.microsoft.com/office/powerpoint/2010/main" val="601077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EA634C-9683-52D8-833D-97FFA0956D4F}"/>
              </a:ext>
            </a:extLst>
          </p:cNvPr>
          <p:cNvSpPr/>
          <p:nvPr/>
        </p:nvSpPr>
        <p:spPr>
          <a:xfrm>
            <a:off x="0" y="0"/>
            <a:ext cx="12192000" cy="651301"/>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Methodology </a:t>
            </a:r>
          </a:p>
        </p:txBody>
      </p:sp>
      <p:pic>
        <p:nvPicPr>
          <p:cNvPr id="3" name="Picture 2">
            <a:extLst>
              <a:ext uri="{FF2B5EF4-FFF2-40B4-BE49-F238E27FC236}">
                <a16:creationId xmlns:a16="http://schemas.microsoft.com/office/drawing/2014/main" id="{EFCFE115-16D6-5027-66B3-3304E53EC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296"/>
            <a:ext cx="1138289" cy="562708"/>
          </a:xfrm>
          <a:prstGeom prst="rect">
            <a:avLst/>
          </a:prstGeom>
        </p:spPr>
      </p:pic>
      <p:pic>
        <p:nvPicPr>
          <p:cNvPr id="6" name="Picture 5" descr="A person and person standing next to a faucet&#10;&#10;Description automatically generated">
            <a:extLst>
              <a:ext uri="{FF2B5EF4-FFF2-40B4-BE49-F238E27FC236}">
                <a16:creationId xmlns:a16="http://schemas.microsoft.com/office/drawing/2014/main" id="{D41BBE64-7A62-E706-412D-232EBE591F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9903" y="1723697"/>
            <a:ext cx="4162097" cy="5134303"/>
          </a:xfrm>
          <a:prstGeom prst="rect">
            <a:avLst/>
          </a:prstGeom>
        </p:spPr>
      </p:pic>
      <p:sp>
        <p:nvSpPr>
          <p:cNvPr id="7" name="TextBox 6">
            <a:extLst>
              <a:ext uri="{FF2B5EF4-FFF2-40B4-BE49-F238E27FC236}">
                <a16:creationId xmlns:a16="http://schemas.microsoft.com/office/drawing/2014/main" id="{8676EF4F-5163-FEBA-D839-857247B25242}"/>
              </a:ext>
            </a:extLst>
          </p:cNvPr>
          <p:cNvSpPr txBox="1"/>
          <p:nvPr/>
        </p:nvSpPr>
        <p:spPr>
          <a:xfrm>
            <a:off x="435918" y="1510336"/>
            <a:ext cx="7452360" cy="3412986"/>
          </a:xfrm>
          <a:prstGeom prst="rect">
            <a:avLst/>
          </a:prstGeom>
          <a:noFill/>
        </p:spPr>
        <p:txBody>
          <a:bodyPr wrap="square">
            <a:spAutoFit/>
          </a:bodyPr>
          <a:lstStyle/>
          <a:p>
            <a:pPr marL="342900" lvl="0" indent="-342900">
              <a:lnSpc>
                <a:spcPct val="115000"/>
              </a:lnSpc>
              <a:spcAft>
                <a:spcPts val="1200"/>
              </a:spcAft>
              <a:buFont typeface="Symbol" panose="05050102010706020507" pitchFamily="18" charset="2"/>
              <a:buChar char=""/>
            </a:pPr>
            <a:r>
              <a:rPr lang="en-IN"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General Setting: </a:t>
            </a:r>
            <a:r>
              <a:rPr lang="en-IN"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study </a:t>
            </a:r>
            <a:r>
              <a:rPr lang="en-IN" kern="100" dirty="0">
                <a:solidFill>
                  <a:srgbClr val="000000"/>
                </a:solidFill>
                <a:latin typeface="Calibri" panose="020F0502020204030204" pitchFamily="34" charset="0"/>
                <a:ea typeface="Calibri" panose="020F0502020204030204" pitchFamily="34" charset="0"/>
                <a:cs typeface="Calibri" panose="020F0502020204030204" pitchFamily="34" charset="0"/>
              </a:rPr>
              <a:t>was</a:t>
            </a:r>
            <a:r>
              <a:rPr lang="en-IN"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conducted in a community setting in South Delhi.</a:t>
            </a:r>
            <a:endParaRPr lang="en-IN"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IN"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Place of Study: </a:t>
            </a:r>
            <a:r>
              <a:rPr lang="en-IN" kern="100" dirty="0">
                <a:effectLst/>
                <a:latin typeface="Calibri" panose="020F0502020204030204" pitchFamily="34" charset="0"/>
                <a:ea typeface="Calibri" panose="020F0502020204030204" pitchFamily="34" charset="0"/>
                <a:cs typeface="Calibri" panose="020F0502020204030204" pitchFamily="34" charset="0"/>
              </a:rPr>
              <a:t>Hauz Khas Sub – Division of</a:t>
            </a:r>
            <a:r>
              <a:rPr lang="en-IN" b="1" kern="100" dirty="0">
                <a:effectLst/>
                <a:latin typeface="Calibri" panose="020F0502020204030204" pitchFamily="34" charset="0"/>
                <a:ea typeface="Calibri" panose="020F0502020204030204" pitchFamily="34" charset="0"/>
                <a:cs typeface="Calibri" panose="020F0502020204030204" pitchFamily="34" charset="0"/>
              </a:rPr>
              <a:t> </a:t>
            </a:r>
            <a:r>
              <a:rPr lang="en-IN"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South Delhi District, National Capital Region The data would be collected from various sources of drinking water points of  MCD and institutions like hospitals , government offices </a:t>
            </a:r>
            <a:r>
              <a:rPr lang="en-IN"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police stations etc.</a:t>
            </a:r>
            <a:endParaRPr lang="en-IN"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IN" b="1" kern="0" dirty="0">
                <a:effectLst/>
                <a:latin typeface="Calibri" panose="020F0502020204030204" pitchFamily="34" charset="0"/>
                <a:ea typeface="Times New Roman" panose="02020603050405020304" pitchFamily="18" charset="0"/>
                <a:cs typeface="Calibri" panose="020F0502020204030204" pitchFamily="34" charset="0"/>
              </a:rPr>
              <a:t>Study Design:</a:t>
            </a:r>
            <a:r>
              <a:rPr lang="en-IN" kern="0" dirty="0">
                <a:effectLst/>
                <a:latin typeface="Calibri" panose="020F0502020204030204" pitchFamily="34" charset="0"/>
                <a:ea typeface="Times New Roman" panose="02020603050405020304" pitchFamily="18" charset="0"/>
                <a:cs typeface="Calibri" panose="020F0502020204030204" pitchFamily="34" charset="0"/>
              </a:rPr>
              <a:t> An observational and analytical study.</a:t>
            </a:r>
            <a:endParaRPr lang="en-IN"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IN" b="1" kern="0" dirty="0">
                <a:effectLst/>
                <a:latin typeface="Calibri" panose="020F0502020204030204" pitchFamily="34" charset="0"/>
                <a:ea typeface="Times New Roman" panose="02020603050405020304" pitchFamily="18" charset="0"/>
                <a:cs typeface="Calibri" panose="020F0502020204030204" pitchFamily="34" charset="0"/>
              </a:rPr>
              <a:t>Timeline:</a:t>
            </a:r>
            <a:r>
              <a:rPr lang="en-IN" kern="0" dirty="0">
                <a:effectLst/>
                <a:latin typeface="Calibri" panose="020F0502020204030204" pitchFamily="34" charset="0"/>
                <a:ea typeface="Times New Roman" panose="02020603050405020304" pitchFamily="18" charset="0"/>
                <a:cs typeface="Calibri" panose="020F0502020204030204" pitchFamily="34" charset="0"/>
              </a:rPr>
              <a:t> The duration of the study is one month</a:t>
            </a:r>
            <a:endParaRPr lang="en-IN"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IN" b="1" kern="0" dirty="0">
                <a:effectLst/>
                <a:latin typeface="Calibri" panose="020F0502020204030204" pitchFamily="34" charset="0"/>
                <a:ea typeface="Times New Roman" panose="02020603050405020304" pitchFamily="18" charset="0"/>
                <a:cs typeface="Calibri" panose="020F0502020204030204" pitchFamily="34" charset="0"/>
              </a:rPr>
              <a:t>Sampling Technique:</a:t>
            </a:r>
            <a:r>
              <a:rPr lang="en-IN" kern="0" dirty="0">
                <a:effectLst/>
                <a:latin typeface="Calibri" panose="020F0502020204030204" pitchFamily="34" charset="0"/>
                <a:ea typeface="Times New Roman" panose="02020603050405020304" pitchFamily="18" charset="0"/>
                <a:cs typeface="Calibri" panose="020F0502020204030204" pitchFamily="34" charset="0"/>
              </a:rPr>
              <a:t> </a:t>
            </a:r>
            <a:r>
              <a:rPr lang="en-IN" kern="0" dirty="0">
                <a:latin typeface="Calibri" panose="020F0502020204030204" pitchFamily="34" charset="0"/>
                <a:ea typeface="Times New Roman" panose="02020603050405020304" pitchFamily="18" charset="0"/>
                <a:cs typeface="Calibri" panose="020F0502020204030204" pitchFamily="34" charset="0"/>
              </a:rPr>
              <a:t>Purposive </a:t>
            </a:r>
            <a:r>
              <a:rPr lang="en-IN" kern="0" dirty="0">
                <a:effectLst/>
                <a:latin typeface="Calibri" panose="020F0502020204030204" pitchFamily="34" charset="0"/>
                <a:ea typeface="Times New Roman" panose="02020603050405020304" pitchFamily="18" charset="0"/>
                <a:cs typeface="Calibri" panose="020F0502020204030204" pitchFamily="34" charset="0"/>
              </a:rPr>
              <a:t>sampling technique  </a:t>
            </a:r>
            <a:r>
              <a:rPr lang="en-IN" kern="0" dirty="0">
                <a:latin typeface="Calibri" panose="020F0502020204030204" pitchFamily="34" charset="0"/>
                <a:ea typeface="Times New Roman" panose="02020603050405020304" pitchFamily="18" charset="0"/>
                <a:cs typeface="Calibri" panose="020F0502020204030204" pitchFamily="34" charset="0"/>
              </a:rPr>
              <a:t>was </a:t>
            </a:r>
            <a:r>
              <a:rPr lang="en-IN" kern="0" dirty="0">
                <a:effectLst/>
                <a:latin typeface="Calibri" panose="020F0502020204030204" pitchFamily="34" charset="0"/>
                <a:ea typeface="Times New Roman" panose="02020603050405020304" pitchFamily="18" charset="0"/>
                <a:cs typeface="Calibri" panose="020F0502020204030204" pitchFamily="34" charset="0"/>
              </a:rPr>
              <a:t>adopted to collect water samples from the subdivision areas of District.</a:t>
            </a:r>
            <a:endParaRPr lang="en-IN"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0510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C9D04E-F032-E345-3ABB-1409EEE98C04}"/>
              </a:ext>
            </a:extLst>
          </p:cNvPr>
          <p:cNvSpPr txBox="1"/>
          <p:nvPr/>
        </p:nvSpPr>
        <p:spPr>
          <a:xfrm>
            <a:off x="198120" y="695597"/>
            <a:ext cx="8097520" cy="3139321"/>
          </a:xfrm>
          <a:prstGeom prst="rect">
            <a:avLst/>
          </a:prstGeom>
          <a:noFill/>
        </p:spPr>
        <p:txBody>
          <a:bodyPr wrap="square">
            <a:spAutoFit/>
          </a:bodyPr>
          <a:lstStyle/>
          <a:p>
            <a:endParaRPr lang="en-IN" sz="1800" b="1" u="sng" dirty="0">
              <a:latin typeface="Calibri" panose="020F0502020204030204" pitchFamily="34" charset="0"/>
              <a:ea typeface="Calibri" panose="020F0502020204030204" pitchFamily="34" charset="0"/>
              <a:cs typeface="Calibri" panose="020F0502020204030204" pitchFamily="34" charset="0"/>
            </a:endParaRPr>
          </a:p>
          <a:p>
            <a:r>
              <a:rPr lang="en-IN" sz="1800" dirty="0">
                <a:latin typeface="Calibri" panose="020F0502020204030204" pitchFamily="34" charset="0"/>
                <a:ea typeface="Calibri" panose="020F0502020204030204" pitchFamily="34" charset="0"/>
                <a:cs typeface="Calibri" panose="020F0502020204030204" pitchFamily="34" charset="0"/>
              </a:rPr>
              <a:t> </a:t>
            </a:r>
            <a:r>
              <a:rPr lang="en-IN" dirty="0">
                <a:latin typeface="Calibri" panose="020F0502020204030204" pitchFamily="34" charset="0"/>
                <a:ea typeface="Calibri" panose="020F0502020204030204" pitchFamily="34" charset="0"/>
                <a:cs typeface="Calibri" panose="020F0502020204030204" pitchFamily="34" charset="0"/>
              </a:rPr>
              <a:t>- The data was analysed using the</a:t>
            </a:r>
            <a:r>
              <a:rPr lang="en-IN" dirty="0">
                <a:effectLst/>
                <a:latin typeface="Calibri" panose="020F0502020204030204" pitchFamily="34" charset="0"/>
                <a:ea typeface="Calibri" panose="020F0502020204030204" pitchFamily="34" charset="0"/>
              </a:rPr>
              <a:t> commercially available </a:t>
            </a:r>
            <a:r>
              <a:rPr lang="en-IN" spc="10" dirty="0">
                <a:solidFill>
                  <a:srgbClr val="000000"/>
                </a:solidFill>
                <a:effectLst/>
                <a:highlight>
                  <a:srgbClr val="FFFFFF"/>
                </a:highlight>
                <a:latin typeface="Calibri" panose="020F0502020204030204" pitchFamily="34" charset="0"/>
                <a:ea typeface="Calibri" panose="020F0502020204030204" pitchFamily="34" charset="0"/>
              </a:rPr>
              <a:t>Jal TARA Standard Water Testing Kit-14</a:t>
            </a:r>
            <a:endParaRPr lang="en-IN" dirty="0">
              <a:latin typeface="Calibri" panose="020F0502020204030204" pitchFamily="34" charset="0"/>
              <a:ea typeface="Calibri" panose="020F0502020204030204" pitchFamily="34" charset="0"/>
              <a:cs typeface="Calibri" panose="020F0502020204030204" pitchFamily="34" charset="0"/>
            </a:endParaRPr>
          </a:p>
          <a:p>
            <a:pPr marL="342900" indent="-342900">
              <a:buFontTx/>
              <a:buChar char="-"/>
            </a:pPr>
            <a:r>
              <a:rPr lang="en-IN" sz="1800" dirty="0">
                <a:latin typeface="Calibri" panose="020F0502020204030204" pitchFamily="34" charset="0"/>
                <a:ea typeface="Calibri" panose="020F0502020204030204" pitchFamily="34" charset="0"/>
                <a:cs typeface="Calibri" panose="020F0502020204030204" pitchFamily="34" charset="0"/>
              </a:rPr>
              <a:t>Used 5 parameters, they are :</a:t>
            </a:r>
          </a:p>
          <a:p>
            <a:pPr marL="342900" indent="-342900">
              <a:buFont typeface="Arial" panose="020B0604020202020204" pitchFamily="34" charset="0"/>
              <a:buChar char="•"/>
            </a:pPr>
            <a:r>
              <a:rPr lang="en-IN" dirty="0" err="1">
                <a:latin typeface="Calibri" panose="020F0502020204030204" pitchFamily="34" charset="0"/>
                <a:ea typeface="Calibri" panose="020F0502020204030204" pitchFamily="34" charset="0"/>
                <a:cs typeface="Calibri" panose="020F0502020204030204" pitchFamily="34" charset="0"/>
              </a:rPr>
              <a:t>F</a:t>
            </a:r>
            <a:r>
              <a:rPr lang="en-IN" sz="1800" dirty="0" err="1">
                <a:latin typeface="Calibri" panose="020F0502020204030204" pitchFamily="34" charset="0"/>
                <a:ea typeface="Calibri" panose="020F0502020204030204" pitchFamily="34" charset="0"/>
                <a:cs typeface="Calibri" panose="020F0502020204030204" pitchFamily="34" charset="0"/>
              </a:rPr>
              <a:t>louride</a:t>
            </a:r>
            <a:r>
              <a:rPr lang="en-IN" sz="1800" dirty="0">
                <a:latin typeface="Calibri" panose="020F0502020204030204" pitchFamily="34" charset="0"/>
                <a:ea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IN" sz="1800" dirty="0">
                <a:latin typeface="Calibri" panose="020F0502020204030204" pitchFamily="34" charset="0"/>
                <a:ea typeface="Calibri" panose="020F0502020204030204" pitchFamily="34" charset="0"/>
                <a:cs typeface="Calibri" panose="020F0502020204030204" pitchFamily="34" charset="0"/>
              </a:rPr>
              <a:t>Ammonia </a:t>
            </a:r>
          </a:p>
          <a:p>
            <a:pPr marL="342900" indent="-342900">
              <a:buFont typeface="Arial" panose="020B0604020202020204" pitchFamily="34" charset="0"/>
              <a:buChar char="•"/>
            </a:pPr>
            <a:r>
              <a:rPr lang="en-IN" sz="1800" dirty="0">
                <a:latin typeface="Calibri" panose="020F0502020204030204" pitchFamily="34" charset="0"/>
                <a:ea typeface="Calibri" panose="020F0502020204030204" pitchFamily="34" charset="0"/>
                <a:cs typeface="Calibri" panose="020F0502020204030204" pitchFamily="34" charset="0"/>
              </a:rPr>
              <a:t>Residual Chlorine </a:t>
            </a:r>
          </a:p>
          <a:p>
            <a:pPr marL="342900" indent="-342900">
              <a:buFont typeface="Arial" panose="020B0604020202020204" pitchFamily="34" charset="0"/>
              <a:buChar char="•"/>
            </a:pPr>
            <a:r>
              <a:rPr lang="en-IN" sz="1800" dirty="0">
                <a:latin typeface="Calibri" panose="020F0502020204030204" pitchFamily="34" charset="0"/>
                <a:ea typeface="Calibri" panose="020F0502020204030204" pitchFamily="34" charset="0"/>
                <a:cs typeface="Calibri" panose="020F0502020204030204" pitchFamily="34" charset="0"/>
              </a:rPr>
              <a:t>pH </a:t>
            </a:r>
          </a:p>
          <a:p>
            <a:pPr marL="342900" indent="-342900">
              <a:buFont typeface="Arial" panose="020B0604020202020204" pitchFamily="34" charset="0"/>
              <a:buChar char="•"/>
            </a:pPr>
            <a:r>
              <a:rPr lang="en-IN" sz="1800" dirty="0">
                <a:latin typeface="Calibri" panose="020F0502020204030204" pitchFamily="34" charset="0"/>
                <a:ea typeface="Calibri" panose="020F0502020204030204" pitchFamily="34" charset="0"/>
                <a:cs typeface="Calibri" panose="020F0502020204030204" pitchFamily="34" charset="0"/>
              </a:rPr>
              <a:t>Nitrate </a:t>
            </a:r>
            <a:endParaRPr lang="en-IN"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IN" sz="1800" dirty="0">
                <a:latin typeface="Calibri" panose="020F0502020204030204" pitchFamily="34" charset="0"/>
                <a:ea typeface="Calibri" panose="020F0502020204030204" pitchFamily="34" charset="0"/>
                <a:cs typeface="Calibri" panose="020F0502020204030204" pitchFamily="34" charset="0"/>
              </a:rPr>
              <a:t>Iron.</a:t>
            </a:r>
          </a:p>
          <a:p>
            <a:pPr marL="342900" indent="-342900">
              <a:buFontTx/>
              <a:buChar char="-"/>
            </a:pPr>
            <a:r>
              <a:rPr lang="en-IN" sz="1800" dirty="0">
                <a:latin typeface="Calibri" panose="020F0502020204030204" pitchFamily="34" charset="0"/>
                <a:ea typeface="Calibri" panose="020F0502020204030204" pitchFamily="34" charset="0"/>
                <a:cs typeface="Calibri" panose="020F0502020204030204" pitchFamily="34" charset="0"/>
              </a:rPr>
              <a:t>BIS (</a:t>
            </a:r>
            <a:r>
              <a:rPr lang="en-IN" sz="1800" dirty="0"/>
              <a:t>IS 10500:2012</a:t>
            </a:r>
            <a:endParaRPr lang="en-IN" dirty="0"/>
          </a:p>
        </p:txBody>
      </p:sp>
      <p:pic>
        <p:nvPicPr>
          <p:cNvPr id="4" name="Picture 3">
            <a:extLst>
              <a:ext uri="{FF2B5EF4-FFF2-40B4-BE49-F238E27FC236}">
                <a16:creationId xmlns:a16="http://schemas.microsoft.com/office/drawing/2014/main" id="{4AB08241-EE3C-7ABD-012B-DB74F702D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00" y="1030858"/>
            <a:ext cx="2730761" cy="2468798"/>
          </a:xfrm>
          <a:prstGeom prst="rect">
            <a:avLst/>
          </a:prstGeom>
        </p:spPr>
      </p:pic>
      <p:pic>
        <p:nvPicPr>
          <p:cNvPr id="6" name="Picture 5">
            <a:extLst>
              <a:ext uri="{FF2B5EF4-FFF2-40B4-BE49-F238E27FC236}">
                <a16:creationId xmlns:a16="http://schemas.microsoft.com/office/drawing/2014/main" id="{B14AC986-FD35-9556-B62D-15CFD3541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312" y="3726448"/>
            <a:ext cx="2326135" cy="2702843"/>
          </a:xfrm>
          <a:prstGeom prst="rect">
            <a:avLst/>
          </a:prstGeom>
        </p:spPr>
      </p:pic>
      <p:sp>
        <p:nvSpPr>
          <p:cNvPr id="9" name="Rectangle 8">
            <a:extLst>
              <a:ext uri="{FF2B5EF4-FFF2-40B4-BE49-F238E27FC236}">
                <a16:creationId xmlns:a16="http://schemas.microsoft.com/office/drawing/2014/main" id="{E964DA0E-50C5-7DD9-5921-1A2FFF0FEC5D}"/>
              </a:ext>
            </a:extLst>
          </p:cNvPr>
          <p:cNvSpPr/>
          <p:nvPr/>
        </p:nvSpPr>
        <p:spPr>
          <a:xfrm>
            <a:off x="0" y="0"/>
            <a:ext cx="12192000" cy="651301"/>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Data Analysis </a:t>
            </a:r>
          </a:p>
        </p:txBody>
      </p:sp>
      <p:pic>
        <p:nvPicPr>
          <p:cNvPr id="10" name="Picture 9">
            <a:extLst>
              <a:ext uri="{FF2B5EF4-FFF2-40B4-BE49-F238E27FC236}">
                <a16:creationId xmlns:a16="http://schemas.microsoft.com/office/drawing/2014/main" id="{CB95CBD5-E395-AFCE-408C-2FB8C3E173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296"/>
            <a:ext cx="1138289" cy="562708"/>
          </a:xfrm>
          <a:prstGeom prst="rect">
            <a:avLst/>
          </a:prstGeom>
        </p:spPr>
      </p:pic>
    </p:spTree>
    <p:extLst>
      <p:ext uri="{BB962C8B-B14F-4D97-AF65-F5344CB8AC3E}">
        <p14:creationId xmlns:p14="http://schemas.microsoft.com/office/powerpoint/2010/main" val="2972091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1EB41E-571F-19EC-8903-C79D2113EA48}"/>
              </a:ext>
            </a:extLst>
          </p:cNvPr>
          <p:cNvSpPr txBox="1"/>
          <p:nvPr/>
        </p:nvSpPr>
        <p:spPr>
          <a:xfrm>
            <a:off x="1706880" y="1676400"/>
            <a:ext cx="7863840" cy="2303451"/>
          </a:xfrm>
          <a:prstGeom prst="rect">
            <a:avLst/>
          </a:prstGeom>
          <a:noFill/>
        </p:spPr>
        <p:txBody>
          <a:bodyPr wrap="square">
            <a:spAutoFit/>
          </a:bodyPr>
          <a:lstStyle/>
          <a:p>
            <a:pPr marL="342900" lvl="0" indent="-342900">
              <a:lnSpc>
                <a:spcPct val="115000"/>
              </a:lnSpc>
              <a:buFont typeface="Symbol" panose="05050102010706020507" pitchFamily="18" charset="2"/>
              <a:buChar char=""/>
            </a:pPr>
            <a:r>
              <a:rPr lang="en-IN" b="1" kern="100" dirty="0">
                <a:effectLst/>
                <a:latin typeface="Calibri" panose="020F0502020204030204" pitchFamily="34" charset="0"/>
                <a:ea typeface="Calibri" panose="020F0502020204030204" pitchFamily="34" charset="0"/>
                <a:cs typeface="Calibri" panose="020F0502020204030204" pitchFamily="34" charset="0"/>
              </a:rPr>
              <a:t>Exclusion Criteria: </a:t>
            </a:r>
            <a:r>
              <a:rPr lang="en-IN" kern="100" dirty="0">
                <a:effectLst/>
                <a:latin typeface="Calibri" panose="020F0502020204030204" pitchFamily="34" charset="0"/>
                <a:ea typeface="Calibri" panose="020F0502020204030204" pitchFamily="34" charset="0"/>
                <a:cs typeface="Calibri" panose="020F0502020204030204" pitchFamily="34" charset="0"/>
              </a:rPr>
              <a:t>Household water sources, drinking water points by communities or charitable agencies, water fountains, ponds, and open stagnant water sources which are unfit for drinking will be excluded from this study.</a:t>
            </a:r>
            <a:endParaRPr lang="en-IN"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IN" b="1" kern="0" dirty="0">
                <a:effectLst/>
                <a:latin typeface="Calibri" panose="020F0502020204030204" pitchFamily="34" charset="0"/>
                <a:ea typeface="Times New Roman" panose="02020603050405020304" pitchFamily="18" charset="0"/>
                <a:cs typeface="Calibri" panose="020F0502020204030204" pitchFamily="34" charset="0"/>
              </a:rPr>
              <a:t>Scales of Measurement: Following quality parameters will be tested- </a:t>
            </a:r>
            <a:r>
              <a:rPr lang="en-IN" kern="100" dirty="0">
                <a:effectLst/>
                <a:latin typeface="Calibri" panose="020F0502020204030204" pitchFamily="34" charset="0"/>
                <a:ea typeface="Calibri" panose="020F0502020204030204" pitchFamily="34" charset="0"/>
                <a:cs typeface="Calibri" panose="020F0502020204030204" pitchFamily="34" charset="0"/>
              </a:rPr>
              <a:t>pH</a:t>
            </a:r>
            <a:r>
              <a:rPr lang="en-IN" kern="100" dirty="0">
                <a:latin typeface="Calibri" panose="020F0502020204030204" pitchFamily="34" charset="0"/>
                <a:ea typeface="Calibri" panose="020F0502020204030204" pitchFamily="34" charset="0"/>
                <a:cs typeface="Calibri" panose="020F0502020204030204" pitchFamily="34" charset="0"/>
              </a:rPr>
              <a:t>,</a:t>
            </a:r>
            <a:r>
              <a:rPr lang="en-IN" kern="100" dirty="0">
                <a:effectLst/>
                <a:latin typeface="Calibri" panose="020F0502020204030204" pitchFamily="34" charset="0"/>
                <a:ea typeface="Calibri" panose="020F0502020204030204" pitchFamily="34" charset="0"/>
                <a:cs typeface="Calibri" panose="020F0502020204030204" pitchFamily="34" charset="0"/>
              </a:rPr>
              <a:t> Residual chlorine, fluoride, iron, nitrate, residual chlorine, ammonia, and the presence of coliform bacteria.</a:t>
            </a:r>
            <a:endParaRPr lang="en-IN"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7B6AE38-35E7-A2D3-FE0C-68E24FA5B97F}"/>
              </a:ext>
            </a:extLst>
          </p:cNvPr>
          <p:cNvSpPr/>
          <p:nvPr/>
        </p:nvSpPr>
        <p:spPr>
          <a:xfrm>
            <a:off x="0" y="0"/>
            <a:ext cx="12192000" cy="651301"/>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Methodology </a:t>
            </a:r>
          </a:p>
        </p:txBody>
      </p:sp>
    </p:spTree>
    <p:extLst>
      <p:ext uri="{BB962C8B-B14F-4D97-AF65-F5344CB8AC3E}">
        <p14:creationId xmlns:p14="http://schemas.microsoft.com/office/powerpoint/2010/main" val="223894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A2DA5E-58EB-A10B-07B8-A3383197175F}"/>
              </a:ext>
            </a:extLst>
          </p:cNvPr>
          <p:cNvSpPr/>
          <p:nvPr/>
        </p:nvSpPr>
        <p:spPr>
          <a:xfrm>
            <a:off x="0" y="0"/>
            <a:ext cx="12192000" cy="651301"/>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Results (1/2)  </a:t>
            </a:r>
          </a:p>
        </p:txBody>
      </p:sp>
      <p:pic>
        <p:nvPicPr>
          <p:cNvPr id="3" name="Picture 2">
            <a:extLst>
              <a:ext uri="{FF2B5EF4-FFF2-40B4-BE49-F238E27FC236}">
                <a16:creationId xmlns:a16="http://schemas.microsoft.com/office/drawing/2014/main" id="{C52BBA16-60B4-3DE1-6303-84C75A2463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12" y="57585"/>
            <a:ext cx="1138289" cy="562708"/>
          </a:xfrm>
          <a:prstGeom prst="rect">
            <a:avLst/>
          </a:prstGeom>
        </p:spPr>
      </p:pic>
      <p:pic>
        <p:nvPicPr>
          <p:cNvPr id="1029" name="Picture 8">
            <a:extLst>
              <a:ext uri="{FF2B5EF4-FFF2-40B4-BE49-F238E27FC236}">
                <a16:creationId xmlns:a16="http://schemas.microsoft.com/office/drawing/2014/main" id="{65255E1B-AFF5-C6BC-2841-5DB2727CF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092" y="1071137"/>
            <a:ext cx="4847069" cy="4043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1" descr="A blue background with white text&#10;&#10;Description automatically generated">
            <a:extLst>
              <a:ext uri="{FF2B5EF4-FFF2-40B4-BE49-F238E27FC236}">
                <a16:creationId xmlns:a16="http://schemas.microsoft.com/office/drawing/2014/main" id="{088D53BF-46D6-0A67-7F36-71C8DE36A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977" y="1918342"/>
            <a:ext cx="8850586" cy="11163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a:extLst>
              <a:ext uri="{FF2B5EF4-FFF2-40B4-BE49-F238E27FC236}">
                <a16:creationId xmlns:a16="http://schemas.microsoft.com/office/drawing/2014/main" id="{7E6F4E2F-CD8A-AEFA-9403-3938FA3EAE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977" y="3444240"/>
            <a:ext cx="8786814" cy="709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6">
            <a:extLst>
              <a:ext uri="{FF2B5EF4-FFF2-40B4-BE49-F238E27FC236}">
                <a16:creationId xmlns:a16="http://schemas.microsoft.com/office/drawing/2014/main" id="{70BBB919-E41C-3601-AEF9-566E426A7C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0978" y="4504055"/>
            <a:ext cx="8786814" cy="43384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7">
            <a:extLst>
              <a:ext uri="{FF2B5EF4-FFF2-40B4-BE49-F238E27FC236}">
                <a16:creationId xmlns:a16="http://schemas.microsoft.com/office/drawing/2014/main" id="{D7EB7484-DECE-F2D4-3B5A-6784E5471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0977" y="5215255"/>
            <a:ext cx="8786814" cy="457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17DA0BC5-C76F-6E93-4397-6AEC2342B4C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7">
            <a:extLst>
              <a:ext uri="{FF2B5EF4-FFF2-40B4-BE49-F238E27FC236}">
                <a16:creationId xmlns:a16="http://schemas.microsoft.com/office/drawing/2014/main" id="{2DD1EDBA-8AF3-090B-AC41-6D6C766A7FEC}"/>
              </a:ext>
            </a:extLst>
          </p:cNvPr>
          <p:cNvSpPr>
            <a:spLocks noChangeArrowheads="1"/>
          </p:cNvSpPr>
          <p:nvPr/>
        </p:nvSpPr>
        <p:spPr bwMode="auto">
          <a:xfrm>
            <a:off x="0" y="703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8">
            <a:extLst>
              <a:ext uri="{FF2B5EF4-FFF2-40B4-BE49-F238E27FC236}">
                <a16:creationId xmlns:a16="http://schemas.microsoft.com/office/drawing/2014/main" id="{6C9AF2BC-51C1-1253-FED7-40A3C72EDB84}"/>
              </a:ext>
            </a:extLst>
          </p:cNvPr>
          <p:cNvSpPr>
            <a:spLocks noChangeArrowheads="1"/>
          </p:cNvSpPr>
          <p:nvPr/>
        </p:nvSpPr>
        <p:spPr bwMode="auto">
          <a:xfrm>
            <a:off x="0" y="17811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9">
            <a:extLst>
              <a:ext uri="{FF2B5EF4-FFF2-40B4-BE49-F238E27FC236}">
                <a16:creationId xmlns:a16="http://schemas.microsoft.com/office/drawing/2014/main" id="{D0EBF168-6F80-DD70-8612-0F6C73E434DA}"/>
              </a:ext>
            </a:extLst>
          </p:cNvPr>
          <p:cNvSpPr>
            <a:spLocks noChangeArrowheads="1"/>
          </p:cNvSpPr>
          <p:nvPr/>
        </p:nvSpPr>
        <p:spPr bwMode="auto">
          <a:xfrm>
            <a:off x="0" y="2667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10">
            <a:extLst>
              <a:ext uri="{FF2B5EF4-FFF2-40B4-BE49-F238E27FC236}">
                <a16:creationId xmlns:a16="http://schemas.microsoft.com/office/drawing/2014/main" id="{6717AA5D-FE9C-BD0C-D367-8D4C9A603585}"/>
              </a:ext>
            </a:extLst>
          </p:cNvPr>
          <p:cNvSpPr>
            <a:spLocks noChangeArrowheads="1"/>
          </p:cNvSpPr>
          <p:nvPr/>
        </p:nvSpPr>
        <p:spPr bwMode="auto">
          <a:xfrm>
            <a:off x="0" y="33623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11">
            <a:extLst>
              <a:ext uri="{FF2B5EF4-FFF2-40B4-BE49-F238E27FC236}">
                <a16:creationId xmlns:a16="http://schemas.microsoft.com/office/drawing/2014/main" id="{E7C31190-002E-28DF-C97F-BA6D8613EC0D}"/>
              </a:ext>
            </a:extLst>
          </p:cNvPr>
          <p:cNvSpPr>
            <a:spLocks noChangeArrowheads="1"/>
          </p:cNvSpPr>
          <p:nvPr/>
        </p:nvSpPr>
        <p:spPr bwMode="auto">
          <a:xfrm>
            <a:off x="0" y="4073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163763" algn="l"/>
              </a:tabLst>
              <a:defRPr>
                <a:solidFill>
                  <a:schemeClr val="tx1"/>
                </a:solidFill>
                <a:latin typeface="Arial" panose="020B0604020202020204" pitchFamily="34" charset="0"/>
              </a:defRPr>
            </a:lvl1pPr>
            <a:lvl2pPr eaLnBrk="0" fontAlgn="base" hangingPunct="0">
              <a:spcBef>
                <a:spcPct val="0"/>
              </a:spcBef>
              <a:spcAft>
                <a:spcPct val="0"/>
              </a:spcAft>
              <a:tabLst>
                <a:tab pos="2163763" algn="l"/>
              </a:tabLst>
              <a:defRPr>
                <a:solidFill>
                  <a:schemeClr val="tx1"/>
                </a:solidFill>
                <a:latin typeface="Arial" panose="020B0604020202020204" pitchFamily="34" charset="0"/>
              </a:defRPr>
            </a:lvl2pPr>
            <a:lvl3pPr eaLnBrk="0" fontAlgn="base" hangingPunct="0">
              <a:spcBef>
                <a:spcPct val="0"/>
              </a:spcBef>
              <a:spcAft>
                <a:spcPct val="0"/>
              </a:spcAft>
              <a:tabLst>
                <a:tab pos="2163763" algn="l"/>
              </a:tabLst>
              <a:defRPr>
                <a:solidFill>
                  <a:schemeClr val="tx1"/>
                </a:solidFill>
                <a:latin typeface="Arial" panose="020B0604020202020204" pitchFamily="34" charset="0"/>
              </a:defRPr>
            </a:lvl3pPr>
            <a:lvl4pPr eaLnBrk="0" fontAlgn="base" hangingPunct="0">
              <a:spcBef>
                <a:spcPct val="0"/>
              </a:spcBef>
              <a:spcAft>
                <a:spcPct val="0"/>
              </a:spcAft>
              <a:tabLst>
                <a:tab pos="2163763" algn="l"/>
              </a:tabLst>
              <a:defRPr>
                <a:solidFill>
                  <a:schemeClr val="tx1"/>
                </a:solidFill>
                <a:latin typeface="Arial" panose="020B0604020202020204" pitchFamily="34" charset="0"/>
              </a:defRPr>
            </a:lvl4pPr>
            <a:lvl5pPr eaLnBrk="0" fontAlgn="base" hangingPunct="0">
              <a:spcBef>
                <a:spcPct val="0"/>
              </a:spcBef>
              <a:spcAft>
                <a:spcPct val="0"/>
              </a:spcAft>
              <a:tabLst>
                <a:tab pos="2163763" algn="l"/>
              </a:tabLst>
              <a:defRPr>
                <a:solidFill>
                  <a:schemeClr val="tx1"/>
                </a:solidFill>
                <a:latin typeface="Arial" panose="020B0604020202020204" pitchFamily="34" charset="0"/>
              </a:defRPr>
            </a:lvl5pPr>
            <a:lvl6pPr eaLnBrk="0" fontAlgn="base" hangingPunct="0">
              <a:spcBef>
                <a:spcPct val="0"/>
              </a:spcBef>
              <a:spcAft>
                <a:spcPct val="0"/>
              </a:spcAft>
              <a:tabLst>
                <a:tab pos="2163763" algn="l"/>
              </a:tabLst>
              <a:defRPr>
                <a:solidFill>
                  <a:schemeClr val="tx1"/>
                </a:solidFill>
                <a:latin typeface="Arial" panose="020B0604020202020204" pitchFamily="34" charset="0"/>
              </a:defRPr>
            </a:lvl6pPr>
            <a:lvl7pPr eaLnBrk="0" fontAlgn="base" hangingPunct="0">
              <a:spcBef>
                <a:spcPct val="0"/>
              </a:spcBef>
              <a:spcAft>
                <a:spcPct val="0"/>
              </a:spcAft>
              <a:tabLst>
                <a:tab pos="2163763" algn="l"/>
              </a:tabLst>
              <a:defRPr>
                <a:solidFill>
                  <a:schemeClr val="tx1"/>
                </a:solidFill>
                <a:latin typeface="Arial" panose="020B0604020202020204" pitchFamily="34" charset="0"/>
              </a:defRPr>
            </a:lvl7pPr>
            <a:lvl8pPr eaLnBrk="0" fontAlgn="base" hangingPunct="0">
              <a:spcBef>
                <a:spcPct val="0"/>
              </a:spcBef>
              <a:spcAft>
                <a:spcPct val="0"/>
              </a:spcAft>
              <a:tabLst>
                <a:tab pos="2163763" algn="l"/>
              </a:tabLst>
              <a:defRPr>
                <a:solidFill>
                  <a:schemeClr val="tx1"/>
                </a:solidFill>
                <a:latin typeface="Arial" panose="020B0604020202020204" pitchFamily="34" charset="0"/>
              </a:defRPr>
            </a:lvl8pPr>
            <a:lvl9pPr eaLnBrk="0" fontAlgn="base" hangingPunct="0">
              <a:spcBef>
                <a:spcPct val="0"/>
              </a:spcBef>
              <a:spcAft>
                <a:spcPct val="0"/>
              </a:spcAft>
              <a:tabLst>
                <a:tab pos="21637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163763" algn="l"/>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86530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0E1371-A1C5-22DC-4909-15B757FF2C52}"/>
              </a:ext>
            </a:extLst>
          </p:cNvPr>
          <p:cNvPicPr>
            <a:picLocks noChangeAspect="1"/>
          </p:cNvPicPr>
          <p:nvPr/>
        </p:nvPicPr>
        <p:blipFill rotWithShape="1">
          <a:blip r:embed="rId2">
            <a:extLst>
              <a:ext uri="{28A0092B-C50C-407E-A947-70E740481C1C}">
                <a14:useLocalDpi xmlns:a14="http://schemas.microsoft.com/office/drawing/2010/main" val="0"/>
              </a:ext>
            </a:extLst>
          </a:blip>
          <a:srcRect l="4126" t="1951" b="112"/>
          <a:stretch/>
        </p:blipFill>
        <p:spPr>
          <a:xfrm>
            <a:off x="284480" y="284480"/>
            <a:ext cx="4957374" cy="6207760"/>
          </a:xfrm>
          <a:prstGeom prst="rect">
            <a:avLst/>
          </a:prstGeom>
        </p:spPr>
      </p:pic>
      <p:pic>
        <p:nvPicPr>
          <p:cNvPr id="5" name="Picture 4">
            <a:extLst>
              <a:ext uri="{FF2B5EF4-FFF2-40B4-BE49-F238E27FC236}">
                <a16:creationId xmlns:a16="http://schemas.microsoft.com/office/drawing/2014/main" id="{9E0E81DC-4D4E-9371-8083-9E84ED18B7F2}"/>
              </a:ext>
            </a:extLst>
          </p:cNvPr>
          <p:cNvPicPr>
            <a:picLocks noChangeAspect="1"/>
          </p:cNvPicPr>
          <p:nvPr/>
        </p:nvPicPr>
        <p:blipFill rotWithShape="1">
          <a:blip r:embed="rId3">
            <a:extLst>
              <a:ext uri="{28A0092B-C50C-407E-A947-70E740481C1C}">
                <a14:useLocalDpi xmlns:a14="http://schemas.microsoft.com/office/drawing/2010/main" val="0"/>
              </a:ext>
            </a:extLst>
          </a:blip>
          <a:srcRect l="3350" t="2412"/>
          <a:stretch/>
        </p:blipFill>
        <p:spPr>
          <a:xfrm>
            <a:off x="5567680" y="325120"/>
            <a:ext cx="4925620" cy="6207760"/>
          </a:xfrm>
          <a:prstGeom prst="rect">
            <a:avLst/>
          </a:prstGeom>
        </p:spPr>
      </p:pic>
    </p:spTree>
    <p:extLst>
      <p:ext uri="{BB962C8B-B14F-4D97-AF65-F5344CB8AC3E}">
        <p14:creationId xmlns:p14="http://schemas.microsoft.com/office/powerpoint/2010/main" val="2856197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3411</TotalTime>
  <Words>845</Words>
  <Application>Microsoft Office PowerPoint</Application>
  <PresentationFormat>Widescreen</PresentationFormat>
  <Paragraphs>67</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Aptos Display</vt:lpstr>
      <vt:lpstr>Arial</vt:lpstr>
      <vt:lpstr>Calibri</vt:lpstr>
      <vt:lpstr>Symbol</vt:lpstr>
      <vt:lpstr>Times New Roman</vt:lpstr>
      <vt:lpstr>Wingdings</vt:lpstr>
      <vt:lpstr>Office Theme</vt:lpstr>
      <vt:lpstr>Topic : Assessment  of Drinking Water Quality in Public Drinking Points in Hauz Khas Subdivision, South Delhi District of National Capital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 Assessment  of Drinking Water Quality in Public Drinking Points in Hauz Khas Subdivision, South Delhi District of National Capital Region</dc:title>
  <dc:creator>Jyotsna Rai</dc:creator>
  <cp:lastModifiedBy>nancychakma1900@gmail.com</cp:lastModifiedBy>
  <cp:revision>6</cp:revision>
  <dcterms:created xsi:type="dcterms:W3CDTF">2024-06-28T11:15:48Z</dcterms:created>
  <dcterms:modified xsi:type="dcterms:W3CDTF">2024-07-02T08:45:11Z</dcterms:modified>
</cp:coreProperties>
</file>